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10">
  <p:sldMasterIdLst>
    <p:sldMasterId id="2147483650" r:id="rId1"/>
  </p:sldMasterIdLst>
  <p:notesMasterIdLst>
    <p:notesMasterId r:id="rId26"/>
  </p:notesMasterIdLst>
  <p:handoutMasterIdLst>
    <p:handoutMasterId r:id="rId27"/>
  </p:handoutMasterIdLst>
  <p:sldIdLst>
    <p:sldId id="319" r:id="rId2"/>
    <p:sldId id="316" r:id="rId3"/>
    <p:sldId id="318" r:id="rId4"/>
    <p:sldId id="321" r:id="rId5"/>
    <p:sldId id="317" r:id="rId6"/>
    <p:sldId id="328" r:id="rId7"/>
    <p:sldId id="339" r:id="rId8"/>
    <p:sldId id="329" r:id="rId9"/>
    <p:sldId id="330" r:id="rId10"/>
    <p:sldId id="340" r:id="rId11"/>
    <p:sldId id="341" r:id="rId12"/>
    <p:sldId id="331" r:id="rId13"/>
    <p:sldId id="332" r:id="rId14"/>
    <p:sldId id="333" r:id="rId15"/>
    <p:sldId id="334" r:id="rId16"/>
    <p:sldId id="335" r:id="rId17"/>
    <p:sldId id="336" r:id="rId18"/>
    <p:sldId id="342" r:id="rId19"/>
    <p:sldId id="337" r:id="rId20"/>
    <p:sldId id="338" r:id="rId21"/>
    <p:sldId id="343" r:id="rId22"/>
    <p:sldId id="344" r:id="rId23"/>
    <p:sldId id="345" r:id="rId24"/>
    <p:sldId id="327" r:id="rId25"/>
  </p:sldIdLst>
  <p:sldSz cx="9144000" cy="6858000" type="screen4x3"/>
  <p:notesSz cx="6797675" cy="9928225"/>
  <p:defaultTextStyle>
    <a:defPPr>
      <a:defRPr lang="en-GB"/>
    </a:defPPr>
    <a:lvl1pPr algn="l" rtl="0" fontAlgn="base">
      <a:spcBef>
        <a:spcPct val="0"/>
      </a:spcBef>
      <a:spcAft>
        <a:spcPct val="0"/>
      </a:spcAft>
      <a:defRPr sz="2000" kern="1200">
        <a:solidFill>
          <a:schemeClr val="tx1"/>
        </a:solidFill>
        <a:latin typeface="Arial" pitchFamily="34" charset="0"/>
        <a:ea typeface="+mn-ea"/>
        <a:cs typeface="Arial" pitchFamily="34" charset="0"/>
      </a:defRPr>
    </a:lvl1pPr>
    <a:lvl2pPr marL="457200" algn="l" rtl="0" fontAlgn="base">
      <a:spcBef>
        <a:spcPct val="0"/>
      </a:spcBef>
      <a:spcAft>
        <a:spcPct val="0"/>
      </a:spcAft>
      <a:defRPr sz="2000" kern="1200">
        <a:solidFill>
          <a:schemeClr val="tx1"/>
        </a:solidFill>
        <a:latin typeface="Arial" pitchFamily="34" charset="0"/>
        <a:ea typeface="+mn-ea"/>
        <a:cs typeface="Arial" pitchFamily="34" charset="0"/>
      </a:defRPr>
    </a:lvl2pPr>
    <a:lvl3pPr marL="914400" algn="l" rtl="0" fontAlgn="base">
      <a:spcBef>
        <a:spcPct val="0"/>
      </a:spcBef>
      <a:spcAft>
        <a:spcPct val="0"/>
      </a:spcAft>
      <a:defRPr sz="2000"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sz="2000"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sz="2000" kern="1200">
        <a:solidFill>
          <a:schemeClr val="tx1"/>
        </a:solidFill>
        <a:latin typeface="Arial" pitchFamily="34" charset="0"/>
        <a:ea typeface="+mn-ea"/>
        <a:cs typeface="Arial" pitchFamily="34" charset="0"/>
      </a:defRPr>
    </a:lvl5pPr>
    <a:lvl6pPr marL="2286000" algn="l" defTabSz="914400" rtl="0" eaLnBrk="1" latinLnBrk="0" hangingPunct="1">
      <a:defRPr sz="2000" kern="1200">
        <a:solidFill>
          <a:schemeClr val="tx1"/>
        </a:solidFill>
        <a:latin typeface="Arial" pitchFamily="34" charset="0"/>
        <a:ea typeface="+mn-ea"/>
        <a:cs typeface="Arial" pitchFamily="34" charset="0"/>
      </a:defRPr>
    </a:lvl6pPr>
    <a:lvl7pPr marL="2743200" algn="l" defTabSz="914400" rtl="0" eaLnBrk="1" latinLnBrk="0" hangingPunct="1">
      <a:defRPr sz="2000" kern="1200">
        <a:solidFill>
          <a:schemeClr val="tx1"/>
        </a:solidFill>
        <a:latin typeface="Arial" pitchFamily="34" charset="0"/>
        <a:ea typeface="+mn-ea"/>
        <a:cs typeface="Arial" pitchFamily="34" charset="0"/>
      </a:defRPr>
    </a:lvl7pPr>
    <a:lvl8pPr marL="3200400" algn="l" defTabSz="914400" rtl="0" eaLnBrk="1" latinLnBrk="0" hangingPunct="1">
      <a:defRPr sz="2000" kern="1200">
        <a:solidFill>
          <a:schemeClr val="tx1"/>
        </a:solidFill>
        <a:latin typeface="Arial" pitchFamily="34" charset="0"/>
        <a:ea typeface="+mn-ea"/>
        <a:cs typeface="Arial" pitchFamily="34" charset="0"/>
      </a:defRPr>
    </a:lvl8pPr>
    <a:lvl9pPr marL="3657600" algn="l" defTabSz="914400" rtl="0" eaLnBrk="1" latinLnBrk="0" hangingPunct="1">
      <a:defRPr sz="2000"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CC9900"/>
    <a:srgbClr val="663300"/>
    <a:srgbClr val="003626"/>
    <a:srgbClr val="004731"/>
    <a:srgbClr val="004832"/>
    <a:srgbClr val="F2E9D5"/>
    <a:srgbClr val="B0001A"/>
  </p:clrMru>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8389" autoAdjust="0"/>
    <p:restoredTop sz="66423" autoAdjust="0"/>
  </p:normalViewPr>
  <p:slideViewPr>
    <p:cSldViewPr snapToObjects="1">
      <p:cViewPr>
        <p:scale>
          <a:sx n="51" d="100"/>
          <a:sy n="51" d="100"/>
        </p:scale>
        <p:origin x="-1434" y="-270"/>
      </p:cViewPr>
      <p:guideLst>
        <p:guide orient="horz" pos="2160"/>
        <p:guide pos="2880"/>
      </p:guideLst>
    </p:cSldViewPr>
  </p:slideViewPr>
  <p:notesTextViewPr>
    <p:cViewPr>
      <p:scale>
        <a:sx n="100" d="100"/>
        <a:sy n="100" d="100"/>
      </p:scale>
      <p:origin x="0" y="0"/>
    </p:cViewPr>
  </p:notesTextViewPr>
  <p:notesViewPr>
    <p:cSldViewPr snapToObjects="1">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170" name="Rectangle 2"/>
          <p:cNvSpPr>
            <a:spLocks noGrp="1" noChangeArrowheads="1"/>
          </p:cNvSpPr>
          <p:nvPr>
            <p:ph type="hdr" sz="quarter"/>
          </p:nvPr>
        </p:nvSpPr>
        <p:spPr bwMode="auto">
          <a:xfrm>
            <a:off x="0" y="0"/>
            <a:ext cx="2945659"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zh-CN" altLang="zh-CN"/>
          </a:p>
        </p:txBody>
      </p:sp>
      <p:sp>
        <p:nvSpPr>
          <p:cNvPr id="135171" name="Rectangle 3"/>
          <p:cNvSpPr>
            <a:spLocks noGrp="1" noChangeArrowheads="1"/>
          </p:cNvSpPr>
          <p:nvPr>
            <p:ph type="dt" sz="quarter" idx="1"/>
          </p:nvPr>
        </p:nvSpPr>
        <p:spPr bwMode="auto">
          <a:xfrm>
            <a:off x="3850443" y="0"/>
            <a:ext cx="2945659"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zh-CN" altLang="zh-CN"/>
          </a:p>
        </p:txBody>
      </p:sp>
      <p:sp>
        <p:nvSpPr>
          <p:cNvPr id="135172" name="Rectangle 4"/>
          <p:cNvSpPr>
            <a:spLocks noGrp="1" noChangeArrowheads="1"/>
          </p:cNvSpPr>
          <p:nvPr>
            <p:ph type="ftr" sz="quarter" idx="2"/>
          </p:nvPr>
        </p:nvSpPr>
        <p:spPr bwMode="auto">
          <a:xfrm>
            <a:off x="0" y="9430091"/>
            <a:ext cx="2945659"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zh-CN" altLang="zh-CN"/>
          </a:p>
        </p:txBody>
      </p:sp>
      <p:sp>
        <p:nvSpPr>
          <p:cNvPr id="135173" name="Rectangle 5"/>
          <p:cNvSpPr>
            <a:spLocks noGrp="1" noChangeArrowheads="1"/>
          </p:cNvSpPr>
          <p:nvPr>
            <p:ph type="sldNum" sz="quarter" idx="3"/>
          </p:nvPr>
        </p:nvSpPr>
        <p:spPr bwMode="auto">
          <a:xfrm>
            <a:off x="3850443" y="9430091"/>
            <a:ext cx="2945659"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2C0A73D1-4EBF-4A25-B097-2A823207D34D}" type="slidenum">
              <a:rPr lang="en-GB" altLang="zh-CN"/>
              <a:pPr/>
              <a:t>‹#›</a:t>
            </a:fld>
            <a:endParaRPr lang="en-GB"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7218" name="Rectangle 2"/>
          <p:cNvSpPr>
            <a:spLocks noGrp="1" noChangeArrowheads="1"/>
          </p:cNvSpPr>
          <p:nvPr>
            <p:ph type="hdr" sz="quarter"/>
          </p:nvPr>
        </p:nvSpPr>
        <p:spPr bwMode="auto">
          <a:xfrm>
            <a:off x="0" y="0"/>
            <a:ext cx="2945659"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zh-CN" altLang="zh-CN"/>
          </a:p>
        </p:txBody>
      </p:sp>
      <p:sp>
        <p:nvSpPr>
          <p:cNvPr id="137219" name="Rectangle 3"/>
          <p:cNvSpPr>
            <a:spLocks noGrp="1" noChangeArrowheads="1"/>
          </p:cNvSpPr>
          <p:nvPr>
            <p:ph type="dt" idx="1"/>
          </p:nvPr>
        </p:nvSpPr>
        <p:spPr bwMode="auto">
          <a:xfrm>
            <a:off x="3850443" y="0"/>
            <a:ext cx="2945659"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zh-CN" altLang="zh-CN"/>
          </a:p>
        </p:txBody>
      </p:sp>
      <p:sp>
        <p:nvSpPr>
          <p:cNvPr id="27652"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137221" name="Rectangle 5"/>
          <p:cNvSpPr>
            <a:spLocks noGrp="1" noChangeArrowheads="1"/>
          </p:cNvSpPr>
          <p:nvPr>
            <p:ph type="body" sz="quarter" idx="3"/>
          </p:nvPr>
        </p:nvSpPr>
        <p:spPr bwMode="auto">
          <a:xfrm>
            <a:off x="679768" y="4715907"/>
            <a:ext cx="5438140" cy="446770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37222" name="Rectangle 6"/>
          <p:cNvSpPr>
            <a:spLocks noGrp="1" noChangeArrowheads="1"/>
          </p:cNvSpPr>
          <p:nvPr>
            <p:ph type="ftr" sz="quarter" idx="4"/>
          </p:nvPr>
        </p:nvSpPr>
        <p:spPr bwMode="auto">
          <a:xfrm>
            <a:off x="0" y="9430091"/>
            <a:ext cx="2945659"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zh-CN" altLang="zh-CN"/>
          </a:p>
        </p:txBody>
      </p:sp>
      <p:sp>
        <p:nvSpPr>
          <p:cNvPr id="137223" name="Rectangle 7"/>
          <p:cNvSpPr>
            <a:spLocks noGrp="1" noChangeArrowheads="1"/>
          </p:cNvSpPr>
          <p:nvPr>
            <p:ph type="sldNum" sz="quarter" idx="5"/>
          </p:nvPr>
        </p:nvSpPr>
        <p:spPr bwMode="auto">
          <a:xfrm>
            <a:off x="3850443" y="9430091"/>
            <a:ext cx="2945659"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9CB28B4-3CA0-4F7A-94B1-4E44ECD6A673}" type="slidenum">
              <a:rPr lang="en-GB" altLang="zh-CN"/>
              <a:pPr/>
              <a:t>‹#›</a:t>
            </a:fld>
            <a:endParaRPr lang="en-GB"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80E018C8-8787-44BF-96FD-8E7023AE9564}" type="slidenum">
              <a:rPr lang="en-GB" altLang="zh-CN"/>
              <a:pPr/>
              <a:t>1</a:t>
            </a:fld>
            <a:endParaRPr lang="en-GB" altLang="zh-CN"/>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r>
              <a:rPr lang="en-US" dirty="0" smtClean="0">
                <a:latin typeface="Arial" pitchFamily="34" charset="0"/>
              </a:rPr>
              <a:t>A </a:t>
            </a:r>
            <a:r>
              <a:rPr lang="en-US" dirty="0" err="1" smtClean="0">
                <a:latin typeface="Arial" pitchFamily="34" charset="0"/>
              </a:rPr>
              <a:t>Ph.D</a:t>
            </a:r>
            <a:r>
              <a:rPr lang="en-US" dirty="0" smtClean="0">
                <a:latin typeface="Arial" pitchFamily="34" charset="0"/>
              </a:rPr>
              <a:t> project</a:t>
            </a:r>
            <a:r>
              <a:rPr lang="en-US" baseline="0" dirty="0" smtClean="0">
                <a:latin typeface="Arial" pitchFamily="34" charset="0"/>
              </a:rPr>
              <a:t> as a deliverable from </a:t>
            </a:r>
            <a:r>
              <a:rPr lang="en-US" baseline="0" dirty="0" err="1" smtClean="0">
                <a:latin typeface="Arial" pitchFamily="34" charset="0"/>
              </a:rPr>
              <a:t>WaND</a:t>
            </a:r>
            <a:r>
              <a:rPr lang="en-US" baseline="0" dirty="0" smtClean="0">
                <a:latin typeface="Arial" pitchFamily="34" charset="0"/>
              </a:rPr>
              <a:t>.</a:t>
            </a:r>
          </a:p>
          <a:p>
            <a:pPr eaLnBrk="1" hangingPunct="1"/>
            <a:endParaRPr lang="en-US" dirty="0"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4F4D1A3F-D69C-4B96-9DF9-838AEBD8B3AD}" type="slidenum">
              <a:rPr lang="en-GB" altLang="zh-CN"/>
              <a:pPr/>
              <a:t>10</a:t>
            </a:fld>
            <a:endParaRPr lang="en-GB" altLang="zh-CN"/>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a:buFont typeface="Arial" pitchFamily="34" charset="0"/>
              <a:buChar char="•"/>
            </a:pPr>
            <a:r>
              <a:rPr lang="en-US" altLang="zh-CN" sz="1200" dirty="0" smtClean="0"/>
              <a:t>A list of individual sample with age and sex</a:t>
            </a:r>
          </a:p>
          <a:p>
            <a:pPr>
              <a:buFont typeface="Arial" pitchFamily="34" charset="0"/>
              <a:buChar char="•"/>
            </a:pPr>
            <a:r>
              <a:rPr lang="en-US" altLang="zh-CN" sz="1200" dirty="0" smtClean="0"/>
              <a:t>Looking for 50 persons: 30 persons of less than 10 years old, and 20 persons of over 60 years old</a:t>
            </a:r>
          </a:p>
          <a:p>
            <a:pPr>
              <a:buFont typeface="Arial" pitchFamily="34" charset="0"/>
              <a:buChar char="•"/>
            </a:pPr>
            <a:r>
              <a:rPr lang="en-US" altLang="zh-CN" sz="1200" dirty="0" smtClean="0"/>
              <a:t> Collecting 50 persons from the list  and then swapping some of them iteratively to reach the goal</a:t>
            </a:r>
          </a:p>
          <a:p>
            <a:pPr>
              <a:buFont typeface="Arial" pitchFamily="34" charset="0"/>
              <a:buChar char="•"/>
            </a:pPr>
            <a:r>
              <a:rPr lang="en-US" altLang="zh-CN" sz="1200" dirty="0" smtClean="0"/>
              <a:t>If</a:t>
            </a:r>
            <a:r>
              <a:rPr lang="en-US" altLang="zh-CN" sz="1200" baseline="0" dirty="0" smtClean="0"/>
              <a:t> there are multiple areas, it becomes a spatial application.</a:t>
            </a:r>
            <a:endParaRPr lang="zh-CN" altLang="en-US" dirty="0" smtClean="0"/>
          </a:p>
          <a:p>
            <a:pPr eaLnBrk="1" hangingPunct="1"/>
            <a:endParaRPr lang="en-US" dirty="0" smtClean="0">
              <a:latin typeface="Arial" pitchFamily="34" charset="0"/>
            </a:endParaRPr>
          </a:p>
          <a:p>
            <a:pPr eaLnBrk="1" hangingPunct="1"/>
            <a:r>
              <a:rPr lang="en-US" dirty="0" smtClean="0">
                <a:latin typeface="Arial" pitchFamily="34" charset="0"/>
              </a:rPr>
              <a:t>The </a:t>
            </a:r>
            <a:r>
              <a:rPr lang="en-US" baseline="0" dirty="0" smtClean="0">
                <a:latin typeface="Arial" pitchFamily="34" charset="0"/>
              </a:rPr>
              <a:t>solution of a collected list of the micro units is optimized for the combination of the targeted </a:t>
            </a:r>
            <a:r>
              <a:rPr lang="en-US" altLang="zh-CN" baseline="0" dirty="0" smtClean="0">
                <a:latin typeface="Arial" pitchFamily="34" charset="0"/>
              </a:rPr>
              <a:t>demographic, socio-economic and other characteristics in a similar way, so combinatorial </a:t>
            </a:r>
            <a:r>
              <a:rPr lang="en-US" altLang="zh-CN" baseline="0" dirty="0" err="1" smtClean="0">
                <a:latin typeface="Arial" pitchFamily="34" charset="0"/>
              </a:rPr>
              <a:t>optimisation</a:t>
            </a:r>
            <a:endParaRPr lang="en-US" dirty="0"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4F4D1A3F-D69C-4B96-9DF9-838AEBD8B3AD}" type="slidenum">
              <a:rPr lang="en-GB" altLang="zh-CN"/>
              <a:pPr/>
              <a:t>11</a:t>
            </a:fld>
            <a:endParaRPr lang="en-GB" altLang="zh-CN"/>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a:buFont typeface="Arial" pitchFamily="34" charset="0"/>
              <a:buNone/>
            </a:pPr>
            <a:r>
              <a:rPr lang="en-US" baseline="0" dirty="0" smtClean="0">
                <a:latin typeface="Arial" pitchFamily="34" charset="0"/>
              </a:rPr>
              <a:t> A random swapping some of the selected samples, such as the red color micro units, and a new aggregation can be achieved. </a:t>
            </a:r>
          </a:p>
          <a:p>
            <a:pPr>
              <a:buFont typeface="Arial" pitchFamily="34" charset="0"/>
              <a:buNone/>
            </a:pPr>
            <a:endParaRPr lang="en-US" baseline="0" dirty="0" smtClean="0">
              <a:latin typeface="Arial" pitchFamily="34" charset="0"/>
            </a:endParaRPr>
          </a:p>
          <a:p>
            <a:pPr>
              <a:buFont typeface="Arial" pitchFamily="34" charset="0"/>
              <a:buChar char="•"/>
            </a:pPr>
            <a:r>
              <a:rPr lang="en-US" altLang="zh-CN" sz="1200" dirty="0" smtClean="0"/>
              <a:t>then swapping some of them iteratively to reach the goal, which is usually guided by algorithms</a:t>
            </a:r>
            <a:r>
              <a:rPr lang="en-US" altLang="zh-CN" sz="1200" baseline="0" dirty="0" smtClean="0"/>
              <a:t> such as genetic algorithm or simulated annealing.</a:t>
            </a:r>
            <a:endParaRPr lang="en-US" altLang="zh-CN" sz="1200" dirty="0" smtClean="0"/>
          </a:p>
          <a:p>
            <a:pPr>
              <a:buFont typeface="Arial" pitchFamily="34" charset="0"/>
              <a:buChar char="•"/>
            </a:pPr>
            <a:r>
              <a:rPr lang="en-US" altLang="zh-CN" sz="1200" dirty="0" smtClean="0"/>
              <a:t>If</a:t>
            </a:r>
            <a:r>
              <a:rPr lang="en-US" altLang="zh-CN" sz="1200" baseline="0" dirty="0" smtClean="0"/>
              <a:t> there are multiple areas, it becomes a spatial application.</a:t>
            </a:r>
            <a:endParaRPr lang="zh-CN" altLang="en-US" dirty="0" smtClean="0"/>
          </a:p>
          <a:p>
            <a:pPr eaLnBrk="1" hangingPunct="1"/>
            <a:endParaRPr lang="en-US" altLang="zh-CN" dirty="0" smtClean="0">
              <a:latin typeface="Arial" pitchFamily="34" charset="0"/>
            </a:endParaRPr>
          </a:p>
          <a:p>
            <a:pPr eaLnBrk="1" hangingPunct="1"/>
            <a:r>
              <a:rPr lang="en-US" altLang="zh-CN" dirty="0" smtClean="0">
                <a:latin typeface="Arial" pitchFamily="34" charset="0"/>
              </a:rPr>
              <a:t>The </a:t>
            </a:r>
            <a:r>
              <a:rPr lang="en-US" altLang="zh-CN" baseline="0" dirty="0" smtClean="0">
                <a:latin typeface="Arial" pitchFamily="34" charset="0"/>
              </a:rPr>
              <a:t>solution of a collected list of the micro units is optimized for the combination of the targeted demographic, socio-economic and other characteristics in a similar way, so combinatorial </a:t>
            </a:r>
            <a:r>
              <a:rPr lang="en-US" altLang="zh-CN" baseline="0" dirty="0" err="1" smtClean="0">
                <a:latin typeface="Arial" pitchFamily="34" charset="0"/>
              </a:rPr>
              <a:t>optimisation</a:t>
            </a:r>
            <a:endParaRPr lang="en-US" altLang="zh-CN" dirty="0" smtClean="0">
              <a:latin typeface="Arial" pitchFamily="34" charset="0"/>
            </a:endParaRPr>
          </a:p>
          <a:p>
            <a:pPr>
              <a:buFont typeface="Arial" pitchFamily="34" charset="0"/>
              <a:buNone/>
            </a:pPr>
            <a:endParaRPr lang="en-US" dirty="0"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4F4D1A3F-D69C-4B96-9DF9-838AEBD8B3AD}" type="slidenum">
              <a:rPr lang="en-GB" altLang="zh-CN"/>
              <a:pPr/>
              <a:t>12</a:t>
            </a:fld>
            <a:endParaRPr lang="en-GB" altLang="zh-CN"/>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r>
              <a:rPr lang="en-US" dirty="0" smtClean="0">
                <a:latin typeface="Arial" pitchFamily="34" charset="0"/>
              </a:rPr>
              <a:t>For</a:t>
            </a:r>
            <a:r>
              <a:rPr lang="en-US" baseline="0" dirty="0" smtClean="0">
                <a:latin typeface="Arial" pitchFamily="34" charset="0"/>
              </a:rPr>
              <a:t> this application, Household and Individual SARs are the micro samples and the </a:t>
            </a:r>
            <a:r>
              <a:rPr lang="en-US" baseline="0" dirty="0" err="1" smtClean="0">
                <a:latin typeface="Arial" pitchFamily="34" charset="0"/>
              </a:rPr>
              <a:t>contriants</a:t>
            </a:r>
            <a:r>
              <a:rPr lang="en-US" baseline="0" dirty="0" smtClean="0">
                <a:latin typeface="Arial" pitchFamily="34" charset="0"/>
              </a:rPr>
              <a:t> are 12 CAS tables:…?</a:t>
            </a:r>
          </a:p>
          <a:p>
            <a:pPr eaLnBrk="1" hangingPunct="1"/>
            <a:endParaRPr lang="en-US" baseline="0" dirty="0" smtClean="0">
              <a:latin typeface="Arial" pitchFamily="34" charset="0"/>
            </a:endParaRPr>
          </a:p>
          <a:p>
            <a:pPr>
              <a:buFont typeface="Arial" pitchFamily="34" charset="0"/>
              <a:buChar char="•"/>
            </a:pPr>
            <a:r>
              <a:rPr lang="en-US" altLang="zh-CN" sz="2000" dirty="0" smtClean="0"/>
              <a:t>Variables </a:t>
            </a:r>
            <a:r>
              <a:rPr lang="en-US" altLang="zh-CN" sz="2000" dirty="0" err="1" smtClean="0"/>
              <a:t>contrained</a:t>
            </a:r>
            <a:r>
              <a:rPr lang="en-US" altLang="zh-CN" sz="2000" dirty="0" smtClean="0"/>
              <a:t>: </a:t>
            </a:r>
            <a:r>
              <a:rPr lang="en-GB" altLang="zh-CN" sz="1200" dirty="0" smtClean="0"/>
              <a:t>Ethnic Group for England and Wales (Improved Grouping), Relationship to HRP, Economic Activity (Last Week), NS-SEC Social Economic Classification, Social Grade of Household Reference Person, Marital Status, Person Migration Indicator</a:t>
            </a:r>
            <a:endParaRPr lang="zh-CN" altLang="zh-CN" sz="1200" dirty="0" smtClean="0"/>
          </a:p>
          <a:p>
            <a:r>
              <a:rPr lang="en-GB" altLang="zh-CN" sz="1200" dirty="0" smtClean="0"/>
              <a:t>Level of Highest Qualifications (Aged 16-74), Number of Rooms in Occupied Household Space, Accommodation Self-Contained , Sex, </a:t>
            </a:r>
            <a:endParaRPr lang="zh-CN" altLang="zh-CN" sz="1200" dirty="0" smtClean="0"/>
          </a:p>
          <a:p>
            <a:r>
              <a:rPr lang="en-GB" altLang="zh-CN" sz="1200" dirty="0" smtClean="0"/>
              <a:t>Household with Students Away During Term Time, Schoolchild or Student in Full-Time Education, Tenure of Accommodation, Term time Address of Students or Schoolchildren , Accommodation Type , Use of Bath/Shower/Toilet , Cars/Vans Owned or Available for Use</a:t>
            </a:r>
            <a:endParaRPr lang="en-US" dirty="0"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4F4D1A3F-D69C-4B96-9DF9-838AEBD8B3AD}" type="slidenum">
              <a:rPr lang="en-GB" altLang="zh-CN"/>
              <a:pPr/>
              <a:t>13</a:t>
            </a:fld>
            <a:endParaRPr lang="en-GB" altLang="zh-CN"/>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r>
              <a:rPr lang="en-GB" altLang="zh-CN" sz="1200" kern="1200" dirty="0" smtClean="0">
                <a:solidFill>
                  <a:schemeClr val="tx1"/>
                </a:solidFill>
                <a:latin typeface="Arial" charset="0"/>
                <a:ea typeface="+mn-ea"/>
                <a:cs typeface="+mn-cs"/>
              </a:rPr>
              <a:t>A new approach has been invented to reconstruct the communal establishment population simultaneously with the household population. The approach avoids the pain of guessing and extracting communal establishment population from related constraint tables since there are few CAS tables about communal populations. Further communal populations are very varied. They vary from pensioners living in nursing homes to students living in University Halls, to prisoners resident in jails, to military personnel living on bases and to homeless persons living in hostels. </a:t>
            </a:r>
            <a:endParaRPr lang="zh-CN" altLang="zh-CN" sz="1200" kern="1200" dirty="0" smtClean="0">
              <a:solidFill>
                <a:schemeClr val="tx1"/>
              </a:solidFill>
              <a:latin typeface="Arial" charset="0"/>
              <a:ea typeface="+mn-ea"/>
              <a:cs typeface="+mn-cs"/>
            </a:endParaRPr>
          </a:p>
          <a:p>
            <a:r>
              <a:rPr lang="en-GB" altLang="zh-CN" sz="1200" kern="1200" dirty="0" smtClean="0">
                <a:solidFill>
                  <a:schemeClr val="tx1"/>
                </a:solidFill>
                <a:latin typeface="Arial" charset="0"/>
                <a:ea typeface="+mn-ea"/>
                <a:cs typeface="+mn-cs"/>
              </a:rPr>
              <a:t> </a:t>
            </a:r>
            <a:endParaRPr lang="zh-CN" altLang="zh-CN" sz="1200" kern="1200" dirty="0" smtClean="0">
              <a:solidFill>
                <a:schemeClr val="tx1"/>
              </a:solidFill>
              <a:latin typeface="Arial" charset="0"/>
              <a:ea typeface="+mn-ea"/>
              <a:cs typeface="+mn-cs"/>
            </a:endParaRPr>
          </a:p>
          <a:p>
            <a:r>
              <a:rPr lang="en-GB" altLang="zh-CN" sz="1200" kern="1200" dirty="0" smtClean="0">
                <a:solidFill>
                  <a:schemeClr val="tx1"/>
                </a:solidFill>
                <a:latin typeface="Arial" charset="0"/>
                <a:ea typeface="+mn-ea"/>
                <a:cs typeface="+mn-cs"/>
              </a:rPr>
              <a:t>The approach firstly processes individual SAR communal population to simulate a single person household, which means categorizations of variables in the Individual SAR have to be converted and matched to the Household SAR. The variables processed and constrained are listed in Table 5.9. A flag variable was added to indicate they are members of the communal population. We believe the solution is elegant</a:t>
            </a:r>
            <a:r>
              <a:rPr lang="en-GB" altLang="zh-CN" sz="1200" kern="1200" baseline="0" dirty="0" smtClean="0">
                <a:solidFill>
                  <a:schemeClr val="tx1"/>
                </a:solidFill>
                <a:latin typeface="Arial" charset="0"/>
                <a:ea typeface="+mn-ea"/>
                <a:cs typeface="+mn-cs"/>
              </a:rPr>
              <a:t> and painless.</a:t>
            </a:r>
            <a:endParaRPr lang="zh-CN" altLang="zh-CN" sz="1200" kern="1200" dirty="0" smtClean="0">
              <a:solidFill>
                <a:schemeClr val="tx1"/>
              </a:solidFill>
              <a:latin typeface="Arial" charset="0"/>
              <a:ea typeface="+mn-ea"/>
              <a:cs typeface="+mn-cs"/>
            </a:endParaRPr>
          </a:p>
          <a:p>
            <a:pPr eaLnBrk="1" hangingPunct="1"/>
            <a:endParaRPr lang="en-US" dirty="0" smtClean="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4F4D1A3F-D69C-4B96-9DF9-838AEBD8B3AD}" type="slidenum">
              <a:rPr lang="en-GB" altLang="zh-CN"/>
              <a:pPr/>
              <a:t>14</a:t>
            </a:fld>
            <a:endParaRPr lang="en-GB" altLang="zh-CN"/>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r>
              <a:rPr lang="en-US" altLang="zh-CN" sz="1200" kern="1200" baseline="0" dirty="0" smtClean="0">
                <a:solidFill>
                  <a:schemeClr val="tx1"/>
                </a:solidFill>
                <a:latin typeface="Arial" charset="0"/>
                <a:ea typeface="+mn-ea"/>
                <a:cs typeface="+mn-cs"/>
              </a:rPr>
              <a:t>DYNASIM uses 1973 Current Population Survey (CPS) as base </a:t>
            </a:r>
            <a:r>
              <a:rPr lang="en-US" altLang="zh-CN" sz="1200" kern="1200" baseline="0" dirty="0" err="1" smtClean="0">
                <a:solidFill>
                  <a:schemeClr val="tx1"/>
                </a:solidFill>
                <a:latin typeface="Arial" charset="0"/>
                <a:ea typeface="+mn-ea"/>
                <a:cs typeface="+mn-cs"/>
              </a:rPr>
              <a:t>microdata</a:t>
            </a:r>
            <a:r>
              <a:rPr lang="en-US" altLang="zh-CN" sz="1200" kern="1200" baseline="0" dirty="0" smtClean="0">
                <a:solidFill>
                  <a:schemeClr val="tx1"/>
                </a:solidFill>
                <a:latin typeface="Arial" charset="0"/>
                <a:ea typeface="+mn-ea"/>
                <a:cs typeface="+mn-cs"/>
              </a:rPr>
              <a:t>, The March CPS provides information on the demographic and employment characteristics of individuals surveyed in that month and income and health insurance coverage during the previous calendar year.</a:t>
            </a:r>
          </a:p>
          <a:p>
            <a:endParaRPr lang="en-US" altLang="zh-CN" sz="1200" kern="1200" baseline="0" dirty="0" smtClean="0">
              <a:solidFill>
                <a:schemeClr val="tx1"/>
              </a:solidFill>
              <a:latin typeface="Arial" charset="0"/>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zh-CN" dirty="0" err="1" smtClean="0"/>
              <a:t>Submodel</a:t>
            </a:r>
            <a:r>
              <a:rPr lang="en-US" altLang="zh-CN" dirty="0" smtClean="0"/>
              <a:t> of DYNASIM: The Family and Earning History Model (Monte Carlo Dynamic), its output  will be input for Jobs and Benefit History Model (Monte Carlo Dynamic), a static imputation model for various variables.</a:t>
            </a:r>
            <a:endParaRPr lang="en-US" altLang="zh-CN" sz="1200" kern="1200" baseline="0" dirty="0" smtClean="0">
              <a:solidFill>
                <a:schemeClr val="tx1"/>
              </a:solidFill>
              <a:latin typeface="Arial" charset="0"/>
              <a:ea typeface="+mn-ea"/>
              <a:cs typeface="+mn-cs"/>
            </a:endParaRPr>
          </a:p>
          <a:p>
            <a:endParaRPr lang="en-US" altLang="zh-CN" sz="1200" kern="1200" baseline="0" dirty="0" smtClean="0">
              <a:solidFill>
                <a:schemeClr val="tx1"/>
              </a:solidFill>
              <a:latin typeface="Arial" charset="0"/>
              <a:ea typeface="+mn-ea"/>
              <a:cs typeface="+mn-cs"/>
            </a:endParaRPr>
          </a:p>
          <a:p>
            <a:r>
              <a:rPr lang="en-US" altLang="zh-CN" sz="1200" kern="1200" baseline="0" dirty="0" smtClean="0">
                <a:solidFill>
                  <a:schemeClr val="tx1"/>
                </a:solidFill>
                <a:latin typeface="Arial" charset="0"/>
                <a:ea typeface="+mn-ea"/>
                <a:cs typeface="+mn-cs"/>
              </a:rPr>
              <a:t>DYNASIM includes a fairly detailed alignment function, assure that DYNASIM's aggregate predictions accurately past trend and other demographic or macroeconomic forecasts so that the model can be accepted by wider audience. </a:t>
            </a:r>
          </a:p>
          <a:p>
            <a:endParaRPr lang="en-US" sz="1200" kern="1200" baseline="0" dirty="0" smtClean="0">
              <a:solidFill>
                <a:schemeClr val="tx1"/>
              </a:solidFill>
              <a:latin typeface="Arial" charset="0"/>
              <a:ea typeface="+mn-ea"/>
              <a:cs typeface="+mn-cs"/>
            </a:endParaRPr>
          </a:p>
          <a:p>
            <a:r>
              <a:rPr lang="en-US" altLang="zh-CN" sz="1200" kern="1200" baseline="0" dirty="0" smtClean="0">
                <a:solidFill>
                  <a:schemeClr val="tx1"/>
                </a:solidFill>
                <a:latin typeface="Arial" charset="0"/>
                <a:ea typeface="+mn-ea"/>
                <a:cs typeface="+mn-cs"/>
              </a:rPr>
              <a:t>DYNASIM's focus is on individual person and family behavior. It can be used to simulate</a:t>
            </a:r>
          </a:p>
          <a:p>
            <a:r>
              <a:rPr lang="en-US" altLang="zh-CN" sz="1200" kern="1200" baseline="0" dirty="0" smtClean="0">
                <a:solidFill>
                  <a:schemeClr val="tx1"/>
                </a:solidFill>
                <a:latin typeface="Arial" charset="0"/>
                <a:ea typeface="+mn-ea"/>
                <a:cs typeface="+mn-cs"/>
              </a:rPr>
              <a:t>work histories, pension accruals, and retirement behavior. It can analyze policy issues for which information on personal histories is required. Examples of issues suitable for analysis with DYNASIM include social security policy issues such as earnings sharing, pension policy issues such as the effects of changes in participation and vesting requirements on pension benefit receipt and </a:t>
            </a:r>
            <a:r>
              <a:rPr lang="en-GB" altLang="zh-CN" sz="1200" kern="1200" baseline="0" dirty="0" smtClean="0">
                <a:solidFill>
                  <a:schemeClr val="tx1"/>
                </a:solidFill>
                <a:latin typeface="Arial" charset="0"/>
                <a:ea typeface="+mn-ea"/>
                <a:cs typeface="+mn-cs"/>
              </a:rPr>
              <a:t>benefit levels</a:t>
            </a:r>
            <a:endParaRPr lang="en-US" dirty="0" smtClean="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4F4D1A3F-D69C-4B96-9DF9-838AEBD8B3AD}" type="slidenum">
              <a:rPr lang="en-GB" altLang="zh-CN"/>
              <a:pPr/>
              <a:t>15</a:t>
            </a:fld>
            <a:endParaRPr lang="en-GB" altLang="zh-CN"/>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r>
              <a:rPr lang="en-GB" altLang="zh-CN" sz="1200" kern="1200" dirty="0" err="1" smtClean="0">
                <a:solidFill>
                  <a:schemeClr val="tx1"/>
                </a:solidFill>
                <a:latin typeface="Arial" charset="0"/>
                <a:ea typeface="+mn-ea"/>
                <a:cs typeface="+mn-cs"/>
              </a:rPr>
              <a:t>Hägerstrand</a:t>
            </a:r>
            <a:r>
              <a:rPr lang="en-GB" altLang="zh-CN" sz="1200" kern="1200" dirty="0" smtClean="0">
                <a:solidFill>
                  <a:schemeClr val="tx1"/>
                </a:solidFill>
                <a:latin typeface="Arial" charset="0"/>
                <a:ea typeface="+mn-ea"/>
                <a:cs typeface="+mn-cs"/>
              </a:rPr>
              <a:t> (1957) developed a multi agent model in order to explore the relationship between social contact and migration. It is a classic and brilliant example of spatial demographic simulation since it was done by hand before computing power could be utilised by researchers.</a:t>
            </a:r>
            <a:endParaRPr lang="zh-CN" altLang="zh-CN" sz="1200" kern="1200" dirty="0" smtClean="0">
              <a:solidFill>
                <a:schemeClr val="tx1"/>
              </a:solidFill>
              <a:latin typeface="Arial" charset="0"/>
              <a:ea typeface="+mn-ea"/>
              <a:cs typeface="+mn-cs"/>
            </a:endParaRPr>
          </a:p>
          <a:p>
            <a:r>
              <a:rPr lang="en-GB" altLang="zh-CN" sz="1200" kern="1200" dirty="0" smtClean="0">
                <a:solidFill>
                  <a:schemeClr val="tx1"/>
                </a:solidFill>
                <a:latin typeface="Arial" charset="0"/>
                <a:ea typeface="+mn-ea"/>
                <a:cs typeface="+mn-cs"/>
              </a:rPr>
              <a:t> </a:t>
            </a:r>
            <a:endParaRPr lang="zh-CN" altLang="zh-CN" sz="1200" kern="1200" dirty="0" smtClean="0">
              <a:solidFill>
                <a:schemeClr val="tx1"/>
              </a:solidFill>
              <a:latin typeface="Arial" charset="0"/>
              <a:ea typeface="+mn-ea"/>
              <a:cs typeface="+mn-cs"/>
            </a:endParaRPr>
          </a:p>
          <a:p>
            <a:r>
              <a:rPr lang="en-GB" altLang="zh-CN" sz="1200" kern="1200" dirty="0" smtClean="0">
                <a:solidFill>
                  <a:schemeClr val="tx1"/>
                </a:solidFill>
                <a:latin typeface="Arial" charset="0"/>
                <a:ea typeface="+mn-ea"/>
                <a:cs typeface="+mn-cs"/>
              </a:rPr>
              <a:t>The model is founded on two key definitions. Firstly, a migration field is devised, in which population and vacancies are evenly distributed, and the area is divided into square cells of equal size. Secondly, migrants are divided into active and passive types. The active migrants can choose a destination in a randomly selected adjacent cell, whereas the passive migrants are stimulated by the active migrants in a way that a passive migrant chooses a new cell where an earlier migrant from the same origin is staying and the attractiveness of all earlier migrants are equal. The second definition means migrants follow the path of earlier migrants which is the principle </a:t>
            </a:r>
            <a:r>
              <a:rPr lang="en-GB" altLang="zh-CN" sz="1200" kern="1200" dirty="0" err="1" smtClean="0">
                <a:solidFill>
                  <a:schemeClr val="tx1"/>
                </a:solidFill>
                <a:latin typeface="Arial" charset="0"/>
                <a:ea typeface="+mn-ea"/>
                <a:cs typeface="+mn-cs"/>
              </a:rPr>
              <a:t>Hägerstrand</a:t>
            </a:r>
            <a:r>
              <a:rPr lang="en-GB" altLang="zh-CN" sz="1200" kern="1200" dirty="0" smtClean="0">
                <a:solidFill>
                  <a:schemeClr val="tx1"/>
                </a:solidFill>
                <a:latin typeface="Arial" charset="0"/>
                <a:ea typeface="+mn-ea"/>
                <a:cs typeface="+mn-cs"/>
              </a:rPr>
              <a:t> intended to examine. </a:t>
            </a:r>
            <a:endParaRPr lang="zh-CN" altLang="zh-CN" sz="1200" kern="1200" dirty="0">
              <a:solidFill>
                <a:schemeClr val="tx1"/>
              </a:solidFill>
              <a:latin typeface="Arial" charset="0"/>
              <a:ea typeface="+mn-ea"/>
              <a:cs typeface="+mn-cs"/>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4F4D1A3F-D69C-4B96-9DF9-838AEBD8B3AD}" type="slidenum">
              <a:rPr lang="en-GB" altLang="zh-CN"/>
              <a:pPr/>
              <a:t>16</a:t>
            </a:fld>
            <a:endParaRPr lang="en-GB" altLang="zh-CN"/>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r>
              <a:rPr lang="en-GB" altLang="zh-CN" sz="1200" kern="1200" dirty="0" smtClean="0">
                <a:solidFill>
                  <a:schemeClr val="tx1"/>
                </a:solidFill>
                <a:latin typeface="Arial" charset="0"/>
                <a:ea typeface="+mn-ea"/>
                <a:cs typeface="+mn-cs"/>
              </a:rPr>
              <a:t>The review is based on Holm </a:t>
            </a:r>
            <a:r>
              <a:rPr lang="en-GB" altLang="zh-CN" sz="1200" i="1" kern="1200" dirty="0" smtClean="0">
                <a:solidFill>
                  <a:schemeClr val="tx1"/>
                </a:solidFill>
                <a:latin typeface="Arial" charset="0"/>
                <a:ea typeface="+mn-ea"/>
                <a:cs typeface="+mn-cs"/>
              </a:rPr>
              <a:t>et al.</a:t>
            </a:r>
            <a:r>
              <a:rPr lang="en-GB" altLang="zh-CN" sz="1200" kern="1200" dirty="0" smtClean="0">
                <a:solidFill>
                  <a:schemeClr val="tx1"/>
                </a:solidFill>
                <a:latin typeface="Arial" charset="0"/>
                <a:ea typeface="+mn-ea"/>
                <a:cs typeface="+mn-cs"/>
              </a:rPr>
              <a:t> (2003) and </a:t>
            </a:r>
            <a:r>
              <a:rPr lang="en-GB" altLang="zh-CN" sz="1200" kern="1200" dirty="0" err="1" smtClean="0">
                <a:solidFill>
                  <a:schemeClr val="tx1"/>
                </a:solidFill>
                <a:latin typeface="Arial" charset="0"/>
                <a:ea typeface="+mn-ea"/>
                <a:cs typeface="+mn-cs"/>
              </a:rPr>
              <a:t>Rephann</a:t>
            </a:r>
            <a:r>
              <a:rPr lang="en-GB" altLang="zh-CN" sz="1200" kern="1200" dirty="0" smtClean="0">
                <a:solidFill>
                  <a:schemeClr val="tx1"/>
                </a:solidFill>
                <a:latin typeface="Arial" charset="0"/>
                <a:ea typeface="+mn-ea"/>
                <a:cs typeface="+mn-cs"/>
              </a:rPr>
              <a:t> </a:t>
            </a:r>
            <a:r>
              <a:rPr lang="en-GB" altLang="zh-CN" sz="1200" i="1" kern="1200" dirty="0" smtClean="0">
                <a:solidFill>
                  <a:schemeClr val="tx1"/>
                </a:solidFill>
                <a:latin typeface="Arial" charset="0"/>
                <a:ea typeface="+mn-ea"/>
                <a:cs typeface="+mn-cs"/>
              </a:rPr>
              <a:t>et al.</a:t>
            </a:r>
            <a:r>
              <a:rPr lang="en-GB" altLang="zh-CN" sz="1200" kern="1200" dirty="0" smtClean="0">
                <a:solidFill>
                  <a:schemeClr val="tx1"/>
                </a:solidFill>
                <a:latin typeface="Arial" charset="0"/>
                <a:ea typeface="+mn-ea"/>
                <a:cs typeface="+mn-cs"/>
              </a:rPr>
              <a:t> (2005). SVERIGE is the first national interregional spatial dynamic </a:t>
            </a:r>
            <a:r>
              <a:rPr lang="en-GB" altLang="zh-CN" sz="1200" kern="1200" dirty="0" err="1" smtClean="0">
                <a:solidFill>
                  <a:schemeClr val="tx1"/>
                </a:solidFill>
                <a:latin typeface="Arial" charset="0"/>
                <a:ea typeface="+mn-ea"/>
                <a:cs typeface="+mn-cs"/>
              </a:rPr>
              <a:t>microsimulation</a:t>
            </a:r>
            <a:r>
              <a:rPr lang="en-GB" altLang="zh-CN" sz="1200" kern="1200" dirty="0" smtClean="0">
                <a:solidFill>
                  <a:schemeClr val="tx1"/>
                </a:solidFill>
                <a:latin typeface="Arial" charset="0"/>
                <a:ea typeface="+mn-ea"/>
                <a:cs typeface="+mn-cs"/>
              </a:rPr>
              <a:t> model based on households with individual members, which starts from a unique large socio-economic database, TOPSWING. This database contains longitudinal information about every person living in Sweden between 1985 and 1995 covering the topics of demography, work, family, income, employment, transfers and location. Spatially, the micro units are </a:t>
            </a:r>
            <a:r>
              <a:rPr lang="en-GB" altLang="zh-CN" sz="1200" kern="1200" dirty="0" err="1" smtClean="0">
                <a:solidFill>
                  <a:schemeClr val="tx1"/>
                </a:solidFill>
                <a:latin typeface="Arial" charset="0"/>
                <a:ea typeface="+mn-ea"/>
                <a:cs typeface="+mn-cs"/>
              </a:rPr>
              <a:t>georeferenced</a:t>
            </a:r>
            <a:r>
              <a:rPr lang="en-GB" altLang="zh-CN" sz="1200" kern="1200" dirty="0" smtClean="0">
                <a:solidFill>
                  <a:schemeClr val="tx1"/>
                </a:solidFill>
                <a:latin typeface="Arial" charset="0"/>
                <a:ea typeface="+mn-ea"/>
                <a:cs typeface="+mn-cs"/>
              </a:rPr>
              <a:t> to squares of 100 by 100 metres and then the squares are located in the </a:t>
            </a:r>
            <a:r>
              <a:rPr lang="en-GB" altLang="zh-CN" sz="1200" kern="1200" dirty="0" err="1" smtClean="0">
                <a:solidFill>
                  <a:schemeClr val="tx1"/>
                </a:solidFill>
                <a:latin typeface="Arial" charset="0"/>
                <a:ea typeface="+mn-ea"/>
                <a:cs typeface="+mn-cs"/>
              </a:rPr>
              <a:t>LARegions</a:t>
            </a:r>
            <a:r>
              <a:rPr lang="en-GB" altLang="zh-CN" sz="1200" kern="1200" dirty="0" smtClean="0">
                <a:solidFill>
                  <a:schemeClr val="tx1"/>
                </a:solidFill>
                <a:latin typeface="Arial" charset="0"/>
                <a:ea typeface="+mn-ea"/>
                <a:cs typeface="+mn-cs"/>
              </a:rPr>
              <a:t> system which divides Sweden into 108 different labour market regions. The labour market region is treated in the same way as domestic addresses. The model is built in a closed dynamic discrete time framework which runs in single year intervals and contains modules simulating the processes of ageing, mortality, fertility, emigration, education, marriage, leaving home, divorce, migration, immigration, and employment and earnings.</a:t>
            </a:r>
            <a:endParaRPr lang="zh-CN" altLang="zh-CN" sz="1200" kern="1200" dirty="0" smtClean="0">
              <a:solidFill>
                <a:schemeClr val="tx1"/>
              </a:solidFill>
              <a:latin typeface="Arial" charset="0"/>
              <a:ea typeface="+mn-ea"/>
              <a:cs typeface="+mn-cs"/>
            </a:endParaRPr>
          </a:p>
          <a:p>
            <a:r>
              <a:rPr lang="en-GB" altLang="zh-CN" sz="1200" kern="1200" dirty="0" smtClean="0">
                <a:solidFill>
                  <a:schemeClr val="tx1"/>
                </a:solidFill>
                <a:latin typeface="Arial" charset="0"/>
                <a:ea typeface="+mn-ea"/>
                <a:cs typeface="+mn-cs"/>
              </a:rPr>
              <a:t> </a:t>
            </a:r>
            <a:endParaRPr lang="zh-CN" altLang="zh-CN" sz="1200" kern="1200" dirty="0" smtClean="0">
              <a:solidFill>
                <a:schemeClr val="tx1"/>
              </a:solidFill>
              <a:latin typeface="Arial" charset="0"/>
              <a:ea typeface="+mn-ea"/>
              <a:cs typeface="+mn-cs"/>
            </a:endParaRPr>
          </a:p>
          <a:p>
            <a:r>
              <a:rPr lang="en-GB" altLang="zh-CN" sz="1200" kern="1200" dirty="0" smtClean="0">
                <a:solidFill>
                  <a:schemeClr val="tx1"/>
                </a:solidFill>
                <a:latin typeface="Arial" charset="0"/>
                <a:ea typeface="+mn-ea"/>
                <a:cs typeface="+mn-cs"/>
              </a:rPr>
              <a:t>The model is programmed in C++ to update the characteristics of persons in every simulation year. Monte Carlo simulation is implemented to determine the occurrence of specific events in a person’s life by sampling from estimated transition matrices or probabilities calculated from logistic equations derived from TOPSWING. Some of the changes in characteristics are triggered by predefined rules such as changing the marital status from married to widowed when a partner dies. The use of transition matrices may be illustrated by the immigration module. The immigrants are selected from an immigration pool having 60,000 individuals. The demographic distribution of heads is determined by a constant transition matrix and another transition matrix is used to assign the immigrants to a labour market. Both matrices are derived from the more than 100,000 immigrant records. Four equations are applied to determine the probability of dying. For example, for persons from 25 to 59 year old, the probabilities are calculated by a linear equation with parameters derived from regression analyses using age, sex, education and other variables as predictors.</a:t>
            </a:r>
            <a:endParaRPr lang="zh-CN" altLang="zh-CN" sz="1200" kern="1200" dirty="0">
              <a:solidFill>
                <a:schemeClr val="tx1"/>
              </a:solidFill>
              <a:latin typeface="Arial" charset="0"/>
              <a:ea typeface="+mn-ea"/>
              <a:cs typeface="+mn-cs"/>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4F4D1A3F-D69C-4B96-9DF9-838AEBD8B3AD}" type="slidenum">
              <a:rPr lang="en-GB" altLang="zh-CN"/>
              <a:pPr/>
              <a:t>17</a:t>
            </a:fld>
            <a:endParaRPr lang="en-GB" altLang="zh-CN"/>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r>
              <a:rPr lang="en-GB" altLang="zh-CN" sz="1200" kern="1200" dirty="0" err="1" smtClean="0">
                <a:solidFill>
                  <a:schemeClr val="tx1"/>
                </a:solidFill>
                <a:latin typeface="Arial" charset="0"/>
                <a:ea typeface="+mn-ea"/>
                <a:cs typeface="+mn-cs"/>
              </a:rPr>
              <a:t>SimBritain</a:t>
            </a:r>
            <a:r>
              <a:rPr lang="en-GB" altLang="zh-CN" sz="1200" kern="1200" dirty="0" smtClean="0">
                <a:solidFill>
                  <a:schemeClr val="tx1"/>
                </a:solidFill>
                <a:latin typeface="Arial" charset="0"/>
                <a:ea typeface="+mn-ea"/>
                <a:cs typeface="+mn-cs"/>
              </a:rPr>
              <a:t> was developed at University of Leeds initially and at later stage the research team moved to University of Sheffield. The full population of Britain was constructed and modelled in </a:t>
            </a:r>
            <a:r>
              <a:rPr lang="en-GB" altLang="zh-CN" sz="1200" kern="1200" dirty="0" err="1" smtClean="0">
                <a:solidFill>
                  <a:schemeClr val="tx1"/>
                </a:solidFill>
                <a:latin typeface="Arial" charset="0"/>
                <a:ea typeface="+mn-ea"/>
                <a:cs typeface="+mn-cs"/>
              </a:rPr>
              <a:t>SimBritain</a:t>
            </a:r>
            <a:r>
              <a:rPr lang="en-GB" altLang="zh-CN" sz="1200" kern="1200" dirty="0" smtClean="0">
                <a:solidFill>
                  <a:schemeClr val="tx1"/>
                </a:solidFill>
                <a:latin typeface="Arial" charset="0"/>
                <a:ea typeface="+mn-ea"/>
                <a:cs typeface="+mn-cs"/>
              </a:rPr>
              <a:t> at the parliamentary constituency level using data from British Household Panel Survey (BHPS) and 1991 Census small area statistics (SAS). BHPS data were chosen over SAR data even though the BHPS is smaller, since the modellers think that the longitudinal nature of BHPS data is essential to study the social and economic change through time. A pilot model, </a:t>
            </a:r>
            <a:r>
              <a:rPr lang="en-GB" altLang="zh-CN" sz="1200" kern="1200" dirty="0" err="1" smtClean="0">
                <a:solidFill>
                  <a:schemeClr val="tx1"/>
                </a:solidFill>
                <a:latin typeface="Arial" charset="0"/>
                <a:ea typeface="+mn-ea"/>
                <a:cs typeface="+mn-cs"/>
              </a:rPr>
              <a:t>SimYork</a:t>
            </a:r>
            <a:r>
              <a:rPr lang="en-GB" altLang="zh-CN" sz="1200" kern="1200" dirty="0" smtClean="0">
                <a:solidFill>
                  <a:schemeClr val="tx1"/>
                </a:solidFill>
                <a:latin typeface="Arial" charset="0"/>
                <a:ea typeface="+mn-ea"/>
                <a:cs typeface="+mn-cs"/>
              </a:rPr>
              <a:t>, was developed to test different methodologies and combinations of datasets, which micro modelled the population of York city at ward level. </a:t>
            </a:r>
            <a:endParaRPr lang="zh-CN" altLang="zh-CN" sz="1200" kern="1200" dirty="0" smtClean="0">
              <a:solidFill>
                <a:schemeClr val="tx1"/>
              </a:solidFill>
              <a:latin typeface="Arial" charset="0"/>
              <a:ea typeface="+mn-ea"/>
              <a:cs typeface="+mn-cs"/>
            </a:endParaRPr>
          </a:p>
          <a:p>
            <a:r>
              <a:rPr lang="en-GB" altLang="zh-CN" sz="1200" kern="1200" dirty="0" smtClean="0">
                <a:solidFill>
                  <a:schemeClr val="tx1"/>
                </a:solidFill>
                <a:latin typeface="Arial" charset="0"/>
                <a:ea typeface="+mn-ea"/>
                <a:cs typeface="+mn-cs"/>
              </a:rPr>
              <a:t> </a:t>
            </a:r>
            <a:endParaRPr lang="zh-CN" altLang="zh-CN" sz="1200" kern="1200" dirty="0" smtClean="0">
              <a:solidFill>
                <a:schemeClr val="tx1"/>
              </a:solidFill>
              <a:latin typeface="Arial" charset="0"/>
              <a:ea typeface="+mn-ea"/>
              <a:cs typeface="+mn-cs"/>
            </a:endParaRPr>
          </a:p>
          <a:p>
            <a:r>
              <a:rPr lang="en-GB" altLang="zh-CN" sz="1200" kern="1200" dirty="0" err="1" smtClean="0">
                <a:solidFill>
                  <a:schemeClr val="tx1"/>
                </a:solidFill>
                <a:latin typeface="Arial" charset="0"/>
                <a:ea typeface="+mn-ea"/>
                <a:cs typeface="+mn-cs"/>
              </a:rPr>
              <a:t>SimBritain</a:t>
            </a:r>
            <a:r>
              <a:rPr lang="en-GB" altLang="zh-CN" sz="1200" kern="1200" dirty="0" smtClean="0">
                <a:solidFill>
                  <a:schemeClr val="tx1"/>
                </a:solidFill>
                <a:latin typeface="Arial" charset="0"/>
                <a:ea typeface="+mn-ea"/>
                <a:cs typeface="+mn-cs"/>
              </a:rPr>
              <a:t> is a static spatial micro model which projects the 1991 small area statistics into 2001, 2011 and 2021 employing Holt’s linear exponential smoothing (Holt 2004) to extend the trend from the 1971, 1981 and 1991 Censuses small area statistics into the future. </a:t>
            </a:r>
            <a:r>
              <a:rPr lang="en-GB" altLang="zh-CN" sz="1200" kern="1200" dirty="0" err="1" smtClean="0">
                <a:solidFill>
                  <a:schemeClr val="tx1"/>
                </a:solidFill>
                <a:latin typeface="Arial" charset="0"/>
                <a:ea typeface="+mn-ea"/>
                <a:cs typeface="+mn-cs"/>
              </a:rPr>
              <a:t>SimBritain</a:t>
            </a:r>
            <a:r>
              <a:rPr lang="en-GB" altLang="zh-CN" sz="1200" kern="1200" dirty="0" smtClean="0">
                <a:solidFill>
                  <a:schemeClr val="tx1"/>
                </a:solidFill>
                <a:latin typeface="Arial" charset="0"/>
                <a:ea typeface="+mn-ea"/>
                <a:cs typeface="+mn-cs"/>
              </a:rPr>
              <a:t> then adjusts the weights of BHPS micro data to fit the small area statistics and their projections guided by Iterative Proportional Fitting. The weights are adjusted iteratively by the ratio of the cell values in the aggregation tables of the synthetic population to the corresponding cell values in the corresponding SAS tables until the aggregation converges to the SAS tables. Solutions were experimented to tackle the problem of the York wards populated with non-Northern households in the </a:t>
            </a:r>
            <a:r>
              <a:rPr lang="en-GB" altLang="zh-CN" sz="1200" kern="1200" dirty="0" err="1" smtClean="0">
                <a:solidFill>
                  <a:schemeClr val="tx1"/>
                </a:solidFill>
                <a:latin typeface="Arial" charset="0"/>
                <a:ea typeface="+mn-ea"/>
                <a:cs typeface="+mn-cs"/>
              </a:rPr>
              <a:t>SimYork</a:t>
            </a:r>
            <a:r>
              <a:rPr lang="en-GB" altLang="zh-CN" sz="1200" kern="1200" dirty="0" smtClean="0">
                <a:solidFill>
                  <a:schemeClr val="tx1"/>
                </a:solidFill>
                <a:latin typeface="Arial" charset="0"/>
                <a:ea typeface="+mn-ea"/>
                <a:cs typeface="+mn-cs"/>
              </a:rPr>
              <a:t> project. However, none of them works well hence, so it is suggested by the modeller that it is better to only use the micro data from the same areas or nearby areas. </a:t>
            </a:r>
            <a:endParaRPr lang="zh-CN" altLang="zh-CN" sz="1200" kern="1200" dirty="0" smtClean="0">
              <a:solidFill>
                <a:schemeClr val="tx1"/>
              </a:solidFill>
              <a:latin typeface="Arial" charset="0"/>
              <a:ea typeface="+mn-ea"/>
              <a:cs typeface="+mn-cs"/>
            </a:endParaRPr>
          </a:p>
          <a:p>
            <a:r>
              <a:rPr lang="en-GB" altLang="zh-CN" sz="1200" kern="1200" dirty="0" smtClean="0">
                <a:solidFill>
                  <a:schemeClr val="tx1"/>
                </a:solidFill>
                <a:latin typeface="Arial" charset="0"/>
                <a:ea typeface="+mn-ea"/>
                <a:cs typeface="+mn-cs"/>
              </a:rPr>
              <a:t> </a:t>
            </a:r>
            <a:endParaRPr lang="zh-CN" altLang="zh-CN" sz="1200" kern="1200" dirty="0" smtClean="0">
              <a:solidFill>
                <a:schemeClr val="tx1"/>
              </a:solidFill>
              <a:latin typeface="Arial" charset="0"/>
              <a:ea typeface="+mn-ea"/>
              <a:cs typeface="+mn-cs"/>
            </a:endParaRPr>
          </a:p>
          <a:p>
            <a:r>
              <a:rPr lang="en-GB" altLang="zh-CN" sz="1200" kern="1200" dirty="0" smtClean="0">
                <a:solidFill>
                  <a:schemeClr val="tx1"/>
                </a:solidFill>
                <a:latin typeface="Arial" charset="0"/>
                <a:ea typeface="+mn-ea"/>
                <a:cs typeface="+mn-cs"/>
              </a:rPr>
              <a:t>The linear exponential smoothing is validated by comparing the projected 1991 distribution from 1961-1971-1981 Censuses with the actual 1991 distribution. The modellers suggest that the project method works relatively well for most areas except a few local authorities. </a:t>
            </a:r>
            <a:endParaRPr lang="zh-CN" altLang="zh-CN" sz="1200" kern="1200" dirty="0" smtClean="0">
              <a:solidFill>
                <a:schemeClr val="tx1"/>
              </a:solidFill>
              <a:latin typeface="Arial" charset="0"/>
              <a:ea typeface="+mn-ea"/>
              <a:cs typeface="+mn-cs"/>
            </a:endParaRPr>
          </a:p>
          <a:p>
            <a:pPr eaLnBrk="1" hangingPunct="1"/>
            <a:endParaRPr lang="en-US" dirty="0" smtClean="0">
              <a:latin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4F4D1A3F-D69C-4B96-9DF9-838AEBD8B3AD}" type="slidenum">
              <a:rPr lang="en-GB" altLang="zh-CN"/>
              <a:pPr/>
              <a:t>18</a:t>
            </a:fld>
            <a:endParaRPr lang="en-GB" altLang="zh-CN"/>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US" dirty="0" smtClean="0">
              <a:latin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4F4D1A3F-D69C-4B96-9DF9-838AEBD8B3AD}" type="slidenum">
              <a:rPr lang="en-GB" altLang="zh-CN"/>
              <a:pPr/>
              <a:t>19</a:t>
            </a:fld>
            <a:endParaRPr lang="en-GB" altLang="zh-CN"/>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r>
              <a:rPr lang="en-US" dirty="0" smtClean="0">
                <a:latin typeface="Arial" pitchFamily="34" charset="0"/>
              </a:rPr>
              <a:t>60 thousand records</a:t>
            </a:r>
            <a:r>
              <a:rPr lang="en-US" baseline="0" dirty="0" smtClean="0">
                <a:latin typeface="Arial" pitchFamily="34" charset="0"/>
              </a:rPr>
              <a:t> in data A joined with 600 records in data set B, we have 60 thousand records with all the variables.</a:t>
            </a:r>
          </a:p>
          <a:p>
            <a:pPr eaLnBrk="1" hangingPunct="1"/>
            <a:endParaRPr lang="en-US" baseline="0" dirty="0"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1702E019-CD39-4D6F-B964-17234926264A}" type="slidenum">
              <a:rPr lang="en-GB" altLang="zh-CN"/>
              <a:pPr/>
              <a:t>2</a:t>
            </a:fld>
            <a:endParaRPr lang="en-GB" altLang="zh-CN"/>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r>
              <a:rPr lang="en-US" altLang="zh-CN" sz="1200" b="0" i="0" kern="1200" dirty="0" smtClean="0">
                <a:solidFill>
                  <a:schemeClr val="tx1"/>
                </a:solidFill>
                <a:latin typeface="Arial" charset="0"/>
                <a:ea typeface="+mn-ea"/>
                <a:cs typeface="+mn-cs"/>
              </a:rPr>
              <a:t>The aim of </a:t>
            </a:r>
            <a:r>
              <a:rPr lang="en-US" altLang="zh-CN" sz="1200" b="0" i="0" kern="1200" dirty="0" err="1" smtClean="0">
                <a:solidFill>
                  <a:schemeClr val="tx1"/>
                </a:solidFill>
                <a:latin typeface="Arial" charset="0"/>
                <a:ea typeface="+mn-ea"/>
                <a:cs typeface="+mn-cs"/>
              </a:rPr>
              <a:t>WaND</a:t>
            </a:r>
            <a:r>
              <a:rPr lang="en-US" altLang="zh-CN" sz="1200" b="0" i="0" kern="1200" dirty="0" smtClean="0">
                <a:solidFill>
                  <a:schemeClr val="tx1"/>
                </a:solidFill>
                <a:latin typeface="Arial" charset="0"/>
                <a:ea typeface="+mn-ea"/>
                <a:cs typeface="+mn-cs"/>
              </a:rPr>
              <a:t> (Water Cycle Management for New Developments) is to support the delivery of integrated, sustainable water management for new developments by provision of tools and guidelines for project design, implementation and management. </a:t>
            </a:r>
          </a:p>
          <a:p>
            <a:pPr eaLnBrk="1" hangingPunct="1"/>
            <a:endParaRPr lang="en-US" altLang="zh-CN" sz="1200" b="0" i="0" kern="1200" dirty="0" smtClean="0">
              <a:solidFill>
                <a:schemeClr val="tx1"/>
              </a:solidFill>
              <a:latin typeface="Arial" charset="0"/>
              <a:ea typeface="+mn-ea"/>
              <a:cs typeface="+mn-cs"/>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GB" altLang="zh-CN" sz="1200" kern="1200" dirty="0" smtClean="0">
                <a:solidFill>
                  <a:schemeClr val="tx1"/>
                </a:solidFill>
                <a:latin typeface="Arial" charset="0"/>
                <a:ea typeface="+mn-ea"/>
                <a:cs typeface="+mn-cs"/>
              </a:rPr>
              <a:t>The modelling work reported here is a part of Work packages, embedded in a research project called</a:t>
            </a:r>
            <a:r>
              <a:rPr lang="en-GB" altLang="zh-CN" sz="1200" kern="1200" baseline="0" dirty="0" smtClean="0">
                <a:solidFill>
                  <a:schemeClr val="tx1"/>
                </a:solidFill>
                <a:latin typeface="Arial" charset="0"/>
                <a:ea typeface="+mn-ea"/>
                <a:cs typeface="+mn-cs"/>
              </a:rPr>
              <a:t> </a:t>
            </a:r>
            <a:r>
              <a:rPr lang="en-GB" altLang="zh-CN" sz="1200" kern="1200" dirty="0" err="1" smtClean="0">
                <a:solidFill>
                  <a:schemeClr val="tx1"/>
                </a:solidFill>
                <a:latin typeface="Arial" charset="0"/>
                <a:ea typeface="+mn-ea"/>
                <a:cs typeface="+mn-cs"/>
              </a:rPr>
              <a:t>WaND</a:t>
            </a:r>
            <a:r>
              <a:rPr lang="en-GB" altLang="zh-CN" sz="1200" kern="1200" dirty="0" smtClean="0">
                <a:solidFill>
                  <a:schemeClr val="tx1"/>
                </a:solidFill>
                <a:latin typeface="Arial" charset="0"/>
                <a:ea typeface="+mn-ea"/>
                <a:cs typeface="+mn-cs"/>
              </a:rPr>
              <a:t> (Water Cycle Management for New Developments) (</a:t>
            </a:r>
            <a:r>
              <a:rPr lang="en-GB" altLang="zh-CN" sz="1200" kern="1200" dirty="0" err="1" smtClean="0">
                <a:solidFill>
                  <a:schemeClr val="tx1"/>
                </a:solidFill>
                <a:latin typeface="Arial" charset="0"/>
                <a:ea typeface="+mn-ea"/>
                <a:cs typeface="+mn-cs"/>
              </a:rPr>
              <a:t>WaND</a:t>
            </a:r>
            <a:r>
              <a:rPr lang="en-GB" altLang="zh-CN" sz="1200" kern="1200" dirty="0" smtClean="0">
                <a:solidFill>
                  <a:schemeClr val="tx1"/>
                </a:solidFill>
                <a:latin typeface="Arial" charset="0"/>
                <a:ea typeface="+mn-ea"/>
                <a:cs typeface="+mn-cs"/>
              </a:rPr>
              <a:t> Consortium, 2003). </a:t>
            </a:r>
            <a:r>
              <a:rPr lang="en-GB" altLang="zh-CN" sz="1200" kern="1200" dirty="0" err="1" smtClean="0">
                <a:solidFill>
                  <a:schemeClr val="tx1"/>
                </a:solidFill>
                <a:latin typeface="Arial" charset="0"/>
                <a:ea typeface="+mn-ea"/>
                <a:cs typeface="+mn-cs"/>
              </a:rPr>
              <a:t>WaND</a:t>
            </a:r>
            <a:r>
              <a:rPr lang="en-GB" altLang="zh-CN" sz="1200" kern="1200" dirty="0" smtClean="0">
                <a:solidFill>
                  <a:schemeClr val="tx1"/>
                </a:solidFill>
                <a:latin typeface="Arial" charset="0"/>
                <a:ea typeface="+mn-ea"/>
                <a:cs typeface="+mn-cs"/>
              </a:rPr>
              <a:t> was an EPSRC funded project that researched the sustainability of new developments in water supply and in water demand. In the School of Geography, University of Leeds, Patrick </a:t>
            </a:r>
            <a:r>
              <a:rPr lang="en-GB" altLang="zh-CN" sz="1200" kern="1200" dirty="0" err="1" smtClean="0">
                <a:solidFill>
                  <a:schemeClr val="tx1"/>
                </a:solidFill>
                <a:latin typeface="Arial" charset="0"/>
                <a:ea typeface="+mn-ea"/>
                <a:cs typeface="+mn-cs"/>
              </a:rPr>
              <a:t>Sim</a:t>
            </a:r>
            <a:r>
              <a:rPr lang="en-GB" altLang="zh-CN" sz="1200" kern="1200" dirty="0" smtClean="0">
                <a:solidFill>
                  <a:schemeClr val="tx1"/>
                </a:solidFill>
                <a:latin typeface="Arial" charset="0"/>
                <a:ea typeface="+mn-ea"/>
                <a:cs typeface="+mn-cs"/>
              </a:rPr>
              <a:t>, John Parsons and I were responsible for the Work Package 1 and part of the Work Package 12, supervised by Professors Adrian McDonald and Phil Rees. Work Package 1 projects household populations spatially, which are fed into Work Package 12 for forecasting water demand with scenarios that take into account new developments, water demand management, climate change, policies and regulations, and social values. </a:t>
            </a:r>
            <a:r>
              <a:rPr lang="en-GB" altLang="zh-CN" sz="1200" kern="1200" dirty="0" err="1" smtClean="0">
                <a:solidFill>
                  <a:schemeClr val="tx1"/>
                </a:solidFill>
                <a:latin typeface="Arial" charset="0"/>
                <a:ea typeface="+mn-ea"/>
                <a:cs typeface="+mn-cs"/>
              </a:rPr>
              <a:t>Sim</a:t>
            </a:r>
            <a:r>
              <a:rPr lang="en-GB" altLang="zh-CN" sz="1200" kern="1200" dirty="0" smtClean="0">
                <a:solidFill>
                  <a:schemeClr val="tx1"/>
                </a:solidFill>
                <a:latin typeface="Arial" charset="0"/>
                <a:ea typeface="+mn-ea"/>
                <a:cs typeface="+mn-cs"/>
              </a:rPr>
              <a:t> </a:t>
            </a:r>
            <a:r>
              <a:rPr lang="en-GB" altLang="zh-CN" sz="1200" i="1" kern="1200" dirty="0" smtClean="0">
                <a:solidFill>
                  <a:schemeClr val="tx1"/>
                </a:solidFill>
                <a:latin typeface="Arial" charset="0"/>
                <a:ea typeface="+mn-ea"/>
                <a:cs typeface="+mn-cs"/>
              </a:rPr>
              <a:t>et al.</a:t>
            </a:r>
            <a:r>
              <a:rPr lang="en-GB" altLang="zh-CN" sz="1200" kern="1200" dirty="0" smtClean="0">
                <a:solidFill>
                  <a:schemeClr val="tx1"/>
                </a:solidFill>
                <a:latin typeface="Arial" charset="0"/>
                <a:ea typeface="+mn-ea"/>
                <a:cs typeface="+mn-cs"/>
              </a:rPr>
              <a:t> (2007a) adapted the </a:t>
            </a:r>
            <a:r>
              <a:rPr lang="en-GB" altLang="zh-CN" sz="1200" kern="1200" dirty="0" err="1" smtClean="0">
                <a:solidFill>
                  <a:schemeClr val="tx1"/>
                </a:solidFill>
                <a:latin typeface="Arial" charset="0"/>
                <a:ea typeface="+mn-ea"/>
                <a:cs typeface="+mn-cs"/>
              </a:rPr>
              <a:t>Microcomponent</a:t>
            </a:r>
            <a:r>
              <a:rPr lang="en-GB" altLang="zh-CN" sz="1200" kern="1200" dirty="0" smtClean="0">
                <a:solidFill>
                  <a:schemeClr val="tx1"/>
                </a:solidFill>
                <a:latin typeface="Arial" charset="0"/>
                <a:ea typeface="+mn-ea"/>
                <a:cs typeface="+mn-cs"/>
              </a:rPr>
              <a:t> method for water demand prediction and developed </a:t>
            </a:r>
            <a:r>
              <a:rPr lang="en-GB" altLang="zh-CN" sz="1200" kern="1200" dirty="0" err="1" smtClean="0">
                <a:solidFill>
                  <a:schemeClr val="tx1"/>
                </a:solidFill>
                <a:latin typeface="Arial" charset="0"/>
                <a:ea typeface="+mn-ea"/>
                <a:cs typeface="+mn-cs"/>
              </a:rPr>
              <a:t>MicroWater</a:t>
            </a:r>
            <a:r>
              <a:rPr lang="en-GB" altLang="zh-CN" sz="1200" kern="1200" dirty="0" smtClean="0">
                <a:solidFill>
                  <a:schemeClr val="tx1"/>
                </a:solidFill>
                <a:latin typeface="Arial" charset="0"/>
                <a:ea typeface="+mn-ea"/>
                <a:cs typeface="+mn-cs"/>
              </a:rPr>
              <a:t> (a spreadsheet model) as a user interface for regional water demand forecasting. Parsons </a:t>
            </a:r>
            <a:r>
              <a:rPr lang="en-GB" altLang="zh-CN" sz="1200" i="1" kern="1200" dirty="0" smtClean="0">
                <a:solidFill>
                  <a:schemeClr val="tx1"/>
                </a:solidFill>
                <a:latin typeface="Arial" charset="0"/>
                <a:ea typeface="+mn-ea"/>
                <a:cs typeface="+mn-cs"/>
              </a:rPr>
              <a:t>et al.</a:t>
            </a:r>
            <a:r>
              <a:rPr lang="en-GB" altLang="zh-CN" sz="1200" kern="1200" dirty="0" smtClean="0">
                <a:solidFill>
                  <a:schemeClr val="tx1"/>
                </a:solidFill>
                <a:latin typeface="Arial" charset="0"/>
                <a:ea typeface="+mn-ea"/>
                <a:cs typeface="+mn-cs"/>
              </a:rPr>
              <a:t> (2007) projected aggregated household population and water demand at Local Authority level using a model called </a:t>
            </a:r>
            <a:r>
              <a:rPr lang="en-GB" altLang="zh-CN" sz="1200" kern="1200" dirty="0" err="1" smtClean="0">
                <a:solidFill>
                  <a:schemeClr val="tx1"/>
                </a:solidFill>
                <a:latin typeface="Arial" charset="0"/>
                <a:ea typeface="+mn-ea"/>
                <a:cs typeface="+mn-cs"/>
              </a:rPr>
              <a:t>MacroWater</a:t>
            </a:r>
            <a:r>
              <a:rPr lang="en-GB" altLang="zh-CN" sz="1200" kern="1200" dirty="0" smtClean="0">
                <a:solidFill>
                  <a:schemeClr val="tx1"/>
                </a:solidFill>
                <a:latin typeface="Arial" charset="0"/>
                <a:ea typeface="+mn-ea"/>
                <a:cs typeface="+mn-cs"/>
              </a:rPr>
              <a:t>. </a:t>
            </a:r>
            <a:r>
              <a:rPr lang="en-GB" altLang="zh-CN" sz="1200" kern="1200" dirty="0" err="1" smtClean="0">
                <a:solidFill>
                  <a:schemeClr val="tx1"/>
                </a:solidFill>
                <a:latin typeface="Arial" charset="0"/>
                <a:ea typeface="+mn-ea"/>
                <a:cs typeface="+mn-cs"/>
              </a:rPr>
              <a:t>Sim</a:t>
            </a:r>
            <a:r>
              <a:rPr lang="en-GB" altLang="zh-CN" sz="1200" kern="1200" dirty="0" smtClean="0">
                <a:solidFill>
                  <a:schemeClr val="tx1"/>
                </a:solidFill>
                <a:latin typeface="Arial" charset="0"/>
                <a:ea typeface="+mn-ea"/>
                <a:cs typeface="+mn-cs"/>
              </a:rPr>
              <a:t> and Parsons managed some small field surveys, and designed and parameterised the scenarios. The modelling work reported in this thesis has borrowed much from the </a:t>
            </a:r>
            <a:r>
              <a:rPr lang="en-GB" altLang="zh-CN" sz="1200" kern="1200" dirty="0" err="1" smtClean="0">
                <a:solidFill>
                  <a:schemeClr val="tx1"/>
                </a:solidFill>
                <a:latin typeface="Arial" charset="0"/>
                <a:ea typeface="+mn-ea"/>
                <a:cs typeface="+mn-cs"/>
              </a:rPr>
              <a:t>WaND</a:t>
            </a:r>
            <a:r>
              <a:rPr lang="en-GB" altLang="zh-CN" sz="1200" kern="1200" dirty="0" smtClean="0">
                <a:solidFill>
                  <a:schemeClr val="tx1"/>
                </a:solidFill>
                <a:latin typeface="Arial" charset="0"/>
                <a:ea typeface="+mn-ea"/>
                <a:cs typeface="+mn-cs"/>
              </a:rPr>
              <a:t> research project and feeds key features into a spatial </a:t>
            </a:r>
            <a:r>
              <a:rPr lang="en-GB" altLang="zh-CN" sz="1200" kern="1200" dirty="0" err="1" smtClean="0">
                <a:solidFill>
                  <a:schemeClr val="tx1"/>
                </a:solidFill>
                <a:latin typeface="Arial" charset="0"/>
                <a:ea typeface="+mn-ea"/>
                <a:cs typeface="+mn-cs"/>
              </a:rPr>
              <a:t>microsimulation</a:t>
            </a:r>
            <a:r>
              <a:rPr lang="en-GB" altLang="zh-CN" sz="1200" kern="1200" dirty="0" smtClean="0">
                <a:solidFill>
                  <a:schemeClr val="tx1"/>
                </a:solidFill>
                <a:latin typeface="Arial" charset="0"/>
                <a:ea typeface="+mn-ea"/>
                <a:cs typeface="+mn-cs"/>
              </a:rPr>
              <a:t> model that combines the power of </a:t>
            </a:r>
            <a:r>
              <a:rPr lang="en-GB" altLang="zh-CN" sz="1200" kern="1200" dirty="0" err="1" smtClean="0">
                <a:solidFill>
                  <a:schemeClr val="tx1"/>
                </a:solidFill>
                <a:latin typeface="Arial" charset="0"/>
                <a:ea typeface="+mn-ea"/>
                <a:cs typeface="+mn-cs"/>
              </a:rPr>
              <a:t>Microcomponent</a:t>
            </a:r>
            <a:r>
              <a:rPr lang="en-GB" altLang="zh-CN" sz="1200" kern="1200" dirty="0" smtClean="0">
                <a:solidFill>
                  <a:schemeClr val="tx1"/>
                </a:solidFill>
                <a:latin typeface="Arial" charset="0"/>
                <a:ea typeface="+mn-ea"/>
                <a:cs typeface="+mn-cs"/>
              </a:rPr>
              <a:t> and Scenario methods.</a:t>
            </a:r>
            <a:endParaRPr lang="zh-CN" altLang="zh-CN" sz="1200" kern="1200" dirty="0" smtClean="0">
              <a:solidFill>
                <a:schemeClr val="tx1"/>
              </a:solidFill>
              <a:latin typeface="Arial" charset="0"/>
              <a:ea typeface="+mn-ea"/>
              <a:cs typeface="+mn-cs"/>
            </a:endParaRPr>
          </a:p>
          <a:p>
            <a:pPr eaLnBrk="1" hangingPunct="1"/>
            <a:r>
              <a:rPr lang="en-US" altLang="zh-CN" sz="1200" b="0" i="0" kern="1200" dirty="0" smtClean="0">
                <a:solidFill>
                  <a:schemeClr val="tx1"/>
                </a:solidFill>
                <a:latin typeface="Arial" charset="0"/>
                <a:ea typeface="+mn-ea"/>
                <a:cs typeface="+mn-cs"/>
              </a:rPr>
              <a:t/>
            </a:r>
            <a:br>
              <a:rPr lang="en-US" altLang="zh-CN" sz="1200" b="0" i="0" kern="1200" dirty="0" smtClean="0">
                <a:solidFill>
                  <a:schemeClr val="tx1"/>
                </a:solidFill>
                <a:latin typeface="Arial" charset="0"/>
                <a:ea typeface="+mn-ea"/>
                <a:cs typeface="+mn-cs"/>
              </a:rPr>
            </a:br>
            <a:endParaRPr lang="en-US" dirty="0" smtClean="0">
              <a:latin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4F4D1A3F-D69C-4B96-9DF9-838AEBD8B3AD}" type="slidenum">
              <a:rPr lang="en-GB" altLang="zh-CN"/>
              <a:pPr/>
              <a:t>20</a:t>
            </a:fld>
            <a:endParaRPr lang="en-GB" altLang="zh-CN"/>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r>
              <a:rPr lang="en-GB" altLang="zh-CN" sz="1200" kern="1200" dirty="0" smtClean="0">
                <a:solidFill>
                  <a:schemeClr val="tx1"/>
                </a:solidFill>
                <a:latin typeface="Arial" charset="0"/>
                <a:ea typeface="+mn-ea"/>
                <a:cs typeface="+mn-cs"/>
              </a:rPr>
              <a:t>Scenarios are expositions of possible futures rather than a single prediction following the current trend. Scenarios have the advantage of examining the changing forces in shaping the future, judging their diversions from the current trend, and so leading to better preparation strategically for uncertainties and complexities in long term. Further, scenarios can also be treated as a form of sensitivity analysis of the relationship between the changing forces and their outcomes, the possible futures.</a:t>
            </a:r>
            <a:endParaRPr lang="zh-CN" altLang="zh-CN" sz="1200" kern="1200" dirty="0" smtClean="0">
              <a:solidFill>
                <a:schemeClr val="tx1"/>
              </a:solidFill>
              <a:latin typeface="Arial" charset="0"/>
              <a:ea typeface="+mn-ea"/>
              <a:cs typeface="+mn-cs"/>
            </a:endParaRPr>
          </a:p>
          <a:p>
            <a:r>
              <a:rPr lang="en-GB" altLang="zh-CN" sz="1200" kern="1200" dirty="0" smtClean="0">
                <a:solidFill>
                  <a:schemeClr val="tx1"/>
                </a:solidFill>
                <a:latin typeface="Arial" charset="0"/>
                <a:ea typeface="+mn-ea"/>
                <a:cs typeface="+mn-cs"/>
              </a:rPr>
              <a:t> </a:t>
            </a:r>
            <a:endParaRPr lang="zh-CN" altLang="zh-CN" sz="1200" kern="1200" dirty="0" smtClean="0">
              <a:solidFill>
                <a:schemeClr val="tx1"/>
              </a:solidFill>
              <a:latin typeface="Arial" charset="0"/>
              <a:ea typeface="+mn-ea"/>
              <a:cs typeface="+mn-cs"/>
            </a:endParaRPr>
          </a:p>
          <a:p>
            <a:r>
              <a:rPr lang="en-GB" altLang="zh-CN" sz="1200" kern="1200" dirty="0" smtClean="0">
                <a:solidFill>
                  <a:schemeClr val="tx1"/>
                </a:solidFill>
                <a:latin typeface="Arial" charset="0"/>
                <a:ea typeface="+mn-ea"/>
                <a:cs typeface="+mn-cs"/>
              </a:rPr>
              <a:t>The Foresight Futures analysis (</a:t>
            </a:r>
            <a:r>
              <a:rPr lang="en-US" altLang="zh-CN" sz="1200" kern="1200" dirty="0" smtClean="0">
                <a:solidFill>
                  <a:schemeClr val="tx1"/>
                </a:solidFill>
                <a:latin typeface="Arial" charset="0"/>
                <a:ea typeface="+mn-ea"/>
                <a:cs typeface="+mn-cs"/>
              </a:rPr>
              <a:t>DTI, 2002</a:t>
            </a:r>
            <a:r>
              <a:rPr lang="en-GB" altLang="zh-CN" sz="1200" kern="1200" dirty="0" smtClean="0">
                <a:solidFill>
                  <a:schemeClr val="tx1"/>
                </a:solidFill>
                <a:latin typeface="Arial" charset="0"/>
                <a:ea typeface="+mn-ea"/>
                <a:cs typeface="+mn-cs"/>
              </a:rPr>
              <a:t>) has served as a principal framework and guidance for the </a:t>
            </a:r>
            <a:r>
              <a:rPr lang="en-GB" altLang="zh-CN" sz="1200" kern="1200" dirty="0" err="1" smtClean="0">
                <a:solidFill>
                  <a:schemeClr val="tx1"/>
                </a:solidFill>
                <a:latin typeface="Arial" charset="0"/>
                <a:ea typeface="+mn-ea"/>
                <a:cs typeface="+mn-cs"/>
              </a:rPr>
              <a:t>WaND</a:t>
            </a:r>
            <a:r>
              <a:rPr lang="en-GB" altLang="zh-CN" sz="1200" kern="1200" dirty="0" smtClean="0">
                <a:solidFill>
                  <a:schemeClr val="tx1"/>
                </a:solidFill>
                <a:latin typeface="Arial" charset="0"/>
                <a:ea typeface="+mn-ea"/>
                <a:cs typeface="+mn-cs"/>
              </a:rPr>
              <a:t> scenarios (</a:t>
            </a:r>
            <a:r>
              <a:rPr lang="en-GB" altLang="zh-CN" sz="1200" kern="1200" dirty="0" err="1" smtClean="0">
                <a:solidFill>
                  <a:schemeClr val="tx1"/>
                </a:solidFill>
                <a:latin typeface="Arial" charset="0"/>
                <a:ea typeface="+mn-ea"/>
                <a:cs typeface="+mn-cs"/>
              </a:rPr>
              <a:t>Makropoulos</a:t>
            </a:r>
            <a:r>
              <a:rPr lang="en-GB" altLang="zh-CN" sz="1200" kern="1200" dirty="0" smtClean="0">
                <a:solidFill>
                  <a:schemeClr val="tx1"/>
                </a:solidFill>
                <a:latin typeface="Arial" charset="0"/>
                <a:ea typeface="+mn-ea"/>
                <a:cs typeface="+mn-cs"/>
              </a:rPr>
              <a:t> </a:t>
            </a:r>
            <a:r>
              <a:rPr lang="en-GB" altLang="zh-CN" sz="1200" i="1" kern="1200" dirty="0" smtClean="0">
                <a:solidFill>
                  <a:schemeClr val="tx1"/>
                </a:solidFill>
                <a:latin typeface="Arial" charset="0"/>
                <a:ea typeface="+mn-ea"/>
                <a:cs typeface="+mn-cs"/>
              </a:rPr>
              <a:t>et al.</a:t>
            </a:r>
            <a:r>
              <a:rPr lang="en-GB" altLang="zh-CN" sz="1200" kern="1200" dirty="0" smtClean="0">
                <a:solidFill>
                  <a:schemeClr val="tx1"/>
                </a:solidFill>
                <a:latin typeface="Arial" charset="0"/>
                <a:ea typeface="+mn-ea"/>
                <a:cs typeface="+mn-cs"/>
              </a:rPr>
              <a:t>, submitted) and many other studies, for example </a:t>
            </a:r>
            <a:r>
              <a:rPr lang="en-US" altLang="zh-CN" sz="1200" kern="1200" dirty="0" smtClean="0">
                <a:solidFill>
                  <a:schemeClr val="tx1"/>
                </a:solidFill>
                <a:latin typeface="Arial" charset="0"/>
                <a:ea typeface="+mn-ea"/>
                <a:cs typeface="+mn-cs"/>
              </a:rPr>
              <a:t>Environment Agency (2001)</a:t>
            </a:r>
            <a:r>
              <a:rPr lang="en-GB" altLang="zh-CN" sz="1200" kern="1200" dirty="0" smtClean="0">
                <a:solidFill>
                  <a:schemeClr val="tx1"/>
                </a:solidFill>
                <a:latin typeface="Arial" charset="0"/>
                <a:ea typeface="+mn-ea"/>
                <a:cs typeface="+mn-cs"/>
              </a:rPr>
              <a:t>. Generally, the Foresight scenarios assumed that the future is shaped by the dynamics of governance, the extents of power sharing between national governments and other levels such as EU or regional governments, and social values, how much people care about others. These two factors as axes build up a coordinate space, in which the </a:t>
            </a:r>
            <a:r>
              <a:rPr lang="en-GB" altLang="zh-CN" sz="1200" kern="1200" dirty="0" err="1" smtClean="0">
                <a:solidFill>
                  <a:schemeClr val="tx1"/>
                </a:solidFill>
                <a:latin typeface="Arial" charset="0"/>
                <a:ea typeface="+mn-ea"/>
                <a:cs typeface="+mn-cs"/>
              </a:rPr>
              <a:t>WaND</a:t>
            </a:r>
            <a:r>
              <a:rPr lang="en-GB" altLang="zh-CN" sz="1200" kern="1200" dirty="0" smtClean="0">
                <a:solidFill>
                  <a:schemeClr val="tx1"/>
                </a:solidFill>
                <a:latin typeface="Arial" charset="0"/>
                <a:ea typeface="+mn-ea"/>
                <a:cs typeface="+mn-cs"/>
              </a:rPr>
              <a:t> consortium has defined 7 scenarios for urban water management, based on the context of the Foresight scenarios, shown in Figure 6.1, sourced from </a:t>
            </a:r>
            <a:r>
              <a:rPr lang="en-GB" altLang="zh-CN" sz="1200" kern="1200" dirty="0" err="1" smtClean="0">
                <a:solidFill>
                  <a:schemeClr val="tx1"/>
                </a:solidFill>
                <a:latin typeface="Arial" charset="0"/>
                <a:ea typeface="+mn-ea"/>
                <a:cs typeface="+mn-cs"/>
              </a:rPr>
              <a:t>Sim</a:t>
            </a:r>
            <a:r>
              <a:rPr lang="en-GB" altLang="zh-CN" sz="1200" kern="1200" dirty="0" smtClean="0">
                <a:solidFill>
                  <a:schemeClr val="tx1"/>
                </a:solidFill>
                <a:latin typeface="Arial" charset="0"/>
                <a:ea typeface="+mn-ea"/>
                <a:cs typeface="+mn-cs"/>
              </a:rPr>
              <a:t> </a:t>
            </a:r>
            <a:r>
              <a:rPr lang="en-GB" altLang="zh-CN" sz="1200" i="1" kern="1200" dirty="0" smtClean="0">
                <a:solidFill>
                  <a:schemeClr val="tx1"/>
                </a:solidFill>
                <a:latin typeface="Arial" charset="0"/>
                <a:ea typeface="+mn-ea"/>
                <a:cs typeface="+mn-cs"/>
              </a:rPr>
              <a:t>et al.</a:t>
            </a:r>
            <a:r>
              <a:rPr lang="en-GB" altLang="zh-CN" sz="1200" kern="1200" dirty="0" smtClean="0">
                <a:solidFill>
                  <a:schemeClr val="tx1"/>
                </a:solidFill>
                <a:latin typeface="Arial" charset="0"/>
                <a:ea typeface="+mn-ea"/>
                <a:cs typeface="+mn-cs"/>
              </a:rPr>
              <a:t> (2007a). </a:t>
            </a:r>
            <a:endParaRPr lang="zh-CN" altLang="zh-CN" sz="1200" kern="1200" dirty="0" smtClean="0">
              <a:solidFill>
                <a:schemeClr val="tx1"/>
              </a:solidFill>
              <a:latin typeface="Arial" charset="0"/>
              <a:ea typeface="+mn-ea"/>
              <a:cs typeface="+mn-cs"/>
            </a:endParaRPr>
          </a:p>
          <a:p>
            <a:pPr marL="0" marR="0" indent="0" algn="l" defTabSz="914400" rtl="0" eaLnBrk="1" fontAlgn="base" latinLnBrk="0" hangingPunct="1">
              <a:lnSpc>
                <a:spcPct val="100000"/>
              </a:lnSpc>
              <a:spcBef>
                <a:spcPct val="30000"/>
              </a:spcBef>
              <a:spcAft>
                <a:spcPct val="0"/>
              </a:spcAft>
              <a:buClrTx/>
              <a:buSzTx/>
              <a:buFontTx/>
              <a:buNone/>
              <a:tabLst/>
              <a:defRPr/>
            </a:pPr>
            <a:endParaRPr lang="en-GB" altLang="zh-CN" sz="1200" kern="1200" dirty="0" smtClean="0">
              <a:solidFill>
                <a:schemeClr val="tx1"/>
              </a:solidFill>
              <a:latin typeface="Arial" charset="0"/>
              <a:ea typeface="+mn-ea"/>
              <a:cs typeface="+mn-cs"/>
            </a:endParaRPr>
          </a:p>
          <a:p>
            <a:pPr marL="0" marR="0" indent="0" algn="l" defTabSz="914400" rtl="0" eaLnBrk="1" fontAlgn="base" latinLnBrk="0" hangingPunct="1">
              <a:lnSpc>
                <a:spcPct val="100000"/>
              </a:lnSpc>
              <a:spcBef>
                <a:spcPct val="30000"/>
              </a:spcBef>
              <a:spcAft>
                <a:spcPct val="0"/>
              </a:spcAft>
              <a:buClrTx/>
              <a:buSzTx/>
              <a:buFontTx/>
              <a:buNone/>
              <a:tabLst/>
              <a:defRPr/>
            </a:pPr>
            <a:endParaRPr lang="en-GB" altLang="zh-CN" sz="1200" kern="1200" dirty="0" smtClean="0">
              <a:solidFill>
                <a:schemeClr val="tx1"/>
              </a:solidFill>
              <a:latin typeface="Arial" charset="0"/>
              <a:ea typeface="+mn-ea"/>
              <a:cs typeface="+mn-cs"/>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GB" altLang="zh-CN" sz="1200" kern="1200" dirty="0" smtClean="0">
                <a:solidFill>
                  <a:schemeClr val="tx1"/>
                </a:solidFill>
                <a:latin typeface="Arial" charset="0"/>
                <a:ea typeface="+mn-ea"/>
                <a:cs typeface="+mn-cs"/>
              </a:rPr>
              <a:t>Parsons </a:t>
            </a:r>
            <a:r>
              <a:rPr lang="en-GB" altLang="zh-CN" sz="1200" i="1" kern="1200" dirty="0" smtClean="0">
                <a:solidFill>
                  <a:schemeClr val="tx1"/>
                </a:solidFill>
                <a:latin typeface="Arial" charset="0"/>
                <a:ea typeface="+mn-ea"/>
                <a:cs typeface="+mn-cs"/>
              </a:rPr>
              <a:t>et al.</a:t>
            </a:r>
            <a:r>
              <a:rPr lang="en-GB" altLang="zh-CN" sz="1200" kern="1200" dirty="0" smtClean="0">
                <a:solidFill>
                  <a:schemeClr val="tx1"/>
                </a:solidFill>
                <a:latin typeface="Arial" charset="0"/>
                <a:ea typeface="+mn-ea"/>
                <a:cs typeface="+mn-cs"/>
              </a:rPr>
              <a:t> (2007) and </a:t>
            </a:r>
            <a:r>
              <a:rPr lang="en-GB" altLang="zh-CN" sz="1200" kern="1200" dirty="0" err="1" smtClean="0">
                <a:solidFill>
                  <a:schemeClr val="tx1"/>
                </a:solidFill>
                <a:latin typeface="Arial" charset="0"/>
                <a:ea typeface="+mn-ea"/>
                <a:cs typeface="+mn-cs"/>
              </a:rPr>
              <a:t>Sim</a:t>
            </a:r>
            <a:r>
              <a:rPr lang="en-GB" altLang="zh-CN" sz="1200" kern="1200" dirty="0" smtClean="0">
                <a:solidFill>
                  <a:schemeClr val="tx1"/>
                </a:solidFill>
                <a:latin typeface="Arial" charset="0"/>
                <a:ea typeface="+mn-ea"/>
                <a:cs typeface="+mn-cs"/>
              </a:rPr>
              <a:t> </a:t>
            </a:r>
            <a:r>
              <a:rPr lang="en-GB" altLang="zh-CN" sz="1200" i="1" kern="1200" dirty="0" smtClean="0">
                <a:solidFill>
                  <a:schemeClr val="tx1"/>
                </a:solidFill>
                <a:latin typeface="Arial" charset="0"/>
                <a:ea typeface="+mn-ea"/>
                <a:cs typeface="+mn-cs"/>
              </a:rPr>
              <a:t>et al.</a:t>
            </a:r>
            <a:r>
              <a:rPr lang="en-GB" altLang="zh-CN" sz="1200" kern="1200" dirty="0" smtClean="0">
                <a:solidFill>
                  <a:schemeClr val="tx1"/>
                </a:solidFill>
                <a:latin typeface="Arial" charset="0"/>
                <a:ea typeface="+mn-ea"/>
                <a:cs typeface="+mn-cs"/>
              </a:rPr>
              <a:t> (2007a) adapted the </a:t>
            </a:r>
            <a:r>
              <a:rPr lang="en-GB" altLang="zh-CN" sz="1200" kern="1200" dirty="0" err="1" smtClean="0">
                <a:solidFill>
                  <a:schemeClr val="tx1"/>
                </a:solidFill>
                <a:latin typeface="Arial" charset="0"/>
                <a:ea typeface="+mn-ea"/>
                <a:cs typeface="+mn-cs"/>
              </a:rPr>
              <a:t>WaND</a:t>
            </a:r>
            <a:r>
              <a:rPr lang="en-GB" altLang="zh-CN" sz="1200" kern="1200" dirty="0" smtClean="0">
                <a:solidFill>
                  <a:schemeClr val="tx1"/>
                </a:solidFill>
                <a:latin typeface="Arial" charset="0"/>
                <a:ea typeface="+mn-ea"/>
                <a:cs typeface="+mn-cs"/>
              </a:rPr>
              <a:t> scenarios and added scenarios of Current Policy and High Growth, Low Saving, identified the drivers of water consumption for specifying the scenarios, and finally translated them into settings of the </a:t>
            </a:r>
            <a:r>
              <a:rPr lang="en-GB" altLang="zh-CN" sz="1200" kern="1200" dirty="0" err="1" smtClean="0">
                <a:solidFill>
                  <a:schemeClr val="tx1"/>
                </a:solidFill>
                <a:latin typeface="Arial" charset="0"/>
                <a:ea typeface="+mn-ea"/>
                <a:cs typeface="+mn-cs"/>
              </a:rPr>
              <a:t>macrocomponents</a:t>
            </a:r>
            <a:r>
              <a:rPr lang="en-GB" altLang="zh-CN" sz="1200" kern="1200" dirty="0" smtClean="0">
                <a:solidFill>
                  <a:schemeClr val="tx1"/>
                </a:solidFill>
                <a:latin typeface="Arial" charset="0"/>
                <a:ea typeface="+mn-ea"/>
                <a:cs typeface="+mn-cs"/>
              </a:rPr>
              <a:t> and </a:t>
            </a:r>
            <a:r>
              <a:rPr lang="en-GB" altLang="zh-CN" sz="1200" kern="1200" dirty="0" err="1" smtClean="0">
                <a:solidFill>
                  <a:schemeClr val="tx1"/>
                </a:solidFill>
                <a:latin typeface="Arial" charset="0"/>
                <a:ea typeface="+mn-ea"/>
                <a:cs typeface="+mn-cs"/>
              </a:rPr>
              <a:t>microcomponents</a:t>
            </a:r>
            <a:r>
              <a:rPr lang="en-GB" altLang="zh-CN" sz="1200" kern="1200" dirty="0" smtClean="0">
                <a:solidFill>
                  <a:schemeClr val="tx1"/>
                </a:solidFill>
                <a:latin typeface="Arial" charset="0"/>
                <a:ea typeface="+mn-ea"/>
                <a:cs typeface="+mn-cs"/>
              </a:rPr>
              <a:t>, driving water demand. The drivers of water consumption are housing, climate change, water regulation, technology and social norms. The </a:t>
            </a:r>
            <a:r>
              <a:rPr lang="en-GB" altLang="zh-CN" sz="1200" kern="1200" dirty="0" err="1" smtClean="0">
                <a:solidFill>
                  <a:schemeClr val="tx1"/>
                </a:solidFill>
                <a:latin typeface="Arial" charset="0"/>
                <a:ea typeface="+mn-ea"/>
                <a:cs typeface="+mn-cs"/>
              </a:rPr>
              <a:t>macrocomponent</a:t>
            </a:r>
            <a:r>
              <a:rPr lang="en-GB" altLang="zh-CN" sz="1200" kern="1200" dirty="0" smtClean="0">
                <a:solidFill>
                  <a:schemeClr val="tx1"/>
                </a:solidFill>
                <a:latin typeface="Arial" charset="0"/>
                <a:ea typeface="+mn-ea"/>
                <a:cs typeface="+mn-cs"/>
              </a:rPr>
              <a:t> approach is focussed on the net effects of these drivers, whereas the </a:t>
            </a:r>
            <a:r>
              <a:rPr lang="en-GB" altLang="zh-CN" sz="1200" kern="1200" dirty="0" err="1" smtClean="0">
                <a:solidFill>
                  <a:schemeClr val="tx1"/>
                </a:solidFill>
                <a:latin typeface="Arial" charset="0"/>
                <a:ea typeface="+mn-ea"/>
                <a:cs typeface="+mn-cs"/>
              </a:rPr>
              <a:t>microcomponent</a:t>
            </a:r>
            <a:r>
              <a:rPr lang="en-GB" altLang="zh-CN" sz="1200" kern="1200" dirty="0" smtClean="0">
                <a:solidFill>
                  <a:schemeClr val="tx1"/>
                </a:solidFill>
                <a:latin typeface="Arial" charset="0"/>
                <a:ea typeface="+mn-ea"/>
                <a:cs typeface="+mn-cs"/>
              </a:rPr>
              <a:t> approach needs to set the ownership, frequency of use and volume per use of each </a:t>
            </a:r>
            <a:r>
              <a:rPr lang="en-GB" altLang="zh-CN" sz="1200" kern="1200" dirty="0" err="1" smtClean="0">
                <a:solidFill>
                  <a:schemeClr val="tx1"/>
                </a:solidFill>
                <a:latin typeface="Arial" charset="0"/>
                <a:ea typeface="+mn-ea"/>
                <a:cs typeface="+mn-cs"/>
              </a:rPr>
              <a:t>microcomponent</a:t>
            </a:r>
            <a:r>
              <a:rPr lang="en-GB" altLang="zh-CN" sz="1200" kern="1200" dirty="0" smtClean="0">
                <a:solidFill>
                  <a:schemeClr val="tx1"/>
                </a:solidFill>
                <a:latin typeface="Arial" charset="0"/>
                <a:ea typeface="+mn-ea"/>
                <a:cs typeface="+mn-cs"/>
              </a:rPr>
              <a:t> affected by the drivers. The baseline of the </a:t>
            </a:r>
            <a:r>
              <a:rPr lang="en-GB" altLang="zh-CN" sz="1200" kern="1200" dirty="0" err="1" smtClean="0">
                <a:solidFill>
                  <a:schemeClr val="tx1"/>
                </a:solidFill>
                <a:latin typeface="Arial" charset="0"/>
                <a:ea typeface="+mn-ea"/>
                <a:cs typeface="+mn-cs"/>
              </a:rPr>
              <a:t>microcomponents</a:t>
            </a:r>
            <a:r>
              <a:rPr lang="en-GB" altLang="zh-CN" sz="1200" kern="1200" dirty="0" smtClean="0">
                <a:solidFill>
                  <a:schemeClr val="tx1"/>
                </a:solidFill>
                <a:latin typeface="Arial" charset="0"/>
                <a:ea typeface="+mn-ea"/>
                <a:cs typeface="+mn-cs"/>
              </a:rPr>
              <a:t> was set by sourced data from published works such as Herrington (1996) and case studies, and then forecast into 2031 by translating the </a:t>
            </a:r>
            <a:r>
              <a:rPr lang="en-GB" altLang="zh-CN" sz="1200" kern="1200" dirty="0" err="1" smtClean="0">
                <a:solidFill>
                  <a:schemeClr val="tx1"/>
                </a:solidFill>
                <a:latin typeface="Arial" charset="0"/>
                <a:ea typeface="+mn-ea"/>
                <a:cs typeface="+mn-cs"/>
              </a:rPr>
              <a:t>WaND</a:t>
            </a:r>
            <a:r>
              <a:rPr lang="en-GB" altLang="zh-CN" sz="1200" kern="1200" dirty="0" smtClean="0">
                <a:solidFill>
                  <a:schemeClr val="tx1"/>
                </a:solidFill>
                <a:latin typeface="Arial" charset="0"/>
                <a:ea typeface="+mn-ea"/>
                <a:cs typeface="+mn-cs"/>
              </a:rPr>
              <a:t> scenarios using judgements. Most of the details of the translation can only be obtained in working logs from the </a:t>
            </a:r>
            <a:r>
              <a:rPr lang="en-GB" altLang="zh-CN" sz="1200" kern="1200" dirty="0" err="1" smtClean="0">
                <a:solidFill>
                  <a:schemeClr val="tx1"/>
                </a:solidFill>
                <a:latin typeface="Arial" charset="0"/>
                <a:ea typeface="+mn-ea"/>
                <a:cs typeface="+mn-cs"/>
              </a:rPr>
              <a:t>WaND</a:t>
            </a:r>
            <a:r>
              <a:rPr lang="en-GB" altLang="zh-CN" sz="1200" kern="1200" dirty="0" smtClean="0">
                <a:solidFill>
                  <a:schemeClr val="tx1"/>
                </a:solidFill>
                <a:latin typeface="Arial" charset="0"/>
                <a:ea typeface="+mn-ea"/>
                <a:cs typeface="+mn-cs"/>
              </a:rPr>
              <a:t> team by personal contacts. Further, the Fortress world and Sustainable world for this study area were not implemented for the reasons of their natures of being radical futures and difficulties in forecasting the </a:t>
            </a:r>
            <a:r>
              <a:rPr lang="en-GB" altLang="zh-CN" sz="1200" kern="1200" dirty="0" err="1" smtClean="0">
                <a:solidFill>
                  <a:schemeClr val="tx1"/>
                </a:solidFill>
                <a:latin typeface="Arial" charset="0"/>
                <a:ea typeface="+mn-ea"/>
                <a:cs typeface="+mn-cs"/>
              </a:rPr>
              <a:t>microcomponents</a:t>
            </a:r>
            <a:r>
              <a:rPr lang="en-GB" altLang="zh-CN" sz="1200" kern="1200" dirty="0" smtClean="0">
                <a:solidFill>
                  <a:schemeClr val="tx1"/>
                </a:solidFill>
                <a:latin typeface="Arial" charset="0"/>
                <a:ea typeface="+mn-ea"/>
                <a:cs typeface="+mn-cs"/>
              </a:rPr>
              <a:t>.</a:t>
            </a:r>
            <a:endParaRPr lang="zh-CN" altLang="zh-CN" sz="1200" kern="1200" dirty="0" smtClean="0">
              <a:solidFill>
                <a:schemeClr val="tx1"/>
              </a:solidFill>
              <a:latin typeface="Arial" charset="0"/>
              <a:ea typeface="+mn-ea"/>
              <a:cs typeface="+mn-cs"/>
            </a:endParaRPr>
          </a:p>
          <a:p>
            <a:pPr eaLnBrk="1" hangingPunct="1"/>
            <a:endParaRPr lang="en-US" dirty="0" smtClean="0">
              <a:latin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4F4D1A3F-D69C-4B96-9DF9-838AEBD8B3AD}" type="slidenum">
              <a:rPr lang="en-GB" altLang="zh-CN"/>
              <a:pPr/>
              <a:t>21</a:t>
            </a:fld>
            <a:endParaRPr lang="en-GB" altLang="zh-CN"/>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US" dirty="0" smtClean="0">
              <a:latin typeface="Arial"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4F4D1A3F-D69C-4B96-9DF9-838AEBD8B3AD}" type="slidenum">
              <a:rPr lang="en-GB" altLang="zh-CN"/>
              <a:pPr/>
              <a:t>22</a:t>
            </a:fld>
            <a:endParaRPr lang="en-GB" altLang="zh-CN"/>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US" dirty="0" smtClean="0">
              <a:latin typeface="Arial"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4F4D1A3F-D69C-4B96-9DF9-838AEBD8B3AD}" type="slidenum">
              <a:rPr lang="en-GB" altLang="zh-CN"/>
              <a:pPr/>
              <a:t>23</a:t>
            </a:fld>
            <a:endParaRPr lang="en-GB" altLang="zh-CN"/>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US" dirty="0" smtClean="0">
              <a:latin typeface="Arial"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C00B9B0E-2ADE-40E6-9C9E-2AFF249012EF}" type="slidenum">
              <a:rPr lang="en-GB" altLang="zh-CN"/>
              <a:pPr/>
              <a:t>24</a:t>
            </a:fld>
            <a:endParaRPr lang="en-GB" altLang="zh-CN"/>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marL="228600" indent="-228600" eaLnBrk="1" hangingPunct="1">
              <a:buAutoNum type="arabicPeriod"/>
            </a:pPr>
            <a:r>
              <a:rPr lang="en-US" dirty="0" err="1" smtClean="0">
                <a:latin typeface="Arial" pitchFamily="34" charset="0"/>
              </a:rPr>
              <a:t>Microsimulation</a:t>
            </a:r>
            <a:r>
              <a:rPr lang="en-US" baseline="0" dirty="0" smtClean="0">
                <a:latin typeface="Arial" pitchFamily="34" charset="0"/>
              </a:rPr>
              <a:t> is a powerful tool to understand population.</a:t>
            </a:r>
          </a:p>
          <a:p>
            <a:pPr marL="228600" indent="-228600" eaLnBrk="1" hangingPunct="1">
              <a:buAutoNum type="arabicPeriod"/>
            </a:pPr>
            <a:r>
              <a:rPr lang="en-US" baseline="0" dirty="0" err="1" smtClean="0">
                <a:latin typeface="Arial" pitchFamily="34" charset="0"/>
              </a:rPr>
              <a:t>Modelling</a:t>
            </a:r>
            <a:r>
              <a:rPr lang="en-US" baseline="0" dirty="0" smtClean="0">
                <a:latin typeface="Arial" pitchFamily="34" charset="0"/>
              </a:rPr>
              <a:t> has been moved to decision making units, the micro units, which can reveal the details masked in their aggregations, which are used by macro </a:t>
            </a:r>
            <a:r>
              <a:rPr lang="en-US" baseline="0" dirty="0" err="1" smtClean="0">
                <a:latin typeface="Arial" pitchFamily="34" charset="0"/>
              </a:rPr>
              <a:t>modells</a:t>
            </a:r>
            <a:r>
              <a:rPr lang="en-US" baseline="0" dirty="0" smtClean="0">
                <a:latin typeface="Arial" pitchFamily="34" charset="0"/>
              </a:rPr>
              <a:t>. So higher precision can be achieved.</a:t>
            </a:r>
          </a:p>
          <a:p>
            <a:pPr marL="228600" indent="-228600" eaLnBrk="1" hangingPunct="1">
              <a:buAutoNum type="arabicPeriod"/>
            </a:pPr>
            <a:r>
              <a:rPr lang="en-US" baseline="0" dirty="0" smtClean="0">
                <a:latin typeface="Arial" pitchFamily="34" charset="0"/>
              </a:rPr>
              <a:t>Profile characteristics of micro units, which can be link to their </a:t>
            </a:r>
            <a:r>
              <a:rPr lang="en-US" baseline="0" dirty="0" err="1" smtClean="0">
                <a:latin typeface="Arial" pitchFamily="34" charset="0"/>
              </a:rPr>
              <a:t>behaviours</a:t>
            </a:r>
            <a:r>
              <a:rPr lang="en-US" baseline="0" dirty="0" smtClean="0">
                <a:latin typeface="Arial" pitchFamily="34" charset="0"/>
              </a:rPr>
              <a:t> such as water demand, then impacts on the characteristics can be modeled with their </a:t>
            </a:r>
            <a:r>
              <a:rPr lang="en-US" baseline="0" dirty="0" err="1" smtClean="0">
                <a:latin typeface="Arial" pitchFamily="34" charset="0"/>
              </a:rPr>
              <a:t>behavioiurs</a:t>
            </a:r>
            <a:r>
              <a:rPr lang="en-US" baseline="0" dirty="0" smtClean="0">
                <a:latin typeface="Arial" pitchFamily="34" charset="0"/>
              </a:rPr>
              <a:t>.</a:t>
            </a:r>
          </a:p>
          <a:p>
            <a:pPr marL="228600" indent="-228600" eaLnBrk="1" hangingPunct="1">
              <a:buAutoNum type="arabicPeriod"/>
            </a:pPr>
            <a:r>
              <a:rPr lang="en-US" baseline="0" dirty="0" smtClean="0">
                <a:latin typeface="Arial" pitchFamily="34" charset="0"/>
              </a:rPr>
              <a:t>If data with both the characteristics and the </a:t>
            </a:r>
            <a:r>
              <a:rPr lang="en-US" baseline="0" dirty="0" err="1" smtClean="0">
                <a:latin typeface="Arial" pitchFamily="34" charset="0"/>
              </a:rPr>
              <a:t>behaviours</a:t>
            </a:r>
            <a:r>
              <a:rPr lang="en-US" baseline="0" dirty="0" smtClean="0">
                <a:latin typeface="Arial" pitchFamily="34" charset="0"/>
              </a:rPr>
              <a:t> is not available, statistical matching could be used to join them.</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618E7D37-4281-4B30-8D68-14138FB4D33A}" type="slidenum">
              <a:rPr lang="en-GB" altLang="zh-CN"/>
              <a:pPr/>
              <a:t>3</a:t>
            </a:fld>
            <a:endParaRPr lang="en-GB" altLang="zh-CN"/>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dirty="0"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6E2E4425-7391-42B0-8CA8-03FDC0E930BA}" type="slidenum">
              <a:rPr lang="en-GB" altLang="zh-CN"/>
              <a:pPr/>
              <a:t>4</a:t>
            </a:fld>
            <a:endParaRPr lang="en-GB" altLang="zh-CN"/>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dirty="0"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48CDC387-1B39-4715-8FC0-60CB26284D17}" type="slidenum">
              <a:rPr lang="en-GB" altLang="zh-CN"/>
              <a:pPr/>
              <a:t>5</a:t>
            </a:fld>
            <a:endParaRPr lang="en-GB" altLang="zh-CN"/>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n-US" dirty="0"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48CDC387-1B39-4715-8FC0-60CB26284D17}" type="slidenum">
              <a:rPr lang="en-GB" altLang="zh-CN"/>
              <a:pPr/>
              <a:t>6</a:t>
            </a:fld>
            <a:endParaRPr lang="en-GB" altLang="zh-CN"/>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lvl="0"/>
            <a:r>
              <a:rPr lang="en-GB" altLang="zh-CN" sz="1200" b="1" kern="1200" dirty="0" smtClean="0">
                <a:solidFill>
                  <a:schemeClr val="tx1"/>
                </a:solidFill>
                <a:latin typeface="Arial" charset="0"/>
                <a:ea typeface="+mn-ea"/>
                <a:cs typeface="+mn-cs"/>
              </a:rPr>
              <a:t>Probabilistic modelling</a:t>
            </a:r>
            <a:r>
              <a:rPr lang="en-GB" altLang="zh-CN" sz="1200" kern="1200" dirty="0" smtClean="0">
                <a:solidFill>
                  <a:schemeClr val="tx1"/>
                </a:solidFill>
                <a:latin typeface="Arial" charset="0"/>
                <a:ea typeface="+mn-ea"/>
                <a:cs typeface="+mn-cs"/>
              </a:rPr>
              <a:t> is the most common technique applied to dynamic population into the future, involving simulating mortality and fertility with the assistance of Monte Carlo simulation. For example, if the probability of dying for a 80-year old male is 0.5 and if a random number (in the range 0 to 1) less than 0.5 is given by executing a random number algorithm, then the person will die, whereas he will be still alive if the random number is more than or equal to 0.5. The probabilities can be achieved in two ways. Transition matrices are the easiest to use though it may be difficult to derive them. For example, mortality rates by age, sex, marital status can be achieved from single published life tables. However, if mortality probabilities further disaggregated by social class and employment are needed, various estimation techniques may be required. In order to incorporate more variables in determining the transition processes, regression may be more preferable. Logistic regressions are commonly applied to derive the transition probabilities from empirical data. For instance, death records can be pulled out from available longitudinal data on which </a:t>
            </a:r>
            <a:r>
              <a:rPr lang="en-GB" altLang="zh-CN" sz="1200" kern="1200" dirty="0" err="1" smtClean="0">
                <a:solidFill>
                  <a:schemeClr val="tx1"/>
                </a:solidFill>
                <a:latin typeface="Arial" charset="0"/>
                <a:ea typeface="+mn-ea"/>
                <a:cs typeface="+mn-cs"/>
              </a:rPr>
              <a:t>logit</a:t>
            </a:r>
            <a:r>
              <a:rPr lang="en-GB" altLang="zh-CN" sz="1200" kern="1200" dirty="0" smtClean="0">
                <a:solidFill>
                  <a:schemeClr val="tx1"/>
                </a:solidFill>
                <a:latin typeface="Arial" charset="0"/>
                <a:ea typeface="+mn-ea"/>
                <a:cs typeface="+mn-cs"/>
              </a:rPr>
              <a:t> regression can be run to produce coefficients for selected determinants such as age, sex, marital status, social class, job and health condition.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48CDC387-1B39-4715-8FC0-60CB26284D17}" type="slidenum">
              <a:rPr lang="en-GB" altLang="zh-CN"/>
              <a:pPr/>
              <a:t>7</a:t>
            </a:fld>
            <a:endParaRPr lang="en-GB" altLang="zh-CN"/>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lvl="0"/>
            <a:r>
              <a:rPr lang="zh-CN" altLang="zh-CN" sz="1200" b="1" kern="1200" dirty="0" smtClean="0">
                <a:solidFill>
                  <a:schemeClr val="tx1"/>
                </a:solidFill>
                <a:latin typeface="Arial" charset="0"/>
                <a:ea typeface="+mn-ea"/>
                <a:cs typeface="+mn-cs"/>
              </a:rPr>
              <a:t> </a:t>
            </a:r>
            <a:r>
              <a:rPr lang="en-GB" altLang="zh-CN" sz="1200" b="1" kern="1200" dirty="0" smtClean="0">
                <a:solidFill>
                  <a:schemeClr val="tx1"/>
                </a:solidFill>
                <a:latin typeface="Arial" charset="0"/>
                <a:ea typeface="+mn-ea"/>
                <a:cs typeface="+mn-cs"/>
              </a:rPr>
              <a:t>Behavioural modelling</a:t>
            </a:r>
            <a:r>
              <a:rPr lang="en-GB" altLang="zh-CN" sz="1200" kern="1200" dirty="0" smtClean="0">
                <a:solidFill>
                  <a:schemeClr val="tx1"/>
                </a:solidFill>
                <a:latin typeface="Arial" charset="0"/>
                <a:ea typeface="+mn-ea"/>
                <a:cs typeface="+mn-cs"/>
              </a:rPr>
              <a:t> originated from economists’ attempts to update the behaviour of micro units in reaction to the change of institutional characteristics such as a tax policy which might result in reducing labour supply. This kind of dynamic has been classified as second order effects by </a:t>
            </a:r>
            <a:r>
              <a:rPr lang="en-GB" altLang="zh-CN" sz="1200" kern="1200" dirty="0" err="1" smtClean="0">
                <a:solidFill>
                  <a:schemeClr val="tx1"/>
                </a:solidFill>
                <a:latin typeface="Arial" charset="0"/>
                <a:ea typeface="+mn-ea"/>
                <a:cs typeface="+mn-cs"/>
              </a:rPr>
              <a:t>Bekkering</a:t>
            </a:r>
            <a:r>
              <a:rPr lang="en-GB" altLang="zh-CN" sz="1200" kern="1200" dirty="0" smtClean="0">
                <a:solidFill>
                  <a:schemeClr val="tx1"/>
                </a:solidFill>
                <a:latin typeface="Arial" charset="0"/>
                <a:ea typeface="+mn-ea"/>
                <a:cs typeface="+mn-cs"/>
              </a:rPr>
              <a:t> (1995). The first order effects are static effects, which is the objective of a static model, such as the income tax recalculation caused by the changes of tax rates while other variables remain constant. The third order, cyclical effects are illustrated by a dynamic balance of supply and demand (</a:t>
            </a:r>
            <a:r>
              <a:rPr lang="en-GB" altLang="zh-CN" sz="1200" kern="1200" dirty="0" err="1" smtClean="0">
                <a:solidFill>
                  <a:schemeClr val="tx1"/>
                </a:solidFill>
                <a:latin typeface="Arial" charset="0"/>
                <a:ea typeface="+mn-ea"/>
                <a:cs typeface="+mn-cs"/>
              </a:rPr>
              <a:t>Bekkering</a:t>
            </a:r>
            <a:r>
              <a:rPr lang="en-GB" altLang="zh-CN" sz="1200" kern="1200" dirty="0" smtClean="0">
                <a:solidFill>
                  <a:schemeClr val="tx1"/>
                </a:solidFill>
                <a:latin typeface="Arial" charset="0"/>
                <a:ea typeface="+mn-ea"/>
                <a:cs typeface="+mn-cs"/>
              </a:rPr>
              <a:t> 1995). A labour supply that is rising may be caused by a tax policy and then a salary decrease might result in turn. After that demand for labour may be stimulated so that supply will drop. </a:t>
            </a:r>
            <a:r>
              <a:rPr lang="en-GB" altLang="zh-CN" sz="1200" kern="1200" dirty="0" err="1" smtClean="0">
                <a:solidFill>
                  <a:schemeClr val="tx1"/>
                </a:solidFill>
                <a:latin typeface="Arial" charset="0"/>
                <a:ea typeface="+mn-ea"/>
                <a:cs typeface="+mn-cs"/>
              </a:rPr>
              <a:t>Bekkering</a:t>
            </a:r>
            <a:r>
              <a:rPr lang="en-GB" altLang="zh-CN" sz="1200" kern="1200" dirty="0" smtClean="0">
                <a:solidFill>
                  <a:schemeClr val="tx1"/>
                </a:solidFill>
                <a:latin typeface="Arial" charset="0"/>
                <a:ea typeface="+mn-ea"/>
                <a:cs typeface="+mn-cs"/>
              </a:rPr>
              <a:t> (1995) also suggested that it is practically difficult to apply the third order effects in </a:t>
            </a:r>
            <a:r>
              <a:rPr lang="en-GB" altLang="zh-CN" sz="1200" kern="1200" dirty="0" err="1" smtClean="0">
                <a:solidFill>
                  <a:schemeClr val="tx1"/>
                </a:solidFill>
                <a:latin typeface="Arial" charset="0"/>
                <a:ea typeface="+mn-ea"/>
                <a:cs typeface="+mn-cs"/>
              </a:rPr>
              <a:t>microsimulation</a:t>
            </a:r>
            <a:r>
              <a:rPr lang="en-GB" altLang="zh-CN" sz="1200" kern="1200" dirty="0" smtClean="0">
                <a:solidFill>
                  <a:schemeClr val="tx1"/>
                </a:solidFill>
                <a:latin typeface="Arial" charset="0"/>
                <a:ea typeface="+mn-ea"/>
                <a:cs typeface="+mn-cs"/>
              </a:rPr>
              <a:t> models whereas it is easy to analyze these at the </a:t>
            </a:r>
            <a:r>
              <a:rPr lang="en-GB" altLang="zh-CN" sz="1200" kern="1200" dirty="0" err="1" smtClean="0">
                <a:solidFill>
                  <a:schemeClr val="tx1"/>
                </a:solidFill>
                <a:latin typeface="Arial" charset="0"/>
                <a:ea typeface="+mn-ea"/>
                <a:cs typeface="+mn-cs"/>
              </a:rPr>
              <a:t>meso</a:t>
            </a:r>
            <a:r>
              <a:rPr lang="en-GB" altLang="zh-CN" sz="1200" kern="1200" dirty="0" smtClean="0">
                <a:solidFill>
                  <a:schemeClr val="tx1"/>
                </a:solidFill>
                <a:latin typeface="Arial" charset="0"/>
                <a:ea typeface="+mn-ea"/>
                <a:cs typeface="+mn-cs"/>
              </a:rPr>
              <a:t> and macro level. </a:t>
            </a:r>
            <a:r>
              <a:rPr lang="en-GB" altLang="zh-CN" sz="1200" kern="1200" dirty="0" err="1" smtClean="0">
                <a:solidFill>
                  <a:schemeClr val="tx1"/>
                </a:solidFill>
                <a:latin typeface="Arial" charset="0"/>
                <a:ea typeface="+mn-ea"/>
                <a:cs typeface="+mn-cs"/>
              </a:rPr>
              <a:t>O’Donoghue</a:t>
            </a:r>
            <a:r>
              <a:rPr lang="en-GB" altLang="zh-CN" sz="1200" kern="1200" dirty="0" smtClean="0">
                <a:solidFill>
                  <a:schemeClr val="tx1"/>
                </a:solidFill>
                <a:latin typeface="Arial" charset="0"/>
                <a:ea typeface="+mn-ea"/>
                <a:cs typeface="+mn-cs"/>
              </a:rPr>
              <a:t> (2001) noticed that very few dynamic models have designed even the second order effects. </a:t>
            </a:r>
            <a:endParaRPr lang="zh-CN" altLang="zh-CN" sz="1050" kern="1200" dirty="0" smtClean="0">
              <a:solidFill>
                <a:schemeClr val="tx1"/>
              </a:solidFill>
              <a:latin typeface="Arial" charset="0"/>
              <a:ea typeface="+mn-ea"/>
              <a:cs typeface="+mn-cs"/>
            </a:endParaRPr>
          </a:p>
          <a:p>
            <a:r>
              <a:rPr lang="en-GB" altLang="zh-CN" sz="1200" kern="1200" dirty="0" smtClean="0">
                <a:solidFill>
                  <a:schemeClr val="tx1"/>
                </a:solidFill>
                <a:latin typeface="Arial" charset="0"/>
                <a:ea typeface="+mn-ea"/>
                <a:cs typeface="+mn-cs"/>
              </a:rPr>
              <a:t> </a:t>
            </a:r>
            <a:endParaRPr lang="zh-CN" altLang="zh-CN" sz="1050" kern="1200" dirty="0" smtClean="0">
              <a:solidFill>
                <a:schemeClr val="tx1"/>
              </a:solidFill>
              <a:latin typeface="Arial" charset="0"/>
              <a:ea typeface="+mn-ea"/>
              <a:cs typeface="+mn-cs"/>
            </a:endParaRPr>
          </a:p>
          <a:p>
            <a:r>
              <a:rPr lang="en-GB" altLang="zh-CN" sz="1200" kern="1200" dirty="0" smtClean="0">
                <a:solidFill>
                  <a:schemeClr val="tx1"/>
                </a:solidFill>
                <a:latin typeface="Arial" charset="0"/>
                <a:ea typeface="+mn-ea"/>
                <a:cs typeface="+mn-cs"/>
              </a:rPr>
              <a:t> </a:t>
            </a:r>
            <a:endParaRPr lang="zh-CN" altLang="zh-CN" sz="1800" kern="1200" dirty="0" smtClean="0">
              <a:solidFill>
                <a:schemeClr val="tx1"/>
              </a:solidFill>
              <a:latin typeface="Arial" charset="0"/>
              <a:ea typeface="+mn-ea"/>
              <a:cs typeface="+mn-cs"/>
            </a:endParaRPr>
          </a:p>
          <a:p>
            <a:r>
              <a:rPr lang="en-GB" altLang="zh-CN" sz="1200" kern="1200" dirty="0" smtClean="0">
                <a:solidFill>
                  <a:schemeClr val="tx1"/>
                </a:solidFill>
                <a:latin typeface="Arial" charset="0"/>
                <a:ea typeface="+mn-ea"/>
                <a:cs typeface="+mn-cs"/>
              </a:rPr>
              <a:t>The best example to explain the use of </a:t>
            </a:r>
            <a:r>
              <a:rPr lang="en-GB" altLang="zh-CN" sz="1200" b="1" kern="1200" dirty="0" smtClean="0">
                <a:solidFill>
                  <a:schemeClr val="tx1"/>
                </a:solidFill>
                <a:latin typeface="Arial" charset="0"/>
                <a:ea typeface="+mn-ea"/>
                <a:cs typeface="+mn-cs"/>
              </a:rPr>
              <a:t>survival and hazard functions</a:t>
            </a:r>
            <a:r>
              <a:rPr lang="en-GB" altLang="zh-CN" sz="1200" kern="1200" dirty="0" smtClean="0">
                <a:solidFill>
                  <a:schemeClr val="tx1"/>
                </a:solidFill>
                <a:latin typeface="Arial" charset="0"/>
                <a:ea typeface="+mn-ea"/>
                <a:cs typeface="+mn-cs"/>
              </a:rPr>
              <a:t> in </a:t>
            </a:r>
            <a:r>
              <a:rPr lang="en-GB" altLang="zh-CN" sz="1200" kern="1200" dirty="0" err="1" smtClean="0">
                <a:solidFill>
                  <a:schemeClr val="tx1"/>
                </a:solidFill>
                <a:latin typeface="Arial" charset="0"/>
                <a:ea typeface="+mn-ea"/>
                <a:cs typeface="+mn-cs"/>
              </a:rPr>
              <a:t>microsimulation</a:t>
            </a:r>
            <a:r>
              <a:rPr lang="en-GB" altLang="zh-CN" sz="1200" kern="1200" dirty="0" smtClean="0">
                <a:solidFill>
                  <a:schemeClr val="tx1"/>
                </a:solidFill>
                <a:latin typeface="Arial" charset="0"/>
                <a:ea typeface="+mn-ea"/>
                <a:cs typeface="+mn-cs"/>
              </a:rPr>
              <a:t> is mortality. There are a</a:t>
            </a:r>
            <a:r>
              <a:rPr lang="en-GB" altLang="zh-CN" sz="1200" kern="1200" baseline="0" dirty="0" smtClean="0">
                <a:solidFill>
                  <a:schemeClr val="tx1"/>
                </a:solidFill>
                <a:latin typeface="Arial" charset="0"/>
                <a:ea typeface="+mn-ea"/>
                <a:cs typeface="+mn-cs"/>
              </a:rPr>
              <a:t> lot materials in the thesis </a:t>
            </a:r>
            <a:r>
              <a:rPr lang="en-GB" altLang="zh-CN" sz="1200" kern="1200" dirty="0" smtClean="0">
                <a:solidFill>
                  <a:schemeClr val="tx1"/>
                </a:solidFill>
                <a:latin typeface="Arial" charset="0"/>
                <a:ea typeface="+mn-ea"/>
                <a:cs typeface="+mn-cs"/>
              </a:rPr>
              <a:t>……………</a:t>
            </a:r>
            <a:r>
              <a:rPr lang="en-GB" altLang="zh-CN" sz="1200" kern="1200" baseline="0" dirty="0" smtClean="0">
                <a:solidFill>
                  <a:schemeClr val="tx1"/>
                </a:solidFill>
                <a:latin typeface="Arial" charset="0"/>
                <a:ea typeface="+mn-ea"/>
                <a:cs typeface="+mn-cs"/>
              </a:rPr>
              <a:t> (</a:t>
            </a:r>
            <a:r>
              <a:rPr lang="en-GB" altLang="zh-CN" sz="1200" kern="1200" baseline="0" dirty="0" err="1" smtClean="0">
                <a:solidFill>
                  <a:schemeClr val="tx1"/>
                </a:solidFill>
                <a:latin typeface="Arial" charset="0"/>
                <a:ea typeface="+mn-ea"/>
                <a:cs typeface="+mn-cs"/>
              </a:rPr>
              <a:t>Frans</a:t>
            </a:r>
            <a:r>
              <a:rPr lang="en-GB" altLang="zh-CN" sz="1200" kern="1200" baseline="0" dirty="0" smtClean="0">
                <a:solidFill>
                  <a:schemeClr val="tx1"/>
                </a:solidFill>
                <a:latin typeface="Arial" charset="0"/>
                <a:ea typeface="+mn-ea"/>
                <a:cs typeface="+mn-cs"/>
              </a:rPr>
              <a:t> </a:t>
            </a:r>
            <a:r>
              <a:rPr lang="en-GB" altLang="zh-CN" sz="1200" kern="1200" baseline="0" dirty="0" err="1" smtClean="0">
                <a:solidFill>
                  <a:schemeClr val="tx1"/>
                </a:solidFill>
                <a:latin typeface="Arial" charset="0"/>
                <a:ea typeface="+mn-ea"/>
                <a:cs typeface="+mn-cs"/>
              </a:rPr>
              <a:t>Willekens</a:t>
            </a:r>
            <a:r>
              <a:rPr lang="en-GB" altLang="zh-CN" sz="1200" kern="1200" baseline="0" dirty="0" smtClean="0">
                <a:solidFill>
                  <a:schemeClr val="tx1"/>
                </a:solidFill>
                <a:latin typeface="Arial" charset="0"/>
                <a:ea typeface="+mn-ea"/>
                <a:cs typeface="+mn-cs"/>
              </a:rPr>
              <a:t> has a better </a:t>
            </a:r>
            <a:r>
              <a:rPr lang="en-GB" altLang="zh-CN" sz="1200" kern="1200" baseline="0" dirty="0" err="1" smtClean="0">
                <a:solidFill>
                  <a:schemeClr val="tx1"/>
                </a:solidFill>
                <a:latin typeface="Arial" charset="0"/>
                <a:ea typeface="+mn-ea"/>
                <a:cs typeface="+mn-cs"/>
              </a:rPr>
              <a:t>explaination</a:t>
            </a:r>
            <a:r>
              <a:rPr lang="en-GB" altLang="zh-CN" sz="1200" kern="1200" baseline="0" dirty="0" smtClean="0">
                <a:solidFill>
                  <a:schemeClr val="tx1"/>
                </a:solidFill>
                <a:latin typeface="Arial" charset="0"/>
                <a:ea typeface="+mn-ea"/>
                <a:cs typeface="+mn-cs"/>
              </a:rPr>
              <a:t>, mine could only illustrate the basic idea</a:t>
            </a:r>
            <a:endParaRPr lang="en-GB" altLang="zh-CN" sz="1200" kern="1200" dirty="0" smtClean="0">
              <a:solidFill>
                <a:schemeClr val="tx1"/>
              </a:solidFill>
              <a:latin typeface="Arial" charset="0"/>
              <a:ea typeface="+mn-ea"/>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48CDC387-1B39-4715-8FC0-60CB26284D17}" type="slidenum">
              <a:rPr lang="en-GB" altLang="zh-CN"/>
              <a:pPr/>
              <a:t>8</a:t>
            </a:fld>
            <a:endParaRPr lang="en-GB" altLang="zh-CN"/>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lvl="2"/>
            <a:r>
              <a:rPr lang="en-GB" altLang="zh-CN" sz="1200" b="1" kern="1200" dirty="0" smtClean="0">
                <a:solidFill>
                  <a:schemeClr val="tx1"/>
                </a:solidFill>
                <a:latin typeface="Arial" charset="0"/>
                <a:ea typeface="+mn-ea"/>
                <a:cs typeface="+mn-cs"/>
              </a:rPr>
              <a:t>Alignment</a:t>
            </a:r>
            <a:endParaRPr lang="zh-CN" altLang="zh-CN" sz="1200" b="1" kern="1200" dirty="0" smtClean="0">
              <a:solidFill>
                <a:schemeClr val="tx1"/>
              </a:solidFill>
              <a:latin typeface="Arial" charset="0"/>
              <a:ea typeface="+mn-ea"/>
              <a:cs typeface="+mn-cs"/>
            </a:endParaRPr>
          </a:p>
          <a:p>
            <a:r>
              <a:rPr lang="en-GB" altLang="zh-CN" sz="1200" kern="1200" dirty="0" err="1" smtClean="0">
                <a:solidFill>
                  <a:schemeClr val="tx1"/>
                </a:solidFill>
                <a:latin typeface="Arial" charset="0"/>
                <a:ea typeface="+mn-ea"/>
                <a:cs typeface="+mn-cs"/>
              </a:rPr>
              <a:t>Bækgaard</a:t>
            </a:r>
            <a:r>
              <a:rPr lang="en-GB" altLang="zh-CN" sz="1200" kern="1200" dirty="0" smtClean="0">
                <a:solidFill>
                  <a:schemeClr val="tx1"/>
                </a:solidFill>
                <a:latin typeface="Arial" charset="0"/>
                <a:ea typeface="+mn-ea"/>
                <a:cs typeface="+mn-cs"/>
              </a:rPr>
              <a:t> (2002) presents a thorough investigation in which he </a:t>
            </a:r>
            <a:r>
              <a:rPr lang="en-GB" altLang="zh-CN" sz="1200" kern="1200" dirty="0" err="1" smtClean="0">
                <a:solidFill>
                  <a:schemeClr val="tx1"/>
                </a:solidFill>
                <a:latin typeface="Arial" charset="0"/>
                <a:ea typeface="+mn-ea"/>
                <a:cs typeface="+mn-cs"/>
              </a:rPr>
              <a:t>recoganised</a:t>
            </a:r>
            <a:r>
              <a:rPr lang="en-GB" altLang="zh-CN" sz="1200" kern="1200" dirty="0" smtClean="0">
                <a:solidFill>
                  <a:schemeClr val="tx1"/>
                </a:solidFill>
                <a:latin typeface="Arial" charset="0"/>
                <a:ea typeface="+mn-ea"/>
                <a:cs typeface="+mn-cs"/>
              </a:rPr>
              <a:t> that the objective of alignment is to compensate for imperfectness of data and estimation techniques. However, he also reckons that the right way to correct the result of a wrongly designed process is to redesign or adjust the process rather than alignment. Nevertheless, it is still recommended that alignment is able to input additional information for the compensation of the output resulting from insufficient data estimation. </a:t>
            </a:r>
            <a:endParaRPr lang="zh-CN" altLang="zh-CN" sz="1050" kern="1200" dirty="0" smtClean="0">
              <a:solidFill>
                <a:schemeClr val="tx1"/>
              </a:solidFill>
              <a:latin typeface="Arial" charset="0"/>
              <a:ea typeface="+mn-ea"/>
              <a:cs typeface="+mn-cs"/>
            </a:endParaRPr>
          </a:p>
          <a:p>
            <a:pPr eaLnBrk="1" hangingPunct="1"/>
            <a:endParaRPr lang="en-US" altLang="zh-CN" dirty="0" smtClean="0">
              <a:latin typeface="Arial" pitchFamily="34" charset="0"/>
            </a:endParaRPr>
          </a:p>
          <a:p>
            <a:pPr marL="0" marR="0" lvl="2" indent="0" algn="l" defTabSz="914400" rtl="0" eaLnBrk="1" fontAlgn="base" latinLnBrk="0" hangingPunct="1">
              <a:lnSpc>
                <a:spcPct val="100000"/>
              </a:lnSpc>
              <a:spcBef>
                <a:spcPct val="30000"/>
              </a:spcBef>
              <a:spcAft>
                <a:spcPct val="0"/>
              </a:spcAft>
              <a:buClrTx/>
              <a:buSzTx/>
              <a:buFontTx/>
              <a:buNone/>
              <a:tabLst/>
              <a:defRPr/>
            </a:pPr>
            <a:r>
              <a:rPr lang="en-GB" altLang="zh-CN" sz="1200" b="1" kern="1200" dirty="0" smtClean="0">
                <a:solidFill>
                  <a:schemeClr val="tx1"/>
                </a:solidFill>
                <a:latin typeface="Arial" charset="0"/>
                <a:ea typeface="+mn-ea"/>
                <a:cs typeface="+mn-cs"/>
              </a:rPr>
              <a:t>Policy Analysis and Scenarios</a:t>
            </a:r>
            <a:endParaRPr lang="en-US" altLang="zh-CN" dirty="0" smtClean="0">
              <a:latin typeface="Arial" pitchFamily="34" charset="0"/>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GB" altLang="zh-CN" sz="1200" kern="1200" dirty="0" smtClean="0">
                <a:solidFill>
                  <a:schemeClr val="tx1"/>
                </a:solidFill>
                <a:latin typeface="Arial" charset="0"/>
                <a:ea typeface="+mn-ea"/>
                <a:cs typeface="+mn-cs"/>
              </a:rPr>
              <a:t>Demographic scenarios commonly specify different demographic time series rates to determine the future population such as the gradual decrease of fertility and mortality rates. They could be implemented in </a:t>
            </a:r>
            <a:r>
              <a:rPr lang="en-GB" altLang="zh-CN" sz="1200" kern="1200" dirty="0" err="1" smtClean="0">
                <a:solidFill>
                  <a:schemeClr val="tx1"/>
                </a:solidFill>
                <a:latin typeface="Arial" charset="0"/>
                <a:ea typeface="+mn-ea"/>
                <a:cs typeface="+mn-cs"/>
              </a:rPr>
              <a:t>microsimulation</a:t>
            </a:r>
            <a:r>
              <a:rPr lang="en-GB" altLang="zh-CN" sz="1200" kern="1200" dirty="0" smtClean="0">
                <a:solidFill>
                  <a:schemeClr val="tx1"/>
                </a:solidFill>
                <a:latin typeface="Arial" charset="0"/>
                <a:ea typeface="+mn-ea"/>
                <a:cs typeface="+mn-cs"/>
              </a:rPr>
              <a:t> models in another way. For example, the decrease of fertility rate is caused partly by the increase of female labour participation. Therefore, if the labour market is implemented in a </a:t>
            </a:r>
            <a:r>
              <a:rPr lang="en-GB" altLang="zh-CN" sz="1200" kern="1200" dirty="0" err="1" smtClean="0">
                <a:solidFill>
                  <a:schemeClr val="tx1"/>
                </a:solidFill>
                <a:latin typeface="Arial" charset="0"/>
                <a:ea typeface="+mn-ea"/>
                <a:cs typeface="+mn-cs"/>
              </a:rPr>
              <a:t>microsimulation</a:t>
            </a:r>
            <a:r>
              <a:rPr lang="en-GB" altLang="zh-CN" sz="1200" kern="1200" dirty="0" smtClean="0">
                <a:solidFill>
                  <a:schemeClr val="tx1"/>
                </a:solidFill>
                <a:latin typeface="Arial" charset="0"/>
                <a:ea typeface="+mn-ea"/>
                <a:cs typeface="+mn-cs"/>
              </a:rPr>
              <a:t> model, the labouring process will influence fertility indirectly.</a:t>
            </a:r>
          </a:p>
          <a:p>
            <a:pPr marL="0" marR="0" indent="0" algn="l" defTabSz="914400" rtl="0" eaLnBrk="1" fontAlgn="base" latinLnBrk="0" hangingPunct="1">
              <a:lnSpc>
                <a:spcPct val="100000"/>
              </a:lnSpc>
              <a:spcBef>
                <a:spcPct val="30000"/>
              </a:spcBef>
              <a:spcAft>
                <a:spcPct val="0"/>
              </a:spcAft>
              <a:buClrTx/>
              <a:buSzTx/>
              <a:buFontTx/>
              <a:buNone/>
              <a:tabLst/>
              <a:defRPr/>
            </a:pPr>
            <a:endParaRPr lang="en-GB" altLang="zh-CN" sz="1200" kern="1200" dirty="0" smtClean="0">
              <a:solidFill>
                <a:schemeClr val="tx1"/>
              </a:solidFill>
              <a:latin typeface="Arial" charset="0"/>
              <a:ea typeface="+mn-ea"/>
              <a:cs typeface="+mn-cs"/>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GB" altLang="zh-CN" sz="1200" kern="1200" dirty="0" smtClean="0">
                <a:solidFill>
                  <a:schemeClr val="tx1"/>
                </a:solidFill>
                <a:latin typeface="Arial" charset="0"/>
                <a:ea typeface="+mn-ea"/>
                <a:cs typeface="+mn-cs"/>
              </a:rPr>
              <a:t>Further, we can go to the final</a:t>
            </a:r>
            <a:r>
              <a:rPr lang="en-GB" altLang="zh-CN" sz="1200" kern="1200" baseline="0" dirty="0" smtClean="0">
                <a:solidFill>
                  <a:schemeClr val="tx1"/>
                </a:solidFill>
                <a:latin typeface="Arial" charset="0"/>
                <a:ea typeface="+mn-ea"/>
                <a:cs typeface="+mn-cs"/>
              </a:rPr>
              <a:t> few slides to talk about our own scenarios as an example</a:t>
            </a:r>
            <a:r>
              <a:rPr lang="en-GB" altLang="zh-CN" sz="1200" kern="1200" dirty="0" smtClean="0">
                <a:solidFill>
                  <a:schemeClr val="tx1"/>
                </a:solidFill>
                <a:latin typeface="Arial" charset="0"/>
                <a:ea typeface="+mn-ea"/>
                <a:cs typeface="+mn-cs"/>
              </a:rPr>
              <a:t>  </a:t>
            </a:r>
            <a:endParaRPr lang="zh-CN" altLang="zh-CN" sz="1200" kern="1200" dirty="0" smtClean="0">
              <a:solidFill>
                <a:schemeClr val="tx1"/>
              </a:solidFill>
              <a:latin typeface="Arial" charset="0"/>
              <a:ea typeface="+mn-ea"/>
              <a:cs typeface="+mn-cs"/>
            </a:endParaRPr>
          </a:p>
          <a:p>
            <a:pPr eaLnBrk="1" hangingPunct="1"/>
            <a:endParaRPr lang="en-US" dirty="0"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4F4D1A3F-D69C-4B96-9DF9-838AEBD8B3AD}" type="slidenum">
              <a:rPr lang="en-GB" altLang="zh-CN"/>
              <a:pPr/>
              <a:t>9</a:t>
            </a:fld>
            <a:endParaRPr lang="en-GB" altLang="zh-CN"/>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a:buFont typeface="Arial" pitchFamily="34" charset="0"/>
              <a:buChar char="•"/>
            </a:pPr>
            <a:r>
              <a:rPr lang="en-US" altLang="zh-CN" sz="1200" dirty="0" smtClean="0"/>
              <a:t>A list of individual sample with age and sex</a:t>
            </a:r>
          </a:p>
          <a:p>
            <a:pPr>
              <a:buFont typeface="Arial" pitchFamily="34" charset="0"/>
              <a:buChar char="•"/>
            </a:pPr>
            <a:r>
              <a:rPr lang="en-US" altLang="zh-CN" sz="1200" dirty="0" smtClean="0"/>
              <a:t>Looking for 50 persons: 30 persons of less than 10 years old, and 20 persons of over 60 years old</a:t>
            </a:r>
          </a:p>
          <a:p>
            <a:pPr>
              <a:buFont typeface="Arial" pitchFamily="34" charset="0"/>
              <a:buChar char="•"/>
            </a:pPr>
            <a:r>
              <a:rPr lang="en-US" altLang="zh-CN" sz="1200" dirty="0" smtClean="0"/>
              <a:t> Collecting 50 persons from the list  and then swapping some of them iteratively to reach the goal</a:t>
            </a:r>
          </a:p>
          <a:p>
            <a:pPr>
              <a:buFont typeface="Arial" pitchFamily="34" charset="0"/>
              <a:buChar char="•"/>
            </a:pPr>
            <a:r>
              <a:rPr lang="en-US" altLang="zh-CN" sz="1200" dirty="0" smtClean="0"/>
              <a:t>If</a:t>
            </a:r>
            <a:r>
              <a:rPr lang="en-US" altLang="zh-CN" sz="1200" baseline="0" dirty="0" smtClean="0"/>
              <a:t> there are multiple areas, it becomes a spatial application.</a:t>
            </a:r>
            <a:endParaRPr lang="zh-CN" altLang="en-US" dirty="0" smtClean="0"/>
          </a:p>
          <a:p>
            <a:pPr eaLnBrk="1" hangingPunct="1"/>
            <a:endParaRPr lang="en-US" altLang="zh-CN" dirty="0" smtClean="0">
              <a:latin typeface="Arial" pitchFamily="34" charset="0"/>
            </a:endParaRPr>
          </a:p>
          <a:p>
            <a:pPr eaLnBrk="1" hangingPunct="1"/>
            <a:r>
              <a:rPr lang="en-US" altLang="zh-CN" dirty="0" smtClean="0">
                <a:latin typeface="Arial" pitchFamily="34" charset="0"/>
              </a:rPr>
              <a:t>The </a:t>
            </a:r>
            <a:r>
              <a:rPr lang="en-US" altLang="zh-CN" baseline="0" dirty="0" smtClean="0">
                <a:latin typeface="Arial" pitchFamily="34" charset="0"/>
              </a:rPr>
              <a:t>solution of a collected list of the micro units is optimized for the combination of the targeted demographic, socio-economic and other characteristics in a similar way, so combinatorial </a:t>
            </a:r>
            <a:r>
              <a:rPr lang="en-US" altLang="zh-CN" baseline="0" dirty="0" err="1" smtClean="0">
                <a:latin typeface="Arial" pitchFamily="34" charset="0"/>
              </a:rPr>
              <a:t>optimisation</a:t>
            </a:r>
            <a:endParaRPr lang="en-US" altLang="zh-CN" dirty="0"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4" name="Rectangle 2"/>
          <p:cNvSpPr>
            <a:spLocks noChangeArrowheads="1"/>
          </p:cNvSpPr>
          <p:nvPr/>
        </p:nvSpPr>
        <p:spPr bwMode="ltGray">
          <a:xfrm>
            <a:off x="76200" y="76200"/>
            <a:ext cx="8991600" cy="6705600"/>
          </a:xfrm>
          <a:prstGeom prst="rect">
            <a:avLst/>
          </a:prstGeom>
          <a:solidFill>
            <a:schemeClr val="tx1"/>
          </a:solidFill>
          <a:ln w="9525">
            <a:noFill/>
            <a:miter lim="800000"/>
            <a:headEnd/>
            <a:tailEnd/>
          </a:ln>
          <a:effectLst/>
        </p:spPr>
        <p:txBody>
          <a:bodyPr wrap="none" anchor="ctr"/>
          <a:lstStyle/>
          <a:p>
            <a:pPr algn="ctr" eaLnBrk="0" hangingPunct="0"/>
            <a:endParaRPr lang="en-US" sz="2400">
              <a:solidFill>
                <a:srgbClr val="8D010F"/>
              </a:solidFill>
              <a:latin typeface="Times"/>
            </a:endParaRPr>
          </a:p>
        </p:txBody>
      </p:sp>
      <p:pic>
        <p:nvPicPr>
          <p:cNvPr id="5" name="Picture 11" descr="LeedsUniWhite"/>
          <p:cNvPicPr>
            <a:picLocks noChangeAspect="1" noChangeArrowheads="1"/>
          </p:cNvPicPr>
          <p:nvPr/>
        </p:nvPicPr>
        <p:blipFill>
          <a:blip r:embed="rId2" cstate="print"/>
          <a:srcRect/>
          <a:stretch>
            <a:fillRect/>
          </a:stretch>
        </p:blipFill>
        <p:spPr bwMode="auto">
          <a:xfrm>
            <a:off x="6511925" y="441325"/>
            <a:ext cx="2274888" cy="647700"/>
          </a:xfrm>
          <a:prstGeom prst="rect">
            <a:avLst/>
          </a:prstGeom>
          <a:noFill/>
          <a:ln w="9525">
            <a:noFill/>
            <a:miter lim="800000"/>
            <a:headEnd/>
            <a:tailEnd/>
          </a:ln>
        </p:spPr>
      </p:pic>
      <p:sp>
        <p:nvSpPr>
          <p:cNvPr id="6" name="Line 9"/>
          <p:cNvSpPr>
            <a:spLocks noChangeShapeType="1"/>
          </p:cNvSpPr>
          <p:nvPr/>
        </p:nvSpPr>
        <p:spPr bwMode="white">
          <a:xfrm>
            <a:off x="201613" y="1341438"/>
            <a:ext cx="8713787" cy="0"/>
          </a:xfrm>
          <a:prstGeom prst="line">
            <a:avLst/>
          </a:prstGeom>
          <a:noFill/>
          <a:ln w="9525">
            <a:solidFill>
              <a:schemeClr val="bg1"/>
            </a:solidFill>
            <a:round/>
            <a:headEnd/>
            <a:tailEnd/>
          </a:ln>
          <a:effectLst/>
        </p:spPr>
        <p:txBody>
          <a:bodyPr wrap="none" anchor="ctr"/>
          <a:lstStyle/>
          <a:p>
            <a:pPr>
              <a:spcBef>
                <a:spcPct val="20000"/>
              </a:spcBef>
              <a:defRPr/>
            </a:pPr>
            <a:endParaRPr lang="en-GB">
              <a:latin typeface="Arial" charset="0"/>
              <a:cs typeface="+mn-cs"/>
            </a:endParaRPr>
          </a:p>
        </p:txBody>
      </p:sp>
      <p:sp>
        <p:nvSpPr>
          <p:cNvPr id="7" name="Text Box 10"/>
          <p:cNvSpPr txBox="1">
            <a:spLocks noChangeArrowheads="1"/>
          </p:cNvSpPr>
          <p:nvPr/>
        </p:nvSpPr>
        <p:spPr bwMode="ltGray">
          <a:xfrm>
            <a:off x="355600" y="420688"/>
            <a:ext cx="4876800" cy="738187"/>
          </a:xfrm>
          <a:prstGeom prst="rect">
            <a:avLst/>
          </a:prstGeom>
          <a:noFill/>
          <a:ln w="9525">
            <a:noFill/>
            <a:miter lim="800000"/>
            <a:headEnd/>
            <a:tailEnd/>
          </a:ln>
          <a:effectLst/>
        </p:spPr>
        <p:txBody>
          <a:bodyPr lIns="0" tIns="0" rIns="0" bIns="36000" anchor="b"/>
          <a:lstStyle/>
          <a:p>
            <a:pPr eaLnBrk="0" hangingPunct="0">
              <a:defRPr/>
            </a:pPr>
            <a:r>
              <a:rPr lang="en-GB" sz="2800">
                <a:solidFill>
                  <a:schemeClr val="bg1"/>
                </a:solidFill>
                <a:latin typeface="Arial" charset="0"/>
                <a:cs typeface="+mn-cs"/>
              </a:rPr>
              <a:t>School of something</a:t>
            </a:r>
          </a:p>
          <a:p>
            <a:pPr eaLnBrk="0" hangingPunct="0">
              <a:defRPr/>
            </a:pPr>
            <a:r>
              <a:rPr lang="en-GB" sz="1400">
                <a:solidFill>
                  <a:schemeClr val="bg1"/>
                </a:solidFill>
                <a:latin typeface="Arial" charset="0"/>
                <a:cs typeface="+mn-cs"/>
              </a:rPr>
              <a:t>FACULTY OF OTHER</a:t>
            </a:r>
          </a:p>
        </p:txBody>
      </p:sp>
      <p:sp>
        <p:nvSpPr>
          <p:cNvPr id="43011" name="Rectangle 3"/>
          <p:cNvSpPr>
            <a:spLocks noGrp="1" noChangeArrowheads="1"/>
          </p:cNvSpPr>
          <p:nvPr>
            <p:ph type="ctrTitle"/>
          </p:nvPr>
        </p:nvSpPr>
        <p:spPr>
          <a:xfrm>
            <a:off x="349250" y="2565400"/>
            <a:ext cx="7772400" cy="549275"/>
          </a:xfrm>
        </p:spPr>
        <p:txBody>
          <a:bodyPr anchor="t">
            <a:spAutoFit/>
          </a:bodyPr>
          <a:lstStyle>
            <a:lvl1pPr>
              <a:defRPr sz="3600">
                <a:solidFill>
                  <a:schemeClr val="bg1"/>
                </a:solidFill>
              </a:defRPr>
            </a:lvl1pPr>
          </a:lstStyle>
          <a:p>
            <a:r>
              <a:rPr lang="zh-CN" altLang="en-US" smtClean="0"/>
              <a:t>单击此处编辑母版标题样式</a:t>
            </a:r>
            <a:endParaRPr lang="en-GB"/>
          </a:p>
        </p:txBody>
      </p:sp>
      <p:sp>
        <p:nvSpPr>
          <p:cNvPr id="43012" name="Rectangle 4"/>
          <p:cNvSpPr>
            <a:spLocks noGrp="1" noChangeArrowheads="1"/>
          </p:cNvSpPr>
          <p:nvPr>
            <p:ph type="subTitle" idx="1"/>
          </p:nvPr>
        </p:nvSpPr>
        <p:spPr bwMode="ltGray">
          <a:xfrm>
            <a:off x="352425" y="3990975"/>
            <a:ext cx="5394325" cy="519113"/>
          </a:xfrm>
        </p:spPr>
        <p:txBody>
          <a:bodyPr/>
          <a:lstStyle>
            <a:lvl1pPr>
              <a:defRPr sz="2000">
                <a:solidFill>
                  <a:schemeClr val="bg1"/>
                </a:solidFill>
              </a:defRPr>
            </a:lvl1pPr>
          </a:lstStyle>
          <a:p>
            <a:r>
              <a:rPr lang="zh-CN" altLang="en-US" smtClean="0"/>
              <a:t>单击此处编辑母版副标题样式</a:t>
            </a:r>
            <a:endParaRPr lang="en-GB"/>
          </a:p>
        </p:txBody>
      </p:sp>
      <p:sp>
        <p:nvSpPr>
          <p:cNvPr id="8" name="Rectangle 5"/>
          <p:cNvSpPr>
            <a:spLocks noGrp="1" noChangeArrowheads="1"/>
          </p:cNvSpPr>
          <p:nvPr>
            <p:ph type="dt" sz="half" idx="10"/>
          </p:nvPr>
        </p:nvSpPr>
        <p:spPr>
          <a:xfrm>
            <a:off x="457200" y="6927850"/>
            <a:ext cx="2133600" cy="476250"/>
          </a:xfrm>
        </p:spPr>
        <p:txBody>
          <a:bodyPr/>
          <a:lstStyle>
            <a:lvl1pPr>
              <a:defRPr/>
            </a:lvl1pPr>
          </a:lstStyle>
          <a:p>
            <a:endParaRPr lang="zh-CN" altLang="zh-CN"/>
          </a:p>
        </p:txBody>
      </p:sp>
      <p:sp>
        <p:nvSpPr>
          <p:cNvPr id="9" name="Rectangle 6"/>
          <p:cNvSpPr>
            <a:spLocks noGrp="1" noChangeArrowheads="1"/>
          </p:cNvSpPr>
          <p:nvPr>
            <p:ph type="ftr" sz="quarter" idx="11"/>
          </p:nvPr>
        </p:nvSpPr>
        <p:spPr>
          <a:xfrm>
            <a:off x="3124200" y="6927850"/>
            <a:ext cx="2895600" cy="476250"/>
          </a:xfrm>
        </p:spPr>
        <p:txBody>
          <a:bodyPr/>
          <a:lstStyle>
            <a:lvl1pPr>
              <a:defRPr/>
            </a:lvl1pPr>
          </a:lstStyle>
          <a:p>
            <a:endParaRPr lang="zh-CN" altLang="zh-CN"/>
          </a:p>
        </p:txBody>
      </p:sp>
      <p:sp>
        <p:nvSpPr>
          <p:cNvPr id="10" name="Rectangle 7"/>
          <p:cNvSpPr>
            <a:spLocks noGrp="1" noChangeArrowheads="1"/>
          </p:cNvSpPr>
          <p:nvPr>
            <p:ph type="sldNum" sz="quarter" idx="12"/>
          </p:nvPr>
        </p:nvSpPr>
        <p:spPr>
          <a:xfrm>
            <a:off x="6553200" y="6927850"/>
            <a:ext cx="2133600" cy="476250"/>
          </a:xfrm>
        </p:spPr>
        <p:txBody>
          <a:bodyPr/>
          <a:lstStyle>
            <a:lvl1pPr>
              <a:defRPr/>
            </a:lvl1pPr>
          </a:lstStyle>
          <a:p>
            <a:fld id="{265A0507-AA35-4E05-986A-10B3F6D8E72C}" type="slidenum">
              <a:rPr lang="en-GB" altLang="zh-CN"/>
              <a:pPr/>
              <a:t>‹#›</a:t>
            </a:fld>
            <a:endParaRPr lang="en-GB"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Date Placeholder 3"/>
          <p:cNvSpPr>
            <a:spLocks noGrp="1"/>
          </p:cNvSpPr>
          <p:nvPr>
            <p:ph type="dt" sz="half" idx="10"/>
          </p:nvPr>
        </p:nvSpPr>
        <p:spPr/>
        <p:txBody>
          <a:bodyPr/>
          <a:lstStyle>
            <a:lvl1pPr>
              <a:defRPr/>
            </a:lvl1pPr>
          </a:lstStyle>
          <a:p>
            <a:endParaRPr lang="zh-CN" altLang="zh-CN"/>
          </a:p>
        </p:txBody>
      </p:sp>
      <p:sp>
        <p:nvSpPr>
          <p:cNvPr id="5" name="Footer Placeholder 4"/>
          <p:cNvSpPr>
            <a:spLocks noGrp="1"/>
          </p:cNvSpPr>
          <p:nvPr>
            <p:ph type="ftr" sz="quarter" idx="11"/>
          </p:nvPr>
        </p:nvSpPr>
        <p:spPr/>
        <p:txBody>
          <a:bodyPr/>
          <a:lstStyle>
            <a:lvl1pPr>
              <a:defRPr/>
            </a:lvl1pPr>
          </a:lstStyle>
          <a:p>
            <a:endParaRPr lang="zh-CN" altLang="zh-CN"/>
          </a:p>
        </p:txBody>
      </p:sp>
      <p:sp>
        <p:nvSpPr>
          <p:cNvPr id="6" name="Slide Number Placeholder 5"/>
          <p:cNvSpPr>
            <a:spLocks noGrp="1"/>
          </p:cNvSpPr>
          <p:nvPr>
            <p:ph type="sldNum" sz="quarter" idx="12"/>
          </p:nvPr>
        </p:nvSpPr>
        <p:spPr/>
        <p:txBody>
          <a:bodyPr/>
          <a:lstStyle>
            <a:lvl1pPr>
              <a:defRPr/>
            </a:lvl1pPr>
          </a:lstStyle>
          <a:p>
            <a:fld id="{F9A27B28-28D8-42F5-9DCC-D3F9878CCCAB}" type="slidenum">
              <a:rPr lang="en-GB" altLang="zh-CN"/>
              <a:pPr/>
              <a:t>‹#›</a:t>
            </a:fld>
            <a:endParaRPr lang="en-GB"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8613" y="422275"/>
            <a:ext cx="2106612" cy="5592763"/>
          </a:xfrm>
        </p:spPr>
        <p:txBody>
          <a:bodyPr vert="eaVert"/>
          <a:lstStyle/>
          <a:p>
            <a:r>
              <a:rPr lang="zh-CN" altLang="en-US" smtClean="0"/>
              <a:t>单击此处编辑母版标题样式</a:t>
            </a:r>
            <a:endParaRPr lang="en-GB"/>
          </a:p>
        </p:txBody>
      </p:sp>
      <p:sp>
        <p:nvSpPr>
          <p:cNvPr id="3" name="Vertical Text Placeholder 2"/>
          <p:cNvSpPr>
            <a:spLocks noGrp="1"/>
          </p:cNvSpPr>
          <p:nvPr>
            <p:ph type="body" orient="vert" idx="1"/>
          </p:nvPr>
        </p:nvSpPr>
        <p:spPr>
          <a:xfrm>
            <a:off x="355600" y="422275"/>
            <a:ext cx="6170613" cy="5592763"/>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Date Placeholder 3"/>
          <p:cNvSpPr>
            <a:spLocks noGrp="1"/>
          </p:cNvSpPr>
          <p:nvPr>
            <p:ph type="dt" sz="half" idx="10"/>
          </p:nvPr>
        </p:nvSpPr>
        <p:spPr/>
        <p:txBody>
          <a:bodyPr/>
          <a:lstStyle>
            <a:lvl1pPr>
              <a:defRPr/>
            </a:lvl1pPr>
          </a:lstStyle>
          <a:p>
            <a:endParaRPr lang="zh-CN" altLang="zh-CN"/>
          </a:p>
        </p:txBody>
      </p:sp>
      <p:sp>
        <p:nvSpPr>
          <p:cNvPr id="5" name="Footer Placeholder 4"/>
          <p:cNvSpPr>
            <a:spLocks noGrp="1"/>
          </p:cNvSpPr>
          <p:nvPr>
            <p:ph type="ftr" sz="quarter" idx="11"/>
          </p:nvPr>
        </p:nvSpPr>
        <p:spPr/>
        <p:txBody>
          <a:bodyPr/>
          <a:lstStyle>
            <a:lvl1pPr>
              <a:defRPr/>
            </a:lvl1pPr>
          </a:lstStyle>
          <a:p>
            <a:endParaRPr lang="zh-CN" altLang="zh-CN"/>
          </a:p>
        </p:txBody>
      </p:sp>
      <p:sp>
        <p:nvSpPr>
          <p:cNvPr id="6" name="Slide Number Placeholder 5"/>
          <p:cNvSpPr>
            <a:spLocks noGrp="1"/>
          </p:cNvSpPr>
          <p:nvPr>
            <p:ph type="sldNum" sz="quarter" idx="12"/>
          </p:nvPr>
        </p:nvSpPr>
        <p:spPr/>
        <p:txBody>
          <a:bodyPr/>
          <a:lstStyle>
            <a:lvl1pPr>
              <a:defRPr/>
            </a:lvl1pPr>
          </a:lstStyle>
          <a:p>
            <a:fld id="{76CBB393-7BEB-42A3-BCFA-534E987972D4}" type="slidenum">
              <a:rPr lang="en-GB" altLang="zh-CN"/>
              <a:pPr/>
              <a:t>‹#›</a:t>
            </a:fld>
            <a:endParaRPr lang="en-GB"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TwoObj" preserve="1">
  <p:cSld name="标题，文本与两项内容">
    <p:spTree>
      <p:nvGrpSpPr>
        <p:cNvPr id="1" name=""/>
        <p:cNvGrpSpPr/>
        <p:nvPr/>
      </p:nvGrpSpPr>
      <p:grpSpPr>
        <a:xfrm>
          <a:off x="0" y="0"/>
          <a:ext cx="0" cy="0"/>
          <a:chOff x="0" y="0"/>
          <a:chExt cx="0" cy="0"/>
        </a:xfrm>
      </p:grpSpPr>
      <p:sp>
        <p:nvSpPr>
          <p:cNvPr id="2" name="Title 1"/>
          <p:cNvSpPr>
            <a:spLocks noGrp="1"/>
          </p:cNvSpPr>
          <p:nvPr>
            <p:ph type="title"/>
          </p:nvPr>
        </p:nvSpPr>
        <p:spPr>
          <a:xfrm>
            <a:off x="355600" y="422275"/>
            <a:ext cx="4876800" cy="738188"/>
          </a:xfrm>
        </p:spPr>
        <p:txBody>
          <a:bodyPr/>
          <a:lstStyle/>
          <a:p>
            <a:r>
              <a:rPr lang="zh-CN" altLang="en-US" smtClean="0"/>
              <a:t>单击此处编辑母版标题样式</a:t>
            </a:r>
            <a:endParaRPr lang="en-GB"/>
          </a:p>
        </p:txBody>
      </p:sp>
      <p:sp>
        <p:nvSpPr>
          <p:cNvPr id="3" name="Text Placeholder 2"/>
          <p:cNvSpPr>
            <a:spLocks noGrp="1"/>
          </p:cNvSpPr>
          <p:nvPr>
            <p:ph type="body" sz="half" idx="1"/>
          </p:nvPr>
        </p:nvSpPr>
        <p:spPr>
          <a:xfrm>
            <a:off x="355600" y="1665288"/>
            <a:ext cx="4138613" cy="434975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Content Placeholder 3"/>
          <p:cNvSpPr>
            <a:spLocks noGrp="1"/>
          </p:cNvSpPr>
          <p:nvPr>
            <p:ph sz="quarter" idx="2"/>
          </p:nvPr>
        </p:nvSpPr>
        <p:spPr>
          <a:xfrm>
            <a:off x="4646613" y="1665288"/>
            <a:ext cx="4138612" cy="209867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5" name="Content Placeholder 4"/>
          <p:cNvSpPr>
            <a:spLocks noGrp="1"/>
          </p:cNvSpPr>
          <p:nvPr>
            <p:ph sz="quarter" idx="3"/>
          </p:nvPr>
        </p:nvSpPr>
        <p:spPr>
          <a:xfrm>
            <a:off x="4646613" y="3916363"/>
            <a:ext cx="4138612" cy="209867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6" name="Date Placeholder 5"/>
          <p:cNvSpPr>
            <a:spLocks noGrp="1"/>
          </p:cNvSpPr>
          <p:nvPr>
            <p:ph type="dt" sz="half" idx="10"/>
          </p:nvPr>
        </p:nvSpPr>
        <p:spPr/>
        <p:txBody>
          <a:bodyPr/>
          <a:lstStyle>
            <a:lvl1pPr>
              <a:defRPr/>
            </a:lvl1pPr>
          </a:lstStyle>
          <a:p>
            <a:endParaRPr lang="zh-CN" altLang="zh-CN"/>
          </a:p>
        </p:txBody>
      </p:sp>
      <p:sp>
        <p:nvSpPr>
          <p:cNvPr id="7" name="Footer Placeholder 6"/>
          <p:cNvSpPr>
            <a:spLocks noGrp="1"/>
          </p:cNvSpPr>
          <p:nvPr>
            <p:ph type="ftr" sz="quarter" idx="11"/>
          </p:nvPr>
        </p:nvSpPr>
        <p:spPr/>
        <p:txBody>
          <a:bodyPr/>
          <a:lstStyle>
            <a:lvl1pPr>
              <a:defRPr/>
            </a:lvl1pPr>
          </a:lstStyle>
          <a:p>
            <a:endParaRPr lang="zh-CN" altLang="zh-CN"/>
          </a:p>
        </p:txBody>
      </p:sp>
      <p:sp>
        <p:nvSpPr>
          <p:cNvPr id="8" name="Slide Number Placeholder 7"/>
          <p:cNvSpPr>
            <a:spLocks noGrp="1"/>
          </p:cNvSpPr>
          <p:nvPr>
            <p:ph type="sldNum" sz="quarter" idx="12"/>
          </p:nvPr>
        </p:nvSpPr>
        <p:spPr/>
        <p:txBody>
          <a:bodyPr/>
          <a:lstStyle>
            <a:lvl1pPr>
              <a:defRPr/>
            </a:lvl1pPr>
          </a:lstStyle>
          <a:p>
            <a:fld id="{53C0AB97-FD89-4E93-A6FF-E1E9EACD51C9}" type="slidenum">
              <a:rPr lang="en-GB" altLang="zh-CN"/>
              <a:pPr/>
              <a:t>‹#›</a:t>
            </a:fld>
            <a:endParaRPr lang="en-GB"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Date Placeholder 3"/>
          <p:cNvSpPr>
            <a:spLocks noGrp="1"/>
          </p:cNvSpPr>
          <p:nvPr>
            <p:ph type="dt" sz="half" idx="10"/>
          </p:nvPr>
        </p:nvSpPr>
        <p:spPr/>
        <p:txBody>
          <a:bodyPr/>
          <a:lstStyle>
            <a:lvl1pPr>
              <a:defRPr/>
            </a:lvl1pPr>
          </a:lstStyle>
          <a:p>
            <a:endParaRPr lang="zh-CN" altLang="zh-CN"/>
          </a:p>
        </p:txBody>
      </p:sp>
      <p:sp>
        <p:nvSpPr>
          <p:cNvPr id="5" name="Footer Placeholder 4"/>
          <p:cNvSpPr>
            <a:spLocks noGrp="1"/>
          </p:cNvSpPr>
          <p:nvPr>
            <p:ph type="ftr" sz="quarter" idx="11"/>
          </p:nvPr>
        </p:nvSpPr>
        <p:spPr/>
        <p:txBody>
          <a:bodyPr/>
          <a:lstStyle>
            <a:lvl1pPr>
              <a:defRPr/>
            </a:lvl1pPr>
          </a:lstStyle>
          <a:p>
            <a:endParaRPr lang="zh-CN" altLang="zh-CN"/>
          </a:p>
        </p:txBody>
      </p:sp>
      <p:sp>
        <p:nvSpPr>
          <p:cNvPr id="6" name="Slide Number Placeholder 5"/>
          <p:cNvSpPr>
            <a:spLocks noGrp="1"/>
          </p:cNvSpPr>
          <p:nvPr>
            <p:ph type="sldNum" sz="quarter" idx="12"/>
          </p:nvPr>
        </p:nvSpPr>
        <p:spPr/>
        <p:txBody>
          <a:bodyPr/>
          <a:lstStyle>
            <a:lvl1pPr>
              <a:defRPr/>
            </a:lvl1pPr>
          </a:lstStyle>
          <a:p>
            <a:fld id="{AEC9FC60-0ABE-457A-96E5-38FEB577C3BC}" type="slidenum">
              <a:rPr lang="en-GB" altLang="zh-CN"/>
              <a:pPr/>
              <a:t>‹#›</a:t>
            </a:fld>
            <a:endParaRPr lang="en-GB"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lvl1pPr>
              <a:defRPr/>
            </a:lvl1pPr>
          </a:lstStyle>
          <a:p>
            <a:endParaRPr lang="zh-CN" altLang="zh-CN"/>
          </a:p>
        </p:txBody>
      </p:sp>
      <p:sp>
        <p:nvSpPr>
          <p:cNvPr id="5" name="Footer Placeholder 4"/>
          <p:cNvSpPr>
            <a:spLocks noGrp="1"/>
          </p:cNvSpPr>
          <p:nvPr>
            <p:ph type="ftr" sz="quarter" idx="11"/>
          </p:nvPr>
        </p:nvSpPr>
        <p:spPr/>
        <p:txBody>
          <a:bodyPr/>
          <a:lstStyle>
            <a:lvl1pPr>
              <a:defRPr/>
            </a:lvl1pPr>
          </a:lstStyle>
          <a:p>
            <a:endParaRPr lang="zh-CN" altLang="zh-CN"/>
          </a:p>
        </p:txBody>
      </p:sp>
      <p:sp>
        <p:nvSpPr>
          <p:cNvPr id="6" name="Slide Number Placeholder 5"/>
          <p:cNvSpPr>
            <a:spLocks noGrp="1"/>
          </p:cNvSpPr>
          <p:nvPr>
            <p:ph type="sldNum" sz="quarter" idx="12"/>
          </p:nvPr>
        </p:nvSpPr>
        <p:spPr/>
        <p:txBody>
          <a:bodyPr/>
          <a:lstStyle>
            <a:lvl1pPr>
              <a:defRPr/>
            </a:lvl1pPr>
          </a:lstStyle>
          <a:p>
            <a:fld id="{27EFE199-6BD8-4FF7-AD47-A8841CA77D10}" type="slidenum">
              <a:rPr lang="en-GB" altLang="zh-CN"/>
              <a:pPr/>
              <a:t>‹#›</a:t>
            </a:fld>
            <a:endParaRPr lang="en-GB"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Content Placeholder 2"/>
          <p:cNvSpPr>
            <a:spLocks noGrp="1"/>
          </p:cNvSpPr>
          <p:nvPr>
            <p:ph sz="half" idx="1"/>
          </p:nvPr>
        </p:nvSpPr>
        <p:spPr>
          <a:xfrm>
            <a:off x="355600" y="1665288"/>
            <a:ext cx="4138613" cy="4349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Content Placeholder 3"/>
          <p:cNvSpPr>
            <a:spLocks noGrp="1"/>
          </p:cNvSpPr>
          <p:nvPr>
            <p:ph sz="half" idx="2"/>
          </p:nvPr>
        </p:nvSpPr>
        <p:spPr>
          <a:xfrm>
            <a:off x="4646613" y="1665288"/>
            <a:ext cx="4138612" cy="4349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5" name="Date Placeholder 4"/>
          <p:cNvSpPr>
            <a:spLocks noGrp="1"/>
          </p:cNvSpPr>
          <p:nvPr>
            <p:ph type="dt" sz="half" idx="10"/>
          </p:nvPr>
        </p:nvSpPr>
        <p:spPr/>
        <p:txBody>
          <a:bodyPr/>
          <a:lstStyle>
            <a:lvl1pPr>
              <a:defRPr/>
            </a:lvl1pPr>
          </a:lstStyle>
          <a:p>
            <a:endParaRPr lang="zh-CN" altLang="zh-CN"/>
          </a:p>
        </p:txBody>
      </p:sp>
      <p:sp>
        <p:nvSpPr>
          <p:cNvPr id="6" name="Footer Placeholder 5"/>
          <p:cNvSpPr>
            <a:spLocks noGrp="1"/>
          </p:cNvSpPr>
          <p:nvPr>
            <p:ph type="ftr" sz="quarter" idx="11"/>
          </p:nvPr>
        </p:nvSpPr>
        <p:spPr/>
        <p:txBody>
          <a:bodyPr/>
          <a:lstStyle>
            <a:lvl1pPr>
              <a:defRPr/>
            </a:lvl1pPr>
          </a:lstStyle>
          <a:p>
            <a:endParaRPr lang="zh-CN" altLang="zh-CN"/>
          </a:p>
        </p:txBody>
      </p:sp>
      <p:sp>
        <p:nvSpPr>
          <p:cNvPr id="7" name="Slide Number Placeholder 6"/>
          <p:cNvSpPr>
            <a:spLocks noGrp="1"/>
          </p:cNvSpPr>
          <p:nvPr>
            <p:ph type="sldNum" sz="quarter" idx="12"/>
          </p:nvPr>
        </p:nvSpPr>
        <p:spPr/>
        <p:txBody>
          <a:bodyPr/>
          <a:lstStyle>
            <a:lvl1pPr>
              <a:defRPr/>
            </a:lvl1pPr>
          </a:lstStyle>
          <a:p>
            <a:fld id="{A4230931-313D-444A-B4BE-00BE19C26414}" type="slidenum">
              <a:rPr lang="en-GB" altLang="zh-CN"/>
              <a:pPr/>
              <a:t>‹#›</a:t>
            </a:fld>
            <a:endParaRPr lang="en-GB"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7" name="Date Placeholder 6"/>
          <p:cNvSpPr>
            <a:spLocks noGrp="1"/>
          </p:cNvSpPr>
          <p:nvPr>
            <p:ph type="dt" sz="half" idx="10"/>
          </p:nvPr>
        </p:nvSpPr>
        <p:spPr/>
        <p:txBody>
          <a:bodyPr/>
          <a:lstStyle>
            <a:lvl1pPr>
              <a:defRPr/>
            </a:lvl1pPr>
          </a:lstStyle>
          <a:p>
            <a:endParaRPr lang="zh-CN" altLang="zh-CN"/>
          </a:p>
        </p:txBody>
      </p:sp>
      <p:sp>
        <p:nvSpPr>
          <p:cNvPr id="8" name="Footer Placeholder 7"/>
          <p:cNvSpPr>
            <a:spLocks noGrp="1"/>
          </p:cNvSpPr>
          <p:nvPr>
            <p:ph type="ftr" sz="quarter" idx="11"/>
          </p:nvPr>
        </p:nvSpPr>
        <p:spPr/>
        <p:txBody>
          <a:bodyPr/>
          <a:lstStyle>
            <a:lvl1pPr>
              <a:defRPr/>
            </a:lvl1pPr>
          </a:lstStyle>
          <a:p>
            <a:endParaRPr lang="zh-CN" altLang="zh-CN"/>
          </a:p>
        </p:txBody>
      </p:sp>
      <p:sp>
        <p:nvSpPr>
          <p:cNvPr id="9" name="Slide Number Placeholder 8"/>
          <p:cNvSpPr>
            <a:spLocks noGrp="1"/>
          </p:cNvSpPr>
          <p:nvPr>
            <p:ph type="sldNum" sz="quarter" idx="12"/>
          </p:nvPr>
        </p:nvSpPr>
        <p:spPr/>
        <p:txBody>
          <a:bodyPr/>
          <a:lstStyle>
            <a:lvl1pPr>
              <a:defRPr/>
            </a:lvl1pPr>
          </a:lstStyle>
          <a:p>
            <a:fld id="{C1E70DD4-9EEE-406F-892F-7F517FB9D8C7}" type="slidenum">
              <a:rPr lang="en-GB" altLang="zh-CN"/>
              <a:pPr/>
              <a:t>‹#›</a:t>
            </a:fld>
            <a:endParaRPr lang="en-GB"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Date Placeholder 2"/>
          <p:cNvSpPr>
            <a:spLocks noGrp="1"/>
          </p:cNvSpPr>
          <p:nvPr>
            <p:ph type="dt" sz="half" idx="10"/>
          </p:nvPr>
        </p:nvSpPr>
        <p:spPr/>
        <p:txBody>
          <a:bodyPr/>
          <a:lstStyle>
            <a:lvl1pPr>
              <a:defRPr/>
            </a:lvl1pPr>
          </a:lstStyle>
          <a:p>
            <a:endParaRPr lang="zh-CN" altLang="zh-CN"/>
          </a:p>
        </p:txBody>
      </p:sp>
      <p:sp>
        <p:nvSpPr>
          <p:cNvPr id="4" name="Footer Placeholder 3"/>
          <p:cNvSpPr>
            <a:spLocks noGrp="1"/>
          </p:cNvSpPr>
          <p:nvPr>
            <p:ph type="ftr" sz="quarter" idx="11"/>
          </p:nvPr>
        </p:nvSpPr>
        <p:spPr/>
        <p:txBody>
          <a:bodyPr/>
          <a:lstStyle>
            <a:lvl1pPr>
              <a:defRPr/>
            </a:lvl1pPr>
          </a:lstStyle>
          <a:p>
            <a:endParaRPr lang="zh-CN" altLang="zh-CN"/>
          </a:p>
        </p:txBody>
      </p:sp>
      <p:sp>
        <p:nvSpPr>
          <p:cNvPr id="5" name="Slide Number Placeholder 4"/>
          <p:cNvSpPr>
            <a:spLocks noGrp="1"/>
          </p:cNvSpPr>
          <p:nvPr>
            <p:ph type="sldNum" sz="quarter" idx="12"/>
          </p:nvPr>
        </p:nvSpPr>
        <p:spPr/>
        <p:txBody>
          <a:bodyPr/>
          <a:lstStyle>
            <a:lvl1pPr>
              <a:defRPr/>
            </a:lvl1pPr>
          </a:lstStyle>
          <a:p>
            <a:fld id="{836FBE83-4793-4BAA-A472-DEDAC7F76A72}" type="slidenum">
              <a:rPr lang="en-GB" altLang="zh-CN"/>
              <a:pPr/>
              <a:t>‹#›</a:t>
            </a:fld>
            <a:endParaRPr lang="en-GB"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zh-CN" altLang="zh-CN"/>
          </a:p>
        </p:txBody>
      </p:sp>
      <p:sp>
        <p:nvSpPr>
          <p:cNvPr id="3" name="Footer Placeholder 2"/>
          <p:cNvSpPr>
            <a:spLocks noGrp="1"/>
          </p:cNvSpPr>
          <p:nvPr>
            <p:ph type="ftr" sz="quarter" idx="11"/>
          </p:nvPr>
        </p:nvSpPr>
        <p:spPr/>
        <p:txBody>
          <a:bodyPr/>
          <a:lstStyle>
            <a:lvl1pPr>
              <a:defRPr/>
            </a:lvl1pPr>
          </a:lstStyle>
          <a:p>
            <a:endParaRPr lang="zh-CN" altLang="zh-CN"/>
          </a:p>
        </p:txBody>
      </p:sp>
      <p:sp>
        <p:nvSpPr>
          <p:cNvPr id="4" name="Slide Number Placeholder 3"/>
          <p:cNvSpPr>
            <a:spLocks noGrp="1"/>
          </p:cNvSpPr>
          <p:nvPr>
            <p:ph type="sldNum" sz="quarter" idx="12"/>
          </p:nvPr>
        </p:nvSpPr>
        <p:spPr/>
        <p:txBody>
          <a:bodyPr/>
          <a:lstStyle>
            <a:lvl1pPr>
              <a:defRPr/>
            </a:lvl1pPr>
          </a:lstStyle>
          <a:p>
            <a:fld id="{924DAEBA-8B09-4E22-87F4-9C00EF8034CA}" type="slidenum">
              <a:rPr lang="en-GB" altLang="zh-CN"/>
              <a:pPr/>
              <a:t>‹#›</a:t>
            </a:fld>
            <a:endParaRPr lang="en-GB"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zh-CN" altLang="en-US" smtClean="0"/>
              <a:t>单击此处编辑母版标题样式</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lvl1pPr>
              <a:defRPr/>
            </a:lvl1pPr>
          </a:lstStyle>
          <a:p>
            <a:endParaRPr lang="zh-CN" altLang="zh-CN"/>
          </a:p>
        </p:txBody>
      </p:sp>
      <p:sp>
        <p:nvSpPr>
          <p:cNvPr id="6" name="Footer Placeholder 5"/>
          <p:cNvSpPr>
            <a:spLocks noGrp="1"/>
          </p:cNvSpPr>
          <p:nvPr>
            <p:ph type="ftr" sz="quarter" idx="11"/>
          </p:nvPr>
        </p:nvSpPr>
        <p:spPr/>
        <p:txBody>
          <a:bodyPr/>
          <a:lstStyle>
            <a:lvl1pPr>
              <a:defRPr/>
            </a:lvl1pPr>
          </a:lstStyle>
          <a:p>
            <a:endParaRPr lang="zh-CN" altLang="zh-CN"/>
          </a:p>
        </p:txBody>
      </p:sp>
      <p:sp>
        <p:nvSpPr>
          <p:cNvPr id="7" name="Slide Number Placeholder 6"/>
          <p:cNvSpPr>
            <a:spLocks noGrp="1"/>
          </p:cNvSpPr>
          <p:nvPr>
            <p:ph type="sldNum" sz="quarter" idx="12"/>
          </p:nvPr>
        </p:nvSpPr>
        <p:spPr/>
        <p:txBody>
          <a:bodyPr/>
          <a:lstStyle>
            <a:lvl1pPr>
              <a:defRPr/>
            </a:lvl1pPr>
          </a:lstStyle>
          <a:p>
            <a:fld id="{92C71D77-6072-4867-A078-D8607E5B1E15}" type="slidenum">
              <a:rPr lang="en-GB" altLang="zh-CN"/>
              <a:pPr/>
              <a:t>‹#›</a:t>
            </a:fld>
            <a:endParaRPr lang="en-GB"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zh-CN" altLang="en-US" smtClean="0"/>
              <a:t>单击此处编辑母版标题样式</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lvl1pPr>
              <a:defRPr/>
            </a:lvl1pPr>
          </a:lstStyle>
          <a:p>
            <a:endParaRPr lang="zh-CN" altLang="zh-CN"/>
          </a:p>
        </p:txBody>
      </p:sp>
      <p:sp>
        <p:nvSpPr>
          <p:cNvPr id="6" name="Footer Placeholder 5"/>
          <p:cNvSpPr>
            <a:spLocks noGrp="1"/>
          </p:cNvSpPr>
          <p:nvPr>
            <p:ph type="ftr" sz="quarter" idx="11"/>
          </p:nvPr>
        </p:nvSpPr>
        <p:spPr/>
        <p:txBody>
          <a:bodyPr/>
          <a:lstStyle>
            <a:lvl1pPr>
              <a:defRPr/>
            </a:lvl1pPr>
          </a:lstStyle>
          <a:p>
            <a:endParaRPr lang="zh-CN" altLang="zh-CN"/>
          </a:p>
        </p:txBody>
      </p:sp>
      <p:sp>
        <p:nvSpPr>
          <p:cNvPr id="7" name="Slide Number Placeholder 6"/>
          <p:cNvSpPr>
            <a:spLocks noGrp="1"/>
          </p:cNvSpPr>
          <p:nvPr>
            <p:ph type="sldNum" sz="quarter" idx="12"/>
          </p:nvPr>
        </p:nvSpPr>
        <p:spPr/>
        <p:txBody>
          <a:bodyPr/>
          <a:lstStyle>
            <a:lvl1pPr>
              <a:defRPr/>
            </a:lvl1pPr>
          </a:lstStyle>
          <a:p>
            <a:fld id="{F1FFB9C9-FECA-48A5-B16D-9CDEB6041DE1}" type="slidenum">
              <a:rPr lang="en-GB" altLang="zh-CN"/>
              <a:pPr/>
              <a:t>‹#›</a:t>
            </a:fld>
            <a:endParaRPr lang="en-GB"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7" name="Rectangle 3"/>
          <p:cNvSpPr>
            <a:spLocks noChangeArrowheads="1"/>
          </p:cNvSpPr>
          <p:nvPr/>
        </p:nvSpPr>
        <p:spPr bwMode="ltGray">
          <a:xfrm>
            <a:off x="76200" y="76200"/>
            <a:ext cx="8991600" cy="1258888"/>
          </a:xfrm>
          <a:prstGeom prst="rect">
            <a:avLst/>
          </a:prstGeom>
          <a:solidFill>
            <a:schemeClr val="tx1"/>
          </a:solidFill>
          <a:ln w="9525">
            <a:noFill/>
            <a:miter lim="800000"/>
            <a:headEnd/>
            <a:tailEnd/>
          </a:ln>
          <a:effectLst/>
        </p:spPr>
        <p:txBody>
          <a:bodyPr wrap="none" anchor="ctr"/>
          <a:lstStyle/>
          <a:p>
            <a:pPr algn="ctr" eaLnBrk="0" hangingPunct="0"/>
            <a:endParaRPr lang="en-US" sz="2400">
              <a:solidFill>
                <a:srgbClr val="8D010F"/>
              </a:solidFill>
              <a:latin typeface="Times"/>
            </a:endParaRPr>
          </a:p>
        </p:txBody>
      </p:sp>
      <p:pic>
        <p:nvPicPr>
          <p:cNvPr id="1027" name="Picture 11" descr="LeedsUniWhite"/>
          <p:cNvPicPr>
            <a:picLocks noChangeAspect="1" noChangeArrowheads="1"/>
          </p:cNvPicPr>
          <p:nvPr/>
        </p:nvPicPr>
        <p:blipFill>
          <a:blip r:embed="rId14" cstate="print"/>
          <a:srcRect/>
          <a:stretch>
            <a:fillRect/>
          </a:stretch>
        </p:blipFill>
        <p:spPr bwMode="auto">
          <a:xfrm>
            <a:off x="6511925" y="441325"/>
            <a:ext cx="2274888" cy="647700"/>
          </a:xfrm>
          <a:prstGeom prst="rect">
            <a:avLst/>
          </a:prstGeom>
          <a:noFill/>
          <a:ln w="9525">
            <a:noFill/>
            <a:miter lim="800000"/>
            <a:headEnd/>
            <a:tailEnd/>
          </a:ln>
        </p:spPr>
      </p:pic>
      <p:sp>
        <p:nvSpPr>
          <p:cNvPr id="1028" name="Rectangle 2"/>
          <p:cNvSpPr>
            <a:spLocks noGrp="1" noChangeArrowheads="1"/>
          </p:cNvSpPr>
          <p:nvPr>
            <p:ph type="body" idx="1"/>
          </p:nvPr>
        </p:nvSpPr>
        <p:spPr bwMode="auto">
          <a:xfrm>
            <a:off x="355600" y="1665288"/>
            <a:ext cx="8429625" cy="43497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ltLang="zh-CN" smtClean="0"/>
          </a:p>
        </p:txBody>
      </p:sp>
      <p:sp>
        <p:nvSpPr>
          <p:cNvPr id="1029" name="Rectangle 4"/>
          <p:cNvSpPr>
            <a:spLocks noGrp="1" noChangeArrowheads="1"/>
          </p:cNvSpPr>
          <p:nvPr>
            <p:ph type="title"/>
          </p:nvPr>
        </p:nvSpPr>
        <p:spPr bwMode="ltGray">
          <a:xfrm>
            <a:off x="355600" y="422275"/>
            <a:ext cx="4876800" cy="738188"/>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zh-CN" altLang="en-US" smtClean="0"/>
              <a:t>单击此处编辑母版标题样式</a:t>
            </a:r>
            <a:endParaRPr lang="en-GB" altLang="zh-CN" smtClean="0"/>
          </a:p>
        </p:txBody>
      </p:sp>
      <p:sp>
        <p:nvSpPr>
          <p:cNvPr id="41989" name="Rectangle 5"/>
          <p:cNvSpPr>
            <a:spLocks noGrp="1" noChangeArrowheads="1"/>
          </p:cNvSpPr>
          <p:nvPr>
            <p:ph type="dt" sz="half" idx="2"/>
          </p:nvPr>
        </p:nvSpPr>
        <p:spPr bwMode="auto">
          <a:xfrm>
            <a:off x="685800" y="6948488"/>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latin typeface="Times"/>
              </a:defRPr>
            </a:lvl1pPr>
          </a:lstStyle>
          <a:p>
            <a:endParaRPr lang="zh-CN" altLang="zh-CN"/>
          </a:p>
        </p:txBody>
      </p:sp>
      <p:sp>
        <p:nvSpPr>
          <p:cNvPr id="41990" name="Rectangle 6"/>
          <p:cNvSpPr>
            <a:spLocks noGrp="1" noChangeArrowheads="1"/>
          </p:cNvSpPr>
          <p:nvPr>
            <p:ph type="ftr" sz="quarter" idx="3"/>
          </p:nvPr>
        </p:nvSpPr>
        <p:spPr bwMode="auto">
          <a:xfrm>
            <a:off x="3124200" y="6948488"/>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latin typeface="Times"/>
              </a:defRPr>
            </a:lvl1pPr>
          </a:lstStyle>
          <a:p>
            <a:endParaRPr lang="zh-CN" altLang="zh-CN"/>
          </a:p>
        </p:txBody>
      </p:sp>
      <p:sp>
        <p:nvSpPr>
          <p:cNvPr id="41991" name="Rectangle 7"/>
          <p:cNvSpPr>
            <a:spLocks noGrp="1" noChangeArrowheads="1"/>
          </p:cNvSpPr>
          <p:nvPr>
            <p:ph type="sldNum" sz="quarter" idx="4"/>
          </p:nvPr>
        </p:nvSpPr>
        <p:spPr bwMode="auto">
          <a:xfrm>
            <a:off x="6553200" y="6948488"/>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latin typeface="Times"/>
                <a:ea typeface="宋体" pitchFamily="2" charset="-122"/>
              </a:defRPr>
            </a:lvl1pPr>
          </a:lstStyle>
          <a:p>
            <a:fld id="{79F748C9-750B-49D6-A0C6-4A02390BE179}" type="slidenum">
              <a:rPr lang="en-GB" altLang="zh-CN"/>
              <a:pPr/>
              <a:t>‹#›</a:t>
            </a:fld>
            <a:endParaRPr lang="en-GB" altLang="zh-CN"/>
          </a:p>
        </p:txBody>
      </p:sp>
      <p:sp>
        <p:nvSpPr>
          <p:cNvPr id="41994" name="Line 10"/>
          <p:cNvSpPr>
            <a:spLocks noChangeShapeType="1"/>
          </p:cNvSpPr>
          <p:nvPr/>
        </p:nvSpPr>
        <p:spPr bwMode="white">
          <a:xfrm>
            <a:off x="201613" y="1600200"/>
            <a:ext cx="8713787" cy="0"/>
          </a:xfrm>
          <a:prstGeom prst="line">
            <a:avLst/>
          </a:prstGeom>
          <a:noFill/>
          <a:ln w="9525">
            <a:solidFill>
              <a:schemeClr val="bg1"/>
            </a:solidFill>
            <a:round/>
            <a:headEnd/>
            <a:tailEnd/>
          </a:ln>
          <a:effectLst/>
        </p:spPr>
        <p:txBody>
          <a:bodyPr wrap="none" anchor="ctr"/>
          <a:lstStyle/>
          <a:p>
            <a:pPr>
              <a:spcBef>
                <a:spcPct val="20000"/>
              </a:spcBef>
              <a:defRPr/>
            </a:pPr>
            <a:endParaRPr lang="en-GB">
              <a:latin typeface="Arial" charset="0"/>
              <a:cs typeface="+mn-cs"/>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rtl="0" eaLnBrk="1" fontAlgn="base" hangingPunct="1">
        <a:spcBef>
          <a:spcPct val="0"/>
        </a:spcBef>
        <a:spcAft>
          <a:spcPct val="0"/>
        </a:spcAft>
        <a:defRPr sz="2800">
          <a:solidFill>
            <a:schemeClr val="tx2"/>
          </a:solidFill>
          <a:latin typeface="+mj-lt"/>
          <a:ea typeface="+mj-ea"/>
          <a:cs typeface="+mj-cs"/>
        </a:defRPr>
      </a:lvl1pPr>
      <a:lvl2pPr algn="l" rtl="0" eaLnBrk="1" fontAlgn="base" hangingPunct="1">
        <a:spcBef>
          <a:spcPct val="0"/>
        </a:spcBef>
        <a:spcAft>
          <a:spcPct val="0"/>
        </a:spcAft>
        <a:defRPr sz="2800">
          <a:solidFill>
            <a:schemeClr val="tx2"/>
          </a:solidFill>
          <a:latin typeface="Arial" charset="0"/>
        </a:defRPr>
      </a:lvl2pPr>
      <a:lvl3pPr algn="l" rtl="0" eaLnBrk="1" fontAlgn="base" hangingPunct="1">
        <a:spcBef>
          <a:spcPct val="0"/>
        </a:spcBef>
        <a:spcAft>
          <a:spcPct val="0"/>
        </a:spcAft>
        <a:defRPr sz="2800">
          <a:solidFill>
            <a:schemeClr val="tx2"/>
          </a:solidFill>
          <a:latin typeface="Arial" charset="0"/>
        </a:defRPr>
      </a:lvl3pPr>
      <a:lvl4pPr algn="l" rtl="0" eaLnBrk="1" fontAlgn="base" hangingPunct="1">
        <a:spcBef>
          <a:spcPct val="0"/>
        </a:spcBef>
        <a:spcAft>
          <a:spcPct val="0"/>
        </a:spcAft>
        <a:defRPr sz="2800">
          <a:solidFill>
            <a:schemeClr val="tx2"/>
          </a:solidFill>
          <a:latin typeface="Arial" charset="0"/>
        </a:defRPr>
      </a:lvl4pPr>
      <a:lvl5pPr algn="l" rtl="0" eaLnBrk="1" fontAlgn="base" hangingPunct="1">
        <a:spcBef>
          <a:spcPct val="0"/>
        </a:spcBef>
        <a:spcAft>
          <a:spcPct val="0"/>
        </a:spcAft>
        <a:defRPr sz="2800">
          <a:solidFill>
            <a:schemeClr val="tx2"/>
          </a:solidFill>
          <a:latin typeface="Arial" charset="0"/>
        </a:defRPr>
      </a:lvl5pPr>
      <a:lvl6pPr marL="457200" algn="l" rtl="0" eaLnBrk="1" fontAlgn="base" hangingPunct="1">
        <a:spcBef>
          <a:spcPct val="0"/>
        </a:spcBef>
        <a:spcAft>
          <a:spcPct val="0"/>
        </a:spcAft>
        <a:defRPr sz="2800">
          <a:solidFill>
            <a:schemeClr val="tx2"/>
          </a:solidFill>
          <a:latin typeface="Arial" charset="0"/>
        </a:defRPr>
      </a:lvl6pPr>
      <a:lvl7pPr marL="914400" algn="l" rtl="0" eaLnBrk="1" fontAlgn="base" hangingPunct="1">
        <a:spcBef>
          <a:spcPct val="0"/>
        </a:spcBef>
        <a:spcAft>
          <a:spcPct val="0"/>
        </a:spcAft>
        <a:defRPr sz="2800">
          <a:solidFill>
            <a:schemeClr val="tx2"/>
          </a:solidFill>
          <a:latin typeface="Arial" charset="0"/>
        </a:defRPr>
      </a:lvl7pPr>
      <a:lvl8pPr marL="1371600" algn="l" rtl="0" eaLnBrk="1" fontAlgn="base" hangingPunct="1">
        <a:spcBef>
          <a:spcPct val="0"/>
        </a:spcBef>
        <a:spcAft>
          <a:spcPct val="0"/>
        </a:spcAft>
        <a:defRPr sz="2800">
          <a:solidFill>
            <a:schemeClr val="tx2"/>
          </a:solidFill>
          <a:latin typeface="Arial" charset="0"/>
        </a:defRPr>
      </a:lvl8pPr>
      <a:lvl9pPr marL="1828800" algn="l" rtl="0" eaLnBrk="1" fontAlgn="base" hangingPunct="1">
        <a:spcBef>
          <a:spcPct val="0"/>
        </a:spcBef>
        <a:spcAft>
          <a:spcPct val="0"/>
        </a:spcAft>
        <a:defRPr sz="2800">
          <a:solidFill>
            <a:schemeClr val="tx2"/>
          </a:solidFill>
          <a:latin typeface="Arial" charset="0"/>
        </a:defRPr>
      </a:lvl9pPr>
    </p:titleStyle>
    <p:bodyStyle>
      <a:lvl1pPr marL="342900" indent="-342900" algn="l" rtl="0" eaLnBrk="1" fontAlgn="base" hangingPunct="1">
        <a:spcBef>
          <a:spcPct val="0"/>
        </a:spcBef>
        <a:spcAft>
          <a:spcPct val="40000"/>
        </a:spcAft>
        <a:defRPr sz="2400">
          <a:solidFill>
            <a:schemeClr val="tx1"/>
          </a:solidFill>
          <a:latin typeface="+mn-lt"/>
          <a:ea typeface="+mn-ea"/>
          <a:cs typeface="+mn-cs"/>
        </a:defRPr>
      </a:lvl1pPr>
      <a:lvl2pPr marL="271463" indent="-269875" algn="l" rtl="0" eaLnBrk="1" fontAlgn="base" hangingPunct="1">
        <a:spcBef>
          <a:spcPct val="0"/>
        </a:spcBef>
        <a:spcAft>
          <a:spcPct val="40000"/>
        </a:spcAft>
        <a:buChar char="•"/>
        <a:defRPr sz="2000">
          <a:solidFill>
            <a:schemeClr val="tx1"/>
          </a:solidFill>
          <a:latin typeface="+mn-lt"/>
        </a:defRPr>
      </a:lvl2pPr>
      <a:lvl3pPr marL="542925" indent="-269875" algn="l" rtl="0" eaLnBrk="1" fontAlgn="base" hangingPunct="1">
        <a:spcBef>
          <a:spcPct val="0"/>
        </a:spcBef>
        <a:spcAft>
          <a:spcPct val="40000"/>
        </a:spcAft>
        <a:buChar char="•"/>
        <a:defRPr sz="2000">
          <a:solidFill>
            <a:schemeClr val="tx1"/>
          </a:solidFill>
          <a:latin typeface="+mn-lt"/>
        </a:defRPr>
      </a:lvl3pPr>
      <a:lvl4pPr marL="809625" indent="-265113" algn="l" rtl="0" eaLnBrk="1" fontAlgn="base" hangingPunct="1">
        <a:spcBef>
          <a:spcPct val="0"/>
        </a:spcBef>
        <a:spcAft>
          <a:spcPct val="40000"/>
        </a:spcAft>
        <a:buChar char="•"/>
        <a:defRPr sz="2000">
          <a:solidFill>
            <a:schemeClr val="tx1"/>
          </a:solidFill>
          <a:latin typeface="+mn-lt"/>
        </a:defRPr>
      </a:lvl4pPr>
      <a:lvl5pPr marL="1081088" indent="-269875" algn="l" rtl="0" eaLnBrk="1" fontAlgn="base" hangingPunct="1">
        <a:spcBef>
          <a:spcPct val="0"/>
        </a:spcBef>
        <a:spcAft>
          <a:spcPct val="40000"/>
        </a:spcAft>
        <a:buChar char="•"/>
        <a:defRPr sz="2000">
          <a:solidFill>
            <a:schemeClr val="tx1"/>
          </a:solidFill>
          <a:latin typeface="+mn-lt"/>
        </a:defRPr>
      </a:lvl5pPr>
      <a:lvl6pPr marL="1538288" indent="-269875" algn="l" rtl="0" eaLnBrk="1" fontAlgn="base" hangingPunct="1">
        <a:spcBef>
          <a:spcPct val="0"/>
        </a:spcBef>
        <a:spcAft>
          <a:spcPct val="40000"/>
        </a:spcAft>
        <a:buChar char="•"/>
        <a:defRPr sz="2000">
          <a:solidFill>
            <a:schemeClr val="tx1"/>
          </a:solidFill>
          <a:latin typeface="+mn-lt"/>
        </a:defRPr>
      </a:lvl6pPr>
      <a:lvl7pPr marL="1995488" indent="-269875" algn="l" rtl="0" eaLnBrk="1" fontAlgn="base" hangingPunct="1">
        <a:spcBef>
          <a:spcPct val="0"/>
        </a:spcBef>
        <a:spcAft>
          <a:spcPct val="40000"/>
        </a:spcAft>
        <a:buChar char="•"/>
        <a:defRPr sz="2000">
          <a:solidFill>
            <a:schemeClr val="tx1"/>
          </a:solidFill>
          <a:latin typeface="+mn-lt"/>
        </a:defRPr>
      </a:lvl7pPr>
      <a:lvl8pPr marL="2452688" indent="-269875" algn="l" rtl="0" eaLnBrk="1" fontAlgn="base" hangingPunct="1">
        <a:spcBef>
          <a:spcPct val="0"/>
        </a:spcBef>
        <a:spcAft>
          <a:spcPct val="40000"/>
        </a:spcAft>
        <a:buChar char="•"/>
        <a:defRPr sz="2000">
          <a:solidFill>
            <a:schemeClr val="tx1"/>
          </a:solidFill>
          <a:latin typeface="+mn-lt"/>
        </a:defRPr>
      </a:lvl8pPr>
      <a:lvl9pPr marL="2909888" indent="-269875" algn="l" rtl="0" eaLnBrk="1" fontAlgn="base" hangingPunct="1">
        <a:spcBef>
          <a:spcPct val="0"/>
        </a:spcBef>
        <a:spcAft>
          <a:spcPct val="4000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8.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8.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8.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8.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8.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8.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8.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8.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8.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8.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hyperlink" Target="http://www.wand.uk.net/" TargetMode="External"/><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0.png"/><Relationship Id="rId2" Type="http://schemas.openxmlformats.org/officeDocument/2006/relationships/notesSlide" Target="../notesSlides/notesSlide20.xml"/><Relationship Id="rId1" Type="http://schemas.openxmlformats.org/officeDocument/2006/relationships/slideLayout" Target="../slideLayouts/slideLayout8.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8.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1.png"/><Relationship Id="rId2" Type="http://schemas.openxmlformats.org/officeDocument/2006/relationships/notesSlide" Target="../notesSlides/notesSlide22.xml"/><Relationship Id="rId1" Type="http://schemas.openxmlformats.org/officeDocument/2006/relationships/slideLayout" Target="../slideLayouts/slideLayout8.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2.jpeg"/><Relationship Id="rId2" Type="http://schemas.openxmlformats.org/officeDocument/2006/relationships/notesSlide" Target="../notesSlides/notesSlide23.xml"/><Relationship Id="rId1" Type="http://schemas.openxmlformats.org/officeDocument/2006/relationships/slideLayout" Target="../slideLayouts/slideLayout8.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notesSlide" Target="../notesSlides/notesSlide24.xml"/><Relationship Id="rId1" Type="http://schemas.openxmlformats.org/officeDocument/2006/relationships/slideLayout" Target="../slideLayouts/slideLayout8.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8.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8.xml"/><Relationship Id="rId6" Type="http://schemas.openxmlformats.org/officeDocument/2006/relationships/image" Target="../media/image8.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8.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8.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8.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8.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8.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14"/>
          <p:cNvSpPr txBox="1">
            <a:spLocks noChangeArrowheads="1"/>
          </p:cNvSpPr>
          <p:nvPr/>
        </p:nvSpPr>
        <p:spPr bwMode="ltGray">
          <a:xfrm>
            <a:off x="6000750" y="214313"/>
            <a:ext cx="2500313" cy="500062"/>
          </a:xfrm>
          <a:prstGeom prst="rect">
            <a:avLst/>
          </a:prstGeom>
          <a:noFill/>
          <a:ln w="9525">
            <a:noFill/>
            <a:miter lim="800000"/>
            <a:headEnd/>
            <a:tailEnd/>
          </a:ln>
        </p:spPr>
        <p:txBody>
          <a:bodyPr lIns="0" tIns="0" rIns="0" bIns="36000" anchor="b"/>
          <a:lstStyle/>
          <a:p>
            <a:pPr eaLnBrk="0" hangingPunct="0"/>
            <a:r>
              <a:rPr lang="en-GB" altLang="zh-CN" sz="1800">
                <a:solidFill>
                  <a:srgbClr val="663300"/>
                </a:solidFill>
                <a:ea typeface="宋体" pitchFamily="2" charset="-122"/>
              </a:rPr>
              <a:t>School of Geography</a:t>
            </a:r>
          </a:p>
          <a:p>
            <a:pPr eaLnBrk="0" hangingPunct="0"/>
            <a:r>
              <a:rPr lang="en-GB" altLang="zh-CN" sz="1100">
                <a:solidFill>
                  <a:srgbClr val="663300"/>
                </a:solidFill>
                <a:ea typeface="宋体" pitchFamily="2" charset="-122"/>
              </a:rPr>
              <a:t>FACULTY OF ENVIRONMENT</a:t>
            </a:r>
          </a:p>
        </p:txBody>
      </p:sp>
      <p:pic>
        <p:nvPicPr>
          <p:cNvPr id="14339" name="Picture 16" descr="LeedsUniBlack"/>
          <p:cNvPicPr>
            <a:picLocks noChangeAspect="1" noChangeArrowheads="1"/>
          </p:cNvPicPr>
          <p:nvPr/>
        </p:nvPicPr>
        <p:blipFill>
          <a:blip r:embed="rId3" cstate="print"/>
          <a:srcRect/>
          <a:stretch>
            <a:fillRect/>
          </a:stretch>
        </p:blipFill>
        <p:spPr bwMode="auto">
          <a:xfrm>
            <a:off x="6011863" y="188913"/>
            <a:ext cx="2846387" cy="811212"/>
          </a:xfrm>
          <a:prstGeom prst="rect">
            <a:avLst/>
          </a:prstGeom>
          <a:noFill/>
          <a:ln w="9525">
            <a:noFill/>
            <a:miter lim="800000"/>
            <a:headEnd/>
            <a:tailEnd/>
          </a:ln>
        </p:spPr>
      </p:pic>
      <p:cxnSp>
        <p:nvCxnSpPr>
          <p:cNvPr id="20" name="Straight Connector 19"/>
          <p:cNvCxnSpPr/>
          <p:nvPr/>
        </p:nvCxnSpPr>
        <p:spPr bwMode="auto">
          <a:xfrm>
            <a:off x="1714480" y="1071546"/>
            <a:ext cx="7215238" cy="1588"/>
          </a:xfrm>
          <a:prstGeom prst="bentConnector3">
            <a:avLst>
              <a:gd name="adj1" fmla="val 50366"/>
            </a:avLst>
          </a:prstGeom>
          <a:solidFill>
            <a:schemeClr val="hlink"/>
          </a:solidFill>
          <a:ln w="41275" cap="flat" cmpd="sng" algn="ctr">
            <a:gradFill flip="none" rotWithShape="1">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tileRect r="-100000" b="-100000"/>
            </a:gradFill>
            <a:prstDash val="solid"/>
            <a:round/>
            <a:headEnd type="none" w="med" len="med"/>
            <a:tailEnd type="none" w="med" len="med"/>
          </a:ln>
          <a:effectLst/>
          <a:scene3d>
            <a:camera prst="orthographicFront"/>
            <a:lightRig rig="threePt" dir="t"/>
          </a:scene3d>
          <a:sp3d prstMaterial="translucentPowder"/>
        </p:spPr>
      </p:cxnSp>
      <p:pic>
        <p:nvPicPr>
          <p:cNvPr id="14341" name="Picture 20"/>
          <p:cNvPicPr>
            <a:picLocks noChangeAspect="1" noChangeArrowheads="1"/>
          </p:cNvPicPr>
          <p:nvPr/>
        </p:nvPicPr>
        <p:blipFill>
          <a:blip r:embed="rId4" cstate="print"/>
          <a:srcRect/>
          <a:stretch>
            <a:fillRect/>
          </a:stretch>
        </p:blipFill>
        <p:spPr bwMode="auto">
          <a:xfrm>
            <a:off x="642938" y="285750"/>
            <a:ext cx="579437" cy="923925"/>
          </a:xfrm>
          <a:prstGeom prst="rect">
            <a:avLst/>
          </a:prstGeom>
          <a:noFill/>
          <a:ln w="3175" algn="ctr">
            <a:noFill/>
            <a:miter lim="800000"/>
            <a:headEnd/>
            <a:tailEnd/>
          </a:ln>
        </p:spPr>
      </p:pic>
      <p:pic>
        <p:nvPicPr>
          <p:cNvPr id="14342" name="Picture 21" descr="C:\Documents and Settings\geopnw\My Documents\uk4.gif"/>
          <p:cNvPicPr>
            <a:picLocks noChangeAspect="1" noChangeArrowheads="1"/>
          </p:cNvPicPr>
          <p:nvPr/>
        </p:nvPicPr>
        <p:blipFill>
          <a:blip r:embed="rId5" cstate="print"/>
          <a:srcRect l="36044" t="17513" r="36145" b="4672"/>
          <a:stretch>
            <a:fillRect/>
          </a:stretch>
        </p:blipFill>
        <p:spPr bwMode="auto">
          <a:xfrm>
            <a:off x="1071563" y="71438"/>
            <a:ext cx="576262" cy="873125"/>
          </a:xfrm>
          <a:prstGeom prst="rect">
            <a:avLst/>
          </a:prstGeom>
          <a:noFill/>
          <a:ln w="9525">
            <a:noFill/>
            <a:miter lim="800000"/>
            <a:headEnd/>
            <a:tailEnd/>
          </a:ln>
        </p:spPr>
      </p:pic>
      <p:pic>
        <p:nvPicPr>
          <p:cNvPr id="14343" name="Picture 19"/>
          <p:cNvPicPr>
            <a:picLocks noChangeAspect="1" noChangeArrowheads="1"/>
          </p:cNvPicPr>
          <p:nvPr/>
        </p:nvPicPr>
        <p:blipFill>
          <a:blip r:embed="rId6" cstate="print"/>
          <a:srcRect l="17123" t="13557" r="4742"/>
          <a:stretch>
            <a:fillRect/>
          </a:stretch>
        </p:blipFill>
        <p:spPr bwMode="auto">
          <a:xfrm>
            <a:off x="88900" y="85725"/>
            <a:ext cx="554038" cy="914400"/>
          </a:xfrm>
          <a:prstGeom prst="rect">
            <a:avLst/>
          </a:prstGeom>
          <a:noFill/>
          <a:ln w="3175" algn="ctr">
            <a:noFill/>
            <a:miter lim="800000"/>
            <a:headEnd/>
            <a:tailEnd/>
          </a:ln>
        </p:spPr>
      </p:pic>
      <p:sp>
        <p:nvSpPr>
          <p:cNvPr id="25" name="Rounded Rectangular Callout 24"/>
          <p:cNvSpPr/>
          <p:nvPr/>
        </p:nvSpPr>
        <p:spPr bwMode="auto">
          <a:xfrm>
            <a:off x="61890" y="71414"/>
            <a:ext cx="1652590" cy="1285884"/>
          </a:xfrm>
          <a:prstGeom prst="wedgeRoundRectCallout">
            <a:avLst/>
          </a:prstGeom>
          <a:noFill/>
          <a:ln w="34925" cap="flat" cmpd="sng" algn="ctr">
            <a:gradFill>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gradFill>
            <a:prstDash val="solid"/>
            <a:round/>
            <a:headEnd type="none" w="med" len="med"/>
            <a:tailEnd type="none" w="med" len="med"/>
          </a:ln>
          <a:effectLst/>
        </p:spPr>
        <p:txBody>
          <a:bodyPr lIns="0" tIns="0" rIns="0" bIns="0"/>
          <a:lstStyle/>
          <a:p>
            <a:pPr>
              <a:spcBef>
                <a:spcPct val="20000"/>
              </a:spcBef>
            </a:pPr>
            <a:endParaRPr lang="zh-CN" altLang="zh-CN"/>
          </a:p>
        </p:txBody>
      </p:sp>
      <p:pic>
        <p:nvPicPr>
          <p:cNvPr id="14348" name="Picture 5" descr="JPG_RGB_Large_tcm6-12040"/>
          <p:cNvPicPr>
            <a:picLocks noChangeAspect="1" noChangeArrowheads="1"/>
          </p:cNvPicPr>
          <p:nvPr/>
        </p:nvPicPr>
        <p:blipFill>
          <a:blip r:embed="rId7" cstate="print"/>
          <a:srcRect/>
          <a:stretch>
            <a:fillRect/>
          </a:stretch>
        </p:blipFill>
        <p:spPr bwMode="auto">
          <a:xfrm>
            <a:off x="61913" y="6124575"/>
            <a:ext cx="795337" cy="661988"/>
          </a:xfrm>
          <a:prstGeom prst="rect">
            <a:avLst/>
          </a:prstGeom>
          <a:noFill/>
          <a:ln w="9525">
            <a:noFill/>
            <a:miter lim="800000"/>
            <a:headEnd/>
            <a:tailEnd/>
          </a:ln>
        </p:spPr>
      </p:pic>
      <p:pic>
        <p:nvPicPr>
          <p:cNvPr id="14349" name="Picture 18" descr="C:\Documents and Settings\geopnw\Desktop\Leeds_pp\uptaplogo.gif"/>
          <p:cNvPicPr>
            <a:picLocks noChangeAspect="1" noChangeArrowheads="1"/>
          </p:cNvPicPr>
          <p:nvPr/>
        </p:nvPicPr>
        <p:blipFill>
          <a:blip r:embed="rId8" cstate="print"/>
          <a:srcRect/>
          <a:stretch>
            <a:fillRect/>
          </a:stretch>
        </p:blipFill>
        <p:spPr bwMode="auto">
          <a:xfrm>
            <a:off x="7929563" y="6008688"/>
            <a:ext cx="1143000" cy="706437"/>
          </a:xfrm>
          <a:prstGeom prst="rect">
            <a:avLst/>
          </a:prstGeom>
          <a:noFill/>
          <a:ln w="9525">
            <a:noFill/>
            <a:miter lim="800000"/>
            <a:headEnd/>
            <a:tailEnd/>
          </a:ln>
        </p:spPr>
      </p:pic>
      <p:sp>
        <p:nvSpPr>
          <p:cNvPr id="14350" name="Rectangle 2"/>
          <p:cNvSpPr>
            <a:spLocks noGrp="1" noChangeArrowheads="1"/>
          </p:cNvSpPr>
          <p:nvPr>
            <p:ph type="body" sz="half" idx="1"/>
          </p:nvPr>
        </p:nvSpPr>
        <p:spPr>
          <a:xfrm>
            <a:off x="785813" y="1857374"/>
            <a:ext cx="7572375" cy="3071823"/>
          </a:xfrm>
        </p:spPr>
        <p:txBody>
          <a:bodyPr/>
          <a:lstStyle/>
          <a:p>
            <a:pPr lvl="1" algn="ctr">
              <a:spcAft>
                <a:spcPts val="0"/>
              </a:spcAft>
              <a:buFontTx/>
              <a:buNone/>
            </a:pPr>
            <a:r>
              <a:rPr lang="en-GB" altLang="zh-CN" sz="4800" dirty="0" err="1" smtClean="0">
                <a:solidFill>
                  <a:srgbClr val="663300"/>
                </a:solidFill>
                <a:latin typeface="Times New Roman" pitchFamily="18" charset="0"/>
                <a:ea typeface="宋体" pitchFamily="2" charset="-122"/>
                <a:cs typeface="Times New Roman" pitchFamily="18" charset="0"/>
              </a:rPr>
              <a:t>Microsimulation</a:t>
            </a:r>
            <a:r>
              <a:rPr lang="en-GB" altLang="zh-CN" sz="4800" dirty="0" smtClean="0">
                <a:solidFill>
                  <a:srgbClr val="663300"/>
                </a:solidFill>
                <a:latin typeface="Times New Roman" pitchFamily="18" charset="0"/>
                <a:ea typeface="宋体" pitchFamily="2" charset="-122"/>
                <a:cs typeface="Times New Roman" pitchFamily="18" charset="0"/>
              </a:rPr>
              <a:t>:</a:t>
            </a:r>
          </a:p>
          <a:p>
            <a:pPr lvl="1" algn="ctr">
              <a:buFontTx/>
              <a:buNone/>
            </a:pPr>
            <a:r>
              <a:rPr lang="en-GB" altLang="zh-CN" sz="4800" dirty="0" smtClean="0">
                <a:solidFill>
                  <a:srgbClr val="663300"/>
                </a:solidFill>
                <a:latin typeface="Times New Roman" pitchFamily="18" charset="0"/>
                <a:ea typeface="宋体" pitchFamily="2" charset="-122"/>
                <a:cs typeface="Times New Roman" pitchFamily="18" charset="0"/>
              </a:rPr>
              <a:t>population reconstruction and an application for household water demand modelling</a:t>
            </a:r>
          </a:p>
        </p:txBody>
      </p:sp>
      <p:sp>
        <p:nvSpPr>
          <p:cNvPr id="14351" name="Title 13"/>
          <p:cNvSpPr>
            <a:spLocks noGrp="1"/>
          </p:cNvSpPr>
          <p:nvPr>
            <p:ph type="title"/>
          </p:nvPr>
        </p:nvSpPr>
        <p:spPr/>
        <p:txBody>
          <a:bodyPr/>
          <a:lstStyle/>
          <a:p>
            <a:r>
              <a:rPr lang="en-GB" altLang="zh-CN" smtClean="0">
                <a:ea typeface="宋体" pitchFamily="2" charset="-122"/>
              </a:rPr>
              <a:t>Title</a:t>
            </a:r>
          </a:p>
        </p:txBody>
      </p:sp>
      <p:sp>
        <p:nvSpPr>
          <p:cNvPr id="14352" name="Rectangle 14"/>
          <p:cNvSpPr>
            <a:spLocks noChangeArrowheads="1"/>
          </p:cNvSpPr>
          <p:nvPr/>
        </p:nvSpPr>
        <p:spPr bwMode="auto">
          <a:xfrm>
            <a:off x="6000750" y="85725"/>
            <a:ext cx="2857500" cy="985838"/>
          </a:xfrm>
          <a:prstGeom prst="rect">
            <a:avLst/>
          </a:prstGeom>
          <a:solidFill>
            <a:srgbClr val="FFFF00">
              <a:alpha val="7843"/>
            </a:srgbClr>
          </a:solidFill>
          <a:ln w="3175" algn="ctr">
            <a:noFill/>
            <a:round/>
            <a:headEnd/>
            <a:tailEnd/>
          </a:ln>
        </p:spPr>
        <p:txBody>
          <a:bodyPr lIns="0" tIns="0" rIns="0" bIns="0"/>
          <a:lstStyle/>
          <a:p>
            <a:pPr>
              <a:spcBef>
                <a:spcPct val="20000"/>
              </a:spcBef>
            </a:pPr>
            <a:endParaRPr lang="zh-CN" altLang="zh-CN"/>
          </a:p>
        </p:txBody>
      </p:sp>
      <p:sp>
        <p:nvSpPr>
          <p:cNvPr id="17" name="Rectangle 9"/>
          <p:cNvSpPr>
            <a:spLocks noChangeArrowheads="1"/>
          </p:cNvSpPr>
          <p:nvPr/>
        </p:nvSpPr>
        <p:spPr bwMode="auto">
          <a:xfrm>
            <a:off x="928688" y="6072188"/>
            <a:ext cx="6929437" cy="738664"/>
          </a:xfrm>
          <a:prstGeom prst="rect">
            <a:avLst/>
          </a:prstGeom>
          <a:noFill/>
          <a:ln w="9525">
            <a:noFill/>
            <a:miter lim="800000"/>
            <a:headEnd/>
            <a:tailEnd/>
          </a:ln>
        </p:spPr>
        <p:txBody>
          <a:bodyPr>
            <a:spAutoFit/>
          </a:bodyPr>
          <a:lstStyle/>
          <a:p>
            <a:pPr algn="ctr" eaLnBrk="1" fontAlgn="auto" hangingPunct="1">
              <a:spcAft>
                <a:spcPts val="0"/>
              </a:spcAft>
              <a:buFont typeface="Arial" pitchFamily="34" charset="0"/>
              <a:buNone/>
              <a:defRPr/>
            </a:pPr>
            <a:r>
              <a:rPr lang="en-GB" sz="1400" dirty="0" smtClean="0">
                <a:solidFill>
                  <a:srgbClr val="3E1F00"/>
                </a:solidFill>
                <a:latin typeface="Times New Roman" pitchFamily="18" charset="0"/>
                <a:cs typeface="Times New Roman" pitchFamily="18" charset="0"/>
              </a:rPr>
              <a:t>ESRC Research Award RES-165-25-0032, 01.10.2007- 30.09.2009</a:t>
            </a:r>
          </a:p>
          <a:p>
            <a:pPr algn="ctr" eaLnBrk="1" fontAlgn="auto" hangingPunct="1">
              <a:spcAft>
                <a:spcPts val="0"/>
              </a:spcAft>
              <a:buFont typeface="Arial" pitchFamily="34" charset="0"/>
              <a:buNone/>
              <a:defRPr/>
            </a:pPr>
            <a:r>
              <a:rPr lang="en-GB" sz="1400" i="1" dirty="0" smtClean="0">
                <a:solidFill>
                  <a:srgbClr val="3E1F00"/>
                </a:solidFill>
                <a:latin typeface="Times New Roman" pitchFamily="18" charset="0"/>
                <a:cs typeface="Times New Roman" pitchFamily="18" charset="0"/>
              </a:rPr>
              <a:t>What happens when international migrants settle? Ethnic group population trends and projections for UK local areas</a:t>
            </a:r>
            <a:endParaRPr lang="en-US" sz="1400" i="1" dirty="0" smtClean="0">
              <a:solidFill>
                <a:srgbClr val="3E1F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14"/>
          <p:cNvSpPr txBox="1">
            <a:spLocks noChangeArrowheads="1"/>
          </p:cNvSpPr>
          <p:nvPr/>
        </p:nvSpPr>
        <p:spPr bwMode="ltGray">
          <a:xfrm>
            <a:off x="6000750" y="214313"/>
            <a:ext cx="2500313" cy="500062"/>
          </a:xfrm>
          <a:prstGeom prst="rect">
            <a:avLst/>
          </a:prstGeom>
          <a:noFill/>
          <a:ln w="9525">
            <a:noFill/>
            <a:miter lim="800000"/>
            <a:headEnd/>
            <a:tailEnd/>
          </a:ln>
        </p:spPr>
        <p:txBody>
          <a:bodyPr lIns="0" tIns="0" rIns="0" bIns="36000" anchor="b"/>
          <a:lstStyle/>
          <a:p>
            <a:pPr eaLnBrk="0" hangingPunct="0"/>
            <a:r>
              <a:rPr lang="en-GB" altLang="zh-CN" sz="1800">
                <a:solidFill>
                  <a:srgbClr val="663300"/>
                </a:solidFill>
                <a:ea typeface="宋体" pitchFamily="2" charset="-122"/>
              </a:rPr>
              <a:t>School of Geography</a:t>
            </a:r>
          </a:p>
          <a:p>
            <a:pPr eaLnBrk="0" hangingPunct="0"/>
            <a:r>
              <a:rPr lang="en-GB" altLang="zh-CN" sz="1100">
                <a:solidFill>
                  <a:srgbClr val="663300"/>
                </a:solidFill>
                <a:ea typeface="宋体" pitchFamily="2" charset="-122"/>
              </a:rPr>
              <a:t>FACULTY OF ENVIRONMENT</a:t>
            </a:r>
          </a:p>
        </p:txBody>
      </p:sp>
      <p:pic>
        <p:nvPicPr>
          <p:cNvPr id="21507" name="Picture 16" descr="LeedsUniBlack"/>
          <p:cNvPicPr>
            <a:picLocks noChangeAspect="1" noChangeArrowheads="1"/>
          </p:cNvPicPr>
          <p:nvPr/>
        </p:nvPicPr>
        <p:blipFill>
          <a:blip r:embed="rId3" cstate="print"/>
          <a:srcRect/>
          <a:stretch>
            <a:fillRect/>
          </a:stretch>
        </p:blipFill>
        <p:spPr bwMode="auto">
          <a:xfrm>
            <a:off x="6011863" y="188913"/>
            <a:ext cx="2846387" cy="811212"/>
          </a:xfrm>
          <a:prstGeom prst="rect">
            <a:avLst/>
          </a:prstGeom>
          <a:noFill/>
          <a:ln w="9525">
            <a:noFill/>
            <a:miter lim="800000"/>
            <a:headEnd/>
            <a:tailEnd/>
          </a:ln>
        </p:spPr>
      </p:pic>
      <p:cxnSp>
        <p:nvCxnSpPr>
          <p:cNvPr id="20" name="Straight Connector 19"/>
          <p:cNvCxnSpPr/>
          <p:nvPr/>
        </p:nvCxnSpPr>
        <p:spPr bwMode="auto">
          <a:xfrm>
            <a:off x="1714480" y="1071546"/>
            <a:ext cx="7215238" cy="1588"/>
          </a:xfrm>
          <a:prstGeom prst="bentConnector3">
            <a:avLst>
              <a:gd name="adj1" fmla="val 50366"/>
            </a:avLst>
          </a:prstGeom>
          <a:solidFill>
            <a:schemeClr val="hlink"/>
          </a:solidFill>
          <a:ln w="41275" cap="flat" cmpd="sng" algn="ctr">
            <a:gradFill flip="none" rotWithShape="1">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tileRect r="-100000" b="-100000"/>
            </a:gradFill>
            <a:prstDash val="solid"/>
            <a:round/>
            <a:headEnd type="none" w="med" len="med"/>
            <a:tailEnd type="none" w="med" len="med"/>
          </a:ln>
          <a:effectLst/>
          <a:scene3d>
            <a:camera prst="orthographicFront"/>
            <a:lightRig rig="threePt" dir="t"/>
          </a:scene3d>
          <a:sp3d prstMaterial="translucentPowder"/>
        </p:spPr>
      </p:cxnSp>
      <p:pic>
        <p:nvPicPr>
          <p:cNvPr id="21509" name="Picture 20"/>
          <p:cNvPicPr>
            <a:picLocks noChangeAspect="1" noChangeArrowheads="1"/>
          </p:cNvPicPr>
          <p:nvPr/>
        </p:nvPicPr>
        <p:blipFill>
          <a:blip r:embed="rId4" cstate="print"/>
          <a:srcRect/>
          <a:stretch>
            <a:fillRect/>
          </a:stretch>
        </p:blipFill>
        <p:spPr bwMode="auto">
          <a:xfrm>
            <a:off x="642938" y="285750"/>
            <a:ext cx="579437" cy="923925"/>
          </a:xfrm>
          <a:prstGeom prst="rect">
            <a:avLst/>
          </a:prstGeom>
          <a:noFill/>
          <a:ln w="3175" algn="ctr">
            <a:noFill/>
            <a:miter lim="800000"/>
            <a:headEnd/>
            <a:tailEnd/>
          </a:ln>
        </p:spPr>
      </p:pic>
      <p:pic>
        <p:nvPicPr>
          <p:cNvPr id="21510" name="Picture 21" descr="C:\Documents and Settings\geopnw\My Documents\uk4.gif"/>
          <p:cNvPicPr>
            <a:picLocks noChangeAspect="1" noChangeArrowheads="1"/>
          </p:cNvPicPr>
          <p:nvPr/>
        </p:nvPicPr>
        <p:blipFill>
          <a:blip r:embed="rId5" cstate="print"/>
          <a:srcRect l="36044" t="17513" r="36145" b="4672"/>
          <a:stretch>
            <a:fillRect/>
          </a:stretch>
        </p:blipFill>
        <p:spPr bwMode="auto">
          <a:xfrm>
            <a:off x="1071563" y="71438"/>
            <a:ext cx="576262" cy="873125"/>
          </a:xfrm>
          <a:prstGeom prst="rect">
            <a:avLst/>
          </a:prstGeom>
          <a:noFill/>
          <a:ln w="9525">
            <a:noFill/>
            <a:miter lim="800000"/>
            <a:headEnd/>
            <a:tailEnd/>
          </a:ln>
        </p:spPr>
      </p:pic>
      <p:pic>
        <p:nvPicPr>
          <p:cNvPr id="21511" name="Picture 19"/>
          <p:cNvPicPr>
            <a:picLocks noChangeAspect="1" noChangeArrowheads="1"/>
          </p:cNvPicPr>
          <p:nvPr/>
        </p:nvPicPr>
        <p:blipFill>
          <a:blip r:embed="rId6" cstate="print"/>
          <a:srcRect l="17123" t="13557" r="4742"/>
          <a:stretch>
            <a:fillRect/>
          </a:stretch>
        </p:blipFill>
        <p:spPr bwMode="auto">
          <a:xfrm>
            <a:off x="88900" y="85725"/>
            <a:ext cx="554038" cy="914400"/>
          </a:xfrm>
          <a:prstGeom prst="rect">
            <a:avLst/>
          </a:prstGeom>
          <a:noFill/>
          <a:ln w="3175" algn="ctr">
            <a:noFill/>
            <a:miter lim="800000"/>
            <a:headEnd/>
            <a:tailEnd/>
          </a:ln>
        </p:spPr>
      </p:pic>
      <p:sp>
        <p:nvSpPr>
          <p:cNvPr id="25" name="Rounded Rectangular Callout 24"/>
          <p:cNvSpPr/>
          <p:nvPr/>
        </p:nvSpPr>
        <p:spPr bwMode="auto">
          <a:xfrm>
            <a:off x="61890" y="71414"/>
            <a:ext cx="1652590" cy="6000792"/>
          </a:xfrm>
          <a:prstGeom prst="wedgeRoundRectCallout">
            <a:avLst/>
          </a:prstGeom>
          <a:noFill/>
          <a:ln w="34925" cap="flat" cmpd="sng" algn="ctr">
            <a:gradFill>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gradFill>
            <a:prstDash val="solid"/>
            <a:round/>
            <a:headEnd type="none" w="med" len="med"/>
            <a:tailEnd type="none" w="med" len="med"/>
          </a:ln>
          <a:effectLst/>
        </p:spPr>
        <p:txBody>
          <a:bodyPr lIns="0" tIns="0" rIns="0" bIns="0"/>
          <a:lstStyle/>
          <a:p>
            <a:pPr>
              <a:spcBef>
                <a:spcPct val="20000"/>
              </a:spcBef>
            </a:pPr>
            <a:endParaRPr lang="zh-CN" altLang="zh-CN"/>
          </a:p>
        </p:txBody>
      </p:sp>
      <p:sp>
        <p:nvSpPr>
          <p:cNvPr id="21516" name="Title 9"/>
          <p:cNvSpPr>
            <a:spLocks noGrp="1"/>
          </p:cNvSpPr>
          <p:nvPr>
            <p:ph type="title"/>
          </p:nvPr>
        </p:nvSpPr>
        <p:spPr/>
        <p:txBody>
          <a:bodyPr/>
          <a:lstStyle/>
          <a:p>
            <a:r>
              <a:rPr lang="en-GB" altLang="zh-CN" smtClean="0">
                <a:ea typeface="宋体" pitchFamily="2" charset="-122"/>
              </a:rPr>
              <a:t>Results-a</a:t>
            </a:r>
          </a:p>
        </p:txBody>
      </p:sp>
      <p:sp>
        <p:nvSpPr>
          <p:cNvPr id="21517" name="Rectangle 11"/>
          <p:cNvSpPr>
            <a:spLocks noChangeArrowheads="1"/>
          </p:cNvSpPr>
          <p:nvPr/>
        </p:nvSpPr>
        <p:spPr bwMode="auto">
          <a:xfrm>
            <a:off x="6000750" y="85725"/>
            <a:ext cx="2857500" cy="985838"/>
          </a:xfrm>
          <a:prstGeom prst="rect">
            <a:avLst/>
          </a:prstGeom>
          <a:solidFill>
            <a:srgbClr val="FFFF00">
              <a:alpha val="7843"/>
            </a:srgbClr>
          </a:solidFill>
          <a:ln w="3175" algn="ctr">
            <a:noFill/>
            <a:round/>
            <a:headEnd/>
            <a:tailEnd/>
          </a:ln>
        </p:spPr>
        <p:txBody>
          <a:bodyPr lIns="0" tIns="0" rIns="0" bIns="0"/>
          <a:lstStyle/>
          <a:p>
            <a:pPr>
              <a:spcBef>
                <a:spcPct val="20000"/>
              </a:spcBef>
            </a:pPr>
            <a:endParaRPr lang="zh-CN" altLang="zh-CN"/>
          </a:p>
        </p:txBody>
      </p:sp>
      <p:sp>
        <p:nvSpPr>
          <p:cNvPr id="12" name="TextBox 11"/>
          <p:cNvSpPr txBox="1"/>
          <p:nvPr/>
        </p:nvSpPr>
        <p:spPr>
          <a:xfrm>
            <a:off x="1928794" y="1204267"/>
            <a:ext cx="6804054" cy="1200329"/>
          </a:xfrm>
          <a:prstGeom prst="rect">
            <a:avLst/>
          </a:prstGeom>
          <a:noFill/>
        </p:spPr>
        <p:txBody>
          <a:bodyPr wrap="square" rtlCol="0">
            <a:spAutoFit/>
          </a:bodyPr>
          <a:lstStyle/>
          <a:p>
            <a:r>
              <a:rPr lang="en-US" altLang="zh-CN" sz="2400" b="1" dirty="0" err="1" smtClean="0"/>
              <a:t>IIlustrations</a:t>
            </a:r>
            <a:r>
              <a:rPr lang="en-US" altLang="zh-CN" sz="2400" b="1" dirty="0" smtClean="0"/>
              <a:t> of population </a:t>
            </a:r>
            <a:r>
              <a:rPr lang="en-US" altLang="zh-CN" sz="2400" b="1" dirty="0"/>
              <a:t>r</a:t>
            </a:r>
            <a:r>
              <a:rPr lang="en-US" altLang="zh-CN" sz="2400" b="1" dirty="0" smtClean="0"/>
              <a:t>econstruction for water demand </a:t>
            </a:r>
            <a:r>
              <a:rPr lang="en-US" altLang="zh-CN" sz="2400" b="1" dirty="0" err="1" smtClean="0"/>
              <a:t>modelling</a:t>
            </a:r>
            <a:r>
              <a:rPr lang="en-US" altLang="zh-CN" sz="2400" b="1" dirty="0" smtClean="0"/>
              <a:t>: combinatorial </a:t>
            </a:r>
            <a:r>
              <a:rPr lang="en-US" altLang="zh-CN" sz="2400" b="1" dirty="0" err="1" smtClean="0"/>
              <a:t>optimisation</a:t>
            </a:r>
            <a:r>
              <a:rPr lang="en-US" altLang="zh-CN" sz="2400" b="1" dirty="0" smtClean="0"/>
              <a:t> 2</a:t>
            </a:r>
            <a:endParaRPr lang="zh-CN" altLang="en-US" sz="2400" b="1" dirty="0"/>
          </a:p>
        </p:txBody>
      </p:sp>
      <p:sp>
        <p:nvSpPr>
          <p:cNvPr id="16" name="Rectangle 22"/>
          <p:cNvSpPr>
            <a:spLocks noChangeArrowheads="1"/>
          </p:cNvSpPr>
          <p:nvPr/>
        </p:nvSpPr>
        <p:spPr bwMode="auto">
          <a:xfrm>
            <a:off x="0" y="1209675"/>
            <a:ext cx="1911350" cy="4635115"/>
          </a:xfrm>
          <a:prstGeom prst="rect">
            <a:avLst/>
          </a:prstGeom>
          <a:noFill/>
          <a:ln w="9525">
            <a:noFill/>
            <a:miter lim="800000"/>
            <a:headEnd/>
            <a:tailEnd/>
          </a:ln>
        </p:spPr>
        <p:txBody>
          <a:bodyPr wrap="square">
            <a:spAutoFit/>
          </a:bodyPr>
          <a:lstStyle/>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Introduction</a:t>
            </a:r>
          </a:p>
          <a:p>
            <a:pPr marL="179388" lvl="1" indent="-179388">
              <a:spcBef>
                <a:spcPct val="20000"/>
              </a:spcBef>
              <a:buFont typeface="Arial" pitchFamily="34" charset="0"/>
              <a:buAutoNum type="arabicPeriod"/>
            </a:pPr>
            <a:endParaRPr lang="en-GB" altLang="zh-CN" sz="1800" dirty="0">
              <a:solidFill>
                <a:srgbClr val="6633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Framework</a:t>
            </a:r>
          </a:p>
          <a:p>
            <a:pPr marL="179388" lvl="1" indent="-179388">
              <a:spcBef>
                <a:spcPct val="20000"/>
              </a:spcBef>
              <a:buFont typeface="Arial" pitchFamily="34" charset="0"/>
              <a:buAutoNum type="arabicPeriod"/>
            </a:pPr>
            <a:endParaRPr lang="en-GB" altLang="zh-CN" sz="1800" b="1" dirty="0">
              <a:solidFill>
                <a:srgbClr val="6633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Basics</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b="1" dirty="0" smtClean="0">
                <a:solidFill>
                  <a:srgbClr val="663300"/>
                </a:solidFill>
                <a:latin typeface="Times New Roman" pitchFamily="18" charset="0"/>
                <a:ea typeface="宋体" pitchFamily="2" charset="-122"/>
                <a:cs typeface="Times New Roman" pitchFamily="18" charset="0"/>
              </a:rPr>
              <a:t>Illustration</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MSM Review</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Statistical Matching</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Scenario</a:t>
            </a:r>
            <a:endParaRPr lang="en-GB" altLang="zh-CN" sz="1800" dirty="0">
              <a:solidFill>
                <a:srgbClr val="CC9900"/>
              </a:solidFill>
              <a:latin typeface="Times New Roman" pitchFamily="18" charset="0"/>
              <a:ea typeface="宋体" pitchFamily="2" charset="-122"/>
              <a:cs typeface="Times New Roman" pitchFamily="18" charset="0"/>
            </a:endParaRPr>
          </a:p>
        </p:txBody>
      </p:sp>
      <p:graphicFrame>
        <p:nvGraphicFramePr>
          <p:cNvPr id="17" name="表格 16"/>
          <p:cNvGraphicFramePr>
            <a:graphicFrameLocks noGrp="1"/>
          </p:cNvGraphicFramePr>
          <p:nvPr/>
        </p:nvGraphicFramePr>
        <p:xfrm>
          <a:off x="1928794" y="2646396"/>
          <a:ext cx="2357456" cy="3872799"/>
        </p:xfrm>
        <a:graphic>
          <a:graphicData uri="http://schemas.openxmlformats.org/drawingml/2006/table">
            <a:tbl>
              <a:tblPr firstRow="1" bandRow="1">
                <a:tableStyleId>{5C22544A-7EE6-4342-B048-85BDC9FD1C3A}</a:tableStyleId>
              </a:tblPr>
              <a:tblGrid>
                <a:gridCol w="968218"/>
                <a:gridCol w="694619"/>
                <a:gridCol w="694619"/>
              </a:tblGrid>
              <a:tr h="430311">
                <a:tc gridSpan="3">
                  <a:txBody>
                    <a:bodyPr/>
                    <a:lstStyle/>
                    <a:p>
                      <a:r>
                        <a:rPr lang="en-US" altLang="zh-CN" dirty="0" err="1" smtClean="0"/>
                        <a:t>SelectedSamples</a:t>
                      </a:r>
                      <a:endParaRPr lang="zh-CN" altLang="en-US" dirty="0"/>
                    </a:p>
                  </a:txBody>
                  <a:tcPr/>
                </a:tc>
                <a:tc hMerge="1">
                  <a:txBody>
                    <a:bodyPr/>
                    <a:lstStyle/>
                    <a:p>
                      <a:endParaRPr lang="zh-CN" altLang="en-US" dirty="0"/>
                    </a:p>
                  </a:txBody>
                  <a:tcPr/>
                </a:tc>
                <a:tc hMerge="1">
                  <a:txBody>
                    <a:bodyPr/>
                    <a:lstStyle/>
                    <a:p>
                      <a:endParaRPr lang="zh-CN" altLang="en-US" dirty="0"/>
                    </a:p>
                  </a:txBody>
                  <a:tcPr/>
                </a:tc>
              </a:tr>
              <a:tr h="430311">
                <a:tc>
                  <a:txBody>
                    <a:bodyPr/>
                    <a:lstStyle/>
                    <a:p>
                      <a:r>
                        <a:rPr lang="en-US" altLang="zh-CN" dirty="0" smtClean="0"/>
                        <a:t>ID</a:t>
                      </a:r>
                      <a:endParaRPr lang="zh-CN" altLang="en-US" dirty="0"/>
                    </a:p>
                  </a:txBody>
                  <a:tcPr/>
                </a:tc>
                <a:tc>
                  <a:txBody>
                    <a:bodyPr/>
                    <a:lstStyle/>
                    <a:p>
                      <a:r>
                        <a:rPr lang="en-US" altLang="zh-CN" dirty="0" smtClean="0"/>
                        <a:t>Age</a:t>
                      </a:r>
                      <a:endParaRPr lang="zh-CN" altLang="en-US" dirty="0"/>
                    </a:p>
                  </a:txBody>
                  <a:tcPr/>
                </a:tc>
                <a:tc>
                  <a:txBody>
                    <a:bodyPr/>
                    <a:lstStyle/>
                    <a:p>
                      <a:r>
                        <a:rPr lang="en-US" altLang="zh-CN" dirty="0" smtClean="0"/>
                        <a:t>Sex</a:t>
                      </a:r>
                      <a:endParaRPr lang="zh-CN" altLang="en-US" dirty="0"/>
                    </a:p>
                  </a:txBody>
                  <a:tcPr/>
                </a:tc>
              </a:tr>
              <a:tr h="430311">
                <a:tc>
                  <a:txBody>
                    <a:bodyPr/>
                    <a:lstStyle/>
                    <a:p>
                      <a:r>
                        <a:rPr lang="en-US" altLang="zh-CN" dirty="0" smtClean="0"/>
                        <a:t>0</a:t>
                      </a:r>
                      <a:endParaRPr lang="zh-CN" altLang="en-US" dirty="0"/>
                    </a:p>
                  </a:txBody>
                  <a:tcPr/>
                </a:tc>
                <a:tc>
                  <a:txBody>
                    <a:bodyPr/>
                    <a:lstStyle/>
                    <a:p>
                      <a:r>
                        <a:rPr lang="en-US" altLang="zh-CN" dirty="0" smtClean="0"/>
                        <a:t>3</a:t>
                      </a:r>
                      <a:endParaRPr lang="zh-CN" altLang="en-US" dirty="0"/>
                    </a:p>
                  </a:txBody>
                  <a:tcPr/>
                </a:tc>
                <a:tc>
                  <a:txBody>
                    <a:bodyPr/>
                    <a:lstStyle/>
                    <a:p>
                      <a:r>
                        <a:rPr lang="en-US" altLang="zh-CN" dirty="0" smtClean="0"/>
                        <a:t>M</a:t>
                      </a:r>
                      <a:endParaRPr lang="zh-CN" altLang="en-US" dirty="0"/>
                    </a:p>
                  </a:txBody>
                  <a:tcPr/>
                </a:tc>
              </a:tr>
              <a:tr h="430311">
                <a:tc>
                  <a:txBody>
                    <a:bodyPr/>
                    <a:lstStyle/>
                    <a:p>
                      <a:r>
                        <a:rPr lang="en-US" altLang="zh-CN" dirty="0" smtClean="0"/>
                        <a:t>1</a:t>
                      </a:r>
                      <a:endParaRPr lang="zh-CN" altLang="en-US" dirty="0"/>
                    </a:p>
                  </a:txBody>
                  <a:tcPr/>
                </a:tc>
                <a:tc>
                  <a:txBody>
                    <a:bodyPr/>
                    <a:lstStyle/>
                    <a:p>
                      <a:r>
                        <a:rPr lang="en-US" altLang="zh-CN" dirty="0" smtClean="0"/>
                        <a:t>6</a:t>
                      </a:r>
                      <a:endParaRPr lang="zh-CN" altLang="en-US" dirty="0"/>
                    </a:p>
                  </a:txBody>
                  <a:tcPr/>
                </a:tc>
                <a:tc>
                  <a:txBody>
                    <a:bodyPr/>
                    <a:lstStyle/>
                    <a:p>
                      <a:r>
                        <a:rPr lang="en-US" altLang="zh-CN" dirty="0" smtClean="0"/>
                        <a:t>F</a:t>
                      </a:r>
                      <a:endParaRPr lang="zh-CN" altLang="en-US" dirty="0"/>
                    </a:p>
                  </a:txBody>
                  <a:tcPr/>
                </a:tc>
              </a:tr>
              <a:tr h="430311">
                <a:tc>
                  <a:txBody>
                    <a:bodyPr/>
                    <a:lstStyle/>
                    <a:p>
                      <a:r>
                        <a:rPr lang="en-US" altLang="zh-CN" dirty="0" smtClean="0"/>
                        <a:t>2</a:t>
                      </a:r>
                      <a:endParaRPr lang="zh-CN" altLang="en-US" dirty="0"/>
                    </a:p>
                  </a:txBody>
                  <a:tcPr/>
                </a:tc>
                <a:tc>
                  <a:txBody>
                    <a:bodyPr/>
                    <a:lstStyle/>
                    <a:p>
                      <a:r>
                        <a:rPr lang="en-US" altLang="zh-CN" dirty="0" smtClean="0"/>
                        <a:t>25</a:t>
                      </a:r>
                      <a:endParaRPr lang="zh-CN" altLang="en-US" dirty="0"/>
                    </a:p>
                  </a:txBody>
                  <a:tcPr/>
                </a:tc>
                <a:tc>
                  <a:txBody>
                    <a:bodyPr/>
                    <a:lstStyle/>
                    <a:p>
                      <a:r>
                        <a:rPr lang="en-US" altLang="zh-CN" dirty="0" smtClean="0"/>
                        <a:t>M</a:t>
                      </a:r>
                      <a:endParaRPr lang="zh-CN" altLang="en-US" dirty="0"/>
                    </a:p>
                  </a:txBody>
                  <a:tcPr/>
                </a:tc>
              </a:tr>
              <a:tr h="430311">
                <a:tc>
                  <a:txBody>
                    <a:bodyPr/>
                    <a:lstStyle/>
                    <a:p>
                      <a:r>
                        <a:rPr lang="en-US" altLang="zh-CN" dirty="0" smtClean="0"/>
                        <a:t>3</a:t>
                      </a:r>
                      <a:endParaRPr lang="zh-CN" altLang="en-US" dirty="0"/>
                    </a:p>
                  </a:txBody>
                  <a:tcPr/>
                </a:tc>
                <a:tc>
                  <a:txBody>
                    <a:bodyPr/>
                    <a:lstStyle/>
                    <a:p>
                      <a:r>
                        <a:rPr lang="en-US" altLang="zh-CN" dirty="0" smtClean="0"/>
                        <a:t>39</a:t>
                      </a:r>
                      <a:endParaRPr lang="zh-CN" altLang="en-US" dirty="0"/>
                    </a:p>
                  </a:txBody>
                  <a:tcPr/>
                </a:tc>
                <a:tc>
                  <a:txBody>
                    <a:bodyPr/>
                    <a:lstStyle/>
                    <a:p>
                      <a:r>
                        <a:rPr lang="en-US" altLang="zh-CN" dirty="0" smtClean="0"/>
                        <a:t>F</a:t>
                      </a:r>
                      <a:endParaRPr lang="zh-CN" altLang="en-US" dirty="0"/>
                    </a:p>
                  </a:txBody>
                  <a:tcPr/>
                </a:tc>
              </a:tr>
              <a:tr h="430311">
                <a:tc>
                  <a:txBody>
                    <a:bodyPr/>
                    <a:lstStyle/>
                    <a:p>
                      <a:r>
                        <a:rPr lang="en-US" altLang="zh-CN" dirty="0" smtClean="0"/>
                        <a:t>…</a:t>
                      </a:r>
                      <a:endParaRPr lang="zh-CN" altLang="en-US" dirty="0"/>
                    </a:p>
                  </a:txBody>
                  <a:tcPr/>
                </a:tc>
                <a:tc>
                  <a:txBody>
                    <a:bodyPr/>
                    <a:lstStyle/>
                    <a:p>
                      <a:endParaRPr lang="zh-CN" altLang="en-US" dirty="0"/>
                    </a:p>
                  </a:txBody>
                  <a:tcPr/>
                </a:tc>
                <a:tc>
                  <a:txBody>
                    <a:bodyPr/>
                    <a:lstStyle/>
                    <a:p>
                      <a:endParaRPr lang="zh-CN" altLang="en-US" dirty="0"/>
                    </a:p>
                  </a:txBody>
                  <a:tcPr/>
                </a:tc>
              </a:tr>
              <a:tr h="430311">
                <a:tc>
                  <a:txBody>
                    <a:bodyPr/>
                    <a:lstStyle/>
                    <a:p>
                      <a:r>
                        <a:rPr lang="en-US" altLang="zh-CN" dirty="0" smtClean="0"/>
                        <a:t>48</a:t>
                      </a:r>
                      <a:endParaRPr lang="zh-CN" altLang="en-US" dirty="0"/>
                    </a:p>
                  </a:txBody>
                  <a:tcPr/>
                </a:tc>
                <a:tc>
                  <a:txBody>
                    <a:bodyPr/>
                    <a:lstStyle/>
                    <a:p>
                      <a:r>
                        <a:rPr lang="en-US" altLang="zh-CN" dirty="0" smtClean="0"/>
                        <a:t>67</a:t>
                      </a:r>
                      <a:endParaRPr lang="zh-CN" altLang="en-US" dirty="0"/>
                    </a:p>
                  </a:txBody>
                  <a:tcPr/>
                </a:tc>
                <a:tc>
                  <a:txBody>
                    <a:bodyPr/>
                    <a:lstStyle/>
                    <a:p>
                      <a:r>
                        <a:rPr lang="en-US" altLang="zh-CN" dirty="0" smtClean="0"/>
                        <a:t>F</a:t>
                      </a:r>
                      <a:endParaRPr lang="zh-CN" altLang="en-US" dirty="0"/>
                    </a:p>
                  </a:txBody>
                  <a:tcPr/>
                </a:tc>
              </a:tr>
              <a:tr h="430311">
                <a:tc>
                  <a:txBody>
                    <a:bodyPr/>
                    <a:lstStyle/>
                    <a:p>
                      <a:r>
                        <a:rPr lang="en-US" altLang="zh-CN" dirty="0" smtClean="0"/>
                        <a:t>49</a:t>
                      </a:r>
                      <a:endParaRPr lang="zh-CN" altLang="en-US" dirty="0"/>
                    </a:p>
                  </a:txBody>
                  <a:tcPr/>
                </a:tc>
                <a:tc>
                  <a:txBody>
                    <a:bodyPr/>
                    <a:lstStyle/>
                    <a:p>
                      <a:r>
                        <a:rPr lang="en-US" altLang="zh-CN" dirty="0" smtClean="0"/>
                        <a:t>78</a:t>
                      </a:r>
                      <a:endParaRPr lang="zh-CN" altLang="en-US" dirty="0"/>
                    </a:p>
                  </a:txBody>
                  <a:tcPr/>
                </a:tc>
                <a:tc>
                  <a:txBody>
                    <a:bodyPr/>
                    <a:lstStyle/>
                    <a:p>
                      <a:r>
                        <a:rPr lang="en-US" altLang="zh-CN" dirty="0" smtClean="0"/>
                        <a:t>M</a:t>
                      </a:r>
                      <a:endParaRPr lang="zh-CN" altLang="en-US" dirty="0"/>
                    </a:p>
                  </a:txBody>
                  <a:tcPr/>
                </a:tc>
              </a:tr>
            </a:tbl>
          </a:graphicData>
        </a:graphic>
      </p:graphicFrame>
      <p:graphicFrame>
        <p:nvGraphicFramePr>
          <p:cNvPr id="19" name="表格 18"/>
          <p:cNvGraphicFramePr>
            <a:graphicFrameLocks noGrp="1"/>
          </p:cNvGraphicFramePr>
          <p:nvPr/>
        </p:nvGraphicFramePr>
        <p:xfrm>
          <a:off x="4637110" y="1970756"/>
          <a:ext cx="4095738" cy="1371600"/>
        </p:xfrm>
        <a:graphic>
          <a:graphicData uri="http://schemas.openxmlformats.org/drawingml/2006/table">
            <a:tbl>
              <a:tblPr firstRow="1" bandRow="1">
                <a:tableStyleId>{5C22544A-7EE6-4342-B048-85BDC9FD1C3A}</a:tableStyleId>
              </a:tblPr>
              <a:tblGrid>
                <a:gridCol w="792146"/>
                <a:gridCol w="1428760"/>
                <a:gridCol w="1874832"/>
              </a:tblGrid>
              <a:tr h="237494">
                <a:tc gridSpan="3">
                  <a:txBody>
                    <a:bodyPr/>
                    <a:lstStyle/>
                    <a:p>
                      <a:r>
                        <a:rPr lang="en-US" altLang="zh-CN" dirty="0" smtClean="0"/>
                        <a:t>Constrain</a:t>
                      </a:r>
                      <a:r>
                        <a:rPr lang="en-US" altLang="zh-CN" baseline="0" dirty="0" smtClean="0"/>
                        <a:t>t table:</a:t>
                      </a:r>
                      <a:endParaRPr lang="zh-CN" altLang="en-US" dirty="0"/>
                    </a:p>
                  </a:txBody>
                  <a:tcPr/>
                </a:tc>
                <a:tc hMerge="1">
                  <a:txBody>
                    <a:bodyPr/>
                    <a:lstStyle/>
                    <a:p>
                      <a:endParaRPr lang="zh-CN" altLang="en-US" dirty="0"/>
                    </a:p>
                  </a:txBody>
                  <a:tcPr/>
                </a:tc>
                <a:tc hMerge="1">
                  <a:txBody>
                    <a:bodyPr/>
                    <a:lstStyle/>
                    <a:p>
                      <a:endParaRPr lang="zh-CN" altLang="en-US" dirty="0"/>
                    </a:p>
                  </a:txBody>
                  <a:tcPr/>
                </a:tc>
              </a:tr>
              <a:tr h="409921">
                <a:tc>
                  <a:txBody>
                    <a:bodyPr/>
                    <a:lstStyle/>
                    <a:p>
                      <a:r>
                        <a:rPr lang="en-US" altLang="zh-CN" dirty="0" smtClean="0"/>
                        <a:t>Total</a:t>
                      </a:r>
                      <a:r>
                        <a:rPr lang="en-US" altLang="zh-CN" baseline="0" dirty="0" smtClean="0"/>
                        <a:t> Pop</a:t>
                      </a:r>
                      <a:endParaRPr lang="zh-CN" altLang="en-US" dirty="0"/>
                    </a:p>
                  </a:txBody>
                  <a:tcPr/>
                </a:tc>
                <a:tc>
                  <a:txBody>
                    <a:bodyPr/>
                    <a:lstStyle/>
                    <a:p>
                      <a:r>
                        <a:rPr lang="en-US" altLang="zh-CN" dirty="0" smtClean="0"/>
                        <a:t>Age less than 10</a:t>
                      </a:r>
                      <a:endParaRPr lang="zh-CN" altLang="en-US" dirty="0"/>
                    </a:p>
                  </a:txBody>
                  <a:tcPr/>
                </a:tc>
                <a:tc>
                  <a:txBody>
                    <a:bodyPr/>
                    <a:lstStyle/>
                    <a:p>
                      <a:r>
                        <a:rPr lang="en-US" altLang="zh-CN" dirty="0" smtClean="0"/>
                        <a:t>Age over 60</a:t>
                      </a:r>
                      <a:endParaRPr lang="zh-CN" altLang="en-US" dirty="0"/>
                    </a:p>
                  </a:txBody>
                  <a:tcPr/>
                </a:tc>
              </a:tr>
              <a:tr h="237494">
                <a:tc>
                  <a:txBody>
                    <a:bodyPr/>
                    <a:lstStyle/>
                    <a:p>
                      <a:r>
                        <a:rPr lang="en-US" altLang="zh-CN" dirty="0" smtClean="0"/>
                        <a:t>50</a:t>
                      </a:r>
                      <a:endParaRPr lang="zh-CN" altLang="en-US" dirty="0"/>
                    </a:p>
                  </a:txBody>
                  <a:tcPr/>
                </a:tc>
                <a:tc>
                  <a:txBody>
                    <a:bodyPr/>
                    <a:lstStyle/>
                    <a:p>
                      <a:r>
                        <a:rPr lang="en-US" altLang="zh-CN" dirty="0" smtClean="0"/>
                        <a:t>30</a:t>
                      </a:r>
                      <a:endParaRPr lang="zh-CN" altLang="en-US" dirty="0"/>
                    </a:p>
                  </a:txBody>
                  <a:tcPr/>
                </a:tc>
                <a:tc>
                  <a:txBody>
                    <a:bodyPr/>
                    <a:lstStyle/>
                    <a:p>
                      <a:r>
                        <a:rPr lang="en-US" altLang="zh-CN" dirty="0" smtClean="0"/>
                        <a:t>20</a:t>
                      </a:r>
                      <a:endParaRPr lang="zh-CN" altLang="en-US" dirty="0"/>
                    </a:p>
                  </a:txBody>
                  <a:tcPr/>
                </a:tc>
              </a:tr>
            </a:tbl>
          </a:graphicData>
        </a:graphic>
      </p:graphicFrame>
      <p:graphicFrame>
        <p:nvGraphicFramePr>
          <p:cNvPr id="22" name="表格 21"/>
          <p:cNvGraphicFramePr>
            <a:graphicFrameLocks noGrp="1"/>
          </p:cNvGraphicFramePr>
          <p:nvPr/>
        </p:nvGraphicFramePr>
        <p:xfrm>
          <a:off x="4637110" y="3342356"/>
          <a:ext cx="4095738" cy="1651000"/>
        </p:xfrm>
        <a:graphic>
          <a:graphicData uri="http://schemas.openxmlformats.org/drawingml/2006/table">
            <a:tbl>
              <a:tblPr firstRow="1" bandRow="1">
                <a:tableStyleId>{5C22544A-7EE6-4342-B048-85BDC9FD1C3A}</a:tableStyleId>
              </a:tblPr>
              <a:tblGrid>
                <a:gridCol w="792146"/>
                <a:gridCol w="1428760"/>
                <a:gridCol w="1874832"/>
              </a:tblGrid>
              <a:tr h="370840">
                <a:tc gridSpan="3">
                  <a:txBody>
                    <a:bodyPr/>
                    <a:lstStyle/>
                    <a:p>
                      <a:r>
                        <a:rPr lang="en-US" altLang="zh-CN" baseline="0" dirty="0" smtClean="0"/>
                        <a:t>Aggregation of the selected samples</a:t>
                      </a:r>
                      <a:endParaRPr lang="zh-CN" altLang="en-US" dirty="0"/>
                    </a:p>
                  </a:txBody>
                  <a:tcPr/>
                </a:tc>
                <a:tc hMerge="1">
                  <a:txBody>
                    <a:bodyPr/>
                    <a:lstStyle/>
                    <a:p>
                      <a:endParaRPr lang="zh-CN" altLang="en-US" dirty="0"/>
                    </a:p>
                  </a:txBody>
                  <a:tcPr/>
                </a:tc>
                <a:tc hMerge="1">
                  <a:txBody>
                    <a:bodyPr/>
                    <a:lstStyle/>
                    <a:p>
                      <a:endParaRPr lang="zh-CN" altLang="en-US" dirty="0"/>
                    </a:p>
                  </a:txBody>
                  <a:tcPr/>
                </a:tc>
              </a:tr>
              <a:tr h="370840">
                <a:tc>
                  <a:txBody>
                    <a:bodyPr/>
                    <a:lstStyle/>
                    <a:p>
                      <a:r>
                        <a:rPr lang="en-US" altLang="zh-CN" dirty="0" smtClean="0"/>
                        <a:t>Total</a:t>
                      </a:r>
                      <a:r>
                        <a:rPr lang="en-US" altLang="zh-CN" baseline="0" dirty="0" smtClean="0"/>
                        <a:t> Pop</a:t>
                      </a:r>
                      <a:endParaRPr lang="zh-CN" altLang="en-US" dirty="0"/>
                    </a:p>
                  </a:txBody>
                  <a:tcPr/>
                </a:tc>
                <a:tc>
                  <a:txBody>
                    <a:bodyPr/>
                    <a:lstStyle/>
                    <a:p>
                      <a:r>
                        <a:rPr lang="en-US" altLang="zh-CN" dirty="0" smtClean="0"/>
                        <a:t>Age </a:t>
                      </a:r>
                      <a:r>
                        <a:rPr lang="en-US" altLang="zh-CN" baseline="0" dirty="0" smtClean="0"/>
                        <a:t> less than </a:t>
                      </a:r>
                      <a:r>
                        <a:rPr lang="en-US" altLang="zh-CN" dirty="0" smtClean="0"/>
                        <a:t>10</a:t>
                      </a:r>
                      <a:endParaRPr lang="zh-CN" altLang="en-US" dirty="0"/>
                    </a:p>
                  </a:txBody>
                  <a:tcPr/>
                </a:tc>
                <a:tc>
                  <a:txBody>
                    <a:bodyPr/>
                    <a:lstStyle/>
                    <a:p>
                      <a:r>
                        <a:rPr lang="en-US" altLang="zh-CN" dirty="0" smtClean="0"/>
                        <a:t>Age  over 60</a:t>
                      </a:r>
                      <a:endParaRPr lang="zh-CN" altLang="en-US" dirty="0"/>
                    </a:p>
                  </a:txBody>
                  <a:tcPr/>
                </a:tc>
              </a:tr>
              <a:tr h="370840">
                <a:tc>
                  <a:txBody>
                    <a:bodyPr/>
                    <a:lstStyle/>
                    <a:p>
                      <a:r>
                        <a:rPr lang="en-US" altLang="zh-CN" dirty="0" smtClean="0"/>
                        <a:t>50</a:t>
                      </a:r>
                      <a:endParaRPr lang="zh-CN" altLang="en-US" dirty="0"/>
                    </a:p>
                  </a:txBody>
                  <a:tcPr/>
                </a:tc>
                <a:tc>
                  <a:txBody>
                    <a:bodyPr/>
                    <a:lstStyle/>
                    <a:p>
                      <a:r>
                        <a:rPr lang="en-US" altLang="zh-CN" dirty="0" smtClean="0"/>
                        <a:t>20</a:t>
                      </a:r>
                      <a:endParaRPr lang="zh-CN" altLang="en-US" dirty="0"/>
                    </a:p>
                  </a:txBody>
                  <a:tcPr/>
                </a:tc>
                <a:tc>
                  <a:txBody>
                    <a:bodyPr/>
                    <a:lstStyle/>
                    <a:p>
                      <a:r>
                        <a:rPr lang="en-US" altLang="zh-CN" dirty="0" smtClean="0"/>
                        <a:t>30</a:t>
                      </a:r>
                      <a:endParaRPr lang="zh-CN" altLang="en-US" dirty="0"/>
                    </a:p>
                  </a:txBody>
                  <a:tcPr/>
                </a:tc>
              </a:tr>
            </a:tbl>
          </a:graphicData>
        </a:graphic>
      </p:graphicFrame>
      <p:graphicFrame>
        <p:nvGraphicFramePr>
          <p:cNvPr id="23" name="表格 22"/>
          <p:cNvGraphicFramePr>
            <a:graphicFrameLocks noGrp="1"/>
          </p:cNvGraphicFramePr>
          <p:nvPr/>
        </p:nvGraphicFramePr>
        <p:xfrm>
          <a:off x="4637110" y="4993356"/>
          <a:ext cx="4095738" cy="1381760"/>
        </p:xfrm>
        <a:graphic>
          <a:graphicData uri="http://schemas.openxmlformats.org/drawingml/2006/table">
            <a:tbl>
              <a:tblPr firstRow="1" bandRow="1">
                <a:tableStyleId>{5C22544A-7EE6-4342-B048-85BDC9FD1C3A}</a:tableStyleId>
              </a:tblPr>
              <a:tblGrid>
                <a:gridCol w="792146"/>
                <a:gridCol w="1428760"/>
                <a:gridCol w="1874832"/>
              </a:tblGrid>
              <a:tr h="370840">
                <a:tc gridSpan="3">
                  <a:txBody>
                    <a:bodyPr/>
                    <a:lstStyle/>
                    <a:p>
                      <a:r>
                        <a:rPr lang="en-US" altLang="zh-CN" dirty="0" smtClean="0"/>
                        <a:t>Errors</a:t>
                      </a:r>
                      <a:endParaRPr lang="zh-CN" altLang="en-US" dirty="0"/>
                    </a:p>
                  </a:txBody>
                  <a:tcPr/>
                </a:tc>
                <a:tc hMerge="1">
                  <a:txBody>
                    <a:bodyPr/>
                    <a:lstStyle/>
                    <a:p>
                      <a:endParaRPr lang="zh-CN" altLang="en-US" dirty="0"/>
                    </a:p>
                  </a:txBody>
                  <a:tcPr/>
                </a:tc>
                <a:tc hMerge="1">
                  <a:txBody>
                    <a:bodyPr/>
                    <a:lstStyle/>
                    <a:p>
                      <a:endParaRPr lang="zh-CN" altLang="en-US" dirty="0"/>
                    </a:p>
                  </a:txBody>
                  <a:tcPr/>
                </a:tc>
              </a:tr>
              <a:tr h="370840">
                <a:tc>
                  <a:txBody>
                    <a:bodyPr/>
                    <a:lstStyle/>
                    <a:p>
                      <a:r>
                        <a:rPr lang="en-US" altLang="zh-CN" dirty="0" smtClean="0"/>
                        <a:t>Total</a:t>
                      </a:r>
                      <a:r>
                        <a:rPr lang="en-US" altLang="zh-CN" baseline="0" dirty="0" smtClean="0"/>
                        <a:t> Error</a:t>
                      </a:r>
                      <a:endParaRPr lang="zh-CN" altLang="en-US" dirty="0"/>
                    </a:p>
                  </a:txBody>
                  <a:tcPr/>
                </a:tc>
                <a:tc>
                  <a:txBody>
                    <a:bodyPr/>
                    <a:lstStyle/>
                    <a:p>
                      <a:r>
                        <a:rPr lang="en-US" altLang="zh-CN" dirty="0" smtClean="0"/>
                        <a:t>Age </a:t>
                      </a:r>
                      <a:r>
                        <a:rPr lang="en-US" altLang="zh-CN" baseline="0" dirty="0" smtClean="0"/>
                        <a:t> less than </a:t>
                      </a:r>
                      <a:r>
                        <a:rPr lang="en-US" altLang="zh-CN" dirty="0" smtClean="0"/>
                        <a:t>10</a:t>
                      </a:r>
                      <a:endParaRPr lang="zh-CN" altLang="en-US" dirty="0"/>
                    </a:p>
                  </a:txBody>
                  <a:tcPr/>
                </a:tc>
                <a:tc>
                  <a:txBody>
                    <a:bodyPr/>
                    <a:lstStyle/>
                    <a:p>
                      <a:r>
                        <a:rPr lang="en-US" altLang="zh-CN" dirty="0" smtClean="0"/>
                        <a:t>Age  over 60</a:t>
                      </a:r>
                      <a:endParaRPr lang="zh-CN" altLang="en-US" dirty="0"/>
                    </a:p>
                  </a:txBody>
                  <a:tcPr/>
                </a:tc>
              </a:tr>
              <a:tr h="370840">
                <a:tc>
                  <a:txBody>
                    <a:bodyPr/>
                    <a:lstStyle/>
                    <a:p>
                      <a:r>
                        <a:rPr lang="en-US" altLang="zh-CN" dirty="0" smtClean="0"/>
                        <a:t>20</a:t>
                      </a:r>
                      <a:endParaRPr lang="zh-CN" altLang="en-US" dirty="0"/>
                    </a:p>
                  </a:txBody>
                  <a:tcPr/>
                </a:tc>
                <a:tc>
                  <a:txBody>
                    <a:bodyPr/>
                    <a:lstStyle/>
                    <a:p>
                      <a:r>
                        <a:rPr lang="en-US" altLang="zh-CN" dirty="0" smtClean="0"/>
                        <a:t>10</a:t>
                      </a:r>
                      <a:endParaRPr lang="zh-CN" altLang="en-US" dirty="0"/>
                    </a:p>
                  </a:txBody>
                  <a:tcPr/>
                </a:tc>
                <a:tc>
                  <a:txBody>
                    <a:bodyPr/>
                    <a:lstStyle/>
                    <a:p>
                      <a:r>
                        <a:rPr lang="en-US" altLang="zh-CN" dirty="0" smtClean="0"/>
                        <a:t>10</a:t>
                      </a:r>
                      <a:endParaRPr lang="zh-CN" altLang="en-US"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14"/>
          <p:cNvSpPr txBox="1">
            <a:spLocks noChangeArrowheads="1"/>
          </p:cNvSpPr>
          <p:nvPr/>
        </p:nvSpPr>
        <p:spPr bwMode="ltGray">
          <a:xfrm>
            <a:off x="6000750" y="214313"/>
            <a:ext cx="2500313" cy="500062"/>
          </a:xfrm>
          <a:prstGeom prst="rect">
            <a:avLst/>
          </a:prstGeom>
          <a:noFill/>
          <a:ln w="9525">
            <a:noFill/>
            <a:miter lim="800000"/>
            <a:headEnd/>
            <a:tailEnd/>
          </a:ln>
        </p:spPr>
        <p:txBody>
          <a:bodyPr lIns="0" tIns="0" rIns="0" bIns="36000" anchor="b"/>
          <a:lstStyle/>
          <a:p>
            <a:pPr eaLnBrk="0" hangingPunct="0"/>
            <a:r>
              <a:rPr lang="en-GB" altLang="zh-CN" sz="1800">
                <a:solidFill>
                  <a:srgbClr val="663300"/>
                </a:solidFill>
                <a:ea typeface="宋体" pitchFamily="2" charset="-122"/>
              </a:rPr>
              <a:t>School of Geography</a:t>
            </a:r>
          </a:p>
          <a:p>
            <a:pPr eaLnBrk="0" hangingPunct="0"/>
            <a:r>
              <a:rPr lang="en-GB" altLang="zh-CN" sz="1100">
                <a:solidFill>
                  <a:srgbClr val="663300"/>
                </a:solidFill>
                <a:ea typeface="宋体" pitchFamily="2" charset="-122"/>
              </a:rPr>
              <a:t>FACULTY OF ENVIRONMENT</a:t>
            </a:r>
          </a:p>
        </p:txBody>
      </p:sp>
      <p:pic>
        <p:nvPicPr>
          <p:cNvPr id="21507" name="Picture 16" descr="LeedsUniBlack"/>
          <p:cNvPicPr>
            <a:picLocks noChangeAspect="1" noChangeArrowheads="1"/>
          </p:cNvPicPr>
          <p:nvPr/>
        </p:nvPicPr>
        <p:blipFill>
          <a:blip r:embed="rId3" cstate="print"/>
          <a:srcRect/>
          <a:stretch>
            <a:fillRect/>
          </a:stretch>
        </p:blipFill>
        <p:spPr bwMode="auto">
          <a:xfrm>
            <a:off x="6011863" y="188913"/>
            <a:ext cx="2846387" cy="811212"/>
          </a:xfrm>
          <a:prstGeom prst="rect">
            <a:avLst/>
          </a:prstGeom>
          <a:noFill/>
          <a:ln w="9525">
            <a:noFill/>
            <a:miter lim="800000"/>
            <a:headEnd/>
            <a:tailEnd/>
          </a:ln>
        </p:spPr>
      </p:pic>
      <p:cxnSp>
        <p:nvCxnSpPr>
          <p:cNvPr id="20" name="Straight Connector 19"/>
          <p:cNvCxnSpPr/>
          <p:nvPr/>
        </p:nvCxnSpPr>
        <p:spPr bwMode="auto">
          <a:xfrm>
            <a:off x="1714480" y="1071546"/>
            <a:ext cx="7215238" cy="1588"/>
          </a:xfrm>
          <a:prstGeom prst="bentConnector3">
            <a:avLst>
              <a:gd name="adj1" fmla="val 50366"/>
            </a:avLst>
          </a:prstGeom>
          <a:solidFill>
            <a:schemeClr val="hlink"/>
          </a:solidFill>
          <a:ln w="41275" cap="flat" cmpd="sng" algn="ctr">
            <a:gradFill flip="none" rotWithShape="1">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tileRect r="-100000" b="-100000"/>
            </a:gradFill>
            <a:prstDash val="solid"/>
            <a:round/>
            <a:headEnd type="none" w="med" len="med"/>
            <a:tailEnd type="none" w="med" len="med"/>
          </a:ln>
          <a:effectLst/>
          <a:scene3d>
            <a:camera prst="orthographicFront"/>
            <a:lightRig rig="threePt" dir="t"/>
          </a:scene3d>
          <a:sp3d prstMaterial="translucentPowder"/>
        </p:spPr>
      </p:cxnSp>
      <p:pic>
        <p:nvPicPr>
          <p:cNvPr id="21509" name="Picture 20"/>
          <p:cNvPicPr>
            <a:picLocks noChangeAspect="1" noChangeArrowheads="1"/>
          </p:cNvPicPr>
          <p:nvPr/>
        </p:nvPicPr>
        <p:blipFill>
          <a:blip r:embed="rId4" cstate="print"/>
          <a:srcRect/>
          <a:stretch>
            <a:fillRect/>
          </a:stretch>
        </p:blipFill>
        <p:spPr bwMode="auto">
          <a:xfrm>
            <a:off x="642938" y="285750"/>
            <a:ext cx="579437" cy="923925"/>
          </a:xfrm>
          <a:prstGeom prst="rect">
            <a:avLst/>
          </a:prstGeom>
          <a:noFill/>
          <a:ln w="3175" algn="ctr">
            <a:noFill/>
            <a:miter lim="800000"/>
            <a:headEnd/>
            <a:tailEnd/>
          </a:ln>
        </p:spPr>
      </p:pic>
      <p:pic>
        <p:nvPicPr>
          <p:cNvPr id="21510" name="Picture 21" descr="C:\Documents and Settings\geopnw\My Documents\uk4.gif"/>
          <p:cNvPicPr>
            <a:picLocks noChangeAspect="1" noChangeArrowheads="1"/>
          </p:cNvPicPr>
          <p:nvPr/>
        </p:nvPicPr>
        <p:blipFill>
          <a:blip r:embed="rId5" cstate="print"/>
          <a:srcRect l="36044" t="17513" r="36145" b="4672"/>
          <a:stretch>
            <a:fillRect/>
          </a:stretch>
        </p:blipFill>
        <p:spPr bwMode="auto">
          <a:xfrm>
            <a:off x="1071563" y="71438"/>
            <a:ext cx="576262" cy="873125"/>
          </a:xfrm>
          <a:prstGeom prst="rect">
            <a:avLst/>
          </a:prstGeom>
          <a:noFill/>
          <a:ln w="9525">
            <a:noFill/>
            <a:miter lim="800000"/>
            <a:headEnd/>
            <a:tailEnd/>
          </a:ln>
        </p:spPr>
      </p:pic>
      <p:pic>
        <p:nvPicPr>
          <p:cNvPr id="21511" name="Picture 19"/>
          <p:cNvPicPr>
            <a:picLocks noChangeAspect="1" noChangeArrowheads="1"/>
          </p:cNvPicPr>
          <p:nvPr/>
        </p:nvPicPr>
        <p:blipFill>
          <a:blip r:embed="rId6" cstate="print"/>
          <a:srcRect l="17123" t="13557" r="4742"/>
          <a:stretch>
            <a:fillRect/>
          </a:stretch>
        </p:blipFill>
        <p:spPr bwMode="auto">
          <a:xfrm>
            <a:off x="88900" y="85725"/>
            <a:ext cx="554038" cy="914400"/>
          </a:xfrm>
          <a:prstGeom prst="rect">
            <a:avLst/>
          </a:prstGeom>
          <a:noFill/>
          <a:ln w="3175" algn="ctr">
            <a:noFill/>
            <a:miter lim="800000"/>
            <a:headEnd/>
            <a:tailEnd/>
          </a:ln>
        </p:spPr>
      </p:pic>
      <p:sp>
        <p:nvSpPr>
          <p:cNvPr id="25" name="Rounded Rectangular Callout 24"/>
          <p:cNvSpPr/>
          <p:nvPr/>
        </p:nvSpPr>
        <p:spPr bwMode="auto">
          <a:xfrm>
            <a:off x="61890" y="71414"/>
            <a:ext cx="1652590" cy="6000792"/>
          </a:xfrm>
          <a:prstGeom prst="wedgeRoundRectCallout">
            <a:avLst/>
          </a:prstGeom>
          <a:noFill/>
          <a:ln w="34925" cap="flat" cmpd="sng" algn="ctr">
            <a:gradFill>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gradFill>
            <a:prstDash val="solid"/>
            <a:round/>
            <a:headEnd type="none" w="med" len="med"/>
            <a:tailEnd type="none" w="med" len="med"/>
          </a:ln>
          <a:effectLst/>
        </p:spPr>
        <p:txBody>
          <a:bodyPr lIns="0" tIns="0" rIns="0" bIns="0"/>
          <a:lstStyle/>
          <a:p>
            <a:pPr>
              <a:spcBef>
                <a:spcPct val="20000"/>
              </a:spcBef>
            </a:pPr>
            <a:endParaRPr lang="zh-CN" altLang="zh-CN"/>
          </a:p>
        </p:txBody>
      </p:sp>
      <p:sp>
        <p:nvSpPr>
          <p:cNvPr id="21516" name="Title 9"/>
          <p:cNvSpPr>
            <a:spLocks noGrp="1"/>
          </p:cNvSpPr>
          <p:nvPr>
            <p:ph type="title"/>
          </p:nvPr>
        </p:nvSpPr>
        <p:spPr/>
        <p:txBody>
          <a:bodyPr/>
          <a:lstStyle/>
          <a:p>
            <a:r>
              <a:rPr lang="en-GB" altLang="zh-CN" smtClean="0">
                <a:ea typeface="宋体" pitchFamily="2" charset="-122"/>
              </a:rPr>
              <a:t>Results-a</a:t>
            </a:r>
          </a:p>
        </p:txBody>
      </p:sp>
      <p:sp>
        <p:nvSpPr>
          <p:cNvPr id="21517" name="Rectangle 11"/>
          <p:cNvSpPr>
            <a:spLocks noChangeArrowheads="1"/>
          </p:cNvSpPr>
          <p:nvPr/>
        </p:nvSpPr>
        <p:spPr bwMode="auto">
          <a:xfrm>
            <a:off x="6000750" y="85725"/>
            <a:ext cx="2857500" cy="985838"/>
          </a:xfrm>
          <a:prstGeom prst="rect">
            <a:avLst/>
          </a:prstGeom>
          <a:solidFill>
            <a:srgbClr val="FFFF00">
              <a:alpha val="7843"/>
            </a:srgbClr>
          </a:solidFill>
          <a:ln w="3175" algn="ctr">
            <a:noFill/>
            <a:round/>
            <a:headEnd/>
            <a:tailEnd/>
          </a:ln>
        </p:spPr>
        <p:txBody>
          <a:bodyPr lIns="0" tIns="0" rIns="0" bIns="0"/>
          <a:lstStyle/>
          <a:p>
            <a:pPr>
              <a:spcBef>
                <a:spcPct val="20000"/>
              </a:spcBef>
            </a:pPr>
            <a:endParaRPr lang="zh-CN" altLang="zh-CN"/>
          </a:p>
        </p:txBody>
      </p:sp>
      <p:sp>
        <p:nvSpPr>
          <p:cNvPr id="12" name="TextBox 11"/>
          <p:cNvSpPr txBox="1"/>
          <p:nvPr/>
        </p:nvSpPr>
        <p:spPr>
          <a:xfrm>
            <a:off x="1928794" y="1204267"/>
            <a:ext cx="6804054" cy="1200329"/>
          </a:xfrm>
          <a:prstGeom prst="rect">
            <a:avLst/>
          </a:prstGeom>
          <a:noFill/>
        </p:spPr>
        <p:txBody>
          <a:bodyPr wrap="square" rtlCol="0">
            <a:spAutoFit/>
          </a:bodyPr>
          <a:lstStyle/>
          <a:p>
            <a:r>
              <a:rPr lang="en-US" altLang="zh-CN" sz="2400" b="1" dirty="0" err="1" smtClean="0"/>
              <a:t>IIlustrations</a:t>
            </a:r>
            <a:r>
              <a:rPr lang="en-US" altLang="zh-CN" sz="2400" b="1" dirty="0" smtClean="0"/>
              <a:t> of population </a:t>
            </a:r>
            <a:r>
              <a:rPr lang="en-US" altLang="zh-CN" sz="2400" b="1" dirty="0"/>
              <a:t>r</a:t>
            </a:r>
            <a:r>
              <a:rPr lang="en-US" altLang="zh-CN" sz="2400" b="1" dirty="0" smtClean="0"/>
              <a:t>econstruction for water demand </a:t>
            </a:r>
            <a:r>
              <a:rPr lang="en-US" altLang="zh-CN" sz="2400" b="1" dirty="0" err="1" smtClean="0"/>
              <a:t>modelling</a:t>
            </a:r>
            <a:r>
              <a:rPr lang="en-US" altLang="zh-CN" sz="2400" b="1" dirty="0" smtClean="0"/>
              <a:t>: combinatorial </a:t>
            </a:r>
            <a:r>
              <a:rPr lang="en-US" altLang="zh-CN" sz="2400" b="1" dirty="0" err="1" smtClean="0"/>
              <a:t>optimisation</a:t>
            </a:r>
            <a:r>
              <a:rPr lang="en-US" altLang="zh-CN" sz="2400" b="1" dirty="0" smtClean="0"/>
              <a:t> 2</a:t>
            </a:r>
            <a:endParaRPr lang="zh-CN" altLang="en-US" sz="2400" b="1" dirty="0"/>
          </a:p>
        </p:txBody>
      </p:sp>
      <p:sp>
        <p:nvSpPr>
          <p:cNvPr id="16" name="Rectangle 22"/>
          <p:cNvSpPr>
            <a:spLocks noChangeArrowheads="1"/>
          </p:cNvSpPr>
          <p:nvPr/>
        </p:nvSpPr>
        <p:spPr bwMode="auto">
          <a:xfrm>
            <a:off x="0" y="1209675"/>
            <a:ext cx="1911350" cy="4635115"/>
          </a:xfrm>
          <a:prstGeom prst="rect">
            <a:avLst/>
          </a:prstGeom>
          <a:noFill/>
          <a:ln w="9525">
            <a:noFill/>
            <a:miter lim="800000"/>
            <a:headEnd/>
            <a:tailEnd/>
          </a:ln>
        </p:spPr>
        <p:txBody>
          <a:bodyPr wrap="square">
            <a:spAutoFit/>
          </a:bodyPr>
          <a:lstStyle/>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Introduction</a:t>
            </a:r>
          </a:p>
          <a:p>
            <a:pPr marL="179388" lvl="1" indent="-179388">
              <a:spcBef>
                <a:spcPct val="20000"/>
              </a:spcBef>
              <a:buFont typeface="Arial" pitchFamily="34" charset="0"/>
              <a:buAutoNum type="arabicPeriod"/>
            </a:pPr>
            <a:endParaRPr lang="en-GB" altLang="zh-CN" sz="1800" dirty="0">
              <a:solidFill>
                <a:srgbClr val="6633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Framework</a:t>
            </a:r>
          </a:p>
          <a:p>
            <a:pPr marL="179388" lvl="1" indent="-179388">
              <a:spcBef>
                <a:spcPct val="20000"/>
              </a:spcBef>
              <a:buFont typeface="Arial" pitchFamily="34" charset="0"/>
              <a:buAutoNum type="arabicPeriod"/>
            </a:pPr>
            <a:endParaRPr lang="en-GB" altLang="zh-CN" sz="1800" b="1" dirty="0">
              <a:solidFill>
                <a:srgbClr val="6633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Basics</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b="1" dirty="0" smtClean="0">
                <a:solidFill>
                  <a:srgbClr val="663300"/>
                </a:solidFill>
                <a:latin typeface="Times New Roman" pitchFamily="18" charset="0"/>
                <a:ea typeface="宋体" pitchFamily="2" charset="-122"/>
                <a:cs typeface="Times New Roman" pitchFamily="18" charset="0"/>
              </a:rPr>
              <a:t>Illustration</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MSM Review</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Statistical Matching</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Scenario</a:t>
            </a:r>
            <a:endParaRPr lang="en-GB" altLang="zh-CN" sz="1800" dirty="0">
              <a:solidFill>
                <a:srgbClr val="CC9900"/>
              </a:solidFill>
              <a:latin typeface="Times New Roman" pitchFamily="18" charset="0"/>
              <a:ea typeface="宋体" pitchFamily="2" charset="-122"/>
              <a:cs typeface="Times New Roman" pitchFamily="18" charset="0"/>
            </a:endParaRPr>
          </a:p>
        </p:txBody>
      </p:sp>
      <p:graphicFrame>
        <p:nvGraphicFramePr>
          <p:cNvPr id="17" name="表格 16"/>
          <p:cNvGraphicFramePr>
            <a:graphicFrameLocks noGrp="1"/>
          </p:cNvGraphicFramePr>
          <p:nvPr/>
        </p:nvGraphicFramePr>
        <p:xfrm>
          <a:off x="1928794" y="2646396"/>
          <a:ext cx="2357456" cy="3872799"/>
        </p:xfrm>
        <a:graphic>
          <a:graphicData uri="http://schemas.openxmlformats.org/drawingml/2006/table">
            <a:tbl>
              <a:tblPr firstRow="1" bandRow="1">
                <a:tableStyleId>{5C22544A-7EE6-4342-B048-85BDC9FD1C3A}</a:tableStyleId>
              </a:tblPr>
              <a:tblGrid>
                <a:gridCol w="968218"/>
                <a:gridCol w="694619"/>
                <a:gridCol w="694619"/>
              </a:tblGrid>
              <a:tr h="430311">
                <a:tc gridSpan="3">
                  <a:txBody>
                    <a:bodyPr/>
                    <a:lstStyle/>
                    <a:p>
                      <a:r>
                        <a:rPr lang="en-US" altLang="zh-CN" dirty="0" err="1" smtClean="0"/>
                        <a:t>SelectedSamples</a:t>
                      </a:r>
                      <a:endParaRPr lang="zh-CN" altLang="en-US" dirty="0"/>
                    </a:p>
                  </a:txBody>
                  <a:tcPr/>
                </a:tc>
                <a:tc hMerge="1">
                  <a:txBody>
                    <a:bodyPr/>
                    <a:lstStyle/>
                    <a:p>
                      <a:endParaRPr lang="zh-CN" altLang="en-US" dirty="0"/>
                    </a:p>
                  </a:txBody>
                  <a:tcPr/>
                </a:tc>
                <a:tc hMerge="1">
                  <a:txBody>
                    <a:bodyPr/>
                    <a:lstStyle/>
                    <a:p>
                      <a:endParaRPr lang="zh-CN" altLang="en-US" dirty="0"/>
                    </a:p>
                  </a:txBody>
                  <a:tcPr/>
                </a:tc>
              </a:tr>
              <a:tr h="430311">
                <a:tc>
                  <a:txBody>
                    <a:bodyPr/>
                    <a:lstStyle/>
                    <a:p>
                      <a:r>
                        <a:rPr lang="en-US" altLang="zh-CN" dirty="0" smtClean="0"/>
                        <a:t>ID</a:t>
                      </a:r>
                      <a:endParaRPr lang="zh-CN" altLang="en-US" dirty="0"/>
                    </a:p>
                  </a:txBody>
                  <a:tcPr/>
                </a:tc>
                <a:tc>
                  <a:txBody>
                    <a:bodyPr/>
                    <a:lstStyle/>
                    <a:p>
                      <a:r>
                        <a:rPr lang="en-US" altLang="zh-CN" dirty="0" smtClean="0"/>
                        <a:t>Age</a:t>
                      </a:r>
                      <a:endParaRPr lang="zh-CN" altLang="en-US" dirty="0"/>
                    </a:p>
                  </a:txBody>
                  <a:tcPr/>
                </a:tc>
                <a:tc>
                  <a:txBody>
                    <a:bodyPr/>
                    <a:lstStyle/>
                    <a:p>
                      <a:r>
                        <a:rPr lang="en-US" altLang="zh-CN" dirty="0" smtClean="0"/>
                        <a:t>Sex</a:t>
                      </a:r>
                      <a:endParaRPr lang="zh-CN" altLang="en-US" dirty="0"/>
                    </a:p>
                  </a:txBody>
                  <a:tcPr/>
                </a:tc>
              </a:tr>
              <a:tr h="430311">
                <a:tc>
                  <a:txBody>
                    <a:bodyPr/>
                    <a:lstStyle/>
                    <a:p>
                      <a:r>
                        <a:rPr lang="en-US" altLang="zh-CN" dirty="0" smtClean="0"/>
                        <a:t>0</a:t>
                      </a:r>
                      <a:endParaRPr lang="zh-CN" altLang="en-US" dirty="0"/>
                    </a:p>
                  </a:txBody>
                  <a:tcPr/>
                </a:tc>
                <a:tc>
                  <a:txBody>
                    <a:bodyPr/>
                    <a:lstStyle/>
                    <a:p>
                      <a:r>
                        <a:rPr lang="en-US" altLang="zh-CN" dirty="0" smtClean="0"/>
                        <a:t>3</a:t>
                      </a:r>
                      <a:endParaRPr lang="zh-CN" altLang="en-US" dirty="0"/>
                    </a:p>
                  </a:txBody>
                  <a:tcPr/>
                </a:tc>
                <a:tc>
                  <a:txBody>
                    <a:bodyPr/>
                    <a:lstStyle/>
                    <a:p>
                      <a:r>
                        <a:rPr lang="en-US" altLang="zh-CN" dirty="0" smtClean="0"/>
                        <a:t>M</a:t>
                      </a:r>
                      <a:endParaRPr lang="zh-CN" altLang="en-US" dirty="0"/>
                    </a:p>
                  </a:txBody>
                  <a:tcPr/>
                </a:tc>
              </a:tr>
              <a:tr h="430311">
                <a:tc>
                  <a:txBody>
                    <a:bodyPr/>
                    <a:lstStyle/>
                    <a:p>
                      <a:r>
                        <a:rPr lang="en-US" altLang="zh-CN" dirty="0" smtClean="0">
                          <a:solidFill>
                            <a:srgbClr val="FF0000"/>
                          </a:solidFill>
                        </a:rPr>
                        <a:t>1</a:t>
                      </a:r>
                      <a:endParaRPr lang="zh-CN" altLang="en-US" dirty="0">
                        <a:solidFill>
                          <a:srgbClr val="FF0000"/>
                        </a:solidFill>
                      </a:endParaRPr>
                    </a:p>
                  </a:txBody>
                  <a:tcPr/>
                </a:tc>
                <a:tc>
                  <a:txBody>
                    <a:bodyPr/>
                    <a:lstStyle/>
                    <a:p>
                      <a:r>
                        <a:rPr lang="en-US" altLang="zh-CN" dirty="0" smtClean="0">
                          <a:solidFill>
                            <a:srgbClr val="FF0000"/>
                          </a:solidFill>
                        </a:rPr>
                        <a:t>4</a:t>
                      </a:r>
                      <a:endParaRPr lang="zh-CN" altLang="en-US" dirty="0">
                        <a:solidFill>
                          <a:srgbClr val="FF0000"/>
                        </a:solidFill>
                      </a:endParaRPr>
                    </a:p>
                  </a:txBody>
                  <a:tcPr/>
                </a:tc>
                <a:tc>
                  <a:txBody>
                    <a:bodyPr/>
                    <a:lstStyle/>
                    <a:p>
                      <a:r>
                        <a:rPr lang="en-US" altLang="zh-CN" dirty="0" smtClean="0">
                          <a:solidFill>
                            <a:srgbClr val="FF0000"/>
                          </a:solidFill>
                        </a:rPr>
                        <a:t>F</a:t>
                      </a:r>
                      <a:endParaRPr lang="zh-CN" altLang="en-US" dirty="0">
                        <a:solidFill>
                          <a:srgbClr val="FF0000"/>
                        </a:solidFill>
                      </a:endParaRPr>
                    </a:p>
                  </a:txBody>
                  <a:tcPr/>
                </a:tc>
              </a:tr>
              <a:tr h="430311">
                <a:tc>
                  <a:txBody>
                    <a:bodyPr/>
                    <a:lstStyle/>
                    <a:p>
                      <a:r>
                        <a:rPr lang="en-US" altLang="zh-CN" dirty="0" smtClean="0">
                          <a:solidFill>
                            <a:srgbClr val="FF0000"/>
                          </a:solidFill>
                        </a:rPr>
                        <a:t>2</a:t>
                      </a:r>
                      <a:endParaRPr lang="zh-CN" altLang="en-US" dirty="0">
                        <a:solidFill>
                          <a:srgbClr val="FF0000"/>
                        </a:solidFill>
                      </a:endParaRPr>
                    </a:p>
                  </a:txBody>
                  <a:tcPr/>
                </a:tc>
                <a:tc>
                  <a:txBody>
                    <a:bodyPr/>
                    <a:lstStyle/>
                    <a:p>
                      <a:r>
                        <a:rPr lang="en-US" altLang="zh-CN" dirty="0" smtClean="0">
                          <a:solidFill>
                            <a:srgbClr val="FF0000"/>
                          </a:solidFill>
                        </a:rPr>
                        <a:t>1</a:t>
                      </a:r>
                      <a:endParaRPr lang="zh-CN" altLang="en-US" dirty="0">
                        <a:solidFill>
                          <a:srgbClr val="FF0000"/>
                        </a:solidFill>
                      </a:endParaRPr>
                    </a:p>
                  </a:txBody>
                  <a:tcPr/>
                </a:tc>
                <a:tc>
                  <a:txBody>
                    <a:bodyPr/>
                    <a:lstStyle/>
                    <a:p>
                      <a:r>
                        <a:rPr lang="en-US" altLang="zh-CN" dirty="0" smtClean="0">
                          <a:solidFill>
                            <a:srgbClr val="FF0000"/>
                          </a:solidFill>
                        </a:rPr>
                        <a:t>M</a:t>
                      </a:r>
                      <a:endParaRPr lang="zh-CN" altLang="en-US" dirty="0">
                        <a:solidFill>
                          <a:srgbClr val="FF0000"/>
                        </a:solidFill>
                      </a:endParaRPr>
                    </a:p>
                  </a:txBody>
                  <a:tcPr/>
                </a:tc>
              </a:tr>
              <a:tr h="430311">
                <a:tc>
                  <a:txBody>
                    <a:bodyPr/>
                    <a:lstStyle/>
                    <a:p>
                      <a:r>
                        <a:rPr lang="en-US" altLang="zh-CN" dirty="0" smtClean="0">
                          <a:solidFill>
                            <a:srgbClr val="FF0000"/>
                          </a:solidFill>
                        </a:rPr>
                        <a:t>3</a:t>
                      </a:r>
                      <a:endParaRPr lang="zh-CN" altLang="en-US" dirty="0">
                        <a:solidFill>
                          <a:srgbClr val="FF0000"/>
                        </a:solidFill>
                      </a:endParaRPr>
                    </a:p>
                  </a:txBody>
                  <a:tcPr/>
                </a:tc>
                <a:tc>
                  <a:txBody>
                    <a:bodyPr/>
                    <a:lstStyle/>
                    <a:p>
                      <a:r>
                        <a:rPr lang="en-US" altLang="zh-CN" dirty="0" smtClean="0">
                          <a:solidFill>
                            <a:srgbClr val="FF0000"/>
                          </a:solidFill>
                        </a:rPr>
                        <a:t>10</a:t>
                      </a:r>
                      <a:endParaRPr lang="zh-CN" altLang="en-US" dirty="0">
                        <a:solidFill>
                          <a:srgbClr val="FF0000"/>
                        </a:solidFill>
                      </a:endParaRPr>
                    </a:p>
                  </a:txBody>
                  <a:tcPr/>
                </a:tc>
                <a:tc>
                  <a:txBody>
                    <a:bodyPr/>
                    <a:lstStyle/>
                    <a:p>
                      <a:r>
                        <a:rPr lang="en-US" altLang="zh-CN" dirty="0" smtClean="0">
                          <a:solidFill>
                            <a:srgbClr val="FF0000"/>
                          </a:solidFill>
                        </a:rPr>
                        <a:t>F</a:t>
                      </a:r>
                      <a:endParaRPr lang="zh-CN" altLang="en-US" dirty="0">
                        <a:solidFill>
                          <a:srgbClr val="FF0000"/>
                        </a:solidFill>
                      </a:endParaRPr>
                    </a:p>
                  </a:txBody>
                  <a:tcPr/>
                </a:tc>
              </a:tr>
              <a:tr h="430311">
                <a:tc>
                  <a:txBody>
                    <a:bodyPr/>
                    <a:lstStyle/>
                    <a:p>
                      <a:r>
                        <a:rPr lang="en-US" altLang="zh-CN" dirty="0" smtClean="0">
                          <a:solidFill>
                            <a:srgbClr val="FF0000"/>
                          </a:solidFill>
                        </a:rPr>
                        <a:t>…</a:t>
                      </a:r>
                      <a:endParaRPr lang="zh-CN" altLang="en-US" dirty="0">
                        <a:solidFill>
                          <a:srgbClr val="FF0000"/>
                        </a:solidFill>
                      </a:endParaRPr>
                    </a:p>
                  </a:txBody>
                  <a:tcPr/>
                </a:tc>
                <a:tc>
                  <a:txBody>
                    <a:bodyPr/>
                    <a:lstStyle/>
                    <a:p>
                      <a:endParaRPr lang="zh-CN" altLang="en-US" dirty="0">
                        <a:solidFill>
                          <a:srgbClr val="FF0000"/>
                        </a:solidFill>
                      </a:endParaRPr>
                    </a:p>
                  </a:txBody>
                  <a:tcPr/>
                </a:tc>
                <a:tc>
                  <a:txBody>
                    <a:bodyPr/>
                    <a:lstStyle/>
                    <a:p>
                      <a:endParaRPr lang="zh-CN" altLang="en-US" dirty="0">
                        <a:solidFill>
                          <a:srgbClr val="FF0000"/>
                        </a:solidFill>
                      </a:endParaRPr>
                    </a:p>
                  </a:txBody>
                  <a:tcPr/>
                </a:tc>
              </a:tr>
              <a:tr h="430311">
                <a:tc>
                  <a:txBody>
                    <a:bodyPr/>
                    <a:lstStyle/>
                    <a:p>
                      <a:r>
                        <a:rPr lang="en-US" altLang="zh-CN" dirty="0" smtClean="0"/>
                        <a:t>48</a:t>
                      </a:r>
                      <a:endParaRPr lang="zh-CN" altLang="en-US" dirty="0"/>
                    </a:p>
                  </a:txBody>
                  <a:tcPr/>
                </a:tc>
                <a:tc>
                  <a:txBody>
                    <a:bodyPr/>
                    <a:lstStyle/>
                    <a:p>
                      <a:r>
                        <a:rPr lang="en-US" altLang="zh-CN" dirty="0" smtClean="0"/>
                        <a:t>67</a:t>
                      </a:r>
                      <a:endParaRPr lang="zh-CN" altLang="en-US" dirty="0"/>
                    </a:p>
                  </a:txBody>
                  <a:tcPr/>
                </a:tc>
                <a:tc>
                  <a:txBody>
                    <a:bodyPr/>
                    <a:lstStyle/>
                    <a:p>
                      <a:r>
                        <a:rPr lang="en-US" altLang="zh-CN" dirty="0" smtClean="0"/>
                        <a:t>F</a:t>
                      </a:r>
                      <a:endParaRPr lang="zh-CN" altLang="en-US" dirty="0"/>
                    </a:p>
                  </a:txBody>
                  <a:tcPr/>
                </a:tc>
              </a:tr>
              <a:tr h="430311">
                <a:tc>
                  <a:txBody>
                    <a:bodyPr/>
                    <a:lstStyle/>
                    <a:p>
                      <a:r>
                        <a:rPr lang="en-US" altLang="zh-CN" dirty="0" smtClean="0"/>
                        <a:t>49</a:t>
                      </a:r>
                      <a:endParaRPr lang="zh-CN" altLang="en-US" dirty="0"/>
                    </a:p>
                  </a:txBody>
                  <a:tcPr/>
                </a:tc>
                <a:tc>
                  <a:txBody>
                    <a:bodyPr/>
                    <a:lstStyle/>
                    <a:p>
                      <a:r>
                        <a:rPr lang="en-US" altLang="zh-CN" dirty="0" smtClean="0"/>
                        <a:t>78</a:t>
                      </a:r>
                      <a:endParaRPr lang="zh-CN" altLang="en-US" dirty="0"/>
                    </a:p>
                  </a:txBody>
                  <a:tcPr/>
                </a:tc>
                <a:tc>
                  <a:txBody>
                    <a:bodyPr/>
                    <a:lstStyle/>
                    <a:p>
                      <a:r>
                        <a:rPr lang="en-US" altLang="zh-CN" dirty="0" smtClean="0"/>
                        <a:t>M</a:t>
                      </a:r>
                      <a:endParaRPr lang="zh-CN" altLang="en-US" dirty="0"/>
                    </a:p>
                  </a:txBody>
                  <a:tcPr/>
                </a:tc>
              </a:tr>
            </a:tbl>
          </a:graphicData>
        </a:graphic>
      </p:graphicFrame>
      <p:graphicFrame>
        <p:nvGraphicFramePr>
          <p:cNvPr id="19" name="表格 18"/>
          <p:cNvGraphicFramePr>
            <a:graphicFrameLocks noGrp="1"/>
          </p:cNvGraphicFramePr>
          <p:nvPr/>
        </p:nvGraphicFramePr>
        <p:xfrm>
          <a:off x="4405325" y="1955516"/>
          <a:ext cx="4095738" cy="1381760"/>
        </p:xfrm>
        <a:graphic>
          <a:graphicData uri="http://schemas.openxmlformats.org/drawingml/2006/table">
            <a:tbl>
              <a:tblPr firstRow="1" bandRow="1">
                <a:tableStyleId>{5C22544A-7EE6-4342-B048-85BDC9FD1C3A}</a:tableStyleId>
              </a:tblPr>
              <a:tblGrid>
                <a:gridCol w="792146"/>
                <a:gridCol w="1428760"/>
                <a:gridCol w="1874832"/>
              </a:tblGrid>
              <a:tr h="370840">
                <a:tc gridSpan="3">
                  <a:txBody>
                    <a:bodyPr/>
                    <a:lstStyle/>
                    <a:p>
                      <a:r>
                        <a:rPr lang="en-US" altLang="zh-CN" dirty="0" smtClean="0"/>
                        <a:t>Constrain</a:t>
                      </a:r>
                      <a:r>
                        <a:rPr lang="en-US" altLang="zh-CN" baseline="0" dirty="0" smtClean="0"/>
                        <a:t>t table:</a:t>
                      </a:r>
                      <a:endParaRPr lang="zh-CN" altLang="en-US" dirty="0"/>
                    </a:p>
                  </a:txBody>
                  <a:tcPr/>
                </a:tc>
                <a:tc hMerge="1">
                  <a:txBody>
                    <a:bodyPr/>
                    <a:lstStyle/>
                    <a:p>
                      <a:endParaRPr lang="zh-CN" altLang="en-US" dirty="0"/>
                    </a:p>
                  </a:txBody>
                  <a:tcPr/>
                </a:tc>
                <a:tc hMerge="1">
                  <a:txBody>
                    <a:bodyPr/>
                    <a:lstStyle/>
                    <a:p>
                      <a:endParaRPr lang="zh-CN" altLang="en-US" dirty="0"/>
                    </a:p>
                  </a:txBody>
                  <a:tcPr/>
                </a:tc>
              </a:tr>
              <a:tr h="370840">
                <a:tc>
                  <a:txBody>
                    <a:bodyPr/>
                    <a:lstStyle/>
                    <a:p>
                      <a:r>
                        <a:rPr lang="en-US" altLang="zh-CN" dirty="0" smtClean="0"/>
                        <a:t>Total</a:t>
                      </a:r>
                      <a:r>
                        <a:rPr lang="en-US" altLang="zh-CN" baseline="0" dirty="0" smtClean="0"/>
                        <a:t> Pop</a:t>
                      </a:r>
                      <a:endParaRPr lang="zh-CN" altLang="en-US" dirty="0"/>
                    </a:p>
                  </a:txBody>
                  <a:tcPr/>
                </a:tc>
                <a:tc>
                  <a:txBody>
                    <a:bodyPr/>
                    <a:lstStyle/>
                    <a:p>
                      <a:r>
                        <a:rPr lang="en-US" altLang="zh-CN" dirty="0" smtClean="0"/>
                        <a:t>Age  less than10</a:t>
                      </a:r>
                      <a:endParaRPr lang="zh-CN" altLang="en-US" dirty="0"/>
                    </a:p>
                  </a:txBody>
                  <a:tcPr/>
                </a:tc>
                <a:tc>
                  <a:txBody>
                    <a:bodyPr/>
                    <a:lstStyle/>
                    <a:p>
                      <a:r>
                        <a:rPr lang="en-US" altLang="zh-CN" dirty="0" smtClean="0"/>
                        <a:t>Age  over 60 </a:t>
                      </a:r>
                      <a:endParaRPr lang="zh-CN" altLang="en-US" dirty="0"/>
                    </a:p>
                  </a:txBody>
                  <a:tcPr/>
                </a:tc>
              </a:tr>
              <a:tr h="370840">
                <a:tc>
                  <a:txBody>
                    <a:bodyPr/>
                    <a:lstStyle/>
                    <a:p>
                      <a:r>
                        <a:rPr lang="en-US" altLang="zh-CN" dirty="0" smtClean="0"/>
                        <a:t>50</a:t>
                      </a:r>
                      <a:endParaRPr lang="zh-CN" altLang="en-US" dirty="0"/>
                    </a:p>
                  </a:txBody>
                  <a:tcPr/>
                </a:tc>
                <a:tc>
                  <a:txBody>
                    <a:bodyPr/>
                    <a:lstStyle/>
                    <a:p>
                      <a:r>
                        <a:rPr lang="en-US" altLang="zh-CN" dirty="0" smtClean="0"/>
                        <a:t>30</a:t>
                      </a:r>
                      <a:endParaRPr lang="zh-CN" altLang="en-US" dirty="0"/>
                    </a:p>
                  </a:txBody>
                  <a:tcPr/>
                </a:tc>
                <a:tc>
                  <a:txBody>
                    <a:bodyPr/>
                    <a:lstStyle/>
                    <a:p>
                      <a:r>
                        <a:rPr lang="en-US" altLang="zh-CN" dirty="0" smtClean="0"/>
                        <a:t>20</a:t>
                      </a:r>
                      <a:endParaRPr lang="zh-CN" altLang="en-US" dirty="0"/>
                    </a:p>
                  </a:txBody>
                  <a:tcPr/>
                </a:tc>
              </a:tr>
            </a:tbl>
          </a:graphicData>
        </a:graphic>
      </p:graphicFrame>
      <p:graphicFrame>
        <p:nvGraphicFramePr>
          <p:cNvPr id="22" name="表格 21"/>
          <p:cNvGraphicFramePr>
            <a:graphicFrameLocks noGrp="1"/>
          </p:cNvGraphicFramePr>
          <p:nvPr/>
        </p:nvGraphicFramePr>
        <p:xfrm>
          <a:off x="4405325" y="3329006"/>
          <a:ext cx="4095738" cy="2194560"/>
        </p:xfrm>
        <a:graphic>
          <a:graphicData uri="http://schemas.openxmlformats.org/drawingml/2006/table">
            <a:tbl>
              <a:tblPr firstRow="1" bandRow="1">
                <a:tableStyleId>{5C22544A-7EE6-4342-B048-85BDC9FD1C3A}</a:tableStyleId>
              </a:tblPr>
              <a:tblGrid>
                <a:gridCol w="792146"/>
                <a:gridCol w="1428760"/>
                <a:gridCol w="1874832"/>
              </a:tblGrid>
              <a:tr h="584437">
                <a:tc gridSpan="3">
                  <a:txBody>
                    <a:bodyPr/>
                    <a:lstStyle/>
                    <a:p>
                      <a:r>
                        <a:rPr lang="en-US" altLang="zh-CN" baseline="0" dirty="0" smtClean="0"/>
                        <a:t>Aggregation of the selected samples after swapping of some of them</a:t>
                      </a:r>
                      <a:endParaRPr lang="zh-CN" altLang="en-US" dirty="0"/>
                    </a:p>
                  </a:txBody>
                  <a:tcPr/>
                </a:tc>
                <a:tc hMerge="1">
                  <a:txBody>
                    <a:bodyPr/>
                    <a:lstStyle/>
                    <a:p>
                      <a:endParaRPr lang="zh-CN" altLang="en-US" dirty="0"/>
                    </a:p>
                  </a:txBody>
                  <a:tcPr/>
                </a:tc>
                <a:tc hMerge="1">
                  <a:txBody>
                    <a:bodyPr/>
                    <a:lstStyle/>
                    <a:p>
                      <a:endParaRPr lang="zh-CN" altLang="en-US" dirty="0"/>
                    </a:p>
                  </a:txBody>
                  <a:tcPr/>
                </a:tc>
              </a:tr>
              <a:tr h="584437">
                <a:tc>
                  <a:txBody>
                    <a:bodyPr/>
                    <a:lstStyle/>
                    <a:p>
                      <a:r>
                        <a:rPr lang="en-US" altLang="zh-CN" dirty="0" smtClean="0"/>
                        <a:t>Total</a:t>
                      </a:r>
                      <a:r>
                        <a:rPr lang="en-US" altLang="zh-CN" baseline="0" dirty="0" smtClean="0"/>
                        <a:t> Pop</a:t>
                      </a:r>
                      <a:endParaRPr lang="zh-CN" altLang="en-US" dirty="0"/>
                    </a:p>
                  </a:txBody>
                  <a:tcPr/>
                </a:tc>
                <a:tc>
                  <a:txBody>
                    <a:bodyPr/>
                    <a:lstStyle/>
                    <a:p>
                      <a:r>
                        <a:rPr lang="en-US" altLang="zh-CN" dirty="0" smtClean="0"/>
                        <a:t>Age less than 10 and Male</a:t>
                      </a:r>
                      <a:endParaRPr lang="zh-CN" altLang="en-US" dirty="0"/>
                    </a:p>
                  </a:txBody>
                  <a:tcPr/>
                </a:tc>
                <a:tc>
                  <a:txBody>
                    <a:bodyPr/>
                    <a:lstStyle/>
                    <a:p>
                      <a:r>
                        <a:rPr lang="en-US" altLang="zh-CN" dirty="0" smtClean="0"/>
                        <a:t>Age over 60 and Female</a:t>
                      </a:r>
                      <a:endParaRPr lang="zh-CN" altLang="en-US" dirty="0"/>
                    </a:p>
                  </a:txBody>
                  <a:tcPr/>
                </a:tc>
              </a:tr>
              <a:tr h="237022">
                <a:tc>
                  <a:txBody>
                    <a:bodyPr/>
                    <a:lstStyle/>
                    <a:p>
                      <a:r>
                        <a:rPr lang="en-US" altLang="zh-CN" dirty="0" smtClean="0"/>
                        <a:t>50</a:t>
                      </a:r>
                      <a:endParaRPr lang="zh-CN" altLang="en-US" dirty="0"/>
                    </a:p>
                  </a:txBody>
                  <a:tcPr/>
                </a:tc>
                <a:tc>
                  <a:txBody>
                    <a:bodyPr/>
                    <a:lstStyle/>
                    <a:p>
                      <a:r>
                        <a:rPr lang="en-US" altLang="zh-CN" dirty="0" smtClean="0"/>
                        <a:t>25</a:t>
                      </a:r>
                      <a:endParaRPr lang="zh-CN" altLang="en-US" dirty="0"/>
                    </a:p>
                  </a:txBody>
                  <a:tcPr/>
                </a:tc>
                <a:tc>
                  <a:txBody>
                    <a:bodyPr/>
                    <a:lstStyle/>
                    <a:p>
                      <a:r>
                        <a:rPr lang="en-US" altLang="zh-CN" dirty="0" smtClean="0"/>
                        <a:t>25</a:t>
                      </a:r>
                      <a:endParaRPr lang="zh-CN" altLang="en-US" dirty="0"/>
                    </a:p>
                  </a:txBody>
                  <a:tcPr/>
                </a:tc>
              </a:tr>
            </a:tbl>
          </a:graphicData>
        </a:graphic>
      </p:graphicFrame>
      <p:graphicFrame>
        <p:nvGraphicFramePr>
          <p:cNvPr id="18" name="表格 17"/>
          <p:cNvGraphicFramePr>
            <a:graphicFrameLocks noGrp="1"/>
          </p:cNvGraphicFramePr>
          <p:nvPr/>
        </p:nvGraphicFramePr>
        <p:xfrm>
          <a:off x="4405325" y="5476240"/>
          <a:ext cx="4095738" cy="1381760"/>
        </p:xfrm>
        <a:graphic>
          <a:graphicData uri="http://schemas.openxmlformats.org/drawingml/2006/table">
            <a:tbl>
              <a:tblPr firstRow="1" bandRow="1">
                <a:tableStyleId>{5C22544A-7EE6-4342-B048-85BDC9FD1C3A}</a:tableStyleId>
              </a:tblPr>
              <a:tblGrid>
                <a:gridCol w="792146"/>
                <a:gridCol w="1428760"/>
                <a:gridCol w="1874832"/>
              </a:tblGrid>
              <a:tr h="370840">
                <a:tc gridSpan="3">
                  <a:txBody>
                    <a:bodyPr/>
                    <a:lstStyle/>
                    <a:p>
                      <a:r>
                        <a:rPr lang="en-US" altLang="zh-CN" dirty="0" smtClean="0"/>
                        <a:t>Errors</a:t>
                      </a:r>
                      <a:endParaRPr lang="zh-CN" altLang="en-US" dirty="0"/>
                    </a:p>
                  </a:txBody>
                  <a:tcPr/>
                </a:tc>
                <a:tc hMerge="1">
                  <a:txBody>
                    <a:bodyPr/>
                    <a:lstStyle/>
                    <a:p>
                      <a:endParaRPr lang="zh-CN" altLang="en-US" dirty="0"/>
                    </a:p>
                  </a:txBody>
                  <a:tcPr/>
                </a:tc>
                <a:tc hMerge="1">
                  <a:txBody>
                    <a:bodyPr/>
                    <a:lstStyle/>
                    <a:p>
                      <a:endParaRPr lang="zh-CN" altLang="en-US" dirty="0"/>
                    </a:p>
                  </a:txBody>
                  <a:tcPr/>
                </a:tc>
              </a:tr>
              <a:tr h="370840">
                <a:tc>
                  <a:txBody>
                    <a:bodyPr/>
                    <a:lstStyle/>
                    <a:p>
                      <a:r>
                        <a:rPr lang="en-US" altLang="zh-CN" dirty="0" smtClean="0"/>
                        <a:t>Total</a:t>
                      </a:r>
                      <a:r>
                        <a:rPr lang="en-US" altLang="zh-CN" baseline="0" dirty="0" smtClean="0"/>
                        <a:t> Error</a:t>
                      </a:r>
                      <a:endParaRPr lang="zh-CN" altLang="en-US" dirty="0"/>
                    </a:p>
                  </a:txBody>
                  <a:tcPr/>
                </a:tc>
                <a:tc>
                  <a:txBody>
                    <a:bodyPr/>
                    <a:lstStyle/>
                    <a:p>
                      <a:r>
                        <a:rPr lang="en-US" altLang="zh-CN" dirty="0" smtClean="0"/>
                        <a:t>Age </a:t>
                      </a:r>
                      <a:r>
                        <a:rPr lang="en-US" altLang="zh-CN" baseline="0" dirty="0" smtClean="0"/>
                        <a:t> less than </a:t>
                      </a:r>
                      <a:r>
                        <a:rPr lang="en-US" altLang="zh-CN" dirty="0" smtClean="0"/>
                        <a:t>10</a:t>
                      </a:r>
                      <a:endParaRPr lang="zh-CN" altLang="en-US" dirty="0"/>
                    </a:p>
                  </a:txBody>
                  <a:tcPr/>
                </a:tc>
                <a:tc>
                  <a:txBody>
                    <a:bodyPr/>
                    <a:lstStyle/>
                    <a:p>
                      <a:r>
                        <a:rPr lang="en-US" altLang="zh-CN" dirty="0" smtClean="0"/>
                        <a:t>Age  over 60</a:t>
                      </a:r>
                      <a:endParaRPr lang="zh-CN" altLang="en-US" dirty="0"/>
                    </a:p>
                  </a:txBody>
                  <a:tcPr/>
                </a:tc>
              </a:tr>
              <a:tr h="370840">
                <a:tc>
                  <a:txBody>
                    <a:bodyPr/>
                    <a:lstStyle/>
                    <a:p>
                      <a:r>
                        <a:rPr lang="en-US" altLang="zh-CN" dirty="0" smtClean="0"/>
                        <a:t>10</a:t>
                      </a:r>
                      <a:endParaRPr lang="zh-CN" altLang="en-US" dirty="0"/>
                    </a:p>
                  </a:txBody>
                  <a:tcPr/>
                </a:tc>
                <a:tc>
                  <a:txBody>
                    <a:bodyPr/>
                    <a:lstStyle/>
                    <a:p>
                      <a:r>
                        <a:rPr lang="en-US" altLang="zh-CN" dirty="0" smtClean="0"/>
                        <a:t>5</a:t>
                      </a:r>
                      <a:endParaRPr lang="zh-CN" altLang="en-US" dirty="0"/>
                    </a:p>
                  </a:txBody>
                  <a:tcPr/>
                </a:tc>
                <a:tc>
                  <a:txBody>
                    <a:bodyPr/>
                    <a:lstStyle/>
                    <a:p>
                      <a:r>
                        <a:rPr lang="en-US" altLang="zh-CN" dirty="0" smtClean="0"/>
                        <a:t>5</a:t>
                      </a:r>
                      <a:endParaRPr lang="zh-CN" altLang="en-US" dirty="0"/>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14"/>
          <p:cNvSpPr txBox="1">
            <a:spLocks noChangeArrowheads="1"/>
          </p:cNvSpPr>
          <p:nvPr/>
        </p:nvSpPr>
        <p:spPr bwMode="ltGray">
          <a:xfrm>
            <a:off x="6000750" y="214313"/>
            <a:ext cx="2500313" cy="500062"/>
          </a:xfrm>
          <a:prstGeom prst="rect">
            <a:avLst/>
          </a:prstGeom>
          <a:noFill/>
          <a:ln w="9525">
            <a:noFill/>
            <a:miter lim="800000"/>
            <a:headEnd/>
            <a:tailEnd/>
          </a:ln>
        </p:spPr>
        <p:txBody>
          <a:bodyPr lIns="0" tIns="0" rIns="0" bIns="36000" anchor="b"/>
          <a:lstStyle/>
          <a:p>
            <a:pPr eaLnBrk="0" hangingPunct="0"/>
            <a:r>
              <a:rPr lang="en-GB" altLang="zh-CN" sz="1800">
                <a:solidFill>
                  <a:srgbClr val="663300"/>
                </a:solidFill>
                <a:ea typeface="宋体" pitchFamily="2" charset="-122"/>
              </a:rPr>
              <a:t>School of Geography</a:t>
            </a:r>
          </a:p>
          <a:p>
            <a:pPr eaLnBrk="0" hangingPunct="0"/>
            <a:r>
              <a:rPr lang="en-GB" altLang="zh-CN" sz="1100">
                <a:solidFill>
                  <a:srgbClr val="663300"/>
                </a:solidFill>
                <a:ea typeface="宋体" pitchFamily="2" charset="-122"/>
              </a:rPr>
              <a:t>FACULTY OF ENVIRONMENT</a:t>
            </a:r>
          </a:p>
        </p:txBody>
      </p:sp>
      <p:pic>
        <p:nvPicPr>
          <p:cNvPr id="21507" name="Picture 16" descr="LeedsUniBlack"/>
          <p:cNvPicPr>
            <a:picLocks noChangeAspect="1" noChangeArrowheads="1"/>
          </p:cNvPicPr>
          <p:nvPr/>
        </p:nvPicPr>
        <p:blipFill>
          <a:blip r:embed="rId3" cstate="print"/>
          <a:srcRect/>
          <a:stretch>
            <a:fillRect/>
          </a:stretch>
        </p:blipFill>
        <p:spPr bwMode="auto">
          <a:xfrm>
            <a:off x="6011863" y="188913"/>
            <a:ext cx="2846387" cy="811212"/>
          </a:xfrm>
          <a:prstGeom prst="rect">
            <a:avLst/>
          </a:prstGeom>
          <a:noFill/>
          <a:ln w="9525">
            <a:noFill/>
            <a:miter lim="800000"/>
            <a:headEnd/>
            <a:tailEnd/>
          </a:ln>
        </p:spPr>
      </p:pic>
      <p:cxnSp>
        <p:nvCxnSpPr>
          <p:cNvPr id="20" name="Straight Connector 19"/>
          <p:cNvCxnSpPr/>
          <p:nvPr/>
        </p:nvCxnSpPr>
        <p:spPr bwMode="auto">
          <a:xfrm>
            <a:off x="1714480" y="1071546"/>
            <a:ext cx="7215238" cy="1588"/>
          </a:xfrm>
          <a:prstGeom prst="bentConnector3">
            <a:avLst>
              <a:gd name="adj1" fmla="val 50366"/>
            </a:avLst>
          </a:prstGeom>
          <a:solidFill>
            <a:schemeClr val="hlink"/>
          </a:solidFill>
          <a:ln w="41275" cap="flat" cmpd="sng" algn="ctr">
            <a:gradFill flip="none" rotWithShape="1">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tileRect r="-100000" b="-100000"/>
            </a:gradFill>
            <a:prstDash val="solid"/>
            <a:round/>
            <a:headEnd type="none" w="med" len="med"/>
            <a:tailEnd type="none" w="med" len="med"/>
          </a:ln>
          <a:effectLst/>
          <a:scene3d>
            <a:camera prst="orthographicFront"/>
            <a:lightRig rig="threePt" dir="t"/>
          </a:scene3d>
          <a:sp3d prstMaterial="translucentPowder"/>
        </p:spPr>
      </p:cxnSp>
      <p:pic>
        <p:nvPicPr>
          <p:cNvPr id="21509" name="Picture 20"/>
          <p:cNvPicPr>
            <a:picLocks noChangeAspect="1" noChangeArrowheads="1"/>
          </p:cNvPicPr>
          <p:nvPr/>
        </p:nvPicPr>
        <p:blipFill>
          <a:blip r:embed="rId4" cstate="print"/>
          <a:srcRect/>
          <a:stretch>
            <a:fillRect/>
          </a:stretch>
        </p:blipFill>
        <p:spPr bwMode="auto">
          <a:xfrm>
            <a:off x="642938" y="285750"/>
            <a:ext cx="579437" cy="923925"/>
          </a:xfrm>
          <a:prstGeom prst="rect">
            <a:avLst/>
          </a:prstGeom>
          <a:noFill/>
          <a:ln w="3175" algn="ctr">
            <a:noFill/>
            <a:miter lim="800000"/>
            <a:headEnd/>
            <a:tailEnd/>
          </a:ln>
        </p:spPr>
      </p:pic>
      <p:pic>
        <p:nvPicPr>
          <p:cNvPr id="21510" name="Picture 21" descr="C:\Documents and Settings\geopnw\My Documents\uk4.gif"/>
          <p:cNvPicPr>
            <a:picLocks noChangeAspect="1" noChangeArrowheads="1"/>
          </p:cNvPicPr>
          <p:nvPr/>
        </p:nvPicPr>
        <p:blipFill>
          <a:blip r:embed="rId5" cstate="print"/>
          <a:srcRect l="36044" t="17513" r="36145" b="4672"/>
          <a:stretch>
            <a:fillRect/>
          </a:stretch>
        </p:blipFill>
        <p:spPr bwMode="auto">
          <a:xfrm>
            <a:off x="1071563" y="71438"/>
            <a:ext cx="576262" cy="873125"/>
          </a:xfrm>
          <a:prstGeom prst="rect">
            <a:avLst/>
          </a:prstGeom>
          <a:noFill/>
          <a:ln w="9525">
            <a:noFill/>
            <a:miter lim="800000"/>
            <a:headEnd/>
            <a:tailEnd/>
          </a:ln>
        </p:spPr>
      </p:pic>
      <p:pic>
        <p:nvPicPr>
          <p:cNvPr id="21511" name="Picture 19"/>
          <p:cNvPicPr>
            <a:picLocks noChangeAspect="1" noChangeArrowheads="1"/>
          </p:cNvPicPr>
          <p:nvPr/>
        </p:nvPicPr>
        <p:blipFill>
          <a:blip r:embed="rId6" cstate="print"/>
          <a:srcRect l="17123" t="13557" r="4742"/>
          <a:stretch>
            <a:fillRect/>
          </a:stretch>
        </p:blipFill>
        <p:spPr bwMode="auto">
          <a:xfrm>
            <a:off x="88900" y="85725"/>
            <a:ext cx="554038" cy="914400"/>
          </a:xfrm>
          <a:prstGeom prst="rect">
            <a:avLst/>
          </a:prstGeom>
          <a:noFill/>
          <a:ln w="3175" algn="ctr">
            <a:noFill/>
            <a:miter lim="800000"/>
            <a:headEnd/>
            <a:tailEnd/>
          </a:ln>
        </p:spPr>
      </p:pic>
      <p:sp>
        <p:nvSpPr>
          <p:cNvPr id="25" name="Rounded Rectangular Callout 24"/>
          <p:cNvSpPr/>
          <p:nvPr/>
        </p:nvSpPr>
        <p:spPr bwMode="auto">
          <a:xfrm>
            <a:off x="61890" y="71414"/>
            <a:ext cx="1652590" cy="6000792"/>
          </a:xfrm>
          <a:prstGeom prst="wedgeRoundRectCallout">
            <a:avLst/>
          </a:prstGeom>
          <a:noFill/>
          <a:ln w="34925" cap="flat" cmpd="sng" algn="ctr">
            <a:gradFill>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gradFill>
            <a:prstDash val="solid"/>
            <a:round/>
            <a:headEnd type="none" w="med" len="med"/>
            <a:tailEnd type="none" w="med" len="med"/>
          </a:ln>
          <a:effectLst/>
        </p:spPr>
        <p:txBody>
          <a:bodyPr lIns="0" tIns="0" rIns="0" bIns="0"/>
          <a:lstStyle/>
          <a:p>
            <a:pPr>
              <a:spcBef>
                <a:spcPct val="20000"/>
              </a:spcBef>
            </a:pPr>
            <a:endParaRPr lang="zh-CN" altLang="zh-CN"/>
          </a:p>
        </p:txBody>
      </p:sp>
      <p:sp>
        <p:nvSpPr>
          <p:cNvPr id="21516" name="Title 9"/>
          <p:cNvSpPr>
            <a:spLocks noGrp="1"/>
          </p:cNvSpPr>
          <p:nvPr>
            <p:ph type="title"/>
          </p:nvPr>
        </p:nvSpPr>
        <p:spPr/>
        <p:txBody>
          <a:bodyPr/>
          <a:lstStyle/>
          <a:p>
            <a:r>
              <a:rPr lang="en-GB" altLang="zh-CN" dirty="0" smtClean="0">
                <a:ea typeface="宋体" pitchFamily="2" charset="-122"/>
              </a:rPr>
              <a:t>Results-a</a:t>
            </a:r>
          </a:p>
        </p:txBody>
      </p:sp>
      <p:sp>
        <p:nvSpPr>
          <p:cNvPr id="21517" name="Rectangle 11"/>
          <p:cNvSpPr>
            <a:spLocks noChangeArrowheads="1"/>
          </p:cNvSpPr>
          <p:nvPr/>
        </p:nvSpPr>
        <p:spPr bwMode="auto">
          <a:xfrm>
            <a:off x="6000750" y="85725"/>
            <a:ext cx="2857500" cy="985838"/>
          </a:xfrm>
          <a:prstGeom prst="rect">
            <a:avLst/>
          </a:prstGeom>
          <a:solidFill>
            <a:srgbClr val="FFFF00">
              <a:alpha val="7843"/>
            </a:srgbClr>
          </a:solidFill>
          <a:ln w="3175" algn="ctr">
            <a:noFill/>
            <a:round/>
            <a:headEnd/>
            <a:tailEnd/>
          </a:ln>
        </p:spPr>
        <p:txBody>
          <a:bodyPr lIns="0" tIns="0" rIns="0" bIns="0"/>
          <a:lstStyle/>
          <a:p>
            <a:pPr>
              <a:spcBef>
                <a:spcPct val="20000"/>
              </a:spcBef>
            </a:pPr>
            <a:endParaRPr lang="zh-CN" altLang="zh-CN"/>
          </a:p>
        </p:txBody>
      </p:sp>
      <p:sp>
        <p:nvSpPr>
          <p:cNvPr id="12" name="TextBox 11"/>
          <p:cNvSpPr txBox="1"/>
          <p:nvPr/>
        </p:nvSpPr>
        <p:spPr>
          <a:xfrm>
            <a:off x="1928794" y="1204267"/>
            <a:ext cx="6804054" cy="830997"/>
          </a:xfrm>
          <a:prstGeom prst="rect">
            <a:avLst/>
          </a:prstGeom>
          <a:noFill/>
        </p:spPr>
        <p:txBody>
          <a:bodyPr wrap="square" rtlCol="0">
            <a:spAutoFit/>
          </a:bodyPr>
          <a:lstStyle/>
          <a:p>
            <a:pPr algn="ctr"/>
            <a:r>
              <a:rPr lang="en-US" altLang="zh-CN" sz="2400" b="1" dirty="0" err="1" smtClean="0"/>
              <a:t>IIlustrations</a:t>
            </a:r>
            <a:r>
              <a:rPr lang="en-US" altLang="zh-CN" sz="2400" b="1" dirty="0" smtClean="0"/>
              <a:t> of population </a:t>
            </a:r>
            <a:r>
              <a:rPr lang="en-US" altLang="zh-CN" sz="2400" b="1" dirty="0"/>
              <a:t>r</a:t>
            </a:r>
            <a:r>
              <a:rPr lang="en-US" altLang="zh-CN" sz="2400" b="1" dirty="0" smtClean="0"/>
              <a:t>econstruction for water demand </a:t>
            </a:r>
            <a:r>
              <a:rPr lang="en-US" altLang="zh-CN" sz="2400" b="1" dirty="0" err="1" smtClean="0"/>
              <a:t>modelling</a:t>
            </a:r>
            <a:r>
              <a:rPr lang="en-US" altLang="zh-CN" sz="2400" b="1" dirty="0" smtClean="0"/>
              <a:t>: data for this project</a:t>
            </a:r>
            <a:endParaRPr lang="zh-CN" altLang="en-US" sz="2400" b="1" dirty="0"/>
          </a:p>
        </p:txBody>
      </p:sp>
      <p:sp>
        <p:nvSpPr>
          <p:cNvPr id="13" name="TextBox 12"/>
          <p:cNvSpPr txBox="1"/>
          <p:nvPr/>
        </p:nvSpPr>
        <p:spPr>
          <a:xfrm>
            <a:off x="1911350" y="2035264"/>
            <a:ext cx="6946900" cy="4401205"/>
          </a:xfrm>
          <a:prstGeom prst="rect">
            <a:avLst/>
          </a:prstGeom>
          <a:noFill/>
        </p:spPr>
        <p:txBody>
          <a:bodyPr wrap="square" rtlCol="0">
            <a:spAutoFit/>
          </a:bodyPr>
          <a:lstStyle/>
          <a:p>
            <a:pPr>
              <a:buFont typeface="Arial" pitchFamily="34" charset="0"/>
              <a:buChar char="•"/>
            </a:pPr>
            <a:r>
              <a:rPr lang="en-US" altLang="zh-CN" sz="2800" dirty="0" smtClean="0"/>
              <a:t>HSAR, ISAR</a:t>
            </a:r>
          </a:p>
          <a:p>
            <a:pPr>
              <a:buFont typeface="Arial" pitchFamily="34" charset="0"/>
              <a:buChar char="•"/>
            </a:pPr>
            <a:endParaRPr lang="en-US" altLang="zh-CN" sz="2800" dirty="0"/>
          </a:p>
          <a:p>
            <a:pPr>
              <a:buFont typeface="Arial" pitchFamily="34" charset="0"/>
              <a:buChar char="•"/>
            </a:pPr>
            <a:r>
              <a:rPr lang="en-US" altLang="zh-CN" sz="2800" dirty="0" smtClean="0"/>
              <a:t>12 CAS tables</a:t>
            </a:r>
          </a:p>
          <a:p>
            <a:pPr>
              <a:buFont typeface="Arial" pitchFamily="34" charset="0"/>
              <a:buChar char="•"/>
            </a:pPr>
            <a:endParaRPr lang="en-US" altLang="zh-CN" sz="2800" dirty="0"/>
          </a:p>
          <a:p>
            <a:pPr>
              <a:buFont typeface="Arial" pitchFamily="34" charset="0"/>
              <a:buChar char="•"/>
            </a:pPr>
            <a:r>
              <a:rPr lang="en-US" altLang="zh-CN" sz="2800" dirty="0" smtClean="0"/>
              <a:t>Variables </a:t>
            </a:r>
            <a:r>
              <a:rPr lang="en-US" altLang="zh-CN" sz="2800" dirty="0" err="1" smtClean="0"/>
              <a:t>contrained</a:t>
            </a:r>
            <a:r>
              <a:rPr lang="en-US" altLang="zh-CN" sz="2800" dirty="0" smtClean="0"/>
              <a:t>: </a:t>
            </a:r>
          </a:p>
          <a:p>
            <a:r>
              <a:rPr lang="en-GB" altLang="zh-CN" dirty="0" smtClean="0"/>
              <a:t>Relationship </a:t>
            </a:r>
            <a:r>
              <a:rPr lang="en-GB" altLang="zh-CN" dirty="0"/>
              <a:t>to </a:t>
            </a:r>
            <a:r>
              <a:rPr lang="en-GB" altLang="zh-CN" dirty="0" smtClean="0"/>
              <a:t>HRP, Economic Activity, NS-SEC </a:t>
            </a:r>
            <a:r>
              <a:rPr lang="en-GB" altLang="zh-CN" dirty="0"/>
              <a:t>Social Economic </a:t>
            </a:r>
            <a:r>
              <a:rPr lang="en-GB" altLang="zh-CN" dirty="0" smtClean="0"/>
              <a:t>Classification, </a:t>
            </a:r>
            <a:endParaRPr lang="zh-CN" altLang="zh-CN" dirty="0"/>
          </a:p>
          <a:p>
            <a:r>
              <a:rPr lang="en-GB" altLang="zh-CN" dirty="0"/>
              <a:t>Level of Highest </a:t>
            </a:r>
            <a:r>
              <a:rPr lang="en-GB" altLang="zh-CN" dirty="0" smtClean="0"/>
              <a:t>Qualifications </a:t>
            </a:r>
            <a:r>
              <a:rPr lang="en-GB" altLang="zh-CN" dirty="0"/>
              <a:t>(Aged 16-74</a:t>
            </a:r>
            <a:r>
              <a:rPr lang="en-GB" altLang="zh-CN" dirty="0" smtClean="0"/>
              <a:t>), Number </a:t>
            </a:r>
            <a:r>
              <a:rPr lang="en-GB" altLang="zh-CN" dirty="0"/>
              <a:t>of Rooms in Occupied Household </a:t>
            </a:r>
            <a:r>
              <a:rPr lang="en-GB" altLang="zh-CN" dirty="0" smtClean="0"/>
              <a:t>Space, Tenure </a:t>
            </a:r>
            <a:r>
              <a:rPr lang="en-GB" altLang="zh-CN" dirty="0"/>
              <a:t>of </a:t>
            </a:r>
            <a:r>
              <a:rPr lang="en-GB" altLang="zh-CN" dirty="0" smtClean="0"/>
              <a:t>Accommodation, Term </a:t>
            </a:r>
            <a:r>
              <a:rPr lang="en-GB" altLang="zh-CN" dirty="0"/>
              <a:t>time Address of Students or Schoolchildren </a:t>
            </a:r>
            <a:r>
              <a:rPr lang="en-GB" altLang="zh-CN" dirty="0" smtClean="0"/>
              <a:t>, Accommodation </a:t>
            </a:r>
            <a:r>
              <a:rPr lang="en-GB" altLang="zh-CN" dirty="0"/>
              <a:t>Type </a:t>
            </a:r>
            <a:r>
              <a:rPr lang="en-GB" altLang="zh-CN" dirty="0" smtClean="0"/>
              <a:t>, Use </a:t>
            </a:r>
            <a:r>
              <a:rPr lang="en-GB" altLang="zh-CN" dirty="0"/>
              <a:t>of Bath/Shower/Toilet </a:t>
            </a:r>
            <a:r>
              <a:rPr lang="en-GB" altLang="zh-CN" dirty="0" smtClean="0"/>
              <a:t>, Cars/Vans </a:t>
            </a:r>
            <a:r>
              <a:rPr lang="en-GB" altLang="zh-CN" dirty="0"/>
              <a:t>Owned or Available for </a:t>
            </a:r>
            <a:r>
              <a:rPr lang="en-GB" altLang="zh-CN" dirty="0" smtClean="0"/>
              <a:t>Use </a:t>
            </a:r>
            <a:r>
              <a:rPr lang="en-GB" altLang="zh-CN" i="1" dirty="0" smtClean="0"/>
              <a:t>.</a:t>
            </a:r>
            <a:endParaRPr lang="zh-CN" altLang="en-US" i="1" dirty="0"/>
          </a:p>
        </p:txBody>
      </p:sp>
      <p:sp>
        <p:nvSpPr>
          <p:cNvPr id="15" name="Rectangle 22"/>
          <p:cNvSpPr>
            <a:spLocks noChangeArrowheads="1"/>
          </p:cNvSpPr>
          <p:nvPr/>
        </p:nvSpPr>
        <p:spPr bwMode="auto">
          <a:xfrm>
            <a:off x="0" y="1209675"/>
            <a:ext cx="1911350" cy="4635115"/>
          </a:xfrm>
          <a:prstGeom prst="rect">
            <a:avLst/>
          </a:prstGeom>
          <a:noFill/>
          <a:ln w="9525">
            <a:noFill/>
            <a:miter lim="800000"/>
            <a:headEnd/>
            <a:tailEnd/>
          </a:ln>
        </p:spPr>
        <p:txBody>
          <a:bodyPr wrap="square">
            <a:spAutoFit/>
          </a:bodyPr>
          <a:lstStyle/>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Introduction</a:t>
            </a:r>
          </a:p>
          <a:p>
            <a:pPr marL="179388" lvl="1" indent="-179388">
              <a:spcBef>
                <a:spcPct val="20000"/>
              </a:spcBef>
              <a:buFont typeface="Arial" pitchFamily="34" charset="0"/>
              <a:buAutoNum type="arabicPeriod"/>
            </a:pPr>
            <a:endParaRPr lang="en-GB" altLang="zh-CN" sz="1800" dirty="0">
              <a:solidFill>
                <a:srgbClr val="6633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Framework</a:t>
            </a:r>
          </a:p>
          <a:p>
            <a:pPr marL="179388" lvl="1" indent="-179388">
              <a:spcBef>
                <a:spcPct val="20000"/>
              </a:spcBef>
              <a:buFont typeface="Arial" pitchFamily="34" charset="0"/>
              <a:buAutoNum type="arabicPeriod"/>
            </a:pPr>
            <a:endParaRPr lang="en-GB" altLang="zh-CN" sz="1800" b="1" dirty="0">
              <a:solidFill>
                <a:srgbClr val="6633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Basics</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b="1" dirty="0" smtClean="0">
                <a:solidFill>
                  <a:srgbClr val="663300"/>
                </a:solidFill>
                <a:latin typeface="Times New Roman" pitchFamily="18" charset="0"/>
                <a:ea typeface="宋体" pitchFamily="2" charset="-122"/>
                <a:cs typeface="Times New Roman" pitchFamily="18" charset="0"/>
              </a:rPr>
              <a:t>Illustration</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MSM Review</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Statistical Matching</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Scenario</a:t>
            </a:r>
            <a:endParaRPr lang="en-GB" altLang="zh-CN" sz="1800" dirty="0">
              <a:solidFill>
                <a:srgbClr val="CC9900"/>
              </a:solidFill>
              <a:latin typeface="Times New Roman" pitchFamily="18" charset="0"/>
              <a:ea typeface="宋体" pitchFamily="2" charset="-122"/>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14"/>
          <p:cNvSpPr txBox="1">
            <a:spLocks noChangeArrowheads="1"/>
          </p:cNvSpPr>
          <p:nvPr/>
        </p:nvSpPr>
        <p:spPr bwMode="ltGray">
          <a:xfrm>
            <a:off x="6000750" y="214313"/>
            <a:ext cx="2500313" cy="500062"/>
          </a:xfrm>
          <a:prstGeom prst="rect">
            <a:avLst/>
          </a:prstGeom>
          <a:noFill/>
          <a:ln w="9525">
            <a:noFill/>
            <a:miter lim="800000"/>
            <a:headEnd/>
            <a:tailEnd/>
          </a:ln>
        </p:spPr>
        <p:txBody>
          <a:bodyPr lIns="0" tIns="0" rIns="0" bIns="36000" anchor="b"/>
          <a:lstStyle/>
          <a:p>
            <a:pPr eaLnBrk="0" hangingPunct="0"/>
            <a:r>
              <a:rPr lang="en-GB" altLang="zh-CN" sz="1800">
                <a:solidFill>
                  <a:srgbClr val="663300"/>
                </a:solidFill>
                <a:ea typeface="宋体" pitchFamily="2" charset="-122"/>
              </a:rPr>
              <a:t>School of Geography</a:t>
            </a:r>
          </a:p>
          <a:p>
            <a:pPr eaLnBrk="0" hangingPunct="0"/>
            <a:r>
              <a:rPr lang="en-GB" altLang="zh-CN" sz="1100">
                <a:solidFill>
                  <a:srgbClr val="663300"/>
                </a:solidFill>
                <a:ea typeface="宋体" pitchFamily="2" charset="-122"/>
              </a:rPr>
              <a:t>FACULTY OF ENVIRONMENT</a:t>
            </a:r>
          </a:p>
        </p:txBody>
      </p:sp>
      <p:pic>
        <p:nvPicPr>
          <p:cNvPr id="21507" name="Picture 16" descr="LeedsUniBlack"/>
          <p:cNvPicPr>
            <a:picLocks noChangeAspect="1" noChangeArrowheads="1"/>
          </p:cNvPicPr>
          <p:nvPr/>
        </p:nvPicPr>
        <p:blipFill>
          <a:blip r:embed="rId3" cstate="print"/>
          <a:srcRect/>
          <a:stretch>
            <a:fillRect/>
          </a:stretch>
        </p:blipFill>
        <p:spPr bwMode="auto">
          <a:xfrm>
            <a:off x="6011863" y="188913"/>
            <a:ext cx="2846387" cy="811212"/>
          </a:xfrm>
          <a:prstGeom prst="rect">
            <a:avLst/>
          </a:prstGeom>
          <a:noFill/>
          <a:ln w="9525">
            <a:noFill/>
            <a:miter lim="800000"/>
            <a:headEnd/>
            <a:tailEnd/>
          </a:ln>
        </p:spPr>
      </p:pic>
      <p:cxnSp>
        <p:nvCxnSpPr>
          <p:cNvPr id="20" name="Straight Connector 19"/>
          <p:cNvCxnSpPr/>
          <p:nvPr/>
        </p:nvCxnSpPr>
        <p:spPr bwMode="auto">
          <a:xfrm>
            <a:off x="1714480" y="1071546"/>
            <a:ext cx="7215238" cy="1588"/>
          </a:xfrm>
          <a:prstGeom prst="bentConnector3">
            <a:avLst>
              <a:gd name="adj1" fmla="val 50366"/>
            </a:avLst>
          </a:prstGeom>
          <a:solidFill>
            <a:schemeClr val="hlink"/>
          </a:solidFill>
          <a:ln w="41275" cap="flat" cmpd="sng" algn="ctr">
            <a:gradFill flip="none" rotWithShape="1">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tileRect r="-100000" b="-100000"/>
            </a:gradFill>
            <a:prstDash val="solid"/>
            <a:round/>
            <a:headEnd type="none" w="med" len="med"/>
            <a:tailEnd type="none" w="med" len="med"/>
          </a:ln>
          <a:effectLst/>
          <a:scene3d>
            <a:camera prst="orthographicFront"/>
            <a:lightRig rig="threePt" dir="t"/>
          </a:scene3d>
          <a:sp3d prstMaterial="translucentPowder"/>
        </p:spPr>
      </p:cxnSp>
      <p:pic>
        <p:nvPicPr>
          <p:cNvPr id="21509" name="Picture 20"/>
          <p:cNvPicPr>
            <a:picLocks noChangeAspect="1" noChangeArrowheads="1"/>
          </p:cNvPicPr>
          <p:nvPr/>
        </p:nvPicPr>
        <p:blipFill>
          <a:blip r:embed="rId4" cstate="print"/>
          <a:srcRect/>
          <a:stretch>
            <a:fillRect/>
          </a:stretch>
        </p:blipFill>
        <p:spPr bwMode="auto">
          <a:xfrm>
            <a:off x="642938" y="285750"/>
            <a:ext cx="579437" cy="923925"/>
          </a:xfrm>
          <a:prstGeom prst="rect">
            <a:avLst/>
          </a:prstGeom>
          <a:noFill/>
          <a:ln w="3175" algn="ctr">
            <a:noFill/>
            <a:miter lim="800000"/>
            <a:headEnd/>
            <a:tailEnd/>
          </a:ln>
        </p:spPr>
      </p:pic>
      <p:pic>
        <p:nvPicPr>
          <p:cNvPr id="21510" name="Picture 21" descr="C:\Documents and Settings\geopnw\My Documents\uk4.gif"/>
          <p:cNvPicPr>
            <a:picLocks noChangeAspect="1" noChangeArrowheads="1"/>
          </p:cNvPicPr>
          <p:nvPr/>
        </p:nvPicPr>
        <p:blipFill>
          <a:blip r:embed="rId5" cstate="print"/>
          <a:srcRect l="36044" t="17513" r="36145" b="4672"/>
          <a:stretch>
            <a:fillRect/>
          </a:stretch>
        </p:blipFill>
        <p:spPr bwMode="auto">
          <a:xfrm>
            <a:off x="1071563" y="71438"/>
            <a:ext cx="576262" cy="873125"/>
          </a:xfrm>
          <a:prstGeom prst="rect">
            <a:avLst/>
          </a:prstGeom>
          <a:noFill/>
          <a:ln w="9525">
            <a:noFill/>
            <a:miter lim="800000"/>
            <a:headEnd/>
            <a:tailEnd/>
          </a:ln>
        </p:spPr>
      </p:pic>
      <p:pic>
        <p:nvPicPr>
          <p:cNvPr id="21511" name="Picture 19"/>
          <p:cNvPicPr>
            <a:picLocks noChangeAspect="1" noChangeArrowheads="1"/>
          </p:cNvPicPr>
          <p:nvPr/>
        </p:nvPicPr>
        <p:blipFill>
          <a:blip r:embed="rId6" cstate="print"/>
          <a:srcRect l="17123" t="13557" r="4742"/>
          <a:stretch>
            <a:fillRect/>
          </a:stretch>
        </p:blipFill>
        <p:spPr bwMode="auto">
          <a:xfrm>
            <a:off x="88900" y="85725"/>
            <a:ext cx="554038" cy="914400"/>
          </a:xfrm>
          <a:prstGeom prst="rect">
            <a:avLst/>
          </a:prstGeom>
          <a:noFill/>
          <a:ln w="3175" algn="ctr">
            <a:noFill/>
            <a:miter lim="800000"/>
            <a:headEnd/>
            <a:tailEnd/>
          </a:ln>
        </p:spPr>
      </p:pic>
      <p:sp>
        <p:nvSpPr>
          <p:cNvPr id="25" name="Rounded Rectangular Callout 24"/>
          <p:cNvSpPr/>
          <p:nvPr/>
        </p:nvSpPr>
        <p:spPr bwMode="auto">
          <a:xfrm>
            <a:off x="61890" y="71414"/>
            <a:ext cx="1652590" cy="6000792"/>
          </a:xfrm>
          <a:prstGeom prst="wedgeRoundRectCallout">
            <a:avLst/>
          </a:prstGeom>
          <a:noFill/>
          <a:ln w="34925" cap="flat" cmpd="sng" algn="ctr">
            <a:gradFill>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gradFill>
            <a:prstDash val="solid"/>
            <a:round/>
            <a:headEnd type="none" w="med" len="med"/>
            <a:tailEnd type="none" w="med" len="med"/>
          </a:ln>
          <a:effectLst/>
        </p:spPr>
        <p:txBody>
          <a:bodyPr lIns="0" tIns="0" rIns="0" bIns="0"/>
          <a:lstStyle/>
          <a:p>
            <a:pPr>
              <a:spcBef>
                <a:spcPct val="20000"/>
              </a:spcBef>
            </a:pPr>
            <a:endParaRPr lang="zh-CN" altLang="zh-CN"/>
          </a:p>
        </p:txBody>
      </p:sp>
      <p:sp>
        <p:nvSpPr>
          <p:cNvPr id="21516" name="Title 9"/>
          <p:cNvSpPr>
            <a:spLocks noGrp="1"/>
          </p:cNvSpPr>
          <p:nvPr>
            <p:ph type="title"/>
          </p:nvPr>
        </p:nvSpPr>
        <p:spPr/>
        <p:txBody>
          <a:bodyPr/>
          <a:lstStyle/>
          <a:p>
            <a:r>
              <a:rPr lang="en-GB" altLang="zh-CN" smtClean="0">
                <a:ea typeface="宋体" pitchFamily="2" charset="-122"/>
              </a:rPr>
              <a:t>Results-a</a:t>
            </a:r>
          </a:p>
        </p:txBody>
      </p:sp>
      <p:sp>
        <p:nvSpPr>
          <p:cNvPr id="21517" name="Rectangle 11"/>
          <p:cNvSpPr>
            <a:spLocks noChangeArrowheads="1"/>
          </p:cNvSpPr>
          <p:nvPr/>
        </p:nvSpPr>
        <p:spPr bwMode="auto">
          <a:xfrm>
            <a:off x="6000750" y="85725"/>
            <a:ext cx="2857500" cy="985838"/>
          </a:xfrm>
          <a:prstGeom prst="rect">
            <a:avLst/>
          </a:prstGeom>
          <a:solidFill>
            <a:srgbClr val="FFFF00">
              <a:alpha val="7843"/>
            </a:srgbClr>
          </a:solidFill>
          <a:ln w="3175" algn="ctr">
            <a:noFill/>
            <a:round/>
            <a:headEnd/>
            <a:tailEnd/>
          </a:ln>
        </p:spPr>
        <p:txBody>
          <a:bodyPr lIns="0" tIns="0" rIns="0" bIns="0"/>
          <a:lstStyle/>
          <a:p>
            <a:pPr>
              <a:spcBef>
                <a:spcPct val="20000"/>
              </a:spcBef>
            </a:pPr>
            <a:endParaRPr lang="zh-CN" altLang="zh-CN"/>
          </a:p>
        </p:txBody>
      </p:sp>
      <p:sp>
        <p:nvSpPr>
          <p:cNvPr id="12" name="TextBox 11"/>
          <p:cNvSpPr txBox="1"/>
          <p:nvPr/>
        </p:nvSpPr>
        <p:spPr>
          <a:xfrm>
            <a:off x="1928794" y="1204267"/>
            <a:ext cx="6804054" cy="1200329"/>
          </a:xfrm>
          <a:prstGeom prst="rect">
            <a:avLst/>
          </a:prstGeom>
          <a:noFill/>
        </p:spPr>
        <p:txBody>
          <a:bodyPr wrap="square" rtlCol="0">
            <a:spAutoFit/>
          </a:bodyPr>
          <a:lstStyle/>
          <a:p>
            <a:pPr algn="ctr"/>
            <a:r>
              <a:rPr lang="en-US" altLang="zh-CN" sz="2400" b="1" dirty="0" err="1" smtClean="0"/>
              <a:t>IIlustrations</a:t>
            </a:r>
            <a:r>
              <a:rPr lang="en-US" altLang="zh-CN" sz="2400" b="1" dirty="0" smtClean="0"/>
              <a:t> of population </a:t>
            </a:r>
            <a:r>
              <a:rPr lang="en-US" altLang="zh-CN" sz="2400" b="1" dirty="0"/>
              <a:t>r</a:t>
            </a:r>
            <a:r>
              <a:rPr lang="en-US" altLang="zh-CN" sz="2400" b="1" dirty="0" smtClean="0"/>
              <a:t>econstruction for water demand </a:t>
            </a:r>
            <a:r>
              <a:rPr lang="en-US" altLang="zh-CN" sz="2400" b="1" dirty="0" err="1" smtClean="0"/>
              <a:t>modelling</a:t>
            </a:r>
            <a:r>
              <a:rPr lang="en-US" altLang="zh-CN" sz="2400" b="1" dirty="0" smtClean="0"/>
              <a:t>: A elegant solution for communal establishment</a:t>
            </a:r>
            <a:endParaRPr lang="zh-CN" altLang="en-US" sz="2400" b="1" dirty="0"/>
          </a:p>
        </p:txBody>
      </p:sp>
      <p:sp>
        <p:nvSpPr>
          <p:cNvPr id="13" name="TextBox 12"/>
          <p:cNvSpPr txBox="1"/>
          <p:nvPr/>
        </p:nvSpPr>
        <p:spPr>
          <a:xfrm>
            <a:off x="1785948" y="2404596"/>
            <a:ext cx="6946900" cy="4093428"/>
          </a:xfrm>
          <a:prstGeom prst="rect">
            <a:avLst/>
          </a:prstGeom>
          <a:noFill/>
        </p:spPr>
        <p:txBody>
          <a:bodyPr wrap="square" rtlCol="0">
            <a:spAutoFit/>
          </a:bodyPr>
          <a:lstStyle/>
          <a:p>
            <a:pPr>
              <a:buFont typeface="Arial" pitchFamily="34" charset="0"/>
              <a:buChar char="•"/>
            </a:pPr>
            <a:r>
              <a:rPr lang="en-US" altLang="zh-CN" sz="2600" dirty="0" smtClean="0"/>
              <a:t> The individuals in communal establishment are simulated look lik</a:t>
            </a:r>
            <a:r>
              <a:rPr lang="en-US" altLang="zh-CN" sz="2600" dirty="0"/>
              <a:t>e</a:t>
            </a:r>
            <a:r>
              <a:rPr lang="en-US" altLang="zh-CN" sz="2600" dirty="0" smtClean="0"/>
              <a:t> single person households with the household population</a:t>
            </a:r>
          </a:p>
          <a:p>
            <a:pPr>
              <a:buFont typeface="Arial" pitchFamily="34" charset="0"/>
              <a:buChar char="•"/>
            </a:pPr>
            <a:endParaRPr lang="en-US" altLang="zh-CN" sz="2600" dirty="0"/>
          </a:p>
          <a:p>
            <a:pPr>
              <a:buFont typeface="Arial" pitchFamily="34" charset="0"/>
              <a:buChar char="•"/>
            </a:pPr>
            <a:r>
              <a:rPr lang="en-US" altLang="zh-CN" sz="2600" dirty="0" smtClean="0"/>
              <a:t>Some constraint tables counts them, some don’t</a:t>
            </a:r>
          </a:p>
          <a:p>
            <a:pPr>
              <a:buFont typeface="Arial" pitchFamily="34" charset="0"/>
              <a:buChar char="•"/>
            </a:pPr>
            <a:endParaRPr lang="en-US" altLang="zh-CN" sz="2600" dirty="0"/>
          </a:p>
          <a:p>
            <a:pPr>
              <a:buFont typeface="Arial" pitchFamily="34" charset="0"/>
              <a:buChar char="•"/>
            </a:pPr>
            <a:r>
              <a:rPr lang="en-US" altLang="zh-CN" sz="2600" dirty="0" smtClean="0"/>
              <a:t>This approach avoid guessing  and extracting the counts from related constraint tables</a:t>
            </a:r>
            <a:endParaRPr lang="zh-CN" altLang="en-US" sz="2600" dirty="0"/>
          </a:p>
        </p:txBody>
      </p:sp>
      <p:sp>
        <p:nvSpPr>
          <p:cNvPr id="15" name="Rectangle 22"/>
          <p:cNvSpPr>
            <a:spLocks noChangeArrowheads="1"/>
          </p:cNvSpPr>
          <p:nvPr/>
        </p:nvSpPr>
        <p:spPr bwMode="auto">
          <a:xfrm>
            <a:off x="0" y="1209675"/>
            <a:ext cx="1911350" cy="4635115"/>
          </a:xfrm>
          <a:prstGeom prst="rect">
            <a:avLst/>
          </a:prstGeom>
          <a:noFill/>
          <a:ln w="9525">
            <a:noFill/>
            <a:miter lim="800000"/>
            <a:headEnd/>
            <a:tailEnd/>
          </a:ln>
        </p:spPr>
        <p:txBody>
          <a:bodyPr wrap="square">
            <a:spAutoFit/>
          </a:bodyPr>
          <a:lstStyle/>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Introduction</a:t>
            </a:r>
          </a:p>
          <a:p>
            <a:pPr marL="179388" lvl="1" indent="-179388">
              <a:spcBef>
                <a:spcPct val="20000"/>
              </a:spcBef>
              <a:buFont typeface="Arial" pitchFamily="34" charset="0"/>
              <a:buAutoNum type="arabicPeriod"/>
            </a:pPr>
            <a:endParaRPr lang="en-GB" altLang="zh-CN" sz="1800" dirty="0">
              <a:solidFill>
                <a:srgbClr val="6633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Framework</a:t>
            </a:r>
          </a:p>
          <a:p>
            <a:pPr marL="179388" lvl="1" indent="-179388">
              <a:spcBef>
                <a:spcPct val="20000"/>
              </a:spcBef>
              <a:buFont typeface="Arial" pitchFamily="34" charset="0"/>
              <a:buAutoNum type="arabicPeriod"/>
            </a:pPr>
            <a:endParaRPr lang="en-GB" altLang="zh-CN" sz="1800" b="1" dirty="0">
              <a:solidFill>
                <a:srgbClr val="6633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Basics</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b="1" dirty="0" smtClean="0">
                <a:solidFill>
                  <a:srgbClr val="663300"/>
                </a:solidFill>
                <a:latin typeface="Times New Roman" pitchFamily="18" charset="0"/>
                <a:ea typeface="宋体" pitchFamily="2" charset="-122"/>
                <a:cs typeface="Times New Roman" pitchFamily="18" charset="0"/>
              </a:rPr>
              <a:t>Illustration</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MSM Review</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Statistical Matching</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Scenario</a:t>
            </a:r>
            <a:endParaRPr lang="en-GB" altLang="zh-CN" sz="1800" dirty="0">
              <a:solidFill>
                <a:srgbClr val="CC9900"/>
              </a:solidFill>
              <a:latin typeface="Times New Roman" pitchFamily="18" charset="0"/>
              <a:ea typeface="宋体" pitchFamily="2" charset="-122"/>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14"/>
          <p:cNvSpPr txBox="1">
            <a:spLocks noChangeArrowheads="1"/>
          </p:cNvSpPr>
          <p:nvPr/>
        </p:nvSpPr>
        <p:spPr bwMode="ltGray">
          <a:xfrm>
            <a:off x="6000750" y="214313"/>
            <a:ext cx="2500313" cy="500062"/>
          </a:xfrm>
          <a:prstGeom prst="rect">
            <a:avLst/>
          </a:prstGeom>
          <a:noFill/>
          <a:ln w="9525">
            <a:noFill/>
            <a:miter lim="800000"/>
            <a:headEnd/>
            <a:tailEnd/>
          </a:ln>
        </p:spPr>
        <p:txBody>
          <a:bodyPr lIns="0" tIns="0" rIns="0" bIns="36000" anchor="b"/>
          <a:lstStyle/>
          <a:p>
            <a:pPr eaLnBrk="0" hangingPunct="0"/>
            <a:r>
              <a:rPr lang="en-GB" altLang="zh-CN" sz="1800">
                <a:solidFill>
                  <a:srgbClr val="663300"/>
                </a:solidFill>
                <a:ea typeface="宋体" pitchFamily="2" charset="-122"/>
              </a:rPr>
              <a:t>School of Geography</a:t>
            </a:r>
          </a:p>
          <a:p>
            <a:pPr eaLnBrk="0" hangingPunct="0"/>
            <a:r>
              <a:rPr lang="en-GB" altLang="zh-CN" sz="1100">
                <a:solidFill>
                  <a:srgbClr val="663300"/>
                </a:solidFill>
                <a:ea typeface="宋体" pitchFamily="2" charset="-122"/>
              </a:rPr>
              <a:t>FACULTY OF ENVIRONMENT</a:t>
            </a:r>
          </a:p>
        </p:txBody>
      </p:sp>
      <p:pic>
        <p:nvPicPr>
          <p:cNvPr id="21507" name="Picture 16" descr="LeedsUniBlack"/>
          <p:cNvPicPr>
            <a:picLocks noChangeAspect="1" noChangeArrowheads="1"/>
          </p:cNvPicPr>
          <p:nvPr/>
        </p:nvPicPr>
        <p:blipFill>
          <a:blip r:embed="rId3" cstate="print"/>
          <a:srcRect/>
          <a:stretch>
            <a:fillRect/>
          </a:stretch>
        </p:blipFill>
        <p:spPr bwMode="auto">
          <a:xfrm>
            <a:off x="6011863" y="188913"/>
            <a:ext cx="2846387" cy="811212"/>
          </a:xfrm>
          <a:prstGeom prst="rect">
            <a:avLst/>
          </a:prstGeom>
          <a:noFill/>
          <a:ln w="9525">
            <a:noFill/>
            <a:miter lim="800000"/>
            <a:headEnd/>
            <a:tailEnd/>
          </a:ln>
        </p:spPr>
      </p:pic>
      <p:cxnSp>
        <p:nvCxnSpPr>
          <p:cNvPr id="20" name="Straight Connector 19"/>
          <p:cNvCxnSpPr/>
          <p:nvPr/>
        </p:nvCxnSpPr>
        <p:spPr bwMode="auto">
          <a:xfrm>
            <a:off x="1714480" y="1071546"/>
            <a:ext cx="7215238" cy="1588"/>
          </a:xfrm>
          <a:prstGeom prst="bentConnector3">
            <a:avLst>
              <a:gd name="adj1" fmla="val 50366"/>
            </a:avLst>
          </a:prstGeom>
          <a:solidFill>
            <a:schemeClr val="hlink"/>
          </a:solidFill>
          <a:ln w="41275" cap="flat" cmpd="sng" algn="ctr">
            <a:gradFill flip="none" rotWithShape="1">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tileRect r="-100000" b="-100000"/>
            </a:gradFill>
            <a:prstDash val="solid"/>
            <a:round/>
            <a:headEnd type="none" w="med" len="med"/>
            <a:tailEnd type="none" w="med" len="med"/>
          </a:ln>
          <a:effectLst/>
          <a:scene3d>
            <a:camera prst="orthographicFront"/>
            <a:lightRig rig="threePt" dir="t"/>
          </a:scene3d>
          <a:sp3d prstMaterial="translucentPowder"/>
        </p:spPr>
      </p:cxnSp>
      <p:pic>
        <p:nvPicPr>
          <p:cNvPr id="21509" name="Picture 20"/>
          <p:cNvPicPr>
            <a:picLocks noChangeAspect="1" noChangeArrowheads="1"/>
          </p:cNvPicPr>
          <p:nvPr/>
        </p:nvPicPr>
        <p:blipFill>
          <a:blip r:embed="rId4" cstate="print"/>
          <a:srcRect/>
          <a:stretch>
            <a:fillRect/>
          </a:stretch>
        </p:blipFill>
        <p:spPr bwMode="auto">
          <a:xfrm>
            <a:off x="642938" y="285750"/>
            <a:ext cx="579437" cy="923925"/>
          </a:xfrm>
          <a:prstGeom prst="rect">
            <a:avLst/>
          </a:prstGeom>
          <a:noFill/>
          <a:ln w="3175" algn="ctr">
            <a:noFill/>
            <a:miter lim="800000"/>
            <a:headEnd/>
            <a:tailEnd/>
          </a:ln>
        </p:spPr>
      </p:pic>
      <p:pic>
        <p:nvPicPr>
          <p:cNvPr id="21510" name="Picture 21" descr="C:\Documents and Settings\geopnw\My Documents\uk4.gif"/>
          <p:cNvPicPr>
            <a:picLocks noChangeAspect="1" noChangeArrowheads="1"/>
          </p:cNvPicPr>
          <p:nvPr/>
        </p:nvPicPr>
        <p:blipFill>
          <a:blip r:embed="rId5" cstate="print"/>
          <a:srcRect l="36044" t="17513" r="36145" b="4672"/>
          <a:stretch>
            <a:fillRect/>
          </a:stretch>
        </p:blipFill>
        <p:spPr bwMode="auto">
          <a:xfrm>
            <a:off x="1071563" y="71438"/>
            <a:ext cx="576262" cy="873125"/>
          </a:xfrm>
          <a:prstGeom prst="rect">
            <a:avLst/>
          </a:prstGeom>
          <a:noFill/>
          <a:ln w="9525">
            <a:noFill/>
            <a:miter lim="800000"/>
            <a:headEnd/>
            <a:tailEnd/>
          </a:ln>
        </p:spPr>
      </p:pic>
      <p:pic>
        <p:nvPicPr>
          <p:cNvPr id="21511" name="Picture 19"/>
          <p:cNvPicPr>
            <a:picLocks noChangeAspect="1" noChangeArrowheads="1"/>
          </p:cNvPicPr>
          <p:nvPr/>
        </p:nvPicPr>
        <p:blipFill>
          <a:blip r:embed="rId6" cstate="print"/>
          <a:srcRect l="17123" t="13557" r="4742"/>
          <a:stretch>
            <a:fillRect/>
          </a:stretch>
        </p:blipFill>
        <p:spPr bwMode="auto">
          <a:xfrm>
            <a:off x="88900" y="85725"/>
            <a:ext cx="554038" cy="914400"/>
          </a:xfrm>
          <a:prstGeom prst="rect">
            <a:avLst/>
          </a:prstGeom>
          <a:noFill/>
          <a:ln w="3175" algn="ctr">
            <a:noFill/>
            <a:miter lim="800000"/>
            <a:headEnd/>
            <a:tailEnd/>
          </a:ln>
        </p:spPr>
      </p:pic>
      <p:sp>
        <p:nvSpPr>
          <p:cNvPr id="25" name="Rounded Rectangular Callout 24"/>
          <p:cNvSpPr/>
          <p:nvPr/>
        </p:nvSpPr>
        <p:spPr bwMode="auto">
          <a:xfrm>
            <a:off x="61890" y="71414"/>
            <a:ext cx="1652590" cy="6000792"/>
          </a:xfrm>
          <a:prstGeom prst="wedgeRoundRectCallout">
            <a:avLst/>
          </a:prstGeom>
          <a:noFill/>
          <a:ln w="34925" cap="flat" cmpd="sng" algn="ctr">
            <a:gradFill>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gradFill>
            <a:prstDash val="solid"/>
            <a:round/>
            <a:headEnd type="none" w="med" len="med"/>
            <a:tailEnd type="none" w="med" len="med"/>
          </a:ln>
          <a:effectLst/>
        </p:spPr>
        <p:txBody>
          <a:bodyPr lIns="0" tIns="0" rIns="0" bIns="0"/>
          <a:lstStyle/>
          <a:p>
            <a:pPr>
              <a:spcBef>
                <a:spcPct val="20000"/>
              </a:spcBef>
            </a:pPr>
            <a:endParaRPr lang="zh-CN" altLang="zh-CN"/>
          </a:p>
        </p:txBody>
      </p:sp>
      <p:sp>
        <p:nvSpPr>
          <p:cNvPr id="21516" name="Title 9"/>
          <p:cNvSpPr>
            <a:spLocks noGrp="1"/>
          </p:cNvSpPr>
          <p:nvPr>
            <p:ph type="title"/>
          </p:nvPr>
        </p:nvSpPr>
        <p:spPr/>
        <p:txBody>
          <a:bodyPr/>
          <a:lstStyle/>
          <a:p>
            <a:r>
              <a:rPr lang="en-GB" altLang="zh-CN" smtClean="0">
                <a:ea typeface="宋体" pitchFamily="2" charset="-122"/>
              </a:rPr>
              <a:t>Results-a</a:t>
            </a:r>
          </a:p>
        </p:txBody>
      </p:sp>
      <p:sp>
        <p:nvSpPr>
          <p:cNvPr id="21517" name="Rectangle 11"/>
          <p:cNvSpPr>
            <a:spLocks noChangeArrowheads="1"/>
          </p:cNvSpPr>
          <p:nvPr/>
        </p:nvSpPr>
        <p:spPr bwMode="auto">
          <a:xfrm>
            <a:off x="6000750" y="85725"/>
            <a:ext cx="2857500" cy="985838"/>
          </a:xfrm>
          <a:prstGeom prst="rect">
            <a:avLst/>
          </a:prstGeom>
          <a:solidFill>
            <a:srgbClr val="FFFF00">
              <a:alpha val="7843"/>
            </a:srgbClr>
          </a:solidFill>
          <a:ln w="3175" algn="ctr">
            <a:noFill/>
            <a:round/>
            <a:headEnd/>
            <a:tailEnd/>
          </a:ln>
        </p:spPr>
        <p:txBody>
          <a:bodyPr lIns="0" tIns="0" rIns="0" bIns="0"/>
          <a:lstStyle/>
          <a:p>
            <a:pPr>
              <a:spcBef>
                <a:spcPct val="20000"/>
              </a:spcBef>
            </a:pPr>
            <a:endParaRPr lang="zh-CN" altLang="zh-CN"/>
          </a:p>
        </p:txBody>
      </p:sp>
      <p:sp>
        <p:nvSpPr>
          <p:cNvPr id="12" name="TextBox 11"/>
          <p:cNvSpPr txBox="1"/>
          <p:nvPr/>
        </p:nvSpPr>
        <p:spPr>
          <a:xfrm>
            <a:off x="1928794" y="1209675"/>
            <a:ext cx="6804054" cy="461665"/>
          </a:xfrm>
          <a:prstGeom prst="rect">
            <a:avLst/>
          </a:prstGeom>
          <a:noFill/>
        </p:spPr>
        <p:txBody>
          <a:bodyPr wrap="square" rtlCol="0">
            <a:spAutoFit/>
          </a:bodyPr>
          <a:lstStyle/>
          <a:p>
            <a:pPr algn="ctr"/>
            <a:r>
              <a:rPr lang="en-US" altLang="zh-CN" sz="2400" b="1" dirty="0" err="1" smtClean="0"/>
              <a:t>Microsimulation</a:t>
            </a:r>
            <a:r>
              <a:rPr lang="en-US" altLang="zh-CN" sz="2400" b="1" dirty="0" smtClean="0"/>
              <a:t> review 1: ORCUTT</a:t>
            </a:r>
            <a:endParaRPr lang="zh-CN" altLang="en-US" sz="2400" b="1" dirty="0"/>
          </a:p>
        </p:txBody>
      </p:sp>
      <p:sp>
        <p:nvSpPr>
          <p:cNvPr id="13" name="TextBox 12"/>
          <p:cNvSpPr txBox="1"/>
          <p:nvPr/>
        </p:nvSpPr>
        <p:spPr>
          <a:xfrm>
            <a:off x="1785948" y="2035264"/>
            <a:ext cx="6946900" cy="830997"/>
          </a:xfrm>
          <a:prstGeom prst="rect">
            <a:avLst/>
          </a:prstGeom>
          <a:noFill/>
        </p:spPr>
        <p:txBody>
          <a:bodyPr wrap="square" rtlCol="0">
            <a:spAutoFit/>
          </a:bodyPr>
          <a:lstStyle/>
          <a:p>
            <a:endParaRPr lang="en-US" altLang="zh-CN" sz="2800" dirty="0"/>
          </a:p>
          <a:p>
            <a:endParaRPr lang="zh-CN" altLang="en-US" dirty="0"/>
          </a:p>
        </p:txBody>
      </p:sp>
      <p:sp>
        <p:nvSpPr>
          <p:cNvPr id="14" name="TextBox 13"/>
          <p:cNvSpPr txBox="1"/>
          <p:nvPr/>
        </p:nvSpPr>
        <p:spPr>
          <a:xfrm>
            <a:off x="1911350" y="2035264"/>
            <a:ext cx="7018368" cy="4493538"/>
          </a:xfrm>
          <a:prstGeom prst="rect">
            <a:avLst/>
          </a:prstGeom>
          <a:noFill/>
        </p:spPr>
        <p:txBody>
          <a:bodyPr wrap="square" rtlCol="0">
            <a:spAutoFit/>
          </a:bodyPr>
          <a:lstStyle/>
          <a:p>
            <a:pPr>
              <a:buFont typeface="Arial" pitchFamily="34" charset="0"/>
              <a:buChar char="•"/>
            </a:pPr>
            <a:r>
              <a:rPr lang="en-US" altLang="zh-CN" sz="2600" dirty="0" smtClean="0"/>
              <a:t> </a:t>
            </a:r>
            <a:r>
              <a:rPr lang="en-US" altLang="zh-CN" sz="2600" dirty="0" err="1" smtClean="0"/>
              <a:t>Basedata</a:t>
            </a:r>
            <a:r>
              <a:rPr lang="en-US" altLang="zh-CN" sz="2600" dirty="0" smtClean="0"/>
              <a:t>: 1973 Current Population Survey </a:t>
            </a:r>
          </a:p>
          <a:p>
            <a:pPr>
              <a:buFont typeface="Arial" pitchFamily="34" charset="0"/>
              <a:buChar char="•"/>
            </a:pPr>
            <a:endParaRPr lang="en-US" altLang="zh-CN" sz="2600" dirty="0"/>
          </a:p>
          <a:p>
            <a:pPr>
              <a:buFont typeface="Arial" pitchFamily="34" charset="0"/>
              <a:buChar char="•"/>
            </a:pPr>
            <a:r>
              <a:rPr lang="en-US" altLang="zh-CN" sz="2600" dirty="0" err="1" smtClean="0"/>
              <a:t>Submodel</a:t>
            </a:r>
            <a:r>
              <a:rPr lang="en-US" altLang="zh-CN" sz="2600" dirty="0" smtClean="0"/>
              <a:t> of DYNASIM: The Family and Earning History Model (Dynamic), its output  will be input for Jobs and Benefit History Model (Dynamic), a static imputation model for various variables.</a:t>
            </a:r>
          </a:p>
          <a:p>
            <a:pPr>
              <a:buFont typeface="Arial" pitchFamily="34" charset="0"/>
              <a:buChar char="•"/>
            </a:pPr>
            <a:endParaRPr lang="en-US" altLang="zh-CN" sz="2600" dirty="0"/>
          </a:p>
          <a:p>
            <a:pPr>
              <a:buFont typeface="Arial" pitchFamily="34" charset="0"/>
              <a:buChar char="•"/>
            </a:pPr>
            <a:r>
              <a:rPr lang="en-US" altLang="zh-CN" sz="2600" dirty="0" smtClean="0"/>
              <a:t>Alignment</a:t>
            </a:r>
            <a:endParaRPr lang="en-US" altLang="zh-CN" sz="2600" dirty="0"/>
          </a:p>
          <a:p>
            <a:pPr>
              <a:buFont typeface="Arial" pitchFamily="34" charset="0"/>
              <a:buChar char="•"/>
            </a:pPr>
            <a:endParaRPr lang="en-US" altLang="zh-CN" sz="2600" dirty="0" smtClean="0"/>
          </a:p>
          <a:p>
            <a:pPr>
              <a:buFont typeface="Arial" pitchFamily="34" charset="0"/>
              <a:buChar char="•"/>
            </a:pPr>
            <a:r>
              <a:rPr lang="en-US" altLang="zh-CN" sz="2600" dirty="0" smtClean="0"/>
              <a:t>A powerful but out of date model</a:t>
            </a:r>
          </a:p>
        </p:txBody>
      </p:sp>
      <p:sp>
        <p:nvSpPr>
          <p:cNvPr id="15" name="Rectangle 22"/>
          <p:cNvSpPr>
            <a:spLocks noChangeArrowheads="1"/>
          </p:cNvSpPr>
          <p:nvPr/>
        </p:nvSpPr>
        <p:spPr bwMode="auto">
          <a:xfrm>
            <a:off x="0" y="1209675"/>
            <a:ext cx="1911350" cy="4635115"/>
          </a:xfrm>
          <a:prstGeom prst="rect">
            <a:avLst/>
          </a:prstGeom>
          <a:noFill/>
          <a:ln w="9525">
            <a:noFill/>
            <a:miter lim="800000"/>
            <a:headEnd/>
            <a:tailEnd/>
          </a:ln>
        </p:spPr>
        <p:txBody>
          <a:bodyPr wrap="square">
            <a:spAutoFit/>
          </a:bodyPr>
          <a:lstStyle/>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Introduction</a:t>
            </a:r>
          </a:p>
          <a:p>
            <a:pPr marL="179388" lvl="1" indent="-179388">
              <a:spcBef>
                <a:spcPct val="20000"/>
              </a:spcBef>
              <a:buFont typeface="Arial" pitchFamily="34" charset="0"/>
              <a:buAutoNum type="arabicPeriod"/>
            </a:pPr>
            <a:endParaRPr lang="en-GB" altLang="zh-CN" sz="1800" dirty="0">
              <a:solidFill>
                <a:srgbClr val="6633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Framework</a:t>
            </a:r>
          </a:p>
          <a:p>
            <a:pPr marL="179388" lvl="1" indent="-179388">
              <a:spcBef>
                <a:spcPct val="20000"/>
              </a:spcBef>
              <a:buFont typeface="Arial" pitchFamily="34" charset="0"/>
              <a:buAutoNum type="arabicPeriod"/>
            </a:pPr>
            <a:endParaRPr lang="en-GB" altLang="zh-CN" sz="1800" b="1" dirty="0">
              <a:solidFill>
                <a:srgbClr val="6633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Basics</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Illustration</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b="1" dirty="0" smtClean="0">
                <a:solidFill>
                  <a:srgbClr val="663300"/>
                </a:solidFill>
                <a:latin typeface="Times New Roman" pitchFamily="18" charset="0"/>
                <a:ea typeface="宋体" pitchFamily="2" charset="-122"/>
                <a:cs typeface="Times New Roman" pitchFamily="18" charset="0"/>
              </a:rPr>
              <a:t>MSM Review</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Statistical Matching</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Scenario</a:t>
            </a:r>
            <a:endParaRPr lang="en-GB" altLang="zh-CN" sz="1800" dirty="0">
              <a:solidFill>
                <a:srgbClr val="CC9900"/>
              </a:solidFill>
              <a:latin typeface="Times New Roman" pitchFamily="18" charset="0"/>
              <a:ea typeface="宋体" pitchFamily="2" charset="-122"/>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14"/>
          <p:cNvSpPr txBox="1">
            <a:spLocks noChangeArrowheads="1"/>
          </p:cNvSpPr>
          <p:nvPr/>
        </p:nvSpPr>
        <p:spPr bwMode="ltGray">
          <a:xfrm>
            <a:off x="6000750" y="214313"/>
            <a:ext cx="2500313" cy="500062"/>
          </a:xfrm>
          <a:prstGeom prst="rect">
            <a:avLst/>
          </a:prstGeom>
          <a:noFill/>
          <a:ln w="9525">
            <a:noFill/>
            <a:miter lim="800000"/>
            <a:headEnd/>
            <a:tailEnd/>
          </a:ln>
        </p:spPr>
        <p:txBody>
          <a:bodyPr lIns="0" tIns="0" rIns="0" bIns="36000" anchor="b"/>
          <a:lstStyle/>
          <a:p>
            <a:pPr eaLnBrk="0" hangingPunct="0"/>
            <a:r>
              <a:rPr lang="en-GB" altLang="zh-CN" sz="1800">
                <a:solidFill>
                  <a:srgbClr val="663300"/>
                </a:solidFill>
                <a:ea typeface="宋体" pitchFamily="2" charset="-122"/>
              </a:rPr>
              <a:t>School of Geography</a:t>
            </a:r>
          </a:p>
          <a:p>
            <a:pPr eaLnBrk="0" hangingPunct="0"/>
            <a:r>
              <a:rPr lang="en-GB" altLang="zh-CN" sz="1100">
                <a:solidFill>
                  <a:srgbClr val="663300"/>
                </a:solidFill>
                <a:ea typeface="宋体" pitchFamily="2" charset="-122"/>
              </a:rPr>
              <a:t>FACULTY OF ENVIRONMENT</a:t>
            </a:r>
          </a:p>
        </p:txBody>
      </p:sp>
      <p:pic>
        <p:nvPicPr>
          <p:cNvPr id="21507" name="Picture 16" descr="LeedsUniBlack"/>
          <p:cNvPicPr>
            <a:picLocks noChangeAspect="1" noChangeArrowheads="1"/>
          </p:cNvPicPr>
          <p:nvPr/>
        </p:nvPicPr>
        <p:blipFill>
          <a:blip r:embed="rId3" cstate="print"/>
          <a:srcRect/>
          <a:stretch>
            <a:fillRect/>
          </a:stretch>
        </p:blipFill>
        <p:spPr bwMode="auto">
          <a:xfrm>
            <a:off x="6011863" y="188913"/>
            <a:ext cx="2846387" cy="811212"/>
          </a:xfrm>
          <a:prstGeom prst="rect">
            <a:avLst/>
          </a:prstGeom>
          <a:noFill/>
          <a:ln w="9525">
            <a:noFill/>
            <a:miter lim="800000"/>
            <a:headEnd/>
            <a:tailEnd/>
          </a:ln>
        </p:spPr>
      </p:pic>
      <p:cxnSp>
        <p:nvCxnSpPr>
          <p:cNvPr id="20" name="Straight Connector 19"/>
          <p:cNvCxnSpPr/>
          <p:nvPr/>
        </p:nvCxnSpPr>
        <p:spPr bwMode="auto">
          <a:xfrm>
            <a:off x="1714480" y="1071546"/>
            <a:ext cx="7215238" cy="1588"/>
          </a:xfrm>
          <a:prstGeom prst="bentConnector3">
            <a:avLst>
              <a:gd name="adj1" fmla="val 50366"/>
            </a:avLst>
          </a:prstGeom>
          <a:solidFill>
            <a:schemeClr val="hlink"/>
          </a:solidFill>
          <a:ln w="41275" cap="flat" cmpd="sng" algn="ctr">
            <a:gradFill flip="none" rotWithShape="1">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tileRect r="-100000" b="-100000"/>
            </a:gradFill>
            <a:prstDash val="solid"/>
            <a:round/>
            <a:headEnd type="none" w="med" len="med"/>
            <a:tailEnd type="none" w="med" len="med"/>
          </a:ln>
          <a:effectLst/>
          <a:scene3d>
            <a:camera prst="orthographicFront"/>
            <a:lightRig rig="threePt" dir="t"/>
          </a:scene3d>
          <a:sp3d prstMaterial="translucentPowder"/>
        </p:spPr>
      </p:cxnSp>
      <p:pic>
        <p:nvPicPr>
          <p:cNvPr id="21509" name="Picture 20"/>
          <p:cNvPicPr>
            <a:picLocks noChangeAspect="1" noChangeArrowheads="1"/>
          </p:cNvPicPr>
          <p:nvPr/>
        </p:nvPicPr>
        <p:blipFill>
          <a:blip r:embed="rId4" cstate="print"/>
          <a:srcRect/>
          <a:stretch>
            <a:fillRect/>
          </a:stretch>
        </p:blipFill>
        <p:spPr bwMode="auto">
          <a:xfrm>
            <a:off x="642938" y="285750"/>
            <a:ext cx="579437" cy="923925"/>
          </a:xfrm>
          <a:prstGeom prst="rect">
            <a:avLst/>
          </a:prstGeom>
          <a:noFill/>
          <a:ln w="3175" algn="ctr">
            <a:noFill/>
            <a:miter lim="800000"/>
            <a:headEnd/>
            <a:tailEnd/>
          </a:ln>
        </p:spPr>
      </p:pic>
      <p:pic>
        <p:nvPicPr>
          <p:cNvPr id="21510" name="Picture 21" descr="C:\Documents and Settings\geopnw\My Documents\uk4.gif"/>
          <p:cNvPicPr>
            <a:picLocks noChangeAspect="1" noChangeArrowheads="1"/>
          </p:cNvPicPr>
          <p:nvPr/>
        </p:nvPicPr>
        <p:blipFill>
          <a:blip r:embed="rId5" cstate="print"/>
          <a:srcRect l="36044" t="17513" r="36145" b="4672"/>
          <a:stretch>
            <a:fillRect/>
          </a:stretch>
        </p:blipFill>
        <p:spPr bwMode="auto">
          <a:xfrm>
            <a:off x="1071563" y="71438"/>
            <a:ext cx="576262" cy="873125"/>
          </a:xfrm>
          <a:prstGeom prst="rect">
            <a:avLst/>
          </a:prstGeom>
          <a:noFill/>
          <a:ln w="9525">
            <a:noFill/>
            <a:miter lim="800000"/>
            <a:headEnd/>
            <a:tailEnd/>
          </a:ln>
        </p:spPr>
      </p:pic>
      <p:pic>
        <p:nvPicPr>
          <p:cNvPr id="21511" name="Picture 19"/>
          <p:cNvPicPr>
            <a:picLocks noChangeAspect="1" noChangeArrowheads="1"/>
          </p:cNvPicPr>
          <p:nvPr/>
        </p:nvPicPr>
        <p:blipFill>
          <a:blip r:embed="rId6" cstate="print"/>
          <a:srcRect l="17123" t="13557" r="4742"/>
          <a:stretch>
            <a:fillRect/>
          </a:stretch>
        </p:blipFill>
        <p:spPr bwMode="auto">
          <a:xfrm>
            <a:off x="88900" y="85725"/>
            <a:ext cx="554038" cy="914400"/>
          </a:xfrm>
          <a:prstGeom prst="rect">
            <a:avLst/>
          </a:prstGeom>
          <a:noFill/>
          <a:ln w="3175" algn="ctr">
            <a:noFill/>
            <a:miter lim="800000"/>
            <a:headEnd/>
            <a:tailEnd/>
          </a:ln>
        </p:spPr>
      </p:pic>
      <p:sp>
        <p:nvSpPr>
          <p:cNvPr id="25" name="Rounded Rectangular Callout 24"/>
          <p:cNvSpPr/>
          <p:nvPr/>
        </p:nvSpPr>
        <p:spPr bwMode="auto">
          <a:xfrm>
            <a:off x="61890" y="71414"/>
            <a:ext cx="1652590" cy="6000792"/>
          </a:xfrm>
          <a:prstGeom prst="wedgeRoundRectCallout">
            <a:avLst/>
          </a:prstGeom>
          <a:noFill/>
          <a:ln w="34925" cap="flat" cmpd="sng" algn="ctr">
            <a:gradFill>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gradFill>
            <a:prstDash val="solid"/>
            <a:round/>
            <a:headEnd type="none" w="med" len="med"/>
            <a:tailEnd type="none" w="med" len="med"/>
          </a:ln>
          <a:effectLst/>
        </p:spPr>
        <p:txBody>
          <a:bodyPr lIns="0" tIns="0" rIns="0" bIns="0"/>
          <a:lstStyle/>
          <a:p>
            <a:pPr>
              <a:spcBef>
                <a:spcPct val="20000"/>
              </a:spcBef>
            </a:pPr>
            <a:endParaRPr lang="zh-CN" altLang="zh-CN"/>
          </a:p>
        </p:txBody>
      </p:sp>
      <p:sp>
        <p:nvSpPr>
          <p:cNvPr id="21516" name="Title 9"/>
          <p:cNvSpPr>
            <a:spLocks noGrp="1"/>
          </p:cNvSpPr>
          <p:nvPr>
            <p:ph type="title"/>
          </p:nvPr>
        </p:nvSpPr>
        <p:spPr/>
        <p:txBody>
          <a:bodyPr/>
          <a:lstStyle/>
          <a:p>
            <a:r>
              <a:rPr lang="en-GB" altLang="zh-CN" dirty="0" smtClean="0">
                <a:ea typeface="宋体" pitchFamily="2" charset="-122"/>
              </a:rPr>
              <a:t>Results-a</a:t>
            </a:r>
          </a:p>
        </p:txBody>
      </p:sp>
      <p:sp>
        <p:nvSpPr>
          <p:cNvPr id="21517" name="Rectangle 11"/>
          <p:cNvSpPr>
            <a:spLocks noChangeArrowheads="1"/>
          </p:cNvSpPr>
          <p:nvPr/>
        </p:nvSpPr>
        <p:spPr bwMode="auto">
          <a:xfrm>
            <a:off x="6000750" y="85725"/>
            <a:ext cx="2857500" cy="985838"/>
          </a:xfrm>
          <a:prstGeom prst="rect">
            <a:avLst/>
          </a:prstGeom>
          <a:solidFill>
            <a:srgbClr val="FFFF00">
              <a:alpha val="7843"/>
            </a:srgbClr>
          </a:solidFill>
          <a:ln w="3175" algn="ctr">
            <a:noFill/>
            <a:round/>
            <a:headEnd/>
            <a:tailEnd/>
          </a:ln>
        </p:spPr>
        <p:txBody>
          <a:bodyPr lIns="0" tIns="0" rIns="0" bIns="0"/>
          <a:lstStyle/>
          <a:p>
            <a:pPr>
              <a:spcBef>
                <a:spcPct val="20000"/>
              </a:spcBef>
            </a:pPr>
            <a:endParaRPr lang="zh-CN" altLang="zh-CN"/>
          </a:p>
        </p:txBody>
      </p:sp>
      <p:sp>
        <p:nvSpPr>
          <p:cNvPr id="12" name="TextBox 11"/>
          <p:cNvSpPr txBox="1"/>
          <p:nvPr/>
        </p:nvSpPr>
        <p:spPr>
          <a:xfrm>
            <a:off x="1928794" y="1209675"/>
            <a:ext cx="6804054" cy="830997"/>
          </a:xfrm>
          <a:prstGeom prst="rect">
            <a:avLst/>
          </a:prstGeom>
          <a:noFill/>
        </p:spPr>
        <p:txBody>
          <a:bodyPr wrap="square" rtlCol="0">
            <a:spAutoFit/>
          </a:bodyPr>
          <a:lstStyle/>
          <a:p>
            <a:pPr algn="ctr"/>
            <a:r>
              <a:rPr lang="en-US" altLang="zh-CN" sz="2400" b="1" dirty="0" err="1" smtClean="0"/>
              <a:t>Microsimulation</a:t>
            </a:r>
            <a:r>
              <a:rPr lang="en-US" altLang="zh-CN" sz="2400" b="1" dirty="0" smtClean="0"/>
              <a:t> review 2: </a:t>
            </a:r>
            <a:r>
              <a:rPr lang="en-GB" altLang="zh-CN" sz="2400" b="1" dirty="0" err="1">
                <a:latin typeface="Arial" charset="0"/>
              </a:rPr>
              <a:t>Hägerstrand</a:t>
            </a:r>
            <a:r>
              <a:rPr lang="en-GB" altLang="zh-CN" sz="2400" b="1" dirty="0">
                <a:latin typeface="Arial" charset="0"/>
              </a:rPr>
              <a:t> </a:t>
            </a:r>
            <a:r>
              <a:rPr lang="en-US" altLang="zh-CN" sz="2400" b="1" dirty="0" smtClean="0"/>
              <a:t>Migration Model</a:t>
            </a:r>
            <a:endParaRPr lang="zh-CN" altLang="en-US" sz="2400" b="1" dirty="0"/>
          </a:p>
        </p:txBody>
      </p:sp>
      <p:sp>
        <p:nvSpPr>
          <p:cNvPr id="13" name="TextBox 12"/>
          <p:cNvSpPr txBox="1"/>
          <p:nvPr/>
        </p:nvSpPr>
        <p:spPr>
          <a:xfrm>
            <a:off x="1785948" y="2035264"/>
            <a:ext cx="6946900" cy="3970318"/>
          </a:xfrm>
          <a:prstGeom prst="rect">
            <a:avLst/>
          </a:prstGeom>
          <a:noFill/>
        </p:spPr>
        <p:txBody>
          <a:bodyPr wrap="square" rtlCol="0">
            <a:spAutoFit/>
          </a:bodyPr>
          <a:lstStyle/>
          <a:p>
            <a:pPr>
              <a:buFont typeface="Arial" pitchFamily="34" charset="0"/>
              <a:buChar char="•"/>
            </a:pPr>
            <a:endParaRPr lang="en-US" altLang="zh-CN" sz="2800" dirty="0"/>
          </a:p>
          <a:p>
            <a:pPr>
              <a:buFont typeface="Arial" pitchFamily="34" charset="0"/>
              <a:buChar char="•"/>
            </a:pPr>
            <a:r>
              <a:rPr lang="en-US" altLang="zh-CN" sz="2800" dirty="0" smtClean="0"/>
              <a:t>Population and vacancies evenly distribute over a migration field divided into square cells of equal size</a:t>
            </a:r>
          </a:p>
          <a:p>
            <a:pPr>
              <a:buFont typeface="Arial" pitchFamily="34" charset="0"/>
              <a:buChar char="•"/>
            </a:pPr>
            <a:endParaRPr lang="en-US" altLang="zh-CN" sz="2800" dirty="0"/>
          </a:p>
          <a:p>
            <a:pPr>
              <a:buFont typeface="Arial" pitchFamily="34" charset="0"/>
              <a:buChar char="•"/>
            </a:pPr>
            <a:r>
              <a:rPr lang="en-US" altLang="zh-CN" sz="2800" dirty="0" smtClean="0"/>
              <a:t>Two type migrants: active and passive</a:t>
            </a:r>
          </a:p>
          <a:p>
            <a:pPr>
              <a:buFont typeface="Arial" pitchFamily="34" charset="0"/>
              <a:buChar char="•"/>
            </a:pPr>
            <a:endParaRPr lang="en-US" altLang="zh-CN" sz="2800" dirty="0"/>
          </a:p>
          <a:p>
            <a:pPr>
              <a:buFont typeface="Arial" pitchFamily="34" charset="0"/>
              <a:buChar char="•"/>
            </a:pPr>
            <a:r>
              <a:rPr lang="en-US" altLang="zh-CN" sz="2800" dirty="0" smtClean="0"/>
              <a:t>Basic Moving Principle: migrants follow the path of earlier migrants</a:t>
            </a:r>
            <a:endParaRPr lang="zh-CN" altLang="en-US" sz="2800" dirty="0"/>
          </a:p>
        </p:txBody>
      </p:sp>
      <p:sp>
        <p:nvSpPr>
          <p:cNvPr id="15" name="Rectangle 22"/>
          <p:cNvSpPr>
            <a:spLocks noChangeArrowheads="1"/>
          </p:cNvSpPr>
          <p:nvPr/>
        </p:nvSpPr>
        <p:spPr bwMode="auto">
          <a:xfrm>
            <a:off x="0" y="1209675"/>
            <a:ext cx="1911350" cy="4635115"/>
          </a:xfrm>
          <a:prstGeom prst="rect">
            <a:avLst/>
          </a:prstGeom>
          <a:noFill/>
          <a:ln w="9525">
            <a:noFill/>
            <a:miter lim="800000"/>
            <a:headEnd/>
            <a:tailEnd/>
          </a:ln>
        </p:spPr>
        <p:txBody>
          <a:bodyPr wrap="square">
            <a:spAutoFit/>
          </a:bodyPr>
          <a:lstStyle/>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Introduction</a:t>
            </a:r>
          </a:p>
          <a:p>
            <a:pPr marL="179388" lvl="1" indent="-179388">
              <a:spcBef>
                <a:spcPct val="20000"/>
              </a:spcBef>
              <a:buFont typeface="Arial" pitchFamily="34" charset="0"/>
              <a:buAutoNum type="arabicPeriod"/>
            </a:pPr>
            <a:endParaRPr lang="en-GB" altLang="zh-CN" sz="1800" dirty="0">
              <a:solidFill>
                <a:srgbClr val="6633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Framework</a:t>
            </a:r>
          </a:p>
          <a:p>
            <a:pPr marL="179388" lvl="1" indent="-179388">
              <a:spcBef>
                <a:spcPct val="20000"/>
              </a:spcBef>
              <a:buFont typeface="Arial" pitchFamily="34" charset="0"/>
              <a:buAutoNum type="arabicPeriod"/>
            </a:pPr>
            <a:endParaRPr lang="en-GB" altLang="zh-CN" sz="1800" b="1" dirty="0">
              <a:solidFill>
                <a:srgbClr val="6633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Basics</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Illustration</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b="1" dirty="0" smtClean="0">
                <a:solidFill>
                  <a:srgbClr val="663300"/>
                </a:solidFill>
                <a:latin typeface="Times New Roman" pitchFamily="18" charset="0"/>
                <a:ea typeface="宋体" pitchFamily="2" charset="-122"/>
                <a:cs typeface="Times New Roman" pitchFamily="18" charset="0"/>
              </a:rPr>
              <a:t>MSM Review</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Statistical Matching</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Scenario</a:t>
            </a:r>
            <a:endParaRPr lang="en-GB" altLang="zh-CN" sz="1800" dirty="0">
              <a:solidFill>
                <a:srgbClr val="CC9900"/>
              </a:solidFill>
              <a:latin typeface="Times New Roman" pitchFamily="18" charset="0"/>
              <a:ea typeface="宋体" pitchFamily="2" charset="-122"/>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14"/>
          <p:cNvSpPr txBox="1">
            <a:spLocks noChangeArrowheads="1"/>
          </p:cNvSpPr>
          <p:nvPr/>
        </p:nvSpPr>
        <p:spPr bwMode="ltGray">
          <a:xfrm>
            <a:off x="6000750" y="214313"/>
            <a:ext cx="2500313" cy="500062"/>
          </a:xfrm>
          <a:prstGeom prst="rect">
            <a:avLst/>
          </a:prstGeom>
          <a:noFill/>
          <a:ln w="9525">
            <a:noFill/>
            <a:miter lim="800000"/>
            <a:headEnd/>
            <a:tailEnd/>
          </a:ln>
        </p:spPr>
        <p:txBody>
          <a:bodyPr lIns="0" tIns="0" rIns="0" bIns="36000" anchor="b"/>
          <a:lstStyle/>
          <a:p>
            <a:pPr eaLnBrk="0" hangingPunct="0"/>
            <a:r>
              <a:rPr lang="en-GB" altLang="zh-CN" sz="1800">
                <a:solidFill>
                  <a:srgbClr val="663300"/>
                </a:solidFill>
                <a:ea typeface="宋体" pitchFamily="2" charset="-122"/>
              </a:rPr>
              <a:t>School of Geography</a:t>
            </a:r>
          </a:p>
          <a:p>
            <a:pPr eaLnBrk="0" hangingPunct="0"/>
            <a:r>
              <a:rPr lang="en-GB" altLang="zh-CN" sz="1100">
                <a:solidFill>
                  <a:srgbClr val="663300"/>
                </a:solidFill>
                <a:ea typeface="宋体" pitchFamily="2" charset="-122"/>
              </a:rPr>
              <a:t>FACULTY OF ENVIRONMENT</a:t>
            </a:r>
          </a:p>
        </p:txBody>
      </p:sp>
      <p:pic>
        <p:nvPicPr>
          <p:cNvPr id="21507" name="Picture 16" descr="LeedsUniBlack"/>
          <p:cNvPicPr>
            <a:picLocks noChangeAspect="1" noChangeArrowheads="1"/>
          </p:cNvPicPr>
          <p:nvPr/>
        </p:nvPicPr>
        <p:blipFill>
          <a:blip r:embed="rId3" cstate="print"/>
          <a:srcRect/>
          <a:stretch>
            <a:fillRect/>
          </a:stretch>
        </p:blipFill>
        <p:spPr bwMode="auto">
          <a:xfrm>
            <a:off x="6011863" y="188913"/>
            <a:ext cx="2846387" cy="811212"/>
          </a:xfrm>
          <a:prstGeom prst="rect">
            <a:avLst/>
          </a:prstGeom>
          <a:noFill/>
          <a:ln w="9525">
            <a:noFill/>
            <a:miter lim="800000"/>
            <a:headEnd/>
            <a:tailEnd/>
          </a:ln>
        </p:spPr>
      </p:pic>
      <p:cxnSp>
        <p:nvCxnSpPr>
          <p:cNvPr id="20" name="Straight Connector 19"/>
          <p:cNvCxnSpPr/>
          <p:nvPr/>
        </p:nvCxnSpPr>
        <p:spPr bwMode="auto">
          <a:xfrm>
            <a:off x="1714480" y="1071546"/>
            <a:ext cx="7215238" cy="1588"/>
          </a:xfrm>
          <a:prstGeom prst="bentConnector3">
            <a:avLst>
              <a:gd name="adj1" fmla="val 50366"/>
            </a:avLst>
          </a:prstGeom>
          <a:solidFill>
            <a:schemeClr val="hlink"/>
          </a:solidFill>
          <a:ln w="41275" cap="flat" cmpd="sng" algn="ctr">
            <a:gradFill flip="none" rotWithShape="1">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tileRect r="-100000" b="-100000"/>
            </a:gradFill>
            <a:prstDash val="solid"/>
            <a:round/>
            <a:headEnd type="none" w="med" len="med"/>
            <a:tailEnd type="none" w="med" len="med"/>
          </a:ln>
          <a:effectLst/>
          <a:scene3d>
            <a:camera prst="orthographicFront"/>
            <a:lightRig rig="threePt" dir="t"/>
          </a:scene3d>
          <a:sp3d prstMaterial="translucentPowder"/>
        </p:spPr>
      </p:cxnSp>
      <p:pic>
        <p:nvPicPr>
          <p:cNvPr id="21509" name="Picture 20"/>
          <p:cNvPicPr>
            <a:picLocks noChangeAspect="1" noChangeArrowheads="1"/>
          </p:cNvPicPr>
          <p:nvPr/>
        </p:nvPicPr>
        <p:blipFill>
          <a:blip r:embed="rId4" cstate="print"/>
          <a:srcRect/>
          <a:stretch>
            <a:fillRect/>
          </a:stretch>
        </p:blipFill>
        <p:spPr bwMode="auto">
          <a:xfrm>
            <a:off x="642938" y="285750"/>
            <a:ext cx="579437" cy="923925"/>
          </a:xfrm>
          <a:prstGeom prst="rect">
            <a:avLst/>
          </a:prstGeom>
          <a:noFill/>
          <a:ln w="3175" algn="ctr">
            <a:noFill/>
            <a:miter lim="800000"/>
            <a:headEnd/>
            <a:tailEnd/>
          </a:ln>
        </p:spPr>
      </p:pic>
      <p:pic>
        <p:nvPicPr>
          <p:cNvPr id="21510" name="Picture 21" descr="C:\Documents and Settings\geopnw\My Documents\uk4.gif"/>
          <p:cNvPicPr>
            <a:picLocks noChangeAspect="1" noChangeArrowheads="1"/>
          </p:cNvPicPr>
          <p:nvPr/>
        </p:nvPicPr>
        <p:blipFill>
          <a:blip r:embed="rId5" cstate="print"/>
          <a:srcRect l="36044" t="17513" r="36145" b="4672"/>
          <a:stretch>
            <a:fillRect/>
          </a:stretch>
        </p:blipFill>
        <p:spPr bwMode="auto">
          <a:xfrm>
            <a:off x="1071563" y="71438"/>
            <a:ext cx="576262" cy="873125"/>
          </a:xfrm>
          <a:prstGeom prst="rect">
            <a:avLst/>
          </a:prstGeom>
          <a:noFill/>
          <a:ln w="9525">
            <a:noFill/>
            <a:miter lim="800000"/>
            <a:headEnd/>
            <a:tailEnd/>
          </a:ln>
        </p:spPr>
      </p:pic>
      <p:pic>
        <p:nvPicPr>
          <p:cNvPr id="21511" name="Picture 19"/>
          <p:cNvPicPr>
            <a:picLocks noChangeAspect="1" noChangeArrowheads="1"/>
          </p:cNvPicPr>
          <p:nvPr/>
        </p:nvPicPr>
        <p:blipFill>
          <a:blip r:embed="rId6" cstate="print"/>
          <a:srcRect l="17123" t="13557" r="4742"/>
          <a:stretch>
            <a:fillRect/>
          </a:stretch>
        </p:blipFill>
        <p:spPr bwMode="auto">
          <a:xfrm>
            <a:off x="88900" y="85725"/>
            <a:ext cx="554038" cy="914400"/>
          </a:xfrm>
          <a:prstGeom prst="rect">
            <a:avLst/>
          </a:prstGeom>
          <a:noFill/>
          <a:ln w="3175" algn="ctr">
            <a:noFill/>
            <a:miter lim="800000"/>
            <a:headEnd/>
            <a:tailEnd/>
          </a:ln>
        </p:spPr>
      </p:pic>
      <p:sp>
        <p:nvSpPr>
          <p:cNvPr id="25" name="Rounded Rectangular Callout 24"/>
          <p:cNvSpPr/>
          <p:nvPr/>
        </p:nvSpPr>
        <p:spPr bwMode="auto">
          <a:xfrm>
            <a:off x="61890" y="71414"/>
            <a:ext cx="1652590" cy="6000792"/>
          </a:xfrm>
          <a:prstGeom prst="wedgeRoundRectCallout">
            <a:avLst/>
          </a:prstGeom>
          <a:noFill/>
          <a:ln w="34925" cap="flat" cmpd="sng" algn="ctr">
            <a:gradFill>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gradFill>
            <a:prstDash val="solid"/>
            <a:round/>
            <a:headEnd type="none" w="med" len="med"/>
            <a:tailEnd type="none" w="med" len="med"/>
          </a:ln>
          <a:effectLst/>
        </p:spPr>
        <p:txBody>
          <a:bodyPr lIns="0" tIns="0" rIns="0" bIns="0"/>
          <a:lstStyle/>
          <a:p>
            <a:pPr>
              <a:spcBef>
                <a:spcPct val="20000"/>
              </a:spcBef>
            </a:pPr>
            <a:endParaRPr lang="zh-CN" altLang="zh-CN"/>
          </a:p>
        </p:txBody>
      </p:sp>
      <p:sp>
        <p:nvSpPr>
          <p:cNvPr id="21516" name="Title 9"/>
          <p:cNvSpPr>
            <a:spLocks noGrp="1"/>
          </p:cNvSpPr>
          <p:nvPr>
            <p:ph type="title"/>
          </p:nvPr>
        </p:nvSpPr>
        <p:spPr/>
        <p:txBody>
          <a:bodyPr/>
          <a:lstStyle/>
          <a:p>
            <a:r>
              <a:rPr lang="en-GB" altLang="zh-CN" smtClean="0">
                <a:ea typeface="宋体" pitchFamily="2" charset="-122"/>
              </a:rPr>
              <a:t>Results-a</a:t>
            </a:r>
          </a:p>
        </p:txBody>
      </p:sp>
      <p:sp>
        <p:nvSpPr>
          <p:cNvPr id="21517" name="Rectangle 11"/>
          <p:cNvSpPr>
            <a:spLocks noChangeArrowheads="1"/>
          </p:cNvSpPr>
          <p:nvPr/>
        </p:nvSpPr>
        <p:spPr bwMode="auto">
          <a:xfrm>
            <a:off x="6000750" y="85725"/>
            <a:ext cx="2857500" cy="985838"/>
          </a:xfrm>
          <a:prstGeom prst="rect">
            <a:avLst/>
          </a:prstGeom>
          <a:solidFill>
            <a:srgbClr val="FFFF00">
              <a:alpha val="7843"/>
            </a:srgbClr>
          </a:solidFill>
          <a:ln w="3175" algn="ctr">
            <a:noFill/>
            <a:round/>
            <a:headEnd/>
            <a:tailEnd/>
          </a:ln>
        </p:spPr>
        <p:txBody>
          <a:bodyPr lIns="0" tIns="0" rIns="0" bIns="0"/>
          <a:lstStyle/>
          <a:p>
            <a:pPr>
              <a:spcBef>
                <a:spcPct val="20000"/>
              </a:spcBef>
            </a:pPr>
            <a:endParaRPr lang="zh-CN" altLang="zh-CN"/>
          </a:p>
        </p:txBody>
      </p:sp>
      <p:sp>
        <p:nvSpPr>
          <p:cNvPr id="12" name="TextBox 11"/>
          <p:cNvSpPr txBox="1"/>
          <p:nvPr/>
        </p:nvSpPr>
        <p:spPr>
          <a:xfrm>
            <a:off x="1928794" y="1209675"/>
            <a:ext cx="6804054" cy="461665"/>
          </a:xfrm>
          <a:prstGeom prst="rect">
            <a:avLst/>
          </a:prstGeom>
          <a:noFill/>
        </p:spPr>
        <p:txBody>
          <a:bodyPr wrap="square" rtlCol="0">
            <a:spAutoFit/>
          </a:bodyPr>
          <a:lstStyle/>
          <a:p>
            <a:pPr algn="ctr"/>
            <a:r>
              <a:rPr lang="en-US" altLang="zh-CN" sz="2400" b="1" dirty="0" err="1" smtClean="0"/>
              <a:t>Microsimulation</a:t>
            </a:r>
            <a:r>
              <a:rPr lang="en-US" altLang="zh-CN" sz="2400" b="1" dirty="0" smtClean="0"/>
              <a:t> review 3: SVERIGE</a:t>
            </a:r>
            <a:endParaRPr lang="zh-CN" altLang="en-US" sz="2400" b="1" dirty="0"/>
          </a:p>
        </p:txBody>
      </p:sp>
      <p:sp>
        <p:nvSpPr>
          <p:cNvPr id="13" name="TextBox 12"/>
          <p:cNvSpPr txBox="1"/>
          <p:nvPr/>
        </p:nvSpPr>
        <p:spPr>
          <a:xfrm>
            <a:off x="1785948" y="2035264"/>
            <a:ext cx="6946900" cy="3785652"/>
          </a:xfrm>
          <a:prstGeom prst="rect">
            <a:avLst/>
          </a:prstGeom>
          <a:noFill/>
        </p:spPr>
        <p:txBody>
          <a:bodyPr wrap="square" rtlCol="0">
            <a:spAutoFit/>
          </a:bodyPr>
          <a:lstStyle/>
          <a:p>
            <a:pPr>
              <a:buFont typeface="Arial" pitchFamily="34" charset="0"/>
              <a:buChar char="•"/>
            </a:pPr>
            <a:r>
              <a:rPr lang="en-US" altLang="zh-CN" sz="2400" dirty="0" smtClean="0"/>
              <a:t>Spatial dynamic model: single year interval, </a:t>
            </a:r>
            <a:r>
              <a:rPr lang="en-US" altLang="zh-CN" sz="2400" dirty="0" err="1" smtClean="0"/>
              <a:t>monte</a:t>
            </a:r>
            <a:r>
              <a:rPr lang="en-US" altLang="zh-CN" sz="2400" dirty="0" smtClean="0"/>
              <a:t> </a:t>
            </a:r>
            <a:r>
              <a:rPr lang="en-US" altLang="zh-CN" sz="2400" dirty="0" err="1" smtClean="0"/>
              <a:t>carlo</a:t>
            </a:r>
            <a:r>
              <a:rPr lang="en-US" altLang="zh-CN" sz="2400" dirty="0" smtClean="0"/>
              <a:t> simulation using data derived from TOPSWING</a:t>
            </a:r>
          </a:p>
          <a:p>
            <a:pPr>
              <a:buFont typeface="Arial" pitchFamily="34" charset="0"/>
              <a:buChar char="•"/>
            </a:pPr>
            <a:endParaRPr lang="en-US" altLang="zh-CN" sz="2400" dirty="0"/>
          </a:p>
          <a:p>
            <a:pPr>
              <a:buFont typeface="Arial" pitchFamily="34" charset="0"/>
              <a:buChar char="•"/>
            </a:pPr>
            <a:r>
              <a:rPr lang="en-US" altLang="zh-CN" sz="2400" dirty="0" smtClean="0"/>
              <a:t>TOPSWING: longitudinal micro data for every one in Sweden </a:t>
            </a:r>
            <a:r>
              <a:rPr lang="en-US" altLang="zh-CN" sz="2400" dirty="0" err="1" smtClean="0"/>
              <a:t>georeferenced</a:t>
            </a:r>
            <a:r>
              <a:rPr lang="en-US" altLang="zh-CN" sz="2400" dirty="0" smtClean="0"/>
              <a:t> to squares of 100 * 100 m</a:t>
            </a:r>
          </a:p>
          <a:p>
            <a:pPr>
              <a:buFont typeface="Arial" pitchFamily="34" charset="0"/>
              <a:buChar char="•"/>
            </a:pPr>
            <a:endParaRPr lang="en-US" altLang="zh-CN" sz="2400" dirty="0"/>
          </a:p>
          <a:p>
            <a:pPr>
              <a:buFont typeface="Arial" pitchFamily="34" charset="0"/>
              <a:buChar char="•"/>
            </a:pPr>
            <a:r>
              <a:rPr lang="en-US" altLang="zh-CN" sz="2400" dirty="0" smtClean="0"/>
              <a:t>Modules: </a:t>
            </a:r>
            <a:r>
              <a:rPr lang="en-GB" altLang="zh-CN" sz="2400" dirty="0">
                <a:latin typeface="Arial" charset="0"/>
              </a:rPr>
              <a:t>ageing, mortality, fertility, emigration, education, marriage, leaving </a:t>
            </a:r>
            <a:r>
              <a:rPr lang="en-GB" altLang="zh-CN" sz="2400" dirty="0" smtClean="0">
                <a:latin typeface="Arial" charset="0"/>
              </a:rPr>
              <a:t>home </a:t>
            </a:r>
            <a:r>
              <a:rPr lang="en-GB" altLang="zh-CN" sz="2400" i="1" dirty="0" smtClean="0">
                <a:latin typeface="Arial" charset="0"/>
              </a:rPr>
              <a:t>etc. </a:t>
            </a:r>
          </a:p>
        </p:txBody>
      </p:sp>
      <p:sp>
        <p:nvSpPr>
          <p:cNvPr id="15" name="Rectangle 22"/>
          <p:cNvSpPr>
            <a:spLocks noChangeArrowheads="1"/>
          </p:cNvSpPr>
          <p:nvPr/>
        </p:nvSpPr>
        <p:spPr bwMode="auto">
          <a:xfrm>
            <a:off x="0" y="1209675"/>
            <a:ext cx="1911350" cy="4635115"/>
          </a:xfrm>
          <a:prstGeom prst="rect">
            <a:avLst/>
          </a:prstGeom>
          <a:noFill/>
          <a:ln w="9525">
            <a:noFill/>
            <a:miter lim="800000"/>
            <a:headEnd/>
            <a:tailEnd/>
          </a:ln>
        </p:spPr>
        <p:txBody>
          <a:bodyPr wrap="square">
            <a:spAutoFit/>
          </a:bodyPr>
          <a:lstStyle/>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Introduction</a:t>
            </a:r>
          </a:p>
          <a:p>
            <a:pPr marL="179388" lvl="1" indent="-179388">
              <a:spcBef>
                <a:spcPct val="20000"/>
              </a:spcBef>
              <a:buFont typeface="Arial" pitchFamily="34" charset="0"/>
              <a:buAutoNum type="arabicPeriod"/>
            </a:pPr>
            <a:endParaRPr lang="en-GB" altLang="zh-CN" sz="1800" dirty="0">
              <a:solidFill>
                <a:srgbClr val="6633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Framework</a:t>
            </a:r>
          </a:p>
          <a:p>
            <a:pPr marL="179388" lvl="1" indent="-179388">
              <a:spcBef>
                <a:spcPct val="20000"/>
              </a:spcBef>
              <a:buFont typeface="Arial" pitchFamily="34" charset="0"/>
              <a:buAutoNum type="arabicPeriod"/>
            </a:pPr>
            <a:endParaRPr lang="en-GB" altLang="zh-CN" sz="1800" b="1" dirty="0">
              <a:solidFill>
                <a:srgbClr val="6633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Basics</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Illustration</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b="1" dirty="0" smtClean="0">
                <a:solidFill>
                  <a:srgbClr val="663300"/>
                </a:solidFill>
                <a:latin typeface="Times New Roman" pitchFamily="18" charset="0"/>
                <a:ea typeface="宋体" pitchFamily="2" charset="-122"/>
                <a:cs typeface="Times New Roman" pitchFamily="18" charset="0"/>
              </a:rPr>
              <a:t>MSM Review</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Statistical Matching</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Scenario</a:t>
            </a:r>
            <a:endParaRPr lang="en-GB" altLang="zh-CN" sz="1800" dirty="0">
              <a:solidFill>
                <a:srgbClr val="CC9900"/>
              </a:solidFill>
              <a:latin typeface="Times New Roman" pitchFamily="18" charset="0"/>
              <a:ea typeface="宋体" pitchFamily="2" charset="-122"/>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14"/>
          <p:cNvSpPr txBox="1">
            <a:spLocks noChangeArrowheads="1"/>
          </p:cNvSpPr>
          <p:nvPr/>
        </p:nvSpPr>
        <p:spPr bwMode="ltGray">
          <a:xfrm>
            <a:off x="6000750" y="214313"/>
            <a:ext cx="2500313" cy="500062"/>
          </a:xfrm>
          <a:prstGeom prst="rect">
            <a:avLst/>
          </a:prstGeom>
          <a:noFill/>
          <a:ln w="9525">
            <a:noFill/>
            <a:miter lim="800000"/>
            <a:headEnd/>
            <a:tailEnd/>
          </a:ln>
        </p:spPr>
        <p:txBody>
          <a:bodyPr lIns="0" tIns="0" rIns="0" bIns="36000" anchor="b"/>
          <a:lstStyle/>
          <a:p>
            <a:pPr eaLnBrk="0" hangingPunct="0"/>
            <a:r>
              <a:rPr lang="en-GB" altLang="zh-CN" sz="1800">
                <a:solidFill>
                  <a:srgbClr val="663300"/>
                </a:solidFill>
                <a:ea typeface="宋体" pitchFamily="2" charset="-122"/>
              </a:rPr>
              <a:t>School of Geography</a:t>
            </a:r>
          </a:p>
          <a:p>
            <a:pPr eaLnBrk="0" hangingPunct="0"/>
            <a:r>
              <a:rPr lang="en-GB" altLang="zh-CN" sz="1100">
                <a:solidFill>
                  <a:srgbClr val="663300"/>
                </a:solidFill>
                <a:ea typeface="宋体" pitchFamily="2" charset="-122"/>
              </a:rPr>
              <a:t>FACULTY OF ENVIRONMENT</a:t>
            </a:r>
          </a:p>
        </p:txBody>
      </p:sp>
      <p:pic>
        <p:nvPicPr>
          <p:cNvPr id="21507" name="Picture 16" descr="LeedsUniBlack"/>
          <p:cNvPicPr>
            <a:picLocks noChangeAspect="1" noChangeArrowheads="1"/>
          </p:cNvPicPr>
          <p:nvPr/>
        </p:nvPicPr>
        <p:blipFill>
          <a:blip r:embed="rId3" cstate="print"/>
          <a:srcRect/>
          <a:stretch>
            <a:fillRect/>
          </a:stretch>
        </p:blipFill>
        <p:spPr bwMode="auto">
          <a:xfrm>
            <a:off x="6011863" y="188913"/>
            <a:ext cx="2846387" cy="811212"/>
          </a:xfrm>
          <a:prstGeom prst="rect">
            <a:avLst/>
          </a:prstGeom>
          <a:noFill/>
          <a:ln w="9525">
            <a:noFill/>
            <a:miter lim="800000"/>
            <a:headEnd/>
            <a:tailEnd/>
          </a:ln>
        </p:spPr>
      </p:pic>
      <p:cxnSp>
        <p:nvCxnSpPr>
          <p:cNvPr id="20" name="Straight Connector 19"/>
          <p:cNvCxnSpPr/>
          <p:nvPr/>
        </p:nvCxnSpPr>
        <p:spPr bwMode="auto">
          <a:xfrm>
            <a:off x="1714480" y="1071546"/>
            <a:ext cx="7215238" cy="1588"/>
          </a:xfrm>
          <a:prstGeom prst="bentConnector3">
            <a:avLst>
              <a:gd name="adj1" fmla="val 50366"/>
            </a:avLst>
          </a:prstGeom>
          <a:solidFill>
            <a:schemeClr val="hlink"/>
          </a:solidFill>
          <a:ln w="41275" cap="flat" cmpd="sng" algn="ctr">
            <a:gradFill flip="none" rotWithShape="1">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tileRect r="-100000" b="-100000"/>
            </a:gradFill>
            <a:prstDash val="solid"/>
            <a:round/>
            <a:headEnd type="none" w="med" len="med"/>
            <a:tailEnd type="none" w="med" len="med"/>
          </a:ln>
          <a:effectLst/>
          <a:scene3d>
            <a:camera prst="orthographicFront"/>
            <a:lightRig rig="threePt" dir="t"/>
          </a:scene3d>
          <a:sp3d prstMaterial="translucentPowder"/>
        </p:spPr>
      </p:cxnSp>
      <p:pic>
        <p:nvPicPr>
          <p:cNvPr id="21509" name="Picture 20"/>
          <p:cNvPicPr>
            <a:picLocks noChangeAspect="1" noChangeArrowheads="1"/>
          </p:cNvPicPr>
          <p:nvPr/>
        </p:nvPicPr>
        <p:blipFill>
          <a:blip r:embed="rId4" cstate="print"/>
          <a:srcRect/>
          <a:stretch>
            <a:fillRect/>
          </a:stretch>
        </p:blipFill>
        <p:spPr bwMode="auto">
          <a:xfrm>
            <a:off x="642938" y="285750"/>
            <a:ext cx="579437" cy="923925"/>
          </a:xfrm>
          <a:prstGeom prst="rect">
            <a:avLst/>
          </a:prstGeom>
          <a:noFill/>
          <a:ln w="3175" algn="ctr">
            <a:noFill/>
            <a:miter lim="800000"/>
            <a:headEnd/>
            <a:tailEnd/>
          </a:ln>
        </p:spPr>
      </p:pic>
      <p:pic>
        <p:nvPicPr>
          <p:cNvPr id="21510" name="Picture 21" descr="C:\Documents and Settings\geopnw\My Documents\uk4.gif"/>
          <p:cNvPicPr>
            <a:picLocks noChangeAspect="1" noChangeArrowheads="1"/>
          </p:cNvPicPr>
          <p:nvPr/>
        </p:nvPicPr>
        <p:blipFill>
          <a:blip r:embed="rId5" cstate="print"/>
          <a:srcRect l="36044" t="17513" r="36145" b="4672"/>
          <a:stretch>
            <a:fillRect/>
          </a:stretch>
        </p:blipFill>
        <p:spPr bwMode="auto">
          <a:xfrm>
            <a:off x="1071563" y="71438"/>
            <a:ext cx="576262" cy="873125"/>
          </a:xfrm>
          <a:prstGeom prst="rect">
            <a:avLst/>
          </a:prstGeom>
          <a:noFill/>
          <a:ln w="9525">
            <a:noFill/>
            <a:miter lim="800000"/>
            <a:headEnd/>
            <a:tailEnd/>
          </a:ln>
        </p:spPr>
      </p:pic>
      <p:pic>
        <p:nvPicPr>
          <p:cNvPr id="21511" name="Picture 19"/>
          <p:cNvPicPr>
            <a:picLocks noChangeAspect="1" noChangeArrowheads="1"/>
          </p:cNvPicPr>
          <p:nvPr/>
        </p:nvPicPr>
        <p:blipFill>
          <a:blip r:embed="rId6" cstate="print"/>
          <a:srcRect l="17123" t="13557" r="4742"/>
          <a:stretch>
            <a:fillRect/>
          </a:stretch>
        </p:blipFill>
        <p:spPr bwMode="auto">
          <a:xfrm>
            <a:off x="88900" y="85725"/>
            <a:ext cx="554038" cy="914400"/>
          </a:xfrm>
          <a:prstGeom prst="rect">
            <a:avLst/>
          </a:prstGeom>
          <a:noFill/>
          <a:ln w="3175" algn="ctr">
            <a:noFill/>
            <a:miter lim="800000"/>
            <a:headEnd/>
            <a:tailEnd/>
          </a:ln>
        </p:spPr>
      </p:pic>
      <p:sp>
        <p:nvSpPr>
          <p:cNvPr id="25" name="Rounded Rectangular Callout 24"/>
          <p:cNvSpPr/>
          <p:nvPr/>
        </p:nvSpPr>
        <p:spPr bwMode="auto">
          <a:xfrm>
            <a:off x="61890" y="71414"/>
            <a:ext cx="1652590" cy="6000792"/>
          </a:xfrm>
          <a:prstGeom prst="wedgeRoundRectCallout">
            <a:avLst/>
          </a:prstGeom>
          <a:noFill/>
          <a:ln w="34925" cap="flat" cmpd="sng" algn="ctr">
            <a:gradFill>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gradFill>
            <a:prstDash val="solid"/>
            <a:round/>
            <a:headEnd type="none" w="med" len="med"/>
            <a:tailEnd type="none" w="med" len="med"/>
          </a:ln>
          <a:effectLst/>
        </p:spPr>
        <p:txBody>
          <a:bodyPr lIns="0" tIns="0" rIns="0" bIns="0"/>
          <a:lstStyle/>
          <a:p>
            <a:pPr>
              <a:spcBef>
                <a:spcPct val="20000"/>
              </a:spcBef>
            </a:pPr>
            <a:endParaRPr lang="zh-CN" altLang="zh-CN"/>
          </a:p>
        </p:txBody>
      </p:sp>
      <p:sp>
        <p:nvSpPr>
          <p:cNvPr id="21516" name="Title 9"/>
          <p:cNvSpPr>
            <a:spLocks noGrp="1"/>
          </p:cNvSpPr>
          <p:nvPr>
            <p:ph type="title"/>
          </p:nvPr>
        </p:nvSpPr>
        <p:spPr/>
        <p:txBody>
          <a:bodyPr/>
          <a:lstStyle/>
          <a:p>
            <a:r>
              <a:rPr lang="en-GB" altLang="zh-CN" smtClean="0">
                <a:ea typeface="宋体" pitchFamily="2" charset="-122"/>
              </a:rPr>
              <a:t>Results-a</a:t>
            </a:r>
          </a:p>
        </p:txBody>
      </p:sp>
      <p:sp>
        <p:nvSpPr>
          <p:cNvPr id="21517" name="Rectangle 11"/>
          <p:cNvSpPr>
            <a:spLocks noChangeArrowheads="1"/>
          </p:cNvSpPr>
          <p:nvPr/>
        </p:nvSpPr>
        <p:spPr bwMode="auto">
          <a:xfrm>
            <a:off x="6000750" y="85725"/>
            <a:ext cx="2857500" cy="985838"/>
          </a:xfrm>
          <a:prstGeom prst="rect">
            <a:avLst/>
          </a:prstGeom>
          <a:solidFill>
            <a:srgbClr val="FFFF00">
              <a:alpha val="7843"/>
            </a:srgbClr>
          </a:solidFill>
          <a:ln w="3175" algn="ctr">
            <a:noFill/>
            <a:round/>
            <a:headEnd/>
            <a:tailEnd/>
          </a:ln>
        </p:spPr>
        <p:txBody>
          <a:bodyPr lIns="0" tIns="0" rIns="0" bIns="0"/>
          <a:lstStyle/>
          <a:p>
            <a:pPr>
              <a:spcBef>
                <a:spcPct val="20000"/>
              </a:spcBef>
            </a:pPr>
            <a:endParaRPr lang="zh-CN" altLang="zh-CN"/>
          </a:p>
        </p:txBody>
      </p:sp>
      <p:sp>
        <p:nvSpPr>
          <p:cNvPr id="12" name="TextBox 11"/>
          <p:cNvSpPr txBox="1"/>
          <p:nvPr/>
        </p:nvSpPr>
        <p:spPr>
          <a:xfrm>
            <a:off x="1928794" y="1209675"/>
            <a:ext cx="6804054" cy="461665"/>
          </a:xfrm>
          <a:prstGeom prst="rect">
            <a:avLst/>
          </a:prstGeom>
          <a:noFill/>
        </p:spPr>
        <p:txBody>
          <a:bodyPr wrap="square" rtlCol="0">
            <a:spAutoFit/>
          </a:bodyPr>
          <a:lstStyle/>
          <a:p>
            <a:pPr algn="ctr"/>
            <a:r>
              <a:rPr lang="en-US" altLang="zh-CN" sz="2400" b="1" dirty="0" err="1" smtClean="0"/>
              <a:t>Microsimulation</a:t>
            </a:r>
            <a:r>
              <a:rPr lang="en-US" altLang="zh-CN" sz="2400" b="1" dirty="0" smtClean="0"/>
              <a:t> review 4: </a:t>
            </a:r>
            <a:r>
              <a:rPr lang="en-US" altLang="zh-CN" sz="2400" b="1" dirty="0" err="1" smtClean="0"/>
              <a:t>SimBritain</a:t>
            </a:r>
            <a:endParaRPr lang="zh-CN" altLang="en-US" sz="2400" b="1" dirty="0"/>
          </a:p>
        </p:txBody>
      </p:sp>
      <p:sp>
        <p:nvSpPr>
          <p:cNvPr id="13" name="TextBox 12"/>
          <p:cNvSpPr txBox="1"/>
          <p:nvPr/>
        </p:nvSpPr>
        <p:spPr>
          <a:xfrm>
            <a:off x="1911350" y="2035265"/>
            <a:ext cx="6821498" cy="4031873"/>
          </a:xfrm>
          <a:prstGeom prst="rect">
            <a:avLst/>
          </a:prstGeom>
          <a:noFill/>
        </p:spPr>
        <p:txBody>
          <a:bodyPr wrap="square" rtlCol="0">
            <a:spAutoFit/>
          </a:bodyPr>
          <a:lstStyle/>
          <a:p>
            <a:pPr>
              <a:buFont typeface="Arial" pitchFamily="34" charset="0"/>
              <a:buChar char="•"/>
            </a:pPr>
            <a:r>
              <a:rPr lang="en-US" altLang="zh-CN" sz="3200" dirty="0" smtClean="0"/>
              <a:t>Reweighting BHPS to fit 1991 SAS by IPF at parliamentary constituency level</a:t>
            </a:r>
          </a:p>
          <a:p>
            <a:pPr>
              <a:buFont typeface="Arial" pitchFamily="34" charset="0"/>
              <a:buChar char="•"/>
            </a:pPr>
            <a:endParaRPr lang="en-US" altLang="zh-CN" sz="3200" dirty="0"/>
          </a:p>
          <a:p>
            <a:pPr>
              <a:buFont typeface="Arial" pitchFamily="34" charset="0"/>
              <a:buChar char="•"/>
            </a:pPr>
            <a:r>
              <a:rPr lang="en-US" altLang="zh-CN" sz="3200" dirty="0" smtClean="0"/>
              <a:t>Project to 2001, 2011 and 2021 Holt’s linear exponential smoothing for extending the trend from 1971, 1981 and 1991 census SAS</a:t>
            </a:r>
            <a:endParaRPr lang="en-US" altLang="zh-CN" dirty="0" smtClean="0"/>
          </a:p>
        </p:txBody>
      </p:sp>
      <p:sp>
        <p:nvSpPr>
          <p:cNvPr id="15" name="Rectangle 22"/>
          <p:cNvSpPr>
            <a:spLocks noChangeArrowheads="1"/>
          </p:cNvSpPr>
          <p:nvPr/>
        </p:nvSpPr>
        <p:spPr bwMode="auto">
          <a:xfrm>
            <a:off x="0" y="1209675"/>
            <a:ext cx="1911350" cy="4635115"/>
          </a:xfrm>
          <a:prstGeom prst="rect">
            <a:avLst/>
          </a:prstGeom>
          <a:noFill/>
          <a:ln w="9525">
            <a:noFill/>
            <a:miter lim="800000"/>
            <a:headEnd/>
            <a:tailEnd/>
          </a:ln>
        </p:spPr>
        <p:txBody>
          <a:bodyPr wrap="square">
            <a:spAutoFit/>
          </a:bodyPr>
          <a:lstStyle/>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Introduction</a:t>
            </a:r>
          </a:p>
          <a:p>
            <a:pPr marL="179388" lvl="1" indent="-179388">
              <a:spcBef>
                <a:spcPct val="20000"/>
              </a:spcBef>
              <a:buFont typeface="Arial" pitchFamily="34" charset="0"/>
              <a:buAutoNum type="arabicPeriod"/>
            </a:pPr>
            <a:endParaRPr lang="en-GB" altLang="zh-CN" sz="1800" dirty="0">
              <a:solidFill>
                <a:srgbClr val="6633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Framework</a:t>
            </a:r>
          </a:p>
          <a:p>
            <a:pPr marL="179388" lvl="1" indent="-179388">
              <a:spcBef>
                <a:spcPct val="20000"/>
              </a:spcBef>
              <a:buFont typeface="Arial" pitchFamily="34" charset="0"/>
              <a:buAutoNum type="arabicPeriod"/>
            </a:pPr>
            <a:endParaRPr lang="en-GB" altLang="zh-CN" sz="1800" b="1" dirty="0">
              <a:solidFill>
                <a:srgbClr val="6633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Basics</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Illustration</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b="1" dirty="0" smtClean="0">
                <a:solidFill>
                  <a:srgbClr val="663300"/>
                </a:solidFill>
                <a:latin typeface="Times New Roman" pitchFamily="18" charset="0"/>
                <a:ea typeface="宋体" pitchFamily="2" charset="-122"/>
                <a:cs typeface="Times New Roman" pitchFamily="18" charset="0"/>
              </a:rPr>
              <a:t>MSM Review</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Statistical Matching</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Scenario</a:t>
            </a:r>
            <a:endParaRPr lang="en-GB" altLang="zh-CN" sz="1800" dirty="0">
              <a:solidFill>
                <a:srgbClr val="CC9900"/>
              </a:solidFill>
              <a:latin typeface="Times New Roman" pitchFamily="18" charset="0"/>
              <a:ea typeface="宋体" pitchFamily="2" charset="-122"/>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14"/>
          <p:cNvSpPr txBox="1">
            <a:spLocks noChangeArrowheads="1"/>
          </p:cNvSpPr>
          <p:nvPr/>
        </p:nvSpPr>
        <p:spPr bwMode="ltGray">
          <a:xfrm>
            <a:off x="6000750" y="214313"/>
            <a:ext cx="2500313" cy="500062"/>
          </a:xfrm>
          <a:prstGeom prst="rect">
            <a:avLst/>
          </a:prstGeom>
          <a:noFill/>
          <a:ln w="9525">
            <a:noFill/>
            <a:miter lim="800000"/>
            <a:headEnd/>
            <a:tailEnd/>
          </a:ln>
        </p:spPr>
        <p:txBody>
          <a:bodyPr lIns="0" tIns="0" rIns="0" bIns="36000" anchor="b"/>
          <a:lstStyle/>
          <a:p>
            <a:pPr eaLnBrk="0" hangingPunct="0"/>
            <a:r>
              <a:rPr lang="en-GB" altLang="zh-CN" sz="1800">
                <a:solidFill>
                  <a:srgbClr val="663300"/>
                </a:solidFill>
                <a:ea typeface="宋体" pitchFamily="2" charset="-122"/>
              </a:rPr>
              <a:t>School of Geography</a:t>
            </a:r>
          </a:p>
          <a:p>
            <a:pPr eaLnBrk="0" hangingPunct="0"/>
            <a:r>
              <a:rPr lang="en-GB" altLang="zh-CN" sz="1100">
                <a:solidFill>
                  <a:srgbClr val="663300"/>
                </a:solidFill>
                <a:ea typeface="宋体" pitchFamily="2" charset="-122"/>
              </a:rPr>
              <a:t>FACULTY OF ENVIRONMENT</a:t>
            </a:r>
          </a:p>
        </p:txBody>
      </p:sp>
      <p:pic>
        <p:nvPicPr>
          <p:cNvPr id="21507" name="Picture 16" descr="LeedsUniBlack"/>
          <p:cNvPicPr>
            <a:picLocks noChangeAspect="1" noChangeArrowheads="1"/>
          </p:cNvPicPr>
          <p:nvPr/>
        </p:nvPicPr>
        <p:blipFill>
          <a:blip r:embed="rId3" cstate="print"/>
          <a:srcRect/>
          <a:stretch>
            <a:fillRect/>
          </a:stretch>
        </p:blipFill>
        <p:spPr bwMode="auto">
          <a:xfrm>
            <a:off x="6011863" y="188913"/>
            <a:ext cx="2846387" cy="811212"/>
          </a:xfrm>
          <a:prstGeom prst="rect">
            <a:avLst/>
          </a:prstGeom>
          <a:noFill/>
          <a:ln w="9525">
            <a:noFill/>
            <a:miter lim="800000"/>
            <a:headEnd/>
            <a:tailEnd/>
          </a:ln>
        </p:spPr>
      </p:pic>
      <p:cxnSp>
        <p:nvCxnSpPr>
          <p:cNvPr id="20" name="Straight Connector 19"/>
          <p:cNvCxnSpPr/>
          <p:nvPr/>
        </p:nvCxnSpPr>
        <p:spPr bwMode="auto">
          <a:xfrm>
            <a:off x="1714480" y="1071546"/>
            <a:ext cx="7215238" cy="1588"/>
          </a:xfrm>
          <a:prstGeom prst="bentConnector3">
            <a:avLst>
              <a:gd name="adj1" fmla="val 50366"/>
            </a:avLst>
          </a:prstGeom>
          <a:solidFill>
            <a:schemeClr val="hlink"/>
          </a:solidFill>
          <a:ln w="41275" cap="flat" cmpd="sng" algn="ctr">
            <a:gradFill flip="none" rotWithShape="1">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tileRect r="-100000" b="-100000"/>
            </a:gradFill>
            <a:prstDash val="solid"/>
            <a:round/>
            <a:headEnd type="none" w="med" len="med"/>
            <a:tailEnd type="none" w="med" len="med"/>
          </a:ln>
          <a:effectLst/>
          <a:scene3d>
            <a:camera prst="orthographicFront"/>
            <a:lightRig rig="threePt" dir="t"/>
          </a:scene3d>
          <a:sp3d prstMaterial="translucentPowder"/>
        </p:spPr>
      </p:cxnSp>
      <p:pic>
        <p:nvPicPr>
          <p:cNvPr id="21509" name="Picture 20"/>
          <p:cNvPicPr>
            <a:picLocks noChangeAspect="1" noChangeArrowheads="1"/>
          </p:cNvPicPr>
          <p:nvPr/>
        </p:nvPicPr>
        <p:blipFill>
          <a:blip r:embed="rId4" cstate="print"/>
          <a:srcRect/>
          <a:stretch>
            <a:fillRect/>
          </a:stretch>
        </p:blipFill>
        <p:spPr bwMode="auto">
          <a:xfrm>
            <a:off x="642938" y="285750"/>
            <a:ext cx="579437" cy="923925"/>
          </a:xfrm>
          <a:prstGeom prst="rect">
            <a:avLst/>
          </a:prstGeom>
          <a:noFill/>
          <a:ln w="3175" algn="ctr">
            <a:noFill/>
            <a:miter lim="800000"/>
            <a:headEnd/>
            <a:tailEnd/>
          </a:ln>
        </p:spPr>
      </p:pic>
      <p:pic>
        <p:nvPicPr>
          <p:cNvPr id="21510" name="Picture 21" descr="C:\Documents and Settings\geopnw\My Documents\uk4.gif"/>
          <p:cNvPicPr>
            <a:picLocks noChangeAspect="1" noChangeArrowheads="1"/>
          </p:cNvPicPr>
          <p:nvPr/>
        </p:nvPicPr>
        <p:blipFill>
          <a:blip r:embed="rId5" cstate="print"/>
          <a:srcRect l="36044" t="17513" r="36145" b="4672"/>
          <a:stretch>
            <a:fillRect/>
          </a:stretch>
        </p:blipFill>
        <p:spPr bwMode="auto">
          <a:xfrm>
            <a:off x="1071563" y="71438"/>
            <a:ext cx="576262" cy="873125"/>
          </a:xfrm>
          <a:prstGeom prst="rect">
            <a:avLst/>
          </a:prstGeom>
          <a:noFill/>
          <a:ln w="9525">
            <a:noFill/>
            <a:miter lim="800000"/>
            <a:headEnd/>
            <a:tailEnd/>
          </a:ln>
        </p:spPr>
      </p:pic>
      <p:pic>
        <p:nvPicPr>
          <p:cNvPr id="21511" name="Picture 19"/>
          <p:cNvPicPr>
            <a:picLocks noChangeAspect="1" noChangeArrowheads="1"/>
          </p:cNvPicPr>
          <p:nvPr/>
        </p:nvPicPr>
        <p:blipFill>
          <a:blip r:embed="rId6" cstate="print"/>
          <a:srcRect l="17123" t="13557" r="4742"/>
          <a:stretch>
            <a:fillRect/>
          </a:stretch>
        </p:blipFill>
        <p:spPr bwMode="auto">
          <a:xfrm>
            <a:off x="88900" y="85725"/>
            <a:ext cx="554038" cy="914400"/>
          </a:xfrm>
          <a:prstGeom prst="rect">
            <a:avLst/>
          </a:prstGeom>
          <a:noFill/>
          <a:ln w="3175" algn="ctr">
            <a:noFill/>
            <a:miter lim="800000"/>
            <a:headEnd/>
            <a:tailEnd/>
          </a:ln>
        </p:spPr>
      </p:pic>
      <p:sp>
        <p:nvSpPr>
          <p:cNvPr id="25" name="Rounded Rectangular Callout 24"/>
          <p:cNvSpPr/>
          <p:nvPr/>
        </p:nvSpPr>
        <p:spPr bwMode="auto">
          <a:xfrm>
            <a:off x="61890" y="71414"/>
            <a:ext cx="1652590" cy="6000792"/>
          </a:xfrm>
          <a:prstGeom prst="wedgeRoundRectCallout">
            <a:avLst/>
          </a:prstGeom>
          <a:noFill/>
          <a:ln w="34925" cap="flat" cmpd="sng" algn="ctr">
            <a:gradFill>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gradFill>
            <a:prstDash val="solid"/>
            <a:round/>
            <a:headEnd type="none" w="med" len="med"/>
            <a:tailEnd type="none" w="med" len="med"/>
          </a:ln>
          <a:effectLst/>
        </p:spPr>
        <p:txBody>
          <a:bodyPr lIns="0" tIns="0" rIns="0" bIns="0"/>
          <a:lstStyle/>
          <a:p>
            <a:pPr>
              <a:spcBef>
                <a:spcPct val="20000"/>
              </a:spcBef>
            </a:pPr>
            <a:endParaRPr lang="zh-CN" altLang="zh-CN"/>
          </a:p>
        </p:txBody>
      </p:sp>
      <p:sp>
        <p:nvSpPr>
          <p:cNvPr id="21516" name="Title 9"/>
          <p:cNvSpPr>
            <a:spLocks noGrp="1"/>
          </p:cNvSpPr>
          <p:nvPr>
            <p:ph type="title"/>
          </p:nvPr>
        </p:nvSpPr>
        <p:spPr/>
        <p:txBody>
          <a:bodyPr/>
          <a:lstStyle/>
          <a:p>
            <a:r>
              <a:rPr lang="en-GB" altLang="zh-CN" smtClean="0">
                <a:ea typeface="宋体" pitchFamily="2" charset="-122"/>
              </a:rPr>
              <a:t>Results-a</a:t>
            </a:r>
          </a:p>
        </p:txBody>
      </p:sp>
      <p:sp>
        <p:nvSpPr>
          <p:cNvPr id="21517" name="Rectangle 11"/>
          <p:cNvSpPr>
            <a:spLocks noChangeArrowheads="1"/>
          </p:cNvSpPr>
          <p:nvPr/>
        </p:nvSpPr>
        <p:spPr bwMode="auto">
          <a:xfrm>
            <a:off x="6000750" y="85725"/>
            <a:ext cx="2857500" cy="985838"/>
          </a:xfrm>
          <a:prstGeom prst="rect">
            <a:avLst/>
          </a:prstGeom>
          <a:solidFill>
            <a:srgbClr val="FFFF00">
              <a:alpha val="7843"/>
            </a:srgbClr>
          </a:solidFill>
          <a:ln w="3175" algn="ctr">
            <a:noFill/>
            <a:round/>
            <a:headEnd/>
            <a:tailEnd/>
          </a:ln>
        </p:spPr>
        <p:txBody>
          <a:bodyPr lIns="0" tIns="0" rIns="0" bIns="0"/>
          <a:lstStyle/>
          <a:p>
            <a:pPr>
              <a:spcBef>
                <a:spcPct val="20000"/>
              </a:spcBef>
            </a:pPr>
            <a:endParaRPr lang="zh-CN" altLang="zh-CN"/>
          </a:p>
        </p:txBody>
      </p:sp>
      <p:sp>
        <p:nvSpPr>
          <p:cNvPr id="12" name="TextBox 11"/>
          <p:cNvSpPr txBox="1"/>
          <p:nvPr/>
        </p:nvSpPr>
        <p:spPr>
          <a:xfrm>
            <a:off x="1928794" y="1209675"/>
            <a:ext cx="6804054" cy="461665"/>
          </a:xfrm>
          <a:prstGeom prst="rect">
            <a:avLst/>
          </a:prstGeom>
          <a:noFill/>
        </p:spPr>
        <p:txBody>
          <a:bodyPr wrap="square" rtlCol="0">
            <a:spAutoFit/>
          </a:bodyPr>
          <a:lstStyle/>
          <a:p>
            <a:pPr algn="ctr"/>
            <a:r>
              <a:rPr lang="en-US" altLang="zh-CN" sz="2400" b="1" dirty="0" smtClean="0"/>
              <a:t>MSM - data fusion: statistical matching </a:t>
            </a:r>
            <a:endParaRPr lang="zh-CN" altLang="en-US" sz="2400" b="1" dirty="0"/>
          </a:p>
        </p:txBody>
      </p:sp>
      <p:sp>
        <p:nvSpPr>
          <p:cNvPr id="13" name="TextBox 12"/>
          <p:cNvSpPr txBox="1"/>
          <p:nvPr/>
        </p:nvSpPr>
        <p:spPr>
          <a:xfrm>
            <a:off x="1785948" y="1671340"/>
            <a:ext cx="6946900" cy="4493538"/>
          </a:xfrm>
          <a:prstGeom prst="rect">
            <a:avLst/>
          </a:prstGeom>
          <a:noFill/>
        </p:spPr>
        <p:txBody>
          <a:bodyPr wrap="square" rtlCol="0">
            <a:spAutoFit/>
          </a:bodyPr>
          <a:lstStyle/>
          <a:p>
            <a:pPr marL="457200" indent="-457200">
              <a:buFont typeface="Arial" pitchFamily="34" charset="0"/>
              <a:buChar char="•"/>
            </a:pPr>
            <a:r>
              <a:rPr lang="en-US" altLang="zh-CN" sz="2600" dirty="0" smtClean="0"/>
              <a:t>Join two micro data based on their common variables, try to match records with the most similar values of the common variables</a:t>
            </a:r>
          </a:p>
          <a:p>
            <a:pPr marL="514350" indent="-514350">
              <a:buFont typeface="Arial" pitchFamily="34" charset="0"/>
              <a:buChar char="•"/>
            </a:pPr>
            <a:endParaRPr lang="en-US" altLang="zh-CN" sz="2600" dirty="0"/>
          </a:p>
          <a:p>
            <a:pPr marL="514350" indent="-514350">
              <a:buFont typeface="Arial" pitchFamily="34" charset="0"/>
              <a:buChar char="•"/>
            </a:pPr>
            <a:r>
              <a:rPr lang="en-US" altLang="zh-CN" sz="2600" dirty="0" smtClean="0"/>
              <a:t>Micro population (SAR) links to water use patterns (Domestic Consumption Monitor)</a:t>
            </a:r>
            <a:endParaRPr lang="en-US" altLang="zh-CN" sz="2600" dirty="0"/>
          </a:p>
          <a:p>
            <a:pPr marL="514350" indent="-514350"/>
            <a:endParaRPr lang="en-US" altLang="zh-CN" sz="2600" dirty="0"/>
          </a:p>
          <a:p>
            <a:pPr marL="514350" indent="-514350">
              <a:buFont typeface="Arial" pitchFamily="34" charset="0"/>
              <a:buChar char="•"/>
            </a:pPr>
            <a:r>
              <a:rPr lang="en-US" altLang="zh-CN" sz="2600" dirty="0" smtClean="0"/>
              <a:t>Cons:  Too few common variables may result in  distorted joint distributions (Caution in </a:t>
            </a:r>
            <a:r>
              <a:rPr lang="en-US" altLang="zh-CN" sz="2600" dirty="0" err="1" smtClean="0"/>
              <a:t>crosstabulation</a:t>
            </a:r>
            <a:r>
              <a:rPr lang="en-US" altLang="zh-CN" sz="2600" dirty="0" smtClean="0"/>
              <a:t> analysis)</a:t>
            </a:r>
          </a:p>
        </p:txBody>
      </p:sp>
      <p:sp>
        <p:nvSpPr>
          <p:cNvPr id="14" name="Rectangle 22"/>
          <p:cNvSpPr>
            <a:spLocks noChangeArrowheads="1"/>
          </p:cNvSpPr>
          <p:nvPr/>
        </p:nvSpPr>
        <p:spPr bwMode="auto">
          <a:xfrm>
            <a:off x="0" y="1209675"/>
            <a:ext cx="1911350" cy="4635115"/>
          </a:xfrm>
          <a:prstGeom prst="rect">
            <a:avLst/>
          </a:prstGeom>
          <a:noFill/>
          <a:ln w="9525">
            <a:noFill/>
            <a:miter lim="800000"/>
            <a:headEnd/>
            <a:tailEnd/>
          </a:ln>
        </p:spPr>
        <p:txBody>
          <a:bodyPr wrap="square">
            <a:spAutoFit/>
          </a:bodyPr>
          <a:lstStyle/>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Introduction</a:t>
            </a:r>
          </a:p>
          <a:p>
            <a:pPr marL="179388" lvl="1" indent="-179388">
              <a:spcBef>
                <a:spcPct val="20000"/>
              </a:spcBef>
              <a:buFont typeface="Arial" pitchFamily="34" charset="0"/>
              <a:buAutoNum type="arabicPeriod"/>
            </a:pPr>
            <a:endParaRPr lang="en-GB" altLang="zh-CN" sz="1800" dirty="0">
              <a:solidFill>
                <a:srgbClr val="6633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Framework</a:t>
            </a:r>
          </a:p>
          <a:p>
            <a:pPr marL="179388" lvl="1" indent="-179388">
              <a:spcBef>
                <a:spcPct val="20000"/>
              </a:spcBef>
              <a:buFont typeface="Arial" pitchFamily="34" charset="0"/>
              <a:buAutoNum type="arabicPeriod"/>
            </a:pPr>
            <a:endParaRPr lang="en-GB" altLang="zh-CN" sz="1800" b="1" dirty="0">
              <a:solidFill>
                <a:srgbClr val="6633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Basics</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Illustration</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MSM Review</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b="1" dirty="0">
                <a:solidFill>
                  <a:srgbClr val="663300"/>
                </a:solidFill>
                <a:latin typeface="Times New Roman" pitchFamily="18" charset="0"/>
                <a:ea typeface="宋体" pitchFamily="2" charset="-122"/>
                <a:cs typeface="Times New Roman" pitchFamily="18" charset="0"/>
              </a:rPr>
              <a:t>Statistical Matching</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Scenario</a:t>
            </a:r>
            <a:endParaRPr lang="en-GB" altLang="zh-CN" sz="1800" dirty="0">
              <a:solidFill>
                <a:srgbClr val="CC9900"/>
              </a:solidFill>
              <a:latin typeface="Times New Roman" pitchFamily="18" charset="0"/>
              <a:ea typeface="宋体" pitchFamily="2" charset="-122"/>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14"/>
          <p:cNvSpPr txBox="1">
            <a:spLocks noChangeArrowheads="1"/>
          </p:cNvSpPr>
          <p:nvPr/>
        </p:nvSpPr>
        <p:spPr bwMode="ltGray">
          <a:xfrm>
            <a:off x="6000750" y="214313"/>
            <a:ext cx="2500313" cy="500062"/>
          </a:xfrm>
          <a:prstGeom prst="rect">
            <a:avLst/>
          </a:prstGeom>
          <a:noFill/>
          <a:ln w="9525">
            <a:noFill/>
            <a:miter lim="800000"/>
            <a:headEnd/>
            <a:tailEnd/>
          </a:ln>
        </p:spPr>
        <p:txBody>
          <a:bodyPr lIns="0" tIns="0" rIns="0" bIns="36000" anchor="b"/>
          <a:lstStyle/>
          <a:p>
            <a:pPr eaLnBrk="0" hangingPunct="0"/>
            <a:r>
              <a:rPr lang="en-GB" altLang="zh-CN" sz="1800">
                <a:solidFill>
                  <a:srgbClr val="663300"/>
                </a:solidFill>
                <a:ea typeface="宋体" pitchFamily="2" charset="-122"/>
              </a:rPr>
              <a:t>School of Geography</a:t>
            </a:r>
          </a:p>
          <a:p>
            <a:pPr eaLnBrk="0" hangingPunct="0"/>
            <a:r>
              <a:rPr lang="en-GB" altLang="zh-CN" sz="1100">
                <a:solidFill>
                  <a:srgbClr val="663300"/>
                </a:solidFill>
                <a:ea typeface="宋体" pitchFamily="2" charset="-122"/>
              </a:rPr>
              <a:t>FACULTY OF ENVIRONMENT</a:t>
            </a:r>
          </a:p>
        </p:txBody>
      </p:sp>
      <p:pic>
        <p:nvPicPr>
          <p:cNvPr id="21507" name="Picture 16" descr="LeedsUniBlack"/>
          <p:cNvPicPr>
            <a:picLocks noChangeAspect="1" noChangeArrowheads="1"/>
          </p:cNvPicPr>
          <p:nvPr/>
        </p:nvPicPr>
        <p:blipFill>
          <a:blip r:embed="rId3" cstate="print"/>
          <a:srcRect/>
          <a:stretch>
            <a:fillRect/>
          </a:stretch>
        </p:blipFill>
        <p:spPr bwMode="auto">
          <a:xfrm>
            <a:off x="6011863" y="188913"/>
            <a:ext cx="2846387" cy="811212"/>
          </a:xfrm>
          <a:prstGeom prst="rect">
            <a:avLst/>
          </a:prstGeom>
          <a:noFill/>
          <a:ln w="9525">
            <a:noFill/>
            <a:miter lim="800000"/>
            <a:headEnd/>
            <a:tailEnd/>
          </a:ln>
        </p:spPr>
      </p:pic>
      <p:cxnSp>
        <p:nvCxnSpPr>
          <p:cNvPr id="20" name="Straight Connector 19"/>
          <p:cNvCxnSpPr/>
          <p:nvPr/>
        </p:nvCxnSpPr>
        <p:spPr bwMode="auto">
          <a:xfrm>
            <a:off x="1714480" y="1071546"/>
            <a:ext cx="7215238" cy="1588"/>
          </a:xfrm>
          <a:prstGeom prst="bentConnector3">
            <a:avLst>
              <a:gd name="adj1" fmla="val 50366"/>
            </a:avLst>
          </a:prstGeom>
          <a:solidFill>
            <a:schemeClr val="hlink"/>
          </a:solidFill>
          <a:ln w="41275" cap="flat" cmpd="sng" algn="ctr">
            <a:gradFill flip="none" rotWithShape="1">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tileRect r="-100000" b="-100000"/>
            </a:gradFill>
            <a:prstDash val="solid"/>
            <a:round/>
            <a:headEnd type="none" w="med" len="med"/>
            <a:tailEnd type="none" w="med" len="med"/>
          </a:ln>
          <a:effectLst/>
          <a:scene3d>
            <a:camera prst="orthographicFront"/>
            <a:lightRig rig="threePt" dir="t"/>
          </a:scene3d>
          <a:sp3d prstMaterial="translucentPowder"/>
        </p:spPr>
      </p:cxnSp>
      <p:pic>
        <p:nvPicPr>
          <p:cNvPr id="21509" name="Picture 20"/>
          <p:cNvPicPr>
            <a:picLocks noChangeAspect="1" noChangeArrowheads="1"/>
          </p:cNvPicPr>
          <p:nvPr/>
        </p:nvPicPr>
        <p:blipFill>
          <a:blip r:embed="rId4" cstate="print"/>
          <a:srcRect/>
          <a:stretch>
            <a:fillRect/>
          </a:stretch>
        </p:blipFill>
        <p:spPr bwMode="auto">
          <a:xfrm>
            <a:off x="642938" y="285750"/>
            <a:ext cx="579437" cy="923925"/>
          </a:xfrm>
          <a:prstGeom prst="rect">
            <a:avLst/>
          </a:prstGeom>
          <a:noFill/>
          <a:ln w="3175" algn="ctr">
            <a:noFill/>
            <a:miter lim="800000"/>
            <a:headEnd/>
            <a:tailEnd/>
          </a:ln>
        </p:spPr>
      </p:pic>
      <p:pic>
        <p:nvPicPr>
          <p:cNvPr id="21510" name="Picture 21" descr="C:\Documents and Settings\geopnw\My Documents\uk4.gif"/>
          <p:cNvPicPr>
            <a:picLocks noChangeAspect="1" noChangeArrowheads="1"/>
          </p:cNvPicPr>
          <p:nvPr/>
        </p:nvPicPr>
        <p:blipFill>
          <a:blip r:embed="rId5" cstate="print"/>
          <a:srcRect l="36044" t="17513" r="36145" b="4672"/>
          <a:stretch>
            <a:fillRect/>
          </a:stretch>
        </p:blipFill>
        <p:spPr bwMode="auto">
          <a:xfrm>
            <a:off x="1071563" y="71438"/>
            <a:ext cx="576262" cy="873125"/>
          </a:xfrm>
          <a:prstGeom prst="rect">
            <a:avLst/>
          </a:prstGeom>
          <a:noFill/>
          <a:ln w="9525">
            <a:noFill/>
            <a:miter lim="800000"/>
            <a:headEnd/>
            <a:tailEnd/>
          </a:ln>
        </p:spPr>
      </p:pic>
      <p:pic>
        <p:nvPicPr>
          <p:cNvPr id="21511" name="Picture 19"/>
          <p:cNvPicPr>
            <a:picLocks noChangeAspect="1" noChangeArrowheads="1"/>
          </p:cNvPicPr>
          <p:nvPr/>
        </p:nvPicPr>
        <p:blipFill>
          <a:blip r:embed="rId6" cstate="print"/>
          <a:srcRect l="17123" t="13557" r="4742"/>
          <a:stretch>
            <a:fillRect/>
          </a:stretch>
        </p:blipFill>
        <p:spPr bwMode="auto">
          <a:xfrm>
            <a:off x="88900" y="85725"/>
            <a:ext cx="554038" cy="914400"/>
          </a:xfrm>
          <a:prstGeom prst="rect">
            <a:avLst/>
          </a:prstGeom>
          <a:noFill/>
          <a:ln w="3175" algn="ctr">
            <a:noFill/>
            <a:miter lim="800000"/>
            <a:headEnd/>
            <a:tailEnd/>
          </a:ln>
        </p:spPr>
      </p:pic>
      <p:sp>
        <p:nvSpPr>
          <p:cNvPr id="25" name="Rounded Rectangular Callout 24"/>
          <p:cNvSpPr/>
          <p:nvPr/>
        </p:nvSpPr>
        <p:spPr bwMode="auto">
          <a:xfrm>
            <a:off x="61890" y="71414"/>
            <a:ext cx="1652590" cy="6000792"/>
          </a:xfrm>
          <a:prstGeom prst="wedgeRoundRectCallout">
            <a:avLst/>
          </a:prstGeom>
          <a:noFill/>
          <a:ln w="34925" cap="flat" cmpd="sng" algn="ctr">
            <a:gradFill>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gradFill>
            <a:prstDash val="solid"/>
            <a:round/>
            <a:headEnd type="none" w="med" len="med"/>
            <a:tailEnd type="none" w="med" len="med"/>
          </a:ln>
          <a:effectLst/>
        </p:spPr>
        <p:txBody>
          <a:bodyPr lIns="0" tIns="0" rIns="0" bIns="0"/>
          <a:lstStyle/>
          <a:p>
            <a:pPr>
              <a:spcBef>
                <a:spcPct val="20000"/>
              </a:spcBef>
            </a:pPr>
            <a:endParaRPr lang="zh-CN" altLang="zh-CN"/>
          </a:p>
        </p:txBody>
      </p:sp>
      <p:sp>
        <p:nvSpPr>
          <p:cNvPr id="21516" name="Title 9"/>
          <p:cNvSpPr>
            <a:spLocks noGrp="1"/>
          </p:cNvSpPr>
          <p:nvPr>
            <p:ph type="title"/>
          </p:nvPr>
        </p:nvSpPr>
        <p:spPr/>
        <p:txBody>
          <a:bodyPr/>
          <a:lstStyle/>
          <a:p>
            <a:r>
              <a:rPr lang="en-GB" altLang="zh-CN" smtClean="0">
                <a:ea typeface="宋体" pitchFamily="2" charset="-122"/>
              </a:rPr>
              <a:t>Results-a</a:t>
            </a:r>
          </a:p>
        </p:txBody>
      </p:sp>
      <p:sp>
        <p:nvSpPr>
          <p:cNvPr id="21517" name="Rectangle 11"/>
          <p:cNvSpPr>
            <a:spLocks noChangeArrowheads="1"/>
          </p:cNvSpPr>
          <p:nvPr/>
        </p:nvSpPr>
        <p:spPr bwMode="auto">
          <a:xfrm>
            <a:off x="6000750" y="85725"/>
            <a:ext cx="2857500" cy="985838"/>
          </a:xfrm>
          <a:prstGeom prst="rect">
            <a:avLst/>
          </a:prstGeom>
          <a:solidFill>
            <a:srgbClr val="FFFF00">
              <a:alpha val="7843"/>
            </a:srgbClr>
          </a:solidFill>
          <a:ln w="3175" algn="ctr">
            <a:noFill/>
            <a:round/>
            <a:headEnd/>
            <a:tailEnd/>
          </a:ln>
        </p:spPr>
        <p:txBody>
          <a:bodyPr lIns="0" tIns="0" rIns="0" bIns="0"/>
          <a:lstStyle/>
          <a:p>
            <a:pPr>
              <a:spcBef>
                <a:spcPct val="20000"/>
              </a:spcBef>
            </a:pPr>
            <a:endParaRPr lang="zh-CN" altLang="zh-CN"/>
          </a:p>
        </p:txBody>
      </p:sp>
      <p:sp>
        <p:nvSpPr>
          <p:cNvPr id="12" name="TextBox 11"/>
          <p:cNvSpPr txBox="1"/>
          <p:nvPr/>
        </p:nvSpPr>
        <p:spPr>
          <a:xfrm>
            <a:off x="1928794" y="1209675"/>
            <a:ext cx="6804054" cy="461665"/>
          </a:xfrm>
          <a:prstGeom prst="rect">
            <a:avLst/>
          </a:prstGeom>
          <a:noFill/>
        </p:spPr>
        <p:txBody>
          <a:bodyPr wrap="square" rtlCol="0">
            <a:spAutoFit/>
          </a:bodyPr>
          <a:lstStyle/>
          <a:p>
            <a:pPr algn="ctr"/>
            <a:r>
              <a:rPr lang="en-US" altLang="zh-CN" sz="2400" b="1" dirty="0" smtClean="0"/>
              <a:t>MSM - data fusion: statistical matching </a:t>
            </a:r>
            <a:endParaRPr lang="zh-CN" altLang="en-US" sz="2400" b="1" dirty="0"/>
          </a:p>
        </p:txBody>
      </p:sp>
      <p:sp>
        <p:nvSpPr>
          <p:cNvPr id="14" name="Rectangle 22"/>
          <p:cNvSpPr>
            <a:spLocks noChangeArrowheads="1"/>
          </p:cNvSpPr>
          <p:nvPr/>
        </p:nvSpPr>
        <p:spPr bwMode="auto">
          <a:xfrm>
            <a:off x="0" y="1209675"/>
            <a:ext cx="1911350" cy="4635115"/>
          </a:xfrm>
          <a:prstGeom prst="rect">
            <a:avLst/>
          </a:prstGeom>
          <a:noFill/>
          <a:ln w="9525">
            <a:noFill/>
            <a:miter lim="800000"/>
            <a:headEnd/>
            <a:tailEnd/>
          </a:ln>
        </p:spPr>
        <p:txBody>
          <a:bodyPr wrap="square">
            <a:spAutoFit/>
          </a:bodyPr>
          <a:lstStyle/>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Introduction</a:t>
            </a:r>
          </a:p>
          <a:p>
            <a:pPr marL="179388" lvl="1" indent="-179388">
              <a:spcBef>
                <a:spcPct val="20000"/>
              </a:spcBef>
              <a:buFont typeface="Arial" pitchFamily="34" charset="0"/>
              <a:buAutoNum type="arabicPeriod"/>
            </a:pPr>
            <a:endParaRPr lang="en-GB" altLang="zh-CN" sz="1800" dirty="0">
              <a:solidFill>
                <a:srgbClr val="6633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Framework</a:t>
            </a:r>
          </a:p>
          <a:p>
            <a:pPr marL="179388" lvl="1" indent="-179388">
              <a:spcBef>
                <a:spcPct val="20000"/>
              </a:spcBef>
              <a:buFont typeface="Arial" pitchFamily="34" charset="0"/>
              <a:buAutoNum type="arabicPeriod"/>
            </a:pPr>
            <a:endParaRPr lang="en-GB" altLang="zh-CN" sz="1800" b="1" dirty="0">
              <a:solidFill>
                <a:srgbClr val="6633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Basics</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Illustration</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MSM Review</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b="1" dirty="0" smtClean="0">
                <a:solidFill>
                  <a:srgbClr val="663300"/>
                </a:solidFill>
                <a:latin typeface="Times New Roman" pitchFamily="18" charset="0"/>
                <a:ea typeface="宋体" pitchFamily="2" charset="-122"/>
                <a:cs typeface="Times New Roman" pitchFamily="18" charset="0"/>
              </a:rPr>
              <a:t>Statistical Matching</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Scenario</a:t>
            </a:r>
            <a:endParaRPr lang="en-GB" altLang="zh-CN" sz="1800" dirty="0">
              <a:solidFill>
                <a:srgbClr val="CC9900"/>
              </a:solidFill>
              <a:latin typeface="Times New Roman" pitchFamily="18" charset="0"/>
              <a:ea typeface="宋体" pitchFamily="2" charset="-122"/>
              <a:cs typeface="Times New Roman" pitchFamily="18" charset="0"/>
            </a:endParaRPr>
          </a:p>
        </p:txBody>
      </p:sp>
      <p:sp>
        <p:nvSpPr>
          <p:cNvPr id="1331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pic>
        <p:nvPicPr>
          <p:cNvPr id="13313" name="图片 1083"/>
          <p:cNvPicPr>
            <a:picLocks noChangeAspect="1" noChangeArrowheads="1"/>
          </p:cNvPicPr>
          <p:nvPr/>
        </p:nvPicPr>
        <p:blipFill>
          <a:blip r:embed="rId7" cstate="print"/>
          <a:srcRect/>
          <a:stretch>
            <a:fillRect/>
          </a:stretch>
        </p:blipFill>
        <p:spPr bwMode="auto">
          <a:xfrm>
            <a:off x="2010067" y="1671340"/>
            <a:ext cx="6848183" cy="4173450"/>
          </a:xfrm>
          <a:prstGeom prst="rect">
            <a:avLst/>
          </a:prstGeom>
          <a:noFill/>
        </p:spPr>
      </p:pic>
      <p:sp>
        <p:nvSpPr>
          <p:cNvPr id="13315" name="Rectangle 3"/>
          <p:cNvSpPr>
            <a:spLocks noChangeArrowheads="1"/>
          </p:cNvSpPr>
          <p:nvPr/>
        </p:nvSpPr>
        <p:spPr bwMode="auto">
          <a:xfrm rot="10800000" flipV="1">
            <a:off x="2214519" y="5718263"/>
            <a:ext cx="6286544"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zh-CN" b="1" i="0" u="none" strike="noStrike" cap="none" normalizeH="0" baseline="0" dirty="0" smtClean="0" bmk="_Toc229154879">
                <a:ln>
                  <a:noFill/>
                </a:ln>
                <a:solidFill>
                  <a:schemeClr val="tx1"/>
                </a:solidFill>
                <a:effectLst/>
                <a:latin typeface="Times New Roman" pitchFamily="18" charset="0"/>
                <a:ea typeface="黑体" pitchFamily="49" charset="-122"/>
                <a:cs typeface="Times New Roman" pitchFamily="18" charset="0"/>
              </a:rPr>
              <a:t>Illustration of Statistical Matching: Adapted from Van </a:t>
            </a:r>
            <a:r>
              <a:rPr kumimoji="0" lang="en-GB" altLang="zh-CN" b="1" i="0" u="none" strike="noStrike" cap="none" normalizeH="0" baseline="0" dirty="0" err="1" smtClean="0" bmk="_Toc229154879">
                <a:ln>
                  <a:noFill/>
                </a:ln>
                <a:solidFill>
                  <a:schemeClr val="tx1"/>
                </a:solidFill>
                <a:effectLst/>
                <a:latin typeface="Times New Roman" pitchFamily="18" charset="0"/>
                <a:ea typeface="黑体" pitchFamily="49" charset="-122"/>
                <a:cs typeface="Times New Roman" pitchFamily="18" charset="0"/>
              </a:rPr>
              <a:t>Der</a:t>
            </a:r>
            <a:r>
              <a:rPr kumimoji="0" lang="en-GB" altLang="zh-CN" b="1" i="0" u="none" strike="noStrike" cap="none" normalizeH="0" baseline="0" dirty="0" smtClean="0" bmk="_Toc229154879">
                <a:ln>
                  <a:noFill/>
                </a:ln>
                <a:solidFill>
                  <a:schemeClr val="tx1"/>
                </a:solidFill>
                <a:effectLst/>
                <a:latin typeface="Times New Roman" pitchFamily="18" charset="0"/>
                <a:ea typeface="黑体" pitchFamily="49" charset="-122"/>
                <a:cs typeface="Times New Roman" pitchFamily="18" charset="0"/>
              </a:rPr>
              <a:t> </a:t>
            </a:r>
            <a:r>
              <a:rPr kumimoji="0" lang="en-GB" altLang="zh-CN" b="1" i="0" u="none" strike="noStrike" cap="none" normalizeH="0" baseline="0" dirty="0" err="1" smtClean="0" bmk="_Toc229154879">
                <a:ln>
                  <a:noFill/>
                </a:ln>
                <a:solidFill>
                  <a:schemeClr val="tx1"/>
                </a:solidFill>
                <a:effectLst/>
                <a:latin typeface="Times New Roman" pitchFamily="18" charset="0"/>
                <a:ea typeface="黑体" pitchFamily="49" charset="-122"/>
                <a:cs typeface="Times New Roman" pitchFamily="18" charset="0"/>
              </a:rPr>
              <a:t>Putten</a:t>
            </a:r>
            <a:r>
              <a:rPr kumimoji="0" lang="en-GB" altLang="zh-CN" b="1" i="0" u="none" strike="noStrike" cap="none" normalizeH="0" baseline="0" dirty="0" smtClean="0" bmk="_Toc229154879">
                <a:ln>
                  <a:noFill/>
                </a:ln>
                <a:solidFill>
                  <a:schemeClr val="tx1"/>
                </a:solidFill>
                <a:effectLst/>
                <a:latin typeface="Times New Roman" pitchFamily="18" charset="0"/>
                <a:ea typeface="黑体" pitchFamily="49" charset="-122"/>
                <a:cs typeface="Times New Roman" pitchFamily="18" charset="0"/>
              </a:rPr>
              <a:t> </a:t>
            </a:r>
            <a:r>
              <a:rPr kumimoji="0" lang="en-GB" altLang="zh-CN" b="1" i="1" u="none" strike="noStrike" cap="none" normalizeH="0" baseline="0" dirty="0" smtClean="0" bmk="_Toc229154879">
                <a:ln>
                  <a:noFill/>
                </a:ln>
                <a:solidFill>
                  <a:schemeClr val="tx1"/>
                </a:solidFill>
                <a:effectLst/>
                <a:latin typeface="Times New Roman" pitchFamily="18" charset="0"/>
                <a:ea typeface="黑体" pitchFamily="49" charset="-122"/>
                <a:cs typeface="Times New Roman" pitchFamily="18" charset="0"/>
              </a:rPr>
              <a:t>et al. </a:t>
            </a:r>
            <a:r>
              <a:rPr kumimoji="0" lang="en-GB" altLang="zh-CN" b="1" i="0" u="none" strike="noStrike" cap="none" normalizeH="0" baseline="0" dirty="0" smtClean="0" bmk="_Toc229154879">
                <a:ln>
                  <a:noFill/>
                </a:ln>
                <a:solidFill>
                  <a:schemeClr val="tx1"/>
                </a:solidFill>
                <a:effectLst/>
                <a:latin typeface="Times New Roman" pitchFamily="18" charset="0"/>
                <a:ea typeface="黑体" pitchFamily="49" charset="-122"/>
                <a:cs typeface="Times New Roman" pitchFamily="18" charset="0"/>
              </a:rPr>
              <a:t>(1995)</a:t>
            </a:r>
            <a:r>
              <a:rPr kumimoji="0" lang="en-GB" altLang="zh-CN" b="1" i="0" u="none" strike="noStrike" cap="none" normalizeH="0" baseline="0" dirty="0" smtClean="0">
                <a:ln>
                  <a:noFill/>
                </a:ln>
                <a:solidFill>
                  <a:schemeClr val="tx1"/>
                </a:solidFill>
                <a:effectLst/>
                <a:latin typeface="Times New Roman" pitchFamily="18" charset="0"/>
                <a:ea typeface="黑体" pitchFamily="49" charset="-122"/>
                <a:cs typeface="Times New Roman" pitchFamily="18" charset="0"/>
              </a:rPr>
              <a:t> </a:t>
            </a:r>
            <a:endParaRPr kumimoji="0" lang="en-GB" altLang="zh-CN"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14"/>
          <p:cNvSpPr txBox="1">
            <a:spLocks noChangeArrowheads="1"/>
          </p:cNvSpPr>
          <p:nvPr/>
        </p:nvSpPr>
        <p:spPr bwMode="ltGray">
          <a:xfrm>
            <a:off x="6000750" y="214313"/>
            <a:ext cx="2500313" cy="500062"/>
          </a:xfrm>
          <a:prstGeom prst="rect">
            <a:avLst/>
          </a:prstGeom>
          <a:noFill/>
          <a:ln w="9525">
            <a:noFill/>
            <a:miter lim="800000"/>
            <a:headEnd/>
            <a:tailEnd/>
          </a:ln>
        </p:spPr>
        <p:txBody>
          <a:bodyPr lIns="0" tIns="0" rIns="0" bIns="36000" anchor="b"/>
          <a:lstStyle/>
          <a:p>
            <a:pPr eaLnBrk="0" hangingPunct="0"/>
            <a:r>
              <a:rPr lang="en-GB" altLang="zh-CN" sz="1800">
                <a:solidFill>
                  <a:srgbClr val="663300"/>
                </a:solidFill>
                <a:ea typeface="宋体" pitchFamily="2" charset="-122"/>
              </a:rPr>
              <a:t>School of Geography</a:t>
            </a:r>
          </a:p>
          <a:p>
            <a:pPr eaLnBrk="0" hangingPunct="0"/>
            <a:r>
              <a:rPr lang="en-GB" altLang="zh-CN" sz="1100">
                <a:solidFill>
                  <a:srgbClr val="663300"/>
                </a:solidFill>
                <a:ea typeface="宋体" pitchFamily="2" charset="-122"/>
              </a:rPr>
              <a:t>FACULTY OF ENVIRONMENT</a:t>
            </a:r>
          </a:p>
        </p:txBody>
      </p:sp>
      <p:pic>
        <p:nvPicPr>
          <p:cNvPr id="15363" name="Picture 16" descr="LeedsUniBlack"/>
          <p:cNvPicPr>
            <a:picLocks noChangeAspect="1" noChangeArrowheads="1"/>
          </p:cNvPicPr>
          <p:nvPr/>
        </p:nvPicPr>
        <p:blipFill>
          <a:blip r:embed="rId3" cstate="print"/>
          <a:srcRect/>
          <a:stretch>
            <a:fillRect/>
          </a:stretch>
        </p:blipFill>
        <p:spPr bwMode="auto">
          <a:xfrm>
            <a:off x="6011863" y="188913"/>
            <a:ext cx="2846387" cy="811212"/>
          </a:xfrm>
          <a:prstGeom prst="rect">
            <a:avLst/>
          </a:prstGeom>
          <a:noFill/>
          <a:ln w="9525">
            <a:noFill/>
            <a:miter lim="800000"/>
            <a:headEnd/>
            <a:tailEnd/>
          </a:ln>
        </p:spPr>
      </p:pic>
      <p:cxnSp>
        <p:nvCxnSpPr>
          <p:cNvPr id="20" name="Straight Connector 19"/>
          <p:cNvCxnSpPr/>
          <p:nvPr/>
        </p:nvCxnSpPr>
        <p:spPr bwMode="auto">
          <a:xfrm>
            <a:off x="1714480" y="1071546"/>
            <a:ext cx="7215238" cy="1588"/>
          </a:xfrm>
          <a:prstGeom prst="bentConnector3">
            <a:avLst>
              <a:gd name="adj1" fmla="val 50366"/>
            </a:avLst>
          </a:prstGeom>
          <a:solidFill>
            <a:schemeClr val="hlink"/>
          </a:solidFill>
          <a:ln w="41275" cap="flat" cmpd="sng" algn="ctr">
            <a:gradFill flip="none" rotWithShape="1">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tileRect r="-100000" b="-100000"/>
            </a:gradFill>
            <a:prstDash val="solid"/>
            <a:round/>
            <a:headEnd type="none" w="med" len="med"/>
            <a:tailEnd type="none" w="med" len="med"/>
          </a:ln>
          <a:effectLst/>
          <a:scene3d>
            <a:camera prst="orthographicFront"/>
            <a:lightRig rig="threePt" dir="t"/>
          </a:scene3d>
          <a:sp3d prstMaterial="translucentPowder"/>
        </p:spPr>
      </p:cxnSp>
      <p:pic>
        <p:nvPicPr>
          <p:cNvPr id="15365" name="Picture 20"/>
          <p:cNvPicPr>
            <a:picLocks noChangeAspect="1" noChangeArrowheads="1"/>
          </p:cNvPicPr>
          <p:nvPr/>
        </p:nvPicPr>
        <p:blipFill>
          <a:blip r:embed="rId4" cstate="print"/>
          <a:srcRect/>
          <a:stretch>
            <a:fillRect/>
          </a:stretch>
        </p:blipFill>
        <p:spPr bwMode="auto">
          <a:xfrm>
            <a:off x="642938" y="285750"/>
            <a:ext cx="579437" cy="923925"/>
          </a:xfrm>
          <a:prstGeom prst="rect">
            <a:avLst/>
          </a:prstGeom>
          <a:noFill/>
          <a:ln w="3175" algn="ctr">
            <a:noFill/>
            <a:miter lim="800000"/>
            <a:headEnd/>
            <a:tailEnd/>
          </a:ln>
        </p:spPr>
      </p:pic>
      <p:pic>
        <p:nvPicPr>
          <p:cNvPr id="15366" name="Picture 21" descr="C:\Documents and Settings\geopnw\My Documents\uk4.gif"/>
          <p:cNvPicPr>
            <a:picLocks noChangeAspect="1" noChangeArrowheads="1"/>
          </p:cNvPicPr>
          <p:nvPr/>
        </p:nvPicPr>
        <p:blipFill>
          <a:blip r:embed="rId5" cstate="print"/>
          <a:srcRect l="36044" t="17513" r="36145" b="4672"/>
          <a:stretch>
            <a:fillRect/>
          </a:stretch>
        </p:blipFill>
        <p:spPr bwMode="auto">
          <a:xfrm>
            <a:off x="1071563" y="71438"/>
            <a:ext cx="576262" cy="873125"/>
          </a:xfrm>
          <a:prstGeom prst="rect">
            <a:avLst/>
          </a:prstGeom>
          <a:noFill/>
          <a:ln w="9525">
            <a:noFill/>
            <a:miter lim="800000"/>
            <a:headEnd/>
            <a:tailEnd/>
          </a:ln>
        </p:spPr>
      </p:pic>
      <p:pic>
        <p:nvPicPr>
          <p:cNvPr id="15367" name="Picture 19"/>
          <p:cNvPicPr>
            <a:picLocks noChangeAspect="1" noChangeArrowheads="1"/>
          </p:cNvPicPr>
          <p:nvPr/>
        </p:nvPicPr>
        <p:blipFill>
          <a:blip r:embed="rId6" cstate="print"/>
          <a:srcRect l="17123" t="13557" r="4742"/>
          <a:stretch>
            <a:fillRect/>
          </a:stretch>
        </p:blipFill>
        <p:spPr bwMode="auto">
          <a:xfrm>
            <a:off x="88900" y="85725"/>
            <a:ext cx="554038" cy="914400"/>
          </a:xfrm>
          <a:prstGeom prst="rect">
            <a:avLst/>
          </a:prstGeom>
          <a:noFill/>
          <a:ln w="3175" algn="ctr">
            <a:noFill/>
            <a:miter lim="800000"/>
            <a:headEnd/>
            <a:tailEnd/>
          </a:ln>
        </p:spPr>
      </p:pic>
      <p:sp>
        <p:nvSpPr>
          <p:cNvPr id="25" name="Rounded Rectangular Callout 24"/>
          <p:cNvSpPr/>
          <p:nvPr/>
        </p:nvSpPr>
        <p:spPr bwMode="auto">
          <a:xfrm>
            <a:off x="61890" y="71414"/>
            <a:ext cx="1652590" cy="6000792"/>
          </a:xfrm>
          <a:prstGeom prst="wedgeRoundRectCallout">
            <a:avLst/>
          </a:prstGeom>
          <a:noFill/>
          <a:ln w="34925" cap="flat" cmpd="sng" algn="ctr">
            <a:gradFill>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gradFill>
            <a:prstDash val="solid"/>
            <a:round/>
            <a:headEnd type="none" w="med" len="med"/>
            <a:tailEnd type="none" w="med" len="med"/>
          </a:ln>
          <a:effectLst/>
        </p:spPr>
        <p:txBody>
          <a:bodyPr lIns="0" tIns="0" rIns="0" bIns="0"/>
          <a:lstStyle/>
          <a:p>
            <a:pPr>
              <a:spcBef>
                <a:spcPct val="20000"/>
              </a:spcBef>
            </a:pPr>
            <a:endParaRPr lang="zh-CN" altLang="zh-CN"/>
          </a:p>
        </p:txBody>
      </p:sp>
      <p:sp>
        <p:nvSpPr>
          <p:cNvPr id="15373" name="Rectangle 11"/>
          <p:cNvSpPr>
            <a:spLocks noChangeArrowheads="1"/>
          </p:cNvSpPr>
          <p:nvPr/>
        </p:nvSpPr>
        <p:spPr bwMode="auto">
          <a:xfrm>
            <a:off x="6000750" y="85725"/>
            <a:ext cx="2857500" cy="985838"/>
          </a:xfrm>
          <a:prstGeom prst="rect">
            <a:avLst/>
          </a:prstGeom>
          <a:solidFill>
            <a:srgbClr val="FFFF00">
              <a:alpha val="7843"/>
            </a:srgbClr>
          </a:solidFill>
          <a:ln w="3175" algn="ctr">
            <a:noFill/>
            <a:round/>
            <a:headEnd/>
            <a:tailEnd/>
          </a:ln>
        </p:spPr>
        <p:txBody>
          <a:bodyPr lIns="0" tIns="0" rIns="0" bIns="0"/>
          <a:lstStyle/>
          <a:p>
            <a:pPr>
              <a:spcBef>
                <a:spcPct val="20000"/>
              </a:spcBef>
            </a:pPr>
            <a:endParaRPr lang="zh-CN" altLang="zh-CN"/>
          </a:p>
        </p:txBody>
      </p:sp>
      <p:sp>
        <p:nvSpPr>
          <p:cNvPr id="13" name="TextBox 12"/>
          <p:cNvSpPr txBox="1"/>
          <p:nvPr/>
        </p:nvSpPr>
        <p:spPr>
          <a:xfrm>
            <a:off x="1928794" y="1500174"/>
            <a:ext cx="6286544" cy="4524315"/>
          </a:xfrm>
          <a:prstGeom prst="rect">
            <a:avLst/>
          </a:prstGeom>
          <a:noFill/>
        </p:spPr>
        <p:txBody>
          <a:bodyPr wrap="square" rtlCol="0">
            <a:spAutoFit/>
          </a:bodyPr>
          <a:lstStyle/>
          <a:p>
            <a:pPr>
              <a:buFont typeface="Arial" pitchFamily="34" charset="0"/>
              <a:buChar char="•"/>
            </a:pPr>
            <a:r>
              <a:rPr lang="en-US" altLang="zh-CN" sz="3200" dirty="0" smtClean="0"/>
              <a:t> Part of EPSRC funded Water Cycle Management for New Developments (</a:t>
            </a:r>
            <a:r>
              <a:rPr lang="en-US" altLang="zh-CN" sz="3200" dirty="0" err="1" smtClean="0"/>
              <a:t>WaND</a:t>
            </a:r>
            <a:r>
              <a:rPr lang="en-US" altLang="zh-CN" sz="3200" dirty="0" smtClean="0"/>
              <a:t>): </a:t>
            </a:r>
            <a:r>
              <a:rPr lang="en-US" altLang="zh-CN" sz="3200" u="sng" dirty="0" smtClean="0">
                <a:solidFill>
                  <a:schemeClr val="tx1">
                    <a:lumMod val="50000"/>
                    <a:lumOff val="50000"/>
                  </a:schemeClr>
                </a:solidFill>
              </a:rPr>
              <a:t>http://www.wand.uk.net/</a:t>
            </a:r>
            <a:endParaRPr lang="en-US" altLang="zh-CN" sz="3200" u="sng" dirty="0" smtClean="0">
              <a:solidFill>
                <a:schemeClr val="tx1">
                  <a:lumMod val="50000"/>
                  <a:lumOff val="50000"/>
                </a:schemeClr>
              </a:solidFill>
              <a:hlinkClick r:id="rId7"/>
            </a:endParaRPr>
          </a:p>
          <a:p>
            <a:endParaRPr lang="en-US" altLang="zh-CN" sz="3200" dirty="0" smtClean="0"/>
          </a:p>
          <a:p>
            <a:pPr>
              <a:buFont typeface="Arial" pitchFamily="34" charset="0"/>
              <a:buChar char="•"/>
            </a:pPr>
            <a:endParaRPr lang="en-US" altLang="zh-CN" sz="3200" dirty="0"/>
          </a:p>
          <a:p>
            <a:pPr>
              <a:buFont typeface="Arial" pitchFamily="34" charset="0"/>
              <a:buChar char="•"/>
            </a:pPr>
            <a:r>
              <a:rPr lang="en-US" altLang="zh-CN" sz="3200" dirty="0" smtClean="0"/>
              <a:t>Teamwork: </a:t>
            </a:r>
          </a:p>
          <a:p>
            <a:r>
              <a:rPr lang="en-US" altLang="zh-CN" sz="3200" dirty="0" err="1" smtClean="0"/>
              <a:t>MicroWater</a:t>
            </a:r>
            <a:r>
              <a:rPr lang="en-US" altLang="zh-CN" sz="3200" dirty="0" smtClean="0"/>
              <a:t> </a:t>
            </a:r>
            <a:r>
              <a:rPr lang="en-US" altLang="zh-CN" sz="3200" dirty="0" err="1" smtClean="0"/>
              <a:t>Sim</a:t>
            </a:r>
            <a:r>
              <a:rPr lang="en-US" altLang="zh-CN" sz="3200" dirty="0" smtClean="0"/>
              <a:t> </a:t>
            </a:r>
            <a:r>
              <a:rPr lang="en-US" altLang="zh-CN" sz="3200" i="1" dirty="0" smtClean="0"/>
              <a:t>et al. </a:t>
            </a:r>
            <a:r>
              <a:rPr lang="en-US" altLang="zh-CN" sz="3200" dirty="0" smtClean="0"/>
              <a:t>(2007)</a:t>
            </a:r>
          </a:p>
          <a:p>
            <a:r>
              <a:rPr lang="en-US" altLang="zh-CN" sz="3200" dirty="0" err="1" smtClean="0"/>
              <a:t>MacroWater</a:t>
            </a:r>
            <a:r>
              <a:rPr lang="en-US" altLang="zh-CN" sz="3200" dirty="0" smtClean="0"/>
              <a:t> Parsons </a:t>
            </a:r>
            <a:r>
              <a:rPr lang="en-US" altLang="zh-CN" sz="3200" i="1" dirty="0" smtClean="0"/>
              <a:t>et al.</a:t>
            </a:r>
            <a:r>
              <a:rPr lang="en-US" altLang="zh-CN" sz="3200" dirty="0" smtClean="0"/>
              <a:t> (2007)</a:t>
            </a:r>
            <a:endParaRPr lang="zh-CN" altLang="en-US" sz="3200" dirty="0"/>
          </a:p>
        </p:txBody>
      </p:sp>
      <p:sp>
        <p:nvSpPr>
          <p:cNvPr id="12" name="Rectangle 22"/>
          <p:cNvSpPr>
            <a:spLocks noChangeArrowheads="1"/>
          </p:cNvSpPr>
          <p:nvPr/>
        </p:nvSpPr>
        <p:spPr bwMode="auto">
          <a:xfrm>
            <a:off x="0" y="1214422"/>
            <a:ext cx="1911350" cy="4635115"/>
          </a:xfrm>
          <a:prstGeom prst="rect">
            <a:avLst/>
          </a:prstGeom>
          <a:noFill/>
          <a:ln w="9525">
            <a:noFill/>
            <a:miter lim="800000"/>
            <a:headEnd/>
            <a:tailEnd/>
          </a:ln>
        </p:spPr>
        <p:txBody>
          <a:bodyPr wrap="square">
            <a:spAutoFit/>
          </a:bodyPr>
          <a:lstStyle/>
          <a:p>
            <a:pPr marL="179388" lvl="1" indent="-179388">
              <a:spcBef>
                <a:spcPct val="20000"/>
              </a:spcBef>
              <a:buFont typeface="Arial" pitchFamily="34" charset="0"/>
              <a:buAutoNum type="arabicPeriod"/>
            </a:pPr>
            <a:r>
              <a:rPr lang="en-GB" altLang="zh-CN" sz="1800" b="1" dirty="0">
                <a:solidFill>
                  <a:srgbClr val="663300"/>
                </a:solidFill>
                <a:latin typeface="Times New Roman" pitchFamily="18" charset="0"/>
                <a:ea typeface="宋体" pitchFamily="2" charset="-122"/>
                <a:cs typeface="Times New Roman" pitchFamily="18" charset="0"/>
              </a:rPr>
              <a:t>Introduction</a:t>
            </a:r>
          </a:p>
          <a:p>
            <a:pPr marL="179388" lvl="1" indent="-179388">
              <a:spcBef>
                <a:spcPct val="20000"/>
              </a:spcBef>
              <a:buFont typeface="Arial" pitchFamily="34" charset="0"/>
              <a:buAutoNum type="arabicPeriod"/>
            </a:pPr>
            <a:endParaRPr lang="en-GB" altLang="zh-CN" sz="1800" dirty="0">
              <a:solidFill>
                <a:srgbClr val="6633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Framework</a:t>
            </a:r>
          </a:p>
          <a:p>
            <a:pPr marL="179388" lvl="1" indent="-179388">
              <a:spcBef>
                <a:spcPct val="20000"/>
              </a:spcBef>
              <a:buFont typeface="Arial" pitchFamily="34" charset="0"/>
              <a:buAutoNum type="arabicPeriod"/>
            </a:pPr>
            <a:endParaRPr lang="en-GB" altLang="zh-CN" sz="1800" b="1" dirty="0">
              <a:solidFill>
                <a:srgbClr val="6633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Basics</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Illustration</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MSM Review</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Statistical Matching</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Scenario</a:t>
            </a:r>
            <a:endParaRPr lang="en-GB" altLang="zh-CN" sz="1800" dirty="0">
              <a:solidFill>
                <a:srgbClr val="CC9900"/>
              </a:solidFill>
              <a:latin typeface="Times New Roman" pitchFamily="18" charset="0"/>
              <a:ea typeface="宋体" pitchFamily="2" charset="-122"/>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14"/>
          <p:cNvSpPr txBox="1">
            <a:spLocks noChangeArrowheads="1"/>
          </p:cNvSpPr>
          <p:nvPr/>
        </p:nvSpPr>
        <p:spPr bwMode="ltGray">
          <a:xfrm>
            <a:off x="6000750" y="214313"/>
            <a:ext cx="2500313" cy="500062"/>
          </a:xfrm>
          <a:prstGeom prst="rect">
            <a:avLst/>
          </a:prstGeom>
          <a:noFill/>
          <a:ln w="9525">
            <a:noFill/>
            <a:miter lim="800000"/>
            <a:headEnd/>
            <a:tailEnd/>
          </a:ln>
        </p:spPr>
        <p:txBody>
          <a:bodyPr lIns="0" tIns="0" rIns="0" bIns="36000" anchor="b"/>
          <a:lstStyle/>
          <a:p>
            <a:pPr eaLnBrk="0" hangingPunct="0"/>
            <a:r>
              <a:rPr lang="en-GB" altLang="zh-CN" sz="1800">
                <a:solidFill>
                  <a:srgbClr val="663300"/>
                </a:solidFill>
                <a:ea typeface="宋体" pitchFamily="2" charset="-122"/>
              </a:rPr>
              <a:t>School of Geography</a:t>
            </a:r>
          </a:p>
          <a:p>
            <a:pPr eaLnBrk="0" hangingPunct="0"/>
            <a:r>
              <a:rPr lang="en-GB" altLang="zh-CN" sz="1100">
                <a:solidFill>
                  <a:srgbClr val="663300"/>
                </a:solidFill>
                <a:ea typeface="宋体" pitchFamily="2" charset="-122"/>
              </a:rPr>
              <a:t>FACULTY OF ENVIRONMENT</a:t>
            </a:r>
          </a:p>
        </p:txBody>
      </p:sp>
      <p:pic>
        <p:nvPicPr>
          <p:cNvPr id="21507" name="Picture 16" descr="LeedsUniBlack"/>
          <p:cNvPicPr>
            <a:picLocks noChangeAspect="1" noChangeArrowheads="1"/>
          </p:cNvPicPr>
          <p:nvPr/>
        </p:nvPicPr>
        <p:blipFill>
          <a:blip r:embed="rId3" cstate="print"/>
          <a:srcRect/>
          <a:stretch>
            <a:fillRect/>
          </a:stretch>
        </p:blipFill>
        <p:spPr bwMode="auto">
          <a:xfrm>
            <a:off x="6011863" y="188913"/>
            <a:ext cx="2846387" cy="811212"/>
          </a:xfrm>
          <a:prstGeom prst="rect">
            <a:avLst/>
          </a:prstGeom>
          <a:noFill/>
          <a:ln w="9525">
            <a:noFill/>
            <a:miter lim="800000"/>
            <a:headEnd/>
            <a:tailEnd/>
          </a:ln>
        </p:spPr>
      </p:pic>
      <p:cxnSp>
        <p:nvCxnSpPr>
          <p:cNvPr id="20" name="Straight Connector 19"/>
          <p:cNvCxnSpPr/>
          <p:nvPr/>
        </p:nvCxnSpPr>
        <p:spPr bwMode="auto">
          <a:xfrm>
            <a:off x="1714480" y="1071546"/>
            <a:ext cx="7215238" cy="1588"/>
          </a:xfrm>
          <a:prstGeom prst="bentConnector3">
            <a:avLst>
              <a:gd name="adj1" fmla="val 50366"/>
            </a:avLst>
          </a:prstGeom>
          <a:solidFill>
            <a:schemeClr val="hlink"/>
          </a:solidFill>
          <a:ln w="41275" cap="flat" cmpd="sng" algn="ctr">
            <a:gradFill flip="none" rotWithShape="1">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tileRect r="-100000" b="-100000"/>
            </a:gradFill>
            <a:prstDash val="solid"/>
            <a:round/>
            <a:headEnd type="none" w="med" len="med"/>
            <a:tailEnd type="none" w="med" len="med"/>
          </a:ln>
          <a:effectLst/>
          <a:scene3d>
            <a:camera prst="orthographicFront"/>
            <a:lightRig rig="threePt" dir="t"/>
          </a:scene3d>
          <a:sp3d prstMaterial="translucentPowder"/>
        </p:spPr>
      </p:cxnSp>
      <p:pic>
        <p:nvPicPr>
          <p:cNvPr id="21509" name="Picture 20"/>
          <p:cNvPicPr>
            <a:picLocks noChangeAspect="1" noChangeArrowheads="1"/>
          </p:cNvPicPr>
          <p:nvPr/>
        </p:nvPicPr>
        <p:blipFill>
          <a:blip r:embed="rId4" cstate="print"/>
          <a:srcRect/>
          <a:stretch>
            <a:fillRect/>
          </a:stretch>
        </p:blipFill>
        <p:spPr bwMode="auto">
          <a:xfrm>
            <a:off x="642938" y="285750"/>
            <a:ext cx="579437" cy="923925"/>
          </a:xfrm>
          <a:prstGeom prst="rect">
            <a:avLst/>
          </a:prstGeom>
          <a:noFill/>
          <a:ln w="3175" algn="ctr">
            <a:noFill/>
            <a:miter lim="800000"/>
            <a:headEnd/>
            <a:tailEnd/>
          </a:ln>
        </p:spPr>
      </p:pic>
      <p:pic>
        <p:nvPicPr>
          <p:cNvPr id="21510" name="Picture 21" descr="C:\Documents and Settings\geopnw\My Documents\uk4.gif"/>
          <p:cNvPicPr>
            <a:picLocks noChangeAspect="1" noChangeArrowheads="1"/>
          </p:cNvPicPr>
          <p:nvPr/>
        </p:nvPicPr>
        <p:blipFill>
          <a:blip r:embed="rId5" cstate="print"/>
          <a:srcRect l="36044" t="17513" r="36145" b="4672"/>
          <a:stretch>
            <a:fillRect/>
          </a:stretch>
        </p:blipFill>
        <p:spPr bwMode="auto">
          <a:xfrm>
            <a:off x="1071563" y="71438"/>
            <a:ext cx="576262" cy="873125"/>
          </a:xfrm>
          <a:prstGeom prst="rect">
            <a:avLst/>
          </a:prstGeom>
          <a:noFill/>
          <a:ln w="9525">
            <a:noFill/>
            <a:miter lim="800000"/>
            <a:headEnd/>
            <a:tailEnd/>
          </a:ln>
        </p:spPr>
      </p:pic>
      <p:pic>
        <p:nvPicPr>
          <p:cNvPr id="21511" name="Picture 19"/>
          <p:cNvPicPr>
            <a:picLocks noChangeAspect="1" noChangeArrowheads="1"/>
          </p:cNvPicPr>
          <p:nvPr/>
        </p:nvPicPr>
        <p:blipFill>
          <a:blip r:embed="rId6" cstate="print"/>
          <a:srcRect l="17123" t="13557" r="4742"/>
          <a:stretch>
            <a:fillRect/>
          </a:stretch>
        </p:blipFill>
        <p:spPr bwMode="auto">
          <a:xfrm>
            <a:off x="88900" y="85725"/>
            <a:ext cx="554038" cy="914400"/>
          </a:xfrm>
          <a:prstGeom prst="rect">
            <a:avLst/>
          </a:prstGeom>
          <a:noFill/>
          <a:ln w="3175" algn="ctr">
            <a:noFill/>
            <a:miter lim="800000"/>
            <a:headEnd/>
            <a:tailEnd/>
          </a:ln>
        </p:spPr>
      </p:pic>
      <p:sp>
        <p:nvSpPr>
          <p:cNvPr id="25" name="Rounded Rectangular Callout 24"/>
          <p:cNvSpPr/>
          <p:nvPr/>
        </p:nvSpPr>
        <p:spPr bwMode="auto">
          <a:xfrm>
            <a:off x="61890" y="71414"/>
            <a:ext cx="1652590" cy="6000792"/>
          </a:xfrm>
          <a:prstGeom prst="wedgeRoundRectCallout">
            <a:avLst/>
          </a:prstGeom>
          <a:noFill/>
          <a:ln w="34925" cap="flat" cmpd="sng" algn="ctr">
            <a:gradFill>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gradFill>
            <a:prstDash val="solid"/>
            <a:round/>
            <a:headEnd type="none" w="med" len="med"/>
            <a:tailEnd type="none" w="med" len="med"/>
          </a:ln>
          <a:effectLst/>
        </p:spPr>
        <p:txBody>
          <a:bodyPr lIns="0" tIns="0" rIns="0" bIns="0"/>
          <a:lstStyle/>
          <a:p>
            <a:pPr>
              <a:spcBef>
                <a:spcPct val="20000"/>
              </a:spcBef>
            </a:pPr>
            <a:endParaRPr lang="zh-CN" altLang="zh-CN"/>
          </a:p>
        </p:txBody>
      </p:sp>
      <p:sp>
        <p:nvSpPr>
          <p:cNvPr id="21516" name="Title 9"/>
          <p:cNvSpPr>
            <a:spLocks noGrp="1"/>
          </p:cNvSpPr>
          <p:nvPr>
            <p:ph type="title"/>
          </p:nvPr>
        </p:nvSpPr>
        <p:spPr/>
        <p:txBody>
          <a:bodyPr/>
          <a:lstStyle/>
          <a:p>
            <a:r>
              <a:rPr lang="en-GB" altLang="zh-CN" dirty="0" smtClean="0">
                <a:ea typeface="宋体" pitchFamily="2" charset="-122"/>
              </a:rPr>
              <a:t>Results-a</a:t>
            </a:r>
          </a:p>
        </p:txBody>
      </p:sp>
      <p:sp>
        <p:nvSpPr>
          <p:cNvPr id="21517" name="Rectangle 11"/>
          <p:cNvSpPr>
            <a:spLocks noChangeArrowheads="1"/>
          </p:cNvSpPr>
          <p:nvPr/>
        </p:nvSpPr>
        <p:spPr bwMode="auto">
          <a:xfrm>
            <a:off x="6000750" y="85725"/>
            <a:ext cx="2857500" cy="985838"/>
          </a:xfrm>
          <a:prstGeom prst="rect">
            <a:avLst/>
          </a:prstGeom>
          <a:solidFill>
            <a:srgbClr val="FFFF00">
              <a:alpha val="7843"/>
            </a:srgbClr>
          </a:solidFill>
          <a:ln w="3175" algn="ctr">
            <a:noFill/>
            <a:round/>
            <a:headEnd/>
            <a:tailEnd/>
          </a:ln>
        </p:spPr>
        <p:txBody>
          <a:bodyPr lIns="0" tIns="0" rIns="0" bIns="0"/>
          <a:lstStyle/>
          <a:p>
            <a:pPr>
              <a:spcBef>
                <a:spcPct val="20000"/>
              </a:spcBef>
            </a:pPr>
            <a:endParaRPr lang="zh-CN" altLang="zh-CN"/>
          </a:p>
        </p:txBody>
      </p:sp>
      <p:sp>
        <p:nvSpPr>
          <p:cNvPr id="12" name="TextBox 11"/>
          <p:cNvSpPr txBox="1"/>
          <p:nvPr/>
        </p:nvSpPr>
        <p:spPr>
          <a:xfrm>
            <a:off x="1928794" y="1209675"/>
            <a:ext cx="6804054" cy="461665"/>
          </a:xfrm>
          <a:prstGeom prst="rect">
            <a:avLst/>
          </a:prstGeom>
          <a:noFill/>
        </p:spPr>
        <p:txBody>
          <a:bodyPr wrap="square" rtlCol="0">
            <a:spAutoFit/>
          </a:bodyPr>
          <a:lstStyle/>
          <a:p>
            <a:pPr algn="ctr"/>
            <a:r>
              <a:rPr lang="en-US" altLang="zh-CN" sz="2400" b="1" dirty="0" smtClean="0"/>
              <a:t>MSM – Scenario Dynamic</a:t>
            </a:r>
            <a:endParaRPr lang="zh-CN" altLang="en-US" sz="2400" b="1" dirty="0"/>
          </a:p>
        </p:txBody>
      </p:sp>
      <p:sp>
        <p:nvSpPr>
          <p:cNvPr id="13" name="TextBox 12"/>
          <p:cNvSpPr txBox="1"/>
          <p:nvPr/>
        </p:nvSpPr>
        <p:spPr>
          <a:xfrm>
            <a:off x="1911350" y="1671340"/>
            <a:ext cx="6946900" cy="1384995"/>
          </a:xfrm>
          <a:prstGeom prst="rect">
            <a:avLst/>
          </a:prstGeom>
          <a:noFill/>
        </p:spPr>
        <p:txBody>
          <a:bodyPr wrap="square" rtlCol="0">
            <a:spAutoFit/>
          </a:bodyPr>
          <a:lstStyle/>
          <a:p>
            <a:pPr>
              <a:buFont typeface="Arial" pitchFamily="34" charset="0"/>
              <a:buChar char="•"/>
            </a:pPr>
            <a:r>
              <a:rPr lang="en-US" altLang="zh-CN" sz="2800" dirty="0" smtClean="0"/>
              <a:t>7 </a:t>
            </a:r>
            <a:r>
              <a:rPr lang="en-US" altLang="zh-CN" sz="2800" dirty="0" err="1" smtClean="0"/>
              <a:t>WaND</a:t>
            </a:r>
            <a:r>
              <a:rPr lang="en-US" altLang="zh-CN" sz="2800" dirty="0" smtClean="0"/>
              <a:t> Scenarios, transferred to parameters by </a:t>
            </a:r>
            <a:r>
              <a:rPr lang="en-US" altLang="zh-CN" sz="2800" dirty="0" err="1" smtClean="0"/>
              <a:t>Sim</a:t>
            </a:r>
            <a:r>
              <a:rPr lang="en-US" altLang="zh-CN" sz="2800" dirty="0" smtClean="0"/>
              <a:t> </a:t>
            </a:r>
            <a:r>
              <a:rPr lang="en-US" altLang="zh-CN" sz="2800" i="1" dirty="0" smtClean="0"/>
              <a:t>et al.</a:t>
            </a:r>
            <a:r>
              <a:rPr lang="en-US" altLang="zh-CN" sz="2800" dirty="0" smtClean="0"/>
              <a:t> (2007) and Parsons </a:t>
            </a:r>
            <a:r>
              <a:rPr lang="en-US" altLang="zh-CN" sz="2800" i="1" dirty="0" smtClean="0"/>
              <a:t>et al.</a:t>
            </a:r>
            <a:r>
              <a:rPr lang="en-US" altLang="zh-CN" sz="2800" dirty="0" smtClean="0"/>
              <a:t> (2007)</a:t>
            </a:r>
          </a:p>
        </p:txBody>
      </p:sp>
      <p:sp>
        <p:nvSpPr>
          <p:cNvPr id="14" name="Rectangle 22"/>
          <p:cNvSpPr>
            <a:spLocks noChangeArrowheads="1"/>
          </p:cNvSpPr>
          <p:nvPr/>
        </p:nvSpPr>
        <p:spPr bwMode="auto">
          <a:xfrm>
            <a:off x="0" y="1209675"/>
            <a:ext cx="1911350" cy="4635115"/>
          </a:xfrm>
          <a:prstGeom prst="rect">
            <a:avLst/>
          </a:prstGeom>
          <a:noFill/>
          <a:ln w="9525">
            <a:noFill/>
            <a:miter lim="800000"/>
            <a:headEnd/>
            <a:tailEnd/>
          </a:ln>
        </p:spPr>
        <p:txBody>
          <a:bodyPr wrap="square">
            <a:spAutoFit/>
          </a:bodyPr>
          <a:lstStyle/>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Introduction</a:t>
            </a:r>
          </a:p>
          <a:p>
            <a:pPr marL="179388" lvl="1" indent="-179388">
              <a:spcBef>
                <a:spcPct val="20000"/>
              </a:spcBef>
              <a:buFont typeface="Arial" pitchFamily="34" charset="0"/>
              <a:buAutoNum type="arabicPeriod"/>
            </a:pPr>
            <a:endParaRPr lang="en-GB" altLang="zh-CN" sz="1800" dirty="0">
              <a:solidFill>
                <a:srgbClr val="6633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Framework</a:t>
            </a:r>
          </a:p>
          <a:p>
            <a:pPr marL="179388" lvl="1" indent="-179388">
              <a:spcBef>
                <a:spcPct val="20000"/>
              </a:spcBef>
              <a:buFont typeface="Arial" pitchFamily="34" charset="0"/>
              <a:buAutoNum type="arabicPeriod"/>
            </a:pPr>
            <a:endParaRPr lang="en-GB" altLang="zh-CN" sz="1800" b="1" dirty="0">
              <a:solidFill>
                <a:srgbClr val="6633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Basics</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Illustration</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MSM Review</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Statistical Matching</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b="1" dirty="0" smtClean="0">
                <a:solidFill>
                  <a:srgbClr val="663300"/>
                </a:solidFill>
                <a:latin typeface="Times New Roman" pitchFamily="18" charset="0"/>
                <a:ea typeface="宋体" pitchFamily="2" charset="-122"/>
                <a:cs typeface="Times New Roman" pitchFamily="18" charset="0"/>
              </a:rPr>
              <a:t>Scenario</a:t>
            </a:r>
            <a:endParaRPr lang="en-GB" altLang="zh-CN" sz="1800" b="1" dirty="0">
              <a:solidFill>
                <a:srgbClr val="663300"/>
              </a:solidFill>
              <a:latin typeface="Times New Roman" pitchFamily="18" charset="0"/>
              <a:ea typeface="宋体" pitchFamily="2" charset="-122"/>
              <a:cs typeface="Times New Roman" pitchFamily="18" charset="0"/>
            </a:endParaRPr>
          </a:p>
        </p:txBody>
      </p:sp>
      <p:pic>
        <p:nvPicPr>
          <p:cNvPr id="15" name="图片 14" descr="Fig1notitle"/>
          <p:cNvPicPr/>
          <p:nvPr/>
        </p:nvPicPr>
        <p:blipFill>
          <a:blip r:embed="rId7" cstate="print"/>
          <a:srcRect b="6532"/>
          <a:stretch>
            <a:fillRect/>
          </a:stretch>
        </p:blipFill>
        <p:spPr bwMode="auto">
          <a:xfrm>
            <a:off x="1928793" y="3056335"/>
            <a:ext cx="6572269" cy="3543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14"/>
          <p:cNvSpPr txBox="1">
            <a:spLocks noChangeArrowheads="1"/>
          </p:cNvSpPr>
          <p:nvPr/>
        </p:nvSpPr>
        <p:spPr bwMode="ltGray">
          <a:xfrm>
            <a:off x="6000750" y="214313"/>
            <a:ext cx="2500313" cy="500062"/>
          </a:xfrm>
          <a:prstGeom prst="rect">
            <a:avLst/>
          </a:prstGeom>
          <a:noFill/>
          <a:ln w="9525">
            <a:noFill/>
            <a:miter lim="800000"/>
            <a:headEnd/>
            <a:tailEnd/>
          </a:ln>
        </p:spPr>
        <p:txBody>
          <a:bodyPr lIns="0" tIns="0" rIns="0" bIns="36000" anchor="b"/>
          <a:lstStyle/>
          <a:p>
            <a:pPr eaLnBrk="0" hangingPunct="0"/>
            <a:r>
              <a:rPr lang="en-GB" altLang="zh-CN" sz="1800">
                <a:solidFill>
                  <a:srgbClr val="663300"/>
                </a:solidFill>
                <a:ea typeface="宋体" pitchFamily="2" charset="-122"/>
              </a:rPr>
              <a:t>School of Geography</a:t>
            </a:r>
          </a:p>
          <a:p>
            <a:pPr eaLnBrk="0" hangingPunct="0"/>
            <a:r>
              <a:rPr lang="en-GB" altLang="zh-CN" sz="1100">
                <a:solidFill>
                  <a:srgbClr val="663300"/>
                </a:solidFill>
                <a:ea typeface="宋体" pitchFamily="2" charset="-122"/>
              </a:rPr>
              <a:t>FACULTY OF ENVIRONMENT</a:t>
            </a:r>
          </a:p>
        </p:txBody>
      </p:sp>
      <p:pic>
        <p:nvPicPr>
          <p:cNvPr id="21507" name="Picture 16" descr="LeedsUniBlack"/>
          <p:cNvPicPr>
            <a:picLocks noChangeAspect="1" noChangeArrowheads="1"/>
          </p:cNvPicPr>
          <p:nvPr/>
        </p:nvPicPr>
        <p:blipFill>
          <a:blip r:embed="rId3" cstate="print"/>
          <a:srcRect/>
          <a:stretch>
            <a:fillRect/>
          </a:stretch>
        </p:blipFill>
        <p:spPr bwMode="auto">
          <a:xfrm>
            <a:off x="6011863" y="188913"/>
            <a:ext cx="2846387" cy="811212"/>
          </a:xfrm>
          <a:prstGeom prst="rect">
            <a:avLst/>
          </a:prstGeom>
          <a:noFill/>
          <a:ln w="9525">
            <a:noFill/>
            <a:miter lim="800000"/>
            <a:headEnd/>
            <a:tailEnd/>
          </a:ln>
        </p:spPr>
      </p:pic>
      <p:cxnSp>
        <p:nvCxnSpPr>
          <p:cNvPr id="20" name="Straight Connector 19"/>
          <p:cNvCxnSpPr/>
          <p:nvPr/>
        </p:nvCxnSpPr>
        <p:spPr bwMode="auto">
          <a:xfrm>
            <a:off x="1714480" y="1071546"/>
            <a:ext cx="7215238" cy="1588"/>
          </a:xfrm>
          <a:prstGeom prst="bentConnector3">
            <a:avLst>
              <a:gd name="adj1" fmla="val 50366"/>
            </a:avLst>
          </a:prstGeom>
          <a:solidFill>
            <a:schemeClr val="hlink"/>
          </a:solidFill>
          <a:ln w="41275" cap="flat" cmpd="sng" algn="ctr">
            <a:gradFill flip="none" rotWithShape="1">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tileRect r="-100000" b="-100000"/>
            </a:gradFill>
            <a:prstDash val="solid"/>
            <a:round/>
            <a:headEnd type="none" w="med" len="med"/>
            <a:tailEnd type="none" w="med" len="med"/>
          </a:ln>
          <a:effectLst/>
          <a:scene3d>
            <a:camera prst="orthographicFront"/>
            <a:lightRig rig="threePt" dir="t"/>
          </a:scene3d>
          <a:sp3d prstMaterial="translucentPowder"/>
        </p:spPr>
      </p:cxnSp>
      <p:pic>
        <p:nvPicPr>
          <p:cNvPr id="21509" name="Picture 20"/>
          <p:cNvPicPr>
            <a:picLocks noChangeAspect="1" noChangeArrowheads="1"/>
          </p:cNvPicPr>
          <p:nvPr/>
        </p:nvPicPr>
        <p:blipFill>
          <a:blip r:embed="rId4" cstate="print"/>
          <a:srcRect/>
          <a:stretch>
            <a:fillRect/>
          </a:stretch>
        </p:blipFill>
        <p:spPr bwMode="auto">
          <a:xfrm>
            <a:off x="642938" y="285750"/>
            <a:ext cx="579437" cy="923925"/>
          </a:xfrm>
          <a:prstGeom prst="rect">
            <a:avLst/>
          </a:prstGeom>
          <a:noFill/>
          <a:ln w="3175" algn="ctr">
            <a:noFill/>
            <a:miter lim="800000"/>
            <a:headEnd/>
            <a:tailEnd/>
          </a:ln>
        </p:spPr>
      </p:pic>
      <p:pic>
        <p:nvPicPr>
          <p:cNvPr id="21510" name="Picture 21" descr="C:\Documents and Settings\geopnw\My Documents\uk4.gif"/>
          <p:cNvPicPr>
            <a:picLocks noChangeAspect="1" noChangeArrowheads="1"/>
          </p:cNvPicPr>
          <p:nvPr/>
        </p:nvPicPr>
        <p:blipFill>
          <a:blip r:embed="rId5" cstate="print"/>
          <a:srcRect l="36044" t="17513" r="36145" b="4672"/>
          <a:stretch>
            <a:fillRect/>
          </a:stretch>
        </p:blipFill>
        <p:spPr bwMode="auto">
          <a:xfrm>
            <a:off x="1071563" y="71438"/>
            <a:ext cx="576262" cy="873125"/>
          </a:xfrm>
          <a:prstGeom prst="rect">
            <a:avLst/>
          </a:prstGeom>
          <a:noFill/>
          <a:ln w="9525">
            <a:noFill/>
            <a:miter lim="800000"/>
            <a:headEnd/>
            <a:tailEnd/>
          </a:ln>
        </p:spPr>
      </p:pic>
      <p:pic>
        <p:nvPicPr>
          <p:cNvPr id="21511" name="Picture 19"/>
          <p:cNvPicPr>
            <a:picLocks noChangeAspect="1" noChangeArrowheads="1"/>
          </p:cNvPicPr>
          <p:nvPr/>
        </p:nvPicPr>
        <p:blipFill>
          <a:blip r:embed="rId6" cstate="print"/>
          <a:srcRect l="17123" t="13557" r="4742"/>
          <a:stretch>
            <a:fillRect/>
          </a:stretch>
        </p:blipFill>
        <p:spPr bwMode="auto">
          <a:xfrm>
            <a:off x="88900" y="85725"/>
            <a:ext cx="554038" cy="914400"/>
          </a:xfrm>
          <a:prstGeom prst="rect">
            <a:avLst/>
          </a:prstGeom>
          <a:noFill/>
          <a:ln w="3175" algn="ctr">
            <a:noFill/>
            <a:miter lim="800000"/>
            <a:headEnd/>
            <a:tailEnd/>
          </a:ln>
        </p:spPr>
      </p:pic>
      <p:sp>
        <p:nvSpPr>
          <p:cNvPr id="25" name="Rounded Rectangular Callout 24"/>
          <p:cNvSpPr/>
          <p:nvPr/>
        </p:nvSpPr>
        <p:spPr bwMode="auto">
          <a:xfrm>
            <a:off x="61890" y="71414"/>
            <a:ext cx="1652590" cy="6000792"/>
          </a:xfrm>
          <a:prstGeom prst="wedgeRoundRectCallout">
            <a:avLst/>
          </a:prstGeom>
          <a:noFill/>
          <a:ln w="34925" cap="flat" cmpd="sng" algn="ctr">
            <a:gradFill>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gradFill>
            <a:prstDash val="solid"/>
            <a:round/>
            <a:headEnd type="none" w="med" len="med"/>
            <a:tailEnd type="none" w="med" len="med"/>
          </a:ln>
          <a:effectLst/>
        </p:spPr>
        <p:txBody>
          <a:bodyPr lIns="0" tIns="0" rIns="0" bIns="0"/>
          <a:lstStyle/>
          <a:p>
            <a:pPr>
              <a:spcBef>
                <a:spcPct val="20000"/>
              </a:spcBef>
            </a:pPr>
            <a:endParaRPr lang="zh-CN" altLang="zh-CN"/>
          </a:p>
        </p:txBody>
      </p:sp>
      <p:sp>
        <p:nvSpPr>
          <p:cNvPr id="21516" name="Title 9"/>
          <p:cNvSpPr>
            <a:spLocks noGrp="1"/>
          </p:cNvSpPr>
          <p:nvPr>
            <p:ph type="title"/>
          </p:nvPr>
        </p:nvSpPr>
        <p:spPr/>
        <p:txBody>
          <a:bodyPr/>
          <a:lstStyle/>
          <a:p>
            <a:r>
              <a:rPr lang="en-GB" altLang="zh-CN" dirty="0" smtClean="0">
                <a:ea typeface="宋体" pitchFamily="2" charset="-122"/>
              </a:rPr>
              <a:t>Results-a</a:t>
            </a:r>
          </a:p>
        </p:txBody>
      </p:sp>
      <p:sp>
        <p:nvSpPr>
          <p:cNvPr id="21517" name="Rectangle 11"/>
          <p:cNvSpPr>
            <a:spLocks noChangeArrowheads="1"/>
          </p:cNvSpPr>
          <p:nvPr/>
        </p:nvSpPr>
        <p:spPr bwMode="auto">
          <a:xfrm>
            <a:off x="6000750" y="85725"/>
            <a:ext cx="2857500" cy="985838"/>
          </a:xfrm>
          <a:prstGeom prst="rect">
            <a:avLst/>
          </a:prstGeom>
          <a:solidFill>
            <a:srgbClr val="FFFF00">
              <a:alpha val="7843"/>
            </a:srgbClr>
          </a:solidFill>
          <a:ln w="3175" algn="ctr">
            <a:noFill/>
            <a:round/>
            <a:headEnd/>
            <a:tailEnd/>
          </a:ln>
        </p:spPr>
        <p:txBody>
          <a:bodyPr lIns="0" tIns="0" rIns="0" bIns="0"/>
          <a:lstStyle/>
          <a:p>
            <a:pPr>
              <a:spcBef>
                <a:spcPct val="20000"/>
              </a:spcBef>
            </a:pPr>
            <a:endParaRPr lang="zh-CN" altLang="zh-CN"/>
          </a:p>
        </p:txBody>
      </p:sp>
      <p:sp>
        <p:nvSpPr>
          <p:cNvPr id="12" name="TextBox 11"/>
          <p:cNvSpPr txBox="1"/>
          <p:nvPr/>
        </p:nvSpPr>
        <p:spPr>
          <a:xfrm>
            <a:off x="1928794" y="1209675"/>
            <a:ext cx="6804054" cy="461665"/>
          </a:xfrm>
          <a:prstGeom prst="rect">
            <a:avLst/>
          </a:prstGeom>
          <a:noFill/>
        </p:spPr>
        <p:txBody>
          <a:bodyPr wrap="square" rtlCol="0">
            <a:spAutoFit/>
          </a:bodyPr>
          <a:lstStyle/>
          <a:p>
            <a:pPr algn="ctr"/>
            <a:r>
              <a:rPr lang="en-US" altLang="zh-CN" sz="2400" b="1" dirty="0" smtClean="0"/>
              <a:t>MSM – Scenario Dynamic</a:t>
            </a:r>
            <a:endParaRPr lang="zh-CN" altLang="en-US" sz="2400" b="1" dirty="0"/>
          </a:p>
        </p:txBody>
      </p:sp>
      <p:sp>
        <p:nvSpPr>
          <p:cNvPr id="13" name="TextBox 12"/>
          <p:cNvSpPr txBox="1"/>
          <p:nvPr/>
        </p:nvSpPr>
        <p:spPr>
          <a:xfrm>
            <a:off x="1911350" y="1671340"/>
            <a:ext cx="6946900" cy="1384995"/>
          </a:xfrm>
          <a:prstGeom prst="rect">
            <a:avLst/>
          </a:prstGeom>
          <a:noFill/>
        </p:spPr>
        <p:txBody>
          <a:bodyPr wrap="square" rtlCol="0">
            <a:spAutoFit/>
          </a:bodyPr>
          <a:lstStyle/>
          <a:p>
            <a:pPr>
              <a:buFont typeface="Arial" pitchFamily="34" charset="0"/>
              <a:buChar char="•"/>
            </a:pPr>
            <a:r>
              <a:rPr lang="en-US" altLang="zh-CN" sz="2800" dirty="0" smtClean="0"/>
              <a:t> For example, metering penetration rate in 2031 for Thames Gateway, ownership rate of Nine </a:t>
            </a:r>
            <a:r>
              <a:rPr lang="en-US" altLang="zh-CN" sz="2800" dirty="0" err="1" smtClean="0"/>
              <a:t>Litre</a:t>
            </a:r>
            <a:r>
              <a:rPr lang="en-US" altLang="zh-CN" sz="2800" dirty="0" smtClean="0"/>
              <a:t> toilet</a:t>
            </a:r>
          </a:p>
        </p:txBody>
      </p:sp>
      <p:sp>
        <p:nvSpPr>
          <p:cNvPr id="14" name="Rectangle 22"/>
          <p:cNvSpPr>
            <a:spLocks noChangeArrowheads="1"/>
          </p:cNvSpPr>
          <p:nvPr/>
        </p:nvSpPr>
        <p:spPr bwMode="auto">
          <a:xfrm>
            <a:off x="0" y="1209675"/>
            <a:ext cx="1911350" cy="4635115"/>
          </a:xfrm>
          <a:prstGeom prst="rect">
            <a:avLst/>
          </a:prstGeom>
          <a:noFill/>
          <a:ln w="9525">
            <a:noFill/>
            <a:miter lim="800000"/>
            <a:headEnd/>
            <a:tailEnd/>
          </a:ln>
        </p:spPr>
        <p:txBody>
          <a:bodyPr wrap="square">
            <a:spAutoFit/>
          </a:bodyPr>
          <a:lstStyle/>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Introduction</a:t>
            </a:r>
          </a:p>
          <a:p>
            <a:pPr marL="179388" lvl="1" indent="-179388">
              <a:spcBef>
                <a:spcPct val="20000"/>
              </a:spcBef>
              <a:buFont typeface="Arial" pitchFamily="34" charset="0"/>
              <a:buAutoNum type="arabicPeriod"/>
            </a:pPr>
            <a:endParaRPr lang="en-GB" altLang="zh-CN" sz="1800" dirty="0">
              <a:solidFill>
                <a:srgbClr val="6633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Framework</a:t>
            </a:r>
          </a:p>
          <a:p>
            <a:pPr marL="179388" lvl="1" indent="-179388">
              <a:spcBef>
                <a:spcPct val="20000"/>
              </a:spcBef>
              <a:buFont typeface="Arial" pitchFamily="34" charset="0"/>
              <a:buAutoNum type="arabicPeriod"/>
            </a:pPr>
            <a:endParaRPr lang="en-GB" altLang="zh-CN" sz="1800" b="1" dirty="0">
              <a:solidFill>
                <a:srgbClr val="6633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Basics</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Illustration</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MSM Review</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Statistical Matching</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b="1" dirty="0" smtClean="0">
                <a:solidFill>
                  <a:srgbClr val="663300"/>
                </a:solidFill>
                <a:latin typeface="Times New Roman" pitchFamily="18" charset="0"/>
                <a:ea typeface="宋体" pitchFamily="2" charset="-122"/>
                <a:cs typeface="Times New Roman" pitchFamily="18" charset="0"/>
              </a:rPr>
              <a:t>Scenario</a:t>
            </a:r>
            <a:endParaRPr lang="en-GB" altLang="zh-CN" sz="1800" b="1" dirty="0">
              <a:solidFill>
                <a:srgbClr val="663300"/>
              </a:solidFill>
              <a:latin typeface="Times New Roman" pitchFamily="18" charset="0"/>
              <a:ea typeface="宋体" pitchFamily="2" charset="-122"/>
              <a:cs typeface="Times New Roman" pitchFamily="18" charset="0"/>
            </a:endParaRPr>
          </a:p>
        </p:txBody>
      </p:sp>
      <p:graphicFrame>
        <p:nvGraphicFramePr>
          <p:cNvPr id="17" name="表格 16"/>
          <p:cNvGraphicFramePr>
            <a:graphicFrameLocks noGrp="1"/>
          </p:cNvGraphicFramePr>
          <p:nvPr/>
        </p:nvGraphicFramePr>
        <p:xfrm>
          <a:off x="1911350" y="3056335"/>
          <a:ext cx="7018369" cy="3594027"/>
        </p:xfrm>
        <a:graphic>
          <a:graphicData uri="http://schemas.openxmlformats.org/drawingml/2006/table">
            <a:tbl>
              <a:tblPr/>
              <a:tblGrid>
                <a:gridCol w="1446204"/>
                <a:gridCol w="857256"/>
                <a:gridCol w="714380"/>
                <a:gridCol w="694097"/>
                <a:gridCol w="606031"/>
                <a:gridCol w="623855"/>
                <a:gridCol w="712977"/>
                <a:gridCol w="735258"/>
                <a:gridCol w="628311"/>
              </a:tblGrid>
              <a:tr h="454890">
                <a:tc>
                  <a:txBody>
                    <a:bodyPr/>
                    <a:lstStyle/>
                    <a:p>
                      <a:pPr algn="l" fontAlgn="ctr"/>
                      <a:r>
                        <a:rPr lang="en-GB" sz="1400" b="1" i="0" u="none" strike="noStrike">
                          <a:solidFill>
                            <a:srgbClr val="000000"/>
                          </a:solidFill>
                          <a:latin typeface="Times New Roman" pitchFamily="18" charset="0"/>
                          <a:cs typeface="Times New Roman" pitchFamily="18" charset="0"/>
                        </a:rPr>
                        <a:t>Variable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1200" b="1" i="0" u="none" strike="noStrike">
                          <a:solidFill>
                            <a:srgbClr val="000000"/>
                          </a:solidFill>
                          <a:latin typeface="Times New Roman" pitchFamily="18" charset="0"/>
                          <a:cs typeface="Times New Roman" pitchFamily="18" charset="0"/>
                        </a:rPr>
                        <a:t>Scenario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1200" b="1" i="0" u="none" strike="noStrike">
                          <a:solidFill>
                            <a:srgbClr val="000000"/>
                          </a:solidFill>
                          <a:latin typeface="Times New Roman" pitchFamily="18" charset="0"/>
                          <a:cs typeface="Times New Roman" pitchFamily="18" charset="0"/>
                        </a:rPr>
                        <a:t>Scenario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1200" b="1" i="0" u="none" strike="noStrike">
                          <a:solidFill>
                            <a:srgbClr val="000000"/>
                          </a:solidFill>
                          <a:latin typeface="Times New Roman" pitchFamily="18" charset="0"/>
                          <a:cs typeface="Times New Roman" pitchFamily="18" charset="0"/>
                        </a:rPr>
                        <a:t>Scenario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1200" b="1" i="0" u="none" strike="noStrike">
                          <a:solidFill>
                            <a:srgbClr val="000000"/>
                          </a:solidFill>
                          <a:latin typeface="Times New Roman" pitchFamily="18" charset="0"/>
                          <a:cs typeface="Times New Roman" pitchFamily="18" charset="0"/>
                        </a:rPr>
                        <a:t>Scenario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1200" b="1" i="0" u="none" strike="noStrike">
                          <a:solidFill>
                            <a:srgbClr val="000000"/>
                          </a:solidFill>
                          <a:latin typeface="Times New Roman" pitchFamily="18" charset="0"/>
                          <a:cs typeface="Times New Roman" pitchFamily="18" charset="0"/>
                        </a:rPr>
                        <a:t>Scenario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1200" b="1" i="0" u="none" strike="noStrike">
                          <a:solidFill>
                            <a:srgbClr val="000000"/>
                          </a:solidFill>
                          <a:latin typeface="Times New Roman" pitchFamily="18" charset="0"/>
                          <a:cs typeface="Times New Roman" pitchFamily="18" charset="0"/>
                        </a:rPr>
                        <a:t>Scenario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1200" b="1" i="0" u="none" strike="noStrike">
                          <a:solidFill>
                            <a:srgbClr val="000000"/>
                          </a:solidFill>
                          <a:latin typeface="Times New Roman" pitchFamily="18" charset="0"/>
                          <a:cs typeface="Times New Roman" pitchFamily="18" charset="0"/>
                        </a:rPr>
                        <a:t>Scenario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1200" b="1" i="0" u="none" strike="noStrike" dirty="0">
                          <a:solidFill>
                            <a:srgbClr val="000000"/>
                          </a:solidFill>
                          <a:latin typeface="Times New Roman" pitchFamily="18" charset="0"/>
                          <a:cs typeface="Times New Roman" pitchFamily="18" charset="0"/>
                        </a:rPr>
                        <a:t>Scenario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4873">
                <a:tc>
                  <a:txBody>
                    <a:bodyPr/>
                    <a:lstStyle/>
                    <a:p>
                      <a:pPr algn="l" fontAlgn="ctr"/>
                      <a:r>
                        <a:rPr lang="en-GB" sz="1400" b="0" i="0" u="none" strike="noStrike" dirty="0">
                          <a:solidFill>
                            <a:srgbClr val="000000"/>
                          </a:solidFill>
                          <a:latin typeface="Times New Roman" pitchFamily="18" charset="0"/>
                          <a:cs typeface="Times New Roman" pitchFamily="18" charset="0"/>
                        </a:rPr>
                        <a:t>title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1400" b="0" i="0" u="none" strike="noStrike" dirty="0" err="1">
                          <a:solidFill>
                            <a:srgbClr val="000000"/>
                          </a:solidFill>
                          <a:latin typeface="Times New Roman" pitchFamily="18" charset="0"/>
                          <a:cs typeface="Times New Roman" pitchFamily="18" charset="0"/>
                        </a:rPr>
                        <a:t>BaseYear</a:t>
                      </a:r>
                      <a:endParaRPr lang="en-GB" sz="1400" b="0" i="0" u="none" strike="noStrike" dirty="0">
                        <a:solidFill>
                          <a:srgbClr val="000000"/>
                        </a:solidFill>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1400" b="0" i="0" u="none" strike="noStrike">
                          <a:solidFill>
                            <a:srgbClr val="000000"/>
                          </a:solidFill>
                          <a:latin typeface="Times New Roman" pitchFamily="18" charset="0"/>
                          <a:cs typeface="Times New Roman" pitchFamily="18" charset="0"/>
                        </a:rPr>
                        <a:t>BAU</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1400" b="0" i="0" u="none" strike="noStrike">
                          <a:solidFill>
                            <a:srgbClr val="000000"/>
                          </a:solidFill>
                          <a:latin typeface="Times New Roman" pitchFamily="18" charset="0"/>
                          <a:cs typeface="Times New Roman" pitchFamily="18" charset="0"/>
                        </a:rPr>
                        <a:t>CP</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1400" b="0" i="0" u="none" strike="noStrike">
                          <a:solidFill>
                            <a:srgbClr val="000000"/>
                          </a:solidFill>
                          <a:latin typeface="Times New Roman" pitchFamily="18" charset="0"/>
                          <a:cs typeface="Times New Roman" pitchFamily="18" charset="0"/>
                        </a:rPr>
                        <a:t>HGLS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1400" b="0" i="0" u="none" strike="noStrike">
                          <a:solidFill>
                            <a:srgbClr val="000000"/>
                          </a:solidFill>
                          <a:latin typeface="Times New Roman" pitchFamily="18" charset="0"/>
                          <a:cs typeface="Times New Roman" pitchFamily="18" charset="0"/>
                        </a:rPr>
                        <a:t>FREE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1400" b="0" i="0" u="none" strike="noStrike">
                          <a:solidFill>
                            <a:srgbClr val="000000"/>
                          </a:solidFill>
                          <a:latin typeface="Times New Roman" pitchFamily="18" charset="0"/>
                          <a:cs typeface="Times New Roman" pitchFamily="18" charset="0"/>
                        </a:rPr>
                        <a:t>GREEN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1400" b="0" i="0" u="none" strike="noStrike">
                          <a:solidFill>
                            <a:srgbClr val="000000"/>
                          </a:solidFill>
                          <a:latin typeface="Times New Roman" pitchFamily="18" charset="0"/>
                          <a:cs typeface="Times New Roman" pitchFamily="18" charset="0"/>
                        </a:rPr>
                        <a:t>TECHNO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GB" sz="1400" b="0" i="0" u="none" strike="noStrike">
                          <a:solidFill>
                            <a:srgbClr val="000000"/>
                          </a:solidFill>
                          <a:latin typeface="Times New Roman" pitchFamily="18" charset="0"/>
                          <a:cs typeface="Times New Roman" pitchFamily="18" charset="0"/>
                        </a:rPr>
                        <a:t>ECO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3727">
                <a:tc>
                  <a:txBody>
                    <a:bodyPr/>
                    <a:lstStyle/>
                    <a:p>
                      <a:pPr algn="l" fontAlgn="ctr"/>
                      <a:r>
                        <a:rPr lang="en-GB" sz="1400" b="0" i="0" u="none" strike="noStrike">
                          <a:solidFill>
                            <a:srgbClr val="000000"/>
                          </a:solidFill>
                          <a:latin typeface="Times New Roman" pitchFamily="18" charset="0"/>
                          <a:cs typeface="Times New Roman" pitchFamily="18" charset="0"/>
                        </a:rPr>
                        <a:t>year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a:solidFill>
                            <a:srgbClr val="000000"/>
                          </a:solidFill>
                          <a:latin typeface="Times New Roman" pitchFamily="18" charset="0"/>
                          <a:cs typeface="Times New Roman" pitchFamily="18" charset="0"/>
                        </a:rPr>
                        <a:t>2001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a:solidFill>
                            <a:srgbClr val="000000"/>
                          </a:solidFill>
                          <a:latin typeface="Times New Roman" pitchFamily="18" charset="0"/>
                          <a:cs typeface="Times New Roman" pitchFamily="18" charset="0"/>
                        </a:rPr>
                        <a:t>2031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a:solidFill>
                            <a:srgbClr val="000000"/>
                          </a:solidFill>
                          <a:latin typeface="Times New Roman" pitchFamily="18" charset="0"/>
                          <a:cs typeface="Times New Roman" pitchFamily="18" charset="0"/>
                        </a:rPr>
                        <a:t>2031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a:solidFill>
                            <a:srgbClr val="000000"/>
                          </a:solidFill>
                          <a:latin typeface="Times New Roman" pitchFamily="18" charset="0"/>
                          <a:cs typeface="Times New Roman" pitchFamily="18" charset="0"/>
                        </a:rPr>
                        <a:t>2031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a:solidFill>
                            <a:srgbClr val="000000"/>
                          </a:solidFill>
                          <a:latin typeface="Times New Roman" pitchFamily="18" charset="0"/>
                          <a:cs typeface="Times New Roman" pitchFamily="18" charset="0"/>
                        </a:rPr>
                        <a:t>2031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a:solidFill>
                            <a:srgbClr val="000000"/>
                          </a:solidFill>
                          <a:latin typeface="Times New Roman" pitchFamily="18" charset="0"/>
                          <a:cs typeface="Times New Roman" pitchFamily="18" charset="0"/>
                        </a:rPr>
                        <a:t>2031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a:solidFill>
                            <a:srgbClr val="000000"/>
                          </a:solidFill>
                          <a:latin typeface="Times New Roman" pitchFamily="18" charset="0"/>
                          <a:cs typeface="Times New Roman" pitchFamily="18" charset="0"/>
                        </a:rPr>
                        <a:t>2031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a:solidFill>
                            <a:srgbClr val="000000"/>
                          </a:solidFill>
                          <a:latin typeface="Times New Roman" pitchFamily="18" charset="0"/>
                          <a:cs typeface="Times New Roman" pitchFamily="18" charset="0"/>
                        </a:rPr>
                        <a:t>2031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4890">
                <a:tc>
                  <a:txBody>
                    <a:bodyPr/>
                    <a:lstStyle/>
                    <a:p>
                      <a:pPr algn="l" fontAlgn="ctr"/>
                      <a:r>
                        <a:rPr lang="en-GB" sz="1400" b="0" i="0" u="none" strike="noStrike">
                          <a:solidFill>
                            <a:srgbClr val="000000"/>
                          </a:solidFill>
                          <a:latin typeface="Times New Roman" pitchFamily="18" charset="0"/>
                          <a:cs typeface="Times New Roman" pitchFamily="18" charset="0"/>
                        </a:rPr>
                        <a:t>climateChangePercentage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a:solidFill>
                            <a:srgbClr val="000000"/>
                          </a:solidFill>
                          <a:latin typeface="Times New Roman" pitchFamily="18" charset="0"/>
                          <a:cs typeface="Times New Roman" pitchFamily="18"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a:solidFill>
                            <a:srgbClr val="000000"/>
                          </a:solidFill>
                          <a:latin typeface="Times New Roman" pitchFamily="18" charset="0"/>
                          <a:cs typeface="Times New Roman" pitchFamily="18" charset="0"/>
                        </a:rPr>
                        <a:t>0.015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dirty="0">
                          <a:solidFill>
                            <a:srgbClr val="000000"/>
                          </a:solidFill>
                          <a:latin typeface="Times New Roman" pitchFamily="18" charset="0"/>
                          <a:cs typeface="Times New Roman" pitchFamily="18" charset="0"/>
                        </a:rPr>
                        <a:t>0.02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a:solidFill>
                            <a:srgbClr val="000000"/>
                          </a:solidFill>
                          <a:latin typeface="Times New Roman" pitchFamily="18" charset="0"/>
                          <a:cs typeface="Times New Roman" pitchFamily="18" charset="0"/>
                        </a:rPr>
                        <a:t>0.015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dirty="0">
                          <a:solidFill>
                            <a:srgbClr val="000000"/>
                          </a:solidFill>
                          <a:latin typeface="Times New Roman" pitchFamily="18" charset="0"/>
                          <a:cs typeface="Times New Roman" pitchFamily="18" charset="0"/>
                        </a:rPr>
                        <a:t>0.015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a:solidFill>
                            <a:srgbClr val="000000"/>
                          </a:solidFill>
                          <a:latin typeface="Times New Roman" pitchFamily="18" charset="0"/>
                          <a:cs typeface="Times New Roman" pitchFamily="18" charset="0"/>
                        </a:rPr>
                        <a:t>0.014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a:solidFill>
                            <a:srgbClr val="000000"/>
                          </a:solidFill>
                          <a:latin typeface="Times New Roman" pitchFamily="18" charset="0"/>
                          <a:cs typeface="Times New Roman" pitchFamily="18" charset="0"/>
                        </a:rPr>
                        <a:t>0.015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a:solidFill>
                            <a:srgbClr val="000000"/>
                          </a:solidFill>
                          <a:latin typeface="Times New Roman" pitchFamily="18" charset="0"/>
                          <a:cs typeface="Times New Roman" pitchFamily="18" charset="0"/>
                        </a:rPr>
                        <a:t>0.014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4890">
                <a:tc>
                  <a:txBody>
                    <a:bodyPr/>
                    <a:lstStyle/>
                    <a:p>
                      <a:pPr algn="l" fontAlgn="ctr"/>
                      <a:r>
                        <a:rPr lang="en-GB" sz="1400" b="0" i="0" u="none" strike="noStrike" dirty="0" err="1">
                          <a:solidFill>
                            <a:srgbClr val="000000"/>
                          </a:solidFill>
                          <a:latin typeface="Times New Roman" pitchFamily="18" charset="0"/>
                          <a:cs typeface="Times New Roman" pitchFamily="18" charset="0"/>
                        </a:rPr>
                        <a:t>MeteringRateForNewHouse</a:t>
                      </a:r>
                      <a:endParaRPr lang="en-GB" sz="1400" b="0" i="0" u="none" strike="noStrike" dirty="0">
                        <a:solidFill>
                          <a:srgbClr val="000000"/>
                        </a:solidFill>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dirty="0">
                          <a:solidFill>
                            <a:srgbClr val="000000"/>
                          </a:solidFill>
                          <a:latin typeface="Times New Roman" pitchFamily="18" charset="0"/>
                          <a:cs typeface="Times New Roman" pitchFamily="18"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a:solidFill>
                            <a:srgbClr val="000000"/>
                          </a:solidFill>
                          <a:latin typeface="Times New Roman" pitchFamily="18" charset="0"/>
                          <a:cs typeface="Times New Roman" pitchFamily="18"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a:solidFill>
                            <a:srgbClr val="000000"/>
                          </a:solidFill>
                          <a:latin typeface="Times New Roman" pitchFamily="18" charset="0"/>
                          <a:cs typeface="Times New Roman" pitchFamily="18"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a:solidFill>
                            <a:srgbClr val="000000"/>
                          </a:solidFill>
                          <a:latin typeface="Times New Roman" pitchFamily="18" charset="0"/>
                          <a:cs typeface="Times New Roman" pitchFamily="18"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a:solidFill>
                            <a:srgbClr val="000000"/>
                          </a:solidFill>
                          <a:latin typeface="Times New Roman" pitchFamily="18" charset="0"/>
                          <a:cs typeface="Times New Roman" pitchFamily="18"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a:solidFill>
                            <a:srgbClr val="000000"/>
                          </a:solidFill>
                          <a:latin typeface="Times New Roman" pitchFamily="18" charset="0"/>
                          <a:cs typeface="Times New Roman" pitchFamily="18"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a:solidFill>
                            <a:srgbClr val="000000"/>
                          </a:solidFill>
                          <a:latin typeface="Times New Roman" pitchFamily="18" charset="0"/>
                          <a:cs typeface="Times New Roman" pitchFamily="18"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a:solidFill>
                            <a:srgbClr val="000000"/>
                          </a:solidFill>
                          <a:latin typeface="Times New Roman" pitchFamily="18" charset="0"/>
                          <a:cs typeface="Times New Roman" pitchFamily="18"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4890">
                <a:tc>
                  <a:txBody>
                    <a:bodyPr/>
                    <a:lstStyle/>
                    <a:p>
                      <a:pPr algn="l" fontAlgn="ctr"/>
                      <a:r>
                        <a:rPr lang="en-GB" sz="1400" b="0" i="0" u="none" strike="noStrike">
                          <a:solidFill>
                            <a:srgbClr val="000000"/>
                          </a:solidFill>
                          <a:latin typeface="Times New Roman" pitchFamily="18" charset="0"/>
                          <a:cs typeface="Times New Roman" pitchFamily="18" charset="0"/>
                        </a:rPr>
                        <a:t>RecylingInNewHomeHousehold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a:solidFill>
                            <a:srgbClr val="000000"/>
                          </a:solidFill>
                          <a:latin typeface="Times New Roman" pitchFamily="18" charset="0"/>
                          <a:cs typeface="Times New Roman" pitchFamily="18"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a:solidFill>
                            <a:srgbClr val="000000"/>
                          </a:solidFill>
                          <a:latin typeface="Times New Roman" pitchFamily="18" charset="0"/>
                          <a:cs typeface="Times New Roman" pitchFamily="18" charset="0"/>
                        </a:rPr>
                        <a:t>0.002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a:solidFill>
                            <a:srgbClr val="000000"/>
                          </a:solidFill>
                          <a:latin typeface="Times New Roman" pitchFamily="18" charset="0"/>
                          <a:cs typeface="Times New Roman" pitchFamily="18" charset="0"/>
                        </a:rPr>
                        <a:t>0.01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a:solidFill>
                            <a:srgbClr val="000000"/>
                          </a:solidFill>
                          <a:latin typeface="Times New Roman" pitchFamily="18" charset="0"/>
                          <a:cs typeface="Times New Roman" pitchFamily="18"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dirty="0">
                          <a:solidFill>
                            <a:srgbClr val="000000"/>
                          </a:solidFill>
                          <a:latin typeface="Times New Roman" pitchFamily="18" charset="0"/>
                          <a:cs typeface="Times New Roman" pitchFamily="18" charset="0"/>
                        </a:rPr>
                        <a:t>0.01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a:solidFill>
                            <a:srgbClr val="000000"/>
                          </a:solidFill>
                          <a:latin typeface="Times New Roman" pitchFamily="18" charset="0"/>
                          <a:cs typeface="Times New Roman" pitchFamily="18" charset="0"/>
                        </a:rPr>
                        <a:t>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a:solidFill>
                            <a:srgbClr val="000000"/>
                          </a:solidFill>
                          <a:latin typeface="Times New Roman" pitchFamily="18" charset="0"/>
                          <a:cs typeface="Times New Roman" pitchFamily="18" charset="0"/>
                        </a:rPr>
                        <a:t>0.01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a:solidFill>
                            <a:srgbClr val="000000"/>
                          </a:solidFill>
                          <a:latin typeface="Times New Roman" pitchFamily="18" charset="0"/>
                          <a:cs typeface="Times New Roman" pitchFamily="18" charset="0"/>
                        </a:rPr>
                        <a:t>0.75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4890">
                <a:tc>
                  <a:txBody>
                    <a:bodyPr/>
                    <a:lstStyle/>
                    <a:p>
                      <a:pPr algn="l" fontAlgn="ctr"/>
                      <a:r>
                        <a:rPr lang="en-GB" sz="1400" b="0" i="0" u="none" strike="noStrike">
                          <a:solidFill>
                            <a:srgbClr val="000000"/>
                          </a:solidFill>
                          <a:latin typeface="Times New Roman" pitchFamily="18" charset="0"/>
                          <a:cs typeface="Times New Roman" pitchFamily="18" charset="0"/>
                        </a:rPr>
                        <a:t>MeteringRateForExistingHouse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a:solidFill>
                            <a:srgbClr val="000000"/>
                          </a:solidFill>
                          <a:latin typeface="Times New Roman" pitchFamily="18" charset="0"/>
                          <a:cs typeface="Times New Roman" pitchFamily="18" charset="0"/>
                        </a:rPr>
                        <a:t>0.215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a:solidFill>
                            <a:srgbClr val="000000"/>
                          </a:solidFill>
                          <a:latin typeface="Times New Roman" pitchFamily="18" charset="0"/>
                          <a:cs typeface="Times New Roman" pitchFamily="18" charset="0"/>
                        </a:rPr>
                        <a:t>0.66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dirty="0">
                          <a:solidFill>
                            <a:srgbClr val="000000"/>
                          </a:solidFill>
                          <a:latin typeface="Times New Roman" pitchFamily="18" charset="0"/>
                          <a:cs typeface="Times New Roman" pitchFamily="18" charset="0"/>
                        </a:rPr>
                        <a:t>0.66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a:solidFill>
                            <a:srgbClr val="000000"/>
                          </a:solidFill>
                          <a:latin typeface="Times New Roman" pitchFamily="18" charset="0"/>
                          <a:cs typeface="Times New Roman" pitchFamily="18" charset="0"/>
                        </a:rPr>
                        <a:t>0.66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a:solidFill>
                            <a:srgbClr val="000000"/>
                          </a:solidFill>
                          <a:latin typeface="Times New Roman" pitchFamily="18" charset="0"/>
                          <a:cs typeface="Times New Roman" pitchFamily="18" charset="0"/>
                        </a:rPr>
                        <a:t>0.66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a:solidFill>
                            <a:srgbClr val="000000"/>
                          </a:solidFill>
                          <a:latin typeface="Times New Roman" pitchFamily="18" charset="0"/>
                          <a:cs typeface="Times New Roman" pitchFamily="18" charset="0"/>
                        </a:rPr>
                        <a:t>0.95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a:solidFill>
                            <a:srgbClr val="000000"/>
                          </a:solidFill>
                          <a:latin typeface="Times New Roman" pitchFamily="18" charset="0"/>
                          <a:cs typeface="Times New Roman" pitchFamily="18" charset="0"/>
                        </a:rPr>
                        <a:t>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a:solidFill>
                            <a:srgbClr val="000000"/>
                          </a:solidFill>
                          <a:latin typeface="Times New Roman" pitchFamily="18" charset="0"/>
                          <a:cs typeface="Times New Roman" pitchFamily="18" charset="0"/>
                        </a:rPr>
                        <a:t>0.95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02890">
                <a:tc>
                  <a:txBody>
                    <a:bodyPr/>
                    <a:lstStyle/>
                    <a:p>
                      <a:pPr algn="l" fontAlgn="ctr"/>
                      <a:r>
                        <a:rPr lang="en-GB" sz="1400" b="0" i="0" u="none" strike="noStrike">
                          <a:solidFill>
                            <a:srgbClr val="000000"/>
                          </a:solidFill>
                          <a:latin typeface="Times New Roman" pitchFamily="18" charset="0"/>
                          <a:cs typeface="Times New Roman" pitchFamily="18" charset="0"/>
                        </a:rPr>
                        <a:t>NineLiteToiletOwnshipRateInExistingHouse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a:solidFill>
                            <a:srgbClr val="000000"/>
                          </a:solidFill>
                          <a:latin typeface="Times New Roman" pitchFamily="18" charset="0"/>
                          <a:cs typeface="Times New Roman" pitchFamily="18" charset="0"/>
                        </a:rPr>
                        <a:t>0.62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a:solidFill>
                            <a:srgbClr val="000000"/>
                          </a:solidFill>
                          <a:latin typeface="Times New Roman" pitchFamily="18" charset="0"/>
                          <a:cs typeface="Times New Roman" pitchFamily="18" charset="0"/>
                        </a:rPr>
                        <a:t>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dirty="0">
                          <a:solidFill>
                            <a:srgbClr val="000000"/>
                          </a:solidFill>
                          <a:latin typeface="Times New Roman" pitchFamily="18" charset="0"/>
                          <a:cs typeface="Times New Roman" pitchFamily="18" charset="0"/>
                        </a:rPr>
                        <a:t>0.25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a:solidFill>
                            <a:srgbClr val="000000"/>
                          </a:solidFill>
                          <a:latin typeface="Times New Roman" pitchFamily="18" charset="0"/>
                          <a:cs typeface="Times New Roman" pitchFamily="18" charset="0"/>
                        </a:rPr>
                        <a:t>0.25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a:solidFill>
                            <a:srgbClr val="000000"/>
                          </a:solidFill>
                          <a:latin typeface="Times New Roman" pitchFamily="18" charset="0"/>
                          <a:cs typeface="Times New Roman" pitchFamily="18" charset="0"/>
                        </a:rPr>
                        <a:t>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a:solidFill>
                            <a:srgbClr val="000000"/>
                          </a:solidFill>
                          <a:latin typeface="Times New Roman" pitchFamily="18" charset="0"/>
                          <a:cs typeface="Times New Roman" pitchFamily="18" charset="0"/>
                        </a:rPr>
                        <a:t>0.27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a:solidFill>
                            <a:srgbClr val="000000"/>
                          </a:solidFill>
                          <a:latin typeface="Times New Roman" pitchFamily="18" charset="0"/>
                          <a:cs typeface="Times New Roman" pitchFamily="18" charset="0"/>
                        </a:rPr>
                        <a:t>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CN" sz="1400" b="0" i="0" u="none" strike="noStrike" dirty="0">
                          <a:solidFill>
                            <a:srgbClr val="000000"/>
                          </a:solidFill>
                          <a:latin typeface="Times New Roman" pitchFamily="18" charset="0"/>
                          <a:cs typeface="Times New Roman" pitchFamily="18" charset="0"/>
                        </a:rPr>
                        <a:t>0.25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14"/>
          <p:cNvSpPr txBox="1">
            <a:spLocks noChangeArrowheads="1"/>
          </p:cNvSpPr>
          <p:nvPr/>
        </p:nvSpPr>
        <p:spPr bwMode="ltGray">
          <a:xfrm>
            <a:off x="6000750" y="214313"/>
            <a:ext cx="2500313" cy="500062"/>
          </a:xfrm>
          <a:prstGeom prst="rect">
            <a:avLst/>
          </a:prstGeom>
          <a:noFill/>
          <a:ln w="9525">
            <a:noFill/>
            <a:miter lim="800000"/>
            <a:headEnd/>
            <a:tailEnd/>
          </a:ln>
        </p:spPr>
        <p:txBody>
          <a:bodyPr lIns="0" tIns="0" rIns="0" bIns="36000" anchor="b"/>
          <a:lstStyle/>
          <a:p>
            <a:pPr eaLnBrk="0" hangingPunct="0"/>
            <a:r>
              <a:rPr lang="en-GB" altLang="zh-CN" sz="1800">
                <a:solidFill>
                  <a:srgbClr val="663300"/>
                </a:solidFill>
                <a:ea typeface="宋体" pitchFamily="2" charset="-122"/>
              </a:rPr>
              <a:t>School of Geography</a:t>
            </a:r>
          </a:p>
          <a:p>
            <a:pPr eaLnBrk="0" hangingPunct="0"/>
            <a:r>
              <a:rPr lang="en-GB" altLang="zh-CN" sz="1100">
                <a:solidFill>
                  <a:srgbClr val="663300"/>
                </a:solidFill>
                <a:ea typeface="宋体" pitchFamily="2" charset="-122"/>
              </a:rPr>
              <a:t>FACULTY OF ENVIRONMENT</a:t>
            </a:r>
          </a:p>
        </p:txBody>
      </p:sp>
      <p:pic>
        <p:nvPicPr>
          <p:cNvPr id="21507" name="Picture 16" descr="LeedsUniBlack"/>
          <p:cNvPicPr>
            <a:picLocks noChangeAspect="1" noChangeArrowheads="1"/>
          </p:cNvPicPr>
          <p:nvPr/>
        </p:nvPicPr>
        <p:blipFill>
          <a:blip r:embed="rId3" cstate="print"/>
          <a:srcRect/>
          <a:stretch>
            <a:fillRect/>
          </a:stretch>
        </p:blipFill>
        <p:spPr bwMode="auto">
          <a:xfrm>
            <a:off x="6011863" y="188913"/>
            <a:ext cx="2846387" cy="811212"/>
          </a:xfrm>
          <a:prstGeom prst="rect">
            <a:avLst/>
          </a:prstGeom>
          <a:noFill/>
          <a:ln w="9525">
            <a:noFill/>
            <a:miter lim="800000"/>
            <a:headEnd/>
            <a:tailEnd/>
          </a:ln>
        </p:spPr>
      </p:pic>
      <p:cxnSp>
        <p:nvCxnSpPr>
          <p:cNvPr id="20" name="Straight Connector 19"/>
          <p:cNvCxnSpPr/>
          <p:nvPr/>
        </p:nvCxnSpPr>
        <p:spPr bwMode="auto">
          <a:xfrm>
            <a:off x="1714480" y="1071546"/>
            <a:ext cx="7215238" cy="1588"/>
          </a:xfrm>
          <a:prstGeom prst="bentConnector3">
            <a:avLst>
              <a:gd name="adj1" fmla="val 50366"/>
            </a:avLst>
          </a:prstGeom>
          <a:solidFill>
            <a:schemeClr val="hlink"/>
          </a:solidFill>
          <a:ln w="41275" cap="flat" cmpd="sng" algn="ctr">
            <a:gradFill flip="none" rotWithShape="1">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tileRect r="-100000" b="-100000"/>
            </a:gradFill>
            <a:prstDash val="solid"/>
            <a:round/>
            <a:headEnd type="none" w="med" len="med"/>
            <a:tailEnd type="none" w="med" len="med"/>
          </a:ln>
          <a:effectLst/>
          <a:scene3d>
            <a:camera prst="orthographicFront"/>
            <a:lightRig rig="threePt" dir="t"/>
          </a:scene3d>
          <a:sp3d prstMaterial="translucentPowder"/>
        </p:spPr>
      </p:cxnSp>
      <p:pic>
        <p:nvPicPr>
          <p:cNvPr id="21509" name="Picture 20"/>
          <p:cNvPicPr>
            <a:picLocks noChangeAspect="1" noChangeArrowheads="1"/>
          </p:cNvPicPr>
          <p:nvPr/>
        </p:nvPicPr>
        <p:blipFill>
          <a:blip r:embed="rId4" cstate="print"/>
          <a:srcRect/>
          <a:stretch>
            <a:fillRect/>
          </a:stretch>
        </p:blipFill>
        <p:spPr bwMode="auto">
          <a:xfrm>
            <a:off x="642938" y="285750"/>
            <a:ext cx="579437" cy="923925"/>
          </a:xfrm>
          <a:prstGeom prst="rect">
            <a:avLst/>
          </a:prstGeom>
          <a:noFill/>
          <a:ln w="3175" algn="ctr">
            <a:noFill/>
            <a:miter lim="800000"/>
            <a:headEnd/>
            <a:tailEnd/>
          </a:ln>
        </p:spPr>
      </p:pic>
      <p:pic>
        <p:nvPicPr>
          <p:cNvPr id="21510" name="Picture 21" descr="C:\Documents and Settings\geopnw\My Documents\uk4.gif"/>
          <p:cNvPicPr>
            <a:picLocks noChangeAspect="1" noChangeArrowheads="1"/>
          </p:cNvPicPr>
          <p:nvPr/>
        </p:nvPicPr>
        <p:blipFill>
          <a:blip r:embed="rId5" cstate="print"/>
          <a:srcRect l="36044" t="17513" r="36145" b="4672"/>
          <a:stretch>
            <a:fillRect/>
          </a:stretch>
        </p:blipFill>
        <p:spPr bwMode="auto">
          <a:xfrm>
            <a:off x="1071563" y="71438"/>
            <a:ext cx="576262" cy="873125"/>
          </a:xfrm>
          <a:prstGeom prst="rect">
            <a:avLst/>
          </a:prstGeom>
          <a:noFill/>
          <a:ln w="9525">
            <a:noFill/>
            <a:miter lim="800000"/>
            <a:headEnd/>
            <a:tailEnd/>
          </a:ln>
        </p:spPr>
      </p:pic>
      <p:pic>
        <p:nvPicPr>
          <p:cNvPr id="21511" name="Picture 19"/>
          <p:cNvPicPr>
            <a:picLocks noChangeAspect="1" noChangeArrowheads="1"/>
          </p:cNvPicPr>
          <p:nvPr/>
        </p:nvPicPr>
        <p:blipFill>
          <a:blip r:embed="rId6" cstate="print"/>
          <a:srcRect l="17123" t="13557" r="4742"/>
          <a:stretch>
            <a:fillRect/>
          </a:stretch>
        </p:blipFill>
        <p:spPr bwMode="auto">
          <a:xfrm>
            <a:off x="88900" y="85725"/>
            <a:ext cx="554038" cy="914400"/>
          </a:xfrm>
          <a:prstGeom prst="rect">
            <a:avLst/>
          </a:prstGeom>
          <a:noFill/>
          <a:ln w="3175" algn="ctr">
            <a:noFill/>
            <a:miter lim="800000"/>
            <a:headEnd/>
            <a:tailEnd/>
          </a:ln>
        </p:spPr>
      </p:pic>
      <p:sp>
        <p:nvSpPr>
          <p:cNvPr id="25" name="Rounded Rectangular Callout 24"/>
          <p:cNvSpPr/>
          <p:nvPr/>
        </p:nvSpPr>
        <p:spPr bwMode="auto">
          <a:xfrm>
            <a:off x="61890" y="71414"/>
            <a:ext cx="1652590" cy="6000792"/>
          </a:xfrm>
          <a:prstGeom prst="wedgeRoundRectCallout">
            <a:avLst/>
          </a:prstGeom>
          <a:noFill/>
          <a:ln w="34925" cap="flat" cmpd="sng" algn="ctr">
            <a:gradFill>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gradFill>
            <a:prstDash val="solid"/>
            <a:round/>
            <a:headEnd type="none" w="med" len="med"/>
            <a:tailEnd type="none" w="med" len="med"/>
          </a:ln>
          <a:effectLst/>
        </p:spPr>
        <p:txBody>
          <a:bodyPr lIns="0" tIns="0" rIns="0" bIns="0"/>
          <a:lstStyle/>
          <a:p>
            <a:pPr>
              <a:spcBef>
                <a:spcPct val="20000"/>
              </a:spcBef>
            </a:pPr>
            <a:endParaRPr lang="zh-CN" altLang="zh-CN"/>
          </a:p>
        </p:txBody>
      </p:sp>
      <p:sp>
        <p:nvSpPr>
          <p:cNvPr id="21516" name="Title 9"/>
          <p:cNvSpPr>
            <a:spLocks noGrp="1"/>
          </p:cNvSpPr>
          <p:nvPr>
            <p:ph type="title"/>
          </p:nvPr>
        </p:nvSpPr>
        <p:spPr/>
        <p:txBody>
          <a:bodyPr/>
          <a:lstStyle/>
          <a:p>
            <a:r>
              <a:rPr lang="en-GB" altLang="zh-CN" dirty="0" smtClean="0">
                <a:ea typeface="宋体" pitchFamily="2" charset="-122"/>
              </a:rPr>
              <a:t>Results-a</a:t>
            </a:r>
          </a:p>
        </p:txBody>
      </p:sp>
      <p:sp>
        <p:nvSpPr>
          <p:cNvPr id="21517" name="Rectangle 11"/>
          <p:cNvSpPr>
            <a:spLocks noChangeArrowheads="1"/>
          </p:cNvSpPr>
          <p:nvPr/>
        </p:nvSpPr>
        <p:spPr bwMode="auto">
          <a:xfrm>
            <a:off x="6000750" y="85725"/>
            <a:ext cx="2857500" cy="985838"/>
          </a:xfrm>
          <a:prstGeom prst="rect">
            <a:avLst/>
          </a:prstGeom>
          <a:solidFill>
            <a:srgbClr val="FFFF00">
              <a:alpha val="7843"/>
            </a:srgbClr>
          </a:solidFill>
          <a:ln w="3175" algn="ctr">
            <a:noFill/>
            <a:round/>
            <a:headEnd/>
            <a:tailEnd/>
          </a:ln>
        </p:spPr>
        <p:txBody>
          <a:bodyPr lIns="0" tIns="0" rIns="0" bIns="0"/>
          <a:lstStyle/>
          <a:p>
            <a:pPr>
              <a:spcBef>
                <a:spcPct val="20000"/>
              </a:spcBef>
            </a:pPr>
            <a:endParaRPr lang="zh-CN" altLang="zh-CN"/>
          </a:p>
        </p:txBody>
      </p:sp>
      <p:sp>
        <p:nvSpPr>
          <p:cNvPr id="12" name="TextBox 11"/>
          <p:cNvSpPr txBox="1"/>
          <p:nvPr/>
        </p:nvSpPr>
        <p:spPr>
          <a:xfrm>
            <a:off x="1928794" y="1209675"/>
            <a:ext cx="6804054" cy="461665"/>
          </a:xfrm>
          <a:prstGeom prst="rect">
            <a:avLst/>
          </a:prstGeom>
          <a:noFill/>
        </p:spPr>
        <p:txBody>
          <a:bodyPr wrap="square" rtlCol="0">
            <a:spAutoFit/>
          </a:bodyPr>
          <a:lstStyle/>
          <a:p>
            <a:pPr algn="ctr"/>
            <a:r>
              <a:rPr lang="en-US" altLang="zh-CN" sz="2400" b="1" dirty="0" smtClean="0"/>
              <a:t>MSM – Scenario Dynamic</a:t>
            </a:r>
            <a:endParaRPr lang="zh-CN" altLang="en-US" sz="2400" b="1" dirty="0"/>
          </a:p>
        </p:txBody>
      </p:sp>
      <p:sp>
        <p:nvSpPr>
          <p:cNvPr id="13" name="TextBox 12"/>
          <p:cNvSpPr txBox="1"/>
          <p:nvPr/>
        </p:nvSpPr>
        <p:spPr>
          <a:xfrm>
            <a:off x="1911350" y="1671340"/>
            <a:ext cx="6946900" cy="954107"/>
          </a:xfrm>
          <a:prstGeom prst="rect">
            <a:avLst/>
          </a:prstGeom>
          <a:noFill/>
        </p:spPr>
        <p:txBody>
          <a:bodyPr wrap="square" rtlCol="0">
            <a:spAutoFit/>
          </a:bodyPr>
          <a:lstStyle/>
          <a:p>
            <a:pPr>
              <a:buFont typeface="Arial" pitchFamily="34" charset="0"/>
              <a:buChar char="•"/>
            </a:pPr>
            <a:r>
              <a:rPr lang="en-US" altLang="zh-CN" sz="2800" dirty="0" smtClean="0"/>
              <a:t> Monte Carlo sample will dynamic the micro units based on these parameters</a:t>
            </a:r>
          </a:p>
        </p:txBody>
      </p:sp>
      <p:sp>
        <p:nvSpPr>
          <p:cNvPr id="14" name="Rectangle 22"/>
          <p:cNvSpPr>
            <a:spLocks noChangeArrowheads="1"/>
          </p:cNvSpPr>
          <p:nvPr/>
        </p:nvSpPr>
        <p:spPr bwMode="auto">
          <a:xfrm>
            <a:off x="0" y="1209675"/>
            <a:ext cx="1911350" cy="4635115"/>
          </a:xfrm>
          <a:prstGeom prst="rect">
            <a:avLst/>
          </a:prstGeom>
          <a:noFill/>
          <a:ln w="9525">
            <a:noFill/>
            <a:miter lim="800000"/>
            <a:headEnd/>
            <a:tailEnd/>
          </a:ln>
        </p:spPr>
        <p:txBody>
          <a:bodyPr wrap="square">
            <a:spAutoFit/>
          </a:bodyPr>
          <a:lstStyle/>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Introduction</a:t>
            </a:r>
          </a:p>
          <a:p>
            <a:pPr marL="179388" lvl="1" indent="-179388">
              <a:spcBef>
                <a:spcPct val="20000"/>
              </a:spcBef>
              <a:buFont typeface="Arial" pitchFamily="34" charset="0"/>
              <a:buAutoNum type="arabicPeriod"/>
            </a:pPr>
            <a:endParaRPr lang="en-GB" altLang="zh-CN" sz="1800" dirty="0">
              <a:solidFill>
                <a:srgbClr val="6633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Framework</a:t>
            </a:r>
          </a:p>
          <a:p>
            <a:pPr marL="179388" lvl="1" indent="-179388">
              <a:spcBef>
                <a:spcPct val="20000"/>
              </a:spcBef>
              <a:buFont typeface="Arial" pitchFamily="34" charset="0"/>
              <a:buAutoNum type="arabicPeriod"/>
            </a:pPr>
            <a:endParaRPr lang="en-GB" altLang="zh-CN" sz="1800" b="1" dirty="0">
              <a:solidFill>
                <a:srgbClr val="6633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Basics</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Illustration</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MSM Review</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Statistical Matching</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b="1" dirty="0" smtClean="0">
                <a:solidFill>
                  <a:srgbClr val="663300"/>
                </a:solidFill>
                <a:latin typeface="Times New Roman" pitchFamily="18" charset="0"/>
                <a:ea typeface="宋体" pitchFamily="2" charset="-122"/>
                <a:cs typeface="Times New Roman" pitchFamily="18" charset="0"/>
              </a:rPr>
              <a:t>Scenario</a:t>
            </a:r>
            <a:endParaRPr lang="en-GB" altLang="zh-CN" sz="1800" b="1" dirty="0">
              <a:solidFill>
                <a:srgbClr val="663300"/>
              </a:solidFill>
              <a:latin typeface="Times New Roman" pitchFamily="18" charset="0"/>
              <a:ea typeface="宋体" pitchFamily="2" charset="-122"/>
              <a:cs typeface="Times New Roman" pitchFamily="18" charset="0"/>
            </a:endParaRPr>
          </a:p>
        </p:txBody>
      </p:sp>
      <p:sp>
        <p:nvSpPr>
          <p:cNvPr id="5837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pic>
        <p:nvPicPr>
          <p:cNvPr id="58369" name="图片 56"/>
          <p:cNvPicPr>
            <a:picLocks noChangeAspect="1" noChangeArrowheads="1"/>
          </p:cNvPicPr>
          <p:nvPr/>
        </p:nvPicPr>
        <p:blipFill>
          <a:blip r:embed="rId7" cstate="print"/>
          <a:srcRect t="4036" r="13971" b="2242"/>
          <a:stretch>
            <a:fillRect/>
          </a:stretch>
        </p:blipFill>
        <p:spPr bwMode="auto">
          <a:xfrm>
            <a:off x="1911350" y="2625447"/>
            <a:ext cx="6503998" cy="2904563"/>
          </a:xfrm>
          <a:prstGeom prst="rect">
            <a:avLst/>
          </a:prstGeom>
          <a:noFill/>
        </p:spPr>
      </p:pic>
      <p:sp>
        <p:nvSpPr>
          <p:cNvPr id="58371" name="Rectangle 3"/>
          <p:cNvSpPr>
            <a:spLocks noChangeArrowheads="1"/>
          </p:cNvSpPr>
          <p:nvPr/>
        </p:nvSpPr>
        <p:spPr bwMode="auto">
          <a:xfrm rot="10800000" flipV="1">
            <a:off x="1954199" y="5601477"/>
            <a:ext cx="6778649"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zh-CN" sz="1600" b="1" i="0" u="none" strike="noStrike" cap="none" normalizeH="0" baseline="0" dirty="0" smtClean="0" bmk="_Toc229154899">
                <a:ln>
                  <a:noFill/>
                </a:ln>
                <a:solidFill>
                  <a:schemeClr val="tx1"/>
                </a:solidFill>
                <a:effectLst/>
                <a:latin typeface="Times New Roman" pitchFamily="18" charset="0"/>
                <a:ea typeface="宋体" pitchFamily="2" charset="-122"/>
                <a:cs typeface="Times New Roman" pitchFamily="18" charset="0"/>
              </a:rPr>
              <a:t>Calibration of Ownership: Install a Dishwasher in a 3-person Household</a:t>
            </a:r>
            <a:endParaRPr kumimoji="0" lang="en-GB" altLang="zh-CN" sz="16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14"/>
          <p:cNvSpPr txBox="1">
            <a:spLocks noChangeArrowheads="1"/>
          </p:cNvSpPr>
          <p:nvPr/>
        </p:nvSpPr>
        <p:spPr bwMode="ltGray">
          <a:xfrm>
            <a:off x="6000750" y="214313"/>
            <a:ext cx="2500313" cy="500062"/>
          </a:xfrm>
          <a:prstGeom prst="rect">
            <a:avLst/>
          </a:prstGeom>
          <a:noFill/>
          <a:ln w="9525">
            <a:noFill/>
            <a:miter lim="800000"/>
            <a:headEnd/>
            <a:tailEnd/>
          </a:ln>
        </p:spPr>
        <p:txBody>
          <a:bodyPr lIns="0" tIns="0" rIns="0" bIns="36000" anchor="b"/>
          <a:lstStyle/>
          <a:p>
            <a:pPr eaLnBrk="0" hangingPunct="0"/>
            <a:r>
              <a:rPr lang="en-GB" altLang="zh-CN" sz="1800">
                <a:solidFill>
                  <a:srgbClr val="663300"/>
                </a:solidFill>
                <a:ea typeface="宋体" pitchFamily="2" charset="-122"/>
              </a:rPr>
              <a:t>School of Geography</a:t>
            </a:r>
          </a:p>
          <a:p>
            <a:pPr eaLnBrk="0" hangingPunct="0"/>
            <a:r>
              <a:rPr lang="en-GB" altLang="zh-CN" sz="1100">
                <a:solidFill>
                  <a:srgbClr val="663300"/>
                </a:solidFill>
                <a:ea typeface="宋体" pitchFamily="2" charset="-122"/>
              </a:rPr>
              <a:t>FACULTY OF ENVIRONMENT</a:t>
            </a:r>
          </a:p>
        </p:txBody>
      </p:sp>
      <p:pic>
        <p:nvPicPr>
          <p:cNvPr id="21507" name="Picture 16" descr="LeedsUniBlack"/>
          <p:cNvPicPr>
            <a:picLocks noChangeAspect="1" noChangeArrowheads="1"/>
          </p:cNvPicPr>
          <p:nvPr/>
        </p:nvPicPr>
        <p:blipFill>
          <a:blip r:embed="rId3" cstate="print"/>
          <a:srcRect/>
          <a:stretch>
            <a:fillRect/>
          </a:stretch>
        </p:blipFill>
        <p:spPr bwMode="auto">
          <a:xfrm>
            <a:off x="6011863" y="188913"/>
            <a:ext cx="2846387" cy="811212"/>
          </a:xfrm>
          <a:prstGeom prst="rect">
            <a:avLst/>
          </a:prstGeom>
          <a:noFill/>
          <a:ln w="9525">
            <a:noFill/>
            <a:miter lim="800000"/>
            <a:headEnd/>
            <a:tailEnd/>
          </a:ln>
        </p:spPr>
      </p:pic>
      <p:cxnSp>
        <p:nvCxnSpPr>
          <p:cNvPr id="20" name="Straight Connector 19"/>
          <p:cNvCxnSpPr/>
          <p:nvPr/>
        </p:nvCxnSpPr>
        <p:spPr bwMode="auto">
          <a:xfrm>
            <a:off x="1714480" y="1071546"/>
            <a:ext cx="7215238" cy="1588"/>
          </a:xfrm>
          <a:prstGeom prst="bentConnector3">
            <a:avLst>
              <a:gd name="adj1" fmla="val 50366"/>
            </a:avLst>
          </a:prstGeom>
          <a:solidFill>
            <a:schemeClr val="hlink"/>
          </a:solidFill>
          <a:ln w="41275" cap="flat" cmpd="sng" algn="ctr">
            <a:gradFill flip="none" rotWithShape="1">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tileRect r="-100000" b="-100000"/>
            </a:gradFill>
            <a:prstDash val="solid"/>
            <a:round/>
            <a:headEnd type="none" w="med" len="med"/>
            <a:tailEnd type="none" w="med" len="med"/>
          </a:ln>
          <a:effectLst/>
          <a:scene3d>
            <a:camera prst="orthographicFront"/>
            <a:lightRig rig="threePt" dir="t"/>
          </a:scene3d>
          <a:sp3d prstMaterial="translucentPowder"/>
        </p:spPr>
      </p:cxnSp>
      <p:pic>
        <p:nvPicPr>
          <p:cNvPr id="21509" name="Picture 20"/>
          <p:cNvPicPr>
            <a:picLocks noChangeAspect="1" noChangeArrowheads="1"/>
          </p:cNvPicPr>
          <p:nvPr/>
        </p:nvPicPr>
        <p:blipFill>
          <a:blip r:embed="rId4" cstate="print"/>
          <a:srcRect/>
          <a:stretch>
            <a:fillRect/>
          </a:stretch>
        </p:blipFill>
        <p:spPr bwMode="auto">
          <a:xfrm>
            <a:off x="642938" y="285750"/>
            <a:ext cx="579437" cy="923925"/>
          </a:xfrm>
          <a:prstGeom prst="rect">
            <a:avLst/>
          </a:prstGeom>
          <a:noFill/>
          <a:ln w="3175" algn="ctr">
            <a:noFill/>
            <a:miter lim="800000"/>
            <a:headEnd/>
            <a:tailEnd/>
          </a:ln>
        </p:spPr>
      </p:pic>
      <p:pic>
        <p:nvPicPr>
          <p:cNvPr id="21510" name="Picture 21" descr="C:\Documents and Settings\geopnw\My Documents\uk4.gif"/>
          <p:cNvPicPr>
            <a:picLocks noChangeAspect="1" noChangeArrowheads="1"/>
          </p:cNvPicPr>
          <p:nvPr/>
        </p:nvPicPr>
        <p:blipFill>
          <a:blip r:embed="rId5" cstate="print"/>
          <a:srcRect l="36044" t="17513" r="36145" b="4672"/>
          <a:stretch>
            <a:fillRect/>
          </a:stretch>
        </p:blipFill>
        <p:spPr bwMode="auto">
          <a:xfrm>
            <a:off x="1071563" y="71438"/>
            <a:ext cx="576262" cy="873125"/>
          </a:xfrm>
          <a:prstGeom prst="rect">
            <a:avLst/>
          </a:prstGeom>
          <a:noFill/>
          <a:ln w="9525">
            <a:noFill/>
            <a:miter lim="800000"/>
            <a:headEnd/>
            <a:tailEnd/>
          </a:ln>
        </p:spPr>
      </p:pic>
      <p:pic>
        <p:nvPicPr>
          <p:cNvPr id="21511" name="Picture 19"/>
          <p:cNvPicPr>
            <a:picLocks noChangeAspect="1" noChangeArrowheads="1"/>
          </p:cNvPicPr>
          <p:nvPr/>
        </p:nvPicPr>
        <p:blipFill>
          <a:blip r:embed="rId6" cstate="print"/>
          <a:srcRect l="17123" t="13557" r="4742"/>
          <a:stretch>
            <a:fillRect/>
          </a:stretch>
        </p:blipFill>
        <p:spPr bwMode="auto">
          <a:xfrm>
            <a:off x="88900" y="85725"/>
            <a:ext cx="554038" cy="914400"/>
          </a:xfrm>
          <a:prstGeom prst="rect">
            <a:avLst/>
          </a:prstGeom>
          <a:noFill/>
          <a:ln w="3175" algn="ctr">
            <a:noFill/>
            <a:miter lim="800000"/>
            <a:headEnd/>
            <a:tailEnd/>
          </a:ln>
        </p:spPr>
      </p:pic>
      <p:sp>
        <p:nvSpPr>
          <p:cNvPr id="25" name="Rounded Rectangular Callout 24"/>
          <p:cNvSpPr/>
          <p:nvPr/>
        </p:nvSpPr>
        <p:spPr bwMode="auto">
          <a:xfrm>
            <a:off x="61890" y="71414"/>
            <a:ext cx="1652590" cy="6000792"/>
          </a:xfrm>
          <a:prstGeom prst="wedgeRoundRectCallout">
            <a:avLst/>
          </a:prstGeom>
          <a:noFill/>
          <a:ln w="34925" cap="flat" cmpd="sng" algn="ctr">
            <a:gradFill>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gradFill>
            <a:prstDash val="solid"/>
            <a:round/>
            <a:headEnd type="none" w="med" len="med"/>
            <a:tailEnd type="none" w="med" len="med"/>
          </a:ln>
          <a:effectLst/>
        </p:spPr>
        <p:txBody>
          <a:bodyPr lIns="0" tIns="0" rIns="0" bIns="0"/>
          <a:lstStyle/>
          <a:p>
            <a:pPr>
              <a:spcBef>
                <a:spcPct val="20000"/>
              </a:spcBef>
            </a:pPr>
            <a:endParaRPr lang="zh-CN" altLang="zh-CN"/>
          </a:p>
        </p:txBody>
      </p:sp>
      <p:sp>
        <p:nvSpPr>
          <p:cNvPr id="21516" name="Title 9"/>
          <p:cNvSpPr>
            <a:spLocks noGrp="1"/>
          </p:cNvSpPr>
          <p:nvPr>
            <p:ph type="title"/>
          </p:nvPr>
        </p:nvSpPr>
        <p:spPr/>
        <p:txBody>
          <a:bodyPr/>
          <a:lstStyle/>
          <a:p>
            <a:r>
              <a:rPr lang="en-GB" altLang="zh-CN" dirty="0" smtClean="0">
                <a:ea typeface="宋体" pitchFamily="2" charset="-122"/>
              </a:rPr>
              <a:t>Results-a</a:t>
            </a:r>
          </a:p>
        </p:txBody>
      </p:sp>
      <p:sp>
        <p:nvSpPr>
          <p:cNvPr id="21517" name="Rectangle 11"/>
          <p:cNvSpPr>
            <a:spLocks noChangeArrowheads="1"/>
          </p:cNvSpPr>
          <p:nvPr/>
        </p:nvSpPr>
        <p:spPr bwMode="auto">
          <a:xfrm>
            <a:off x="6000750" y="85725"/>
            <a:ext cx="2857500" cy="985838"/>
          </a:xfrm>
          <a:prstGeom prst="rect">
            <a:avLst/>
          </a:prstGeom>
          <a:solidFill>
            <a:srgbClr val="FFFF00">
              <a:alpha val="7843"/>
            </a:srgbClr>
          </a:solidFill>
          <a:ln w="3175" algn="ctr">
            <a:noFill/>
            <a:round/>
            <a:headEnd/>
            <a:tailEnd/>
          </a:ln>
        </p:spPr>
        <p:txBody>
          <a:bodyPr lIns="0" tIns="0" rIns="0" bIns="0"/>
          <a:lstStyle/>
          <a:p>
            <a:pPr>
              <a:spcBef>
                <a:spcPct val="20000"/>
              </a:spcBef>
            </a:pPr>
            <a:endParaRPr lang="zh-CN" altLang="zh-CN"/>
          </a:p>
        </p:txBody>
      </p:sp>
      <p:sp>
        <p:nvSpPr>
          <p:cNvPr id="12" name="TextBox 11"/>
          <p:cNvSpPr txBox="1"/>
          <p:nvPr/>
        </p:nvSpPr>
        <p:spPr>
          <a:xfrm>
            <a:off x="1928794" y="1209675"/>
            <a:ext cx="6804054" cy="461665"/>
          </a:xfrm>
          <a:prstGeom prst="rect">
            <a:avLst/>
          </a:prstGeom>
          <a:noFill/>
        </p:spPr>
        <p:txBody>
          <a:bodyPr wrap="square" rtlCol="0">
            <a:spAutoFit/>
          </a:bodyPr>
          <a:lstStyle/>
          <a:p>
            <a:pPr algn="ctr"/>
            <a:r>
              <a:rPr lang="en-US" altLang="zh-CN" sz="2400" b="1" dirty="0" smtClean="0"/>
              <a:t>MSM – Scenario Dynamic</a:t>
            </a:r>
            <a:endParaRPr lang="zh-CN" altLang="en-US" sz="2400" b="1" dirty="0"/>
          </a:p>
        </p:txBody>
      </p:sp>
      <p:sp>
        <p:nvSpPr>
          <p:cNvPr id="13" name="TextBox 12"/>
          <p:cNvSpPr txBox="1"/>
          <p:nvPr/>
        </p:nvSpPr>
        <p:spPr>
          <a:xfrm>
            <a:off x="1911350" y="1671340"/>
            <a:ext cx="6946900" cy="523220"/>
          </a:xfrm>
          <a:prstGeom prst="rect">
            <a:avLst/>
          </a:prstGeom>
          <a:noFill/>
        </p:spPr>
        <p:txBody>
          <a:bodyPr wrap="square" rtlCol="0">
            <a:spAutoFit/>
          </a:bodyPr>
          <a:lstStyle/>
          <a:p>
            <a:pPr>
              <a:buFont typeface="Arial" pitchFamily="34" charset="0"/>
              <a:buChar char="•"/>
            </a:pPr>
            <a:r>
              <a:rPr lang="en-US" altLang="zh-CN" sz="2800" dirty="0" smtClean="0"/>
              <a:t> Output Example:</a:t>
            </a:r>
          </a:p>
        </p:txBody>
      </p:sp>
      <p:sp>
        <p:nvSpPr>
          <p:cNvPr id="14" name="Rectangle 22"/>
          <p:cNvSpPr>
            <a:spLocks noChangeArrowheads="1"/>
          </p:cNvSpPr>
          <p:nvPr/>
        </p:nvSpPr>
        <p:spPr bwMode="auto">
          <a:xfrm>
            <a:off x="0" y="1209675"/>
            <a:ext cx="1911350" cy="4635115"/>
          </a:xfrm>
          <a:prstGeom prst="rect">
            <a:avLst/>
          </a:prstGeom>
          <a:noFill/>
          <a:ln w="9525">
            <a:noFill/>
            <a:miter lim="800000"/>
            <a:headEnd/>
            <a:tailEnd/>
          </a:ln>
        </p:spPr>
        <p:txBody>
          <a:bodyPr wrap="square">
            <a:spAutoFit/>
          </a:bodyPr>
          <a:lstStyle/>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Introduction</a:t>
            </a:r>
          </a:p>
          <a:p>
            <a:pPr marL="179388" lvl="1" indent="-179388">
              <a:spcBef>
                <a:spcPct val="20000"/>
              </a:spcBef>
              <a:buFont typeface="Arial" pitchFamily="34" charset="0"/>
              <a:buAutoNum type="arabicPeriod"/>
            </a:pPr>
            <a:endParaRPr lang="en-GB" altLang="zh-CN" sz="1800" dirty="0">
              <a:solidFill>
                <a:srgbClr val="6633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Framework</a:t>
            </a:r>
          </a:p>
          <a:p>
            <a:pPr marL="179388" lvl="1" indent="-179388">
              <a:spcBef>
                <a:spcPct val="20000"/>
              </a:spcBef>
              <a:buFont typeface="Arial" pitchFamily="34" charset="0"/>
              <a:buAutoNum type="arabicPeriod"/>
            </a:pPr>
            <a:endParaRPr lang="en-GB" altLang="zh-CN" sz="1800" b="1" dirty="0">
              <a:solidFill>
                <a:srgbClr val="6633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Basics</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Illustration</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MSM Review</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Statistical Matching</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b="1" dirty="0" smtClean="0">
                <a:solidFill>
                  <a:srgbClr val="663300"/>
                </a:solidFill>
                <a:latin typeface="Times New Roman" pitchFamily="18" charset="0"/>
                <a:ea typeface="宋体" pitchFamily="2" charset="-122"/>
                <a:cs typeface="Times New Roman" pitchFamily="18" charset="0"/>
              </a:rPr>
              <a:t>Scenario</a:t>
            </a:r>
            <a:endParaRPr lang="en-GB" altLang="zh-CN" sz="1800" b="1" dirty="0">
              <a:solidFill>
                <a:srgbClr val="663300"/>
              </a:solidFill>
              <a:latin typeface="Times New Roman" pitchFamily="18" charset="0"/>
              <a:ea typeface="宋体" pitchFamily="2" charset="-122"/>
              <a:cs typeface="Times New Roman" pitchFamily="18" charset="0"/>
            </a:endParaRPr>
          </a:p>
        </p:txBody>
      </p:sp>
      <p:sp>
        <p:nvSpPr>
          <p:cNvPr id="5837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pic>
        <p:nvPicPr>
          <p:cNvPr id="17" name="图片 16" descr="2031 BAU&amp;REC PCC by Accommodation Type and Social Class in MSOA.jpg"/>
          <p:cNvPicPr/>
          <p:nvPr/>
        </p:nvPicPr>
        <p:blipFill>
          <a:blip r:embed="rId7" cstate="print"/>
          <a:srcRect l="1221" t="1007" r="20767" b="75394"/>
          <a:stretch>
            <a:fillRect/>
          </a:stretch>
        </p:blipFill>
        <p:spPr>
          <a:xfrm>
            <a:off x="1911350" y="2194560"/>
            <a:ext cx="6804054" cy="2714644"/>
          </a:xfrm>
          <a:prstGeom prst="rect">
            <a:avLst/>
          </a:prstGeom>
        </p:spPr>
      </p:pic>
      <p:sp>
        <p:nvSpPr>
          <p:cNvPr id="64513" name="Rectangle 1"/>
          <p:cNvSpPr>
            <a:spLocks noChangeArrowheads="1"/>
          </p:cNvSpPr>
          <p:nvPr/>
        </p:nvSpPr>
        <p:spPr bwMode="auto">
          <a:xfrm>
            <a:off x="1928794" y="5029182"/>
            <a:ext cx="6256533"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zh-CN" sz="1600" b="1" i="0" u="none" strike="noStrike" cap="none" normalizeH="0" baseline="0" dirty="0" smtClean="0" bmk="_Toc229154922">
                <a:ln>
                  <a:noFill/>
                </a:ln>
                <a:solidFill>
                  <a:schemeClr val="tx1"/>
                </a:solidFill>
                <a:effectLst/>
                <a:latin typeface="Times New Roman" pitchFamily="18" charset="0"/>
                <a:ea typeface="宋体" pitchFamily="2" charset="-122"/>
                <a:cs typeface="Times New Roman" pitchFamily="18" charset="0"/>
              </a:rPr>
              <a:t>Per Capita Consumption by MSOA in 2031 from BAU&amp;REC</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zh-CN" sz="1600" b="1" i="0" u="none" strike="noStrike" cap="none" normalizeH="0" baseline="0" dirty="0" smtClean="0" bmk="_Toc229154922">
                <a:ln>
                  <a:noFill/>
                </a:ln>
                <a:solidFill>
                  <a:schemeClr val="tx1"/>
                </a:solidFill>
                <a:effectLst/>
                <a:latin typeface="Times New Roman" pitchFamily="18" charset="0"/>
                <a:ea typeface="宋体" pitchFamily="2" charset="-122"/>
                <a:cs typeface="Times New Roman" pitchFamily="18" charset="0"/>
              </a:rPr>
              <a:t> for Selected social Class-Accommodation Type Combinations</a:t>
            </a:r>
            <a:endParaRPr kumimoji="0" lang="en-GB" altLang="zh-CN" sz="16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14"/>
          <p:cNvSpPr txBox="1">
            <a:spLocks noChangeArrowheads="1"/>
          </p:cNvSpPr>
          <p:nvPr/>
        </p:nvSpPr>
        <p:spPr bwMode="ltGray">
          <a:xfrm>
            <a:off x="6000750" y="214313"/>
            <a:ext cx="2500313" cy="500062"/>
          </a:xfrm>
          <a:prstGeom prst="rect">
            <a:avLst/>
          </a:prstGeom>
          <a:noFill/>
          <a:ln w="9525">
            <a:noFill/>
            <a:miter lim="800000"/>
            <a:headEnd/>
            <a:tailEnd/>
          </a:ln>
        </p:spPr>
        <p:txBody>
          <a:bodyPr lIns="0" tIns="0" rIns="0" bIns="36000" anchor="b"/>
          <a:lstStyle/>
          <a:p>
            <a:pPr eaLnBrk="0" hangingPunct="0"/>
            <a:r>
              <a:rPr lang="en-GB" altLang="zh-CN" sz="1800">
                <a:solidFill>
                  <a:srgbClr val="663300"/>
                </a:solidFill>
                <a:ea typeface="宋体" pitchFamily="2" charset="-122"/>
              </a:rPr>
              <a:t>School of Geography</a:t>
            </a:r>
          </a:p>
          <a:p>
            <a:pPr eaLnBrk="0" hangingPunct="0"/>
            <a:r>
              <a:rPr lang="en-GB" altLang="zh-CN" sz="1100">
                <a:solidFill>
                  <a:srgbClr val="663300"/>
                </a:solidFill>
                <a:ea typeface="宋体" pitchFamily="2" charset="-122"/>
              </a:rPr>
              <a:t>FACULTY OF ENVIRONMENT</a:t>
            </a:r>
          </a:p>
        </p:txBody>
      </p:sp>
      <p:pic>
        <p:nvPicPr>
          <p:cNvPr id="24579" name="Picture 16" descr="LeedsUniBlack"/>
          <p:cNvPicPr>
            <a:picLocks noChangeAspect="1" noChangeArrowheads="1"/>
          </p:cNvPicPr>
          <p:nvPr/>
        </p:nvPicPr>
        <p:blipFill>
          <a:blip r:embed="rId3" cstate="print"/>
          <a:srcRect/>
          <a:stretch>
            <a:fillRect/>
          </a:stretch>
        </p:blipFill>
        <p:spPr bwMode="auto">
          <a:xfrm>
            <a:off x="6011863" y="188913"/>
            <a:ext cx="2846387" cy="811212"/>
          </a:xfrm>
          <a:prstGeom prst="rect">
            <a:avLst/>
          </a:prstGeom>
          <a:noFill/>
          <a:ln w="9525">
            <a:noFill/>
            <a:miter lim="800000"/>
            <a:headEnd/>
            <a:tailEnd/>
          </a:ln>
        </p:spPr>
      </p:pic>
      <p:cxnSp>
        <p:nvCxnSpPr>
          <p:cNvPr id="20" name="Straight Connector 19"/>
          <p:cNvCxnSpPr/>
          <p:nvPr/>
        </p:nvCxnSpPr>
        <p:spPr bwMode="auto">
          <a:xfrm>
            <a:off x="1714480" y="1071546"/>
            <a:ext cx="7215238" cy="1588"/>
          </a:xfrm>
          <a:prstGeom prst="bentConnector3">
            <a:avLst>
              <a:gd name="adj1" fmla="val 50366"/>
            </a:avLst>
          </a:prstGeom>
          <a:solidFill>
            <a:schemeClr val="hlink"/>
          </a:solidFill>
          <a:ln w="41275" cap="flat" cmpd="sng" algn="ctr">
            <a:gradFill flip="none" rotWithShape="1">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tileRect r="-100000" b="-100000"/>
            </a:gradFill>
            <a:prstDash val="solid"/>
            <a:round/>
            <a:headEnd type="none" w="med" len="med"/>
            <a:tailEnd type="none" w="med" len="med"/>
          </a:ln>
          <a:effectLst/>
          <a:scene3d>
            <a:camera prst="orthographicFront"/>
            <a:lightRig rig="threePt" dir="t"/>
          </a:scene3d>
          <a:sp3d prstMaterial="translucentPowder"/>
        </p:spPr>
      </p:cxnSp>
      <p:pic>
        <p:nvPicPr>
          <p:cNvPr id="24581" name="Picture 20"/>
          <p:cNvPicPr>
            <a:picLocks noChangeAspect="1" noChangeArrowheads="1"/>
          </p:cNvPicPr>
          <p:nvPr/>
        </p:nvPicPr>
        <p:blipFill>
          <a:blip r:embed="rId4" cstate="print"/>
          <a:srcRect/>
          <a:stretch>
            <a:fillRect/>
          </a:stretch>
        </p:blipFill>
        <p:spPr bwMode="auto">
          <a:xfrm>
            <a:off x="642938" y="285750"/>
            <a:ext cx="579437" cy="923925"/>
          </a:xfrm>
          <a:prstGeom prst="rect">
            <a:avLst/>
          </a:prstGeom>
          <a:noFill/>
          <a:ln w="3175" algn="ctr">
            <a:noFill/>
            <a:miter lim="800000"/>
            <a:headEnd/>
            <a:tailEnd/>
          </a:ln>
        </p:spPr>
      </p:pic>
      <p:pic>
        <p:nvPicPr>
          <p:cNvPr id="24582" name="Picture 21" descr="C:\Documents and Settings\geopnw\My Documents\uk4.gif"/>
          <p:cNvPicPr>
            <a:picLocks noChangeAspect="1" noChangeArrowheads="1"/>
          </p:cNvPicPr>
          <p:nvPr/>
        </p:nvPicPr>
        <p:blipFill>
          <a:blip r:embed="rId5" cstate="print"/>
          <a:srcRect l="36044" t="17513" r="36145" b="4672"/>
          <a:stretch>
            <a:fillRect/>
          </a:stretch>
        </p:blipFill>
        <p:spPr bwMode="auto">
          <a:xfrm>
            <a:off x="1071563" y="71438"/>
            <a:ext cx="576262" cy="873125"/>
          </a:xfrm>
          <a:prstGeom prst="rect">
            <a:avLst/>
          </a:prstGeom>
          <a:noFill/>
          <a:ln w="9525">
            <a:noFill/>
            <a:miter lim="800000"/>
            <a:headEnd/>
            <a:tailEnd/>
          </a:ln>
        </p:spPr>
      </p:pic>
      <p:pic>
        <p:nvPicPr>
          <p:cNvPr id="24583" name="Picture 19"/>
          <p:cNvPicPr>
            <a:picLocks noChangeAspect="1" noChangeArrowheads="1"/>
          </p:cNvPicPr>
          <p:nvPr/>
        </p:nvPicPr>
        <p:blipFill>
          <a:blip r:embed="rId6" cstate="print"/>
          <a:srcRect l="17123" t="13557" r="4742"/>
          <a:stretch>
            <a:fillRect/>
          </a:stretch>
        </p:blipFill>
        <p:spPr bwMode="auto">
          <a:xfrm>
            <a:off x="88900" y="85725"/>
            <a:ext cx="554038" cy="914400"/>
          </a:xfrm>
          <a:prstGeom prst="rect">
            <a:avLst/>
          </a:prstGeom>
          <a:noFill/>
          <a:ln w="3175" algn="ctr">
            <a:noFill/>
            <a:miter lim="800000"/>
            <a:headEnd/>
            <a:tailEnd/>
          </a:ln>
        </p:spPr>
      </p:pic>
      <p:sp>
        <p:nvSpPr>
          <p:cNvPr id="25" name="Rounded Rectangular Callout 24"/>
          <p:cNvSpPr/>
          <p:nvPr/>
        </p:nvSpPr>
        <p:spPr bwMode="auto">
          <a:xfrm>
            <a:off x="61890" y="71414"/>
            <a:ext cx="1652590" cy="1285884"/>
          </a:xfrm>
          <a:prstGeom prst="wedgeRoundRectCallout">
            <a:avLst/>
          </a:prstGeom>
          <a:noFill/>
          <a:ln w="34925" cap="flat" cmpd="sng" algn="ctr">
            <a:gradFill>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gradFill>
            <a:prstDash val="solid"/>
            <a:round/>
            <a:headEnd type="none" w="med" len="med"/>
            <a:tailEnd type="none" w="med" len="med"/>
          </a:ln>
          <a:effectLst/>
        </p:spPr>
        <p:txBody>
          <a:bodyPr lIns="0" tIns="0" rIns="0" bIns="0"/>
          <a:lstStyle/>
          <a:p>
            <a:pPr>
              <a:spcBef>
                <a:spcPct val="20000"/>
              </a:spcBef>
            </a:pPr>
            <a:endParaRPr lang="zh-CN" altLang="zh-CN"/>
          </a:p>
        </p:txBody>
      </p:sp>
      <p:pic>
        <p:nvPicPr>
          <p:cNvPr id="24588" name="Picture 5" descr="JPG_RGB_Large_tcm6-12040"/>
          <p:cNvPicPr>
            <a:picLocks noChangeAspect="1" noChangeArrowheads="1"/>
          </p:cNvPicPr>
          <p:nvPr/>
        </p:nvPicPr>
        <p:blipFill>
          <a:blip r:embed="rId7" cstate="print"/>
          <a:srcRect/>
          <a:stretch>
            <a:fillRect/>
          </a:stretch>
        </p:blipFill>
        <p:spPr bwMode="auto">
          <a:xfrm>
            <a:off x="61913" y="6124575"/>
            <a:ext cx="795337" cy="661988"/>
          </a:xfrm>
          <a:prstGeom prst="rect">
            <a:avLst/>
          </a:prstGeom>
          <a:noFill/>
          <a:ln w="9525">
            <a:noFill/>
            <a:miter lim="800000"/>
            <a:headEnd/>
            <a:tailEnd/>
          </a:ln>
        </p:spPr>
      </p:pic>
      <p:pic>
        <p:nvPicPr>
          <p:cNvPr id="24589" name="Picture 18" descr="C:\Documents and Settings\geopnw\Desktop\Leeds_pp\uptaplogo.gif"/>
          <p:cNvPicPr>
            <a:picLocks noChangeAspect="1" noChangeArrowheads="1"/>
          </p:cNvPicPr>
          <p:nvPr/>
        </p:nvPicPr>
        <p:blipFill>
          <a:blip r:embed="rId8" cstate="print"/>
          <a:srcRect/>
          <a:stretch>
            <a:fillRect/>
          </a:stretch>
        </p:blipFill>
        <p:spPr bwMode="auto">
          <a:xfrm>
            <a:off x="7929563" y="6008688"/>
            <a:ext cx="1143000" cy="706437"/>
          </a:xfrm>
          <a:prstGeom prst="rect">
            <a:avLst/>
          </a:prstGeom>
          <a:noFill/>
          <a:ln w="9525">
            <a:noFill/>
            <a:miter lim="800000"/>
            <a:headEnd/>
            <a:tailEnd/>
          </a:ln>
        </p:spPr>
      </p:pic>
      <p:sp>
        <p:nvSpPr>
          <p:cNvPr id="24590" name="Rectangle 2"/>
          <p:cNvSpPr>
            <a:spLocks noGrp="1" noChangeArrowheads="1"/>
          </p:cNvSpPr>
          <p:nvPr>
            <p:ph type="body" sz="half" idx="1"/>
          </p:nvPr>
        </p:nvSpPr>
        <p:spPr>
          <a:xfrm>
            <a:off x="982663" y="1209675"/>
            <a:ext cx="7572375" cy="885825"/>
          </a:xfrm>
        </p:spPr>
        <p:txBody>
          <a:bodyPr/>
          <a:lstStyle/>
          <a:p>
            <a:pPr lvl="1" algn="ctr">
              <a:buFontTx/>
              <a:buNone/>
            </a:pPr>
            <a:r>
              <a:rPr lang="en-GB" altLang="zh-CN" sz="4800" dirty="0" smtClean="0">
                <a:solidFill>
                  <a:srgbClr val="663300"/>
                </a:solidFill>
                <a:latin typeface="Times New Roman" pitchFamily="18" charset="0"/>
                <a:ea typeface="宋体" pitchFamily="2" charset="-122"/>
                <a:cs typeface="Times New Roman" pitchFamily="18" charset="0"/>
              </a:rPr>
              <a:t>Conclusions</a:t>
            </a:r>
          </a:p>
        </p:txBody>
      </p:sp>
      <p:sp>
        <p:nvSpPr>
          <p:cNvPr id="24591" name="Title 13"/>
          <p:cNvSpPr>
            <a:spLocks noGrp="1"/>
          </p:cNvSpPr>
          <p:nvPr>
            <p:ph type="title"/>
          </p:nvPr>
        </p:nvSpPr>
        <p:spPr/>
        <p:txBody>
          <a:bodyPr/>
          <a:lstStyle/>
          <a:p>
            <a:r>
              <a:rPr lang="en-GB" altLang="zh-CN" smtClean="0">
                <a:ea typeface="宋体" pitchFamily="2" charset="-122"/>
              </a:rPr>
              <a:t>Title</a:t>
            </a:r>
          </a:p>
        </p:txBody>
      </p:sp>
      <p:sp>
        <p:nvSpPr>
          <p:cNvPr id="23" name="TextBox 22"/>
          <p:cNvSpPr txBox="1"/>
          <p:nvPr/>
        </p:nvSpPr>
        <p:spPr>
          <a:xfrm>
            <a:off x="88900" y="2095500"/>
            <a:ext cx="8840818" cy="3108543"/>
          </a:xfrm>
          <a:prstGeom prst="rect">
            <a:avLst/>
          </a:prstGeom>
          <a:noFill/>
        </p:spPr>
        <p:txBody>
          <a:bodyPr wrap="square" rtlCol="0">
            <a:spAutoFit/>
          </a:bodyPr>
          <a:lstStyle/>
          <a:p>
            <a:pPr>
              <a:buFont typeface="Arial" pitchFamily="34" charset="0"/>
              <a:buChar char="•"/>
            </a:pPr>
            <a:r>
              <a:rPr lang="en-US" altLang="zh-CN" sz="2800" dirty="0" smtClean="0"/>
              <a:t>A </a:t>
            </a:r>
            <a:r>
              <a:rPr lang="en-US" altLang="zh-CN" sz="2800" dirty="0" smtClean="0"/>
              <a:t>powerful </a:t>
            </a:r>
            <a:r>
              <a:rPr lang="en-US" altLang="zh-CN" sz="2800" dirty="0" smtClean="0"/>
              <a:t>tool to understand </a:t>
            </a:r>
            <a:r>
              <a:rPr lang="en-US" altLang="zh-CN" sz="2800" dirty="0" smtClean="0"/>
              <a:t>population</a:t>
            </a:r>
            <a:endParaRPr lang="en-US" altLang="zh-CN" sz="2800" dirty="0" smtClean="0"/>
          </a:p>
          <a:p>
            <a:pPr>
              <a:buFont typeface="Arial" pitchFamily="34" charset="0"/>
              <a:buChar char="•"/>
            </a:pPr>
            <a:r>
              <a:rPr lang="en-US" altLang="zh-CN" sz="2800" dirty="0" err="1" smtClean="0"/>
              <a:t>Modelling</a:t>
            </a:r>
            <a:r>
              <a:rPr lang="en-US" altLang="zh-CN" sz="2800" dirty="0" smtClean="0"/>
              <a:t> at Decision making units so higher precision</a:t>
            </a:r>
          </a:p>
          <a:p>
            <a:pPr>
              <a:buFont typeface="Arial" pitchFamily="34" charset="0"/>
              <a:buChar char="•"/>
            </a:pPr>
            <a:r>
              <a:rPr lang="en-US" altLang="zh-CN" sz="2800" dirty="0" smtClean="0"/>
              <a:t>Characteristics of micro units can be </a:t>
            </a:r>
            <a:r>
              <a:rPr lang="en-US" altLang="zh-CN" sz="2800" dirty="0" err="1" smtClean="0"/>
              <a:t>modelled</a:t>
            </a:r>
            <a:r>
              <a:rPr lang="en-US" altLang="zh-CN" sz="2800" dirty="0" smtClean="0"/>
              <a:t> with their </a:t>
            </a:r>
            <a:r>
              <a:rPr lang="en-US" altLang="zh-CN" sz="2800" dirty="0" err="1" smtClean="0"/>
              <a:t>behaviours</a:t>
            </a:r>
            <a:endParaRPr lang="en-US" altLang="zh-CN" sz="2800" dirty="0" smtClean="0"/>
          </a:p>
          <a:p>
            <a:pPr>
              <a:buFont typeface="Arial" pitchFamily="34" charset="0"/>
              <a:buChar char="•"/>
            </a:pPr>
            <a:r>
              <a:rPr lang="en-US" altLang="zh-CN" sz="2800" dirty="0" smtClean="0"/>
              <a:t>Statistical </a:t>
            </a:r>
            <a:r>
              <a:rPr lang="en-US" altLang="zh-CN" sz="2800" dirty="0" smtClean="0"/>
              <a:t>matching can compensate the deficiency of target variables </a:t>
            </a:r>
            <a:r>
              <a:rPr lang="en-US" altLang="zh-CN" sz="2800" dirty="0" smtClean="0"/>
              <a:t>separated </a:t>
            </a:r>
            <a:r>
              <a:rPr lang="en-US" altLang="zh-CN" sz="2800" dirty="0" smtClean="0"/>
              <a:t>in multiple </a:t>
            </a:r>
            <a:r>
              <a:rPr lang="en-US" altLang="zh-CN" sz="2800" dirty="0" smtClean="0"/>
              <a:t>datasets. </a:t>
            </a:r>
            <a:endParaRPr lang="en-US" altLang="zh-CN" sz="2800" dirty="0" smtClean="0"/>
          </a:p>
        </p:txBody>
      </p:sp>
      <p:sp>
        <p:nvSpPr>
          <p:cNvPr id="26" name="Rectangle 9"/>
          <p:cNvSpPr>
            <a:spLocks noChangeArrowheads="1"/>
          </p:cNvSpPr>
          <p:nvPr/>
        </p:nvSpPr>
        <p:spPr bwMode="auto">
          <a:xfrm>
            <a:off x="928688" y="6072188"/>
            <a:ext cx="6929437" cy="738664"/>
          </a:xfrm>
          <a:prstGeom prst="rect">
            <a:avLst/>
          </a:prstGeom>
          <a:noFill/>
          <a:ln w="9525">
            <a:noFill/>
            <a:miter lim="800000"/>
            <a:headEnd/>
            <a:tailEnd/>
          </a:ln>
        </p:spPr>
        <p:txBody>
          <a:bodyPr>
            <a:spAutoFit/>
          </a:bodyPr>
          <a:lstStyle/>
          <a:p>
            <a:pPr algn="ctr" eaLnBrk="1" fontAlgn="auto" hangingPunct="1">
              <a:spcAft>
                <a:spcPts val="0"/>
              </a:spcAft>
              <a:buFont typeface="Arial" pitchFamily="34" charset="0"/>
              <a:buNone/>
              <a:defRPr/>
            </a:pPr>
            <a:r>
              <a:rPr lang="en-GB" sz="1400" dirty="0" smtClean="0">
                <a:solidFill>
                  <a:srgbClr val="3E1F00"/>
                </a:solidFill>
                <a:latin typeface="Times New Roman" pitchFamily="18" charset="0"/>
                <a:cs typeface="Times New Roman" pitchFamily="18" charset="0"/>
              </a:rPr>
              <a:t>ESRC Research Award RES-165-25-0032, 01.10.2007- 30.09.2009</a:t>
            </a:r>
          </a:p>
          <a:p>
            <a:pPr algn="ctr" eaLnBrk="1" fontAlgn="auto" hangingPunct="1">
              <a:spcAft>
                <a:spcPts val="0"/>
              </a:spcAft>
              <a:buFont typeface="Arial" pitchFamily="34" charset="0"/>
              <a:buNone/>
              <a:defRPr/>
            </a:pPr>
            <a:r>
              <a:rPr lang="en-GB" sz="1400" i="1" dirty="0" smtClean="0">
                <a:solidFill>
                  <a:srgbClr val="3E1F00"/>
                </a:solidFill>
                <a:latin typeface="Times New Roman" pitchFamily="18" charset="0"/>
                <a:cs typeface="Times New Roman" pitchFamily="18" charset="0"/>
              </a:rPr>
              <a:t>What happens when international migrants settle? Ethnic group population trends and projections for UK local areas</a:t>
            </a:r>
            <a:endParaRPr lang="en-US" sz="1400" i="1" dirty="0" smtClean="0">
              <a:solidFill>
                <a:srgbClr val="3E1F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14"/>
          <p:cNvSpPr txBox="1">
            <a:spLocks noChangeArrowheads="1"/>
          </p:cNvSpPr>
          <p:nvPr/>
        </p:nvSpPr>
        <p:spPr bwMode="ltGray">
          <a:xfrm>
            <a:off x="6000750" y="214313"/>
            <a:ext cx="2500313" cy="500062"/>
          </a:xfrm>
          <a:prstGeom prst="rect">
            <a:avLst/>
          </a:prstGeom>
          <a:noFill/>
          <a:ln w="9525">
            <a:noFill/>
            <a:miter lim="800000"/>
            <a:headEnd/>
            <a:tailEnd/>
          </a:ln>
        </p:spPr>
        <p:txBody>
          <a:bodyPr lIns="0" tIns="0" rIns="0" bIns="36000" anchor="b"/>
          <a:lstStyle/>
          <a:p>
            <a:pPr eaLnBrk="0" hangingPunct="0"/>
            <a:r>
              <a:rPr lang="en-GB" altLang="zh-CN" sz="1800">
                <a:solidFill>
                  <a:srgbClr val="663300"/>
                </a:solidFill>
                <a:ea typeface="宋体" pitchFamily="2" charset="-122"/>
              </a:rPr>
              <a:t>School of Geography</a:t>
            </a:r>
          </a:p>
          <a:p>
            <a:pPr eaLnBrk="0" hangingPunct="0"/>
            <a:r>
              <a:rPr lang="en-GB" altLang="zh-CN" sz="1100">
                <a:solidFill>
                  <a:srgbClr val="663300"/>
                </a:solidFill>
                <a:ea typeface="宋体" pitchFamily="2" charset="-122"/>
              </a:rPr>
              <a:t>FACULTY OF ENVIRONMENT</a:t>
            </a:r>
          </a:p>
        </p:txBody>
      </p:sp>
      <p:pic>
        <p:nvPicPr>
          <p:cNvPr id="17411" name="Picture 16" descr="LeedsUniBlack"/>
          <p:cNvPicPr>
            <a:picLocks noChangeAspect="1" noChangeArrowheads="1"/>
          </p:cNvPicPr>
          <p:nvPr/>
        </p:nvPicPr>
        <p:blipFill>
          <a:blip r:embed="rId3" cstate="print"/>
          <a:srcRect/>
          <a:stretch>
            <a:fillRect/>
          </a:stretch>
        </p:blipFill>
        <p:spPr bwMode="auto">
          <a:xfrm>
            <a:off x="6011863" y="188913"/>
            <a:ext cx="2846387" cy="811212"/>
          </a:xfrm>
          <a:prstGeom prst="rect">
            <a:avLst/>
          </a:prstGeom>
          <a:noFill/>
          <a:ln w="9525">
            <a:noFill/>
            <a:miter lim="800000"/>
            <a:headEnd/>
            <a:tailEnd/>
          </a:ln>
        </p:spPr>
      </p:pic>
      <p:cxnSp>
        <p:nvCxnSpPr>
          <p:cNvPr id="20" name="Straight Connector 19"/>
          <p:cNvCxnSpPr/>
          <p:nvPr/>
        </p:nvCxnSpPr>
        <p:spPr bwMode="auto">
          <a:xfrm>
            <a:off x="1714480" y="1071546"/>
            <a:ext cx="7215238" cy="1588"/>
          </a:xfrm>
          <a:prstGeom prst="bentConnector3">
            <a:avLst>
              <a:gd name="adj1" fmla="val 50366"/>
            </a:avLst>
          </a:prstGeom>
          <a:solidFill>
            <a:schemeClr val="hlink"/>
          </a:solidFill>
          <a:ln w="41275" cap="flat" cmpd="sng" algn="ctr">
            <a:gradFill flip="none" rotWithShape="1">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tileRect r="-100000" b="-100000"/>
            </a:gradFill>
            <a:prstDash val="solid"/>
            <a:round/>
            <a:headEnd type="none" w="med" len="med"/>
            <a:tailEnd type="none" w="med" len="med"/>
          </a:ln>
          <a:effectLst/>
          <a:scene3d>
            <a:camera prst="orthographicFront"/>
            <a:lightRig rig="threePt" dir="t"/>
          </a:scene3d>
          <a:sp3d prstMaterial="translucentPowder"/>
        </p:spPr>
      </p:cxnSp>
      <p:pic>
        <p:nvPicPr>
          <p:cNvPr id="17413" name="Picture 20"/>
          <p:cNvPicPr>
            <a:picLocks noChangeAspect="1" noChangeArrowheads="1"/>
          </p:cNvPicPr>
          <p:nvPr/>
        </p:nvPicPr>
        <p:blipFill>
          <a:blip r:embed="rId4" cstate="print"/>
          <a:srcRect/>
          <a:stretch>
            <a:fillRect/>
          </a:stretch>
        </p:blipFill>
        <p:spPr bwMode="auto">
          <a:xfrm>
            <a:off x="642938" y="285750"/>
            <a:ext cx="579437" cy="923925"/>
          </a:xfrm>
          <a:prstGeom prst="rect">
            <a:avLst/>
          </a:prstGeom>
          <a:noFill/>
          <a:ln w="3175" algn="ctr">
            <a:noFill/>
            <a:miter lim="800000"/>
            <a:headEnd/>
            <a:tailEnd/>
          </a:ln>
        </p:spPr>
      </p:pic>
      <p:pic>
        <p:nvPicPr>
          <p:cNvPr id="17414" name="Picture 21" descr="C:\Documents and Settings\geopnw\My Documents\uk4.gif"/>
          <p:cNvPicPr>
            <a:picLocks noChangeAspect="1" noChangeArrowheads="1"/>
          </p:cNvPicPr>
          <p:nvPr/>
        </p:nvPicPr>
        <p:blipFill>
          <a:blip r:embed="rId5" cstate="print"/>
          <a:srcRect l="36044" t="17513" r="36145" b="4672"/>
          <a:stretch>
            <a:fillRect/>
          </a:stretch>
        </p:blipFill>
        <p:spPr bwMode="auto">
          <a:xfrm>
            <a:off x="1071563" y="71438"/>
            <a:ext cx="576262" cy="873125"/>
          </a:xfrm>
          <a:prstGeom prst="rect">
            <a:avLst/>
          </a:prstGeom>
          <a:noFill/>
          <a:ln w="9525">
            <a:noFill/>
            <a:miter lim="800000"/>
            <a:headEnd/>
            <a:tailEnd/>
          </a:ln>
        </p:spPr>
      </p:pic>
      <p:pic>
        <p:nvPicPr>
          <p:cNvPr id="17415" name="Picture 19"/>
          <p:cNvPicPr>
            <a:picLocks noChangeAspect="1" noChangeArrowheads="1"/>
          </p:cNvPicPr>
          <p:nvPr/>
        </p:nvPicPr>
        <p:blipFill>
          <a:blip r:embed="rId6" cstate="print"/>
          <a:srcRect l="17123" t="13557" r="4742"/>
          <a:stretch>
            <a:fillRect/>
          </a:stretch>
        </p:blipFill>
        <p:spPr bwMode="auto">
          <a:xfrm>
            <a:off x="88900" y="85725"/>
            <a:ext cx="554038" cy="914400"/>
          </a:xfrm>
          <a:prstGeom prst="rect">
            <a:avLst/>
          </a:prstGeom>
          <a:noFill/>
          <a:ln w="3175" algn="ctr">
            <a:noFill/>
            <a:miter lim="800000"/>
            <a:headEnd/>
            <a:tailEnd/>
          </a:ln>
        </p:spPr>
      </p:pic>
      <p:sp>
        <p:nvSpPr>
          <p:cNvPr id="25" name="Rounded Rectangular Callout 24"/>
          <p:cNvSpPr/>
          <p:nvPr/>
        </p:nvSpPr>
        <p:spPr bwMode="auto">
          <a:xfrm>
            <a:off x="61890" y="71414"/>
            <a:ext cx="1652590" cy="6000792"/>
          </a:xfrm>
          <a:prstGeom prst="wedgeRoundRectCallout">
            <a:avLst/>
          </a:prstGeom>
          <a:noFill/>
          <a:ln w="34925" cap="flat" cmpd="sng" algn="ctr">
            <a:gradFill>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gradFill>
            <a:prstDash val="solid"/>
            <a:round/>
            <a:headEnd type="none" w="med" len="med"/>
            <a:tailEnd type="none" w="med" len="med"/>
          </a:ln>
          <a:effectLst/>
        </p:spPr>
        <p:txBody>
          <a:bodyPr lIns="0" tIns="0" rIns="0" bIns="0"/>
          <a:lstStyle/>
          <a:p>
            <a:pPr>
              <a:spcBef>
                <a:spcPct val="20000"/>
              </a:spcBef>
            </a:pPr>
            <a:endParaRPr lang="zh-CN" altLang="zh-CN"/>
          </a:p>
        </p:txBody>
      </p:sp>
      <p:sp>
        <p:nvSpPr>
          <p:cNvPr id="17420" name="Title 9"/>
          <p:cNvSpPr>
            <a:spLocks noGrp="1"/>
          </p:cNvSpPr>
          <p:nvPr>
            <p:ph type="title"/>
          </p:nvPr>
        </p:nvSpPr>
        <p:spPr/>
        <p:txBody>
          <a:bodyPr/>
          <a:lstStyle/>
          <a:p>
            <a:r>
              <a:rPr lang="en-GB" altLang="zh-CN" smtClean="0">
                <a:ea typeface="宋体" pitchFamily="2" charset="-122"/>
              </a:rPr>
              <a:t>Methods-a</a:t>
            </a:r>
          </a:p>
        </p:txBody>
      </p:sp>
      <p:sp>
        <p:nvSpPr>
          <p:cNvPr id="17421" name="Rectangle 11"/>
          <p:cNvSpPr>
            <a:spLocks noChangeArrowheads="1"/>
          </p:cNvSpPr>
          <p:nvPr/>
        </p:nvSpPr>
        <p:spPr bwMode="auto">
          <a:xfrm>
            <a:off x="6000750" y="85725"/>
            <a:ext cx="2857500" cy="985838"/>
          </a:xfrm>
          <a:prstGeom prst="rect">
            <a:avLst/>
          </a:prstGeom>
          <a:solidFill>
            <a:srgbClr val="FFFF00">
              <a:alpha val="7843"/>
            </a:srgbClr>
          </a:solidFill>
          <a:ln w="3175" algn="ctr">
            <a:noFill/>
            <a:round/>
            <a:headEnd/>
            <a:tailEnd/>
          </a:ln>
        </p:spPr>
        <p:txBody>
          <a:bodyPr lIns="0" tIns="0" rIns="0" bIns="0"/>
          <a:lstStyle/>
          <a:p>
            <a:pPr>
              <a:spcBef>
                <a:spcPct val="20000"/>
              </a:spcBef>
            </a:pPr>
            <a:endParaRPr lang="zh-CN" altLang="zh-CN"/>
          </a:p>
        </p:txBody>
      </p:sp>
      <p:sp>
        <p:nvSpPr>
          <p:cNvPr id="13" name="TextBox 12"/>
          <p:cNvSpPr txBox="1"/>
          <p:nvPr/>
        </p:nvSpPr>
        <p:spPr>
          <a:xfrm>
            <a:off x="1911350" y="1209675"/>
            <a:ext cx="6946900" cy="4770537"/>
          </a:xfrm>
          <a:prstGeom prst="rect">
            <a:avLst/>
          </a:prstGeom>
          <a:noFill/>
        </p:spPr>
        <p:txBody>
          <a:bodyPr wrap="square" rtlCol="0">
            <a:spAutoFit/>
          </a:bodyPr>
          <a:lstStyle/>
          <a:p>
            <a:pPr algn="ctr"/>
            <a:r>
              <a:rPr lang="en-US" altLang="zh-CN" sz="4000" dirty="0" smtClean="0"/>
              <a:t>Contents:</a:t>
            </a:r>
          </a:p>
          <a:p>
            <a:pPr indent="-457200">
              <a:buFont typeface="Arial" pitchFamily="34" charset="0"/>
              <a:buChar char="•"/>
            </a:pPr>
            <a:r>
              <a:rPr lang="en-US" altLang="zh-CN" sz="2400" dirty="0" smtClean="0"/>
              <a:t>Framework for static and dynamic MSM</a:t>
            </a:r>
          </a:p>
          <a:p>
            <a:pPr indent="-457200">
              <a:buFont typeface="Arial" pitchFamily="34" charset="0"/>
              <a:buChar char="•"/>
            </a:pPr>
            <a:endParaRPr lang="en-US" altLang="zh-CN" sz="2400" dirty="0"/>
          </a:p>
          <a:p>
            <a:pPr indent="-457200">
              <a:buFont typeface="Arial" pitchFamily="34" charset="0"/>
              <a:buChar char="•"/>
            </a:pPr>
            <a:r>
              <a:rPr lang="en-US" altLang="zh-CN" sz="2400" dirty="0" smtClean="0"/>
              <a:t>Basis of MSM</a:t>
            </a:r>
          </a:p>
          <a:p>
            <a:pPr indent="-457200"/>
            <a:endParaRPr lang="en-US" altLang="zh-CN" sz="2400" dirty="0" smtClean="0"/>
          </a:p>
          <a:p>
            <a:pPr indent="-457200">
              <a:buFont typeface="Arial" pitchFamily="34" charset="0"/>
              <a:buChar char="•"/>
            </a:pPr>
            <a:r>
              <a:rPr lang="en-US" altLang="zh-CN" sz="2400" dirty="0" smtClean="0"/>
              <a:t>Illustrations of MSM</a:t>
            </a:r>
          </a:p>
          <a:p>
            <a:pPr indent="-457200"/>
            <a:endParaRPr lang="en-US" altLang="zh-CN" sz="2400" dirty="0" smtClean="0"/>
          </a:p>
          <a:p>
            <a:pPr indent="-457200">
              <a:buFont typeface="Arial" pitchFamily="34" charset="0"/>
              <a:buChar char="•"/>
            </a:pPr>
            <a:r>
              <a:rPr lang="en-US" altLang="zh-CN" sz="2400" dirty="0" smtClean="0"/>
              <a:t>Reviews of MSM</a:t>
            </a:r>
          </a:p>
          <a:p>
            <a:pPr indent="-457200"/>
            <a:endParaRPr lang="en-US" altLang="zh-CN" sz="2400" dirty="0" smtClean="0"/>
          </a:p>
          <a:p>
            <a:pPr indent="-457200">
              <a:buFont typeface="Arial" pitchFamily="34" charset="0"/>
              <a:buChar char="•"/>
            </a:pPr>
            <a:r>
              <a:rPr lang="en-US" altLang="zh-CN" sz="2400" dirty="0" smtClean="0"/>
              <a:t>Data fusion for MSM: statistical matching</a:t>
            </a:r>
          </a:p>
          <a:p>
            <a:pPr indent="-457200"/>
            <a:endParaRPr lang="en-US" altLang="zh-CN" sz="2400" dirty="0" smtClean="0"/>
          </a:p>
          <a:p>
            <a:pPr indent="-457200">
              <a:buFont typeface="Arial" pitchFamily="34" charset="0"/>
              <a:buChar char="•"/>
            </a:pPr>
            <a:r>
              <a:rPr lang="en-US" altLang="zh-CN" sz="2400" dirty="0" smtClean="0"/>
              <a:t>Scenarios: dynamic MSM</a:t>
            </a:r>
            <a:endParaRPr lang="zh-CN" altLang="en-US" sz="2400" dirty="0"/>
          </a:p>
        </p:txBody>
      </p:sp>
      <p:sp>
        <p:nvSpPr>
          <p:cNvPr id="14" name="Rectangle 22"/>
          <p:cNvSpPr>
            <a:spLocks noChangeArrowheads="1"/>
          </p:cNvSpPr>
          <p:nvPr/>
        </p:nvSpPr>
        <p:spPr bwMode="auto">
          <a:xfrm>
            <a:off x="0" y="1209675"/>
            <a:ext cx="1911350" cy="4635115"/>
          </a:xfrm>
          <a:prstGeom prst="rect">
            <a:avLst/>
          </a:prstGeom>
          <a:noFill/>
          <a:ln w="9525">
            <a:noFill/>
            <a:miter lim="800000"/>
            <a:headEnd/>
            <a:tailEnd/>
          </a:ln>
        </p:spPr>
        <p:txBody>
          <a:bodyPr wrap="square">
            <a:spAutoFit/>
          </a:bodyPr>
          <a:lstStyle/>
          <a:p>
            <a:pPr marL="179388" lvl="1" indent="-179388">
              <a:spcBef>
                <a:spcPct val="20000"/>
              </a:spcBef>
              <a:buFont typeface="Arial" pitchFamily="34" charset="0"/>
              <a:buAutoNum type="arabicPeriod"/>
            </a:pPr>
            <a:r>
              <a:rPr lang="en-GB" altLang="zh-CN" sz="1800" b="1" dirty="0">
                <a:solidFill>
                  <a:srgbClr val="663300"/>
                </a:solidFill>
                <a:latin typeface="Times New Roman" pitchFamily="18" charset="0"/>
                <a:ea typeface="宋体" pitchFamily="2" charset="-122"/>
                <a:cs typeface="Times New Roman" pitchFamily="18" charset="0"/>
              </a:rPr>
              <a:t>Introduction</a:t>
            </a:r>
          </a:p>
          <a:p>
            <a:pPr marL="179388" lvl="1" indent="-179388">
              <a:spcBef>
                <a:spcPct val="20000"/>
              </a:spcBef>
              <a:buFont typeface="Arial" pitchFamily="34" charset="0"/>
              <a:buAutoNum type="arabicPeriod"/>
            </a:pPr>
            <a:endParaRPr lang="en-GB" altLang="zh-CN" sz="1800" dirty="0">
              <a:solidFill>
                <a:srgbClr val="6633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Framework</a:t>
            </a:r>
          </a:p>
          <a:p>
            <a:pPr marL="179388" lvl="1" indent="-179388">
              <a:spcBef>
                <a:spcPct val="20000"/>
              </a:spcBef>
              <a:buFont typeface="Arial" pitchFamily="34" charset="0"/>
              <a:buAutoNum type="arabicPeriod"/>
            </a:pPr>
            <a:endParaRPr lang="en-GB" altLang="zh-CN" sz="1800" b="1" dirty="0">
              <a:solidFill>
                <a:srgbClr val="6633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Basics</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Illustration</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MSM Review</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Statistical Matching</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Scenario</a:t>
            </a:r>
            <a:endParaRPr lang="en-GB" altLang="zh-CN" sz="1800" dirty="0">
              <a:solidFill>
                <a:srgbClr val="CC9900"/>
              </a:solidFill>
              <a:latin typeface="Times New Roman" pitchFamily="18" charset="0"/>
              <a:ea typeface="宋体" pitchFamily="2" charset="-122"/>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0"/>
          <p:cNvPicPr>
            <a:picLocks noChangeAspect="1" noChangeArrowheads="1"/>
          </p:cNvPicPr>
          <p:nvPr/>
        </p:nvPicPr>
        <p:blipFill>
          <a:blip r:embed="rId3" cstate="print"/>
          <a:srcRect/>
          <a:stretch>
            <a:fillRect/>
          </a:stretch>
        </p:blipFill>
        <p:spPr bwMode="auto">
          <a:xfrm>
            <a:off x="642938" y="285750"/>
            <a:ext cx="579437" cy="923925"/>
          </a:xfrm>
          <a:prstGeom prst="rect">
            <a:avLst/>
          </a:prstGeom>
          <a:noFill/>
          <a:ln w="3175" algn="ctr">
            <a:noFill/>
            <a:miter lim="800000"/>
            <a:headEnd/>
            <a:tailEnd/>
          </a:ln>
        </p:spPr>
      </p:pic>
      <p:pic>
        <p:nvPicPr>
          <p:cNvPr id="18435" name="Picture 21" descr="C:\Documents and Settings\geopnw\My Documents\uk4.gif"/>
          <p:cNvPicPr>
            <a:picLocks noChangeAspect="1" noChangeArrowheads="1"/>
          </p:cNvPicPr>
          <p:nvPr/>
        </p:nvPicPr>
        <p:blipFill>
          <a:blip r:embed="rId4" cstate="print"/>
          <a:srcRect l="36044" t="17513" r="36145" b="4672"/>
          <a:stretch>
            <a:fillRect/>
          </a:stretch>
        </p:blipFill>
        <p:spPr bwMode="auto">
          <a:xfrm>
            <a:off x="1071563" y="71438"/>
            <a:ext cx="576262" cy="873125"/>
          </a:xfrm>
          <a:prstGeom prst="rect">
            <a:avLst/>
          </a:prstGeom>
          <a:noFill/>
          <a:ln w="9525">
            <a:noFill/>
            <a:miter lim="800000"/>
            <a:headEnd/>
            <a:tailEnd/>
          </a:ln>
        </p:spPr>
      </p:pic>
      <p:pic>
        <p:nvPicPr>
          <p:cNvPr id="18436" name="Picture 19"/>
          <p:cNvPicPr>
            <a:picLocks noChangeAspect="1" noChangeArrowheads="1"/>
          </p:cNvPicPr>
          <p:nvPr/>
        </p:nvPicPr>
        <p:blipFill>
          <a:blip r:embed="rId5" cstate="print"/>
          <a:srcRect l="17123" t="13557" r="4742"/>
          <a:stretch>
            <a:fillRect/>
          </a:stretch>
        </p:blipFill>
        <p:spPr bwMode="auto">
          <a:xfrm>
            <a:off x="88900" y="85725"/>
            <a:ext cx="554038" cy="914400"/>
          </a:xfrm>
          <a:prstGeom prst="rect">
            <a:avLst/>
          </a:prstGeom>
          <a:noFill/>
          <a:ln w="3175" algn="ctr">
            <a:noFill/>
            <a:miter lim="800000"/>
            <a:headEnd/>
            <a:tailEnd/>
          </a:ln>
        </p:spPr>
      </p:pic>
      <p:sp>
        <p:nvSpPr>
          <p:cNvPr id="25" name="Rounded Rectangular Callout 24"/>
          <p:cNvSpPr/>
          <p:nvPr/>
        </p:nvSpPr>
        <p:spPr bwMode="auto">
          <a:xfrm>
            <a:off x="61890" y="71414"/>
            <a:ext cx="1652590" cy="6000792"/>
          </a:xfrm>
          <a:prstGeom prst="wedgeRoundRectCallout">
            <a:avLst/>
          </a:prstGeom>
          <a:noFill/>
          <a:ln w="34925" cap="flat" cmpd="sng" algn="ctr">
            <a:gradFill>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gradFill>
            <a:prstDash val="solid"/>
            <a:round/>
            <a:headEnd type="none" w="med" len="med"/>
            <a:tailEnd type="none" w="med" len="med"/>
          </a:ln>
          <a:effectLst/>
        </p:spPr>
        <p:txBody>
          <a:bodyPr lIns="0" tIns="0" rIns="0" bIns="0"/>
          <a:lstStyle/>
          <a:p>
            <a:pPr>
              <a:spcBef>
                <a:spcPct val="20000"/>
              </a:spcBef>
            </a:pPr>
            <a:endParaRPr lang="zh-CN" altLang="zh-CN"/>
          </a:p>
        </p:txBody>
      </p:sp>
      <p:pic>
        <p:nvPicPr>
          <p:cNvPr id="18441" name="Picture 4" descr="Leeds_BlackonWhite"/>
          <p:cNvPicPr>
            <a:picLocks noChangeAspect="1" noChangeArrowheads="1"/>
          </p:cNvPicPr>
          <p:nvPr/>
        </p:nvPicPr>
        <p:blipFill>
          <a:blip r:embed="rId6" cstate="print"/>
          <a:srcRect/>
          <a:stretch>
            <a:fillRect/>
          </a:stretch>
        </p:blipFill>
        <p:spPr bwMode="auto">
          <a:xfrm>
            <a:off x="6659563" y="6048375"/>
            <a:ext cx="2371725" cy="695325"/>
          </a:xfrm>
          <a:prstGeom prst="rect">
            <a:avLst/>
          </a:prstGeom>
          <a:noFill/>
          <a:ln w="9525">
            <a:noFill/>
            <a:miter lim="800000"/>
            <a:headEnd/>
            <a:tailEnd/>
          </a:ln>
        </p:spPr>
      </p:pic>
      <p:sp>
        <p:nvSpPr>
          <p:cNvPr id="18442" name="Title 10"/>
          <p:cNvSpPr>
            <a:spLocks noGrp="1"/>
          </p:cNvSpPr>
          <p:nvPr>
            <p:ph type="title"/>
          </p:nvPr>
        </p:nvSpPr>
        <p:spPr/>
        <p:txBody>
          <a:bodyPr/>
          <a:lstStyle/>
          <a:p>
            <a:r>
              <a:rPr lang="en-GB" altLang="zh-CN" smtClean="0">
                <a:ea typeface="宋体" pitchFamily="2" charset="-122"/>
              </a:rPr>
              <a:t>Methods-b</a:t>
            </a:r>
          </a:p>
        </p:txBody>
      </p:sp>
      <p:sp>
        <p:nvSpPr>
          <p:cNvPr id="9" name="TextBox 8"/>
          <p:cNvSpPr txBox="1"/>
          <p:nvPr/>
        </p:nvSpPr>
        <p:spPr>
          <a:xfrm>
            <a:off x="1911350" y="285750"/>
            <a:ext cx="6804054" cy="461665"/>
          </a:xfrm>
          <a:prstGeom prst="rect">
            <a:avLst/>
          </a:prstGeom>
          <a:noFill/>
        </p:spPr>
        <p:txBody>
          <a:bodyPr wrap="square" rtlCol="0">
            <a:spAutoFit/>
          </a:bodyPr>
          <a:lstStyle/>
          <a:p>
            <a:pPr algn="ctr"/>
            <a:r>
              <a:rPr lang="en-US" altLang="zh-CN" sz="2400" b="1" dirty="0" smtClean="0"/>
              <a:t>Framework for static and dynamic  MSM</a:t>
            </a:r>
            <a:endParaRPr lang="zh-CN" altLang="en-US" sz="2400" b="1" dirty="0"/>
          </a:p>
        </p:txBody>
      </p:sp>
      <p:graphicFrame>
        <p:nvGraphicFramePr>
          <p:cNvPr id="11" name="表格 10"/>
          <p:cNvGraphicFramePr>
            <a:graphicFrameLocks noGrp="1"/>
          </p:cNvGraphicFramePr>
          <p:nvPr/>
        </p:nvGraphicFramePr>
        <p:xfrm>
          <a:off x="2285984" y="1000124"/>
          <a:ext cx="6096000" cy="4786329"/>
        </p:xfrm>
        <a:graphic>
          <a:graphicData uri="http://schemas.openxmlformats.org/drawingml/2006/table">
            <a:tbl>
              <a:tblPr firstRow="1" bandRow="1">
                <a:tableStyleId>{5C22544A-7EE6-4342-B048-85BDC9FD1C3A}</a:tableStyleId>
              </a:tblPr>
              <a:tblGrid>
                <a:gridCol w="3048000"/>
                <a:gridCol w="3048000"/>
              </a:tblGrid>
              <a:tr h="427142">
                <a:tc gridSpan="2">
                  <a:txBody>
                    <a:bodyPr/>
                    <a:lstStyle/>
                    <a:p>
                      <a:pPr algn="just">
                        <a:spcAft>
                          <a:spcPts val="0"/>
                        </a:spcAft>
                      </a:pPr>
                      <a:r>
                        <a:rPr lang="en-GB" sz="2400" b="1" kern="0" dirty="0">
                          <a:latin typeface="Times New Roman"/>
                          <a:ea typeface="SimSun"/>
                          <a:cs typeface="Times New Roman"/>
                        </a:rPr>
                        <a:t>Principal driver of the projection</a:t>
                      </a:r>
                      <a:endParaRPr lang="zh-CN" sz="2400" kern="100" dirty="0">
                        <a:latin typeface="Calibri"/>
                        <a:ea typeface="宋体"/>
                        <a:cs typeface="Times New Roman"/>
                      </a:endParaRPr>
                    </a:p>
                  </a:txBody>
                  <a:tcPr marL="68580" marR="68580" marT="0" marB="0"/>
                </a:tc>
                <a:tc hMerge="1">
                  <a:txBody>
                    <a:bodyPr/>
                    <a:lstStyle/>
                    <a:p>
                      <a:endParaRPr lang="zh-CN" altLang="en-US"/>
                    </a:p>
                  </a:txBody>
                  <a:tcPr/>
                </a:tc>
              </a:tr>
              <a:tr h="427142">
                <a:tc>
                  <a:txBody>
                    <a:bodyPr/>
                    <a:lstStyle/>
                    <a:p>
                      <a:pPr algn="just">
                        <a:spcAft>
                          <a:spcPts val="0"/>
                        </a:spcAft>
                      </a:pPr>
                      <a:r>
                        <a:rPr lang="en-GB" sz="2400" b="1" i="1" kern="0">
                          <a:latin typeface="Times New Roman"/>
                          <a:ea typeface="SimSun"/>
                          <a:cs typeface="Times New Roman"/>
                        </a:rPr>
                        <a:t>Population-led models</a:t>
                      </a:r>
                      <a:endParaRPr lang="zh-CN" sz="2400" kern="100">
                        <a:latin typeface="Calibri"/>
                        <a:ea typeface="宋体"/>
                        <a:cs typeface="Times New Roman"/>
                      </a:endParaRPr>
                    </a:p>
                  </a:txBody>
                  <a:tcPr marL="68580" marR="68580" marT="0" marB="0"/>
                </a:tc>
                <a:tc>
                  <a:txBody>
                    <a:bodyPr/>
                    <a:lstStyle/>
                    <a:p>
                      <a:pPr algn="just">
                        <a:spcAft>
                          <a:spcPts val="0"/>
                        </a:spcAft>
                      </a:pPr>
                      <a:r>
                        <a:rPr lang="en-GB" sz="2400" b="1" i="1" kern="0">
                          <a:latin typeface="Times New Roman"/>
                          <a:ea typeface="SimSun"/>
                          <a:cs typeface="Times New Roman"/>
                        </a:rPr>
                        <a:t>Housing-led models</a:t>
                      </a:r>
                      <a:endParaRPr lang="zh-CN" sz="2400" kern="100">
                        <a:latin typeface="Calibri"/>
                        <a:ea typeface="宋体"/>
                        <a:cs typeface="Times New Roman"/>
                      </a:endParaRPr>
                    </a:p>
                  </a:txBody>
                  <a:tcPr marL="68580" marR="68580" marT="0" marB="0"/>
                </a:tc>
              </a:tr>
              <a:tr h="3932045">
                <a:tc>
                  <a:txBody>
                    <a:bodyPr/>
                    <a:lstStyle/>
                    <a:p>
                      <a:pPr algn="l">
                        <a:spcAft>
                          <a:spcPts val="0"/>
                        </a:spcAft>
                      </a:pPr>
                      <a:r>
                        <a:rPr lang="en-GB" sz="2800" kern="0" dirty="0">
                          <a:latin typeface="Times New Roman"/>
                          <a:ea typeface="SimSun"/>
                          <a:cs typeface="Times New Roman"/>
                        </a:rPr>
                        <a:t>Dynamic </a:t>
                      </a:r>
                      <a:r>
                        <a:rPr lang="en-GB" sz="2800" kern="0" dirty="0" err="1">
                          <a:latin typeface="Times New Roman"/>
                          <a:ea typeface="SimSun"/>
                          <a:cs typeface="Times New Roman"/>
                        </a:rPr>
                        <a:t>microsimulation</a:t>
                      </a:r>
                      <a:r>
                        <a:rPr lang="en-GB" sz="2800" kern="0" dirty="0">
                          <a:latin typeface="Times New Roman"/>
                          <a:ea typeface="SimSun"/>
                          <a:cs typeface="Times New Roman"/>
                        </a:rPr>
                        <a:t> model using cohort-component processes and modelling households and individuals together</a:t>
                      </a:r>
                      <a:endParaRPr lang="zh-CN" sz="2800" kern="100" dirty="0">
                        <a:latin typeface="Calibri"/>
                        <a:ea typeface="宋体"/>
                        <a:cs typeface="Times New Roman"/>
                      </a:endParaRPr>
                    </a:p>
                  </a:txBody>
                  <a:tcPr marL="68580" marR="68580" marT="0" marB="0"/>
                </a:tc>
                <a:tc>
                  <a:txBody>
                    <a:bodyPr/>
                    <a:lstStyle/>
                    <a:p>
                      <a:pPr algn="l">
                        <a:spcAft>
                          <a:spcPts val="0"/>
                        </a:spcAft>
                      </a:pPr>
                      <a:r>
                        <a:rPr lang="en-GB" sz="2800" kern="0" dirty="0" err="1">
                          <a:latin typeface="Times New Roman"/>
                          <a:ea typeface="SimSun"/>
                          <a:cs typeface="Times New Roman"/>
                        </a:rPr>
                        <a:t>Microsimulation</a:t>
                      </a:r>
                      <a:r>
                        <a:rPr lang="en-GB" sz="2800" kern="0" dirty="0">
                          <a:latin typeface="Times New Roman"/>
                          <a:ea typeface="SimSun"/>
                          <a:cs typeface="Times New Roman"/>
                        </a:rPr>
                        <a:t> of households linked to the changes of housing, from a macro model or direct data source.</a:t>
                      </a:r>
                      <a:endParaRPr lang="zh-CN" sz="2800" kern="100" dirty="0">
                        <a:latin typeface="Calibri"/>
                        <a:ea typeface="宋体"/>
                        <a:cs typeface="Times New Roman"/>
                      </a:endParaRPr>
                    </a:p>
                  </a:txBody>
                  <a:tcPr marL="68580" marR="68580" marT="0" marB="0"/>
                </a:tc>
              </a:tr>
            </a:tbl>
          </a:graphicData>
        </a:graphic>
      </p:graphicFrame>
      <p:sp>
        <p:nvSpPr>
          <p:cNvPr id="12" name="Rectangle 22"/>
          <p:cNvSpPr>
            <a:spLocks noChangeArrowheads="1"/>
          </p:cNvSpPr>
          <p:nvPr/>
        </p:nvSpPr>
        <p:spPr bwMode="auto">
          <a:xfrm>
            <a:off x="0" y="1209675"/>
            <a:ext cx="1911350" cy="4635115"/>
          </a:xfrm>
          <a:prstGeom prst="rect">
            <a:avLst/>
          </a:prstGeom>
          <a:noFill/>
          <a:ln w="9525">
            <a:noFill/>
            <a:miter lim="800000"/>
            <a:headEnd/>
            <a:tailEnd/>
          </a:ln>
        </p:spPr>
        <p:txBody>
          <a:bodyPr wrap="square">
            <a:spAutoFit/>
          </a:bodyPr>
          <a:lstStyle/>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Introduction</a:t>
            </a:r>
          </a:p>
          <a:p>
            <a:pPr marL="179388" lvl="1" indent="-179388">
              <a:spcBef>
                <a:spcPct val="20000"/>
              </a:spcBef>
              <a:buFont typeface="Arial" pitchFamily="34" charset="0"/>
              <a:buAutoNum type="arabicPeriod"/>
            </a:pPr>
            <a:endParaRPr lang="en-GB" altLang="zh-CN" sz="1800" dirty="0">
              <a:solidFill>
                <a:srgbClr val="6633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b="1" dirty="0">
                <a:solidFill>
                  <a:srgbClr val="663300"/>
                </a:solidFill>
                <a:latin typeface="Times New Roman" pitchFamily="18" charset="0"/>
                <a:ea typeface="宋体" pitchFamily="2" charset="-122"/>
                <a:cs typeface="Times New Roman" pitchFamily="18" charset="0"/>
              </a:rPr>
              <a:t>Framework</a:t>
            </a:r>
          </a:p>
          <a:p>
            <a:pPr marL="179388" lvl="1" indent="-179388">
              <a:spcBef>
                <a:spcPct val="20000"/>
              </a:spcBef>
              <a:buFont typeface="Arial" pitchFamily="34" charset="0"/>
              <a:buAutoNum type="arabicPeriod"/>
            </a:pPr>
            <a:endParaRPr lang="en-GB" altLang="zh-CN" sz="1800" dirty="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Basics</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Illustration</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MSM Review</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Statistical Matching</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Scenario</a:t>
            </a:r>
            <a:endParaRPr lang="en-GB" altLang="zh-CN" sz="1800" dirty="0">
              <a:solidFill>
                <a:srgbClr val="CC9900"/>
              </a:solidFill>
              <a:latin typeface="Times New Roman" pitchFamily="18" charset="0"/>
              <a:ea typeface="宋体" pitchFamily="2" charset="-122"/>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14"/>
          <p:cNvSpPr txBox="1">
            <a:spLocks noChangeArrowheads="1"/>
          </p:cNvSpPr>
          <p:nvPr/>
        </p:nvSpPr>
        <p:spPr bwMode="ltGray">
          <a:xfrm>
            <a:off x="6000750" y="214313"/>
            <a:ext cx="2500313" cy="500062"/>
          </a:xfrm>
          <a:prstGeom prst="rect">
            <a:avLst/>
          </a:prstGeom>
          <a:noFill/>
          <a:ln w="9525">
            <a:noFill/>
            <a:miter lim="800000"/>
            <a:headEnd/>
            <a:tailEnd/>
          </a:ln>
        </p:spPr>
        <p:txBody>
          <a:bodyPr lIns="0" tIns="0" rIns="0" bIns="36000" anchor="b"/>
          <a:lstStyle/>
          <a:p>
            <a:pPr eaLnBrk="0" hangingPunct="0"/>
            <a:r>
              <a:rPr lang="en-GB" altLang="zh-CN" sz="1800">
                <a:solidFill>
                  <a:srgbClr val="663300"/>
                </a:solidFill>
                <a:ea typeface="宋体" pitchFamily="2" charset="-122"/>
              </a:rPr>
              <a:t>School of Geography</a:t>
            </a:r>
          </a:p>
          <a:p>
            <a:pPr eaLnBrk="0" hangingPunct="0"/>
            <a:r>
              <a:rPr lang="en-GB" altLang="zh-CN" sz="1100">
                <a:solidFill>
                  <a:srgbClr val="663300"/>
                </a:solidFill>
                <a:ea typeface="宋体" pitchFamily="2" charset="-122"/>
              </a:rPr>
              <a:t>FACULTY OF ENVIRONMENT</a:t>
            </a:r>
          </a:p>
        </p:txBody>
      </p:sp>
      <p:pic>
        <p:nvPicPr>
          <p:cNvPr id="19459" name="Picture 16" descr="LeedsUniBlack"/>
          <p:cNvPicPr>
            <a:picLocks noChangeAspect="1" noChangeArrowheads="1"/>
          </p:cNvPicPr>
          <p:nvPr/>
        </p:nvPicPr>
        <p:blipFill>
          <a:blip r:embed="rId3" cstate="print"/>
          <a:srcRect/>
          <a:stretch>
            <a:fillRect/>
          </a:stretch>
        </p:blipFill>
        <p:spPr bwMode="auto">
          <a:xfrm>
            <a:off x="6011863" y="188913"/>
            <a:ext cx="2846387" cy="811212"/>
          </a:xfrm>
          <a:prstGeom prst="rect">
            <a:avLst/>
          </a:prstGeom>
          <a:noFill/>
          <a:ln w="9525">
            <a:noFill/>
            <a:miter lim="800000"/>
            <a:headEnd/>
            <a:tailEnd/>
          </a:ln>
        </p:spPr>
      </p:pic>
      <p:cxnSp>
        <p:nvCxnSpPr>
          <p:cNvPr id="20" name="Straight Connector 19"/>
          <p:cNvCxnSpPr/>
          <p:nvPr/>
        </p:nvCxnSpPr>
        <p:spPr bwMode="auto">
          <a:xfrm>
            <a:off x="1714480" y="1071546"/>
            <a:ext cx="7215238" cy="1588"/>
          </a:xfrm>
          <a:prstGeom prst="bentConnector3">
            <a:avLst>
              <a:gd name="adj1" fmla="val 50366"/>
            </a:avLst>
          </a:prstGeom>
          <a:solidFill>
            <a:schemeClr val="hlink"/>
          </a:solidFill>
          <a:ln w="41275" cap="flat" cmpd="sng" algn="ctr">
            <a:gradFill flip="none" rotWithShape="1">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tileRect r="-100000" b="-100000"/>
            </a:gradFill>
            <a:prstDash val="solid"/>
            <a:round/>
            <a:headEnd type="none" w="med" len="med"/>
            <a:tailEnd type="none" w="med" len="med"/>
          </a:ln>
          <a:effectLst/>
          <a:scene3d>
            <a:camera prst="orthographicFront"/>
            <a:lightRig rig="threePt" dir="t"/>
          </a:scene3d>
          <a:sp3d prstMaterial="translucentPowder"/>
        </p:spPr>
      </p:cxnSp>
      <p:pic>
        <p:nvPicPr>
          <p:cNvPr id="19461" name="Picture 20"/>
          <p:cNvPicPr>
            <a:picLocks noChangeAspect="1" noChangeArrowheads="1"/>
          </p:cNvPicPr>
          <p:nvPr/>
        </p:nvPicPr>
        <p:blipFill>
          <a:blip r:embed="rId4" cstate="print"/>
          <a:srcRect/>
          <a:stretch>
            <a:fillRect/>
          </a:stretch>
        </p:blipFill>
        <p:spPr bwMode="auto">
          <a:xfrm>
            <a:off x="642938" y="285750"/>
            <a:ext cx="579437" cy="923925"/>
          </a:xfrm>
          <a:prstGeom prst="rect">
            <a:avLst/>
          </a:prstGeom>
          <a:noFill/>
          <a:ln w="3175" algn="ctr">
            <a:noFill/>
            <a:miter lim="800000"/>
            <a:headEnd/>
            <a:tailEnd/>
          </a:ln>
        </p:spPr>
      </p:pic>
      <p:pic>
        <p:nvPicPr>
          <p:cNvPr id="19462" name="Picture 21" descr="C:\Documents and Settings\geopnw\My Documents\uk4.gif"/>
          <p:cNvPicPr>
            <a:picLocks noChangeAspect="1" noChangeArrowheads="1"/>
          </p:cNvPicPr>
          <p:nvPr/>
        </p:nvPicPr>
        <p:blipFill>
          <a:blip r:embed="rId5" cstate="print"/>
          <a:srcRect l="36044" t="17513" r="36145" b="4672"/>
          <a:stretch>
            <a:fillRect/>
          </a:stretch>
        </p:blipFill>
        <p:spPr bwMode="auto">
          <a:xfrm>
            <a:off x="1071563" y="71438"/>
            <a:ext cx="576262" cy="873125"/>
          </a:xfrm>
          <a:prstGeom prst="rect">
            <a:avLst/>
          </a:prstGeom>
          <a:noFill/>
          <a:ln w="9525">
            <a:noFill/>
            <a:miter lim="800000"/>
            <a:headEnd/>
            <a:tailEnd/>
          </a:ln>
        </p:spPr>
      </p:pic>
      <p:pic>
        <p:nvPicPr>
          <p:cNvPr id="19463" name="Picture 19"/>
          <p:cNvPicPr>
            <a:picLocks noChangeAspect="1" noChangeArrowheads="1"/>
          </p:cNvPicPr>
          <p:nvPr/>
        </p:nvPicPr>
        <p:blipFill>
          <a:blip r:embed="rId6" cstate="print"/>
          <a:srcRect l="17123" t="13557" r="4742"/>
          <a:stretch>
            <a:fillRect/>
          </a:stretch>
        </p:blipFill>
        <p:spPr bwMode="auto">
          <a:xfrm>
            <a:off x="88900" y="85725"/>
            <a:ext cx="554038" cy="914400"/>
          </a:xfrm>
          <a:prstGeom prst="rect">
            <a:avLst/>
          </a:prstGeom>
          <a:noFill/>
          <a:ln w="3175" algn="ctr">
            <a:noFill/>
            <a:miter lim="800000"/>
            <a:headEnd/>
            <a:tailEnd/>
          </a:ln>
        </p:spPr>
      </p:pic>
      <p:sp>
        <p:nvSpPr>
          <p:cNvPr id="25" name="Rounded Rectangular Callout 24"/>
          <p:cNvSpPr/>
          <p:nvPr/>
        </p:nvSpPr>
        <p:spPr bwMode="auto">
          <a:xfrm>
            <a:off x="61890" y="71414"/>
            <a:ext cx="1652590" cy="6000792"/>
          </a:xfrm>
          <a:prstGeom prst="wedgeRoundRectCallout">
            <a:avLst/>
          </a:prstGeom>
          <a:noFill/>
          <a:ln w="34925" cap="flat" cmpd="sng" algn="ctr">
            <a:gradFill>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gradFill>
            <a:prstDash val="solid"/>
            <a:round/>
            <a:headEnd type="none" w="med" len="med"/>
            <a:tailEnd type="none" w="med" len="med"/>
          </a:ln>
          <a:effectLst/>
        </p:spPr>
        <p:txBody>
          <a:bodyPr lIns="0" tIns="0" rIns="0" bIns="0"/>
          <a:lstStyle/>
          <a:p>
            <a:pPr>
              <a:spcBef>
                <a:spcPct val="20000"/>
              </a:spcBef>
            </a:pPr>
            <a:endParaRPr lang="zh-CN" altLang="zh-CN"/>
          </a:p>
        </p:txBody>
      </p:sp>
      <p:sp>
        <p:nvSpPr>
          <p:cNvPr id="19468" name="Title 9"/>
          <p:cNvSpPr>
            <a:spLocks noGrp="1"/>
          </p:cNvSpPr>
          <p:nvPr>
            <p:ph type="title"/>
          </p:nvPr>
        </p:nvSpPr>
        <p:spPr/>
        <p:txBody>
          <a:bodyPr/>
          <a:lstStyle/>
          <a:p>
            <a:r>
              <a:rPr lang="en-GB" altLang="zh-CN" smtClean="0">
                <a:ea typeface="宋体" pitchFamily="2" charset="-122"/>
              </a:rPr>
              <a:t>Data-a</a:t>
            </a:r>
          </a:p>
        </p:txBody>
      </p:sp>
      <p:sp>
        <p:nvSpPr>
          <p:cNvPr id="19469" name="Rectangle 11"/>
          <p:cNvSpPr>
            <a:spLocks noChangeArrowheads="1"/>
          </p:cNvSpPr>
          <p:nvPr/>
        </p:nvSpPr>
        <p:spPr bwMode="auto">
          <a:xfrm>
            <a:off x="6000750" y="85725"/>
            <a:ext cx="2857500" cy="985838"/>
          </a:xfrm>
          <a:prstGeom prst="rect">
            <a:avLst/>
          </a:prstGeom>
          <a:solidFill>
            <a:srgbClr val="FFFF00">
              <a:alpha val="7843"/>
            </a:srgbClr>
          </a:solidFill>
          <a:ln w="3175" algn="ctr">
            <a:noFill/>
            <a:round/>
            <a:headEnd/>
            <a:tailEnd/>
          </a:ln>
        </p:spPr>
        <p:txBody>
          <a:bodyPr lIns="0" tIns="0" rIns="0" bIns="0"/>
          <a:lstStyle/>
          <a:p>
            <a:pPr>
              <a:spcBef>
                <a:spcPct val="20000"/>
              </a:spcBef>
            </a:pPr>
            <a:endParaRPr lang="zh-CN" altLang="zh-CN"/>
          </a:p>
        </p:txBody>
      </p:sp>
      <p:sp>
        <p:nvSpPr>
          <p:cNvPr id="13" name="TextBox 12"/>
          <p:cNvSpPr txBox="1"/>
          <p:nvPr/>
        </p:nvSpPr>
        <p:spPr>
          <a:xfrm>
            <a:off x="1911350" y="1204267"/>
            <a:ext cx="6804054" cy="461665"/>
          </a:xfrm>
          <a:prstGeom prst="rect">
            <a:avLst/>
          </a:prstGeom>
          <a:noFill/>
        </p:spPr>
        <p:txBody>
          <a:bodyPr wrap="square" rtlCol="0">
            <a:spAutoFit/>
          </a:bodyPr>
          <a:lstStyle/>
          <a:p>
            <a:pPr algn="ctr"/>
            <a:r>
              <a:rPr lang="en-US" altLang="zh-CN" sz="2400" b="1" dirty="0" smtClean="0"/>
              <a:t>Basics of MSM 1: Data</a:t>
            </a:r>
            <a:endParaRPr lang="zh-CN" altLang="en-US" sz="2400" b="1" dirty="0"/>
          </a:p>
        </p:txBody>
      </p:sp>
      <p:sp>
        <p:nvSpPr>
          <p:cNvPr id="15" name="TextBox 14"/>
          <p:cNvSpPr txBox="1"/>
          <p:nvPr/>
        </p:nvSpPr>
        <p:spPr>
          <a:xfrm>
            <a:off x="1911350" y="1665932"/>
            <a:ext cx="6589713" cy="3939540"/>
          </a:xfrm>
          <a:prstGeom prst="rect">
            <a:avLst/>
          </a:prstGeom>
          <a:noFill/>
        </p:spPr>
        <p:txBody>
          <a:bodyPr wrap="square" rtlCol="0">
            <a:spAutoFit/>
          </a:bodyPr>
          <a:lstStyle/>
          <a:p>
            <a:endParaRPr lang="en-US" altLang="zh-CN" dirty="0" smtClean="0"/>
          </a:p>
          <a:p>
            <a:pPr>
              <a:buFont typeface="Arial" pitchFamily="34" charset="0"/>
              <a:buChar char="•"/>
            </a:pPr>
            <a:r>
              <a:rPr lang="en-US" altLang="zh-CN" sz="3000" dirty="0" smtClean="0"/>
              <a:t>A baseline micro dataset: </a:t>
            </a:r>
            <a:r>
              <a:rPr lang="en-US" altLang="zh-CN" sz="3000" dirty="0"/>
              <a:t>p</a:t>
            </a:r>
            <a:r>
              <a:rPr lang="en-US" altLang="zh-CN" sz="3000" dirty="0" smtClean="0"/>
              <a:t>opulation </a:t>
            </a:r>
            <a:r>
              <a:rPr lang="en-US" altLang="zh-CN" sz="3000" dirty="0"/>
              <a:t>(</a:t>
            </a:r>
            <a:r>
              <a:rPr lang="en-US" altLang="zh-CN" sz="3000" dirty="0" smtClean="0"/>
              <a:t> Individual or Household )</a:t>
            </a:r>
          </a:p>
          <a:p>
            <a:pPr>
              <a:buFont typeface="Arial" pitchFamily="34" charset="0"/>
              <a:buChar char="•"/>
            </a:pPr>
            <a:r>
              <a:rPr lang="en-US" altLang="zh-CN" sz="3000" dirty="0" smtClean="0"/>
              <a:t>Characteristics: demographic, socio-economic or other project related characteristics such as water use</a:t>
            </a:r>
          </a:p>
          <a:p>
            <a:pPr>
              <a:buFont typeface="Arial" pitchFamily="34" charset="0"/>
              <a:buChar char="•"/>
            </a:pPr>
            <a:r>
              <a:rPr lang="en-US" altLang="zh-CN" sz="3000" dirty="0" smtClean="0"/>
              <a:t>Parameter data: updating the micro dataset to the future</a:t>
            </a:r>
          </a:p>
          <a:p>
            <a:endParaRPr lang="en-US" altLang="zh-CN" dirty="0" smtClean="0"/>
          </a:p>
        </p:txBody>
      </p:sp>
      <p:sp>
        <p:nvSpPr>
          <p:cNvPr id="14" name="Rectangle 22"/>
          <p:cNvSpPr>
            <a:spLocks noChangeArrowheads="1"/>
          </p:cNvSpPr>
          <p:nvPr/>
        </p:nvSpPr>
        <p:spPr bwMode="auto">
          <a:xfrm>
            <a:off x="0" y="1209675"/>
            <a:ext cx="1911350" cy="4635115"/>
          </a:xfrm>
          <a:prstGeom prst="rect">
            <a:avLst/>
          </a:prstGeom>
          <a:noFill/>
          <a:ln w="9525">
            <a:noFill/>
            <a:miter lim="800000"/>
            <a:headEnd/>
            <a:tailEnd/>
          </a:ln>
        </p:spPr>
        <p:txBody>
          <a:bodyPr wrap="square">
            <a:spAutoFit/>
          </a:bodyPr>
          <a:lstStyle/>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Introduction</a:t>
            </a:r>
          </a:p>
          <a:p>
            <a:pPr marL="179388" lvl="1" indent="-179388">
              <a:spcBef>
                <a:spcPct val="20000"/>
              </a:spcBef>
              <a:buFont typeface="Arial" pitchFamily="34" charset="0"/>
              <a:buAutoNum type="arabicPeriod"/>
            </a:pPr>
            <a:endParaRPr lang="en-GB" altLang="zh-CN" sz="1800" dirty="0">
              <a:solidFill>
                <a:srgbClr val="6633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Framework</a:t>
            </a:r>
          </a:p>
          <a:p>
            <a:pPr marL="179388" lvl="1" indent="-179388">
              <a:spcBef>
                <a:spcPct val="20000"/>
              </a:spcBef>
              <a:buFont typeface="Arial" pitchFamily="34" charset="0"/>
              <a:buAutoNum type="arabicPeriod"/>
            </a:pPr>
            <a:endParaRPr lang="en-GB" altLang="zh-CN" sz="1800" b="1" dirty="0">
              <a:solidFill>
                <a:srgbClr val="6633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b="1" dirty="0">
                <a:solidFill>
                  <a:srgbClr val="663300"/>
                </a:solidFill>
                <a:latin typeface="Times New Roman" pitchFamily="18" charset="0"/>
                <a:ea typeface="宋体" pitchFamily="2" charset="-122"/>
                <a:cs typeface="Times New Roman" pitchFamily="18" charset="0"/>
              </a:rPr>
              <a:t>Basics</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Illustration</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MSM Review</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Statistical Matching</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Scenario</a:t>
            </a:r>
            <a:endParaRPr lang="en-GB" altLang="zh-CN" sz="1800" dirty="0">
              <a:solidFill>
                <a:srgbClr val="CC9900"/>
              </a:solidFill>
              <a:latin typeface="Times New Roman" pitchFamily="18" charset="0"/>
              <a:ea typeface="宋体" pitchFamily="2" charset="-122"/>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14"/>
          <p:cNvSpPr txBox="1">
            <a:spLocks noChangeArrowheads="1"/>
          </p:cNvSpPr>
          <p:nvPr/>
        </p:nvSpPr>
        <p:spPr bwMode="ltGray">
          <a:xfrm>
            <a:off x="6000750" y="214313"/>
            <a:ext cx="2500313" cy="500062"/>
          </a:xfrm>
          <a:prstGeom prst="rect">
            <a:avLst/>
          </a:prstGeom>
          <a:noFill/>
          <a:ln w="9525">
            <a:noFill/>
            <a:miter lim="800000"/>
            <a:headEnd/>
            <a:tailEnd/>
          </a:ln>
        </p:spPr>
        <p:txBody>
          <a:bodyPr lIns="0" tIns="0" rIns="0" bIns="36000" anchor="b"/>
          <a:lstStyle/>
          <a:p>
            <a:pPr eaLnBrk="0" hangingPunct="0"/>
            <a:r>
              <a:rPr lang="en-GB" altLang="zh-CN" sz="1800">
                <a:solidFill>
                  <a:srgbClr val="663300"/>
                </a:solidFill>
                <a:ea typeface="宋体" pitchFamily="2" charset="-122"/>
              </a:rPr>
              <a:t>School of Geography</a:t>
            </a:r>
          </a:p>
          <a:p>
            <a:pPr eaLnBrk="0" hangingPunct="0"/>
            <a:r>
              <a:rPr lang="en-GB" altLang="zh-CN" sz="1100">
                <a:solidFill>
                  <a:srgbClr val="663300"/>
                </a:solidFill>
                <a:ea typeface="宋体" pitchFamily="2" charset="-122"/>
              </a:rPr>
              <a:t>FACULTY OF ENVIRONMENT</a:t>
            </a:r>
          </a:p>
        </p:txBody>
      </p:sp>
      <p:pic>
        <p:nvPicPr>
          <p:cNvPr id="19459" name="Picture 16" descr="LeedsUniBlack"/>
          <p:cNvPicPr>
            <a:picLocks noChangeAspect="1" noChangeArrowheads="1"/>
          </p:cNvPicPr>
          <p:nvPr/>
        </p:nvPicPr>
        <p:blipFill>
          <a:blip r:embed="rId3" cstate="print"/>
          <a:srcRect/>
          <a:stretch>
            <a:fillRect/>
          </a:stretch>
        </p:blipFill>
        <p:spPr bwMode="auto">
          <a:xfrm>
            <a:off x="6011863" y="188913"/>
            <a:ext cx="2846387" cy="811212"/>
          </a:xfrm>
          <a:prstGeom prst="rect">
            <a:avLst/>
          </a:prstGeom>
          <a:noFill/>
          <a:ln w="9525">
            <a:noFill/>
            <a:miter lim="800000"/>
            <a:headEnd/>
            <a:tailEnd/>
          </a:ln>
        </p:spPr>
      </p:pic>
      <p:cxnSp>
        <p:nvCxnSpPr>
          <p:cNvPr id="20" name="Straight Connector 19"/>
          <p:cNvCxnSpPr/>
          <p:nvPr/>
        </p:nvCxnSpPr>
        <p:spPr bwMode="auto">
          <a:xfrm>
            <a:off x="1714480" y="1071546"/>
            <a:ext cx="7215238" cy="1588"/>
          </a:xfrm>
          <a:prstGeom prst="bentConnector3">
            <a:avLst>
              <a:gd name="adj1" fmla="val 50366"/>
            </a:avLst>
          </a:prstGeom>
          <a:solidFill>
            <a:schemeClr val="hlink"/>
          </a:solidFill>
          <a:ln w="41275" cap="flat" cmpd="sng" algn="ctr">
            <a:gradFill flip="none" rotWithShape="1">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tileRect r="-100000" b="-100000"/>
            </a:gradFill>
            <a:prstDash val="solid"/>
            <a:round/>
            <a:headEnd type="none" w="med" len="med"/>
            <a:tailEnd type="none" w="med" len="med"/>
          </a:ln>
          <a:effectLst/>
          <a:scene3d>
            <a:camera prst="orthographicFront"/>
            <a:lightRig rig="threePt" dir="t"/>
          </a:scene3d>
          <a:sp3d prstMaterial="translucentPowder"/>
        </p:spPr>
      </p:cxnSp>
      <p:pic>
        <p:nvPicPr>
          <p:cNvPr id="19461" name="Picture 20"/>
          <p:cNvPicPr>
            <a:picLocks noChangeAspect="1" noChangeArrowheads="1"/>
          </p:cNvPicPr>
          <p:nvPr/>
        </p:nvPicPr>
        <p:blipFill>
          <a:blip r:embed="rId4" cstate="print"/>
          <a:srcRect/>
          <a:stretch>
            <a:fillRect/>
          </a:stretch>
        </p:blipFill>
        <p:spPr bwMode="auto">
          <a:xfrm>
            <a:off x="642938" y="285750"/>
            <a:ext cx="579437" cy="923925"/>
          </a:xfrm>
          <a:prstGeom prst="rect">
            <a:avLst/>
          </a:prstGeom>
          <a:noFill/>
          <a:ln w="3175" algn="ctr">
            <a:noFill/>
            <a:miter lim="800000"/>
            <a:headEnd/>
            <a:tailEnd/>
          </a:ln>
        </p:spPr>
      </p:pic>
      <p:pic>
        <p:nvPicPr>
          <p:cNvPr id="19462" name="Picture 21" descr="C:\Documents and Settings\geopnw\My Documents\uk4.gif"/>
          <p:cNvPicPr>
            <a:picLocks noChangeAspect="1" noChangeArrowheads="1"/>
          </p:cNvPicPr>
          <p:nvPr/>
        </p:nvPicPr>
        <p:blipFill>
          <a:blip r:embed="rId5" cstate="print"/>
          <a:srcRect l="36044" t="17513" r="36145" b="4672"/>
          <a:stretch>
            <a:fillRect/>
          </a:stretch>
        </p:blipFill>
        <p:spPr bwMode="auto">
          <a:xfrm>
            <a:off x="1071563" y="71438"/>
            <a:ext cx="576262" cy="873125"/>
          </a:xfrm>
          <a:prstGeom prst="rect">
            <a:avLst/>
          </a:prstGeom>
          <a:noFill/>
          <a:ln w="9525">
            <a:noFill/>
            <a:miter lim="800000"/>
            <a:headEnd/>
            <a:tailEnd/>
          </a:ln>
        </p:spPr>
      </p:pic>
      <p:pic>
        <p:nvPicPr>
          <p:cNvPr id="19463" name="Picture 19"/>
          <p:cNvPicPr>
            <a:picLocks noChangeAspect="1" noChangeArrowheads="1"/>
          </p:cNvPicPr>
          <p:nvPr/>
        </p:nvPicPr>
        <p:blipFill>
          <a:blip r:embed="rId6" cstate="print"/>
          <a:srcRect l="17123" t="13557" r="4742"/>
          <a:stretch>
            <a:fillRect/>
          </a:stretch>
        </p:blipFill>
        <p:spPr bwMode="auto">
          <a:xfrm>
            <a:off x="88900" y="85725"/>
            <a:ext cx="554038" cy="914400"/>
          </a:xfrm>
          <a:prstGeom prst="rect">
            <a:avLst/>
          </a:prstGeom>
          <a:noFill/>
          <a:ln w="3175" algn="ctr">
            <a:noFill/>
            <a:miter lim="800000"/>
            <a:headEnd/>
            <a:tailEnd/>
          </a:ln>
        </p:spPr>
      </p:pic>
      <p:sp>
        <p:nvSpPr>
          <p:cNvPr id="25" name="Rounded Rectangular Callout 24"/>
          <p:cNvSpPr/>
          <p:nvPr/>
        </p:nvSpPr>
        <p:spPr bwMode="auto">
          <a:xfrm>
            <a:off x="61890" y="71414"/>
            <a:ext cx="1652590" cy="6000792"/>
          </a:xfrm>
          <a:prstGeom prst="wedgeRoundRectCallout">
            <a:avLst/>
          </a:prstGeom>
          <a:noFill/>
          <a:ln w="34925" cap="flat" cmpd="sng" algn="ctr">
            <a:gradFill>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gradFill>
            <a:prstDash val="solid"/>
            <a:round/>
            <a:headEnd type="none" w="med" len="med"/>
            <a:tailEnd type="none" w="med" len="med"/>
          </a:ln>
          <a:effectLst/>
        </p:spPr>
        <p:txBody>
          <a:bodyPr lIns="0" tIns="0" rIns="0" bIns="0"/>
          <a:lstStyle/>
          <a:p>
            <a:pPr>
              <a:spcBef>
                <a:spcPct val="20000"/>
              </a:spcBef>
            </a:pPr>
            <a:endParaRPr lang="zh-CN" altLang="zh-CN"/>
          </a:p>
        </p:txBody>
      </p:sp>
      <p:sp>
        <p:nvSpPr>
          <p:cNvPr id="19468" name="Title 9"/>
          <p:cNvSpPr>
            <a:spLocks noGrp="1"/>
          </p:cNvSpPr>
          <p:nvPr>
            <p:ph type="title"/>
          </p:nvPr>
        </p:nvSpPr>
        <p:spPr/>
        <p:txBody>
          <a:bodyPr/>
          <a:lstStyle/>
          <a:p>
            <a:r>
              <a:rPr lang="en-GB" altLang="zh-CN" smtClean="0">
                <a:ea typeface="宋体" pitchFamily="2" charset="-122"/>
              </a:rPr>
              <a:t>Data-a</a:t>
            </a:r>
          </a:p>
        </p:txBody>
      </p:sp>
      <p:sp>
        <p:nvSpPr>
          <p:cNvPr id="19469" name="Rectangle 11"/>
          <p:cNvSpPr>
            <a:spLocks noChangeArrowheads="1"/>
          </p:cNvSpPr>
          <p:nvPr/>
        </p:nvSpPr>
        <p:spPr bwMode="auto">
          <a:xfrm>
            <a:off x="6000750" y="85725"/>
            <a:ext cx="2857500" cy="985838"/>
          </a:xfrm>
          <a:prstGeom prst="rect">
            <a:avLst/>
          </a:prstGeom>
          <a:solidFill>
            <a:srgbClr val="FFFF00">
              <a:alpha val="7843"/>
            </a:srgbClr>
          </a:solidFill>
          <a:ln w="3175" algn="ctr">
            <a:noFill/>
            <a:round/>
            <a:headEnd/>
            <a:tailEnd/>
          </a:ln>
        </p:spPr>
        <p:txBody>
          <a:bodyPr lIns="0" tIns="0" rIns="0" bIns="0"/>
          <a:lstStyle/>
          <a:p>
            <a:pPr>
              <a:spcBef>
                <a:spcPct val="20000"/>
              </a:spcBef>
            </a:pPr>
            <a:endParaRPr lang="zh-CN" altLang="zh-CN"/>
          </a:p>
        </p:txBody>
      </p:sp>
      <p:sp>
        <p:nvSpPr>
          <p:cNvPr id="13" name="TextBox 12"/>
          <p:cNvSpPr txBox="1"/>
          <p:nvPr/>
        </p:nvSpPr>
        <p:spPr>
          <a:xfrm>
            <a:off x="1911350" y="1204267"/>
            <a:ext cx="6804054" cy="830997"/>
          </a:xfrm>
          <a:prstGeom prst="rect">
            <a:avLst/>
          </a:prstGeom>
          <a:noFill/>
        </p:spPr>
        <p:txBody>
          <a:bodyPr wrap="square" rtlCol="0">
            <a:spAutoFit/>
          </a:bodyPr>
          <a:lstStyle/>
          <a:p>
            <a:pPr algn="ctr"/>
            <a:r>
              <a:rPr lang="en-US" altLang="zh-CN" sz="2400" b="1" dirty="0" smtClean="0"/>
              <a:t>Basics of MSM 2: Simulation process and alignment</a:t>
            </a:r>
            <a:endParaRPr lang="zh-CN" altLang="en-US" sz="2400" b="1" dirty="0"/>
          </a:p>
        </p:txBody>
      </p:sp>
      <p:sp>
        <p:nvSpPr>
          <p:cNvPr id="14" name="TextBox 13"/>
          <p:cNvSpPr txBox="1"/>
          <p:nvPr/>
        </p:nvSpPr>
        <p:spPr>
          <a:xfrm>
            <a:off x="1911350" y="2035264"/>
            <a:ext cx="6946900" cy="1754326"/>
          </a:xfrm>
          <a:prstGeom prst="rect">
            <a:avLst/>
          </a:prstGeom>
          <a:noFill/>
        </p:spPr>
        <p:txBody>
          <a:bodyPr wrap="square" rtlCol="0">
            <a:spAutoFit/>
          </a:bodyPr>
          <a:lstStyle/>
          <a:p>
            <a:pPr>
              <a:buFont typeface="Arial" pitchFamily="34" charset="0"/>
              <a:buChar char="•"/>
            </a:pPr>
            <a:r>
              <a:rPr lang="en-US" altLang="zh-CN" sz="3600" dirty="0" smtClean="0"/>
              <a:t>Probabilistic </a:t>
            </a:r>
            <a:r>
              <a:rPr lang="en-US" altLang="zh-CN" sz="3600" dirty="0" err="1" smtClean="0"/>
              <a:t>Modelling</a:t>
            </a:r>
            <a:endParaRPr lang="en-US" altLang="zh-CN" sz="3600" dirty="0" smtClean="0"/>
          </a:p>
          <a:p>
            <a:endParaRPr lang="zh-CN" altLang="en-US" sz="3600" dirty="0" smtClean="0"/>
          </a:p>
          <a:p>
            <a:pPr>
              <a:buFont typeface="Arial" pitchFamily="34" charset="0"/>
              <a:buChar char="•"/>
            </a:pPr>
            <a:endParaRPr lang="en-US" altLang="zh-CN" sz="3600" dirty="0" smtClean="0"/>
          </a:p>
        </p:txBody>
      </p:sp>
      <p:sp>
        <p:nvSpPr>
          <p:cNvPr id="15" name="Rectangle 22"/>
          <p:cNvSpPr>
            <a:spLocks noChangeArrowheads="1"/>
          </p:cNvSpPr>
          <p:nvPr/>
        </p:nvSpPr>
        <p:spPr bwMode="auto">
          <a:xfrm>
            <a:off x="0" y="1209675"/>
            <a:ext cx="1911350" cy="4635115"/>
          </a:xfrm>
          <a:prstGeom prst="rect">
            <a:avLst/>
          </a:prstGeom>
          <a:noFill/>
          <a:ln w="9525">
            <a:noFill/>
            <a:miter lim="800000"/>
            <a:headEnd/>
            <a:tailEnd/>
          </a:ln>
        </p:spPr>
        <p:txBody>
          <a:bodyPr wrap="square">
            <a:spAutoFit/>
          </a:bodyPr>
          <a:lstStyle/>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Introduction</a:t>
            </a:r>
          </a:p>
          <a:p>
            <a:pPr marL="179388" lvl="1" indent="-179388">
              <a:spcBef>
                <a:spcPct val="20000"/>
              </a:spcBef>
              <a:buFont typeface="Arial" pitchFamily="34" charset="0"/>
              <a:buAutoNum type="arabicPeriod"/>
            </a:pPr>
            <a:endParaRPr lang="en-GB" altLang="zh-CN" sz="1800" dirty="0">
              <a:solidFill>
                <a:srgbClr val="6633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Framework</a:t>
            </a:r>
          </a:p>
          <a:p>
            <a:pPr marL="179388" lvl="1" indent="-179388">
              <a:spcBef>
                <a:spcPct val="20000"/>
              </a:spcBef>
              <a:buFont typeface="Arial" pitchFamily="34" charset="0"/>
              <a:buAutoNum type="arabicPeriod"/>
            </a:pPr>
            <a:endParaRPr lang="en-GB" altLang="zh-CN" sz="1800" b="1" dirty="0">
              <a:solidFill>
                <a:srgbClr val="6633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b="1" dirty="0">
                <a:solidFill>
                  <a:srgbClr val="663300"/>
                </a:solidFill>
                <a:latin typeface="Times New Roman" pitchFamily="18" charset="0"/>
                <a:ea typeface="宋体" pitchFamily="2" charset="-122"/>
                <a:cs typeface="Times New Roman" pitchFamily="18" charset="0"/>
              </a:rPr>
              <a:t>Basics</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Illustration</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MSM Review</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Statistical Matching</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Scenario</a:t>
            </a:r>
            <a:endParaRPr lang="en-GB" altLang="zh-CN" sz="1800" dirty="0">
              <a:solidFill>
                <a:srgbClr val="CC9900"/>
              </a:solidFill>
              <a:latin typeface="Times New Roman" pitchFamily="18" charset="0"/>
              <a:ea typeface="宋体" pitchFamily="2" charset="-122"/>
              <a:cs typeface="Times New Roman" pitchFamily="18" charset="0"/>
            </a:endParaRPr>
          </a:p>
        </p:txBody>
      </p:sp>
      <p:graphicFrame>
        <p:nvGraphicFramePr>
          <p:cNvPr id="17" name="表格 16"/>
          <p:cNvGraphicFramePr>
            <a:graphicFrameLocks noGrp="1"/>
          </p:cNvGraphicFramePr>
          <p:nvPr/>
        </p:nvGraphicFramePr>
        <p:xfrm>
          <a:off x="2000233" y="2842121"/>
          <a:ext cx="6500831" cy="2017857"/>
        </p:xfrm>
        <a:graphic>
          <a:graphicData uri="http://schemas.openxmlformats.org/drawingml/2006/table">
            <a:tbl>
              <a:tblPr firstRow="1" bandRow="1">
                <a:tableStyleId>{5C22544A-7EE6-4342-B048-85BDC9FD1C3A}</a:tableStyleId>
              </a:tblPr>
              <a:tblGrid>
                <a:gridCol w="1000131"/>
                <a:gridCol w="1428760"/>
                <a:gridCol w="1964463"/>
                <a:gridCol w="2107477"/>
              </a:tblGrid>
              <a:tr h="881156">
                <a:tc>
                  <a:txBody>
                    <a:bodyPr/>
                    <a:lstStyle/>
                    <a:p>
                      <a:r>
                        <a:rPr lang="en-US" altLang="zh-CN" dirty="0" smtClean="0"/>
                        <a:t>Person</a:t>
                      </a:r>
                      <a:endParaRPr lang="zh-CN" altLang="en-US" dirty="0"/>
                    </a:p>
                  </a:txBody>
                  <a:tcPr/>
                </a:tc>
                <a:tc>
                  <a:txBody>
                    <a:bodyPr/>
                    <a:lstStyle/>
                    <a:p>
                      <a:r>
                        <a:rPr lang="en-US" altLang="zh-CN" dirty="0" smtClean="0"/>
                        <a:t>Death</a:t>
                      </a:r>
                      <a:r>
                        <a:rPr lang="en-US" altLang="zh-CN" baseline="0" dirty="0" smtClean="0"/>
                        <a:t> Probability</a:t>
                      </a:r>
                      <a:endParaRPr lang="zh-CN" altLang="en-US" dirty="0"/>
                    </a:p>
                  </a:txBody>
                  <a:tcPr/>
                </a:tc>
                <a:tc>
                  <a:txBody>
                    <a:bodyPr/>
                    <a:lstStyle/>
                    <a:p>
                      <a:r>
                        <a:rPr lang="en-US" altLang="zh-CN" dirty="0" smtClean="0"/>
                        <a:t>Monte Carlo</a:t>
                      </a:r>
                      <a:r>
                        <a:rPr lang="en-US" altLang="zh-CN" baseline="0" dirty="0" smtClean="0"/>
                        <a:t> Sampling: Random number</a:t>
                      </a:r>
                      <a:endParaRPr lang="zh-CN" altLang="en-US" dirty="0"/>
                    </a:p>
                  </a:txBody>
                  <a:tcPr/>
                </a:tc>
                <a:tc>
                  <a:txBody>
                    <a:bodyPr/>
                    <a:lstStyle/>
                    <a:p>
                      <a:r>
                        <a:rPr lang="en-US" altLang="zh-CN" dirty="0" smtClean="0"/>
                        <a:t>Monte Carlo</a:t>
                      </a:r>
                      <a:r>
                        <a:rPr lang="en-US" altLang="zh-CN" baseline="0" dirty="0" smtClean="0"/>
                        <a:t> Sampling: Trigger </a:t>
                      </a:r>
                      <a:r>
                        <a:rPr lang="en-US" altLang="zh-CN" dirty="0" smtClean="0"/>
                        <a:t>Death</a:t>
                      </a:r>
                      <a:endParaRPr lang="zh-CN" altLang="en-US" dirty="0"/>
                    </a:p>
                  </a:txBody>
                  <a:tcPr/>
                </a:tc>
              </a:tr>
              <a:tr h="458297">
                <a:tc rowSpan="2">
                  <a:txBody>
                    <a:bodyPr/>
                    <a:lstStyle/>
                    <a:p>
                      <a:r>
                        <a:rPr lang="en-US" altLang="zh-CN" dirty="0" smtClean="0"/>
                        <a:t>Age = 80</a:t>
                      </a:r>
                      <a:endParaRPr lang="zh-CN" altLang="en-US" dirty="0"/>
                    </a:p>
                  </a:txBody>
                  <a:tcPr/>
                </a:tc>
                <a:tc rowSpan="2">
                  <a:txBody>
                    <a:bodyPr/>
                    <a:lstStyle/>
                    <a:p>
                      <a:r>
                        <a:rPr lang="en-US" altLang="zh-CN" dirty="0" smtClean="0"/>
                        <a:t>50% or 0.5</a:t>
                      </a:r>
                      <a:endParaRPr lang="zh-CN" altLang="en-US" dirty="0"/>
                    </a:p>
                  </a:txBody>
                  <a:tcPr/>
                </a:tc>
                <a:tc>
                  <a:txBody>
                    <a:bodyPr/>
                    <a:lstStyle/>
                    <a:p>
                      <a:r>
                        <a:rPr lang="en-US" altLang="zh-CN" dirty="0" smtClean="0"/>
                        <a:t>0.4 &lt;= 0.5</a:t>
                      </a:r>
                      <a:endParaRPr lang="zh-CN" altLang="en-US" dirty="0"/>
                    </a:p>
                  </a:txBody>
                  <a:tcPr/>
                </a:tc>
                <a:tc>
                  <a:txBody>
                    <a:bodyPr/>
                    <a:lstStyle/>
                    <a:p>
                      <a:r>
                        <a:rPr lang="en-US" altLang="zh-CN" dirty="0" smtClean="0"/>
                        <a:t>True</a:t>
                      </a:r>
                      <a:endParaRPr lang="zh-CN" altLang="en-US" dirty="0"/>
                    </a:p>
                  </a:txBody>
                  <a:tcPr/>
                </a:tc>
              </a:tr>
              <a:tr h="370840">
                <a:tc vMerge="1">
                  <a:txBody>
                    <a:bodyPr/>
                    <a:lstStyle/>
                    <a:p>
                      <a:endParaRPr lang="zh-CN" altLang="en-US" dirty="0"/>
                    </a:p>
                  </a:txBody>
                  <a:tcPr/>
                </a:tc>
                <a:tc vMerge="1">
                  <a:txBody>
                    <a:bodyPr/>
                    <a:lstStyle/>
                    <a:p>
                      <a:endParaRPr lang="zh-CN" altLang="en-US" dirty="0"/>
                    </a:p>
                  </a:txBody>
                  <a:tcPr/>
                </a:tc>
                <a:tc>
                  <a:txBody>
                    <a:bodyPr/>
                    <a:lstStyle/>
                    <a:p>
                      <a:r>
                        <a:rPr lang="en-US" altLang="zh-CN" dirty="0" smtClean="0"/>
                        <a:t>0.78 &lt; 0.5 </a:t>
                      </a:r>
                      <a:endParaRPr lang="zh-CN" altLang="en-US" dirty="0"/>
                    </a:p>
                  </a:txBody>
                  <a:tcPr/>
                </a:tc>
                <a:tc>
                  <a:txBody>
                    <a:bodyPr/>
                    <a:lstStyle/>
                    <a:p>
                      <a:r>
                        <a:rPr lang="en-US" altLang="zh-CN" dirty="0" smtClean="0"/>
                        <a:t>false</a:t>
                      </a:r>
                      <a:endParaRPr lang="zh-CN" altLang="en-US" dirty="0"/>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14"/>
          <p:cNvSpPr txBox="1">
            <a:spLocks noChangeArrowheads="1"/>
          </p:cNvSpPr>
          <p:nvPr/>
        </p:nvSpPr>
        <p:spPr bwMode="ltGray">
          <a:xfrm>
            <a:off x="6000750" y="214313"/>
            <a:ext cx="2500313" cy="500062"/>
          </a:xfrm>
          <a:prstGeom prst="rect">
            <a:avLst/>
          </a:prstGeom>
          <a:noFill/>
          <a:ln w="9525">
            <a:noFill/>
            <a:miter lim="800000"/>
            <a:headEnd/>
            <a:tailEnd/>
          </a:ln>
        </p:spPr>
        <p:txBody>
          <a:bodyPr lIns="0" tIns="0" rIns="0" bIns="36000" anchor="b"/>
          <a:lstStyle/>
          <a:p>
            <a:pPr eaLnBrk="0" hangingPunct="0"/>
            <a:r>
              <a:rPr lang="en-GB" altLang="zh-CN" sz="1800">
                <a:solidFill>
                  <a:srgbClr val="663300"/>
                </a:solidFill>
                <a:ea typeface="宋体" pitchFamily="2" charset="-122"/>
              </a:rPr>
              <a:t>School of Geography</a:t>
            </a:r>
          </a:p>
          <a:p>
            <a:pPr eaLnBrk="0" hangingPunct="0"/>
            <a:r>
              <a:rPr lang="en-GB" altLang="zh-CN" sz="1100">
                <a:solidFill>
                  <a:srgbClr val="663300"/>
                </a:solidFill>
                <a:ea typeface="宋体" pitchFamily="2" charset="-122"/>
              </a:rPr>
              <a:t>FACULTY OF ENVIRONMENT</a:t>
            </a:r>
          </a:p>
        </p:txBody>
      </p:sp>
      <p:pic>
        <p:nvPicPr>
          <p:cNvPr id="19459" name="Picture 16" descr="LeedsUniBlack"/>
          <p:cNvPicPr>
            <a:picLocks noChangeAspect="1" noChangeArrowheads="1"/>
          </p:cNvPicPr>
          <p:nvPr/>
        </p:nvPicPr>
        <p:blipFill>
          <a:blip r:embed="rId3" cstate="print"/>
          <a:srcRect/>
          <a:stretch>
            <a:fillRect/>
          </a:stretch>
        </p:blipFill>
        <p:spPr bwMode="auto">
          <a:xfrm>
            <a:off x="6011863" y="188913"/>
            <a:ext cx="2846387" cy="811212"/>
          </a:xfrm>
          <a:prstGeom prst="rect">
            <a:avLst/>
          </a:prstGeom>
          <a:noFill/>
          <a:ln w="9525">
            <a:noFill/>
            <a:miter lim="800000"/>
            <a:headEnd/>
            <a:tailEnd/>
          </a:ln>
        </p:spPr>
      </p:pic>
      <p:cxnSp>
        <p:nvCxnSpPr>
          <p:cNvPr id="20" name="Straight Connector 19"/>
          <p:cNvCxnSpPr/>
          <p:nvPr/>
        </p:nvCxnSpPr>
        <p:spPr bwMode="auto">
          <a:xfrm>
            <a:off x="1714480" y="1071546"/>
            <a:ext cx="7215238" cy="1588"/>
          </a:xfrm>
          <a:prstGeom prst="bentConnector3">
            <a:avLst>
              <a:gd name="adj1" fmla="val 50366"/>
            </a:avLst>
          </a:prstGeom>
          <a:solidFill>
            <a:schemeClr val="hlink"/>
          </a:solidFill>
          <a:ln w="41275" cap="flat" cmpd="sng" algn="ctr">
            <a:gradFill flip="none" rotWithShape="1">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tileRect r="-100000" b="-100000"/>
            </a:gradFill>
            <a:prstDash val="solid"/>
            <a:round/>
            <a:headEnd type="none" w="med" len="med"/>
            <a:tailEnd type="none" w="med" len="med"/>
          </a:ln>
          <a:effectLst/>
          <a:scene3d>
            <a:camera prst="orthographicFront"/>
            <a:lightRig rig="threePt" dir="t"/>
          </a:scene3d>
          <a:sp3d prstMaterial="translucentPowder"/>
        </p:spPr>
      </p:cxnSp>
      <p:pic>
        <p:nvPicPr>
          <p:cNvPr id="19461" name="Picture 20"/>
          <p:cNvPicPr>
            <a:picLocks noChangeAspect="1" noChangeArrowheads="1"/>
          </p:cNvPicPr>
          <p:nvPr/>
        </p:nvPicPr>
        <p:blipFill>
          <a:blip r:embed="rId4" cstate="print"/>
          <a:srcRect/>
          <a:stretch>
            <a:fillRect/>
          </a:stretch>
        </p:blipFill>
        <p:spPr bwMode="auto">
          <a:xfrm>
            <a:off x="642938" y="285750"/>
            <a:ext cx="579437" cy="923925"/>
          </a:xfrm>
          <a:prstGeom prst="rect">
            <a:avLst/>
          </a:prstGeom>
          <a:noFill/>
          <a:ln w="3175" algn="ctr">
            <a:noFill/>
            <a:miter lim="800000"/>
            <a:headEnd/>
            <a:tailEnd/>
          </a:ln>
        </p:spPr>
      </p:pic>
      <p:pic>
        <p:nvPicPr>
          <p:cNvPr id="19462" name="Picture 21" descr="C:\Documents and Settings\geopnw\My Documents\uk4.gif"/>
          <p:cNvPicPr>
            <a:picLocks noChangeAspect="1" noChangeArrowheads="1"/>
          </p:cNvPicPr>
          <p:nvPr/>
        </p:nvPicPr>
        <p:blipFill>
          <a:blip r:embed="rId5" cstate="print"/>
          <a:srcRect l="36044" t="17513" r="36145" b="4672"/>
          <a:stretch>
            <a:fillRect/>
          </a:stretch>
        </p:blipFill>
        <p:spPr bwMode="auto">
          <a:xfrm>
            <a:off x="1071563" y="71438"/>
            <a:ext cx="576262" cy="873125"/>
          </a:xfrm>
          <a:prstGeom prst="rect">
            <a:avLst/>
          </a:prstGeom>
          <a:noFill/>
          <a:ln w="9525">
            <a:noFill/>
            <a:miter lim="800000"/>
            <a:headEnd/>
            <a:tailEnd/>
          </a:ln>
        </p:spPr>
      </p:pic>
      <p:pic>
        <p:nvPicPr>
          <p:cNvPr id="19463" name="Picture 19"/>
          <p:cNvPicPr>
            <a:picLocks noChangeAspect="1" noChangeArrowheads="1"/>
          </p:cNvPicPr>
          <p:nvPr/>
        </p:nvPicPr>
        <p:blipFill>
          <a:blip r:embed="rId6" cstate="print"/>
          <a:srcRect l="17123" t="13557" r="4742"/>
          <a:stretch>
            <a:fillRect/>
          </a:stretch>
        </p:blipFill>
        <p:spPr bwMode="auto">
          <a:xfrm>
            <a:off x="88900" y="85725"/>
            <a:ext cx="554038" cy="914400"/>
          </a:xfrm>
          <a:prstGeom prst="rect">
            <a:avLst/>
          </a:prstGeom>
          <a:noFill/>
          <a:ln w="3175" algn="ctr">
            <a:noFill/>
            <a:miter lim="800000"/>
            <a:headEnd/>
            <a:tailEnd/>
          </a:ln>
        </p:spPr>
      </p:pic>
      <p:sp>
        <p:nvSpPr>
          <p:cNvPr id="25" name="Rounded Rectangular Callout 24"/>
          <p:cNvSpPr/>
          <p:nvPr/>
        </p:nvSpPr>
        <p:spPr bwMode="auto">
          <a:xfrm>
            <a:off x="61890" y="71414"/>
            <a:ext cx="1652590" cy="6000792"/>
          </a:xfrm>
          <a:prstGeom prst="wedgeRoundRectCallout">
            <a:avLst/>
          </a:prstGeom>
          <a:noFill/>
          <a:ln w="34925" cap="flat" cmpd="sng" algn="ctr">
            <a:gradFill>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gradFill>
            <a:prstDash val="solid"/>
            <a:round/>
            <a:headEnd type="none" w="med" len="med"/>
            <a:tailEnd type="none" w="med" len="med"/>
          </a:ln>
          <a:effectLst/>
        </p:spPr>
        <p:txBody>
          <a:bodyPr lIns="0" tIns="0" rIns="0" bIns="0"/>
          <a:lstStyle/>
          <a:p>
            <a:pPr>
              <a:spcBef>
                <a:spcPct val="20000"/>
              </a:spcBef>
            </a:pPr>
            <a:endParaRPr lang="zh-CN" altLang="zh-CN"/>
          </a:p>
        </p:txBody>
      </p:sp>
      <p:sp>
        <p:nvSpPr>
          <p:cNvPr id="19468" name="Title 9"/>
          <p:cNvSpPr>
            <a:spLocks noGrp="1"/>
          </p:cNvSpPr>
          <p:nvPr>
            <p:ph type="title"/>
          </p:nvPr>
        </p:nvSpPr>
        <p:spPr/>
        <p:txBody>
          <a:bodyPr/>
          <a:lstStyle/>
          <a:p>
            <a:r>
              <a:rPr lang="en-GB" altLang="zh-CN" smtClean="0">
                <a:ea typeface="宋体" pitchFamily="2" charset="-122"/>
              </a:rPr>
              <a:t>Data-a</a:t>
            </a:r>
          </a:p>
        </p:txBody>
      </p:sp>
      <p:sp>
        <p:nvSpPr>
          <p:cNvPr id="19469" name="Rectangle 11"/>
          <p:cNvSpPr>
            <a:spLocks noChangeArrowheads="1"/>
          </p:cNvSpPr>
          <p:nvPr/>
        </p:nvSpPr>
        <p:spPr bwMode="auto">
          <a:xfrm>
            <a:off x="6000750" y="85725"/>
            <a:ext cx="2857500" cy="985838"/>
          </a:xfrm>
          <a:prstGeom prst="rect">
            <a:avLst/>
          </a:prstGeom>
          <a:solidFill>
            <a:srgbClr val="FFFF00">
              <a:alpha val="7843"/>
            </a:srgbClr>
          </a:solidFill>
          <a:ln w="3175" algn="ctr">
            <a:noFill/>
            <a:round/>
            <a:headEnd/>
            <a:tailEnd/>
          </a:ln>
        </p:spPr>
        <p:txBody>
          <a:bodyPr lIns="0" tIns="0" rIns="0" bIns="0"/>
          <a:lstStyle/>
          <a:p>
            <a:pPr>
              <a:spcBef>
                <a:spcPct val="20000"/>
              </a:spcBef>
            </a:pPr>
            <a:endParaRPr lang="zh-CN" altLang="zh-CN"/>
          </a:p>
        </p:txBody>
      </p:sp>
      <p:sp>
        <p:nvSpPr>
          <p:cNvPr id="13" name="TextBox 12"/>
          <p:cNvSpPr txBox="1"/>
          <p:nvPr/>
        </p:nvSpPr>
        <p:spPr>
          <a:xfrm>
            <a:off x="1911350" y="1204267"/>
            <a:ext cx="6804054" cy="830997"/>
          </a:xfrm>
          <a:prstGeom prst="rect">
            <a:avLst/>
          </a:prstGeom>
          <a:noFill/>
        </p:spPr>
        <p:txBody>
          <a:bodyPr wrap="square" rtlCol="0">
            <a:spAutoFit/>
          </a:bodyPr>
          <a:lstStyle/>
          <a:p>
            <a:pPr algn="ctr"/>
            <a:r>
              <a:rPr lang="en-US" altLang="zh-CN" sz="2400" b="1" dirty="0" smtClean="0"/>
              <a:t>Basics of MSM 2: Simulation process and alignment</a:t>
            </a:r>
            <a:endParaRPr lang="zh-CN" altLang="en-US" sz="2400" b="1" dirty="0"/>
          </a:p>
        </p:txBody>
      </p:sp>
      <p:sp>
        <p:nvSpPr>
          <p:cNvPr id="14" name="TextBox 13"/>
          <p:cNvSpPr txBox="1"/>
          <p:nvPr/>
        </p:nvSpPr>
        <p:spPr>
          <a:xfrm>
            <a:off x="1911350" y="2035264"/>
            <a:ext cx="6946900" cy="2862322"/>
          </a:xfrm>
          <a:prstGeom prst="rect">
            <a:avLst/>
          </a:prstGeom>
          <a:noFill/>
        </p:spPr>
        <p:txBody>
          <a:bodyPr wrap="square" rtlCol="0">
            <a:spAutoFit/>
          </a:bodyPr>
          <a:lstStyle/>
          <a:p>
            <a:pPr>
              <a:buFont typeface="Arial" pitchFamily="34" charset="0"/>
              <a:buChar char="•"/>
            </a:pPr>
            <a:r>
              <a:rPr lang="en-US" altLang="zh-CN" sz="3600" dirty="0" err="1" smtClean="0"/>
              <a:t>Behavioural</a:t>
            </a:r>
            <a:r>
              <a:rPr lang="en-US" altLang="zh-CN" sz="3600" dirty="0" smtClean="0"/>
              <a:t> </a:t>
            </a:r>
            <a:r>
              <a:rPr lang="en-US" altLang="zh-CN" sz="3600" dirty="0" err="1" smtClean="0"/>
              <a:t>Modelling</a:t>
            </a:r>
            <a:endParaRPr lang="en-US" altLang="zh-CN" sz="3600" dirty="0" smtClean="0"/>
          </a:p>
          <a:p>
            <a:pPr>
              <a:buFont typeface="Arial" pitchFamily="34" charset="0"/>
              <a:buChar char="•"/>
            </a:pPr>
            <a:endParaRPr lang="en-US" altLang="zh-CN" sz="3600" dirty="0" smtClean="0"/>
          </a:p>
          <a:p>
            <a:pPr>
              <a:buFont typeface="Arial" pitchFamily="34" charset="0"/>
              <a:buChar char="•"/>
            </a:pPr>
            <a:r>
              <a:rPr lang="en-US" altLang="zh-CN" sz="3600" dirty="0" smtClean="0"/>
              <a:t>Survival and hazard functions</a:t>
            </a:r>
          </a:p>
          <a:p>
            <a:endParaRPr lang="zh-CN" altLang="en-US" sz="3600" dirty="0" smtClean="0"/>
          </a:p>
          <a:p>
            <a:pPr>
              <a:buFont typeface="Arial" pitchFamily="34" charset="0"/>
              <a:buChar char="•"/>
            </a:pPr>
            <a:endParaRPr lang="en-US" altLang="zh-CN" sz="3600" dirty="0" smtClean="0"/>
          </a:p>
        </p:txBody>
      </p:sp>
      <p:sp>
        <p:nvSpPr>
          <p:cNvPr id="15" name="Rectangle 22"/>
          <p:cNvSpPr>
            <a:spLocks noChangeArrowheads="1"/>
          </p:cNvSpPr>
          <p:nvPr/>
        </p:nvSpPr>
        <p:spPr bwMode="auto">
          <a:xfrm>
            <a:off x="0" y="1209675"/>
            <a:ext cx="1911350" cy="4635115"/>
          </a:xfrm>
          <a:prstGeom prst="rect">
            <a:avLst/>
          </a:prstGeom>
          <a:noFill/>
          <a:ln w="9525">
            <a:noFill/>
            <a:miter lim="800000"/>
            <a:headEnd/>
            <a:tailEnd/>
          </a:ln>
        </p:spPr>
        <p:txBody>
          <a:bodyPr wrap="square">
            <a:spAutoFit/>
          </a:bodyPr>
          <a:lstStyle/>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Introduction</a:t>
            </a:r>
          </a:p>
          <a:p>
            <a:pPr marL="179388" lvl="1" indent="-179388">
              <a:spcBef>
                <a:spcPct val="20000"/>
              </a:spcBef>
              <a:buFont typeface="Arial" pitchFamily="34" charset="0"/>
              <a:buAutoNum type="arabicPeriod"/>
            </a:pPr>
            <a:endParaRPr lang="en-GB" altLang="zh-CN" sz="1800" dirty="0">
              <a:solidFill>
                <a:srgbClr val="6633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Framework</a:t>
            </a:r>
          </a:p>
          <a:p>
            <a:pPr marL="179388" lvl="1" indent="-179388">
              <a:spcBef>
                <a:spcPct val="20000"/>
              </a:spcBef>
              <a:buFont typeface="Arial" pitchFamily="34" charset="0"/>
              <a:buAutoNum type="arabicPeriod"/>
            </a:pPr>
            <a:endParaRPr lang="en-GB" altLang="zh-CN" sz="1800" b="1" dirty="0">
              <a:solidFill>
                <a:srgbClr val="6633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b="1" dirty="0">
                <a:solidFill>
                  <a:srgbClr val="663300"/>
                </a:solidFill>
                <a:latin typeface="Times New Roman" pitchFamily="18" charset="0"/>
                <a:ea typeface="宋体" pitchFamily="2" charset="-122"/>
                <a:cs typeface="Times New Roman" pitchFamily="18" charset="0"/>
              </a:rPr>
              <a:t>Basics</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Illustration</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MSM Review</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Statistical Matching</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Scenario</a:t>
            </a:r>
            <a:endParaRPr lang="en-GB" altLang="zh-CN" sz="1800" dirty="0">
              <a:solidFill>
                <a:srgbClr val="CC9900"/>
              </a:solidFill>
              <a:latin typeface="Times New Roman" pitchFamily="18" charset="0"/>
              <a:ea typeface="宋体" pitchFamily="2" charset="-122"/>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14"/>
          <p:cNvSpPr txBox="1">
            <a:spLocks noChangeArrowheads="1"/>
          </p:cNvSpPr>
          <p:nvPr/>
        </p:nvSpPr>
        <p:spPr bwMode="ltGray">
          <a:xfrm>
            <a:off x="6000750" y="214313"/>
            <a:ext cx="2500313" cy="500062"/>
          </a:xfrm>
          <a:prstGeom prst="rect">
            <a:avLst/>
          </a:prstGeom>
          <a:noFill/>
          <a:ln w="9525">
            <a:noFill/>
            <a:miter lim="800000"/>
            <a:headEnd/>
            <a:tailEnd/>
          </a:ln>
        </p:spPr>
        <p:txBody>
          <a:bodyPr lIns="0" tIns="0" rIns="0" bIns="36000" anchor="b"/>
          <a:lstStyle/>
          <a:p>
            <a:pPr eaLnBrk="0" hangingPunct="0"/>
            <a:r>
              <a:rPr lang="en-GB" altLang="zh-CN" sz="1800">
                <a:solidFill>
                  <a:srgbClr val="663300"/>
                </a:solidFill>
                <a:ea typeface="宋体" pitchFamily="2" charset="-122"/>
              </a:rPr>
              <a:t>School of Geography</a:t>
            </a:r>
          </a:p>
          <a:p>
            <a:pPr eaLnBrk="0" hangingPunct="0"/>
            <a:r>
              <a:rPr lang="en-GB" altLang="zh-CN" sz="1100">
                <a:solidFill>
                  <a:srgbClr val="663300"/>
                </a:solidFill>
                <a:ea typeface="宋体" pitchFamily="2" charset="-122"/>
              </a:rPr>
              <a:t>FACULTY OF ENVIRONMENT</a:t>
            </a:r>
          </a:p>
        </p:txBody>
      </p:sp>
      <p:pic>
        <p:nvPicPr>
          <p:cNvPr id="19459" name="Picture 16" descr="LeedsUniBlack"/>
          <p:cNvPicPr>
            <a:picLocks noChangeAspect="1" noChangeArrowheads="1"/>
          </p:cNvPicPr>
          <p:nvPr/>
        </p:nvPicPr>
        <p:blipFill>
          <a:blip r:embed="rId3" cstate="print"/>
          <a:srcRect/>
          <a:stretch>
            <a:fillRect/>
          </a:stretch>
        </p:blipFill>
        <p:spPr bwMode="auto">
          <a:xfrm>
            <a:off x="6011863" y="188913"/>
            <a:ext cx="2846387" cy="811212"/>
          </a:xfrm>
          <a:prstGeom prst="rect">
            <a:avLst/>
          </a:prstGeom>
          <a:noFill/>
          <a:ln w="9525">
            <a:noFill/>
            <a:miter lim="800000"/>
            <a:headEnd/>
            <a:tailEnd/>
          </a:ln>
        </p:spPr>
      </p:pic>
      <p:cxnSp>
        <p:nvCxnSpPr>
          <p:cNvPr id="20" name="Straight Connector 19"/>
          <p:cNvCxnSpPr/>
          <p:nvPr/>
        </p:nvCxnSpPr>
        <p:spPr bwMode="auto">
          <a:xfrm>
            <a:off x="1714480" y="1071546"/>
            <a:ext cx="7215238" cy="1588"/>
          </a:xfrm>
          <a:prstGeom prst="bentConnector3">
            <a:avLst>
              <a:gd name="adj1" fmla="val 50366"/>
            </a:avLst>
          </a:prstGeom>
          <a:solidFill>
            <a:schemeClr val="hlink"/>
          </a:solidFill>
          <a:ln w="41275" cap="flat" cmpd="sng" algn="ctr">
            <a:gradFill flip="none" rotWithShape="1">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tileRect r="-100000" b="-100000"/>
            </a:gradFill>
            <a:prstDash val="solid"/>
            <a:round/>
            <a:headEnd type="none" w="med" len="med"/>
            <a:tailEnd type="none" w="med" len="med"/>
          </a:ln>
          <a:effectLst/>
          <a:scene3d>
            <a:camera prst="orthographicFront"/>
            <a:lightRig rig="threePt" dir="t"/>
          </a:scene3d>
          <a:sp3d prstMaterial="translucentPowder"/>
        </p:spPr>
      </p:cxnSp>
      <p:pic>
        <p:nvPicPr>
          <p:cNvPr id="19461" name="Picture 20"/>
          <p:cNvPicPr>
            <a:picLocks noChangeAspect="1" noChangeArrowheads="1"/>
          </p:cNvPicPr>
          <p:nvPr/>
        </p:nvPicPr>
        <p:blipFill>
          <a:blip r:embed="rId4" cstate="print"/>
          <a:srcRect/>
          <a:stretch>
            <a:fillRect/>
          </a:stretch>
        </p:blipFill>
        <p:spPr bwMode="auto">
          <a:xfrm>
            <a:off x="642938" y="285750"/>
            <a:ext cx="579437" cy="923925"/>
          </a:xfrm>
          <a:prstGeom prst="rect">
            <a:avLst/>
          </a:prstGeom>
          <a:noFill/>
          <a:ln w="3175" algn="ctr">
            <a:noFill/>
            <a:miter lim="800000"/>
            <a:headEnd/>
            <a:tailEnd/>
          </a:ln>
        </p:spPr>
      </p:pic>
      <p:pic>
        <p:nvPicPr>
          <p:cNvPr id="19462" name="Picture 21" descr="C:\Documents and Settings\geopnw\My Documents\uk4.gif"/>
          <p:cNvPicPr>
            <a:picLocks noChangeAspect="1" noChangeArrowheads="1"/>
          </p:cNvPicPr>
          <p:nvPr/>
        </p:nvPicPr>
        <p:blipFill>
          <a:blip r:embed="rId5" cstate="print"/>
          <a:srcRect l="36044" t="17513" r="36145" b="4672"/>
          <a:stretch>
            <a:fillRect/>
          </a:stretch>
        </p:blipFill>
        <p:spPr bwMode="auto">
          <a:xfrm>
            <a:off x="1071563" y="71438"/>
            <a:ext cx="576262" cy="873125"/>
          </a:xfrm>
          <a:prstGeom prst="rect">
            <a:avLst/>
          </a:prstGeom>
          <a:noFill/>
          <a:ln w="9525">
            <a:noFill/>
            <a:miter lim="800000"/>
            <a:headEnd/>
            <a:tailEnd/>
          </a:ln>
        </p:spPr>
      </p:pic>
      <p:pic>
        <p:nvPicPr>
          <p:cNvPr id="19463" name="Picture 19"/>
          <p:cNvPicPr>
            <a:picLocks noChangeAspect="1" noChangeArrowheads="1"/>
          </p:cNvPicPr>
          <p:nvPr/>
        </p:nvPicPr>
        <p:blipFill>
          <a:blip r:embed="rId6" cstate="print"/>
          <a:srcRect l="17123" t="13557" r="4742"/>
          <a:stretch>
            <a:fillRect/>
          </a:stretch>
        </p:blipFill>
        <p:spPr bwMode="auto">
          <a:xfrm>
            <a:off x="88900" y="85725"/>
            <a:ext cx="554038" cy="914400"/>
          </a:xfrm>
          <a:prstGeom prst="rect">
            <a:avLst/>
          </a:prstGeom>
          <a:noFill/>
          <a:ln w="3175" algn="ctr">
            <a:noFill/>
            <a:miter lim="800000"/>
            <a:headEnd/>
            <a:tailEnd/>
          </a:ln>
        </p:spPr>
      </p:pic>
      <p:sp>
        <p:nvSpPr>
          <p:cNvPr id="25" name="Rounded Rectangular Callout 24"/>
          <p:cNvSpPr/>
          <p:nvPr/>
        </p:nvSpPr>
        <p:spPr bwMode="auto">
          <a:xfrm>
            <a:off x="61890" y="71414"/>
            <a:ext cx="1652590" cy="6000792"/>
          </a:xfrm>
          <a:prstGeom prst="wedgeRoundRectCallout">
            <a:avLst/>
          </a:prstGeom>
          <a:noFill/>
          <a:ln w="34925" cap="flat" cmpd="sng" algn="ctr">
            <a:gradFill>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gradFill>
            <a:prstDash val="solid"/>
            <a:round/>
            <a:headEnd type="none" w="med" len="med"/>
            <a:tailEnd type="none" w="med" len="med"/>
          </a:ln>
          <a:effectLst/>
        </p:spPr>
        <p:txBody>
          <a:bodyPr lIns="0" tIns="0" rIns="0" bIns="0"/>
          <a:lstStyle/>
          <a:p>
            <a:pPr>
              <a:spcBef>
                <a:spcPct val="20000"/>
              </a:spcBef>
            </a:pPr>
            <a:endParaRPr lang="zh-CN" altLang="zh-CN"/>
          </a:p>
        </p:txBody>
      </p:sp>
      <p:sp>
        <p:nvSpPr>
          <p:cNvPr id="19468" name="Title 9"/>
          <p:cNvSpPr>
            <a:spLocks noGrp="1"/>
          </p:cNvSpPr>
          <p:nvPr>
            <p:ph type="title"/>
          </p:nvPr>
        </p:nvSpPr>
        <p:spPr/>
        <p:txBody>
          <a:bodyPr/>
          <a:lstStyle/>
          <a:p>
            <a:r>
              <a:rPr lang="en-GB" altLang="zh-CN" smtClean="0">
                <a:ea typeface="宋体" pitchFamily="2" charset="-122"/>
              </a:rPr>
              <a:t>Data-a</a:t>
            </a:r>
          </a:p>
        </p:txBody>
      </p:sp>
      <p:sp>
        <p:nvSpPr>
          <p:cNvPr id="19469" name="Rectangle 11"/>
          <p:cNvSpPr>
            <a:spLocks noChangeArrowheads="1"/>
          </p:cNvSpPr>
          <p:nvPr/>
        </p:nvSpPr>
        <p:spPr bwMode="auto">
          <a:xfrm>
            <a:off x="6000750" y="85725"/>
            <a:ext cx="2857500" cy="985838"/>
          </a:xfrm>
          <a:prstGeom prst="rect">
            <a:avLst/>
          </a:prstGeom>
          <a:solidFill>
            <a:srgbClr val="FFFF00">
              <a:alpha val="7843"/>
            </a:srgbClr>
          </a:solidFill>
          <a:ln w="3175" algn="ctr">
            <a:noFill/>
            <a:round/>
            <a:headEnd/>
            <a:tailEnd/>
          </a:ln>
        </p:spPr>
        <p:txBody>
          <a:bodyPr lIns="0" tIns="0" rIns="0" bIns="0"/>
          <a:lstStyle/>
          <a:p>
            <a:pPr>
              <a:spcBef>
                <a:spcPct val="20000"/>
              </a:spcBef>
            </a:pPr>
            <a:endParaRPr lang="zh-CN" altLang="zh-CN"/>
          </a:p>
        </p:txBody>
      </p:sp>
      <p:sp>
        <p:nvSpPr>
          <p:cNvPr id="13" name="TextBox 12"/>
          <p:cNvSpPr txBox="1"/>
          <p:nvPr/>
        </p:nvSpPr>
        <p:spPr>
          <a:xfrm>
            <a:off x="1928794" y="1204267"/>
            <a:ext cx="6804054" cy="830997"/>
          </a:xfrm>
          <a:prstGeom prst="rect">
            <a:avLst/>
          </a:prstGeom>
          <a:noFill/>
        </p:spPr>
        <p:txBody>
          <a:bodyPr wrap="square" rtlCol="0">
            <a:spAutoFit/>
          </a:bodyPr>
          <a:lstStyle/>
          <a:p>
            <a:pPr algn="ctr"/>
            <a:r>
              <a:rPr lang="en-US" altLang="zh-CN" sz="2400" b="1" dirty="0" smtClean="0"/>
              <a:t>Basics of MSM 3: Policy Analysis and Scenarios</a:t>
            </a:r>
            <a:endParaRPr lang="zh-CN" altLang="en-US" sz="2400" b="1" dirty="0"/>
          </a:p>
        </p:txBody>
      </p:sp>
      <p:sp>
        <p:nvSpPr>
          <p:cNvPr id="14" name="TextBox 13"/>
          <p:cNvSpPr txBox="1"/>
          <p:nvPr/>
        </p:nvSpPr>
        <p:spPr>
          <a:xfrm>
            <a:off x="1911350" y="2035264"/>
            <a:ext cx="6946900" cy="3908762"/>
          </a:xfrm>
          <a:prstGeom prst="rect">
            <a:avLst/>
          </a:prstGeom>
          <a:noFill/>
        </p:spPr>
        <p:txBody>
          <a:bodyPr wrap="square" rtlCol="0">
            <a:spAutoFit/>
          </a:bodyPr>
          <a:lstStyle/>
          <a:p>
            <a:endParaRPr lang="en-US" altLang="zh-CN" sz="2800" dirty="0"/>
          </a:p>
          <a:p>
            <a:pPr>
              <a:buFont typeface="Arial" pitchFamily="34" charset="0"/>
              <a:buChar char="•"/>
            </a:pPr>
            <a:r>
              <a:rPr lang="en-US" altLang="zh-CN" sz="3600" dirty="0" smtClean="0"/>
              <a:t>Alignment: using macro inputs to alignment the output of a </a:t>
            </a:r>
            <a:r>
              <a:rPr lang="en-US" altLang="zh-CN" sz="3600" dirty="0" err="1" smtClean="0"/>
              <a:t>microsimulation</a:t>
            </a:r>
            <a:r>
              <a:rPr lang="en-US" altLang="zh-CN" sz="3600" dirty="0" smtClean="0"/>
              <a:t> in this project</a:t>
            </a:r>
            <a:endParaRPr lang="en-US" altLang="zh-CN" sz="3600" dirty="0"/>
          </a:p>
          <a:p>
            <a:pPr>
              <a:buFont typeface="Arial" pitchFamily="34" charset="0"/>
              <a:buChar char="•"/>
            </a:pPr>
            <a:endParaRPr lang="en-US" altLang="zh-CN" sz="3600" dirty="0" smtClean="0"/>
          </a:p>
          <a:p>
            <a:pPr>
              <a:buFont typeface="Arial" pitchFamily="34" charset="0"/>
              <a:buChar char="•"/>
            </a:pPr>
            <a:r>
              <a:rPr lang="en-US" altLang="zh-CN" sz="3600" dirty="0" smtClean="0"/>
              <a:t>Policy Analysis and Scenarios </a:t>
            </a:r>
          </a:p>
          <a:p>
            <a:pPr>
              <a:buFont typeface="Arial" pitchFamily="34" charset="0"/>
              <a:buChar char="•"/>
            </a:pPr>
            <a:endParaRPr lang="en-US" altLang="zh-CN" dirty="0"/>
          </a:p>
          <a:p>
            <a:endParaRPr lang="zh-CN" altLang="en-US" dirty="0"/>
          </a:p>
        </p:txBody>
      </p:sp>
      <p:sp>
        <p:nvSpPr>
          <p:cNvPr id="15" name="Rectangle 22"/>
          <p:cNvSpPr>
            <a:spLocks noChangeArrowheads="1"/>
          </p:cNvSpPr>
          <p:nvPr/>
        </p:nvSpPr>
        <p:spPr bwMode="auto">
          <a:xfrm>
            <a:off x="0" y="1209675"/>
            <a:ext cx="1911350" cy="4635115"/>
          </a:xfrm>
          <a:prstGeom prst="rect">
            <a:avLst/>
          </a:prstGeom>
          <a:noFill/>
          <a:ln w="9525">
            <a:noFill/>
            <a:miter lim="800000"/>
            <a:headEnd/>
            <a:tailEnd/>
          </a:ln>
        </p:spPr>
        <p:txBody>
          <a:bodyPr wrap="square">
            <a:spAutoFit/>
          </a:bodyPr>
          <a:lstStyle/>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Introduction</a:t>
            </a:r>
          </a:p>
          <a:p>
            <a:pPr marL="179388" lvl="1" indent="-179388">
              <a:spcBef>
                <a:spcPct val="20000"/>
              </a:spcBef>
              <a:buFont typeface="Arial" pitchFamily="34" charset="0"/>
              <a:buAutoNum type="arabicPeriod"/>
            </a:pPr>
            <a:endParaRPr lang="en-GB" altLang="zh-CN" sz="1800" dirty="0">
              <a:solidFill>
                <a:srgbClr val="6633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Framework</a:t>
            </a:r>
          </a:p>
          <a:p>
            <a:pPr marL="179388" lvl="1" indent="-179388">
              <a:spcBef>
                <a:spcPct val="20000"/>
              </a:spcBef>
              <a:buFont typeface="Arial" pitchFamily="34" charset="0"/>
              <a:buAutoNum type="arabicPeriod"/>
            </a:pPr>
            <a:endParaRPr lang="en-GB" altLang="zh-CN" sz="1800" b="1" dirty="0">
              <a:solidFill>
                <a:srgbClr val="6633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b="1" dirty="0">
                <a:solidFill>
                  <a:srgbClr val="663300"/>
                </a:solidFill>
                <a:latin typeface="Times New Roman" pitchFamily="18" charset="0"/>
                <a:ea typeface="宋体" pitchFamily="2" charset="-122"/>
                <a:cs typeface="Times New Roman" pitchFamily="18" charset="0"/>
              </a:rPr>
              <a:t>Basics</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Illustration</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MSM Review</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Statistical Matching</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Scenario</a:t>
            </a:r>
            <a:endParaRPr lang="en-GB" altLang="zh-CN" sz="1800" dirty="0">
              <a:solidFill>
                <a:srgbClr val="CC9900"/>
              </a:solidFill>
              <a:latin typeface="Times New Roman" pitchFamily="18" charset="0"/>
              <a:ea typeface="宋体" pitchFamily="2" charset="-122"/>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14"/>
          <p:cNvSpPr txBox="1">
            <a:spLocks noChangeArrowheads="1"/>
          </p:cNvSpPr>
          <p:nvPr/>
        </p:nvSpPr>
        <p:spPr bwMode="ltGray">
          <a:xfrm>
            <a:off x="6000750" y="214313"/>
            <a:ext cx="2500313" cy="500062"/>
          </a:xfrm>
          <a:prstGeom prst="rect">
            <a:avLst/>
          </a:prstGeom>
          <a:noFill/>
          <a:ln w="9525">
            <a:noFill/>
            <a:miter lim="800000"/>
            <a:headEnd/>
            <a:tailEnd/>
          </a:ln>
        </p:spPr>
        <p:txBody>
          <a:bodyPr lIns="0" tIns="0" rIns="0" bIns="36000" anchor="b"/>
          <a:lstStyle/>
          <a:p>
            <a:pPr eaLnBrk="0" hangingPunct="0"/>
            <a:r>
              <a:rPr lang="en-GB" altLang="zh-CN" sz="1800">
                <a:solidFill>
                  <a:srgbClr val="663300"/>
                </a:solidFill>
                <a:ea typeface="宋体" pitchFamily="2" charset="-122"/>
              </a:rPr>
              <a:t>School of Geography</a:t>
            </a:r>
          </a:p>
          <a:p>
            <a:pPr eaLnBrk="0" hangingPunct="0"/>
            <a:r>
              <a:rPr lang="en-GB" altLang="zh-CN" sz="1100">
                <a:solidFill>
                  <a:srgbClr val="663300"/>
                </a:solidFill>
                <a:ea typeface="宋体" pitchFamily="2" charset="-122"/>
              </a:rPr>
              <a:t>FACULTY OF ENVIRONMENT</a:t>
            </a:r>
          </a:p>
        </p:txBody>
      </p:sp>
      <p:pic>
        <p:nvPicPr>
          <p:cNvPr id="21507" name="Picture 16" descr="LeedsUniBlack"/>
          <p:cNvPicPr>
            <a:picLocks noChangeAspect="1" noChangeArrowheads="1"/>
          </p:cNvPicPr>
          <p:nvPr/>
        </p:nvPicPr>
        <p:blipFill>
          <a:blip r:embed="rId3" cstate="print"/>
          <a:srcRect/>
          <a:stretch>
            <a:fillRect/>
          </a:stretch>
        </p:blipFill>
        <p:spPr bwMode="auto">
          <a:xfrm>
            <a:off x="6011863" y="188913"/>
            <a:ext cx="2846387" cy="811212"/>
          </a:xfrm>
          <a:prstGeom prst="rect">
            <a:avLst/>
          </a:prstGeom>
          <a:noFill/>
          <a:ln w="9525">
            <a:noFill/>
            <a:miter lim="800000"/>
            <a:headEnd/>
            <a:tailEnd/>
          </a:ln>
        </p:spPr>
      </p:pic>
      <p:cxnSp>
        <p:nvCxnSpPr>
          <p:cNvPr id="20" name="Straight Connector 19"/>
          <p:cNvCxnSpPr/>
          <p:nvPr/>
        </p:nvCxnSpPr>
        <p:spPr bwMode="auto">
          <a:xfrm>
            <a:off x="1714480" y="1071546"/>
            <a:ext cx="7215238" cy="1588"/>
          </a:xfrm>
          <a:prstGeom prst="bentConnector3">
            <a:avLst>
              <a:gd name="adj1" fmla="val 50366"/>
            </a:avLst>
          </a:prstGeom>
          <a:solidFill>
            <a:schemeClr val="hlink"/>
          </a:solidFill>
          <a:ln w="41275" cap="flat" cmpd="sng" algn="ctr">
            <a:gradFill flip="none" rotWithShape="1">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tileRect r="-100000" b="-100000"/>
            </a:gradFill>
            <a:prstDash val="solid"/>
            <a:round/>
            <a:headEnd type="none" w="med" len="med"/>
            <a:tailEnd type="none" w="med" len="med"/>
          </a:ln>
          <a:effectLst/>
          <a:scene3d>
            <a:camera prst="orthographicFront"/>
            <a:lightRig rig="threePt" dir="t"/>
          </a:scene3d>
          <a:sp3d prstMaterial="translucentPowder"/>
        </p:spPr>
      </p:cxnSp>
      <p:pic>
        <p:nvPicPr>
          <p:cNvPr id="21509" name="Picture 20"/>
          <p:cNvPicPr>
            <a:picLocks noChangeAspect="1" noChangeArrowheads="1"/>
          </p:cNvPicPr>
          <p:nvPr/>
        </p:nvPicPr>
        <p:blipFill>
          <a:blip r:embed="rId4" cstate="print"/>
          <a:srcRect/>
          <a:stretch>
            <a:fillRect/>
          </a:stretch>
        </p:blipFill>
        <p:spPr bwMode="auto">
          <a:xfrm>
            <a:off x="642938" y="285750"/>
            <a:ext cx="579437" cy="923925"/>
          </a:xfrm>
          <a:prstGeom prst="rect">
            <a:avLst/>
          </a:prstGeom>
          <a:noFill/>
          <a:ln w="3175" algn="ctr">
            <a:noFill/>
            <a:miter lim="800000"/>
            <a:headEnd/>
            <a:tailEnd/>
          </a:ln>
        </p:spPr>
      </p:pic>
      <p:pic>
        <p:nvPicPr>
          <p:cNvPr id="21510" name="Picture 21" descr="C:\Documents and Settings\geopnw\My Documents\uk4.gif"/>
          <p:cNvPicPr>
            <a:picLocks noChangeAspect="1" noChangeArrowheads="1"/>
          </p:cNvPicPr>
          <p:nvPr/>
        </p:nvPicPr>
        <p:blipFill>
          <a:blip r:embed="rId5" cstate="print"/>
          <a:srcRect l="36044" t="17513" r="36145" b="4672"/>
          <a:stretch>
            <a:fillRect/>
          </a:stretch>
        </p:blipFill>
        <p:spPr bwMode="auto">
          <a:xfrm>
            <a:off x="1071563" y="71438"/>
            <a:ext cx="576262" cy="873125"/>
          </a:xfrm>
          <a:prstGeom prst="rect">
            <a:avLst/>
          </a:prstGeom>
          <a:noFill/>
          <a:ln w="9525">
            <a:noFill/>
            <a:miter lim="800000"/>
            <a:headEnd/>
            <a:tailEnd/>
          </a:ln>
        </p:spPr>
      </p:pic>
      <p:pic>
        <p:nvPicPr>
          <p:cNvPr id="21511" name="Picture 19"/>
          <p:cNvPicPr>
            <a:picLocks noChangeAspect="1" noChangeArrowheads="1"/>
          </p:cNvPicPr>
          <p:nvPr/>
        </p:nvPicPr>
        <p:blipFill>
          <a:blip r:embed="rId6" cstate="print"/>
          <a:srcRect l="17123" t="13557" r="4742"/>
          <a:stretch>
            <a:fillRect/>
          </a:stretch>
        </p:blipFill>
        <p:spPr bwMode="auto">
          <a:xfrm>
            <a:off x="88900" y="85725"/>
            <a:ext cx="554038" cy="914400"/>
          </a:xfrm>
          <a:prstGeom prst="rect">
            <a:avLst/>
          </a:prstGeom>
          <a:noFill/>
          <a:ln w="3175" algn="ctr">
            <a:noFill/>
            <a:miter lim="800000"/>
            <a:headEnd/>
            <a:tailEnd/>
          </a:ln>
        </p:spPr>
      </p:pic>
      <p:sp>
        <p:nvSpPr>
          <p:cNvPr id="25" name="Rounded Rectangular Callout 24"/>
          <p:cNvSpPr/>
          <p:nvPr/>
        </p:nvSpPr>
        <p:spPr bwMode="auto">
          <a:xfrm>
            <a:off x="61890" y="71414"/>
            <a:ext cx="1652590" cy="6000792"/>
          </a:xfrm>
          <a:prstGeom prst="wedgeRoundRectCallout">
            <a:avLst/>
          </a:prstGeom>
          <a:noFill/>
          <a:ln w="34925" cap="flat" cmpd="sng" algn="ctr">
            <a:gradFill>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gradFill>
            <a:prstDash val="solid"/>
            <a:round/>
            <a:headEnd type="none" w="med" len="med"/>
            <a:tailEnd type="none" w="med" len="med"/>
          </a:ln>
          <a:effectLst/>
        </p:spPr>
        <p:txBody>
          <a:bodyPr lIns="0" tIns="0" rIns="0" bIns="0"/>
          <a:lstStyle/>
          <a:p>
            <a:pPr>
              <a:spcBef>
                <a:spcPct val="20000"/>
              </a:spcBef>
            </a:pPr>
            <a:endParaRPr lang="zh-CN" altLang="zh-CN"/>
          </a:p>
        </p:txBody>
      </p:sp>
      <p:sp>
        <p:nvSpPr>
          <p:cNvPr id="21516" name="Title 9"/>
          <p:cNvSpPr>
            <a:spLocks noGrp="1"/>
          </p:cNvSpPr>
          <p:nvPr>
            <p:ph type="title"/>
          </p:nvPr>
        </p:nvSpPr>
        <p:spPr/>
        <p:txBody>
          <a:bodyPr/>
          <a:lstStyle/>
          <a:p>
            <a:r>
              <a:rPr lang="en-GB" altLang="zh-CN" smtClean="0">
                <a:ea typeface="宋体" pitchFamily="2" charset="-122"/>
              </a:rPr>
              <a:t>Results-a</a:t>
            </a:r>
          </a:p>
        </p:txBody>
      </p:sp>
      <p:sp>
        <p:nvSpPr>
          <p:cNvPr id="21517" name="Rectangle 11"/>
          <p:cNvSpPr>
            <a:spLocks noChangeArrowheads="1"/>
          </p:cNvSpPr>
          <p:nvPr/>
        </p:nvSpPr>
        <p:spPr bwMode="auto">
          <a:xfrm>
            <a:off x="6000750" y="85725"/>
            <a:ext cx="2857500" cy="985838"/>
          </a:xfrm>
          <a:prstGeom prst="rect">
            <a:avLst/>
          </a:prstGeom>
          <a:solidFill>
            <a:srgbClr val="FFFF00">
              <a:alpha val="7843"/>
            </a:srgbClr>
          </a:solidFill>
          <a:ln w="3175" algn="ctr">
            <a:noFill/>
            <a:round/>
            <a:headEnd/>
            <a:tailEnd/>
          </a:ln>
        </p:spPr>
        <p:txBody>
          <a:bodyPr lIns="0" tIns="0" rIns="0" bIns="0"/>
          <a:lstStyle/>
          <a:p>
            <a:pPr>
              <a:spcBef>
                <a:spcPct val="20000"/>
              </a:spcBef>
            </a:pPr>
            <a:endParaRPr lang="zh-CN" altLang="zh-CN"/>
          </a:p>
        </p:txBody>
      </p:sp>
      <p:sp>
        <p:nvSpPr>
          <p:cNvPr id="12" name="TextBox 11"/>
          <p:cNvSpPr txBox="1"/>
          <p:nvPr/>
        </p:nvSpPr>
        <p:spPr>
          <a:xfrm>
            <a:off x="1928794" y="1204267"/>
            <a:ext cx="6804054" cy="1200329"/>
          </a:xfrm>
          <a:prstGeom prst="rect">
            <a:avLst/>
          </a:prstGeom>
          <a:noFill/>
        </p:spPr>
        <p:txBody>
          <a:bodyPr wrap="square" rtlCol="0">
            <a:spAutoFit/>
          </a:bodyPr>
          <a:lstStyle/>
          <a:p>
            <a:r>
              <a:rPr lang="en-US" altLang="zh-CN" sz="2400" b="1" dirty="0" err="1" smtClean="0"/>
              <a:t>IIlustrations</a:t>
            </a:r>
            <a:r>
              <a:rPr lang="en-US" altLang="zh-CN" sz="2400" b="1" dirty="0" smtClean="0"/>
              <a:t> of population </a:t>
            </a:r>
            <a:r>
              <a:rPr lang="en-US" altLang="zh-CN" sz="2400" b="1" dirty="0"/>
              <a:t>r</a:t>
            </a:r>
            <a:r>
              <a:rPr lang="en-US" altLang="zh-CN" sz="2400" b="1" dirty="0" smtClean="0"/>
              <a:t>econstruction for water demand </a:t>
            </a:r>
            <a:r>
              <a:rPr lang="en-US" altLang="zh-CN" sz="2400" b="1" dirty="0" err="1" smtClean="0"/>
              <a:t>modelling</a:t>
            </a:r>
            <a:r>
              <a:rPr lang="en-US" altLang="zh-CN" sz="2400" b="1" dirty="0" smtClean="0"/>
              <a:t>: combinatorial </a:t>
            </a:r>
            <a:r>
              <a:rPr lang="en-US" altLang="zh-CN" sz="2400" b="1" dirty="0" err="1" smtClean="0"/>
              <a:t>optimisation</a:t>
            </a:r>
            <a:r>
              <a:rPr lang="en-US" altLang="zh-CN" sz="2400" b="1" dirty="0" smtClean="0"/>
              <a:t> 1</a:t>
            </a:r>
            <a:endParaRPr lang="zh-CN" altLang="en-US" sz="2400" b="1" dirty="0"/>
          </a:p>
        </p:txBody>
      </p:sp>
      <p:graphicFrame>
        <p:nvGraphicFramePr>
          <p:cNvPr id="14" name="表格 13"/>
          <p:cNvGraphicFramePr>
            <a:graphicFrameLocks noGrp="1"/>
          </p:cNvGraphicFramePr>
          <p:nvPr/>
        </p:nvGraphicFramePr>
        <p:xfrm>
          <a:off x="1928794" y="2646396"/>
          <a:ext cx="2357456" cy="3872799"/>
        </p:xfrm>
        <a:graphic>
          <a:graphicData uri="http://schemas.openxmlformats.org/drawingml/2006/table">
            <a:tbl>
              <a:tblPr firstRow="1" bandRow="1">
                <a:tableStyleId>{5C22544A-7EE6-4342-B048-85BDC9FD1C3A}</a:tableStyleId>
              </a:tblPr>
              <a:tblGrid>
                <a:gridCol w="968218"/>
                <a:gridCol w="694619"/>
                <a:gridCol w="694619"/>
              </a:tblGrid>
              <a:tr h="430311">
                <a:tc gridSpan="3">
                  <a:txBody>
                    <a:bodyPr/>
                    <a:lstStyle/>
                    <a:p>
                      <a:r>
                        <a:rPr lang="en-US" altLang="zh-CN" dirty="0" smtClean="0"/>
                        <a:t>Micro</a:t>
                      </a:r>
                      <a:r>
                        <a:rPr lang="en-US" altLang="zh-CN" baseline="0" dirty="0" smtClean="0"/>
                        <a:t> </a:t>
                      </a:r>
                      <a:r>
                        <a:rPr lang="en-US" altLang="zh-CN" dirty="0" smtClean="0"/>
                        <a:t>Samples</a:t>
                      </a:r>
                      <a:endParaRPr lang="zh-CN" altLang="en-US" dirty="0"/>
                    </a:p>
                  </a:txBody>
                  <a:tcPr/>
                </a:tc>
                <a:tc hMerge="1">
                  <a:txBody>
                    <a:bodyPr/>
                    <a:lstStyle/>
                    <a:p>
                      <a:endParaRPr lang="zh-CN" altLang="en-US" dirty="0"/>
                    </a:p>
                  </a:txBody>
                  <a:tcPr/>
                </a:tc>
                <a:tc hMerge="1">
                  <a:txBody>
                    <a:bodyPr/>
                    <a:lstStyle/>
                    <a:p>
                      <a:endParaRPr lang="zh-CN" altLang="en-US" dirty="0"/>
                    </a:p>
                  </a:txBody>
                  <a:tcPr/>
                </a:tc>
              </a:tr>
              <a:tr h="430311">
                <a:tc>
                  <a:txBody>
                    <a:bodyPr/>
                    <a:lstStyle/>
                    <a:p>
                      <a:r>
                        <a:rPr lang="en-US" altLang="zh-CN" dirty="0" smtClean="0"/>
                        <a:t>ID</a:t>
                      </a:r>
                      <a:endParaRPr lang="zh-CN" altLang="en-US" dirty="0"/>
                    </a:p>
                  </a:txBody>
                  <a:tcPr/>
                </a:tc>
                <a:tc>
                  <a:txBody>
                    <a:bodyPr/>
                    <a:lstStyle/>
                    <a:p>
                      <a:r>
                        <a:rPr lang="en-US" altLang="zh-CN" dirty="0" smtClean="0"/>
                        <a:t>Age</a:t>
                      </a:r>
                      <a:endParaRPr lang="zh-CN" altLang="en-US" dirty="0"/>
                    </a:p>
                  </a:txBody>
                  <a:tcPr/>
                </a:tc>
                <a:tc>
                  <a:txBody>
                    <a:bodyPr/>
                    <a:lstStyle/>
                    <a:p>
                      <a:r>
                        <a:rPr lang="en-US" altLang="zh-CN" dirty="0" smtClean="0"/>
                        <a:t>Sex</a:t>
                      </a:r>
                      <a:endParaRPr lang="zh-CN" altLang="en-US" dirty="0"/>
                    </a:p>
                  </a:txBody>
                  <a:tcPr/>
                </a:tc>
              </a:tr>
              <a:tr h="430311">
                <a:tc>
                  <a:txBody>
                    <a:bodyPr/>
                    <a:lstStyle/>
                    <a:p>
                      <a:r>
                        <a:rPr lang="en-US" altLang="zh-CN" dirty="0" smtClean="0"/>
                        <a:t>0</a:t>
                      </a:r>
                      <a:endParaRPr lang="zh-CN" altLang="en-US" dirty="0"/>
                    </a:p>
                  </a:txBody>
                  <a:tcPr/>
                </a:tc>
                <a:tc>
                  <a:txBody>
                    <a:bodyPr/>
                    <a:lstStyle/>
                    <a:p>
                      <a:r>
                        <a:rPr lang="en-US" altLang="zh-CN" dirty="0" smtClean="0"/>
                        <a:t>5</a:t>
                      </a:r>
                      <a:endParaRPr lang="zh-CN" altLang="en-US" dirty="0"/>
                    </a:p>
                  </a:txBody>
                  <a:tcPr/>
                </a:tc>
                <a:tc>
                  <a:txBody>
                    <a:bodyPr/>
                    <a:lstStyle/>
                    <a:p>
                      <a:r>
                        <a:rPr lang="en-US" altLang="zh-CN" dirty="0" smtClean="0"/>
                        <a:t>M</a:t>
                      </a:r>
                      <a:endParaRPr lang="zh-CN" altLang="en-US" dirty="0"/>
                    </a:p>
                  </a:txBody>
                  <a:tcPr/>
                </a:tc>
              </a:tr>
              <a:tr h="430311">
                <a:tc>
                  <a:txBody>
                    <a:bodyPr/>
                    <a:lstStyle/>
                    <a:p>
                      <a:r>
                        <a:rPr lang="en-US" altLang="zh-CN" dirty="0" smtClean="0"/>
                        <a:t>1</a:t>
                      </a:r>
                      <a:endParaRPr lang="zh-CN" altLang="en-US" dirty="0"/>
                    </a:p>
                  </a:txBody>
                  <a:tcPr/>
                </a:tc>
                <a:tc>
                  <a:txBody>
                    <a:bodyPr/>
                    <a:lstStyle/>
                    <a:p>
                      <a:r>
                        <a:rPr lang="en-US" altLang="zh-CN" dirty="0" smtClean="0"/>
                        <a:t>3</a:t>
                      </a:r>
                      <a:endParaRPr lang="zh-CN" altLang="en-US" dirty="0"/>
                    </a:p>
                  </a:txBody>
                  <a:tcPr/>
                </a:tc>
                <a:tc>
                  <a:txBody>
                    <a:bodyPr/>
                    <a:lstStyle/>
                    <a:p>
                      <a:r>
                        <a:rPr lang="en-US" altLang="zh-CN" dirty="0" smtClean="0"/>
                        <a:t>F</a:t>
                      </a:r>
                      <a:endParaRPr lang="zh-CN" altLang="en-US" dirty="0"/>
                    </a:p>
                  </a:txBody>
                  <a:tcPr/>
                </a:tc>
              </a:tr>
              <a:tr h="430311">
                <a:tc>
                  <a:txBody>
                    <a:bodyPr/>
                    <a:lstStyle/>
                    <a:p>
                      <a:r>
                        <a:rPr lang="en-US" altLang="zh-CN" dirty="0" smtClean="0"/>
                        <a:t>2</a:t>
                      </a:r>
                      <a:endParaRPr lang="zh-CN" altLang="en-US" dirty="0"/>
                    </a:p>
                  </a:txBody>
                  <a:tcPr/>
                </a:tc>
                <a:tc>
                  <a:txBody>
                    <a:bodyPr/>
                    <a:lstStyle/>
                    <a:p>
                      <a:r>
                        <a:rPr lang="en-US" altLang="zh-CN" dirty="0" smtClean="0"/>
                        <a:t>50</a:t>
                      </a:r>
                      <a:endParaRPr lang="zh-CN" altLang="en-US" dirty="0"/>
                    </a:p>
                  </a:txBody>
                  <a:tcPr/>
                </a:tc>
                <a:tc>
                  <a:txBody>
                    <a:bodyPr/>
                    <a:lstStyle/>
                    <a:p>
                      <a:r>
                        <a:rPr lang="en-US" altLang="zh-CN" dirty="0" smtClean="0"/>
                        <a:t>M</a:t>
                      </a:r>
                      <a:endParaRPr lang="zh-CN" altLang="en-US" dirty="0"/>
                    </a:p>
                  </a:txBody>
                  <a:tcPr/>
                </a:tc>
              </a:tr>
              <a:tr h="430311">
                <a:tc>
                  <a:txBody>
                    <a:bodyPr/>
                    <a:lstStyle/>
                    <a:p>
                      <a:r>
                        <a:rPr lang="en-US" altLang="zh-CN" dirty="0" smtClean="0"/>
                        <a:t>3</a:t>
                      </a:r>
                      <a:endParaRPr lang="zh-CN" altLang="en-US" dirty="0"/>
                    </a:p>
                  </a:txBody>
                  <a:tcPr/>
                </a:tc>
                <a:tc>
                  <a:txBody>
                    <a:bodyPr/>
                    <a:lstStyle/>
                    <a:p>
                      <a:r>
                        <a:rPr lang="en-US" altLang="zh-CN" dirty="0" smtClean="0"/>
                        <a:t>30</a:t>
                      </a:r>
                      <a:endParaRPr lang="zh-CN" altLang="en-US" dirty="0"/>
                    </a:p>
                  </a:txBody>
                  <a:tcPr/>
                </a:tc>
                <a:tc>
                  <a:txBody>
                    <a:bodyPr/>
                    <a:lstStyle/>
                    <a:p>
                      <a:r>
                        <a:rPr lang="en-US" altLang="zh-CN" dirty="0" smtClean="0"/>
                        <a:t>F</a:t>
                      </a:r>
                      <a:endParaRPr lang="zh-CN" altLang="en-US" dirty="0"/>
                    </a:p>
                  </a:txBody>
                  <a:tcPr/>
                </a:tc>
              </a:tr>
              <a:tr h="430311">
                <a:tc>
                  <a:txBody>
                    <a:bodyPr/>
                    <a:lstStyle/>
                    <a:p>
                      <a:r>
                        <a:rPr lang="en-US" altLang="zh-CN" dirty="0" smtClean="0"/>
                        <a:t>…</a:t>
                      </a:r>
                      <a:endParaRPr lang="zh-CN" altLang="en-US" dirty="0"/>
                    </a:p>
                  </a:txBody>
                  <a:tcPr/>
                </a:tc>
                <a:tc>
                  <a:txBody>
                    <a:bodyPr/>
                    <a:lstStyle/>
                    <a:p>
                      <a:endParaRPr lang="zh-CN" altLang="en-US" dirty="0"/>
                    </a:p>
                  </a:txBody>
                  <a:tcPr/>
                </a:tc>
                <a:tc>
                  <a:txBody>
                    <a:bodyPr/>
                    <a:lstStyle/>
                    <a:p>
                      <a:endParaRPr lang="zh-CN" altLang="en-US" dirty="0"/>
                    </a:p>
                  </a:txBody>
                  <a:tcPr/>
                </a:tc>
              </a:tr>
              <a:tr h="430311">
                <a:tc>
                  <a:txBody>
                    <a:bodyPr/>
                    <a:lstStyle/>
                    <a:p>
                      <a:r>
                        <a:rPr lang="en-US" altLang="zh-CN" dirty="0" smtClean="0"/>
                        <a:t>999</a:t>
                      </a:r>
                      <a:endParaRPr lang="zh-CN" altLang="en-US" dirty="0"/>
                    </a:p>
                  </a:txBody>
                  <a:tcPr/>
                </a:tc>
                <a:tc>
                  <a:txBody>
                    <a:bodyPr/>
                    <a:lstStyle/>
                    <a:p>
                      <a:r>
                        <a:rPr lang="en-US" altLang="zh-CN" dirty="0" smtClean="0"/>
                        <a:t>25</a:t>
                      </a:r>
                      <a:endParaRPr lang="zh-CN" altLang="en-US" dirty="0"/>
                    </a:p>
                  </a:txBody>
                  <a:tcPr/>
                </a:tc>
                <a:tc>
                  <a:txBody>
                    <a:bodyPr/>
                    <a:lstStyle/>
                    <a:p>
                      <a:r>
                        <a:rPr lang="en-US" altLang="zh-CN" dirty="0" smtClean="0"/>
                        <a:t>F</a:t>
                      </a:r>
                      <a:endParaRPr lang="zh-CN" altLang="en-US" dirty="0"/>
                    </a:p>
                  </a:txBody>
                  <a:tcPr/>
                </a:tc>
              </a:tr>
              <a:tr h="430311">
                <a:tc>
                  <a:txBody>
                    <a:bodyPr/>
                    <a:lstStyle/>
                    <a:p>
                      <a:r>
                        <a:rPr lang="en-US" altLang="zh-CN" dirty="0" smtClean="0"/>
                        <a:t>1000</a:t>
                      </a:r>
                      <a:endParaRPr lang="zh-CN" altLang="en-US" dirty="0"/>
                    </a:p>
                  </a:txBody>
                  <a:tcPr/>
                </a:tc>
                <a:tc>
                  <a:txBody>
                    <a:bodyPr/>
                    <a:lstStyle/>
                    <a:p>
                      <a:r>
                        <a:rPr lang="en-US" altLang="zh-CN" dirty="0" smtClean="0"/>
                        <a:t>36</a:t>
                      </a:r>
                      <a:endParaRPr lang="zh-CN" altLang="en-US" dirty="0"/>
                    </a:p>
                  </a:txBody>
                  <a:tcPr/>
                </a:tc>
                <a:tc>
                  <a:txBody>
                    <a:bodyPr/>
                    <a:lstStyle/>
                    <a:p>
                      <a:r>
                        <a:rPr lang="en-US" altLang="zh-CN" dirty="0" smtClean="0"/>
                        <a:t>M</a:t>
                      </a:r>
                      <a:endParaRPr lang="zh-CN" altLang="en-US" dirty="0"/>
                    </a:p>
                  </a:txBody>
                  <a:tcPr/>
                </a:tc>
              </a:tr>
            </a:tbl>
          </a:graphicData>
        </a:graphic>
      </p:graphicFrame>
      <p:graphicFrame>
        <p:nvGraphicFramePr>
          <p:cNvPr id="15" name="表格 14"/>
          <p:cNvGraphicFramePr>
            <a:graphicFrameLocks noGrp="1"/>
          </p:cNvGraphicFramePr>
          <p:nvPr/>
        </p:nvGraphicFramePr>
        <p:xfrm>
          <a:off x="4637110" y="3571876"/>
          <a:ext cx="4095738" cy="1381760"/>
        </p:xfrm>
        <a:graphic>
          <a:graphicData uri="http://schemas.openxmlformats.org/drawingml/2006/table">
            <a:tbl>
              <a:tblPr firstRow="1" bandRow="1">
                <a:tableStyleId>{5C22544A-7EE6-4342-B048-85BDC9FD1C3A}</a:tableStyleId>
              </a:tblPr>
              <a:tblGrid>
                <a:gridCol w="792146"/>
                <a:gridCol w="1428760"/>
                <a:gridCol w="1874832"/>
              </a:tblGrid>
              <a:tr h="370840">
                <a:tc gridSpan="3">
                  <a:txBody>
                    <a:bodyPr/>
                    <a:lstStyle/>
                    <a:p>
                      <a:r>
                        <a:rPr lang="en-US" altLang="zh-CN" dirty="0" smtClean="0"/>
                        <a:t>Constrain</a:t>
                      </a:r>
                      <a:r>
                        <a:rPr lang="en-US" altLang="zh-CN" baseline="0" dirty="0" smtClean="0"/>
                        <a:t>t table:</a:t>
                      </a:r>
                      <a:endParaRPr lang="zh-CN" altLang="en-US" dirty="0"/>
                    </a:p>
                  </a:txBody>
                  <a:tcPr/>
                </a:tc>
                <a:tc hMerge="1">
                  <a:txBody>
                    <a:bodyPr/>
                    <a:lstStyle/>
                    <a:p>
                      <a:endParaRPr lang="zh-CN" altLang="en-US" dirty="0"/>
                    </a:p>
                  </a:txBody>
                  <a:tcPr/>
                </a:tc>
                <a:tc hMerge="1">
                  <a:txBody>
                    <a:bodyPr/>
                    <a:lstStyle/>
                    <a:p>
                      <a:endParaRPr lang="zh-CN" altLang="en-US" dirty="0"/>
                    </a:p>
                  </a:txBody>
                  <a:tcPr/>
                </a:tc>
              </a:tr>
              <a:tr h="370840">
                <a:tc>
                  <a:txBody>
                    <a:bodyPr/>
                    <a:lstStyle/>
                    <a:p>
                      <a:r>
                        <a:rPr lang="en-US" altLang="zh-CN" dirty="0" smtClean="0"/>
                        <a:t>Total</a:t>
                      </a:r>
                      <a:r>
                        <a:rPr lang="en-US" altLang="zh-CN" baseline="0" dirty="0" smtClean="0"/>
                        <a:t> Pop</a:t>
                      </a:r>
                      <a:endParaRPr lang="zh-CN" altLang="en-US" dirty="0"/>
                    </a:p>
                  </a:txBody>
                  <a:tcPr/>
                </a:tc>
                <a:tc>
                  <a:txBody>
                    <a:bodyPr/>
                    <a:lstStyle/>
                    <a:p>
                      <a:r>
                        <a:rPr lang="en-US" altLang="zh-CN" dirty="0" smtClean="0"/>
                        <a:t>Age  less than 10</a:t>
                      </a:r>
                      <a:endParaRPr lang="zh-CN" altLang="en-US" dirty="0"/>
                    </a:p>
                  </a:txBody>
                  <a:tcPr/>
                </a:tc>
                <a:tc>
                  <a:txBody>
                    <a:bodyPr/>
                    <a:lstStyle/>
                    <a:p>
                      <a:r>
                        <a:rPr lang="en-US" altLang="zh-CN" dirty="0" smtClean="0"/>
                        <a:t>Age  over 60</a:t>
                      </a:r>
                      <a:endParaRPr lang="zh-CN" altLang="en-US" dirty="0"/>
                    </a:p>
                  </a:txBody>
                  <a:tcPr/>
                </a:tc>
              </a:tr>
              <a:tr h="370840">
                <a:tc>
                  <a:txBody>
                    <a:bodyPr/>
                    <a:lstStyle/>
                    <a:p>
                      <a:r>
                        <a:rPr lang="en-US" altLang="zh-CN" dirty="0" smtClean="0"/>
                        <a:t>50</a:t>
                      </a:r>
                      <a:endParaRPr lang="zh-CN" altLang="en-US" dirty="0"/>
                    </a:p>
                  </a:txBody>
                  <a:tcPr/>
                </a:tc>
                <a:tc>
                  <a:txBody>
                    <a:bodyPr/>
                    <a:lstStyle/>
                    <a:p>
                      <a:r>
                        <a:rPr lang="en-US" altLang="zh-CN" dirty="0" smtClean="0"/>
                        <a:t>30</a:t>
                      </a:r>
                      <a:endParaRPr lang="zh-CN" altLang="en-US" dirty="0"/>
                    </a:p>
                  </a:txBody>
                  <a:tcPr/>
                </a:tc>
                <a:tc>
                  <a:txBody>
                    <a:bodyPr/>
                    <a:lstStyle/>
                    <a:p>
                      <a:r>
                        <a:rPr lang="en-US" altLang="zh-CN" dirty="0" smtClean="0"/>
                        <a:t>20</a:t>
                      </a:r>
                      <a:endParaRPr lang="zh-CN" altLang="en-US" dirty="0"/>
                    </a:p>
                  </a:txBody>
                  <a:tcPr/>
                </a:tc>
              </a:tr>
            </a:tbl>
          </a:graphicData>
        </a:graphic>
      </p:graphicFrame>
      <p:sp>
        <p:nvSpPr>
          <p:cNvPr id="16" name="Rectangle 22"/>
          <p:cNvSpPr>
            <a:spLocks noChangeArrowheads="1"/>
          </p:cNvSpPr>
          <p:nvPr/>
        </p:nvSpPr>
        <p:spPr bwMode="auto">
          <a:xfrm>
            <a:off x="0" y="1209675"/>
            <a:ext cx="1911350" cy="4635115"/>
          </a:xfrm>
          <a:prstGeom prst="rect">
            <a:avLst/>
          </a:prstGeom>
          <a:noFill/>
          <a:ln w="9525">
            <a:noFill/>
            <a:miter lim="800000"/>
            <a:headEnd/>
            <a:tailEnd/>
          </a:ln>
        </p:spPr>
        <p:txBody>
          <a:bodyPr wrap="square">
            <a:spAutoFit/>
          </a:bodyPr>
          <a:lstStyle/>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Introduction</a:t>
            </a:r>
          </a:p>
          <a:p>
            <a:pPr marL="179388" lvl="1" indent="-179388">
              <a:spcBef>
                <a:spcPct val="20000"/>
              </a:spcBef>
              <a:buFont typeface="Arial" pitchFamily="34" charset="0"/>
              <a:buAutoNum type="arabicPeriod"/>
            </a:pPr>
            <a:endParaRPr lang="en-GB" altLang="zh-CN" sz="1800" dirty="0">
              <a:solidFill>
                <a:srgbClr val="6633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Framework</a:t>
            </a:r>
          </a:p>
          <a:p>
            <a:pPr marL="179388" lvl="1" indent="-179388">
              <a:spcBef>
                <a:spcPct val="20000"/>
              </a:spcBef>
              <a:buFont typeface="Arial" pitchFamily="34" charset="0"/>
              <a:buAutoNum type="arabicPeriod"/>
            </a:pPr>
            <a:endParaRPr lang="en-GB" altLang="zh-CN" sz="1800" b="1" dirty="0">
              <a:solidFill>
                <a:srgbClr val="6633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a:solidFill>
                  <a:srgbClr val="CC9900"/>
                </a:solidFill>
                <a:latin typeface="Times New Roman" pitchFamily="18" charset="0"/>
                <a:ea typeface="宋体" pitchFamily="2" charset="-122"/>
                <a:cs typeface="Times New Roman" pitchFamily="18" charset="0"/>
              </a:rPr>
              <a:t>Basics</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b="1" dirty="0" smtClean="0">
                <a:solidFill>
                  <a:srgbClr val="663300"/>
                </a:solidFill>
                <a:latin typeface="Times New Roman" pitchFamily="18" charset="0"/>
                <a:ea typeface="宋体" pitchFamily="2" charset="-122"/>
                <a:cs typeface="Times New Roman" pitchFamily="18" charset="0"/>
              </a:rPr>
              <a:t>Illustration</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MSM Review</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Statistical Matching</a:t>
            </a:r>
          </a:p>
          <a:p>
            <a:pPr marL="179388" lvl="1" indent="-179388">
              <a:spcBef>
                <a:spcPct val="20000"/>
              </a:spcBef>
              <a:buFont typeface="Arial" pitchFamily="34" charset="0"/>
              <a:buAutoNum type="arabicPeriod"/>
            </a:pPr>
            <a:endParaRPr lang="en-GB" altLang="zh-CN" sz="1800" dirty="0" smtClean="0">
              <a:solidFill>
                <a:srgbClr val="CC9900"/>
              </a:solidFill>
              <a:latin typeface="Times New Roman" pitchFamily="18" charset="0"/>
              <a:ea typeface="宋体" pitchFamily="2" charset="-122"/>
              <a:cs typeface="Times New Roman" pitchFamily="18" charset="0"/>
            </a:endParaRPr>
          </a:p>
          <a:p>
            <a:pPr marL="179388" lvl="1" indent="-179388">
              <a:spcBef>
                <a:spcPct val="20000"/>
              </a:spcBef>
              <a:buFont typeface="Arial" pitchFamily="34" charset="0"/>
              <a:buAutoNum type="arabicPeriod"/>
            </a:pPr>
            <a:r>
              <a:rPr lang="en-GB" altLang="zh-CN" sz="1800" dirty="0" smtClean="0">
                <a:solidFill>
                  <a:srgbClr val="CC9900"/>
                </a:solidFill>
                <a:latin typeface="Times New Roman" pitchFamily="18" charset="0"/>
                <a:ea typeface="宋体" pitchFamily="2" charset="-122"/>
                <a:cs typeface="Times New Roman" pitchFamily="18" charset="0"/>
              </a:rPr>
              <a:t>Scenario</a:t>
            </a:r>
            <a:endParaRPr lang="en-GB" altLang="zh-CN" sz="1800" dirty="0">
              <a:solidFill>
                <a:srgbClr val="CC9900"/>
              </a:solidFill>
              <a:latin typeface="Times New Roman" pitchFamily="18" charset="0"/>
              <a:ea typeface="宋体" pitchFamily="2" charset="-122"/>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thnicProjectiontemplate">
  <a:themeElements>
    <a:clrScheme name="University of Leeds 1">
      <a:dk1>
        <a:srgbClr val="000005"/>
      </a:dk1>
      <a:lt1>
        <a:srgbClr val="FFFFFF"/>
      </a:lt1>
      <a:dk2>
        <a:srgbClr val="FFFFFF"/>
      </a:dk2>
      <a:lt2>
        <a:srgbClr val="808080"/>
      </a:lt2>
      <a:accent1>
        <a:srgbClr val="00502F"/>
      </a:accent1>
      <a:accent2>
        <a:srgbClr val="C41230"/>
      </a:accent2>
      <a:accent3>
        <a:srgbClr val="FFFFFF"/>
      </a:accent3>
      <a:accent4>
        <a:srgbClr val="000003"/>
      </a:accent4>
      <a:accent5>
        <a:srgbClr val="AAB3AD"/>
      </a:accent5>
      <a:accent6>
        <a:srgbClr val="B10F2A"/>
      </a:accent6>
      <a:hlink>
        <a:srgbClr val="E9E2D3"/>
      </a:hlink>
      <a:folHlink>
        <a:srgbClr val="99CC00"/>
      </a:folHlink>
    </a:clrScheme>
    <a:fontScheme name="University of Leed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hlink"/>
        </a:solidFill>
        <a:ln w="3175" cap="flat" cmpd="sng" algn="ctr">
          <a:solidFill>
            <a:schemeClr val="tx1"/>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0" lang="en-GB"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hlink"/>
        </a:solidFill>
        <a:ln w="3175" cap="flat" cmpd="sng" algn="ctr">
          <a:solidFill>
            <a:schemeClr val="tx1"/>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0" lang="en-GB" sz="2000" b="0" i="0" u="none" strike="noStrike" cap="none" normalizeH="0" baseline="0" smtClean="0">
            <a:ln>
              <a:noFill/>
            </a:ln>
            <a:solidFill>
              <a:schemeClr val="tx1"/>
            </a:solidFill>
            <a:effectLst/>
            <a:latin typeface="Arial" charset="0"/>
          </a:defRPr>
        </a:defPPr>
      </a:lstStyle>
    </a:lnDef>
  </a:objectDefaults>
  <a:extraClrSchemeLst>
    <a:extraClrScheme>
      <a:clrScheme name="University of Leeds 1">
        <a:dk1>
          <a:srgbClr val="000005"/>
        </a:dk1>
        <a:lt1>
          <a:srgbClr val="FFFFFF"/>
        </a:lt1>
        <a:dk2>
          <a:srgbClr val="FFFFFF"/>
        </a:dk2>
        <a:lt2>
          <a:srgbClr val="808080"/>
        </a:lt2>
        <a:accent1>
          <a:srgbClr val="00502F"/>
        </a:accent1>
        <a:accent2>
          <a:srgbClr val="C41230"/>
        </a:accent2>
        <a:accent3>
          <a:srgbClr val="FFFFFF"/>
        </a:accent3>
        <a:accent4>
          <a:srgbClr val="000003"/>
        </a:accent4>
        <a:accent5>
          <a:srgbClr val="AAB3AD"/>
        </a:accent5>
        <a:accent6>
          <a:srgbClr val="B10F2A"/>
        </a:accent6>
        <a:hlink>
          <a:srgbClr val="E9E2D3"/>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EthnicProjectiontemplate</Template>
  <TotalTime>7911</TotalTime>
  <Words>3416</Words>
  <Application>Microsoft Office PowerPoint</Application>
  <PresentationFormat>On-screen Show (4:3)</PresentationFormat>
  <Paragraphs>764</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EthnicProjectiontemplate</vt:lpstr>
      <vt:lpstr>Title</vt:lpstr>
      <vt:lpstr>Slide 2</vt:lpstr>
      <vt:lpstr>Methods-a</vt:lpstr>
      <vt:lpstr>Methods-b</vt:lpstr>
      <vt:lpstr>Data-a</vt:lpstr>
      <vt:lpstr>Data-a</vt:lpstr>
      <vt:lpstr>Data-a</vt:lpstr>
      <vt:lpstr>Data-a</vt:lpstr>
      <vt:lpstr>Results-a</vt:lpstr>
      <vt:lpstr>Results-a</vt:lpstr>
      <vt:lpstr>Results-a</vt:lpstr>
      <vt:lpstr>Results-a</vt:lpstr>
      <vt:lpstr>Results-a</vt:lpstr>
      <vt:lpstr>Results-a</vt:lpstr>
      <vt:lpstr>Results-a</vt:lpstr>
      <vt:lpstr>Results-a</vt:lpstr>
      <vt:lpstr>Results-a</vt:lpstr>
      <vt:lpstr>Results-a</vt:lpstr>
      <vt:lpstr>Results-a</vt:lpstr>
      <vt:lpstr>Results-a</vt:lpstr>
      <vt:lpstr>Results-a</vt:lpstr>
      <vt:lpstr>Results-a</vt:lpstr>
      <vt:lpstr>Results-a</vt:lpstr>
      <vt:lpstr>Title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Jianhui Jin</dc:creator>
  <cp:lastModifiedBy>geo6phr</cp:lastModifiedBy>
  <cp:revision>590</cp:revision>
  <dcterms:created xsi:type="dcterms:W3CDTF">2009-06-24T07:07:21Z</dcterms:created>
  <dcterms:modified xsi:type="dcterms:W3CDTF">2009-06-30T08:31:20Z</dcterms:modified>
</cp:coreProperties>
</file>