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\RESEARCH\projects\DEMIFER%20Project%20ESPON%202008-11\DEMIFER%20Data%20Sets\UK%20migration%20schedules\UK_single_year_mig_schedul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lineChart>
        <c:grouping val="standard"/>
        <c:ser>
          <c:idx val="0"/>
          <c:order val="0"/>
          <c:tx>
            <c:v>Male</c:v>
          </c:tx>
          <c:marker>
            <c:symbol val="none"/>
          </c:marker>
          <c:cat>
            <c:strRef>
              <c:f>UK!$B$3:$B$94</c:f>
              <c:strCache>
                <c:ptCount val="92"/>
                <c:pt idx="0">
                  <c:v>Newborn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90+</c:v>
                </c:pt>
              </c:strCache>
            </c:strRef>
          </c:cat>
          <c:val>
            <c:numRef>
              <c:f>UK!$C$3:$C$94</c:f>
              <c:numCache>
                <c:formatCode>General</c:formatCode>
                <c:ptCount val="92"/>
                <c:pt idx="0">
                  <c:v>10.1887990133846</c:v>
                </c:pt>
                <c:pt idx="1">
                  <c:v>16.743605958403599</c:v>
                </c:pt>
                <c:pt idx="2">
                  <c:v>14.665849589759301</c:v>
                </c:pt>
                <c:pt idx="3">
                  <c:v>12.873565525107285</c:v>
                </c:pt>
                <c:pt idx="4">
                  <c:v>11.735530747668712</c:v>
                </c:pt>
                <c:pt idx="5">
                  <c:v>10.632619957092773</c:v>
                </c:pt>
                <c:pt idx="6">
                  <c:v>10.133443861938545</c:v>
                </c:pt>
                <c:pt idx="7">
                  <c:v>9.6844323979793074</c:v>
                </c:pt>
                <c:pt idx="8">
                  <c:v>9.24793980764235</c:v>
                </c:pt>
                <c:pt idx="9">
                  <c:v>8.7313477919410385</c:v>
                </c:pt>
                <c:pt idx="10">
                  <c:v>8.3335569769348901</c:v>
                </c:pt>
                <c:pt idx="11">
                  <c:v>7.8858375427286633</c:v>
                </c:pt>
                <c:pt idx="12">
                  <c:v>7.6698972316921807</c:v>
                </c:pt>
                <c:pt idx="13">
                  <c:v>7.3663180517927689</c:v>
                </c:pt>
                <c:pt idx="14">
                  <c:v>7.252714823454065</c:v>
                </c:pt>
                <c:pt idx="15">
                  <c:v>6.3261752756819494</c:v>
                </c:pt>
                <c:pt idx="16">
                  <c:v>6.81239421869107</c:v>
                </c:pt>
                <c:pt idx="17">
                  <c:v>8.0404220811199458</c:v>
                </c:pt>
                <c:pt idx="18">
                  <c:v>13.094926933586787</c:v>
                </c:pt>
                <c:pt idx="19">
                  <c:v>25.587901994045314</c:v>
                </c:pt>
                <c:pt idx="20">
                  <c:v>29.302698478744027</c:v>
                </c:pt>
                <c:pt idx="21">
                  <c:v>29.563131321810438</c:v>
                </c:pt>
                <c:pt idx="22">
                  <c:v>30.645020764963839</c:v>
                </c:pt>
                <c:pt idx="23">
                  <c:v>30.648668341226777</c:v>
                </c:pt>
                <c:pt idx="24">
                  <c:v>29.268652985159427</c:v>
                </c:pt>
                <c:pt idx="25">
                  <c:v>28.086018354001432</c:v>
                </c:pt>
                <c:pt idx="26">
                  <c:v>26.900825581151906</c:v>
                </c:pt>
                <c:pt idx="27">
                  <c:v>25.318925963495658</c:v>
                </c:pt>
                <c:pt idx="28">
                  <c:v>23.384301352301652</c:v>
                </c:pt>
                <c:pt idx="29">
                  <c:v>21.706574920394594</c:v>
                </c:pt>
                <c:pt idx="30">
                  <c:v>19.983130325384572</c:v>
                </c:pt>
                <c:pt idx="31">
                  <c:v>18.341719397585852</c:v>
                </c:pt>
                <c:pt idx="32">
                  <c:v>17.023051237638214</c:v>
                </c:pt>
                <c:pt idx="33">
                  <c:v>15.757202144406159</c:v>
                </c:pt>
                <c:pt idx="34">
                  <c:v>14.628184988950718</c:v>
                </c:pt>
                <c:pt idx="35">
                  <c:v>13.500165332980623</c:v>
                </c:pt>
                <c:pt idx="36">
                  <c:v>12.625674896472193</c:v>
                </c:pt>
                <c:pt idx="37">
                  <c:v>11.7382564536606</c:v>
                </c:pt>
                <c:pt idx="38">
                  <c:v>11.083052448528306</c:v>
                </c:pt>
                <c:pt idx="39">
                  <c:v>10.354239911158269</c:v>
                </c:pt>
                <c:pt idx="40">
                  <c:v>9.7352245995767426</c:v>
                </c:pt>
                <c:pt idx="41">
                  <c:v>9.0456056453023841</c:v>
                </c:pt>
                <c:pt idx="42">
                  <c:v>8.4110268568012181</c:v>
                </c:pt>
                <c:pt idx="43">
                  <c:v>7.8638669799601901</c:v>
                </c:pt>
                <c:pt idx="44">
                  <c:v>7.2897382055837863</c:v>
                </c:pt>
                <c:pt idx="45">
                  <c:v>6.9765120659400806</c:v>
                </c:pt>
                <c:pt idx="46">
                  <c:v>6.5078417861534863</c:v>
                </c:pt>
                <c:pt idx="47">
                  <c:v>6.2187216113518771</c:v>
                </c:pt>
                <c:pt idx="48">
                  <c:v>5.9540856390595405</c:v>
                </c:pt>
                <c:pt idx="49">
                  <c:v>5.6610752344202968</c:v>
                </c:pt>
                <c:pt idx="50">
                  <c:v>5.4297282658951902</c:v>
                </c:pt>
                <c:pt idx="51">
                  <c:v>5.2397352178191259</c:v>
                </c:pt>
                <c:pt idx="52">
                  <c:v>5.0513302709868366</c:v>
                </c:pt>
                <c:pt idx="53">
                  <c:v>4.770903428207693</c:v>
                </c:pt>
                <c:pt idx="54">
                  <c:v>4.6513950675938327</c:v>
                </c:pt>
                <c:pt idx="55">
                  <c:v>4.6072313270588072</c:v>
                </c:pt>
                <c:pt idx="56">
                  <c:v>4.3790725067917666</c:v>
                </c:pt>
                <c:pt idx="57">
                  <c:v>4.1879483247854212</c:v>
                </c:pt>
                <c:pt idx="58">
                  <c:v>4.0346163111761761</c:v>
                </c:pt>
                <c:pt idx="59">
                  <c:v>4.0629150588047986</c:v>
                </c:pt>
                <c:pt idx="60">
                  <c:v>4.1751586020911162</c:v>
                </c:pt>
                <c:pt idx="61">
                  <c:v>4.0370174466791333</c:v>
                </c:pt>
                <c:pt idx="62">
                  <c:v>3.8907232539064962</c:v>
                </c:pt>
                <c:pt idx="63">
                  <c:v>3.7578944238928691</c:v>
                </c:pt>
                <c:pt idx="64">
                  <c:v>3.5952858201786895</c:v>
                </c:pt>
                <c:pt idx="65">
                  <c:v>3.9140867965594652</c:v>
                </c:pt>
                <c:pt idx="66">
                  <c:v>3.6322650016034408</c:v>
                </c:pt>
                <c:pt idx="67">
                  <c:v>3.3211617101296427</c:v>
                </c:pt>
                <c:pt idx="68">
                  <c:v>3.2368066855501318</c:v>
                </c:pt>
                <c:pt idx="69">
                  <c:v>3.1590325904673389</c:v>
                </c:pt>
                <c:pt idx="70">
                  <c:v>3.0024178124210605</c:v>
                </c:pt>
                <c:pt idx="71">
                  <c:v>2.999081031407103</c:v>
                </c:pt>
                <c:pt idx="72">
                  <c:v>2.9121567733849836</c:v>
                </c:pt>
                <c:pt idx="73">
                  <c:v>2.8794176296759004</c:v>
                </c:pt>
                <c:pt idx="74">
                  <c:v>2.8651581478512855</c:v>
                </c:pt>
                <c:pt idx="75">
                  <c:v>2.8097501507654998</c:v>
                </c:pt>
                <c:pt idx="76">
                  <c:v>2.9526861241824163</c:v>
                </c:pt>
                <c:pt idx="77">
                  <c:v>3.0215901783536472</c:v>
                </c:pt>
                <c:pt idx="78">
                  <c:v>3.0137741046831961</c:v>
                </c:pt>
                <c:pt idx="79">
                  <c:v>3.1314164244361598</c:v>
                </c:pt>
                <c:pt idx="80">
                  <c:v>3.3747854122178955</c:v>
                </c:pt>
                <c:pt idx="81">
                  <c:v>3.7448065737235714</c:v>
                </c:pt>
                <c:pt idx="82">
                  <c:v>4.0611704501502484</c:v>
                </c:pt>
                <c:pt idx="83">
                  <c:v>3.9462045310948648</c:v>
                </c:pt>
                <c:pt idx="84">
                  <c:v>4.1493410388328993</c:v>
                </c:pt>
                <c:pt idx="85">
                  <c:v>5.9557322690057592</c:v>
                </c:pt>
                <c:pt idx="86">
                  <c:v>5.9557322690057592</c:v>
                </c:pt>
                <c:pt idx="87">
                  <c:v>5.9557322690057592</c:v>
                </c:pt>
                <c:pt idx="88">
                  <c:v>5.9557322690057592</c:v>
                </c:pt>
                <c:pt idx="89">
                  <c:v>5.9557322690057592</c:v>
                </c:pt>
                <c:pt idx="90">
                  <c:v>5.9557322690057592</c:v>
                </c:pt>
                <c:pt idx="91">
                  <c:v>5.9557322690057592</c:v>
                </c:pt>
              </c:numCache>
            </c:numRef>
          </c:val>
        </c:ser>
        <c:ser>
          <c:idx val="1"/>
          <c:order val="1"/>
          <c:tx>
            <c:v>Female</c:v>
          </c:tx>
          <c:marker>
            <c:symbol val="none"/>
          </c:marker>
          <c:cat>
            <c:strRef>
              <c:f>UK!$B$3:$B$94</c:f>
              <c:strCache>
                <c:ptCount val="92"/>
                <c:pt idx="0">
                  <c:v>Newborn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90+</c:v>
                </c:pt>
              </c:strCache>
            </c:strRef>
          </c:cat>
          <c:val>
            <c:numRef>
              <c:f>UK!$D$3:$D$94</c:f>
              <c:numCache>
                <c:formatCode>General</c:formatCode>
                <c:ptCount val="92"/>
                <c:pt idx="0">
                  <c:v>10.156899653769978</c:v>
                </c:pt>
                <c:pt idx="1">
                  <c:v>16.807614119386436</c:v>
                </c:pt>
                <c:pt idx="2">
                  <c:v>14.450614565543512</c:v>
                </c:pt>
                <c:pt idx="3">
                  <c:v>12.925246391344135</c:v>
                </c:pt>
                <c:pt idx="4">
                  <c:v>11.779720220143467</c:v>
                </c:pt>
                <c:pt idx="5">
                  <c:v>10.742847323653233</c:v>
                </c:pt>
                <c:pt idx="6">
                  <c:v>10.018007674618062</c:v>
                </c:pt>
                <c:pt idx="7">
                  <c:v>9.6068248028821124</c:v>
                </c:pt>
                <c:pt idx="8">
                  <c:v>9.3351606637547704</c:v>
                </c:pt>
                <c:pt idx="9">
                  <c:v>8.8653763277308801</c:v>
                </c:pt>
                <c:pt idx="10">
                  <c:v>8.4745550420220699</c:v>
                </c:pt>
                <c:pt idx="11">
                  <c:v>8.0971970748747601</c:v>
                </c:pt>
                <c:pt idx="12">
                  <c:v>7.7796951858721073</c:v>
                </c:pt>
                <c:pt idx="13">
                  <c:v>7.2391155759724057</c:v>
                </c:pt>
                <c:pt idx="14">
                  <c:v>7.2071569454335416</c:v>
                </c:pt>
                <c:pt idx="15">
                  <c:v>6.6855040607754983</c:v>
                </c:pt>
                <c:pt idx="16">
                  <c:v>7.5316954847603199</c:v>
                </c:pt>
                <c:pt idx="17">
                  <c:v>10.166410534824101</c:v>
                </c:pt>
                <c:pt idx="18">
                  <c:v>18.598100928198015</c:v>
                </c:pt>
                <c:pt idx="19">
                  <c:v>34.788729359544348</c:v>
                </c:pt>
                <c:pt idx="20">
                  <c:v>37.601370449678804</c:v>
                </c:pt>
                <c:pt idx="21">
                  <c:v>35.578437895360977</c:v>
                </c:pt>
                <c:pt idx="22">
                  <c:v>35.652450392380729</c:v>
                </c:pt>
                <c:pt idx="23">
                  <c:v>33.671222617487359</c:v>
                </c:pt>
                <c:pt idx="24">
                  <c:v>30.869477727979511</c:v>
                </c:pt>
                <c:pt idx="25">
                  <c:v>28.290168901246659</c:v>
                </c:pt>
                <c:pt idx="26">
                  <c:v>26.1768975355814</c:v>
                </c:pt>
                <c:pt idx="27">
                  <c:v>23.883301016005834</c:v>
                </c:pt>
                <c:pt idx="28">
                  <c:v>21.798378068589109</c:v>
                </c:pt>
                <c:pt idx="29">
                  <c:v>19.567639848451083</c:v>
                </c:pt>
                <c:pt idx="30">
                  <c:v>17.790579464588273</c:v>
                </c:pt>
                <c:pt idx="31">
                  <c:v>16.21675807652062</c:v>
                </c:pt>
                <c:pt idx="32">
                  <c:v>14.80029094589039</c:v>
                </c:pt>
                <c:pt idx="33">
                  <c:v>13.610036838448329</c:v>
                </c:pt>
                <c:pt idx="34">
                  <c:v>12.675941414058993</c:v>
                </c:pt>
                <c:pt idx="35">
                  <c:v>11.497094317069138</c:v>
                </c:pt>
                <c:pt idx="36">
                  <c:v>10.645745444980626</c:v>
                </c:pt>
                <c:pt idx="37">
                  <c:v>9.8888761013286288</c:v>
                </c:pt>
                <c:pt idx="38">
                  <c:v>9.3386581552824293</c:v>
                </c:pt>
                <c:pt idx="39">
                  <c:v>8.5323648792992959</c:v>
                </c:pt>
                <c:pt idx="40">
                  <c:v>7.9767151310460349</c:v>
                </c:pt>
                <c:pt idx="41">
                  <c:v>7.4176862799010177</c:v>
                </c:pt>
                <c:pt idx="42">
                  <c:v>6.961909386148287</c:v>
                </c:pt>
                <c:pt idx="43">
                  <c:v>6.586189107524504</c:v>
                </c:pt>
                <c:pt idx="44">
                  <c:v>6.2795134384395839</c:v>
                </c:pt>
                <c:pt idx="45">
                  <c:v>5.8987301016108109</c:v>
                </c:pt>
                <c:pt idx="46">
                  <c:v>5.7433564450859595</c:v>
                </c:pt>
                <c:pt idx="47">
                  <c:v>5.5175684881359377</c:v>
                </c:pt>
                <c:pt idx="48">
                  <c:v>5.2499077771377909</c:v>
                </c:pt>
                <c:pt idx="49">
                  <c:v>5.12109375</c:v>
                </c:pt>
                <c:pt idx="50">
                  <c:v>5.0235986293398849</c:v>
                </c:pt>
                <c:pt idx="51">
                  <c:v>4.8729493511147117</c:v>
                </c:pt>
                <c:pt idx="52">
                  <c:v>4.6866108938581306</c:v>
                </c:pt>
                <c:pt idx="53">
                  <c:v>4.503303872640589</c:v>
                </c:pt>
                <c:pt idx="54">
                  <c:v>4.4802428373628711</c:v>
                </c:pt>
                <c:pt idx="55">
                  <c:v>4.3027038962741644</c:v>
                </c:pt>
                <c:pt idx="56">
                  <c:v>4.2439440292893327</c:v>
                </c:pt>
                <c:pt idx="57">
                  <c:v>4.1041644994625335</c:v>
                </c:pt>
                <c:pt idx="58">
                  <c:v>3.9245025367990207</c:v>
                </c:pt>
                <c:pt idx="59">
                  <c:v>3.9543494181788588</c:v>
                </c:pt>
                <c:pt idx="60">
                  <c:v>4.0537996080143106</c:v>
                </c:pt>
                <c:pt idx="61">
                  <c:v>3.9516912869203393</c:v>
                </c:pt>
                <c:pt idx="62">
                  <c:v>3.8196877341487623</c:v>
                </c:pt>
                <c:pt idx="63">
                  <c:v>3.6891277522926371</c:v>
                </c:pt>
                <c:pt idx="64">
                  <c:v>3.4839809964672916</c:v>
                </c:pt>
                <c:pt idx="65">
                  <c:v>3.4115579447947892</c:v>
                </c:pt>
                <c:pt idx="66">
                  <c:v>3.3441122067414533</c:v>
                </c:pt>
                <c:pt idx="67">
                  <c:v>3.3005275320155767</c:v>
                </c:pt>
                <c:pt idx="68">
                  <c:v>3.1138172789016285</c:v>
                </c:pt>
                <c:pt idx="69">
                  <c:v>3.1407757539537013</c:v>
                </c:pt>
                <c:pt idx="70">
                  <c:v>3.0869502936542039</c:v>
                </c:pt>
                <c:pt idx="71">
                  <c:v>3.1436048563401453</c:v>
                </c:pt>
                <c:pt idx="72">
                  <c:v>3.08662478410234</c:v>
                </c:pt>
                <c:pt idx="73">
                  <c:v>3.1138562168764898</c:v>
                </c:pt>
                <c:pt idx="74">
                  <c:v>3.1473533619456364</c:v>
                </c:pt>
                <c:pt idx="75">
                  <c:v>3.1562237839521368</c:v>
                </c:pt>
                <c:pt idx="76">
                  <c:v>3.2453299479234139</c:v>
                </c:pt>
                <c:pt idx="77">
                  <c:v>3.3927173476080652</c:v>
                </c:pt>
                <c:pt idx="78">
                  <c:v>3.5219112303166633</c:v>
                </c:pt>
                <c:pt idx="79">
                  <c:v>3.7892766554821145</c:v>
                </c:pt>
                <c:pt idx="80">
                  <c:v>4.0352704736050171</c:v>
                </c:pt>
                <c:pt idx="81">
                  <c:v>4.3667750073868676</c:v>
                </c:pt>
                <c:pt idx="82">
                  <c:v>4.7406824461305526</c:v>
                </c:pt>
                <c:pt idx="83">
                  <c:v>5.0970396031808516</c:v>
                </c:pt>
                <c:pt idx="84">
                  <c:v>5.3782635761104398</c:v>
                </c:pt>
                <c:pt idx="85">
                  <c:v>7.7249506204176184</c:v>
                </c:pt>
                <c:pt idx="86">
                  <c:v>7.7249506204176184</c:v>
                </c:pt>
                <c:pt idx="87">
                  <c:v>7.7249506204176184</c:v>
                </c:pt>
                <c:pt idx="88">
                  <c:v>7.7249506204176184</c:v>
                </c:pt>
                <c:pt idx="89">
                  <c:v>7.7249506204176184</c:v>
                </c:pt>
                <c:pt idx="90">
                  <c:v>7.7249506204176184</c:v>
                </c:pt>
                <c:pt idx="91">
                  <c:v>7.7249506204176184</c:v>
                </c:pt>
              </c:numCache>
            </c:numRef>
          </c:val>
        </c:ser>
        <c:ser>
          <c:idx val="2"/>
          <c:order val="2"/>
          <c:tx>
            <c:v>Total</c:v>
          </c:tx>
          <c:marker>
            <c:symbol val="none"/>
          </c:marker>
          <c:cat>
            <c:strRef>
              <c:f>UK!$B$3:$B$94</c:f>
              <c:strCache>
                <c:ptCount val="92"/>
                <c:pt idx="0">
                  <c:v>Newborn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90+</c:v>
                </c:pt>
              </c:strCache>
            </c:strRef>
          </c:cat>
          <c:val>
            <c:numRef>
              <c:f>UK!$E$3:$E$94</c:f>
              <c:numCache>
                <c:formatCode>General</c:formatCode>
                <c:ptCount val="92"/>
                <c:pt idx="0">
                  <c:v>10.17284933357729</c:v>
                </c:pt>
                <c:pt idx="1">
                  <c:v>16.775610038895017</c:v>
                </c:pt>
                <c:pt idx="2">
                  <c:v>14.558232077651407</c:v>
                </c:pt>
                <c:pt idx="3">
                  <c:v>12.89940595822571</c:v>
                </c:pt>
                <c:pt idx="4">
                  <c:v>11.757625483906089</c:v>
                </c:pt>
                <c:pt idx="5">
                  <c:v>10.687733640373004</c:v>
                </c:pt>
                <c:pt idx="6">
                  <c:v>10.075725768278303</c:v>
                </c:pt>
                <c:pt idx="7">
                  <c:v>9.6456286004307099</c:v>
                </c:pt>
                <c:pt idx="8">
                  <c:v>9.2915502356985602</c:v>
                </c:pt>
                <c:pt idx="9">
                  <c:v>8.7983620598359593</c:v>
                </c:pt>
                <c:pt idx="10">
                  <c:v>8.4040560094784809</c:v>
                </c:pt>
                <c:pt idx="11">
                  <c:v>7.9915173088017113</c:v>
                </c:pt>
                <c:pt idx="12">
                  <c:v>7.724796208782144</c:v>
                </c:pt>
                <c:pt idx="13">
                  <c:v>7.3027168138825873</c:v>
                </c:pt>
                <c:pt idx="14">
                  <c:v>7.2299358844438029</c:v>
                </c:pt>
                <c:pt idx="15">
                  <c:v>6.5058396682287238</c:v>
                </c:pt>
                <c:pt idx="16">
                  <c:v>7.1720448517256949</c:v>
                </c:pt>
                <c:pt idx="17">
                  <c:v>9.1034163079720223</c:v>
                </c:pt>
                <c:pt idx="18">
                  <c:v>15.846513930892401</c:v>
                </c:pt>
                <c:pt idx="19">
                  <c:v>30.188315676794829</c:v>
                </c:pt>
                <c:pt idx="20">
                  <c:v>33.452034464211415</c:v>
                </c:pt>
                <c:pt idx="21">
                  <c:v>32.570784608585711</c:v>
                </c:pt>
                <c:pt idx="22">
                  <c:v>33.148735578672287</c:v>
                </c:pt>
                <c:pt idx="23">
                  <c:v>32.15994547935707</c:v>
                </c:pt>
                <c:pt idx="24">
                  <c:v>30.069065356569467</c:v>
                </c:pt>
                <c:pt idx="25">
                  <c:v>28.188093627624045</c:v>
                </c:pt>
                <c:pt idx="26">
                  <c:v>26.538861558366655</c:v>
                </c:pt>
                <c:pt idx="27">
                  <c:v>24.601113489750745</c:v>
                </c:pt>
                <c:pt idx="28">
                  <c:v>22.591339710445382</c:v>
                </c:pt>
                <c:pt idx="29">
                  <c:v>20.637107384422841</c:v>
                </c:pt>
                <c:pt idx="30">
                  <c:v>18.886854894986421</c:v>
                </c:pt>
                <c:pt idx="31">
                  <c:v>17.279238737053234</c:v>
                </c:pt>
                <c:pt idx="32">
                  <c:v>15.911671091764301</c:v>
                </c:pt>
                <c:pt idx="33">
                  <c:v>14.683619491427244</c:v>
                </c:pt>
                <c:pt idx="34">
                  <c:v>13.652063201504856</c:v>
                </c:pt>
                <c:pt idx="35">
                  <c:v>12.498629825024882</c:v>
                </c:pt>
                <c:pt idx="36">
                  <c:v>11.635710170726409</c:v>
                </c:pt>
                <c:pt idx="37">
                  <c:v>10.813566277494616</c:v>
                </c:pt>
                <c:pt idx="38">
                  <c:v>10.210855301905369</c:v>
                </c:pt>
                <c:pt idx="39">
                  <c:v>9.4433023952287822</c:v>
                </c:pt>
                <c:pt idx="40">
                  <c:v>8.8559698653113887</c:v>
                </c:pt>
                <c:pt idx="41">
                  <c:v>8.2316459626017</c:v>
                </c:pt>
                <c:pt idx="42">
                  <c:v>7.6864681214747526</c:v>
                </c:pt>
                <c:pt idx="43">
                  <c:v>7.2250280437423466</c:v>
                </c:pt>
                <c:pt idx="44">
                  <c:v>6.7846258220116855</c:v>
                </c:pt>
                <c:pt idx="45">
                  <c:v>6.4376210837754453</c:v>
                </c:pt>
                <c:pt idx="46">
                  <c:v>6.1255991156197229</c:v>
                </c:pt>
                <c:pt idx="47">
                  <c:v>5.8681450497439069</c:v>
                </c:pt>
                <c:pt idx="48">
                  <c:v>5.6019967080986657</c:v>
                </c:pt>
                <c:pt idx="49">
                  <c:v>5.3910844922101484</c:v>
                </c:pt>
                <c:pt idx="50">
                  <c:v>5.226663447617538</c:v>
                </c:pt>
                <c:pt idx="51">
                  <c:v>5.0563422844669184</c:v>
                </c:pt>
                <c:pt idx="52">
                  <c:v>4.8689705824224836</c:v>
                </c:pt>
                <c:pt idx="53">
                  <c:v>4.637103650424141</c:v>
                </c:pt>
                <c:pt idx="54">
                  <c:v>4.5658189524783523</c:v>
                </c:pt>
                <c:pt idx="55">
                  <c:v>4.4549676116664862</c:v>
                </c:pt>
                <c:pt idx="56">
                  <c:v>4.3115082680405497</c:v>
                </c:pt>
                <c:pt idx="57">
                  <c:v>4.1460564121239774</c:v>
                </c:pt>
                <c:pt idx="58">
                  <c:v>3.9795594239875984</c:v>
                </c:pt>
                <c:pt idx="59">
                  <c:v>4.0086322384918285</c:v>
                </c:pt>
                <c:pt idx="60">
                  <c:v>4.1144791050527134</c:v>
                </c:pt>
                <c:pt idx="61">
                  <c:v>3.9943543667997363</c:v>
                </c:pt>
                <c:pt idx="62">
                  <c:v>3.8552054940276292</c:v>
                </c:pt>
                <c:pt idx="63">
                  <c:v>3.7235110880927529</c:v>
                </c:pt>
                <c:pt idx="64">
                  <c:v>3.5396334083229908</c:v>
                </c:pt>
                <c:pt idx="65">
                  <c:v>3.6628223706771275</c:v>
                </c:pt>
                <c:pt idx="66">
                  <c:v>3.4881886041724472</c:v>
                </c:pt>
                <c:pt idx="67">
                  <c:v>3.3108446210726097</c:v>
                </c:pt>
                <c:pt idx="68">
                  <c:v>3.17531198222588</c:v>
                </c:pt>
                <c:pt idx="69">
                  <c:v>3.1499041722105199</c:v>
                </c:pt>
                <c:pt idx="70">
                  <c:v>3.0446840530376322</c:v>
                </c:pt>
                <c:pt idx="71">
                  <c:v>3.0713429438736242</c:v>
                </c:pt>
                <c:pt idx="72">
                  <c:v>2.9993907787436616</c:v>
                </c:pt>
                <c:pt idx="73">
                  <c:v>2.9966369232761951</c:v>
                </c:pt>
                <c:pt idx="74">
                  <c:v>3.006255754898461</c:v>
                </c:pt>
                <c:pt idx="75">
                  <c:v>2.9829869673588183</c:v>
                </c:pt>
                <c:pt idx="76">
                  <c:v>3.0990080360529149</c:v>
                </c:pt>
                <c:pt idx="77">
                  <c:v>3.2071537629808562</c:v>
                </c:pt>
                <c:pt idx="78">
                  <c:v>3.2678426674999299</c:v>
                </c:pt>
                <c:pt idx="79">
                  <c:v>3.4603465399591373</c:v>
                </c:pt>
                <c:pt idx="80">
                  <c:v>3.7050279429114563</c:v>
                </c:pt>
                <c:pt idx="81">
                  <c:v>4.0557907905552195</c:v>
                </c:pt>
                <c:pt idx="82">
                  <c:v>4.4009264481404005</c:v>
                </c:pt>
                <c:pt idx="83">
                  <c:v>4.5216220671378586</c:v>
                </c:pt>
                <c:pt idx="84">
                  <c:v>4.7638023074716696</c:v>
                </c:pt>
                <c:pt idx="85">
                  <c:v>6.8403414447116884</c:v>
                </c:pt>
                <c:pt idx="86">
                  <c:v>6.8403414447116884</c:v>
                </c:pt>
                <c:pt idx="87">
                  <c:v>6.8403414447116884</c:v>
                </c:pt>
                <c:pt idx="88">
                  <c:v>6.8403414447116884</c:v>
                </c:pt>
                <c:pt idx="89">
                  <c:v>6.8403414447116884</c:v>
                </c:pt>
                <c:pt idx="90">
                  <c:v>6.8403414447116884</c:v>
                </c:pt>
                <c:pt idx="91">
                  <c:v>6.8403414447116884</c:v>
                </c:pt>
              </c:numCache>
            </c:numRef>
          </c:val>
        </c:ser>
        <c:marker val="1"/>
        <c:axId val="86694144"/>
        <c:axId val="86999040"/>
      </c:lineChart>
      <c:catAx>
        <c:axId val="86694144"/>
        <c:scaling>
          <c:orientation val="minMax"/>
        </c:scaling>
        <c:axPos val="b"/>
        <c:numFmt formatCode="General" sourceLinked="1"/>
        <c:tickLblPos val="nextTo"/>
        <c:crossAx val="86999040"/>
        <c:crosses val="autoZero"/>
        <c:auto val="1"/>
        <c:lblAlgn val="ctr"/>
        <c:lblOffset val="100"/>
      </c:catAx>
      <c:valAx>
        <c:axId val="86999040"/>
        <c:scaling>
          <c:orientation val="minMax"/>
        </c:scaling>
        <c:axPos val="l"/>
        <c:majorGridlines/>
        <c:numFmt formatCode="General" sourceLinked="1"/>
        <c:tickLblPos val="nextTo"/>
        <c:crossAx val="8669414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BBB1C7-5C15-4880-A917-E7F7BAEC2E4E}" type="datetimeFigureOut">
              <a:rPr lang="en-US" smtClean="0"/>
              <a:t>7/4/2009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D7B66-9FAF-4538-9E72-93253D70DF58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estimation of internal migration by ethnicity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7854696" cy="1752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sz="2800" dirty="0" smtClean="0"/>
              <a:t>Phil Rees</a:t>
            </a:r>
          </a:p>
          <a:p>
            <a:pPr algn="ctr"/>
            <a:r>
              <a:rPr lang="en-GB" sz="2800" dirty="0" smtClean="0"/>
              <a:t>QMSS2  </a:t>
            </a:r>
            <a:r>
              <a:rPr lang="en-GB" sz="2800" dirty="0" smtClean="0"/>
              <a:t>Summer School</a:t>
            </a:r>
          </a:p>
          <a:p>
            <a:pPr algn="ctr"/>
            <a:r>
              <a:rPr lang="en-GB" sz="2800" i="1" dirty="0" smtClean="0"/>
              <a:t>Projection Methods for Ethnicity and Immigration Status</a:t>
            </a:r>
          </a:p>
          <a:p>
            <a:pPr algn="ctr"/>
            <a:r>
              <a:rPr lang="en-GB" sz="2800" dirty="0" smtClean="0"/>
              <a:t>2-9 July 2009</a:t>
            </a:r>
          </a:p>
          <a:p>
            <a:pPr algn="ctr"/>
            <a:r>
              <a:rPr lang="en-GB" sz="2800" dirty="0" smtClean="0"/>
              <a:t>School of Geography, University of Leeds, UK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Problem: how to use this information to produce a consistent estimate?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Definitions of dimensions</a:t>
            </a:r>
          </a:p>
          <a:p>
            <a:pPr lvl="1"/>
            <a:r>
              <a:rPr lang="en-GB" dirty="0" smtClean="0"/>
              <a:t>O = origins (352 LAs in E, 22 in Wales, Scot + N Ire)</a:t>
            </a:r>
          </a:p>
          <a:p>
            <a:pPr lvl="1"/>
            <a:r>
              <a:rPr lang="en-GB" dirty="0" smtClean="0"/>
              <a:t>D = destinations (ditto)</a:t>
            </a:r>
          </a:p>
          <a:p>
            <a:pPr lvl="1"/>
            <a:r>
              <a:rPr lang="en-GB" dirty="0" smtClean="0"/>
              <a:t>E = ethnic groups (16 in 2001 Census)</a:t>
            </a:r>
          </a:p>
          <a:p>
            <a:pPr lvl="1"/>
            <a:r>
              <a:rPr lang="en-GB" dirty="0" smtClean="0"/>
              <a:t>A = ages (0 … 100 for projection model)</a:t>
            </a:r>
          </a:p>
          <a:p>
            <a:pPr lvl="1"/>
            <a:r>
              <a:rPr lang="en-GB" dirty="0" smtClean="0"/>
              <a:t>S = sexes (men, women)</a:t>
            </a:r>
          </a:p>
          <a:p>
            <a:pPr lvl="1"/>
            <a:r>
              <a:rPr lang="en-GB" dirty="0" smtClean="0"/>
              <a:t>T = time intervals (my: 2000-1 to 2007-8)</a:t>
            </a:r>
          </a:p>
          <a:p>
            <a:r>
              <a:rPr lang="en-GB" dirty="0" smtClean="0"/>
              <a:t>One solution: ODE + AS + T</a:t>
            </a:r>
          </a:p>
          <a:p>
            <a:r>
              <a:rPr lang="en-GB" dirty="0" smtClean="0"/>
              <a:t>Use the origin-destination structures by age multiplied by age-sex probabilities for all migrants multiplied by time series factors</a:t>
            </a:r>
            <a:endParaRPr lang="en-GB" dirty="0" smtClean="0"/>
          </a:p>
          <a:p>
            <a:r>
              <a:rPr lang="en-GB" dirty="0" smtClean="0"/>
              <a:t>Can we do better than this?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dirty="0" smtClean="0"/>
              <a:t>Aim: to help me to develop a feasible model for estimating internal migration by ethnicity that captures the main effects but is not too complex</a:t>
            </a:r>
          </a:p>
          <a:p>
            <a:r>
              <a:rPr lang="en-GB" sz="3200" dirty="0" smtClean="0"/>
              <a:t>Read and report on the set of papers</a:t>
            </a:r>
          </a:p>
          <a:p>
            <a:pPr lvl="1"/>
            <a:r>
              <a:rPr lang="en-GB" sz="3000" dirty="0" smtClean="0"/>
              <a:t>Raymer 2008 RMF</a:t>
            </a:r>
          </a:p>
          <a:p>
            <a:pPr lvl="1"/>
            <a:r>
              <a:rPr lang="en-GB" sz="3000" dirty="0" smtClean="0"/>
              <a:t>Raymer 2008 EAPS</a:t>
            </a:r>
          </a:p>
          <a:p>
            <a:pPr lvl="1"/>
            <a:r>
              <a:rPr lang="en-GB" sz="3000" dirty="0" smtClean="0"/>
              <a:t>Raymer and </a:t>
            </a:r>
            <a:r>
              <a:rPr lang="en-GB" sz="3000" dirty="0" err="1" smtClean="0"/>
              <a:t>Giulietti</a:t>
            </a:r>
            <a:r>
              <a:rPr lang="en-GB" sz="3000" dirty="0" smtClean="0"/>
              <a:t> 2009</a:t>
            </a:r>
          </a:p>
          <a:p>
            <a:pPr lvl="1"/>
            <a:r>
              <a:rPr lang="en-GB" sz="3000" dirty="0" smtClean="0"/>
              <a:t>Stillwell and Hussein 2008</a:t>
            </a:r>
          </a:p>
          <a:p>
            <a:pPr lvl="1"/>
            <a:r>
              <a:rPr lang="en-GB" sz="3000" dirty="0" smtClean="0"/>
              <a:t>Hussein and Stillwell 2008</a:t>
            </a:r>
          </a:p>
          <a:p>
            <a:pPr lvl="1"/>
            <a:r>
              <a:rPr lang="en-GB" sz="3000" dirty="0" smtClean="0"/>
              <a:t>Stillwell</a:t>
            </a:r>
            <a:r>
              <a:rPr lang="en-GB" sz="3000" smtClean="0"/>
              <a:t>, Hussein and Norman 2008</a:t>
            </a:r>
            <a:endParaRPr lang="en-GB" sz="3000" dirty="0" smtClean="0"/>
          </a:p>
          <a:p>
            <a:r>
              <a:rPr lang="en-GB" sz="3200" dirty="0" smtClean="0"/>
              <a:t>Design a possible solution</a:t>
            </a:r>
            <a:endParaRPr lang="en-GB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Internal migration: definitions and sources</a:t>
            </a:r>
          </a:p>
          <a:p>
            <a:r>
              <a:rPr lang="en-GB" dirty="0" smtClean="0"/>
              <a:t>The evidence for ethnic differences in internal migration</a:t>
            </a:r>
          </a:p>
          <a:p>
            <a:pPr lvl="1"/>
            <a:r>
              <a:rPr lang="en-GB" dirty="0" smtClean="0"/>
              <a:t>Raymer and </a:t>
            </a:r>
            <a:r>
              <a:rPr lang="en-GB" dirty="0" err="1" smtClean="0"/>
              <a:t>Giullieti</a:t>
            </a:r>
            <a:endParaRPr lang="en-GB" dirty="0" smtClean="0"/>
          </a:p>
          <a:p>
            <a:pPr lvl="1"/>
            <a:r>
              <a:rPr lang="en-GB" dirty="0" smtClean="0"/>
              <a:t>Hussein, Stillwell and Norman</a:t>
            </a:r>
          </a:p>
          <a:p>
            <a:r>
              <a:rPr lang="en-GB" dirty="0" smtClean="0"/>
              <a:t>Framework for estimation of internal migration</a:t>
            </a:r>
          </a:p>
          <a:p>
            <a:r>
              <a:rPr lang="en-GB" dirty="0" smtClean="0"/>
              <a:t>Available data sets</a:t>
            </a:r>
          </a:p>
          <a:p>
            <a:r>
              <a:rPr lang="en-GB" dirty="0" smtClean="0"/>
              <a:t>The exercise for the afternoon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internal migration?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Internal migration is the change of residence within a country</a:t>
            </a:r>
          </a:p>
          <a:p>
            <a:r>
              <a:rPr lang="en-GB" dirty="0" smtClean="0"/>
              <a:t>Both origin and destination residence is within the same country</a:t>
            </a:r>
          </a:p>
          <a:p>
            <a:r>
              <a:rPr lang="en-GB" dirty="0" smtClean="0"/>
              <a:t>The changes of residence are usually aggregated into origin-destination tables</a:t>
            </a:r>
          </a:p>
          <a:p>
            <a:r>
              <a:rPr lang="en-GB" dirty="0" smtClean="0"/>
              <a:t>Origins and destination zones are usually based on the administrative hierarchy of the country (e.g. ward</a:t>
            </a:r>
            <a:r>
              <a:rPr lang="en-GB" dirty="0" smtClean="0">
                <a:sym typeface="Wingdings"/>
              </a:rPr>
              <a:t>  </a:t>
            </a:r>
            <a:r>
              <a:rPr lang="en-GB" dirty="0" err="1" smtClean="0"/>
              <a:t>municipality</a:t>
            </a:r>
            <a:r>
              <a:rPr lang="en-GB" dirty="0" err="1" smtClean="0">
                <a:sym typeface="Wingdings"/>
              </a:rPr>
              <a:t>county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"/>
              </a:rPr>
              <a:t>region;  LAU1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"/>
              </a:rPr>
              <a:t>LAU2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"/>
              </a:rPr>
              <a:t>NUTS3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"/>
              </a:rPr>
              <a:t>NUTS2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"/>
              </a:rPr>
              <a:t>NUTS1)</a:t>
            </a:r>
            <a:endParaRPr lang="en-GB" dirty="0" smtClean="0"/>
          </a:p>
          <a:p>
            <a:r>
              <a:rPr lang="en-GB" dirty="0" smtClean="0"/>
              <a:t>For the purposes of population projection, you normally ignore intra-zone migration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en-GB" sz="3200" dirty="0" smtClean="0"/>
              <a:t>What are the important interactions? Evidence from the literature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 of Raymer and co-authors establishes that OD patterns differ between ethnic groups</a:t>
            </a:r>
          </a:p>
          <a:p>
            <a:pPr lvl="1"/>
            <a:r>
              <a:rPr lang="en-GB" dirty="0" smtClean="0"/>
              <a:t>But only five ethnic groups</a:t>
            </a:r>
          </a:p>
          <a:p>
            <a:r>
              <a:rPr lang="en-GB" dirty="0" smtClean="0"/>
              <a:t>Work of Hussein and Stillwell show that the ethnic groups differ in net migration patterns</a:t>
            </a:r>
          </a:p>
          <a:p>
            <a:pPr lvl="1"/>
            <a:r>
              <a:rPr lang="en-GB" dirty="0" smtClean="0"/>
              <a:t>But only seven ethnic groups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Hussain &amp; Stillwell: net migration results</a:t>
            </a:r>
            <a:endParaRPr lang="en-GB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857364"/>
            <a:ext cx="5713298" cy="463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00372"/>
            <a:ext cx="264320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01080" cy="510334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Table 1: Portion of an  internal migration matrix, 2001 Census 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643050"/>
          <a:ext cx="7643866" cy="370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214446"/>
                <a:gridCol w="1428760"/>
                <a:gridCol w="1214446"/>
                <a:gridCol w="10001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White British</a:t>
                      </a:r>
                    </a:p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Destinations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Origins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00AA  City of London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00AB  Barking and Dagenham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00AC  Barnet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00AD  Bexley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latin typeface="Arial"/>
                        </a:rPr>
                        <a:t>00AA  City of London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latin typeface="Arial"/>
                        </a:rPr>
                        <a:t>00AB  Barking and Dagenham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5147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latin typeface="Arial"/>
                        </a:rPr>
                        <a:t>00AC  Barnet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8426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latin typeface="Arial"/>
                        </a:rPr>
                        <a:t>00AD  Bexley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latin typeface="Arial"/>
                        </a:rPr>
                        <a:t>7356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578645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Census data are transitions over one year, 2000-1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4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Table 2: Part of a </a:t>
            </a:r>
            <a:r>
              <a:rPr lang="en-GB" sz="2400" dirty="0" smtClean="0"/>
              <a:t>Patient Register Data System </a:t>
            </a:r>
            <a:r>
              <a:rPr lang="en-GB" sz="2400" dirty="0" smtClean="0"/>
              <a:t>PRDS matrix,2006-7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4" y="1714488"/>
          <a:ext cx="7286682" cy="364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837"/>
                <a:gridCol w="1004369"/>
                <a:gridCol w="1004369"/>
                <a:gridCol w="1004369"/>
                <a:gridCol w="1004369"/>
                <a:gridCol w="1004369"/>
              </a:tblGrid>
              <a:tr h="91200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Mid-year to </a:t>
                      </a: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mid-year 2006-7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UKC1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626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UKC1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5129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626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UKC2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848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1070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626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626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6267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UKD3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6848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48" y="578645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PRDS migration data are transitions adjusted to agree with NHSCR migration data which are moves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NHSCR data for UK NUTS1 regions , 2006-7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568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  <a:gridCol w="612000"/>
              </a:tblGrid>
              <a:tr h="346985">
                <a:tc>
                  <a:txBody>
                    <a:bodyPr/>
                    <a:lstStyle/>
                    <a:p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UK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NW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YH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WM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EE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SW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WA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UK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33.6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86.6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91.8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87.1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117.7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234.5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183.9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92.8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47.0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38.5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8.8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39.5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NW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18.2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11.9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11.2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YH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92.6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16.2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10.2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108.2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16.1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18.5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17.6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WM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92.8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14.7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EE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144.8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14.1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64.9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0.7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167.0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12.3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55.9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226.1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11.2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29.3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97.1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33.3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SW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136.5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15.9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44.8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WA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56.5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10.1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9.3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10.3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51.5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7.8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5.4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4.7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8.0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4.0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</a:p>
                  </a:txBody>
                  <a:tcPr marL="0" marR="0" marT="0" marB="0" anchor="b"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12.8</a:t>
                      </a: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GB" sz="18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Migration schedule by single years of age (2001 Census)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</TotalTime>
  <Words>727</Words>
  <Application>Microsoft Office PowerPoint</Application>
  <PresentationFormat>On-screen Show (4:3)</PresentationFormat>
  <Paragraphs>310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The estimation of internal migration by ethnicity</vt:lpstr>
      <vt:lpstr>Outline of topics</vt:lpstr>
      <vt:lpstr>What is internal migration?</vt:lpstr>
      <vt:lpstr>What are the important interactions? Evidence from the literature</vt:lpstr>
      <vt:lpstr>Hussain &amp; Stillwell: net migration results</vt:lpstr>
      <vt:lpstr>Table 1: Portion of an  internal migration matrix, 2001 Census </vt:lpstr>
      <vt:lpstr>Table 2: Part of a Patient Register Data System PRDS matrix,2006-7 </vt:lpstr>
      <vt:lpstr>NHSCR data for UK NUTS1 regions , 2006-7</vt:lpstr>
      <vt:lpstr>Migration schedule by single years of age (2001 Census)</vt:lpstr>
      <vt:lpstr>Problem: how to use this information to produce a consistent estimate?</vt:lpstr>
      <vt:lpstr>Exercise</vt:lpstr>
    </vt:vector>
  </TitlesOfParts>
  <Company>University of Leeds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estimation of internal migration by ethnicity</dc:title>
  <dc:creator>geo6phr</dc:creator>
  <cp:lastModifiedBy>geo6phr</cp:lastModifiedBy>
  <cp:revision>24</cp:revision>
  <dcterms:created xsi:type="dcterms:W3CDTF">2009-07-04T17:11:30Z</dcterms:created>
  <dcterms:modified xsi:type="dcterms:W3CDTF">2009-07-04T20:41:41Z</dcterms:modified>
</cp:coreProperties>
</file>