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handoutMasterIdLst>
    <p:handoutMasterId r:id="rId39"/>
  </p:handoutMasterIdLst>
  <p:sldIdLst>
    <p:sldId id="256" r:id="rId2"/>
    <p:sldId id="272" r:id="rId3"/>
    <p:sldId id="313" r:id="rId4"/>
    <p:sldId id="374" r:id="rId5"/>
    <p:sldId id="354" r:id="rId6"/>
    <p:sldId id="355" r:id="rId7"/>
    <p:sldId id="365" r:id="rId8"/>
    <p:sldId id="356" r:id="rId9"/>
    <p:sldId id="358" r:id="rId10"/>
    <p:sldId id="357" r:id="rId11"/>
    <p:sldId id="366" r:id="rId12"/>
    <p:sldId id="367" r:id="rId13"/>
    <p:sldId id="369" r:id="rId14"/>
    <p:sldId id="314" r:id="rId15"/>
    <p:sldId id="349" r:id="rId16"/>
    <p:sldId id="352" r:id="rId17"/>
    <p:sldId id="371" r:id="rId18"/>
    <p:sldId id="372" r:id="rId19"/>
    <p:sldId id="370" r:id="rId20"/>
    <p:sldId id="373" r:id="rId21"/>
    <p:sldId id="317" r:id="rId22"/>
    <p:sldId id="375" r:id="rId23"/>
    <p:sldId id="334" r:id="rId24"/>
    <p:sldId id="336" r:id="rId25"/>
    <p:sldId id="337" r:id="rId26"/>
    <p:sldId id="338" r:id="rId27"/>
    <p:sldId id="339" r:id="rId28"/>
    <p:sldId id="340" r:id="rId29"/>
    <p:sldId id="341" r:id="rId30"/>
    <p:sldId id="342" r:id="rId31"/>
    <p:sldId id="343" r:id="rId32"/>
    <p:sldId id="359" r:id="rId33"/>
    <p:sldId id="360" r:id="rId34"/>
    <p:sldId id="361" r:id="rId35"/>
    <p:sldId id="362" r:id="rId36"/>
    <p:sldId id="363" r:id="rId37"/>
    <p:sldId id="364" r:id="rId38"/>
  </p:sldIdLst>
  <p:sldSz cx="9144000" cy="6858000" type="screen4x3"/>
  <p:notesSz cx="6797675" cy="9928225"/>
  <p:defaultTextStyle>
    <a:defPPr>
      <a:defRPr lang="en-GB"/>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6699FF"/>
    <a:srgbClr val="FF9966"/>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23676" autoAdjust="0"/>
    <p:restoredTop sz="94660"/>
  </p:normalViewPr>
  <p:slideViewPr>
    <p:cSldViewPr>
      <p:cViewPr varScale="1">
        <p:scale>
          <a:sx n="86" d="100"/>
          <a:sy n="86" d="100"/>
        </p:scale>
        <p:origin x="-414" y="-90"/>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39" tIns="45719" rIns="91439" bIns="45719" numCol="1" anchor="t" anchorCtr="0" compatLnSpc="1">
            <a:prstTxWarp prst="textNoShape">
              <a:avLst/>
            </a:prstTxWarp>
          </a:bodyPr>
          <a:lstStyle>
            <a:lvl1pPr>
              <a:defRPr sz="1200"/>
            </a:lvl1pPr>
          </a:lstStyle>
          <a:p>
            <a:endParaRPr lang="en-GB"/>
          </a:p>
        </p:txBody>
      </p:sp>
      <p:sp>
        <p:nvSpPr>
          <p:cNvPr id="18435" name="Rectangle 3"/>
          <p:cNvSpPr>
            <a:spLocks noGrp="1" noChangeArrowheads="1"/>
          </p:cNvSpPr>
          <p:nvPr>
            <p:ph type="dt" sz="quarter" idx="1"/>
          </p:nvPr>
        </p:nvSpPr>
        <p:spPr bwMode="auto">
          <a:xfrm>
            <a:off x="3849689" y="0"/>
            <a:ext cx="2946400" cy="496888"/>
          </a:xfrm>
          <a:prstGeom prst="rect">
            <a:avLst/>
          </a:prstGeom>
          <a:noFill/>
          <a:ln w="9525">
            <a:noFill/>
            <a:miter lim="800000"/>
            <a:headEnd/>
            <a:tailEnd/>
          </a:ln>
          <a:effectLst/>
        </p:spPr>
        <p:txBody>
          <a:bodyPr vert="horz" wrap="square" lIns="91439" tIns="45719" rIns="91439" bIns="45719" numCol="1" anchor="t" anchorCtr="0" compatLnSpc="1">
            <a:prstTxWarp prst="textNoShape">
              <a:avLst/>
            </a:prstTxWarp>
          </a:bodyPr>
          <a:lstStyle>
            <a:lvl1pPr algn="r">
              <a:defRPr sz="1200"/>
            </a:lvl1pPr>
          </a:lstStyle>
          <a:p>
            <a:endParaRPr lang="en-GB"/>
          </a:p>
        </p:txBody>
      </p:sp>
      <p:sp>
        <p:nvSpPr>
          <p:cNvPr id="18436"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39" tIns="45719" rIns="91439" bIns="45719" numCol="1" anchor="b" anchorCtr="0" compatLnSpc="1">
            <a:prstTxWarp prst="textNoShape">
              <a:avLst/>
            </a:prstTxWarp>
          </a:bodyPr>
          <a:lstStyle>
            <a:lvl1pPr>
              <a:defRPr sz="1200"/>
            </a:lvl1pPr>
          </a:lstStyle>
          <a:p>
            <a:endParaRPr lang="en-GB"/>
          </a:p>
        </p:txBody>
      </p:sp>
      <p:sp>
        <p:nvSpPr>
          <p:cNvPr id="18437" name="Rectangle 5"/>
          <p:cNvSpPr>
            <a:spLocks noGrp="1" noChangeArrowheads="1"/>
          </p:cNvSpPr>
          <p:nvPr>
            <p:ph type="sldNum" sz="quarter" idx="3"/>
          </p:nvPr>
        </p:nvSpPr>
        <p:spPr bwMode="auto">
          <a:xfrm>
            <a:off x="3849689" y="9429750"/>
            <a:ext cx="2946400" cy="496888"/>
          </a:xfrm>
          <a:prstGeom prst="rect">
            <a:avLst/>
          </a:prstGeom>
          <a:noFill/>
          <a:ln w="9525">
            <a:noFill/>
            <a:miter lim="800000"/>
            <a:headEnd/>
            <a:tailEnd/>
          </a:ln>
          <a:effectLst/>
        </p:spPr>
        <p:txBody>
          <a:bodyPr vert="horz" wrap="square" lIns="91439" tIns="45719" rIns="91439" bIns="45719" numCol="1" anchor="b" anchorCtr="0" compatLnSpc="1">
            <a:prstTxWarp prst="textNoShape">
              <a:avLst/>
            </a:prstTxWarp>
          </a:bodyPr>
          <a:lstStyle>
            <a:lvl1pPr algn="r">
              <a:defRPr sz="1200"/>
            </a:lvl1pPr>
          </a:lstStyle>
          <a:p>
            <a:fld id="{DC2C8C21-9113-485D-BD66-6E75EEDB297A}" type="slidenum">
              <a:rPr lang="en-GB"/>
              <a:pPr/>
              <a:t>‹#›</a:t>
            </a:fld>
            <a:endParaRPr lang="en-GB"/>
          </a:p>
        </p:txBody>
      </p:sp>
    </p:spTree>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27650" name="Group 2"/>
          <p:cNvGrpSpPr>
            <a:grpSpLocks/>
          </p:cNvGrpSpPr>
          <p:nvPr/>
        </p:nvGrpSpPr>
        <p:grpSpPr bwMode="auto">
          <a:xfrm>
            <a:off x="381000" y="457200"/>
            <a:ext cx="8397875" cy="5562600"/>
            <a:chOff x="240" y="288"/>
            <a:chExt cx="5290" cy="3504"/>
          </a:xfrm>
        </p:grpSpPr>
        <p:sp>
          <p:nvSpPr>
            <p:cNvPr id="27651"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27652"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27653"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en-GB"/>
            </a:p>
          </p:txBody>
        </p:sp>
      </p:grpSp>
      <p:sp>
        <p:nvSpPr>
          <p:cNvPr id="27654" name="Rectangle 6"/>
          <p:cNvSpPr>
            <a:spLocks noGrp="1" noChangeArrowheads="1"/>
          </p:cNvSpPr>
          <p:nvPr>
            <p:ph type="ctrTitle"/>
          </p:nvPr>
        </p:nvSpPr>
        <p:spPr>
          <a:xfrm>
            <a:off x="1219200" y="838200"/>
            <a:ext cx="6781800" cy="2559050"/>
          </a:xfrm>
        </p:spPr>
        <p:txBody>
          <a:bodyPr anchorCtr="1"/>
          <a:lstStyle>
            <a:lvl1pPr algn="ctr">
              <a:defRPr sz="6200"/>
            </a:lvl1pPr>
          </a:lstStyle>
          <a:p>
            <a:r>
              <a:rPr lang="en-GB"/>
              <a:t>Click to edit Master title style</a:t>
            </a:r>
          </a:p>
        </p:txBody>
      </p:sp>
      <p:sp>
        <p:nvSpPr>
          <p:cNvPr id="2765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r>
              <a:rPr lang="en-GB"/>
              <a:t>Click to edit Master subtitle style</a:t>
            </a:r>
          </a:p>
        </p:txBody>
      </p:sp>
      <p:sp>
        <p:nvSpPr>
          <p:cNvPr id="27656" name="Rectangle 8"/>
          <p:cNvSpPr>
            <a:spLocks noGrp="1" noChangeArrowheads="1"/>
          </p:cNvSpPr>
          <p:nvPr>
            <p:ph type="dt" sz="half" idx="2"/>
          </p:nvPr>
        </p:nvSpPr>
        <p:spPr>
          <a:xfrm>
            <a:off x="536575" y="6248400"/>
            <a:ext cx="2054225" cy="457200"/>
          </a:xfrm>
        </p:spPr>
        <p:txBody>
          <a:bodyPr/>
          <a:lstStyle>
            <a:lvl1pPr>
              <a:defRPr/>
            </a:lvl1pPr>
          </a:lstStyle>
          <a:p>
            <a:endParaRPr lang="en-GB"/>
          </a:p>
        </p:txBody>
      </p:sp>
      <p:sp>
        <p:nvSpPr>
          <p:cNvPr id="27657" name="Rectangle 9"/>
          <p:cNvSpPr>
            <a:spLocks noGrp="1" noChangeArrowheads="1"/>
          </p:cNvSpPr>
          <p:nvPr>
            <p:ph type="ftr" sz="quarter" idx="3"/>
          </p:nvPr>
        </p:nvSpPr>
        <p:spPr>
          <a:xfrm>
            <a:off x="3251200" y="6248400"/>
            <a:ext cx="2887663" cy="457200"/>
          </a:xfrm>
        </p:spPr>
        <p:txBody>
          <a:bodyPr/>
          <a:lstStyle>
            <a:lvl1pPr>
              <a:defRPr/>
            </a:lvl1pPr>
          </a:lstStyle>
          <a:p>
            <a:endParaRPr lang="en-GB"/>
          </a:p>
        </p:txBody>
      </p:sp>
      <p:sp>
        <p:nvSpPr>
          <p:cNvPr id="27658" name="Rectangle 10"/>
          <p:cNvSpPr>
            <a:spLocks noGrp="1" noChangeArrowheads="1"/>
          </p:cNvSpPr>
          <p:nvPr>
            <p:ph type="sldNum" sz="quarter" idx="4"/>
          </p:nvPr>
        </p:nvSpPr>
        <p:spPr>
          <a:xfrm>
            <a:off x="6788150" y="6257925"/>
            <a:ext cx="1905000" cy="457200"/>
          </a:xfrm>
        </p:spPr>
        <p:txBody>
          <a:bodyPr/>
          <a:lstStyle>
            <a:lvl1pPr>
              <a:defRPr/>
            </a:lvl1pPr>
          </a:lstStyle>
          <a:p>
            <a:fld id="{D66B8912-5A35-4B25-8B26-F5D1C163123D}" type="slidenum">
              <a:rPr lang="en-GB"/>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81C03F8E-2B13-4262-8F6E-A03C5CB3E6C9}" type="slidenum">
              <a:rPr lang="en-GB"/>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48450" y="473075"/>
            <a:ext cx="2038350" cy="53943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533400" y="473075"/>
            <a:ext cx="5962650" cy="53943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556DE0C-9C5D-4099-8356-4DC514974FD9}" type="slidenum">
              <a:rPr lang="en-GB"/>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7F56492E-B974-4996-8FB1-5B4FA600F2B8}"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GB"/>
          </a:p>
        </p:txBody>
      </p:sp>
      <p:sp>
        <p:nvSpPr>
          <p:cNvPr id="5" name="Footer Placeholder 4"/>
          <p:cNvSpPr>
            <a:spLocks noGrp="1"/>
          </p:cNvSpPr>
          <p:nvPr>
            <p:ph type="ftr" sz="quarter" idx="11"/>
          </p:nvPr>
        </p:nvSpPr>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5DCC9E92-ED81-41E1-837A-40AEC41087BE}" type="slidenum">
              <a:rPr lang="en-GB"/>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6685DA88-53BD-48B3-A357-714635C5EB67}" type="slidenum">
              <a:rPr lang="en-GB"/>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lvl1pPr>
              <a:defRPr/>
            </a:lvl1pPr>
          </a:lstStyle>
          <a:p>
            <a:endParaRPr lang="en-GB"/>
          </a:p>
        </p:txBody>
      </p:sp>
      <p:sp>
        <p:nvSpPr>
          <p:cNvPr id="8" name="Footer Placeholder 7"/>
          <p:cNvSpPr>
            <a:spLocks noGrp="1"/>
          </p:cNvSpPr>
          <p:nvPr>
            <p:ph type="ftr" sz="quarter" idx="11"/>
          </p:nvPr>
        </p:nvSpPr>
        <p:spPr/>
        <p:txBody>
          <a:bodyPr/>
          <a:lstStyle>
            <a:lvl1pPr>
              <a:defRPr/>
            </a:lvl1pPr>
          </a:lstStyle>
          <a:p>
            <a:endParaRPr lang="en-GB"/>
          </a:p>
        </p:txBody>
      </p:sp>
      <p:sp>
        <p:nvSpPr>
          <p:cNvPr id="9" name="Slide Number Placeholder 8"/>
          <p:cNvSpPr>
            <a:spLocks noGrp="1"/>
          </p:cNvSpPr>
          <p:nvPr>
            <p:ph type="sldNum" sz="quarter" idx="12"/>
          </p:nvPr>
        </p:nvSpPr>
        <p:spPr/>
        <p:txBody>
          <a:bodyPr/>
          <a:lstStyle>
            <a:lvl1pPr>
              <a:defRPr/>
            </a:lvl1pPr>
          </a:lstStyle>
          <a:p>
            <a:fld id="{59AE192F-9ADE-4E51-96D3-D7287056329F}" type="slidenum">
              <a:rPr lang="en-GB"/>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lvl1pPr>
              <a:defRPr/>
            </a:lvl1pPr>
          </a:lstStyle>
          <a:p>
            <a:endParaRPr lang="en-GB"/>
          </a:p>
        </p:txBody>
      </p:sp>
      <p:sp>
        <p:nvSpPr>
          <p:cNvPr id="4" name="Footer Placeholder 3"/>
          <p:cNvSpPr>
            <a:spLocks noGrp="1"/>
          </p:cNvSpPr>
          <p:nvPr>
            <p:ph type="ftr" sz="quarter" idx="11"/>
          </p:nvPr>
        </p:nvSpPr>
        <p:spPr/>
        <p:txBody>
          <a:bodyPr/>
          <a:lstStyle>
            <a:lvl1pPr>
              <a:defRPr/>
            </a:lvl1pPr>
          </a:lstStyle>
          <a:p>
            <a:endParaRPr lang="en-GB"/>
          </a:p>
        </p:txBody>
      </p:sp>
      <p:sp>
        <p:nvSpPr>
          <p:cNvPr id="5" name="Slide Number Placeholder 4"/>
          <p:cNvSpPr>
            <a:spLocks noGrp="1"/>
          </p:cNvSpPr>
          <p:nvPr>
            <p:ph type="sldNum" sz="quarter" idx="12"/>
          </p:nvPr>
        </p:nvSpPr>
        <p:spPr/>
        <p:txBody>
          <a:bodyPr/>
          <a:lstStyle>
            <a:lvl1pPr>
              <a:defRPr/>
            </a:lvl1pPr>
          </a:lstStyle>
          <a:p>
            <a:fld id="{A9695157-6ABE-4694-B253-156EA4619C50}" type="slidenum">
              <a:rPr lang="en-GB"/>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GB"/>
          </a:p>
        </p:txBody>
      </p:sp>
      <p:sp>
        <p:nvSpPr>
          <p:cNvPr id="3" name="Footer Placeholder 2"/>
          <p:cNvSpPr>
            <a:spLocks noGrp="1"/>
          </p:cNvSpPr>
          <p:nvPr>
            <p:ph type="ftr" sz="quarter" idx="11"/>
          </p:nvPr>
        </p:nvSpPr>
        <p:spPr/>
        <p:txBody>
          <a:bodyPr/>
          <a:lstStyle>
            <a:lvl1pPr>
              <a:defRPr/>
            </a:lvl1pPr>
          </a:lstStyle>
          <a:p>
            <a:endParaRPr lang="en-GB"/>
          </a:p>
        </p:txBody>
      </p:sp>
      <p:sp>
        <p:nvSpPr>
          <p:cNvPr id="4" name="Slide Number Placeholder 3"/>
          <p:cNvSpPr>
            <a:spLocks noGrp="1"/>
          </p:cNvSpPr>
          <p:nvPr>
            <p:ph type="sldNum" sz="quarter" idx="12"/>
          </p:nvPr>
        </p:nvSpPr>
        <p:spPr/>
        <p:txBody>
          <a:bodyPr/>
          <a:lstStyle>
            <a:lvl1pPr>
              <a:defRPr/>
            </a:lvl1pPr>
          </a:lstStyle>
          <a:p>
            <a:fld id="{DF090CE2-AF9C-4457-A78D-38C43A240E2B}" type="slidenum">
              <a:rPr lang="en-GB"/>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723FC4A0-2B69-436A-B4E3-343D99FF1FA5}" type="slidenum">
              <a:rPr lang="en-GB"/>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GB"/>
          </a:p>
        </p:txBody>
      </p:sp>
      <p:sp>
        <p:nvSpPr>
          <p:cNvPr id="6" name="Footer Placeholder 5"/>
          <p:cNvSpPr>
            <a:spLocks noGrp="1"/>
          </p:cNvSpPr>
          <p:nvPr>
            <p:ph type="ftr" sz="quarter" idx="11"/>
          </p:nvPr>
        </p:nvSpPr>
        <p:spPr/>
        <p:txBody>
          <a:bodyPr/>
          <a:lstStyle>
            <a:lvl1pPr>
              <a:defRPr/>
            </a:lvl1pPr>
          </a:lstStyle>
          <a:p>
            <a:endParaRPr lang="en-GB"/>
          </a:p>
        </p:txBody>
      </p:sp>
      <p:sp>
        <p:nvSpPr>
          <p:cNvPr id="7" name="Slide Number Placeholder 6"/>
          <p:cNvSpPr>
            <a:spLocks noGrp="1"/>
          </p:cNvSpPr>
          <p:nvPr>
            <p:ph type="sldNum" sz="quarter" idx="12"/>
          </p:nvPr>
        </p:nvSpPr>
        <p:spPr/>
        <p:txBody>
          <a:bodyPr/>
          <a:lstStyle>
            <a:lvl1pPr>
              <a:defRPr/>
            </a:lvl1pPr>
          </a:lstStyle>
          <a:p>
            <a:fld id="{4FE7DEC3-19E5-4DEA-A2D5-E8E7A110949B}" type="slidenum">
              <a:rPr lang="en-GB"/>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6626" name="Group 2"/>
          <p:cNvGrpSpPr>
            <a:grpSpLocks/>
          </p:cNvGrpSpPr>
          <p:nvPr/>
        </p:nvGrpSpPr>
        <p:grpSpPr bwMode="auto">
          <a:xfrm>
            <a:off x="228600" y="228600"/>
            <a:ext cx="8686800" cy="5943600"/>
            <a:chOff x="144" y="144"/>
            <a:chExt cx="5472" cy="3744"/>
          </a:xfrm>
        </p:grpSpPr>
        <p:sp>
          <p:nvSpPr>
            <p:cNvPr id="26627"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26628"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endParaRPr lang="en-US" sz="2400">
                <a:latin typeface="Times New Roman" pitchFamily="18" charset="0"/>
              </a:endParaRPr>
            </a:p>
          </p:txBody>
        </p:sp>
        <p:sp>
          <p:nvSpPr>
            <p:cNvPr id="26629"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en-GB"/>
            </a:p>
          </p:txBody>
        </p:sp>
      </p:grpSp>
      <p:sp>
        <p:nvSpPr>
          <p:cNvPr id="2663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en-GB" smtClean="0"/>
              <a:t>Click to edit Master title style</a:t>
            </a:r>
          </a:p>
        </p:txBody>
      </p:sp>
      <p:sp>
        <p:nvSpPr>
          <p:cNvPr id="2663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6632" name="Rectangle 8"/>
          <p:cNvSpPr>
            <a:spLocks noGrp="1" noChangeArrowheads="1"/>
          </p:cNvSpPr>
          <p:nvPr>
            <p:ph type="dt" sz="half" idx="2"/>
          </p:nvPr>
        </p:nvSpPr>
        <p:spPr bwMode="auto">
          <a:xfrm>
            <a:off x="533400" y="6248400"/>
            <a:ext cx="20574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000"/>
            </a:lvl1pPr>
          </a:lstStyle>
          <a:p>
            <a:endParaRPr lang="en-GB"/>
          </a:p>
        </p:txBody>
      </p:sp>
      <p:sp>
        <p:nvSpPr>
          <p:cNvPr id="26633" name="Rectangle 9"/>
          <p:cNvSpPr>
            <a:spLocks noGrp="1" noChangeArrowheads="1"/>
          </p:cNvSpPr>
          <p:nvPr>
            <p:ph type="ftr" sz="quarter" idx="3"/>
          </p:nvPr>
        </p:nvSpPr>
        <p:spPr bwMode="auto">
          <a:xfrm>
            <a:off x="32385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000"/>
            </a:lvl1pPr>
          </a:lstStyle>
          <a:p>
            <a:endParaRPr lang="en-GB"/>
          </a:p>
        </p:txBody>
      </p:sp>
      <p:sp>
        <p:nvSpPr>
          <p:cNvPr id="26634" name="Rectangle 10"/>
          <p:cNvSpPr>
            <a:spLocks noGrp="1" noChangeArrowheads="1"/>
          </p:cNvSpPr>
          <p:nvPr>
            <p:ph type="sldNum" sz="quarter" idx="4"/>
          </p:nvPr>
        </p:nvSpPr>
        <p:spPr bwMode="auto">
          <a:xfrm>
            <a:off x="6781800" y="6248400"/>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000"/>
            </a:lvl1pPr>
          </a:lstStyle>
          <a:p>
            <a:fld id="{545867C5-BCCB-4821-8085-1BD4DB6A6178}" type="slidenum">
              <a:rPr lang="en-GB"/>
              <a:pPr/>
              <a:t>‹#›</a:t>
            </a:fld>
            <a:endParaRPr lang="en-GB"/>
          </a:p>
        </p:txBody>
      </p:sp>
    </p:spTree>
  </p:cSld>
  <p:clrMap bg1="dk2" tx1="lt1" bg2="dk1" tx2="lt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rtl="0" fontAlgn="base">
        <a:lnSpc>
          <a:spcPct val="80000"/>
        </a:lnSpc>
        <a:spcBef>
          <a:spcPct val="0"/>
        </a:spcBef>
        <a:spcAft>
          <a:spcPct val="0"/>
        </a:spcAft>
        <a:defRPr sz="4400">
          <a:solidFill>
            <a:schemeClr val="tx2"/>
          </a:solidFill>
          <a:latin typeface="+mj-lt"/>
          <a:ea typeface="+mj-ea"/>
          <a:cs typeface="+mj-cs"/>
        </a:defRPr>
      </a:lvl1pPr>
      <a:lvl2pPr algn="l" rtl="0" fontAlgn="base">
        <a:lnSpc>
          <a:spcPct val="80000"/>
        </a:lnSpc>
        <a:spcBef>
          <a:spcPct val="0"/>
        </a:spcBef>
        <a:spcAft>
          <a:spcPct val="0"/>
        </a:spcAft>
        <a:defRPr sz="4400">
          <a:solidFill>
            <a:schemeClr val="tx2"/>
          </a:solidFill>
          <a:latin typeface="Times New Roman" pitchFamily="18" charset="0"/>
          <a:cs typeface="Arial" charset="0"/>
        </a:defRPr>
      </a:lvl2pPr>
      <a:lvl3pPr algn="l" rtl="0" fontAlgn="base">
        <a:lnSpc>
          <a:spcPct val="80000"/>
        </a:lnSpc>
        <a:spcBef>
          <a:spcPct val="0"/>
        </a:spcBef>
        <a:spcAft>
          <a:spcPct val="0"/>
        </a:spcAft>
        <a:defRPr sz="4400">
          <a:solidFill>
            <a:schemeClr val="tx2"/>
          </a:solidFill>
          <a:latin typeface="Times New Roman" pitchFamily="18" charset="0"/>
          <a:cs typeface="Arial" charset="0"/>
        </a:defRPr>
      </a:lvl3pPr>
      <a:lvl4pPr algn="l" rtl="0" fontAlgn="base">
        <a:lnSpc>
          <a:spcPct val="80000"/>
        </a:lnSpc>
        <a:spcBef>
          <a:spcPct val="0"/>
        </a:spcBef>
        <a:spcAft>
          <a:spcPct val="0"/>
        </a:spcAft>
        <a:defRPr sz="4400">
          <a:solidFill>
            <a:schemeClr val="tx2"/>
          </a:solidFill>
          <a:latin typeface="Times New Roman" pitchFamily="18" charset="0"/>
          <a:cs typeface="Arial" charset="0"/>
        </a:defRPr>
      </a:lvl4pPr>
      <a:lvl5pPr algn="l" rtl="0" fontAlgn="base">
        <a:lnSpc>
          <a:spcPct val="80000"/>
        </a:lnSpc>
        <a:spcBef>
          <a:spcPct val="0"/>
        </a:spcBef>
        <a:spcAft>
          <a:spcPct val="0"/>
        </a:spcAft>
        <a:defRPr sz="4400">
          <a:solidFill>
            <a:schemeClr val="tx2"/>
          </a:solidFill>
          <a:latin typeface="Times New Roman" pitchFamily="18" charset="0"/>
          <a:cs typeface="Arial" charset="0"/>
        </a:defRPr>
      </a:lvl5pPr>
      <a:lvl6pPr marL="457200" algn="l" rtl="0" fontAlgn="base">
        <a:lnSpc>
          <a:spcPct val="80000"/>
        </a:lnSpc>
        <a:spcBef>
          <a:spcPct val="0"/>
        </a:spcBef>
        <a:spcAft>
          <a:spcPct val="0"/>
        </a:spcAft>
        <a:defRPr sz="4400">
          <a:solidFill>
            <a:schemeClr val="tx2"/>
          </a:solidFill>
          <a:latin typeface="Times New Roman" pitchFamily="18" charset="0"/>
          <a:cs typeface="Arial" charset="0"/>
        </a:defRPr>
      </a:lvl6pPr>
      <a:lvl7pPr marL="914400" algn="l" rtl="0" fontAlgn="base">
        <a:lnSpc>
          <a:spcPct val="80000"/>
        </a:lnSpc>
        <a:spcBef>
          <a:spcPct val="0"/>
        </a:spcBef>
        <a:spcAft>
          <a:spcPct val="0"/>
        </a:spcAft>
        <a:defRPr sz="4400">
          <a:solidFill>
            <a:schemeClr val="tx2"/>
          </a:solidFill>
          <a:latin typeface="Times New Roman" pitchFamily="18" charset="0"/>
          <a:cs typeface="Arial" charset="0"/>
        </a:defRPr>
      </a:lvl7pPr>
      <a:lvl8pPr marL="1371600" algn="l" rtl="0" fontAlgn="base">
        <a:lnSpc>
          <a:spcPct val="80000"/>
        </a:lnSpc>
        <a:spcBef>
          <a:spcPct val="0"/>
        </a:spcBef>
        <a:spcAft>
          <a:spcPct val="0"/>
        </a:spcAft>
        <a:defRPr sz="4400">
          <a:solidFill>
            <a:schemeClr val="tx2"/>
          </a:solidFill>
          <a:latin typeface="Times New Roman" pitchFamily="18" charset="0"/>
          <a:cs typeface="Arial" charset="0"/>
        </a:defRPr>
      </a:lvl8pPr>
      <a:lvl9pPr marL="1828800" algn="l" rtl="0" fontAlgn="base">
        <a:lnSpc>
          <a:spcPct val="80000"/>
        </a:lnSpc>
        <a:spcBef>
          <a:spcPct val="0"/>
        </a:spcBef>
        <a:spcAft>
          <a:spcPct val="0"/>
        </a:spcAft>
        <a:defRPr sz="4400">
          <a:solidFill>
            <a:schemeClr val="tx2"/>
          </a:solidFill>
          <a:latin typeface="Times New Roman" pitchFamily="18" charset="0"/>
          <a:cs typeface="Arial" charset="0"/>
        </a:defRPr>
      </a:lvl9pPr>
    </p:titleStyle>
    <p:bodyStyle>
      <a:lvl1pPr marL="342900" indent="-342900" algn="l" rtl="0" fontAlgn="base">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fontAlgn="base">
        <a:spcBef>
          <a:spcPct val="20000"/>
        </a:spcBef>
        <a:spcAft>
          <a:spcPct val="0"/>
        </a:spcAft>
        <a:buClr>
          <a:schemeClr val="accent1"/>
        </a:buClr>
        <a:buSzPct val="65000"/>
        <a:buFont typeface="Wingdings" pitchFamily="2" charset="2"/>
        <a:buChar char="n"/>
        <a:defRPr sz="2600">
          <a:solidFill>
            <a:schemeClr val="tx1"/>
          </a:solidFill>
          <a:latin typeface="+mn-lt"/>
          <a:cs typeface="+mn-cs"/>
        </a:defRPr>
      </a:lvl2pPr>
      <a:lvl3pPr marL="1143000" indent="-228600" algn="l" rtl="0" fontAlgn="base">
        <a:spcBef>
          <a:spcPct val="20000"/>
        </a:spcBef>
        <a:spcAft>
          <a:spcPct val="0"/>
        </a:spcAft>
        <a:buClr>
          <a:schemeClr val="hlink"/>
        </a:buClr>
        <a:buSzPct val="55000"/>
        <a:buFont typeface="Wingdings" pitchFamily="2" charset="2"/>
        <a:buChar char="n"/>
        <a:defRPr sz="2400">
          <a:solidFill>
            <a:schemeClr val="tx1"/>
          </a:solidFill>
          <a:latin typeface="+mn-lt"/>
          <a:cs typeface="+mn-cs"/>
        </a:defRPr>
      </a:lvl3pPr>
      <a:lvl4pPr marL="1600200" indent="-228600" algn="l" rtl="0" fontAlgn="base">
        <a:spcBef>
          <a:spcPct val="20000"/>
        </a:spcBef>
        <a:spcAft>
          <a:spcPct val="0"/>
        </a:spcAft>
        <a:buClr>
          <a:schemeClr val="accent2"/>
        </a:buClr>
        <a:buFont typeface="Wingdings" pitchFamily="2" charset="2"/>
        <a:buChar char="§"/>
        <a:defRPr sz="2000">
          <a:solidFill>
            <a:schemeClr val="tx1"/>
          </a:solidFill>
          <a:latin typeface="+mn-lt"/>
          <a:cs typeface="+mn-cs"/>
        </a:defRPr>
      </a:lvl4pPr>
      <a:lvl5pPr marL="20574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www.uptap.net/project19.html"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 Id="rId4" Type="http://schemas.openxmlformats.org/officeDocument/2006/relationships/image" Target="../media/image4.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slideLayout" Target="../slideLayouts/slideLayout7.xml"/><Relationship Id="rId4" Type="http://schemas.openxmlformats.org/officeDocument/2006/relationships/image" Target="../media/image8.w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hyperlink" Target="http://www.statistics.gov.uk/downloads/theme_population/SMPS_67_v2.pdf.%20Accessed%2012%20May%202007"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hyperlink" Target="http://www.london.gov.uk/mayor/refugees/docs/nm-pop.pdf" TargetMode="External"/><Relationship Id="rId2" Type="http://schemas.openxmlformats.org/officeDocument/2006/relationships/hyperlink" Target="http://www.london.gov.uk/gla/publications/factsandfigures/dmag-briefing-2006-22.pdf.%20Accessed%207%20May%202007"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www.apsoc.ox.ac.uk/Oxpop/publications%20files/WP29.pdf.%20Accessed%2014%20June%202005"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hyperlink" Target="http://www.esrc.ac.uk/ESRCInfoCentre/Images/Professor%20Phil%20Rees%20-%20Presentation_tcm6-16198.ppt" TargetMode="External"/><Relationship Id="rId2" Type="http://schemas.openxmlformats.org/officeDocument/2006/relationships/hyperlink" Target="http://www.jrf.org.uk/bookshop/details.asp?pubID=809" TargetMode="Externa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hyperlink" Target="http://www.stats.govt.nz/NR/rdonlyres/D9A5C6F4-ABB3-4C6D-BC9C-8A94C58FA98C/0/nationalethnicpopulationprojections01base21updatehotp.pdf.%20Accessed%202%20January%202007"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ccsr.ac.uk/qmss/seminars/2009-06-03/programme.shtml"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colorado.edu/ibs/PP/faculty/rogersa/CV.pdf"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827088" y="620713"/>
            <a:ext cx="7772400" cy="1295400"/>
          </a:xfrm>
        </p:spPr>
        <p:txBody>
          <a:bodyPr/>
          <a:lstStyle/>
          <a:p>
            <a:r>
              <a:rPr lang="en-GB" sz="4000" dirty="0" smtClean="0"/>
              <a:t>A Review of Ethnic </a:t>
            </a:r>
            <a:r>
              <a:rPr lang="en-GB" sz="4000" dirty="0"/>
              <a:t>Population </a:t>
            </a:r>
            <a:r>
              <a:rPr lang="en-GB" sz="4000" dirty="0" smtClean="0"/>
              <a:t>Projection Models</a:t>
            </a:r>
            <a:endParaRPr lang="en-GB" sz="4000" dirty="0"/>
          </a:p>
        </p:txBody>
      </p:sp>
      <p:sp>
        <p:nvSpPr>
          <p:cNvPr id="2051" name="Rectangle 3"/>
          <p:cNvSpPr>
            <a:spLocks noGrp="1" noChangeArrowheads="1"/>
          </p:cNvSpPr>
          <p:nvPr>
            <p:ph type="subTitle" idx="1"/>
          </p:nvPr>
        </p:nvSpPr>
        <p:spPr>
          <a:xfrm>
            <a:off x="684213" y="2928935"/>
            <a:ext cx="7775575" cy="2857520"/>
          </a:xfrm>
        </p:spPr>
        <p:txBody>
          <a:bodyPr/>
          <a:lstStyle/>
          <a:p>
            <a:r>
              <a:rPr lang="en-GB" dirty="0"/>
              <a:t>Phil Rees</a:t>
            </a:r>
          </a:p>
          <a:p>
            <a:endParaRPr lang="en-GB" sz="2000" dirty="0" smtClean="0"/>
          </a:p>
          <a:p>
            <a:r>
              <a:rPr lang="en-GB" sz="2000" dirty="0" smtClean="0"/>
              <a:t>QMSS2  Summer School</a:t>
            </a:r>
          </a:p>
          <a:p>
            <a:r>
              <a:rPr lang="en-GB" sz="2000" i="1" dirty="0" smtClean="0"/>
              <a:t>Projection Methods for Ethnicity and Immigration Status</a:t>
            </a:r>
          </a:p>
          <a:p>
            <a:r>
              <a:rPr lang="en-GB" sz="2000" dirty="0" smtClean="0"/>
              <a:t>2-9 July 2009</a:t>
            </a:r>
          </a:p>
          <a:p>
            <a:r>
              <a:rPr lang="en-GB" sz="2000" dirty="0" smtClean="0"/>
              <a:t>School of Geography, University of Leeds, UK</a:t>
            </a:r>
          </a:p>
          <a:p>
            <a:endParaRPr lang="en-GB" sz="2000" i="1" dirty="0"/>
          </a:p>
          <a:p>
            <a:r>
              <a:rPr lang="en-GB" i="1" dirty="0"/>
              <a:t> </a:t>
            </a:r>
            <a:endParaRPr lang="en-GB" sz="2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for the projection model: religion </a:t>
            </a:r>
            <a:endParaRPr lang="en-GB" dirty="0"/>
          </a:p>
        </p:txBody>
      </p:sp>
      <p:sp>
        <p:nvSpPr>
          <p:cNvPr id="3" name="Content Placeholder 2"/>
          <p:cNvSpPr>
            <a:spLocks noGrp="1"/>
          </p:cNvSpPr>
          <p:nvPr>
            <p:ph idx="1"/>
          </p:nvPr>
        </p:nvSpPr>
        <p:spPr/>
        <p:txBody>
          <a:bodyPr/>
          <a:lstStyle/>
          <a:p>
            <a:pPr>
              <a:buNone/>
            </a:pPr>
            <a:endParaRPr lang="en-GB" dirty="0" smtClean="0">
              <a:hlinkClick r:id="rId2"/>
            </a:endParaRPr>
          </a:p>
          <a:p>
            <a:r>
              <a:rPr lang="en-GB" dirty="0" smtClean="0"/>
              <a:t>Eric Kaufman, </a:t>
            </a:r>
            <a:r>
              <a:rPr lang="en-GB" dirty="0" err="1" smtClean="0"/>
              <a:t>Birkbeck</a:t>
            </a:r>
            <a:r>
              <a:rPr lang="en-GB" dirty="0" smtClean="0"/>
              <a:t> College has projected European populations by religion taking into account both demographic differences between religious groups and the degree of secularisation</a:t>
            </a:r>
          </a:p>
          <a:p>
            <a:r>
              <a:rPr lang="en-GB" dirty="0" smtClean="0"/>
              <a:t>See: </a:t>
            </a:r>
            <a:r>
              <a:rPr lang="en-GB" dirty="0" smtClean="0">
                <a:hlinkClick r:id="rId2"/>
              </a:rPr>
              <a:t>http://www.uptap.net/project19.html</a:t>
            </a:r>
            <a:endParaRPr lang="en-GB" dirty="0" smtClean="0"/>
          </a:p>
          <a:p>
            <a:endParaRPr lang="en-GB" dirty="0" smtClean="0"/>
          </a:p>
          <a:p>
            <a:endParaRPr lang="en-GB"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Consequences for the projection model: self-reported or assigned ethnic status</a:t>
            </a:r>
            <a:endParaRPr lang="en-GB" sz="3600" dirty="0"/>
          </a:p>
        </p:txBody>
      </p:sp>
      <p:sp>
        <p:nvSpPr>
          <p:cNvPr id="3" name="Content Placeholder 2"/>
          <p:cNvSpPr>
            <a:spLocks noGrp="1"/>
          </p:cNvSpPr>
          <p:nvPr>
            <p:ph idx="1"/>
          </p:nvPr>
        </p:nvSpPr>
        <p:spPr/>
        <p:txBody>
          <a:bodyPr/>
          <a:lstStyle/>
          <a:p>
            <a:r>
              <a:rPr lang="en-GB" dirty="0" smtClean="0"/>
              <a:t>This is the concept adopted in the UK, the USA, New Zealand. People choose an ethnic category from a list in a census question or write in their own name for their ethnicity, which is assigned by an editing process to one of the pre-defined categories</a:t>
            </a:r>
          </a:p>
          <a:p>
            <a:endParaRPr lang="en-GB"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Consequences for the projection model: self-reported race or ethnicity</a:t>
            </a:r>
            <a:endParaRPr lang="en-GB" sz="3600" dirty="0"/>
          </a:p>
        </p:txBody>
      </p:sp>
      <p:sp>
        <p:nvSpPr>
          <p:cNvPr id="3" name="Content Placeholder 2"/>
          <p:cNvSpPr>
            <a:spLocks noGrp="1"/>
          </p:cNvSpPr>
          <p:nvPr>
            <p:ph idx="1"/>
          </p:nvPr>
        </p:nvSpPr>
        <p:spPr/>
        <p:txBody>
          <a:bodyPr/>
          <a:lstStyle/>
          <a:p>
            <a:r>
              <a:rPr lang="en-GB" dirty="0" smtClean="0"/>
              <a:t>Different ways of handling the classifications</a:t>
            </a:r>
          </a:p>
          <a:p>
            <a:pPr lvl="1"/>
            <a:r>
              <a:rPr lang="en-GB" dirty="0" smtClean="0"/>
              <a:t>The categories are fixed (e.g. 1991 Census, UK)</a:t>
            </a:r>
          </a:p>
          <a:p>
            <a:pPr lvl="1"/>
            <a:r>
              <a:rPr lang="en-GB" dirty="0" smtClean="0"/>
              <a:t>Mixed categories are recognized (e.g. 2001 Census, UK)</a:t>
            </a:r>
          </a:p>
          <a:p>
            <a:pPr lvl="1"/>
            <a:r>
              <a:rPr lang="en-GB" dirty="0" smtClean="0"/>
              <a:t>Multi-ticking is allowed and all singles, pairs and triples are recognized (2000 US Census)</a:t>
            </a:r>
          </a:p>
          <a:p>
            <a:pPr lvl="1"/>
            <a:r>
              <a:rPr lang="en-GB" dirty="0" smtClean="0"/>
              <a:t>Categories are allowed to overlap </a:t>
            </a:r>
            <a:endParaRPr lang="en-GB"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p:txBody>
          <a:bodyPr/>
          <a:lstStyle/>
          <a:p>
            <a:r>
              <a:rPr lang="en-GB" dirty="0" smtClean="0"/>
              <a:t>Illustration:</a:t>
            </a:r>
            <a:r>
              <a:rPr lang="en-GB" dirty="0"/>
              <a:t/>
            </a:r>
            <a:br>
              <a:rPr lang="en-GB" dirty="0"/>
            </a:br>
            <a:r>
              <a:rPr lang="en-GB" sz="3200" dirty="0"/>
              <a:t> New Zealand &amp; Australia “ethnic” projections</a:t>
            </a:r>
          </a:p>
        </p:txBody>
      </p:sp>
      <p:sp>
        <p:nvSpPr>
          <p:cNvPr id="106499" name="Rectangle 3"/>
          <p:cNvSpPr>
            <a:spLocks noGrp="1" noChangeArrowheads="1"/>
          </p:cNvSpPr>
          <p:nvPr>
            <p:ph type="body" idx="1"/>
          </p:nvPr>
        </p:nvSpPr>
        <p:spPr/>
        <p:txBody>
          <a:bodyPr/>
          <a:lstStyle/>
          <a:p>
            <a:pPr>
              <a:lnSpc>
                <a:spcPct val="80000"/>
              </a:lnSpc>
            </a:pPr>
            <a:r>
              <a:rPr lang="en-GB" sz="2000" dirty="0"/>
              <a:t>New Zealand Statistics (2005) produce projections for European, Maori, South Pacific and Asian populations</a:t>
            </a:r>
          </a:p>
          <a:p>
            <a:pPr lvl="1">
              <a:lnSpc>
                <a:spcPct val="80000"/>
              </a:lnSpc>
            </a:pPr>
            <a:r>
              <a:rPr lang="en-GB" sz="1700" dirty="0"/>
              <a:t>I</a:t>
            </a:r>
            <a:r>
              <a:rPr lang="en-GB" sz="2000" dirty="0"/>
              <a:t>nnovative feature is that the offspring of mixed marriages/unions are allowed to belong to both groups</a:t>
            </a:r>
          </a:p>
          <a:p>
            <a:pPr lvl="1">
              <a:lnSpc>
                <a:spcPct val="80000"/>
              </a:lnSpc>
            </a:pPr>
            <a:r>
              <a:rPr lang="en-GB" sz="2000" dirty="0"/>
              <a:t>This means that the sum of group projections exceeds the all group projections</a:t>
            </a:r>
          </a:p>
          <a:p>
            <a:pPr lvl="1">
              <a:lnSpc>
                <a:spcPct val="80000"/>
              </a:lnSpc>
            </a:pPr>
            <a:r>
              <a:rPr lang="en-GB" sz="2000" dirty="0"/>
              <a:t>Makes you think about the meaning of the mixed group with multiple </a:t>
            </a:r>
            <a:r>
              <a:rPr lang="en-GB" sz="2000" dirty="0" smtClean="0"/>
              <a:t>i</a:t>
            </a:r>
            <a:r>
              <a:rPr lang="en-GB" sz="1700" dirty="0" smtClean="0"/>
              <a:t>dentities</a:t>
            </a:r>
          </a:p>
          <a:p>
            <a:pPr lvl="1">
              <a:lnSpc>
                <a:spcPct val="80000"/>
              </a:lnSpc>
            </a:pPr>
            <a:endParaRPr lang="en-GB" sz="1700" dirty="0" smtClean="0"/>
          </a:p>
          <a:p>
            <a:pPr lvl="1">
              <a:lnSpc>
                <a:spcPct val="80000"/>
              </a:lnSpc>
            </a:pPr>
            <a:endParaRPr lang="en-GB" sz="1700" dirty="0"/>
          </a:p>
          <a:p>
            <a:pPr>
              <a:lnSpc>
                <a:spcPct val="80000"/>
              </a:lnSpc>
            </a:pPr>
            <a:r>
              <a:rPr lang="en-GB" sz="2000" dirty="0"/>
              <a:t>Wilson (2006, 2007) constructs a multi-state projection model for the indigenous and non-indigenous populations of the Northern Territory and the Rest of Australia. Has an innovative treatment of births to mixed unions. Full exposition of the methodology using equations (rare in the literature). Well worth “book-marking” for reading </a:t>
            </a:r>
            <a:r>
              <a:rPr lang="en-GB" sz="2000" dirty="0" smtClean="0"/>
              <a:t>in </a:t>
            </a:r>
            <a:r>
              <a:rPr lang="en-GB" sz="2000" i="1" dirty="0"/>
              <a:t>Environment and Planning A</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71472" y="428604"/>
            <a:ext cx="8153400" cy="357190"/>
          </a:xfrm>
        </p:spPr>
        <p:txBody>
          <a:bodyPr/>
          <a:lstStyle/>
          <a:p>
            <a:pPr algn="ctr"/>
            <a:r>
              <a:rPr lang="en-GB" sz="3200" dirty="0" smtClean="0"/>
              <a:t>Ethnic definitions: variation over space</a:t>
            </a:r>
            <a:endParaRPr lang="en-GB" sz="3200" dirty="0"/>
          </a:p>
        </p:txBody>
      </p:sp>
      <p:sp>
        <p:nvSpPr>
          <p:cNvPr id="98307" name="Rectangle 3"/>
          <p:cNvSpPr>
            <a:spLocks noGrp="1" noChangeArrowheads="1"/>
          </p:cNvSpPr>
          <p:nvPr>
            <p:ph type="body" idx="1"/>
          </p:nvPr>
        </p:nvSpPr>
        <p:spPr>
          <a:xfrm>
            <a:off x="533400" y="1628775"/>
            <a:ext cx="8153400" cy="4392613"/>
          </a:xfrm>
        </p:spPr>
        <p:txBody>
          <a:bodyPr/>
          <a:lstStyle/>
          <a:p>
            <a:pPr>
              <a:lnSpc>
                <a:spcPct val="80000"/>
              </a:lnSpc>
            </a:pPr>
            <a:endParaRPr lang="en-GB" sz="1700" dirty="0"/>
          </a:p>
        </p:txBody>
      </p:sp>
      <p:graphicFrame>
        <p:nvGraphicFramePr>
          <p:cNvPr id="6" name="Table 5"/>
          <p:cNvGraphicFramePr>
            <a:graphicFrameLocks noGrp="1"/>
          </p:cNvGraphicFramePr>
          <p:nvPr/>
        </p:nvGraphicFramePr>
        <p:xfrm>
          <a:off x="714348" y="785794"/>
          <a:ext cx="7715303" cy="5909524"/>
        </p:xfrm>
        <a:graphic>
          <a:graphicData uri="http://schemas.openxmlformats.org/drawingml/2006/table">
            <a:tbl>
              <a:tblPr/>
              <a:tblGrid>
                <a:gridCol w="3504330"/>
                <a:gridCol w="2287243"/>
                <a:gridCol w="1923730"/>
              </a:tblGrid>
              <a:tr h="521494">
                <a:tc>
                  <a:txBody>
                    <a:bodyPr/>
                    <a:lstStyle/>
                    <a:p>
                      <a:pPr>
                        <a:lnSpc>
                          <a:spcPct val="115000"/>
                        </a:lnSpc>
                        <a:spcBef>
                          <a:spcPts val="1200"/>
                        </a:spcBef>
                        <a:spcAft>
                          <a:spcPts val="0"/>
                        </a:spcAft>
                      </a:pPr>
                      <a:r>
                        <a:rPr lang="en-GB" sz="1600" b="1" dirty="0">
                          <a:solidFill>
                            <a:schemeClr val="tx1"/>
                          </a:solidFill>
                          <a:latin typeface="+mj-lt"/>
                          <a:ea typeface="Times New Roman"/>
                          <a:cs typeface="Times New Roman"/>
                        </a:rPr>
                        <a:t>ENGLAND AND WALES</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15000"/>
                        </a:lnSpc>
                        <a:spcBef>
                          <a:spcPts val="240"/>
                        </a:spcBef>
                        <a:spcAft>
                          <a:spcPts val="240"/>
                        </a:spcAft>
                      </a:pPr>
                      <a:r>
                        <a:rPr lang="en-GB" sz="1600" b="1" dirty="0">
                          <a:solidFill>
                            <a:schemeClr val="tx1"/>
                          </a:solidFill>
                          <a:latin typeface="+mj-lt"/>
                          <a:ea typeface="Times New Roman"/>
                          <a:cs typeface="Times New Roman"/>
                        </a:rPr>
                        <a:t>SCOTLAND</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15000"/>
                        </a:lnSpc>
                        <a:spcBef>
                          <a:spcPts val="240"/>
                        </a:spcBef>
                        <a:spcAft>
                          <a:spcPts val="240"/>
                        </a:spcAft>
                      </a:pPr>
                      <a:r>
                        <a:rPr lang="en-GB" sz="1600" b="1" dirty="0">
                          <a:solidFill>
                            <a:schemeClr val="tx1"/>
                          </a:solidFill>
                          <a:latin typeface="+mj-lt"/>
                          <a:ea typeface="Times New Roman"/>
                          <a:cs typeface="Times New Roman"/>
                        </a:rPr>
                        <a:t>NORTHERN IRELAND</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All Ethnic Groups</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15000"/>
                        </a:lnSpc>
                        <a:spcBef>
                          <a:spcPts val="1200"/>
                        </a:spcBef>
                        <a:spcAft>
                          <a:spcPts val="0"/>
                        </a:spcAft>
                      </a:pPr>
                      <a:r>
                        <a:rPr lang="en-GB" sz="1600">
                          <a:solidFill>
                            <a:schemeClr val="tx1"/>
                          </a:solidFill>
                          <a:latin typeface="+mj-lt"/>
                          <a:ea typeface="Times New Roman"/>
                          <a:cs typeface="Times New Roman"/>
                        </a:rPr>
                        <a:t>All Ethnic Groups</a:t>
                      </a:r>
                      <a:endParaRPr lang="en-GB" sz="160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All Ethnic Groups</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301204">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White: British</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15000"/>
                        </a:lnSpc>
                        <a:spcBef>
                          <a:spcPts val="1200"/>
                        </a:spcBef>
                        <a:spcAft>
                          <a:spcPts val="0"/>
                        </a:spcAft>
                      </a:pPr>
                      <a:r>
                        <a:rPr lang="en-GB" sz="1600">
                          <a:solidFill>
                            <a:schemeClr val="tx1"/>
                          </a:solidFill>
                          <a:latin typeface="+mj-lt"/>
                          <a:ea typeface="Times New Roman"/>
                          <a:cs typeface="Times New Roman"/>
                        </a:rPr>
                        <a:t>White</a:t>
                      </a:r>
                      <a:endParaRPr lang="en-GB" sz="160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White</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White: Irish</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15000"/>
                        </a:lnSpc>
                        <a:spcBef>
                          <a:spcPts val="1200"/>
                        </a:spcBef>
                        <a:spcAft>
                          <a:spcPts val="0"/>
                        </a:spcAft>
                      </a:pPr>
                      <a:r>
                        <a:rPr lang="en-GB" sz="1600">
                          <a:solidFill>
                            <a:schemeClr val="tx1"/>
                          </a:solidFill>
                          <a:latin typeface="+mj-lt"/>
                          <a:ea typeface="Times New Roman"/>
                          <a:cs typeface="Times New Roman"/>
                        </a:rPr>
                        <a:t>Indian</a:t>
                      </a:r>
                      <a:endParaRPr lang="en-GB" sz="160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Irish Travellers</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21494">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White: Other White</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15000"/>
                        </a:lnSpc>
                        <a:spcBef>
                          <a:spcPts val="1200"/>
                        </a:spcBef>
                        <a:spcAft>
                          <a:spcPts val="0"/>
                        </a:spcAft>
                      </a:pPr>
                      <a:r>
                        <a:rPr lang="en-GB" sz="1600">
                          <a:solidFill>
                            <a:schemeClr val="tx1"/>
                          </a:solidFill>
                          <a:latin typeface="+mj-lt"/>
                          <a:ea typeface="Times New Roman"/>
                          <a:cs typeface="Times New Roman"/>
                        </a:rPr>
                        <a:t>Pakistani and other South Asians</a:t>
                      </a:r>
                      <a:endParaRPr lang="en-GB" sz="160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Mixed</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Mixed: White and Black Caribbean</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15000"/>
                        </a:lnSpc>
                        <a:spcBef>
                          <a:spcPts val="1200"/>
                        </a:spcBef>
                        <a:spcAft>
                          <a:spcPts val="0"/>
                        </a:spcAft>
                      </a:pPr>
                      <a:r>
                        <a:rPr lang="en-GB" sz="1600">
                          <a:solidFill>
                            <a:schemeClr val="tx1"/>
                          </a:solidFill>
                          <a:latin typeface="+mj-lt"/>
                          <a:ea typeface="Times New Roman"/>
                          <a:cs typeface="Times New Roman"/>
                        </a:rPr>
                        <a:t>Chinese</a:t>
                      </a:r>
                      <a:endParaRPr lang="en-GB" sz="160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Indian</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Mixed: White and Black African</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pPr>
                        <a:lnSpc>
                          <a:spcPct val="115000"/>
                        </a:lnSpc>
                        <a:spcBef>
                          <a:spcPts val="1200"/>
                        </a:spcBef>
                        <a:spcAft>
                          <a:spcPts val="0"/>
                        </a:spcAft>
                      </a:pPr>
                      <a:r>
                        <a:rPr lang="en-GB" sz="1600">
                          <a:solidFill>
                            <a:schemeClr val="tx1"/>
                          </a:solidFill>
                          <a:latin typeface="+mj-lt"/>
                          <a:ea typeface="Times New Roman"/>
                          <a:cs typeface="Times New Roman"/>
                        </a:rPr>
                        <a:t>Others</a:t>
                      </a:r>
                      <a:endParaRPr lang="en-GB" sz="160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Pakistani</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Mixed: White and Asian</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Bangladeshi</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Mixed: Other Mixed</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Other Asians</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Asian or Asian British: Indian</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Black Caribbean</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Asian or Asian British: Pakistani</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Black African</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Asian or Asian British: Bangladeshi</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Other Black</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Asian or Asian British: Other Asian</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Chinese</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49887">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Black or Black British: Black Caribbean</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dirty="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Others</a:t>
                      </a:r>
                      <a:endParaRPr lang="en-GB" sz="1600" dirty="0">
                        <a:solidFill>
                          <a:schemeClr val="tx1"/>
                        </a:solidFill>
                        <a:latin typeface="+mj-lt"/>
                        <a:ea typeface="Calibri"/>
                        <a:cs typeface="Times New Roman"/>
                      </a:endParaRPr>
                    </a:p>
                  </a:txBody>
                  <a:tcPr marL="68580" marR="68580" marT="0" marB="0" anchor="ctr">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71606">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Black or Black British: Black African</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dirty="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endParaRPr lang="en-GB" sz="1600" dirty="0">
                        <a:solidFill>
                          <a:schemeClr val="tx1"/>
                        </a:solidFill>
                        <a:latin typeface="+mj-lt"/>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71606">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Black or Black British: Other Black</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dirty="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endParaRPr lang="en-GB" sz="1600" dirty="0">
                        <a:solidFill>
                          <a:schemeClr val="tx1"/>
                        </a:solidFill>
                        <a:latin typeface="+mj-lt"/>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271606">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Chinese or other ethnic group: Chinese</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dirty="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endParaRPr lang="en-GB" sz="1600" dirty="0">
                        <a:solidFill>
                          <a:schemeClr val="tx1"/>
                        </a:solidFill>
                        <a:latin typeface="+mj-lt"/>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r>
              <a:tr h="521494">
                <a:tc>
                  <a:txBody>
                    <a:bodyPr/>
                    <a:lstStyle/>
                    <a:p>
                      <a:pPr>
                        <a:lnSpc>
                          <a:spcPct val="115000"/>
                        </a:lnSpc>
                        <a:spcBef>
                          <a:spcPts val="1200"/>
                        </a:spcBef>
                        <a:spcAft>
                          <a:spcPts val="0"/>
                        </a:spcAft>
                      </a:pPr>
                      <a:r>
                        <a:rPr lang="en-GB" sz="1600" dirty="0">
                          <a:solidFill>
                            <a:schemeClr val="tx1"/>
                          </a:solidFill>
                          <a:latin typeface="+mj-lt"/>
                          <a:ea typeface="Times New Roman"/>
                          <a:cs typeface="Times New Roman"/>
                        </a:rPr>
                        <a:t>Chinese or other ethnic group: Other Ethnic Group</a:t>
                      </a:r>
                      <a:endParaRPr lang="en-GB" sz="1600" dirty="0">
                        <a:solidFill>
                          <a:schemeClr val="tx1"/>
                        </a:solidFill>
                        <a:latin typeface="+mj-lt"/>
                        <a:ea typeface="Calibri"/>
                        <a:cs typeface="Times New Roman"/>
                      </a:endParaRPr>
                    </a:p>
                  </a:txBody>
                  <a:tcPr marL="68580" marR="68580" marT="0" marB="0" anchor="ctr">
                    <a:lnL>
                      <a:noFill/>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tx2">
                        <a:lumMod val="50000"/>
                      </a:schemeClr>
                    </a:solidFill>
                  </a:tcPr>
                </a:tc>
                <a:tc>
                  <a:txBody>
                    <a:bodyPr/>
                    <a:lstStyle/>
                    <a:p>
                      <a:endParaRPr lang="en-GB" sz="1600" dirty="0">
                        <a:solidFill>
                          <a:schemeClr val="tx1"/>
                        </a:solidFill>
                        <a:latin typeface="+mj-lt"/>
                        <a:ea typeface="Times New Roman"/>
                        <a:cs typeface="Times New Roman"/>
                      </a:endParaRPr>
                    </a:p>
                  </a:txBody>
                  <a:tcPr marL="68580" marR="68580" marT="0" marB="0" anchor="ctr">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noFill/>
                  </a:tcPr>
                </a:tc>
                <a:tc>
                  <a:txBody>
                    <a:bodyPr/>
                    <a:lstStyle/>
                    <a:p>
                      <a:pPr>
                        <a:lnSpc>
                          <a:spcPct val="115000"/>
                        </a:lnSpc>
                        <a:spcBef>
                          <a:spcPts val="1200"/>
                        </a:spcBef>
                        <a:spcAft>
                          <a:spcPts val="0"/>
                        </a:spcAft>
                      </a:pPr>
                      <a:endParaRPr lang="en-GB" sz="1600" dirty="0">
                        <a:solidFill>
                          <a:schemeClr val="tx1"/>
                        </a:solidFill>
                        <a:latin typeface="+mj-lt"/>
                        <a:ea typeface="Times New Roman"/>
                        <a:cs typeface="Times New Roman"/>
                      </a:endParaRPr>
                    </a:p>
                  </a:txBody>
                  <a:tcPr marL="68580" marR="68580" marT="0" marB="0">
                    <a:lnL w="1905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FFC000"/>
                    </a:solidFill>
                  </a:tcPr>
                </a:tc>
              </a:tr>
            </a:tbl>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428596" y="1071546"/>
          <a:ext cx="8143932" cy="5361835"/>
        </p:xfrm>
        <a:graphic>
          <a:graphicData uri="http://schemas.openxmlformats.org/drawingml/2006/table">
            <a:tbl>
              <a:tblPr/>
              <a:tblGrid>
                <a:gridCol w="2643206"/>
                <a:gridCol w="5500726"/>
              </a:tblGrid>
              <a:tr h="0">
                <a:tc>
                  <a:txBody>
                    <a:bodyPr/>
                    <a:lstStyle/>
                    <a:p>
                      <a:pPr>
                        <a:lnSpc>
                          <a:spcPct val="115000"/>
                        </a:lnSpc>
                        <a:spcBef>
                          <a:spcPts val="1200"/>
                        </a:spcBef>
                        <a:spcAft>
                          <a:spcPts val="0"/>
                        </a:spcAft>
                      </a:pPr>
                      <a:r>
                        <a:rPr lang="en-GB" sz="1600" b="1" dirty="0">
                          <a:solidFill>
                            <a:schemeClr val="tx1"/>
                          </a:solidFill>
                          <a:latin typeface="Times New Roman"/>
                          <a:ea typeface="Calibri"/>
                          <a:cs typeface="Times New Roman"/>
                        </a:rPr>
                        <a:t>1991 census ethnic category</a:t>
                      </a:r>
                      <a:endParaRPr lang="en-GB" sz="1600" b="1"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30A0"/>
                    </a:solidFill>
                  </a:tcPr>
                </a:tc>
                <a:tc>
                  <a:txBody>
                    <a:bodyPr/>
                    <a:lstStyle/>
                    <a:p>
                      <a:pPr>
                        <a:lnSpc>
                          <a:spcPct val="115000"/>
                        </a:lnSpc>
                        <a:spcBef>
                          <a:spcPts val="1200"/>
                        </a:spcBef>
                        <a:spcAft>
                          <a:spcPts val="0"/>
                        </a:spcAft>
                      </a:pPr>
                      <a:r>
                        <a:rPr lang="en-GB" sz="1600" b="1" dirty="0">
                          <a:solidFill>
                            <a:schemeClr val="tx1"/>
                          </a:solidFill>
                          <a:latin typeface="Times New Roman"/>
                          <a:ea typeface="Calibri"/>
                          <a:cs typeface="Times New Roman"/>
                        </a:rPr>
                        <a:t>Component 2001 census ethnic categories</a:t>
                      </a:r>
                      <a:endParaRPr lang="en-GB" sz="1600" b="1"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rgbClr val="7030A0"/>
                    </a:solidFill>
                  </a:tcPr>
                </a:tc>
              </a:tr>
              <a:tr h="1076906">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White</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White: </a:t>
                      </a:r>
                      <a:r>
                        <a:rPr lang="en-GB" sz="1600" dirty="0" smtClean="0">
                          <a:solidFill>
                            <a:schemeClr val="tx1"/>
                          </a:solidFill>
                          <a:latin typeface="Times New Roman"/>
                          <a:ea typeface="Calibri"/>
                          <a:cs typeface="Times New Roman"/>
                        </a:rPr>
                        <a:t>British, White</a:t>
                      </a:r>
                      <a:r>
                        <a:rPr lang="en-GB" sz="1600" dirty="0">
                          <a:solidFill>
                            <a:schemeClr val="tx1"/>
                          </a:solidFill>
                          <a:latin typeface="Times New Roman"/>
                          <a:ea typeface="Calibri"/>
                          <a:cs typeface="Times New Roman"/>
                        </a:rPr>
                        <a:t>: </a:t>
                      </a:r>
                      <a:r>
                        <a:rPr lang="en-GB" sz="1600" dirty="0" smtClean="0">
                          <a:solidFill>
                            <a:schemeClr val="tx1"/>
                          </a:solidFill>
                          <a:latin typeface="Times New Roman"/>
                          <a:ea typeface="Calibri"/>
                          <a:cs typeface="Times New Roman"/>
                        </a:rPr>
                        <a:t>Irish, White</a:t>
                      </a:r>
                      <a:r>
                        <a:rPr lang="en-GB" sz="1600" dirty="0">
                          <a:solidFill>
                            <a:schemeClr val="tx1"/>
                          </a:solidFill>
                          <a:latin typeface="Times New Roman"/>
                          <a:ea typeface="Calibri"/>
                          <a:cs typeface="Times New Roman"/>
                        </a:rPr>
                        <a:t>: Other</a:t>
                      </a:r>
                      <a:endParaRPr lang="en-GB" sz="1600" dirty="0">
                        <a:solidFill>
                          <a:schemeClr val="tx1"/>
                        </a:solidFill>
                        <a:latin typeface="Calibri"/>
                        <a:ea typeface="Calibri"/>
                        <a:cs typeface="Times New Roman"/>
                      </a:endParaRPr>
                    </a:p>
                    <a:p>
                      <a:pPr>
                        <a:lnSpc>
                          <a:spcPct val="100000"/>
                        </a:lnSpc>
                        <a:spcBef>
                          <a:spcPts val="0"/>
                        </a:spcBef>
                        <a:spcAft>
                          <a:spcPts val="0"/>
                        </a:spcAft>
                      </a:pPr>
                      <a:r>
                        <a:rPr lang="en-GB" sz="1600" dirty="0">
                          <a:solidFill>
                            <a:schemeClr val="tx1"/>
                          </a:solidFill>
                          <a:latin typeface="Times New Roman"/>
                          <a:ea typeface="Calibri"/>
                          <a:cs typeface="Times New Roman"/>
                        </a:rPr>
                        <a:t>0.5*Mixed: White and Black Caribbean</a:t>
                      </a:r>
                      <a:endParaRPr lang="en-GB" sz="1600" dirty="0">
                        <a:solidFill>
                          <a:schemeClr val="tx1"/>
                        </a:solidFill>
                        <a:latin typeface="Calibri"/>
                        <a:ea typeface="Calibri"/>
                        <a:cs typeface="Times New Roman"/>
                      </a:endParaRPr>
                    </a:p>
                    <a:p>
                      <a:pPr>
                        <a:lnSpc>
                          <a:spcPct val="100000"/>
                        </a:lnSpc>
                        <a:spcBef>
                          <a:spcPts val="0"/>
                        </a:spcBef>
                        <a:spcAft>
                          <a:spcPts val="0"/>
                        </a:spcAft>
                      </a:pPr>
                      <a:r>
                        <a:rPr lang="en-GB" sz="1600" dirty="0">
                          <a:solidFill>
                            <a:schemeClr val="tx1"/>
                          </a:solidFill>
                          <a:latin typeface="Times New Roman"/>
                          <a:ea typeface="Calibri"/>
                          <a:cs typeface="Times New Roman"/>
                        </a:rPr>
                        <a:t>0.5*Mixed: White and Black African</a:t>
                      </a:r>
                      <a:endParaRPr lang="en-GB" sz="1600" dirty="0">
                        <a:solidFill>
                          <a:schemeClr val="tx1"/>
                        </a:solidFill>
                        <a:latin typeface="Calibri"/>
                        <a:ea typeface="Calibri"/>
                        <a:cs typeface="Times New Roman"/>
                      </a:endParaRPr>
                    </a:p>
                    <a:p>
                      <a:pPr>
                        <a:lnSpc>
                          <a:spcPct val="100000"/>
                        </a:lnSpc>
                        <a:spcBef>
                          <a:spcPts val="0"/>
                        </a:spcBef>
                        <a:spcAft>
                          <a:spcPts val="0"/>
                        </a:spcAft>
                      </a:pPr>
                      <a:r>
                        <a:rPr lang="en-GB" sz="1600" dirty="0">
                          <a:solidFill>
                            <a:schemeClr val="tx1"/>
                          </a:solidFill>
                          <a:latin typeface="Times New Roman"/>
                          <a:ea typeface="Calibri"/>
                          <a:cs typeface="Times New Roman"/>
                        </a:rPr>
                        <a:t>0.5*Mixed: White and Asian</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535117">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Black Caribbean</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Black or Black British: Caribbean</a:t>
                      </a:r>
                      <a:endParaRPr lang="en-GB" sz="1600" dirty="0">
                        <a:solidFill>
                          <a:schemeClr val="tx1"/>
                        </a:solidFill>
                        <a:latin typeface="Calibri"/>
                        <a:ea typeface="Calibri"/>
                        <a:cs typeface="Times New Roman"/>
                      </a:endParaRPr>
                    </a:p>
                    <a:p>
                      <a:pPr>
                        <a:lnSpc>
                          <a:spcPct val="100000"/>
                        </a:lnSpc>
                        <a:spcBef>
                          <a:spcPts val="0"/>
                        </a:spcBef>
                        <a:spcAft>
                          <a:spcPts val="0"/>
                        </a:spcAft>
                      </a:pPr>
                      <a:r>
                        <a:rPr lang="en-GB" sz="1600" dirty="0">
                          <a:solidFill>
                            <a:schemeClr val="tx1"/>
                          </a:solidFill>
                          <a:latin typeface="Times New Roman"/>
                          <a:ea typeface="Calibri"/>
                          <a:cs typeface="Times New Roman"/>
                        </a:rPr>
                        <a:t>0.5*Mixed: White and Black Caribbean</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535117">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Black African</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Black or Black British: African</a:t>
                      </a:r>
                      <a:endParaRPr lang="en-GB" sz="1600" dirty="0">
                        <a:solidFill>
                          <a:schemeClr val="tx1"/>
                        </a:solidFill>
                        <a:latin typeface="Calibri"/>
                        <a:ea typeface="Calibri"/>
                        <a:cs typeface="Times New Roman"/>
                      </a:endParaRPr>
                    </a:p>
                    <a:p>
                      <a:pPr>
                        <a:lnSpc>
                          <a:spcPct val="100000"/>
                        </a:lnSpc>
                        <a:spcBef>
                          <a:spcPts val="0"/>
                        </a:spcBef>
                        <a:spcAft>
                          <a:spcPts val="0"/>
                        </a:spcAft>
                      </a:pPr>
                      <a:r>
                        <a:rPr lang="en-GB" sz="1600" dirty="0">
                          <a:solidFill>
                            <a:schemeClr val="tx1"/>
                          </a:solidFill>
                          <a:latin typeface="Times New Roman"/>
                          <a:ea typeface="Calibri"/>
                          <a:cs typeface="Times New Roman"/>
                        </a:rPr>
                        <a:t>0.5*Mixed: White and Black African</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195952">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Black Other</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Black or Black British: Other</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535117">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Indian</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Asian or Asian British: </a:t>
                      </a:r>
                      <a:r>
                        <a:rPr lang="en-GB" sz="1600" dirty="0" smtClean="0">
                          <a:solidFill>
                            <a:schemeClr val="tx1"/>
                          </a:solidFill>
                          <a:latin typeface="Times New Roman"/>
                          <a:ea typeface="Calibri"/>
                          <a:cs typeface="Times New Roman"/>
                        </a:rPr>
                        <a:t>Indian</a:t>
                      </a:r>
                    </a:p>
                    <a:p>
                      <a:pPr>
                        <a:lnSpc>
                          <a:spcPct val="100000"/>
                        </a:lnSpc>
                        <a:spcBef>
                          <a:spcPts val="0"/>
                        </a:spcBef>
                        <a:spcAft>
                          <a:spcPts val="0"/>
                        </a:spcAft>
                      </a:pPr>
                      <a:r>
                        <a:rPr lang="en-GB" sz="1600" dirty="0" smtClean="0">
                          <a:solidFill>
                            <a:schemeClr val="tx1"/>
                          </a:solidFill>
                          <a:latin typeface="Times New Roman"/>
                          <a:ea typeface="Calibri"/>
                          <a:cs typeface="Times New Roman"/>
                        </a:rPr>
                        <a:t>0.5*Mixed</a:t>
                      </a:r>
                      <a:r>
                        <a:rPr lang="en-GB" sz="1600" dirty="0">
                          <a:solidFill>
                            <a:schemeClr val="tx1"/>
                          </a:solidFill>
                          <a:latin typeface="Times New Roman"/>
                          <a:ea typeface="Calibri"/>
                          <a:cs typeface="Times New Roman"/>
                        </a:rPr>
                        <a:t>: White and Asian*Proportion Indian</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535117">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Pakistani</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Asian or Asian British: Pakistani</a:t>
                      </a:r>
                      <a:endParaRPr lang="en-GB" sz="1600" dirty="0">
                        <a:solidFill>
                          <a:schemeClr val="tx1"/>
                        </a:solidFill>
                        <a:latin typeface="Calibri"/>
                        <a:ea typeface="Calibri"/>
                        <a:cs typeface="Times New Roman"/>
                      </a:endParaRPr>
                    </a:p>
                    <a:p>
                      <a:pPr>
                        <a:lnSpc>
                          <a:spcPct val="100000"/>
                        </a:lnSpc>
                        <a:spcBef>
                          <a:spcPts val="0"/>
                        </a:spcBef>
                        <a:spcAft>
                          <a:spcPts val="0"/>
                        </a:spcAft>
                      </a:pPr>
                      <a:r>
                        <a:rPr lang="en-GB" sz="1600" dirty="0">
                          <a:solidFill>
                            <a:schemeClr val="tx1"/>
                          </a:solidFill>
                          <a:latin typeface="Times New Roman"/>
                          <a:ea typeface="Calibri"/>
                          <a:cs typeface="Times New Roman"/>
                        </a:rPr>
                        <a:t>0.5*Mixed: White and Asian*Proportion Pakistani</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479130">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Bangladeshi</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Asian or Asian British: Bangladeshi</a:t>
                      </a:r>
                      <a:endParaRPr lang="en-GB" sz="1600" dirty="0">
                        <a:solidFill>
                          <a:schemeClr val="tx1"/>
                        </a:solidFill>
                        <a:latin typeface="Calibri"/>
                        <a:ea typeface="Calibri"/>
                        <a:cs typeface="Times New Roman"/>
                      </a:endParaRPr>
                    </a:p>
                    <a:p>
                      <a:pPr>
                        <a:lnSpc>
                          <a:spcPct val="100000"/>
                        </a:lnSpc>
                        <a:spcBef>
                          <a:spcPts val="0"/>
                        </a:spcBef>
                        <a:spcAft>
                          <a:spcPts val="0"/>
                        </a:spcAft>
                      </a:pPr>
                      <a:r>
                        <a:rPr lang="en-GB" sz="1600" dirty="0">
                          <a:solidFill>
                            <a:schemeClr val="tx1"/>
                          </a:solidFill>
                          <a:latin typeface="Times New Roman"/>
                          <a:ea typeface="Calibri"/>
                          <a:cs typeface="Times New Roman"/>
                        </a:rPr>
                        <a:t>0.5*Mixed: White and Asian*Proportion Bangladeshi</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195952">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Chinese</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Chinese or Other: Chinese</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195952">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Other Asian</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Asian or Asian British: Other</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2">
                        <a:lumMod val="75000"/>
                      </a:schemeClr>
                    </a:solidFill>
                  </a:tcPr>
                </a:tc>
              </a:tr>
              <a:tr h="535117">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Other Groups</a:t>
                      </a:r>
                      <a:endParaRPr lang="en-GB" sz="1600" dirty="0">
                        <a:solidFill>
                          <a:schemeClr val="tx1"/>
                        </a:solidFill>
                        <a:latin typeface="Calibri"/>
                        <a:ea typeface="Calibri"/>
                        <a:cs typeface="Times New Roman"/>
                      </a:endParaRPr>
                    </a:p>
                  </a:txBody>
                  <a:tcPr marL="50380" marR="50380" marT="0" marB="0">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tc>
                  <a:txBody>
                    <a:bodyPr/>
                    <a:lstStyle/>
                    <a:p>
                      <a:pPr>
                        <a:lnSpc>
                          <a:spcPct val="100000"/>
                        </a:lnSpc>
                        <a:spcBef>
                          <a:spcPts val="0"/>
                        </a:spcBef>
                        <a:spcAft>
                          <a:spcPts val="0"/>
                        </a:spcAft>
                      </a:pPr>
                      <a:r>
                        <a:rPr lang="en-GB" sz="1600" dirty="0">
                          <a:solidFill>
                            <a:schemeClr val="tx1"/>
                          </a:solidFill>
                          <a:latin typeface="Times New Roman"/>
                          <a:ea typeface="Calibri"/>
                          <a:cs typeface="Times New Roman"/>
                        </a:rPr>
                        <a:t>Chinese or Other: Other</a:t>
                      </a:r>
                      <a:endParaRPr lang="en-GB" sz="1600" dirty="0">
                        <a:solidFill>
                          <a:schemeClr val="tx1"/>
                        </a:solidFill>
                        <a:latin typeface="Calibri"/>
                        <a:ea typeface="Calibri"/>
                        <a:cs typeface="Times New Roman"/>
                      </a:endParaRPr>
                    </a:p>
                    <a:p>
                      <a:pPr>
                        <a:lnSpc>
                          <a:spcPct val="100000"/>
                        </a:lnSpc>
                        <a:spcBef>
                          <a:spcPts val="0"/>
                        </a:spcBef>
                        <a:spcAft>
                          <a:spcPts val="0"/>
                        </a:spcAft>
                      </a:pPr>
                      <a:r>
                        <a:rPr lang="en-GB" sz="1600" dirty="0">
                          <a:solidFill>
                            <a:schemeClr val="tx1"/>
                          </a:solidFill>
                          <a:latin typeface="Times New Roman"/>
                          <a:ea typeface="Calibri"/>
                          <a:cs typeface="Times New Roman"/>
                        </a:rPr>
                        <a:t>Mixed: Other</a:t>
                      </a:r>
                      <a:endParaRPr lang="en-GB" sz="1600" dirty="0">
                        <a:solidFill>
                          <a:schemeClr val="tx1"/>
                        </a:solidFill>
                        <a:latin typeface="Calibri"/>
                        <a:ea typeface="Calibri"/>
                        <a:cs typeface="Times New Roman"/>
                      </a:endParaRPr>
                    </a:p>
                  </a:txBody>
                  <a:tcPr marL="50380" marR="50380" marT="0" marB="0">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solidFill>
                      <a:schemeClr val="bg2">
                        <a:lumMod val="75000"/>
                      </a:schemeClr>
                    </a:solidFill>
                  </a:tcPr>
                </a:tc>
              </a:tr>
            </a:tbl>
          </a:graphicData>
        </a:graphic>
      </p:graphicFrame>
      <p:sp>
        <p:nvSpPr>
          <p:cNvPr id="206849" name="Rectangle 1"/>
          <p:cNvSpPr>
            <a:spLocks noChangeArrowheads="1"/>
          </p:cNvSpPr>
          <p:nvPr/>
        </p:nvSpPr>
        <p:spPr bwMode="auto">
          <a:xfrm>
            <a:off x="0" y="0"/>
            <a:ext cx="279244" cy="26161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1100" b="1" i="0" u="none" strike="noStrike" cap="none" normalizeH="0" baseline="0" dirty="0" smtClean="0">
                <a:ln>
                  <a:noFill/>
                </a:ln>
                <a:solidFill>
                  <a:srgbClr val="231F20"/>
                </a:solidFill>
                <a:effectLst/>
                <a:latin typeface="Times New Roman" pitchFamily="18" charset="0"/>
                <a:ea typeface="Calibri" pitchFamily="34" charset="0"/>
                <a:cs typeface="Times New Roman" pitchFamily="18" charset="0"/>
              </a:rPr>
              <a:t>T</a:t>
            </a:r>
            <a:endParaRPr kumimoji="0" lang="en-GB" sz="1800" b="0" i="0" u="none" strike="noStrike" cap="none" normalizeH="0" baseline="0" dirty="0" smtClean="0">
              <a:ln>
                <a:noFill/>
              </a:ln>
              <a:solidFill>
                <a:schemeClr val="tx1"/>
              </a:solidFill>
              <a:effectLst/>
              <a:latin typeface="Arial" pitchFamily="34" charset="0"/>
            </a:endParaRPr>
          </a:p>
        </p:txBody>
      </p:sp>
      <p:sp>
        <p:nvSpPr>
          <p:cNvPr id="4" name="TextBox 3"/>
          <p:cNvSpPr txBox="1"/>
          <p:nvPr/>
        </p:nvSpPr>
        <p:spPr>
          <a:xfrm>
            <a:off x="857224" y="428604"/>
            <a:ext cx="7072362" cy="584775"/>
          </a:xfrm>
          <a:prstGeom prst="rect">
            <a:avLst/>
          </a:prstGeom>
          <a:noFill/>
        </p:spPr>
        <p:txBody>
          <a:bodyPr wrap="square" rtlCol="0">
            <a:spAutoFit/>
          </a:bodyPr>
          <a:lstStyle/>
          <a:p>
            <a:r>
              <a:rPr lang="en-GB" sz="3200" dirty="0" smtClean="0">
                <a:solidFill>
                  <a:schemeClr val="bg1">
                    <a:lumMod val="20000"/>
                    <a:lumOff val="80000"/>
                  </a:schemeClr>
                </a:solidFill>
                <a:latin typeface="+mj-lt"/>
              </a:rPr>
              <a:t>Ethnic definitions: variation over time</a:t>
            </a:r>
            <a:endParaRPr lang="en-GB" sz="3200" dirty="0">
              <a:solidFill>
                <a:schemeClr val="bg1">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857224" y="500042"/>
            <a:ext cx="2928958" cy="6109545"/>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a:off x="5072066" y="1857364"/>
            <a:ext cx="3085746" cy="2071702"/>
          </a:xfrm>
          <a:prstGeom prst="rect">
            <a:avLst/>
          </a:prstGeom>
          <a:noFill/>
          <a:ln w="9525">
            <a:noFill/>
            <a:miter lim="800000"/>
            <a:headEnd/>
            <a:tailEnd/>
          </a:ln>
          <a:effectLst/>
        </p:spPr>
      </p:pic>
      <p:pic>
        <p:nvPicPr>
          <p:cNvPr id="1028" name="Picture 4"/>
          <p:cNvPicPr>
            <a:picLocks noChangeAspect="1" noChangeArrowheads="1"/>
          </p:cNvPicPr>
          <p:nvPr/>
        </p:nvPicPr>
        <p:blipFill>
          <a:blip r:embed="rId4"/>
          <a:srcRect/>
          <a:stretch>
            <a:fillRect/>
          </a:stretch>
        </p:blipFill>
        <p:spPr bwMode="auto">
          <a:xfrm>
            <a:off x="5143504" y="4214818"/>
            <a:ext cx="3103067" cy="2357454"/>
          </a:xfrm>
          <a:prstGeom prst="rect">
            <a:avLst/>
          </a:prstGeom>
          <a:noFill/>
          <a:ln w="9525">
            <a:noFill/>
            <a:miter lim="800000"/>
            <a:headEnd/>
            <a:tailEnd/>
          </a:ln>
          <a:effectLst/>
        </p:spPr>
      </p:pic>
      <p:sp>
        <p:nvSpPr>
          <p:cNvPr id="6" name="TextBox 5"/>
          <p:cNvSpPr txBox="1"/>
          <p:nvPr/>
        </p:nvSpPr>
        <p:spPr>
          <a:xfrm>
            <a:off x="4214810" y="428604"/>
            <a:ext cx="4357718" cy="1200329"/>
          </a:xfrm>
          <a:prstGeom prst="rect">
            <a:avLst/>
          </a:prstGeom>
          <a:noFill/>
        </p:spPr>
        <p:txBody>
          <a:bodyPr wrap="square" rtlCol="0">
            <a:spAutoFit/>
          </a:bodyPr>
          <a:lstStyle/>
          <a:p>
            <a:r>
              <a:rPr lang="en-GB" sz="2400" dirty="0" smtClean="0">
                <a:solidFill>
                  <a:schemeClr val="bg1">
                    <a:lumMod val="20000"/>
                    <a:lumOff val="80000"/>
                  </a:schemeClr>
                </a:solidFill>
                <a:latin typeface="+mj-lt"/>
              </a:rPr>
              <a:t>Proposed questions on ethnicity, national identity and religion for the 2011 Census, England</a:t>
            </a:r>
            <a:endParaRPr lang="en-GB" sz="2400" dirty="0">
              <a:solidFill>
                <a:schemeClr val="bg1">
                  <a:lumMod val="20000"/>
                  <a:lumOff val="80000"/>
                </a:schemeClr>
              </a:solidFill>
              <a:latin typeface="+mj-lt"/>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Modelling decisions in ethnic projection models</a:t>
            </a:r>
            <a:endParaRPr lang="en-GB" dirty="0"/>
          </a:p>
        </p:txBody>
      </p:sp>
      <p:sp>
        <p:nvSpPr>
          <p:cNvPr id="3" name="Content Placeholder 2"/>
          <p:cNvSpPr>
            <a:spLocks noGrp="1"/>
          </p:cNvSpPr>
          <p:nvPr>
            <p:ph idx="1"/>
          </p:nvPr>
        </p:nvSpPr>
        <p:spPr/>
        <p:txBody>
          <a:bodyPr/>
          <a:lstStyle/>
          <a:p>
            <a:r>
              <a:rPr lang="en-GB" dirty="0" smtClean="0"/>
              <a:t>You use the apparatus of cohort-component projection (macro- or micro-models)</a:t>
            </a:r>
          </a:p>
          <a:p>
            <a:r>
              <a:rPr lang="en-GB" dirty="0" smtClean="0"/>
              <a:t>You need to decide on the ethnic state to state transitions that will be permitted</a:t>
            </a:r>
          </a:p>
          <a:p>
            <a:r>
              <a:rPr lang="en-GB" dirty="0" smtClean="0"/>
              <a:t>These will depend on what your ethnicity variable is</a:t>
            </a:r>
            <a:endParaRPr lang="en-GB"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812785"/>
          </a:xfrm>
        </p:spPr>
        <p:txBody>
          <a:bodyPr/>
          <a:lstStyle/>
          <a:p>
            <a:r>
              <a:rPr lang="en-GB" dirty="0" smtClean="0"/>
              <a:t>Examples of ethnic state transitions</a:t>
            </a:r>
            <a:endParaRPr lang="en-GB" dirty="0"/>
          </a:p>
        </p:txBody>
      </p:sp>
      <p:sp>
        <p:nvSpPr>
          <p:cNvPr id="3" name="Content Placeholder 2"/>
          <p:cNvSpPr>
            <a:spLocks noGrp="1"/>
          </p:cNvSpPr>
          <p:nvPr>
            <p:ph idx="1"/>
          </p:nvPr>
        </p:nvSpPr>
        <p:spPr>
          <a:xfrm>
            <a:off x="533400" y="1357298"/>
            <a:ext cx="8153400" cy="4510102"/>
          </a:xfrm>
        </p:spPr>
        <p:txBody>
          <a:bodyPr/>
          <a:lstStyle/>
          <a:p>
            <a:r>
              <a:rPr lang="en-GB" dirty="0" smtClean="0"/>
              <a:t>Assume that the groups are separate (most UK work using 1971, 1981 and 1991 censuses)</a:t>
            </a:r>
          </a:p>
          <a:p>
            <a:r>
              <a:rPr lang="en-GB" dirty="0" smtClean="0"/>
              <a:t>Assume the groups are separate except for mixed births (current project model)</a:t>
            </a:r>
          </a:p>
          <a:p>
            <a:r>
              <a:rPr lang="en-GB" dirty="0" smtClean="0"/>
              <a:t>Include transitions limited transitions (foreign nationality to domestic nationality, but not vice versa) (foreign births only augmented through immigration)</a:t>
            </a:r>
          </a:p>
          <a:p>
            <a:endParaRPr lang="en-GB"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669909"/>
          </a:xfrm>
        </p:spPr>
        <p:txBody>
          <a:bodyPr/>
          <a:lstStyle/>
          <a:p>
            <a:r>
              <a:rPr lang="en-GB" dirty="0" smtClean="0"/>
              <a:t>Handling mixed ethnicity</a:t>
            </a:r>
            <a:endParaRPr lang="en-GB" dirty="0"/>
          </a:p>
        </p:txBody>
      </p:sp>
      <p:graphicFrame>
        <p:nvGraphicFramePr>
          <p:cNvPr id="4" name="Content Placeholder 3"/>
          <p:cNvGraphicFramePr>
            <a:graphicFrameLocks noGrp="1"/>
          </p:cNvGraphicFramePr>
          <p:nvPr>
            <p:ph idx="1"/>
          </p:nvPr>
        </p:nvGraphicFramePr>
        <p:xfrm>
          <a:off x="500034" y="1142984"/>
          <a:ext cx="8153400" cy="4866640"/>
        </p:xfrm>
        <a:graphic>
          <a:graphicData uri="http://schemas.openxmlformats.org/drawingml/2006/table">
            <a:tbl>
              <a:tblPr firstRow="1" bandRow="1">
                <a:tableStyleId>{5C22544A-7EE6-4342-B048-85BDC9FD1C3A}</a:tableStyleId>
              </a:tblPr>
              <a:tblGrid>
                <a:gridCol w="1752584"/>
                <a:gridCol w="965216"/>
                <a:gridCol w="1358900"/>
                <a:gridCol w="1358900"/>
                <a:gridCol w="1358900"/>
                <a:gridCol w="1358900"/>
              </a:tblGrid>
              <a:tr h="370840">
                <a:tc>
                  <a:txBody>
                    <a:bodyPr/>
                    <a:lstStyle/>
                    <a:p>
                      <a:r>
                        <a:rPr lang="en-GB" dirty="0" smtClean="0"/>
                        <a:t>Mother’s ethnicity</a:t>
                      </a:r>
                    </a:p>
                    <a:p>
                      <a:r>
                        <a:rPr lang="en-GB" dirty="0" smtClean="0"/>
                        <a:t>Child’s ethnicity</a:t>
                      </a:r>
                      <a:endParaRPr lang="en-GB" dirty="0"/>
                    </a:p>
                  </a:txBody>
                  <a:tcPr/>
                </a:tc>
                <a:tc>
                  <a:txBody>
                    <a:bodyPr/>
                    <a:lstStyle/>
                    <a:p>
                      <a:r>
                        <a:rPr lang="en-GB" dirty="0" smtClean="0"/>
                        <a:t>White</a:t>
                      </a:r>
                      <a:r>
                        <a:rPr lang="en-GB" baseline="0" dirty="0" smtClean="0"/>
                        <a:t> British</a:t>
                      </a:r>
                      <a:endParaRPr lang="en-GB" dirty="0"/>
                    </a:p>
                  </a:txBody>
                  <a:tcPr/>
                </a:tc>
                <a:tc>
                  <a:txBody>
                    <a:bodyPr/>
                    <a:lstStyle/>
                    <a:p>
                      <a:r>
                        <a:rPr lang="en-GB" dirty="0" smtClean="0"/>
                        <a:t>White Irish</a:t>
                      </a:r>
                      <a:endParaRPr lang="en-GB" dirty="0"/>
                    </a:p>
                  </a:txBody>
                  <a:tcPr/>
                </a:tc>
                <a:tc>
                  <a:txBody>
                    <a:bodyPr/>
                    <a:lstStyle/>
                    <a:p>
                      <a:r>
                        <a:rPr lang="en-GB" dirty="0" smtClean="0"/>
                        <a:t>Other</a:t>
                      </a:r>
                      <a:r>
                        <a:rPr lang="en-GB" baseline="0" dirty="0" smtClean="0"/>
                        <a:t> White</a:t>
                      </a:r>
                      <a:endParaRPr lang="en-GB" dirty="0"/>
                    </a:p>
                  </a:txBody>
                  <a:tcPr/>
                </a:tc>
                <a:tc>
                  <a:txBody>
                    <a:bodyPr/>
                    <a:lstStyle/>
                    <a:p>
                      <a:r>
                        <a:rPr lang="en-GB" dirty="0" smtClean="0"/>
                        <a:t>White</a:t>
                      </a:r>
                      <a:r>
                        <a:rPr lang="en-GB" baseline="0" dirty="0" smtClean="0"/>
                        <a:t> and Black Caribbean</a:t>
                      </a:r>
                      <a:endParaRPr lang="en-GB" dirty="0"/>
                    </a:p>
                  </a:txBody>
                  <a:tcPr/>
                </a:tc>
                <a:tc>
                  <a:txBody>
                    <a:bodyPr/>
                    <a:lstStyle/>
                    <a:p>
                      <a:r>
                        <a:rPr lang="en-GB" dirty="0" smtClean="0"/>
                        <a:t>White and Black African</a:t>
                      </a:r>
                      <a:endParaRPr lang="en-GB" dirty="0"/>
                    </a:p>
                  </a:txBody>
                  <a:tcPr/>
                </a:tc>
              </a:tr>
              <a:tr h="370840">
                <a:tc>
                  <a:txBody>
                    <a:bodyPr/>
                    <a:lstStyle/>
                    <a:p>
                      <a:r>
                        <a:rPr lang="en-GB" dirty="0" smtClean="0"/>
                        <a:t>Total</a:t>
                      </a:r>
                      <a:endParaRPr lang="en-GB" dirty="0"/>
                    </a:p>
                  </a:txBody>
                  <a:tcPr/>
                </a:tc>
                <a:tc>
                  <a:txBody>
                    <a:bodyPr/>
                    <a:lstStyle/>
                    <a:p>
                      <a:pPr algn="r"/>
                      <a:r>
                        <a:rPr lang="en-GB" dirty="0" smtClean="0"/>
                        <a:t>100.00</a:t>
                      </a:r>
                      <a:endParaRPr lang="en-GB" dirty="0"/>
                    </a:p>
                  </a:txBody>
                  <a:tcPr/>
                </a:tc>
                <a:tc>
                  <a:txBody>
                    <a:bodyPr/>
                    <a:lstStyle/>
                    <a:p>
                      <a:pPr algn="r"/>
                      <a:r>
                        <a:rPr lang="en-GB" dirty="0" smtClean="0"/>
                        <a:t>100.00</a:t>
                      </a:r>
                      <a:endParaRPr lang="en-GB" dirty="0"/>
                    </a:p>
                  </a:txBody>
                  <a:tcPr/>
                </a:tc>
                <a:tc>
                  <a:txBody>
                    <a:bodyPr/>
                    <a:lstStyle/>
                    <a:p>
                      <a:pPr algn="r"/>
                      <a:r>
                        <a:rPr lang="en-GB" dirty="0" smtClean="0"/>
                        <a:t>100.00</a:t>
                      </a:r>
                      <a:endParaRPr lang="en-GB" dirty="0"/>
                    </a:p>
                  </a:txBody>
                  <a:tcPr/>
                </a:tc>
                <a:tc>
                  <a:txBody>
                    <a:bodyPr/>
                    <a:lstStyle/>
                    <a:p>
                      <a:pPr algn="r"/>
                      <a:r>
                        <a:rPr lang="en-GB" dirty="0" smtClean="0"/>
                        <a:t>100.00</a:t>
                      </a:r>
                      <a:endParaRPr lang="en-GB" dirty="0"/>
                    </a:p>
                  </a:txBody>
                  <a:tcPr/>
                </a:tc>
                <a:tc>
                  <a:txBody>
                    <a:bodyPr/>
                    <a:lstStyle/>
                    <a:p>
                      <a:pPr algn="r"/>
                      <a:r>
                        <a:rPr lang="en-GB" dirty="0" smtClean="0"/>
                        <a:t>100.00</a:t>
                      </a:r>
                      <a:endParaRPr lang="en-GB" dirty="0"/>
                    </a:p>
                  </a:txBody>
                  <a:tcPr/>
                </a:tc>
              </a:tr>
              <a:tr h="370840">
                <a:tc>
                  <a:txBody>
                    <a:bodyPr/>
                    <a:lstStyle/>
                    <a:p>
                      <a:r>
                        <a:rPr lang="en-GB" dirty="0" smtClean="0"/>
                        <a:t>White</a:t>
                      </a:r>
                      <a:r>
                        <a:rPr lang="en-GB" baseline="0" dirty="0" smtClean="0"/>
                        <a:t> British</a:t>
                      </a:r>
                      <a:endParaRPr lang="en-GB" dirty="0"/>
                    </a:p>
                  </a:txBody>
                  <a:tcPr/>
                </a:tc>
                <a:tc>
                  <a:txBody>
                    <a:bodyPr/>
                    <a:lstStyle/>
                    <a:p>
                      <a:pPr algn="r" fontAlgn="b"/>
                      <a:r>
                        <a:rPr lang="en-GB" sz="1800" b="0" i="0" u="none" strike="noStrike" dirty="0">
                          <a:solidFill>
                            <a:srgbClr val="000000"/>
                          </a:solidFill>
                          <a:latin typeface="Arial" pitchFamily="34" charset="0"/>
                          <a:cs typeface="Arial" pitchFamily="34" charset="0"/>
                        </a:rPr>
                        <a:t>96.85</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64.29</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49.67</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21.04</a:t>
                      </a:r>
                    </a:p>
                  </a:txBody>
                  <a:tcPr marL="9525" marR="9525" marT="9525" marB="0" anchor="b"/>
                </a:tc>
                <a:tc>
                  <a:txBody>
                    <a:bodyPr/>
                    <a:lstStyle/>
                    <a:p>
                      <a:pPr algn="r" fontAlgn="b"/>
                      <a:r>
                        <a:rPr lang="en-GB" sz="1800" b="0" i="0" u="none" strike="noStrike" dirty="0">
                          <a:solidFill>
                            <a:srgbClr val="000000"/>
                          </a:solidFill>
                          <a:latin typeface="Arial" pitchFamily="34" charset="0"/>
                          <a:cs typeface="Arial" pitchFamily="34" charset="0"/>
                        </a:rPr>
                        <a:t>23.50</a:t>
                      </a:r>
                    </a:p>
                  </a:txBody>
                  <a:tcPr marL="9525" marR="9525" marT="9525" marB="0" anchor="b"/>
                </a:tc>
              </a:tr>
              <a:tr h="370840">
                <a:tc>
                  <a:txBody>
                    <a:bodyPr/>
                    <a:lstStyle/>
                    <a:p>
                      <a:r>
                        <a:rPr lang="en-GB" dirty="0" smtClean="0"/>
                        <a:t>White Irish</a:t>
                      </a:r>
                      <a:endParaRPr lang="en-GB" dirty="0"/>
                    </a:p>
                  </a:txBody>
                  <a:tcPr/>
                </a:tc>
                <a:tc>
                  <a:txBody>
                    <a:bodyPr/>
                    <a:lstStyle/>
                    <a:p>
                      <a:pPr algn="r" fontAlgn="b"/>
                      <a:r>
                        <a:rPr lang="en-GB" sz="1800" b="0" i="0" u="none" strike="noStrike" dirty="0">
                          <a:solidFill>
                            <a:srgbClr val="000000"/>
                          </a:solidFill>
                          <a:latin typeface="Arial" pitchFamily="34" charset="0"/>
                          <a:cs typeface="Arial" pitchFamily="34" charset="0"/>
                        </a:rPr>
                        <a:t>0.10</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25.39</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0.35</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0.00</a:t>
                      </a:r>
                    </a:p>
                  </a:txBody>
                  <a:tcPr marL="9525" marR="9525" marT="9525" marB="0" anchor="b"/>
                </a:tc>
                <a:tc>
                  <a:txBody>
                    <a:bodyPr/>
                    <a:lstStyle/>
                    <a:p>
                      <a:pPr algn="r" fontAlgn="b"/>
                      <a:r>
                        <a:rPr lang="en-GB" sz="1800" b="0" i="0" u="none" strike="noStrike" dirty="0">
                          <a:solidFill>
                            <a:srgbClr val="000000"/>
                          </a:solidFill>
                          <a:latin typeface="Arial" pitchFamily="34" charset="0"/>
                          <a:cs typeface="Arial" pitchFamily="34" charset="0"/>
                        </a:rPr>
                        <a:t>0.00</a:t>
                      </a:r>
                    </a:p>
                  </a:txBody>
                  <a:tcPr marL="9525" marR="9525" marT="9525" marB="0" anchor="b"/>
                </a:tc>
              </a:tr>
              <a:tr h="370840">
                <a:tc>
                  <a:txBody>
                    <a:bodyPr/>
                    <a:lstStyle/>
                    <a:p>
                      <a:r>
                        <a:rPr lang="en-GB" dirty="0" smtClean="0"/>
                        <a:t>Other White</a:t>
                      </a:r>
                      <a:endParaRPr lang="en-GB" dirty="0"/>
                    </a:p>
                  </a:txBody>
                  <a:tcPr/>
                </a:tc>
                <a:tc>
                  <a:txBody>
                    <a:bodyPr/>
                    <a:lstStyle/>
                    <a:p>
                      <a:pPr algn="r" fontAlgn="b"/>
                      <a:r>
                        <a:rPr lang="en-GB" sz="1800" b="0" i="0" u="none" strike="noStrike" dirty="0">
                          <a:solidFill>
                            <a:srgbClr val="000000"/>
                          </a:solidFill>
                          <a:latin typeface="Arial" pitchFamily="34" charset="0"/>
                          <a:cs typeface="Arial" pitchFamily="34" charset="0"/>
                        </a:rPr>
                        <a:t>0.43</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4.35</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40.10</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2.17</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4.90</a:t>
                      </a:r>
                    </a:p>
                  </a:txBody>
                  <a:tcPr marL="9525" marR="9525" marT="9525" marB="0" anchor="b"/>
                </a:tc>
              </a:tr>
              <a:tr h="370840">
                <a:tc>
                  <a:txBody>
                    <a:bodyPr/>
                    <a:lstStyle/>
                    <a:p>
                      <a:r>
                        <a:rPr lang="en-GB" dirty="0" smtClean="0"/>
                        <a:t>White</a:t>
                      </a:r>
                      <a:r>
                        <a:rPr lang="en-GB" baseline="0" dirty="0" smtClean="0"/>
                        <a:t> and Black Caribbean</a:t>
                      </a:r>
                      <a:endParaRPr lang="en-GB" dirty="0"/>
                    </a:p>
                  </a:txBody>
                  <a:tcPr/>
                </a:tc>
                <a:tc>
                  <a:txBody>
                    <a:bodyPr/>
                    <a:lstStyle/>
                    <a:p>
                      <a:pPr algn="r" fontAlgn="b"/>
                      <a:r>
                        <a:rPr lang="en-GB" sz="1800" b="0" i="0" u="none" strike="noStrike" dirty="0">
                          <a:solidFill>
                            <a:srgbClr val="000000"/>
                          </a:solidFill>
                          <a:latin typeface="Arial" pitchFamily="34" charset="0"/>
                          <a:cs typeface="Arial" pitchFamily="34" charset="0"/>
                        </a:rPr>
                        <a:t>1.10</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1.73</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1.50</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48.14</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3.52</a:t>
                      </a:r>
                    </a:p>
                  </a:txBody>
                  <a:tcPr marL="9525" marR="9525" marT="9525" marB="0" anchor="b"/>
                </a:tc>
              </a:tr>
              <a:tr h="370840">
                <a:tc>
                  <a:txBody>
                    <a:bodyPr/>
                    <a:lstStyle/>
                    <a:p>
                      <a:r>
                        <a:rPr lang="en-GB" dirty="0" smtClean="0"/>
                        <a:t>White and Black African</a:t>
                      </a:r>
                      <a:endParaRPr lang="en-GB" dirty="0"/>
                    </a:p>
                  </a:txBody>
                  <a:tcPr/>
                </a:tc>
                <a:tc>
                  <a:txBody>
                    <a:bodyPr/>
                    <a:lstStyle/>
                    <a:p>
                      <a:pPr algn="r" fontAlgn="b"/>
                      <a:r>
                        <a:rPr lang="en-GB" sz="1800" b="0" i="0" u="none" strike="noStrike" dirty="0">
                          <a:solidFill>
                            <a:srgbClr val="000000"/>
                          </a:solidFill>
                          <a:latin typeface="Arial" pitchFamily="34" charset="0"/>
                          <a:cs typeface="Arial" pitchFamily="34" charset="0"/>
                        </a:rPr>
                        <a:t>0.29</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0.75</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1.59</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1.96</a:t>
                      </a:r>
                    </a:p>
                  </a:txBody>
                  <a:tcPr marL="9525" marR="9525" marT="9525" marB="0" anchor="b"/>
                </a:tc>
                <a:tc>
                  <a:txBody>
                    <a:bodyPr/>
                    <a:lstStyle/>
                    <a:p>
                      <a:pPr algn="r" fontAlgn="b"/>
                      <a:r>
                        <a:rPr lang="en-GB" sz="1800" b="0" i="0" u="none" strike="noStrike">
                          <a:solidFill>
                            <a:srgbClr val="000000"/>
                          </a:solidFill>
                          <a:latin typeface="Arial" pitchFamily="34" charset="0"/>
                          <a:cs typeface="Arial" pitchFamily="34" charset="0"/>
                        </a:rPr>
                        <a:t>38.85</a:t>
                      </a:r>
                    </a:p>
                  </a:txBody>
                  <a:tcPr marL="9525" marR="9525" marT="9525" marB="0" anchor="b"/>
                </a:tc>
              </a:tr>
              <a:tr h="370840">
                <a:tc>
                  <a:txBody>
                    <a:bodyPr/>
                    <a:lstStyle/>
                    <a:p>
                      <a:r>
                        <a:rPr lang="en-GB" dirty="0" smtClean="0"/>
                        <a:t>White and Asian</a:t>
                      </a:r>
                      <a:endParaRPr lang="en-GB" dirty="0"/>
                    </a:p>
                  </a:txBody>
                  <a:tcPr/>
                </a:tc>
                <a:tc>
                  <a:txBody>
                    <a:bodyPr/>
                    <a:lstStyle/>
                    <a:p>
                      <a:pPr algn="r" fontAlgn="b"/>
                      <a:r>
                        <a:rPr lang="en-GB" sz="1800" b="0" i="0" u="none" strike="noStrike" dirty="0">
                          <a:solidFill>
                            <a:srgbClr val="000000"/>
                          </a:solidFill>
                          <a:latin typeface="Arial" pitchFamily="34" charset="0"/>
                          <a:cs typeface="Arial" pitchFamily="34" charset="0"/>
                        </a:rPr>
                        <a:t>0.59</a:t>
                      </a:r>
                    </a:p>
                  </a:txBody>
                  <a:tcPr marL="9525" marR="9525" marT="9525" marB="0" anchor="b"/>
                </a:tc>
                <a:tc>
                  <a:txBody>
                    <a:bodyPr/>
                    <a:lstStyle/>
                    <a:p>
                      <a:pPr algn="r" fontAlgn="b"/>
                      <a:r>
                        <a:rPr lang="en-GB" sz="1800" b="0" i="0" u="none" strike="noStrike" dirty="0">
                          <a:solidFill>
                            <a:srgbClr val="000000"/>
                          </a:solidFill>
                          <a:latin typeface="Arial" pitchFamily="34" charset="0"/>
                          <a:cs typeface="Arial" pitchFamily="34" charset="0"/>
                        </a:rPr>
                        <a:t>1.51</a:t>
                      </a:r>
                    </a:p>
                  </a:txBody>
                  <a:tcPr marL="9525" marR="9525" marT="9525" marB="0" anchor="b"/>
                </a:tc>
                <a:tc>
                  <a:txBody>
                    <a:bodyPr/>
                    <a:lstStyle/>
                    <a:p>
                      <a:pPr algn="r" fontAlgn="b"/>
                      <a:r>
                        <a:rPr lang="en-GB" sz="1800" b="0" i="0" u="none" strike="noStrike" dirty="0">
                          <a:solidFill>
                            <a:srgbClr val="000000"/>
                          </a:solidFill>
                          <a:latin typeface="Arial" pitchFamily="34" charset="0"/>
                          <a:cs typeface="Arial" pitchFamily="34" charset="0"/>
                        </a:rPr>
                        <a:t>2.29</a:t>
                      </a:r>
                    </a:p>
                  </a:txBody>
                  <a:tcPr marL="9525" marR="9525" marT="9525" marB="0" anchor="b"/>
                </a:tc>
                <a:tc>
                  <a:txBody>
                    <a:bodyPr/>
                    <a:lstStyle/>
                    <a:p>
                      <a:pPr algn="r" fontAlgn="b"/>
                      <a:r>
                        <a:rPr lang="en-GB" sz="1800" b="0" i="0" u="none" strike="noStrike" dirty="0">
                          <a:solidFill>
                            <a:srgbClr val="000000"/>
                          </a:solidFill>
                          <a:latin typeface="Arial" pitchFamily="34" charset="0"/>
                          <a:cs typeface="Arial" pitchFamily="34" charset="0"/>
                        </a:rPr>
                        <a:t>0.90</a:t>
                      </a:r>
                    </a:p>
                  </a:txBody>
                  <a:tcPr marL="9525" marR="9525" marT="9525" marB="0" anchor="b"/>
                </a:tc>
                <a:tc>
                  <a:txBody>
                    <a:bodyPr/>
                    <a:lstStyle/>
                    <a:p>
                      <a:pPr algn="r" fontAlgn="b"/>
                      <a:r>
                        <a:rPr lang="en-GB" sz="1800" b="0" i="0" u="none" strike="noStrike" dirty="0">
                          <a:solidFill>
                            <a:srgbClr val="000000"/>
                          </a:solidFill>
                          <a:latin typeface="Arial" pitchFamily="34" charset="0"/>
                          <a:cs typeface="Arial" pitchFamily="34" charset="0"/>
                        </a:rPr>
                        <a:t>0.93</a:t>
                      </a:r>
                    </a:p>
                  </a:txBody>
                  <a:tcPr marL="9525" marR="9525" marT="9525" marB="0" anchor="b"/>
                </a:tc>
              </a:tr>
            </a:tbl>
          </a:graphicData>
        </a:graphic>
      </p:graphicFrame>
      <p:sp>
        <p:nvSpPr>
          <p:cNvPr id="5" name="TextBox 4"/>
          <p:cNvSpPr txBox="1"/>
          <p:nvPr/>
        </p:nvSpPr>
        <p:spPr>
          <a:xfrm>
            <a:off x="214282" y="6357958"/>
            <a:ext cx="8715436" cy="369332"/>
          </a:xfrm>
          <a:prstGeom prst="rect">
            <a:avLst/>
          </a:prstGeom>
          <a:noFill/>
        </p:spPr>
        <p:txBody>
          <a:bodyPr wrap="square" rtlCol="0">
            <a:spAutoFit/>
          </a:bodyPr>
          <a:lstStyle/>
          <a:p>
            <a:r>
              <a:rPr lang="en-GB" dirty="0" smtClean="0"/>
              <a:t>Probability of child’s ethnicity given mother’s ethnicity: computed from 2001 Census</a:t>
            </a:r>
            <a:endParaRPr lang="en-GB"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857224" y="714356"/>
            <a:ext cx="7581896" cy="579438"/>
          </a:xfrm>
        </p:spPr>
        <p:txBody>
          <a:bodyPr/>
          <a:lstStyle/>
          <a:p>
            <a:r>
              <a:rPr lang="en-GB" dirty="0" smtClean="0"/>
              <a:t>Outline</a:t>
            </a:r>
            <a:endParaRPr lang="en-GB" dirty="0"/>
          </a:p>
        </p:txBody>
      </p:sp>
      <p:sp>
        <p:nvSpPr>
          <p:cNvPr id="20483" name="Rectangle 3"/>
          <p:cNvSpPr>
            <a:spLocks noGrp="1" noChangeArrowheads="1"/>
          </p:cNvSpPr>
          <p:nvPr>
            <p:ph type="body" idx="1"/>
          </p:nvPr>
        </p:nvSpPr>
        <p:spPr>
          <a:xfrm>
            <a:off x="571440" y="1714464"/>
            <a:ext cx="8572560" cy="4214866"/>
          </a:xfrm>
        </p:spPr>
        <p:txBody>
          <a:bodyPr/>
          <a:lstStyle/>
          <a:p>
            <a:pPr>
              <a:lnSpc>
                <a:spcPct val="80000"/>
              </a:lnSpc>
            </a:pPr>
            <a:r>
              <a:rPr lang="en-GB" sz="3600" dirty="0" smtClean="0"/>
              <a:t>Context</a:t>
            </a:r>
          </a:p>
          <a:p>
            <a:pPr>
              <a:lnSpc>
                <a:spcPct val="80000"/>
              </a:lnSpc>
            </a:pPr>
            <a:r>
              <a:rPr lang="en-GB" sz="3600" dirty="0" smtClean="0"/>
              <a:t>Variables used for ethnicity and consequences for the projection model</a:t>
            </a:r>
          </a:p>
          <a:p>
            <a:pPr>
              <a:lnSpc>
                <a:spcPct val="80000"/>
              </a:lnSpc>
            </a:pPr>
            <a:r>
              <a:rPr lang="en-GB" sz="3600" dirty="0" smtClean="0"/>
              <a:t>Ethnic status variability</a:t>
            </a:r>
          </a:p>
          <a:p>
            <a:pPr>
              <a:lnSpc>
                <a:spcPct val="80000"/>
              </a:lnSpc>
            </a:pPr>
            <a:r>
              <a:rPr lang="en-GB" sz="3600" dirty="0" smtClean="0"/>
              <a:t>Modelling decisions</a:t>
            </a:r>
          </a:p>
          <a:p>
            <a:pPr>
              <a:lnSpc>
                <a:spcPct val="80000"/>
              </a:lnSpc>
            </a:pPr>
            <a:r>
              <a:rPr lang="en-GB" sz="3600" dirty="0" smtClean="0"/>
              <a:t>Inputs (examples)</a:t>
            </a:r>
          </a:p>
          <a:p>
            <a:pPr>
              <a:lnSpc>
                <a:spcPct val="80000"/>
              </a:lnSpc>
            </a:pPr>
            <a:r>
              <a:rPr lang="en-GB" sz="3600" dirty="0" smtClean="0"/>
              <a:t>Concluding remarks</a:t>
            </a:r>
          </a:p>
          <a:p>
            <a:pPr>
              <a:lnSpc>
                <a:spcPct val="80000"/>
              </a:lnSpc>
            </a:pPr>
            <a:r>
              <a:rPr lang="en-GB" sz="3600" dirty="0" smtClean="0"/>
              <a:t>References</a:t>
            </a:r>
          </a:p>
          <a:p>
            <a:pPr>
              <a:lnSpc>
                <a:spcPct val="80000"/>
              </a:lnSpc>
            </a:pPr>
            <a:endParaRPr lang="en-GB" sz="3600" dirty="0" smtClean="0"/>
          </a:p>
          <a:p>
            <a:pPr>
              <a:lnSpc>
                <a:spcPct val="80000"/>
              </a:lnSpc>
            </a:pPr>
            <a:endParaRPr lang="en-GB" sz="2000" dirty="0" smtClean="0"/>
          </a:p>
          <a:p>
            <a:pPr>
              <a:lnSpc>
                <a:spcPct val="80000"/>
              </a:lnSpc>
            </a:pPr>
            <a:endParaRPr lang="en-GB" sz="2000" dirty="0" smtClean="0"/>
          </a:p>
          <a:p>
            <a:pPr>
              <a:lnSpc>
                <a:spcPct val="80000"/>
              </a:lnSpc>
            </a:pPr>
            <a:endParaRPr lang="en-GB" sz="2000" dirty="0" smtClean="0"/>
          </a:p>
          <a:p>
            <a:pPr>
              <a:lnSpc>
                <a:spcPct val="80000"/>
              </a:lnSpc>
            </a:pPr>
            <a:endParaRPr lang="en-GB" sz="2000" dirty="0" smtClean="0"/>
          </a:p>
          <a:p>
            <a:pPr lvl="1">
              <a:lnSpc>
                <a:spcPct val="80000"/>
              </a:lnSpc>
              <a:buNone/>
            </a:pPr>
            <a:endParaRPr lang="en-GB" sz="1500" dirty="0" smtClean="0"/>
          </a:p>
          <a:p>
            <a:pPr>
              <a:lnSpc>
                <a:spcPct val="80000"/>
              </a:lnSpc>
            </a:pPr>
            <a:endParaRPr lang="en-GB"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73075"/>
            <a:ext cx="8153400" cy="741347"/>
          </a:xfrm>
        </p:spPr>
        <p:txBody>
          <a:bodyPr/>
          <a:lstStyle/>
          <a:p>
            <a:pPr lvl="0"/>
            <a:r>
              <a:rPr lang="en-GB" sz="2800" b="1" dirty="0" smtClean="0">
                <a:solidFill>
                  <a:schemeClr val="bg1">
                    <a:lumMod val="20000"/>
                    <a:lumOff val="80000"/>
                  </a:schemeClr>
                </a:solidFill>
                <a:latin typeface="Times New Roman" pitchFamily="18" charset="0"/>
                <a:ea typeface="Calibri" pitchFamily="34" charset="0"/>
                <a:cs typeface="Times New Roman" pitchFamily="18" charset="0"/>
              </a:rPr>
              <a:t>UK work on ethnic population estimates and projections </a:t>
            </a:r>
            <a:endParaRPr lang="en-GB" sz="2800" dirty="0">
              <a:solidFill>
                <a:schemeClr val="bg1">
                  <a:lumMod val="20000"/>
                  <a:lumOff val="80000"/>
                </a:schemeClr>
              </a:solidFill>
            </a:endParaRPr>
          </a:p>
        </p:txBody>
      </p:sp>
      <p:graphicFrame>
        <p:nvGraphicFramePr>
          <p:cNvPr id="4" name="Content Placeholder 3"/>
          <p:cNvGraphicFramePr>
            <a:graphicFrameLocks noGrp="1"/>
          </p:cNvGraphicFramePr>
          <p:nvPr>
            <p:ph idx="1"/>
          </p:nvPr>
        </p:nvGraphicFramePr>
        <p:xfrm>
          <a:off x="533400" y="1357313"/>
          <a:ext cx="7967688" cy="5212080"/>
        </p:xfrm>
        <a:graphic>
          <a:graphicData uri="http://schemas.openxmlformats.org/drawingml/2006/table">
            <a:tbl>
              <a:tblPr firstRow="1" bandRow="1">
                <a:tableStyleId>{5C22544A-7EE6-4342-B048-85BDC9FD1C3A}</a:tableStyleId>
              </a:tblPr>
              <a:tblGrid>
                <a:gridCol w="1466832"/>
                <a:gridCol w="1143008"/>
                <a:gridCol w="1285884"/>
                <a:gridCol w="1416068"/>
                <a:gridCol w="1441452"/>
                <a:gridCol w="1214444"/>
              </a:tblGrid>
              <a:tr h="370840">
                <a:tc>
                  <a:txBody>
                    <a:bodyPr/>
                    <a:lstStyle/>
                    <a:p>
                      <a:r>
                        <a:rPr lang="en-GB" sz="1600" dirty="0" smtClean="0"/>
                        <a:t>Source</a:t>
                      </a:r>
                      <a:endParaRPr lang="en-GB" sz="1600" dirty="0"/>
                    </a:p>
                  </a:txBody>
                  <a:tcPr/>
                </a:tc>
                <a:tc>
                  <a:txBody>
                    <a:bodyPr/>
                    <a:lstStyle/>
                    <a:p>
                      <a:r>
                        <a:rPr lang="en-GB" sz="1600" dirty="0" smtClean="0"/>
                        <a:t>Spatial</a:t>
                      </a:r>
                      <a:r>
                        <a:rPr lang="en-GB" sz="1600" baseline="0" dirty="0" smtClean="0"/>
                        <a:t> units</a:t>
                      </a:r>
                      <a:endParaRPr lang="en-GB" sz="1600" dirty="0"/>
                    </a:p>
                  </a:txBody>
                  <a:tcPr/>
                </a:tc>
                <a:tc>
                  <a:txBody>
                    <a:bodyPr/>
                    <a:lstStyle/>
                    <a:p>
                      <a:r>
                        <a:rPr lang="en-GB" sz="1600" dirty="0" smtClean="0"/>
                        <a:t>Ethnic groups</a:t>
                      </a:r>
                      <a:endParaRPr lang="en-GB" sz="1600" dirty="0"/>
                    </a:p>
                  </a:txBody>
                  <a:tcPr/>
                </a:tc>
                <a:tc>
                  <a:txBody>
                    <a:bodyPr/>
                    <a:lstStyle/>
                    <a:p>
                      <a:r>
                        <a:rPr lang="en-GB" sz="1600" dirty="0" smtClean="0"/>
                        <a:t>Base</a:t>
                      </a:r>
                      <a:endParaRPr lang="en-GB" sz="1600" dirty="0"/>
                    </a:p>
                  </a:txBody>
                  <a:tcPr/>
                </a:tc>
                <a:tc>
                  <a:txBody>
                    <a:bodyPr/>
                    <a:lstStyle/>
                    <a:p>
                      <a:r>
                        <a:rPr lang="en-GB" sz="1600" dirty="0" smtClean="0"/>
                        <a:t>Output</a:t>
                      </a:r>
                      <a:endParaRPr lang="en-GB" sz="1600" dirty="0"/>
                    </a:p>
                  </a:txBody>
                  <a:tcPr/>
                </a:tc>
                <a:tc>
                  <a:txBody>
                    <a:bodyPr/>
                    <a:lstStyle/>
                    <a:p>
                      <a:r>
                        <a:rPr lang="en-GB" sz="1600" dirty="0" smtClean="0"/>
                        <a:t>Model</a:t>
                      </a:r>
                      <a:endParaRPr lang="en-GB" sz="1600" dirty="0"/>
                    </a:p>
                  </a:txBody>
                  <a:tcPr/>
                </a:tc>
              </a:tr>
              <a:tr h="370840">
                <a:tc>
                  <a:txBody>
                    <a:bodyPr/>
                    <a:lstStyle/>
                    <a:p>
                      <a:r>
                        <a:rPr lang="en-GB" sz="1600" dirty="0" smtClean="0"/>
                        <a:t>OPCS</a:t>
                      </a:r>
                      <a:endParaRPr lang="en-GB" sz="1600" dirty="0"/>
                    </a:p>
                  </a:txBody>
                  <a:tcPr/>
                </a:tc>
                <a:tc>
                  <a:txBody>
                    <a:bodyPr/>
                    <a:lstStyle/>
                    <a:p>
                      <a:r>
                        <a:rPr lang="en-GB" sz="1600" dirty="0" smtClean="0"/>
                        <a:t>Great Britain</a:t>
                      </a:r>
                      <a:endParaRPr lang="en-GB" sz="1600" dirty="0"/>
                    </a:p>
                  </a:txBody>
                  <a:tcPr/>
                </a:tc>
                <a:tc>
                  <a:txBody>
                    <a:bodyPr/>
                    <a:lstStyle/>
                    <a:p>
                      <a:r>
                        <a:rPr lang="en-GB" sz="1600" dirty="0" smtClean="0"/>
                        <a:t>NCWP</a:t>
                      </a:r>
                      <a:endParaRPr lang="en-GB" sz="1600" dirty="0"/>
                    </a:p>
                  </a:txBody>
                  <a:tcPr/>
                </a:tc>
                <a:tc>
                  <a:txBody>
                    <a:bodyPr/>
                    <a:lstStyle/>
                    <a:p>
                      <a:r>
                        <a:rPr lang="en-GB" sz="1600" dirty="0" smtClean="0"/>
                        <a:t>1966-1976</a:t>
                      </a:r>
                      <a:endParaRPr lang="en-GB" sz="1600" dirty="0"/>
                    </a:p>
                  </a:txBody>
                  <a:tcPr/>
                </a:tc>
                <a:tc>
                  <a:txBody>
                    <a:bodyPr/>
                    <a:lstStyle/>
                    <a:p>
                      <a:r>
                        <a:rPr lang="en-GB" sz="1600" dirty="0" smtClean="0"/>
                        <a:t>Estimates,</a:t>
                      </a:r>
                      <a:r>
                        <a:rPr lang="en-GB" sz="1600" baseline="0" dirty="0" smtClean="0"/>
                        <a:t> Projections</a:t>
                      </a:r>
                      <a:endParaRPr lang="en-GB" sz="1600" dirty="0"/>
                    </a:p>
                  </a:txBody>
                  <a:tcPr/>
                </a:tc>
                <a:tc>
                  <a:txBody>
                    <a:bodyPr/>
                    <a:lstStyle/>
                    <a:p>
                      <a:r>
                        <a:rPr lang="en-GB" sz="1600" dirty="0" smtClean="0"/>
                        <a:t>CCM</a:t>
                      </a:r>
                      <a:endParaRPr lang="en-GB" sz="1600" dirty="0"/>
                    </a:p>
                  </a:txBody>
                  <a:tcPr/>
                </a:tc>
              </a:tr>
              <a:tr h="370840">
                <a:tc>
                  <a:txBody>
                    <a:bodyPr/>
                    <a:lstStyle/>
                    <a:p>
                      <a:r>
                        <a:rPr lang="en-GB" sz="1600" dirty="0" smtClean="0"/>
                        <a:t>OPCS</a:t>
                      </a:r>
                      <a:endParaRPr lang="en-GB" sz="1600" dirty="0"/>
                    </a:p>
                  </a:txBody>
                  <a:tcPr/>
                </a:tc>
                <a:tc>
                  <a:txBody>
                    <a:bodyPr/>
                    <a:lstStyle/>
                    <a:p>
                      <a:r>
                        <a:rPr lang="en-GB" sz="1600" dirty="0" smtClean="0"/>
                        <a:t>E &amp; W</a:t>
                      </a:r>
                      <a:endParaRPr lang="en-GB" sz="1600" dirty="0"/>
                    </a:p>
                  </a:txBody>
                  <a:tcPr/>
                </a:tc>
                <a:tc>
                  <a:txBody>
                    <a:bodyPr/>
                    <a:lstStyle/>
                    <a:p>
                      <a:r>
                        <a:rPr lang="en-GB" sz="1600" dirty="0" smtClean="0"/>
                        <a:t>5 COB groups</a:t>
                      </a:r>
                      <a:endParaRPr lang="en-GB" sz="1600" dirty="0"/>
                    </a:p>
                  </a:txBody>
                  <a:tcPr/>
                </a:tc>
                <a:tc>
                  <a:txBody>
                    <a:bodyPr/>
                    <a:lstStyle/>
                    <a:p>
                      <a:r>
                        <a:rPr lang="en-GB" sz="1600" dirty="0" smtClean="0"/>
                        <a:t>1981, 1983, 1984</a:t>
                      </a:r>
                      <a:endParaRPr lang="en-GB" sz="1600" dirty="0"/>
                    </a:p>
                  </a:txBody>
                  <a:tcPr/>
                </a:tc>
                <a:tc>
                  <a:txBody>
                    <a:bodyPr/>
                    <a:lstStyle/>
                    <a:p>
                      <a:r>
                        <a:rPr lang="en-GB" sz="1600" dirty="0" smtClean="0"/>
                        <a:t>Estimates</a:t>
                      </a:r>
                      <a:endParaRPr lang="en-GB" sz="1600" dirty="0"/>
                    </a:p>
                  </a:txBody>
                  <a:tcPr/>
                </a:tc>
                <a:tc>
                  <a:txBody>
                    <a:bodyPr/>
                    <a:lstStyle/>
                    <a:p>
                      <a:r>
                        <a:rPr lang="en-GB" sz="1600" dirty="0" smtClean="0"/>
                        <a:t>LFS</a:t>
                      </a:r>
                      <a:endParaRPr lang="en-GB" sz="1600" dirty="0"/>
                    </a:p>
                  </a:txBody>
                  <a:tcPr/>
                </a:tc>
              </a:tr>
              <a:tr h="370840">
                <a:tc>
                  <a:txBody>
                    <a:bodyPr/>
                    <a:lstStyle/>
                    <a:p>
                      <a:r>
                        <a:rPr lang="en-GB" sz="1600" dirty="0" smtClean="0"/>
                        <a:t>LRC</a:t>
                      </a:r>
                      <a:endParaRPr lang="en-GB" sz="1600" dirty="0"/>
                    </a:p>
                  </a:txBody>
                  <a:tcPr/>
                </a:tc>
                <a:tc>
                  <a:txBody>
                    <a:bodyPr/>
                    <a:lstStyle/>
                    <a:p>
                      <a:r>
                        <a:rPr lang="en-GB" sz="1600" dirty="0" smtClean="0"/>
                        <a:t>GL LBs</a:t>
                      </a:r>
                      <a:endParaRPr lang="en-GB" sz="1600" dirty="0"/>
                    </a:p>
                  </a:txBody>
                  <a:tcPr/>
                </a:tc>
                <a:tc>
                  <a:txBody>
                    <a:bodyPr/>
                    <a:lstStyle/>
                    <a:p>
                      <a:r>
                        <a:rPr lang="en-GB" sz="1600" dirty="0" smtClean="0"/>
                        <a:t>10 ethnic groups</a:t>
                      </a:r>
                      <a:endParaRPr lang="en-GB" sz="1600" dirty="0"/>
                    </a:p>
                  </a:txBody>
                  <a:tcPr/>
                </a:tc>
                <a:tc>
                  <a:txBody>
                    <a:bodyPr/>
                    <a:lstStyle/>
                    <a:p>
                      <a:r>
                        <a:rPr lang="en-GB" sz="1600" dirty="0" smtClean="0"/>
                        <a:t>1991-</a:t>
                      </a:r>
                      <a:endParaRPr lang="en-GB" sz="1600" dirty="0"/>
                    </a:p>
                  </a:txBody>
                  <a:tcPr/>
                </a:tc>
                <a:tc>
                  <a:txBody>
                    <a:bodyPr/>
                    <a:lstStyle/>
                    <a:p>
                      <a:r>
                        <a:rPr lang="en-GB" sz="1600" dirty="0" smtClean="0"/>
                        <a:t>Projections</a:t>
                      </a:r>
                      <a:endParaRPr lang="en-GB" sz="1600" dirty="0"/>
                    </a:p>
                  </a:txBody>
                  <a:tcPr/>
                </a:tc>
                <a:tc>
                  <a:txBody>
                    <a:bodyPr/>
                    <a:lstStyle/>
                    <a:p>
                      <a:r>
                        <a:rPr lang="en-GB" sz="1600" dirty="0" smtClean="0"/>
                        <a:t>MRM-GL</a:t>
                      </a:r>
                      <a:endParaRPr lang="en-GB" sz="1600" dirty="0"/>
                    </a:p>
                  </a:txBody>
                  <a:tcPr/>
                </a:tc>
              </a:tr>
              <a:tr h="370840">
                <a:tc>
                  <a:txBody>
                    <a:bodyPr/>
                    <a:lstStyle/>
                    <a:p>
                      <a:r>
                        <a:rPr lang="en-GB" sz="1600" dirty="0" smtClean="0"/>
                        <a:t>ONS</a:t>
                      </a:r>
                      <a:endParaRPr lang="en-GB" sz="1600" dirty="0"/>
                    </a:p>
                  </a:txBody>
                  <a:tcPr/>
                </a:tc>
                <a:tc>
                  <a:txBody>
                    <a:bodyPr/>
                    <a:lstStyle/>
                    <a:p>
                      <a:r>
                        <a:rPr lang="en-GB" sz="1600" dirty="0" smtClean="0"/>
                        <a:t>UK LAs</a:t>
                      </a:r>
                      <a:endParaRPr lang="en-GB" sz="1600" dirty="0"/>
                    </a:p>
                  </a:txBody>
                  <a:tcPr/>
                </a:tc>
                <a:tc>
                  <a:txBody>
                    <a:bodyPr/>
                    <a:lstStyle/>
                    <a:p>
                      <a:r>
                        <a:rPr lang="en-GB" sz="1600" dirty="0" smtClean="0"/>
                        <a:t>16 ethnic</a:t>
                      </a:r>
                      <a:r>
                        <a:rPr lang="en-GB" sz="1600" baseline="0" dirty="0" smtClean="0"/>
                        <a:t> groups</a:t>
                      </a:r>
                      <a:endParaRPr lang="en-GB" sz="1600" dirty="0"/>
                    </a:p>
                  </a:txBody>
                  <a:tcPr/>
                </a:tc>
                <a:tc>
                  <a:txBody>
                    <a:bodyPr/>
                    <a:lstStyle/>
                    <a:p>
                      <a:r>
                        <a:rPr lang="en-GB" sz="1600" dirty="0" smtClean="0"/>
                        <a:t>2001-2007</a:t>
                      </a:r>
                      <a:endParaRPr lang="en-GB" sz="1600" dirty="0"/>
                    </a:p>
                  </a:txBody>
                  <a:tcPr/>
                </a:tc>
                <a:tc>
                  <a:txBody>
                    <a:bodyPr/>
                    <a:lstStyle/>
                    <a:p>
                      <a:r>
                        <a:rPr lang="en-GB" sz="1600" dirty="0" smtClean="0"/>
                        <a:t>Estimates</a:t>
                      </a:r>
                      <a:endParaRPr lang="en-GB" sz="1600" dirty="0"/>
                    </a:p>
                  </a:txBody>
                  <a:tcPr/>
                </a:tc>
                <a:tc>
                  <a:txBody>
                    <a:bodyPr/>
                    <a:lstStyle/>
                    <a:p>
                      <a:r>
                        <a:rPr lang="en-GB" sz="1600" dirty="0" smtClean="0"/>
                        <a:t>CCM</a:t>
                      </a:r>
                      <a:endParaRPr lang="en-GB" sz="1600" dirty="0"/>
                    </a:p>
                  </a:txBody>
                  <a:tcPr/>
                </a:tc>
              </a:tr>
              <a:tr h="370840">
                <a:tc>
                  <a:txBody>
                    <a:bodyPr/>
                    <a:lstStyle/>
                    <a:p>
                      <a:r>
                        <a:rPr lang="en-GB" sz="1600" dirty="0" smtClean="0"/>
                        <a:t>Coleman</a:t>
                      </a:r>
                      <a:r>
                        <a:rPr lang="en-GB" sz="1600" baseline="0" dirty="0" smtClean="0"/>
                        <a:t> &amp; Scherbov</a:t>
                      </a:r>
                      <a:endParaRPr lang="en-GB" sz="1600" dirty="0"/>
                    </a:p>
                  </a:txBody>
                  <a:tcPr/>
                </a:tc>
                <a:tc>
                  <a:txBody>
                    <a:bodyPr/>
                    <a:lstStyle/>
                    <a:p>
                      <a:r>
                        <a:rPr lang="en-GB" sz="1600" dirty="0" smtClean="0"/>
                        <a:t>UK</a:t>
                      </a:r>
                      <a:endParaRPr lang="en-GB" sz="1600" dirty="0"/>
                    </a:p>
                  </a:txBody>
                  <a:tcPr/>
                </a:tc>
                <a:tc>
                  <a:txBody>
                    <a:bodyPr/>
                    <a:lstStyle/>
                    <a:p>
                      <a:r>
                        <a:rPr lang="en-GB" sz="1600" dirty="0" smtClean="0"/>
                        <a:t>4 ethnic groups</a:t>
                      </a:r>
                      <a:endParaRPr lang="en-GB" sz="1600" dirty="0"/>
                    </a:p>
                  </a:txBody>
                  <a:tcPr/>
                </a:tc>
                <a:tc>
                  <a:txBody>
                    <a:bodyPr/>
                    <a:lstStyle/>
                    <a:p>
                      <a:r>
                        <a:rPr lang="en-GB" sz="1600" dirty="0" smtClean="0"/>
                        <a:t>2001-2100</a:t>
                      </a:r>
                      <a:endParaRPr lang="en-GB" sz="1600" dirty="0"/>
                    </a:p>
                  </a:txBody>
                  <a:tcPr/>
                </a:tc>
                <a:tc>
                  <a:txBody>
                    <a:bodyPr/>
                    <a:lstStyle/>
                    <a:p>
                      <a:r>
                        <a:rPr lang="en-GB" sz="1600" dirty="0" smtClean="0"/>
                        <a:t>Projections</a:t>
                      </a:r>
                      <a:endParaRPr lang="en-GB" sz="1600" dirty="0"/>
                    </a:p>
                  </a:txBody>
                  <a:tcPr/>
                </a:tc>
                <a:tc>
                  <a:txBody>
                    <a:bodyPr/>
                    <a:lstStyle/>
                    <a:p>
                      <a:r>
                        <a:rPr lang="en-GB" sz="1600" dirty="0" smtClean="0"/>
                        <a:t>CCM</a:t>
                      </a:r>
                      <a:endParaRPr lang="en-GB" sz="1600" dirty="0"/>
                    </a:p>
                  </a:txBody>
                  <a:tcPr/>
                </a:tc>
              </a:tr>
              <a:tr h="370840">
                <a:tc>
                  <a:txBody>
                    <a:bodyPr/>
                    <a:lstStyle/>
                    <a:p>
                      <a:r>
                        <a:rPr lang="en-GB" sz="1600" dirty="0" smtClean="0"/>
                        <a:t>GLA</a:t>
                      </a:r>
                      <a:endParaRPr lang="en-GB" sz="1600" dirty="0"/>
                    </a:p>
                  </a:txBody>
                  <a:tcPr/>
                </a:tc>
                <a:tc>
                  <a:txBody>
                    <a:bodyPr/>
                    <a:lstStyle/>
                    <a:p>
                      <a:r>
                        <a:rPr lang="en-GB" sz="1600" dirty="0" smtClean="0"/>
                        <a:t>GL LBs</a:t>
                      </a:r>
                      <a:endParaRPr lang="en-GB" sz="1600" dirty="0"/>
                    </a:p>
                  </a:txBody>
                  <a:tcPr/>
                </a:tc>
                <a:tc>
                  <a:txBody>
                    <a:bodyPr/>
                    <a:lstStyle/>
                    <a:p>
                      <a:r>
                        <a:rPr lang="en-GB" sz="1600" dirty="0" smtClean="0"/>
                        <a:t>10 ethnic</a:t>
                      </a:r>
                      <a:r>
                        <a:rPr lang="en-GB" sz="1600" baseline="0" dirty="0" smtClean="0"/>
                        <a:t> groups</a:t>
                      </a:r>
                      <a:endParaRPr lang="en-GB" sz="1600" dirty="0"/>
                    </a:p>
                  </a:txBody>
                  <a:tcPr/>
                </a:tc>
                <a:tc>
                  <a:txBody>
                    <a:bodyPr/>
                    <a:lstStyle/>
                    <a:p>
                      <a:r>
                        <a:rPr lang="en-GB" sz="1600" dirty="0" smtClean="0"/>
                        <a:t>2001-2026</a:t>
                      </a:r>
                      <a:endParaRPr lang="en-GB" sz="1600" dirty="0"/>
                    </a:p>
                  </a:txBody>
                  <a:tcPr/>
                </a:tc>
                <a:tc>
                  <a:txBody>
                    <a:bodyPr/>
                    <a:lstStyle/>
                    <a:p>
                      <a:r>
                        <a:rPr lang="en-GB" sz="1600" dirty="0" smtClean="0"/>
                        <a:t>Projections</a:t>
                      </a:r>
                      <a:endParaRPr lang="en-GB" sz="1600" dirty="0"/>
                    </a:p>
                  </a:txBody>
                  <a:tcPr/>
                </a:tc>
                <a:tc>
                  <a:txBody>
                    <a:bodyPr/>
                    <a:lstStyle/>
                    <a:p>
                      <a:r>
                        <a:rPr lang="en-GB" sz="1600" dirty="0" smtClean="0"/>
                        <a:t>MRM-GL</a:t>
                      </a:r>
                      <a:endParaRPr lang="en-GB" sz="1600" dirty="0"/>
                    </a:p>
                  </a:txBody>
                  <a:tcPr/>
                </a:tc>
              </a:tr>
              <a:tr h="370840">
                <a:tc>
                  <a:txBody>
                    <a:bodyPr/>
                    <a:lstStyle/>
                    <a:p>
                      <a:r>
                        <a:rPr lang="en-GB" sz="1600" dirty="0" smtClean="0"/>
                        <a:t>Simpson et al</a:t>
                      </a:r>
                      <a:endParaRPr lang="en-GB" sz="1600" dirty="0"/>
                    </a:p>
                  </a:txBody>
                  <a:tcPr/>
                </a:tc>
                <a:tc>
                  <a:txBody>
                    <a:bodyPr/>
                    <a:lstStyle/>
                    <a:p>
                      <a:r>
                        <a:rPr lang="en-GB" sz="1600" dirty="0" smtClean="0"/>
                        <a:t>Various LAs</a:t>
                      </a:r>
                      <a:endParaRPr lang="en-GB" sz="1600" dirty="0"/>
                    </a:p>
                  </a:txBody>
                  <a:tcPr/>
                </a:tc>
                <a:tc>
                  <a:txBody>
                    <a:bodyPr/>
                    <a:lstStyle/>
                    <a:p>
                      <a:r>
                        <a:rPr lang="en-GB" sz="1600" dirty="0" smtClean="0"/>
                        <a:t>5/6/8 ethnic groups</a:t>
                      </a:r>
                      <a:endParaRPr lang="en-GB" sz="1600" dirty="0"/>
                    </a:p>
                  </a:txBody>
                  <a:tcPr/>
                </a:tc>
                <a:tc>
                  <a:txBody>
                    <a:bodyPr/>
                    <a:lstStyle/>
                    <a:p>
                      <a:r>
                        <a:rPr lang="en-GB" sz="1600" dirty="0" smtClean="0"/>
                        <a:t>2001-2021/6</a:t>
                      </a:r>
                      <a:endParaRPr lang="en-GB" sz="1600" dirty="0"/>
                    </a:p>
                  </a:txBody>
                  <a:tcPr/>
                </a:tc>
                <a:tc>
                  <a:txBody>
                    <a:bodyPr/>
                    <a:lstStyle/>
                    <a:p>
                      <a:r>
                        <a:rPr lang="en-GB" sz="1600" dirty="0" smtClean="0"/>
                        <a:t>Projections</a:t>
                      </a:r>
                      <a:endParaRPr lang="en-GB" sz="1600" dirty="0"/>
                    </a:p>
                  </a:txBody>
                  <a:tcPr/>
                </a:tc>
                <a:tc>
                  <a:txBody>
                    <a:bodyPr/>
                    <a:lstStyle/>
                    <a:p>
                      <a:r>
                        <a:rPr lang="en-GB" sz="1600" dirty="0" smtClean="0"/>
                        <a:t>POPGROUP</a:t>
                      </a:r>
                      <a:endParaRPr lang="en-GB" sz="1600" dirty="0"/>
                    </a:p>
                  </a:txBody>
                  <a:tcPr/>
                </a:tc>
              </a:tr>
              <a:tr h="370840">
                <a:tc>
                  <a:txBody>
                    <a:bodyPr/>
                    <a:lstStyle/>
                    <a:p>
                      <a:r>
                        <a:rPr lang="en-GB" sz="1600" dirty="0" smtClean="0"/>
                        <a:t>Rees &amp; Parsons</a:t>
                      </a:r>
                      <a:endParaRPr lang="en-GB" sz="1600" dirty="0"/>
                    </a:p>
                  </a:txBody>
                  <a:tcPr/>
                </a:tc>
                <a:tc>
                  <a:txBody>
                    <a:bodyPr/>
                    <a:lstStyle/>
                    <a:p>
                      <a:r>
                        <a:rPr lang="en-GB" sz="1600" dirty="0" smtClean="0"/>
                        <a:t>UK</a:t>
                      </a:r>
                      <a:r>
                        <a:rPr lang="en-GB" sz="1600" baseline="0" dirty="0" smtClean="0"/>
                        <a:t> regions</a:t>
                      </a:r>
                      <a:endParaRPr lang="en-GB" sz="1600" dirty="0"/>
                    </a:p>
                  </a:txBody>
                  <a:tcPr/>
                </a:tc>
                <a:tc>
                  <a:txBody>
                    <a:bodyPr/>
                    <a:lstStyle/>
                    <a:p>
                      <a:r>
                        <a:rPr lang="en-GB" sz="1600" dirty="0" smtClean="0"/>
                        <a:t>5 ethnic groups</a:t>
                      </a:r>
                      <a:endParaRPr lang="en-GB" sz="1600" dirty="0"/>
                    </a:p>
                  </a:txBody>
                  <a:tcPr/>
                </a:tc>
                <a:tc>
                  <a:txBody>
                    <a:bodyPr/>
                    <a:lstStyle/>
                    <a:p>
                      <a:r>
                        <a:rPr lang="en-GB" sz="1600" dirty="0" smtClean="0"/>
                        <a:t>2001-2020</a:t>
                      </a:r>
                      <a:endParaRPr lang="en-GB" sz="1600" dirty="0"/>
                    </a:p>
                  </a:txBody>
                  <a:tcPr/>
                </a:tc>
                <a:tc>
                  <a:txBody>
                    <a:bodyPr/>
                    <a:lstStyle/>
                    <a:p>
                      <a:r>
                        <a:rPr lang="en-GB" sz="1600" dirty="0" smtClean="0"/>
                        <a:t>Projections</a:t>
                      </a:r>
                      <a:endParaRPr lang="en-GB" sz="1600" dirty="0"/>
                    </a:p>
                  </a:txBody>
                  <a:tcPr/>
                </a:tc>
                <a:tc>
                  <a:txBody>
                    <a:bodyPr/>
                    <a:lstStyle/>
                    <a:p>
                      <a:r>
                        <a:rPr lang="en-GB" sz="1600" dirty="0" smtClean="0"/>
                        <a:t>CCM</a:t>
                      </a:r>
                      <a:endParaRPr lang="en-GB" sz="1600" dirty="0"/>
                    </a:p>
                  </a:txBody>
                  <a:tcPr/>
                </a:tc>
              </a:tr>
            </a:tbl>
          </a:graphicData>
        </a:graphic>
      </p:graphicFrame>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473075"/>
            <a:ext cx="8153400" cy="1011238"/>
          </a:xfrm>
        </p:spPr>
        <p:txBody>
          <a:bodyPr/>
          <a:lstStyle/>
          <a:p>
            <a:pPr algn="ctr"/>
            <a:r>
              <a:rPr lang="en-GB" sz="4000" dirty="0" smtClean="0"/>
              <a:t>Inputs to the projection illustrated for the UK</a:t>
            </a:r>
            <a:endParaRPr lang="en-GB" sz="4000" dirty="0"/>
          </a:p>
        </p:txBody>
      </p:sp>
      <p:sp>
        <p:nvSpPr>
          <p:cNvPr id="98307" name="Rectangle 3"/>
          <p:cNvSpPr>
            <a:spLocks noGrp="1" noChangeArrowheads="1"/>
          </p:cNvSpPr>
          <p:nvPr>
            <p:ph type="body" idx="1"/>
          </p:nvPr>
        </p:nvSpPr>
        <p:spPr>
          <a:xfrm>
            <a:off x="500034" y="1928803"/>
            <a:ext cx="8153400" cy="3500462"/>
          </a:xfrm>
        </p:spPr>
        <p:txBody>
          <a:bodyPr/>
          <a:lstStyle/>
          <a:p>
            <a:pPr>
              <a:lnSpc>
                <a:spcPct val="80000"/>
              </a:lnSpc>
            </a:pPr>
            <a:r>
              <a:rPr lang="en-GB" sz="2400" dirty="0" smtClean="0"/>
              <a:t>Base populations</a:t>
            </a:r>
          </a:p>
          <a:p>
            <a:pPr>
              <a:lnSpc>
                <a:spcPct val="80000"/>
              </a:lnSpc>
            </a:pPr>
            <a:endParaRPr lang="en-GB" sz="2400" dirty="0"/>
          </a:p>
          <a:p>
            <a:pPr>
              <a:lnSpc>
                <a:spcPct val="80000"/>
              </a:lnSpc>
            </a:pPr>
            <a:r>
              <a:rPr lang="en-GB" sz="2400" dirty="0" smtClean="0"/>
              <a:t>Mortality</a:t>
            </a:r>
          </a:p>
          <a:p>
            <a:pPr>
              <a:lnSpc>
                <a:spcPct val="80000"/>
              </a:lnSpc>
            </a:pPr>
            <a:endParaRPr lang="en-GB" sz="2400" dirty="0"/>
          </a:p>
          <a:p>
            <a:pPr>
              <a:lnSpc>
                <a:spcPct val="80000"/>
              </a:lnSpc>
            </a:pPr>
            <a:r>
              <a:rPr lang="en-GB" sz="2400" dirty="0" smtClean="0"/>
              <a:t>Immigration</a:t>
            </a:r>
          </a:p>
          <a:p>
            <a:pPr>
              <a:lnSpc>
                <a:spcPct val="80000"/>
              </a:lnSpc>
            </a:pPr>
            <a:endParaRPr lang="en-GB" sz="2400" dirty="0"/>
          </a:p>
          <a:p>
            <a:pPr>
              <a:lnSpc>
                <a:spcPct val="80000"/>
              </a:lnSpc>
            </a:pPr>
            <a:r>
              <a:rPr lang="en-GB" sz="2400" dirty="0" smtClean="0"/>
              <a:t>Internal migration</a:t>
            </a:r>
          </a:p>
          <a:p>
            <a:pPr>
              <a:lnSpc>
                <a:spcPct val="80000"/>
              </a:lnSpc>
            </a:pPr>
            <a:endParaRPr lang="en-GB" sz="2400" dirty="0"/>
          </a:p>
          <a:p>
            <a:pPr>
              <a:lnSpc>
                <a:spcPct val="80000"/>
              </a:lnSpc>
            </a:pPr>
            <a:r>
              <a:rPr lang="en-GB" sz="2400" dirty="0" smtClean="0"/>
              <a:t>Emigration</a:t>
            </a:r>
          </a:p>
          <a:p>
            <a:pPr>
              <a:lnSpc>
                <a:spcPct val="80000"/>
              </a:lnSpc>
            </a:pPr>
            <a:endParaRPr lang="en-GB" sz="2400" dirty="0"/>
          </a:p>
          <a:p>
            <a:pPr>
              <a:lnSpc>
                <a:spcPct val="80000"/>
              </a:lnSpc>
            </a:pPr>
            <a:r>
              <a:rPr lang="en-GB" sz="2400" dirty="0" smtClean="0"/>
              <a:t>Fertility</a:t>
            </a:r>
            <a:endParaRPr lang="en-GB" sz="2400"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Base populations</a:t>
            </a:r>
            <a:endParaRPr lang="en-GB" dirty="0"/>
          </a:p>
        </p:txBody>
      </p:sp>
      <p:sp>
        <p:nvSpPr>
          <p:cNvPr id="3" name="Content Placeholder 2"/>
          <p:cNvSpPr>
            <a:spLocks noGrp="1"/>
          </p:cNvSpPr>
          <p:nvPr>
            <p:ph idx="1"/>
          </p:nvPr>
        </p:nvSpPr>
        <p:spPr/>
        <p:txBody>
          <a:bodyPr/>
          <a:lstStyle/>
          <a:p>
            <a:r>
              <a:rPr lang="en-GB" dirty="0" smtClean="0"/>
              <a:t>In the UK these are rolled forward from the census (see Large and </a:t>
            </a:r>
            <a:r>
              <a:rPr lang="en-GB" dirty="0" err="1" smtClean="0"/>
              <a:t>Ghosh</a:t>
            </a:r>
            <a:r>
              <a:rPr lang="en-GB" dirty="0" smtClean="0"/>
              <a:t> papers)</a:t>
            </a:r>
          </a:p>
          <a:p>
            <a:r>
              <a:rPr lang="en-GB" dirty="0" smtClean="0"/>
              <a:t>Some problems: no mortality differences, poor international migration estimates </a:t>
            </a:r>
            <a:r>
              <a:rPr lang="en-GB" dirty="0" err="1" smtClean="0"/>
              <a:t>subnationally</a:t>
            </a:r>
            <a:endParaRPr lang="en-GB" dirty="0" smtClean="0"/>
          </a:p>
          <a:p>
            <a:r>
              <a:rPr lang="en-GB" dirty="0" smtClean="0"/>
              <a:t>Small ethnic fertility differences</a:t>
            </a:r>
          </a:p>
          <a:p>
            <a:endParaRPr lang="en-GB"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643174" y="571480"/>
            <a:ext cx="5731510" cy="5722937"/>
          </a:xfrm>
          <a:prstGeom prst="rect">
            <a:avLst/>
          </a:prstGeom>
          <a:solidFill>
            <a:srgbClr val="FFFF00"/>
          </a:solidFill>
        </p:spPr>
      </p:pic>
      <p:sp>
        <p:nvSpPr>
          <p:cNvPr id="3" name="TextBox 2"/>
          <p:cNvSpPr txBox="1"/>
          <p:nvPr/>
        </p:nvSpPr>
        <p:spPr>
          <a:xfrm>
            <a:off x="571472" y="1500174"/>
            <a:ext cx="1643074" cy="3416320"/>
          </a:xfrm>
          <a:prstGeom prst="rect">
            <a:avLst/>
          </a:prstGeom>
          <a:noFill/>
        </p:spPr>
        <p:txBody>
          <a:bodyPr wrap="square" rtlCol="0">
            <a:spAutoFit/>
          </a:bodyPr>
          <a:lstStyle/>
          <a:p>
            <a:r>
              <a:rPr lang="en-GB" sz="2400" dirty="0" smtClean="0">
                <a:solidFill>
                  <a:schemeClr val="bg1">
                    <a:lumMod val="20000"/>
                    <a:lumOff val="80000"/>
                  </a:schemeClr>
                </a:solidFill>
              </a:rPr>
              <a:t>Mortality estimates based on limiting long-term illness from the 2001 Census</a:t>
            </a:r>
            <a:endParaRPr lang="en-GB" sz="2400"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01_F_SIR_e0.wmf"/>
          <p:cNvPicPr/>
          <p:nvPr/>
        </p:nvPicPr>
        <p:blipFill>
          <a:blip r:embed="rId2"/>
          <a:stretch>
            <a:fillRect/>
          </a:stretch>
        </p:blipFill>
        <p:spPr>
          <a:xfrm>
            <a:off x="0" y="500042"/>
            <a:ext cx="3429024" cy="3286147"/>
          </a:xfrm>
          <a:prstGeom prst="rect">
            <a:avLst/>
          </a:prstGeom>
        </p:spPr>
      </p:pic>
      <p:pic>
        <p:nvPicPr>
          <p:cNvPr id="3" name="Picture 2" descr="E09_F_SIR_e0.wmf"/>
          <p:cNvPicPr/>
          <p:nvPr/>
        </p:nvPicPr>
        <p:blipFill>
          <a:blip r:embed="rId3"/>
          <a:stretch>
            <a:fillRect/>
          </a:stretch>
        </p:blipFill>
        <p:spPr>
          <a:xfrm>
            <a:off x="2571736" y="2786058"/>
            <a:ext cx="3071834" cy="3429024"/>
          </a:xfrm>
          <a:prstGeom prst="rect">
            <a:avLst/>
          </a:prstGeom>
        </p:spPr>
      </p:pic>
      <p:pic>
        <p:nvPicPr>
          <p:cNvPr id="4" name="Picture 3" descr="E15_F_SIR_e0.wmf"/>
          <p:cNvPicPr/>
          <p:nvPr/>
        </p:nvPicPr>
        <p:blipFill>
          <a:blip r:embed="rId4"/>
          <a:stretch>
            <a:fillRect/>
          </a:stretch>
        </p:blipFill>
        <p:spPr>
          <a:xfrm>
            <a:off x="5572132" y="1357298"/>
            <a:ext cx="2928958" cy="3214710"/>
          </a:xfrm>
          <a:prstGeom prst="rect">
            <a:avLst/>
          </a:prstGeom>
        </p:spPr>
      </p:pic>
      <p:sp>
        <p:nvSpPr>
          <p:cNvPr id="5" name="TextBox 4"/>
          <p:cNvSpPr txBox="1"/>
          <p:nvPr/>
        </p:nvSpPr>
        <p:spPr>
          <a:xfrm>
            <a:off x="2786050" y="1357298"/>
            <a:ext cx="1500198" cy="369332"/>
          </a:xfrm>
          <a:prstGeom prst="rect">
            <a:avLst/>
          </a:prstGeom>
          <a:noFill/>
        </p:spPr>
        <p:txBody>
          <a:bodyPr wrap="square" rtlCol="0">
            <a:spAutoFit/>
          </a:bodyPr>
          <a:lstStyle/>
          <a:p>
            <a:r>
              <a:rPr lang="en-GB" dirty="0" smtClean="0"/>
              <a:t>White British</a:t>
            </a:r>
            <a:endParaRPr lang="en-GB" dirty="0"/>
          </a:p>
        </p:txBody>
      </p:sp>
      <p:sp>
        <p:nvSpPr>
          <p:cNvPr id="6" name="TextBox 5"/>
          <p:cNvSpPr txBox="1"/>
          <p:nvPr/>
        </p:nvSpPr>
        <p:spPr>
          <a:xfrm>
            <a:off x="1357290" y="4500570"/>
            <a:ext cx="2143140" cy="646331"/>
          </a:xfrm>
          <a:prstGeom prst="rect">
            <a:avLst/>
          </a:prstGeom>
          <a:noFill/>
        </p:spPr>
        <p:txBody>
          <a:bodyPr wrap="square" rtlCol="0">
            <a:spAutoFit/>
          </a:bodyPr>
          <a:lstStyle/>
          <a:p>
            <a:r>
              <a:rPr lang="en-GB" dirty="0" smtClean="0"/>
              <a:t>Asian or Asian British: Pakistani</a:t>
            </a:r>
            <a:endParaRPr lang="en-GB" dirty="0"/>
          </a:p>
        </p:txBody>
      </p:sp>
      <p:sp>
        <p:nvSpPr>
          <p:cNvPr id="7" name="TextBox 6"/>
          <p:cNvSpPr txBox="1"/>
          <p:nvPr/>
        </p:nvSpPr>
        <p:spPr>
          <a:xfrm>
            <a:off x="6929454" y="4500570"/>
            <a:ext cx="1643074" cy="369332"/>
          </a:xfrm>
          <a:prstGeom prst="rect">
            <a:avLst/>
          </a:prstGeom>
          <a:noFill/>
        </p:spPr>
        <p:txBody>
          <a:bodyPr wrap="square" rtlCol="0">
            <a:spAutoFit/>
          </a:bodyPr>
          <a:lstStyle/>
          <a:p>
            <a:r>
              <a:rPr lang="en-GB" dirty="0" smtClean="0"/>
              <a:t>Chinese</a:t>
            </a:r>
            <a:endParaRPr lang="en-GB" dirty="0"/>
          </a:p>
        </p:txBody>
      </p:sp>
      <p:sp>
        <p:nvSpPr>
          <p:cNvPr id="8" name="TextBox 7"/>
          <p:cNvSpPr txBox="1"/>
          <p:nvPr/>
        </p:nvSpPr>
        <p:spPr>
          <a:xfrm>
            <a:off x="428596" y="6357958"/>
            <a:ext cx="8501122" cy="369332"/>
          </a:xfrm>
          <a:prstGeom prst="rect">
            <a:avLst/>
          </a:prstGeom>
          <a:solidFill>
            <a:srgbClr val="FFFF00"/>
          </a:solidFill>
        </p:spPr>
        <p:txBody>
          <a:bodyPr wrap="square" rtlCol="0">
            <a:spAutoFit/>
          </a:bodyPr>
          <a:lstStyle/>
          <a:p>
            <a:r>
              <a:rPr lang="en-GB" dirty="0" smtClean="0">
                <a:solidFill>
                  <a:srgbClr val="FF0000"/>
                </a:solidFill>
              </a:rPr>
              <a:t>Red = upper quartile</a:t>
            </a:r>
            <a:r>
              <a:rPr lang="en-GB" dirty="0" smtClean="0"/>
              <a:t>	</a:t>
            </a:r>
            <a:r>
              <a:rPr lang="en-GB" dirty="0" smtClean="0">
                <a:solidFill>
                  <a:schemeClr val="accent2">
                    <a:lumMod val="75000"/>
                  </a:schemeClr>
                </a:solidFill>
              </a:rPr>
              <a:t>Blue = bottom quartile</a:t>
            </a:r>
            <a:r>
              <a:rPr lang="en-GB" dirty="0" smtClean="0"/>
              <a:t>	White = middle quartiles</a:t>
            </a:r>
            <a:endParaRPr lang="en-GB" dirty="0"/>
          </a:p>
        </p:txBody>
      </p:sp>
      <p:sp>
        <p:nvSpPr>
          <p:cNvPr id="9" name="TextBox 8"/>
          <p:cNvSpPr txBox="1"/>
          <p:nvPr/>
        </p:nvSpPr>
        <p:spPr>
          <a:xfrm>
            <a:off x="4071934" y="571480"/>
            <a:ext cx="4857752" cy="461665"/>
          </a:xfrm>
          <a:prstGeom prst="rect">
            <a:avLst/>
          </a:prstGeom>
          <a:noFill/>
        </p:spPr>
        <p:txBody>
          <a:bodyPr wrap="square" rtlCol="0">
            <a:spAutoFit/>
          </a:bodyPr>
          <a:lstStyle/>
          <a:p>
            <a:r>
              <a:rPr lang="en-GB" sz="2400" dirty="0" smtClean="0">
                <a:solidFill>
                  <a:schemeClr val="bg1">
                    <a:lumMod val="20000"/>
                    <a:lumOff val="80000"/>
                  </a:schemeClr>
                </a:solidFill>
              </a:rPr>
              <a:t>Life expectancy at birth for males</a:t>
            </a:r>
            <a:endParaRPr lang="en-GB" sz="2400"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857224" y="357166"/>
          <a:ext cx="7358116" cy="5800103"/>
        </p:xfrm>
        <a:graphic>
          <a:graphicData uri="http://schemas.openxmlformats.org/drawingml/2006/table">
            <a:tbl>
              <a:tblPr/>
              <a:tblGrid>
                <a:gridCol w="610781"/>
                <a:gridCol w="1962483"/>
                <a:gridCol w="976452"/>
                <a:gridCol w="611579"/>
                <a:gridCol w="2079850"/>
                <a:gridCol w="1116971"/>
              </a:tblGrid>
              <a:tr h="752615">
                <a:tc>
                  <a:txBody>
                    <a:bodyPr/>
                    <a:lstStyle/>
                    <a:p>
                      <a:pPr>
                        <a:lnSpc>
                          <a:spcPct val="115000"/>
                        </a:lnSpc>
                        <a:spcBef>
                          <a:spcPts val="1200"/>
                        </a:spcBef>
                        <a:spcAft>
                          <a:spcPts val="0"/>
                        </a:spcAft>
                      </a:pPr>
                      <a:r>
                        <a:rPr lang="en-GB" sz="1600" dirty="0">
                          <a:solidFill>
                            <a:schemeClr val="tx1"/>
                          </a:solidFill>
                          <a:latin typeface="Times New Roman"/>
                          <a:ea typeface="Times New Roman"/>
                          <a:cs typeface="Times New Roman"/>
                        </a:rPr>
                        <a:t>Rank</a:t>
                      </a:r>
                      <a:endParaRPr lang="en-GB" sz="1600" dirty="0">
                        <a:solidFill>
                          <a:schemeClr val="tx1"/>
                        </a:solidFill>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Ethnic group</a:t>
                      </a:r>
                      <a:endParaRPr lang="en-GB" sz="1600">
                        <a:solidFill>
                          <a:schemeClr val="tx1"/>
                        </a:solidFill>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Mean e</a:t>
                      </a:r>
                      <a:r>
                        <a:rPr lang="en-GB" sz="1600" baseline="-25000">
                          <a:solidFill>
                            <a:schemeClr val="tx1"/>
                          </a:solidFill>
                          <a:latin typeface="Times New Roman"/>
                          <a:ea typeface="Times New Roman"/>
                          <a:cs typeface="Times New Roman"/>
                        </a:rPr>
                        <a:t>0</a:t>
                      </a:r>
                      <a:endParaRPr lang="en-GB" sz="1600">
                        <a:solidFill>
                          <a:schemeClr val="tx1"/>
                        </a:solidFill>
                        <a:latin typeface="Calibri"/>
                        <a:ea typeface="Calibri"/>
                        <a:cs typeface="Times New Roman"/>
                      </a:endParaRPr>
                    </a:p>
                    <a:p>
                      <a:pPr>
                        <a:lnSpc>
                          <a:spcPct val="115000"/>
                        </a:lnSpc>
                        <a:spcBef>
                          <a:spcPts val="1200"/>
                        </a:spcBef>
                        <a:spcAft>
                          <a:spcPts val="0"/>
                        </a:spcAft>
                      </a:pPr>
                      <a:r>
                        <a:rPr lang="en-GB" sz="1600">
                          <a:solidFill>
                            <a:schemeClr val="tx1"/>
                          </a:solidFill>
                          <a:latin typeface="Times New Roman"/>
                          <a:ea typeface="Times New Roman"/>
                          <a:cs typeface="Times New Roman"/>
                        </a:rPr>
                        <a:t>Women</a:t>
                      </a:r>
                      <a:endParaRPr lang="en-GB" sz="1600">
                        <a:solidFill>
                          <a:schemeClr val="tx1"/>
                        </a:solidFill>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Rank</a:t>
                      </a:r>
                      <a:endParaRPr lang="en-GB" sz="1600">
                        <a:solidFill>
                          <a:schemeClr val="tx1"/>
                        </a:solidFill>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Ethnic group</a:t>
                      </a:r>
                      <a:endParaRPr lang="en-GB" sz="1600">
                        <a:solidFill>
                          <a:schemeClr val="tx1"/>
                        </a:solidFill>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Mean e</a:t>
                      </a:r>
                      <a:r>
                        <a:rPr lang="en-GB" sz="1600" baseline="-25000">
                          <a:solidFill>
                            <a:schemeClr val="tx1"/>
                          </a:solidFill>
                          <a:latin typeface="Times New Roman"/>
                          <a:ea typeface="Times New Roman"/>
                          <a:cs typeface="Times New Roman"/>
                        </a:rPr>
                        <a:t>0</a:t>
                      </a:r>
                      <a:endParaRPr lang="en-GB" sz="1600">
                        <a:solidFill>
                          <a:schemeClr val="tx1"/>
                        </a:solidFill>
                        <a:latin typeface="Calibri"/>
                        <a:ea typeface="Calibri"/>
                        <a:cs typeface="Times New Roman"/>
                      </a:endParaRPr>
                    </a:p>
                    <a:p>
                      <a:pPr>
                        <a:lnSpc>
                          <a:spcPct val="115000"/>
                        </a:lnSpc>
                        <a:spcBef>
                          <a:spcPts val="1200"/>
                        </a:spcBef>
                        <a:spcAft>
                          <a:spcPts val="0"/>
                        </a:spcAft>
                      </a:pPr>
                      <a:r>
                        <a:rPr lang="en-GB" sz="1600">
                          <a:solidFill>
                            <a:schemeClr val="tx1"/>
                          </a:solidFill>
                          <a:latin typeface="Times New Roman"/>
                          <a:ea typeface="Times New Roman"/>
                          <a:cs typeface="Times New Roman"/>
                        </a:rPr>
                        <a:t>Men</a:t>
                      </a:r>
                      <a:endParaRPr lang="en-GB" sz="1600">
                        <a:solidFill>
                          <a:schemeClr val="tx1"/>
                        </a:solidFill>
                        <a:latin typeface="Calibri"/>
                        <a:ea typeface="Calibri"/>
                        <a:cs typeface="Times New Roman"/>
                      </a:endParaRPr>
                    </a:p>
                  </a:txBody>
                  <a:tcPr marL="68580" marR="68580" marT="0" marB="0" anchor="ctr">
                    <a:lnL>
                      <a:noFill/>
                    </a:lnL>
                    <a:lnR>
                      <a:noFill/>
                    </a:lnR>
                    <a:lnT w="28575"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9833">
                <a:tc>
                  <a:txBody>
                    <a:bodyPr/>
                    <a:lstStyle/>
                    <a:p>
                      <a:pPr>
                        <a:lnSpc>
                          <a:spcPct val="115000"/>
                        </a:lnSpc>
                        <a:spcBef>
                          <a:spcPts val="1200"/>
                        </a:spcBef>
                        <a:spcAft>
                          <a:spcPts val="0"/>
                        </a:spcAft>
                      </a:pPr>
                      <a:r>
                        <a:rPr lang="en-GB" sz="1600" dirty="0">
                          <a:solidFill>
                            <a:schemeClr val="tx1"/>
                          </a:solidFill>
                          <a:latin typeface="Times New Roman"/>
                          <a:ea typeface="Times New Roman"/>
                          <a:cs typeface="Times New Roman"/>
                        </a:rPr>
                        <a:t>1</a:t>
                      </a:r>
                      <a:endParaRPr lang="en-GB" sz="1600" dirty="0">
                        <a:solidFill>
                          <a:schemeClr val="tx1"/>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Chinese</a:t>
                      </a:r>
                      <a:endParaRPr lang="en-GB" sz="1600" dirty="0">
                        <a:solidFill>
                          <a:schemeClr val="tx1"/>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82.1</a:t>
                      </a:r>
                      <a:endParaRPr lang="en-GB" sz="1600">
                        <a:solidFill>
                          <a:schemeClr val="tx1"/>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a:t>
                      </a:r>
                      <a:endParaRPr lang="en-GB" sz="1600">
                        <a:solidFill>
                          <a:schemeClr val="tx1"/>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Chinese</a:t>
                      </a:r>
                      <a:endParaRPr lang="en-GB" sz="1600">
                        <a:solidFill>
                          <a:schemeClr val="tx1"/>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78.1</a:t>
                      </a:r>
                      <a:endParaRPr lang="en-GB" sz="1600">
                        <a:solidFill>
                          <a:schemeClr val="tx1"/>
                        </a:solidFill>
                        <a:latin typeface="Calibri"/>
                        <a:ea typeface="Calibri"/>
                        <a:cs typeface="Times New Roman"/>
                      </a:endParaRPr>
                    </a:p>
                  </a:txBody>
                  <a:tcPr marL="68580" marR="68580" marT="0" marB="0" anchor="b">
                    <a:lnL>
                      <a:noFill/>
                    </a:lnL>
                    <a:lnR>
                      <a:noFill/>
                    </a:lnR>
                    <a:lnT w="12700" cap="flat" cmpd="sng" algn="ctr">
                      <a:solidFill>
                        <a:srgbClr val="000000"/>
                      </a:solidFill>
                      <a:prstDash val="solid"/>
                      <a:round/>
                      <a:headEnd type="none" w="med" len="med"/>
                      <a:tailEnd type="none" w="med" len="med"/>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2</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Other Ethnic</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81.5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2</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Other White</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76.9</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3</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Other White</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81.3</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3</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Other Ethnic</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76.2</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4</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White British</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80.5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4</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Black African</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76.1</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endParaRPr lang="en-GB" sz="1600">
                        <a:solidFill>
                          <a:schemeClr val="tx1"/>
                        </a:solidFill>
                        <a:latin typeface="Century Gothic"/>
                        <a:ea typeface="Times New Roman"/>
                        <a:cs typeface="Times New Roman"/>
                      </a:endParaRPr>
                    </a:p>
                  </a:txBody>
                  <a:tcPr marL="68580" marR="68580" marT="0" marB="0" anchor="b">
                    <a:lnL>
                      <a:noFill/>
                    </a:lnL>
                    <a:lnR>
                      <a:noFill/>
                    </a:lnR>
                    <a:lnT>
                      <a:noFill/>
                    </a:lnT>
                    <a:lnB>
                      <a:noFill/>
                    </a:lnB>
                    <a:solidFill>
                      <a:srgbClr val="D9D9D9"/>
                    </a:solidFill>
                  </a:tcPr>
                </a:tc>
                <a:tc>
                  <a:txBody>
                    <a:bodyPr/>
                    <a:lstStyle/>
                    <a:p>
                      <a:pPr>
                        <a:lnSpc>
                          <a:spcPct val="115000"/>
                        </a:lnSpc>
                        <a:spcBef>
                          <a:spcPts val="1200"/>
                        </a:spcBef>
                        <a:spcAft>
                          <a:spcPts val="0"/>
                        </a:spcAft>
                      </a:pPr>
                      <a:r>
                        <a:rPr lang="en-GB" sz="1600" dirty="0">
                          <a:solidFill>
                            <a:schemeClr val="bg1">
                              <a:lumMod val="50000"/>
                            </a:schemeClr>
                          </a:solidFill>
                          <a:latin typeface="Times New Roman"/>
                          <a:ea typeface="Calibri"/>
                          <a:cs typeface="Times New Roman"/>
                        </a:rPr>
                        <a:t>All groups</a:t>
                      </a:r>
                      <a:endParaRPr lang="en-GB" sz="1600" dirty="0">
                        <a:solidFill>
                          <a:schemeClr val="bg1">
                            <a:lumMod val="50000"/>
                          </a:schemeClr>
                        </a:solidFill>
                        <a:latin typeface="Calibri"/>
                        <a:ea typeface="Calibri"/>
                        <a:cs typeface="Times New Roman"/>
                      </a:endParaRPr>
                    </a:p>
                  </a:txBody>
                  <a:tcPr marL="68580" marR="68580" marT="0" marB="0" anchor="b">
                    <a:lnL>
                      <a:noFill/>
                    </a:lnL>
                    <a:lnR>
                      <a:noFill/>
                    </a:lnR>
                    <a:lnT>
                      <a:noFill/>
                    </a:lnT>
                    <a:lnB>
                      <a:noFill/>
                    </a:lnB>
                    <a:solidFill>
                      <a:srgbClr val="D9D9D9"/>
                    </a:solidFill>
                  </a:tcPr>
                </a:tc>
                <a:tc>
                  <a:txBody>
                    <a:bodyPr/>
                    <a:lstStyle/>
                    <a:p>
                      <a:pPr algn="r">
                        <a:lnSpc>
                          <a:spcPct val="115000"/>
                        </a:lnSpc>
                        <a:spcBef>
                          <a:spcPts val="1200"/>
                        </a:spcBef>
                        <a:spcAft>
                          <a:spcPts val="0"/>
                        </a:spcAft>
                      </a:pPr>
                      <a:r>
                        <a:rPr lang="en-GB" sz="1600" dirty="0">
                          <a:solidFill>
                            <a:schemeClr val="bg1">
                              <a:lumMod val="50000"/>
                            </a:schemeClr>
                          </a:solidFill>
                          <a:latin typeface="Times New Roman"/>
                          <a:ea typeface="Calibri"/>
                          <a:cs typeface="Times New Roman"/>
                        </a:rPr>
                        <a:t>80.5</a:t>
                      </a:r>
                      <a:endParaRPr lang="en-GB" sz="1600" dirty="0">
                        <a:solidFill>
                          <a:schemeClr val="bg1">
                            <a:lumMod val="50000"/>
                          </a:schemeClr>
                        </a:solidFill>
                        <a:latin typeface="Calibri"/>
                        <a:ea typeface="Calibri"/>
                        <a:cs typeface="Times New Roman"/>
                      </a:endParaRPr>
                    </a:p>
                  </a:txBody>
                  <a:tcPr marL="68580" marR="68580" marT="0" marB="0" anchor="b">
                    <a:lnL>
                      <a:noFill/>
                    </a:lnL>
                    <a:lnR>
                      <a:noFill/>
                    </a:lnR>
                    <a:lnT>
                      <a:noFill/>
                    </a:lnT>
                    <a:lnB>
                      <a:noFill/>
                    </a:lnB>
                    <a:solidFill>
                      <a:srgbClr val="D9D9D9"/>
                    </a:solidFill>
                  </a:tcPr>
                </a:tc>
                <a:tc>
                  <a:txBody>
                    <a:bodyPr/>
                    <a:lstStyle/>
                    <a:p>
                      <a:endParaRPr lang="en-GB" sz="1600" dirty="0">
                        <a:solidFill>
                          <a:schemeClr val="bg1">
                            <a:lumMod val="50000"/>
                          </a:schemeClr>
                        </a:solidFill>
                        <a:latin typeface="Century Gothic"/>
                        <a:ea typeface="Times New Roman"/>
                        <a:cs typeface="Times New Roman"/>
                      </a:endParaRPr>
                    </a:p>
                  </a:txBody>
                  <a:tcPr marL="68580" marR="68580" marT="0" marB="0" anchor="b">
                    <a:lnL>
                      <a:noFill/>
                    </a:lnL>
                    <a:lnR>
                      <a:noFill/>
                    </a:lnR>
                    <a:lnT>
                      <a:noFill/>
                    </a:lnT>
                    <a:lnB>
                      <a:noFill/>
                    </a:lnB>
                    <a:solidFill>
                      <a:srgbClr val="D9D9D9"/>
                    </a:solidFill>
                  </a:tcPr>
                </a:tc>
                <a:tc>
                  <a:txBody>
                    <a:bodyPr/>
                    <a:lstStyle/>
                    <a:p>
                      <a:pPr>
                        <a:lnSpc>
                          <a:spcPct val="115000"/>
                        </a:lnSpc>
                        <a:spcBef>
                          <a:spcPts val="1200"/>
                        </a:spcBef>
                        <a:spcAft>
                          <a:spcPts val="0"/>
                        </a:spcAft>
                      </a:pPr>
                      <a:r>
                        <a:rPr lang="en-GB" sz="1600" dirty="0">
                          <a:solidFill>
                            <a:schemeClr val="bg1">
                              <a:lumMod val="50000"/>
                            </a:schemeClr>
                          </a:solidFill>
                          <a:latin typeface="Times New Roman"/>
                          <a:ea typeface="Calibri"/>
                          <a:cs typeface="Times New Roman"/>
                        </a:rPr>
                        <a:t>All group</a:t>
                      </a:r>
                      <a:endParaRPr lang="en-GB" sz="1600" dirty="0">
                        <a:solidFill>
                          <a:schemeClr val="bg1">
                            <a:lumMod val="50000"/>
                          </a:schemeClr>
                        </a:solidFill>
                        <a:latin typeface="Calibri"/>
                        <a:ea typeface="Calibri"/>
                        <a:cs typeface="Times New Roman"/>
                      </a:endParaRPr>
                    </a:p>
                  </a:txBody>
                  <a:tcPr marL="68580" marR="68580" marT="0" marB="0" anchor="b">
                    <a:lnL>
                      <a:noFill/>
                    </a:lnL>
                    <a:lnR>
                      <a:noFill/>
                    </a:lnR>
                    <a:lnT>
                      <a:noFill/>
                    </a:lnT>
                    <a:lnB>
                      <a:noFill/>
                    </a:lnB>
                    <a:solidFill>
                      <a:srgbClr val="D9D9D9"/>
                    </a:solidFill>
                  </a:tcPr>
                </a:tc>
                <a:tc>
                  <a:txBody>
                    <a:bodyPr/>
                    <a:lstStyle/>
                    <a:p>
                      <a:pPr algn="r">
                        <a:lnSpc>
                          <a:spcPct val="115000"/>
                        </a:lnSpc>
                        <a:spcBef>
                          <a:spcPts val="1200"/>
                        </a:spcBef>
                        <a:spcAft>
                          <a:spcPts val="0"/>
                        </a:spcAft>
                      </a:pPr>
                      <a:r>
                        <a:rPr lang="en-GB" sz="1600" dirty="0">
                          <a:solidFill>
                            <a:schemeClr val="bg1">
                              <a:lumMod val="50000"/>
                            </a:schemeClr>
                          </a:solidFill>
                          <a:latin typeface="Times New Roman"/>
                          <a:ea typeface="Calibri"/>
                          <a:cs typeface="Times New Roman"/>
                        </a:rPr>
                        <a:t>76.0</a:t>
                      </a:r>
                      <a:endParaRPr lang="en-GB" sz="1600" dirty="0">
                        <a:solidFill>
                          <a:schemeClr val="bg1">
                            <a:lumMod val="50000"/>
                          </a:schemeClr>
                        </a:solidFill>
                        <a:latin typeface="Calibri"/>
                        <a:ea typeface="Calibri"/>
                        <a:cs typeface="Times New Roman"/>
                      </a:endParaRPr>
                    </a:p>
                  </a:txBody>
                  <a:tcPr marL="68580" marR="68580" marT="0" marB="0" anchor="b">
                    <a:lnL>
                      <a:noFill/>
                    </a:lnL>
                    <a:lnR>
                      <a:noFill/>
                    </a:lnR>
                    <a:lnT>
                      <a:noFill/>
                    </a:lnT>
                    <a:lnB>
                      <a:noFill/>
                    </a:lnB>
                    <a:solidFill>
                      <a:srgbClr val="D9D9D9"/>
                    </a:solidFill>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 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Black African</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80.4</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White British</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75.9</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6</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White Irish</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80.3</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6</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Indian</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75.5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7</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White-Asian</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80.0</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7</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Other Asian</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75.2</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8</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Other Mixed</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79.9</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8</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White-Asian</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75.1</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9</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Other Asian</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79.5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9</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White-Irish</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74.9</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10</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White-Black African</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79.5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10</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Other Mixed</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74.6</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11</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Indian</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79.3</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11</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Black Caribbean</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74.4</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12</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Black Caribbean</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79.1</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12</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White-Black African</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74.2</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13</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White Black Caribbean</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78.7</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13</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Other Black</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73.4</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14</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Other Black</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78.5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14</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White-Black Caribbean</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a:solidFill>
                            <a:schemeClr val="tx1"/>
                          </a:solidFill>
                          <a:latin typeface="Times New Roman"/>
                          <a:ea typeface="Calibri"/>
                          <a:cs typeface="Times New Roman"/>
                        </a:rPr>
                        <a:t>73.4</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r>
              <a:tr h="269704">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15</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Bangladeshi</a:t>
                      </a:r>
                      <a:endParaRPr lang="en-GB" sz="160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dirty="0">
                          <a:solidFill>
                            <a:schemeClr val="tx1"/>
                          </a:solidFill>
                          <a:latin typeface="Times New Roman"/>
                          <a:ea typeface="Calibri"/>
                          <a:cs typeface="Times New Roman"/>
                        </a:rPr>
                        <a:t>77.7</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Times New Roman"/>
                          <a:cs typeface="Times New Roman"/>
                        </a:rPr>
                        <a:t>15</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Pakistani</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c>
                  <a:txBody>
                    <a:bodyPr/>
                    <a:lstStyle/>
                    <a:p>
                      <a:pPr algn="r">
                        <a:lnSpc>
                          <a:spcPct val="115000"/>
                        </a:lnSpc>
                        <a:spcBef>
                          <a:spcPts val="1200"/>
                        </a:spcBef>
                        <a:spcAft>
                          <a:spcPts val="0"/>
                        </a:spcAft>
                      </a:pPr>
                      <a:r>
                        <a:rPr lang="en-GB" sz="1600" dirty="0">
                          <a:solidFill>
                            <a:schemeClr val="tx1"/>
                          </a:solidFill>
                          <a:latin typeface="Times New Roman"/>
                          <a:ea typeface="Calibri"/>
                          <a:cs typeface="Times New Roman"/>
                        </a:rPr>
                        <a:t>73.1</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a:noFill/>
                    </a:lnB>
                  </a:tcPr>
                </a:tc>
              </a:tr>
              <a:tr h="279833">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16</a:t>
                      </a:r>
                      <a:endParaRPr lang="en-GB" sz="1600">
                        <a:solidFill>
                          <a:schemeClr val="tx1"/>
                        </a:solidFill>
                        <a:latin typeface="Calibri"/>
                        <a:ea typeface="Calibri"/>
                        <a:cs typeface="Times New Roman"/>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GB" sz="1600" dirty="0">
                          <a:solidFill>
                            <a:schemeClr val="tx1"/>
                          </a:solidFill>
                          <a:latin typeface="Times New Roman"/>
                          <a:ea typeface="Calibri"/>
                          <a:cs typeface="Times New Roman"/>
                        </a:rPr>
                        <a:t>Pakistani</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1600" dirty="0">
                          <a:solidFill>
                            <a:schemeClr val="tx1"/>
                          </a:solidFill>
                          <a:latin typeface="Times New Roman"/>
                          <a:ea typeface="Calibri"/>
                          <a:cs typeface="Times New Roman"/>
                        </a:rPr>
                        <a:t>77.3</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GB" sz="1600">
                          <a:solidFill>
                            <a:schemeClr val="tx1"/>
                          </a:solidFill>
                          <a:latin typeface="Times New Roman"/>
                          <a:ea typeface="Times New Roman"/>
                          <a:cs typeface="Times New Roman"/>
                        </a:rPr>
                        <a:t>16</a:t>
                      </a:r>
                      <a:endParaRPr lang="en-GB" sz="1600">
                        <a:solidFill>
                          <a:schemeClr val="tx1"/>
                        </a:solidFill>
                        <a:latin typeface="Calibri"/>
                        <a:ea typeface="Calibri"/>
                        <a:cs typeface="Times New Roman"/>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tcPr>
                </a:tc>
                <a:tc>
                  <a:txBody>
                    <a:bodyPr/>
                    <a:lstStyle/>
                    <a:p>
                      <a:pPr>
                        <a:lnSpc>
                          <a:spcPct val="115000"/>
                        </a:lnSpc>
                        <a:spcBef>
                          <a:spcPts val="1200"/>
                        </a:spcBef>
                        <a:spcAft>
                          <a:spcPts val="0"/>
                        </a:spcAft>
                      </a:pPr>
                      <a:r>
                        <a:rPr lang="en-GB" sz="1600">
                          <a:solidFill>
                            <a:schemeClr val="tx1"/>
                          </a:solidFill>
                          <a:latin typeface="Times New Roman"/>
                          <a:ea typeface="Calibri"/>
                          <a:cs typeface="Times New Roman"/>
                        </a:rPr>
                        <a:t>Bangladeshi</a:t>
                      </a:r>
                      <a:endParaRPr lang="en-GB" sz="1600">
                        <a:solidFill>
                          <a:schemeClr val="tx1"/>
                        </a:solidFill>
                        <a:latin typeface="Calibri"/>
                        <a:ea typeface="Calibri"/>
                        <a:cs typeface="Times New Roman"/>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tcPr>
                </a:tc>
                <a:tc>
                  <a:txBody>
                    <a:bodyPr/>
                    <a:lstStyle/>
                    <a:p>
                      <a:pPr algn="r">
                        <a:lnSpc>
                          <a:spcPct val="115000"/>
                        </a:lnSpc>
                        <a:spcBef>
                          <a:spcPts val="1200"/>
                        </a:spcBef>
                        <a:spcAft>
                          <a:spcPts val="0"/>
                        </a:spcAft>
                      </a:pPr>
                      <a:r>
                        <a:rPr lang="en-GB" sz="1600" dirty="0">
                          <a:solidFill>
                            <a:schemeClr val="tx1"/>
                          </a:solidFill>
                          <a:latin typeface="Times New Roman"/>
                          <a:ea typeface="Calibri"/>
                          <a:cs typeface="Times New Roman"/>
                        </a:rPr>
                        <a:t>72.7</a:t>
                      </a:r>
                      <a:endParaRPr lang="en-GB" sz="1600" dirty="0">
                        <a:solidFill>
                          <a:schemeClr val="tx1"/>
                        </a:solidFill>
                        <a:latin typeface="Calibri"/>
                        <a:ea typeface="Calibri"/>
                        <a:cs typeface="Times New Roman"/>
                      </a:endParaRPr>
                    </a:p>
                  </a:txBody>
                  <a:tcPr marL="68580" marR="68580" marT="0" marB="0" anchor="b">
                    <a:lnL>
                      <a:noFill/>
                    </a:lnL>
                    <a:lnR>
                      <a:noFill/>
                    </a:lnR>
                    <a:lnT>
                      <a:noFill/>
                    </a:lnT>
                    <a:lnB w="28575" cap="flat" cmpd="sng" algn="ctr">
                      <a:solidFill>
                        <a:srgbClr val="000000"/>
                      </a:solidFill>
                      <a:prstDash val="solid"/>
                      <a:round/>
                      <a:headEnd type="none" w="med" len="med"/>
                      <a:tailEnd type="none" w="med" len="med"/>
                    </a:lnB>
                  </a:tcPr>
                </a:tc>
              </a:tr>
            </a:tbl>
          </a:graphicData>
        </a:graphic>
      </p:graphicFrame>
      <p:sp>
        <p:nvSpPr>
          <p:cNvPr id="3" name="TextBox 2"/>
          <p:cNvSpPr txBox="1"/>
          <p:nvPr/>
        </p:nvSpPr>
        <p:spPr>
          <a:xfrm>
            <a:off x="285720" y="6357958"/>
            <a:ext cx="8643998" cy="461665"/>
          </a:xfrm>
          <a:prstGeom prst="rect">
            <a:avLst/>
          </a:prstGeom>
          <a:noFill/>
        </p:spPr>
        <p:txBody>
          <a:bodyPr wrap="square" rtlCol="0">
            <a:spAutoFit/>
          </a:bodyPr>
          <a:lstStyle/>
          <a:p>
            <a:r>
              <a:rPr lang="en-GB" sz="2400" dirty="0" smtClean="0">
                <a:solidFill>
                  <a:schemeClr val="bg1">
                    <a:lumMod val="20000"/>
                    <a:lumOff val="80000"/>
                  </a:schemeClr>
                </a:solidFill>
              </a:rPr>
              <a:t>Average life expectancies for ethnic groups in England, 2001</a:t>
            </a:r>
            <a:endParaRPr lang="en-GB" sz="2400"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643174" y="214290"/>
            <a:ext cx="5934097" cy="5929334"/>
          </a:xfrm>
          <a:prstGeom prst="rect">
            <a:avLst/>
          </a:prstGeom>
          <a:solidFill>
            <a:srgbClr val="FFFF00"/>
          </a:solidFill>
          <a:ln w="9525">
            <a:noFill/>
            <a:miter lim="800000"/>
            <a:headEnd/>
            <a:tailEnd/>
          </a:ln>
        </p:spPr>
      </p:pic>
      <p:sp>
        <p:nvSpPr>
          <p:cNvPr id="3" name="TextBox 2"/>
          <p:cNvSpPr txBox="1"/>
          <p:nvPr/>
        </p:nvSpPr>
        <p:spPr>
          <a:xfrm>
            <a:off x="642910" y="1285860"/>
            <a:ext cx="1928826" cy="3139321"/>
          </a:xfrm>
          <a:prstGeom prst="rect">
            <a:avLst/>
          </a:prstGeom>
          <a:noFill/>
        </p:spPr>
        <p:txBody>
          <a:bodyPr wrap="square" rtlCol="0">
            <a:spAutoFit/>
          </a:bodyPr>
          <a:lstStyle/>
          <a:p>
            <a:r>
              <a:rPr lang="en-GB" dirty="0" smtClean="0"/>
              <a:t>Steady shrinkage of women’s lead over men</a:t>
            </a:r>
          </a:p>
          <a:p>
            <a:endParaRPr lang="en-GB" dirty="0" smtClean="0"/>
          </a:p>
          <a:p>
            <a:r>
              <a:rPr lang="en-GB" dirty="0" smtClean="0"/>
              <a:t>No shrinkage of the advantage of richer areas over poorer </a:t>
            </a:r>
          </a:p>
          <a:p>
            <a:endParaRPr lang="en-GB" dirty="0" smtClean="0"/>
          </a:p>
          <a:p>
            <a:endParaRPr lang="en-GB" dirty="0"/>
          </a:p>
        </p:txBody>
      </p:sp>
      <p:sp>
        <p:nvSpPr>
          <p:cNvPr id="4" name="TextBox 3"/>
          <p:cNvSpPr txBox="1"/>
          <p:nvPr/>
        </p:nvSpPr>
        <p:spPr>
          <a:xfrm>
            <a:off x="214282" y="6357958"/>
            <a:ext cx="8501122" cy="461665"/>
          </a:xfrm>
          <a:prstGeom prst="rect">
            <a:avLst/>
          </a:prstGeom>
          <a:noFill/>
        </p:spPr>
        <p:txBody>
          <a:bodyPr wrap="square" rtlCol="0">
            <a:spAutoFit/>
          </a:bodyPr>
          <a:lstStyle/>
          <a:p>
            <a:r>
              <a:rPr lang="en-GB" sz="2400" dirty="0" smtClean="0">
                <a:solidFill>
                  <a:schemeClr val="bg1">
                    <a:lumMod val="20000"/>
                    <a:lumOff val="80000"/>
                  </a:schemeClr>
                </a:solidFill>
              </a:rPr>
              <a:t>Life expectancy trends in UK LAs (Wohland and Rees (2009)</a:t>
            </a:r>
            <a:endParaRPr lang="en-GB" sz="2400"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14282" y="1643050"/>
            <a:ext cx="4178385" cy="4171444"/>
          </a:xfrm>
          <a:prstGeom prst="rect">
            <a:avLst/>
          </a:prstGeom>
          <a:solidFill>
            <a:srgbClr val="FFFF00"/>
          </a:solidFill>
          <a:ln w="9525">
            <a:noFill/>
            <a:miter lim="800000"/>
            <a:headEnd/>
            <a:tailEnd/>
          </a:ln>
        </p:spPr>
      </p:pic>
      <p:pic>
        <p:nvPicPr>
          <p:cNvPr id="3" name="Picture 2"/>
          <p:cNvPicPr/>
          <p:nvPr/>
        </p:nvPicPr>
        <p:blipFill>
          <a:blip r:embed="rId3"/>
          <a:srcRect/>
          <a:stretch>
            <a:fillRect/>
          </a:stretch>
        </p:blipFill>
        <p:spPr bwMode="auto">
          <a:xfrm>
            <a:off x="4500562" y="1643050"/>
            <a:ext cx="4178300" cy="4171346"/>
          </a:xfrm>
          <a:prstGeom prst="rect">
            <a:avLst/>
          </a:prstGeom>
          <a:solidFill>
            <a:srgbClr val="FFFF00"/>
          </a:solidFill>
          <a:ln w="9525">
            <a:noFill/>
            <a:miter lim="800000"/>
            <a:headEnd/>
            <a:tailEnd/>
          </a:ln>
        </p:spPr>
      </p:pic>
      <p:sp>
        <p:nvSpPr>
          <p:cNvPr id="4" name="TextBox 3"/>
          <p:cNvSpPr txBox="1"/>
          <p:nvPr/>
        </p:nvSpPr>
        <p:spPr>
          <a:xfrm>
            <a:off x="428596" y="714356"/>
            <a:ext cx="8143932" cy="523220"/>
          </a:xfrm>
          <a:prstGeom prst="rect">
            <a:avLst/>
          </a:prstGeom>
          <a:noFill/>
        </p:spPr>
        <p:txBody>
          <a:bodyPr wrap="square" rtlCol="0">
            <a:spAutoFit/>
          </a:bodyPr>
          <a:lstStyle/>
          <a:p>
            <a:pPr algn="ctr"/>
            <a:r>
              <a:rPr lang="en-GB" sz="2800" dirty="0" smtClean="0">
                <a:solidFill>
                  <a:schemeClr val="bg1">
                    <a:lumMod val="20000"/>
                    <a:lumOff val="80000"/>
                  </a:schemeClr>
                </a:solidFill>
              </a:rPr>
              <a:t>The </a:t>
            </a:r>
            <a:r>
              <a:rPr lang="en-GB" sz="2800" dirty="0" err="1" smtClean="0">
                <a:solidFill>
                  <a:schemeClr val="bg1">
                    <a:lumMod val="20000"/>
                    <a:lumOff val="80000"/>
                  </a:schemeClr>
                </a:solidFill>
              </a:rPr>
              <a:t>Hoffenheim</a:t>
            </a:r>
            <a:r>
              <a:rPr lang="en-GB" sz="2800" dirty="0" smtClean="0">
                <a:solidFill>
                  <a:schemeClr val="bg1">
                    <a:lumMod val="20000"/>
                    <a:lumOff val="80000"/>
                  </a:schemeClr>
                </a:solidFill>
              </a:rPr>
              <a:t> Effect</a:t>
            </a:r>
            <a:endParaRPr lang="en-GB" sz="2800" dirty="0">
              <a:solidFill>
                <a:schemeClr val="bg1">
                  <a:lumMod val="20000"/>
                  <a:lumOff val="80000"/>
                </a:schemeClr>
              </a:solidFill>
            </a:endParaRPr>
          </a:p>
        </p:txBody>
      </p:sp>
      <p:sp>
        <p:nvSpPr>
          <p:cNvPr id="5" name="TextBox 4"/>
          <p:cNvSpPr txBox="1"/>
          <p:nvPr/>
        </p:nvSpPr>
        <p:spPr>
          <a:xfrm>
            <a:off x="714348" y="6357958"/>
            <a:ext cx="6715172" cy="369332"/>
          </a:xfrm>
          <a:prstGeom prst="rect">
            <a:avLst/>
          </a:prstGeom>
          <a:noFill/>
        </p:spPr>
        <p:txBody>
          <a:bodyPr wrap="square" rtlCol="0">
            <a:spAutoFit/>
          </a:bodyPr>
          <a:lstStyle/>
          <a:p>
            <a:r>
              <a:rPr lang="en-GB" dirty="0" smtClean="0"/>
              <a:t>Life expectancy trends in UK LAs (Wohland and Rees (2009)</a:t>
            </a:r>
            <a:endParaRPr lang="en-GB"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857224" y="1285860"/>
            <a:ext cx="7500989" cy="4929221"/>
          </a:xfrm>
          <a:prstGeom prst="rect">
            <a:avLst/>
          </a:prstGeom>
          <a:noFill/>
          <a:ln w="9525">
            <a:noFill/>
            <a:miter lim="800000"/>
            <a:headEnd/>
            <a:tailEnd/>
          </a:ln>
        </p:spPr>
      </p:pic>
      <p:sp>
        <p:nvSpPr>
          <p:cNvPr id="3" name="TextBox 2"/>
          <p:cNvSpPr txBox="1"/>
          <p:nvPr/>
        </p:nvSpPr>
        <p:spPr>
          <a:xfrm>
            <a:off x="1285852" y="571480"/>
            <a:ext cx="6500858" cy="523220"/>
          </a:xfrm>
          <a:prstGeom prst="rect">
            <a:avLst/>
          </a:prstGeom>
          <a:noFill/>
        </p:spPr>
        <p:txBody>
          <a:bodyPr wrap="square" rtlCol="0">
            <a:spAutoFit/>
          </a:bodyPr>
          <a:lstStyle/>
          <a:p>
            <a:r>
              <a:rPr lang="en-GB" sz="2800" dirty="0" smtClean="0">
                <a:solidFill>
                  <a:schemeClr val="bg1">
                    <a:lumMod val="20000"/>
                    <a:lumOff val="80000"/>
                  </a:schemeClr>
                </a:solidFill>
              </a:rPr>
              <a:t>The Leeds effect</a:t>
            </a:r>
            <a:endParaRPr lang="en-GB" sz="2800" dirty="0">
              <a:solidFill>
                <a:schemeClr val="bg1">
                  <a:lumMod val="20000"/>
                  <a:lumOff val="80000"/>
                </a:schemeClr>
              </a:solidFill>
            </a:endParaRPr>
          </a:p>
        </p:txBody>
      </p:sp>
      <p:sp>
        <p:nvSpPr>
          <p:cNvPr id="4" name="TextBox 3"/>
          <p:cNvSpPr txBox="1"/>
          <p:nvPr/>
        </p:nvSpPr>
        <p:spPr>
          <a:xfrm>
            <a:off x="1071538" y="6429396"/>
            <a:ext cx="6429420" cy="369332"/>
          </a:xfrm>
          <a:prstGeom prst="rect">
            <a:avLst/>
          </a:prstGeom>
          <a:noFill/>
        </p:spPr>
        <p:txBody>
          <a:bodyPr wrap="square" rtlCol="0">
            <a:spAutoFit/>
          </a:bodyPr>
          <a:lstStyle/>
          <a:p>
            <a:r>
              <a:rPr lang="en-GB" dirty="0" smtClean="0"/>
              <a:t>From: New Migrant Databank: Boden and Rees 2009</a:t>
            </a:r>
            <a:endParaRPr lang="en-GB"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2714612" y="571480"/>
            <a:ext cx="5731510" cy="5471310"/>
          </a:xfrm>
          <a:prstGeom prst="rect">
            <a:avLst/>
          </a:prstGeom>
          <a:noFill/>
          <a:ln w="9525">
            <a:noFill/>
            <a:miter lim="800000"/>
            <a:headEnd/>
            <a:tailEnd/>
          </a:ln>
        </p:spPr>
      </p:pic>
      <p:sp>
        <p:nvSpPr>
          <p:cNvPr id="3" name="TextBox 2"/>
          <p:cNvSpPr txBox="1"/>
          <p:nvPr/>
        </p:nvSpPr>
        <p:spPr>
          <a:xfrm>
            <a:off x="500034" y="1000108"/>
            <a:ext cx="1643074" cy="5262979"/>
          </a:xfrm>
          <a:prstGeom prst="rect">
            <a:avLst/>
          </a:prstGeom>
          <a:noFill/>
        </p:spPr>
        <p:txBody>
          <a:bodyPr wrap="square" rtlCol="0">
            <a:spAutoFit/>
          </a:bodyPr>
          <a:lstStyle/>
          <a:p>
            <a:r>
              <a:rPr lang="en-GB" sz="2400" dirty="0" smtClean="0">
                <a:solidFill>
                  <a:schemeClr val="bg1">
                    <a:lumMod val="20000"/>
                    <a:lumOff val="80000"/>
                  </a:schemeClr>
                </a:solidFill>
              </a:rPr>
              <a:t>A general classification of local authorities </a:t>
            </a:r>
          </a:p>
          <a:p>
            <a:r>
              <a:rPr lang="en-GB" sz="2000" dirty="0" smtClean="0"/>
              <a:t>(Vickers, Rees and Birkin 2003)</a:t>
            </a:r>
          </a:p>
          <a:p>
            <a:endParaRPr lang="en-GB" sz="2000" dirty="0" smtClean="0"/>
          </a:p>
          <a:p>
            <a:r>
              <a:rPr lang="en-GB" sz="2000" dirty="0" smtClean="0"/>
              <a:t>Used to examine internal migration trends</a:t>
            </a:r>
          </a:p>
          <a:p>
            <a:r>
              <a:rPr lang="en-GB" sz="2000" dirty="0" smtClean="0"/>
              <a:t>(Hussein and Stillwell 2008)</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533400" y="473075"/>
            <a:ext cx="8153400" cy="812785"/>
          </a:xfrm>
        </p:spPr>
        <p:txBody>
          <a:bodyPr/>
          <a:lstStyle/>
          <a:p>
            <a:r>
              <a:rPr lang="en-GB" sz="3600" dirty="0" smtClean="0"/>
              <a:t>Context: Ageing linked to Ethnic Change</a:t>
            </a:r>
            <a:endParaRPr lang="en-GB" sz="3600" dirty="0"/>
          </a:p>
        </p:txBody>
      </p:sp>
      <p:sp>
        <p:nvSpPr>
          <p:cNvPr id="98307" name="Rectangle 3"/>
          <p:cNvSpPr>
            <a:spLocks noGrp="1" noChangeArrowheads="1"/>
          </p:cNvSpPr>
          <p:nvPr>
            <p:ph type="body" idx="1"/>
          </p:nvPr>
        </p:nvSpPr>
        <p:spPr>
          <a:xfrm>
            <a:off x="571472" y="1857364"/>
            <a:ext cx="8153400" cy="4664090"/>
          </a:xfrm>
        </p:spPr>
        <p:txBody>
          <a:bodyPr/>
          <a:lstStyle/>
          <a:p>
            <a:pPr>
              <a:lnSpc>
                <a:spcPct val="80000"/>
              </a:lnSpc>
            </a:pPr>
            <a:r>
              <a:rPr lang="en-GB" sz="2800" dirty="0" smtClean="0"/>
              <a:t>Third Demographic Transition</a:t>
            </a:r>
          </a:p>
          <a:p>
            <a:pPr>
              <a:lnSpc>
                <a:spcPct val="80000"/>
              </a:lnSpc>
            </a:pPr>
            <a:r>
              <a:rPr lang="en-GB" sz="2800" dirty="0" smtClean="0"/>
              <a:t>Changing UK composition</a:t>
            </a:r>
          </a:p>
          <a:p>
            <a:pPr lvl="1">
              <a:lnSpc>
                <a:spcPct val="80000"/>
              </a:lnSpc>
            </a:pPr>
            <a:r>
              <a:rPr lang="en-GB" sz="2300" dirty="0" smtClean="0"/>
              <a:t>UK population increasing at slow rate, 0.64% in 2006-7</a:t>
            </a:r>
          </a:p>
          <a:p>
            <a:pPr lvl="1">
              <a:lnSpc>
                <a:spcPct val="80000"/>
              </a:lnSpc>
            </a:pPr>
            <a:r>
              <a:rPr lang="en-GB" sz="2300" dirty="0" smtClean="0"/>
              <a:t>Variation across regions, highest in South around London</a:t>
            </a:r>
          </a:p>
          <a:p>
            <a:pPr lvl="1">
              <a:lnSpc>
                <a:spcPct val="80000"/>
              </a:lnSpc>
            </a:pPr>
            <a:r>
              <a:rPr lang="en-GB" sz="2300" dirty="0" smtClean="0"/>
              <a:t>2001-6</a:t>
            </a:r>
          </a:p>
          <a:p>
            <a:pPr lvl="2">
              <a:lnSpc>
                <a:spcPct val="80000"/>
              </a:lnSpc>
            </a:pPr>
            <a:r>
              <a:rPr lang="en-GB" sz="2100" dirty="0" smtClean="0"/>
              <a:t>2.7% increase in total population</a:t>
            </a:r>
          </a:p>
          <a:p>
            <a:pPr lvl="2">
              <a:lnSpc>
                <a:spcPct val="80000"/>
              </a:lnSpc>
            </a:pPr>
            <a:r>
              <a:rPr lang="en-GB" sz="2100" dirty="0" smtClean="0"/>
              <a:t>0.4% decrease in White British population</a:t>
            </a:r>
          </a:p>
          <a:p>
            <a:pPr lvl="2">
              <a:lnSpc>
                <a:spcPct val="80000"/>
              </a:lnSpc>
            </a:pPr>
            <a:r>
              <a:rPr lang="en-GB" sz="2100" dirty="0" smtClean="0"/>
              <a:t>23% increase in not White British population</a:t>
            </a:r>
          </a:p>
          <a:p>
            <a:pPr lvl="2">
              <a:lnSpc>
                <a:spcPct val="80000"/>
              </a:lnSpc>
            </a:pPr>
            <a:r>
              <a:rPr lang="en-GB" sz="2100" dirty="0" smtClean="0"/>
              <a:t>2006: 84% White British, 16% not White British</a:t>
            </a:r>
          </a:p>
          <a:p>
            <a:pPr lvl="2">
              <a:lnSpc>
                <a:spcPct val="80000"/>
              </a:lnSpc>
            </a:pPr>
            <a:r>
              <a:rPr lang="en-GB" sz="2100" dirty="0" smtClean="0"/>
              <a:t>Highly variable across space:</a:t>
            </a:r>
          </a:p>
          <a:p>
            <a:pPr lvl="3">
              <a:lnSpc>
                <a:spcPct val="80000"/>
              </a:lnSpc>
            </a:pPr>
            <a:r>
              <a:rPr lang="en-GB" sz="1700" dirty="0" smtClean="0"/>
              <a:t>More ethnic minorities concentration in cities, in south</a:t>
            </a:r>
          </a:p>
          <a:p>
            <a:pPr lvl="3">
              <a:lnSpc>
                <a:spcPct val="80000"/>
              </a:lnSpc>
            </a:pPr>
            <a:r>
              <a:rPr lang="en-GB" sz="1700" dirty="0" smtClean="0"/>
              <a:t>Greatest growth in ethnic minorities outside core areas</a:t>
            </a:r>
            <a:endParaRPr lang="en-GB" sz="17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rcRect/>
          <a:stretch>
            <a:fillRect/>
          </a:stretch>
        </p:blipFill>
        <p:spPr bwMode="auto">
          <a:xfrm>
            <a:off x="1214414" y="500042"/>
            <a:ext cx="6858048" cy="5357850"/>
          </a:xfrm>
          <a:prstGeom prst="rect">
            <a:avLst/>
          </a:prstGeom>
          <a:noFill/>
          <a:ln w="9525">
            <a:noFill/>
            <a:miter lim="800000"/>
            <a:headEnd/>
            <a:tailEnd/>
          </a:ln>
        </p:spPr>
      </p:pic>
      <p:sp>
        <p:nvSpPr>
          <p:cNvPr id="3" name="TextBox 2"/>
          <p:cNvSpPr txBox="1"/>
          <p:nvPr/>
        </p:nvSpPr>
        <p:spPr>
          <a:xfrm>
            <a:off x="214282" y="6286520"/>
            <a:ext cx="8929718" cy="400110"/>
          </a:xfrm>
          <a:prstGeom prst="rect">
            <a:avLst/>
          </a:prstGeom>
          <a:noFill/>
        </p:spPr>
        <p:txBody>
          <a:bodyPr wrap="square" rtlCol="0">
            <a:spAutoFit/>
          </a:bodyPr>
          <a:lstStyle/>
          <a:p>
            <a:r>
              <a:rPr lang="en-GB" sz="2000" dirty="0" smtClean="0">
                <a:solidFill>
                  <a:schemeClr val="bg1">
                    <a:lumMod val="20000"/>
                    <a:lumOff val="80000"/>
                  </a:schemeClr>
                </a:solidFill>
              </a:rPr>
              <a:t>Net internal migration for LA types by seven ethnic groups, 2001 Census</a:t>
            </a:r>
            <a:endParaRPr lang="en-GB" sz="2000" dirty="0">
              <a:solidFill>
                <a:schemeClr val="bg1">
                  <a:lumMod val="20000"/>
                  <a:lumOff val="80000"/>
                </a:schemeClr>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414" y="357166"/>
            <a:ext cx="6143668" cy="646331"/>
          </a:xfrm>
          <a:prstGeom prst="rect">
            <a:avLst/>
          </a:prstGeom>
          <a:noFill/>
        </p:spPr>
        <p:txBody>
          <a:bodyPr wrap="square" rtlCol="0">
            <a:spAutoFit/>
          </a:bodyPr>
          <a:lstStyle/>
          <a:p>
            <a:r>
              <a:rPr lang="en-GB" sz="3600" dirty="0" smtClean="0">
                <a:solidFill>
                  <a:schemeClr val="bg1">
                    <a:lumMod val="20000"/>
                    <a:lumOff val="80000"/>
                  </a:schemeClr>
                </a:solidFill>
              </a:rPr>
              <a:t>Concluding Remarks</a:t>
            </a:r>
            <a:endParaRPr lang="en-GB" sz="3600" dirty="0">
              <a:solidFill>
                <a:schemeClr val="bg1">
                  <a:lumMod val="20000"/>
                  <a:lumOff val="80000"/>
                </a:schemeClr>
              </a:solidFill>
            </a:endParaRPr>
          </a:p>
        </p:txBody>
      </p:sp>
      <p:sp>
        <p:nvSpPr>
          <p:cNvPr id="3" name="TextBox 2"/>
          <p:cNvSpPr txBox="1"/>
          <p:nvPr/>
        </p:nvSpPr>
        <p:spPr>
          <a:xfrm>
            <a:off x="785786" y="1071546"/>
            <a:ext cx="7786742" cy="5355312"/>
          </a:xfrm>
          <a:prstGeom prst="rect">
            <a:avLst/>
          </a:prstGeom>
          <a:noFill/>
        </p:spPr>
        <p:txBody>
          <a:bodyPr wrap="square" rtlCol="0">
            <a:spAutoFit/>
          </a:bodyPr>
          <a:lstStyle/>
          <a:p>
            <a:r>
              <a:rPr lang="en-GB" dirty="0"/>
              <a:t>This paper has reviewed </a:t>
            </a:r>
            <a:r>
              <a:rPr lang="en-GB" dirty="0" smtClean="0"/>
              <a:t>the decisions needed when constructing </a:t>
            </a:r>
            <a:r>
              <a:rPr lang="en-GB" dirty="0"/>
              <a:t>ethnic population </a:t>
            </a:r>
            <a:r>
              <a:rPr lang="en-GB" dirty="0" smtClean="0"/>
              <a:t>projection models and shown some example inputs. </a:t>
            </a:r>
          </a:p>
          <a:p>
            <a:endParaRPr lang="en-GB" dirty="0"/>
          </a:p>
          <a:p>
            <a:r>
              <a:rPr lang="en-GB" dirty="0" smtClean="0"/>
              <a:t>We </a:t>
            </a:r>
            <a:r>
              <a:rPr lang="en-GB" dirty="0"/>
              <a:t>have reviewed the requirements of robust ethnic projections, which include proper understanding of the ethnic classifications available for </a:t>
            </a:r>
            <a:r>
              <a:rPr lang="en-GB" dirty="0" smtClean="0"/>
              <a:t>use, which determine how the standard cohort-component model must be modified to capture transitions between ethnic statuses.</a:t>
            </a:r>
          </a:p>
          <a:p>
            <a:endParaRPr lang="en-GB" dirty="0" smtClean="0"/>
          </a:p>
          <a:p>
            <a:r>
              <a:rPr lang="en-GB" dirty="0" smtClean="0"/>
              <a:t>In </a:t>
            </a:r>
            <a:r>
              <a:rPr lang="en-GB" dirty="0"/>
              <a:t>choosing a suitable projection model for implementing the projection, it is necessary to understand fully the nature of the migration information available. A trade-off between the ease of computation of single region models and the complexity but greater theoretical rigour of multi-regional models must be arrived at. </a:t>
            </a:r>
            <a:endParaRPr lang="en-GB" dirty="0" smtClean="0"/>
          </a:p>
          <a:p>
            <a:endParaRPr lang="en-GB" dirty="0" smtClean="0"/>
          </a:p>
          <a:p>
            <a:r>
              <a:rPr lang="en-GB" dirty="0" smtClean="0"/>
              <a:t>But </a:t>
            </a:r>
            <a:r>
              <a:rPr lang="en-GB" dirty="0"/>
              <a:t>the biggest challenge in many countries, including the UK in particular, is the lack of good data on the components of change. This requires innovative thinking about how proxy data and good statistical methods can be used to supply input variables to the projection. </a:t>
            </a:r>
          </a:p>
          <a:p>
            <a:endParaRPr lang="en-GB" dirty="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ChangeArrowheads="1"/>
          </p:cNvSpPr>
          <p:nvPr>
            <p:ph type="title"/>
          </p:nvPr>
        </p:nvSpPr>
        <p:spPr>
          <a:xfrm>
            <a:off x="533400" y="473075"/>
            <a:ext cx="8153400" cy="652463"/>
          </a:xfrm>
        </p:spPr>
        <p:txBody>
          <a:bodyPr/>
          <a:lstStyle/>
          <a:p>
            <a:r>
              <a:rPr lang="en-GB" dirty="0" smtClean="0"/>
              <a:t>References: Reviews</a:t>
            </a:r>
            <a:endParaRPr lang="en-GB" dirty="0"/>
          </a:p>
        </p:txBody>
      </p:sp>
      <p:sp>
        <p:nvSpPr>
          <p:cNvPr id="135171" name="Rectangle 3"/>
          <p:cNvSpPr>
            <a:spLocks noGrp="1" noChangeArrowheads="1"/>
          </p:cNvSpPr>
          <p:nvPr>
            <p:ph type="body" idx="1"/>
          </p:nvPr>
        </p:nvSpPr>
        <p:spPr>
          <a:xfrm>
            <a:off x="428596" y="1571612"/>
            <a:ext cx="8153400" cy="4670425"/>
          </a:xfrm>
        </p:spPr>
        <p:txBody>
          <a:bodyPr/>
          <a:lstStyle/>
          <a:p>
            <a:pPr>
              <a:lnSpc>
                <a:spcPct val="80000"/>
              </a:lnSpc>
            </a:pPr>
            <a:r>
              <a:rPr lang="en-GB" sz="2000" dirty="0" err="1"/>
              <a:t>Haskey</a:t>
            </a:r>
            <a:r>
              <a:rPr lang="en-GB" sz="2000" dirty="0"/>
              <a:t> J and </a:t>
            </a:r>
            <a:r>
              <a:rPr lang="en-GB" sz="2000" dirty="0" err="1"/>
              <a:t>Huxstep</a:t>
            </a:r>
            <a:r>
              <a:rPr lang="en-GB" sz="2000" dirty="0"/>
              <a:t> S. eds. (2002) </a:t>
            </a:r>
            <a:r>
              <a:rPr lang="en-GB" sz="2000" i="1" dirty="0"/>
              <a:t>Population projections by ethnic group: A feasibility study</a:t>
            </a:r>
            <a:r>
              <a:rPr lang="en-GB" sz="2000" dirty="0"/>
              <a:t>. ONS Studies in Medical and Population Topics, SMPS No.67. London: The Stationery Office. Available at </a:t>
            </a:r>
            <a:r>
              <a:rPr lang="en-GB" sz="2000" dirty="0">
                <a:hlinkClick r:id="rId2"/>
              </a:rPr>
              <a:t>http://www.statistics.gov.uk/downloads/theme_population/SMPS_67_v2.pdf. Accessed 12 May 2007</a:t>
            </a:r>
            <a:endParaRPr lang="en-GB" sz="2000" dirty="0"/>
          </a:p>
          <a:p>
            <a:pPr lvl="1">
              <a:lnSpc>
                <a:spcPct val="80000"/>
              </a:lnSpc>
            </a:pPr>
            <a:r>
              <a:rPr lang="en-GB" sz="2000" dirty="0" err="1"/>
              <a:t>Storkey</a:t>
            </a:r>
            <a:r>
              <a:rPr lang="en-GB" sz="2000" dirty="0"/>
              <a:t> M. (2002) A review of literature on ethnic group projections. Chapter 1, pp.1-15.</a:t>
            </a:r>
          </a:p>
          <a:p>
            <a:pPr lvl="1">
              <a:lnSpc>
                <a:spcPct val="80000"/>
              </a:lnSpc>
            </a:pPr>
            <a:r>
              <a:rPr lang="en-GB" sz="2000" dirty="0"/>
              <a:t>Murphy M. (2002) Consistency in considerations for population projections by ethnic group, and the possible role of </a:t>
            </a:r>
            <a:r>
              <a:rPr lang="en-GB" sz="2000" dirty="0" err="1"/>
              <a:t>microsimulation</a:t>
            </a:r>
            <a:r>
              <a:rPr lang="en-GB" sz="2000" dirty="0"/>
              <a:t> models. Chapter 2, pp.17-26.</a:t>
            </a:r>
          </a:p>
          <a:p>
            <a:pPr lvl="1">
              <a:lnSpc>
                <a:spcPct val="80000"/>
              </a:lnSpc>
            </a:pPr>
            <a:r>
              <a:rPr lang="en-GB" altLang="ko-KR" sz="2000" dirty="0">
                <a:ea typeface="굴림" charset="-127"/>
              </a:rPr>
              <a:t>Rees P. 2002. New models for projecting UK ethnic group populations at national and </a:t>
            </a:r>
            <a:r>
              <a:rPr lang="en-GB" altLang="ko-KR" sz="2000" dirty="0" err="1">
                <a:ea typeface="굴림" charset="-127"/>
              </a:rPr>
              <a:t>subnational</a:t>
            </a:r>
            <a:r>
              <a:rPr lang="en-GB" altLang="ko-KR" sz="2000" dirty="0">
                <a:ea typeface="굴림" charset="-127"/>
              </a:rPr>
              <a:t> scales. Chapter 3 pp. 17-26. </a:t>
            </a:r>
          </a:p>
          <a:p>
            <a:pPr lvl="1">
              <a:lnSpc>
                <a:spcPct val="80000"/>
              </a:lnSpc>
            </a:pPr>
            <a:r>
              <a:rPr lang="en-GB" altLang="ko-KR" sz="2000" dirty="0">
                <a:ea typeface="굴림" charset="-127"/>
              </a:rPr>
              <a:t>Simpson L. (2002) Estimating methodologies and assumptions for projections: current practice for population projections by ethnic group. Chapter 4, pp. 53-72. </a:t>
            </a:r>
          </a:p>
          <a:p>
            <a:pPr lvl="1">
              <a:lnSpc>
                <a:spcPct val="80000"/>
              </a:lnSpc>
              <a:buFont typeface="Wingdings" pitchFamily="2" charset="2"/>
              <a:buNone/>
            </a:pPr>
            <a:endParaRPr lang="en-GB" altLang="ko-KR" sz="1800" dirty="0">
              <a:ea typeface="굴림" charset="-127"/>
            </a:endParaRPr>
          </a:p>
          <a:p>
            <a:pPr lvl="1">
              <a:lnSpc>
                <a:spcPct val="80000"/>
              </a:lnSpc>
            </a:pPr>
            <a:endParaRPr lang="en-GB" sz="18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ChangeArrowheads="1"/>
          </p:cNvSpPr>
          <p:nvPr>
            <p:ph type="title"/>
          </p:nvPr>
        </p:nvSpPr>
        <p:spPr>
          <a:xfrm>
            <a:off x="533400" y="473075"/>
            <a:ext cx="8153400" cy="652463"/>
          </a:xfrm>
        </p:spPr>
        <p:txBody>
          <a:bodyPr/>
          <a:lstStyle/>
          <a:p>
            <a:r>
              <a:rPr lang="en-GB" dirty="0" smtClean="0"/>
              <a:t>References: </a:t>
            </a:r>
            <a:r>
              <a:rPr lang="en-GB" dirty="0"/>
              <a:t>GLA papers</a:t>
            </a:r>
          </a:p>
        </p:txBody>
      </p:sp>
      <p:sp>
        <p:nvSpPr>
          <p:cNvPr id="136195" name="Rectangle 3"/>
          <p:cNvSpPr>
            <a:spLocks noGrp="1" noChangeArrowheads="1"/>
          </p:cNvSpPr>
          <p:nvPr>
            <p:ph type="body" idx="1"/>
          </p:nvPr>
        </p:nvSpPr>
        <p:spPr>
          <a:xfrm>
            <a:off x="533400" y="1125538"/>
            <a:ext cx="8153400" cy="5543550"/>
          </a:xfrm>
        </p:spPr>
        <p:txBody>
          <a:bodyPr/>
          <a:lstStyle/>
          <a:p>
            <a:pPr>
              <a:lnSpc>
                <a:spcPct val="80000"/>
              </a:lnSpc>
            </a:pPr>
            <a:r>
              <a:rPr lang="en-GB" sz="1800" dirty="0" err="1"/>
              <a:t>Storkey</a:t>
            </a:r>
            <a:r>
              <a:rPr lang="en-GB" sz="1800" dirty="0"/>
              <a:t> M. (2002) Population projections of different ethnic groups in London, 1991 to 2011. PhD Thesis, University of Southampton. Available: British Library, University of Southampton Library.</a:t>
            </a:r>
          </a:p>
          <a:p>
            <a:pPr>
              <a:lnSpc>
                <a:spcPct val="80000"/>
              </a:lnSpc>
            </a:pPr>
            <a:r>
              <a:rPr lang="en-GB" sz="1800" dirty="0"/>
              <a:t>Hollis J. and </a:t>
            </a:r>
            <a:r>
              <a:rPr lang="en-GB" sz="1800" dirty="0" err="1"/>
              <a:t>Bains</a:t>
            </a:r>
            <a:r>
              <a:rPr lang="en-GB" sz="1800" dirty="0"/>
              <a:t> B. (2002) </a:t>
            </a:r>
            <a:r>
              <a:rPr lang="en-GB" sz="1800" i="1" dirty="0"/>
              <a:t>GLA 2001 Round Ethnic Group Population Projections</a:t>
            </a:r>
            <a:r>
              <a:rPr lang="en-GB" sz="1800" dirty="0"/>
              <a:t>. DMAG Briefing 2002/4. Data Management and Analysis Group, Greater London Authority, London.</a:t>
            </a:r>
          </a:p>
          <a:p>
            <a:pPr>
              <a:lnSpc>
                <a:spcPct val="80000"/>
              </a:lnSpc>
            </a:pPr>
            <a:r>
              <a:rPr lang="en-GB" sz="1800" dirty="0" err="1"/>
              <a:t>Klodawski</a:t>
            </a:r>
            <a:r>
              <a:rPr lang="en-GB" sz="1800" dirty="0"/>
              <a:t>, E. (2003) </a:t>
            </a:r>
            <a:r>
              <a:rPr lang="en-GB" sz="1800" i="1" dirty="0"/>
              <a:t>Fertility of Ethnic Groups in London.</a:t>
            </a:r>
            <a:r>
              <a:rPr lang="en-GB" sz="1800" dirty="0"/>
              <a:t> DMAG Briefing 2003/19. Data Management and Analysis Group, Greater London Authority, London.</a:t>
            </a:r>
          </a:p>
          <a:p>
            <a:pPr>
              <a:lnSpc>
                <a:spcPct val="80000"/>
              </a:lnSpc>
            </a:pPr>
            <a:r>
              <a:rPr lang="en-GB" altLang="ko-KR" sz="1800" dirty="0">
                <a:ea typeface="굴림" charset="-127"/>
              </a:rPr>
              <a:t>Hollis, J. (2006) </a:t>
            </a:r>
            <a:r>
              <a:rPr lang="en-GB" altLang="ko-KR" sz="1800" i="1" dirty="0">
                <a:ea typeface="굴림" charset="-127"/>
              </a:rPr>
              <a:t>GLA 2006 Round Demographic Projections</a:t>
            </a:r>
            <a:r>
              <a:rPr lang="en-GB" altLang="ko-KR" sz="1800" dirty="0">
                <a:ea typeface="굴림" charset="-127"/>
              </a:rPr>
              <a:t>. DMAG Briefing 2006-32. Data Management and Analysis Group, Greater London Authority, London.</a:t>
            </a:r>
          </a:p>
          <a:p>
            <a:pPr>
              <a:lnSpc>
                <a:spcPct val="80000"/>
              </a:lnSpc>
            </a:pPr>
            <a:r>
              <a:rPr lang="en-GB" sz="1800" dirty="0" err="1"/>
              <a:t>Bains</a:t>
            </a:r>
            <a:r>
              <a:rPr lang="en-GB" sz="1800" dirty="0"/>
              <a:t>, B. and </a:t>
            </a:r>
            <a:r>
              <a:rPr lang="en-GB" sz="1800" dirty="0" err="1"/>
              <a:t>Klodawski</a:t>
            </a:r>
            <a:r>
              <a:rPr lang="en-GB" sz="1800" dirty="0"/>
              <a:t>, E. (2006) </a:t>
            </a:r>
            <a:r>
              <a:rPr lang="en-GB" sz="1800" i="1" dirty="0"/>
              <a:t>GLA 2005 Round: Interim Ethnic Group Population Projections</a:t>
            </a:r>
            <a:r>
              <a:rPr lang="en-GB" sz="1800" dirty="0"/>
              <a:t>. DMAG Briefing 2006/22, November 2006. Data Management and Analysis Group, Greater London Authority, London.  Available at: </a:t>
            </a:r>
            <a:r>
              <a:rPr lang="en-GB" sz="1800" dirty="0">
                <a:hlinkClick r:id="rId2"/>
              </a:rPr>
              <a:t>http://www.london.gov.uk/gla/publications/factsandfigures/dmag-briefing-2006-22.pdf. Accessed 7 May 2007</a:t>
            </a:r>
            <a:r>
              <a:rPr lang="en-GB" sz="1800" dirty="0"/>
              <a:t>.</a:t>
            </a:r>
          </a:p>
          <a:p>
            <a:pPr>
              <a:lnSpc>
                <a:spcPct val="80000"/>
              </a:lnSpc>
            </a:pPr>
            <a:r>
              <a:rPr lang="en-GB" sz="1800" dirty="0"/>
              <a:t>Rees, P. and Boden, P. (2006) </a:t>
            </a:r>
            <a:r>
              <a:rPr lang="en-GB" sz="1800" i="1" dirty="0"/>
              <a:t>Estimating London’s New Migrant Population. Stage 1 – Review of Methodology</a:t>
            </a:r>
            <a:r>
              <a:rPr lang="en-GB" sz="1800" dirty="0"/>
              <a:t>. Greater London Authority, London. Available as: </a:t>
            </a:r>
            <a:r>
              <a:rPr lang="en-GB" sz="1800" dirty="0">
                <a:hlinkClick r:id="rId3"/>
              </a:rPr>
              <a:t>http://www.london.gov.uk/mayor/refugees/docs/nm-pop.pdf</a:t>
            </a:r>
            <a:r>
              <a:rPr lang="en-GB" sz="1800" dirty="0"/>
              <a:t>.</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ChangeArrowheads="1"/>
          </p:cNvSpPr>
          <p:nvPr>
            <p:ph type="title"/>
          </p:nvPr>
        </p:nvSpPr>
        <p:spPr/>
        <p:txBody>
          <a:bodyPr/>
          <a:lstStyle/>
          <a:p>
            <a:r>
              <a:rPr lang="en-GB" sz="4000" dirty="0" smtClean="0"/>
              <a:t>References:  </a:t>
            </a:r>
            <a:r>
              <a:rPr lang="en-GB" sz="4000" dirty="0"/>
              <a:t>Office for National Statistics</a:t>
            </a:r>
          </a:p>
        </p:txBody>
      </p:sp>
      <p:sp>
        <p:nvSpPr>
          <p:cNvPr id="147459" name="Rectangle 3"/>
          <p:cNvSpPr>
            <a:spLocks noGrp="1" noChangeArrowheads="1"/>
          </p:cNvSpPr>
          <p:nvPr>
            <p:ph type="body" idx="1"/>
          </p:nvPr>
        </p:nvSpPr>
        <p:spPr/>
        <p:txBody>
          <a:bodyPr/>
          <a:lstStyle/>
          <a:p>
            <a:r>
              <a:rPr lang="en-GB"/>
              <a:t>Large P. and Ghosh K. (2006a) A methodology for estimating the population by ethnic group for areas within England. </a:t>
            </a:r>
            <a:r>
              <a:rPr lang="en-GB" i="1"/>
              <a:t>Population Trends</a:t>
            </a:r>
            <a:r>
              <a:rPr lang="en-GB"/>
              <a:t> 123:21-31.</a:t>
            </a:r>
          </a:p>
          <a:p>
            <a:r>
              <a:rPr lang="en-GB"/>
              <a:t>Large P. and Ghosh K. (2006b) Estimates of the population by ethnic group for areas within England. </a:t>
            </a:r>
            <a:r>
              <a:rPr lang="en-GB" i="1"/>
              <a:t>Population Trends</a:t>
            </a:r>
            <a:r>
              <a:rPr lang="en-GB"/>
              <a:t> 124:8-17.</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p:txBody>
          <a:bodyPr/>
          <a:lstStyle/>
          <a:p>
            <a:r>
              <a:rPr lang="en-GB" dirty="0" smtClean="0"/>
              <a:t>References: </a:t>
            </a:r>
            <a:r>
              <a:rPr lang="en-GB" dirty="0"/>
              <a:t>OXPOP</a:t>
            </a:r>
          </a:p>
        </p:txBody>
      </p:sp>
      <p:sp>
        <p:nvSpPr>
          <p:cNvPr id="148483" name="Rectangle 3"/>
          <p:cNvSpPr>
            <a:spLocks noGrp="1" noChangeArrowheads="1"/>
          </p:cNvSpPr>
          <p:nvPr>
            <p:ph type="body" idx="1"/>
          </p:nvPr>
        </p:nvSpPr>
        <p:spPr/>
        <p:txBody>
          <a:bodyPr/>
          <a:lstStyle/>
          <a:p>
            <a:pPr>
              <a:lnSpc>
                <a:spcPct val="80000"/>
              </a:lnSpc>
            </a:pPr>
            <a:r>
              <a:rPr lang="en-GB" sz="2700"/>
              <a:t>Coleman D. (2006) Immigration and ethnic change in low-fertility countries: A third demographic transition. </a:t>
            </a:r>
            <a:r>
              <a:rPr lang="en-GB" sz="2700" i="1"/>
              <a:t>Population and Development Review</a:t>
            </a:r>
            <a:r>
              <a:rPr lang="en-GB" sz="2700"/>
              <a:t> 32(3):401–446.</a:t>
            </a:r>
          </a:p>
          <a:p>
            <a:pPr>
              <a:lnSpc>
                <a:spcPct val="80000"/>
              </a:lnSpc>
            </a:pPr>
            <a:r>
              <a:rPr lang="en-GB" sz="2700"/>
              <a:t>Coleman D and Scherbov S. (2005) Immigration and ethnic change in low-fertility countries – towards a new demographic transition? Presented at the Population Association of America Annual Meeting, Philadelphia. Available at </a:t>
            </a:r>
            <a:r>
              <a:rPr lang="en-GB" sz="2700">
                <a:hlinkClick r:id="rId2"/>
              </a:rPr>
              <a:t>http://www.apsoc.ox.ac.uk/Oxpop/publications%20files/WP29.pdf. Accessed 14 June 2005</a:t>
            </a:r>
            <a:r>
              <a:rPr lang="en-GB" sz="2700"/>
              <a:t>.</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ChangeArrowheads="1"/>
          </p:cNvSpPr>
          <p:nvPr>
            <p:ph type="title"/>
          </p:nvPr>
        </p:nvSpPr>
        <p:spPr>
          <a:xfrm>
            <a:off x="533400" y="473075"/>
            <a:ext cx="8153400" cy="579438"/>
          </a:xfrm>
        </p:spPr>
        <p:txBody>
          <a:bodyPr/>
          <a:lstStyle/>
          <a:p>
            <a:r>
              <a:rPr lang="en-GB" sz="4000" dirty="0" smtClean="0"/>
              <a:t>References: </a:t>
            </a:r>
            <a:r>
              <a:rPr lang="en-GB" sz="4000" dirty="0"/>
              <a:t>Leeds papers</a:t>
            </a:r>
          </a:p>
        </p:txBody>
      </p:sp>
      <p:sp>
        <p:nvSpPr>
          <p:cNvPr id="149507" name="Rectangle 3"/>
          <p:cNvSpPr>
            <a:spLocks noGrp="1" noChangeArrowheads="1"/>
          </p:cNvSpPr>
          <p:nvPr>
            <p:ph type="body" idx="1"/>
          </p:nvPr>
        </p:nvSpPr>
        <p:spPr>
          <a:xfrm>
            <a:off x="571472" y="1457325"/>
            <a:ext cx="8153400" cy="4472005"/>
          </a:xfrm>
        </p:spPr>
        <p:txBody>
          <a:bodyPr/>
          <a:lstStyle/>
          <a:p>
            <a:pPr>
              <a:lnSpc>
                <a:spcPct val="80000"/>
              </a:lnSpc>
            </a:pPr>
            <a:r>
              <a:rPr lang="en-US" sz="1800" dirty="0"/>
              <a:t>Rees P. (1994) Estimating and projecting the populations of urban communities.  </a:t>
            </a:r>
            <a:r>
              <a:rPr lang="en-US" sz="1800" i="1" dirty="0"/>
              <a:t>Environment and Planning A</a:t>
            </a:r>
            <a:r>
              <a:rPr lang="en-US" sz="1800" dirty="0"/>
              <a:t>, 26, 1671-1697.</a:t>
            </a:r>
          </a:p>
          <a:p>
            <a:pPr>
              <a:lnSpc>
                <a:spcPct val="80000"/>
              </a:lnSpc>
            </a:pPr>
            <a:r>
              <a:rPr lang="en-GB" sz="1800" dirty="0"/>
              <a:t>Rees P. and Butt F. (2004) Ethnic change and diversity in England, 1981-2001. </a:t>
            </a:r>
            <a:r>
              <a:rPr lang="en-GB" sz="1800" i="1" dirty="0"/>
              <a:t>Area</a:t>
            </a:r>
            <a:r>
              <a:rPr lang="en-GB" sz="1800" dirty="0"/>
              <a:t> 36(2):174-186.</a:t>
            </a:r>
          </a:p>
          <a:p>
            <a:pPr>
              <a:lnSpc>
                <a:spcPct val="80000"/>
              </a:lnSpc>
            </a:pPr>
            <a:r>
              <a:rPr lang="en-GB" sz="1800" dirty="0"/>
              <a:t>Rees P and Parsons J. (2006) </a:t>
            </a:r>
            <a:r>
              <a:rPr lang="en-GB" sz="1800" i="1" dirty="0"/>
              <a:t>Socio-demographic scenarios for children to 2020. </a:t>
            </a:r>
            <a:r>
              <a:rPr lang="en-GB" sz="1800" dirty="0"/>
              <a:t>York:</a:t>
            </a:r>
            <a:r>
              <a:rPr lang="en-GB" sz="1800" i="1" dirty="0"/>
              <a:t> </a:t>
            </a:r>
            <a:r>
              <a:rPr lang="en-GB" sz="1800" dirty="0"/>
              <a:t>Joseph </a:t>
            </a:r>
            <a:r>
              <a:rPr lang="en-GB" sz="1800" dirty="0" err="1"/>
              <a:t>Rowntree</a:t>
            </a:r>
            <a:r>
              <a:rPr lang="en-GB" sz="1800" dirty="0"/>
              <a:t> Foundation. Available at </a:t>
            </a:r>
            <a:r>
              <a:rPr lang="en-GB" sz="1800" dirty="0">
                <a:hlinkClick r:id="rId2"/>
              </a:rPr>
              <a:t>http://www.jrf.org.uk/bookshop/details.asp?pubID=809</a:t>
            </a:r>
            <a:r>
              <a:rPr lang="en-GB" sz="1800" dirty="0" smtClean="0"/>
              <a:t>..</a:t>
            </a:r>
            <a:endParaRPr lang="en-GB" sz="1800" dirty="0"/>
          </a:p>
          <a:p>
            <a:pPr>
              <a:lnSpc>
                <a:spcPct val="80000"/>
              </a:lnSpc>
            </a:pPr>
            <a:r>
              <a:rPr lang="en-GB" sz="1800" dirty="0"/>
              <a:t>Rees P. (2006) What is happening to the UK population in a global mobility system? Presented at the ESRC/ONS Public Policy seminar series on  demographic change and Government Policy, Third Seminar on: Globalisation, population mobility and the impact of migration on population. London: Royal Statistical Society. Available at </a:t>
            </a:r>
            <a:r>
              <a:rPr lang="en-GB" sz="1800" dirty="0">
                <a:hlinkClick r:id="rId3"/>
              </a:rPr>
              <a:t>http://www.esrc.ac.uk/ESRCInfoCentre/Images/Professor%20Phil%20Rees%20-%20Presentation_tcm6-16198.ppt</a:t>
            </a:r>
            <a:r>
              <a:rPr lang="en-GB" sz="1800" dirty="0"/>
              <a:t>.</a:t>
            </a:r>
          </a:p>
          <a:p>
            <a:pPr>
              <a:lnSpc>
                <a:spcPct val="80000"/>
              </a:lnSpc>
            </a:pPr>
            <a:r>
              <a:rPr lang="en-GB" sz="1800" dirty="0" smtClean="0"/>
              <a:t>Rees </a:t>
            </a:r>
            <a:r>
              <a:rPr lang="en-GB" sz="1800" dirty="0"/>
              <a:t>P. (2007) What happens when international migrants settle? Projections of ethnic groups in United Kingdom regions. Chapter 15 in Raymer J. and Willekens F. (ed.) </a:t>
            </a:r>
            <a:r>
              <a:rPr lang="en-GB" sz="1800" i="1" dirty="0"/>
              <a:t>International Migration in Europe: Data, Models and Estimates</a:t>
            </a:r>
            <a:r>
              <a:rPr lang="en-GB" sz="1800" dirty="0"/>
              <a:t>. John Wiley and Sons, Chichester. </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ChangeArrowheads="1"/>
          </p:cNvSpPr>
          <p:nvPr>
            <p:ph type="title"/>
          </p:nvPr>
        </p:nvSpPr>
        <p:spPr>
          <a:xfrm>
            <a:off x="533400" y="473075"/>
            <a:ext cx="8153400" cy="795338"/>
          </a:xfrm>
        </p:spPr>
        <p:txBody>
          <a:bodyPr/>
          <a:lstStyle/>
          <a:p>
            <a:r>
              <a:rPr lang="en-GB" dirty="0" smtClean="0"/>
              <a:t>References: </a:t>
            </a:r>
            <a:r>
              <a:rPr lang="en-GB" dirty="0" err="1"/>
              <a:t>Antipodean</a:t>
            </a:r>
            <a:endParaRPr lang="en-GB" dirty="0"/>
          </a:p>
        </p:txBody>
      </p:sp>
      <p:sp>
        <p:nvSpPr>
          <p:cNvPr id="150531" name="Rectangle 3"/>
          <p:cNvSpPr>
            <a:spLocks noGrp="1" noChangeArrowheads="1"/>
          </p:cNvSpPr>
          <p:nvPr>
            <p:ph type="body" idx="1"/>
          </p:nvPr>
        </p:nvSpPr>
        <p:spPr>
          <a:xfrm>
            <a:off x="571472" y="1673225"/>
            <a:ext cx="8153400" cy="4256105"/>
          </a:xfrm>
        </p:spPr>
        <p:txBody>
          <a:bodyPr/>
          <a:lstStyle/>
          <a:p>
            <a:pPr>
              <a:lnSpc>
                <a:spcPct val="90000"/>
              </a:lnSpc>
            </a:pPr>
            <a:r>
              <a:rPr lang="en-GB" altLang="ko-KR" sz="2200" dirty="0">
                <a:ea typeface="굴림" charset="-127"/>
              </a:rPr>
              <a:t>Statistics New Zealand (2005) National Ethnic Population Projections 2001 (base)-2021 update. Available at </a:t>
            </a:r>
            <a:r>
              <a:rPr lang="en-GB" altLang="ko-KR" sz="2200" dirty="0">
                <a:ea typeface="굴림" charset="-127"/>
                <a:hlinkClick r:id="rId2"/>
              </a:rPr>
              <a:t>http://www.stats.govt.nz/NR/rdonlyres/D9A5C6F4-ABB3-4C6D-BC9C-8A94C58FA98C/0/nationalethnicpopulationprojections01base21updatehotp.pdf. Accessed 2 January 2007</a:t>
            </a:r>
            <a:r>
              <a:rPr lang="en-GB" altLang="ko-KR" sz="2200" dirty="0">
                <a:ea typeface="굴림" charset="-127"/>
              </a:rPr>
              <a:t> </a:t>
            </a:r>
            <a:endParaRPr lang="en-GB" sz="2200" dirty="0"/>
          </a:p>
          <a:p>
            <a:pPr>
              <a:lnSpc>
                <a:spcPct val="90000"/>
              </a:lnSpc>
            </a:pPr>
            <a:r>
              <a:rPr lang="en-GB" sz="2200" dirty="0"/>
              <a:t>Wilson T. (2006) Population projections by indigenous status incorporating exogamy and inter-ethnic mobility: a case study of the Northern Territory, Australia. Paper presented at the European Population Conference, University of Liverpool. Submitted to Environment and Planning A as “A multistate indigenous status population projection model, illustrated with an application to the Northern Territory, Australia”.</a:t>
            </a:r>
          </a:p>
          <a:p>
            <a:pPr>
              <a:lnSpc>
                <a:spcPct val="90000"/>
              </a:lnSpc>
            </a:pPr>
            <a:endParaRPr lang="en-GB" sz="2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Ethnic population projection</a:t>
            </a:r>
            <a:endParaRPr lang="en-GB" dirty="0"/>
          </a:p>
        </p:txBody>
      </p:sp>
      <p:sp>
        <p:nvSpPr>
          <p:cNvPr id="3" name="Content Placeholder 2"/>
          <p:cNvSpPr>
            <a:spLocks noGrp="1"/>
          </p:cNvSpPr>
          <p:nvPr>
            <p:ph idx="1"/>
          </p:nvPr>
        </p:nvSpPr>
        <p:spPr/>
        <p:txBody>
          <a:bodyPr/>
          <a:lstStyle/>
          <a:p>
            <a:r>
              <a:rPr lang="en-GB" dirty="0" smtClean="0"/>
              <a:t>Cohort component model</a:t>
            </a:r>
          </a:p>
          <a:p>
            <a:r>
              <a:rPr lang="en-GB" dirty="0" smtClean="0"/>
              <a:t>Regional or multiregional structure to choose (dependent on spatial units)</a:t>
            </a:r>
          </a:p>
          <a:p>
            <a:r>
              <a:rPr lang="en-GB" dirty="0" smtClean="0"/>
              <a:t>With additional features dependent on the definitions of ethnic status adopted</a:t>
            </a:r>
          </a:p>
          <a:p>
            <a:r>
              <a:rPr lang="en-GB" dirty="0" smtClean="0"/>
              <a:t>Just sub-groups or interacting groups? Depends on the ethnic variable</a:t>
            </a:r>
          </a:p>
          <a:p>
            <a:endParaRPr lang="en-GB"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Variables used to capture ethnicity</a:t>
            </a:r>
            <a:endParaRPr lang="en-GB" dirty="0"/>
          </a:p>
        </p:txBody>
      </p:sp>
      <p:sp>
        <p:nvSpPr>
          <p:cNvPr id="3" name="Content Placeholder 2"/>
          <p:cNvSpPr>
            <a:spLocks noGrp="1"/>
          </p:cNvSpPr>
          <p:nvPr>
            <p:ph idx="1"/>
          </p:nvPr>
        </p:nvSpPr>
        <p:spPr/>
        <p:txBody>
          <a:bodyPr/>
          <a:lstStyle/>
          <a:p>
            <a:r>
              <a:rPr lang="en-GB" dirty="0" smtClean="0"/>
              <a:t>Country of birth (foreign/native; generation)</a:t>
            </a:r>
          </a:p>
          <a:p>
            <a:r>
              <a:rPr lang="en-GB" dirty="0" smtClean="0"/>
              <a:t>Country of citizenship (nationality)</a:t>
            </a:r>
          </a:p>
          <a:p>
            <a:r>
              <a:rPr lang="en-GB" dirty="0" smtClean="0"/>
              <a:t>Language (official, minority)</a:t>
            </a:r>
          </a:p>
          <a:p>
            <a:r>
              <a:rPr lang="en-GB" dirty="0" smtClean="0"/>
              <a:t>Religion (major, denominations/sects)</a:t>
            </a:r>
          </a:p>
          <a:p>
            <a:r>
              <a:rPr lang="en-GB" dirty="0" smtClean="0"/>
              <a:t>Combinations of the above</a:t>
            </a:r>
          </a:p>
          <a:p>
            <a:r>
              <a:rPr lang="en-GB" dirty="0" smtClean="0"/>
              <a:t>Self-reported racial or ethnic status</a:t>
            </a:r>
          </a:p>
          <a:p>
            <a:r>
              <a:rPr lang="en-GB" sz="2400" dirty="0" smtClean="0"/>
              <a:t>Reference: </a:t>
            </a:r>
            <a:r>
              <a:rPr lang="en-GB" sz="2400" dirty="0" smtClean="0">
                <a:hlinkClick r:id="rId2"/>
              </a:rPr>
              <a:t>http://www.ccsr.ac.uk/qmss/seminars/2009-06-03/programme.shtml</a:t>
            </a:r>
            <a:endParaRPr lang="en-GB" sz="2400" dirty="0" smtClean="0"/>
          </a:p>
          <a:p>
            <a:endParaRPr lang="en-GB" sz="2400" dirty="0" smtClean="0"/>
          </a:p>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for the projection model: country of birth</a:t>
            </a:r>
            <a:endParaRPr lang="en-GB" dirty="0"/>
          </a:p>
        </p:txBody>
      </p:sp>
      <p:sp>
        <p:nvSpPr>
          <p:cNvPr id="3" name="Content Placeholder 2"/>
          <p:cNvSpPr>
            <a:spLocks noGrp="1"/>
          </p:cNvSpPr>
          <p:nvPr>
            <p:ph idx="1"/>
          </p:nvPr>
        </p:nvSpPr>
        <p:spPr/>
        <p:txBody>
          <a:bodyPr/>
          <a:lstStyle/>
          <a:p>
            <a:r>
              <a:rPr lang="en-GB" sz="2800" dirty="0" smtClean="0"/>
              <a:t>Country of birth: entries/exits to foreign born through immigration/emigration, native born can have native, foreign or mixed parentage: see papers by Rogers and colleagues </a:t>
            </a:r>
            <a:r>
              <a:rPr lang="en-GB" sz="2000" dirty="0" smtClean="0">
                <a:hlinkClick r:id="rId2"/>
              </a:rPr>
              <a:t>http://www.colorado.edu/ibs/PP/faculty/rogersa/CV.pdf</a:t>
            </a:r>
            <a:endParaRPr lang="en-GB" sz="2000" dirty="0" smtClean="0"/>
          </a:p>
          <a:p>
            <a:r>
              <a:rPr lang="en-GB" sz="2800" dirty="0" smtClean="0"/>
              <a:t>Often there is no tracking of migration history beyond native born to foreign or mixed parents</a:t>
            </a:r>
          </a:p>
          <a:p>
            <a:r>
              <a:rPr lang="en-GB" sz="2800" dirty="0" smtClean="0"/>
              <a:t>Multistate design needed but with restrictions on transitions</a:t>
            </a:r>
            <a:endParaRPr lang="en-GB" sz="28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1142976" y="571480"/>
            <a:ext cx="6858048" cy="5300264"/>
          </a:xfrm>
          <a:prstGeom prst="rect">
            <a:avLst/>
          </a:prstGeom>
          <a:noFill/>
          <a:ln w="9525">
            <a:noFill/>
            <a:miter lim="800000"/>
            <a:headEnd/>
            <a:tailEnd/>
          </a:ln>
          <a:effectLst/>
        </p:spPr>
      </p:pic>
      <p:sp>
        <p:nvSpPr>
          <p:cNvPr id="3" name="TextBox 2"/>
          <p:cNvSpPr txBox="1"/>
          <p:nvPr/>
        </p:nvSpPr>
        <p:spPr>
          <a:xfrm>
            <a:off x="428596" y="6143644"/>
            <a:ext cx="8215370" cy="584775"/>
          </a:xfrm>
          <a:prstGeom prst="rect">
            <a:avLst/>
          </a:prstGeom>
          <a:noFill/>
        </p:spPr>
        <p:txBody>
          <a:bodyPr wrap="square" rtlCol="0">
            <a:spAutoFit/>
          </a:bodyPr>
          <a:lstStyle/>
          <a:p>
            <a:r>
              <a:rPr lang="en-GB" dirty="0" smtClean="0"/>
              <a:t>Projected Foreign origin populations in selected European countries:</a:t>
            </a:r>
          </a:p>
          <a:p>
            <a:r>
              <a:rPr lang="en-GB" sz="1400" dirty="0" smtClean="0"/>
              <a:t>From Coleman, D. A. (2008) 'New Europe, new diversity', Population Studies, 62:1, 113 - 120</a:t>
            </a:r>
            <a:endParaRPr lang="en-GB" sz="1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for the projection model: language</a:t>
            </a:r>
            <a:endParaRPr lang="en-GB" dirty="0"/>
          </a:p>
        </p:txBody>
      </p:sp>
      <p:sp>
        <p:nvSpPr>
          <p:cNvPr id="3" name="Content Placeholder 2"/>
          <p:cNvSpPr>
            <a:spLocks noGrp="1"/>
          </p:cNvSpPr>
          <p:nvPr>
            <p:ph idx="1"/>
          </p:nvPr>
        </p:nvSpPr>
        <p:spPr/>
        <p:txBody>
          <a:bodyPr/>
          <a:lstStyle/>
          <a:p>
            <a:r>
              <a:rPr lang="en-GB" sz="2800" dirty="0" smtClean="0"/>
              <a:t>Here the process of inter-generational transmission of parental language(s) is vital</a:t>
            </a:r>
          </a:p>
          <a:p>
            <a:r>
              <a:rPr lang="en-GB" sz="2800" dirty="0" smtClean="0"/>
              <a:t>Successive immigrant generations experience language loss as host language is adopted</a:t>
            </a:r>
          </a:p>
          <a:p>
            <a:r>
              <a:rPr lang="en-GB" sz="2800" dirty="0" smtClean="0"/>
              <a:t>Bilingualism is characteristic of the second generation but special support is needed to continue it into further generations</a:t>
            </a:r>
          </a:p>
          <a:p>
            <a:r>
              <a:rPr lang="en-GB" sz="2800" dirty="0" smtClean="0"/>
              <a:t>Multistate design needed (applications?)</a:t>
            </a:r>
            <a:endParaRPr lang="en-GB" sz="28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Consequences for the projection model: nationality</a:t>
            </a:r>
            <a:endParaRPr lang="en-GB" dirty="0"/>
          </a:p>
        </p:txBody>
      </p:sp>
      <p:sp>
        <p:nvSpPr>
          <p:cNvPr id="3" name="Content Placeholder 2"/>
          <p:cNvSpPr>
            <a:spLocks noGrp="1"/>
          </p:cNvSpPr>
          <p:nvPr>
            <p:ph idx="1"/>
          </p:nvPr>
        </p:nvSpPr>
        <p:spPr/>
        <p:txBody>
          <a:bodyPr/>
          <a:lstStyle/>
          <a:p>
            <a:r>
              <a:rPr lang="en-GB" sz="2800" dirty="0" smtClean="0"/>
              <a:t>Using nationality/citizenship status, transition from foreign citizenship to citizenship of current country of residence is the main flow</a:t>
            </a:r>
          </a:p>
          <a:p>
            <a:r>
              <a:rPr lang="en-GB" sz="2800" dirty="0" smtClean="0"/>
              <a:t>People can lose citizenships</a:t>
            </a:r>
          </a:p>
          <a:p>
            <a:r>
              <a:rPr lang="en-GB" sz="2800" dirty="0" smtClean="0"/>
              <a:t>The rules governing “naturalization” are complicated and country specific</a:t>
            </a:r>
          </a:p>
          <a:p>
            <a:r>
              <a:rPr lang="en-GB" sz="2800" dirty="0" smtClean="0"/>
              <a:t>Some countries recognize that residents can hold more than one citizenship, other countries recognize only one citizenship</a:t>
            </a:r>
            <a:endParaRPr lang="en-GB" sz="2800" dirty="0"/>
          </a:p>
        </p:txBody>
      </p:sp>
    </p:spTree>
  </p:cSld>
  <p:clrMapOvr>
    <a:masterClrMapping/>
  </p:clrMapOvr>
</p:sld>
</file>

<file path=ppt/theme/theme1.xml><?xml version="1.0" encoding="utf-8"?>
<a:theme xmlns:a="http://schemas.openxmlformats.org/drawingml/2006/main" name="Refined">
  <a:themeElements>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fontScheme name="Refined">
      <a:majorFont>
        <a:latin typeface="Times New Roman"/>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2226</TotalTime>
  <Words>2601</Words>
  <Application>Microsoft Office PowerPoint</Application>
  <PresentationFormat>On-screen Show (4:3)</PresentationFormat>
  <Paragraphs>453</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Refined</vt:lpstr>
      <vt:lpstr>A Review of Ethnic Population Projection Models</vt:lpstr>
      <vt:lpstr>Outline</vt:lpstr>
      <vt:lpstr>Context: Ageing linked to Ethnic Change</vt:lpstr>
      <vt:lpstr>Ethnic population projection</vt:lpstr>
      <vt:lpstr>Variables used to capture ethnicity</vt:lpstr>
      <vt:lpstr>Consequences for the projection model: country of birth</vt:lpstr>
      <vt:lpstr>Slide 7</vt:lpstr>
      <vt:lpstr>Consequences for the projection model: language</vt:lpstr>
      <vt:lpstr>Consequences for the projection model: nationality</vt:lpstr>
      <vt:lpstr>Consequences for the projection model: religion </vt:lpstr>
      <vt:lpstr>Consequences for the projection model: self-reported or assigned ethnic status</vt:lpstr>
      <vt:lpstr>Consequences for the projection model: self-reported race or ethnicity</vt:lpstr>
      <vt:lpstr>Illustration:  New Zealand &amp; Australia “ethnic” projections</vt:lpstr>
      <vt:lpstr>Ethnic definitions: variation over space</vt:lpstr>
      <vt:lpstr>Slide 15</vt:lpstr>
      <vt:lpstr>Slide 16</vt:lpstr>
      <vt:lpstr>Modelling decisions in ethnic projection models</vt:lpstr>
      <vt:lpstr>Examples of ethnic state transitions</vt:lpstr>
      <vt:lpstr>Handling mixed ethnicity</vt:lpstr>
      <vt:lpstr>UK work on ethnic population estimates and projections </vt:lpstr>
      <vt:lpstr>Inputs to the projection illustrated for the UK</vt:lpstr>
      <vt:lpstr>Base populations</vt:lpstr>
      <vt:lpstr>Slide 23</vt:lpstr>
      <vt:lpstr>Slide 24</vt:lpstr>
      <vt:lpstr>Slide 25</vt:lpstr>
      <vt:lpstr>Slide 26</vt:lpstr>
      <vt:lpstr>Slide 27</vt:lpstr>
      <vt:lpstr>Slide 28</vt:lpstr>
      <vt:lpstr>Slide 29</vt:lpstr>
      <vt:lpstr>Slide 30</vt:lpstr>
      <vt:lpstr>Slide 31</vt:lpstr>
      <vt:lpstr>References: Reviews</vt:lpstr>
      <vt:lpstr>References: GLA papers</vt:lpstr>
      <vt:lpstr>References:  Office for National Statistics</vt:lpstr>
      <vt:lpstr>References: OXPOP</vt:lpstr>
      <vt:lpstr>References: Leeds papers</vt:lpstr>
      <vt:lpstr>References: Antipodean</vt:lpstr>
    </vt:vector>
  </TitlesOfParts>
  <Company>University of Leeds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Globalisation, Population Mobility and the Impact of Migration on Population: Questions to be addressed in a National ESRC Seminar</dc:title>
  <dc:creator>geo6phr</dc:creator>
  <cp:lastModifiedBy>geo6phr</cp:lastModifiedBy>
  <cp:revision>145</cp:revision>
  <dcterms:created xsi:type="dcterms:W3CDTF">2006-01-25T08:54:43Z</dcterms:created>
  <dcterms:modified xsi:type="dcterms:W3CDTF">2009-06-29T09:41:45Z</dcterms:modified>
</cp:coreProperties>
</file>