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4741D61-F2CA-45EF-B360-53F4A210822F}">
  <a:tblStyle styleName="Table_0" styleId="{74741D61-F2CA-45EF-B360-53F4A210822F}"/>
  <a:tblStyle styleName="Table_1" styleId="{62CF1692-9F28-4F2C-811C-7B4DFEA108E7}"/>
  <a:tblStyle styleName="Table_2" styleId="{CBD223ED-77C1-4AA9-8BAB-5B7B38F3F25B}"/>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spcBef>
                <a:spcPts val="0"/>
              </a:spcBef>
              <a:defRPr strike="noStrike" u="none" b="0" cap="none" baseline="0" sz="1200" i="0"/>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https://docs.google.com/document/d/1rX9XHhAittUF4aMFBKfzqYXkWqrCPK1mdN8bcpT_gO4/edit" Type="http://schemas.openxmlformats.org/officeDocument/2006/relationships/hyperlink" TargetMode="External" Id="rId2"/><Relationship Target="../notesMasters/notesMaster1.xml" Type="http://schemas.openxmlformats.org/officeDocument/2006/relationships/notesMaster" Id="rId1"/><Relationship Target="http://code.google.com/p/spatial-cluster-detection/" Type="http://schemas.openxmlformats.org/officeDocument/2006/relationships/hyperlink" TargetMode="External" Id="rId3"/></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106" name="Shape 106"/>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
        <p:nvSpPr>
          <p:cNvPr id="107" name="Shape 107"/>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03" name="Shape 203"/>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
        <p:nvSpPr>
          <p:cNvPr id="204" name="Shape 204"/>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10" name="Shape 210"/>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 Geographical Clustering</a:t>
            </a:r>
          </a:p>
          <a:p>
            <a:pPr>
              <a:buNone/>
            </a:pPr>
            <a:r>
              <a:rPr strike="noStrike" u="none" b="0" cap="none" baseline="0" sz="1800" lang="en-US" i="0"/>
              <a:t>            Spatial</a:t>
            </a:r>
          </a:p>
          <a:p>
            <a:pPr>
              <a:buNone/>
            </a:pPr>
            <a:r>
              <a:rPr strike="noStrike" u="none" b="0" cap="none" baseline="0" sz="1800" lang="en-US" i="0"/>
              <a:t>            Might also be temporal</a:t>
            </a:r>
          </a:p>
          <a:p>
            <a:pPr>
              <a:buNone/>
            </a:pPr>
            <a:r>
              <a:rPr strike="noStrike" u="none" b="0" cap="none" baseline="0" sz="1800" lang="en-US" i="0"/>
              <a:t>            Takes into account two variables</a:t>
            </a:r>
          </a:p>
          <a:p>
            <a:pPr>
              <a:buNone/>
            </a:pPr>
            <a:r>
              <a:rPr strike="noStrike" u="none" b="0" cap="none" baseline="0" sz="1800" lang="en-US" i="0"/>
              <a:t>            Essentially where one variables is unusually high, given the value of the other variable (which is assumed to have a positively correlated distribution of values)</a:t>
            </a:r>
          </a:p>
          <a:p>
            <a:pPr>
              <a:buNone/>
            </a:pPr>
            <a:r>
              <a:rPr strike="noStrike" u="none" b="0" cap="none" baseline="0" sz="1800" lang="en-US" i="0"/>
              <a:t>            "The simplest way of deﬁning a cluster is as a localised excess incidence rate that is unusual in that there is more of some variable than might be expected. Examples would include: a local excess disease rate, a crime hot spot, an unemployment black spot, unusually high positive residuals from a model, the distribution of a plant or surging glaciers or earthquake epicentres, pattern of fraud etc. [...] Pattern detection via the identiﬁcation of clusters is a very simple and generic form of geographical analysis that has many applications in many different contexts..." Openshaw and Turton (1998)</a:t>
            </a:r>
          </a:p>
          <a:p>
            <a:pPr>
              <a:buNone/>
            </a:pPr>
            <a:r>
              <a:rPr strike="noStrike" u="none" b="0" cap="none" baseline="0" sz="1800" lang="en-US" i="0"/>
              <a:t>                http://web.archive.org/web/20040316070705/http://www.ccg.leeds.ac.uk/smart/gam/gam3.html</a:t>
            </a:r>
          </a:p>
          <a:p>
            <a:pPr>
              <a:buNone/>
            </a:pPr>
            <a:r>
              <a:rPr strike="noStrike" u="none" b="0" cap="none" baseline="0" sz="1800" lang="en-US" i="0"/>
              <a:t>        Geographical Concentration</a:t>
            </a:r>
          </a:p>
          <a:p>
            <a:pPr>
              <a:buNone/>
            </a:pPr>
            <a:r>
              <a:rPr strike="noStrike" u="none" b="0" cap="none" baseline="0" sz="1800" lang="en-US" i="0"/>
              <a:t>            A special sort of Geographical Clustering where the expected incidence or the variable for comparison (denominator for the rate) is evenly distributed</a:t>
            </a:r>
          </a:p>
          <a:p>
            <a:pPr>
              <a:buNone/>
            </a:pPr>
            <a:r>
              <a:rPr strike="noStrike" u="none" b="0" cap="none" baseline="0" sz="1800" lang="en-US" i="0"/>
              <a:t>        Geographical Clustering of Twitter posts</a:t>
            </a:r>
          </a:p>
          <a:p>
            <a:pPr>
              <a:buNone/>
            </a:pPr>
            <a:r>
              <a:rPr strike="noStrike" u="none" b="0" cap="none" baseline="0" sz="1800" lang="en-US" i="0"/>
              <a:t>            There are some prolific posters and the locations at which they post are concentrated</a:t>
            </a:r>
          </a:p>
          <a:p>
            <a:pPr>
              <a:buNone/>
            </a:pPr>
            <a:r>
              <a:rPr strike="noStrike" u="none" b="0" cap="none" baseline="0" sz="1800" lang="en-US" i="0"/>
              <a:t>            Where does the pattern of posting density differ most in both absolute and relative terms for different types of posting?</a:t>
            </a:r>
          </a:p>
          <a:p>
            <a:pPr>
              <a:buNone/>
            </a:pPr>
            <a:r>
              <a:rPr strike="noStrike" u="none" b="0" cap="none" baseline="0" sz="1800" lang="en-US" i="0"/>
              <a:t>                A first look at posts for different times of day</a:t>
            </a:r>
          </a:p>
          <a:p>
            <a:pPr>
              <a:buNone/>
            </a:pPr>
            <a:r>
              <a:rPr strike="noStrike" u="none" b="0" cap="none" baseline="0" sz="1800" lang="en-US" i="0"/>
              <a:t>                    Figure 1 shows the absolute difference between weekend and weekday posts in Leeds where the middle grey shade is zero difference the more white shades are areas with more weekend posting and the darker areas with less weekend posting</a:t>
            </a:r>
          </a:p>
          <a:p>
            <a:pPr>
              <a:buNone/>
            </a:pPr>
            <a:r>
              <a:rPr strike="noStrike" u="none" b="0" cap="none" baseline="0" sz="1800" lang="en-US" i="0"/>
              <a:t>                    Figure 2 shows the absolute difference between afternoon and evening posts in Leeds where the middle grey shade is zero difference the more white shades are areas with more weekend posting and the darker areas with less weekend posting</a:t>
            </a:r>
          </a:p>
          <a:p>
            <a:pPr>
              <a:buNone/>
            </a:pPr>
            <a:r>
              <a:rPr strike="noStrike" u="none" b="0" cap="none" baseline="0" sz="1800" lang="en-US" i="0"/>
              <a:t>            Mapping where the absolute and relative differences are both large</a:t>
            </a:r>
          </a:p>
          <a:p>
            <a:pPr>
              <a:buNone/>
            </a:pPr>
            <a:r>
              <a:rPr strike="noStrike" u="none" b="0" cap="none" baseline="0" sz="1800" lang="en-US" i="0"/>
              <a:t>                We can map relative difference and mask off where the absolute difference is above some threshold filter value</a:t>
            </a:r>
          </a:p>
          <a:p>
            <a:pPr>
              <a:buNone/>
            </a:pPr>
            <a:r>
              <a:rPr strike="noStrike" u="none" b="0" cap="none" baseline="0" sz="1800" lang="en-US" i="0"/>
              <a:t>                    Figure 3 Is an example identifying places with many more postings in the evening than in the afternoon</a:t>
            </a:r>
          </a:p>
          <a:p>
            <a:pPr>
              <a:buNone/>
            </a:pPr>
            <a:r>
              <a:rPr strike="noStrike" u="none" b="0" cap="none" baseline="0" sz="1800" lang="en-US" i="0"/>
              <a:t>                        Roads have been added to the picture to give some context</a:t>
            </a:r>
          </a:p>
          <a:p>
            <a:pPr>
              <a:buNone/>
            </a:pPr>
            <a:r>
              <a:rPr strike="noStrike" u="none" b="0" cap="none" baseline="0" sz="1800" lang="en-US" i="0"/>
              <a:t>                Similarly we can map absolute difference and mask off to only show where relative difference is high</a:t>
            </a:r>
          </a:p>
          <a:p>
            <a:pPr>
              <a:buNone/>
            </a:pPr>
            <a:r>
              <a:rPr strike="noStrike" u="none" b="0" cap="none" baseline="0" sz="1800" lang="en-US" i="0"/>
              <a:t>                    Figure 4 Is a map of the same data as shown in Figure 3</a:t>
            </a:r>
          </a:p>
          <a:p>
            <a:pPr>
              <a:buNone/>
            </a:pPr>
            <a:r>
              <a:rPr strike="noStrike" u="none" b="0" cap="none" baseline="0" sz="1800" lang="en-US" i="0"/>
              <a:t>                        There is a general agreement in the clustering although there are some subtle differences</a:t>
            </a:r>
          </a:p>
          <a:p>
            <a:pPr>
              <a:buNone/>
            </a:pPr>
            <a:r>
              <a:rPr strike="noStrike" u="none" b="0" cap="none" baseline="0" sz="1800" lang="en-US" i="0"/>
              <a:t>        Some work on Geographical Clustering was revisited recently (Turton and Turner, 2011)</a:t>
            </a:r>
          </a:p>
          <a:p>
            <a:pPr>
              <a:buNone/>
            </a:pPr>
            <a:r>
              <a:rPr strike="noStrike" u="none" b="0" cap="none" baseline="0" sz="1800" lang="en-US" i="0"/>
              <a:t>            https://docs.google.com/document/d/1rX9XHhAittUF4aMFBKfzqYXkWqrCPK1mdN8bcpT_gO4/edit</a:t>
            </a:r>
          </a:p>
          <a:p>
            <a:pPr>
              <a:buNone/>
            </a:pPr>
            <a:r>
              <a:rPr strike="noStrike" u="none" b="0" cap="none" baseline="0" sz="1800" lang="en-US" i="0"/>
              <a:t>            We aim to add the methods used to produce the figures shown here as part of the Spatial Cluster Detection Tool made available via:</a:t>
            </a:r>
          </a:p>
          <a:p>
            <a:pPr>
              <a:buNone/>
            </a:pPr>
            <a:r>
              <a:rPr strike="noStrike" u="none" b="0" cap="none" baseline="0" sz="1800" lang="en-US" i="0"/>
              <a:t>                http://code.google.com/p/spatial-cluster-detection/</a:t>
            </a:r>
          </a:p>
          <a:p>
            <a:pPr>
              <a:buNone/>
            </a:pPr>
            <a:r>
              <a:rPr strike="noStrike" u="none" b="0" cap="none" baseline="0" sz="1800" lang="en-US" i="0"/>
              <a:t>        A great deal more can be done to look at the spatial patterns in the the twitter data using clustering methods</a:t>
            </a:r>
          </a:p>
          <a:p>
            <a:pPr>
              <a:buNone/>
            </a:pPr>
            <a:r>
              <a:rPr strike="noStrike" u="none" b="0" cap="none" baseline="0" sz="1800" lang="en-US" i="0"/>
              <a:t>            We are only really scratching the surface as we learn about these data</a:t>
            </a:r>
          </a:p>
          <a:p>
            <a:pPr>
              <a:buNone/>
            </a:pPr>
            <a:r>
              <a:rPr strike="noStrike" u="none" b="0" cap="none" baseline="0" sz="1800" lang="en-US" i="0"/>
              <a:t>            There are many challenges to analysing this data, not least is the fact that some of the most identifiable concentrations and clusterings are a result of a single prolific use</a:t>
            </a:r>
          </a:p>
          <a:p>
            <a:pPr>
              <a:buNone/>
            </a:pPr>
            <a:r>
              <a:rPr strike="noStrike" u="none" b="0" cap="none" baseline="0" sz="1800" lang="en-US" i="0"/>
              <a:t>                Still being able to identify them is potentially useful...</a:t>
            </a:r>
          </a:p>
          <a:p>
            <a:r>
              <a:t/>
            </a:r>
          </a:p>
        </p:txBody>
      </p:sp>
      <p:sp>
        <p:nvSpPr>
          <p:cNvPr id="211" name="Shape 211"/>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17" name="Shape 2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23" name="Shape 2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29" name="Shape 2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243" name="Shape 2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44" name="Shape 244"/>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Figure 1 shows the absolute difference between weekend and weekday posts in Leeds where the middle grey shade is zero difference the more white shades are areas with more weekend posting and the darker areas with less weekend posting</a:t>
            </a:r>
          </a:p>
          <a:p>
            <a:pPr>
              <a:buNone/>
            </a:pPr>
            <a:r>
              <a:rPr strike="noStrike" u="none" b="0" cap="none" baseline="0" sz="1800" lang="en-US" i="0"/>
              <a:t>Figure 2 shows the absolute difference between afternoon and evening posts in Leeds where the middle grey shade is zero difference the more white shades are areas with more weekend posting and the darker areas with less weekend posting</a:t>
            </a:r>
          </a:p>
          <a:p>
            <a:pPr>
              <a:buNone/>
            </a:pPr>
            <a:r>
              <a:rPr strike="noStrike" u="none" b="0" cap="none" baseline="0" sz="1800" lang="en-US" i="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258" name="Shape 25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59" name="Shape 259"/>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 Mapping where the absolute and relative differences are both large</a:t>
            </a:r>
          </a:p>
          <a:p>
            <a:pPr>
              <a:buNone/>
            </a:pPr>
            <a:r>
              <a:rPr strike="noStrike" u="none" b="0" cap="none" baseline="0" sz="1800" lang="en-US" i="0"/>
              <a:t>                We can map relative difference and mask off where the absolute difference is above some threshold filter value</a:t>
            </a:r>
          </a:p>
          <a:p>
            <a:pPr>
              <a:buNone/>
            </a:pPr>
            <a:r>
              <a:rPr strike="noStrike" u="none" b="0" cap="none" baseline="0" sz="1800" lang="en-US" i="0"/>
              <a:t>                    Figure 3 Is an example identifying places with many more postings in the evening than in the afternoon</a:t>
            </a:r>
          </a:p>
          <a:p>
            <a:pPr>
              <a:buNone/>
            </a:pPr>
            <a:r>
              <a:rPr strike="noStrike" u="none" b="0" cap="none" baseline="0" sz="1800" lang="en-US" i="0"/>
              <a:t>                        Roads have been added to the picture to give some context</a:t>
            </a:r>
          </a:p>
          <a:p>
            <a:pPr>
              <a:buNone/>
            </a:pPr>
            <a:r>
              <a:rPr strike="noStrike" u="none" b="0" cap="none" baseline="0" sz="1800" lang="en-US" i="0"/>
              <a:t>                Similarly we can map absolute difference and mask off to only show where relative difference is high</a:t>
            </a:r>
          </a:p>
          <a:p>
            <a:pPr>
              <a:buNone/>
            </a:pPr>
            <a:r>
              <a:rPr strike="noStrike" u="none" b="0" cap="none" baseline="0" sz="1800" lang="en-US" i="0"/>
              <a:t>                    Figure 4 Is a map of the same data as shown in Figure 3</a:t>
            </a:r>
          </a:p>
          <a:p>
            <a:pPr>
              <a:buNone/>
            </a:pPr>
            <a:r>
              <a:rPr strike="noStrike" u="none" b="0" cap="none" baseline="0" sz="1800" lang="en-US" i="0"/>
              <a:t>                        There is a general agreement in the clustering although there are some subtle differences</a:t>
            </a:r>
          </a:p>
          <a:p>
            <a:pPr algn="l" rtl="0" lvl="2" marR="0" indent="0" marL="0">
              <a:buSzPct val="25000"/>
              <a:buNone/>
            </a:pPr>
            <a:r>
              <a:rPr strike="noStrike" u="none" b="0" cap="none" baseline="0" sz="1200" lang="en-US" i="0">
                <a:solidFill>
                  <a:schemeClr val="dk1"/>
                </a:solidFill>
                <a:latin typeface="Arial"/>
                <a:ea typeface="Arial"/>
                <a:cs typeface="Arial"/>
                <a:sym typeface="Arial"/>
              </a:rPr>
              <a:t>pping where the absolute and relative differences are both large</a:t>
            </a:r>
          </a:p>
          <a:p>
            <a:pPr algn="l" rtl="0" lvl="3" marR="0" indent="0" marL="0">
              <a:buSzPct val="25000"/>
              <a:buNone/>
            </a:pPr>
            <a:r>
              <a:rPr strike="noStrike" u="none" b="0" cap="none" baseline="0" sz="1200" lang="en-US" i="0">
                <a:solidFill>
                  <a:schemeClr val="dk1"/>
                </a:solidFill>
                <a:latin typeface="Arial"/>
                <a:ea typeface="Arial"/>
                <a:cs typeface="Arial"/>
                <a:sym typeface="Arial"/>
              </a:rPr>
              <a:t>We can map relative difference and mask off where the absolute difference is above some threshold filter value</a:t>
            </a:r>
          </a:p>
          <a:p>
            <a:pPr algn="l" rtl="0" lvl="4" marR="0" indent="0" marL="0">
              <a:buSzPct val="25000"/>
              <a:buNone/>
            </a:pPr>
            <a:r>
              <a:rPr strike="noStrike" u="none" b="0" cap="none" baseline="0" sz="1200" lang="en-US" i="0">
                <a:solidFill>
                  <a:schemeClr val="dk1"/>
                </a:solidFill>
                <a:latin typeface="Arial"/>
                <a:ea typeface="Arial"/>
                <a:cs typeface="Arial"/>
                <a:sym typeface="Arial"/>
              </a:rPr>
              <a:t>Figure 3 Is an example identifying places with many more postings in the evening than in the afternoon</a:t>
            </a:r>
          </a:p>
          <a:p>
            <a:pPr algn="l" rtl="0" lvl="5" marR="0" indent="0" marL="0">
              <a:buSzPct val="25000"/>
              <a:buNone/>
            </a:pPr>
            <a:r>
              <a:rPr strike="noStrike" u="none" b="0" cap="none" baseline="0" sz="1200" lang="en-US" i="0">
                <a:solidFill>
                  <a:schemeClr val="dk1"/>
                </a:solidFill>
                <a:latin typeface="Arial"/>
                <a:ea typeface="Arial"/>
                <a:cs typeface="Arial"/>
                <a:sym typeface="Arial"/>
              </a:rPr>
              <a:t>Roads have been added to the picture to give some context</a:t>
            </a:r>
          </a:p>
          <a:p>
            <a:pPr algn="l" rtl="0" lvl="3" marR="0" indent="0" marL="0">
              <a:buSzPct val="25000"/>
              <a:buNone/>
            </a:pPr>
            <a:r>
              <a:rPr strike="noStrike" u="none" b="0" cap="none" baseline="0" sz="1200" lang="en-US" i="0">
                <a:solidFill>
                  <a:schemeClr val="dk1"/>
                </a:solidFill>
                <a:latin typeface="Arial"/>
                <a:ea typeface="Arial"/>
                <a:cs typeface="Arial"/>
                <a:sym typeface="Arial"/>
              </a:rPr>
              <a:t>Similarly we can map absolute difference and mask off to only show where relative difference is high</a:t>
            </a:r>
          </a:p>
          <a:p>
            <a:pPr algn="l" rtl="0" lvl="4" marR="0" indent="0" marL="0">
              <a:buSzPct val="25000"/>
              <a:buNone/>
            </a:pPr>
            <a:r>
              <a:rPr strike="noStrike" u="none" b="0" cap="none" baseline="0" sz="1200" lang="en-US" i="0">
                <a:solidFill>
                  <a:schemeClr val="dk1"/>
                </a:solidFill>
                <a:latin typeface="Arial"/>
                <a:ea typeface="Arial"/>
                <a:cs typeface="Arial"/>
                <a:sym typeface="Arial"/>
              </a:rPr>
              <a:t>Figure 4 Is a map of the same data as shown in Figure 3</a:t>
            </a:r>
          </a:p>
          <a:p>
            <a:pPr algn="l" rtl="0" lvl="5" marR="0" indent="0" marL="0">
              <a:buSzPct val="25000"/>
              <a:buNone/>
            </a:pPr>
            <a:r>
              <a:rPr strike="noStrike" u="none" b="0" cap="none" baseline="0" sz="1200" lang="en-US" i="0">
                <a:solidFill>
                  <a:schemeClr val="dk1"/>
                </a:solidFill>
                <a:latin typeface="Arial"/>
                <a:ea typeface="Arial"/>
                <a:cs typeface="Arial"/>
                <a:sym typeface="Arial"/>
              </a:rPr>
              <a:t>There is a general agreement in the clustering although there are some subtle differences</a:t>
            </a:r>
          </a:p>
          <a:p>
            <a:pPr algn="l" rtl="0" lvl="1" marR="0" indent="0" marL="0">
              <a:buSzPct val="25000"/>
              <a:buNone/>
            </a:pPr>
            <a:r>
              <a:rPr strike="noStrike" u="none" b="0" cap="none" baseline="0" sz="1200" lang="en-US" i="0">
                <a:solidFill>
                  <a:schemeClr val="dk1"/>
                </a:solidFill>
                <a:latin typeface="Arial"/>
                <a:ea typeface="Arial"/>
                <a:cs typeface="Arial"/>
                <a:sym typeface="Arial"/>
              </a:rPr>
              <a:t>Some work on Geographical Clustering was revisited recently (Turton and Turner, 2011)</a:t>
            </a:r>
          </a:p>
          <a:p>
            <a:pPr algn="l" rtl="0" lvl="2" marR="0" indent="0" marL="0">
              <a:buSzPct val="25000"/>
              <a:buNone/>
            </a:pPr>
            <a:r>
              <a:rPr strike="noStrike" u="sng" b="0" cap="none" baseline="0" sz="1200" lang="en-US" i="0">
                <a:solidFill>
                  <a:schemeClr val="hlink"/>
                </a:solidFill>
                <a:latin typeface="Arial"/>
                <a:ea typeface="Arial"/>
                <a:cs typeface="Arial"/>
                <a:sym typeface="Arial"/>
                <a:hlinkClick r:id="rId2"/>
              </a:rPr>
              <a:t>https://docs.google.com/document/d/1rX9XHhAittUF4aMFBKfzqYXkWqrCPK1mdN8bcpT_gO4/edit</a:t>
            </a:r>
            <a:r>
              <a:rPr strike="noStrike" u="none" b="0" cap="none" baseline="0" sz="1200" lang="en-US" i="0">
                <a:solidFill>
                  <a:schemeClr val="dk1"/>
                </a:solidFill>
                <a:latin typeface="Arial"/>
                <a:ea typeface="Arial"/>
                <a:cs typeface="Arial"/>
                <a:sym typeface="Arial"/>
              </a:rPr>
              <a:t> </a:t>
            </a:r>
          </a:p>
          <a:p>
            <a:pPr algn="l" rtl="0" lvl="2" marR="0" indent="0" marL="0">
              <a:buSzPct val="25000"/>
              <a:buNone/>
            </a:pPr>
            <a:r>
              <a:rPr strike="noStrike" u="none" b="0" cap="none" baseline="0" sz="1200" lang="en-US" i="0">
                <a:solidFill>
                  <a:schemeClr val="dk1"/>
                </a:solidFill>
                <a:latin typeface="Arial"/>
                <a:ea typeface="Arial"/>
                <a:cs typeface="Arial"/>
                <a:sym typeface="Arial"/>
              </a:rPr>
              <a:t>We aim to add the methods used to produce the figures shown here as part of the Spatial Cluster Detection Tool made available via:</a:t>
            </a:r>
          </a:p>
          <a:p>
            <a:pPr algn="l" rtl="0" lvl="3" marR="0" indent="0" marL="0">
              <a:buSzPct val="25000"/>
              <a:buNone/>
            </a:pPr>
            <a:r>
              <a:rPr strike="noStrike" u="sng" b="0" cap="none" baseline="0" sz="1200" lang="en-US" i="0">
                <a:solidFill>
                  <a:schemeClr val="hlink"/>
                </a:solidFill>
                <a:latin typeface="Arial"/>
                <a:ea typeface="Arial"/>
                <a:cs typeface="Arial"/>
                <a:sym typeface="Arial"/>
                <a:hlinkClick r:id="rId3"/>
              </a:rPr>
              <a:t>http://code.google.com/p/spatial-cluster-detection/</a:t>
            </a:r>
          </a:p>
          <a:p>
            <a:pPr algn="l" rtl="0" lvl="1" marR="0" indent="0" marL="0">
              <a:buSzPct val="25000"/>
              <a:buNone/>
            </a:pPr>
            <a:r>
              <a:rPr strike="noStrike" u="none" b="0" cap="none" baseline="0" sz="1200" lang="en-US" i="0">
                <a:solidFill>
                  <a:schemeClr val="dk1"/>
                </a:solidFill>
                <a:latin typeface="Arial"/>
                <a:ea typeface="Arial"/>
                <a:cs typeface="Arial"/>
                <a:sym typeface="Arial"/>
              </a:rPr>
              <a:t>A great deal more can be done to look at the spatial patterns in the the twitter data using clustering methods</a:t>
            </a:r>
          </a:p>
          <a:p>
            <a:pPr algn="l" rtl="0" lvl="2" marR="0" indent="0" marL="0">
              <a:buSzPct val="25000"/>
              <a:buNone/>
            </a:pPr>
            <a:r>
              <a:rPr strike="noStrike" u="none" b="0" cap="none" baseline="0" sz="1200" lang="en-US" i="0">
                <a:solidFill>
                  <a:schemeClr val="dk1"/>
                </a:solidFill>
                <a:latin typeface="Arial"/>
                <a:ea typeface="Arial"/>
                <a:cs typeface="Arial"/>
                <a:sym typeface="Arial"/>
              </a:rPr>
              <a:t>We are only really scratching the surface as we learn about these data</a:t>
            </a:r>
          </a:p>
          <a:p>
            <a:pPr algn="l" rtl="0" lvl="2" marR="0" indent="0" marL="0">
              <a:buSzPct val="25000"/>
              <a:buNone/>
            </a:pPr>
            <a:r>
              <a:rPr strike="noStrike" u="none" b="0" cap="none" baseline="0" sz="1200" lang="en-US" i="0">
                <a:solidFill>
                  <a:schemeClr val="dk1"/>
                </a:solidFill>
                <a:latin typeface="Arial"/>
                <a:ea typeface="Arial"/>
                <a:cs typeface="Arial"/>
                <a:sym typeface="Arial"/>
              </a:rPr>
              <a:t>There are many challenges to analysing this data, not least is the fact that some of the most identifiable concentrations and clusterings are a result of a single prolific use</a:t>
            </a:r>
          </a:p>
          <a:p>
            <a:pPr algn="l" rtl="0" lvl="3" marR="0" indent="0" marL="0">
              <a:buSzPct val="25000"/>
              <a:buNone/>
            </a:pPr>
            <a:r>
              <a:rPr strike="noStrike" u="none" b="0" cap="none" baseline="0" sz="1200" lang="en-US" i="0">
                <a:solidFill>
                  <a:schemeClr val="dk1"/>
                </a:solidFill>
                <a:latin typeface="Arial"/>
                <a:ea typeface="Arial"/>
                <a:cs typeface="Arial"/>
                <a:sym typeface="Arial"/>
              </a:rPr>
              <a:t>Still being able to identify them is potentially useful...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275" name="Shape 2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76" name="Shape 276"/>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5" name="Shape 285"/>
        <p:cNvGrpSpPr/>
        <p:nvPr/>
      </p:nvGrpSpPr>
      <p:grpSpPr>
        <a:xfrm>
          <a:off y="0" x="0"/>
          <a:ext cy="0" cx="0"/>
          <a:chOff y="0" x="0"/>
          <a:chExt cy="0" cx="0"/>
        </a:xfrm>
      </p:grpSpPr>
      <p:sp>
        <p:nvSpPr>
          <p:cNvPr id="286" name="Shape 28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287" name="Shape 28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88" name="Shape 28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Fortunately, can analyse individual users in detail</a:t>
            </a:r>
          </a:p>
          <a:p>
            <a:pPr>
              <a:buNone/>
            </a:pPr>
            <a:r>
              <a:rPr strike="noStrike" u="none" b="0" cap="none" baseline="0" sz="1800" lang="en-US" i="0"/>
              <a:t> - no reliance on aggregate patterns </a:t>
            </a:r>
            <a:r>
              <a:rPr strike="noStrike" u="none" b="0" cap="none" baseline="0" sz="1200" lang="en-US" i="0">
                <a:solidFill>
                  <a:schemeClr val="dk1"/>
                </a:solidFill>
                <a:latin typeface="Arial"/>
                <a:ea typeface="Arial"/>
                <a:cs typeface="Arial"/>
                <a:sym typeface="Arial"/>
              </a:rPr>
              <a:t>for an understanding of the spatio-temporal dynamics inherent in the data.</a:t>
            </a:r>
          </a:p>
          <a:p>
            <a:r>
              <a:t/>
            </a:r>
          </a:p>
          <a:p>
            <a:pPr>
              <a:buNone/>
            </a:pPr>
            <a:r>
              <a:rPr strike="noStrike" u="none" b="0" cap="none" baseline="0" sz="1200" lang="en-US" i="0">
                <a:solidFill>
                  <a:schemeClr val="dk1"/>
                </a:solidFill>
                <a:latin typeface="Arial"/>
                <a:ea typeface="Arial"/>
                <a:cs typeface="Arial"/>
                <a:sym typeface="Arial"/>
              </a:rPr>
              <a:t>For example, user travels somewhere for the day and then goes home again</a:t>
            </a:r>
          </a:p>
          <a:p>
            <a:pPr>
              <a:buNone/>
            </a:pPr>
            <a:r>
              <a:rPr strike="noStrike" u="none" b="0" cap="none" baseline="0" sz="1200" lang="en-US" i="0">
                <a:solidFill>
                  <a:schemeClr val="dk1"/>
                </a:solidFill>
                <a:latin typeface="Arial"/>
                <a:ea typeface="Arial"/>
                <a:cs typeface="Arial"/>
                <a:sym typeface="Arial"/>
              </a:rPr>
              <a:t> - journey to work</a:t>
            </a:r>
          </a:p>
          <a:p>
            <a:r>
              <a:t/>
            </a:r>
          </a:p>
          <a:p>
            <a:pPr>
              <a:buNone/>
            </a:pPr>
            <a:r>
              <a:rPr strike="noStrike" u="none" b="0" cap="none" baseline="0" sz="1200" lang="en-US" i="0">
                <a:solidFill>
                  <a:schemeClr val="dk1"/>
                </a:solidFill>
                <a:latin typeface="Arial"/>
                <a:ea typeface="Arial"/>
                <a:cs typeface="Arial"/>
                <a:sym typeface="Arial"/>
              </a:rPr>
              <a:t>Possible to estimate average speed of travel for different journeys and hence the type of transport that the user employs.</a:t>
            </a:r>
          </a:p>
          <a:p>
            <a:pPr>
              <a:buNone/>
            </a:pPr>
            <a:r>
              <a:rPr strike="noStrike" u="none" b="0" cap="none" baseline="0" sz="1200" lang="en-US" i="0">
                <a:solidFill>
                  <a:schemeClr val="dk1"/>
                </a:solidFill>
                <a:latin typeface="Arial"/>
                <a:ea typeface="Arial"/>
                <a:cs typeface="Arial"/>
                <a:sym typeface="Arial"/>
              </a:rPr>
              <a:t> - estimate car travel time along main road?</a:t>
            </a:r>
          </a:p>
          <a:p>
            <a:pPr>
              <a:buNone/>
            </a:pPr>
            <a:r>
              <a:rPr strike="noStrike" u="none" b="0" cap="none" baseline="0" sz="1200" lang="en-US" i="0">
                <a:solidFill>
                  <a:schemeClr val="dk1"/>
                </a:solidFill>
                <a:latin typeface="Arial"/>
                <a:ea typeface="Arial"/>
                <a:cs typeface="Arial"/>
                <a:sym typeface="Arial"/>
              </a:rPr>
              <a:t> - compare journey to bus/train timetables?</a:t>
            </a:r>
          </a:p>
          <a:p>
            <a:r>
              <a:t/>
            </a:r>
          </a:p>
          <a:p>
            <a:pPr>
              <a:buNone/>
            </a:pPr>
            <a:r>
              <a:rPr strike="noStrike" u="none" b="0" cap="none" baseline="0" sz="1200" lang="en-US" i="0">
                <a:solidFill>
                  <a:schemeClr val="dk1"/>
                </a:solidFill>
                <a:latin typeface="Arial"/>
                <a:ea typeface="Arial"/>
                <a:cs typeface="Arial"/>
                <a:sym typeface="Arial"/>
              </a:rPr>
              <a:t>Information of this sort would be extremely useful for the calibration of an agent-based simulation.</a:t>
            </a:r>
          </a:p>
          <a:p>
            <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16" name="Shape 1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17" name="Shape 117"/>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00" name="Shape 3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01" name="Shape 301"/>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Fortunately, it is possible to analyse individual users in detail without the reliance on aggregate patterns </a:t>
            </a:r>
            <a:r>
              <a:rPr strike="noStrike" u="none" b="0" cap="none" baseline="0" sz="1200" lang="en-US" i="0">
                <a:solidFill>
                  <a:schemeClr val="dk1"/>
                </a:solidFill>
                <a:latin typeface="Arial"/>
                <a:ea typeface="Arial"/>
                <a:cs typeface="Arial"/>
                <a:sym typeface="Arial"/>
              </a:rPr>
              <a:t>for an understanding of the spatio-temporal dynamics inherent in the data.</a:t>
            </a:r>
          </a:p>
          <a:p>
            <a:r>
              <a:t/>
            </a:r>
          </a:p>
          <a:p>
            <a:pPr>
              <a:buNone/>
            </a:pPr>
            <a:r>
              <a:rPr strike="noStrike" u="none" b="0" cap="none" baseline="0" sz="1200" lang="en-US" i="0">
                <a:solidFill>
                  <a:schemeClr val="dk1"/>
                </a:solidFill>
                <a:latin typeface="Arial"/>
                <a:ea typeface="Arial"/>
                <a:cs typeface="Arial"/>
                <a:sym typeface="Arial"/>
              </a:rPr>
              <a:t>Slide shows visualisation of 3D space-time path</a:t>
            </a:r>
          </a:p>
          <a:p>
            <a:r>
              <a:t/>
            </a:r>
          </a:p>
          <a:p>
            <a:pPr>
              <a:buNone/>
            </a:pPr>
            <a:r>
              <a:rPr strike="noStrike" u="none" b="0" cap="none" baseline="0" sz="1200" lang="en-US" i="0">
                <a:solidFill>
                  <a:schemeClr val="dk1"/>
                </a:solidFill>
                <a:latin typeface="Arial"/>
                <a:ea typeface="Arial"/>
                <a:cs typeface="Arial"/>
                <a:sym typeface="Arial"/>
              </a:rPr>
              <a:t>Time-geography concepts (H</a:t>
            </a:r>
            <a:r>
              <a:rPr strike="noStrike" u="none" b="0" cap="none" baseline="0" sz="1800" lang="en-US" i="0"/>
              <a:t>ä</a:t>
            </a:r>
            <a:r>
              <a:rPr strike="noStrike" u="none" b="0" cap="none" baseline="0" sz="1200" lang="en-US" i="0">
                <a:solidFill>
                  <a:schemeClr val="dk1"/>
                </a:solidFill>
                <a:latin typeface="Arial"/>
                <a:ea typeface="Arial"/>
                <a:cs typeface="Arial"/>
                <a:sym typeface="Arial"/>
              </a:rPr>
              <a:t>gerstrand, 1970) are not new, but here we can reveal an explicit observation of the concepts in the crowd-sourced data.</a:t>
            </a:r>
          </a:p>
          <a:p>
            <a:r>
              <a:t/>
            </a:r>
          </a:p>
          <a:p>
            <a:pPr>
              <a:buNone/>
            </a:pPr>
            <a:r>
              <a:rPr strike="noStrike" u="none" b="0" cap="none" baseline="0" sz="1200" lang="en-US" i="0">
                <a:solidFill>
                  <a:schemeClr val="dk1"/>
                </a:solidFill>
                <a:latin typeface="Arial"/>
                <a:ea typeface="Arial"/>
                <a:cs typeface="Arial"/>
                <a:sym typeface="Arial"/>
              </a:rPr>
              <a:t>For the first time new data sources associated modelling methods, it possible to think about testing and applying these concepts on a much more universal scale – for example, for an entire city.</a:t>
            </a:r>
          </a:p>
          <a:p>
            <a:r>
              <a:t/>
            </a:r>
          </a:p>
          <a:p>
            <a:r>
              <a:t/>
            </a:r>
          </a:p>
          <a:p>
            <a:pPr algn="l" rtl="0" lvl="0" marR="0" indent="0" marL="0">
              <a:lnSpc>
                <a:spcPct val="100000"/>
              </a:lnSpc>
              <a:spcBef>
                <a:spcPts val="540"/>
              </a:spcBef>
              <a:spcAft>
                <a:spcPts val="0"/>
              </a:spcAft>
              <a:buSzPct val="25000"/>
              <a:buFont typeface="Arial"/>
              <a:buNone/>
            </a:pPr>
            <a:r>
              <a:rPr strike="noStrike" u="none" b="0" cap="none" baseline="0" sz="1200" lang="en-US" i="0">
                <a:solidFill>
                  <a:schemeClr val="dk1"/>
                </a:solidFill>
                <a:latin typeface="Arial"/>
                <a:ea typeface="Arial"/>
                <a:cs typeface="Arial"/>
                <a:sym typeface="Arial"/>
              </a:rPr>
              <a:t>H</a:t>
            </a:r>
            <a:r>
              <a:rPr strike="noStrike" u="none" b="0" cap="none" baseline="0" sz="1800" lang="en-US" i="0"/>
              <a:t>ä</a:t>
            </a:r>
            <a:r>
              <a:rPr strike="noStrike" u="none" b="0" cap="none" baseline="0" sz="1200" lang="en-US" i="0">
                <a:solidFill>
                  <a:schemeClr val="dk1"/>
                </a:solidFill>
                <a:latin typeface="Arial"/>
                <a:ea typeface="Arial"/>
                <a:cs typeface="Arial"/>
                <a:sym typeface="Arial"/>
              </a:rPr>
              <a:t>gerstrand, T. (1970). What about people in regional science? Paper in Regional Science 24, 6–21.</a:t>
            </a:r>
          </a:p>
          <a:p>
            <a:r>
              <a:t/>
            </a:r>
          </a:p>
          <a:p>
            <a:pPr algn="l" rtl="0" lvl="0" marR="0" indent="0" marL="0">
              <a:lnSpc>
                <a:spcPct val="100000"/>
              </a:lnSpc>
              <a:spcBef>
                <a:spcPts val="540"/>
              </a:spcBef>
              <a:spcAft>
                <a:spcPts val="0"/>
              </a:spcAft>
              <a:buSzPct val="25000"/>
              <a:buFont typeface="Arial"/>
              <a:buNone/>
            </a:pPr>
            <a:r>
              <a:rPr strike="noStrike" u="none" b="0" cap="none" baseline="0" sz="1200" lang="en-US" i="0">
                <a:solidFill>
                  <a:schemeClr val="dk1"/>
                </a:solidFill>
                <a:latin typeface="Arial"/>
                <a:ea typeface="Arial"/>
                <a:cs typeface="Arial"/>
                <a:sym typeface="Arial"/>
              </a:rPr>
              <a:t>Source for time-space path diagram: Miller, H. J. (2004). Activities in Space and Time. In P. Stopher, K. Button, K. Haynes, and D. Hensher (Eds.), Handbook of Transport 5: Transport Geography and Spatial Systems. Pergamon/Elsevier Science.</a:t>
            </a:r>
          </a:p>
          <a:p>
            <a:r>
              <a:t/>
            </a:r>
          </a:p>
          <a:p>
            <a: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3" name="Shape 313"/>
        <p:cNvGrpSpPr/>
        <p:nvPr/>
      </p:nvGrpSpPr>
      <p:grpSpPr>
        <a:xfrm>
          <a:off y="0" x="0"/>
          <a:ext cy="0" cx="0"/>
          <a:chOff y="0" x="0"/>
          <a:chExt cy="0" cx="0"/>
        </a:xfrm>
      </p:grpSpPr>
      <p:sp>
        <p:nvSpPr>
          <p:cNvPr id="314" name="Shape 314"/>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15" name="Shape 3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16" name="Shape 316"/>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27" name="Shape 3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28" name="Shape 32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37" name="Shape 3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38" name="Shape 33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5" name="Shape 345"/>
        <p:cNvGrpSpPr/>
        <p:nvPr/>
      </p:nvGrpSpPr>
      <p:grpSpPr>
        <a:xfrm>
          <a:off y="0" x="0"/>
          <a:ext cy="0" cx="0"/>
          <a:chOff y="0" x="0"/>
          <a:chExt cy="0" cx="0"/>
        </a:xfrm>
      </p:grpSpPr>
      <p:sp>
        <p:nvSpPr>
          <p:cNvPr id="346" name="Shape 34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47" name="Shape 3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48" name="Shape 34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Novel aspect of this research is working towards calibration of a model using crowd-sourced data</a:t>
            </a:r>
          </a:p>
          <a:p>
            <a:r>
              <a:t/>
            </a:r>
          </a:p>
          <a:p>
            <a:pPr>
              <a:buNone/>
            </a:pPr>
            <a:r>
              <a:rPr strike="noStrike" u="none" b="0" cap="none" baseline="0" sz="1200" lang="en-US" i="0">
                <a:solidFill>
                  <a:schemeClr val="dk1"/>
                </a:solidFill>
                <a:latin typeface="Arial"/>
                <a:ea typeface="Arial"/>
                <a:cs typeface="Arial"/>
                <a:sym typeface="Arial"/>
              </a:rPr>
              <a:t>Patterns in the data have a distinct resonance with the theoretical frameworks of behavioural geography and time geography.</a:t>
            </a:r>
          </a:p>
          <a:p>
            <a:pPr>
              <a:buNone/>
            </a:pPr>
            <a:r>
              <a:rPr strike="noStrike" u="none" b="0" cap="none" baseline="0" sz="1200" lang="en-US" i="0">
                <a:solidFill>
                  <a:schemeClr val="dk1"/>
                </a:solidFill>
                <a:latin typeface="Arial"/>
                <a:ea typeface="Arial"/>
                <a:cs typeface="Arial"/>
                <a:sym typeface="Arial"/>
              </a:rPr>
              <a:t> - we have shown that constrained intra-urban movement patterns, e.g. from home to work to shop and home again, and so on, can be detected and illustrated. </a:t>
            </a:r>
          </a:p>
          <a:p>
            <a:pPr>
              <a:buNone/>
            </a:pPr>
            <a:r>
              <a:rPr strike="noStrike" u="none" b="0" cap="none" baseline="0" sz="1800" lang="en-US" i="0"/>
              <a:t> - usually this data would be very difficult to obtain – a small numer of participants would need to be equipped with location-sensing devices and monitored over time</a:t>
            </a:r>
          </a:p>
          <a:p>
            <a:r>
              <a:t/>
            </a:r>
          </a:p>
          <a:p>
            <a:pPr>
              <a:buNone/>
            </a:pPr>
            <a:r>
              <a:rPr strike="noStrike" u="none" b="0" cap="none" baseline="0" sz="1800" lang="en-US" i="0"/>
              <a:t>Ethical issues</a:t>
            </a:r>
          </a:p>
          <a:p>
            <a:pPr>
              <a:buNone/>
            </a:pPr>
            <a:r>
              <a:rPr strike="noStrike" u="none" b="0" cap="none" baseline="0" sz="1800" lang="en-US" i="0"/>
              <a:t> - Usually participants give permission for the study – not feasible with crowd-sourced data</a:t>
            </a:r>
          </a:p>
          <a:p>
            <a:pPr>
              <a:buNone/>
            </a:pPr>
            <a:r>
              <a:rPr strike="noStrike" u="none" b="0" cap="none" baseline="0" sz="1800" lang="en-US" i="0"/>
              <a:t> - Data is publicly available but do users understand what they have made available?</a:t>
            </a:r>
          </a:p>
          <a:p>
            <a:r>
              <a:t/>
            </a:r>
          </a:p>
          <a:p>
            <a:pPr>
              <a:buNone/>
            </a:pPr>
            <a:r>
              <a:rPr strike="noStrike" u="none" b="0" cap="none" baseline="0" sz="1800" lang="en-US" i="0"/>
              <a:t>Social network analysis</a:t>
            </a:r>
          </a:p>
          <a:p>
            <a: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57" name="Shape 3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58" name="Shape 35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Novel aspect of this research is working towards calibration of a model using crowd-sourced data</a:t>
            </a:r>
          </a:p>
          <a:p>
            <a:r>
              <a:t/>
            </a:r>
          </a:p>
          <a:p>
            <a:pPr>
              <a:buNone/>
            </a:pPr>
            <a:r>
              <a:rPr strike="noStrike" u="none" b="0" cap="none" baseline="0" sz="1200" lang="en-US" i="0">
                <a:solidFill>
                  <a:schemeClr val="dk1"/>
                </a:solidFill>
                <a:latin typeface="Arial"/>
                <a:ea typeface="Arial"/>
                <a:cs typeface="Arial"/>
                <a:sym typeface="Arial"/>
              </a:rPr>
              <a:t>Patterns in the data have a distinct resonance with the theoretical frameworks of behavioural geography and time geography.</a:t>
            </a:r>
          </a:p>
          <a:p>
            <a:pPr>
              <a:buNone/>
            </a:pPr>
            <a:r>
              <a:rPr strike="noStrike" u="none" b="0" cap="none" baseline="0" sz="1200" lang="en-US" i="0">
                <a:solidFill>
                  <a:schemeClr val="dk1"/>
                </a:solidFill>
                <a:latin typeface="Arial"/>
                <a:ea typeface="Arial"/>
                <a:cs typeface="Arial"/>
                <a:sym typeface="Arial"/>
              </a:rPr>
              <a:t> - we have shown that constrained intra-urban movement patterns, e.g. from home to work to shop and home again, and so on, can be detected and illustrated. </a:t>
            </a:r>
          </a:p>
          <a:p>
            <a:pPr>
              <a:buNone/>
            </a:pPr>
            <a:r>
              <a:rPr strike="noStrike" u="none" b="0" cap="none" baseline="0" sz="1800" lang="en-US" i="0"/>
              <a:t> - usually this data would be very difficult to obtain – a small numer of participants would need to be equipped with location-sensing devices and monitored over time</a:t>
            </a:r>
          </a:p>
          <a:p>
            <a:r>
              <a:t/>
            </a:r>
          </a:p>
          <a:p>
            <a:pPr>
              <a:buNone/>
            </a:pPr>
            <a:r>
              <a:rPr strike="noStrike" u="none" b="0" cap="none" baseline="0" sz="1800" lang="en-US" i="0"/>
              <a:t>Ethical issues</a:t>
            </a:r>
          </a:p>
          <a:p>
            <a:pPr>
              <a:buNone/>
            </a:pPr>
            <a:r>
              <a:rPr strike="noStrike" u="none" b="0" cap="none" baseline="0" sz="1800" lang="en-US" i="0"/>
              <a:t> - Usually participants give permission for the study – not feasible with crowd-sourced data</a:t>
            </a:r>
          </a:p>
          <a:p>
            <a:pPr>
              <a:buNone/>
            </a:pPr>
            <a:r>
              <a:rPr strike="noStrike" u="none" b="0" cap="none" baseline="0" sz="1800" lang="en-US" i="0"/>
              <a:t> - Data is publicly available but do users understand what they have made available?</a:t>
            </a:r>
          </a:p>
          <a:p>
            <a:r>
              <a:t/>
            </a:r>
          </a:p>
          <a:p>
            <a:pPr>
              <a:buNone/>
            </a:pPr>
            <a:r>
              <a:rPr strike="noStrike" u="none" b="0" cap="none" baseline="0" sz="1800" lang="en-US" i="0"/>
              <a:t>Social network analysis</a:t>
            </a:r>
          </a:p>
          <a:p>
            <a: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67" name="Shape 3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68" name="Shape 36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5" name="Shape 375"/>
        <p:cNvGrpSpPr/>
        <p:nvPr/>
      </p:nvGrpSpPr>
      <p:grpSpPr>
        <a:xfrm>
          <a:off y="0" x="0"/>
          <a:ext cy="0" cx="0"/>
          <a:chOff y="0" x="0"/>
          <a:chExt cy="0" cx="0"/>
        </a:xfrm>
      </p:grpSpPr>
      <p:sp>
        <p:nvSpPr>
          <p:cNvPr id="376" name="Shape 37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377" name="Shape 3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78" name="Shape 37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Novel aspect of this research is working towards calibration of a model using crowd-sourced data</a:t>
            </a:r>
          </a:p>
          <a:p>
            <a:r>
              <a:t/>
            </a:r>
          </a:p>
          <a:p>
            <a:pPr>
              <a:buNone/>
            </a:pPr>
            <a:r>
              <a:rPr strike="noStrike" u="none" b="0" cap="none" baseline="0" sz="1200" lang="en-US" i="0">
                <a:solidFill>
                  <a:schemeClr val="dk1"/>
                </a:solidFill>
                <a:latin typeface="Arial"/>
                <a:ea typeface="Arial"/>
                <a:cs typeface="Arial"/>
                <a:sym typeface="Arial"/>
              </a:rPr>
              <a:t>Patterns in the data have a distinct resonance with the theoretical frameworks of behavioural geography and time geography.</a:t>
            </a:r>
          </a:p>
          <a:p>
            <a:pPr>
              <a:buNone/>
            </a:pPr>
            <a:r>
              <a:rPr strike="noStrike" u="none" b="0" cap="none" baseline="0" sz="1200" lang="en-US" i="0">
                <a:solidFill>
                  <a:schemeClr val="dk1"/>
                </a:solidFill>
                <a:latin typeface="Arial"/>
                <a:ea typeface="Arial"/>
                <a:cs typeface="Arial"/>
                <a:sym typeface="Arial"/>
              </a:rPr>
              <a:t> - we have shown that constrained intra-urban movement patterns, e.g. from home to work to shop and home again, and so on, can be detected and illustrated. </a:t>
            </a:r>
          </a:p>
          <a:p>
            <a:pPr>
              <a:buNone/>
            </a:pPr>
            <a:r>
              <a:rPr strike="noStrike" u="none" b="0" cap="none" baseline="0" sz="1800" lang="en-US" i="0"/>
              <a:t> - usually this data would be very difficult to obtain – a small numer of participants would need to be equipped with location-sensing devices and monitored over time</a:t>
            </a:r>
          </a:p>
          <a:p>
            <a:r>
              <a:t/>
            </a:r>
          </a:p>
          <a:p>
            <a:pPr>
              <a:buNone/>
            </a:pPr>
            <a:r>
              <a:rPr strike="noStrike" u="none" b="0" cap="none" baseline="0" sz="1800" lang="en-US" i="0"/>
              <a:t>Ethical issues</a:t>
            </a:r>
          </a:p>
          <a:p>
            <a:pPr>
              <a:buNone/>
            </a:pPr>
            <a:r>
              <a:rPr strike="noStrike" u="none" b="0" cap="none" baseline="0" sz="1800" lang="en-US" i="0"/>
              <a:t> - Usually participants give permission for the study – not feasible with crowd-sourced data</a:t>
            </a:r>
          </a:p>
          <a:p>
            <a:pPr>
              <a:buNone/>
            </a:pPr>
            <a:r>
              <a:rPr strike="noStrike" u="none" b="0" cap="none" baseline="0" sz="1800" lang="en-US" i="0"/>
              <a:t> - Data is publicly available but do users understand what they have made available?</a:t>
            </a:r>
          </a:p>
          <a:p>
            <a:r>
              <a:t/>
            </a:r>
          </a:p>
          <a:p>
            <a:pPr>
              <a:buNone/>
            </a:pPr>
            <a:r>
              <a:rPr strike="noStrike" u="none" b="0" cap="none" baseline="0" sz="1800" lang="en-US" i="0"/>
              <a:t>Social network analysis</a:t>
            </a:r>
          </a:p>
          <a:p>
            <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26" name="Shape 126"/>
          <p:cNvSpPr/>
          <p:nvPr/>
        </p:nvSpPr>
        <p:spPr>
          <a:xfrm>
            <a:off y="0" x="0"/>
            <a:ext cy="1587" cx="1587"/>
          </a:xfrm>
          <a:prstGeom prst="rect">
            <a:avLst/>
          </a:prstGeom>
          <a:noFill/>
          <a:ln>
            <a:noFill/>
          </a:ln>
        </p:spPr>
        <p:txBody>
          <a:bodyPr bIns="45000" rIns="90000" lIns="90000" tIns="45000" anchor="t" anchorCtr="0">
            <a:spAutoFit/>
          </a:bodyPr>
          <a:lstStyle/>
          <a:p>
            <a:pPr algn="l" rtl="0" lvl="0" marR="0" indent="0" marL="0">
              <a:lnSpc>
                <a:spcPct val="100000"/>
              </a:lnSpc>
              <a:spcBef>
                <a:spcPts val="400"/>
              </a:spcBef>
              <a:buSzPct val="25000"/>
              <a:buNone/>
            </a:pPr>
            <a:r>
              <a:rPr lang="en-US"/>
              <a:t> </a:t>
            </a:r>
          </a:p>
        </p:txBody>
      </p:sp>
      <p:sp>
        <p:nvSpPr>
          <p:cNvPr id="127" name="Shape 127"/>
          <p:cNvSpPr/>
          <p:nvPr>
            <p:ph idx="2" type="sldImg"/>
          </p:nvPr>
        </p:nvSpPr>
        <p:spPr>
          <a:xfrm>
            <a:off y="0" x="0"/>
            <a:ext cy="1587" cx="1587"/>
          </a:xfrm>
          <a:custGeom>
            <a:pathLst>
              <a:path w="120000" extrusionOk="0" h="120000">
                <a:moveTo>
                  <a:pt y="0" x="0"/>
                </a:moveTo>
                <a:lnTo>
                  <a:pt y="0" x="120000"/>
                </a:lnTo>
                <a:lnTo>
                  <a:pt y="120000" x="120000"/>
                </a:lnTo>
                <a:lnTo>
                  <a:pt y="120000" x="0"/>
                </a:lnTo>
                <a:close/>
              </a:path>
            </a:pathLst>
          </a:custGeom>
          <a:solidFill>
            <a:srgbClr val="FFFFFF"/>
          </a:solidFill>
          <a:ln w="9525" cap="flat">
            <a:solidFill>
              <a:srgbClr val="000000"/>
            </a:solidFill>
            <a:prstDash val="solid"/>
            <a:miter/>
            <a:headEnd w="med" len="med" type="none"/>
            <a:tailEnd w="med" len="med" type="none"/>
          </a:ln>
        </p:spPr>
      </p:sp>
      <p:sp>
        <p:nvSpPr>
          <p:cNvPr id="128" name="Shape 128"/>
          <p:cNvSpPr txBox="1"/>
          <p:nvPr>
            <p:ph idx="1" type="body"/>
          </p:nvPr>
        </p:nvSpPr>
        <p:spPr>
          <a:xfrm>
            <a:off y="0" x="0"/>
            <a:ext cy="1587" cx="1587"/>
          </a:xfrm>
          <a:prstGeom prst="rect">
            <a:avLst/>
          </a:prstGeom>
          <a:noFill/>
          <a:ln>
            <a:noFill/>
          </a:ln>
        </p:spPr>
        <p:txBody>
          <a:bodyPr bIns="45700" rIns="91425" lIns="91425" tIns="45700" anchor="ctr" anchorCtr="0">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37" name="Shape 1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38" name="Shape 138"/>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Savage and Burrows argue that sociologists’ key area of methodological expertise (survey design) is being superseded by new ‘crowd-sourced’ data</a:t>
            </a:r>
          </a:p>
          <a:p>
            <a:r>
              <a:t/>
            </a:r>
          </a:p>
          <a:p>
            <a:pPr>
              <a:buNone/>
            </a:pPr>
            <a:r>
              <a:rPr strike="noStrike" u="none" b="0" cap="none" baseline="0" sz="1800" lang="en-US" i="0"/>
              <a:t>Traditional surveys:</a:t>
            </a:r>
          </a:p>
          <a:p>
            <a:pPr>
              <a:buNone/>
            </a:pPr>
            <a:r>
              <a:rPr strike="noStrike" u="none" b="0" cap="none" baseline="0" sz="1800" lang="en-US" i="0"/>
              <a:t> - often small, occur infrequently</a:t>
            </a:r>
          </a:p>
          <a:p>
            <a:pPr>
              <a:buNone/>
            </a:pPr>
            <a:r>
              <a:rPr strike="noStrike" u="none" b="0" cap="none" baseline="0" sz="1800" lang="en-US" i="0"/>
              <a:t> - often focus on attributes of the population rather than their spatio-temporal behaviour</a:t>
            </a:r>
          </a:p>
          <a:p>
            <a:pPr>
              <a:buNone/>
            </a:pPr>
            <a:r>
              <a:rPr strike="noStrike" u="none" b="0" cap="none" baseline="0" sz="1800" lang="en-US" i="0"/>
              <a:t> - are often spatially and/or demographically aggregated – problems identifying individual-level behaviour and with the ecological fallacy </a:t>
            </a:r>
          </a:p>
          <a:p>
            <a:r>
              <a:t/>
            </a:r>
          </a:p>
          <a:p>
            <a:pPr>
              <a:buNone/>
            </a:pPr>
            <a:r>
              <a:rPr strike="noStrike" u="none" b="0" cap="none" baseline="0" sz="1800" lang="en-US" i="0"/>
              <a:t>New ‘crowd-sourced’ data are much larger and collected regularly (or continuously)</a:t>
            </a:r>
          </a:p>
          <a:p>
            <a:pPr>
              <a:buNone/>
            </a:pPr>
            <a:r>
              <a:rPr strike="noStrike" u="none" b="0" cap="none" baseline="0" sz="1800" lang="en-US" i="0"/>
              <a:t> - e.g. supermarket reward schemes: companies have complete information about their customers so there is no need to conduct surveys to find out what they’re buying</a:t>
            </a:r>
          </a:p>
          <a:p>
            <a:r>
              <a:t/>
            </a:r>
          </a:p>
          <a:p>
            <a:pPr>
              <a:buNone/>
            </a:pPr>
            <a:r>
              <a:rPr strike="noStrike" u="none" b="0" cap="none" baseline="0" sz="1800" lang="en-US" i="0"/>
              <a:t>But sociologists are slow to embrace these new forms of data</a:t>
            </a:r>
          </a:p>
          <a:p>
            <a:r>
              <a:t/>
            </a:r>
          </a:p>
          <a:p>
            <a:pPr>
              <a:buNone/>
            </a:pPr>
            <a:r>
              <a:rPr strike="noStrike" u="none" b="0" cap="none" baseline="0" sz="1800" lang="en-US" i="0"/>
              <a:t>These types of data could be used to calibrate social science models whilst they are operating.</a:t>
            </a:r>
          </a:p>
          <a:p>
            <a:pPr>
              <a:buNone/>
            </a:pPr>
            <a:r>
              <a:rPr strike="noStrike" u="none" b="0" cap="none" baseline="0" sz="1800" lang="en-US" i="0"/>
              <a:t> - E.g. meteorology models use daily weather data to improve their forecasts</a:t>
            </a:r>
          </a:p>
          <a:p>
            <a:r>
              <a:t/>
            </a:r>
          </a:p>
          <a:p>
            <a:r>
              <a:t/>
            </a:r>
          </a:p>
          <a:p>
            <a:pPr>
              <a:buNone/>
            </a:pPr>
            <a:r>
              <a:rPr strike="noStrike" u="none" b="0" cap="none" baseline="0" sz="1200" lang="en-US" i="0">
                <a:solidFill>
                  <a:schemeClr val="dk1"/>
                </a:solidFill>
                <a:latin typeface="Arial"/>
                <a:ea typeface="Arial"/>
                <a:cs typeface="Arial"/>
                <a:sym typeface="Arial"/>
              </a:rPr>
              <a:t>Goodchild, M. (2007). Citizens as sensors: the world of volunteered geography. </a:t>
            </a:r>
            <a:r>
              <a:rPr strike="noStrike" u="none" b="0" cap="none" baseline="0" sz="1200" lang="en-US" i="1">
                <a:solidFill>
                  <a:schemeClr val="dk1"/>
                </a:solidFill>
                <a:latin typeface="Arial"/>
                <a:ea typeface="Arial"/>
                <a:cs typeface="Arial"/>
                <a:sym typeface="Arial"/>
              </a:rPr>
              <a:t>GeoJournal</a:t>
            </a:r>
            <a:r>
              <a:rPr strike="noStrike" u="none" b="0" cap="none" baseline="0" sz="1200" lang="en-US" i="0">
                <a:solidFill>
                  <a:schemeClr val="dk1"/>
                </a:solidFill>
                <a:latin typeface="Arial"/>
                <a:ea typeface="Arial"/>
                <a:cs typeface="Arial"/>
                <a:sym typeface="Arial"/>
              </a:rPr>
              <a:t> 69, 211–221.</a:t>
            </a:r>
          </a:p>
          <a:p>
            <a:r>
              <a:t/>
            </a:r>
          </a:p>
          <a:p>
            <a:pPr>
              <a:buNone/>
            </a:pPr>
            <a:r>
              <a:rPr strike="noStrike" u="none" b="0" cap="none" baseline="0" sz="1200" lang="en-US" i="0">
                <a:solidFill>
                  <a:schemeClr val="dk1"/>
                </a:solidFill>
                <a:latin typeface="Arial"/>
                <a:ea typeface="Arial"/>
                <a:cs typeface="Arial"/>
                <a:sym typeface="Arial"/>
              </a:rPr>
              <a:t>Savage, M. and R. Burrows (2007). The Coming Crisis of Empirical Sociology. </a:t>
            </a:r>
            <a:r>
              <a:rPr strike="noStrike" u="none" b="0" cap="none" baseline="0" sz="1200" lang="en-US" i="1">
                <a:solidFill>
                  <a:schemeClr val="dk1"/>
                </a:solidFill>
                <a:latin typeface="Arial"/>
                <a:ea typeface="Arial"/>
                <a:cs typeface="Arial"/>
                <a:sym typeface="Arial"/>
              </a:rPr>
              <a:t>Sociology</a:t>
            </a:r>
            <a:r>
              <a:rPr strike="noStrike" u="none" b="0" cap="none" baseline="0" sz="1200" lang="en-US" i="0">
                <a:solidFill>
                  <a:schemeClr val="dk1"/>
                </a:solidFill>
                <a:latin typeface="Arial"/>
                <a:ea typeface="Arial"/>
                <a:cs typeface="Arial"/>
                <a:sym typeface="Arial"/>
              </a:rPr>
              <a:t> 41(5), 885–899.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48" name="Shape 1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49" name="Shape 149"/>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Savage and Burrows argue that sociologists’ key area of methodological expertise (survey design) is being superseded by new ‘crowd-sourced’ data</a:t>
            </a:r>
          </a:p>
          <a:p>
            <a:r>
              <a:t/>
            </a:r>
          </a:p>
          <a:p>
            <a:pPr>
              <a:buNone/>
            </a:pPr>
            <a:r>
              <a:rPr strike="noStrike" u="none" b="0" cap="none" baseline="0" sz="1800" lang="en-US" i="0"/>
              <a:t>Traditional surveys:</a:t>
            </a:r>
          </a:p>
          <a:p>
            <a:pPr>
              <a:buNone/>
            </a:pPr>
            <a:r>
              <a:rPr strike="noStrike" u="none" b="0" cap="none" baseline="0" sz="1800" lang="en-US" i="0"/>
              <a:t> - often small, occur infrequently</a:t>
            </a:r>
          </a:p>
          <a:p>
            <a:pPr>
              <a:buNone/>
            </a:pPr>
            <a:r>
              <a:rPr strike="noStrike" u="none" b="0" cap="none" baseline="0" sz="1800" lang="en-US" i="0"/>
              <a:t> - often focus on attributes of the population rather than their spatio-temporal behaviour</a:t>
            </a:r>
          </a:p>
          <a:p>
            <a:pPr>
              <a:buNone/>
            </a:pPr>
            <a:r>
              <a:rPr strike="noStrike" u="none" b="0" cap="none" baseline="0" sz="1800" lang="en-US" i="0"/>
              <a:t> - are often spatially and/or demographically aggregated – problems identifying individual-level behaviour and with the ecological fallacy </a:t>
            </a:r>
          </a:p>
          <a:p>
            <a:r>
              <a:t/>
            </a:r>
          </a:p>
          <a:p>
            <a:pPr>
              <a:buNone/>
            </a:pPr>
            <a:r>
              <a:rPr strike="noStrike" u="none" b="0" cap="none" baseline="0" sz="1800" lang="en-US" i="0"/>
              <a:t>New ‘crowd-sourced’ data are much larger and collected regularly (or continuously)</a:t>
            </a:r>
          </a:p>
          <a:p>
            <a:pPr>
              <a:buNone/>
            </a:pPr>
            <a:r>
              <a:rPr strike="noStrike" u="none" b="0" cap="none" baseline="0" sz="1800" lang="en-US" i="0"/>
              <a:t> - e.g. supermarket reward schemes: companies have complete information about their customers so there is no need to conduct surveys to find out what they’re buying</a:t>
            </a:r>
          </a:p>
          <a:p>
            <a:r>
              <a:t/>
            </a:r>
          </a:p>
          <a:p>
            <a:pPr>
              <a:buNone/>
            </a:pPr>
            <a:r>
              <a:rPr strike="noStrike" u="none" b="0" cap="none" baseline="0" sz="1800" lang="en-US" i="0"/>
              <a:t>But sociologists are slow to embrace these new forms of data</a:t>
            </a:r>
          </a:p>
          <a:p>
            <a:r>
              <a:t/>
            </a:r>
          </a:p>
          <a:p>
            <a:pPr>
              <a:buNone/>
            </a:pPr>
            <a:r>
              <a:rPr strike="noStrike" u="none" b="0" cap="none" baseline="0" sz="1800" lang="en-US" i="0"/>
              <a:t>These types of data could be used to calibrate social science models whilst they are operating.</a:t>
            </a:r>
          </a:p>
          <a:p>
            <a:pPr>
              <a:buNone/>
            </a:pPr>
            <a:r>
              <a:rPr strike="noStrike" u="none" b="0" cap="none" baseline="0" sz="1800" lang="en-US" i="0"/>
              <a:t> - E.g. meteorology models use daily weather data to improve their forecasts</a:t>
            </a:r>
          </a:p>
          <a:p>
            <a:r>
              <a:t/>
            </a:r>
          </a:p>
          <a:p>
            <a:r>
              <a:t/>
            </a:r>
          </a:p>
          <a:p>
            <a:pPr>
              <a:buNone/>
            </a:pPr>
            <a:r>
              <a:rPr strike="noStrike" u="none" b="0" cap="none" baseline="0" sz="1200" lang="en-US" i="0">
                <a:solidFill>
                  <a:schemeClr val="dk1"/>
                </a:solidFill>
                <a:latin typeface="Arial"/>
                <a:ea typeface="Arial"/>
                <a:cs typeface="Arial"/>
                <a:sym typeface="Arial"/>
              </a:rPr>
              <a:t>Goodchild, M. (2007). Citizens as sensors: the world of volunteered geography. </a:t>
            </a:r>
            <a:r>
              <a:rPr strike="noStrike" u="none" b="0" cap="none" baseline="0" sz="1200" lang="en-US" i="1">
                <a:solidFill>
                  <a:schemeClr val="dk1"/>
                </a:solidFill>
                <a:latin typeface="Arial"/>
                <a:ea typeface="Arial"/>
                <a:cs typeface="Arial"/>
                <a:sym typeface="Arial"/>
              </a:rPr>
              <a:t>GeoJournal</a:t>
            </a:r>
            <a:r>
              <a:rPr strike="noStrike" u="none" b="0" cap="none" baseline="0" sz="1200" lang="en-US" i="0">
                <a:solidFill>
                  <a:schemeClr val="dk1"/>
                </a:solidFill>
                <a:latin typeface="Arial"/>
                <a:ea typeface="Arial"/>
                <a:cs typeface="Arial"/>
                <a:sym typeface="Arial"/>
              </a:rPr>
              <a:t> 69, 211–221.</a:t>
            </a:r>
          </a:p>
          <a:p>
            <a:r>
              <a:t/>
            </a:r>
          </a:p>
          <a:p>
            <a:pPr>
              <a:buNone/>
            </a:pPr>
            <a:r>
              <a:rPr strike="noStrike" u="none" b="0" cap="none" baseline="0" sz="1200" lang="en-US" i="0">
                <a:solidFill>
                  <a:schemeClr val="dk1"/>
                </a:solidFill>
                <a:latin typeface="Arial"/>
                <a:ea typeface="Arial"/>
                <a:cs typeface="Arial"/>
                <a:sym typeface="Arial"/>
              </a:rPr>
              <a:t>Savage, M. and R. Burrows (2007). The Coming Crisis of Empirical Sociology. </a:t>
            </a:r>
            <a:r>
              <a:rPr strike="noStrike" u="none" b="0" cap="none" baseline="0" sz="1200" lang="en-US" i="1">
                <a:solidFill>
                  <a:schemeClr val="dk1"/>
                </a:solidFill>
                <a:latin typeface="Arial"/>
                <a:ea typeface="Arial"/>
                <a:cs typeface="Arial"/>
                <a:sym typeface="Arial"/>
              </a:rPr>
              <a:t>Sociology</a:t>
            </a:r>
            <a:r>
              <a:rPr strike="noStrike" u="none" b="0" cap="none" baseline="0" sz="1200" lang="en-US" i="0">
                <a:solidFill>
                  <a:schemeClr val="dk1"/>
                </a:solidFill>
                <a:latin typeface="Arial"/>
                <a:ea typeface="Arial"/>
                <a:cs typeface="Arial"/>
                <a:sym typeface="Arial"/>
              </a:rPr>
              <a:t> 41(5), 885–899.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60" name="Shape 1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1" name="Shape 161"/>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a:pPr>
              <a:buNone/>
            </a:pPr>
            <a:r>
              <a:rPr strike="noStrike" u="none" b="0" cap="none" baseline="0" sz="1800" lang="en-US" i="0"/>
              <a:t>Savage and Burrows argue that sociologists’ key area of methodological expertise (survey design) is being superseded by new ‘crowd-sourced’ data</a:t>
            </a:r>
          </a:p>
          <a:p>
            <a:r>
              <a:t/>
            </a:r>
          </a:p>
          <a:p>
            <a:pPr>
              <a:buNone/>
            </a:pPr>
            <a:r>
              <a:rPr strike="noStrike" u="none" b="0" cap="none" baseline="0" sz="1800" lang="en-US" i="0"/>
              <a:t>Traditional surveys:</a:t>
            </a:r>
          </a:p>
          <a:p>
            <a:pPr>
              <a:buNone/>
            </a:pPr>
            <a:r>
              <a:rPr strike="noStrike" u="none" b="0" cap="none" baseline="0" sz="1800" lang="en-US" i="0"/>
              <a:t> - often small, occur infrequently</a:t>
            </a:r>
          </a:p>
          <a:p>
            <a:pPr>
              <a:buNone/>
            </a:pPr>
            <a:r>
              <a:rPr strike="noStrike" u="none" b="0" cap="none" baseline="0" sz="1800" lang="en-US" i="0"/>
              <a:t> - often focus on attributes of the population rather than their spatio-temporal behaviour</a:t>
            </a:r>
          </a:p>
          <a:p>
            <a:pPr>
              <a:buNone/>
            </a:pPr>
            <a:r>
              <a:rPr strike="noStrike" u="none" b="0" cap="none" baseline="0" sz="1800" lang="en-US" i="0"/>
              <a:t> - are often spatially and/or demographically aggregated – problems identifying individual-level behaviour and with the ecological fallacy </a:t>
            </a:r>
          </a:p>
          <a:p>
            <a:r>
              <a:t/>
            </a:r>
          </a:p>
          <a:p>
            <a:pPr>
              <a:buNone/>
            </a:pPr>
            <a:r>
              <a:rPr strike="noStrike" u="none" b="0" cap="none" baseline="0" sz="1800" lang="en-US" i="0"/>
              <a:t>New ‘crowd-sourced’ data are much larger and collected regularly (or continuously)</a:t>
            </a:r>
          </a:p>
          <a:p>
            <a:pPr>
              <a:buNone/>
            </a:pPr>
            <a:r>
              <a:rPr strike="noStrike" u="none" b="0" cap="none" baseline="0" sz="1800" lang="en-US" i="0"/>
              <a:t> - e.g. supermarket reward schemes: companies have complete information about their customers so there is no need to conduct surveys to find out what they’re buying</a:t>
            </a:r>
          </a:p>
          <a:p>
            <a:r>
              <a:t/>
            </a:r>
          </a:p>
          <a:p>
            <a:pPr>
              <a:buNone/>
            </a:pPr>
            <a:r>
              <a:rPr strike="noStrike" u="none" b="0" cap="none" baseline="0" sz="1800" lang="en-US" i="0"/>
              <a:t>But sociologists are slow to embrace these new forms of data</a:t>
            </a:r>
          </a:p>
          <a:p>
            <a:r>
              <a:t/>
            </a:r>
          </a:p>
          <a:p>
            <a:pPr>
              <a:buNone/>
            </a:pPr>
            <a:r>
              <a:rPr strike="noStrike" u="none" b="0" cap="none" baseline="0" sz="1800" lang="en-US" i="0"/>
              <a:t>These types of data could be used to calibrate social science models whilst they are operating.</a:t>
            </a:r>
          </a:p>
          <a:p>
            <a:pPr>
              <a:buNone/>
            </a:pPr>
            <a:r>
              <a:rPr strike="noStrike" u="none" b="0" cap="none" baseline="0" sz="1800" lang="en-US" i="0"/>
              <a:t> - E.g. meteorology models use daily weather data to improve their forecasts</a:t>
            </a:r>
          </a:p>
          <a:p>
            <a:r>
              <a:t/>
            </a:r>
          </a:p>
          <a:p>
            <a:r>
              <a:t/>
            </a:r>
          </a:p>
          <a:p>
            <a:pPr>
              <a:buNone/>
            </a:pPr>
            <a:r>
              <a:rPr strike="noStrike" u="none" b="0" cap="none" baseline="0" sz="1200" lang="en-US" i="0">
                <a:solidFill>
                  <a:schemeClr val="dk1"/>
                </a:solidFill>
                <a:latin typeface="Arial"/>
                <a:ea typeface="Arial"/>
                <a:cs typeface="Arial"/>
                <a:sym typeface="Arial"/>
              </a:rPr>
              <a:t>Goodchild, M. (2007). Citizens as sensors: the world of volunteered geography. </a:t>
            </a:r>
            <a:r>
              <a:rPr strike="noStrike" u="none" b="0" cap="none" baseline="0" sz="1200" lang="en-US" i="1">
                <a:solidFill>
                  <a:schemeClr val="dk1"/>
                </a:solidFill>
                <a:latin typeface="Arial"/>
                <a:ea typeface="Arial"/>
                <a:cs typeface="Arial"/>
                <a:sym typeface="Arial"/>
              </a:rPr>
              <a:t>GeoJournal</a:t>
            </a:r>
            <a:r>
              <a:rPr strike="noStrike" u="none" b="0" cap="none" baseline="0" sz="1200" lang="en-US" i="0">
                <a:solidFill>
                  <a:schemeClr val="dk1"/>
                </a:solidFill>
                <a:latin typeface="Arial"/>
                <a:ea typeface="Arial"/>
                <a:cs typeface="Arial"/>
                <a:sym typeface="Arial"/>
              </a:rPr>
              <a:t> 69, 211–221.</a:t>
            </a:r>
          </a:p>
          <a:p>
            <a:r>
              <a:t/>
            </a:r>
          </a:p>
          <a:p>
            <a:pPr>
              <a:buNone/>
            </a:pPr>
            <a:r>
              <a:rPr strike="noStrike" u="none" b="0" cap="none" baseline="0" sz="1200" lang="en-US" i="0">
                <a:solidFill>
                  <a:schemeClr val="dk1"/>
                </a:solidFill>
                <a:latin typeface="Arial"/>
                <a:ea typeface="Arial"/>
                <a:cs typeface="Arial"/>
                <a:sym typeface="Arial"/>
              </a:rPr>
              <a:t>Savage, M. and R. Burrows (2007). The Coming Crisis of Empirical Sociology. </a:t>
            </a:r>
            <a:r>
              <a:rPr strike="noStrike" u="none" b="0" cap="none" baseline="0" sz="1200" lang="en-US" i="1">
                <a:solidFill>
                  <a:schemeClr val="dk1"/>
                </a:solidFill>
                <a:latin typeface="Arial"/>
                <a:ea typeface="Arial"/>
                <a:cs typeface="Arial"/>
                <a:sym typeface="Arial"/>
              </a:rPr>
              <a:t>Sociology</a:t>
            </a:r>
            <a:r>
              <a:rPr strike="noStrike" u="none" b="0" cap="none" baseline="0" sz="1200" lang="en-US" i="0">
                <a:solidFill>
                  <a:schemeClr val="dk1"/>
                </a:solidFill>
                <a:latin typeface="Arial"/>
                <a:ea typeface="Arial"/>
                <a:cs typeface="Arial"/>
                <a:sym typeface="Arial"/>
              </a:rPr>
              <a:t> 41(5), 885–899.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70" name="Shape 1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71" name="Shape 171"/>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82" name="Shape 1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83" name="Shape 183"/>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txBox="1"/>
          <p:nvPr>
            <p:ph idx="12" type="sldNum"/>
          </p:nvPr>
        </p:nvSpPr>
        <p:spPr>
          <a:xfrm>
            <a:off y="8685213" x="3884612"/>
            <a:ext cy="457200" cx="2971799"/>
          </a:xfrm>
          <a:prstGeom prst="rect">
            <a:avLst/>
          </a:prstGeom>
          <a:noFill/>
          <a:ln>
            <a:noFill/>
          </a:ln>
        </p:spPr>
        <p:txBody>
          <a:bodyPr bIns="45700" rIns="91425" lIns="91425" tIns="45700" anchor="b" anchorCtr="0">
            <a:spAutoFit/>
          </a:bodyPr>
          <a:lstStyle/>
          <a:p>
            <a:pPr algn="r" rtl="0" lvl="0" marR="0" indent="0" marL="0">
              <a:spcBef>
                <a:spcPts val="0"/>
              </a:spcBef>
              <a:buSzPct val="25000"/>
              <a:buNone/>
            </a:pPr>
            <a:r>
              <a:rPr lang="en-US"/>
              <a:t> </a:t>
            </a:r>
          </a:p>
        </p:txBody>
      </p:sp>
      <p:sp>
        <p:nvSpPr>
          <p:cNvPr id="195" name="Shape 1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96" name="Shape 196"/>
          <p:cNvSpPr txBox="1"/>
          <p:nvPr>
            <p:ph idx="1" type="body"/>
          </p:nvPr>
        </p:nvSpPr>
        <p:spPr>
          <a:xfrm>
            <a:off y="4343400" x="685800"/>
            <a:ext cy="4114800" cx="5486399"/>
          </a:xfrm>
          <a:prstGeom prst="rect">
            <a:avLst/>
          </a:prstGeom>
          <a:noFill/>
          <a:ln>
            <a:noFill/>
          </a:ln>
        </p:spPr>
        <p:txBody>
          <a:bodyPr bIns="45700" rIns="91425" lIns="91425" tIns="45700" anchor="t" anchorCtr="0">
            <a:sp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media/image00.png" Type="http://schemas.openxmlformats.org/officeDocument/2006/relationships/image" Id="rId2"/><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17" name="Shape 17"/>
        <p:cNvGrpSpPr/>
        <p:nvPr/>
      </p:nvGrpSpPr>
      <p:grpSpPr>
        <a:xfrm>
          <a:off y="0" x="0"/>
          <a:ext cy="0" cx="0"/>
          <a:chOff y="0" x="0"/>
          <a:chExt cy="0" cx="0"/>
        </a:xfrm>
      </p:grpSpPr>
      <p:sp>
        <p:nvSpPr>
          <p:cNvPr id="18" name="Shape 18"/>
          <p:cNvSpPr/>
          <p:nvPr/>
        </p:nvSpPr>
        <p:spPr>
          <a:xfrm>
            <a:off y="76200" x="76200"/>
            <a:ext cy="6705599" cx="8991600"/>
          </a:xfrm>
          <a:prstGeom prst="rect">
            <a:avLst/>
          </a:prstGeom>
          <a:solidFill>
            <a:schemeClr val="dk1"/>
          </a:solidFill>
          <a:ln>
            <a:noFill/>
          </a:ln>
        </p:spPr>
        <p:txBody>
          <a:bodyPr bIns="45700" rIns="91425" lIns="91425" tIns="45700" anchor="ctr" anchorCtr="0">
            <a:spAutoFit/>
          </a:bodyPr>
          <a:lstStyle/>
          <a:p/>
        </p:txBody>
      </p:sp>
      <p:sp>
        <p:nvSpPr>
          <p:cNvPr id="19" name="Shape 19"/>
          <p:cNvSpPr/>
          <p:nvPr/>
        </p:nvSpPr>
        <p:spPr>
          <a:xfrm>
            <a:off y="441325" x="6511925"/>
            <a:ext cy="647700" cx="2274887"/>
          </a:xfrm>
          <a:prstGeom prst="rect">
            <a:avLst/>
          </a:prstGeom>
          <a:blipFill>
            <a:blip r:embed="rId2"/>
            <a:stretch>
              <a:fillRect/>
            </a:stretch>
          </a:blipFill>
        </p:spPr>
      </p:sp>
      <p:sp>
        <p:nvSpPr>
          <p:cNvPr id="20" name="Shape 20"/>
          <p:cNvSpPr txBox="1"/>
          <p:nvPr>
            <p:ph type="ctrTitle"/>
          </p:nvPr>
        </p:nvSpPr>
        <p:spPr>
          <a:xfrm>
            <a:off y="2565400" x="349250"/>
            <a:ext cy="549275" cx="7772400"/>
          </a:xfrm>
          <a:prstGeom prst="rect">
            <a:avLst/>
          </a:prstGeom>
          <a:noFill/>
          <a:ln>
            <a:noFill/>
          </a:ln>
        </p:spPr>
        <p:txBody>
          <a:bodyPr bIns="91425" rIns="91425" lIns="91425" tIns="91425" anchor="t" anchorCtr="0"/>
          <a:lstStyle>
            <a:lvl1pPr algn="l" rtl="0" marR="0" indent="0" marL="0">
              <a:spcBef>
                <a:spcPts val="0"/>
              </a:spcBef>
              <a:spcAft>
                <a:spcPts val="0"/>
              </a:spcAft>
              <a:defRPr strike="noStrike" u="none" b="0" cap="none" baseline="0" sz="3600" i="0">
                <a:solidFill>
                  <a:schemeClr val="lt1"/>
                </a:solidFill>
                <a:latin typeface="Arial"/>
                <a:ea typeface="Arial"/>
                <a:cs typeface="Arial"/>
                <a:sym typeface="Arial"/>
              </a:defRPr>
            </a:lvl1pPr>
            <a:lvl2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2pPr>
            <a:lvl3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3pPr>
            <a:lvl4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4pPr>
            <a:lvl5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5pPr>
            <a:lvl6pPr algn="l" rtl="0" marR="0" indent="0" marL="457200">
              <a:spcBef>
                <a:spcPts val="0"/>
              </a:spcBef>
              <a:spcAft>
                <a:spcPts val="0"/>
              </a:spcAft>
              <a:defRPr strike="noStrike" u="none" b="0" cap="none" baseline="0" sz="2800" i="0">
                <a:solidFill>
                  <a:schemeClr val="dk2"/>
                </a:solidFill>
                <a:latin typeface="Arial"/>
                <a:ea typeface="Arial"/>
                <a:cs typeface="Arial"/>
                <a:sym typeface="Arial"/>
              </a:defRPr>
            </a:lvl6pPr>
            <a:lvl7pPr algn="l" rtl="0" marR="0" indent="0" marL="914400">
              <a:spcBef>
                <a:spcPts val="0"/>
              </a:spcBef>
              <a:spcAft>
                <a:spcPts val="0"/>
              </a:spcAft>
              <a:defRPr strike="noStrike" u="none" b="0" cap="none" baseline="0" sz="2800" i="0">
                <a:solidFill>
                  <a:schemeClr val="dk2"/>
                </a:solidFill>
                <a:latin typeface="Arial"/>
                <a:ea typeface="Arial"/>
                <a:cs typeface="Arial"/>
                <a:sym typeface="Arial"/>
              </a:defRPr>
            </a:lvl7pPr>
            <a:lvl8pPr algn="l" rtl="0" marR="0" indent="0" marL="1371600">
              <a:spcBef>
                <a:spcPts val="0"/>
              </a:spcBef>
              <a:spcAft>
                <a:spcPts val="0"/>
              </a:spcAft>
              <a:defRPr strike="noStrike" u="none" b="0" cap="none" baseline="0" sz="2800" i="0">
                <a:solidFill>
                  <a:schemeClr val="dk2"/>
                </a:solidFill>
                <a:latin typeface="Arial"/>
                <a:ea typeface="Arial"/>
                <a:cs typeface="Arial"/>
                <a:sym typeface="Arial"/>
              </a:defRPr>
            </a:lvl8pPr>
            <a:lvl9pPr algn="l" rtl="0" marR="0" indent="0" marL="1828800">
              <a:spcBef>
                <a:spcPts val="0"/>
              </a:spcBef>
              <a:spcAft>
                <a:spcPts val="0"/>
              </a:spcAft>
              <a:defRPr strike="noStrike" u="none" b="0" cap="none" baseline="0" sz="2800" i="0">
                <a:solidFill>
                  <a:schemeClr val="dk2"/>
                </a:solidFill>
                <a:latin typeface="Arial"/>
                <a:ea typeface="Arial"/>
                <a:cs typeface="Arial"/>
                <a:sym typeface="Arial"/>
              </a:defRPr>
            </a:lvl9pPr>
          </a:lstStyle>
          <a:p/>
        </p:txBody>
      </p:sp>
      <p:sp>
        <p:nvSpPr>
          <p:cNvPr id="21" name="Shape 21"/>
          <p:cNvSpPr txBox="1"/>
          <p:nvPr>
            <p:ph idx="1" type="subTitle"/>
          </p:nvPr>
        </p:nvSpPr>
        <p:spPr>
          <a:xfrm>
            <a:off y="3990975" x="352425"/>
            <a:ext cy="519112" cx="5394325"/>
          </a:xfrm>
          <a:prstGeom prst="rect">
            <a:avLst/>
          </a:prstGeom>
          <a:noFill/>
          <a:ln>
            <a:noFill/>
          </a:ln>
        </p:spPr>
        <p:txBody>
          <a:bodyPr bIns="91425" rIns="91425" lIns="91425" tIns="91425" anchor="t" anchorCtr="0"/>
          <a:lstStyle>
            <a:lvl1pPr algn="l" rtl="0" marR="0" indent="0" marL="0">
              <a:spcBef>
                <a:spcPts val="0"/>
              </a:spcBef>
              <a:spcAft>
                <a:spcPts val="800"/>
              </a:spcAft>
              <a:defRPr strike="noStrike" u="none" b="0" cap="none" baseline="0" sz="2000" i="0">
                <a:solidFill>
                  <a:schemeClr val="lt1"/>
                </a:solidFill>
                <a:latin typeface="Arial"/>
                <a:ea typeface="Arial"/>
                <a:cs typeface="Arial"/>
                <a:sym typeface="Arial"/>
              </a:defRPr>
            </a:lvl1pPr>
            <a:lvl2pPr algn="l" rtl="0" marR="0" indent="-195263" marL="271463">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2pPr>
            <a:lvl3pPr algn="l" rtl="0" marR="0" indent="-200025" marL="542925">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3pPr>
            <a:lvl4pPr algn="l" rtl="0" marR="0" indent="-200025" marL="809625">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4pPr>
            <a:lvl5pPr algn="l" rtl="0" marR="0" indent="-204787" marL="10810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5pPr>
            <a:lvl6pPr algn="l" rtl="0" marR="0" indent="-204787" marL="15382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6pPr>
            <a:lvl7pPr algn="l" rtl="0" marR="0" indent="-204788" marL="19954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7pPr>
            <a:lvl8pPr algn="l" rtl="0" marR="0" indent="-204788" marL="24526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8pPr>
            <a:lvl9pPr algn="l" rtl="0" marR="0" indent="-204788" marL="29098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9pPr>
          </a:lstStyle>
          <a:p/>
        </p:txBody>
      </p:sp>
      <p:sp>
        <p:nvSpPr>
          <p:cNvPr id="22" name="Shape 22"/>
          <p:cNvSpPr txBox="1"/>
          <p:nvPr>
            <p:ph idx="10" type="dt"/>
          </p:nvPr>
        </p:nvSpPr>
        <p:spPr>
          <a:xfrm>
            <a:off y="6927850"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3" name="Shape 23"/>
          <p:cNvSpPr txBox="1"/>
          <p:nvPr>
            <p:ph idx="11" type="ftr"/>
          </p:nvPr>
        </p:nvSpPr>
        <p:spPr>
          <a:xfrm>
            <a:off y="6927850" x="3124200"/>
            <a:ext cy="476249"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4" name="Shape 24"/>
          <p:cNvSpPr txBox="1"/>
          <p:nvPr>
            <p:ph idx="12" type="sldNum"/>
          </p:nvPr>
        </p:nvSpPr>
        <p:spPr>
          <a:xfrm>
            <a:off y="6927850" x="6553200"/>
            <a:ext cy="476249" cx="21335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cxnSp>
        <p:nvCxnSpPr>
          <p:cNvPr id="25" name="Shape 25"/>
          <p:cNvCxnSpPr/>
          <p:nvPr/>
        </p:nvCxnSpPr>
        <p:spPr>
          <a:xfrm>
            <a:off y="1341437" x="201613"/>
            <a:ext cy="0" cx="8713786"/>
          </a:xfrm>
          <a:prstGeom prst="straightConnector1">
            <a:avLst/>
          </a:prstGeom>
          <a:noFill/>
          <a:ln w="9525" cap="flat">
            <a:solidFill>
              <a:schemeClr val="lt1"/>
            </a:solidFill>
            <a:prstDash val="solid"/>
            <a:round/>
            <a:headEnd w="med" len="med" type="none"/>
            <a:tailEnd w="med" len="med" type="none"/>
          </a:ln>
        </p:spPr>
      </p:cxnSp>
      <p:sp>
        <p:nvSpPr>
          <p:cNvPr id="26" name="Shape 26"/>
          <p:cNvSpPr/>
          <p:nvPr/>
        </p:nvSpPr>
        <p:spPr>
          <a:xfrm>
            <a:off y="420687" x="355600"/>
            <a:ext cy="738187" cx="4876799"/>
          </a:xfrm>
          <a:prstGeom prst="rect">
            <a:avLst/>
          </a:prstGeom>
          <a:no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School of something</a:t>
            </a:r>
          </a:p>
          <a:p>
            <a:pPr algn="l" rtl="0" lvl="0" marR="0" indent="0" marL="0">
              <a:spcBef>
                <a:spcPts val="0"/>
              </a:spcBef>
              <a:spcAft>
                <a:spcPts val="0"/>
              </a:spcAft>
              <a:buSzPct val="25000"/>
              <a:buNone/>
            </a:pPr>
            <a:r>
              <a:rPr strike="noStrike" u="none" b="0" cap="none" baseline="0" sz="1400" lang="en-US" i="0">
                <a:solidFill>
                  <a:schemeClr val="lt1"/>
                </a:solidFill>
                <a:latin typeface="Arial"/>
                <a:ea typeface="Arial"/>
                <a:cs typeface="Arial"/>
                <a:sym typeface="Arial"/>
              </a:rPr>
              <a:t>FACULTY OF OTHER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Tx">
    <p:spTree>
      <p:nvGrpSpPr>
        <p:cNvPr id="78" name="Shape 78"/>
        <p:cNvGrpSpPr/>
        <p:nvPr/>
      </p:nvGrpSpPr>
      <p:grpSpPr>
        <a:xfrm>
          <a:off y="0" x="0"/>
          <a:ext cy="0" cx="0"/>
          <a:chOff y="0" x="0"/>
          <a:chExt cy="0" cx="0"/>
        </a:xfrm>
      </p:grpSpPr>
      <p:sp>
        <p:nvSpPr>
          <p:cNvPr id="79" name="Shape 79"/>
          <p:cNvSpPr txBox="1"/>
          <p:nvPr>
            <p:ph type="title"/>
          </p:nvPr>
        </p:nvSpPr>
        <p:spPr>
          <a:xfrm>
            <a:off y="422275" x="355600"/>
            <a:ext cy="738187" cx="4876799"/>
          </a:xfrm>
          <a:prstGeom prst="rect">
            <a:avLst/>
          </a:prstGeom>
          <a:noFill/>
          <a:ln>
            <a:noFill/>
          </a:ln>
        </p:spPr>
        <p:txBody>
          <a:bodyPr bIns="91425" rIns="91425" lIns="91425" tIns="91425" anchor="b" anchorCtr="0"/>
          <a:lstStyle>
            <a:lvl1pPr algn="l" rtl="0">
              <a:spcBef>
                <a:spcPts val="0"/>
              </a:spcBef>
              <a:spcAft>
                <a:spcPts val="0"/>
              </a:spcAft>
              <a:defRPr sz="2800">
                <a:solidFill>
                  <a:schemeClr val="dk2"/>
                </a:solidFill>
                <a:latin typeface="Arial"/>
                <a:ea typeface="Arial"/>
                <a:cs typeface="Arial"/>
                <a:sym typeface="Arial"/>
              </a:defRPr>
            </a:lvl1pPr>
            <a:lvl2pPr algn="l" rtl="0">
              <a:spcBef>
                <a:spcPts val="0"/>
              </a:spcBef>
              <a:spcAft>
                <a:spcPts val="0"/>
              </a:spcAft>
              <a:defRPr sz="2800">
                <a:solidFill>
                  <a:schemeClr val="dk2"/>
                </a:solidFill>
                <a:latin typeface="Arial"/>
                <a:ea typeface="Arial"/>
                <a:cs typeface="Arial"/>
                <a:sym typeface="Arial"/>
              </a:defRPr>
            </a:lvl2pPr>
            <a:lvl3pPr algn="l" rtl="0">
              <a:spcBef>
                <a:spcPts val="0"/>
              </a:spcBef>
              <a:spcAft>
                <a:spcPts val="0"/>
              </a:spcAft>
              <a:defRPr sz="2800">
                <a:solidFill>
                  <a:schemeClr val="dk2"/>
                </a:solidFill>
                <a:latin typeface="Arial"/>
                <a:ea typeface="Arial"/>
                <a:cs typeface="Arial"/>
                <a:sym typeface="Arial"/>
              </a:defRPr>
            </a:lvl3pPr>
            <a:lvl4pPr algn="l" rtl="0">
              <a:spcBef>
                <a:spcPts val="0"/>
              </a:spcBef>
              <a:spcAft>
                <a:spcPts val="0"/>
              </a:spcAft>
              <a:defRPr sz="2800">
                <a:solidFill>
                  <a:schemeClr val="dk2"/>
                </a:solidFill>
                <a:latin typeface="Arial"/>
                <a:ea typeface="Arial"/>
                <a:cs typeface="Arial"/>
                <a:sym typeface="Arial"/>
              </a:defRPr>
            </a:lvl4pPr>
            <a:lvl5pPr algn="l" rtl="0">
              <a:spcBef>
                <a:spcPts val="0"/>
              </a:spcBef>
              <a:spcAft>
                <a:spcPts val="0"/>
              </a:spcAft>
              <a:defRPr sz="2800">
                <a:solidFill>
                  <a:schemeClr val="dk2"/>
                </a:solidFill>
                <a:latin typeface="Arial"/>
                <a:ea typeface="Arial"/>
                <a:cs typeface="Arial"/>
                <a:sym typeface="Arial"/>
              </a:defRPr>
            </a:lvl5pPr>
            <a:lvl6pPr algn="l" rtl="0" marL="457200">
              <a:spcBef>
                <a:spcPts val="0"/>
              </a:spcBef>
              <a:spcAft>
                <a:spcPts val="0"/>
              </a:spcAft>
              <a:defRPr sz="2800">
                <a:solidFill>
                  <a:schemeClr val="dk2"/>
                </a:solidFill>
                <a:latin typeface="Arial"/>
                <a:ea typeface="Arial"/>
                <a:cs typeface="Arial"/>
                <a:sym typeface="Arial"/>
              </a:defRPr>
            </a:lvl6pPr>
            <a:lvl7pPr algn="l" rtl="0" marL="914400">
              <a:spcBef>
                <a:spcPts val="0"/>
              </a:spcBef>
              <a:spcAft>
                <a:spcPts val="0"/>
              </a:spcAft>
              <a:defRPr sz="2800">
                <a:solidFill>
                  <a:schemeClr val="dk2"/>
                </a:solidFill>
                <a:latin typeface="Arial"/>
                <a:ea typeface="Arial"/>
                <a:cs typeface="Arial"/>
                <a:sym typeface="Arial"/>
              </a:defRPr>
            </a:lvl7pPr>
            <a:lvl8pPr algn="l" rtl="0" marL="1371600">
              <a:spcBef>
                <a:spcPts val="0"/>
              </a:spcBef>
              <a:spcAft>
                <a:spcPts val="0"/>
              </a:spcAft>
              <a:defRPr sz="2800">
                <a:solidFill>
                  <a:schemeClr val="dk2"/>
                </a:solidFill>
                <a:latin typeface="Arial"/>
                <a:ea typeface="Arial"/>
                <a:cs typeface="Arial"/>
                <a:sym typeface="Arial"/>
              </a:defRPr>
            </a:lvl8pPr>
            <a:lvl9pPr algn="l" rtl="0" marL="1828800">
              <a:spcBef>
                <a:spcPts val="0"/>
              </a:spcBef>
              <a:spcAft>
                <a:spcPts val="0"/>
              </a:spcAft>
              <a:defRPr sz="2800">
                <a:solidFill>
                  <a:schemeClr val="dk2"/>
                </a:solidFill>
                <a:latin typeface="Arial"/>
                <a:ea typeface="Arial"/>
                <a:cs typeface="Arial"/>
                <a:sym typeface="Arial"/>
              </a:defRPr>
            </a:lvl9pPr>
          </a:lstStyle>
          <a:p/>
        </p:txBody>
      </p:sp>
      <p:sp>
        <p:nvSpPr>
          <p:cNvPr id="80" name="Shape 80"/>
          <p:cNvSpPr txBox="1"/>
          <p:nvPr>
            <p:ph idx="1" type="body"/>
          </p:nvPr>
        </p:nvSpPr>
        <p:spPr>
          <a:xfrm rot="5400000">
            <a:off y="-374649" x="2395537"/>
            <a:ext cy="8429625" cx="4349750"/>
          </a:xfrm>
          <a:prstGeom prst="rect">
            <a:avLst/>
          </a:prstGeom>
          <a:noFill/>
          <a:ln>
            <a:noFill/>
          </a:ln>
        </p:spPr>
        <p:txBody>
          <a:bodyPr bIns="91425" rIns="91425" lIns="91425" tIns="91425" anchor="t" anchorCtr="0"/>
          <a:lstStyle>
            <a:lvl1pPr algn="l" rtl="0">
              <a:spcBef>
                <a:spcPts val="0"/>
              </a:spcBef>
              <a:spcAft>
                <a:spcPts val="960"/>
              </a:spcAft>
              <a:defRPr sz="2400">
                <a:solidFill>
                  <a:schemeClr val="dk1"/>
                </a:solidFill>
                <a:latin typeface="Arial"/>
                <a:ea typeface="Arial"/>
                <a:cs typeface="Arial"/>
                <a:sym typeface="Arial"/>
              </a:defRPr>
            </a:lvl1pPr>
            <a:lvl2pPr algn="l" rtl="0" indent="-195263" marL="271463">
              <a:spcBef>
                <a:spcPts val="0"/>
              </a:spcBef>
              <a:spcAft>
                <a:spcPts val="800"/>
              </a:spcAft>
              <a:buClr>
                <a:schemeClr val="dk1"/>
              </a:buClr>
              <a:buFont typeface="Arial"/>
              <a:buChar char="•"/>
              <a:defRPr sz="2000">
                <a:solidFill>
                  <a:schemeClr val="dk1"/>
                </a:solidFill>
                <a:latin typeface="Arial"/>
                <a:ea typeface="Arial"/>
                <a:cs typeface="Arial"/>
                <a:sym typeface="Arial"/>
              </a:defRPr>
            </a:lvl2pPr>
            <a:lvl3pPr algn="l" rtl="0" indent="-200025" marL="542925">
              <a:spcBef>
                <a:spcPts val="0"/>
              </a:spcBef>
              <a:spcAft>
                <a:spcPts val="800"/>
              </a:spcAft>
              <a:buClr>
                <a:schemeClr val="dk1"/>
              </a:buClr>
              <a:buFont typeface="Arial"/>
              <a:buChar char="•"/>
              <a:defRPr sz="2000">
                <a:solidFill>
                  <a:schemeClr val="dk1"/>
                </a:solidFill>
                <a:latin typeface="Arial"/>
                <a:ea typeface="Arial"/>
                <a:cs typeface="Arial"/>
                <a:sym typeface="Arial"/>
              </a:defRPr>
            </a:lvl3pPr>
            <a:lvl4pPr algn="l" rtl="0" indent="-200025" marL="809625">
              <a:spcBef>
                <a:spcPts val="0"/>
              </a:spcBef>
              <a:spcAft>
                <a:spcPts val="800"/>
              </a:spcAft>
              <a:buClr>
                <a:schemeClr val="dk1"/>
              </a:buClr>
              <a:buFont typeface="Arial"/>
              <a:buChar char="•"/>
              <a:defRPr sz="2000">
                <a:solidFill>
                  <a:schemeClr val="dk1"/>
                </a:solidFill>
                <a:latin typeface="Arial"/>
                <a:ea typeface="Arial"/>
                <a:cs typeface="Arial"/>
                <a:sym typeface="Arial"/>
              </a:defRPr>
            </a:lvl4pPr>
            <a:lvl5pPr algn="l" rtl="0" indent="-204787" marL="1081088">
              <a:spcBef>
                <a:spcPts val="0"/>
              </a:spcBef>
              <a:spcAft>
                <a:spcPts val="800"/>
              </a:spcAft>
              <a:buClr>
                <a:schemeClr val="dk1"/>
              </a:buClr>
              <a:buFont typeface="Arial"/>
              <a:buChar char="•"/>
              <a:defRPr sz="2000">
                <a:solidFill>
                  <a:schemeClr val="dk1"/>
                </a:solidFill>
                <a:latin typeface="Arial"/>
                <a:ea typeface="Arial"/>
                <a:cs typeface="Arial"/>
                <a:sym typeface="Arial"/>
              </a:defRPr>
            </a:lvl5pPr>
            <a:lvl6pPr algn="l" rtl="0" indent="-204787" marL="1538288">
              <a:spcBef>
                <a:spcPts val="0"/>
              </a:spcBef>
              <a:spcAft>
                <a:spcPts val="800"/>
              </a:spcAft>
              <a:buClr>
                <a:schemeClr val="dk1"/>
              </a:buClr>
              <a:buFont typeface="Arial"/>
              <a:buChar char="•"/>
              <a:defRPr sz="2000">
                <a:solidFill>
                  <a:schemeClr val="dk1"/>
                </a:solidFill>
                <a:latin typeface="Arial"/>
                <a:ea typeface="Arial"/>
                <a:cs typeface="Arial"/>
                <a:sym typeface="Arial"/>
              </a:defRPr>
            </a:lvl6pPr>
            <a:lvl7pPr algn="l" rtl="0" indent="-204788" marL="1995488">
              <a:spcBef>
                <a:spcPts val="0"/>
              </a:spcBef>
              <a:spcAft>
                <a:spcPts val="800"/>
              </a:spcAft>
              <a:buClr>
                <a:schemeClr val="dk1"/>
              </a:buClr>
              <a:buFont typeface="Arial"/>
              <a:buChar char="•"/>
              <a:defRPr sz="2000">
                <a:solidFill>
                  <a:schemeClr val="dk1"/>
                </a:solidFill>
                <a:latin typeface="Arial"/>
                <a:ea typeface="Arial"/>
                <a:cs typeface="Arial"/>
                <a:sym typeface="Arial"/>
              </a:defRPr>
            </a:lvl7pPr>
            <a:lvl8pPr algn="l" rtl="0" indent="-204788" marL="2452688">
              <a:spcBef>
                <a:spcPts val="0"/>
              </a:spcBef>
              <a:spcAft>
                <a:spcPts val="800"/>
              </a:spcAft>
              <a:buClr>
                <a:schemeClr val="dk1"/>
              </a:buClr>
              <a:buFont typeface="Arial"/>
              <a:buChar char="•"/>
              <a:defRPr sz="2000">
                <a:solidFill>
                  <a:schemeClr val="dk1"/>
                </a:solidFill>
                <a:latin typeface="Arial"/>
                <a:ea typeface="Arial"/>
                <a:cs typeface="Arial"/>
                <a:sym typeface="Arial"/>
              </a:defRPr>
            </a:lvl8pPr>
            <a:lvl9pPr algn="l" rtl="0" indent="-204788" marL="2909888">
              <a:spcBef>
                <a:spcPts val="0"/>
              </a:spcBef>
              <a:spcAft>
                <a:spcPts val="800"/>
              </a:spcAft>
              <a:buClr>
                <a:schemeClr val="dk1"/>
              </a:buClr>
              <a:buFont typeface="Arial"/>
              <a:buChar char="•"/>
              <a:defRPr sz="2000">
                <a:solidFill>
                  <a:schemeClr val="dk1"/>
                </a:solidFill>
                <a:latin typeface="Arial"/>
                <a:ea typeface="Arial"/>
                <a:cs typeface="Arial"/>
                <a:sym typeface="Arial"/>
              </a:defRPr>
            </a:lvl9pPr>
          </a:lstStyle>
          <a:p/>
        </p:txBody>
      </p:sp>
      <p:sp>
        <p:nvSpPr>
          <p:cNvPr id="81" name="Shape 81"/>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82" name="Shape 82"/>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83" name="Shape 83"/>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TitleAndTx">
    <p:spTree>
      <p:nvGrpSpPr>
        <p:cNvPr id="84" name="Shape 84"/>
        <p:cNvGrpSpPr/>
        <p:nvPr/>
      </p:nvGrpSpPr>
      <p:grpSpPr>
        <a:xfrm>
          <a:off y="0" x="0"/>
          <a:ext cy="0" cx="0"/>
          <a:chOff y="0" x="0"/>
          <a:chExt cy="0" cx="0"/>
        </a:xfrm>
      </p:grpSpPr>
      <p:sp>
        <p:nvSpPr>
          <p:cNvPr id="85" name="Shape 85"/>
          <p:cNvSpPr txBox="1"/>
          <p:nvPr>
            <p:ph type="title"/>
          </p:nvPr>
        </p:nvSpPr>
        <p:spPr>
          <a:xfrm rot="5400000">
            <a:off y="2165350" x="4935537"/>
            <a:ext cy="2106611" cx="5592763"/>
          </a:xfrm>
          <a:prstGeom prst="rect">
            <a:avLst/>
          </a:prstGeom>
          <a:noFill/>
          <a:ln>
            <a:noFill/>
          </a:ln>
        </p:spPr>
        <p:txBody>
          <a:bodyPr bIns="91425" rIns="91425" lIns="91425" tIns="91425" anchor="b" anchorCtr="0"/>
          <a:lstStyle>
            <a:lvl1pPr algn="l" rtl="0">
              <a:spcBef>
                <a:spcPts val="0"/>
              </a:spcBef>
              <a:spcAft>
                <a:spcPts val="0"/>
              </a:spcAft>
              <a:defRPr sz="2800">
                <a:solidFill>
                  <a:schemeClr val="dk2"/>
                </a:solidFill>
                <a:latin typeface="Arial"/>
                <a:ea typeface="Arial"/>
                <a:cs typeface="Arial"/>
                <a:sym typeface="Arial"/>
              </a:defRPr>
            </a:lvl1pPr>
            <a:lvl2pPr algn="l" rtl="0">
              <a:spcBef>
                <a:spcPts val="0"/>
              </a:spcBef>
              <a:spcAft>
                <a:spcPts val="0"/>
              </a:spcAft>
              <a:defRPr sz="2800">
                <a:solidFill>
                  <a:schemeClr val="dk2"/>
                </a:solidFill>
                <a:latin typeface="Arial"/>
                <a:ea typeface="Arial"/>
                <a:cs typeface="Arial"/>
                <a:sym typeface="Arial"/>
              </a:defRPr>
            </a:lvl2pPr>
            <a:lvl3pPr algn="l" rtl="0">
              <a:spcBef>
                <a:spcPts val="0"/>
              </a:spcBef>
              <a:spcAft>
                <a:spcPts val="0"/>
              </a:spcAft>
              <a:defRPr sz="2800">
                <a:solidFill>
                  <a:schemeClr val="dk2"/>
                </a:solidFill>
                <a:latin typeface="Arial"/>
                <a:ea typeface="Arial"/>
                <a:cs typeface="Arial"/>
                <a:sym typeface="Arial"/>
              </a:defRPr>
            </a:lvl3pPr>
            <a:lvl4pPr algn="l" rtl="0">
              <a:spcBef>
                <a:spcPts val="0"/>
              </a:spcBef>
              <a:spcAft>
                <a:spcPts val="0"/>
              </a:spcAft>
              <a:defRPr sz="2800">
                <a:solidFill>
                  <a:schemeClr val="dk2"/>
                </a:solidFill>
                <a:latin typeface="Arial"/>
                <a:ea typeface="Arial"/>
                <a:cs typeface="Arial"/>
                <a:sym typeface="Arial"/>
              </a:defRPr>
            </a:lvl4pPr>
            <a:lvl5pPr algn="l" rtl="0">
              <a:spcBef>
                <a:spcPts val="0"/>
              </a:spcBef>
              <a:spcAft>
                <a:spcPts val="0"/>
              </a:spcAft>
              <a:defRPr sz="2800">
                <a:solidFill>
                  <a:schemeClr val="dk2"/>
                </a:solidFill>
                <a:latin typeface="Arial"/>
                <a:ea typeface="Arial"/>
                <a:cs typeface="Arial"/>
                <a:sym typeface="Arial"/>
              </a:defRPr>
            </a:lvl5pPr>
            <a:lvl6pPr algn="l" rtl="0" marL="457200">
              <a:spcBef>
                <a:spcPts val="0"/>
              </a:spcBef>
              <a:spcAft>
                <a:spcPts val="0"/>
              </a:spcAft>
              <a:defRPr sz="2800">
                <a:solidFill>
                  <a:schemeClr val="dk2"/>
                </a:solidFill>
                <a:latin typeface="Arial"/>
                <a:ea typeface="Arial"/>
                <a:cs typeface="Arial"/>
                <a:sym typeface="Arial"/>
              </a:defRPr>
            </a:lvl6pPr>
            <a:lvl7pPr algn="l" rtl="0" marL="914400">
              <a:spcBef>
                <a:spcPts val="0"/>
              </a:spcBef>
              <a:spcAft>
                <a:spcPts val="0"/>
              </a:spcAft>
              <a:defRPr sz="2800">
                <a:solidFill>
                  <a:schemeClr val="dk2"/>
                </a:solidFill>
                <a:latin typeface="Arial"/>
                <a:ea typeface="Arial"/>
                <a:cs typeface="Arial"/>
                <a:sym typeface="Arial"/>
              </a:defRPr>
            </a:lvl7pPr>
            <a:lvl8pPr algn="l" rtl="0" marL="1371600">
              <a:spcBef>
                <a:spcPts val="0"/>
              </a:spcBef>
              <a:spcAft>
                <a:spcPts val="0"/>
              </a:spcAft>
              <a:defRPr sz="2800">
                <a:solidFill>
                  <a:schemeClr val="dk2"/>
                </a:solidFill>
                <a:latin typeface="Arial"/>
                <a:ea typeface="Arial"/>
                <a:cs typeface="Arial"/>
                <a:sym typeface="Arial"/>
              </a:defRPr>
            </a:lvl8pPr>
            <a:lvl9pPr algn="l" rtl="0" marL="1828800">
              <a:spcBef>
                <a:spcPts val="0"/>
              </a:spcBef>
              <a:spcAft>
                <a:spcPts val="0"/>
              </a:spcAft>
              <a:defRPr sz="2800">
                <a:solidFill>
                  <a:schemeClr val="dk2"/>
                </a:solidFill>
                <a:latin typeface="Arial"/>
                <a:ea typeface="Arial"/>
                <a:cs typeface="Arial"/>
                <a:sym typeface="Arial"/>
              </a:defRPr>
            </a:lvl9pPr>
          </a:lstStyle>
          <a:p/>
        </p:txBody>
      </p:sp>
      <p:sp>
        <p:nvSpPr>
          <p:cNvPr id="86" name="Shape 86"/>
          <p:cNvSpPr txBox="1"/>
          <p:nvPr>
            <p:ph idx="1" type="body"/>
          </p:nvPr>
        </p:nvSpPr>
        <p:spPr>
          <a:xfrm rot="5400000">
            <a:off y="133350" x="644524"/>
            <a:ext cy="6170612" cx="5592763"/>
          </a:xfrm>
          <a:prstGeom prst="rect">
            <a:avLst/>
          </a:prstGeom>
          <a:noFill/>
          <a:ln>
            <a:noFill/>
          </a:ln>
        </p:spPr>
        <p:txBody>
          <a:bodyPr bIns="91425" rIns="91425" lIns="91425" tIns="91425" anchor="t" anchorCtr="0"/>
          <a:lstStyle>
            <a:lvl1pPr algn="l" rtl="0">
              <a:spcBef>
                <a:spcPts val="0"/>
              </a:spcBef>
              <a:spcAft>
                <a:spcPts val="960"/>
              </a:spcAft>
              <a:defRPr sz="2400">
                <a:solidFill>
                  <a:schemeClr val="dk1"/>
                </a:solidFill>
                <a:latin typeface="Arial"/>
                <a:ea typeface="Arial"/>
                <a:cs typeface="Arial"/>
                <a:sym typeface="Arial"/>
              </a:defRPr>
            </a:lvl1pPr>
            <a:lvl2pPr algn="l" rtl="0" indent="-195263" marL="271463">
              <a:spcBef>
                <a:spcPts val="0"/>
              </a:spcBef>
              <a:spcAft>
                <a:spcPts val="800"/>
              </a:spcAft>
              <a:buClr>
                <a:schemeClr val="dk1"/>
              </a:buClr>
              <a:buFont typeface="Arial"/>
              <a:buChar char="•"/>
              <a:defRPr sz="2000">
                <a:solidFill>
                  <a:schemeClr val="dk1"/>
                </a:solidFill>
                <a:latin typeface="Arial"/>
                <a:ea typeface="Arial"/>
                <a:cs typeface="Arial"/>
                <a:sym typeface="Arial"/>
              </a:defRPr>
            </a:lvl2pPr>
            <a:lvl3pPr algn="l" rtl="0" indent="-200025" marL="542925">
              <a:spcBef>
                <a:spcPts val="0"/>
              </a:spcBef>
              <a:spcAft>
                <a:spcPts val="800"/>
              </a:spcAft>
              <a:buClr>
                <a:schemeClr val="dk1"/>
              </a:buClr>
              <a:buFont typeface="Arial"/>
              <a:buChar char="•"/>
              <a:defRPr sz="2000">
                <a:solidFill>
                  <a:schemeClr val="dk1"/>
                </a:solidFill>
                <a:latin typeface="Arial"/>
                <a:ea typeface="Arial"/>
                <a:cs typeface="Arial"/>
                <a:sym typeface="Arial"/>
              </a:defRPr>
            </a:lvl3pPr>
            <a:lvl4pPr algn="l" rtl="0" indent="-200025" marL="809625">
              <a:spcBef>
                <a:spcPts val="0"/>
              </a:spcBef>
              <a:spcAft>
                <a:spcPts val="800"/>
              </a:spcAft>
              <a:buClr>
                <a:schemeClr val="dk1"/>
              </a:buClr>
              <a:buFont typeface="Arial"/>
              <a:buChar char="•"/>
              <a:defRPr sz="2000">
                <a:solidFill>
                  <a:schemeClr val="dk1"/>
                </a:solidFill>
                <a:latin typeface="Arial"/>
                <a:ea typeface="Arial"/>
                <a:cs typeface="Arial"/>
                <a:sym typeface="Arial"/>
              </a:defRPr>
            </a:lvl4pPr>
            <a:lvl5pPr algn="l" rtl="0" indent="-204787" marL="1081088">
              <a:spcBef>
                <a:spcPts val="0"/>
              </a:spcBef>
              <a:spcAft>
                <a:spcPts val="800"/>
              </a:spcAft>
              <a:buClr>
                <a:schemeClr val="dk1"/>
              </a:buClr>
              <a:buFont typeface="Arial"/>
              <a:buChar char="•"/>
              <a:defRPr sz="2000">
                <a:solidFill>
                  <a:schemeClr val="dk1"/>
                </a:solidFill>
                <a:latin typeface="Arial"/>
                <a:ea typeface="Arial"/>
                <a:cs typeface="Arial"/>
                <a:sym typeface="Arial"/>
              </a:defRPr>
            </a:lvl5pPr>
            <a:lvl6pPr algn="l" rtl="0" indent="-204787" marL="1538288">
              <a:spcBef>
                <a:spcPts val="0"/>
              </a:spcBef>
              <a:spcAft>
                <a:spcPts val="800"/>
              </a:spcAft>
              <a:buClr>
                <a:schemeClr val="dk1"/>
              </a:buClr>
              <a:buFont typeface="Arial"/>
              <a:buChar char="•"/>
              <a:defRPr sz="2000">
                <a:solidFill>
                  <a:schemeClr val="dk1"/>
                </a:solidFill>
                <a:latin typeface="Arial"/>
                <a:ea typeface="Arial"/>
                <a:cs typeface="Arial"/>
                <a:sym typeface="Arial"/>
              </a:defRPr>
            </a:lvl6pPr>
            <a:lvl7pPr algn="l" rtl="0" indent="-204788" marL="1995488">
              <a:spcBef>
                <a:spcPts val="0"/>
              </a:spcBef>
              <a:spcAft>
                <a:spcPts val="800"/>
              </a:spcAft>
              <a:buClr>
                <a:schemeClr val="dk1"/>
              </a:buClr>
              <a:buFont typeface="Arial"/>
              <a:buChar char="•"/>
              <a:defRPr sz="2000">
                <a:solidFill>
                  <a:schemeClr val="dk1"/>
                </a:solidFill>
                <a:latin typeface="Arial"/>
                <a:ea typeface="Arial"/>
                <a:cs typeface="Arial"/>
                <a:sym typeface="Arial"/>
              </a:defRPr>
            </a:lvl7pPr>
            <a:lvl8pPr algn="l" rtl="0" indent="-204788" marL="2452688">
              <a:spcBef>
                <a:spcPts val="0"/>
              </a:spcBef>
              <a:spcAft>
                <a:spcPts val="800"/>
              </a:spcAft>
              <a:buClr>
                <a:schemeClr val="dk1"/>
              </a:buClr>
              <a:buFont typeface="Arial"/>
              <a:buChar char="•"/>
              <a:defRPr sz="2000">
                <a:solidFill>
                  <a:schemeClr val="dk1"/>
                </a:solidFill>
                <a:latin typeface="Arial"/>
                <a:ea typeface="Arial"/>
                <a:cs typeface="Arial"/>
                <a:sym typeface="Arial"/>
              </a:defRPr>
            </a:lvl8pPr>
            <a:lvl9pPr algn="l" rtl="0" indent="-204788" marL="2909888">
              <a:spcBef>
                <a:spcPts val="0"/>
              </a:spcBef>
              <a:spcAft>
                <a:spcPts val="800"/>
              </a:spcAft>
              <a:buClr>
                <a:schemeClr val="dk1"/>
              </a:buClr>
              <a:buFont typeface="Arial"/>
              <a:buChar char="•"/>
              <a:defRPr sz="2000">
                <a:solidFill>
                  <a:schemeClr val="dk1"/>
                </a:solidFill>
                <a:latin typeface="Arial"/>
                <a:ea typeface="Arial"/>
                <a:cs typeface="Arial"/>
                <a:sym typeface="Arial"/>
              </a:defRPr>
            </a:lvl9pPr>
          </a:lstStyle>
          <a:p/>
        </p:txBody>
      </p:sp>
      <p:sp>
        <p:nvSpPr>
          <p:cNvPr id="87" name="Shape 87"/>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88" name="Shape 88"/>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89" name="Shape 89"/>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AndTwoObj" type="txAndTwoObj">
  <p:cSld name="txAndTwoObj">
    <p:spTree>
      <p:nvGrpSpPr>
        <p:cNvPr id="90" name="Shape 90"/>
        <p:cNvGrpSpPr/>
        <p:nvPr/>
      </p:nvGrpSpPr>
      <p:grpSpPr>
        <a:xfrm>
          <a:off y="0" x="0"/>
          <a:ext cy="0" cx="0"/>
          <a:chOff y="0" x="0"/>
          <a:chExt cy="0" cx="0"/>
        </a:xfrm>
      </p:grpSpPr>
      <p:sp>
        <p:nvSpPr>
          <p:cNvPr id="91" name="Shape 91"/>
          <p:cNvSpPr txBox="1"/>
          <p:nvPr>
            <p:ph type="title"/>
          </p:nvPr>
        </p:nvSpPr>
        <p:spPr>
          <a:xfrm>
            <a:off y="422275" x="355600"/>
            <a:ext cy="738187" cx="4876799"/>
          </a:xfrm>
          <a:prstGeom prst="rect">
            <a:avLst/>
          </a:prstGeom>
          <a:noFill/>
          <a:ln>
            <a:noFill/>
          </a:ln>
        </p:spPr>
        <p:txBody>
          <a:bodyPr bIns="91425" rIns="91425" lIns="91425" tIns="91425" anchor="b" anchorCtr="0"/>
          <a:lstStyle>
            <a:lvl1pPr algn="l" rtl="0">
              <a:spcBef>
                <a:spcPts val="0"/>
              </a:spcBef>
              <a:spcAft>
                <a:spcPts val="0"/>
              </a:spcAft>
              <a:defRPr sz="2800">
                <a:solidFill>
                  <a:schemeClr val="dk2"/>
                </a:solidFill>
                <a:latin typeface="Arial"/>
                <a:ea typeface="Arial"/>
                <a:cs typeface="Arial"/>
                <a:sym typeface="Arial"/>
              </a:defRPr>
            </a:lvl1pPr>
            <a:lvl2pPr algn="l" rtl="0">
              <a:spcBef>
                <a:spcPts val="0"/>
              </a:spcBef>
              <a:spcAft>
                <a:spcPts val="0"/>
              </a:spcAft>
              <a:defRPr sz="2800">
                <a:solidFill>
                  <a:schemeClr val="dk2"/>
                </a:solidFill>
                <a:latin typeface="Arial"/>
                <a:ea typeface="Arial"/>
                <a:cs typeface="Arial"/>
                <a:sym typeface="Arial"/>
              </a:defRPr>
            </a:lvl2pPr>
            <a:lvl3pPr algn="l" rtl="0">
              <a:spcBef>
                <a:spcPts val="0"/>
              </a:spcBef>
              <a:spcAft>
                <a:spcPts val="0"/>
              </a:spcAft>
              <a:defRPr sz="2800">
                <a:solidFill>
                  <a:schemeClr val="dk2"/>
                </a:solidFill>
                <a:latin typeface="Arial"/>
                <a:ea typeface="Arial"/>
                <a:cs typeface="Arial"/>
                <a:sym typeface="Arial"/>
              </a:defRPr>
            </a:lvl3pPr>
            <a:lvl4pPr algn="l" rtl="0">
              <a:spcBef>
                <a:spcPts val="0"/>
              </a:spcBef>
              <a:spcAft>
                <a:spcPts val="0"/>
              </a:spcAft>
              <a:defRPr sz="2800">
                <a:solidFill>
                  <a:schemeClr val="dk2"/>
                </a:solidFill>
                <a:latin typeface="Arial"/>
                <a:ea typeface="Arial"/>
                <a:cs typeface="Arial"/>
                <a:sym typeface="Arial"/>
              </a:defRPr>
            </a:lvl4pPr>
            <a:lvl5pPr algn="l" rtl="0">
              <a:spcBef>
                <a:spcPts val="0"/>
              </a:spcBef>
              <a:spcAft>
                <a:spcPts val="0"/>
              </a:spcAft>
              <a:defRPr sz="2800">
                <a:solidFill>
                  <a:schemeClr val="dk2"/>
                </a:solidFill>
                <a:latin typeface="Arial"/>
                <a:ea typeface="Arial"/>
                <a:cs typeface="Arial"/>
                <a:sym typeface="Arial"/>
              </a:defRPr>
            </a:lvl5pPr>
            <a:lvl6pPr algn="l" rtl="0" marL="457200">
              <a:spcBef>
                <a:spcPts val="0"/>
              </a:spcBef>
              <a:spcAft>
                <a:spcPts val="0"/>
              </a:spcAft>
              <a:defRPr sz="2800">
                <a:solidFill>
                  <a:schemeClr val="dk2"/>
                </a:solidFill>
                <a:latin typeface="Arial"/>
                <a:ea typeface="Arial"/>
                <a:cs typeface="Arial"/>
                <a:sym typeface="Arial"/>
              </a:defRPr>
            </a:lvl6pPr>
            <a:lvl7pPr algn="l" rtl="0" marL="914400">
              <a:spcBef>
                <a:spcPts val="0"/>
              </a:spcBef>
              <a:spcAft>
                <a:spcPts val="0"/>
              </a:spcAft>
              <a:defRPr sz="2800">
                <a:solidFill>
                  <a:schemeClr val="dk2"/>
                </a:solidFill>
                <a:latin typeface="Arial"/>
                <a:ea typeface="Arial"/>
                <a:cs typeface="Arial"/>
                <a:sym typeface="Arial"/>
              </a:defRPr>
            </a:lvl7pPr>
            <a:lvl8pPr algn="l" rtl="0" marL="1371600">
              <a:spcBef>
                <a:spcPts val="0"/>
              </a:spcBef>
              <a:spcAft>
                <a:spcPts val="0"/>
              </a:spcAft>
              <a:defRPr sz="2800">
                <a:solidFill>
                  <a:schemeClr val="dk2"/>
                </a:solidFill>
                <a:latin typeface="Arial"/>
                <a:ea typeface="Arial"/>
                <a:cs typeface="Arial"/>
                <a:sym typeface="Arial"/>
              </a:defRPr>
            </a:lvl8pPr>
            <a:lvl9pPr algn="l" rtl="0" marL="1828800">
              <a:spcBef>
                <a:spcPts val="0"/>
              </a:spcBef>
              <a:spcAft>
                <a:spcPts val="0"/>
              </a:spcAft>
              <a:defRPr sz="2800">
                <a:solidFill>
                  <a:schemeClr val="dk2"/>
                </a:solidFill>
                <a:latin typeface="Arial"/>
                <a:ea typeface="Arial"/>
                <a:cs typeface="Arial"/>
                <a:sym typeface="Arial"/>
              </a:defRPr>
            </a:lvl9pPr>
          </a:lstStyle>
          <a:p/>
        </p:txBody>
      </p:sp>
      <p:sp>
        <p:nvSpPr>
          <p:cNvPr id="92" name="Shape 92"/>
          <p:cNvSpPr txBox="1"/>
          <p:nvPr>
            <p:ph idx="1" type="body"/>
          </p:nvPr>
        </p:nvSpPr>
        <p:spPr>
          <a:xfrm>
            <a:off y="1665288" x="355600"/>
            <a:ext cy="4349750" cx="4138613"/>
          </a:xfrm>
          <a:prstGeom prst="rect">
            <a:avLst/>
          </a:prstGeom>
          <a:noFill/>
          <a:ln>
            <a:noFill/>
          </a:ln>
        </p:spPr>
        <p:txBody>
          <a:bodyPr bIns="91425" rIns="91425" lIns="91425" tIns="91425" anchor="t" anchorCtr="0"/>
          <a:lstStyle>
            <a:lvl1pPr algn="l" rtl="0">
              <a:spcBef>
                <a:spcPts val="0"/>
              </a:spcBef>
              <a:spcAft>
                <a:spcPts val="960"/>
              </a:spcAft>
              <a:defRPr sz="2400">
                <a:solidFill>
                  <a:schemeClr val="dk1"/>
                </a:solidFill>
                <a:latin typeface="Arial"/>
                <a:ea typeface="Arial"/>
                <a:cs typeface="Arial"/>
                <a:sym typeface="Arial"/>
              </a:defRPr>
            </a:lvl1pPr>
            <a:lvl2pPr algn="l" rtl="0" indent="-195263" marL="271463">
              <a:spcBef>
                <a:spcPts val="0"/>
              </a:spcBef>
              <a:spcAft>
                <a:spcPts val="800"/>
              </a:spcAft>
              <a:buClr>
                <a:schemeClr val="dk1"/>
              </a:buClr>
              <a:buFont typeface="Arial"/>
              <a:buChar char="•"/>
              <a:defRPr sz="2000">
                <a:solidFill>
                  <a:schemeClr val="dk1"/>
                </a:solidFill>
                <a:latin typeface="Arial"/>
                <a:ea typeface="Arial"/>
                <a:cs typeface="Arial"/>
                <a:sym typeface="Arial"/>
              </a:defRPr>
            </a:lvl2pPr>
            <a:lvl3pPr algn="l" rtl="0" indent="-200025" marL="542925">
              <a:spcBef>
                <a:spcPts val="0"/>
              </a:spcBef>
              <a:spcAft>
                <a:spcPts val="800"/>
              </a:spcAft>
              <a:buClr>
                <a:schemeClr val="dk1"/>
              </a:buClr>
              <a:buFont typeface="Arial"/>
              <a:buChar char="•"/>
              <a:defRPr sz="2000">
                <a:solidFill>
                  <a:schemeClr val="dk1"/>
                </a:solidFill>
                <a:latin typeface="Arial"/>
                <a:ea typeface="Arial"/>
                <a:cs typeface="Arial"/>
                <a:sym typeface="Arial"/>
              </a:defRPr>
            </a:lvl3pPr>
            <a:lvl4pPr algn="l" rtl="0" indent="-200025" marL="809625">
              <a:spcBef>
                <a:spcPts val="0"/>
              </a:spcBef>
              <a:spcAft>
                <a:spcPts val="800"/>
              </a:spcAft>
              <a:buClr>
                <a:schemeClr val="dk1"/>
              </a:buClr>
              <a:buFont typeface="Arial"/>
              <a:buChar char="•"/>
              <a:defRPr sz="2000">
                <a:solidFill>
                  <a:schemeClr val="dk1"/>
                </a:solidFill>
                <a:latin typeface="Arial"/>
                <a:ea typeface="Arial"/>
                <a:cs typeface="Arial"/>
                <a:sym typeface="Arial"/>
              </a:defRPr>
            </a:lvl4pPr>
            <a:lvl5pPr algn="l" rtl="0" indent="-204787" marL="1081088">
              <a:spcBef>
                <a:spcPts val="0"/>
              </a:spcBef>
              <a:spcAft>
                <a:spcPts val="800"/>
              </a:spcAft>
              <a:buClr>
                <a:schemeClr val="dk1"/>
              </a:buClr>
              <a:buFont typeface="Arial"/>
              <a:buChar char="•"/>
              <a:defRPr sz="2000">
                <a:solidFill>
                  <a:schemeClr val="dk1"/>
                </a:solidFill>
                <a:latin typeface="Arial"/>
                <a:ea typeface="Arial"/>
                <a:cs typeface="Arial"/>
                <a:sym typeface="Arial"/>
              </a:defRPr>
            </a:lvl5pPr>
            <a:lvl6pPr algn="l" rtl="0" indent="-204787" marL="1538288">
              <a:spcBef>
                <a:spcPts val="0"/>
              </a:spcBef>
              <a:spcAft>
                <a:spcPts val="800"/>
              </a:spcAft>
              <a:buClr>
                <a:schemeClr val="dk1"/>
              </a:buClr>
              <a:buFont typeface="Arial"/>
              <a:buChar char="•"/>
              <a:defRPr sz="2000">
                <a:solidFill>
                  <a:schemeClr val="dk1"/>
                </a:solidFill>
                <a:latin typeface="Arial"/>
                <a:ea typeface="Arial"/>
                <a:cs typeface="Arial"/>
                <a:sym typeface="Arial"/>
              </a:defRPr>
            </a:lvl6pPr>
            <a:lvl7pPr algn="l" rtl="0" indent="-204788" marL="1995488">
              <a:spcBef>
                <a:spcPts val="0"/>
              </a:spcBef>
              <a:spcAft>
                <a:spcPts val="800"/>
              </a:spcAft>
              <a:buClr>
                <a:schemeClr val="dk1"/>
              </a:buClr>
              <a:buFont typeface="Arial"/>
              <a:buChar char="•"/>
              <a:defRPr sz="2000">
                <a:solidFill>
                  <a:schemeClr val="dk1"/>
                </a:solidFill>
                <a:latin typeface="Arial"/>
                <a:ea typeface="Arial"/>
                <a:cs typeface="Arial"/>
                <a:sym typeface="Arial"/>
              </a:defRPr>
            </a:lvl7pPr>
            <a:lvl8pPr algn="l" rtl="0" indent="-204788" marL="2452688">
              <a:spcBef>
                <a:spcPts val="0"/>
              </a:spcBef>
              <a:spcAft>
                <a:spcPts val="800"/>
              </a:spcAft>
              <a:buClr>
                <a:schemeClr val="dk1"/>
              </a:buClr>
              <a:buFont typeface="Arial"/>
              <a:buChar char="•"/>
              <a:defRPr sz="2000">
                <a:solidFill>
                  <a:schemeClr val="dk1"/>
                </a:solidFill>
                <a:latin typeface="Arial"/>
                <a:ea typeface="Arial"/>
                <a:cs typeface="Arial"/>
                <a:sym typeface="Arial"/>
              </a:defRPr>
            </a:lvl8pPr>
            <a:lvl9pPr algn="l" rtl="0" indent="-204788" marL="2909888">
              <a:spcBef>
                <a:spcPts val="0"/>
              </a:spcBef>
              <a:spcAft>
                <a:spcPts val="800"/>
              </a:spcAft>
              <a:buClr>
                <a:schemeClr val="dk1"/>
              </a:buClr>
              <a:buFont typeface="Arial"/>
              <a:buChar char="•"/>
              <a:defRPr sz="2000">
                <a:solidFill>
                  <a:schemeClr val="dk1"/>
                </a:solidFill>
                <a:latin typeface="Arial"/>
                <a:ea typeface="Arial"/>
                <a:cs typeface="Arial"/>
                <a:sym typeface="Arial"/>
              </a:defRPr>
            </a:lvl9pPr>
          </a:lstStyle>
          <a:p/>
        </p:txBody>
      </p:sp>
      <p:sp>
        <p:nvSpPr>
          <p:cNvPr id="93" name="Shape 93"/>
          <p:cNvSpPr txBox="1"/>
          <p:nvPr>
            <p:ph idx="2" type="body"/>
          </p:nvPr>
        </p:nvSpPr>
        <p:spPr>
          <a:xfrm>
            <a:off y="1665288" x="4646612"/>
            <a:ext cy="2098674" cx="4138612"/>
          </a:xfrm>
          <a:prstGeom prst="rect">
            <a:avLst/>
          </a:prstGeom>
          <a:noFill/>
          <a:ln>
            <a:noFill/>
          </a:ln>
        </p:spPr>
        <p:txBody>
          <a:bodyPr bIns="91425" rIns="91425" lIns="91425" tIns="91425" anchor="t" anchorCtr="0"/>
          <a:lstStyle>
            <a:lvl1pPr algn="l" rtl="0">
              <a:spcBef>
                <a:spcPts val="0"/>
              </a:spcBef>
              <a:spcAft>
                <a:spcPts val="960"/>
              </a:spcAft>
              <a:defRPr sz="2400">
                <a:solidFill>
                  <a:schemeClr val="dk1"/>
                </a:solidFill>
                <a:latin typeface="Arial"/>
                <a:ea typeface="Arial"/>
                <a:cs typeface="Arial"/>
                <a:sym typeface="Arial"/>
              </a:defRPr>
            </a:lvl1pPr>
            <a:lvl2pPr algn="l" rtl="0" indent="-195263" marL="271463">
              <a:spcBef>
                <a:spcPts val="0"/>
              </a:spcBef>
              <a:spcAft>
                <a:spcPts val="800"/>
              </a:spcAft>
              <a:buClr>
                <a:schemeClr val="dk1"/>
              </a:buClr>
              <a:buFont typeface="Arial"/>
              <a:buChar char="•"/>
              <a:defRPr sz="2000">
                <a:solidFill>
                  <a:schemeClr val="dk1"/>
                </a:solidFill>
                <a:latin typeface="Arial"/>
                <a:ea typeface="Arial"/>
                <a:cs typeface="Arial"/>
                <a:sym typeface="Arial"/>
              </a:defRPr>
            </a:lvl2pPr>
            <a:lvl3pPr algn="l" rtl="0" indent="-200025" marL="542925">
              <a:spcBef>
                <a:spcPts val="0"/>
              </a:spcBef>
              <a:spcAft>
                <a:spcPts val="800"/>
              </a:spcAft>
              <a:buClr>
                <a:schemeClr val="dk1"/>
              </a:buClr>
              <a:buFont typeface="Arial"/>
              <a:buChar char="•"/>
              <a:defRPr sz="2000">
                <a:solidFill>
                  <a:schemeClr val="dk1"/>
                </a:solidFill>
                <a:latin typeface="Arial"/>
                <a:ea typeface="Arial"/>
                <a:cs typeface="Arial"/>
                <a:sym typeface="Arial"/>
              </a:defRPr>
            </a:lvl3pPr>
            <a:lvl4pPr algn="l" rtl="0" indent="-200025" marL="809625">
              <a:spcBef>
                <a:spcPts val="0"/>
              </a:spcBef>
              <a:spcAft>
                <a:spcPts val="800"/>
              </a:spcAft>
              <a:buClr>
                <a:schemeClr val="dk1"/>
              </a:buClr>
              <a:buFont typeface="Arial"/>
              <a:buChar char="•"/>
              <a:defRPr sz="2000">
                <a:solidFill>
                  <a:schemeClr val="dk1"/>
                </a:solidFill>
                <a:latin typeface="Arial"/>
                <a:ea typeface="Arial"/>
                <a:cs typeface="Arial"/>
                <a:sym typeface="Arial"/>
              </a:defRPr>
            </a:lvl4pPr>
            <a:lvl5pPr algn="l" rtl="0" indent="-204787" marL="1081088">
              <a:spcBef>
                <a:spcPts val="0"/>
              </a:spcBef>
              <a:spcAft>
                <a:spcPts val="800"/>
              </a:spcAft>
              <a:buClr>
                <a:schemeClr val="dk1"/>
              </a:buClr>
              <a:buFont typeface="Arial"/>
              <a:buChar char="•"/>
              <a:defRPr sz="2000">
                <a:solidFill>
                  <a:schemeClr val="dk1"/>
                </a:solidFill>
                <a:latin typeface="Arial"/>
                <a:ea typeface="Arial"/>
                <a:cs typeface="Arial"/>
                <a:sym typeface="Arial"/>
              </a:defRPr>
            </a:lvl5pPr>
            <a:lvl6pPr algn="l" rtl="0" indent="-204787" marL="1538288">
              <a:spcBef>
                <a:spcPts val="0"/>
              </a:spcBef>
              <a:spcAft>
                <a:spcPts val="800"/>
              </a:spcAft>
              <a:buClr>
                <a:schemeClr val="dk1"/>
              </a:buClr>
              <a:buFont typeface="Arial"/>
              <a:buChar char="•"/>
              <a:defRPr sz="2000">
                <a:solidFill>
                  <a:schemeClr val="dk1"/>
                </a:solidFill>
                <a:latin typeface="Arial"/>
                <a:ea typeface="Arial"/>
                <a:cs typeface="Arial"/>
                <a:sym typeface="Arial"/>
              </a:defRPr>
            </a:lvl6pPr>
            <a:lvl7pPr algn="l" rtl="0" indent="-204788" marL="1995488">
              <a:spcBef>
                <a:spcPts val="0"/>
              </a:spcBef>
              <a:spcAft>
                <a:spcPts val="800"/>
              </a:spcAft>
              <a:buClr>
                <a:schemeClr val="dk1"/>
              </a:buClr>
              <a:buFont typeface="Arial"/>
              <a:buChar char="•"/>
              <a:defRPr sz="2000">
                <a:solidFill>
                  <a:schemeClr val="dk1"/>
                </a:solidFill>
                <a:latin typeface="Arial"/>
                <a:ea typeface="Arial"/>
                <a:cs typeface="Arial"/>
                <a:sym typeface="Arial"/>
              </a:defRPr>
            </a:lvl7pPr>
            <a:lvl8pPr algn="l" rtl="0" indent="-204788" marL="2452688">
              <a:spcBef>
                <a:spcPts val="0"/>
              </a:spcBef>
              <a:spcAft>
                <a:spcPts val="800"/>
              </a:spcAft>
              <a:buClr>
                <a:schemeClr val="dk1"/>
              </a:buClr>
              <a:buFont typeface="Arial"/>
              <a:buChar char="•"/>
              <a:defRPr sz="2000">
                <a:solidFill>
                  <a:schemeClr val="dk1"/>
                </a:solidFill>
                <a:latin typeface="Arial"/>
                <a:ea typeface="Arial"/>
                <a:cs typeface="Arial"/>
                <a:sym typeface="Arial"/>
              </a:defRPr>
            </a:lvl8pPr>
            <a:lvl9pPr algn="l" rtl="0" indent="-204788" marL="2909888">
              <a:spcBef>
                <a:spcPts val="0"/>
              </a:spcBef>
              <a:spcAft>
                <a:spcPts val="800"/>
              </a:spcAft>
              <a:buClr>
                <a:schemeClr val="dk1"/>
              </a:buClr>
              <a:buFont typeface="Arial"/>
              <a:buChar char="•"/>
              <a:defRPr sz="2000">
                <a:solidFill>
                  <a:schemeClr val="dk1"/>
                </a:solidFill>
                <a:latin typeface="Arial"/>
                <a:ea typeface="Arial"/>
                <a:cs typeface="Arial"/>
                <a:sym typeface="Arial"/>
              </a:defRPr>
            </a:lvl9pPr>
          </a:lstStyle>
          <a:p/>
        </p:txBody>
      </p:sp>
      <p:sp>
        <p:nvSpPr>
          <p:cNvPr id="94" name="Shape 94"/>
          <p:cNvSpPr txBox="1"/>
          <p:nvPr>
            <p:ph idx="3" type="body"/>
          </p:nvPr>
        </p:nvSpPr>
        <p:spPr>
          <a:xfrm>
            <a:off y="3916362" x="4646612"/>
            <a:ext cy="2098674" cx="4138612"/>
          </a:xfrm>
          <a:prstGeom prst="rect">
            <a:avLst/>
          </a:prstGeom>
          <a:noFill/>
          <a:ln>
            <a:noFill/>
          </a:ln>
        </p:spPr>
        <p:txBody>
          <a:bodyPr bIns="91425" rIns="91425" lIns="91425" tIns="91425" anchor="t" anchorCtr="0"/>
          <a:lstStyle>
            <a:lvl1pPr algn="l" rtl="0">
              <a:spcBef>
                <a:spcPts val="0"/>
              </a:spcBef>
              <a:spcAft>
                <a:spcPts val="960"/>
              </a:spcAft>
              <a:defRPr sz="2400">
                <a:solidFill>
                  <a:schemeClr val="dk1"/>
                </a:solidFill>
                <a:latin typeface="Arial"/>
                <a:ea typeface="Arial"/>
                <a:cs typeface="Arial"/>
                <a:sym typeface="Arial"/>
              </a:defRPr>
            </a:lvl1pPr>
            <a:lvl2pPr algn="l" rtl="0" indent="-195263" marL="271463">
              <a:spcBef>
                <a:spcPts val="0"/>
              </a:spcBef>
              <a:spcAft>
                <a:spcPts val="800"/>
              </a:spcAft>
              <a:buClr>
                <a:schemeClr val="dk1"/>
              </a:buClr>
              <a:buFont typeface="Arial"/>
              <a:buChar char="•"/>
              <a:defRPr sz="2000">
                <a:solidFill>
                  <a:schemeClr val="dk1"/>
                </a:solidFill>
                <a:latin typeface="Arial"/>
                <a:ea typeface="Arial"/>
                <a:cs typeface="Arial"/>
                <a:sym typeface="Arial"/>
              </a:defRPr>
            </a:lvl2pPr>
            <a:lvl3pPr algn="l" rtl="0" indent="-200025" marL="542925">
              <a:spcBef>
                <a:spcPts val="0"/>
              </a:spcBef>
              <a:spcAft>
                <a:spcPts val="800"/>
              </a:spcAft>
              <a:buClr>
                <a:schemeClr val="dk1"/>
              </a:buClr>
              <a:buFont typeface="Arial"/>
              <a:buChar char="•"/>
              <a:defRPr sz="2000">
                <a:solidFill>
                  <a:schemeClr val="dk1"/>
                </a:solidFill>
                <a:latin typeface="Arial"/>
                <a:ea typeface="Arial"/>
                <a:cs typeface="Arial"/>
                <a:sym typeface="Arial"/>
              </a:defRPr>
            </a:lvl3pPr>
            <a:lvl4pPr algn="l" rtl="0" indent="-200025" marL="809625">
              <a:spcBef>
                <a:spcPts val="0"/>
              </a:spcBef>
              <a:spcAft>
                <a:spcPts val="800"/>
              </a:spcAft>
              <a:buClr>
                <a:schemeClr val="dk1"/>
              </a:buClr>
              <a:buFont typeface="Arial"/>
              <a:buChar char="•"/>
              <a:defRPr sz="2000">
                <a:solidFill>
                  <a:schemeClr val="dk1"/>
                </a:solidFill>
                <a:latin typeface="Arial"/>
                <a:ea typeface="Arial"/>
                <a:cs typeface="Arial"/>
                <a:sym typeface="Arial"/>
              </a:defRPr>
            </a:lvl4pPr>
            <a:lvl5pPr algn="l" rtl="0" indent="-204787" marL="1081088">
              <a:spcBef>
                <a:spcPts val="0"/>
              </a:spcBef>
              <a:spcAft>
                <a:spcPts val="800"/>
              </a:spcAft>
              <a:buClr>
                <a:schemeClr val="dk1"/>
              </a:buClr>
              <a:buFont typeface="Arial"/>
              <a:buChar char="•"/>
              <a:defRPr sz="2000">
                <a:solidFill>
                  <a:schemeClr val="dk1"/>
                </a:solidFill>
                <a:latin typeface="Arial"/>
                <a:ea typeface="Arial"/>
                <a:cs typeface="Arial"/>
                <a:sym typeface="Arial"/>
              </a:defRPr>
            </a:lvl5pPr>
            <a:lvl6pPr algn="l" rtl="0" indent="-204787" marL="1538288">
              <a:spcBef>
                <a:spcPts val="0"/>
              </a:spcBef>
              <a:spcAft>
                <a:spcPts val="800"/>
              </a:spcAft>
              <a:buClr>
                <a:schemeClr val="dk1"/>
              </a:buClr>
              <a:buFont typeface="Arial"/>
              <a:buChar char="•"/>
              <a:defRPr sz="2000">
                <a:solidFill>
                  <a:schemeClr val="dk1"/>
                </a:solidFill>
                <a:latin typeface="Arial"/>
                <a:ea typeface="Arial"/>
                <a:cs typeface="Arial"/>
                <a:sym typeface="Arial"/>
              </a:defRPr>
            </a:lvl6pPr>
            <a:lvl7pPr algn="l" rtl="0" indent="-204788" marL="1995488">
              <a:spcBef>
                <a:spcPts val="0"/>
              </a:spcBef>
              <a:spcAft>
                <a:spcPts val="800"/>
              </a:spcAft>
              <a:buClr>
                <a:schemeClr val="dk1"/>
              </a:buClr>
              <a:buFont typeface="Arial"/>
              <a:buChar char="•"/>
              <a:defRPr sz="2000">
                <a:solidFill>
                  <a:schemeClr val="dk1"/>
                </a:solidFill>
                <a:latin typeface="Arial"/>
                <a:ea typeface="Arial"/>
                <a:cs typeface="Arial"/>
                <a:sym typeface="Arial"/>
              </a:defRPr>
            </a:lvl7pPr>
            <a:lvl8pPr algn="l" rtl="0" indent="-204788" marL="2452688">
              <a:spcBef>
                <a:spcPts val="0"/>
              </a:spcBef>
              <a:spcAft>
                <a:spcPts val="800"/>
              </a:spcAft>
              <a:buClr>
                <a:schemeClr val="dk1"/>
              </a:buClr>
              <a:buFont typeface="Arial"/>
              <a:buChar char="•"/>
              <a:defRPr sz="2000">
                <a:solidFill>
                  <a:schemeClr val="dk1"/>
                </a:solidFill>
                <a:latin typeface="Arial"/>
                <a:ea typeface="Arial"/>
                <a:cs typeface="Arial"/>
                <a:sym typeface="Arial"/>
              </a:defRPr>
            </a:lvl8pPr>
            <a:lvl9pPr algn="l" rtl="0" indent="-204788" marL="2909888">
              <a:spcBef>
                <a:spcPts val="0"/>
              </a:spcBef>
              <a:spcAft>
                <a:spcPts val="800"/>
              </a:spcAft>
              <a:buClr>
                <a:schemeClr val="dk1"/>
              </a:buClr>
              <a:buFont typeface="Arial"/>
              <a:buChar char="•"/>
              <a:defRPr sz="2000">
                <a:solidFill>
                  <a:schemeClr val="dk1"/>
                </a:solidFill>
                <a:latin typeface="Arial"/>
                <a:ea typeface="Arial"/>
                <a:cs typeface="Arial"/>
                <a:sym typeface="Arial"/>
              </a:defRPr>
            </a:lvl9pPr>
          </a:lstStyle>
          <a:p/>
        </p:txBody>
      </p:sp>
      <p:sp>
        <p:nvSpPr>
          <p:cNvPr id="95" name="Shape 95"/>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96" name="Shape 96"/>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97" name="Shape 97"/>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id="27" name="Shape 27"/>
        <p:cNvGrpSpPr/>
        <p:nvPr/>
      </p:nvGrpSpPr>
      <p:grpSpPr>
        <a:xfrm>
          <a:off y="0" x="0"/>
          <a:ext cy="0" cx="0"/>
          <a:chOff y="0" x="0"/>
          <a:chExt cy="0" cx="0"/>
        </a:xfrm>
      </p:grpSpPr>
      <p:sp>
        <p:nvSpPr>
          <p:cNvPr id="28" name="Shape 28"/>
          <p:cNvSpPr txBox="1"/>
          <p:nvPr>
            <p:ph type="title"/>
          </p:nvPr>
        </p:nvSpPr>
        <p:spPr>
          <a:xfrm>
            <a:off y="422275" x="355600"/>
            <a:ext cy="738187" cx="4876799"/>
          </a:xfrm>
          <a:prstGeom prst="rect">
            <a:avLst/>
          </a:prstGeom>
          <a:noFill/>
          <a:ln>
            <a:noFill/>
          </a:ln>
        </p:spPr>
        <p:txBody>
          <a:bodyPr bIns="91425" rIns="91425" lIns="91425" tIns="91425" anchor="b" anchorCtr="0"/>
          <a:lstStyle>
            <a:lvl1pPr algn="l" rtl="0">
              <a:spcBef>
                <a:spcPts val="0"/>
              </a:spcBef>
              <a:spcAft>
                <a:spcPts val="0"/>
              </a:spcAft>
              <a:defRPr sz="2800">
                <a:solidFill>
                  <a:schemeClr val="dk2"/>
                </a:solidFill>
                <a:latin typeface="Arial"/>
                <a:ea typeface="Arial"/>
                <a:cs typeface="Arial"/>
                <a:sym typeface="Arial"/>
              </a:defRPr>
            </a:lvl1pPr>
            <a:lvl2pPr algn="l" rtl="0">
              <a:spcBef>
                <a:spcPts val="0"/>
              </a:spcBef>
              <a:spcAft>
                <a:spcPts val="0"/>
              </a:spcAft>
              <a:defRPr sz="2800">
                <a:solidFill>
                  <a:schemeClr val="dk2"/>
                </a:solidFill>
                <a:latin typeface="Arial"/>
                <a:ea typeface="Arial"/>
                <a:cs typeface="Arial"/>
                <a:sym typeface="Arial"/>
              </a:defRPr>
            </a:lvl2pPr>
            <a:lvl3pPr algn="l" rtl="0">
              <a:spcBef>
                <a:spcPts val="0"/>
              </a:spcBef>
              <a:spcAft>
                <a:spcPts val="0"/>
              </a:spcAft>
              <a:defRPr sz="2800">
                <a:solidFill>
                  <a:schemeClr val="dk2"/>
                </a:solidFill>
                <a:latin typeface="Arial"/>
                <a:ea typeface="Arial"/>
                <a:cs typeface="Arial"/>
                <a:sym typeface="Arial"/>
              </a:defRPr>
            </a:lvl3pPr>
            <a:lvl4pPr algn="l" rtl="0">
              <a:spcBef>
                <a:spcPts val="0"/>
              </a:spcBef>
              <a:spcAft>
                <a:spcPts val="0"/>
              </a:spcAft>
              <a:defRPr sz="2800">
                <a:solidFill>
                  <a:schemeClr val="dk2"/>
                </a:solidFill>
                <a:latin typeface="Arial"/>
                <a:ea typeface="Arial"/>
                <a:cs typeface="Arial"/>
                <a:sym typeface="Arial"/>
              </a:defRPr>
            </a:lvl4pPr>
            <a:lvl5pPr algn="l" rtl="0">
              <a:spcBef>
                <a:spcPts val="0"/>
              </a:spcBef>
              <a:spcAft>
                <a:spcPts val="0"/>
              </a:spcAft>
              <a:defRPr sz="2800">
                <a:solidFill>
                  <a:schemeClr val="dk2"/>
                </a:solidFill>
                <a:latin typeface="Arial"/>
                <a:ea typeface="Arial"/>
                <a:cs typeface="Arial"/>
                <a:sym typeface="Arial"/>
              </a:defRPr>
            </a:lvl5pPr>
            <a:lvl6pPr algn="l" rtl="0" marL="457200">
              <a:spcBef>
                <a:spcPts val="0"/>
              </a:spcBef>
              <a:spcAft>
                <a:spcPts val="0"/>
              </a:spcAft>
              <a:defRPr sz="2800">
                <a:solidFill>
                  <a:schemeClr val="dk2"/>
                </a:solidFill>
                <a:latin typeface="Arial"/>
                <a:ea typeface="Arial"/>
                <a:cs typeface="Arial"/>
                <a:sym typeface="Arial"/>
              </a:defRPr>
            </a:lvl6pPr>
            <a:lvl7pPr algn="l" rtl="0" marL="914400">
              <a:spcBef>
                <a:spcPts val="0"/>
              </a:spcBef>
              <a:spcAft>
                <a:spcPts val="0"/>
              </a:spcAft>
              <a:defRPr sz="2800">
                <a:solidFill>
                  <a:schemeClr val="dk2"/>
                </a:solidFill>
                <a:latin typeface="Arial"/>
                <a:ea typeface="Arial"/>
                <a:cs typeface="Arial"/>
                <a:sym typeface="Arial"/>
              </a:defRPr>
            </a:lvl7pPr>
            <a:lvl8pPr algn="l" rtl="0" marL="1371600">
              <a:spcBef>
                <a:spcPts val="0"/>
              </a:spcBef>
              <a:spcAft>
                <a:spcPts val="0"/>
              </a:spcAft>
              <a:defRPr sz="2800">
                <a:solidFill>
                  <a:schemeClr val="dk2"/>
                </a:solidFill>
                <a:latin typeface="Arial"/>
                <a:ea typeface="Arial"/>
                <a:cs typeface="Arial"/>
                <a:sym typeface="Arial"/>
              </a:defRPr>
            </a:lvl8pPr>
            <a:lvl9pPr algn="l" rtl="0" marL="1828800">
              <a:spcBef>
                <a:spcPts val="0"/>
              </a:spcBef>
              <a:spcAft>
                <a:spcPts val="0"/>
              </a:spcAft>
              <a:defRPr sz="2800">
                <a:solidFill>
                  <a:schemeClr val="dk2"/>
                </a:solidFill>
                <a:latin typeface="Arial"/>
                <a:ea typeface="Arial"/>
                <a:cs typeface="Arial"/>
                <a:sym typeface="Arial"/>
              </a:defRPr>
            </a:lvl9pPr>
          </a:lstStyle>
          <a:p/>
        </p:txBody>
      </p:sp>
      <p:sp>
        <p:nvSpPr>
          <p:cNvPr id="29" name="Shape 29"/>
          <p:cNvSpPr txBox="1"/>
          <p:nvPr>
            <p:ph idx="1" type="body"/>
          </p:nvPr>
        </p:nvSpPr>
        <p:spPr>
          <a:xfrm>
            <a:off y="1665288" x="355600"/>
            <a:ext cy="4349750" cx="8429625"/>
          </a:xfrm>
          <a:prstGeom prst="rect">
            <a:avLst/>
          </a:prstGeom>
          <a:noFill/>
          <a:ln>
            <a:noFill/>
          </a:ln>
        </p:spPr>
        <p:txBody>
          <a:bodyPr bIns="91425" rIns="91425" lIns="91425" tIns="91425" anchor="t" anchorCtr="0"/>
          <a:lstStyle>
            <a:lvl1pPr algn="l" rtl="0">
              <a:spcBef>
                <a:spcPts val="0"/>
              </a:spcBef>
              <a:spcAft>
                <a:spcPts val="960"/>
              </a:spcAft>
              <a:defRPr sz="2400">
                <a:solidFill>
                  <a:schemeClr val="dk1"/>
                </a:solidFill>
                <a:latin typeface="Arial"/>
                <a:ea typeface="Arial"/>
                <a:cs typeface="Arial"/>
                <a:sym typeface="Arial"/>
              </a:defRPr>
            </a:lvl1pPr>
            <a:lvl2pPr algn="l" rtl="0" indent="-195263" marL="271463">
              <a:spcBef>
                <a:spcPts val="0"/>
              </a:spcBef>
              <a:spcAft>
                <a:spcPts val="800"/>
              </a:spcAft>
              <a:buClr>
                <a:schemeClr val="dk1"/>
              </a:buClr>
              <a:buFont typeface="Arial"/>
              <a:buChar char="•"/>
              <a:defRPr sz="2000">
                <a:solidFill>
                  <a:schemeClr val="dk1"/>
                </a:solidFill>
                <a:latin typeface="Arial"/>
                <a:ea typeface="Arial"/>
                <a:cs typeface="Arial"/>
                <a:sym typeface="Arial"/>
              </a:defRPr>
            </a:lvl2pPr>
            <a:lvl3pPr algn="l" rtl="0" indent="-200025" marL="542925">
              <a:spcBef>
                <a:spcPts val="0"/>
              </a:spcBef>
              <a:spcAft>
                <a:spcPts val="800"/>
              </a:spcAft>
              <a:buClr>
                <a:schemeClr val="dk1"/>
              </a:buClr>
              <a:buFont typeface="Arial"/>
              <a:buChar char="•"/>
              <a:defRPr sz="2000">
                <a:solidFill>
                  <a:schemeClr val="dk1"/>
                </a:solidFill>
                <a:latin typeface="Arial"/>
                <a:ea typeface="Arial"/>
                <a:cs typeface="Arial"/>
                <a:sym typeface="Arial"/>
              </a:defRPr>
            </a:lvl3pPr>
            <a:lvl4pPr algn="l" rtl="0" indent="-200025" marL="809625">
              <a:spcBef>
                <a:spcPts val="0"/>
              </a:spcBef>
              <a:spcAft>
                <a:spcPts val="800"/>
              </a:spcAft>
              <a:buClr>
                <a:schemeClr val="dk1"/>
              </a:buClr>
              <a:buFont typeface="Arial"/>
              <a:buChar char="•"/>
              <a:defRPr sz="2000">
                <a:solidFill>
                  <a:schemeClr val="dk1"/>
                </a:solidFill>
                <a:latin typeface="Arial"/>
                <a:ea typeface="Arial"/>
                <a:cs typeface="Arial"/>
                <a:sym typeface="Arial"/>
              </a:defRPr>
            </a:lvl4pPr>
            <a:lvl5pPr algn="l" rtl="0" indent="-204787" marL="1081088">
              <a:spcBef>
                <a:spcPts val="0"/>
              </a:spcBef>
              <a:spcAft>
                <a:spcPts val="800"/>
              </a:spcAft>
              <a:buClr>
                <a:schemeClr val="dk1"/>
              </a:buClr>
              <a:buFont typeface="Arial"/>
              <a:buChar char="•"/>
              <a:defRPr sz="2000">
                <a:solidFill>
                  <a:schemeClr val="dk1"/>
                </a:solidFill>
                <a:latin typeface="Arial"/>
                <a:ea typeface="Arial"/>
                <a:cs typeface="Arial"/>
                <a:sym typeface="Arial"/>
              </a:defRPr>
            </a:lvl5pPr>
            <a:lvl6pPr algn="l" rtl="0" indent="-204787" marL="1538288">
              <a:spcBef>
                <a:spcPts val="0"/>
              </a:spcBef>
              <a:spcAft>
                <a:spcPts val="800"/>
              </a:spcAft>
              <a:buClr>
                <a:schemeClr val="dk1"/>
              </a:buClr>
              <a:buFont typeface="Arial"/>
              <a:buChar char="•"/>
              <a:defRPr sz="2000">
                <a:solidFill>
                  <a:schemeClr val="dk1"/>
                </a:solidFill>
                <a:latin typeface="Arial"/>
                <a:ea typeface="Arial"/>
                <a:cs typeface="Arial"/>
                <a:sym typeface="Arial"/>
              </a:defRPr>
            </a:lvl6pPr>
            <a:lvl7pPr algn="l" rtl="0" indent="-204788" marL="1995488">
              <a:spcBef>
                <a:spcPts val="0"/>
              </a:spcBef>
              <a:spcAft>
                <a:spcPts val="800"/>
              </a:spcAft>
              <a:buClr>
                <a:schemeClr val="dk1"/>
              </a:buClr>
              <a:buFont typeface="Arial"/>
              <a:buChar char="•"/>
              <a:defRPr sz="2000">
                <a:solidFill>
                  <a:schemeClr val="dk1"/>
                </a:solidFill>
                <a:latin typeface="Arial"/>
                <a:ea typeface="Arial"/>
                <a:cs typeface="Arial"/>
                <a:sym typeface="Arial"/>
              </a:defRPr>
            </a:lvl7pPr>
            <a:lvl8pPr algn="l" rtl="0" indent="-204788" marL="2452688">
              <a:spcBef>
                <a:spcPts val="0"/>
              </a:spcBef>
              <a:spcAft>
                <a:spcPts val="800"/>
              </a:spcAft>
              <a:buClr>
                <a:schemeClr val="dk1"/>
              </a:buClr>
              <a:buFont typeface="Arial"/>
              <a:buChar char="•"/>
              <a:defRPr sz="2000">
                <a:solidFill>
                  <a:schemeClr val="dk1"/>
                </a:solidFill>
                <a:latin typeface="Arial"/>
                <a:ea typeface="Arial"/>
                <a:cs typeface="Arial"/>
                <a:sym typeface="Arial"/>
              </a:defRPr>
            </a:lvl8pPr>
            <a:lvl9pPr algn="l" rtl="0" indent="-204788" marL="2909888">
              <a:spcBef>
                <a:spcPts val="0"/>
              </a:spcBef>
              <a:spcAft>
                <a:spcPts val="800"/>
              </a:spcAft>
              <a:buClr>
                <a:schemeClr val="dk1"/>
              </a:buClr>
              <a:buFont typeface="Arial"/>
              <a:buChar char="•"/>
              <a:defRPr sz="2000">
                <a:solidFill>
                  <a:schemeClr val="dk1"/>
                </a:solidFill>
                <a:latin typeface="Arial"/>
                <a:ea typeface="Arial"/>
                <a:cs typeface="Arial"/>
                <a:sym typeface="Arial"/>
              </a:defRPr>
            </a:lvl9pPr>
          </a:lstStyle>
          <a:p/>
        </p:txBody>
      </p:sp>
      <p:sp>
        <p:nvSpPr>
          <p:cNvPr id="30" name="Shape 30"/>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1" name="Shape 31"/>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2" name="Shape 32"/>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Head">
    <p:spTree>
      <p:nvGrpSpPr>
        <p:cNvPr id="33" name="Shape 33"/>
        <p:cNvGrpSpPr/>
        <p:nvPr/>
      </p:nvGrpSpPr>
      <p:grpSpPr>
        <a:xfrm>
          <a:off y="0" x="0"/>
          <a:ext cy="0" cx="0"/>
          <a:chOff y="0" x="0"/>
          <a:chExt cy="0" cx="0"/>
        </a:xfrm>
      </p:grpSpPr>
      <p:sp>
        <p:nvSpPr>
          <p:cNvPr id="34" name="Shape 34"/>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5" name="Shape 35"/>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Font typeface="Arial"/>
              <a:buNone/>
              <a:defRPr sz="2000"/>
            </a:lvl1pPr>
            <a:lvl2pPr rtl="0" indent="0" marL="457200">
              <a:buFont typeface="Arial"/>
              <a:buNone/>
              <a:defRPr sz="1800"/>
            </a:lvl2pPr>
            <a:lvl3pPr rtl="0" indent="0" marL="914400">
              <a:buFont typeface="Arial"/>
              <a:buNone/>
              <a:defRPr sz="1600"/>
            </a:lvl3pPr>
            <a:lvl4pPr rtl="0" indent="0" marL="1371600">
              <a:buFont typeface="Arial"/>
              <a:buNone/>
              <a:defRPr sz="1400"/>
            </a:lvl4pPr>
            <a:lvl5pPr rtl="0" indent="0" marL="1828800">
              <a:buFont typeface="Arial"/>
              <a:buNone/>
              <a:defRPr sz="1400"/>
            </a:lvl5pPr>
            <a:lvl6pPr rtl="0" indent="0" marL="2286000">
              <a:buFont typeface="Arial"/>
              <a:buNone/>
              <a:defRPr sz="1400"/>
            </a:lvl6pPr>
            <a:lvl7pPr rtl="0" indent="0" marL="2743200">
              <a:buFont typeface="Arial"/>
              <a:buNone/>
              <a:defRPr sz="1400"/>
            </a:lvl7pPr>
            <a:lvl8pPr rtl="0" indent="0" marL="3200400">
              <a:buFont typeface="Arial"/>
              <a:buNone/>
              <a:defRPr sz="1400"/>
            </a:lvl8pPr>
            <a:lvl9pPr rtl="0" indent="0" marL="3657600">
              <a:buFont typeface="Arial"/>
              <a:buNone/>
              <a:defRPr sz="1400"/>
            </a:lvl9pPr>
          </a:lstStyle>
          <a:p/>
        </p:txBody>
      </p:sp>
      <p:sp>
        <p:nvSpPr>
          <p:cNvPr id="36" name="Shape 36"/>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7" name="Shape 37"/>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8" name="Shape 38"/>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Obj">
    <p:spTree>
      <p:nvGrpSpPr>
        <p:cNvPr id="39" name="Shape 39"/>
        <p:cNvGrpSpPr/>
        <p:nvPr/>
      </p:nvGrpSpPr>
      <p:grpSpPr>
        <a:xfrm>
          <a:off y="0" x="0"/>
          <a:ext cy="0" cx="0"/>
          <a:chOff y="0" x="0"/>
          <a:chExt cy="0" cx="0"/>
        </a:xfrm>
      </p:grpSpPr>
      <p:sp>
        <p:nvSpPr>
          <p:cNvPr id="40" name="Shape 40"/>
          <p:cNvSpPr txBox="1"/>
          <p:nvPr>
            <p:ph type="title"/>
          </p:nvPr>
        </p:nvSpPr>
        <p:spPr>
          <a:xfrm>
            <a:off y="422275" x="355600"/>
            <a:ext cy="738187" cx="4876799"/>
          </a:xfrm>
          <a:prstGeom prst="rect">
            <a:avLst/>
          </a:prstGeom>
          <a:noFill/>
          <a:ln>
            <a:noFill/>
          </a:ln>
        </p:spPr>
        <p:txBody>
          <a:bodyPr bIns="91425" rIns="91425" lIns="91425" tIns="91425" anchor="b" anchorCtr="0"/>
          <a:lstStyle>
            <a:lvl1pPr algn="l" rtl="0">
              <a:spcBef>
                <a:spcPts val="0"/>
              </a:spcBef>
              <a:spcAft>
                <a:spcPts val="0"/>
              </a:spcAft>
              <a:defRPr sz="2800">
                <a:solidFill>
                  <a:schemeClr val="dk2"/>
                </a:solidFill>
                <a:latin typeface="Arial"/>
                <a:ea typeface="Arial"/>
                <a:cs typeface="Arial"/>
                <a:sym typeface="Arial"/>
              </a:defRPr>
            </a:lvl1pPr>
            <a:lvl2pPr algn="l" rtl="0">
              <a:spcBef>
                <a:spcPts val="0"/>
              </a:spcBef>
              <a:spcAft>
                <a:spcPts val="0"/>
              </a:spcAft>
              <a:defRPr sz="2800">
                <a:solidFill>
                  <a:schemeClr val="dk2"/>
                </a:solidFill>
                <a:latin typeface="Arial"/>
                <a:ea typeface="Arial"/>
                <a:cs typeface="Arial"/>
                <a:sym typeface="Arial"/>
              </a:defRPr>
            </a:lvl2pPr>
            <a:lvl3pPr algn="l" rtl="0">
              <a:spcBef>
                <a:spcPts val="0"/>
              </a:spcBef>
              <a:spcAft>
                <a:spcPts val="0"/>
              </a:spcAft>
              <a:defRPr sz="2800">
                <a:solidFill>
                  <a:schemeClr val="dk2"/>
                </a:solidFill>
                <a:latin typeface="Arial"/>
                <a:ea typeface="Arial"/>
                <a:cs typeface="Arial"/>
                <a:sym typeface="Arial"/>
              </a:defRPr>
            </a:lvl3pPr>
            <a:lvl4pPr algn="l" rtl="0">
              <a:spcBef>
                <a:spcPts val="0"/>
              </a:spcBef>
              <a:spcAft>
                <a:spcPts val="0"/>
              </a:spcAft>
              <a:defRPr sz="2800">
                <a:solidFill>
                  <a:schemeClr val="dk2"/>
                </a:solidFill>
                <a:latin typeface="Arial"/>
                <a:ea typeface="Arial"/>
                <a:cs typeface="Arial"/>
                <a:sym typeface="Arial"/>
              </a:defRPr>
            </a:lvl4pPr>
            <a:lvl5pPr algn="l" rtl="0">
              <a:spcBef>
                <a:spcPts val="0"/>
              </a:spcBef>
              <a:spcAft>
                <a:spcPts val="0"/>
              </a:spcAft>
              <a:defRPr sz="2800">
                <a:solidFill>
                  <a:schemeClr val="dk2"/>
                </a:solidFill>
                <a:latin typeface="Arial"/>
                <a:ea typeface="Arial"/>
                <a:cs typeface="Arial"/>
                <a:sym typeface="Arial"/>
              </a:defRPr>
            </a:lvl5pPr>
            <a:lvl6pPr algn="l" rtl="0" marL="457200">
              <a:spcBef>
                <a:spcPts val="0"/>
              </a:spcBef>
              <a:spcAft>
                <a:spcPts val="0"/>
              </a:spcAft>
              <a:defRPr sz="2800">
                <a:solidFill>
                  <a:schemeClr val="dk2"/>
                </a:solidFill>
                <a:latin typeface="Arial"/>
                <a:ea typeface="Arial"/>
                <a:cs typeface="Arial"/>
                <a:sym typeface="Arial"/>
              </a:defRPr>
            </a:lvl6pPr>
            <a:lvl7pPr algn="l" rtl="0" marL="914400">
              <a:spcBef>
                <a:spcPts val="0"/>
              </a:spcBef>
              <a:spcAft>
                <a:spcPts val="0"/>
              </a:spcAft>
              <a:defRPr sz="2800">
                <a:solidFill>
                  <a:schemeClr val="dk2"/>
                </a:solidFill>
                <a:latin typeface="Arial"/>
                <a:ea typeface="Arial"/>
                <a:cs typeface="Arial"/>
                <a:sym typeface="Arial"/>
              </a:defRPr>
            </a:lvl7pPr>
            <a:lvl8pPr algn="l" rtl="0" marL="1371600">
              <a:spcBef>
                <a:spcPts val="0"/>
              </a:spcBef>
              <a:spcAft>
                <a:spcPts val="0"/>
              </a:spcAft>
              <a:defRPr sz="2800">
                <a:solidFill>
                  <a:schemeClr val="dk2"/>
                </a:solidFill>
                <a:latin typeface="Arial"/>
                <a:ea typeface="Arial"/>
                <a:cs typeface="Arial"/>
                <a:sym typeface="Arial"/>
              </a:defRPr>
            </a:lvl8pPr>
            <a:lvl9pPr algn="l" rtl="0" marL="1828800">
              <a:spcBef>
                <a:spcPts val="0"/>
              </a:spcBef>
              <a:spcAft>
                <a:spcPts val="0"/>
              </a:spcAft>
              <a:defRPr sz="2800">
                <a:solidFill>
                  <a:schemeClr val="dk2"/>
                </a:solidFill>
                <a:latin typeface="Arial"/>
                <a:ea typeface="Arial"/>
                <a:cs typeface="Arial"/>
                <a:sym typeface="Arial"/>
              </a:defRPr>
            </a:lvl9pPr>
          </a:lstStyle>
          <a:p/>
        </p:txBody>
      </p:sp>
      <p:sp>
        <p:nvSpPr>
          <p:cNvPr id="41" name="Shape 41"/>
          <p:cNvSpPr txBox="1"/>
          <p:nvPr>
            <p:ph idx="1" type="body"/>
          </p:nvPr>
        </p:nvSpPr>
        <p:spPr>
          <a:xfrm>
            <a:off y="1665288" x="355600"/>
            <a:ext cy="4349750" cx="4138613"/>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42" name="Shape 42"/>
          <p:cNvSpPr txBox="1"/>
          <p:nvPr>
            <p:ph idx="2" type="body"/>
          </p:nvPr>
        </p:nvSpPr>
        <p:spPr>
          <a:xfrm>
            <a:off y="1665288" x="4646612"/>
            <a:ext cy="4349750" cx="4138612"/>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43" name="Shape 43"/>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44" name="Shape 44"/>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45" name="Shape 45"/>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TxTwoObj">
    <p:spTree>
      <p:nvGrpSpPr>
        <p:cNvPr id="46" name="Shape 46"/>
        <p:cNvGrpSpPr/>
        <p:nvPr/>
      </p:nvGrpSpPr>
      <p:grpSpPr>
        <a:xfrm>
          <a:off y="0" x="0"/>
          <a:ext cy="0" cx="0"/>
          <a:chOff y="0" x="0"/>
          <a:chExt cy="0" cx="0"/>
        </a:xfrm>
      </p:grpSpPr>
      <p:sp>
        <p:nvSpPr>
          <p:cNvPr id="47" name="Shape 47"/>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8" name="Shape 48"/>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Arial"/>
              <a:buNone/>
              <a:defRPr b="1" sz="2400"/>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49" name="Shape 49"/>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50" name="Shape 50"/>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Arial"/>
              <a:buNone/>
              <a:defRPr b="1" sz="2400"/>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51" name="Shape 51"/>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52" name="Shape 52"/>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53" name="Shape 53"/>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54" name="Shape 54"/>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55" name="Shape 55"/>
        <p:cNvGrpSpPr/>
        <p:nvPr/>
      </p:nvGrpSpPr>
      <p:grpSpPr>
        <a:xfrm>
          <a:off y="0" x="0"/>
          <a:ext cy="0" cx="0"/>
          <a:chOff y="0" x="0"/>
          <a:chExt cy="0" cx="0"/>
        </a:xfrm>
      </p:grpSpPr>
      <p:sp>
        <p:nvSpPr>
          <p:cNvPr id="56" name="Shape 56"/>
          <p:cNvSpPr txBox="1"/>
          <p:nvPr>
            <p:ph type="title"/>
          </p:nvPr>
        </p:nvSpPr>
        <p:spPr>
          <a:xfrm>
            <a:off y="422275" x="355600"/>
            <a:ext cy="738187" cx="4876799"/>
          </a:xfrm>
          <a:prstGeom prst="rect">
            <a:avLst/>
          </a:prstGeom>
          <a:noFill/>
          <a:ln>
            <a:noFill/>
          </a:ln>
        </p:spPr>
        <p:txBody>
          <a:bodyPr bIns="91425" rIns="91425" lIns="91425" tIns="91425" anchor="b" anchorCtr="0"/>
          <a:lstStyle>
            <a:lvl1pPr algn="l" rtl="0">
              <a:spcBef>
                <a:spcPts val="0"/>
              </a:spcBef>
              <a:spcAft>
                <a:spcPts val="0"/>
              </a:spcAft>
              <a:defRPr sz="2800">
                <a:solidFill>
                  <a:schemeClr val="dk2"/>
                </a:solidFill>
                <a:latin typeface="Arial"/>
                <a:ea typeface="Arial"/>
                <a:cs typeface="Arial"/>
                <a:sym typeface="Arial"/>
              </a:defRPr>
            </a:lvl1pPr>
            <a:lvl2pPr algn="l" rtl="0">
              <a:spcBef>
                <a:spcPts val="0"/>
              </a:spcBef>
              <a:spcAft>
                <a:spcPts val="0"/>
              </a:spcAft>
              <a:defRPr sz="2800">
                <a:solidFill>
                  <a:schemeClr val="dk2"/>
                </a:solidFill>
                <a:latin typeface="Arial"/>
                <a:ea typeface="Arial"/>
                <a:cs typeface="Arial"/>
                <a:sym typeface="Arial"/>
              </a:defRPr>
            </a:lvl2pPr>
            <a:lvl3pPr algn="l" rtl="0">
              <a:spcBef>
                <a:spcPts val="0"/>
              </a:spcBef>
              <a:spcAft>
                <a:spcPts val="0"/>
              </a:spcAft>
              <a:defRPr sz="2800">
                <a:solidFill>
                  <a:schemeClr val="dk2"/>
                </a:solidFill>
                <a:latin typeface="Arial"/>
                <a:ea typeface="Arial"/>
                <a:cs typeface="Arial"/>
                <a:sym typeface="Arial"/>
              </a:defRPr>
            </a:lvl3pPr>
            <a:lvl4pPr algn="l" rtl="0">
              <a:spcBef>
                <a:spcPts val="0"/>
              </a:spcBef>
              <a:spcAft>
                <a:spcPts val="0"/>
              </a:spcAft>
              <a:defRPr sz="2800">
                <a:solidFill>
                  <a:schemeClr val="dk2"/>
                </a:solidFill>
                <a:latin typeface="Arial"/>
                <a:ea typeface="Arial"/>
                <a:cs typeface="Arial"/>
                <a:sym typeface="Arial"/>
              </a:defRPr>
            </a:lvl4pPr>
            <a:lvl5pPr algn="l" rtl="0">
              <a:spcBef>
                <a:spcPts val="0"/>
              </a:spcBef>
              <a:spcAft>
                <a:spcPts val="0"/>
              </a:spcAft>
              <a:defRPr sz="2800">
                <a:solidFill>
                  <a:schemeClr val="dk2"/>
                </a:solidFill>
                <a:latin typeface="Arial"/>
                <a:ea typeface="Arial"/>
                <a:cs typeface="Arial"/>
                <a:sym typeface="Arial"/>
              </a:defRPr>
            </a:lvl5pPr>
            <a:lvl6pPr algn="l" rtl="0" marL="457200">
              <a:spcBef>
                <a:spcPts val="0"/>
              </a:spcBef>
              <a:spcAft>
                <a:spcPts val="0"/>
              </a:spcAft>
              <a:defRPr sz="2800">
                <a:solidFill>
                  <a:schemeClr val="dk2"/>
                </a:solidFill>
                <a:latin typeface="Arial"/>
                <a:ea typeface="Arial"/>
                <a:cs typeface="Arial"/>
                <a:sym typeface="Arial"/>
              </a:defRPr>
            </a:lvl6pPr>
            <a:lvl7pPr algn="l" rtl="0" marL="914400">
              <a:spcBef>
                <a:spcPts val="0"/>
              </a:spcBef>
              <a:spcAft>
                <a:spcPts val="0"/>
              </a:spcAft>
              <a:defRPr sz="2800">
                <a:solidFill>
                  <a:schemeClr val="dk2"/>
                </a:solidFill>
                <a:latin typeface="Arial"/>
                <a:ea typeface="Arial"/>
                <a:cs typeface="Arial"/>
                <a:sym typeface="Arial"/>
              </a:defRPr>
            </a:lvl7pPr>
            <a:lvl8pPr algn="l" rtl="0" marL="1371600">
              <a:spcBef>
                <a:spcPts val="0"/>
              </a:spcBef>
              <a:spcAft>
                <a:spcPts val="0"/>
              </a:spcAft>
              <a:defRPr sz="2800">
                <a:solidFill>
                  <a:schemeClr val="dk2"/>
                </a:solidFill>
                <a:latin typeface="Arial"/>
                <a:ea typeface="Arial"/>
                <a:cs typeface="Arial"/>
                <a:sym typeface="Arial"/>
              </a:defRPr>
            </a:lvl8pPr>
            <a:lvl9pPr algn="l" rtl="0" marL="1828800">
              <a:spcBef>
                <a:spcPts val="0"/>
              </a:spcBef>
              <a:spcAft>
                <a:spcPts val="0"/>
              </a:spcAft>
              <a:defRPr sz="2800">
                <a:solidFill>
                  <a:schemeClr val="dk2"/>
                </a:solidFill>
                <a:latin typeface="Arial"/>
                <a:ea typeface="Arial"/>
                <a:cs typeface="Arial"/>
                <a:sym typeface="Arial"/>
              </a:defRPr>
            </a:lvl9pPr>
          </a:lstStyle>
          <a:p/>
        </p:txBody>
      </p:sp>
      <p:sp>
        <p:nvSpPr>
          <p:cNvPr id="57" name="Shape 57"/>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58" name="Shape 58"/>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59" name="Shape 59"/>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60" name="Shape 60"/>
        <p:cNvGrpSpPr/>
        <p:nvPr/>
      </p:nvGrpSpPr>
      <p:grpSpPr>
        <a:xfrm>
          <a:off y="0" x="0"/>
          <a:ext cy="0" cx="0"/>
          <a:chOff y="0" x="0"/>
          <a:chExt cy="0" cx="0"/>
        </a:xfrm>
      </p:grpSpPr>
      <p:sp>
        <p:nvSpPr>
          <p:cNvPr id="61" name="Shape 61"/>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62" name="Shape 62"/>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63" name="Shape 63"/>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Tx">
    <p:spTree>
      <p:nvGrpSpPr>
        <p:cNvPr id="64" name="Shape 64"/>
        <p:cNvGrpSpPr/>
        <p:nvPr/>
      </p:nvGrpSpPr>
      <p:grpSpPr>
        <a:xfrm>
          <a:off y="0" x="0"/>
          <a:ext cy="0" cx="0"/>
          <a:chOff y="0" x="0"/>
          <a:chExt cy="0" cx="0"/>
        </a:xfrm>
      </p:grpSpPr>
      <p:sp>
        <p:nvSpPr>
          <p:cNvPr id="65" name="Shape 65"/>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6" name="Shape 66"/>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67" name="Shape 67"/>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
        <p:nvSpPr>
          <p:cNvPr id="68" name="Shape 68"/>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69" name="Shape 69"/>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70" name="Shape 70"/>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x">
    <p:spTree>
      <p:nvGrpSpPr>
        <p:cNvPr id="71" name="Shape 71"/>
        <p:cNvGrpSpPr/>
        <p:nvPr/>
      </p:nvGrpSpPr>
      <p:grpSpPr>
        <a:xfrm>
          <a:off y="0" x="0"/>
          <a:ext cy="0" cx="0"/>
          <a:chOff y="0" x="0"/>
          <a:chExt cy="0" cx="0"/>
        </a:xfrm>
      </p:grpSpPr>
      <p:sp>
        <p:nvSpPr>
          <p:cNvPr id="72" name="Shape 72"/>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3" name="Shape 73"/>
          <p:cNvSpPr/>
          <p:nvPr>
            <p:ph idx="2" type="pic"/>
          </p:nvPr>
        </p:nvSpPr>
        <p:spPr>
          <a:xfrm>
            <a:off y="612775" x="1792288"/>
            <a:ext cy="4114800" cx="54863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strike="noStrike" u="none" b="0" cap="none" baseline="0" sz="3200" i="0">
                <a:solidFill>
                  <a:schemeClr val="dk1"/>
                </a:solidFill>
                <a:latin typeface="Arial"/>
                <a:ea typeface="Arial"/>
                <a:cs typeface="Arial"/>
                <a:sym typeface="Arial"/>
              </a:defRPr>
            </a:lvl1pPr>
            <a:lvl2pPr algn="l" rtl="0" marR="0" indent="0" marL="457200">
              <a:buClr>
                <a:schemeClr val="dk1"/>
              </a:buClr>
              <a:buFont typeface="Arial"/>
              <a:buNone/>
              <a:defRPr strike="noStrike" u="none" b="0" cap="none" baseline="0" sz="2800" i="0">
                <a:solidFill>
                  <a:schemeClr val="dk1"/>
                </a:solidFill>
                <a:latin typeface="Arial"/>
                <a:ea typeface="Arial"/>
                <a:cs typeface="Arial"/>
                <a:sym typeface="Arial"/>
              </a:defRPr>
            </a:lvl2pPr>
            <a:lvl3pPr algn="l" rtl="0" marR="0" indent="0" marL="914400">
              <a:buClr>
                <a:schemeClr val="dk1"/>
              </a:buClr>
              <a:buFont typeface="Arial"/>
              <a:buNone/>
              <a:defRPr strike="noStrike" u="none" b="0" cap="none" baseline="0" sz="2400" i="0">
                <a:solidFill>
                  <a:schemeClr val="dk1"/>
                </a:solidFill>
                <a:latin typeface="Arial"/>
                <a:ea typeface="Arial"/>
                <a:cs typeface="Arial"/>
                <a:sym typeface="Arial"/>
              </a:defRPr>
            </a:lvl3pPr>
            <a:lvl4pPr algn="l" rtl="0" marR="0" indent="0" marL="1371600">
              <a:buClr>
                <a:schemeClr val="dk1"/>
              </a:buClr>
              <a:buFont typeface="Arial"/>
              <a:buNone/>
              <a:defRPr strike="noStrike" u="none" b="0" cap="none" baseline="0" sz="2000" i="0">
                <a:solidFill>
                  <a:schemeClr val="dk1"/>
                </a:solidFill>
                <a:latin typeface="Arial"/>
                <a:ea typeface="Arial"/>
                <a:cs typeface="Arial"/>
                <a:sym typeface="Arial"/>
              </a:defRPr>
            </a:lvl4pPr>
            <a:lvl5pPr algn="l" rtl="0" marR="0" indent="0" marL="1828800">
              <a:buClr>
                <a:schemeClr val="dk1"/>
              </a:buClr>
              <a:buFont typeface="Arial"/>
              <a:buNone/>
              <a:defRPr strike="noStrike" u="none" b="0" cap="none" baseline="0" sz="2000" i="0">
                <a:solidFill>
                  <a:schemeClr val="dk1"/>
                </a:solidFill>
                <a:latin typeface="Arial"/>
                <a:ea typeface="Arial"/>
                <a:cs typeface="Arial"/>
                <a:sym typeface="Arial"/>
              </a:defRPr>
            </a:lvl5pPr>
            <a:lvl6pPr algn="l" rtl="0" marR="0" indent="0" marL="2286000">
              <a:buClr>
                <a:schemeClr val="dk1"/>
              </a:buClr>
              <a:buFont typeface="Arial"/>
              <a:buNone/>
              <a:defRPr strike="noStrike" u="none" b="0" cap="none" baseline="0" sz="2000" i="0">
                <a:solidFill>
                  <a:schemeClr val="dk1"/>
                </a:solidFill>
                <a:latin typeface="Arial"/>
                <a:ea typeface="Arial"/>
                <a:cs typeface="Arial"/>
                <a:sym typeface="Arial"/>
              </a:defRPr>
            </a:lvl6pPr>
            <a:lvl7pPr algn="l" rtl="0" marR="0" indent="0" marL="2743200">
              <a:buClr>
                <a:schemeClr val="dk1"/>
              </a:buClr>
              <a:buFont typeface="Arial"/>
              <a:buNone/>
              <a:defRPr strike="noStrike" u="none" b="0" cap="none" baseline="0" sz="2000" i="0">
                <a:solidFill>
                  <a:schemeClr val="dk1"/>
                </a:solidFill>
                <a:latin typeface="Arial"/>
                <a:ea typeface="Arial"/>
                <a:cs typeface="Arial"/>
                <a:sym typeface="Arial"/>
              </a:defRPr>
            </a:lvl7pPr>
            <a:lvl8pPr algn="l" rtl="0" marR="0" indent="0" marL="3200400">
              <a:buClr>
                <a:schemeClr val="dk1"/>
              </a:buClr>
              <a:buFont typeface="Arial"/>
              <a:buNone/>
              <a:defRPr strike="noStrike" u="none" b="0" cap="none" baseline="0" sz="2000" i="0">
                <a:solidFill>
                  <a:schemeClr val="dk1"/>
                </a:solidFill>
                <a:latin typeface="Arial"/>
                <a:ea typeface="Arial"/>
                <a:cs typeface="Arial"/>
                <a:sym typeface="Arial"/>
              </a:defRPr>
            </a:lvl8pPr>
            <a:lvl9pPr algn="l" rtl="0" marR="0" indent="0" marL="3657600">
              <a:buClr>
                <a:schemeClr val="dk1"/>
              </a:buClr>
              <a:buFont typeface="Arial"/>
              <a:buNone/>
              <a:defRPr strike="noStrike" u="none" b="0" cap="none" baseline="0" sz="2000" i="0">
                <a:solidFill>
                  <a:schemeClr val="dk1"/>
                </a:solidFill>
                <a:latin typeface="Arial"/>
                <a:ea typeface="Arial"/>
                <a:cs typeface="Arial"/>
                <a:sym typeface="Arial"/>
              </a:defRPr>
            </a:lvl9pPr>
          </a:lstStyle>
          <a:p/>
        </p:txBody>
      </p:sp>
      <p:sp>
        <p:nvSpPr>
          <p:cNvPr id="74" name="Shape 74"/>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
        <p:nvSpPr>
          <p:cNvPr id="75" name="Shape 75"/>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76" name="Shape 76"/>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77" name="Shape 77"/>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4"/><Relationship Target="../slideLayouts/slideLayout1.xml" Type="http://schemas.openxmlformats.org/officeDocument/2006/relationships/slideLayout" Id="rId2"/><Relationship Target="../slideLayouts/slideLayout11.xml" Type="http://schemas.openxmlformats.org/officeDocument/2006/relationships/slideLayout" Id="rId12"/><Relationship Target="../media/image00.png" Type="http://schemas.openxmlformats.org/officeDocument/2006/relationships/image" Id="rId1"/><Relationship Target="../slideLayouts/slideLayout12.xml" Type="http://schemas.openxmlformats.org/officeDocument/2006/relationships/slideLayout" Id="rId13"/><Relationship Target="../slideLayouts/slideLayout3.xml" Type="http://schemas.openxmlformats.org/officeDocument/2006/relationships/slideLayout" Id="rId4"/><Relationship Target="../slideLayouts/slideLayout9.xml" Type="http://schemas.openxmlformats.org/officeDocument/2006/relationships/slideLayout" Id="rId10"/><Relationship Target="../slideLayouts/slideLayout2.xml" Type="http://schemas.openxmlformats.org/officeDocument/2006/relationships/slideLayout" Id="rId3"/><Relationship Target="../slideLayouts/slideLayout10.xml" Type="http://schemas.openxmlformats.org/officeDocument/2006/relationships/slideLayout" Id="rId11"/><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p:nvPr/>
        </p:nvSpPr>
        <p:spPr>
          <a:xfrm>
            <a:off y="76200" x="76200"/>
            <a:ext cy="1258888" cx="8991600"/>
          </a:xfrm>
          <a:prstGeom prst="rect">
            <a:avLst/>
          </a:prstGeom>
          <a:solidFill>
            <a:schemeClr val="dk1"/>
          </a:solidFill>
          <a:ln>
            <a:noFill/>
          </a:ln>
        </p:spPr>
        <p:txBody>
          <a:bodyPr bIns="45700" rIns="91425" lIns="91425" tIns="45700" anchor="ctr" anchorCtr="0">
            <a:spAutoFit/>
          </a:bodyPr>
          <a:lstStyle/>
          <a:p/>
        </p:txBody>
      </p:sp>
      <p:sp>
        <p:nvSpPr>
          <p:cNvPr id="10" name="Shape 10"/>
          <p:cNvSpPr/>
          <p:nvPr/>
        </p:nvSpPr>
        <p:spPr>
          <a:xfrm>
            <a:off y="441325" x="6511925"/>
            <a:ext cy="647700" cx="2274887"/>
          </a:xfrm>
          <a:prstGeom prst="rect">
            <a:avLst/>
          </a:prstGeom>
          <a:blipFill>
            <a:blip r:embed="rId1"/>
            <a:stretch>
              <a:fillRect/>
            </a:stretch>
          </a:blipFill>
        </p:spPr>
      </p:sp>
      <p:sp>
        <p:nvSpPr>
          <p:cNvPr id="11" name="Shape 11"/>
          <p:cNvSpPr txBox="1"/>
          <p:nvPr>
            <p:ph idx="1" type="body"/>
          </p:nvPr>
        </p:nvSpPr>
        <p:spPr>
          <a:xfrm>
            <a:off y="1665288" x="355600"/>
            <a:ext cy="4349750" cx="8429625"/>
          </a:xfrm>
          <a:prstGeom prst="rect">
            <a:avLst/>
          </a:prstGeom>
          <a:noFill/>
          <a:ln>
            <a:noFill/>
          </a:ln>
        </p:spPr>
        <p:txBody>
          <a:bodyPr bIns="91425" rIns="91425" lIns="91425" tIns="91425" anchor="t" anchorCtr="0"/>
          <a:lstStyle>
            <a:lvl1pPr algn="l" rtl="0" marR="0" indent="0" marL="0">
              <a:spcBef>
                <a:spcPts val="0"/>
              </a:spcBef>
              <a:spcAft>
                <a:spcPts val="960"/>
              </a:spcAft>
              <a:defRPr strike="noStrike" u="none" b="0" cap="none" baseline="0" sz="2400" i="0">
                <a:solidFill>
                  <a:schemeClr val="dk1"/>
                </a:solidFill>
                <a:latin typeface="Arial"/>
                <a:ea typeface="Arial"/>
                <a:cs typeface="Arial"/>
                <a:sym typeface="Arial"/>
              </a:defRPr>
            </a:lvl1pPr>
            <a:lvl2pPr algn="l" rtl="0" marR="0" indent="-195263" marL="271463">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2pPr>
            <a:lvl3pPr algn="l" rtl="0" marR="0" indent="-200025" marL="542925">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3pPr>
            <a:lvl4pPr algn="l" rtl="0" marR="0" indent="-200025" marL="809625">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4pPr>
            <a:lvl5pPr algn="l" rtl="0" marR="0" indent="-204787" marL="10810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5pPr>
            <a:lvl6pPr algn="l" rtl="0" marR="0" indent="-204787" marL="15382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6pPr>
            <a:lvl7pPr algn="l" rtl="0" marR="0" indent="-204788" marL="19954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7pPr>
            <a:lvl8pPr algn="l" rtl="0" marR="0" indent="-204788" marL="24526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8pPr>
            <a:lvl9pPr algn="l" rtl="0" marR="0" indent="-204788" marL="2909888">
              <a:spcBef>
                <a:spcPts val="0"/>
              </a:spcBef>
              <a:spcAft>
                <a:spcPts val="800"/>
              </a:spcAft>
              <a:buClr>
                <a:schemeClr val="dk1"/>
              </a:buClr>
              <a:buFont typeface="Arial"/>
              <a:buChar char="•"/>
              <a:defRPr strike="noStrike" u="none" b="0" cap="none" baseline="0" sz="2000" i="0">
                <a:solidFill>
                  <a:schemeClr val="dk1"/>
                </a:solidFill>
                <a:latin typeface="Arial"/>
                <a:ea typeface="Arial"/>
                <a:cs typeface="Arial"/>
                <a:sym typeface="Arial"/>
              </a:defRPr>
            </a:lvl9pPr>
          </a:lstStyle>
          <a:p/>
        </p:txBody>
      </p:sp>
      <p:sp>
        <p:nvSpPr>
          <p:cNvPr id="12" name="Shape 12"/>
          <p:cNvSpPr txBox="1"/>
          <p:nvPr>
            <p:ph type="title"/>
          </p:nvPr>
        </p:nvSpPr>
        <p:spPr>
          <a:xfrm>
            <a:off y="422275" x="355600"/>
            <a:ext cy="738187" cx="4876799"/>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1pPr>
            <a:lvl2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2pPr>
            <a:lvl3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3pPr>
            <a:lvl4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4pPr>
            <a:lvl5pPr algn="l" rtl="0" marR="0" indent="0" marL="0">
              <a:spcBef>
                <a:spcPts val="0"/>
              </a:spcBef>
              <a:spcAft>
                <a:spcPts val="0"/>
              </a:spcAft>
              <a:defRPr strike="noStrike" u="none" b="0" cap="none" baseline="0" sz="2800" i="0">
                <a:solidFill>
                  <a:schemeClr val="dk2"/>
                </a:solidFill>
                <a:latin typeface="Arial"/>
                <a:ea typeface="Arial"/>
                <a:cs typeface="Arial"/>
                <a:sym typeface="Arial"/>
              </a:defRPr>
            </a:lvl5pPr>
            <a:lvl6pPr algn="l" rtl="0" marR="0" indent="0" marL="457200">
              <a:spcBef>
                <a:spcPts val="0"/>
              </a:spcBef>
              <a:spcAft>
                <a:spcPts val="0"/>
              </a:spcAft>
              <a:defRPr strike="noStrike" u="none" b="0" cap="none" baseline="0" sz="2800" i="0">
                <a:solidFill>
                  <a:schemeClr val="dk2"/>
                </a:solidFill>
                <a:latin typeface="Arial"/>
                <a:ea typeface="Arial"/>
                <a:cs typeface="Arial"/>
                <a:sym typeface="Arial"/>
              </a:defRPr>
            </a:lvl6pPr>
            <a:lvl7pPr algn="l" rtl="0" marR="0" indent="0" marL="914400">
              <a:spcBef>
                <a:spcPts val="0"/>
              </a:spcBef>
              <a:spcAft>
                <a:spcPts val="0"/>
              </a:spcAft>
              <a:defRPr strike="noStrike" u="none" b="0" cap="none" baseline="0" sz="2800" i="0">
                <a:solidFill>
                  <a:schemeClr val="dk2"/>
                </a:solidFill>
                <a:latin typeface="Arial"/>
                <a:ea typeface="Arial"/>
                <a:cs typeface="Arial"/>
                <a:sym typeface="Arial"/>
              </a:defRPr>
            </a:lvl7pPr>
            <a:lvl8pPr algn="l" rtl="0" marR="0" indent="0" marL="1371600">
              <a:spcBef>
                <a:spcPts val="0"/>
              </a:spcBef>
              <a:spcAft>
                <a:spcPts val="0"/>
              </a:spcAft>
              <a:defRPr strike="noStrike" u="none" b="0" cap="none" baseline="0" sz="2800" i="0">
                <a:solidFill>
                  <a:schemeClr val="dk2"/>
                </a:solidFill>
                <a:latin typeface="Arial"/>
                <a:ea typeface="Arial"/>
                <a:cs typeface="Arial"/>
                <a:sym typeface="Arial"/>
              </a:defRPr>
            </a:lvl8pPr>
            <a:lvl9pPr algn="l" rtl="0" marR="0" indent="0" marL="1828800">
              <a:spcBef>
                <a:spcPts val="0"/>
              </a:spcBef>
              <a:spcAft>
                <a:spcPts val="0"/>
              </a:spcAft>
              <a:defRPr strike="noStrike" u="none" b="0" cap="none" baseline="0" sz="2800" i="0">
                <a:solidFill>
                  <a:schemeClr val="dk2"/>
                </a:solidFill>
                <a:latin typeface="Arial"/>
                <a:ea typeface="Arial"/>
                <a:cs typeface="Arial"/>
                <a:sym typeface="Arial"/>
              </a:defRPr>
            </a:lvl9pPr>
          </a:lstStyle>
          <a:p/>
        </p:txBody>
      </p:sp>
      <p:sp>
        <p:nvSpPr>
          <p:cNvPr id="13" name="Shape 13"/>
          <p:cNvSpPr txBox="1"/>
          <p:nvPr>
            <p:ph idx="10" type="dt"/>
          </p:nvPr>
        </p:nvSpPr>
        <p:spPr>
          <a:xfrm>
            <a:off y="6948488" x="685800"/>
            <a:ext cy="457200" cx="19049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4" name="Shape 14"/>
          <p:cNvSpPr txBox="1"/>
          <p:nvPr>
            <p:ph idx="11" type="ftr"/>
          </p:nvPr>
        </p:nvSpPr>
        <p:spPr>
          <a:xfrm>
            <a:off y="6948488" x="3124200"/>
            <a:ext cy="457200"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5" name="Shape 15"/>
          <p:cNvSpPr txBox="1"/>
          <p:nvPr>
            <p:ph idx="12" type="sldNum"/>
          </p:nvPr>
        </p:nvSpPr>
        <p:spPr>
          <a:xfrm>
            <a:off y="6948488" x="6553200"/>
            <a:ext cy="457200" cx="19049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cxnSp>
        <p:nvCxnSpPr>
          <p:cNvPr id="16" name="Shape 16"/>
          <p:cNvCxnSpPr/>
          <p:nvPr/>
        </p:nvCxnSpPr>
        <p:spPr>
          <a:xfrm>
            <a:off y="1600200" x="201613"/>
            <a:ext cy="0" cx="8713786"/>
          </a:xfrm>
          <a:prstGeom prst="straightConnector1">
            <a:avLst/>
          </a:prstGeom>
          <a:noFill/>
          <a:ln w="9525" cap="flat">
            <a:solidFill>
              <a:schemeClr val="lt1"/>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http://www.ccg.leeds.ac.uk/people/n.malleson" Type="http://schemas.openxmlformats.org/officeDocument/2006/relationships/hyperlink" TargetMode="External" Id="rId4"/><Relationship Target="../media/image00.png" Type="http://schemas.openxmlformats.org/officeDocument/2006/relationships/image" Id="rId3"/><Relationship Target="http://www.ccg.leeds.ac.uk/people/a.turner" Type="http://schemas.openxmlformats.org/officeDocument/2006/relationships/hyperlink" TargetMode="External"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http://web.archive.org/web/20040316070705/http://www.ccg.leeds.ac.uk/smart/gam/gam3.html" Type="http://schemas.openxmlformats.org/officeDocument/2006/relationships/hyperlink" TargetMode="External"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00.png" Type="http://schemas.openxmlformats.org/officeDocument/2006/relationships/image" Id="rId3"/><Relationship Target="../media/image11.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0.png" Type="http://schemas.openxmlformats.org/officeDocument/2006/relationships/image" Id="rId3"/><Relationship Target="../media/image09.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http://code.google.com/p/spatial-cluster-detection/" Type="http://schemas.openxmlformats.org/officeDocument/2006/relationships/hyperlink" TargetMode="External" Id="rId4"/><Relationship Target="https://docs.google.com/document/d/1rX9XHhAittUF4aMFBKfzqYXkWqrCPK1mdN8bcpT_gO4/edit" Type="http://schemas.openxmlformats.org/officeDocument/2006/relationships/hyperlink" TargetMode="External"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4"/><Relationship Target="../media/image00.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00.png" Type="http://schemas.openxmlformats.org/officeDocument/2006/relationships/image" Id="rId3"/><Relationship Target="../media/image10.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07.png" Type="http://schemas.openxmlformats.org/officeDocument/2006/relationships/image" Id="rId3"/><Relationship Target="../media/image08.jpg" Type="http://schemas.openxmlformats.org/officeDocument/2006/relationships/image" Id="rId5"/></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0.png" Type="http://schemas.openxmlformats.org/officeDocument/2006/relationships/image" Id="rId3"/><Relationship Target="../media/image15.pn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 Target="../media/image01.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0.png" Type="http://schemas.openxmlformats.org/officeDocument/2006/relationships/image" Id="rId3"/><Relationship Target="../media/image13.png" Type="http://schemas.openxmlformats.org/officeDocument/2006/relationships/image" Id="rId6"/><Relationship Target="../media/image05.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p:nvPr/>
        </p:nvSpPr>
        <p:spPr>
          <a:xfrm>
            <a:off y="441325" x="6511925"/>
            <a:ext cy="647700" cx="2274887"/>
          </a:xfrm>
          <a:prstGeom prst="rect">
            <a:avLst/>
          </a:prstGeom>
          <a:blipFill>
            <a:blip r:embed="rId3"/>
            <a:stretch>
              <a:fillRect/>
            </a:stretch>
          </a:blipFill>
        </p:spPr>
      </p:sp>
      <p:cxnSp>
        <p:nvCxnSpPr>
          <p:cNvPr id="100" name="Shape 100"/>
          <p:cNvCxnSpPr/>
          <p:nvPr/>
        </p:nvCxnSpPr>
        <p:spPr>
          <a:xfrm>
            <a:off y="1341437" x="201613"/>
            <a:ext cy="0" cx="8713786"/>
          </a:xfrm>
          <a:prstGeom prst="straightConnector1">
            <a:avLst/>
          </a:prstGeom>
          <a:noFill/>
          <a:ln w="9525" cap="flat">
            <a:solidFill>
              <a:schemeClr val="lt1"/>
            </a:solidFill>
            <a:prstDash val="solid"/>
            <a:round/>
            <a:headEnd w="med" len="med" type="none"/>
            <a:tailEnd w="med" len="med" type="none"/>
          </a:ln>
        </p:spPr>
      </p:cxnSp>
      <p:sp>
        <p:nvSpPr>
          <p:cNvPr id="101" name="Shape 101"/>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School of Geography</a:t>
            </a:r>
          </a:p>
          <a:p>
            <a:pPr algn="l" rtl="0" lvl="0" marR="0" indent="0" marL="0">
              <a:spcBef>
                <a:spcPts val="0"/>
              </a:spcBef>
              <a:spcAft>
                <a:spcPts val="0"/>
              </a:spcAft>
              <a:buSzPct val="25000"/>
              <a:buNone/>
            </a:pPr>
            <a:r>
              <a:rPr strike="noStrike" u="none" b="0" cap="none" baseline="0" sz="1400" lang="en-US" i="0">
                <a:solidFill>
                  <a:schemeClr val="lt1"/>
                </a:solidFill>
                <a:latin typeface="Arial"/>
                <a:ea typeface="Arial"/>
                <a:cs typeface="Arial"/>
                <a:sym typeface="Arial"/>
              </a:rPr>
              <a:t>FACULTY OF ENVIRONMENT</a:t>
            </a:r>
          </a:p>
        </p:txBody>
      </p:sp>
      <p:sp>
        <p:nvSpPr>
          <p:cNvPr id="102" name="Shape 102"/>
          <p:cNvSpPr txBox="1"/>
          <p:nvPr>
            <p:ph type="ctrTitle"/>
          </p:nvPr>
        </p:nvSpPr>
        <p:spPr>
          <a:xfrm>
            <a:off y="1988840" x="349250"/>
            <a:ext cy="2215991" cx="7772400"/>
          </a:xfrm>
          <a:prstGeom prst="rect">
            <a:avLst/>
          </a:prstGeom>
          <a:solidFill>
            <a:schemeClr val="dk1"/>
          </a:solidFill>
          <a:ln>
            <a:noFill/>
          </a:ln>
        </p:spPr>
        <p:txBody>
          <a:bodyPr bIns="0" rIns="0" lIns="0" tIns="0" anchor="t" anchorCtr="0">
            <a:spAutoFit/>
          </a:bodyPr>
          <a:lstStyle/>
          <a:p>
            <a:pPr algn="l" rtl="0" lvl="0" marR="0" indent="0" marL="0">
              <a:spcBef>
                <a:spcPts val="0"/>
              </a:spcBef>
              <a:spcAft>
                <a:spcPts val="0"/>
              </a:spcAft>
              <a:buSzPct val="25000"/>
              <a:buNone/>
            </a:pPr>
            <a:r>
              <a:rPr strike="noStrike" u="none" b="0" cap="none" baseline="0" sz="3600" lang="en-US" i="0">
                <a:solidFill>
                  <a:schemeClr val="lt1"/>
                </a:solidFill>
                <a:latin typeface="Arial"/>
                <a:ea typeface="Arial"/>
                <a:cs typeface="Arial"/>
                <a:sym typeface="Arial"/>
              </a:rPr>
              <a:t>Applying geographical clustering methods and identifying individual behaviour with geo-located open micro-blog posts</a:t>
            </a:r>
          </a:p>
        </p:txBody>
      </p:sp>
      <p:sp>
        <p:nvSpPr>
          <p:cNvPr id="103" name="Shape 103"/>
          <p:cNvSpPr/>
          <p:nvPr/>
        </p:nvSpPr>
        <p:spPr>
          <a:xfrm>
            <a:off y="5301207" x="365694"/>
            <a:ext cy="942975" cx="7158632"/>
          </a:xfrm>
          <a:prstGeom prst="rect">
            <a:avLst/>
          </a:prstGeom>
          <a:solidFill>
            <a:srgbClr val="00502F"/>
          </a:solidFill>
          <a:ln>
            <a:noFill/>
          </a:ln>
        </p:spPr>
        <p:txBody>
          <a:bodyPr bIns="45000" rIns="90000" lIns="90000" tIns="45000" anchor="t" anchorCtr="0">
            <a:spAutoFit/>
          </a:bodyPr>
          <a:lstStyle/>
          <a:p>
            <a:pPr algn="l" rtl="0" lvl="0" marR="0" indent="0" marL="0">
              <a:spcBef>
                <a:spcPts val="0"/>
              </a:spcBef>
              <a:spcAft>
                <a:spcPts val="0"/>
              </a:spcAft>
              <a:buSzPct val="25000"/>
              <a:buNone/>
            </a:pPr>
            <a:r>
              <a:rPr strike="noStrike" u="sng" b="0" cap="none" baseline="0" sz="2800" lang="en-US" i="0">
                <a:solidFill>
                  <a:schemeClr val="hlink"/>
                </a:solidFill>
                <a:latin typeface="Arial"/>
                <a:ea typeface="Arial"/>
                <a:cs typeface="Arial"/>
                <a:sym typeface="Arial"/>
                <a:hlinkClick r:id="rId4"/>
              </a:rPr>
              <a:t>Nick Malleson</a:t>
            </a:r>
            <a:r>
              <a:rPr strike="noStrike" u="none" b="0" cap="none" baseline="0" sz="2800" lang="en-US" i="0">
                <a:solidFill>
                  <a:srgbClr val="FFFFFF"/>
                </a:solidFill>
                <a:latin typeface="Arial"/>
                <a:ea typeface="Arial"/>
                <a:cs typeface="Arial"/>
                <a:sym typeface="Arial"/>
              </a:rPr>
              <a:t> and </a:t>
            </a:r>
            <a:r>
              <a:rPr strike="noStrike" u="sng" b="0" cap="none" baseline="0" sz="2800" lang="en-US" i="0">
                <a:solidFill>
                  <a:schemeClr val="hlink"/>
                </a:solidFill>
                <a:latin typeface="Arial"/>
                <a:ea typeface="Arial"/>
                <a:cs typeface="Arial"/>
                <a:sym typeface="Arial"/>
                <a:hlinkClick r:id="rId5"/>
              </a:rPr>
              <a:t>Andy Turner</a:t>
            </a:r>
          </a:p>
          <a:p>
            <a:pPr algn="l" rtl="0" lvl="0" marR="0" indent="0" marL="0">
              <a:spcBef>
                <a:spcPts val="0"/>
              </a:spcBef>
              <a:spcAft>
                <a:spcPts val="0"/>
              </a:spcAft>
              <a:buSzPct val="25000"/>
              <a:buNone/>
            </a:pPr>
            <a:r>
              <a:rPr strike="noStrike" u="none" b="0" cap="none" baseline="0" sz="2800" lang="en-US" i="0">
                <a:solidFill>
                  <a:srgbClr val="FFFFFF"/>
                </a:solidFill>
                <a:latin typeface="Arial"/>
                <a:ea typeface="Arial"/>
                <a:cs typeface="Arial"/>
                <a:sym typeface="Arial"/>
              </a:rPr>
              <a:t>School of Geography, University of Leeds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ph type="title"/>
          </p:nvPr>
        </p:nvSpPr>
        <p:spPr>
          <a:xfrm>
            <a:off y="422275" x="355600"/>
            <a:ext cy="738187" cx="4876799"/>
          </a:xfrm>
          <a:prstGeom prst="rect">
            <a:avLst/>
          </a:prstGeom>
          <a:noFill/>
          <a:ln>
            <a:noFill/>
          </a:ln>
        </p:spPr>
        <p:txBody>
          <a:bodyPr bIns="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dk2"/>
                </a:solidFill>
                <a:latin typeface="Arial"/>
                <a:ea typeface="Arial"/>
                <a:cs typeface="Arial"/>
                <a:sym typeface="Arial"/>
              </a:rPr>
              <a:t>Spatial Overview</a:t>
            </a:r>
          </a:p>
        </p:txBody>
      </p:sp>
      <p:sp>
        <p:nvSpPr>
          <p:cNvPr id="199" name="Shape 199"/>
          <p:cNvSpPr txBox="1"/>
          <p:nvPr>
            <p:ph idx="1" type="body"/>
          </p:nvPr>
        </p:nvSpPr>
        <p:spPr>
          <a:xfrm>
            <a:off y="1665288" x="355601"/>
            <a:ext cy="4349750" cx="4576440"/>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Point density appears to cluster around urban centres.</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Also able to distinguish roads in non-urban areas</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General pattern somewhat distorted by locations of prolific users</a:t>
            </a:r>
          </a:p>
        </p:txBody>
      </p:sp>
      <p:sp>
        <p:nvSpPr>
          <p:cNvPr id="200" name="Shape 200"/>
          <p:cNvSpPr/>
          <p:nvPr/>
        </p:nvSpPr>
        <p:spPr>
          <a:xfrm>
            <a:off y="2478" x="5004048"/>
            <a:ext cy="6881521" cx="4128002"/>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422275" x="355600"/>
            <a:ext cy="738187" cx="4876799"/>
          </a:xfrm>
          <a:prstGeom prst="rect">
            <a:avLst/>
          </a:prstGeom>
          <a:noFill/>
          <a:ln>
            <a:noFill/>
          </a:ln>
        </p:spPr>
        <p:txBody>
          <a:bodyPr bIns="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dk2"/>
                </a:solidFill>
                <a:latin typeface="Arial"/>
                <a:ea typeface="Arial"/>
                <a:cs typeface="Arial"/>
                <a:sym typeface="Arial"/>
              </a:rPr>
              <a:t>Geographical Clustering</a:t>
            </a:r>
          </a:p>
        </p:txBody>
      </p:sp>
      <p:sp>
        <p:nvSpPr>
          <p:cNvPr id="207" name="Shape 207"/>
          <p:cNvSpPr txBox="1"/>
          <p:nvPr>
            <p:ph idx="1" type="body"/>
          </p:nvPr>
        </p:nvSpPr>
        <p:spPr>
          <a:xfrm>
            <a:off y="1665288" x="355600"/>
            <a:ext cy="5004071" cx="8429625"/>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Spatial</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Might also be temporal</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Takes into account two variables</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Essentially where one variables is unusually high, given the value of the other variable (which is assumed to have a positively correlated distribution of values)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422275" x="355600"/>
            <a:ext cy="738187" cx="4876799"/>
          </a:xfrm>
          <a:prstGeom prst="rect">
            <a:avLst/>
          </a:prstGeom>
          <a:noFill/>
          <a:ln>
            <a:noFill/>
          </a:ln>
        </p:spPr>
        <p:txBody>
          <a:bodyPr bIns="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dk2"/>
                </a:solidFill>
                <a:latin typeface="Arial"/>
                <a:ea typeface="Arial"/>
                <a:cs typeface="Arial"/>
                <a:sym typeface="Arial"/>
              </a:rPr>
              <a:t>Geographical Clustering</a:t>
            </a:r>
          </a:p>
        </p:txBody>
      </p:sp>
      <p:sp>
        <p:nvSpPr>
          <p:cNvPr id="214" name="Shape 214"/>
          <p:cNvSpPr txBox="1"/>
          <p:nvPr>
            <p:ph idx="1" type="body"/>
          </p:nvPr>
        </p:nvSpPr>
        <p:spPr>
          <a:xfrm>
            <a:off y="1665288" x="355600"/>
            <a:ext cy="4349750" cx="8429625"/>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 "The simplest way of deﬁning a cluster is as a localised excess incidence rate that is unusual in that there is more of some variable than might be expected. Examples would include: a local excess disease rate, a crime hot spot, an unemployment black spot, unusually high positive residuals from a model, the distribution of a plant or surging glaciers or earthquake epicentres, pattern of fraud etc. [...] Pattern detection via the identiﬁcation of clusters is a very simple and generic form of geographical analysis that has many applications in many different contexts..." Openshaw and Turton (1998)</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                </a:t>
            </a:r>
            <a:r>
              <a:rPr strike="noStrike" u="sng" b="0" cap="none" baseline="0" sz="2200" lang="en-US" i="0">
                <a:solidFill>
                  <a:schemeClr val="hlink"/>
                </a:solidFill>
                <a:latin typeface="Arial"/>
                <a:ea typeface="Arial"/>
                <a:cs typeface="Arial"/>
                <a:sym typeface="Arial"/>
                <a:hlinkClick r:id="rId3"/>
              </a:rPr>
              <a:t>http://web.archive.org/web/20040316070705/http://www.ccg.leeds.ac.uk/smart/gam/gam3.html</a:t>
            </a:r>
            <a:r>
              <a:rPr strike="noStrike" u="none" b="0" cap="none" baseline="0" sz="2200" lang="en-US" i="0">
                <a:solidFill>
                  <a:schemeClr val="dk1"/>
                </a:solidFill>
                <a:latin typeface="Arial"/>
                <a:ea typeface="Arial"/>
                <a:cs typeface="Arial"/>
                <a:sym typeface="Arial"/>
              </a:rPr>
              <a:t> </a:t>
            </a:r>
          </a:p>
          <a:p>
            <a:r>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422275" x="355600"/>
            <a:ext cy="738187" cx="4876799"/>
          </a:xfrm>
          <a:prstGeom prst="rect">
            <a:avLst/>
          </a:prstGeom>
          <a:noFill/>
          <a:ln>
            <a:noFill/>
          </a:ln>
        </p:spPr>
        <p:txBody>
          <a:bodyPr bIns="0" rIns="0" lIns="0" tIns="0" anchor="b" anchorCtr="0">
            <a:spAutoFit/>
          </a:bodyPr>
          <a:lstStyle/>
          <a:p/>
        </p:txBody>
      </p:sp>
      <p:sp>
        <p:nvSpPr>
          <p:cNvPr id="220" name="Shape 220"/>
          <p:cNvSpPr txBox="1"/>
          <p:nvPr>
            <p:ph idx="1" type="body"/>
          </p:nvPr>
        </p:nvSpPr>
        <p:spPr>
          <a:xfrm>
            <a:off y="1665288" x="355600"/>
            <a:ext cy="4349750" cx="8429625"/>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Geographical Concentration</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A special sort of Geographical Clustering where the expected incidence or the variable for comparison (denominator for the rate) is evenly distributed</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y="0" x="0"/>
          <a:ext cy="0" cx="0"/>
          <a:chOff y="0" x="0"/>
          <a:chExt cy="0" cx="0"/>
        </a:xfrm>
      </p:grpSpPr>
      <p:sp>
        <p:nvSpPr>
          <p:cNvPr id="225" name="Shape 225"/>
          <p:cNvSpPr txBox="1"/>
          <p:nvPr>
            <p:ph type="title"/>
          </p:nvPr>
        </p:nvSpPr>
        <p:spPr>
          <a:xfrm>
            <a:off y="422275" x="355600"/>
            <a:ext cy="738187" cx="4876799"/>
          </a:xfrm>
          <a:prstGeom prst="rect">
            <a:avLst/>
          </a:prstGeom>
          <a:noFill/>
          <a:ln>
            <a:noFill/>
          </a:ln>
        </p:spPr>
        <p:txBody>
          <a:bodyPr bIns="0" rIns="0" lIns="0" tIns="0" anchor="b" anchorCtr="0">
            <a:spAutoFit/>
          </a:bodyPr>
          <a:lstStyle/>
          <a:p/>
        </p:txBody>
      </p:sp>
      <p:sp>
        <p:nvSpPr>
          <p:cNvPr id="226" name="Shape 226"/>
          <p:cNvSpPr txBox="1"/>
          <p:nvPr>
            <p:ph idx="1" type="body"/>
          </p:nvPr>
        </p:nvSpPr>
        <p:spPr>
          <a:xfrm>
            <a:off y="1665288" x="355600"/>
            <a:ext cy="4349750" cx="8429625"/>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Geographical Clustering of Twitter posts</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There are some prolific posters and the locations at which they post are concentrated</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Where does the pattern of posting density differ most in both absolute and relative terms for different types of posting?</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A first look at posts for different times of day</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a:t>
            </a:r>
          </a:p>
          <a:p>
            <a: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idx="1" type="body"/>
          </p:nvPr>
        </p:nvSpPr>
        <p:spPr>
          <a:xfrm>
            <a:off y="1665288" x="355600"/>
            <a:ext cy="4860056" cx="4432424"/>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Geographical clustering</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Geographical concentration</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Geographical Clustering of Twitter posts</a:t>
            </a:r>
          </a:p>
          <a:p>
            <a:pPr algn="l" rtl="0" lvl="1" marR="0" indent="-461963" marL="728663">
              <a:spcBef>
                <a:spcPts val="0"/>
              </a:spcBef>
              <a:spcAft>
                <a:spcPts val="800"/>
              </a:spcAft>
              <a:buClr>
                <a:schemeClr val="dk1"/>
              </a:buClr>
              <a:buSzPct val="100000"/>
              <a:buFont typeface="Arial"/>
              <a:buAutoNum type="arabicPeriod"/>
            </a:pPr>
            <a:r>
              <a:rPr strike="noStrike" u="none" b="0" cap="none" baseline="0" sz="2000" lang="en-US" i="0">
                <a:solidFill>
                  <a:schemeClr val="dk1"/>
                </a:solidFill>
                <a:latin typeface="Arial"/>
                <a:ea typeface="Arial"/>
                <a:cs typeface="Arial"/>
                <a:sym typeface="Arial"/>
              </a:rPr>
              <a:t>absolute difference between </a:t>
            </a:r>
            <a:r>
              <a:rPr strike="noStrike" u="none" b="0" cap="none" baseline="0" sz="2000" lang="en-US" i="1">
                <a:solidFill>
                  <a:schemeClr val="dk1"/>
                </a:solidFill>
                <a:latin typeface="Arial"/>
                <a:ea typeface="Arial"/>
                <a:cs typeface="Arial"/>
                <a:sym typeface="Arial"/>
              </a:rPr>
              <a:t>weekend and weekday</a:t>
            </a:r>
            <a:r>
              <a:rPr strike="noStrike" u="none" b="0" cap="none" baseline="0" sz="2000" lang="en-US" i="0">
                <a:solidFill>
                  <a:schemeClr val="dk1"/>
                </a:solidFill>
                <a:latin typeface="Arial"/>
                <a:ea typeface="Arial"/>
                <a:cs typeface="Arial"/>
                <a:sym typeface="Arial"/>
              </a:rPr>
              <a:t> posts</a:t>
            </a:r>
          </a:p>
          <a:p>
            <a:pPr algn="l" rtl="0" lvl="1" marR="0" indent="-461963" marL="728663">
              <a:spcBef>
                <a:spcPts val="0"/>
              </a:spcBef>
              <a:spcAft>
                <a:spcPts val="800"/>
              </a:spcAft>
              <a:buClr>
                <a:schemeClr val="dk1"/>
              </a:buClr>
              <a:buSzPct val="100000"/>
              <a:buFont typeface="Arial"/>
              <a:buAutoNum type="arabicPeriod"/>
            </a:pPr>
            <a:r>
              <a:rPr strike="noStrike" u="none" b="0" cap="none" baseline="0" sz="2000" lang="en-US" i="0">
                <a:solidFill>
                  <a:schemeClr val="dk1"/>
                </a:solidFill>
                <a:latin typeface="Arial"/>
                <a:ea typeface="Arial"/>
                <a:cs typeface="Arial"/>
                <a:sym typeface="Arial"/>
              </a:rPr>
              <a:t>absolute difference between </a:t>
            </a:r>
            <a:r>
              <a:rPr strike="noStrike" u="none" b="0" cap="none" baseline="0" sz="2000" lang="en-US" i="1">
                <a:solidFill>
                  <a:schemeClr val="dk1"/>
                </a:solidFill>
                <a:latin typeface="Arial"/>
                <a:ea typeface="Arial"/>
                <a:cs typeface="Arial"/>
                <a:sym typeface="Arial"/>
              </a:rPr>
              <a:t>afternoon and evening</a:t>
            </a:r>
            <a:r>
              <a:rPr strike="noStrike" u="none" b="0" cap="none" baseline="0" sz="2000" lang="en-US" i="0">
                <a:solidFill>
                  <a:schemeClr val="dk1"/>
                </a:solidFill>
                <a:latin typeface="Arial"/>
                <a:ea typeface="Arial"/>
                <a:cs typeface="Arial"/>
                <a:sym typeface="Arial"/>
              </a:rPr>
              <a:t> posts</a:t>
            </a:r>
          </a:p>
        </p:txBody>
      </p:sp>
      <p:grpSp>
        <p:nvGrpSpPr>
          <p:cNvPr id="232" name="Shape 232"/>
          <p:cNvGrpSpPr/>
          <p:nvPr/>
        </p:nvGrpSpPr>
        <p:grpSpPr>
          <a:xfrm>
            <a:off y="76199" x="76199"/>
            <a:ext cy="1258887" cx="8991600"/>
            <a:chOff y="47" x="47"/>
            <a:chExt cy="792" cx="5664"/>
          </a:xfrm>
        </p:grpSpPr>
        <p:sp>
          <p:nvSpPr>
            <p:cNvPr id="233" name="Shape 233"/>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234" name="Shape 234"/>
            <p:cNvSpPr/>
            <p:nvPr/>
          </p:nvSpPr>
          <p:spPr>
            <a:xfrm>
              <a:off y="277" x="4102"/>
              <a:ext cy="407" cx="1432"/>
            </a:xfrm>
            <a:prstGeom prst="rect">
              <a:avLst/>
            </a:prstGeom>
            <a:blipFill>
              <a:blip r:embed="rId3"/>
              <a:stretch>
                <a:fillRect/>
              </a:stretch>
            </a:blipFill>
          </p:spPr>
        </p:sp>
      </p:grpSp>
      <p:sp>
        <p:nvSpPr>
          <p:cNvPr id="235" name="Shape 235"/>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Clustering Methods (I)</a:t>
            </a:r>
          </a:p>
        </p:txBody>
      </p:sp>
      <p:sp>
        <p:nvSpPr>
          <p:cNvPr id="236" name="Shape 236"/>
          <p:cNvSpPr/>
          <p:nvPr/>
        </p:nvSpPr>
        <p:spPr>
          <a:xfrm>
            <a:off y="76200" x="5242969"/>
            <a:ext cy="3374654" cx="3835399"/>
          </a:xfrm>
          <a:prstGeom prst="rect">
            <a:avLst/>
          </a:prstGeom>
          <a:blipFill>
            <a:blip r:embed="rId4"/>
            <a:stretch>
              <a:fillRect/>
            </a:stretch>
          </a:blipFill>
        </p:spPr>
      </p:sp>
      <p:sp>
        <p:nvSpPr>
          <p:cNvPr id="237" name="Shape 237"/>
          <p:cNvSpPr/>
          <p:nvPr/>
        </p:nvSpPr>
        <p:spPr>
          <a:xfrm>
            <a:off y="3452482" x="5242355"/>
            <a:ext cy="3375194" cx="3836013"/>
          </a:xfrm>
          <a:prstGeom prst="rect">
            <a:avLst/>
          </a:prstGeom>
          <a:blipFill>
            <a:blip r:embed="rId5"/>
            <a:stretch>
              <a:fillRect/>
            </a:stretch>
          </a:blipFill>
        </p:spPr>
      </p:sp>
      <p:sp>
        <p:nvSpPr>
          <p:cNvPr id="238" name="Shape 238"/>
          <p:cNvSpPr/>
          <p:nvPr/>
        </p:nvSpPr>
        <p:spPr>
          <a:xfrm>
            <a:off y="1089025" x="-1332655"/>
            <a:ext cy="914400" cx="73151"/>
          </a:xfrm>
          <a:prstGeom prst="leftBracket">
            <a:avLst>
              <a:gd fmla="val 8333" name="adj"/>
            </a:avLst>
          </a:prstGeom>
          <a:solidFill>
            <a:schemeClr val="hlink"/>
          </a:solidFill>
          <a:ln w="9525" cap="flat">
            <a:solidFill>
              <a:schemeClr val="dk1"/>
            </a:solidFill>
            <a:prstDash val="solid"/>
            <a:round/>
            <a:headEnd w="med" len="med" type="none"/>
            <a:tailEnd w="med" len="med" type="none"/>
          </a:ln>
        </p:spPr>
        <p:txBody>
          <a:bodyPr bIns="0" rIns="0" lIns="0" tIns="0" anchor="t" anchorCtr="0">
            <a:spAutoFit/>
          </a:bodyPr>
          <a:lstStyle/>
          <a:p/>
        </p:txBody>
      </p:sp>
      <p:sp>
        <p:nvSpPr>
          <p:cNvPr id="239" name="Shape 239"/>
          <p:cNvSpPr/>
          <p:nvPr/>
        </p:nvSpPr>
        <p:spPr>
          <a:xfrm>
            <a:off y="164326" x="5328553"/>
            <a:ext cy="553997" cx="398629"/>
          </a:xfrm>
          <a:prstGeom prst="rect">
            <a:avLst/>
          </a:prstGeom>
          <a:solidFill>
            <a:schemeClr val="lt1"/>
          </a:solidFill>
          <a:ln w="25400" cap="flat">
            <a:solidFill>
              <a:schemeClr val="dk1"/>
            </a:solidFill>
            <a:prstDash val="solid"/>
            <a:round/>
            <a:headEnd w="med" len="med" type="none"/>
            <a:tailEnd w="med" len="med" type="none"/>
          </a:ln>
        </p:spPr>
        <p:txBody>
          <a:bodyPr bIns="45700" rIns="91425" lIns="91425" tIns="45700" anchor="t" anchorCtr="0">
            <a:spAutoFit/>
          </a:bodyPr>
          <a:lstStyle/>
          <a:p>
            <a:pPr algn="ctr" rtl="0" lvl="0" marR="0" indent="0" marL="0">
              <a:spcBef>
                <a:spcPts val="600"/>
              </a:spcBef>
              <a:spcAft>
                <a:spcPts val="0"/>
              </a:spcAft>
              <a:buSzPct val="25000"/>
              <a:buNone/>
            </a:pPr>
            <a:r>
              <a:rPr strike="noStrike" u="none" b="1" cap="none" baseline="0" sz="3000" lang="en-US" i="0">
                <a:solidFill>
                  <a:schemeClr val="dk1"/>
                </a:solidFill>
                <a:latin typeface="Arial"/>
                <a:ea typeface="Arial"/>
                <a:cs typeface="Arial"/>
                <a:sym typeface="Arial"/>
              </a:rPr>
              <a:t>1</a:t>
            </a:r>
          </a:p>
        </p:txBody>
      </p:sp>
      <p:sp>
        <p:nvSpPr>
          <p:cNvPr id="240" name="Shape 240"/>
          <p:cNvSpPr/>
          <p:nvPr/>
        </p:nvSpPr>
        <p:spPr>
          <a:xfrm>
            <a:off y="3573016" x="5328553"/>
            <a:ext cy="553997" cx="398629"/>
          </a:xfrm>
          <a:prstGeom prst="rect">
            <a:avLst/>
          </a:prstGeom>
          <a:solidFill>
            <a:schemeClr val="lt1"/>
          </a:solidFill>
          <a:ln w="25400" cap="flat">
            <a:solidFill>
              <a:schemeClr val="dk1"/>
            </a:solidFill>
            <a:prstDash val="solid"/>
            <a:round/>
            <a:headEnd w="med" len="med" type="none"/>
            <a:tailEnd w="med" len="med" type="none"/>
          </a:ln>
        </p:spPr>
        <p:txBody>
          <a:bodyPr bIns="45700" rIns="91425" lIns="91425" tIns="45700" anchor="t" anchorCtr="0">
            <a:spAutoFit/>
          </a:bodyPr>
          <a:lstStyle/>
          <a:p>
            <a:pPr algn="ctr" rtl="0" lvl="0" marR="0" indent="0" marL="0">
              <a:spcBef>
                <a:spcPts val="600"/>
              </a:spcBef>
              <a:spcAft>
                <a:spcPts val="0"/>
              </a:spcAft>
              <a:buSzPct val="25000"/>
              <a:buNone/>
            </a:pPr>
            <a:r>
              <a:rPr strike="noStrike" u="none" b="1" cap="none" baseline="0" sz="3000" lang="en-US" i="0">
                <a:solidFill>
                  <a:schemeClr val="dk1"/>
                </a:solidFill>
                <a:latin typeface="Arial"/>
                <a:ea typeface="Arial"/>
                <a:cs typeface="Arial"/>
                <a:sym typeface="Arial"/>
              </a:rPr>
              <a:t>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y="0" x="0"/>
          <a:ext cy="0" cx="0"/>
          <a:chOff y="0" x="0"/>
          <a:chExt cy="0" cx="0"/>
        </a:xfrm>
      </p:grpSpPr>
      <p:sp>
        <p:nvSpPr>
          <p:cNvPr id="246" name="Shape 246"/>
          <p:cNvSpPr txBox="1"/>
          <p:nvPr>
            <p:ph idx="1" type="body"/>
          </p:nvPr>
        </p:nvSpPr>
        <p:spPr>
          <a:xfrm>
            <a:off y="1665288" x="355600"/>
            <a:ext cy="4860056" cx="4432424"/>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Geographical Clustering of Twitter posts</a:t>
            </a:r>
          </a:p>
          <a:p>
            <a:pPr algn="l" rtl="0" lvl="1" marR="0" indent="-461963" marL="7286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identify places with many more postings in the evening than in the afternoon</a:t>
            </a:r>
          </a:p>
          <a:p>
            <a:pPr algn="l" rtl="0" lvl="1" marR="0" indent="-461963" marL="7286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relative difference and mask off where the absolute difference is above some threshold filter value</a:t>
            </a:r>
          </a:p>
          <a:p>
            <a:pPr algn="l" rtl="0" lvl="1" marR="0" indent="-461963" marL="7286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absolute difference and mask off to only show where relative difference is high</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Further work</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some of the most identifiable concentrations and clusterings are a result of a single prolific use</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being able to identify them is potentially useful...</a:t>
            </a:r>
          </a:p>
        </p:txBody>
      </p:sp>
      <p:grpSp>
        <p:nvGrpSpPr>
          <p:cNvPr id="247" name="Shape 247"/>
          <p:cNvGrpSpPr/>
          <p:nvPr/>
        </p:nvGrpSpPr>
        <p:grpSpPr>
          <a:xfrm>
            <a:off y="76199" x="76199"/>
            <a:ext cy="1258887" cx="8991600"/>
            <a:chOff y="47" x="47"/>
            <a:chExt cy="792" cx="5664"/>
          </a:xfrm>
        </p:grpSpPr>
        <p:sp>
          <p:nvSpPr>
            <p:cNvPr id="248" name="Shape 248"/>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249" name="Shape 249"/>
            <p:cNvSpPr/>
            <p:nvPr/>
          </p:nvSpPr>
          <p:spPr>
            <a:xfrm>
              <a:off y="277" x="4102"/>
              <a:ext cy="407" cx="1432"/>
            </a:xfrm>
            <a:prstGeom prst="rect">
              <a:avLst/>
            </a:prstGeom>
            <a:blipFill>
              <a:blip r:embed="rId3"/>
              <a:stretch>
                <a:fillRect/>
              </a:stretch>
            </a:blipFill>
          </p:spPr>
        </p:sp>
      </p:grpSp>
      <p:sp>
        <p:nvSpPr>
          <p:cNvPr id="250" name="Shape 250"/>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Clustering Methods (II)</a:t>
            </a:r>
          </a:p>
        </p:txBody>
      </p:sp>
      <p:sp>
        <p:nvSpPr>
          <p:cNvPr id="251" name="Shape 251"/>
          <p:cNvSpPr/>
          <p:nvPr/>
        </p:nvSpPr>
        <p:spPr>
          <a:xfrm>
            <a:off y="1089025" x="-1332655"/>
            <a:ext cy="914400" cx="73151"/>
          </a:xfrm>
          <a:prstGeom prst="leftBracket">
            <a:avLst>
              <a:gd fmla="val 8333" name="adj"/>
            </a:avLst>
          </a:prstGeom>
          <a:solidFill>
            <a:schemeClr val="hlink"/>
          </a:solidFill>
          <a:ln w="9525" cap="flat">
            <a:solidFill>
              <a:schemeClr val="dk1"/>
            </a:solidFill>
            <a:prstDash val="solid"/>
            <a:round/>
            <a:headEnd w="med" len="med" type="none"/>
            <a:tailEnd w="med" len="med" type="none"/>
          </a:ln>
        </p:spPr>
        <p:txBody>
          <a:bodyPr bIns="0" rIns="0" lIns="0" tIns="0" anchor="t" anchorCtr="0">
            <a:spAutoFit/>
          </a:bodyPr>
          <a:lstStyle/>
          <a:p/>
        </p:txBody>
      </p:sp>
      <p:sp>
        <p:nvSpPr>
          <p:cNvPr id="252" name="Shape 252"/>
          <p:cNvSpPr/>
          <p:nvPr/>
        </p:nvSpPr>
        <p:spPr>
          <a:xfrm>
            <a:off y="164326" x="5328553"/>
            <a:ext cy="553997" cx="398629"/>
          </a:xfrm>
          <a:prstGeom prst="rect">
            <a:avLst/>
          </a:prstGeom>
          <a:solidFill>
            <a:schemeClr val="lt1"/>
          </a:solidFill>
          <a:ln w="25400" cap="flat">
            <a:solidFill>
              <a:schemeClr val="dk1"/>
            </a:solidFill>
            <a:prstDash val="solid"/>
            <a:round/>
            <a:headEnd w="med" len="med" type="none"/>
            <a:tailEnd w="med" len="med" type="none"/>
          </a:ln>
        </p:spPr>
        <p:txBody>
          <a:bodyPr bIns="45700" rIns="91425" lIns="91425" tIns="45700" anchor="t" anchorCtr="0">
            <a:spAutoFit/>
          </a:bodyPr>
          <a:lstStyle/>
          <a:p>
            <a:pPr algn="ctr" rtl="0" lvl="0" marR="0" indent="0" marL="0">
              <a:spcBef>
                <a:spcPts val="600"/>
              </a:spcBef>
              <a:spcAft>
                <a:spcPts val="0"/>
              </a:spcAft>
              <a:buSzPct val="25000"/>
              <a:buNone/>
            </a:pPr>
            <a:r>
              <a:rPr strike="noStrike" u="none" b="1" cap="none" baseline="0" sz="3000" lang="en-US" i="0">
                <a:solidFill>
                  <a:schemeClr val="dk1"/>
                </a:solidFill>
                <a:latin typeface="Arial"/>
                <a:ea typeface="Arial"/>
                <a:cs typeface="Arial"/>
                <a:sym typeface="Arial"/>
              </a:rPr>
              <a:t>1</a:t>
            </a:r>
          </a:p>
        </p:txBody>
      </p:sp>
      <p:sp>
        <p:nvSpPr>
          <p:cNvPr id="253" name="Shape 253"/>
          <p:cNvSpPr/>
          <p:nvPr/>
        </p:nvSpPr>
        <p:spPr>
          <a:xfrm>
            <a:off y="3573016" x="5328553"/>
            <a:ext cy="553997" cx="398629"/>
          </a:xfrm>
          <a:prstGeom prst="rect">
            <a:avLst/>
          </a:prstGeom>
          <a:solidFill>
            <a:schemeClr val="lt1"/>
          </a:solidFill>
          <a:ln w="25400" cap="flat">
            <a:solidFill>
              <a:schemeClr val="dk1"/>
            </a:solidFill>
            <a:prstDash val="solid"/>
            <a:round/>
            <a:headEnd w="med" len="med" type="none"/>
            <a:tailEnd w="med" len="med" type="none"/>
          </a:ln>
        </p:spPr>
        <p:txBody>
          <a:bodyPr bIns="45700" rIns="91425" lIns="91425" tIns="45700" anchor="t" anchorCtr="0">
            <a:spAutoFit/>
          </a:bodyPr>
          <a:lstStyle/>
          <a:p>
            <a:pPr algn="ctr" rtl="0" lvl="0" marR="0" indent="0" marL="0">
              <a:spcBef>
                <a:spcPts val="600"/>
              </a:spcBef>
              <a:spcAft>
                <a:spcPts val="0"/>
              </a:spcAft>
              <a:buSzPct val="25000"/>
              <a:buNone/>
            </a:pPr>
            <a:r>
              <a:rPr strike="noStrike" u="none" b="1" cap="none" baseline="0" sz="3000" lang="en-US" i="0">
                <a:solidFill>
                  <a:schemeClr val="dk1"/>
                </a:solidFill>
                <a:latin typeface="Arial"/>
                <a:ea typeface="Arial"/>
                <a:cs typeface="Arial"/>
                <a:sym typeface="Arial"/>
              </a:rPr>
              <a:t>2</a:t>
            </a:r>
          </a:p>
        </p:txBody>
      </p:sp>
      <p:sp>
        <p:nvSpPr>
          <p:cNvPr id="254" name="Shape 254"/>
          <p:cNvSpPr/>
          <p:nvPr/>
        </p:nvSpPr>
        <p:spPr>
          <a:xfrm>
            <a:off y="3504535" x="5328553"/>
            <a:ext cy="3353463" cx="3764561"/>
          </a:xfrm>
          <a:prstGeom prst="rect">
            <a:avLst/>
          </a:prstGeom>
          <a:blipFill>
            <a:blip r:embed="rId4"/>
            <a:stretch>
              <a:fillRect/>
            </a:stretch>
          </a:blipFill>
        </p:spPr>
      </p:sp>
      <p:sp>
        <p:nvSpPr>
          <p:cNvPr id="255" name="Shape 255"/>
          <p:cNvSpPr/>
          <p:nvPr/>
        </p:nvSpPr>
        <p:spPr>
          <a:xfrm>
            <a:off y="76200" x="5328553"/>
            <a:ext cy="3330367" cx="3764561"/>
          </a:xfrm>
          <a:prstGeom prst="rect">
            <a:avLst/>
          </a:prstGeom>
          <a:blipFill>
            <a:blip r:embed="rId5"/>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title"/>
          </p:nvPr>
        </p:nvSpPr>
        <p:spPr>
          <a:xfrm>
            <a:off y="422275" x="355600"/>
            <a:ext cy="738299" cx="4876799"/>
          </a:xfrm>
          <a:prstGeom prst="rect">
            <a:avLst/>
          </a:prstGeom>
        </p:spPr>
        <p:txBody>
          <a:bodyPr bIns="91425" rIns="91425" lIns="91425" tIns="91425" anchor="b" anchorCtr="0">
            <a:spAutoFit/>
          </a:bodyPr>
          <a:lstStyle/>
          <a:p>
            <a:pPr>
              <a:buNone/>
            </a:pPr>
            <a:r>
              <a:rPr lang="en-US"/>
              <a:t>Clustering collaboration</a:t>
            </a:r>
          </a:p>
        </p:txBody>
      </p:sp>
      <p:sp>
        <p:nvSpPr>
          <p:cNvPr id="262" name="Shape 262"/>
          <p:cNvSpPr txBox="1"/>
          <p:nvPr>
            <p:ph idx="1" type="body"/>
          </p:nvPr>
        </p:nvSpPr>
        <p:spPr>
          <a:xfrm>
            <a:off y="1665288" x="355600"/>
            <a:ext cy="4349700" cx="8429700"/>
          </a:xfrm>
          <a:prstGeom prst="rect">
            <a:avLst/>
          </a:prstGeom>
        </p:spPr>
        <p:txBody>
          <a:bodyPr bIns="91425" rIns="91425" lIns="91425" tIns="91425" anchor="t" anchorCtr="0">
            <a:spAutoFit/>
          </a:bodyPr>
          <a:lstStyle/>
          <a:p>
            <a:pPr algn="l" rtl="0" lvl="0" marR="0" indent="0" marL="0">
              <a:lnSpc>
                <a:spcPct val="100000"/>
              </a:lnSpc>
              <a:spcBef>
                <a:spcPts val="0"/>
              </a:spcBef>
              <a:spcAft>
                <a:spcPts val="0"/>
              </a:spcAft>
              <a:buClr>
                <a:srgbClr val="000000"/>
              </a:buClr>
              <a:buSzPct val="61111"/>
              <a:buFont typeface="Arial"/>
              <a:buNone/>
            </a:pPr>
            <a:r>
              <a:rPr sz="1800" lang="en-US">
                <a:solidFill>
                  <a:srgbClr val="000000"/>
                </a:solidFill>
              </a:rPr>
              <a:t>Some work on Geographical Clustering was revisited recently (Turton and Turner, 2011)</a:t>
            </a:r>
          </a:p>
          <a:p>
            <a:pPr algn="l" rtl="0" lvl="0" marR="0" indent="457200" marL="0">
              <a:lnSpc>
                <a:spcPct val="100000"/>
              </a:lnSpc>
              <a:spcBef>
                <a:spcPts val="0"/>
              </a:spcBef>
              <a:spcAft>
                <a:spcPts val="0"/>
              </a:spcAft>
              <a:buClr>
                <a:srgbClr val="000000"/>
              </a:buClr>
              <a:buSzPct val="61111"/>
              <a:buFont typeface="Arial"/>
              <a:buNone/>
            </a:pPr>
            <a:r>
              <a:rPr u="sng" sz="1800" lang="en-US">
                <a:solidFill>
                  <a:schemeClr val="hlink"/>
                </a:solidFill>
                <a:hlinkClick r:id="rId3"/>
              </a:rPr>
              <a:t>https://docs.google.com/document/d/1rX9XHhAittUF4aMFBKfzqYXkWqrCPK1mdN8bcpT_gO4/edit</a:t>
            </a:r>
          </a:p>
          <a:p>
            <a:r>
              <a:t/>
            </a:r>
          </a:p>
          <a:p>
            <a:pPr rtl="0" lvl="0">
              <a:spcAft>
                <a:spcPts val="0"/>
              </a:spcAft>
              <a:buClr>
                <a:srgbClr val="000000"/>
              </a:buClr>
              <a:buSzPct val="61111"/>
              <a:buFont typeface="Arial"/>
              <a:buNone/>
            </a:pPr>
            <a:r>
              <a:rPr sz="1800" lang="en-US">
                <a:solidFill>
                  <a:srgbClr val="000000"/>
                </a:solidFill>
              </a:rPr>
              <a:t>We aim to add the methods used to produce the figures shown here as part of the Spatial Cluster Detection Tool made available via:</a:t>
            </a:r>
          </a:p>
          <a:p>
            <a:pPr rtl="0" lvl="0" indent="457200">
              <a:spcAft>
                <a:spcPts val="0"/>
              </a:spcAft>
              <a:buClr>
                <a:srgbClr val="000000"/>
              </a:buClr>
              <a:buSzPct val="61111"/>
              <a:buFont typeface="Arial"/>
              <a:buNone/>
            </a:pPr>
            <a:r>
              <a:rPr u="sng" sz="1800" lang="en-US">
                <a:solidFill>
                  <a:schemeClr val="hlink"/>
                </a:solidFill>
                <a:hlinkClick r:id="rId4"/>
              </a:rPr>
              <a:t>http://code.google.com/p/spatial-cluster-detection/</a:t>
            </a:r>
          </a:p>
          <a:p>
            <a:r>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grpSp>
        <p:nvGrpSpPr>
          <p:cNvPr id="267" name="Shape 267"/>
          <p:cNvGrpSpPr/>
          <p:nvPr/>
        </p:nvGrpSpPr>
        <p:grpSpPr>
          <a:xfrm>
            <a:off y="76199" x="76199"/>
            <a:ext cy="1258887" cx="8991600"/>
            <a:chOff y="47" x="47"/>
            <a:chExt cy="792" cx="5664"/>
          </a:xfrm>
        </p:grpSpPr>
        <p:sp>
          <p:nvSpPr>
            <p:cNvPr id="268" name="Shape 268"/>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269" name="Shape 269"/>
            <p:cNvSpPr/>
            <p:nvPr/>
          </p:nvSpPr>
          <p:spPr>
            <a:xfrm>
              <a:off y="277" x="4102"/>
              <a:ext cy="407" cx="1432"/>
            </a:xfrm>
            <a:prstGeom prst="rect">
              <a:avLst/>
            </a:prstGeom>
            <a:blipFill>
              <a:blip r:embed="rId3"/>
              <a:stretch>
                <a:fillRect/>
              </a:stretch>
            </a:blipFill>
          </p:spPr>
        </p:sp>
      </p:grpSp>
      <p:sp>
        <p:nvSpPr>
          <p:cNvPr id="270" name="Shape 270"/>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Analysis of Individual Behaviour (I)</a:t>
            </a:r>
          </a:p>
        </p:txBody>
      </p:sp>
      <p:sp>
        <p:nvSpPr>
          <p:cNvPr id="271" name="Shape 271"/>
          <p:cNvSpPr/>
          <p:nvPr/>
        </p:nvSpPr>
        <p:spPr>
          <a:xfrm>
            <a:off y="1665288" x="2307680"/>
            <a:ext cy="4836113" cx="6836320"/>
          </a:xfrm>
          <a:prstGeom prst="rect">
            <a:avLst/>
          </a:prstGeom>
          <a:blipFill>
            <a:blip r:embed="rId4"/>
            <a:stretch>
              <a:fillRect/>
            </a:stretch>
          </a:blipFill>
        </p:spPr>
      </p:sp>
      <p:sp>
        <p:nvSpPr>
          <p:cNvPr id="272" name="Shape 272"/>
          <p:cNvSpPr/>
          <p:nvPr/>
        </p:nvSpPr>
        <p:spPr>
          <a:xfrm>
            <a:off y="1844824" x="179511"/>
            <a:ext cy="4860056" cx="2128167"/>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1700" lang="en-US" i="0">
                <a:solidFill>
                  <a:schemeClr val="dk1"/>
                </a:solidFill>
                <a:latin typeface="Arial"/>
                <a:ea typeface="Arial"/>
                <a:cs typeface="Arial"/>
                <a:sym typeface="Arial"/>
              </a:rPr>
              <a:t>As well as analysing aggregate patterns, we can try to identify the behaviour of individual users</a:t>
            </a:r>
          </a:p>
          <a:p>
            <a:r>
              <a:t/>
            </a:r>
          </a:p>
          <a:p>
            <a:pPr algn="l" rtl="0" lvl="0" marR="0" indent="0" marL="0">
              <a:spcBef>
                <a:spcPts val="0"/>
              </a:spcBef>
              <a:spcAft>
                <a:spcPts val="960"/>
              </a:spcAft>
              <a:buSzPct val="25000"/>
              <a:buNone/>
            </a:pPr>
            <a:r>
              <a:rPr strike="noStrike" u="none" b="0" cap="none" baseline="0" sz="1700" lang="en-US" i="0">
                <a:solidFill>
                  <a:schemeClr val="dk1"/>
                </a:solidFill>
                <a:latin typeface="Arial"/>
                <a:ea typeface="Arial"/>
                <a:cs typeface="Arial"/>
                <a:sym typeface="Arial"/>
              </a:rPr>
              <a:t>Some clear spatio-temporal behaviour (e.g. communting, socialising etc.).</a:t>
            </a:r>
          </a:p>
          <a:p>
            <a:r>
              <a:t/>
            </a:r>
          </a:p>
          <a:p>
            <a:pPr algn="l" rtl="0" lvl="0" marR="0" indent="0" marL="0">
              <a:spcBef>
                <a:spcPts val="0"/>
              </a:spcBef>
              <a:spcAft>
                <a:spcPts val="960"/>
              </a:spcAft>
              <a:buSzPct val="25000"/>
              <a:buNone/>
            </a:pPr>
            <a:r>
              <a:rPr strike="noStrike" u="none" b="0" cap="none" baseline="0" sz="1700" lang="en-US" i="0">
                <a:solidFill>
                  <a:schemeClr val="dk1"/>
                </a:solidFill>
                <a:latin typeface="Arial"/>
                <a:ea typeface="Arial"/>
                <a:cs typeface="Arial"/>
                <a:sym typeface="Arial"/>
              </a:rPr>
              <a:t>Estimate ‘home’ and then calculate distance at different times</a:t>
            </a:r>
          </a:p>
          <a:p>
            <a:pPr algn="l" rtl="0" lvl="1" marR="0" indent="-347663" marL="614363">
              <a:spcBef>
                <a:spcPts val="0"/>
              </a:spcBef>
              <a:spcAft>
                <a:spcPts val="800"/>
              </a:spcAft>
              <a:buClr>
                <a:schemeClr val="dk1"/>
              </a:buClr>
              <a:buSzPct val="142857"/>
              <a:buFont typeface="Arial"/>
              <a:buChar char="•"/>
            </a:pPr>
            <a:r>
              <a:rPr strike="noStrike" u="none" b="0" cap="none" baseline="0" sz="1400" lang="en-US" i="0">
                <a:solidFill>
                  <a:schemeClr val="dk1"/>
                </a:solidFill>
                <a:latin typeface="Arial"/>
                <a:ea typeface="Arial"/>
                <a:cs typeface="Arial"/>
                <a:sym typeface="Arial"/>
              </a:rPr>
              <a:t>Journey to work?</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grpSp>
        <p:nvGrpSpPr>
          <p:cNvPr id="278" name="Shape 278"/>
          <p:cNvGrpSpPr/>
          <p:nvPr/>
        </p:nvGrpSpPr>
        <p:grpSpPr>
          <a:xfrm>
            <a:off y="76199" x="76199"/>
            <a:ext cy="1258887" cx="8991600"/>
            <a:chOff y="47" x="47"/>
            <a:chExt cy="792" cx="5664"/>
          </a:xfrm>
        </p:grpSpPr>
        <p:sp>
          <p:nvSpPr>
            <p:cNvPr id="279" name="Shape 279"/>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280" name="Shape 280"/>
            <p:cNvSpPr/>
            <p:nvPr/>
          </p:nvSpPr>
          <p:spPr>
            <a:xfrm>
              <a:off y="277" x="4102"/>
              <a:ext cy="407" cx="1432"/>
            </a:xfrm>
            <a:prstGeom prst="rect">
              <a:avLst/>
            </a:prstGeom>
            <a:blipFill>
              <a:blip r:embed="rId3"/>
              <a:stretch>
                <a:fillRect/>
              </a:stretch>
            </a:blipFill>
          </p:spPr>
        </p:sp>
      </p:grpSp>
      <p:sp>
        <p:nvSpPr>
          <p:cNvPr id="281" name="Shape 281"/>
          <p:cNvSpPr/>
          <p:nvPr/>
        </p:nvSpPr>
        <p:spPr>
          <a:xfrm>
            <a:off y="420687" x="355600"/>
            <a:ext cy="738187" cx="394770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Analysis of Individual Behaviour (II)</a:t>
            </a:r>
          </a:p>
        </p:txBody>
      </p:sp>
      <p:sp>
        <p:nvSpPr>
          <p:cNvPr id="282" name="Shape 282"/>
          <p:cNvSpPr/>
          <p:nvPr/>
        </p:nvSpPr>
        <p:spPr>
          <a:xfrm>
            <a:off y="1340767" x="4211960"/>
            <a:ext cy="3466203" cx="4896543"/>
          </a:xfrm>
          <a:prstGeom prst="rect">
            <a:avLst/>
          </a:prstGeom>
          <a:blipFill>
            <a:blip r:embed="rId4"/>
            <a:stretch>
              <a:fillRect/>
            </a:stretch>
          </a:blipFill>
        </p:spPr>
      </p:sp>
      <p:sp>
        <p:nvSpPr>
          <p:cNvPr id="283" name="Shape 283"/>
          <p:cNvSpPr/>
          <p:nvPr/>
        </p:nvSpPr>
        <p:spPr>
          <a:xfrm>
            <a:off y="4831191" x="4303310"/>
            <a:ext cy="1950142" cx="4764489"/>
          </a:xfrm>
          <a:prstGeom prst="rect">
            <a:avLst/>
          </a:prstGeom>
          <a:blipFill>
            <a:blip r:embed="rId5"/>
            <a:stretch>
              <a:fillRect/>
            </a:stretch>
          </a:blipFill>
        </p:spPr>
      </p:sp>
      <p:sp>
        <p:nvSpPr>
          <p:cNvPr id="284" name="Shape 284"/>
          <p:cNvSpPr/>
          <p:nvPr/>
        </p:nvSpPr>
        <p:spPr>
          <a:xfrm>
            <a:off y="1665288" x="251519"/>
            <a:ext cy="3995959" cx="3600399"/>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
</a:t>
            </a:r>
            <a:r>
              <a:rPr strike="noStrike" u="none" b="0" cap="none" baseline="0" sz="2200" lang="en-US" i="0">
                <a:solidFill>
                  <a:schemeClr val="dk1"/>
                </a:solidFill>
                <a:latin typeface="Arial"/>
                <a:ea typeface="Arial"/>
                <a:cs typeface="Arial"/>
                <a:sym typeface="Arial"/>
              </a:rPr>
              <a:t>Possible to construct profiles of individual behaviour at different times of day?</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Could estimate journey times, means of travel etc.</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Very useful for calibration of an individual-level model</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idx="1" type="body"/>
          </p:nvPr>
        </p:nvSpPr>
        <p:spPr>
          <a:xfrm>
            <a:off y="1665288" x="355600"/>
            <a:ext cy="4788048" cx="8248847"/>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Introduction / Motivation</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The Data and Study Area</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Clustering Methods</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Analysis of Individual Behaviour</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Creating Behavioural Profiles</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Conclusions and Future Work</a:t>
            </a:r>
          </a:p>
        </p:txBody>
      </p:sp>
      <p:grpSp>
        <p:nvGrpSpPr>
          <p:cNvPr id="110" name="Shape 110"/>
          <p:cNvGrpSpPr/>
          <p:nvPr/>
        </p:nvGrpSpPr>
        <p:grpSpPr>
          <a:xfrm>
            <a:off y="76199" x="76199"/>
            <a:ext cy="1258887" cx="8991600"/>
            <a:chOff y="47" x="47"/>
            <a:chExt cy="792" cx="5664"/>
          </a:xfrm>
        </p:grpSpPr>
        <p:sp>
          <p:nvSpPr>
            <p:cNvPr id="111" name="Shape 111"/>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12" name="Shape 112"/>
            <p:cNvSpPr/>
            <p:nvPr/>
          </p:nvSpPr>
          <p:spPr>
            <a:xfrm>
              <a:off y="277" x="4102"/>
              <a:ext cy="407" cx="1432"/>
            </a:xfrm>
            <a:prstGeom prst="rect">
              <a:avLst/>
            </a:prstGeom>
            <a:blipFill>
              <a:blip r:embed="rId3"/>
              <a:stretch>
                <a:fillRect/>
              </a:stretch>
            </a:blipFill>
          </p:spPr>
        </p:sp>
      </p:grpSp>
      <p:sp>
        <p:nvSpPr>
          <p:cNvPr id="113" name="Shape 113"/>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Outline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p:nvPr/>
        </p:nvSpPr>
        <p:spPr>
          <a:xfrm>
            <a:off y="2780927" x="5436096"/>
            <a:ext cy="2787320" cx="3707904"/>
          </a:xfrm>
          <a:prstGeom prst="rect">
            <a:avLst/>
          </a:prstGeom>
          <a:blipFill>
            <a:blip r:embed="rId3"/>
            <a:stretch>
              <a:fillRect/>
            </a:stretch>
          </a:blipFill>
        </p:spPr>
      </p:sp>
      <p:sp>
        <p:nvSpPr>
          <p:cNvPr id="291" name="Shape 291"/>
          <p:cNvSpPr txBox="1"/>
          <p:nvPr>
            <p:ph idx="1" type="body"/>
          </p:nvPr>
        </p:nvSpPr>
        <p:spPr>
          <a:xfrm>
            <a:off y="1412775" x="355598"/>
            <a:ext cy="1222802" cx="8712201"/>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Visualise data in 3D</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Clear representation of a ‘space-time path’ (Hägerstrand, 1970)</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Test time geography concepts over an entire city?</a:t>
            </a:r>
          </a:p>
        </p:txBody>
      </p:sp>
      <p:grpSp>
        <p:nvGrpSpPr>
          <p:cNvPr id="292" name="Shape 292"/>
          <p:cNvGrpSpPr/>
          <p:nvPr/>
        </p:nvGrpSpPr>
        <p:grpSpPr>
          <a:xfrm>
            <a:off y="76199" x="76199"/>
            <a:ext cy="1258887" cx="8991600"/>
            <a:chOff y="47" x="47"/>
            <a:chExt cy="792" cx="5664"/>
          </a:xfrm>
        </p:grpSpPr>
        <p:sp>
          <p:nvSpPr>
            <p:cNvPr id="293" name="Shape 293"/>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294" name="Shape 294"/>
            <p:cNvSpPr/>
            <p:nvPr/>
          </p:nvSpPr>
          <p:spPr>
            <a:xfrm>
              <a:off y="277" x="4102"/>
              <a:ext cy="407" cx="1432"/>
            </a:xfrm>
            <a:prstGeom prst="rect">
              <a:avLst/>
            </a:prstGeom>
            <a:blipFill>
              <a:blip r:embed="rId4"/>
              <a:stretch>
                <a:fillRect/>
              </a:stretch>
            </a:blipFill>
          </p:spPr>
        </p:sp>
      </p:grpSp>
      <p:sp>
        <p:nvSpPr>
          <p:cNvPr id="295" name="Shape 295"/>
          <p:cNvSpPr/>
          <p:nvPr/>
        </p:nvSpPr>
        <p:spPr>
          <a:xfrm>
            <a:off y="420687" x="341488"/>
            <a:ext cy="738187" cx="5584551"/>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Spatial Behaviour: </a:t>
            </a:r>
          </a:p>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the Space-Time Prism</a:t>
            </a:r>
          </a:p>
        </p:txBody>
      </p:sp>
      <p:sp>
        <p:nvSpPr>
          <p:cNvPr id="296" name="Shape 296"/>
          <p:cNvSpPr/>
          <p:nvPr/>
        </p:nvSpPr>
        <p:spPr>
          <a:xfrm>
            <a:off y="2635577" x="54614"/>
            <a:ext cy="4252134" cx="5669513"/>
          </a:xfrm>
          <a:prstGeom prst="rect">
            <a:avLst/>
          </a:prstGeom>
          <a:blipFill>
            <a:blip r:embed="rId5"/>
            <a:stretch>
              <a:fillRect/>
            </a:stretch>
          </a:blipFill>
        </p:spPr>
      </p:sp>
      <p:sp>
        <p:nvSpPr>
          <p:cNvPr id="297" name="Shape 297"/>
          <p:cNvSpPr/>
          <p:nvPr/>
        </p:nvSpPr>
        <p:spPr>
          <a:xfrm>
            <a:off y="5362382" x="5940151"/>
            <a:ext cy="415498" cx="3166246"/>
          </a:xfrm>
          <a:prstGeom prst="rect">
            <a:avLst/>
          </a:prstGeom>
          <a:solidFill>
            <a:schemeClr val="lt1"/>
          </a:solidFill>
          <a:ln>
            <a:noFill/>
          </a:ln>
        </p:spPr>
        <p:txBody>
          <a:bodyPr bIns="45700" rIns="91425" lIns="91425" tIns="45700" anchor="t" anchorCtr="0">
            <a:spAutoFit/>
          </a:bodyPr>
          <a:lstStyle/>
          <a:p>
            <a:pPr algn="l" rtl="0" lvl="0" marR="0" indent="0" marL="0">
              <a:spcBef>
                <a:spcPts val="360"/>
              </a:spcBef>
              <a:spcAft>
                <a:spcPts val="0"/>
              </a:spcAft>
              <a:buSzPct val="25000"/>
              <a:buNone/>
            </a:pPr>
            <a:r>
              <a:rPr strike="noStrike" u="none" b="0" cap="none" baseline="0" sz="700" lang="en-US" i="0">
                <a:solidFill>
                  <a:srgbClr val="000005"/>
                </a:solidFill>
                <a:latin typeface="Arial"/>
                <a:ea typeface="Arial"/>
                <a:cs typeface="Arial"/>
                <a:sym typeface="Arial"/>
              </a:rPr>
              <a:t>Source: Miller, H. J. (2004). Activities in Space and Time. In P. Stopher, K. Button, K. Haynes, and D. Hensher (Eds.), </a:t>
            </a:r>
            <a:r>
              <a:rPr strike="noStrike" u="none" b="0" cap="none" baseline="0" sz="700" lang="en-US" i="1">
                <a:solidFill>
                  <a:srgbClr val="000005"/>
                </a:solidFill>
                <a:latin typeface="Arial"/>
                <a:ea typeface="Arial"/>
                <a:cs typeface="Arial"/>
                <a:sym typeface="Arial"/>
              </a:rPr>
              <a:t>Handbook of Transport 5: Transport Geography and Spatial Systems</a:t>
            </a:r>
            <a:r>
              <a:rPr strike="noStrike" u="none" b="0" cap="none" baseline="0" sz="700" lang="en-US" i="0">
                <a:solidFill>
                  <a:srgbClr val="000005"/>
                </a:solidFill>
                <a:latin typeface="Arial"/>
                <a:ea typeface="Arial"/>
                <a:cs typeface="Arial"/>
                <a:sym typeface="Arial"/>
              </a:rPr>
              <a:t>. Pergamon/Elsevier Science.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idx="1" type="body"/>
          </p:nvPr>
        </p:nvSpPr>
        <p:spPr>
          <a:xfrm>
            <a:off y="1484783" x="179510"/>
            <a:ext cy="1512167" cx="8607300"/>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Once the ‘home’ location has been estimated, it is possible to build a profile of each user’s daily activity</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The most common behaviour at a given time period takes precedence</a:t>
            </a:r>
          </a:p>
        </p:txBody>
      </p:sp>
      <p:grpSp>
        <p:nvGrpSpPr>
          <p:cNvPr id="304" name="Shape 304"/>
          <p:cNvGrpSpPr/>
          <p:nvPr/>
        </p:nvGrpSpPr>
        <p:grpSpPr>
          <a:xfrm>
            <a:off y="76199" x="76199"/>
            <a:ext cy="1258887" cx="8991600"/>
            <a:chOff y="47" x="47"/>
            <a:chExt cy="792" cx="5664"/>
          </a:xfrm>
        </p:grpSpPr>
        <p:sp>
          <p:nvSpPr>
            <p:cNvPr id="305" name="Shape 305"/>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06" name="Shape 306"/>
            <p:cNvSpPr/>
            <p:nvPr/>
          </p:nvSpPr>
          <p:spPr>
            <a:xfrm>
              <a:off y="277" x="4102"/>
              <a:ext cy="407" cx="1432"/>
            </a:xfrm>
            <a:prstGeom prst="rect">
              <a:avLst/>
            </a:prstGeom>
            <a:blipFill>
              <a:blip r:embed="rId3"/>
              <a:stretch>
                <a:fillRect/>
              </a:stretch>
            </a:blipFill>
          </p:spPr>
        </p:sp>
      </p:grpSp>
      <p:sp>
        <p:nvSpPr>
          <p:cNvPr id="307" name="Shape 307"/>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Activity Matrices (I)</a:t>
            </a:r>
          </a:p>
        </p:txBody>
      </p:sp>
      <p:graphicFrame>
        <p:nvGraphicFramePr>
          <p:cNvPr id="308" name="Shape 308"/>
          <p:cNvGraphicFramePr/>
          <p:nvPr/>
        </p:nvGraphicFramePr>
        <p:xfrm>
          <a:off y="4401901" x="7555631"/>
          <a:ext cy="3000000" cx="3000000"/>
        </p:xfrm>
        <a:graphic>
          <a:graphicData uri="http://schemas.openxmlformats.org/drawingml/2006/table">
            <a:tbl>
              <a:tblPr>
                <a:noFill/>
                <a:tableStyleId>{74741D61-F2CA-45EF-B360-53F4A210822F}</a:tableStyleId>
              </a:tblPr>
              <a:tblGrid>
                <a:gridCol w="1512175"/>
              </a:tblGrid>
              <a:tr h="222575">
                <a:tc>
                  <a:txBody>
                    <a:bodyPr>
                      <a:spAutoFit/>
                    </a:bodyPr>
                    <a:lstStyle/>
                    <a:p>
                      <a:pPr algn="l" rtl="0" lvl="0">
                        <a:buSzPct val="25000"/>
                        <a:buNone/>
                      </a:pPr>
                      <a:r>
                        <a:rPr strike="noStrike" u="none" b="0" sz="1400" lang="en-US" i="0">
                          <a:solidFill>
                            <a:srgbClr val="000000"/>
                          </a:solidFill>
                        </a:rPr>
                        <a:t>At Home</a:t>
                      </a:r>
                    </a:p>
                  </a:txBody>
                  <a:tcPr marR="14400" marB="0" marT="14400" anchor="b" marL="14400">
                    <a:lnR w="9525" cap="flat">
                      <a:solidFill>
                        <a:srgbClr val="000000"/>
                      </a:solidFill>
                      <a:prstDash val="solid"/>
                      <a:round/>
                      <a:headEnd w="med" len="med" type="none"/>
                      <a:tailEnd w="med" len="med" type="none"/>
                    </a:lnR>
                    <a:solidFill>
                      <a:srgbClr val="76933C"/>
                    </a:solidFill>
                  </a:tcPr>
                </a:tc>
              </a:tr>
              <a:tr h="177800">
                <a:tc>
                  <a:txBody>
                    <a:bodyPr>
                      <a:spAutoFit/>
                    </a:bodyPr>
                    <a:lstStyle/>
                    <a:p>
                      <a:pPr algn="l" rtl="0" lvl="0">
                        <a:buSzPct val="25000"/>
                        <a:buNone/>
                      </a:pPr>
                      <a:r>
                        <a:rPr strike="noStrike" u="none" b="0" sz="1400" lang="en-US" i="0">
                          <a:solidFill>
                            <a:srgbClr val="000000"/>
                          </a:solidFill>
                        </a:rPr>
                        <a:t>Away from Home</a:t>
                      </a:r>
                    </a:p>
                  </a:txBody>
                  <a:tcPr marR="14400" marB="0" marT="14400" anchor="b" marL="14400">
                    <a:lnR w="9525" cap="flat">
                      <a:solidFill>
                        <a:srgbClr val="000000"/>
                      </a:solidFill>
                      <a:prstDash val="solid"/>
                      <a:round/>
                      <a:headEnd w="med" len="med" type="none"/>
                      <a:tailEnd w="med" len="med" type="none"/>
                    </a:lnR>
                    <a:solidFill>
                      <a:srgbClr val="FF6600"/>
                    </a:solidFill>
                  </a:tcPr>
                </a:tc>
              </a:tr>
              <a:tr h="222575">
                <a:tc>
                  <a:txBody>
                    <a:bodyPr>
                      <a:spAutoFit/>
                    </a:bodyPr>
                    <a:lstStyle/>
                    <a:p>
                      <a:pPr algn="l" rtl="0" lvl="0">
                        <a:buSzPct val="25000"/>
                        <a:buNone/>
                      </a:pPr>
                      <a:r>
                        <a:rPr strike="noStrike" u="none" b="0" sz="1400" lang="en-US" i="0">
                          <a:solidFill>
                            <a:srgbClr val="000000"/>
                          </a:solidFill>
                        </a:rPr>
                        <a:t>No Data</a:t>
                      </a:r>
                    </a:p>
                  </a:txBody>
                  <a:tcPr marR="14400" marB="0" marT="14400" anchor="b" marL="14400">
                    <a:lnR w="9525" cap="flat">
                      <a:solidFill>
                        <a:srgbClr val="000000"/>
                      </a:solidFill>
                      <a:prstDash val="solid"/>
                      <a:round/>
                      <a:headEnd w="med" len="med" type="none"/>
                      <a:tailEnd w="med" len="med" type="none"/>
                    </a:lnR>
                    <a:solidFill>
                      <a:srgbClr val="DCCF07"/>
                    </a:solidFill>
                  </a:tcPr>
                </a:tc>
              </a:tr>
            </a:tbl>
          </a:graphicData>
        </a:graphic>
      </p:graphicFrame>
      <p:graphicFrame>
        <p:nvGraphicFramePr>
          <p:cNvPr id="309" name="Shape 309"/>
          <p:cNvGraphicFramePr/>
          <p:nvPr/>
        </p:nvGraphicFramePr>
        <p:xfrm>
          <a:off y="2996951" x="3247100"/>
          <a:ext cy="3000000" cx="3000000"/>
        </p:xfrm>
        <a:graphic>
          <a:graphicData uri="http://schemas.openxmlformats.org/drawingml/2006/table">
            <a:tbl>
              <a:tblPr>
                <a:noFill/>
                <a:tableStyleId>{62CF1692-9F28-4F2C-811C-7B4DFEA108E7}</a:tableStyleId>
              </a:tblPr>
              <a:tblGrid>
                <a:gridCol w="237650"/>
                <a:gridCol w="237650"/>
                <a:gridCol w="237650"/>
                <a:gridCol w="237650"/>
                <a:gridCol w="237650"/>
                <a:gridCol w="237650"/>
                <a:gridCol w="237650"/>
                <a:gridCol w="237650"/>
                <a:gridCol w="237650"/>
                <a:gridCol w="237650"/>
                <a:gridCol w="237650"/>
                <a:gridCol w="237650"/>
                <a:gridCol w="237650"/>
                <a:gridCol w="237650"/>
                <a:gridCol w="237650"/>
                <a:gridCol w="237650"/>
                <a:gridCol w="237650"/>
                <a:gridCol w="237650"/>
                <a:gridCol w="237650"/>
                <a:gridCol w="237650"/>
                <a:gridCol w="237650"/>
                <a:gridCol w="116925"/>
                <a:gridCol w="237650"/>
                <a:gridCol w="237650"/>
                <a:gridCol w="237650"/>
              </a:tblGrid>
              <a:tr h="118050">
                <a:tc>
                  <a:txBody>
                    <a:bodyPr>
                      <a:spAutoFit/>
                    </a:bodyPr>
                    <a:lstStyle/>
                    <a:p>
                      <a:pPr algn="l" rtl="0" lvl="0">
                        <a:buSzPct val="25000"/>
                        <a:buNone/>
                      </a:pPr>
                      <a:r>
                        <a:rPr strike="noStrike" u="none" b="0" sz="700" lang="en-US" i="0">
                          <a:solidFill>
                            <a:srgbClr val="000000"/>
                          </a:solidFill>
                        </a:rPr>
                        <a:t>User</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0</a:t>
                      </a:r>
                    </a:p>
                  </a:txBody>
                  <a:tcPr marR="7675" marB="0" marT="7675" anchor="b" marL="7675">
                    <a:lnL w="9525" cap="flat">
                      <a:solidFill>
                        <a:srgbClr val="000000"/>
                      </a:solidFill>
                      <a:prstDash val="solid"/>
                      <a:round/>
                      <a:headEnd w="med" len="med" type="none"/>
                      <a:tailEnd w="med" len="med" type="none"/>
                    </a:lnL>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3</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4</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5</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6</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7</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8</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9</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10</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11</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12</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13</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14</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15</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16</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17</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18</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19</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20</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21</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22</a:t>
                      </a:r>
                    </a:p>
                  </a:txBody>
                  <a:tcPr marR="7675" marB="0" marT="7675" anchor="b" marL="767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23</a:t>
                      </a:r>
                    </a:p>
                  </a:txBody>
                  <a:tcPr marR="7675" marB="0" marT="7675" anchor="b" marL="7675">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118050">
                <a:tc>
                  <a:txBody>
                    <a:bodyPr>
                      <a:spAutoFit/>
                    </a:bodyPr>
                    <a:lstStyle/>
                    <a:p>
                      <a:pPr algn="l" rtl="0" lvl="0">
                        <a:buSzPct val="25000"/>
                        <a:buNone/>
                      </a:pPr>
                      <a:r>
                        <a:rPr strike="noStrike" u="none" b="0" sz="700" lang="en-US" i="0">
                          <a:solidFill>
                            <a:srgbClr val="000000"/>
                          </a:solidFill>
                        </a:rPr>
                        <a:t>a</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L w="9525" cap="flat">
                      <a:solidFill>
                        <a:srgbClr val="000000"/>
                      </a:solidFill>
                      <a:prstDash val="solid"/>
                      <a:round/>
                      <a:headEnd w="med" len="med" type="none"/>
                      <a:tailEnd w="med" len="med" type="none"/>
                    </a:lnL>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T w="9525" cap="flat">
                      <a:solidFill>
                        <a:srgbClr val="000000"/>
                      </a:solidFill>
                      <a:prstDash val="solid"/>
                      <a:round/>
                      <a:headEnd w="med" len="med" type="none"/>
                      <a:tailEnd w="med" len="med" type="none"/>
                    </a:lnT>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solidFill>
                      <a:srgbClr val="63BE7B"/>
                    </a:solidFill>
                  </a:tcPr>
                </a:tc>
              </a:tr>
              <a:tr h="118050">
                <a:tc>
                  <a:txBody>
                    <a:bodyPr>
                      <a:spAutoFit/>
                    </a:bodyPr>
                    <a:lstStyle/>
                    <a:p>
                      <a:pPr algn="l" rtl="0" lvl="0">
                        <a:buSzPct val="25000"/>
                        <a:buNone/>
                      </a:pPr>
                      <a:r>
                        <a:rPr strike="noStrike" u="none" b="0" sz="700" lang="en-US" i="0">
                          <a:solidFill>
                            <a:srgbClr val="000000"/>
                          </a:solidFill>
                        </a:rPr>
                        <a:t>b</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3</a:t>
                      </a:r>
                    </a:p>
                  </a:txBody>
                  <a:tcPr marR="7675" marB="0" marT="7675" anchor="b" marL="7675">
                    <a:lnL w="9525" cap="flat">
                      <a:solidFill>
                        <a:srgbClr val="000000"/>
                      </a:solidFill>
                      <a:prstDash val="solid"/>
                      <a:round/>
                      <a:headEnd w="med" len="med" type="none"/>
                      <a:tailEnd w="med" len="med" type="none"/>
                    </a:lnL>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R w="9525" cap="flat">
                      <a:solidFill>
                        <a:srgbClr val="000000"/>
                      </a:solidFill>
                      <a:prstDash val="solid"/>
                      <a:round/>
                      <a:headEnd w="med" len="med" type="none"/>
                      <a:tailEnd w="med" len="med" type="none"/>
                    </a:lnR>
                    <a:solidFill>
                      <a:srgbClr val="FF7128"/>
                    </a:solidFill>
                  </a:tcPr>
                </a:tc>
              </a:tr>
              <a:tr h="118050">
                <a:tc>
                  <a:txBody>
                    <a:bodyPr>
                      <a:spAutoFit/>
                    </a:bodyPr>
                    <a:lstStyle/>
                    <a:p>
                      <a:pPr algn="l" rtl="0" lvl="0">
                        <a:buSzPct val="25000"/>
                        <a:buNone/>
                      </a:pPr>
                      <a:r>
                        <a:rPr strike="noStrike" u="none" b="0" sz="700" lang="en-US" i="0">
                          <a:solidFill>
                            <a:srgbClr val="000000"/>
                          </a:solidFill>
                        </a:rPr>
                        <a:t>c</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L w="9525" cap="flat">
                      <a:solidFill>
                        <a:srgbClr val="000000"/>
                      </a:solidFill>
                      <a:prstDash val="solid"/>
                      <a:round/>
                      <a:headEnd w="med" len="med" type="none"/>
                      <a:tailEnd w="med" len="med" type="none"/>
                    </a:lnL>
                    <a:solidFill>
                      <a:srgbClr val="FFEB84"/>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R w="9525" cap="flat">
                      <a:solidFill>
                        <a:srgbClr val="000000"/>
                      </a:solidFill>
                      <a:prstDash val="solid"/>
                      <a:round/>
                      <a:headEnd w="med" len="med" type="none"/>
                      <a:tailEnd w="med" len="med" type="none"/>
                    </a:lnR>
                    <a:solidFill>
                      <a:srgbClr val="FFEB84"/>
                    </a:solidFill>
                  </a:tcPr>
                </a:tc>
              </a:tr>
              <a:tr h="118050">
                <a:tc>
                  <a:txBody>
                    <a:bodyPr>
                      <a:spAutoFit/>
                    </a:bodyPr>
                    <a:lstStyle/>
                    <a:p>
                      <a:pPr algn="l" rtl="0" lvl="0">
                        <a:buSzPct val="25000"/>
                        <a:buNone/>
                      </a:pPr>
                      <a:r>
                        <a:rPr strike="noStrike" u="none" b="0" sz="700" lang="en-US" i="0">
                          <a:solidFill>
                            <a:srgbClr val="000000"/>
                          </a:solidFill>
                        </a:rPr>
                        <a:t>d</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R w="9525" cap="flat">
                      <a:solidFill>
                        <a:srgbClr val="000000"/>
                      </a:solidFill>
                      <a:prstDash val="solid"/>
                      <a:round/>
                      <a:headEnd w="med" len="med" type="none"/>
                      <a:tailEnd w="med" len="med" type="none"/>
                    </a:lnR>
                    <a:solidFill>
                      <a:srgbClr val="FFEB84"/>
                    </a:solidFill>
                  </a:tcPr>
                </a:tc>
              </a:tr>
              <a:tr h="118050">
                <a:tc>
                  <a:txBody>
                    <a:bodyPr>
                      <a:spAutoFit/>
                    </a:bodyPr>
                    <a:lstStyle/>
                    <a:p>
                      <a:pPr algn="l" rtl="0" lvl="0">
                        <a:buSzPct val="25000"/>
                        <a:buNone/>
                      </a:pPr>
                      <a:r>
                        <a:rPr strike="noStrike" u="none" b="0" sz="700" lang="en-US" i="0">
                          <a:solidFill>
                            <a:srgbClr val="000000"/>
                          </a:solidFill>
                        </a:rPr>
                        <a:t>e</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R w="9525" cap="flat">
                      <a:solidFill>
                        <a:srgbClr val="000000"/>
                      </a:solidFill>
                      <a:prstDash val="solid"/>
                      <a:round/>
                      <a:headEnd w="med" len="med" type="none"/>
                      <a:tailEnd w="med" len="med" type="none"/>
                    </a:lnR>
                    <a:solidFill>
                      <a:srgbClr val="FF7128"/>
                    </a:solidFill>
                  </a:tcPr>
                </a:tc>
              </a:tr>
              <a:tr h="118050">
                <a:tc>
                  <a:txBody>
                    <a:bodyPr>
                      <a:spAutoFit/>
                    </a:bodyPr>
                    <a:lstStyle/>
                    <a:p>
                      <a:pPr algn="l" rtl="0" lvl="0">
                        <a:buSzPct val="25000"/>
                        <a:buNone/>
                      </a:pPr>
                      <a:r>
                        <a:rPr strike="noStrike" u="none" b="0" sz="700" lang="en-US" i="0">
                          <a:solidFill>
                            <a:srgbClr val="000000"/>
                          </a:solidFill>
                        </a:rPr>
                        <a:t>f</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L w="9525" cap="flat">
                      <a:solidFill>
                        <a:srgbClr val="000000"/>
                      </a:solidFill>
                      <a:prstDash val="solid"/>
                      <a:round/>
                      <a:headEnd w="med" len="med" type="none"/>
                      <a:tailEnd w="med" len="med" type="none"/>
                    </a:lnL>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R w="9525" cap="flat">
                      <a:solidFill>
                        <a:srgbClr val="000000"/>
                      </a:solidFill>
                      <a:prstDash val="solid"/>
                      <a:round/>
                      <a:headEnd w="med" len="med" type="none"/>
                      <a:tailEnd w="med" len="med" type="none"/>
                    </a:lnR>
                    <a:solidFill>
                      <a:srgbClr val="FFEB84"/>
                    </a:solidFill>
                  </a:tcPr>
                </a:tc>
              </a:tr>
              <a:tr h="118050">
                <a:tc>
                  <a:txBody>
                    <a:bodyPr>
                      <a:spAutoFit/>
                    </a:bodyPr>
                    <a:lstStyle/>
                    <a:p>
                      <a:pPr algn="l" rtl="0" lvl="0">
                        <a:buSzPct val="25000"/>
                        <a:buNone/>
                      </a:pPr>
                      <a:r>
                        <a:rPr strike="noStrike" u="none" b="0" sz="700" lang="en-US" i="0">
                          <a:solidFill>
                            <a:srgbClr val="000000"/>
                          </a:solidFill>
                        </a:rPr>
                        <a:t>g</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solidFill>
                      <a:srgbClr val="FFEB84"/>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R w="9525" cap="flat">
                      <a:solidFill>
                        <a:srgbClr val="000000"/>
                      </a:solidFill>
                      <a:prstDash val="solid"/>
                      <a:round/>
                      <a:headEnd w="med" len="med" type="none"/>
                      <a:tailEnd w="med" len="med" type="none"/>
                    </a:lnR>
                    <a:solidFill>
                      <a:srgbClr val="FF7128"/>
                    </a:solidFill>
                  </a:tcPr>
                </a:tc>
              </a:tr>
              <a:tr h="118050">
                <a:tc>
                  <a:txBody>
                    <a:bodyPr>
                      <a:spAutoFit/>
                    </a:bodyPr>
                    <a:lstStyle/>
                    <a:p>
                      <a:pPr algn="l" rtl="0" lvl="0">
                        <a:buSzPct val="25000"/>
                        <a:buNone/>
                      </a:pPr>
                      <a:r>
                        <a:rPr strike="noStrike" u="none" b="0" sz="700" lang="en-US" i="0">
                          <a:solidFill>
                            <a:srgbClr val="000000"/>
                          </a:solidFill>
                        </a:rPr>
                        <a:t>h</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3</a:t>
                      </a:r>
                    </a:p>
                  </a:txBody>
                  <a:tcPr marR="7675" marB="0" marT="7675" anchor="b" marL="7675">
                    <a:solidFill>
                      <a:srgbClr val="63BE7B"/>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R w="9525" cap="flat">
                      <a:solidFill>
                        <a:srgbClr val="000000"/>
                      </a:solidFill>
                      <a:prstDash val="solid"/>
                      <a:round/>
                      <a:headEnd w="med" len="med" type="none"/>
                      <a:tailEnd w="med" len="med" type="none"/>
                    </a:lnR>
                    <a:solidFill>
                      <a:srgbClr val="FF7128"/>
                    </a:solidFill>
                  </a:tcPr>
                </a:tc>
              </a:tr>
              <a:tr h="118050">
                <a:tc>
                  <a:txBody>
                    <a:bodyPr>
                      <a:spAutoFit/>
                    </a:bodyPr>
                    <a:lstStyle/>
                    <a:p>
                      <a:pPr algn="l" rtl="0" lvl="0">
                        <a:buSzPct val="25000"/>
                        <a:buNone/>
                      </a:pPr>
                      <a:r>
                        <a:rPr strike="noStrike" u="none" b="0" sz="700" lang="en-US" i="0">
                          <a:solidFill>
                            <a:srgbClr val="000000"/>
                          </a:solidFill>
                        </a:rPr>
                        <a:t>i</a:t>
                      </a:r>
                    </a:p>
                  </a:txBody>
                  <a:tcPr marR="7675" marB="0" marT="7675" anchor="b" marL="76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L w="9525" cap="flat">
                      <a:solidFill>
                        <a:srgbClr val="000000"/>
                      </a:solidFill>
                      <a:prstDash val="solid"/>
                      <a:round/>
                      <a:headEnd w="med" len="med" type="none"/>
                      <a:tailEnd w="med" len="med" type="none"/>
                    </a:lnL>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B w="9525" cap="flat">
                      <a:solidFill>
                        <a:srgbClr val="000000"/>
                      </a:solidFill>
                      <a:prstDash val="solid"/>
                      <a:round/>
                      <a:headEnd w="med" len="med" type="none"/>
                      <a:tailEnd w="med" len="med" type="none"/>
                    </a:lnB>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B w="9525" cap="flat">
                      <a:solidFill>
                        <a:srgbClr val="000000"/>
                      </a:solidFill>
                      <a:prstDash val="solid"/>
                      <a:round/>
                      <a:headEnd w="med" len="med" type="none"/>
                      <a:tailEnd w="med" len="med" type="none"/>
                    </a:lnB>
                    <a:solidFill>
                      <a:srgbClr val="FFEB84"/>
                    </a:solidFill>
                  </a:tcPr>
                </a:tc>
                <a:tc>
                  <a:txBody>
                    <a:bodyPr>
                      <a:spAutoFit/>
                    </a:bodyPr>
                    <a:lstStyle/>
                    <a:p>
                      <a:pPr algn="r" rtl="0" lvl="0">
                        <a:buSzPct val="25000"/>
                        <a:buNone/>
                      </a:pPr>
                      <a:r>
                        <a:rPr strike="noStrike" u="none" b="0" sz="100" lang="en-US" i="0">
                          <a:solidFill>
                            <a:srgbClr val="FFFFFF"/>
                          </a:solidFill>
                        </a:rPr>
                        <a:t>1</a:t>
                      </a:r>
                    </a:p>
                  </a:txBody>
                  <a:tcPr marR="7675" marB="0" marT="7675" anchor="b" marL="7675">
                    <a:lnB w="9525" cap="flat">
                      <a:solidFill>
                        <a:srgbClr val="000000"/>
                      </a:solidFill>
                      <a:prstDash val="solid"/>
                      <a:round/>
                      <a:headEnd w="med" len="med" type="none"/>
                      <a:tailEnd w="med" len="med" type="none"/>
                    </a:lnB>
                    <a:solidFill>
                      <a:srgbClr val="FFEB84"/>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FFFFFF"/>
                          </a:solidFill>
                        </a:rPr>
                        <a:t>0</a:t>
                      </a:r>
                    </a:p>
                  </a:txBody>
                  <a:tcPr marR="7675" marB="0" marT="7675" anchor="b" marL="7675">
                    <a:lnR w="9525" cap="flat">
                      <a:solidFill>
                        <a:srgbClr val="000000"/>
                      </a:solidFill>
                      <a:prstDash val="solid"/>
                      <a:round/>
                      <a:headEnd w="med" len="med" type="none"/>
                      <a:tailEnd w="med" len="med" type="none"/>
                    </a:lnR>
                    <a:lnB w="9525" cap="flat">
                      <a:solidFill>
                        <a:srgbClr val="000000"/>
                      </a:solidFill>
                      <a:prstDash val="solid"/>
                      <a:round/>
                      <a:headEnd w="med" len="med" type="none"/>
                      <a:tailEnd w="med" len="med" type="none"/>
                    </a:lnB>
                    <a:solidFill>
                      <a:srgbClr val="FF7128"/>
                    </a:solidFill>
                  </a:tcPr>
                </a:tc>
              </a:tr>
            </a:tbl>
          </a:graphicData>
        </a:graphic>
      </p:graphicFrame>
      <p:graphicFrame>
        <p:nvGraphicFramePr>
          <p:cNvPr id="310" name="Shape 310"/>
          <p:cNvGraphicFramePr/>
          <p:nvPr/>
        </p:nvGraphicFramePr>
        <p:xfrm>
          <a:off y="5373216" x="3084575"/>
          <a:ext cy="3000000" cx="3000000"/>
        </p:xfrm>
        <a:graphic>
          <a:graphicData uri="http://schemas.openxmlformats.org/drawingml/2006/table">
            <a:tbl>
              <a:tblPr>
                <a:noFill/>
                <a:tableStyleId>{CBD223ED-77C1-4AA9-8BAB-5B7B38F3F25B}</a:tableStyleId>
              </a:tblPr>
              <a:tblGrid>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gridCol w="239325"/>
              </a:tblGrid>
              <a:tr h="118900">
                <a:tc>
                  <a:txBody>
                    <a:bodyPr>
                      <a:spAutoFit/>
                    </a:bodyPr>
                    <a:lstStyle/>
                    <a:p>
                      <a:pPr algn="l" rtl="0" lvl="0">
                        <a:buSzPct val="25000"/>
                        <a:buNone/>
                      </a:pPr>
                      <a:r>
                        <a:rPr strike="noStrike" u="none" b="0" sz="700" lang="en-US" i="0">
                          <a:solidFill>
                            <a:srgbClr val="000000"/>
                          </a:solidFill>
                        </a:rPr>
                        <a:t>User</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0</a:t>
                      </a:r>
                    </a:p>
                  </a:txBody>
                  <a:tcPr marR="7725" marB="0" marT="7725" anchor="b" marL="7725">
                    <a:lnL w="9525" cap="flat">
                      <a:solidFill>
                        <a:srgbClr val="000000"/>
                      </a:solidFill>
                      <a:prstDash val="solid"/>
                      <a:round/>
                      <a:headEnd w="med" len="med" type="none"/>
                      <a:tailEnd w="med" len="med" type="none"/>
                    </a:lnL>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4</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5</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6</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7</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8</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9</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10</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11</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12</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13</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14</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15</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16</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17</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18</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19</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20</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21</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22</a:t>
                      </a:r>
                    </a:p>
                  </a:txBody>
                  <a:tcPr marR="7725" marB="0" marT="7725" anchor="b" marL="7725">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700" lang="en-US" i="0">
                          <a:solidFill>
                            <a:srgbClr val="000000"/>
                          </a:solidFill>
                        </a:rPr>
                        <a:t>23</a:t>
                      </a:r>
                    </a:p>
                  </a:txBody>
                  <a:tcPr marR="7725" marB="0" marT="7725" anchor="b" marL="7725">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118900">
                <a:tc>
                  <a:txBody>
                    <a:bodyPr>
                      <a:spAutoFit/>
                    </a:bodyPr>
                    <a:lstStyle/>
                    <a:p>
                      <a:pPr algn="l" rtl="0" lvl="0">
                        <a:buSzPct val="25000"/>
                        <a:buNone/>
                      </a:pPr>
                      <a:r>
                        <a:rPr strike="noStrike" u="none" b="0" sz="700" lang="en-US" i="0">
                          <a:solidFill>
                            <a:srgbClr val="000000"/>
                          </a:solidFill>
                        </a:rPr>
                        <a:t>a</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L w="9525" cap="flat">
                      <a:solidFill>
                        <a:srgbClr val="000000"/>
                      </a:solidFill>
                      <a:prstDash val="solid"/>
                      <a:round/>
                      <a:headEnd w="med" len="med" type="none"/>
                      <a:tailEnd w="med" len="med" type="none"/>
                    </a:lnL>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T w="9525" cap="flat">
                      <a:solidFill>
                        <a:srgbClr val="000000"/>
                      </a:solidFill>
                      <a:prstDash val="solid"/>
                      <a:round/>
                      <a:headEnd w="med" len="med" type="none"/>
                      <a:tailEnd w="med" len="med" type="none"/>
                    </a:lnT>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solidFill>
                      <a:srgbClr val="63BE7B"/>
                    </a:solidFill>
                  </a:tcPr>
                </a:tc>
              </a:tr>
              <a:tr h="118900">
                <a:tc>
                  <a:txBody>
                    <a:bodyPr>
                      <a:spAutoFit/>
                    </a:bodyPr>
                    <a:lstStyle/>
                    <a:p>
                      <a:pPr algn="l" rtl="0" lvl="0">
                        <a:buSzPct val="25000"/>
                        <a:buNone/>
                      </a:pPr>
                      <a:r>
                        <a:rPr strike="noStrike" u="none" b="0" sz="700" lang="en-US" i="0">
                          <a:solidFill>
                            <a:srgbClr val="000000"/>
                          </a:solidFill>
                        </a:rPr>
                        <a:t>b</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L w="9525" cap="flat">
                      <a:solidFill>
                        <a:srgbClr val="000000"/>
                      </a:solidFill>
                      <a:prstDash val="solid"/>
                      <a:round/>
                      <a:headEnd w="med" len="med" type="none"/>
                      <a:tailEnd w="med" len="med" type="none"/>
                    </a:lnL>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solidFill>
                      <a:srgbClr val="FF7128"/>
                    </a:solidFill>
                  </a:tcPr>
                </a:tc>
              </a:tr>
              <a:tr h="118900">
                <a:tc>
                  <a:txBody>
                    <a:bodyPr>
                      <a:spAutoFit/>
                    </a:bodyPr>
                    <a:lstStyle/>
                    <a:p>
                      <a:pPr algn="l" rtl="0" lvl="0">
                        <a:buSzPct val="25000"/>
                        <a:buNone/>
                      </a:pPr>
                      <a:r>
                        <a:rPr strike="noStrike" u="none" b="0" sz="700" lang="en-US" i="0">
                          <a:solidFill>
                            <a:srgbClr val="000000"/>
                          </a:solidFill>
                        </a:rPr>
                        <a:t>c</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solidFill>
                      <a:srgbClr val="FF7128"/>
                    </a:solidFill>
                  </a:tcPr>
                </a:tc>
              </a:tr>
              <a:tr h="118900">
                <a:tc>
                  <a:txBody>
                    <a:bodyPr>
                      <a:spAutoFit/>
                    </a:bodyPr>
                    <a:lstStyle/>
                    <a:p>
                      <a:pPr algn="l" rtl="0" lvl="0">
                        <a:buSzPct val="25000"/>
                        <a:buNone/>
                      </a:pPr>
                      <a:r>
                        <a:rPr strike="noStrike" u="none" b="0" sz="700" lang="en-US" i="0">
                          <a:solidFill>
                            <a:srgbClr val="000000"/>
                          </a:solidFill>
                        </a:rPr>
                        <a:t>d</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solidFill>
                      <a:srgbClr val="FF7128"/>
                    </a:solidFill>
                  </a:tcPr>
                </a:tc>
              </a:tr>
              <a:tr h="118900">
                <a:tc>
                  <a:txBody>
                    <a:bodyPr>
                      <a:spAutoFit/>
                    </a:bodyPr>
                    <a:lstStyle/>
                    <a:p>
                      <a:pPr algn="l" rtl="0" lvl="0">
                        <a:buSzPct val="25000"/>
                        <a:buNone/>
                      </a:pPr>
                      <a:r>
                        <a:rPr strike="noStrike" u="none" b="0" sz="700" lang="en-US" i="0">
                          <a:solidFill>
                            <a:srgbClr val="000000"/>
                          </a:solidFill>
                        </a:rPr>
                        <a:t>e</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solidFill>
                      <a:srgbClr val="FF7128"/>
                    </a:solidFill>
                  </a:tcPr>
                </a:tc>
              </a:tr>
              <a:tr h="118900">
                <a:tc>
                  <a:txBody>
                    <a:bodyPr>
                      <a:spAutoFit/>
                    </a:bodyPr>
                    <a:lstStyle/>
                    <a:p>
                      <a:pPr algn="l" rtl="0" lvl="0">
                        <a:buSzPct val="25000"/>
                        <a:buNone/>
                      </a:pPr>
                      <a:r>
                        <a:rPr strike="noStrike" u="none" b="0" sz="700" lang="en-US" i="0">
                          <a:solidFill>
                            <a:srgbClr val="000000"/>
                          </a:solidFill>
                        </a:rPr>
                        <a:t>f</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solidFill>
                      <a:srgbClr val="FF7128"/>
                    </a:solidFill>
                  </a:tcPr>
                </a:tc>
              </a:tr>
              <a:tr h="118900">
                <a:tc>
                  <a:txBody>
                    <a:bodyPr>
                      <a:spAutoFit/>
                    </a:bodyPr>
                    <a:lstStyle/>
                    <a:p>
                      <a:pPr algn="l" rtl="0" lvl="0">
                        <a:buSzPct val="25000"/>
                        <a:buNone/>
                      </a:pPr>
                      <a:r>
                        <a:rPr strike="noStrike" u="none" b="0" sz="700" lang="en-US" i="0">
                          <a:solidFill>
                            <a:srgbClr val="000000"/>
                          </a:solidFill>
                        </a:rPr>
                        <a:t>g</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L w="9525" cap="flat">
                      <a:solidFill>
                        <a:srgbClr val="000000"/>
                      </a:solidFill>
                      <a:prstDash val="solid"/>
                      <a:round/>
                      <a:headEnd w="med" len="med" type="none"/>
                      <a:tailEnd w="med" len="med" type="none"/>
                    </a:lnL>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R w="9525" cap="flat">
                      <a:solidFill>
                        <a:srgbClr val="000000"/>
                      </a:solidFill>
                      <a:prstDash val="solid"/>
                      <a:round/>
                      <a:headEnd w="med" len="med" type="none"/>
                      <a:tailEnd w="med" len="med" type="none"/>
                    </a:lnR>
                    <a:solidFill>
                      <a:srgbClr val="63BE7B"/>
                    </a:solidFill>
                  </a:tcPr>
                </a:tc>
              </a:tr>
              <a:tr h="118900">
                <a:tc>
                  <a:txBody>
                    <a:bodyPr>
                      <a:spAutoFit/>
                    </a:bodyPr>
                    <a:lstStyle/>
                    <a:p>
                      <a:pPr algn="l" rtl="0" lvl="0">
                        <a:buSzPct val="25000"/>
                        <a:buNone/>
                      </a:pPr>
                      <a:r>
                        <a:rPr strike="noStrike" u="none" b="0" sz="700" lang="en-US" i="0">
                          <a:solidFill>
                            <a:srgbClr val="000000"/>
                          </a:solidFill>
                        </a:rPr>
                        <a:t>h</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L w="9525" cap="flat">
                      <a:solidFill>
                        <a:srgbClr val="000000"/>
                      </a:solidFill>
                      <a:prstDash val="solid"/>
                      <a:round/>
                      <a:headEnd w="med" len="med" type="none"/>
                      <a:tailEnd w="med" len="med" type="none"/>
                    </a:lnL>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solidFill>
                      <a:srgbClr val="FF7128"/>
                    </a:solidFill>
                  </a:tcPr>
                </a:tc>
              </a:tr>
              <a:tr h="118900">
                <a:tc>
                  <a:txBody>
                    <a:bodyPr>
                      <a:spAutoFit/>
                    </a:bodyPr>
                    <a:lstStyle/>
                    <a:p>
                      <a:pPr algn="l" rtl="0" lvl="0">
                        <a:buSzPct val="25000"/>
                        <a:buNone/>
                      </a:pPr>
                      <a:r>
                        <a:rPr strike="noStrike" u="none" b="0" sz="700" lang="en-US" i="0">
                          <a:solidFill>
                            <a:srgbClr val="000000"/>
                          </a:solidFill>
                        </a:rPr>
                        <a:t>i</a:t>
                      </a:r>
                    </a:p>
                  </a:txBody>
                  <a:tcPr marR="7725" marB="0" marT="7725" anchor="b" marL="77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B w="9525" cap="flat">
                      <a:solidFill>
                        <a:srgbClr val="000000"/>
                      </a:solidFill>
                      <a:prstDash val="solid"/>
                      <a:round/>
                      <a:headEnd w="med" len="med" type="none"/>
                      <a:tailEnd w="med" len="med" type="none"/>
                    </a:lnB>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L w="9525" cap="flat">
                      <a:solidFill>
                        <a:srgbClr val="000000"/>
                      </a:solidFill>
                      <a:prstDash val="solid"/>
                      <a:round/>
                      <a:headEnd w="med" len="med" type="none"/>
                      <a:tailEnd w="med" len="med" type="none"/>
                    </a:lnL>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3</a:t>
                      </a:r>
                    </a:p>
                  </a:txBody>
                  <a:tcPr marR="7725" marB="0" marT="7725" anchor="b" marL="7725">
                    <a:lnB w="9525" cap="flat">
                      <a:solidFill>
                        <a:srgbClr val="000000"/>
                      </a:solidFill>
                      <a:prstDash val="solid"/>
                      <a:round/>
                      <a:headEnd w="med" len="med" type="none"/>
                      <a:tailEnd w="med" len="med" type="none"/>
                    </a:lnB>
                    <a:solidFill>
                      <a:srgbClr val="63BE7B"/>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B w="9525" cap="flat">
                      <a:solidFill>
                        <a:srgbClr val="000000"/>
                      </a:solidFill>
                      <a:prstDash val="solid"/>
                      <a:round/>
                      <a:headEnd w="med" len="med" type="none"/>
                      <a:tailEnd w="med" len="med" type="none"/>
                    </a:lnB>
                    <a:solidFill>
                      <a:srgbClr val="FF7128"/>
                    </a:solidFill>
                  </a:tcPr>
                </a:tc>
                <a:tc>
                  <a:txBody>
                    <a:bodyPr>
                      <a:spAutoFit/>
                    </a:bodyPr>
                    <a:lstStyle/>
                    <a:p>
                      <a:pPr algn="r" rtl="0" lvl="0">
                        <a:buSzPct val="25000"/>
                        <a:buNone/>
                      </a:pPr>
                      <a:r>
                        <a:rPr strike="noStrike" u="none" b="0" sz="100" lang="en-US" i="0">
                          <a:solidFill>
                            <a:srgbClr val="000000"/>
                          </a:solidFill>
                        </a:rPr>
                        <a:t>1</a:t>
                      </a:r>
                    </a:p>
                  </a:txBody>
                  <a:tcPr marR="7725" marB="0" marT="7725" anchor="b" marL="7725">
                    <a:lnR w="9525" cap="flat">
                      <a:solidFill>
                        <a:srgbClr val="000000"/>
                      </a:solidFill>
                      <a:prstDash val="solid"/>
                      <a:round/>
                      <a:headEnd w="med" len="med" type="none"/>
                      <a:tailEnd w="med" len="med" type="none"/>
                    </a:lnR>
                    <a:lnB w="9525" cap="flat">
                      <a:solidFill>
                        <a:srgbClr val="000000"/>
                      </a:solidFill>
                      <a:prstDash val="solid"/>
                      <a:round/>
                      <a:headEnd w="med" len="med" type="none"/>
                      <a:tailEnd w="med" len="med" type="none"/>
                    </a:lnB>
                    <a:solidFill>
                      <a:srgbClr val="FF7128"/>
                    </a:solidFill>
                  </a:tcPr>
                </a:tc>
              </a:tr>
            </a:tbl>
          </a:graphicData>
        </a:graphic>
      </p:graphicFrame>
      <p:sp>
        <p:nvSpPr>
          <p:cNvPr id="311" name="Shape 311"/>
          <p:cNvSpPr/>
          <p:nvPr/>
        </p:nvSpPr>
        <p:spPr>
          <a:xfrm>
            <a:off y="3284983" x="179510"/>
            <a:ext cy="2989130" cx="2664297"/>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‘Raw’ behavioural profiles</a:t>
            </a:r>
          </a:p>
          <a:p>
            <a:r>
              <a:t/>
            </a:r>
          </a:p>
          <a:p>
            <a:r>
              <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Interpolating to remove no-data</a:t>
            </a:r>
          </a:p>
        </p:txBody>
      </p:sp>
      <p:sp>
        <p:nvSpPr>
          <p:cNvPr id="312" name="Shape 312"/>
          <p:cNvSpPr/>
          <p:nvPr/>
        </p:nvSpPr>
        <p:spPr>
          <a:xfrm>
            <a:off y="4352596" x="6084167"/>
            <a:ext cy="876604" cx="427756"/>
          </a:xfrm>
          <a:prstGeom prst="downArrow">
            <a:avLst>
              <a:gd fmla="val 50000" name="adj1"/>
              <a:gd fmla="val 50000" name="adj2"/>
            </a:avLst>
          </a:prstGeom>
          <a:solidFill>
            <a:schemeClr val="hlink"/>
          </a:solidFill>
          <a:ln w="9525" cap="flat">
            <a:solidFill>
              <a:schemeClr val="dk1"/>
            </a:solidFill>
            <a:prstDash val="solid"/>
            <a:round/>
            <a:headEnd w="med" len="med" type="none"/>
            <a:tailEnd w="med" len="med" type="none"/>
          </a:ln>
        </p:spPr>
        <p:txBody>
          <a:bodyPr bIns="0" rIns="0" lIns="0" tIns="0" anchor="t" anchorCtr="0">
            <a:spAutoFit/>
          </a:bodyPr>
          <a:lstStyle/>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y="0" x="0"/>
          <a:ext cy="0" cx="0"/>
          <a:chOff y="0" x="0"/>
          <a:chExt cy="0" cx="0"/>
        </a:xfrm>
      </p:grpSpPr>
      <p:sp>
        <p:nvSpPr>
          <p:cNvPr id="318" name="Shape 318"/>
          <p:cNvSpPr txBox="1"/>
          <p:nvPr>
            <p:ph idx="1" type="body"/>
          </p:nvPr>
        </p:nvSpPr>
        <p:spPr>
          <a:xfrm>
            <a:off y="1665288" x="355600"/>
            <a:ext cy="4932064" cx="4072383"/>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Overall, activity matrices appear reasonably realistic</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Peak in </a:t>
            </a:r>
            <a:r>
              <a:rPr strike="noStrike" u="none" b="0" cap="none" baseline="0" sz="1850" lang="en-US" i="1">
                <a:solidFill>
                  <a:schemeClr val="dk1"/>
                </a:solidFill>
                <a:latin typeface="Arial"/>
                <a:ea typeface="Arial"/>
                <a:cs typeface="Arial"/>
                <a:sym typeface="Arial"/>
              </a:rPr>
              <a:t>away from home</a:t>
            </a:r>
            <a:r>
              <a:rPr strike="noStrike" u="none" b="0" cap="none" baseline="0" sz="1850" lang="en-US" i="0">
                <a:solidFill>
                  <a:schemeClr val="dk1"/>
                </a:solidFill>
                <a:latin typeface="Arial"/>
                <a:ea typeface="Arial"/>
                <a:cs typeface="Arial"/>
                <a:sym typeface="Arial"/>
              </a:rPr>
              <a:t> at ~2pm	</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Peak in </a:t>
            </a:r>
            <a:r>
              <a:rPr strike="noStrike" u="none" b="0" cap="none" baseline="0" sz="1850" lang="en-US" i="1">
                <a:solidFill>
                  <a:schemeClr val="dk1"/>
                </a:solidFill>
                <a:latin typeface="Arial"/>
                <a:ea typeface="Arial"/>
                <a:cs typeface="Arial"/>
                <a:sym typeface="Arial"/>
              </a:rPr>
              <a:t>at home</a:t>
            </a:r>
            <a:r>
              <a:rPr strike="noStrike" u="none" b="0" cap="none" baseline="0" sz="1850" lang="en-US" i="0">
                <a:solidFill>
                  <a:schemeClr val="dk1"/>
                </a:solidFill>
                <a:latin typeface="Arial"/>
                <a:ea typeface="Arial"/>
                <a:cs typeface="Arial"/>
                <a:sym typeface="Arial"/>
              </a:rPr>
              <a:t> activity at ~10pm.</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Overall, activity matrices appear reasonably realistic</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Next stages:</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Develop a more intelligent interpolation algorithm (borrow from GIS?)</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1">
                <a:solidFill>
                  <a:schemeClr val="dk1"/>
                </a:solidFill>
                <a:latin typeface="Arial"/>
                <a:ea typeface="Arial"/>
                <a:cs typeface="Arial"/>
                <a:sym typeface="Arial"/>
              </a:rPr>
              <a:t>Spatio-temporal text mining</a:t>
            </a:r>
            <a:r>
              <a:rPr strike="noStrike" u="none" b="0" cap="none" baseline="0" sz="1850" lang="en-US" i="0">
                <a:solidFill>
                  <a:schemeClr val="dk1"/>
                </a:solidFill>
                <a:latin typeface="Arial"/>
                <a:ea typeface="Arial"/>
                <a:cs typeface="Arial"/>
                <a:sym typeface="Arial"/>
              </a:rPr>
              <a:t> routines to use textual content to improve behaviour classification</a:t>
            </a:r>
          </a:p>
        </p:txBody>
      </p:sp>
      <p:grpSp>
        <p:nvGrpSpPr>
          <p:cNvPr id="319" name="Shape 319"/>
          <p:cNvGrpSpPr/>
          <p:nvPr/>
        </p:nvGrpSpPr>
        <p:grpSpPr>
          <a:xfrm>
            <a:off y="76199" x="76199"/>
            <a:ext cy="1258887" cx="8991600"/>
            <a:chOff y="47" x="47"/>
            <a:chExt cy="792" cx="5664"/>
          </a:xfrm>
        </p:grpSpPr>
        <p:sp>
          <p:nvSpPr>
            <p:cNvPr id="320" name="Shape 320"/>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21" name="Shape 321"/>
            <p:cNvSpPr/>
            <p:nvPr/>
          </p:nvSpPr>
          <p:spPr>
            <a:xfrm>
              <a:off y="277" x="4102"/>
              <a:ext cy="407" cx="1432"/>
            </a:xfrm>
            <a:prstGeom prst="rect">
              <a:avLst/>
            </a:prstGeom>
            <a:blipFill>
              <a:blip r:embed="rId3"/>
              <a:stretch>
                <a:fillRect/>
              </a:stretch>
            </a:blipFill>
          </p:spPr>
        </p:sp>
      </p:grpSp>
      <p:sp>
        <p:nvSpPr>
          <p:cNvPr id="322" name="Shape 322"/>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Activity Matrices (II)</a:t>
            </a:r>
          </a:p>
        </p:txBody>
      </p:sp>
      <p:sp>
        <p:nvSpPr>
          <p:cNvPr id="323" name="Shape 323"/>
          <p:cNvSpPr/>
          <p:nvPr/>
        </p:nvSpPr>
        <p:spPr>
          <a:xfrm>
            <a:off y="1398462" x="4644007"/>
            <a:ext cy="2682580" cx="4392425"/>
          </a:xfrm>
          <a:prstGeom prst="rect">
            <a:avLst/>
          </a:prstGeom>
          <a:blipFill>
            <a:blip r:embed="rId4"/>
            <a:stretch>
              <a:fillRect/>
            </a:stretch>
          </a:blipFill>
        </p:spPr>
      </p:sp>
      <p:sp>
        <p:nvSpPr>
          <p:cNvPr id="324" name="Shape 324"/>
          <p:cNvSpPr/>
          <p:nvPr/>
        </p:nvSpPr>
        <p:spPr>
          <a:xfrm>
            <a:off y="4111637" x="4644007"/>
            <a:ext cy="2701737" cx="4423792"/>
          </a:xfrm>
          <a:prstGeom prst="rect">
            <a:avLst/>
          </a:prstGeom>
          <a:blipFill>
            <a:blip r:embed="rId5"/>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y="0" x="0"/>
          <a:ext cy="0" cx="0"/>
          <a:chOff y="0" x="0"/>
          <a:chExt cy="0" cx="0"/>
        </a:xfrm>
      </p:grpSpPr>
      <p:sp>
        <p:nvSpPr>
          <p:cNvPr id="330" name="Shape 330"/>
          <p:cNvSpPr txBox="1"/>
          <p:nvPr>
            <p:ph idx="1" type="body"/>
          </p:nvPr>
        </p:nvSpPr>
        <p:spPr>
          <a:xfrm>
            <a:off y="1665288" x="355598"/>
            <a:ext cy="4788048" cx="8431212"/>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1 – Generate synthetic population</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Previous research has created spatially referenced synthetic population for the study area using census data</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Richly specified attributes including gender, ethnicity, marital status, employment, etc</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2 – Create agents</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Rules to determine behaviour can be parameterised from individual characteristics (e.g. employment, home location etc).</a:t>
            </a:r>
          </a:p>
          <a:p>
            <a:r>
              <a:t/>
            </a:r>
          </a:p>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3 – Calibrate with crowd-sourced data</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Identify which agents have similar characteristics to users in the data</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Calibrate agent behaviours to match data</a:t>
            </a:r>
          </a:p>
        </p:txBody>
      </p:sp>
      <p:grpSp>
        <p:nvGrpSpPr>
          <p:cNvPr id="331" name="Shape 331"/>
          <p:cNvGrpSpPr/>
          <p:nvPr/>
        </p:nvGrpSpPr>
        <p:grpSpPr>
          <a:xfrm>
            <a:off y="76199" x="76199"/>
            <a:ext cy="1258887" cx="8991600"/>
            <a:chOff y="47" x="47"/>
            <a:chExt cy="792" cx="5664"/>
          </a:xfrm>
        </p:grpSpPr>
        <p:sp>
          <p:nvSpPr>
            <p:cNvPr id="332" name="Shape 332"/>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33" name="Shape 333"/>
            <p:cNvSpPr/>
            <p:nvPr/>
          </p:nvSpPr>
          <p:spPr>
            <a:xfrm>
              <a:off y="277" x="4102"/>
              <a:ext cy="407" cx="1432"/>
            </a:xfrm>
            <a:prstGeom prst="rect">
              <a:avLst/>
            </a:prstGeom>
            <a:blipFill>
              <a:blip r:embed="rId3"/>
              <a:stretch>
                <a:fillRect/>
              </a:stretch>
            </a:blipFill>
          </p:spPr>
        </p:sp>
      </p:grpSp>
      <p:sp>
        <p:nvSpPr>
          <p:cNvPr id="334" name="Shape 334"/>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Towards an Agent-Based Model of Urban Dynamics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y="0" x="0"/>
          <a:ext cy="0" cx="0"/>
          <a:chOff y="0" x="0"/>
          <a:chExt cy="0" cx="0"/>
        </a:xfrm>
      </p:grpSpPr>
      <p:sp>
        <p:nvSpPr>
          <p:cNvPr id="340" name="Shape 340"/>
          <p:cNvSpPr txBox="1"/>
          <p:nvPr>
            <p:ph idx="1" type="body"/>
          </p:nvPr>
        </p:nvSpPr>
        <p:spPr>
          <a:xfrm>
            <a:off y="1556791" x="355598"/>
            <a:ext cy="5184575" cx="8788400"/>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Aim: A better understanding of urban dynamics through the use of novel social-network data</a:t>
            </a:r>
          </a:p>
          <a:p>
            <a:r>
              <a:t/>
            </a:r>
          </a:p>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Patterns in the data have a distinct resonance with theoretical concepts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Can detect intra-urban movement patterns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This level of data usually very difficult to obtain</a:t>
            </a:r>
          </a:p>
          <a:p>
            <a:r>
              <a:t/>
            </a:r>
          </a:p>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Main problem: data bias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Who isn’t tweeting?</a:t>
            </a:r>
          </a:p>
          <a:p>
            <a:r>
              <a:t/>
            </a:r>
          </a:p>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Ethical issues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Usually participants give permission for the study – not feasible with crowd-sourced data</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Data is publicly available but do users understand what they have made available?</a:t>
            </a:r>
          </a:p>
        </p:txBody>
      </p:sp>
      <p:grpSp>
        <p:nvGrpSpPr>
          <p:cNvPr id="341" name="Shape 341"/>
          <p:cNvGrpSpPr/>
          <p:nvPr/>
        </p:nvGrpSpPr>
        <p:grpSpPr>
          <a:xfrm>
            <a:off y="76199" x="76199"/>
            <a:ext cy="1258887" cx="8991600"/>
            <a:chOff y="47" x="47"/>
            <a:chExt cy="792" cx="5664"/>
          </a:xfrm>
        </p:grpSpPr>
        <p:sp>
          <p:nvSpPr>
            <p:cNvPr id="342" name="Shape 342"/>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43" name="Shape 343"/>
            <p:cNvSpPr/>
            <p:nvPr/>
          </p:nvSpPr>
          <p:spPr>
            <a:xfrm>
              <a:off y="277" x="4102"/>
              <a:ext cy="407" cx="1432"/>
            </a:xfrm>
            <a:prstGeom prst="rect">
              <a:avLst/>
            </a:prstGeom>
            <a:blipFill>
              <a:blip r:embed="rId3"/>
              <a:stretch>
                <a:fillRect/>
              </a:stretch>
            </a:blipFill>
          </p:spPr>
        </p:sp>
      </p:grpSp>
      <p:sp>
        <p:nvSpPr>
          <p:cNvPr id="344" name="Shape 344"/>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Conclusions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ph idx="1" type="body"/>
          </p:nvPr>
        </p:nvSpPr>
        <p:spPr>
          <a:xfrm>
            <a:off y="1556791" x="355598"/>
            <a:ext cy="5184575" cx="8431212"/>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More advanced clustering methods</a:t>
            </a:r>
          </a:p>
          <a:p>
            <a:pPr rtl="0" lvl="0">
              <a:spcAft>
                <a:spcPts val="0"/>
              </a:spcAft>
              <a:buClr>
                <a:srgbClr val="000000"/>
              </a:buClr>
              <a:buSzPct val="61111"/>
              <a:buFont typeface="Arial"/>
              <a:buNone/>
            </a:pPr>
            <a:r>
              <a:rPr sz="1800" lang="en-US">
                <a:solidFill>
                  <a:srgbClr val="000000"/>
                </a:solidFill>
              </a:rPr>
              <a:t>A great deal more can be done to look at the spatial patterns in the the twitter data using clustering methods</a:t>
            </a:r>
          </a:p>
          <a:p>
            <a:pPr rtl="0" lvl="0">
              <a:spcAft>
                <a:spcPts val="0"/>
              </a:spcAft>
              <a:buClr>
                <a:srgbClr val="000000"/>
              </a:buClr>
              <a:buSzPct val="61111"/>
              <a:buFont typeface="Arial"/>
              <a:buNone/>
            </a:pPr>
            <a:r>
              <a:rPr sz="1800" lang="en-US">
                <a:solidFill>
                  <a:srgbClr val="000000"/>
                </a:solidFill>
              </a:rPr>
              <a:t>We are only really scratching the surface as we learn about these data</a:t>
            </a:r>
          </a:p>
          <a:p>
            <a:pPr rtl="0" lvl="0">
              <a:spcAft>
                <a:spcPts val="0"/>
              </a:spcAft>
              <a:buClr>
                <a:srgbClr val="000000"/>
              </a:buClr>
              <a:buSzPct val="61111"/>
              <a:buFont typeface="Arial"/>
              <a:buNone/>
            </a:pPr>
            <a:r>
              <a:rPr sz="1800" lang="en-US">
                <a:solidFill>
                  <a:srgbClr val="000000"/>
                </a:solidFill>
              </a:rPr>
              <a:t>There are many challenges to analysing this data, not least is the fact that some of the most identifiable concentrations and clusterings are a result of a single prolific use</a:t>
            </a:r>
          </a:p>
          <a:p>
            <a:pPr algn="l" rtl="0" lvl="0" marR="0" indent="0" marL="0">
              <a:lnSpc>
                <a:spcPct val="100000"/>
              </a:lnSpc>
              <a:spcBef>
                <a:spcPts val="0"/>
              </a:spcBef>
              <a:spcAft>
                <a:spcPts val="0"/>
              </a:spcAft>
              <a:buClr>
                <a:srgbClr val="000000"/>
              </a:buClr>
              <a:buSzPct val="61111"/>
              <a:buFont typeface="Arial"/>
              <a:buNone/>
            </a:pPr>
            <a:r>
              <a:rPr sz="1800" lang="en-US">
                <a:solidFill>
                  <a:srgbClr val="000000"/>
                </a:solidFill>
              </a:rPr>
              <a:t>Still being able to identify them is potentially useful...</a:t>
            </a:r>
          </a:p>
          <a:p>
            <a:r>
              <a:t/>
            </a:r>
          </a:p>
          <a:p>
            <a:pPr algn="l" rtl="0" lvl="0" marR="0" indent="0" marL="0">
              <a:lnSpc>
                <a:spcPct val="100000"/>
              </a:lnSpc>
              <a:spcBef>
                <a:spcPts val="0"/>
              </a:spcBef>
              <a:spcAft>
                <a:spcPts val="96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Improved identification of behviour</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“Spatio-temporal text mining”</a:t>
            </a:r>
          </a:p>
          <a:p>
            <a:pPr algn="l" rtl="0" lvl="1" marR="0" indent="-347662" marL="614362">
              <a:lnSpc>
                <a:spcPct val="100000"/>
              </a:lnSpc>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Methods to classify text based on spatio-temporal location as well as textual content</a:t>
            </a:r>
          </a:p>
          <a:p>
            <a:pPr algn="l" rtl="0" lvl="0" marR="0" indent="0" marL="0">
              <a:spcBef>
                <a:spcPts val="0"/>
              </a:spcBef>
              <a:spcAft>
                <a:spcPts val="960"/>
              </a:spcAft>
              <a:buSzPct val="25000"/>
              <a:buNone/>
            </a:pPr>
            <a:r>
              <a:rPr strike="noStrike" u="none" b="0" cap="none" baseline="0" sz="2400" lang="en-US" i="1">
                <a:solidFill>
                  <a:schemeClr val="dk1"/>
                </a:solidFill>
                <a:latin typeface="Arial"/>
                <a:ea typeface="Arial"/>
                <a:cs typeface="Arial"/>
                <a:sym typeface="Arial"/>
              </a:rPr>
              <a:t>In situ </a:t>
            </a:r>
            <a:r>
              <a:rPr strike="noStrike" u="none" b="0" cap="none" baseline="0" sz="2400" lang="en-US" i="0">
                <a:solidFill>
                  <a:schemeClr val="dk1"/>
                </a:solidFill>
                <a:latin typeface="Arial"/>
                <a:ea typeface="Arial"/>
                <a:cs typeface="Arial"/>
                <a:sym typeface="Arial"/>
              </a:rPr>
              <a:t>model calibration</a:t>
            </a:r>
          </a:p>
        </p:txBody>
      </p:sp>
      <p:grpSp>
        <p:nvGrpSpPr>
          <p:cNvPr id="351" name="Shape 351"/>
          <p:cNvGrpSpPr/>
          <p:nvPr/>
        </p:nvGrpSpPr>
        <p:grpSpPr>
          <a:xfrm>
            <a:off y="76199" x="76199"/>
            <a:ext cy="1258887" cx="8991600"/>
            <a:chOff y="47" x="47"/>
            <a:chExt cy="792" cx="5664"/>
          </a:xfrm>
        </p:grpSpPr>
        <p:sp>
          <p:nvSpPr>
            <p:cNvPr id="352" name="Shape 352"/>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53" name="Shape 353"/>
            <p:cNvSpPr/>
            <p:nvPr/>
          </p:nvSpPr>
          <p:spPr>
            <a:xfrm>
              <a:off y="277" x="4102"/>
              <a:ext cy="407" cx="1432"/>
            </a:xfrm>
            <a:prstGeom prst="rect">
              <a:avLst/>
            </a:prstGeom>
            <a:blipFill>
              <a:blip r:embed="rId3"/>
              <a:stretch>
                <a:fillRect/>
              </a:stretch>
            </a:blipFill>
          </p:spPr>
        </p:sp>
      </p:grpSp>
      <p:sp>
        <p:nvSpPr>
          <p:cNvPr id="354" name="Shape 354"/>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Future Work</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y="0" x="0"/>
          <a:ext cy="0" cx="0"/>
          <a:chOff y="0" x="0"/>
          <a:chExt cy="0" cx="0"/>
        </a:xfrm>
      </p:grpSpPr>
      <p:grpSp>
        <p:nvGrpSpPr>
          <p:cNvPr id="360" name="Shape 360"/>
          <p:cNvGrpSpPr/>
          <p:nvPr/>
        </p:nvGrpSpPr>
        <p:grpSpPr>
          <a:xfrm>
            <a:off y="76199" x="76199"/>
            <a:ext cy="1258887" cx="8991600"/>
            <a:chOff y="47" x="47"/>
            <a:chExt cy="792" cx="5664"/>
          </a:xfrm>
        </p:grpSpPr>
        <p:sp>
          <p:nvSpPr>
            <p:cNvPr id="361" name="Shape 361"/>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62" name="Shape 362"/>
            <p:cNvSpPr/>
            <p:nvPr/>
          </p:nvSpPr>
          <p:spPr>
            <a:xfrm>
              <a:off y="277" x="4102"/>
              <a:ext cy="407" cx="1432"/>
            </a:xfrm>
            <a:prstGeom prst="rect">
              <a:avLst/>
            </a:prstGeom>
            <a:blipFill>
              <a:blip r:embed="rId3"/>
              <a:stretch>
                <a:fillRect/>
              </a:stretch>
            </a:blipFill>
          </p:spPr>
        </p:sp>
      </p:grpSp>
      <p:sp>
        <p:nvSpPr>
          <p:cNvPr id="363" name="Shape 363"/>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References</a:t>
            </a:r>
          </a:p>
        </p:txBody>
      </p:sp>
      <p:sp>
        <p:nvSpPr>
          <p:cNvPr id="364" name="Shape 364"/>
          <p:cNvSpPr txBox="1"/>
          <p:nvPr/>
        </p:nvSpPr>
        <p:spPr>
          <a:xfrm>
            <a:off y="1618725" x="358350"/>
            <a:ext cy="4992300" cx="7994700"/>
          </a:xfrm>
          <a:prstGeom prst="rect">
            <a:avLst/>
          </a:prstGeom>
          <a:noFill/>
        </p:spPr>
        <p:txBody>
          <a:bodyPr bIns="91425" rIns="91425" lIns="91425" tIns="91425" anchor="t" anchorCtr="0">
            <a:spAutoFit/>
          </a:bodyPr>
          <a:lstStyle/>
          <a:p>
            <a:pPr rtl="0" lvl="0">
              <a:buNone/>
            </a:pPr>
            <a:r>
              <a:rPr lang="en-US"/>
              <a:t>Goodchild, M. (2007). Citizens as sensors: the world of volunteered geography. GeoJournal, 69, 211–221</a:t>
            </a:r>
          </a:p>
          <a:p>
            <a:r>
              <a:t/>
            </a:r>
          </a:p>
          <a:p>
            <a:pPr rtl="0" lvl="0">
              <a:buNone/>
            </a:pPr>
            <a:r>
              <a:rPr lang="en-US"/>
              <a:t>Miller, H. J. (2004). Activities in Space and Time. In P. Stopher, K. Button, K. Haynes, and D. Hensher (Eds.), Handbook of Transport 5: Transport Geography and Spatial Systems. Pergamon/Elsevier Science.</a:t>
            </a:r>
          </a:p>
          <a:p>
            <a:r>
              <a:t/>
            </a:r>
          </a:p>
          <a:p>
            <a:pPr rtl="0" lvl="0">
              <a:buNone/>
            </a:pPr>
            <a:r>
              <a:rPr lang="en-US"/>
              <a:t>Savage, M., &amp; Burrows, R. (2007). The Coming Crisis of Empirical Sociology. Sociology, 41(5), 885–899.</a:t>
            </a:r>
          </a:p>
          <a:p>
            <a:r>
              <a:t/>
            </a:r>
          </a:p>
          <a:p>
            <a:pPr rtl="0" lvl="0">
              <a:buNone/>
            </a:pPr>
            <a:r>
              <a:rPr lang="en-US"/>
              <a:t>Thrift, N. (2005) Knowing Capitalism. London: Sage.</a:t>
            </a:r>
          </a:p>
          <a:p>
            <a:r>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y="0" x="0"/>
          <a:ext cy="0" cx="0"/>
          <a:chOff y="0" x="0"/>
          <a:chExt cy="0" cx="0"/>
        </a:xfrm>
      </p:grpSpPr>
      <p:sp>
        <p:nvSpPr>
          <p:cNvPr id="370" name="Shape 370"/>
          <p:cNvSpPr txBox="1"/>
          <p:nvPr>
            <p:ph idx="1" type="body"/>
          </p:nvPr>
        </p:nvSpPr>
        <p:spPr>
          <a:xfrm>
            <a:off y="1556791" x="355598"/>
            <a:ext cy="5184575" cx="8431212"/>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A copy of these presentation slides and our accompanying paper will be available online via Andy's conference notes at the following URL:</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http://bit.ly/HWOe27</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More information</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Andy Turner</a:t>
            </a:r>
          </a:p>
          <a:p>
            <a:pPr algn="l" rtl="0" lvl="2" marR="0" indent="-352425" marL="885825">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http://www.geog.leeds.ac.uk/people/a.turner/</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Nick Malleson</a:t>
            </a:r>
          </a:p>
          <a:p>
            <a:pPr algn="l" rtl="0" lvl="2" marR="0" indent="-352425" marL="885825">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http://www.geog.leeds.ac.uk/people/n.malleson/</a:t>
            </a:r>
          </a:p>
          <a:p>
            <a:pPr algn="l" rtl="0" lvl="2" marR="0" indent="-352425" marL="885825">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Blog: http://nickmalleson.co.uk/blog/</a:t>
            </a:r>
          </a:p>
          <a:p>
            <a:r>
              <a:t/>
            </a:r>
          </a:p>
          <a:p>
            <a:r>
              <a:t/>
            </a:r>
          </a:p>
          <a:p>
            <a:r>
              <a:t/>
            </a:r>
          </a:p>
        </p:txBody>
      </p:sp>
      <p:grpSp>
        <p:nvGrpSpPr>
          <p:cNvPr id="371" name="Shape 371"/>
          <p:cNvGrpSpPr/>
          <p:nvPr/>
        </p:nvGrpSpPr>
        <p:grpSpPr>
          <a:xfrm>
            <a:off y="76199" x="76199"/>
            <a:ext cy="1258887" cx="8991600"/>
            <a:chOff y="47" x="47"/>
            <a:chExt cy="792" cx="5664"/>
          </a:xfrm>
        </p:grpSpPr>
        <p:sp>
          <p:nvSpPr>
            <p:cNvPr id="372" name="Shape 372"/>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373" name="Shape 373"/>
            <p:cNvSpPr/>
            <p:nvPr/>
          </p:nvSpPr>
          <p:spPr>
            <a:xfrm>
              <a:off y="277" x="4102"/>
              <a:ext cy="407" cx="1432"/>
            </a:xfrm>
            <a:prstGeom prst="rect">
              <a:avLst/>
            </a:prstGeom>
            <a:blipFill>
              <a:blip r:embed="rId3"/>
              <a:stretch>
                <a:fillRect/>
              </a:stretch>
            </a:blipFill>
          </p:spPr>
        </p:sp>
      </p:grpSp>
      <p:sp>
        <p:nvSpPr>
          <p:cNvPr id="374" name="Shape 374"/>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p:nvPr/>
        </p:nvSpPr>
        <p:spPr>
          <a:xfrm>
            <a:off y="1665288" x="355600"/>
            <a:ext cy="4787900" cx="8248650"/>
          </a:xfrm>
          <a:prstGeom prst="rect">
            <a:avLst/>
          </a:prstGeom>
          <a:noFill/>
          <a:ln>
            <a:noFill/>
          </a:ln>
        </p:spPr>
        <p:txBody>
          <a:bodyPr bIns="45000" rIns="90000" lIns="90000" tIns="45000" anchor="t" anchorCtr="0">
            <a:spAutoFit/>
          </a:bodyPr>
          <a:lstStyle/>
          <a:p>
            <a:pPr algn="l" rtl="0" lvl="0" marR="0" indent="0" marL="0">
              <a:lnSpc>
                <a:spcPct val="100000"/>
              </a:lnSpc>
              <a:spcBef>
                <a:spcPts val="480"/>
              </a:spcBef>
              <a:spcAft>
                <a:spcPts val="963"/>
              </a:spcAft>
              <a:buSzPct val="25000"/>
              <a:buNone/>
            </a:pPr>
            <a:r>
              <a:rPr strike="noStrike" u="none" b="0" cap="none" baseline="0" sz="2400" lang="en-US" i="0">
                <a:solidFill>
                  <a:srgbClr val="00502F"/>
                </a:solidFill>
                <a:latin typeface="Arial"/>
                <a:ea typeface="Arial"/>
                <a:cs typeface="Arial"/>
                <a:sym typeface="Arial"/>
              </a:rPr>
              <a:t>A copy of these presentation slides and our accompanying paper are available online via Andy's conference notes at the following URL:</a:t>
            </a:r>
          </a:p>
          <a:p>
            <a:r>
              <a:t/>
            </a:r>
          </a:p>
          <a:p>
            <a:pPr algn="ctr" rtl="0" lvl="0" marR="0" indent="0" marL="0">
              <a:lnSpc>
                <a:spcPct val="100000"/>
              </a:lnSpc>
              <a:spcBef>
                <a:spcPts val="1200"/>
              </a:spcBef>
              <a:spcAft>
                <a:spcPts val="963"/>
              </a:spcAft>
              <a:buSzPct val="25000"/>
              <a:buNone/>
            </a:pPr>
            <a:r>
              <a:rPr strike="noStrike" u="none" b="0" cap="none" baseline="0" sz="6000" lang="en-US" i="0">
                <a:solidFill>
                  <a:srgbClr val="00502F"/>
                </a:solidFill>
                <a:latin typeface="Arial"/>
                <a:ea typeface="Arial"/>
                <a:cs typeface="Arial"/>
                <a:sym typeface="Arial"/>
              </a:rPr>
              <a:t>http://bit.ly/HWOe27</a:t>
            </a:r>
          </a:p>
          <a:p>
            <a:r>
              <a:t/>
            </a:r>
          </a:p>
          <a:p>
            <a:r>
              <a:t/>
            </a:r>
          </a:p>
        </p:txBody>
      </p:sp>
      <p:grpSp>
        <p:nvGrpSpPr>
          <p:cNvPr id="120" name="Shape 120"/>
          <p:cNvGrpSpPr/>
          <p:nvPr/>
        </p:nvGrpSpPr>
        <p:grpSpPr>
          <a:xfrm>
            <a:off y="76199" x="76199"/>
            <a:ext cy="1257300" cx="8990013"/>
            <a:chOff y="47" x="47"/>
            <a:chExt cy="792" cx="5662"/>
          </a:xfrm>
        </p:grpSpPr>
        <p:sp>
          <p:nvSpPr>
            <p:cNvPr id="121" name="Shape 121"/>
            <p:cNvSpPr/>
            <p:nvPr/>
          </p:nvSpPr>
          <p:spPr>
            <a:xfrm>
              <a:off y="47" x="47"/>
              <a:ext cy="792" cx="5662"/>
            </a:xfrm>
            <a:prstGeom prst="rect">
              <a:avLst/>
            </a:prstGeom>
            <a:solidFill>
              <a:srgbClr val="00502F"/>
            </a:solidFill>
            <a:ln>
              <a:noFill/>
            </a:ln>
          </p:spPr>
          <p:txBody>
            <a:bodyPr bIns="45700" rIns="91425" lIns="91425" tIns="45700" anchor="ctr" anchorCtr="0">
              <a:spAutoFit/>
            </a:bodyPr>
            <a:lstStyle/>
            <a:p/>
          </p:txBody>
        </p:sp>
        <p:sp>
          <p:nvSpPr>
            <p:cNvPr id="122" name="Shape 122"/>
            <p:cNvSpPr/>
            <p:nvPr/>
          </p:nvSpPr>
          <p:spPr>
            <a:xfrm>
              <a:off y="277" x="4102"/>
              <a:ext cy="407" cx="1432"/>
            </a:xfrm>
            <a:prstGeom prst="rect">
              <a:avLst/>
            </a:prstGeom>
            <a:blipFill>
              <a:blip r:embed="rId3"/>
              <a:stretch>
                <a:fillRect/>
              </a:stretch>
            </a:blipFill>
          </p:spPr>
        </p:sp>
      </p:grpSp>
      <p:sp>
        <p:nvSpPr>
          <p:cNvPr id="123" name="Shape 123"/>
          <p:cNvSpPr/>
          <p:nvPr/>
        </p:nvSpPr>
        <p:spPr>
          <a:xfrm>
            <a:off y="420687" x="355600"/>
            <a:ext cy="738187" cx="4876799"/>
          </a:xfrm>
          <a:prstGeom prst="rect">
            <a:avLst/>
          </a:prstGeom>
          <a:solidFill>
            <a:srgbClr val="00502F"/>
          </a:solidFill>
          <a:ln>
            <a:noFill/>
          </a:ln>
        </p:spPr>
        <p:txBody>
          <a:bodyPr bIns="36000" rIns="0" lIns="0" tIns="0" anchor="b" anchorCtr="0">
            <a:spAutoFit/>
          </a:bodyPr>
          <a:lstStyle/>
          <a:p>
            <a:pPr algn="l" rtl="0" lvl="0" marR="0" indent="0" marL="0">
              <a:lnSpc>
                <a:spcPct val="100000"/>
              </a:lnSpc>
              <a:spcBef>
                <a:spcPts val="560"/>
              </a:spcBef>
              <a:spcAft>
                <a:spcPts val="0"/>
              </a:spcAft>
              <a:buSzPct val="25000"/>
              <a:buNone/>
            </a:pPr>
            <a:r>
              <a:rPr strike="noStrike" u="none" b="0" cap="none" baseline="0" sz="2800" lang="en-US" i="0">
                <a:solidFill>
                  <a:srgbClr val="FFFFFF"/>
                </a:solidFill>
                <a:latin typeface="Arial"/>
                <a:ea typeface="Arial"/>
                <a:cs typeface="Arial"/>
                <a:sym typeface="Arial"/>
              </a:rPr>
              <a:t>Introduction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idx="1" type="body"/>
          </p:nvPr>
        </p:nvSpPr>
        <p:spPr>
          <a:xfrm>
            <a:off y="1556791" x="355598"/>
            <a:ext cy="5184574" cx="8176840"/>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“Crisis” in empirical sociology (Savage and Burrows, 2007) </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Traditional surveys are small and occur infrequently </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Often focus on population attributes rather than behaviour</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Often spatially / demographically aggregated</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http://www.guardian.co.uk/p/33p85</a:t>
            </a:r>
          </a:p>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Surveys are being superseded by massive, “crowd-sourced” data</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a:t>
            </a:r>
            <a:r>
              <a:rPr strike="noStrike" u="none" b="0" cap="none" baseline="0" sz="1700" lang="en-US" i="1">
                <a:solidFill>
                  <a:schemeClr val="dk1"/>
                </a:solidFill>
                <a:latin typeface="Arial"/>
                <a:ea typeface="Arial"/>
                <a:cs typeface="Arial"/>
                <a:sym typeface="Arial"/>
              </a:rPr>
              <a:t>knowing capitalism</a:t>
            </a:r>
            <a:r>
              <a:rPr strike="noStrike" u="none" b="0" cap="none" baseline="0" sz="1700" lang="en-US" i="0">
                <a:solidFill>
                  <a:schemeClr val="dk1"/>
                </a:solidFill>
                <a:latin typeface="Arial"/>
                <a:ea typeface="Arial"/>
                <a:cs typeface="Arial"/>
                <a:sym typeface="Arial"/>
              </a:rPr>
              <a:t>” (Thrift, 2005)</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Amazon.com purchasing suggestions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Supermarket reward cards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Strong spatial dimension (Goodchild, 2007) e.g. OpenStreetMap – Volunteered Geographic Information</a:t>
            </a:r>
          </a:p>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But academia is slow to take advantage</a:t>
            </a:r>
          </a:p>
          <a:p>
            <a:pPr algn="l" rtl="0" lvl="0" marR="0" indent="0" marL="0">
              <a:spcBef>
                <a:spcPts val="0"/>
              </a:spcBef>
              <a:spcAft>
                <a:spcPts val="960"/>
              </a:spcAft>
              <a:buSzPct val="25000"/>
              <a:buNone/>
            </a:pPr>
            <a:r>
              <a:rPr strike="noStrike" u="none" b="0" cap="none" baseline="0" sz="2050" lang="en-US" i="0">
                <a:solidFill>
                  <a:schemeClr val="dk1"/>
                </a:solidFill>
                <a:latin typeface="Arial"/>
                <a:ea typeface="Arial"/>
                <a:cs typeface="Arial"/>
                <a:sym typeface="Arial"/>
              </a:rPr>
              <a:t>Potential Uses:</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Data could be used to calibrate models </a:t>
            </a:r>
            <a:r>
              <a:rPr strike="noStrike" u="none" b="0" cap="none" baseline="0" sz="1700" lang="en-US" i="1">
                <a:solidFill>
                  <a:schemeClr val="dk1"/>
                </a:solidFill>
                <a:latin typeface="Arial"/>
                <a:ea typeface="Arial"/>
                <a:cs typeface="Arial"/>
                <a:sym typeface="Arial"/>
              </a:rPr>
              <a:t>in situ (</a:t>
            </a:r>
            <a:r>
              <a:rPr strike="noStrike" u="none" b="0" cap="none" baseline="0" sz="1700" lang="en-US" i="0">
                <a:solidFill>
                  <a:schemeClr val="dk1"/>
                </a:solidFill>
                <a:latin typeface="Arial"/>
                <a:ea typeface="Arial"/>
                <a:cs typeface="Arial"/>
                <a:sym typeface="Arial"/>
              </a:rPr>
              <a:t>e.g. meteorology models use daily weather data)</a:t>
            </a:r>
          </a:p>
          <a:p>
            <a:pPr algn="l" rtl="0" lvl="1" marR="0" indent="-347663" marL="614363">
              <a:spcBef>
                <a:spcPts val="0"/>
              </a:spcBef>
              <a:spcAft>
                <a:spcPts val="800"/>
              </a:spcAft>
              <a:buClr>
                <a:schemeClr val="dk1"/>
              </a:buClr>
              <a:buSzPct val="117647"/>
              <a:buFont typeface="Arial"/>
              <a:buChar char="•"/>
            </a:pPr>
            <a:r>
              <a:rPr strike="noStrike" u="none" b="0" cap="none" baseline="0" sz="1700" lang="en-US" i="0">
                <a:solidFill>
                  <a:schemeClr val="dk1"/>
                </a:solidFill>
                <a:latin typeface="Arial"/>
                <a:ea typeface="Arial"/>
                <a:cs typeface="Arial"/>
                <a:sym typeface="Arial"/>
              </a:rPr>
              <a:t>…</a:t>
            </a:r>
          </a:p>
          <a:p>
            <a:r>
              <a:t/>
            </a:r>
          </a:p>
        </p:txBody>
      </p:sp>
      <p:grpSp>
        <p:nvGrpSpPr>
          <p:cNvPr id="131" name="Shape 131"/>
          <p:cNvGrpSpPr/>
          <p:nvPr/>
        </p:nvGrpSpPr>
        <p:grpSpPr>
          <a:xfrm>
            <a:off y="76199" x="76199"/>
            <a:ext cy="1258887" cx="8991600"/>
            <a:chOff y="47" x="47"/>
            <a:chExt cy="792" cx="5664"/>
          </a:xfrm>
        </p:grpSpPr>
        <p:sp>
          <p:nvSpPr>
            <p:cNvPr id="132" name="Shape 132"/>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33" name="Shape 133"/>
            <p:cNvSpPr/>
            <p:nvPr/>
          </p:nvSpPr>
          <p:spPr>
            <a:xfrm>
              <a:off y="277" x="4102"/>
              <a:ext cy="407" cx="1432"/>
            </a:xfrm>
            <a:prstGeom prst="rect">
              <a:avLst/>
            </a:prstGeom>
            <a:blipFill>
              <a:blip r:embed="rId3"/>
              <a:stretch>
                <a:fillRect/>
              </a:stretch>
            </a:blipFill>
          </p:spPr>
        </p:sp>
      </p:grpSp>
      <p:sp>
        <p:nvSpPr>
          <p:cNvPr id="134" name="Shape 134"/>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Crowd-Sourced Data for Social Science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idx="1" type="body"/>
          </p:nvPr>
        </p:nvSpPr>
        <p:spPr>
          <a:xfrm>
            <a:off y="1556791" x="355598"/>
            <a:ext cy="5184574" cx="8176840"/>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“Crisis” in “empirical sociology” (Savage and Burrows, 2007) </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Traditional surveys are small and occur infrequently </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Often focus on population attributes rather than behaviour</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Often spatially / demographically aggregated</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http://www.guardian.co.uk/p/33p85</a:t>
            </a:r>
          </a:p>
          <a:p>
            <a:r>
              <a:t/>
            </a:r>
          </a:p>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These are being superseded by massive, “crowd-sourced” data</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a:t>
            </a:r>
            <a:r>
              <a:rPr strike="noStrike" u="none" b="0" cap="none" baseline="0" sz="1550" lang="en-US" i="1">
                <a:solidFill>
                  <a:schemeClr val="dk1"/>
                </a:solidFill>
                <a:latin typeface="Arial"/>
                <a:ea typeface="Arial"/>
                <a:cs typeface="Arial"/>
                <a:sym typeface="Arial"/>
              </a:rPr>
              <a:t>knowing capitalism</a:t>
            </a:r>
            <a:r>
              <a:rPr strike="noStrike" u="none" b="0" cap="none" baseline="0" sz="1550" lang="en-US" i="0">
                <a:solidFill>
                  <a:schemeClr val="dk1"/>
                </a:solidFill>
                <a:latin typeface="Arial"/>
                <a:ea typeface="Arial"/>
                <a:cs typeface="Arial"/>
                <a:sym typeface="Arial"/>
              </a:rPr>
              <a:t>” (Thrift, 2005)</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Amazon.com purchasing suggestions</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Supermarket reward cards</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Strong spatial dimension (Goodchild, 2007) e.g. OpenStreetMap - Volunteered Geographic Information</a:t>
            </a:r>
          </a:p>
          <a:p>
            <a:r>
              <a:t/>
            </a:r>
          </a:p>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But academia is slow to take advantage</a:t>
            </a:r>
          </a:p>
          <a:p>
            <a:r>
              <a:t/>
            </a:r>
          </a:p>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Data could be used to calibrate models </a:t>
            </a:r>
            <a:r>
              <a:rPr strike="noStrike" u="none" b="0" cap="none" baseline="0" sz="1850" lang="en-US" i="1">
                <a:solidFill>
                  <a:schemeClr val="dk1"/>
                </a:solidFill>
                <a:latin typeface="Arial"/>
                <a:ea typeface="Arial"/>
                <a:cs typeface="Arial"/>
                <a:sym typeface="Arial"/>
              </a:rPr>
              <a:t>in situ</a:t>
            </a:r>
          </a:p>
          <a:p>
            <a:pPr algn="l" rtl="0" lvl="0" marR="0" indent="-342900" marL="342900">
              <a:spcBef>
                <a:spcPts val="0"/>
              </a:spcBef>
              <a:spcAft>
                <a:spcPts val="960"/>
              </a:spcAft>
              <a:buClr>
                <a:schemeClr val="dk1"/>
              </a:buClr>
              <a:buSzPct val="127192"/>
              <a:buFont typeface="Arial"/>
              <a:buChar char="•"/>
            </a:pPr>
            <a:r>
              <a:rPr strike="noStrike" u="none" b="0" cap="none" baseline="0" sz="1850" lang="en-US" i="0">
                <a:solidFill>
                  <a:schemeClr val="dk1"/>
                </a:solidFill>
                <a:latin typeface="Arial"/>
                <a:ea typeface="Arial"/>
                <a:cs typeface="Arial"/>
                <a:sym typeface="Arial"/>
              </a:rPr>
              <a:t>e.g. meteorology models use daily weather data</a:t>
            </a:r>
          </a:p>
        </p:txBody>
      </p:sp>
      <p:grpSp>
        <p:nvGrpSpPr>
          <p:cNvPr id="141" name="Shape 141"/>
          <p:cNvGrpSpPr/>
          <p:nvPr/>
        </p:nvGrpSpPr>
        <p:grpSpPr>
          <a:xfrm>
            <a:off y="76199" x="76199"/>
            <a:ext cy="1258887" cx="8991600"/>
            <a:chOff y="47" x="47"/>
            <a:chExt cy="792" cx="5664"/>
          </a:xfrm>
        </p:grpSpPr>
        <p:sp>
          <p:nvSpPr>
            <p:cNvPr id="142" name="Shape 142"/>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43" name="Shape 143"/>
            <p:cNvSpPr/>
            <p:nvPr/>
          </p:nvSpPr>
          <p:spPr>
            <a:xfrm>
              <a:off y="277" x="4102"/>
              <a:ext cy="407" cx="1432"/>
            </a:xfrm>
            <a:prstGeom prst="rect">
              <a:avLst/>
            </a:prstGeom>
            <a:blipFill>
              <a:blip r:embed="rId3"/>
              <a:stretch>
                <a:fillRect/>
              </a:stretch>
            </a:blipFill>
          </p:spPr>
        </p:sp>
      </p:grpSp>
      <p:sp>
        <p:nvSpPr>
          <p:cNvPr id="144" name="Shape 144"/>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Crowd-Sourced Data for Social Science</a:t>
            </a:r>
          </a:p>
        </p:txBody>
      </p:sp>
      <p:sp>
        <p:nvSpPr>
          <p:cNvPr id="145" name="Shape 145"/>
          <p:cNvSpPr/>
          <p:nvPr/>
        </p:nvSpPr>
        <p:spPr>
          <a:xfrm>
            <a:off y="0" x="780708"/>
            <a:ext cy="6858000" cx="8282109"/>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idx="1" type="body"/>
          </p:nvPr>
        </p:nvSpPr>
        <p:spPr>
          <a:xfrm>
            <a:off y="1556791" x="355598"/>
            <a:ext cy="5184574" cx="8176840"/>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“Crisis” in “empirical sociology” (Savage and Burrows, 2007) </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Traditional surveys are small and occur infrequently </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Often focus on population attributes rather than behaviour</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Often spatially / demographically aggregated</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http://www.guardian.co.uk/p/33p85</a:t>
            </a:r>
          </a:p>
          <a:p>
            <a:r>
              <a:t/>
            </a:r>
          </a:p>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These are being superseded by massive, “crowd-sourced” data</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a:t>
            </a:r>
            <a:r>
              <a:rPr strike="noStrike" u="none" b="0" cap="none" baseline="0" sz="1550" lang="en-US" i="1">
                <a:solidFill>
                  <a:schemeClr val="dk1"/>
                </a:solidFill>
                <a:latin typeface="Arial"/>
                <a:ea typeface="Arial"/>
                <a:cs typeface="Arial"/>
                <a:sym typeface="Arial"/>
              </a:rPr>
              <a:t>knowing capitalism</a:t>
            </a:r>
            <a:r>
              <a:rPr strike="noStrike" u="none" b="0" cap="none" baseline="0" sz="1550" lang="en-US" i="0">
                <a:solidFill>
                  <a:schemeClr val="dk1"/>
                </a:solidFill>
                <a:latin typeface="Arial"/>
                <a:ea typeface="Arial"/>
                <a:cs typeface="Arial"/>
                <a:sym typeface="Arial"/>
              </a:rPr>
              <a:t>” (Thrift, 2005)</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Amazon.com purchasing suggestions</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Supermarket reward cards</a:t>
            </a:r>
          </a:p>
          <a:p>
            <a:pPr algn="l" rtl="0" lvl="1" marR="0" indent="-347663" marL="614363">
              <a:spcBef>
                <a:spcPts val="0"/>
              </a:spcBef>
              <a:spcAft>
                <a:spcPts val="800"/>
              </a:spcAft>
              <a:buClr>
                <a:schemeClr val="dk1"/>
              </a:buClr>
              <a:buSzPct val="125000"/>
              <a:buFont typeface="Arial"/>
              <a:buChar char="•"/>
            </a:pPr>
            <a:r>
              <a:rPr strike="noStrike" u="none" b="0" cap="none" baseline="0" sz="1550" lang="en-US" i="0">
                <a:solidFill>
                  <a:schemeClr val="dk1"/>
                </a:solidFill>
                <a:latin typeface="Arial"/>
                <a:ea typeface="Arial"/>
                <a:cs typeface="Arial"/>
                <a:sym typeface="Arial"/>
              </a:rPr>
              <a:t>Strong spatial dimension (Goodchild, 2007) e.g. OpenStreetMap - Volunteered Geographic Information</a:t>
            </a:r>
          </a:p>
          <a:p>
            <a:r>
              <a:t/>
            </a:r>
          </a:p>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But academia is slow to take advantage</a:t>
            </a:r>
          </a:p>
          <a:p>
            <a:r>
              <a:t/>
            </a:r>
          </a:p>
          <a:p>
            <a:pPr algn="l" rtl="0" lvl="0" marR="0" indent="0" marL="0">
              <a:spcBef>
                <a:spcPts val="0"/>
              </a:spcBef>
              <a:spcAft>
                <a:spcPts val="960"/>
              </a:spcAft>
              <a:buSzPct val="25000"/>
              <a:buNone/>
            </a:pPr>
            <a:r>
              <a:rPr strike="noStrike" u="none" b="0" cap="none" baseline="0" sz="1850" lang="en-US" i="0">
                <a:solidFill>
                  <a:schemeClr val="dk1"/>
                </a:solidFill>
                <a:latin typeface="Arial"/>
                <a:ea typeface="Arial"/>
                <a:cs typeface="Arial"/>
                <a:sym typeface="Arial"/>
              </a:rPr>
              <a:t>Data could be used to calibrate models </a:t>
            </a:r>
            <a:r>
              <a:rPr strike="noStrike" u="none" b="0" cap="none" baseline="0" sz="1850" lang="en-US" i="1">
                <a:solidFill>
                  <a:schemeClr val="dk1"/>
                </a:solidFill>
                <a:latin typeface="Arial"/>
                <a:ea typeface="Arial"/>
                <a:cs typeface="Arial"/>
                <a:sym typeface="Arial"/>
              </a:rPr>
              <a:t>in situ</a:t>
            </a:r>
          </a:p>
          <a:p>
            <a:pPr algn="l" rtl="0" lvl="0" marR="0" indent="-342900" marL="342900">
              <a:spcBef>
                <a:spcPts val="0"/>
              </a:spcBef>
              <a:spcAft>
                <a:spcPts val="960"/>
              </a:spcAft>
              <a:buClr>
                <a:schemeClr val="dk1"/>
              </a:buClr>
              <a:buSzPct val="127192"/>
              <a:buFont typeface="Arial"/>
              <a:buChar char="•"/>
            </a:pPr>
            <a:r>
              <a:rPr strike="noStrike" u="none" b="0" cap="none" baseline="0" sz="1850" lang="en-US" i="0">
                <a:solidFill>
                  <a:schemeClr val="dk1"/>
                </a:solidFill>
                <a:latin typeface="Arial"/>
                <a:ea typeface="Arial"/>
                <a:cs typeface="Arial"/>
                <a:sym typeface="Arial"/>
              </a:rPr>
              <a:t>e.g. meteorology models use daily weather data</a:t>
            </a:r>
          </a:p>
        </p:txBody>
      </p:sp>
      <p:grpSp>
        <p:nvGrpSpPr>
          <p:cNvPr id="152" name="Shape 152"/>
          <p:cNvGrpSpPr/>
          <p:nvPr/>
        </p:nvGrpSpPr>
        <p:grpSpPr>
          <a:xfrm>
            <a:off y="76199" x="76199"/>
            <a:ext cy="1258887" cx="8991600"/>
            <a:chOff y="47" x="47"/>
            <a:chExt cy="792" cx="5664"/>
          </a:xfrm>
        </p:grpSpPr>
        <p:sp>
          <p:nvSpPr>
            <p:cNvPr id="153" name="Shape 153"/>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54" name="Shape 154"/>
            <p:cNvSpPr/>
            <p:nvPr/>
          </p:nvSpPr>
          <p:spPr>
            <a:xfrm>
              <a:off y="277" x="4102"/>
              <a:ext cy="407" cx="1432"/>
            </a:xfrm>
            <a:prstGeom prst="rect">
              <a:avLst/>
            </a:prstGeom>
            <a:blipFill>
              <a:blip r:embed="rId3"/>
              <a:stretch>
                <a:fillRect/>
              </a:stretch>
            </a:blipFill>
          </p:spPr>
        </p:sp>
      </p:grpSp>
      <p:sp>
        <p:nvSpPr>
          <p:cNvPr id="155" name="Shape 155"/>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Crowd-Sourced Data for Social Science</a:t>
            </a:r>
          </a:p>
        </p:txBody>
      </p:sp>
      <p:sp>
        <p:nvSpPr>
          <p:cNvPr id="156" name="Shape 156"/>
          <p:cNvSpPr/>
          <p:nvPr/>
        </p:nvSpPr>
        <p:spPr>
          <a:xfrm>
            <a:off y="-27383" x="780708"/>
            <a:ext cy="6858000" cx="8282109"/>
          </a:xfrm>
          <a:prstGeom prst="rect">
            <a:avLst/>
          </a:prstGeom>
          <a:blipFill>
            <a:blip r:embed="rId4"/>
            <a:stretch>
              <a:fillRect/>
            </a:stretch>
          </a:blipFill>
        </p:spPr>
      </p:sp>
      <p:sp>
        <p:nvSpPr>
          <p:cNvPr id="157" name="Shape 157"/>
          <p:cNvSpPr/>
          <p:nvPr/>
        </p:nvSpPr>
        <p:spPr>
          <a:xfrm>
            <a:off y="2492896" x="2779713"/>
            <a:ext cy="3048000" cx="6007100"/>
          </a:xfrm>
          <a:prstGeom prst="rect">
            <a:avLst/>
          </a:prstGeom>
          <a:blipFill>
            <a:blip r:embed="rId5"/>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idx="1" type="body"/>
          </p:nvPr>
        </p:nvSpPr>
        <p:spPr>
          <a:xfrm>
            <a:off y="1665288" x="355600"/>
            <a:ext cy="4788048" cx="8248847"/>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A better understanding of urban dynamics through the use of novel social-network data</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Calibration / validation of individual-level model</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Method</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Determine what a person is doing / talking about</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Develop advanced spatio-temporal (and textual?) clustering tools</a:t>
            </a:r>
          </a:p>
          <a:p>
            <a:r>
              <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Data</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~1.2M geo-located tweets in the Leeds area</a:t>
            </a:r>
          </a:p>
          <a:p>
            <a:r>
              <a:t/>
            </a:r>
          </a:p>
        </p:txBody>
      </p:sp>
      <p:grpSp>
        <p:nvGrpSpPr>
          <p:cNvPr id="164" name="Shape 164"/>
          <p:cNvGrpSpPr/>
          <p:nvPr/>
        </p:nvGrpSpPr>
        <p:grpSpPr>
          <a:xfrm>
            <a:off y="76199" x="76199"/>
            <a:ext cy="1258887" cx="8991600"/>
            <a:chOff y="47" x="47"/>
            <a:chExt cy="792" cx="5664"/>
          </a:xfrm>
        </p:grpSpPr>
        <p:sp>
          <p:nvSpPr>
            <p:cNvPr id="165" name="Shape 165"/>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66" name="Shape 166"/>
            <p:cNvSpPr/>
            <p:nvPr/>
          </p:nvSpPr>
          <p:spPr>
            <a:xfrm>
              <a:off y="277" x="4102"/>
              <a:ext cy="407" cx="1432"/>
            </a:xfrm>
            <a:prstGeom prst="rect">
              <a:avLst/>
            </a:prstGeom>
            <a:blipFill>
              <a:blip r:embed="rId3"/>
              <a:stretch>
                <a:fillRect/>
              </a:stretch>
            </a:blipFill>
          </p:spPr>
        </p:sp>
      </p:grpSp>
      <p:sp>
        <p:nvSpPr>
          <p:cNvPr id="167" name="Shape 167"/>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Motivation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sp>
        <p:nvSpPr>
          <p:cNvPr id="173" name="Shape 173"/>
          <p:cNvSpPr txBox="1"/>
          <p:nvPr>
            <p:ph idx="1" type="body"/>
          </p:nvPr>
        </p:nvSpPr>
        <p:spPr>
          <a:xfrm>
            <a:off y="1412775" x="355600"/>
            <a:ext cy="2520279" cx="8248847"/>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Twitter</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Social networking / microblogging service</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Users create public ‘tweets’ of up to 140 characters</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For the most part, tweets are publicly available</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Include information about user, time/date, location, text etc.</a:t>
            </a:r>
          </a:p>
          <a:p>
            <a:pPr algn="l" rtl="0" lvl="1" marR="0" indent="-347663" marL="614363">
              <a:spcBef>
                <a:spcPts val="0"/>
              </a:spcBef>
              <a:spcAft>
                <a:spcPts val="80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‘Streaming API’ provides real-time access to tweets</a:t>
            </a:r>
          </a:p>
          <a:p>
            <a:r>
              <a:t/>
            </a:r>
          </a:p>
        </p:txBody>
      </p:sp>
      <p:grpSp>
        <p:nvGrpSpPr>
          <p:cNvPr id="174" name="Shape 174"/>
          <p:cNvGrpSpPr/>
          <p:nvPr/>
        </p:nvGrpSpPr>
        <p:grpSpPr>
          <a:xfrm>
            <a:off y="76199" x="76199"/>
            <a:ext cy="1258887" cx="8991600"/>
            <a:chOff y="47" x="47"/>
            <a:chExt cy="792" cx="5664"/>
          </a:xfrm>
        </p:grpSpPr>
        <p:sp>
          <p:nvSpPr>
            <p:cNvPr id="175" name="Shape 175"/>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76" name="Shape 176"/>
            <p:cNvSpPr/>
            <p:nvPr/>
          </p:nvSpPr>
          <p:spPr>
            <a:xfrm>
              <a:off y="277" x="4102"/>
              <a:ext cy="407" cx="1432"/>
            </a:xfrm>
            <a:prstGeom prst="rect">
              <a:avLst/>
            </a:prstGeom>
            <a:blipFill>
              <a:blip r:embed="rId3"/>
              <a:stretch>
                <a:fillRect/>
              </a:stretch>
            </a:blipFill>
          </p:spPr>
        </p:sp>
      </p:grpSp>
      <p:sp>
        <p:nvSpPr>
          <p:cNvPr id="177" name="Shape 177"/>
          <p:cNvSpPr/>
          <p:nvPr/>
        </p:nvSpPr>
        <p:spPr>
          <a:xfrm>
            <a:off y="420687" x="355600"/>
            <a:ext cy="738187" cx="487679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Data and Study Area</a:t>
            </a:r>
          </a:p>
        </p:txBody>
      </p:sp>
      <p:sp>
        <p:nvSpPr>
          <p:cNvPr id="178" name="Shape 178"/>
          <p:cNvSpPr/>
          <p:nvPr/>
        </p:nvSpPr>
        <p:spPr>
          <a:xfrm>
            <a:off y="4108807" x="5232400"/>
            <a:ext cy="2732301" cx="3862374"/>
          </a:xfrm>
          <a:prstGeom prst="rect">
            <a:avLst/>
          </a:prstGeom>
          <a:blipFill>
            <a:blip r:embed="rId4"/>
            <a:stretch>
              <a:fillRect/>
            </a:stretch>
          </a:blipFill>
        </p:spPr>
      </p:sp>
      <p:sp>
        <p:nvSpPr>
          <p:cNvPr id="179" name="Shape 179"/>
          <p:cNvSpPr/>
          <p:nvPr/>
        </p:nvSpPr>
        <p:spPr>
          <a:xfrm>
            <a:off y="4108807" x="355600"/>
            <a:ext cy="2488544" cx="4648448"/>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200" lang="en-US" i="0">
                <a:solidFill>
                  <a:schemeClr val="dk1"/>
                </a:solidFill>
                <a:latin typeface="Arial"/>
                <a:ea typeface="Arial"/>
                <a:cs typeface="Arial"/>
                <a:sym typeface="Arial"/>
              </a:rPr>
              <a:t>Collected Data</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1.2M </a:t>
            </a:r>
            <a:r>
              <a:rPr strike="noStrike" u="none" b="0" cap="none" baseline="0" sz="1850" lang="en-US" i="1">
                <a:solidFill>
                  <a:schemeClr val="dk1"/>
                </a:solidFill>
                <a:latin typeface="Arial"/>
                <a:ea typeface="Arial"/>
                <a:cs typeface="Arial"/>
                <a:sym typeface="Arial"/>
              </a:rPr>
              <a:t>geo-located </a:t>
            </a:r>
            <a:r>
              <a:rPr strike="noStrike" u="none" b="0" cap="none" baseline="0" sz="1850" lang="en-US" i="0">
                <a:solidFill>
                  <a:schemeClr val="dk1"/>
                </a:solidFill>
                <a:latin typeface="Arial"/>
                <a:ea typeface="Arial"/>
                <a:cs typeface="Arial"/>
                <a:sym typeface="Arial"/>
              </a:rPr>
              <a:t>tweets around Leeds (June 2011 – March 2012).</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403,922 Tweets within district</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2,683 individual users</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Highly Skewed (10% of all tweets from 8 most prolific users)</a:t>
            </a:r>
          </a:p>
          <a:p>
            <a:pPr algn="l" rtl="0" lvl="1" marR="0" indent="-347663" marL="614363">
              <a:spcBef>
                <a:spcPts val="0"/>
              </a:spcBef>
              <a:spcAft>
                <a:spcPts val="800"/>
              </a:spcAft>
              <a:buClr>
                <a:schemeClr val="dk1"/>
              </a:buClr>
              <a:buSzPct val="105263"/>
              <a:buFont typeface="Arial"/>
              <a:buChar char="•"/>
            </a:pPr>
            <a:r>
              <a:rPr strike="noStrike" u="none" b="0" cap="none" baseline="0" sz="1850" lang="en-US" i="0">
                <a:solidFill>
                  <a:schemeClr val="dk1"/>
                </a:solidFill>
                <a:latin typeface="Arial"/>
                <a:ea typeface="Arial"/>
                <a:cs typeface="Arial"/>
                <a:sym typeface="Arial"/>
              </a:rPr>
              <a:t>Filtered non-people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ph idx="1" type="body"/>
          </p:nvPr>
        </p:nvSpPr>
        <p:spPr>
          <a:xfrm>
            <a:off y="1665288" x="127959"/>
            <a:ext cy="2195760" cx="4516047"/>
          </a:xfrm>
          <a:prstGeom prst="rect">
            <a:avLst/>
          </a:prstGeom>
          <a:noFill/>
          <a:ln>
            <a:noFill/>
          </a:ln>
        </p:spPr>
        <p:txBody>
          <a:bodyPr bIns="0" rIns="0" lIns="0" tIns="0" anchor="t" anchorCtr="0">
            <a:spAutoFit/>
          </a:bodyPr>
          <a:lstStyle/>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Hourly peak in activity at 10pm</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Daily peak on Tuesday - Thursday</a:t>
            </a:r>
          </a:p>
          <a:p>
            <a:pPr algn="l" rtl="0" lvl="0" marR="0" indent="0" marL="0">
              <a:spcBef>
                <a:spcPts val="0"/>
              </a:spcBef>
              <a:spcAft>
                <a:spcPts val="960"/>
              </a:spcAft>
              <a:buSzPct val="25000"/>
              <a:buNone/>
            </a:pPr>
            <a:r>
              <a:rPr strike="noStrike" u="none" b="0" cap="none" baseline="0" sz="2400" lang="en-US" i="0">
                <a:solidFill>
                  <a:schemeClr val="dk1"/>
                </a:solidFill>
                <a:latin typeface="Arial"/>
                <a:ea typeface="Arial"/>
                <a:cs typeface="Arial"/>
                <a:sym typeface="Arial"/>
              </a:rPr>
              <a:t>General increase in activity over time</a:t>
            </a:r>
          </a:p>
        </p:txBody>
      </p:sp>
      <p:grpSp>
        <p:nvGrpSpPr>
          <p:cNvPr id="186" name="Shape 186"/>
          <p:cNvGrpSpPr/>
          <p:nvPr/>
        </p:nvGrpSpPr>
        <p:grpSpPr>
          <a:xfrm>
            <a:off y="76199" x="76199"/>
            <a:ext cy="1258887" cx="8991600"/>
            <a:chOff y="47" x="47"/>
            <a:chExt cy="792" cx="5664"/>
          </a:xfrm>
        </p:grpSpPr>
        <p:sp>
          <p:nvSpPr>
            <p:cNvPr id="187" name="Shape 187"/>
            <p:cNvSpPr/>
            <p:nvPr/>
          </p:nvSpPr>
          <p:spPr>
            <a:xfrm>
              <a:off y="47" x="47"/>
              <a:ext cy="792" cx="5664"/>
            </a:xfrm>
            <a:prstGeom prst="rect">
              <a:avLst/>
            </a:prstGeom>
            <a:solidFill>
              <a:schemeClr val="dk1"/>
            </a:solidFill>
            <a:ln>
              <a:noFill/>
            </a:ln>
          </p:spPr>
          <p:txBody>
            <a:bodyPr bIns="45700" rIns="91425" lIns="91425" tIns="45700" anchor="ctr" anchorCtr="0">
              <a:spAutoFit/>
            </a:bodyPr>
            <a:lstStyle/>
            <a:p/>
          </p:txBody>
        </p:sp>
        <p:sp>
          <p:nvSpPr>
            <p:cNvPr id="188" name="Shape 188"/>
            <p:cNvSpPr/>
            <p:nvPr/>
          </p:nvSpPr>
          <p:spPr>
            <a:xfrm>
              <a:off y="277" x="4102"/>
              <a:ext cy="407" cx="1432"/>
            </a:xfrm>
            <a:prstGeom prst="rect">
              <a:avLst/>
            </a:prstGeom>
            <a:blipFill>
              <a:blip r:embed="rId3"/>
              <a:stretch>
                <a:fillRect/>
              </a:stretch>
            </a:blipFill>
          </p:spPr>
        </p:sp>
      </p:grpSp>
      <p:sp>
        <p:nvSpPr>
          <p:cNvPr id="189" name="Shape 189"/>
          <p:cNvSpPr/>
          <p:nvPr/>
        </p:nvSpPr>
        <p:spPr>
          <a:xfrm>
            <a:off y="420687" x="355600"/>
            <a:ext cy="738187" cx="3136279"/>
          </a:xfrm>
          <a:prstGeom prst="rect">
            <a:avLst/>
          </a:prstGeom>
          <a:solidFill>
            <a:schemeClr val="dk1"/>
          </a:solidFill>
          <a:ln>
            <a:noFill/>
          </a:ln>
        </p:spPr>
        <p:txBody>
          <a:bodyPr bIns="36000" rIns="0" lIns="0" tIns="0" anchor="b" anchorCtr="0">
            <a:spAutoFit/>
          </a:bodyPr>
          <a:lstStyle/>
          <a:p>
            <a:pPr algn="l" rtl="0" lvl="0" marR="0" indent="0" marL="0">
              <a:spcBef>
                <a:spcPts val="0"/>
              </a:spcBef>
              <a:spcAft>
                <a:spcPts val="0"/>
              </a:spcAft>
              <a:buSzPct val="25000"/>
              <a:buNone/>
            </a:pPr>
            <a:r>
              <a:rPr strike="noStrike" u="none" b="0" cap="none" baseline="0" sz="2800" lang="en-US" i="0">
                <a:solidFill>
                  <a:schemeClr val="lt1"/>
                </a:solidFill>
                <a:latin typeface="Arial"/>
                <a:ea typeface="Arial"/>
                <a:cs typeface="Arial"/>
                <a:sym typeface="Arial"/>
              </a:rPr>
              <a:t>A-Spatial Temporal Trends</a:t>
            </a:r>
          </a:p>
        </p:txBody>
      </p:sp>
      <p:sp>
        <p:nvSpPr>
          <p:cNvPr id="190" name="Shape 190"/>
          <p:cNvSpPr/>
          <p:nvPr/>
        </p:nvSpPr>
        <p:spPr>
          <a:xfrm>
            <a:off y="4221087" x="127264"/>
            <a:ext cy="2492895" cx="4012688"/>
          </a:xfrm>
          <a:prstGeom prst="rect">
            <a:avLst/>
          </a:prstGeom>
          <a:blipFill>
            <a:blip r:embed="rId4"/>
            <a:stretch>
              <a:fillRect/>
            </a:stretch>
          </a:blipFill>
        </p:spPr>
      </p:sp>
      <p:sp>
        <p:nvSpPr>
          <p:cNvPr id="191" name="Shape 191"/>
          <p:cNvSpPr/>
          <p:nvPr/>
        </p:nvSpPr>
        <p:spPr>
          <a:xfrm>
            <a:off y="4221087" x="4211960"/>
            <a:ext cy="2483199" cx="4838947"/>
          </a:xfrm>
          <a:prstGeom prst="rect">
            <a:avLst/>
          </a:prstGeom>
          <a:blipFill>
            <a:blip r:embed="rId5"/>
            <a:stretch>
              <a:fillRect/>
            </a:stretch>
          </a:blipFill>
        </p:spPr>
      </p:sp>
      <p:sp>
        <p:nvSpPr>
          <p:cNvPr id="192" name="Shape 192"/>
          <p:cNvSpPr/>
          <p:nvPr/>
        </p:nvSpPr>
        <p:spPr>
          <a:xfrm>
            <a:off y="1556791" x="5001801"/>
            <a:ext cy="2580598" cx="4049279"/>
          </a:xfrm>
          <a:prstGeom prst="rect">
            <a:avLst/>
          </a:prstGeom>
          <a:blipFill>
            <a:blip r:embed="rId6"/>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Custom 1">
      <a:dk1>
        <a:srgbClr val="00502F"/>
      </a:dk1>
      <a:lt1>
        <a:srgbClr val="FFFFFF"/>
      </a:lt1>
      <a:dk2>
        <a:srgbClr val="FFFFFF"/>
      </a:dk2>
      <a:lt2>
        <a:srgbClr val="808080"/>
      </a:lt2>
      <a:accent1>
        <a:srgbClr val="00502F"/>
      </a:accent1>
      <a:accent2>
        <a:srgbClr val="C41230"/>
      </a:accent2>
      <a:accent3>
        <a:srgbClr val="FFFFFF"/>
      </a:accent3>
      <a:accent4>
        <a:srgbClr val="004009"/>
      </a:accent4>
      <a:accent5>
        <a:srgbClr val="AAB3AD"/>
      </a:accent5>
      <a:accent6>
        <a:srgbClr val="B10F2A"/>
      </a:accent6>
      <a:hlink>
        <a:srgbClr val="E9E2D3"/>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