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4" r:id="rId1"/>
  </p:sldMasterIdLst>
  <p:notesMasterIdLst>
    <p:notesMasterId r:id="rId14"/>
  </p:notesMasterIdLst>
  <p:handoutMasterIdLst>
    <p:handoutMasterId r:id="rId15"/>
  </p:handoutMasterIdLst>
  <p:sldIdLst>
    <p:sldId id="348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14" r:id="rId10"/>
    <p:sldId id="328" r:id="rId11"/>
    <p:sldId id="329" r:id="rId12"/>
    <p:sldId id="309" r:id="rId13"/>
  </p:sldIdLst>
  <p:sldSz cx="9144000" cy="6858000" type="screen4x3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75976" autoAdjust="0"/>
  </p:normalViewPr>
  <p:slideViewPr>
    <p:cSldViewPr>
      <p:cViewPr varScale="1">
        <p:scale>
          <a:sx n="85" d="100"/>
          <a:sy n="85" d="100"/>
        </p:scale>
        <p:origin x="-171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3858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05350"/>
            <a:ext cx="4984750" cy="44656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5222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96963" y="863600"/>
            <a:ext cx="4603750" cy="34512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2711356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098550" y="863600"/>
            <a:ext cx="4600575" cy="3451225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BC8C8-B2AA-4877-ACAF-EC77FF4A97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3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A91D5-16BC-4ECB-8549-282307842A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24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4A1D1-4DAF-413D-A774-3B20D7182B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185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BDE741-46DC-42B7-9AFD-CABEF59374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87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3A1E5-3B9B-4AE1-99FD-0917BC4B09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294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A5F330-7792-484B-8315-C4CB1D2BF9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9624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11429-59BD-4851-B3DD-FD51FBEB67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387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534B4-5505-47B5-B946-487A961F2E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306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DACC8-AE9F-45D0-97B4-5F193EBA0D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5756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817C8D-EE70-4516-90B9-995AD30D89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284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65995-8545-400F-9D7E-CFD8A59DE4A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406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69F344-FAC5-40BC-938D-431F41F2854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en-GB" altLang="en-US" sz="3200" dirty="0" smtClean="0"/>
              <a:t>XML: Styling and Transformation</a:t>
            </a:r>
            <a:endParaRPr lang="en-GB" altLang="en-US" sz="32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213100"/>
            <a:ext cx="6400800" cy="1752600"/>
          </a:xfrm>
        </p:spPr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GB" dirty="0" smtClean="0"/>
              <a:t>Dr Andy Evans</a:t>
            </a:r>
          </a:p>
          <a:p>
            <a:pPr algn="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9629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Further information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649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XML: http://www.w3.org/TR/xml11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http://en.wikipedia.org/wiki/XML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http://en.wikipedia.org/wiki/Geography_Markup_Language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Schema</a:t>
            </a:r>
            <a:r>
              <a:rPr lang="en-GB" sz="2600" dirty="0" smtClean="0"/>
              <a:t> 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http://en.wikipedia.org/wiki/Document_Type_Definition</a:t>
            </a:r>
          </a:p>
          <a:p>
            <a:pPr marL="0" indent="0">
              <a:buNone/>
            </a:pPr>
            <a:r>
              <a:rPr lang="en-GB" sz="2600" dirty="0" smtClean="0"/>
              <a:t>http://www.w3schools.com/dtd/default.asp</a:t>
            </a:r>
          </a:p>
          <a:p>
            <a:pPr marL="0" indent="0">
              <a:buNone/>
            </a:pPr>
            <a:r>
              <a:rPr lang="en-GB" sz="2600" dirty="0" smtClean="0"/>
              <a:t>http://en.wikipedia.org/wiki/XML_Schema_%28W3C%29</a:t>
            </a:r>
          </a:p>
          <a:p>
            <a:pPr marL="0" indent="0">
              <a:buNone/>
            </a:pPr>
            <a:r>
              <a:rPr lang="en-GB" sz="2600" dirty="0" smtClean="0"/>
              <a:t>http://www.w3schools.com/schema/schema_intro.asp</a:t>
            </a:r>
          </a:p>
          <a:p>
            <a:pPr marL="0" indent="0">
              <a:buNone/>
            </a:pPr>
            <a:r>
              <a:rPr lang="en-GB" sz="2600" dirty="0" smtClean="0"/>
              <a:t>http://www.w3schools.com/xml/xml_namespaces.asp</a:t>
            </a:r>
          </a:p>
          <a:p>
            <a:pPr marL="0" indent="0">
              <a:buNone/>
            </a:pP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Styling:</a:t>
            </a:r>
          </a:p>
          <a:p>
            <a:pPr marL="0" indent="0">
              <a:buNone/>
            </a:pPr>
            <a:r>
              <a:rPr lang="en-GB" sz="2600" dirty="0" smtClean="0"/>
              <a:t>http://www.w3schools.com/xpath/default.asp</a:t>
            </a:r>
          </a:p>
          <a:p>
            <a:pPr marL="0" indent="0">
              <a:buNone/>
            </a:pPr>
            <a:r>
              <a:rPr lang="en-GB" sz="2600" dirty="0" smtClean="0"/>
              <a:t>http://www.w3schools.com/xsl/default.asp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190963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Key 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348880"/>
            <a:ext cx="8229600" cy="4165923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GML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Simple </a:t>
            </a:r>
            <a:r>
              <a:rPr lang="en-GB" sz="2600" dirty="0" smtClean="0"/>
              <a:t>Object Access </a:t>
            </a:r>
            <a:r>
              <a:rPr lang="en-GB" sz="2600" dirty="0"/>
              <a:t>Protocol (SOAP) (Web </a:t>
            </a:r>
            <a:r>
              <a:rPr lang="en-GB" sz="2600" dirty="0" smtClean="0"/>
              <a:t>service messaging using HTTP – see also Web </a:t>
            </a:r>
            <a:r>
              <a:rPr lang="en-GB" sz="2600" dirty="0"/>
              <a:t>Services Description Language (WSDL)</a:t>
            </a:r>
            <a:r>
              <a:rPr lang="en-GB" sz="2600" dirty="0" smtClean="0"/>
              <a:t>)</a:t>
            </a:r>
            <a:endParaRPr lang="en-GB" sz="2600" dirty="0"/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Really Simple Syndication (RSS)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338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Problems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4464496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Data types are defined by the schema in an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ontology</a:t>
            </a:r>
            <a:r>
              <a:rPr lang="en-GB" sz="2600" dirty="0" smtClean="0"/>
              <a:t>: how objects fit into a knowledge framework.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Top-down approach. Someone, somewhere defines the ontology and everyone uses it.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Can transform between ontologies, but, again, top-down.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How do we negotiate different understandings?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Compare with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folksonomies</a:t>
            </a:r>
            <a:r>
              <a:rPr lang="en-GB" sz="2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dirty="0" smtClean="0"/>
              <a:t>developed by crowd-tagging.</a:t>
            </a:r>
          </a:p>
        </p:txBody>
      </p:sp>
    </p:spTree>
    <p:extLst>
      <p:ext uri="{BB962C8B-B14F-4D97-AF65-F5344CB8AC3E}">
        <p14:creationId xmlns:p14="http://schemas.microsoft.com/office/powerpoint/2010/main" val="2569911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Multiple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36912"/>
            <a:ext cx="8784976" cy="3949899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Nice thing is that this data can be styled in lots of different ways using </a:t>
            </a:r>
            <a:r>
              <a:rPr lang="en-GB" sz="2600" i="1" dirty="0" err="1" smtClean="0"/>
              <a:t>stylesheets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To write these, we use the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XSL (</a:t>
            </a:r>
            <a:r>
              <a:rPr lang="en-GB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eXtensible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Stylesheet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Language)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This has several parts, two of which are </a:t>
            </a:r>
            <a:r>
              <a:rPr lang="en-GB" sz="26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XSLT (XSL Transformations)</a:t>
            </a:r>
            <a:r>
              <a:rPr lang="en-GB" sz="2600" dirty="0" smtClean="0"/>
              <a:t> and </a:t>
            </a:r>
            <a:r>
              <a:rPr lang="en-GB" sz="2600" i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XPath</a:t>
            </a:r>
            <a:r>
              <a:rPr lang="en-GB" sz="2600" dirty="0" smtClean="0"/>
              <a:t>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910462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err="1" smtClean="0"/>
              <a:t>XPath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84976" cy="6326163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Allows you to navigate around a document.</a:t>
            </a:r>
          </a:p>
          <a:p>
            <a:pPr marL="0" indent="0">
              <a:buNone/>
            </a:pPr>
            <a:r>
              <a:rPr lang="en-GB" sz="2600" dirty="0" smtClean="0"/>
              <a:t>For example:</a:t>
            </a:r>
          </a:p>
          <a:p>
            <a:pPr marL="0" indent="0">
              <a:buNone/>
            </a:pPr>
            <a:r>
              <a:rPr lang="en-GB" sz="2600" dirty="0" smtClean="0"/>
              <a:t>	"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/.</a:t>
            </a:r>
            <a:r>
              <a:rPr lang="en-GB" sz="2600" dirty="0" smtClean="0"/>
              <a:t>" : root of the document.</a:t>
            </a:r>
          </a:p>
          <a:p>
            <a:pPr marL="0" indent="0">
              <a:buNone/>
            </a:pPr>
            <a:r>
              <a:rPr lang="en-GB" sz="2600" dirty="0" smtClean="0"/>
              <a:t>	"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@</a:t>
            </a:r>
            <a:r>
              <a:rPr lang="en-GB" sz="2600" dirty="0" smtClean="0"/>
              <a:t>" : an attribute</a:t>
            </a:r>
            <a:r>
              <a:rPr lang="en-GB" sz="2600" dirty="0"/>
              <a:t>.</a:t>
            </a: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	"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GB" sz="2600" dirty="0" smtClean="0"/>
              <a:t>" : all elements like this in the XML.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/.p/h2 </a:t>
            </a:r>
            <a:r>
              <a:rPr lang="en-GB" sz="2600" dirty="0" smtClean="0"/>
              <a:t>– all 2</a:t>
            </a:r>
            <a:r>
              <a:rPr lang="en-GB" sz="2600" baseline="30000" dirty="0" smtClean="0"/>
              <a:t>nd</a:t>
            </a:r>
            <a:r>
              <a:rPr lang="en-GB" sz="2600" dirty="0" smtClean="0"/>
              <a:t>-level headers in paragraphs in the root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/.p/h2[3] </a:t>
            </a:r>
            <a:r>
              <a:rPr lang="en-GB" sz="2600" dirty="0" smtClean="0"/>
              <a:t>– 3</a:t>
            </a:r>
            <a:r>
              <a:rPr lang="en-GB" sz="2600" baseline="30000" dirty="0" smtClean="0"/>
              <a:t>rd</a:t>
            </a:r>
            <a:r>
              <a:rPr lang="en-GB" sz="2600" dirty="0" smtClean="0"/>
              <a:t> </a:t>
            </a:r>
            <a:r>
              <a:rPr lang="en-GB" sz="2600" dirty="0"/>
              <a:t>2</a:t>
            </a:r>
            <a:r>
              <a:rPr lang="en-GB" sz="2600" baseline="30000" dirty="0"/>
              <a:t>nd</a:t>
            </a:r>
            <a:r>
              <a:rPr lang="en-GB" sz="2600" dirty="0"/>
              <a:t>-level </a:t>
            </a:r>
            <a:r>
              <a:rPr lang="en-GB" sz="2600" dirty="0" smtClean="0"/>
              <a:t>header </a:t>
            </a:r>
            <a:r>
              <a:rPr lang="en-GB" sz="2600" dirty="0"/>
              <a:t>in </a:t>
            </a:r>
            <a:r>
              <a:rPr lang="en-GB" sz="2600" dirty="0" smtClean="0"/>
              <a:t>paragraphs in the root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//p/h2 </a:t>
            </a:r>
            <a:r>
              <a:rPr lang="en-GB" sz="2600" dirty="0" smtClean="0"/>
              <a:t>– all </a:t>
            </a:r>
            <a:r>
              <a:rPr lang="en-GB" sz="2600" dirty="0"/>
              <a:t>2</a:t>
            </a:r>
            <a:r>
              <a:rPr lang="en-GB" sz="2600" baseline="30000" dirty="0"/>
              <a:t>nd</a:t>
            </a:r>
            <a:r>
              <a:rPr lang="en-GB" sz="2600" dirty="0"/>
              <a:t>-level headers in </a:t>
            </a:r>
            <a:r>
              <a:rPr lang="en-GB" sz="2600" dirty="0" smtClean="0"/>
              <a:t>any paragraph.</a:t>
            </a:r>
          </a:p>
          <a:p>
            <a:pPr marL="0" indent="0">
              <a:buNone/>
            </a:pPr>
            <a:r>
              <a:rPr lang="en-GB" sz="2600" dirty="0">
                <a:latin typeface="Courier New" pitchFamily="49" charset="0"/>
                <a:cs typeface="Courier New" pitchFamily="49" charset="0"/>
              </a:rPr>
              <a:t>//p/h2[@id=“</a:t>
            </a:r>
            <a:r>
              <a:rPr lang="en-GB" sz="2600" dirty="0" err="1">
                <a:latin typeface="Courier New" pitchFamily="49" charset="0"/>
                <a:cs typeface="Courier New" pitchFamily="49" charset="0"/>
              </a:rPr>
              <a:t>titleheader</a:t>
            </a:r>
            <a:r>
              <a:rPr lang="en-GB" sz="2600" dirty="0">
                <a:latin typeface="Courier New" pitchFamily="49" charset="0"/>
                <a:cs typeface="Courier New" pitchFamily="49" charset="0"/>
              </a:rPr>
              <a:t>”] </a:t>
            </a:r>
            <a:r>
              <a:rPr lang="en-GB" sz="2600" dirty="0" smtClean="0">
                <a:latin typeface="Courier New" pitchFamily="49" charset="0"/>
                <a:cs typeface="Courier New" pitchFamily="49" charset="0"/>
              </a:rPr>
              <a:t>- </a:t>
            </a:r>
            <a:r>
              <a:rPr lang="en-GB" sz="2600" dirty="0" smtClean="0"/>
              <a:t>all </a:t>
            </a:r>
            <a:r>
              <a:rPr lang="en-GB" sz="2600" dirty="0"/>
              <a:t>2</a:t>
            </a:r>
            <a:r>
              <a:rPr lang="en-GB" sz="2600" baseline="30000" dirty="0"/>
              <a:t>nd</a:t>
            </a:r>
            <a:r>
              <a:rPr lang="en-GB" sz="2600" dirty="0"/>
              <a:t>-level headers in any paragraph </a:t>
            </a:r>
            <a:r>
              <a:rPr lang="en-GB" sz="2600" dirty="0" smtClean="0"/>
              <a:t>where id=</a:t>
            </a:r>
            <a:r>
              <a:rPr lang="en-GB" sz="2600" dirty="0" err="1" smtClean="0"/>
              <a:t>titleheader</a:t>
            </a:r>
            <a:r>
              <a:rPr lang="en-GB" sz="2600" dirty="0" smtClean="0"/>
              <a:t>.</a:t>
            </a:r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r>
              <a:rPr lang="en-GB" sz="2600" dirty="0" smtClean="0"/>
              <a:t>Numerous build-in functions for string, </a:t>
            </a:r>
            <a:r>
              <a:rPr lang="en-GB" sz="2600" dirty="0" err="1" smtClean="0"/>
              <a:t>boolean</a:t>
            </a:r>
            <a:r>
              <a:rPr lang="en-GB" sz="2600" dirty="0" smtClean="0"/>
              <a:t>, and number operations.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916384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XSLT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20688"/>
            <a:ext cx="8712968" cy="60486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xsl:stylesheet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version="1.0"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   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xmlns:xsl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="http://www.w3.org/1999/XSL/Transform"&gt;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xsl:output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 method='html' version='1.0' encoding='UTF-8' indent='yes'/&gt;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xsl:template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match="/."&gt;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&lt;html&gt;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&lt;body&gt;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&lt;h2&gt;Polygons&lt;/h2&gt;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&lt;p&gt;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xsl:for-each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select=“/map/polygon"&gt;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&lt;P&gt;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	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xsl:value-of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select="@id"/&gt; :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	&lt;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xsl:value-of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select="points"/&gt;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	&lt;/P&gt;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&lt;/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xsl:for-each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		&lt;/p&gt; 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	&lt;/body&gt;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&lt;/html&gt;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xsl:template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xsl:stylesheet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GB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sz="4200" dirty="0" smtClean="0">
                <a:cs typeface="Courier New" pitchFamily="49" charset="0"/>
              </a:rPr>
              <a:t>Converts XML to HTML.</a:t>
            </a:r>
            <a:endParaRPr lang="en-GB" sz="4200" dirty="0"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7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Linking to XSLT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&lt;?xml version="1.0" encoding="UTF-8"?&gt;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&lt;?xml-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stylesheet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type="text/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xsl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GB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href</a:t>
            </a:r>
            <a:r>
              <a:rPr lang="en-GB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="map3.xsl"?&gt;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&lt;map </a:t>
            </a:r>
          </a:p>
          <a:p>
            <a:pPr marL="0" indent="0">
              <a:buNone/>
            </a:pP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xmlns:xsi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="http://www.w3.org/2001/XMLSchema-instance" </a:t>
            </a:r>
          </a:p>
          <a:p>
            <a:pPr marL="0" indent="0">
              <a:buNone/>
            </a:pP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xsi:schemaLocation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="http://www.geog.leeds.ac.uk map3.xsd"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0" indent="0">
              <a:buNone/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&lt;polygon id="p1"&gt;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	&lt;points&gt;100,100 200,100 200,</a:t>
            </a:r>
          </a:p>
          <a:p>
            <a:pPr marL="0" indent="0">
              <a:buNone/>
            </a:pPr>
            <a:r>
              <a:rPr lang="en-GB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		200 100,000 100,100&lt;/points&gt;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&lt;/polygon&gt;</a:t>
            </a:r>
          </a:p>
          <a:p>
            <a:pPr marL="0" indent="0"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&lt;/map&gt;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50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As XML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 HTML</a:t>
            </a:r>
            <a:endParaRPr lang="en-GB" dirty="0"/>
          </a:p>
        </p:txBody>
      </p:sp>
      <p:pic>
        <p:nvPicPr>
          <p:cNvPr id="952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71700"/>
            <a:ext cx="916305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52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25144"/>
            <a:ext cx="32480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3066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363272" cy="1143000"/>
          </a:xfrm>
        </p:spPr>
        <p:txBody>
          <a:bodyPr/>
          <a:lstStyle/>
          <a:p>
            <a:pPr algn="r"/>
            <a:r>
              <a:rPr lang="en-GB" sz="4000" dirty="0" smtClean="0"/>
              <a:t>SVG</a:t>
            </a:r>
            <a:br>
              <a:rPr lang="en-GB" sz="4000" dirty="0" smtClean="0"/>
            </a:br>
            <a:r>
              <a:rPr lang="en-GB" sz="4000" dirty="0" smtClean="0"/>
              <a:t>Scalable Vector Graphics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30120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 smtClean="0"/>
              <a:t>&lt;?xml version="1.0" encoding="UTF-8"?&gt;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xsl:stylesheet</a:t>
            </a:r>
            <a:r>
              <a:rPr lang="en-GB" dirty="0" smtClean="0"/>
              <a:t> version="1.0" </a:t>
            </a:r>
          </a:p>
          <a:p>
            <a:pPr marL="0" indent="0">
              <a:buNone/>
            </a:pPr>
            <a:r>
              <a:rPr lang="en-GB" dirty="0" err="1" smtClean="0"/>
              <a:t>xmlns:xsl</a:t>
            </a:r>
            <a:r>
              <a:rPr lang="en-GB" dirty="0" smtClean="0"/>
              <a:t>="http://www.w3.org/1999/XSL/Transform"&gt;</a:t>
            </a:r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xsl:output</a:t>
            </a:r>
            <a:r>
              <a:rPr lang="en-GB" dirty="0" smtClean="0"/>
              <a:t> method='xml' </a:t>
            </a:r>
            <a:r>
              <a:rPr lang="en-GB" dirty="0" err="1" smtClean="0"/>
              <a:t>doctype</a:t>
            </a:r>
            <a:r>
              <a:rPr lang="en-GB" dirty="0" smtClean="0"/>
              <a:t>-system='http://www.w3.org/TR/2000/03/WD-SVG-20000303/DTD/svg-20000303-stylable.dtd' </a:t>
            </a:r>
            <a:r>
              <a:rPr lang="en-GB" dirty="0" err="1" smtClean="0"/>
              <a:t>doctype</a:t>
            </a:r>
            <a:r>
              <a:rPr lang="en-GB" dirty="0" smtClean="0"/>
              <a:t>-public='-//W3C//DTD SVG 20000303 </a:t>
            </a:r>
            <a:r>
              <a:rPr lang="en-GB" dirty="0" err="1" smtClean="0"/>
              <a:t>Stylable</a:t>
            </a:r>
            <a:r>
              <a:rPr lang="en-GB" dirty="0" smtClean="0"/>
              <a:t>//EN"/' /&gt;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xsl:template</a:t>
            </a:r>
            <a:r>
              <a:rPr lang="en-GB" dirty="0" smtClean="0"/>
              <a:t> match="/"&gt;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svg</a:t>
            </a:r>
            <a:r>
              <a:rPr lang="en-GB" dirty="0" smtClean="0"/>
              <a:t> width="100%" height="100%" version="1.1" </a:t>
            </a:r>
            <a:r>
              <a:rPr lang="en-GB" dirty="0" err="1" smtClean="0"/>
              <a:t>xmlns</a:t>
            </a:r>
            <a:r>
              <a:rPr lang="en-GB" dirty="0" smtClean="0"/>
              <a:t>="http://www.w3.org/2000/svg"&gt;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&lt;</a:t>
            </a:r>
            <a:r>
              <a:rPr lang="en-GB" dirty="0" err="1" smtClean="0"/>
              <a:t>xsl:for-each</a:t>
            </a:r>
            <a:r>
              <a:rPr lang="en-GB" dirty="0" smtClean="0"/>
              <a:t> select=“/map/polygon"&gt;</a:t>
            </a:r>
          </a:p>
          <a:p>
            <a:pPr marL="0" indent="0">
              <a:buNone/>
            </a:pPr>
            <a:r>
              <a:rPr lang="en-GB" dirty="0" smtClean="0"/>
              <a:t>&lt;polygon style="fill:#</a:t>
            </a:r>
            <a:r>
              <a:rPr lang="en-GB" dirty="0" err="1" smtClean="0"/>
              <a:t>cccccc;stroke</a:t>
            </a:r>
            <a:r>
              <a:rPr lang="en-GB" dirty="0" smtClean="0"/>
              <a:t>:#000000;stroke-width:1"&gt;</a:t>
            </a:r>
          </a:p>
          <a:p>
            <a:pPr marL="0" indent="0">
              <a:buNone/>
            </a:pPr>
            <a:r>
              <a:rPr lang="en-GB" dirty="0" smtClean="0"/>
              <a:t>	&lt;</a:t>
            </a:r>
            <a:r>
              <a:rPr lang="en-GB" dirty="0" err="1" smtClean="0"/>
              <a:t>xsl:attribute</a:t>
            </a:r>
            <a:r>
              <a:rPr lang="en-GB" dirty="0" smtClean="0"/>
              <a:t> name="points"&gt;&lt;</a:t>
            </a:r>
            <a:r>
              <a:rPr lang="en-GB" dirty="0" err="1" smtClean="0"/>
              <a:t>xsl:value-of</a:t>
            </a:r>
            <a:r>
              <a:rPr lang="en-GB" dirty="0" smtClean="0"/>
              <a:t> select="points"/&gt;&lt;/</a:t>
            </a:r>
            <a:r>
              <a:rPr lang="en-GB" dirty="0" err="1" smtClean="0"/>
              <a:t>xsl:attribute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&lt;/polygon&gt;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xsl:for-each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svg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xsl:template</a:t>
            </a:r>
            <a:r>
              <a:rPr lang="en-GB" dirty="0" smtClean="0"/>
              <a:t>&gt;</a:t>
            </a:r>
          </a:p>
          <a:p>
            <a:pPr marL="0" indent="0">
              <a:buNone/>
            </a:pPr>
            <a:r>
              <a:rPr lang="en-GB" dirty="0" smtClean="0"/>
              <a:t>&lt;/</a:t>
            </a:r>
            <a:r>
              <a:rPr lang="en-GB" dirty="0" err="1" smtClean="0"/>
              <a:t>xsl:stylesheet</a:t>
            </a:r>
            <a:r>
              <a:rPr lang="en-GB" dirty="0" smtClean="0"/>
              <a:t>&gt;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6782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1143000"/>
          </a:xfrm>
        </p:spPr>
        <p:txBody>
          <a:bodyPr/>
          <a:lstStyle/>
          <a:p>
            <a:pPr algn="r"/>
            <a:r>
              <a:rPr lang="en-GB" sz="4000" dirty="0" smtClean="0"/>
              <a:t>SVG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896544"/>
          </a:xfrm>
        </p:spPr>
        <p:txBody>
          <a:bodyPr/>
          <a:lstStyle/>
          <a:p>
            <a:pPr marL="0" indent="0">
              <a:buNone/>
            </a:pPr>
            <a:r>
              <a:rPr lang="en-GB" sz="2600" dirty="0" smtClean="0"/>
              <a:t>SVG View</a:t>
            </a:r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endParaRPr lang="en-GB" sz="2600" dirty="0" smtClean="0"/>
          </a:p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2600" dirty="0" smtClean="0"/>
              <a:t>All the same data, just different view.</a:t>
            </a:r>
          </a:p>
          <a:p>
            <a:pPr marL="0" indent="0">
              <a:buNone/>
            </a:pPr>
            <a:r>
              <a:rPr lang="en-GB" sz="2600" dirty="0" smtClean="0"/>
              <a:t>GML to XML and SVG: Maria, S. and </a:t>
            </a:r>
            <a:r>
              <a:rPr lang="en-GB" sz="2600" dirty="0" err="1" smtClean="0"/>
              <a:t>Tsoulos</a:t>
            </a:r>
            <a:r>
              <a:rPr lang="en-GB" sz="2600" dirty="0" smtClean="0"/>
              <a:t>, L (2003) A holistic Approach of Map Composition Utilizing XML </a:t>
            </a:r>
            <a:r>
              <a:rPr lang="en-GB" sz="2600" i="1" dirty="0" smtClean="0"/>
              <a:t>Proceedings of SVG Open 2003 Vancouver, Canada - July 13-18, 2003</a:t>
            </a:r>
            <a:r>
              <a:rPr lang="en-GB" sz="2600" dirty="0" smtClean="0"/>
              <a:t>. </a:t>
            </a:r>
            <a:endParaRPr lang="en-GB" sz="2600" dirty="0"/>
          </a:p>
        </p:txBody>
      </p:sp>
      <p:pic>
        <p:nvPicPr>
          <p:cNvPr id="962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32856"/>
            <a:ext cx="1828800" cy="202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9924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txBody>
          <a:bodyPr/>
          <a:lstStyle/>
          <a:p>
            <a:pPr algn="r"/>
            <a:r>
              <a:rPr lang="en-GB" sz="4000" dirty="0" smtClean="0"/>
              <a:t>Tools for writing XML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36912"/>
            <a:ext cx="8229600" cy="3949899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Notepad++ will recognise it, but not check it.</a:t>
            </a:r>
          </a:p>
          <a:p>
            <a:pPr marL="0" indent="0">
              <a:buNone/>
            </a:pPr>
            <a:r>
              <a:rPr lang="en-GB" sz="2600" dirty="0" smtClean="0"/>
              <a:t>XML Notepad: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/>
              <a:t>http://</a:t>
            </a:r>
            <a:r>
              <a:rPr lang="en-GB" sz="2600" dirty="0" smtClean="0"/>
              <a:t>msdn.microsoft.com/en-US/data/bb190600.aspx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2600" dirty="0" smtClean="0"/>
              <a:t>Eclipse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46086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1472222862</TotalTime>
  <Pages>19</Pages>
  <Words>420</Words>
  <Application>Microsoft Office PowerPoint</Application>
  <PresentationFormat>On-screen Show (4:3)</PresentationFormat>
  <Paragraphs>103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XML: Styling and Transformation</vt:lpstr>
      <vt:lpstr>Multiple views</vt:lpstr>
      <vt:lpstr>XPath</vt:lpstr>
      <vt:lpstr>XSLT</vt:lpstr>
      <vt:lpstr>Linking to XSLT</vt:lpstr>
      <vt:lpstr>Views</vt:lpstr>
      <vt:lpstr>SVG Scalable Vector Graphics</vt:lpstr>
      <vt:lpstr>SVG</vt:lpstr>
      <vt:lpstr>Tools for writing XML</vt:lpstr>
      <vt:lpstr>Further information</vt:lpstr>
      <vt:lpstr>Key XML</vt:lpstr>
      <vt:lpstr>Problems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Intriduction to Java Programming for Beginners, Novices, Geographers and Complete Idiots</dc:title>
  <dc:creator>Stan Openshaw</dc:creator>
  <cp:lastModifiedBy>Linus</cp:lastModifiedBy>
  <cp:revision>465</cp:revision>
  <cp:lastPrinted>1999-09-27T08:33:01Z</cp:lastPrinted>
  <dcterms:created xsi:type="dcterms:W3CDTF">1998-09-23T18:41:26Z</dcterms:created>
  <dcterms:modified xsi:type="dcterms:W3CDTF">2014-02-06T15:41:32Z</dcterms:modified>
</cp:coreProperties>
</file>