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4" r:id="rId1"/>
  </p:sldMasterIdLst>
  <p:notesMasterIdLst>
    <p:notesMasterId r:id="rId13"/>
  </p:notesMasterIdLst>
  <p:handoutMasterIdLst>
    <p:handoutMasterId r:id="rId14"/>
  </p:handoutMasterIdLst>
  <p:sldIdLst>
    <p:sldId id="348" r:id="rId2"/>
    <p:sldId id="330" r:id="rId3"/>
    <p:sldId id="340" r:id="rId4"/>
    <p:sldId id="331" r:id="rId5"/>
    <p:sldId id="333" r:id="rId6"/>
    <p:sldId id="334" r:id="rId7"/>
    <p:sldId id="335" r:id="rId8"/>
    <p:sldId id="337" r:id="rId9"/>
    <p:sldId id="336" r:id="rId10"/>
    <p:sldId id="338" r:id="rId11"/>
    <p:sldId id="339" r:id="rId12"/>
  </p:sldIdLst>
  <p:sldSz cx="9144000" cy="6858000" type="screen4x3"/>
  <p:notesSz cx="6797675" cy="987425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75976" autoAdjust="0"/>
  </p:normalViewPr>
  <p:slideViewPr>
    <p:cSldViewPr>
      <p:cViewPr varScale="1">
        <p:scale>
          <a:sx n="85" d="100"/>
          <a:sy n="85" d="100"/>
        </p:scale>
        <p:origin x="-171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38588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05350"/>
            <a:ext cx="4984750" cy="4465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52227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96963" y="863600"/>
            <a:ext cx="4603750" cy="3451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27113563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098550" y="863600"/>
            <a:ext cx="4600575" cy="3451225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98550" y="863600"/>
            <a:ext cx="4600575" cy="34512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16164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98550" y="863600"/>
            <a:ext cx="4600575" cy="34512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15357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98550" y="863600"/>
            <a:ext cx="4600575" cy="34512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8263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BC8C8-B2AA-4877-ACAF-EC77FF4A971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833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A91D5-16BC-4ECB-8549-282307842A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9243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4A1D1-4DAF-413D-A774-3B20D7182B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185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DE741-46DC-42B7-9AFD-CABEF59374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687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3A1E5-3B9B-4AE1-99FD-0917BC4B093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294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5F330-7792-484B-8315-C4CB1D2BF97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9624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11429-59BD-4851-B3DD-FD51FBEB67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387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534B4-5505-47B5-B946-487A961F2E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8306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DACC8-AE9F-45D0-97B4-5F193EBA0D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756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17C8D-EE70-4516-90B9-995AD30D89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284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65995-8545-400F-9D7E-CFD8A59DE4A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06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B69F344-FAC5-40BC-938D-431F41F2854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r" eaLnBrk="1" hangingPunct="1"/>
            <a:r>
              <a:rPr lang="en-GB" altLang="en-US" sz="3200" dirty="0" smtClean="0"/>
              <a:t>XML: Java</a:t>
            </a:r>
            <a:endParaRPr lang="en-GB" altLang="en-US" sz="32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3213100"/>
            <a:ext cx="6400800" cy="1752600"/>
          </a:xfrm>
        </p:spPr>
        <p:txBody>
          <a:bodyPr rtlCol="0">
            <a:normAutofit/>
          </a:bodyPr>
          <a:lstStyle/>
          <a:p>
            <a:pPr algn="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dirty="0" smtClean="0"/>
              <a:t>Dr Andy Evans</a:t>
            </a:r>
          </a:p>
          <a:p>
            <a:pPr algn="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4962998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143000"/>
          </a:xfrm>
        </p:spPr>
        <p:txBody>
          <a:bodyPr/>
          <a:lstStyle/>
          <a:p>
            <a:pPr algn="r"/>
            <a:r>
              <a:rPr lang="en-GB" sz="4000" dirty="0" smtClean="0"/>
              <a:t>Marshalling/Binding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84784"/>
            <a:ext cx="8712968" cy="5174035"/>
          </a:xfrm>
        </p:spPr>
        <p:txBody>
          <a:bodyPr>
            <a:normAutofit fontScale="92500" lnSpcReduction="2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GB" sz="2600" dirty="0" smtClean="0"/>
              <a:t>Saving of java Objects as XML in a text file for later </a:t>
            </a:r>
            <a:r>
              <a:rPr lang="en-GB" sz="2600" dirty="0" err="1" smtClean="0"/>
              <a:t>unmarshalling</a:t>
            </a:r>
            <a:r>
              <a:rPr lang="en-GB" sz="2600" dirty="0" smtClean="0"/>
              <a:t> back to working Java objects.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sz="2600" dirty="0" smtClean="0"/>
              <a:t>This is a bit like serialisation (the saving of objects to binary files) but somewhat more constrained.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sz="2600" dirty="0" smtClean="0"/>
              <a:t>Binding: automatically processing of XML into classes that can have data read into their objects.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sz="2600" dirty="0" smtClean="0"/>
              <a:t>JAXB (Java Architecture for XML Binding: </a:t>
            </a:r>
            <a:r>
              <a:rPr lang="en-GB" sz="2600" dirty="0" err="1" smtClean="0"/>
              <a:t>javax.xml.bind</a:t>
            </a:r>
            <a:r>
              <a:rPr lang="en-GB" sz="2600" dirty="0" smtClean="0"/>
              <a:t>)</a:t>
            </a:r>
          </a:p>
          <a:p>
            <a:pPr marL="400050" lvl="1" indent="0">
              <a:spcAft>
                <a:spcPts val="600"/>
              </a:spcAft>
              <a:buNone/>
            </a:pPr>
            <a:r>
              <a:rPr lang="en-GB" sz="2600" dirty="0" smtClean="0"/>
              <a:t>Write schema.</a:t>
            </a:r>
          </a:p>
          <a:p>
            <a:pPr marL="400050" lvl="1" indent="0">
              <a:spcAft>
                <a:spcPts val="600"/>
              </a:spcAft>
              <a:buNone/>
            </a:pPr>
            <a:r>
              <a:rPr lang="en-GB" sz="2600" dirty="0" smtClean="0"/>
              <a:t>Convert scheme to class (xjc.exe) and fill with code.</a:t>
            </a:r>
          </a:p>
          <a:p>
            <a:pPr marL="400050" lvl="1" indent="0">
              <a:spcAft>
                <a:spcPts val="600"/>
              </a:spcAft>
              <a:buNone/>
            </a:pPr>
            <a:r>
              <a:rPr lang="en-GB" sz="2600" dirty="0" smtClean="0"/>
              <a:t>Use </a:t>
            </a:r>
            <a:r>
              <a:rPr lang="en-GB" sz="2600" dirty="0" err="1" smtClean="0"/>
              <a:t>ObjectFactory</a:t>
            </a:r>
            <a:r>
              <a:rPr lang="en-GB" sz="2600" dirty="0" smtClean="0"/>
              <a:t> to generate objects, then fill using </a:t>
            </a:r>
            <a:r>
              <a:rPr lang="en-GB" sz="2600" dirty="0" err="1" smtClean="0"/>
              <a:t>accessor</a:t>
            </a:r>
            <a:r>
              <a:rPr lang="en-GB" sz="2600" dirty="0" smtClean="0"/>
              <a:t>/</a:t>
            </a:r>
            <a:r>
              <a:rPr lang="en-GB" sz="2600" dirty="0" err="1" smtClean="0"/>
              <a:t>mutator</a:t>
            </a:r>
            <a:r>
              <a:rPr lang="en-GB" sz="2600" dirty="0" smtClean="0"/>
              <a:t> methods.</a:t>
            </a:r>
          </a:p>
          <a:p>
            <a:pPr marL="400050" lvl="1" indent="0">
              <a:spcAft>
                <a:spcPts val="600"/>
              </a:spcAft>
              <a:buNone/>
            </a:pPr>
            <a:r>
              <a:rPr lang="en-GB" sz="2600" dirty="0" smtClean="0"/>
              <a:t>Marshall.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sz="26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914632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8229600" cy="1143000"/>
          </a:xfrm>
        </p:spPr>
        <p:txBody>
          <a:bodyPr/>
          <a:lstStyle/>
          <a:p>
            <a:pPr algn="r"/>
            <a:r>
              <a:rPr lang="en-GB" sz="4000" dirty="0" smtClean="0"/>
              <a:t>Helpful links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06084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sz="2600" dirty="0" smtClean="0"/>
              <a:t>Processing XML with Java</a:t>
            </a:r>
          </a:p>
          <a:p>
            <a:pPr marL="0" indent="0">
              <a:buNone/>
            </a:pPr>
            <a:r>
              <a:rPr lang="en-GB" sz="2600" dirty="0" smtClean="0"/>
              <a:t>http://www.cafeconleche.org/books/xmljava/</a:t>
            </a:r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r>
              <a:rPr lang="en-GB" sz="2600" dirty="0" smtClean="0"/>
              <a:t>XML and Java for Scientists/Engineers</a:t>
            </a:r>
          </a:p>
          <a:p>
            <a:pPr marL="0" indent="0">
              <a:buNone/>
            </a:pPr>
            <a:r>
              <a:rPr lang="en-GB" sz="2600" dirty="0" smtClean="0"/>
              <a:t>http://www.isr.umd.edu/~austin/ence489c.d/xml.html</a:t>
            </a:r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r>
              <a:rPr lang="en-GB" sz="2600" dirty="0" smtClean="0"/>
              <a:t>The Java Web Services Tutorial</a:t>
            </a:r>
          </a:p>
          <a:p>
            <a:pPr marL="0" indent="0">
              <a:buNone/>
            </a:pPr>
            <a:r>
              <a:rPr lang="en-GB" sz="2600" dirty="0" smtClean="0"/>
              <a:t>http://java.sun.com/webservices/docs/2.0/tutorial/doc/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8431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143000"/>
          </a:xfrm>
        </p:spPr>
        <p:txBody>
          <a:bodyPr/>
          <a:lstStyle/>
          <a:p>
            <a:pPr algn="r"/>
            <a:r>
              <a:rPr lang="en-GB" sz="4000" dirty="0" smtClean="0"/>
              <a:t>Java and XML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36912"/>
            <a:ext cx="8229600" cy="3949899"/>
          </a:xfrm>
        </p:spPr>
        <p:txBody>
          <a:bodyPr/>
          <a:lstStyle/>
          <a:p>
            <a:pPr marL="0" indent="0">
              <a:buNone/>
            </a:pPr>
            <a:r>
              <a:rPr lang="en-GB" sz="2600" dirty="0" smtClean="0"/>
              <a:t>Couple of things we might want to do:</a:t>
            </a:r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r>
              <a:rPr lang="en-GB" sz="2600" dirty="0" smtClean="0"/>
              <a:t>	Parse/write data as XML.</a:t>
            </a:r>
          </a:p>
          <a:p>
            <a:pPr marL="0" indent="0">
              <a:buNone/>
            </a:pPr>
            <a:r>
              <a:rPr lang="en-GB" sz="2600" dirty="0"/>
              <a:t>	</a:t>
            </a:r>
            <a:r>
              <a:rPr lang="en-GB" sz="2600" dirty="0" smtClean="0"/>
              <a:t>Load and save objects as XML.</a:t>
            </a:r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r>
              <a:rPr lang="en-GB" sz="2600" dirty="0" smtClean="0"/>
              <a:t>We’ll mainly discuss JAXP (Java API for XML Processing).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3250573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sz="4000" dirty="0" smtClean="0"/>
              <a:t>Built in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988840"/>
            <a:ext cx="8640960" cy="4525963"/>
          </a:xfrm>
        </p:spPr>
        <p:txBody>
          <a:bodyPr/>
          <a:lstStyle/>
          <a:p>
            <a:pPr marL="0" indent="0">
              <a:buNone/>
            </a:pPr>
            <a:r>
              <a:rPr lang="en-GB" sz="2600" dirty="0" smtClean="0"/>
              <a:t>Increasingly core classes have XML reading and writing methods.</a:t>
            </a:r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r>
              <a:rPr lang="en-GB" sz="2600" dirty="0" smtClean="0"/>
              <a:t>Properties: </a:t>
            </a:r>
            <a:r>
              <a:rPr lang="en-GB" sz="2600" dirty="0" err="1" smtClean="0"/>
              <a:t>loadFromXML</a:t>
            </a:r>
            <a:r>
              <a:rPr lang="en-GB" sz="2600" dirty="0" smtClean="0"/>
              <a:t>() and </a:t>
            </a:r>
            <a:r>
              <a:rPr lang="en-GB" sz="2600" dirty="0" err="1"/>
              <a:t>storeToXML</a:t>
            </a:r>
            <a:r>
              <a:rPr lang="en-GB" sz="2600" dirty="0"/>
              <a:t>() </a:t>
            </a:r>
            <a:endParaRPr lang="en-GB" sz="2600" dirty="0" smtClean="0"/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r>
              <a:rPr lang="en-GB" sz="2000" dirty="0">
                <a:latin typeface="Courier New" pitchFamily="49" charset="0"/>
                <a:cs typeface="Courier New" pitchFamily="49" charset="0"/>
              </a:rPr>
              <a:t>&lt;?xml version="1.0" encoding="UTF-8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"?&gt;</a:t>
            </a:r>
            <a:endParaRPr lang="en-GB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&lt;!</a:t>
            </a:r>
            <a:r>
              <a:rPr lang="en-GB" sz="2000" dirty="0">
                <a:latin typeface="Courier New" pitchFamily="49" charset="0"/>
                <a:cs typeface="Courier New" pitchFamily="49" charset="0"/>
              </a:rPr>
              <a:t>ELEMENT properties ( comment?, entry* ) &gt;</a:t>
            </a:r>
          </a:p>
          <a:p>
            <a:pPr marL="0" indent="0">
              <a:buNone/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&lt;!</a:t>
            </a:r>
            <a:r>
              <a:rPr lang="en-GB" sz="2000" dirty="0">
                <a:latin typeface="Courier New" pitchFamily="49" charset="0"/>
                <a:cs typeface="Courier New" pitchFamily="49" charset="0"/>
              </a:rPr>
              <a:t>ATTLIST properties version CDATA #FIXED "1.0"&gt;</a:t>
            </a:r>
          </a:p>
          <a:p>
            <a:pPr marL="0" indent="0">
              <a:buNone/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&lt;!</a:t>
            </a:r>
            <a:r>
              <a:rPr lang="en-GB" sz="2000" dirty="0">
                <a:latin typeface="Courier New" pitchFamily="49" charset="0"/>
                <a:cs typeface="Courier New" pitchFamily="49" charset="0"/>
              </a:rPr>
              <a:t>ELEMENT comment (#PCDATA) &gt;</a:t>
            </a:r>
          </a:p>
          <a:p>
            <a:pPr marL="0" indent="0">
              <a:buNone/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&lt;!</a:t>
            </a:r>
            <a:r>
              <a:rPr lang="en-GB" sz="2000" dirty="0">
                <a:latin typeface="Courier New" pitchFamily="49" charset="0"/>
                <a:cs typeface="Courier New" pitchFamily="49" charset="0"/>
              </a:rPr>
              <a:t>ELEMENT entry (#PCDATA) &gt;</a:t>
            </a:r>
          </a:p>
          <a:p>
            <a:pPr marL="0" indent="0">
              <a:buNone/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&lt;!</a:t>
            </a:r>
            <a:r>
              <a:rPr lang="en-GB" sz="2000" dirty="0">
                <a:latin typeface="Courier New" pitchFamily="49" charset="0"/>
                <a:cs typeface="Courier New" pitchFamily="49" charset="0"/>
              </a:rPr>
              <a:t>ATTLIST entry key CDATA #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REQUIRED&gt;</a:t>
            </a:r>
            <a:endParaRPr lang="en-GB" sz="20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279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229600" cy="1143000"/>
          </a:xfrm>
        </p:spPr>
        <p:txBody>
          <a:bodyPr/>
          <a:lstStyle/>
          <a:p>
            <a:pPr algn="r"/>
            <a:r>
              <a:rPr lang="en-GB" sz="4000" dirty="0" smtClean="0"/>
              <a:t>JAXP XML Parsing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060848"/>
            <a:ext cx="8784976" cy="4608512"/>
          </a:xfrm>
        </p:spPr>
        <p:txBody>
          <a:bodyPr/>
          <a:lstStyle/>
          <a:p>
            <a:pPr marL="0" indent="0">
              <a:buNone/>
            </a:pPr>
            <a:r>
              <a:rPr lang="en-GB" sz="2600" dirty="0" smtClean="0"/>
              <a:t>Two major choices:</a:t>
            </a:r>
          </a:p>
          <a:p>
            <a:pPr marL="400050" lvl="1" indent="0">
              <a:buNone/>
            </a:pPr>
            <a:r>
              <a:rPr lang="en-GB" sz="2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Document Object Model (DOM) / Tree-based Parsing: </a:t>
            </a:r>
          </a:p>
          <a:p>
            <a:pPr marL="800100" lvl="2" indent="0">
              <a:buNone/>
            </a:pPr>
            <a:r>
              <a:rPr lang="en-GB" sz="2600" dirty="0" smtClean="0"/>
              <a:t>The whole document is read in and processed into a tree-structure that you can then navigate around. </a:t>
            </a:r>
          </a:p>
          <a:p>
            <a:pPr marL="800100" lvl="2" indent="0">
              <a:buNone/>
            </a:pPr>
            <a:r>
              <a:rPr lang="en-GB" sz="2600" dirty="0" smtClean="0"/>
              <a:t>The whole document is loaded into memory.</a:t>
            </a:r>
          </a:p>
          <a:p>
            <a:pPr marL="400050" lvl="1" indent="0">
              <a:buNone/>
            </a:pPr>
            <a:r>
              <a:rPr lang="en-GB" sz="2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Stream based Parsing: </a:t>
            </a:r>
          </a:p>
          <a:p>
            <a:pPr marL="800100" lvl="2" indent="0">
              <a:buNone/>
            </a:pPr>
            <a:r>
              <a:rPr lang="en-GB" sz="2600" dirty="0" smtClean="0"/>
              <a:t>The document is read in one element at a time, and you are given the attributes of each element. </a:t>
            </a:r>
          </a:p>
          <a:p>
            <a:pPr marL="800100" lvl="2" indent="0">
              <a:buNone/>
            </a:pPr>
            <a:r>
              <a:rPr lang="en-GB" sz="2600" dirty="0" smtClean="0"/>
              <a:t>The document is not stored in memory.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456763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143000"/>
          </a:xfrm>
        </p:spPr>
        <p:txBody>
          <a:bodyPr/>
          <a:lstStyle/>
          <a:p>
            <a:pPr algn="r"/>
            <a:r>
              <a:rPr lang="en-GB" sz="4000" dirty="0" smtClean="0"/>
              <a:t>Stream-based parsing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88840"/>
            <a:ext cx="8784976" cy="46805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600" dirty="0" smtClean="0"/>
              <a:t>Stream-based Parsing divided into: </a:t>
            </a:r>
          </a:p>
          <a:p>
            <a:pPr marL="400050" lvl="1" indent="0">
              <a:buNone/>
            </a:pPr>
            <a:r>
              <a:rPr lang="en-GB" sz="2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Push-Parsing / Event-based Parsing: </a:t>
            </a:r>
          </a:p>
          <a:p>
            <a:pPr marL="800100" lvl="2" indent="0">
              <a:buNone/>
            </a:pPr>
            <a:r>
              <a:rPr lang="en-GB" sz="2600" dirty="0" smtClean="0"/>
              <a:t>The whole stream is read and as an element appears in a stream, a relevant method is called. </a:t>
            </a:r>
          </a:p>
          <a:p>
            <a:pPr marL="800100" lvl="2" indent="0">
              <a:buNone/>
            </a:pPr>
            <a:r>
              <a:rPr lang="en-GB" sz="2600" dirty="0" smtClean="0"/>
              <a:t>The programmer has no control on the in-streaming. </a:t>
            </a:r>
          </a:p>
          <a:p>
            <a:pPr marL="400050" lvl="1" indent="0">
              <a:buNone/>
            </a:pPr>
            <a:r>
              <a:rPr lang="en-GB" sz="2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Pull-Parsing: </a:t>
            </a:r>
          </a:p>
          <a:p>
            <a:pPr marL="800100" lvl="2" indent="0">
              <a:buNone/>
            </a:pPr>
            <a:r>
              <a:rPr lang="en-GB" sz="2600" dirty="0" smtClean="0"/>
              <a:t>The programmer asks for the next element in the XML and can then farm it off for processing. </a:t>
            </a:r>
          </a:p>
          <a:p>
            <a:pPr marL="800100" lvl="2" indent="0">
              <a:buNone/>
            </a:pPr>
            <a:r>
              <a:rPr lang="en-GB" sz="2600" dirty="0" smtClean="0"/>
              <a:t>The programmer has complete control over the rate of movement through the XML. </a:t>
            </a:r>
          </a:p>
          <a:p>
            <a:pPr marL="0" indent="0">
              <a:buNone/>
            </a:pPr>
            <a:r>
              <a:rPr lang="en-GB" sz="2800" dirty="0" smtClean="0"/>
              <a:t>Trade off control and efficiency.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089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656184"/>
          </a:xfrm>
        </p:spPr>
        <p:txBody>
          <a:bodyPr/>
          <a:lstStyle/>
          <a:p>
            <a:pPr algn="r"/>
            <a:r>
              <a:rPr lang="en-GB" sz="4000" dirty="0" smtClean="0"/>
              <a:t>DOM-based parsing</a:t>
            </a:r>
            <a:br>
              <a:rPr lang="en-GB" sz="4000" dirty="0" smtClean="0"/>
            </a:br>
            <a:r>
              <a:rPr lang="en-GB" sz="4000" dirty="0" err="1" smtClean="0"/>
              <a:t>javax.xml.parsers</a:t>
            </a:r>
            <a:r>
              <a:rPr lang="en-GB" sz="4000" dirty="0" smtClean="0"/>
              <a:t/>
            </a:r>
            <a:br>
              <a:rPr lang="en-GB" sz="4000" dirty="0" smtClean="0"/>
            </a:b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16832"/>
            <a:ext cx="8784976" cy="4752528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GB" sz="2600" dirty="0"/>
              <a:t>G</a:t>
            </a:r>
            <a:r>
              <a:rPr lang="en-GB" sz="2600" dirty="0" smtClean="0"/>
              <a:t>et a parser and set it up with an </a:t>
            </a:r>
            <a:r>
              <a:rPr lang="en-GB" sz="2600" dirty="0" err="1" smtClean="0">
                <a:latin typeface="Courier New" pitchFamily="49" charset="0"/>
                <a:cs typeface="Courier New" pitchFamily="49" charset="0"/>
              </a:rPr>
              <a:t>InputStream</a:t>
            </a:r>
            <a:r>
              <a:rPr lang="en-GB" sz="2600" dirty="0" smtClean="0"/>
              <a:t>.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sz="2600" dirty="0" smtClean="0"/>
              <a:t>Once it has read the XML you can get it as a </a:t>
            </a: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Document</a:t>
            </a:r>
            <a:r>
              <a:rPr lang="en-GB" sz="2600" dirty="0" smtClean="0"/>
              <a:t>.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2600" dirty="0" smtClean="0"/>
              <a:t>Once you have a </a:t>
            </a: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Document</a:t>
            </a:r>
            <a:r>
              <a:rPr lang="en-GB" sz="2600" dirty="0" smtClean="0"/>
              <a:t>, it is possible with methods like </a:t>
            </a:r>
            <a:r>
              <a:rPr lang="en-GB" sz="2600" dirty="0" err="1" smtClean="0">
                <a:latin typeface="Courier New" pitchFamily="49" charset="0"/>
                <a:cs typeface="Courier New" pitchFamily="49" charset="0"/>
              </a:rPr>
              <a:t>getElement</a:t>
            </a:r>
            <a:r>
              <a:rPr lang="en-GB" sz="2600" dirty="0" smtClean="0"/>
              <a:t> and </a:t>
            </a:r>
            <a:r>
              <a:rPr lang="en-GB" sz="2600" dirty="0" err="1" smtClean="0">
                <a:latin typeface="Courier New" pitchFamily="49" charset="0"/>
                <a:cs typeface="Courier New" pitchFamily="49" charset="0"/>
              </a:rPr>
              <a:t>createElement</a:t>
            </a:r>
            <a:r>
              <a:rPr lang="en-GB" sz="2600" dirty="0" smtClean="0"/>
              <a:t> to read and write to the XML stored in the program.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sz="2600" dirty="0" smtClean="0"/>
              <a:t>The key class is </a:t>
            </a: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DocumentBuilder</a:t>
            </a:r>
            <a:r>
              <a:rPr lang="en-GB" sz="2600" dirty="0" smtClean="0"/>
              <a:t>.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sz="2600" dirty="0" smtClean="0"/>
              <a:t>This is gained from a </a:t>
            </a: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DocumentBuilderFactory</a:t>
            </a:r>
            <a:r>
              <a:rPr lang="en-GB" sz="2600" dirty="0" smtClean="0"/>
              <a:t> which has various methods to set up the parser, including </a:t>
            </a:r>
            <a:r>
              <a:rPr lang="en-GB" sz="2600" dirty="0" err="1" smtClean="0">
                <a:latin typeface="Courier New" pitchFamily="49" charset="0"/>
                <a:cs typeface="Courier New" pitchFamily="49" charset="0"/>
              </a:rPr>
              <a:t>setValidating</a:t>
            </a:r>
            <a:r>
              <a:rPr lang="en-GB" sz="2600" dirty="0" smtClean="0"/>
              <a:t>, if you wish to ensure the XML is well formed. 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1105897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229600" cy="1800200"/>
          </a:xfrm>
        </p:spPr>
        <p:txBody>
          <a:bodyPr/>
          <a:lstStyle/>
          <a:p>
            <a:pPr algn="r"/>
            <a:r>
              <a:rPr lang="en-GB" sz="4000" dirty="0" smtClean="0"/>
              <a:t>SAX (Simple API for XML)</a:t>
            </a:r>
            <a:br>
              <a:rPr lang="en-GB" sz="4000" dirty="0" smtClean="0"/>
            </a:br>
            <a:r>
              <a:rPr lang="en-GB" sz="4000" dirty="0" smtClean="0"/>
              <a:t>Push/event-based parsing</a:t>
            </a:r>
            <a:br>
              <a:rPr lang="en-GB" sz="4000" dirty="0" smtClean="0"/>
            </a:br>
            <a:r>
              <a:rPr lang="en-GB" sz="4000" dirty="0" err="1" smtClean="0"/>
              <a:t>javax.xml.parsers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060848"/>
            <a:ext cx="8712968" cy="4680520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GB" sz="2600" dirty="0"/>
              <a:t>B</a:t>
            </a:r>
            <a:r>
              <a:rPr lang="en-GB" sz="2600" dirty="0" smtClean="0"/>
              <a:t>uild a handler that implements a set of interfaces, and register the handler with a parser (connecting the parser to an </a:t>
            </a:r>
            <a:r>
              <a:rPr lang="en-GB" sz="2600" dirty="0" err="1" smtClean="0">
                <a:latin typeface="Courier New" pitchFamily="49" charset="0"/>
                <a:cs typeface="Courier New" pitchFamily="49" charset="0"/>
              </a:rPr>
              <a:t>InputStream</a:t>
            </a:r>
            <a:r>
              <a:rPr lang="en-GB" sz="2600" dirty="0" smtClean="0"/>
              <a:t> at the same time).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2600" dirty="0" smtClean="0"/>
              <a:t>When the parser hits an element it calls the relevant method. </a:t>
            </a:r>
          </a:p>
          <a:p>
            <a:pPr marL="0" indent="0">
              <a:spcAft>
                <a:spcPts val="1200"/>
              </a:spcAft>
              <a:buNone/>
            </a:pPr>
            <a:endParaRPr lang="en-GB" sz="2600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en-GB" sz="2600" dirty="0" smtClean="0"/>
              <a:t>Key classes are </a:t>
            </a:r>
            <a:r>
              <a:rPr lang="en-GB" sz="2600" dirty="0" err="1" smtClean="0">
                <a:latin typeface="Courier New" pitchFamily="49" charset="0"/>
                <a:cs typeface="Courier New" pitchFamily="49" charset="0"/>
              </a:rPr>
              <a:t>SAXParser</a:t>
            </a:r>
            <a:r>
              <a:rPr lang="en-GB" sz="2600" dirty="0" smtClean="0"/>
              <a:t> and </a:t>
            </a:r>
            <a:r>
              <a:rPr lang="en-GB" sz="2600" dirty="0" err="1" smtClean="0">
                <a:latin typeface="Courier New" pitchFamily="49" charset="0"/>
                <a:cs typeface="Courier New" pitchFamily="49" charset="0"/>
              </a:rPr>
              <a:t>DefaultHandler</a:t>
            </a:r>
            <a:r>
              <a:rPr lang="en-GB" sz="2600" dirty="0" smtClean="0"/>
              <a:t>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sz="2600" dirty="0" smtClean="0"/>
              <a:t>The former is gained from a </a:t>
            </a:r>
            <a:r>
              <a:rPr lang="en-GB" sz="2600" dirty="0" err="1">
                <a:latin typeface="Courier New" pitchFamily="49" charset="0"/>
                <a:cs typeface="Courier New" pitchFamily="49" charset="0"/>
              </a:rPr>
              <a:t>SAXParserFactory</a:t>
            </a:r>
            <a:r>
              <a:rPr lang="en-GB" sz="2600" dirty="0" smtClean="0"/>
              <a:t> which has various methods to set up the parser, including </a:t>
            </a:r>
            <a:r>
              <a:rPr lang="en-GB" sz="2600" dirty="0" err="1">
                <a:latin typeface="Courier New" pitchFamily="49" charset="0"/>
                <a:cs typeface="Courier New" pitchFamily="49" charset="0"/>
              </a:rPr>
              <a:t>setValidating</a:t>
            </a:r>
            <a:r>
              <a:rPr lang="en-GB" sz="2600" dirty="0" smtClean="0"/>
              <a:t>, if you wish to ensure the XML is well formed.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1741846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229600" cy="1786210"/>
          </a:xfrm>
        </p:spPr>
        <p:txBody>
          <a:bodyPr/>
          <a:lstStyle/>
          <a:p>
            <a:pPr algn="r"/>
            <a:r>
              <a:rPr lang="en-GB" sz="4000" dirty="0" smtClean="0"/>
              <a:t>Writing DOM/SAX</a:t>
            </a:r>
            <a:br>
              <a:rPr lang="en-GB" sz="4000" dirty="0" smtClean="0"/>
            </a:br>
            <a:r>
              <a:rPr lang="en-GB" sz="4000" dirty="0" err="1" smtClean="0"/>
              <a:t>TrAX</a:t>
            </a:r>
            <a:r>
              <a:rPr lang="en-GB" sz="4000" dirty="0" smtClean="0"/>
              <a:t> (Transformation API For XML [</a:t>
            </a:r>
            <a:r>
              <a:rPr lang="en-GB" sz="4000" dirty="0" err="1" smtClean="0"/>
              <a:t>Xalan</a:t>
            </a:r>
            <a:r>
              <a:rPr lang="en-GB" sz="4000" dirty="0" smtClean="0"/>
              <a:t>?]): </a:t>
            </a:r>
            <a:r>
              <a:rPr lang="en-GB" sz="4000" dirty="0" err="1" smtClean="0"/>
              <a:t>javax.xml.transform</a:t>
            </a:r>
            <a:r>
              <a:rPr lang="en-GB" sz="4000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348880"/>
            <a:ext cx="8784976" cy="4381947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en-GB" sz="2600" dirty="0" smtClean="0"/>
              <a:t>API for transforming between XML flavours using XSLT.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2600" dirty="0" smtClean="0"/>
              <a:t>http://www.onjava.com/pub/a/onjava/2001/07/02/trax.html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2600" dirty="0" err="1" smtClean="0"/>
              <a:t>TrAX</a:t>
            </a:r>
            <a:r>
              <a:rPr lang="en-GB" sz="2600" dirty="0" smtClean="0"/>
              <a:t> is important even if you aren't interested in transforming XML, as it offers the option for transforming SAX and DOM objects to streams for writing/serializing to text files. 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sz="2600" dirty="0" smtClean="0"/>
              <a:t>The key classes are the different implementations of </a:t>
            </a: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Source</a:t>
            </a:r>
            <a:r>
              <a:rPr lang="en-GB" sz="2600" dirty="0" smtClean="0"/>
              <a:t> along with </a:t>
            </a:r>
            <a:r>
              <a:rPr lang="en-GB" sz="2600" dirty="0" err="1" smtClean="0">
                <a:latin typeface="Courier New" pitchFamily="49" charset="0"/>
                <a:cs typeface="Courier New" pitchFamily="49" charset="0"/>
              </a:rPr>
              <a:t>StreamResult</a:t>
            </a:r>
            <a:r>
              <a:rPr lang="en-GB" sz="2600" dirty="0" smtClean="0"/>
              <a:t> used with a </a:t>
            </a: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Transformer</a:t>
            </a:r>
            <a:r>
              <a:rPr lang="en-GB" sz="2600" dirty="0" smtClean="0"/>
              <a:t>.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2600" dirty="0" smtClean="0"/>
              <a:t>http://www.cafeconleche.org/books/xmljava/chapters/ch05s05.html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2561930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656184"/>
          </a:xfrm>
        </p:spPr>
        <p:txBody>
          <a:bodyPr/>
          <a:lstStyle/>
          <a:p>
            <a:pPr algn="r"/>
            <a:r>
              <a:rPr lang="en-GB" sz="4000" dirty="0" err="1" smtClean="0"/>
              <a:t>StAX</a:t>
            </a:r>
            <a:r>
              <a:rPr lang="en-GB" sz="4000" dirty="0" smtClean="0"/>
              <a:t> (Streaming API for XML)</a:t>
            </a:r>
            <a:br>
              <a:rPr lang="en-GB" sz="4000" dirty="0" smtClean="0"/>
            </a:br>
            <a:r>
              <a:rPr lang="en-GB" sz="4000" dirty="0" smtClean="0"/>
              <a:t>Pull-parsing</a:t>
            </a:r>
            <a:br>
              <a:rPr lang="en-GB" sz="4000" dirty="0" smtClean="0"/>
            </a:br>
            <a:r>
              <a:rPr lang="en-GB" sz="4000" dirty="0" err="1" smtClean="0"/>
              <a:t>javax.xml.stream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16832"/>
            <a:ext cx="8784976" cy="4752528"/>
          </a:xfrm>
        </p:spPr>
        <p:txBody>
          <a:bodyPr/>
          <a:lstStyle/>
          <a:p>
            <a:pPr marL="0" indent="0">
              <a:buNone/>
            </a:pPr>
            <a:r>
              <a:rPr lang="en-GB" sz="2600" dirty="0" smtClean="0"/>
              <a:t>You ask a parser for each new element, and then request its attributes. </a:t>
            </a:r>
          </a:p>
          <a:p>
            <a:pPr marL="0" indent="0">
              <a:buNone/>
            </a:pPr>
            <a:r>
              <a:rPr lang="en-GB" sz="2600" dirty="0" smtClean="0"/>
              <a:t>The key classes are </a:t>
            </a:r>
            <a:r>
              <a:rPr lang="en-GB" sz="2600" dirty="0" err="1" smtClean="0">
                <a:latin typeface="Courier New" pitchFamily="49" charset="0"/>
                <a:cs typeface="Courier New" pitchFamily="49" charset="0"/>
              </a:rPr>
              <a:t>XMLStreamReader</a:t>
            </a:r>
            <a:r>
              <a:rPr lang="en-GB" sz="2600" dirty="0" smtClean="0"/>
              <a:t> &amp; </a:t>
            </a:r>
            <a:r>
              <a:rPr lang="en-GB" sz="2600" dirty="0" err="1">
                <a:latin typeface="Courier New" pitchFamily="49" charset="0"/>
                <a:cs typeface="Courier New" pitchFamily="49" charset="0"/>
              </a:rPr>
              <a:t>XMLStreamWriter</a:t>
            </a:r>
            <a:r>
              <a:rPr lang="en-GB" sz="2600" dirty="0" smtClean="0"/>
              <a:t>. </a:t>
            </a:r>
          </a:p>
          <a:p>
            <a:pPr marL="0" indent="0">
              <a:buNone/>
            </a:pPr>
            <a:r>
              <a:rPr lang="en-GB" sz="2600" dirty="0" smtClean="0"/>
              <a:t>Though there are also slightly more event-based versions as well: </a:t>
            </a:r>
            <a:r>
              <a:rPr lang="en-GB" sz="2400" dirty="0"/>
              <a:t>http://</a:t>
            </a:r>
            <a:r>
              <a:rPr lang="en-GB" sz="2400" dirty="0" smtClean="0"/>
              <a:t>docs.oracle.com/cd/E17802_01/webservices/webservices/docs/1.6/tutorial/doc/SJSXP3.html</a:t>
            </a:r>
            <a:endParaRPr lang="en-GB" sz="2600" dirty="0" smtClean="0"/>
          </a:p>
          <a:p>
            <a:pPr marL="0" indent="0">
              <a:buNone/>
            </a:pPr>
            <a:r>
              <a:rPr lang="en-GB" sz="2600" dirty="0" smtClean="0"/>
              <a:t>The parsers are gained from a </a:t>
            </a:r>
            <a:r>
              <a:rPr lang="en-GB" sz="2600" dirty="0" err="1">
                <a:latin typeface="Courier New" pitchFamily="49" charset="0"/>
                <a:cs typeface="Courier New" pitchFamily="49" charset="0"/>
              </a:rPr>
              <a:t>XMLInputFactory</a:t>
            </a:r>
            <a:r>
              <a:rPr lang="en-GB" sz="2600" dirty="0" smtClean="0"/>
              <a:t> while the writer is gained from a </a:t>
            </a:r>
            <a:r>
              <a:rPr lang="en-GB" sz="2600" dirty="0" err="1">
                <a:latin typeface="Courier New" pitchFamily="49" charset="0"/>
                <a:cs typeface="Courier New" pitchFamily="49" charset="0"/>
              </a:rPr>
              <a:t>XMLOutputFactory</a:t>
            </a:r>
            <a:r>
              <a:rPr lang="en-GB" sz="2600" dirty="0" smtClean="0"/>
              <a:t>: </a:t>
            </a:r>
          </a:p>
          <a:p>
            <a:pPr marL="0" indent="0">
              <a:buNone/>
            </a:pPr>
            <a:r>
              <a:rPr lang="en-GB" sz="2000" dirty="0"/>
              <a:t>http://docs.oracle.com/cd/E17802_01/webservices/webservices/docs/1.6/tutorial/doc/SJSXP.html#wp69937</a:t>
            </a:r>
          </a:p>
        </p:txBody>
      </p:sp>
    </p:spTree>
    <p:extLst>
      <p:ext uri="{BB962C8B-B14F-4D97-AF65-F5344CB8AC3E}">
        <p14:creationId xmlns:p14="http://schemas.microsoft.com/office/powerpoint/2010/main" val="214981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1472222862</TotalTime>
  <Pages>19</Pages>
  <Words>676</Words>
  <Application>Microsoft Office PowerPoint</Application>
  <PresentationFormat>On-screen Show (4:3)</PresentationFormat>
  <Paragraphs>80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XML: Java</vt:lpstr>
      <vt:lpstr>Java and XML</vt:lpstr>
      <vt:lpstr>Built in</vt:lpstr>
      <vt:lpstr>JAXP XML Parsing</vt:lpstr>
      <vt:lpstr>Stream-based parsing</vt:lpstr>
      <vt:lpstr>DOM-based parsing javax.xml.parsers </vt:lpstr>
      <vt:lpstr>SAX (Simple API for XML) Push/event-based parsing javax.xml.parsers</vt:lpstr>
      <vt:lpstr>Writing DOM/SAX TrAX (Transformation API For XML [Xalan?]): javax.xml.transform </vt:lpstr>
      <vt:lpstr>StAX (Streaming API for XML) Pull-parsing javax.xml.stream</vt:lpstr>
      <vt:lpstr>Marshalling/Binding</vt:lpstr>
      <vt:lpstr>Helpful links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Intriduction to Java Programming for Beginners, Novices, Geographers and Complete Idiots</dc:title>
  <dc:creator>Stan Openshaw</dc:creator>
  <cp:lastModifiedBy>Linus</cp:lastModifiedBy>
  <cp:revision>465</cp:revision>
  <cp:lastPrinted>1999-09-27T08:33:01Z</cp:lastPrinted>
  <dcterms:created xsi:type="dcterms:W3CDTF">1998-09-23T18:41:26Z</dcterms:created>
  <dcterms:modified xsi:type="dcterms:W3CDTF">2014-02-06T15:42:08Z</dcterms:modified>
</cp:coreProperties>
</file>