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1584" r:id="rId2"/>
    <p:sldId id="1683" r:id="rId3"/>
    <p:sldId id="1681" r:id="rId4"/>
    <p:sldId id="1652" r:id="rId5"/>
    <p:sldId id="1716" r:id="rId6"/>
    <p:sldId id="1712" r:id="rId7"/>
    <p:sldId id="1713" r:id="rId8"/>
    <p:sldId id="1714" r:id="rId9"/>
    <p:sldId id="1719" r:id="rId10"/>
    <p:sldId id="1715" r:id="rId11"/>
    <p:sldId id="1717" r:id="rId12"/>
    <p:sldId id="1659" r:id="rId13"/>
    <p:sldId id="1682" r:id="rId14"/>
    <p:sldId id="1718" r:id="rId15"/>
    <p:sldId id="1662" r:id="rId16"/>
    <p:sldId id="1665" r:id="rId17"/>
    <p:sldId id="1684" r:id="rId18"/>
    <p:sldId id="1666" r:id="rId19"/>
    <p:sldId id="1667" r:id="rId20"/>
    <p:sldId id="1668" r:id="rId21"/>
    <p:sldId id="1669" r:id="rId22"/>
    <p:sldId id="1670" r:id="rId23"/>
    <p:sldId id="1671" r:id="rId24"/>
    <p:sldId id="1685" r:id="rId25"/>
    <p:sldId id="1678" r:id="rId26"/>
    <p:sldId id="1679" r:id="rId27"/>
    <p:sldId id="1680" r:id="rId28"/>
    <p:sldId id="1686" r:id="rId29"/>
    <p:sldId id="1590" r:id="rId30"/>
    <p:sldId id="1591" r:id="rId31"/>
    <p:sldId id="1592" r:id="rId32"/>
    <p:sldId id="1593" r:id="rId33"/>
    <p:sldId id="1701" r:id="rId34"/>
    <p:sldId id="1702" r:id="rId35"/>
    <p:sldId id="1594" r:id="rId36"/>
    <p:sldId id="1704" r:id="rId37"/>
    <p:sldId id="1595" r:id="rId38"/>
    <p:sldId id="1643" r:id="rId39"/>
    <p:sldId id="1693" r:id="rId40"/>
    <p:sldId id="1694" r:id="rId41"/>
    <p:sldId id="1695" r:id="rId42"/>
    <p:sldId id="1644" r:id="rId43"/>
    <p:sldId id="1687" r:id="rId44"/>
    <p:sldId id="1645" r:id="rId45"/>
    <p:sldId id="1646" r:id="rId46"/>
    <p:sldId id="1647" r:id="rId47"/>
    <p:sldId id="1648" r:id="rId48"/>
    <p:sldId id="1649" r:id="rId49"/>
    <p:sldId id="1650" r:id="rId50"/>
    <p:sldId id="1688" r:id="rId51"/>
    <p:sldId id="1557" r:id="rId52"/>
    <p:sldId id="333" r:id="rId53"/>
    <p:sldId id="541" r:id="rId54"/>
    <p:sldId id="767" r:id="rId55"/>
    <p:sldId id="1689" r:id="rId56"/>
    <p:sldId id="1697" r:id="rId57"/>
    <p:sldId id="1690" r:id="rId58"/>
    <p:sldId id="1691" r:id="rId59"/>
    <p:sldId id="1581" r:id="rId60"/>
    <p:sldId id="169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1" autoAdjust="0"/>
    <p:restoredTop sz="65291" autoAdjust="0"/>
  </p:normalViewPr>
  <p:slideViewPr>
    <p:cSldViewPr snapToGrid="0">
      <p:cViewPr varScale="1">
        <p:scale>
          <a:sx n="48" d="100"/>
          <a:sy n="48" d="100"/>
        </p:scale>
        <p:origin x="78" y="49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D4F06F-9AB2-4BEE-92C3-62BD5FF093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D4889E7-3EF2-4CB1-B589-46A6E9F66C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263394-5E78-4E60-A0EB-01BAB7C1B808}" type="datetimeFigureOut">
              <a:rPr lang="en-GB" smtClean="0"/>
              <a:t>16/12/2017</a:t>
            </a:fld>
            <a:endParaRPr lang="en-GB"/>
          </a:p>
        </p:txBody>
      </p:sp>
      <p:sp>
        <p:nvSpPr>
          <p:cNvPr id="4" name="Footer Placeholder 3">
            <a:extLst>
              <a:ext uri="{FF2B5EF4-FFF2-40B4-BE49-F238E27FC236}">
                <a16:creationId xmlns:a16="http://schemas.microsoft.com/office/drawing/2014/main" id="{274DEEF8-EEC9-4227-9392-0A6ECE315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5FBC98C-0309-4AF5-BB4E-7791FA6FD9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44820-C3CF-4C14-8917-F2AD192D670D}" type="slidenum">
              <a:rPr lang="en-GB" smtClean="0"/>
              <a:t>‹#›</a:t>
            </a:fld>
            <a:endParaRPr lang="en-GB"/>
          </a:p>
        </p:txBody>
      </p:sp>
    </p:spTree>
    <p:extLst>
      <p:ext uri="{BB962C8B-B14F-4D97-AF65-F5344CB8AC3E}">
        <p14:creationId xmlns:p14="http://schemas.microsoft.com/office/powerpoint/2010/main" val="128208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863BF-F796-4368-80E3-69D92631BBF7}" type="datetimeFigureOut">
              <a:rPr lang="en-GB" smtClean="0"/>
              <a:t>16/12/2017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F8E6D-2F87-4F6A-97CA-AABE12BDBAA7}" type="slidenum">
              <a:rPr lang="en-GB" smtClean="0"/>
              <a:t>‹#›</a:t>
            </a:fld>
            <a:endParaRPr lang="en-GB"/>
          </a:p>
        </p:txBody>
      </p:sp>
    </p:spTree>
    <p:extLst>
      <p:ext uri="{BB962C8B-B14F-4D97-AF65-F5344CB8AC3E}">
        <p14:creationId xmlns:p14="http://schemas.microsoft.com/office/powerpoint/2010/main" val="302327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1</a:t>
            </a:fld>
            <a:endParaRPr lang="en-GB"/>
          </a:p>
        </p:txBody>
      </p:sp>
    </p:spTree>
    <p:extLst>
      <p:ext uri="{BB962C8B-B14F-4D97-AF65-F5344CB8AC3E}">
        <p14:creationId xmlns:p14="http://schemas.microsoft.com/office/powerpoint/2010/main" val="140592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https://en.wikipedia.org/wiki/Women_in_Bletchley_Park</a:t>
            </a:r>
          </a:p>
          <a:p>
            <a:r>
              <a:rPr lang="en-GB" dirty="0"/>
              <a:t>https://www.gadgette.com/2016/04/15/women-in-tech-history-bletchley-park/</a:t>
            </a:r>
          </a:p>
          <a:p>
            <a:endParaRPr lang="en-GB" dirty="0"/>
          </a:p>
          <a:p>
            <a:r>
              <a:rPr lang="en-GB" dirty="0"/>
              <a:t>https://www.computerworlduk.com/careers/women-studying-computer-science-in-uk-universities-is-declining-3621040/</a:t>
            </a:r>
          </a:p>
          <a:p>
            <a:endParaRPr lang="en-GB" dirty="0"/>
          </a:p>
          <a:p>
            <a:endParaRPr lang="en-GB" dirty="0"/>
          </a:p>
          <a:p>
            <a:r>
              <a:rPr lang="en-GB" dirty="0"/>
              <a:t>https://en.wikipedia.org/wiki/Gender_disparity_in_computing</a:t>
            </a:r>
          </a:p>
          <a:p>
            <a:endParaRPr lang="en-GB" dirty="0"/>
          </a:p>
          <a:p>
            <a:r>
              <a:rPr lang="en-GB" dirty="0"/>
              <a:t>https://en.wikipedia.org/wiki/BCSWomen</a:t>
            </a:r>
          </a:p>
        </p:txBody>
      </p:sp>
      <p:sp>
        <p:nvSpPr>
          <p:cNvPr id="4" name="Slide Number Placeholder 3"/>
          <p:cNvSpPr>
            <a:spLocks noGrp="1"/>
          </p:cNvSpPr>
          <p:nvPr>
            <p:ph type="sldNum" sz="quarter" idx="10"/>
          </p:nvPr>
        </p:nvSpPr>
        <p:spPr/>
        <p:txBody>
          <a:bodyPr/>
          <a:lstStyle/>
          <a:p>
            <a:fld id="{40AF8E6D-2F87-4F6A-97CA-AABE12BDBAA7}" type="slidenum">
              <a:rPr lang="en-GB" smtClean="0"/>
              <a:t>46</a:t>
            </a:fld>
            <a:endParaRPr lang="en-GB"/>
          </a:p>
        </p:txBody>
      </p:sp>
    </p:spTree>
    <p:extLst>
      <p:ext uri="{BB962C8B-B14F-4D97-AF65-F5344CB8AC3E}">
        <p14:creationId xmlns:p14="http://schemas.microsoft.com/office/powerpoint/2010/main" val="220045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Emerging trends in electricity consumption for consumer ITC.</a:t>
            </a:r>
          </a:p>
          <a:p>
            <a:r>
              <a:rPr lang="en-GB" dirty="0"/>
              <a:t>http://vmserver14.nuigalway.ie/xmlui/handle/10379/3563</a:t>
            </a:r>
          </a:p>
        </p:txBody>
      </p:sp>
      <p:sp>
        <p:nvSpPr>
          <p:cNvPr id="4" name="Slide Number Placeholder 3"/>
          <p:cNvSpPr>
            <a:spLocks noGrp="1"/>
          </p:cNvSpPr>
          <p:nvPr>
            <p:ph type="sldNum" sz="quarter" idx="10"/>
          </p:nvPr>
        </p:nvSpPr>
        <p:spPr/>
        <p:txBody>
          <a:bodyPr/>
          <a:lstStyle/>
          <a:p>
            <a:fld id="{40AF8E6D-2F87-4F6A-97CA-AABE12BDBAA7}" type="slidenum">
              <a:rPr lang="en-GB" smtClean="0"/>
              <a:t>47</a:t>
            </a:fld>
            <a:endParaRPr lang="en-GB"/>
          </a:p>
        </p:txBody>
      </p:sp>
    </p:spTree>
    <p:extLst>
      <p:ext uri="{BB962C8B-B14F-4D97-AF65-F5344CB8AC3E}">
        <p14:creationId xmlns:p14="http://schemas.microsoft.com/office/powerpoint/2010/main" val="86852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Ingrid </a:t>
            </a:r>
            <a:r>
              <a:rPr lang="en-GB" dirty="0" err="1"/>
              <a:t>Burrington</a:t>
            </a:r>
            <a:r>
              <a:rPr lang="en-GB" dirty="0"/>
              <a:t> (2015) The Environmental Toll of a Netflix Binge. The Atlantic [online] https://www.theatlantic.com/technology/archive/2015/12/there-are-no-clean-clouds/420744/ Accessed 1/10/2017</a:t>
            </a:r>
          </a:p>
        </p:txBody>
      </p:sp>
      <p:sp>
        <p:nvSpPr>
          <p:cNvPr id="4" name="Slide Number Placeholder 3"/>
          <p:cNvSpPr>
            <a:spLocks noGrp="1"/>
          </p:cNvSpPr>
          <p:nvPr>
            <p:ph type="sldNum" sz="quarter" idx="10"/>
          </p:nvPr>
        </p:nvSpPr>
        <p:spPr/>
        <p:txBody>
          <a:bodyPr/>
          <a:lstStyle/>
          <a:p>
            <a:fld id="{40AF8E6D-2F87-4F6A-97CA-AABE12BDBAA7}" type="slidenum">
              <a:rPr lang="en-GB" smtClean="0"/>
              <a:t>49</a:t>
            </a:fld>
            <a:endParaRPr lang="en-GB"/>
          </a:p>
        </p:txBody>
      </p:sp>
    </p:spTree>
    <p:extLst>
      <p:ext uri="{BB962C8B-B14F-4D97-AF65-F5344CB8AC3E}">
        <p14:creationId xmlns:p14="http://schemas.microsoft.com/office/powerpoint/2010/main" val="262609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https://www.python.org/dev/peps/pep-0484/</a:t>
            </a:r>
          </a:p>
        </p:txBody>
      </p:sp>
      <p:sp>
        <p:nvSpPr>
          <p:cNvPr id="4" name="Slide Number Placeholder 3"/>
          <p:cNvSpPr>
            <a:spLocks noGrp="1"/>
          </p:cNvSpPr>
          <p:nvPr>
            <p:ph type="sldNum" sz="quarter" idx="10"/>
          </p:nvPr>
        </p:nvSpPr>
        <p:spPr/>
        <p:txBody>
          <a:bodyPr/>
          <a:lstStyle/>
          <a:p>
            <a:fld id="{40AF8E6D-2F87-4F6A-97CA-AABE12BDBAA7}" type="slidenum">
              <a:rPr lang="en-GB" smtClean="0"/>
              <a:t>52</a:t>
            </a:fld>
            <a:endParaRPr lang="en-GB"/>
          </a:p>
        </p:txBody>
      </p:sp>
    </p:spTree>
    <p:extLst>
      <p:ext uri="{BB962C8B-B14F-4D97-AF65-F5344CB8AC3E}">
        <p14:creationId xmlns:p14="http://schemas.microsoft.com/office/powerpoint/2010/main" val="18711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F8E6D-2F87-4F6A-97CA-AABE12BDBAA7}" type="slidenum">
              <a:rPr lang="en-GB" smtClean="0"/>
              <a:t>56</a:t>
            </a:fld>
            <a:endParaRPr lang="en-GB"/>
          </a:p>
        </p:txBody>
      </p:sp>
    </p:spTree>
    <p:extLst>
      <p:ext uri="{BB962C8B-B14F-4D97-AF65-F5344CB8AC3E}">
        <p14:creationId xmlns:p14="http://schemas.microsoft.com/office/powerpoint/2010/main" val="141153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A39A7D9-D393-4BA0-97F5-6EFAB52413E0}"/>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438CEB8A-2912-4C0B-98B3-1B16FEDF6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anose="020B0600070205080204" pitchFamily="34" charset="-128"/>
                <a:cs typeface="Arial" panose="020B0604020202020204" pitchFamily="34" charset="0"/>
              </a:rPr>
              <a:t>http://www.ditii.com/2011/05/05/visualizing-geographic-and-google-search-data-with-the-webgl-globe-and-search-globe/</a:t>
            </a:r>
          </a:p>
        </p:txBody>
      </p:sp>
      <p:sp>
        <p:nvSpPr>
          <p:cNvPr id="64516" name="Slide Number Placeholder 3">
            <a:extLst>
              <a:ext uri="{FF2B5EF4-FFF2-40B4-BE49-F238E27FC236}">
                <a16:creationId xmlns:a16="http://schemas.microsoft.com/office/drawing/2014/main" id="{1EA98130-8AB1-4771-A4A5-366C8C01CE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FFC786D-405A-44B2-A663-4C8AE9598900}" type="slidenum">
              <a:rPr lang="en-US" altLang="en-US">
                <a:latin typeface="Times New Roman" panose="02020603050405020304" pitchFamily="18" charset="0"/>
                <a:cs typeface="Arial" panose="020B0604020202020204" pitchFamily="34" charset="0"/>
              </a:rPr>
              <a:pPr eaLnBrk="1" hangingPunct="1"/>
              <a:t>57</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976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F8E6D-2F87-4F6A-97CA-AABE12BDBAA7}" type="slidenum">
              <a:rPr lang="en-GB" smtClean="0"/>
              <a:t>9</a:t>
            </a:fld>
            <a:endParaRPr lang="en-GB"/>
          </a:p>
        </p:txBody>
      </p:sp>
    </p:spTree>
    <p:extLst>
      <p:ext uri="{BB962C8B-B14F-4D97-AF65-F5344CB8AC3E}">
        <p14:creationId xmlns:p14="http://schemas.microsoft.com/office/powerpoint/2010/main" val="68093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F8E6D-2F87-4F6A-97CA-AABE12BDBAA7}" type="slidenum">
              <a:rPr lang="en-GB" smtClean="0"/>
              <a:t>11</a:t>
            </a:fld>
            <a:endParaRPr lang="en-GB"/>
          </a:p>
        </p:txBody>
      </p:sp>
    </p:spTree>
    <p:extLst>
      <p:ext uri="{BB962C8B-B14F-4D97-AF65-F5344CB8AC3E}">
        <p14:creationId xmlns:p14="http://schemas.microsoft.com/office/powerpoint/2010/main" val="327046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FF99067-09EF-4155-B6C9-FC6C871997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E4614BD-DA4C-4218-AD7E-10C0CABE140C}" type="slidenum">
              <a:rPr lang="en-US" altLang="en-US">
                <a:latin typeface="Times New Roman" panose="02020603050405020304" pitchFamily="18" charset="0"/>
                <a:cs typeface="Arial" panose="020B0604020202020204" pitchFamily="34" charset="0"/>
              </a:rPr>
              <a:pPr eaLnBrk="1" hangingPunct="1"/>
              <a:t>15</a:t>
            </a:fld>
            <a:endParaRPr lang="en-US" altLang="en-US">
              <a:latin typeface="Times New Roman" panose="02020603050405020304" pitchFamily="18" charset="0"/>
              <a:cs typeface="Arial" panose="020B0604020202020204" pitchFamily="34" charset="0"/>
            </a:endParaRPr>
          </a:p>
        </p:txBody>
      </p:sp>
      <p:sp>
        <p:nvSpPr>
          <p:cNvPr id="58371" name="Rectangle 2">
            <a:extLst>
              <a:ext uri="{FF2B5EF4-FFF2-40B4-BE49-F238E27FC236}">
                <a16:creationId xmlns:a16="http://schemas.microsoft.com/office/drawing/2014/main" id="{F1CB8113-11BC-4157-8FF6-6C179DC9CCF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5E0F87F9-A2D6-4A13-9DE7-B307EE3B33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9898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DAACC9F-D40A-465B-B305-637CAD1F3470}"/>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28D33227-F5F9-4657-ADE0-3B76BB1325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cs typeface="Arial" panose="020B0604020202020204" pitchFamily="34" charset="0"/>
              </a:rPr>
              <a:t>When designing a method we should decide on the behaviour the method should display in both correct functionality and also in unexpected circumstances.</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Once behaviour has been designed tests are designed and written to test that behaviour under particular conditions.</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Only when the complete test suite is finished do you start to write the code to satisfy the tests.</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The benefits of this approach is the robust nature of the code and the ease of making future changes.  It also works well with continuous integration as a development process because it is immediately obvious when a code change ‘breaks’ a build.</a:t>
            </a:r>
          </a:p>
          <a:p>
            <a:endParaRPr lang="en-US" altLang="en-US">
              <a:ea typeface="ＭＳ Ｐゴシック" panose="020B0600070205080204" pitchFamily="34" charset="-128"/>
              <a:cs typeface="Arial" panose="020B0604020202020204" pitchFamily="34" charset="0"/>
            </a:endParaRPr>
          </a:p>
          <a:p>
            <a:r>
              <a:rPr lang="en-US" altLang="en-US">
                <a:ea typeface="ＭＳ Ｐゴシック" panose="020B0600070205080204" pitchFamily="34" charset="-128"/>
                <a:cs typeface="Arial" panose="020B0604020202020204" pitchFamily="34" charset="0"/>
              </a:rPr>
              <a:t>The main drawback to this approach is the upfront time and effort in designing and developing the tests.  This tends to be about 75% of development time and can be a significant financial overhead.</a:t>
            </a:r>
          </a:p>
        </p:txBody>
      </p:sp>
      <p:sp>
        <p:nvSpPr>
          <p:cNvPr id="62468" name="Slide Number Placeholder 3">
            <a:extLst>
              <a:ext uri="{FF2B5EF4-FFF2-40B4-BE49-F238E27FC236}">
                <a16:creationId xmlns:a16="http://schemas.microsoft.com/office/drawing/2014/main" id="{1401E7BB-35C6-48FF-9D26-AAB600D32E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B53383B-6824-4942-A9E1-CD69360A6075}" type="slidenum">
              <a:rPr lang="en-US" altLang="en-US">
                <a:latin typeface="Times New Roman" panose="02020603050405020304" pitchFamily="18" charset="0"/>
                <a:cs typeface="Arial" panose="020B0604020202020204" pitchFamily="34" charset="0"/>
              </a:rPr>
              <a:pPr eaLnBrk="1" hangingPunct="1"/>
              <a:t>25</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102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6C758DA-C83A-4E4C-BF24-008212ACE686}"/>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566B5454-63B5-4120-BA21-D9839396CA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cs typeface="Arial" panose="020B0604020202020204" pitchFamily="34" charset="0"/>
              </a:rPr>
              <a:t>Kanban and SCRUM are widely used for communication between large development teams. Taken from process design research: </a:t>
            </a:r>
          </a:p>
          <a:p>
            <a:r>
              <a:rPr lang="en-US" altLang="en-US">
                <a:ea typeface="ＭＳ Ｐゴシック" panose="020B0600070205080204" pitchFamily="34" charset="-128"/>
                <a:cs typeface="Arial" panose="020B0604020202020204" pitchFamily="34" charset="0"/>
              </a:rPr>
              <a:t>	Kanban Toyota – Japanese for ticket, have swim lanes on a board and the aim is to move tickets from a backlog across a board as quickly as possible in an accepted area.  Every 2 weeks or so a ‘Product Owner’ will either accept or reject development progress against a ticket.</a:t>
            </a:r>
          </a:p>
          <a:p>
            <a:r>
              <a:rPr lang="en-US" altLang="en-US">
                <a:ea typeface="ＭＳ Ｐゴシック" panose="020B0600070205080204" pitchFamily="34" charset="-128"/>
                <a:cs typeface="Arial" panose="020B0604020202020204" pitchFamily="34" charset="0"/>
              </a:rPr>
              <a:t>	SCRUM is a way of making sure the whole development team knows what is going on, normally a ten minute stand up meeting around a Kanban board highlighting progress, issues and blockers so that everyone in the team is aware if they are needed to progress a particular ticket.</a:t>
            </a:r>
          </a:p>
          <a:p>
            <a:r>
              <a:rPr lang="en-US" altLang="en-US">
                <a:ea typeface="ＭＳ Ｐゴシック" panose="020B0600070205080204" pitchFamily="34" charset="-128"/>
                <a:cs typeface="Arial" panose="020B0604020202020204" pitchFamily="34" charset="0"/>
              </a:rPr>
              <a:t>Key to most of these development techniques is a short development sprint which puts the user in the driving seat and ensures critical must-have development is completed first.  It also provides continuous feedback for the development team.</a:t>
            </a:r>
          </a:p>
          <a:p>
            <a:r>
              <a:rPr lang="en-US" altLang="en-US">
                <a:ea typeface="ＭＳ Ｐゴシック" panose="020B0600070205080204" pitchFamily="34" charset="-128"/>
                <a:cs typeface="Arial" panose="020B0604020202020204" pitchFamily="34" charset="0"/>
              </a:rPr>
              <a:t>Continuous integration ensures that all developers integrate their code, rather than having two developers working in isolation producing modules that will not work together.</a:t>
            </a:r>
          </a:p>
        </p:txBody>
      </p:sp>
      <p:sp>
        <p:nvSpPr>
          <p:cNvPr id="56324" name="Slide Number Placeholder 3">
            <a:extLst>
              <a:ext uri="{FF2B5EF4-FFF2-40B4-BE49-F238E27FC236}">
                <a16:creationId xmlns:a16="http://schemas.microsoft.com/office/drawing/2014/main" id="{807A3F36-C325-4496-B5A2-FD268C2E02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8D45652-F323-49EC-BED5-4512F7C90AC2}" type="slidenum">
              <a:rPr lang="en-US" altLang="en-US">
                <a:latin typeface="Times New Roman" panose="02020603050405020304" pitchFamily="18" charset="0"/>
                <a:cs typeface="Arial" panose="020B0604020202020204" pitchFamily="34" charset="0"/>
              </a:rPr>
              <a:pPr eaLnBrk="1" hangingPunct="1"/>
              <a:t>31</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466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F4CAF4B-237F-4258-A7A0-BEF28DF2F4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C7143147-F597-426C-A6B0-A73654769FF5}" type="slidenum">
              <a:rPr lang="en-GB" altLang="en-US">
                <a:cs typeface="Times New Roman" panose="02020603050405020304" pitchFamily="18" charset="0"/>
              </a:rPr>
              <a:pPr eaLnBrk="1" hangingPunct="1">
                <a:spcBef>
                  <a:spcPct val="0"/>
                </a:spcBef>
              </a:pPr>
              <a:t>33</a:t>
            </a:fld>
            <a:endParaRPr lang="en-GB" altLang="en-US">
              <a:cs typeface="Times New Roman" panose="02020603050405020304" pitchFamily="18" charset="0"/>
            </a:endParaRPr>
          </a:p>
        </p:txBody>
      </p:sp>
      <p:sp>
        <p:nvSpPr>
          <p:cNvPr id="58371" name="Rectangle 2">
            <a:extLst>
              <a:ext uri="{FF2B5EF4-FFF2-40B4-BE49-F238E27FC236}">
                <a16:creationId xmlns:a16="http://schemas.microsoft.com/office/drawing/2014/main" id="{25DB2B21-F4F5-4F44-90E4-5390570AE9B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AC1601F-31EE-4CF6-9C8D-536BCA2436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U</a:t>
            </a:r>
            <a:r>
              <a:rPr lang="en-US" altLang="en-US">
                <a:cs typeface="Arial" panose="020B0604020202020204" pitchFamily="34" charset="0"/>
              </a:rPr>
              <a:t>ser consultation should be at the center of the process, as its</a:t>
            </a:r>
            <a:r>
              <a:rPr lang="en-GB" altLang="en-US">
                <a:cs typeface="Arial" panose="020B0604020202020204" pitchFamily="34" charset="0"/>
              </a:rPr>
              <a:t> </a:t>
            </a:r>
            <a:r>
              <a:rPr lang="en-US" altLang="en-US">
                <a:cs typeface="Arial" panose="020B0604020202020204" pitchFamily="34" charset="0"/>
              </a:rPr>
              <a:t>driving force.</a:t>
            </a:r>
          </a:p>
        </p:txBody>
      </p:sp>
    </p:spTree>
    <p:extLst>
      <p:ext uri="{BB962C8B-B14F-4D97-AF65-F5344CB8AC3E}">
        <p14:creationId xmlns:p14="http://schemas.microsoft.com/office/powerpoint/2010/main" val="48326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F6A3518-92DB-463E-AF5F-C1C815881F33}"/>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87C76D88-2F49-4F81-BC9D-13CEF71168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cs typeface="Arial" panose="020B0604020202020204" pitchFamily="34" charset="0"/>
            </a:endParaRPr>
          </a:p>
        </p:txBody>
      </p:sp>
      <p:sp>
        <p:nvSpPr>
          <p:cNvPr id="57348" name="Slide Number Placeholder 3">
            <a:extLst>
              <a:ext uri="{FF2B5EF4-FFF2-40B4-BE49-F238E27FC236}">
                <a16:creationId xmlns:a16="http://schemas.microsoft.com/office/drawing/2014/main" id="{247ACCEA-9B6A-4CF5-B277-65829C49E7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F27AD55-8800-4AAC-B588-245877116A60}" type="slidenum">
              <a:rPr lang="en-US" altLang="en-US">
                <a:latin typeface="Times New Roman" panose="02020603050405020304" pitchFamily="18" charset="0"/>
                <a:cs typeface="Arial" panose="020B0604020202020204" pitchFamily="34" charset="0"/>
              </a:rPr>
              <a:pPr eaLnBrk="1" hangingPunct="1"/>
              <a:t>35</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553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https://en.wikipedia.org/wiki/Women_in_Bletchley_Park</a:t>
            </a:r>
          </a:p>
          <a:p>
            <a:r>
              <a:rPr lang="en-GB" dirty="0"/>
              <a:t>https://www.gadgette.com/2016/04/15/women-in-tech-history-bletchley-park/</a:t>
            </a:r>
          </a:p>
          <a:p>
            <a:endParaRPr lang="en-GB" dirty="0"/>
          </a:p>
          <a:p>
            <a:r>
              <a:rPr lang="en-GB" dirty="0"/>
              <a:t>https://www.computerworlduk.com/careers/women-studying-computer-science-in-uk-universities-is-declining-3621040/</a:t>
            </a:r>
          </a:p>
          <a:p>
            <a:endParaRPr lang="en-GB" dirty="0"/>
          </a:p>
          <a:p>
            <a:endParaRPr lang="en-GB" dirty="0"/>
          </a:p>
          <a:p>
            <a:r>
              <a:rPr lang="en-GB" dirty="0"/>
              <a:t>https://en.wikipedia.org/wiki/Gender_disparity_in_computing</a:t>
            </a:r>
          </a:p>
          <a:p>
            <a:endParaRPr lang="en-GB" dirty="0"/>
          </a:p>
          <a:p>
            <a:r>
              <a:rPr lang="en-GB" dirty="0"/>
              <a:t>https://en.wikipedia.org/wiki/BCSWomen</a:t>
            </a:r>
          </a:p>
          <a:p>
            <a:endParaRPr lang="en-GB" dirty="0"/>
          </a:p>
          <a:p>
            <a:r>
              <a:rPr lang="en-GB" dirty="0"/>
              <a:t>https://arstechnica.com/tech-policy/2013/03/how-dongle-jokes-got-two-people-fired-and-led-to-ddos-attacks/</a:t>
            </a:r>
          </a:p>
        </p:txBody>
      </p:sp>
      <p:sp>
        <p:nvSpPr>
          <p:cNvPr id="4" name="Slide Number Placeholder 3"/>
          <p:cNvSpPr>
            <a:spLocks noGrp="1"/>
          </p:cNvSpPr>
          <p:nvPr>
            <p:ph type="sldNum" sz="quarter" idx="10"/>
          </p:nvPr>
        </p:nvSpPr>
        <p:spPr/>
        <p:txBody>
          <a:bodyPr/>
          <a:lstStyle/>
          <a:p>
            <a:fld id="{40AF8E6D-2F87-4F6A-97CA-AABE12BDBAA7}" type="slidenum">
              <a:rPr lang="en-GB" smtClean="0"/>
              <a:t>45</a:t>
            </a:fld>
            <a:endParaRPr lang="en-GB"/>
          </a:p>
        </p:txBody>
      </p:sp>
    </p:spTree>
    <p:extLst>
      <p:ext uri="{BB962C8B-B14F-4D97-AF65-F5344CB8AC3E}">
        <p14:creationId xmlns:p14="http://schemas.microsoft.com/office/powerpoint/2010/main" val="231913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F0E3-1DEC-46B1-B715-5564EC81CC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010337-6B9C-490F-9748-CF9EB3CC3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195DC1-471D-4158-B4C0-26ABF3007B4B}"/>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49CFD95E-788A-4050-99B9-9F8DCAB29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994D5-8159-4CBD-BC45-FB2BB3EB46F4}"/>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13737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699B-93B4-41E7-919E-399956BA5C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9C565E-14CE-4731-91A2-DB9CAAC776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EEAD6F-E3A6-4DDF-83E9-02D37D35F285}"/>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20AD1376-91E7-4AE6-B455-B590365F9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26C96-033E-42AD-B9C0-E5BDFB081DF0}"/>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17321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29EFD-C5DD-40E1-B027-1F860B8FA0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6F45A3-A0A0-47B1-9F46-1B200BD473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9FADEF-A226-471C-B363-7735F4073236}"/>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C5EA68FC-34EC-4467-AB2C-205D169E1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26806-2BF6-4350-9696-13184FABC1D0}"/>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46716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C681-92F5-4172-9843-D4A25F823E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DAE0DE-5ACE-4F8E-8B18-EA529A356F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A54581-B1B7-451B-A7E7-C1FE61B21FC7}"/>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9E41066C-DB19-4237-A027-6DA09BC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8517B1-0C19-4EF0-8F47-0650A08AC03F}"/>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84011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0EC5-C6F4-4CFC-BB8B-9CDA9B5259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BF61D9-1F23-4424-BE39-D53C14556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4AB635-654C-4EC0-929F-9F1A3FE9EC62}"/>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50A99E75-01D2-43FD-8DD6-963F3415E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804BE6-3E07-4210-BF3E-EC65D095BBEC}"/>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64944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3CF-7C7F-4288-87A6-787E573959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64FA1B-B65E-4AC6-BC13-AD67348B0E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6B0F39-6CD9-4463-946F-A509193651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B5E872-2DAC-4C44-9CE7-12CB5B6F46F9}"/>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6" name="Footer Placeholder 5">
            <a:extLst>
              <a:ext uri="{FF2B5EF4-FFF2-40B4-BE49-F238E27FC236}">
                <a16:creationId xmlns:a16="http://schemas.microsoft.com/office/drawing/2014/main" id="{8900F7DA-7FDC-4F09-9B39-BDBDD7E040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22EE91-2857-41DA-99D4-65B61452D954}"/>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17210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F0A5-2CCC-48C5-B89B-E0A1B1D804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7A14E5-BE3B-42F6-9B11-765F53A29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DA1860-13A7-4188-9C43-F15D2C61B4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F5E94B-94D2-4566-A638-763F36942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DB6081-BA03-4F62-B362-796595F0D3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745CE4-ECBE-4A13-BC8F-D71C51EA83EF}"/>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8" name="Footer Placeholder 7">
            <a:extLst>
              <a:ext uri="{FF2B5EF4-FFF2-40B4-BE49-F238E27FC236}">
                <a16:creationId xmlns:a16="http://schemas.microsoft.com/office/drawing/2014/main" id="{EF4B10DF-8046-4917-8329-F6ECF4A856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E9AB88-500E-406E-A3B0-A1569605DDB3}"/>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142422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DC35-1C97-4AFE-A6F9-5472158F81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03EA8E-1324-4009-A219-F88C29216429}"/>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4" name="Footer Placeholder 3">
            <a:extLst>
              <a:ext uri="{FF2B5EF4-FFF2-40B4-BE49-F238E27FC236}">
                <a16:creationId xmlns:a16="http://schemas.microsoft.com/office/drawing/2014/main" id="{0970797D-0BF8-4527-BC0C-41F3FED9B1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E9ADAE-5AFE-4622-A4FE-970A04ABA8EB}"/>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20212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FE443-86C8-47FA-9C3F-58E195AC7CE1}"/>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3" name="Footer Placeholder 2">
            <a:extLst>
              <a:ext uri="{FF2B5EF4-FFF2-40B4-BE49-F238E27FC236}">
                <a16:creationId xmlns:a16="http://schemas.microsoft.com/office/drawing/2014/main" id="{9659A948-37D3-42E0-933B-D3346F1556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0DF4E6-CF48-4CA2-A526-BCB3E665586C}"/>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99155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4ED9-2181-4D7D-A22B-E504919A4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55F99F-442A-40EF-B6D9-8AE3FD7DD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D5618F-CEA0-4CC2-9F91-33C9A271A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D93E4B-BBFF-41AD-9467-55B3B6B65D8C}"/>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6" name="Footer Placeholder 5">
            <a:extLst>
              <a:ext uri="{FF2B5EF4-FFF2-40B4-BE49-F238E27FC236}">
                <a16:creationId xmlns:a16="http://schemas.microsoft.com/office/drawing/2014/main" id="{B4A1EED0-6CFF-4B36-9E7E-B28289B467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10B51B-459C-4C50-BA52-C162524971CA}"/>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10610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10B4-A81C-4DE1-8383-56506689F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98D5E9-601C-4784-A35E-A21C5D37E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F8BB5B-A39E-4356-A604-BBFCA2909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2E38B-8A3F-4CBF-A623-7D746C4193EF}"/>
              </a:ext>
            </a:extLst>
          </p:cNvPr>
          <p:cNvSpPr>
            <a:spLocks noGrp="1"/>
          </p:cNvSpPr>
          <p:nvPr>
            <p:ph type="dt" sz="half" idx="10"/>
          </p:nvPr>
        </p:nvSpPr>
        <p:spPr/>
        <p:txBody>
          <a:bodyPr/>
          <a:lstStyle/>
          <a:p>
            <a:fld id="{7F15C198-0286-4978-B10F-877371E3E014}" type="datetimeFigureOut">
              <a:rPr lang="en-GB" smtClean="0"/>
              <a:t>16/12/2017</a:t>
            </a:fld>
            <a:endParaRPr lang="en-GB"/>
          </a:p>
        </p:txBody>
      </p:sp>
      <p:sp>
        <p:nvSpPr>
          <p:cNvPr id="6" name="Footer Placeholder 5">
            <a:extLst>
              <a:ext uri="{FF2B5EF4-FFF2-40B4-BE49-F238E27FC236}">
                <a16:creationId xmlns:a16="http://schemas.microsoft.com/office/drawing/2014/main" id="{3356A909-848A-49DA-94DD-656E49C6AB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E1EED-919A-4634-BCF7-574685131BE1}"/>
              </a:ext>
            </a:extLst>
          </p:cNvPr>
          <p:cNvSpPr>
            <a:spLocks noGrp="1"/>
          </p:cNvSpPr>
          <p:nvPr>
            <p:ph type="sldNum" sz="quarter" idx="12"/>
          </p:nvPr>
        </p:nvSpPr>
        <p:spPr/>
        <p:txBody>
          <a:bodyPr/>
          <a:lstStyle/>
          <a:p>
            <a:fld id="{965CE0BD-95E0-4F46-9ACA-B8EA446F9D5D}" type="slidenum">
              <a:rPr lang="en-GB" smtClean="0"/>
              <a:t>‹#›</a:t>
            </a:fld>
            <a:endParaRPr lang="en-GB"/>
          </a:p>
        </p:txBody>
      </p:sp>
    </p:spTree>
    <p:extLst>
      <p:ext uri="{BB962C8B-B14F-4D97-AF65-F5344CB8AC3E}">
        <p14:creationId xmlns:p14="http://schemas.microsoft.com/office/powerpoint/2010/main" val="289891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4BA5F1-6827-423D-B0C0-F2640AB16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DAB672-1910-4405-97A2-4CE7CEAE1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B69774-A2CF-4E6B-9892-53D6CD689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5C198-0286-4978-B10F-877371E3E014}" type="datetimeFigureOut">
              <a:rPr lang="en-GB" smtClean="0"/>
              <a:t>16/12/2017</a:t>
            </a:fld>
            <a:endParaRPr lang="en-GB"/>
          </a:p>
        </p:txBody>
      </p:sp>
      <p:sp>
        <p:nvSpPr>
          <p:cNvPr id="5" name="Footer Placeholder 4">
            <a:extLst>
              <a:ext uri="{FF2B5EF4-FFF2-40B4-BE49-F238E27FC236}">
                <a16:creationId xmlns:a16="http://schemas.microsoft.com/office/drawing/2014/main" id="{C7B97D22-587F-489E-89F3-20BD5BE58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B919AF-E929-40C7-95C1-01D45FC43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E0BD-95E0-4F46-9ACA-B8EA446F9D5D}" type="slidenum">
              <a:rPr lang="en-GB" smtClean="0"/>
              <a:t>‹#›</a:t>
            </a:fld>
            <a:endParaRPr lang="en-GB"/>
          </a:p>
        </p:txBody>
      </p:sp>
    </p:spTree>
    <p:extLst>
      <p:ext uri="{BB962C8B-B14F-4D97-AF65-F5344CB8AC3E}">
        <p14:creationId xmlns:p14="http://schemas.microsoft.com/office/powerpoint/2010/main" val="261638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books.org/wiki/Python_Programming/Threading" TargetMode="External"/><Relationship Id="rId2" Type="http://schemas.openxmlformats.org/officeDocument/2006/relationships/hyperlink" Target="https://docs.python.org/3/library/threading.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iki.python.org/moin/GlobalInterpreterLoc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python.org/3/library/subproces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tal.com/python/python-design-pattern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etuptools.readthedocs.io/en/latest/" TargetMode="External"/><Relationship Id="rId2" Type="http://schemas.openxmlformats.org/officeDocument/2006/relationships/hyperlink" Target="https://packaging.python.org/" TargetMode="External"/><Relationship Id="rId1" Type="http://schemas.openxmlformats.org/officeDocument/2006/relationships/slideLayout" Target="../slideLayouts/slideLayout2.xml"/><Relationship Id="rId5" Type="http://schemas.openxmlformats.org/officeDocument/2006/relationships/hyperlink" Target="https://docs.python.org/3/distributing/index.html" TargetMode="External"/><Relationship Id="rId4" Type="http://schemas.openxmlformats.org/officeDocument/2006/relationships/hyperlink" Target="https://docs.python.org/3/library/distributi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python.org/3/faq/programming.html#how-can-i-create-a-stand-alone-binary-from-a-python-script" TargetMode="External"/><Relationship Id="rId2" Type="http://schemas.openxmlformats.org/officeDocument/2006/relationships/hyperlink" Target="https://docs.python.org/3/tutorial/appendix.html#executable-python-scrip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python.org/3/library/locale.html" TargetMode="External"/><Relationship Id="rId2" Type="http://schemas.openxmlformats.org/officeDocument/2006/relationships/hyperlink" Target="https://docs.python.org/3/library/gettext.html#internationalizing-your-programs-and-modul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odefirstgirls.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cs.org/category/863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homes.soic.indiana.edu/nensmeng/enviro-compute/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hegreengrid.org/" TargetMode="External"/><Relationship Id="rId5" Type="http://schemas.openxmlformats.org/officeDocument/2006/relationships/hyperlink" Target="http://www.greenpeace.org/usa/global-warming/click-clean/" TargetMode="External"/><Relationship Id="rId4" Type="http://schemas.openxmlformats.org/officeDocument/2006/relationships/hyperlink" Target="http://homes.soic.indiana.edu/nensmeng/bio.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docs.python.org/3/faq/programming.html#my-program-is-too-slow-how-do-i-speed-it-up"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ocs.python.org/3/tutorial/venv.html" TargetMode="External"/><Relationship Id="rId2" Type="http://schemas.openxmlformats.org/officeDocument/2006/relationships/hyperlink" Target="https://docs.python.org/3/library/2to3.html" TargetMode="External"/><Relationship Id="rId1" Type="http://schemas.openxmlformats.org/officeDocument/2006/relationships/slideLayout" Target="../slideLayouts/slideLayout2.xml"/><Relationship Id="rId5" Type="http://schemas.openxmlformats.org/officeDocument/2006/relationships/hyperlink" Target="https://conda.io/docs/user-guide/tasks/manage-environments.html" TargetMode="External"/><Relationship Id="rId4" Type="http://schemas.openxmlformats.org/officeDocument/2006/relationships/hyperlink" Target="http://www.wilsonsayreslab.org/blog/2015/10/26/managing-multiple-python-environments-using-anaconda"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geog.leeds.ac.uk/courses/computing/" TargetMode="External"/><Relationship Id="rId2" Type="http://schemas.openxmlformats.org/officeDocument/2006/relationships/hyperlink" Target="https://docs.python.org/3/howto/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4550-52AF-431B-B56C-865A6087B41D}"/>
              </a:ext>
            </a:extLst>
          </p:cNvPr>
          <p:cNvSpPr>
            <a:spLocks noGrp="1"/>
          </p:cNvSpPr>
          <p:nvPr>
            <p:ph type="ctrTitle"/>
          </p:nvPr>
        </p:nvSpPr>
        <p:spPr/>
        <p:txBody>
          <a:bodyPr>
            <a:normAutofit fontScale="90000"/>
          </a:bodyPr>
          <a:lstStyle/>
          <a:p>
            <a:r>
              <a:rPr lang="en-GB" dirty="0"/>
              <a:t>Programming for Geographical Information Analysis: Core Skills</a:t>
            </a:r>
          </a:p>
        </p:txBody>
      </p:sp>
      <p:sp>
        <p:nvSpPr>
          <p:cNvPr id="3" name="Subtitle 2">
            <a:extLst>
              <a:ext uri="{FF2B5EF4-FFF2-40B4-BE49-F238E27FC236}">
                <a16:creationId xmlns:a16="http://schemas.microsoft.com/office/drawing/2014/main" id="{1DB95454-3617-421C-B687-70B9BB593FEE}"/>
              </a:ext>
            </a:extLst>
          </p:cNvPr>
          <p:cNvSpPr>
            <a:spLocks noGrp="1"/>
          </p:cNvSpPr>
          <p:nvPr>
            <p:ph type="subTitle" idx="1"/>
          </p:nvPr>
        </p:nvSpPr>
        <p:spPr/>
        <p:txBody>
          <a:bodyPr>
            <a:normAutofit/>
          </a:bodyPr>
          <a:lstStyle/>
          <a:p>
            <a:r>
              <a:rPr lang="en-GB" sz="4000" dirty="0"/>
              <a:t>Coding for Real</a:t>
            </a:r>
            <a:endParaRPr lang="en-GB" sz="4000" dirty="0">
              <a:solidFill>
                <a:schemeClr val="bg2">
                  <a:lumMod val="50000"/>
                </a:schemeClr>
              </a:solidFill>
            </a:endParaRPr>
          </a:p>
        </p:txBody>
      </p:sp>
    </p:spTree>
    <p:extLst>
      <p:ext uri="{BB962C8B-B14F-4D97-AF65-F5344CB8AC3E}">
        <p14:creationId xmlns:p14="http://schemas.microsoft.com/office/powerpoint/2010/main" val="41547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01B2194-84AC-449A-9EBB-17806E7D3C7A}"/>
              </a:ext>
            </a:extLst>
          </p:cNvPr>
          <p:cNvSpPr>
            <a:spLocks noGrp="1"/>
          </p:cNvSpPr>
          <p:nvPr>
            <p:ph type="title"/>
          </p:nvPr>
        </p:nvSpPr>
        <p:spPr/>
        <p:txBody>
          <a:bodyPr/>
          <a:lstStyle/>
          <a:p>
            <a:pPr algn="r"/>
            <a:r>
              <a:rPr lang="en-GB" altLang="en-US" sz="4000">
                <a:ea typeface="ＭＳ Ｐゴシック" panose="020B0600070205080204" pitchFamily="34" charset="-128"/>
              </a:rPr>
              <a:t>Structure we’ve seen</a:t>
            </a:r>
            <a:endParaRPr lang="en-GB" altLang="en-US">
              <a:ea typeface="ＭＳ Ｐゴシック" panose="020B0600070205080204" pitchFamily="34" charset="-128"/>
            </a:endParaRPr>
          </a:p>
        </p:txBody>
      </p:sp>
      <p:sp>
        <p:nvSpPr>
          <p:cNvPr id="19459" name="Content Placeholder 2">
            <a:extLst>
              <a:ext uri="{FF2B5EF4-FFF2-40B4-BE49-F238E27FC236}">
                <a16:creationId xmlns:a16="http://schemas.microsoft.com/office/drawing/2014/main" id="{299C7106-B63C-4B2E-889B-BAE91452D722}"/>
              </a:ext>
            </a:extLst>
          </p:cNvPr>
          <p:cNvSpPr>
            <a:spLocks noGrp="1"/>
          </p:cNvSpPr>
          <p:nvPr>
            <p:ph idx="1"/>
          </p:nvPr>
        </p:nvSpPr>
        <p:spPr>
          <a:xfrm>
            <a:off x="838200" y="1989138"/>
            <a:ext cx="10880188" cy="4525962"/>
          </a:xfrm>
        </p:spPr>
        <p:txBody>
          <a:bodyPr/>
          <a:lstStyle/>
          <a:p>
            <a:pPr marL="0" indent="0">
              <a:buNone/>
            </a:pPr>
            <a:r>
              <a:rPr lang="en-GB" altLang="en-US" dirty="0">
                <a:ea typeface="ＭＳ Ｐゴシック" panose="020B0600070205080204" pitchFamily="34" charset="-128"/>
              </a:rPr>
              <a:t>Clauses</a:t>
            </a:r>
          </a:p>
          <a:p>
            <a:pPr marL="0" indent="0">
              <a:buNone/>
            </a:pPr>
            <a:r>
              <a:rPr lang="en-GB" altLang="en-US" dirty="0">
                <a:ea typeface="ＭＳ Ｐゴシック" panose="020B0600070205080204" pitchFamily="34" charset="-128"/>
              </a:rPr>
              <a:t>Blocks (Functions; Classes)</a:t>
            </a:r>
          </a:p>
          <a:p>
            <a:pPr marL="0" indent="0">
              <a:buNone/>
            </a:pPr>
            <a:r>
              <a:rPr lang="en-GB" altLang="en-US" dirty="0">
                <a:ea typeface="ＭＳ Ｐゴシック" panose="020B0600070205080204" pitchFamily="34" charset="-128"/>
              </a:rPr>
              <a:t>Exception handling</a:t>
            </a:r>
          </a:p>
          <a:p>
            <a:pPr marL="0" indent="0">
              <a:buNone/>
            </a:pPr>
            <a:r>
              <a:rPr lang="en-GB" altLang="en-US" dirty="0">
                <a:ea typeface="ＭＳ Ｐゴシック" panose="020B0600070205080204" pitchFamily="34" charset="-128"/>
              </a:rPr>
              <a:t>Modules</a:t>
            </a:r>
          </a:p>
          <a:p>
            <a:pPr marL="0" indent="0">
              <a:buNone/>
            </a:pPr>
            <a:r>
              <a:rPr lang="en-GB" altLang="en-US" dirty="0">
                <a:ea typeface="ＭＳ Ｐゴシック" panose="020B0600070205080204" pitchFamily="34" charset="-128"/>
              </a:rPr>
              <a:t>Packages</a:t>
            </a:r>
          </a:p>
          <a:p>
            <a:pPr marL="0" indent="0">
              <a:buNone/>
            </a:pPr>
            <a:r>
              <a:rPr lang="en-GB" altLang="en-US" dirty="0">
                <a:ea typeface="ＭＳ Ｐゴシック" panose="020B0600070205080204" pitchFamily="34" charset="-128"/>
              </a:rPr>
              <a:t>GUIs</a:t>
            </a:r>
          </a:p>
          <a:p>
            <a:pPr marL="0" indent="0">
              <a:buNone/>
            </a:pPr>
            <a:r>
              <a:rPr lang="en-GB" altLang="en-US" dirty="0">
                <a:ea typeface="ＭＳ Ｐゴシック" panose="020B0600070205080204" pitchFamily="34" charset="-128"/>
              </a:rPr>
              <a:t>Others we haven’t: threads/concurrency, parallelisation, other programs.</a:t>
            </a:r>
          </a:p>
        </p:txBody>
      </p:sp>
    </p:spTree>
    <p:extLst>
      <p:ext uri="{BB962C8B-B14F-4D97-AF65-F5344CB8AC3E}">
        <p14:creationId xmlns:p14="http://schemas.microsoft.com/office/powerpoint/2010/main" val="220654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9DACB9-CF4C-490B-9F74-7EBBE37BB04C}"/>
              </a:ext>
            </a:extLst>
          </p:cNvPr>
          <p:cNvSpPr>
            <a:spLocks noGrp="1" noChangeArrowheads="1"/>
          </p:cNvSpPr>
          <p:nvPr>
            <p:ph type="title"/>
          </p:nvPr>
        </p:nvSpPr>
        <p:spPr>
          <a:xfrm>
            <a:off x="2782888" y="260350"/>
            <a:ext cx="7772400" cy="838200"/>
          </a:xfrm>
        </p:spPr>
        <p:txBody>
          <a:bodyPr/>
          <a:lstStyle/>
          <a:p>
            <a:pPr algn="r" eaLnBrk="1" hangingPunct="1"/>
            <a:r>
              <a:rPr lang="en-GB" altLang="en-US" sz="4000">
                <a:ea typeface="ＭＳ Ｐゴシック" panose="020B0600070205080204" pitchFamily="34" charset="-128"/>
              </a:rPr>
              <a:t>Getting processor time</a:t>
            </a:r>
            <a:endParaRPr lang="en-US" altLang="en-US">
              <a:ea typeface="ＭＳ Ｐゴシック" panose="020B0600070205080204" pitchFamily="34" charset="-128"/>
            </a:endParaRPr>
          </a:p>
        </p:txBody>
      </p:sp>
      <p:sp>
        <p:nvSpPr>
          <p:cNvPr id="20483" name="Rectangle 3">
            <a:extLst>
              <a:ext uri="{FF2B5EF4-FFF2-40B4-BE49-F238E27FC236}">
                <a16:creationId xmlns:a16="http://schemas.microsoft.com/office/drawing/2014/main" id="{69F38216-A447-473D-A9D3-646BCF65CB19}"/>
              </a:ext>
            </a:extLst>
          </p:cNvPr>
          <p:cNvSpPr>
            <a:spLocks noGrp="1" noChangeArrowheads="1"/>
          </p:cNvSpPr>
          <p:nvPr>
            <p:ph type="body" idx="1"/>
          </p:nvPr>
        </p:nvSpPr>
        <p:spPr>
          <a:xfrm>
            <a:off x="576775" y="2133600"/>
            <a:ext cx="11183816" cy="4535488"/>
          </a:xfrm>
        </p:spPr>
        <p:txBody>
          <a:bodyPr/>
          <a:lstStyle/>
          <a:p>
            <a:pPr marL="0" indent="0">
              <a:buNone/>
            </a:pPr>
            <a:r>
              <a:rPr lang="en-GB" altLang="en-US" sz="2400" dirty="0">
                <a:ea typeface="ＭＳ Ｐゴシック" panose="020B0600070205080204" pitchFamily="34" charset="-128"/>
              </a:rPr>
              <a:t>Usually a program will take over the processor once and run through the code a line at a time in one go.</a:t>
            </a:r>
          </a:p>
          <a:p>
            <a:pPr marL="0" indent="0">
              <a:lnSpc>
                <a:spcPct val="50000"/>
              </a:lnSpc>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However, you can force the processor to split up and run several copies of the same bit of code.</a:t>
            </a:r>
          </a:p>
          <a:p>
            <a:pPr marL="0" indent="0">
              <a:lnSpc>
                <a:spcPct val="50000"/>
              </a:lnSpc>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Each runs in its own processor “</a:t>
            </a:r>
            <a:r>
              <a:rPr lang="en-GB" altLang="en-US" sz="2400" dirty="0">
                <a:solidFill>
                  <a:schemeClr val="accent1"/>
                </a:solidFill>
                <a:ea typeface="ＭＳ Ｐゴシック" panose="020B0600070205080204" pitchFamily="34" charset="-128"/>
              </a:rPr>
              <a:t>thread</a:t>
            </a:r>
            <a:r>
              <a:rPr lang="en-GB" altLang="en-US" sz="2400" dirty="0">
                <a:ea typeface="ＭＳ Ｐゴシック" panose="020B0600070205080204" pitchFamily="34" charset="-128"/>
              </a:rPr>
              <a:t>” of execution.</a:t>
            </a:r>
          </a:p>
          <a:p>
            <a:pPr marL="0" indent="0">
              <a:lnSpc>
                <a:spcPct val="50000"/>
              </a:lnSpc>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For example, you might want a web server to have one thread for each person accessing files so you can send the right file back to the right person, even though lots of requests are being made simultaneously.</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09115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EE74EE8-F267-4A6C-9336-11FE066C587C}"/>
              </a:ext>
            </a:extLst>
          </p:cNvPr>
          <p:cNvSpPr>
            <a:spLocks noGrp="1" noChangeArrowheads="1"/>
          </p:cNvSpPr>
          <p:nvPr>
            <p:ph type="title"/>
          </p:nvPr>
        </p:nvSpPr>
        <p:spPr>
          <a:xfrm>
            <a:off x="3808730" y="231116"/>
            <a:ext cx="7772400" cy="914400"/>
          </a:xfrm>
        </p:spPr>
        <p:txBody>
          <a:bodyPr/>
          <a:lstStyle/>
          <a:p>
            <a:pPr algn="r" eaLnBrk="1" hangingPunct="1"/>
            <a:r>
              <a:rPr lang="en-GB" altLang="en-US" sz="4000" dirty="0">
                <a:ea typeface="ＭＳ Ｐゴシック" panose="020B0600070205080204" pitchFamily="34" charset="-128"/>
              </a:rPr>
              <a:t>Threads</a:t>
            </a:r>
            <a:endParaRPr lang="en-US" altLang="en-US" sz="4000" dirty="0">
              <a:ea typeface="ＭＳ Ｐゴシック" panose="020B0600070205080204" pitchFamily="34" charset="-128"/>
            </a:endParaRPr>
          </a:p>
        </p:txBody>
      </p:sp>
      <p:sp>
        <p:nvSpPr>
          <p:cNvPr id="21507" name="Rectangle 3">
            <a:extLst>
              <a:ext uri="{FF2B5EF4-FFF2-40B4-BE49-F238E27FC236}">
                <a16:creationId xmlns:a16="http://schemas.microsoft.com/office/drawing/2014/main" id="{B0B98A17-8A6F-4CD0-A0B2-046639CB2E6B}"/>
              </a:ext>
            </a:extLst>
          </p:cNvPr>
          <p:cNvSpPr>
            <a:spLocks noGrp="1" noChangeArrowheads="1"/>
          </p:cNvSpPr>
          <p:nvPr>
            <p:ph type="body" idx="1"/>
          </p:nvPr>
        </p:nvSpPr>
        <p:spPr>
          <a:xfrm>
            <a:off x="506437" y="1989138"/>
            <a:ext cx="11268221" cy="4710112"/>
          </a:xfrm>
        </p:spPr>
        <p:txBody>
          <a:bodyPr/>
          <a:lstStyle/>
          <a:p>
            <a:pPr marL="0" indent="0">
              <a:buNone/>
            </a:pPr>
            <a:r>
              <a:rPr lang="en-US" altLang="en-US" dirty="0">
                <a:ea typeface="ＭＳ Ｐゴシック" panose="020B0600070205080204" pitchFamily="34" charset="-128"/>
              </a:rPr>
              <a:t>Generally managed by the threading library:</a:t>
            </a:r>
          </a:p>
          <a:p>
            <a:pPr marL="0" indent="0">
              <a:buNone/>
            </a:pPr>
            <a:r>
              <a:rPr lang="en-US" altLang="en-US" dirty="0">
                <a:ea typeface="ＭＳ Ｐゴシック" panose="020B0600070205080204" pitchFamily="34" charset="-128"/>
                <a:hlinkClick r:id="rId2"/>
              </a:rPr>
              <a:t>https://docs.python.org/3/library/threading.html</a:t>
            </a: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Issues generally </a:t>
            </a:r>
            <a:r>
              <a:rPr lang="en-US" altLang="en-US" dirty="0" err="1">
                <a:ea typeface="ＭＳ Ｐゴシック" panose="020B0600070205080204" pitchFamily="34" charset="-128"/>
              </a:rPr>
              <a:t>centre</a:t>
            </a:r>
            <a:r>
              <a:rPr lang="en-US" altLang="en-US" dirty="0">
                <a:ea typeface="ＭＳ Ｐゴシック" panose="020B0600070205080204" pitchFamily="34" charset="-128"/>
              </a:rPr>
              <a:t> on shared resources / thread-to-thread communication. </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Nice starting tutorial at:</a:t>
            </a:r>
          </a:p>
          <a:p>
            <a:pPr marL="0" indent="0">
              <a:buNone/>
            </a:pPr>
            <a:r>
              <a:rPr lang="en-US" altLang="en-US" dirty="0">
                <a:ea typeface="ＭＳ Ｐゴシック" panose="020B0600070205080204" pitchFamily="34" charset="-128"/>
                <a:hlinkClick r:id="rId3"/>
              </a:rPr>
              <a:t>https://en.wikibooks.org/wiki/Python_Programming/Threading</a:t>
            </a: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03505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5845-DC38-4AB8-9B71-3C38D2EFE843}"/>
              </a:ext>
            </a:extLst>
          </p:cNvPr>
          <p:cNvSpPr>
            <a:spLocks noGrp="1"/>
          </p:cNvSpPr>
          <p:nvPr>
            <p:ph type="title"/>
          </p:nvPr>
        </p:nvSpPr>
        <p:spPr>
          <a:xfrm>
            <a:off x="1302434" y="0"/>
            <a:ext cx="10515600" cy="1325563"/>
          </a:xfrm>
        </p:spPr>
        <p:txBody>
          <a:bodyPr/>
          <a:lstStyle/>
          <a:p>
            <a:pPr algn="r"/>
            <a:r>
              <a:rPr lang="en-GB" dirty="0"/>
              <a:t>Efficiency</a:t>
            </a:r>
          </a:p>
        </p:txBody>
      </p:sp>
      <p:sp>
        <p:nvSpPr>
          <p:cNvPr id="3" name="Content Placeholder 2">
            <a:extLst>
              <a:ext uri="{FF2B5EF4-FFF2-40B4-BE49-F238E27FC236}">
                <a16:creationId xmlns:a16="http://schemas.microsoft.com/office/drawing/2014/main" id="{8A2BD020-DA75-4FB5-90B3-9A5BB11738C5}"/>
              </a:ext>
            </a:extLst>
          </p:cNvPr>
          <p:cNvSpPr>
            <a:spLocks noGrp="1"/>
          </p:cNvSpPr>
          <p:nvPr>
            <p:ph idx="1"/>
          </p:nvPr>
        </p:nvSpPr>
        <p:spPr>
          <a:xfrm>
            <a:off x="478302" y="1406769"/>
            <a:ext cx="10875498" cy="4770194"/>
          </a:xfrm>
        </p:spPr>
        <p:txBody>
          <a:bodyPr>
            <a:normAutofit fontScale="92500" lnSpcReduction="10000"/>
          </a:bodyPr>
          <a:lstStyle/>
          <a:p>
            <a:pPr marL="0" indent="0">
              <a:buNone/>
            </a:pPr>
            <a:r>
              <a:rPr lang="en-GB" dirty="0"/>
              <a:t>In many languages, threading a program will allow chunks of it to run on separate processor units in the computer.</a:t>
            </a:r>
          </a:p>
          <a:p>
            <a:pPr marL="0" indent="0">
              <a:buNone/>
            </a:pPr>
            <a:endParaRPr lang="en-GB" dirty="0"/>
          </a:p>
          <a:p>
            <a:pPr marL="0" indent="0">
              <a:buNone/>
            </a:pPr>
            <a:r>
              <a:rPr lang="en-GB" dirty="0"/>
              <a:t>However, the standard </a:t>
            </a:r>
            <a:r>
              <a:rPr lang="en-GB" dirty="0" err="1"/>
              <a:t>CPython</a:t>
            </a:r>
            <a:r>
              <a:rPr lang="en-GB" dirty="0"/>
              <a:t> implementation allows only one thread (the thread holding the Global Interpreter Lock or GIL) at a time to access  objects. </a:t>
            </a:r>
          </a:p>
          <a:p>
            <a:pPr marL="0" indent="0">
              <a:buNone/>
            </a:pPr>
            <a:endParaRPr lang="en-GB" dirty="0"/>
          </a:p>
          <a:p>
            <a:pPr marL="0" indent="0">
              <a:buNone/>
            </a:pPr>
            <a:r>
              <a:rPr lang="en-GB" dirty="0"/>
              <a:t>This means multi-threaded programs aren't generally more efficient, unless they are slowed by elements outside the GIL system, such as I/O or processing done in some libraries like </a:t>
            </a:r>
            <a:r>
              <a:rPr lang="en-GB" dirty="0" err="1"/>
              <a:t>numpy</a:t>
            </a:r>
            <a:r>
              <a:rPr lang="en-GB" dirty="0"/>
              <a:t>.</a:t>
            </a:r>
          </a:p>
          <a:p>
            <a:pPr marL="0" indent="0">
              <a:buNone/>
            </a:pPr>
            <a:r>
              <a:rPr lang="en-GB" dirty="0"/>
              <a:t>For details, see:</a:t>
            </a:r>
          </a:p>
          <a:p>
            <a:pPr marL="0" indent="0">
              <a:buNone/>
            </a:pPr>
            <a:r>
              <a:rPr lang="en-GB" dirty="0">
                <a:hlinkClick r:id="rId2"/>
              </a:rPr>
              <a:t>https://wiki.python.org/moin/GlobalInterpreterLock</a:t>
            </a:r>
            <a:r>
              <a:rPr lang="en-GB" dirty="0"/>
              <a:t> </a:t>
            </a:r>
          </a:p>
        </p:txBody>
      </p:sp>
    </p:spTree>
    <p:extLst>
      <p:ext uri="{BB962C8B-B14F-4D97-AF65-F5344CB8AC3E}">
        <p14:creationId xmlns:p14="http://schemas.microsoft.com/office/powerpoint/2010/main" val="84415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C3FFC7B-D562-4656-A0FB-0ACAAC4B2916}"/>
              </a:ext>
            </a:extLst>
          </p:cNvPr>
          <p:cNvSpPr>
            <a:spLocks noGrp="1"/>
          </p:cNvSpPr>
          <p:nvPr>
            <p:ph type="title"/>
          </p:nvPr>
        </p:nvSpPr>
        <p:spPr>
          <a:xfrm>
            <a:off x="3489472" y="302554"/>
            <a:ext cx="8229600" cy="706438"/>
          </a:xfrm>
        </p:spPr>
        <p:txBody>
          <a:bodyPr/>
          <a:lstStyle/>
          <a:p>
            <a:pPr algn="r"/>
            <a:r>
              <a:rPr lang="en-GB" altLang="en-US" sz="4000" dirty="0">
                <a:ea typeface="ＭＳ Ｐゴシック" panose="020B0600070205080204" pitchFamily="34" charset="-128"/>
              </a:rPr>
              <a:t>Parallel Supercomputing</a:t>
            </a:r>
            <a:endParaRPr lang="en-GB" altLang="en-US" dirty="0">
              <a:ea typeface="ＭＳ Ｐゴシック" panose="020B0600070205080204" pitchFamily="34" charset="-128"/>
            </a:endParaRPr>
          </a:p>
        </p:txBody>
      </p:sp>
      <p:sp>
        <p:nvSpPr>
          <p:cNvPr id="23555" name="Content Placeholder 2">
            <a:extLst>
              <a:ext uri="{FF2B5EF4-FFF2-40B4-BE49-F238E27FC236}">
                <a16:creationId xmlns:a16="http://schemas.microsoft.com/office/drawing/2014/main" id="{935BA824-71D5-43DA-9E95-C91ED3E2662B}"/>
              </a:ext>
            </a:extLst>
          </p:cNvPr>
          <p:cNvSpPr>
            <a:spLocks noGrp="1"/>
          </p:cNvSpPr>
          <p:nvPr>
            <p:ph idx="1"/>
          </p:nvPr>
        </p:nvSpPr>
        <p:spPr>
          <a:xfrm>
            <a:off x="703385" y="2152357"/>
            <a:ext cx="10874326" cy="3973807"/>
          </a:xfrm>
        </p:spPr>
        <p:txBody>
          <a:bodyPr/>
          <a:lstStyle/>
          <a:p>
            <a:pPr marL="0" indent="0">
              <a:buNone/>
            </a:pPr>
            <a:r>
              <a:rPr lang="en-GB" altLang="en-US" sz="2600" dirty="0">
                <a:ea typeface="ＭＳ Ｐゴシック" panose="020B0600070205080204" pitchFamily="34" charset="-128"/>
              </a:rPr>
              <a:t>Split up a program so it runs on multiple computers ("</a:t>
            </a:r>
            <a:r>
              <a:rPr lang="en-GB" altLang="en-US" sz="2600" dirty="0">
                <a:solidFill>
                  <a:schemeClr val="accent1"/>
                </a:solidFill>
                <a:ea typeface="ＭＳ Ｐゴシック" panose="020B0600070205080204" pitchFamily="34" charset="-128"/>
              </a:rPr>
              <a:t>parallelize</a:t>
            </a:r>
            <a:r>
              <a:rPr lang="en-GB" altLang="en-US" sz="2600" dirty="0">
                <a:ea typeface="ＭＳ Ｐゴシック" panose="020B0600070205080204" pitchFamily="34" charset="-128"/>
              </a:rPr>
              <a:t>" or "</a:t>
            </a:r>
            <a:r>
              <a:rPr lang="en-GB" altLang="en-US" sz="2600" dirty="0">
                <a:solidFill>
                  <a:schemeClr val="accent1"/>
                </a:solidFill>
                <a:ea typeface="ＭＳ Ｐゴシック" panose="020B0600070205080204" pitchFamily="34" charset="-128"/>
              </a:rPr>
              <a:t>parallel program</a:t>
            </a:r>
            <a:r>
              <a:rPr lang="en-GB" altLang="en-US" sz="2600" dirty="0">
                <a:ea typeface="ＭＳ Ｐゴシック" panose="020B0600070205080204" pitchFamily="34" charset="-128"/>
              </a:rPr>
              <a:t>" it).</a:t>
            </a:r>
          </a:p>
          <a:p>
            <a:pPr marL="0" indent="0">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For example, each computer does the calculation for a different geographical area.</a:t>
            </a:r>
          </a:p>
          <a:p>
            <a:pPr marL="0" indent="0">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A good starting point are the books on the reading list.</a:t>
            </a:r>
          </a:p>
        </p:txBody>
      </p:sp>
    </p:spTree>
    <p:extLst>
      <p:ext uri="{BB962C8B-B14F-4D97-AF65-F5344CB8AC3E}">
        <p14:creationId xmlns:p14="http://schemas.microsoft.com/office/powerpoint/2010/main" val="313605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591CEC2-67BD-4CEE-8129-B5F8EFA2660C}"/>
              </a:ext>
            </a:extLst>
          </p:cNvPr>
          <p:cNvSpPr>
            <a:spLocks noGrp="1" noChangeArrowheads="1"/>
          </p:cNvSpPr>
          <p:nvPr>
            <p:ph type="title"/>
          </p:nvPr>
        </p:nvSpPr>
        <p:spPr>
          <a:xfrm>
            <a:off x="4161521" y="429162"/>
            <a:ext cx="7772400" cy="762000"/>
          </a:xfrm>
        </p:spPr>
        <p:txBody>
          <a:bodyPr/>
          <a:lstStyle/>
          <a:p>
            <a:pPr algn="r" eaLnBrk="1" hangingPunct="1"/>
            <a:r>
              <a:rPr lang="en-GB" altLang="en-US" sz="4000" dirty="0">
                <a:ea typeface="ＭＳ Ｐゴシック" panose="020B0600070205080204" pitchFamily="34" charset="-128"/>
              </a:rPr>
              <a:t>Starting other programs</a:t>
            </a:r>
            <a:endParaRPr lang="en-US" altLang="en-US" sz="4000" dirty="0">
              <a:ea typeface="ＭＳ Ｐゴシック" panose="020B0600070205080204" pitchFamily="34" charset="-128"/>
            </a:endParaRPr>
          </a:p>
        </p:txBody>
      </p:sp>
      <p:sp>
        <p:nvSpPr>
          <p:cNvPr id="15363" name="Rectangle 3">
            <a:extLst>
              <a:ext uri="{FF2B5EF4-FFF2-40B4-BE49-F238E27FC236}">
                <a16:creationId xmlns:a16="http://schemas.microsoft.com/office/drawing/2014/main" id="{03D0EDCF-6D26-4C06-A625-2474E7816183}"/>
              </a:ext>
            </a:extLst>
          </p:cNvPr>
          <p:cNvSpPr>
            <a:spLocks noGrp="1" noChangeArrowheads="1"/>
          </p:cNvSpPr>
          <p:nvPr>
            <p:ph type="body" idx="1"/>
          </p:nvPr>
        </p:nvSpPr>
        <p:spPr>
          <a:xfrm>
            <a:off x="225083" y="1989138"/>
            <a:ext cx="11816861" cy="4679950"/>
          </a:xfrm>
        </p:spPr>
        <p:txBody>
          <a:bodyPr/>
          <a:lstStyle/>
          <a:p>
            <a:pPr marL="0" indent="0">
              <a:buNone/>
              <a:defRPr/>
            </a:pPr>
            <a:r>
              <a:rPr lang="en-GB" dirty="0"/>
              <a:t>To run other programs and read and write from and to them, use the </a:t>
            </a:r>
            <a:r>
              <a:rPr lang="en-GB" dirty="0" err="1"/>
              <a:t>subprocess</a:t>
            </a:r>
            <a:r>
              <a:rPr lang="en-GB" dirty="0"/>
              <a:t> library:</a:t>
            </a:r>
          </a:p>
          <a:p>
            <a:pPr marL="0" indent="0">
              <a:buNone/>
              <a:defRPr/>
            </a:pPr>
            <a:r>
              <a:rPr lang="en-GB" sz="2300" dirty="0">
                <a:hlinkClick r:id="rId3"/>
              </a:rPr>
              <a:t>https://docs.python.org/3/library/subprocess.html</a:t>
            </a:r>
            <a:endParaRPr lang="en-GB" sz="2300" dirty="0"/>
          </a:p>
          <a:p>
            <a:pPr marL="0" indent="0">
              <a:buNone/>
              <a:defRPr/>
            </a:pPr>
            <a:endParaRPr lang="en-GB" sz="2000" dirty="0"/>
          </a:p>
          <a:p>
            <a:pPr marL="0" indent="0">
              <a:buNone/>
              <a:defRPr/>
            </a:pPr>
            <a:r>
              <a:rPr lang="en-GB" sz="1800" dirty="0">
                <a:latin typeface="Courier New" panose="02070309020205020404" pitchFamily="49" charset="0"/>
                <a:cs typeface="Courier New" panose="02070309020205020404" pitchFamily="49" charset="0"/>
              </a:rPr>
              <a:t>import </a:t>
            </a:r>
            <a:r>
              <a:rPr lang="en-GB" sz="1800" dirty="0" err="1">
                <a:latin typeface="Courier New" panose="02070309020205020404" pitchFamily="49" charset="0"/>
                <a:cs typeface="Courier New" panose="02070309020205020404" pitchFamily="49" charset="0"/>
              </a:rPr>
              <a:t>subprocess</a:t>
            </a:r>
            <a:endParaRPr lang="en-GB" sz="1800" dirty="0">
              <a:latin typeface="Courier New" panose="02070309020205020404" pitchFamily="49" charset="0"/>
              <a:cs typeface="Courier New" panose="02070309020205020404" pitchFamily="49" charset="0"/>
            </a:endParaRPr>
          </a:p>
          <a:p>
            <a:pPr marL="0" indent="0">
              <a:buNone/>
              <a:defRPr/>
            </a:pPr>
            <a:endParaRPr lang="en-GB" sz="1800" dirty="0">
              <a:latin typeface="Courier New" panose="02070309020205020404" pitchFamily="49" charset="0"/>
              <a:cs typeface="Courier New" panose="02070309020205020404" pitchFamily="49" charset="0"/>
            </a:endParaRPr>
          </a:p>
          <a:p>
            <a:pPr marL="0" indent="0">
              <a:buNone/>
              <a:defRPr/>
            </a:pPr>
            <a:r>
              <a:rPr lang="en-GB" sz="1800" dirty="0">
                <a:latin typeface="Courier New" panose="02070309020205020404" pitchFamily="49" charset="0"/>
                <a:cs typeface="Courier New" panose="02070309020205020404" pitchFamily="49" charset="0"/>
              </a:rPr>
              <a:t>program = </a:t>
            </a:r>
            <a:r>
              <a:rPr lang="en-GB" sz="1800" dirty="0" err="1">
                <a:latin typeface="Courier New" panose="02070309020205020404" pitchFamily="49" charset="0"/>
                <a:cs typeface="Courier New" panose="02070309020205020404" pitchFamily="49" charset="0"/>
              </a:rPr>
              <a:t>subprocess.Popen</a:t>
            </a:r>
            <a:r>
              <a:rPr lang="en-GB" sz="1800" dirty="0">
                <a:latin typeface="Courier New" panose="02070309020205020404" pitchFamily="49" charset="0"/>
                <a:cs typeface="Courier New" panose="02070309020205020404" pitchFamily="49" charset="0"/>
              </a:rPr>
              <a:t>("program", stdin=</a:t>
            </a:r>
            <a:r>
              <a:rPr lang="en-GB" sz="1800" dirty="0" err="1">
                <a:latin typeface="Courier New" panose="02070309020205020404" pitchFamily="49" charset="0"/>
                <a:cs typeface="Courier New" panose="02070309020205020404" pitchFamily="49" charset="0"/>
              </a:rPr>
              <a:t>subprocess.PIPE</a:t>
            </a:r>
            <a:r>
              <a:rPr lang="en-GB" sz="180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universal_newlines</a:t>
            </a:r>
            <a:r>
              <a:rPr lang="en-GB" sz="1800" dirty="0">
                <a:latin typeface="Courier New" panose="02070309020205020404" pitchFamily="49" charset="0"/>
                <a:cs typeface="Courier New" panose="02070309020205020404" pitchFamily="49" charset="0"/>
              </a:rPr>
              <a:t>=True)</a:t>
            </a:r>
          </a:p>
          <a:p>
            <a:pPr marL="0" indent="0">
              <a:buNone/>
              <a:defRPr/>
            </a:pPr>
            <a:r>
              <a:rPr lang="en-GB" sz="1800" dirty="0" err="1">
                <a:latin typeface="Courier New" panose="02070309020205020404" pitchFamily="49" charset="0"/>
                <a:cs typeface="Courier New" panose="02070309020205020404" pitchFamily="49" charset="0"/>
              </a:rPr>
              <a:t>program.stdin.write</a:t>
            </a:r>
            <a:r>
              <a:rPr lang="en-GB" sz="1800" dirty="0">
                <a:latin typeface="Courier New" panose="02070309020205020404" pitchFamily="49" charset="0"/>
                <a:cs typeface="Courier New" panose="02070309020205020404" pitchFamily="49" charset="0"/>
              </a:rPr>
              <a:t>("Hello World")    # Not on Windows unless program reads stdin.</a:t>
            </a:r>
          </a:p>
        </p:txBody>
      </p:sp>
    </p:spTree>
    <p:extLst>
      <p:ext uri="{BB962C8B-B14F-4D97-AF65-F5344CB8AC3E}">
        <p14:creationId xmlns:p14="http://schemas.microsoft.com/office/powerpoint/2010/main" val="19900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8163E72-04A1-4370-9F22-217EF657B209}"/>
              </a:ext>
            </a:extLst>
          </p:cNvPr>
          <p:cNvSpPr>
            <a:spLocks noGrp="1"/>
          </p:cNvSpPr>
          <p:nvPr>
            <p:ph type="title"/>
          </p:nvPr>
        </p:nvSpPr>
        <p:spPr/>
        <p:txBody>
          <a:bodyPr/>
          <a:lstStyle/>
          <a:p>
            <a:pPr algn="r"/>
            <a:r>
              <a:rPr lang="en-GB" altLang="en-US" sz="4000">
                <a:ea typeface="ＭＳ Ｐゴシック" panose="020B0600070205080204" pitchFamily="34" charset="-128"/>
              </a:rPr>
              <a:t>Structure we’ve seen</a:t>
            </a:r>
            <a:endParaRPr lang="en-GB" altLang="en-US">
              <a:ea typeface="ＭＳ Ｐゴシック" panose="020B0600070205080204" pitchFamily="34" charset="-128"/>
            </a:endParaRPr>
          </a:p>
        </p:txBody>
      </p:sp>
      <p:sp>
        <p:nvSpPr>
          <p:cNvPr id="27651" name="Content Placeholder 2">
            <a:extLst>
              <a:ext uri="{FF2B5EF4-FFF2-40B4-BE49-F238E27FC236}">
                <a16:creationId xmlns:a16="http://schemas.microsoft.com/office/drawing/2014/main" id="{4E97C34A-9C03-431A-A3BD-5577847F1A17}"/>
              </a:ext>
            </a:extLst>
          </p:cNvPr>
          <p:cNvSpPr>
            <a:spLocks noGrp="1"/>
          </p:cNvSpPr>
          <p:nvPr>
            <p:ph idx="1"/>
          </p:nvPr>
        </p:nvSpPr>
        <p:spPr>
          <a:xfrm>
            <a:off x="717452" y="1052514"/>
            <a:ext cx="9431436" cy="5462587"/>
          </a:xfrm>
        </p:spPr>
        <p:txBody>
          <a:bodyPr/>
          <a:lstStyle/>
          <a:p>
            <a:pPr marL="0" indent="0">
              <a:buNone/>
            </a:pPr>
            <a:r>
              <a:rPr lang="en-GB" altLang="en-US" dirty="0">
                <a:ea typeface="ＭＳ Ｐゴシック" panose="020B0600070205080204" pitchFamily="34" charset="-128"/>
              </a:rPr>
              <a:t>Clauses</a:t>
            </a:r>
          </a:p>
          <a:p>
            <a:pPr marL="0" indent="0">
              <a:buNone/>
            </a:pPr>
            <a:r>
              <a:rPr lang="en-GB" altLang="en-US" dirty="0">
                <a:ea typeface="ＭＳ Ｐゴシック" panose="020B0600070205080204" pitchFamily="34" charset="-128"/>
              </a:rPr>
              <a:t>Blocks (Functions; Classes)</a:t>
            </a:r>
          </a:p>
          <a:p>
            <a:pPr marL="0" indent="0">
              <a:buNone/>
            </a:pPr>
            <a:r>
              <a:rPr lang="en-GB" altLang="en-US" dirty="0">
                <a:ea typeface="ＭＳ Ｐゴシック" panose="020B0600070205080204" pitchFamily="34" charset="-128"/>
              </a:rPr>
              <a:t>Exception handling</a:t>
            </a:r>
          </a:p>
          <a:p>
            <a:pPr marL="0" indent="0">
              <a:buNone/>
            </a:pPr>
            <a:r>
              <a:rPr lang="en-GB" altLang="en-US" dirty="0">
                <a:ea typeface="ＭＳ Ｐゴシック" panose="020B0600070205080204" pitchFamily="34" charset="-128"/>
              </a:rPr>
              <a:t>Modules</a:t>
            </a:r>
          </a:p>
          <a:p>
            <a:pPr marL="0" indent="0">
              <a:buNone/>
            </a:pPr>
            <a:r>
              <a:rPr lang="en-GB" altLang="en-US" dirty="0">
                <a:ea typeface="ＭＳ Ｐゴシック" panose="020B0600070205080204" pitchFamily="34" charset="-128"/>
              </a:rPr>
              <a:t>Packages</a:t>
            </a:r>
          </a:p>
          <a:p>
            <a:pPr marL="0" indent="0">
              <a:buNone/>
            </a:pPr>
            <a:r>
              <a:rPr lang="en-GB" altLang="en-US" dirty="0">
                <a:ea typeface="ＭＳ Ｐゴシック" panose="020B0600070205080204" pitchFamily="34" charset="-128"/>
              </a:rPr>
              <a:t>Threads / Parallelisation</a:t>
            </a:r>
          </a:p>
          <a:p>
            <a:pPr marL="0" indent="0">
              <a:buNone/>
            </a:pPr>
            <a:r>
              <a:rPr lang="en-GB" altLang="en-US" dirty="0">
                <a:ea typeface="ＭＳ Ｐゴシック" panose="020B0600070205080204" pitchFamily="34" charset="-128"/>
              </a:rPr>
              <a:t>Other programs</a:t>
            </a:r>
          </a:p>
          <a:p>
            <a:pPr marL="0" indent="0">
              <a:buNone/>
            </a:pPr>
            <a:r>
              <a:rPr lang="en-GB" altLang="en-US" dirty="0">
                <a:ea typeface="ＭＳ Ｐゴシック" panose="020B0600070205080204" pitchFamily="34" charset="-128"/>
              </a:rPr>
              <a:t>GUIs</a:t>
            </a:r>
          </a:p>
          <a:p>
            <a:pPr marL="0" indent="0">
              <a:buNone/>
            </a:pPr>
            <a:r>
              <a:rPr lang="en-GB" altLang="en-US" dirty="0">
                <a:ea typeface="ＭＳ Ｐゴシック" panose="020B0600070205080204" pitchFamily="34" charset="-128"/>
              </a:rPr>
              <a:t>Where do we get advice?</a:t>
            </a:r>
          </a:p>
        </p:txBody>
      </p:sp>
    </p:spTree>
    <p:extLst>
      <p:ext uri="{BB962C8B-B14F-4D97-AF65-F5344CB8AC3E}">
        <p14:creationId xmlns:p14="http://schemas.microsoft.com/office/powerpoint/2010/main" val="150004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400" dirty="0"/>
              <a:t>Structuring code</a:t>
            </a:r>
          </a:p>
          <a:p>
            <a:pPr marL="0" indent="0">
              <a:buNone/>
            </a:pPr>
            <a:r>
              <a:rPr lang="en-GB" sz="3200" dirty="0"/>
              <a:t>Design patterns</a:t>
            </a:r>
          </a:p>
          <a:p>
            <a:pPr marL="0" indent="0">
              <a:buNone/>
            </a:pPr>
            <a:r>
              <a:rPr lang="en-GB" sz="2400" dirty="0"/>
              <a:t>Testing</a:t>
            </a:r>
          </a:p>
          <a:p>
            <a:pPr marL="0" indent="0">
              <a:buNone/>
            </a:pPr>
            <a:r>
              <a:rPr lang="en-GB" sz="2400" dirty="0"/>
              <a:t>The development process</a:t>
            </a:r>
          </a:p>
          <a:p>
            <a:pPr marL="0" indent="0">
              <a:buNone/>
            </a:pPr>
            <a:r>
              <a:rPr lang="en-GB" sz="2000" dirty="0"/>
              <a:t>Programming culture</a:t>
            </a:r>
          </a:p>
          <a:p>
            <a:pPr marL="0" indent="0">
              <a:buNone/>
            </a:pPr>
            <a:r>
              <a:rPr lang="en-GB" sz="20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4843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F1CF38-832C-40C6-872B-F4B286E9F86F}"/>
              </a:ext>
            </a:extLst>
          </p:cNvPr>
          <p:cNvSpPr>
            <a:spLocks noGrp="1" noChangeArrowheads="1"/>
          </p:cNvSpPr>
          <p:nvPr>
            <p:ph type="title"/>
          </p:nvPr>
        </p:nvSpPr>
        <p:spPr>
          <a:xfrm>
            <a:off x="2711450" y="188913"/>
            <a:ext cx="7772400" cy="838200"/>
          </a:xfrm>
        </p:spPr>
        <p:txBody>
          <a:bodyPr/>
          <a:lstStyle/>
          <a:p>
            <a:pPr algn="r" eaLnBrk="1" hangingPunct="1"/>
            <a:r>
              <a:rPr lang="en-GB" altLang="en-US" sz="4000" dirty="0">
                <a:ea typeface="ＭＳ Ｐゴシック" panose="020B0600070205080204" pitchFamily="34" charset="-128"/>
              </a:rPr>
              <a:t>Design Patterns</a:t>
            </a:r>
          </a:p>
        </p:txBody>
      </p:sp>
      <p:sp>
        <p:nvSpPr>
          <p:cNvPr id="28675" name="Rectangle 3">
            <a:extLst>
              <a:ext uri="{FF2B5EF4-FFF2-40B4-BE49-F238E27FC236}">
                <a16:creationId xmlns:a16="http://schemas.microsoft.com/office/drawing/2014/main" id="{405AFB6C-EB4A-430D-AB07-68AADA879B43}"/>
              </a:ext>
            </a:extLst>
          </p:cNvPr>
          <p:cNvSpPr>
            <a:spLocks noGrp="1" noChangeArrowheads="1"/>
          </p:cNvSpPr>
          <p:nvPr>
            <p:ph type="body" idx="1"/>
          </p:nvPr>
        </p:nvSpPr>
        <p:spPr>
          <a:xfrm>
            <a:off x="550936" y="1726736"/>
            <a:ext cx="10872030" cy="4652962"/>
          </a:xfrm>
        </p:spPr>
        <p:txBody>
          <a:bodyPr/>
          <a:lstStyle/>
          <a:p>
            <a:pPr marL="0" indent="0">
              <a:buNone/>
            </a:pPr>
            <a:r>
              <a:rPr lang="en-GB" altLang="en-US" dirty="0">
                <a:ea typeface="ＭＳ Ｐゴシック" panose="020B0600070205080204" pitchFamily="34" charset="-128"/>
              </a:rPr>
              <a:t>"</a:t>
            </a:r>
            <a:r>
              <a:rPr lang="en-GB" altLang="en-US" dirty="0">
                <a:solidFill>
                  <a:schemeClr val="accent1"/>
                </a:solidFill>
                <a:ea typeface="ＭＳ Ｐゴシック" panose="020B0600070205080204" pitchFamily="34" charset="-128"/>
              </a:rPr>
              <a:t>Design Patterns</a:t>
            </a:r>
            <a:r>
              <a:rPr lang="en-GB" altLang="en-US" dirty="0">
                <a:ea typeface="ＭＳ Ｐゴシック" panose="020B0600070205080204" pitchFamily="34" charset="-128"/>
              </a:rPr>
              <a:t>" or, more usually just "</a:t>
            </a:r>
            <a:r>
              <a:rPr lang="en-GB" altLang="en-US" dirty="0">
                <a:solidFill>
                  <a:schemeClr val="accent1"/>
                </a:solidFill>
                <a:ea typeface="ＭＳ Ｐゴシック" panose="020B0600070205080204" pitchFamily="34" charset="-128"/>
              </a:rPr>
              <a:t>Patterns</a:t>
            </a:r>
            <a:r>
              <a:rPr lang="en-GB" altLang="en-US" dirty="0">
                <a:ea typeface="ＭＳ Ｐゴシック" panose="020B0600070205080204" pitchFamily="34" charset="-128"/>
              </a:rPr>
              <a:t>", are standard ways of solving a software problem that people come across again and again. They aren’t specific to Python, or any other language.</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They save us having to reinvent solutions.</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The most influential book in the field was </a:t>
            </a:r>
            <a:r>
              <a:rPr lang="en-GB" altLang="en-US" i="1" dirty="0">
                <a:ea typeface="ＭＳ Ｐゴシック" panose="020B0600070205080204" pitchFamily="34" charset="-128"/>
              </a:rPr>
              <a:t>Design Patterns – Elements of Reusable Software</a:t>
            </a:r>
            <a:r>
              <a:rPr lang="en-GB" altLang="en-US" dirty="0">
                <a:ea typeface="ＭＳ Ｐゴシック" panose="020B0600070205080204" pitchFamily="34" charset="-128"/>
              </a:rPr>
              <a:t> by the “Gang of Four” Gamma, Helm, Johnson and </a:t>
            </a:r>
            <a:r>
              <a:rPr lang="en-GB" altLang="en-US" dirty="0" err="1">
                <a:ea typeface="ＭＳ Ｐゴシック" panose="020B0600070205080204" pitchFamily="34" charset="-128"/>
              </a:rPr>
              <a:t>Vlissides</a:t>
            </a:r>
            <a:r>
              <a:rPr lang="en-GB" altLang="en-US" dirty="0">
                <a:ea typeface="ＭＳ Ｐゴシック" panose="020B0600070205080204" pitchFamily="34" charset="-128"/>
              </a:rPr>
              <a:t> (1995).</a:t>
            </a:r>
          </a:p>
        </p:txBody>
      </p:sp>
    </p:spTree>
    <p:extLst>
      <p:ext uri="{BB962C8B-B14F-4D97-AF65-F5344CB8AC3E}">
        <p14:creationId xmlns:p14="http://schemas.microsoft.com/office/powerpoint/2010/main" val="266546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0356716-DB1F-444E-9C55-2093B5269685}"/>
              </a:ext>
            </a:extLst>
          </p:cNvPr>
          <p:cNvSpPr>
            <a:spLocks noGrp="1" noChangeArrowheads="1"/>
          </p:cNvSpPr>
          <p:nvPr>
            <p:ph type="title"/>
          </p:nvPr>
        </p:nvSpPr>
        <p:spPr>
          <a:xfrm>
            <a:off x="2711450" y="260350"/>
            <a:ext cx="7772400" cy="685800"/>
          </a:xfrm>
        </p:spPr>
        <p:txBody>
          <a:bodyPr/>
          <a:lstStyle/>
          <a:p>
            <a:pPr algn="r" eaLnBrk="1" hangingPunct="1"/>
            <a:r>
              <a:rPr lang="en-GB" altLang="en-US" sz="4000">
                <a:ea typeface="ＭＳ Ｐゴシック" panose="020B0600070205080204" pitchFamily="34" charset="-128"/>
              </a:rPr>
              <a:t>The Gang of Four Patterns</a:t>
            </a:r>
          </a:p>
        </p:txBody>
      </p:sp>
      <p:sp>
        <p:nvSpPr>
          <p:cNvPr id="29699" name="Rectangle 3">
            <a:extLst>
              <a:ext uri="{FF2B5EF4-FFF2-40B4-BE49-F238E27FC236}">
                <a16:creationId xmlns:a16="http://schemas.microsoft.com/office/drawing/2014/main" id="{9D73655E-0AB7-4602-8731-ECE80E780FB9}"/>
              </a:ext>
            </a:extLst>
          </p:cNvPr>
          <p:cNvSpPr>
            <a:spLocks noGrp="1" noChangeArrowheads="1"/>
          </p:cNvSpPr>
          <p:nvPr>
            <p:ph type="body" idx="1"/>
          </p:nvPr>
        </p:nvSpPr>
        <p:spPr>
          <a:xfrm>
            <a:off x="576774" y="1989138"/>
            <a:ext cx="11240087" cy="4640262"/>
          </a:xfrm>
        </p:spPr>
        <p:txBody>
          <a:bodyPr/>
          <a:lstStyle/>
          <a:p>
            <a:pPr marL="0" indent="0">
              <a:spcAft>
                <a:spcPts val="1800"/>
              </a:spcAft>
              <a:buNone/>
            </a:pPr>
            <a:r>
              <a:rPr lang="en-GB" altLang="en-US" dirty="0">
                <a:ea typeface="ＭＳ Ｐゴシック" panose="020B0600070205080204" pitchFamily="34" charset="-128"/>
              </a:rPr>
              <a:t>They gave 23 patterns with C examples.</a:t>
            </a:r>
          </a:p>
          <a:p>
            <a:pPr marL="0" indent="0">
              <a:buNone/>
            </a:pPr>
            <a:r>
              <a:rPr lang="en-GB" altLang="en-US" b="1" dirty="0">
                <a:solidFill>
                  <a:srgbClr val="558ED5"/>
                </a:solidFill>
                <a:ea typeface="ＭＳ Ｐゴシック" panose="020B0600070205080204" pitchFamily="34" charset="-128"/>
              </a:rPr>
              <a:t>Creational Patterns </a:t>
            </a:r>
            <a:r>
              <a:rPr lang="en-GB" altLang="en-US" dirty="0">
                <a:solidFill>
                  <a:srgbClr val="558ED5"/>
                </a:solidFill>
                <a:ea typeface="ＭＳ Ｐゴシック" panose="020B0600070205080204" pitchFamily="34" charset="-128"/>
              </a:rPr>
              <a:t>– classes to make stuff.</a:t>
            </a:r>
          </a:p>
          <a:p>
            <a:pPr marL="0" lvl="1" indent="0">
              <a:buNone/>
            </a:pPr>
            <a:r>
              <a:rPr lang="en-GB" altLang="en-US" sz="2300" dirty="0">
                <a:ea typeface="ＭＳ Ｐゴシック" panose="020B0600070205080204" pitchFamily="34" charset="-128"/>
              </a:rPr>
              <a:t>The Factory, Abstract Factory, Singleton, Builder, and Prototype.</a:t>
            </a:r>
          </a:p>
          <a:p>
            <a:pPr marL="0" lvl="1" indent="0">
              <a:lnSpc>
                <a:spcPct val="50000"/>
              </a:lnSpc>
              <a:buNone/>
            </a:pPr>
            <a:endParaRPr lang="en-GB" altLang="en-US" sz="2300" dirty="0">
              <a:ea typeface="ＭＳ Ｐゴシック" panose="020B0600070205080204" pitchFamily="34" charset="-128"/>
            </a:endParaRPr>
          </a:p>
          <a:p>
            <a:pPr marL="0" indent="0">
              <a:buNone/>
            </a:pPr>
            <a:r>
              <a:rPr lang="en-GB" altLang="en-US" b="1" dirty="0">
                <a:solidFill>
                  <a:srgbClr val="558ED5"/>
                </a:solidFill>
                <a:ea typeface="ＭＳ Ｐゴシック" panose="020B0600070205080204" pitchFamily="34" charset="-128"/>
              </a:rPr>
              <a:t>Structural Patterns </a:t>
            </a:r>
            <a:r>
              <a:rPr lang="en-GB" altLang="en-US" dirty="0">
                <a:solidFill>
                  <a:srgbClr val="558ED5"/>
                </a:solidFill>
                <a:ea typeface="ＭＳ Ｐゴシック" panose="020B0600070205080204" pitchFamily="34" charset="-128"/>
              </a:rPr>
              <a:t>– software architecture.</a:t>
            </a:r>
          </a:p>
          <a:p>
            <a:pPr marL="0" lvl="1" indent="0">
              <a:buNone/>
            </a:pPr>
            <a:r>
              <a:rPr lang="en-GB" altLang="en-US" sz="2300" dirty="0">
                <a:ea typeface="ＭＳ Ｐゴシック" panose="020B0600070205080204" pitchFamily="34" charset="-128"/>
              </a:rPr>
              <a:t>The Adapter, Bridge, Composite, Decorator, Fa</a:t>
            </a:r>
            <a:r>
              <a:rPr lang="en-GB" altLang="en-US" sz="2300" dirty="0">
                <a:latin typeface="Arial Narrow" panose="020B0606020202030204" pitchFamily="34" charset="0"/>
                <a:ea typeface="ＭＳ Ｐゴシック" panose="020B0600070205080204" pitchFamily="34" charset="-128"/>
              </a:rPr>
              <a:t>ç</a:t>
            </a:r>
            <a:r>
              <a:rPr lang="en-GB" altLang="en-US" sz="2300" dirty="0">
                <a:ea typeface="ＭＳ Ｐゴシック" panose="020B0600070205080204" pitchFamily="34" charset="-128"/>
              </a:rPr>
              <a:t>ade, Flyweight and Proxy.</a:t>
            </a:r>
          </a:p>
          <a:p>
            <a:pPr marL="0" lvl="1" indent="0">
              <a:lnSpc>
                <a:spcPct val="50000"/>
              </a:lnSpc>
              <a:buNone/>
            </a:pPr>
            <a:endParaRPr lang="en-GB" altLang="en-US" sz="2300" dirty="0">
              <a:ea typeface="ＭＳ Ｐゴシック" panose="020B0600070205080204" pitchFamily="34" charset="-128"/>
            </a:endParaRPr>
          </a:p>
          <a:p>
            <a:pPr marL="0" indent="0">
              <a:buNone/>
            </a:pPr>
            <a:r>
              <a:rPr lang="en-GB" altLang="en-US" b="1" dirty="0">
                <a:solidFill>
                  <a:srgbClr val="558ED5"/>
                </a:solidFill>
                <a:ea typeface="ＭＳ Ｐゴシック" panose="020B0600070205080204" pitchFamily="34" charset="-128"/>
              </a:rPr>
              <a:t>Behavioural Patterns </a:t>
            </a:r>
            <a:r>
              <a:rPr lang="en-GB" altLang="en-US" dirty="0">
                <a:solidFill>
                  <a:srgbClr val="558ED5"/>
                </a:solidFill>
                <a:latin typeface="Arial Narrow" panose="020B0606020202030204" pitchFamily="34" charset="0"/>
                <a:ea typeface="ＭＳ Ｐゴシック" panose="020B0600070205080204" pitchFamily="34" charset="-128"/>
              </a:rPr>
              <a:t>–</a:t>
            </a:r>
            <a:r>
              <a:rPr lang="en-GB" altLang="en-US" dirty="0">
                <a:solidFill>
                  <a:srgbClr val="558ED5"/>
                </a:solidFill>
                <a:ea typeface="ＭＳ Ｐゴシック" panose="020B0600070205080204" pitchFamily="34" charset="-128"/>
              </a:rPr>
              <a:t> which classes do what.</a:t>
            </a:r>
          </a:p>
          <a:p>
            <a:pPr marL="0" lvl="1" indent="0">
              <a:buNone/>
            </a:pPr>
            <a:r>
              <a:rPr lang="en-GB" altLang="en-US" sz="2300" dirty="0">
                <a:ea typeface="ＭＳ Ｐゴシック" panose="020B0600070205080204" pitchFamily="34" charset="-128"/>
              </a:rPr>
              <a:t>The Chain of Responsibility, Command, Interpreter, Iterator, Mediator, Memento, Observer, State, Strategy, Template, and Visitor.</a:t>
            </a:r>
          </a:p>
        </p:txBody>
      </p:sp>
    </p:spTree>
    <p:extLst>
      <p:ext uri="{BB962C8B-B14F-4D97-AF65-F5344CB8AC3E}">
        <p14:creationId xmlns:p14="http://schemas.microsoft.com/office/powerpoint/2010/main" val="83930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dirty="0"/>
              <a:t>Structuring code</a:t>
            </a:r>
          </a:p>
          <a:p>
            <a:pPr marL="0" indent="0">
              <a:buNone/>
            </a:pPr>
            <a:r>
              <a:rPr lang="en-GB" dirty="0"/>
              <a:t>Design patterns</a:t>
            </a:r>
          </a:p>
          <a:p>
            <a:pPr marL="0" indent="0">
              <a:buNone/>
            </a:pPr>
            <a:r>
              <a:rPr lang="en-GB" dirty="0"/>
              <a:t>Testing</a:t>
            </a:r>
          </a:p>
          <a:p>
            <a:pPr marL="0" indent="0">
              <a:buNone/>
            </a:pPr>
            <a:r>
              <a:rPr lang="en-GB" dirty="0"/>
              <a:t>The development process</a:t>
            </a:r>
          </a:p>
          <a:p>
            <a:pPr marL="0" indent="0">
              <a:buNone/>
            </a:pPr>
            <a:r>
              <a:rPr lang="en-GB" dirty="0"/>
              <a:t>Programming culture</a:t>
            </a:r>
          </a:p>
          <a:p>
            <a:pPr marL="0" indent="0">
              <a:buNone/>
            </a:pPr>
            <a:r>
              <a:rPr lang="en-GB"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5921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2BE32ED-709B-4D61-ABF8-1DF83CAE59B3}"/>
              </a:ext>
            </a:extLst>
          </p:cNvPr>
          <p:cNvSpPr>
            <a:spLocks noGrp="1" noChangeArrowheads="1"/>
          </p:cNvSpPr>
          <p:nvPr>
            <p:ph type="title"/>
          </p:nvPr>
        </p:nvSpPr>
        <p:spPr>
          <a:xfrm>
            <a:off x="2640013" y="260350"/>
            <a:ext cx="7772400" cy="838200"/>
          </a:xfrm>
        </p:spPr>
        <p:txBody>
          <a:bodyPr/>
          <a:lstStyle/>
          <a:p>
            <a:pPr algn="r" eaLnBrk="1" hangingPunct="1"/>
            <a:r>
              <a:rPr lang="en-GB" altLang="en-US" sz="4000">
                <a:ea typeface="ＭＳ Ｐゴシック" panose="020B0600070205080204" pitchFamily="34" charset="-128"/>
              </a:rPr>
              <a:t>Patterns we’ve seen</a:t>
            </a:r>
            <a:endParaRPr lang="en-GB" altLang="en-US">
              <a:ea typeface="ＭＳ Ｐゴシック" panose="020B0600070205080204" pitchFamily="34" charset="-128"/>
            </a:endParaRPr>
          </a:p>
        </p:txBody>
      </p:sp>
      <p:sp>
        <p:nvSpPr>
          <p:cNvPr id="45059" name="Rectangle 3">
            <a:extLst>
              <a:ext uri="{FF2B5EF4-FFF2-40B4-BE49-F238E27FC236}">
                <a16:creationId xmlns:a16="http://schemas.microsoft.com/office/drawing/2014/main" id="{B11F225A-D09D-44F1-B873-1005E18130DD}"/>
              </a:ext>
            </a:extLst>
          </p:cNvPr>
          <p:cNvSpPr>
            <a:spLocks noGrp="1" noChangeArrowheads="1"/>
          </p:cNvSpPr>
          <p:nvPr>
            <p:ph type="body" idx="1"/>
          </p:nvPr>
        </p:nvSpPr>
        <p:spPr>
          <a:xfrm>
            <a:off x="900332" y="2082018"/>
            <a:ext cx="10775853" cy="3277773"/>
          </a:xfrm>
        </p:spPr>
        <p:txBody>
          <a:bodyPr/>
          <a:lstStyle/>
          <a:p>
            <a:pPr marL="0" indent="0">
              <a:buNone/>
              <a:defRPr/>
            </a:pPr>
            <a:r>
              <a:rPr lang="en-GB" dirty="0"/>
              <a:t>Iterator</a:t>
            </a:r>
          </a:p>
          <a:p>
            <a:pPr marL="0" indent="0">
              <a:buNone/>
              <a:defRPr/>
            </a:pPr>
            <a:r>
              <a:rPr lang="en-GB" dirty="0"/>
              <a:t>Decorators (wrappers, not Python decorators)</a:t>
            </a:r>
          </a:p>
          <a:p>
            <a:pPr marL="0" indent="0">
              <a:buNone/>
              <a:defRPr/>
            </a:pPr>
            <a:r>
              <a:rPr lang="en-GB" altLang="en-US" dirty="0">
                <a:ea typeface="ＭＳ Ｐゴシック" panose="020B0600070205080204" pitchFamily="34" charset="-128"/>
              </a:rPr>
              <a:t>Factory (class that quietly produces the right subclass of something) </a:t>
            </a:r>
            <a:endParaRPr lang="en-GB" dirty="0"/>
          </a:p>
        </p:txBody>
      </p:sp>
    </p:spTree>
    <p:extLst>
      <p:ext uri="{BB962C8B-B14F-4D97-AF65-F5344CB8AC3E}">
        <p14:creationId xmlns:p14="http://schemas.microsoft.com/office/powerpoint/2010/main" val="140232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44D3853-D805-49F8-92B3-2B480228405F}"/>
              </a:ext>
            </a:extLst>
          </p:cNvPr>
          <p:cNvSpPr>
            <a:spLocks noGrp="1" noChangeArrowheads="1"/>
          </p:cNvSpPr>
          <p:nvPr>
            <p:ph type="title"/>
          </p:nvPr>
        </p:nvSpPr>
        <p:spPr>
          <a:xfrm>
            <a:off x="2782888" y="188913"/>
            <a:ext cx="7772400" cy="838200"/>
          </a:xfrm>
        </p:spPr>
        <p:txBody>
          <a:bodyPr/>
          <a:lstStyle/>
          <a:p>
            <a:pPr algn="r" eaLnBrk="1" hangingPunct="1"/>
            <a:r>
              <a:rPr lang="en-GB" altLang="en-US" sz="4000">
                <a:ea typeface="ＭＳ Ｐゴシック" panose="020B0600070205080204" pitchFamily="34" charset="-128"/>
              </a:rPr>
              <a:t>Why Use Patterns?</a:t>
            </a:r>
            <a:endParaRPr lang="en-US" altLang="en-US" sz="4000">
              <a:ea typeface="ＭＳ Ｐゴシック" panose="020B0600070205080204" pitchFamily="34" charset="-128"/>
            </a:endParaRPr>
          </a:p>
        </p:txBody>
      </p:sp>
      <p:sp>
        <p:nvSpPr>
          <p:cNvPr id="31747" name="Rectangle 3">
            <a:extLst>
              <a:ext uri="{FF2B5EF4-FFF2-40B4-BE49-F238E27FC236}">
                <a16:creationId xmlns:a16="http://schemas.microsoft.com/office/drawing/2014/main" id="{BB917B3E-8754-4BCE-A46D-66A961E53687}"/>
              </a:ext>
            </a:extLst>
          </p:cNvPr>
          <p:cNvSpPr>
            <a:spLocks noGrp="1" noChangeArrowheads="1"/>
          </p:cNvSpPr>
          <p:nvPr>
            <p:ph type="body" idx="1"/>
          </p:nvPr>
        </p:nvSpPr>
        <p:spPr>
          <a:xfrm>
            <a:off x="618978" y="1628776"/>
            <a:ext cx="10846191" cy="5000625"/>
          </a:xfrm>
        </p:spPr>
        <p:txBody>
          <a:bodyPr/>
          <a:lstStyle/>
          <a:p>
            <a:pPr marL="0" indent="0">
              <a:buNone/>
            </a:pPr>
            <a:r>
              <a:rPr lang="en-GB" altLang="en-US" sz="2600" dirty="0">
                <a:ea typeface="ＭＳ Ｐゴシック" panose="020B0600070205080204" pitchFamily="34" charset="-128"/>
              </a:rPr>
              <a:t>Industry standard methods of doing something, therefore other programmers will understand your code.</a:t>
            </a:r>
          </a:p>
          <a:p>
            <a:pPr marL="0" indent="0">
              <a:lnSpc>
                <a:spcPct val="55000"/>
              </a:lnSpc>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They encapsulate solutions so you can get on with more tricky things.</a:t>
            </a:r>
          </a:p>
          <a:p>
            <a:pPr marL="0" indent="0">
              <a:lnSpc>
                <a:spcPct val="55000"/>
              </a:lnSpc>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They’ll give you a deeper understanding of why Python is the way it is.</a:t>
            </a:r>
          </a:p>
          <a:p>
            <a:pPr marL="0" indent="0">
              <a:lnSpc>
                <a:spcPct val="55000"/>
              </a:lnSpc>
              <a:buNone/>
            </a:pPr>
            <a:endParaRPr lang="en-GB" altLang="en-US" sz="2600" dirty="0">
              <a:ea typeface="ＭＳ Ｐゴシック" panose="020B0600070205080204" pitchFamily="34" charset="-128"/>
            </a:endParaRPr>
          </a:p>
          <a:p>
            <a:pPr marL="0" indent="0">
              <a:buNone/>
            </a:pPr>
            <a:r>
              <a:rPr lang="en-GB" altLang="en-US" sz="2600" dirty="0">
                <a:ea typeface="ＭＳ Ｐゴシック" panose="020B0600070205080204" pitchFamily="34" charset="-128"/>
              </a:rPr>
              <a:t>They’re the advice of top experts with years of experience – they’ll teach you a lot about good Object Orientated software design.</a:t>
            </a:r>
            <a:endParaRPr lang="en-US" altLang="en-US" sz="2600" dirty="0">
              <a:ea typeface="ＭＳ Ｐゴシック" panose="020B0600070205080204" pitchFamily="34" charset="-128"/>
            </a:endParaRPr>
          </a:p>
        </p:txBody>
      </p:sp>
    </p:spTree>
    <p:extLst>
      <p:ext uri="{BB962C8B-B14F-4D97-AF65-F5344CB8AC3E}">
        <p14:creationId xmlns:p14="http://schemas.microsoft.com/office/powerpoint/2010/main" val="238986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883D6AC-3F0E-4075-821D-912CCAFF9154}"/>
              </a:ext>
            </a:extLst>
          </p:cNvPr>
          <p:cNvSpPr>
            <a:spLocks noGrp="1" noChangeArrowheads="1"/>
          </p:cNvSpPr>
          <p:nvPr>
            <p:ph type="title"/>
          </p:nvPr>
        </p:nvSpPr>
        <p:spPr>
          <a:xfrm>
            <a:off x="590428" y="417781"/>
            <a:ext cx="1660402" cy="704850"/>
          </a:xfrm>
        </p:spPr>
        <p:txBody>
          <a:bodyPr/>
          <a:lstStyle/>
          <a:p>
            <a:pPr algn="r" eaLnBrk="1" hangingPunct="1"/>
            <a:r>
              <a:rPr lang="en-GB" altLang="en-US" sz="4000" dirty="0">
                <a:ea typeface="ＭＳ Ｐゴシック" panose="020B0600070205080204" pitchFamily="34" charset="-128"/>
              </a:rPr>
              <a:t>Book</a:t>
            </a:r>
          </a:p>
        </p:txBody>
      </p:sp>
      <p:pic>
        <p:nvPicPr>
          <p:cNvPr id="32771" name="Picture 3">
            <a:extLst>
              <a:ext uri="{FF2B5EF4-FFF2-40B4-BE49-F238E27FC236}">
                <a16:creationId xmlns:a16="http://schemas.microsoft.com/office/drawing/2014/main" id="{C78EE449-5FEC-4088-9482-1E124DB24EE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97988" y="1459523"/>
            <a:ext cx="4186238" cy="4484688"/>
          </a:xfrm>
        </p:spPr>
      </p:pic>
      <p:sp>
        <p:nvSpPr>
          <p:cNvPr id="2" name="TextBox 1">
            <a:extLst>
              <a:ext uri="{FF2B5EF4-FFF2-40B4-BE49-F238E27FC236}">
                <a16:creationId xmlns:a16="http://schemas.microsoft.com/office/drawing/2014/main" id="{6A854928-4015-49DD-AA5F-46C29B995D9F}"/>
              </a:ext>
            </a:extLst>
          </p:cNvPr>
          <p:cNvSpPr txBox="1"/>
          <p:nvPr/>
        </p:nvSpPr>
        <p:spPr>
          <a:xfrm>
            <a:off x="5627077" y="1347714"/>
            <a:ext cx="5528603" cy="4893647"/>
          </a:xfrm>
          <a:prstGeom prst="rect">
            <a:avLst/>
          </a:prstGeom>
          <a:noFill/>
        </p:spPr>
        <p:txBody>
          <a:bodyPr wrap="square" rtlCol="0">
            <a:spAutoFit/>
          </a:bodyPr>
          <a:lstStyle/>
          <a:p>
            <a:r>
              <a:rPr lang="en-GB" sz="2400" dirty="0"/>
              <a:t>This book will certainly help you think like an </a:t>
            </a:r>
            <a:r>
              <a:rPr lang="en-GB" sz="2400" dirty="0" err="1"/>
              <a:t>OOProgrammer</a:t>
            </a:r>
            <a:r>
              <a:rPr lang="en-GB" sz="2400" dirty="0"/>
              <a:t>. However, the examples are written in Java (shouldn't be too bad to convert).</a:t>
            </a:r>
          </a:p>
          <a:p>
            <a:endParaRPr lang="en-GB" sz="2400" dirty="0"/>
          </a:p>
          <a:p>
            <a:r>
              <a:rPr lang="en-GB" sz="2400" dirty="0"/>
              <a:t>A good starting point for Python is Andrei </a:t>
            </a:r>
            <a:r>
              <a:rPr lang="en-GB" sz="2400" dirty="0" err="1"/>
              <a:t>Boyanov's</a:t>
            </a:r>
            <a:r>
              <a:rPr lang="en-GB" sz="2400" dirty="0"/>
              <a:t> post "</a:t>
            </a:r>
            <a:r>
              <a:rPr lang="en-GB" sz="2400" i="1" dirty="0"/>
              <a:t>Python Design Patterns: For Sleek And Fashionable Code</a:t>
            </a:r>
            <a:r>
              <a:rPr lang="en-GB" sz="2400" dirty="0"/>
              <a:t>" which gives a realistic overview of which patterns are needed in Python</a:t>
            </a:r>
          </a:p>
          <a:p>
            <a:endParaRPr lang="en-GB" sz="2400" dirty="0"/>
          </a:p>
          <a:p>
            <a:r>
              <a:rPr lang="en-GB" sz="2400" dirty="0">
                <a:hlinkClick r:id="rId3"/>
              </a:rPr>
              <a:t>https://www.toptal.com/python/python-design-patterns</a:t>
            </a:r>
            <a:r>
              <a:rPr lang="en-GB" sz="2400" dirty="0"/>
              <a:t> </a:t>
            </a:r>
          </a:p>
        </p:txBody>
      </p:sp>
    </p:spTree>
    <p:extLst>
      <p:ext uri="{BB962C8B-B14F-4D97-AF65-F5344CB8AC3E}">
        <p14:creationId xmlns:p14="http://schemas.microsoft.com/office/powerpoint/2010/main" val="416091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B1E015E-BF6B-495A-9B73-45671375EA32}"/>
              </a:ext>
            </a:extLst>
          </p:cNvPr>
          <p:cNvSpPr>
            <a:spLocks noGrp="1"/>
          </p:cNvSpPr>
          <p:nvPr>
            <p:ph type="title"/>
          </p:nvPr>
        </p:nvSpPr>
        <p:spPr/>
        <p:txBody>
          <a:bodyPr/>
          <a:lstStyle/>
          <a:p>
            <a:pPr algn="r"/>
            <a:r>
              <a:rPr lang="en-GB" altLang="en-US" sz="4000">
                <a:ea typeface="ＭＳ Ｐゴシック" panose="020B0600070205080204" pitchFamily="34" charset="-128"/>
              </a:rPr>
              <a:t>Summary</a:t>
            </a:r>
          </a:p>
        </p:txBody>
      </p:sp>
      <p:sp>
        <p:nvSpPr>
          <p:cNvPr id="33795" name="Content Placeholder 2">
            <a:extLst>
              <a:ext uri="{FF2B5EF4-FFF2-40B4-BE49-F238E27FC236}">
                <a16:creationId xmlns:a16="http://schemas.microsoft.com/office/drawing/2014/main" id="{944247FF-1ED2-46F0-9A63-342AA31A3EE2}"/>
              </a:ext>
            </a:extLst>
          </p:cNvPr>
          <p:cNvSpPr>
            <a:spLocks noGrp="1"/>
          </p:cNvSpPr>
          <p:nvPr>
            <p:ph idx="1"/>
          </p:nvPr>
        </p:nvSpPr>
        <p:spPr>
          <a:xfrm>
            <a:off x="838199" y="2205038"/>
            <a:ext cx="10837985" cy="3992562"/>
          </a:xfrm>
        </p:spPr>
        <p:txBody>
          <a:bodyPr/>
          <a:lstStyle/>
          <a:p>
            <a:pPr marL="0" indent="0">
              <a:buNone/>
            </a:pPr>
            <a:r>
              <a:rPr lang="en-GB" altLang="en-US" sz="2400" dirty="0">
                <a:ea typeface="ＭＳ Ｐゴシック" panose="020B0600070205080204" pitchFamily="34" charset="-128"/>
              </a:rPr>
              <a:t>Good Object Orientated code structure encourages robust and reusable software.</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Read up on patterns: they’ll teach you about good program style, and help solve major issues.</a:t>
            </a: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245085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400" dirty="0"/>
              <a:t>Design patterns</a:t>
            </a:r>
          </a:p>
          <a:p>
            <a:pPr marL="0" indent="0">
              <a:buNone/>
            </a:pPr>
            <a:r>
              <a:rPr lang="en-GB" sz="3200" dirty="0"/>
              <a:t>Testing</a:t>
            </a:r>
          </a:p>
          <a:p>
            <a:pPr marL="0" indent="0">
              <a:buNone/>
            </a:pPr>
            <a:r>
              <a:rPr lang="en-GB" sz="2400" dirty="0"/>
              <a:t>The development process</a:t>
            </a:r>
          </a:p>
          <a:p>
            <a:pPr marL="0" indent="0">
              <a:buNone/>
            </a:pPr>
            <a:r>
              <a:rPr lang="en-GB" sz="2400" dirty="0"/>
              <a:t>Programming culture</a:t>
            </a:r>
          </a:p>
          <a:p>
            <a:pPr marL="0" indent="0">
              <a:buNone/>
            </a:pPr>
            <a:r>
              <a:rPr lang="en-GB" sz="20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3697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71FAD21-0523-400D-8E71-2405131AE4E3}"/>
              </a:ext>
            </a:extLst>
          </p:cNvPr>
          <p:cNvSpPr>
            <a:spLocks noGrp="1"/>
          </p:cNvSpPr>
          <p:nvPr>
            <p:ph type="title"/>
          </p:nvPr>
        </p:nvSpPr>
        <p:spPr>
          <a:xfrm>
            <a:off x="2063750" y="260350"/>
            <a:ext cx="8229600" cy="1143000"/>
          </a:xfrm>
        </p:spPr>
        <p:txBody>
          <a:bodyPr/>
          <a:lstStyle/>
          <a:p>
            <a:pPr algn="r"/>
            <a:r>
              <a:rPr lang="en-GB" altLang="en-US" sz="4000">
                <a:ea typeface="ＭＳ Ｐゴシック" panose="020B0600070205080204" pitchFamily="34" charset="-128"/>
              </a:rPr>
              <a:t>Unit Testing</a:t>
            </a:r>
          </a:p>
        </p:txBody>
      </p:sp>
      <p:sp>
        <p:nvSpPr>
          <p:cNvPr id="56322" name="Content Placeholder 2">
            <a:extLst>
              <a:ext uri="{FF2B5EF4-FFF2-40B4-BE49-F238E27FC236}">
                <a16:creationId xmlns:a16="http://schemas.microsoft.com/office/drawing/2014/main" id="{17DAB306-EBDE-4AD4-BBE2-2EC7F3D6BF04}"/>
              </a:ext>
            </a:extLst>
          </p:cNvPr>
          <p:cNvSpPr>
            <a:spLocks noGrp="1"/>
          </p:cNvSpPr>
          <p:nvPr>
            <p:ph idx="1"/>
          </p:nvPr>
        </p:nvSpPr>
        <p:spPr/>
        <p:txBody>
          <a:bodyPr/>
          <a:lstStyle/>
          <a:p>
            <a:pPr marL="0" indent="0">
              <a:buNone/>
              <a:defRPr/>
            </a:pPr>
            <a:r>
              <a:rPr lang="en-GB" dirty="0">
                <a:ea typeface="ＭＳ Ｐゴシック" pitchFamily="34" charset="-128"/>
              </a:rPr>
              <a:t>A way to ensure that methods have the desired </a:t>
            </a:r>
            <a:r>
              <a:rPr lang="en-GB" altLang="en-US" dirty="0">
                <a:ea typeface="ＭＳ Ｐゴシック" pitchFamily="34" charset="-128"/>
              </a:rPr>
              <a:t>‘</a:t>
            </a:r>
            <a:r>
              <a:rPr lang="en-GB" dirty="0">
                <a:ea typeface="ＭＳ Ｐゴシック" pitchFamily="34" charset="-128"/>
              </a:rPr>
              <a:t>behaviour</a:t>
            </a:r>
            <a:r>
              <a:rPr lang="en-GB" altLang="en-US" dirty="0">
                <a:ea typeface="ＭＳ Ｐゴシック" pitchFamily="34" charset="-128"/>
              </a:rPr>
              <a:t>’</a:t>
            </a:r>
            <a:endParaRPr lang="en-GB" dirty="0">
              <a:ea typeface="ＭＳ Ｐゴシック" pitchFamily="34" charset="-128"/>
            </a:endParaRPr>
          </a:p>
          <a:p>
            <a:pPr marL="457200" lvl="1" indent="0">
              <a:buNone/>
              <a:defRPr/>
            </a:pPr>
            <a:r>
              <a:rPr lang="en-GB" dirty="0">
                <a:ea typeface="ＭＳ Ｐゴシック" pitchFamily="34" charset="-128"/>
              </a:rPr>
              <a:t>Decide on behaviour</a:t>
            </a:r>
          </a:p>
          <a:p>
            <a:pPr marL="457200" lvl="1" indent="0">
              <a:buNone/>
              <a:defRPr/>
            </a:pPr>
            <a:r>
              <a:rPr lang="en-GB" dirty="0">
                <a:ea typeface="ＭＳ Ｐゴシック" pitchFamily="34" charset="-128"/>
              </a:rPr>
              <a:t>Write tests</a:t>
            </a:r>
          </a:p>
          <a:p>
            <a:pPr marL="457200" lvl="1" indent="0">
              <a:buNone/>
              <a:defRPr/>
            </a:pPr>
            <a:r>
              <a:rPr lang="en-GB" dirty="0">
                <a:ea typeface="ＭＳ Ｐゴシック" pitchFamily="34" charset="-128"/>
              </a:rPr>
              <a:t>Write code to satisfy tests</a:t>
            </a:r>
          </a:p>
          <a:p>
            <a:pPr marL="0" indent="0">
              <a:buNone/>
              <a:defRPr/>
            </a:pPr>
            <a:r>
              <a:rPr lang="en-GB" dirty="0">
                <a:ea typeface="ＭＳ Ｐゴシック" pitchFamily="34" charset="-128"/>
              </a:rPr>
              <a:t>Time consuming</a:t>
            </a:r>
          </a:p>
          <a:p>
            <a:pPr marL="0" indent="0">
              <a:buNone/>
              <a:defRPr/>
            </a:pPr>
            <a:r>
              <a:rPr lang="en-GB" dirty="0">
                <a:ea typeface="ＭＳ Ｐゴシック" pitchFamily="34" charset="-128"/>
              </a:rPr>
              <a:t>Produces robust code</a:t>
            </a:r>
          </a:p>
          <a:p>
            <a:pPr marL="0" indent="0">
              <a:buNone/>
              <a:defRPr/>
            </a:pPr>
            <a:r>
              <a:rPr lang="en-GB" dirty="0">
                <a:ea typeface="ＭＳ Ｐゴシック" pitchFamily="34" charset="-128"/>
              </a:rPr>
              <a:t>Future maintenance is easier</a:t>
            </a:r>
          </a:p>
          <a:p>
            <a:pPr>
              <a:defRPr/>
            </a:pPr>
            <a:endParaRPr lang="en-GB" dirty="0">
              <a:ea typeface="ＭＳ Ｐゴシック" pitchFamily="34" charset="-128"/>
            </a:endParaRPr>
          </a:p>
        </p:txBody>
      </p:sp>
    </p:spTree>
    <p:extLst>
      <p:ext uri="{BB962C8B-B14F-4D97-AF65-F5344CB8AC3E}">
        <p14:creationId xmlns:p14="http://schemas.microsoft.com/office/powerpoint/2010/main" val="17767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D41F47A-B874-4CC0-B7E3-13368860ED19}"/>
              </a:ext>
            </a:extLst>
          </p:cNvPr>
          <p:cNvSpPr>
            <a:spLocks noGrp="1"/>
          </p:cNvSpPr>
          <p:nvPr>
            <p:ph type="title"/>
          </p:nvPr>
        </p:nvSpPr>
        <p:spPr/>
        <p:txBody>
          <a:bodyPr/>
          <a:lstStyle/>
          <a:p>
            <a:pPr algn="r"/>
            <a:r>
              <a:rPr lang="en-GB" altLang="en-US" sz="4000">
                <a:ea typeface="ＭＳ Ｐゴシック" panose="020B0600070205080204" pitchFamily="34" charset="-128"/>
              </a:rPr>
              <a:t>Other tests</a:t>
            </a:r>
            <a:endParaRPr lang="en-GB" altLang="en-US">
              <a:ea typeface="ＭＳ Ｐゴシック" panose="020B0600070205080204" pitchFamily="34" charset="-128"/>
            </a:endParaRPr>
          </a:p>
        </p:txBody>
      </p:sp>
      <p:sp>
        <p:nvSpPr>
          <p:cNvPr id="41987" name="Content Placeholder 2">
            <a:extLst>
              <a:ext uri="{FF2B5EF4-FFF2-40B4-BE49-F238E27FC236}">
                <a16:creationId xmlns:a16="http://schemas.microsoft.com/office/drawing/2014/main" id="{9C679C7E-9DAB-472B-9F52-54391996CB85}"/>
              </a:ext>
            </a:extLst>
          </p:cNvPr>
          <p:cNvSpPr>
            <a:spLocks noGrp="1"/>
          </p:cNvSpPr>
          <p:nvPr>
            <p:ph idx="1"/>
          </p:nvPr>
        </p:nvSpPr>
        <p:spPr>
          <a:xfrm>
            <a:off x="838200" y="2222695"/>
            <a:ext cx="10415954" cy="3903468"/>
          </a:xfrm>
        </p:spPr>
        <p:txBody>
          <a:bodyPr/>
          <a:lstStyle/>
          <a:p>
            <a:pPr marL="0" indent="0">
              <a:buNone/>
            </a:pPr>
            <a:r>
              <a:rPr lang="en-GB" altLang="en-US" dirty="0">
                <a:ea typeface="ＭＳ Ｐゴシック" panose="020B0600070205080204" pitchFamily="34" charset="-128"/>
              </a:rPr>
              <a:t>Stress testing</a:t>
            </a:r>
          </a:p>
          <a:p>
            <a:pPr marL="0" indent="0">
              <a:buNone/>
            </a:pPr>
            <a:r>
              <a:rPr lang="en-GB" altLang="en-US" dirty="0">
                <a:ea typeface="ＭＳ Ｐゴシック" panose="020B0600070205080204" pitchFamily="34" charset="-128"/>
              </a:rPr>
              <a:t>Alpha/Beta releases</a:t>
            </a:r>
          </a:p>
          <a:p>
            <a:pPr marL="0" indent="0">
              <a:buNone/>
            </a:pPr>
            <a:r>
              <a:rPr lang="en-GB" altLang="en-US" dirty="0">
                <a:ea typeface="ＭＳ Ｐゴシック" panose="020B0600070205080204" pitchFamily="34" charset="-128"/>
              </a:rPr>
              <a:t>Usability</a:t>
            </a:r>
          </a:p>
          <a:p>
            <a:pPr marL="0" indent="0">
              <a:buNone/>
            </a:pPr>
            <a:r>
              <a:rPr lang="en-GB" altLang="en-US" dirty="0">
                <a:ea typeface="ＭＳ Ｐゴシック" panose="020B0600070205080204" pitchFamily="34" charset="-128"/>
              </a:rPr>
              <a:t>Regression testing</a:t>
            </a:r>
          </a:p>
          <a:p>
            <a:pPr marL="0" indent="0">
              <a:buNone/>
            </a:pPr>
            <a:r>
              <a:rPr lang="en-GB" altLang="en-US" dirty="0">
                <a:ea typeface="ＭＳ Ｐゴシック" panose="020B0600070205080204" pitchFamily="34" charset="-128"/>
              </a:rPr>
              <a:t>Software testing</a:t>
            </a:r>
          </a:p>
        </p:txBody>
      </p:sp>
    </p:spTree>
    <p:extLst>
      <p:ext uri="{BB962C8B-B14F-4D97-AF65-F5344CB8AC3E}">
        <p14:creationId xmlns:p14="http://schemas.microsoft.com/office/powerpoint/2010/main" val="345842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6E3D375-1088-463B-B5E9-79B6C8487D29}"/>
              </a:ext>
            </a:extLst>
          </p:cNvPr>
          <p:cNvSpPr>
            <a:spLocks noGrp="1"/>
          </p:cNvSpPr>
          <p:nvPr>
            <p:ph type="title"/>
          </p:nvPr>
        </p:nvSpPr>
        <p:spPr/>
        <p:txBody>
          <a:bodyPr/>
          <a:lstStyle/>
          <a:p>
            <a:pPr algn="r"/>
            <a:r>
              <a:rPr lang="en-GB" altLang="en-US" sz="4000">
                <a:ea typeface="ＭＳ Ｐゴシック" panose="020B0600070205080204" pitchFamily="34" charset="-128"/>
              </a:rPr>
              <a:t>Summary</a:t>
            </a:r>
          </a:p>
        </p:txBody>
      </p:sp>
      <p:sp>
        <p:nvSpPr>
          <p:cNvPr id="43011" name="Content Placeholder 2">
            <a:extLst>
              <a:ext uri="{FF2B5EF4-FFF2-40B4-BE49-F238E27FC236}">
                <a16:creationId xmlns:a16="http://schemas.microsoft.com/office/drawing/2014/main" id="{54B00EB3-E59D-468A-A31D-816ED6EC295F}"/>
              </a:ext>
            </a:extLst>
          </p:cNvPr>
          <p:cNvSpPr>
            <a:spLocks noGrp="1"/>
          </p:cNvSpPr>
          <p:nvPr>
            <p:ph idx="1"/>
          </p:nvPr>
        </p:nvSpPr>
        <p:spPr>
          <a:xfrm>
            <a:off x="703385" y="1844676"/>
            <a:ext cx="9301040" cy="4525963"/>
          </a:xfrm>
        </p:spPr>
        <p:txBody>
          <a:bodyPr/>
          <a:lstStyle/>
          <a:p>
            <a:pPr marL="0" indent="0">
              <a:buNone/>
            </a:pPr>
            <a:r>
              <a:rPr lang="en-GB" altLang="en-US" sz="2400" dirty="0">
                <a:ea typeface="ＭＳ Ｐゴシック" panose="020B0600070205080204" pitchFamily="34" charset="-128"/>
              </a:rPr>
              <a:t>Good code structure centres on building to interfaces: are the inputs and outputs to methods and classes reliable, and do they respond well if things go wrong.</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Get this right, and you’ll minimise bugs.</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Unit testing formalises this.</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However, also test usability and go through alpha and beta test releases.</a:t>
            </a:r>
          </a:p>
        </p:txBody>
      </p:sp>
    </p:spTree>
    <p:extLst>
      <p:ext uri="{BB962C8B-B14F-4D97-AF65-F5344CB8AC3E}">
        <p14:creationId xmlns:p14="http://schemas.microsoft.com/office/powerpoint/2010/main" val="1218636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400" dirty="0"/>
              <a:t>Design patterns</a:t>
            </a:r>
          </a:p>
          <a:p>
            <a:pPr marL="0" indent="0">
              <a:buNone/>
            </a:pPr>
            <a:r>
              <a:rPr lang="en-GB" sz="2400" dirty="0"/>
              <a:t>Testing</a:t>
            </a:r>
          </a:p>
          <a:p>
            <a:pPr marL="0" indent="0">
              <a:buNone/>
            </a:pPr>
            <a:r>
              <a:rPr lang="en-GB" sz="3200" dirty="0"/>
              <a:t>The development process</a:t>
            </a:r>
          </a:p>
          <a:p>
            <a:pPr marL="0" indent="0">
              <a:buNone/>
            </a:pPr>
            <a:r>
              <a:rPr lang="en-GB" sz="2400" dirty="0"/>
              <a:t>Programming culture</a:t>
            </a:r>
          </a:p>
          <a:p>
            <a:pPr marL="0" indent="0">
              <a:buNone/>
            </a:pPr>
            <a:r>
              <a:rPr lang="en-GB" sz="20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3095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B6F9607-EBB3-4DD6-B247-98C32D435329}"/>
              </a:ext>
            </a:extLst>
          </p:cNvPr>
          <p:cNvSpPr>
            <a:spLocks noGrp="1"/>
          </p:cNvSpPr>
          <p:nvPr>
            <p:ph type="title"/>
          </p:nvPr>
        </p:nvSpPr>
        <p:spPr>
          <a:xfrm>
            <a:off x="1981200" y="274639"/>
            <a:ext cx="8229600" cy="706437"/>
          </a:xfrm>
        </p:spPr>
        <p:txBody>
          <a:bodyPr/>
          <a:lstStyle/>
          <a:p>
            <a:pPr algn="r"/>
            <a:r>
              <a:rPr lang="en-GB" altLang="en-US" sz="4000">
                <a:ea typeface="ＭＳ Ｐゴシック" panose="020B0600070205080204" pitchFamily="34" charset="-128"/>
              </a:rPr>
              <a:t>Development Processes</a:t>
            </a:r>
          </a:p>
        </p:txBody>
      </p:sp>
      <p:sp>
        <p:nvSpPr>
          <p:cNvPr id="4099" name="Content Placeholder 2">
            <a:extLst>
              <a:ext uri="{FF2B5EF4-FFF2-40B4-BE49-F238E27FC236}">
                <a16:creationId xmlns:a16="http://schemas.microsoft.com/office/drawing/2014/main" id="{47D8D3B0-43C1-4380-BA52-160DEF0A9317}"/>
              </a:ext>
            </a:extLst>
          </p:cNvPr>
          <p:cNvSpPr>
            <a:spLocks noGrp="1"/>
          </p:cNvSpPr>
          <p:nvPr>
            <p:ph idx="1"/>
          </p:nvPr>
        </p:nvSpPr>
        <p:spPr>
          <a:xfrm>
            <a:off x="604911" y="1364566"/>
            <a:ext cx="11422966" cy="5304522"/>
          </a:xfrm>
        </p:spPr>
        <p:txBody>
          <a:bodyPr/>
          <a:lstStyle/>
          <a:p>
            <a:pPr marL="0" indent="0">
              <a:buNone/>
            </a:pPr>
            <a:r>
              <a:rPr lang="en-GB" altLang="en-US" sz="2600" dirty="0">
                <a:ea typeface="ＭＳ Ｐゴシック" panose="020B0600070205080204" pitchFamily="34" charset="-128"/>
              </a:rPr>
              <a:t>Considerable debate exists around how best to manage software development.</a:t>
            </a:r>
          </a:p>
          <a:p>
            <a:pPr marL="0" indent="0">
              <a:buNone/>
            </a:pPr>
            <a:r>
              <a:rPr lang="en-GB" altLang="en-US" sz="2600" dirty="0">
                <a:ea typeface="ＭＳ Ｐゴシック" panose="020B0600070205080204" pitchFamily="34" charset="-128"/>
              </a:rPr>
              <a:t>Most proposed ‘processes’ have a parentage in the ‘Waterfall Model’; roughly:</a:t>
            </a:r>
          </a:p>
          <a:p>
            <a:pPr marL="0" indent="0">
              <a:buNone/>
            </a:pPr>
            <a:r>
              <a:rPr lang="en-GB" altLang="en-US" sz="2600" dirty="0">
                <a:ea typeface="ＭＳ Ｐゴシック" panose="020B0600070205080204" pitchFamily="34" charset="-128"/>
              </a:rPr>
              <a:t>	Requirements</a:t>
            </a:r>
          </a:p>
          <a:p>
            <a:pPr marL="0" indent="0">
              <a:buNone/>
            </a:pPr>
            <a:r>
              <a:rPr lang="en-GB" altLang="en-US" sz="2600" dirty="0">
                <a:ea typeface="ＭＳ Ｐゴシック" panose="020B0600070205080204" pitchFamily="34" charset="-128"/>
              </a:rPr>
              <a:t>	Design</a:t>
            </a:r>
          </a:p>
          <a:p>
            <a:pPr marL="0" indent="0">
              <a:buNone/>
            </a:pPr>
            <a:r>
              <a:rPr lang="en-GB" altLang="en-US" sz="2600" dirty="0">
                <a:ea typeface="ＭＳ Ｐゴシック" panose="020B0600070205080204" pitchFamily="34" charset="-128"/>
              </a:rPr>
              <a:t>	Coding</a:t>
            </a:r>
          </a:p>
          <a:p>
            <a:pPr marL="0" indent="0">
              <a:buNone/>
            </a:pPr>
            <a:r>
              <a:rPr lang="en-GB" altLang="en-US" sz="2600" dirty="0">
                <a:ea typeface="ＭＳ Ｐゴシック" panose="020B0600070205080204" pitchFamily="34" charset="-128"/>
              </a:rPr>
              <a:t>	Testing</a:t>
            </a:r>
          </a:p>
          <a:p>
            <a:pPr marL="0" indent="0">
              <a:buNone/>
            </a:pPr>
            <a:r>
              <a:rPr lang="en-GB" altLang="en-US" sz="2600" dirty="0">
                <a:ea typeface="ＭＳ Ｐゴシック" panose="020B0600070205080204" pitchFamily="34" charset="-128"/>
              </a:rPr>
              <a:t>	Installation	</a:t>
            </a:r>
          </a:p>
          <a:p>
            <a:pPr marL="0" indent="0">
              <a:buNone/>
            </a:pPr>
            <a:r>
              <a:rPr lang="en-GB" altLang="en-US" sz="2600" dirty="0">
                <a:ea typeface="ＭＳ Ｐゴシック" panose="020B0600070205080204" pitchFamily="34" charset="-128"/>
              </a:rPr>
              <a:t>	Maintenance</a:t>
            </a:r>
          </a:p>
          <a:p>
            <a:pPr marL="0" indent="0">
              <a:buNone/>
            </a:pPr>
            <a:r>
              <a:rPr lang="en-GB" altLang="en-US" sz="2600" dirty="0">
                <a:ea typeface="ＭＳ Ｐゴシック" panose="020B0600070205080204" pitchFamily="34" charset="-128"/>
              </a:rPr>
              <a:t>Like a good many parents who try their best, its children have nothing good to say about it.</a:t>
            </a:r>
          </a:p>
        </p:txBody>
      </p:sp>
    </p:spTree>
    <p:extLst>
      <p:ext uri="{BB962C8B-B14F-4D97-AF65-F5344CB8AC3E}">
        <p14:creationId xmlns:p14="http://schemas.microsoft.com/office/powerpoint/2010/main" val="24345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43EF-EA06-46F9-8BA0-C1F74FBAAA5B}"/>
              </a:ext>
            </a:extLst>
          </p:cNvPr>
          <p:cNvSpPr>
            <a:spLocks noGrp="1"/>
          </p:cNvSpPr>
          <p:nvPr>
            <p:ph type="title"/>
          </p:nvPr>
        </p:nvSpPr>
        <p:spPr/>
        <p:txBody>
          <a:bodyPr/>
          <a:lstStyle/>
          <a:p>
            <a:pPr algn="r"/>
            <a:r>
              <a:rPr lang="en-GB" dirty="0"/>
              <a:t>Structure</a:t>
            </a:r>
          </a:p>
        </p:txBody>
      </p:sp>
      <p:sp>
        <p:nvSpPr>
          <p:cNvPr id="3" name="Content Placeholder 2">
            <a:extLst>
              <a:ext uri="{FF2B5EF4-FFF2-40B4-BE49-F238E27FC236}">
                <a16:creationId xmlns:a16="http://schemas.microsoft.com/office/drawing/2014/main" id="{7510E071-A334-4665-8298-1DEC15A1C3D8}"/>
              </a:ext>
            </a:extLst>
          </p:cNvPr>
          <p:cNvSpPr>
            <a:spLocks noGrp="1"/>
          </p:cNvSpPr>
          <p:nvPr>
            <p:ph idx="1"/>
          </p:nvPr>
        </p:nvSpPr>
        <p:spPr/>
        <p:txBody>
          <a:bodyPr/>
          <a:lstStyle/>
          <a:p>
            <a:pPr marL="0" indent="0">
              <a:buNone/>
            </a:pPr>
            <a:r>
              <a:rPr lang="en-GB" dirty="0"/>
              <a:t>We saw early on the importance of algorithms, but what about structuring our code?</a:t>
            </a:r>
          </a:p>
          <a:p>
            <a:pPr marL="0" indent="0">
              <a:buNone/>
            </a:pPr>
            <a:endParaRPr lang="en-GB" dirty="0"/>
          </a:p>
          <a:p>
            <a:pPr marL="0" indent="0">
              <a:buNone/>
            </a:pPr>
            <a:r>
              <a:rPr lang="en-GB" dirty="0"/>
              <a:t>What's the best way to structure a larger project made of several files?</a:t>
            </a:r>
          </a:p>
        </p:txBody>
      </p:sp>
    </p:spTree>
    <p:extLst>
      <p:ext uri="{BB962C8B-B14F-4D97-AF65-F5344CB8AC3E}">
        <p14:creationId xmlns:p14="http://schemas.microsoft.com/office/powerpoint/2010/main" val="1825199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EFF7F61-B042-4DCD-8DA2-8E70AAF19ADD}"/>
              </a:ext>
            </a:extLst>
          </p:cNvPr>
          <p:cNvSpPr>
            <a:spLocks noGrp="1"/>
          </p:cNvSpPr>
          <p:nvPr>
            <p:ph type="title"/>
          </p:nvPr>
        </p:nvSpPr>
        <p:spPr>
          <a:xfrm>
            <a:off x="2063750" y="188913"/>
            <a:ext cx="8229600" cy="1143000"/>
          </a:xfrm>
        </p:spPr>
        <p:txBody>
          <a:bodyPr/>
          <a:lstStyle/>
          <a:p>
            <a:pPr algn="r"/>
            <a:r>
              <a:rPr lang="en-GB" altLang="en-US" sz="4000">
                <a:ea typeface="ＭＳ Ｐゴシック" panose="020B0600070205080204" pitchFamily="34" charset="-128"/>
              </a:rPr>
              <a:t>Critiques</a:t>
            </a:r>
            <a:endParaRPr lang="en-GB" altLang="en-US">
              <a:ea typeface="ＭＳ Ｐゴシック" panose="020B0600070205080204" pitchFamily="34" charset="-128"/>
            </a:endParaRPr>
          </a:p>
        </p:txBody>
      </p:sp>
      <p:sp>
        <p:nvSpPr>
          <p:cNvPr id="5123" name="Content Placeholder 2">
            <a:extLst>
              <a:ext uri="{FF2B5EF4-FFF2-40B4-BE49-F238E27FC236}">
                <a16:creationId xmlns:a16="http://schemas.microsoft.com/office/drawing/2014/main" id="{52C31D76-7B94-43D4-846A-28AA34FF54CB}"/>
              </a:ext>
            </a:extLst>
          </p:cNvPr>
          <p:cNvSpPr>
            <a:spLocks noGrp="1"/>
          </p:cNvSpPr>
          <p:nvPr>
            <p:ph idx="1"/>
          </p:nvPr>
        </p:nvSpPr>
        <p:spPr>
          <a:xfrm>
            <a:off x="604911" y="1484314"/>
            <a:ext cx="10888393" cy="5184775"/>
          </a:xfrm>
        </p:spPr>
        <p:txBody>
          <a:bodyPr/>
          <a:lstStyle/>
          <a:p>
            <a:pPr marL="0" indent="0">
              <a:buNone/>
            </a:pPr>
            <a:r>
              <a:rPr lang="en-GB" altLang="en-US" sz="2400" dirty="0">
                <a:ea typeface="ＭＳ Ｐゴシック" panose="020B0600070205080204" pitchFamily="34" charset="-128"/>
              </a:rPr>
              <a:t>Largely focused on the fact that software was never fully completed, but always being re-visited at different scales. In particular, it is unhelpful not to go back to users and consult once a basic system is drafted.</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Popular alterative is Iterative and Incremental development, where, after initial Requirements are outlined, there is a cycling through the development units, taking important and high-risk elements first.</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This is sometimes combined with the Waterfall model as the ‘</a:t>
            </a:r>
            <a:r>
              <a:rPr lang="en-GB" altLang="en-US" sz="2400" dirty="0" err="1">
                <a:ea typeface="ＭＳ Ｐゴシック" panose="020B0600070205080204" pitchFamily="34" charset="-128"/>
              </a:rPr>
              <a:t>Iterfall</a:t>
            </a:r>
            <a:r>
              <a:rPr lang="en-GB" altLang="en-US" sz="2400" dirty="0">
                <a:ea typeface="ＭＳ Ｐゴシック" panose="020B0600070205080204" pitchFamily="34" charset="-128"/>
              </a:rPr>
              <a:t> model’. Experience suggests the broad sweep of this matches with single </a:t>
            </a:r>
            <a:r>
              <a:rPr lang="en-GB" altLang="en-US" sz="2400" dirty="0" err="1">
                <a:ea typeface="ＭＳ Ｐゴシック" panose="020B0600070205080204" pitchFamily="34" charset="-128"/>
              </a:rPr>
              <a:t>coders's</a:t>
            </a:r>
            <a:r>
              <a:rPr lang="en-GB" altLang="en-US" sz="2400" dirty="0">
                <a:ea typeface="ＭＳ Ｐゴシック" panose="020B0600070205080204" pitchFamily="34" charset="-128"/>
              </a:rPr>
              <a:t> natural inclinations.</a:t>
            </a:r>
          </a:p>
        </p:txBody>
      </p:sp>
    </p:spTree>
    <p:extLst>
      <p:ext uri="{BB962C8B-B14F-4D97-AF65-F5344CB8AC3E}">
        <p14:creationId xmlns:p14="http://schemas.microsoft.com/office/powerpoint/2010/main" val="2408202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EC99B8A-ABD4-4756-B9C7-5AF4E7A91F26}"/>
              </a:ext>
            </a:extLst>
          </p:cNvPr>
          <p:cNvSpPr>
            <a:spLocks noGrp="1"/>
          </p:cNvSpPr>
          <p:nvPr>
            <p:ph type="title"/>
          </p:nvPr>
        </p:nvSpPr>
        <p:spPr/>
        <p:txBody>
          <a:bodyPr/>
          <a:lstStyle/>
          <a:p>
            <a:pPr algn="r"/>
            <a:r>
              <a:rPr lang="en-GB" altLang="en-US" sz="4000">
                <a:ea typeface="ＭＳ Ｐゴシック" panose="020B0600070205080204" pitchFamily="34" charset="-128"/>
              </a:rPr>
              <a:t>New processes</a:t>
            </a:r>
          </a:p>
        </p:txBody>
      </p:sp>
      <p:sp>
        <p:nvSpPr>
          <p:cNvPr id="6147" name="Content Placeholder 2">
            <a:extLst>
              <a:ext uri="{FF2B5EF4-FFF2-40B4-BE49-F238E27FC236}">
                <a16:creationId xmlns:a16="http://schemas.microsoft.com/office/drawing/2014/main" id="{999C7A62-724A-41CD-9205-8B183DBA0628}"/>
              </a:ext>
            </a:extLst>
          </p:cNvPr>
          <p:cNvSpPr>
            <a:spLocks noGrp="1"/>
          </p:cNvSpPr>
          <p:nvPr>
            <p:ph idx="1"/>
          </p:nvPr>
        </p:nvSpPr>
        <p:spPr>
          <a:xfrm>
            <a:off x="548640" y="1825625"/>
            <a:ext cx="10805160" cy="4351338"/>
          </a:xfrm>
        </p:spPr>
        <p:txBody>
          <a:bodyPr/>
          <a:lstStyle/>
          <a:p>
            <a:pPr marL="0" indent="0">
              <a:buNone/>
            </a:pPr>
            <a:r>
              <a:rPr lang="en-GB" altLang="en-US" sz="2400" dirty="0">
                <a:ea typeface="ＭＳ Ｐゴシック" panose="020B0600070205080204" pitchFamily="34" charset="-128"/>
              </a:rPr>
              <a:t>Based on the Iterative and avoiding the over-management of the Waterfall method: Agile software development processes include: </a:t>
            </a:r>
          </a:p>
          <a:p>
            <a:pPr marL="0" indent="0">
              <a:buNone/>
            </a:pPr>
            <a:r>
              <a:rPr lang="en-GB" altLang="en-US" sz="2400" dirty="0">
                <a:ea typeface="ＭＳ Ｐゴシック" panose="020B0600070205080204" pitchFamily="34" charset="-128"/>
              </a:rPr>
              <a:t>	Rational Unified Process</a:t>
            </a:r>
          </a:p>
          <a:p>
            <a:pPr marL="0" indent="0">
              <a:buNone/>
            </a:pPr>
            <a:r>
              <a:rPr lang="en-GB" altLang="en-US" sz="2400" dirty="0">
                <a:ea typeface="ＭＳ Ｐゴシック" panose="020B0600070205080204" pitchFamily="34" charset="-128"/>
              </a:rPr>
              <a:t>	Extreme Programming</a:t>
            </a:r>
          </a:p>
          <a:p>
            <a:pPr marL="0" indent="0">
              <a:buNone/>
            </a:pPr>
            <a:r>
              <a:rPr lang="en-GB" altLang="en-US" sz="2400" dirty="0">
                <a:ea typeface="ＭＳ Ｐゴシック" panose="020B0600070205080204" pitchFamily="34" charset="-128"/>
              </a:rPr>
              <a:t>	Kanban and SCRUM for communication </a:t>
            </a:r>
          </a:p>
          <a:p>
            <a:pPr marL="0" indent="0">
              <a:buNone/>
            </a:pPr>
            <a:r>
              <a:rPr lang="en-GB" altLang="en-US" sz="2400" dirty="0">
                <a:ea typeface="ＭＳ Ｐゴシック" panose="020B0600070205080204" pitchFamily="34" charset="-128"/>
              </a:rPr>
              <a:t>	Short development sprints</a:t>
            </a:r>
          </a:p>
          <a:p>
            <a:pPr marL="0" indent="0">
              <a:buNone/>
            </a:pPr>
            <a:r>
              <a:rPr lang="en-GB" altLang="en-US" sz="2400" dirty="0">
                <a:ea typeface="ＭＳ Ｐゴシック" panose="020B0600070205080204" pitchFamily="34" charset="-128"/>
              </a:rPr>
              <a:t>	Continuous Integration</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Main issue is to concentrate on user needs.</a:t>
            </a:r>
          </a:p>
        </p:txBody>
      </p:sp>
    </p:spTree>
    <p:extLst>
      <p:ext uri="{BB962C8B-B14F-4D97-AF65-F5344CB8AC3E}">
        <p14:creationId xmlns:p14="http://schemas.microsoft.com/office/powerpoint/2010/main" val="331037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7035C05-5750-416E-8526-4E7C3B20999B}"/>
              </a:ext>
            </a:extLst>
          </p:cNvPr>
          <p:cNvSpPr>
            <a:spLocks noGrp="1"/>
          </p:cNvSpPr>
          <p:nvPr>
            <p:ph type="title"/>
          </p:nvPr>
        </p:nvSpPr>
        <p:spPr/>
        <p:txBody>
          <a:bodyPr/>
          <a:lstStyle/>
          <a:p>
            <a:pPr algn="r"/>
            <a:r>
              <a:rPr lang="en-GB" altLang="en-US" sz="4000">
                <a:ea typeface="ＭＳ Ｐゴシック" panose="020B0600070205080204" pitchFamily="34" charset="-128"/>
              </a:rPr>
              <a:t>UML</a:t>
            </a:r>
            <a:endParaRPr lang="en-GB" altLang="en-US">
              <a:ea typeface="ＭＳ Ｐゴシック" panose="020B0600070205080204" pitchFamily="34" charset="-128"/>
            </a:endParaRPr>
          </a:p>
        </p:txBody>
      </p:sp>
      <p:sp>
        <p:nvSpPr>
          <p:cNvPr id="7171" name="Content Placeholder 2">
            <a:extLst>
              <a:ext uri="{FF2B5EF4-FFF2-40B4-BE49-F238E27FC236}">
                <a16:creationId xmlns:a16="http://schemas.microsoft.com/office/drawing/2014/main" id="{8174A31C-08C7-401F-8013-CF3F45F5B7C7}"/>
              </a:ext>
            </a:extLst>
          </p:cNvPr>
          <p:cNvSpPr>
            <a:spLocks noGrp="1"/>
          </p:cNvSpPr>
          <p:nvPr>
            <p:ph idx="1"/>
          </p:nvPr>
        </p:nvSpPr>
        <p:spPr/>
        <p:txBody>
          <a:bodyPr/>
          <a:lstStyle/>
          <a:p>
            <a:pPr marL="0" indent="0">
              <a:buNone/>
            </a:pPr>
            <a:r>
              <a:rPr lang="en-GB" altLang="en-US">
                <a:ea typeface="ＭＳ Ｐゴシック" panose="020B0600070205080204" pitchFamily="34" charset="-128"/>
              </a:rPr>
              <a:t>An intrinsic part of the development process.</a:t>
            </a:r>
          </a:p>
          <a:p>
            <a:pPr marL="0" indent="0">
              <a:buNone/>
            </a:pPr>
            <a:endParaRPr lang="en-GB" altLang="en-US">
              <a:ea typeface="ＭＳ Ｐゴシック" panose="020B0600070205080204" pitchFamily="34" charset="-128"/>
            </a:endParaRPr>
          </a:p>
          <a:p>
            <a:pPr marL="0" indent="0">
              <a:buNone/>
            </a:pPr>
            <a:r>
              <a:rPr lang="en-GB" altLang="en-US">
                <a:ea typeface="ＭＳ Ｐゴシック" panose="020B0600070205080204" pitchFamily="34" charset="-128"/>
              </a:rPr>
              <a:t>From: Use Cases</a:t>
            </a:r>
          </a:p>
          <a:p>
            <a:pPr marL="0" indent="0">
              <a:buNone/>
            </a:pPr>
            <a:r>
              <a:rPr lang="en-GB" altLang="en-US">
                <a:ea typeface="ＭＳ Ｐゴシック" panose="020B0600070205080204" pitchFamily="34" charset="-128"/>
              </a:rPr>
              <a:t>Through: Class Diagrams</a:t>
            </a:r>
          </a:p>
          <a:p>
            <a:pPr marL="0" indent="0">
              <a:buNone/>
            </a:pPr>
            <a:r>
              <a:rPr lang="en-GB" altLang="en-US">
                <a:ea typeface="ＭＳ Ｐゴシック" panose="020B0600070205080204" pitchFamily="34" charset="-128"/>
              </a:rPr>
              <a:t>To: Activity Diagrams</a:t>
            </a:r>
          </a:p>
          <a:p>
            <a:pPr marL="0" indent="0">
              <a:buNone/>
            </a:pPr>
            <a:endParaRPr lang="en-GB" altLang="en-US">
              <a:ea typeface="ＭＳ Ｐゴシック" panose="020B0600070205080204" pitchFamily="34" charset="-128"/>
            </a:endParaRPr>
          </a:p>
          <a:p>
            <a:pPr marL="0" indent="0">
              <a:buNone/>
            </a:pPr>
            <a:endParaRPr lang="en-GB" altLang="en-US">
              <a:ea typeface="ＭＳ Ｐゴシック" panose="020B0600070205080204" pitchFamily="34" charset="-128"/>
            </a:endParaRPr>
          </a:p>
        </p:txBody>
      </p:sp>
    </p:spTree>
    <p:extLst>
      <p:ext uri="{BB962C8B-B14F-4D97-AF65-F5344CB8AC3E}">
        <p14:creationId xmlns:p14="http://schemas.microsoft.com/office/powerpoint/2010/main" val="34169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37BF4A2-2E89-4EEE-8C9E-05B6A0297835}"/>
              </a:ext>
            </a:extLst>
          </p:cNvPr>
          <p:cNvSpPr>
            <a:spLocks noGrp="1" noChangeArrowheads="1"/>
          </p:cNvSpPr>
          <p:nvPr>
            <p:ph type="title"/>
          </p:nvPr>
        </p:nvSpPr>
        <p:spPr>
          <a:xfrm>
            <a:off x="1905001" y="152400"/>
            <a:ext cx="8583613" cy="685800"/>
          </a:xfrm>
        </p:spPr>
        <p:txBody>
          <a:bodyPr/>
          <a:lstStyle/>
          <a:p>
            <a:pPr algn="r" eaLnBrk="1" hangingPunct="1"/>
            <a:r>
              <a:rPr lang="en-US" altLang="en-US" sz="4000"/>
              <a:t>Initial consultation </a:t>
            </a:r>
          </a:p>
        </p:txBody>
      </p:sp>
      <p:sp>
        <p:nvSpPr>
          <p:cNvPr id="32771" name="Rectangle 3">
            <a:extLst>
              <a:ext uri="{FF2B5EF4-FFF2-40B4-BE49-F238E27FC236}">
                <a16:creationId xmlns:a16="http://schemas.microsoft.com/office/drawing/2014/main" id="{E4AE77B5-3CD8-4FF7-8FDA-69F9997DB8F5}"/>
              </a:ext>
            </a:extLst>
          </p:cNvPr>
          <p:cNvSpPr>
            <a:spLocks noGrp="1" noChangeArrowheads="1"/>
          </p:cNvSpPr>
          <p:nvPr>
            <p:ph idx="1"/>
          </p:nvPr>
        </p:nvSpPr>
        <p:spPr>
          <a:xfrm>
            <a:off x="478301" y="1871003"/>
            <a:ext cx="11015003" cy="4758397"/>
          </a:xfrm>
        </p:spPr>
        <p:txBody>
          <a:bodyPr>
            <a:normAutofit lnSpcReduction="10000"/>
          </a:bodyPr>
          <a:lstStyle/>
          <a:p>
            <a:pPr marL="0" indent="0">
              <a:buNone/>
            </a:pPr>
            <a:r>
              <a:rPr lang="en-US" altLang="en-US" sz="2600" dirty="0"/>
              <a:t>User consultation is a vital part of development. </a:t>
            </a:r>
            <a:endParaRPr lang="en-GB" altLang="en-US" sz="2600" dirty="0"/>
          </a:p>
          <a:p>
            <a:pPr marL="0" indent="0">
              <a:buNone/>
            </a:pPr>
            <a:endParaRPr lang="en-US" altLang="en-US" sz="2600" dirty="0"/>
          </a:p>
          <a:p>
            <a:pPr marL="0" indent="0">
              <a:buNone/>
            </a:pPr>
            <a:r>
              <a:rPr lang="en-US" altLang="en-US" sz="2600" dirty="0"/>
              <a:t>Users should be consulted </a:t>
            </a:r>
            <a:r>
              <a:rPr lang="en-US" altLang="en-US" sz="2600" i="1" dirty="0"/>
              <a:t>first</a:t>
            </a:r>
            <a:r>
              <a:rPr lang="en-US" altLang="en-US" sz="2600" dirty="0"/>
              <a:t>. If the users don’t like your software, you’re sunk.</a:t>
            </a:r>
          </a:p>
          <a:p>
            <a:pPr marL="0" indent="0">
              <a:buNone/>
            </a:pPr>
            <a:endParaRPr lang="en-GB" altLang="en-US" sz="2600" dirty="0"/>
          </a:p>
          <a:p>
            <a:pPr marL="0" indent="0">
              <a:buNone/>
            </a:pPr>
            <a:r>
              <a:rPr lang="en-US" altLang="en-US" sz="2600" dirty="0"/>
              <a:t>Find out what people expect to get from the system before adding extras. If it helps draw UML User Case diagrams.</a:t>
            </a:r>
          </a:p>
          <a:p>
            <a:pPr marL="0" indent="0">
              <a:buNone/>
            </a:pPr>
            <a:endParaRPr lang="en-GB" altLang="en-US" sz="2600" dirty="0"/>
          </a:p>
          <a:p>
            <a:pPr marL="0" indent="0">
              <a:buNone/>
            </a:pPr>
            <a:r>
              <a:rPr lang="en-US" altLang="en-US" sz="2600" dirty="0"/>
              <a:t>User Cases can be used to break a large project up into smaller bits. Do the most difficult important bits first if possible!</a:t>
            </a:r>
          </a:p>
          <a:p>
            <a:pPr marL="0" indent="0">
              <a:buNone/>
            </a:pPr>
            <a:endParaRPr lang="en-US" altLang="en-US" sz="2600" dirty="0"/>
          </a:p>
          <a:p>
            <a:pPr marL="0" indent="0">
              <a:buNone/>
            </a:pPr>
            <a:r>
              <a:rPr lang="en-US" altLang="en-US" sz="2600" dirty="0"/>
              <a:t>However, watch for "feature creep".</a:t>
            </a:r>
          </a:p>
          <a:p>
            <a:pPr marL="0" indent="0">
              <a:buNone/>
            </a:pPr>
            <a:endParaRPr lang="en-US" altLang="en-US" sz="2600" dirty="0"/>
          </a:p>
        </p:txBody>
      </p:sp>
    </p:spTree>
    <p:extLst>
      <p:ext uri="{BB962C8B-B14F-4D97-AF65-F5344CB8AC3E}">
        <p14:creationId xmlns:p14="http://schemas.microsoft.com/office/powerpoint/2010/main" val="237088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AC2794-4C7F-4AD0-B9AE-C208DF6AE057}"/>
              </a:ext>
            </a:extLst>
          </p:cNvPr>
          <p:cNvSpPr>
            <a:spLocks noGrp="1" noChangeArrowheads="1"/>
          </p:cNvSpPr>
          <p:nvPr>
            <p:ph type="title"/>
          </p:nvPr>
        </p:nvSpPr>
        <p:spPr>
          <a:xfrm>
            <a:off x="1981201" y="228600"/>
            <a:ext cx="8507413" cy="609600"/>
          </a:xfrm>
        </p:spPr>
        <p:txBody>
          <a:bodyPr>
            <a:normAutofit fontScale="90000"/>
          </a:bodyPr>
          <a:lstStyle/>
          <a:p>
            <a:pPr algn="r" eaLnBrk="1" hangingPunct="1"/>
            <a:r>
              <a:rPr lang="en-US" altLang="en-US" sz="4000"/>
              <a:t>Usability testing</a:t>
            </a:r>
          </a:p>
        </p:txBody>
      </p:sp>
      <p:sp>
        <p:nvSpPr>
          <p:cNvPr id="44035" name="Rectangle 3">
            <a:extLst>
              <a:ext uri="{FF2B5EF4-FFF2-40B4-BE49-F238E27FC236}">
                <a16:creationId xmlns:a16="http://schemas.microsoft.com/office/drawing/2014/main" id="{2A98BD3C-DC14-4D49-85F8-26268FC38D84}"/>
              </a:ext>
            </a:extLst>
          </p:cNvPr>
          <p:cNvSpPr>
            <a:spLocks noGrp="1" noChangeArrowheads="1"/>
          </p:cNvSpPr>
          <p:nvPr>
            <p:ph idx="1"/>
          </p:nvPr>
        </p:nvSpPr>
        <p:spPr>
          <a:xfrm>
            <a:off x="633046" y="1773238"/>
            <a:ext cx="10902462" cy="4895850"/>
          </a:xfrm>
        </p:spPr>
        <p:txBody>
          <a:bodyPr rtlCol="0">
            <a:normAutofit lnSpcReduction="10000"/>
          </a:bodyPr>
          <a:lstStyle/>
          <a:p>
            <a:pPr marL="0" indent="0">
              <a:buNone/>
              <a:defRPr/>
            </a:pPr>
            <a:r>
              <a:rPr lang="en-US" sz="2600" dirty="0"/>
              <a:t>When you think you have a bit users are interested in up and running, test its ‘usability</a:t>
            </a:r>
            <a:r>
              <a:rPr lang="en-GB" sz="2600" dirty="0"/>
              <a:t>’</a:t>
            </a:r>
            <a:r>
              <a:rPr lang="en-US" sz="2600" dirty="0"/>
              <a:t>.</a:t>
            </a:r>
            <a:endParaRPr lang="en-GB" sz="2600" dirty="0"/>
          </a:p>
          <a:p>
            <a:pPr marL="0" indent="0">
              <a:lnSpc>
                <a:spcPct val="60000"/>
              </a:lnSpc>
              <a:buNone/>
              <a:defRPr/>
            </a:pPr>
            <a:endParaRPr lang="en-US" sz="2600" dirty="0"/>
          </a:p>
          <a:p>
            <a:pPr marL="0" indent="0">
              <a:buNone/>
              <a:defRPr/>
            </a:pPr>
            <a:r>
              <a:rPr lang="en-US" sz="2600" dirty="0"/>
              <a:t>Sit your users down with the software and get them to play with it.</a:t>
            </a:r>
          </a:p>
          <a:p>
            <a:pPr marL="0" indent="0">
              <a:lnSpc>
                <a:spcPct val="60000"/>
              </a:lnSpc>
              <a:buNone/>
              <a:defRPr/>
            </a:pPr>
            <a:endParaRPr lang="en-GB" sz="2600" dirty="0"/>
          </a:p>
          <a:p>
            <a:pPr marL="0" indent="0">
              <a:buNone/>
              <a:defRPr/>
            </a:pPr>
            <a:r>
              <a:rPr lang="en-US" sz="2600" dirty="0"/>
              <a:t>It’s useful to set them common tasks to do.</a:t>
            </a:r>
          </a:p>
          <a:p>
            <a:pPr marL="0" indent="0">
              <a:lnSpc>
                <a:spcPct val="70000"/>
              </a:lnSpc>
              <a:buNone/>
              <a:defRPr/>
            </a:pPr>
            <a:endParaRPr lang="en-GB" sz="2600" dirty="0"/>
          </a:p>
          <a:p>
            <a:pPr marL="0" indent="0">
              <a:buNone/>
              <a:defRPr/>
            </a:pPr>
            <a:r>
              <a:rPr lang="en-US" sz="2600" dirty="0"/>
              <a:t>See how long they take to do stuff, and what they do that’s unexpected. Some companies use mirrored windows.</a:t>
            </a:r>
          </a:p>
          <a:p>
            <a:pPr marL="0" indent="0">
              <a:lnSpc>
                <a:spcPct val="70000"/>
              </a:lnSpc>
              <a:buNone/>
              <a:defRPr/>
            </a:pPr>
            <a:endParaRPr lang="en-GB" sz="2600" dirty="0"/>
          </a:p>
          <a:p>
            <a:pPr marL="0" indent="0">
              <a:buNone/>
              <a:defRPr/>
            </a:pPr>
            <a:r>
              <a:rPr lang="en-US" sz="2600" dirty="0"/>
              <a:t>Remember, users don’t make mistakes - it’s your fault if you lead them the wrong way!</a:t>
            </a:r>
          </a:p>
        </p:txBody>
      </p:sp>
    </p:spTree>
    <p:extLst>
      <p:ext uri="{BB962C8B-B14F-4D97-AF65-F5344CB8AC3E}">
        <p14:creationId xmlns:p14="http://schemas.microsoft.com/office/powerpoint/2010/main" val="2599362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DB3DF42-C3DA-4768-BF3E-11F4DF72233A}"/>
              </a:ext>
            </a:extLst>
          </p:cNvPr>
          <p:cNvSpPr>
            <a:spLocks noGrp="1"/>
          </p:cNvSpPr>
          <p:nvPr>
            <p:ph type="title"/>
          </p:nvPr>
        </p:nvSpPr>
        <p:spPr>
          <a:xfrm>
            <a:off x="2135188" y="260350"/>
            <a:ext cx="8229600" cy="1143000"/>
          </a:xfrm>
        </p:spPr>
        <p:txBody>
          <a:bodyPr/>
          <a:lstStyle/>
          <a:p>
            <a:pPr algn="r"/>
            <a:r>
              <a:rPr lang="en-GB" altLang="en-US" sz="4000">
                <a:ea typeface="ＭＳ Ｐゴシック" panose="020B0600070205080204" pitchFamily="34" charset="-128"/>
              </a:rPr>
              <a:t>Development stages</a:t>
            </a:r>
            <a:endParaRPr lang="en-GB" altLang="en-US">
              <a:ea typeface="ＭＳ Ｐゴシック" panose="020B0600070205080204" pitchFamily="34" charset="-128"/>
            </a:endParaRPr>
          </a:p>
        </p:txBody>
      </p:sp>
      <p:sp>
        <p:nvSpPr>
          <p:cNvPr id="8195" name="Content Placeholder 2">
            <a:extLst>
              <a:ext uri="{FF2B5EF4-FFF2-40B4-BE49-F238E27FC236}">
                <a16:creationId xmlns:a16="http://schemas.microsoft.com/office/drawing/2014/main" id="{68483F71-E1C2-4FDC-9AE9-E8BAA3936F8C}"/>
              </a:ext>
            </a:extLst>
          </p:cNvPr>
          <p:cNvSpPr>
            <a:spLocks noGrp="1"/>
          </p:cNvSpPr>
          <p:nvPr>
            <p:ph idx="1"/>
          </p:nvPr>
        </p:nvSpPr>
        <p:spPr>
          <a:xfrm>
            <a:off x="717452" y="1125539"/>
            <a:ext cx="9359998" cy="5616575"/>
          </a:xfrm>
        </p:spPr>
        <p:txBody>
          <a:bodyPr>
            <a:normAutofit lnSpcReduction="10000"/>
          </a:bodyPr>
          <a:lstStyle/>
          <a:p>
            <a:pPr marL="0" indent="0">
              <a:buNone/>
            </a:pPr>
            <a:r>
              <a:rPr lang="en-GB" altLang="en-US" sz="2400" dirty="0">
                <a:ea typeface="ＭＳ Ｐゴシック" panose="020B0600070205080204" pitchFamily="34" charset="-128"/>
              </a:rPr>
              <a:t>Refining user requirements.</a:t>
            </a:r>
          </a:p>
          <a:p>
            <a:pPr marL="0" indent="0">
              <a:buNone/>
            </a:pPr>
            <a:r>
              <a:rPr lang="en-GB" altLang="en-US" sz="2400" dirty="0">
                <a:ea typeface="ＭＳ Ｐゴシック" panose="020B0600070205080204" pitchFamily="34" charset="-128"/>
              </a:rPr>
              <a:t>Dividing code (e.g. by important high-risk functions first).</a:t>
            </a:r>
          </a:p>
          <a:p>
            <a:pPr marL="0" indent="0">
              <a:buNone/>
            </a:pPr>
            <a:r>
              <a:rPr lang="en-GB" altLang="en-US" sz="2400" dirty="0">
                <a:ea typeface="ＭＳ Ｐゴシック" panose="020B0600070205080204" pitchFamily="34" charset="-128"/>
              </a:rPr>
              <a:t>Keeping users informed.</a:t>
            </a:r>
          </a:p>
          <a:p>
            <a:pPr marL="0" indent="0">
              <a:buNone/>
            </a:pPr>
            <a:r>
              <a:rPr lang="en-GB" altLang="en-US" sz="2400" dirty="0">
                <a:ea typeface="ＭＳ Ｐゴシック" panose="020B0600070205080204" pitchFamily="34" charset="-128"/>
              </a:rPr>
              <a:t>Development.</a:t>
            </a:r>
          </a:p>
          <a:p>
            <a:pPr marL="0" indent="0">
              <a:buNone/>
            </a:pPr>
            <a:r>
              <a:rPr lang="en-GB" altLang="en-US" sz="2400" dirty="0">
                <a:ea typeface="ＭＳ Ｐゴシック" panose="020B0600070205080204" pitchFamily="34" charset="-128"/>
              </a:rPr>
              <a:t>Usability testing.</a:t>
            </a:r>
          </a:p>
          <a:p>
            <a:pPr marL="0" indent="0">
              <a:buNone/>
            </a:pPr>
            <a:r>
              <a:rPr lang="en-GB" altLang="en-US" sz="2400" dirty="0">
                <a:ea typeface="ＭＳ Ｐゴシック" panose="020B0600070205080204" pitchFamily="34" charset="-128"/>
              </a:rPr>
              <a:t>Bug hunting.</a:t>
            </a:r>
          </a:p>
          <a:p>
            <a:pPr marL="0" indent="0">
              <a:buNone/>
            </a:pPr>
            <a:r>
              <a:rPr lang="en-GB" altLang="en-US" sz="2400" dirty="0">
                <a:ea typeface="ＭＳ Ｐゴシック" panose="020B0600070205080204" pitchFamily="34" charset="-128"/>
              </a:rPr>
              <a:t>Refactoring.</a:t>
            </a:r>
          </a:p>
          <a:p>
            <a:pPr marL="0" indent="0">
              <a:buNone/>
            </a:pPr>
            <a:r>
              <a:rPr lang="en-GB" altLang="en-US" sz="2400" dirty="0">
                <a:ea typeface="ＭＳ Ｐゴシック" panose="020B0600070205080204" pitchFamily="34" charset="-128"/>
              </a:rPr>
              <a:t>Alpha and Beta testing.</a:t>
            </a:r>
          </a:p>
          <a:p>
            <a:pPr marL="0" indent="0">
              <a:buNone/>
            </a:pPr>
            <a:r>
              <a:rPr lang="en-GB" altLang="en-US" sz="2400" dirty="0">
                <a:ea typeface="ＭＳ Ｐゴシック" panose="020B0600070205080204" pitchFamily="34" charset="-128"/>
              </a:rPr>
              <a:t>Releases.</a:t>
            </a:r>
          </a:p>
          <a:p>
            <a:pPr marL="0" indent="0">
              <a:buNone/>
            </a:pPr>
            <a:r>
              <a:rPr lang="en-GB" altLang="en-US" sz="2400" dirty="0">
                <a:ea typeface="ＭＳ Ｐゴシック" panose="020B0600070205080204" pitchFamily="34" charset="-128"/>
              </a:rPr>
              <a:t>Deciding on the next set of functions to tackle.</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Increasingly releases tackle a few functions on a short timescale rather than major releases with a longer gap ("Release Early and Release Often": “RERO”). </a:t>
            </a:r>
          </a:p>
        </p:txBody>
      </p:sp>
    </p:spTree>
    <p:extLst>
      <p:ext uri="{BB962C8B-B14F-4D97-AF65-F5344CB8AC3E}">
        <p14:creationId xmlns:p14="http://schemas.microsoft.com/office/powerpoint/2010/main" val="145579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635045E-FDB7-4366-95BD-0C49AD41068D}"/>
              </a:ext>
            </a:extLst>
          </p:cNvPr>
          <p:cNvSpPr>
            <a:spLocks noGrp="1" noChangeArrowheads="1"/>
          </p:cNvSpPr>
          <p:nvPr>
            <p:ph type="title"/>
          </p:nvPr>
        </p:nvSpPr>
        <p:spPr>
          <a:xfrm>
            <a:off x="2711450" y="188913"/>
            <a:ext cx="7772400" cy="685800"/>
          </a:xfrm>
        </p:spPr>
        <p:txBody>
          <a:bodyPr rtlCol="0">
            <a:normAutofit fontScale="90000"/>
          </a:bodyPr>
          <a:lstStyle/>
          <a:p>
            <a:pPr algn="r">
              <a:defRPr/>
            </a:pPr>
            <a:r>
              <a:rPr lang="en-US" dirty="0"/>
              <a:t>Summary</a:t>
            </a:r>
          </a:p>
        </p:txBody>
      </p:sp>
      <p:sp>
        <p:nvSpPr>
          <p:cNvPr id="35843" name="Rectangle 3">
            <a:extLst>
              <a:ext uri="{FF2B5EF4-FFF2-40B4-BE49-F238E27FC236}">
                <a16:creationId xmlns:a16="http://schemas.microsoft.com/office/drawing/2014/main" id="{317729F9-D5C5-4931-B29C-082F5F0D41CD}"/>
              </a:ext>
            </a:extLst>
          </p:cNvPr>
          <p:cNvSpPr>
            <a:spLocks noGrp="1" noChangeArrowheads="1"/>
          </p:cNvSpPr>
          <p:nvPr>
            <p:ph idx="1"/>
          </p:nvPr>
        </p:nvSpPr>
        <p:spPr>
          <a:xfrm>
            <a:off x="562708" y="2133600"/>
            <a:ext cx="9952893" cy="4419600"/>
          </a:xfrm>
        </p:spPr>
        <p:txBody>
          <a:bodyPr/>
          <a:lstStyle/>
          <a:p>
            <a:pPr marL="0" indent="0">
              <a:buNone/>
            </a:pPr>
            <a:r>
              <a:rPr lang="en-GB" altLang="en-US" sz="2600" dirty="0"/>
              <a:t>Always design assuming the user…</a:t>
            </a:r>
          </a:p>
          <a:p>
            <a:pPr marL="0" lvl="1" indent="0">
              <a:buNone/>
            </a:pPr>
            <a:r>
              <a:rPr lang="en-GB" altLang="en-US" sz="2300" dirty="0"/>
              <a:t>	Will experiment rather than read the manual.</a:t>
            </a:r>
          </a:p>
          <a:p>
            <a:pPr marL="0" lvl="1" indent="0">
              <a:buNone/>
            </a:pPr>
            <a:r>
              <a:rPr lang="en-GB" altLang="en-US" sz="2300" dirty="0"/>
              <a:t>	Will base these experiments on what they expect to find.</a:t>
            </a:r>
          </a:p>
          <a:p>
            <a:pPr marL="0" indent="0">
              <a:buNone/>
            </a:pPr>
            <a:r>
              <a:rPr lang="en-GB" altLang="en-US" sz="2600" dirty="0"/>
              <a:t>Always base the software design around what the user wants.</a:t>
            </a:r>
          </a:p>
          <a:p>
            <a:pPr marL="0" indent="0">
              <a:buNone/>
            </a:pPr>
            <a:r>
              <a:rPr lang="en-GB" altLang="en-US" sz="2600" dirty="0"/>
              <a:t>Always test the user’s opinions and the usability as you develop.</a:t>
            </a:r>
            <a:endParaRPr lang="en-US" altLang="en-US" sz="2600" dirty="0"/>
          </a:p>
        </p:txBody>
      </p:sp>
    </p:spTree>
    <p:extLst>
      <p:ext uri="{BB962C8B-B14F-4D97-AF65-F5344CB8AC3E}">
        <p14:creationId xmlns:p14="http://schemas.microsoft.com/office/powerpoint/2010/main" val="70280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BEA5C5E-B7C9-45A0-A2FD-1241B17BC96E}"/>
              </a:ext>
            </a:extLst>
          </p:cNvPr>
          <p:cNvSpPr>
            <a:spLocks noGrp="1"/>
          </p:cNvSpPr>
          <p:nvPr>
            <p:ph type="title"/>
          </p:nvPr>
        </p:nvSpPr>
        <p:spPr/>
        <p:txBody>
          <a:bodyPr/>
          <a:lstStyle/>
          <a:p>
            <a:pPr algn="r"/>
            <a:r>
              <a:rPr lang="en-GB" altLang="en-US" sz="4000">
                <a:ea typeface="ＭＳ Ｐゴシック" panose="020B0600070205080204" pitchFamily="34" charset="-128"/>
              </a:rPr>
              <a:t>Licensing</a:t>
            </a:r>
            <a:endParaRPr lang="en-GB" altLang="en-US">
              <a:ea typeface="ＭＳ Ｐゴシック" panose="020B0600070205080204" pitchFamily="34" charset="-128"/>
            </a:endParaRPr>
          </a:p>
        </p:txBody>
      </p:sp>
      <p:sp>
        <p:nvSpPr>
          <p:cNvPr id="9219" name="Content Placeholder 2">
            <a:extLst>
              <a:ext uri="{FF2B5EF4-FFF2-40B4-BE49-F238E27FC236}">
                <a16:creationId xmlns:a16="http://schemas.microsoft.com/office/drawing/2014/main" id="{AF160A15-AF4D-422E-A9E6-9DD6982E9016}"/>
              </a:ext>
            </a:extLst>
          </p:cNvPr>
          <p:cNvSpPr>
            <a:spLocks noGrp="1"/>
          </p:cNvSpPr>
          <p:nvPr>
            <p:ph idx="1"/>
          </p:nvPr>
        </p:nvSpPr>
        <p:spPr>
          <a:xfrm>
            <a:off x="838200" y="1557338"/>
            <a:ext cx="9166225" cy="4957762"/>
          </a:xfrm>
        </p:spPr>
        <p:txBody>
          <a:bodyPr/>
          <a:lstStyle/>
          <a:p>
            <a:pPr marL="0" indent="0">
              <a:spcAft>
                <a:spcPts val="1200"/>
              </a:spcAft>
              <a:buNone/>
            </a:pPr>
            <a:r>
              <a:rPr lang="en-GB" altLang="en-US" sz="2400" dirty="0">
                <a:ea typeface="ＭＳ Ｐゴシック" panose="020B0600070205080204" pitchFamily="34" charset="-128"/>
              </a:rPr>
              <a:t>Different options on a spectrum:</a:t>
            </a:r>
          </a:p>
          <a:p>
            <a:pPr marL="0" indent="0">
              <a:buNone/>
            </a:pPr>
            <a:r>
              <a:rPr lang="en-GB" altLang="en-US" sz="2400" dirty="0">
                <a:ea typeface="ＭＳ Ｐゴシック" panose="020B0600070205080204" pitchFamily="34" charset="-128"/>
              </a:rPr>
              <a:t>Open source.</a:t>
            </a:r>
          </a:p>
          <a:p>
            <a:pPr marL="0" indent="0">
              <a:buNone/>
            </a:pPr>
            <a:r>
              <a:rPr lang="en-GB" altLang="en-US" sz="2400" dirty="0">
                <a:ea typeface="ＭＳ Ｐゴシック" panose="020B0600070205080204" pitchFamily="34" charset="-128"/>
              </a:rPr>
              <a:t>Maintenance contracts.</a:t>
            </a:r>
          </a:p>
          <a:p>
            <a:pPr marL="0" indent="0">
              <a:buNone/>
            </a:pPr>
            <a:r>
              <a:rPr lang="en-GB" altLang="en-US" sz="2400" dirty="0">
                <a:ea typeface="ＭＳ Ｐゴシック" panose="020B0600070205080204" pitchFamily="34" charset="-128"/>
              </a:rPr>
              <a:t>Open standards.</a:t>
            </a:r>
          </a:p>
          <a:p>
            <a:pPr marL="0" indent="0">
              <a:buNone/>
            </a:pPr>
            <a:r>
              <a:rPr lang="en-GB" altLang="en-US" sz="2400" dirty="0">
                <a:ea typeface="ＭＳ Ｐゴシック" panose="020B0600070205080204" pitchFamily="34" charset="-128"/>
              </a:rPr>
              <a:t>Community built.</a:t>
            </a:r>
          </a:p>
          <a:p>
            <a:pPr marL="0" indent="0">
              <a:buNone/>
            </a:pPr>
            <a:r>
              <a:rPr lang="en-GB" altLang="en-US" sz="2400" dirty="0">
                <a:ea typeface="ＭＳ Ｐゴシック" panose="020B0600070205080204" pitchFamily="34" charset="-128"/>
              </a:rPr>
              <a:t>Freeware.</a:t>
            </a:r>
          </a:p>
          <a:p>
            <a:pPr marL="0" indent="0">
              <a:buNone/>
            </a:pPr>
            <a:r>
              <a:rPr lang="en-GB" altLang="en-US" sz="2400" dirty="0">
                <a:ea typeface="ＭＳ Ｐゴシック" panose="020B0600070205080204" pitchFamily="34" charset="-128"/>
              </a:rPr>
              <a:t>Adware.</a:t>
            </a:r>
          </a:p>
          <a:p>
            <a:pPr marL="0" indent="0">
              <a:buNone/>
            </a:pPr>
            <a:r>
              <a:rPr lang="en-GB" altLang="en-US" sz="2400" dirty="0">
                <a:ea typeface="ＭＳ Ｐゴシック" panose="020B0600070205080204" pitchFamily="34" charset="-128"/>
              </a:rPr>
              <a:t>Commercial. </a:t>
            </a:r>
          </a:p>
        </p:txBody>
      </p:sp>
    </p:spTree>
    <p:extLst>
      <p:ext uri="{BB962C8B-B14F-4D97-AF65-F5344CB8AC3E}">
        <p14:creationId xmlns:p14="http://schemas.microsoft.com/office/powerpoint/2010/main" val="480303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35B5-E30E-478C-AD41-35203401BB71}"/>
              </a:ext>
            </a:extLst>
          </p:cNvPr>
          <p:cNvSpPr>
            <a:spLocks noGrp="1"/>
          </p:cNvSpPr>
          <p:nvPr>
            <p:ph type="title"/>
          </p:nvPr>
        </p:nvSpPr>
        <p:spPr/>
        <p:txBody>
          <a:bodyPr/>
          <a:lstStyle/>
          <a:p>
            <a:pPr algn="r"/>
            <a:r>
              <a:rPr lang="en-GB" dirty="0"/>
              <a:t>Installing</a:t>
            </a:r>
          </a:p>
        </p:txBody>
      </p:sp>
      <p:sp>
        <p:nvSpPr>
          <p:cNvPr id="3" name="Content Placeholder 2">
            <a:extLst>
              <a:ext uri="{FF2B5EF4-FFF2-40B4-BE49-F238E27FC236}">
                <a16:creationId xmlns:a16="http://schemas.microsoft.com/office/drawing/2014/main" id="{D4E9CD65-C4F3-42E5-B094-6537A4C527ED}"/>
              </a:ext>
            </a:extLst>
          </p:cNvPr>
          <p:cNvSpPr>
            <a:spLocks noGrp="1"/>
          </p:cNvSpPr>
          <p:nvPr>
            <p:ph idx="1"/>
          </p:nvPr>
        </p:nvSpPr>
        <p:spPr/>
        <p:txBody>
          <a:bodyPr/>
          <a:lstStyle/>
          <a:p>
            <a:pPr marL="0" indent="0">
              <a:buNone/>
            </a:pPr>
            <a:r>
              <a:rPr lang="en-GB" dirty="0"/>
              <a:t>Broadly speaking, you have five levels of distribution:</a:t>
            </a:r>
          </a:p>
          <a:p>
            <a:pPr marL="514350" indent="-514350">
              <a:buAutoNum type="arabicParenR"/>
            </a:pPr>
            <a:r>
              <a:rPr lang="en-GB" dirty="0"/>
              <a:t>Send them the Python files to run / package as a zip.</a:t>
            </a:r>
          </a:p>
          <a:p>
            <a:pPr marL="514350" indent="-514350">
              <a:buAutoNum type="arabicParenR"/>
            </a:pPr>
            <a:r>
              <a:rPr lang="en-GB" dirty="0"/>
              <a:t>Add a .bat or .</a:t>
            </a:r>
            <a:r>
              <a:rPr lang="en-GB" dirty="0" err="1"/>
              <a:t>sh</a:t>
            </a:r>
            <a:r>
              <a:rPr lang="en-GB" dirty="0"/>
              <a:t> file to run the files.</a:t>
            </a:r>
          </a:p>
          <a:p>
            <a:pPr marL="514350" indent="-514350">
              <a:buAutoNum type="arabicParenR"/>
            </a:pPr>
            <a:r>
              <a:rPr lang="en-GB" dirty="0"/>
              <a:t>Produce a proper distribution with a setup.py file to install at the command line.</a:t>
            </a:r>
          </a:p>
          <a:p>
            <a:pPr marL="514350" indent="-514350">
              <a:buAutoNum type="arabicParenR"/>
            </a:pPr>
            <a:r>
              <a:rPr lang="en-GB" dirty="0"/>
              <a:t>Upload to </a:t>
            </a:r>
            <a:r>
              <a:rPr lang="en-GB" dirty="0" err="1"/>
              <a:t>PyPi</a:t>
            </a:r>
            <a:r>
              <a:rPr lang="en-GB" dirty="0"/>
              <a:t> and configure for online installation through pip.</a:t>
            </a:r>
          </a:p>
          <a:p>
            <a:pPr marL="514350" indent="-514350">
              <a:buFont typeface="Arial" panose="020B0604020202020204" pitchFamily="34" charset="0"/>
              <a:buAutoNum type="arabicParenR"/>
            </a:pPr>
            <a:r>
              <a:rPr lang="en-GB" dirty="0"/>
              <a:t>Build a binary for a specific operating system.</a:t>
            </a:r>
          </a:p>
          <a:p>
            <a:pPr marL="514350" indent="-514350">
              <a:buAutoNum type="arabicParenR"/>
            </a:pPr>
            <a:endParaRPr lang="en-GB" dirty="0"/>
          </a:p>
        </p:txBody>
      </p:sp>
    </p:spTree>
    <p:extLst>
      <p:ext uri="{BB962C8B-B14F-4D97-AF65-F5344CB8AC3E}">
        <p14:creationId xmlns:p14="http://schemas.microsoft.com/office/powerpoint/2010/main" val="460082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DECA-F3D8-4091-809D-A24BF7A6171F}"/>
              </a:ext>
            </a:extLst>
          </p:cNvPr>
          <p:cNvSpPr>
            <a:spLocks noGrp="1"/>
          </p:cNvSpPr>
          <p:nvPr>
            <p:ph type="title"/>
          </p:nvPr>
        </p:nvSpPr>
        <p:spPr/>
        <p:txBody>
          <a:bodyPr/>
          <a:lstStyle/>
          <a:p>
            <a:pPr algn="r"/>
            <a:r>
              <a:rPr lang="en-GB" dirty="0"/>
              <a:t>Distributing and installing</a:t>
            </a:r>
          </a:p>
        </p:txBody>
      </p:sp>
      <p:sp>
        <p:nvSpPr>
          <p:cNvPr id="3" name="Content Placeholder 2">
            <a:extLst>
              <a:ext uri="{FF2B5EF4-FFF2-40B4-BE49-F238E27FC236}">
                <a16:creationId xmlns:a16="http://schemas.microsoft.com/office/drawing/2014/main" id="{1993576B-A081-4FC3-84D8-8FF94F3471A8}"/>
              </a:ext>
            </a:extLst>
          </p:cNvPr>
          <p:cNvSpPr>
            <a:spLocks noGrp="1"/>
          </p:cNvSpPr>
          <p:nvPr>
            <p:ph idx="1"/>
          </p:nvPr>
        </p:nvSpPr>
        <p:spPr>
          <a:xfrm>
            <a:off x="838199" y="1825624"/>
            <a:ext cx="11091203" cy="4772123"/>
          </a:xfrm>
        </p:spPr>
        <p:txBody>
          <a:bodyPr>
            <a:normAutofit fontScale="92500" lnSpcReduction="20000"/>
          </a:bodyPr>
          <a:lstStyle/>
          <a:p>
            <a:pPr marL="0" indent="0">
              <a:buNone/>
            </a:pPr>
            <a:r>
              <a:rPr lang="en-GB" dirty="0"/>
              <a:t>The starting point for either of the two more complicated options is:</a:t>
            </a:r>
          </a:p>
          <a:p>
            <a:pPr marL="0" indent="0">
              <a:buNone/>
            </a:pPr>
            <a:r>
              <a:rPr lang="en-GB" dirty="0">
                <a:hlinkClick r:id="rId2"/>
              </a:rPr>
              <a:t>https://packaging.python.org/</a:t>
            </a:r>
            <a:r>
              <a:rPr lang="en-GB" dirty="0"/>
              <a:t> </a:t>
            </a:r>
          </a:p>
          <a:p>
            <a:pPr marL="0" indent="0">
              <a:buNone/>
            </a:pPr>
            <a:r>
              <a:rPr lang="en-GB" dirty="0"/>
              <a:t>Chances are, this is all you'll need.</a:t>
            </a:r>
          </a:p>
          <a:p>
            <a:pPr marL="0" indent="0">
              <a:buNone/>
            </a:pPr>
            <a:endParaRPr lang="en-GB" dirty="0"/>
          </a:p>
          <a:p>
            <a:pPr marL="0" indent="0">
              <a:buNone/>
            </a:pPr>
            <a:r>
              <a:rPr lang="en-GB" dirty="0"/>
              <a:t>For more complicated projects, there's:</a:t>
            </a:r>
          </a:p>
          <a:p>
            <a:pPr marL="0" indent="0">
              <a:buNone/>
            </a:pPr>
            <a:r>
              <a:rPr lang="en-GB" dirty="0">
                <a:hlinkClick r:id="rId3"/>
              </a:rPr>
              <a:t>https://setuptools.readthedocs.io/en/latest/</a:t>
            </a:r>
            <a:r>
              <a:rPr lang="en-GB" dirty="0"/>
              <a:t> </a:t>
            </a:r>
          </a:p>
          <a:p>
            <a:pPr marL="0" indent="0">
              <a:buNone/>
            </a:pPr>
            <a:r>
              <a:rPr lang="en-GB" dirty="0"/>
              <a:t>Which works with:</a:t>
            </a:r>
          </a:p>
          <a:p>
            <a:pPr marL="0" indent="0">
              <a:buNone/>
            </a:pPr>
            <a:r>
              <a:rPr lang="en-GB" dirty="0">
                <a:hlinkClick r:id="rId4"/>
              </a:rPr>
              <a:t>https://docs.python.org/3/library/distribution.html</a:t>
            </a:r>
            <a:r>
              <a:rPr lang="en-GB" dirty="0"/>
              <a:t> </a:t>
            </a:r>
          </a:p>
          <a:p>
            <a:pPr marL="0" indent="0">
              <a:buNone/>
            </a:pPr>
            <a:endParaRPr lang="en-GB" dirty="0"/>
          </a:p>
          <a:p>
            <a:pPr marL="0" indent="0">
              <a:buNone/>
            </a:pPr>
            <a:r>
              <a:rPr lang="en-GB" dirty="0"/>
              <a:t>See also</a:t>
            </a:r>
          </a:p>
          <a:p>
            <a:pPr marL="0" indent="0">
              <a:buNone/>
            </a:pPr>
            <a:r>
              <a:rPr lang="en-GB" dirty="0">
                <a:hlinkClick r:id="rId5"/>
              </a:rPr>
              <a:t>https://docs.python.org/3/distributing/index.html</a:t>
            </a:r>
            <a:r>
              <a:rPr lang="en-GB" dirty="0"/>
              <a:t> </a:t>
            </a:r>
          </a:p>
        </p:txBody>
      </p:sp>
    </p:spTree>
    <p:extLst>
      <p:ext uri="{BB962C8B-B14F-4D97-AF65-F5344CB8AC3E}">
        <p14:creationId xmlns:p14="http://schemas.microsoft.com/office/powerpoint/2010/main" val="195595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95BDB08-55CA-4E23-8CE9-F72E768B27EE}"/>
              </a:ext>
            </a:extLst>
          </p:cNvPr>
          <p:cNvSpPr>
            <a:spLocks noGrp="1"/>
          </p:cNvSpPr>
          <p:nvPr>
            <p:ph type="title"/>
          </p:nvPr>
        </p:nvSpPr>
        <p:spPr/>
        <p:txBody>
          <a:bodyPr/>
          <a:lstStyle/>
          <a:p>
            <a:pPr algn="r"/>
            <a:r>
              <a:rPr lang="en-GB" altLang="en-US" sz="4000">
                <a:ea typeface="ＭＳ Ｐゴシック" panose="020B0600070205080204" pitchFamily="34" charset="-128"/>
              </a:rPr>
              <a:t>Structure we’ve seen</a:t>
            </a:r>
            <a:endParaRPr lang="en-GB" altLang="en-US">
              <a:ea typeface="ＭＳ Ｐゴシック" panose="020B0600070205080204" pitchFamily="34" charset="-128"/>
            </a:endParaRPr>
          </a:p>
        </p:txBody>
      </p:sp>
      <p:sp>
        <p:nvSpPr>
          <p:cNvPr id="14339" name="Content Placeholder 2">
            <a:extLst>
              <a:ext uri="{FF2B5EF4-FFF2-40B4-BE49-F238E27FC236}">
                <a16:creationId xmlns:a16="http://schemas.microsoft.com/office/drawing/2014/main" id="{57276394-C0E3-4E31-B66A-32B5FA03DAE8}"/>
              </a:ext>
            </a:extLst>
          </p:cNvPr>
          <p:cNvSpPr>
            <a:spLocks noGrp="1"/>
          </p:cNvSpPr>
          <p:nvPr>
            <p:ph idx="1"/>
          </p:nvPr>
        </p:nvSpPr>
        <p:spPr>
          <a:xfrm>
            <a:off x="838200" y="1989138"/>
            <a:ext cx="10515600" cy="4525962"/>
          </a:xfrm>
        </p:spPr>
        <p:txBody>
          <a:bodyPr/>
          <a:lstStyle/>
          <a:p>
            <a:pPr marL="0" indent="0">
              <a:buNone/>
            </a:pPr>
            <a:r>
              <a:rPr lang="en-GB" altLang="en-US" dirty="0">
                <a:ea typeface="ＭＳ Ｐゴシック" panose="020B0600070205080204" pitchFamily="34" charset="-128"/>
              </a:rPr>
              <a:t>Clauses</a:t>
            </a:r>
          </a:p>
          <a:p>
            <a:pPr marL="0" indent="0">
              <a:buNone/>
            </a:pPr>
            <a:r>
              <a:rPr lang="en-GB" altLang="en-US" dirty="0">
                <a:ea typeface="ＭＳ Ｐゴシック" panose="020B0600070205080204" pitchFamily="34" charset="-128"/>
              </a:rPr>
              <a:t>Blocks (Functions; Classes)</a:t>
            </a:r>
          </a:p>
          <a:p>
            <a:pPr marL="0" indent="0">
              <a:buNone/>
            </a:pPr>
            <a:r>
              <a:rPr lang="en-GB" altLang="en-US" dirty="0">
                <a:ea typeface="ＭＳ Ｐゴシック" panose="020B0600070205080204" pitchFamily="34" charset="-128"/>
              </a:rPr>
              <a:t>Exception handling</a:t>
            </a:r>
          </a:p>
          <a:p>
            <a:pPr marL="0" indent="0">
              <a:buNone/>
            </a:pPr>
            <a:r>
              <a:rPr lang="en-GB" altLang="en-US" dirty="0">
                <a:ea typeface="ＭＳ Ｐゴシック" panose="020B0600070205080204" pitchFamily="34" charset="-128"/>
              </a:rPr>
              <a:t>Modules</a:t>
            </a:r>
          </a:p>
          <a:p>
            <a:pPr marL="0" indent="0">
              <a:buNone/>
            </a:pPr>
            <a:r>
              <a:rPr lang="en-GB" altLang="en-US" dirty="0">
                <a:ea typeface="ＭＳ Ｐゴシック" panose="020B0600070205080204" pitchFamily="34" charset="-128"/>
              </a:rPr>
              <a:t>Packages</a:t>
            </a:r>
          </a:p>
          <a:p>
            <a:pPr marL="0" indent="0">
              <a:buNone/>
            </a:pPr>
            <a:endParaRPr lang="en-GB" altLang="en-US" dirty="0">
              <a:ea typeface="ＭＳ Ｐゴシック" panose="020B0600070205080204" pitchFamily="34" charset="-128"/>
            </a:endParaRPr>
          </a:p>
          <a:p>
            <a:pPr marL="0" indent="0">
              <a:buNone/>
            </a:pPr>
            <a:r>
              <a:rPr lang="en-GB" altLang="en-US" dirty="0">
                <a:ea typeface="ＭＳ Ｐゴシック" panose="020B0600070205080204" pitchFamily="34" charset="-128"/>
              </a:rPr>
              <a:t>How do we judge where code should go?</a:t>
            </a:r>
          </a:p>
        </p:txBody>
      </p:sp>
    </p:spTree>
    <p:extLst>
      <p:ext uri="{BB962C8B-B14F-4D97-AF65-F5344CB8AC3E}">
        <p14:creationId xmlns:p14="http://schemas.microsoft.com/office/powerpoint/2010/main" val="3754665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B8D4-9B0B-4872-9F73-1B7C6179A590}"/>
              </a:ext>
            </a:extLst>
          </p:cNvPr>
          <p:cNvSpPr>
            <a:spLocks noGrp="1"/>
          </p:cNvSpPr>
          <p:nvPr>
            <p:ph type="title"/>
          </p:nvPr>
        </p:nvSpPr>
        <p:spPr/>
        <p:txBody>
          <a:bodyPr/>
          <a:lstStyle/>
          <a:p>
            <a:pPr algn="r"/>
            <a:r>
              <a:rPr lang="en-GB" dirty="0"/>
              <a:t>Executables</a:t>
            </a:r>
          </a:p>
        </p:txBody>
      </p:sp>
      <p:sp>
        <p:nvSpPr>
          <p:cNvPr id="3" name="Content Placeholder 2">
            <a:extLst>
              <a:ext uri="{FF2B5EF4-FFF2-40B4-BE49-F238E27FC236}">
                <a16:creationId xmlns:a16="http://schemas.microsoft.com/office/drawing/2014/main" id="{0D0D9583-74AB-4C99-9B05-4E6A9FB74ED9}"/>
              </a:ext>
            </a:extLst>
          </p:cNvPr>
          <p:cNvSpPr>
            <a:spLocks noGrp="1"/>
          </p:cNvSpPr>
          <p:nvPr>
            <p:ph idx="1"/>
          </p:nvPr>
        </p:nvSpPr>
        <p:spPr>
          <a:xfrm>
            <a:off x="436097" y="2335237"/>
            <a:ext cx="11479237" cy="4051494"/>
          </a:xfrm>
        </p:spPr>
        <p:txBody>
          <a:bodyPr/>
          <a:lstStyle/>
          <a:p>
            <a:pPr marL="0" indent="0">
              <a:buNone/>
            </a:pPr>
            <a:r>
              <a:rPr lang="en-GB" dirty="0"/>
              <a:t>If you actually want to produce compiled versions for a specific operating system, see:</a:t>
            </a:r>
          </a:p>
          <a:p>
            <a:pPr marL="0" indent="0">
              <a:buNone/>
            </a:pPr>
            <a:r>
              <a:rPr lang="en-GB" dirty="0">
                <a:hlinkClick r:id="rId2"/>
              </a:rPr>
              <a:t>https://docs.python.org/3/tutorial/appendix.html#executable-python-scripts</a:t>
            </a:r>
            <a:r>
              <a:rPr lang="en-GB" dirty="0"/>
              <a:t> </a:t>
            </a:r>
          </a:p>
          <a:p>
            <a:pPr marL="0" indent="0">
              <a:buNone/>
            </a:pPr>
            <a:r>
              <a:rPr lang="en-GB" dirty="0">
                <a:hlinkClick r:id="rId3"/>
              </a:rPr>
              <a:t>https://docs.python.org/3/faq/programming.html#how-can-i-create-a-stand-alone-binary-from-a-python-script</a:t>
            </a:r>
            <a:r>
              <a:rPr lang="en-GB" dirty="0"/>
              <a:t> </a:t>
            </a:r>
          </a:p>
        </p:txBody>
      </p:sp>
    </p:spTree>
    <p:extLst>
      <p:ext uri="{BB962C8B-B14F-4D97-AF65-F5344CB8AC3E}">
        <p14:creationId xmlns:p14="http://schemas.microsoft.com/office/powerpoint/2010/main" val="2838697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FCFA-0143-4372-AF64-54B82D36B2CB}"/>
              </a:ext>
            </a:extLst>
          </p:cNvPr>
          <p:cNvSpPr>
            <a:spLocks noGrp="1"/>
          </p:cNvSpPr>
          <p:nvPr>
            <p:ph type="title"/>
          </p:nvPr>
        </p:nvSpPr>
        <p:spPr/>
        <p:txBody>
          <a:bodyPr/>
          <a:lstStyle/>
          <a:p>
            <a:pPr algn="r"/>
            <a:r>
              <a:rPr lang="en-GB" dirty="0"/>
              <a:t>Internationalisation</a:t>
            </a:r>
          </a:p>
        </p:txBody>
      </p:sp>
      <p:sp>
        <p:nvSpPr>
          <p:cNvPr id="3" name="Content Placeholder 2">
            <a:extLst>
              <a:ext uri="{FF2B5EF4-FFF2-40B4-BE49-F238E27FC236}">
                <a16:creationId xmlns:a16="http://schemas.microsoft.com/office/drawing/2014/main" id="{B2BCDC67-6B3B-421A-B9BC-40AD313BCEE5}"/>
              </a:ext>
            </a:extLst>
          </p:cNvPr>
          <p:cNvSpPr>
            <a:spLocks noGrp="1"/>
          </p:cNvSpPr>
          <p:nvPr>
            <p:ph idx="1"/>
          </p:nvPr>
        </p:nvSpPr>
        <p:spPr>
          <a:xfrm>
            <a:off x="492369" y="2321169"/>
            <a:ext cx="11451102" cy="4234376"/>
          </a:xfrm>
        </p:spPr>
        <p:txBody>
          <a:bodyPr/>
          <a:lstStyle/>
          <a:p>
            <a:pPr marL="0" indent="0">
              <a:buNone/>
            </a:pPr>
            <a:r>
              <a:rPr lang="en-GB" dirty="0"/>
              <a:t>You may also want to consider internationalising your code (for example, responding to different locations with different interface text). The starting point for this is:</a:t>
            </a:r>
          </a:p>
          <a:p>
            <a:pPr marL="0" indent="0">
              <a:buNone/>
            </a:pPr>
            <a:r>
              <a:rPr lang="en-GB" dirty="0">
                <a:hlinkClick r:id="rId2"/>
              </a:rPr>
              <a:t>https://docs.python.org/3/library/gettext.html#internationalizing-your-programs-and-modules</a:t>
            </a:r>
            <a:r>
              <a:rPr lang="en-GB" dirty="0"/>
              <a:t> </a:t>
            </a:r>
          </a:p>
          <a:p>
            <a:pPr marL="0" indent="0">
              <a:buNone/>
            </a:pPr>
            <a:r>
              <a:rPr lang="en-GB" dirty="0">
                <a:hlinkClick r:id="rId3"/>
              </a:rPr>
              <a:t>https://docs.python.org/3/library/locale.html</a:t>
            </a:r>
            <a:r>
              <a:rPr lang="en-GB" dirty="0"/>
              <a:t> </a:t>
            </a:r>
          </a:p>
        </p:txBody>
      </p:sp>
    </p:spTree>
    <p:extLst>
      <p:ext uri="{BB962C8B-B14F-4D97-AF65-F5344CB8AC3E}">
        <p14:creationId xmlns:p14="http://schemas.microsoft.com/office/powerpoint/2010/main" val="1481551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7EEAA56-BA03-4FDB-8BF7-D1B31D78C54A}"/>
              </a:ext>
            </a:extLst>
          </p:cNvPr>
          <p:cNvSpPr>
            <a:spLocks noGrp="1"/>
          </p:cNvSpPr>
          <p:nvPr>
            <p:ph type="title"/>
          </p:nvPr>
        </p:nvSpPr>
        <p:spPr>
          <a:xfrm>
            <a:off x="2208213" y="260350"/>
            <a:ext cx="8229600" cy="1143000"/>
          </a:xfrm>
        </p:spPr>
        <p:txBody>
          <a:bodyPr/>
          <a:lstStyle/>
          <a:p>
            <a:pPr algn="r"/>
            <a:r>
              <a:rPr lang="en-GB" altLang="en-US" sz="4000">
                <a:ea typeface="ＭＳ Ｐゴシック" panose="020B0600070205080204" pitchFamily="34" charset="-128"/>
              </a:rPr>
              <a:t>Summary</a:t>
            </a:r>
          </a:p>
        </p:txBody>
      </p:sp>
      <p:sp>
        <p:nvSpPr>
          <p:cNvPr id="12291" name="Content Placeholder 2">
            <a:extLst>
              <a:ext uri="{FF2B5EF4-FFF2-40B4-BE49-F238E27FC236}">
                <a16:creationId xmlns:a16="http://schemas.microsoft.com/office/drawing/2014/main" id="{FAAF5362-9922-4F4D-8E25-E33D0089824B}"/>
              </a:ext>
            </a:extLst>
          </p:cNvPr>
          <p:cNvSpPr>
            <a:spLocks noGrp="1"/>
          </p:cNvSpPr>
          <p:nvPr>
            <p:ph idx="1"/>
          </p:nvPr>
        </p:nvSpPr>
        <p:spPr>
          <a:xfrm>
            <a:off x="675249" y="1916113"/>
            <a:ext cx="10832123" cy="4525962"/>
          </a:xfrm>
        </p:spPr>
        <p:txBody>
          <a:bodyPr/>
          <a:lstStyle/>
          <a:p>
            <a:pPr marL="0" indent="0">
              <a:buNone/>
            </a:pPr>
            <a:r>
              <a:rPr lang="en-GB" altLang="en-US" sz="2400" dirty="0">
                <a:ea typeface="ＭＳ Ｐゴシック" panose="020B0600070205080204" pitchFamily="34" charset="-128"/>
              </a:rPr>
              <a:t>Getting a strong project outline at the start will help you resource a project, as will having a clear delimitation of coding activities.</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However, project frameworks need to have flexibility built in to cope with project evolution. Start with an ordered list of functionalities, but consult with users frequently.</a:t>
            </a:r>
          </a:p>
          <a:p>
            <a:pPr marL="0" indent="0">
              <a:buNone/>
            </a:pPr>
            <a:endParaRPr lang="en-GB" altLang="en-US" sz="2400" dirty="0">
              <a:ea typeface="ＭＳ Ｐゴシック" panose="020B0600070205080204" pitchFamily="34" charset="-128"/>
            </a:endParaRPr>
          </a:p>
          <a:p>
            <a:pPr marL="0" indent="0">
              <a:buNone/>
            </a:pPr>
            <a:r>
              <a:rPr lang="en-GB" altLang="en-US" sz="2400" dirty="0">
                <a:ea typeface="ＭＳ Ｐゴシック" panose="020B0600070205080204" pitchFamily="34" charset="-128"/>
              </a:rPr>
              <a:t>Look into formal software development processes if you have to work with teams.</a:t>
            </a:r>
          </a:p>
          <a:p>
            <a:pPr marL="0" indent="0">
              <a:buNone/>
            </a:pPr>
            <a:endParaRPr lang="en-GB" altLang="en-US" dirty="0">
              <a:ea typeface="ＭＳ Ｐゴシック" panose="020B0600070205080204" pitchFamily="34" charset="-128"/>
            </a:endParaRPr>
          </a:p>
          <a:p>
            <a:pPr marL="0" indent="0">
              <a:buNone/>
            </a:pP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1717547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000" dirty="0"/>
              <a:t>Design patterns</a:t>
            </a:r>
          </a:p>
          <a:p>
            <a:pPr marL="0" indent="0">
              <a:buNone/>
            </a:pPr>
            <a:r>
              <a:rPr lang="en-GB" sz="2400" dirty="0"/>
              <a:t>Testing</a:t>
            </a:r>
          </a:p>
          <a:p>
            <a:pPr marL="0" indent="0">
              <a:buNone/>
            </a:pPr>
            <a:r>
              <a:rPr lang="en-GB" sz="2400" dirty="0"/>
              <a:t>The development process</a:t>
            </a:r>
          </a:p>
          <a:p>
            <a:pPr marL="0" indent="0">
              <a:buNone/>
            </a:pPr>
            <a:r>
              <a:rPr lang="en-GB" sz="3200" dirty="0"/>
              <a:t>Programming culture</a:t>
            </a:r>
          </a:p>
          <a:p>
            <a:pPr marL="0" indent="0">
              <a:buNone/>
            </a:pPr>
            <a:r>
              <a:rPr lang="en-GB" sz="24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7933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C2A5248-FEEE-45B9-A883-16FB7D5A4A98}"/>
              </a:ext>
            </a:extLst>
          </p:cNvPr>
          <p:cNvSpPr>
            <a:spLocks noGrp="1"/>
          </p:cNvSpPr>
          <p:nvPr>
            <p:ph type="title"/>
          </p:nvPr>
        </p:nvSpPr>
        <p:spPr/>
        <p:txBody>
          <a:bodyPr/>
          <a:lstStyle/>
          <a:p>
            <a:pPr algn="r"/>
            <a:r>
              <a:rPr lang="en-GB" altLang="en-US" sz="4000">
                <a:ea typeface="ＭＳ Ｐゴシック" panose="020B0600070205080204" pitchFamily="34" charset="-128"/>
              </a:rPr>
              <a:t>Computer Ethics</a:t>
            </a:r>
            <a:endParaRPr lang="en-GB" altLang="en-US">
              <a:ea typeface="ＭＳ Ｐゴシック" panose="020B0600070205080204" pitchFamily="34" charset="-128"/>
            </a:endParaRPr>
          </a:p>
        </p:txBody>
      </p:sp>
      <p:sp>
        <p:nvSpPr>
          <p:cNvPr id="10243" name="Content Placeholder 2">
            <a:extLst>
              <a:ext uri="{FF2B5EF4-FFF2-40B4-BE49-F238E27FC236}">
                <a16:creationId xmlns:a16="http://schemas.microsoft.com/office/drawing/2014/main" id="{7288740B-0159-4208-BFB0-1BC2C989FB28}"/>
              </a:ext>
            </a:extLst>
          </p:cNvPr>
          <p:cNvSpPr>
            <a:spLocks noGrp="1"/>
          </p:cNvSpPr>
          <p:nvPr>
            <p:ph idx="1"/>
          </p:nvPr>
        </p:nvSpPr>
        <p:spPr>
          <a:xfrm>
            <a:off x="492369" y="1773238"/>
            <a:ext cx="9996245" cy="4824412"/>
          </a:xfrm>
        </p:spPr>
        <p:txBody>
          <a:bodyPr>
            <a:normAutofit fontScale="92500" lnSpcReduction="10000"/>
          </a:bodyPr>
          <a:lstStyle/>
          <a:p>
            <a:pPr marL="0" indent="0">
              <a:buNone/>
            </a:pPr>
            <a:r>
              <a:rPr lang="en-GB" altLang="en-US" sz="2400" dirty="0">
                <a:ea typeface="ＭＳ Ｐゴシック" panose="020B0600070205080204" pitchFamily="34" charset="-128"/>
              </a:rPr>
              <a:t>Rapidly growing field:</a:t>
            </a:r>
          </a:p>
          <a:p>
            <a:pPr marL="0" indent="0">
              <a:buNone/>
            </a:pPr>
            <a:r>
              <a:rPr lang="en-GB" altLang="en-US" sz="2400" dirty="0">
                <a:ea typeface="ＭＳ Ｐゴシック" panose="020B0600070205080204" pitchFamily="34" charset="-128"/>
              </a:rPr>
              <a:t>Traditional elements:</a:t>
            </a:r>
          </a:p>
          <a:p>
            <a:pPr marL="0" indent="0">
              <a:buNone/>
            </a:pPr>
            <a:r>
              <a:rPr lang="en-GB" altLang="en-US" sz="2400" dirty="0">
                <a:ea typeface="ＭＳ Ｐゴシック" panose="020B0600070205080204" pitchFamily="34" charset="-128"/>
              </a:rPr>
              <a:t>	Privacy and data protection</a:t>
            </a:r>
          </a:p>
          <a:p>
            <a:pPr marL="0" indent="0">
              <a:buNone/>
            </a:pPr>
            <a:r>
              <a:rPr lang="en-GB" altLang="en-US" sz="2400" dirty="0">
                <a:ea typeface="ＭＳ Ｐゴシック" panose="020B0600070205080204" pitchFamily="34" charset="-128"/>
              </a:rPr>
              <a:t>	Copyright and Piracy</a:t>
            </a:r>
          </a:p>
          <a:p>
            <a:pPr marL="0" indent="0">
              <a:buNone/>
            </a:pPr>
            <a:r>
              <a:rPr lang="en-GB" altLang="en-US" sz="2400" dirty="0">
                <a:ea typeface="ＭＳ Ｐゴシック" panose="020B0600070205080204" pitchFamily="34" charset="-128"/>
              </a:rPr>
              <a:t>	Software supplier responsibilities</a:t>
            </a:r>
          </a:p>
          <a:p>
            <a:pPr marL="0" indent="0">
              <a:buNone/>
            </a:pPr>
            <a:r>
              <a:rPr lang="en-GB" altLang="en-US" sz="2400" dirty="0">
                <a:ea typeface="ＭＳ Ｐゴシック" panose="020B0600070205080204" pitchFamily="34" charset="-128"/>
              </a:rPr>
              <a:t>Newer:</a:t>
            </a:r>
          </a:p>
          <a:p>
            <a:pPr marL="0" indent="0">
              <a:buNone/>
            </a:pPr>
            <a:r>
              <a:rPr lang="en-GB" altLang="en-US" sz="2400" dirty="0">
                <a:ea typeface="ＭＳ Ｐゴシック" panose="020B0600070205080204" pitchFamily="34" charset="-128"/>
              </a:rPr>
              <a:t>	Big Data use</a:t>
            </a:r>
          </a:p>
          <a:p>
            <a:pPr marL="0" indent="0">
              <a:buNone/>
            </a:pPr>
            <a:r>
              <a:rPr lang="en-GB" altLang="en-US" sz="2400" dirty="0">
                <a:ea typeface="ＭＳ Ｐゴシック" panose="020B0600070205080204" pitchFamily="34" charset="-128"/>
              </a:rPr>
              <a:t>	Robotic ethics</a:t>
            </a:r>
          </a:p>
          <a:p>
            <a:pPr marL="0" indent="0">
              <a:buNone/>
            </a:pPr>
            <a:r>
              <a:rPr lang="en-GB" altLang="en-US" sz="2400" dirty="0">
                <a:ea typeface="ＭＳ Ｐゴシック" panose="020B0600070205080204" pitchFamily="34" charset="-128"/>
              </a:rPr>
              <a:t>	Control by computers</a:t>
            </a:r>
          </a:p>
          <a:p>
            <a:pPr marL="0" indent="0">
              <a:buNone/>
            </a:pPr>
            <a:r>
              <a:rPr lang="en-GB" altLang="en-US" sz="2400" dirty="0">
                <a:ea typeface="ＭＳ Ｐゴシック" panose="020B0600070205080204" pitchFamily="34" charset="-128"/>
              </a:rPr>
              <a:t>	Integrating computers into our worldview</a:t>
            </a:r>
          </a:p>
          <a:p>
            <a:pPr marL="0" indent="0">
              <a:buNone/>
            </a:pPr>
            <a:r>
              <a:rPr lang="en-GB" altLang="en-US" sz="2400" dirty="0">
                <a:ea typeface="ＭＳ Ｐゴシック" panose="020B0600070205080204" pitchFamily="34" charset="-128"/>
              </a:rPr>
              <a:t>A good starting point for the newer stuff is </a:t>
            </a:r>
            <a:r>
              <a:rPr lang="en-GB" altLang="en-US" sz="2400" dirty="0" err="1">
                <a:ea typeface="ＭＳ Ｐゴシック" panose="020B0600070205080204" pitchFamily="34" charset="-128"/>
              </a:rPr>
              <a:t>Floridi</a:t>
            </a:r>
            <a:r>
              <a:rPr lang="en-GB" altLang="en-US" sz="2400" dirty="0">
                <a:ea typeface="ＭＳ Ｐゴシック" panose="020B0600070205080204" pitchFamily="34" charset="-128"/>
              </a:rPr>
              <a:t> </a:t>
            </a:r>
            <a:r>
              <a:rPr lang="en-GB" altLang="en-US" sz="2400" i="1" dirty="0">
                <a:ea typeface="ＭＳ Ｐゴシック" panose="020B0600070205080204" pitchFamily="34" charset="-128"/>
              </a:rPr>
              <a:t>et al</a:t>
            </a:r>
            <a:r>
              <a:rPr lang="en-GB" altLang="en-US" sz="2400" dirty="0">
                <a:ea typeface="ＭＳ Ｐゴシック" panose="020B0600070205080204" pitchFamily="34" charset="-128"/>
              </a:rPr>
              <a:t>.:  </a:t>
            </a:r>
          </a:p>
          <a:p>
            <a:pPr marL="0" indent="0">
              <a:buNone/>
            </a:pPr>
            <a:r>
              <a:rPr lang="en-GB" altLang="en-US" dirty="0">
                <a:ea typeface="ＭＳ Ｐゴシック" panose="020B0600070205080204" pitchFamily="34" charset="-128"/>
              </a:rPr>
              <a:t>	</a:t>
            </a:r>
          </a:p>
        </p:txBody>
      </p:sp>
      <p:pic>
        <p:nvPicPr>
          <p:cNvPr id="10244" name="Picture 4" descr="The Cambridge Handbook of Information and Computer Ethics">
            <a:extLst>
              <a:ext uri="{FF2B5EF4-FFF2-40B4-BE49-F238E27FC236}">
                <a16:creationId xmlns:a16="http://schemas.microsoft.com/office/drawing/2014/main" id="{35096D90-8075-49DA-AE3E-93A27746C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767" y="1927982"/>
            <a:ext cx="2440574" cy="347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5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3A2B-57C6-4CD0-8C83-475EA2DF0BE2}"/>
              </a:ext>
            </a:extLst>
          </p:cNvPr>
          <p:cNvSpPr>
            <a:spLocks noGrp="1"/>
          </p:cNvSpPr>
          <p:nvPr>
            <p:ph type="title"/>
          </p:nvPr>
        </p:nvSpPr>
        <p:spPr>
          <a:xfrm>
            <a:off x="1676400" y="1"/>
            <a:ext cx="10098258" cy="1012874"/>
          </a:xfrm>
        </p:spPr>
        <p:txBody>
          <a:bodyPr/>
          <a:lstStyle/>
          <a:p>
            <a:pPr algn="r"/>
            <a:r>
              <a:rPr lang="en-GB" dirty="0"/>
              <a:t>Women in computing</a:t>
            </a:r>
          </a:p>
        </p:txBody>
      </p:sp>
      <p:sp>
        <p:nvSpPr>
          <p:cNvPr id="3" name="Content Placeholder 2">
            <a:extLst>
              <a:ext uri="{FF2B5EF4-FFF2-40B4-BE49-F238E27FC236}">
                <a16:creationId xmlns:a16="http://schemas.microsoft.com/office/drawing/2014/main" id="{5D1C143A-5A79-4D19-B1C5-3874F95F5102}"/>
              </a:ext>
            </a:extLst>
          </p:cNvPr>
          <p:cNvSpPr>
            <a:spLocks noGrp="1"/>
          </p:cNvSpPr>
          <p:nvPr>
            <p:ph idx="1"/>
          </p:nvPr>
        </p:nvSpPr>
        <p:spPr>
          <a:xfrm>
            <a:off x="351691" y="1012876"/>
            <a:ext cx="11563643" cy="5570804"/>
          </a:xfrm>
        </p:spPr>
        <p:txBody>
          <a:bodyPr>
            <a:normAutofit lnSpcReduction="10000"/>
          </a:bodyPr>
          <a:lstStyle/>
          <a:p>
            <a:pPr marL="0" indent="0">
              <a:buNone/>
            </a:pPr>
            <a:r>
              <a:rPr lang="en-GB" dirty="0"/>
              <a:t>In the war, approximately 75% of employees at Bletchley Park were women, and many worked with the computational machines, or were human 'computers'.</a:t>
            </a:r>
          </a:p>
          <a:p>
            <a:pPr marL="0" indent="0">
              <a:buNone/>
            </a:pPr>
            <a:endParaRPr lang="en-GB" dirty="0"/>
          </a:p>
          <a:p>
            <a:pPr marL="0" indent="0">
              <a:buNone/>
            </a:pPr>
            <a:r>
              <a:rPr lang="en-GB" dirty="0"/>
              <a:t>In the US in 1984, 37.1% computing degrees were to women; by 2010-11 it was 12%.</a:t>
            </a:r>
          </a:p>
          <a:p>
            <a:pPr marL="0" indent="0">
              <a:buNone/>
            </a:pPr>
            <a:endParaRPr lang="en-GB" dirty="0"/>
          </a:p>
          <a:p>
            <a:pPr marL="0" indent="0">
              <a:buNone/>
            </a:pPr>
            <a:r>
              <a:rPr lang="en-GB" dirty="0"/>
              <a:t>In Britain in 2014 only 13% of computing students were women, and 3% of IT and computing engineers. </a:t>
            </a:r>
          </a:p>
          <a:p>
            <a:pPr marL="0" indent="0">
              <a:buNone/>
            </a:pPr>
            <a:endParaRPr lang="en-GB" dirty="0"/>
          </a:p>
          <a:p>
            <a:pPr marL="0" indent="0">
              <a:buNone/>
            </a:pPr>
            <a:r>
              <a:rPr lang="en-GB" dirty="0"/>
              <a:t>A case study in the issues around gender and computing includes the fallout from </a:t>
            </a:r>
            <a:r>
              <a:rPr lang="it-IT" dirty="0"/>
              <a:t>PyCon Santa Clara in 2013 in which a overheard joke resulted in both perpetrator and complainant being fired from their jobs.</a:t>
            </a:r>
            <a:endParaRPr lang="en-GB" dirty="0"/>
          </a:p>
        </p:txBody>
      </p:sp>
    </p:spTree>
    <p:extLst>
      <p:ext uri="{BB962C8B-B14F-4D97-AF65-F5344CB8AC3E}">
        <p14:creationId xmlns:p14="http://schemas.microsoft.com/office/powerpoint/2010/main" val="2651806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3A2B-57C6-4CD0-8C83-475EA2DF0BE2}"/>
              </a:ext>
            </a:extLst>
          </p:cNvPr>
          <p:cNvSpPr>
            <a:spLocks noGrp="1"/>
          </p:cNvSpPr>
          <p:nvPr>
            <p:ph type="title"/>
          </p:nvPr>
        </p:nvSpPr>
        <p:spPr>
          <a:xfrm>
            <a:off x="1676400" y="1"/>
            <a:ext cx="9985717" cy="1012874"/>
          </a:xfrm>
        </p:spPr>
        <p:txBody>
          <a:bodyPr/>
          <a:lstStyle/>
          <a:p>
            <a:pPr algn="r"/>
            <a:r>
              <a:rPr lang="en-GB" dirty="0"/>
              <a:t>Women in computing</a:t>
            </a:r>
          </a:p>
        </p:txBody>
      </p:sp>
      <p:sp>
        <p:nvSpPr>
          <p:cNvPr id="3" name="Content Placeholder 2">
            <a:extLst>
              <a:ext uri="{FF2B5EF4-FFF2-40B4-BE49-F238E27FC236}">
                <a16:creationId xmlns:a16="http://schemas.microsoft.com/office/drawing/2014/main" id="{5D1C143A-5A79-4D19-B1C5-3874F95F5102}"/>
              </a:ext>
            </a:extLst>
          </p:cNvPr>
          <p:cNvSpPr>
            <a:spLocks noGrp="1"/>
          </p:cNvSpPr>
          <p:nvPr>
            <p:ph idx="1"/>
          </p:nvPr>
        </p:nvSpPr>
        <p:spPr>
          <a:xfrm>
            <a:off x="351691" y="1012876"/>
            <a:ext cx="11563643" cy="5570804"/>
          </a:xfrm>
        </p:spPr>
        <p:txBody>
          <a:bodyPr>
            <a:normAutofit/>
          </a:bodyPr>
          <a:lstStyle/>
          <a:p>
            <a:pPr marL="0" indent="0">
              <a:buNone/>
            </a:pPr>
            <a:endParaRPr lang="en-GB" dirty="0"/>
          </a:p>
          <a:p>
            <a:pPr marL="0" indent="0">
              <a:buNone/>
            </a:pPr>
            <a:r>
              <a:rPr lang="en-GB" dirty="0"/>
              <a:t>Big push at school level to address this. </a:t>
            </a:r>
          </a:p>
          <a:p>
            <a:pPr marL="0" indent="0">
              <a:buNone/>
            </a:pPr>
            <a:r>
              <a:rPr lang="en-GB" dirty="0"/>
              <a:t>Organisations like Code First: Girls are looking for volunteer trainers.</a:t>
            </a:r>
          </a:p>
          <a:p>
            <a:pPr marL="0" indent="0">
              <a:buNone/>
            </a:pPr>
            <a:r>
              <a:rPr lang="en-GB" dirty="0">
                <a:hlinkClick r:id="rId3"/>
              </a:rPr>
              <a:t>http://www.codefirstgirls.org.uk/</a:t>
            </a:r>
            <a:endParaRPr lang="en-GB" dirty="0"/>
          </a:p>
          <a:p>
            <a:pPr marL="0" indent="0">
              <a:buNone/>
            </a:pPr>
            <a:endParaRPr lang="en-GB" dirty="0"/>
          </a:p>
          <a:p>
            <a:pPr marL="0" indent="0">
              <a:buNone/>
            </a:pPr>
            <a:r>
              <a:rPr lang="en-GB" dirty="0" err="1"/>
              <a:t>BCSWomen</a:t>
            </a:r>
            <a:r>
              <a:rPr lang="en-GB" dirty="0"/>
              <a:t> Specialist Group of the British Computer Society push for cultural and employment change</a:t>
            </a:r>
          </a:p>
          <a:p>
            <a:pPr marL="0" indent="0">
              <a:buNone/>
            </a:pPr>
            <a:r>
              <a:rPr lang="en-GB" dirty="0">
                <a:hlinkClick r:id="rId4"/>
              </a:rPr>
              <a:t>http://www.bcs.org/category/8630</a:t>
            </a:r>
            <a:r>
              <a:rPr lang="en-GB" dirty="0"/>
              <a:t> </a:t>
            </a:r>
          </a:p>
        </p:txBody>
      </p:sp>
    </p:spTree>
    <p:extLst>
      <p:ext uri="{BB962C8B-B14F-4D97-AF65-F5344CB8AC3E}">
        <p14:creationId xmlns:p14="http://schemas.microsoft.com/office/powerpoint/2010/main" val="4282857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8638-0D58-4804-9855-BA65C264D8E8}"/>
              </a:ext>
            </a:extLst>
          </p:cNvPr>
          <p:cNvSpPr>
            <a:spLocks noGrp="1"/>
          </p:cNvSpPr>
          <p:nvPr>
            <p:ph type="title"/>
          </p:nvPr>
        </p:nvSpPr>
        <p:spPr/>
        <p:txBody>
          <a:bodyPr/>
          <a:lstStyle/>
          <a:p>
            <a:pPr algn="r"/>
            <a:r>
              <a:rPr lang="en-GB" dirty="0"/>
              <a:t>Environmental impact</a:t>
            </a:r>
          </a:p>
        </p:txBody>
      </p:sp>
      <p:sp>
        <p:nvSpPr>
          <p:cNvPr id="3" name="Content Placeholder 2">
            <a:extLst>
              <a:ext uri="{FF2B5EF4-FFF2-40B4-BE49-F238E27FC236}">
                <a16:creationId xmlns:a16="http://schemas.microsoft.com/office/drawing/2014/main" id="{1FD6E990-1149-4ADB-BDDD-9C7098024FED}"/>
              </a:ext>
            </a:extLst>
          </p:cNvPr>
          <p:cNvSpPr>
            <a:spLocks noGrp="1"/>
          </p:cNvSpPr>
          <p:nvPr>
            <p:ph idx="1"/>
          </p:nvPr>
        </p:nvSpPr>
        <p:spPr>
          <a:xfrm>
            <a:off x="281356" y="1589649"/>
            <a:ext cx="8414970" cy="4951828"/>
          </a:xfrm>
        </p:spPr>
        <p:txBody>
          <a:bodyPr>
            <a:normAutofit fontScale="92500" lnSpcReduction="10000"/>
          </a:bodyPr>
          <a:lstStyle/>
          <a:p>
            <a:pPr marL="0" indent="0">
              <a:buNone/>
            </a:pPr>
            <a:r>
              <a:rPr lang="en-GB" dirty="0"/>
              <a:t>Electricity usage (hardware; air conditioning; data transmission).</a:t>
            </a:r>
          </a:p>
          <a:p>
            <a:pPr marL="0" indent="0">
              <a:buNone/>
            </a:pPr>
            <a:r>
              <a:rPr lang="en-GB" dirty="0"/>
              <a:t>Production of hardware (standard raw materials; rare earth materials; power).</a:t>
            </a:r>
          </a:p>
          <a:p>
            <a:pPr marL="0" indent="0">
              <a:buNone/>
            </a:pPr>
            <a:r>
              <a:rPr lang="en-GB" dirty="0"/>
              <a:t>Waste disposal.</a:t>
            </a:r>
          </a:p>
          <a:p>
            <a:pPr marL="0" indent="0">
              <a:buNone/>
            </a:pPr>
            <a:endParaRPr lang="en-GB" dirty="0"/>
          </a:p>
          <a:p>
            <a:pPr marL="0" indent="0">
              <a:buNone/>
            </a:pPr>
            <a:r>
              <a:rPr lang="en-GB" dirty="0"/>
              <a:t>Hard to calculate total resource uses.</a:t>
            </a:r>
          </a:p>
          <a:p>
            <a:pPr marL="0" indent="0">
              <a:buNone/>
            </a:pPr>
            <a:r>
              <a:rPr lang="en-GB" dirty="0"/>
              <a:t>In general, the larger cloud based companies are trying to move to 100% renewables which also makes total unrenewable energy hard to estimate.</a:t>
            </a:r>
          </a:p>
          <a:p>
            <a:pPr marL="0" indent="0">
              <a:buNone/>
            </a:pPr>
            <a:r>
              <a:rPr lang="en-GB" dirty="0"/>
              <a:t>Greenpeace place the total energy value between 7 and 12% of total electricity usage.</a:t>
            </a:r>
          </a:p>
          <a:p>
            <a:pPr marL="0" indent="0">
              <a:buNone/>
            </a:pPr>
            <a:endParaRPr lang="en-GB" dirty="0"/>
          </a:p>
        </p:txBody>
      </p:sp>
      <p:pic>
        <p:nvPicPr>
          <p:cNvPr id="4" name="Picture 3">
            <a:extLst>
              <a:ext uri="{FF2B5EF4-FFF2-40B4-BE49-F238E27FC236}">
                <a16:creationId xmlns:a16="http://schemas.microsoft.com/office/drawing/2014/main" id="{D65AF023-AF82-441E-A284-2095BDE3A6A8}"/>
              </a:ext>
            </a:extLst>
          </p:cNvPr>
          <p:cNvPicPr>
            <a:picLocks noChangeAspect="1"/>
          </p:cNvPicPr>
          <p:nvPr/>
        </p:nvPicPr>
        <p:blipFill>
          <a:blip r:embed="rId3"/>
          <a:stretch>
            <a:fillRect/>
          </a:stretch>
        </p:blipFill>
        <p:spPr>
          <a:xfrm>
            <a:off x="8696325" y="1690688"/>
            <a:ext cx="3495675" cy="3448050"/>
          </a:xfrm>
          <a:prstGeom prst="rect">
            <a:avLst/>
          </a:prstGeom>
        </p:spPr>
      </p:pic>
    </p:spTree>
    <p:extLst>
      <p:ext uri="{BB962C8B-B14F-4D97-AF65-F5344CB8AC3E}">
        <p14:creationId xmlns:p14="http://schemas.microsoft.com/office/powerpoint/2010/main" val="2667287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1033-E960-4804-9B07-BA7E040ED60A}"/>
              </a:ext>
            </a:extLst>
          </p:cNvPr>
          <p:cNvSpPr>
            <a:spLocks noGrp="1"/>
          </p:cNvSpPr>
          <p:nvPr>
            <p:ph type="title"/>
          </p:nvPr>
        </p:nvSpPr>
        <p:spPr>
          <a:xfrm>
            <a:off x="1386840" y="421396"/>
            <a:ext cx="10515600" cy="1325563"/>
          </a:xfrm>
        </p:spPr>
        <p:txBody>
          <a:bodyPr/>
          <a:lstStyle/>
          <a:p>
            <a:pPr algn="r"/>
            <a:r>
              <a:rPr lang="en-GB" dirty="0"/>
              <a:t>What can we do as coders?</a:t>
            </a:r>
          </a:p>
        </p:txBody>
      </p:sp>
      <p:sp>
        <p:nvSpPr>
          <p:cNvPr id="3" name="Content Placeholder 2">
            <a:extLst>
              <a:ext uri="{FF2B5EF4-FFF2-40B4-BE49-F238E27FC236}">
                <a16:creationId xmlns:a16="http://schemas.microsoft.com/office/drawing/2014/main" id="{28F1B1EA-39DE-4C73-A38E-01816D72D0E6}"/>
              </a:ext>
            </a:extLst>
          </p:cNvPr>
          <p:cNvSpPr>
            <a:spLocks noGrp="1"/>
          </p:cNvSpPr>
          <p:nvPr>
            <p:ph idx="1"/>
          </p:nvPr>
        </p:nvSpPr>
        <p:spPr>
          <a:xfrm>
            <a:off x="407963" y="2518117"/>
            <a:ext cx="11310425" cy="3658845"/>
          </a:xfrm>
        </p:spPr>
        <p:txBody>
          <a:bodyPr/>
          <a:lstStyle/>
          <a:p>
            <a:pPr marL="0" indent="0">
              <a:buNone/>
            </a:pPr>
            <a:r>
              <a:rPr lang="en-GB" dirty="0"/>
              <a:t>Make efficient software that runs fast.</a:t>
            </a:r>
          </a:p>
          <a:p>
            <a:pPr marL="0" indent="0">
              <a:buNone/>
            </a:pPr>
            <a:r>
              <a:rPr lang="en-GB" dirty="0"/>
              <a:t>Minimise code size so it runs on smaller computers.</a:t>
            </a:r>
          </a:p>
          <a:p>
            <a:pPr marL="0" indent="0">
              <a:buNone/>
            </a:pPr>
            <a:r>
              <a:rPr lang="en-GB" dirty="0"/>
              <a:t>Reduce video download where possible.</a:t>
            </a:r>
          </a:p>
          <a:p>
            <a:pPr marL="0" indent="0">
              <a:buNone/>
            </a:pPr>
            <a:r>
              <a:rPr lang="en-GB" dirty="0"/>
              <a:t>Encourage the use of offline solutions but don't offload on to printing.</a:t>
            </a:r>
          </a:p>
          <a:p>
            <a:pPr marL="0" indent="0">
              <a:buNone/>
            </a:pPr>
            <a:r>
              <a:rPr lang="en-GB" dirty="0"/>
              <a:t>Train people so they solve problems quicker with less resources.</a:t>
            </a:r>
          </a:p>
          <a:p>
            <a:pPr marL="0" indent="0">
              <a:buNone/>
            </a:pPr>
            <a:r>
              <a:rPr lang="en-GB" dirty="0"/>
              <a:t>Turn off computers when not used (or put into efficient sleep mode if not).</a:t>
            </a:r>
          </a:p>
          <a:p>
            <a:pPr marL="0" indent="0">
              <a:buNone/>
            </a:pPr>
            <a:r>
              <a:rPr lang="en-GB" dirty="0"/>
              <a:t>Use cloud suppliers with a renewable energy policy.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6541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CCEF-264F-4CE0-AC77-3F1E182A39EA}"/>
              </a:ext>
            </a:extLst>
          </p:cNvPr>
          <p:cNvSpPr>
            <a:spLocks noGrp="1"/>
          </p:cNvSpPr>
          <p:nvPr>
            <p:ph type="title"/>
          </p:nvPr>
        </p:nvSpPr>
        <p:spPr/>
        <p:txBody>
          <a:bodyPr/>
          <a:lstStyle/>
          <a:p>
            <a:pPr algn="r"/>
            <a:r>
              <a:rPr lang="en-GB" dirty="0"/>
              <a:t>Good sources</a:t>
            </a:r>
          </a:p>
        </p:txBody>
      </p:sp>
      <p:sp>
        <p:nvSpPr>
          <p:cNvPr id="3" name="Content Placeholder 2">
            <a:extLst>
              <a:ext uri="{FF2B5EF4-FFF2-40B4-BE49-F238E27FC236}">
                <a16:creationId xmlns:a16="http://schemas.microsoft.com/office/drawing/2014/main" id="{EFCF0C2F-A46A-4D5C-A932-2E0584F0A5D8}"/>
              </a:ext>
            </a:extLst>
          </p:cNvPr>
          <p:cNvSpPr>
            <a:spLocks noGrp="1"/>
          </p:cNvSpPr>
          <p:nvPr>
            <p:ph idx="1"/>
          </p:nvPr>
        </p:nvSpPr>
        <p:spPr>
          <a:xfrm>
            <a:off x="506437" y="1825625"/>
            <a:ext cx="11380763" cy="4351338"/>
          </a:xfrm>
        </p:spPr>
        <p:txBody>
          <a:bodyPr/>
          <a:lstStyle/>
          <a:p>
            <a:pPr marL="0" indent="0">
              <a:buNone/>
            </a:pPr>
            <a:r>
              <a:rPr lang="en-GB" dirty="0"/>
              <a:t>The "Dirty Bits" project blog of Nathan </a:t>
            </a:r>
            <a:r>
              <a:rPr lang="en-GB" dirty="0" err="1"/>
              <a:t>Ensmenger</a:t>
            </a:r>
            <a:r>
              <a:rPr lang="en-GB" dirty="0"/>
              <a:t> (Indiana University):</a:t>
            </a:r>
          </a:p>
          <a:p>
            <a:pPr marL="0" indent="0">
              <a:buNone/>
            </a:pPr>
            <a:r>
              <a:rPr lang="en-GB" dirty="0">
                <a:hlinkClick r:id="rId3"/>
              </a:rPr>
              <a:t>http://homes.soic.indiana.edu/nensmeng/enviro-compute/index.html</a:t>
            </a:r>
            <a:r>
              <a:rPr lang="en-GB" dirty="0"/>
              <a:t> </a:t>
            </a:r>
          </a:p>
          <a:p>
            <a:pPr marL="0" indent="0">
              <a:buNone/>
            </a:pPr>
            <a:r>
              <a:rPr lang="en-GB" dirty="0">
                <a:hlinkClick r:id="rId4"/>
              </a:rPr>
              <a:t>http://homes.soic.indiana.edu/nensmeng/bio.html</a:t>
            </a:r>
            <a:r>
              <a:rPr lang="en-GB" dirty="0"/>
              <a:t> </a:t>
            </a:r>
          </a:p>
          <a:p>
            <a:pPr marL="0" indent="0">
              <a:buNone/>
            </a:pPr>
            <a:r>
              <a:rPr lang="en-GB" dirty="0"/>
              <a:t>Greenpeace:</a:t>
            </a:r>
          </a:p>
          <a:p>
            <a:pPr marL="0" indent="0">
              <a:buNone/>
            </a:pPr>
            <a:r>
              <a:rPr lang="en-GB" dirty="0">
                <a:hlinkClick r:id="rId5"/>
              </a:rPr>
              <a:t>http://www.greenpeace.org/usa/global-warming/click-clean/</a:t>
            </a:r>
            <a:r>
              <a:rPr lang="en-GB" dirty="0"/>
              <a:t> </a:t>
            </a:r>
          </a:p>
          <a:p>
            <a:pPr marL="0" indent="0">
              <a:buNone/>
            </a:pPr>
            <a:r>
              <a:rPr lang="en-GB" dirty="0"/>
              <a:t>Other:</a:t>
            </a:r>
          </a:p>
          <a:p>
            <a:pPr marL="0" indent="0">
              <a:buNone/>
            </a:pPr>
            <a:r>
              <a:rPr lang="en-GB" dirty="0">
                <a:hlinkClick r:id="rId6"/>
              </a:rPr>
              <a:t>https://www.thegreengrid.org/</a:t>
            </a:r>
            <a:r>
              <a:rPr lang="en-GB" dirty="0"/>
              <a:t> (industry group)</a:t>
            </a:r>
          </a:p>
          <a:p>
            <a:endParaRPr lang="en-GB" dirty="0"/>
          </a:p>
        </p:txBody>
      </p:sp>
    </p:spTree>
    <p:extLst>
      <p:ext uri="{BB962C8B-B14F-4D97-AF65-F5344CB8AC3E}">
        <p14:creationId xmlns:p14="http://schemas.microsoft.com/office/powerpoint/2010/main" val="184436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BE6B7B1-0C8B-48EB-92E6-BB92B0EB258C}"/>
              </a:ext>
            </a:extLst>
          </p:cNvPr>
          <p:cNvSpPr>
            <a:spLocks noGrp="1"/>
          </p:cNvSpPr>
          <p:nvPr>
            <p:ph type="title"/>
          </p:nvPr>
        </p:nvSpPr>
        <p:spPr>
          <a:xfrm>
            <a:off x="2208213" y="188913"/>
            <a:ext cx="8229600" cy="1143000"/>
          </a:xfrm>
        </p:spPr>
        <p:txBody>
          <a:bodyPr/>
          <a:lstStyle/>
          <a:p>
            <a:pPr algn="r"/>
            <a:r>
              <a:rPr lang="en-GB" altLang="en-US" sz="4000">
                <a:ea typeface="ＭＳ Ｐゴシック" panose="020B0600070205080204" pitchFamily="34" charset="-128"/>
              </a:rPr>
              <a:t>Coupling and Cohesion</a:t>
            </a:r>
          </a:p>
        </p:txBody>
      </p:sp>
      <p:sp>
        <p:nvSpPr>
          <p:cNvPr id="15363" name="Content Placeholder 2">
            <a:extLst>
              <a:ext uri="{FF2B5EF4-FFF2-40B4-BE49-F238E27FC236}">
                <a16:creationId xmlns:a16="http://schemas.microsoft.com/office/drawing/2014/main" id="{4ED6B8B4-3273-425D-87D3-399C08828203}"/>
              </a:ext>
            </a:extLst>
          </p:cNvPr>
          <p:cNvSpPr>
            <a:spLocks noGrp="1"/>
          </p:cNvSpPr>
          <p:nvPr>
            <p:ph idx="1"/>
          </p:nvPr>
        </p:nvSpPr>
        <p:spPr>
          <a:xfrm>
            <a:off x="492369" y="2060575"/>
            <a:ext cx="11324493" cy="4065588"/>
          </a:xfrm>
        </p:spPr>
        <p:txBody>
          <a:bodyPr>
            <a:normAutofit fontScale="92500" lnSpcReduction="10000"/>
          </a:bodyPr>
          <a:lstStyle/>
          <a:p>
            <a:pPr marL="0" indent="0">
              <a:spcAft>
                <a:spcPts val="1200"/>
              </a:spcAft>
              <a:buNone/>
            </a:pPr>
            <a:r>
              <a:rPr lang="en-GB" altLang="en-US" sz="2400" dirty="0">
                <a:ea typeface="ＭＳ Ｐゴシック" panose="020B0600070205080204" pitchFamily="34" charset="-128"/>
              </a:rPr>
              <a:t>Good OO design calls for LOOSE coupling and HIGH cohesion.</a:t>
            </a:r>
          </a:p>
          <a:p>
            <a:pPr marL="0" indent="0">
              <a:spcAft>
                <a:spcPts val="1200"/>
              </a:spcAft>
              <a:buNone/>
            </a:pPr>
            <a:r>
              <a:rPr lang="en-GB" altLang="en-US" sz="2400" dirty="0">
                <a:solidFill>
                  <a:schemeClr val="accent1"/>
                </a:solidFill>
                <a:ea typeface="ＭＳ Ｐゴシック" panose="020B0600070205080204" pitchFamily="34" charset="-128"/>
              </a:rPr>
              <a:t>Coupling</a:t>
            </a:r>
            <a:r>
              <a:rPr lang="en-GB" altLang="en-US" sz="2400" dirty="0">
                <a:ea typeface="ＭＳ Ｐゴシック" panose="020B0600070205080204" pitchFamily="34" charset="-128"/>
              </a:rPr>
              <a:t> is the degree to which two classes 'know about each other'.</a:t>
            </a:r>
          </a:p>
          <a:p>
            <a:pPr marL="0" indent="0">
              <a:spcAft>
                <a:spcPts val="1200"/>
              </a:spcAft>
              <a:buNone/>
            </a:pPr>
            <a:r>
              <a:rPr lang="en-GB" altLang="en-US" sz="2400" dirty="0">
                <a:ea typeface="ＭＳ Ｐゴシック" panose="020B0600070205080204" pitchFamily="34" charset="-128"/>
              </a:rPr>
              <a:t>	Just uses </a:t>
            </a:r>
            <a:r>
              <a:rPr lang="en-GB" altLang="en-US" sz="2400" dirty="0" err="1">
                <a:ea typeface="ＭＳ Ｐゴシック" panose="020B0600070205080204" pitchFamily="34" charset="-128"/>
              </a:rPr>
              <a:t>unobfuscated</a:t>
            </a:r>
            <a:r>
              <a:rPr lang="en-GB" altLang="en-US" sz="2400" dirty="0">
                <a:ea typeface="ＭＳ Ｐゴシック" panose="020B0600070205080204" pitchFamily="34" charset="-128"/>
              </a:rPr>
              <a:t> methods: low coupling.</a:t>
            </a:r>
          </a:p>
          <a:p>
            <a:pPr marL="0" indent="0">
              <a:spcAft>
                <a:spcPts val="1200"/>
              </a:spcAft>
              <a:buNone/>
            </a:pPr>
            <a:r>
              <a:rPr lang="en-GB" altLang="en-US" sz="2400" dirty="0">
                <a:ea typeface="ＭＳ Ｐゴシック" panose="020B0600070205080204" pitchFamily="34" charset="-128"/>
              </a:rPr>
              <a:t>	Uses internal code, e.g. internal variables: high coupling.</a:t>
            </a:r>
          </a:p>
          <a:p>
            <a:pPr marL="0" indent="0">
              <a:spcAft>
                <a:spcPts val="1200"/>
              </a:spcAft>
              <a:buNone/>
            </a:pPr>
            <a:r>
              <a:rPr lang="en-GB" altLang="en-US" sz="2400" dirty="0">
                <a:solidFill>
                  <a:schemeClr val="accent1"/>
                </a:solidFill>
                <a:ea typeface="ＭＳ Ｐゴシック" panose="020B0600070205080204" pitchFamily="34" charset="-128"/>
              </a:rPr>
              <a:t>Cohesion</a:t>
            </a:r>
            <a:r>
              <a:rPr lang="en-GB" altLang="en-US" sz="2400" dirty="0">
                <a:ea typeface="ＭＳ Ｐゴシック" panose="020B0600070205080204" pitchFamily="34" charset="-128"/>
              </a:rPr>
              <a:t> is the purpose of the class. Is it well focused?</a:t>
            </a:r>
          </a:p>
          <a:p>
            <a:pPr marL="0" indent="0">
              <a:spcAft>
                <a:spcPts val="1200"/>
              </a:spcAft>
              <a:buNone/>
            </a:pPr>
            <a:endParaRPr lang="en-GB" altLang="en-US" sz="2400" dirty="0">
              <a:ea typeface="ＭＳ Ｐゴシック" panose="020B0600070205080204" pitchFamily="34" charset="-128"/>
            </a:endParaRPr>
          </a:p>
          <a:p>
            <a:pPr marL="0" indent="0">
              <a:spcAft>
                <a:spcPts val="1200"/>
              </a:spcAft>
              <a:buNone/>
            </a:pPr>
            <a:r>
              <a:rPr lang="en-GB" altLang="en-US" sz="2400" dirty="0">
                <a:ea typeface="ＭＳ Ｐゴシック" panose="020B0600070205080204" pitchFamily="34" charset="-128"/>
              </a:rPr>
              <a:t>We can talk about accessing a class through its methods that haven't been mangled: its "</a:t>
            </a:r>
            <a:r>
              <a:rPr lang="en-GB" altLang="en-US" sz="2400" dirty="0">
                <a:solidFill>
                  <a:schemeClr val="accent1"/>
                </a:solidFill>
                <a:ea typeface="ＭＳ Ｐゴシック" panose="020B0600070205080204" pitchFamily="34" charset="-128"/>
              </a:rPr>
              <a:t>interface</a:t>
            </a:r>
            <a:r>
              <a:rPr lang="en-GB" altLang="en-US" sz="2400" dirty="0">
                <a:ea typeface="ＭＳ Ｐゴシック" panose="020B0600070205080204" pitchFamily="34" charset="-128"/>
              </a:rPr>
              <a:t>".</a:t>
            </a:r>
          </a:p>
        </p:txBody>
      </p:sp>
    </p:spTree>
    <p:extLst>
      <p:ext uri="{BB962C8B-B14F-4D97-AF65-F5344CB8AC3E}">
        <p14:creationId xmlns:p14="http://schemas.microsoft.com/office/powerpoint/2010/main" val="4130594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CB3B-423F-BB30-6C5DEA886125}"/>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F46A50B8-F0D5-463C-8B6A-939F71FBF508}"/>
              </a:ext>
            </a:extLst>
          </p:cNvPr>
          <p:cNvSpPr>
            <a:spLocks noGrp="1"/>
          </p:cNvSpPr>
          <p:nvPr>
            <p:ph idx="1"/>
          </p:nvPr>
        </p:nvSpPr>
        <p:spPr/>
        <p:txBody>
          <a:bodyPr/>
          <a:lstStyle/>
          <a:p>
            <a:pPr marL="0" indent="0">
              <a:buNone/>
            </a:pPr>
            <a:r>
              <a:rPr lang="en-GB" sz="2000" dirty="0"/>
              <a:t>Structuring code</a:t>
            </a:r>
          </a:p>
          <a:p>
            <a:pPr marL="0" indent="0">
              <a:buNone/>
            </a:pPr>
            <a:r>
              <a:rPr lang="en-GB" sz="2000" dirty="0"/>
              <a:t>Design patterns</a:t>
            </a:r>
          </a:p>
          <a:p>
            <a:pPr marL="0" indent="0">
              <a:buNone/>
            </a:pPr>
            <a:r>
              <a:rPr lang="en-GB" sz="2000" dirty="0"/>
              <a:t>Testing</a:t>
            </a:r>
          </a:p>
          <a:p>
            <a:pPr marL="0" indent="0">
              <a:buNone/>
            </a:pPr>
            <a:r>
              <a:rPr lang="en-GB" sz="2400" dirty="0"/>
              <a:t>The development process</a:t>
            </a:r>
          </a:p>
          <a:p>
            <a:pPr marL="0" indent="0">
              <a:buNone/>
            </a:pPr>
            <a:r>
              <a:rPr lang="en-GB" sz="2400" dirty="0"/>
              <a:t>Programming culture</a:t>
            </a:r>
          </a:p>
          <a:p>
            <a:pPr marL="0" indent="0">
              <a:buNone/>
            </a:pPr>
            <a:r>
              <a:rPr lang="en-GB" sz="3200" dirty="0"/>
              <a:t>Stuff not covered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02866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B08F-4D29-42CE-A903-C7A13EEF0FC5}"/>
              </a:ext>
            </a:extLst>
          </p:cNvPr>
          <p:cNvSpPr>
            <a:spLocks noGrp="1"/>
          </p:cNvSpPr>
          <p:nvPr>
            <p:ph type="title"/>
          </p:nvPr>
        </p:nvSpPr>
        <p:spPr/>
        <p:txBody>
          <a:bodyPr/>
          <a:lstStyle/>
          <a:p>
            <a:pPr algn="r"/>
            <a:r>
              <a:rPr lang="en-GB" dirty="0"/>
              <a:t>Special types</a:t>
            </a:r>
          </a:p>
        </p:txBody>
      </p:sp>
      <p:sp>
        <p:nvSpPr>
          <p:cNvPr id="3" name="Content Placeholder 2">
            <a:extLst>
              <a:ext uri="{FF2B5EF4-FFF2-40B4-BE49-F238E27FC236}">
                <a16:creationId xmlns:a16="http://schemas.microsoft.com/office/drawing/2014/main" id="{87F3847D-3FDC-4275-B5B7-78D02545A4F9}"/>
              </a:ext>
            </a:extLst>
          </p:cNvPr>
          <p:cNvSpPr>
            <a:spLocks noGrp="1"/>
          </p:cNvSpPr>
          <p:nvPr>
            <p:ph idx="1"/>
          </p:nvPr>
        </p:nvSpPr>
        <p:spPr>
          <a:xfrm>
            <a:off x="838200" y="2504049"/>
            <a:ext cx="10515600" cy="3672914"/>
          </a:xfrm>
        </p:spPr>
        <p:txBody>
          <a:bodyPr>
            <a:normAutofit/>
          </a:bodyPr>
          <a:lstStyle/>
          <a:p>
            <a:pPr marL="0" indent="0">
              <a:buNone/>
            </a:pPr>
            <a:r>
              <a:rPr lang="en-GB" dirty="0"/>
              <a:t>Objects and operators built into the language but used only in modules:</a:t>
            </a:r>
          </a:p>
          <a:p>
            <a:pPr marL="0" indent="0">
              <a:buNone/>
            </a:pPr>
            <a:r>
              <a:rPr lang="en-GB" dirty="0"/>
              <a:t> </a:t>
            </a:r>
          </a:p>
          <a:p>
            <a:pPr marL="0" indent="0">
              <a:buNone/>
            </a:pPr>
            <a:r>
              <a:rPr lang="en-GB" dirty="0"/>
              <a:t> </a:t>
            </a:r>
            <a:r>
              <a:rPr lang="en-GB" dirty="0">
                <a:latin typeface="Courier New" panose="02070309020205020404" pitchFamily="49" charset="0"/>
                <a:cs typeface="Courier New" panose="02070309020205020404" pitchFamily="49" charset="0"/>
              </a:rPr>
              <a:t>Ellipsis</a:t>
            </a:r>
            <a:r>
              <a:rPr lang="en-GB" dirty="0"/>
              <a:t> (also “</a:t>
            </a:r>
            <a:r>
              <a:rPr lang="en-GB" dirty="0">
                <a:latin typeface="Courier New" panose="02070309020205020404" pitchFamily="49" charset="0"/>
                <a:cs typeface="Courier New" panose="02070309020205020404" pitchFamily="49" charset="0"/>
              </a:rPr>
              <a:t>…</a:t>
            </a:r>
            <a:r>
              <a:rPr lang="en-GB" dirty="0"/>
              <a:t>”): used chiefly in slices in modules like </a:t>
            </a:r>
            <a:r>
              <a:rPr lang="en-GB" dirty="0" err="1"/>
              <a:t>numpy</a:t>
            </a:r>
            <a:r>
              <a:rPr lang="en-GB" dirty="0"/>
              <a:t>.</a:t>
            </a:r>
          </a:p>
          <a:p>
            <a:pPr marL="0" indent="0">
              <a:buNone/>
            </a:pPr>
            <a:endParaRPr lang="en-GB" dirty="0"/>
          </a:p>
          <a:p>
            <a:pPr marL="0" indent="0">
              <a:buNone/>
            </a:pPr>
            <a:r>
              <a:rPr lang="en-GB" dirty="0">
                <a:latin typeface="Courier New" panose="02070309020205020404" pitchFamily="49" charset="0"/>
                <a:cs typeface="Courier New" panose="02070309020205020404" pitchFamily="49" charset="0"/>
              </a:rPr>
              <a:t>@ </a:t>
            </a:r>
            <a:r>
              <a:rPr lang="en-GB" dirty="0"/>
              <a:t>Used as an operator in some maths packages.</a:t>
            </a:r>
          </a:p>
          <a:p>
            <a:pPr marL="0" indent="0">
              <a:buNone/>
            </a:pPr>
            <a:endParaRPr lang="en-GB" dirty="0"/>
          </a:p>
        </p:txBody>
      </p:sp>
    </p:spTree>
    <p:extLst>
      <p:ext uri="{BB962C8B-B14F-4D97-AF65-F5344CB8AC3E}">
        <p14:creationId xmlns:p14="http://schemas.microsoft.com/office/powerpoint/2010/main" val="3142643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8847-472B-4542-A37B-D395533DA486}"/>
              </a:ext>
            </a:extLst>
          </p:cNvPr>
          <p:cNvSpPr>
            <a:spLocks noGrp="1"/>
          </p:cNvSpPr>
          <p:nvPr>
            <p:ph type="title"/>
          </p:nvPr>
        </p:nvSpPr>
        <p:spPr/>
        <p:txBody>
          <a:bodyPr>
            <a:normAutofit/>
          </a:bodyPr>
          <a:lstStyle/>
          <a:p>
            <a:r>
              <a:rPr lang="en-GB" sz="4000" dirty="0"/>
              <a:t>Type annotations (only at class and module level)</a:t>
            </a:r>
          </a:p>
        </p:txBody>
      </p:sp>
      <p:sp>
        <p:nvSpPr>
          <p:cNvPr id="3" name="Content Placeholder 2">
            <a:extLst>
              <a:ext uri="{FF2B5EF4-FFF2-40B4-BE49-F238E27FC236}">
                <a16:creationId xmlns:a16="http://schemas.microsoft.com/office/drawing/2014/main" id="{8AB388F1-83BA-4304-BB47-D00EC5B824BC}"/>
              </a:ext>
            </a:extLst>
          </p:cNvPr>
          <p:cNvSpPr>
            <a:spLocks noGrp="1"/>
          </p:cNvSpPr>
          <p:nvPr>
            <p:ph idx="1"/>
          </p:nvPr>
        </p:nvSpPr>
        <p:spPr>
          <a:xfrm>
            <a:off x="838200" y="2222695"/>
            <a:ext cx="10515600" cy="3954268"/>
          </a:xfrm>
        </p:spPr>
        <p:txBody>
          <a:bodyPr/>
          <a:lstStyle/>
          <a:p>
            <a:pPr marL="0" indent="0">
              <a:buNone/>
            </a:pPr>
            <a:r>
              <a:rPr lang="en-GB" dirty="0">
                <a:latin typeface="Courier New" panose="02070309020205020404" pitchFamily="49" charset="0"/>
                <a:cs typeface="Courier New" panose="02070309020205020404" pitchFamily="49" charset="0"/>
              </a:rPr>
              <a:t>def </a:t>
            </a:r>
            <a:r>
              <a:rPr lang="en-GB" dirty="0" err="1">
                <a:latin typeface="Courier New" panose="02070309020205020404" pitchFamily="49" charset="0"/>
                <a:cs typeface="Courier New" panose="02070309020205020404" pitchFamily="49" charset="0"/>
              </a:rPr>
              <a:t>ascii_char</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num</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int</a:t>
            </a:r>
            <a:r>
              <a:rPr lang="en-GB" dirty="0">
                <a:latin typeface="Courier New" panose="02070309020205020404" pitchFamily="49" charset="0"/>
                <a:cs typeface="Courier New" panose="02070309020205020404" pitchFamily="49" charset="0"/>
              </a:rPr>
              <a:t>) -&gt; </a:t>
            </a:r>
            <a:r>
              <a:rPr lang="en-GB" dirty="0" err="1">
                <a:latin typeface="Courier New" panose="02070309020205020404" pitchFamily="49" charset="0"/>
                <a:cs typeface="Courier New" panose="02070309020205020404" pitchFamily="49" charset="0"/>
              </a:rPr>
              <a:t>str</a:t>
            </a:r>
            <a:r>
              <a:rPr lang="en-GB" dirty="0">
                <a:latin typeface="Courier New" panose="02070309020205020404" pitchFamily="49" charset="0"/>
                <a:cs typeface="Courier New" panose="02070309020205020404" pitchFamily="49" charset="0"/>
              </a:rPr>
              <a:t>:</a:t>
            </a:r>
          </a:p>
          <a:p>
            <a:pPr marL="0" indent="0">
              <a:buNone/>
            </a:pPr>
            <a:r>
              <a:rPr lang="en-GB" dirty="0">
                <a:latin typeface="Courier New" panose="02070309020205020404" pitchFamily="49" charset="0"/>
                <a:cs typeface="Courier New" panose="02070309020205020404" pitchFamily="49" charset="0"/>
              </a:rPr>
              <a:t>    return </a:t>
            </a:r>
            <a:r>
              <a:rPr lang="en-GB" dirty="0" err="1">
                <a:latin typeface="Courier New" panose="02070309020205020404" pitchFamily="49" charset="0"/>
                <a:cs typeface="Courier New" panose="02070309020205020404" pitchFamily="49" charset="0"/>
              </a:rPr>
              <a:t>chr</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int</a:t>
            </a:r>
            <a:r>
              <a:rPr lang="en-GB" dirty="0">
                <a:latin typeface="Courier New" panose="02070309020205020404" pitchFamily="49" charset="0"/>
                <a:cs typeface="Courier New" panose="02070309020205020404" pitchFamily="49" charset="0"/>
              </a:rPr>
              <a:t>)</a:t>
            </a:r>
          </a:p>
          <a:p>
            <a:pPr marL="0" indent="0">
              <a:buNone/>
            </a:pPr>
            <a:endParaRPr lang="en-GB" dirty="0"/>
          </a:p>
          <a:p>
            <a:pPr marL="0" indent="0">
              <a:buNone/>
            </a:pPr>
            <a:r>
              <a:rPr lang="en-GB" dirty="0"/>
              <a:t>These give the appearance of manifest typing, but can be checked only by outside code-checking software.</a:t>
            </a:r>
          </a:p>
        </p:txBody>
      </p:sp>
    </p:spTree>
    <p:extLst>
      <p:ext uri="{BB962C8B-B14F-4D97-AF65-F5344CB8AC3E}">
        <p14:creationId xmlns:p14="http://schemas.microsoft.com/office/powerpoint/2010/main" val="2753942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3B8D-3275-4EA3-938A-74349D986442}"/>
              </a:ext>
            </a:extLst>
          </p:cNvPr>
          <p:cNvSpPr>
            <a:spLocks noGrp="1"/>
          </p:cNvSpPr>
          <p:nvPr>
            <p:ph type="title"/>
          </p:nvPr>
        </p:nvSpPr>
        <p:spPr/>
        <p:txBody>
          <a:bodyPr/>
          <a:lstStyle/>
          <a:p>
            <a:pPr algn="r"/>
            <a:r>
              <a:rPr lang="en-GB" dirty="0"/>
              <a:t>Efficiency</a:t>
            </a:r>
          </a:p>
        </p:txBody>
      </p:sp>
      <p:sp>
        <p:nvSpPr>
          <p:cNvPr id="3" name="Content Placeholder 2">
            <a:extLst>
              <a:ext uri="{FF2B5EF4-FFF2-40B4-BE49-F238E27FC236}">
                <a16:creationId xmlns:a16="http://schemas.microsoft.com/office/drawing/2014/main" id="{63F00BD9-994A-44C1-BE42-77753D2E666C}"/>
              </a:ext>
            </a:extLst>
          </p:cNvPr>
          <p:cNvSpPr>
            <a:spLocks noGrp="1"/>
          </p:cNvSpPr>
          <p:nvPr>
            <p:ph idx="1"/>
          </p:nvPr>
        </p:nvSpPr>
        <p:spPr>
          <a:xfrm>
            <a:off x="548640" y="1825625"/>
            <a:ext cx="10805160" cy="4351338"/>
          </a:xfrm>
        </p:spPr>
        <p:txBody>
          <a:bodyPr/>
          <a:lstStyle/>
          <a:p>
            <a:pPr marL="0" indent="0">
              <a:buNone/>
            </a:pPr>
            <a:r>
              <a:rPr lang="en-GB" dirty="0">
                <a:hlinkClick r:id="rId2"/>
              </a:rPr>
              <a:t>https://docs.python.org/3/faq/programming.html#my-program-is-too-slow-how-do-i-speed-it-up</a:t>
            </a:r>
          </a:p>
          <a:p>
            <a:pPr marL="0" indent="0">
              <a:buNone/>
            </a:pPr>
            <a:endParaRPr lang="en-GB" dirty="0">
              <a:hlinkClick r:id="rId2"/>
            </a:endParaRPr>
          </a:p>
          <a:p>
            <a:pPr marL="0" indent="0">
              <a:buNone/>
            </a:pPr>
            <a:r>
              <a:rPr lang="en-GB" dirty="0">
                <a:hlinkClick r:id="rId2"/>
              </a:rPr>
              <a:t>https://wiki.python.org/moin/PythonSpeed/PerformanceTipsp</a:t>
            </a:r>
            <a:endParaRPr lang="en-GB" dirty="0"/>
          </a:p>
        </p:txBody>
      </p:sp>
    </p:spTree>
    <p:extLst>
      <p:ext uri="{BB962C8B-B14F-4D97-AF65-F5344CB8AC3E}">
        <p14:creationId xmlns:p14="http://schemas.microsoft.com/office/powerpoint/2010/main" val="2481763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BDBB-3CD4-4A3F-BDE5-07CD47D0131B}"/>
              </a:ext>
            </a:extLst>
          </p:cNvPr>
          <p:cNvSpPr>
            <a:spLocks noGrp="1"/>
          </p:cNvSpPr>
          <p:nvPr>
            <p:ph type="title"/>
          </p:nvPr>
        </p:nvSpPr>
        <p:spPr/>
        <p:txBody>
          <a:bodyPr/>
          <a:lstStyle/>
          <a:p>
            <a:pPr algn="r"/>
            <a:r>
              <a:rPr lang="en-GB" dirty="0"/>
              <a:t>Python 2 to 3</a:t>
            </a:r>
          </a:p>
        </p:txBody>
      </p:sp>
      <p:sp>
        <p:nvSpPr>
          <p:cNvPr id="3" name="Content Placeholder 2">
            <a:extLst>
              <a:ext uri="{FF2B5EF4-FFF2-40B4-BE49-F238E27FC236}">
                <a16:creationId xmlns:a16="http://schemas.microsoft.com/office/drawing/2014/main" id="{145B963E-902D-46EF-8290-1B475609FF01}"/>
              </a:ext>
            </a:extLst>
          </p:cNvPr>
          <p:cNvSpPr>
            <a:spLocks noGrp="1"/>
          </p:cNvSpPr>
          <p:nvPr>
            <p:ph idx="1"/>
          </p:nvPr>
        </p:nvSpPr>
        <p:spPr/>
        <p:txBody>
          <a:bodyPr>
            <a:normAutofit fontScale="92500"/>
          </a:bodyPr>
          <a:lstStyle/>
          <a:p>
            <a:pPr marL="0" indent="0">
              <a:buNone/>
            </a:pPr>
            <a:r>
              <a:rPr lang="en-GB" dirty="0"/>
              <a:t>Converting 2 to 3:</a:t>
            </a:r>
          </a:p>
          <a:p>
            <a:pPr marL="0" indent="0">
              <a:buNone/>
            </a:pPr>
            <a:r>
              <a:rPr lang="en-GB" dirty="0">
                <a:hlinkClick r:id="rId2"/>
              </a:rPr>
              <a:t>https://docs.python.org/3/library/2to3.html</a:t>
            </a:r>
            <a:endParaRPr lang="en-GB" dirty="0"/>
          </a:p>
          <a:p>
            <a:pPr marL="0" indent="0">
              <a:buNone/>
            </a:pPr>
            <a:endParaRPr lang="en-GB" dirty="0"/>
          </a:p>
          <a:p>
            <a:pPr marL="0" indent="0">
              <a:buNone/>
            </a:pPr>
            <a:r>
              <a:rPr lang="en-GB" dirty="0"/>
              <a:t>If you need a particular python version or library, use a virtual environment:</a:t>
            </a:r>
          </a:p>
          <a:p>
            <a:pPr marL="0" indent="0">
              <a:buNone/>
            </a:pPr>
            <a:r>
              <a:rPr lang="en-GB" dirty="0">
                <a:hlinkClick r:id="rId3"/>
              </a:rPr>
              <a:t>https://docs.python.org/3/tutorial/venv.html</a:t>
            </a:r>
            <a:r>
              <a:rPr lang="en-GB" dirty="0"/>
              <a:t> </a:t>
            </a:r>
          </a:p>
          <a:p>
            <a:pPr marL="0" indent="0">
              <a:buNone/>
            </a:pPr>
            <a:r>
              <a:rPr lang="en-GB" dirty="0"/>
              <a:t>or </a:t>
            </a:r>
            <a:r>
              <a:rPr lang="en-GB" dirty="0" err="1"/>
              <a:t>Conda</a:t>
            </a:r>
            <a:r>
              <a:rPr lang="en-GB" dirty="0"/>
              <a:t>:</a:t>
            </a:r>
          </a:p>
          <a:p>
            <a:pPr marL="0" indent="0">
              <a:buNone/>
            </a:pPr>
            <a:r>
              <a:rPr lang="en-GB" dirty="0">
                <a:hlinkClick r:id="rId4"/>
              </a:rPr>
              <a:t>http://www.wilsonsayreslab.org/blog/2015/10/26/managing-multiple-python-environments-using-anaconda</a:t>
            </a:r>
            <a:r>
              <a:rPr lang="en-GB" dirty="0"/>
              <a:t> </a:t>
            </a:r>
          </a:p>
          <a:p>
            <a:pPr marL="0" indent="0">
              <a:buNone/>
            </a:pPr>
            <a:r>
              <a:rPr lang="en-GB" dirty="0">
                <a:hlinkClick r:id="rId5"/>
              </a:rPr>
              <a:t>https://conda.io/docs/user-guide/tasks/manage-environments.html</a:t>
            </a:r>
            <a:r>
              <a:rPr lang="en-GB" dirty="0"/>
              <a:t> </a:t>
            </a:r>
          </a:p>
        </p:txBody>
      </p:sp>
    </p:spTree>
    <p:extLst>
      <p:ext uri="{BB962C8B-B14F-4D97-AF65-F5344CB8AC3E}">
        <p14:creationId xmlns:p14="http://schemas.microsoft.com/office/powerpoint/2010/main" val="674891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31B6824-A798-4056-9642-A9DE9A69FA90}"/>
              </a:ext>
            </a:extLst>
          </p:cNvPr>
          <p:cNvSpPr>
            <a:spLocks noGrp="1"/>
          </p:cNvSpPr>
          <p:nvPr>
            <p:ph type="title"/>
          </p:nvPr>
        </p:nvSpPr>
        <p:spPr>
          <a:xfrm>
            <a:off x="1343465" y="-99109"/>
            <a:ext cx="10515600" cy="1325563"/>
          </a:xfrm>
        </p:spPr>
        <p:txBody>
          <a:bodyPr/>
          <a:lstStyle/>
          <a:p>
            <a:pPr algn="r"/>
            <a:r>
              <a:rPr lang="en-GB" altLang="en-US" sz="4000" dirty="0">
                <a:ea typeface="ＭＳ Ｐゴシック" panose="020B0600070205080204" pitchFamily="34" charset="-128"/>
              </a:rPr>
              <a:t>Other languages</a:t>
            </a:r>
          </a:p>
        </p:txBody>
      </p:sp>
      <p:sp>
        <p:nvSpPr>
          <p:cNvPr id="49155" name="Content Placeholder 2">
            <a:extLst>
              <a:ext uri="{FF2B5EF4-FFF2-40B4-BE49-F238E27FC236}">
                <a16:creationId xmlns:a16="http://schemas.microsoft.com/office/drawing/2014/main" id="{8CDE7017-1955-4C2F-A566-68ED5C212D99}"/>
              </a:ext>
            </a:extLst>
          </p:cNvPr>
          <p:cNvSpPr>
            <a:spLocks noGrp="1"/>
          </p:cNvSpPr>
          <p:nvPr>
            <p:ph idx="1"/>
          </p:nvPr>
        </p:nvSpPr>
        <p:spPr>
          <a:xfrm>
            <a:off x="450167" y="1420837"/>
            <a:ext cx="11408898" cy="5148775"/>
          </a:xfrm>
        </p:spPr>
        <p:txBody>
          <a:bodyPr>
            <a:normAutofit fontScale="85000" lnSpcReduction="20000"/>
          </a:bodyPr>
          <a:lstStyle/>
          <a:p>
            <a:pPr marL="0" indent="0">
              <a:buNone/>
            </a:pPr>
            <a:r>
              <a:rPr lang="en-GB" altLang="en-US" sz="2600" dirty="0">
                <a:ea typeface="ＭＳ Ｐゴシック" panose="020B0600070205080204" pitchFamily="34" charset="-128"/>
              </a:rPr>
              <a:t>C++ / C / Java / JavaScript / C# / </a:t>
            </a:r>
            <a:r>
              <a:rPr lang="en-GB" altLang="en-US" sz="2600" dirty="0" err="1">
                <a:ea typeface="ＭＳ Ｐゴシック" panose="020B0600070205080204" pitchFamily="34" charset="-128"/>
              </a:rPr>
              <a:t>VB.Net</a:t>
            </a:r>
            <a:r>
              <a:rPr lang="en-GB" altLang="en-US" sz="2600" dirty="0">
                <a:ea typeface="ＭＳ Ｐゴシック" panose="020B0600070205080204" pitchFamily="34" charset="-128"/>
              </a:rPr>
              <a:t> / Scala: "C" Family. Broadly speaking more formal languages than Python, with more restrictions to prevent errors including manifest typing. Typical Java:</a:t>
            </a:r>
          </a:p>
          <a:p>
            <a:pPr marL="0" indent="0">
              <a:buNone/>
            </a:pPr>
            <a:endParaRPr lang="en-GB" altLang="en-US" sz="2600" dirty="0">
              <a:ea typeface="ＭＳ Ｐゴシック" panose="020B0600070205080204" pitchFamily="34" charset="-128"/>
            </a:endParaRP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import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java.util.Vector</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public static void main (String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args</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Vector v = new Vector();</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double sum = 0;</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for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int</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i = 0; i &lt; 10; i++)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double a =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Math.random</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()*10.0;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sum += a</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v.add</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(a)</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r>
              <a:rPr lang="en-GB" altLang="en-US" sz="2600" dirty="0" err="1">
                <a:latin typeface="Courier New" panose="02070309020205020404" pitchFamily="49" charset="0"/>
                <a:ea typeface="ＭＳ Ｐゴシック" panose="020B0600070205080204" pitchFamily="34" charset="-128"/>
                <a:cs typeface="Courier New" panose="02070309020205020404" pitchFamily="49" charset="0"/>
              </a:rPr>
              <a:t>System.out.println</a:t>
            </a: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("sum = " + sum);</a:t>
            </a:r>
          </a:p>
          <a:p>
            <a:pPr marL="0" indent="0">
              <a:buNone/>
            </a:pPr>
            <a:r>
              <a:rPr lang="en-GB" altLang="en-US" sz="2600" dirty="0">
                <a:latin typeface="Courier New" panose="02070309020205020404" pitchFamily="49" charset="0"/>
                <a:ea typeface="ＭＳ Ｐゴシック" panose="020B0600070205080204" pitchFamily="34" charset="-128"/>
                <a:cs typeface="Courier New" panose="02070309020205020404" pitchFamily="49" charset="0"/>
              </a:rPr>
              <a:t>}	</a:t>
            </a:r>
            <a:r>
              <a:rPr lang="en-GB" altLang="en-US" sz="2600" dirty="0">
                <a:ea typeface="ＭＳ Ｐゴシック" panose="020B0600070205080204" pitchFamily="34" charset="-128"/>
              </a:rPr>
              <a:t>	</a:t>
            </a:r>
          </a:p>
        </p:txBody>
      </p:sp>
    </p:spTree>
    <p:extLst>
      <p:ext uri="{BB962C8B-B14F-4D97-AF65-F5344CB8AC3E}">
        <p14:creationId xmlns:p14="http://schemas.microsoft.com/office/powerpoint/2010/main" val="174980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42CC-13CD-4E64-8644-7299A5FA59BE}"/>
              </a:ext>
            </a:extLst>
          </p:cNvPr>
          <p:cNvSpPr>
            <a:spLocks noGrp="1"/>
          </p:cNvSpPr>
          <p:nvPr>
            <p:ph type="title"/>
          </p:nvPr>
        </p:nvSpPr>
        <p:spPr>
          <a:xfrm>
            <a:off x="1091418" y="95298"/>
            <a:ext cx="10866120" cy="1325563"/>
          </a:xfrm>
        </p:spPr>
        <p:txBody>
          <a:bodyPr>
            <a:normAutofit/>
          </a:bodyPr>
          <a:lstStyle/>
          <a:p>
            <a:pPr algn="r"/>
            <a:r>
              <a:rPr lang="en-GB" sz="3200" dirty="0"/>
              <a:t>Other useful languages</a:t>
            </a:r>
            <a:br>
              <a:rPr lang="en-GB" sz="3200" dirty="0"/>
            </a:br>
            <a:r>
              <a:rPr lang="en-GB" sz="3200" dirty="0"/>
              <a:t>(In vague order of usefulness)</a:t>
            </a:r>
          </a:p>
        </p:txBody>
      </p:sp>
      <p:sp>
        <p:nvSpPr>
          <p:cNvPr id="3" name="Content Placeholder 2">
            <a:extLst>
              <a:ext uri="{FF2B5EF4-FFF2-40B4-BE49-F238E27FC236}">
                <a16:creationId xmlns:a16="http://schemas.microsoft.com/office/drawing/2014/main" id="{9029DC26-0E94-467D-8B39-D7FA7B4A6C9A}"/>
              </a:ext>
            </a:extLst>
          </p:cNvPr>
          <p:cNvSpPr>
            <a:spLocks noGrp="1"/>
          </p:cNvSpPr>
          <p:nvPr>
            <p:ph idx="1"/>
          </p:nvPr>
        </p:nvSpPr>
        <p:spPr>
          <a:xfrm>
            <a:off x="239151" y="689318"/>
            <a:ext cx="11718387" cy="5978768"/>
          </a:xfrm>
        </p:spPr>
        <p:txBody>
          <a:bodyPr>
            <a:normAutofit fontScale="62500" lnSpcReduction="20000"/>
          </a:bodyPr>
          <a:lstStyle/>
          <a:p>
            <a:pPr marL="0" indent="0">
              <a:buNone/>
            </a:pPr>
            <a:r>
              <a:rPr lang="en-GB" dirty="0"/>
              <a:t>JavaScript		(Web programming)</a:t>
            </a:r>
          </a:p>
          <a:p>
            <a:pPr marL="0" indent="0">
              <a:buNone/>
            </a:pPr>
            <a:r>
              <a:rPr lang="en-GB" dirty="0"/>
              <a:t>PHP			(Backend web processing)</a:t>
            </a:r>
          </a:p>
          <a:p>
            <a:pPr marL="0" indent="0">
              <a:buNone/>
            </a:pPr>
            <a:r>
              <a:rPr lang="en-GB" dirty="0"/>
              <a:t>Java			(General programming; Android)</a:t>
            </a:r>
          </a:p>
          <a:p>
            <a:pPr marL="0" indent="0">
              <a:buNone/>
            </a:pPr>
            <a:r>
              <a:rPr lang="en-GB" dirty="0"/>
              <a:t>C++			(General programming; joining the godhead)</a:t>
            </a:r>
          </a:p>
          <a:p>
            <a:pPr marL="0" indent="0">
              <a:buNone/>
            </a:pPr>
            <a:r>
              <a:rPr lang="en-GB" dirty="0"/>
              <a:t>C			(Hardware programming)</a:t>
            </a:r>
          </a:p>
          <a:p>
            <a:pPr marL="0" indent="0">
              <a:buNone/>
            </a:pPr>
            <a:r>
              <a:rPr lang="en-GB" dirty="0"/>
              <a:t>R			(Statistics)</a:t>
            </a:r>
          </a:p>
          <a:p>
            <a:pPr marL="0" indent="0">
              <a:buNone/>
            </a:pPr>
            <a:r>
              <a:rPr lang="en-GB" dirty="0"/>
              <a:t>VBA 			(Visual Basic for Applications)</a:t>
            </a:r>
          </a:p>
          <a:p>
            <a:pPr marL="0" indent="0">
              <a:buNone/>
            </a:pPr>
            <a:r>
              <a:rPr lang="en-GB" dirty="0" err="1"/>
              <a:t>VB.Net</a:t>
            </a:r>
            <a:r>
              <a:rPr lang="en-GB" dirty="0"/>
              <a:t> / C#		(Windows programming)</a:t>
            </a:r>
          </a:p>
          <a:p>
            <a:pPr marL="0" indent="0">
              <a:buNone/>
            </a:pPr>
            <a:r>
              <a:rPr lang="en-GB" dirty="0"/>
              <a:t>Perl 			(Largely superseded by PHP)</a:t>
            </a:r>
          </a:p>
          <a:p>
            <a:pPr marL="0" indent="0">
              <a:buNone/>
            </a:pPr>
            <a:r>
              <a:rPr lang="en-GB" dirty="0"/>
              <a:t>Swift / Objective C 		(Mac programming languages)</a:t>
            </a:r>
          </a:p>
          <a:p>
            <a:pPr marL="0" indent="0">
              <a:buNone/>
            </a:pPr>
            <a:r>
              <a:rPr lang="en-GB" dirty="0"/>
              <a:t>Ruby			(More OOP Python-like language)</a:t>
            </a:r>
          </a:p>
          <a:p>
            <a:pPr marL="0" indent="0">
              <a:buNone/>
            </a:pPr>
            <a:r>
              <a:rPr lang="en-GB" dirty="0" err="1"/>
              <a:t>MatLab</a:t>
            </a:r>
            <a:r>
              <a:rPr lang="en-GB" dirty="0"/>
              <a:t>			(Maths processing)</a:t>
            </a:r>
          </a:p>
          <a:p>
            <a:pPr marL="0" indent="0">
              <a:buNone/>
            </a:pPr>
            <a:r>
              <a:rPr lang="en-GB" dirty="0"/>
              <a:t>Fortran 			(frequently used for mathematically intense science) </a:t>
            </a:r>
          </a:p>
          <a:p>
            <a:pPr marL="0" indent="0">
              <a:buNone/>
            </a:pPr>
            <a:r>
              <a:rPr lang="en-GB" dirty="0"/>
              <a:t>			(…though there's no good reason for it)</a:t>
            </a:r>
          </a:p>
          <a:p>
            <a:pPr marL="0" indent="0">
              <a:buNone/>
            </a:pPr>
            <a:r>
              <a:rPr lang="en-GB" dirty="0" err="1"/>
              <a:t>Prolog</a:t>
            </a:r>
            <a:r>
              <a:rPr lang="en-GB" dirty="0"/>
              <a:t> 			(Logic programming)</a:t>
            </a:r>
          </a:p>
          <a:p>
            <a:pPr marL="0" indent="0">
              <a:buNone/>
            </a:pPr>
            <a:r>
              <a:rPr lang="en-GB" dirty="0"/>
              <a:t>Groovy / </a:t>
            </a:r>
            <a:r>
              <a:rPr lang="en-GB" altLang="en-US" dirty="0">
                <a:ea typeface="ＭＳ Ｐゴシック" panose="020B0600070205080204" pitchFamily="34" charset="-128"/>
              </a:rPr>
              <a:t>Scala </a:t>
            </a:r>
            <a:r>
              <a:rPr lang="en-GB" dirty="0"/>
              <a:t>		(Python-like language / Java-like language that run on the Java platform)</a:t>
            </a:r>
          </a:p>
          <a:p>
            <a:pPr marL="0" indent="0">
              <a:buNone/>
            </a:pPr>
            <a:r>
              <a:rPr lang="en-GB" dirty="0"/>
              <a:t>Lisp / Haskell 		(Semi-historical lambda-based/functional languages)</a:t>
            </a:r>
          </a:p>
          <a:p>
            <a:pPr marL="0" indent="0">
              <a:buNone/>
            </a:pPr>
            <a:r>
              <a:rPr lang="en-GB" dirty="0"/>
              <a:t>Smalltalk 			(Semi-historical OOP language)</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38733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5CAED86-91F6-4826-B728-2792AA179202}"/>
              </a:ext>
            </a:extLst>
          </p:cNvPr>
          <p:cNvSpPr>
            <a:spLocks noGrp="1"/>
          </p:cNvSpPr>
          <p:nvPr>
            <p:ph type="title"/>
          </p:nvPr>
        </p:nvSpPr>
        <p:spPr>
          <a:xfrm>
            <a:off x="618978" y="188913"/>
            <a:ext cx="9314010" cy="1295400"/>
          </a:xfrm>
        </p:spPr>
        <p:txBody>
          <a:bodyPr/>
          <a:lstStyle/>
          <a:p>
            <a:pPr algn="l"/>
            <a:r>
              <a:rPr lang="en-GB" altLang="en-US" sz="4000" dirty="0">
                <a:ea typeface="ＭＳ Ｐゴシック" panose="020B0600070205080204" pitchFamily="34" charset="-128"/>
              </a:rPr>
              <a:t>Advanced course: “advanced” as in “progress”, not “difficulty”. </a:t>
            </a:r>
          </a:p>
        </p:txBody>
      </p:sp>
      <p:sp>
        <p:nvSpPr>
          <p:cNvPr id="50179" name="Content Placeholder 2">
            <a:extLst>
              <a:ext uri="{FF2B5EF4-FFF2-40B4-BE49-F238E27FC236}">
                <a16:creationId xmlns:a16="http://schemas.microsoft.com/office/drawing/2014/main" id="{FC1831A8-0A88-4431-8EA9-BC61CBD8EFBB}"/>
              </a:ext>
            </a:extLst>
          </p:cNvPr>
          <p:cNvSpPr>
            <a:spLocks noGrp="1"/>
          </p:cNvSpPr>
          <p:nvPr>
            <p:ph idx="1"/>
          </p:nvPr>
        </p:nvSpPr>
        <p:spPr>
          <a:xfrm>
            <a:off x="508734" y="2208823"/>
            <a:ext cx="5807660" cy="4021138"/>
          </a:xfrm>
        </p:spPr>
        <p:txBody>
          <a:bodyPr/>
          <a:lstStyle/>
          <a:p>
            <a:pPr marL="0" indent="0">
              <a:buNone/>
            </a:pPr>
            <a:r>
              <a:rPr lang="en-GB" altLang="en-US" sz="2600" dirty="0">
                <a:ea typeface="ＭＳ Ｐゴシック" panose="020B0600070205080204" pitchFamily="34" charset="-128"/>
              </a:rPr>
              <a:t>Programming ArcGIS</a:t>
            </a:r>
          </a:p>
          <a:p>
            <a:pPr marL="0" indent="0">
              <a:buNone/>
            </a:pPr>
            <a:r>
              <a:rPr lang="en-GB" altLang="en-US" sz="2600" dirty="0">
                <a:ea typeface="ＭＳ Ｐゴシック" panose="020B0600070205080204" pitchFamily="34" charset="-128"/>
              </a:rPr>
              <a:t>Database connectivity</a:t>
            </a:r>
          </a:p>
          <a:p>
            <a:pPr marL="0" indent="0">
              <a:buNone/>
            </a:pPr>
            <a:r>
              <a:rPr lang="en-GB" altLang="en-US" sz="2600" dirty="0">
                <a:ea typeface="ＭＳ Ｐゴシック" panose="020B0600070205080204" pitchFamily="34" charset="-128"/>
              </a:rPr>
              <a:t>Using analysis libraries</a:t>
            </a:r>
          </a:p>
          <a:p>
            <a:pPr marL="0" indent="0">
              <a:buNone/>
            </a:pPr>
            <a:r>
              <a:rPr lang="en-GB" altLang="en-US" sz="2600" dirty="0">
                <a:ea typeface="ＭＳ Ｐゴシック" panose="020B0600070205080204" pitchFamily="34" charset="-128"/>
              </a:rPr>
              <a:t>Visualising data</a:t>
            </a:r>
          </a:p>
          <a:p>
            <a:pPr marL="0" indent="0">
              <a:buNone/>
            </a:pPr>
            <a:r>
              <a:rPr lang="en-GB" altLang="en-US" sz="2600" dirty="0">
                <a:ea typeface="ＭＳ Ｐゴシック" panose="020B0600070205080204" pitchFamily="34" charset="-128"/>
              </a:rPr>
              <a:t>Supercomputing</a:t>
            </a:r>
          </a:p>
          <a:p>
            <a:pPr marL="0" indent="0">
              <a:buNone/>
            </a:pPr>
            <a:r>
              <a:rPr lang="en-GB" altLang="en-US" sz="2600" dirty="0">
                <a:ea typeface="ＭＳ Ｐゴシック" panose="020B0600070205080204" pitchFamily="34" charset="-128"/>
              </a:rPr>
              <a:t>Building an artificial intelligence for predictive modelling.</a:t>
            </a:r>
          </a:p>
        </p:txBody>
      </p:sp>
      <p:pic>
        <p:nvPicPr>
          <p:cNvPr id="50180" name="Picture 2">
            <a:extLst>
              <a:ext uri="{FF2B5EF4-FFF2-40B4-BE49-F238E27FC236}">
                <a16:creationId xmlns:a16="http://schemas.microsoft.com/office/drawing/2014/main" id="{19BFBDBB-D0AD-43A0-8D16-2817AA9B9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588" y="3921151"/>
            <a:ext cx="38608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a:extLst>
              <a:ext uri="{FF2B5EF4-FFF2-40B4-BE49-F238E27FC236}">
                <a16:creationId xmlns:a16="http://schemas.microsoft.com/office/drawing/2014/main" id="{5CA8BA26-4CF7-4A27-86B4-2CBF3E8D0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301" y="1352576"/>
            <a:ext cx="3860800"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28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D848765-7AE4-422F-9DC3-CFCA2DCB94F8}"/>
              </a:ext>
            </a:extLst>
          </p:cNvPr>
          <p:cNvSpPr>
            <a:spLocks noGrp="1" noChangeArrowheads="1"/>
          </p:cNvSpPr>
          <p:nvPr>
            <p:ph type="title"/>
          </p:nvPr>
        </p:nvSpPr>
        <p:spPr>
          <a:xfrm>
            <a:off x="3963475" y="498402"/>
            <a:ext cx="7772400" cy="762000"/>
          </a:xfrm>
        </p:spPr>
        <p:txBody>
          <a:bodyPr/>
          <a:lstStyle/>
          <a:p>
            <a:pPr algn="r" eaLnBrk="1" hangingPunct="1"/>
            <a:r>
              <a:rPr lang="en-GB" altLang="en-US" sz="4000" dirty="0">
                <a:ea typeface="ＭＳ Ｐゴシック" panose="020B0600070205080204" pitchFamily="34" charset="-128"/>
              </a:rPr>
              <a:t>Further information</a:t>
            </a:r>
            <a:endParaRPr lang="en-US" altLang="en-US" sz="4000" dirty="0">
              <a:ea typeface="ＭＳ Ｐゴシック" panose="020B0600070205080204" pitchFamily="34" charset="-128"/>
            </a:endParaRPr>
          </a:p>
        </p:txBody>
      </p:sp>
      <p:sp>
        <p:nvSpPr>
          <p:cNvPr id="51203" name="Rectangle 3">
            <a:extLst>
              <a:ext uri="{FF2B5EF4-FFF2-40B4-BE49-F238E27FC236}">
                <a16:creationId xmlns:a16="http://schemas.microsoft.com/office/drawing/2014/main" id="{43E139A7-B54D-4655-A6BF-FC5FC771E044}"/>
              </a:ext>
            </a:extLst>
          </p:cNvPr>
          <p:cNvSpPr>
            <a:spLocks noGrp="1" noChangeArrowheads="1"/>
          </p:cNvSpPr>
          <p:nvPr>
            <p:ph type="body" idx="1"/>
          </p:nvPr>
        </p:nvSpPr>
        <p:spPr>
          <a:xfrm>
            <a:off x="661182" y="2133600"/>
            <a:ext cx="9778218" cy="4248150"/>
          </a:xfrm>
        </p:spPr>
        <p:txBody>
          <a:bodyPr/>
          <a:lstStyle/>
          <a:p>
            <a:pPr marL="0" indent="0">
              <a:buNone/>
            </a:pPr>
            <a:r>
              <a:rPr lang="en-GB" altLang="en-US" dirty="0">
                <a:ea typeface="ＭＳ Ｐゴシック" panose="020B0600070205080204" pitchFamily="34" charset="-128"/>
              </a:rPr>
              <a:t>The course website for subjects we’ve covered: </a:t>
            </a:r>
          </a:p>
          <a:p>
            <a:pPr marL="457200" lvl="1" indent="0">
              <a:buNone/>
            </a:pPr>
            <a:r>
              <a:rPr lang="en-GB" altLang="en-US" sz="2300" dirty="0">
                <a:ea typeface="ＭＳ Ｐゴシック" panose="020B0600070205080204" pitchFamily="34" charset="-128"/>
              </a:rPr>
              <a:t>All the lectures. </a:t>
            </a:r>
          </a:p>
          <a:p>
            <a:pPr marL="457200" lvl="1" indent="0">
              <a:buNone/>
            </a:pPr>
            <a:r>
              <a:rPr lang="en-GB" altLang="en-US" sz="2300" dirty="0">
                <a:ea typeface="ＭＳ Ｐゴシック" panose="020B0600070205080204" pitchFamily="34" charset="-128"/>
              </a:rPr>
              <a:t>Examples, practice pieces, and useful links.</a:t>
            </a:r>
          </a:p>
        </p:txBody>
      </p:sp>
    </p:spTree>
    <p:extLst>
      <p:ext uri="{BB962C8B-B14F-4D97-AF65-F5344CB8AC3E}">
        <p14:creationId xmlns:p14="http://schemas.microsoft.com/office/powerpoint/2010/main" val="1142279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1106-ED23-4D7A-9568-212D466099F1}"/>
              </a:ext>
            </a:extLst>
          </p:cNvPr>
          <p:cNvSpPr>
            <a:spLocks noGrp="1"/>
          </p:cNvSpPr>
          <p:nvPr>
            <p:ph type="title"/>
          </p:nvPr>
        </p:nvSpPr>
        <p:spPr/>
        <p:txBody>
          <a:bodyPr/>
          <a:lstStyle/>
          <a:p>
            <a:pPr algn="r"/>
            <a:r>
              <a:rPr lang="en-GB" dirty="0"/>
              <a:t>Other info</a:t>
            </a:r>
          </a:p>
        </p:txBody>
      </p:sp>
      <p:sp>
        <p:nvSpPr>
          <p:cNvPr id="3" name="Content Placeholder 2">
            <a:extLst>
              <a:ext uri="{FF2B5EF4-FFF2-40B4-BE49-F238E27FC236}">
                <a16:creationId xmlns:a16="http://schemas.microsoft.com/office/drawing/2014/main" id="{65422579-A680-4372-A670-07FBD2175AD4}"/>
              </a:ext>
            </a:extLst>
          </p:cNvPr>
          <p:cNvSpPr>
            <a:spLocks noGrp="1"/>
          </p:cNvSpPr>
          <p:nvPr>
            <p:ph idx="1"/>
          </p:nvPr>
        </p:nvSpPr>
        <p:spPr>
          <a:xfrm>
            <a:off x="838200" y="2152357"/>
            <a:ext cx="10515600" cy="4024606"/>
          </a:xfrm>
        </p:spPr>
        <p:txBody>
          <a:bodyPr/>
          <a:lstStyle/>
          <a:p>
            <a:pPr marL="0" indent="0">
              <a:buNone/>
            </a:pPr>
            <a:r>
              <a:rPr lang="en-GB" dirty="0">
                <a:hlinkClick r:id="rId2"/>
              </a:rPr>
              <a:t>https://docs.python.org/3/howto/index.html</a:t>
            </a:r>
            <a:endParaRPr lang="en-GB" dirty="0"/>
          </a:p>
          <a:p>
            <a:pPr marL="0" indent="0">
              <a:buNone/>
            </a:pPr>
            <a:r>
              <a:rPr lang="en-GB" dirty="0"/>
              <a:t>See also recipes in docs</a:t>
            </a:r>
          </a:p>
          <a:p>
            <a:pPr marL="0" indent="0">
              <a:buNone/>
            </a:pPr>
            <a:endParaRPr lang="en-GB" dirty="0"/>
          </a:p>
          <a:p>
            <a:pPr marL="0" indent="0">
              <a:buNone/>
            </a:pPr>
            <a:r>
              <a:rPr lang="en-GB" dirty="0">
                <a:hlinkClick r:id="rId3"/>
              </a:rPr>
              <a:t>http://www.geog.leeds.ac.uk/courses/computing/</a:t>
            </a:r>
            <a:r>
              <a:rPr lang="en-GB" dirty="0"/>
              <a:t> </a:t>
            </a:r>
          </a:p>
          <a:p>
            <a:pPr marL="0" indent="0">
              <a:buNone/>
            </a:pPr>
            <a:endParaRPr lang="en-GB" dirty="0"/>
          </a:p>
        </p:txBody>
      </p:sp>
    </p:spTree>
    <p:extLst>
      <p:ext uri="{BB962C8B-B14F-4D97-AF65-F5344CB8AC3E}">
        <p14:creationId xmlns:p14="http://schemas.microsoft.com/office/powerpoint/2010/main" val="235826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A217502-C09E-40CD-B3FC-98FE0E1DA006}"/>
              </a:ext>
            </a:extLst>
          </p:cNvPr>
          <p:cNvSpPr>
            <a:spLocks noGrp="1"/>
          </p:cNvSpPr>
          <p:nvPr>
            <p:ph type="title"/>
          </p:nvPr>
        </p:nvSpPr>
        <p:spPr/>
        <p:txBody>
          <a:bodyPr/>
          <a:lstStyle/>
          <a:p>
            <a:pPr algn="r"/>
            <a:r>
              <a:rPr lang="en-GB" altLang="en-US" sz="4000">
                <a:ea typeface="ＭＳ Ｐゴシック" panose="020B0600070205080204" pitchFamily="34" charset="-128"/>
              </a:rPr>
              <a:t>Coupling</a:t>
            </a:r>
          </a:p>
        </p:txBody>
      </p:sp>
      <p:sp>
        <p:nvSpPr>
          <p:cNvPr id="16387" name="Content Placeholder 2">
            <a:extLst>
              <a:ext uri="{FF2B5EF4-FFF2-40B4-BE49-F238E27FC236}">
                <a16:creationId xmlns:a16="http://schemas.microsoft.com/office/drawing/2014/main" id="{575927C2-0023-4547-BD06-6AB3A01EB789}"/>
              </a:ext>
            </a:extLst>
          </p:cNvPr>
          <p:cNvSpPr>
            <a:spLocks noGrp="1"/>
          </p:cNvSpPr>
          <p:nvPr>
            <p:ph idx="1"/>
          </p:nvPr>
        </p:nvSpPr>
        <p:spPr>
          <a:xfrm>
            <a:off x="590843" y="1899139"/>
            <a:ext cx="10762957" cy="4409588"/>
          </a:xfrm>
        </p:spPr>
        <p:txBody>
          <a:bodyPr>
            <a:normAutofit/>
          </a:bodyPr>
          <a:lstStyle/>
          <a:p>
            <a:pPr marL="0" indent="0">
              <a:spcAft>
                <a:spcPts val="1200"/>
              </a:spcAft>
              <a:buNone/>
            </a:pPr>
            <a:r>
              <a:rPr lang="en-GB" altLang="en-US" dirty="0">
                <a:ea typeface="ＭＳ Ｐゴシック" panose="020B0600070205080204" pitchFamily="34" charset="-128"/>
              </a:rPr>
              <a:t>Close coupling causes issues for code maintenance.</a:t>
            </a:r>
          </a:p>
          <a:p>
            <a:pPr marL="400050" lvl="1" indent="0">
              <a:spcAft>
                <a:spcPts val="1200"/>
              </a:spcAft>
              <a:buNone/>
            </a:pPr>
            <a:r>
              <a:rPr lang="en-GB" altLang="en-US" dirty="0">
                <a:ea typeface="ＭＳ Ｐゴシック" panose="020B0600070205080204" pitchFamily="34" charset="-128"/>
              </a:rPr>
              <a:t>Enhancement or bug fixes to a class should be possible without impacting the interface of methods it presents.</a:t>
            </a:r>
          </a:p>
          <a:p>
            <a:pPr marL="400050" lvl="1" indent="0">
              <a:spcAft>
                <a:spcPts val="1200"/>
              </a:spcAft>
              <a:buNone/>
            </a:pPr>
            <a:r>
              <a:rPr lang="en-GB" altLang="en-US" dirty="0">
                <a:ea typeface="ＭＳ Ｐゴシック" panose="020B0600070205080204" pitchFamily="34" charset="-128"/>
              </a:rPr>
              <a:t>Assumption is that changes will not impact anywhere else, why should it if the interface has not changed.</a:t>
            </a:r>
          </a:p>
          <a:p>
            <a:pPr marL="400050" lvl="1" indent="0">
              <a:spcAft>
                <a:spcPts val="1200"/>
              </a:spcAft>
              <a:buNone/>
            </a:pPr>
            <a:r>
              <a:rPr lang="en-GB" altLang="en-US" dirty="0">
                <a:ea typeface="ＭＳ Ｐゴシック" panose="020B0600070205080204" pitchFamily="34" charset="-128"/>
              </a:rPr>
              <a:t>A close coupled class means if part of the code changed, the alteration has an undetected impact.</a:t>
            </a:r>
          </a:p>
          <a:p>
            <a:pPr marL="0" indent="0">
              <a:spcAft>
                <a:spcPts val="1200"/>
              </a:spcAft>
              <a:buNone/>
            </a:pPr>
            <a:r>
              <a:rPr lang="fr-FR" altLang="en-US" dirty="0">
                <a:ea typeface="ＭＳ Ｐゴシック" panose="020B0600070205080204" pitchFamily="34" charset="-128"/>
              </a:rPr>
              <a:t>Close </a:t>
            </a:r>
            <a:r>
              <a:rPr lang="fr-FR" altLang="en-US" dirty="0" err="1">
                <a:ea typeface="ＭＳ Ｐゴシック" panose="020B0600070205080204" pitchFamily="34" charset="-128"/>
              </a:rPr>
              <a:t>coupling</a:t>
            </a:r>
            <a:r>
              <a:rPr lang="fr-FR" altLang="en-US" dirty="0">
                <a:ea typeface="ＭＳ Ｐゴシック" panose="020B0600070205080204" pitchFamily="34" charset="-128"/>
              </a:rPr>
              <a:t> </a:t>
            </a:r>
            <a:r>
              <a:rPr lang="fr-FR" altLang="en-US" dirty="0" err="1">
                <a:ea typeface="ＭＳ Ｐゴシック" panose="020B0600070205080204" pitchFamily="34" charset="-128"/>
              </a:rPr>
              <a:t>limits</a:t>
            </a:r>
            <a:r>
              <a:rPr lang="fr-FR" altLang="en-US" dirty="0">
                <a:ea typeface="ＭＳ Ｐゴシック" panose="020B0600070205080204" pitchFamily="34" charset="-128"/>
              </a:rPr>
              <a:t> code </a:t>
            </a:r>
            <a:r>
              <a:rPr lang="fr-FR" altLang="en-US" dirty="0" err="1">
                <a:ea typeface="ＭＳ Ｐゴシック" panose="020B0600070205080204" pitchFamily="34" charset="-128"/>
              </a:rPr>
              <a:t>reuse</a:t>
            </a:r>
            <a:r>
              <a:rPr lang="fr-FR" altLang="en-US" dirty="0">
                <a:ea typeface="ＭＳ Ｐゴシック" panose="020B0600070205080204" pitchFamily="34" charset="-128"/>
              </a:rPr>
              <a:t> </a:t>
            </a:r>
            <a:r>
              <a:rPr lang="fr-FR" altLang="en-US" dirty="0" err="1">
                <a:ea typeface="ＭＳ Ｐゴシック" panose="020B0600070205080204" pitchFamily="34" charset="-128"/>
              </a:rPr>
              <a:t>because</a:t>
            </a:r>
            <a:r>
              <a:rPr lang="fr-FR" altLang="en-US" dirty="0">
                <a:ea typeface="ＭＳ Ｐゴシック" panose="020B0600070205080204" pitchFamily="34" charset="-128"/>
              </a:rPr>
              <a:t> </a:t>
            </a:r>
            <a:r>
              <a:rPr lang="fr-FR" altLang="en-US" dirty="0" err="1">
                <a:ea typeface="ＭＳ Ｐゴシック" panose="020B0600070205080204" pitchFamily="34" charset="-128"/>
              </a:rPr>
              <a:t>you</a:t>
            </a:r>
            <a:r>
              <a:rPr lang="fr-FR" altLang="en-US" dirty="0">
                <a:ea typeface="ＭＳ Ｐゴシック" panose="020B0600070205080204" pitchFamily="34" charset="-128"/>
              </a:rPr>
              <a:t> </a:t>
            </a:r>
            <a:r>
              <a:rPr lang="fr-FR" altLang="en-US" dirty="0" err="1">
                <a:ea typeface="ＭＳ Ｐゴシック" panose="020B0600070205080204" pitchFamily="34" charset="-128"/>
              </a:rPr>
              <a:t>can’t</a:t>
            </a:r>
            <a:r>
              <a:rPr lang="fr-FR" altLang="en-US" dirty="0">
                <a:ea typeface="ＭＳ Ｐゴシック" panose="020B0600070205080204" pitchFamily="34" charset="-128"/>
              </a:rPr>
              <a:t> </a:t>
            </a:r>
            <a:r>
              <a:rPr lang="fr-FR" altLang="en-US" dirty="0" err="1">
                <a:ea typeface="ＭＳ Ｐゴシック" panose="020B0600070205080204" pitchFamily="34" charset="-128"/>
              </a:rPr>
              <a:t>just</a:t>
            </a:r>
            <a:r>
              <a:rPr lang="fr-FR" altLang="en-US" dirty="0">
                <a:ea typeface="ＭＳ Ｐゴシック" panose="020B0600070205080204" pitchFamily="34" charset="-128"/>
              </a:rPr>
              <a:t> </a:t>
            </a:r>
            <a:r>
              <a:rPr lang="fr-FR" altLang="en-US" dirty="0" err="1">
                <a:ea typeface="ＭＳ Ｐゴシック" panose="020B0600070205080204" pitchFamily="34" charset="-128"/>
              </a:rPr>
              <a:t>separate</a:t>
            </a:r>
            <a:r>
              <a:rPr lang="fr-FR" altLang="en-US" dirty="0">
                <a:ea typeface="ＭＳ Ｐゴシック" panose="020B0600070205080204" pitchFamily="34" charset="-128"/>
              </a:rPr>
              <a:t> off one class.</a:t>
            </a: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1438435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BAAA7FB-D9D1-4DFB-907E-5389161922E4}"/>
              </a:ext>
            </a:extLst>
          </p:cNvPr>
          <p:cNvSpPr>
            <a:spLocks noGrp="1"/>
          </p:cNvSpPr>
          <p:nvPr>
            <p:ph type="title"/>
          </p:nvPr>
        </p:nvSpPr>
        <p:spPr/>
        <p:txBody>
          <a:bodyPr/>
          <a:lstStyle/>
          <a:p>
            <a:pPr algn="r"/>
            <a:r>
              <a:rPr lang="en-GB" altLang="en-US" sz="4000">
                <a:ea typeface="ＭＳ Ｐゴシック" panose="020B0600070205080204" pitchFamily="34" charset="-128"/>
              </a:rPr>
              <a:t>Main thing</a:t>
            </a:r>
          </a:p>
        </p:txBody>
      </p:sp>
      <p:sp>
        <p:nvSpPr>
          <p:cNvPr id="52227" name="Content Placeholder 2">
            <a:extLst>
              <a:ext uri="{FF2B5EF4-FFF2-40B4-BE49-F238E27FC236}">
                <a16:creationId xmlns:a16="http://schemas.microsoft.com/office/drawing/2014/main" id="{A950C708-64FC-4A4F-96BC-C72CDAB7230C}"/>
              </a:ext>
            </a:extLst>
          </p:cNvPr>
          <p:cNvSpPr>
            <a:spLocks noGrp="1"/>
          </p:cNvSpPr>
          <p:nvPr>
            <p:ph idx="1"/>
          </p:nvPr>
        </p:nvSpPr>
        <p:spPr>
          <a:xfrm>
            <a:off x="1038664" y="3095674"/>
            <a:ext cx="8229600" cy="3455988"/>
          </a:xfrm>
        </p:spPr>
        <p:txBody>
          <a:bodyPr/>
          <a:lstStyle/>
          <a:p>
            <a:pPr marL="0" indent="0">
              <a:buNone/>
            </a:pPr>
            <a:r>
              <a:rPr lang="en-GB" altLang="en-US" sz="2600" dirty="0">
                <a:ea typeface="ＭＳ Ｐゴシック" panose="020B0600070205080204" pitchFamily="34" charset="-128"/>
              </a:rPr>
              <a:t>Practice!</a:t>
            </a:r>
          </a:p>
        </p:txBody>
      </p:sp>
    </p:spTree>
    <p:extLst>
      <p:ext uri="{BB962C8B-B14F-4D97-AF65-F5344CB8AC3E}">
        <p14:creationId xmlns:p14="http://schemas.microsoft.com/office/powerpoint/2010/main" val="406486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8AADEC6-046A-48E0-962E-1DF3ECF2081C}"/>
              </a:ext>
            </a:extLst>
          </p:cNvPr>
          <p:cNvSpPr>
            <a:spLocks noGrp="1"/>
          </p:cNvSpPr>
          <p:nvPr>
            <p:ph type="title"/>
          </p:nvPr>
        </p:nvSpPr>
        <p:spPr/>
        <p:txBody>
          <a:bodyPr/>
          <a:lstStyle/>
          <a:p>
            <a:pPr algn="r"/>
            <a:r>
              <a:rPr lang="en-GB" altLang="en-US" sz="4000">
                <a:ea typeface="ＭＳ Ｐゴシック" panose="020B0600070205080204" pitchFamily="34" charset="-128"/>
              </a:rPr>
              <a:t>Cohesion</a:t>
            </a:r>
          </a:p>
        </p:txBody>
      </p:sp>
      <p:sp>
        <p:nvSpPr>
          <p:cNvPr id="17411" name="Content Placeholder 2">
            <a:extLst>
              <a:ext uri="{FF2B5EF4-FFF2-40B4-BE49-F238E27FC236}">
                <a16:creationId xmlns:a16="http://schemas.microsoft.com/office/drawing/2014/main" id="{D1F32DC0-07B5-461B-8FEB-D1FBAE7126D0}"/>
              </a:ext>
            </a:extLst>
          </p:cNvPr>
          <p:cNvSpPr>
            <a:spLocks noGrp="1"/>
          </p:cNvSpPr>
          <p:nvPr>
            <p:ph idx="1"/>
          </p:nvPr>
        </p:nvSpPr>
        <p:spPr>
          <a:xfrm>
            <a:off x="838200" y="2276475"/>
            <a:ext cx="10515600" cy="3849688"/>
          </a:xfrm>
        </p:spPr>
        <p:txBody>
          <a:bodyPr>
            <a:normAutofit lnSpcReduction="10000"/>
          </a:bodyPr>
          <a:lstStyle/>
          <a:p>
            <a:pPr marL="0" indent="0">
              <a:spcAft>
                <a:spcPts val="1200"/>
              </a:spcAft>
              <a:buNone/>
            </a:pPr>
            <a:r>
              <a:rPr lang="en-GB" altLang="en-US" dirty="0">
                <a:ea typeface="ＭＳ Ｐゴシック" panose="020B0600070205080204" pitchFamily="34" charset="-128"/>
              </a:rPr>
              <a:t>Classes and packages with high cohesion have a well defined purpose.</a:t>
            </a:r>
          </a:p>
          <a:p>
            <a:pPr marL="0" indent="0">
              <a:spcAft>
                <a:spcPts val="1200"/>
              </a:spcAft>
              <a:buNone/>
            </a:pPr>
            <a:r>
              <a:rPr lang="en-GB" altLang="en-US" dirty="0">
                <a:ea typeface="ＭＳ Ｐゴシック" panose="020B0600070205080204" pitchFamily="34" charset="-128"/>
              </a:rPr>
              <a:t>They are:</a:t>
            </a:r>
          </a:p>
          <a:p>
            <a:pPr marL="400050" lvl="1" indent="0">
              <a:spcAft>
                <a:spcPts val="1200"/>
              </a:spcAft>
              <a:buNone/>
            </a:pPr>
            <a:r>
              <a:rPr lang="en-GB" altLang="en-US" dirty="0">
                <a:ea typeface="ＭＳ Ｐゴシック" panose="020B0600070205080204" pitchFamily="34" charset="-128"/>
              </a:rPr>
              <a:t>Easier to maintain.</a:t>
            </a:r>
          </a:p>
          <a:p>
            <a:pPr marL="400050" lvl="1" indent="0">
              <a:spcAft>
                <a:spcPts val="1200"/>
              </a:spcAft>
              <a:buNone/>
            </a:pPr>
            <a:r>
              <a:rPr lang="en-GB" altLang="en-US" dirty="0">
                <a:ea typeface="ＭＳ Ｐゴシック" panose="020B0600070205080204" pitchFamily="34" charset="-128"/>
              </a:rPr>
              <a:t>Less likely to require frequent changes.</a:t>
            </a:r>
          </a:p>
          <a:p>
            <a:pPr marL="400050" lvl="1" indent="0">
              <a:spcAft>
                <a:spcPts val="1200"/>
              </a:spcAft>
              <a:buNone/>
            </a:pPr>
            <a:r>
              <a:rPr lang="en-GB" altLang="en-US" dirty="0">
                <a:ea typeface="ＭＳ Ｐゴシック" panose="020B0600070205080204" pitchFamily="34" charset="-128"/>
              </a:rPr>
              <a:t>Easier to reuse in multiple projects / applications.</a:t>
            </a:r>
          </a:p>
          <a:p>
            <a:pPr marL="400050" lvl="1" indent="0">
              <a:spcAft>
                <a:spcPts val="1200"/>
              </a:spcAft>
              <a:buNone/>
            </a:pPr>
            <a:r>
              <a:rPr lang="en-GB" altLang="en-US" dirty="0">
                <a:ea typeface="ＭＳ Ｐゴシック" panose="020B0600070205080204" pitchFamily="34" charset="-128"/>
              </a:rPr>
              <a:t>Tend to be simpler to follow for other developers.</a:t>
            </a:r>
          </a:p>
          <a:p>
            <a:pPr marL="400050" lvl="1" indent="0">
              <a:spcAft>
                <a:spcPts val="1200"/>
              </a:spcAft>
              <a:buNone/>
            </a:pPr>
            <a:r>
              <a:rPr lang="en-GB" altLang="en-US" dirty="0">
                <a:ea typeface="ＭＳ Ｐゴシック" panose="020B0600070205080204" pitchFamily="34" charset="-128"/>
              </a:rPr>
              <a:t>Generally have a well defined interface.</a:t>
            </a:r>
          </a:p>
        </p:txBody>
      </p:sp>
    </p:spTree>
    <p:extLst>
      <p:ext uri="{BB962C8B-B14F-4D97-AF65-F5344CB8AC3E}">
        <p14:creationId xmlns:p14="http://schemas.microsoft.com/office/powerpoint/2010/main" val="24914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FD8B253-7E55-46A5-AB6F-32623EA6D117}"/>
              </a:ext>
            </a:extLst>
          </p:cNvPr>
          <p:cNvSpPr>
            <a:spLocks noGrp="1"/>
          </p:cNvSpPr>
          <p:nvPr>
            <p:ph type="title"/>
          </p:nvPr>
        </p:nvSpPr>
        <p:spPr/>
        <p:txBody>
          <a:bodyPr/>
          <a:lstStyle/>
          <a:p>
            <a:pPr algn="r"/>
            <a:r>
              <a:rPr lang="en-GB" altLang="en-US" sz="4000">
                <a:ea typeface="ＭＳ Ｐゴシック" panose="020B0600070205080204" pitchFamily="34" charset="-128"/>
              </a:rPr>
              <a:t>High Cohesion Loose Coupling</a:t>
            </a:r>
          </a:p>
        </p:txBody>
      </p:sp>
      <p:sp>
        <p:nvSpPr>
          <p:cNvPr id="18435" name="Content Placeholder 2">
            <a:extLst>
              <a:ext uri="{FF2B5EF4-FFF2-40B4-BE49-F238E27FC236}">
                <a16:creationId xmlns:a16="http://schemas.microsoft.com/office/drawing/2014/main" id="{3A3C60D6-1680-4BCE-A1C5-A5CF6B9F5CF0}"/>
              </a:ext>
            </a:extLst>
          </p:cNvPr>
          <p:cNvSpPr>
            <a:spLocks noGrp="1"/>
          </p:cNvSpPr>
          <p:nvPr>
            <p:ph idx="1"/>
          </p:nvPr>
        </p:nvSpPr>
        <p:spPr>
          <a:xfrm>
            <a:off x="492369" y="2349501"/>
            <a:ext cx="11000935" cy="4318585"/>
          </a:xfrm>
        </p:spPr>
        <p:txBody>
          <a:bodyPr/>
          <a:lstStyle/>
          <a:p>
            <a:pPr marL="0" indent="0">
              <a:spcAft>
                <a:spcPts val="1200"/>
              </a:spcAft>
              <a:buNone/>
            </a:pPr>
            <a:r>
              <a:rPr lang="en-GB" altLang="en-US" dirty="0">
                <a:ea typeface="ＭＳ Ｐゴシック" panose="020B0600070205080204" pitchFamily="34" charset="-128"/>
              </a:rPr>
              <a:t>Remember when designing a class or package:</a:t>
            </a:r>
          </a:p>
          <a:p>
            <a:pPr marL="400050" lvl="1" indent="0">
              <a:spcAft>
                <a:spcPts val="1200"/>
              </a:spcAft>
              <a:buNone/>
            </a:pPr>
            <a:r>
              <a:rPr lang="en-GB" altLang="en-US" dirty="0">
                <a:ea typeface="ＭＳ Ｐゴシック" panose="020B0600070205080204" pitchFamily="34" charset="-128"/>
              </a:rPr>
              <a:t>Define the purpose and don't let that creep.</a:t>
            </a:r>
          </a:p>
          <a:p>
            <a:pPr marL="400050" lvl="1" indent="0">
              <a:spcAft>
                <a:spcPts val="1200"/>
              </a:spcAft>
              <a:buNone/>
            </a:pPr>
            <a:r>
              <a:rPr lang="en-GB" altLang="en-US" dirty="0">
                <a:ea typeface="ＭＳ Ｐゴシック" panose="020B0600070205080204" pitchFamily="34" charset="-128"/>
              </a:rPr>
              <a:t>Keep the inner variables of the class protected.</a:t>
            </a:r>
          </a:p>
          <a:p>
            <a:pPr marL="400050" lvl="1" indent="0">
              <a:spcAft>
                <a:spcPts val="1200"/>
              </a:spcAft>
              <a:buNone/>
            </a:pPr>
            <a:r>
              <a:rPr lang="en-GB" altLang="en-US" dirty="0">
                <a:ea typeface="ＭＳ Ｐゴシック" panose="020B0600070205080204" pitchFamily="34" charset="-128"/>
              </a:rPr>
              <a:t>Think about how you want other classes to interact with this class and define its interface accordingly.</a:t>
            </a:r>
          </a:p>
          <a:p>
            <a:pPr marL="400050" lvl="1" indent="0">
              <a:spcAft>
                <a:spcPts val="1200"/>
              </a:spcAft>
              <a:buNone/>
            </a:pPr>
            <a:r>
              <a:rPr lang="en-GB" altLang="en-US" dirty="0">
                <a:ea typeface="ＭＳ Ｐゴシック" panose="020B0600070205080204" pitchFamily="34" charset="-128"/>
              </a:rPr>
              <a:t>Ask yourself, how easy would this class or package be to reuse in another project?</a:t>
            </a:r>
          </a:p>
        </p:txBody>
      </p:sp>
    </p:spTree>
    <p:extLst>
      <p:ext uri="{BB962C8B-B14F-4D97-AF65-F5344CB8AC3E}">
        <p14:creationId xmlns:p14="http://schemas.microsoft.com/office/powerpoint/2010/main" val="385201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9EA1-260C-4307-9491-1A965AEC21F2}"/>
              </a:ext>
            </a:extLst>
          </p:cNvPr>
          <p:cNvSpPr>
            <a:spLocks noGrp="1"/>
          </p:cNvSpPr>
          <p:nvPr>
            <p:ph type="title"/>
          </p:nvPr>
        </p:nvSpPr>
        <p:spPr/>
        <p:txBody>
          <a:bodyPr/>
          <a:lstStyle/>
          <a:p>
            <a:pPr algn="r"/>
            <a:r>
              <a:rPr lang="en-GB" dirty="0"/>
              <a:t>Main script</a:t>
            </a:r>
          </a:p>
        </p:txBody>
      </p:sp>
      <p:sp>
        <p:nvSpPr>
          <p:cNvPr id="3" name="Content Placeholder 2">
            <a:extLst>
              <a:ext uri="{FF2B5EF4-FFF2-40B4-BE49-F238E27FC236}">
                <a16:creationId xmlns:a16="http://schemas.microsoft.com/office/drawing/2014/main" id="{09BD6633-0C29-4B7E-A992-BE35CFD29396}"/>
              </a:ext>
            </a:extLst>
          </p:cNvPr>
          <p:cNvSpPr>
            <a:spLocks noGrp="1"/>
          </p:cNvSpPr>
          <p:nvPr>
            <p:ph idx="1"/>
          </p:nvPr>
        </p:nvSpPr>
        <p:spPr/>
        <p:txBody>
          <a:bodyPr>
            <a:normAutofit fontScale="85000" lnSpcReduction="20000"/>
          </a:bodyPr>
          <a:lstStyle/>
          <a:p>
            <a:pPr marL="0" indent="0">
              <a:buNone/>
            </a:pPr>
            <a:r>
              <a:rPr lang="en-GB" dirty="0"/>
              <a:t>Ideally this just wants to be class method calls, or, at worse, function calls. These should describe the story of the code, for example:</a:t>
            </a:r>
          </a:p>
          <a:p>
            <a:pPr marL="0" indent="0">
              <a:buNone/>
            </a:pPr>
            <a:endParaRPr lang="en-GB" dirty="0"/>
          </a:p>
          <a:p>
            <a:pPr marL="0" indent="0">
              <a:buNone/>
            </a:pPr>
            <a:r>
              <a:rPr lang="en-GB" dirty="0" err="1">
                <a:latin typeface="Courier New" panose="02070309020205020404" pitchFamily="49" charset="0"/>
                <a:cs typeface="Courier New" panose="02070309020205020404" pitchFamily="49" charset="0"/>
              </a:rPr>
              <a:t>io</a:t>
            </a:r>
            <a:r>
              <a:rPr lang="en-GB" dirty="0">
                <a:latin typeface="Courier New" panose="02070309020205020404" pitchFamily="49" charset="0"/>
                <a:cs typeface="Courier New" panose="02070309020205020404" pitchFamily="49" charset="0"/>
              </a:rPr>
              <a:t> = IO()</a:t>
            </a:r>
          </a:p>
          <a:p>
            <a:pPr marL="0" indent="0">
              <a:buNone/>
            </a:pPr>
            <a:r>
              <a:rPr lang="en-GB" dirty="0">
                <a:latin typeface="Courier New" panose="02070309020205020404" pitchFamily="49" charset="0"/>
                <a:cs typeface="Courier New" panose="02070309020205020404" pitchFamily="49" charset="0"/>
              </a:rPr>
              <a:t>processor = Processor()</a:t>
            </a:r>
          </a:p>
          <a:p>
            <a:pPr marL="0" indent="0">
              <a:buNone/>
            </a:pPr>
            <a:endParaRPr lang="en-GB" dirty="0">
              <a:latin typeface="Courier New" panose="02070309020205020404" pitchFamily="49" charset="0"/>
              <a:cs typeface="Courier New" panose="02070309020205020404" pitchFamily="49" charset="0"/>
            </a:endParaRPr>
          </a:p>
          <a:p>
            <a:pPr marL="0" indent="0">
              <a:buNone/>
            </a:pPr>
            <a:r>
              <a:rPr lang="en-GB" dirty="0">
                <a:latin typeface="Courier New" panose="02070309020205020404" pitchFamily="49" charset="0"/>
                <a:cs typeface="Courier New" panose="02070309020205020404" pitchFamily="49" charset="0"/>
              </a:rPr>
              <a:t>data = </a:t>
            </a:r>
            <a:r>
              <a:rPr lang="en-GB" dirty="0" err="1">
                <a:latin typeface="Courier New" panose="02070309020205020404" pitchFamily="49" charset="0"/>
                <a:cs typeface="Courier New" panose="02070309020205020404" pitchFamily="49" charset="0"/>
              </a:rPr>
              <a:t>io.read_data</a:t>
            </a:r>
            <a:r>
              <a:rPr lang="en-GB" dirty="0">
                <a:latin typeface="Courier New" panose="02070309020205020404" pitchFamily="49" charset="0"/>
                <a:cs typeface="Courier New" panose="02070309020205020404" pitchFamily="49" charset="0"/>
              </a:rPr>
              <a:t>("data.txt")</a:t>
            </a:r>
          </a:p>
          <a:p>
            <a:pPr marL="0" indent="0">
              <a:buNone/>
            </a:pPr>
            <a:r>
              <a:rPr lang="en-GB" dirty="0" err="1">
                <a:latin typeface="Courier New" panose="02070309020205020404" pitchFamily="49" charset="0"/>
                <a:cs typeface="Courier New" panose="02070309020205020404" pitchFamily="49" charset="0"/>
              </a:rPr>
              <a:t>new_data</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processor.process</a:t>
            </a:r>
            <a:r>
              <a:rPr lang="en-GB" dirty="0">
                <a:latin typeface="Courier New" panose="02070309020205020404" pitchFamily="49" charset="0"/>
                <a:cs typeface="Courier New" panose="02070309020205020404" pitchFamily="49" charset="0"/>
              </a:rPr>
              <a:t>(data)</a:t>
            </a:r>
          </a:p>
          <a:p>
            <a:pPr marL="0" indent="0">
              <a:buNone/>
            </a:pPr>
            <a:r>
              <a:rPr lang="en-GB" dirty="0" err="1">
                <a:latin typeface="Courier New" panose="02070309020205020404" pitchFamily="49" charset="0"/>
                <a:cs typeface="Courier New" panose="02070309020205020404" pitchFamily="49" charset="0"/>
              </a:rPr>
              <a:t>io.write_data</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new_data</a:t>
            </a:r>
            <a:r>
              <a:rPr lang="en-GB" dirty="0">
                <a:latin typeface="Courier New" panose="02070309020205020404" pitchFamily="49" charset="0"/>
                <a:cs typeface="Courier New" panose="02070309020205020404" pitchFamily="49" charset="0"/>
              </a:rPr>
              <a:t>, "new_data.txt")</a:t>
            </a:r>
          </a:p>
          <a:p>
            <a:pPr marL="0" indent="0">
              <a:buNone/>
            </a:pPr>
            <a:endParaRPr lang="en-GB" dirty="0">
              <a:latin typeface="Courier New" panose="02070309020205020404" pitchFamily="49" charset="0"/>
              <a:cs typeface="Courier New" panose="02070309020205020404" pitchFamily="49" charset="0"/>
            </a:endParaRPr>
          </a:p>
          <a:p>
            <a:pPr marL="0" indent="0">
              <a:buNone/>
            </a:pPr>
            <a:r>
              <a:rPr lang="en-GB" dirty="0"/>
              <a:t>This is "Self-documenting code"; it needs no comments to tell the story.</a:t>
            </a:r>
          </a:p>
        </p:txBody>
      </p:sp>
    </p:spTree>
    <p:extLst>
      <p:ext uri="{BB962C8B-B14F-4D97-AF65-F5344CB8AC3E}">
        <p14:creationId xmlns:p14="http://schemas.microsoft.com/office/powerpoint/2010/main" val="3643373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17360</TotalTime>
  <Words>3390</Words>
  <Application>Microsoft Office PowerPoint</Application>
  <PresentationFormat>Widescreen</PresentationFormat>
  <Paragraphs>520</Paragraphs>
  <Slides>60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Arial</vt:lpstr>
      <vt:lpstr>Arial Narrow</vt:lpstr>
      <vt:lpstr>Calibri</vt:lpstr>
      <vt:lpstr>Calibri Light</vt:lpstr>
      <vt:lpstr>Courier New</vt:lpstr>
      <vt:lpstr>Times New Roman</vt:lpstr>
      <vt:lpstr>Office Theme</vt:lpstr>
      <vt:lpstr>Programming for Geographical Information Analysis: Core Skills</vt:lpstr>
      <vt:lpstr>This lecture</vt:lpstr>
      <vt:lpstr>Structure</vt:lpstr>
      <vt:lpstr>Structure we’ve seen</vt:lpstr>
      <vt:lpstr>Coupling and Cohesion</vt:lpstr>
      <vt:lpstr>Coupling</vt:lpstr>
      <vt:lpstr>Cohesion</vt:lpstr>
      <vt:lpstr>High Cohesion Loose Coupling</vt:lpstr>
      <vt:lpstr>Main script</vt:lpstr>
      <vt:lpstr>Structure we’ve seen</vt:lpstr>
      <vt:lpstr>Getting processor time</vt:lpstr>
      <vt:lpstr>Threads</vt:lpstr>
      <vt:lpstr>Efficiency</vt:lpstr>
      <vt:lpstr>Parallel Supercomputing</vt:lpstr>
      <vt:lpstr>Starting other programs</vt:lpstr>
      <vt:lpstr>Structure we’ve seen</vt:lpstr>
      <vt:lpstr>This lecture</vt:lpstr>
      <vt:lpstr>Design Patterns</vt:lpstr>
      <vt:lpstr>The Gang of Four Patterns</vt:lpstr>
      <vt:lpstr>Patterns we’ve seen</vt:lpstr>
      <vt:lpstr>Why Use Patterns?</vt:lpstr>
      <vt:lpstr>Book</vt:lpstr>
      <vt:lpstr>Summary</vt:lpstr>
      <vt:lpstr>This lecture</vt:lpstr>
      <vt:lpstr>Unit Testing</vt:lpstr>
      <vt:lpstr>Other tests</vt:lpstr>
      <vt:lpstr>Summary</vt:lpstr>
      <vt:lpstr>This lecture</vt:lpstr>
      <vt:lpstr>Development Processes</vt:lpstr>
      <vt:lpstr>Critiques</vt:lpstr>
      <vt:lpstr>New processes</vt:lpstr>
      <vt:lpstr>UML</vt:lpstr>
      <vt:lpstr>Initial consultation </vt:lpstr>
      <vt:lpstr>Usability testing</vt:lpstr>
      <vt:lpstr>Development stages</vt:lpstr>
      <vt:lpstr>Summary</vt:lpstr>
      <vt:lpstr>Licensing</vt:lpstr>
      <vt:lpstr>Installing</vt:lpstr>
      <vt:lpstr>Distributing and installing</vt:lpstr>
      <vt:lpstr>Executables</vt:lpstr>
      <vt:lpstr>Internationalisation</vt:lpstr>
      <vt:lpstr>Summary</vt:lpstr>
      <vt:lpstr>This lecture</vt:lpstr>
      <vt:lpstr>Computer Ethics</vt:lpstr>
      <vt:lpstr>Women in computing</vt:lpstr>
      <vt:lpstr>Women in computing</vt:lpstr>
      <vt:lpstr>Environmental impact</vt:lpstr>
      <vt:lpstr>What can we do as coders?</vt:lpstr>
      <vt:lpstr>Good sources</vt:lpstr>
      <vt:lpstr>This lecture</vt:lpstr>
      <vt:lpstr>Special types</vt:lpstr>
      <vt:lpstr>Type annotations (only at class and module level)</vt:lpstr>
      <vt:lpstr>Efficiency</vt:lpstr>
      <vt:lpstr>Python 2 to 3</vt:lpstr>
      <vt:lpstr>Other languages</vt:lpstr>
      <vt:lpstr>Other useful languages (In vague order of usefulness)</vt:lpstr>
      <vt:lpstr>Advanced course: “advanced” as in “progress”, not “difficulty”. </vt:lpstr>
      <vt:lpstr>Further information</vt:lpstr>
      <vt:lpstr>Other info</vt:lpstr>
      <vt:lpstr>Main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Linus</dc:creator>
  <cp:lastModifiedBy>Linus</cp:lastModifiedBy>
  <cp:revision>1517</cp:revision>
  <dcterms:created xsi:type="dcterms:W3CDTF">2017-08-18T14:16:12Z</dcterms:created>
  <dcterms:modified xsi:type="dcterms:W3CDTF">2017-12-16T00:42:04Z</dcterms:modified>
</cp:coreProperties>
</file>