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8" r:id="rId3"/>
    <p:sldId id="259" r:id="rId4"/>
    <p:sldId id="261" r:id="rId5"/>
    <p:sldId id="262" r:id="rId6"/>
    <p:sldId id="263" r:id="rId7"/>
    <p:sldId id="264" r:id="rId8"/>
    <p:sldId id="257" r:id="rId9"/>
    <p:sldId id="319" r:id="rId10"/>
    <p:sldId id="318" r:id="rId11"/>
    <p:sldId id="268" r:id="rId12"/>
    <p:sldId id="269" r:id="rId13"/>
    <p:sldId id="271" r:id="rId14"/>
    <p:sldId id="270" r:id="rId15"/>
    <p:sldId id="275" r:id="rId16"/>
    <p:sldId id="278" r:id="rId17"/>
    <p:sldId id="279" r:id="rId18"/>
    <p:sldId id="316" r:id="rId19"/>
    <p:sldId id="276" r:id="rId20"/>
    <p:sldId id="317" r:id="rId21"/>
    <p:sldId id="277" r:id="rId22"/>
    <p:sldId id="272" r:id="rId23"/>
    <p:sldId id="322" r:id="rId24"/>
    <p:sldId id="323" r:id="rId25"/>
    <p:sldId id="280" r:id="rId26"/>
    <p:sldId id="307" r:id="rId27"/>
    <p:sldId id="274" r:id="rId28"/>
    <p:sldId id="282" r:id="rId29"/>
    <p:sldId id="283" r:id="rId30"/>
    <p:sldId id="284" r:id="rId31"/>
    <p:sldId id="285" r:id="rId32"/>
    <p:sldId id="311" r:id="rId33"/>
    <p:sldId id="299" r:id="rId34"/>
    <p:sldId id="300" r:id="rId35"/>
    <p:sldId id="312" r:id="rId36"/>
    <p:sldId id="286" r:id="rId37"/>
    <p:sldId id="287" r:id="rId38"/>
    <p:sldId id="320" r:id="rId39"/>
    <p:sldId id="288" r:id="rId40"/>
    <p:sldId id="289" r:id="rId41"/>
    <p:sldId id="290" r:id="rId42"/>
    <p:sldId id="291" r:id="rId43"/>
    <p:sldId id="293" r:id="rId44"/>
    <p:sldId id="313" r:id="rId45"/>
    <p:sldId id="301" r:id="rId46"/>
    <p:sldId id="294" r:id="rId47"/>
    <p:sldId id="295" r:id="rId48"/>
    <p:sldId id="296" r:id="rId49"/>
    <p:sldId id="297" r:id="rId50"/>
    <p:sldId id="302" r:id="rId51"/>
    <p:sldId id="314" r:id="rId52"/>
    <p:sldId id="303" r:id="rId53"/>
    <p:sldId id="304" r:id="rId54"/>
    <p:sldId id="308" r:id="rId55"/>
    <p:sldId id="305" r:id="rId56"/>
    <p:sldId id="309" r:id="rId57"/>
    <p:sldId id="321" r:id="rId58"/>
    <p:sldId id="315" r:id="rId59"/>
    <p:sldId id="306"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478" autoAdjust="0"/>
  </p:normalViewPr>
  <p:slideViewPr>
    <p:cSldViewPr snapToGrid="0">
      <p:cViewPr varScale="1">
        <p:scale>
          <a:sx n="72" d="100"/>
          <a:sy n="72" d="100"/>
        </p:scale>
        <p:origin x="135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DD5429-156D-48AF-BD5A-3D2AF4827B73}" type="datetimeFigureOut">
              <a:rPr lang="en-GB" smtClean="0"/>
              <a:t>16/10/2017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1631D-B206-4E12-8AB2-DDE63A41DC15}" type="slidenum">
              <a:rPr lang="en-GB" smtClean="0"/>
              <a:t>‹#›</a:t>
            </a:fld>
            <a:endParaRPr lang="en-GB"/>
          </a:p>
        </p:txBody>
      </p:sp>
    </p:spTree>
    <p:extLst>
      <p:ext uri="{BB962C8B-B14F-4D97-AF65-F5344CB8AC3E}">
        <p14:creationId xmlns:p14="http://schemas.microsoft.com/office/powerpoint/2010/main" val="33171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www.cecm.sfu.ca/personal/jborwein/algorithms.html"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the course. You’ll find extra information in these note sections below each slide.</a:t>
            </a:r>
          </a:p>
        </p:txBody>
      </p:sp>
      <p:sp>
        <p:nvSpPr>
          <p:cNvPr id="4" name="Slide Number Placeholder 3"/>
          <p:cNvSpPr>
            <a:spLocks noGrp="1"/>
          </p:cNvSpPr>
          <p:nvPr>
            <p:ph type="sldNum" sz="quarter" idx="10"/>
          </p:nvPr>
        </p:nvSpPr>
        <p:spPr/>
        <p:txBody>
          <a:bodyPr/>
          <a:lstStyle/>
          <a:p>
            <a:fld id="{6D71631D-B206-4E12-8AB2-DDE63A41DC15}" type="slidenum">
              <a:rPr lang="en-GB" smtClean="0"/>
              <a:t>1</a:t>
            </a:fld>
            <a:endParaRPr lang="en-GB"/>
          </a:p>
        </p:txBody>
      </p:sp>
    </p:spTree>
    <p:extLst>
      <p:ext uri="{BB962C8B-B14F-4D97-AF65-F5344CB8AC3E}">
        <p14:creationId xmlns:p14="http://schemas.microsoft.com/office/powerpoint/2010/main" val="663013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C60D308-9D32-4D1B-A056-C2A3B8B065D2}"/>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A29AB2C8-7E6B-421B-917B-58BC89FBFE1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cs typeface="Arial" panose="020B0604020202020204" pitchFamily="34" charset="0"/>
              </a:rPr>
              <a:t>When programmers talk about syntax, they mean the structuring of the sequence of terms that is necessary in any given location to get a program to work. Computer languages have a very specific grammar that you absolutely can’t vary away from if you want the computer to understand you. Part of learning the language is learning this grammar.</a:t>
            </a:r>
          </a:p>
          <a:p>
            <a:pPr eaLnBrk="1" hangingPunct="1"/>
            <a:r>
              <a:rPr lang="en-US" altLang="en-US" dirty="0">
                <a:cs typeface="Arial" panose="020B0604020202020204" pitchFamily="34" charset="0"/>
              </a:rPr>
              <a:t>Keywords are words like “if” that have specific meanings and can’t be used for anything else (for example, in the above, we couldn’t say “if = 2” but we could say “bob = 2”. Operators are symbols that do something to one or two or more values. For example “+” is an operator that adds the two numbers either side of it. Finally, we may want to use pre-existing code written by other people; for example, “print” here, is code that sends text to the standard output (by default usually the screen).</a:t>
            </a:r>
          </a:p>
          <a:p>
            <a:pPr eaLnBrk="1" hangingPunct="1"/>
            <a:endParaRPr lang="en-GB" altLang="en-US" dirty="0">
              <a:cs typeface="Arial" panose="020B0604020202020204" pitchFamily="34" charset="0"/>
            </a:endParaRPr>
          </a:p>
        </p:txBody>
      </p:sp>
    </p:spTree>
    <p:extLst>
      <p:ext uri="{BB962C8B-B14F-4D97-AF65-F5344CB8AC3E}">
        <p14:creationId xmlns:p14="http://schemas.microsoft.com/office/powerpoint/2010/main" val="1936474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70B3484-F2E4-485E-AE36-26605C7EF8F6}"/>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A712882A-F488-4F66-A7AB-60413584059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Most programs have to be rewritten depending on whether it’s going to run on a Windows machine, or a Mac, or a UNIX box. Python is the kind of language which runs on pretty much anything. While there are some elements that take a bit of spanner-work to get working on some operating systems, in general the core language and popular libraries run on pretty much any popular OS. </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GIS manufacturers are increasingly aware that people don’t want to write programs just for a single GIS package – they want to integrate GIS into existing applications and environments. Because of this they have moved away from their own programming languages like </a:t>
            </a:r>
            <a:r>
              <a:rPr lang="en-GB" altLang="en-US" dirty="0" err="1">
                <a:cs typeface="Arial" panose="020B0604020202020204" pitchFamily="34" charset="0"/>
              </a:rPr>
              <a:t>ArcInfo’s</a:t>
            </a:r>
            <a:r>
              <a:rPr lang="en-GB" altLang="en-US" dirty="0">
                <a:cs typeface="Arial" panose="020B0604020202020204" pitchFamily="34" charset="0"/>
              </a:rPr>
              <a:t> AML (Arc Macro Language) and let users program in languages like Python within their GIS.</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We asked alumni, and every Master’s student who did programming with us said we should be teaching Python. </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Python Trademark statement:</a:t>
            </a:r>
          </a:p>
          <a:p>
            <a:pPr eaLnBrk="1" hangingPunct="1"/>
            <a:r>
              <a:rPr lang="en-GB" altLang="en-US" dirty="0">
                <a:cs typeface="Arial" panose="020B0604020202020204" pitchFamily="34" charset="0"/>
              </a:rPr>
              <a:t>https://www.python.org/psf/trademarks/</a:t>
            </a:r>
          </a:p>
          <a:p>
            <a:pPr eaLnBrk="1" hangingPunct="1"/>
            <a:endParaRPr lang="en-GB" altLang="en-US" dirty="0">
              <a:cs typeface="Arial" panose="020B0604020202020204" pitchFamily="34" charset="0"/>
            </a:endParaRPr>
          </a:p>
          <a:p>
            <a:pPr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2045508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315B897-86F4-4CB1-9AD9-0D0467FCE6D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95AB9AAB-CF54-4399-817B-E6666536BBB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Binary coding represents all operations the computer should do, and the numbers and letters it needs for communicating with people, in the forms of ones and zeros., for example </a:t>
            </a:r>
            <a:r>
              <a:rPr lang="en-GB" altLang="en-US" sz="1200" dirty="0">
                <a:latin typeface="Courier New" panose="02070309020205020404" pitchFamily="49" charset="0"/>
                <a:cs typeface="Courier New" panose="02070309020205020404" pitchFamily="49" charset="0"/>
              </a:rPr>
              <a:t>100010011101001010001001100000100000000111011000</a:t>
            </a:r>
            <a:r>
              <a:rPr lang="en-GB" altLang="en-US" dirty="0">
                <a:cs typeface="Arial" panose="020B0604020202020204" pitchFamily="34" charset="0"/>
              </a:rPr>
              <a:t> may mean ‘add 2 and 2’. Ultimately this is how all computers see stuff. Why would we want to know this? Because sometime we want to alter numbers or images using the binary code stored in the computer directly. For example, if we want to reverse all the colours in an image, the easiest way we can do this in in binary.</a:t>
            </a:r>
          </a:p>
          <a:p>
            <a:pPr eaLnBrk="1" hangingPunct="1"/>
            <a:endParaRPr lang="en-GB" altLang="en-US"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cs typeface="Arial" panose="020B0604020202020204" pitchFamily="34" charset="0"/>
              </a:rPr>
              <a:t>First generation languages are sometimes called ‘Machine Code’.</a:t>
            </a:r>
          </a:p>
          <a:p>
            <a:pPr eaLnBrk="1" hangingPunct="1"/>
            <a:r>
              <a:rPr lang="en-GB" altLang="en-US" dirty="0">
                <a:cs typeface="Arial" panose="020B0604020202020204" pitchFamily="34" charset="0"/>
              </a:rPr>
              <a:t>Second generation languages are sometimes called ‘Assembler’.</a:t>
            </a:r>
          </a:p>
          <a:p>
            <a:pPr eaLnBrk="1" hangingPunct="1"/>
            <a:r>
              <a:rPr lang="en-GB" altLang="en-US" dirty="0">
                <a:cs typeface="Arial" panose="020B0604020202020204" pitchFamily="34" charset="0"/>
              </a:rPr>
              <a:t>Second generation and higher languages need changing back into binary so the machine can read it. This is done by a compiler or interpreter. </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In fact, the examples give above are a slight cheat, but close enough to give the idea. The machine code is the “2 plus 2” section of  </a:t>
            </a:r>
            <a:r>
              <a:rPr lang="en-GB" dirty="0"/>
              <a:t>x86 CISC assembler, and the binary a somewhat mocked up (if fairly reasonable) version of the equivalent binary, but you get the idea.</a:t>
            </a:r>
            <a:endParaRPr lang="en-US" altLang="en-US" dirty="0">
              <a:cs typeface="Arial" panose="020B0604020202020204" pitchFamily="34" charset="0"/>
            </a:endParaRPr>
          </a:p>
        </p:txBody>
      </p:sp>
    </p:spTree>
    <p:extLst>
      <p:ext uri="{BB962C8B-B14F-4D97-AF65-F5344CB8AC3E}">
        <p14:creationId xmlns:p14="http://schemas.microsoft.com/office/powerpoint/2010/main" val="4043748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4A4DB7B-0FAC-47EE-8EC0-A39767C19327}"/>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F357106E-2BA4-46B9-87B9-36467E3AB38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Third generation languages started with FORTRAN, which is still used today, mainly for scientific calculations. It’s very good at fast mathematics, but very bad for almost anything else. Most people use it because they’ve nicked old code off someone else and can’t be bothered rewriting it.</a:t>
            </a:r>
          </a:p>
          <a:p>
            <a:pPr eaLnBrk="1" hangingPunct="1"/>
            <a:r>
              <a:rPr lang="en-GB" altLang="en-US" dirty="0">
                <a:cs typeface="Arial" panose="020B0604020202020204" pitchFamily="34" charset="0"/>
              </a:rPr>
              <a:t>Other popular third generation languages are C++, FORTRAN, and Java.</a:t>
            </a:r>
          </a:p>
          <a:p>
            <a:pPr eaLnBrk="1" hangingPunct="1"/>
            <a:r>
              <a:rPr lang="en-GB" altLang="en-US" dirty="0">
                <a:cs typeface="Arial" panose="020B0604020202020204" pitchFamily="34" charset="0"/>
              </a:rPr>
              <a:t>To a certain extent Visual Basic is moving in a Fourth generation direction. ArcGIS 9.0 introduced a fourth generation programming method for Arc.</a:t>
            </a:r>
            <a:endParaRPr lang="en-US" altLang="en-US" dirty="0">
              <a:cs typeface="Arial" panose="020B0604020202020204" pitchFamily="34" charset="0"/>
            </a:endParaRPr>
          </a:p>
        </p:txBody>
      </p:sp>
    </p:spTree>
    <p:extLst>
      <p:ext uri="{BB962C8B-B14F-4D97-AF65-F5344CB8AC3E}">
        <p14:creationId xmlns:p14="http://schemas.microsoft.com/office/powerpoint/2010/main" val="1379121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C496FD3-E4E6-44BD-841A-D158E1EC815E}"/>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486AA897-8F4A-48BC-903D-1253185A520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A complier is used to convert human language code into binary code once. The binary code can then be run as many times as you like. The advantage for companies is that it is hard to work out how the software is constructed. The disadvantage is they need developers for each operating system. Interpreted code will work on anything with an interpreter, but has to be sent by source (though, actually, there are also compilers for many interpreted languages). Some interpreted languages (like Java) will allow you to save the generated bytecode and distribute that as a half-way solution. </a:t>
            </a:r>
          </a:p>
        </p:txBody>
      </p:sp>
    </p:spTree>
    <p:extLst>
      <p:ext uri="{BB962C8B-B14F-4D97-AF65-F5344CB8AC3E}">
        <p14:creationId xmlns:p14="http://schemas.microsoft.com/office/powerpoint/2010/main" val="3554758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Languages are traditionally divided into Imperative and Declarative languages. We’ll look at declarative languages in a bit. </a:t>
            </a:r>
          </a:p>
          <a:p>
            <a:r>
              <a:rPr lang="en-GB" dirty="0"/>
              <a:t>Imperative languages were the most popular form for decades, as they are intuitive to write, and work well with systems that interact with users as user preferences can be dumped into variables for constant reference.</a:t>
            </a:r>
          </a:p>
          <a:p>
            <a:r>
              <a:rPr lang="en-GB" dirty="0"/>
              <a:t>Expressions are chunks of code that resolve to in some kind of answer. For example, in the equation 5 = 2 + 3, the “2 + 3” bit is an expression. </a:t>
            </a:r>
          </a:p>
        </p:txBody>
      </p:sp>
      <p:sp>
        <p:nvSpPr>
          <p:cNvPr id="4" name="Slide Number Placeholder 3"/>
          <p:cNvSpPr>
            <a:spLocks noGrp="1"/>
          </p:cNvSpPr>
          <p:nvPr>
            <p:ph type="sldNum" sz="quarter" idx="10"/>
          </p:nvPr>
        </p:nvSpPr>
        <p:spPr/>
        <p:txBody>
          <a:bodyPr/>
          <a:lstStyle/>
          <a:p>
            <a:fld id="{6D71631D-B206-4E12-8AB2-DDE63A41DC15}" type="slidenum">
              <a:rPr lang="en-GB" smtClean="0"/>
              <a:t>15</a:t>
            </a:fld>
            <a:endParaRPr lang="en-GB"/>
          </a:p>
        </p:txBody>
      </p:sp>
    </p:spTree>
    <p:extLst>
      <p:ext uri="{BB962C8B-B14F-4D97-AF65-F5344CB8AC3E}">
        <p14:creationId xmlns:p14="http://schemas.microsoft.com/office/powerpoint/2010/main" val="901406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Goto</a:t>
            </a:r>
            <a:r>
              <a:rPr lang="en-GB" dirty="0"/>
              <a:t> was finally killed off by Edgar Dijkstra, with a 1968 paper: Go To Statement Considered Harmful (March 1968; Communications of the ACM (CACM)) http://www.cs.utexas.edu/users/EWD/ewd02xx/EWD215.PDF</a:t>
            </a:r>
          </a:p>
          <a:p>
            <a:r>
              <a:rPr lang="en-GB" dirty="0"/>
              <a:t>Though it took many years to die off.</a:t>
            </a:r>
          </a:p>
          <a:p>
            <a:endParaRPr lang="en-GB" dirty="0"/>
          </a:p>
          <a:p>
            <a:r>
              <a:rPr lang="en-GB" sz="1200" dirty="0">
                <a:solidFill>
                  <a:schemeClr val="accent5">
                    <a:lumMod val="75000"/>
                  </a:schemeClr>
                </a:solidFill>
              </a:rPr>
              <a:t>Pseudocode is not code that runs, but indicative code-like text that conveys the idea of code that might be developed by replacing the pseudocode with real code.</a:t>
            </a:r>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16</a:t>
            </a:fld>
            <a:endParaRPr lang="en-GB"/>
          </a:p>
        </p:txBody>
      </p:sp>
    </p:spTree>
    <p:extLst>
      <p:ext uri="{BB962C8B-B14F-4D97-AF65-F5344CB8AC3E}">
        <p14:creationId xmlns:p14="http://schemas.microsoft.com/office/powerpoint/2010/main" val="3333928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17</a:t>
            </a:fld>
            <a:endParaRPr lang="en-GB"/>
          </a:p>
        </p:txBody>
      </p:sp>
    </p:spTree>
    <p:extLst>
      <p:ext uri="{BB962C8B-B14F-4D97-AF65-F5344CB8AC3E}">
        <p14:creationId xmlns:p14="http://schemas.microsoft.com/office/powerpoint/2010/main" val="1663232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above is Python.</a:t>
            </a:r>
          </a:p>
        </p:txBody>
      </p:sp>
      <p:sp>
        <p:nvSpPr>
          <p:cNvPr id="4" name="Slide Number Placeholder 3"/>
          <p:cNvSpPr>
            <a:spLocks noGrp="1"/>
          </p:cNvSpPr>
          <p:nvPr>
            <p:ph type="sldNum" sz="quarter" idx="10"/>
          </p:nvPr>
        </p:nvSpPr>
        <p:spPr/>
        <p:txBody>
          <a:bodyPr/>
          <a:lstStyle/>
          <a:p>
            <a:fld id="{6D71631D-B206-4E12-8AB2-DDE63A41DC15}" type="slidenum">
              <a:rPr lang="en-GB" smtClean="0"/>
              <a:t>18</a:t>
            </a:fld>
            <a:endParaRPr lang="en-GB"/>
          </a:p>
        </p:txBody>
      </p:sp>
    </p:spTree>
    <p:extLst>
      <p:ext uri="{BB962C8B-B14F-4D97-AF65-F5344CB8AC3E}">
        <p14:creationId xmlns:p14="http://schemas.microsoft.com/office/powerpoint/2010/main" val="1616437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return to declarative languages… some declarative languages are also Fifth Generation Languages, though frequently they are not as they involved coding. The general idea is the same though – to describe what you want to end up with, and work from that to generate the solution.</a:t>
            </a:r>
          </a:p>
        </p:txBody>
      </p:sp>
      <p:sp>
        <p:nvSpPr>
          <p:cNvPr id="4" name="Slide Number Placeholder 3"/>
          <p:cNvSpPr>
            <a:spLocks noGrp="1"/>
          </p:cNvSpPr>
          <p:nvPr>
            <p:ph type="sldNum" sz="quarter" idx="10"/>
          </p:nvPr>
        </p:nvSpPr>
        <p:spPr/>
        <p:txBody>
          <a:bodyPr/>
          <a:lstStyle/>
          <a:p>
            <a:fld id="{6D71631D-B206-4E12-8AB2-DDE63A41DC15}" type="slidenum">
              <a:rPr lang="en-GB" smtClean="0"/>
              <a:t>19</a:t>
            </a:fld>
            <a:endParaRPr lang="en-GB"/>
          </a:p>
        </p:txBody>
      </p:sp>
    </p:spTree>
    <p:extLst>
      <p:ext uri="{BB962C8B-B14F-4D97-AF65-F5344CB8AC3E}">
        <p14:creationId xmlns:p14="http://schemas.microsoft.com/office/powerpoint/2010/main" val="332814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course will, first and foremost, introduce the Python programming language to you. Python is a modern and powerful computing language, well built for data analysis.</a:t>
            </a:r>
          </a:p>
          <a:p>
            <a:r>
              <a:rPr lang="en-GB" dirty="0"/>
              <a:t>As part of this, we’ll look at examples and </a:t>
            </a:r>
            <a:r>
              <a:rPr lang="en-GB" dirty="0" err="1"/>
              <a:t>practicals</a:t>
            </a:r>
            <a:r>
              <a:rPr lang="en-GB" dirty="0"/>
              <a:t> which will help you to think computationally – that is, to think in a way that allows you to solve problems using a logical framework that translates into code.</a:t>
            </a:r>
          </a:p>
          <a:p>
            <a:r>
              <a:rPr lang="en-GB" dirty="0"/>
              <a:t>However, what this course will also do is teach you about computing languages more generally; it will balance a solid grounding in generic programming issues with “Pythonic” approaches specific to Python. Python is actually easy to cut and paste together without necessarily understanding it, but that then doesn’t help if you need to pick up alternative languages. Only when you can smoothly transition between languages can you call yourself a fully fledged programmer, so we’ll take the course slowly, and cover Python in a way that allows you to understand how a wide variety of languages work.</a:t>
            </a:r>
          </a:p>
          <a:p>
            <a:r>
              <a:rPr lang="en-GB" dirty="0"/>
              <a:t>Finally, we’ll cover how programming works in the real world: the kinds of ways people approach programming and some of the current big trends in programming, so when you hear the latest buzzwords, you know what they mean in practice.  </a:t>
            </a:r>
          </a:p>
        </p:txBody>
      </p:sp>
      <p:sp>
        <p:nvSpPr>
          <p:cNvPr id="4" name="Slide Number Placeholder 3"/>
          <p:cNvSpPr>
            <a:spLocks noGrp="1"/>
          </p:cNvSpPr>
          <p:nvPr>
            <p:ph type="sldNum" sz="quarter" idx="10"/>
          </p:nvPr>
        </p:nvSpPr>
        <p:spPr/>
        <p:txBody>
          <a:bodyPr/>
          <a:lstStyle/>
          <a:p>
            <a:fld id="{6D71631D-B206-4E12-8AB2-DDE63A41DC15}" type="slidenum">
              <a:rPr lang="en-GB" smtClean="0"/>
              <a:t>2</a:t>
            </a:fld>
            <a:endParaRPr lang="en-GB"/>
          </a:p>
        </p:txBody>
      </p:sp>
    </p:spTree>
    <p:extLst>
      <p:ext uri="{BB962C8B-B14F-4D97-AF65-F5344CB8AC3E}">
        <p14:creationId xmlns:p14="http://schemas.microsoft.com/office/powerpoint/2010/main" val="2294775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the above, for example (which is a functional version of the original shown in grey), we start with the fact that we want to print something, and work down adding code to generate the components of the solution. Note, in particular, that we have got rid of the </a:t>
            </a:r>
            <a:r>
              <a:rPr lang="en-GB" dirty="0" err="1"/>
              <a:t>stateful</a:t>
            </a:r>
            <a:r>
              <a:rPr lang="en-GB" dirty="0"/>
              <a:t> elements – the variables. There is no record of the answers beyond their use (so called “side effects”). This cuts out the opportunity for code elsewhere to alter the state of the solution in error, but also makes coding much harder.</a:t>
            </a:r>
          </a:p>
          <a:p>
            <a:endParaRPr lang="en-GB" dirty="0"/>
          </a:p>
          <a:p>
            <a:r>
              <a:rPr lang="en-GB" dirty="0"/>
              <a:t>It doesn’t especially matter if you don’t follow this now, we will come back to it.</a:t>
            </a:r>
          </a:p>
        </p:txBody>
      </p:sp>
      <p:sp>
        <p:nvSpPr>
          <p:cNvPr id="4" name="Slide Number Placeholder 3"/>
          <p:cNvSpPr>
            <a:spLocks noGrp="1"/>
          </p:cNvSpPr>
          <p:nvPr>
            <p:ph type="sldNum" sz="quarter" idx="10"/>
          </p:nvPr>
        </p:nvSpPr>
        <p:spPr/>
        <p:txBody>
          <a:bodyPr/>
          <a:lstStyle/>
          <a:p>
            <a:fld id="{6D71631D-B206-4E12-8AB2-DDE63A41DC15}" type="slidenum">
              <a:rPr lang="en-GB" smtClean="0"/>
              <a:t>20</a:t>
            </a:fld>
            <a:endParaRPr lang="en-GB"/>
          </a:p>
        </p:txBody>
      </p:sp>
    </p:spTree>
    <p:extLst>
      <p:ext uri="{BB962C8B-B14F-4D97-AF65-F5344CB8AC3E}">
        <p14:creationId xmlns:p14="http://schemas.microsoft.com/office/powerpoint/2010/main" val="1979102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languages are converging on something which is a mix of functional and imperative programming. For example, R, a functional language, comes across as very imperative, whereas Java, which is very imperative by tradition, has introduced many functional elements. Other declarative programming styles have had less effect.</a:t>
            </a:r>
          </a:p>
        </p:txBody>
      </p:sp>
      <p:sp>
        <p:nvSpPr>
          <p:cNvPr id="4" name="Slide Number Placeholder 3"/>
          <p:cNvSpPr>
            <a:spLocks noGrp="1"/>
          </p:cNvSpPr>
          <p:nvPr>
            <p:ph type="sldNum" sz="quarter" idx="10"/>
          </p:nvPr>
        </p:nvSpPr>
        <p:spPr/>
        <p:txBody>
          <a:bodyPr/>
          <a:lstStyle/>
          <a:p>
            <a:fld id="{6D71631D-B206-4E12-8AB2-DDE63A41DC15}" type="slidenum">
              <a:rPr lang="en-GB" smtClean="0"/>
              <a:t>21</a:t>
            </a:fld>
            <a:endParaRPr lang="en-GB"/>
          </a:p>
        </p:txBody>
      </p:sp>
    </p:spTree>
    <p:extLst>
      <p:ext uri="{BB962C8B-B14F-4D97-AF65-F5344CB8AC3E}">
        <p14:creationId xmlns:p14="http://schemas.microsoft.com/office/powerpoint/2010/main" val="3552806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022C812-0BD5-4CBF-9F93-A6B139879A2E}"/>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B0AB959E-A7E3-413B-92B7-4E2B50E052B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If it’s not obvious why you wouldn’t want to write all the instructions in one file, Windows XP has 40 Million lines of code in it (http://en.wikipedia.org/wiki/Source_lines_of_code).</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If you want an example of an Object, then look at any Window’s program menu – each item on the menu may just look like text, but it’s actually an Object which does some specific job for you.</a:t>
            </a:r>
          </a:p>
          <a:p>
            <a:pPr eaLnBrk="1" hangingPunct="1"/>
            <a:endParaRPr lang="en-GB" altLang="en-US" dirty="0">
              <a:cs typeface="Arial" panose="020B0604020202020204" pitchFamily="34" charset="0"/>
            </a:endParaRPr>
          </a:p>
          <a:p>
            <a:pPr eaLnBrk="1" hangingPunct="1">
              <a:spcAft>
                <a:spcPts val="1200"/>
              </a:spcAft>
            </a:pPr>
            <a:r>
              <a:rPr lang="en-GB" altLang="en-US" dirty="0">
                <a:cs typeface="Arial" panose="020B0604020202020204" pitchFamily="34" charset="0"/>
              </a:rPr>
              <a:t>Plainly menu elements do a job. But they also store information, e.g. the text to display on themselves for a given language. This is something we’ll come back to later in the course.</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Don’t worry about the details of Object Orientated Programming now, we’ll go into it in more detail later.</a:t>
            </a:r>
          </a:p>
          <a:p>
            <a:pPr eaLnBrk="1" hangingPunct="1">
              <a:buFontTx/>
              <a:buChar char="•"/>
            </a:pPr>
            <a:endParaRPr lang="en-US" altLang="en-US" dirty="0">
              <a:cs typeface="Arial" panose="020B0604020202020204" pitchFamily="34" charset="0"/>
            </a:endParaRPr>
          </a:p>
        </p:txBody>
      </p:sp>
    </p:spTree>
    <p:extLst>
      <p:ext uri="{BB962C8B-B14F-4D97-AF65-F5344CB8AC3E}">
        <p14:creationId xmlns:p14="http://schemas.microsoft.com/office/powerpoint/2010/main" val="3567043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cs typeface="Arial" panose="020B0604020202020204" pitchFamily="34" charset="0"/>
              </a:rPr>
              <a:t>So, here’s the code that would make the example on the previous slide in Python.</a:t>
            </a:r>
          </a:p>
          <a:p>
            <a:r>
              <a:rPr lang="en-GB" altLang="en-US" dirty="0">
                <a:cs typeface="Arial" panose="020B0604020202020204" pitchFamily="34" charset="0"/>
              </a:rPr>
              <a:t>Note how little code it takes, and how (with the exception maybe of </a:t>
            </a:r>
            <a:r>
              <a:rPr lang="en-GB" altLang="en-US" dirty="0" err="1">
                <a:cs typeface="Arial" panose="020B0604020202020204" pitchFamily="34" charset="0"/>
              </a:rPr>
              <a:t>add_</a:t>
            </a:r>
            <a:r>
              <a:rPr lang="en-GB" altLang="en-US" sz="1200" dirty="0" err="1">
                <a:latin typeface="Courier New" panose="02070309020205020404" pitchFamily="49" charset="0"/>
              </a:rPr>
              <a:t>cascade</a:t>
            </a:r>
            <a:r>
              <a:rPr lang="en-GB" altLang="en-US" dirty="0">
                <a:cs typeface="Arial" panose="020B0604020202020204" pitchFamily="34" charset="0"/>
              </a:rPr>
              <a:t>) you can kind of understand what it does without really knowing too much about how it does it. These are two key reasons people like Object Orientated programming languages.</a:t>
            </a:r>
          </a:p>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23</a:t>
            </a:fld>
            <a:endParaRPr lang="en-GB"/>
          </a:p>
        </p:txBody>
      </p:sp>
    </p:spTree>
    <p:extLst>
      <p:ext uri="{BB962C8B-B14F-4D97-AF65-F5344CB8AC3E}">
        <p14:creationId xmlns:p14="http://schemas.microsoft.com/office/powerpoint/2010/main" val="3263636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cs typeface="Arial" panose="020B0604020202020204" pitchFamily="34" charset="0"/>
              </a:rPr>
              <a:t>Every time you see the dot operator, it is object orientation working.</a:t>
            </a:r>
          </a:p>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24</a:t>
            </a:fld>
            <a:endParaRPr lang="en-GB"/>
          </a:p>
        </p:txBody>
      </p:sp>
    </p:spTree>
    <p:extLst>
      <p:ext uri="{BB962C8B-B14F-4D97-AF65-F5344CB8AC3E}">
        <p14:creationId xmlns:p14="http://schemas.microsoft.com/office/powerpoint/2010/main" val="1999511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distinction was made by  John </a:t>
            </a:r>
            <a:r>
              <a:rPr lang="en-GB" dirty="0" err="1"/>
              <a:t>Ousterhout</a:t>
            </a:r>
            <a:r>
              <a:rPr lang="en-GB" dirty="0"/>
              <a:t> and is therefore known as “</a:t>
            </a:r>
            <a:r>
              <a:rPr lang="en-GB" dirty="0" err="1"/>
              <a:t>Ousterhout’s</a:t>
            </a:r>
            <a:r>
              <a:rPr lang="en-GB" dirty="0"/>
              <a:t> Dichotomy”.</a:t>
            </a:r>
          </a:p>
          <a:p>
            <a:r>
              <a:rPr lang="en-GB" dirty="0"/>
              <a:t>John </a:t>
            </a:r>
            <a:r>
              <a:rPr lang="en-GB" dirty="0" err="1"/>
              <a:t>Ousterhout</a:t>
            </a:r>
            <a:r>
              <a:rPr lang="en-GB" dirty="0"/>
              <a:t> (1998) "Scripting: Higher Level Programming for the 21st Century" IEEE Computer magazine. http://www.tcl.tk/doc/scripting.html</a:t>
            </a:r>
          </a:p>
        </p:txBody>
      </p:sp>
      <p:sp>
        <p:nvSpPr>
          <p:cNvPr id="4" name="Slide Number Placeholder 3"/>
          <p:cNvSpPr>
            <a:spLocks noGrp="1"/>
          </p:cNvSpPr>
          <p:nvPr>
            <p:ph type="sldNum" sz="quarter" idx="10"/>
          </p:nvPr>
        </p:nvSpPr>
        <p:spPr/>
        <p:txBody>
          <a:bodyPr/>
          <a:lstStyle/>
          <a:p>
            <a:fld id="{6D71631D-B206-4E12-8AB2-DDE63A41DC15}" type="slidenum">
              <a:rPr lang="en-GB" smtClean="0"/>
              <a:t>25</a:t>
            </a:fld>
            <a:endParaRPr lang="en-GB"/>
          </a:p>
        </p:txBody>
      </p:sp>
    </p:spTree>
    <p:extLst>
      <p:ext uri="{BB962C8B-B14F-4D97-AF65-F5344CB8AC3E}">
        <p14:creationId xmlns:p14="http://schemas.microsoft.com/office/powerpoint/2010/main" val="3013741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t>
            </a:r>
            <a:r>
              <a:rPr lang="en-GB" dirty="0" err="1"/>
              <a:t>Ousterhout</a:t>
            </a:r>
            <a:r>
              <a:rPr lang="en-GB" dirty="0"/>
              <a:t> pointed out, the issue is that scripting languages are generally easy to use but lack ability (because they are so abstracted from low level computing, which means hiding functionality you might want) and are slow, whereas systems languages are complicate to write, but fast and powerful. </a:t>
            </a:r>
          </a:p>
          <a:p>
            <a:r>
              <a:rPr lang="en-GB" dirty="0"/>
              <a:t>These days, however, we see a convergence of power and speed, with many so-called scripting languages like Python, offering good access to low level computing if it is needed, and being optimised for processing speed. Equally, Systems languages are picking up on many of the good points of scripting languages, offering objects that hide way complicated issues.</a:t>
            </a:r>
          </a:p>
        </p:txBody>
      </p:sp>
      <p:sp>
        <p:nvSpPr>
          <p:cNvPr id="4" name="Slide Number Placeholder 3"/>
          <p:cNvSpPr>
            <a:spLocks noGrp="1"/>
          </p:cNvSpPr>
          <p:nvPr>
            <p:ph type="sldNum" sz="quarter" idx="10"/>
          </p:nvPr>
        </p:nvSpPr>
        <p:spPr/>
        <p:txBody>
          <a:bodyPr/>
          <a:lstStyle/>
          <a:p>
            <a:fld id="{6D71631D-B206-4E12-8AB2-DDE63A41DC15}" type="slidenum">
              <a:rPr lang="en-GB" smtClean="0"/>
              <a:t>26</a:t>
            </a:fld>
            <a:endParaRPr lang="en-GB"/>
          </a:p>
        </p:txBody>
      </p:sp>
    </p:spTree>
    <p:extLst>
      <p:ext uri="{BB962C8B-B14F-4D97-AF65-F5344CB8AC3E}">
        <p14:creationId xmlns:p14="http://schemas.microsoft.com/office/powerpoint/2010/main" val="378075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0F94082-3977-4A08-8432-8869CD3302FD}"/>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53F37B50-3142-4A25-80B8-B4304277114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In actual fact, there’s much in SETL which is more obviously related to Python than in ABC.</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Image from </a:t>
            </a:r>
            <a:r>
              <a:rPr lang="en-GB" altLang="en-US" dirty="0" err="1">
                <a:cs typeface="Arial" panose="020B0604020202020204" pitchFamily="34" charset="0"/>
              </a:rPr>
              <a:t>WikiCommons</a:t>
            </a:r>
            <a:r>
              <a:rPr lang="en-GB" altLang="en-US" dirty="0">
                <a:cs typeface="Arial" panose="020B0604020202020204" pitchFamily="34" charset="0"/>
              </a:rPr>
              <a:t>:</a:t>
            </a:r>
          </a:p>
          <a:p>
            <a:pPr eaLnBrk="1" hangingPunct="1"/>
            <a:r>
              <a:rPr lang="en-GB" altLang="en-US" dirty="0">
                <a:cs typeface="Arial" panose="020B0604020202020204" pitchFamily="34" charset="0"/>
              </a:rPr>
              <a:t>https://commons.wikimedia.org/wiki/File:Guido_van_Rossum_OSCON_2006.jpg</a:t>
            </a:r>
          </a:p>
          <a:p>
            <a:pPr eaLnBrk="1" hangingPunct="1"/>
            <a:endParaRPr lang="en-GB" altLang="en-US" dirty="0">
              <a:cs typeface="Arial" panose="020B0604020202020204" pitchFamily="34" charset="0"/>
            </a:endParaRPr>
          </a:p>
          <a:p>
            <a:pPr eaLnBrk="1" hangingPunct="1"/>
            <a:r>
              <a:rPr lang="en-GB" altLang="en-US" dirty="0">
                <a:cs typeface="Arial" panose="020B0604020202020204" pitchFamily="34" charset="0"/>
              </a:rPr>
              <a:t>For more background, see: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https://docs.python.org/3/faq/general.html#why-was-python-created-in-the-first-place</a:t>
            </a:r>
          </a:p>
          <a:p>
            <a:pPr eaLnBrk="1" hangingPunct="1"/>
            <a:endParaRPr lang="en-GB" altLang="en-US" dirty="0">
              <a:cs typeface="Arial" panose="020B0604020202020204" pitchFamily="34" charset="0"/>
            </a:endParaRPr>
          </a:p>
        </p:txBody>
      </p:sp>
    </p:spTree>
    <p:extLst>
      <p:ext uri="{BB962C8B-B14F-4D97-AF65-F5344CB8AC3E}">
        <p14:creationId xmlns:p14="http://schemas.microsoft.com/office/powerpoint/2010/main" val="3307398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28</a:t>
            </a:fld>
            <a:endParaRPr lang="en-GB"/>
          </a:p>
        </p:txBody>
      </p:sp>
    </p:spTree>
    <p:extLst>
      <p:ext uri="{BB962C8B-B14F-4D97-AF65-F5344CB8AC3E}">
        <p14:creationId xmlns:p14="http://schemas.microsoft.com/office/powerpoint/2010/main" val="3366813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that’s the history lesson. However, we’ve also covered a lot of the major components in programs and what they do. Let’s have a revision of those. </a:t>
            </a:r>
          </a:p>
        </p:txBody>
      </p:sp>
      <p:sp>
        <p:nvSpPr>
          <p:cNvPr id="4" name="Slide Number Placeholder 3"/>
          <p:cNvSpPr>
            <a:spLocks noGrp="1"/>
          </p:cNvSpPr>
          <p:nvPr>
            <p:ph type="sldNum" sz="quarter" idx="10"/>
          </p:nvPr>
        </p:nvSpPr>
        <p:spPr/>
        <p:txBody>
          <a:bodyPr/>
          <a:lstStyle/>
          <a:p>
            <a:fld id="{6D71631D-B206-4E12-8AB2-DDE63A41DC15}" type="slidenum">
              <a:rPr lang="en-GB" smtClean="0"/>
              <a:t>30</a:t>
            </a:fld>
            <a:endParaRPr lang="en-GB"/>
          </a:p>
        </p:txBody>
      </p:sp>
    </p:spTree>
    <p:extLst>
      <p:ext uri="{BB962C8B-B14F-4D97-AF65-F5344CB8AC3E}">
        <p14:creationId xmlns:p14="http://schemas.microsoft.com/office/powerpoint/2010/main" val="323843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4D8B9AAE-F4CD-4D40-BCCD-FE17DBB43BEF}"/>
              </a:ext>
            </a:extLst>
          </p:cNvPr>
          <p:cNvSpPr>
            <a:spLocks noGrp="1" noRot="1" noChangeAspect="1" noTextEdit="1"/>
          </p:cNvSpPr>
          <p:nvPr>
            <p:ph type="sldImg"/>
          </p:nvPr>
        </p:nvSpPr>
        <p:spPr>
          <a:ln/>
        </p:spPr>
      </p:sp>
      <p:sp>
        <p:nvSpPr>
          <p:cNvPr id="8195" name="Notes Placeholder 2">
            <a:extLst>
              <a:ext uri="{FF2B5EF4-FFF2-40B4-BE49-F238E27FC236}">
                <a16:creationId xmlns:a16="http://schemas.microsoft.com/office/drawing/2014/main" id="{F5FF54A7-8A2A-46F3-B37F-4FE453CAA35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a:cs typeface="Arial" panose="020B0604020202020204" pitchFamily="34" charset="0"/>
              </a:rPr>
              <a:t>Learning to computer program is not easy. This course will probably take more effort than any other course you’ve done. If you’re on the course to learn a new skill, however, although it is hard, it will also be one of the most satisfying things you’ll have done. </a:t>
            </a:r>
          </a:p>
          <a:p>
            <a:endParaRPr lang="en-GB" altLang="en-US">
              <a:cs typeface="Arial" panose="020B0604020202020204" pitchFamily="34" charset="0"/>
            </a:endParaRPr>
          </a:p>
          <a:p>
            <a:r>
              <a:rPr lang="en-GB" altLang="en-US">
                <a:cs typeface="Arial" panose="020B0604020202020204" pitchFamily="34" charset="0"/>
              </a:rPr>
              <a:t>Almost anyone can program if they are dedicated to learning it, but it takes everyone a different amount of time before it ‘clicks’. Up until that time, it is really really horrible. After that time it is highly rewarding. Trust us, you can get there. Once you’re fully institutionalised, you’ll even find it fun. </a:t>
            </a:r>
          </a:p>
          <a:p>
            <a:endParaRPr lang="en-GB" altLang="en-US">
              <a:cs typeface="Arial" panose="020B0604020202020204" pitchFamily="34" charset="0"/>
            </a:endParaRPr>
          </a:p>
          <a:p>
            <a:endParaRPr lang="en-GB" altLang="en-US">
              <a:cs typeface="Arial" panose="020B0604020202020204" pitchFamily="34" charset="0"/>
            </a:endParaRPr>
          </a:p>
          <a:p>
            <a:endParaRPr lang="en-GB" altLang="en-US">
              <a:cs typeface="Arial" panose="020B0604020202020204" pitchFamily="34" charset="0"/>
            </a:endParaRPr>
          </a:p>
        </p:txBody>
      </p:sp>
    </p:spTree>
    <p:extLst>
      <p:ext uri="{BB962C8B-B14F-4D97-AF65-F5344CB8AC3E}">
        <p14:creationId xmlns:p14="http://schemas.microsoft.com/office/powerpoint/2010/main" val="863191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we’re going to do is cover these sequentially across this core skills course.</a:t>
            </a:r>
          </a:p>
        </p:txBody>
      </p:sp>
      <p:sp>
        <p:nvSpPr>
          <p:cNvPr id="4" name="Slide Number Placeholder 3"/>
          <p:cNvSpPr>
            <a:spLocks noGrp="1"/>
          </p:cNvSpPr>
          <p:nvPr>
            <p:ph type="sldNum" sz="quarter" idx="10"/>
          </p:nvPr>
        </p:nvSpPr>
        <p:spPr/>
        <p:txBody>
          <a:bodyPr/>
          <a:lstStyle/>
          <a:p>
            <a:fld id="{6D71631D-B206-4E12-8AB2-DDE63A41DC15}" type="slidenum">
              <a:rPr lang="en-GB" smtClean="0"/>
              <a:t>31</a:t>
            </a:fld>
            <a:endParaRPr lang="en-GB"/>
          </a:p>
        </p:txBody>
      </p:sp>
    </p:spTree>
    <p:extLst>
      <p:ext uri="{BB962C8B-B14F-4D97-AF65-F5344CB8AC3E}">
        <p14:creationId xmlns:p14="http://schemas.microsoft.com/office/powerpoint/2010/main" val="2417828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32</a:t>
            </a:fld>
            <a:endParaRPr lang="en-GB"/>
          </a:p>
        </p:txBody>
      </p:sp>
    </p:spTree>
    <p:extLst>
      <p:ext uri="{BB962C8B-B14F-4D97-AF65-F5344CB8AC3E}">
        <p14:creationId xmlns:p14="http://schemas.microsoft.com/office/powerpoint/2010/main" val="2812746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Guido van Rossum (</a:t>
            </a:r>
            <a:r>
              <a:rPr lang="en-GB" dirty="0"/>
              <a:t>2009) “Python's Design Philosophy” The History of Python  http://python-history.blogspot.co.uk/2009/01/pythons-design-philosophy.html</a:t>
            </a:r>
          </a:p>
          <a:p>
            <a:r>
              <a:rPr lang="en-GB" dirty="0"/>
              <a:t>Luciano </a:t>
            </a:r>
            <a:r>
              <a:rPr lang="en-GB" dirty="0" err="1"/>
              <a:t>Ramalho</a:t>
            </a:r>
            <a:r>
              <a:rPr lang="en-GB" dirty="0"/>
              <a:t> (2015) “Fluent Python: Clear, Concise, and Effective Programming” O'Reilly Media</a:t>
            </a:r>
          </a:p>
        </p:txBody>
      </p:sp>
      <p:sp>
        <p:nvSpPr>
          <p:cNvPr id="4" name="Slide Number Placeholder 3"/>
          <p:cNvSpPr>
            <a:spLocks noGrp="1"/>
          </p:cNvSpPr>
          <p:nvPr>
            <p:ph type="sldNum" sz="quarter" idx="10"/>
          </p:nvPr>
        </p:nvSpPr>
        <p:spPr/>
        <p:txBody>
          <a:bodyPr/>
          <a:lstStyle/>
          <a:p>
            <a:fld id="{6D71631D-B206-4E12-8AB2-DDE63A41DC15}" type="slidenum">
              <a:rPr lang="en-GB" smtClean="0"/>
              <a:t>33</a:t>
            </a:fld>
            <a:endParaRPr lang="en-GB"/>
          </a:p>
        </p:txBody>
      </p:sp>
    </p:spTree>
    <p:extLst>
      <p:ext uri="{BB962C8B-B14F-4D97-AF65-F5344CB8AC3E}">
        <p14:creationId xmlns:p14="http://schemas.microsoft.com/office/powerpoint/2010/main" val="980985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the two examples, the bottom one is more “Pythonic” as it uses much less text, and uses a whole bunch of efficient stuff in the background. For Python fans, this is also a much easier read. For non-Python fans, it looks like crazy magic. One has, therefore, to be aware of one’s audience. </a:t>
            </a:r>
          </a:p>
          <a:p>
            <a:r>
              <a:rPr lang="en-GB" dirty="0"/>
              <a:t>Note, also, that the second examples should be all on one line.</a:t>
            </a:r>
          </a:p>
        </p:txBody>
      </p:sp>
      <p:sp>
        <p:nvSpPr>
          <p:cNvPr id="4" name="Slide Number Placeholder 3"/>
          <p:cNvSpPr>
            <a:spLocks noGrp="1"/>
          </p:cNvSpPr>
          <p:nvPr>
            <p:ph type="sldNum" sz="quarter" idx="10"/>
          </p:nvPr>
        </p:nvSpPr>
        <p:spPr/>
        <p:txBody>
          <a:bodyPr/>
          <a:lstStyle/>
          <a:p>
            <a:fld id="{6D71631D-B206-4E12-8AB2-DDE63A41DC15}" type="slidenum">
              <a:rPr lang="en-GB" smtClean="0"/>
              <a:t>34</a:t>
            </a:fld>
            <a:endParaRPr lang="en-GB"/>
          </a:p>
        </p:txBody>
      </p:sp>
    </p:spTree>
    <p:extLst>
      <p:ext uri="{BB962C8B-B14F-4D97-AF65-F5344CB8AC3E}">
        <p14:creationId xmlns:p14="http://schemas.microsoft.com/office/powerpoint/2010/main" val="25689395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35</a:t>
            </a:fld>
            <a:endParaRPr lang="en-GB"/>
          </a:p>
        </p:txBody>
      </p:sp>
    </p:spTree>
    <p:extLst>
      <p:ext uri="{BB962C8B-B14F-4D97-AF65-F5344CB8AC3E}">
        <p14:creationId xmlns:p14="http://schemas.microsoft.com/office/powerpoint/2010/main" val="30086761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download the standard Python from:</a:t>
            </a:r>
          </a:p>
          <a:p>
            <a:r>
              <a:rPr lang="en-GB" dirty="0"/>
              <a:t>https://www.python.org/</a:t>
            </a:r>
          </a:p>
          <a:p>
            <a:r>
              <a:rPr lang="en-GB" dirty="0"/>
              <a:t>The </a:t>
            </a:r>
            <a:r>
              <a:rPr lang="en-GB" dirty="0" err="1"/>
              <a:t>PyPI</a:t>
            </a:r>
            <a:r>
              <a:rPr lang="en-GB" dirty="0"/>
              <a:t> is at:</a:t>
            </a:r>
          </a:p>
          <a:p>
            <a:r>
              <a:rPr lang="en-GB" dirty="0"/>
              <a:t>https://pypi.python.org/pypi</a:t>
            </a:r>
          </a:p>
          <a:p>
            <a:r>
              <a:rPr lang="en-GB" dirty="0"/>
              <a:t>More information on standard installs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https://docs.python.org/3/using/index.html</a:t>
            </a:r>
          </a:p>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36</a:t>
            </a:fld>
            <a:endParaRPr lang="en-GB"/>
          </a:p>
        </p:txBody>
      </p:sp>
    </p:spTree>
    <p:extLst>
      <p:ext uri="{BB962C8B-B14F-4D97-AF65-F5344CB8AC3E}">
        <p14:creationId xmlns:p14="http://schemas.microsoft.com/office/powerpoint/2010/main" val="1651092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talk about switching later in the course.</a:t>
            </a:r>
          </a:p>
        </p:txBody>
      </p:sp>
      <p:sp>
        <p:nvSpPr>
          <p:cNvPr id="4" name="Slide Number Placeholder 3"/>
          <p:cNvSpPr>
            <a:spLocks noGrp="1"/>
          </p:cNvSpPr>
          <p:nvPr>
            <p:ph type="sldNum" sz="quarter" idx="10"/>
          </p:nvPr>
        </p:nvSpPr>
        <p:spPr/>
        <p:txBody>
          <a:bodyPr/>
          <a:lstStyle/>
          <a:p>
            <a:fld id="{6D71631D-B206-4E12-8AB2-DDE63A41DC15}" type="slidenum">
              <a:rPr lang="en-GB" smtClean="0"/>
              <a:t>37</a:t>
            </a:fld>
            <a:endParaRPr lang="en-GB"/>
          </a:p>
        </p:txBody>
      </p:sp>
    </p:spTree>
    <p:extLst>
      <p:ext uri="{BB962C8B-B14F-4D97-AF65-F5344CB8AC3E}">
        <p14:creationId xmlns:p14="http://schemas.microsoft.com/office/powerpoint/2010/main" val="464641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https://docs.python.org/3/using/windows.html#shebang-lines</a:t>
            </a:r>
          </a:p>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38</a:t>
            </a:fld>
            <a:endParaRPr lang="en-GB"/>
          </a:p>
        </p:txBody>
      </p:sp>
    </p:spTree>
    <p:extLst>
      <p:ext uri="{BB962C8B-B14F-4D97-AF65-F5344CB8AC3E}">
        <p14:creationId xmlns:p14="http://schemas.microsoft.com/office/powerpoint/2010/main" val="1572034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Notepad++</a:t>
            </a:r>
          </a:p>
          <a:p>
            <a:r>
              <a:rPr lang="en-GB" dirty="0"/>
              <a:t>https://notepad-plus-plus.org/</a:t>
            </a:r>
          </a:p>
          <a:p>
            <a:r>
              <a:rPr lang="en-GB" dirty="0"/>
              <a:t>On Macs and other Linux, you can use </a:t>
            </a:r>
            <a:r>
              <a:rPr lang="en-GB" dirty="0" err="1"/>
              <a:t>textedit</a:t>
            </a:r>
            <a:r>
              <a:rPr lang="en-GB" dirty="0"/>
              <a:t> or </a:t>
            </a:r>
            <a:r>
              <a:rPr lang="en-GB" dirty="0" err="1"/>
              <a:t>Leafpad</a:t>
            </a:r>
            <a:r>
              <a:rPr lang="en-GB" dirty="0"/>
              <a:t>, but make sure you set the save type with the former to “text” or “txt”, not “RTF” (which, bizarrely, is a Microsoft text format with extra complications the interpreter won’t like). Instead of a command prompt, use the terminal (which is the same thing, pretty much).</a:t>
            </a:r>
          </a:p>
          <a:p>
            <a:r>
              <a:rPr lang="en-GB" dirty="0"/>
              <a:t>For details of how to check you’ve not saved files as .txt or .txt.py, see the course website.</a:t>
            </a:r>
          </a:p>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39</a:t>
            </a:fld>
            <a:endParaRPr lang="en-GB"/>
          </a:p>
        </p:txBody>
      </p:sp>
    </p:spTree>
    <p:extLst>
      <p:ext uri="{BB962C8B-B14F-4D97-AF65-F5344CB8AC3E}">
        <p14:creationId xmlns:p14="http://schemas.microsoft.com/office/powerpoint/2010/main" val="12878124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40</a:t>
            </a:fld>
            <a:endParaRPr lang="en-GB"/>
          </a:p>
        </p:txBody>
      </p:sp>
    </p:spTree>
    <p:extLst>
      <p:ext uri="{BB962C8B-B14F-4D97-AF65-F5344CB8AC3E}">
        <p14:creationId xmlns:p14="http://schemas.microsoft.com/office/powerpoint/2010/main" val="3927438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42EF5D6-3660-47CD-ABDB-6CBFB8E1BBAD}"/>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5703EACE-7759-4C86-B73F-99D53FE9A1AB}"/>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cs typeface="Arial" panose="020B0604020202020204" pitchFamily="34" charset="0"/>
              </a:rPr>
              <a:t>You can find out more about the course on the course website.</a:t>
            </a:r>
          </a:p>
        </p:txBody>
      </p:sp>
    </p:spTree>
    <p:extLst>
      <p:ext uri="{BB962C8B-B14F-4D97-AF65-F5344CB8AC3E}">
        <p14:creationId xmlns:p14="http://schemas.microsoft.com/office/powerpoint/2010/main" val="3266762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41</a:t>
            </a:fld>
            <a:endParaRPr lang="en-GB"/>
          </a:p>
        </p:txBody>
      </p:sp>
    </p:spTree>
    <p:extLst>
      <p:ext uri="{BB962C8B-B14F-4D97-AF65-F5344CB8AC3E}">
        <p14:creationId xmlns:p14="http://schemas.microsoft.com/office/powerpoint/2010/main" val="3231004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Logo copyright statement:</a:t>
            </a:r>
          </a:p>
          <a:p>
            <a:r>
              <a:rPr lang="en-GB" dirty="0"/>
              <a:t>https://github.com/jupyter/governance/pull/22</a:t>
            </a:r>
          </a:p>
        </p:txBody>
      </p:sp>
      <p:sp>
        <p:nvSpPr>
          <p:cNvPr id="4" name="Slide Number Placeholder 3"/>
          <p:cNvSpPr>
            <a:spLocks noGrp="1"/>
          </p:cNvSpPr>
          <p:nvPr>
            <p:ph type="sldNum" sz="quarter" idx="10"/>
          </p:nvPr>
        </p:nvSpPr>
        <p:spPr/>
        <p:txBody>
          <a:bodyPr/>
          <a:lstStyle/>
          <a:p>
            <a:fld id="{6D71631D-B206-4E12-8AB2-DDE63A41DC15}" type="slidenum">
              <a:rPr lang="en-GB" smtClean="0"/>
              <a:t>42</a:t>
            </a:fld>
            <a:endParaRPr lang="en-GB"/>
          </a:p>
        </p:txBody>
      </p:sp>
    </p:spTree>
    <p:extLst>
      <p:ext uri="{BB962C8B-B14F-4D97-AF65-F5344CB8AC3E}">
        <p14:creationId xmlns:p14="http://schemas.microsoft.com/office/powerpoint/2010/main" val="3923466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8314A9D-AE31-4806-BF39-C6DEEAB2919E}"/>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E03D30A0-C6B6-416A-8D6C-7E3BA45BEE7C}"/>
              </a:ext>
            </a:extLst>
          </p:cNvPr>
          <p:cNvSpPr>
            <a:spLocks noGrp="1"/>
          </p:cNvSpPr>
          <p:nvPr>
            <p:ph type="body" idx="1"/>
          </p:nvPr>
        </p:nvSpPr>
        <p:spPr/>
        <p:txBody>
          <a:bodyPr>
            <a:normAutofit/>
          </a:bodyPr>
          <a:lstStyle/>
          <a:p>
            <a:pPr>
              <a:defRPr/>
            </a:pPr>
            <a:r>
              <a:rPr lang="en-GB" dirty="0"/>
              <a:t>There are two things to remember:</a:t>
            </a:r>
          </a:p>
          <a:p>
            <a:pPr>
              <a:defRPr/>
            </a:pPr>
            <a:endParaRPr lang="en-GB" dirty="0"/>
          </a:p>
          <a:p>
            <a:pPr marL="228600" indent="-228600">
              <a:buFontTx/>
              <a:buAutoNum type="arabicParenR"/>
              <a:defRPr/>
            </a:pPr>
            <a:r>
              <a:rPr lang="en-GB" dirty="0"/>
              <a:t>Programming is the art of telling something very </a:t>
            </a:r>
            <a:r>
              <a:rPr lang="en-GB" dirty="0" err="1"/>
              <a:t>very</a:t>
            </a:r>
            <a:r>
              <a:rPr lang="en-GB" dirty="0"/>
              <a:t> stupid how to do things. Computers have all the intelligence of an earthworm – you are smarter than them – don’t forget this. You just have to learn to talk down to them in terms they understand. </a:t>
            </a:r>
          </a:p>
          <a:p>
            <a:pPr marL="228600" indent="-228600">
              <a:buFontTx/>
              <a:buAutoNum type="arabicParenR"/>
              <a:defRPr/>
            </a:pPr>
            <a:r>
              <a:rPr lang="en-GB" dirty="0"/>
              <a:t>When you start programming your programs won’t work. You’ll probably have hundreds of errors. This isn’t because you’re a bad programmer and can’t program. This is because this is what programming is: it’s 50% writing code, and 50% fixing problems. All that happens as you become a better coder is that the easy problems get fixed as you write the code, and harder ones appear to take their place. You know you’re a coder the moment that you’re institutionalised to the point you enjoy solving these problems. In the meantime, remember that problems arise because you’re a human being, not a computer, and be glad of it.</a:t>
            </a:r>
          </a:p>
          <a:p>
            <a:pPr>
              <a:defRPr/>
            </a:pPr>
            <a:endParaRPr lang="en-GB" dirty="0"/>
          </a:p>
        </p:txBody>
      </p:sp>
    </p:spTree>
    <p:extLst>
      <p:ext uri="{BB962C8B-B14F-4D97-AF65-F5344CB8AC3E}">
        <p14:creationId xmlns:p14="http://schemas.microsoft.com/office/powerpoint/2010/main" val="3118883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44</a:t>
            </a:fld>
            <a:endParaRPr lang="en-GB"/>
          </a:p>
        </p:txBody>
      </p:sp>
    </p:spTree>
    <p:extLst>
      <p:ext uri="{BB962C8B-B14F-4D97-AF65-F5344CB8AC3E}">
        <p14:creationId xmlns:p14="http://schemas.microsoft.com/office/powerpoint/2010/main" val="38017576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6590ED8-AF8D-4B33-B360-EE1CE6C1266F}"/>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D404115F-DAA5-46D3-83F0-25A18944570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altLang="en-US" dirty="0">
              <a:cs typeface="Arial" panose="020B0604020202020204" pitchFamily="34" charset="0"/>
            </a:endParaRPr>
          </a:p>
        </p:txBody>
      </p:sp>
    </p:spTree>
    <p:extLst>
      <p:ext uri="{BB962C8B-B14F-4D97-AF65-F5344CB8AC3E}">
        <p14:creationId xmlns:p14="http://schemas.microsoft.com/office/powerpoint/2010/main" val="1115561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6590ED8-AF8D-4B33-B360-EE1CE6C1266F}"/>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D404115F-DAA5-46D3-83F0-25A189445706}"/>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US" altLang="en-US">
              <a:cs typeface="Arial" panose="020B0604020202020204" pitchFamily="34" charset="0"/>
            </a:endParaRPr>
          </a:p>
        </p:txBody>
      </p:sp>
    </p:spTree>
    <p:extLst>
      <p:ext uri="{BB962C8B-B14F-4D97-AF65-F5344CB8AC3E}">
        <p14:creationId xmlns:p14="http://schemas.microsoft.com/office/powerpoint/2010/main" val="3898568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ABBB281-CBCB-4873-840D-604BA72FDFFA}"/>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F7F37E4-553F-4D09-AF09-E9A85C53ABC7}"/>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As you can see, algorithms are all about getting the order of things right. This is much of the skill involved in computer programming. For example, if you want to mail someone a present, you have to buy the present and have a box ready before you send it. This may sound dumb to the point of pointlessness, but when people come to write computer programs you’d be surprised how many people try and send empty boxes, or send the box before they’ve bought the present. When you’re first starting out, algorithms are very important for helping with this problem. Later on, you’ll find that other people publish algorithms that describe how to solve particular, and very complex, problems. You can see a list of the top ten here…</a:t>
            </a:r>
            <a:endParaRPr lang="en-GB" altLang="en-US" dirty="0">
              <a:cs typeface="Arial" panose="020B0604020202020204" pitchFamily="34" charset="0"/>
              <a:hlinkClick r:id="rId3"/>
            </a:endParaRPr>
          </a:p>
          <a:p>
            <a:pPr eaLnBrk="1" hangingPunct="1"/>
            <a:r>
              <a:rPr lang="en-GB" altLang="en-US" dirty="0">
                <a:cs typeface="Arial" panose="020B0604020202020204" pitchFamily="34" charset="0"/>
              </a:rPr>
              <a:t>http://oldweb.cecm.sfu.ca/personal/jborwein/algorithms.html</a:t>
            </a:r>
          </a:p>
          <a:p>
            <a:pPr eaLnBrk="1" hangingPunct="1"/>
            <a:r>
              <a:rPr lang="en-GB" altLang="en-US" dirty="0">
                <a:cs typeface="Arial" panose="020B0604020202020204" pitchFamily="34" charset="0"/>
              </a:rPr>
              <a:t>Don’t worry – we won’t be using any of them!</a:t>
            </a:r>
          </a:p>
          <a:p>
            <a:pPr eaLnBrk="1" hangingPunct="1">
              <a:lnSpc>
                <a:spcPct val="80000"/>
              </a:lnSpc>
            </a:pPr>
            <a:endParaRPr lang="en-GB" altLang="en-US" sz="800" dirty="0">
              <a:cs typeface="Arial" panose="020B0604020202020204" pitchFamily="34" charset="0"/>
            </a:endParaRPr>
          </a:p>
        </p:txBody>
      </p:sp>
    </p:spTree>
    <p:extLst>
      <p:ext uri="{BB962C8B-B14F-4D97-AF65-F5344CB8AC3E}">
        <p14:creationId xmlns:p14="http://schemas.microsoft.com/office/powerpoint/2010/main" val="16130313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BD6A2DF-BFF4-4265-A008-B24463408315}"/>
              </a:ext>
            </a:extLst>
          </p:cNvPr>
          <p:cNvSpPr>
            <a:spLocks noGrp="1" noRot="1" noChangeAspect="1" noTextEdit="1"/>
          </p:cNvSpPr>
          <p:nvPr>
            <p:ph type="sldImg"/>
          </p:nvPr>
        </p:nvSpPr>
        <p:spPr>
          <a:ln/>
        </p:spPr>
      </p:sp>
      <p:sp>
        <p:nvSpPr>
          <p:cNvPr id="50179" name="Notes Placeholder 2">
            <a:extLst>
              <a:ext uri="{FF2B5EF4-FFF2-40B4-BE49-F238E27FC236}">
                <a16:creationId xmlns:a16="http://schemas.microsoft.com/office/drawing/2014/main" id="{17EA1904-C396-4A62-B97D-101C4F3B4D11}"/>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200" dirty="0">
                <a:cs typeface="Arial" panose="020B0604020202020204" pitchFamily="34" charset="0"/>
              </a:rPr>
              <a:t>Comments are human readable text to make it clear how the program works and what it does. The computer doesn’t interpret them as code.</a:t>
            </a:r>
          </a:p>
          <a:p>
            <a:pPr eaLnBrk="1" hangingPunct="1"/>
            <a:endParaRPr lang="en-GB" altLang="en-US" sz="1200" dirty="0">
              <a:cs typeface="Arial" panose="020B0604020202020204" pitchFamily="34" charset="0"/>
            </a:endParaRPr>
          </a:p>
          <a:p>
            <a:pPr eaLnBrk="1" hangingPunct="1"/>
            <a:r>
              <a:rPr lang="en-GB" altLang="en-US" sz="1200" dirty="0">
                <a:cs typeface="Arial" panose="020B0604020202020204" pitchFamily="34" charset="0"/>
              </a:rPr>
              <a:t>How could we test this code as we built it up?</a:t>
            </a:r>
          </a:p>
          <a:p>
            <a:pPr eaLnBrk="1" hangingPunct="1"/>
            <a:endParaRPr lang="en-GB" altLang="en-US" sz="1200" dirty="0">
              <a:cs typeface="Arial" panose="020B0604020202020204" pitchFamily="34" charset="0"/>
            </a:endParaRPr>
          </a:p>
          <a:p>
            <a:pPr eaLnBrk="1" hangingPunct="1">
              <a:lnSpc>
                <a:spcPct val="80000"/>
              </a:lnSpc>
            </a:pPr>
            <a:r>
              <a:rPr lang="en-GB" altLang="en-US" sz="1200" dirty="0">
                <a:cs typeface="Arial" panose="020B0604020202020204" pitchFamily="34" charset="0"/>
              </a:rPr>
              <a:t>Here’s your first Python code – it implements this algorithm. See if you can understand it, and note how the algorithm is written into the code. It’s usual to write down the algorithm as comments (which the computer doesn’t run) and build the code around it.</a:t>
            </a:r>
          </a:p>
          <a:p>
            <a:pPr eaLnBrk="1" hangingPunct="1">
              <a:lnSpc>
                <a:spcPct val="80000"/>
              </a:lnSpc>
            </a:pPr>
            <a:r>
              <a:rPr lang="en-GB" altLang="en-US" sz="1200" i="1" dirty="0">
                <a:cs typeface="Arial" panose="020B0604020202020204" pitchFamily="34" charset="0"/>
              </a:rPr>
              <a:t>#</a:t>
            </a:r>
          </a:p>
          <a:p>
            <a:pPr eaLnBrk="1" hangingPunct="1">
              <a:lnSpc>
                <a:spcPct val="80000"/>
              </a:lnSpc>
            </a:pPr>
            <a:r>
              <a:rPr lang="en-GB" altLang="en-US" sz="1200" i="1" dirty="0">
                <a:cs typeface="Arial" panose="020B0604020202020204" pitchFamily="34" charset="0"/>
              </a:rPr>
              <a:t># Program to calculate the mean of three numbers</a:t>
            </a:r>
          </a:p>
          <a:p>
            <a:pPr eaLnBrk="1" hangingPunct="1">
              <a:lnSpc>
                <a:spcPct val="80000"/>
              </a:lnSpc>
            </a:pPr>
            <a:r>
              <a:rPr lang="en-GB" altLang="en-US" sz="1200" i="1" dirty="0">
                <a:cs typeface="Arial" panose="020B0604020202020204" pitchFamily="34" charset="0"/>
              </a:rPr>
              <a:t># Author: Andy Evans</a:t>
            </a:r>
          </a:p>
          <a:p>
            <a:pPr eaLnBrk="1" hangingPunct="1">
              <a:lnSpc>
                <a:spcPct val="80000"/>
              </a:lnSpc>
            </a:pPr>
            <a:r>
              <a:rPr lang="en-GB" altLang="en-US" sz="1200" i="1" dirty="0">
                <a:cs typeface="Arial" panose="020B0604020202020204" pitchFamily="34" charset="0"/>
              </a:rPr>
              <a:t>#</a:t>
            </a:r>
            <a:endParaRPr lang="en-GB" altLang="en-US" sz="1200" dirty="0">
              <a:cs typeface="Arial" panose="020B0604020202020204" pitchFamily="34" charset="0"/>
            </a:endParaRPr>
          </a:p>
          <a:p>
            <a:pPr eaLnBrk="1" hangingPunct="1">
              <a:lnSpc>
                <a:spcPct val="80000"/>
              </a:lnSpc>
            </a:pPr>
            <a:endParaRPr lang="en-GB" altLang="en-US" sz="1200" b="1" i="1" dirty="0">
              <a:cs typeface="Arial" panose="020B0604020202020204" pitchFamily="34" charset="0"/>
            </a:endParaRPr>
          </a:p>
          <a:p>
            <a:pPr eaLnBrk="1" hangingPunct="1">
              <a:lnSpc>
                <a:spcPct val="80000"/>
              </a:lnSpc>
            </a:pPr>
            <a:r>
              <a:rPr lang="en-GB" altLang="en-US" sz="1200" b="1" i="1" dirty="0">
                <a:cs typeface="Arial" panose="020B0604020202020204" pitchFamily="34" charset="0"/>
              </a:rPr>
              <a:t>#Get 3 numbers.</a:t>
            </a:r>
          </a:p>
          <a:p>
            <a:pPr eaLnBrk="1" hangingPunct="1">
              <a:lnSpc>
                <a:spcPct val="80000"/>
              </a:lnSpc>
            </a:pPr>
            <a:r>
              <a:rPr lang="en-GB" altLang="en-US" sz="1200" dirty="0" err="1">
                <a:cs typeface="Arial" panose="020B0604020202020204" pitchFamily="34" charset="0"/>
              </a:rPr>
              <a:t>numberOne</a:t>
            </a:r>
            <a:r>
              <a:rPr lang="en-GB" altLang="en-US" sz="1200" dirty="0">
                <a:cs typeface="Arial" panose="020B0604020202020204" pitchFamily="34" charset="0"/>
              </a:rPr>
              <a:t> = 7</a:t>
            </a:r>
          </a:p>
          <a:p>
            <a:pPr eaLnBrk="1" hangingPunct="1">
              <a:lnSpc>
                <a:spcPct val="80000"/>
              </a:lnSpc>
            </a:pPr>
            <a:r>
              <a:rPr lang="en-GB" altLang="en-US" sz="1200" dirty="0" err="1">
                <a:cs typeface="Arial" panose="020B0604020202020204" pitchFamily="34" charset="0"/>
              </a:rPr>
              <a:t>numberTwo</a:t>
            </a:r>
            <a:r>
              <a:rPr lang="en-GB" altLang="en-US" sz="1200" dirty="0">
                <a:cs typeface="Arial" panose="020B0604020202020204" pitchFamily="34" charset="0"/>
              </a:rPr>
              <a:t> = 23</a:t>
            </a:r>
          </a:p>
          <a:p>
            <a:pPr eaLnBrk="1" hangingPunct="1">
              <a:lnSpc>
                <a:spcPct val="80000"/>
              </a:lnSpc>
            </a:pPr>
            <a:r>
              <a:rPr lang="en-GB" altLang="en-US" sz="1200" dirty="0" err="1">
                <a:cs typeface="Arial" panose="020B0604020202020204" pitchFamily="34" charset="0"/>
              </a:rPr>
              <a:t>numberThree</a:t>
            </a:r>
            <a:r>
              <a:rPr lang="en-GB" altLang="en-US" sz="1200" dirty="0">
                <a:cs typeface="Arial" panose="020B0604020202020204" pitchFamily="34" charset="0"/>
              </a:rPr>
              <a:t> = 42</a:t>
            </a:r>
          </a:p>
          <a:p>
            <a:pPr eaLnBrk="1" hangingPunct="1">
              <a:lnSpc>
                <a:spcPct val="80000"/>
              </a:lnSpc>
            </a:pPr>
            <a:endParaRPr lang="en-GB" altLang="en-US" sz="1200" i="1" dirty="0">
              <a:cs typeface="Arial" panose="020B0604020202020204" pitchFamily="34" charset="0"/>
            </a:endParaRPr>
          </a:p>
          <a:p>
            <a:pPr eaLnBrk="1" hangingPunct="1">
              <a:lnSpc>
                <a:spcPct val="80000"/>
              </a:lnSpc>
            </a:pPr>
            <a:r>
              <a:rPr lang="en-GB" altLang="en-US" sz="1200" i="1" dirty="0">
                <a:cs typeface="Arial" panose="020B0604020202020204" pitchFamily="34" charset="0"/>
              </a:rPr>
              <a:t>#</a:t>
            </a:r>
            <a:r>
              <a:rPr lang="en-GB" altLang="en-US" sz="1200" b="1" i="1" dirty="0">
                <a:cs typeface="Arial" panose="020B0604020202020204" pitchFamily="34" charset="0"/>
              </a:rPr>
              <a:t> Sum the numbers.</a:t>
            </a:r>
          </a:p>
          <a:p>
            <a:pPr eaLnBrk="1" hangingPunct="1">
              <a:lnSpc>
                <a:spcPct val="80000"/>
              </a:lnSpc>
            </a:pPr>
            <a:r>
              <a:rPr lang="en-GB" altLang="en-US" sz="1200" dirty="0">
                <a:cs typeface="Arial" panose="020B0604020202020204" pitchFamily="34" charset="0"/>
              </a:rPr>
              <a:t>sum = </a:t>
            </a:r>
            <a:r>
              <a:rPr lang="en-GB" altLang="en-US" sz="1200" dirty="0" err="1">
                <a:cs typeface="Arial" panose="020B0604020202020204" pitchFamily="34" charset="0"/>
              </a:rPr>
              <a:t>numberOne</a:t>
            </a:r>
            <a:r>
              <a:rPr lang="en-GB" altLang="en-US" sz="1200" dirty="0">
                <a:cs typeface="Arial" panose="020B0604020202020204" pitchFamily="34" charset="0"/>
              </a:rPr>
              <a:t> + </a:t>
            </a:r>
            <a:r>
              <a:rPr lang="en-GB" altLang="en-US" sz="1200" dirty="0" err="1">
                <a:cs typeface="Arial" panose="020B0604020202020204" pitchFamily="34" charset="0"/>
              </a:rPr>
              <a:t>numberTwo</a:t>
            </a:r>
            <a:r>
              <a:rPr lang="en-GB" altLang="en-US" sz="1200" dirty="0">
                <a:cs typeface="Arial" panose="020B0604020202020204" pitchFamily="34" charset="0"/>
              </a:rPr>
              <a:t> + </a:t>
            </a:r>
            <a:r>
              <a:rPr lang="en-GB" altLang="en-US" sz="1200" dirty="0" err="1">
                <a:cs typeface="Arial" panose="020B0604020202020204" pitchFamily="34" charset="0"/>
              </a:rPr>
              <a:t>numberThree</a:t>
            </a:r>
            <a:endParaRPr lang="en-GB" altLang="en-US" sz="1200" dirty="0">
              <a:cs typeface="Arial" panose="020B0604020202020204" pitchFamily="34" charset="0"/>
            </a:endParaRPr>
          </a:p>
          <a:p>
            <a:pPr eaLnBrk="1" hangingPunct="1">
              <a:lnSpc>
                <a:spcPct val="80000"/>
              </a:lnSpc>
            </a:pPr>
            <a:endParaRPr lang="en-GB" altLang="en-US" sz="1200" b="1" i="1" dirty="0">
              <a:cs typeface="Arial" panose="020B0604020202020204" pitchFamily="34" charset="0"/>
            </a:endParaRPr>
          </a:p>
          <a:p>
            <a:pPr eaLnBrk="1" hangingPunct="1">
              <a:lnSpc>
                <a:spcPct val="80000"/>
              </a:lnSpc>
            </a:pPr>
            <a:r>
              <a:rPr lang="en-GB" altLang="en-US" sz="1200" b="1" i="1" dirty="0">
                <a:cs typeface="Arial" panose="020B0604020202020204" pitchFamily="34" charset="0"/>
              </a:rPr>
              <a:t># Divide the sum by 3.</a:t>
            </a:r>
          </a:p>
          <a:p>
            <a:pPr eaLnBrk="1" hangingPunct="1">
              <a:lnSpc>
                <a:spcPct val="80000"/>
              </a:lnSpc>
            </a:pPr>
            <a:r>
              <a:rPr lang="en-GB" altLang="en-US" sz="1200" dirty="0">
                <a:cs typeface="Arial" panose="020B0604020202020204" pitchFamily="34" charset="0"/>
              </a:rPr>
              <a:t>result = sum/3</a:t>
            </a:r>
          </a:p>
          <a:p>
            <a:pPr eaLnBrk="1" hangingPunct="1">
              <a:lnSpc>
                <a:spcPct val="80000"/>
              </a:lnSpc>
            </a:pPr>
            <a:endParaRPr lang="en-GB" altLang="en-US" sz="1200" dirty="0">
              <a:cs typeface="Arial" panose="020B0604020202020204" pitchFamily="34" charset="0"/>
            </a:endParaRPr>
          </a:p>
          <a:p>
            <a:pPr eaLnBrk="1" hangingPunct="1">
              <a:lnSpc>
                <a:spcPct val="80000"/>
              </a:lnSpc>
            </a:pPr>
            <a:r>
              <a:rPr lang="en-GB" altLang="en-US" sz="1200" b="1" i="1" dirty="0">
                <a:cs typeface="Arial" panose="020B0604020202020204" pitchFamily="34" charset="0"/>
              </a:rPr>
              <a:t># Print the result.</a:t>
            </a:r>
            <a:endParaRPr lang="en-GB" altLang="en-US" sz="1200" b="1" dirty="0">
              <a:cs typeface="Arial" panose="020B0604020202020204" pitchFamily="34" charset="0"/>
            </a:endParaRPr>
          </a:p>
          <a:p>
            <a:pPr eaLnBrk="1" hangingPunct="1">
              <a:lnSpc>
                <a:spcPct val="80000"/>
              </a:lnSpc>
            </a:pPr>
            <a:r>
              <a:rPr lang="en-GB" altLang="en-US" sz="1200" dirty="0">
                <a:cs typeface="Arial" panose="020B0604020202020204" pitchFamily="34" charset="0"/>
              </a:rPr>
              <a:t>print (result)</a:t>
            </a:r>
          </a:p>
          <a:p>
            <a:endParaRPr lang="en-US" altLang="en-US" dirty="0">
              <a:cs typeface="Arial" panose="020B0604020202020204" pitchFamily="34" charset="0"/>
            </a:endParaRPr>
          </a:p>
        </p:txBody>
      </p:sp>
    </p:spTree>
    <p:extLst>
      <p:ext uri="{BB962C8B-B14F-4D97-AF65-F5344CB8AC3E}">
        <p14:creationId xmlns:p14="http://schemas.microsoft.com/office/powerpoint/2010/main" val="12853461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57CF3E2E-4EF8-43B2-83BD-26F05B03661F}"/>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3BCD2C2E-049B-48DB-937A-575EB892C91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412117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https://stackoverflow.com/questions/tagged/python</a:t>
            </a:r>
          </a:p>
        </p:txBody>
      </p:sp>
      <p:sp>
        <p:nvSpPr>
          <p:cNvPr id="4" name="Slide Number Placeholder 3"/>
          <p:cNvSpPr>
            <a:spLocks noGrp="1"/>
          </p:cNvSpPr>
          <p:nvPr>
            <p:ph type="sldNum" sz="quarter" idx="10"/>
          </p:nvPr>
        </p:nvSpPr>
        <p:spPr/>
        <p:txBody>
          <a:bodyPr/>
          <a:lstStyle/>
          <a:p>
            <a:fld id="{6D71631D-B206-4E12-8AB2-DDE63A41DC15}" type="slidenum">
              <a:rPr lang="en-GB" smtClean="0"/>
              <a:t>50</a:t>
            </a:fld>
            <a:endParaRPr lang="en-GB"/>
          </a:p>
        </p:txBody>
      </p:sp>
    </p:spTree>
    <p:extLst>
      <p:ext uri="{BB962C8B-B14F-4D97-AF65-F5344CB8AC3E}">
        <p14:creationId xmlns:p14="http://schemas.microsoft.com/office/powerpoint/2010/main" val="405506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ECF4358-6261-4BF8-AFA5-0E3063678C56}"/>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B0435419-759D-480F-A41A-427C20E22E53}"/>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We’ll start discussing the projects in lecture 9.</a:t>
            </a:r>
          </a:p>
        </p:txBody>
      </p:sp>
    </p:spTree>
    <p:extLst>
      <p:ext uri="{BB962C8B-B14F-4D97-AF65-F5344CB8AC3E}">
        <p14:creationId xmlns:p14="http://schemas.microsoft.com/office/powerpoint/2010/main" val="3392014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51</a:t>
            </a:fld>
            <a:endParaRPr lang="en-GB"/>
          </a:p>
        </p:txBody>
      </p:sp>
    </p:spTree>
    <p:extLst>
      <p:ext uri="{BB962C8B-B14F-4D97-AF65-F5344CB8AC3E}">
        <p14:creationId xmlns:p14="http://schemas.microsoft.com/office/powerpoint/2010/main" val="19805240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Raymond, Eric S. (1999). The Cathedral and the Bazaar: Musings on Linux and Open Source by an Accidental Revolutionary. O'Reilly Media.</a:t>
            </a:r>
          </a:p>
        </p:txBody>
      </p:sp>
      <p:sp>
        <p:nvSpPr>
          <p:cNvPr id="4" name="Slide Number Placeholder 3"/>
          <p:cNvSpPr>
            <a:spLocks noGrp="1"/>
          </p:cNvSpPr>
          <p:nvPr>
            <p:ph type="sldNum" sz="quarter" idx="10"/>
          </p:nvPr>
        </p:nvSpPr>
        <p:spPr/>
        <p:txBody>
          <a:bodyPr/>
          <a:lstStyle/>
          <a:p>
            <a:fld id="{6D71631D-B206-4E12-8AB2-DDE63A41DC15}" type="slidenum">
              <a:rPr lang="en-GB" smtClean="0"/>
              <a:t>52</a:t>
            </a:fld>
            <a:endParaRPr lang="en-GB"/>
          </a:p>
        </p:txBody>
      </p:sp>
    </p:spTree>
    <p:extLst>
      <p:ext uri="{BB962C8B-B14F-4D97-AF65-F5344CB8AC3E}">
        <p14:creationId xmlns:p14="http://schemas.microsoft.com/office/powerpoint/2010/main" val="15978381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Trademark guidelines:</a:t>
            </a:r>
          </a:p>
          <a:p>
            <a:r>
              <a:rPr lang="en-GB" dirty="0"/>
              <a:t>https://opensource.org/trademark-guidelines</a:t>
            </a:r>
          </a:p>
        </p:txBody>
      </p:sp>
      <p:sp>
        <p:nvSpPr>
          <p:cNvPr id="4" name="Slide Number Placeholder 3"/>
          <p:cNvSpPr>
            <a:spLocks noGrp="1"/>
          </p:cNvSpPr>
          <p:nvPr>
            <p:ph type="sldNum" sz="quarter" idx="10"/>
          </p:nvPr>
        </p:nvSpPr>
        <p:spPr/>
        <p:txBody>
          <a:bodyPr/>
          <a:lstStyle/>
          <a:p>
            <a:fld id="{6D71631D-B206-4E12-8AB2-DDE63A41DC15}" type="slidenum">
              <a:rPr lang="en-GB" smtClean="0"/>
              <a:t>53</a:t>
            </a:fld>
            <a:endParaRPr lang="en-GB"/>
          </a:p>
        </p:txBody>
      </p:sp>
    </p:spTree>
    <p:extLst>
      <p:ext uri="{BB962C8B-B14F-4D97-AF65-F5344CB8AC3E}">
        <p14:creationId xmlns:p14="http://schemas.microsoft.com/office/powerpoint/2010/main" val="879779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GitHub’s logo is the “</a:t>
            </a:r>
            <a:r>
              <a:rPr lang="en-GB" dirty="0" err="1"/>
              <a:t>OctoCat</a:t>
            </a:r>
            <a:r>
              <a:rPr lang="en-GB" dirty="0"/>
              <a:t>”. </a:t>
            </a:r>
          </a:p>
          <a:p>
            <a:r>
              <a:rPr lang="en-GB" dirty="0"/>
              <a:t>Yes, Git is named after “Git” the insult. Unfortunately.</a:t>
            </a:r>
          </a:p>
          <a:p>
            <a:endParaRPr lang="en-GB" dirty="0"/>
          </a:p>
          <a:p>
            <a:r>
              <a:rPr lang="en-GB" dirty="0"/>
              <a:t>Logo copyright statements:</a:t>
            </a:r>
          </a:p>
          <a:p>
            <a:r>
              <a:rPr lang="en-GB" dirty="0"/>
              <a:t>https://github.com/logos</a:t>
            </a:r>
          </a:p>
        </p:txBody>
      </p:sp>
      <p:sp>
        <p:nvSpPr>
          <p:cNvPr id="4" name="Slide Number Placeholder 3"/>
          <p:cNvSpPr>
            <a:spLocks noGrp="1"/>
          </p:cNvSpPr>
          <p:nvPr>
            <p:ph type="sldNum" sz="quarter" idx="10"/>
          </p:nvPr>
        </p:nvSpPr>
        <p:spPr/>
        <p:txBody>
          <a:bodyPr/>
          <a:lstStyle/>
          <a:p>
            <a:fld id="{6D71631D-B206-4E12-8AB2-DDE63A41DC15}" type="slidenum">
              <a:rPr lang="en-GB" smtClean="0"/>
              <a:t>56</a:t>
            </a:fld>
            <a:endParaRPr lang="en-GB"/>
          </a:p>
        </p:txBody>
      </p:sp>
    </p:spTree>
    <p:extLst>
      <p:ext uri="{BB962C8B-B14F-4D97-AF65-F5344CB8AC3E}">
        <p14:creationId xmlns:p14="http://schemas.microsoft.com/office/powerpoint/2010/main" val="32176052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71631D-B206-4E12-8AB2-DDE63A41DC15}" type="slidenum">
              <a:rPr lang="en-GB" smtClean="0"/>
              <a:t>58</a:t>
            </a:fld>
            <a:endParaRPr lang="en-GB"/>
          </a:p>
        </p:txBody>
      </p:sp>
    </p:spTree>
    <p:extLst>
      <p:ext uri="{BB962C8B-B14F-4D97-AF65-F5344CB8AC3E}">
        <p14:creationId xmlns:p14="http://schemas.microsoft.com/office/powerpoint/2010/main" val="26959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B9AB564-142F-4812-81EB-CAB999968194}"/>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733E2847-D3C6-4C48-821A-0AC295BE5CA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cs typeface="Arial" panose="020B0604020202020204" pitchFamily="34" charset="0"/>
              </a:rPr>
              <a:t>The type of project is reasonably flexible, if you have some ideas of your own.</a:t>
            </a:r>
          </a:p>
          <a:p>
            <a:pPr eaLnBrk="1" hangingPunct="1">
              <a:buFontTx/>
              <a:buChar char="•"/>
            </a:pPr>
            <a:endParaRPr lang="en-US" altLang="en-US" dirty="0">
              <a:cs typeface="Arial" panose="020B0604020202020204" pitchFamily="34" charset="0"/>
            </a:endParaRPr>
          </a:p>
        </p:txBody>
      </p:sp>
    </p:spTree>
    <p:extLst>
      <p:ext uri="{BB962C8B-B14F-4D97-AF65-F5344CB8AC3E}">
        <p14:creationId xmlns:p14="http://schemas.microsoft.com/office/powerpoint/2010/main" val="182314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89B4A2D-47D4-496B-BBE5-F201DBB1AB3D}"/>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B62245F7-8AB8-42E5-ABD0-D2564EEBB9DF}"/>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cs typeface="Arial" panose="020B0604020202020204" pitchFamily="34" charset="0"/>
              </a:rPr>
              <a:t>We’ll visit the site in Practical One.</a:t>
            </a:r>
          </a:p>
          <a:p>
            <a:endParaRPr lang="en-GB" altLang="en-US" dirty="0">
              <a:cs typeface="Arial" panose="020B0604020202020204" pitchFamily="34" charset="0"/>
            </a:endParaRPr>
          </a:p>
        </p:txBody>
      </p:sp>
    </p:spTree>
    <p:extLst>
      <p:ext uri="{BB962C8B-B14F-4D97-AF65-F5344CB8AC3E}">
        <p14:creationId xmlns:p14="http://schemas.microsoft.com/office/powerpoint/2010/main" val="673856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week, we’ll cover some core material of use to all programmers, but with Python as the example language. </a:t>
            </a:r>
          </a:p>
          <a:p>
            <a:r>
              <a:rPr lang="en-GB" dirty="0"/>
              <a:t>We’ll then talk about how Python handles the issue in a way that is ‘Pythonic’ – the concise and clear.</a:t>
            </a:r>
          </a:p>
          <a:p>
            <a:r>
              <a:rPr lang="en-GB" dirty="0"/>
              <a:t>We’ll also have a section on current programming practice, and another on how to approach problems from a computational viewpoint. </a:t>
            </a:r>
          </a:p>
          <a:p>
            <a:r>
              <a:rPr lang="en-GB" dirty="0"/>
              <a:t>Each unit, the size of these sections will vary, and sometimes they’ll be put within </a:t>
            </a:r>
            <a:r>
              <a:rPr lang="en-GB" dirty="0" err="1"/>
              <a:t>practicals</a:t>
            </a:r>
            <a:r>
              <a:rPr lang="en-GB" dirty="0"/>
              <a:t> or given as homework, but we’ll try to cover these areas each unit.</a:t>
            </a:r>
          </a:p>
        </p:txBody>
      </p:sp>
      <p:sp>
        <p:nvSpPr>
          <p:cNvPr id="4" name="Slide Number Placeholder 3"/>
          <p:cNvSpPr>
            <a:spLocks noGrp="1"/>
          </p:cNvSpPr>
          <p:nvPr>
            <p:ph type="sldNum" sz="quarter" idx="10"/>
          </p:nvPr>
        </p:nvSpPr>
        <p:spPr/>
        <p:txBody>
          <a:bodyPr/>
          <a:lstStyle/>
          <a:p>
            <a:fld id="{6D71631D-B206-4E12-8AB2-DDE63A41DC15}" type="slidenum">
              <a:rPr lang="en-GB" smtClean="0"/>
              <a:t>8</a:t>
            </a:fld>
            <a:endParaRPr lang="en-GB"/>
          </a:p>
        </p:txBody>
      </p:sp>
    </p:spTree>
    <p:extLst>
      <p:ext uri="{BB962C8B-B14F-4D97-AF65-F5344CB8AC3E}">
        <p14:creationId xmlns:p14="http://schemas.microsoft.com/office/powerpoint/2010/main" val="82307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C60D308-9D32-4D1B-A056-C2A3B8B065D2}"/>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A29AB2C8-7E6B-421B-917B-58BC89FBFE1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cs typeface="Arial" panose="020B0604020202020204" pitchFamily="34" charset="0"/>
              </a:rPr>
              <a:t>As you can see from the above example, Python looks like a mix of English and mathematical notation.</a:t>
            </a:r>
          </a:p>
          <a:p>
            <a:pPr eaLnBrk="1" hangingPunct="1"/>
            <a:endParaRPr lang="en-GB" altLang="en-US" dirty="0">
              <a:cs typeface="Arial" panose="020B0604020202020204" pitchFamily="34" charset="0"/>
            </a:endParaRPr>
          </a:p>
        </p:txBody>
      </p:sp>
    </p:spTree>
    <p:extLst>
      <p:ext uri="{BB962C8B-B14F-4D97-AF65-F5344CB8AC3E}">
        <p14:creationId xmlns:p14="http://schemas.microsoft.com/office/powerpoint/2010/main" val="259364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00A7D-9843-4EC4-A336-FD5530D833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C741FA-4D69-426F-80F9-66E98914D6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C62FE98-6A5F-454F-924C-5379EF723CA3}"/>
              </a:ext>
            </a:extLst>
          </p:cNvPr>
          <p:cNvSpPr>
            <a:spLocks noGrp="1"/>
          </p:cNvSpPr>
          <p:nvPr>
            <p:ph type="dt" sz="half" idx="10"/>
          </p:nvPr>
        </p:nvSpPr>
        <p:spPr/>
        <p:txBody>
          <a:bodyPr/>
          <a:lstStyle/>
          <a:p>
            <a:fld id="{EFCFEBF4-E8FA-4DFF-976C-EAA9BEBEE218}" type="datetimeFigureOut">
              <a:rPr lang="en-GB" smtClean="0"/>
              <a:t>16/10/2017</a:t>
            </a:fld>
            <a:endParaRPr lang="en-GB"/>
          </a:p>
        </p:txBody>
      </p:sp>
      <p:sp>
        <p:nvSpPr>
          <p:cNvPr id="5" name="Footer Placeholder 4">
            <a:extLst>
              <a:ext uri="{FF2B5EF4-FFF2-40B4-BE49-F238E27FC236}">
                <a16:creationId xmlns:a16="http://schemas.microsoft.com/office/drawing/2014/main" id="{2ADA6A4A-EC99-4765-AE35-842850CD11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987B1D-BF99-42D4-B72C-53901FDD9418}"/>
              </a:ext>
            </a:extLst>
          </p:cNvPr>
          <p:cNvSpPr>
            <a:spLocks noGrp="1"/>
          </p:cNvSpPr>
          <p:nvPr>
            <p:ph type="sldNum" sz="quarter" idx="12"/>
          </p:nvPr>
        </p:nvSpPr>
        <p:spPr/>
        <p:txBody>
          <a:bodyPr/>
          <a:lstStyle/>
          <a:p>
            <a:fld id="{2C17465D-B02E-4D6A-A509-FEA0E486BBF1}" type="slidenum">
              <a:rPr lang="en-GB" smtClean="0"/>
              <a:t>‹#›</a:t>
            </a:fld>
            <a:endParaRPr lang="en-GB"/>
          </a:p>
        </p:txBody>
      </p:sp>
    </p:spTree>
    <p:extLst>
      <p:ext uri="{BB962C8B-B14F-4D97-AF65-F5344CB8AC3E}">
        <p14:creationId xmlns:p14="http://schemas.microsoft.com/office/powerpoint/2010/main" val="288902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460B1-D9B8-477C-A09F-6586653A6C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1A9B87-AAFA-4F0E-9F8C-D59BB9037C6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66E5A7-F122-426E-86AF-3C196022C7A6}"/>
              </a:ext>
            </a:extLst>
          </p:cNvPr>
          <p:cNvSpPr>
            <a:spLocks noGrp="1"/>
          </p:cNvSpPr>
          <p:nvPr>
            <p:ph type="dt" sz="half" idx="10"/>
          </p:nvPr>
        </p:nvSpPr>
        <p:spPr/>
        <p:txBody>
          <a:bodyPr/>
          <a:lstStyle/>
          <a:p>
            <a:fld id="{EFCFEBF4-E8FA-4DFF-976C-EAA9BEBEE218}" type="datetimeFigureOut">
              <a:rPr lang="en-GB" smtClean="0"/>
              <a:t>16/10/2017</a:t>
            </a:fld>
            <a:endParaRPr lang="en-GB"/>
          </a:p>
        </p:txBody>
      </p:sp>
      <p:sp>
        <p:nvSpPr>
          <p:cNvPr id="5" name="Footer Placeholder 4">
            <a:extLst>
              <a:ext uri="{FF2B5EF4-FFF2-40B4-BE49-F238E27FC236}">
                <a16:creationId xmlns:a16="http://schemas.microsoft.com/office/drawing/2014/main" id="{DAC6F0D1-506B-47B2-911F-C83AD6B11F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636ADD-5035-4E7C-AE6D-12A8C12B31EE}"/>
              </a:ext>
            </a:extLst>
          </p:cNvPr>
          <p:cNvSpPr>
            <a:spLocks noGrp="1"/>
          </p:cNvSpPr>
          <p:nvPr>
            <p:ph type="sldNum" sz="quarter" idx="12"/>
          </p:nvPr>
        </p:nvSpPr>
        <p:spPr/>
        <p:txBody>
          <a:bodyPr/>
          <a:lstStyle/>
          <a:p>
            <a:fld id="{2C17465D-B02E-4D6A-A509-FEA0E486BBF1}" type="slidenum">
              <a:rPr lang="en-GB" smtClean="0"/>
              <a:t>‹#›</a:t>
            </a:fld>
            <a:endParaRPr lang="en-GB"/>
          </a:p>
        </p:txBody>
      </p:sp>
    </p:spTree>
    <p:extLst>
      <p:ext uri="{BB962C8B-B14F-4D97-AF65-F5344CB8AC3E}">
        <p14:creationId xmlns:p14="http://schemas.microsoft.com/office/powerpoint/2010/main" val="12202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B1D2FF-7B87-439D-A814-1E993691A2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53BA87-8B32-4416-A60F-5CEDD6A3ED1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E18C52-6895-4DDF-9736-7E2F48A9C88D}"/>
              </a:ext>
            </a:extLst>
          </p:cNvPr>
          <p:cNvSpPr>
            <a:spLocks noGrp="1"/>
          </p:cNvSpPr>
          <p:nvPr>
            <p:ph type="dt" sz="half" idx="10"/>
          </p:nvPr>
        </p:nvSpPr>
        <p:spPr/>
        <p:txBody>
          <a:bodyPr/>
          <a:lstStyle/>
          <a:p>
            <a:fld id="{EFCFEBF4-E8FA-4DFF-976C-EAA9BEBEE218}" type="datetimeFigureOut">
              <a:rPr lang="en-GB" smtClean="0"/>
              <a:t>16/10/2017</a:t>
            </a:fld>
            <a:endParaRPr lang="en-GB"/>
          </a:p>
        </p:txBody>
      </p:sp>
      <p:sp>
        <p:nvSpPr>
          <p:cNvPr id="5" name="Footer Placeholder 4">
            <a:extLst>
              <a:ext uri="{FF2B5EF4-FFF2-40B4-BE49-F238E27FC236}">
                <a16:creationId xmlns:a16="http://schemas.microsoft.com/office/drawing/2014/main" id="{76D6FDAF-EAEE-430F-986D-839ADCE264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72619D-60F4-44B0-A3D9-C673EB7BE8A4}"/>
              </a:ext>
            </a:extLst>
          </p:cNvPr>
          <p:cNvSpPr>
            <a:spLocks noGrp="1"/>
          </p:cNvSpPr>
          <p:nvPr>
            <p:ph type="sldNum" sz="quarter" idx="12"/>
          </p:nvPr>
        </p:nvSpPr>
        <p:spPr/>
        <p:txBody>
          <a:bodyPr/>
          <a:lstStyle/>
          <a:p>
            <a:fld id="{2C17465D-B02E-4D6A-A509-FEA0E486BBF1}" type="slidenum">
              <a:rPr lang="en-GB" smtClean="0"/>
              <a:t>‹#›</a:t>
            </a:fld>
            <a:endParaRPr lang="en-GB"/>
          </a:p>
        </p:txBody>
      </p:sp>
    </p:spTree>
    <p:extLst>
      <p:ext uri="{BB962C8B-B14F-4D97-AF65-F5344CB8AC3E}">
        <p14:creationId xmlns:p14="http://schemas.microsoft.com/office/powerpoint/2010/main" val="2432181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a:extLst>
              <a:ext uri="{FF2B5EF4-FFF2-40B4-BE49-F238E27FC236}">
                <a16:creationId xmlns:a16="http://schemas.microsoft.com/office/drawing/2014/main" id="{BCBA01DD-ED27-4F88-8A05-0213C25CF8F2}"/>
              </a:ext>
            </a:extLst>
          </p:cNvPr>
          <p:cNvSpPr>
            <a:spLocks noGrp="1"/>
          </p:cNvSpPr>
          <p:nvPr>
            <p:ph type="dt" sz="half" idx="10"/>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33DF2909-C943-407D-AF79-31802AF03F65}"/>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75CE100B-938E-4729-AC77-71EF77FB5F78}"/>
              </a:ext>
            </a:extLst>
          </p:cNvPr>
          <p:cNvSpPr>
            <a:spLocks noGrp="1"/>
          </p:cNvSpPr>
          <p:nvPr>
            <p:ph type="sldNum" sz="quarter" idx="12"/>
          </p:nvPr>
        </p:nvSpPr>
        <p:spPr/>
        <p:txBody>
          <a:bodyPr/>
          <a:lstStyle>
            <a:lvl1pPr>
              <a:defRPr/>
            </a:lvl1pPr>
          </a:lstStyle>
          <a:p>
            <a:pPr>
              <a:defRPr/>
            </a:pPr>
            <a:fld id="{A896EBFB-ED23-4111-8270-D0EC19D6ECE1}" type="slidenum">
              <a:rPr lang="en-GB" altLang="en-US"/>
              <a:pPr>
                <a:defRPr/>
              </a:pPr>
              <a:t>‹#›</a:t>
            </a:fld>
            <a:endParaRPr lang="en-GB" altLang="en-US"/>
          </a:p>
        </p:txBody>
      </p:sp>
    </p:spTree>
    <p:extLst>
      <p:ext uri="{BB962C8B-B14F-4D97-AF65-F5344CB8AC3E}">
        <p14:creationId xmlns:p14="http://schemas.microsoft.com/office/powerpoint/2010/main" val="3624747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D460FCA-BEB2-441E-96BA-1EF5FAABDEA5}"/>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815CD3BF-BEAB-473C-A569-4AF9AAF54E2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DF2E900-4FBD-42D2-9A11-362ACA86AC08}"/>
              </a:ext>
            </a:extLst>
          </p:cNvPr>
          <p:cNvSpPr>
            <a:spLocks noGrp="1"/>
          </p:cNvSpPr>
          <p:nvPr>
            <p:ph type="sldNum" sz="quarter" idx="12"/>
          </p:nvPr>
        </p:nvSpPr>
        <p:spPr/>
        <p:txBody>
          <a:bodyPr/>
          <a:lstStyle>
            <a:lvl1pPr>
              <a:defRPr/>
            </a:lvl1pPr>
          </a:lstStyle>
          <a:p>
            <a:pPr>
              <a:defRPr/>
            </a:pPr>
            <a:fld id="{16AE60FD-E38E-4152-8F4E-C9477F159812}" type="slidenum">
              <a:rPr lang="en-GB" altLang="en-US"/>
              <a:pPr>
                <a:defRPr/>
              </a:pPr>
              <a:t>‹#›</a:t>
            </a:fld>
            <a:endParaRPr lang="en-GB" altLang="en-US"/>
          </a:p>
        </p:txBody>
      </p:sp>
    </p:spTree>
    <p:extLst>
      <p:ext uri="{BB962C8B-B14F-4D97-AF65-F5344CB8AC3E}">
        <p14:creationId xmlns:p14="http://schemas.microsoft.com/office/powerpoint/2010/main" val="320551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CB80-7167-42CB-96B4-40E0C22B72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514BD7-AFFD-4B13-A1FC-44A1C3C817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47E00C-E5C4-41E3-B868-77ECE84D6DE5}"/>
              </a:ext>
            </a:extLst>
          </p:cNvPr>
          <p:cNvSpPr>
            <a:spLocks noGrp="1"/>
          </p:cNvSpPr>
          <p:nvPr>
            <p:ph type="dt" sz="half" idx="10"/>
          </p:nvPr>
        </p:nvSpPr>
        <p:spPr/>
        <p:txBody>
          <a:bodyPr/>
          <a:lstStyle/>
          <a:p>
            <a:fld id="{EFCFEBF4-E8FA-4DFF-976C-EAA9BEBEE218}" type="datetimeFigureOut">
              <a:rPr lang="en-GB" smtClean="0"/>
              <a:t>16/10/2017</a:t>
            </a:fld>
            <a:endParaRPr lang="en-GB"/>
          </a:p>
        </p:txBody>
      </p:sp>
      <p:sp>
        <p:nvSpPr>
          <p:cNvPr id="5" name="Footer Placeholder 4">
            <a:extLst>
              <a:ext uri="{FF2B5EF4-FFF2-40B4-BE49-F238E27FC236}">
                <a16:creationId xmlns:a16="http://schemas.microsoft.com/office/drawing/2014/main" id="{521C22FD-C213-4BF3-BF20-A3176DBF5F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3E656F-1CB6-4E1A-BB07-840DA53E6D65}"/>
              </a:ext>
            </a:extLst>
          </p:cNvPr>
          <p:cNvSpPr>
            <a:spLocks noGrp="1"/>
          </p:cNvSpPr>
          <p:nvPr>
            <p:ph type="sldNum" sz="quarter" idx="12"/>
          </p:nvPr>
        </p:nvSpPr>
        <p:spPr/>
        <p:txBody>
          <a:bodyPr/>
          <a:lstStyle/>
          <a:p>
            <a:fld id="{2C17465D-B02E-4D6A-A509-FEA0E486BBF1}" type="slidenum">
              <a:rPr lang="en-GB" smtClean="0"/>
              <a:t>‹#›</a:t>
            </a:fld>
            <a:endParaRPr lang="en-GB"/>
          </a:p>
        </p:txBody>
      </p:sp>
    </p:spTree>
    <p:extLst>
      <p:ext uri="{BB962C8B-B14F-4D97-AF65-F5344CB8AC3E}">
        <p14:creationId xmlns:p14="http://schemas.microsoft.com/office/powerpoint/2010/main" val="1512588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DD2D3-D5B8-47CA-A468-65AA9140A3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166566-DD0D-4654-BF9F-07961827FF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E965BD-EC88-45CF-80E6-2B37FE60F78B}"/>
              </a:ext>
            </a:extLst>
          </p:cNvPr>
          <p:cNvSpPr>
            <a:spLocks noGrp="1"/>
          </p:cNvSpPr>
          <p:nvPr>
            <p:ph type="dt" sz="half" idx="10"/>
          </p:nvPr>
        </p:nvSpPr>
        <p:spPr/>
        <p:txBody>
          <a:bodyPr/>
          <a:lstStyle/>
          <a:p>
            <a:fld id="{EFCFEBF4-E8FA-4DFF-976C-EAA9BEBEE218}" type="datetimeFigureOut">
              <a:rPr lang="en-GB" smtClean="0"/>
              <a:t>16/10/2017</a:t>
            </a:fld>
            <a:endParaRPr lang="en-GB"/>
          </a:p>
        </p:txBody>
      </p:sp>
      <p:sp>
        <p:nvSpPr>
          <p:cNvPr id="5" name="Footer Placeholder 4">
            <a:extLst>
              <a:ext uri="{FF2B5EF4-FFF2-40B4-BE49-F238E27FC236}">
                <a16:creationId xmlns:a16="http://schemas.microsoft.com/office/drawing/2014/main" id="{F6B89BC6-B770-4B5B-A20F-FE9823AF68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3A0148-3B63-4A28-9060-6A8DFDE4AF11}"/>
              </a:ext>
            </a:extLst>
          </p:cNvPr>
          <p:cNvSpPr>
            <a:spLocks noGrp="1"/>
          </p:cNvSpPr>
          <p:nvPr>
            <p:ph type="sldNum" sz="quarter" idx="12"/>
          </p:nvPr>
        </p:nvSpPr>
        <p:spPr/>
        <p:txBody>
          <a:bodyPr/>
          <a:lstStyle/>
          <a:p>
            <a:fld id="{2C17465D-B02E-4D6A-A509-FEA0E486BBF1}" type="slidenum">
              <a:rPr lang="en-GB" smtClean="0"/>
              <a:t>‹#›</a:t>
            </a:fld>
            <a:endParaRPr lang="en-GB"/>
          </a:p>
        </p:txBody>
      </p:sp>
    </p:spTree>
    <p:extLst>
      <p:ext uri="{BB962C8B-B14F-4D97-AF65-F5344CB8AC3E}">
        <p14:creationId xmlns:p14="http://schemas.microsoft.com/office/powerpoint/2010/main" val="113783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E3F3E-3D7F-438B-BCCA-2159349DF7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0F7A7-1122-479D-AFF9-B953ED963F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E8DC92-7B7B-469A-9BA8-87BC70C7EBB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F7F7928-DD5D-4E8F-AD02-01004E0FD6D5}"/>
              </a:ext>
            </a:extLst>
          </p:cNvPr>
          <p:cNvSpPr>
            <a:spLocks noGrp="1"/>
          </p:cNvSpPr>
          <p:nvPr>
            <p:ph type="dt" sz="half" idx="10"/>
          </p:nvPr>
        </p:nvSpPr>
        <p:spPr/>
        <p:txBody>
          <a:bodyPr/>
          <a:lstStyle/>
          <a:p>
            <a:fld id="{EFCFEBF4-E8FA-4DFF-976C-EAA9BEBEE218}" type="datetimeFigureOut">
              <a:rPr lang="en-GB" smtClean="0"/>
              <a:t>16/10/2017</a:t>
            </a:fld>
            <a:endParaRPr lang="en-GB"/>
          </a:p>
        </p:txBody>
      </p:sp>
      <p:sp>
        <p:nvSpPr>
          <p:cNvPr id="6" name="Footer Placeholder 5">
            <a:extLst>
              <a:ext uri="{FF2B5EF4-FFF2-40B4-BE49-F238E27FC236}">
                <a16:creationId xmlns:a16="http://schemas.microsoft.com/office/drawing/2014/main" id="{685A6093-4216-4FA1-8C76-46F18906A0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17CF0D-5F3E-4AEE-A780-7F929B488E0F}"/>
              </a:ext>
            </a:extLst>
          </p:cNvPr>
          <p:cNvSpPr>
            <a:spLocks noGrp="1"/>
          </p:cNvSpPr>
          <p:nvPr>
            <p:ph type="sldNum" sz="quarter" idx="12"/>
          </p:nvPr>
        </p:nvSpPr>
        <p:spPr/>
        <p:txBody>
          <a:bodyPr/>
          <a:lstStyle/>
          <a:p>
            <a:fld id="{2C17465D-B02E-4D6A-A509-FEA0E486BBF1}" type="slidenum">
              <a:rPr lang="en-GB" smtClean="0"/>
              <a:t>‹#›</a:t>
            </a:fld>
            <a:endParaRPr lang="en-GB"/>
          </a:p>
        </p:txBody>
      </p:sp>
    </p:spTree>
    <p:extLst>
      <p:ext uri="{BB962C8B-B14F-4D97-AF65-F5344CB8AC3E}">
        <p14:creationId xmlns:p14="http://schemas.microsoft.com/office/powerpoint/2010/main" val="195674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C158-9CC5-469E-AC1D-3681DA7645B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6D1FA0-D65B-4146-B46B-7350F340D8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3B1730-2005-4AFA-93F7-A63323CE270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82AFDC-8AFF-4C6F-A102-42490C0BB2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AA2621-8922-43E3-AA1C-B4501D3A32F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4929C9-C34E-49ED-8BD1-FFE3F3A1A03B}"/>
              </a:ext>
            </a:extLst>
          </p:cNvPr>
          <p:cNvSpPr>
            <a:spLocks noGrp="1"/>
          </p:cNvSpPr>
          <p:nvPr>
            <p:ph type="dt" sz="half" idx="10"/>
          </p:nvPr>
        </p:nvSpPr>
        <p:spPr/>
        <p:txBody>
          <a:bodyPr/>
          <a:lstStyle/>
          <a:p>
            <a:fld id="{EFCFEBF4-E8FA-4DFF-976C-EAA9BEBEE218}" type="datetimeFigureOut">
              <a:rPr lang="en-GB" smtClean="0"/>
              <a:t>16/10/2017</a:t>
            </a:fld>
            <a:endParaRPr lang="en-GB"/>
          </a:p>
        </p:txBody>
      </p:sp>
      <p:sp>
        <p:nvSpPr>
          <p:cNvPr id="8" name="Footer Placeholder 7">
            <a:extLst>
              <a:ext uri="{FF2B5EF4-FFF2-40B4-BE49-F238E27FC236}">
                <a16:creationId xmlns:a16="http://schemas.microsoft.com/office/drawing/2014/main" id="{F6B59C8C-5160-44F0-8426-6E7F40CE95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50D9EA-BD00-43C2-B666-0F1D34138FE1}"/>
              </a:ext>
            </a:extLst>
          </p:cNvPr>
          <p:cNvSpPr>
            <a:spLocks noGrp="1"/>
          </p:cNvSpPr>
          <p:nvPr>
            <p:ph type="sldNum" sz="quarter" idx="12"/>
          </p:nvPr>
        </p:nvSpPr>
        <p:spPr/>
        <p:txBody>
          <a:bodyPr/>
          <a:lstStyle/>
          <a:p>
            <a:fld id="{2C17465D-B02E-4D6A-A509-FEA0E486BBF1}" type="slidenum">
              <a:rPr lang="en-GB" smtClean="0"/>
              <a:t>‹#›</a:t>
            </a:fld>
            <a:endParaRPr lang="en-GB"/>
          </a:p>
        </p:txBody>
      </p:sp>
    </p:spTree>
    <p:extLst>
      <p:ext uri="{BB962C8B-B14F-4D97-AF65-F5344CB8AC3E}">
        <p14:creationId xmlns:p14="http://schemas.microsoft.com/office/powerpoint/2010/main" val="51504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592A-E1B0-4BF1-A9A0-338DD31209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E7D942-9B8C-4E08-B920-A12063AB7BE5}"/>
              </a:ext>
            </a:extLst>
          </p:cNvPr>
          <p:cNvSpPr>
            <a:spLocks noGrp="1"/>
          </p:cNvSpPr>
          <p:nvPr>
            <p:ph type="dt" sz="half" idx="10"/>
          </p:nvPr>
        </p:nvSpPr>
        <p:spPr/>
        <p:txBody>
          <a:bodyPr/>
          <a:lstStyle/>
          <a:p>
            <a:fld id="{EFCFEBF4-E8FA-4DFF-976C-EAA9BEBEE218}" type="datetimeFigureOut">
              <a:rPr lang="en-GB" smtClean="0"/>
              <a:t>16/10/2017</a:t>
            </a:fld>
            <a:endParaRPr lang="en-GB"/>
          </a:p>
        </p:txBody>
      </p:sp>
      <p:sp>
        <p:nvSpPr>
          <p:cNvPr id="4" name="Footer Placeholder 3">
            <a:extLst>
              <a:ext uri="{FF2B5EF4-FFF2-40B4-BE49-F238E27FC236}">
                <a16:creationId xmlns:a16="http://schemas.microsoft.com/office/drawing/2014/main" id="{40B8105A-3083-4531-B4D4-2CB4510316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9548917-FEA9-40E3-8DD3-3C3955DB714E}"/>
              </a:ext>
            </a:extLst>
          </p:cNvPr>
          <p:cNvSpPr>
            <a:spLocks noGrp="1"/>
          </p:cNvSpPr>
          <p:nvPr>
            <p:ph type="sldNum" sz="quarter" idx="12"/>
          </p:nvPr>
        </p:nvSpPr>
        <p:spPr/>
        <p:txBody>
          <a:bodyPr/>
          <a:lstStyle/>
          <a:p>
            <a:fld id="{2C17465D-B02E-4D6A-A509-FEA0E486BBF1}" type="slidenum">
              <a:rPr lang="en-GB" smtClean="0"/>
              <a:t>‹#›</a:t>
            </a:fld>
            <a:endParaRPr lang="en-GB"/>
          </a:p>
        </p:txBody>
      </p:sp>
    </p:spTree>
    <p:extLst>
      <p:ext uri="{BB962C8B-B14F-4D97-AF65-F5344CB8AC3E}">
        <p14:creationId xmlns:p14="http://schemas.microsoft.com/office/powerpoint/2010/main" val="3206619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163DD2-9830-48D5-A321-5CD4B8BEAD4C}"/>
              </a:ext>
            </a:extLst>
          </p:cNvPr>
          <p:cNvSpPr>
            <a:spLocks noGrp="1"/>
          </p:cNvSpPr>
          <p:nvPr>
            <p:ph type="dt" sz="half" idx="10"/>
          </p:nvPr>
        </p:nvSpPr>
        <p:spPr/>
        <p:txBody>
          <a:bodyPr/>
          <a:lstStyle/>
          <a:p>
            <a:fld id="{EFCFEBF4-E8FA-4DFF-976C-EAA9BEBEE218}" type="datetimeFigureOut">
              <a:rPr lang="en-GB" smtClean="0"/>
              <a:t>16/10/2017</a:t>
            </a:fld>
            <a:endParaRPr lang="en-GB"/>
          </a:p>
        </p:txBody>
      </p:sp>
      <p:sp>
        <p:nvSpPr>
          <p:cNvPr id="3" name="Footer Placeholder 2">
            <a:extLst>
              <a:ext uri="{FF2B5EF4-FFF2-40B4-BE49-F238E27FC236}">
                <a16:creationId xmlns:a16="http://schemas.microsoft.com/office/drawing/2014/main" id="{7ABF3A5A-7E85-431A-97E9-6ECBD64372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B62A44-B95B-41A0-8BCE-D696B08E5E92}"/>
              </a:ext>
            </a:extLst>
          </p:cNvPr>
          <p:cNvSpPr>
            <a:spLocks noGrp="1"/>
          </p:cNvSpPr>
          <p:nvPr>
            <p:ph type="sldNum" sz="quarter" idx="12"/>
          </p:nvPr>
        </p:nvSpPr>
        <p:spPr/>
        <p:txBody>
          <a:bodyPr/>
          <a:lstStyle/>
          <a:p>
            <a:fld id="{2C17465D-B02E-4D6A-A509-FEA0E486BBF1}" type="slidenum">
              <a:rPr lang="en-GB" smtClean="0"/>
              <a:t>‹#›</a:t>
            </a:fld>
            <a:endParaRPr lang="en-GB"/>
          </a:p>
        </p:txBody>
      </p:sp>
    </p:spTree>
    <p:extLst>
      <p:ext uri="{BB962C8B-B14F-4D97-AF65-F5344CB8AC3E}">
        <p14:creationId xmlns:p14="http://schemas.microsoft.com/office/powerpoint/2010/main" val="90581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465A-A5F5-4AA7-94CD-CDB7A2BAD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3C88DB-4FC4-48F4-AEE1-5979D443E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5DDD496-20A8-4BB0-ACA5-3EE599A62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3C90EC-E2BF-482A-AAFB-1DED6EFCE291}"/>
              </a:ext>
            </a:extLst>
          </p:cNvPr>
          <p:cNvSpPr>
            <a:spLocks noGrp="1"/>
          </p:cNvSpPr>
          <p:nvPr>
            <p:ph type="dt" sz="half" idx="10"/>
          </p:nvPr>
        </p:nvSpPr>
        <p:spPr/>
        <p:txBody>
          <a:bodyPr/>
          <a:lstStyle/>
          <a:p>
            <a:fld id="{EFCFEBF4-E8FA-4DFF-976C-EAA9BEBEE218}" type="datetimeFigureOut">
              <a:rPr lang="en-GB" smtClean="0"/>
              <a:t>16/10/2017</a:t>
            </a:fld>
            <a:endParaRPr lang="en-GB"/>
          </a:p>
        </p:txBody>
      </p:sp>
      <p:sp>
        <p:nvSpPr>
          <p:cNvPr id="6" name="Footer Placeholder 5">
            <a:extLst>
              <a:ext uri="{FF2B5EF4-FFF2-40B4-BE49-F238E27FC236}">
                <a16:creationId xmlns:a16="http://schemas.microsoft.com/office/drawing/2014/main" id="{49C51304-8366-4A47-A362-D21E526C97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0BD8B8-F907-488F-8EC2-F889572B0392}"/>
              </a:ext>
            </a:extLst>
          </p:cNvPr>
          <p:cNvSpPr>
            <a:spLocks noGrp="1"/>
          </p:cNvSpPr>
          <p:nvPr>
            <p:ph type="sldNum" sz="quarter" idx="12"/>
          </p:nvPr>
        </p:nvSpPr>
        <p:spPr/>
        <p:txBody>
          <a:bodyPr/>
          <a:lstStyle/>
          <a:p>
            <a:fld id="{2C17465D-B02E-4D6A-A509-FEA0E486BBF1}" type="slidenum">
              <a:rPr lang="en-GB" smtClean="0"/>
              <a:t>‹#›</a:t>
            </a:fld>
            <a:endParaRPr lang="en-GB"/>
          </a:p>
        </p:txBody>
      </p:sp>
    </p:spTree>
    <p:extLst>
      <p:ext uri="{BB962C8B-B14F-4D97-AF65-F5344CB8AC3E}">
        <p14:creationId xmlns:p14="http://schemas.microsoft.com/office/powerpoint/2010/main" val="423158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D3B2-A652-4A9E-9020-1810A49491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D9D0E1-DDBD-48D6-9853-154F3948A1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D8F07A-A1CC-4586-A9DE-E82D8D98C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60418F-F5F1-42E4-8711-1EFC7AAA9F2C}"/>
              </a:ext>
            </a:extLst>
          </p:cNvPr>
          <p:cNvSpPr>
            <a:spLocks noGrp="1"/>
          </p:cNvSpPr>
          <p:nvPr>
            <p:ph type="dt" sz="half" idx="10"/>
          </p:nvPr>
        </p:nvSpPr>
        <p:spPr/>
        <p:txBody>
          <a:bodyPr/>
          <a:lstStyle/>
          <a:p>
            <a:fld id="{EFCFEBF4-E8FA-4DFF-976C-EAA9BEBEE218}" type="datetimeFigureOut">
              <a:rPr lang="en-GB" smtClean="0"/>
              <a:t>16/10/2017</a:t>
            </a:fld>
            <a:endParaRPr lang="en-GB"/>
          </a:p>
        </p:txBody>
      </p:sp>
      <p:sp>
        <p:nvSpPr>
          <p:cNvPr id="6" name="Footer Placeholder 5">
            <a:extLst>
              <a:ext uri="{FF2B5EF4-FFF2-40B4-BE49-F238E27FC236}">
                <a16:creationId xmlns:a16="http://schemas.microsoft.com/office/drawing/2014/main" id="{224F21C8-E9AC-49E3-A075-A976CB5F36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B33725-B3D8-42DB-B9D1-388FB8A70805}"/>
              </a:ext>
            </a:extLst>
          </p:cNvPr>
          <p:cNvSpPr>
            <a:spLocks noGrp="1"/>
          </p:cNvSpPr>
          <p:nvPr>
            <p:ph type="sldNum" sz="quarter" idx="12"/>
          </p:nvPr>
        </p:nvSpPr>
        <p:spPr/>
        <p:txBody>
          <a:bodyPr/>
          <a:lstStyle/>
          <a:p>
            <a:fld id="{2C17465D-B02E-4D6A-A509-FEA0E486BBF1}" type="slidenum">
              <a:rPr lang="en-GB" smtClean="0"/>
              <a:t>‹#›</a:t>
            </a:fld>
            <a:endParaRPr lang="en-GB"/>
          </a:p>
        </p:txBody>
      </p:sp>
    </p:spTree>
    <p:extLst>
      <p:ext uri="{BB962C8B-B14F-4D97-AF65-F5344CB8AC3E}">
        <p14:creationId xmlns:p14="http://schemas.microsoft.com/office/powerpoint/2010/main" val="209000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0FDE8E-D3E6-4041-8466-C540F3A7AD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83BA28-83AF-450F-B1E7-0D0982F9E4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55DB86-1290-4963-B64D-1F3A92290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FEBF4-E8FA-4DFF-976C-EAA9BEBEE218}" type="datetimeFigureOut">
              <a:rPr lang="en-GB" smtClean="0"/>
              <a:t>16/10/2017</a:t>
            </a:fld>
            <a:endParaRPr lang="en-GB"/>
          </a:p>
        </p:txBody>
      </p:sp>
      <p:sp>
        <p:nvSpPr>
          <p:cNvPr id="5" name="Footer Placeholder 4">
            <a:extLst>
              <a:ext uri="{FF2B5EF4-FFF2-40B4-BE49-F238E27FC236}">
                <a16:creationId xmlns:a16="http://schemas.microsoft.com/office/drawing/2014/main" id="{7FC3A0AA-2E0E-4A20-A205-3FD38F990A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2E2844E-7CDA-4386-9EFF-ACC9A2D321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7465D-B02E-4D6A-A509-FEA0E486BBF1}" type="slidenum">
              <a:rPr lang="en-GB" smtClean="0"/>
              <a:t>‹#›</a:t>
            </a:fld>
            <a:endParaRPr lang="en-GB"/>
          </a:p>
        </p:txBody>
      </p:sp>
    </p:spTree>
    <p:extLst>
      <p:ext uri="{BB962C8B-B14F-4D97-AF65-F5344CB8AC3E}">
        <p14:creationId xmlns:p14="http://schemas.microsoft.com/office/powerpoint/2010/main" val="152459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ontinuum.io/download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hyperlink" Target="https://stackoverflow.co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opensource.org/licenses/alphabetical"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python.org/dev/peps/" TargetMode="External"/><Relationship Id="rId2" Type="http://schemas.openxmlformats.org/officeDocument/2006/relationships/hyperlink" Target="https://docs.python.org/3/library/index.html" TargetMode="External"/><Relationship Id="rId1" Type="http://schemas.openxmlformats.org/officeDocument/2006/relationships/slideLayout" Target="../slideLayouts/slideLayout2.xml"/><Relationship Id="rId6" Type="http://schemas.openxmlformats.org/officeDocument/2006/relationships/hyperlink" Target="https://wiki.python.org/moin/" TargetMode="External"/><Relationship Id="rId5" Type="http://schemas.openxmlformats.org/officeDocument/2006/relationships/hyperlink" Target="https://docs.python.org/3/tutorial/index.html" TargetMode="External"/><Relationship Id="rId4" Type="http://schemas.openxmlformats.org/officeDocument/2006/relationships/hyperlink" Target="https://docs.python.org/3/reference/index.html"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4550-52AF-431B-B56C-865A6087B41D}"/>
              </a:ext>
            </a:extLst>
          </p:cNvPr>
          <p:cNvSpPr>
            <a:spLocks noGrp="1"/>
          </p:cNvSpPr>
          <p:nvPr>
            <p:ph type="ctrTitle"/>
          </p:nvPr>
        </p:nvSpPr>
        <p:spPr/>
        <p:txBody>
          <a:bodyPr>
            <a:normAutofit fontScale="90000"/>
          </a:bodyPr>
          <a:lstStyle/>
          <a:p>
            <a:r>
              <a:rPr lang="en-GB" dirty="0"/>
              <a:t>Programming for Geographical Information Analysis: Core Skills</a:t>
            </a:r>
          </a:p>
        </p:txBody>
      </p:sp>
      <p:sp>
        <p:nvSpPr>
          <p:cNvPr id="3" name="Subtitle 2">
            <a:extLst>
              <a:ext uri="{FF2B5EF4-FFF2-40B4-BE49-F238E27FC236}">
                <a16:creationId xmlns:a16="http://schemas.microsoft.com/office/drawing/2014/main" id="{1DB95454-3617-421C-B687-70B9BB593FEE}"/>
              </a:ext>
            </a:extLst>
          </p:cNvPr>
          <p:cNvSpPr>
            <a:spLocks noGrp="1"/>
          </p:cNvSpPr>
          <p:nvPr>
            <p:ph type="subTitle" idx="1"/>
          </p:nvPr>
        </p:nvSpPr>
        <p:spPr/>
        <p:txBody>
          <a:bodyPr>
            <a:normAutofit/>
          </a:bodyPr>
          <a:lstStyle/>
          <a:p>
            <a:r>
              <a:rPr lang="en-GB" sz="3200" dirty="0">
                <a:solidFill>
                  <a:schemeClr val="bg2">
                    <a:lumMod val="50000"/>
                  </a:schemeClr>
                </a:solidFill>
              </a:rPr>
              <a:t>Dr Andy Evans</a:t>
            </a:r>
          </a:p>
          <a:p>
            <a:r>
              <a:rPr lang="en-GB" sz="3200" dirty="0">
                <a:solidFill>
                  <a:schemeClr val="bg2">
                    <a:lumMod val="50000"/>
                  </a:schemeClr>
                </a:solidFill>
              </a:rPr>
              <a:t>Rachael </a:t>
            </a:r>
            <a:r>
              <a:rPr lang="en-GB" sz="3200" dirty="0" err="1">
                <a:solidFill>
                  <a:schemeClr val="bg2">
                    <a:lumMod val="50000"/>
                  </a:schemeClr>
                </a:solidFill>
              </a:rPr>
              <a:t>Oldroyd</a:t>
            </a:r>
            <a:endParaRPr lang="en-GB" sz="3200" dirty="0">
              <a:solidFill>
                <a:schemeClr val="bg2">
                  <a:lumMod val="50000"/>
                </a:schemeClr>
              </a:solidFill>
            </a:endParaRPr>
          </a:p>
        </p:txBody>
      </p:sp>
    </p:spTree>
    <p:extLst>
      <p:ext uri="{BB962C8B-B14F-4D97-AF65-F5344CB8AC3E}">
        <p14:creationId xmlns:p14="http://schemas.microsoft.com/office/powerpoint/2010/main" val="415476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D7D2321-04A8-4B91-A96D-A4F947C8EF69}"/>
              </a:ext>
            </a:extLst>
          </p:cNvPr>
          <p:cNvSpPr>
            <a:spLocks noGrp="1" noChangeArrowheads="1"/>
          </p:cNvSpPr>
          <p:nvPr>
            <p:ph type="title"/>
          </p:nvPr>
        </p:nvSpPr>
        <p:spPr>
          <a:xfrm>
            <a:off x="3477176" y="203200"/>
            <a:ext cx="8229600" cy="1143000"/>
          </a:xfrm>
        </p:spPr>
        <p:txBody>
          <a:bodyPr/>
          <a:lstStyle/>
          <a:p>
            <a:pPr algn="r" eaLnBrk="1" hangingPunct="1"/>
            <a:r>
              <a:rPr lang="en-GB" altLang="en-US" sz="4000" dirty="0"/>
              <a:t>What is Programming?</a:t>
            </a:r>
          </a:p>
        </p:txBody>
      </p:sp>
      <p:sp>
        <p:nvSpPr>
          <p:cNvPr id="10243" name="Rectangle 3">
            <a:extLst>
              <a:ext uri="{FF2B5EF4-FFF2-40B4-BE49-F238E27FC236}">
                <a16:creationId xmlns:a16="http://schemas.microsoft.com/office/drawing/2014/main" id="{0D6F570B-6D89-4DC6-AB58-E73F18CB0CFB}"/>
              </a:ext>
            </a:extLst>
          </p:cNvPr>
          <p:cNvSpPr>
            <a:spLocks noGrp="1" noChangeArrowheads="1"/>
          </p:cNvSpPr>
          <p:nvPr>
            <p:ph idx="1"/>
          </p:nvPr>
        </p:nvSpPr>
        <p:spPr>
          <a:xfrm>
            <a:off x="389106" y="1666240"/>
            <a:ext cx="11516756" cy="4933095"/>
          </a:xfrm>
        </p:spPr>
        <p:txBody>
          <a:bodyPr>
            <a:normAutofit lnSpcReduction="10000"/>
          </a:bodyPr>
          <a:lstStyle/>
          <a:p>
            <a:pPr marL="0" indent="0" algn="just">
              <a:spcBef>
                <a:spcPts val="0"/>
              </a:spcBef>
              <a:buNone/>
              <a:defRPr/>
            </a:pPr>
            <a:endParaRPr lang="en-GB" sz="2600" dirty="0">
              <a:solidFill>
                <a:srgbClr val="000000"/>
              </a:solidFill>
              <a:latin typeface="Courier New" pitchFamily="49" charset="0"/>
              <a:cs typeface="Times New Roman" pitchFamily="18" charset="0"/>
            </a:endParaRPr>
          </a:p>
          <a:p>
            <a:pPr marL="0" indent="0" algn="just">
              <a:spcBef>
                <a:spcPts val="0"/>
              </a:spcBef>
              <a:buNone/>
              <a:defRPr/>
            </a:pPr>
            <a:r>
              <a:rPr lang="en-GB" sz="2600" dirty="0">
                <a:solidFill>
                  <a:srgbClr val="000000"/>
                </a:solidFill>
                <a:latin typeface="Courier New" pitchFamily="49" charset="0"/>
                <a:cs typeface="Times New Roman" pitchFamily="18" charset="0"/>
              </a:rPr>
              <a:t>value = 2</a:t>
            </a:r>
          </a:p>
          <a:p>
            <a:pPr marL="0" indent="0" algn="just">
              <a:spcBef>
                <a:spcPts val="0"/>
              </a:spcBef>
              <a:buNone/>
              <a:defRPr/>
            </a:pPr>
            <a:r>
              <a:rPr lang="en-GB" sz="2600" dirty="0">
                <a:solidFill>
                  <a:srgbClr val="000000"/>
                </a:solidFill>
                <a:latin typeface="Courier New" pitchFamily="49" charset="0"/>
                <a:cs typeface="Times New Roman" pitchFamily="18" charset="0"/>
              </a:rPr>
              <a:t>answer = 4 + value</a:t>
            </a:r>
          </a:p>
          <a:p>
            <a:pPr marL="0" indent="0" algn="just">
              <a:spcBef>
                <a:spcPts val="0"/>
              </a:spcBef>
              <a:buNone/>
              <a:defRPr/>
            </a:pPr>
            <a:r>
              <a:rPr lang="en-GB" sz="2600" dirty="0">
                <a:solidFill>
                  <a:srgbClr val="000000"/>
                </a:solidFill>
                <a:latin typeface="Courier New" pitchFamily="49" charset="0"/>
                <a:cs typeface="Times New Roman" pitchFamily="18" charset="0"/>
              </a:rPr>
              <a:t>if answer &gt; 0 : </a:t>
            </a:r>
          </a:p>
          <a:p>
            <a:pPr marL="0" indent="0" algn="just">
              <a:spcBef>
                <a:spcPts val="0"/>
              </a:spcBef>
              <a:buNone/>
              <a:defRPr/>
            </a:pPr>
            <a:r>
              <a:rPr lang="en-GB" sz="2600" dirty="0">
                <a:solidFill>
                  <a:srgbClr val="000000"/>
                </a:solidFill>
                <a:latin typeface="Courier New" pitchFamily="49" charset="0"/>
                <a:cs typeface="Times New Roman" pitchFamily="18" charset="0"/>
              </a:rPr>
              <a:t>	print (answer</a:t>
            </a:r>
            <a:r>
              <a:rPr lang="en-GB" sz="2600" dirty="0">
                <a:solidFill>
                  <a:srgbClr val="000000"/>
                </a:solidFill>
                <a:latin typeface="Courier New" pitchFamily="49" charset="0"/>
                <a:ea typeface="Times New Roman" pitchFamily="18" charset="0"/>
                <a:cs typeface="Courier New" pitchFamily="49" charset="0"/>
              </a:rPr>
              <a:t>)</a:t>
            </a:r>
            <a:endParaRPr lang="en-GB" sz="2600" dirty="0"/>
          </a:p>
          <a:p>
            <a:pPr marL="0" indent="0">
              <a:spcBef>
                <a:spcPts val="0"/>
              </a:spcBef>
              <a:buNone/>
              <a:defRPr/>
            </a:pPr>
            <a:endParaRPr lang="en-GB" sz="2600" dirty="0"/>
          </a:p>
          <a:p>
            <a:pPr marL="0" indent="0">
              <a:buNone/>
              <a:defRPr/>
            </a:pPr>
            <a:r>
              <a:rPr lang="en-GB" sz="2600" dirty="0"/>
              <a:t>Code is written in text files called the </a:t>
            </a:r>
            <a:r>
              <a:rPr lang="en-GB" sz="2600" dirty="0">
                <a:solidFill>
                  <a:schemeClr val="accent5">
                    <a:lumMod val="75000"/>
                  </a:schemeClr>
                </a:solidFill>
              </a:rPr>
              <a:t>source code </a:t>
            </a:r>
            <a:r>
              <a:rPr lang="en-GB" sz="2600" dirty="0"/>
              <a:t>(sometimes “</a:t>
            </a:r>
            <a:r>
              <a:rPr lang="en-GB" sz="2600" dirty="0" err="1"/>
              <a:t>src</a:t>
            </a:r>
            <a:r>
              <a:rPr lang="en-GB" sz="2600" dirty="0"/>
              <a:t>”). In Python’s case, each command is on a new line.</a:t>
            </a:r>
          </a:p>
          <a:p>
            <a:pPr marL="0" indent="0">
              <a:buNone/>
              <a:defRPr/>
            </a:pPr>
            <a:r>
              <a:rPr lang="en-GB" sz="2600" dirty="0"/>
              <a:t>The code has a specific </a:t>
            </a:r>
            <a:r>
              <a:rPr lang="en-GB" sz="2600" dirty="0">
                <a:solidFill>
                  <a:schemeClr val="accent5">
                    <a:lumMod val="75000"/>
                  </a:schemeClr>
                </a:solidFill>
              </a:rPr>
              <a:t>syntax</a:t>
            </a:r>
            <a:r>
              <a:rPr lang="en-GB" sz="2600" dirty="0"/>
              <a:t> along with </a:t>
            </a:r>
            <a:r>
              <a:rPr lang="en-GB" sz="2600" dirty="0">
                <a:solidFill>
                  <a:schemeClr val="accent5">
                    <a:lumMod val="75000"/>
                  </a:schemeClr>
                </a:solidFill>
              </a:rPr>
              <a:t>keywords</a:t>
            </a:r>
            <a:r>
              <a:rPr lang="en-GB" sz="2600" dirty="0"/>
              <a:t> and </a:t>
            </a:r>
            <a:r>
              <a:rPr lang="en-GB" sz="2600" dirty="0">
                <a:solidFill>
                  <a:schemeClr val="accent5">
                    <a:lumMod val="75000"/>
                  </a:schemeClr>
                </a:solidFill>
              </a:rPr>
              <a:t>operators</a:t>
            </a:r>
            <a:r>
              <a:rPr lang="en-GB" sz="2600" dirty="0"/>
              <a:t> that have specific meanings for the computer. Here </a:t>
            </a:r>
            <a:r>
              <a:rPr lang="en-GB" sz="2600" dirty="0">
                <a:latin typeface="Courier New" panose="02070309020205020404" pitchFamily="49" charset="0"/>
                <a:cs typeface="Courier New" panose="02070309020205020404" pitchFamily="49" charset="0"/>
              </a:rPr>
              <a:t>if</a:t>
            </a:r>
            <a:r>
              <a:rPr lang="en-GB" sz="2600" dirty="0"/>
              <a:t> is a </a:t>
            </a:r>
            <a:r>
              <a:rPr lang="en-GB" sz="2600" dirty="0">
                <a:solidFill>
                  <a:schemeClr val="accent5">
                    <a:lumMod val="75000"/>
                  </a:schemeClr>
                </a:solidFill>
              </a:rPr>
              <a:t>control flow keyword</a:t>
            </a:r>
            <a:r>
              <a:rPr lang="en-GB" sz="2600" dirty="0"/>
              <a:t>: it controls the flow of the program as it runs based on some </a:t>
            </a:r>
            <a:r>
              <a:rPr lang="en-GB" sz="2600" dirty="0">
                <a:solidFill>
                  <a:schemeClr val="accent5">
                    <a:lumMod val="75000"/>
                  </a:schemeClr>
                </a:solidFill>
              </a:rPr>
              <a:t>condition</a:t>
            </a:r>
            <a:r>
              <a:rPr lang="en-GB" sz="2600" dirty="0"/>
              <a:t>.</a:t>
            </a:r>
          </a:p>
          <a:p>
            <a:pPr marL="0" indent="0">
              <a:buNone/>
              <a:defRPr/>
            </a:pPr>
            <a:r>
              <a:rPr lang="en-GB" sz="2600" dirty="0"/>
              <a:t>One or more files (often written by different people) work together to make a program.</a:t>
            </a:r>
          </a:p>
        </p:txBody>
      </p:sp>
    </p:spTree>
    <p:extLst>
      <p:ext uri="{BB962C8B-B14F-4D97-AF65-F5344CB8AC3E}">
        <p14:creationId xmlns:p14="http://schemas.microsoft.com/office/powerpoint/2010/main" val="192670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05987CA4-9E73-4828-82E9-AEAED58596EE}"/>
              </a:ext>
            </a:extLst>
          </p:cNvPr>
          <p:cNvSpPr>
            <a:spLocks noGrp="1" noChangeArrowheads="1"/>
          </p:cNvSpPr>
          <p:nvPr>
            <p:ph type="title"/>
          </p:nvPr>
        </p:nvSpPr>
        <p:spPr>
          <a:xfrm>
            <a:off x="3250163" y="479912"/>
            <a:ext cx="8229600" cy="685800"/>
          </a:xfrm>
        </p:spPr>
        <p:txBody>
          <a:bodyPr vert="horz" lIns="90488" tIns="44450" rIns="90488" bIns="44450" rtlCol="0" anchor="ctr">
            <a:normAutofit fontScale="90000"/>
          </a:bodyPr>
          <a:lstStyle/>
          <a:p>
            <a:pPr algn="r">
              <a:defRPr/>
            </a:pPr>
            <a:r>
              <a:rPr lang="en-GB" dirty="0"/>
              <a:t>Why Python?</a:t>
            </a:r>
          </a:p>
        </p:txBody>
      </p:sp>
      <p:sp>
        <p:nvSpPr>
          <p:cNvPr id="13315" name="Rectangle 3">
            <a:extLst>
              <a:ext uri="{FF2B5EF4-FFF2-40B4-BE49-F238E27FC236}">
                <a16:creationId xmlns:a16="http://schemas.microsoft.com/office/drawing/2014/main" id="{CD5252B6-03BE-465D-A83F-AB8C3D0DB34D}"/>
              </a:ext>
            </a:extLst>
          </p:cNvPr>
          <p:cNvSpPr>
            <a:spLocks noGrp="1" noChangeArrowheads="1"/>
          </p:cNvSpPr>
          <p:nvPr>
            <p:ph idx="1"/>
          </p:nvPr>
        </p:nvSpPr>
        <p:spPr>
          <a:xfrm>
            <a:off x="802433" y="2276476"/>
            <a:ext cx="9252792" cy="4276725"/>
          </a:xfrm>
        </p:spPr>
        <p:txBody>
          <a:bodyPr vert="horz" lIns="90488" tIns="44450" rIns="90488" bIns="44450" rtlCol="0">
            <a:normAutofit/>
          </a:bodyPr>
          <a:lstStyle/>
          <a:p>
            <a:pPr>
              <a:spcAft>
                <a:spcPts val="600"/>
              </a:spcAft>
              <a:buNone/>
              <a:defRPr/>
            </a:pPr>
            <a:r>
              <a:rPr lang="en-GB" sz="2600" dirty="0"/>
              <a:t>It’s easy to use.</a:t>
            </a:r>
          </a:p>
          <a:p>
            <a:pPr>
              <a:spcAft>
                <a:spcPts val="600"/>
              </a:spcAft>
              <a:buNone/>
              <a:defRPr/>
            </a:pPr>
            <a:r>
              <a:rPr lang="en-GB" sz="2600" dirty="0"/>
              <a:t>It’s  (largely) Operating System (OS) independent.</a:t>
            </a:r>
          </a:p>
          <a:p>
            <a:pPr marL="0" indent="0">
              <a:spcAft>
                <a:spcPts val="600"/>
              </a:spcAft>
              <a:buNone/>
              <a:defRPr/>
            </a:pPr>
            <a:r>
              <a:rPr lang="en-GB" sz="2600" dirty="0"/>
              <a:t>It has a great community and lots of code to help with analysis.</a:t>
            </a:r>
          </a:p>
          <a:p>
            <a:pPr marL="0" indent="0">
              <a:spcAft>
                <a:spcPts val="600"/>
              </a:spcAft>
              <a:buNone/>
              <a:defRPr/>
            </a:pPr>
            <a:r>
              <a:rPr lang="en-GB" sz="2600" dirty="0"/>
              <a:t>It is built into a wide range of software as a scripting language.</a:t>
            </a:r>
          </a:p>
          <a:p>
            <a:pPr marL="0" indent="0">
              <a:spcAft>
                <a:spcPts val="600"/>
              </a:spcAft>
              <a:buNone/>
              <a:defRPr/>
            </a:pPr>
            <a:r>
              <a:rPr lang="en-GB" sz="2600" dirty="0"/>
              <a:t>It is one of the top three languages most desired by employers.</a:t>
            </a:r>
          </a:p>
          <a:p>
            <a:pPr marL="0" indent="0">
              <a:spcAft>
                <a:spcPts val="600"/>
              </a:spcAft>
              <a:buNone/>
              <a:defRPr/>
            </a:pPr>
            <a:r>
              <a:rPr lang="en-GB" sz="2600" dirty="0"/>
              <a:t>Learning about it in depth will teach you about other languages.</a:t>
            </a:r>
          </a:p>
        </p:txBody>
      </p:sp>
      <p:pic>
        <p:nvPicPr>
          <p:cNvPr id="5" name="Picture 4">
            <a:extLst>
              <a:ext uri="{FF2B5EF4-FFF2-40B4-BE49-F238E27FC236}">
                <a16:creationId xmlns:a16="http://schemas.microsoft.com/office/drawing/2014/main" id="{C62271C3-F14F-4EDC-B8BC-E2DFEEBC7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479912"/>
            <a:ext cx="4506216" cy="1522066"/>
          </a:xfrm>
          <a:prstGeom prst="rect">
            <a:avLst/>
          </a:prstGeom>
        </p:spPr>
      </p:pic>
    </p:spTree>
    <p:extLst>
      <p:ext uri="{BB962C8B-B14F-4D97-AF65-F5344CB8AC3E}">
        <p14:creationId xmlns:p14="http://schemas.microsoft.com/office/powerpoint/2010/main" val="23979575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CA5879D-2CDF-4D62-959E-4684466144BB}"/>
              </a:ext>
            </a:extLst>
          </p:cNvPr>
          <p:cNvSpPr>
            <a:spLocks noGrp="1" noChangeArrowheads="1"/>
          </p:cNvSpPr>
          <p:nvPr>
            <p:ph type="title"/>
          </p:nvPr>
        </p:nvSpPr>
        <p:spPr>
          <a:xfrm>
            <a:off x="3026230" y="405266"/>
            <a:ext cx="8435975" cy="1143000"/>
          </a:xfrm>
        </p:spPr>
        <p:txBody>
          <a:bodyPr>
            <a:normAutofit fontScale="90000"/>
          </a:bodyPr>
          <a:lstStyle/>
          <a:p>
            <a:pPr algn="r" eaLnBrk="1" hangingPunct="1"/>
            <a:r>
              <a:rPr lang="en-GB" altLang="en-US" sz="4000" dirty="0"/>
              <a:t>A brief history of programming: </a:t>
            </a:r>
            <a:br>
              <a:rPr lang="en-GB" altLang="en-US" sz="4000" dirty="0"/>
            </a:br>
            <a:r>
              <a:rPr lang="en-GB" altLang="en-US" sz="4000" dirty="0"/>
              <a:t>Low Level Languages</a:t>
            </a:r>
            <a:endParaRPr lang="en-US" altLang="en-US" sz="4000" dirty="0"/>
          </a:p>
        </p:txBody>
      </p:sp>
      <p:sp>
        <p:nvSpPr>
          <p:cNvPr id="21507" name="Rectangle 3">
            <a:extLst>
              <a:ext uri="{FF2B5EF4-FFF2-40B4-BE49-F238E27FC236}">
                <a16:creationId xmlns:a16="http://schemas.microsoft.com/office/drawing/2014/main" id="{09E89749-03A5-46DD-9F77-DF18993BDDDE}"/>
              </a:ext>
            </a:extLst>
          </p:cNvPr>
          <p:cNvSpPr>
            <a:spLocks noGrp="1" noChangeArrowheads="1"/>
          </p:cNvSpPr>
          <p:nvPr>
            <p:ph idx="1"/>
          </p:nvPr>
        </p:nvSpPr>
        <p:spPr>
          <a:xfrm>
            <a:off x="391886" y="1770434"/>
            <a:ext cx="11588620" cy="4891623"/>
          </a:xfrm>
        </p:spPr>
        <p:txBody>
          <a:bodyPr>
            <a:normAutofit lnSpcReduction="10000"/>
          </a:bodyPr>
          <a:lstStyle/>
          <a:p>
            <a:pPr marL="0" indent="0">
              <a:buNone/>
            </a:pPr>
            <a:r>
              <a:rPr lang="en-GB" altLang="en-US" sz="2600" dirty="0"/>
              <a:t>1930’s Alan Turing first thought about programmable machines that had flexible uses.</a:t>
            </a:r>
          </a:p>
          <a:p>
            <a:pPr marL="0" indent="0">
              <a:buNone/>
            </a:pPr>
            <a:endParaRPr lang="en-GB" altLang="en-US" sz="2000" dirty="0"/>
          </a:p>
          <a:p>
            <a:pPr marL="0" indent="0">
              <a:buNone/>
            </a:pPr>
            <a:r>
              <a:rPr lang="en-GB" altLang="en-US" sz="2600" dirty="0"/>
              <a:t>1940’s First properly flexible computers – programmed in </a:t>
            </a:r>
            <a:r>
              <a:rPr lang="en-GB" altLang="en-US" sz="2600" dirty="0">
                <a:solidFill>
                  <a:schemeClr val="accent5">
                    <a:lumMod val="75000"/>
                  </a:schemeClr>
                </a:solidFill>
              </a:rPr>
              <a:t>binary code</a:t>
            </a:r>
            <a:r>
              <a:rPr lang="en-GB" altLang="en-US" sz="2600" dirty="0"/>
              <a:t> ‘</a:t>
            </a:r>
            <a:r>
              <a:rPr lang="en-GB" altLang="en-US" sz="2600" dirty="0">
                <a:solidFill>
                  <a:schemeClr val="accent5">
                    <a:lumMod val="75000"/>
                  </a:schemeClr>
                </a:solidFill>
              </a:rPr>
              <a:t>First Generation Languages</a:t>
            </a:r>
            <a:r>
              <a:rPr lang="en-GB" altLang="en-US" sz="2600" dirty="0"/>
              <a:t>’, for example ‘</a:t>
            </a:r>
            <a:r>
              <a:rPr lang="en-GB" altLang="en-US" sz="2600" dirty="0">
                <a:latin typeface="Courier New" panose="02070309020205020404" pitchFamily="49" charset="0"/>
                <a:cs typeface="Courier New" panose="02070309020205020404" pitchFamily="49" charset="0"/>
              </a:rPr>
              <a:t>1000 1001 1101 0000 0100 1000 1001 1000 0000 0010 0000 0001 1101 1000</a:t>
            </a:r>
            <a:r>
              <a:rPr lang="en-GB" altLang="en-US" sz="2600" dirty="0"/>
              <a:t>’.</a:t>
            </a:r>
          </a:p>
          <a:p>
            <a:pPr marL="0" indent="0">
              <a:buNone/>
            </a:pPr>
            <a:endParaRPr lang="en-GB" altLang="en-US" sz="2000" dirty="0"/>
          </a:p>
          <a:p>
            <a:pPr marL="0" indent="0">
              <a:buNone/>
            </a:pPr>
            <a:r>
              <a:rPr lang="en-GB" altLang="en-US" sz="2600" dirty="0"/>
              <a:t>Early 1950’s ‘</a:t>
            </a:r>
            <a:r>
              <a:rPr lang="en-GB" altLang="en-US" sz="2600" dirty="0">
                <a:solidFill>
                  <a:schemeClr val="accent5">
                    <a:lumMod val="75000"/>
                  </a:schemeClr>
                </a:solidFill>
              </a:rPr>
              <a:t>Second Generation Languages</a:t>
            </a:r>
            <a:r>
              <a:rPr lang="en-GB" altLang="en-US" sz="2600" dirty="0"/>
              <a:t>’ – used simple ‘</a:t>
            </a:r>
            <a:r>
              <a:rPr lang="en-GB" altLang="en-US" sz="2600" dirty="0">
                <a:solidFill>
                  <a:schemeClr val="accent5">
                    <a:lumMod val="75000"/>
                  </a:schemeClr>
                </a:solidFill>
              </a:rPr>
              <a:t>machine language</a:t>
            </a:r>
            <a:r>
              <a:rPr lang="en-GB" altLang="en-US" sz="2600" dirty="0"/>
              <a:t>’ or ‘</a:t>
            </a:r>
            <a:r>
              <a:rPr lang="en-GB" altLang="en-US" sz="2600" dirty="0">
                <a:solidFill>
                  <a:schemeClr val="accent5">
                    <a:lumMod val="75000"/>
                  </a:schemeClr>
                </a:solidFill>
              </a:rPr>
              <a:t>assembler</a:t>
            </a:r>
            <a:r>
              <a:rPr lang="en-GB" altLang="en-US" sz="2600" dirty="0"/>
              <a:t>’ codes to represent operations, like ‘</a:t>
            </a:r>
            <a:r>
              <a:rPr lang="en-GB" altLang="en-US" sz="2600" dirty="0" err="1">
                <a:latin typeface="Courier New" panose="02070309020205020404" pitchFamily="49" charset="0"/>
                <a:cs typeface="Courier New" panose="02070309020205020404" pitchFamily="49" charset="0"/>
              </a:rPr>
              <a:t>mov</a:t>
            </a:r>
            <a:r>
              <a:rPr lang="en-GB" altLang="en-US" sz="2600" dirty="0">
                <a:latin typeface="Courier New" panose="02070309020205020404" pitchFamily="49" charset="0"/>
                <a:cs typeface="Courier New" panose="02070309020205020404" pitchFamily="49" charset="0"/>
              </a:rPr>
              <a:t> </a:t>
            </a:r>
            <a:r>
              <a:rPr lang="en-GB" altLang="en-US" sz="2600" dirty="0" err="1">
                <a:latin typeface="Courier New" panose="02070309020205020404" pitchFamily="49" charset="0"/>
                <a:cs typeface="Courier New" panose="02070309020205020404" pitchFamily="49" charset="0"/>
              </a:rPr>
              <a:t>eax</a:t>
            </a:r>
            <a:r>
              <a:rPr lang="en-GB" altLang="en-US" sz="2600" dirty="0">
                <a:latin typeface="Courier New" panose="02070309020205020404" pitchFamily="49" charset="0"/>
                <a:cs typeface="Courier New" panose="02070309020205020404" pitchFamily="49" charset="0"/>
              </a:rPr>
              <a:t>, 4 move </a:t>
            </a:r>
            <a:r>
              <a:rPr lang="en-GB" altLang="en-US" sz="2600" dirty="0" err="1">
                <a:latin typeface="Courier New" panose="02070309020205020404" pitchFamily="49" charset="0"/>
                <a:cs typeface="Courier New" panose="02070309020205020404" pitchFamily="49" charset="0"/>
              </a:rPr>
              <a:t>ebx</a:t>
            </a:r>
            <a:r>
              <a:rPr lang="en-GB" altLang="en-US" sz="2600" dirty="0">
                <a:latin typeface="Courier New" panose="02070309020205020404" pitchFamily="49" charset="0"/>
                <a:cs typeface="Courier New" panose="02070309020205020404" pitchFamily="49" charset="0"/>
              </a:rPr>
              <a:t>, 2 add </a:t>
            </a:r>
            <a:r>
              <a:rPr lang="en-GB" altLang="en-US" sz="2600" dirty="0" err="1">
                <a:latin typeface="Courier New" panose="02070309020205020404" pitchFamily="49" charset="0"/>
                <a:cs typeface="Courier New" panose="02070309020205020404" pitchFamily="49" charset="0"/>
              </a:rPr>
              <a:t>eax,ebx</a:t>
            </a:r>
            <a:r>
              <a:rPr lang="en-GB" altLang="en-US" sz="2600" dirty="0"/>
              <a:t>’ for ‘4 add 2’.</a:t>
            </a:r>
          </a:p>
          <a:p>
            <a:pPr marL="0" indent="0">
              <a:buNone/>
            </a:pPr>
            <a:endParaRPr lang="en-GB" altLang="en-US" sz="2600" dirty="0"/>
          </a:p>
          <a:p>
            <a:pPr marL="0" indent="0">
              <a:buNone/>
            </a:pPr>
            <a:r>
              <a:rPr lang="en-US" altLang="en-US" sz="2600" dirty="0"/>
              <a:t>These are sometimes called </a:t>
            </a:r>
            <a:r>
              <a:rPr lang="en-US" altLang="en-US" sz="2600" dirty="0">
                <a:solidFill>
                  <a:schemeClr val="accent5">
                    <a:lumMod val="75000"/>
                  </a:schemeClr>
                </a:solidFill>
              </a:rPr>
              <a:t>Low Level Languages</a:t>
            </a:r>
            <a:r>
              <a:rPr lang="en-US" altLang="en-US" sz="2600" dirty="0"/>
              <a:t> as they are close to the details by which the computer works: they have low levels of </a:t>
            </a:r>
            <a:r>
              <a:rPr lang="en-US" altLang="en-US" sz="2600" dirty="0">
                <a:solidFill>
                  <a:schemeClr val="accent5">
                    <a:lumMod val="75000"/>
                  </a:schemeClr>
                </a:solidFill>
              </a:rPr>
              <a:t>abstraction</a:t>
            </a:r>
            <a:r>
              <a:rPr lang="en-US" altLang="en-US" sz="2600" dirty="0"/>
              <a:t>.</a:t>
            </a:r>
          </a:p>
        </p:txBody>
      </p:sp>
    </p:spTree>
    <p:extLst>
      <p:ext uri="{BB962C8B-B14F-4D97-AF65-F5344CB8AC3E}">
        <p14:creationId xmlns:p14="http://schemas.microsoft.com/office/powerpoint/2010/main" val="912320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74C6E89-D238-4365-AF29-510D7F643A90}"/>
              </a:ext>
            </a:extLst>
          </p:cNvPr>
          <p:cNvSpPr>
            <a:spLocks noGrp="1" noChangeArrowheads="1"/>
          </p:cNvSpPr>
          <p:nvPr>
            <p:ph type="title"/>
          </p:nvPr>
        </p:nvSpPr>
        <p:spPr>
          <a:xfrm>
            <a:off x="3184267" y="216272"/>
            <a:ext cx="8507413" cy="1143000"/>
          </a:xfrm>
        </p:spPr>
        <p:txBody>
          <a:bodyPr rtlCol="0">
            <a:normAutofit fontScale="90000"/>
          </a:bodyPr>
          <a:lstStyle/>
          <a:p>
            <a:pPr algn="r">
              <a:defRPr/>
            </a:pPr>
            <a:r>
              <a:rPr lang="en-GB" dirty="0"/>
              <a:t>A brief history of programming: </a:t>
            </a:r>
            <a:br>
              <a:rPr lang="en-GB" dirty="0"/>
            </a:br>
            <a:r>
              <a:rPr lang="en-GB" dirty="0"/>
              <a:t>High Level Languages</a:t>
            </a:r>
            <a:endParaRPr lang="en-US" dirty="0"/>
          </a:p>
        </p:txBody>
      </p:sp>
      <p:sp>
        <p:nvSpPr>
          <p:cNvPr id="25603" name="Rectangle 3">
            <a:extLst>
              <a:ext uri="{FF2B5EF4-FFF2-40B4-BE49-F238E27FC236}">
                <a16:creationId xmlns:a16="http://schemas.microsoft.com/office/drawing/2014/main" id="{43C381DB-1C95-4192-8CDC-A8F5C6608889}"/>
              </a:ext>
            </a:extLst>
          </p:cNvPr>
          <p:cNvSpPr>
            <a:spLocks noGrp="1" noChangeArrowheads="1"/>
          </p:cNvSpPr>
          <p:nvPr>
            <p:ph idx="1"/>
          </p:nvPr>
        </p:nvSpPr>
        <p:spPr>
          <a:xfrm>
            <a:off x="373223" y="1359273"/>
            <a:ext cx="7445829" cy="5114458"/>
          </a:xfrm>
        </p:spPr>
        <p:txBody>
          <a:bodyPr>
            <a:normAutofit/>
          </a:bodyPr>
          <a:lstStyle/>
          <a:p>
            <a:pPr marL="0" indent="0">
              <a:buNone/>
            </a:pPr>
            <a:r>
              <a:rPr lang="en-GB" altLang="en-US" sz="2600" dirty="0"/>
              <a:t>Mid 1950’s </a:t>
            </a:r>
            <a:r>
              <a:rPr lang="en-GB" altLang="en-US" sz="2600" dirty="0">
                <a:solidFill>
                  <a:schemeClr val="accent5">
                    <a:lumMod val="75000"/>
                  </a:schemeClr>
                </a:solidFill>
              </a:rPr>
              <a:t>Third Generation Languages</a:t>
            </a:r>
            <a:r>
              <a:rPr lang="en-GB" altLang="en-US" sz="2600" dirty="0"/>
              <a:t>: in a human readable form, e.g. ‘</a:t>
            </a:r>
            <a:r>
              <a:rPr lang="en-GB" altLang="en-US" sz="2600" dirty="0">
                <a:latin typeface="Courier New" panose="02070309020205020404" pitchFamily="49" charset="0"/>
                <a:cs typeface="Courier New" panose="02070309020205020404" pitchFamily="49" charset="0"/>
              </a:rPr>
              <a:t>4 + 2</a:t>
            </a:r>
            <a:r>
              <a:rPr lang="en-GB" altLang="en-US" sz="2600" dirty="0"/>
              <a:t>’.</a:t>
            </a:r>
          </a:p>
          <a:p>
            <a:pPr marL="0" indent="0">
              <a:buNone/>
            </a:pPr>
            <a:endParaRPr lang="en-GB" altLang="en-US" sz="2600" dirty="0"/>
          </a:p>
          <a:p>
            <a:pPr marL="0" indent="0">
              <a:buNone/>
            </a:pPr>
            <a:r>
              <a:rPr lang="en-GB" altLang="en-US" sz="2600" dirty="0">
                <a:solidFill>
                  <a:schemeClr val="accent5">
                    <a:lumMod val="75000"/>
                  </a:schemeClr>
                </a:solidFill>
              </a:rPr>
              <a:t>Fourth Generation Languages </a:t>
            </a:r>
            <a:r>
              <a:rPr lang="en-GB" altLang="en-US" sz="2600" dirty="0"/>
              <a:t>try to let people describe what they want to do, without complicating things with how they’re done. </a:t>
            </a:r>
            <a:r>
              <a:rPr lang="en-GB" altLang="en-US" sz="2600" dirty="0">
                <a:solidFill>
                  <a:schemeClr val="accent5">
                    <a:lumMod val="75000"/>
                  </a:schemeClr>
                </a:solidFill>
              </a:rPr>
              <a:t>Fifth Generation Languages </a:t>
            </a:r>
            <a:r>
              <a:rPr lang="en-GB" altLang="en-US" sz="2600" dirty="0"/>
              <a:t>centre on describing what a problem solution looks like and getting a computer to find it.</a:t>
            </a:r>
          </a:p>
          <a:p>
            <a:pPr marL="0" indent="0">
              <a:buNone/>
            </a:pPr>
            <a:endParaRPr lang="en-GB" altLang="en-US" sz="2600" dirty="0"/>
          </a:p>
          <a:p>
            <a:pPr marL="0" indent="0">
              <a:buNone/>
            </a:pPr>
            <a:r>
              <a:rPr lang="en-GB" altLang="en-US" sz="2600" dirty="0"/>
              <a:t>Such languages hide how the computer works, and are therefore called </a:t>
            </a:r>
            <a:r>
              <a:rPr lang="en-GB" altLang="en-US" sz="2600" dirty="0">
                <a:solidFill>
                  <a:schemeClr val="accent5">
                    <a:lumMod val="75000"/>
                  </a:schemeClr>
                </a:solidFill>
              </a:rPr>
              <a:t>High Level Languages</a:t>
            </a:r>
            <a:r>
              <a:rPr lang="en-GB" altLang="en-US" sz="2600" dirty="0"/>
              <a:t>. </a:t>
            </a:r>
          </a:p>
          <a:p>
            <a:pPr marL="0" indent="0">
              <a:buNone/>
            </a:pPr>
            <a:r>
              <a:rPr lang="en-GB" altLang="en-US" sz="2600" dirty="0"/>
              <a:t>Python is a high level, third generation language.</a:t>
            </a:r>
            <a:endParaRPr lang="en-US" altLang="en-US" sz="2600" dirty="0"/>
          </a:p>
        </p:txBody>
      </p:sp>
      <p:pic>
        <p:nvPicPr>
          <p:cNvPr id="25604" name="Picture 4" descr="modelbuilder">
            <a:extLst>
              <a:ext uri="{FF2B5EF4-FFF2-40B4-BE49-F238E27FC236}">
                <a16:creationId xmlns:a16="http://schemas.microsoft.com/office/drawing/2014/main" id="{D1924118-CC10-4C47-9C79-C90316DCE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053" y="3406948"/>
            <a:ext cx="3872628" cy="290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34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34F61BA-496C-4AD8-A4C5-FCBA33292F9B}"/>
              </a:ext>
            </a:extLst>
          </p:cNvPr>
          <p:cNvSpPr>
            <a:spLocks noGrp="1" noChangeArrowheads="1"/>
          </p:cNvSpPr>
          <p:nvPr>
            <p:ph type="title"/>
          </p:nvPr>
        </p:nvSpPr>
        <p:spPr>
          <a:xfrm>
            <a:off x="3151026" y="349283"/>
            <a:ext cx="8362950" cy="1143000"/>
          </a:xfrm>
        </p:spPr>
        <p:txBody>
          <a:bodyPr/>
          <a:lstStyle/>
          <a:p>
            <a:pPr algn="r" eaLnBrk="1" hangingPunct="1"/>
            <a:r>
              <a:rPr lang="en-GB" altLang="en-US" sz="4000" dirty="0"/>
              <a:t>Converting code to binary</a:t>
            </a:r>
          </a:p>
        </p:txBody>
      </p:sp>
      <p:sp>
        <p:nvSpPr>
          <p:cNvPr id="23555" name="Rectangle 3">
            <a:extLst>
              <a:ext uri="{FF2B5EF4-FFF2-40B4-BE49-F238E27FC236}">
                <a16:creationId xmlns:a16="http://schemas.microsoft.com/office/drawing/2014/main" id="{3709F5A2-8360-412B-9EE5-EA9FE7F7C500}"/>
              </a:ext>
            </a:extLst>
          </p:cNvPr>
          <p:cNvSpPr>
            <a:spLocks noGrp="1" noChangeArrowheads="1"/>
          </p:cNvSpPr>
          <p:nvPr>
            <p:ph idx="1"/>
          </p:nvPr>
        </p:nvSpPr>
        <p:spPr>
          <a:xfrm>
            <a:off x="559837" y="1679510"/>
            <a:ext cx="11308702" cy="4591117"/>
          </a:xfrm>
        </p:spPr>
        <p:txBody>
          <a:bodyPr>
            <a:normAutofit fontScale="92500"/>
          </a:bodyPr>
          <a:lstStyle/>
          <a:p>
            <a:pPr marL="0" indent="0">
              <a:buNone/>
            </a:pPr>
            <a:r>
              <a:rPr lang="en-GB" altLang="en-US" sz="2600" dirty="0"/>
              <a:t>A </a:t>
            </a:r>
            <a:r>
              <a:rPr lang="en-GB" altLang="en-US" sz="2600" dirty="0">
                <a:solidFill>
                  <a:schemeClr val="accent5">
                    <a:lumMod val="75000"/>
                  </a:schemeClr>
                </a:solidFill>
              </a:rPr>
              <a:t>compiler</a:t>
            </a:r>
            <a:r>
              <a:rPr lang="en-GB" altLang="en-US" sz="2600" dirty="0"/>
              <a:t> is used to convert human language code into binary code once. The binary code (sometimes called </a:t>
            </a:r>
            <a:r>
              <a:rPr lang="en-GB" altLang="en-US" sz="2600" dirty="0">
                <a:solidFill>
                  <a:schemeClr val="accent5">
                    <a:lumMod val="75000"/>
                  </a:schemeClr>
                </a:solidFill>
              </a:rPr>
              <a:t>native code</a:t>
            </a:r>
            <a:r>
              <a:rPr lang="en-GB" altLang="en-US" sz="2600" dirty="0"/>
              <a:t>) can then be run as many times as you like. It is essentially unreadable by humans but only runs on a specific Operating System (and sometimes chip type).</a:t>
            </a:r>
          </a:p>
          <a:p>
            <a:pPr marL="0" indent="0">
              <a:buNone/>
            </a:pPr>
            <a:endParaRPr lang="en-GB" altLang="en-US" sz="2600" dirty="0"/>
          </a:p>
          <a:p>
            <a:pPr marL="0" indent="0">
              <a:buNone/>
            </a:pPr>
            <a:r>
              <a:rPr lang="en-GB" altLang="en-US" sz="2600" dirty="0"/>
              <a:t>An </a:t>
            </a:r>
            <a:r>
              <a:rPr lang="en-GB" altLang="en-US" sz="2600" dirty="0">
                <a:solidFill>
                  <a:schemeClr val="accent5">
                    <a:lumMod val="75000"/>
                  </a:schemeClr>
                </a:solidFill>
              </a:rPr>
              <a:t>interpreter</a:t>
            </a:r>
            <a:r>
              <a:rPr lang="en-GB" altLang="en-US" sz="2600" dirty="0"/>
              <a:t> runs the source code directly every time, either by compiling it to a binary, or </a:t>
            </a:r>
            <a:r>
              <a:rPr lang="en-GB" altLang="en-US" sz="2600" dirty="0">
                <a:solidFill>
                  <a:schemeClr val="accent5">
                    <a:lumMod val="75000"/>
                  </a:schemeClr>
                </a:solidFill>
              </a:rPr>
              <a:t>bytecode</a:t>
            </a:r>
            <a:r>
              <a:rPr lang="en-GB" altLang="en-US" sz="2600" dirty="0"/>
              <a:t> – an unreadable intermediate that runs in a </a:t>
            </a:r>
            <a:r>
              <a:rPr lang="en-GB" altLang="en-US" sz="2600" dirty="0">
                <a:solidFill>
                  <a:schemeClr val="accent5">
                    <a:lumMod val="75000"/>
                  </a:schemeClr>
                </a:solidFill>
              </a:rPr>
              <a:t>virtual machine / runtime environment</a:t>
            </a:r>
            <a:r>
              <a:rPr lang="en-GB" altLang="en-US" sz="2600" dirty="0"/>
              <a:t> associated with the interpreter (these run the code but also protect the underlying OS from being disrupted by the code). </a:t>
            </a:r>
          </a:p>
          <a:p>
            <a:pPr marL="0" indent="0">
              <a:buNone/>
            </a:pPr>
            <a:endParaRPr lang="en-GB" altLang="en-US" sz="2600" dirty="0"/>
          </a:p>
          <a:p>
            <a:pPr marL="0" indent="0">
              <a:buNone/>
            </a:pPr>
            <a:r>
              <a:rPr lang="en-GB" altLang="en-US" sz="2600" dirty="0"/>
              <a:t>Python is an interpreted bytecode producing language. This means you generally have to distribute the source code, but it will work on any machine with an interpreter.</a:t>
            </a:r>
          </a:p>
        </p:txBody>
      </p:sp>
    </p:spTree>
    <p:extLst>
      <p:ext uri="{BB962C8B-B14F-4D97-AF65-F5344CB8AC3E}">
        <p14:creationId xmlns:p14="http://schemas.microsoft.com/office/powerpoint/2010/main" val="790017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C498-94CF-462C-8E82-A9C218574051}"/>
              </a:ext>
            </a:extLst>
          </p:cNvPr>
          <p:cNvSpPr>
            <a:spLocks noGrp="1"/>
          </p:cNvSpPr>
          <p:nvPr>
            <p:ph type="title"/>
          </p:nvPr>
        </p:nvSpPr>
        <p:spPr>
          <a:xfrm>
            <a:off x="335903" y="365125"/>
            <a:ext cx="11017897" cy="1325563"/>
          </a:xfrm>
        </p:spPr>
        <p:txBody>
          <a:bodyPr>
            <a:normAutofit/>
          </a:bodyPr>
          <a:lstStyle/>
          <a:p>
            <a:pPr algn="r"/>
            <a:r>
              <a:rPr lang="en-GB" dirty="0"/>
              <a:t>Third generation languages: imperative vs declarative</a:t>
            </a:r>
          </a:p>
        </p:txBody>
      </p:sp>
      <p:sp>
        <p:nvSpPr>
          <p:cNvPr id="3" name="Content Placeholder 2">
            <a:extLst>
              <a:ext uri="{FF2B5EF4-FFF2-40B4-BE49-F238E27FC236}">
                <a16:creationId xmlns:a16="http://schemas.microsoft.com/office/drawing/2014/main" id="{17CA4268-75D2-43D4-A399-D1A1BB42F83D}"/>
              </a:ext>
            </a:extLst>
          </p:cNvPr>
          <p:cNvSpPr>
            <a:spLocks noGrp="1"/>
          </p:cNvSpPr>
          <p:nvPr>
            <p:ph idx="1"/>
          </p:nvPr>
        </p:nvSpPr>
        <p:spPr>
          <a:xfrm>
            <a:off x="335903" y="1690688"/>
            <a:ext cx="11476652" cy="4896724"/>
          </a:xfrm>
        </p:spPr>
        <p:txBody>
          <a:bodyPr>
            <a:normAutofit fontScale="92500" lnSpcReduction="20000"/>
          </a:bodyPr>
          <a:lstStyle/>
          <a:p>
            <a:pPr marL="0" indent="0">
              <a:buNone/>
            </a:pPr>
            <a:endParaRPr lang="en-GB" dirty="0"/>
          </a:p>
          <a:p>
            <a:pPr marL="0" indent="0">
              <a:buNone/>
            </a:pPr>
            <a:r>
              <a:rPr lang="en-GB" dirty="0">
                <a:solidFill>
                  <a:schemeClr val="accent5">
                    <a:lumMod val="75000"/>
                  </a:schemeClr>
                </a:solidFill>
              </a:rPr>
              <a:t>Imperative Languages </a:t>
            </a:r>
            <a:r>
              <a:rPr lang="en-GB" dirty="0"/>
              <a:t>are traditionally the most popular. They are used to form sets of </a:t>
            </a:r>
            <a:r>
              <a:rPr lang="en-GB" dirty="0">
                <a:solidFill>
                  <a:schemeClr val="accent5">
                    <a:lumMod val="75000"/>
                  </a:schemeClr>
                </a:solidFill>
              </a:rPr>
              <a:t>statements</a:t>
            </a:r>
            <a:r>
              <a:rPr lang="en-GB" dirty="0"/>
              <a:t> that are read in sequence from top to bottom, which change the </a:t>
            </a:r>
            <a:r>
              <a:rPr lang="en-GB" dirty="0">
                <a:solidFill>
                  <a:schemeClr val="accent5">
                    <a:lumMod val="75000"/>
                  </a:schemeClr>
                </a:solidFill>
              </a:rPr>
              <a:t>state</a:t>
            </a:r>
            <a:r>
              <a:rPr lang="en-GB" dirty="0"/>
              <a:t> of the computer (for example, the data held). As we’ll see, these encourage user interactions setting off a chain of events.</a:t>
            </a:r>
          </a:p>
          <a:p>
            <a:pPr marL="0" indent="0">
              <a:buNone/>
            </a:pPr>
            <a:endParaRPr lang="en-GB" dirty="0"/>
          </a:p>
          <a:p>
            <a:pPr marL="0" indent="0" algn="just">
              <a:buNone/>
              <a:defRPr/>
            </a:pPr>
            <a:r>
              <a:rPr lang="en-GB" dirty="0">
                <a:solidFill>
                  <a:srgbClr val="000000"/>
                </a:solidFill>
                <a:latin typeface="Courier New" pitchFamily="49" charset="0"/>
                <a:cs typeface="Times New Roman" pitchFamily="18" charset="0"/>
              </a:rPr>
              <a:t>value = 2</a:t>
            </a:r>
          </a:p>
          <a:p>
            <a:pPr marL="0" indent="0" algn="just">
              <a:buNone/>
              <a:defRPr/>
            </a:pPr>
            <a:r>
              <a:rPr lang="en-GB" dirty="0">
                <a:solidFill>
                  <a:srgbClr val="000000"/>
                </a:solidFill>
                <a:latin typeface="Courier New" pitchFamily="49" charset="0"/>
                <a:ea typeface="Times New Roman" pitchFamily="18" charset="0"/>
                <a:cs typeface="Courier New" pitchFamily="49" charset="0"/>
              </a:rPr>
              <a:t>answer = 4 + value</a:t>
            </a:r>
          </a:p>
          <a:p>
            <a:pPr marL="0" indent="0" algn="just">
              <a:buNone/>
              <a:defRPr/>
            </a:pPr>
            <a:r>
              <a:rPr lang="en-GB" dirty="0">
                <a:solidFill>
                  <a:srgbClr val="000000"/>
                </a:solidFill>
                <a:latin typeface="Courier New" pitchFamily="49" charset="0"/>
                <a:ea typeface="Times New Roman" pitchFamily="18" charset="0"/>
                <a:cs typeface="Courier New" pitchFamily="49" charset="0"/>
              </a:rPr>
              <a:t>print (answer)</a:t>
            </a:r>
          </a:p>
          <a:p>
            <a:pPr marL="0" indent="0" algn="just">
              <a:buNone/>
              <a:defRPr/>
            </a:pPr>
            <a:endParaRPr lang="en-GB" dirty="0"/>
          </a:p>
          <a:p>
            <a:pPr marL="0" indent="0">
              <a:buNone/>
            </a:pPr>
            <a:r>
              <a:rPr lang="en-GB" dirty="0"/>
              <a:t>State is held in spaces inside the computer memory with label attached so we can talk about them: so-called “</a:t>
            </a:r>
            <a:r>
              <a:rPr lang="en-GB" dirty="0">
                <a:solidFill>
                  <a:schemeClr val="accent5">
                    <a:lumMod val="75000"/>
                  </a:schemeClr>
                </a:solidFill>
              </a:rPr>
              <a:t>variables</a:t>
            </a:r>
            <a:r>
              <a:rPr lang="en-GB" dirty="0"/>
              <a:t>”. For example, the label “</a:t>
            </a:r>
            <a:r>
              <a:rPr lang="en-GB" dirty="0">
                <a:solidFill>
                  <a:srgbClr val="000000"/>
                </a:solidFill>
                <a:latin typeface="Courier New" pitchFamily="49" charset="0"/>
                <a:cs typeface="Courier New" pitchFamily="49" charset="0"/>
              </a:rPr>
              <a:t>value</a:t>
            </a:r>
            <a:r>
              <a:rPr lang="en-GB" dirty="0"/>
              <a:t>” above is assigned the number “</a:t>
            </a:r>
            <a:r>
              <a:rPr lang="en-GB" dirty="0">
                <a:solidFill>
                  <a:srgbClr val="000000"/>
                </a:solidFill>
                <a:latin typeface="Courier New" pitchFamily="49" charset="0"/>
                <a:cs typeface="Courier New" pitchFamily="49" charset="0"/>
              </a:rPr>
              <a:t>2</a:t>
            </a:r>
            <a:r>
              <a:rPr lang="en-GB" dirty="0"/>
              <a:t>”. The label “</a:t>
            </a:r>
            <a:r>
              <a:rPr lang="en-GB" dirty="0">
                <a:solidFill>
                  <a:srgbClr val="000000"/>
                </a:solidFill>
                <a:latin typeface="Courier New" pitchFamily="49" charset="0"/>
                <a:cs typeface="Courier New" pitchFamily="49" charset="0"/>
              </a:rPr>
              <a:t>answer</a:t>
            </a:r>
            <a:r>
              <a:rPr lang="en-GB" dirty="0"/>
              <a:t>” is assigned the </a:t>
            </a:r>
            <a:r>
              <a:rPr lang="en-GB" dirty="0">
                <a:solidFill>
                  <a:schemeClr val="accent5">
                    <a:lumMod val="75000"/>
                  </a:schemeClr>
                </a:solidFill>
              </a:rPr>
              <a:t>evaluation</a:t>
            </a:r>
            <a:r>
              <a:rPr lang="en-GB" dirty="0"/>
              <a:t> of the </a:t>
            </a:r>
            <a:r>
              <a:rPr lang="en-GB" dirty="0">
                <a:solidFill>
                  <a:schemeClr val="accent5">
                    <a:lumMod val="75000"/>
                  </a:schemeClr>
                </a:solidFill>
              </a:rPr>
              <a:t>expression</a:t>
            </a:r>
            <a:r>
              <a:rPr lang="en-GB" dirty="0"/>
              <a:t> </a:t>
            </a:r>
            <a:r>
              <a:rPr lang="en-GB" dirty="0">
                <a:solidFill>
                  <a:srgbClr val="000000"/>
                </a:solidFill>
                <a:latin typeface="Courier New" pitchFamily="49" charset="0"/>
                <a:cs typeface="Courier New" pitchFamily="49" charset="0"/>
              </a:rPr>
              <a:t>4 + value</a:t>
            </a:r>
            <a:r>
              <a:rPr lang="en-GB" dirty="0">
                <a:solidFill>
                  <a:srgbClr val="000000"/>
                </a:solidFill>
                <a:latin typeface="Courier New" pitchFamily="49" charset="0"/>
                <a:ea typeface="Times New Roman" pitchFamily="18" charset="0"/>
                <a:cs typeface="Courier New" pitchFamily="49" charset="0"/>
              </a:rPr>
              <a:t>.</a:t>
            </a:r>
            <a:endParaRPr lang="en-GB" dirty="0"/>
          </a:p>
        </p:txBody>
      </p:sp>
    </p:spTree>
    <p:extLst>
      <p:ext uri="{BB962C8B-B14F-4D97-AF65-F5344CB8AC3E}">
        <p14:creationId xmlns:p14="http://schemas.microsoft.com/office/powerpoint/2010/main" val="1129991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F0A43-0D7E-485F-B4A9-9AA0D7322E14}"/>
              </a:ext>
            </a:extLst>
          </p:cNvPr>
          <p:cNvSpPr>
            <a:spLocks noGrp="1"/>
          </p:cNvSpPr>
          <p:nvPr>
            <p:ph type="title"/>
          </p:nvPr>
        </p:nvSpPr>
        <p:spPr>
          <a:xfrm>
            <a:off x="1136779" y="327803"/>
            <a:ext cx="10515600" cy="1325563"/>
          </a:xfrm>
        </p:spPr>
        <p:txBody>
          <a:bodyPr/>
          <a:lstStyle/>
          <a:p>
            <a:pPr algn="r"/>
            <a:r>
              <a:rPr lang="en-GB" dirty="0" err="1"/>
              <a:t>Goto</a:t>
            </a:r>
            <a:endParaRPr lang="en-GB" dirty="0"/>
          </a:p>
        </p:txBody>
      </p:sp>
      <p:sp>
        <p:nvSpPr>
          <p:cNvPr id="3" name="Content Placeholder 2">
            <a:extLst>
              <a:ext uri="{FF2B5EF4-FFF2-40B4-BE49-F238E27FC236}">
                <a16:creationId xmlns:a16="http://schemas.microsoft.com/office/drawing/2014/main" id="{3BF55FE4-33FC-49FE-9592-85B2B2C13FFA}"/>
              </a:ext>
            </a:extLst>
          </p:cNvPr>
          <p:cNvSpPr>
            <a:spLocks noGrp="1"/>
          </p:cNvSpPr>
          <p:nvPr>
            <p:ph idx="1"/>
          </p:nvPr>
        </p:nvSpPr>
        <p:spPr>
          <a:xfrm>
            <a:off x="541176" y="1825625"/>
            <a:ext cx="10812624" cy="4351338"/>
          </a:xfrm>
        </p:spPr>
        <p:txBody>
          <a:bodyPr>
            <a:normAutofit fontScale="92500" lnSpcReduction="10000"/>
          </a:bodyPr>
          <a:lstStyle/>
          <a:p>
            <a:pPr marL="0" indent="0">
              <a:buNone/>
            </a:pPr>
            <a:r>
              <a:rPr lang="en-GB" dirty="0"/>
              <a:t>Programs rarely want to run from top to bottom: they want to skip around depending on what is going on (for example, if a file exists or is missing).</a:t>
            </a:r>
          </a:p>
          <a:p>
            <a:pPr marL="0" indent="0">
              <a:buNone/>
            </a:pPr>
            <a:endParaRPr lang="en-GB" dirty="0"/>
          </a:p>
          <a:p>
            <a:pPr marL="0" indent="0">
              <a:buNone/>
            </a:pPr>
            <a:r>
              <a:rPr lang="en-GB" dirty="0"/>
              <a:t>At first, people used a </a:t>
            </a:r>
            <a:r>
              <a:rPr lang="en-GB" dirty="0">
                <a:solidFill>
                  <a:schemeClr val="accent5">
                    <a:lumMod val="75000"/>
                  </a:schemeClr>
                </a:solidFill>
              </a:rPr>
              <a:t>control flow</a:t>
            </a:r>
            <a:r>
              <a:rPr lang="en-GB" dirty="0"/>
              <a:t> keyword called </a:t>
            </a:r>
            <a:r>
              <a:rPr lang="en-GB" dirty="0" err="1"/>
              <a:t>goto</a:t>
            </a:r>
            <a:r>
              <a:rPr lang="en-GB" dirty="0"/>
              <a:t> to jump around to line numbers:</a:t>
            </a:r>
          </a:p>
          <a:p>
            <a:pPr marL="0" indent="0">
              <a:buNone/>
            </a:pPr>
            <a:r>
              <a:rPr lang="en-GB" dirty="0">
                <a:latin typeface="Courier New" panose="02070309020205020404" pitchFamily="49" charset="0"/>
                <a:cs typeface="Courier New" panose="02070309020205020404" pitchFamily="49" charset="0"/>
              </a:rPr>
              <a:t>10: if file missing </a:t>
            </a:r>
            <a:r>
              <a:rPr lang="en-GB" dirty="0" err="1">
                <a:latin typeface="Courier New" panose="02070309020205020404" pitchFamily="49" charset="0"/>
                <a:cs typeface="Courier New" panose="02070309020205020404" pitchFamily="49" charset="0"/>
              </a:rPr>
              <a:t>goto</a:t>
            </a:r>
            <a:r>
              <a:rPr lang="en-GB" dirty="0">
                <a:latin typeface="Courier New" panose="02070309020205020404" pitchFamily="49" charset="0"/>
                <a:cs typeface="Courier New" panose="02070309020205020404" pitchFamily="49" charset="0"/>
              </a:rPr>
              <a:t> 20</a:t>
            </a:r>
          </a:p>
          <a:p>
            <a:pPr marL="0" indent="0">
              <a:buNone/>
            </a:pPr>
            <a:r>
              <a:rPr lang="en-GB" dirty="0">
                <a:latin typeface="Courier New" panose="02070309020205020404" pitchFamily="49" charset="0"/>
                <a:cs typeface="Courier New" panose="02070309020205020404" pitchFamily="49" charset="0"/>
              </a:rPr>
              <a:t>15: read file </a:t>
            </a:r>
            <a:r>
              <a:rPr lang="en-GB" dirty="0" err="1">
                <a:latin typeface="Courier New" panose="02070309020205020404" pitchFamily="49" charset="0"/>
                <a:cs typeface="Courier New" panose="02070309020205020404" pitchFamily="49" charset="0"/>
              </a:rPr>
              <a:t>goto</a:t>
            </a:r>
            <a:r>
              <a:rPr lang="en-GB" dirty="0">
                <a:latin typeface="Courier New" panose="02070309020205020404" pitchFamily="49" charset="0"/>
                <a:cs typeface="Courier New" panose="02070309020205020404" pitchFamily="49" charset="0"/>
              </a:rPr>
              <a:t> 25</a:t>
            </a:r>
          </a:p>
          <a:p>
            <a:pPr marL="0" indent="0">
              <a:buNone/>
            </a:pPr>
            <a:r>
              <a:rPr lang="en-GB" dirty="0">
                <a:latin typeface="Courier New" panose="02070309020205020404" pitchFamily="49" charset="0"/>
                <a:cs typeface="Courier New" panose="02070309020205020404" pitchFamily="49" charset="0"/>
              </a:rPr>
              <a:t>20: exit program</a:t>
            </a:r>
          </a:p>
          <a:p>
            <a:pPr marL="0" indent="0">
              <a:buNone/>
            </a:pPr>
            <a:r>
              <a:rPr lang="en-GB" dirty="0">
                <a:latin typeface="Courier New" panose="02070309020205020404" pitchFamily="49" charset="0"/>
                <a:cs typeface="Courier New" panose="02070309020205020404" pitchFamily="49" charset="0"/>
              </a:rPr>
              <a:t>25: print file</a:t>
            </a:r>
          </a:p>
          <a:p>
            <a:pPr marL="0" indent="0">
              <a:buNone/>
            </a:pPr>
            <a:r>
              <a:rPr lang="en-GB" dirty="0"/>
              <a:t>With big programs, this resulted in </a:t>
            </a:r>
            <a:r>
              <a:rPr lang="en-GB" dirty="0">
                <a:solidFill>
                  <a:schemeClr val="accent5">
                    <a:lumMod val="75000"/>
                  </a:schemeClr>
                </a:solidFill>
              </a:rPr>
              <a:t>spaghetti code</a:t>
            </a:r>
            <a:r>
              <a:rPr lang="en-GB" dirty="0"/>
              <a:t>.</a:t>
            </a:r>
          </a:p>
        </p:txBody>
      </p:sp>
      <p:sp>
        <p:nvSpPr>
          <p:cNvPr id="4" name="TextBox 3">
            <a:extLst>
              <a:ext uri="{FF2B5EF4-FFF2-40B4-BE49-F238E27FC236}">
                <a16:creationId xmlns:a16="http://schemas.microsoft.com/office/drawing/2014/main" id="{8BD40223-1FA4-4DFD-9BC0-C7E9AD1CD099}"/>
              </a:ext>
            </a:extLst>
          </p:cNvPr>
          <p:cNvSpPr txBox="1"/>
          <p:nvPr/>
        </p:nvSpPr>
        <p:spPr>
          <a:xfrm>
            <a:off x="7918315" y="4001294"/>
            <a:ext cx="3435485" cy="954107"/>
          </a:xfrm>
          <a:prstGeom prst="rect">
            <a:avLst/>
          </a:prstGeom>
          <a:noFill/>
        </p:spPr>
        <p:txBody>
          <a:bodyPr wrap="square" rtlCol="0">
            <a:spAutoFit/>
          </a:bodyPr>
          <a:lstStyle/>
          <a:p>
            <a:r>
              <a:rPr lang="en-GB" sz="2800" dirty="0"/>
              <a:t>(</a:t>
            </a:r>
            <a:r>
              <a:rPr lang="en-GB" sz="2800" dirty="0">
                <a:solidFill>
                  <a:schemeClr val="accent5">
                    <a:lumMod val="75000"/>
                  </a:schemeClr>
                </a:solidFill>
              </a:rPr>
              <a:t>Pseudocode</a:t>
            </a:r>
            <a:r>
              <a:rPr lang="en-GB" sz="2800" dirty="0"/>
              <a:t>, not Python)</a:t>
            </a:r>
          </a:p>
        </p:txBody>
      </p:sp>
    </p:spTree>
    <p:extLst>
      <p:ext uri="{BB962C8B-B14F-4D97-AF65-F5344CB8AC3E}">
        <p14:creationId xmlns:p14="http://schemas.microsoft.com/office/powerpoint/2010/main" val="159920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BE98E-F7BE-4819-AA62-9D9FF0D7A2C7}"/>
              </a:ext>
            </a:extLst>
          </p:cNvPr>
          <p:cNvSpPr>
            <a:spLocks noGrp="1"/>
          </p:cNvSpPr>
          <p:nvPr>
            <p:ph type="title"/>
          </p:nvPr>
        </p:nvSpPr>
        <p:spPr/>
        <p:txBody>
          <a:bodyPr/>
          <a:lstStyle/>
          <a:p>
            <a:pPr algn="r"/>
            <a:r>
              <a:rPr lang="en-GB" dirty="0"/>
              <a:t>Procedures</a:t>
            </a:r>
          </a:p>
        </p:txBody>
      </p:sp>
      <p:sp>
        <p:nvSpPr>
          <p:cNvPr id="3" name="Content Placeholder 2">
            <a:extLst>
              <a:ext uri="{FF2B5EF4-FFF2-40B4-BE49-F238E27FC236}">
                <a16:creationId xmlns:a16="http://schemas.microsoft.com/office/drawing/2014/main" id="{F99CBD6D-82DE-4410-BA73-F82BB32D1212}"/>
              </a:ext>
            </a:extLst>
          </p:cNvPr>
          <p:cNvSpPr>
            <a:spLocks noGrp="1"/>
          </p:cNvSpPr>
          <p:nvPr>
            <p:ph idx="1"/>
          </p:nvPr>
        </p:nvSpPr>
        <p:spPr>
          <a:xfrm>
            <a:off x="447869" y="1825625"/>
            <a:ext cx="11364685" cy="4351338"/>
          </a:xfrm>
        </p:spPr>
        <p:txBody>
          <a:bodyPr>
            <a:normAutofit/>
          </a:bodyPr>
          <a:lstStyle/>
          <a:p>
            <a:pPr marL="0" indent="0">
              <a:buNone/>
            </a:pPr>
            <a:r>
              <a:rPr lang="en-GB" dirty="0"/>
              <a:t>People moved to </a:t>
            </a:r>
            <a:r>
              <a:rPr lang="en-GB" dirty="0">
                <a:solidFill>
                  <a:schemeClr val="accent5">
                    <a:lumMod val="75000"/>
                  </a:schemeClr>
                </a:solidFill>
              </a:rPr>
              <a:t>Procedural Programming</a:t>
            </a:r>
            <a:r>
              <a:rPr lang="en-GB" dirty="0"/>
              <a:t>, which had named chunks of code called </a:t>
            </a:r>
            <a:r>
              <a:rPr lang="en-GB" dirty="0">
                <a:solidFill>
                  <a:schemeClr val="accent5">
                    <a:lumMod val="75000"/>
                  </a:schemeClr>
                </a:solidFill>
              </a:rPr>
              <a:t>procedures</a:t>
            </a:r>
            <a:r>
              <a:rPr lang="en-GB" dirty="0"/>
              <a:t> that you could jump to, and would return with the answers to questions.</a:t>
            </a:r>
          </a:p>
          <a:p>
            <a:pPr marL="0" indent="0" algn="just">
              <a:buNone/>
              <a:defRPr/>
            </a:pPr>
            <a:endParaRPr lang="en-GB" dirty="0"/>
          </a:p>
          <a:p>
            <a:pPr marL="0" indent="0">
              <a:buNone/>
            </a:pPr>
            <a:r>
              <a:rPr lang="en-GB" dirty="0"/>
              <a:t>Procedures are sometimes called methods, functions, routines, subroutines (varies by language and use).</a:t>
            </a:r>
          </a:p>
          <a:p>
            <a:pPr marL="0" indent="0">
              <a:buNone/>
            </a:pPr>
            <a:endParaRPr lang="en-GB" dirty="0"/>
          </a:p>
        </p:txBody>
      </p:sp>
    </p:spTree>
    <p:extLst>
      <p:ext uri="{BB962C8B-B14F-4D97-AF65-F5344CB8AC3E}">
        <p14:creationId xmlns:p14="http://schemas.microsoft.com/office/powerpoint/2010/main" val="1683600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9CBD6D-82DE-4410-BA73-F82BB32D1212}"/>
              </a:ext>
            </a:extLst>
          </p:cNvPr>
          <p:cNvSpPr>
            <a:spLocks noGrp="1"/>
          </p:cNvSpPr>
          <p:nvPr>
            <p:ph idx="1"/>
          </p:nvPr>
        </p:nvSpPr>
        <p:spPr>
          <a:xfrm>
            <a:off x="447869" y="1825625"/>
            <a:ext cx="11364685" cy="4351338"/>
          </a:xfrm>
        </p:spPr>
        <p:txBody>
          <a:bodyPr>
            <a:normAutofit/>
          </a:bodyPr>
          <a:lstStyle/>
          <a:p>
            <a:pPr marL="0" indent="0" algn="just">
              <a:buNone/>
              <a:defRPr/>
            </a:pPr>
            <a:r>
              <a:rPr lang="en-GB" dirty="0">
                <a:solidFill>
                  <a:srgbClr val="000000"/>
                </a:solidFill>
                <a:latin typeface="Courier New" pitchFamily="49" charset="0"/>
                <a:cs typeface="Times New Roman" pitchFamily="18" charset="0"/>
              </a:rPr>
              <a:t>text = input("Type a number to add to four")</a:t>
            </a:r>
          </a:p>
          <a:p>
            <a:pPr marL="0" indent="0" algn="just">
              <a:buNone/>
              <a:defRPr/>
            </a:pPr>
            <a:r>
              <a:rPr lang="en-GB" dirty="0">
                <a:solidFill>
                  <a:srgbClr val="000000"/>
                </a:solidFill>
                <a:latin typeface="Courier New" pitchFamily="49" charset="0"/>
                <a:cs typeface="Times New Roman" pitchFamily="18" charset="0"/>
              </a:rPr>
              <a:t>value = </a:t>
            </a:r>
            <a:r>
              <a:rPr lang="en-GB" dirty="0" err="1">
                <a:solidFill>
                  <a:srgbClr val="000000"/>
                </a:solidFill>
                <a:latin typeface="Courier New" pitchFamily="49" charset="0"/>
                <a:cs typeface="Times New Roman" pitchFamily="18" charset="0"/>
              </a:rPr>
              <a:t>int</a:t>
            </a:r>
            <a:r>
              <a:rPr lang="en-GB" dirty="0">
                <a:solidFill>
                  <a:srgbClr val="000000"/>
                </a:solidFill>
                <a:latin typeface="Courier New" pitchFamily="49" charset="0"/>
                <a:cs typeface="Times New Roman" pitchFamily="18" charset="0"/>
              </a:rPr>
              <a:t>(text)</a:t>
            </a:r>
          </a:p>
          <a:p>
            <a:pPr marL="0" indent="0" algn="just">
              <a:buNone/>
              <a:defRPr/>
            </a:pPr>
            <a:r>
              <a:rPr lang="en-GB" dirty="0">
                <a:solidFill>
                  <a:srgbClr val="000000"/>
                </a:solidFill>
                <a:latin typeface="Courier New" pitchFamily="49" charset="0"/>
                <a:ea typeface="Times New Roman" pitchFamily="18" charset="0"/>
                <a:cs typeface="Courier New" pitchFamily="49" charset="0"/>
              </a:rPr>
              <a:t>answer = 4 + value</a:t>
            </a:r>
          </a:p>
          <a:p>
            <a:pPr marL="0" indent="0" algn="just">
              <a:buNone/>
              <a:defRPr/>
            </a:pPr>
            <a:r>
              <a:rPr lang="en-GB" dirty="0">
                <a:solidFill>
                  <a:srgbClr val="000000"/>
                </a:solidFill>
                <a:latin typeface="Courier New" pitchFamily="49" charset="0"/>
                <a:ea typeface="Times New Roman" pitchFamily="18" charset="0"/>
                <a:cs typeface="Courier New" pitchFamily="49" charset="0"/>
              </a:rPr>
              <a:t>print (answer)</a:t>
            </a:r>
          </a:p>
          <a:p>
            <a:pPr marL="0" indent="0" algn="just">
              <a:buNone/>
              <a:defRPr/>
            </a:pPr>
            <a:endParaRPr lang="en-GB" dirty="0"/>
          </a:p>
          <a:p>
            <a:pPr marL="0" indent="0">
              <a:buNone/>
            </a:pPr>
            <a:r>
              <a:rPr lang="en-GB" dirty="0"/>
              <a:t>Here </a:t>
            </a:r>
            <a:r>
              <a:rPr lang="en-GB" dirty="0">
                <a:latin typeface="Courier New" panose="02070309020205020404" pitchFamily="49" charset="0"/>
                <a:cs typeface="Courier New" panose="02070309020205020404" pitchFamily="49" charset="0"/>
              </a:rPr>
              <a:t>input</a:t>
            </a:r>
            <a:r>
              <a:rPr lang="en-GB" dirty="0"/>
              <a:t> is a procedure that displays some text and returns something typed by the user, </a:t>
            </a:r>
            <a:r>
              <a:rPr lang="en-GB" dirty="0" err="1">
                <a:latin typeface="Courier New" panose="02070309020205020404" pitchFamily="49" charset="0"/>
                <a:cs typeface="Courier New" panose="02070309020205020404" pitchFamily="49" charset="0"/>
              </a:rPr>
              <a:t>int</a:t>
            </a:r>
            <a:r>
              <a:rPr lang="en-GB" dirty="0"/>
              <a:t> takes this typed text and returns a number, and </a:t>
            </a:r>
            <a:r>
              <a:rPr lang="en-GB" dirty="0">
                <a:latin typeface="Courier New" panose="02070309020205020404" pitchFamily="49" charset="0"/>
                <a:cs typeface="Courier New" panose="02070309020205020404" pitchFamily="49" charset="0"/>
              </a:rPr>
              <a:t>print</a:t>
            </a:r>
            <a:r>
              <a:rPr lang="en-GB" dirty="0"/>
              <a:t> is code that prints stuff on screen and returns nothing.</a:t>
            </a:r>
          </a:p>
        </p:txBody>
      </p:sp>
    </p:spTree>
    <p:extLst>
      <p:ext uri="{BB962C8B-B14F-4D97-AF65-F5344CB8AC3E}">
        <p14:creationId xmlns:p14="http://schemas.microsoft.com/office/powerpoint/2010/main" val="1023546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C498-94CF-462C-8E82-A9C218574051}"/>
              </a:ext>
            </a:extLst>
          </p:cNvPr>
          <p:cNvSpPr>
            <a:spLocks noGrp="1"/>
          </p:cNvSpPr>
          <p:nvPr>
            <p:ph type="title"/>
          </p:nvPr>
        </p:nvSpPr>
        <p:spPr>
          <a:xfrm>
            <a:off x="1305127" y="170572"/>
            <a:ext cx="10515600" cy="1325563"/>
          </a:xfrm>
        </p:spPr>
        <p:txBody>
          <a:bodyPr/>
          <a:lstStyle/>
          <a:p>
            <a:pPr algn="r"/>
            <a:r>
              <a:rPr lang="en-GB" dirty="0"/>
              <a:t>Declarative Languages</a:t>
            </a:r>
          </a:p>
        </p:txBody>
      </p:sp>
      <p:sp>
        <p:nvSpPr>
          <p:cNvPr id="3" name="Content Placeholder 2">
            <a:extLst>
              <a:ext uri="{FF2B5EF4-FFF2-40B4-BE49-F238E27FC236}">
                <a16:creationId xmlns:a16="http://schemas.microsoft.com/office/drawing/2014/main" id="{17CA4268-75D2-43D4-A399-D1A1BB42F83D}"/>
              </a:ext>
            </a:extLst>
          </p:cNvPr>
          <p:cNvSpPr>
            <a:spLocks noGrp="1"/>
          </p:cNvSpPr>
          <p:nvPr>
            <p:ph idx="1"/>
          </p:nvPr>
        </p:nvSpPr>
        <p:spPr>
          <a:xfrm>
            <a:off x="317241" y="1686560"/>
            <a:ext cx="11644604" cy="4732901"/>
          </a:xfrm>
        </p:spPr>
        <p:txBody>
          <a:bodyPr>
            <a:normAutofit/>
          </a:bodyPr>
          <a:lstStyle/>
          <a:p>
            <a:pPr marL="0" indent="0">
              <a:buNone/>
            </a:pPr>
            <a:r>
              <a:rPr lang="en-GB" dirty="0">
                <a:solidFill>
                  <a:schemeClr val="accent5">
                    <a:lumMod val="75000"/>
                  </a:schemeClr>
                </a:solidFill>
              </a:rPr>
              <a:t>Declarative Languages </a:t>
            </a:r>
            <a:r>
              <a:rPr lang="en-GB" dirty="0"/>
              <a:t>usually describe the end point first and the program works to get there. </a:t>
            </a:r>
          </a:p>
          <a:p>
            <a:pPr marL="0" indent="0">
              <a:buNone/>
            </a:pPr>
            <a:endParaRPr lang="en-GB" dirty="0"/>
          </a:p>
          <a:p>
            <a:pPr marL="0" indent="0">
              <a:buNone/>
            </a:pPr>
            <a:r>
              <a:rPr lang="en-GB" dirty="0"/>
              <a:t>One subset of these are </a:t>
            </a:r>
            <a:r>
              <a:rPr lang="en-GB" dirty="0">
                <a:solidFill>
                  <a:schemeClr val="accent5">
                    <a:lumMod val="75000"/>
                  </a:schemeClr>
                </a:solidFill>
              </a:rPr>
              <a:t>Functional Languages </a:t>
            </a:r>
            <a:r>
              <a:rPr lang="en-GB" dirty="0"/>
              <a:t>where one passes one procedure to another in ever more complex nesting in order to calculate some end result defined by the first layer of nesting. </a:t>
            </a:r>
          </a:p>
          <a:p>
            <a:pPr marL="0" indent="0">
              <a:buNone/>
            </a:pPr>
            <a:endParaRPr lang="en-GB" dirty="0">
              <a:solidFill>
                <a:srgbClr val="000000"/>
              </a:solidFill>
              <a:latin typeface="Courier New" pitchFamily="49" charset="0"/>
              <a:ea typeface="Times New Roman" pitchFamily="18" charset="0"/>
              <a:cs typeface="Courier New" pitchFamily="49" charset="0"/>
            </a:endParaRPr>
          </a:p>
          <a:p>
            <a:pPr marL="0" indent="0">
              <a:buNone/>
            </a:pPr>
            <a:r>
              <a:rPr lang="en-GB" dirty="0"/>
              <a:t>Generally </a:t>
            </a:r>
            <a:r>
              <a:rPr lang="en-GB" dirty="0" err="1">
                <a:solidFill>
                  <a:schemeClr val="accent5">
                    <a:lumMod val="75000"/>
                  </a:schemeClr>
                </a:solidFill>
              </a:rPr>
              <a:t>stateful</a:t>
            </a:r>
            <a:r>
              <a:rPr lang="en-GB" dirty="0"/>
              <a:t> elements like variables are discouraged; the code is constructed from </a:t>
            </a:r>
            <a:r>
              <a:rPr lang="en-GB" dirty="0">
                <a:solidFill>
                  <a:schemeClr val="accent5">
                    <a:lumMod val="75000"/>
                  </a:schemeClr>
                </a:solidFill>
              </a:rPr>
              <a:t>expressions</a:t>
            </a:r>
            <a:r>
              <a:rPr lang="en-GB" dirty="0"/>
              <a:t> rather than full </a:t>
            </a:r>
            <a:r>
              <a:rPr lang="en-GB" dirty="0">
                <a:solidFill>
                  <a:schemeClr val="accent5">
                    <a:lumMod val="75000"/>
                  </a:schemeClr>
                </a:solidFill>
              </a:rPr>
              <a:t>statements</a:t>
            </a:r>
            <a:r>
              <a:rPr lang="en-GB" dirty="0"/>
              <a:t>.</a:t>
            </a:r>
          </a:p>
        </p:txBody>
      </p:sp>
    </p:spTree>
    <p:extLst>
      <p:ext uri="{BB962C8B-B14F-4D97-AF65-F5344CB8AC3E}">
        <p14:creationId xmlns:p14="http://schemas.microsoft.com/office/powerpoint/2010/main" val="1226090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215AF03-3119-482E-8B33-EB3E55ABBD11}"/>
              </a:ext>
            </a:extLst>
          </p:cNvPr>
          <p:cNvSpPr>
            <a:spLocks noGrp="1" noChangeArrowheads="1"/>
          </p:cNvSpPr>
          <p:nvPr>
            <p:ph type="title"/>
          </p:nvPr>
        </p:nvSpPr>
        <p:spPr>
          <a:xfrm>
            <a:off x="2995116" y="623920"/>
            <a:ext cx="8229600" cy="685800"/>
          </a:xfrm>
        </p:spPr>
        <p:txBody>
          <a:bodyPr rtlCol="0">
            <a:normAutofit fontScale="90000"/>
          </a:bodyPr>
          <a:lstStyle/>
          <a:p>
            <a:pPr algn="r">
              <a:defRPr/>
            </a:pPr>
            <a:r>
              <a:rPr lang="en-GB" dirty="0"/>
              <a:t>What’s the big idea?</a:t>
            </a:r>
            <a:endParaRPr lang="en-US" dirty="0"/>
          </a:p>
        </p:txBody>
      </p:sp>
      <p:sp>
        <p:nvSpPr>
          <p:cNvPr id="6147" name="Rectangle 3">
            <a:extLst>
              <a:ext uri="{FF2B5EF4-FFF2-40B4-BE49-F238E27FC236}">
                <a16:creationId xmlns:a16="http://schemas.microsoft.com/office/drawing/2014/main" id="{3783D8E8-E70E-4ECB-B89A-BD2B4B7AEA76}"/>
              </a:ext>
            </a:extLst>
          </p:cNvPr>
          <p:cNvSpPr>
            <a:spLocks noGrp="1" noChangeArrowheads="1"/>
          </p:cNvSpPr>
          <p:nvPr>
            <p:ph idx="1"/>
          </p:nvPr>
        </p:nvSpPr>
        <p:spPr>
          <a:xfrm>
            <a:off x="989510" y="1893770"/>
            <a:ext cx="10235206" cy="4391025"/>
          </a:xfrm>
        </p:spPr>
        <p:txBody>
          <a:bodyPr rtlCol="0">
            <a:normAutofit/>
          </a:bodyPr>
          <a:lstStyle/>
          <a:p>
            <a:pPr>
              <a:buNone/>
              <a:defRPr/>
            </a:pPr>
            <a:r>
              <a:rPr lang="en-GB" sz="2600" dirty="0"/>
              <a:t>You will become a Python programmer.</a:t>
            </a:r>
          </a:p>
          <a:p>
            <a:pPr>
              <a:buNone/>
              <a:defRPr/>
            </a:pPr>
            <a:r>
              <a:rPr lang="en-GB" sz="2600" dirty="0"/>
              <a:t>You will learn to solve complex problems using programming.</a:t>
            </a:r>
          </a:p>
          <a:p>
            <a:pPr>
              <a:buNone/>
              <a:defRPr/>
            </a:pPr>
            <a:r>
              <a:rPr lang="en-GB" sz="2600" dirty="0"/>
              <a:t>You will understand the major elements of the most significant computer programming languages.</a:t>
            </a:r>
          </a:p>
          <a:p>
            <a:pPr>
              <a:buNone/>
              <a:defRPr/>
            </a:pPr>
            <a:r>
              <a:rPr lang="en-GB" sz="2600" dirty="0"/>
              <a:t>You will understand how programming works as a real world process.</a:t>
            </a:r>
          </a:p>
          <a:p>
            <a:pPr marL="0" indent="0">
              <a:buNone/>
              <a:defRPr/>
            </a:pPr>
            <a:endParaRPr lang="en-GB" sz="2600" dirty="0"/>
          </a:p>
          <a:p>
            <a:pPr marL="0" indent="0">
              <a:buNone/>
              <a:defRPr/>
            </a:pPr>
            <a:endParaRPr lang="en-GB" sz="2600" dirty="0"/>
          </a:p>
          <a:p>
            <a:pPr marL="0" indent="0">
              <a:buNone/>
              <a:defRPr/>
            </a:pPr>
            <a:r>
              <a:rPr lang="en-GB" sz="2600" dirty="0"/>
              <a:t>We shall, in short, become </a:t>
            </a:r>
            <a:r>
              <a:rPr lang="en-GB" sz="2600" dirty="0" err="1"/>
              <a:t>Über</a:t>
            </a:r>
            <a:r>
              <a:rPr lang="en-GB" sz="2600" dirty="0"/>
              <a:t>-Geeks, finely honed Code Warriors, the Elite of Scientists. Desired by the rich, admired by the poor.</a:t>
            </a:r>
            <a:endParaRPr lang="en-US" sz="2600" dirty="0"/>
          </a:p>
        </p:txBody>
      </p:sp>
    </p:spTree>
    <p:extLst>
      <p:ext uri="{BB962C8B-B14F-4D97-AF65-F5344CB8AC3E}">
        <p14:creationId xmlns:p14="http://schemas.microsoft.com/office/powerpoint/2010/main" val="2923616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A4268-75D2-43D4-A399-D1A1BB42F83D}"/>
              </a:ext>
            </a:extLst>
          </p:cNvPr>
          <p:cNvSpPr>
            <a:spLocks noGrp="1"/>
          </p:cNvSpPr>
          <p:nvPr>
            <p:ph idx="1"/>
          </p:nvPr>
        </p:nvSpPr>
        <p:spPr>
          <a:xfrm>
            <a:off x="317241" y="1971040"/>
            <a:ext cx="11644604" cy="4448421"/>
          </a:xfrm>
        </p:spPr>
        <p:txBody>
          <a:bodyPr>
            <a:normAutofit fontScale="92500" lnSpcReduction="20000"/>
          </a:bodyPr>
          <a:lstStyle/>
          <a:p>
            <a:pPr marL="0" indent="0">
              <a:buNone/>
            </a:pPr>
            <a:endParaRPr lang="en-GB" dirty="0"/>
          </a:p>
          <a:p>
            <a:pPr marL="0" indent="0">
              <a:buNone/>
            </a:pPr>
            <a:r>
              <a:rPr lang="en-GB" dirty="0">
                <a:solidFill>
                  <a:srgbClr val="000000"/>
                </a:solidFill>
                <a:latin typeface="Courier New" pitchFamily="49" charset="0"/>
                <a:ea typeface="Times New Roman" pitchFamily="18" charset="0"/>
                <a:cs typeface="Courier New" pitchFamily="49" charset="0"/>
              </a:rPr>
              <a:t>print (</a:t>
            </a:r>
          </a:p>
          <a:p>
            <a:pPr marL="0" indent="0">
              <a:buNone/>
            </a:pPr>
            <a:r>
              <a:rPr lang="en-GB" dirty="0">
                <a:solidFill>
                  <a:srgbClr val="000000"/>
                </a:solidFill>
                <a:latin typeface="Courier New" pitchFamily="49" charset="0"/>
                <a:ea typeface="Times New Roman" pitchFamily="18" charset="0"/>
                <a:cs typeface="Courier New" pitchFamily="49" charset="0"/>
              </a:rPr>
              <a:t>	4 +  </a:t>
            </a:r>
            <a:r>
              <a:rPr lang="en-GB" dirty="0" err="1">
                <a:solidFill>
                  <a:srgbClr val="000000"/>
                </a:solidFill>
                <a:latin typeface="Courier New" pitchFamily="49" charset="0"/>
                <a:ea typeface="Times New Roman" pitchFamily="18" charset="0"/>
                <a:cs typeface="Courier New" pitchFamily="49" charset="0"/>
              </a:rPr>
              <a:t>int</a:t>
            </a:r>
            <a:r>
              <a:rPr lang="en-GB" dirty="0">
                <a:solidFill>
                  <a:srgbClr val="000000"/>
                </a:solidFill>
                <a:latin typeface="Courier New" pitchFamily="49" charset="0"/>
                <a:ea typeface="Times New Roman" pitchFamily="18" charset="0"/>
                <a:cs typeface="Courier New" pitchFamily="49" charset="0"/>
              </a:rPr>
              <a:t>(</a:t>
            </a:r>
          </a:p>
          <a:p>
            <a:pPr marL="0" indent="0">
              <a:buNone/>
            </a:pPr>
            <a:r>
              <a:rPr lang="en-GB" dirty="0">
                <a:solidFill>
                  <a:srgbClr val="000000"/>
                </a:solidFill>
                <a:latin typeface="Courier New" pitchFamily="49" charset="0"/>
                <a:ea typeface="Times New Roman" pitchFamily="18" charset="0"/>
                <a:cs typeface="Courier New" pitchFamily="49" charset="0"/>
              </a:rPr>
              <a:t>		 input(</a:t>
            </a:r>
          </a:p>
          <a:p>
            <a:pPr marL="0" indent="0">
              <a:buNone/>
            </a:pPr>
            <a:r>
              <a:rPr lang="en-GB" dirty="0">
                <a:solidFill>
                  <a:srgbClr val="000000"/>
                </a:solidFill>
                <a:latin typeface="Courier New" pitchFamily="49" charset="0"/>
                <a:ea typeface="Times New Roman" pitchFamily="18" charset="0"/>
                <a:cs typeface="Courier New" pitchFamily="49" charset="0"/>
              </a:rPr>
              <a:t>			</a:t>
            </a:r>
            <a:r>
              <a:rPr lang="en-GB" dirty="0">
                <a:solidFill>
                  <a:srgbClr val="000000"/>
                </a:solidFill>
                <a:latin typeface="Courier New" pitchFamily="49" charset="0"/>
                <a:cs typeface="Times New Roman" pitchFamily="18" charset="0"/>
              </a:rPr>
              <a:t>"Type a number to add to four“</a:t>
            </a:r>
          </a:p>
          <a:p>
            <a:pPr marL="0" indent="0">
              <a:buNone/>
            </a:pPr>
            <a:r>
              <a:rPr lang="en-GB" dirty="0">
                <a:solidFill>
                  <a:srgbClr val="000000"/>
                </a:solidFill>
                <a:latin typeface="Courier New" pitchFamily="49" charset="0"/>
                <a:ea typeface="Times New Roman" pitchFamily="18" charset="0"/>
                <a:cs typeface="Courier New" pitchFamily="49" charset="0"/>
              </a:rPr>
              <a:t>		)</a:t>
            </a:r>
          </a:p>
          <a:p>
            <a:pPr marL="0" indent="0">
              <a:buNone/>
            </a:pPr>
            <a:r>
              <a:rPr lang="en-GB" dirty="0">
                <a:solidFill>
                  <a:srgbClr val="000000"/>
                </a:solidFill>
                <a:latin typeface="Courier New" pitchFamily="49" charset="0"/>
                <a:ea typeface="Times New Roman" pitchFamily="18" charset="0"/>
                <a:cs typeface="Courier New" pitchFamily="49" charset="0"/>
              </a:rPr>
              <a:t>	)</a:t>
            </a:r>
          </a:p>
          <a:p>
            <a:pPr marL="0" indent="0">
              <a:buNone/>
            </a:pPr>
            <a:r>
              <a:rPr lang="en-GB" dirty="0">
                <a:solidFill>
                  <a:srgbClr val="000000"/>
                </a:solidFill>
                <a:latin typeface="Courier New" pitchFamily="49" charset="0"/>
                <a:ea typeface="Times New Roman" pitchFamily="18" charset="0"/>
                <a:cs typeface="Courier New" pitchFamily="49" charset="0"/>
              </a:rPr>
              <a:t>)</a:t>
            </a:r>
          </a:p>
          <a:p>
            <a:pPr marL="0" indent="0">
              <a:buNone/>
            </a:pPr>
            <a:endParaRPr lang="en-GB" dirty="0">
              <a:solidFill>
                <a:srgbClr val="000000"/>
              </a:solidFill>
              <a:latin typeface="Courier New" pitchFamily="49" charset="0"/>
              <a:ea typeface="Times New Roman" pitchFamily="18" charset="0"/>
              <a:cs typeface="Courier New" pitchFamily="49" charset="0"/>
            </a:endParaRPr>
          </a:p>
          <a:p>
            <a:pPr marL="0" indent="0">
              <a:buNone/>
            </a:pPr>
            <a:r>
              <a:rPr lang="en-GB" sz="3000" dirty="0"/>
              <a:t>Generally </a:t>
            </a:r>
            <a:r>
              <a:rPr lang="en-GB" sz="3000" dirty="0" err="1">
                <a:solidFill>
                  <a:schemeClr val="accent5">
                    <a:lumMod val="75000"/>
                  </a:schemeClr>
                </a:solidFill>
              </a:rPr>
              <a:t>stateful</a:t>
            </a:r>
            <a:r>
              <a:rPr lang="en-GB" sz="3000" dirty="0"/>
              <a:t> elements like variables are discouraged; the code is constructed from </a:t>
            </a:r>
            <a:r>
              <a:rPr lang="en-GB" sz="3000" dirty="0">
                <a:solidFill>
                  <a:schemeClr val="accent5">
                    <a:lumMod val="75000"/>
                  </a:schemeClr>
                </a:solidFill>
              </a:rPr>
              <a:t>expressions</a:t>
            </a:r>
            <a:r>
              <a:rPr lang="en-GB" sz="3000" dirty="0"/>
              <a:t> rather than full </a:t>
            </a:r>
            <a:r>
              <a:rPr lang="en-GB" sz="3000" dirty="0">
                <a:solidFill>
                  <a:schemeClr val="accent5">
                    <a:lumMod val="75000"/>
                  </a:schemeClr>
                </a:solidFill>
              </a:rPr>
              <a:t>statements</a:t>
            </a:r>
            <a:r>
              <a:rPr lang="en-GB" sz="3000" dirty="0"/>
              <a:t>.</a:t>
            </a:r>
          </a:p>
        </p:txBody>
      </p:sp>
      <p:sp>
        <p:nvSpPr>
          <p:cNvPr id="4" name="TextBox 3">
            <a:extLst>
              <a:ext uri="{FF2B5EF4-FFF2-40B4-BE49-F238E27FC236}">
                <a16:creationId xmlns:a16="http://schemas.microsoft.com/office/drawing/2014/main" id="{96DD206E-C960-455D-8DDA-E2D8F9D73E1B}"/>
              </a:ext>
            </a:extLst>
          </p:cNvPr>
          <p:cNvSpPr txBox="1"/>
          <p:nvPr/>
        </p:nvSpPr>
        <p:spPr>
          <a:xfrm>
            <a:off x="4771054" y="459815"/>
            <a:ext cx="7190791" cy="2215991"/>
          </a:xfrm>
          <a:prstGeom prst="rect">
            <a:avLst/>
          </a:prstGeom>
          <a:noFill/>
        </p:spPr>
        <p:txBody>
          <a:bodyPr wrap="square" rtlCol="0">
            <a:spAutoFit/>
          </a:bodyPr>
          <a:lstStyle/>
          <a:p>
            <a:pPr algn="just">
              <a:defRPr/>
            </a:pPr>
            <a:r>
              <a:rPr lang="en-GB" sz="2400" dirty="0">
                <a:solidFill>
                  <a:schemeClr val="bg2">
                    <a:lumMod val="50000"/>
                  </a:schemeClr>
                </a:solidFill>
                <a:latin typeface="Courier New" pitchFamily="49" charset="0"/>
                <a:cs typeface="Times New Roman" pitchFamily="18" charset="0"/>
              </a:rPr>
              <a:t>text = input("Type a number to add to four")</a:t>
            </a:r>
          </a:p>
          <a:p>
            <a:pPr algn="just">
              <a:defRPr/>
            </a:pPr>
            <a:r>
              <a:rPr lang="en-GB" sz="2400" dirty="0">
                <a:solidFill>
                  <a:schemeClr val="bg2">
                    <a:lumMod val="50000"/>
                  </a:schemeClr>
                </a:solidFill>
                <a:latin typeface="Courier New" pitchFamily="49" charset="0"/>
                <a:cs typeface="Times New Roman" pitchFamily="18" charset="0"/>
              </a:rPr>
              <a:t>value = </a:t>
            </a:r>
            <a:r>
              <a:rPr lang="en-GB" sz="2400" dirty="0" err="1">
                <a:solidFill>
                  <a:schemeClr val="bg2">
                    <a:lumMod val="50000"/>
                  </a:schemeClr>
                </a:solidFill>
                <a:latin typeface="Courier New" pitchFamily="49" charset="0"/>
                <a:cs typeface="Times New Roman" pitchFamily="18" charset="0"/>
              </a:rPr>
              <a:t>int</a:t>
            </a:r>
            <a:r>
              <a:rPr lang="en-GB" sz="2400" dirty="0">
                <a:solidFill>
                  <a:schemeClr val="bg2">
                    <a:lumMod val="50000"/>
                  </a:schemeClr>
                </a:solidFill>
                <a:latin typeface="Courier New" pitchFamily="49" charset="0"/>
                <a:cs typeface="Times New Roman" pitchFamily="18" charset="0"/>
              </a:rPr>
              <a:t>(text)</a:t>
            </a:r>
          </a:p>
          <a:p>
            <a:pPr algn="just">
              <a:defRPr/>
            </a:pPr>
            <a:r>
              <a:rPr lang="en-GB" sz="2400" dirty="0">
                <a:solidFill>
                  <a:schemeClr val="bg2">
                    <a:lumMod val="50000"/>
                  </a:schemeClr>
                </a:solidFill>
                <a:latin typeface="Courier New" pitchFamily="49" charset="0"/>
                <a:ea typeface="Times New Roman" pitchFamily="18" charset="0"/>
                <a:cs typeface="Courier New" pitchFamily="49" charset="0"/>
              </a:rPr>
              <a:t>answer = 4 + value</a:t>
            </a:r>
          </a:p>
          <a:p>
            <a:pPr algn="just">
              <a:defRPr/>
            </a:pPr>
            <a:r>
              <a:rPr lang="en-GB" sz="2400" dirty="0">
                <a:solidFill>
                  <a:schemeClr val="bg2">
                    <a:lumMod val="50000"/>
                  </a:schemeClr>
                </a:solidFill>
                <a:latin typeface="Courier New" pitchFamily="49" charset="0"/>
                <a:ea typeface="Times New Roman" pitchFamily="18" charset="0"/>
                <a:cs typeface="Courier New" pitchFamily="49" charset="0"/>
              </a:rPr>
              <a:t>print (answer)</a:t>
            </a:r>
            <a:endParaRPr lang="en-GB" sz="2400" dirty="0">
              <a:solidFill>
                <a:schemeClr val="bg2">
                  <a:lumMod val="50000"/>
                </a:schemeClr>
              </a:solidFill>
            </a:endParaRPr>
          </a:p>
          <a:p>
            <a:endParaRPr lang="en-GB" dirty="0"/>
          </a:p>
        </p:txBody>
      </p:sp>
    </p:spTree>
    <p:extLst>
      <p:ext uri="{BB962C8B-B14F-4D97-AF65-F5344CB8AC3E}">
        <p14:creationId xmlns:p14="http://schemas.microsoft.com/office/powerpoint/2010/main" val="850038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97BEB-538A-4911-B365-4DC5BBBAFF83}"/>
              </a:ext>
            </a:extLst>
          </p:cNvPr>
          <p:cNvSpPr>
            <a:spLocks noGrp="1"/>
          </p:cNvSpPr>
          <p:nvPr>
            <p:ph type="title"/>
          </p:nvPr>
        </p:nvSpPr>
        <p:spPr/>
        <p:txBody>
          <a:bodyPr/>
          <a:lstStyle/>
          <a:p>
            <a:pPr algn="r"/>
            <a:r>
              <a:rPr lang="en-GB" dirty="0"/>
              <a:t>Python</a:t>
            </a:r>
          </a:p>
        </p:txBody>
      </p:sp>
      <p:sp>
        <p:nvSpPr>
          <p:cNvPr id="3" name="Content Placeholder 2">
            <a:extLst>
              <a:ext uri="{FF2B5EF4-FFF2-40B4-BE49-F238E27FC236}">
                <a16:creationId xmlns:a16="http://schemas.microsoft.com/office/drawing/2014/main" id="{DAA2DF57-0400-45AB-A618-631892DA905D}"/>
              </a:ext>
            </a:extLst>
          </p:cNvPr>
          <p:cNvSpPr>
            <a:spLocks noGrp="1"/>
          </p:cNvSpPr>
          <p:nvPr>
            <p:ph idx="1"/>
          </p:nvPr>
        </p:nvSpPr>
        <p:spPr>
          <a:xfrm>
            <a:off x="564204" y="2276271"/>
            <a:ext cx="11264630" cy="3900691"/>
          </a:xfrm>
        </p:spPr>
        <p:txBody>
          <a:bodyPr/>
          <a:lstStyle/>
          <a:p>
            <a:pPr marL="0" indent="0">
              <a:buNone/>
            </a:pPr>
            <a:r>
              <a:rPr lang="en-GB" dirty="0"/>
              <a:t>Functional languages are increasingly popular as everything is contained within the nesting; this means it can be split up easily so different nests run on different processors on machines with more than one processor (which is usual now) – we’ll come back to this.</a:t>
            </a:r>
          </a:p>
          <a:p>
            <a:pPr marL="0" indent="0">
              <a:buNone/>
            </a:pPr>
            <a:endParaRPr lang="en-GB" dirty="0"/>
          </a:p>
          <a:p>
            <a:pPr marL="0" indent="0">
              <a:buNone/>
            </a:pPr>
            <a:r>
              <a:rPr lang="en-GB" dirty="0"/>
              <a:t>Python is a third generation imperative language, but with functional bits. </a:t>
            </a:r>
          </a:p>
          <a:p>
            <a:pPr marL="0" indent="0">
              <a:buNone/>
            </a:pPr>
            <a:r>
              <a:rPr lang="en-GB" dirty="0"/>
              <a:t>Such hybrids are generally the direction of travel.</a:t>
            </a:r>
          </a:p>
        </p:txBody>
      </p:sp>
    </p:spTree>
    <p:extLst>
      <p:ext uri="{BB962C8B-B14F-4D97-AF65-F5344CB8AC3E}">
        <p14:creationId xmlns:p14="http://schemas.microsoft.com/office/powerpoint/2010/main" val="1003361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D21284-3BA5-4ABA-BA80-C353FBA3B644}"/>
              </a:ext>
            </a:extLst>
          </p:cNvPr>
          <p:cNvPicPr>
            <a:picLocks noChangeAspect="1"/>
          </p:cNvPicPr>
          <p:nvPr/>
        </p:nvPicPr>
        <p:blipFill>
          <a:blip r:embed="rId3"/>
          <a:stretch>
            <a:fillRect/>
          </a:stretch>
        </p:blipFill>
        <p:spPr>
          <a:xfrm>
            <a:off x="8041947" y="1887314"/>
            <a:ext cx="3709393" cy="1429714"/>
          </a:xfrm>
          <a:prstGeom prst="rect">
            <a:avLst/>
          </a:prstGeom>
        </p:spPr>
      </p:pic>
      <p:sp>
        <p:nvSpPr>
          <p:cNvPr id="27650" name="Rectangle 2">
            <a:extLst>
              <a:ext uri="{FF2B5EF4-FFF2-40B4-BE49-F238E27FC236}">
                <a16:creationId xmlns:a16="http://schemas.microsoft.com/office/drawing/2014/main" id="{53AEAA4A-3C8F-4CA5-A64A-071BCD5D3D9B}"/>
              </a:ext>
            </a:extLst>
          </p:cNvPr>
          <p:cNvSpPr>
            <a:spLocks noGrp="1" noChangeArrowheads="1"/>
          </p:cNvSpPr>
          <p:nvPr>
            <p:ph type="title"/>
          </p:nvPr>
        </p:nvSpPr>
        <p:spPr>
          <a:xfrm>
            <a:off x="1981201" y="274638"/>
            <a:ext cx="8435975" cy="850900"/>
          </a:xfrm>
        </p:spPr>
        <p:txBody>
          <a:bodyPr/>
          <a:lstStyle/>
          <a:p>
            <a:pPr algn="r" eaLnBrk="1" hangingPunct="1"/>
            <a:r>
              <a:rPr lang="en-GB" altLang="en-US" sz="4000" dirty="0"/>
              <a:t>Object Oriented Languages</a:t>
            </a:r>
            <a:endParaRPr lang="en-US" altLang="en-US" sz="4000" dirty="0"/>
          </a:p>
        </p:txBody>
      </p:sp>
      <p:sp>
        <p:nvSpPr>
          <p:cNvPr id="27651" name="Rectangle 3">
            <a:extLst>
              <a:ext uri="{FF2B5EF4-FFF2-40B4-BE49-F238E27FC236}">
                <a16:creationId xmlns:a16="http://schemas.microsoft.com/office/drawing/2014/main" id="{84392979-697C-49B3-B9F9-36A1AC7B9EC3}"/>
              </a:ext>
            </a:extLst>
          </p:cNvPr>
          <p:cNvSpPr>
            <a:spLocks noGrp="1" noChangeArrowheads="1"/>
          </p:cNvSpPr>
          <p:nvPr>
            <p:ph type="body" sz="half" idx="1"/>
          </p:nvPr>
        </p:nvSpPr>
        <p:spPr>
          <a:xfrm>
            <a:off x="597159" y="1125539"/>
            <a:ext cx="11028784" cy="5356226"/>
          </a:xfrm>
        </p:spPr>
        <p:txBody>
          <a:bodyPr>
            <a:normAutofit/>
          </a:bodyPr>
          <a:lstStyle/>
          <a:p>
            <a:pPr marL="0" indent="0">
              <a:buNone/>
            </a:pPr>
            <a:r>
              <a:rPr lang="en-GB" altLang="en-US" sz="2600" dirty="0"/>
              <a:t>With most languages procedures are generally all in one file. This resulted in very large files. </a:t>
            </a:r>
          </a:p>
          <a:p>
            <a:pPr marL="0" indent="0">
              <a:buNone/>
            </a:pPr>
            <a:endParaRPr lang="en-GB" altLang="en-US" sz="2600" dirty="0"/>
          </a:p>
          <a:p>
            <a:pPr marL="0" indent="0">
              <a:buNone/>
            </a:pPr>
            <a:endParaRPr lang="en-GB" altLang="en-US" sz="2600" dirty="0"/>
          </a:p>
          <a:p>
            <a:pPr marL="0" indent="0">
              <a:buNone/>
            </a:pPr>
            <a:endParaRPr lang="en-GB" altLang="en-US" sz="2600" dirty="0"/>
          </a:p>
          <a:p>
            <a:pPr marL="0" indent="0">
              <a:buNone/>
            </a:pPr>
            <a:endParaRPr lang="en-GB" altLang="en-US" sz="2600" dirty="0"/>
          </a:p>
          <a:p>
            <a:pPr marL="0" indent="0">
              <a:buNone/>
            </a:pPr>
            <a:r>
              <a:rPr lang="en-GB" altLang="en-US" sz="2600" dirty="0">
                <a:solidFill>
                  <a:schemeClr val="accent5">
                    <a:lumMod val="75000"/>
                  </a:schemeClr>
                </a:solidFill>
              </a:rPr>
              <a:t>Object Oriented</a:t>
            </a:r>
            <a:r>
              <a:rPr lang="en-GB" altLang="en-US" sz="2600" dirty="0"/>
              <a:t> (or sometimes in the UK “Orientated”) </a:t>
            </a:r>
            <a:r>
              <a:rPr lang="en-GB" altLang="en-US" sz="2600" dirty="0">
                <a:solidFill>
                  <a:schemeClr val="accent5">
                    <a:lumMod val="75000"/>
                  </a:schemeClr>
                </a:solidFill>
              </a:rPr>
              <a:t>Languages</a:t>
            </a:r>
            <a:r>
              <a:rPr lang="en-GB" altLang="en-US" sz="2600" dirty="0"/>
              <a:t> build bits of code called ‘</a:t>
            </a:r>
            <a:r>
              <a:rPr lang="en-GB" altLang="en-US" sz="2600" dirty="0">
                <a:solidFill>
                  <a:schemeClr val="accent5">
                    <a:lumMod val="75000"/>
                  </a:schemeClr>
                </a:solidFill>
              </a:rPr>
              <a:t>Objects</a:t>
            </a:r>
            <a:r>
              <a:rPr lang="en-GB" altLang="en-US" sz="2600" dirty="0"/>
              <a:t>’ which can hold data and do specific things with it. Once they’re done, they pass the data on to another Object. Each Object has its own text file associated with it. </a:t>
            </a:r>
          </a:p>
          <a:p>
            <a:pPr marL="0" indent="0">
              <a:buNone/>
            </a:pPr>
            <a:r>
              <a:rPr lang="en-GB" altLang="en-US" sz="2600" dirty="0"/>
              <a:t>Objects are gathered in </a:t>
            </a:r>
            <a:r>
              <a:rPr lang="en-GB" altLang="en-US" sz="2600" dirty="0">
                <a:solidFill>
                  <a:schemeClr val="accent5">
                    <a:lumMod val="75000"/>
                  </a:schemeClr>
                </a:solidFill>
              </a:rPr>
              <a:t>Libraries</a:t>
            </a:r>
            <a:r>
              <a:rPr lang="en-GB" altLang="en-US" sz="2600" dirty="0"/>
              <a:t> (code doing similar jobs), </a:t>
            </a:r>
            <a:r>
              <a:rPr lang="en-GB" altLang="en-US" sz="2600" dirty="0">
                <a:solidFill>
                  <a:schemeClr val="accent5">
                    <a:lumMod val="75000"/>
                  </a:schemeClr>
                </a:solidFill>
              </a:rPr>
              <a:t>Systems </a:t>
            </a:r>
            <a:r>
              <a:rPr lang="en-GB" altLang="en-US" sz="2600" dirty="0"/>
              <a:t>(code providing services to other code), or </a:t>
            </a:r>
            <a:r>
              <a:rPr lang="en-GB" altLang="en-US" sz="2600" dirty="0">
                <a:solidFill>
                  <a:schemeClr val="accent5">
                    <a:lumMod val="75000"/>
                  </a:schemeClr>
                </a:solidFill>
              </a:rPr>
              <a:t>Applications </a:t>
            </a:r>
            <a:r>
              <a:rPr lang="en-GB" altLang="en-US" sz="2600" dirty="0"/>
              <a:t>(stand alone software).</a:t>
            </a:r>
            <a:endParaRPr lang="en-US" altLang="en-US" sz="2600" dirty="0"/>
          </a:p>
        </p:txBody>
      </p:sp>
      <p:sp>
        <p:nvSpPr>
          <p:cNvPr id="27653" name="Text Box 6">
            <a:extLst>
              <a:ext uri="{FF2B5EF4-FFF2-40B4-BE49-F238E27FC236}">
                <a16:creationId xmlns:a16="http://schemas.microsoft.com/office/drawing/2014/main" id="{C491A88F-CAFA-4F8C-A05C-E85CA85D2C97}"/>
              </a:ext>
            </a:extLst>
          </p:cNvPr>
          <p:cNvSpPr txBox="1">
            <a:spLocks noChangeArrowheads="1"/>
          </p:cNvSpPr>
          <p:nvPr/>
        </p:nvSpPr>
        <p:spPr bwMode="auto">
          <a:xfrm>
            <a:off x="5109451" y="2602171"/>
            <a:ext cx="191110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a:latin typeface="Arial" panose="020B0604020202020204" pitchFamily="34" charset="0"/>
              </a:rPr>
              <a:t>Example Objects</a:t>
            </a:r>
          </a:p>
        </p:txBody>
      </p:sp>
      <p:sp>
        <p:nvSpPr>
          <p:cNvPr id="27655" name="Line 7">
            <a:extLst>
              <a:ext uri="{FF2B5EF4-FFF2-40B4-BE49-F238E27FC236}">
                <a16:creationId xmlns:a16="http://schemas.microsoft.com/office/drawing/2014/main" id="{D8E45311-28BC-4F32-AB3F-43B88379F77E}"/>
              </a:ext>
            </a:extLst>
          </p:cNvPr>
          <p:cNvSpPr>
            <a:spLocks noChangeShapeType="1"/>
          </p:cNvSpPr>
          <p:nvPr/>
        </p:nvSpPr>
        <p:spPr bwMode="auto">
          <a:xfrm flipV="1">
            <a:off x="7072936" y="2504660"/>
            <a:ext cx="1753012" cy="2213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
        <p:nvSpPr>
          <p:cNvPr id="27656" name="Line 8">
            <a:extLst>
              <a:ext uri="{FF2B5EF4-FFF2-40B4-BE49-F238E27FC236}">
                <a16:creationId xmlns:a16="http://schemas.microsoft.com/office/drawing/2014/main" id="{C8E8BAC0-A81F-48B4-A24D-E43C198E383D}"/>
              </a:ext>
            </a:extLst>
          </p:cNvPr>
          <p:cNvSpPr>
            <a:spLocks noChangeShapeType="1"/>
          </p:cNvSpPr>
          <p:nvPr/>
        </p:nvSpPr>
        <p:spPr bwMode="auto">
          <a:xfrm>
            <a:off x="7082424" y="2746980"/>
            <a:ext cx="1239942" cy="22190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GB"/>
          </a:p>
        </p:txBody>
      </p:sp>
    </p:spTree>
    <p:extLst>
      <p:ext uri="{BB962C8B-B14F-4D97-AF65-F5344CB8AC3E}">
        <p14:creationId xmlns:p14="http://schemas.microsoft.com/office/powerpoint/2010/main" val="205039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91E4-9DF5-4F74-898B-5EB83AEEFA8F}"/>
              </a:ext>
            </a:extLst>
          </p:cNvPr>
          <p:cNvSpPr>
            <a:spLocks noGrp="1"/>
          </p:cNvSpPr>
          <p:nvPr>
            <p:ph type="title"/>
          </p:nvPr>
        </p:nvSpPr>
        <p:spPr>
          <a:xfrm>
            <a:off x="1316501" y="208517"/>
            <a:ext cx="10515600" cy="1325563"/>
          </a:xfrm>
        </p:spPr>
        <p:txBody>
          <a:bodyPr/>
          <a:lstStyle/>
          <a:p>
            <a:pPr algn="r"/>
            <a:r>
              <a:rPr lang="en-GB" altLang="en-US" dirty="0"/>
              <a:t>Example</a:t>
            </a:r>
            <a:endParaRPr lang="en-GB" dirty="0"/>
          </a:p>
        </p:txBody>
      </p:sp>
      <p:sp>
        <p:nvSpPr>
          <p:cNvPr id="3" name="Content Placeholder 2">
            <a:extLst>
              <a:ext uri="{FF2B5EF4-FFF2-40B4-BE49-F238E27FC236}">
                <a16:creationId xmlns:a16="http://schemas.microsoft.com/office/drawing/2014/main" id="{046850C4-EDBF-4E64-B505-9881084B727E}"/>
              </a:ext>
            </a:extLst>
          </p:cNvPr>
          <p:cNvSpPr>
            <a:spLocks noGrp="1"/>
          </p:cNvSpPr>
          <p:nvPr>
            <p:ph idx="1"/>
          </p:nvPr>
        </p:nvSpPr>
        <p:spPr>
          <a:xfrm>
            <a:off x="393895" y="548640"/>
            <a:ext cx="11268221" cy="5838091"/>
          </a:xfrm>
        </p:spPr>
        <p:txBody>
          <a:bodyPr>
            <a:normAutofit fontScale="62500" lnSpcReduction="20000"/>
          </a:bodyPr>
          <a:lstStyle/>
          <a:p>
            <a:pPr>
              <a:spcAft>
                <a:spcPts val="1200"/>
              </a:spcAft>
              <a:buNone/>
            </a:pPr>
            <a:r>
              <a:rPr lang="en-GB" altLang="en-US" dirty="0">
                <a:latin typeface="Courier New" panose="02070309020205020404" pitchFamily="49" charset="0"/>
              </a:rPr>
              <a:t>import </a:t>
            </a:r>
            <a:r>
              <a:rPr lang="en-GB" altLang="en-US" dirty="0" err="1">
                <a:latin typeface="Courier New" panose="02070309020205020404" pitchFamily="49" charset="0"/>
              </a:rPr>
              <a:t>tkinter</a:t>
            </a:r>
            <a:endParaRPr lang="en-GB" altLang="en-US" dirty="0">
              <a:latin typeface="Courier New" panose="02070309020205020404" pitchFamily="49" charset="0"/>
            </a:endParaRPr>
          </a:p>
          <a:p>
            <a:pPr>
              <a:spcAft>
                <a:spcPts val="1200"/>
              </a:spcAft>
              <a:buNone/>
            </a:pPr>
            <a:r>
              <a:rPr lang="en-GB" altLang="en-US" dirty="0">
                <a:latin typeface="Courier New" panose="02070309020205020404" pitchFamily="49" charset="0"/>
              </a:rPr>
              <a:t>def run():</a:t>
            </a:r>
          </a:p>
          <a:p>
            <a:pPr>
              <a:spcAft>
                <a:spcPts val="1200"/>
              </a:spcAft>
              <a:buNone/>
            </a:pPr>
            <a:r>
              <a:rPr lang="en-GB" altLang="en-US" dirty="0">
                <a:latin typeface="Courier New" panose="02070309020205020404" pitchFamily="49" charset="0"/>
              </a:rPr>
              <a:t>	pass</a:t>
            </a:r>
          </a:p>
          <a:p>
            <a:pPr>
              <a:spcAft>
                <a:spcPts val="1200"/>
              </a:spcAft>
              <a:buNone/>
            </a:pPr>
            <a:endParaRPr lang="en-GB" altLang="en-US" dirty="0">
              <a:latin typeface="Courier New" panose="02070309020205020404" pitchFamily="49" charset="0"/>
            </a:endParaRPr>
          </a:p>
          <a:p>
            <a:pPr>
              <a:spcAft>
                <a:spcPts val="1200"/>
              </a:spcAft>
              <a:buNone/>
            </a:pPr>
            <a:r>
              <a:rPr lang="en-GB" altLang="en-US" dirty="0">
                <a:latin typeface="Courier New" panose="02070309020205020404" pitchFamily="49" charset="0"/>
              </a:rPr>
              <a:t>root = </a:t>
            </a:r>
            <a:r>
              <a:rPr lang="en-GB" altLang="en-US" dirty="0" err="1">
                <a:latin typeface="Courier New" panose="02070309020205020404" pitchFamily="49" charset="0"/>
              </a:rPr>
              <a:t>tkinter.Tk</a:t>
            </a:r>
            <a:r>
              <a:rPr lang="en-GB" altLang="en-US" dirty="0">
                <a:latin typeface="Courier New" panose="02070309020205020404" pitchFamily="49" charset="0"/>
              </a:rPr>
              <a:t>() </a:t>
            </a:r>
          </a:p>
          <a:p>
            <a:pPr>
              <a:spcAft>
                <a:spcPts val="1200"/>
              </a:spcAft>
              <a:buNone/>
            </a:pPr>
            <a:r>
              <a:rPr lang="en-GB" altLang="en-US" dirty="0">
                <a:latin typeface="Courier New" panose="02070309020205020404" pitchFamily="49" charset="0"/>
              </a:rPr>
              <a:t>menu = </a:t>
            </a:r>
            <a:r>
              <a:rPr lang="en-GB" altLang="en-US" dirty="0" err="1">
                <a:latin typeface="Courier New" panose="02070309020205020404" pitchFamily="49" charset="0"/>
              </a:rPr>
              <a:t>tkinter.Menu</a:t>
            </a:r>
            <a:r>
              <a:rPr lang="en-GB" altLang="en-US" dirty="0">
                <a:latin typeface="Courier New" panose="02070309020205020404" pitchFamily="49" charset="0"/>
              </a:rPr>
              <a:t>(root)</a:t>
            </a:r>
          </a:p>
          <a:p>
            <a:pPr>
              <a:spcAft>
                <a:spcPts val="1200"/>
              </a:spcAft>
              <a:buNone/>
            </a:pPr>
            <a:r>
              <a:rPr lang="en-GB" altLang="en-US" dirty="0" err="1">
                <a:latin typeface="Courier New" panose="02070309020205020404" pitchFamily="49" charset="0"/>
              </a:rPr>
              <a:t>root.config</a:t>
            </a:r>
            <a:r>
              <a:rPr lang="en-GB" altLang="en-US" dirty="0">
                <a:latin typeface="Courier New" panose="02070309020205020404" pitchFamily="49" charset="0"/>
              </a:rPr>
              <a:t>(menu=menu)</a:t>
            </a:r>
          </a:p>
          <a:p>
            <a:pPr>
              <a:spcAft>
                <a:spcPts val="1200"/>
              </a:spcAft>
              <a:buNone/>
            </a:pPr>
            <a:r>
              <a:rPr lang="en-GB" altLang="en-US" dirty="0" err="1">
                <a:latin typeface="Courier New" panose="02070309020205020404" pitchFamily="49" charset="0"/>
              </a:rPr>
              <a:t>model_menu</a:t>
            </a:r>
            <a:r>
              <a:rPr lang="en-GB" altLang="en-US" dirty="0">
                <a:latin typeface="Courier New" panose="02070309020205020404" pitchFamily="49" charset="0"/>
              </a:rPr>
              <a:t> = </a:t>
            </a:r>
            <a:r>
              <a:rPr lang="en-GB" altLang="en-US" dirty="0" err="1">
                <a:latin typeface="Courier New" panose="02070309020205020404" pitchFamily="49" charset="0"/>
              </a:rPr>
              <a:t>tkinter.Menu</a:t>
            </a:r>
            <a:r>
              <a:rPr lang="en-GB" altLang="en-US" dirty="0">
                <a:latin typeface="Courier New" panose="02070309020205020404" pitchFamily="49" charset="0"/>
              </a:rPr>
              <a:t>(menu)</a:t>
            </a:r>
          </a:p>
          <a:p>
            <a:pPr>
              <a:spcAft>
                <a:spcPts val="1200"/>
              </a:spcAft>
              <a:buNone/>
            </a:pPr>
            <a:r>
              <a:rPr lang="en-GB" altLang="en-US" dirty="0" err="1">
                <a:latin typeface="Courier New" panose="02070309020205020404" pitchFamily="49" charset="0"/>
              </a:rPr>
              <a:t>menu.add_cascade</a:t>
            </a:r>
            <a:r>
              <a:rPr lang="en-GB" altLang="en-US" dirty="0">
                <a:latin typeface="Courier New" panose="02070309020205020404" pitchFamily="49" charset="0"/>
              </a:rPr>
              <a:t>(label="Model", menu=</a:t>
            </a:r>
            <a:r>
              <a:rPr lang="en-GB" altLang="en-US" dirty="0" err="1">
                <a:latin typeface="Courier New" panose="02070309020205020404" pitchFamily="49" charset="0"/>
              </a:rPr>
              <a:t>model_menu</a:t>
            </a:r>
            <a:r>
              <a:rPr lang="en-GB" altLang="en-US" dirty="0">
                <a:latin typeface="Courier New" panose="02070309020205020404" pitchFamily="49" charset="0"/>
              </a:rPr>
              <a:t>)</a:t>
            </a:r>
          </a:p>
          <a:p>
            <a:pPr>
              <a:spcAft>
                <a:spcPts val="1200"/>
              </a:spcAft>
              <a:buNone/>
            </a:pPr>
            <a:r>
              <a:rPr lang="en-GB" altLang="en-US" dirty="0" err="1">
                <a:latin typeface="Courier New" panose="02070309020205020404" pitchFamily="49" charset="0"/>
              </a:rPr>
              <a:t>model_menu.add_command</a:t>
            </a:r>
            <a:r>
              <a:rPr lang="en-GB" altLang="en-US" dirty="0">
                <a:latin typeface="Courier New" panose="02070309020205020404" pitchFamily="49" charset="0"/>
              </a:rPr>
              <a:t>(label="Run model", command=run) </a:t>
            </a:r>
          </a:p>
          <a:p>
            <a:pPr>
              <a:spcAft>
                <a:spcPts val="1200"/>
              </a:spcAft>
              <a:buNone/>
            </a:pPr>
            <a:endParaRPr lang="en-GB" altLang="en-US" dirty="0">
              <a:latin typeface="Courier New" panose="02070309020205020404" pitchFamily="49" charset="0"/>
            </a:endParaRPr>
          </a:p>
          <a:p>
            <a:pPr>
              <a:spcAft>
                <a:spcPts val="1200"/>
              </a:spcAft>
              <a:buNone/>
            </a:pPr>
            <a:r>
              <a:rPr lang="en-GB" altLang="en-US" dirty="0" err="1">
                <a:latin typeface="Courier New" panose="02070309020205020404" pitchFamily="49" charset="0"/>
              </a:rPr>
              <a:t>tkinter.mainloop</a:t>
            </a:r>
            <a:r>
              <a:rPr lang="en-GB" altLang="en-US" dirty="0">
                <a:latin typeface="Courier New" panose="02070309020205020404" pitchFamily="49" charset="0"/>
              </a:rPr>
              <a:t>()</a:t>
            </a:r>
          </a:p>
          <a:p>
            <a:pPr marL="0" indent="0">
              <a:buNone/>
            </a:pPr>
            <a:endParaRPr lang="en-GB" dirty="0"/>
          </a:p>
        </p:txBody>
      </p:sp>
      <p:pic>
        <p:nvPicPr>
          <p:cNvPr id="5" name="Picture 4">
            <a:extLst>
              <a:ext uri="{FF2B5EF4-FFF2-40B4-BE49-F238E27FC236}">
                <a16:creationId xmlns:a16="http://schemas.microsoft.com/office/drawing/2014/main" id="{39D605C9-48FB-42A6-AD59-01D20C9BBFD8}"/>
              </a:ext>
            </a:extLst>
          </p:cNvPr>
          <p:cNvPicPr>
            <a:picLocks noChangeAspect="1"/>
          </p:cNvPicPr>
          <p:nvPr/>
        </p:nvPicPr>
        <p:blipFill>
          <a:blip r:embed="rId3"/>
          <a:stretch>
            <a:fillRect/>
          </a:stretch>
        </p:blipFill>
        <p:spPr>
          <a:xfrm>
            <a:off x="8122708" y="1534080"/>
            <a:ext cx="3709393" cy="1429714"/>
          </a:xfrm>
          <a:prstGeom prst="rect">
            <a:avLst/>
          </a:prstGeom>
        </p:spPr>
      </p:pic>
    </p:spTree>
    <p:extLst>
      <p:ext uri="{BB962C8B-B14F-4D97-AF65-F5344CB8AC3E}">
        <p14:creationId xmlns:p14="http://schemas.microsoft.com/office/powerpoint/2010/main" val="894163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91E4-9DF5-4F74-898B-5EB83AEEFA8F}"/>
              </a:ext>
            </a:extLst>
          </p:cNvPr>
          <p:cNvSpPr>
            <a:spLocks noGrp="1"/>
          </p:cNvSpPr>
          <p:nvPr>
            <p:ph type="title"/>
          </p:nvPr>
        </p:nvSpPr>
        <p:spPr>
          <a:xfrm>
            <a:off x="1316501" y="208517"/>
            <a:ext cx="10515600" cy="1325563"/>
          </a:xfrm>
        </p:spPr>
        <p:txBody>
          <a:bodyPr/>
          <a:lstStyle/>
          <a:p>
            <a:pPr algn="r"/>
            <a:r>
              <a:rPr lang="en-GB" altLang="en-US" dirty="0"/>
              <a:t>Example</a:t>
            </a:r>
            <a:endParaRPr lang="en-GB" dirty="0"/>
          </a:p>
        </p:txBody>
      </p:sp>
      <p:sp>
        <p:nvSpPr>
          <p:cNvPr id="3" name="Content Placeholder 2">
            <a:extLst>
              <a:ext uri="{FF2B5EF4-FFF2-40B4-BE49-F238E27FC236}">
                <a16:creationId xmlns:a16="http://schemas.microsoft.com/office/drawing/2014/main" id="{046850C4-EDBF-4E64-B505-9881084B727E}"/>
              </a:ext>
            </a:extLst>
          </p:cNvPr>
          <p:cNvSpPr>
            <a:spLocks noGrp="1"/>
          </p:cNvSpPr>
          <p:nvPr>
            <p:ph idx="1"/>
          </p:nvPr>
        </p:nvSpPr>
        <p:spPr>
          <a:xfrm>
            <a:off x="393895" y="548640"/>
            <a:ext cx="11268221" cy="5838091"/>
          </a:xfrm>
        </p:spPr>
        <p:txBody>
          <a:bodyPr>
            <a:normAutofit fontScale="55000" lnSpcReduction="20000"/>
          </a:bodyPr>
          <a:lstStyle/>
          <a:p>
            <a:pPr>
              <a:spcAft>
                <a:spcPts val="1200"/>
              </a:spcAft>
              <a:buNone/>
            </a:pPr>
            <a:r>
              <a:rPr lang="en-GB" altLang="en-US" dirty="0">
                <a:latin typeface="Courier New" panose="02070309020205020404" pitchFamily="49" charset="0"/>
              </a:rPr>
              <a:t>import </a:t>
            </a:r>
            <a:r>
              <a:rPr lang="en-GB" altLang="en-US" dirty="0" err="1">
                <a:latin typeface="Courier New" panose="02070309020205020404" pitchFamily="49" charset="0"/>
              </a:rPr>
              <a:t>tkinter</a:t>
            </a:r>
            <a:endParaRPr lang="en-GB" altLang="en-US" dirty="0">
              <a:latin typeface="Courier New" panose="02070309020205020404" pitchFamily="49" charset="0"/>
            </a:endParaRPr>
          </a:p>
          <a:p>
            <a:pPr>
              <a:spcAft>
                <a:spcPts val="1200"/>
              </a:spcAft>
              <a:buNone/>
            </a:pPr>
            <a:r>
              <a:rPr lang="en-GB" altLang="en-US" dirty="0">
                <a:latin typeface="Courier New" panose="02070309020205020404" pitchFamily="49" charset="0"/>
              </a:rPr>
              <a:t>def run():</a:t>
            </a:r>
          </a:p>
          <a:p>
            <a:pPr>
              <a:spcAft>
                <a:spcPts val="1200"/>
              </a:spcAft>
              <a:buNone/>
            </a:pPr>
            <a:r>
              <a:rPr lang="en-GB" altLang="en-US" dirty="0">
                <a:latin typeface="Courier New" panose="02070309020205020404" pitchFamily="49" charset="0"/>
              </a:rPr>
              <a:t>	pass</a:t>
            </a:r>
          </a:p>
          <a:p>
            <a:pPr>
              <a:spcAft>
                <a:spcPts val="1200"/>
              </a:spcAft>
              <a:buNone/>
            </a:pPr>
            <a:endParaRPr lang="en-GB" altLang="en-US" dirty="0">
              <a:latin typeface="Courier New" panose="02070309020205020404" pitchFamily="49" charset="0"/>
            </a:endParaRPr>
          </a:p>
          <a:p>
            <a:pPr>
              <a:spcAft>
                <a:spcPts val="1200"/>
              </a:spcAft>
              <a:buNone/>
            </a:pPr>
            <a:r>
              <a:rPr lang="en-GB" altLang="en-US" dirty="0">
                <a:latin typeface="Courier New" panose="02070309020205020404" pitchFamily="49" charset="0"/>
              </a:rPr>
              <a:t>root = </a:t>
            </a:r>
            <a:r>
              <a:rPr lang="en-GB" altLang="en-US" dirty="0" err="1">
                <a:latin typeface="Courier New" panose="02070309020205020404" pitchFamily="49" charset="0"/>
              </a:rPr>
              <a:t>tkinter.Tk</a:t>
            </a:r>
            <a:r>
              <a:rPr lang="en-GB" altLang="en-US" dirty="0">
                <a:latin typeface="Courier New" panose="02070309020205020404" pitchFamily="49" charset="0"/>
              </a:rPr>
              <a:t>() </a:t>
            </a:r>
          </a:p>
          <a:p>
            <a:pPr>
              <a:spcAft>
                <a:spcPts val="1200"/>
              </a:spcAft>
              <a:buNone/>
            </a:pPr>
            <a:r>
              <a:rPr lang="en-GB" altLang="en-US" dirty="0">
                <a:latin typeface="Courier New" panose="02070309020205020404" pitchFamily="49" charset="0"/>
              </a:rPr>
              <a:t>menu = </a:t>
            </a:r>
            <a:r>
              <a:rPr lang="en-GB" altLang="en-US" dirty="0" err="1">
                <a:latin typeface="Courier New" panose="02070309020205020404" pitchFamily="49" charset="0"/>
              </a:rPr>
              <a:t>tkinter.Menu</a:t>
            </a:r>
            <a:r>
              <a:rPr lang="en-GB" altLang="en-US" dirty="0">
                <a:latin typeface="Courier New" panose="02070309020205020404" pitchFamily="49" charset="0"/>
              </a:rPr>
              <a:t>(root)</a:t>
            </a:r>
          </a:p>
          <a:p>
            <a:pPr>
              <a:spcAft>
                <a:spcPts val="1200"/>
              </a:spcAft>
              <a:buNone/>
            </a:pPr>
            <a:r>
              <a:rPr lang="en-GB" altLang="en-US" dirty="0" err="1">
                <a:latin typeface="Courier New" panose="02070309020205020404" pitchFamily="49" charset="0"/>
              </a:rPr>
              <a:t>root.config</a:t>
            </a:r>
            <a:r>
              <a:rPr lang="en-GB" altLang="en-US" dirty="0">
                <a:latin typeface="Courier New" panose="02070309020205020404" pitchFamily="49" charset="0"/>
              </a:rPr>
              <a:t>(menu=menu)</a:t>
            </a:r>
          </a:p>
          <a:p>
            <a:pPr>
              <a:spcAft>
                <a:spcPts val="1200"/>
              </a:spcAft>
              <a:buNone/>
            </a:pPr>
            <a:r>
              <a:rPr lang="en-GB" altLang="en-US" dirty="0" err="1">
                <a:latin typeface="Courier New" panose="02070309020205020404" pitchFamily="49" charset="0"/>
              </a:rPr>
              <a:t>model_menu</a:t>
            </a:r>
            <a:r>
              <a:rPr lang="en-GB" altLang="en-US" dirty="0">
                <a:latin typeface="Courier New" panose="02070309020205020404" pitchFamily="49" charset="0"/>
              </a:rPr>
              <a:t> = </a:t>
            </a:r>
            <a:r>
              <a:rPr lang="en-GB" altLang="en-US" dirty="0" err="1">
                <a:latin typeface="Courier New" panose="02070309020205020404" pitchFamily="49" charset="0"/>
              </a:rPr>
              <a:t>tkinter.Menu</a:t>
            </a:r>
            <a:r>
              <a:rPr lang="en-GB" altLang="en-US" dirty="0">
                <a:latin typeface="Courier New" panose="02070309020205020404" pitchFamily="49" charset="0"/>
              </a:rPr>
              <a:t>(menu)</a:t>
            </a:r>
          </a:p>
          <a:p>
            <a:pPr>
              <a:spcAft>
                <a:spcPts val="1200"/>
              </a:spcAft>
              <a:buNone/>
            </a:pPr>
            <a:r>
              <a:rPr lang="en-GB" altLang="en-US" dirty="0" err="1">
                <a:latin typeface="Courier New" panose="02070309020205020404" pitchFamily="49" charset="0"/>
              </a:rPr>
              <a:t>menu.add_cascade</a:t>
            </a:r>
            <a:r>
              <a:rPr lang="en-GB" altLang="en-US" dirty="0">
                <a:latin typeface="Courier New" panose="02070309020205020404" pitchFamily="49" charset="0"/>
              </a:rPr>
              <a:t>(label="Model", menu=</a:t>
            </a:r>
            <a:r>
              <a:rPr lang="en-GB" altLang="en-US" dirty="0" err="1">
                <a:latin typeface="Courier New" panose="02070309020205020404" pitchFamily="49" charset="0"/>
              </a:rPr>
              <a:t>model_menu</a:t>
            </a:r>
            <a:r>
              <a:rPr lang="en-GB" altLang="en-US" dirty="0">
                <a:latin typeface="Courier New" panose="02070309020205020404" pitchFamily="49" charset="0"/>
              </a:rPr>
              <a:t>)</a:t>
            </a:r>
          </a:p>
          <a:p>
            <a:pPr>
              <a:spcAft>
                <a:spcPts val="1200"/>
              </a:spcAft>
              <a:buNone/>
            </a:pPr>
            <a:r>
              <a:rPr lang="en-GB" altLang="en-US" dirty="0" err="1">
                <a:latin typeface="Courier New" panose="02070309020205020404" pitchFamily="49" charset="0"/>
              </a:rPr>
              <a:t>model_menu.add_command</a:t>
            </a:r>
            <a:r>
              <a:rPr lang="en-GB" altLang="en-US" dirty="0">
                <a:latin typeface="Courier New" panose="02070309020205020404" pitchFamily="49" charset="0"/>
              </a:rPr>
              <a:t>(label="Run model", command=run) </a:t>
            </a:r>
          </a:p>
          <a:p>
            <a:pPr>
              <a:spcAft>
                <a:spcPts val="1200"/>
              </a:spcAft>
              <a:buNone/>
            </a:pPr>
            <a:endParaRPr lang="en-GB" altLang="en-US" dirty="0">
              <a:latin typeface="Courier New" panose="02070309020205020404" pitchFamily="49" charset="0"/>
            </a:endParaRPr>
          </a:p>
          <a:p>
            <a:pPr>
              <a:spcAft>
                <a:spcPts val="1200"/>
              </a:spcAft>
              <a:buNone/>
            </a:pPr>
            <a:r>
              <a:rPr lang="en-GB" altLang="en-US" dirty="0" err="1">
                <a:latin typeface="Courier New" panose="02070309020205020404" pitchFamily="49" charset="0"/>
              </a:rPr>
              <a:t>tkinter.mainloop</a:t>
            </a:r>
            <a:r>
              <a:rPr lang="en-GB" altLang="en-US" dirty="0">
                <a:latin typeface="Courier New" panose="02070309020205020404" pitchFamily="49" charset="0"/>
              </a:rPr>
              <a:t>()</a:t>
            </a:r>
          </a:p>
          <a:p>
            <a:pPr>
              <a:spcAft>
                <a:spcPts val="1200"/>
              </a:spcAft>
              <a:buNone/>
            </a:pPr>
            <a:r>
              <a:rPr lang="en-GB" altLang="en-US" sz="4400" dirty="0"/>
              <a:t>Python</a:t>
            </a:r>
            <a:r>
              <a:rPr lang="en-GB" altLang="en-US" sz="4400" dirty="0">
                <a:latin typeface="Courier New" panose="02070309020205020404" pitchFamily="49" charset="0"/>
              </a:rPr>
              <a:t> </a:t>
            </a:r>
            <a:r>
              <a:rPr lang="en-GB" altLang="en-US" sz="4400" dirty="0"/>
              <a:t>is a third generation, imperative, procedural, object oriented language.</a:t>
            </a:r>
          </a:p>
          <a:p>
            <a:pPr>
              <a:spcAft>
                <a:spcPts val="1200"/>
              </a:spcAft>
              <a:buNone/>
            </a:pPr>
            <a:endParaRPr lang="en-GB" altLang="en-US" dirty="0">
              <a:latin typeface="Courier New" panose="02070309020205020404" pitchFamily="49" charset="0"/>
            </a:endParaRPr>
          </a:p>
          <a:p>
            <a:pPr marL="0" indent="0">
              <a:buNone/>
            </a:pPr>
            <a:endParaRPr lang="en-GB" dirty="0"/>
          </a:p>
        </p:txBody>
      </p:sp>
      <p:grpSp>
        <p:nvGrpSpPr>
          <p:cNvPr id="5" name="Group 4">
            <a:extLst>
              <a:ext uri="{FF2B5EF4-FFF2-40B4-BE49-F238E27FC236}">
                <a16:creationId xmlns:a16="http://schemas.microsoft.com/office/drawing/2014/main" id="{A63A2E0E-78BB-4BB6-B70E-7B6E8899A997}"/>
              </a:ext>
            </a:extLst>
          </p:cNvPr>
          <p:cNvGrpSpPr/>
          <p:nvPr/>
        </p:nvGrpSpPr>
        <p:grpSpPr>
          <a:xfrm>
            <a:off x="745300" y="2128148"/>
            <a:ext cx="10916816" cy="2420323"/>
            <a:chOff x="1119674" y="2207661"/>
            <a:chExt cx="10916816" cy="2420323"/>
          </a:xfrm>
        </p:grpSpPr>
        <p:sp>
          <p:nvSpPr>
            <p:cNvPr id="6" name="Oval 5">
              <a:extLst>
                <a:ext uri="{FF2B5EF4-FFF2-40B4-BE49-F238E27FC236}">
                  <a16:creationId xmlns:a16="http://schemas.microsoft.com/office/drawing/2014/main" id="{89ED2661-CB33-4AB4-A660-9B60E0358ADF}"/>
                </a:ext>
              </a:extLst>
            </p:cNvPr>
            <p:cNvSpPr/>
            <p:nvPr/>
          </p:nvSpPr>
          <p:spPr>
            <a:xfrm>
              <a:off x="1119674" y="3956180"/>
              <a:ext cx="690465" cy="671804"/>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85910F34-B95B-4F18-BBEE-33BDF607D92B}"/>
                </a:ext>
              </a:extLst>
            </p:cNvPr>
            <p:cNvSpPr/>
            <p:nvPr/>
          </p:nvSpPr>
          <p:spPr>
            <a:xfrm>
              <a:off x="1642188" y="2375612"/>
              <a:ext cx="6120881" cy="1636551"/>
            </a:xfrm>
            <a:custGeom>
              <a:avLst/>
              <a:gdLst>
                <a:gd name="connsiteX0" fmla="*/ 0 w 6120881"/>
                <a:gd name="connsiteY0" fmla="*/ 1636551 h 1636551"/>
                <a:gd name="connsiteX1" fmla="*/ 3918857 w 6120881"/>
                <a:gd name="connsiteY1" fmla="*/ 143653 h 1636551"/>
                <a:gd name="connsiteX2" fmla="*/ 6120881 w 6120881"/>
                <a:gd name="connsiteY2" fmla="*/ 143653 h 1636551"/>
              </a:gdLst>
              <a:ahLst/>
              <a:cxnLst>
                <a:cxn ang="0">
                  <a:pos x="connsiteX0" y="connsiteY0"/>
                </a:cxn>
                <a:cxn ang="0">
                  <a:pos x="connsiteX1" y="connsiteY1"/>
                </a:cxn>
                <a:cxn ang="0">
                  <a:pos x="connsiteX2" y="connsiteY2"/>
                </a:cxn>
              </a:cxnLst>
              <a:rect l="l" t="t" r="r" b="b"/>
              <a:pathLst>
                <a:path w="6120881" h="1636551">
                  <a:moveTo>
                    <a:pt x="0" y="1636551"/>
                  </a:moveTo>
                  <a:cubicBezTo>
                    <a:pt x="1449355" y="1014510"/>
                    <a:pt x="2898710" y="392469"/>
                    <a:pt x="3918857" y="143653"/>
                  </a:cubicBezTo>
                  <a:cubicBezTo>
                    <a:pt x="4939004" y="-105163"/>
                    <a:pt x="5529942" y="19245"/>
                    <a:pt x="6120881" y="143653"/>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208BF983-9C9F-4A90-BE8D-E0BF986762BB}"/>
                </a:ext>
              </a:extLst>
            </p:cNvPr>
            <p:cNvSpPr txBox="1"/>
            <p:nvPr/>
          </p:nvSpPr>
          <p:spPr>
            <a:xfrm>
              <a:off x="7862596" y="2207661"/>
              <a:ext cx="4173894" cy="1569660"/>
            </a:xfrm>
            <a:prstGeom prst="rect">
              <a:avLst/>
            </a:prstGeom>
            <a:noFill/>
          </p:spPr>
          <p:txBody>
            <a:bodyPr wrap="square" rtlCol="0">
              <a:spAutoFit/>
            </a:bodyPr>
            <a:lstStyle/>
            <a:p>
              <a:r>
                <a:rPr lang="en-GB" sz="2400" dirty="0"/>
                <a:t>The “</a:t>
              </a:r>
              <a:r>
                <a:rPr lang="en-GB" sz="2400" dirty="0">
                  <a:solidFill>
                    <a:schemeClr val="accent5">
                      <a:lumMod val="75000"/>
                    </a:schemeClr>
                  </a:solidFill>
                </a:rPr>
                <a:t>dot operator</a:t>
              </a:r>
              <a:r>
                <a:rPr lang="en-GB" sz="2400" dirty="0"/>
                <a:t>” is used to say “look inside this object and find this code (in this case a procedure).</a:t>
              </a:r>
            </a:p>
          </p:txBody>
        </p:sp>
      </p:grpSp>
    </p:spTree>
    <p:extLst>
      <p:ext uri="{BB962C8B-B14F-4D97-AF65-F5344CB8AC3E}">
        <p14:creationId xmlns:p14="http://schemas.microsoft.com/office/powerpoint/2010/main" val="2990408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0961-7AC6-4C3D-B237-4FFE7664350B}"/>
              </a:ext>
            </a:extLst>
          </p:cNvPr>
          <p:cNvSpPr>
            <a:spLocks noGrp="1"/>
          </p:cNvSpPr>
          <p:nvPr>
            <p:ph type="title"/>
          </p:nvPr>
        </p:nvSpPr>
        <p:spPr>
          <a:xfrm>
            <a:off x="335903" y="365125"/>
            <a:ext cx="11532636" cy="1325563"/>
          </a:xfrm>
        </p:spPr>
        <p:txBody>
          <a:bodyPr/>
          <a:lstStyle/>
          <a:p>
            <a:pPr algn="r"/>
            <a:r>
              <a:rPr lang="en-GB" dirty="0"/>
              <a:t>Scripting languages vs System Programming Languages</a:t>
            </a:r>
          </a:p>
        </p:txBody>
      </p:sp>
      <p:sp>
        <p:nvSpPr>
          <p:cNvPr id="3" name="Content Placeholder 2">
            <a:extLst>
              <a:ext uri="{FF2B5EF4-FFF2-40B4-BE49-F238E27FC236}">
                <a16:creationId xmlns:a16="http://schemas.microsoft.com/office/drawing/2014/main" id="{342CD045-02EC-41B5-81A5-FE2EFE09A2CB}"/>
              </a:ext>
            </a:extLst>
          </p:cNvPr>
          <p:cNvSpPr>
            <a:spLocks noGrp="1"/>
          </p:cNvSpPr>
          <p:nvPr>
            <p:ph idx="1"/>
          </p:nvPr>
        </p:nvSpPr>
        <p:spPr>
          <a:xfrm>
            <a:off x="335903" y="1690688"/>
            <a:ext cx="11532636" cy="4971369"/>
          </a:xfrm>
        </p:spPr>
        <p:txBody>
          <a:bodyPr>
            <a:normAutofit/>
          </a:bodyPr>
          <a:lstStyle/>
          <a:p>
            <a:pPr marL="0" indent="0">
              <a:buNone/>
            </a:pPr>
            <a:r>
              <a:rPr lang="en-GB" dirty="0"/>
              <a:t>Languages can finally be split between:</a:t>
            </a:r>
          </a:p>
          <a:p>
            <a:pPr marL="0" indent="0">
              <a:buNone/>
            </a:pPr>
            <a:r>
              <a:rPr lang="en-GB" dirty="0">
                <a:solidFill>
                  <a:schemeClr val="accent5">
                    <a:lumMod val="75000"/>
                  </a:schemeClr>
                </a:solidFill>
              </a:rPr>
              <a:t>Systems (or Application) Programming Languages:</a:t>
            </a:r>
          </a:p>
          <a:p>
            <a:pPr marL="0" indent="0">
              <a:buNone/>
            </a:pPr>
            <a:r>
              <a:rPr lang="en-GB" dirty="0">
                <a:solidFill>
                  <a:schemeClr val="accent5">
                    <a:lumMod val="75000"/>
                  </a:schemeClr>
                </a:solidFill>
              </a:rPr>
              <a:t>	</a:t>
            </a:r>
            <a:r>
              <a:rPr lang="en-GB" dirty="0"/>
              <a:t>used for developing full systems, and… </a:t>
            </a:r>
          </a:p>
          <a:p>
            <a:pPr marL="0" indent="0">
              <a:buNone/>
            </a:pPr>
            <a:r>
              <a:rPr lang="en-GB" dirty="0">
                <a:solidFill>
                  <a:schemeClr val="accent5">
                    <a:lumMod val="75000"/>
                  </a:schemeClr>
                </a:solidFill>
              </a:rPr>
              <a:t>Scripting Languages</a:t>
            </a:r>
            <a:r>
              <a:rPr lang="en-GB" dirty="0"/>
              <a:t>, which:</a:t>
            </a:r>
          </a:p>
          <a:p>
            <a:pPr marL="0" indent="0">
              <a:buNone/>
            </a:pPr>
            <a:r>
              <a:rPr lang="en-GB" dirty="0"/>
              <a:t>	tie together other software (</a:t>
            </a:r>
            <a:r>
              <a:rPr lang="en-GB" dirty="0">
                <a:solidFill>
                  <a:schemeClr val="accent5">
                    <a:lumMod val="75000"/>
                  </a:schemeClr>
                </a:solidFill>
              </a:rPr>
              <a:t>glue languages</a:t>
            </a:r>
            <a:r>
              <a:rPr lang="en-GB" dirty="0"/>
              <a:t>),  </a:t>
            </a:r>
          </a:p>
          <a:p>
            <a:pPr marL="0" indent="0">
              <a:buNone/>
            </a:pPr>
            <a:r>
              <a:rPr lang="en-GB" dirty="0"/>
              <a:t>	are used inside other applications for </a:t>
            </a:r>
          </a:p>
          <a:p>
            <a:pPr marL="0" indent="0">
              <a:buNone/>
            </a:pPr>
            <a:r>
              <a:rPr lang="en-GB" dirty="0"/>
              <a:t>		simple programming (</a:t>
            </a:r>
            <a:r>
              <a:rPr lang="en-GB" dirty="0">
                <a:solidFill>
                  <a:schemeClr val="accent5">
                    <a:lumMod val="75000"/>
                  </a:schemeClr>
                </a:solidFill>
              </a:rPr>
              <a:t>extension languages</a:t>
            </a:r>
            <a:r>
              <a:rPr lang="en-GB" dirty="0"/>
              <a:t>), or </a:t>
            </a:r>
          </a:p>
          <a:p>
            <a:pPr marL="0" indent="0">
              <a:buNone/>
            </a:pPr>
            <a:r>
              <a:rPr lang="en-GB" dirty="0"/>
              <a:t>	are used to manage systems (</a:t>
            </a:r>
            <a:r>
              <a:rPr lang="en-GB" dirty="0">
                <a:solidFill>
                  <a:schemeClr val="accent5">
                    <a:lumMod val="75000"/>
                  </a:schemeClr>
                </a:solidFill>
              </a:rPr>
              <a:t>control languages</a:t>
            </a:r>
            <a:r>
              <a:rPr lang="en-GB" dirty="0"/>
              <a:t>).</a:t>
            </a:r>
          </a:p>
          <a:p>
            <a:pPr marL="0" indent="0">
              <a:buNone/>
            </a:pPr>
            <a:endParaRPr lang="en-GB" dirty="0"/>
          </a:p>
        </p:txBody>
      </p:sp>
    </p:spTree>
    <p:extLst>
      <p:ext uri="{BB962C8B-B14F-4D97-AF65-F5344CB8AC3E}">
        <p14:creationId xmlns:p14="http://schemas.microsoft.com/office/powerpoint/2010/main" val="4182806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0961-7AC6-4C3D-B237-4FFE7664350B}"/>
              </a:ext>
            </a:extLst>
          </p:cNvPr>
          <p:cNvSpPr>
            <a:spLocks noGrp="1"/>
          </p:cNvSpPr>
          <p:nvPr>
            <p:ph type="title"/>
          </p:nvPr>
        </p:nvSpPr>
        <p:spPr>
          <a:xfrm>
            <a:off x="335903" y="365125"/>
            <a:ext cx="11532636" cy="1325563"/>
          </a:xfrm>
        </p:spPr>
        <p:txBody>
          <a:bodyPr/>
          <a:lstStyle/>
          <a:p>
            <a:pPr algn="r"/>
            <a:r>
              <a:rPr lang="en-GB" dirty="0"/>
              <a:t>Scripting languages vs System Programming Languages</a:t>
            </a:r>
          </a:p>
        </p:txBody>
      </p:sp>
      <p:sp>
        <p:nvSpPr>
          <p:cNvPr id="3" name="Content Placeholder 2">
            <a:extLst>
              <a:ext uri="{FF2B5EF4-FFF2-40B4-BE49-F238E27FC236}">
                <a16:creationId xmlns:a16="http://schemas.microsoft.com/office/drawing/2014/main" id="{342CD045-02EC-41B5-81A5-FE2EFE09A2CB}"/>
              </a:ext>
            </a:extLst>
          </p:cNvPr>
          <p:cNvSpPr>
            <a:spLocks noGrp="1"/>
          </p:cNvSpPr>
          <p:nvPr>
            <p:ph idx="1"/>
          </p:nvPr>
        </p:nvSpPr>
        <p:spPr>
          <a:xfrm>
            <a:off x="335903" y="2235200"/>
            <a:ext cx="11532636" cy="4426857"/>
          </a:xfrm>
        </p:spPr>
        <p:txBody>
          <a:bodyPr>
            <a:normAutofit/>
          </a:bodyPr>
          <a:lstStyle/>
          <a:p>
            <a:pPr marL="0" indent="0">
              <a:buNone/>
            </a:pPr>
            <a:r>
              <a:rPr lang="en-GB" dirty="0"/>
              <a:t>Generally scripting languages are interpreted (which helps with running inside other software) and hide away complicated code making them easy to learn, but traditionally reducing the ability to do complex jobs and making code had to optimise for speed. </a:t>
            </a:r>
          </a:p>
          <a:p>
            <a:pPr marL="0" indent="0">
              <a:buNone/>
            </a:pPr>
            <a:endParaRPr lang="en-GB" dirty="0"/>
          </a:p>
          <a:p>
            <a:pPr marL="0" indent="0">
              <a:buNone/>
            </a:pPr>
            <a:r>
              <a:rPr lang="en-GB" dirty="0"/>
              <a:t>Again, the two are converging: Python is traditionally a scripting language, but gives good access to complicated underlying computing, and undergoes continual optimisation. Much of the time it invisibly calls native code written in C, a very efficient language. </a:t>
            </a:r>
          </a:p>
        </p:txBody>
      </p:sp>
    </p:spTree>
    <p:extLst>
      <p:ext uri="{BB962C8B-B14F-4D97-AF65-F5344CB8AC3E}">
        <p14:creationId xmlns:p14="http://schemas.microsoft.com/office/powerpoint/2010/main" val="4034635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62E9EF1F-5E22-4147-B7A9-0A8BBB208630}"/>
              </a:ext>
            </a:extLst>
          </p:cNvPr>
          <p:cNvSpPr>
            <a:spLocks noGrp="1" noChangeArrowheads="1"/>
          </p:cNvSpPr>
          <p:nvPr>
            <p:ph type="title"/>
          </p:nvPr>
        </p:nvSpPr>
        <p:spPr>
          <a:xfrm>
            <a:off x="3839679" y="0"/>
            <a:ext cx="8134350" cy="863600"/>
          </a:xfrm>
        </p:spPr>
        <p:txBody>
          <a:bodyPr vert="horz" lIns="90488" tIns="44450" rIns="90488" bIns="44450" rtlCol="0" anchor="ctr">
            <a:normAutofit fontScale="90000"/>
          </a:bodyPr>
          <a:lstStyle/>
          <a:p>
            <a:pPr algn="r">
              <a:defRPr/>
            </a:pPr>
            <a:br>
              <a:rPr lang="en-GB" sz="2500" dirty="0"/>
            </a:br>
            <a:r>
              <a:rPr lang="en-GB" dirty="0"/>
              <a:t>Brief History of Python</a:t>
            </a:r>
            <a:endParaRPr lang="en-GB" sz="2500" dirty="0"/>
          </a:p>
        </p:txBody>
      </p:sp>
      <p:sp>
        <p:nvSpPr>
          <p:cNvPr id="19459" name="Rectangle 3">
            <a:extLst>
              <a:ext uri="{FF2B5EF4-FFF2-40B4-BE49-F238E27FC236}">
                <a16:creationId xmlns:a16="http://schemas.microsoft.com/office/drawing/2014/main" id="{254DA629-A2C0-45BA-B42C-C4158AC79E6D}"/>
              </a:ext>
            </a:extLst>
          </p:cNvPr>
          <p:cNvSpPr>
            <a:spLocks noGrp="1" noChangeArrowheads="1"/>
          </p:cNvSpPr>
          <p:nvPr>
            <p:ph idx="1"/>
          </p:nvPr>
        </p:nvSpPr>
        <p:spPr>
          <a:xfrm>
            <a:off x="341119" y="719848"/>
            <a:ext cx="8187061" cy="5893258"/>
          </a:xfrm>
        </p:spPr>
        <p:txBody>
          <a:bodyPr vert="horz" lIns="90488" tIns="44450" rIns="90488" bIns="44450" rtlCol="0">
            <a:noAutofit/>
          </a:bodyPr>
          <a:lstStyle/>
          <a:p>
            <a:pPr marL="0" indent="0">
              <a:buNone/>
              <a:defRPr/>
            </a:pPr>
            <a:r>
              <a:rPr lang="en-GB" sz="2600" dirty="0"/>
              <a:t>Developed initially by Guido van Rossum. </a:t>
            </a:r>
          </a:p>
          <a:p>
            <a:pPr marL="0" indent="0">
              <a:buNone/>
              <a:defRPr/>
            </a:pPr>
            <a:r>
              <a:rPr lang="en-GB" sz="2600" dirty="0"/>
              <a:t>Worked as part of the ABC language development team in the 1980s: a teaching language with a syntax that encouraged clarity, conciseness, and easy data structure use, taking a lot from a language called SETL (SET Language) developed in the late 1960s. Also influenced by Modula</a:t>
            </a:r>
            <a:r>
              <a:rPr lang="en-GB" sz="2400" dirty="0"/>
              <a:t>; Amoeba; C++.</a:t>
            </a:r>
            <a:endParaRPr lang="en-GB" sz="2600" dirty="0"/>
          </a:p>
          <a:p>
            <a:pPr marL="0" indent="0">
              <a:buNone/>
              <a:defRPr/>
            </a:pPr>
            <a:r>
              <a:rPr lang="en-GB" sz="2600" dirty="0"/>
              <a:t>Developed Python as a successor; first release 1991. Named after Monty Python.</a:t>
            </a:r>
          </a:p>
          <a:p>
            <a:pPr marL="0" indent="0">
              <a:buNone/>
              <a:defRPr/>
            </a:pPr>
            <a:r>
              <a:rPr lang="en-GB" sz="2600" dirty="0"/>
              <a:t>Python 2 released in 2000: added a few elements of modernisation and opened out development to a full community effort.</a:t>
            </a:r>
          </a:p>
          <a:p>
            <a:pPr marL="0" indent="0">
              <a:buNone/>
              <a:defRPr/>
            </a:pPr>
            <a:r>
              <a:rPr lang="en-GB" sz="2600" dirty="0"/>
              <a:t>Python 3 released in 2008: not back-compatible with Python 2. Python 2 end of life set now at 2020. </a:t>
            </a:r>
          </a:p>
          <a:p>
            <a:pPr marL="0" indent="0">
              <a:buNone/>
              <a:defRPr/>
            </a:pPr>
            <a:r>
              <a:rPr lang="en-GB" sz="2600" dirty="0"/>
              <a:t>We are now on Python 3.6.</a:t>
            </a:r>
          </a:p>
        </p:txBody>
      </p:sp>
      <p:pic>
        <p:nvPicPr>
          <p:cNvPr id="3" name="Picture 2">
            <a:extLst>
              <a:ext uri="{FF2B5EF4-FFF2-40B4-BE49-F238E27FC236}">
                <a16:creationId xmlns:a16="http://schemas.microsoft.com/office/drawing/2014/main" id="{A70DC5CA-9C64-42D2-9F09-C84ED0B63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4387" y="1572792"/>
            <a:ext cx="2794000" cy="4191000"/>
          </a:xfrm>
          <a:prstGeom prst="rect">
            <a:avLst/>
          </a:prstGeom>
        </p:spPr>
      </p:pic>
    </p:spTree>
    <p:extLst>
      <p:ext uri="{BB962C8B-B14F-4D97-AF65-F5344CB8AC3E}">
        <p14:creationId xmlns:p14="http://schemas.microsoft.com/office/powerpoint/2010/main" val="25274358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EB3F-1C58-4DAD-AB68-FBC9D84CB548}"/>
              </a:ext>
            </a:extLst>
          </p:cNvPr>
          <p:cNvSpPr>
            <a:spLocks noGrp="1"/>
          </p:cNvSpPr>
          <p:nvPr>
            <p:ph type="title"/>
          </p:nvPr>
        </p:nvSpPr>
        <p:spPr/>
        <p:txBody>
          <a:bodyPr/>
          <a:lstStyle/>
          <a:p>
            <a:pPr algn="r"/>
            <a:r>
              <a:rPr lang="en-GB" dirty="0"/>
              <a:t>Language change</a:t>
            </a:r>
          </a:p>
        </p:txBody>
      </p:sp>
      <p:sp>
        <p:nvSpPr>
          <p:cNvPr id="3" name="Content Placeholder 2">
            <a:extLst>
              <a:ext uri="{FF2B5EF4-FFF2-40B4-BE49-F238E27FC236}">
                <a16:creationId xmlns:a16="http://schemas.microsoft.com/office/drawing/2014/main" id="{ECBBDB52-07CA-4064-8BC0-1BAA7BB6397D}"/>
              </a:ext>
            </a:extLst>
          </p:cNvPr>
          <p:cNvSpPr>
            <a:spLocks noGrp="1"/>
          </p:cNvSpPr>
          <p:nvPr>
            <p:ph idx="1"/>
          </p:nvPr>
        </p:nvSpPr>
        <p:spPr>
          <a:xfrm>
            <a:off x="291830" y="1825624"/>
            <a:ext cx="11446080" cy="4612497"/>
          </a:xfrm>
        </p:spPr>
        <p:txBody>
          <a:bodyPr>
            <a:normAutofit fontScale="92500" lnSpcReduction="10000"/>
          </a:bodyPr>
          <a:lstStyle/>
          <a:p>
            <a:pPr marL="0" indent="0">
              <a:buNone/>
            </a:pPr>
            <a:r>
              <a:rPr lang="en-GB" dirty="0"/>
              <a:t>Generally language designers go to extreme lengths to ensure code is </a:t>
            </a:r>
            <a:r>
              <a:rPr lang="en-GB" dirty="0">
                <a:solidFill>
                  <a:schemeClr val="accent5">
                    <a:lumMod val="75000"/>
                  </a:schemeClr>
                </a:solidFill>
              </a:rPr>
              <a:t>back-compatible</a:t>
            </a:r>
            <a:r>
              <a:rPr lang="en-GB" dirty="0"/>
              <a:t> (i.e. new changes don’t break old code just because it doesn’t include new features).</a:t>
            </a:r>
          </a:p>
          <a:p>
            <a:pPr marL="0" indent="0">
              <a:buNone/>
            </a:pPr>
            <a:endParaRPr lang="en-GB" dirty="0"/>
          </a:p>
          <a:p>
            <a:pPr marL="0" indent="0">
              <a:buNone/>
            </a:pPr>
            <a:r>
              <a:rPr lang="en-GB" dirty="0"/>
              <a:t>They may </a:t>
            </a:r>
            <a:r>
              <a:rPr lang="en-GB" dirty="0">
                <a:solidFill>
                  <a:schemeClr val="accent5">
                    <a:lumMod val="75000"/>
                  </a:schemeClr>
                </a:solidFill>
              </a:rPr>
              <a:t>deprecate</a:t>
            </a:r>
            <a:r>
              <a:rPr lang="en-GB" dirty="0"/>
              <a:t> (advise that features are dead), but they won’t break stuff.</a:t>
            </a:r>
          </a:p>
          <a:p>
            <a:pPr marL="0" indent="0">
              <a:buNone/>
            </a:pPr>
            <a:endParaRPr lang="en-GB" dirty="0"/>
          </a:p>
          <a:p>
            <a:pPr marL="0" indent="0">
              <a:buNone/>
            </a:pPr>
            <a:r>
              <a:rPr lang="en-GB" dirty="0"/>
              <a:t>This is because there is lots of </a:t>
            </a:r>
            <a:r>
              <a:rPr lang="en-GB" dirty="0">
                <a:solidFill>
                  <a:schemeClr val="accent5">
                    <a:lumMod val="75000"/>
                  </a:schemeClr>
                </a:solidFill>
              </a:rPr>
              <a:t>legacy code </a:t>
            </a:r>
            <a:r>
              <a:rPr lang="en-GB" dirty="0"/>
              <a:t>(old but vital code) hanging around, and people need time (often decades; and money) to revise it.</a:t>
            </a:r>
          </a:p>
          <a:p>
            <a:pPr marL="0" indent="0">
              <a:buNone/>
            </a:pPr>
            <a:endParaRPr lang="en-GB" dirty="0"/>
          </a:p>
          <a:p>
            <a:pPr marL="0" indent="0">
              <a:buNone/>
            </a:pPr>
            <a:r>
              <a:rPr lang="en-GB" dirty="0"/>
              <a:t>While they have tried to keep as much as possible working, there’s too much change in Python 3 to make it back-compatible with Python 2.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41431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58A91-0AC8-4CA9-A687-C56AD9BB543D}"/>
              </a:ext>
            </a:extLst>
          </p:cNvPr>
          <p:cNvSpPr>
            <a:spLocks noGrp="1"/>
          </p:cNvSpPr>
          <p:nvPr>
            <p:ph type="title"/>
          </p:nvPr>
        </p:nvSpPr>
        <p:spPr/>
        <p:txBody>
          <a:bodyPr/>
          <a:lstStyle/>
          <a:p>
            <a:pPr algn="r"/>
            <a:r>
              <a:rPr lang="fi-FI" dirty="0"/>
              <a:t>Python 2 vs Python 3</a:t>
            </a:r>
            <a:endParaRPr lang="en-GB" dirty="0"/>
          </a:p>
        </p:txBody>
      </p:sp>
      <p:sp>
        <p:nvSpPr>
          <p:cNvPr id="3" name="Content Placeholder 2">
            <a:extLst>
              <a:ext uri="{FF2B5EF4-FFF2-40B4-BE49-F238E27FC236}">
                <a16:creationId xmlns:a16="http://schemas.microsoft.com/office/drawing/2014/main" id="{EC1CF11F-C962-49BE-81BC-8FC7C836ECF5}"/>
              </a:ext>
            </a:extLst>
          </p:cNvPr>
          <p:cNvSpPr>
            <a:spLocks noGrp="1"/>
          </p:cNvSpPr>
          <p:nvPr>
            <p:ph idx="1"/>
          </p:nvPr>
        </p:nvSpPr>
        <p:spPr>
          <a:xfrm>
            <a:off x="408990" y="1608559"/>
            <a:ext cx="11384903" cy="4960191"/>
          </a:xfrm>
        </p:spPr>
        <p:txBody>
          <a:bodyPr>
            <a:normAutofit fontScale="92500" lnSpcReduction="10000"/>
          </a:bodyPr>
          <a:lstStyle/>
          <a:p>
            <a:pPr marL="0" indent="0">
              <a:buNone/>
            </a:pPr>
            <a:r>
              <a:rPr lang="en-GB" dirty="0"/>
              <a:t>For example, displaying text on the screen went from this:</a:t>
            </a:r>
          </a:p>
          <a:p>
            <a:pPr marL="0" indent="0">
              <a:buNone/>
            </a:pPr>
            <a:r>
              <a:rPr lang="en-GB" dirty="0">
                <a:latin typeface="Courier New" panose="02070309020205020404" pitchFamily="49" charset="0"/>
                <a:cs typeface="Courier New" panose="02070309020205020404" pitchFamily="49" charset="0"/>
              </a:rPr>
              <a:t>print "hi"   </a:t>
            </a:r>
          </a:p>
          <a:p>
            <a:pPr marL="0" indent="0">
              <a:buNone/>
            </a:pPr>
            <a:r>
              <a:rPr lang="en-GB" dirty="0"/>
              <a:t>To this:    </a:t>
            </a:r>
            <a:r>
              <a:rPr lang="en-GB" dirty="0">
                <a:latin typeface="Courier New" panose="02070309020205020404" pitchFamily="49" charset="0"/>
                <a:cs typeface="Courier New" panose="02070309020205020404" pitchFamily="49" charset="0"/>
              </a:rPr>
              <a:t>  </a:t>
            </a:r>
          </a:p>
          <a:p>
            <a:pPr marL="0" indent="0">
              <a:buNone/>
            </a:pPr>
            <a:r>
              <a:rPr lang="en-GB" dirty="0">
                <a:latin typeface="Courier New" panose="02070309020205020404" pitchFamily="49" charset="0"/>
                <a:cs typeface="Courier New" panose="02070309020205020404" pitchFamily="49" charset="0"/>
              </a:rPr>
              <a:t>print ("hi")</a:t>
            </a:r>
          </a:p>
          <a:p>
            <a:pPr marL="0" indent="0">
              <a:buNone/>
            </a:pPr>
            <a:endParaRPr lang="en-GB" dirty="0">
              <a:latin typeface="Courier New" panose="02070309020205020404" pitchFamily="49" charset="0"/>
              <a:cs typeface="Courier New" panose="02070309020205020404" pitchFamily="49" charset="0"/>
            </a:endParaRPr>
          </a:p>
          <a:p>
            <a:pPr marL="0" indent="0">
              <a:buNone/>
            </a:pPr>
            <a:r>
              <a:rPr lang="en-GB" dirty="0"/>
              <a:t>This means there are still libraries (and coders) that hold to Python 2 (and probably always will). Other people are slowly developing replacements (for both!). </a:t>
            </a:r>
          </a:p>
          <a:p>
            <a:pPr marL="0" indent="0">
              <a:buNone/>
            </a:pPr>
            <a:endParaRPr lang="en-GB" dirty="0"/>
          </a:p>
          <a:p>
            <a:pPr marL="0" indent="0">
              <a:buNone/>
            </a:pPr>
            <a:r>
              <a:rPr lang="en-GB" dirty="0"/>
              <a:t>We will teach Python 3. You will need the Python 3 download. </a:t>
            </a:r>
          </a:p>
          <a:p>
            <a:pPr marL="0" indent="0">
              <a:buNone/>
            </a:pPr>
            <a:r>
              <a:rPr lang="en-GB" dirty="0"/>
              <a:t>We will talk about the differences at the end of the course, and how to set up a machine that runs both.</a:t>
            </a:r>
          </a:p>
        </p:txBody>
      </p:sp>
    </p:spTree>
    <p:extLst>
      <p:ext uri="{BB962C8B-B14F-4D97-AF65-F5344CB8AC3E}">
        <p14:creationId xmlns:p14="http://schemas.microsoft.com/office/powerpoint/2010/main" val="320606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5A6A179-A866-42AD-AC3F-7B5B02988CCD}"/>
              </a:ext>
            </a:extLst>
          </p:cNvPr>
          <p:cNvSpPr>
            <a:spLocks noGrp="1" noChangeArrowheads="1"/>
          </p:cNvSpPr>
          <p:nvPr>
            <p:ph type="title"/>
          </p:nvPr>
        </p:nvSpPr>
        <p:spPr>
          <a:xfrm>
            <a:off x="3219213" y="404813"/>
            <a:ext cx="8435975" cy="1143000"/>
          </a:xfrm>
        </p:spPr>
        <p:txBody>
          <a:bodyPr>
            <a:normAutofit fontScale="90000"/>
          </a:bodyPr>
          <a:lstStyle/>
          <a:p>
            <a:pPr algn="r" eaLnBrk="1" hangingPunct="1"/>
            <a:r>
              <a:rPr lang="en-GB" altLang="en-US" sz="4000" dirty="0"/>
              <a:t>What doesn’t kill you makes you stronger</a:t>
            </a:r>
          </a:p>
        </p:txBody>
      </p:sp>
      <p:sp>
        <p:nvSpPr>
          <p:cNvPr id="7171" name="Rectangle 3">
            <a:extLst>
              <a:ext uri="{FF2B5EF4-FFF2-40B4-BE49-F238E27FC236}">
                <a16:creationId xmlns:a16="http://schemas.microsoft.com/office/drawing/2014/main" id="{F643192C-D23C-45F1-AA50-254D77B57E6E}"/>
              </a:ext>
            </a:extLst>
          </p:cNvPr>
          <p:cNvSpPr>
            <a:spLocks noGrp="1" noChangeArrowheads="1"/>
          </p:cNvSpPr>
          <p:nvPr>
            <p:ph idx="1"/>
          </p:nvPr>
        </p:nvSpPr>
        <p:spPr>
          <a:xfrm>
            <a:off x="669356" y="2799184"/>
            <a:ext cx="10985832" cy="2794717"/>
          </a:xfrm>
        </p:spPr>
        <p:txBody>
          <a:bodyPr/>
          <a:lstStyle/>
          <a:p>
            <a:pPr eaLnBrk="1" hangingPunct="1">
              <a:buFont typeface="Arial" panose="020B0604020202020204" pitchFamily="34" charset="0"/>
              <a:buNone/>
            </a:pPr>
            <a:r>
              <a:rPr lang="en-GB" altLang="en-US" sz="2600" dirty="0"/>
              <a:t>You will learn the patience of the Buddha.</a:t>
            </a:r>
          </a:p>
          <a:p>
            <a:pPr eaLnBrk="1" hangingPunct="1">
              <a:buFont typeface="Arial" panose="020B0604020202020204" pitchFamily="34" charset="0"/>
              <a:buNone/>
            </a:pPr>
            <a:endParaRPr lang="en-GB" altLang="en-US" sz="2600" dirty="0"/>
          </a:p>
          <a:p>
            <a:pPr eaLnBrk="1" hangingPunct="1">
              <a:buFont typeface="Arial" panose="020B0604020202020204" pitchFamily="34" charset="0"/>
              <a:buNone/>
            </a:pPr>
            <a:r>
              <a:rPr lang="en-GB" altLang="en-US" sz="2600" dirty="0"/>
              <a:t>You will learn that you are not a machine, you’re a real live human boy/girl.</a:t>
            </a:r>
          </a:p>
        </p:txBody>
      </p:sp>
    </p:spTree>
    <p:extLst>
      <p:ext uri="{BB962C8B-B14F-4D97-AF65-F5344CB8AC3E}">
        <p14:creationId xmlns:p14="http://schemas.microsoft.com/office/powerpoint/2010/main" val="4163926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0220-BD3A-4806-80A9-5FD2A4B9B834}"/>
              </a:ext>
            </a:extLst>
          </p:cNvPr>
          <p:cNvSpPr>
            <a:spLocks noGrp="1"/>
          </p:cNvSpPr>
          <p:nvPr>
            <p:ph type="title"/>
          </p:nvPr>
        </p:nvSpPr>
        <p:spPr/>
        <p:txBody>
          <a:bodyPr/>
          <a:lstStyle/>
          <a:p>
            <a:pPr algn="r"/>
            <a:r>
              <a:rPr lang="en-GB" dirty="0"/>
              <a:t>What’s in a program?</a:t>
            </a:r>
          </a:p>
        </p:txBody>
      </p:sp>
      <p:sp>
        <p:nvSpPr>
          <p:cNvPr id="3" name="Content Placeholder 2">
            <a:extLst>
              <a:ext uri="{FF2B5EF4-FFF2-40B4-BE49-F238E27FC236}">
                <a16:creationId xmlns:a16="http://schemas.microsoft.com/office/drawing/2014/main" id="{43A48B75-30B1-4DBC-A854-10DDDE98C1BD}"/>
              </a:ext>
            </a:extLst>
          </p:cNvPr>
          <p:cNvSpPr>
            <a:spLocks noGrp="1"/>
          </p:cNvSpPr>
          <p:nvPr>
            <p:ph idx="1"/>
          </p:nvPr>
        </p:nvSpPr>
        <p:spPr>
          <a:xfrm>
            <a:off x="391887" y="1825625"/>
            <a:ext cx="11383346" cy="4649820"/>
          </a:xfrm>
        </p:spPr>
        <p:txBody>
          <a:bodyPr>
            <a:normAutofit/>
          </a:bodyPr>
          <a:lstStyle/>
          <a:p>
            <a:pPr marL="0" indent="0">
              <a:buNone/>
            </a:pPr>
            <a:r>
              <a:rPr lang="en-GB" dirty="0">
                <a:solidFill>
                  <a:schemeClr val="accent5">
                    <a:lumMod val="75000"/>
                  </a:schemeClr>
                </a:solidFill>
              </a:rPr>
              <a:t>Variables</a:t>
            </a:r>
            <a:r>
              <a:rPr lang="en-GB" dirty="0"/>
              <a:t> : labels attached to data (including text and other bits of code)</a:t>
            </a:r>
          </a:p>
          <a:p>
            <a:pPr marL="0" indent="0">
              <a:buNone/>
            </a:pPr>
            <a:r>
              <a:rPr lang="en-GB" dirty="0">
                <a:solidFill>
                  <a:schemeClr val="accent5">
                    <a:lumMod val="75000"/>
                  </a:schemeClr>
                </a:solidFill>
              </a:rPr>
              <a:t>Delimiters: </a:t>
            </a:r>
            <a:r>
              <a:rPr lang="en-GB" dirty="0"/>
              <a:t>things like "()" that structure the code.</a:t>
            </a:r>
          </a:p>
          <a:p>
            <a:pPr marL="0" indent="0">
              <a:buNone/>
            </a:pPr>
            <a:r>
              <a:rPr lang="en-GB" dirty="0">
                <a:solidFill>
                  <a:schemeClr val="accent5">
                    <a:lumMod val="75000"/>
                  </a:schemeClr>
                </a:solidFill>
              </a:rPr>
              <a:t>Operators</a:t>
            </a:r>
            <a:r>
              <a:rPr lang="en-GB" dirty="0"/>
              <a:t>: things like “+” that act with variables.</a:t>
            </a:r>
          </a:p>
          <a:p>
            <a:pPr marL="0" indent="0">
              <a:buNone/>
            </a:pPr>
            <a:r>
              <a:rPr lang="en-GB" dirty="0">
                <a:solidFill>
                  <a:schemeClr val="accent5">
                    <a:lumMod val="75000"/>
                  </a:schemeClr>
                </a:solidFill>
              </a:rPr>
              <a:t>Keywords</a:t>
            </a:r>
            <a:r>
              <a:rPr lang="en-GB" dirty="0"/>
              <a:t>: words that can only be used to mean specific things (like the word “</a:t>
            </a:r>
            <a:r>
              <a:rPr lang="en-GB" dirty="0">
                <a:latin typeface="Courier New" panose="02070309020205020404" pitchFamily="49" charset="0"/>
                <a:cs typeface="Courier New" panose="02070309020205020404" pitchFamily="49" charset="0"/>
              </a:rPr>
              <a:t>if</a:t>
            </a:r>
            <a:r>
              <a:rPr lang="en-GB" dirty="0"/>
              <a:t>” and can't be used for variable names. </a:t>
            </a:r>
          </a:p>
          <a:p>
            <a:pPr marL="0" indent="0">
              <a:buNone/>
            </a:pPr>
            <a:r>
              <a:rPr lang="en-GB" dirty="0">
                <a:solidFill>
                  <a:schemeClr val="accent5">
                    <a:lumMod val="75000"/>
                  </a:schemeClr>
                </a:solidFill>
              </a:rPr>
              <a:t>Expressions</a:t>
            </a:r>
            <a:r>
              <a:rPr lang="en-GB" dirty="0"/>
              <a:t>: combinations of variables, keywords, and operators that evaluate to a value.</a:t>
            </a:r>
          </a:p>
          <a:p>
            <a:pPr marL="0" indent="0">
              <a:buNone/>
            </a:pPr>
            <a:r>
              <a:rPr lang="en-GB" dirty="0"/>
              <a:t>These are built up into </a:t>
            </a:r>
            <a:r>
              <a:rPr lang="en-GB" dirty="0">
                <a:solidFill>
                  <a:schemeClr val="accent5">
                    <a:lumMod val="75000"/>
                  </a:schemeClr>
                </a:solidFill>
              </a:rPr>
              <a:t>statements</a:t>
            </a:r>
            <a:r>
              <a:rPr lang="en-GB" dirty="0"/>
              <a:t> telling the computer what to do.</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84397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B83D6-0CC7-4CAC-BD6C-1B96671271D0}"/>
              </a:ext>
            </a:extLst>
          </p:cNvPr>
          <p:cNvSpPr>
            <a:spLocks noGrp="1"/>
          </p:cNvSpPr>
          <p:nvPr>
            <p:ph type="title"/>
          </p:nvPr>
        </p:nvSpPr>
        <p:spPr/>
        <p:txBody>
          <a:bodyPr/>
          <a:lstStyle/>
          <a:p>
            <a:pPr algn="r"/>
            <a:r>
              <a:rPr lang="en-GB" dirty="0"/>
              <a:t>What’s in a program?</a:t>
            </a:r>
          </a:p>
        </p:txBody>
      </p:sp>
      <p:sp>
        <p:nvSpPr>
          <p:cNvPr id="3" name="Content Placeholder 2">
            <a:extLst>
              <a:ext uri="{FF2B5EF4-FFF2-40B4-BE49-F238E27FC236}">
                <a16:creationId xmlns:a16="http://schemas.microsoft.com/office/drawing/2014/main" id="{5D33C0A5-9E92-4562-B3F0-8C95771E70B7}"/>
              </a:ext>
            </a:extLst>
          </p:cNvPr>
          <p:cNvSpPr>
            <a:spLocks noGrp="1"/>
          </p:cNvSpPr>
          <p:nvPr>
            <p:ph idx="1"/>
          </p:nvPr>
        </p:nvSpPr>
        <p:spPr>
          <a:xfrm>
            <a:off x="373223" y="1511559"/>
            <a:ext cx="11495315" cy="5150498"/>
          </a:xfrm>
        </p:spPr>
        <p:txBody>
          <a:bodyPr>
            <a:normAutofit lnSpcReduction="10000"/>
          </a:bodyPr>
          <a:lstStyle/>
          <a:p>
            <a:pPr marL="0" indent="0">
              <a:buNone/>
            </a:pPr>
            <a:r>
              <a:rPr lang="en-GB" dirty="0"/>
              <a:t>Statements are structured into programs using:</a:t>
            </a:r>
          </a:p>
          <a:p>
            <a:pPr marL="0" indent="0">
              <a:buNone/>
            </a:pPr>
            <a:endParaRPr lang="en-GB" dirty="0"/>
          </a:p>
          <a:p>
            <a:pPr marL="0" indent="0">
              <a:buNone/>
            </a:pPr>
            <a:r>
              <a:rPr lang="en-GB" dirty="0">
                <a:solidFill>
                  <a:schemeClr val="accent5">
                    <a:lumMod val="75000"/>
                  </a:schemeClr>
                </a:solidFill>
              </a:rPr>
              <a:t>Line breaks</a:t>
            </a:r>
            <a:r>
              <a:rPr lang="en-GB" dirty="0"/>
              <a:t>: in Python, each new line is generally a new statement.</a:t>
            </a:r>
          </a:p>
          <a:p>
            <a:pPr marL="0" indent="0">
              <a:buNone/>
            </a:pPr>
            <a:r>
              <a:rPr lang="en-GB" dirty="0">
                <a:solidFill>
                  <a:schemeClr val="accent5">
                    <a:lumMod val="75000"/>
                  </a:schemeClr>
                </a:solidFill>
              </a:rPr>
              <a:t>Control flow keywords</a:t>
            </a:r>
            <a:r>
              <a:rPr lang="en-GB" dirty="0"/>
              <a:t>: keywords (like if and </a:t>
            </a:r>
            <a:r>
              <a:rPr lang="en-GB" dirty="0" err="1"/>
              <a:t>goto</a:t>
            </a:r>
            <a:r>
              <a:rPr lang="en-GB" dirty="0"/>
              <a:t> – not that Python has </a:t>
            </a:r>
            <a:r>
              <a:rPr lang="en-GB" dirty="0" err="1"/>
              <a:t>goto</a:t>
            </a:r>
            <a:r>
              <a:rPr lang="en-GB" dirty="0"/>
              <a:t>) that control the flow of the code.</a:t>
            </a:r>
          </a:p>
          <a:p>
            <a:pPr marL="0" indent="0">
              <a:buNone/>
            </a:pPr>
            <a:r>
              <a:rPr lang="en-GB" dirty="0">
                <a:solidFill>
                  <a:schemeClr val="accent5">
                    <a:lumMod val="75000"/>
                  </a:schemeClr>
                </a:solidFill>
              </a:rPr>
              <a:t>Delimiters</a:t>
            </a:r>
            <a:r>
              <a:rPr lang="en-GB" dirty="0"/>
              <a:t>: for example “:” and tabbing are used to structure code in Python and tell the computer where a statement fits into the overall control flow. Really line breaks are a kind of punctuation.</a:t>
            </a:r>
          </a:p>
          <a:p>
            <a:pPr marL="0" indent="0">
              <a:buNone/>
            </a:pPr>
            <a:r>
              <a:rPr lang="en-GB" dirty="0">
                <a:solidFill>
                  <a:schemeClr val="accent5">
                    <a:lumMod val="75000"/>
                  </a:schemeClr>
                </a:solidFill>
              </a:rPr>
              <a:t>Procedures</a:t>
            </a:r>
            <a:r>
              <a:rPr lang="en-GB" dirty="0"/>
              <a:t>: separate chunks of code that run and return answers (or nothing) to the code that calls them.</a:t>
            </a:r>
          </a:p>
          <a:p>
            <a:pPr marL="0" indent="0">
              <a:buNone/>
            </a:pPr>
            <a:r>
              <a:rPr lang="en-GB" dirty="0">
                <a:solidFill>
                  <a:schemeClr val="accent5">
                    <a:lumMod val="75000"/>
                  </a:schemeClr>
                </a:solidFill>
              </a:rPr>
              <a:t>Objects</a:t>
            </a:r>
            <a:r>
              <a:rPr lang="en-GB" dirty="0"/>
              <a:t>: code cut off into its own file for doing a specific job.</a:t>
            </a:r>
          </a:p>
          <a:p>
            <a:pPr marL="0" indent="0">
              <a:buNone/>
            </a:pPr>
            <a:r>
              <a:rPr lang="en-GB" dirty="0">
                <a:solidFill>
                  <a:schemeClr val="accent5">
                    <a:lumMod val="75000"/>
                  </a:schemeClr>
                </a:solidFill>
              </a:rPr>
              <a:t>Libraries</a:t>
            </a:r>
            <a:r>
              <a:rPr lang="en-GB" dirty="0"/>
              <a:t>: a collection of different objects doing similar jobs.</a:t>
            </a:r>
          </a:p>
          <a:p>
            <a:endParaRPr lang="en-GB" dirty="0"/>
          </a:p>
        </p:txBody>
      </p:sp>
    </p:spTree>
    <p:extLst>
      <p:ext uri="{BB962C8B-B14F-4D97-AF65-F5344CB8AC3E}">
        <p14:creationId xmlns:p14="http://schemas.microsoft.com/office/powerpoint/2010/main" val="4014444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F242-599D-4504-88F7-EC6570A84A1A}"/>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70C79C22-2A2A-4A31-9641-549AC7A91CB4}"/>
              </a:ext>
            </a:extLst>
          </p:cNvPr>
          <p:cNvSpPr>
            <a:spLocks noGrp="1"/>
          </p:cNvSpPr>
          <p:nvPr>
            <p:ph idx="1"/>
          </p:nvPr>
        </p:nvSpPr>
        <p:spPr>
          <a:xfrm>
            <a:off x="838200" y="1690688"/>
            <a:ext cx="10515600" cy="4351338"/>
          </a:xfrm>
        </p:spPr>
        <p:txBody>
          <a:bodyPr>
            <a:normAutofit/>
          </a:bodyPr>
          <a:lstStyle/>
          <a:p>
            <a:pPr marL="0" indent="0">
              <a:buNone/>
            </a:pPr>
            <a:r>
              <a:rPr lang="en-GB" sz="2600" dirty="0">
                <a:solidFill>
                  <a:schemeClr val="bg2">
                    <a:lumMod val="50000"/>
                  </a:schemeClr>
                </a:solidFill>
              </a:rPr>
              <a:t>Introduction</a:t>
            </a:r>
          </a:p>
          <a:p>
            <a:pPr marL="0" indent="0">
              <a:buNone/>
            </a:pPr>
            <a:r>
              <a:rPr lang="en-GB" dirty="0">
                <a:solidFill>
                  <a:schemeClr val="bg2">
                    <a:lumMod val="50000"/>
                  </a:schemeClr>
                </a:solidFill>
              </a:rPr>
              <a:t>Core programming:</a:t>
            </a:r>
          </a:p>
          <a:p>
            <a:pPr marL="0" indent="0">
              <a:buNone/>
            </a:pPr>
            <a:r>
              <a:rPr lang="en-GB" dirty="0">
                <a:solidFill>
                  <a:schemeClr val="bg2">
                    <a:lumMod val="50000"/>
                  </a:schemeClr>
                </a:solidFill>
              </a:rPr>
              <a:t>	What is programming?</a:t>
            </a:r>
          </a:p>
          <a:p>
            <a:pPr marL="0" indent="0">
              <a:buNone/>
            </a:pPr>
            <a:r>
              <a:rPr lang="en-GB" dirty="0">
                <a:solidFill>
                  <a:schemeClr val="bg2">
                    <a:lumMod val="50000"/>
                  </a:schemeClr>
                </a:solidFill>
              </a:rPr>
              <a:t>	History of languages and Python</a:t>
            </a:r>
          </a:p>
          <a:p>
            <a:pPr marL="0" indent="0">
              <a:buNone/>
            </a:pPr>
            <a:r>
              <a:rPr lang="en-GB" sz="3500" dirty="0"/>
              <a:t>Pythonic goodness: The Python Philosophy</a:t>
            </a:r>
          </a:p>
          <a:p>
            <a:pPr marL="0" indent="0">
              <a:buNone/>
            </a:pPr>
            <a:r>
              <a:rPr lang="en-GB" sz="3500" dirty="0"/>
              <a:t>Running Python</a:t>
            </a:r>
          </a:p>
          <a:p>
            <a:pPr marL="0" indent="0">
              <a:buNone/>
            </a:pPr>
            <a:r>
              <a:rPr lang="en-GB" dirty="0"/>
              <a:t>Thinking computationally: How to Code / Algorithms</a:t>
            </a:r>
          </a:p>
          <a:p>
            <a:pPr marL="0" indent="0">
              <a:buNone/>
            </a:pPr>
            <a:r>
              <a:rPr lang="en-GB" sz="2200" dirty="0"/>
              <a:t>Real World Coding: Open Source Software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276725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78EF-7EF7-4BC1-BE4E-5D7CB43878AB}"/>
              </a:ext>
            </a:extLst>
          </p:cNvPr>
          <p:cNvSpPr>
            <a:spLocks noGrp="1"/>
          </p:cNvSpPr>
          <p:nvPr>
            <p:ph type="title"/>
          </p:nvPr>
        </p:nvSpPr>
        <p:spPr/>
        <p:txBody>
          <a:bodyPr/>
          <a:lstStyle/>
          <a:p>
            <a:pPr algn="r"/>
            <a:r>
              <a:rPr lang="en-GB" dirty="0"/>
              <a:t>Pythonic Goodness: The Python Philosophy</a:t>
            </a:r>
          </a:p>
        </p:txBody>
      </p:sp>
      <p:sp>
        <p:nvSpPr>
          <p:cNvPr id="3" name="Content Placeholder 2">
            <a:extLst>
              <a:ext uri="{FF2B5EF4-FFF2-40B4-BE49-F238E27FC236}">
                <a16:creationId xmlns:a16="http://schemas.microsoft.com/office/drawing/2014/main" id="{358FA09E-B753-4B8C-96F1-6AA733EC4DBE}"/>
              </a:ext>
            </a:extLst>
          </p:cNvPr>
          <p:cNvSpPr>
            <a:spLocks noGrp="1"/>
          </p:cNvSpPr>
          <p:nvPr>
            <p:ph idx="1"/>
          </p:nvPr>
        </p:nvSpPr>
        <p:spPr>
          <a:xfrm>
            <a:off x="426720" y="1825625"/>
            <a:ext cx="11379200" cy="4594630"/>
          </a:xfrm>
        </p:spPr>
        <p:txBody>
          <a:bodyPr>
            <a:normAutofit lnSpcReduction="10000"/>
          </a:bodyPr>
          <a:lstStyle/>
          <a:p>
            <a:pPr marL="0" indent="0">
              <a:buNone/>
            </a:pPr>
            <a:r>
              <a:rPr lang="en-GB" dirty="0"/>
              <a:t>Guido highlights a number of rules that were key when designing Python; the most important of which are probably:  </a:t>
            </a:r>
          </a:p>
          <a:p>
            <a:pPr marL="0" indent="0">
              <a:buNone/>
            </a:pPr>
            <a:endParaRPr lang="en-GB" dirty="0"/>
          </a:p>
          <a:p>
            <a:pPr marL="0" indent="0">
              <a:buNone/>
            </a:pPr>
            <a:r>
              <a:rPr lang="en-GB" dirty="0"/>
              <a:t>Things should be as simple as possible, but no </a:t>
            </a:r>
            <a:r>
              <a:rPr lang="en-GB"/>
              <a:t>simpler. </a:t>
            </a:r>
          </a:p>
          <a:p>
            <a:pPr marL="0" indent="0">
              <a:buNone/>
            </a:pPr>
            <a:r>
              <a:rPr lang="en-GB"/>
              <a:t>Don’t </a:t>
            </a:r>
            <a:r>
              <a:rPr lang="en-GB" dirty="0"/>
              <a:t>bother users with details that the machine can handle.</a:t>
            </a:r>
          </a:p>
          <a:p>
            <a:pPr marL="0" indent="0">
              <a:buNone/>
            </a:pPr>
            <a:r>
              <a:rPr lang="en-GB" dirty="0"/>
              <a:t>Don’t try for perfection because “good enough” is often just that.</a:t>
            </a:r>
          </a:p>
          <a:p>
            <a:pPr marL="0" indent="0">
              <a:buNone/>
            </a:pPr>
            <a:r>
              <a:rPr lang="en-GB" dirty="0"/>
              <a:t>Borrow ideas from elsewhere whenever it makes sense.</a:t>
            </a:r>
          </a:p>
          <a:p>
            <a:pPr marL="0" indent="0">
              <a:buNone/>
            </a:pPr>
            <a:endParaRPr lang="en-GB" dirty="0"/>
          </a:p>
          <a:p>
            <a:pPr marL="0" indent="0">
              <a:buNone/>
            </a:pPr>
            <a:r>
              <a:rPr lang="en-GB" dirty="0"/>
              <a:t>These have resulted in a language which is, to reuse author Luciano </a:t>
            </a:r>
            <a:r>
              <a:rPr lang="en-GB" dirty="0" err="1"/>
              <a:t>Ramalho’s</a:t>
            </a:r>
            <a:r>
              <a:rPr lang="en-GB" dirty="0"/>
              <a:t> phrase: “Clear, Concise, and Effective”.</a:t>
            </a:r>
          </a:p>
        </p:txBody>
      </p:sp>
    </p:spTree>
    <p:extLst>
      <p:ext uri="{BB962C8B-B14F-4D97-AF65-F5344CB8AC3E}">
        <p14:creationId xmlns:p14="http://schemas.microsoft.com/office/powerpoint/2010/main" val="3774972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5E64-70F5-48D0-BD0B-B3FA5FC50BF9}"/>
              </a:ext>
            </a:extLst>
          </p:cNvPr>
          <p:cNvSpPr>
            <a:spLocks noGrp="1"/>
          </p:cNvSpPr>
          <p:nvPr>
            <p:ph type="title"/>
          </p:nvPr>
        </p:nvSpPr>
        <p:spPr/>
        <p:txBody>
          <a:bodyPr/>
          <a:lstStyle/>
          <a:p>
            <a:pPr algn="r"/>
            <a:r>
              <a:rPr lang="en-GB" dirty="0"/>
              <a:t>Pythonic Goodness: Pythonic Code</a:t>
            </a:r>
          </a:p>
        </p:txBody>
      </p:sp>
      <p:sp>
        <p:nvSpPr>
          <p:cNvPr id="3" name="Content Placeholder 2">
            <a:extLst>
              <a:ext uri="{FF2B5EF4-FFF2-40B4-BE49-F238E27FC236}">
                <a16:creationId xmlns:a16="http://schemas.microsoft.com/office/drawing/2014/main" id="{8E271562-58AE-4E76-AE3D-7BD51E0FD9CF}"/>
              </a:ext>
            </a:extLst>
          </p:cNvPr>
          <p:cNvSpPr>
            <a:spLocks noGrp="1"/>
          </p:cNvSpPr>
          <p:nvPr>
            <p:ph idx="1"/>
          </p:nvPr>
        </p:nvSpPr>
        <p:spPr>
          <a:xfrm>
            <a:off x="354563" y="1548882"/>
            <a:ext cx="11457992" cy="1427782"/>
          </a:xfrm>
        </p:spPr>
        <p:txBody>
          <a:bodyPr>
            <a:normAutofit fontScale="92500" lnSpcReduction="20000"/>
          </a:bodyPr>
          <a:lstStyle/>
          <a:p>
            <a:pPr marL="0" indent="0">
              <a:buNone/>
            </a:pPr>
            <a:r>
              <a:rPr lang="en-GB" dirty="0"/>
              <a:t>We shall teach you standard code that is transferable to other languages, but each lecture we’ll also highlight “pythonic” ways of doing things that are more concise and elegant (though not always clearer until you’re a Python reader).</a:t>
            </a:r>
          </a:p>
          <a:p>
            <a:pPr marL="0" indent="0">
              <a:buNone/>
            </a:pPr>
            <a:r>
              <a:rPr lang="en-GB" dirty="0"/>
              <a:t>Here’s two ways to print the even numbers in the 5 and 10 times tables:</a:t>
            </a:r>
          </a:p>
          <a:p>
            <a:pPr marL="0" indent="0">
              <a:buNone/>
            </a:pPr>
            <a:endParaRPr lang="en-GB" dirty="0"/>
          </a:p>
          <a:p>
            <a:pPr marL="0" indent="0">
              <a:buNone/>
            </a:pPr>
            <a:endParaRPr lang="en-GB" dirty="0"/>
          </a:p>
          <a:p>
            <a:pPr marL="0" indent="0">
              <a:buNone/>
            </a:pPr>
            <a:endParaRPr lang="en-GB" dirty="0"/>
          </a:p>
        </p:txBody>
      </p:sp>
      <p:sp>
        <p:nvSpPr>
          <p:cNvPr id="5" name="TextBox 4">
            <a:extLst>
              <a:ext uri="{FF2B5EF4-FFF2-40B4-BE49-F238E27FC236}">
                <a16:creationId xmlns:a16="http://schemas.microsoft.com/office/drawing/2014/main" id="{F7B0D9C9-CF23-4E77-827E-8A29F1E4983C}"/>
              </a:ext>
            </a:extLst>
          </p:cNvPr>
          <p:cNvSpPr txBox="1"/>
          <p:nvPr/>
        </p:nvSpPr>
        <p:spPr>
          <a:xfrm>
            <a:off x="354563" y="2976664"/>
            <a:ext cx="8481809" cy="1569660"/>
          </a:xfrm>
          <a:prstGeom prst="rect">
            <a:avLst/>
          </a:prstGeom>
          <a:noFill/>
        </p:spPr>
        <p:txBody>
          <a:bodyPr wrap="none" rtlCol="0">
            <a:spAutoFit/>
          </a:bodyPr>
          <a:lstStyle/>
          <a:p>
            <a:r>
              <a:rPr lang="en-GB" sz="2400" dirty="0">
                <a:latin typeface="Courier New" panose="02070309020205020404" pitchFamily="49" charset="0"/>
                <a:cs typeface="Courier New" panose="02070309020205020404" pitchFamily="49" charset="0"/>
              </a:rPr>
              <a:t>for counter1 in {5, 10}:</a:t>
            </a:r>
          </a:p>
          <a:p>
            <a:r>
              <a:rPr lang="en-GB" sz="2400" dirty="0">
                <a:latin typeface="Courier New" panose="02070309020205020404" pitchFamily="49" charset="0"/>
                <a:cs typeface="Courier New" panose="02070309020205020404" pitchFamily="49" charset="0"/>
              </a:rPr>
              <a:t>	for counter2 in {1,2,3,4,5,6,7,8,9,10}: </a:t>
            </a:r>
          </a:p>
          <a:p>
            <a:r>
              <a:rPr lang="en-GB" sz="2400" dirty="0">
                <a:latin typeface="Courier New" panose="02070309020205020404" pitchFamily="49" charset="0"/>
                <a:cs typeface="Courier New" panose="02070309020205020404" pitchFamily="49" charset="0"/>
              </a:rPr>
              <a:t>		if (counter1 * counter2) % 2 == 0 :</a:t>
            </a:r>
          </a:p>
          <a:p>
            <a:r>
              <a:rPr lang="en-GB" sz="2400" dirty="0">
                <a:latin typeface="Courier New" panose="02070309020205020404" pitchFamily="49" charset="0"/>
                <a:cs typeface="Courier New" panose="02070309020205020404" pitchFamily="49" charset="0"/>
              </a:rPr>
              <a:t>			print (counter1 * counter2)</a:t>
            </a:r>
          </a:p>
        </p:txBody>
      </p:sp>
      <p:sp>
        <p:nvSpPr>
          <p:cNvPr id="6" name="TextBox 5">
            <a:extLst>
              <a:ext uri="{FF2B5EF4-FFF2-40B4-BE49-F238E27FC236}">
                <a16:creationId xmlns:a16="http://schemas.microsoft.com/office/drawing/2014/main" id="{8F9C7762-9A3A-4FEC-9CF2-385754DB0EB6}"/>
              </a:ext>
            </a:extLst>
          </p:cNvPr>
          <p:cNvSpPr txBox="1"/>
          <p:nvPr/>
        </p:nvSpPr>
        <p:spPr>
          <a:xfrm>
            <a:off x="179569" y="5255226"/>
            <a:ext cx="11073865" cy="830997"/>
          </a:xfrm>
          <a:prstGeom prst="rect">
            <a:avLst/>
          </a:prstGeom>
          <a:noFill/>
        </p:spPr>
        <p:txBody>
          <a:bodyPr wrap="none" rtlCol="0">
            <a:spAutoFit/>
          </a:bodyPr>
          <a:lstStyle/>
          <a:p>
            <a:r>
              <a:rPr lang="en-GB" sz="2400" dirty="0">
                <a:latin typeface="Courier New" panose="02070309020205020404" pitchFamily="49" charset="0"/>
                <a:cs typeface="Courier New" panose="02070309020205020404" pitchFamily="49" charset="0"/>
              </a:rPr>
              <a:t>print(list(a*b for a in {5,10} for b in range(1,11) </a:t>
            </a:r>
          </a:p>
          <a:p>
            <a:r>
              <a:rPr lang="en-GB" sz="2400" dirty="0">
                <a:latin typeface="Courier New" panose="02070309020205020404" pitchFamily="49" charset="0"/>
                <a:cs typeface="Courier New" panose="02070309020205020404" pitchFamily="49" charset="0"/>
              </a:rPr>
              <a:t>								if not (a*b % 2))) </a:t>
            </a:r>
          </a:p>
        </p:txBody>
      </p:sp>
    </p:spTree>
    <p:extLst>
      <p:ext uri="{BB962C8B-B14F-4D97-AF65-F5344CB8AC3E}">
        <p14:creationId xmlns:p14="http://schemas.microsoft.com/office/powerpoint/2010/main" val="609576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F242-599D-4504-88F7-EC6570A84A1A}"/>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70C79C22-2A2A-4A31-9641-549AC7A91CB4}"/>
              </a:ext>
            </a:extLst>
          </p:cNvPr>
          <p:cNvSpPr>
            <a:spLocks noGrp="1"/>
          </p:cNvSpPr>
          <p:nvPr>
            <p:ph idx="1"/>
          </p:nvPr>
        </p:nvSpPr>
        <p:spPr>
          <a:xfrm>
            <a:off x="838200" y="1690688"/>
            <a:ext cx="10515600" cy="4351338"/>
          </a:xfrm>
        </p:spPr>
        <p:txBody>
          <a:bodyPr>
            <a:normAutofit/>
          </a:bodyPr>
          <a:lstStyle/>
          <a:p>
            <a:pPr marL="0" indent="0">
              <a:buNone/>
            </a:pPr>
            <a:r>
              <a:rPr lang="en-GB" sz="2600" dirty="0">
                <a:solidFill>
                  <a:schemeClr val="bg2">
                    <a:lumMod val="50000"/>
                  </a:schemeClr>
                </a:solidFill>
              </a:rPr>
              <a:t>Introduction</a:t>
            </a:r>
          </a:p>
          <a:p>
            <a:pPr marL="0" indent="0">
              <a:buNone/>
            </a:pPr>
            <a:r>
              <a:rPr lang="en-GB" dirty="0">
                <a:solidFill>
                  <a:schemeClr val="bg2">
                    <a:lumMod val="50000"/>
                  </a:schemeClr>
                </a:solidFill>
              </a:rPr>
              <a:t>Core programming:</a:t>
            </a:r>
          </a:p>
          <a:p>
            <a:pPr marL="0" indent="0">
              <a:buNone/>
            </a:pPr>
            <a:r>
              <a:rPr lang="en-GB" dirty="0">
                <a:solidFill>
                  <a:schemeClr val="bg2">
                    <a:lumMod val="50000"/>
                  </a:schemeClr>
                </a:solidFill>
              </a:rPr>
              <a:t>	What is programming?</a:t>
            </a:r>
          </a:p>
          <a:p>
            <a:pPr marL="0" indent="0">
              <a:buNone/>
            </a:pPr>
            <a:r>
              <a:rPr lang="en-GB" dirty="0">
                <a:solidFill>
                  <a:schemeClr val="bg2">
                    <a:lumMod val="50000"/>
                  </a:schemeClr>
                </a:solidFill>
              </a:rPr>
              <a:t>	History of languages and Python</a:t>
            </a:r>
          </a:p>
          <a:p>
            <a:pPr marL="0" indent="0">
              <a:buNone/>
            </a:pPr>
            <a:r>
              <a:rPr lang="en-GB" dirty="0">
                <a:solidFill>
                  <a:schemeClr val="bg2">
                    <a:lumMod val="50000"/>
                  </a:schemeClr>
                </a:solidFill>
              </a:rPr>
              <a:t>Pythonic goodness: The Python Philosophy</a:t>
            </a:r>
          </a:p>
          <a:p>
            <a:pPr marL="0" indent="0">
              <a:buNone/>
            </a:pPr>
            <a:r>
              <a:rPr lang="en-GB" sz="3500" dirty="0"/>
              <a:t>Running Python</a:t>
            </a:r>
          </a:p>
          <a:p>
            <a:pPr marL="0" indent="0">
              <a:buNone/>
            </a:pPr>
            <a:r>
              <a:rPr lang="en-GB" dirty="0"/>
              <a:t>Thinking computationally: How to Code / Algorithms</a:t>
            </a:r>
          </a:p>
          <a:p>
            <a:pPr marL="0" indent="0">
              <a:buNone/>
            </a:pPr>
            <a:r>
              <a:rPr lang="en-GB" sz="2600" dirty="0"/>
              <a:t>Real World Coding: Open Source Software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02864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CCB19-2F34-4C83-B648-A8B20B735CCD}"/>
              </a:ext>
            </a:extLst>
          </p:cNvPr>
          <p:cNvSpPr>
            <a:spLocks noGrp="1"/>
          </p:cNvSpPr>
          <p:nvPr>
            <p:ph type="title"/>
          </p:nvPr>
        </p:nvSpPr>
        <p:spPr/>
        <p:txBody>
          <a:bodyPr/>
          <a:lstStyle/>
          <a:p>
            <a:pPr algn="r"/>
            <a:r>
              <a:rPr lang="en-GB" dirty="0"/>
              <a:t>Running Python</a:t>
            </a:r>
          </a:p>
        </p:txBody>
      </p:sp>
      <p:sp>
        <p:nvSpPr>
          <p:cNvPr id="3" name="Content Placeholder 2">
            <a:extLst>
              <a:ext uri="{FF2B5EF4-FFF2-40B4-BE49-F238E27FC236}">
                <a16:creationId xmlns:a16="http://schemas.microsoft.com/office/drawing/2014/main" id="{B5889DE1-C0AA-46BB-84DF-4CF7BF4497A2}"/>
              </a:ext>
            </a:extLst>
          </p:cNvPr>
          <p:cNvSpPr>
            <a:spLocks noGrp="1"/>
          </p:cNvSpPr>
          <p:nvPr>
            <p:ph idx="1"/>
          </p:nvPr>
        </p:nvSpPr>
        <p:spPr>
          <a:xfrm>
            <a:off x="486383" y="1825624"/>
            <a:ext cx="11307511" cy="4612497"/>
          </a:xfrm>
        </p:spPr>
        <p:txBody>
          <a:bodyPr>
            <a:normAutofit fontScale="92500" lnSpcReduction="20000"/>
          </a:bodyPr>
          <a:lstStyle/>
          <a:p>
            <a:pPr marL="0" indent="0">
              <a:buNone/>
            </a:pPr>
            <a:r>
              <a:rPr lang="en-GB" dirty="0"/>
              <a:t>Once we’ve written our Python, we need to </a:t>
            </a:r>
            <a:r>
              <a:rPr lang="en-GB" dirty="0">
                <a:solidFill>
                  <a:schemeClr val="accent5">
                    <a:lumMod val="75000"/>
                  </a:schemeClr>
                </a:solidFill>
              </a:rPr>
              <a:t>run</a:t>
            </a:r>
            <a:r>
              <a:rPr lang="en-GB" dirty="0"/>
              <a:t> / </a:t>
            </a:r>
            <a:r>
              <a:rPr lang="en-GB" dirty="0">
                <a:solidFill>
                  <a:schemeClr val="accent5">
                    <a:lumMod val="75000"/>
                  </a:schemeClr>
                </a:solidFill>
              </a:rPr>
              <a:t>execute</a:t>
            </a:r>
            <a:r>
              <a:rPr lang="en-GB" dirty="0"/>
              <a:t> it. </a:t>
            </a:r>
          </a:p>
          <a:p>
            <a:pPr marL="0" indent="0">
              <a:buNone/>
            </a:pPr>
            <a:endParaRPr lang="en-GB" dirty="0"/>
          </a:p>
          <a:p>
            <a:pPr marL="0" indent="0">
              <a:buNone/>
            </a:pPr>
            <a:r>
              <a:rPr lang="en-GB" dirty="0"/>
              <a:t>For this, we need to Python interpreter, the virtual machine, and the </a:t>
            </a:r>
            <a:r>
              <a:rPr lang="en-GB" dirty="0">
                <a:solidFill>
                  <a:schemeClr val="accent5">
                    <a:lumMod val="75000"/>
                  </a:schemeClr>
                </a:solidFill>
              </a:rPr>
              <a:t>standard library</a:t>
            </a:r>
            <a:r>
              <a:rPr lang="en-GB" dirty="0"/>
              <a:t>, which contains code ancillary to the core language that you might want to use (for example for exploring file systems).</a:t>
            </a:r>
          </a:p>
          <a:p>
            <a:pPr marL="0" indent="0">
              <a:buNone/>
            </a:pPr>
            <a:endParaRPr lang="en-GB" dirty="0"/>
          </a:p>
          <a:p>
            <a:pPr marL="0" indent="0">
              <a:buNone/>
            </a:pPr>
            <a:r>
              <a:rPr lang="en-GB" dirty="0"/>
              <a:t>In addition, we may want to install additional libraries. The office Python Package Index ('</a:t>
            </a:r>
            <a:r>
              <a:rPr lang="en-GB" dirty="0" err="1"/>
              <a:t>PyPI</a:t>
            </a:r>
            <a:r>
              <a:rPr lang="en-GB" dirty="0"/>
              <a:t>') lists over 100,000 third party 'packages'(which is close to the same thing – we'll discuss the difference later in the course). </a:t>
            </a:r>
          </a:p>
          <a:p>
            <a:pPr marL="0" indent="0">
              <a:buNone/>
            </a:pPr>
            <a:endParaRPr lang="en-GB" dirty="0"/>
          </a:p>
          <a:p>
            <a:pPr marL="0" indent="0">
              <a:buNone/>
            </a:pPr>
            <a:r>
              <a:rPr lang="en-GB" dirty="0"/>
              <a:t>You can manually download both the core language and additional libraries and manually install them. However, it can prove quite complicated to do so. </a:t>
            </a:r>
          </a:p>
        </p:txBody>
      </p:sp>
    </p:spTree>
    <p:extLst>
      <p:ext uri="{BB962C8B-B14F-4D97-AF65-F5344CB8AC3E}">
        <p14:creationId xmlns:p14="http://schemas.microsoft.com/office/powerpoint/2010/main" val="3442225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36CCA-BE50-40D7-939F-0E9E031A9E11}"/>
              </a:ext>
            </a:extLst>
          </p:cNvPr>
          <p:cNvSpPr>
            <a:spLocks noGrp="1"/>
          </p:cNvSpPr>
          <p:nvPr>
            <p:ph type="title"/>
          </p:nvPr>
        </p:nvSpPr>
        <p:spPr/>
        <p:txBody>
          <a:bodyPr/>
          <a:lstStyle/>
          <a:p>
            <a:pPr algn="r"/>
            <a:r>
              <a:rPr lang="en-GB" dirty="0"/>
              <a:t>Anaconda</a:t>
            </a:r>
          </a:p>
        </p:txBody>
      </p:sp>
      <p:sp>
        <p:nvSpPr>
          <p:cNvPr id="3" name="Content Placeholder 2">
            <a:extLst>
              <a:ext uri="{FF2B5EF4-FFF2-40B4-BE49-F238E27FC236}">
                <a16:creationId xmlns:a16="http://schemas.microsoft.com/office/drawing/2014/main" id="{26BC9B12-A08B-47D5-A482-B7992A810380}"/>
              </a:ext>
            </a:extLst>
          </p:cNvPr>
          <p:cNvSpPr>
            <a:spLocks noGrp="1"/>
          </p:cNvSpPr>
          <p:nvPr>
            <p:ph idx="1"/>
          </p:nvPr>
        </p:nvSpPr>
        <p:spPr>
          <a:xfrm>
            <a:off x="503853" y="1690688"/>
            <a:ext cx="10849947" cy="4486275"/>
          </a:xfrm>
        </p:spPr>
        <p:txBody>
          <a:bodyPr>
            <a:normAutofit lnSpcReduction="10000"/>
          </a:bodyPr>
          <a:lstStyle/>
          <a:p>
            <a:pPr marL="0" indent="0">
              <a:buNone/>
            </a:pPr>
            <a:r>
              <a:rPr lang="en-GB" dirty="0"/>
              <a:t>Instead, we use Anaconda: a distribution that includes all the core language elements, plus installs of all the important scientific libraries, plus a whole load of software to make our lives easier.</a:t>
            </a:r>
          </a:p>
          <a:p>
            <a:pPr marL="0" indent="0">
              <a:buNone/>
            </a:pPr>
            <a:endParaRPr lang="en-GB" dirty="0"/>
          </a:p>
          <a:p>
            <a:pPr marL="0" indent="0">
              <a:buNone/>
            </a:pPr>
            <a:r>
              <a:rPr lang="en-GB" dirty="0"/>
              <a:t>You can download it here, if you need it:</a:t>
            </a:r>
          </a:p>
          <a:p>
            <a:pPr marL="0" indent="0">
              <a:buNone/>
            </a:pPr>
            <a:r>
              <a:rPr lang="en-GB" dirty="0">
                <a:hlinkClick r:id="rId3"/>
              </a:rPr>
              <a:t>https://www.continuum.io/downloads</a:t>
            </a:r>
            <a:r>
              <a:rPr lang="en-GB" dirty="0"/>
              <a:t> </a:t>
            </a:r>
          </a:p>
          <a:p>
            <a:pPr marL="0" indent="0">
              <a:buNone/>
            </a:pPr>
            <a:endParaRPr lang="en-GB" dirty="0"/>
          </a:p>
          <a:p>
            <a:pPr marL="0" indent="0">
              <a:buNone/>
            </a:pPr>
            <a:r>
              <a:rPr lang="en-GB" dirty="0"/>
              <a:t>Anaconda includes </a:t>
            </a:r>
            <a:r>
              <a:rPr lang="en-GB" dirty="0" err="1"/>
              <a:t>Conda</a:t>
            </a:r>
            <a:r>
              <a:rPr lang="en-GB" dirty="0"/>
              <a:t>, software for managing libraries and coding environments. Although you can actually use </a:t>
            </a:r>
            <a:r>
              <a:rPr lang="en-GB" dirty="0" err="1"/>
              <a:t>Conda</a:t>
            </a:r>
            <a:r>
              <a:rPr lang="en-GB" dirty="0"/>
              <a:t> to switch between Python 2 and 3 easily, make sure you download the version defaulting to 3.6.</a:t>
            </a:r>
          </a:p>
        </p:txBody>
      </p:sp>
    </p:spTree>
    <p:extLst>
      <p:ext uri="{BB962C8B-B14F-4D97-AF65-F5344CB8AC3E}">
        <p14:creationId xmlns:p14="http://schemas.microsoft.com/office/powerpoint/2010/main" val="325560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81105-32F3-4CEF-86CA-8322FB9009F4}"/>
              </a:ext>
            </a:extLst>
          </p:cNvPr>
          <p:cNvSpPr>
            <a:spLocks noGrp="1"/>
          </p:cNvSpPr>
          <p:nvPr>
            <p:ph type="title"/>
          </p:nvPr>
        </p:nvSpPr>
        <p:spPr/>
        <p:txBody>
          <a:bodyPr/>
          <a:lstStyle/>
          <a:p>
            <a:r>
              <a:rPr lang="en-GB" dirty="0"/>
              <a:t>Running python files</a:t>
            </a:r>
          </a:p>
        </p:txBody>
      </p:sp>
      <p:sp>
        <p:nvSpPr>
          <p:cNvPr id="3" name="Content Placeholder 2">
            <a:extLst>
              <a:ext uri="{FF2B5EF4-FFF2-40B4-BE49-F238E27FC236}">
                <a16:creationId xmlns:a16="http://schemas.microsoft.com/office/drawing/2014/main" id="{F9764010-E3AD-44C4-B8DF-07514A4800A3}"/>
              </a:ext>
            </a:extLst>
          </p:cNvPr>
          <p:cNvSpPr>
            <a:spLocks noGrp="1"/>
          </p:cNvSpPr>
          <p:nvPr>
            <p:ph idx="1"/>
          </p:nvPr>
        </p:nvSpPr>
        <p:spPr/>
        <p:txBody>
          <a:bodyPr/>
          <a:lstStyle/>
          <a:p>
            <a:pPr marL="0" indent="0">
              <a:buNone/>
            </a:pPr>
            <a:r>
              <a:rPr lang="en-GB" dirty="0"/>
              <a:t>In Windows, double-click should run. If not, associate the file suffix with python.exe (which will show a command prompt) or (better for users) python.exe, which won’t.</a:t>
            </a:r>
          </a:p>
          <a:p>
            <a:pPr marL="0" indent="0">
              <a:buNone/>
            </a:pPr>
            <a:r>
              <a:rPr lang="en-GB" dirty="0"/>
              <a:t>For standard install, this is python3.exe.</a:t>
            </a:r>
          </a:p>
          <a:p>
            <a:pPr marL="0" indent="0">
              <a:buNone/>
            </a:pPr>
            <a:r>
              <a:rPr lang="en-GB" dirty="0"/>
              <a:t>For *nix and Macs, add shebang line to very top file; will then start automatically when control-clicked:</a:t>
            </a:r>
          </a:p>
          <a:p>
            <a:pPr marL="0" indent="0">
              <a:buNone/>
            </a:pPr>
            <a:endParaRPr lang="en-GB" dirty="0"/>
          </a:p>
          <a:p>
            <a:pPr marL="0" indent="0">
              <a:buNone/>
            </a:pPr>
            <a:r>
              <a:rPr lang="en-GB" dirty="0">
                <a:latin typeface="Courier New" panose="02070309020205020404" pitchFamily="49" charset="0"/>
                <a:cs typeface="Courier New" panose="02070309020205020404" pitchFamily="49" charset="0"/>
              </a:rPr>
              <a:t>#! /</a:t>
            </a:r>
            <a:r>
              <a:rPr lang="en-GB" dirty="0" err="1">
                <a:latin typeface="Courier New" panose="02070309020205020404" pitchFamily="49" charset="0"/>
                <a:cs typeface="Courier New" panose="02070309020205020404" pitchFamily="49" charset="0"/>
              </a:rPr>
              <a:t>usr</a:t>
            </a:r>
            <a:r>
              <a:rPr lang="en-GB" dirty="0">
                <a:latin typeface="Courier New" panose="02070309020205020404" pitchFamily="49" charset="0"/>
                <a:cs typeface="Courier New" panose="02070309020205020404" pitchFamily="49" charset="0"/>
              </a:rPr>
              <a:t>/bin/python</a:t>
            </a:r>
          </a:p>
        </p:txBody>
      </p:sp>
    </p:spTree>
    <p:extLst>
      <p:ext uri="{BB962C8B-B14F-4D97-AF65-F5344CB8AC3E}">
        <p14:creationId xmlns:p14="http://schemas.microsoft.com/office/powerpoint/2010/main" val="135791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A46B8-4966-4B9E-BC0B-FEB533DB33B8}"/>
              </a:ext>
            </a:extLst>
          </p:cNvPr>
          <p:cNvSpPr>
            <a:spLocks noGrp="1"/>
          </p:cNvSpPr>
          <p:nvPr>
            <p:ph type="title"/>
          </p:nvPr>
        </p:nvSpPr>
        <p:spPr/>
        <p:txBody>
          <a:bodyPr/>
          <a:lstStyle/>
          <a:p>
            <a:pPr algn="r"/>
            <a:r>
              <a:rPr lang="en-GB" dirty="0"/>
              <a:t>Running the interpreter old </a:t>
            </a:r>
            <a:r>
              <a:rPr lang="en-GB" dirty="0" err="1"/>
              <a:t>skool</a:t>
            </a:r>
            <a:endParaRPr lang="en-GB" dirty="0"/>
          </a:p>
        </p:txBody>
      </p:sp>
      <p:sp>
        <p:nvSpPr>
          <p:cNvPr id="3" name="Content Placeholder 2">
            <a:extLst>
              <a:ext uri="{FF2B5EF4-FFF2-40B4-BE49-F238E27FC236}">
                <a16:creationId xmlns:a16="http://schemas.microsoft.com/office/drawing/2014/main" id="{F5C9B1E4-A4C3-4755-87A4-51E045A641CC}"/>
              </a:ext>
            </a:extLst>
          </p:cNvPr>
          <p:cNvSpPr>
            <a:spLocks noGrp="1"/>
          </p:cNvSpPr>
          <p:nvPr>
            <p:ph idx="1"/>
          </p:nvPr>
        </p:nvSpPr>
        <p:spPr>
          <a:xfrm>
            <a:off x="485192" y="1690688"/>
            <a:ext cx="11215395" cy="4784855"/>
          </a:xfrm>
        </p:spPr>
        <p:txBody>
          <a:bodyPr>
            <a:normAutofit fontScale="92500" lnSpcReduction="20000"/>
          </a:bodyPr>
          <a:lstStyle/>
          <a:p>
            <a:pPr marL="0" indent="0">
              <a:buNone/>
            </a:pPr>
            <a:r>
              <a:rPr lang="en-GB" dirty="0"/>
              <a:t>You can write Python in any text editor that will produce text in the format UTF-8. When we do this, we’ll use the software Notepad++ (see website for info on Macs and other Linux distros).</a:t>
            </a:r>
          </a:p>
          <a:p>
            <a:pPr marL="0" indent="0">
              <a:buNone/>
            </a:pPr>
            <a:endParaRPr lang="en-GB" dirty="0"/>
          </a:p>
          <a:p>
            <a:pPr marL="0" indent="0">
              <a:buNone/>
            </a:pPr>
            <a:r>
              <a:rPr lang="en-GB" dirty="0"/>
              <a:t>Write the Python, and save it with the suffix “.</a:t>
            </a:r>
            <a:r>
              <a:rPr lang="en-GB" dirty="0" err="1"/>
              <a:t>py</a:t>
            </a:r>
            <a:r>
              <a:rPr lang="en-GB" dirty="0"/>
              <a:t>” (not “.txt or .txt.py”).</a:t>
            </a:r>
          </a:p>
          <a:p>
            <a:pPr marL="0" indent="0">
              <a:buNone/>
            </a:pPr>
            <a:endParaRPr lang="en-GB" dirty="0"/>
          </a:p>
          <a:p>
            <a:pPr marL="0" indent="0">
              <a:buNone/>
            </a:pPr>
            <a:r>
              <a:rPr lang="en-GB" dirty="0"/>
              <a:t>To run the Python, move to the directory where you’ve saved the file, and type:</a:t>
            </a:r>
          </a:p>
          <a:p>
            <a:pPr marL="0" indent="0">
              <a:buNone/>
            </a:pPr>
            <a:r>
              <a:rPr lang="en-GB" dirty="0">
                <a:latin typeface="Courier New" panose="02070309020205020404" pitchFamily="49" charset="0"/>
                <a:cs typeface="Courier New" panose="02070309020205020404" pitchFamily="49" charset="0"/>
              </a:rPr>
              <a:t>&gt; python </a:t>
            </a:r>
            <a:r>
              <a:rPr lang="en-GB" i="1" dirty="0">
                <a:latin typeface="Courier New" panose="02070309020205020404" pitchFamily="49" charset="0"/>
                <a:cs typeface="Courier New" panose="02070309020205020404" pitchFamily="49" charset="0"/>
              </a:rPr>
              <a:t>filename</a:t>
            </a:r>
            <a:r>
              <a:rPr lang="en-GB" dirty="0">
                <a:latin typeface="Courier New" panose="02070309020205020404" pitchFamily="49" charset="0"/>
                <a:cs typeface="Courier New" panose="02070309020205020404" pitchFamily="49" charset="0"/>
              </a:rPr>
              <a:t>.py</a:t>
            </a:r>
          </a:p>
          <a:p>
            <a:pPr marL="0" indent="0">
              <a:buNone/>
            </a:pPr>
            <a:endParaRPr lang="en-GB" dirty="0">
              <a:latin typeface="Courier New" panose="02070309020205020404" pitchFamily="49" charset="0"/>
              <a:cs typeface="Courier New" panose="02070309020205020404" pitchFamily="49" charset="0"/>
            </a:endParaRPr>
          </a:p>
          <a:p>
            <a:pPr marL="0" indent="0">
              <a:buNone/>
            </a:pPr>
            <a:r>
              <a:rPr lang="en-GB" dirty="0"/>
              <a:t>Where “</a:t>
            </a:r>
            <a:r>
              <a:rPr lang="en-GB" i="1" dirty="0">
                <a:latin typeface="Courier New" panose="02070309020205020404" pitchFamily="49" charset="0"/>
                <a:cs typeface="Courier New" panose="02070309020205020404" pitchFamily="49" charset="0"/>
              </a:rPr>
              <a:t>filename</a:t>
            </a:r>
            <a:r>
              <a:rPr lang="en-GB" dirty="0"/>
              <a:t>” is whatever you used as a filename when you saved it. Generally, when discussing general syntax, we’ll put things you need to replace with proper code in italics. “&gt;” at the start of a line will mean a standard command prompt.</a:t>
            </a:r>
          </a:p>
        </p:txBody>
      </p:sp>
    </p:spTree>
    <p:extLst>
      <p:ext uri="{BB962C8B-B14F-4D97-AF65-F5344CB8AC3E}">
        <p14:creationId xmlns:p14="http://schemas.microsoft.com/office/powerpoint/2010/main" val="1056822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67BDF76-D9C7-436C-A5AA-7C2811B1ECB5}"/>
              </a:ext>
            </a:extLst>
          </p:cNvPr>
          <p:cNvSpPr>
            <a:spLocks noGrp="1" noChangeArrowheads="1"/>
          </p:cNvSpPr>
          <p:nvPr>
            <p:ph type="title"/>
          </p:nvPr>
        </p:nvSpPr>
        <p:spPr>
          <a:xfrm>
            <a:off x="8266859" y="502947"/>
            <a:ext cx="2949575" cy="1008063"/>
          </a:xfrm>
        </p:spPr>
        <p:txBody>
          <a:bodyPr/>
          <a:lstStyle/>
          <a:p>
            <a:pPr algn="r" eaLnBrk="1" hangingPunct="1"/>
            <a:r>
              <a:rPr lang="en-GB" altLang="en-US" dirty="0"/>
              <a:t>The course</a:t>
            </a:r>
          </a:p>
        </p:txBody>
      </p:sp>
      <p:sp>
        <p:nvSpPr>
          <p:cNvPr id="55299" name="Rectangle 3">
            <a:extLst>
              <a:ext uri="{FF2B5EF4-FFF2-40B4-BE49-F238E27FC236}">
                <a16:creationId xmlns:a16="http://schemas.microsoft.com/office/drawing/2014/main" id="{4F4B68CE-AA6C-436E-9A3E-0EF2C679AAA4}"/>
              </a:ext>
            </a:extLst>
          </p:cNvPr>
          <p:cNvSpPr>
            <a:spLocks noGrp="1" noChangeArrowheads="1"/>
          </p:cNvSpPr>
          <p:nvPr>
            <p:ph type="body" sz="half" idx="1"/>
          </p:nvPr>
        </p:nvSpPr>
        <p:spPr>
          <a:xfrm>
            <a:off x="895739" y="2258008"/>
            <a:ext cx="9965094" cy="4123743"/>
          </a:xfrm>
        </p:spPr>
        <p:txBody>
          <a:bodyPr/>
          <a:lstStyle/>
          <a:p>
            <a:pPr marL="0" indent="0">
              <a:buNone/>
            </a:pPr>
            <a:r>
              <a:rPr lang="en-GB" altLang="en-US" sz="2600" dirty="0"/>
              <a:t>The first few lectures will look at the basics of the language.</a:t>
            </a:r>
          </a:p>
          <a:p>
            <a:pPr marL="0" indent="0">
              <a:buNone/>
            </a:pPr>
            <a:endParaRPr lang="en-GB" altLang="en-US" sz="2600" dirty="0"/>
          </a:p>
          <a:p>
            <a:pPr marL="0" indent="0">
              <a:buNone/>
            </a:pPr>
            <a:r>
              <a:rPr lang="en-GB" altLang="en-US" sz="2600" dirty="0"/>
              <a:t>We’ll then look at reading and writing files and doing more sophisticated analyses using other people’s code within your program.</a:t>
            </a:r>
          </a:p>
          <a:p>
            <a:pPr marL="0" indent="0">
              <a:buNone/>
            </a:pPr>
            <a:endParaRPr lang="en-GB" altLang="en-US" sz="2600" dirty="0"/>
          </a:p>
          <a:p>
            <a:pPr marL="0" indent="0">
              <a:buNone/>
            </a:pPr>
            <a:r>
              <a:rPr lang="en-GB" altLang="en-US" sz="2600" dirty="0"/>
              <a:t>Lectures 1-6;9: Core language.</a:t>
            </a:r>
          </a:p>
          <a:p>
            <a:pPr marL="0" indent="0">
              <a:buNone/>
            </a:pPr>
            <a:r>
              <a:rPr lang="en-GB" altLang="en-US" sz="2600" dirty="0"/>
              <a:t>Lectures 7,8,10: Code to do specific stuff.</a:t>
            </a:r>
          </a:p>
          <a:p>
            <a:pPr marL="0" indent="0">
              <a:buNone/>
            </a:pPr>
            <a:r>
              <a:rPr lang="en-GB" altLang="en-US" sz="2600" dirty="0"/>
              <a:t>Lecture 11: Coding in the real world.</a:t>
            </a:r>
          </a:p>
          <a:p>
            <a:pPr marL="0" indent="0">
              <a:buNone/>
            </a:pPr>
            <a:endParaRPr lang="en-GB" altLang="en-US" sz="2600" dirty="0"/>
          </a:p>
          <a:p>
            <a:pPr marL="0" indent="0">
              <a:buNone/>
            </a:pPr>
            <a:endParaRPr lang="en-GB" altLang="en-US" sz="2600" dirty="0"/>
          </a:p>
          <a:p>
            <a:pPr marL="0" indent="0">
              <a:buNone/>
            </a:pPr>
            <a:endParaRPr lang="en-GB" altLang="en-US" sz="2600" dirty="0"/>
          </a:p>
          <a:p>
            <a:pPr marL="0" indent="0">
              <a:buNone/>
            </a:pPr>
            <a:endParaRPr lang="en-GB" altLang="en-US" sz="2600" dirty="0"/>
          </a:p>
        </p:txBody>
      </p:sp>
    </p:spTree>
    <p:extLst>
      <p:ext uri="{BB962C8B-B14F-4D97-AF65-F5344CB8AC3E}">
        <p14:creationId xmlns:p14="http://schemas.microsoft.com/office/powerpoint/2010/main" val="661511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45C37-CC94-4997-9F49-E1834F76F618}"/>
              </a:ext>
            </a:extLst>
          </p:cNvPr>
          <p:cNvSpPr>
            <a:spLocks noGrp="1"/>
          </p:cNvSpPr>
          <p:nvPr>
            <p:ph type="title"/>
          </p:nvPr>
        </p:nvSpPr>
        <p:spPr/>
        <p:txBody>
          <a:bodyPr/>
          <a:lstStyle/>
          <a:p>
            <a:pPr algn="r"/>
            <a:r>
              <a:rPr lang="en-GB" dirty="0"/>
              <a:t>Integrated Development Environments</a:t>
            </a:r>
          </a:p>
        </p:txBody>
      </p:sp>
      <p:sp>
        <p:nvSpPr>
          <p:cNvPr id="3" name="Content Placeholder 2">
            <a:extLst>
              <a:ext uri="{FF2B5EF4-FFF2-40B4-BE49-F238E27FC236}">
                <a16:creationId xmlns:a16="http://schemas.microsoft.com/office/drawing/2014/main" id="{7A25C9A1-F99B-4B2F-8357-7062D14C1446}"/>
              </a:ext>
            </a:extLst>
          </p:cNvPr>
          <p:cNvSpPr>
            <a:spLocks noGrp="1"/>
          </p:cNvSpPr>
          <p:nvPr>
            <p:ph idx="1"/>
          </p:nvPr>
        </p:nvSpPr>
        <p:spPr>
          <a:xfrm>
            <a:off x="597159" y="1825625"/>
            <a:ext cx="11010123" cy="4705804"/>
          </a:xfrm>
        </p:spPr>
        <p:txBody>
          <a:bodyPr>
            <a:normAutofit fontScale="92500" lnSpcReduction="10000"/>
          </a:bodyPr>
          <a:lstStyle/>
          <a:p>
            <a:pPr marL="0" indent="0">
              <a:buNone/>
            </a:pPr>
            <a:r>
              <a:rPr lang="en-GB" dirty="0"/>
              <a:t>Generally, programmers use an IDE when coding. This is text editing software that adds coding functionality, including:</a:t>
            </a:r>
          </a:p>
          <a:p>
            <a:pPr marL="0" indent="0">
              <a:buNone/>
            </a:pPr>
            <a:r>
              <a:rPr lang="en-GB" dirty="0"/>
              <a:t>	Syntax colouring</a:t>
            </a:r>
          </a:p>
          <a:p>
            <a:pPr marL="0" indent="0">
              <a:buNone/>
            </a:pPr>
            <a:r>
              <a:rPr lang="en-GB" dirty="0"/>
              <a:t>	Line numbers</a:t>
            </a:r>
          </a:p>
          <a:p>
            <a:pPr marL="0" indent="0">
              <a:buNone/>
            </a:pPr>
            <a:r>
              <a:rPr lang="en-GB" dirty="0"/>
              <a:t>	Push button running</a:t>
            </a:r>
          </a:p>
          <a:p>
            <a:pPr marL="0" indent="0">
              <a:buNone/>
            </a:pPr>
            <a:r>
              <a:rPr lang="en-GB" dirty="0"/>
              <a:t>	Error identification and help</a:t>
            </a:r>
          </a:p>
          <a:p>
            <a:pPr marL="0" indent="0">
              <a:buNone/>
            </a:pPr>
            <a:r>
              <a:rPr lang="en-GB" dirty="0"/>
              <a:t>	Autocomplete of keywords and procedure names</a:t>
            </a:r>
          </a:p>
          <a:p>
            <a:pPr marL="0" indent="0">
              <a:buNone/>
            </a:pPr>
            <a:r>
              <a:rPr lang="en-GB" dirty="0"/>
              <a:t>	GUI building help</a:t>
            </a:r>
          </a:p>
          <a:p>
            <a:pPr marL="0" indent="0">
              <a:buNone/>
            </a:pPr>
            <a:r>
              <a:rPr lang="en-GB" dirty="0"/>
              <a:t>Anaconda comes with a number of IDEs, including IDLE, the standard IDE which comes with Python, and Spyder (Scientific </a:t>
            </a:r>
            <a:r>
              <a:rPr lang="en-GB" dirty="0" err="1"/>
              <a:t>PYthon</a:t>
            </a:r>
            <a:r>
              <a:rPr lang="en-GB" dirty="0"/>
              <a:t> Development </a:t>
            </a:r>
            <a:r>
              <a:rPr lang="en-GB" dirty="0" err="1"/>
              <a:t>EnviRonment</a:t>
            </a:r>
            <a:r>
              <a:rPr lang="en-GB" dirty="0"/>
              <a:t>), a popular IDE. We’ll look at these in the first practical.</a:t>
            </a:r>
          </a:p>
        </p:txBody>
      </p:sp>
    </p:spTree>
    <p:extLst>
      <p:ext uri="{BB962C8B-B14F-4D97-AF65-F5344CB8AC3E}">
        <p14:creationId xmlns:p14="http://schemas.microsoft.com/office/powerpoint/2010/main" val="9425074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8CA9F-8ACA-4EA2-8A7B-ED595143B7CE}"/>
              </a:ext>
            </a:extLst>
          </p:cNvPr>
          <p:cNvSpPr>
            <a:spLocks noGrp="1"/>
          </p:cNvSpPr>
          <p:nvPr>
            <p:ph type="title"/>
          </p:nvPr>
        </p:nvSpPr>
        <p:spPr>
          <a:xfrm>
            <a:off x="838200" y="365125"/>
            <a:ext cx="10713098" cy="1325563"/>
          </a:xfrm>
        </p:spPr>
        <p:txBody>
          <a:bodyPr/>
          <a:lstStyle/>
          <a:p>
            <a:pPr algn="r"/>
            <a:r>
              <a:rPr lang="en-GB" dirty="0"/>
              <a:t>Read–</a:t>
            </a:r>
            <a:r>
              <a:rPr lang="en-GB" dirty="0" err="1"/>
              <a:t>Eval</a:t>
            </a:r>
            <a:r>
              <a:rPr lang="en-GB" dirty="0"/>
              <a:t>–Print loop (REPL)</a:t>
            </a:r>
          </a:p>
        </p:txBody>
      </p:sp>
      <p:sp>
        <p:nvSpPr>
          <p:cNvPr id="3" name="Content Placeholder 2">
            <a:extLst>
              <a:ext uri="{FF2B5EF4-FFF2-40B4-BE49-F238E27FC236}">
                <a16:creationId xmlns:a16="http://schemas.microsoft.com/office/drawing/2014/main" id="{D921C86E-1F22-4B61-BEE7-847F3B339C2D}"/>
              </a:ext>
            </a:extLst>
          </p:cNvPr>
          <p:cNvSpPr>
            <a:spLocks noGrp="1"/>
          </p:cNvSpPr>
          <p:nvPr>
            <p:ph idx="1"/>
          </p:nvPr>
        </p:nvSpPr>
        <p:spPr>
          <a:xfrm>
            <a:off x="252919" y="1844285"/>
            <a:ext cx="11673192" cy="4770523"/>
          </a:xfrm>
        </p:spPr>
        <p:txBody>
          <a:bodyPr>
            <a:normAutofit fontScale="92500" lnSpcReduction="20000"/>
          </a:bodyPr>
          <a:lstStyle/>
          <a:p>
            <a:pPr marL="0" indent="0">
              <a:buNone/>
            </a:pPr>
            <a:r>
              <a:rPr lang="en-GB" dirty="0"/>
              <a:t>One major difference between Scripting and Systems Languages is the ability to run interactively at a prompt (though Systems languages are converging on adding this).</a:t>
            </a:r>
          </a:p>
          <a:p>
            <a:pPr marL="0" indent="0">
              <a:buNone/>
            </a:pPr>
            <a:endParaRPr lang="en-GB" dirty="0"/>
          </a:p>
          <a:p>
            <a:pPr marL="0" indent="0">
              <a:buNone/>
            </a:pPr>
            <a:r>
              <a:rPr lang="en-GB" dirty="0"/>
              <a:t>REPL capable languages have an associated prompt that sets up an environment recording variable values, and allow you to type one line at a time to do jobs. These are read, evaluated, and the answers printed to the screen.</a:t>
            </a:r>
          </a:p>
          <a:p>
            <a:pPr marL="0" indent="0">
              <a:buNone/>
            </a:pPr>
            <a:endParaRPr lang="en-GB" dirty="0"/>
          </a:p>
          <a:p>
            <a:pPr marL="0" indent="0">
              <a:buNone/>
            </a:pPr>
            <a:r>
              <a:rPr lang="en-GB" dirty="0"/>
              <a:t>If you type </a:t>
            </a:r>
            <a:r>
              <a:rPr lang="en-GB" dirty="0">
                <a:latin typeface="Courier New" panose="02070309020205020404" pitchFamily="49" charset="0"/>
                <a:cs typeface="Courier New" panose="02070309020205020404" pitchFamily="49" charset="0"/>
              </a:rPr>
              <a:t>python</a:t>
            </a:r>
            <a:r>
              <a:rPr lang="en-GB" dirty="0"/>
              <a:t> at the command prompt (which is itself a REPL environment), you open the Python REPL prompt. It looks like this:</a:t>
            </a:r>
          </a:p>
          <a:p>
            <a:pPr marL="0" indent="0">
              <a:buNone/>
            </a:pPr>
            <a:r>
              <a:rPr lang="en-GB" dirty="0">
                <a:latin typeface="Courier New" panose="02070309020205020404" pitchFamily="49" charset="0"/>
                <a:cs typeface="Courier New" panose="02070309020205020404" pitchFamily="49" charset="0"/>
              </a:rPr>
              <a:t>&gt;&gt;&gt;</a:t>
            </a:r>
          </a:p>
          <a:p>
            <a:pPr marL="0" indent="0">
              <a:buNone/>
            </a:pPr>
            <a:r>
              <a:rPr lang="en-GB" dirty="0"/>
              <a:t>From now on, if you see this, it means the command is to be typed in a Python REPL prompt.</a:t>
            </a:r>
          </a:p>
          <a:p>
            <a:pPr marL="0" indent="0">
              <a:buNone/>
            </a:pPr>
            <a:r>
              <a:rPr lang="en-GB" dirty="0"/>
              <a:t> </a:t>
            </a:r>
          </a:p>
        </p:txBody>
      </p:sp>
    </p:spTree>
    <p:extLst>
      <p:ext uri="{BB962C8B-B14F-4D97-AF65-F5344CB8AC3E}">
        <p14:creationId xmlns:p14="http://schemas.microsoft.com/office/powerpoint/2010/main" val="2150011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D06E-B142-4C8D-A300-D7A617DFE762}"/>
              </a:ext>
            </a:extLst>
          </p:cNvPr>
          <p:cNvSpPr>
            <a:spLocks noGrp="1"/>
          </p:cNvSpPr>
          <p:nvPr>
            <p:ph type="title"/>
          </p:nvPr>
        </p:nvSpPr>
        <p:spPr/>
        <p:txBody>
          <a:bodyPr/>
          <a:lstStyle/>
          <a:p>
            <a:pPr algn="r"/>
            <a:r>
              <a:rPr lang="en-GB" dirty="0"/>
              <a:t>Jupyter </a:t>
            </a:r>
          </a:p>
        </p:txBody>
      </p:sp>
      <p:sp>
        <p:nvSpPr>
          <p:cNvPr id="3" name="Content Placeholder 2">
            <a:extLst>
              <a:ext uri="{FF2B5EF4-FFF2-40B4-BE49-F238E27FC236}">
                <a16:creationId xmlns:a16="http://schemas.microsoft.com/office/drawing/2014/main" id="{82934FB8-C23D-423A-AABD-3CA8467C19E4}"/>
              </a:ext>
            </a:extLst>
          </p:cNvPr>
          <p:cNvSpPr>
            <a:spLocks noGrp="1"/>
          </p:cNvSpPr>
          <p:nvPr>
            <p:ph idx="1"/>
          </p:nvPr>
        </p:nvSpPr>
        <p:spPr>
          <a:xfrm>
            <a:off x="573210" y="2122586"/>
            <a:ext cx="11216951" cy="4710209"/>
          </a:xfrm>
        </p:spPr>
        <p:txBody>
          <a:bodyPr>
            <a:normAutofit/>
          </a:bodyPr>
          <a:lstStyle/>
          <a:p>
            <a:pPr marL="0" indent="0">
              <a:buNone/>
            </a:pPr>
            <a:r>
              <a:rPr lang="en-GB" dirty="0"/>
              <a:t>One especially good use of Python’s REPL abilities is Jupyter Notebooks.</a:t>
            </a:r>
          </a:p>
          <a:p>
            <a:pPr marL="0" indent="0">
              <a:buNone/>
            </a:pPr>
            <a:r>
              <a:rPr lang="en-GB" dirty="0"/>
              <a:t>Jupyter integrates REPL languages into a text document so that you can both have text, images, hyperlinks etc. and code that runs. </a:t>
            </a:r>
          </a:p>
          <a:p>
            <a:pPr marL="0" indent="0">
              <a:buNone/>
            </a:pPr>
            <a:r>
              <a:rPr lang="en-GB" dirty="0"/>
              <a:t>A good foundation for </a:t>
            </a:r>
            <a:r>
              <a:rPr lang="en-GB" dirty="0">
                <a:solidFill>
                  <a:schemeClr val="accent1"/>
                </a:solidFill>
              </a:rPr>
              <a:t>literate programming</a:t>
            </a:r>
            <a:r>
              <a:rPr lang="en-GB" dirty="0"/>
              <a:t>.</a:t>
            </a:r>
          </a:p>
          <a:p>
            <a:pPr marL="0" indent="0">
              <a:buNone/>
            </a:pPr>
            <a:r>
              <a:rPr lang="en-GB" dirty="0"/>
              <a:t>This means you can describe code, but also that you can build code into scientific papers etc. To re-run the analysis, just rerun the code. </a:t>
            </a:r>
          </a:p>
          <a:p>
            <a:pPr marL="0" indent="0">
              <a:buNone/>
            </a:pPr>
            <a:r>
              <a:rPr lang="en-GB" dirty="0"/>
              <a:t>These are now accepted by many journals as online appendices.</a:t>
            </a:r>
          </a:p>
          <a:p>
            <a:pPr marL="0" indent="0">
              <a:buNone/>
            </a:pPr>
            <a:r>
              <a:rPr lang="en-GB" dirty="0"/>
              <a:t>You may see these called </a:t>
            </a:r>
            <a:r>
              <a:rPr lang="en-GB" dirty="0" err="1"/>
              <a:t>iPython</a:t>
            </a:r>
            <a:r>
              <a:rPr lang="en-GB" dirty="0"/>
              <a:t> Notebooks – the name was changed when they added the option for other REPL languages (including R). </a:t>
            </a:r>
          </a:p>
          <a:p>
            <a:pPr marL="0" indent="0">
              <a:buNone/>
            </a:pPr>
            <a:r>
              <a:rPr lang="en-GB" dirty="0"/>
              <a:t>They can be saved as Notebooks, PDFs, and webpages.</a:t>
            </a:r>
          </a:p>
        </p:txBody>
      </p:sp>
      <p:pic>
        <p:nvPicPr>
          <p:cNvPr id="7" name="Picture 6">
            <a:extLst>
              <a:ext uri="{FF2B5EF4-FFF2-40B4-BE49-F238E27FC236}">
                <a16:creationId xmlns:a16="http://schemas.microsoft.com/office/drawing/2014/main" id="{DBB9A421-4D75-4C40-84FA-504032EB5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30" y="365125"/>
            <a:ext cx="1722950" cy="1722950"/>
          </a:xfrm>
          <a:prstGeom prst="rect">
            <a:avLst/>
          </a:prstGeom>
        </p:spPr>
      </p:pic>
    </p:spTree>
    <p:extLst>
      <p:ext uri="{BB962C8B-B14F-4D97-AF65-F5344CB8AC3E}">
        <p14:creationId xmlns:p14="http://schemas.microsoft.com/office/powerpoint/2010/main" val="3223093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0F65072-A487-4445-8A18-5EE5574CA18E}"/>
              </a:ext>
            </a:extLst>
          </p:cNvPr>
          <p:cNvSpPr>
            <a:spLocks noGrp="1"/>
          </p:cNvSpPr>
          <p:nvPr>
            <p:ph type="title"/>
          </p:nvPr>
        </p:nvSpPr>
        <p:spPr>
          <a:xfrm>
            <a:off x="1410510" y="343747"/>
            <a:ext cx="10515600" cy="1325563"/>
          </a:xfrm>
        </p:spPr>
        <p:txBody>
          <a:bodyPr/>
          <a:lstStyle/>
          <a:p>
            <a:pPr algn="r"/>
            <a:r>
              <a:rPr lang="en-GB" altLang="en-US" sz="4000" dirty="0"/>
              <a:t>Debugging</a:t>
            </a:r>
          </a:p>
        </p:txBody>
      </p:sp>
      <p:sp>
        <p:nvSpPr>
          <p:cNvPr id="43011" name="Content Placeholder 2">
            <a:extLst>
              <a:ext uri="{FF2B5EF4-FFF2-40B4-BE49-F238E27FC236}">
                <a16:creationId xmlns:a16="http://schemas.microsoft.com/office/drawing/2014/main" id="{8EFF28E4-F24B-47BB-AF8B-3AA508AAF515}"/>
              </a:ext>
            </a:extLst>
          </p:cNvPr>
          <p:cNvSpPr>
            <a:spLocks noGrp="1"/>
          </p:cNvSpPr>
          <p:nvPr>
            <p:ph idx="1"/>
          </p:nvPr>
        </p:nvSpPr>
        <p:spPr>
          <a:xfrm>
            <a:off x="291829" y="1690689"/>
            <a:ext cx="11634281" cy="4908550"/>
          </a:xfrm>
        </p:spPr>
        <p:txBody>
          <a:bodyPr>
            <a:normAutofit fontScale="92500" lnSpcReduction="10000"/>
          </a:bodyPr>
          <a:lstStyle/>
          <a:p>
            <a:pPr marL="0" indent="0">
              <a:spcAft>
                <a:spcPts val="1200"/>
              </a:spcAft>
              <a:buNone/>
            </a:pPr>
            <a:r>
              <a:rPr lang="en-GB" altLang="en-US" sz="2600" dirty="0"/>
              <a:t>However you run the code, there may be issues with it that the interpreter will flag. We can distinguish between </a:t>
            </a:r>
          </a:p>
          <a:p>
            <a:pPr marL="0" indent="0">
              <a:spcAft>
                <a:spcPts val="1200"/>
              </a:spcAft>
              <a:buNone/>
            </a:pPr>
            <a:r>
              <a:rPr lang="en-GB" altLang="en-US" sz="2600" dirty="0"/>
              <a:t>	Compilation time errors: errors associated with problems with syntax.</a:t>
            </a:r>
          </a:p>
          <a:p>
            <a:pPr marL="0" indent="0">
              <a:spcAft>
                <a:spcPts val="1200"/>
              </a:spcAft>
              <a:buNone/>
            </a:pPr>
            <a:r>
              <a:rPr lang="en-GB" altLang="en-US" sz="2600" dirty="0"/>
              <a:t>	Import time errors: errors associated with finding other code the software uses</a:t>
            </a:r>
          </a:p>
          <a:p>
            <a:pPr marL="0" indent="0">
              <a:spcAft>
                <a:spcPts val="1200"/>
              </a:spcAft>
              <a:buNone/>
            </a:pPr>
            <a:r>
              <a:rPr lang="en-GB" altLang="en-US" sz="2600" dirty="0"/>
              <a:t>	Runtime errors: errors associated with the logic of the program.</a:t>
            </a:r>
          </a:p>
          <a:p>
            <a:pPr marL="0" indent="0">
              <a:spcAft>
                <a:spcPts val="1200"/>
              </a:spcAft>
              <a:buNone/>
            </a:pPr>
            <a:r>
              <a:rPr lang="en-GB" altLang="en-US" sz="2600" dirty="0"/>
              <a:t>The interpreter will  give you a description of what has gone wrong and where. Your job is then to fix the issue. You then need to run the interpreter again. You repeat </a:t>
            </a:r>
            <a:r>
              <a:rPr lang="en-GB" altLang="en-US" sz="2600"/>
              <a:t>this process </a:t>
            </a:r>
            <a:r>
              <a:rPr lang="en-GB" altLang="en-US" sz="2600" dirty="0"/>
              <a:t>until the program will run.</a:t>
            </a:r>
          </a:p>
          <a:p>
            <a:pPr marL="0" indent="0">
              <a:spcAft>
                <a:spcPts val="1200"/>
              </a:spcAft>
              <a:buNone/>
            </a:pPr>
            <a:r>
              <a:rPr lang="en-GB" altLang="en-US" sz="2600" dirty="0"/>
              <a:t>This isn’t because you can’t program; this </a:t>
            </a:r>
            <a:r>
              <a:rPr lang="en-GB" altLang="en-US" sz="2600" i="1" dirty="0"/>
              <a:t>is</a:t>
            </a:r>
            <a:r>
              <a:rPr lang="en-GB" altLang="en-US" sz="2600" dirty="0"/>
              <a:t> programming.</a:t>
            </a:r>
          </a:p>
          <a:p>
            <a:pPr marL="0" indent="0">
              <a:spcAft>
                <a:spcPts val="1200"/>
              </a:spcAft>
              <a:buNone/>
            </a:pPr>
            <a:r>
              <a:rPr lang="en-GB" altLang="en-US" sz="2600" dirty="0"/>
              <a:t>Programming is 50% writing code and 50% fixing it.</a:t>
            </a:r>
          </a:p>
          <a:p>
            <a:pPr marL="0" indent="0">
              <a:buNone/>
            </a:pPr>
            <a:endParaRPr lang="en-GB" altLang="en-US" sz="2600" dirty="0"/>
          </a:p>
        </p:txBody>
      </p:sp>
    </p:spTree>
    <p:extLst>
      <p:ext uri="{BB962C8B-B14F-4D97-AF65-F5344CB8AC3E}">
        <p14:creationId xmlns:p14="http://schemas.microsoft.com/office/powerpoint/2010/main" val="2331049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F242-599D-4504-88F7-EC6570A84A1A}"/>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70C79C22-2A2A-4A31-9641-549AC7A91CB4}"/>
              </a:ext>
            </a:extLst>
          </p:cNvPr>
          <p:cNvSpPr>
            <a:spLocks noGrp="1"/>
          </p:cNvSpPr>
          <p:nvPr>
            <p:ph idx="1"/>
          </p:nvPr>
        </p:nvSpPr>
        <p:spPr>
          <a:xfrm>
            <a:off x="838200" y="1690688"/>
            <a:ext cx="10515600" cy="4351338"/>
          </a:xfrm>
        </p:spPr>
        <p:txBody>
          <a:bodyPr>
            <a:normAutofit/>
          </a:bodyPr>
          <a:lstStyle/>
          <a:p>
            <a:pPr marL="0" indent="0">
              <a:buNone/>
            </a:pPr>
            <a:r>
              <a:rPr lang="en-GB" sz="2400" dirty="0">
                <a:solidFill>
                  <a:schemeClr val="bg2">
                    <a:lumMod val="50000"/>
                  </a:schemeClr>
                </a:solidFill>
              </a:rPr>
              <a:t>Introduction</a:t>
            </a:r>
          </a:p>
          <a:p>
            <a:pPr marL="0" indent="0">
              <a:buNone/>
            </a:pPr>
            <a:r>
              <a:rPr lang="en-GB" sz="2600" dirty="0">
                <a:solidFill>
                  <a:schemeClr val="bg2">
                    <a:lumMod val="50000"/>
                  </a:schemeClr>
                </a:solidFill>
              </a:rPr>
              <a:t>Core programming:</a:t>
            </a:r>
          </a:p>
          <a:p>
            <a:pPr marL="0" indent="0">
              <a:buNone/>
            </a:pPr>
            <a:r>
              <a:rPr lang="en-GB" sz="2600" dirty="0">
                <a:solidFill>
                  <a:schemeClr val="bg2">
                    <a:lumMod val="50000"/>
                  </a:schemeClr>
                </a:solidFill>
              </a:rPr>
              <a:t>	What is programming?</a:t>
            </a:r>
          </a:p>
          <a:p>
            <a:pPr marL="0" indent="0">
              <a:buNone/>
            </a:pPr>
            <a:r>
              <a:rPr lang="en-GB" sz="2600" dirty="0">
                <a:solidFill>
                  <a:schemeClr val="bg2">
                    <a:lumMod val="50000"/>
                  </a:schemeClr>
                </a:solidFill>
              </a:rPr>
              <a:t>	History of languages and Python</a:t>
            </a:r>
          </a:p>
          <a:p>
            <a:pPr marL="0" indent="0">
              <a:buNone/>
            </a:pPr>
            <a:r>
              <a:rPr lang="en-GB" dirty="0">
                <a:solidFill>
                  <a:schemeClr val="bg2">
                    <a:lumMod val="50000"/>
                  </a:schemeClr>
                </a:solidFill>
              </a:rPr>
              <a:t>Pythonic goodness: The Python Philosophy</a:t>
            </a:r>
          </a:p>
          <a:p>
            <a:pPr marL="0" indent="0">
              <a:buNone/>
            </a:pPr>
            <a:r>
              <a:rPr lang="en-GB" dirty="0">
                <a:solidFill>
                  <a:schemeClr val="bg2">
                    <a:lumMod val="50000"/>
                  </a:schemeClr>
                </a:solidFill>
              </a:rPr>
              <a:t>Running Python</a:t>
            </a:r>
          </a:p>
          <a:p>
            <a:pPr marL="0" indent="0">
              <a:buNone/>
            </a:pPr>
            <a:r>
              <a:rPr lang="en-GB" sz="3500" dirty="0"/>
              <a:t>Thinking computationally: How to Code / Algorithms</a:t>
            </a:r>
          </a:p>
          <a:p>
            <a:pPr marL="0" indent="0">
              <a:buNone/>
            </a:pPr>
            <a:r>
              <a:rPr lang="en-GB" dirty="0"/>
              <a:t>Real World Coding: Open Source Software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4188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E627ECF-D7F6-45DA-AA6F-99B3B3AB8CC8}"/>
              </a:ext>
            </a:extLst>
          </p:cNvPr>
          <p:cNvSpPr>
            <a:spLocks noGrp="1" noChangeArrowheads="1"/>
          </p:cNvSpPr>
          <p:nvPr>
            <p:ph type="title"/>
          </p:nvPr>
        </p:nvSpPr>
        <p:spPr>
          <a:xfrm>
            <a:off x="3488547" y="162671"/>
            <a:ext cx="8435975" cy="1143000"/>
          </a:xfrm>
        </p:spPr>
        <p:txBody>
          <a:bodyPr vert="horz" lIns="90488" tIns="44450" rIns="90488" bIns="44450" rtlCol="0" anchor="ctr">
            <a:normAutofit fontScale="90000"/>
          </a:bodyPr>
          <a:lstStyle/>
          <a:p>
            <a:pPr algn="r">
              <a:defRPr/>
            </a:pPr>
            <a:br>
              <a:rPr lang="en-GB" sz="2500" dirty="0"/>
            </a:br>
            <a:r>
              <a:rPr lang="en-GB" dirty="0"/>
              <a:t>Computational Thinking </a:t>
            </a:r>
            <a:br>
              <a:rPr lang="en-GB" dirty="0"/>
            </a:br>
            <a:endParaRPr lang="en-GB" sz="2900" dirty="0"/>
          </a:p>
        </p:txBody>
      </p:sp>
      <p:sp>
        <p:nvSpPr>
          <p:cNvPr id="45059" name="Rectangle 3">
            <a:extLst>
              <a:ext uri="{FF2B5EF4-FFF2-40B4-BE49-F238E27FC236}">
                <a16:creationId xmlns:a16="http://schemas.microsoft.com/office/drawing/2014/main" id="{2FBC0826-3286-460C-ABD4-4602F5F5D66B}"/>
              </a:ext>
            </a:extLst>
          </p:cNvPr>
          <p:cNvSpPr>
            <a:spLocks noChangeArrowheads="1"/>
          </p:cNvSpPr>
          <p:nvPr/>
        </p:nvSpPr>
        <p:spPr bwMode="auto">
          <a:xfrm>
            <a:off x="373224" y="1305671"/>
            <a:ext cx="11551298" cy="537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GB" altLang="en-US" sz="2600" dirty="0">
                <a:latin typeface="Arial Unicode MS" panose="020B0604020202020204" pitchFamily="34" charset="-128"/>
              </a:rPr>
              <a:t>Programming is the art of describing how to do very complicated things to a very stupid computer in very simple steps.</a:t>
            </a:r>
          </a:p>
          <a:p>
            <a:pPr>
              <a:buFontTx/>
              <a:buNone/>
            </a:pPr>
            <a:endParaRPr lang="en-GB" altLang="en-US" sz="2600" dirty="0">
              <a:latin typeface="Arial Unicode MS" panose="020B0604020202020204" pitchFamily="34" charset="-128"/>
            </a:endParaRPr>
          </a:p>
          <a:p>
            <a:pPr>
              <a:buFontTx/>
              <a:buNone/>
            </a:pPr>
            <a:r>
              <a:rPr lang="en-GB" altLang="en-US" sz="2600" dirty="0">
                <a:latin typeface="Arial Unicode MS" panose="020B0604020202020204" pitchFamily="34" charset="-128"/>
              </a:rPr>
              <a:t>The more you think like a computer, the easier it will be. </a:t>
            </a:r>
          </a:p>
          <a:p>
            <a:pPr>
              <a:buFontTx/>
              <a:buNone/>
            </a:pPr>
            <a:endParaRPr lang="en-GB" altLang="en-US" sz="2600" dirty="0">
              <a:latin typeface="Arial Unicode MS" panose="020B0604020202020204" pitchFamily="34" charset="-128"/>
            </a:endParaRPr>
          </a:p>
          <a:p>
            <a:pPr>
              <a:buFontTx/>
              <a:buNone/>
            </a:pPr>
            <a:r>
              <a:rPr lang="en-GB" altLang="en-US" sz="2600" dirty="0">
                <a:latin typeface="Arial Unicode MS" panose="020B0604020202020204" pitchFamily="34" charset="-128"/>
              </a:rPr>
              <a:t>You need to be ultra-exact about what you type: capitals, punctuation, etc. Computers cannot interpolate or guess, and have a </a:t>
            </a:r>
            <a:r>
              <a:rPr lang="en-GB" altLang="en-US" sz="2600" i="1" dirty="0">
                <a:latin typeface="Arial Unicode MS" panose="020B0604020202020204" pitchFamily="34" charset="-128"/>
              </a:rPr>
              <a:t>very</a:t>
            </a:r>
            <a:r>
              <a:rPr lang="en-GB" altLang="en-US" sz="2600" dirty="0">
                <a:latin typeface="Arial Unicode MS" panose="020B0604020202020204" pitchFamily="34" charset="-128"/>
              </a:rPr>
              <a:t> rigorous syntax. As you become more precise, compilation errors will drop.</a:t>
            </a:r>
          </a:p>
          <a:p>
            <a:pPr>
              <a:buFontTx/>
              <a:buNone/>
            </a:pPr>
            <a:endParaRPr lang="en-GB" altLang="en-US" sz="2600" dirty="0">
              <a:latin typeface="Arial Unicode MS" panose="020B0604020202020204" pitchFamily="34" charset="-128"/>
            </a:endParaRPr>
          </a:p>
          <a:p>
            <a:pPr>
              <a:buFontTx/>
              <a:buNone/>
            </a:pPr>
            <a:r>
              <a:rPr lang="en-GB" altLang="en-US" sz="2600" dirty="0">
                <a:latin typeface="Arial Unicode MS" panose="020B0604020202020204" pitchFamily="34" charset="-128"/>
              </a:rPr>
              <a:t>You also need to approach coding logically, building up the components you need to do a job and breaking the solution down into manageable tasks: what we call “</a:t>
            </a:r>
            <a:r>
              <a:rPr lang="en-GB" altLang="en-US" sz="2600" dirty="0">
                <a:solidFill>
                  <a:schemeClr val="accent5">
                    <a:lumMod val="75000"/>
                  </a:schemeClr>
                </a:solidFill>
                <a:latin typeface="Arial Unicode MS" panose="020B0604020202020204" pitchFamily="34" charset="-128"/>
              </a:rPr>
              <a:t>computational thinking</a:t>
            </a:r>
            <a:r>
              <a:rPr lang="en-GB" altLang="en-US" sz="2600" dirty="0">
                <a:latin typeface="Arial Unicode MS" panose="020B0604020202020204" pitchFamily="34" charset="-128"/>
              </a:rPr>
              <a:t>”.</a:t>
            </a:r>
            <a:endParaRPr lang="en-GB" altLang="en-US" sz="2800" dirty="0">
              <a:latin typeface="Arial Unicode MS" panose="020B0604020202020204" pitchFamily="34" charset="-128"/>
            </a:endParaRPr>
          </a:p>
        </p:txBody>
      </p:sp>
    </p:spTree>
    <p:extLst>
      <p:ext uri="{BB962C8B-B14F-4D97-AF65-F5344CB8AC3E}">
        <p14:creationId xmlns:p14="http://schemas.microsoft.com/office/powerpoint/2010/main" val="188258606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E627ECF-D7F6-45DA-AA6F-99B3B3AB8CC8}"/>
              </a:ext>
            </a:extLst>
          </p:cNvPr>
          <p:cNvSpPr>
            <a:spLocks noGrp="1" noChangeArrowheads="1"/>
          </p:cNvSpPr>
          <p:nvPr>
            <p:ph type="title"/>
          </p:nvPr>
        </p:nvSpPr>
        <p:spPr>
          <a:xfrm>
            <a:off x="3044891" y="442589"/>
            <a:ext cx="8435975" cy="1143000"/>
          </a:xfrm>
        </p:spPr>
        <p:txBody>
          <a:bodyPr vert="horz" lIns="90488" tIns="44450" rIns="90488" bIns="44450" rtlCol="0" anchor="ctr">
            <a:normAutofit fontScale="90000"/>
          </a:bodyPr>
          <a:lstStyle/>
          <a:p>
            <a:pPr algn="r">
              <a:defRPr/>
            </a:pPr>
            <a:br>
              <a:rPr lang="en-GB" sz="2500" dirty="0"/>
            </a:br>
            <a:r>
              <a:rPr lang="en-GB" dirty="0"/>
              <a:t>Computational Thinking:</a:t>
            </a:r>
            <a:r>
              <a:rPr lang="en-GB" dirty="0">
                <a:latin typeface="Arial Unicode MS" pitchFamily="34" charset="-128"/>
              </a:rPr>
              <a:t> </a:t>
            </a:r>
            <a:r>
              <a:rPr lang="en-GB" dirty="0"/>
              <a:t>Algorithms </a:t>
            </a:r>
            <a:br>
              <a:rPr lang="en-GB" dirty="0"/>
            </a:br>
            <a:endParaRPr lang="en-GB" sz="2900" dirty="0"/>
          </a:p>
        </p:txBody>
      </p:sp>
      <p:sp>
        <p:nvSpPr>
          <p:cNvPr id="45059" name="Rectangle 3">
            <a:extLst>
              <a:ext uri="{FF2B5EF4-FFF2-40B4-BE49-F238E27FC236}">
                <a16:creationId xmlns:a16="http://schemas.microsoft.com/office/drawing/2014/main" id="{2FBC0826-3286-460C-ABD4-4602F5F5D66B}"/>
              </a:ext>
            </a:extLst>
          </p:cNvPr>
          <p:cNvSpPr>
            <a:spLocks noChangeArrowheads="1"/>
          </p:cNvSpPr>
          <p:nvPr/>
        </p:nvSpPr>
        <p:spPr bwMode="auto">
          <a:xfrm>
            <a:off x="634481" y="2599515"/>
            <a:ext cx="10435837" cy="140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r>
              <a:rPr lang="en-GB" altLang="en-US" sz="2600" dirty="0">
                <a:latin typeface="Arial Unicode MS" panose="020B0604020202020204" pitchFamily="34" charset="-128"/>
              </a:rPr>
              <a:t>The initial outline for the processing done is called an ‘algorithm’, it’s a bit like a recipe.</a:t>
            </a:r>
          </a:p>
          <a:p>
            <a:pPr latinLnBrk="1">
              <a:buFontTx/>
              <a:buNone/>
            </a:pPr>
            <a:endParaRPr lang="en-GB" altLang="en-US" sz="2800" dirty="0">
              <a:latin typeface="Arial Unicode MS" panose="020B0604020202020204" pitchFamily="34" charset="-128"/>
            </a:endParaRPr>
          </a:p>
        </p:txBody>
      </p:sp>
    </p:spTree>
    <p:extLst>
      <p:ext uri="{BB962C8B-B14F-4D97-AF65-F5344CB8AC3E}">
        <p14:creationId xmlns:p14="http://schemas.microsoft.com/office/powerpoint/2010/main" val="134026272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7D4F122C-075C-4F41-9782-F83FC8544305}"/>
              </a:ext>
            </a:extLst>
          </p:cNvPr>
          <p:cNvSpPr>
            <a:spLocks noGrp="1" noChangeArrowheads="1"/>
          </p:cNvSpPr>
          <p:nvPr>
            <p:ph type="title"/>
          </p:nvPr>
        </p:nvSpPr>
        <p:spPr/>
        <p:txBody>
          <a:bodyPr rtlCol="0">
            <a:normAutofit/>
          </a:bodyPr>
          <a:lstStyle/>
          <a:p>
            <a:pPr algn="r">
              <a:defRPr/>
            </a:pPr>
            <a:r>
              <a:rPr lang="en-GB" dirty="0"/>
              <a:t>How to calculate the mean of three numbers</a:t>
            </a:r>
          </a:p>
        </p:txBody>
      </p:sp>
      <p:sp>
        <p:nvSpPr>
          <p:cNvPr id="47107" name="Rectangle 3">
            <a:extLst>
              <a:ext uri="{FF2B5EF4-FFF2-40B4-BE49-F238E27FC236}">
                <a16:creationId xmlns:a16="http://schemas.microsoft.com/office/drawing/2014/main" id="{A92B4437-FB10-4B93-B2B6-390B7280D001}"/>
              </a:ext>
            </a:extLst>
          </p:cNvPr>
          <p:cNvSpPr>
            <a:spLocks noGrp="1" noChangeArrowheads="1"/>
          </p:cNvSpPr>
          <p:nvPr>
            <p:ph idx="1"/>
          </p:nvPr>
        </p:nvSpPr>
        <p:spPr>
          <a:xfrm>
            <a:off x="1087120" y="2436495"/>
            <a:ext cx="8229600" cy="3201988"/>
          </a:xfrm>
        </p:spPr>
        <p:txBody>
          <a:bodyPr/>
          <a:lstStyle/>
          <a:p>
            <a:pPr marL="660400" indent="-660400">
              <a:buFont typeface="Wingdings" panose="05000000000000000000" pitchFamily="2" charset="2"/>
              <a:buAutoNum type="arabicPeriod"/>
            </a:pPr>
            <a:r>
              <a:rPr lang="en-GB" altLang="en-US" sz="2600"/>
              <a:t>Get 3 numbers.</a:t>
            </a:r>
          </a:p>
          <a:p>
            <a:pPr marL="660400" indent="-660400">
              <a:buFont typeface="Wingdings" panose="05000000000000000000" pitchFamily="2" charset="2"/>
              <a:buAutoNum type="arabicPeriod"/>
            </a:pPr>
            <a:r>
              <a:rPr lang="en-GB" altLang="en-US" sz="2600"/>
              <a:t>Sum the numbers.</a:t>
            </a:r>
          </a:p>
          <a:p>
            <a:pPr marL="660400" indent="-660400">
              <a:buFont typeface="Wingdings" panose="05000000000000000000" pitchFamily="2" charset="2"/>
              <a:buAutoNum type="arabicPeriod"/>
            </a:pPr>
            <a:r>
              <a:rPr lang="en-GB" altLang="en-US" sz="2600"/>
              <a:t>Divide the sum by 3.</a:t>
            </a:r>
          </a:p>
          <a:p>
            <a:pPr marL="660400" indent="-660400">
              <a:buFont typeface="Wingdings" panose="05000000000000000000" pitchFamily="2" charset="2"/>
              <a:buAutoNum type="arabicPeriod"/>
            </a:pPr>
            <a:r>
              <a:rPr lang="en-GB" altLang="en-US" sz="2600"/>
              <a:t>Print the result.</a:t>
            </a:r>
          </a:p>
        </p:txBody>
      </p:sp>
    </p:spTree>
    <p:extLst>
      <p:ext uri="{BB962C8B-B14F-4D97-AF65-F5344CB8AC3E}">
        <p14:creationId xmlns:p14="http://schemas.microsoft.com/office/powerpoint/2010/main" val="3092855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0349A05F-E096-4703-8537-4390CA7FE3BA}"/>
              </a:ext>
            </a:extLst>
          </p:cNvPr>
          <p:cNvSpPr>
            <a:spLocks noGrp="1"/>
          </p:cNvSpPr>
          <p:nvPr>
            <p:ph type="title"/>
          </p:nvPr>
        </p:nvSpPr>
        <p:spPr>
          <a:xfrm>
            <a:off x="3592169" y="606340"/>
            <a:ext cx="8229600" cy="777875"/>
          </a:xfrm>
        </p:spPr>
        <p:txBody>
          <a:bodyPr/>
          <a:lstStyle/>
          <a:p>
            <a:pPr algn="r"/>
            <a:r>
              <a:rPr lang="en-GB" sz="4000" dirty="0"/>
              <a:t>Computational Thinking:</a:t>
            </a:r>
            <a:r>
              <a:rPr lang="en-GB" sz="4000" dirty="0">
                <a:latin typeface="Arial Unicode MS" pitchFamily="34" charset="-128"/>
              </a:rPr>
              <a:t> </a:t>
            </a:r>
            <a:r>
              <a:rPr lang="en-GB" altLang="en-US" sz="4000" dirty="0"/>
              <a:t>How to code</a:t>
            </a:r>
            <a:endParaRPr lang="en-GB" altLang="en-US" dirty="0"/>
          </a:p>
        </p:txBody>
      </p:sp>
      <p:sp>
        <p:nvSpPr>
          <p:cNvPr id="3" name="Content Placeholder 2">
            <a:extLst>
              <a:ext uri="{FF2B5EF4-FFF2-40B4-BE49-F238E27FC236}">
                <a16:creationId xmlns:a16="http://schemas.microsoft.com/office/drawing/2014/main" id="{9DB62E91-6DDD-4E2C-8FB1-D15C4C97C6B8}"/>
              </a:ext>
            </a:extLst>
          </p:cNvPr>
          <p:cNvSpPr>
            <a:spLocks noGrp="1"/>
          </p:cNvSpPr>
          <p:nvPr>
            <p:ph idx="1"/>
          </p:nvPr>
        </p:nvSpPr>
        <p:spPr>
          <a:xfrm>
            <a:off x="296562" y="1844676"/>
            <a:ext cx="11269362" cy="4741863"/>
          </a:xfrm>
        </p:spPr>
        <p:txBody>
          <a:bodyPr/>
          <a:lstStyle/>
          <a:p>
            <a:pPr marL="0" indent="0">
              <a:spcAft>
                <a:spcPts val="1200"/>
              </a:spcAft>
              <a:buNone/>
              <a:defRPr/>
            </a:pPr>
            <a:r>
              <a:rPr lang="en-GB" sz="2600" dirty="0"/>
              <a:t>First, write the algorithm into your text file as comments (these are lines starting </a:t>
            </a:r>
            <a:r>
              <a:rPr lang="en-GB" sz="2600" b="1" dirty="0">
                <a:solidFill>
                  <a:schemeClr val="tx2">
                    <a:lumMod val="60000"/>
                    <a:lumOff val="40000"/>
                  </a:schemeClr>
                </a:solidFill>
              </a:rPr>
              <a:t># </a:t>
            </a:r>
            <a:r>
              <a:rPr lang="en-GB" sz="2600" dirty="0"/>
              <a:t>that the computer doesn’t process – blocks of lines can start and end </a:t>
            </a:r>
            <a:r>
              <a:rPr lang="en-GB" sz="2600" b="1" dirty="0">
                <a:solidFill>
                  <a:schemeClr val="tx2">
                    <a:lumMod val="60000"/>
                    <a:lumOff val="40000"/>
                  </a:schemeClr>
                </a:solidFill>
              </a:rPr>
              <a:t>"""</a:t>
            </a:r>
            <a:r>
              <a:rPr lang="en-GB" sz="2600" dirty="0"/>
              <a:t>).</a:t>
            </a:r>
          </a:p>
          <a:p>
            <a:pPr marL="0" indent="0">
              <a:spcAft>
                <a:spcPts val="1200"/>
              </a:spcAft>
              <a:buNone/>
              <a:defRPr/>
            </a:pPr>
            <a:r>
              <a:rPr lang="en-GB" sz="2600" dirty="0"/>
              <a:t>Next, pick a line to work up as code.</a:t>
            </a:r>
          </a:p>
          <a:p>
            <a:pPr marL="0" indent="0">
              <a:spcAft>
                <a:spcPts val="1200"/>
              </a:spcAft>
              <a:buNone/>
              <a:defRPr/>
            </a:pPr>
            <a:r>
              <a:rPr lang="en-GB" sz="2600" dirty="0"/>
              <a:t>Write the code a line, or couple of lines, at a time. Compile and test the code every couple of lines. Baby steps mean you won’t end up with 100 errors at once and you’ll know where the errors are.</a:t>
            </a:r>
          </a:p>
          <a:p>
            <a:pPr marL="0" indent="0">
              <a:spcAft>
                <a:spcPts val="1200"/>
              </a:spcAft>
              <a:buNone/>
              <a:defRPr/>
            </a:pPr>
            <a:r>
              <a:rPr lang="en-GB" sz="2600" dirty="0"/>
              <a:t>Think ‘how can I test this is working properly?’ as each line goes in.</a:t>
            </a:r>
          </a:p>
        </p:txBody>
      </p:sp>
    </p:spTree>
    <p:extLst>
      <p:ext uri="{BB962C8B-B14F-4D97-AF65-F5344CB8AC3E}">
        <p14:creationId xmlns:p14="http://schemas.microsoft.com/office/powerpoint/2010/main" val="1746622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D916AFED-4272-4353-A018-D721CA7941FB}"/>
              </a:ext>
            </a:extLst>
          </p:cNvPr>
          <p:cNvSpPr>
            <a:spLocks noGrp="1"/>
          </p:cNvSpPr>
          <p:nvPr>
            <p:ph type="title"/>
          </p:nvPr>
        </p:nvSpPr>
        <p:spPr>
          <a:xfrm>
            <a:off x="3224213" y="565151"/>
            <a:ext cx="8229600" cy="777875"/>
          </a:xfrm>
        </p:spPr>
        <p:txBody>
          <a:bodyPr>
            <a:normAutofit fontScale="90000"/>
          </a:bodyPr>
          <a:lstStyle/>
          <a:p>
            <a:pPr algn="r"/>
            <a:r>
              <a:rPr lang="en-GB" sz="4000" dirty="0"/>
              <a:t>Computational Thinking:</a:t>
            </a:r>
            <a:r>
              <a:rPr lang="en-GB" sz="4000" dirty="0">
                <a:latin typeface="Arial Unicode MS" pitchFamily="34" charset="-128"/>
              </a:rPr>
              <a:t> </a:t>
            </a:r>
            <a:r>
              <a:rPr lang="en-GB" altLang="en-US" sz="4000" dirty="0"/>
              <a:t>How not to code</a:t>
            </a:r>
            <a:endParaRPr lang="en-GB" altLang="en-US" dirty="0"/>
          </a:p>
        </p:txBody>
      </p:sp>
      <p:sp>
        <p:nvSpPr>
          <p:cNvPr id="51203" name="Content Placeholder 2">
            <a:extLst>
              <a:ext uri="{FF2B5EF4-FFF2-40B4-BE49-F238E27FC236}">
                <a16:creationId xmlns:a16="http://schemas.microsoft.com/office/drawing/2014/main" id="{044EADB7-71F8-4424-AF12-AB1C555D256C}"/>
              </a:ext>
            </a:extLst>
          </p:cNvPr>
          <p:cNvSpPr>
            <a:spLocks noGrp="1"/>
          </p:cNvSpPr>
          <p:nvPr>
            <p:ph idx="1"/>
          </p:nvPr>
        </p:nvSpPr>
        <p:spPr>
          <a:xfrm>
            <a:off x="426720" y="1605280"/>
            <a:ext cx="11358880" cy="4981258"/>
          </a:xfrm>
        </p:spPr>
        <p:txBody>
          <a:bodyPr/>
          <a:lstStyle/>
          <a:p>
            <a:pPr marL="0" indent="0">
              <a:spcAft>
                <a:spcPts val="1200"/>
              </a:spcAft>
              <a:buNone/>
            </a:pPr>
            <a:r>
              <a:rPr lang="en-GB" altLang="en-US" sz="2600" dirty="0"/>
              <a:t>Don’t just start writing without thinking through how the program is roughly structured. Compile regularly.</a:t>
            </a:r>
          </a:p>
          <a:p>
            <a:pPr marL="0" indent="0">
              <a:spcAft>
                <a:spcPts val="1200"/>
              </a:spcAft>
              <a:buNone/>
            </a:pPr>
            <a:r>
              <a:rPr lang="en-GB" altLang="en-US" sz="2600" dirty="0"/>
              <a:t>Don’t ignore errors – they won’t go away, and they’ll just make everything wrong. If you get an error you can’t see, try cutting back chunks of code until you have something simple that works, then add it back in, a line at a time.</a:t>
            </a:r>
          </a:p>
          <a:p>
            <a:pPr marL="0" indent="0">
              <a:spcAft>
                <a:spcPts val="1200"/>
              </a:spcAft>
              <a:buNone/>
            </a:pPr>
            <a:r>
              <a:rPr lang="en-GB" altLang="en-US" sz="2600" dirty="0"/>
              <a:t>That said, if you get very stuck and no help is immediately forthcoming, think about cutting out the problematic code and replacing it temporarily with something simpler. For example, if you can’t work out how to open a file and read in data, just write the data directly into the program and work on something clearer until you can find someone to help.</a:t>
            </a:r>
          </a:p>
          <a:p>
            <a:pPr marL="0" indent="0">
              <a:spcAft>
                <a:spcPts val="1200"/>
              </a:spcAft>
              <a:buNone/>
            </a:pPr>
            <a:endParaRPr lang="en-GB" altLang="en-US" sz="2600" dirty="0"/>
          </a:p>
          <a:p>
            <a:pPr marL="0" indent="0">
              <a:spcAft>
                <a:spcPts val="1200"/>
              </a:spcAft>
              <a:buNone/>
            </a:pPr>
            <a:endParaRPr lang="en-GB" altLang="en-US" sz="2600" dirty="0"/>
          </a:p>
        </p:txBody>
      </p:sp>
    </p:spTree>
    <p:extLst>
      <p:ext uri="{BB962C8B-B14F-4D97-AF65-F5344CB8AC3E}">
        <p14:creationId xmlns:p14="http://schemas.microsoft.com/office/powerpoint/2010/main" val="2762826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BCA8E31-2262-4FE1-AD49-326FF4A0A4B5}"/>
              </a:ext>
            </a:extLst>
          </p:cNvPr>
          <p:cNvSpPr>
            <a:spLocks noGrp="1" noChangeArrowheads="1"/>
          </p:cNvSpPr>
          <p:nvPr>
            <p:ph type="title"/>
          </p:nvPr>
        </p:nvSpPr>
        <p:spPr>
          <a:xfrm>
            <a:off x="7248526" y="333375"/>
            <a:ext cx="3154363" cy="814388"/>
          </a:xfrm>
        </p:spPr>
        <p:txBody>
          <a:bodyPr/>
          <a:lstStyle/>
          <a:p>
            <a:pPr algn="r" eaLnBrk="1" hangingPunct="1"/>
            <a:r>
              <a:rPr lang="en-GB" altLang="en-US"/>
              <a:t>Assessment</a:t>
            </a:r>
          </a:p>
        </p:txBody>
      </p:sp>
      <p:sp>
        <p:nvSpPr>
          <p:cNvPr id="2052" name="Rectangle 3">
            <a:extLst>
              <a:ext uri="{FF2B5EF4-FFF2-40B4-BE49-F238E27FC236}">
                <a16:creationId xmlns:a16="http://schemas.microsoft.com/office/drawing/2014/main" id="{AEE0B040-7B28-40D1-96B8-0774494A084D}"/>
              </a:ext>
            </a:extLst>
          </p:cNvPr>
          <p:cNvSpPr>
            <a:spLocks noGrp="1" noChangeArrowheads="1"/>
          </p:cNvSpPr>
          <p:nvPr>
            <p:ph type="body" sz="half" idx="1"/>
          </p:nvPr>
        </p:nvSpPr>
        <p:spPr>
          <a:xfrm>
            <a:off x="690465" y="2708275"/>
            <a:ext cx="10860833" cy="3900488"/>
          </a:xfrm>
        </p:spPr>
        <p:txBody>
          <a:bodyPr rtlCol="0">
            <a:noAutofit/>
          </a:bodyPr>
          <a:lstStyle/>
          <a:p>
            <a:pPr marL="0" indent="0">
              <a:buNone/>
              <a:defRPr/>
            </a:pPr>
            <a:r>
              <a:rPr lang="en-GB" sz="2600" dirty="0"/>
              <a:t>Weekly </a:t>
            </a:r>
            <a:r>
              <a:rPr lang="en-GB" sz="2600" dirty="0" err="1"/>
              <a:t>practicals</a:t>
            </a:r>
            <a:r>
              <a:rPr lang="en-GB" sz="2600" dirty="0"/>
              <a:t> will build up into a portfolio of work online, the presentation and extra content of which is worth 30%.</a:t>
            </a:r>
          </a:p>
          <a:p>
            <a:pPr>
              <a:buNone/>
              <a:defRPr/>
            </a:pPr>
            <a:endParaRPr lang="en-GB" sz="2600" dirty="0"/>
          </a:p>
          <a:p>
            <a:pPr>
              <a:buNone/>
              <a:defRPr/>
            </a:pPr>
            <a:r>
              <a:rPr lang="en-GB" sz="2600" dirty="0"/>
              <a:t>Major project worth 70%.</a:t>
            </a:r>
          </a:p>
        </p:txBody>
      </p:sp>
    </p:spTree>
    <p:extLst>
      <p:ext uri="{BB962C8B-B14F-4D97-AF65-F5344CB8AC3E}">
        <p14:creationId xmlns:p14="http://schemas.microsoft.com/office/powerpoint/2010/main" val="24279198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A328405-BBD5-4554-BA02-72F6BC6CEFA2}"/>
              </a:ext>
            </a:extLst>
          </p:cNvPr>
          <p:cNvSpPr>
            <a:spLocks noGrp="1"/>
          </p:cNvSpPr>
          <p:nvPr>
            <p:ph type="title"/>
          </p:nvPr>
        </p:nvSpPr>
        <p:spPr>
          <a:xfrm>
            <a:off x="3133090" y="320040"/>
            <a:ext cx="8229600" cy="1143000"/>
          </a:xfrm>
        </p:spPr>
        <p:txBody>
          <a:bodyPr/>
          <a:lstStyle/>
          <a:p>
            <a:pPr algn="r"/>
            <a:r>
              <a:rPr lang="en-GB" altLang="en-US" sz="4000" dirty="0"/>
              <a:t>The Coding Community</a:t>
            </a:r>
          </a:p>
        </p:txBody>
      </p:sp>
      <p:sp>
        <p:nvSpPr>
          <p:cNvPr id="53251" name="Content Placeholder 2">
            <a:extLst>
              <a:ext uri="{FF2B5EF4-FFF2-40B4-BE49-F238E27FC236}">
                <a16:creationId xmlns:a16="http://schemas.microsoft.com/office/drawing/2014/main" id="{E0EDCDE1-A4DF-4CDA-AFF4-A98D4B8A4548}"/>
              </a:ext>
            </a:extLst>
          </p:cNvPr>
          <p:cNvSpPr>
            <a:spLocks noGrp="1"/>
          </p:cNvSpPr>
          <p:nvPr>
            <p:ph idx="1"/>
          </p:nvPr>
        </p:nvSpPr>
        <p:spPr>
          <a:xfrm>
            <a:off x="568960" y="1463040"/>
            <a:ext cx="11277599" cy="5206049"/>
          </a:xfrm>
        </p:spPr>
        <p:txBody>
          <a:bodyPr/>
          <a:lstStyle/>
          <a:p>
            <a:pPr marL="0" indent="0">
              <a:buFont typeface="Arial" panose="020B0604020202020204" pitchFamily="34" charset="0"/>
              <a:buNone/>
            </a:pPr>
            <a:r>
              <a:rPr lang="en-US" altLang="en-US" sz="2600" dirty="0"/>
              <a:t>No one codes from scratch; it would be counterproductive to ignore the mass of experience available to draw on.</a:t>
            </a:r>
          </a:p>
          <a:p>
            <a:pPr marL="0" indent="0">
              <a:buFont typeface="Arial" panose="020B0604020202020204" pitchFamily="34" charset="0"/>
              <a:buNone/>
            </a:pPr>
            <a:endParaRPr lang="en-US" altLang="en-US" sz="2600" dirty="0"/>
          </a:p>
          <a:p>
            <a:pPr marL="0" indent="0">
              <a:buFont typeface="Arial" panose="020B0604020202020204" pitchFamily="34" charset="0"/>
              <a:buNone/>
            </a:pPr>
            <a:r>
              <a:rPr lang="en-US" altLang="en-US" sz="2600" dirty="0"/>
              <a:t>The first thing to do (</a:t>
            </a:r>
            <a:r>
              <a:rPr lang="en-US" altLang="en-US" sz="2600" dirty="0">
                <a:solidFill>
                  <a:srgbClr val="FF0000"/>
                </a:solidFill>
              </a:rPr>
              <a:t>if you’re not being assessed for the work!</a:t>
            </a:r>
            <a:r>
              <a:rPr lang="en-US" altLang="en-US" sz="2600" dirty="0"/>
              <a:t>) is to see if someone else has already done it and made their work available.</a:t>
            </a:r>
          </a:p>
          <a:p>
            <a:pPr marL="0" indent="0">
              <a:buFont typeface="Arial" panose="020B0604020202020204" pitchFamily="34" charset="0"/>
              <a:buNone/>
            </a:pPr>
            <a:endParaRPr lang="en-US" altLang="en-US" sz="2600" dirty="0"/>
          </a:p>
          <a:p>
            <a:pPr marL="0" indent="0">
              <a:buFont typeface="Arial" panose="020B0604020202020204" pitchFamily="34" charset="0"/>
              <a:buNone/>
            </a:pPr>
            <a:r>
              <a:rPr lang="en-US" altLang="en-US" sz="2600" dirty="0"/>
              <a:t>But also, there are plenty of good forums where people will post useful examples, or answer questions (Stack Overflow is especially good – </a:t>
            </a:r>
            <a:r>
              <a:rPr lang="en-US" altLang="en-US" sz="2600" dirty="0">
                <a:solidFill>
                  <a:srgbClr val="FF0000"/>
                </a:solidFill>
              </a:rPr>
              <a:t>but please don’t ask questions without talking to us first</a:t>
            </a:r>
            <a:r>
              <a:rPr lang="en-US" altLang="en-US" sz="2600" dirty="0"/>
              <a:t>). </a:t>
            </a:r>
          </a:p>
          <a:p>
            <a:pPr marL="0" indent="0">
              <a:buNone/>
            </a:pPr>
            <a:r>
              <a:rPr lang="en-US" altLang="en-US" sz="2600" dirty="0">
                <a:hlinkClick r:id="rId3"/>
              </a:rPr>
              <a:t>https://stackoverflow.com/</a:t>
            </a:r>
            <a:r>
              <a:rPr lang="en-US" altLang="en-US" sz="2600" dirty="0"/>
              <a:t> </a:t>
            </a:r>
          </a:p>
          <a:p>
            <a:pPr marL="0" indent="0">
              <a:buFont typeface="Arial" panose="020B0604020202020204" pitchFamily="34" charset="0"/>
              <a:buNone/>
            </a:pPr>
            <a:r>
              <a:rPr lang="en-US" altLang="en-US" sz="2600" dirty="0"/>
              <a:t>It’s not called a coding community for nothing.</a:t>
            </a:r>
          </a:p>
        </p:txBody>
      </p:sp>
    </p:spTree>
    <p:extLst>
      <p:ext uri="{BB962C8B-B14F-4D97-AF65-F5344CB8AC3E}">
        <p14:creationId xmlns:p14="http://schemas.microsoft.com/office/powerpoint/2010/main" val="1462940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F242-599D-4504-88F7-EC6570A84A1A}"/>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70C79C22-2A2A-4A31-9641-549AC7A91CB4}"/>
              </a:ext>
            </a:extLst>
          </p:cNvPr>
          <p:cNvSpPr>
            <a:spLocks noGrp="1"/>
          </p:cNvSpPr>
          <p:nvPr>
            <p:ph idx="1"/>
          </p:nvPr>
        </p:nvSpPr>
        <p:spPr>
          <a:xfrm>
            <a:off x="838200" y="1690688"/>
            <a:ext cx="10515600" cy="4351338"/>
          </a:xfrm>
        </p:spPr>
        <p:txBody>
          <a:bodyPr>
            <a:normAutofit/>
          </a:bodyPr>
          <a:lstStyle/>
          <a:p>
            <a:pPr marL="0" indent="0">
              <a:buNone/>
            </a:pPr>
            <a:r>
              <a:rPr lang="en-GB" sz="2400" dirty="0">
                <a:solidFill>
                  <a:schemeClr val="bg2">
                    <a:lumMod val="50000"/>
                  </a:schemeClr>
                </a:solidFill>
              </a:rPr>
              <a:t>Introduction</a:t>
            </a:r>
          </a:p>
          <a:p>
            <a:pPr marL="0" indent="0">
              <a:buNone/>
            </a:pPr>
            <a:r>
              <a:rPr lang="en-GB" sz="2600" dirty="0">
                <a:solidFill>
                  <a:schemeClr val="bg2">
                    <a:lumMod val="50000"/>
                  </a:schemeClr>
                </a:solidFill>
              </a:rPr>
              <a:t>Core programming:</a:t>
            </a:r>
          </a:p>
          <a:p>
            <a:pPr marL="0" indent="0">
              <a:buNone/>
            </a:pPr>
            <a:r>
              <a:rPr lang="en-GB" sz="2600" dirty="0">
                <a:solidFill>
                  <a:schemeClr val="bg2">
                    <a:lumMod val="50000"/>
                  </a:schemeClr>
                </a:solidFill>
              </a:rPr>
              <a:t>	What is programming?</a:t>
            </a:r>
          </a:p>
          <a:p>
            <a:pPr marL="0" indent="0">
              <a:buNone/>
            </a:pPr>
            <a:r>
              <a:rPr lang="en-GB" sz="2600" dirty="0">
                <a:solidFill>
                  <a:schemeClr val="bg2">
                    <a:lumMod val="50000"/>
                  </a:schemeClr>
                </a:solidFill>
              </a:rPr>
              <a:t>	History of languages and Python</a:t>
            </a:r>
          </a:p>
          <a:p>
            <a:pPr marL="0" indent="0">
              <a:buNone/>
            </a:pPr>
            <a:r>
              <a:rPr lang="en-GB" dirty="0">
                <a:solidFill>
                  <a:schemeClr val="bg2">
                    <a:lumMod val="50000"/>
                  </a:schemeClr>
                </a:solidFill>
              </a:rPr>
              <a:t>Pythonic goodness: The Python Philosophy</a:t>
            </a:r>
          </a:p>
          <a:p>
            <a:pPr marL="0" indent="0">
              <a:buNone/>
            </a:pPr>
            <a:r>
              <a:rPr lang="en-GB" dirty="0">
                <a:solidFill>
                  <a:schemeClr val="bg2">
                    <a:lumMod val="50000"/>
                  </a:schemeClr>
                </a:solidFill>
              </a:rPr>
              <a:t>Running Python</a:t>
            </a:r>
          </a:p>
          <a:p>
            <a:pPr marL="0" indent="0">
              <a:buNone/>
            </a:pPr>
            <a:r>
              <a:rPr lang="en-GB" dirty="0">
                <a:solidFill>
                  <a:schemeClr val="accent3">
                    <a:lumMod val="75000"/>
                  </a:schemeClr>
                </a:solidFill>
              </a:rPr>
              <a:t>Thinking computationally: How to Code / Algorithms</a:t>
            </a:r>
          </a:p>
          <a:p>
            <a:pPr marL="0" indent="0">
              <a:buNone/>
            </a:pPr>
            <a:r>
              <a:rPr lang="en-GB" sz="3500" dirty="0"/>
              <a:t>Real World Coding: Open Source Software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4833546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D78C9-B022-43F1-B3A8-77ED64E22948}"/>
              </a:ext>
            </a:extLst>
          </p:cNvPr>
          <p:cNvSpPr>
            <a:spLocks noGrp="1"/>
          </p:cNvSpPr>
          <p:nvPr>
            <p:ph type="title"/>
          </p:nvPr>
        </p:nvSpPr>
        <p:spPr>
          <a:xfrm>
            <a:off x="1122680" y="324485"/>
            <a:ext cx="10515600" cy="1325563"/>
          </a:xfrm>
        </p:spPr>
        <p:txBody>
          <a:bodyPr/>
          <a:lstStyle/>
          <a:p>
            <a:pPr algn="r"/>
            <a:r>
              <a:rPr lang="en-GB" dirty="0"/>
              <a:t>Real World Programming: </a:t>
            </a:r>
            <a:br>
              <a:rPr lang="en-GB" dirty="0"/>
            </a:br>
            <a:r>
              <a:rPr lang="en-GB" dirty="0"/>
              <a:t>Open Source Software</a:t>
            </a:r>
          </a:p>
        </p:txBody>
      </p:sp>
      <p:sp>
        <p:nvSpPr>
          <p:cNvPr id="3" name="Content Placeholder 2">
            <a:extLst>
              <a:ext uri="{FF2B5EF4-FFF2-40B4-BE49-F238E27FC236}">
                <a16:creationId xmlns:a16="http://schemas.microsoft.com/office/drawing/2014/main" id="{8C495BCC-D581-4E91-9385-43E5C99AFD31}"/>
              </a:ext>
            </a:extLst>
          </p:cNvPr>
          <p:cNvSpPr>
            <a:spLocks noGrp="1"/>
          </p:cNvSpPr>
          <p:nvPr>
            <p:ph idx="1"/>
          </p:nvPr>
        </p:nvSpPr>
        <p:spPr>
          <a:xfrm>
            <a:off x="508000" y="2032000"/>
            <a:ext cx="11297920" cy="4531359"/>
          </a:xfrm>
        </p:spPr>
        <p:txBody>
          <a:bodyPr>
            <a:normAutofit fontScale="92500" lnSpcReduction="10000"/>
          </a:bodyPr>
          <a:lstStyle/>
          <a:p>
            <a:pPr marL="0" indent="0">
              <a:buNone/>
            </a:pPr>
            <a:r>
              <a:rPr lang="en-GB" dirty="0"/>
              <a:t>One way people make code available for others is by making it “Open Source”.</a:t>
            </a:r>
          </a:p>
          <a:p>
            <a:pPr marL="0" indent="0">
              <a:buNone/>
            </a:pPr>
            <a:r>
              <a:rPr lang="en-GB" dirty="0">
                <a:solidFill>
                  <a:schemeClr val="accent5">
                    <a:lumMod val="75000"/>
                  </a:schemeClr>
                </a:solidFill>
              </a:rPr>
              <a:t>Open Source</a:t>
            </a:r>
            <a:r>
              <a:rPr lang="en-GB" dirty="0"/>
              <a:t> means the core code is available for people to study, adapt, and distribute. The originator maintains </a:t>
            </a:r>
            <a:r>
              <a:rPr lang="en-GB" dirty="0">
                <a:solidFill>
                  <a:schemeClr val="accent5">
                    <a:lumMod val="75000"/>
                  </a:schemeClr>
                </a:solidFill>
              </a:rPr>
              <a:t>copyright and ownership</a:t>
            </a:r>
            <a:r>
              <a:rPr lang="en-GB" dirty="0"/>
              <a:t>, but licences others to use the code in this way. The details of what these generalities mean in practice is controlled by a </a:t>
            </a:r>
            <a:r>
              <a:rPr lang="en-GB" dirty="0">
                <a:solidFill>
                  <a:schemeClr val="accent5">
                    <a:lumMod val="75000"/>
                  </a:schemeClr>
                </a:solidFill>
              </a:rPr>
              <a:t>licence</a:t>
            </a:r>
            <a:r>
              <a:rPr lang="en-GB" dirty="0"/>
              <a:t>.</a:t>
            </a:r>
          </a:p>
          <a:p>
            <a:pPr marL="0" indent="0">
              <a:buNone/>
            </a:pPr>
            <a:endParaRPr lang="en-GB" dirty="0"/>
          </a:p>
          <a:p>
            <a:pPr marL="0" indent="0">
              <a:buNone/>
            </a:pPr>
            <a:r>
              <a:rPr lang="en-GB" dirty="0"/>
              <a:t>Python was built on a solid Open Source basis from version 2. The core implementation is </a:t>
            </a:r>
            <a:r>
              <a:rPr lang="en-GB" dirty="0" err="1"/>
              <a:t>CPython</a:t>
            </a:r>
            <a:r>
              <a:rPr lang="en-GB" dirty="0"/>
              <a:t>, but others can and have implemented other versions.</a:t>
            </a:r>
          </a:p>
          <a:p>
            <a:pPr marL="0" indent="0">
              <a:buNone/>
            </a:pPr>
            <a:endParaRPr lang="en-GB" dirty="0"/>
          </a:p>
          <a:p>
            <a:pPr marL="0" indent="0">
              <a:buNone/>
            </a:pPr>
            <a:r>
              <a:rPr lang="en-GB" dirty="0"/>
              <a:t>There are various different Open Source Software licences validated by the Open Source Initiative…</a:t>
            </a:r>
          </a:p>
          <a:p>
            <a:pPr marL="0" indent="0">
              <a:buNone/>
            </a:pPr>
            <a:endParaRPr lang="en-GB" dirty="0"/>
          </a:p>
        </p:txBody>
      </p:sp>
    </p:spTree>
    <p:extLst>
      <p:ext uri="{BB962C8B-B14F-4D97-AF65-F5344CB8AC3E}">
        <p14:creationId xmlns:p14="http://schemas.microsoft.com/office/powerpoint/2010/main" val="2263880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4FF9F-29F5-4CA9-8BC5-C019D295AF9A}"/>
              </a:ext>
            </a:extLst>
          </p:cNvPr>
          <p:cNvSpPr>
            <a:spLocks noGrp="1"/>
          </p:cNvSpPr>
          <p:nvPr>
            <p:ph type="title"/>
          </p:nvPr>
        </p:nvSpPr>
        <p:spPr/>
        <p:txBody>
          <a:bodyPr/>
          <a:lstStyle/>
          <a:p>
            <a:pPr algn="r"/>
            <a:r>
              <a:rPr lang="en-GB" dirty="0"/>
              <a:t>Some key licences</a:t>
            </a:r>
          </a:p>
        </p:txBody>
      </p:sp>
      <p:sp>
        <p:nvSpPr>
          <p:cNvPr id="3" name="Content Placeholder 2">
            <a:extLst>
              <a:ext uri="{FF2B5EF4-FFF2-40B4-BE49-F238E27FC236}">
                <a16:creationId xmlns:a16="http://schemas.microsoft.com/office/drawing/2014/main" id="{8C72B40A-935B-4873-823B-A21A7DD882CE}"/>
              </a:ext>
            </a:extLst>
          </p:cNvPr>
          <p:cNvSpPr>
            <a:spLocks noGrp="1"/>
          </p:cNvSpPr>
          <p:nvPr>
            <p:ph idx="1"/>
          </p:nvPr>
        </p:nvSpPr>
        <p:spPr>
          <a:xfrm>
            <a:off x="574040" y="2171065"/>
            <a:ext cx="10515600" cy="4351338"/>
          </a:xfrm>
        </p:spPr>
        <p:txBody>
          <a:bodyPr>
            <a:normAutofit fontScale="92500"/>
          </a:bodyPr>
          <a:lstStyle/>
          <a:p>
            <a:pPr marL="0" indent="0">
              <a:buNone/>
            </a:pPr>
            <a:r>
              <a:rPr lang="en-GB" dirty="0"/>
              <a:t>GNU General Public License (GPL):</a:t>
            </a:r>
          </a:p>
          <a:p>
            <a:pPr marL="0" indent="0">
              <a:buNone/>
            </a:pPr>
            <a:r>
              <a:rPr lang="en-GB" dirty="0"/>
              <a:t>	Permission to copy, adapt, distribute</a:t>
            </a:r>
          </a:p>
          <a:p>
            <a:pPr marL="0" indent="0">
              <a:buNone/>
            </a:pPr>
            <a:r>
              <a:rPr lang="en-GB" dirty="0"/>
              <a:t>Artistic License 2: </a:t>
            </a:r>
          </a:p>
          <a:p>
            <a:pPr marL="893763" indent="0">
              <a:buNone/>
            </a:pPr>
            <a:r>
              <a:rPr lang="en-GB" dirty="0"/>
              <a:t>Permission to copy, adapt, distribute, provided it is clear where the original resides and you allow changes to be rolled into the original.</a:t>
            </a:r>
          </a:p>
          <a:p>
            <a:pPr marL="0" indent="0">
              <a:buNone/>
            </a:pPr>
            <a:r>
              <a:rPr lang="en-GB" dirty="0"/>
              <a:t>Attribution Assurance License:</a:t>
            </a:r>
          </a:p>
          <a:p>
            <a:pPr marL="0" indent="0">
              <a:buNone/>
            </a:pPr>
            <a:r>
              <a:rPr lang="en-GB" dirty="0"/>
              <a:t>	Assures attribution.</a:t>
            </a:r>
          </a:p>
          <a:p>
            <a:pPr marL="0" indent="0">
              <a:buNone/>
            </a:pPr>
            <a:r>
              <a:rPr lang="en-GB" dirty="0"/>
              <a:t>Full list:</a:t>
            </a:r>
          </a:p>
          <a:p>
            <a:pPr marL="0" indent="0">
              <a:buNone/>
            </a:pPr>
            <a:r>
              <a:rPr lang="en-GB" dirty="0">
                <a:hlinkClick r:id="rId3"/>
              </a:rPr>
              <a:t>https://opensource.org/licenses/alphabetical</a:t>
            </a:r>
            <a:r>
              <a:rPr lang="en-GB" dirty="0"/>
              <a:t> </a:t>
            </a:r>
          </a:p>
        </p:txBody>
      </p:sp>
      <p:pic>
        <p:nvPicPr>
          <p:cNvPr id="5" name="Picture 4">
            <a:extLst>
              <a:ext uri="{FF2B5EF4-FFF2-40B4-BE49-F238E27FC236}">
                <a16:creationId xmlns:a16="http://schemas.microsoft.com/office/drawing/2014/main" id="{6992242C-6D72-4553-B5A0-43DEEB5D2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040" y="365125"/>
            <a:ext cx="1341252" cy="1341252"/>
          </a:xfrm>
          <a:prstGeom prst="rect">
            <a:avLst/>
          </a:prstGeom>
        </p:spPr>
      </p:pic>
    </p:spTree>
    <p:extLst>
      <p:ext uri="{BB962C8B-B14F-4D97-AF65-F5344CB8AC3E}">
        <p14:creationId xmlns:p14="http://schemas.microsoft.com/office/powerpoint/2010/main" val="9570457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2297F-44E0-4F8C-AF85-A873CB1C46B9}"/>
              </a:ext>
            </a:extLst>
          </p:cNvPr>
          <p:cNvSpPr>
            <a:spLocks noGrp="1"/>
          </p:cNvSpPr>
          <p:nvPr>
            <p:ph type="title"/>
          </p:nvPr>
        </p:nvSpPr>
        <p:spPr/>
        <p:txBody>
          <a:bodyPr/>
          <a:lstStyle/>
          <a:p>
            <a:pPr algn="r"/>
            <a:r>
              <a:rPr lang="en-GB" dirty="0"/>
              <a:t>Using OSS</a:t>
            </a:r>
          </a:p>
        </p:txBody>
      </p:sp>
      <p:sp>
        <p:nvSpPr>
          <p:cNvPr id="3" name="Content Placeholder 2">
            <a:extLst>
              <a:ext uri="{FF2B5EF4-FFF2-40B4-BE49-F238E27FC236}">
                <a16:creationId xmlns:a16="http://schemas.microsoft.com/office/drawing/2014/main" id="{406944C7-6668-4E75-8ABE-8E3E348CE815}"/>
              </a:ext>
            </a:extLst>
          </p:cNvPr>
          <p:cNvSpPr>
            <a:spLocks noGrp="1"/>
          </p:cNvSpPr>
          <p:nvPr>
            <p:ph idx="1"/>
          </p:nvPr>
        </p:nvSpPr>
        <p:spPr>
          <a:xfrm>
            <a:off x="548640" y="1463040"/>
            <a:ext cx="11216640" cy="4998720"/>
          </a:xfrm>
        </p:spPr>
        <p:txBody>
          <a:bodyPr>
            <a:normAutofit fontScale="92500"/>
          </a:bodyPr>
          <a:lstStyle/>
          <a:p>
            <a:pPr marL="0" indent="0">
              <a:buNone/>
            </a:pPr>
            <a:r>
              <a:rPr lang="en-US" altLang="en-US" dirty="0"/>
              <a:t>Open Source Licenses make code freely available (in the sense of putting it out there for others to use) and freely available (in the sense of not costing anything). </a:t>
            </a:r>
          </a:p>
          <a:p>
            <a:pPr marL="0" indent="0">
              <a:buNone/>
            </a:pPr>
            <a:endParaRPr lang="en-US" altLang="en-US" dirty="0"/>
          </a:p>
          <a:p>
            <a:pPr marL="0" indent="0">
              <a:buNone/>
            </a:pPr>
            <a:r>
              <a:rPr lang="en-US" altLang="en-US" dirty="0"/>
              <a:t>Different licenses have different requirements and protection. </a:t>
            </a:r>
            <a:r>
              <a:rPr lang="en-US" altLang="en-US" b="1" dirty="0">
                <a:solidFill>
                  <a:schemeClr val="accent5">
                    <a:lumMod val="75000"/>
                  </a:schemeClr>
                </a:solidFill>
              </a:rPr>
              <a:t>You must make sure you match the licensing requirements.</a:t>
            </a:r>
          </a:p>
          <a:p>
            <a:pPr marL="0" indent="0">
              <a:buNone/>
            </a:pPr>
            <a:endParaRPr lang="en-GB" dirty="0"/>
          </a:p>
          <a:p>
            <a:pPr marL="0" indent="0">
              <a:buNone/>
            </a:pPr>
            <a:r>
              <a:rPr lang="en-GB" dirty="0">
                <a:solidFill>
                  <a:srgbClr val="FF0000"/>
                </a:solidFill>
              </a:rPr>
              <a:t>Moreover, for our courses, we want to see that you can write code yourself, so a) we have limits on the amount of others’ code you can use and b) we have limits on automated code production (code produced by other software). Please see the assessments pages for more details. At the end of the day, you’re here to learn to code, not learn to give the appearance of being able to code.</a:t>
            </a:r>
          </a:p>
        </p:txBody>
      </p:sp>
    </p:spTree>
    <p:extLst>
      <p:ext uri="{BB962C8B-B14F-4D97-AF65-F5344CB8AC3E}">
        <p14:creationId xmlns:p14="http://schemas.microsoft.com/office/powerpoint/2010/main" val="1470159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0285-7B92-4E7F-AAAD-EAE9FA864602}"/>
              </a:ext>
            </a:extLst>
          </p:cNvPr>
          <p:cNvSpPr>
            <a:spLocks noGrp="1"/>
          </p:cNvSpPr>
          <p:nvPr>
            <p:ph type="title"/>
          </p:nvPr>
        </p:nvSpPr>
        <p:spPr/>
        <p:txBody>
          <a:bodyPr/>
          <a:lstStyle/>
          <a:p>
            <a:r>
              <a:rPr lang="en-GB" dirty="0"/>
              <a:t>Repositories</a:t>
            </a:r>
          </a:p>
        </p:txBody>
      </p:sp>
      <p:sp>
        <p:nvSpPr>
          <p:cNvPr id="3" name="Content Placeholder 2">
            <a:extLst>
              <a:ext uri="{FF2B5EF4-FFF2-40B4-BE49-F238E27FC236}">
                <a16:creationId xmlns:a16="http://schemas.microsoft.com/office/drawing/2014/main" id="{D9A29B97-9849-4F85-9EFF-A847EC96F1D9}"/>
              </a:ext>
            </a:extLst>
          </p:cNvPr>
          <p:cNvSpPr>
            <a:spLocks noGrp="1"/>
          </p:cNvSpPr>
          <p:nvPr>
            <p:ph idx="1"/>
          </p:nvPr>
        </p:nvSpPr>
        <p:spPr/>
        <p:txBody>
          <a:bodyPr/>
          <a:lstStyle/>
          <a:p>
            <a:pPr marL="0" indent="0">
              <a:buNone/>
            </a:pPr>
            <a:r>
              <a:rPr lang="en-GB" dirty="0"/>
              <a:t>Websites or online directories where you can work as a team on code simultaneously (with functions for resolving conflicts).</a:t>
            </a:r>
          </a:p>
          <a:p>
            <a:pPr marL="0" indent="0">
              <a:buNone/>
            </a:pPr>
            <a:endParaRPr lang="en-GB" dirty="0"/>
          </a:p>
          <a:p>
            <a:pPr marL="0" indent="0">
              <a:buNone/>
            </a:pPr>
            <a:r>
              <a:rPr lang="en-GB" dirty="0"/>
              <a:t>Often also have version control (allowing you to roll back to previous versions).</a:t>
            </a:r>
          </a:p>
          <a:p>
            <a:pPr marL="0" indent="0">
              <a:buNone/>
            </a:pPr>
            <a:endParaRPr lang="en-GB" dirty="0"/>
          </a:p>
          <a:p>
            <a:pPr marL="0" indent="0">
              <a:buNone/>
            </a:pPr>
            <a:r>
              <a:rPr lang="en-GB" dirty="0"/>
              <a:t>A number are free to use if you Open Source your code.</a:t>
            </a:r>
          </a:p>
          <a:p>
            <a:pPr marL="0" indent="0">
              <a:buNone/>
            </a:pPr>
            <a:endParaRPr lang="en-GB" dirty="0"/>
          </a:p>
        </p:txBody>
      </p:sp>
    </p:spTree>
    <p:extLst>
      <p:ext uri="{BB962C8B-B14F-4D97-AF65-F5344CB8AC3E}">
        <p14:creationId xmlns:p14="http://schemas.microsoft.com/office/powerpoint/2010/main" val="4177211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40285-7B92-4E7F-AAAD-EAE9FA864602}"/>
              </a:ext>
            </a:extLst>
          </p:cNvPr>
          <p:cNvSpPr>
            <a:spLocks noGrp="1"/>
          </p:cNvSpPr>
          <p:nvPr>
            <p:ph type="title"/>
          </p:nvPr>
        </p:nvSpPr>
        <p:spPr/>
        <p:txBody>
          <a:bodyPr/>
          <a:lstStyle/>
          <a:p>
            <a:pPr algn="r"/>
            <a:r>
              <a:rPr lang="en-GB" dirty="0"/>
              <a:t>Repositories</a:t>
            </a:r>
          </a:p>
        </p:txBody>
      </p:sp>
      <p:sp>
        <p:nvSpPr>
          <p:cNvPr id="3" name="Content Placeholder 2">
            <a:extLst>
              <a:ext uri="{FF2B5EF4-FFF2-40B4-BE49-F238E27FC236}">
                <a16:creationId xmlns:a16="http://schemas.microsoft.com/office/drawing/2014/main" id="{D9A29B97-9849-4F85-9EFF-A847EC96F1D9}"/>
              </a:ext>
            </a:extLst>
          </p:cNvPr>
          <p:cNvSpPr>
            <a:spLocks noGrp="1"/>
          </p:cNvSpPr>
          <p:nvPr>
            <p:ph idx="1"/>
          </p:nvPr>
        </p:nvSpPr>
        <p:spPr>
          <a:xfrm>
            <a:off x="594360" y="1690688"/>
            <a:ext cx="10515600" cy="4351338"/>
          </a:xfrm>
        </p:spPr>
        <p:txBody>
          <a:bodyPr/>
          <a:lstStyle/>
          <a:p>
            <a:pPr marL="0" indent="0">
              <a:buNone/>
            </a:pPr>
            <a:r>
              <a:rPr lang="en-GB" dirty="0"/>
              <a:t>Most well known and used is GitHub, based on the Git system designed for managing the Linux kernel code.</a:t>
            </a:r>
          </a:p>
          <a:p>
            <a:pPr marL="0" indent="0">
              <a:buNone/>
            </a:pPr>
            <a:endParaRPr lang="en-GB" dirty="0"/>
          </a:p>
          <a:p>
            <a:pPr marL="0" indent="0">
              <a:buNone/>
            </a:pPr>
            <a:r>
              <a:rPr lang="en-GB" dirty="0"/>
              <a:t>GitHub also allows you to build your own website or blog. Masses of space (though they generally don’t like big binary files like video or commercial file formats).</a:t>
            </a:r>
          </a:p>
          <a:p>
            <a:pPr marL="0" indent="0">
              <a:buNone/>
            </a:pPr>
            <a:endParaRPr lang="en-GB" dirty="0"/>
          </a:p>
        </p:txBody>
      </p:sp>
      <p:pic>
        <p:nvPicPr>
          <p:cNvPr id="7" name="Picture 6">
            <a:extLst>
              <a:ext uri="{FF2B5EF4-FFF2-40B4-BE49-F238E27FC236}">
                <a16:creationId xmlns:a16="http://schemas.microsoft.com/office/drawing/2014/main" id="{E5167CBA-3AEB-4AED-8D83-9A32222A3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0640" y="3866357"/>
            <a:ext cx="3261360" cy="2711006"/>
          </a:xfrm>
          <a:prstGeom prst="rect">
            <a:avLst/>
          </a:prstGeom>
        </p:spPr>
      </p:pic>
    </p:spTree>
    <p:extLst>
      <p:ext uri="{BB962C8B-B14F-4D97-AF65-F5344CB8AC3E}">
        <p14:creationId xmlns:p14="http://schemas.microsoft.com/office/powerpoint/2010/main" val="3054555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3434-5EB0-4D7C-8D22-C203E641EFA6}"/>
              </a:ext>
            </a:extLst>
          </p:cNvPr>
          <p:cNvSpPr>
            <a:spLocks noGrp="1"/>
          </p:cNvSpPr>
          <p:nvPr>
            <p:ph type="title"/>
          </p:nvPr>
        </p:nvSpPr>
        <p:spPr/>
        <p:txBody>
          <a:bodyPr/>
          <a:lstStyle/>
          <a:p>
            <a:pPr algn="r"/>
            <a:r>
              <a:rPr lang="en-GB" dirty="0"/>
              <a:t>Further info</a:t>
            </a:r>
          </a:p>
        </p:txBody>
      </p:sp>
      <p:sp>
        <p:nvSpPr>
          <p:cNvPr id="3" name="Content Placeholder 2">
            <a:extLst>
              <a:ext uri="{FF2B5EF4-FFF2-40B4-BE49-F238E27FC236}">
                <a16:creationId xmlns:a16="http://schemas.microsoft.com/office/drawing/2014/main" id="{9F5FE563-D49C-4ACF-92F6-0A2862838402}"/>
              </a:ext>
            </a:extLst>
          </p:cNvPr>
          <p:cNvSpPr>
            <a:spLocks noGrp="1"/>
          </p:cNvSpPr>
          <p:nvPr>
            <p:ph idx="1"/>
          </p:nvPr>
        </p:nvSpPr>
        <p:spPr>
          <a:xfrm>
            <a:off x="702365" y="742950"/>
            <a:ext cx="10760765" cy="5843380"/>
          </a:xfrm>
        </p:spPr>
        <p:txBody>
          <a:bodyPr>
            <a:normAutofit fontScale="85000" lnSpcReduction="20000"/>
          </a:bodyPr>
          <a:lstStyle/>
          <a:p>
            <a:pPr marL="0" indent="0">
              <a:buNone/>
            </a:pPr>
            <a:r>
              <a:rPr lang="en-GB" dirty="0"/>
              <a:t>Documentation on the standard library is at:</a:t>
            </a:r>
          </a:p>
          <a:p>
            <a:pPr marL="0" indent="0">
              <a:buNone/>
            </a:pPr>
            <a:r>
              <a:rPr lang="en-GB" dirty="0">
                <a:hlinkClick r:id="rId2"/>
              </a:rPr>
              <a:t>https://docs.python.org/3/library/index.html</a:t>
            </a:r>
            <a:r>
              <a:rPr lang="en-GB" dirty="0"/>
              <a:t> </a:t>
            </a:r>
          </a:p>
          <a:p>
            <a:pPr marL="0" indent="0">
              <a:buNone/>
            </a:pPr>
            <a:endParaRPr lang="en-GB" dirty="0"/>
          </a:p>
          <a:p>
            <a:pPr marL="0" indent="0">
              <a:buNone/>
            </a:pPr>
            <a:r>
              <a:rPr lang="en-GB" dirty="0"/>
              <a:t>The Python Enhancement Proposals (PEPs):</a:t>
            </a:r>
          </a:p>
          <a:p>
            <a:pPr marL="0" indent="0">
              <a:buNone/>
            </a:pPr>
            <a:r>
              <a:rPr lang="en-GB" dirty="0">
                <a:hlinkClick r:id="rId3"/>
              </a:rPr>
              <a:t>https://www.python.org/dev/peps/</a:t>
            </a:r>
            <a:r>
              <a:rPr lang="en-GB" dirty="0"/>
              <a:t> </a:t>
            </a:r>
          </a:p>
          <a:p>
            <a:pPr marL="0" indent="0">
              <a:buNone/>
            </a:pPr>
            <a:endParaRPr lang="en-GB" dirty="0"/>
          </a:p>
          <a:p>
            <a:pPr marL="0" indent="0">
              <a:buNone/>
            </a:pPr>
            <a:r>
              <a:rPr lang="en-GB" dirty="0"/>
              <a:t>The language reference is at:</a:t>
            </a:r>
          </a:p>
          <a:p>
            <a:pPr marL="0" indent="0">
              <a:buNone/>
            </a:pPr>
            <a:r>
              <a:rPr lang="en-GB" dirty="0">
                <a:hlinkClick r:id="rId4"/>
              </a:rPr>
              <a:t>https://docs.python.org/3/reference/index.html</a:t>
            </a:r>
            <a:endParaRPr lang="en-GB" dirty="0"/>
          </a:p>
          <a:p>
            <a:pPr marL="0" indent="0">
              <a:buNone/>
            </a:pPr>
            <a:endParaRPr lang="en-GB" dirty="0"/>
          </a:p>
          <a:p>
            <a:pPr marL="0" indent="0">
              <a:buNone/>
            </a:pPr>
            <a:r>
              <a:rPr lang="en-GB" dirty="0"/>
              <a:t>The official tutorial is at:</a:t>
            </a:r>
          </a:p>
          <a:p>
            <a:pPr marL="0" indent="0">
              <a:buNone/>
            </a:pPr>
            <a:r>
              <a:rPr lang="en-GB" dirty="0">
                <a:hlinkClick r:id="rId5"/>
              </a:rPr>
              <a:t>https://docs.python.org/3/tutorial/index.html</a:t>
            </a:r>
            <a:r>
              <a:rPr lang="en-GB" dirty="0"/>
              <a:t>  </a:t>
            </a:r>
          </a:p>
          <a:p>
            <a:pPr marL="0" indent="0">
              <a:buNone/>
            </a:pPr>
            <a:r>
              <a:rPr lang="en-GB" dirty="0"/>
              <a:t>but it assumes experience in other languages. </a:t>
            </a:r>
          </a:p>
          <a:p>
            <a:pPr marL="0" indent="0">
              <a:buNone/>
            </a:pPr>
            <a:endParaRPr lang="en-GB" dirty="0"/>
          </a:p>
          <a:p>
            <a:pPr marL="0" indent="0">
              <a:buNone/>
            </a:pPr>
            <a:r>
              <a:rPr lang="en-GB"/>
              <a:t>Python Wiki:</a:t>
            </a:r>
            <a:endParaRPr lang="en-GB" dirty="0"/>
          </a:p>
          <a:p>
            <a:pPr marL="0" indent="0">
              <a:buNone/>
            </a:pPr>
            <a:r>
              <a:rPr lang="en-GB" dirty="0">
                <a:hlinkClick r:id="rId6"/>
              </a:rPr>
              <a:t>https://wiki.python.org/moin/</a:t>
            </a:r>
            <a:r>
              <a:rPr lang="en-GB" dirty="0"/>
              <a:t> </a:t>
            </a:r>
          </a:p>
          <a:p>
            <a:pPr marL="0" indent="0">
              <a:buNone/>
            </a:pPr>
            <a:endParaRPr lang="en-GB" dirty="0"/>
          </a:p>
        </p:txBody>
      </p:sp>
    </p:spTree>
    <p:extLst>
      <p:ext uri="{BB962C8B-B14F-4D97-AF65-F5344CB8AC3E}">
        <p14:creationId xmlns:p14="http://schemas.microsoft.com/office/powerpoint/2010/main" val="31539842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F242-599D-4504-88F7-EC6570A84A1A}"/>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70C79C22-2A2A-4A31-9641-549AC7A91CB4}"/>
              </a:ext>
            </a:extLst>
          </p:cNvPr>
          <p:cNvSpPr>
            <a:spLocks noGrp="1"/>
          </p:cNvSpPr>
          <p:nvPr>
            <p:ph idx="1"/>
          </p:nvPr>
        </p:nvSpPr>
        <p:spPr>
          <a:xfrm>
            <a:off x="838200" y="1690688"/>
            <a:ext cx="10515600" cy="4351338"/>
          </a:xfrm>
        </p:spPr>
        <p:txBody>
          <a:bodyPr>
            <a:normAutofit fontScale="92500" lnSpcReduction="10000"/>
          </a:bodyPr>
          <a:lstStyle/>
          <a:p>
            <a:pPr marL="0" indent="0">
              <a:buNone/>
            </a:pPr>
            <a:r>
              <a:rPr lang="en-GB" sz="3500" dirty="0"/>
              <a:t>Introduction</a:t>
            </a:r>
          </a:p>
          <a:p>
            <a:pPr marL="0" indent="0">
              <a:buNone/>
            </a:pPr>
            <a:r>
              <a:rPr lang="en-GB" sz="3500" dirty="0"/>
              <a:t>Core programming:</a:t>
            </a:r>
          </a:p>
          <a:p>
            <a:pPr marL="0" indent="0">
              <a:buNone/>
            </a:pPr>
            <a:r>
              <a:rPr lang="en-GB" sz="3500" dirty="0"/>
              <a:t>	What is programming?</a:t>
            </a:r>
          </a:p>
          <a:p>
            <a:pPr marL="0" indent="0">
              <a:buNone/>
            </a:pPr>
            <a:r>
              <a:rPr lang="en-GB" sz="3500" dirty="0"/>
              <a:t>	History of languages and Python</a:t>
            </a:r>
          </a:p>
          <a:p>
            <a:pPr marL="0" indent="0">
              <a:buNone/>
            </a:pPr>
            <a:r>
              <a:rPr lang="en-GB" sz="3500" dirty="0"/>
              <a:t>Pythonic goodness: The Python Philosophy</a:t>
            </a:r>
          </a:p>
          <a:p>
            <a:pPr marL="0" indent="0">
              <a:buNone/>
            </a:pPr>
            <a:r>
              <a:rPr lang="en-GB" sz="3500" dirty="0"/>
              <a:t>Running Python</a:t>
            </a:r>
          </a:p>
          <a:p>
            <a:pPr marL="0" indent="0">
              <a:buNone/>
            </a:pPr>
            <a:r>
              <a:rPr lang="en-GB" sz="3500" dirty="0"/>
              <a:t>Thinking computationally: How to Code / Algorithms</a:t>
            </a:r>
          </a:p>
          <a:p>
            <a:pPr marL="0" indent="0">
              <a:buNone/>
            </a:pPr>
            <a:r>
              <a:rPr lang="en-GB" sz="3500" dirty="0"/>
              <a:t>Real World Coding: Open Source Software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4082968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2C56-2EE6-41EB-B938-E10704992244}"/>
              </a:ext>
            </a:extLst>
          </p:cNvPr>
          <p:cNvSpPr>
            <a:spLocks noGrp="1"/>
          </p:cNvSpPr>
          <p:nvPr>
            <p:ph type="title"/>
          </p:nvPr>
        </p:nvSpPr>
        <p:spPr/>
        <p:txBody>
          <a:bodyPr/>
          <a:lstStyle/>
          <a:p>
            <a:pPr algn="r"/>
            <a:r>
              <a:rPr lang="en-GB" dirty="0"/>
              <a:t>Practical</a:t>
            </a:r>
          </a:p>
        </p:txBody>
      </p:sp>
      <p:sp>
        <p:nvSpPr>
          <p:cNvPr id="3" name="Content Placeholder 2">
            <a:extLst>
              <a:ext uri="{FF2B5EF4-FFF2-40B4-BE49-F238E27FC236}">
                <a16:creationId xmlns:a16="http://schemas.microsoft.com/office/drawing/2014/main" id="{4FCA6A0F-6E78-49CE-9002-210C4685D1F7}"/>
              </a:ext>
            </a:extLst>
          </p:cNvPr>
          <p:cNvSpPr>
            <a:spLocks noGrp="1"/>
          </p:cNvSpPr>
          <p:nvPr>
            <p:ph idx="1"/>
          </p:nvPr>
        </p:nvSpPr>
        <p:spPr>
          <a:xfrm>
            <a:off x="838200" y="2239347"/>
            <a:ext cx="10515600" cy="3937616"/>
          </a:xfrm>
        </p:spPr>
        <p:txBody>
          <a:bodyPr/>
          <a:lstStyle/>
          <a:p>
            <a:pPr marL="0" indent="0">
              <a:buNone/>
            </a:pPr>
            <a:r>
              <a:rPr lang="en-GB" dirty="0"/>
              <a:t>Run our first Python program.</a:t>
            </a:r>
          </a:p>
          <a:p>
            <a:pPr marL="0" indent="0">
              <a:buNone/>
            </a:pPr>
            <a:r>
              <a:rPr lang="en-GB" dirty="0"/>
              <a:t>Open and try Spyder.</a:t>
            </a:r>
          </a:p>
          <a:p>
            <a:pPr marL="0" indent="0">
              <a:buNone/>
            </a:pPr>
            <a:r>
              <a:rPr lang="en-GB" dirty="0"/>
              <a:t>Open and try Jupyter.</a:t>
            </a:r>
          </a:p>
          <a:p>
            <a:pPr marL="0" indent="0">
              <a:buNone/>
            </a:pPr>
            <a:r>
              <a:rPr lang="en-GB" dirty="0"/>
              <a:t>Start building an online portfolio with GitHub pages.</a:t>
            </a:r>
          </a:p>
        </p:txBody>
      </p:sp>
    </p:spTree>
    <p:extLst>
      <p:ext uri="{BB962C8B-B14F-4D97-AF65-F5344CB8AC3E}">
        <p14:creationId xmlns:p14="http://schemas.microsoft.com/office/powerpoint/2010/main" val="247619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453457FD-132E-4989-A1E7-1CEBA408FDF8}"/>
              </a:ext>
            </a:extLst>
          </p:cNvPr>
          <p:cNvSpPr>
            <a:spLocks noGrp="1" noChangeArrowheads="1"/>
          </p:cNvSpPr>
          <p:nvPr>
            <p:ph type="title"/>
          </p:nvPr>
        </p:nvSpPr>
        <p:spPr>
          <a:xfrm>
            <a:off x="7319963" y="333375"/>
            <a:ext cx="3154362" cy="814388"/>
          </a:xfrm>
        </p:spPr>
        <p:txBody>
          <a:bodyPr/>
          <a:lstStyle/>
          <a:p>
            <a:pPr algn="r" eaLnBrk="1" hangingPunct="1"/>
            <a:r>
              <a:rPr lang="en-GB" altLang="en-US"/>
              <a:t>Assessment</a:t>
            </a:r>
          </a:p>
        </p:txBody>
      </p:sp>
      <p:sp>
        <p:nvSpPr>
          <p:cNvPr id="2052" name="Rectangle 3">
            <a:extLst>
              <a:ext uri="{FF2B5EF4-FFF2-40B4-BE49-F238E27FC236}">
                <a16:creationId xmlns:a16="http://schemas.microsoft.com/office/drawing/2014/main" id="{D24B2283-C7C2-4168-B821-2245B5662C10}"/>
              </a:ext>
            </a:extLst>
          </p:cNvPr>
          <p:cNvSpPr>
            <a:spLocks noGrp="1" noChangeArrowheads="1"/>
          </p:cNvSpPr>
          <p:nvPr>
            <p:ph type="body" sz="half" idx="1"/>
          </p:nvPr>
        </p:nvSpPr>
        <p:spPr>
          <a:xfrm>
            <a:off x="690854" y="1622425"/>
            <a:ext cx="4679950" cy="4116388"/>
          </a:xfrm>
        </p:spPr>
        <p:txBody>
          <a:bodyPr rtlCol="0">
            <a:noAutofit/>
          </a:bodyPr>
          <a:lstStyle/>
          <a:p>
            <a:pPr>
              <a:buNone/>
              <a:defRPr/>
            </a:pPr>
            <a:endParaRPr lang="en-GB" sz="2600" dirty="0"/>
          </a:p>
          <a:p>
            <a:pPr marL="0" indent="0">
              <a:buNone/>
              <a:defRPr/>
            </a:pPr>
            <a:r>
              <a:rPr lang="en-GB" sz="2600" dirty="0"/>
              <a:t>The final projects will solve some geographical problem:</a:t>
            </a:r>
          </a:p>
          <a:p>
            <a:pPr lvl="1">
              <a:buNone/>
              <a:defRPr/>
            </a:pPr>
            <a:r>
              <a:rPr lang="en-GB" sz="2600" dirty="0"/>
              <a:t>Disease spread;</a:t>
            </a:r>
          </a:p>
          <a:p>
            <a:pPr lvl="1">
              <a:buNone/>
              <a:defRPr/>
            </a:pPr>
            <a:r>
              <a:rPr lang="en-GB" sz="2600" dirty="0"/>
              <a:t>Strategic modelling;</a:t>
            </a:r>
          </a:p>
          <a:p>
            <a:pPr lvl="1">
              <a:buNone/>
              <a:defRPr/>
            </a:pPr>
            <a:r>
              <a:rPr lang="en-GB" sz="2600" dirty="0"/>
              <a:t>Government </a:t>
            </a:r>
            <a:r>
              <a:rPr lang="en-GB" sz="2600" dirty="0" err="1"/>
              <a:t>coverups</a:t>
            </a:r>
            <a:r>
              <a:rPr lang="en-GB" sz="2600" dirty="0"/>
              <a:t>;</a:t>
            </a:r>
          </a:p>
          <a:p>
            <a:pPr lvl="1">
              <a:buNone/>
              <a:defRPr/>
            </a:pPr>
            <a:r>
              <a:rPr lang="en-GB" sz="2600" dirty="0"/>
              <a:t>Titanic icebergs etc.etc. </a:t>
            </a:r>
          </a:p>
        </p:txBody>
      </p:sp>
      <p:pic>
        <p:nvPicPr>
          <p:cNvPr id="59396" name="Picture 4" descr="maus">
            <a:extLst>
              <a:ext uri="{FF2B5EF4-FFF2-40B4-BE49-F238E27FC236}">
                <a16:creationId xmlns:a16="http://schemas.microsoft.com/office/drawing/2014/main" id="{4FE1D51F-C41C-41B8-9064-01EE5D912ADD}"/>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240463" y="4149725"/>
            <a:ext cx="2609850" cy="2203450"/>
          </a:xfrm>
          <a:noFill/>
          <a:ln w="38100">
            <a:solidFill>
              <a:schemeClr val="accent1"/>
            </a:solidFill>
            <a:miter lim="800000"/>
            <a:headEnd/>
            <a:tailEnd/>
          </a:ln>
        </p:spPr>
      </p:pic>
      <p:graphicFrame>
        <p:nvGraphicFramePr>
          <p:cNvPr id="59397" name="Object 8">
            <a:extLst>
              <a:ext uri="{FF2B5EF4-FFF2-40B4-BE49-F238E27FC236}">
                <a16:creationId xmlns:a16="http://schemas.microsoft.com/office/drawing/2014/main" id="{5810D552-B33A-4F8A-BFE0-7E2C080B4E2A}"/>
              </a:ext>
            </a:extLst>
          </p:cNvPr>
          <p:cNvGraphicFramePr>
            <a:graphicFrameLocks noChangeAspect="1"/>
          </p:cNvGraphicFramePr>
          <p:nvPr/>
        </p:nvGraphicFramePr>
        <p:xfrm>
          <a:off x="8328025" y="1916113"/>
          <a:ext cx="2122488" cy="3529012"/>
        </p:xfrm>
        <a:graphic>
          <a:graphicData uri="http://schemas.openxmlformats.org/presentationml/2006/ole">
            <mc:AlternateContent xmlns:mc="http://schemas.openxmlformats.org/markup-compatibility/2006">
              <mc:Choice xmlns:v="urn:schemas-microsoft-com:vml" Requires="v">
                <p:oleObj spid="_x0000_s1174" name="Paint Shop Pro Image" r:id="rId5" imgW="3287805" imgH="5463415" progId="PaintShopPro">
                  <p:embed/>
                </p:oleObj>
              </mc:Choice>
              <mc:Fallback>
                <p:oleObj name="Paint Shop Pro Image" r:id="rId5" imgW="3287805" imgH="5463415" progId="PaintShopPro">
                  <p:embed/>
                  <p:pic>
                    <p:nvPicPr>
                      <p:cNvPr id="59397" name="Object 8">
                        <a:extLst>
                          <a:ext uri="{FF2B5EF4-FFF2-40B4-BE49-F238E27FC236}">
                            <a16:creationId xmlns:a16="http://schemas.microsoft.com/office/drawing/2014/main" id="{5810D552-B33A-4F8A-BFE0-7E2C080B4E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8025" y="1916113"/>
                        <a:ext cx="2122488" cy="3529012"/>
                      </a:xfrm>
                      <a:prstGeom prst="rect">
                        <a:avLst/>
                      </a:prstGeom>
                      <a:noFill/>
                      <a:ln w="381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24053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79DC564-9F5C-4490-B3ED-DD4226821D0E}"/>
              </a:ext>
            </a:extLst>
          </p:cNvPr>
          <p:cNvSpPr>
            <a:spLocks noGrp="1" noChangeArrowheads="1"/>
          </p:cNvSpPr>
          <p:nvPr>
            <p:ph type="title"/>
          </p:nvPr>
        </p:nvSpPr>
        <p:spPr>
          <a:xfrm>
            <a:off x="2640013" y="333375"/>
            <a:ext cx="7772400" cy="609600"/>
          </a:xfrm>
        </p:spPr>
        <p:txBody>
          <a:bodyPr rtlCol="0">
            <a:normAutofit fontScale="90000"/>
          </a:bodyPr>
          <a:lstStyle/>
          <a:p>
            <a:pPr algn="r">
              <a:defRPr/>
            </a:pPr>
            <a:r>
              <a:rPr lang="en-GB" dirty="0"/>
              <a:t>Information</a:t>
            </a:r>
            <a:endParaRPr lang="en-US" dirty="0"/>
          </a:p>
        </p:txBody>
      </p:sp>
      <p:sp>
        <p:nvSpPr>
          <p:cNvPr id="61443" name="Rectangle 3">
            <a:extLst>
              <a:ext uri="{FF2B5EF4-FFF2-40B4-BE49-F238E27FC236}">
                <a16:creationId xmlns:a16="http://schemas.microsoft.com/office/drawing/2014/main" id="{1DABC055-53C9-49DE-AA34-9A75F18A4FD5}"/>
              </a:ext>
            </a:extLst>
          </p:cNvPr>
          <p:cNvSpPr>
            <a:spLocks noGrp="1" noChangeArrowheads="1"/>
          </p:cNvSpPr>
          <p:nvPr>
            <p:ph idx="1"/>
          </p:nvPr>
        </p:nvSpPr>
        <p:spPr>
          <a:xfrm>
            <a:off x="767120" y="1951815"/>
            <a:ext cx="10522921" cy="4679950"/>
          </a:xfrm>
        </p:spPr>
        <p:txBody>
          <a:bodyPr/>
          <a:lstStyle/>
          <a:p>
            <a:pPr eaLnBrk="1" hangingPunct="1">
              <a:buFont typeface="Arial" panose="020B0604020202020204" pitchFamily="34" charset="0"/>
              <a:buNone/>
            </a:pPr>
            <a:r>
              <a:rPr lang="en-GB" altLang="en-US" sz="2600" dirty="0"/>
              <a:t>On the VLE: </a:t>
            </a:r>
          </a:p>
          <a:p>
            <a:pPr lvl="1" eaLnBrk="1" hangingPunct="1">
              <a:buFont typeface="Arial" panose="020B0604020202020204" pitchFamily="34" charset="0"/>
              <a:buNone/>
            </a:pPr>
            <a:r>
              <a:rPr lang="en-GB" altLang="en-US" sz="2600" dirty="0"/>
              <a:t>All the lectures, with extensive notes, and all the </a:t>
            </a:r>
            <a:r>
              <a:rPr lang="en-GB" altLang="en-US" sz="2600" dirty="0" err="1"/>
              <a:t>practicals</a:t>
            </a:r>
            <a:r>
              <a:rPr lang="en-GB" altLang="en-US" sz="2600" dirty="0"/>
              <a:t>.</a:t>
            </a:r>
          </a:p>
          <a:p>
            <a:pPr lvl="1" eaLnBrk="1" hangingPunct="1">
              <a:buFont typeface="Arial" panose="020B0604020202020204" pitchFamily="34" charset="0"/>
              <a:buNone/>
            </a:pPr>
            <a:r>
              <a:rPr lang="en-GB" altLang="en-US" sz="2600" dirty="0"/>
              <a:t>Extra practice pieces.</a:t>
            </a:r>
          </a:p>
          <a:p>
            <a:pPr lvl="1" eaLnBrk="1" hangingPunct="1">
              <a:buFont typeface="Arial" panose="020B0604020202020204" pitchFamily="34" charset="0"/>
              <a:buNone/>
            </a:pPr>
            <a:r>
              <a:rPr lang="en-GB" altLang="en-US" sz="2600"/>
              <a:t>FAQs.</a:t>
            </a:r>
            <a:endParaRPr lang="en-GB" altLang="en-US" sz="2600" dirty="0"/>
          </a:p>
          <a:p>
            <a:pPr lvl="1" eaLnBrk="1" hangingPunct="1">
              <a:buFont typeface="Arial" panose="020B0604020202020204" pitchFamily="34" charset="0"/>
              <a:buNone/>
            </a:pPr>
            <a:r>
              <a:rPr lang="en-GB" altLang="en-US" sz="2600" dirty="0"/>
              <a:t>The course outline.</a:t>
            </a:r>
          </a:p>
          <a:p>
            <a:pPr lvl="1" eaLnBrk="1" hangingPunct="1">
              <a:buFont typeface="Arial" panose="020B0604020202020204" pitchFamily="34" charset="0"/>
              <a:buNone/>
            </a:pPr>
            <a:r>
              <a:rPr lang="en-GB" altLang="en-US" sz="2600" dirty="0"/>
              <a:t>Recommended text books.</a:t>
            </a:r>
          </a:p>
          <a:p>
            <a:pPr lvl="1" eaLnBrk="1" hangingPunct="1">
              <a:buFont typeface="Arial" panose="020B0604020202020204" pitchFamily="34" charset="0"/>
              <a:buNone/>
            </a:pPr>
            <a:r>
              <a:rPr lang="en-GB" altLang="en-US" sz="2600" dirty="0"/>
              <a:t>Useful links mentioned in the lectures.</a:t>
            </a:r>
          </a:p>
        </p:txBody>
      </p:sp>
    </p:spTree>
    <p:extLst>
      <p:ext uri="{BB962C8B-B14F-4D97-AF65-F5344CB8AC3E}">
        <p14:creationId xmlns:p14="http://schemas.microsoft.com/office/powerpoint/2010/main" val="3312737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F242-599D-4504-88F7-EC6570A84A1A}"/>
              </a:ext>
            </a:extLst>
          </p:cNvPr>
          <p:cNvSpPr>
            <a:spLocks noGrp="1"/>
          </p:cNvSpPr>
          <p:nvPr>
            <p:ph type="title"/>
          </p:nvPr>
        </p:nvSpPr>
        <p:spPr/>
        <p:txBody>
          <a:bodyPr/>
          <a:lstStyle/>
          <a:p>
            <a:pPr algn="r"/>
            <a:r>
              <a:rPr lang="en-GB" dirty="0"/>
              <a:t>This Lecture</a:t>
            </a:r>
          </a:p>
        </p:txBody>
      </p:sp>
      <p:sp>
        <p:nvSpPr>
          <p:cNvPr id="3" name="Content Placeholder 2">
            <a:extLst>
              <a:ext uri="{FF2B5EF4-FFF2-40B4-BE49-F238E27FC236}">
                <a16:creationId xmlns:a16="http://schemas.microsoft.com/office/drawing/2014/main" id="{70C79C22-2A2A-4A31-9641-549AC7A91CB4}"/>
              </a:ext>
            </a:extLst>
          </p:cNvPr>
          <p:cNvSpPr>
            <a:spLocks noGrp="1"/>
          </p:cNvSpPr>
          <p:nvPr>
            <p:ph idx="1"/>
          </p:nvPr>
        </p:nvSpPr>
        <p:spPr>
          <a:xfrm>
            <a:off x="838200" y="1690688"/>
            <a:ext cx="10515600" cy="4351338"/>
          </a:xfrm>
        </p:spPr>
        <p:txBody>
          <a:bodyPr>
            <a:normAutofit/>
          </a:bodyPr>
          <a:lstStyle/>
          <a:p>
            <a:pPr marL="0" indent="0">
              <a:buNone/>
            </a:pPr>
            <a:r>
              <a:rPr lang="en-GB" dirty="0">
                <a:solidFill>
                  <a:schemeClr val="bg2">
                    <a:lumMod val="50000"/>
                  </a:schemeClr>
                </a:solidFill>
              </a:rPr>
              <a:t>Introduction</a:t>
            </a:r>
          </a:p>
          <a:p>
            <a:pPr marL="0" indent="0">
              <a:buNone/>
            </a:pPr>
            <a:r>
              <a:rPr lang="en-GB" sz="3500" dirty="0"/>
              <a:t>Core programming:</a:t>
            </a:r>
          </a:p>
          <a:p>
            <a:pPr marL="0" indent="0">
              <a:buNone/>
            </a:pPr>
            <a:r>
              <a:rPr lang="en-GB" sz="3500" dirty="0"/>
              <a:t>	What is programming?</a:t>
            </a:r>
          </a:p>
          <a:p>
            <a:pPr marL="0" indent="0">
              <a:buNone/>
            </a:pPr>
            <a:r>
              <a:rPr lang="en-GB" sz="3500" dirty="0"/>
              <a:t>	History of languages and Python</a:t>
            </a:r>
          </a:p>
          <a:p>
            <a:pPr marL="0" indent="0">
              <a:buNone/>
            </a:pPr>
            <a:r>
              <a:rPr lang="en-GB" dirty="0"/>
              <a:t>Pythonic goodness: The Python Philosophy</a:t>
            </a:r>
          </a:p>
          <a:p>
            <a:pPr marL="0" indent="0">
              <a:buNone/>
            </a:pPr>
            <a:r>
              <a:rPr lang="en-GB" dirty="0"/>
              <a:t>Running code</a:t>
            </a:r>
          </a:p>
          <a:p>
            <a:pPr marL="0" indent="0">
              <a:buNone/>
            </a:pPr>
            <a:r>
              <a:rPr lang="en-GB" sz="2600" dirty="0"/>
              <a:t>Thinking computationally: How to Code / Algorithms</a:t>
            </a:r>
          </a:p>
          <a:p>
            <a:pPr marL="0" indent="0">
              <a:buNone/>
            </a:pPr>
            <a:r>
              <a:rPr lang="en-GB" sz="2200" dirty="0"/>
              <a:t>Real World Coding: Open Source Software</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03976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D7D2321-04A8-4B91-A96D-A4F947C8EF69}"/>
              </a:ext>
            </a:extLst>
          </p:cNvPr>
          <p:cNvSpPr>
            <a:spLocks noGrp="1" noChangeArrowheads="1"/>
          </p:cNvSpPr>
          <p:nvPr>
            <p:ph type="title"/>
          </p:nvPr>
        </p:nvSpPr>
        <p:spPr>
          <a:xfrm>
            <a:off x="3477176" y="203200"/>
            <a:ext cx="8229600" cy="1143000"/>
          </a:xfrm>
        </p:spPr>
        <p:txBody>
          <a:bodyPr/>
          <a:lstStyle/>
          <a:p>
            <a:pPr algn="r" eaLnBrk="1" hangingPunct="1"/>
            <a:r>
              <a:rPr lang="en-GB" altLang="en-US" sz="4000" dirty="0"/>
              <a:t>What is Programming?</a:t>
            </a:r>
          </a:p>
        </p:txBody>
      </p:sp>
      <p:sp>
        <p:nvSpPr>
          <p:cNvPr id="10243" name="Rectangle 3">
            <a:extLst>
              <a:ext uri="{FF2B5EF4-FFF2-40B4-BE49-F238E27FC236}">
                <a16:creationId xmlns:a16="http://schemas.microsoft.com/office/drawing/2014/main" id="{0D6F570B-6D89-4DC6-AB58-E73F18CB0CFB}"/>
              </a:ext>
            </a:extLst>
          </p:cNvPr>
          <p:cNvSpPr>
            <a:spLocks noGrp="1" noChangeArrowheads="1"/>
          </p:cNvSpPr>
          <p:nvPr>
            <p:ph idx="1"/>
          </p:nvPr>
        </p:nvSpPr>
        <p:spPr>
          <a:xfrm>
            <a:off x="389106" y="1549400"/>
            <a:ext cx="11040894" cy="5049935"/>
          </a:xfrm>
        </p:spPr>
        <p:txBody>
          <a:bodyPr>
            <a:normAutofit/>
          </a:bodyPr>
          <a:lstStyle/>
          <a:p>
            <a:pPr marL="0" indent="0">
              <a:buNone/>
              <a:defRPr/>
            </a:pPr>
            <a:r>
              <a:rPr lang="en-GB" sz="2600" dirty="0"/>
              <a:t>Telling a computer what to do, using a language you write in simple text files or at a command prompt.</a:t>
            </a:r>
          </a:p>
          <a:p>
            <a:pPr marL="0" indent="0">
              <a:buNone/>
              <a:defRPr/>
            </a:pPr>
            <a:r>
              <a:rPr lang="en-GB" sz="2600" dirty="0"/>
              <a:t>With it, you can do anything a computer can do. </a:t>
            </a:r>
          </a:p>
          <a:p>
            <a:pPr marL="0" indent="0">
              <a:buNone/>
              <a:defRPr/>
            </a:pPr>
            <a:endParaRPr lang="en-GB" sz="2600" dirty="0"/>
          </a:p>
          <a:p>
            <a:pPr marL="0" indent="0">
              <a:buNone/>
              <a:defRPr/>
            </a:pPr>
            <a:r>
              <a:rPr lang="en-GB" sz="2600" dirty="0"/>
              <a:t>Re-run analyses without having to push a series of buttons and menus each time.</a:t>
            </a:r>
          </a:p>
          <a:p>
            <a:pPr marL="0" indent="0">
              <a:buNone/>
              <a:defRPr/>
            </a:pPr>
            <a:r>
              <a:rPr lang="en-GB" sz="2600" dirty="0"/>
              <a:t>Re-run analyses with variations; for example, on a series of files.</a:t>
            </a:r>
          </a:p>
          <a:p>
            <a:pPr marL="0" indent="0">
              <a:buNone/>
              <a:defRPr/>
            </a:pPr>
            <a:r>
              <a:rPr lang="en-GB" sz="2600" dirty="0"/>
              <a:t>Build analyses which aren't in standard software available 'out of the box’.</a:t>
            </a:r>
          </a:p>
          <a:p>
            <a:pPr marL="0" indent="0">
              <a:buNone/>
              <a:defRPr/>
            </a:pPr>
            <a:r>
              <a:rPr lang="en-GB" sz="2600" dirty="0"/>
              <a:t>Build analyses into workflows or interfaces for non-experts.</a:t>
            </a:r>
          </a:p>
          <a:p>
            <a:pPr marL="0" indent="0">
              <a:buNone/>
              <a:defRPr/>
            </a:pPr>
            <a:endParaRPr lang="en-GB" sz="2600" dirty="0"/>
          </a:p>
          <a:p>
            <a:pPr marL="0" indent="0" algn="just">
              <a:spcBef>
                <a:spcPts val="0"/>
              </a:spcBef>
              <a:buNone/>
              <a:defRPr/>
            </a:pPr>
            <a:endParaRPr lang="en-GB" sz="2600" dirty="0">
              <a:solidFill>
                <a:srgbClr val="000000"/>
              </a:solidFill>
              <a:latin typeface="Courier New" pitchFamily="49" charset="0"/>
              <a:cs typeface="Times New Roman" pitchFamily="18" charset="0"/>
            </a:endParaRPr>
          </a:p>
        </p:txBody>
      </p:sp>
    </p:spTree>
    <p:extLst>
      <p:ext uri="{BB962C8B-B14F-4D97-AF65-F5344CB8AC3E}">
        <p14:creationId xmlns:p14="http://schemas.microsoft.com/office/powerpoint/2010/main" val="2828155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2920</TotalTime>
  <Words>7299</Words>
  <Application>Microsoft Office PowerPoint</Application>
  <PresentationFormat>Widescreen</PresentationFormat>
  <Paragraphs>624</Paragraphs>
  <Slides>59</Slides>
  <Notes>54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8" baseType="lpstr">
      <vt:lpstr>Arial Unicode MS</vt:lpstr>
      <vt:lpstr>Arial</vt:lpstr>
      <vt:lpstr>Calibri</vt:lpstr>
      <vt:lpstr>Calibri Light</vt:lpstr>
      <vt:lpstr>Courier New</vt:lpstr>
      <vt:lpstr>Times New Roman</vt:lpstr>
      <vt:lpstr>Wingdings</vt:lpstr>
      <vt:lpstr>Office Theme</vt:lpstr>
      <vt:lpstr>Paint Shop Pro Image</vt:lpstr>
      <vt:lpstr>Programming for Geographical Information Analysis: Core Skills</vt:lpstr>
      <vt:lpstr>What’s the big idea?</vt:lpstr>
      <vt:lpstr>What doesn’t kill you makes you stronger</vt:lpstr>
      <vt:lpstr>The course</vt:lpstr>
      <vt:lpstr>Assessment</vt:lpstr>
      <vt:lpstr>Assessment</vt:lpstr>
      <vt:lpstr>Information</vt:lpstr>
      <vt:lpstr>This Lecture</vt:lpstr>
      <vt:lpstr>What is Programming?</vt:lpstr>
      <vt:lpstr>What is Programming?</vt:lpstr>
      <vt:lpstr>Why Python?</vt:lpstr>
      <vt:lpstr>A brief history of programming:  Low Level Languages</vt:lpstr>
      <vt:lpstr>A brief history of programming:  High Level Languages</vt:lpstr>
      <vt:lpstr>Converting code to binary</vt:lpstr>
      <vt:lpstr>Third generation languages: imperative vs declarative</vt:lpstr>
      <vt:lpstr>Goto</vt:lpstr>
      <vt:lpstr>Procedures</vt:lpstr>
      <vt:lpstr>PowerPoint Presentation</vt:lpstr>
      <vt:lpstr>Declarative Languages</vt:lpstr>
      <vt:lpstr>PowerPoint Presentation</vt:lpstr>
      <vt:lpstr>Python</vt:lpstr>
      <vt:lpstr>Object Oriented Languages</vt:lpstr>
      <vt:lpstr>Example</vt:lpstr>
      <vt:lpstr>Example</vt:lpstr>
      <vt:lpstr>Scripting languages vs System Programming Languages</vt:lpstr>
      <vt:lpstr>Scripting languages vs System Programming Languages</vt:lpstr>
      <vt:lpstr> Brief History of Python</vt:lpstr>
      <vt:lpstr>Language change</vt:lpstr>
      <vt:lpstr>Python 2 vs Python 3</vt:lpstr>
      <vt:lpstr>What’s in a program?</vt:lpstr>
      <vt:lpstr>What’s in a program?</vt:lpstr>
      <vt:lpstr>This Lecture</vt:lpstr>
      <vt:lpstr>Pythonic Goodness: The Python Philosophy</vt:lpstr>
      <vt:lpstr>Pythonic Goodness: Pythonic Code</vt:lpstr>
      <vt:lpstr>This Lecture</vt:lpstr>
      <vt:lpstr>Running Python</vt:lpstr>
      <vt:lpstr>Anaconda</vt:lpstr>
      <vt:lpstr>Running python files</vt:lpstr>
      <vt:lpstr>Running the interpreter old skool</vt:lpstr>
      <vt:lpstr>Integrated Development Environments</vt:lpstr>
      <vt:lpstr>Read–Eval–Print loop (REPL)</vt:lpstr>
      <vt:lpstr>Jupyter </vt:lpstr>
      <vt:lpstr>Debugging</vt:lpstr>
      <vt:lpstr>This Lecture</vt:lpstr>
      <vt:lpstr> Computational Thinking  </vt:lpstr>
      <vt:lpstr> Computational Thinking: Algorithms  </vt:lpstr>
      <vt:lpstr>How to calculate the mean of three numbers</vt:lpstr>
      <vt:lpstr>Computational Thinking: How to code</vt:lpstr>
      <vt:lpstr>Computational Thinking: How not to code</vt:lpstr>
      <vt:lpstr>The Coding Community</vt:lpstr>
      <vt:lpstr>This Lecture</vt:lpstr>
      <vt:lpstr>Real World Programming:  Open Source Software</vt:lpstr>
      <vt:lpstr>Some key licences</vt:lpstr>
      <vt:lpstr>Using OSS</vt:lpstr>
      <vt:lpstr>Repositories</vt:lpstr>
      <vt:lpstr>Repositories</vt:lpstr>
      <vt:lpstr>Further info</vt:lpstr>
      <vt:lpstr>This Lecture</vt:lpstr>
      <vt:lpstr>Practical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for Geographical Information Science: Core Skills</dc:title>
  <dc:creator>Linus</dc:creator>
  <cp:lastModifiedBy>Linus</cp:lastModifiedBy>
  <cp:revision>170</cp:revision>
  <dcterms:created xsi:type="dcterms:W3CDTF">2017-08-07T14:40:53Z</dcterms:created>
  <dcterms:modified xsi:type="dcterms:W3CDTF">2017-10-15T23:55:02Z</dcterms:modified>
</cp:coreProperties>
</file>