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1568" r:id="rId2"/>
    <p:sldId id="1592" r:id="rId3"/>
    <p:sldId id="1569" r:id="rId4"/>
    <p:sldId id="1570" r:id="rId5"/>
    <p:sldId id="1571" r:id="rId6"/>
    <p:sldId id="1572" r:id="rId7"/>
    <p:sldId id="1573" r:id="rId8"/>
    <p:sldId id="1574" r:id="rId9"/>
    <p:sldId id="1575" r:id="rId10"/>
    <p:sldId id="1576" r:id="rId11"/>
    <p:sldId id="1577" r:id="rId12"/>
    <p:sldId id="1578" r:id="rId13"/>
    <p:sldId id="1579" r:id="rId14"/>
    <p:sldId id="1580" r:id="rId15"/>
    <p:sldId id="1581" r:id="rId16"/>
    <p:sldId id="1582" r:id="rId17"/>
    <p:sldId id="1594" r:id="rId18"/>
    <p:sldId id="1583" r:id="rId19"/>
    <p:sldId id="1593" r:id="rId20"/>
    <p:sldId id="1560" r:id="rId21"/>
    <p:sldId id="1559" r:id="rId22"/>
    <p:sldId id="1561" r:id="rId23"/>
    <p:sldId id="1558" r:id="rId24"/>
    <p:sldId id="1543" r:id="rId25"/>
    <p:sldId id="1544" r:id="rId26"/>
    <p:sldId id="1545" r:id="rId27"/>
    <p:sldId id="1546" r:id="rId28"/>
    <p:sldId id="1564" r:id="rId29"/>
    <p:sldId id="1547" r:id="rId30"/>
    <p:sldId id="1585" r:id="rId31"/>
    <p:sldId id="1550" r:id="rId32"/>
    <p:sldId id="1552" r:id="rId33"/>
    <p:sldId id="1549" r:id="rId34"/>
    <p:sldId id="1553" r:id="rId35"/>
    <p:sldId id="1551" r:id="rId36"/>
    <p:sldId id="1554" r:id="rId37"/>
    <p:sldId id="1556" r:id="rId38"/>
    <p:sldId id="1555" r:id="rId39"/>
    <p:sldId id="1269" r:id="rId40"/>
    <p:sldId id="657" r:id="rId41"/>
    <p:sldId id="1566" r:id="rId42"/>
    <p:sldId id="1567"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1" autoAdjust="0"/>
    <p:restoredTop sz="65291" autoAdjust="0"/>
  </p:normalViewPr>
  <p:slideViewPr>
    <p:cSldViewPr snapToGrid="0">
      <p:cViewPr varScale="1">
        <p:scale>
          <a:sx n="68" d="100"/>
          <a:sy n="68" d="100"/>
        </p:scale>
        <p:origin x="1386" y="72"/>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13/10/2017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13/10/2017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docs.python.org/3/reference/compound_stmts.html#except"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docs.python.org/3/reference/compound_stmts.html#for" TargetMode="External"/><Relationship Id="rId2" Type="http://schemas.openxmlformats.org/officeDocument/2006/relationships/slide" Target="../slides/slide39.xml"/><Relationship Id="rId1" Type="http://schemas.openxmlformats.org/officeDocument/2006/relationships/notesMaster" Target="../notesMasters/notesMaster1.xml"/><Relationship Id="rId4" Type="http://schemas.openxmlformats.org/officeDocument/2006/relationships/hyperlink" Target="https://docs.python.org/3/reference/compound_stmts.html#if" TargetMode="Externa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2544500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more on try statements, see: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hlinkClick r:id="rId3"/>
              </a:rPr>
              <a:t>https://docs.python.org/3/reference/compound_stmts.html#except</a:t>
            </a:r>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3684025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 the documentation notes: "If finally is present, it specifies a ‘</a:t>
            </a:r>
            <a:r>
              <a:rPr lang="en-GB" dirty="0" err="1"/>
              <a:t>cleanup</a:t>
            </a:r>
            <a:r>
              <a:rPr lang="en-GB" dirty="0"/>
              <a:t>’ handler. The try clause is executed, including any except and else clauses. If an exception occurs in any of the clauses and is not handled, the exception is temporarily saved. The finally clause is executed. If there is a saved exception it is re-raised at the end of the finally clause. If the finally clause raises another exception, the saved exception is set as the context of the new exception. If the finally clause executes a return or break statement, the saved exception is discarded…"</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2019799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4046088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To return to declarative languages… some declarative languages are also Fifth Generation Languages, though frequently they are not as they involved coding. The general idea is the same though – to describe what you want to end up with, and work from that to generate the solution.</a:t>
            </a:r>
          </a:p>
        </p:txBody>
      </p:sp>
      <p:sp>
        <p:nvSpPr>
          <p:cNvPr id="4" name="Slide Number Placeholder 3"/>
          <p:cNvSpPr>
            <a:spLocks noGrp="1"/>
          </p:cNvSpPr>
          <p:nvPr>
            <p:ph type="sldNum" sz="quarter" idx="10"/>
          </p:nvPr>
        </p:nvSpPr>
        <p:spPr/>
        <p:txBody>
          <a:bodyPr/>
          <a:lstStyle/>
          <a:p>
            <a:fld id="{6D71631D-B206-4E12-8AB2-DDE63A41DC15}" type="slidenum">
              <a:rPr lang="en-GB" smtClean="0"/>
              <a:t>20</a:t>
            </a:fld>
            <a:endParaRPr lang="en-GB"/>
          </a:p>
        </p:txBody>
      </p:sp>
    </p:spTree>
    <p:extLst>
      <p:ext uri="{BB962C8B-B14F-4D97-AF65-F5344CB8AC3E}">
        <p14:creationId xmlns:p14="http://schemas.microsoft.com/office/powerpoint/2010/main" val="2431349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 the above, for example (which is a functional version of the original shown in grey), we start with the fact that we want to print something, and work down adding code to generate the components of the solution. Note, in particular, that we have got rid of the </a:t>
            </a:r>
            <a:r>
              <a:rPr lang="en-GB" dirty="0" err="1"/>
              <a:t>stateful</a:t>
            </a:r>
            <a:r>
              <a:rPr lang="en-GB" dirty="0"/>
              <a:t> elements – the variables. There is not record of the answers beyond their use (so called “side effects”). This cuts out the opportunity for code elsewhere to alter the state of the solution in error, but also makes coding much harder.</a:t>
            </a:r>
          </a:p>
          <a:p>
            <a:endParaRPr lang="en-GB" dirty="0"/>
          </a:p>
          <a:p>
            <a:r>
              <a:rPr lang="en-GB" dirty="0"/>
              <a:t>It doesn’t especially matter if you don’t follow this now, we will come back to it.</a:t>
            </a:r>
          </a:p>
        </p:txBody>
      </p:sp>
      <p:sp>
        <p:nvSpPr>
          <p:cNvPr id="4" name="Slide Number Placeholder 3"/>
          <p:cNvSpPr>
            <a:spLocks noGrp="1"/>
          </p:cNvSpPr>
          <p:nvPr>
            <p:ph type="sldNum" sz="quarter" idx="10"/>
          </p:nvPr>
        </p:nvSpPr>
        <p:spPr/>
        <p:txBody>
          <a:bodyPr/>
          <a:lstStyle/>
          <a:p>
            <a:fld id="{6D71631D-B206-4E12-8AB2-DDE63A41DC15}" type="slidenum">
              <a:rPr lang="en-GB" smtClean="0"/>
              <a:t>21</a:t>
            </a:fld>
            <a:endParaRPr lang="en-GB"/>
          </a:p>
        </p:txBody>
      </p:sp>
    </p:spTree>
    <p:extLst>
      <p:ext uri="{BB962C8B-B14F-4D97-AF65-F5344CB8AC3E}">
        <p14:creationId xmlns:p14="http://schemas.microsoft.com/office/powerpoint/2010/main" val="1355041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Most languages are converging on something which is a mix of functional and imperative programming. For example, R, a functional language, comes across as very imperative, whereas Java, which is very imperative by tradition, has introduced many functional elements. Other declarative programming styles have had less effect.</a:t>
            </a:r>
          </a:p>
        </p:txBody>
      </p:sp>
      <p:sp>
        <p:nvSpPr>
          <p:cNvPr id="4" name="Slide Number Placeholder 3"/>
          <p:cNvSpPr>
            <a:spLocks noGrp="1"/>
          </p:cNvSpPr>
          <p:nvPr>
            <p:ph type="sldNum" sz="quarter" idx="10"/>
          </p:nvPr>
        </p:nvSpPr>
        <p:spPr/>
        <p:txBody>
          <a:bodyPr/>
          <a:lstStyle/>
          <a:p>
            <a:fld id="{6D71631D-B206-4E12-8AB2-DDE63A41DC15}" type="slidenum">
              <a:rPr lang="en-GB" smtClean="0"/>
              <a:t>22</a:t>
            </a:fld>
            <a:endParaRPr lang="en-GB"/>
          </a:p>
        </p:txBody>
      </p:sp>
    </p:spTree>
    <p:extLst>
      <p:ext uri="{BB962C8B-B14F-4D97-AF65-F5344CB8AC3E}">
        <p14:creationId xmlns:p14="http://schemas.microsoft.com/office/powerpoint/2010/main" val="2929670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24</a:t>
            </a:fld>
            <a:endParaRPr lang="en-GB"/>
          </a:p>
        </p:txBody>
      </p:sp>
    </p:spTree>
    <p:extLst>
      <p:ext uri="{BB962C8B-B14F-4D97-AF65-F5344CB8AC3E}">
        <p14:creationId xmlns:p14="http://schemas.microsoft.com/office/powerpoint/2010/main" val="9691639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28</a:t>
            </a:fld>
            <a:endParaRPr lang="en-GB"/>
          </a:p>
        </p:txBody>
      </p:sp>
    </p:spTree>
    <p:extLst>
      <p:ext uri="{BB962C8B-B14F-4D97-AF65-F5344CB8AC3E}">
        <p14:creationId xmlns:p14="http://schemas.microsoft.com/office/powerpoint/2010/main" val="1622457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30</a:t>
            </a:fld>
            <a:endParaRPr lang="en-GB"/>
          </a:p>
        </p:txBody>
      </p:sp>
    </p:spTree>
    <p:extLst>
      <p:ext uri="{BB962C8B-B14F-4D97-AF65-F5344CB8AC3E}">
        <p14:creationId xmlns:p14="http://schemas.microsoft.com/office/powerpoint/2010/main" val="20196443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31</a:t>
            </a:fld>
            <a:endParaRPr lang="en-GB"/>
          </a:p>
        </p:txBody>
      </p:sp>
    </p:spTree>
    <p:extLst>
      <p:ext uri="{BB962C8B-B14F-4D97-AF65-F5344CB8AC3E}">
        <p14:creationId xmlns:p14="http://schemas.microsoft.com/office/powerpoint/2010/main" val="3246076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9E446429-09F2-4D14-B34F-3E65BBFC7090}"/>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7CDC6B77-9909-49D7-BF49-EAC3C30BA5C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cs typeface="Arial" panose="020B0604020202020204" pitchFamily="34" charset="0"/>
            </a:endParaRPr>
          </a:p>
        </p:txBody>
      </p:sp>
      <p:sp>
        <p:nvSpPr>
          <p:cNvPr id="39940" name="Slide Number Placeholder 3">
            <a:extLst>
              <a:ext uri="{FF2B5EF4-FFF2-40B4-BE49-F238E27FC236}">
                <a16:creationId xmlns:a16="http://schemas.microsoft.com/office/drawing/2014/main" id="{DF2BC098-420E-4AA4-BDFC-9BB9517ABDB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0"/>
              </a:spcBef>
            </a:pPr>
            <a:fld id="{902BF964-C593-453D-B6B6-934BA980ED2A}" type="slidenum">
              <a:rPr lang="en-GB" altLang="en-US" smtClean="0">
                <a:cs typeface="Times New Roman" panose="02020603050405020304" pitchFamily="18" charset="0"/>
              </a:rPr>
              <a:pPr>
                <a:spcBef>
                  <a:spcPct val="0"/>
                </a:spcBef>
              </a:pPr>
              <a:t>3</a:t>
            </a:fld>
            <a:endParaRPr lang="en-GB" altLang="en-US">
              <a:cs typeface="Times New Roman" panose="02020603050405020304" pitchFamily="18" charset="0"/>
            </a:endParaRPr>
          </a:p>
        </p:txBody>
      </p:sp>
    </p:spTree>
    <p:extLst>
      <p:ext uri="{BB962C8B-B14F-4D97-AF65-F5344CB8AC3E}">
        <p14:creationId xmlns:p14="http://schemas.microsoft.com/office/powerpoint/2010/main" val="23527457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Beware adding lambdas to sequences as they get added as functions, not the result of functions:</a:t>
            </a:r>
          </a:p>
          <a:p>
            <a:r>
              <a:rPr lang="en-GB" dirty="0"/>
              <a:t>https://docs.python.org/3/faq/programming.html#why-do-lambdas-defined-in-a-loop-with-different-values-all-return-the-same-result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32</a:t>
            </a:fld>
            <a:endParaRPr lang="en-GB"/>
          </a:p>
        </p:txBody>
      </p:sp>
    </p:spTree>
    <p:extLst>
      <p:ext uri="{BB962C8B-B14F-4D97-AF65-F5344CB8AC3E}">
        <p14:creationId xmlns:p14="http://schemas.microsoft.com/office/powerpoint/2010/main" val="33942962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functools.update_wrapper</a:t>
            </a:r>
            <a:r>
              <a:rPr lang="en-GB" dirty="0"/>
              <a:t>: wraps around functions, passing in and returning parameters from another function that wraps around it.</a:t>
            </a:r>
          </a:p>
        </p:txBody>
      </p:sp>
      <p:sp>
        <p:nvSpPr>
          <p:cNvPr id="4" name="Slide Number Placeholder 3"/>
          <p:cNvSpPr>
            <a:spLocks noGrp="1"/>
          </p:cNvSpPr>
          <p:nvPr>
            <p:ph type="sldNum" sz="quarter" idx="10"/>
          </p:nvPr>
        </p:nvSpPr>
        <p:spPr/>
        <p:txBody>
          <a:bodyPr/>
          <a:lstStyle/>
          <a:p>
            <a:fld id="{40AF8E6D-2F87-4F6A-97CA-AABE12BDBAA7}" type="slidenum">
              <a:rPr lang="en-GB" smtClean="0"/>
              <a:t>33</a:t>
            </a:fld>
            <a:endParaRPr lang="en-GB"/>
          </a:p>
        </p:txBody>
      </p:sp>
    </p:spTree>
    <p:extLst>
      <p:ext uri="{BB962C8B-B14F-4D97-AF65-F5344CB8AC3E}">
        <p14:creationId xmlns:p14="http://schemas.microsoft.com/office/powerpoint/2010/main" val="10903301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https://docs.python.org/3/library/functools.html#functools.lru_cache</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35</a:t>
            </a:fld>
            <a:endParaRPr lang="en-GB"/>
          </a:p>
        </p:txBody>
      </p:sp>
    </p:spTree>
    <p:extLst>
      <p:ext uri="{BB962C8B-B14F-4D97-AF65-F5344CB8AC3E}">
        <p14:creationId xmlns:p14="http://schemas.microsoft.com/office/powerpoint/2010/main" val="40866644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38</a:t>
            </a:fld>
            <a:endParaRPr lang="en-GB"/>
          </a:p>
        </p:txBody>
      </p:sp>
    </p:spTree>
    <p:extLst>
      <p:ext uri="{BB962C8B-B14F-4D97-AF65-F5344CB8AC3E}">
        <p14:creationId xmlns:p14="http://schemas.microsoft.com/office/powerpoint/2010/main" val="1939060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the docs:</a:t>
            </a:r>
          </a:p>
          <a:p>
            <a:endParaRPr lang="en-GB" dirty="0"/>
          </a:p>
          <a:p>
            <a:r>
              <a:rPr lang="en-GB" dirty="0"/>
              <a:t>“A </a:t>
            </a:r>
            <a:r>
              <a:rPr lang="en-GB" i="1" dirty="0"/>
              <a:t>scope</a:t>
            </a:r>
            <a:r>
              <a:rPr lang="en-GB" dirty="0"/>
              <a:t> is a textual region of a Python program where a namespace is directly accessible. “Directly accessible” here means that an unqualified reference to a name attempts to find the name in the namespace.”</a:t>
            </a:r>
          </a:p>
          <a:p>
            <a:endParaRPr lang="en-GB" dirty="0"/>
          </a:p>
          <a:p>
            <a:r>
              <a:rPr lang="en-GB" dirty="0"/>
              <a:t>“For example, assume we want to create a list of squares, like:</a:t>
            </a:r>
          </a:p>
          <a:p>
            <a:r>
              <a:rPr lang="en-GB" sz="1200" kern="1200" dirty="0">
                <a:solidFill>
                  <a:schemeClr val="tx1"/>
                </a:solidFill>
                <a:effectLst/>
                <a:latin typeface="+mn-lt"/>
                <a:ea typeface="+mn-ea"/>
                <a:cs typeface="+mn-cs"/>
              </a:rPr>
              <a:t>&gt;&gt;&gt;</a:t>
            </a:r>
            <a:r>
              <a:rPr lang="en-GB" dirty="0">
                <a:effectLst/>
              </a:rPr>
              <a:t>&gt;&gt;&gt; squares = [] </a:t>
            </a:r>
          </a:p>
          <a:p>
            <a:r>
              <a:rPr lang="en-GB" dirty="0">
                <a:effectLst/>
              </a:rPr>
              <a:t>&gt;&gt;&gt; for x in range(10): </a:t>
            </a:r>
          </a:p>
          <a:p>
            <a:r>
              <a:rPr lang="en-GB" dirty="0">
                <a:effectLst/>
              </a:rPr>
              <a:t>	... </a:t>
            </a:r>
            <a:r>
              <a:rPr lang="en-GB" dirty="0" err="1">
                <a:effectLst/>
              </a:rPr>
              <a:t>squares.append</a:t>
            </a:r>
            <a:r>
              <a:rPr lang="en-GB" dirty="0">
                <a:effectLst/>
              </a:rPr>
              <a:t>(x**2) </a:t>
            </a:r>
          </a:p>
          <a:p>
            <a:r>
              <a:rPr lang="en-GB" dirty="0">
                <a:effectLst/>
              </a:rPr>
              <a:t>	... </a:t>
            </a:r>
          </a:p>
          <a:p>
            <a:r>
              <a:rPr lang="en-GB" dirty="0">
                <a:effectLst/>
              </a:rPr>
              <a:t>&gt;&gt;&gt; squares [0, 1, 4, 9, 16, 25, 36, 49, 64, 81]</a:t>
            </a:r>
          </a:p>
          <a:p>
            <a:r>
              <a:rPr lang="en-GB" dirty="0">
                <a:effectLst/>
              </a:rPr>
              <a:t> </a:t>
            </a:r>
          </a:p>
          <a:p>
            <a:r>
              <a:rPr lang="en-GB" dirty="0"/>
              <a:t>Note that this creates (or overwrites) a variable named x that still exists after the loop completes. We can calculate the list of squares without any side effects using:</a:t>
            </a:r>
          </a:p>
          <a:p>
            <a:r>
              <a:rPr lang="en-GB" dirty="0">
                <a:effectLst/>
              </a:rPr>
              <a:t>squares = list(map(lambda x: x**2, range(10))) </a:t>
            </a:r>
          </a:p>
          <a:p>
            <a:r>
              <a:rPr lang="en-GB" dirty="0"/>
              <a:t>or, equivalently:</a:t>
            </a:r>
          </a:p>
          <a:p>
            <a:r>
              <a:rPr lang="en-GB" dirty="0">
                <a:effectLst/>
              </a:rPr>
              <a:t>squares = [x**2 for x in range(10)] </a:t>
            </a:r>
          </a:p>
          <a:p>
            <a:r>
              <a:rPr lang="en-GB" dirty="0"/>
              <a:t>which is more concise and readable.</a:t>
            </a:r>
          </a:p>
          <a:p>
            <a:r>
              <a:rPr lang="en-GB" dirty="0"/>
              <a:t>A list comprehension consists of brackets containing an expression followed by a </a:t>
            </a:r>
            <a:r>
              <a:rPr lang="en-GB" dirty="0">
                <a:hlinkClick r:id="rId3"/>
              </a:rPr>
              <a:t>for</a:t>
            </a:r>
            <a:r>
              <a:rPr lang="en-GB" dirty="0"/>
              <a:t> clause, then zero or more </a:t>
            </a:r>
            <a:r>
              <a:rPr lang="en-GB" dirty="0">
                <a:hlinkClick r:id="rId3"/>
              </a:rPr>
              <a:t>for</a:t>
            </a:r>
            <a:r>
              <a:rPr lang="en-GB" dirty="0"/>
              <a:t> or </a:t>
            </a:r>
            <a:r>
              <a:rPr lang="en-GB" dirty="0">
                <a:hlinkClick r:id="rId4"/>
              </a:rPr>
              <a:t>if</a:t>
            </a:r>
            <a:r>
              <a:rPr lang="en-GB" dirty="0"/>
              <a:t> clauses. </a:t>
            </a:r>
          </a:p>
          <a:p>
            <a:endParaRPr lang="en-GB" dirty="0"/>
          </a:p>
          <a:p>
            <a:r>
              <a:rPr lang="en-GB" dirty="0"/>
              <a:t>[(x, y) for x in [1,2,3] for y in [3,1,4] if x != y]</a:t>
            </a:r>
          </a:p>
          <a:p>
            <a:r>
              <a:rPr lang="en-GB" dirty="0"/>
              <a:t>If the expression is a tuple (e.g. the (x, y) in the previous example), it must be parenthesized."</a:t>
            </a:r>
            <a:endParaRPr lang="en-GB" dirty="0">
              <a:effectLst/>
            </a:endParaRPr>
          </a:p>
          <a:p>
            <a:r>
              <a:rPr lang="en-GB" dirty="0"/>
              <a:t>“https://docs.python.org/3/tutorial/</a:t>
            </a:r>
            <a:r>
              <a:rPr lang="en-GB" dirty="0" err="1"/>
              <a:t>datastructures.html#list-comprehensions</a:t>
            </a:r>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39</a:t>
            </a:fld>
            <a:endParaRPr lang="en-GB"/>
          </a:p>
        </p:txBody>
      </p:sp>
    </p:spTree>
    <p:extLst>
      <p:ext uri="{BB962C8B-B14F-4D97-AF65-F5344CB8AC3E}">
        <p14:creationId xmlns:p14="http://schemas.microsoft.com/office/powerpoint/2010/main" val="26086096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pass values into these, see:</a:t>
            </a:r>
          </a:p>
          <a:p>
            <a:r>
              <a:rPr lang="en-GB" dirty="0"/>
              <a:t>https://www.python.org/dev/peps/pep-0342/</a:t>
            </a:r>
          </a:p>
        </p:txBody>
      </p:sp>
      <p:sp>
        <p:nvSpPr>
          <p:cNvPr id="4" name="Slide Number Placeholder 3"/>
          <p:cNvSpPr>
            <a:spLocks noGrp="1"/>
          </p:cNvSpPr>
          <p:nvPr>
            <p:ph type="sldNum" sz="quarter" idx="10"/>
          </p:nvPr>
        </p:nvSpPr>
        <p:spPr/>
        <p:txBody>
          <a:bodyPr/>
          <a:lstStyle/>
          <a:p>
            <a:fld id="{40AF8E6D-2F87-4F6A-97CA-AABE12BDBAA7}" type="slidenum">
              <a:rPr lang="en-GB" smtClean="0"/>
              <a:t>40</a:t>
            </a:fld>
            <a:endParaRPr lang="en-GB"/>
          </a:p>
        </p:txBody>
      </p:sp>
    </p:spTree>
    <p:extLst>
      <p:ext uri="{BB962C8B-B14F-4D97-AF65-F5344CB8AC3E}">
        <p14:creationId xmlns:p14="http://schemas.microsoft.com/office/powerpoint/2010/main" val="40198719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41</a:t>
            </a:fld>
            <a:endParaRPr lang="en-GB"/>
          </a:p>
        </p:txBody>
      </p:sp>
    </p:spTree>
    <p:extLst>
      <p:ext uri="{BB962C8B-B14F-4D97-AF65-F5344CB8AC3E}">
        <p14:creationId xmlns:p14="http://schemas.microsoft.com/office/powerpoint/2010/main" val="32861577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Beware adding lambdas to sequences as they get added as functions, not the result of functions:</a:t>
            </a:r>
          </a:p>
          <a:p>
            <a:r>
              <a:rPr lang="en-GB" dirty="0"/>
              <a:t>https://docs.python.org/3/faq/programming.html#why-do-lambdas-defined-in-a-loop-with-different-values-all-return-the-same-result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42</a:t>
            </a:fld>
            <a:endParaRPr lang="en-GB"/>
          </a:p>
        </p:txBody>
      </p:sp>
    </p:spTree>
    <p:extLst>
      <p:ext uri="{BB962C8B-B14F-4D97-AF65-F5344CB8AC3E}">
        <p14:creationId xmlns:p14="http://schemas.microsoft.com/office/powerpoint/2010/main" val="2113317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 the documentation notes: “Python uses the “termination” model of error handling: an exception handler can find out what happened and continue execution at an outer level, but it cannot repair the cause of the error and retry the failing operation”</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1430091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351502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exception to generating the </a:t>
            </a:r>
            <a:r>
              <a:rPr lang="en-GB" dirty="0" err="1"/>
              <a:t>stacktrace</a:t>
            </a:r>
            <a:r>
              <a:rPr lang="en-GB" dirty="0"/>
              <a:t> is the </a:t>
            </a:r>
            <a:r>
              <a:rPr lang="en-GB" dirty="0" err="1"/>
              <a:t>SystemExit</a:t>
            </a:r>
            <a:r>
              <a:rPr lang="en-GB" dirty="0"/>
              <a:t> exception, which is generated when the program closes.</a:t>
            </a:r>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2355350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3214933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4084154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3508460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 the documentation notes: "The optional else clause is executed if and when control flows off the end of the try clause. [2] Exceptions in the else clause are not handled by the preceding except clauses."</a:t>
            </a:r>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938603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13/10/2017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13/10/2017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13/10/2017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13/10/2017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13/10/2017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13/10/2017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13/10/2017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13/10/2017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13/10/2017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13/10/2017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13/10/2017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13/10/2017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ocs.python.org/3/library/errno.html" TargetMode="External"/><Relationship Id="rId2" Type="http://schemas.openxmlformats.org/officeDocument/2006/relationships/hyperlink" Target="https://docs.python.org/3/library/sys.html#sys.exi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ocs.python.org/3/reference/simple_stmts.html#the-raise-stateme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docs.python.org/3/howto/functional.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docs.python.org/3/library/itertools.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iki.python.org/moin/PythonDecoratorLibrary"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cs.python.org/3/library/exceptions.html#Excep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id="{1DB95454-3617-421C-B687-70B9BB593FEE}"/>
              </a:ext>
            </a:extLst>
          </p:cNvPr>
          <p:cNvSpPr>
            <a:spLocks noGrp="1"/>
          </p:cNvSpPr>
          <p:nvPr>
            <p:ph type="subTitle" idx="1"/>
          </p:nvPr>
        </p:nvSpPr>
        <p:spPr/>
        <p:txBody>
          <a:bodyPr>
            <a:normAutofit/>
          </a:bodyPr>
          <a:lstStyle/>
          <a:p>
            <a:r>
              <a:rPr lang="en-GB" sz="4000" dirty="0"/>
              <a:t>Exceptions / Functional Programming</a:t>
            </a:r>
            <a:endParaRPr lang="en-GB" sz="4000" dirty="0">
              <a:solidFill>
                <a:schemeClr val="bg2">
                  <a:lumMod val="50000"/>
                </a:schemeClr>
              </a:solidFill>
            </a:endParaRPr>
          </a:p>
        </p:txBody>
      </p:sp>
    </p:spTree>
    <p:extLst>
      <p:ext uri="{BB962C8B-B14F-4D97-AF65-F5344CB8AC3E}">
        <p14:creationId xmlns:p14="http://schemas.microsoft.com/office/powerpoint/2010/main" val="483748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p:txBody>
          <a:bodyPr/>
          <a:lstStyle/>
          <a:p>
            <a:pPr algn="r"/>
            <a:r>
              <a:rPr lang="en-GB" dirty="0"/>
              <a:t>Catch more than one error type alone</a:t>
            </a:r>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p:txBody>
          <a:bodyPr>
            <a:normAutofit lnSpcReduction="10000"/>
          </a:bodyPr>
          <a:lstStyle/>
          <a:p>
            <a:pPr marL="0" indent="0">
              <a:buNone/>
            </a:pPr>
            <a:r>
              <a:rPr lang="en-GB" dirty="0">
                <a:latin typeface="Courier New" panose="02070309020205020404" pitchFamily="49" charset="0"/>
                <a:cs typeface="Courier New" panose="02070309020205020404" pitchFamily="49" charset="0"/>
              </a:rPr>
              <a:t>import random</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try:</a:t>
            </a:r>
          </a:p>
          <a:p>
            <a:pPr marL="0" indent="0">
              <a:buNone/>
            </a:pPr>
            <a:r>
              <a:rPr lang="en-GB" dirty="0">
                <a:latin typeface="Courier New" panose="02070309020205020404" pitchFamily="49" charset="0"/>
                <a:cs typeface="Courier New" panose="02070309020205020404" pitchFamily="49" charset="0"/>
              </a:rPr>
              <a:t>	a = 1/</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ZeroDivisionError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 = 0</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SystemError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 = None</a:t>
            </a:r>
          </a:p>
          <a:p>
            <a:pPr marL="0" indent="0">
              <a:buNone/>
            </a:pPr>
            <a:r>
              <a:rPr lang="en-GB" dirty="0">
                <a:latin typeface="Courier New" panose="02070309020205020404" pitchFamily="49" charset="0"/>
                <a:cs typeface="Courier New" panose="02070309020205020404" pitchFamily="49" charset="0"/>
              </a:rPr>
              <a:t>print("Done")</a:t>
            </a:r>
          </a:p>
          <a:p>
            <a:pPr marL="0" indent="0">
              <a:buNone/>
            </a:pPr>
            <a:endParaRPr lang="en-GB" dirty="0"/>
          </a:p>
        </p:txBody>
      </p:sp>
    </p:spTree>
    <p:extLst>
      <p:ext uri="{BB962C8B-B14F-4D97-AF65-F5344CB8AC3E}">
        <p14:creationId xmlns:p14="http://schemas.microsoft.com/office/powerpoint/2010/main" val="1547555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F6114-4A23-4357-9537-435F7A90B947}"/>
              </a:ext>
            </a:extLst>
          </p:cNvPr>
          <p:cNvSpPr>
            <a:spLocks noGrp="1"/>
          </p:cNvSpPr>
          <p:nvPr>
            <p:ph type="title"/>
          </p:nvPr>
        </p:nvSpPr>
        <p:spPr/>
        <p:txBody>
          <a:bodyPr/>
          <a:lstStyle/>
          <a:p>
            <a:pPr algn="r"/>
            <a:r>
              <a:rPr lang="en-GB" dirty="0"/>
              <a:t>User-defined exceptions</a:t>
            </a:r>
          </a:p>
        </p:txBody>
      </p:sp>
      <p:sp>
        <p:nvSpPr>
          <p:cNvPr id="3" name="Content Placeholder 2">
            <a:extLst>
              <a:ext uri="{FF2B5EF4-FFF2-40B4-BE49-F238E27FC236}">
                <a16:creationId xmlns:a16="http://schemas.microsoft.com/office/drawing/2014/main" id="{0388BD7A-BBE0-494A-920D-4E9992BD9318}"/>
              </a:ext>
            </a:extLst>
          </p:cNvPr>
          <p:cNvSpPr>
            <a:spLocks noGrp="1"/>
          </p:cNvSpPr>
          <p:nvPr>
            <p:ph idx="1"/>
          </p:nvPr>
        </p:nvSpPr>
        <p:spPr>
          <a:xfrm>
            <a:off x="331076" y="1825625"/>
            <a:ext cx="11571890" cy="4351338"/>
          </a:xfrm>
        </p:spPr>
        <p:txBody>
          <a:bodyPr>
            <a:normAutofit fontScale="92500" lnSpcReduction="20000"/>
          </a:bodyPr>
          <a:lstStyle/>
          <a:p>
            <a:pPr marL="0" indent="0">
              <a:buNone/>
            </a:pPr>
            <a:r>
              <a:rPr lang="en-GB" dirty="0"/>
              <a:t>The raise keyword, on its own inside a except clause, will raise the last exception.</a:t>
            </a:r>
          </a:p>
          <a:p>
            <a:pPr marL="0" indent="0">
              <a:buNone/>
            </a:pPr>
            <a:endParaRPr lang="en-GB" dirty="0"/>
          </a:p>
          <a:p>
            <a:pPr marL="0" indent="0">
              <a:buNone/>
            </a:pPr>
            <a:r>
              <a:rPr lang="en-GB" dirty="0"/>
              <a:t>You can raise your own exceptions: </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if a == 0: </a:t>
            </a:r>
          </a:p>
          <a:p>
            <a:pPr marL="0" indent="0">
              <a:buNone/>
            </a:pPr>
            <a:r>
              <a:rPr lang="en-GB" dirty="0">
                <a:latin typeface="Courier New" panose="02070309020205020404" pitchFamily="49" charset="0"/>
                <a:cs typeface="Courier New" panose="02070309020205020404" pitchFamily="49" charset="0"/>
              </a:rPr>
              <a:t>	raise </a:t>
            </a:r>
            <a:r>
              <a:rPr lang="en-GB" dirty="0" err="1">
                <a:latin typeface="Courier New" panose="02070309020205020404" pitchFamily="49" charset="0"/>
                <a:cs typeface="Courier New" panose="02070309020205020404" pitchFamily="49" charset="0"/>
              </a:rPr>
              <a:t>ZeroDivisionError</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else: </a:t>
            </a:r>
          </a:p>
          <a:p>
            <a:pPr marL="0" indent="0">
              <a:buNone/>
            </a:pPr>
            <a:r>
              <a:rPr lang="en-GB" dirty="0">
                <a:latin typeface="Courier New" panose="02070309020205020404" pitchFamily="49" charset="0"/>
                <a:cs typeface="Courier New" panose="02070309020205020404" pitchFamily="49" charset="0"/>
              </a:rPr>
              <a:t>	a = 1/a</a:t>
            </a:r>
          </a:p>
          <a:p>
            <a:pPr marL="0" indent="0">
              <a:buNone/>
            </a:pPr>
            <a:endParaRPr lang="en-GB" dirty="0"/>
          </a:p>
          <a:p>
            <a:pPr marL="0" indent="0">
              <a:buNone/>
            </a:pPr>
            <a:r>
              <a:rPr lang="en-GB" dirty="0"/>
              <a:t>Or you can make your own types. We'll see how when we see how to make subclasses.</a:t>
            </a:r>
          </a:p>
        </p:txBody>
      </p:sp>
    </p:spTree>
    <p:extLst>
      <p:ext uri="{BB962C8B-B14F-4D97-AF65-F5344CB8AC3E}">
        <p14:creationId xmlns:p14="http://schemas.microsoft.com/office/powerpoint/2010/main" val="1839287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p:txBody>
          <a:bodyPr/>
          <a:lstStyle/>
          <a:p>
            <a:pPr algn="r"/>
            <a:r>
              <a:rPr lang="en-GB" dirty="0"/>
              <a:t>Interrogating the exception</a:t>
            </a:r>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p:txBody>
          <a:bodyPr>
            <a:normAutofit lnSpcReduction="10000"/>
          </a:bodyPr>
          <a:lstStyle/>
          <a:p>
            <a:pPr marL="0" indent="0">
              <a:buNone/>
            </a:pPr>
            <a:r>
              <a:rPr lang="en-GB" dirty="0">
                <a:latin typeface="Courier New" panose="02070309020205020404" pitchFamily="49" charset="0"/>
                <a:cs typeface="Courier New" panose="02070309020205020404" pitchFamily="49" charset="0"/>
              </a:rPr>
              <a:t>import random</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try:</a:t>
            </a:r>
          </a:p>
          <a:p>
            <a:pPr marL="0" indent="0">
              <a:buNone/>
            </a:pPr>
            <a:r>
              <a:rPr lang="en-GB" dirty="0">
                <a:latin typeface="Courier New" panose="02070309020205020404" pitchFamily="49" charset="0"/>
                <a:cs typeface="Courier New" panose="02070309020205020404" pitchFamily="49" charset="0"/>
              </a:rPr>
              <a:t>	a = 1/</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ZeroDivisionError</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 = 0</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SystemError</a:t>
            </a:r>
            <a:r>
              <a:rPr lang="en-GB" dirty="0">
                <a:latin typeface="Courier New" panose="02070309020205020404" pitchFamily="49" charset="0"/>
                <a:cs typeface="Courier New" panose="02070309020205020404" pitchFamily="49" charset="0"/>
              </a:rPr>
              <a:t> as se:</a:t>
            </a:r>
          </a:p>
          <a:p>
            <a:pPr marL="0" indent="0">
              <a:buNone/>
            </a:pPr>
            <a:r>
              <a:rPr lang="en-GB" dirty="0">
                <a:latin typeface="Courier New" panose="02070309020205020404" pitchFamily="49" charset="0"/>
                <a:cs typeface="Courier New" panose="02070309020205020404" pitchFamily="49" charset="0"/>
              </a:rPr>
              <a:t>	print(se)</a:t>
            </a:r>
          </a:p>
          <a:p>
            <a:pPr marL="0" indent="0">
              <a:buNone/>
            </a:pPr>
            <a:r>
              <a:rPr lang="en-GB" dirty="0">
                <a:latin typeface="Courier New" panose="02070309020205020404" pitchFamily="49" charset="0"/>
                <a:cs typeface="Courier New" panose="02070309020205020404" pitchFamily="49" charset="0"/>
              </a:rPr>
              <a:t>print("Done")</a:t>
            </a:r>
          </a:p>
          <a:p>
            <a:pPr marL="0" indent="0">
              <a:buNone/>
            </a:pPr>
            <a:endParaRPr lang="en-GB" dirty="0"/>
          </a:p>
        </p:txBody>
      </p:sp>
    </p:spTree>
    <p:extLst>
      <p:ext uri="{BB962C8B-B14F-4D97-AF65-F5344CB8AC3E}">
        <p14:creationId xmlns:p14="http://schemas.microsoft.com/office/powerpoint/2010/main" val="3745209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F19E-E3F4-4BFC-95F7-F17AE27C7846}"/>
              </a:ext>
            </a:extLst>
          </p:cNvPr>
          <p:cNvSpPr>
            <a:spLocks noGrp="1"/>
          </p:cNvSpPr>
          <p:nvPr>
            <p:ph type="title"/>
          </p:nvPr>
        </p:nvSpPr>
        <p:spPr>
          <a:xfrm>
            <a:off x="838200" y="365125"/>
            <a:ext cx="11010900" cy="1325563"/>
          </a:xfrm>
        </p:spPr>
        <p:txBody>
          <a:bodyPr/>
          <a:lstStyle/>
          <a:p>
            <a:pPr algn="r"/>
            <a:r>
              <a:rPr lang="en-GB" dirty="0"/>
              <a:t>Else</a:t>
            </a:r>
          </a:p>
        </p:txBody>
      </p:sp>
      <p:sp>
        <p:nvSpPr>
          <p:cNvPr id="3" name="Content Placeholder 2">
            <a:extLst>
              <a:ext uri="{FF2B5EF4-FFF2-40B4-BE49-F238E27FC236}">
                <a16:creationId xmlns:a16="http://schemas.microsoft.com/office/drawing/2014/main" id="{95B9B300-4544-424B-9D90-1CB3786C907C}"/>
              </a:ext>
            </a:extLst>
          </p:cNvPr>
          <p:cNvSpPr>
            <a:spLocks noGrp="1"/>
          </p:cNvSpPr>
          <p:nvPr>
            <p:ph idx="1"/>
          </p:nvPr>
        </p:nvSpPr>
        <p:spPr>
          <a:xfrm>
            <a:off x="495300" y="1560786"/>
            <a:ext cx="11353800" cy="5030513"/>
          </a:xfrm>
        </p:spPr>
        <p:txBody>
          <a:bodyPr>
            <a:normAutofit/>
          </a:bodyPr>
          <a:lstStyle/>
          <a:p>
            <a:pPr marL="0" indent="0">
              <a:buNone/>
            </a:pPr>
            <a:r>
              <a:rPr lang="en-GB" dirty="0"/>
              <a:t>If there's something that must happen only if exceptions aren't raised, put in a else clause:</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a:t>
            </a:r>
          </a:p>
          <a:p>
            <a:pPr marL="0" indent="0">
              <a:buNone/>
            </a:pPr>
            <a:r>
              <a:rPr lang="en-GB" sz="2400" dirty="0">
                <a:latin typeface="Courier New" panose="02070309020205020404" pitchFamily="49" charset="0"/>
                <a:cs typeface="Courier New" panose="02070309020205020404" pitchFamily="49" charset="0"/>
              </a:rPr>
              <a:t>except:</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else:</a:t>
            </a:r>
          </a:p>
          <a:p>
            <a:pPr marL="0" indent="0">
              <a:buNone/>
            </a:pPr>
            <a:r>
              <a:rPr lang="en-GB" sz="2400" dirty="0">
                <a:latin typeface="Courier New" panose="02070309020205020404" pitchFamily="49" charset="0"/>
                <a:cs typeface="Courier New" panose="02070309020205020404" pitchFamily="49" charset="0"/>
              </a:rPr>
              <a:t>	print(a)			# Exceptions here not caught.</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56981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F19E-E3F4-4BFC-95F7-F17AE27C7846}"/>
              </a:ext>
            </a:extLst>
          </p:cNvPr>
          <p:cNvSpPr>
            <a:spLocks noGrp="1"/>
          </p:cNvSpPr>
          <p:nvPr>
            <p:ph type="title"/>
          </p:nvPr>
        </p:nvSpPr>
        <p:spPr>
          <a:xfrm>
            <a:off x="1333500" y="0"/>
            <a:ext cx="10515600" cy="1325563"/>
          </a:xfrm>
        </p:spPr>
        <p:txBody>
          <a:bodyPr/>
          <a:lstStyle/>
          <a:p>
            <a:pPr algn="r"/>
            <a:r>
              <a:rPr lang="en-GB" dirty="0"/>
              <a:t>Finally</a:t>
            </a:r>
          </a:p>
        </p:txBody>
      </p:sp>
      <p:sp>
        <p:nvSpPr>
          <p:cNvPr id="3" name="Content Placeholder 2">
            <a:extLst>
              <a:ext uri="{FF2B5EF4-FFF2-40B4-BE49-F238E27FC236}">
                <a16:creationId xmlns:a16="http://schemas.microsoft.com/office/drawing/2014/main" id="{95B9B300-4544-424B-9D90-1CB3786C907C}"/>
              </a:ext>
            </a:extLst>
          </p:cNvPr>
          <p:cNvSpPr>
            <a:spLocks noGrp="1"/>
          </p:cNvSpPr>
          <p:nvPr>
            <p:ph idx="1"/>
          </p:nvPr>
        </p:nvSpPr>
        <p:spPr>
          <a:xfrm>
            <a:off x="495300" y="1135117"/>
            <a:ext cx="11353800" cy="5549461"/>
          </a:xfrm>
        </p:spPr>
        <p:txBody>
          <a:bodyPr>
            <a:normAutofit/>
          </a:bodyPr>
          <a:lstStyle/>
          <a:p>
            <a:pPr marL="0" indent="0">
              <a:buNone/>
            </a:pPr>
            <a:r>
              <a:rPr lang="en-GB" dirty="0"/>
              <a:t>If there's something that absolutely must happen, put in a finally clause and Python will do its best to do it exception raised or not. </a:t>
            </a:r>
          </a:p>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a:t>
            </a:r>
          </a:p>
          <a:p>
            <a:pPr marL="0" indent="0">
              <a:buNone/>
            </a:pPr>
            <a:r>
              <a:rPr lang="en-GB" sz="2400" dirty="0">
                <a:latin typeface="Courier New" panose="02070309020205020404" pitchFamily="49" charset="0"/>
                <a:cs typeface="Courier New" panose="02070309020205020404" pitchFamily="49" charset="0"/>
              </a:rPr>
              <a:t>except:</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finally:</a:t>
            </a:r>
          </a:p>
          <a:p>
            <a:pPr marL="0" indent="0">
              <a:buNone/>
            </a:pPr>
            <a:r>
              <a:rPr lang="en-GB" sz="2400" dirty="0">
                <a:latin typeface="Courier New" panose="02070309020205020404" pitchFamily="49" charset="0"/>
                <a:cs typeface="Courier New" panose="02070309020205020404" pitchFamily="49" charset="0"/>
              </a:rPr>
              <a:t>	if a == None: a = -1</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sz="2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12749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44441-127C-4D1C-8E39-2108BEA24984}"/>
              </a:ext>
            </a:extLst>
          </p:cNvPr>
          <p:cNvSpPr>
            <a:spLocks noGrp="1"/>
          </p:cNvSpPr>
          <p:nvPr>
            <p:ph type="title"/>
          </p:nvPr>
        </p:nvSpPr>
        <p:spPr/>
        <p:txBody>
          <a:bodyPr/>
          <a:lstStyle/>
          <a:p>
            <a:pPr algn="r"/>
            <a:r>
              <a:rPr lang="en-GB" dirty="0"/>
              <a:t>Finally details</a:t>
            </a:r>
          </a:p>
        </p:txBody>
      </p:sp>
      <p:sp>
        <p:nvSpPr>
          <p:cNvPr id="3" name="Content Placeholder 2">
            <a:extLst>
              <a:ext uri="{FF2B5EF4-FFF2-40B4-BE49-F238E27FC236}">
                <a16:creationId xmlns:a16="http://schemas.microsoft.com/office/drawing/2014/main" id="{C698CFB5-133E-41D5-88D6-D06A9C41724E}"/>
              </a:ext>
            </a:extLst>
          </p:cNvPr>
          <p:cNvSpPr>
            <a:spLocks noGrp="1"/>
          </p:cNvSpPr>
          <p:nvPr>
            <p:ph idx="1"/>
          </p:nvPr>
        </p:nvSpPr>
        <p:spPr/>
        <p:txBody>
          <a:bodyPr>
            <a:normAutofit/>
          </a:bodyPr>
          <a:lstStyle/>
          <a:p>
            <a:pPr marL="0" indent="0">
              <a:buNone/>
            </a:pPr>
            <a:r>
              <a:rPr lang="en-GB" dirty="0"/>
              <a:t>During this period, any exceptions are saved, to be re-raised after the finally. </a:t>
            </a:r>
          </a:p>
          <a:p>
            <a:pPr marL="0" indent="0">
              <a:buNone/>
            </a:pPr>
            <a:r>
              <a:rPr lang="en-GB" dirty="0"/>
              <a:t>Finally clauses will always happen, even if there's a return beforehand.</a:t>
            </a:r>
          </a:p>
          <a:p>
            <a:pPr marL="0" indent="0">
              <a:buNone/>
            </a:pPr>
            <a:r>
              <a:rPr lang="en-GB" dirty="0"/>
              <a:t>Exceptions in the finally clause are nested within the prior saved exception.</a:t>
            </a:r>
          </a:p>
          <a:p>
            <a:pPr marL="0" indent="0">
              <a:buNone/>
            </a:pPr>
            <a:r>
              <a:rPr lang="en-GB" dirty="0"/>
              <a:t>Break and return statements within finally will delete the saved exception.</a:t>
            </a:r>
          </a:p>
          <a:p>
            <a:pPr marL="0" indent="0">
              <a:buNone/>
            </a:pPr>
            <a:r>
              <a:rPr lang="en-GB" dirty="0"/>
              <a:t>If the try is in a loop, continue will execute the finally clause before restarting the loop, and break will execute the finally before leaving.</a:t>
            </a:r>
          </a:p>
          <a:p>
            <a:pPr marL="0" indent="0">
              <a:buNone/>
            </a:pPr>
            <a:endParaRPr lang="en-GB" dirty="0"/>
          </a:p>
          <a:p>
            <a:endParaRPr lang="en-GB" dirty="0"/>
          </a:p>
        </p:txBody>
      </p:sp>
    </p:spTree>
    <p:extLst>
      <p:ext uri="{BB962C8B-B14F-4D97-AF65-F5344CB8AC3E}">
        <p14:creationId xmlns:p14="http://schemas.microsoft.com/office/powerpoint/2010/main" val="1063434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BAF41-86DD-43A9-BAAB-EF6A12A768EE}"/>
              </a:ext>
            </a:extLst>
          </p:cNvPr>
          <p:cNvSpPr>
            <a:spLocks noGrp="1"/>
          </p:cNvSpPr>
          <p:nvPr>
            <p:ph type="title"/>
          </p:nvPr>
        </p:nvSpPr>
        <p:spPr/>
        <p:txBody>
          <a:bodyPr/>
          <a:lstStyle/>
          <a:p>
            <a:pPr algn="r"/>
            <a:r>
              <a:rPr lang="en-GB" dirty="0"/>
              <a:t>Exiting the system</a:t>
            </a:r>
          </a:p>
        </p:txBody>
      </p:sp>
      <p:sp>
        <p:nvSpPr>
          <p:cNvPr id="3" name="Content Placeholder 2">
            <a:extLst>
              <a:ext uri="{FF2B5EF4-FFF2-40B4-BE49-F238E27FC236}">
                <a16:creationId xmlns:a16="http://schemas.microsoft.com/office/drawing/2014/main" id="{C988F462-E7B1-4A2C-8D1F-2D36DF1B1E6A}"/>
              </a:ext>
            </a:extLst>
          </p:cNvPr>
          <p:cNvSpPr>
            <a:spLocks noGrp="1"/>
          </p:cNvSpPr>
          <p:nvPr>
            <p:ph idx="1"/>
          </p:nvPr>
        </p:nvSpPr>
        <p:spPr>
          <a:xfrm>
            <a:off x="838199" y="1825624"/>
            <a:ext cx="10954407" cy="4780127"/>
          </a:xfrm>
        </p:spPr>
        <p:txBody>
          <a:bodyPr>
            <a:normAutofit fontScale="92500" lnSpcReduction="10000"/>
          </a:bodyPr>
          <a:lstStyle/>
          <a:p>
            <a:pPr marL="0" indent="0">
              <a:buNone/>
            </a:pPr>
            <a:r>
              <a:rPr lang="en-GB" dirty="0"/>
              <a:t>If you want to exit the system at any point, call:</a:t>
            </a:r>
          </a:p>
          <a:p>
            <a:pPr marL="0" indent="0">
              <a:buNone/>
            </a:pPr>
            <a:r>
              <a:rPr lang="en-GB" dirty="0">
                <a:latin typeface="Courier New" panose="02070309020205020404" pitchFamily="49" charset="0"/>
                <a:cs typeface="Courier New" panose="02070309020205020404" pitchFamily="49" charset="0"/>
              </a:rPr>
              <a:t>import sys</a:t>
            </a:r>
          </a:p>
          <a:p>
            <a:pPr marL="0" indent="0">
              <a:buNone/>
            </a:pPr>
            <a:r>
              <a:rPr lang="en-GB" dirty="0" err="1">
                <a:latin typeface="Courier New" panose="02070309020205020404" pitchFamily="49" charset="0"/>
                <a:cs typeface="Courier New" panose="02070309020205020404" pitchFamily="49" charset="0"/>
              </a:rPr>
              <a:t>sys.exit</a:t>
            </a:r>
            <a:r>
              <a:rPr lang="en-GB" dirty="0">
                <a:latin typeface="Courier New" panose="02070309020205020404" pitchFamily="49" charset="0"/>
                <a:cs typeface="Courier New" panose="02070309020205020404" pitchFamily="49" charset="0"/>
              </a:rPr>
              <a:t>()</a:t>
            </a:r>
          </a:p>
          <a:p>
            <a:pPr marL="0" indent="0">
              <a:buNone/>
            </a:pPr>
            <a:r>
              <a:rPr lang="en-GB" dirty="0"/>
              <a:t>This has an option:</a:t>
            </a:r>
          </a:p>
          <a:p>
            <a:pPr marL="0" indent="0">
              <a:buNone/>
            </a:pPr>
            <a:r>
              <a:rPr lang="en-GB" dirty="0" err="1">
                <a:latin typeface="Courier New" panose="02070309020205020404" pitchFamily="49" charset="0"/>
                <a:cs typeface="Courier New" panose="02070309020205020404" pitchFamily="49" charset="0"/>
              </a:rPr>
              <a:t>sys.exit</a:t>
            </a:r>
            <a:r>
              <a:rPr lang="en-GB" dirty="0">
                <a:latin typeface="Courier New" panose="02070309020205020404" pitchFamily="49" charset="0"/>
                <a:cs typeface="Courier New" panose="02070309020205020404" pitchFamily="49" charset="0"/>
              </a:rPr>
              <a:t>(</a:t>
            </a:r>
            <a:r>
              <a:rPr lang="en-GB" i="1" dirty="0" err="1">
                <a:latin typeface="Courier New" panose="02070309020205020404" pitchFamily="49" charset="0"/>
                <a:cs typeface="Courier New" panose="02070309020205020404" pitchFamily="49" charset="0"/>
              </a:rPr>
              <a:t>arg</a:t>
            </a:r>
            <a:r>
              <a:rPr lang="en-GB" dirty="0">
                <a:latin typeface="Courier New" panose="02070309020205020404" pitchFamily="49" charset="0"/>
                <a:cs typeface="Courier New" panose="02070309020205020404" pitchFamily="49" charset="0"/>
              </a:rPr>
              <a:t>)</a:t>
            </a:r>
          </a:p>
          <a:p>
            <a:pPr marL="0" indent="0">
              <a:buNone/>
            </a:pPr>
            <a:r>
              <a:rPr lang="en-GB" dirty="0"/>
              <a:t>Which is an error number to report to the system. Zero is usually regarded as exiting with no issues. </a:t>
            </a:r>
          </a:p>
          <a:p>
            <a:pPr marL="0" indent="0">
              <a:buNone/>
            </a:pPr>
            <a:r>
              <a:rPr lang="en-GB" dirty="0"/>
              <a:t>For more on this, see:</a:t>
            </a:r>
          </a:p>
          <a:p>
            <a:pPr marL="0" indent="0">
              <a:buNone/>
            </a:pPr>
            <a:r>
              <a:rPr lang="en-GB" dirty="0">
                <a:hlinkClick r:id="rId2"/>
              </a:rPr>
              <a:t>https://docs.python.org/3/library/sys.html#sys.exit</a:t>
            </a:r>
            <a:endParaRPr lang="en-GB" dirty="0"/>
          </a:p>
          <a:p>
            <a:pPr marL="0" indent="0">
              <a:buNone/>
            </a:pPr>
            <a:r>
              <a:rPr lang="en-GB" dirty="0"/>
              <a:t>See also </a:t>
            </a:r>
            <a:r>
              <a:rPr lang="en-GB" dirty="0" err="1"/>
              <a:t>errno</a:t>
            </a:r>
            <a:r>
              <a:rPr lang="en-GB" dirty="0"/>
              <a:t>, a special module on system error codes:</a:t>
            </a:r>
          </a:p>
          <a:p>
            <a:pPr marL="0" indent="0">
              <a:buNone/>
            </a:pPr>
            <a:r>
              <a:rPr lang="en-GB" dirty="0">
                <a:hlinkClick r:id="rId3"/>
              </a:rPr>
              <a:t>https://docs.python.org/3/library/errno.html</a:t>
            </a:r>
            <a:r>
              <a:rPr lang="en-GB" dirty="0"/>
              <a:t> </a:t>
            </a:r>
          </a:p>
        </p:txBody>
      </p:sp>
    </p:spTree>
    <p:extLst>
      <p:ext uri="{BB962C8B-B14F-4D97-AF65-F5344CB8AC3E}">
        <p14:creationId xmlns:p14="http://schemas.microsoft.com/office/powerpoint/2010/main" val="3472626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C0878-98A5-45FD-8C4A-168AF2C0CEF3}"/>
              </a:ext>
            </a:extLst>
          </p:cNvPr>
          <p:cNvSpPr>
            <a:spLocks noGrp="1"/>
          </p:cNvSpPr>
          <p:nvPr>
            <p:ph type="title"/>
          </p:nvPr>
        </p:nvSpPr>
        <p:spPr/>
        <p:txBody>
          <a:bodyPr/>
          <a:lstStyle/>
          <a:p>
            <a:pPr algn="r"/>
            <a:r>
              <a:rPr lang="en-GB" dirty="0" err="1"/>
              <a:t>Builtins</a:t>
            </a:r>
            <a:endParaRPr lang="en-GB" dirty="0"/>
          </a:p>
        </p:txBody>
      </p:sp>
      <p:sp>
        <p:nvSpPr>
          <p:cNvPr id="3" name="Content Placeholder 2">
            <a:extLst>
              <a:ext uri="{FF2B5EF4-FFF2-40B4-BE49-F238E27FC236}">
                <a16:creationId xmlns:a16="http://schemas.microsoft.com/office/drawing/2014/main" id="{25AED5E8-2E58-47DF-9FE9-F3ACC2A538BD}"/>
              </a:ext>
            </a:extLst>
          </p:cNvPr>
          <p:cNvSpPr>
            <a:spLocks noGrp="1"/>
          </p:cNvSpPr>
          <p:nvPr>
            <p:ph idx="1"/>
          </p:nvPr>
        </p:nvSpPr>
        <p:spPr>
          <a:xfrm>
            <a:off x="477078" y="1444487"/>
            <a:ext cx="10876722" cy="5168348"/>
          </a:xfrm>
        </p:spPr>
        <p:txBody>
          <a:bodyPr>
            <a:normAutofit fontScale="77500" lnSpcReduction="20000"/>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quit(code=None)</a:t>
            </a:r>
          </a:p>
          <a:p>
            <a:pPr marL="0" indent="0">
              <a:buNone/>
            </a:pPr>
            <a:r>
              <a:rPr lang="en-GB" dirty="0">
                <a:latin typeface="Courier New" panose="02070309020205020404" pitchFamily="49" charset="0"/>
                <a:cs typeface="Courier New" panose="02070309020205020404" pitchFamily="49" charset="0"/>
              </a:rPr>
              <a:t>exit(code=None)</a:t>
            </a:r>
          </a:p>
          <a:p>
            <a:pPr marL="0" indent="0">
              <a:buNone/>
            </a:pPr>
            <a:r>
              <a:rPr lang="en-GB" dirty="0">
                <a:latin typeface="Courier New" panose="02070309020205020404" pitchFamily="49" charset="0"/>
                <a:cs typeface="Courier New" panose="02070309020205020404" pitchFamily="49" charset="0"/>
              </a:rPr>
              <a:t>copyright</a:t>
            </a:r>
          </a:p>
          <a:p>
            <a:pPr marL="0" indent="0">
              <a:buNone/>
            </a:pPr>
            <a:r>
              <a:rPr lang="en-GB" dirty="0">
                <a:latin typeface="Courier New" panose="02070309020205020404" pitchFamily="49" charset="0"/>
                <a:cs typeface="Courier New" panose="02070309020205020404" pitchFamily="49" charset="0"/>
              </a:rPr>
              <a:t>license</a:t>
            </a:r>
          </a:p>
          <a:p>
            <a:pPr marL="0" indent="0">
              <a:buNone/>
            </a:pPr>
            <a:r>
              <a:rPr lang="en-GB" dirty="0">
                <a:latin typeface="Courier New" panose="02070309020205020404" pitchFamily="49" charset="0"/>
                <a:cs typeface="Courier New" panose="02070309020205020404" pitchFamily="49" charset="0"/>
              </a:rPr>
              <a:t>credits</a:t>
            </a:r>
          </a:p>
          <a:p>
            <a:pPr marL="0" indent="0">
              <a:buNone/>
            </a:pPr>
            <a:endParaRPr lang="en-GB" dirty="0"/>
          </a:p>
          <a:p>
            <a:pPr marL="0" indent="0">
              <a:buNone/>
            </a:pPr>
            <a:r>
              <a:rPr lang="en-GB" dirty="0"/>
              <a:t>If printed, e.g.</a:t>
            </a:r>
          </a:p>
          <a:p>
            <a:pPr marL="0" indent="0">
              <a:buNone/>
            </a:pPr>
            <a:r>
              <a:rPr lang="en-GB" dirty="0">
                <a:latin typeface="Courier New" panose="02070309020205020404" pitchFamily="49" charset="0"/>
                <a:cs typeface="Courier New" panose="02070309020205020404" pitchFamily="49" charset="0"/>
              </a:rPr>
              <a:t>&gt;&gt;&gt; quit</a:t>
            </a:r>
          </a:p>
          <a:p>
            <a:pPr marL="0" indent="0">
              <a:buNone/>
            </a:pPr>
            <a:r>
              <a:rPr lang="en-GB" dirty="0"/>
              <a:t>Give messages about how to quit, licensing, etc. </a:t>
            </a:r>
          </a:p>
          <a:p>
            <a:pPr marL="0" indent="0">
              <a:buNone/>
            </a:pPr>
            <a:r>
              <a:rPr lang="en-GB" dirty="0"/>
              <a:t>When invoked, e.g.</a:t>
            </a:r>
          </a:p>
          <a:p>
            <a:pPr marL="0" indent="0">
              <a:buNone/>
            </a:pPr>
            <a:r>
              <a:rPr lang="en-GB" dirty="0">
                <a:latin typeface="Courier New" panose="02070309020205020404" pitchFamily="49" charset="0"/>
                <a:cs typeface="Courier New" panose="02070309020205020404" pitchFamily="49" charset="0"/>
              </a:rPr>
              <a:t>&gt;&gt;&gt;quit()</a:t>
            </a:r>
          </a:p>
          <a:p>
            <a:pPr marL="0" indent="0">
              <a:buNone/>
            </a:pPr>
            <a:r>
              <a:rPr lang="en-GB" dirty="0">
                <a:latin typeface="Courier New" panose="02070309020205020404" pitchFamily="49" charset="0"/>
                <a:cs typeface="Courier New" panose="02070309020205020404" pitchFamily="49" charset="0"/>
              </a:rPr>
              <a:t>&gt;&gt;&gt;exit()</a:t>
            </a:r>
          </a:p>
          <a:p>
            <a:pPr marL="0" indent="0">
              <a:buNone/>
            </a:pPr>
            <a:r>
              <a:rPr lang="en-GB" dirty="0"/>
              <a:t>then quit and exit end the shell.</a:t>
            </a:r>
          </a:p>
        </p:txBody>
      </p:sp>
    </p:spTree>
    <p:extLst>
      <p:ext uri="{BB962C8B-B14F-4D97-AF65-F5344CB8AC3E}">
        <p14:creationId xmlns:p14="http://schemas.microsoft.com/office/powerpoint/2010/main" val="637759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CCFF-5722-45F0-8F61-60C935980FD5}"/>
              </a:ext>
            </a:extLst>
          </p:cNvPr>
          <p:cNvSpPr>
            <a:spLocks noGrp="1"/>
          </p:cNvSpPr>
          <p:nvPr>
            <p:ph type="title"/>
          </p:nvPr>
        </p:nvSpPr>
        <p:spPr/>
        <p:txBody>
          <a:bodyPr/>
          <a:lstStyle/>
          <a:p>
            <a:pPr algn="r"/>
            <a:r>
              <a:rPr lang="en-GB" dirty="0"/>
              <a:t>Making your own exceptions</a:t>
            </a:r>
          </a:p>
        </p:txBody>
      </p:sp>
      <p:sp>
        <p:nvSpPr>
          <p:cNvPr id="3" name="Content Placeholder 2">
            <a:extLst>
              <a:ext uri="{FF2B5EF4-FFF2-40B4-BE49-F238E27FC236}">
                <a16:creationId xmlns:a16="http://schemas.microsoft.com/office/drawing/2014/main" id="{6344D76F-7339-4632-BA72-7060855576AF}"/>
              </a:ext>
            </a:extLst>
          </p:cNvPr>
          <p:cNvSpPr>
            <a:spLocks noGrp="1"/>
          </p:cNvSpPr>
          <p:nvPr>
            <p:ph idx="1"/>
          </p:nvPr>
        </p:nvSpPr>
        <p:spPr>
          <a:xfrm>
            <a:off x="838200" y="1292772"/>
            <a:ext cx="10515600" cy="4884191"/>
          </a:xfrm>
        </p:spPr>
        <p:txBody>
          <a:bodyPr>
            <a:normAutofit fontScale="85000" lnSpcReduction="10000"/>
          </a:bodyPr>
          <a:lstStyle/>
          <a:p>
            <a:pPr marL="0" indent="0">
              <a:buNone/>
            </a:pPr>
            <a:r>
              <a:rPr lang="en-GB" dirty="0"/>
              <a:t>Use either Exception or one of the subclasses of </a:t>
            </a:r>
            <a:r>
              <a:rPr lang="en-GB" dirty="0" err="1"/>
              <a:t>BaseException</a:t>
            </a:r>
            <a:r>
              <a:rPr lang="en-GB" dirty="0"/>
              <a:t> as the base class for an exception class. The documentation suggests avoiding extending </a:t>
            </a:r>
            <a:r>
              <a:rPr lang="en-GB" dirty="0" err="1"/>
              <a:t>BaseException</a:t>
            </a:r>
            <a:r>
              <a:rPr lang="en-GB" dirty="0"/>
              <a:t> directly, presumably because it is too generic.</a:t>
            </a:r>
          </a:p>
          <a:p>
            <a:pPr marL="0" indent="0">
              <a:buNone/>
            </a:pPr>
            <a:endParaRPr lang="en-GB" dirty="0"/>
          </a:p>
          <a:p>
            <a:pPr marL="0" indent="0">
              <a:buNone/>
            </a:pPr>
            <a:r>
              <a:rPr lang="en-GB" dirty="0"/>
              <a:t>Then:</a:t>
            </a:r>
          </a:p>
          <a:p>
            <a:pPr marL="0" indent="0">
              <a:buNone/>
            </a:pPr>
            <a:r>
              <a:rPr lang="en-GB" dirty="0">
                <a:latin typeface="Courier New" panose="02070309020205020404" pitchFamily="49" charset="0"/>
                <a:cs typeface="Courier New" panose="02070309020205020404" pitchFamily="49" charset="0"/>
              </a:rPr>
              <a:t>raise </a:t>
            </a:r>
            <a:r>
              <a:rPr lang="en-GB" dirty="0" err="1">
                <a:latin typeface="Courier New" panose="02070309020205020404" pitchFamily="49" charset="0"/>
                <a:cs typeface="Courier New" panose="02070309020205020404" pitchFamily="49" charset="0"/>
              </a:rPr>
              <a:t>ExceptionClass</a:t>
            </a:r>
            <a:endParaRPr lang="en-GB" dirty="0">
              <a:latin typeface="Courier New" panose="02070309020205020404" pitchFamily="49" charset="0"/>
              <a:cs typeface="Courier New" panose="02070309020205020404" pitchFamily="49" charset="0"/>
            </a:endParaRPr>
          </a:p>
          <a:p>
            <a:pPr marL="0" indent="0">
              <a:buNone/>
            </a:pPr>
            <a:r>
              <a:rPr lang="en-GB" dirty="0"/>
              <a:t>This will generate a new object of that type, calling the zero-argument constructor. </a:t>
            </a:r>
          </a:p>
          <a:p>
            <a:pPr marL="0" indent="0">
              <a:buNone/>
            </a:pPr>
            <a:r>
              <a:rPr lang="en-GB" dirty="0"/>
              <a:t>For other complexities, such as exception chaining and attaching </a:t>
            </a:r>
            <a:r>
              <a:rPr lang="en-GB" dirty="0" err="1"/>
              <a:t>stacktraces</a:t>
            </a:r>
            <a:r>
              <a:rPr lang="en-GB" dirty="0"/>
              <a:t>, see:</a:t>
            </a:r>
          </a:p>
          <a:p>
            <a:pPr marL="0" indent="0">
              <a:buNone/>
            </a:pPr>
            <a:r>
              <a:rPr lang="en-GB" dirty="0">
                <a:hlinkClick r:id="rId3"/>
              </a:rPr>
              <a:t>https://docs.python.org/3/reference/simple_stmts.html#the-raise-statement</a:t>
            </a:r>
            <a:r>
              <a:rPr lang="en-GB" dirty="0"/>
              <a:t> </a:t>
            </a:r>
          </a:p>
          <a:p>
            <a:pPr marL="0" indent="0">
              <a:buNone/>
            </a:pPr>
            <a:endParaRPr lang="en-GB" dirty="0"/>
          </a:p>
          <a:p>
            <a:pPr marL="0" indent="0">
              <a:buNone/>
            </a:pPr>
            <a:r>
              <a:rPr lang="en-GB" dirty="0"/>
              <a:t>Catches catch subclasses of the caught class, and not its </a:t>
            </a:r>
            <a:r>
              <a:rPr lang="en-GB" dirty="0" err="1"/>
              <a:t>superclasses</a:t>
            </a:r>
            <a:r>
              <a:rPr lang="en-GB" dirty="0"/>
              <a:t>, </a:t>
            </a:r>
          </a:p>
          <a:p>
            <a:pPr marL="0" indent="0">
              <a:buNone/>
            </a:pPr>
            <a:r>
              <a:rPr lang="en-GB" dirty="0"/>
              <a:t>so a catch catches only more specific sub-exceptions.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566575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AB089-1A1F-48A8-A061-BE160A642A57}"/>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FE3CA257-DD05-45C5-8D4E-550DCE458473}"/>
              </a:ext>
            </a:extLst>
          </p:cNvPr>
          <p:cNvSpPr>
            <a:spLocks noGrp="1"/>
          </p:cNvSpPr>
          <p:nvPr>
            <p:ph idx="1"/>
          </p:nvPr>
        </p:nvSpPr>
        <p:spPr>
          <a:xfrm>
            <a:off x="838200" y="2405575"/>
            <a:ext cx="10515600" cy="3771388"/>
          </a:xfrm>
        </p:spPr>
        <p:txBody>
          <a:bodyPr/>
          <a:lstStyle/>
          <a:p>
            <a:pPr marL="0" indent="0">
              <a:buNone/>
            </a:pPr>
            <a:r>
              <a:rPr lang="en-GB" dirty="0"/>
              <a:t>Exceptions</a:t>
            </a:r>
          </a:p>
          <a:p>
            <a:pPr marL="0" indent="0">
              <a:buNone/>
            </a:pPr>
            <a:r>
              <a:rPr lang="en-GB" dirty="0"/>
              <a:t>Functional programming:</a:t>
            </a:r>
          </a:p>
          <a:p>
            <a:pPr marL="0" indent="0">
              <a:buNone/>
            </a:pPr>
            <a:r>
              <a:rPr lang="en-GB" dirty="0"/>
              <a:t>	Functions as objects.</a:t>
            </a:r>
          </a:p>
          <a:p>
            <a:pPr marL="0" indent="0">
              <a:buNone/>
            </a:pPr>
            <a:r>
              <a:rPr lang="en-GB" dirty="0"/>
              <a:t>	Functions that work with functions.</a:t>
            </a:r>
          </a:p>
          <a:p>
            <a:pPr marL="0" indent="0">
              <a:buNone/>
            </a:pPr>
            <a:endParaRPr lang="en-GB" dirty="0"/>
          </a:p>
        </p:txBody>
      </p:sp>
    </p:spTree>
    <p:extLst>
      <p:ext uri="{BB962C8B-B14F-4D97-AF65-F5344CB8AC3E}">
        <p14:creationId xmlns:p14="http://schemas.microsoft.com/office/powerpoint/2010/main" val="1587925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AB089-1A1F-48A8-A061-BE160A642A57}"/>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FE3CA257-DD05-45C5-8D4E-550DCE458473}"/>
              </a:ext>
            </a:extLst>
          </p:cNvPr>
          <p:cNvSpPr>
            <a:spLocks noGrp="1"/>
          </p:cNvSpPr>
          <p:nvPr>
            <p:ph idx="1"/>
          </p:nvPr>
        </p:nvSpPr>
        <p:spPr>
          <a:xfrm>
            <a:off x="838200" y="2405575"/>
            <a:ext cx="10515600" cy="3771388"/>
          </a:xfrm>
        </p:spPr>
        <p:txBody>
          <a:bodyPr/>
          <a:lstStyle/>
          <a:p>
            <a:pPr marL="0" indent="0">
              <a:buNone/>
            </a:pPr>
            <a:r>
              <a:rPr lang="en-GB" dirty="0"/>
              <a:t>Exceptions</a:t>
            </a:r>
          </a:p>
          <a:p>
            <a:pPr marL="0" indent="0">
              <a:buNone/>
            </a:pPr>
            <a:r>
              <a:rPr lang="en-GB" dirty="0"/>
              <a:t>Functional programming</a:t>
            </a:r>
          </a:p>
        </p:txBody>
      </p:sp>
    </p:spTree>
    <p:extLst>
      <p:ext uri="{BB962C8B-B14F-4D97-AF65-F5344CB8AC3E}">
        <p14:creationId xmlns:p14="http://schemas.microsoft.com/office/powerpoint/2010/main" val="446864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BC498-94CF-462C-8E82-A9C218574051}"/>
              </a:ext>
            </a:extLst>
          </p:cNvPr>
          <p:cNvSpPr>
            <a:spLocks noGrp="1"/>
          </p:cNvSpPr>
          <p:nvPr>
            <p:ph type="title"/>
          </p:nvPr>
        </p:nvSpPr>
        <p:spPr>
          <a:xfrm>
            <a:off x="1305127" y="170572"/>
            <a:ext cx="10515600" cy="1325563"/>
          </a:xfrm>
        </p:spPr>
        <p:txBody>
          <a:bodyPr/>
          <a:lstStyle/>
          <a:p>
            <a:pPr algn="r"/>
            <a:r>
              <a:rPr lang="en-GB" dirty="0"/>
              <a:t>Declarative Languages</a:t>
            </a:r>
          </a:p>
        </p:txBody>
      </p:sp>
      <p:sp>
        <p:nvSpPr>
          <p:cNvPr id="3" name="Content Placeholder 2">
            <a:extLst>
              <a:ext uri="{FF2B5EF4-FFF2-40B4-BE49-F238E27FC236}">
                <a16:creationId xmlns:a16="http://schemas.microsoft.com/office/drawing/2014/main" id="{17CA4268-75D2-43D4-A399-D1A1BB42F83D}"/>
              </a:ext>
            </a:extLst>
          </p:cNvPr>
          <p:cNvSpPr>
            <a:spLocks noGrp="1"/>
          </p:cNvSpPr>
          <p:nvPr>
            <p:ph idx="1"/>
          </p:nvPr>
        </p:nvSpPr>
        <p:spPr>
          <a:xfrm>
            <a:off x="317241" y="1686560"/>
            <a:ext cx="11644604" cy="4732901"/>
          </a:xfrm>
        </p:spPr>
        <p:txBody>
          <a:bodyPr>
            <a:normAutofit/>
          </a:bodyPr>
          <a:lstStyle/>
          <a:p>
            <a:pPr marL="0" indent="0">
              <a:buNone/>
            </a:pPr>
            <a:r>
              <a:rPr lang="en-GB" dirty="0">
                <a:solidFill>
                  <a:schemeClr val="accent5">
                    <a:lumMod val="75000"/>
                  </a:schemeClr>
                </a:solidFill>
              </a:rPr>
              <a:t>Declarative Languages </a:t>
            </a:r>
            <a:r>
              <a:rPr lang="en-GB" dirty="0"/>
              <a:t>usually describe the end point first and the program works to get there. </a:t>
            </a:r>
          </a:p>
          <a:p>
            <a:pPr marL="0" indent="0">
              <a:buNone/>
            </a:pPr>
            <a:endParaRPr lang="en-GB" dirty="0"/>
          </a:p>
          <a:p>
            <a:pPr marL="0" indent="0">
              <a:buNone/>
            </a:pPr>
            <a:r>
              <a:rPr lang="en-GB" dirty="0"/>
              <a:t>One subset of these are </a:t>
            </a:r>
            <a:r>
              <a:rPr lang="en-GB" dirty="0">
                <a:solidFill>
                  <a:schemeClr val="accent5">
                    <a:lumMod val="75000"/>
                  </a:schemeClr>
                </a:solidFill>
              </a:rPr>
              <a:t>Functional Languages </a:t>
            </a:r>
            <a:r>
              <a:rPr lang="en-GB" dirty="0"/>
              <a:t>where one passes one procedure to another in ever more complex nesting in order to calculate some end result defined by the first layer of nesting. </a:t>
            </a:r>
          </a:p>
          <a:p>
            <a:pPr marL="0" indent="0">
              <a:buNone/>
            </a:pPr>
            <a:endParaRPr lang="en-GB" dirty="0">
              <a:solidFill>
                <a:srgbClr val="000000"/>
              </a:solidFill>
              <a:latin typeface="Courier New" pitchFamily="49" charset="0"/>
              <a:ea typeface="Times New Roman" pitchFamily="18" charset="0"/>
              <a:cs typeface="Courier New" pitchFamily="49" charset="0"/>
            </a:endParaRPr>
          </a:p>
          <a:p>
            <a:pPr marL="0" indent="0">
              <a:buNone/>
            </a:pPr>
            <a:r>
              <a:rPr lang="en-GB" dirty="0"/>
              <a:t>Generally </a:t>
            </a:r>
            <a:r>
              <a:rPr lang="en-GB" dirty="0" err="1">
                <a:solidFill>
                  <a:schemeClr val="accent5">
                    <a:lumMod val="75000"/>
                  </a:schemeClr>
                </a:solidFill>
              </a:rPr>
              <a:t>stateful</a:t>
            </a:r>
            <a:r>
              <a:rPr lang="en-GB" dirty="0"/>
              <a:t> elements like variables are discouraged; the code is constructed from </a:t>
            </a:r>
            <a:r>
              <a:rPr lang="en-GB" dirty="0">
                <a:solidFill>
                  <a:schemeClr val="accent5">
                    <a:lumMod val="75000"/>
                  </a:schemeClr>
                </a:solidFill>
              </a:rPr>
              <a:t>expressions</a:t>
            </a:r>
            <a:r>
              <a:rPr lang="en-GB" dirty="0"/>
              <a:t> rather than full </a:t>
            </a:r>
            <a:r>
              <a:rPr lang="en-GB" dirty="0">
                <a:solidFill>
                  <a:schemeClr val="accent5">
                    <a:lumMod val="75000"/>
                  </a:schemeClr>
                </a:solidFill>
              </a:rPr>
              <a:t>statements</a:t>
            </a:r>
            <a:r>
              <a:rPr lang="en-GB" dirty="0"/>
              <a:t>.</a:t>
            </a:r>
          </a:p>
        </p:txBody>
      </p:sp>
    </p:spTree>
    <p:extLst>
      <p:ext uri="{BB962C8B-B14F-4D97-AF65-F5344CB8AC3E}">
        <p14:creationId xmlns:p14="http://schemas.microsoft.com/office/powerpoint/2010/main" val="1226090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CA4268-75D2-43D4-A399-D1A1BB42F83D}"/>
              </a:ext>
            </a:extLst>
          </p:cNvPr>
          <p:cNvSpPr>
            <a:spLocks noGrp="1"/>
          </p:cNvSpPr>
          <p:nvPr>
            <p:ph idx="1"/>
          </p:nvPr>
        </p:nvSpPr>
        <p:spPr>
          <a:xfrm>
            <a:off x="317241" y="1971040"/>
            <a:ext cx="11644604" cy="4448421"/>
          </a:xfrm>
        </p:spPr>
        <p:txBody>
          <a:bodyPr>
            <a:normAutofit fontScale="92500" lnSpcReduction="20000"/>
          </a:bodyPr>
          <a:lstStyle/>
          <a:p>
            <a:pPr marL="0" indent="0">
              <a:buNone/>
            </a:pPr>
            <a:endParaRPr lang="en-GB" dirty="0"/>
          </a:p>
          <a:p>
            <a:pPr marL="0" indent="0">
              <a:buNone/>
            </a:pPr>
            <a:r>
              <a:rPr lang="en-GB" dirty="0">
                <a:solidFill>
                  <a:srgbClr val="000000"/>
                </a:solidFill>
                <a:latin typeface="Courier New" pitchFamily="49" charset="0"/>
                <a:ea typeface="Times New Roman" pitchFamily="18" charset="0"/>
                <a:cs typeface="Courier New" pitchFamily="49" charset="0"/>
              </a:rPr>
              <a:t>print (</a:t>
            </a:r>
          </a:p>
          <a:p>
            <a:pPr marL="0" indent="0">
              <a:buNone/>
            </a:pPr>
            <a:r>
              <a:rPr lang="en-GB" dirty="0">
                <a:solidFill>
                  <a:srgbClr val="000000"/>
                </a:solidFill>
                <a:latin typeface="Courier New" pitchFamily="49" charset="0"/>
                <a:ea typeface="Times New Roman" pitchFamily="18" charset="0"/>
                <a:cs typeface="Courier New" pitchFamily="49" charset="0"/>
              </a:rPr>
              <a:t>	4 +  </a:t>
            </a:r>
            <a:r>
              <a:rPr lang="en-GB" dirty="0" err="1">
                <a:solidFill>
                  <a:srgbClr val="000000"/>
                </a:solidFill>
                <a:latin typeface="Courier New" pitchFamily="49" charset="0"/>
                <a:ea typeface="Times New Roman" pitchFamily="18" charset="0"/>
                <a:cs typeface="Courier New" pitchFamily="49" charset="0"/>
              </a:rPr>
              <a:t>int</a:t>
            </a:r>
            <a:r>
              <a:rPr lang="en-GB" dirty="0">
                <a:solidFill>
                  <a:srgbClr val="000000"/>
                </a:solidFill>
                <a:latin typeface="Courier New" pitchFamily="49" charset="0"/>
                <a:ea typeface="Times New Roman" pitchFamily="18" charset="0"/>
                <a:cs typeface="Courier New" pitchFamily="49" charset="0"/>
              </a:rPr>
              <a:t>(</a:t>
            </a:r>
          </a:p>
          <a:p>
            <a:pPr marL="0" indent="0">
              <a:buNone/>
            </a:pPr>
            <a:r>
              <a:rPr lang="en-GB" dirty="0">
                <a:solidFill>
                  <a:srgbClr val="000000"/>
                </a:solidFill>
                <a:latin typeface="Courier New" pitchFamily="49" charset="0"/>
                <a:ea typeface="Times New Roman" pitchFamily="18" charset="0"/>
                <a:cs typeface="Courier New" pitchFamily="49" charset="0"/>
              </a:rPr>
              <a:t>		 input(</a:t>
            </a:r>
          </a:p>
          <a:p>
            <a:pPr marL="0" indent="0">
              <a:buNone/>
            </a:pPr>
            <a:r>
              <a:rPr lang="en-GB" dirty="0">
                <a:solidFill>
                  <a:srgbClr val="000000"/>
                </a:solidFill>
                <a:latin typeface="Courier New" pitchFamily="49" charset="0"/>
                <a:ea typeface="Times New Roman" pitchFamily="18" charset="0"/>
                <a:cs typeface="Courier New" pitchFamily="49" charset="0"/>
              </a:rPr>
              <a:t>			</a:t>
            </a:r>
            <a:r>
              <a:rPr lang="en-GB" dirty="0">
                <a:solidFill>
                  <a:srgbClr val="000000"/>
                </a:solidFill>
                <a:latin typeface="Courier New" pitchFamily="49" charset="0"/>
                <a:cs typeface="Times New Roman" pitchFamily="18" charset="0"/>
              </a:rPr>
              <a:t>"Type a number to add to four“</a:t>
            </a:r>
          </a:p>
          <a:p>
            <a:pPr marL="0" indent="0">
              <a:buNone/>
            </a:pPr>
            <a:r>
              <a:rPr lang="en-GB" dirty="0">
                <a:solidFill>
                  <a:srgbClr val="000000"/>
                </a:solidFill>
                <a:latin typeface="Courier New" pitchFamily="49" charset="0"/>
                <a:ea typeface="Times New Roman" pitchFamily="18" charset="0"/>
                <a:cs typeface="Courier New" pitchFamily="49" charset="0"/>
              </a:rPr>
              <a:t>		)</a:t>
            </a:r>
          </a:p>
          <a:p>
            <a:pPr marL="0" indent="0">
              <a:buNone/>
            </a:pPr>
            <a:r>
              <a:rPr lang="en-GB" dirty="0">
                <a:solidFill>
                  <a:srgbClr val="000000"/>
                </a:solidFill>
                <a:latin typeface="Courier New" pitchFamily="49" charset="0"/>
                <a:ea typeface="Times New Roman" pitchFamily="18" charset="0"/>
                <a:cs typeface="Courier New" pitchFamily="49" charset="0"/>
              </a:rPr>
              <a:t>	)</a:t>
            </a:r>
          </a:p>
          <a:p>
            <a:pPr marL="0" indent="0">
              <a:buNone/>
            </a:pPr>
            <a:r>
              <a:rPr lang="en-GB" dirty="0">
                <a:solidFill>
                  <a:srgbClr val="000000"/>
                </a:solidFill>
                <a:latin typeface="Courier New" pitchFamily="49" charset="0"/>
                <a:ea typeface="Times New Roman" pitchFamily="18" charset="0"/>
                <a:cs typeface="Courier New" pitchFamily="49" charset="0"/>
              </a:rPr>
              <a:t>)</a:t>
            </a:r>
          </a:p>
          <a:p>
            <a:pPr marL="0" indent="0">
              <a:buNone/>
            </a:pPr>
            <a:endParaRPr lang="en-GB" dirty="0">
              <a:solidFill>
                <a:srgbClr val="000000"/>
              </a:solidFill>
              <a:latin typeface="Courier New" pitchFamily="49" charset="0"/>
              <a:ea typeface="Times New Roman" pitchFamily="18" charset="0"/>
              <a:cs typeface="Courier New" pitchFamily="49" charset="0"/>
            </a:endParaRPr>
          </a:p>
          <a:p>
            <a:pPr marL="0" indent="0">
              <a:buNone/>
            </a:pPr>
            <a:r>
              <a:rPr lang="en-GB" sz="3000" dirty="0"/>
              <a:t>Generally </a:t>
            </a:r>
            <a:r>
              <a:rPr lang="en-GB" sz="3000" dirty="0" err="1">
                <a:solidFill>
                  <a:schemeClr val="accent5">
                    <a:lumMod val="75000"/>
                  </a:schemeClr>
                </a:solidFill>
              </a:rPr>
              <a:t>stateful</a:t>
            </a:r>
            <a:r>
              <a:rPr lang="en-GB" sz="3000" dirty="0"/>
              <a:t> elements like variables are discouraged; the code is constructed from </a:t>
            </a:r>
            <a:r>
              <a:rPr lang="en-GB" sz="3000" dirty="0">
                <a:solidFill>
                  <a:schemeClr val="accent5">
                    <a:lumMod val="75000"/>
                  </a:schemeClr>
                </a:solidFill>
              </a:rPr>
              <a:t>expressions</a:t>
            </a:r>
            <a:r>
              <a:rPr lang="en-GB" sz="3000" dirty="0"/>
              <a:t> rather than full </a:t>
            </a:r>
            <a:r>
              <a:rPr lang="en-GB" sz="3000" dirty="0">
                <a:solidFill>
                  <a:schemeClr val="accent5">
                    <a:lumMod val="75000"/>
                  </a:schemeClr>
                </a:solidFill>
              </a:rPr>
              <a:t>statements</a:t>
            </a:r>
            <a:r>
              <a:rPr lang="en-GB" sz="3000" dirty="0"/>
              <a:t>.</a:t>
            </a:r>
          </a:p>
        </p:txBody>
      </p:sp>
      <p:sp>
        <p:nvSpPr>
          <p:cNvPr id="4" name="TextBox 3">
            <a:extLst>
              <a:ext uri="{FF2B5EF4-FFF2-40B4-BE49-F238E27FC236}">
                <a16:creationId xmlns:a16="http://schemas.microsoft.com/office/drawing/2014/main" id="{96DD206E-C960-455D-8DDA-E2D8F9D73E1B}"/>
              </a:ext>
            </a:extLst>
          </p:cNvPr>
          <p:cNvSpPr txBox="1"/>
          <p:nvPr/>
        </p:nvSpPr>
        <p:spPr>
          <a:xfrm>
            <a:off x="4771054" y="459815"/>
            <a:ext cx="7190791" cy="2215991"/>
          </a:xfrm>
          <a:prstGeom prst="rect">
            <a:avLst/>
          </a:prstGeom>
          <a:noFill/>
        </p:spPr>
        <p:txBody>
          <a:bodyPr wrap="square" rtlCol="0">
            <a:spAutoFit/>
          </a:bodyPr>
          <a:lstStyle/>
          <a:p>
            <a:pPr algn="just">
              <a:defRPr/>
            </a:pPr>
            <a:r>
              <a:rPr lang="en-GB" sz="2400" dirty="0">
                <a:solidFill>
                  <a:schemeClr val="bg2">
                    <a:lumMod val="50000"/>
                  </a:schemeClr>
                </a:solidFill>
                <a:latin typeface="Courier New" pitchFamily="49" charset="0"/>
                <a:cs typeface="Times New Roman" pitchFamily="18" charset="0"/>
              </a:rPr>
              <a:t>text = input("Type a number to add to four")</a:t>
            </a:r>
          </a:p>
          <a:p>
            <a:pPr algn="just">
              <a:defRPr/>
            </a:pPr>
            <a:r>
              <a:rPr lang="en-GB" sz="2400" dirty="0">
                <a:solidFill>
                  <a:schemeClr val="bg2">
                    <a:lumMod val="50000"/>
                  </a:schemeClr>
                </a:solidFill>
                <a:latin typeface="Courier New" pitchFamily="49" charset="0"/>
                <a:cs typeface="Times New Roman" pitchFamily="18" charset="0"/>
              </a:rPr>
              <a:t>value = </a:t>
            </a:r>
            <a:r>
              <a:rPr lang="en-GB" sz="2400" dirty="0" err="1">
                <a:solidFill>
                  <a:schemeClr val="bg2">
                    <a:lumMod val="50000"/>
                  </a:schemeClr>
                </a:solidFill>
                <a:latin typeface="Courier New" pitchFamily="49" charset="0"/>
                <a:cs typeface="Times New Roman" pitchFamily="18" charset="0"/>
              </a:rPr>
              <a:t>int</a:t>
            </a:r>
            <a:r>
              <a:rPr lang="en-GB" sz="2400" dirty="0">
                <a:solidFill>
                  <a:schemeClr val="bg2">
                    <a:lumMod val="50000"/>
                  </a:schemeClr>
                </a:solidFill>
                <a:latin typeface="Courier New" pitchFamily="49" charset="0"/>
                <a:cs typeface="Times New Roman" pitchFamily="18" charset="0"/>
              </a:rPr>
              <a:t>(text)</a:t>
            </a:r>
          </a:p>
          <a:p>
            <a:pPr algn="just">
              <a:defRPr/>
            </a:pPr>
            <a:r>
              <a:rPr lang="en-GB" sz="2400" dirty="0">
                <a:solidFill>
                  <a:schemeClr val="bg2">
                    <a:lumMod val="50000"/>
                  </a:schemeClr>
                </a:solidFill>
                <a:latin typeface="Courier New" pitchFamily="49" charset="0"/>
                <a:ea typeface="Times New Roman" pitchFamily="18" charset="0"/>
                <a:cs typeface="Courier New" pitchFamily="49" charset="0"/>
              </a:rPr>
              <a:t>answer = 4 + value</a:t>
            </a:r>
          </a:p>
          <a:p>
            <a:pPr algn="just">
              <a:defRPr/>
            </a:pPr>
            <a:r>
              <a:rPr lang="en-GB" sz="2400" dirty="0">
                <a:solidFill>
                  <a:schemeClr val="bg2">
                    <a:lumMod val="50000"/>
                  </a:schemeClr>
                </a:solidFill>
                <a:latin typeface="Courier New" pitchFamily="49" charset="0"/>
                <a:ea typeface="Times New Roman" pitchFamily="18" charset="0"/>
                <a:cs typeface="Courier New" pitchFamily="49" charset="0"/>
              </a:rPr>
              <a:t>print (answer)</a:t>
            </a:r>
            <a:endParaRPr lang="en-GB" sz="2400" dirty="0">
              <a:solidFill>
                <a:schemeClr val="bg2">
                  <a:lumMod val="50000"/>
                </a:schemeClr>
              </a:solidFill>
            </a:endParaRPr>
          </a:p>
          <a:p>
            <a:endParaRPr lang="en-GB" dirty="0"/>
          </a:p>
        </p:txBody>
      </p:sp>
    </p:spTree>
    <p:extLst>
      <p:ext uri="{BB962C8B-B14F-4D97-AF65-F5344CB8AC3E}">
        <p14:creationId xmlns:p14="http://schemas.microsoft.com/office/powerpoint/2010/main" val="850038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97BEB-538A-4911-B365-4DC5BBBAFF83}"/>
              </a:ext>
            </a:extLst>
          </p:cNvPr>
          <p:cNvSpPr>
            <a:spLocks noGrp="1"/>
          </p:cNvSpPr>
          <p:nvPr>
            <p:ph type="title"/>
          </p:nvPr>
        </p:nvSpPr>
        <p:spPr/>
        <p:txBody>
          <a:bodyPr/>
          <a:lstStyle/>
          <a:p>
            <a:pPr algn="r"/>
            <a:r>
              <a:rPr lang="en-GB" dirty="0"/>
              <a:t>Python</a:t>
            </a:r>
          </a:p>
        </p:txBody>
      </p:sp>
      <p:sp>
        <p:nvSpPr>
          <p:cNvPr id="3" name="Content Placeholder 2">
            <a:extLst>
              <a:ext uri="{FF2B5EF4-FFF2-40B4-BE49-F238E27FC236}">
                <a16:creationId xmlns:a16="http://schemas.microsoft.com/office/drawing/2014/main" id="{DAA2DF57-0400-45AB-A618-631892DA905D}"/>
              </a:ext>
            </a:extLst>
          </p:cNvPr>
          <p:cNvSpPr>
            <a:spLocks noGrp="1"/>
          </p:cNvSpPr>
          <p:nvPr>
            <p:ph idx="1"/>
          </p:nvPr>
        </p:nvSpPr>
        <p:spPr>
          <a:xfrm>
            <a:off x="564204" y="2276271"/>
            <a:ext cx="11264630" cy="3900691"/>
          </a:xfrm>
        </p:spPr>
        <p:txBody>
          <a:bodyPr/>
          <a:lstStyle/>
          <a:p>
            <a:pPr marL="0" indent="0">
              <a:buNone/>
            </a:pPr>
            <a:r>
              <a:rPr lang="en-GB" dirty="0"/>
              <a:t>Functional languages are increasingly popular as everything is contained within the nesting; this means it can be split up easily so different nests run on different processors on machines with more than one processor (which is usual now) – we’ll come back to this.</a:t>
            </a:r>
          </a:p>
          <a:p>
            <a:pPr marL="0" indent="0">
              <a:buNone/>
            </a:pPr>
            <a:endParaRPr lang="en-GB" dirty="0"/>
          </a:p>
          <a:p>
            <a:pPr marL="0" indent="0">
              <a:buNone/>
            </a:pPr>
            <a:r>
              <a:rPr lang="en-GB" dirty="0"/>
              <a:t>Python is a third generation imperative language, but with functional bits. </a:t>
            </a:r>
          </a:p>
          <a:p>
            <a:pPr marL="0" indent="0">
              <a:buNone/>
            </a:pPr>
            <a:r>
              <a:rPr lang="en-GB" dirty="0"/>
              <a:t>Such hybrids are generally the direction of travel.</a:t>
            </a:r>
          </a:p>
        </p:txBody>
      </p:sp>
    </p:spTree>
    <p:extLst>
      <p:ext uri="{BB962C8B-B14F-4D97-AF65-F5344CB8AC3E}">
        <p14:creationId xmlns:p14="http://schemas.microsoft.com/office/powerpoint/2010/main" val="1003361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130A5-F2A6-46C7-855C-77C5331CF963}"/>
              </a:ext>
            </a:extLst>
          </p:cNvPr>
          <p:cNvSpPr>
            <a:spLocks noGrp="1"/>
          </p:cNvSpPr>
          <p:nvPr>
            <p:ph type="title"/>
          </p:nvPr>
        </p:nvSpPr>
        <p:spPr/>
        <p:txBody>
          <a:bodyPr/>
          <a:lstStyle/>
          <a:p>
            <a:pPr algn="r"/>
            <a:r>
              <a:rPr lang="en-GB" dirty="0"/>
              <a:t>Functional programming</a:t>
            </a:r>
          </a:p>
        </p:txBody>
      </p:sp>
      <p:sp>
        <p:nvSpPr>
          <p:cNvPr id="3" name="Content Placeholder 2">
            <a:extLst>
              <a:ext uri="{FF2B5EF4-FFF2-40B4-BE49-F238E27FC236}">
                <a16:creationId xmlns:a16="http://schemas.microsoft.com/office/drawing/2014/main" id="{96B94E61-C75E-4E5F-AD49-6EB8CAD073DB}"/>
              </a:ext>
            </a:extLst>
          </p:cNvPr>
          <p:cNvSpPr>
            <a:spLocks noGrp="1"/>
          </p:cNvSpPr>
          <p:nvPr>
            <p:ph idx="1"/>
          </p:nvPr>
        </p:nvSpPr>
        <p:spPr/>
        <p:txBody>
          <a:bodyPr/>
          <a:lstStyle/>
          <a:p>
            <a:pPr marL="0" indent="0">
              <a:buNone/>
            </a:pPr>
            <a:r>
              <a:rPr lang="en-GB" dirty="0"/>
              <a:t>In general, Python is functional-</a:t>
            </a:r>
            <a:r>
              <a:rPr lang="en-GB" dirty="0" err="1"/>
              <a:t>ish</a:t>
            </a:r>
            <a:r>
              <a:rPr lang="en-GB" dirty="0"/>
              <a:t> in places. The functional elements concentrate on the application of functions directly to e.g. sequences:</a:t>
            </a:r>
          </a:p>
          <a:p>
            <a:pPr marL="0" indent="0">
              <a:buNone/>
            </a:pPr>
            <a:endParaRPr lang="en-GB" dirty="0"/>
          </a:p>
          <a:p>
            <a:pPr marL="0" indent="0">
              <a:buNone/>
            </a:pPr>
            <a:r>
              <a:rPr lang="en-GB" dirty="0">
                <a:hlinkClick r:id="rId2"/>
              </a:rPr>
              <a:t>https://docs.python.org/3/howto/functional.html</a:t>
            </a:r>
            <a:r>
              <a:rPr lang="en-GB" dirty="0"/>
              <a:t> </a:t>
            </a:r>
          </a:p>
        </p:txBody>
      </p:sp>
    </p:spTree>
    <p:extLst>
      <p:ext uri="{BB962C8B-B14F-4D97-AF65-F5344CB8AC3E}">
        <p14:creationId xmlns:p14="http://schemas.microsoft.com/office/powerpoint/2010/main" val="27891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8A807-248A-4FE5-9F70-C698B9C22516}"/>
              </a:ext>
            </a:extLst>
          </p:cNvPr>
          <p:cNvSpPr>
            <a:spLocks noGrp="1"/>
          </p:cNvSpPr>
          <p:nvPr>
            <p:ph type="title"/>
          </p:nvPr>
        </p:nvSpPr>
        <p:spPr/>
        <p:txBody>
          <a:bodyPr/>
          <a:lstStyle/>
          <a:p>
            <a:pPr algn="r"/>
            <a:r>
              <a:rPr lang="en-GB" dirty="0"/>
              <a:t>Functions as objects</a:t>
            </a:r>
          </a:p>
        </p:txBody>
      </p:sp>
      <p:sp>
        <p:nvSpPr>
          <p:cNvPr id="3" name="Content Placeholder 2">
            <a:extLst>
              <a:ext uri="{FF2B5EF4-FFF2-40B4-BE49-F238E27FC236}">
                <a16:creationId xmlns:a16="http://schemas.microsoft.com/office/drawing/2014/main" id="{9CF09951-C123-454D-8A4B-18051BFDAB6C}"/>
              </a:ext>
            </a:extLst>
          </p:cNvPr>
          <p:cNvSpPr>
            <a:spLocks noGrp="1"/>
          </p:cNvSpPr>
          <p:nvPr>
            <p:ph idx="1"/>
          </p:nvPr>
        </p:nvSpPr>
        <p:spPr/>
        <p:txBody>
          <a:bodyPr>
            <a:normAutofit lnSpcReduction="10000"/>
          </a:bodyPr>
          <a:lstStyle/>
          <a:p>
            <a:pPr marL="0" indent="0">
              <a:buNone/>
            </a:pPr>
            <a:r>
              <a:rPr lang="en-GB" dirty="0"/>
              <a:t>In Python, pretty much everything is an object, including functions.</a:t>
            </a:r>
          </a:p>
          <a:p>
            <a:pPr marL="0" indent="0">
              <a:buNone/>
            </a:pPr>
            <a:endParaRPr lang="en-GB" dirty="0"/>
          </a:p>
          <a:p>
            <a:pPr marL="0" indent="0">
              <a:buNone/>
            </a:pPr>
            <a:r>
              <a:rPr lang="en-GB" dirty="0"/>
              <a:t>This means you can do this:</a:t>
            </a:r>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func</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pass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funct</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a:t>
            </a:r>
          </a:p>
          <a:p>
            <a:pPr marL="0" indent="0">
              <a:buNone/>
            </a:pPr>
            <a:r>
              <a:rPr lang="en-GB" dirty="0">
                <a:latin typeface="Courier New" panose="02070309020205020404" pitchFamily="49" charset="0"/>
                <a:cs typeface="Courier New" panose="02070309020205020404" pitchFamily="49" charset="0"/>
              </a:rPr>
              <a:t>print(a)</a:t>
            </a:r>
          </a:p>
        </p:txBody>
      </p:sp>
    </p:spTree>
    <p:extLst>
      <p:ext uri="{BB962C8B-B14F-4D97-AF65-F5344CB8AC3E}">
        <p14:creationId xmlns:p14="http://schemas.microsoft.com/office/powerpoint/2010/main" val="3388259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7A78D-7735-4954-9645-9A3354A08B12}"/>
              </a:ext>
            </a:extLst>
          </p:cNvPr>
          <p:cNvSpPr>
            <a:spLocks noGrp="1"/>
          </p:cNvSpPr>
          <p:nvPr>
            <p:ph type="title"/>
          </p:nvPr>
        </p:nvSpPr>
        <p:spPr/>
        <p:txBody>
          <a:bodyPr/>
          <a:lstStyle/>
          <a:p>
            <a:pPr algn="r"/>
            <a:r>
              <a:rPr lang="en-GB" dirty="0"/>
              <a:t>Efficiency</a:t>
            </a:r>
          </a:p>
        </p:txBody>
      </p:sp>
      <p:sp>
        <p:nvSpPr>
          <p:cNvPr id="3" name="Content Placeholder 2">
            <a:extLst>
              <a:ext uri="{FF2B5EF4-FFF2-40B4-BE49-F238E27FC236}">
                <a16:creationId xmlns:a16="http://schemas.microsoft.com/office/drawing/2014/main" id="{A301DFB5-DA5C-45D4-9BAD-5EA2D57E8DB7}"/>
              </a:ext>
            </a:extLst>
          </p:cNvPr>
          <p:cNvSpPr>
            <a:spLocks noGrp="1"/>
          </p:cNvSpPr>
          <p:nvPr>
            <p:ph idx="1"/>
          </p:nvPr>
        </p:nvSpPr>
        <p:spPr>
          <a:xfrm>
            <a:off x="295422" y="731520"/>
            <a:ext cx="11493304" cy="5445443"/>
          </a:xfrm>
        </p:spPr>
        <p:txBody>
          <a:bodyPr>
            <a:normAutofit fontScale="70000" lnSpcReduction="20000"/>
          </a:bodyPr>
          <a:lstStyle/>
          <a:p>
            <a:pPr marL="0" indent="0">
              <a:buNone/>
            </a:pPr>
            <a:r>
              <a:rPr lang="en-GB" dirty="0"/>
              <a:t>Indeed, it is more efficient.</a:t>
            </a:r>
          </a:p>
          <a:p>
            <a:pPr marL="0" indent="0">
              <a:buNone/>
            </a:pPr>
            <a:r>
              <a:rPr lang="en-GB" dirty="0"/>
              <a:t>If we do:</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B()</a:t>
            </a:r>
          </a:p>
          <a:p>
            <a:pPr marL="0" indent="0">
              <a:buNone/>
            </a:pPr>
            <a:r>
              <a:rPr lang="en-GB" dirty="0" err="1">
                <a:latin typeface="Courier New" panose="02070309020205020404" pitchFamily="49" charset="0"/>
                <a:cs typeface="Courier New" panose="02070309020205020404" pitchFamily="49" charset="0"/>
              </a:rPr>
              <a:t>a.c</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a.c</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This needs to construct a new reference to the function c each it is called. </a:t>
            </a:r>
          </a:p>
          <a:p>
            <a:pPr marL="0" indent="0">
              <a:buNone/>
            </a:pPr>
            <a:r>
              <a:rPr lang="en-GB" dirty="0"/>
              <a:t>If we do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B()</a:t>
            </a:r>
          </a:p>
          <a:p>
            <a:pPr marL="0" indent="0">
              <a:buNone/>
            </a:pPr>
            <a:r>
              <a:rPr lang="en-GB" dirty="0">
                <a:latin typeface="Courier New" panose="02070309020205020404" pitchFamily="49" charset="0"/>
                <a:cs typeface="Courier New" panose="02070309020205020404" pitchFamily="49" charset="0"/>
              </a:rPr>
              <a:t>d = </a:t>
            </a:r>
            <a:r>
              <a:rPr lang="en-GB" dirty="0" err="1">
                <a:latin typeface="Courier New" panose="02070309020205020404" pitchFamily="49" charset="0"/>
                <a:cs typeface="Courier New" panose="02070309020205020404" pitchFamily="49" charset="0"/>
              </a:rPr>
              <a:t>a.c</a:t>
            </a:r>
            <a:r>
              <a:rPr lang="en-GB" dirty="0">
                <a:latin typeface="Courier New" panose="02070309020205020404" pitchFamily="49" charset="0"/>
                <a:cs typeface="Courier New" panose="02070309020205020404" pitchFamily="49" charset="0"/>
              </a:rPr>
              <a:t>		# Note lack of </a:t>
            </a:r>
            <a:r>
              <a:rPr lang="en-GB" dirty="0" err="1">
                <a:latin typeface="Courier New" panose="02070309020205020404" pitchFamily="49" charset="0"/>
                <a:cs typeface="Courier New" panose="02070309020205020404" pitchFamily="49" charset="0"/>
              </a:rPr>
              <a:t>paretheses</a:t>
            </a:r>
            <a:r>
              <a:rPr lang="en-GB" dirty="0">
                <a:latin typeface="Courier New" panose="02070309020205020404" pitchFamily="49" charset="0"/>
                <a:cs typeface="Courier New" panose="02070309020205020404" pitchFamily="49" charset="0"/>
              </a:rPr>
              <a:t> when talk about name.</a:t>
            </a:r>
          </a:p>
          <a:p>
            <a:pPr marL="0" indent="0">
              <a:buNone/>
            </a:pPr>
            <a:r>
              <a:rPr lang="en-GB" dirty="0">
                <a:latin typeface="Courier New" panose="02070309020205020404" pitchFamily="49" charset="0"/>
                <a:cs typeface="Courier New" panose="02070309020205020404" pitchFamily="49" charset="0"/>
              </a:rPr>
              <a:t>d()</a:t>
            </a:r>
          </a:p>
          <a:p>
            <a:pPr marL="0" indent="0">
              <a:buNone/>
            </a:pPr>
            <a:r>
              <a:rPr lang="en-GB" dirty="0">
                <a:latin typeface="Courier New" panose="02070309020205020404" pitchFamily="49" charset="0"/>
                <a:cs typeface="Courier New" panose="02070309020205020404" pitchFamily="49" charset="0"/>
              </a:rPr>
              <a:t>d()</a:t>
            </a:r>
          </a:p>
          <a:p>
            <a:pPr marL="0" indent="0">
              <a:buNone/>
            </a:pPr>
            <a:r>
              <a:rPr lang="en-GB" dirty="0"/>
              <a:t>We just use the old call. Function calls are amongst the most processor intensive standard language elements, so this can make considerable savings.</a:t>
            </a:r>
          </a:p>
        </p:txBody>
      </p:sp>
    </p:spTree>
    <p:extLst>
      <p:ext uri="{BB962C8B-B14F-4D97-AF65-F5344CB8AC3E}">
        <p14:creationId xmlns:p14="http://schemas.microsoft.com/office/powerpoint/2010/main" val="4190072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0CB10-66E1-43A5-9D79-899E3092D4F8}"/>
              </a:ext>
            </a:extLst>
          </p:cNvPr>
          <p:cNvSpPr>
            <a:spLocks noGrp="1"/>
          </p:cNvSpPr>
          <p:nvPr>
            <p:ph type="title"/>
          </p:nvPr>
        </p:nvSpPr>
        <p:spPr/>
        <p:txBody>
          <a:bodyPr/>
          <a:lstStyle/>
          <a:p>
            <a:pPr algn="r"/>
            <a:r>
              <a:rPr lang="en-GB" dirty="0"/>
              <a:t>Function 'fun'</a:t>
            </a:r>
          </a:p>
        </p:txBody>
      </p:sp>
      <p:sp>
        <p:nvSpPr>
          <p:cNvPr id="3" name="Content Placeholder 2">
            <a:extLst>
              <a:ext uri="{FF2B5EF4-FFF2-40B4-BE49-F238E27FC236}">
                <a16:creationId xmlns:a16="http://schemas.microsoft.com/office/drawing/2014/main" id="{BDFA544C-5CDC-4B47-94D8-C0884542F891}"/>
              </a:ext>
            </a:extLst>
          </p:cNvPr>
          <p:cNvSpPr>
            <a:spLocks noGrp="1"/>
          </p:cNvSpPr>
          <p:nvPr>
            <p:ph idx="1"/>
          </p:nvPr>
        </p:nvSpPr>
        <p:spPr/>
        <p:txBody>
          <a:bodyPr>
            <a:normAutofit fontScale="62500" lnSpcReduction="20000"/>
          </a:bodyPr>
          <a:lstStyle/>
          <a:p>
            <a:pPr marL="0" indent="0">
              <a:buNone/>
            </a:pPr>
            <a:r>
              <a:rPr lang="en-GB" dirty="0"/>
              <a:t>This means it is possible to assign functions to objects.</a:t>
            </a:r>
          </a:p>
          <a:p>
            <a:pPr marL="0" indent="0">
              <a:buNone/>
            </a:pPr>
            <a:r>
              <a:rPr lang="en-GB" dirty="0"/>
              <a:t>(With the types library it is also possible to assign them to classes currently being used)</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class A():</a:t>
            </a: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prt</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print("hi")</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prrrt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print("changed")   </a:t>
            </a:r>
          </a:p>
          <a:p>
            <a:pPr marL="0" indent="0">
              <a:buNone/>
            </a:pPr>
            <a:r>
              <a:rPr lang="en-GB" dirty="0">
                <a:latin typeface="Courier New" panose="02070309020205020404" pitchFamily="49" charset="0"/>
                <a:cs typeface="Courier New" panose="02070309020205020404" pitchFamily="49" charset="0"/>
              </a:rPr>
              <a:t>a = A()</a:t>
            </a:r>
          </a:p>
          <a:p>
            <a:pPr marL="0" indent="0">
              <a:buNone/>
            </a:pPr>
            <a:r>
              <a:rPr lang="en-GB" dirty="0" err="1">
                <a:latin typeface="Courier New" panose="02070309020205020404" pitchFamily="49" charset="0"/>
                <a:cs typeface="Courier New" panose="02070309020205020404" pitchFamily="49" charset="0"/>
              </a:rPr>
              <a:t>a.prt</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a.prt</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prrrt</a:t>
            </a: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a.prt</a:t>
            </a:r>
            <a:r>
              <a:rPr lang="en-GB"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974864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CF571-EEAA-4C48-A69F-7E7BB2E60236}"/>
              </a:ext>
            </a:extLst>
          </p:cNvPr>
          <p:cNvSpPr>
            <a:spLocks noGrp="1"/>
          </p:cNvSpPr>
          <p:nvPr>
            <p:ph type="title"/>
          </p:nvPr>
        </p:nvSpPr>
        <p:spPr>
          <a:xfrm>
            <a:off x="838200" y="365125"/>
            <a:ext cx="11034932" cy="1325563"/>
          </a:xfrm>
        </p:spPr>
        <p:txBody>
          <a:bodyPr/>
          <a:lstStyle/>
          <a:p>
            <a:r>
              <a:rPr lang="en-GB" dirty="0"/>
              <a:t>Now I am become Death, the destroyer of prints</a:t>
            </a:r>
          </a:p>
        </p:txBody>
      </p:sp>
      <p:sp>
        <p:nvSpPr>
          <p:cNvPr id="3" name="Content Placeholder 2">
            <a:extLst>
              <a:ext uri="{FF2B5EF4-FFF2-40B4-BE49-F238E27FC236}">
                <a16:creationId xmlns:a16="http://schemas.microsoft.com/office/drawing/2014/main" id="{13C78F6B-19D2-4893-8519-3A7712EB957A}"/>
              </a:ext>
            </a:extLst>
          </p:cNvPr>
          <p:cNvSpPr>
            <a:spLocks noGrp="1"/>
          </p:cNvSpPr>
          <p:nvPr>
            <p:ph idx="1"/>
          </p:nvPr>
        </p:nvSpPr>
        <p:spPr>
          <a:xfrm>
            <a:off x="267286" y="1983545"/>
            <a:ext cx="11086514" cy="4193418"/>
          </a:xfrm>
        </p:spPr>
        <p:txBody>
          <a:bodyPr/>
          <a:lstStyle/>
          <a:p>
            <a:pPr marL="0" indent="0">
              <a:buNone/>
            </a:pPr>
            <a:r>
              <a:rPr lang="en-GB" dirty="0">
                <a:latin typeface="Courier New" panose="02070309020205020404" pitchFamily="49" charset="0"/>
                <a:cs typeface="Courier New" panose="02070309020205020404" pitchFamily="49" charset="0"/>
              </a:rPr>
              <a:t>&gt;&gt;&gt; print = 0</a:t>
            </a:r>
          </a:p>
          <a:p>
            <a:pPr marL="0" indent="0">
              <a:buNone/>
            </a:pPr>
            <a:r>
              <a:rPr lang="en-GB" dirty="0">
                <a:latin typeface="Courier New" panose="02070309020205020404" pitchFamily="49" charset="0"/>
                <a:cs typeface="Courier New" panose="02070309020205020404" pitchFamily="49" charset="0"/>
              </a:rPr>
              <a:t>&gt;&gt;&gt; print()</a:t>
            </a:r>
          </a:p>
          <a:p>
            <a:pPr marL="0" indent="0">
              <a:buNone/>
            </a:pPr>
            <a:r>
              <a:rPr lang="en-GB" dirty="0" err="1">
                <a:latin typeface="Courier New" panose="02070309020205020404" pitchFamily="49" charset="0"/>
                <a:cs typeface="Courier New" panose="02070309020205020404" pitchFamily="49" charset="0"/>
              </a:rPr>
              <a:t>TypeError</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 object not callable.</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1021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F66A-0506-412C-82F0-8E98C2408728}"/>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BDEE8D55-0E7A-48F6-935F-2EADEB9F3525}"/>
              </a:ext>
            </a:extLst>
          </p:cNvPr>
          <p:cNvSpPr>
            <a:spLocks noGrp="1"/>
          </p:cNvSpPr>
          <p:nvPr>
            <p:ph idx="1"/>
          </p:nvPr>
        </p:nvSpPr>
        <p:spPr>
          <a:xfrm>
            <a:off x="838200" y="2228849"/>
            <a:ext cx="10515600" cy="3948113"/>
          </a:xfrm>
        </p:spPr>
        <p:txBody>
          <a:bodyPr/>
          <a:lstStyle/>
          <a:p>
            <a:pPr marL="0" indent="0">
              <a:buNone/>
            </a:pPr>
            <a:r>
              <a:rPr lang="en-GB" sz="2400" dirty="0"/>
              <a:t>Functions as objects.</a:t>
            </a:r>
          </a:p>
          <a:p>
            <a:pPr marL="0" indent="0">
              <a:buNone/>
            </a:pPr>
            <a:r>
              <a:rPr lang="en-GB" sz="3200" dirty="0"/>
              <a:t>Functions that work with functions.</a:t>
            </a:r>
          </a:p>
        </p:txBody>
      </p:sp>
    </p:spTree>
    <p:extLst>
      <p:ext uri="{BB962C8B-B14F-4D97-AF65-F5344CB8AC3E}">
        <p14:creationId xmlns:p14="http://schemas.microsoft.com/office/powerpoint/2010/main" val="2970604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6CC05-A3BB-4AC8-82EA-D02317D75817}"/>
              </a:ext>
            </a:extLst>
          </p:cNvPr>
          <p:cNvSpPr>
            <a:spLocks noGrp="1"/>
          </p:cNvSpPr>
          <p:nvPr>
            <p:ph type="title"/>
          </p:nvPr>
        </p:nvSpPr>
        <p:spPr/>
        <p:txBody>
          <a:bodyPr/>
          <a:lstStyle/>
          <a:p>
            <a:pPr algn="r"/>
            <a:r>
              <a:rPr lang="en-GB" dirty="0"/>
              <a:t>Functions</a:t>
            </a:r>
          </a:p>
        </p:txBody>
      </p:sp>
      <p:sp>
        <p:nvSpPr>
          <p:cNvPr id="3" name="Content Placeholder 2">
            <a:extLst>
              <a:ext uri="{FF2B5EF4-FFF2-40B4-BE49-F238E27FC236}">
                <a16:creationId xmlns:a16="http://schemas.microsoft.com/office/drawing/2014/main" id="{61A9F763-80CE-4B4F-81E2-DCA3584FC1D9}"/>
              </a:ext>
            </a:extLst>
          </p:cNvPr>
          <p:cNvSpPr>
            <a:spLocks noGrp="1"/>
          </p:cNvSpPr>
          <p:nvPr>
            <p:ph idx="1"/>
          </p:nvPr>
        </p:nvSpPr>
        <p:spPr/>
        <p:txBody>
          <a:bodyPr/>
          <a:lstStyle/>
          <a:p>
            <a:pPr marL="0" indent="0">
              <a:buNone/>
            </a:pPr>
            <a:r>
              <a:rPr lang="en-GB" dirty="0"/>
              <a:t>Also means functions can be passed into other functions: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sort (list, key=</a:t>
            </a:r>
            <a:r>
              <a:rPr lang="en-GB" dirty="0" err="1">
                <a:latin typeface="Courier New" panose="02070309020205020404" pitchFamily="49" charset="0"/>
                <a:cs typeface="Courier New" panose="02070309020205020404" pitchFamily="49" charset="0"/>
              </a:rPr>
              <a:t>str.upper</a:t>
            </a:r>
            <a:r>
              <a:rPr lang="en-GB"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975524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50599DB1-20EE-43F6-93FA-54007E957537}"/>
              </a:ext>
            </a:extLst>
          </p:cNvPr>
          <p:cNvSpPr>
            <a:spLocks noGrp="1"/>
          </p:cNvSpPr>
          <p:nvPr>
            <p:ph type="title"/>
          </p:nvPr>
        </p:nvSpPr>
        <p:spPr/>
        <p:txBody>
          <a:bodyPr/>
          <a:lstStyle/>
          <a:p>
            <a:pPr algn="r" eaLnBrk="1" hangingPunct="1"/>
            <a:r>
              <a:rPr lang="en-GB" altLang="en-US" sz="4000"/>
              <a:t>Problems</a:t>
            </a:r>
          </a:p>
        </p:txBody>
      </p:sp>
      <p:sp>
        <p:nvSpPr>
          <p:cNvPr id="3" name="Content Placeholder 2">
            <a:extLst>
              <a:ext uri="{FF2B5EF4-FFF2-40B4-BE49-F238E27FC236}">
                <a16:creationId xmlns:a16="http://schemas.microsoft.com/office/drawing/2014/main" id="{7DB2DCDA-735D-4BFA-9635-60BAB9720641}"/>
              </a:ext>
            </a:extLst>
          </p:cNvPr>
          <p:cNvSpPr>
            <a:spLocks noGrp="1"/>
          </p:cNvSpPr>
          <p:nvPr>
            <p:ph idx="1"/>
          </p:nvPr>
        </p:nvSpPr>
        <p:spPr>
          <a:xfrm>
            <a:off x="970672" y="1800666"/>
            <a:ext cx="9373480" cy="4714436"/>
          </a:xfrm>
        </p:spPr>
        <p:txBody>
          <a:bodyPr rtlCol="0">
            <a:normAutofit/>
          </a:bodyPr>
          <a:lstStyle/>
          <a:p>
            <a:pPr marL="0" indent="0">
              <a:buNone/>
              <a:defRPr/>
            </a:pPr>
            <a:r>
              <a:rPr lang="en-GB" sz="2600" dirty="0"/>
              <a:t>Debugging is fine and dandy, but remember we divided problems into compile-time problems and runtime problems? Debugging only copes with the former.</a:t>
            </a:r>
          </a:p>
          <a:p>
            <a:pPr marL="0" indent="0">
              <a:buNone/>
              <a:defRPr/>
            </a:pPr>
            <a:endParaRPr lang="en-GB" sz="2600" dirty="0"/>
          </a:p>
          <a:p>
            <a:pPr marL="0" indent="0">
              <a:buNone/>
              <a:defRPr/>
            </a:pPr>
            <a:r>
              <a:rPr lang="en-GB" sz="2600" dirty="0"/>
              <a:t>What about problems at runtime?</a:t>
            </a:r>
          </a:p>
          <a:p>
            <a:pPr marL="0" indent="0">
              <a:buNone/>
              <a:defRPr/>
            </a:pPr>
            <a:endParaRPr lang="en-GB" sz="2600" dirty="0"/>
          </a:p>
          <a:p>
            <a:pPr marL="0" indent="0">
              <a:buNone/>
              <a:defRPr/>
            </a:pPr>
            <a:r>
              <a:rPr lang="en-GB" sz="2600" dirty="0"/>
              <a:t>To understand the framework for dealing with this, we need to understand </a:t>
            </a:r>
            <a:r>
              <a:rPr lang="en-GB" sz="2600" dirty="0">
                <a:solidFill>
                  <a:schemeClr val="accent1"/>
                </a:solidFill>
              </a:rPr>
              <a:t>Exceptions</a:t>
            </a:r>
            <a:r>
              <a:rPr lang="en-GB" sz="2600" dirty="0"/>
              <a:t>.</a:t>
            </a:r>
          </a:p>
        </p:txBody>
      </p:sp>
    </p:spTree>
    <p:extLst>
      <p:ext uri="{BB962C8B-B14F-4D97-AF65-F5344CB8AC3E}">
        <p14:creationId xmlns:p14="http://schemas.microsoft.com/office/powerpoint/2010/main" val="42503124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6C656-43B3-406A-A4E6-103FDBF061CF}"/>
              </a:ext>
            </a:extLst>
          </p:cNvPr>
          <p:cNvSpPr>
            <a:spLocks noGrp="1"/>
          </p:cNvSpPr>
          <p:nvPr>
            <p:ph type="title"/>
          </p:nvPr>
        </p:nvSpPr>
        <p:spPr/>
        <p:txBody>
          <a:bodyPr/>
          <a:lstStyle/>
          <a:p>
            <a:pPr algn="r"/>
            <a:r>
              <a:rPr lang="en-GB" dirty="0" err="1"/>
              <a:t>Builtins</a:t>
            </a:r>
            <a:endParaRPr lang="en-GB" dirty="0"/>
          </a:p>
        </p:txBody>
      </p:sp>
      <p:sp>
        <p:nvSpPr>
          <p:cNvPr id="3" name="Content Placeholder 2">
            <a:extLst>
              <a:ext uri="{FF2B5EF4-FFF2-40B4-BE49-F238E27FC236}">
                <a16:creationId xmlns:a16="http://schemas.microsoft.com/office/drawing/2014/main" id="{5D56E0BF-19EE-4742-AFEE-9839DDC2574E}"/>
              </a:ext>
            </a:extLst>
          </p:cNvPr>
          <p:cNvSpPr>
            <a:spLocks noGrp="1"/>
          </p:cNvSpPr>
          <p:nvPr>
            <p:ph idx="1"/>
          </p:nvPr>
        </p:nvSpPr>
        <p:spPr>
          <a:xfrm>
            <a:off x="331304" y="1524000"/>
            <a:ext cx="11022496" cy="5035826"/>
          </a:xfrm>
        </p:spPr>
        <p:txBody>
          <a:bodyPr>
            <a:normAutofit fontScale="70000" lnSpcReduction="20000"/>
          </a:bodyPr>
          <a:lstStyle/>
          <a:p>
            <a:pPr marL="0" indent="0">
              <a:buNone/>
            </a:pPr>
            <a:r>
              <a:rPr lang="en-GB" dirty="0">
                <a:latin typeface="Courier New" panose="02070309020205020404" pitchFamily="49" charset="0"/>
                <a:cs typeface="Courier New" panose="02070309020205020404" pitchFamily="49" charset="0"/>
              </a:rPr>
              <a:t>sorted(</a:t>
            </a:r>
            <a:r>
              <a:rPr lang="en-GB" dirty="0" err="1">
                <a:latin typeface="Courier New" panose="02070309020205020404" pitchFamily="49" charset="0"/>
                <a:cs typeface="Courier New" panose="02070309020205020404" pitchFamily="49" charset="0"/>
              </a:rPr>
              <a:t>iterable</a:t>
            </a:r>
            <a:r>
              <a:rPr lang="en-GB" dirty="0">
                <a:latin typeface="Courier New" panose="02070309020205020404" pitchFamily="49" charset="0"/>
                <a:cs typeface="Courier New" panose="02070309020205020404" pitchFamily="49" charset="0"/>
              </a:rPr>
              <a:t>, key=None, reverse=False)</a:t>
            </a:r>
          </a:p>
          <a:p>
            <a:pPr marL="0" indent="0">
              <a:buNone/>
            </a:pPr>
            <a:endParaRPr lang="en-GB" dirty="0"/>
          </a:p>
          <a:p>
            <a:pPr marL="0" indent="0">
              <a:buNone/>
            </a:pPr>
            <a:endParaRPr lang="en-GB" dirty="0"/>
          </a:p>
          <a:p>
            <a:pPr marL="0" indent="0">
              <a:buNone/>
            </a:pPr>
            <a:r>
              <a:rPr lang="en-GB" dirty="0"/>
              <a:t>As we've seen, returns a copy of </a:t>
            </a:r>
            <a:r>
              <a:rPr lang="en-GB" sz="2900" dirty="0" err="1">
                <a:latin typeface="Courier New" panose="02070309020205020404" pitchFamily="49" charset="0"/>
                <a:cs typeface="Courier New" panose="02070309020205020404" pitchFamily="49" charset="0"/>
              </a:rPr>
              <a:t>iterable</a:t>
            </a:r>
            <a:r>
              <a:rPr lang="en-GB" dirty="0"/>
              <a:t>, sorted.</a:t>
            </a:r>
          </a:p>
          <a:p>
            <a:pPr marL="0" indent="0">
              <a:buNone/>
            </a:pPr>
            <a:endParaRPr lang="en-GB" dirty="0"/>
          </a:p>
          <a:p>
            <a:pPr marL="0" indent="0">
              <a:buNone/>
            </a:pPr>
            <a:r>
              <a:rPr lang="en-GB" dirty="0"/>
              <a:t>The optional arguments must be </a:t>
            </a:r>
            <a:r>
              <a:rPr lang="en-GB" dirty="0" err="1"/>
              <a:t>kwargs</a:t>
            </a:r>
            <a:r>
              <a:rPr lang="en-GB" dirty="0"/>
              <a:t>. </a:t>
            </a:r>
          </a:p>
          <a:p>
            <a:pPr marL="0" indent="0">
              <a:buNone/>
            </a:pPr>
            <a:endParaRPr lang="en-GB" dirty="0"/>
          </a:p>
          <a:p>
            <a:pPr marL="0" indent="0">
              <a:buNone/>
            </a:pPr>
            <a:r>
              <a:rPr lang="en-GB" dirty="0"/>
              <a:t>"</a:t>
            </a:r>
            <a:r>
              <a:rPr lang="en-GB" dirty="0">
                <a:latin typeface="Courier New" panose="02070309020205020404" pitchFamily="49" charset="0"/>
                <a:cs typeface="Courier New" panose="02070309020205020404" pitchFamily="49" charset="0"/>
              </a:rPr>
              <a:t>reverse</a:t>
            </a:r>
            <a:r>
              <a:rPr lang="en-GB" dirty="0"/>
              <a:t>" will sort in reverse if set to </a:t>
            </a:r>
            <a:r>
              <a:rPr lang="en-GB" dirty="0">
                <a:latin typeface="Courier New" panose="02070309020205020404" pitchFamily="49" charset="0"/>
                <a:cs typeface="Courier New" panose="02070309020205020404" pitchFamily="49" charset="0"/>
              </a:rPr>
              <a:t>True</a:t>
            </a:r>
            <a:r>
              <a:rPr lang="en-GB" dirty="0"/>
              <a:t>.</a:t>
            </a:r>
          </a:p>
          <a:p>
            <a:pPr marL="0" indent="0">
              <a:buNone/>
            </a:pPr>
            <a:endParaRPr lang="en-GB" dirty="0"/>
          </a:p>
          <a:p>
            <a:pPr marL="0" indent="0">
              <a:buNone/>
            </a:pPr>
            <a:r>
              <a:rPr lang="en-GB" dirty="0"/>
              <a:t>"</a:t>
            </a:r>
            <a:r>
              <a:rPr lang="en-GB" sz="2900" dirty="0">
                <a:latin typeface="Courier New" panose="02070309020205020404" pitchFamily="49" charset="0"/>
                <a:cs typeface="Courier New" panose="02070309020205020404" pitchFamily="49" charset="0"/>
              </a:rPr>
              <a:t>key</a:t>
            </a:r>
            <a:r>
              <a:rPr lang="en-GB" dirty="0"/>
              <a:t>" should be a function within the data of one argument that generates a value for comparing during sorting. e.g.  </a:t>
            </a:r>
          </a:p>
          <a:p>
            <a:pPr marL="0" indent="0">
              <a:buNone/>
            </a:pPr>
            <a:r>
              <a:rPr lang="en-GB" dirty="0">
                <a:latin typeface="Courier New" panose="02070309020205020404" pitchFamily="49" charset="0"/>
                <a:cs typeface="Courier New" panose="02070309020205020404" pitchFamily="49" charset="0"/>
              </a:rPr>
              <a:t>key =  </a:t>
            </a:r>
            <a:r>
              <a:rPr lang="en-GB" dirty="0" err="1">
                <a:latin typeface="Courier New" panose="02070309020205020404" pitchFamily="49" charset="0"/>
                <a:cs typeface="Courier New" panose="02070309020205020404" pitchFamily="49" charset="0"/>
              </a:rPr>
              <a:t>str.lower</a:t>
            </a:r>
            <a:endParaRPr lang="en-GB" dirty="0">
              <a:latin typeface="Courier New" panose="02070309020205020404" pitchFamily="49" charset="0"/>
              <a:cs typeface="Courier New" panose="02070309020205020404" pitchFamily="49" charset="0"/>
            </a:endParaRPr>
          </a:p>
          <a:p>
            <a:pPr marL="0" indent="0">
              <a:buNone/>
            </a:pPr>
            <a:r>
              <a:rPr lang="en-GB" dirty="0"/>
              <a:t>Will sort as if all strings are lowercase (otherwise all capitals are more important than all lowercase) .</a:t>
            </a:r>
          </a:p>
          <a:p>
            <a:pPr marL="0" indent="0">
              <a:buNone/>
            </a:pPr>
            <a:r>
              <a:rPr lang="en-GB" dirty="0"/>
              <a:t>Basically, it calls the method and passes in each item, and sorts the returned values.</a:t>
            </a:r>
          </a:p>
        </p:txBody>
      </p:sp>
    </p:spTree>
    <p:extLst>
      <p:ext uri="{BB962C8B-B14F-4D97-AF65-F5344CB8AC3E}">
        <p14:creationId xmlns:p14="http://schemas.microsoft.com/office/powerpoint/2010/main" val="2225001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24C9-ACE6-40A6-810C-E8A2EFB02E85}"/>
              </a:ext>
            </a:extLst>
          </p:cNvPr>
          <p:cNvSpPr>
            <a:spLocks noGrp="1"/>
          </p:cNvSpPr>
          <p:nvPr>
            <p:ph type="title"/>
          </p:nvPr>
        </p:nvSpPr>
        <p:spPr/>
        <p:txBody>
          <a:bodyPr/>
          <a:lstStyle/>
          <a:p>
            <a:r>
              <a:rPr lang="en-GB" dirty="0" err="1"/>
              <a:t>Builtins</a:t>
            </a:r>
            <a:r>
              <a:rPr lang="en-GB" dirty="0"/>
              <a:t>: lists</a:t>
            </a:r>
          </a:p>
        </p:txBody>
      </p:sp>
      <p:sp>
        <p:nvSpPr>
          <p:cNvPr id="3" name="Content Placeholder 2">
            <a:extLst>
              <a:ext uri="{FF2B5EF4-FFF2-40B4-BE49-F238E27FC236}">
                <a16:creationId xmlns:a16="http://schemas.microsoft.com/office/drawing/2014/main" id="{C61321A6-199A-45B2-B7E5-53E1F4EECB6B}"/>
              </a:ext>
            </a:extLst>
          </p:cNvPr>
          <p:cNvSpPr>
            <a:spLocks noGrp="1"/>
          </p:cNvSpPr>
          <p:nvPr>
            <p:ph idx="1"/>
          </p:nvPr>
        </p:nvSpPr>
        <p:spPr>
          <a:xfrm>
            <a:off x="295422" y="1825625"/>
            <a:ext cx="11704320" cy="4351338"/>
          </a:xfrm>
        </p:spPr>
        <p:txBody>
          <a:bodyPr>
            <a:normAutofit/>
          </a:bodyPr>
          <a:lstStyle/>
          <a:p>
            <a:pPr marL="0" indent="0">
              <a:buNone/>
            </a:pPr>
            <a:r>
              <a:rPr lang="en-GB" dirty="0">
                <a:latin typeface="Courier New" panose="02070309020205020404" pitchFamily="49" charset="0"/>
                <a:cs typeface="Courier New" panose="02070309020205020404" pitchFamily="49" charset="0"/>
              </a:rPr>
              <a:t>map(function, </a:t>
            </a:r>
            <a:r>
              <a:rPr lang="en-GB" dirty="0" err="1">
                <a:latin typeface="Courier New" panose="02070309020205020404" pitchFamily="49" charset="0"/>
                <a:cs typeface="Courier New" panose="02070309020205020404" pitchFamily="49" charset="0"/>
              </a:rPr>
              <a:t>iterable</a:t>
            </a:r>
            <a:r>
              <a:rPr lang="en-GB" dirty="0">
                <a:latin typeface="Courier New" panose="02070309020205020404" pitchFamily="49" charset="0"/>
                <a:cs typeface="Courier New" panose="02070309020205020404" pitchFamily="49" charset="0"/>
              </a:rPr>
              <a:t>, …)</a:t>
            </a:r>
          </a:p>
          <a:p>
            <a:pPr marL="0" indent="0">
              <a:buNone/>
            </a:pPr>
            <a:r>
              <a:rPr lang="en-GB" dirty="0"/>
              <a:t>Applies function to </a:t>
            </a:r>
            <a:r>
              <a:rPr lang="en-GB" dirty="0" err="1"/>
              <a:t>iterable</a:t>
            </a:r>
            <a:r>
              <a:rPr lang="en-GB" dirty="0"/>
              <a:t> as an iterator:</a:t>
            </a:r>
          </a:p>
          <a:p>
            <a:pPr marL="0" indent="0">
              <a:buNone/>
            </a:pPr>
            <a:endParaRPr lang="en-GB" sz="2000" dirty="0"/>
          </a:p>
          <a:p>
            <a:pPr marL="0" indent="0">
              <a:buNone/>
            </a:pPr>
            <a:r>
              <a:rPr lang="en-GB" sz="2000" dirty="0">
                <a:latin typeface="Courier New" panose="02070309020205020404" pitchFamily="49" charset="0"/>
                <a:cs typeface="Courier New" panose="02070309020205020404" pitchFamily="49" charset="0"/>
              </a:rPr>
              <a:t>for value in map(</a:t>
            </a:r>
            <a:r>
              <a:rPr lang="en-GB" sz="2000" dirty="0" err="1">
                <a:latin typeface="Courier New" panose="02070309020205020404" pitchFamily="49" charset="0"/>
                <a:cs typeface="Courier New" panose="02070309020205020404" pitchFamily="49" charset="0"/>
              </a:rPr>
              <a:t>ord</a:t>
            </a:r>
            <a:r>
              <a:rPr lang="en-GB" sz="2000" dirty="0">
                <a:latin typeface="Courier New" panose="02070309020205020404" pitchFamily="49" charset="0"/>
                <a:cs typeface="Courier New" panose="02070309020205020404" pitchFamily="49" charset="0"/>
              </a:rPr>
              <a:t>, ["A","B","C"]):		# </a:t>
            </a:r>
            <a:r>
              <a:rPr lang="en-GB" sz="2000" dirty="0" err="1">
                <a:latin typeface="Courier New" panose="02070309020205020404" pitchFamily="49" charset="0"/>
                <a:cs typeface="Courier New" panose="02070309020205020404" pitchFamily="49" charset="0"/>
              </a:rPr>
              <a:t>ord</a:t>
            </a:r>
            <a:r>
              <a:rPr lang="en-GB" sz="2000" dirty="0">
                <a:latin typeface="Courier New" panose="02070309020205020404" pitchFamily="49" charset="0"/>
                <a:cs typeface="Courier New" panose="02070309020205020404" pitchFamily="49" charset="0"/>
              </a:rPr>
              <a:t> returns ACSII numbers</a:t>
            </a:r>
          </a:p>
          <a:p>
            <a:pPr marL="0" indent="0">
              <a:buNone/>
            </a:pPr>
            <a:r>
              <a:rPr lang="en-GB" sz="2000" dirty="0">
                <a:latin typeface="Courier New" panose="02070309020205020404" pitchFamily="49" charset="0"/>
                <a:cs typeface="Courier New" panose="02070309020205020404" pitchFamily="49" charset="0"/>
              </a:rPr>
              <a:t>	print(value)</a:t>
            </a:r>
          </a:p>
          <a:p>
            <a:pPr marL="0" indent="0">
              <a:buNone/>
            </a:pPr>
            <a:endParaRPr lang="en-GB" dirty="0"/>
          </a:p>
        </p:txBody>
      </p:sp>
    </p:spTree>
    <p:extLst>
      <p:ext uri="{BB962C8B-B14F-4D97-AF65-F5344CB8AC3E}">
        <p14:creationId xmlns:p14="http://schemas.microsoft.com/office/powerpoint/2010/main" val="13390401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9D7F-064F-4AE1-A950-DE4C12A25D7B}"/>
              </a:ext>
            </a:extLst>
          </p:cNvPr>
          <p:cNvSpPr>
            <a:spLocks noGrp="1"/>
          </p:cNvSpPr>
          <p:nvPr>
            <p:ph type="title"/>
          </p:nvPr>
        </p:nvSpPr>
        <p:spPr>
          <a:xfrm>
            <a:off x="1372772" y="-113176"/>
            <a:ext cx="10515600" cy="1325563"/>
          </a:xfrm>
        </p:spPr>
        <p:txBody>
          <a:bodyPr/>
          <a:lstStyle/>
          <a:p>
            <a:pPr algn="r"/>
            <a:r>
              <a:rPr lang="en-GB" dirty="0"/>
              <a:t>Lambdas</a:t>
            </a:r>
          </a:p>
        </p:txBody>
      </p:sp>
      <p:sp>
        <p:nvSpPr>
          <p:cNvPr id="3" name="Content Placeholder 2">
            <a:extLst>
              <a:ext uri="{FF2B5EF4-FFF2-40B4-BE49-F238E27FC236}">
                <a16:creationId xmlns:a16="http://schemas.microsoft.com/office/drawing/2014/main" id="{52422419-0E16-4842-B2D8-E79A3DBA20E2}"/>
              </a:ext>
            </a:extLst>
          </p:cNvPr>
          <p:cNvSpPr>
            <a:spLocks noGrp="1"/>
          </p:cNvSpPr>
          <p:nvPr>
            <p:ph idx="1"/>
          </p:nvPr>
        </p:nvSpPr>
        <p:spPr>
          <a:xfrm>
            <a:off x="393895" y="1350498"/>
            <a:ext cx="11633982" cy="5148776"/>
          </a:xfrm>
        </p:spPr>
        <p:txBody>
          <a:bodyPr>
            <a:normAutofit fontScale="92500" lnSpcReduction="20000"/>
          </a:bodyPr>
          <a:lstStyle/>
          <a:p>
            <a:pPr marL="0" indent="0">
              <a:buNone/>
            </a:pPr>
            <a:r>
              <a:rPr lang="en-GB" dirty="0"/>
              <a:t>"headless" or "anonymous" functions: i.e. short functions without names. Can only contain expressions, not statements (e.g. variable assignments).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square in map(lambda x: x**2, [1,2,3,4,5]):</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(square)) 		# 1, 4, 9, 16, 25</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added in map(lambda </a:t>
            </a:r>
            <a:r>
              <a:rPr lang="en-GB" dirty="0" err="1">
                <a:latin typeface="Courier New" panose="02070309020205020404" pitchFamily="49" charset="0"/>
                <a:cs typeface="Courier New" panose="02070309020205020404" pitchFamily="49" charset="0"/>
              </a:rPr>
              <a:t>x,y</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x+y</a:t>
            </a:r>
            <a:r>
              <a:rPr lang="en-GB" dirty="0">
                <a:latin typeface="Courier New" panose="02070309020205020404" pitchFamily="49" charset="0"/>
                <a:cs typeface="Courier New" panose="02070309020205020404" pitchFamily="49" charset="0"/>
              </a:rPr>
              <a:t>, [1,2,3,4,5],[1,2,3,4,5]):</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(added))		# 2, 4, 6, 8, 10</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b = "fire walk with </a:t>
            </a:r>
            <a:r>
              <a:rPr lang="en-GB" dirty="0" err="1">
                <a:latin typeface="Courier New" panose="02070309020205020404" pitchFamily="49" charset="0"/>
                <a:cs typeface="Courier New" panose="02070309020205020404" pitchFamily="49" charset="0"/>
              </a:rPr>
              <a:t>me".split</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for a in map(lambda x: x[::-1], b):</a:t>
            </a:r>
          </a:p>
          <a:p>
            <a:pPr marL="0" indent="0">
              <a:buNone/>
            </a:pPr>
            <a:r>
              <a:rPr lang="en-GB" dirty="0">
                <a:latin typeface="Courier New" panose="02070309020205020404" pitchFamily="49" charset="0"/>
                <a:cs typeface="Courier New" panose="02070309020205020404" pitchFamily="49" charset="0"/>
              </a:rPr>
              <a:t>    print(a)				# </a:t>
            </a:r>
            <a:r>
              <a:rPr lang="en-GB" dirty="0" err="1">
                <a:latin typeface="Courier New" panose="02070309020205020404" pitchFamily="49" charset="0"/>
                <a:cs typeface="Courier New" panose="02070309020205020404" pitchFamily="49" charset="0"/>
              </a:rPr>
              <a:t>erif</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klaw</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htiw</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em</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9453323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B710C-35B5-4F64-9DF2-D38ED5B5CEAB}"/>
              </a:ext>
            </a:extLst>
          </p:cNvPr>
          <p:cNvSpPr>
            <a:spLocks noGrp="1"/>
          </p:cNvSpPr>
          <p:nvPr>
            <p:ph type="title"/>
          </p:nvPr>
        </p:nvSpPr>
        <p:spPr/>
        <p:txBody>
          <a:bodyPr/>
          <a:lstStyle/>
          <a:p>
            <a:pPr algn="r"/>
            <a:r>
              <a:rPr lang="en-GB" dirty="0"/>
              <a:t>Reduce</a:t>
            </a:r>
          </a:p>
        </p:txBody>
      </p:sp>
      <p:sp>
        <p:nvSpPr>
          <p:cNvPr id="3" name="Content Placeholder 2">
            <a:extLst>
              <a:ext uri="{FF2B5EF4-FFF2-40B4-BE49-F238E27FC236}">
                <a16:creationId xmlns:a16="http://schemas.microsoft.com/office/drawing/2014/main" id="{E69FEC76-636E-44B7-BE06-DD7663B43D0E}"/>
              </a:ext>
            </a:extLst>
          </p:cNvPr>
          <p:cNvSpPr>
            <a:spLocks noGrp="1"/>
          </p:cNvSpPr>
          <p:nvPr>
            <p:ph idx="1"/>
          </p:nvPr>
        </p:nvSpPr>
        <p:spPr>
          <a:xfrm>
            <a:off x="492369" y="956603"/>
            <a:ext cx="10861431" cy="5220360"/>
          </a:xfrm>
        </p:spPr>
        <p:txBody>
          <a:bodyPr>
            <a:normAutofit fontScale="92500" lnSpcReduction="20000"/>
          </a:bodyPr>
          <a:lstStyle/>
          <a:p>
            <a:pPr marL="0" indent="0">
              <a:buNone/>
            </a:pPr>
            <a:r>
              <a:rPr lang="en-GB" dirty="0" err="1">
                <a:latin typeface="Courier New" panose="02070309020205020404" pitchFamily="49" charset="0"/>
                <a:cs typeface="Courier New" panose="02070309020205020404" pitchFamily="49" charset="0"/>
              </a:rPr>
              <a:t>functools.reduce</a:t>
            </a:r>
            <a:r>
              <a:rPr lang="en-GB" dirty="0">
                <a:latin typeface="Courier New" panose="02070309020205020404" pitchFamily="49" charset="0"/>
                <a:cs typeface="Courier New" panose="02070309020205020404" pitchFamily="49" charset="0"/>
              </a:rPr>
              <a:t>(function, </a:t>
            </a:r>
            <a:r>
              <a:rPr lang="en-GB" dirty="0" err="1">
                <a:latin typeface="Courier New" panose="02070309020205020404" pitchFamily="49" charset="0"/>
                <a:cs typeface="Courier New" panose="02070309020205020404" pitchFamily="49" charset="0"/>
              </a:rPr>
              <a:t>iterable</a:t>
            </a: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Applies function cumulatively, so:</a:t>
            </a:r>
          </a:p>
          <a:p>
            <a:pPr marL="0" indent="0">
              <a:buNone/>
            </a:pPr>
            <a:r>
              <a:rPr lang="en-GB" sz="2000" dirty="0">
                <a:latin typeface="Courier New" panose="02070309020205020404" pitchFamily="49" charset="0"/>
                <a:cs typeface="Courier New" panose="02070309020205020404" pitchFamily="49" charset="0"/>
              </a:rPr>
              <a:t>def power(a, b):</a:t>
            </a:r>
          </a:p>
          <a:p>
            <a:pPr marL="0" indent="0">
              <a:buNone/>
            </a:pPr>
            <a:r>
              <a:rPr lang="en-GB" sz="2000" dirty="0">
                <a:latin typeface="Courier New" panose="02070309020205020404" pitchFamily="49" charset="0"/>
                <a:cs typeface="Courier New" panose="02070309020205020404" pitchFamily="49" charset="0"/>
              </a:rPr>
              <a:t>    return a ** b</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functools</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c = [2,3,4,5]</a:t>
            </a:r>
          </a:p>
          <a:p>
            <a:pPr marL="0" indent="0">
              <a:buNone/>
            </a:pPr>
            <a:r>
              <a:rPr lang="en-GB" sz="2000" dirty="0">
                <a:latin typeface="Courier New" panose="02070309020205020404" pitchFamily="49" charset="0"/>
                <a:cs typeface="Courier New" panose="02070309020205020404" pitchFamily="49" charset="0"/>
              </a:rPr>
              <a:t>d = </a:t>
            </a:r>
            <a:r>
              <a:rPr lang="en-GB" sz="2000" dirty="0" err="1">
                <a:latin typeface="Courier New" panose="02070309020205020404" pitchFamily="49" charset="0"/>
                <a:cs typeface="Courier New" panose="02070309020205020404" pitchFamily="49" charset="0"/>
              </a:rPr>
              <a:t>functools.reduce</a:t>
            </a:r>
            <a:r>
              <a:rPr lang="en-GB" sz="2000" dirty="0">
                <a:latin typeface="Courier New" panose="02070309020205020404" pitchFamily="49" charset="0"/>
                <a:cs typeface="Courier New" panose="02070309020205020404" pitchFamily="49" charset="0"/>
              </a:rPr>
              <a:t>(power, c)		# (((2*3)*4)5)</a:t>
            </a:r>
          </a:p>
          <a:p>
            <a:pPr marL="0" indent="0">
              <a:buNone/>
            </a:pPr>
            <a:r>
              <a:rPr lang="en-GB" sz="2000" dirty="0">
                <a:latin typeface="Courier New" panose="02070309020205020404" pitchFamily="49" charset="0"/>
                <a:cs typeface="Courier New" panose="02070309020205020404" pitchFamily="49" charset="0"/>
              </a:rPr>
              <a:t>print(d)</a:t>
            </a:r>
          </a:p>
          <a:p>
            <a:pPr marL="0" indent="0">
              <a:buNone/>
            </a:pPr>
            <a:endParaRPr lang="en-GB" dirty="0"/>
          </a:p>
          <a:p>
            <a:pPr marL="0" indent="0">
              <a:buNone/>
            </a:pPr>
            <a:r>
              <a:rPr lang="en-GB" dirty="0"/>
              <a:t>or</a:t>
            </a:r>
          </a:p>
          <a:p>
            <a:pPr marL="0" indent="0">
              <a:buNone/>
            </a:pPr>
            <a:r>
              <a:rPr lang="en-GB" sz="2000" dirty="0">
                <a:latin typeface="Courier New" panose="02070309020205020404" pitchFamily="49" charset="0"/>
                <a:cs typeface="Courier New" panose="02070309020205020404" pitchFamily="49" charset="0"/>
              </a:rPr>
              <a:t>reduce(lambda x, y: </a:t>
            </a:r>
            <a:r>
              <a:rPr lang="en-GB" sz="2000" dirty="0" err="1">
                <a:latin typeface="Courier New" panose="02070309020205020404" pitchFamily="49" charset="0"/>
                <a:cs typeface="Courier New" panose="02070309020205020404" pitchFamily="49" charset="0"/>
              </a:rPr>
              <a:t>x+y</a:t>
            </a:r>
            <a:r>
              <a:rPr lang="en-GB" sz="2000" dirty="0">
                <a:latin typeface="Courier New" panose="02070309020205020404" pitchFamily="49" charset="0"/>
                <a:cs typeface="Courier New" panose="02070309020205020404" pitchFamily="49" charset="0"/>
              </a:rPr>
              <a:t>, [1, 2, 3, 4, 5])    # ((((1+2)+3)+4)+5)</a:t>
            </a:r>
          </a:p>
          <a:p>
            <a:pPr marL="0" indent="0">
              <a:buNone/>
            </a:pPr>
            <a:r>
              <a:rPr lang="en-GB" dirty="0"/>
              <a:t>x is accumulator, y is each subsequent value.</a:t>
            </a:r>
          </a:p>
        </p:txBody>
      </p:sp>
    </p:spTree>
    <p:extLst>
      <p:ext uri="{BB962C8B-B14F-4D97-AF65-F5344CB8AC3E}">
        <p14:creationId xmlns:p14="http://schemas.microsoft.com/office/powerpoint/2010/main" val="20311101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F7C45-814E-4BEF-8953-35F8806D0257}"/>
              </a:ext>
            </a:extLst>
          </p:cNvPr>
          <p:cNvSpPr>
            <a:spLocks noGrp="1"/>
          </p:cNvSpPr>
          <p:nvPr>
            <p:ph type="title"/>
          </p:nvPr>
        </p:nvSpPr>
        <p:spPr/>
        <p:txBody>
          <a:bodyPr/>
          <a:lstStyle/>
          <a:p>
            <a:pPr algn="r"/>
            <a:r>
              <a:rPr lang="en-GB" dirty="0"/>
              <a:t>Filter</a:t>
            </a:r>
          </a:p>
        </p:txBody>
      </p:sp>
      <p:sp>
        <p:nvSpPr>
          <p:cNvPr id="3" name="Content Placeholder 2">
            <a:extLst>
              <a:ext uri="{FF2B5EF4-FFF2-40B4-BE49-F238E27FC236}">
                <a16:creationId xmlns:a16="http://schemas.microsoft.com/office/drawing/2014/main" id="{3C36334F-9DA3-48D3-876F-2A71B316FB16}"/>
              </a:ext>
            </a:extLst>
          </p:cNvPr>
          <p:cNvSpPr>
            <a:spLocks noGrp="1"/>
          </p:cNvSpPr>
          <p:nvPr>
            <p:ph idx="1"/>
          </p:nvPr>
        </p:nvSpPr>
        <p:spPr/>
        <p:txBody>
          <a:bodyPr/>
          <a:lstStyle/>
          <a:p>
            <a:pPr marL="0" indent="0">
              <a:buNone/>
            </a:pPr>
            <a:r>
              <a:rPr lang="en-GB" dirty="0"/>
              <a:t>filter(function, sequence)</a:t>
            </a:r>
          </a:p>
          <a:p>
            <a:pPr marL="0" indent="0">
              <a:buNone/>
            </a:pPr>
            <a:r>
              <a:rPr lang="en-GB" dirty="0"/>
              <a:t>filters out anything in sequence which function says is false.</a:t>
            </a:r>
          </a:p>
          <a:p>
            <a:pPr marL="0" indent="0">
              <a:buNone/>
            </a:pPr>
            <a:endParaRPr lang="en-GB" dirty="0"/>
          </a:p>
          <a:p>
            <a:pPr marL="0" indent="0">
              <a:buNone/>
            </a:pPr>
            <a:r>
              <a:rPr lang="en-GB" dirty="0"/>
              <a:t>See also various iterators that apply functions to sequences in:</a:t>
            </a:r>
          </a:p>
          <a:p>
            <a:pPr marL="0" indent="0">
              <a:buNone/>
            </a:pPr>
            <a:r>
              <a:rPr lang="en-GB" dirty="0">
                <a:hlinkClick r:id="rId2"/>
              </a:rPr>
              <a:t>https://docs.python.org/3/library/itertools.html</a:t>
            </a:r>
            <a:r>
              <a:rPr lang="en-GB" dirty="0"/>
              <a:t> </a:t>
            </a:r>
          </a:p>
        </p:txBody>
      </p:sp>
    </p:spTree>
    <p:extLst>
      <p:ext uri="{BB962C8B-B14F-4D97-AF65-F5344CB8AC3E}">
        <p14:creationId xmlns:p14="http://schemas.microsoft.com/office/powerpoint/2010/main" val="40366951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2633-883F-4A0F-B083-E35E5193060E}"/>
              </a:ext>
            </a:extLst>
          </p:cNvPr>
          <p:cNvSpPr>
            <a:spLocks noGrp="1"/>
          </p:cNvSpPr>
          <p:nvPr>
            <p:ph type="title"/>
          </p:nvPr>
        </p:nvSpPr>
        <p:spPr/>
        <p:txBody>
          <a:bodyPr/>
          <a:lstStyle/>
          <a:p>
            <a:pPr algn="r"/>
            <a:r>
              <a:rPr lang="en-GB" dirty="0"/>
              <a:t>Decorators</a:t>
            </a:r>
          </a:p>
        </p:txBody>
      </p:sp>
      <p:sp>
        <p:nvSpPr>
          <p:cNvPr id="3" name="Content Placeholder 2">
            <a:extLst>
              <a:ext uri="{FF2B5EF4-FFF2-40B4-BE49-F238E27FC236}">
                <a16:creationId xmlns:a16="http://schemas.microsoft.com/office/drawing/2014/main" id="{65E530DA-0452-41BF-A90F-DB95B023BCFA}"/>
              </a:ext>
            </a:extLst>
          </p:cNvPr>
          <p:cNvSpPr>
            <a:spLocks noGrp="1"/>
          </p:cNvSpPr>
          <p:nvPr>
            <p:ph idx="1"/>
          </p:nvPr>
        </p:nvSpPr>
        <p:spPr/>
        <p:txBody>
          <a:bodyPr>
            <a:normAutofit fontScale="77500" lnSpcReduction="20000"/>
          </a:bodyPr>
          <a:lstStyle/>
          <a:p>
            <a:pPr marL="0" indent="0">
              <a:buNone/>
            </a:pPr>
            <a:r>
              <a:rPr lang="en-GB" dirty="0"/>
              <a:t>Enhance functions by wrapping them in code.</a:t>
            </a:r>
          </a:p>
          <a:p>
            <a:pPr marL="0" indent="0">
              <a:buNone/>
            </a:pPr>
            <a:r>
              <a:rPr lang="en-GB" dirty="0"/>
              <a:t>e.g. Least Recently Used cache:</a:t>
            </a:r>
          </a:p>
          <a:p>
            <a:pPr marL="0" indent="0">
              <a:buNone/>
            </a:pPr>
            <a:endParaRPr lang="en-GB" dirty="0"/>
          </a:p>
          <a:p>
            <a:pPr marL="0" indent="0">
              <a:buNone/>
            </a:pPr>
            <a:r>
              <a:rPr lang="en-GB" sz="2200" b="1" dirty="0">
                <a:latin typeface="Courier New" panose="02070309020205020404" pitchFamily="49" charset="0"/>
                <a:cs typeface="Courier New" panose="02070309020205020404" pitchFamily="49" charset="0"/>
              </a:rPr>
              <a:t>@</a:t>
            </a:r>
            <a:r>
              <a:rPr lang="en-GB" sz="2200" b="1" dirty="0" err="1">
                <a:latin typeface="Courier New" panose="02070309020205020404" pitchFamily="49" charset="0"/>
                <a:cs typeface="Courier New" panose="02070309020205020404" pitchFamily="49" charset="0"/>
              </a:rPr>
              <a:t>lru_cache</a:t>
            </a:r>
            <a:r>
              <a:rPr lang="en-GB" sz="2200" b="1" dirty="0">
                <a:latin typeface="Courier New" panose="02070309020205020404" pitchFamily="49" charset="0"/>
                <a:cs typeface="Courier New" panose="02070309020205020404" pitchFamily="49" charset="0"/>
              </a:rPr>
              <a:t>(</a:t>
            </a:r>
            <a:r>
              <a:rPr lang="en-GB" sz="2200" b="1" dirty="0" err="1">
                <a:latin typeface="Courier New" panose="02070309020205020404" pitchFamily="49" charset="0"/>
                <a:cs typeface="Courier New" panose="02070309020205020404" pitchFamily="49" charset="0"/>
              </a:rPr>
              <a:t>maxsize</a:t>
            </a:r>
            <a:r>
              <a:rPr lang="en-GB" sz="2200" b="1" dirty="0">
                <a:latin typeface="Courier New" panose="02070309020205020404" pitchFamily="49" charset="0"/>
                <a:cs typeface="Courier New" panose="02070309020205020404" pitchFamily="49" charset="0"/>
              </a:rPr>
              <a:t>=32)</a:t>
            </a:r>
          </a:p>
          <a:p>
            <a:pPr marL="0" indent="0">
              <a:buNone/>
            </a:pPr>
            <a:r>
              <a:rPr lang="en-GB" sz="2200" dirty="0">
                <a:latin typeface="Courier New" panose="02070309020205020404" pitchFamily="49" charset="0"/>
                <a:cs typeface="Courier New" panose="02070309020205020404" pitchFamily="49" charset="0"/>
              </a:rPr>
              <a:t>def </a:t>
            </a:r>
            <a:r>
              <a:rPr lang="en-GB" sz="2200" dirty="0" err="1">
                <a:latin typeface="Courier New" panose="02070309020205020404" pitchFamily="49" charset="0"/>
                <a:cs typeface="Courier New" panose="02070309020205020404" pitchFamily="49" charset="0"/>
              </a:rPr>
              <a:t>get_lat_long</a:t>
            </a:r>
            <a:r>
              <a:rPr lang="en-GB" sz="2200" dirty="0">
                <a:latin typeface="Courier New" panose="02070309020205020404" pitchFamily="49" charset="0"/>
                <a:cs typeface="Courier New" panose="02070309020205020404" pitchFamily="49" charset="0"/>
              </a:rPr>
              <a:t>(location):</a:t>
            </a:r>
          </a:p>
          <a:p>
            <a:pPr marL="0" indent="0">
              <a:buNone/>
            </a:pPr>
            <a:r>
              <a:rPr lang="en-GB" sz="2200" dirty="0">
                <a:latin typeface="Courier New" panose="02070309020205020404" pitchFamily="49" charset="0"/>
                <a:cs typeface="Courier New" panose="02070309020205020404" pitchFamily="49" charset="0"/>
              </a:rPr>
              <a:t>	return lookup(location)</a:t>
            </a:r>
          </a:p>
          <a:p>
            <a:pPr marL="0" inden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for c in "Leeds", "Manchester", "Sheffield", "Liverpool", "Leeds":</a:t>
            </a: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get_lat_long</a:t>
            </a:r>
            <a:r>
              <a:rPr lang="en-GB" sz="2200" dirty="0">
                <a:latin typeface="Courier New" panose="02070309020205020404" pitchFamily="49" charset="0"/>
                <a:cs typeface="Courier New" panose="02070309020205020404" pitchFamily="49" charset="0"/>
              </a:rPr>
              <a:t>(c))</a:t>
            </a:r>
          </a:p>
          <a:p>
            <a:pPr marL="0" indent="0">
              <a:buNone/>
            </a:pPr>
            <a:endParaRPr lang="en-GB" dirty="0"/>
          </a:p>
          <a:p>
            <a:pPr marL="0" indent="0">
              <a:buNone/>
            </a:pPr>
            <a:r>
              <a:rPr lang="en-GB" dirty="0"/>
              <a:t>Saves the last 32 runs of this function for quick repeat; "</a:t>
            </a:r>
            <a:r>
              <a:rPr lang="en-GB" dirty="0" err="1"/>
              <a:t>memoizing</a:t>
            </a:r>
            <a:r>
              <a:rPr lang="en-GB" dirty="0"/>
              <a:t>"</a:t>
            </a:r>
          </a:p>
          <a:p>
            <a:pPr marL="0" indent="0">
              <a:buNone/>
            </a:pPr>
            <a:endParaRPr lang="en-GB" dirty="0"/>
          </a:p>
          <a:p>
            <a:pPr marL="0" indent="0">
              <a:buNone/>
            </a:pPr>
            <a:r>
              <a:rPr lang="en-GB" dirty="0"/>
              <a:t>For more, see: </a:t>
            </a:r>
            <a:r>
              <a:rPr lang="en-GB" dirty="0">
                <a:hlinkClick r:id="rId3"/>
              </a:rPr>
              <a:t>https://wiki.python.org/moin/PythonDecoratorLibrary</a:t>
            </a:r>
            <a:r>
              <a:rPr lang="en-GB" dirty="0"/>
              <a:t> </a:t>
            </a:r>
          </a:p>
        </p:txBody>
      </p:sp>
    </p:spTree>
    <p:extLst>
      <p:ext uri="{BB962C8B-B14F-4D97-AF65-F5344CB8AC3E}">
        <p14:creationId xmlns:p14="http://schemas.microsoft.com/office/powerpoint/2010/main" val="7435971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5CB0A-91A2-436E-8A28-34D0075B60C9}"/>
              </a:ext>
            </a:extLst>
          </p:cNvPr>
          <p:cNvSpPr>
            <a:spLocks noGrp="1"/>
          </p:cNvSpPr>
          <p:nvPr>
            <p:ph type="title"/>
          </p:nvPr>
        </p:nvSpPr>
        <p:spPr>
          <a:xfrm>
            <a:off x="1357532" y="0"/>
            <a:ext cx="10515600" cy="1325563"/>
          </a:xfrm>
        </p:spPr>
        <p:txBody>
          <a:bodyPr/>
          <a:lstStyle/>
          <a:p>
            <a:pPr algn="r"/>
            <a:r>
              <a:rPr lang="en-GB" dirty="0"/>
              <a:t>List comprehensions</a:t>
            </a:r>
          </a:p>
        </p:txBody>
      </p:sp>
      <p:sp>
        <p:nvSpPr>
          <p:cNvPr id="3" name="Content Placeholder 2">
            <a:extLst>
              <a:ext uri="{FF2B5EF4-FFF2-40B4-BE49-F238E27FC236}">
                <a16:creationId xmlns:a16="http://schemas.microsoft.com/office/drawing/2014/main" id="{2BF9FA6B-C239-48D2-B90B-34117BB077EE}"/>
              </a:ext>
            </a:extLst>
          </p:cNvPr>
          <p:cNvSpPr>
            <a:spLocks noGrp="1"/>
          </p:cNvSpPr>
          <p:nvPr>
            <p:ph idx="1"/>
          </p:nvPr>
        </p:nvSpPr>
        <p:spPr>
          <a:xfrm>
            <a:off x="464234" y="1364566"/>
            <a:ext cx="11408898" cy="5331655"/>
          </a:xfrm>
        </p:spPr>
        <p:txBody>
          <a:bodyPr>
            <a:normAutofit fontScale="92500" lnSpcReduction="10000"/>
          </a:bodyPr>
          <a:lstStyle/>
          <a:p>
            <a:pPr marL="0" indent="0">
              <a:buNone/>
            </a:pPr>
            <a:r>
              <a:rPr lang="en-GB" dirty="0"/>
              <a:t>Essentially slightly easier and more flexible lambdas for setting up lists:</a:t>
            </a:r>
          </a:p>
          <a:p>
            <a:pPr marL="0" indent="0">
              <a:buNone/>
            </a:pPr>
            <a:endParaRPr lang="en-GB" dirty="0"/>
          </a:p>
          <a:p>
            <a:pPr marL="0" indent="0">
              <a:buNone/>
            </a:pP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 = [1,2,3,4]</a:t>
            </a: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[2*x for x in </a:t>
            </a: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4, 6, 8]</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x for x in range(1:5)]</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4, 6, 8]</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[2*x for x in </a:t>
            </a: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 if x % 2 == 0]	# Even numbers only</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[4, 8]</a:t>
            </a:r>
          </a:p>
          <a:p>
            <a:pPr marL="0" indent="0">
              <a:buNone/>
            </a:pPr>
            <a:endParaRPr lang="en-GB" dirty="0"/>
          </a:p>
          <a:p>
            <a:pPr marL="0" indent="0">
              <a:buNone/>
            </a:pPr>
            <a:r>
              <a:rPr lang="en-GB" dirty="0"/>
              <a:t>Can also be used to apply a method to everything in a list.</a:t>
            </a:r>
          </a:p>
          <a:p>
            <a:pPr marL="0" indent="0">
              <a:buNone/>
            </a:pPr>
            <a:r>
              <a:rPr lang="nn-NO" sz="2100" dirty="0">
                <a:latin typeface="Courier New" panose="02070309020205020404" pitchFamily="49" charset="0"/>
                <a:cs typeface="Courier New" panose="02070309020205020404" pitchFamily="49" charset="0"/>
              </a:rPr>
              <a:t>listB = [ord(x) for x in listA]</a:t>
            </a:r>
            <a:endParaRPr lang="en-GB" sz="21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640536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75599-A712-4AD1-881A-DD7197468E65}"/>
              </a:ext>
            </a:extLst>
          </p:cNvPr>
          <p:cNvSpPr>
            <a:spLocks noGrp="1"/>
          </p:cNvSpPr>
          <p:nvPr>
            <p:ph type="title"/>
          </p:nvPr>
        </p:nvSpPr>
        <p:spPr/>
        <p:txBody>
          <a:bodyPr/>
          <a:lstStyle/>
          <a:p>
            <a:pPr algn="r"/>
            <a:r>
              <a:rPr lang="en-GB" dirty="0"/>
              <a:t>Combinatorics</a:t>
            </a:r>
          </a:p>
        </p:txBody>
      </p:sp>
      <p:sp>
        <p:nvSpPr>
          <p:cNvPr id="3" name="Content Placeholder 2">
            <a:extLst>
              <a:ext uri="{FF2B5EF4-FFF2-40B4-BE49-F238E27FC236}">
                <a16:creationId xmlns:a16="http://schemas.microsoft.com/office/drawing/2014/main" id="{A025EBEB-59EF-41BE-8BBC-DB86A5FE09B2}"/>
              </a:ext>
            </a:extLst>
          </p:cNvPr>
          <p:cNvSpPr>
            <a:spLocks noGrp="1"/>
          </p:cNvSpPr>
          <p:nvPr>
            <p:ph idx="1"/>
          </p:nvPr>
        </p:nvSpPr>
        <p:spPr>
          <a:xfrm>
            <a:off x="295422" y="1825625"/>
            <a:ext cx="11605846" cy="4351338"/>
          </a:xfrm>
        </p:spPr>
        <p:txBody>
          <a:bodyPr>
            <a:normAutofit lnSpcReduction="10000"/>
          </a:bodyPr>
          <a:lstStyle/>
          <a:p>
            <a:pPr marL="0" indent="0">
              <a:buNone/>
            </a:pPr>
            <a:r>
              <a:rPr lang="en-GB" dirty="0"/>
              <a:t>List comprehensions can be used to generate combinations of values:</a:t>
            </a:r>
          </a:p>
          <a:p>
            <a:pPr marL="0" indent="0">
              <a:buNone/>
            </a:pPr>
            <a:endParaRPr lang="en-GB" dirty="0"/>
          </a:p>
          <a:p>
            <a:pPr marL="0" indent="0">
              <a:buNone/>
            </a:pP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 = [(x, y) for x in [1,2,3] for y in ["</a:t>
            </a:r>
            <a:r>
              <a:rPr lang="en-GB" sz="2000" dirty="0" err="1">
                <a:latin typeface="Courier New" panose="02070309020205020404" pitchFamily="49" charset="0"/>
                <a:cs typeface="Courier New" panose="02070309020205020404" pitchFamily="49" charset="0"/>
              </a:rPr>
              <a:t>a","b","c</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[(1, 'a'), (1, 'b'), (1, 'c'), (2, 'a'), (2, 'b'), (2, 'c'), </a:t>
            </a:r>
          </a:p>
          <a:p>
            <a:pPr marL="0" indent="0">
              <a:buNone/>
            </a:pPr>
            <a:r>
              <a:rPr lang="en-GB" sz="2000" dirty="0">
                <a:latin typeface="Courier New" panose="02070309020205020404" pitchFamily="49" charset="0"/>
                <a:cs typeface="Courier New" panose="02070309020205020404" pitchFamily="49" charset="0"/>
              </a:rPr>
              <a:t>							(3, 'a'), (3, 'b'), (3, 'c')]</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dirty="0"/>
              <a:t>Essentially like developing tuples from nested for-each loops.</a:t>
            </a:r>
          </a:p>
          <a:p>
            <a:pPr marL="0" indent="0">
              <a:buNone/>
            </a:pPr>
            <a:r>
              <a:rPr lang="en-GB" dirty="0"/>
              <a:t>For a tuple, you have to use a parenthesis here or you get a syntax error.</a:t>
            </a:r>
          </a:p>
        </p:txBody>
      </p:sp>
    </p:spTree>
    <p:extLst>
      <p:ext uri="{BB962C8B-B14F-4D97-AF65-F5344CB8AC3E}">
        <p14:creationId xmlns:p14="http://schemas.microsoft.com/office/powerpoint/2010/main" val="59694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C66A0-2BFF-4A79-94BA-A0756277FB0E}"/>
              </a:ext>
            </a:extLst>
          </p:cNvPr>
          <p:cNvSpPr>
            <a:spLocks noGrp="1"/>
          </p:cNvSpPr>
          <p:nvPr>
            <p:ph type="title"/>
          </p:nvPr>
        </p:nvSpPr>
        <p:spPr>
          <a:xfrm>
            <a:off x="1413803" y="196313"/>
            <a:ext cx="10515600" cy="1325563"/>
          </a:xfrm>
        </p:spPr>
        <p:txBody>
          <a:bodyPr/>
          <a:lstStyle/>
          <a:p>
            <a:pPr algn="r"/>
            <a:r>
              <a:rPr lang="en-GB" dirty="0"/>
              <a:t>Generator expressions</a:t>
            </a:r>
          </a:p>
        </p:txBody>
      </p:sp>
      <p:sp>
        <p:nvSpPr>
          <p:cNvPr id="3" name="Content Placeholder 2">
            <a:extLst>
              <a:ext uri="{FF2B5EF4-FFF2-40B4-BE49-F238E27FC236}">
                <a16:creationId xmlns:a16="http://schemas.microsoft.com/office/drawing/2014/main" id="{F3D7542F-23B2-449B-8ED4-12C96AEA1214}"/>
              </a:ext>
            </a:extLst>
          </p:cNvPr>
          <p:cNvSpPr>
            <a:spLocks noGrp="1"/>
          </p:cNvSpPr>
          <p:nvPr>
            <p:ph idx="1"/>
          </p:nvPr>
        </p:nvSpPr>
        <p:spPr>
          <a:xfrm>
            <a:off x="211015" y="1825625"/>
            <a:ext cx="11718388" cy="4814326"/>
          </a:xfrm>
        </p:spPr>
        <p:txBody>
          <a:bodyPr/>
          <a:lstStyle/>
          <a:p>
            <a:pPr marL="0" indent="0">
              <a:buNone/>
            </a:pPr>
            <a:r>
              <a:rPr lang="en-GB" dirty="0"/>
              <a:t>Generator expressions: exactly like list comprehensions, but generate an item at a time, so more memory efficient:</a:t>
            </a:r>
          </a:p>
          <a:p>
            <a:pPr marL="0" indent="0">
              <a:buNone/>
            </a:pPr>
            <a:r>
              <a:rPr lang="nn-NO" sz="2000" dirty="0">
                <a:latin typeface="Courier New" panose="02070309020205020404" pitchFamily="49" charset="0"/>
                <a:cs typeface="Courier New" panose="02070309020205020404" pitchFamily="49" charset="0"/>
              </a:rPr>
              <a:t>listA = [1,2,3,4]</a:t>
            </a:r>
          </a:p>
          <a:p>
            <a:pPr marL="0" indent="0">
              <a:buNone/>
            </a:pPr>
            <a:r>
              <a:rPr lang="en-GB" sz="2000" dirty="0" err="1">
                <a:latin typeface="Courier New" panose="02070309020205020404" pitchFamily="49" charset="0"/>
                <a:cs typeface="Courier New" panose="02070309020205020404" pitchFamily="49" charset="0"/>
              </a:rPr>
              <a:t>notListB</a:t>
            </a:r>
            <a:r>
              <a:rPr lang="nn-NO" sz="2000" dirty="0">
                <a:latin typeface="Courier New" panose="02070309020205020404" pitchFamily="49" charset="0"/>
                <a:cs typeface="Courier New" panose="02070309020205020404" pitchFamily="49" charset="0"/>
              </a:rPr>
              <a:t> = (2* x for x in range(1,5))</a:t>
            </a:r>
          </a:p>
          <a:p>
            <a:pPr marL="0" indent="0">
              <a:buNone/>
            </a:pPr>
            <a:endParaRPr lang="nn-NO" sz="2000" dirty="0">
              <a:latin typeface="Courier New" panose="02070309020205020404" pitchFamily="49" charset="0"/>
              <a:cs typeface="Courier New" panose="02070309020205020404" pitchFamily="49" charset="0"/>
            </a:endParaRPr>
          </a:p>
          <a:p>
            <a:pPr marL="0" indent="0">
              <a:buNone/>
            </a:pPr>
            <a:r>
              <a:rPr lang="nn-NO" sz="2000" dirty="0">
                <a:latin typeface="Courier New" panose="02070309020205020404" pitchFamily="49" charset="0"/>
                <a:cs typeface="Courier New" panose="02070309020205020404" pitchFamily="49" charset="0"/>
              </a:rPr>
              <a:t>for i in </a:t>
            </a:r>
            <a:r>
              <a:rPr lang="en-GB" sz="2000" dirty="0" err="1">
                <a:latin typeface="Courier New" panose="02070309020205020404" pitchFamily="49" charset="0"/>
                <a:cs typeface="Courier New" panose="02070309020205020404" pitchFamily="49" charset="0"/>
              </a:rPr>
              <a:t>notListB</a:t>
            </a:r>
            <a:r>
              <a:rPr lang="en-GB" sz="2000" dirty="0">
                <a:latin typeface="Courier New" panose="02070309020205020404" pitchFamily="49" charset="0"/>
                <a:cs typeface="Courier New" panose="02070309020205020404" pitchFamily="49" charset="0"/>
              </a:rPr>
              <a:t> </a:t>
            </a:r>
            <a:r>
              <a:rPr lang="nn-NO" sz="2000" dirty="0">
                <a:latin typeface="Courier New" panose="02070309020205020404" pitchFamily="49" charset="0"/>
                <a:cs typeface="Courier New" panose="02070309020205020404" pitchFamily="49" charset="0"/>
              </a:rPr>
              <a:t>:</a:t>
            </a:r>
          </a:p>
          <a:p>
            <a:pPr marL="0" indent="0">
              <a:buNone/>
            </a:pPr>
            <a:r>
              <a:rPr lang="nn-NO" sz="2000" dirty="0">
                <a:latin typeface="Courier New" panose="02070309020205020404" pitchFamily="49" charset="0"/>
                <a:cs typeface="Courier New" panose="02070309020205020404" pitchFamily="49" charset="0"/>
              </a:rPr>
              <a:t>    print(i)		# Works</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notListB</a:t>
            </a:r>
            <a:r>
              <a:rPr lang="en-GB" sz="2000" dirty="0">
                <a:latin typeface="Courier New" panose="02070309020205020404" pitchFamily="49" charset="0"/>
                <a:cs typeface="Courier New" panose="02070309020205020404" pitchFamily="49" charset="0"/>
              </a:rPr>
              <a:t>)		# Doesn't print contents as don't exist.</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840044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B989B-3945-4400-B0D0-F9FCB0E010A9}"/>
              </a:ext>
            </a:extLst>
          </p:cNvPr>
          <p:cNvSpPr>
            <a:spLocks noGrp="1"/>
          </p:cNvSpPr>
          <p:nvPr>
            <p:ph type="title"/>
          </p:nvPr>
        </p:nvSpPr>
        <p:spPr/>
        <p:txBody>
          <a:bodyPr/>
          <a:lstStyle/>
          <a:p>
            <a:pPr algn="r"/>
            <a:r>
              <a:rPr lang="en-GB" dirty="0"/>
              <a:t>Scope</a:t>
            </a:r>
          </a:p>
        </p:txBody>
      </p:sp>
      <p:sp>
        <p:nvSpPr>
          <p:cNvPr id="3" name="Content Placeholder 2">
            <a:extLst>
              <a:ext uri="{FF2B5EF4-FFF2-40B4-BE49-F238E27FC236}">
                <a16:creationId xmlns:a16="http://schemas.microsoft.com/office/drawing/2014/main" id="{F677AEF1-538C-4904-BBF3-30A2A41AD6A2}"/>
              </a:ext>
            </a:extLst>
          </p:cNvPr>
          <p:cNvSpPr>
            <a:spLocks noGrp="1"/>
          </p:cNvSpPr>
          <p:nvPr>
            <p:ph idx="1"/>
          </p:nvPr>
        </p:nvSpPr>
        <p:spPr>
          <a:xfrm>
            <a:off x="468085" y="1690688"/>
            <a:ext cx="11462657" cy="4862512"/>
          </a:xfrm>
        </p:spPr>
        <p:txBody>
          <a:bodyPr>
            <a:normAutofit/>
          </a:bodyPr>
          <a:lstStyle/>
          <a:p>
            <a:pPr marL="0" indent="0">
              <a:buNone/>
            </a:pPr>
            <a:r>
              <a:rPr lang="en-GB" dirty="0"/>
              <a:t>The scope of variables created inside lambdas and list </a:t>
            </a:r>
            <a:r>
              <a:rPr lang="en-GB" dirty="0" err="1"/>
              <a:t>comprehesions</a:t>
            </a:r>
            <a:r>
              <a:rPr lang="en-GB" dirty="0"/>
              <a:t> is the function outlined, which some people like, as it doesn't create free variables </a:t>
            </a:r>
            <a:r>
              <a:rPr lang="en-GB" dirty="0" err="1"/>
              <a:t>slooping</a:t>
            </a:r>
            <a:r>
              <a:rPr lang="en-GB" dirty="0"/>
              <a:t> around the code afterwards.</a:t>
            </a:r>
          </a:p>
        </p:txBody>
      </p:sp>
    </p:spTree>
    <p:extLst>
      <p:ext uri="{BB962C8B-B14F-4D97-AF65-F5344CB8AC3E}">
        <p14:creationId xmlns:p14="http://schemas.microsoft.com/office/powerpoint/2010/main" val="3193534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CA7270C-31CC-49CA-86E3-F38551403884}"/>
              </a:ext>
            </a:extLst>
          </p:cNvPr>
          <p:cNvSpPr>
            <a:spLocks noGrp="1" noChangeArrowheads="1"/>
          </p:cNvSpPr>
          <p:nvPr>
            <p:ph type="title"/>
          </p:nvPr>
        </p:nvSpPr>
        <p:spPr>
          <a:xfrm>
            <a:off x="4061948" y="639080"/>
            <a:ext cx="7772400" cy="609600"/>
          </a:xfrm>
        </p:spPr>
        <p:txBody>
          <a:bodyPr rtlCol="0">
            <a:normAutofit fontScale="90000"/>
          </a:bodyPr>
          <a:lstStyle/>
          <a:p>
            <a:pPr algn="r">
              <a:defRPr/>
            </a:pPr>
            <a:r>
              <a:rPr lang="en-GB" dirty="0"/>
              <a:t>Exceptions</a:t>
            </a:r>
          </a:p>
        </p:txBody>
      </p:sp>
      <p:sp>
        <p:nvSpPr>
          <p:cNvPr id="7171" name="Rectangle 3">
            <a:extLst>
              <a:ext uri="{FF2B5EF4-FFF2-40B4-BE49-F238E27FC236}">
                <a16:creationId xmlns:a16="http://schemas.microsoft.com/office/drawing/2014/main" id="{37A60563-06EB-48F0-8116-C1A8B363413C}"/>
              </a:ext>
            </a:extLst>
          </p:cNvPr>
          <p:cNvSpPr>
            <a:spLocks noGrp="1" noChangeArrowheads="1"/>
          </p:cNvSpPr>
          <p:nvPr>
            <p:ph idx="1"/>
          </p:nvPr>
        </p:nvSpPr>
        <p:spPr>
          <a:xfrm>
            <a:off x="703385" y="1997612"/>
            <a:ext cx="10747717" cy="4479389"/>
          </a:xfrm>
        </p:spPr>
        <p:txBody>
          <a:bodyPr rtlCol="0">
            <a:normAutofit/>
          </a:bodyPr>
          <a:lstStyle/>
          <a:p>
            <a:pPr marL="0" indent="0">
              <a:spcAft>
                <a:spcPts val="1200"/>
              </a:spcAft>
              <a:buNone/>
              <a:defRPr/>
            </a:pPr>
            <a:r>
              <a:rPr lang="en-GB" sz="2400" dirty="0"/>
              <a:t>When something goes wrong we don’t want the program to crash.</a:t>
            </a:r>
          </a:p>
          <a:p>
            <a:pPr marL="0" indent="0">
              <a:spcAft>
                <a:spcPts val="1200"/>
              </a:spcAft>
              <a:buNone/>
              <a:defRPr/>
            </a:pPr>
            <a:r>
              <a:rPr lang="en-GB" sz="2400" dirty="0"/>
              <a:t>We want some way of doing something about it.</a:t>
            </a:r>
          </a:p>
          <a:p>
            <a:pPr marL="0" indent="0">
              <a:spcAft>
                <a:spcPts val="1200"/>
              </a:spcAft>
              <a:buNone/>
              <a:defRPr/>
            </a:pPr>
            <a:r>
              <a:rPr lang="en-GB" sz="2400" dirty="0"/>
              <a:t>When Python detects an problem, it generates an Exception object at that point in the running code which represents that problem.</a:t>
            </a:r>
          </a:p>
          <a:p>
            <a:pPr marL="0" indent="0">
              <a:spcAft>
                <a:spcPts val="1200"/>
              </a:spcAft>
              <a:buNone/>
              <a:defRPr/>
            </a:pPr>
            <a:r>
              <a:rPr lang="en-GB" sz="2400" dirty="0"/>
              <a:t>We can catch these and do something with them. </a:t>
            </a:r>
          </a:p>
          <a:p>
            <a:pPr marL="0" indent="0">
              <a:spcAft>
                <a:spcPts val="1200"/>
              </a:spcAft>
              <a:buNone/>
              <a:defRPr/>
            </a:pPr>
            <a:endParaRPr lang="en-GB" sz="2400" dirty="0"/>
          </a:p>
        </p:txBody>
      </p:sp>
    </p:spTree>
    <p:extLst>
      <p:ext uri="{BB962C8B-B14F-4D97-AF65-F5344CB8AC3E}">
        <p14:creationId xmlns:p14="http://schemas.microsoft.com/office/powerpoint/2010/main" val="1103353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A4210-248A-43FD-ABF1-F94A8C882861}"/>
              </a:ext>
            </a:extLst>
          </p:cNvPr>
          <p:cNvSpPr>
            <a:spLocks noGrp="1"/>
          </p:cNvSpPr>
          <p:nvPr>
            <p:ph type="title"/>
          </p:nvPr>
        </p:nvSpPr>
        <p:spPr>
          <a:xfrm>
            <a:off x="1676400" y="-99108"/>
            <a:ext cx="10515600" cy="1325563"/>
          </a:xfrm>
        </p:spPr>
        <p:txBody>
          <a:bodyPr/>
          <a:lstStyle/>
          <a:p>
            <a:pPr algn="r"/>
            <a:r>
              <a:rPr lang="en-GB" dirty="0"/>
              <a:t>Generator functions</a:t>
            </a:r>
          </a:p>
        </p:txBody>
      </p:sp>
      <p:sp>
        <p:nvSpPr>
          <p:cNvPr id="3" name="Content Placeholder 2">
            <a:extLst>
              <a:ext uri="{FF2B5EF4-FFF2-40B4-BE49-F238E27FC236}">
                <a16:creationId xmlns:a16="http://schemas.microsoft.com/office/drawing/2014/main" id="{FD205E74-F859-4BCE-91C8-0FAD4B4DD913}"/>
              </a:ext>
            </a:extLst>
          </p:cNvPr>
          <p:cNvSpPr>
            <a:spLocks noGrp="1"/>
          </p:cNvSpPr>
          <p:nvPr>
            <p:ph idx="1"/>
          </p:nvPr>
        </p:nvSpPr>
        <p:spPr>
          <a:xfrm>
            <a:off x="388033" y="379192"/>
            <a:ext cx="11330353" cy="6359232"/>
          </a:xfrm>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def count():</a:t>
            </a:r>
          </a:p>
          <a:p>
            <a:pPr marL="0" indent="0">
              <a:buNone/>
            </a:pPr>
            <a:r>
              <a:rPr lang="en-GB" dirty="0">
                <a:latin typeface="Courier New" panose="02070309020205020404" pitchFamily="49" charset="0"/>
                <a:cs typeface="Courier New" panose="02070309020205020404" pitchFamily="49" charset="0"/>
              </a:rPr>
              <a:t>    a = 0</a:t>
            </a:r>
          </a:p>
          <a:p>
            <a:pPr marL="0" indent="0">
              <a:buNone/>
            </a:pPr>
            <a:r>
              <a:rPr lang="en-GB" dirty="0">
                <a:latin typeface="Courier New" panose="02070309020205020404" pitchFamily="49" charset="0"/>
                <a:cs typeface="Courier New" panose="02070309020205020404" pitchFamily="49" charset="0"/>
              </a:rPr>
              <a:t>    while True:</a:t>
            </a:r>
          </a:p>
          <a:p>
            <a:pPr marL="0" indent="0">
              <a:buNone/>
            </a:pPr>
            <a:r>
              <a:rPr lang="en-GB" dirty="0">
                <a:latin typeface="Courier New" panose="02070309020205020404" pitchFamily="49" charset="0"/>
                <a:cs typeface="Courier New" panose="02070309020205020404" pitchFamily="49" charset="0"/>
              </a:rPr>
              <a:t>        </a:t>
            </a:r>
            <a:r>
              <a:rPr lang="en-GB" b="1" dirty="0">
                <a:solidFill>
                  <a:schemeClr val="accent1"/>
                </a:solidFill>
                <a:latin typeface="Courier New" panose="02070309020205020404" pitchFamily="49" charset="0"/>
                <a:cs typeface="Courier New" panose="02070309020205020404" pitchFamily="49" charset="0"/>
              </a:rPr>
              <a:t>yield</a:t>
            </a:r>
            <a:r>
              <a:rPr lang="en-GB" dirty="0">
                <a:latin typeface="Courier New" panose="02070309020205020404" pitchFamily="49" charset="0"/>
                <a:cs typeface="Courier New" panose="02070309020205020404" pitchFamily="49" charset="0"/>
              </a:rPr>
              <a:t> a			# Returns control and waits next call.</a:t>
            </a:r>
          </a:p>
          <a:p>
            <a:pPr marL="0" indent="0">
              <a:buNone/>
            </a:pPr>
            <a:r>
              <a:rPr lang="en-GB" dirty="0">
                <a:latin typeface="Courier New" panose="02070309020205020404" pitchFamily="49" charset="0"/>
                <a:cs typeface="Courier New" panose="02070309020205020404" pitchFamily="49" charset="0"/>
              </a:rPr>
              <a:t>        a = a + 1</a:t>
            </a:r>
          </a:p>
          <a:p>
            <a:pPr marL="0" indent="0">
              <a:buNone/>
            </a:pPr>
            <a:r>
              <a:rPr lang="en-GB" dirty="0">
                <a:latin typeface="Courier New" panose="02070309020205020404" pitchFamily="49" charset="0"/>
                <a:cs typeface="Courier New" panose="02070309020205020404" pitchFamily="49" charset="0"/>
              </a:rPr>
              <a:t>b = count()</a:t>
            </a:r>
          </a:p>
          <a:p>
            <a:pPr marL="0" indent="0">
              <a:buNone/>
            </a:pPr>
            <a:r>
              <a:rPr lang="en-GB" dirty="0">
                <a:latin typeface="Courier New" panose="02070309020205020404" pitchFamily="49" charset="0"/>
                <a:cs typeface="Courier New" panose="02070309020205020404" pitchFamily="49" charset="0"/>
              </a:rPr>
              <a:t>print (next(b))</a:t>
            </a:r>
          </a:p>
          <a:p>
            <a:pPr marL="0" indent="0">
              <a:buNone/>
            </a:pPr>
            <a:r>
              <a:rPr lang="en-GB" dirty="0">
                <a:latin typeface="Courier New" panose="02070309020205020404" pitchFamily="49" charset="0"/>
                <a:cs typeface="Courier New" panose="02070309020205020404" pitchFamily="49" charset="0"/>
              </a:rPr>
              <a:t>print (next(b))</a:t>
            </a:r>
          </a:p>
          <a:p>
            <a:pPr marL="0" indent="0">
              <a:buNone/>
            </a:pPr>
            <a:endParaRPr lang="en-GB" dirty="0">
              <a:cs typeface="Courier New" panose="02070309020205020404" pitchFamily="49" charset="0"/>
            </a:endParaRPr>
          </a:p>
          <a:p>
            <a:pPr marL="0" indent="0">
              <a:buNone/>
            </a:pPr>
            <a:r>
              <a:rPr lang="en-GB" dirty="0">
                <a:cs typeface="Courier New" panose="02070309020205020404" pitchFamily="49" charset="0"/>
              </a:rPr>
              <a:t>Where the condition is just set to True, they will generate infinite sequences. Must be attached to a variable so they are called from the same instance each time and the method level variables aren't wiped; this doesn't work: </a:t>
            </a:r>
          </a:p>
          <a:p>
            <a:pPr marL="0" indent="0">
              <a:buNone/>
            </a:pPr>
            <a:r>
              <a:rPr lang="en-GB" dirty="0">
                <a:latin typeface="Courier New" panose="02070309020205020404" pitchFamily="49" charset="0"/>
                <a:cs typeface="Courier New" panose="02070309020205020404" pitchFamily="49" charset="0"/>
              </a:rPr>
              <a:t>print (next(count()))</a:t>
            </a:r>
          </a:p>
          <a:p>
            <a:pPr marL="0" indent="0">
              <a:buNone/>
            </a:pPr>
            <a:endParaRPr lang="en-GB" sz="2700" dirty="0">
              <a:cs typeface="Courier New" panose="02070309020205020404" pitchFamily="49" charset="0"/>
            </a:endParaRPr>
          </a:p>
          <a:p>
            <a:pPr marL="0" indent="0">
              <a:buNone/>
            </a:pPr>
            <a:r>
              <a:rPr lang="en-GB" sz="2700" dirty="0">
                <a:cs typeface="Courier New" panose="02070309020205020404" pitchFamily="49" charset="0"/>
              </a:rPr>
              <a:t>Can also be used:</a:t>
            </a:r>
          </a:p>
          <a:p>
            <a:pPr marL="0" indent="0">
              <a:buNone/>
            </a:pPr>
            <a:r>
              <a:rPr lang="en-GB" dirty="0">
                <a:latin typeface="Courier New" panose="02070309020205020404" pitchFamily="49" charset="0"/>
                <a:cs typeface="Courier New" panose="02070309020205020404" pitchFamily="49" charset="0"/>
              </a:rPr>
              <a:t>for i in count():</a:t>
            </a:r>
          </a:p>
          <a:p>
            <a:pPr marL="0" indent="0">
              <a:buNone/>
            </a:pPr>
            <a:r>
              <a:rPr lang="en-GB" dirty="0">
                <a:latin typeface="Courier New" panose="02070309020205020404" pitchFamily="49" charset="0"/>
                <a:cs typeface="Courier New" panose="02070309020205020404" pitchFamily="49" charset="0"/>
              </a:rPr>
              <a:t>    print(i)</a:t>
            </a:r>
          </a:p>
        </p:txBody>
      </p:sp>
    </p:spTree>
    <p:extLst>
      <p:ext uri="{BB962C8B-B14F-4D97-AF65-F5344CB8AC3E}">
        <p14:creationId xmlns:p14="http://schemas.microsoft.com/office/powerpoint/2010/main" val="16625283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5CB0A-91A2-436E-8A28-34D0075B60C9}"/>
              </a:ext>
            </a:extLst>
          </p:cNvPr>
          <p:cNvSpPr>
            <a:spLocks noGrp="1"/>
          </p:cNvSpPr>
          <p:nvPr>
            <p:ph type="title"/>
          </p:nvPr>
        </p:nvSpPr>
        <p:spPr>
          <a:xfrm>
            <a:off x="1357532" y="0"/>
            <a:ext cx="10515600" cy="1325563"/>
          </a:xfrm>
        </p:spPr>
        <p:txBody>
          <a:bodyPr/>
          <a:lstStyle/>
          <a:p>
            <a:pPr algn="r"/>
            <a:r>
              <a:rPr lang="en-GB" dirty="0"/>
              <a:t>Review</a:t>
            </a:r>
          </a:p>
        </p:txBody>
      </p:sp>
      <p:sp>
        <p:nvSpPr>
          <p:cNvPr id="3" name="Content Placeholder 2">
            <a:extLst>
              <a:ext uri="{FF2B5EF4-FFF2-40B4-BE49-F238E27FC236}">
                <a16:creationId xmlns:a16="http://schemas.microsoft.com/office/drawing/2014/main" id="{2BF9FA6B-C239-48D2-B90B-34117BB077EE}"/>
              </a:ext>
            </a:extLst>
          </p:cNvPr>
          <p:cNvSpPr>
            <a:spLocks noGrp="1"/>
          </p:cNvSpPr>
          <p:nvPr>
            <p:ph idx="1"/>
          </p:nvPr>
        </p:nvSpPr>
        <p:spPr>
          <a:xfrm>
            <a:off x="464234" y="1364566"/>
            <a:ext cx="11408898" cy="5331655"/>
          </a:xfrm>
        </p:spPr>
        <p:txBody>
          <a:bodyPr>
            <a:normAutofit lnSpcReduction="10000"/>
          </a:bodyPr>
          <a:lstStyle/>
          <a:p>
            <a:pPr marL="0" indent="0">
              <a:buNone/>
            </a:pPr>
            <a:r>
              <a:rPr lang="en-GB" dirty="0"/>
              <a:t>List comprehensions</a:t>
            </a:r>
          </a:p>
          <a:p>
            <a:pPr marL="0" indent="0">
              <a:buNone/>
            </a:pPr>
            <a:endParaRPr lang="en-GB" dirty="0"/>
          </a:p>
          <a:p>
            <a:pPr marL="0" indent="0">
              <a:buNone/>
            </a:pP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 = [1,2,3,4]</a:t>
            </a: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[2*x for x in </a:t>
            </a: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4, 6, 8]</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x for x in range(1:5)]</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 4, 6, 8]</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[2*x for x in </a:t>
            </a:r>
            <a:r>
              <a:rPr lang="en-GB" sz="2000" dirty="0" err="1">
                <a:latin typeface="Courier New" panose="02070309020205020404" pitchFamily="49" charset="0"/>
                <a:cs typeface="Courier New" panose="02070309020205020404" pitchFamily="49" charset="0"/>
              </a:rPr>
              <a:t>listA</a:t>
            </a:r>
            <a:r>
              <a:rPr lang="en-GB" sz="2000" dirty="0">
                <a:latin typeface="Courier New" panose="02070309020205020404" pitchFamily="49" charset="0"/>
                <a:cs typeface="Courier New" panose="02070309020205020404" pitchFamily="49" charset="0"/>
              </a:rPr>
              <a:t> if x % 2 == 0]	# Even numbers only</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listB</a:t>
            </a:r>
            <a:r>
              <a:rPr lang="en-GB" sz="2000" dirty="0">
                <a:latin typeface="Courier New" panose="02070309020205020404" pitchFamily="49" charset="0"/>
                <a:cs typeface="Courier New" panose="02070309020205020404" pitchFamily="49" charset="0"/>
              </a:rPr>
              <a:t>)						# [4, 8]</a:t>
            </a:r>
          </a:p>
          <a:p>
            <a:pPr marL="0" indent="0">
              <a:buNone/>
            </a:pPr>
            <a:endParaRPr lang="en-GB" dirty="0"/>
          </a:p>
          <a:p>
            <a:pPr marL="0" indent="0">
              <a:buNone/>
            </a:pPr>
            <a:r>
              <a:rPr lang="en-GB" dirty="0"/>
              <a:t>Can be used to apply a method to everything in a list.</a:t>
            </a:r>
          </a:p>
        </p:txBody>
      </p:sp>
    </p:spTree>
    <p:extLst>
      <p:ext uri="{BB962C8B-B14F-4D97-AF65-F5344CB8AC3E}">
        <p14:creationId xmlns:p14="http://schemas.microsoft.com/office/powerpoint/2010/main" val="4964196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9D7F-064F-4AE1-A950-DE4C12A25D7B}"/>
              </a:ext>
            </a:extLst>
          </p:cNvPr>
          <p:cNvSpPr>
            <a:spLocks noGrp="1"/>
          </p:cNvSpPr>
          <p:nvPr>
            <p:ph type="title"/>
          </p:nvPr>
        </p:nvSpPr>
        <p:spPr>
          <a:xfrm>
            <a:off x="1372772" y="-113176"/>
            <a:ext cx="10515600" cy="1325563"/>
          </a:xfrm>
        </p:spPr>
        <p:txBody>
          <a:bodyPr/>
          <a:lstStyle/>
          <a:p>
            <a:pPr algn="r"/>
            <a:r>
              <a:rPr lang="en-GB" dirty="0"/>
              <a:t>Review</a:t>
            </a:r>
          </a:p>
        </p:txBody>
      </p:sp>
      <p:sp>
        <p:nvSpPr>
          <p:cNvPr id="3" name="Content Placeholder 2">
            <a:extLst>
              <a:ext uri="{FF2B5EF4-FFF2-40B4-BE49-F238E27FC236}">
                <a16:creationId xmlns:a16="http://schemas.microsoft.com/office/drawing/2014/main" id="{52422419-0E16-4842-B2D8-E79A3DBA20E2}"/>
              </a:ext>
            </a:extLst>
          </p:cNvPr>
          <p:cNvSpPr>
            <a:spLocks noGrp="1"/>
          </p:cNvSpPr>
          <p:nvPr>
            <p:ph idx="1"/>
          </p:nvPr>
        </p:nvSpPr>
        <p:spPr>
          <a:xfrm>
            <a:off x="393895" y="1350498"/>
            <a:ext cx="11633982" cy="5148776"/>
          </a:xfrm>
        </p:spPr>
        <p:txBody>
          <a:bodyPr>
            <a:normAutofit fontScale="92500" lnSpcReduction="20000"/>
          </a:bodyPr>
          <a:lstStyle/>
          <a:p>
            <a:pPr marL="0" indent="0">
              <a:buNone/>
            </a:pPr>
            <a:r>
              <a:rPr lang="en-GB" dirty="0"/>
              <a:t>Lambdas and Map</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square in map(lambda x: x**2, [1,2,3,4,5]):</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(square)) 		# 1, 4, 9, 16, 25</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added in map(lambda </a:t>
            </a:r>
            <a:r>
              <a:rPr lang="en-GB" dirty="0" err="1">
                <a:latin typeface="Courier New" panose="02070309020205020404" pitchFamily="49" charset="0"/>
                <a:cs typeface="Courier New" panose="02070309020205020404" pitchFamily="49" charset="0"/>
              </a:rPr>
              <a:t>x,y</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x+y</a:t>
            </a:r>
            <a:r>
              <a:rPr lang="en-GB" dirty="0">
                <a:latin typeface="Courier New" panose="02070309020205020404" pitchFamily="49" charset="0"/>
                <a:cs typeface="Courier New" panose="02070309020205020404" pitchFamily="49" charset="0"/>
              </a:rPr>
              <a:t>, [1,2,3,4,5],[1,2,3,4,5]):</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(added))		# 2, 4, 6, 8, 10</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b = "fire walk with </a:t>
            </a:r>
            <a:r>
              <a:rPr lang="en-GB" dirty="0" err="1">
                <a:latin typeface="Courier New" panose="02070309020205020404" pitchFamily="49" charset="0"/>
                <a:cs typeface="Courier New" panose="02070309020205020404" pitchFamily="49" charset="0"/>
              </a:rPr>
              <a:t>me".split</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for a in map(lambda x: x[::-1], b):</a:t>
            </a:r>
          </a:p>
          <a:p>
            <a:pPr marL="0" indent="0">
              <a:buNone/>
            </a:pPr>
            <a:r>
              <a:rPr lang="en-GB" dirty="0">
                <a:latin typeface="Courier New" panose="02070309020205020404" pitchFamily="49" charset="0"/>
                <a:cs typeface="Courier New" panose="02070309020205020404" pitchFamily="49" charset="0"/>
              </a:rPr>
              <a:t>    print(a)				# </a:t>
            </a:r>
            <a:r>
              <a:rPr lang="en-GB" dirty="0" err="1">
                <a:latin typeface="Courier New" panose="02070309020205020404" pitchFamily="49" charset="0"/>
                <a:cs typeface="Courier New" panose="02070309020205020404" pitchFamily="49" charset="0"/>
              </a:rPr>
              <a:t>erif</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klaw</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htiw</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em</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079396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F19E-E3F4-4BFC-95F7-F17AE27C7846}"/>
              </a:ext>
            </a:extLst>
          </p:cNvPr>
          <p:cNvSpPr>
            <a:spLocks noGrp="1"/>
          </p:cNvSpPr>
          <p:nvPr>
            <p:ph type="title"/>
          </p:nvPr>
        </p:nvSpPr>
        <p:spPr/>
        <p:txBody>
          <a:bodyPr/>
          <a:lstStyle/>
          <a:p>
            <a:pPr algn="r"/>
            <a:r>
              <a:rPr lang="en-GB" dirty="0"/>
              <a:t>try-catch</a:t>
            </a:r>
          </a:p>
        </p:txBody>
      </p:sp>
      <p:sp>
        <p:nvSpPr>
          <p:cNvPr id="3" name="Content Placeholder 2">
            <a:extLst>
              <a:ext uri="{FF2B5EF4-FFF2-40B4-BE49-F238E27FC236}">
                <a16:creationId xmlns:a16="http://schemas.microsoft.com/office/drawing/2014/main" id="{95B9B300-4544-424B-9D90-1CB3786C907C}"/>
              </a:ext>
            </a:extLst>
          </p:cNvPr>
          <p:cNvSpPr>
            <a:spLocks noGrp="1"/>
          </p:cNvSpPr>
          <p:nvPr>
            <p:ph idx="1"/>
          </p:nvPr>
        </p:nvSpPr>
        <p:spPr>
          <a:xfrm>
            <a:off x="495300" y="1481960"/>
            <a:ext cx="11353800" cy="5109340"/>
          </a:xfrm>
        </p:spPr>
        <p:txBody>
          <a:bodyPr>
            <a:normAutofit fontScale="85000" lnSpcReduction="20000"/>
          </a:bodyPr>
          <a:lstStyle/>
          <a:p>
            <a:pPr marL="0" indent="0">
              <a:buNone/>
            </a:pPr>
            <a:r>
              <a:rPr lang="en-GB" dirty="0"/>
              <a:t>If we suspect code might generate an exception, we can surround it with a try-catch compound statement. Python terminates the execution where the exception is raised and jumps to the except block (no other code in the try block happens):</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 Random generates number in</a:t>
            </a:r>
          </a:p>
          <a:p>
            <a:pPr marL="0" indent="0">
              <a:buNone/>
            </a:pPr>
            <a:r>
              <a:rPr lang="en-GB" sz="2400" dirty="0">
                <a:latin typeface="Courier New" panose="02070309020205020404" pitchFamily="49" charset="0"/>
                <a:cs typeface="Courier New" panose="02070309020205020404" pitchFamily="49" charset="0"/>
              </a:rPr>
              <a:t>						# range 0,1 so </a:t>
            </a:r>
          </a:p>
          <a:p>
            <a:pPr marL="0" indent="0">
              <a:buNone/>
            </a:pP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ZeroDivisionError</a:t>
            </a:r>
            <a:r>
              <a:rPr lang="en-GB" sz="2400" dirty="0">
                <a:latin typeface="Courier New" panose="02070309020205020404" pitchFamily="49" charset="0"/>
                <a:cs typeface="Courier New" panose="02070309020205020404" pitchFamily="49" charset="0"/>
              </a:rPr>
              <a:t> possible</a:t>
            </a:r>
          </a:p>
          <a:p>
            <a:pPr marL="0" indent="0">
              <a:buNone/>
            </a:pPr>
            <a:r>
              <a:rPr lang="en-GB" sz="2400" dirty="0">
                <a:latin typeface="Courier New" panose="02070309020205020404" pitchFamily="49" charset="0"/>
                <a:cs typeface="Courier New" panose="02070309020205020404" pitchFamily="49" charset="0"/>
              </a:rPr>
              <a:t>except:</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dirty="0"/>
              <a:t>However, this catches all and any exception, including those generated by ending the program normally or with the keyboard.</a:t>
            </a:r>
          </a:p>
        </p:txBody>
      </p:sp>
    </p:spTree>
    <p:extLst>
      <p:ext uri="{BB962C8B-B14F-4D97-AF65-F5344CB8AC3E}">
        <p14:creationId xmlns:p14="http://schemas.microsoft.com/office/powerpoint/2010/main" val="2086136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a:xfrm>
            <a:off x="1466192" y="254767"/>
            <a:ext cx="10515600" cy="1325563"/>
          </a:xfrm>
        </p:spPr>
        <p:txBody>
          <a:bodyPr/>
          <a:lstStyle/>
          <a:p>
            <a:pPr algn="r"/>
            <a:r>
              <a:rPr lang="en-GB" dirty="0"/>
              <a:t>Try-Catch</a:t>
            </a:r>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a:xfrm>
            <a:off x="141889" y="1825625"/>
            <a:ext cx="11839903" cy="4351338"/>
          </a:xfrm>
        </p:spPr>
        <p:txBody>
          <a:bodyPr>
            <a:normAutofit fontScale="70000" lnSpcReduction="20000"/>
          </a:bodyPr>
          <a:lstStyle/>
          <a:p>
            <a:pPr marL="0" indent="0">
              <a:buNone/>
            </a:pPr>
            <a:r>
              <a:rPr lang="en-GB" sz="2400" dirty="0">
                <a:latin typeface="Courier New" panose="02070309020205020404" pitchFamily="49" charset="0"/>
                <a:cs typeface="Courier New" panose="02070309020205020404" pitchFamily="49" charset="0"/>
              </a:rPr>
              <a:t>import random</a:t>
            </a:r>
          </a:p>
          <a:p>
            <a:pPr marL="0" indent="0">
              <a:buNone/>
            </a:pPr>
            <a:r>
              <a:rPr lang="en-GB" sz="2400" dirty="0">
                <a:latin typeface="Courier New" panose="02070309020205020404" pitchFamily="49" charset="0"/>
                <a:cs typeface="Courier New" panose="02070309020205020404" pitchFamily="49" charset="0"/>
              </a:rPr>
              <a:t>try:</a:t>
            </a:r>
          </a:p>
          <a:p>
            <a:pPr marL="0" indent="0">
              <a:buNone/>
            </a:pPr>
            <a:r>
              <a:rPr lang="en-GB" sz="2400" dirty="0">
                <a:latin typeface="Courier New" panose="02070309020205020404" pitchFamily="49" charset="0"/>
                <a:cs typeface="Courier New" panose="02070309020205020404" pitchFamily="49" charset="0"/>
              </a:rPr>
              <a:t>	a = 1/</a:t>
            </a:r>
            <a:r>
              <a:rPr lang="en-GB" sz="2400" dirty="0" err="1">
                <a:latin typeface="Courier New" panose="02070309020205020404" pitchFamily="49" charset="0"/>
                <a:cs typeface="Courier New" panose="02070309020205020404" pitchFamily="49" charset="0"/>
              </a:rPr>
              <a:t>random.random</a:t>
            </a:r>
            <a:r>
              <a:rPr lang="en-GB" sz="2400" dirty="0">
                <a:latin typeface="Courier New" panose="02070309020205020404" pitchFamily="49" charset="0"/>
                <a:cs typeface="Courier New" panose="02070309020205020404" pitchFamily="49" charset="0"/>
              </a:rPr>
              <a:t>() 	# Random generates number in</a:t>
            </a:r>
          </a:p>
          <a:p>
            <a:pPr marL="0" indent="0">
              <a:buNone/>
            </a:pPr>
            <a:r>
              <a:rPr lang="en-GB" sz="2400" dirty="0">
                <a:latin typeface="Courier New" panose="02070309020205020404" pitchFamily="49" charset="0"/>
                <a:cs typeface="Courier New" panose="02070309020205020404" pitchFamily="49" charset="0"/>
              </a:rPr>
              <a:t>						# range 0,1 so </a:t>
            </a:r>
          </a:p>
          <a:p>
            <a:pPr marL="0" indent="0">
              <a:buNone/>
            </a:pP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ZeroDivisionError</a:t>
            </a:r>
            <a:r>
              <a:rPr lang="en-GB" sz="2400" dirty="0">
                <a:latin typeface="Courier New" panose="02070309020205020404" pitchFamily="49" charset="0"/>
                <a:cs typeface="Courier New" panose="02070309020205020404" pitchFamily="49" charset="0"/>
              </a:rPr>
              <a:t> possible</a:t>
            </a:r>
          </a:p>
          <a:p>
            <a:pPr marL="0" indent="0">
              <a:buNone/>
            </a:pPr>
            <a:r>
              <a:rPr lang="en-GB" sz="2400" dirty="0">
                <a:latin typeface="Courier New" panose="02070309020205020404" pitchFamily="49" charset="0"/>
                <a:cs typeface="Courier New" panose="02070309020205020404" pitchFamily="49" charset="0"/>
              </a:rPr>
              <a:t>except </a:t>
            </a:r>
            <a:r>
              <a:rPr lang="en-GB" sz="2400" dirty="0" err="1">
                <a:latin typeface="Courier New" panose="02070309020205020404" pitchFamily="49" charset="0"/>
                <a:cs typeface="Courier New" panose="02070309020205020404" pitchFamily="49" charset="0"/>
              </a:rPr>
              <a:t>ZeroDivisionError</a:t>
            </a:r>
            <a:r>
              <a:rPr lang="en-GB" sz="2400" dirty="0">
                <a:latin typeface="Courier New" panose="02070309020205020404" pitchFamily="49" charset="0"/>
                <a:cs typeface="Courier New" panose="02070309020205020404" pitchFamily="49" charset="0"/>
              </a:rPr>
              <a:t> :</a:t>
            </a:r>
          </a:p>
          <a:p>
            <a:pPr marL="0" indent="0">
              <a:buNone/>
            </a:pPr>
            <a:r>
              <a:rPr lang="en-GB" sz="2400" dirty="0">
                <a:latin typeface="Courier New" panose="02070309020205020404" pitchFamily="49" charset="0"/>
                <a:cs typeface="Courier New" panose="02070309020205020404" pitchFamily="49" charset="0"/>
              </a:rPr>
              <a:t>	a = 0</a:t>
            </a:r>
          </a:p>
          <a:p>
            <a:pPr marL="0" indent="0">
              <a:buNone/>
            </a:pPr>
            <a:r>
              <a:rPr lang="en-GB" sz="2400" dirty="0">
                <a:latin typeface="Courier New" panose="02070309020205020404" pitchFamily="49" charset="0"/>
                <a:cs typeface="Courier New" panose="02070309020205020404" pitchFamily="49" charset="0"/>
              </a:rPr>
              <a:t>print("Done")</a:t>
            </a:r>
          </a:p>
          <a:p>
            <a:pPr marL="0" indent="0">
              <a:buNone/>
            </a:pPr>
            <a:endParaRPr lang="en-GB" dirty="0"/>
          </a:p>
          <a:p>
            <a:pPr marL="0" indent="0">
              <a:buNone/>
            </a:pPr>
            <a:r>
              <a:rPr lang="en-GB" dirty="0"/>
              <a:t>One of the few examples of manifest typing in Python.</a:t>
            </a:r>
          </a:p>
          <a:p>
            <a:pPr marL="0" indent="0">
              <a:buNone/>
            </a:pPr>
            <a:r>
              <a:rPr lang="en-GB" dirty="0"/>
              <a:t>For a list of built in exceptions, see:</a:t>
            </a:r>
          </a:p>
          <a:p>
            <a:pPr marL="0" indent="0">
              <a:buNone/>
            </a:pPr>
            <a:r>
              <a:rPr lang="en-GB" dirty="0">
                <a:hlinkClick r:id="rId3"/>
              </a:rPr>
              <a:t>https://docs.python.org/3/library/exceptions.html#Exception</a:t>
            </a:r>
            <a:endParaRPr lang="en-GB" dirty="0"/>
          </a:p>
          <a:p>
            <a:pPr marL="0" indent="0">
              <a:buNone/>
            </a:pPr>
            <a:r>
              <a:rPr lang="en-GB" dirty="0"/>
              <a:t>If you want to catch a generic exception, catch </a:t>
            </a:r>
            <a:r>
              <a:rPr lang="en-GB" sz="2400" dirty="0">
                <a:latin typeface="Courier New" panose="02070309020205020404" pitchFamily="49" charset="0"/>
                <a:cs typeface="Courier New" panose="02070309020205020404" pitchFamily="49" charset="0"/>
              </a:rPr>
              <a:t>Exception</a:t>
            </a:r>
            <a:r>
              <a:rPr lang="en-GB" dirty="0"/>
              <a:t> as this won't catch normal shutdown operations. </a:t>
            </a:r>
          </a:p>
        </p:txBody>
      </p:sp>
    </p:spTree>
    <p:extLst>
      <p:ext uri="{BB962C8B-B14F-4D97-AF65-F5344CB8AC3E}">
        <p14:creationId xmlns:p14="http://schemas.microsoft.com/office/powerpoint/2010/main" val="1048054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008A-146D-48CF-A2A6-6105C12FAC9E}"/>
              </a:ext>
            </a:extLst>
          </p:cNvPr>
          <p:cNvSpPr>
            <a:spLocks noGrp="1"/>
          </p:cNvSpPr>
          <p:nvPr>
            <p:ph type="title"/>
          </p:nvPr>
        </p:nvSpPr>
        <p:spPr/>
        <p:txBody>
          <a:bodyPr/>
          <a:lstStyle/>
          <a:p>
            <a:pPr algn="r"/>
            <a:r>
              <a:rPr lang="en-GB" dirty="0"/>
              <a:t>unhandled exceptions</a:t>
            </a:r>
          </a:p>
        </p:txBody>
      </p:sp>
      <p:sp>
        <p:nvSpPr>
          <p:cNvPr id="3" name="Content Placeholder 2">
            <a:extLst>
              <a:ext uri="{FF2B5EF4-FFF2-40B4-BE49-F238E27FC236}">
                <a16:creationId xmlns:a16="http://schemas.microsoft.com/office/drawing/2014/main" id="{C4E255A9-7441-42DE-AE53-0474267C2ABD}"/>
              </a:ext>
            </a:extLst>
          </p:cNvPr>
          <p:cNvSpPr>
            <a:spLocks noGrp="1"/>
          </p:cNvSpPr>
          <p:nvPr>
            <p:ph idx="1"/>
          </p:nvPr>
        </p:nvSpPr>
        <p:spPr>
          <a:xfrm>
            <a:off x="425669" y="1825625"/>
            <a:ext cx="10928131" cy="4351338"/>
          </a:xfrm>
        </p:spPr>
        <p:txBody>
          <a:bodyPr/>
          <a:lstStyle/>
          <a:p>
            <a:pPr marL="0" indent="0">
              <a:buNone/>
            </a:pPr>
            <a:r>
              <a:rPr lang="en-GB" dirty="0"/>
              <a:t>If the exception isn't handled, it moves to wherever the code was called from, and repeats this through each object and function.</a:t>
            </a:r>
          </a:p>
          <a:p>
            <a:pPr marL="0" indent="0">
              <a:buNone/>
            </a:pPr>
            <a:endParaRPr lang="en-GB" dirty="0"/>
          </a:p>
          <a:p>
            <a:pPr marL="0" indent="0">
              <a:buNone/>
            </a:pPr>
            <a:r>
              <a:rPr lang="en-GB" dirty="0"/>
              <a:t>If there isn't a handler on the way, the code breaks and a stack back trace (or "</a:t>
            </a:r>
            <a:r>
              <a:rPr lang="en-GB" dirty="0" err="1"/>
              <a:t>stacktrace</a:t>
            </a:r>
            <a:r>
              <a:rPr lang="en-GB" dirty="0"/>
              <a:t>") and error message is printed.</a:t>
            </a:r>
          </a:p>
          <a:p>
            <a:pPr marL="0" indent="0">
              <a:buNone/>
            </a:pPr>
            <a:endParaRPr lang="en-GB" dirty="0"/>
          </a:p>
          <a:p>
            <a:pPr marL="0" indent="0">
              <a:buNone/>
            </a:pPr>
            <a:r>
              <a:rPr lang="en-GB" dirty="0"/>
              <a:t>The </a:t>
            </a:r>
            <a:r>
              <a:rPr lang="en-GB" dirty="0" err="1"/>
              <a:t>stacktrace</a:t>
            </a:r>
            <a:r>
              <a:rPr lang="en-GB" dirty="0"/>
              <a:t> lists all the places the exception has bounced through.</a:t>
            </a:r>
          </a:p>
          <a:p>
            <a:pPr marL="0" indent="0">
              <a:buNone/>
            </a:pPr>
            <a:endParaRPr lang="en-GB" dirty="0"/>
          </a:p>
        </p:txBody>
      </p:sp>
    </p:spTree>
    <p:extLst>
      <p:ext uri="{BB962C8B-B14F-4D97-AF65-F5344CB8AC3E}">
        <p14:creationId xmlns:p14="http://schemas.microsoft.com/office/powerpoint/2010/main" val="860647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92CFF9-C375-4652-BACC-52B19595F45B}"/>
              </a:ext>
            </a:extLst>
          </p:cNvPr>
          <p:cNvSpPr>
            <a:spLocks noGrp="1"/>
          </p:cNvSpPr>
          <p:nvPr>
            <p:ph idx="1"/>
          </p:nvPr>
        </p:nvSpPr>
        <p:spPr/>
        <p:txBody>
          <a:bodyPr>
            <a:normAutofit fontScale="92500" lnSpcReduction="10000"/>
          </a:bodyPr>
          <a:lstStyle/>
          <a:p>
            <a:pPr marL="0" indent="0">
              <a:buNone/>
            </a:pPr>
            <a:r>
              <a:rPr lang="en-GB" dirty="0"/>
              <a:t>If you want to catch all exceptions, catch the generic </a:t>
            </a:r>
            <a:r>
              <a:rPr lang="en-GB" dirty="0">
                <a:latin typeface="Courier New" panose="02070309020205020404" pitchFamily="49" charset="0"/>
                <a:cs typeface="Courier New" panose="02070309020205020404" pitchFamily="49" charset="0"/>
              </a:rPr>
              <a:t>Exception</a:t>
            </a:r>
            <a:r>
              <a:rPr lang="en-GB" dirty="0"/>
              <a:t>. which encompasses most exceptions within its remit.</a:t>
            </a:r>
          </a:p>
          <a:p>
            <a:pPr marL="0" indent="0">
              <a:buNone/>
            </a:pPr>
            <a:endParaRPr lang="en-GB" dirty="0"/>
          </a:p>
          <a:p>
            <a:pPr marL="0" indent="0">
              <a:buNone/>
            </a:pPr>
            <a:r>
              <a:rPr lang="en-GB" dirty="0"/>
              <a:t>This catches everything except </a:t>
            </a:r>
            <a:r>
              <a:rPr lang="en-GB" dirty="0" err="1">
                <a:latin typeface="Courier New" panose="02070309020205020404" pitchFamily="49" charset="0"/>
                <a:cs typeface="Courier New" panose="02070309020205020404" pitchFamily="49" charset="0"/>
              </a:rPr>
              <a:t>SystemExit</a:t>
            </a:r>
            <a:r>
              <a:rPr lang="en-GB" dirty="0"/>
              <a:t>, which happens when a program ends, and </a:t>
            </a:r>
            <a:r>
              <a:rPr lang="en-GB" dirty="0" err="1">
                <a:latin typeface="Courier New" panose="02070309020205020404" pitchFamily="49" charset="0"/>
                <a:cs typeface="Courier New" panose="02070309020205020404" pitchFamily="49" charset="0"/>
              </a:rPr>
              <a:t>KeyboardInterrupt</a:t>
            </a:r>
            <a:r>
              <a:rPr lang="en-GB" dirty="0"/>
              <a:t>, which happens when a user ends a program with </a:t>
            </a:r>
            <a:r>
              <a:rPr lang="en-GB" dirty="0">
                <a:latin typeface="Courier New" panose="02070309020205020404" pitchFamily="49" charset="0"/>
                <a:cs typeface="Courier New" panose="02070309020205020404" pitchFamily="49" charset="0"/>
              </a:rPr>
              <a:t>CTRL-C </a:t>
            </a:r>
            <a:r>
              <a:rPr lang="en-GB" dirty="0"/>
              <a:t>or equivalent.</a:t>
            </a:r>
          </a:p>
          <a:p>
            <a:pPr marL="0" indent="0">
              <a:buNone/>
            </a:pPr>
            <a:endParaRPr lang="en-GB" dirty="0"/>
          </a:p>
          <a:p>
            <a:pPr marL="0" indent="0">
              <a:buNone/>
            </a:pPr>
            <a:r>
              <a:rPr lang="en-GB" dirty="0"/>
              <a:t>If you want to catch all exceptions including these, catch </a:t>
            </a:r>
            <a:r>
              <a:rPr lang="en-GB" dirty="0" err="1">
                <a:latin typeface="Courier New" panose="02070309020205020404" pitchFamily="49" charset="0"/>
                <a:cs typeface="Courier New" panose="02070309020205020404" pitchFamily="49" charset="0"/>
              </a:rPr>
              <a:t>BaseException</a:t>
            </a:r>
            <a:r>
              <a:rPr lang="en-GB" dirty="0"/>
              <a:t>. </a:t>
            </a:r>
          </a:p>
          <a:p>
            <a:pPr marL="0" indent="0">
              <a:buNone/>
            </a:pPr>
            <a:endParaRPr lang="en-GB" dirty="0"/>
          </a:p>
          <a:p>
            <a:pPr marL="0" indent="0">
              <a:buNone/>
            </a:pPr>
            <a:r>
              <a:rPr lang="en-GB" dirty="0"/>
              <a:t>We'll come back to how this works when we look at class inheritance.</a:t>
            </a:r>
          </a:p>
          <a:p>
            <a:pPr marL="0" indent="0">
              <a:buNone/>
            </a:pPr>
            <a:endParaRPr lang="en-GB" dirty="0"/>
          </a:p>
        </p:txBody>
      </p:sp>
    </p:spTree>
    <p:extLst>
      <p:ext uri="{BB962C8B-B14F-4D97-AF65-F5344CB8AC3E}">
        <p14:creationId xmlns:p14="http://schemas.microsoft.com/office/powerpoint/2010/main" val="398465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7334-E119-4FC6-A358-8782B2081D1E}"/>
              </a:ext>
            </a:extLst>
          </p:cNvPr>
          <p:cNvSpPr>
            <a:spLocks noGrp="1"/>
          </p:cNvSpPr>
          <p:nvPr>
            <p:ph type="title"/>
          </p:nvPr>
        </p:nvSpPr>
        <p:spPr/>
        <p:txBody>
          <a:bodyPr/>
          <a:lstStyle/>
          <a:p>
            <a:pPr algn="r"/>
            <a:r>
              <a:rPr lang="en-GB" dirty="0"/>
              <a:t>Catch more than one error type </a:t>
            </a:r>
            <a:r>
              <a:rPr lang="en-GB" dirty="0" err="1"/>
              <a:t>symultaneously</a:t>
            </a:r>
            <a:endParaRPr lang="en-GB" dirty="0"/>
          </a:p>
        </p:txBody>
      </p:sp>
      <p:sp>
        <p:nvSpPr>
          <p:cNvPr id="3" name="Content Placeholder 2">
            <a:extLst>
              <a:ext uri="{FF2B5EF4-FFF2-40B4-BE49-F238E27FC236}">
                <a16:creationId xmlns:a16="http://schemas.microsoft.com/office/drawing/2014/main" id="{146963DA-441F-4272-9FA3-90FF0372E5E8}"/>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import random</a:t>
            </a:r>
          </a:p>
          <a:p>
            <a:pPr marL="0" indent="0">
              <a:buNone/>
            </a:pPr>
            <a:r>
              <a:rPr lang="en-GB" dirty="0">
                <a:latin typeface="Courier New" panose="02070309020205020404" pitchFamily="49" charset="0"/>
                <a:cs typeface="Courier New" panose="02070309020205020404" pitchFamily="49" charset="0"/>
              </a:rPr>
              <a:t>try:</a:t>
            </a:r>
          </a:p>
          <a:p>
            <a:pPr marL="0" indent="0">
              <a:buNone/>
            </a:pPr>
            <a:r>
              <a:rPr lang="en-GB" dirty="0">
                <a:latin typeface="Courier New" panose="02070309020205020404" pitchFamily="49" charset="0"/>
                <a:cs typeface="Courier New" panose="02070309020205020404" pitchFamily="49" charset="0"/>
              </a:rPr>
              <a:t>	a = 1/</a:t>
            </a:r>
            <a:r>
              <a:rPr lang="en-GB" dirty="0" err="1">
                <a:latin typeface="Courier New" panose="02070309020205020404" pitchFamily="49" charset="0"/>
                <a:cs typeface="Courier New" panose="02070309020205020404" pitchFamily="49" charset="0"/>
              </a:rPr>
              <a:t>random.random</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except (</a:t>
            </a:r>
            <a:r>
              <a:rPr lang="en-GB" dirty="0" err="1">
                <a:latin typeface="Courier New" panose="02070309020205020404" pitchFamily="49" charset="0"/>
                <a:cs typeface="Courier New" panose="02070309020205020404" pitchFamily="49" charset="0"/>
              </a:rPr>
              <a:t>ZeroDivisionError</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SystemError</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a = 0</a:t>
            </a:r>
          </a:p>
          <a:p>
            <a:pPr marL="0" indent="0">
              <a:buNone/>
            </a:pPr>
            <a:r>
              <a:rPr lang="en-GB" dirty="0">
                <a:latin typeface="Courier New" panose="02070309020205020404" pitchFamily="49" charset="0"/>
                <a:cs typeface="Courier New" panose="02070309020205020404" pitchFamily="49" charset="0"/>
              </a:rPr>
              <a:t>print("Done")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Not that a </a:t>
            </a:r>
            <a:r>
              <a:rPr lang="en-GB" dirty="0" err="1">
                <a:latin typeface="Courier New" panose="02070309020205020404" pitchFamily="49" charset="0"/>
                <a:cs typeface="Courier New" panose="02070309020205020404" pitchFamily="49" charset="0"/>
              </a:rPr>
              <a:t>SystemError</a:t>
            </a:r>
            <a:r>
              <a:rPr lang="en-GB" dirty="0">
                <a:cs typeface="Courier New" panose="02070309020205020404" pitchFamily="49" charset="0"/>
              </a:rPr>
              <a:t> is likely here!</a:t>
            </a:r>
          </a:p>
          <a:p>
            <a:pPr marL="0" indent="0">
              <a:buNone/>
            </a:pPr>
            <a:endParaRPr lang="en-GB" dirty="0"/>
          </a:p>
        </p:txBody>
      </p:sp>
    </p:spTree>
    <p:extLst>
      <p:ext uri="{BB962C8B-B14F-4D97-AF65-F5344CB8AC3E}">
        <p14:creationId xmlns:p14="http://schemas.microsoft.com/office/powerpoint/2010/main" val="1308946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16749</TotalTime>
  <Words>2506</Words>
  <Application>Microsoft Office PowerPoint</Application>
  <PresentationFormat>Widescreen</PresentationFormat>
  <Paragraphs>457</Paragraphs>
  <Slides>42</Slides>
  <Notes>27</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Calibri Light</vt:lpstr>
      <vt:lpstr>Courier New</vt:lpstr>
      <vt:lpstr>Times New Roman</vt:lpstr>
      <vt:lpstr>Office Theme</vt:lpstr>
      <vt:lpstr>Programming for Geographical Information Analysis: Core Skills</vt:lpstr>
      <vt:lpstr>This lecture</vt:lpstr>
      <vt:lpstr>Problems</vt:lpstr>
      <vt:lpstr>Exceptions</vt:lpstr>
      <vt:lpstr>try-catch</vt:lpstr>
      <vt:lpstr>Try-Catch</vt:lpstr>
      <vt:lpstr>unhandled exceptions</vt:lpstr>
      <vt:lpstr>PowerPoint Presentation</vt:lpstr>
      <vt:lpstr>Catch more than one error type symultaneously</vt:lpstr>
      <vt:lpstr>Catch more than one error type alone</vt:lpstr>
      <vt:lpstr>User-defined exceptions</vt:lpstr>
      <vt:lpstr>Interrogating the exception</vt:lpstr>
      <vt:lpstr>Else</vt:lpstr>
      <vt:lpstr>Finally</vt:lpstr>
      <vt:lpstr>Finally details</vt:lpstr>
      <vt:lpstr>Exiting the system</vt:lpstr>
      <vt:lpstr>Builtins</vt:lpstr>
      <vt:lpstr>Making your own exceptions</vt:lpstr>
      <vt:lpstr>This lecture</vt:lpstr>
      <vt:lpstr>Declarative Languages</vt:lpstr>
      <vt:lpstr>PowerPoint Presentation</vt:lpstr>
      <vt:lpstr>Python</vt:lpstr>
      <vt:lpstr>Functional programming</vt:lpstr>
      <vt:lpstr>Functions as objects</vt:lpstr>
      <vt:lpstr>Efficiency</vt:lpstr>
      <vt:lpstr>Function 'fun'</vt:lpstr>
      <vt:lpstr>Now I am become Death, the destroyer of prints</vt:lpstr>
      <vt:lpstr>This lecture</vt:lpstr>
      <vt:lpstr>Functions</vt:lpstr>
      <vt:lpstr>Builtins</vt:lpstr>
      <vt:lpstr>Builtins: lists</vt:lpstr>
      <vt:lpstr>Lambdas</vt:lpstr>
      <vt:lpstr>Reduce</vt:lpstr>
      <vt:lpstr>Filter</vt:lpstr>
      <vt:lpstr>Decorators</vt:lpstr>
      <vt:lpstr>List comprehensions</vt:lpstr>
      <vt:lpstr>Combinatorics</vt:lpstr>
      <vt:lpstr>Generator expressions</vt:lpstr>
      <vt:lpstr>Scope</vt:lpstr>
      <vt:lpstr>Generator functions</vt:lpstr>
      <vt:lpstr>Review</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1465</cp:revision>
  <dcterms:created xsi:type="dcterms:W3CDTF">2017-08-18T14:16:12Z</dcterms:created>
  <dcterms:modified xsi:type="dcterms:W3CDTF">2017-10-13T18:09:13Z</dcterms:modified>
</cp:coreProperties>
</file>