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1571" r:id="rId2"/>
    <p:sldId id="1542" r:id="rId3"/>
    <p:sldId id="1600" r:id="rId4"/>
    <p:sldId id="1592" r:id="rId5"/>
    <p:sldId id="1570" r:id="rId6"/>
    <p:sldId id="1586" r:id="rId7"/>
    <p:sldId id="1587" r:id="rId8"/>
    <p:sldId id="1588" r:id="rId9"/>
    <p:sldId id="1593" r:id="rId10"/>
    <p:sldId id="1594" r:id="rId11"/>
    <p:sldId id="1598" r:id="rId12"/>
    <p:sldId id="1599" r:id="rId13"/>
    <p:sldId id="1543" r:id="rId14"/>
    <p:sldId id="1545" r:id="rId15"/>
    <p:sldId id="1546" r:id="rId16"/>
    <p:sldId id="1547" r:id="rId17"/>
    <p:sldId id="1550" r:id="rId18"/>
    <p:sldId id="1544" r:id="rId19"/>
    <p:sldId id="1601" r:id="rId20"/>
    <p:sldId id="1596" r:id="rId21"/>
    <p:sldId id="1595" r:id="rId22"/>
    <p:sldId id="1597" r:id="rId23"/>
    <p:sldId id="1602" r:id="rId24"/>
    <p:sldId id="1616" r:id="rId25"/>
    <p:sldId id="1617" r:id="rId26"/>
    <p:sldId id="1618" r:id="rId27"/>
    <p:sldId id="1619" r:id="rId28"/>
    <p:sldId id="1620" r:id="rId29"/>
    <p:sldId id="1621" r:id="rId30"/>
    <p:sldId id="1622" r:id="rId31"/>
    <p:sldId id="1623" r:id="rId32"/>
    <p:sldId id="1624" r:id="rId33"/>
    <p:sldId id="1625" r:id="rId34"/>
    <p:sldId id="1626" r:id="rId35"/>
    <p:sldId id="1627" r:id="rId36"/>
    <p:sldId id="1629" r:id="rId37"/>
    <p:sldId id="1630" r:id="rId38"/>
    <p:sldId id="1628" r:id="rId39"/>
    <p:sldId id="1631" r:id="rId40"/>
    <p:sldId id="1603" r:id="rId41"/>
    <p:sldId id="1608" r:id="rId42"/>
    <p:sldId id="1575" r:id="rId43"/>
    <p:sldId id="1589" r:id="rId44"/>
    <p:sldId id="1591" r:id="rId45"/>
    <p:sldId id="1576" r:id="rId46"/>
    <p:sldId id="1590" r:id="rId47"/>
    <p:sldId id="1577" r:id="rId48"/>
    <p:sldId id="1609" r:id="rId49"/>
    <p:sldId id="1581" r:id="rId50"/>
    <p:sldId id="1582" r:id="rId51"/>
    <p:sldId id="1585" r:id="rId52"/>
    <p:sldId id="1604" r:id="rId53"/>
    <p:sldId id="1606" r:id="rId54"/>
    <p:sldId id="1605" r:id="rId55"/>
    <p:sldId id="1607"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1" autoAdjust="0"/>
    <p:restoredTop sz="65291" autoAdjust="0"/>
  </p:normalViewPr>
  <p:slideViewPr>
    <p:cSldViewPr snapToGrid="0">
      <p:cViewPr varScale="1">
        <p:scale>
          <a:sx n="72" d="100"/>
          <a:sy n="72" d="100"/>
        </p:scale>
        <p:origin x="324" y="60"/>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xmlns=""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16/11/2017</a:t>
            </a:fld>
            <a:endParaRPr lang="en-GB"/>
          </a:p>
        </p:txBody>
      </p:sp>
      <p:sp>
        <p:nvSpPr>
          <p:cNvPr id="4" name="Footer Placeholder 3">
            <a:extLst>
              <a:ext uri="{FF2B5EF4-FFF2-40B4-BE49-F238E27FC236}">
                <a16:creationId xmlns:a16="http://schemas.microsoft.com/office/drawing/2014/main" xmlns=""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xmlns=""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16/11/2017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docs.python.org/3/tutorial/modules.htm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2928782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ym typeface="Wingdings" panose="05000000000000000000" pitchFamily="2" charset="2"/>
            </a:endParaRP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10</a:t>
            </a:fld>
            <a:endParaRPr lang="en-GB"/>
          </a:p>
        </p:txBody>
      </p:sp>
    </p:spTree>
    <p:extLst>
      <p:ext uri="{BB962C8B-B14F-4D97-AF65-F5344CB8AC3E}">
        <p14:creationId xmlns:p14="http://schemas.microsoft.com/office/powerpoint/2010/main" val="1120770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2234837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728411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18</a:t>
            </a:fld>
            <a:endParaRPr lang="en-GB"/>
          </a:p>
        </p:txBody>
      </p:sp>
    </p:spTree>
    <p:extLst>
      <p:ext uri="{BB962C8B-B14F-4D97-AF65-F5344CB8AC3E}">
        <p14:creationId xmlns:p14="http://schemas.microsoft.com/office/powerpoint/2010/main" val="2618768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19</a:t>
            </a:fld>
            <a:endParaRPr lang="en-GB"/>
          </a:p>
        </p:txBody>
      </p:sp>
    </p:spTree>
    <p:extLst>
      <p:ext uri="{BB962C8B-B14F-4D97-AF65-F5344CB8AC3E}">
        <p14:creationId xmlns:p14="http://schemas.microsoft.com/office/powerpoint/2010/main" val="3009207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20</a:t>
            </a:fld>
            <a:endParaRPr lang="en-GB"/>
          </a:p>
        </p:txBody>
      </p:sp>
    </p:spTree>
    <p:extLst>
      <p:ext uri="{BB962C8B-B14F-4D97-AF65-F5344CB8AC3E}">
        <p14:creationId xmlns:p14="http://schemas.microsoft.com/office/powerpoint/2010/main" val="16427951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21</a:t>
            </a:fld>
            <a:endParaRPr lang="en-GB"/>
          </a:p>
        </p:txBody>
      </p:sp>
    </p:spTree>
    <p:extLst>
      <p:ext uri="{BB962C8B-B14F-4D97-AF65-F5344CB8AC3E}">
        <p14:creationId xmlns:p14="http://schemas.microsoft.com/office/powerpoint/2010/main" val="15238517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23</a:t>
            </a:fld>
            <a:endParaRPr lang="en-GB"/>
          </a:p>
        </p:txBody>
      </p:sp>
    </p:spTree>
    <p:extLst>
      <p:ext uri="{BB962C8B-B14F-4D97-AF65-F5344CB8AC3E}">
        <p14:creationId xmlns:p14="http://schemas.microsoft.com/office/powerpoint/2010/main" val="32199251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25</a:t>
            </a:fld>
            <a:endParaRPr lang="en-GB"/>
          </a:p>
        </p:txBody>
      </p:sp>
    </p:spTree>
    <p:extLst>
      <p:ext uri="{BB962C8B-B14F-4D97-AF65-F5344CB8AC3E}">
        <p14:creationId xmlns:p14="http://schemas.microsoft.com/office/powerpoint/2010/main" val="754388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200" b="0" i="0" u="none" strike="noStrike" cap="none" normalizeH="0" baseline="0" dirty="0">
              <a:ln>
                <a:noFill/>
              </a:ln>
              <a:solidFill>
                <a:schemeClr val="tx1"/>
              </a:solidFill>
              <a:effectLst/>
              <a:latin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32</a:t>
            </a:fld>
            <a:endParaRPr lang="en-GB"/>
          </a:p>
        </p:txBody>
      </p:sp>
    </p:spTree>
    <p:extLst>
      <p:ext uri="{BB962C8B-B14F-4D97-AF65-F5344CB8AC3E}">
        <p14:creationId xmlns:p14="http://schemas.microsoft.com/office/powerpoint/2010/main" val="151059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a:t>
            </a:fld>
            <a:endParaRPr lang="en-GB"/>
          </a:p>
        </p:txBody>
      </p:sp>
    </p:spTree>
    <p:extLst>
      <p:ext uri="{BB962C8B-B14F-4D97-AF65-F5344CB8AC3E}">
        <p14:creationId xmlns:p14="http://schemas.microsoft.com/office/powerpoint/2010/main" val="2420284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33</a:t>
            </a:fld>
            <a:endParaRPr lang="en-GB"/>
          </a:p>
        </p:txBody>
      </p:sp>
    </p:spTree>
    <p:extLst>
      <p:ext uri="{BB962C8B-B14F-4D97-AF65-F5344CB8AC3E}">
        <p14:creationId xmlns:p14="http://schemas.microsoft.com/office/powerpoint/2010/main" val="11651091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34</a:t>
            </a:fld>
            <a:endParaRPr lang="en-GB"/>
          </a:p>
        </p:txBody>
      </p:sp>
    </p:spTree>
    <p:extLst>
      <p:ext uri="{BB962C8B-B14F-4D97-AF65-F5344CB8AC3E}">
        <p14:creationId xmlns:p14="http://schemas.microsoft.com/office/powerpoint/2010/main" val="33562421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https://en.wikipedia.org/wiki/Tcl</a:t>
            </a:r>
          </a:p>
        </p:txBody>
      </p:sp>
      <p:sp>
        <p:nvSpPr>
          <p:cNvPr id="4" name="Slide Number Placeholder 3"/>
          <p:cNvSpPr>
            <a:spLocks noGrp="1"/>
          </p:cNvSpPr>
          <p:nvPr>
            <p:ph type="sldNum" sz="quarter" idx="10"/>
          </p:nvPr>
        </p:nvSpPr>
        <p:spPr/>
        <p:txBody>
          <a:bodyPr/>
          <a:lstStyle/>
          <a:p>
            <a:fld id="{40AF8E6D-2F87-4F6A-97CA-AABE12BDBAA7}" type="slidenum">
              <a:rPr lang="en-GB" smtClean="0"/>
              <a:t>36</a:t>
            </a:fld>
            <a:endParaRPr lang="en-GB"/>
          </a:p>
        </p:txBody>
      </p:sp>
    </p:spTree>
    <p:extLst>
      <p:ext uri="{BB962C8B-B14F-4D97-AF65-F5344CB8AC3E}">
        <p14:creationId xmlns:p14="http://schemas.microsoft.com/office/powerpoint/2010/main" val="31660297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39</a:t>
            </a:fld>
            <a:endParaRPr lang="en-GB"/>
          </a:p>
        </p:txBody>
      </p:sp>
    </p:spTree>
    <p:extLst>
      <p:ext uri="{BB962C8B-B14F-4D97-AF65-F5344CB8AC3E}">
        <p14:creationId xmlns:p14="http://schemas.microsoft.com/office/powerpoint/2010/main" val="5763710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40</a:t>
            </a:fld>
            <a:endParaRPr lang="en-GB"/>
          </a:p>
        </p:txBody>
      </p:sp>
    </p:spTree>
    <p:extLst>
      <p:ext uri="{BB962C8B-B14F-4D97-AF65-F5344CB8AC3E}">
        <p14:creationId xmlns:p14="http://schemas.microsoft.com/office/powerpoint/2010/main" val="4791349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42</a:t>
            </a:fld>
            <a:endParaRPr lang="en-GB"/>
          </a:p>
        </p:txBody>
      </p:sp>
    </p:spTree>
    <p:extLst>
      <p:ext uri="{BB962C8B-B14F-4D97-AF65-F5344CB8AC3E}">
        <p14:creationId xmlns:p14="http://schemas.microsoft.com/office/powerpoint/2010/main" val="2600141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43</a:t>
            </a:fld>
            <a:endParaRPr lang="en-GB"/>
          </a:p>
        </p:txBody>
      </p:sp>
    </p:spTree>
    <p:extLst>
      <p:ext uri="{BB962C8B-B14F-4D97-AF65-F5344CB8AC3E}">
        <p14:creationId xmlns:p14="http://schemas.microsoft.com/office/powerpoint/2010/main" val="11341345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There's a nice </a:t>
            </a:r>
            <a:r>
              <a:rPr lang="en-GB" dirty="0" err="1"/>
              <a:t>numpy</a:t>
            </a:r>
            <a:r>
              <a:rPr lang="en-GB" dirty="0"/>
              <a:t> </a:t>
            </a:r>
            <a:r>
              <a:rPr lang="en-GB" dirty="0" err="1"/>
              <a:t>cheatsheet</a:t>
            </a:r>
            <a:r>
              <a:rPr lang="en-GB" dirty="0"/>
              <a:t> from </a:t>
            </a:r>
            <a:r>
              <a:rPr lang="en-GB" dirty="0" err="1"/>
              <a:t>datacamp</a:t>
            </a:r>
            <a:r>
              <a:rPr lang="en-GB" dirty="0"/>
              <a:t> at:</a:t>
            </a:r>
          </a:p>
          <a:p>
            <a:r>
              <a:rPr lang="en-GB" dirty="0"/>
              <a:t>https://s3.amazonaws.com/assets.datacamp.com/blog_assets/Numpy_Python_Cheat_Sheet.pdf</a:t>
            </a:r>
          </a:p>
        </p:txBody>
      </p:sp>
      <p:sp>
        <p:nvSpPr>
          <p:cNvPr id="4" name="Slide Number Placeholder 3"/>
          <p:cNvSpPr>
            <a:spLocks noGrp="1"/>
          </p:cNvSpPr>
          <p:nvPr>
            <p:ph type="sldNum" sz="quarter" idx="10"/>
          </p:nvPr>
        </p:nvSpPr>
        <p:spPr/>
        <p:txBody>
          <a:bodyPr/>
          <a:lstStyle/>
          <a:p>
            <a:fld id="{40AF8E6D-2F87-4F6A-97CA-AABE12BDBAA7}" type="slidenum">
              <a:rPr lang="en-GB" smtClean="0"/>
              <a:t>44</a:t>
            </a:fld>
            <a:endParaRPr lang="en-GB"/>
          </a:p>
        </p:txBody>
      </p:sp>
    </p:spTree>
    <p:extLst>
      <p:ext uri="{BB962C8B-B14F-4D97-AF65-F5344CB8AC3E}">
        <p14:creationId xmlns:p14="http://schemas.microsoft.com/office/powerpoint/2010/main" val="21615500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46</a:t>
            </a:fld>
            <a:endParaRPr lang="en-GB"/>
          </a:p>
        </p:txBody>
      </p:sp>
    </p:spTree>
    <p:extLst>
      <p:ext uri="{BB962C8B-B14F-4D97-AF65-F5344CB8AC3E}">
        <p14:creationId xmlns:p14="http://schemas.microsoft.com/office/powerpoint/2010/main" val="1838766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 we'll look in more depth at packages and modules, and look at some useful modules in the standard library.</a:t>
            </a:r>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70067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hlinkClick r:id="rId3"/>
              </a:rPr>
              <a:t>https://docs.python.org/3/tutorial/modules.html</a:t>
            </a:r>
            <a:r>
              <a:rPr lang="en-GB" dirty="0"/>
              <a:t> </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a:t>
            </a:fld>
            <a:endParaRPr lang="en-GB"/>
          </a:p>
        </p:txBody>
      </p:sp>
    </p:spTree>
    <p:extLst>
      <p:ext uri="{BB962C8B-B14F-4D97-AF65-F5344CB8AC3E}">
        <p14:creationId xmlns:p14="http://schemas.microsoft.com/office/powerpoint/2010/main" val="2023835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720105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2442807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4093618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8</a:t>
            </a:fld>
            <a:endParaRPr lang="en-GB"/>
          </a:p>
        </p:txBody>
      </p:sp>
    </p:spTree>
    <p:extLst>
      <p:ext uri="{BB962C8B-B14F-4D97-AF65-F5344CB8AC3E}">
        <p14:creationId xmlns:p14="http://schemas.microsoft.com/office/powerpoint/2010/main" val="3305115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1354241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1B195DC1-471D-4158-B4C0-26ABF3007B4B}"/>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5" name="Footer Placeholder 4">
            <a:extLst>
              <a:ext uri="{FF2B5EF4-FFF2-40B4-BE49-F238E27FC236}">
                <a16:creationId xmlns:a16="http://schemas.microsoft.com/office/drawing/2014/main" xmlns=""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7EEAD6F-E3A6-4DDF-83E9-02D37D35F285}"/>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5" name="Footer Placeholder 4">
            <a:extLst>
              <a:ext uri="{FF2B5EF4-FFF2-40B4-BE49-F238E27FC236}">
                <a16:creationId xmlns:a16="http://schemas.microsoft.com/office/drawing/2014/main" xmlns=""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99FADEF-A226-471C-B363-7735F4073236}"/>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5" name="Footer Placeholder 4">
            <a:extLst>
              <a:ext uri="{FF2B5EF4-FFF2-40B4-BE49-F238E27FC236}">
                <a16:creationId xmlns:a16="http://schemas.microsoft.com/office/drawing/2014/main" xmlns=""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AA54581-B1B7-451B-A7E7-C1FE61B21FC7}"/>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5" name="Footer Placeholder 4">
            <a:extLst>
              <a:ext uri="{FF2B5EF4-FFF2-40B4-BE49-F238E27FC236}">
                <a16:creationId xmlns:a16="http://schemas.microsoft.com/office/drawing/2014/main" xmlns=""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B94AB635-654C-4EC0-929F-9F1A3FE9EC62}"/>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5" name="Footer Placeholder 4">
            <a:extLst>
              <a:ext uri="{FF2B5EF4-FFF2-40B4-BE49-F238E27FC236}">
                <a16:creationId xmlns:a16="http://schemas.microsoft.com/office/drawing/2014/main" xmlns=""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7DB5E872-2DAC-4C44-9CE7-12CB5B6F46F9}"/>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6" name="Footer Placeholder 5">
            <a:extLst>
              <a:ext uri="{FF2B5EF4-FFF2-40B4-BE49-F238E27FC236}">
                <a16:creationId xmlns:a16="http://schemas.microsoft.com/office/drawing/2014/main" xmlns=""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B4745CE4-ECBE-4A13-BC8F-D71C51EA83EF}"/>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8" name="Footer Placeholder 7">
            <a:extLst>
              <a:ext uri="{FF2B5EF4-FFF2-40B4-BE49-F238E27FC236}">
                <a16:creationId xmlns:a16="http://schemas.microsoft.com/office/drawing/2014/main" xmlns=""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DE03EA8E-1324-4009-A219-F88C29216429}"/>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4" name="Footer Placeholder 3">
            <a:extLst>
              <a:ext uri="{FF2B5EF4-FFF2-40B4-BE49-F238E27FC236}">
                <a16:creationId xmlns:a16="http://schemas.microsoft.com/office/drawing/2014/main" xmlns=""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2EFE443-86C8-47FA-9C3F-58E195AC7CE1}"/>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3" name="Footer Placeholder 2">
            <a:extLst>
              <a:ext uri="{FF2B5EF4-FFF2-40B4-BE49-F238E27FC236}">
                <a16:creationId xmlns:a16="http://schemas.microsoft.com/office/drawing/2014/main" xmlns=""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8D93E4B-BBFF-41AD-9467-55B3B6B65D8C}"/>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6" name="Footer Placeholder 5">
            <a:extLst>
              <a:ext uri="{FF2B5EF4-FFF2-40B4-BE49-F238E27FC236}">
                <a16:creationId xmlns:a16="http://schemas.microsoft.com/office/drawing/2014/main" xmlns=""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532E38B-8A3F-4CBF-A623-7D746C4193EF}"/>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6" name="Footer Placeholder 5">
            <a:extLst>
              <a:ext uri="{FF2B5EF4-FFF2-40B4-BE49-F238E27FC236}">
                <a16:creationId xmlns:a16="http://schemas.microsoft.com/office/drawing/2014/main" xmlns=""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16/11/2017</a:t>
            </a:fld>
            <a:endParaRPr lang="en-GB"/>
          </a:p>
        </p:txBody>
      </p:sp>
      <p:sp>
        <p:nvSpPr>
          <p:cNvPr id="5" name="Footer Placeholder 4">
            <a:extLst>
              <a:ext uri="{FF2B5EF4-FFF2-40B4-BE49-F238E27FC236}">
                <a16:creationId xmlns:a16="http://schemas.microsoft.com/office/drawing/2014/main" xmlns=""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docs.python.org/3/library/function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docs.python.org/3/library/index.html" TargetMode="External"/><Relationship Id="rId2" Type="http://schemas.openxmlformats.org/officeDocument/2006/relationships/hyperlink" Target="https://docs.python.org/3/py-modindex.html" TargetMode="External"/><Relationship Id="rId1" Type="http://schemas.openxmlformats.org/officeDocument/2006/relationships/slideLayout" Target="../slideLayouts/slideLayout2.xml"/><Relationship Id="rId4" Type="http://schemas.openxmlformats.org/officeDocument/2006/relationships/hyperlink" Target="https://docs.python.org/3/tutorial/stdlib.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ocs.python.org/3/library/unicodedata.html" TargetMode="External"/><Relationship Id="rId2" Type="http://schemas.openxmlformats.org/officeDocument/2006/relationships/hyperlink" Target="https://docs.python.org/3/library/difflib.html" TargetMode="External"/><Relationship Id="rId1" Type="http://schemas.openxmlformats.org/officeDocument/2006/relationships/slideLayout" Target="../slideLayouts/slideLayout2.xml"/><Relationship Id="rId4" Type="http://schemas.openxmlformats.org/officeDocument/2006/relationships/hyperlink" Target="https://docs.python.org/3/library/re.html"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docs.python.org/3/library/collection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ocs.python.org/3/library/collections.html#collections.Counter" TargetMode="External"/><Relationship Id="rId2" Type="http://schemas.openxmlformats.org/officeDocument/2006/relationships/hyperlink" Target="https://docs.python.org/3/library/collection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ocs.python.org/3/library/struct.html" TargetMode="External"/><Relationship Id="rId2" Type="http://schemas.openxmlformats.org/officeDocument/2006/relationships/hyperlink" Target="https://docs.python.org/3/library/binary.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docs.python.org/3/library/decimal.html" TargetMode="External"/><Relationship Id="rId2" Type="http://schemas.openxmlformats.org/officeDocument/2006/relationships/hyperlink" Target="https://docs.python.org/3/library/fractions.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docs.python.org/3/library/statistics.html#statistics.median_high" TargetMode="External"/><Relationship Id="rId13" Type="http://schemas.openxmlformats.org/officeDocument/2006/relationships/hyperlink" Target="https://docs.python.org/3/library/statistics.html#statistics.stdev" TargetMode="External"/><Relationship Id="rId3" Type="http://schemas.openxmlformats.org/officeDocument/2006/relationships/hyperlink" Target="https://docs.python.org/3/library/statistics.html" TargetMode="External"/><Relationship Id="rId7" Type="http://schemas.openxmlformats.org/officeDocument/2006/relationships/hyperlink" Target="https://docs.python.org/3/library/statistics.html#statistics.median_low" TargetMode="External"/><Relationship Id="rId12" Type="http://schemas.openxmlformats.org/officeDocument/2006/relationships/hyperlink" Target="https://docs.python.org/3/library/statistics.html#statistics.pvarianc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docs.python.org/3/library/statistics.html#statistics.median" TargetMode="External"/><Relationship Id="rId11" Type="http://schemas.openxmlformats.org/officeDocument/2006/relationships/hyperlink" Target="https://docs.python.org/3/library/statistics.html#statistics.pstdev" TargetMode="External"/><Relationship Id="rId5" Type="http://schemas.openxmlformats.org/officeDocument/2006/relationships/hyperlink" Target="https://docs.python.org/3/library/statistics.html#statistics.harmonic_mean" TargetMode="External"/><Relationship Id="rId10" Type="http://schemas.openxmlformats.org/officeDocument/2006/relationships/hyperlink" Target="https://docs.python.org/3/library/statistics.html#statistics.mode" TargetMode="External"/><Relationship Id="rId4" Type="http://schemas.openxmlformats.org/officeDocument/2006/relationships/hyperlink" Target="https://docs.python.org/3/library/statistics.html#statistics.mean" TargetMode="External"/><Relationship Id="rId9" Type="http://schemas.openxmlformats.org/officeDocument/2006/relationships/hyperlink" Target="https://docs.python.org/3/library/statistics.html#statistics.median_grouped" TargetMode="External"/><Relationship Id="rId14" Type="http://schemas.openxmlformats.org/officeDocument/2006/relationships/hyperlink" Target="https://docs.python.org/3/library/statistics.html#statistics.variance"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docs.python.org/3/library/random.html#bookkeeping-function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docs.python.org/3/library/bisect.htm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ocs.python.org/3/library/tk.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www.wxpython.org/"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python-pillow.org/" TargetMode="External"/><Relationship Id="rId2" Type="http://schemas.openxmlformats.org/officeDocument/2006/relationships/hyperlink" Target="https://docs.python.org/3/library/turtle.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docs.python.org/3/library/argparse.html" TargetMode="External"/><Relationship Id="rId2" Type="http://schemas.openxmlformats.org/officeDocument/2006/relationships/hyperlink" Target="https://docs.python.org/3/faq/library.html#how-do-i-access-the-serial-rs232-port" TargetMode="External"/><Relationship Id="rId1" Type="http://schemas.openxmlformats.org/officeDocument/2006/relationships/slideLayout" Target="../slideLayouts/slideLayout2.xml"/><Relationship Id="rId4" Type="http://schemas.openxmlformats.org/officeDocument/2006/relationships/hyperlink" Target="https://docs.python.org/3/library/datetime.html"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iki.python.org/moin/DatabaseProgrammin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s://docs.python.org/3/library/sqlite3.html" TargetMode="External"/><Relationship Id="rId4" Type="http://schemas.openxmlformats.org/officeDocument/2006/relationships/hyperlink" Target="https://docs.python.org/3/library/dbm.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pypi.python.org/pypi"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numpy.or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wcarpentry.github.io/python-novice-inflammation/"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pandas.pydata.org/"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cikit-learn.org/"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docs.python-requests.org/en/master/" TargetMode="External"/><Relationship Id="rId2" Type="http://schemas.openxmlformats.org/officeDocument/2006/relationships/hyperlink" Target="https://www.crummy.com/software/BeautifulSoup/" TargetMode="External"/><Relationship Id="rId1" Type="http://schemas.openxmlformats.org/officeDocument/2006/relationships/slideLayout" Target="../slideLayouts/slideLayout2.xml"/><Relationship Id="rId5" Type="http://schemas.openxmlformats.org/officeDocument/2006/relationships/hyperlink" Target="https://wiki.python.org/moin/WebProgramming" TargetMode="External"/><Relationship Id="rId4" Type="http://schemas.openxmlformats.org/officeDocument/2006/relationships/hyperlink" Target="http://www.w3schools.com/"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themepacific.com/how-to-generate-api-key-consumer-token-access-key-for-twitter-oauth/994/" TargetMode="External"/><Relationship Id="rId2" Type="http://schemas.openxmlformats.org/officeDocument/2006/relationships/hyperlink" Target="http://www.tweepy.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nltk.org/"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docs.python.org/3/library/concurrency.html" TargetMode="External"/><Relationship Id="rId2" Type="http://schemas.openxmlformats.org/officeDocument/2006/relationships/hyperlink" Target="http://www.celeryproject.org/"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xmlns="" id="{1DB95454-3617-421C-B687-70B9BB593FEE}"/>
              </a:ext>
            </a:extLst>
          </p:cNvPr>
          <p:cNvSpPr>
            <a:spLocks noGrp="1"/>
          </p:cNvSpPr>
          <p:nvPr>
            <p:ph type="subTitle" idx="1"/>
          </p:nvPr>
        </p:nvSpPr>
        <p:spPr/>
        <p:txBody>
          <a:bodyPr>
            <a:normAutofit/>
          </a:bodyPr>
          <a:lstStyle/>
          <a:p>
            <a:r>
              <a:rPr lang="en-GB" sz="4000" dirty="0"/>
              <a:t>Modules and Packages</a:t>
            </a:r>
            <a:endParaRPr lang="en-GB" sz="4000" dirty="0">
              <a:solidFill>
                <a:schemeClr val="bg2">
                  <a:lumMod val="50000"/>
                </a:schemeClr>
              </a:solidFill>
            </a:endParaRP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36E9C7-70AB-4BB4-901F-79C4F739A825}"/>
              </a:ext>
            </a:extLst>
          </p:cNvPr>
          <p:cNvSpPr>
            <a:spLocks noGrp="1"/>
          </p:cNvSpPr>
          <p:nvPr>
            <p:ph type="title"/>
          </p:nvPr>
        </p:nvSpPr>
        <p:spPr/>
        <p:txBody>
          <a:bodyPr/>
          <a:lstStyle/>
          <a:p>
            <a:r>
              <a:rPr lang="en-GB" dirty="0"/>
              <a:t>Interpreter	</a:t>
            </a:r>
          </a:p>
        </p:txBody>
      </p:sp>
      <p:sp>
        <p:nvSpPr>
          <p:cNvPr id="3" name="Content Placeholder 2">
            <a:extLst>
              <a:ext uri="{FF2B5EF4-FFF2-40B4-BE49-F238E27FC236}">
                <a16:creationId xmlns:a16="http://schemas.microsoft.com/office/drawing/2014/main" xmlns="" id="{2D848E3D-8D0A-4BF9-9853-97FBB220D174}"/>
              </a:ext>
            </a:extLst>
          </p:cNvPr>
          <p:cNvSpPr>
            <a:spLocks noGrp="1"/>
          </p:cNvSpPr>
          <p:nvPr>
            <p:ph idx="1"/>
          </p:nvPr>
        </p:nvSpPr>
        <p:spPr/>
        <p:txBody>
          <a:bodyPr>
            <a:normAutofit/>
          </a:bodyPr>
          <a:lstStyle/>
          <a:p>
            <a:pPr marL="0" indent="0">
              <a:buNone/>
            </a:pPr>
            <a:r>
              <a:rPr lang="en-GB" dirty="0"/>
              <a:t>To reload a module: </a:t>
            </a: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importlib</a:t>
            </a:r>
            <a:r>
              <a:rPr lang="en-GB" dirty="0">
                <a:latin typeface="Courier New" panose="02070309020205020404" pitchFamily="49" charset="0"/>
                <a:cs typeface="Courier New" panose="02070309020205020404" pitchFamily="49" charset="0"/>
              </a:rPr>
              <a:t>; </a:t>
            </a:r>
          </a:p>
          <a:p>
            <a:pPr marL="0" indent="0">
              <a:buNone/>
            </a:pPr>
            <a:r>
              <a:rPr lang="en-GB" dirty="0" err="1">
                <a:latin typeface="Courier New" panose="02070309020205020404" pitchFamily="49" charset="0"/>
                <a:cs typeface="Courier New" panose="02070309020205020404" pitchFamily="49" charset="0"/>
              </a:rPr>
              <a:t>importlib.reload</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modulename</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In Spyder, just re-run the module file. Remember to do this if you update it.</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p:txBody>
      </p:sp>
    </p:spTree>
    <p:extLst>
      <p:ext uri="{BB962C8B-B14F-4D97-AF65-F5344CB8AC3E}">
        <p14:creationId xmlns:p14="http://schemas.microsoft.com/office/powerpoint/2010/main" val="3465526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59AFD9-973E-4A5E-9B46-D16D08083C6B}"/>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xmlns="" id="{AC2F851C-C24D-4EF0-A769-06FB994D4E18}"/>
              </a:ext>
            </a:extLst>
          </p:cNvPr>
          <p:cNvSpPr>
            <a:spLocks noGrp="1"/>
          </p:cNvSpPr>
          <p:nvPr>
            <p:ph idx="1"/>
          </p:nvPr>
        </p:nvSpPr>
        <p:spPr>
          <a:xfrm>
            <a:off x="838200" y="2157413"/>
            <a:ext cx="10515600" cy="4019550"/>
          </a:xfrm>
        </p:spPr>
        <p:txBody>
          <a:bodyPr/>
          <a:lstStyle/>
          <a:p>
            <a:pPr marL="0" indent="0">
              <a:buNone/>
            </a:pPr>
            <a:r>
              <a:rPr lang="en-GB" sz="2400" dirty="0"/>
              <a:t>Import.</a:t>
            </a:r>
          </a:p>
          <a:p>
            <a:pPr marL="0" indent="0">
              <a:buNone/>
            </a:pPr>
            <a:r>
              <a:rPr lang="en-GB" sz="3200" dirty="0"/>
              <a:t>Modules.</a:t>
            </a:r>
          </a:p>
          <a:p>
            <a:pPr marL="0" indent="0">
              <a:buNone/>
            </a:pPr>
            <a:r>
              <a:rPr lang="en-GB" sz="2400" dirty="0"/>
              <a:t>Packages.</a:t>
            </a:r>
          </a:p>
          <a:p>
            <a:pPr marL="0" indent="0">
              <a:buNone/>
            </a:pPr>
            <a:r>
              <a:rPr lang="en-GB" sz="2400" dirty="0"/>
              <a:t>Useful standard library packages.</a:t>
            </a:r>
          </a:p>
          <a:p>
            <a:pPr marL="0" indent="0">
              <a:buNone/>
            </a:pPr>
            <a:r>
              <a:rPr lang="en-GB" sz="2000" dirty="0"/>
              <a:t>Useful external packages.</a:t>
            </a:r>
          </a:p>
        </p:txBody>
      </p:sp>
    </p:spTree>
    <p:extLst>
      <p:ext uri="{BB962C8B-B14F-4D97-AF65-F5344CB8AC3E}">
        <p14:creationId xmlns:p14="http://schemas.microsoft.com/office/powerpoint/2010/main" val="1802327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BE37E9-6CAC-409B-ADC6-E55DD7B234A1}"/>
              </a:ext>
            </a:extLst>
          </p:cNvPr>
          <p:cNvSpPr>
            <a:spLocks noGrp="1"/>
          </p:cNvSpPr>
          <p:nvPr>
            <p:ph type="title"/>
          </p:nvPr>
        </p:nvSpPr>
        <p:spPr/>
        <p:txBody>
          <a:bodyPr/>
          <a:lstStyle/>
          <a:p>
            <a:pPr algn="r"/>
            <a:r>
              <a:rPr lang="en-GB" dirty="0"/>
              <a:t>Modules and Packages</a:t>
            </a:r>
          </a:p>
        </p:txBody>
      </p:sp>
      <p:sp>
        <p:nvSpPr>
          <p:cNvPr id="3" name="Content Placeholder 2">
            <a:extLst>
              <a:ext uri="{FF2B5EF4-FFF2-40B4-BE49-F238E27FC236}">
                <a16:creationId xmlns:a16="http://schemas.microsoft.com/office/drawing/2014/main" xmlns="" id="{FBE28A20-719E-420F-9C75-D223B7CC7CCB}"/>
              </a:ext>
            </a:extLst>
          </p:cNvPr>
          <p:cNvSpPr>
            <a:spLocks noGrp="1"/>
          </p:cNvSpPr>
          <p:nvPr>
            <p:ph idx="1"/>
          </p:nvPr>
        </p:nvSpPr>
        <p:spPr/>
        <p:txBody>
          <a:bodyPr/>
          <a:lstStyle/>
          <a:p>
            <a:pPr marL="0" indent="0">
              <a:buNone/>
            </a:pPr>
            <a:r>
              <a:rPr lang="en-GB" dirty="0"/>
              <a:t>Modules are single files that can contain multiple classes, variables, and functions.</a:t>
            </a:r>
          </a:p>
          <a:p>
            <a:pPr marL="0" indent="0">
              <a:buNone/>
            </a:pPr>
            <a:endParaRPr lang="en-GB" dirty="0"/>
          </a:p>
          <a:p>
            <a:pPr marL="0" indent="0">
              <a:buNone/>
            </a:pPr>
            <a:r>
              <a:rPr lang="en-GB" dirty="0"/>
              <a:t>The main difference when thinking of module and scripts is that the former is generally imported, and the latter generally runs directly.</a:t>
            </a:r>
          </a:p>
          <a:p>
            <a:pPr marL="0" indent="0">
              <a:buNone/>
            </a:pPr>
            <a:endParaRPr lang="en-GB" dirty="0"/>
          </a:p>
          <a:p>
            <a:pPr marL="0" indent="0">
              <a:buNone/>
            </a:pPr>
            <a:r>
              <a:rPr lang="en-GB" dirty="0"/>
              <a:t>Packages are collections of modules structured using a directory tree.</a:t>
            </a:r>
          </a:p>
        </p:txBody>
      </p:sp>
    </p:spTree>
    <p:extLst>
      <p:ext uri="{BB962C8B-B14F-4D97-AF65-F5344CB8AC3E}">
        <p14:creationId xmlns:p14="http://schemas.microsoft.com/office/powerpoint/2010/main" val="2780636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CBEE29-44CC-48C3-908B-0E4B613787EF}"/>
              </a:ext>
            </a:extLst>
          </p:cNvPr>
          <p:cNvSpPr>
            <a:spLocks noGrp="1"/>
          </p:cNvSpPr>
          <p:nvPr>
            <p:ph type="title"/>
          </p:nvPr>
        </p:nvSpPr>
        <p:spPr/>
        <p:txBody>
          <a:bodyPr/>
          <a:lstStyle/>
          <a:p>
            <a:pPr algn="r"/>
            <a:r>
              <a:rPr lang="en-GB" dirty="0"/>
              <a:t>Running module code</a:t>
            </a:r>
          </a:p>
        </p:txBody>
      </p:sp>
      <p:sp>
        <p:nvSpPr>
          <p:cNvPr id="3" name="Content Placeholder 2">
            <a:extLst>
              <a:ext uri="{FF2B5EF4-FFF2-40B4-BE49-F238E27FC236}">
                <a16:creationId xmlns:a16="http://schemas.microsoft.com/office/drawing/2014/main" xmlns="" id="{51B806AA-64AB-4FD5-A392-39ADD4F8365F}"/>
              </a:ext>
            </a:extLst>
          </p:cNvPr>
          <p:cNvSpPr>
            <a:spLocks noGrp="1"/>
          </p:cNvSpPr>
          <p:nvPr>
            <p:ph idx="1"/>
          </p:nvPr>
        </p:nvSpPr>
        <p:spPr/>
        <p:txBody>
          <a:bodyPr/>
          <a:lstStyle/>
          <a:p>
            <a:pPr marL="0" indent="0">
              <a:buNone/>
            </a:pPr>
            <a:r>
              <a:rPr lang="en-GB" dirty="0"/>
              <a:t>Although we've concentrated on classes, you can import and run module-level functions, and access variables.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import module1 </a:t>
            </a:r>
          </a:p>
          <a:p>
            <a:pPr marL="0" indent="0">
              <a:buNone/>
            </a:pPr>
            <a:r>
              <a:rPr lang="en-GB" dirty="0">
                <a:latin typeface="Courier New" panose="02070309020205020404" pitchFamily="49" charset="0"/>
                <a:cs typeface="Courier New" panose="02070309020205020404" pitchFamily="49" charset="0"/>
              </a:rPr>
              <a:t>print(module1.module_variable)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module1.module_function()</a:t>
            </a:r>
          </a:p>
          <a:p>
            <a:pPr marL="0" indent="0">
              <a:buNone/>
            </a:pPr>
            <a:r>
              <a:rPr lang="en-GB" dirty="0">
                <a:latin typeface="Courier New" panose="02070309020205020404" pitchFamily="49" charset="0"/>
                <a:cs typeface="Courier New" panose="02070309020205020404" pitchFamily="49" charset="0"/>
              </a:rPr>
              <a:t>a = module1.ClassName()</a:t>
            </a:r>
          </a:p>
        </p:txBody>
      </p:sp>
    </p:spTree>
    <p:extLst>
      <p:ext uri="{BB962C8B-B14F-4D97-AF65-F5344CB8AC3E}">
        <p14:creationId xmlns:p14="http://schemas.microsoft.com/office/powerpoint/2010/main" val="1531748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545211-F239-43DA-8CF9-6C282D471CCE}"/>
              </a:ext>
            </a:extLst>
          </p:cNvPr>
          <p:cNvSpPr>
            <a:spLocks noGrp="1"/>
          </p:cNvSpPr>
          <p:nvPr>
            <p:ph type="title"/>
          </p:nvPr>
        </p:nvSpPr>
        <p:spPr>
          <a:xfrm>
            <a:off x="1676400" y="0"/>
            <a:ext cx="10515600" cy="1325563"/>
          </a:xfrm>
        </p:spPr>
        <p:txBody>
          <a:bodyPr/>
          <a:lstStyle/>
          <a:p>
            <a:pPr algn="r"/>
            <a:r>
              <a:rPr lang="en-GB" dirty="0"/>
              <a:t>Importing modules</a:t>
            </a:r>
          </a:p>
        </p:txBody>
      </p:sp>
      <p:sp>
        <p:nvSpPr>
          <p:cNvPr id="3" name="Content Placeholder 2">
            <a:extLst>
              <a:ext uri="{FF2B5EF4-FFF2-40B4-BE49-F238E27FC236}">
                <a16:creationId xmlns:a16="http://schemas.microsoft.com/office/drawing/2014/main" xmlns="" id="{3A0D9935-5903-40D3-8B58-FD6FEE815D12}"/>
              </a:ext>
            </a:extLst>
          </p:cNvPr>
          <p:cNvSpPr>
            <a:spLocks noGrp="1"/>
          </p:cNvSpPr>
          <p:nvPr>
            <p:ph idx="1"/>
          </p:nvPr>
        </p:nvSpPr>
        <p:spPr>
          <a:xfrm>
            <a:off x="534572" y="1825625"/>
            <a:ext cx="10819228" cy="4351338"/>
          </a:xfrm>
        </p:spPr>
        <p:txBody>
          <a:bodyPr>
            <a:normAutofit fontScale="85000" lnSpcReduction="20000"/>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 module</a:t>
            </a:r>
          </a:p>
          <a:p>
            <a:pPr marL="0" indent="0">
              <a:buNone/>
            </a:pPr>
            <a:r>
              <a:rPr lang="en-GB" dirty="0">
                <a:latin typeface="Courier New" panose="02070309020205020404" pitchFamily="49" charset="0"/>
                <a:cs typeface="Courier New" panose="02070309020205020404" pitchFamily="49" charset="0"/>
              </a:rPr>
              <a:t>print ("module loading")			# Runs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def m1():</a:t>
            </a:r>
          </a:p>
          <a:p>
            <a:pPr marL="0" indent="0">
              <a:buNone/>
            </a:pPr>
            <a:r>
              <a:rPr lang="en-GB" dirty="0">
                <a:latin typeface="Courier New" panose="02070309020205020404" pitchFamily="49" charset="0"/>
                <a:cs typeface="Courier New" panose="02070309020205020404" pitchFamily="49" charset="0"/>
              </a:rPr>
              <a:t>	print ("method loading")</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class </a:t>
            </a:r>
            <a:r>
              <a:rPr lang="en-GB" dirty="0" err="1">
                <a:latin typeface="Courier New" panose="02070309020205020404" pitchFamily="49" charset="0"/>
                <a:cs typeface="Courier New" panose="02070309020205020404" pitchFamily="49" charset="0"/>
              </a:rPr>
              <a:t>cls</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print ("class loading")		# Runs</a:t>
            </a:r>
          </a:p>
          <a:p>
            <a:pPr marL="0" indent="0">
              <a:buNone/>
            </a:pPr>
            <a:r>
              <a:rPr lang="en-GB" dirty="0">
                <a:latin typeface="Courier New" panose="02070309020205020404" pitchFamily="49" charset="0"/>
                <a:cs typeface="Courier New" panose="02070309020205020404" pitchFamily="49" charset="0"/>
              </a:rPr>
              <a:t>	def m2():</a:t>
            </a:r>
          </a:p>
          <a:p>
            <a:pPr marL="0" indent="0">
              <a:buNone/>
            </a:pPr>
            <a:r>
              <a:rPr lang="en-GB" dirty="0">
                <a:latin typeface="Courier New" panose="02070309020205020404" pitchFamily="49" charset="0"/>
                <a:cs typeface="Courier New" panose="02070309020205020404" pitchFamily="49" charset="0"/>
              </a:rPr>
              <a:t>        	print("instance method loading")</a:t>
            </a:r>
          </a:p>
          <a:p>
            <a:pPr marL="0" indent="0">
              <a:buNone/>
            </a:pPr>
            <a:endParaRPr lang="en-GB" dirty="0"/>
          </a:p>
        </p:txBody>
      </p:sp>
      <p:sp>
        <p:nvSpPr>
          <p:cNvPr id="4" name="Rectangle 3"/>
          <p:cNvSpPr/>
          <p:nvPr/>
        </p:nvSpPr>
        <p:spPr>
          <a:xfrm>
            <a:off x="534572" y="553135"/>
            <a:ext cx="6096000" cy="1200329"/>
          </a:xfrm>
          <a:prstGeom prst="rect">
            <a:avLst/>
          </a:prstGeom>
        </p:spPr>
        <p:txBody>
          <a:bodyPr>
            <a:spAutoFit/>
          </a:bodyPr>
          <a:lstStyle/>
          <a:p>
            <a:r>
              <a:rPr lang="en-GB" sz="2400" dirty="0"/>
              <a:t>Indeed, you have to be slightly careful when importing modules. Modules and the classes in them will run to a degree on import. </a:t>
            </a:r>
          </a:p>
        </p:txBody>
      </p:sp>
      <p:sp>
        <p:nvSpPr>
          <p:cNvPr id="5" name="Rectangle 4"/>
          <p:cNvSpPr/>
          <p:nvPr/>
        </p:nvSpPr>
        <p:spPr>
          <a:xfrm>
            <a:off x="8864600" y="2255292"/>
            <a:ext cx="3086100" cy="1938992"/>
          </a:xfrm>
          <a:prstGeom prst="rect">
            <a:avLst/>
          </a:prstGeom>
        </p:spPr>
        <p:txBody>
          <a:bodyPr wrap="square">
            <a:spAutoFit/>
          </a:bodyPr>
          <a:lstStyle/>
          <a:p>
            <a:r>
              <a:rPr lang="en-GB" sz="2400" dirty="0"/>
              <a:t>Modules run </a:t>
            </a:r>
            <a:r>
              <a:rPr lang="en-GB" sz="2400" dirty="0" err="1"/>
              <a:t>incase</a:t>
            </a:r>
            <a:r>
              <a:rPr lang="en-GB" sz="2400" dirty="0"/>
              <a:t> there's anything that needs setting up (variables etc.) prior to functions or classes. </a:t>
            </a:r>
          </a:p>
        </p:txBody>
      </p:sp>
    </p:spTree>
    <p:extLst>
      <p:ext uri="{BB962C8B-B14F-4D97-AF65-F5344CB8AC3E}">
        <p14:creationId xmlns:p14="http://schemas.microsoft.com/office/powerpoint/2010/main" val="389954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FB32D2-C6F6-4D88-9D6F-12AF69E91B20}"/>
              </a:ext>
            </a:extLst>
          </p:cNvPr>
          <p:cNvSpPr>
            <a:spLocks noGrp="1"/>
          </p:cNvSpPr>
          <p:nvPr>
            <p:ph type="title"/>
          </p:nvPr>
        </p:nvSpPr>
        <p:spPr>
          <a:xfrm>
            <a:off x="1254370" y="-157946"/>
            <a:ext cx="10515600" cy="1325563"/>
          </a:xfrm>
        </p:spPr>
        <p:txBody>
          <a:bodyPr/>
          <a:lstStyle/>
          <a:p>
            <a:pPr algn="r"/>
            <a:r>
              <a:rPr lang="en-GB" dirty="0"/>
              <a:t>Modules that run</a:t>
            </a:r>
          </a:p>
        </p:txBody>
      </p:sp>
      <p:sp>
        <p:nvSpPr>
          <p:cNvPr id="3" name="Content Placeholder 2">
            <a:extLst>
              <a:ext uri="{FF2B5EF4-FFF2-40B4-BE49-F238E27FC236}">
                <a16:creationId xmlns:a16="http://schemas.microsoft.com/office/drawing/2014/main" xmlns="" id="{9BC69236-B626-44E4-9CBF-E2F5F0D2EE5C}"/>
              </a:ext>
            </a:extLst>
          </p:cNvPr>
          <p:cNvSpPr>
            <a:spLocks noGrp="1"/>
          </p:cNvSpPr>
          <p:nvPr>
            <p:ph idx="1"/>
          </p:nvPr>
        </p:nvSpPr>
        <p:spPr>
          <a:xfrm>
            <a:off x="584982" y="1167617"/>
            <a:ext cx="11288150" cy="5247249"/>
          </a:xfrm>
        </p:spPr>
        <p:txBody>
          <a:bodyPr>
            <a:normAutofit fontScale="70000" lnSpcReduction="20000"/>
          </a:bodyPr>
          <a:lstStyle/>
          <a:p>
            <a:pPr marL="0" indent="0">
              <a:buNone/>
            </a:pPr>
            <a:r>
              <a:rPr lang="en-GB" sz="3400" dirty="0"/>
              <a:t>If you're going to use this to run code, note that in general, code accessing a class or method has to be after if is defined:</a:t>
            </a:r>
          </a:p>
          <a:p>
            <a:pPr marL="0" indent="0">
              <a:buNone/>
            </a:pPr>
            <a:r>
              <a:rPr lang="en-GB" dirty="0">
                <a:latin typeface="Courier New" panose="02070309020205020404" pitchFamily="49" charset="0"/>
                <a:cs typeface="Courier New" panose="02070309020205020404" pitchFamily="49" charset="0"/>
              </a:rPr>
              <a:t>c = A()</a:t>
            </a:r>
          </a:p>
          <a:p>
            <a:pPr marL="0" indent="0">
              <a:buNone/>
            </a:pPr>
            <a:r>
              <a:rPr lang="en-GB" dirty="0" err="1">
                <a:latin typeface="Courier New" panose="02070309020205020404" pitchFamily="49" charset="0"/>
                <a:cs typeface="Courier New" panose="02070309020205020404" pitchFamily="49" charset="0"/>
              </a:rPr>
              <a:t>c.b</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class A:</a:t>
            </a:r>
          </a:p>
          <a:p>
            <a:pPr marL="0" indent="0">
              <a:buNone/>
            </a:pPr>
            <a:r>
              <a:rPr lang="en-GB" dirty="0">
                <a:latin typeface="Courier New" panose="02070309020205020404" pitchFamily="49" charset="0"/>
                <a:cs typeface="Courier New" panose="02070309020205020404" pitchFamily="49" charset="0"/>
              </a:rPr>
              <a:t>	def b (__self__) :</a:t>
            </a:r>
          </a:p>
          <a:p>
            <a:pPr marL="0" indent="0">
              <a:buNone/>
            </a:pPr>
            <a:r>
              <a:rPr lang="en-GB" dirty="0">
                <a:latin typeface="Courier New" panose="02070309020205020404" pitchFamily="49" charset="0"/>
                <a:cs typeface="Courier New" panose="02070309020205020404" pitchFamily="49" charset="0"/>
              </a:rPr>
              <a:t>		print ("hello world")</a:t>
            </a:r>
          </a:p>
          <a:p>
            <a:pPr marL="0" indent="0">
              <a:buNone/>
            </a:pPr>
            <a:endParaRPr lang="en-GB" dirty="0"/>
          </a:p>
          <a:p>
            <a:pPr marL="0" indent="0">
              <a:buNone/>
            </a:pPr>
            <a:r>
              <a:rPr lang="en-GB" sz="3400" dirty="0"/>
              <a:t>Doesn’t work, but: </a:t>
            </a:r>
          </a:p>
          <a:p>
            <a:pPr marL="0" indent="0">
              <a:buNone/>
            </a:pPr>
            <a:r>
              <a:rPr lang="en-GB" dirty="0">
                <a:latin typeface="Courier New" panose="02070309020205020404" pitchFamily="49" charset="0"/>
                <a:cs typeface="Courier New" panose="02070309020205020404" pitchFamily="49" charset="0"/>
              </a:rPr>
              <a:t>class A:</a:t>
            </a:r>
          </a:p>
          <a:p>
            <a:pPr marL="0" indent="0">
              <a:buNone/>
            </a:pPr>
            <a:r>
              <a:rPr lang="en-GB" dirty="0">
                <a:latin typeface="Courier New" panose="02070309020205020404" pitchFamily="49" charset="0"/>
                <a:cs typeface="Courier New" panose="02070309020205020404" pitchFamily="49" charset="0"/>
              </a:rPr>
              <a:t>	def b (__self__) :</a:t>
            </a:r>
          </a:p>
          <a:p>
            <a:pPr marL="0" indent="0">
              <a:buNone/>
            </a:pPr>
            <a:r>
              <a:rPr lang="en-GB" dirty="0">
                <a:latin typeface="Courier New" panose="02070309020205020404" pitchFamily="49" charset="0"/>
                <a:cs typeface="Courier New" panose="02070309020205020404" pitchFamily="49" charset="0"/>
              </a:rPr>
              <a:t>		print ("hello world")</a:t>
            </a:r>
          </a:p>
          <a:p>
            <a:pPr marL="0" indent="0">
              <a:buNone/>
            </a:pPr>
            <a:r>
              <a:rPr lang="en-GB" dirty="0">
                <a:latin typeface="Courier New" panose="02070309020205020404" pitchFamily="49" charset="0"/>
                <a:cs typeface="Courier New" panose="02070309020205020404" pitchFamily="49" charset="0"/>
              </a:rPr>
              <a:t>c = A()</a:t>
            </a:r>
          </a:p>
          <a:p>
            <a:pPr marL="0" indent="0">
              <a:buNone/>
            </a:pPr>
            <a:r>
              <a:rPr lang="en-GB" dirty="0" err="1">
                <a:latin typeface="Courier New" panose="02070309020205020404" pitchFamily="49" charset="0"/>
                <a:cs typeface="Courier New" panose="02070309020205020404" pitchFamily="49" charset="0"/>
              </a:rPr>
              <a:t>c.b</a:t>
            </a:r>
            <a:r>
              <a:rPr lang="en-GB" dirty="0">
                <a:latin typeface="Courier New" panose="02070309020205020404" pitchFamily="49" charset="0"/>
                <a:cs typeface="Courier New" panose="02070309020205020404" pitchFamily="49" charset="0"/>
              </a:rPr>
              <a:t>()</a:t>
            </a:r>
          </a:p>
          <a:p>
            <a:pPr marL="0" indent="0">
              <a:buNone/>
            </a:pPr>
            <a:r>
              <a:rPr lang="en-GB" dirty="0"/>
              <a:t>Does</a:t>
            </a:r>
          </a:p>
          <a:p>
            <a:pPr marL="0" indent="0">
              <a:buNone/>
            </a:pPr>
            <a:endParaRPr lang="en-GB" dirty="0"/>
          </a:p>
        </p:txBody>
      </p:sp>
    </p:spTree>
    <p:extLst>
      <p:ext uri="{BB962C8B-B14F-4D97-AF65-F5344CB8AC3E}">
        <p14:creationId xmlns:p14="http://schemas.microsoft.com/office/powerpoint/2010/main" val="3562571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F78D34-A78A-4E16-BB4C-C6BF34532E4D}"/>
              </a:ext>
            </a:extLst>
          </p:cNvPr>
          <p:cNvSpPr>
            <a:spLocks noGrp="1"/>
          </p:cNvSpPr>
          <p:nvPr>
            <p:ph type="title"/>
          </p:nvPr>
        </p:nvSpPr>
        <p:spPr/>
        <p:txBody>
          <a:bodyPr/>
          <a:lstStyle/>
          <a:p>
            <a:pPr algn="r"/>
            <a:r>
              <a:rPr lang="en-GB" dirty="0"/>
              <a:t>Modules that run</a:t>
            </a:r>
          </a:p>
        </p:txBody>
      </p:sp>
      <p:sp>
        <p:nvSpPr>
          <p:cNvPr id="3" name="Content Placeholder 2">
            <a:extLst>
              <a:ext uri="{FF2B5EF4-FFF2-40B4-BE49-F238E27FC236}">
                <a16:creationId xmlns:a16="http://schemas.microsoft.com/office/drawing/2014/main" xmlns="" id="{3C298E9A-F802-4096-BF96-EC5B1DD89018}"/>
              </a:ext>
            </a:extLst>
          </p:cNvPr>
          <p:cNvSpPr>
            <a:spLocks noGrp="1"/>
          </p:cNvSpPr>
          <p:nvPr>
            <p:ph idx="1"/>
          </p:nvPr>
        </p:nvSpPr>
        <p:spPr>
          <a:xfrm>
            <a:off x="458372" y="1477108"/>
            <a:ext cx="10515600" cy="4954038"/>
          </a:xfrm>
        </p:spPr>
        <p:txBody>
          <a:bodyPr>
            <a:normAutofit fontScale="70000" lnSpcReduction="20000"/>
          </a:bodyPr>
          <a:lstStyle/>
          <a:p>
            <a:pPr marL="0" indent="0">
              <a:buNone/>
            </a:pPr>
            <a:r>
              <a:rPr lang="en-GB" dirty="0"/>
              <a:t>This doesn't count for imported code. This works fine because the files has been scanned down to c= A() before it runs, so all the methods are recognised.</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class A:</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(self):</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self.b</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def b (self) :</a:t>
            </a:r>
          </a:p>
          <a:p>
            <a:pPr marL="0" indent="0">
              <a:buNone/>
            </a:pPr>
            <a:r>
              <a:rPr lang="en-GB" dirty="0">
                <a:latin typeface="Courier New" panose="02070309020205020404" pitchFamily="49" charset="0"/>
                <a:cs typeface="Courier New" panose="02070309020205020404" pitchFamily="49" charset="0"/>
              </a:rPr>
              <a:t>		print ("hello world")</a:t>
            </a:r>
          </a:p>
          <a:p>
            <a:pPr marL="0" indent="0">
              <a:buNone/>
            </a:pPr>
            <a:r>
              <a:rPr lang="en-GB" dirty="0">
                <a:latin typeface="Courier New" panose="02070309020205020404" pitchFamily="49" charset="0"/>
                <a:cs typeface="Courier New" panose="02070309020205020404" pitchFamily="49" charset="0"/>
              </a:rPr>
              <a:t>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c = A()</a:t>
            </a:r>
          </a:p>
          <a:p>
            <a:endParaRPr lang="en-GB" dirty="0"/>
          </a:p>
        </p:txBody>
      </p:sp>
      <p:sp>
        <p:nvSpPr>
          <p:cNvPr id="4" name="Freeform 3"/>
          <p:cNvSpPr/>
          <p:nvPr/>
        </p:nvSpPr>
        <p:spPr>
          <a:xfrm>
            <a:off x="533400" y="5727700"/>
            <a:ext cx="10896600" cy="50800"/>
          </a:xfrm>
          <a:custGeom>
            <a:avLst/>
            <a:gdLst>
              <a:gd name="connsiteX0" fmla="*/ 0 w 10896600"/>
              <a:gd name="connsiteY0" fmla="*/ 0 h 50800"/>
              <a:gd name="connsiteX1" fmla="*/ 10502900 w 10896600"/>
              <a:gd name="connsiteY1" fmla="*/ 50800 h 50800"/>
              <a:gd name="connsiteX2" fmla="*/ 10896600 w 10896600"/>
              <a:gd name="connsiteY2" fmla="*/ 50800 h 50800"/>
            </a:gdLst>
            <a:ahLst/>
            <a:cxnLst>
              <a:cxn ang="0">
                <a:pos x="connsiteX0" y="connsiteY0"/>
              </a:cxn>
              <a:cxn ang="0">
                <a:pos x="connsiteX1" y="connsiteY1"/>
              </a:cxn>
              <a:cxn ang="0">
                <a:pos x="connsiteX2" y="connsiteY2"/>
              </a:cxn>
            </a:cxnLst>
            <a:rect l="l" t="t" r="r" b="b"/>
            <a:pathLst>
              <a:path w="10896600" h="50800">
                <a:moveTo>
                  <a:pt x="0" y="0"/>
                </a:moveTo>
                <a:lnTo>
                  <a:pt x="10502900" y="50800"/>
                </a:lnTo>
                <a:lnTo>
                  <a:pt x="10896600" y="508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56990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B79C10-58AA-4688-AEE1-BF040E079A03}"/>
              </a:ext>
            </a:extLst>
          </p:cNvPr>
          <p:cNvSpPr>
            <a:spLocks noGrp="1"/>
          </p:cNvSpPr>
          <p:nvPr>
            <p:ph type="title"/>
          </p:nvPr>
        </p:nvSpPr>
        <p:spPr/>
        <p:txBody>
          <a:bodyPr/>
          <a:lstStyle/>
          <a:p>
            <a:pPr algn="r"/>
            <a:r>
              <a:rPr lang="en-GB" dirty="0"/>
              <a:t>Modules that run</a:t>
            </a:r>
          </a:p>
        </p:txBody>
      </p:sp>
      <p:sp>
        <p:nvSpPr>
          <p:cNvPr id="3" name="Content Placeholder 2">
            <a:extLst>
              <a:ext uri="{FF2B5EF4-FFF2-40B4-BE49-F238E27FC236}">
                <a16:creationId xmlns:a16="http://schemas.microsoft.com/office/drawing/2014/main" xmlns="" id="{A9D7174D-A419-4406-BD18-74CE83D29299}"/>
              </a:ext>
            </a:extLst>
          </p:cNvPr>
          <p:cNvSpPr>
            <a:spLocks noGrp="1"/>
          </p:cNvSpPr>
          <p:nvPr>
            <p:ph idx="1"/>
          </p:nvPr>
        </p:nvSpPr>
        <p:spPr/>
        <p:txBody>
          <a:bodyPr>
            <a:normAutofit lnSpcReduction="10000"/>
          </a:bodyPr>
          <a:lstStyle/>
          <a:p>
            <a:pPr marL="0" indent="0">
              <a:spcAft>
                <a:spcPts val="1200"/>
              </a:spcAft>
              <a:buNone/>
            </a:pPr>
            <a:r>
              <a:rPr lang="en-GB" dirty="0"/>
              <a:t>However, generally having large chunks of unnecessary code running is bad.</a:t>
            </a:r>
          </a:p>
          <a:p>
            <a:pPr marL="0" indent="0">
              <a:spcAft>
                <a:spcPts val="1200"/>
              </a:spcAft>
              <a:buNone/>
            </a:pPr>
            <a:r>
              <a:rPr lang="en-GB" dirty="0"/>
              <a:t>Setting up variables is usually ok, as assignment generally doesn't cause issues.</a:t>
            </a:r>
          </a:p>
          <a:p>
            <a:pPr marL="0" indent="0">
              <a:spcAft>
                <a:spcPts val="1200"/>
              </a:spcAft>
              <a:buNone/>
            </a:pPr>
            <a:r>
              <a:rPr lang="en-GB" dirty="0"/>
              <a:t>Under the philosophy of encapsulation, however, we don't really want code </a:t>
            </a:r>
            <a:r>
              <a:rPr lang="en-GB" dirty="0" err="1"/>
              <a:t>slooping</a:t>
            </a:r>
            <a:r>
              <a:rPr lang="en-GB" dirty="0"/>
              <a:t> around outside of methods/functions. The core encapsulation level for Python are the function and objects (with </a:t>
            </a:r>
            <a:r>
              <a:rPr lang="en-GB" dirty="0">
                <a:latin typeface="Courier New" panose="02070309020205020404" pitchFamily="49" charset="0"/>
                <a:cs typeface="Courier New" panose="02070309020205020404" pitchFamily="49" charset="0"/>
              </a:rPr>
              <a:t>self</a:t>
            </a:r>
            <a:r>
              <a:rPr lang="en-GB" dirty="0"/>
              <a:t>; not the class).</a:t>
            </a:r>
          </a:p>
          <a:p>
            <a:pPr marL="0" indent="0">
              <a:spcAft>
                <a:spcPts val="1200"/>
              </a:spcAft>
              <a:buNone/>
            </a:pPr>
            <a:r>
              <a:rPr lang="en-GB" dirty="0"/>
              <a:t>It is therefore generally worth minimising this code.</a:t>
            </a:r>
          </a:p>
        </p:txBody>
      </p:sp>
    </p:spTree>
    <p:extLst>
      <p:ext uri="{BB962C8B-B14F-4D97-AF65-F5344CB8AC3E}">
        <p14:creationId xmlns:p14="http://schemas.microsoft.com/office/powerpoint/2010/main" val="2917908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8AA46E-E671-4E6C-88C0-0DE5AB15B7D8}"/>
              </a:ext>
            </a:extLst>
          </p:cNvPr>
          <p:cNvSpPr>
            <a:spLocks noGrp="1"/>
          </p:cNvSpPr>
          <p:nvPr>
            <p:ph type="title"/>
          </p:nvPr>
        </p:nvSpPr>
        <p:spPr/>
        <p:txBody>
          <a:bodyPr/>
          <a:lstStyle/>
          <a:p>
            <a:pPr algn="r"/>
            <a:r>
              <a:rPr lang="en-GB" dirty="0"/>
              <a:t>Running a module</a:t>
            </a:r>
          </a:p>
        </p:txBody>
      </p:sp>
      <p:sp>
        <p:nvSpPr>
          <p:cNvPr id="3" name="Content Placeholder 2">
            <a:extLst>
              <a:ext uri="{FF2B5EF4-FFF2-40B4-BE49-F238E27FC236}">
                <a16:creationId xmlns:a16="http://schemas.microsoft.com/office/drawing/2014/main" xmlns="" id="{DBC031E3-640A-4663-BEAC-EA8AA6ABA471}"/>
              </a:ext>
            </a:extLst>
          </p:cNvPr>
          <p:cNvSpPr>
            <a:spLocks noGrp="1"/>
          </p:cNvSpPr>
          <p:nvPr>
            <p:ph idx="1"/>
          </p:nvPr>
        </p:nvSpPr>
        <p:spPr>
          <a:xfrm>
            <a:off x="323557" y="1814732"/>
            <a:ext cx="11577711" cy="4740813"/>
          </a:xfrm>
        </p:spPr>
        <p:txBody>
          <a:bodyPr>
            <a:normAutofit/>
          </a:bodyPr>
          <a:lstStyle/>
          <a:p>
            <a:pPr marL="0" indent="0">
              <a:buNone/>
            </a:pPr>
            <a:r>
              <a:rPr lang="en-GB" dirty="0"/>
              <a:t>The best option is to have a 'double headed' file, that runs as a script with isolated code, but can also run as a module. As scripts run with a global __name__ variable in the runtime set to "__main__", the following code in a module will allow it to run either way without contamination.</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if __name__ == "__main__":</a:t>
            </a:r>
          </a:p>
          <a:p>
            <a:pPr marL="0" indent="0">
              <a:buNone/>
            </a:pPr>
            <a:r>
              <a:rPr lang="en-GB" dirty="0">
                <a:latin typeface="Courier New" panose="02070309020205020404" pitchFamily="49" charset="0"/>
                <a:cs typeface="Courier New" panose="02070309020205020404" pitchFamily="49" charset="0"/>
              </a:rPr>
              <a:t>	# Imports needed for running.</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function_name</a:t>
            </a:r>
            <a:r>
              <a:rPr lang="en-GB"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3631701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59AFD9-973E-4A5E-9B46-D16D08083C6B}"/>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xmlns="" id="{AC2F851C-C24D-4EF0-A769-06FB994D4E18}"/>
              </a:ext>
            </a:extLst>
          </p:cNvPr>
          <p:cNvSpPr>
            <a:spLocks noGrp="1"/>
          </p:cNvSpPr>
          <p:nvPr>
            <p:ph idx="1"/>
          </p:nvPr>
        </p:nvSpPr>
        <p:spPr>
          <a:xfrm>
            <a:off x="838200" y="2157413"/>
            <a:ext cx="10515600" cy="4019550"/>
          </a:xfrm>
        </p:spPr>
        <p:txBody>
          <a:bodyPr/>
          <a:lstStyle/>
          <a:p>
            <a:pPr marL="0" indent="0">
              <a:buNone/>
            </a:pPr>
            <a:r>
              <a:rPr lang="en-GB" sz="2000" dirty="0"/>
              <a:t>Import.</a:t>
            </a:r>
          </a:p>
          <a:p>
            <a:pPr marL="0" indent="0">
              <a:buNone/>
            </a:pPr>
            <a:r>
              <a:rPr lang="en-GB" sz="2400" dirty="0"/>
              <a:t>Modules.</a:t>
            </a:r>
          </a:p>
          <a:p>
            <a:pPr marL="0" indent="0">
              <a:buNone/>
            </a:pPr>
            <a:r>
              <a:rPr lang="en-GB" sz="3200" dirty="0"/>
              <a:t>Packages.</a:t>
            </a:r>
          </a:p>
          <a:p>
            <a:pPr marL="0" indent="0">
              <a:buNone/>
            </a:pPr>
            <a:r>
              <a:rPr lang="en-GB" sz="2400" dirty="0"/>
              <a:t>Useful standard library packages.</a:t>
            </a:r>
          </a:p>
          <a:p>
            <a:pPr marL="0" indent="0">
              <a:buNone/>
            </a:pPr>
            <a:r>
              <a:rPr lang="en-GB" sz="2000" dirty="0"/>
              <a:t>Useful external packages.</a:t>
            </a:r>
          </a:p>
        </p:txBody>
      </p:sp>
    </p:spTree>
    <p:extLst>
      <p:ext uri="{BB962C8B-B14F-4D97-AF65-F5344CB8AC3E}">
        <p14:creationId xmlns:p14="http://schemas.microsoft.com/office/powerpoint/2010/main" val="3361612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E76495-31DF-46F5-BCEA-BC36A8905944}"/>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xmlns="" id="{151706AC-3FB0-4A6F-8A2C-74C50B1DA44B}"/>
              </a:ext>
            </a:extLst>
          </p:cNvPr>
          <p:cNvSpPr>
            <a:spLocks noGrp="1"/>
          </p:cNvSpPr>
          <p:nvPr>
            <p:ph idx="1"/>
          </p:nvPr>
        </p:nvSpPr>
        <p:spPr>
          <a:xfrm>
            <a:off x="365760" y="1690688"/>
            <a:ext cx="11352628" cy="4836721"/>
          </a:xfrm>
        </p:spPr>
        <p:txBody>
          <a:bodyPr/>
          <a:lstStyle/>
          <a:p>
            <a:pPr marL="0" indent="0">
              <a:spcAft>
                <a:spcPts val="1200"/>
              </a:spcAft>
              <a:buNone/>
            </a:pPr>
            <a:r>
              <a:rPr lang="en-GB" dirty="0"/>
              <a:t>We've seen that a module is a file that can contain classes as well as its own variables.</a:t>
            </a:r>
          </a:p>
          <a:p>
            <a:pPr marL="0" indent="0">
              <a:spcAft>
                <a:spcPts val="1200"/>
              </a:spcAft>
              <a:buNone/>
            </a:pPr>
            <a:r>
              <a:rPr lang="en-GB" dirty="0"/>
              <a:t>We've seen that you need to import it to access the code, and then use the module name to refer to it.</a:t>
            </a:r>
          </a:p>
          <a:p>
            <a:pPr marL="0" indent="0">
              <a:buNone/>
            </a:pPr>
            <a:r>
              <a:rPr lang="en-GB" dirty="0">
                <a:latin typeface="Courier New" panose="02070309020205020404" pitchFamily="49" charset="0"/>
                <a:cs typeface="Courier New" panose="02070309020205020404" pitchFamily="49" charset="0"/>
              </a:rPr>
              <a:t>import module1</a:t>
            </a:r>
          </a:p>
          <a:p>
            <a:pPr marL="0" indent="0">
              <a:spcAft>
                <a:spcPts val="1200"/>
              </a:spcAft>
              <a:buNone/>
            </a:pPr>
            <a:r>
              <a:rPr lang="en-GB" dirty="0">
                <a:latin typeface="Courier New" panose="02070309020205020404" pitchFamily="49" charset="0"/>
                <a:cs typeface="Courier New" panose="02070309020205020404" pitchFamily="49" charset="0"/>
              </a:rPr>
              <a:t>a = module1.ClassName()</a:t>
            </a:r>
          </a:p>
          <a:p>
            <a:pPr marL="0" indent="0">
              <a:buNone/>
            </a:pPr>
            <a:endParaRPr lang="en-GB" dirty="0"/>
          </a:p>
        </p:txBody>
      </p:sp>
    </p:spTree>
    <p:extLst>
      <p:ext uri="{BB962C8B-B14F-4D97-AF65-F5344CB8AC3E}">
        <p14:creationId xmlns:p14="http://schemas.microsoft.com/office/powerpoint/2010/main" val="35281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DF843F-727C-45ED-B80A-658A436A5339}"/>
              </a:ext>
            </a:extLst>
          </p:cNvPr>
          <p:cNvSpPr>
            <a:spLocks noGrp="1"/>
          </p:cNvSpPr>
          <p:nvPr>
            <p:ph type="title"/>
          </p:nvPr>
        </p:nvSpPr>
        <p:spPr/>
        <p:txBody>
          <a:bodyPr/>
          <a:lstStyle/>
          <a:p>
            <a:pPr algn="r"/>
            <a:r>
              <a:rPr lang="en-GB" dirty="0"/>
              <a:t>Packages</a:t>
            </a:r>
          </a:p>
        </p:txBody>
      </p:sp>
      <p:sp>
        <p:nvSpPr>
          <p:cNvPr id="3" name="Content Placeholder 2">
            <a:extLst>
              <a:ext uri="{FF2B5EF4-FFF2-40B4-BE49-F238E27FC236}">
                <a16:creationId xmlns:a16="http://schemas.microsoft.com/office/drawing/2014/main" xmlns="" id="{D7FD2D97-F0CB-4D52-B273-C7D8B7F896EA}"/>
              </a:ext>
            </a:extLst>
          </p:cNvPr>
          <p:cNvSpPr>
            <a:spLocks noGrp="1"/>
          </p:cNvSpPr>
          <p:nvPr>
            <p:ph idx="1"/>
          </p:nvPr>
        </p:nvSpPr>
        <p:spPr>
          <a:xfrm>
            <a:off x="267286" y="365125"/>
            <a:ext cx="6428936" cy="6218555"/>
          </a:xfrm>
        </p:spPr>
        <p:txBody>
          <a:bodyPr>
            <a:normAutofit lnSpcReduction="10000"/>
          </a:bodyPr>
          <a:lstStyle/>
          <a:p>
            <a:pPr marL="0" indent="0">
              <a:buNone/>
            </a:pPr>
            <a:r>
              <a:rPr lang="en-GB" dirty="0"/>
              <a:t>Structure that constructs a dot delimited </a:t>
            </a:r>
            <a:r>
              <a:rPr lang="en-GB" dirty="0">
                <a:solidFill>
                  <a:schemeClr val="accent1"/>
                </a:solidFill>
              </a:rPr>
              <a:t>namespace</a:t>
            </a:r>
            <a:r>
              <a:rPr lang="en-GB" dirty="0"/>
              <a:t> based around a directory structure.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abm</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a:t>
            </a:r>
            <a:r>
              <a:rPr lang="en-GB" dirty="0" smtClean="0">
                <a:latin typeface="Courier New" panose="02070309020205020404" pitchFamily="49" charset="0"/>
                <a:cs typeface="Courier New" panose="02070309020205020404" pitchFamily="49" charset="0"/>
              </a:rPr>
              <a:t>  </a:t>
            </a:r>
            <a:r>
              <a:rPr lang="en-GB" dirty="0" smtClean="0">
                <a:latin typeface="Courier New" panose="02070309020205020404" pitchFamily="49" charset="0"/>
                <a:cs typeface="Courier New" panose="02070309020205020404" pitchFamily="49" charset="0"/>
              </a:rPr>
              <a:t>__</a:t>
            </a:r>
            <a:r>
              <a:rPr lang="en-GB" dirty="0">
                <a:latin typeface="Courier New" panose="02070309020205020404" pitchFamily="49" charset="0"/>
                <a:cs typeface="Courier New" panose="02070309020205020404" pitchFamily="49" charset="0"/>
              </a:rPr>
              <a:t>init__.py</a:t>
            </a:r>
          </a:p>
          <a:p>
            <a:pPr marL="0" indent="0">
              <a:buNone/>
            </a:pPr>
            <a:r>
              <a:rPr lang="en-GB" dirty="0">
                <a:latin typeface="Courier New" panose="02070309020205020404" pitchFamily="49" charset="0"/>
                <a:cs typeface="Courier New" panose="02070309020205020404" pitchFamily="49" charset="0"/>
              </a:rPr>
              <a:t>   /general</a:t>
            </a:r>
          </a:p>
          <a:p>
            <a:pPr marL="0" indent="0">
              <a:buNone/>
            </a:pPr>
            <a:r>
              <a:rPr lang="en-GB" dirty="0">
                <a:latin typeface="Courier New" panose="02070309020205020404" pitchFamily="49" charset="0"/>
                <a:cs typeface="Courier New" panose="02070309020205020404" pitchFamily="49" charset="0"/>
              </a:rPr>
              <a:t>      __init__.py</a:t>
            </a:r>
          </a:p>
          <a:p>
            <a:pPr marL="0" indent="0">
              <a:buNone/>
            </a:pPr>
            <a:r>
              <a:rPr lang="en-GB" dirty="0">
                <a:latin typeface="Courier New" panose="02070309020205020404" pitchFamily="49" charset="0"/>
                <a:cs typeface="Courier New" panose="02070309020205020404" pitchFamily="49" charset="0"/>
              </a:rPr>
              <a:t>      agentframework.py</a:t>
            </a:r>
          </a:p>
          <a:p>
            <a:pPr marL="0" indent="0">
              <a:buNone/>
            </a:pPr>
            <a:r>
              <a:rPr lang="en-GB" dirty="0">
                <a:latin typeface="Courier New" panose="02070309020205020404" pitchFamily="49" charset="0"/>
                <a:cs typeface="Courier New" panose="02070309020205020404" pitchFamily="49" charset="0"/>
              </a:rPr>
              <a:t>   /models</a:t>
            </a:r>
          </a:p>
          <a:p>
            <a:pPr marL="0" indent="0">
              <a:buNone/>
            </a:pPr>
            <a:r>
              <a:rPr lang="en-GB" dirty="0">
                <a:latin typeface="Courier New" panose="02070309020205020404" pitchFamily="49" charset="0"/>
                <a:cs typeface="Courier New" panose="02070309020205020404" pitchFamily="49" charset="0"/>
              </a:rPr>
              <a:t>      __init__.py</a:t>
            </a:r>
          </a:p>
          <a:p>
            <a:pPr marL="0" indent="0">
              <a:buNone/>
            </a:pPr>
            <a:r>
              <a:rPr lang="en-GB" dirty="0">
                <a:latin typeface="Courier New" panose="02070309020205020404" pitchFamily="49" charset="0"/>
                <a:cs typeface="Courier New" panose="02070309020205020404" pitchFamily="49" charset="0"/>
              </a:rPr>
              <a:t>      model.py</a:t>
            </a:r>
          </a:p>
          <a:p>
            <a:pPr marL="0" indent="0">
              <a:buNone/>
            </a:pPr>
            <a:r>
              <a:rPr lang="en-GB" dirty="0"/>
              <a:t>	</a:t>
            </a:r>
          </a:p>
          <a:p>
            <a:pPr marL="0" indent="0">
              <a:buNone/>
            </a:pPr>
            <a:endParaRPr lang="en-GB" dirty="0"/>
          </a:p>
        </p:txBody>
      </p:sp>
      <p:sp>
        <p:nvSpPr>
          <p:cNvPr id="4" name="TextBox 3">
            <a:extLst>
              <a:ext uri="{FF2B5EF4-FFF2-40B4-BE49-F238E27FC236}">
                <a16:creationId xmlns:a16="http://schemas.microsoft.com/office/drawing/2014/main" xmlns="" id="{441DE371-DF84-413F-B639-8CB03387B507}"/>
              </a:ext>
            </a:extLst>
          </p:cNvPr>
          <p:cNvSpPr txBox="1"/>
          <p:nvPr/>
        </p:nvSpPr>
        <p:spPr>
          <a:xfrm>
            <a:off x="5866228" y="1913205"/>
            <a:ext cx="6325772" cy="3908762"/>
          </a:xfrm>
          <a:prstGeom prst="rect">
            <a:avLst/>
          </a:prstGeom>
          <a:noFill/>
        </p:spPr>
        <p:txBody>
          <a:bodyPr wrap="square" rtlCol="0">
            <a:spAutoFit/>
          </a:bodyPr>
          <a:lstStyle/>
          <a:p>
            <a:r>
              <a:rPr lang="en-GB" sz="2400" dirty="0"/>
              <a:t>The </a:t>
            </a:r>
            <a:r>
              <a:rPr lang="en-GB" sz="2400" dirty="0">
                <a:latin typeface="Courier New" panose="02070309020205020404" pitchFamily="49" charset="0"/>
                <a:cs typeface="Courier New" panose="02070309020205020404" pitchFamily="49" charset="0"/>
              </a:rPr>
              <a:t>__init__.py </a:t>
            </a:r>
            <a:r>
              <a:rPr lang="en-GB" sz="2400" dirty="0"/>
              <a:t>can be empty. They allow Python to recognise that the subdirectories are sub-packages. You can now:</a:t>
            </a:r>
          </a:p>
          <a:p>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abm.general.agentframework.Agent</a:t>
            </a:r>
            <a:endParaRPr lang="en-GB" sz="2000" dirty="0">
              <a:latin typeface="Courier New" panose="02070309020205020404" pitchFamily="49" charset="0"/>
              <a:cs typeface="Courier New" panose="02070309020205020404" pitchFamily="49" charset="0"/>
            </a:endParaRPr>
          </a:p>
          <a:p>
            <a:r>
              <a:rPr lang="en-GB" sz="2400" dirty="0"/>
              <a:t>etc.</a:t>
            </a:r>
          </a:p>
          <a:p>
            <a:endParaRPr lang="en-GB" sz="2000" dirty="0"/>
          </a:p>
          <a:p>
            <a:r>
              <a:rPr lang="en-GB" sz="2400" dirty="0"/>
              <a:t>The base </a:t>
            </a:r>
            <a:r>
              <a:rPr lang="en-GB" sz="2400" dirty="0">
                <a:latin typeface="Courier New" panose="02070309020205020404" pitchFamily="49" charset="0"/>
                <a:cs typeface="Courier New" panose="02070309020205020404" pitchFamily="49" charset="0"/>
              </a:rPr>
              <a:t>__init__.py </a:t>
            </a:r>
            <a:r>
              <a:rPr lang="en-GB" sz="2400" dirty="0"/>
              <a:t>can also include, e.g.</a:t>
            </a:r>
          </a:p>
          <a:p>
            <a:r>
              <a:rPr lang="en-GB" sz="2000" dirty="0">
                <a:latin typeface="Courier New" panose="02070309020205020404" pitchFamily="49" charset="0"/>
                <a:cs typeface="Courier New" panose="02070309020205020404" pitchFamily="49" charset="0"/>
              </a:rPr>
              <a:t>__all__ = ["models", "general"]</a:t>
            </a:r>
          </a:p>
          <a:p>
            <a:r>
              <a:rPr lang="en-GB" sz="2400" dirty="0"/>
              <a:t>Which means that this will work:</a:t>
            </a:r>
          </a:p>
          <a:p>
            <a:r>
              <a:rPr lang="en-GB" sz="2000" dirty="0">
                <a:latin typeface="Courier New" panose="02070309020205020404" pitchFamily="49" charset="0"/>
                <a:cs typeface="Courier New" panose="02070309020205020404" pitchFamily="49" charset="0"/>
              </a:rPr>
              <a:t>from </a:t>
            </a:r>
            <a:r>
              <a:rPr lang="en-GB" sz="2000" dirty="0" err="1">
                <a:latin typeface="Courier New" panose="02070309020205020404" pitchFamily="49" charset="0"/>
                <a:cs typeface="Courier New" panose="02070309020205020404" pitchFamily="49" charset="0"/>
              </a:rPr>
              <a:t>abm</a:t>
            </a:r>
            <a:r>
              <a:rPr lang="en-GB" sz="2000" dirty="0">
                <a:latin typeface="Courier New" panose="02070309020205020404" pitchFamily="49" charset="0"/>
                <a:cs typeface="Courier New" panose="02070309020205020404" pitchFamily="49" charset="0"/>
              </a:rPr>
              <a:t> import *</a:t>
            </a:r>
          </a:p>
          <a:p>
            <a:r>
              <a:rPr lang="en-GB" sz="2400" dirty="0"/>
              <a:t>If you want it to.</a:t>
            </a:r>
          </a:p>
        </p:txBody>
      </p:sp>
    </p:spTree>
    <p:extLst>
      <p:ext uri="{BB962C8B-B14F-4D97-AF65-F5344CB8AC3E}">
        <p14:creationId xmlns:p14="http://schemas.microsoft.com/office/powerpoint/2010/main" val="600619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8AA46E-E671-4E6C-88C0-0DE5AB15B7D8}"/>
              </a:ext>
            </a:extLst>
          </p:cNvPr>
          <p:cNvSpPr>
            <a:spLocks noGrp="1"/>
          </p:cNvSpPr>
          <p:nvPr>
            <p:ph type="title"/>
          </p:nvPr>
        </p:nvSpPr>
        <p:spPr/>
        <p:txBody>
          <a:bodyPr/>
          <a:lstStyle/>
          <a:p>
            <a:pPr algn="r"/>
            <a:r>
              <a:rPr lang="en-GB" dirty="0"/>
              <a:t>Running a package</a:t>
            </a:r>
          </a:p>
        </p:txBody>
      </p:sp>
      <p:sp>
        <p:nvSpPr>
          <p:cNvPr id="3" name="Content Placeholder 2">
            <a:extLst>
              <a:ext uri="{FF2B5EF4-FFF2-40B4-BE49-F238E27FC236}">
                <a16:creationId xmlns:a16="http://schemas.microsoft.com/office/drawing/2014/main" xmlns="" id="{DBC031E3-640A-4663-BEAC-EA8AA6ABA471}"/>
              </a:ext>
            </a:extLst>
          </p:cNvPr>
          <p:cNvSpPr>
            <a:spLocks noGrp="1"/>
          </p:cNvSpPr>
          <p:nvPr>
            <p:ph idx="1"/>
          </p:nvPr>
        </p:nvSpPr>
        <p:spPr>
          <a:xfrm>
            <a:off x="548640" y="2222695"/>
            <a:ext cx="11324492" cy="3954268"/>
          </a:xfrm>
        </p:spPr>
        <p:txBody>
          <a:bodyPr>
            <a:normAutofit/>
          </a:bodyPr>
          <a:lstStyle/>
          <a:p>
            <a:pPr marL="0" indent="0">
              <a:buNone/>
            </a:pPr>
            <a:r>
              <a:rPr lang="en-GB" dirty="0"/>
              <a:t>Packages can be run by placing the </a:t>
            </a:r>
            <a:r>
              <a:rPr lang="en-GB" dirty="0" err="1"/>
              <a:t>startup</a:t>
            </a:r>
            <a:r>
              <a:rPr lang="en-GB" dirty="0"/>
              <a:t> code in a file called </a:t>
            </a:r>
            <a:r>
              <a:rPr lang="en-GB" dirty="0">
                <a:latin typeface="Courier New" panose="02070309020205020404" pitchFamily="49" charset="0"/>
                <a:cs typeface="Courier New" panose="02070309020205020404" pitchFamily="49" charset="0"/>
              </a:rPr>
              <a:t>__main__.py</a:t>
            </a:r>
          </a:p>
          <a:p>
            <a:pPr marL="0" indent="0">
              <a:buNone/>
            </a:pPr>
            <a:r>
              <a:rPr lang="en-GB" dirty="0"/>
              <a:t>This could, for example use command line </a:t>
            </a:r>
            <a:r>
              <a:rPr lang="en-GB" dirty="0" err="1"/>
              <a:t>args</a:t>
            </a:r>
            <a:r>
              <a:rPr lang="en-GB" dirty="0"/>
              <a:t> to determine which model to run.</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This will run if the package is run in this form:</a:t>
            </a:r>
          </a:p>
          <a:p>
            <a:pPr marL="0" indent="0">
              <a:buNone/>
            </a:pPr>
            <a:r>
              <a:rPr lang="en-GB" dirty="0">
                <a:latin typeface="Courier New" panose="02070309020205020404" pitchFamily="49" charset="0"/>
                <a:cs typeface="Courier New" panose="02070309020205020404" pitchFamily="49" charset="0"/>
              </a:rPr>
              <a:t>python -m </a:t>
            </a:r>
            <a:r>
              <a:rPr lang="en-GB" dirty="0" err="1">
                <a:latin typeface="Courier New" panose="02070309020205020404" pitchFamily="49" charset="0"/>
                <a:cs typeface="Courier New" panose="02070309020205020404" pitchFamily="49" charset="0"/>
              </a:rPr>
              <a:t>packagename</a:t>
            </a:r>
            <a:endParaRPr lang="en-GB" dirty="0">
              <a:latin typeface="Courier New" panose="02070309020205020404" pitchFamily="49" charset="0"/>
              <a:cs typeface="Courier New" panose="02070309020205020404" pitchFamily="49" charset="0"/>
            </a:endParaRPr>
          </a:p>
          <a:p>
            <a:pPr marL="0" indent="0">
              <a:buNone/>
            </a:pPr>
            <a:r>
              <a:rPr lang="en-GB" dirty="0"/>
              <a:t>Relatively trivial to include a bat or </a:t>
            </a:r>
            <a:r>
              <a:rPr lang="en-GB" dirty="0" err="1"/>
              <a:t>sh</a:t>
            </a:r>
            <a:r>
              <a:rPr lang="en-GB" dirty="0"/>
              <a:t> file to run this.</a:t>
            </a:r>
          </a:p>
        </p:txBody>
      </p:sp>
    </p:spTree>
    <p:extLst>
      <p:ext uri="{BB962C8B-B14F-4D97-AF65-F5344CB8AC3E}">
        <p14:creationId xmlns:p14="http://schemas.microsoft.com/office/powerpoint/2010/main" val="3680675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37D897-7DB0-41CC-99D4-E9ADB52121E2}"/>
              </a:ext>
            </a:extLst>
          </p:cNvPr>
          <p:cNvSpPr>
            <a:spLocks noGrp="1"/>
          </p:cNvSpPr>
          <p:nvPr>
            <p:ph type="title"/>
          </p:nvPr>
        </p:nvSpPr>
        <p:spPr/>
        <p:txBody>
          <a:bodyPr/>
          <a:lstStyle/>
          <a:p>
            <a:pPr algn="r"/>
            <a:r>
              <a:rPr lang="en-GB" dirty="0"/>
              <a:t>Package Advantages</a:t>
            </a:r>
          </a:p>
        </p:txBody>
      </p:sp>
      <p:sp>
        <p:nvSpPr>
          <p:cNvPr id="3" name="Content Placeholder 2">
            <a:extLst>
              <a:ext uri="{FF2B5EF4-FFF2-40B4-BE49-F238E27FC236}">
                <a16:creationId xmlns:a16="http://schemas.microsoft.com/office/drawing/2014/main" xmlns="" id="{D18EB62C-BF0E-4449-AC16-071BF8851E88}"/>
              </a:ext>
            </a:extLst>
          </p:cNvPr>
          <p:cNvSpPr>
            <a:spLocks noGrp="1"/>
          </p:cNvSpPr>
          <p:nvPr>
            <p:ph idx="1"/>
          </p:nvPr>
        </p:nvSpPr>
        <p:spPr>
          <a:xfrm>
            <a:off x="239151" y="2025747"/>
            <a:ext cx="11732455" cy="4151215"/>
          </a:xfrm>
        </p:spPr>
        <p:txBody>
          <a:bodyPr>
            <a:normAutofit lnSpcReduction="10000"/>
          </a:bodyPr>
          <a:lstStyle/>
          <a:p>
            <a:pPr marL="0" indent="0">
              <a:buNone/>
            </a:pPr>
            <a:r>
              <a:rPr lang="en-GB" dirty="0"/>
              <a:t>Structured approach, rather than having everything in one file.</a:t>
            </a:r>
          </a:p>
          <a:p>
            <a:pPr marL="0" indent="0">
              <a:buNone/>
            </a:pPr>
            <a:endParaRPr lang="en-GB" dirty="0"/>
          </a:p>
          <a:p>
            <a:pPr marL="0" indent="0">
              <a:buNone/>
            </a:pPr>
            <a:r>
              <a:rPr lang="en-GB" dirty="0"/>
              <a:t>Allows files to import each other without being limited to same directory.</a:t>
            </a:r>
          </a:p>
          <a:p>
            <a:pPr marL="0" indent="0">
              <a:buNone/>
            </a:pPr>
            <a:endParaRPr lang="en-GB" dirty="0"/>
          </a:p>
          <a:p>
            <a:pPr marL="0" indent="0">
              <a:buNone/>
            </a:pPr>
            <a:r>
              <a:rPr lang="en-GB" dirty="0"/>
              <a:t>Can set up the package to work together as an application.</a:t>
            </a:r>
          </a:p>
          <a:p>
            <a:pPr marL="0" indent="0">
              <a:buNone/>
            </a:pPr>
            <a:endParaRPr lang="en-GB" dirty="0"/>
          </a:p>
          <a:p>
            <a:pPr marL="0" indent="0">
              <a:buNone/>
            </a:pPr>
            <a:r>
              <a:rPr lang="en-GB" dirty="0"/>
              <a:t>The more detailed the namespace (e.g. including unique identifiers) the less likely your identifiers (</a:t>
            </a:r>
            <a:r>
              <a:rPr lang="en-GB" dirty="0" err="1"/>
              <a:t>classnames</a:t>
            </a:r>
            <a:r>
              <a:rPr lang="en-GB" dirty="0"/>
              <a:t>; function names; variables) are to clash with </a:t>
            </a:r>
            <a:r>
              <a:rPr lang="en-GB"/>
              <a:t>someone else's</a:t>
            </a:r>
            <a:r>
              <a:rPr lang="en-GB" dirty="0"/>
              <a:t>.</a:t>
            </a:r>
          </a:p>
        </p:txBody>
      </p:sp>
    </p:spTree>
    <p:extLst>
      <p:ext uri="{BB962C8B-B14F-4D97-AF65-F5344CB8AC3E}">
        <p14:creationId xmlns:p14="http://schemas.microsoft.com/office/powerpoint/2010/main" val="743899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59AFD9-973E-4A5E-9B46-D16D08083C6B}"/>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xmlns="" id="{AC2F851C-C24D-4EF0-A769-06FB994D4E18}"/>
              </a:ext>
            </a:extLst>
          </p:cNvPr>
          <p:cNvSpPr>
            <a:spLocks noGrp="1"/>
          </p:cNvSpPr>
          <p:nvPr>
            <p:ph idx="1"/>
          </p:nvPr>
        </p:nvSpPr>
        <p:spPr>
          <a:xfrm>
            <a:off x="838200" y="2157413"/>
            <a:ext cx="10515600" cy="4019550"/>
          </a:xfrm>
        </p:spPr>
        <p:txBody>
          <a:bodyPr/>
          <a:lstStyle/>
          <a:p>
            <a:pPr marL="0" indent="0">
              <a:buNone/>
            </a:pPr>
            <a:r>
              <a:rPr lang="en-GB" sz="2000" dirty="0"/>
              <a:t>Import.</a:t>
            </a:r>
          </a:p>
          <a:p>
            <a:pPr marL="0" indent="0">
              <a:buNone/>
            </a:pPr>
            <a:r>
              <a:rPr lang="en-GB" sz="2000" dirty="0"/>
              <a:t>Modules.</a:t>
            </a:r>
          </a:p>
          <a:p>
            <a:pPr marL="0" indent="0">
              <a:buNone/>
            </a:pPr>
            <a:r>
              <a:rPr lang="en-GB" sz="2400" dirty="0"/>
              <a:t>Packages.</a:t>
            </a:r>
          </a:p>
          <a:p>
            <a:pPr marL="0" indent="0">
              <a:buNone/>
            </a:pPr>
            <a:r>
              <a:rPr lang="en-GB" dirty="0"/>
              <a:t>Useful standard library packages.</a:t>
            </a:r>
          </a:p>
          <a:p>
            <a:pPr marL="0" indent="0">
              <a:buNone/>
            </a:pPr>
            <a:r>
              <a:rPr lang="en-GB" sz="2400" dirty="0"/>
              <a:t>Useful external packages.</a:t>
            </a:r>
          </a:p>
        </p:txBody>
      </p:sp>
    </p:spTree>
    <p:extLst>
      <p:ext uri="{BB962C8B-B14F-4D97-AF65-F5344CB8AC3E}">
        <p14:creationId xmlns:p14="http://schemas.microsoft.com/office/powerpoint/2010/main" val="20225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108F69-E41D-452D-AD8B-BBB662B08872}"/>
              </a:ext>
            </a:extLst>
          </p:cNvPr>
          <p:cNvSpPr>
            <a:spLocks noGrp="1"/>
          </p:cNvSpPr>
          <p:nvPr>
            <p:ph type="title"/>
          </p:nvPr>
        </p:nvSpPr>
        <p:spPr/>
        <p:txBody>
          <a:bodyPr/>
          <a:lstStyle/>
          <a:p>
            <a:pPr algn="r"/>
            <a:r>
              <a:rPr lang="en-GB" dirty="0"/>
              <a:t>Core libraries</a:t>
            </a:r>
          </a:p>
        </p:txBody>
      </p:sp>
      <p:sp>
        <p:nvSpPr>
          <p:cNvPr id="3" name="Content Placeholder 2">
            <a:extLst>
              <a:ext uri="{FF2B5EF4-FFF2-40B4-BE49-F238E27FC236}">
                <a16:creationId xmlns:a16="http://schemas.microsoft.com/office/drawing/2014/main" xmlns="" id="{C15B90EF-DB5E-480E-A8E3-D1195870EDA6}"/>
              </a:ext>
            </a:extLst>
          </p:cNvPr>
          <p:cNvSpPr>
            <a:spLocks noGrp="1"/>
          </p:cNvSpPr>
          <p:nvPr>
            <p:ph idx="1"/>
          </p:nvPr>
        </p:nvSpPr>
        <p:spPr/>
        <p:txBody>
          <a:bodyPr/>
          <a:lstStyle/>
          <a:p>
            <a:pPr marL="0" indent="0">
              <a:buNone/>
            </a:pPr>
            <a:r>
              <a:rPr lang="en-GB" dirty="0"/>
              <a:t>Scripts, by default only import </a:t>
            </a:r>
            <a:r>
              <a:rPr lang="en-GB" dirty="0">
                <a:latin typeface="Courier New" panose="02070309020205020404" pitchFamily="49" charset="0"/>
                <a:cs typeface="Courier New" panose="02070309020205020404" pitchFamily="49" charset="0"/>
              </a:rPr>
              <a:t>sys</a:t>
            </a:r>
            <a:r>
              <a:rPr lang="en-GB" dirty="0"/>
              <a:t> (various system services/functions) and </a:t>
            </a:r>
            <a:r>
              <a:rPr lang="en-GB" dirty="0" err="1">
                <a:latin typeface="Courier New" panose="02070309020205020404" pitchFamily="49" charset="0"/>
                <a:cs typeface="Courier New" panose="02070309020205020404" pitchFamily="49" charset="0"/>
              </a:rPr>
              <a:t>builtins</a:t>
            </a:r>
            <a:r>
              <a:rPr lang="en-GB" dirty="0"/>
              <a:t> (built-in functions, exceptions and special objects like </a:t>
            </a:r>
            <a:r>
              <a:rPr lang="en-GB" dirty="0">
                <a:latin typeface="Courier New" panose="02070309020205020404" pitchFamily="49" charset="0"/>
                <a:cs typeface="Courier New" panose="02070309020205020404" pitchFamily="49" charset="0"/>
              </a:rPr>
              <a:t>None </a:t>
            </a:r>
            <a:r>
              <a:rPr lang="en-GB" dirty="0"/>
              <a:t>and</a:t>
            </a:r>
            <a:r>
              <a:rPr lang="en-GB" dirty="0">
                <a:latin typeface="Courier New" panose="02070309020205020404" pitchFamily="49" charset="0"/>
                <a:cs typeface="Courier New" panose="02070309020205020404" pitchFamily="49" charset="0"/>
              </a:rPr>
              <a:t> False</a:t>
            </a:r>
            <a:r>
              <a:rPr lang="en-GB" dirty="0"/>
              <a:t>).</a:t>
            </a:r>
          </a:p>
          <a:p>
            <a:pPr marL="0" indent="0">
              <a:buNone/>
            </a:pPr>
            <a:endParaRPr lang="en-GB" dirty="0"/>
          </a:p>
          <a:p>
            <a:pPr marL="0" indent="0">
              <a:buNone/>
            </a:pPr>
            <a:r>
              <a:rPr lang="en-GB" dirty="0"/>
              <a:t>The Python shell doesn’t import </a:t>
            </a:r>
            <a:r>
              <a:rPr lang="en-GB" dirty="0">
                <a:latin typeface="Courier New" panose="02070309020205020404" pitchFamily="49" charset="0"/>
                <a:cs typeface="Courier New" panose="02070309020205020404" pitchFamily="49" charset="0"/>
              </a:rPr>
              <a:t>sys</a:t>
            </a:r>
            <a:r>
              <a:rPr lang="en-GB" dirty="0"/>
              <a:t>, and </a:t>
            </a:r>
            <a:r>
              <a:rPr lang="en-GB" dirty="0" err="1">
                <a:latin typeface="Courier New" panose="02070309020205020404" pitchFamily="49" charset="0"/>
                <a:cs typeface="Courier New" panose="02070309020205020404" pitchFamily="49" charset="0"/>
              </a:rPr>
              <a:t>builtins</a:t>
            </a:r>
            <a:r>
              <a:rPr lang="en-GB" dirty="0"/>
              <a:t> is hidden away as </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builtins</a:t>
            </a:r>
            <a:r>
              <a:rPr lang="en-GB" dirty="0">
                <a:latin typeface="Courier New" panose="02070309020205020404" pitchFamily="49" charset="0"/>
                <a:cs typeface="Courier New" panose="02070309020205020404" pitchFamily="49" charset="0"/>
              </a:rPr>
              <a:t>__.</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294393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044E79-D31D-4F46-A233-C31307EEF606}"/>
              </a:ext>
            </a:extLst>
          </p:cNvPr>
          <p:cNvSpPr>
            <a:spLocks noGrp="1"/>
          </p:cNvSpPr>
          <p:nvPr>
            <p:ph type="title"/>
          </p:nvPr>
        </p:nvSpPr>
        <p:spPr>
          <a:xfrm>
            <a:off x="1288366" y="106166"/>
            <a:ext cx="10515600" cy="1325563"/>
          </a:xfrm>
        </p:spPr>
        <p:txBody>
          <a:bodyPr/>
          <a:lstStyle/>
          <a:p>
            <a:pPr algn="r"/>
            <a:r>
              <a:rPr lang="en-GB" dirty="0"/>
              <a:t>Built in functions</a:t>
            </a:r>
          </a:p>
        </p:txBody>
      </p:sp>
      <p:graphicFrame>
        <p:nvGraphicFramePr>
          <p:cNvPr id="4" name="Content Placeholder 3">
            <a:extLst>
              <a:ext uri="{FF2B5EF4-FFF2-40B4-BE49-F238E27FC236}">
                <a16:creationId xmlns:a16="http://schemas.microsoft.com/office/drawing/2014/main" xmlns="" id="{FD46DCCB-EA25-4081-B135-C84180A69725}"/>
              </a:ext>
            </a:extLst>
          </p:cNvPr>
          <p:cNvGraphicFramePr>
            <a:graphicFrameLocks noGrp="1"/>
          </p:cNvGraphicFramePr>
          <p:nvPr>
            <p:ph idx="1"/>
            <p:extLst/>
          </p:nvPr>
        </p:nvGraphicFramePr>
        <p:xfrm>
          <a:off x="942535" y="1431729"/>
          <a:ext cx="9621356" cy="4351340"/>
        </p:xfrm>
        <a:graphic>
          <a:graphicData uri="http://schemas.openxmlformats.org/drawingml/2006/table">
            <a:tbl>
              <a:tblPr/>
              <a:tblGrid>
                <a:gridCol w="1957256">
                  <a:extLst>
                    <a:ext uri="{9D8B030D-6E8A-4147-A177-3AD203B41FA5}">
                      <a16:colId xmlns:a16="http://schemas.microsoft.com/office/drawing/2014/main" xmlns="" val="1101042252"/>
                    </a:ext>
                  </a:extLst>
                </a:gridCol>
                <a:gridCol w="1916025">
                  <a:extLst>
                    <a:ext uri="{9D8B030D-6E8A-4147-A177-3AD203B41FA5}">
                      <a16:colId xmlns:a16="http://schemas.microsoft.com/office/drawing/2014/main" xmlns="" val="1037023076"/>
                    </a:ext>
                  </a:extLst>
                </a:gridCol>
                <a:gridCol w="1916025">
                  <a:extLst>
                    <a:ext uri="{9D8B030D-6E8A-4147-A177-3AD203B41FA5}">
                      <a16:colId xmlns:a16="http://schemas.microsoft.com/office/drawing/2014/main" xmlns="" val="823291303"/>
                    </a:ext>
                  </a:extLst>
                </a:gridCol>
                <a:gridCol w="1916025">
                  <a:extLst>
                    <a:ext uri="{9D8B030D-6E8A-4147-A177-3AD203B41FA5}">
                      <a16:colId xmlns:a16="http://schemas.microsoft.com/office/drawing/2014/main" xmlns="" val="3877754486"/>
                    </a:ext>
                  </a:extLst>
                </a:gridCol>
                <a:gridCol w="1916025">
                  <a:extLst>
                    <a:ext uri="{9D8B030D-6E8A-4147-A177-3AD203B41FA5}">
                      <a16:colId xmlns:a16="http://schemas.microsoft.com/office/drawing/2014/main" xmlns="" val="2901787560"/>
                    </a:ext>
                  </a:extLst>
                </a:gridCol>
              </a:tblGrid>
              <a:tr h="310810">
                <a:tc>
                  <a:txBody>
                    <a:bodyPr/>
                    <a:lstStyle/>
                    <a:p>
                      <a:r>
                        <a:rPr lang="en-GB" sz="1500" baseline="0" dirty="0">
                          <a:solidFill>
                            <a:schemeClr val="tx1"/>
                          </a:solidFill>
                          <a:latin typeface="Courier New" panose="02070309020205020404" pitchFamily="49" charset="0"/>
                          <a:cs typeface="Courier New" panose="02070309020205020404" pitchFamily="49" charset="0"/>
                        </a:rPr>
                        <a:t>abs()</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dict</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help()</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min()</a:t>
                      </a:r>
                    </a:p>
                  </a:txBody>
                  <a:tcPr marL="77702" marR="77702" marT="38851" marB="38851" anchor="ctr">
                    <a:lnL>
                      <a:noFill/>
                    </a:lnL>
                    <a:lnR>
                      <a:noFill/>
                    </a:lnR>
                    <a:lnT>
                      <a:noFill/>
                    </a:lnT>
                    <a:lnB>
                      <a:noFill/>
                    </a:lnB>
                  </a:tcPr>
                </a:tc>
                <a:tc>
                  <a:txBody>
                    <a:bodyPr/>
                    <a:lstStyle/>
                    <a:p>
                      <a:r>
                        <a:rPr lang="en-GB" sz="1500" dirty="0" err="1">
                          <a:latin typeface="Courier New" panose="02070309020205020404" pitchFamily="49" charset="0"/>
                          <a:cs typeface="Courier New" panose="02070309020205020404" pitchFamily="49" charset="0"/>
                        </a:rPr>
                        <a:t>setattr</a:t>
                      </a:r>
                      <a:r>
                        <a:rPr lang="en-GB" sz="1500" dirty="0">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extLst>
                  <a:ext uri="{0D108BD9-81ED-4DB2-BD59-A6C34878D82A}">
                    <a16:rowId xmlns:a16="http://schemas.microsoft.com/office/drawing/2014/main" xmlns="" val="603538402"/>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all()</a:t>
                      </a:r>
                    </a:p>
                  </a:txBody>
                  <a:tcPr marL="77702" marR="77702" marT="38851" marB="38851" anchor="ctr">
                    <a:lnL>
                      <a:noFill/>
                    </a:lnL>
                    <a:lnR>
                      <a:noFill/>
                    </a:lnR>
                    <a:lnT>
                      <a:noFill/>
                    </a:lnT>
                    <a:lnB>
                      <a:noFill/>
                    </a:lnB>
                  </a:tcPr>
                </a:tc>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dir</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hex()</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next()</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slice()</a:t>
                      </a:r>
                    </a:p>
                  </a:txBody>
                  <a:tcPr marL="77702" marR="77702" marT="38851" marB="38851" anchor="ctr">
                    <a:lnL>
                      <a:noFill/>
                    </a:lnL>
                    <a:lnR>
                      <a:noFill/>
                    </a:lnR>
                    <a:lnT>
                      <a:noFill/>
                    </a:lnT>
                    <a:lnB>
                      <a:noFill/>
                    </a:lnB>
                  </a:tcPr>
                </a:tc>
                <a:extLst>
                  <a:ext uri="{0D108BD9-81ED-4DB2-BD59-A6C34878D82A}">
                    <a16:rowId xmlns:a16="http://schemas.microsoft.com/office/drawing/2014/main" xmlns="" val="496888666"/>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any()</a:t>
                      </a:r>
                    </a:p>
                  </a:txBody>
                  <a:tcPr marL="77702" marR="77702" marT="38851" marB="38851" anchor="ctr">
                    <a:lnL>
                      <a:noFill/>
                    </a:lnL>
                    <a:lnR>
                      <a:noFill/>
                    </a:lnR>
                    <a:lnT>
                      <a:noFill/>
                    </a:lnT>
                    <a:lnB>
                      <a:noFill/>
                    </a:lnB>
                  </a:tcPr>
                </a:tc>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divmod</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id()</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object()</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sorted()</a:t>
                      </a:r>
                    </a:p>
                  </a:txBody>
                  <a:tcPr marL="77702" marR="77702" marT="38851" marB="38851" anchor="ctr">
                    <a:lnL>
                      <a:noFill/>
                    </a:lnL>
                    <a:lnR>
                      <a:noFill/>
                    </a:lnR>
                    <a:lnT>
                      <a:noFill/>
                    </a:lnT>
                    <a:lnB>
                      <a:noFill/>
                    </a:lnB>
                  </a:tcPr>
                </a:tc>
                <a:extLst>
                  <a:ext uri="{0D108BD9-81ED-4DB2-BD59-A6C34878D82A}">
                    <a16:rowId xmlns:a16="http://schemas.microsoft.com/office/drawing/2014/main" xmlns="" val="1716095859"/>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ascii()</a:t>
                      </a:r>
                    </a:p>
                  </a:txBody>
                  <a:tcPr marL="77702" marR="77702" marT="38851" marB="38851" anchor="ctr">
                    <a:lnL>
                      <a:noFill/>
                    </a:lnL>
                    <a:lnR>
                      <a:noFill/>
                    </a:lnR>
                    <a:lnT>
                      <a:noFill/>
                    </a:lnT>
                    <a:lnB>
                      <a:noFill/>
                    </a:lnB>
                  </a:tcPr>
                </a:tc>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enumerate()</a:t>
                      </a:r>
                    </a:p>
                  </a:txBody>
                  <a:tcPr marL="77702" marR="77702" marT="38851" marB="38851" anchor="ctr">
                    <a:lnL>
                      <a:noFill/>
                    </a:lnL>
                    <a:lnR>
                      <a:noFill/>
                    </a:lnR>
                    <a:lnT>
                      <a:noFill/>
                    </a:lnT>
                    <a:lnB>
                      <a:noFill/>
                    </a:lnB>
                  </a:tcPr>
                </a:tc>
                <a:tc>
                  <a:txBody>
                    <a:bodyPr/>
                    <a:lstStyle/>
                    <a:p>
                      <a:r>
                        <a:rPr lang="en-GB" sz="1500" b="0" baseline="0" dirty="0">
                          <a:solidFill>
                            <a:schemeClr val="tx1"/>
                          </a:solidFill>
                          <a:latin typeface="Courier New" panose="02070309020205020404" pitchFamily="49" charset="0"/>
                          <a:cs typeface="Courier New" panose="02070309020205020404" pitchFamily="49" charset="0"/>
                        </a:rPr>
                        <a:t>input()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oct()</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staticmethod()</a:t>
                      </a:r>
                    </a:p>
                  </a:txBody>
                  <a:tcPr marL="77702" marR="77702" marT="38851" marB="38851" anchor="ctr">
                    <a:lnL>
                      <a:noFill/>
                    </a:lnL>
                    <a:lnR>
                      <a:noFill/>
                    </a:lnR>
                    <a:lnT>
                      <a:noFill/>
                    </a:lnT>
                    <a:lnB>
                      <a:noFill/>
                    </a:lnB>
                  </a:tcPr>
                </a:tc>
                <a:extLst>
                  <a:ext uri="{0D108BD9-81ED-4DB2-BD59-A6C34878D82A}">
                    <a16:rowId xmlns:a16="http://schemas.microsoft.com/office/drawing/2014/main" xmlns="" val="1711117287"/>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bin()</a:t>
                      </a:r>
                    </a:p>
                  </a:txBody>
                  <a:tcPr marL="77702" marR="77702" marT="38851" marB="38851" anchor="ctr">
                    <a:lnL>
                      <a:noFill/>
                    </a:lnL>
                    <a:lnR>
                      <a:noFill/>
                    </a:lnR>
                    <a:lnT>
                      <a:noFill/>
                    </a:lnT>
                    <a:lnB>
                      <a:noFill/>
                    </a:lnB>
                  </a:tcPr>
                </a:tc>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eval</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int</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0" baseline="0" dirty="0">
                          <a:solidFill>
                            <a:schemeClr val="tx1"/>
                          </a:solidFill>
                          <a:latin typeface="Courier New" panose="02070309020205020404" pitchFamily="49" charset="0"/>
                          <a:cs typeface="Courier New" panose="02070309020205020404" pitchFamily="49" charset="0"/>
                        </a:rPr>
                        <a:t>open()</a:t>
                      </a:r>
                    </a:p>
                  </a:txBody>
                  <a:tcPr marL="77702" marR="77702" marT="38851" marB="38851" anchor="ctr">
                    <a:lnL>
                      <a:noFill/>
                    </a:lnL>
                    <a:lnR>
                      <a:noFill/>
                    </a:lnR>
                    <a:lnT>
                      <a:noFill/>
                    </a:lnT>
                    <a:lnB>
                      <a:noFill/>
                    </a:lnB>
                  </a:tcPr>
                </a:tc>
                <a:tc>
                  <a:txBody>
                    <a:bodyPr/>
                    <a:lstStyle/>
                    <a:p>
                      <a:r>
                        <a:rPr lang="en-GB" sz="1500" dirty="0" err="1">
                          <a:latin typeface="Courier New" panose="02070309020205020404" pitchFamily="49" charset="0"/>
                          <a:cs typeface="Courier New" panose="02070309020205020404" pitchFamily="49" charset="0"/>
                        </a:rPr>
                        <a:t>str</a:t>
                      </a:r>
                      <a:r>
                        <a:rPr lang="en-GB" sz="1500" dirty="0">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extLst>
                  <a:ext uri="{0D108BD9-81ED-4DB2-BD59-A6C34878D82A}">
                    <a16:rowId xmlns:a16="http://schemas.microsoft.com/office/drawing/2014/main" xmlns="" val="1443766355"/>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bool()</a:t>
                      </a:r>
                    </a:p>
                  </a:txBody>
                  <a:tcPr marL="77702" marR="77702" marT="38851" marB="38851" anchor="ctr">
                    <a:lnL>
                      <a:noFill/>
                    </a:lnL>
                    <a:lnR>
                      <a:noFill/>
                    </a:lnR>
                    <a:lnT>
                      <a:noFill/>
                    </a:lnT>
                    <a:lnB>
                      <a:noFill/>
                    </a:lnB>
                  </a:tcPr>
                </a:tc>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exec()</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isinstance</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ord</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sum()</a:t>
                      </a:r>
                    </a:p>
                  </a:txBody>
                  <a:tcPr marL="77702" marR="77702" marT="38851" marB="38851" anchor="ctr">
                    <a:lnL>
                      <a:noFill/>
                    </a:lnL>
                    <a:lnR>
                      <a:noFill/>
                    </a:lnR>
                    <a:lnT>
                      <a:noFill/>
                    </a:lnT>
                    <a:lnB>
                      <a:noFill/>
                    </a:lnB>
                  </a:tcPr>
                </a:tc>
                <a:extLst>
                  <a:ext uri="{0D108BD9-81ED-4DB2-BD59-A6C34878D82A}">
                    <a16:rowId xmlns:a16="http://schemas.microsoft.com/office/drawing/2014/main" xmlns="" val="3635106731"/>
                  </a:ext>
                </a:extLst>
              </a:tr>
              <a:tr h="310810">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bytearray</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filter()</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issubclass</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pow()</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super()</a:t>
                      </a:r>
                    </a:p>
                  </a:txBody>
                  <a:tcPr marL="77702" marR="77702" marT="38851" marB="38851" anchor="ctr">
                    <a:lnL>
                      <a:noFill/>
                    </a:lnL>
                    <a:lnR>
                      <a:noFill/>
                    </a:lnR>
                    <a:lnT>
                      <a:noFill/>
                    </a:lnT>
                    <a:lnB>
                      <a:noFill/>
                    </a:lnB>
                  </a:tcPr>
                </a:tc>
                <a:extLst>
                  <a:ext uri="{0D108BD9-81ED-4DB2-BD59-A6C34878D82A}">
                    <a16:rowId xmlns:a16="http://schemas.microsoft.com/office/drawing/2014/main" xmlns="" val="3721699964"/>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bytes()</a:t>
                      </a:r>
                    </a:p>
                  </a:txBody>
                  <a:tcPr marL="77702" marR="77702" marT="38851" marB="38851" anchor="ctr">
                    <a:lnL>
                      <a:noFill/>
                    </a:lnL>
                    <a:lnR>
                      <a:noFill/>
                    </a:lnR>
                    <a:lnT>
                      <a:noFill/>
                    </a:lnT>
                    <a:lnB>
                      <a:noFill/>
                    </a:lnB>
                  </a:tcPr>
                </a:tc>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float()</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iter</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print()</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tuple()</a:t>
                      </a:r>
                    </a:p>
                  </a:txBody>
                  <a:tcPr marL="77702" marR="77702" marT="38851" marB="38851" anchor="ctr">
                    <a:lnL>
                      <a:noFill/>
                    </a:lnL>
                    <a:lnR>
                      <a:noFill/>
                    </a:lnR>
                    <a:lnT>
                      <a:noFill/>
                    </a:lnT>
                    <a:lnB>
                      <a:noFill/>
                    </a:lnB>
                  </a:tcPr>
                </a:tc>
                <a:extLst>
                  <a:ext uri="{0D108BD9-81ED-4DB2-BD59-A6C34878D82A}">
                    <a16:rowId xmlns:a16="http://schemas.microsoft.com/office/drawing/2014/main" xmlns="" val="4131117036"/>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callable()</a:t>
                      </a:r>
                    </a:p>
                  </a:txBody>
                  <a:tcPr marL="77702" marR="77702" marT="38851" marB="38851" anchor="ctr">
                    <a:lnL>
                      <a:noFill/>
                    </a:lnL>
                    <a:lnR>
                      <a:noFill/>
                    </a:lnR>
                    <a:lnT>
                      <a:noFill/>
                    </a:lnT>
                    <a:lnB>
                      <a:noFill/>
                    </a:lnB>
                  </a:tcPr>
                </a:tc>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format()</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len</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property()</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type()</a:t>
                      </a:r>
                    </a:p>
                  </a:txBody>
                  <a:tcPr marL="77702" marR="77702" marT="38851" marB="38851" anchor="ctr">
                    <a:lnL>
                      <a:noFill/>
                    </a:lnL>
                    <a:lnR>
                      <a:noFill/>
                    </a:lnR>
                    <a:lnT>
                      <a:noFill/>
                    </a:lnT>
                    <a:lnB>
                      <a:noFill/>
                    </a:lnB>
                  </a:tcPr>
                </a:tc>
                <a:extLst>
                  <a:ext uri="{0D108BD9-81ED-4DB2-BD59-A6C34878D82A}">
                    <a16:rowId xmlns:a16="http://schemas.microsoft.com/office/drawing/2014/main" xmlns="" val="1641445109"/>
                  </a:ext>
                </a:extLst>
              </a:tr>
              <a:tr h="310810">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chr</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frozenset</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list()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range()</a:t>
                      </a:r>
                    </a:p>
                  </a:txBody>
                  <a:tcPr marL="77702" marR="77702" marT="38851" marB="38851" anchor="ctr">
                    <a:lnL>
                      <a:noFill/>
                    </a:lnL>
                    <a:lnR>
                      <a:noFill/>
                    </a:lnR>
                    <a:lnT>
                      <a:noFill/>
                    </a:lnT>
                    <a:lnB>
                      <a:noFill/>
                    </a:lnB>
                  </a:tcPr>
                </a:tc>
                <a:tc>
                  <a:txBody>
                    <a:bodyPr/>
                    <a:lstStyle/>
                    <a:p>
                      <a:r>
                        <a:rPr lang="en-GB" sz="1500" dirty="0" err="1">
                          <a:latin typeface="Courier New" panose="02070309020205020404" pitchFamily="49" charset="0"/>
                          <a:cs typeface="Courier New" panose="02070309020205020404" pitchFamily="49" charset="0"/>
                        </a:rPr>
                        <a:t>vars</a:t>
                      </a:r>
                      <a:r>
                        <a:rPr lang="en-GB" sz="1500" dirty="0">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extLst>
                  <a:ext uri="{0D108BD9-81ED-4DB2-BD59-A6C34878D82A}">
                    <a16:rowId xmlns:a16="http://schemas.microsoft.com/office/drawing/2014/main" xmlns="" val="3828209863"/>
                  </a:ext>
                </a:extLst>
              </a:tr>
              <a:tr h="310810">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classmethod</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getattr</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locals()</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repr</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zip()</a:t>
                      </a:r>
                    </a:p>
                  </a:txBody>
                  <a:tcPr marL="77702" marR="77702" marT="38851" marB="38851" anchor="ctr">
                    <a:lnL>
                      <a:noFill/>
                    </a:lnL>
                    <a:lnR>
                      <a:noFill/>
                    </a:lnR>
                    <a:lnT>
                      <a:noFill/>
                    </a:lnT>
                    <a:lnB>
                      <a:noFill/>
                    </a:lnB>
                  </a:tcPr>
                </a:tc>
                <a:extLst>
                  <a:ext uri="{0D108BD9-81ED-4DB2-BD59-A6C34878D82A}">
                    <a16:rowId xmlns:a16="http://schemas.microsoft.com/office/drawing/2014/main" xmlns="" val="1042619995"/>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compile()</a:t>
                      </a:r>
                    </a:p>
                  </a:txBody>
                  <a:tcPr marL="77702" marR="77702" marT="38851" marB="38851" anchor="ctr">
                    <a:lnL>
                      <a:noFill/>
                    </a:lnL>
                    <a:lnR>
                      <a:noFill/>
                    </a:lnR>
                    <a:lnT>
                      <a:noFill/>
                    </a:lnT>
                    <a:lnB>
                      <a:noFill/>
                    </a:lnB>
                  </a:tcPr>
                </a:tc>
                <a:tc>
                  <a:txBody>
                    <a:bodyPr/>
                    <a:lstStyle/>
                    <a:p>
                      <a:r>
                        <a:rPr lang="en-GB" sz="1500" kern="1200" dirty="0" err="1">
                          <a:solidFill>
                            <a:schemeClr val="tx1"/>
                          </a:solidFill>
                          <a:latin typeface="Courier New" panose="02070309020205020404" pitchFamily="49" charset="0"/>
                          <a:ea typeface="+mn-ea"/>
                          <a:cs typeface="Courier New" panose="02070309020205020404" pitchFamily="49" charset="0"/>
                        </a:rPr>
                        <a:t>globals</a:t>
                      </a:r>
                      <a:r>
                        <a:rPr lang="en-GB" sz="1500" kern="1200" dirty="0">
                          <a:solidFill>
                            <a:schemeClr val="tx1"/>
                          </a:solidFill>
                          <a:latin typeface="Courier New" panose="02070309020205020404" pitchFamily="49" charset="0"/>
                          <a:ea typeface="+mn-ea"/>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map()</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reversed()</a:t>
                      </a:r>
                    </a:p>
                  </a:txBody>
                  <a:tcPr marL="77702" marR="77702" marT="38851" marB="38851" anchor="ctr">
                    <a:lnL>
                      <a:noFill/>
                    </a:lnL>
                    <a:lnR>
                      <a:noFill/>
                    </a:lnR>
                    <a:lnT>
                      <a:noFill/>
                    </a:lnT>
                    <a:lnB>
                      <a:noFill/>
                    </a:lnB>
                  </a:tcPr>
                </a:tc>
                <a:tc>
                  <a:txBody>
                    <a:bodyPr/>
                    <a:lstStyle/>
                    <a:p>
                      <a:r>
                        <a:rPr lang="en-GB" sz="1500" dirty="0">
                          <a:latin typeface="Courier New" panose="02070309020205020404" pitchFamily="49" charset="0"/>
                          <a:cs typeface="Courier New" panose="02070309020205020404" pitchFamily="49" charset="0"/>
                        </a:rPr>
                        <a:t>__import__()</a:t>
                      </a:r>
                    </a:p>
                  </a:txBody>
                  <a:tcPr marL="77702" marR="77702" marT="38851" marB="38851" anchor="ctr">
                    <a:lnL>
                      <a:noFill/>
                    </a:lnL>
                    <a:lnR>
                      <a:noFill/>
                    </a:lnR>
                    <a:lnT>
                      <a:noFill/>
                    </a:lnT>
                    <a:lnB>
                      <a:noFill/>
                    </a:lnB>
                  </a:tcPr>
                </a:tc>
                <a:extLst>
                  <a:ext uri="{0D108BD9-81ED-4DB2-BD59-A6C34878D82A}">
                    <a16:rowId xmlns:a16="http://schemas.microsoft.com/office/drawing/2014/main" xmlns="" val="1759882151"/>
                  </a:ext>
                </a:extLst>
              </a:tr>
              <a:tr h="310810">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complex()</a:t>
                      </a:r>
                    </a:p>
                  </a:txBody>
                  <a:tcPr marL="77702" marR="77702" marT="38851" marB="38851" anchor="ctr">
                    <a:lnL>
                      <a:noFill/>
                    </a:lnL>
                    <a:lnR>
                      <a:noFill/>
                    </a:lnR>
                    <a:lnT>
                      <a:noFill/>
                    </a:lnT>
                    <a:lnB>
                      <a:noFill/>
                    </a:lnB>
                  </a:tcPr>
                </a:tc>
                <a:tc>
                  <a:txBody>
                    <a:bodyPr/>
                    <a:lstStyle/>
                    <a:p>
                      <a:r>
                        <a:rPr lang="en-GB" sz="1500" kern="1200" dirty="0">
                          <a:solidFill>
                            <a:schemeClr val="tx1"/>
                          </a:solidFill>
                          <a:latin typeface="Courier New" panose="02070309020205020404" pitchFamily="49" charset="0"/>
                          <a:ea typeface="+mn-ea"/>
                          <a:cs typeface="Courier New" panose="02070309020205020404" pitchFamily="49" charset="0"/>
                        </a:rPr>
                        <a:t>hasattr()</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max()</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round()</a:t>
                      </a:r>
                    </a:p>
                  </a:txBody>
                  <a:tcPr marL="77702" marR="77702" marT="38851" marB="38851" anchor="ctr">
                    <a:lnL>
                      <a:noFill/>
                    </a:lnL>
                    <a:lnR>
                      <a:noFill/>
                    </a:lnR>
                    <a:lnT>
                      <a:noFill/>
                    </a:lnT>
                    <a:lnB>
                      <a:noFill/>
                    </a:lnB>
                  </a:tcPr>
                </a:tc>
                <a:tc>
                  <a:txBody>
                    <a:bodyPr/>
                    <a:lstStyle/>
                    <a:p>
                      <a:r>
                        <a:rPr lang="en-GB" sz="1500"/>
                        <a:t> </a:t>
                      </a:r>
                    </a:p>
                  </a:txBody>
                  <a:tcPr marL="77702" marR="77702" marT="38851" marB="38851" anchor="ctr">
                    <a:lnL>
                      <a:noFill/>
                    </a:lnL>
                    <a:lnR>
                      <a:noFill/>
                    </a:lnR>
                    <a:lnT>
                      <a:noFill/>
                    </a:lnT>
                    <a:lnB>
                      <a:noFill/>
                    </a:lnB>
                  </a:tcPr>
                </a:tc>
                <a:extLst>
                  <a:ext uri="{0D108BD9-81ED-4DB2-BD59-A6C34878D82A}">
                    <a16:rowId xmlns:a16="http://schemas.microsoft.com/office/drawing/2014/main" xmlns="" val="3784064276"/>
                  </a:ext>
                </a:extLst>
              </a:tr>
              <a:tr h="310810">
                <a:tc>
                  <a:txBody>
                    <a:bodyPr/>
                    <a:lstStyle/>
                    <a:p>
                      <a:r>
                        <a:rPr lang="en-GB" sz="1500" baseline="0" dirty="0" err="1">
                          <a:solidFill>
                            <a:schemeClr val="tx1"/>
                          </a:solidFill>
                          <a:latin typeface="Courier New" panose="02070309020205020404" pitchFamily="49" charset="0"/>
                          <a:cs typeface="Courier New" panose="02070309020205020404" pitchFamily="49" charset="0"/>
                        </a:rPr>
                        <a:t>delattr</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hash()</a:t>
                      </a:r>
                    </a:p>
                  </a:txBody>
                  <a:tcPr marL="77702" marR="77702" marT="38851" marB="38851" anchor="ctr">
                    <a:lnL>
                      <a:noFill/>
                    </a:lnL>
                    <a:lnR>
                      <a:noFill/>
                    </a:lnR>
                    <a:lnT>
                      <a:noFill/>
                    </a:lnT>
                    <a:lnB>
                      <a:noFill/>
                    </a:lnB>
                  </a:tcPr>
                </a:tc>
                <a:tc>
                  <a:txBody>
                    <a:bodyPr/>
                    <a:lstStyle/>
                    <a:p>
                      <a:r>
                        <a:rPr lang="en-GB" sz="1500" baseline="0" dirty="0" err="1">
                          <a:solidFill>
                            <a:schemeClr val="tx1"/>
                          </a:solidFill>
                          <a:latin typeface="Courier New" panose="02070309020205020404" pitchFamily="49" charset="0"/>
                          <a:cs typeface="Courier New" panose="02070309020205020404" pitchFamily="49" charset="0"/>
                        </a:rPr>
                        <a:t>memoryview</a:t>
                      </a:r>
                      <a:r>
                        <a:rPr lang="en-GB" sz="1500" baseline="0" dirty="0">
                          <a:solidFill>
                            <a:schemeClr val="tx1"/>
                          </a:solidFill>
                          <a:latin typeface="Courier New" panose="02070309020205020404" pitchFamily="49" charset="0"/>
                          <a:cs typeface="Courier New" panose="02070309020205020404" pitchFamily="49" charset="0"/>
                        </a:rPr>
                        <a:t>()</a:t>
                      </a:r>
                    </a:p>
                  </a:txBody>
                  <a:tcPr marL="77702" marR="77702" marT="38851" marB="38851" anchor="ctr">
                    <a:lnL>
                      <a:noFill/>
                    </a:lnL>
                    <a:lnR>
                      <a:noFill/>
                    </a:lnR>
                    <a:lnT>
                      <a:noFill/>
                    </a:lnT>
                    <a:lnB>
                      <a:noFill/>
                    </a:lnB>
                  </a:tcPr>
                </a:tc>
                <a:tc>
                  <a:txBody>
                    <a:bodyPr/>
                    <a:lstStyle/>
                    <a:p>
                      <a:r>
                        <a:rPr lang="en-GB" sz="1500" baseline="0" dirty="0">
                          <a:solidFill>
                            <a:schemeClr val="tx1"/>
                          </a:solidFill>
                          <a:latin typeface="Courier New" panose="02070309020205020404" pitchFamily="49" charset="0"/>
                          <a:cs typeface="Courier New" panose="02070309020205020404" pitchFamily="49" charset="0"/>
                        </a:rPr>
                        <a:t>set()</a:t>
                      </a:r>
                    </a:p>
                  </a:txBody>
                  <a:tcPr marL="77702" marR="77702" marT="38851" marB="38851" anchor="ctr">
                    <a:lnL>
                      <a:noFill/>
                    </a:lnL>
                    <a:lnR>
                      <a:noFill/>
                    </a:lnR>
                    <a:lnT>
                      <a:noFill/>
                    </a:lnT>
                    <a:lnB>
                      <a:noFill/>
                    </a:lnB>
                  </a:tcPr>
                </a:tc>
                <a:tc>
                  <a:txBody>
                    <a:bodyPr/>
                    <a:lstStyle/>
                    <a:p>
                      <a:r>
                        <a:rPr lang="en-GB" sz="1500" dirty="0"/>
                        <a:t> </a:t>
                      </a:r>
                    </a:p>
                  </a:txBody>
                  <a:tcPr marL="77702" marR="77702" marT="38851" marB="38851" anchor="ctr">
                    <a:lnL>
                      <a:noFill/>
                    </a:lnL>
                    <a:lnR>
                      <a:noFill/>
                    </a:lnR>
                    <a:lnT>
                      <a:noFill/>
                    </a:lnT>
                    <a:lnB>
                      <a:noFill/>
                    </a:lnB>
                  </a:tcPr>
                </a:tc>
                <a:extLst>
                  <a:ext uri="{0D108BD9-81ED-4DB2-BD59-A6C34878D82A}">
                    <a16:rowId xmlns:a16="http://schemas.microsoft.com/office/drawing/2014/main" xmlns="" val="1303213800"/>
                  </a:ext>
                </a:extLst>
              </a:tr>
            </a:tbl>
          </a:graphicData>
        </a:graphic>
      </p:graphicFrame>
      <p:sp>
        <p:nvSpPr>
          <p:cNvPr id="3" name="Rectangle 2">
            <a:extLst>
              <a:ext uri="{FF2B5EF4-FFF2-40B4-BE49-F238E27FC236}">
                <a16:creationId xmlns:a16="http://schemas.microsoft.com/office/drawing/2014/main" xmlns="" id="{79E768AB-0101-403D-A784-A31DF46B6423}"/>
              </a:ext>
            </a:extLst>
          </p:cNvPr>
          <p:cNvSpPr/>
          <p:nvPr/>
        </p:nvSpPr>
        <p:spPr>
          <a:xfrm>
            <a:off x="4614935" y="6071941"/>
            <a:ext cx="7433445" cy="523220"/>
          </a:xfrm>
          <a:prstGeom prst="rect">
            <a:avLst/>
          </a:prstGeom>
        </p:spPr>
        <p:txBody>
          <a:bodyPr wrap="none">
            <a:spAutoFit/>
          </a:bodyPr>
          <a:lstStyle/>
          <a:p>
            <a:r>
              <a:rPr lang="en-GB" sz="2800" dirty="0">
                <a:hlinkClick r:id="rId3"/>
              </a:rPr>
              <a:t>https://docs.python.org/3/library/functions.html</a:t>
            </a:r>
            <a:r>
              <a:rPr lang="en-GB" sz="2800" dirty="0"/>
              <a:t> </a:t>
            </a:r>
          </a:p>
        </p:txBody>
      </p:sp>
    </p:spTree>
    <p:extLst>
      <p:ext uri="{BB962C8B-B14F-4D97-AF65-F5344CB8AC3E}">
        <p14:creationId xmlns:p14="http://schemas.microsoft.com/office/powerpoint/2010/main" val="3075546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389CB3-56E8-4B8D-A264-045388063753}"/>
              </a:ext>
            </a:extLst>
          </p:cNvPr>
          <p:cNvSpPr>
            <a:spLocks noGrp="1"/>
          </p:cNvSpPr>
          <p:nvPr>
            <p:ph type="title"/>
          </p:nvPr>
        </p:nvSpPr>
        <p:spPr/>
        <p:txBody>
          <a:bodyPr/>
          <a:lstStyle/>
          <a:p>
            <a:pPr algn="r"/>
            <a:r>
              <a:rPr lang="en-GB" b="1" dirty="0"/>
              <a:t>Python Standard Library</a:t>
            </a:r>
            <a:br>
              <a:rPr lang="en-GB" b="1" dirty="0"/>
            </a:br>
            <a:endParaRPr lang="en-GB" dirty="0"/>
          </a:p>
        </p:txBody>
      </p:sp>
      <p:sp>
        <p:nvSpPr>
          <p:cNvPr id="3" name="Content Placeholder 2">
            <a:extLst>
              <a:ext uri="{FF2B5EF4-FFF2-40B4-BE49-F238E27FC236}">
                <a16:creationId xmlns:a16="http://schemas.microsoft.com/office/drawing/2014/main" xmlns="" id="{9ADB1EFF-3261-4489-9BF5-C099AD934FA0}"/>
              </a:ext>
            </a:extLst>
          </p:cNvPr>
          <p:cNvSpPr>
            <a:spLocks noGrp="1"/>
          </p:cNvSpPr>
          <p:nvPr>
            <p:ph idx="1"/>
          </p:nvPr>
        </p:nvSpPr>
        <p:spPr>
          <a:xfrm>
            <a:off x="838200" y="2250831"/>
            <a:ext cx="10515600" cy="3926132"/>
          </a:xfrm>
        </p:spPr>
        <p:txBody>
          <a:bodyPr/>
          <a:lstStyle/>
          <a:p>
            <a:pPr marL="0" indent="0">
              <a:buNone/>
            </a:pPr>
            <a:r>
              <a:rPr lang="en-GB" dirty="0">
                <a:hlinkClick r:id="rId2"/>
              </a:rPr>
              <a:t>https://docs.python.org/3/py-modindex.html</a:t>
            </a:r>
            <a:r>
              <a:rPr lang="en-GB" dirty="0"/>
              <a:t> </a:t>
            </a:r>
          </a:p>
          <a:p>
            <a:pPr marL="0" indent="0">
              <a:buNone/>
            </a:pPr>
            <a:r>
              <a:rPr lang="en-GB" dirty="0">
                <a:hlinkClick r:id="rId3"/>
              </a:rPr>
              <a:t>https://docs.python.org/3/library/index.html</a:t>
            </a:r>
            <a:endParaRPr lang="en-GB" dirty="0"/>
          </a:p>
          <a:p>
            <a:pPr marL="0" indent="0">
              <a:buNone/>
            </a:pPr>
            <a:r>
              <a:rPr lang="en-GB" dirty="0">
                <a:hlinkClick r:id="rId4"/>
              </a:rPr>
              <a:t>https://docs.python.org/3/tutorial/stdlib.html</a:t>
            </a:r>
            <a:r>
              <a:rPr lang="en-GB" dirty="0"/>
              <a:t> </a:t>
            </a:r>
          </a:p>
          <a:p>
            <a:pPr marL="0" indent="0">
              <a:buNone/>
            </a:pPr>
            <a:endParaRPr lang="en-GB" dirty="0"/>
          </a:p>
          <a:p>
            <a:pPr marL="0" indent="0">
              <a:buNone/>
            </a:pPr>
            <a:r>
              <a:rPr lang="en-GB" dirty="0"/>
              <a:t>Most give useful recipes for how to do major jobs you're likely to want to do.</a:t>
            </a:r>
          </a:p>
        </p:txBody>
      </p:sp>
    </p:spTree>
    <p:extLst>
      <p:ext uri="{BB962C8B-B14F-4D97-AF65-F5344CB8AC3E}">
        <p14:creationId xmlns:p14="http://schemas.microsoft.com/office/powerpoint/2010/main" val="1272107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945B05-7C80-449E-A8CB-745588133147}"/>
              </a:ext>
            </a:extLst>
          </p:cNvPr>
          <p:cNvSpPr>
            <a:spLocks noGrp="1"/>
          </p:cNvSpPr>
          <p:nvPr>
            <p:ph type="title"/>
          </p:nvPr>
        </p:nvSpPr>
        <p:spPr/>
        <p:txBody>
          <a:bodyPr/>
          <a:lstStyle/>
          <a:p>
            <a:r>
              <a:rPr lang="en-GB" dirty="0"/>
              <a:t>Useful libraries: text</a:t>
            </a:r>
          </a:p>
        </p:txBody>
      </p:sp>
      <p:sp>
        <p:nvSpPr>
          <p:cNvPr id="3" name="Content Placeholder 2">
            <a:extLst>
              <a:ext uri="{FF2B5EF4-FFF2-40B4-BE49-F238E27FC236}">
                <a16:creationId xmlns:a16="http://schemas.microsoft.com/office/drawing/2014/main" xmlns="" id="{BC45D5D2-6F97-4058-B3DC-7AF590185451}"/>
              </a:ext>
            </a:extLst>
          </p:cNvPr>
          <p:cNvSpPr>
            <a:spLocks noGrp="1"/>
          </p:cNvSpPr>
          <p:nvPr>
            <p:ph idx="1"/>
          </p:nvPr>
        </p:nvSpPr>
        <p:spPr/>
        <p:txBody>
          <a:bodyPr>
            <a:normAutofit fontScale="92500" lnSpcReduction="20000"/>
          </a:bodyPr>
          <a:lstStyle/>
          <a:p>
            <a:pPr marL="0" indent="0">
              <a:buNone/>
            </a:pPr>
            <a:endParaRPr lang="en-GB" dirty="0"/>
          </a:p>
          <a:p>
            <a:pPr marL="0" indent="0">
              <a:buNone/>
            </a:pPr>
            <a:r>
              <a:rPr lang="en-GB" dirty="0" err="1"/>
              <a:t>difflib</a:t>
            </a:r>
            <a:r>
              <a:rPr lang="en-GB" dirty="0"/>
              <a:t> – for comparing text documents; can for example generate a webpages detailing the differences.</a:t>
            </a:r>
          </a:p>
          <a:p>
            <a:pPr marL="0" indent="0">
              <a:buNone/>
            </a:pPr>
            <a:r>
              <a:rPr lang="en-GB" dirty="0">
                <a:hlinkClick r:id="rId2"/>
              </a:rPr>
              <a:t>https://docs.python.org/3/library/difflib.html</a:t>
            </a:r>
            <a:endParaRPr lang="en-GB" dirty="0"/>
          </a:p>
          <a:p>
            <a:pPr marL="0" indent="0">
              <a:buNone/>
            </a:pPr>
            <a:endParaRPr lang="en-GB" dirty="0"/>
          </a:p>
          <a:p>
            <a:pPr marL="0" indent="0">
              <a:buNone/>
            </a:pPr>
            <a:r>
              <a:rPr lang="en-GB" dirty="0" err="1"/>
              <a:t>Unicodedata</a:t>
            </a:r>
            <a:r>
              <a:rPr lang="en-GB" dirty="0"/>
              <a:t> – for dealing with complex character sets. See also "Fluent Python"</a:t>
            </a:r>
          </a:p>
          <a:p>
            <a:pPr marL="0" indent="0">
              <a:buNone/>
            </a:pPr>
            <a:r>
              <a:rPr lang="en-GB" dirty="0">
                <a:hlinkClick r:id="rId3"/>
              </a:rPr>
              <a:t>https://docs.python.org/3/library/unicodedata.html</a:t>
            </a:r>
            <a:r>
              <a:rPr lang="en-GB" dirty="0"/>
              <a:t> </a:t>
            </a:r>
          </a:p>
          <a:p>
            <a:pPr marL="0" indent="0">
              <a:buNone/>
            </a:pPr>
            <a:endParaRPr lang="en-GB" dirty="0"/>
          </a:p>
          <a:p>
            <a:pPr marL="0" indent="0">
              <a:buNone/>
            </a:pPr>
            <a:r>
              <a:rPr lang="en-GB" dirty="0"/>
              <a:t>regex</a:t>
            </a:r>
          </a:p>
          <a:p>
            <a:pPr marL="0" indent="0">
              <a:buNone/>
            </a:pPr>
            <a:r>
              <a:rPr lang="en-GB" dirty="0">
                <a:hlinkClick r:id="rId4"/>
              </a:rPr>
              <a:t>https://docs.python.org/3/library/re.html</a:t>
            </a: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369534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0D5157-BF6C-4626-8619-71169E8B9972}"/>
              </a:ext>
            </a:extLst>
          </p:cNvPr>
          <p:cNvSpPr>
            <a:spLocks noGrp="1"/>
          </p:cNvSpPr>
          <p:nvPr>
            <p:ph type="title"/>
          </p:nvPr>
        </p:nvSpPr>
        <p:spPr/>
        <p:txBody>
          <a:bodyPr>
            <a:normAutofit fontScale="90000"/>
          </a:bodyPr>
          <a:lstStyle/>
          <a:p>
            <a:r>
              <a:rPr lang="en-GB" dirty="0"/>
              <a:t>Collections </a:t>
            </a:r>
            <a:r>
              <a:rPr lang="en-GB" dirty="0">
                <a:hlinkClick r:id="rId2"/>
              </a:rPr>
              <a:t>https://docs.python.org/3/library/collections.html</a:t>
            </a:r>
            <a:r>
              <a:rPr lang="en-GB" dirty="0"/>
              <a:t> </a:t>
            </a:r>
          </a:p>
        </p:txBody>
      </p:sp>
      <p:sp>
        <p:nvSpPr>
          <p:cNvPr id="3" name="Content Placeholder 2">
            <a:extLst>
              <a:ext uri="{FF2B5EF4-FFF2-40B4-BE49-F238E27FC236}">
                <a16:creationId xmlns:a16="http://schemas.microsoft.com/office/drawing/2014/main" xmlns="" id="{F8614CB6-FE15-4370-B4E9-8036B0BF2FE8}"/>
              </a:ext>
            </a:extLst>
          </p:cNvPr>
          <p:cNvSpPr>
            <a:spLocks noGrp="1"/>
          </p:cNvSpPr>
          <p:nvPr>
            <p:ph idx="1"/>
          </p:nvPr>
        </p:nvSpPr>
        <p:spPr/>
        <p:txBody>
          <a:bodyPr>
            <a:normAutofit/>
          </a:bodyPr>
          <a:lstStyle/>
          <a:p>
            <a:pPr marL="0" indent="0">
              <a:buNone/>
            </a:pPr>
            <a:r>
              <a:rPr lang="en-GB" dirty="0">
                <a:latin typeface="Courier New" panose="02070309020205020404" pitchFamily="49" charset="0"/>
                <a:cs typeface="Courier New" panose="02070309020205020404" pitchFamily="49" charset="0"/>
              </a:rPr>
              <a:t># Tally occurrences of words in a list</a:t>
            </a:r>
          </a:p>
          <a:p>
            <a:pPr marL="0" indent="0">
              <a:buNone/>
            </a:pPr>
            <a:r>
              <a:rPr lang="en-GB" dirty="0">
                <a:latin typeface="Courier New" panose="02070309020205020404" pitchFamily="49" charset="0"/>
                <a:cs typeface="Courier New" panose="02070309020205020404" pitchFamily="49" charset="0"/>
              </a:rPr>
              <a:t>c = Counter()</a:t>
            </a:r>
          </a:p>
          <a:p>
            <a:pPr marL="0" indent="0">
              <a:buNone/>
            </a:pPr>
            <a:r>
              <a:rPr lang="en-GB" dirty="0">
                <a:latin typeface="Courier New" panose="02070309020205020404" pitchFamily="49" charset="0"/>
                <a:cs typeface="Courier New" panose="02070309020205020404" pitchFamily="49" charset="0"/>
              </a:rPr>
              <a:t>for word in ['red', 'blue', 'red', 'green', 'blue', 'blue']:</a:t>
            </a:r>
          </a:p>
          <a:p>
            <a:pPr marL="0" indent="0">
              <a:buNone/>
            </a:pPr>
            <a:r>
              <a:rPr lang="en-GB" dirty="0">
                <a:latin typeface="Courier New" panose="02070309020205020404" pitchFamily="49" charset="0"/>
                <a:cs typeface="Courier New" panose="02070309020205020404" pitchFamily="49" charset="0"/>
              </a:rPr>
              <a:t>	c[word] += 1</a:t>
            </a:r>
          </a:p>
          <a:p>
            <a:pPr marL="0" indent="0">
              <a:buNone/>
            </a:pPr>
            <a:r>
              <a:rPr lang="en-GB" dirty="0">
                <a:latin typeface="Courier New" panose="02070309020205020404" pitchFamily="49" charset="0"/>
                <a:cs typeface="Courier New" panose="02070309020205020404" pitchFamily="49" charset="0"/>
              </a:rPr>
              <a:t>print(c)</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&lt;Counter({'blue': 3, 'red': 2, 'green': 1})&gt;</a:t>
            </a:r>
          </a:p>
        </p:txBody>
      </p:sp>
    </p:spTree>
    <p:extLst>
      <p:ext uri="{BB962C8B-B14F-4D97-AF65-F5344CB8AC3E}">
        <p14:creationId xmlns:p14="http://schemas.microsoft.com/office/powerpoint/2010/main" val="3115955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0D5157-BF6C-4626-8619-71169E8B9972}"/>
              </a:ext>
            </a:extLst>
          </p:cNvPr>
          <p:cNvSpPr>
            <a:spLocks noGrp="1"/>
          </p:cNvSpPr>
          <p:nvPr>
            <p:ph type="title"/>
          </p:nvPr>
        </p:nvSpPr>
        <p:spPr/>
        <p:txBody>
          <a:bodyPr>
            <a:normAutofit fontScale="90000"/>
          </a:bodyPr>
          <a:lstStyle/>
          <a:p>
            <a:r>
              <a:rPr lang="en-GB" dirty="0"/>
              <a:t>Collections </a:t>
            </a:r>
            <a:r>
              <a:rPr lang="en-GB" dirty="0">
                <a:hlinkClick r:id="rId2"/>
              </a:rPr>
              <a:t>https://docs.python.org/3/library/collections.html</a:t>
            </a:r>
            <a:r>
              <a:rPr lang="en-GB" dirty="0"/>
              <a:t> </a:t>
            </a:r>
          </a:p>
        </p:txBody>
      </p:sp>
      <p:sp>
        <p:nvSpPr>
          <p:cNvPr id="3" name="Content Placeholder 2">
            <a:extLst>
              <a:ext uri="{FF2B5EF4-FFF2-40B4-BE49-F238E27FC236}">
                <a16:creationId xmlns:a16="http://schemas.microsoft.com/office/drawing/2014/main" xmlns="" id="{F8614CB6-FE15-4370-B4E9-8036B0BF2FE8}"/>
              </a:ext>
            </a:extLst>
          </p:cNvPr>
          <p:cNvSpPr>
            <a:spLocks noGrp="1"/>
          </p:cNvSpPr>
          <p:nvPr>
            <p:ph idx="1"/>
          </p:nvPr>
        </p:nvSpPr>
        <p:spPr/>
        <p:txBody>
          <a:bodyPr>
            <a:normAutofit fontScale="92500"/>
          </a:bodyPr>
          <a:lstStyle/>
          <a:p>
            <a:pPr marL="0" indent="0">
              <a:buNone/>
            </a:pPr>
            <a:r>
              <a:rPr lang="en-GB" dirty="0">
                <a:latin typeface="Courier New" panose="02070309020205020404" pitchFamily="49" charset="0"/>
                <a:cs typeface="Courier New" panose="02070309020205020404" pitchFamily="49" charset="0"/>
              </a:rPr>
              <a:t># Find the ten most common words in Hamlet</a:t>
            </a:r>
          </a:p>
          <a:p>
            <a:pPr marL="0" indent="0">
              <a:buNone/>
            </a:pPr>
            <a:r>
              <a:rPr lang="en-GB" dirty="0">
                <a:latin typeface="Courier New" panose="02070309020205020404" pitchFamily="49" charset="0"/>
                <a:cs typeface="Courier New" panose="02070309020205020404" pitchFamily="49" charset="0"/>
              </a:rPr>
              <a:t>import re</a:t>
            </a:r>
          </a:p>
          <a:p>
            <a:pPr marL="0" indent="0">
              <a:buNone/>
            </a:pPr>
            <a:r>
              <a:rPr lang="en-GB" dirty="0">
                <a:latin typeface="Courier New" panose="02070309020205020404" pitchFamily="49" charset="0"/>
                <a:cs typeface="Courier New" panose="02070309020205020404" pitchFamily="49" charset="0"/>
              </a:rPr>
              <a:t>words = </a:t>
            </a:r>
            <a:r>
              <a:rPr lang="en-GB" dirty="0" err="1">
                <a:latin typeface="Courier New" panose="02070309020205020404" pitchFamily="49" charset="0"/>
                <a:cs typeface="Courier New" panose="02070309020205020404" pitchFamily="49" charset="0"/>
              </a:rPr>
              <a:t>re.findall</a:t>
            </a:r>
            <a:r>
              <a:rPr lang="en-GB" dirty="0">
                <a:latin typeface="Courier New" panose="02070309020205020404" pitchFamily="49" charset="0"/>
                <a:cs typeface="Courier New" panose="02070309020205020404" pitchFamily="49" charset="0"/>
              </a:rPr>
              <a:t>(r'\w+', 				 		</a:t>
            </a:r>
          </a:p>
          <a:p>
            <a:pPr marL="0" indent="0">
              <a:buNone/>
            </a:pPr>
            <a:r>
              <a:rPr lang="en-GB" dirty="0">
                <a:latin typeface="Courier New" panose="02070309020205020404" pitchFamily="49" charset="0"/>
                <a:cs typeface="Courier New" panose="02070309020205020404" pitchFamily="49" charset="0"/>
              </a:rPr>
              <a:t>			open('hamlet.txt').read().lower())</a:t>
            </a:r>
          </a:p>
          <a:p>
            <a:pPr marL="0" indent="0">
              <a:buNone/>
            </a:pPr>
            <a:r>
              <a:rPr lang="en-GB" dirty="0">
                <a:latin typeface="Courier New" panose="02070309020205020404" pitchFamily="49" charset="0"/>
                <a:cs typeface="Courier New" panose="02070309020205020404" pitchFamily="49" charset="0"/>
              </a:rPr>
              <a:t>Counter(words).</a:t>
            </a:r>
            <a:r>
              <a:rPr lang="en-GB" dirty="0" err="1">
                <a:latin typeface="Courier New" panose="02070309020205020404" pitchFamily="49" charset="0"/>
                <a:cs typeface="Courier New" panose="02070309020205020404" pitchFamily="49" charset="0"/>
              </a:rPr>
              <a:t>most_common</a:t>
            </a:r>
            <a:r>
              <a:rPr lang="en-GB" dirty="0">
                <a:latin typeface="Courier New" panose="02070309020205020404" pitchFamily="49" charset="0"/>
                <a:cs typeface="Courier New" panose="02070309020205020404" pitchFamily="49" charset="0"/>
              </a:rPr>
              <a:t>(5)</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[('the', 1143), ('and', 966), ('to', 762), ('of', 669), ('i', 631)]</a:t>
            </a:r>
            <a:endParaRPr lang="en-GB" dirty="0"/>
          </a:p>
          <a:p>
            <a:pPr marL="0" indent="0">
              <a:buNone/>
            </a:pPr>
            <a:r>
              <a:rPr lang="en-GB" dirty="0">
                <a:hlinkClick r:id="rId3"/>
              </a:rPr>
              <a:t>https://docs.python.org/3/library/collections.html#collections.Counter</a:t>
            </a:r>
            <a:r>
              <a:rPr lang="en-GB" dirty="0"/>
              <a:t> </a:t>
            </a:r>
          </a:p>
        </p:txBody>
      </p:sp>
    </p:spTree>
    <p:extLst>
      <p:ext uri="{BB962C8B-B14F-4D97-AF65-F5344CB8AC3E}">
        <p14:creationId xmlns:p14="http://schemas.microsoft.com/office/powerpoint/2010/main" val="1230150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59AFD9-973E-4A5E-9B46-D16D08083C6B}"/>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xmlns="" id="{AC2F851C-C24D-4EF0-A769-06FB994D4E18}"/>
              </a:ext>
            </a:extLst>
          </p:cNvPr>
          <p:cNvSpPr>
            <a:spLocks noGrp="1"/>
          </p:cNvSpPr>
          <p:nvPr>
            <p:ph idx="1"/>
          </p:nvPr>
        </p:nvSpPr>
        <p:spPr>
          <a:xfrm>
            <a:off x="838200" y="2157413"/>
            <a:ext cx="10515600" cy="4019550"/>
          </a:xfrm>
        </p:spPr>
        <p:txBody>
          <a:bodyPr/>
          <a:lstStyle/>
          <a:p>
            <a:pPr marL="0" indent="0">
              <a:buNone/>
            </a:pPr>
            <a:r>
              <a:rPr lang="en-GB" dirty="0"/>
              <a:t>Import.</a:t>
            </a:r>
          </a:p>
          <a:p>
            <a:pPr marL="0" indent="0">
              <a:buNone/>
            </a:pPr>
            <a:r>
              <a:rPr lang="en-GB" dirty="0"/>
              <a:t>Modules.</a:t>
            </a:r>
          </a:p>
          <a:p>
            <a:pPr marL="0" indent="0">
              <a:buNone/>
            </a:pPr>
            <a:r>
              <a:rPr lang="en-GB" dirty="0"/>
              <a:t>Packages.</a:t>
            </a:r>
          </a:p>
          <a:p>
            <a:pPr marL="0" indent="0">
              <a:buNone/>
            </a:pPr>
            <a:r>
              <a:rPr lang="en-GB" dirty="0"/>
              <a:t>Useful standard library packages.</a:t>
            </a:r>
          </a:p>
          <a:p>
            <a:pPr marL="0" indent="0">
              <a:buNone/>
            </a:pPr>
            <a:r>
              <a:rPr lang="en-GB" dirty="0"/>
              <a:t>Useful external packages.</a:t>
            </a:r>
          </a:p>
        </p:txBody>
      </p:sp>
    </p:spTree>
    <p:extLst>
      <p:ext uri="{BB962C8B-B14F-4D97-AF65-F5344CB8AC3E}">
        <p14:creationId xmlns:p14="http://schemas.microsoft.com/office/powerpoint/2010/main" val="41069601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libraries: binary data</a:t>
            </a:r>
          </a:p>
        </p:txBody>
      </p:sp>
      <p:sp>
        <p:nvSpPr>
          <p:cNvPr id="3" name="Content Placeholder 2"/>
          <p:cNvSpPr>
            <a:spLocks noGrp="1"/>
          </p:cNvSpPr>
          <p:nvPr>
            <p:ph idx="1"/>
          </p:nvPr>
        </p:nvSpPr>
        <p:spPr/>
        <p:txBody>
          <a:bodyPr>
            <a:normAutofit/>
          </a:bodyPr>
          <a:lstStyle/>
          <a:p>
            <a:pPr marL="0" indent="0">
              <a:buNone/>
            </a:pPr>
            <a:r>
              <a:rPr lang="en-GB" dirty="0"/>
              <a:t>Binary</a:t>
            </a:r>
          </a:p>
          <a:p>
            <a:pPr marL="0" indent="0">
              <a:buNone/>
            </a:pPr>
            <a:r>
              <a:rPr lang="en-GB" dirty="0">
                <a:hlinkClick r:id="rId2"/>
              </a:rPr>
              <a:t>https://docs.python.org/3/library/binary.html</a:t>
            </a:r>
            <a:endParaRPr lang="en-GB" dirty="0"/>
          </a:p>
          <a:p>
            <a:pPr marL="0" indent="0">
              <a:buNone/>
            </a:pPr>
            <a:endParaRPr lang="en-GB" dirty="0"/>
          </a:p>
          <a:p>
            <a:pPr marL="0" indent="0">
              <a:buNone/>
            </a:pPr>
            <a:r>
              <a:rPr lang="en-GB" dirty="0"/>
              <a:t>See especially </a:t>
            </a:r>
            <a:r>
              <a:rPr lang="en-GB" dirty="0" err="1"/>
              <a:t>struct</a:t>
            </a:r>
            <a:r>
              <a:rPr lang="en-GB" dirty="0"/>
              <a:t>:</a:t>
            </a:r>
          </a:p>
          <a:p>
            <a:pPr marL="0" indent="0">
              <a:buNone/>
            </a:pPr>
            <a:r>
              <a:rPr lang="en-GB" dirty="0">
                <a:hlinkClick r:id="rId3"/>
              </a:rPr>
              <a:t>https://docs.python.org/3/library/struct.html</a:t>
            </a:r>
            <a:endParaRPr lang="en-GB" dirty="0"/>
          </a:p>
          <a:p>
            <a:pPr marL="0" indent="0">
              <a:buNone/>
            </a:pPr>
            <a:r>
              <a:rPr lang="en-GB" dirty="0"/>
              <a:t> </a:t>
            </a:r>
          </a:p>
          <a:p>
            <a:endParaRPr lang="en-GB" dirty="0"/>
          </a:p>
        </p:txBody>
      </p:sp>
    </p:spTree>
    <p:extLst>
      <p:ext uri="{BB962C8B-B14F-4D97-AF65-F5344CB8AC3E}">
        <p14:creationId xmlns:p14="http://schemas.microsoft.com/office/powerpoint/2010/main" val="19668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endParaRPr lang="en-GB" dirty="0"/>
          </a:p>
          <a:p>
            <a:pPr marL="0" indent="0">
              <a:buNone/>
            </a:pPr>
            <a:r>
              <a:rPr lang="en-GB" dirty="0"/>
              <a:t>math</a:t>
            </a:r>
          </a:p>
          <a:p>
            <a:pPr marL="0" indent="0">
              <a:buNone/>
            </a:pPr>
            <a:r>
              <a:rPr lang="en-GB" dirty="0">
                <a:hlinkClick r:id="rId2"/>
              </a:rPr>
              <a:t>https://docs.python.org/3/library/math.html</a:t>
            </a:r>
            <a:endParaRPr lang="en-GB" dirty="0"/>
          </a:p>
          <a:p>
            <a:pPr marL="0" indent="0">
              <a:buNone/>
            </a:pPr>
            <a:endParaRPr lang="en-GB" dirty="0"/>
          </a:p>
          <a:p>
            <a:pPr marL="0" indent="0">
              <a:buNone/>
            </a:pPr>
            <a:endParaRPr lang="en-GB" dirty="0"/>
          </a:p>
          <a:p>
            <a:pPr marL="0" indent="0">
              <a:buNone/>
            </a:pPr>
            <a:r>
              <a:rPr lang="en-GB" dirty="0"/>
              <a:t>decimal — Does for floating points what </a:t>
            </a:r>
            <a:r>
              <a:rPr lang="en-GB" dirty="0" err="1"/>
              <a:t>ints</a:t>
            </a:r>
            <a:r>
              <a:rPr lang="en-GB" dirty="0"/>
              <a:t> do; makes them exact</a:t>
            </a:r>
            <a:br>
              <a:rPr lang="en-GB" dirty="0"/>
            </a:br>
            <a:r>
              <a:rPr lang="en-GB" dirty="0">
                <a:hlinkClick r:id="rId3"/>
              </a:rPr>
              <a:t>https://docs.python.org/3/library/decimal.html</a:t>
            </a:r>
            <a:r>
              <a:rPr lang="en-GB" dirty="0"/>
              <a:t> </a:t>
            </a:r>
          </a:p>
          <a:p>
            <a:pPr marL="0" indent="0">
              <a:buNone/>
            </a:pPr>
            <a:endParaRPr lang="en-GB" dirty="0"/>
          </a:p>
          <a:p>
            <a:pPr marL="0" indent="0">
              <a:buNone/>
            </a:pPr>
            <a:r>
              <a:rPr lang="en-GB" dirty="0"/>
              <a:t>fractions — Rational numbers (For dealing with numbers as fractions</a:t>
            </a:r>
          </a:p>
          <a:p>
            <a:pPr marL="0" indent="0">
              <a:buNone/>
            </a:pPr>
            <a:r>
              <a:rPr lang="en-GB" dirty="0">
                <a:hlinkClick r:id="rId2"/>
              </a:rPr>
              <a:t>https://docs.python.org/3/library/fractions.html</a:t>
            </a:r>
            <a:endParaRPr lang="en-GB" dirty="0"/>
          </a:p>
          <a:p>
            <a:pPr marL="0" indent="0">
              <a:buNone/>
            </a:pPr>
            <a:endParaRPr lang="en-GB" dirty="0"/>
          </a:p>
          <a:p>
            <a:endParaRPr lang="en-GB" dirty="0"/>
          </a:p>
        </p:txBody>
      </p:sp>
      <p:sp>
        <p:nvSpPr>
          <p:cNvPr id="4" name="Title 1">
            <a:extLst>
              <a:ext uri="{FF2B5EF4-FFF2-40B4-BE49-F238E27FC236}">
                <a16:creationId xmlns:a16="http://schemas.microsoft.com/office/drawing/2014/main" xmlns="" id="{68F30814-3F6C-4068-83E0-F496556A7F47}"/>
              </a:ext>
            </a:extLst>
          </p:cNvPr>
          <p:cNvSpPr>
            <a:spLocks noGrp="1"/>
          </p:cNvSpPr>
          <p:nvPr>
            <p:ph type="title"/>
          </p:nvPr>
        </p:nvSpPr>
        <p:spPr/>
        <p:txBody>
          <a:bodyPr/>
          <a:lstStyle/>
          <a:p>
            <a:r>
              <a:rPr lang="en-GB" dirty="0"/>
              <a:t>Useful libraries: maths</a:t>
            </a:r>
          </a:p>
        </p:txBody>
      </p:sp>
    </p:spTree>
    <p:extLst>
      <p:ext uri="{BB962C8B-B14F-4D97-AF65-F5344CB8AC3E}">
        <p14:creationId xmlns:p14="http://schemas.microsoft.com/office/powerpoint/2010/main" val="12315577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0B15BB-7784-40E3-A638-3608B4B624B0}"/>
              </a:ext>
            </a:extLst>
          </p:cNvPr>
          <p:cNvSpPr>
            <a:spLocks noGrp="1"/>
          </p:cNvSpPr>
          <p:nvPr>
            <p:ph type="title"/>
          </p:nvPr>
        </p:nvSpPr>
        <p:spPr>
          <a:xfrm>
            <a:off x="279400" y="506571"/>
            <a:ext cx="11537462" cy="1325563"/>
          </a:xfrm>
        </p:spPr>
        <p:txBody>
          <a:bodyPr>
            <a:normAutofit/>
          </a:bodyPr>
          <a:lstStyle/>
          <a:p>
            <a:r>
              <a:rPr lang="en-GB" dirty="0"/>
              <a:t>Statistics</a:t>
            </a:r>
            <a:br>
              <a:rPr lang="en-GB" dirty="0"/>
            </a:br>
            <a:r>
              <a:rPr lang="en-GB" dirty="0">
                <a:hlinkClick r:id="rId3"/>
              </a:rPr>
              <a:t>https://docs.python.org/3/library/statistics.html</a:t>
            </a:r>
            <a:r>
              <a:rPr lang="en-GB" dirty="0"/>
              <a:t> </a:t>
            </a:r>
          </a:p>
        </p:txBody>
      </p:sp>
      <p:graphicFrame>
        <p:nvGraphicFramePr>
          <p:cNvPr id="4" name="Content Placeholder 3">
            <a:extLst>
              <a:ext uri="{FF2B5EF4-FFF2-40B4-BE49-F238E27FC236}">
                <a16:creationId xmlns:a16="http://schemas.microsoft.com/office/drawing/2014/main" xmlns="" id="{65BC8A3D-D5FA-4C41-8003-CA41372BD5B9}"/>
              </a:ext>
            </a:extLst>
          </p:cNvPr>
          <p:cNvGraphicFramePr>
            <a:graphicFrameLocks noGrp="1"/>
          </p:cNvGraphicFramePr>
          <p:nvPr>
            <p:ph idx="1"/>
            <p:extLst/>
          </p:nvPr>
        </p:nvGraphicFramePr>
        <p:xfrm>
          <a:off x="375138" y="1832134"/>
          <a:ext cx="10635762" cy="2560320"/>
        </p:xfrm>
        <a:graphic>
          <a:graphicData uri="http://schemas.openxmlformats.org/drawingml/2006/table">
            <a:tbl>
              <a:tblPr/>
              <a:tblGrid>
                <a:gridCol w="3616159">
                  <a:extLst>
                    <a:ext uri="{9D8B030D-6E8A-4147-A177-3AD203B41FA5}">
                      <a16:colId xmlns:a16="http://schemas.microsoft.com/office/drawing/2014/main" xmlns="" val="1703049400"/>
                    </a:ext>
                  </a:extLst>
                </a:gridCol>
                <a:gridCol w="7019603">
                  <a:extLst>
                    <a:ext uri="{9D8B030D-6E8A-4147-A177-3AD203B41FA5}">
                      <a16:colId xmlns:a16="http://schemas.microsoft.com/office/drawing/2014/main" xmlns="" val="3163254585"/>
                    </a:ext>
                  </a:extLst>
                </a:gridCol>
              </a:tblGrid>
              <a:tr h="0">
                <a:tc>
                  <a:txBody>
                    <a:bodyPr/>
                    <a:lstStyle/>
                    <a:p>
                      <a:r>
                        <a:rPr lang="en-GB" dirty="0">
                          <a:hlinkClick r:id="rId4" tooltip="statistics.mean"/>
                        </a:rPr>
                        <a:t>mean()</a:t>
                      </a:r>
                      <a:endParaRPr lang="en-GB" dirty="0"/>
                    </a:p>
                  </a:txBody>
                  <a:tcPr anchor="ctr">
                    <a:lnL>
                      <a:noFill/>
                    </a:lnL>
                    <a:lnR>
                      <a:noFill/>
                    </a:lnR>
                    <a:lnT>
                      <a:noFill/>
                    </a:lnT>
                    <a:lnB>
                      <a:noFill/>
                    </a:lnB>
                  </a:tcPr>
                </a:tc>
                <a:tc>
                  <a:txBody>
                    <a:bodyPr/>
                    <a:lstStyle/>
                    <a:p>
                      <a:r>
                        <a:rPr lang="en-GB" dirty="0"/>
                        <a:t>Arithmetic mean (“average”) of data.</a:t>
                      </a:r>
                    </a:p>
                  </a:txBody>
                  <a:tcPr anchor="ctr">
                    <a:lnL>
                      <a:noFill/>
                    </a:lnL>
                    <a:lnR>
                      <a:noFill/>
                    </a:lnR>
                    <a:lnT>
                      <a:noFill/>
                    </a:lnT>
                    <a:lnB>
                      <a:noFill/>
                    </a:lnB>
                  </a:tcPr>
                </a:tc>
                <a:extLst>
                  <a:ext uri="{0D108BD9-81ED-4DB2-BD59-A6C34878D82A}">
                    <a16:rowId xmlns:a16="http://schemas.microsoft.com/office/drawing/2014/main" xmlns="" val="3771793997"/>
                  </a:ext>
                </a:extLst>
              </a:tr>
              <a:tr h="0">
                <a:tc>
                  <a:txBody>
                    <a:bodyPr/>
                    <a:lstStyle/>
                    <a:p>
                      <a:r>
                        <a:rPr lang="en-GB">
                          <a:hlinkClick r:id="rId5" tooltip="statistics.harmonic_mean"/>
                        </a:rPr>
                        <a:t>harmonic_mean()</a:t>
                      </a:r>
                      <a:endParaRPr lang="en-GB"/>
                    </a:p>
                  </a:txBody>
                  <a:tcPr anchor="ctr">
                    <a:lnL>
                      <a:noFill/>
                    </a:lnL>
                    <a:lnR>
                      <a:noFill/>
                    </a:lnR>
                    <a:lnT>
                      <a:noFill/>
                    </a:lnT>
                    <a:lnB>
                      <a:noFill/>
                    </a:lnB>
                  </a:tcPr>
                </a:tc>
                <a:tc>
                  <a:txBody>
                    <a:bodyPr/>
                    <a:lstStyle/>
                    <a:p>
                      <a:r>
                        <a:rPr lang="en-GB"/>
                        <a:t>Harmonic mean of data.</a:t>
                      </a:r>
                    </a:p>
                  </a:txBody>
                  <a:tcPr anchor="ctr">
                    <a:lnL>
                      <a:noFill/>
                    </a:lnL>
                    <a:lnR>
                      <a:noFill/>
                    </a:lnR>
                    <a:lnT>
                      <a:noFill/>
                    </a:lnT>
                    <a:lnB>
                      <a:noFill/>
                    </a:lnB>
                  </a:tcPr>
                </a:tc>
                <a:extLst>
                  <a:ext uri="{0D108BD9-81ED-4DB2-BD59-A6C34878D82A}">
                    <a16:rowId xmlns:a16="http://schemas.microsoft.com/office/drawing/2014/main" xmlns="" val="2481011614"/>
                  </a:ext>
                </a:extLst>
              </a:tr>
              <a:tr h="0">
                <a:tc>
                  <a:txBody>
                    <a:bodyPr/>
                    <a:lstStyle/>
                    <a:p>
                      <a:r>
                        <a:rPr lang="en-GB">
                          <a:hlinkClick r:id="rId6" tooltip="statistics.median"/>
                        </a:rPr>
                        <a:t>median()</a:t>
                      </a:r>
                      <a:endParaRPr lang="en-GB"/>
                    </a:p>
                  </a:txBody>
                  <a:tcPr anchor="ctr">
                    <a:lnL>
                      <a:noFill/>
                    </a:lnL>
                    <a:lnR>
                      <a:noFill/>
                    </a:lnR>
                    <a:lnT>
                      <a:noFill/>
                    </a:lnT>
                    <a:lnB>
                      <a:noFill/>
                    </a:lnB>
                  </a:tcPr>
                </a:tc>
                <a:tc>
                  <a:txBody>
                    <a:bodyPr/>
                    <a:lstStyle/>
                    <a:p>
                      <a:r>
                        <a:rPr lang="en-GB"/>
                        <a:t>Median (middle value) of data.</a:t>
                      </a:r>
                    </a:p>
                  </a:txBody>
                  <a:tcPr anchor="ctr">
                    <a:lnL>
                      <a:noFill/>
                    </a:lnL>
                    <a:lnR>
                      <a:noFill/>
                    </a:lnR>
                    <a:lnT>
                      <a:noFill/>
                    </a:lnT>
                    <a:lnB>
                      <a:noFill/>
                    </a:lnB>
                  </a:tcPr>
                </a:tc>
                <a:extLst>
                  <a:ext uri="{0D108BD9-81ED-4DB2-BD59-A6C34878D82A}">
                    <a16:rowId xmlns:a16="http://schemas.microsoft.com/office/drawing/2014/main" xmlns="" val="328152670"/>
                  </a:ext>
                </a:extLst>
              </a:tr>
              <a:tr h="0">
                <a:tc>
                  <a:txBody>
                    <a:bodyPr/>
                    <a:lstStyle/>
                    <a:p>
                      <a:r>
                        <a:rPr lang="en-GB" dirty="0" err="1">
                          <a:hlinkClick r:id="rId7" tooltip="statistics.median_low"/>
                        </a:rPr>
                        <a:t>median_low</a:t>
                      </a:r>
                      <a:r>
                        <a:rPr lang="en-GB" dirty="0">
                          <a:hlinkClick r:id="rId7" tooltip="statistics.median_low"/>
                        </a:rPr>
                        <a:t>()</a:t>
                      </a:r>
                      <a:endParaRPr lang="en-GB" dirty="0"/>
                    </a:p>
                  </a:txBody>
                  <a:tcPr anchor="ctr">
                    <a:lnL>
                      <a:noFill/>
                    </a:lnL>
                    <a:lnR>
                      <a:noFill/>
                    </a:lnR>
                    <a:lnT>
                      <a:noFill/>
                    </a:lnT>
                    <a:lnB>
                      <a:noFill/>
                    </a:lnB>
                  </a:tcPr>
                </a:tc>
                <a:tc>
                  <a:txBody>
                    <a:bodyPr/>
                    <a:lstStyle/>
                    <a:p>
                      <a:r>
                        <a:rPr lang="en-GB"/>
                        <a:t>Low median of data.</a:t>
                      </a:r>
                    </a:p>
                  </a:txBody>
                  <a:tcPr anchor="ctr">
                    <a:lnL>
                      <a:noFill/>
                    </a:lnL>
                    <a:lnR>
                      <a:noFill/>
                    </a:lnR>
                    <a:lnT>
                      <a:noFill/>
                    </a:lnT>
                    <a:lnB>
                      <a:noFill/>
                    </a:lnB>
                  </a:tcPr>
                </a:tc>
                <a:extLst>
                  <a:ext uri="{0D108BD9-81ED-4DB2-BD59-A6C34878D82A}">
                    <a16:rowId xmlns:a16="http://schemas.microsoft.com/office/drawing/2014/main" xmlns="" val="3885412715"/>
                  </a:ext>
                </a:extLst>
              </a:tr>
              <a:tr h="0">
                <a:tc>
                  <a:txBody>
                    <a:bodyPr/>
                    <a:lstStyle/>
                    <a:p>
                      <a:r>
                        <a:rPr lang="en-GB">
                          <a:hlinkClick r:id="rId8" tooltip="statistics.median_high"/>
                        </a:rPr>
                        <a:t>median_high()</a:t>
                      </a:r>
                      <a:endParaRPr lang="en-GB"/>
                    </a:p>
                  </a:txBody>
                  <a:tcPr anchor="ctr">
                    <a:lnL>
                      <a:noFill/>
                    </a:lnL>
                    <a:lnR>
                      <a:noFill/>
                    </a:lnR>
                    <a:lnT>
                      <a:noFill/>
                    </a:lnT>
                    <a:lnB>
                      <a:noFill/>
                    </a:lnB>
                  </a:tcPr>
                </a:tc>
                <a:tc>
                  <a:txBody>
                    <a:bodyPr/>
                    <a:lstStyle/>
                    <a:p>
                      <a:r>
                        <a:rPr lang="en-GB"/>
                        <a:t>High median of data.</a:t>
                      </a:r>
                    </a:p>
                  </a:txBody>
                  <a:tcPr anchor="ctr">
                    <a:lnL>
                      <a:noFill/>
                    </a:lnL>
                    <a:lnR>
                      <a:noFill/>
                    </a:lnR>
                    <a:lnT>
                      <a:noFill/>
                    </a:lnT>
                    <a:lnB>
                      <a:noFill/>
                    </a:lnB>
                  </a:tcPr>
                </a:tc>
                <a:extLst>
                  <a:ext uri="{0D108BD9-81ED-4DB2-BD59-A6C34878D82A}">
                    <a16:rowId xmlns:a16="http://schemas.microsoft.com/office/drawing/2014/main" xmlns="" val="1687184607"/>
                  </a:ext>
                </a:extLst>
              </a:tr>
              <a:tr h="0">
                <a:tc>
                  <a:txBody>
                    <a:bodyPr/>
                    <a:lstStyle/>
                    <a:p>
                      <a:r>
                        <a:rPr lang="en-GB">
                          <a:hlinkClick r:id="rId9" tooltip="statistics.median_grouped"/>
                        </a:rPr>
                        <a:t>median_grouped()</a:t>
                      </a:r>
                      <a:endParaRPr lang="en-GB"/>
                    </a:p>
                  </a:txBody>
                  <a:tcPr anchor="ctr">
                    <a:lnL>
                      <a:noFill/>
                    </a:lnL>
                    <a:lnR>
                      <a:noFill/>
                    </a:lnR>
                    <a:lnT>
                      <a:noFill/>
                    </a:lnT>
                    <a:lnB>
                      <a:noFill/>
                    </a:lnB>
                  </a:tcPr>
                </a:tc>
                <a:tc>
                  <a:txBody>
                    <a:bodyPr/>
                    <a:lstStyle/>
                    <a:p>
                      <a:r>
                        <a:rPr lang="en-GB"/>
                        <a:t>Median, or 50th percentile, of grouped data.</a:t>
                      </a:r>
                    </a:p>
                  </a:txBody>
                  <a:tcPr anchor="ctr">
                    <a:lnL>
                      <a:noFill/>
                    </a:lnL>
                    <a:lnR>
                      <a:noFill/>
                    </a:lnR>
                    <a:lnT>
                      <a:noFill/>
                    </a:lnT>
                    <a:lnB>
                      <a:noFill/>
                    </a:lnB>
                  </a:tcPr>
                </a:tc>
                <a:extLst>
                  <a:ext uri="{0D108BD9-81ED-4DB2-BD59-A6C34878D82A}">
                    <a16:rowId xmlns:a16="http://schemas.microsoft.com/office/drawing/2014/main" xmlns="" val="2674561325"/>
                  </a:ext>
                </a:extLst>
              </a:tr>
              <a:tr h="0">
                <a:tc>
                  <a:txBody>
                    <a:bodyPr/>
                    <a:lstStyle/>
                    <a:p>
                      <a:r>
                        <a:rPr lang="en-GB" dirty="0">
                          <a:hlinkClick r:id="rId10" tooltip="statistics.mode"/>
                        </a:rPr>
                        <a:t>mode()</a:t>
                      </a:r>
                      <a:endParaRPr lang="en-GB" dirty="0"/>
                    </a:p>
                  </a:txBody>
                  <a:tcPr anchor="ctr">
                    <a:lnL>
                      <a:noFill/>
                    </a:lnL>
                    <a:lnR>
                      <a:noFill/>
                    </a:lnR>
                    <a:lnT>
                      <a:noFill/>
                    </a:lnT>
                    <a:lnB>
                      <a:noFill/>
                    </a:lnB>
                  </a:tcPr>
                </a:tc>
                <a:tc>
                  <a:txBody>
                    <a:bodyPr/>
                    <a:lstStyle/>
                    <a:p>
                      <a:r>
                        <a:rPr lang="en-GB" dirty="0"/>
                        <a:t>Mode (most common value) of discrete data.</a:t>
                      </a:r>
                    </a:p>
                  </a:txBody>
                  <a:tcPr anchor="ctr">
                    <a:lnL>
                      <a:noFill/>
                    </a:lnL>
                    <a:lnR>
                      <a:noFill/>
                    </a:lnR>
                    <a:lnT>
                      <a:noFill/>
                    </a:lnT>
                    <a:lnB>
                      <a:noFill/>
                    </a:lnB>
                  </a:tcPr>
                </a:tc>
                <a:extLst>
                  <a:ext uri="{0D108BD9-81ED-4DB2-BD59-A6C34878D82A}">
                    <a16:rowId xmlns:a16="http://schemas.microsoft.com/office/drawing/2014/main" xmlns="" val="3042486026"/>
                  </a:ext>
                </a:extLst>
              </a:tr>
            </a:tbl>
          </a:graphicData>
        </a:graphic>
      </p:graphicFrame>
      <p:graphicFrame>
        <p:nvGraphicFramePr>
          <p:cNvPr id="6" name="Table 5">
            <a:extLst>
              <a:ext uri="{FF2B5EF4-FFF2-40B4-BE49-F238E27FC236}">
                <a16:creationId xmlns:a16="http://schemas.microsoft.com/office/drawing/2014/main" xmlns="" id="{8D20A1F9-CD66-4F9B-B35E-D2A2439E3197}"/>
              </a:ext>
            </a:extLst>
          </p:cNvPr>
          <p:cNvGraphicFramePr>
            <a:graphicFrameLocks noGrp="1"/>
          </p:cNvGraphicFramePr>
          <p:nvPr>
            <p:extLst/>
          </p:nvPr>
        </p:nvGraphicFramePr>
        <p:xfrm>
          <a:off x="393700" y="4785678"/>
          <a:ext cx="10515600" cy="1463040"/>
        </p:xfrm>
        <a:graphic>
          <a:graphicData uri="http://schemas.openxmlformats.org/drawingml/2006/table">
            <a:tbl>
              <a:tblPr/>
              <a:tblGrid>
                <a:gridCol w="3575304">
                  <a:extLst>
                    <a:ext uri="{9D8B030D-6E8A-4147-A177-3AD203B41FA5}">
                      <a16:colId xmlns:a16="http://schemas.microsoft.com/office/drawing/2014/main" xmlns="" val="1496742041"/>
                    </a:ext>
                  </a:extLst>
                </a:gridCol>
                <a:gridCol w="6940296">
                  <a:extLst>
                    <a:ext uri="{9D8B030D-6E8A-4147-A177-3AD203B41FA5}">
                      <a16:colId xmlns:a16="http://schemas.microsoft.com/office/drawing/2014/main" xmlns="" val="1985549906"/>
                    </a:ext>
                  </a:extLst>
                </a:gridCol>
              </a:tblGrid>
              <a:tr h="0">
                <a:tc>
                  <a:txBody>
                    <a:bodyPr/>
                    <a:lstStyle/>
                    <a:p>
                      <a:r>
                        <a:rPr lang="en-GB" dirty="0" err="1">
                          <a:hlinkClick r:id="rId11" tooltip="statistics.pstdev"/>
                        </a:rPr>
                        <a:t>pstdev</a:t>
                      </a:r>
                      <a:r>
                        <a:rPr lang="en-GB" dirty="0">
                          <a:hlinkClick r:id="rId11" tooltip="statistics.pstdev"/>
                        </a:rPr>
                        <a:t>()</a:t>
                      </a:r>
                      <a:endParaRPr lang="en-GB" dirty="0"/>
                    </a:p>
                  </a:txBody>
                  <a:tcPr anchor="ctr">
                    <a:lnL>
                      <a:noFill/>
                    </a:lnL>
                    <a:lnR>
                      <a:noFill/>
                    </a:lnR>
                    <a:lnT>
                      <a:noFill/>
                    </a:lnT>
                    <a:lnB>
                      <a:noFill/>
                    </a:lnB>
                  </a:tcPr>
                </a:tc>
                <a:tc>
                  <a:txBody>
                    <a:bodyPr/>
                    <a:lstStyle/>
                    <a:p>
                      <a:r>
                        <a:rPr lang="en-GB"/>
                        <a:t>Population standard deviation of data.</a:t>
                      </a:r>
                    </a:p>
                  </a:txBody>
                  <a:tcPr anchor="ctr">
                    <a:lnL>
                      <a:noFill/>
                    </a:lnL>
                    <a:lnR>
                      <a:noFill/>
                    </a:lnR>
                    <a:lnT>
                      <a:noFill/>
                    </a:lnT>
                    <a:lnB>
                      <a:noFill/>
                    </a:lnB>
                  </a:tcPr>
                </a:tc>
                <a:extLst>
                  <a:ext uri="{0D108BD9-81ED-4DB2-BD59-A6C34878D82A}">
                    <a16:rowId xmlns:a16="http://schemas.microsoft.com/office/drawing/2014/main" xmlns="" val="961346366"/>
                  </a:ext>
                </a:extLst>
              </a:tr>
              <a:tr h="0">
                <a:tc>
                  <a:txBody>
                    <a:bodyPr/>
                    <a:lstStyle/>
                    <a:p>
                      <a:r>
                        <a:rPr lang="en-GB">
                          <a:hlinkClick r:id="rId12" tooltip="statistics.pvariance"/>
                        </a:rPr>
                        <a:t>pvariance()</a:t>
                      </a:r>
                      <a:endParaRPr lang="en-GB"/>
                    </a:p>
                  </a:txBody>
                  <a:tcPr anchor="ctr">
                    <a:lnL>
                      <a:noFill/>
                    </a:lnL>
                    <a:lnR>
                      <a:noFill/>
                    </a:lnR>
                    <a:lnT>
                      <a:noFill/>
                    </a:lnT>
                    <a:lnB>
                      <a:noFill/>
                    </a:lnB>
                  </a:tcPr>
                </a:tc>
                <a:tc>
                  <a:txBody>
                    <a:bodyPr/>
                    <a:lstStyle/>
                    <a:p>
                      <a:r>
                        <a:rPr lang="en-GB"/>
                        <a:t>Population variance of data.</a:t>
                      </a:r>
                    </a:p>
                  </a:txBody>
                  <a:tcPr anchor="ctr">
                    <a:lnL>
                      <a:noFill/>
                    </a:lnL>
                    <a:lnR>
                      <a:noFill/>
                    </a:lnR>
                    <a:lnT>
                      <a:noFill/>
                    </a:lnT>
                    <a:lnB>
                      <a:noFill/>
                    </a:lnB>
                  </a:tcPr>
                </a:tc>
                <a:extLst>
                  <a:ext uri="{0D108BD9-81ED-4DB2-BD59-A6C34878D82A}">
                    <a16:rowId xmlns:a16="http://schemas.microsoft.com/office/drawing/2014/main" xmlns="" val="4291467482"/>
                  </a:ext>
                </a:extLst>
              </a:tr>
              <a:tr h="0">
                <a:tc>
                  <a:txBody>
                    <a:bodyPr/>
                    <a:lstStyle/>
                    <a:p>
                      <a:r>
                        <a:rPr lang="en-GB">
                          <a:hlinkClick r:id="rId13" tooltip="statistics.stdev"/>
                        </a:rPr>
                        <a:t>stdev()</a:t>
                      </a:r>
                      <a:endParaRPr lang="en-GB"/>
                    </a:p>
                  </a:txBody>
                  <a:tcPr anchor="ctr">
                    <a:lnL>
                      <a:noFill/>
                    </a:lnL>
                    <a:lnR>
                      <a:noFill/>
                    </a:lnR>
                    <a:lnT>
                      <a:noFill/>
                    </a:lnT>
                    <a:lnB>
                      <a:noFill/>
                    </a:lnB>
                  </a:tcPr>
                </a:tc>
                <a:tc>
                  <a:txBody>
                    <a:bodyPr/>
                    <a:lstStyle/>
                    <a:p>
                      <a:r>
                        <a:rPr lang="en-GB"/>
                        <a:t>Sample standard deviation of data.</a:t>
                      </a:r>
                    </a:p>
                  </a:txBody>
                  <a:tcPr anchor="ctr">
                    <a:lnL>
                      <a:noFill/>
                    </a:lnL>
                    <a:lnR>
                      <a:noFill/>
                    </a:lnR>
                    <a:lnT>
                      <a:noFill/>
                    </a:lnT>
                    <a:lnB>
                      <a:noFill/>
                    </a:lnB>
                  </a:tcPr>
                </a:tc>
                <a:extLst>
                  <a:ext uri="{0D108BD9-81ED-4DB2-BD59-A6C34878D82A}">
                    <a16:rowId xmlns:a16="http://schemas.microsoft.com/office/drawing/2014/main" xmlns="" val="1665005661"/>
                  </a:ext>
                </a:extLst>
              </a:tr>
              <a:tr h="0">
                <a:tc>
                  <a:txBody>
                    <a:bodyPr/>
                    <a:lstStyle/>
                    <a:p>
                      <a:r>
                        <a:rPr lang="en-GB">
                          <a:hlinkClick r:id="rId14" tooltip="statistics.variance"/>
                        </a:rPr>
                        <a:t>variance()</a:t>
                      </a:r>
                      <a:endParaRPr lang="en-GB"/>
                    </a:p>
                  </a:txBody>
                  <a:tcPr anchor="ctr">
                    <a:lnL>
                      <a:noFill/>
                    </a:lnL>
                    <a:lnR>
                      <a:noFill/>
                    </a:lnR>
                    <a:lnT>
                      <a:noFill/>
                    </a:lnT>
                    <a:lnB>
                      <a:noFill/>
                    </a:lnB>
                  </a:tcPr>
                </a:tc>
                <a:tc>
                  <a:txBody>
                    <a:bodyPr/>
                    <a:lstStyle/>
                    <a:p>
                      <a:r>
                        <a:rPr lang="en-GB" dirty="0"/>
                        <a:t>Sample variance of data.</a:t>
                      </a:r>
                    </a:p>
                  </a:txBody>
                  <a:tcPr anchor="ctr">
                    <a:lnL>
                      <a:noFill/>
                    </a:lnL>
                    <a:lnR>
                      <a:noFill/>
                    </a:lnR>
                    <a:lnT>
                      <a:noFill/>
                    </a:lnT>
                    <a:lnB>
                      <a:noFill/>
                    </a:lnB>
                  </a:tcPr>
                </a:tc>
                <a:extLst>
                  <a:ext uri="{0D108BD9-81ED-4DB2-BD59-A6C34878D82A}">
                    <a16:rowId xmlns:a16="http://schemas.microsoft.com/office/drawing/2014/main" xmlns="" val="3174415567"/>
                  </a:ext>
                </a:extLst>
              </a:tr>
            </a:tbl>
          </a:graphicData>
        </a:graphic>
      </p:graphicFrame>
    </p:spTree>
    <p:extLst>
      <p:ext uri="{BB962C8B-B14F-4D97-AF65-F5344CB8AC3E}">
        <p14:creationId xmlns:p14="http://schemas.microsoft.com/office/powerpoint/2010/main" val="35905418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7D89D8-B30D-43F8-A7FC-FBB020C79B2C}"/>
              </a:ext>
            </a:extLst>
          </p:cNvPr>
          <p:cNvSpPr>
            <a:spLocks noGrp="1"/>
          </p:cNvSpPr>
          <p:nvPr>
            <p:ph type="title"/>
          </p:nvPr>
        </p:nvSpPr>
        <p:spPr/>
        <p:txBody>
          <a:bodyPr/>
          <a:lstStyle/>
          <a:p>
            <a:pPr algn="r"/>
            <a:r>
              <a:rPr lang="en-GB" dirty="0"/>
              <a:t>Random selection</a:t>
            </a:r>
          </a:p>
        </p:txBody>
      </p:sp>
      <p:sp>
        <p:nvSpPr>
          <p:cNvPr id="4" name="Rectangle 1">
            <a:extLst>
              <a:ext uri="{FF2B5EF4-FFF2-40B4-BE49-F238E27FC236}">
                <a16:creationId xmlns:a16="http://schemas.microsoft.com/office/drawing/2014/main" xmlns="" id="{7FD9905C-26AC-4170-90AA-0D4D65EA9735}"/>
              </a:ext>
            </a:extLst>
          </p:cNvPr>
          <p:cNvSpPr>
            <a:spLocks noGrp="1" noChangeArrowheads="1"/>
          </p:cNvSpPr>
          <p:nvPr>
            <p:ph idx="1"/>
          </p:nvPr>
        </p:nvSpPr>
        <p:spPr bwMode="auto">
          <a:xfrm>
            <a:off x="379828" y="2662472"/>
            <a:ext cx="1028348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Random library includes functions for: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latin typeface="Arial" panose="020B0604020202020204" pitchFamily="34" charset="0"/>
              </a:rPr>
              <a:t>Selecting a random choice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Shuffling lists</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latin typeface="Arial" panose="020B0604020202020204" pitchFamily="34" charset="0"/>
              </a:rPr>
              <a:t>Sampling a list randomly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Generating different probability distributions for sampling.</a:t>
            </a:r>
          </a:p>
        </p:txBody>
      </p:sp>
    </p:spTree>
    <p:extLst>
      <p:ext uri="{BB962C8B-B14F-4D97-AF65-F5344CB8AC3E}">
        <p14:creationId xmlns:p14="http://schemas.microsoft.com/office/powerpoint/2010/main" val="17350816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B8BEB6-0501-4F66-9405-3E982FC773F9}"/>
              </a:ext>
            </a:extLst>
          </p:cNvPr>
          <p:cNvSpPr>
            <a:spLocks noGrp="1"/>
          </p:cNvSpPr>
          <p:nvPr>
            <p:ph type="title"/>
          </p:nvPr>
        </p:nvSpPr>
        <p:spPr/>
        <p:txBody>
          <a:bodyPr/>
          <a:lstStyle/>
          <a:p>
            <a:pPr algn="r"/>
            <a:r>
              <a:rPr lang="en-GB" dirty="0"/>
              <a:t>Auditing random numbers</a:t>
            </a:r>
          </a:p>
        </p:txBody>
      </p:sp>
      <p:sp>
        <p:nvSpPr>
          <p:cNvPr id="3" name="Content Placeholder 2">
            <a:extLst>
              <a:ext uri="{FF2B5EF4-FFF2-40B4-BE49-F238E27FC236}">
                <a16:creationId xmlns:a16="http://schemas.microsoft.com/office/drawing/2014/main" xmlns="" id="{877EDF77-65EB-4E71-8799-643D4CA929C9}"/>
              </a:ext>
            </a:extLst>
          </p:cNvPr>
          <p:cNvSpPr>
            <a:spLocks noGrp="1"/>
          </p:cNvSpPr>
          <p:nvPr>
            <p:ph idx="1"/>
          </p:nvPr>
        </p:nvSpPr>
        <p:spPr>
          <a:xfrm>
            <a:off x="627185" y="2250830"/>
            <a:ext cx="10515600" cy="3791195"/>
          </a:xfrm>
        </p:spPr>
        <p:txBody>
          <a:bodyPr/>
          <a:lstStyle/>
          <a:p>
            <a:pPr marL="0" indent="0">
              <a:buNone/>
            </a:pPr>
            <a:r>
              <a:rPr lang="en-GB" dirty="0"/>
              <a:t>Often we want to generate a repeatable sequence of random numbers so we can rerun models or analyses with random numbers, but </a:t>
            </a:r>
            <a:r>
              <a:rPr lang="en-GB" dirty="0" err="1"/>
              <a:t>repeatably</a:t>
            </a:r>
            <a:r>
              <a:rPr lang="en-GB" dirty="0"/>
              <a:t>.</a:t>
            </a:r>
          </a:p>
          <a:p>
            <a:pPr marL="0" indent="0">
              <a:buNone/>
            </a:pPr>
            <a:endParaRPr lang="en-GB" dirty="0"/>
          </a:p>
          <a:p>
            <a:pPr marL="0" indent="0">
              <a:buNone/>
            </a:pPr>
            <a:r>
              <a:rPr lang="en-GB" dirty="0">
                <a:hlinkClick r:id="rId3"/>
              </a:rPr>
              <a:t>https://docs.python.org/3/library/random.html#bookkeeping-functions</a:t>
            </a:r>
            <a:r>
              <a:rPr lang="en-GB" dirty="0"/>
              <a:t> </a:t>
            </a:r>
          </a:p>
          <a:p>
            <a:pPr marL="0" indent="0">
              <a:buNone/>
            </a:pPr>
            <a:r>
              <a:rPr lang="en-GB" dirty="0"/>
              <a:t>Normally uses </a:t>
            </a:r>
            <a:r>
              <a:rPr lang="en-GB" dirty="0" err="1"/>
              <a:t>os</a:t>
            </a:r>
            <a:r>
              <a:rPr lang="en-GB" dirty="0"/>
              <a:t> time, but can be forced to a seed.</a:t>
            </a:r>
          </a:p>
          <a:p>
            <a:pPr marL="0" indent="0">
              <a:buNone/>
            </a:pPr>
            <a:endParaRPr lang="en-GB" dirty="0"/>
          </a:p>
        </p:txBody>
      </p:sp>
    </p:spTree>
    <p:extLst>
      <p:ext uri="{BB962C8B-B14F-4D97-AF65-F5344CB8AC3E}">
        <p14:creationId xmlns:p14="http://schemas.microsoft.com/office/powerpoint/2010/main" val="38353947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libraries: lists/arrays</a:t>
            </a:r>
          </a:p>
        </p:txBody>
      </p:sp>
      <p:sp>
        <p:nvSpPr>
          <p:cNvPr id="3" name="Content Placeholder 2"/>
          <p:cNvSpPr>
            <a:spLocks noGrp="1"/>
          </p:cNvSpPr>
          <p:nvPr>
            <p:ph idx="1"/>
          </p:nvPr>
        </p:nvSpPr>
        <p:spPr/>
        <p:txBody>
          <a:bodyPr>
            <a:normAutofit/>
          </a:bodyPr>
          <a:lstStyle/>
          <a:p>
            <a:pPr marL="0" indent="0">
              <a:buNone/>
            </a:pPr>
            <a:r>
              <a:rPr lang="en-GB" dirty="0"/>
              <a:t>bisect — Array bisection algorithm (efficient large sorted arrays for finding stuff)</a:t>
            </a:r>
          </a:p>
          <a:p>
            <a:pPr marL="0" indent="0">
              <a:buNone/>
            </a:pPr>
            <a:r>
              <a:rPr lang="en-GB" dirty="0">
                <a:hlinkClick r:id="rId2"/>
              </a:rPr>
              <a:t>https://docs.python.org/3/library/bisect.html</a:t>
            </a:r>
            <a:r>
              <a:rPr lang="en-GB" dirty="0"/>
              <a:t> </a:t>
            </a:r>
          </a:p>
          <a:p>
            <a:pPr marL="0" indent="0">
              <a:buNone/>
            </a:pPr>
            <a:r>
              <a:rPr lang="en-GB" dirty="0"/>
              <a:t> </a:t>
            </a:r>
          </a:p>
          <a:p>
            <a:endParaRPr lang="en-GB" dirty="0"/>
          </a:p>
        </p:txBody>
      </p:sp>
    </p:spTree>
    <p:extLst>
      <p:ext uri="{BB962C8B-B14F-4D97-AF65-F5344CB8AC3E}">
        <p14:creationId xmlns:p14="http://schemas.microsoft.com/office/powerpoint/2010/main" val="36856364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5B9E10C-8A1E-43A6-9583-BDCA42E2B5C3}"/>
              </a:ext>
            </a:extLst>
          </p:cNvPr>
          <p:cNvSpPr>
            <a:spLocks noGrp="1"/>
          </p:cNvSpPr>
          <p:nvPr>
            <p:ph idx="1"/>
          </p:nvPr>
        </p:nvSpPr>
        <p:spPr>
          <a:xfrm>
            <a:off x="838200" y="1825624"/>
            <a:ext cx="10515600" cy="4504837"/>
          </a:xfrm>
        </p:spPr>
        <p:txBody>
          <a:bodyPr>
            <a:normAutofit fontScale="92500" lnSpcReduction="20000"/>
          </a:bodyPr>
          <a:lstStyle/>
          <a:p>
            <a:pPr marL="0" indent="0">
              <a:buNone/>
            </a:pPr>
            <a:r>
              <a:rPr lang="en-GB" dirty="0">
                <a:hlinkClick r:id="rId3"/>
              </a:rPr>
              <a:t>https://docs.python.org/3/library/tk.html</a:t>
            </a:r>
            <a:endParaRPr lang="en-GB" dirty="0"/>
          </a:p>
          <a:p>
            <a:pPr marL="0" indent="0">
              <a:buNone/>
            </a:pPr>
            <a:endParaRPr lang="en-GB" dirty="0"/>
          </a:p>
          <a:p>
            <a:pPr marL="0" indent="0">
              <a:buNone/>
            </a:pPr>
            <a:r>
              <a:rPr lang="en-GB" dirty="0"/>
              <a:t>Used for Graphical User Interfaces (windows etc.)</a:t>
            </a:r>
          </a:p>
          <a:p>
            <a:pPr marL="0" indent="0">
              <a:buNone/>
            </a:pPr>
            <a:endParaRPr lang="en-GB" dirty="0"/>
          </a:p>
          <a:p>
            <a:pPr marL="0" indent="0">
              <a:buNone/>
            </a:pPr>
            <a:r>
              <a:rPr lang="en-GB" dirty="0"/>
              <a:t>Wrapper for a library called </a:t>
            </a:r>
            <a:r>
              <a:rPr lang="en-GB" dirty="0" err="1"/>
              <a:t>Tk</a:t>
            </a:r>
            <a:r>
              <a:rPr lang="en-GB" dirty="0"/>
              <a:t> (GUI components) and its manipulation languages </a:t>
            </a:r>
            <a:r>
              <a:rPr lang="en-GB" dirty="0" err="1"/>
              <a:t>Tcl</a:t>
            </a:r>
            <a:r>
              <a:rPr lang="en-GB" dirty="0"/>
              <a:t>. </a:t>
            </a:r>
          </a:p>
          <a:p>
            <a:pPr marL="0" indent="0">
              <a:buNone/>
            </a:pPr>
            <a:endParaRPr lang="en-GB" dirty="0"/>
          </a:p>
          <a:p>
            <a:pPr marL="0" indent="0">
              <a:buNone/>
            </a:pPr>
            <a:r>
              <a:rPr lang="en-GB" dirty="0"/>
              <a:t>See also:</a:t>
            </a:r>
          </a:p>
          <a:p>
            <a:pPr marL="0" indent="0">
              <a:buNone/>
            </a:pPr>
            <a:r>
              <a:rPr lang="en-GB" dirty="0" err="1"/>
              <a:t>wxPython</a:t>
            </a:r>
            <a:r>
              <a:rPr lang="en-GB" dirty="0"/>
              <a:t>: Native looking applications:</a:t>
            </a:r>
          </a:p>
          <a:p>
            <a:pPr marL="0" indent="0">
              <a:buNone/>
            </a:pPr>
            <a:r>
              <a:rPr lang="en-GB" dirty="0">
                <a:hlinkClick r:id="rId4"/>
              </a:rPr>
              <a:t>https://www.wxpython.org/</a:t>
            </a:r>
            <a:endParaRPr lang="en-GB" dirty="0"/>
          </a:p>
          <a:p>
            <a:pPr marL="0" indent="0">
              <a:buNone/>
            </a:pPr>
            <a:r>
              <a:rPr lang="en-GB" dirty="0"/>
              <a:t>(Not in Anaconda)</a:t>
            </a:r>
          </a:p>
        </p:txBody>
      </p:sp>
      <p:sp>
        <p:nvSpPr>
          <p:cNvPr id="4"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GB" dirty="0" smtClean="0"/>
              <a:t>Useful libraries: </a:t>
            </a:r>
            <a:r>
              <a:rPr lang="en-GB" dirty="0" err="1" smtClean="0"/>
              <a:t>TkInter</a:t>
            </a:r>
            <a:endParaRPr lang="en-GB" dirty="0"/>
          </a:p>
        </p:txBody>
      </p:sp>
    </p:spTree>
    <p:extLst>
      <p:ext uri="{BB962C8B-B14F-4D97-AF65-F5344CB8AC3E}">
        <p14:creationId xmlns:p14="http://schemas.microsoft.com/office/powerpoint/2010/main" val="23429573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01E7AF-B22B-4009-89EB-B51EB36D9052}"/>
              </a:ext>
            </a:extLst>
          </p:cNvPr>
          <p:cNvSpPr>
            <a:spLocks noGrp="1"/>
          </p:cNvSpPr>
          <p:nvPr>
            <p:ph type="title"/>
          </p:nvPr>
        </p:nvSpPr>
        <p:spPr/>
        <p:txBody>
          <a:bodyPr/>
          <a:lstStyle/>
          <a:p>
            <a:pPr algn="r"/>
            <a:r>
              <a:rPr lang="en-GB" dirty="0"/>
              <a:t>Turtle</a:t>
            </a:r>
          </a:p>
        </p:txBody>
      </p:sp>
      <p:sp>
        <p:nvSpPr>
          <p:cNvPr id="3" name="Content Placeholder 2">
            <a:extLst>
              <a:ext uri="{FF2B5EF4-FFF2-40B4-BE49-F238E27FC236}">
                <a16:creationId xmlns:a16="http://schemas.microsoft.com/office/drawing/2014/main" xmlns="" id="{13DC0707-E0AB-49EA-84C8-D20D4741A712}"/>
              </a:ext>
            </a:extLst>
          </p:cNvPr>
          <p:cNvSpPr>
            <a:spLocks noGrp="1"/>
          </p:cNvSpPr>
          <p:nvPr>
            <p:ph idx="1"/>
          </p:nvPr>
        </p:nvSpPr>
        <p:spPr/>
        <p:txBody>
          <a:bodyPr/>
          <a:lstStyle/>
          <a:p>
            <a:pPr marL="0" indent="0">
              <a:buNone/>
            </a:pPr>
            <a:r>
              <a:rPr lang="en-GB" dirty="0">
                <a:hlinkClick r:id="rId2"/>
              </a:rPr>
              <a:t>https://docs.python.org/3/library/turtle.html</a:t>
            </a:r>
            <a:r>
              <a:rPr lang="en-GB" dirty="0"/>
              <a:t> </a:t>
            </a:r>
          </a:p>
          <a:p>
            <a:pPr marL="0" indent="0">
              <a:buNone/>
            </a:pPr>
            <a:endParaRPr lang="en-GB" dirty="0"/>
          </a:p>
          <a:p>
            <a:pPr marL="0" indent="0">
              <a:buNone/>
            </a:pPr>
            <a:r>
              <a:rPr lang="en-GB" dirty="0"/>
              <a:t>For drawing shapes.</a:t>
            </a:r>
          </a:p>
          <a:p>
            <a:pPr marL="0" indent="0">
              <a:buNone/>
            </a:pPr>
            <a:endParaRPr lang="en-GB" dirty="0"/>
          </a:p>
          <a:p>
            <a:pPr marL="0" indent="0">
              <a:buNone/>
            </a:pPr>
            <a:r>
              <a:rPr lang="en-GB" dirty="0" err="1"/>
              <a:t>TKInter</a:t>
            </a:r>
            <a:r>
              <a:rPr lang="en-GB" dirty="0"/>
              <a:t> will allow you to load and display images, but there are additional external libraries better set up for this, including Pillow:</a:t>
            </a:r>
          </a:p>
          <a:p>
            <a:pPr marL="0" indent="0">
              <a:buNone/>
            </a:pPr>
            <a:r>
              <a:rPr lang="en-GB" dirty="0">
                <a:hlinkClick r:id="rId3"/>
              </a:rPr>
              <a:t>http://python-pillow.org/</a:t>
            </a:r>
            <a:r>
              <a:rPr lang="en-GB" dirty="0"/>
              <a:t> </a:t>
            </a:r>
          </a:p>
        </p:txBody>
      </p:sp>
    </p:spTree>
    <p:extLst>
      <p:ext uri="{BB962C8B-B14F-4D97-AF65-F5344CB8AC3E}">
        <p14:creationId xmlns:p14="http://schemas.microsoft.com/office/powerpoint/2010/main" val="3736339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endParaRPr lang="en-GB" dirty="0"/>
          </a:p>
          <a:p>
            <a:pPr marL="0" indent="0">
              <a:buNone/>
            </a:pPr>
            <a:r>
              <a:rPr lang="en-GB" dirty="0"/>
              <a:t>Serial ports</a:t>
            </a:r>
          </a:p>
          <a:p>
            <a:pPr marL="0" indent="0">
              <a:buNone/>
            </a:pPr>
            <a:r>
              <a:rPr lang="en-GB" dirty="0">
                <a:hlinkClick r:id="rId2"/>
              </a:rPr>
              <a:t>https://docs.python.org/3/faq/library.html#how-do-i-access-the-serial-rs232-port</a:t>
            </a:r>
            <a:endParaRPr lang="en-GB" dirty="0"/>
          </a:p>
          <a:p>
            <a:pPr marL="0" indent="0">
              <a:buNone/>
            </a:pPr>
            <a:endParaRPr lang="en-GB" dirty="0"/>
          </a:p>
          <a:p>
            <a:pPr marL="0" indent="0">
              <a:buNone/>
            </a:pPr>
            <a:r>
              <a:rPr lang="en-GB" dirty="0" err="1"/>
              <a:t>argparse</a:t>
            </a:r>
            <a:r>
              <a:rPr lang="en-GB" dirty="0"/>
              <a:t> — Parser for command-line options, arguments and sub-commands</a:t>
            </a:r>
          </a:p>
          <a:p>
            <a:pPr marL="0" indent="0">
              <a:buNone/>
            </a:pPr>
            <a:r>
              <a:rPr lang="en-GB" dirty="0">
                <a:hlinkClick r:id="rId3"/>
              </a:rPr>
              <a:t>https://docs.python.org/3/library/argparse.html</a:t>
            </a:r>
            <a:endParaRPr lang="en-GB" dirty="0"/>
          </a:p>
          <a:p>
            <a:pPr marL="0" indent="0">
              <a:buNone/>
            </a:pPr>
            <a:endParaRPr lang="en-GB" dirty="0"/>
          </a:p>
          <a:p>
            <a:pPr marL="0" indent="0">
              <a:buNone/>
            </a:pPr>
            <a:r>
              <a:rPr lang="en-GB" dirty="0" err="1"/>
              <a:t>datetime</a:t>
            </a:r>
            <a:endParaRPr lang="en-GB" dirty="0"/>
          </a:p>
          <a:p>
            <a:pPr marL="0" indent="0">
              <a:buNone/>
            </a:pPr>
            <a:r>
              <a:rPr lang="en-GB" dirty="0">
                <a:hlinkClick r:id="rId4"/>
              </a:rPr>
              <a:t>https://docs.python.org/3/library/datetime.html</a:t>
            </a:r>
            <a:r>
              <a:rPr lang="en-GB" dirty="0"/>
              <a:t> </a:t>
            </a:r>
          </a:p>
        </p:txBody>
      </p:sp>
      <p:sp>
        <p:nvSpPr>
          <p:cNvPr id="4" name="Title 1">
            <a:extLst>
              <a:ext uri="{FF2B5EF4-FFF2-40B4-BE49-F238E27FC236}">
                <a16:creationId xmlns:a16="http://schemas.microsoft.com/office/drawing/2014/main" xmlns="" id="{B501A558-3D36-4551-9BFE-E51C9E7EBDBF}"/>
              </a:ext>
            </a:extLst>
          </p:cNvPr>
          <p:cNvSpPr>
            <a:spLocks noGrp="1"/>
          </p:cNvSpPr>
          <p:nvPr>
            <p:ph type="title"/>
          </p:nvPr>
        </p:nvSpPr>
        <p:spPr/>
        <p:txBody>
          <a:bodyPr/>
          <a:lstStyle/>
          <a:p>
            <a:r>
              <a:rPr lang="en-GB" dirty="0"/>
              <a:t>Useful libraries: talking to the outside world</a:t>
            </a:r>
          </a:p>
        </p:txBody>
      </p:sp>
    </p:spTree>
    <p:extLst>
      <p:ext uri="{BB962C8B-B14F-4D97-AF65-F5344CB8AC3E}">
        <p14:creationId xmlns:p14="http://schemas.microsoft.com/office/powerpoint/2010/main" val="40224417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4A82B4-67B6-4B2E-9067-DB488ED59570}"/>
              </a:ext>
            </a:extLst>
          </p:cNvPr>
          <p:cNvSpPr>
            <a:spLocks noGrp="1"/>
          </p:cNvSpPr>
          <p:nvPr>
            <p:ph type="title"/>
          </p:nvPr>
        </p:nvSpPr>
        <p:spPr/>
        <p:txBody>
          <a:bodyPr/>
          <a:lstStyle/>
          <a:p>
            <a:pPr algn="r"/>
            <a:r>
              <a:rPr lang="en-GB" dirty="0"/>
              <a:t>Databases</a:t>
            </a:r>
          </a:p>
        </p:txBody>
      </p:sp>
      <p:sp>
        <p:nvSpPr>
          <p:cNvPr id="3" name="Content Placeholder 2">
            <a:extLst>
              <a:ext uri="{FF2B5EF4-FFF2-40B4-BE49-F238E27FC236}">
                <a16:creationId xmlns:a16="http://schemas.microsoft.com/office/drawing/2014/main" xmlns="" id="{6A64C135-6CFA-458A-9FBD-45088EE5CB98}"/>
              </a:ext>
            </a:extLst>
          </p:cNvPr>
          <p:cNvSpPr>
            <a:spLocks noGrp="1"/>
          </p:cNvSpPr>
          <p:nvPr>
            <p:ph idx="1"/>
          </p:nvPr>
        </p:nvSpPr>
        <p:spPr>
          <a:xfrm>
            <a:off x="838200" y="2053883"/>
            <a:ext cx="10515600" cy="4123080"/>
          </a:xfrm>
        </p:spPr>
        <p:txBody>
          <a:bodyPr>
            <a:normAutofit fontScale="85000" lnSpcReduction="20000"/>
          </a:bodyPr>
          <a:lstStyle/>
          <a:p>
            <a:pPr marL="0" indent="0">
              <a:buNone/>
            </a:pPr>
            <a:r>
              <a:rPr lang="en-GB" dirty="0"/>
              <a:t>DB-API</a:t>
            </a:r>
            <a:endParaRPr lang="en-GB" dirty="0">
              <a:hlinkClick r:id="rId3"/>
            </a:endParaRPr>
          </a:p>
          <a:p>
            <a:pPr marL="0" indent="0">
              <a:buNone/>
            </a:pPr>
            <a:r>
              <a:rPr lang="en-GB" dirty="0">
                <a:hlinkClick r:id="rId3"/>
              </a:rPr>
              <a:t>https://wiki.python.org/moin/DatabaseProgramming</a:t>
            </a:r>
            <a:endParaRPr lang="en-GB" dirty="0"/>
          </a:p>
          <a:p>
            <a:pPr marL="0" indent="0">
              <a:buNone/>
            </a:pPr>
            <a:endParaRPr lang="en-GB" dirty="0"/>
          </a:p>
          <a:p>
            <a:pPr marL="0" indent="0">
              <a:buNone/>
            </a:pPr>
            <a:r>
              <a:rPr lang="en-GB" dirty="0" err="1"/>
              <a:t>dbm</a:t>
            </a:r>
            <a:r>
              <a:rPr lang="en-GB" dirty="0"/>
              <a:t> — Interfaces to Unix “databases”</a:t>
            </a:r>
          </a:p>
          <a:p>
            <a:pPr marL="0" indent="0">
              <a:buNone/>
            </a:pPr>
            <a:r>
              <a:rPr lang="en-GB" dirty="0">
                <a:hlinkClick r:id="rId4"/>
              </a:rPr>
              <a:t>https://docs.python.org/3/library/dbm.html</a:t>
            </a:r>
            <a:endParaRPr lang="en-GB" dirty="0"/>
          </a:p>
          <a:p>
            <a:pPr marL="0" indent="0">
              <a:buNone/>
            </a:pPr>
            <a:r>
              <a:rPr lang="en-GB" dirty="0"/>
              <a:t>Simple database</a:t>
            </a:r>
          </a:p>
          <a:p>
            <a:pPr marL="0" indent="0">
              <a:buNone/>
            </a:pPr>
            <a:endParaRPr lang="en-GB" dirty="0"/>
          </a:p>
          <a:p>
            <a:pPr marL="0" indent="0">
              <a:buNone/>
            </a:pPr>
            <a:r>
              <a:rPr lang="en-GB" dirty="0"/>
              <a:t>sqlite3 — DB-API 2.0 interface for SQLite databases</a:t>
            </a:r>
          </a:p>
          <a:p>
            <a:pPr marL="0" indent="0">
              <a:buNone/>
            </a:pPr>
            <a:r>
              <a:rPr lang="en-GB" dirty="0">
                <a:hlinkClick r:id="rId5"/>
              </a:rPr>
              <a:t>https://docs.python.org/3/library/sqlite3.html</a:t>
            </a:r>
            <a:r>
              <a:rPr lang="en-GB" dirty="0"/>
              <a:t> </a:t>
            </a:r>
          </a:p>
          <a:p>
            <a:pPr marL="0" indent="0">
              <a:buNone/>
            </a:pPr>
            <a:r>
              <a:rPr lang="en-GB" dirty="0"/>
              <a:t>Used as small databases inside, for example, Firefox.</a:t>
            </a:r>
          </a:p>
          <a:p>
            <a:pPr marL="0" indent="0">
              <a:buNone/>
            </a:pPr>
            <a:endParaRPr lang="en-GB" dirty="0"/>
          </a:p>
        </p:txBody>
      </p:sp>
    </p:spTree>
    <p:extLst>
      <p:ext uri="{BB962C8B-B14F-4D97-AF65-F5344CB8AC3E}">
        <p14:creationId xmlns:p14="http://schemas.microsoft.com/office/powerpoint/2010/main" val="336991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Packages</a:t>
            </a:r>
          </a:p>
        </p:txBody>
      </p:sp>
      <p:sp>
        <p:nvSpPr>
          <p:cNvPr id="3" name="Content Placeholder 2"/>
          <p:cNvSpPr>
            <a:spLocks noGrp="1"/>
          </p:cNvSpPr>
          <p:nvPr>
            <p:ph idx="1"/>
          </p:nvPr>
        </p:nvSpPr>
        <p:spPr/>
        <p:txBody>
          <a:bodyPr>
            <a:normAutofit/>
          </a:bodyPr>
          <a:lstStyle/>
          <a:p>
            <a:pPr marL="0" indent="0">
              <a:buNone/>
            </a:pPr>
            <a:r>
              <a:rPr lang="en-GB" dirty="0">
                <a:solidFill>
                  <a:schemeClr val="accent1"/>
                </a:solidFill>
              </a:rPr>
              <a:t>modules</a:t>
            </a:r>
            <a:r>
              <a:rPr lang="en-GB" dirty="0"/>
              <a:t>: usually single files to do some set of jobs</a:t>
            </a:r>
          </a:p>
          <a:p>
            <a:pPr marL="0" indent="0">
              <a:buNone/>
            </a:pPr>
            <a:r>
              <a:rPr lang="en-GB" dirty="0">
                <a:solidFill>
                  <a:schemeClr val="accent1"/>
                </a:solidFill>
              </a:rPr>
              <a:t>packages</a:t>
            </a:r>
            <a:r>
              <a:rPr lang="en-GB" dirty="0"/>
              <a:t>: modules with a namespace, that is, a unique way of referring to them</a:t>
            </a:r>
          </a:p>
          <a:p>
            <a:pPr marL="0" indent="0">
              <a:buNone/>
            </a:pPr>
            <a:r>
              <a:rPr lang="en-GB" dirty="0">
                <a:solidFill>
                  <a:schemeClr val="accent1"/>
                </a:solidFill>
              </a:rPr>
              <a:t>libraries</a:t>
            </a:r>
            <a:r>
              <a:rPr lang="en-GB" dirty="0"/>
              <a:t>: a generic name for a collection of code you can use to get specific types of job done.</a:t>
            </a:r>
          </a:p>
        </p:txBody>
      </p:sp>
    </p:spTree>
    <p:extLst>
      <p:ext uri="{BB962C8B-B14F-4D97-AF65-F5344CB8AC3E}">
        <p14:creationId xmlns:p14="http://schemas.microsoft.com/office/powerpoint/2010/main" val="4007698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59AFD9-973E-4A5E-9B46-D16D08083C6B}"/>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xmlns="" id="{AC2F851C-C24D-4EF0-A769-06FB994D4E18}"/>
              </a:ext>
            </a:extLst>
          </p:cNvPr>
          <p:cNvSpPr>
            <a:spLocks noGrp="1"/>
          </p:cNvSpPr>
          <p:nvPr>
            <p:ph idx="1"/>
          </p:nvPr>
        </p:nvSpPr>
        <p:spPr>
          <a:xfrm>
            <a:off x="838200" y="2157413"/>
            <a:ext cx="10515600" cy="4019550"/>
          </a:xfrm>
        </p:spPr>
        <p:txBody>
          <a:bodyPr/>
          <a:lstStyle/>
          <a:p>
            <a:pPr marL="0" indent="0">
              <a:buNone/>
            </a:pPr>
            <a:r>
              <a:rPr lang="en-GB" sz="2000" dirty="0"/>
              <a:t>Import.</a:t>
            </a:r>
          </a:p>
          <a:p>
            <a:pPr marL="0" indent="0">
              <a:buNone/>
            </a:pPr>
            <a:r>
              <a:rPr lang="en-GB" sz="2000" dirty="0"/>
              <a:t>Modules.</a:t>
            </a:r>
          </a:p>
          <a:p>
            <a:pPr marL="0" indent="0">
              <a:buNone/>
            </a:pPr>
            <a:r>
              <a:rPr lang="en-GB" sz="2400" dirty="0"/>
              <a:t>Packages.</a:t>
            </a:r>
          </a:p>
          <a:p>
            <a:pPr marL="0" indent="0">
              <a:buNone/>
            </a:pPr>
            <a:r>
              <a:rPr lang="en-GB" sz="2400" dirty="0"/>
              <a:t>Useful standard library packages.</a:t>
            </a:r>
          </a:p>
          <a:p>
            <a:pPr marL="0" indent="0">
              <a:buNone/>
            </a:pPr>
            <a:r>
              <a:rPr lang="en-GB" sz="3200" dirty="0"/>
              <a:t>Useful external packages.</a:t>
            </a:r>
          </a:p>
        </p:txBody>
      </p:sp>
    </p:spTree>
    <p:extLst>
      <p:ext uri="{BB962C8B-B14F-4D97-AF65-F5344CB8AC3E}">
        <p14:creationId xmlns:p14="http://schemas.microsoft.com/office/powerpoint/2010/main" val="33085955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63EB38-F128-4A67-B1A9-80E20E6772DA}"/>
              </a:ext>
            </a:extLst>
          </p:cNvPr>
          <p:cNvSpPr>
            <a:spLocks noGrp="1"/>
          </p:cNvSpPr>
          <p:nvPr>
            <p:ph type="title"/>
          </p:nvPr>
        </p:nvSpPr>
        <p:spPr/>
        <p:txBody>
          <a:bodyPr/>
          <a:lstStyle/>
          <a:p>
            <a:pPr algn="r"/>
            <a:r>
              <a:rPr lang="en-GB" dirty="0"/>
              <a:t>External libraries</a:t>
            </a:r>
          </a:p>
        </p:txBody>
      </p:sp>
      <p:sp>
        <p:nvSpPr>
          <p:cNvPr id="3" name="Content Placeholder 2">
            <a:extLst>
              <a:ext uri="{FF2B5EF4-FFF2-40B4-BE49-F238E27FC236}">
                <a16:creationId xmlns:a16="http://schemas.microsoft.com/office/drawing/2014/main" xmlns="" id="{53FCA80D-B4E8-4F72-AF25-31C473569937}"/>
              </a:ext>
            </a:extLst>
          </p:cNvPr>
          <p:cNvSpPr>
            <a:spLocks noGrp="1"/>
          </p:cNvSpPr>
          <p:nvPr>
            <p:ph idx="1"/>
          </p:nvPr>
        </p:nvSpPr>
        <p:spPr/>
        <p:txBody>
          <a:bodyPr>
            <a:normAutofit fontScale="92500" lnSpcReduction="10000"/>
          </a:bodyPr>
          <a:lstStyle/>
          <a:p>
            <a:pPr marL="0" indent="0">
              <a:buNone/>
            </a:pPr>
            <a:r>
              <a:rPr lang="en-GB" dirty="0"/>
              <a:t>A very complete list can be found at </a:t>
            </a:r>
            <a:r>
              <a:rPr lang="en-GB" dirty="0" err="1"/>
              <a:t>PyPi</a:t>
            </a:r>
            <a:r>
              <a:rPr lang="en-GB" dirty="0"/>
              <a:t> the Python Package Index:</a:t>
            </a:r>
          </a:p>
          <a:p>
            <a:pPr marL="0" indent="0">
              <a:buNone/>
            </a:pPr>
            <a:r>
              <a:rPr lang="en-GB" dirty="0">
                <a:hlinkClick r:id="rId2"/>
              </a:rPr>
              <a:t>https://pypi.python.org/pypi</a:t>
            </a:r>
            <a:endParaRPr lang="en-GB" dirty="0"/>
          </a:p>
          <a:p>
            <a:pPr marL="0" indent="0">
              <a:buNone/>
            </a:pPr>
            <a:endParaRPr lang="en-GB" dirty="0"/>
          </a:p>
          <a:p>
            <a:pPr marL="0" indent="0">
              <a:buNone/>
            </a:pPr>
            <a:r>
              <a:rPr lang="en-GB" dirty="0"/>
              <a:t>To install, use pip, which comes with Python:</a:t>
            </a:r>
          </a:p>
          <a:p>
            <a:pPr marL="0" indent="0">
              <a:buNone/>
            </a:pPr>
            <a:r>
              <a:rPr lang="en-GB" dirty="0">
                <a:latin typeface="Courier New" panose="02070309020205020404" pitchFamily="49" charset="0"/>
                <a:cs typeface="Courier New" panose="02070309020205020404" pitchFamily="49" charset="0"/>
              </a:rPr>
              <a:t>pip install </a:t>
            </a:r>
            <a:r>
              <a:rPr lang="en-GB" i="1" dirty="0">
                <a:latin typeface="Courier New" panose="02070309020205020404" pitchFamily="49" charset="0"/>
                <a:cs typeface="Courier New" panose="02070309020205020404" pitchFamily="49" charset="0"/>
              </a:rPr>
              <a:t>package</a:t>
            </a:r>
          </a:p>
          <a:p>
            <a:pPr marL="0" indent="0">
              <a:buNone/>
            </a:pPr>
            <a:r>
              <a:rPr lang="en-GB" dirty="0"/>
              <a:t>or download, unzip, and run the installer directly from the directory:</a:t>
            </a:r>
          </a:p>
          <a:p>
            <a:pPr marL="0" indent="0">
              <a:buNone/>
            </a:pPr>
            <a:r>
              <a:rPr lang="en-GB" dirty="0">
                <a:latin typeface="Courier New" panose="02070309020205020404" pitchFamily="49" charset="0"/>
                <a:cs typeface="Courier New" panose="02070309020205020404" pitchFamily="49" charset="0"/>
              </a:rPr>
              <a:t>python setup.py install</a:t>
            </a:r>
          </a:p>
          <a:p>
            <a:pPr marL="0" indent="0">
              <a:buNone/>
            </a:pPr>
            <a:endParaRPr lang="en-GB" dirty="0"/>
          </a:p>
          <a:p>
            <a:pPr marL="0" indent="0">
              <a:buNone/>
            </a:pPr>
            <a:r>
              <a:rPr lang="en-GB" dirty="0"/>
              <a:t>If you have Python 2 and Python 3 installed, use pip3 (though not with Anaconda) or make sure the right version is first in your PATH.</a:t>
            </a:r>
          </a:p>
        </p:txBody>
      </p:sp>
    </p:spTree>
    <p:extLst>
      <p:ext uri="{BB962C8B-B14F-4D97-AF65-F5344CB8AC3E}">
        <p14:creationId xmlns:p14="http://schemas.microsoft.com/office/powerpoint/2010/main" val="28001296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E73F51-3C28-4667-8A83-A3EC5DDDC53E}"/>
              </a:ext>
            </a:extLst>
          </p:cNvPr>
          <p:cNvSpPr>
            <a:spLocks noGrp="1"/>
          </p:cNvSpPr>
          <p:nvPr>
            <p:ph type="title"/>
          </p:nvPr>
        </p:nvSpPr>
        <p:spPr/>
        <p:txBody>
          <a:bodyPr/>
          <a:lstStyle/>
          <a:p>
            <a:pPr algn="r"/>
            <a:r>
              <a:rPr lang="en-GB" dirty="0" err="1"/>
              <a:t>Numpy</a:t>
            </a:r>
            <a:endParaRPr lang="en-GB" dirty="0"/>
          </a:p>
        </p:txBody>
      </p:sp>
      <p:sp>
        <p:nvSpPr>
          <p:cNvPr id="3" name="Content Placeholder 2">
            <a:extLst>
              <a:ext uri="{FF2B5EF4-FFF2-40B4-BE49-F238E27FC236}">
                <a16:creationId xmlns:a16="http://schemas.microsoft.com/office/drawing/2014/main" xmlns="" id="{D3E8ACDA-47EC-4647-81A7-756053974A2E}"/>
              </a:ext>
            </a:extLst>
          </p:cNvPr>
          <p:cNvSpPr>
            <a:spLocks noGrp="1"/>
          </p:cNvSpPr>
          <p:nvPr>
            <p:ph idx="1"/>
          </p:nvPr>
        </p:nvSpPr>
        <p:spPr/>
        <p:txBody>
          <a:bodyPr/>
          <a:lstStyle/>
          <a:p>
            <a:pPr marL="0" indent="0">
              <a:buNone/>
            </a:pPr>
            <a:r>
              <a:rPr lang="en-GB" dirty="0">
                <a:hlinkClick r:id="rId3"/>
              </a:rPr>
              <a:t>http://www.numpy.org/</a:t>
            </a:r>
            <a:endParaRPr lang="en-GB" dirty="0"/>
          </a:p>
          <a:p>
            <a:pPr marL="0" indent="0">
              <a:buNone/>
            </a:pPr>
            <a:endParaRPr lang="en-GB" dirty="0"/>
          </a:p>
          <a:p>
            <a:pPr marL="0" indent="0">
              <a:buNone/>
            </a:pPr>
            <a:r>
              <a:rPr lang="en-GB" dirty="0"/>
              <a:t>Mathematics and statistics, especially multi-dimensional array manipulation for data processing.</a:t>
            </a:r>
          </a:p>
          <a:p>
            <a:pPr marL="0" indent="0">
              <a:buNone/>
            </a:pPr>
            <a:endParaRPr lang="en-GB" dirty="0"/>
          </a:p>
          <a:p>
            <a:pPr marL="0" indent="0">
              <a:buNone/>
            </a:pPr>
            <a:r>
              <a:rPr lang="en-GB" dirty="0"/>
              <a:t>Good introductory tutorials by Software Carpentry:</a:t>
            </a:r>
          </a:p>
          <a:p>
            <a:pPr marL="0" indent="0">
              <a:buNone/>
            </a:pPr>
            <a:r>
              <a:rPr lang="en-GB" dirty="0">
                <a:hlinkClick r:id="rId4"/>
              </a:rPr>
              <a:t>http://swcarpentry.github.io/python-novice-inflammation/</a:t>
            </a:r>
            <a:r>
              <a:rPr lang="en-GB" dirty="0"/>
              <a:t> </a:t>
            </a:r>
          </a:p>
          <a:p>
            <a:pPr marL="0" indent="0">
              <a:buNone/>
            </a:pPr>
            <a:r>
              <a:rPr lang="en-GB" dirty="0"/>
              <a:t> </a:t>
            </a:r>
          </a:p>
        </p:txBody>
      </p:sp>
    </p:spTree>
    <p:extLst>
      <p:ext uri="{BB962C8B-B14F-4D97-AF65-F5344CB8AC3E}">
        <p14:creationId xmlns:p14="http://schemas.microsoft.com/office/powerpoint/2010/main" val="1805321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402047-49E8-42EA-9695-2CAA121B445A}"/>
              </a:ext>
            </a:extLst>
          </p:cNvPr>
          <p:cNvSpPr>
            <a:spLocks noGrp="1"/>
          </p:cNvSpPr>
          <p:nvPr>
            <p:ph type="title"/>
          </p:nvPr>
        </p:nvSpPr>
        <p:spPr/>
        <p:txBody>
          <a:bodyPr/>
          <a:lstStyle/>
          <a:p>
            <a:pPr algn="r"/>
            <a:r>
              <a:rPr lang="en-GB" dirty="0" err="1"/>
              <a:t>Numpy</a:t>
            </a:r>
            <a:r>
              <a:rPr lang="en-GB" dirty="0"/>
              <a:t> data</a:t>
            </a:r>
          </a:p>
        </p:txBody>
      </p:sp>
      <p:sp>
        <p:nvSpPr>
          <p:cNvPr id="3" name="Content Placeholder 2">
            <a:extLst>
              <a:ext uri="{FF2B5EF4-FFF2-40B4-BE49-F238E27FC236}">
                <a16:creationId xmlns:a16="http://schemas.microsoft.com/office/drawing/2014/main" xmlns="" id="{DE4090FF-6024-42D8-BA7C-119D71430E1B}"/>
              </a:ext>
            </a:extLst>
          </p:cNvPr>
          <p:cNvSpPr>
            <a:spLocks noGrp="1"/>
          </p:cNvSpPr>
          <p:nvPr>
            <p:ph idx="1"/>
          </p:nvPr>
        </p:nvSpPr>
        <p:spPr>
          <a:xfrm>
            <a:off x="556591" y="1510748"/>
            <a:ext cx="11072192" cy="4982127"/>
          </a:xfrm>
        </p:spPr>
        <p:txBody>
          <a:bodyPr>
            <a:normAutofit fontScale="70000" lnSpcReduction="20000"/>
          </a:bodyPr>
          <a:lstStyle/>
          <a:p>
            <a:pPr marL="0" indent="0">
              <a:buNone/>
            </a:pPr>
            <a:r>
              <a:rPr lang="en-GB" sz="3400" dirty="0"/>
              <a:t>Perhaps the nicest thing about </a:t>
            </a:r>
            <a:r>
              <a:rPr lang="en-GB" sz="3400" dirty="0" err="1"/>
              <a:t>numpy</a:t>
            </a:r>
            <a:r>
              <a:rPr lang="en-GB" sz="3400" dirty="0"/>
              <a:t> is its handling of complicated 2D datasets. It has its own array types which overload the indexing operators. Note the difference in the below from the standard [1d][2d] notation:</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numpy</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data = numpy.int_([</a:t>
            </a:r>
          </a:p>
          <a:p>
            <a:pPr marL="0" indent="0">
              <a:buNone/>
            </a:pPr>
            <a:r>
              <a:rPr lang="en-GB" dirty="0">
                <a:latin typeface="Courier New" panose="02070309020205020404" pitchFamily="49" charset="0"/>
                <a:cs typeface="Courier New" panose="02070309020205020404" pitchFamily="49" charset="0"/>
              </a:rPr>
              <a:t>[1,2,3,4,5],</a:t>
            </a:r>
          </a:p>
          <a:p>
            <a:pPr marL="0" indent="0">
              <a:buNone/>
            </a:pPr>
            <a:r>
              <a:rPr lang="en-GB" dirty="0">
                <a:latin typeface="Courier New" panose="02070309020205020404" pitchFamily="49" charset="0"/>
                <a:cs typeface="Courier New" panose="02070309020205020404" pitchFamily="49" charset="0"/>
              </a:rPr>
              <a:t>[10,20,30,40,50],</a:t>
            </a:r>
          </a:p>
          <a:p>
            <a:pPr marL="0" indent="0">
              <a:buNone/>
            </a:pPr>
            <a:r>
              <a:rPr lang="en-GB" dirty="0">
                <a:latin typeface="Courier New" panose="02070309020205020404" pitchFamily="49" charset="0"/>
                <a:cs typeface="Courier New" panose="02070309020205020404" pitchFamily="49" charset="0"/>
              </a:rPr>
              <a:t>[100,200,300,400,500]</a:t>
            </a:r>
          </a:p>
          <a:p>
            <a:pPr marL="0" indent="0">
              <a:buNone/>
            </a:pP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print(data[0,0])			# 	1	</a:t>
            </a:r>
          </a:p>
          <a:p>
            <a:pPr marL="0" indent="0">
              <a:buNone/>
            </a:pPr>
            <a:r>
              <a:rPr lang="en-GB" dirty="0">
                <a:latin typeface="Courier New" panose="02070309020205020404" pitchFamily="49" charset="0"/>
                <a:cs typeface="Courier New" panose="02070309020205020404" pitchFamily="49" charset="0"/>
              </a:rPr>
              <a:t>print(data[1:3,1:3])		# 	[[20 30][200 300]]</a:t>
            </a:r>
          </a:p>
          <a:p>
            <a:pPr marL="0" indent="0">
              <a:buNone/>
            </a:pPr>
            <a:r>
              <a:rPr lang="en-GB" sz="3400" dirty="0"/>
              <a:t>On a standard list, data[1:3][1:3] wouldn't work, at best data[1:3][0][1:3]  would give you [20][30]</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630733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C2C2CF-BB2F-4B7C-9E86-7DA3F72CD254}"/>
              </a:ext>
            </a:extLst>
          </p:cNvPr>
          <p:cNvSpPr>
            <a:spLocks noGrp="1"/>
          </p:cNvSpPr>
          <p:nvPr>
            <p:ph type="title"/>
          </p:nvPr>
        </p:nvSpPr>
        <p:spPr/>
        <p:txBody>
          <a:bodyPr/>
          <a:lstStyle/>
          <a:p>
            <a:pPr algn="r"/>
            <a:r>
              <a:rPr lang="en-GB" dirty="0" err="1"/>
              <a:t>Numpy</a:t>
            </a:r>
            <a:r>
              <a:rPr lang="en-GB" dirty="0"/>
              <a:t> operations</a:t>
            </a:r>
          </a:p>
        </p:txBody>
      </p:sp>
      <p:sp>
        <p:nvSpPr>
          <p:cNvPr id="3" name="Content Placeholder 2">
            <a:extLst>
              <a:ext uri="{FF2B5EF4-FFF2-40B4-BE49-F238E27FC236}">
                <a16:creationId xmlns:a16="http://schemas.microsoft.com/office/drawing/2014/main" xmlns="" id="{C45A4498-0108-4808-8383-393061099C9A}"/>
              </a:ext>
            </a:extLst>
          </p:cNvPr>
          <p:cNvSpPr>
            <a:spLocks noGrp="1"/>
          </p:cNvSpPr>
          <p:nvPr>
            <p:ph idx="1"/>
          </p:nvPr>
        </p:nvSpPr>
        <p:spPr>
          <a:xfrm>
            <a:off x="337625" y="1825625"/>
            <a:ext cx="11535507" cy="4351338"/>
          </a:xfrm>
        </p:spPr>
        <p:txBody>
          <a:bodyPr>
            <a:normAutofit/>
          </a:bodyPr>
          <a:lstStyle/>
          <a:p>
            <a:pPr marL="0" indent="0">
              <a:buNone/>
            </a:pPr>
            <a:r>
              <a:rPr lang="en-GB" dirty="0"/>
              <a:t>You can additionally do maths on the arrays, including matrix manipulation.</a:t>
            </a:r>
          </a:p>
          <a:p>
            <a:pPr marL="0" indent="0">
              <a:buNone/>
            </a:pPr>
            <a:r>
              <a:rPr lang="en-GB" sz="2200" dirty="0">
                <a:latin typeface="Courier New" panose="02070309020205020404" pitchFamily="49" charset="0"/>
                <a:cs typeface="Courier New" panose="02070309020205020404" pitchFamily="49" charset="0"/>
              </a:rPr>
              <a:t>import </a:t>
            </a:r>
            <a:r>
              <a:rPr lang="en-GB" sz="2200" dirty="0" err="1">
                <a:latin typeface="Courier New" panose="02070309020205020404" pitchFamily="49" charset="0"/>
                <a:cs typeface="Courier New" panose="02070309020205020404" pitchFamily="49" charset="0"/>
              </a:rPr>
              <a:t>numpy</a:t>
            </a: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data = numpy.int_([</a:t>
            </a:r>
          </a:p>
          <a:p>
            <a:pPr marL="0" indent="0">
              <a:buNone/>
            </a:pPr>
            <a:r>
              <a:rPr lang="en-GB" sz="2200" dirty="0">
                <a:latin typeface="Courier New" panose="02070309020205020404" pitchFamily="49" charset="0"/>
                <a:cs typeface="Courier New" panose="02070309020205020404" pitchFamily="49" charset="0"/>
              </a:rPr>
              <a:t>[1,2,3,4,5],</a:t>
            </a:r>
          </a:p>
          <a:p>
            <a:pPr marL="0" indent="0">
              <a:buNone/>
            </a:pPr>
            <a:r>
              <a:rPr lang="en-GB" sz="2200" dirty="0">
                <a:latin typeface="Courier New" panose="02070309020205020404" pitchFamily="49" charset="0"/>
                <a:cs typeface="Courier New" panose="02070309020205020404" pitchFamily="49" charset="0"/>
              </a:rPr>
              <a:t>[10,20,30,40,50],</a:t>
            </a:r>
          </a:p>
          <a:p>
            <a:pPr marL="0" indent="0">
              <a:buNone/>
            </a:pPr>
            <a:r>
              <a:rPr lang="en-GB" sz="2200" dirty="0">
                <a:latin typeface="Courier New" panose="02070309020205020404" pitchFamily="49" charset="0"/>
                <a:cs typeface="Courier New" panose="02070309020205020404" pitchFamily="49" charset="0"/>
              </a:rPr>
              <a:t>[100,200,300,400,500]</a:t>
            </a:r>
          </a:p>
          <a:p>
            <a:pPr marL="0" indent="0">
              <a:buNone/>
            </a:pP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print(data[1:3,1:3] - 10) 			# 	[[10 20],[190 290]]</a:t>
            </a:r>
          </a:p>
          <a:p>
            <a:pPr marL="0" indent="0">
              <a:buNone/>
            </a:pPr>
            <a:r>
              <a:rPr lang="en-GB" sz="2200" dirty="0">
                <a:latin typeface="Courier New" panose="02070309020205020404" pitchFamily="49" charset="0"/>
                <a:cs typeface="Courier New" panose="02070309020205020404" pitchFamily="49" charset="0"/>
              </a:rPr>
              <a:t>print(</a:t>
            </a:r>
            <a:r>
              <a:rPr lang="en-GB" sz="2200" dirty="0" err="1">
                <a:latin typeface="Courier New" panose="02070309020205020404" pitchFamily="49" charset="0"/>
                <a:cs typeface="Courier New" panose="02070309020205020404" pitchFamily="49" charset="0"/>
              </a:rPr>
              <a:t>numpy.transpose</a:t>
            </a:r>
            <a:r>
              <a:rPr lang="en-GB" sz="2200" dirty="0">
                <a:latin typeface="Courier New" panose="02070309020205020404" pitchFamily="49" charset="0"/>
                <a:cs typeface="Courier New" panose="02070309020205020404" pitchFamily="49" charset="0"/>
              </a:rPr>
              <a:t>(data[1:3,1:3]))	#   	[[20 200],[30 300]]</a:t>
            </a:r>
          </a:p>
        </p:txBody>
      </p:sp>
    </p:spTree>
    <p:extLst>
      <p:ext uri="{BB962C8B-B14F-4D97-AF65-F5344CB8AC3E}">
        <p14:creationId xmlns:p14="http://schemas.microsoft.com/office/powerpoint/2010/main" val="10870387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22960B-C8F4-46F5-830D-587B97F612A2}"/>
              </a:ext>
            </a:extLst>
          </p:cNvPr>
          <p:cNvSpPr>
            <a:spLocks noGrp="1"/>
          </p:cNvSpPr>
          <p:nvPr>
            <p:ph type="title"/>
          </p:nvPr>
        </p:nvSpPr>
        <p:spPr/>
        <p:txBody>
          <a:bodyPr/>
          <a:lstStyle/>
          <a:p>
            <a:pPr algn="r"/>
            <a:r>
              <a:rPr lang="en-GB" dirty="0"/>
              <a:t>Pandas</a:t>
            </a:r>
          </a:p>
        </p:txBody>
      </p:sp>
      <p:sp>
        <p:nvSpPr>
          <p:cNvPr id="3" name="Content Placeholder 2">
            <a:extLst>
              <a:ext uri="{FF2B5EF4-FFF2-40B4-BE49-F238E27FC236}">
                <a16:creationId xmlns:a16="http://schemas.microsoft.com/office/drawing/2014/main" xmlns="" id="{95CA3E78-DFD9-4682-8B1A-9C7437686E08}"/>
              </a:ext>
            </a:extLst>
          </p:cNvPr>
          <p:cNvSpPr>
            <a:spLocks noGrp="1"/>
          </p:cNvSpPr>
          <p:nvPr>
            <p:ph idx="1"/>
          </p:nvPr>
        </p:nvSpPr>
        <p:spPr/>
        <p:txBody>
          <a:bodyPr/>
          <a:lstStyle/>
          <a:p>
            <a:pPr marL="0" indent="0">
              <a:buNone/>
            </a:pPr>
            <a:r>
              <a:rPr lang="en-GB" dirty="0">
                <a:hlinkClick r:id="rId2"/>
              </a:rPr>
              <a:t>http://pandas.pydata.org/</a:t>
            </a:r>
            <a:endParaRPr lang="en-GB" dirty="0"/>
          </a:p>
          <a:p>
            <a:pPr marL="0" indent="0">
              <a:buNone/>
            </a:pPr>
            <a:endParaRPr lang="en-GB" dirty="0"/>
          </a:p>
          <a:p>
            <a:pPr marL="0" indent="0">
              <a:buNone/>
            </a:pPr>
            <a:r>
              <a:rPr lang="en-GB" dirty="0"/>
              <a:t>Data analysis.</a:t>
            </a:r>
          </a:p>
          <a:p>
            <a:pPr marL="0" indent="0">
              <a:buNone/>
            </a:pPr>
            <a:endParaRPr lang="en-GB" dirty="0"/>
          </a:p>
          <a:p>
            <a:pPr marL="0" indent="0">
              <a:buNone/>
            </a:pPr>
            <a:r>
              <a:rPr lang="en-GB" dirty="0"/>
              <a:t>Based on </a:t>
            </a:r>
            <a:r>
              <a:rPr lang="en-GB" dirty="0" err="1"/>
              <a:t>Numpy</a:t>
            </a:r>
            <a:r>
              <a:rPr lang="en-GB" dirty="0"/>
              <a:t>, but adds more sophistication.</a:t>
            </a:r>
          </a:p>
        </p:txBody>
      </p:sp>
    </p:spTree>
    <p:extLst>
      <p:ext uri="{BB962C8B-B14F-4D97-AF65-F5344CB8AC3E}">
        <p14:creationId xmlns:p14="http://schemas.microsoft.com/office/powerpoint/2010/main" val="34258247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402047-49E8-42EA-9695-2CAA121B445A}"/>
              </a:ext>
            </a:extLst>
          </p:cNvPr>
          <p:cNvSpPr>
            <a:spLocks noGrp="1"/>
          </p:cNvSpPr>
          <p:nvPr>
            <p:ph type="title"/>
          </p:nvPr>
        </p:nvSpPr>
        <p:spPr>
          <a:xfrm>
            <a:off x="1569720" y="0"/>
            <a:ext cx="10515600" cy="1325563"/>
          </a:xfrm>
        </p:spPr>
        <p:txBody>
          <a:bodyPr/>
          <a:lstStyle/>
          <a:p>
            <a:pPr algn="r"/>
            <a:r>
              <a:rPr lang="en-GB" dirty="0"/>
              <a:t>Pandas data</a:t>
            </a:r>
          </a:p>
        </p:txBody>
      </p:sp>
      <p:sp>
        <p:nvSpPr>
          <p:cNvPr id="3" name="Content Placeholder 2">
            <a:extLst>
              <a:ext uri="{FF2B5EF4-FFF2-40B4-BE49-F238E27FC236}">
                <a16:creationId xmlns:a16="http://schemas.microsoft.com/office/drawing/2014/main" xmlns="" id="{DE4090FF-6024-42D8-BA7C-119D71430E1B}"/>
              </a:ext>
            </a:extLst>
          </p:cNvPr>
          <p:cNvSpPr>
            <a:spLocks noGrp="1"/>
          </p:cNvSpPr>
          <p:nvPr>
            <p:ph idx="1"/>
          </p:nvPr>
        </p:nvSpPr>
        <p:spPr>
          <a:xfrm>
            <a:off x="295423" y="787791"/>
            <a:ext cx="11058378" cy="5964701"/>
          </a:xfrm>
        </p:spPr>
        <p:txBody>
          <a:bodyPr>
            <a:normAutofit fontScale="55000" lnSpcReduction="20000"/>
          </a:bodyPr>
          <a:lstStyle/>
          <a:p>
            <a:pPr marL="0" indent="0">
              <a:buNone/>
            </a:pPr>
            <a:r>
              <a:rPr lang="en-GB" sz="3600" dirty="0"/>
              <a:t>Pandas data focuses around </a:t>
            </a:r>
            <a:r>
              <a:rPr lang="en-GB" sz="3600" dirty="0" err="1"/>
              <a:t>DataFrames</a:t>
            </a:r>
            <a:r>
              <a:rPr lang="en-GB" sz="3600" dirty="0"/>
              <a:t>, 2D arrays with addition abilities to </a:t>
            </a:r>
          </a:p>
          <a:p>
            <a:pPr marL="0" indent="0">
              <a:buNone/>
            </a:pPr>
            <a:r>
              <a:rPr lang="en-GB" sz="3600" dirty="0"/>
              <a:t>name and use rows and columns.</a:t>
            </a:r>
          </a:p>
          <a:p>
            <a:pPr marL="0" indent="0">
              <a:buNone/>
            </a:pPr>
            <a:r>
              <a:rPr lang="en-GB" sz="3400" dirty="0"/>
              <a:t> </a:t>
            </a:r>
          </a:p>
          <a:p>
            <a:pPr marL="0" indent="0">
              <a:buNone/>
            </a:pPr>
            <a:r>
              <a:rPr lang="en-GB" dirty="0">
                <a:latin typeface="Courier New" panose="02070309020205020404" pitchFamily="49" charset="0"/>
                <a:cs typeface="Courier New" panose="02070309020205020404" pitchFamily="49" charset="0"/>
              </a:rPr>
              <a:t>import pandas</a:t>
            </a:r>
          </a:p>
          <a:p>
            <a:pPr marL="0" indent="0">
              <a:buNone/>
            </a:pPr>
            <a:r>
              <a:rPr lang="en-GB" dirty="0" err="1">
                <a:latin typeface="Courier New" panose="02070309020205020404" pitchFamily="49" charset="0"/>
                <a:cs typeface="Courier New" panose="02070309020205020404" pitchFamily="49" charset="0"/>
              </a:rPr>
              <a:t>df</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pandas.DataFrame</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data, 			# </a:t>
            </a:r>
            <a:r>
              <a:rPr lang="en-GB" dirty="0" err="1">
                <a:latin typeface="Courier New" panose="02070309020205020404" pitchFamily="49" charset="0"/>
                <a:cs typeface="Courier New" panose="02070309020205020404" pitchFamily="49" charset="0"/>
              </a:rPr>
              <a:t>numpy</a:t>
            </a:r>
            <a:r>
              <a:rPr lang="en-GB" dirty="0">
                <a:latin typeface="Courier New" panose="02070309020205020404" pitchFamily="49" charset="0"/>
                <a:cs typeface="Courier New" panose="02070309020205020404" pitchFamily="49" charset="0"/>
              </a:rPr>
              <a:t> array from before.</a:t>
            </a:r>
          </a:p>
          <a:p>
            <a:pPr marL="0" indent="0">
              <a:buNone/>
            </a:pPr>
            <a:r>
              <a:rPr lang="en-GB" dirty="0">
                <a:latin typeface="Courier New" panose="02070309020205020404" pitchFamily="49" charset="0"/>
                <a:cs typeface="Courier New" panose="02070309020205020404" pitchFamily="49" charset="0"/>
              </a:rPr>
              <a:t>	index=['</a:t>
            </a:r>
            <a:r>
              <a:rPr lang="en-GB" dirty="0" err="1">
                <a:latin typeface="Courier New" panose="02070309020205020404" pitchFamily="49" charset="0"/>
                <a:cs typeface="Courier New" panose="02070309020205020404" pitchFamily="49" charset="0"/>
              </a:rPr>
              <a:t>i','ii','iii</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columns=['A','B','C','D','E']</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 (data['A'])</a:t>
            </a:r>
          </a:p>
          <a:p>
            <a:pPr marL="0" indent="0">
              <a:buNone/>
            </a:pPr>
            <a:r>
              <a:rPr lang="en-GB" sz="2700" dirty="0">
                <a:latin typeface="Courier New" panose="02070309020205020404" pitchFamily="49" charset="0"/>
                <a:cs typeface="Courier New" panose="02070309020205020404" pitchFamily="49" charset="0"/>
              </a:rPr>
              <a:t>print(</a:t>
            </a:r>
            <a:r>
              <a:rPr lang="en-GB" sz="2700" dirty="0" err="1">
                <a:latin typeface="Courier New" panose="02070309020205020404" pitchFamily="49" charset="0"/>
                <a:cs typeface="Courier New" panose="02070309020205020404" pitchFamily="49" charset="0"/>
              </a:rPr>
              <a:t>df.mean</a:t>
            </a:r>
            <a:r>
              <a:rPr lang="en-GB" sz="2700" dirty="0">
                <a:latin typeface="Courier New" panose="02070309020205020404" pitchFamily="49" charset="0"/>
                <a:cs typeface="Courier New" panose="02070309020205020404" pitchFamily="49" charset="0"/>
              </a:rPr>
              <a:t>(0)['A'])</a:t>
            </a:r>
          </a:p>
          <a:p>
            <a:pPr marL="0" indent="0">
              <a:buNone/>
            </a:pPr>
            <a:r>
              <a:rPr lang="en-GB" sz="2700" dirty="0">
                <a:latin typeface="Courier New" panose="02070309020205020404" pitchFamily="49" charset="0"/>
                <a:cs typeface="Courier New" panose="02070309020205020404" pitchFamily="49" charset="0"/>
              </a:rPr>
              <a:t>print(</a:t>
            </a:r>
            <a:r>
              <a:rPr lang="en-GB" sz="2700" dirty="0" err="1">
                <a:latin typeface="Courier New" panose="02070309020205020404" pitchFamily="49" charset="0"/>
                <a:cs typeface="Courier New" panose="02070309020205020404" pitchFamily="49" charset="0"/>
              </a:rPr>
              <a:t>df.mean</a:t>
            </a:r>
            <a:r>
              <a:rPr lang="en-GB" sz="2700" dirty="0">
                <a:latin typeface="Courier New" panose="02070309020205020404" pitchFamily="49" charset="0"/>
                <a:cs typeface="Courier New" panose="02070309020205020404" pitchFamily="49" charset="0"/>
              </a:rPr>
              <a:t>(1)['i'])</a:t>
            </a:r>
          </a:p>
          <a:p>
            <a:pPr marL="0" indent="0">
              <a:buNone/>
            </a:pPr>
            <a:endParaRPr lang="en-GB" sz="3400" dirty="0"/>
          </a:p>
          <a:p>
            <a:pPr marL="0" indent="0">
              <a:buNone/>
            </a:pPr>
            <a:r>
              <a:rPr lang="en-GB" sz="3400" dirty="0"/>
              <a:t>Prints:</a:t>
            </a:r>
          </a:p>
          <a:p>
            <a:pPr marL="0" indent="0">
              <a:buNone/>
            </a:pPr>
            <a:r>
              <a:rPr lang="en-GB" dirty="0">
                <a:latin typeface="Courier New" panose="02070309020205020404" pitchFamily="49" charset="0"/>
                <a:cs typeface="Courier New" panose="02070309020205020404" pitchFamily="49" charset="0"/>
              </a:rPr>
              <a:t>i	1</a:t>
            </a:r>
          </a:p>
          <a:p>
            <a:pPr marL="0" indent="0">
              <a:buNone/>
            </a:pPr>
            <a:r>
              <a:rPr lang="en-GB" dirty="0">
                <a:latin typeface="Courier New" panose="02070309020205020404" pitchFamily="49" charset="0"/>
                <a:cs typeface="Courier New" panose="02070309020205020404" pitchFamily="49" charset="0"/>
              </a:rPr>
              <a:t>ii	10</a:t>
            </a:r>
          </a:p>
          <a:p>
            <a:pPr marL="0" indent="0">
              <a:buNone/>
            </a:pPr>
            <a:r>
              <a:rPr lang="en-GB" dirty="0">
                <a:latin typeface="Courier New" panose="02070309020205020404" pitchFamily="49" charset="0"/>
                <a:cs typeface="Courier New" panose="02070309020205020404" pitchFamily="49" charset="0"/>
              </a:rPr>
              <a:t>iii 	100</a:t>
            </a:r>
          </a:p>
          <a:p>
            <a:pPr marL="0" indent="0">
              <a:buNone/>
            </a:pPr>
            <a:r>
              <a:rPr lang="en-GB" dirty="0">
                <a:latin typeface="Courier New" panose="02070309020205020404" pitchFamily="49" charset="0"/>
                <a:cs typeface="Courier New" panose="02070309020205020404" pitchFamily="49" charset="0"/>
              </a:rPr>
              <a:t>Name: A, </a:t>
            </a:r>
            <a:r>
              <a:rPr lang="en-GB" dirty="0" err="1">
                <a:latin typeface="Courier New" panose="02070309020205020404" pitchFamily="49" charset="0"/>
                <a:cs typeface="Courier New" panose="02070309020205020404" pitchFamily="49" charset="0"/>
              </a:rPr>
              <a:t>dtype</a:t>
            </a:r>
            <a:r>
              <a:rPr lang="en-GB" dirty="0">
                <a:latin typeface="Courier New" panose="02070309020205020404" pitchFamily="49" charset="0"/>
                <a:cs typeface="Courier New" panose="02070309020205020404" pitchFamily="49" charset="0"/>
              </a:rPr>
              <a:t>: int32</a:t>
            </a:r>
          </a:p>
          <a:p>
            <a:pPr marL="0" indent="0">
              <a:buNone/>
            </a:pPr>
            <a:r>
              <a:rPr lang="en-GB" dirty="0">
                <a:latin typeface="Courier New" panose="02070309020205020404" pitchFamily="49" charset="0"/>
                <a:cs typeface="Courier New" panose="02070309020205020404" pitchFamily="49" charset="0"/>
              </a:rPr>
              <a:t>37.0</a:t>
            </a:r>
          </a:p>
          <a:p>
            <a:pPr marL="0" indent="0">
              <a:buNone/>
            </a:pPr>
            <a:r>
              <a:rPr lang="en-GB" dirty="0">
                <a:latin typeface="Courier New" panose="02070309020205020404" pitchFamily="49" charset="0"/>
                <a:cs typeface="Courier New" panose="02070309020205020404" pitchFamily="49" charset="0"/>
              </a:rPr>
              <a:t>3.0</a:t>
            </a:r>
          </a:p>
        </p:txBody>
      </p:sp>
    </p:spTree>
    <p:extLst>
      <p:ext uri="{BB962C8B-B14F-4D97-AF65-F5344CB8AC3E}">
        <p14:creationId xmlns:p14="http://schemas.microsoft.com/office/powerpoint/2010/main" val="39792663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01B5D5-72A4-4277-B08A-136E647AB327}"/>
              </a:ext>
            </a:extLst>
          </p:cNvPr>
          <p:cNvSpPr>
            <a:spLocks noGrp="1"/>
          </p:cNvSpPr>
          <p:nvPr>
            <p:ph type="title"/>
          </p:nvPr>
        </p:nvSpPr>
        <p:spPr/>
        <p:txBody>
          <a:bodyPr/>
          <a:lstStyle/>
          <a:p>
            <a:pPr algn="r"/>
            <a:r>
              <a:rPr lang="en-GB" dirty="0" err="1"/>
              <a:t>scikit</a:t>
            </a:r>
            <a:r>
              <a:rPr lang="en-GB" dirty="0"/>
              <a:t>-learn</a:t>
            </a:r>
          </a:p>
        </p:txBody>
      </p:sp>
      <p:sp>
        <p:nvSpPr>
          <p:cNvPr id="3" name="Content Placeholder 2">
            <a:extLst>
              <a:ext uri="{FF2B5EF4-FFF2-40B4-BE49-F238E27FC236}">
                <a16:creationId xmlns:a16="http://schemas.microsoft.com/office/drawing/2014/main" xmlns="" id="{406F327D-5F0A-4103-96E4-6959ABDFA46B}"/>
              </a:ext>
            </a:extLst>
          </p:cNvPr>
          <p:cNvSpPr>
            <a:spLocks noGrp="1"/>
          </p:cNvSpPr>
          <p:nvPr>
            <p:ph idx="1"/>
          </p:nvPr>
        </p:nvSpPr>
        <p:spPr/>
        <p:txBody>
          <a:bodyPr/>
          <a:lstStyle/>
          <a:p>
            <a:pPr marL="0" indent="0">
              <a:buNone/>
            </a:pPr>
            <a:r>
              <a:rPr lang="en-GB" dirty="0">
                <a:hlinkClick r:id="rId2"/>
              </a:rPr>
              <a:t>http://scikit-learn.org/</a:t>
            </a:r>
            <a:endParaRPr lang="en-GB" dirty="0"/>
          </a:p>
          <a:p>
            <a:pPr marL="0" indent="0">
              <a:buNone/>
            </a:pPr>
            <a:endParaRPr lang="en-GB" dirty="0"/>
          </a:p>
          <a:p>
            <a:pPr marL="0" indent="0">
              <a:buNone/>
            </a:pPr>
            <a:r>
              <a:rPr lang="en-GB" dirty="0"/>
              <a:t>Scientific analysis and machine learning.</a:t>
            </a:r>
          </a:p>
          <a:p>
            <a:pPr marL="0" indent="0">
              <a:buNone/>
            </a:pPr>
            <a:endParaRPr lang="en-GB" dirty="0"/>
          </a:p>
          <a:p>
            <a:pPr marL="0" indent="0">
              <a:buNone/>
            </a:pPr>
            <a:r>
              <a:rPr lang="en-GB" dirty="0"/>
              <a:t>Used for machine learning. Founded on </a:t>
            </a:r>
            <a:r>
              <a:rPr lang="en-GB" dirty="0" err="1"/>
              <a:t>Numpy</a:t>
            </a:r>
            <a:r>
              <a:rPr lang="en-GB" dirty="0"/>
              <a:t> data formats.</a:t>
            </a:r>
          </a:p>
        </p:txBody>
      </p:sp>
    </p:spTree>
    <p:extLst>
      <p:ext uri="{BB962C8B-B14F-4D97-AF65-F5344CB8AC3E}">
        <p14:creationId xmlns:p14="http://schemas.microsoft.com/office/powerpoint/2010/main" val="15923494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7C199A-1649-4A06-ABBB-EBCBF7F89812}"/>
              </a:ext>
            </a:extLst>
          </p:cNvPr>
          <p:cNvSpPr>
            <a:spLocks noGrp="1"/>
          </p:cNvSpPr>
          <p:nvPr>
            <p:ph type="title"/>
          </p:nvPr>
        </p:nvSpPr>
        <p:spPr/>
        <p:txBody>
          <a:bodyPr/>
          <a:lstStyle/>
          <a:p>
            <a:pPr algn="r"/>
            <a:r>
              <a:rPr lang="en-GB" dirty="0"/>
              <a:t>Beautiful Soup</a:t>
            </a:r>
          </a:p>
        </p:txBody>
      </p:sp>
      <p:sp>
        <p:nvSpPr>
          <p:cNvPr id="3" name="Content Placeholder 2">
            <a:extLst>
              <a:ext uri="{FF2B5EF4-FFF2-40B4-BE49-F238E27FC236}">
                <a16:creationId xmlns:a16="http://schemas.microsoft.com/office/drawing/2014/main" xmlns="" id="{6ACF959D-0355-4839-800C-378EEC27293A}"/>
              </a:ext>
            </a:extLst>
          </p:cNvPr>
          <p:cNvSpPr>
            <a:spLocks noGrp="1"/>
          </p:cNvSpPr>
          <p:nvPr>
            <p:ph idx="1"/>
          </p:nvPr>
        </p:nvSpPr>
        <p:spPr/>
        <p:txBody>
          <a:bodyPr>
            <a:normAutofit fontScale="85000" lnSpcReduction="20000"/>
          </a:bodyPr>
          <a:lstStyle/>
          <a:p>
            <a:pPr marL="0" indent="0">
              <a:buNone/>
            </a:pPr>
            <a:r>
              <a:rPr lang="en-GB" dirty="0">
                <a:hlinkClick r:id="rId2"/>
              </a:rPr>
              <a:t>https://www.crummy.com/software/BeautifulSoup/</a:t>
            </a:r>
            <a:r>
              <a:rPr lang="en-GB" dirty="0"/>
              <a:t> </a:t>
            </a:r>
          </a:p>
          <a:p>
            <a:pPr marL="0" indent="0">
              <a:buNone/>
            </a:pPr>
            <a:r>
              <a:rPr lang="en-GB" dirty="0"/>
              <a:t>Web analysis.</a:t>
            </a:r>
          </a:p>
          <a:p>
            <a:pPr marL="0" indent="0">
              <a:buNone/>
            </a:pPr>
            <a:endParaRPr lang="en-GB" dirty="0"/>
          </a:p>
          <a:p>
            <a:pPr marL="0" indent="0">
              <a:buNone/>
            </a:pPr>
            <a:r>
              <a:rPr lang="en-GB" dirty="0"/>
              <a:t>Need other packages to actually download pages like the library </a:t>
            </a:r>
            <a:r>
              <a:rPr lang="en-GB" dirty="0">
                <a:latin typeface="Courier New" panose="02070309020205020404" pitchFamily="49" charset="0"/>
                <a:cs typeface="Courier New" panose="02070309020205020404" pitchFamily="49" charset="0"/>
              </a:rPr>
              <a:t>requests</a:t>
            </a:r>
            <a:r>
              <a:rPr lang="en-GB" dirty="0"/>
              <a:t>.</a:t>
            </a:r>
          </a:p>
          <a:p>
            <a:pPr marL="0" indent="0">
              <a:buNone/>
            </a:pPr>
            <a:r>
              <a:rPr lang="en-GB" dirty="0">
                <a:hlinkClick r:id="rId3"/>
              </a:rPr>
              <a:t>http://docs.python-requests.org/en/master/</a:t>
            </a:r>
            <a:r>
              <a:rPr lang="en-GB" dirty="0"/>
              <a:t> </a:t>
            </a:r>
          </a:p>
          <a:p>
            <a:pPr marL="0" indent="0">
              <a:buNone/>
            </a:pPr>
            <a:endParaRPr lang="en-GB" dirty="0"/>
          </a:p>
          <a:p>
            <a:pPr marL="0" indent="0">
              <a:buNone/>
            </a:pPr>
            <a:r>
              <a:rPr lang="en-GB" dirty="0" err="1"/>
              <a:t>BeautifulSoup</a:t>
            </a:r>
            <a:r>
              <a:rPr lang="en-GB" dirty="0"/>
              <a:t> navigates the Document Object Model:</a:t>
            </a:r>
          </a:p>
          <a:p>
            <a:pPr marL="0" indent="0">
              <a:buNone/>
            </a:pPr>
            <a:r>
              <a:rPr lang="en-GB" dirty="0">
                <a:hlinkClick r:id="rId4"/>
              </a:rPr>
              <a:t>http://www.w3schools.com/</a:t>
            </a:r>
            <a:r>
              <a:rPr lang="en-GB" dirty="0"/>
              <a:t> </a:t>
            </a:r>
          </a:p>
          <a:p>
            <a:pPr marL="0" indent="0">
              <a:buNone/>
            </a:pPr>
            <a:endParaRPr lang="en-GB" dirty="0"/>
          </a:p>
          <a:p>
            <a:pPr marL="0" indent="0">
              <a:buNone/>
            </a:pPr>
            <a:r>
              <a:rPr lang="en-GB" dirty="0"/>
              <a:t>Not a library, but a nice intro to web programming with Python.</a:t>
            </a:r>
          </a:p>
          <a:p>
            <a:pPr marL="0" indent="0">
              <a:buNone/>
            </a:pPr>
            <a:r>
              <a:rPr lang="en-GB" dirty="0">
                <a:hlinkClick r:id="rId5"/>
              </a:rPr>
              <a:t>https://wiki.python.org/moin/WebProgramming</a:t>
            </a:r>
            <a:r>
              <a:rPr lang="en-GB" dirty="0"/>
              <a:t>   </a:t>
            </a:r>
          </a:p>
          <a:p>
            <a:pPr marL="0" indent="0">
              <a:buNone/>
            </a:pPr>
            <a:endParaRPr lang="en-GB" dirty="0"/>
          </a:p>
        </p:txBody>
      </p:sp>
    </p:spTree>
    <p:extLst>
      <p:ext uri="{BB962C8B-B14F-4D97-AF65-F5344CB8AC3E}">
        <p14:creationId xmlns:p14="http://schemas.microsoft.com/office/powerpoint/2010/main" val="2917610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2818DB-C055-4E5D-B95C-A45B97A2DC4C}"/>
              </a:ext>
            </a:extLst>
          </p:cNvPr>
          <p:cNvSpPr>
            <a:spLocks noGrp="1"/>
          </p:cNvSpPr>
          <p:nvPr>
            <p:ph type="title"/>
          </p:nvPr>
        </p:nvSpPr>
        <p:spPr/>
        <p:txBody>
          <a:bodyPr/>
          <a:lstStyle/>
          <a:p>
            <a:pPr algn="r"/>
            <a:r>
              <a:rPr lang="en-GB" dirty="0" err="1"/>
              <a:t>Tweepy</a:t>
            </a:r>
            <a:endParaRPr lang="en-GB" dirty="0"/>
          </a:p>
        </p:txBody>
      </p:sp>
      <p:sp>
        <p:nvSpPr>
          <p:cNvPr id="3" name="Content Placeholder 2">
            <a:extLst>
              <a:ext uri="{FF2B5EF4-FFF2-40B4-BE49-F238E27FC236}">
                <a16:creationId xmlns:a16="http://schemas.microsoft.com/office/drawing/2014/main" xmlns="" id="{4F6E67F2-7EE1-4653-B6F2-3B872934B5D3}"/>
              </a:ext>
            </a:extLst>
          </p:cNvPr>
          <p:cNvSpPr>
            <a:spLocks noGrp="1"/>
          </p:cNvSpPr>
          <p:nvPr>
            <p:ph idx="1"/>
          </p:nvPr>
        </p:nvSpPr>
        <p:spPr/>
        <p:txBody>
          <a:bodyPr/>
          <a:lstStyle/>
          <a:p>
            <a:pPr marL="0" indent="0">
              <a:buNone/>
            </a:pPr>
            <a:endParaRPr lang="en-GB" dirty="0"/>
          </a:p>
          <a:p>
            <a:pPr marL="0" indent="0">
              <a:buNone/>
            </a:pPr>
            <a:r>
              <a:rPr lang="en-GB" dirty="0">
                <a:hlinkClick r:id="rId2"/>
              </a:rPr>
              <a:t>http://www.tweepy.org/</a:t>
            </a:r>
            <a:r>
              <a:rPr lang="en-GB" dirty="0"/>
              <a:t> </a:t>
            </a:r>
          </a:p>
          <a:p>
            <a:pPr marL="0" indent="0">
              <a:buNone/>
            </a:pPr>
            <a:r>
              <a:rPr lang="en-GB" dirty="0"/>
              <a:t>Downloading Tweets for analysis.</a:t>
            </a:r>
          </a:p>
          <a:p>
            <a:pPr marL="0" indent="0">
              <a:buNone/>
            </a:pPr>
            <a:endParaRPr lang="en-GB" dirty="0"/>
          </a:p>
          <a:p>
            <a:pPr marL="0" indent="0">
              <a:buNone/>
            </a:pPr>
            <a:r>
              <a:rPr lang="en-GB" dirty="0"/>
              <a:t>You'll also need a developer key:</a:t>
            </a:r>
          </a:p>
          <a:p>
            <a:pPr marL="0" indent="0">
              <a:buNone/>
            </a:pPr>
            <a:r>
              <a:rPr lang="en-GB" dirty="0">
                <a:hlinkClick r:id="rId3"/>
              </a:rPr>
              <a:t>http://themepacific.com/how-to-generate-api-key-consumer-token-access-key-for-twitter-oauth/994/</a:t>
            </a:r>
            <a:r>
              <a:rPr lang="en-GB" dirty="0"/>
              <a:t> </a:t>
            </a:r>
          </a:p>
          <a:p>
            <a:pPr marL="0" indent="0">
              <a:buNone/>
            </a:pPr>
            <a:r>
              <a:rPr lang="en-GB" dirty="0"/>
              <a:t>Most social media sites have equivalent APIs (functions to access them) and modules to use those.</a:t>
            </a:r>
          </a:p>
        </p:txBody>
      </p:sp>
    </p:spTree>
    <p:extLst>
      <p:ext uri="{BB962C8B-B14F-4D97-AF65-F5344CB8AC3E}">
        <p14:creationId xmlns:p14="http://schemas.microsoft.com/office/powerpoint/2010/main" val="3226840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Packages</a:t>
            </a:r>
          </a:p>
        </p:txBody>
      </p:sp>
      <p:sp>
        <p:nvSpPr>
          <p:cNvPr id="3" name="Content Placeholder 2"/>
          <p:cNvSpPr>
            <a:spLocks noGrp="1"/>
          </p:cNvSpPr>
          <p:nvPr>
            <p:ph idx="1"/>
          </p:nvPr>
        </p:nvSpPr>
        <p:spPr/>
        <p:txBody>
          <a:bodyPr>
            <a:normAutofit/>
          </a:bodyPr>
          <a:lstStyle/>
          <a:p>
            <a:pPr marL="0" indent="0">
              <a:buNone/>
            </a:pPr>
            <a:r>
              <a:rPr lang="en-GB" dirty="0"/>
              <a:t>The Standard Python Library comes with a number of other packages which are not imported automatically.</a:t>
            </a:r>
          </a:p>
          <a:p>
            <a:pPr marL="0" indent="0">
              <a:buNone/>
            </a:pPr>
            <a:endParaRPr lang="en-GB" dirty="0"/>
          </a:p>
          <a:p>
            <a:pPr marL="0" indent="0">
              <a:buNone/>
            </a:pPr>
            <a:r>
              <a:rPr lang="en-GB" dirty="0"/>
              <a:t>We need to import them to use them.</a:t>
            </a:r>
          </a:p>
          <a:p>
            <a:pPr marL="0" indent="0">
              <a:buNone/>
            </a:pPr>
            <a:endParaRPr lang="en-GB" dirty="0"/>
          </a:p>
        </p:txBody>
      </p:sp>
    </p:spTree>
    <p:extLst>
      <p:ext uri="{BB962C8B-B14F-4D97-AF65-F5344CB8AC3E}">
        <p14:creationId xmlns:p14="http://schemas.microsoft.com/office/powerpoint/2010/main" val="4583975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A3D1EE-D657-4D32-B026-265DEC23A10C}"/>
              </a:ext>
            </a:extLst>
          </p:cNvPr>
          <p:cNvSpPr>
            <a:spLocks noGrp="1"/>
          </p:cNvSpPr>
          <p:nvPr>
            <p:ph type="title"/>
          </p:nvPr>
        </p:nvSpPr>
        <p:spPr/>
        <p:txBody>
          <a:bodyPr/>
          <a:lstStyle/>
          <a:p>
            <a:pPr algn="r"/>
            <a:r>
              <a:rPr lang="en-GB" dirty="0"/>
              <a:t>NLTK</a:t>
            </a:r>
          </a:p>
        </p:txBody>
      </p:sp>
      <p:sp>
        <p:nvSpPr>
          <p:cNvPr id="3" name="Content Placeholder 2">
            <a:extLst>
              <a:ext uri="{FF2B5EF4-FFF2-40B4-BE49-F238E27FC236}">
                <a16:creationId xmlns:a16="http://schemas.microsoft.com/office/drawing/2014/main" xmlns="" id="{1D73E87C-81AF-4A03-9982-EB1E5F08DCCA}"/>
              </a:ext>
            </a:extLst>
          </p:cNvPr>
          <p:cNvSpPr>
            <a:spLocks noGrp="1"/>
          </p:cNvSpPr>
          <p:nvPr>
            <p:ph idx="1"/>
          </p:nvPr>
        </p:nvSpPr>
        <p:spPr/>
        <p:txBody>
          <a:bodyPr/>
          <a:lstStyle/>
          <a:p>
            <a:pPr marL="0" indent="0">
              <a:buNone/>
            </a:pPr>
            <a:r>
              <a:rPr lang="en-GB" dirty="0">
                <a:hlinkClick r:id="rId2"/>
              </a:rPr>
              <a:t>http://www.nltk.org/</a:t>
            </a:r>
            <a:endParaRPr lang="en-GB" dirty="0"/>
          </a:p>
          <a:p>
            <a:pPr marL="0" indent="0">
              <a:buNone/>
            </a:pPr>
            <a:endParaRPr lang="en-GB" dirty="0"/>
          </a:p>
          <a:p>
            <a:pPr marL="0" indent="0">
              <a:buNone/>
            </a:pPr>
            <a:r>
              <a:rPr lang="en-GB" dirty="0"/>
              <a:t>Natural Language Toolkit.</a:t>
            </a:r>
          </a:p>
          <a:p>
            <a:pPr marL="0" indent="0">
              <a:buNone/>
            </a:pPr>
            <a:endParaRPr lang="en-GB" dirty="0"/>
          </a:p>
          <a:p>
            <a:pPr marL="0" indent="0">
              <a:buNone/>
            </a:pPr>
            <a:r>
              <a:rPr lang="en-GB" dirty="0"/>
              <a:t>Parse text and analyse everything from Parts Of Speech to positivity or negativity of statements (sentiment analysis).</a:t>
            </a:r>
          </a:p>
        </p:txBody>
      </p:sp>
    </p:spTree>
    <p:extLst>
      <p:ext uri="{BB962C8B-B14F-4D97-AF65-F5344CB8AC3E}">
        <p14:creationId xmlns:p14="http://schemas.microsoft.com/office/powerpoint/2010/main" val="1207416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A8D001-4D92-4958-8402-6EA05B7DC234}"/>
              </a:ext>
            </a:extLst>
          </p:cNvPr>
          <p:cNvSpPr>
            <a:spLocks noGrp="1"/>
          </p:cNvSpPr>
          <p:nvPr>
            <p:ph type="title"/>
          </p:nvPr>
        </p:nvSpPr>
        <p:spPr/>
        <p:txBody>
          <a:bodyPr/>
          <a:lstStyle/>
          <a:p>
            <a:pPr algn="r"/>
            <a:r>
              <a:rPr lang="en-GB" dirty="0"/>
              <a:t>Celery</a:t>
            </a:r>
          </a:p>
        </p:txBody>
      </p:sp>
      <p:sp>
        <p:nvSpPr>
          <p:cNvPr id="3" name="Content Placeholder 2">
            <a:extLst>
              <a:ext uri="{FF2B5EF4-FFF2-40B4-BE49-F238E27FC236}">
                <a16:creationId xmlns:a16="http://schemas.microsoft.com/office/drawing/2014/main" xmlns="" id="{FAA4B05B-DA4B-45C8-BE1D-6EB204E5FD9C}"/>
              </a:ext>
            </a:extLst>
          </p:cNvPr>
          <p:cNvSpPr>
            <a:spLocks noGrp="1"/>
          </p:cNvSpPr>
          <p:nvPr>
            <p:ph idx="1"/>
          </p:nvPr>
        </p:nvSpPr>
        <p:spPr/>
        <p:txBody>
          <a:bodyPr>
            <a:normAutofit lnSpcReduction="10000"/>
          </a:bodyPr>
          <a:lstStyle/>
          <a:p>
            <a:pPr marL="0" indent="0">
              <a:buNone/>
            </a:pPr>
            <a:r>
              <a:rPr lang="en-GB" dirty="0">
                <a:hlinkClick r:id="rId2"/>
              </a:rPr>
              <a:t>http://www.celeryproject.org/</a:t>
            </a:r>
            <a:endParaRPr lang="en-GB" dirty="0"/>
          </a:p>
          <a:p>
            <a:pPr marL="0" indent="0">
              <a:buNone/>
            </a:pPr>
            <a:endParaRPr lang="en-GB" dirty="0"/>
          </a:p>
          <a:p>
            <a:pPr marL="0" indent="0">
              <a:buNone/>
            </a:pPr>
            <a:r>
              <a:rPr lang="en-GB" dirty="0"/>
              <a:t>Concurrent computing / parallelisation.</a:t>
            </a:r>
          </a:p>
          <a:p>
            <a:pPr marL="0" indent="0">
              <a:buNone/>
            </a:pPr>
            <a:endParaRPr lang="en-GB" dirty="0"/>
          </a:p>
          <a:p>
            <a:pPr marL="0" indent="0">
              <a:buNone/>
            </a:pPr>
            <a:r>
              <a:rPr lang="en-GB" dirty="0"/>
              <a:t>For splitting up programs and running them on multiple computers e.g. to remove memory limits.</a:t>
            </a:r>
          </a:p>
          <a:p>
            <a:pPr marL="0" indent="0">
              <a:buNone/>
            </a:pPr>
            <a:endParaRPr lang="en-GB" dirty="0"/>
          </a:p>
          <a:p>
            <a:pPr marL="0" indent="0">
              <a:buNone/>
            </a:pPr>
            <a:r>
              <a:rPr lang="en-GB" dirty="0"/>
              <a:t>See also:</a:t>
            </a:r>
          </a:p>
          <a:p>
            <a:pPr marL="0" indent="0">
              <a:buNone/>
            </a:pPr>
            <a:r>
              <a:rPr lang="en-GB" dirty="0">
                <a:hlinkClick r:id="rId3"/>
              </a:rPr>
              <a:t>https://docs.python.org/3/library/concurrency.html</a:t>
            </a:r>
            <a:r>
              <a:rPr lang="en-GB" dirty="0"/>
              <a:t> </a:t>
            </a:r>
          </a:p>
          <a:p>
            <a:pPr marL="0" indent="0">
              <a:buNone/>
            </a:pPr>
            <a:endParaRPr lang="en-GB" dirty="0"/>
          </a:p>
        </p:txBody>
      </p:sp>
    </p:spTree>
    <p:extLst>
      <p:ext uri="{BB962C8B-B14F-4D97-AF65-F5344CB8AC3E}">
        <p14:creationId xmlns:p14="http://schemas.microsoft.com/office/powerpoint/2010/main" val="10440749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56023D-F190-478B-AE6B-DA696A3A68E5}"/>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xmlns="" id="{A9FE9E4D-4352-446B-ABDF-6E36035A8916}"/>
              </a:ext>
            </a:extLst>
          </p:cNvPr>
          <p:cNvSpPr>
            <a:spLocks noGrp="1"/>
          </p:cNvSpPr>
          <p:nvPr>
            <p:ph idx="1"/>
          </p:nvPr>
        </p:nvSpPr>
        <p:spPr/>
        <p:txBody>
          <a:bodyPr/>
          <a:lstStyle/>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geostuff</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point_1 = </a:t>
            </a:r>
            <a:r>
              <a:rPr lang="en-GB" dirty="0" err="1">
                <a:latin typeface="Courier New" panose="02070309020205020404" pitchFamily="49" charset="0"/>
                <a:cs typeface="Courier New" panose="02070309020205020404" pitchFamily="49" charset="0"/>
              </a:rPr>
              <a:t>geostuff.GeoPoint</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from </a:t>
            </a:r>
            <a:r>
              <a:rPr lang="en-GB" dirty="0" err="1">
                <a:latin typeface="Courier New" panose="02070309020205020404" pitchFamily="49" charset="0"/>
                <a:cs typeface="Courier New" panose="02070309020205020404" pitchFamily="49" charset="0"/>
              </a:rPr>
              <a:t>geostuff</a:t>
            </a:r>
            <a:r>
              <a:rPr lang="en-GB" dirty="0">
                <a:latin typeface="Courier New" panose="02070309020205020404" pitchFamily="49" charset="0"/>
                <a:cs typeface="Courier New" panose="02070309020205020404" pitchFamily="49" charset="0"/>
              </a:rPr>
              <a:t> import </a:t>
            </a:r>
            <a:r>
              <a:rPr lang="en-GB" dirty="0" err="1">
                <a:latin typeface="Courier New" panose="02070309020205020404" pitchFamily="49" charset="0"/>
                <a:cs typeface="Courier New" panose="02070309020205020404" pitchFamily="49" charset="0"/>
              </a:rPr>
              <a:t>GeoPoint</a:t>
            </a:r>
            <a:r>
              <a:rPr lang="en-GB" dirty="0">
                <a:latin typeface="Courier New" panose="02070309020205020404" pitchFamily="49" charset="0"/>
                <a:cs typeface="Courier New" panose="02070309020205020404" pitchFamily="49" charset="0"/>
              </a:rPr>
              <a:t> # Don't use *</a:t>
            </a:r>
          </a:p>
          <a:p>
            <a:pPr marL="0" indent="0">
              <a:buNone/>
            </a:pPr>
            <a:r>
              <a:rPr lang="en-GB" dirty="0">
                <a:latin typeface="Courier New" panose="02070309020205020404" pitchFamily="49" charset="0"/>
                <a:cs typeface="Courier New" panose="02070309020205020404" pitchFamily="49" charset="0"/>
              </a:rPr>
              <a:t>point_1 = </a:t>
            </a:r>
            <a:r>
              <a:rPr lang="en-GB" dirty="0" err="1">
                <a:latin typeface="Courier New" panose="02070309020205020404" pitchFamily="49" charset="0"/>
                <a:cs typeface="Courier New" panose="02070309020205020404" pitchFamily="49" charset="0"/>
              </a:rPr>
              <a:t>GeoPoint</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geostuffthatisuseful</a:t>
            </a:r>
            <a:r>
              <a:rPr lang="en-GB" dirty="0">
                <a:latin typeface="Courier New" panose="02070309020205020404" pitchFamily="49" charset="0"/>
                <a:cs typeface="Courier New" panose="02070309020205020404" pitchFamily="49" charset="0"/>
              </a:rPr>
              <a:t> as geo</a:t>
            </a:r>
          </a:p>
          <a:p>
            <a:pPr marL="0" indent="0">
              <a:buNone/>
            </a:pPr>
            <a:r>
              <a:rPr lang="en-GB" dirty="0">
                <a:latin typeface="Courier New" panose="02070309020205020404" pitchFamily="49" charset="0"/>
                <a:cs typeface="Courier New" panose="02070309020205020404" pitchFamily="49" charset="0"/>
              </a:rPr>
              <a:t>point_1 = </a:t>
            </a:r>
            <a:r>
              <a:rPr lang="en-GB" dirty="0" err="1">
                <a:latin typeface="Courier New" panose="02070309020205020404" pitchFamily="49" charset="0"/>
                <a:cs typeface="Courier New" panose="02070309020205020404" pitchFamily="49" charset="0"/>
              </a:rPr>
              <a:t>geo.GeoPoint</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4693772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D4B626-F971-49D3-8B54-715118D4FB50}"/>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xmlns="" id="{92549AB6-DC05-40AC-B08E-A1DD14633AAA}"/>
              </a:ext>
            </a:extLst>
          </p:cNvPr>
          <p:cNvSpPr>
            <a:spLocks noGrp="1"/>
          </p:cNvSpPr>
          <p:nvPr>
            <p:ph idx="1"/>
          </p:nvPr>
        </p:nvSpPr>
        <p:spPr/>
        <p:txBody>
          <a:bodyPr/>
          <a:lstStyle/>
          <a:p>
            <a:pPr marL="0" indent="0">
              <a:buNone/>
            </a:pPr>
            <a:r>
              <a:rPr lang="en-GB" dirty="0">
                <a:cs typeface="Courier New" panose="02070309020205020404" pitchFamily="49" charset="0"/>
              </a:rPr>
              <a:t>Generally, on import, loose code in modules and classes will run. Avoid this by placing all code in functions and use the following to isolate code to run if you want the module to also run as a script: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if __name__ == "__main__":</a:t>
            </a:r>
          </a:p>
          <a:p>
            <a:pPr marL="0" indent="0">
              <a:buNone/>
            </a:pPr>
            <a:r>
              <a:rPr lang="en-GB" dirty="0">
                <a:latin typeface="Courier New" panose="02070309020205020404" pitchFamily="49" charset="0"/>
                <a:cs typeface="Courier New" panose="02070309020205020404" pitchFamily="49" charset="0"/>
              </a:rPr>
              <a:t>	# Imports needed for running.</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function_name</a:t>
            </a:r>
            <a:r>
              <a:rPr lang="en-GB" dirty="0">
                <a:latin typeface="Courier New" panose="02070309020205020404" pitchFamily="49" charset="0"/>
                <a:cs typeface="Courier New" panose="02070309020205020404" pitchFamily="49" charset="0"/>
              </a:rPr>
              <a:t>()</a:t>
            </a:r>
          </a:p>
          <a:p>
            <a:endParaRPr lang="en-GB" dirty="0"/>
          </a:p>
        </p:txBody>
      </p:sp>
    </p:spTree>
    <p:extLst>
      <p:ext uri="{BB962C8B-B14F-4D97-AF65-F5344CB8AC3E}">
        <p14:creationId xmlns:p14="http://schemas.microsoft.com/office/powerpoint/2010/main" val="6758796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53218F-8329-4D08-B18C-1A0AD9D66BB6}"/>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xmlns="" id="{71608750-E6E3-4E03-8533-842E8EB484AC}"/>
              </a:ext>
            </a:extLst>
          </p:cNvPr>
          <p:cNvSpPr>
            <a:spLocks noGrp="1"/>
          </p:cNvSpPr>
          <p:nvPr>
            <p:ph idx="1"/>
          </p:nvPr>
        </p:nvSpPr>
        <p:spPr/>
        <p:txBody>
          <a:bodyPr/>
          <a:lstStyle/>
          <a:p>
            <a:pPr marL="0" indent="0">
              <a:buNone/>
            </a:pPr>
            <a:r>
              <a:rPr lang="en-GB" dirty="0">
                <a:cs typeface="Courier New" panose="02070309020205020404" pitchFamily="49" charset="0"/>
              </a:rPr>
              <a:t>In general in scripts and modules code has to be defined before it can be used within the same module.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class A:</a:t>
            </a:r>
          </a:p>
          <a:p>
            <a:pPr marL="0" indent="0">
              <a:buNone/>
            </a:pPr>
            <a:r>
              <a:rPr lang="en-GB" dirty="0">
                <a:latin typeface="Courier New" panose="02070309020205020404" pitchFamily="49" charset="0"/>
                <a:cs typeface="Courier New" panose="02070309020205020404" pitchFamily="49" charset="0"/>
              </a:rPr>
              <a:t>	def b (__self__) :</a:t>
            </a:r>
          </a:p>
          <a:p>
            <a:pPr marL="0" indent="0">
              <a:buNone/>
            </a:pPr>
            <a:r>
              <a:rPr lang="en-GB" dirty="0">
                <a:latin typeface="Courier New" panose="02070309020205020404" pitchFamily="49" charset="0"/>
                <a:cs typeface="Courier New" panose="02070309020205020404" pitchFamily="49" charset="0"/>
              </a:rPr>
              <a:t>		print ("hello world")</a:t>
            </a:r>
          </a:p>
          <a:p>
            <a:pPr marL="0" indent="0">
              <a:buNone/>
            </a:pPr>
            <a:r>
              <a:rPr lang="en-GB" dirty="0">
                <a:latin typeface="Courier New" panose="02070309020205020404" pitchFamily="49" charset="0"/>
                <a:cs typeface="Courier New" panose="02070309020205020404" pitchFamily="49" charset="0"/>
              </a:rPr>
              <a:t>c = A()</a:t>
            </a:r>
          </a:p>
          <a:p>
            <a:pPr marL="0" indent="0">
              <a:buNone/>
            </a:pPr>
            <a:r>
              <a:rPr lang="en-GB" dirty="0" err="1">
                <a:latin typeface="Courier New" panose="02070309020205020404" pitchFamily="49" charset="0"/>
                <a:cs typeface="Courier New" panose="02070309020205020404" pitchFamily="49" charset="0"/>
              </a:rPr>
              <a:t>c.b</a:t>
            </a:r>
            <a:r>
              <a:rPr lang="en-GB" dirty="0">
                <a:latin typeface="Courier New" panose="02070309020205020404" pitchFamily="49" charset="0"/>
                <a:cs typeface="Courier New" panose="02070309020205020404" pitchFamily="49" charset="0"/>
              </a:rPr>
              <a:t>()</a:t>
            </a:r>
          </a:p>
          <a:p>
            <a:endParaRPr lang="en-GB" dirty="0"/>
          </a:p>
        </p:txBody>
      </p:sp>
    </p:spTree>
    <p:extLst>
      <p:ext uri="{BB962C8B-B14F-4D97-AF65-F5344CB8AC3E}">
        <p14:creationId xmlns:p14="http://schemas.microsoft.com/office/powerpoint/2010/main" val="37582854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8F103C-3C94-49A4-AB30-068CE42723BC}"/>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xmlns="" id="{0BE5C41D-8179-4E4B-A01F-3EEACCC1EA29}"/>
              </a:ext>
            </a:extLst>
          </p:cNvPr>
          <p:cNvSpPr>
            <a:spLocks noGrp="1"/>
          </p:cNvSpPr>
          <p:nvPr>
            <p:ph idx="1"/>
          </p:nvPr>
        </p:nvSpPr>
        <p:spPr>
          <a:xfrm>
            <a:off x="548640" y="829994"/>
            <a:ext cx="10805160" cy="5697415"/>
          </a:xfrm>
        </p:spPr>
        <p:txBody>
          <a:bodyPr>
            <a:normAutofit fontScale="92500" lnSpcReduction="20000"/>
          </a:bodyPr>
          <a:lstStyle/>
          <a:p>
            <a:pPr marL="0" indent="0">
              <a:buNone/>
            </a:pPr>
            <a:r>
              <a:rPr lang="en-GB" dirty="0"/>
              <a:t>Key standard libraries to study:</a:t>
            </a:r>
          </a:p>
          <a:p>
            <a:pPr marL="0" indent="0">
              <a:buNone/>
            </a:pPr>
            <a:r>
              <a:rPr lang="en-GB" dirty="0" err="1"/>
              <a:t>builtins</a:t>
            </a:r>
            <a:r>
              <a:rPr lang="en-GB" dirty="0"/>
              <a:t>/</a:t>
            </a:r>
            <a:r>
              <a:rPr lang="en-GB" dirty="0" err="1"/>
              <a:t>pathlib</a:t>
            </a:r>
            <a:r>
              <a:rPr lang="en-GB" dirty="0"/>
              <a:t>/</a:t>
            </a:r>
            <a:r>
              <a:rPr lang="en-GB" dirty="0" err="1"/>
              <a:t>os</a:t>
            </a:r>
            <a:endParaRPr lang="en-GB" dirty="0"/>
          </a:p>
          <a:p>
            <a:pPr marL="0" indent="0">
              <a:buNone/>
            </a:pPr>
            <a:r>
              <a:rPr lang="en-GB" dirty="0"/>
              <a:t>math/statistics</a:t>
            </a:r>
          </a:p>
          <a:p>
            <a:pPr marL="0" indent="0">
              <a:buNone/>
            </a:pPr>
            <a:r>
              <a:rPr lang="en-GB" dirty="0"/>
              <a:t>decimal/fraction</a:t>
            </a:r>
          </a:p>
          <a:p>
            <a:pPr marL="0" indent="0">
              <a:buNone/>
            </a:pPr>
            <a:r>
              <a:rPr lang="en-GB" dirty="0"/>
              <a:t>regex</a:t>
            </a:r>
          </a:p>
          <a:p>
            <a:pPr marL="0" indent="0">
              <a:buNone/>
            </a:pPr>
            <a:r>
              <a:rPr lang="en-GB" dirty="0"/>
              <a:t>datetime</a:t>
            </a:r>
          </a:p>
          <a:p>
            <a:pPr marL="0" indent="0">
              <a:buNone/>
            </a:pPr>
            <a:endParaRPr lang="en-GB" dirty="0"/>
          </a:p>
          <a:p>
            <a:pPr marL="0" indent="0">
              <a:buNone/>
            </a:pPr>
            <a:r>
              <a:rPr lang="en-GB" dirty="0"/>
              <a:t>Key external libraries to study:</a:t>
            </a:r>
          </a:p>
          <a:p>
            <a:pPr marL="0" indent="0">
              <a:buNone/>
            </a:pPr>
            <a:r>
              <a:rPr lang="en-GB" dirty="0" err="1"/>
              <a:t>matplotlib</a:t>
            </a:r>
            <a:endParaRPr lang="en-GB" dirty="0"/>
          </a:p>
          <a:p>
            <a:pPr marL="0" indent="0">
              <a:buNone/>
            </a:pPr>
            <a:r>
              <a:rPr lang="en-GB" dirty="0" err="1"/>
              <a:t>numpy</a:t>
            </a:r>
            <a:endParaRPr lang="en-GB" dirty="0"/>
          </a:p>
          <a:p>
            <a:pPr marL="0" indent="0">
              <a:buNone/>
            </a:pPr>
            <a:r>
              <a:rPr lang="en-GB" dirty="0"/>
              <a:t>pandas</a:t>
            </a:r>
          </a:p>
          <a:p>
            <a:pPr marL="0" indent="0">
              <a:buNone/>
            </a:pPr>
            <a:r>
              <a:rPr lang="en-GB" dirty="0" err="1"/>
              <a:t>beautifulsoup</a:t>
            </a:r>
            <a:endParaRPr lang="en-GB" dirty="0"/>
          </a:p>
          <a:p>
            <a:pPr marL="0" indent="0">
              <a:buNone/>
            </a:pPr>
            <a:r>
              <a:rPr lang="en-GB" dirty="0" err="1"/>
              <a:t>tkinter</a:t>
            </a:r>
            <a:endParaRPr lang="en-GB" dirty="0"/>
          </a:p>
        </p:txBody>
      </p:sp>
    </p:spTree>
    <p:extLst>
      <p:ext uri="{BB962C8B-B14F-4D97-AF65-F5344CB8AC3E}">
        <p14:creationId xmlns:p14="http://schemas.microsoft.com/office/powerpoint/2010/main" val="2716037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80A80E-4029-4064-B1BD-C1BB8DC31FBF}"/>
              </a:ext>
            </a:extLst>
          </p:cNvPr>
          <p:cNvSpPr>
            <a:spLocks noGrp="1"/>
          </p:cNvSpPr>
          <p:nvPr>
            <p:ph type="title"/>
          </p:nvPr>
        </p:nvSpPr>
        <p:spPr/>
        <p:txBody>
          <a:bodyPr/>
          <a:lstStyle/>
          <a:p>
            <a:pPr algn="r"/>
            <a:r>
              <a:rPr lang="en-GB" dirty="0"/>
              <a:t>Import</a:t>
            </a:r>
          </a:p>
        </p:txBody>
      </p:sp>
      <p:sp>
        <p:nvSpPr>
          <p:cNvPr id="3" name="Content Placeholder 2">
            <a:extLst>
              <a:ext uri="{FF2B5EF4-FFF2-40B4-BE49-F238E27FC236}">
                <a16:creationId xmlns:a16="http://schemas.microsoft.com/office/drawing/2014/main" xmlns="" id="{71270E9D-9090-4808-98C3-FB100DEFD692}"/>
              </a:ext>
            </a:extLst>
          </p:cNvPr>
          <p:cNvSpPr>
            <a:spLocks noGrp="1"/>
          </p:cNvSpPr>
          <p:nvPr>
            <p:ph idx="1"/>
          </p:nvPr>
        </p:nvSpPr>
        <p:spPr>
          <a:xfrm>
            <a:off x="365760" y="1350498"/>
            <a:ext cx="11521440" cy="5162843"/>
          </a:xfrm>
        </p:spPr>
        <p:txBody>
          <a:bodyPr>
            <a:normAutofit lnSpcReduction="10000"/>
          </a:bodyPr>
          <a:lstStyle/>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agentframework</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point_1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t>This is a very explicit style. There is little ambiguity about which </a:t>
            </a:r>
            <a:r>
              <a:rPr lang="en-GB" dirty="0">
                <a:latin typeface="Courier New" panose="02070309020205020404" pitchFamily="49" charset="0"/>
                <a:cs typeface="Courier New" panose="02070309020205020404" pitchFamily="49" charset="0"/>
              </a:rPr>
              <a:t>Agent</a:t>
            </a:r>
            <a:r>
              <a:rPr lang="en-GB" dirty="0"/>
              <a:t> we are after (if other imported modules have </a:t>
            </a:r>
            <a:r>
              <a:rPr lang="en-GB" dirty="0">
                <a:latin typeface="Courier New" panose="02070309020205020404" pitchFamily="49" charset="0"/>
                <a:cs typeface="Courier New" panose="02070309020205020404" pitchFamily="49" charset="0"/>
              </a:rPr>
              <a:t>Agent</a:t>
            </a:r>
            <a:r>
              <a:rPr lang="en-GB" dirty="0"/>
              <a:t> classes). </a:t>
            </a:r>
          </a:p>
          <a:p>
            <a:pPr marL="0" indent="0">
              <a:buNone/>
            </a:pPr>
            <a:r>
              <a:rPr lang="en-GB" dirty="0"/>
              <a:t>This is safest as you have to be explicit about the module. Provided there aren't two modules with the same name and class, you are fine.</a:t>
            </a:r>
          </a:p>
          <a:p>
            <a:pPr marL="0" indent="0">
              <a:buNone/>
            </a:pPr>
            <a:endParaRPr lang="en-GB" dirty="0"/>
          </a:p>
          <a:p>
            <a:pPr marL="0" indent="0">
              <a:buNone/>
            </a:pPr>
            <a:r>
              <a:rPr lang="en-GB" dirty="0"/>
              <a:t>If you're sure there are no other </a:t>
            </a:r>
            <a:r>
              <a:rPr lang="en-GB" dirty="0">
                <a:latin typeface="Courier New" panose="02070309020205020404" pitchFamily="49" charset="0"/>
                <a:cs typeface="Courier New" panose="02070309020205020404" pitchFamily="49" charset="0"/>
              </a:rPr>
              <a:t>Agent</a:t>
            </a:r>
            <a:r>
              <a:rPr lang="en-GB" dirty="0"/>
              <a:t>, you can:</a:t>
            </a:r>
          </a:p>
          <a:p>
            <a:pPr marL="0" indent="0">
              <a:buNone/>
            </a:pPr>
            <a:r>
              <a:rPr lang="en-GB" dirty="0">
                <a:latin typeface="Courier New" panose="02070309020205020404" pitchFamily="49" charset="0"/>
                <a:cs typeface="Courier New" panose="02070309020205020404" pitchFamily="49" charset="0"/>
              </a:rPr>
              <a:t>from </a:t>
            </a:r>
            <a:r>
              <a:rPr lang="en-GB" dirty="0" err="1">
                <a:latin typeface="Courier New" panose="02070309020205020404" pitchFamily="49" charset="0"/>
                <a:cs typeface="Courier New" panose="02070309020205020404" pitchFamily="49" charset="0"/>
              </a:rPr>
              <a:t>agentframework</a:t>
            </a:r>
            <a:r>
              <a:rPr lang="en-GB" dirty="0">
                <a:latin typeface="Courier New" panose="02070309020205020404" pitchFamily="49" charset="0"/>
                <a:cs typeface="Courier New" panose="02070309020205020404" pitchFamily="49" charset="0"/>
              </a:rPr>
              <a:t> import Agent</a:t>
            </a:r>
          </a:p>
          <a:p>
            <a:pPr marL="0" indent="0">
              <a:buNone/>
            </a:pPr>
            <a:r>
              <a:rPr lang="en-GB" dirty="0">
                <a:latin typeface="Courier New" panose="02070309020205020404" pitchFamily="49" charset="0"/>
                <a:cs typeface="Courier New" panose="02070309020205020404" pitchFamily="49" charset="0"/>
              </a:rPr>
              <a:t>point_1 = Agent()</a:t>
            </a:r>
          </a:p>
          <a:p>
            <a:pPr marL="0" indent="0">
              <a:buNone/>
            </a:pPr>
            <a:r>
              <a:rPr lang="en-GB" dirty="0"/>
              <a:t>This just imports this one class. </a:t>
            </a:r>
          </a:p>
          <a:p>
            <a:pPr marL="0" indent="0">
              <a:buNone/>
            </a:pPr>
            <a:endParaRPr lang="en-GB" dirty="0"/>
          </a:p>
        </p:txBody>
      </p:sp>
    </p:spTree>
    <p:extLst>
      <p:ext uri="{BB962C8B-B14F-4D97-AF65-F5344CB8AC3E}">
        <p14:creationId xmlns:p14="http://schemas.microsoft.com/office/powerpoint/2010/main" val="3277003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D82FA8-3FCC-481D-8181-17E480D256F8}"/>
              </a:ext>
            </a:extLst>
          </p:cNvPr>
          <p:cNvSpPr>
            <a:spLocks noGrp="1"/>
          </p:cNvSpPr>
          <p:nvPr>
            <p:ph type="title"/>
          </p:nvPr>
        </p:nvSpPr>
        <p:spPr/>
        <p:txBody>
          <a:bodyPr/>
          <a:lstStyle/>
          <a:p>
            <a:pPr algn="r"/>
            <a:r>
              <a:rPr lang="en-GB" dirty="0"/>
              <a:t>NB</a:t>
            </a:r>
          </a:p>
        </p:txBody>
      </p:sp>
      <p:sp>
        <p:nvSpPr>
          <p:cNvPr id="3" name="Content Placeholder 2">
            <a:extLst>
              <a:ext uri="{FF2B5EF4-FFF2-40B4-BE49-F238E27FC236}">
                <a16:creationId xmlns:a16="http://schemas.microsoft.com/office/drawing/2014/main" xmlns="" id="{D41A9D17-9256-4E9A-8F4E-3DA69063D9A5}"/>
              </a:ext>
            </a:extLst>
          </p:cNvPr>
          <p:cNvSpPr>
            <a:spLocks noGrp="1"/>
          </p:cNvSpPr>
          <p:nvPr>
            <p:ph idx="1"/>
          </p:nvPr>
        </p:nvSpPr>
        <p:spPr>
          <a:xfrm>
            <a:off x="393895" y="1825625"/>
            <a:ext cx="10959905" cy="4351338"/>
          </a:xfrm>
        </p:spPr>
        <p:txBody>
          <a:bodyPr>
            <a:normAutofit lnSpcReduction="10000"/>
          </a:bodyPr>
          <a:lstStyle/>
          <a:p>
            <a:pPr marL="0" indent="0">
              <a:spcAft>
                <a:spcPts val="1200"/>
              </a:spcAft>
              <a:buNone/>
            </a:pPr>
            <a:r>
              <a:rPr lang="en-GB" dirty="0"/>
              <a:t>You will often see imports of everything in a module:</a:t>
            </a:r>
          </a:p>
          <a:p>
            <a:pPr marL="0" indent="0">
              <a:spcAft>
                <a:spcPts val="1200"/>
              </a:spcAft>
              <a:buNone/>
            </a:pPr>
            <a:r>
              <a:rPr lang="en-GB" dirty="0">
                <a:latin typeface="Courier New" panose="02070309020205020404" pitchFamily="49" charset="0"/>
                <a:cs typeface="Courier New" panose="02070309020205020404" pitchFamily="49" charset="0"/>
              </a:rPr>
              <a:t>from </a:t>
            </a:r>
            <a:r>
              <a:rPr lang="en-GB" dirty="0" err="1">
                <a:latin typeface="Courier New" panose="02070309020205020404" pitchFamily="49" charset="0"/>
                <a:cs typeface="Courier New" panose="02070309020205020404" pitchFamily="49" charset="0"/>
              </a:rPr>
              <a:t>agentframework</a:t>
            </a:r>
            <a:r>
              <a:rPr lang="en-GB" dirty="0">
                <a:latin typeface="Courier New" panose="02070309020205020404" pitchFamily="49" charset="0"/>
                <a:cs typeface="Courier New" panose="02070309020205020404" pitchFamily="49" charset="0"/>
              </a:rPr>
              <a:t> import *</a:t>
            </a:r>
          </a:p>
          <a:p>
            <a:pPr marL="0" indent="0">
              <a:spcAft>
                <a:spcPts val="1200"/>
              </a:spcAft>
              <a:buNone/>
            </a:pPr>
            <a:r>
              <a:rPr lang="en-GB" dirty="0"/>
              <a:t>This is easy, because it saves you having to import multiple classes, but it is dangerous: you have no idea what other classes are in there that might replace classes you have imported elsewhere. </a:t>
            </a:r>
          </a:p>
          <a:p>
            <a:pPr marL="0" indent="0">
              <a:spcAft>
                <a:spcPts val="1200"/>
              </a:spcAft>
              <a:buNone/>
            </a:pPr>
            <a:r>
              <a:rPr lang="en-GB" dirty="0"/>
              <a:t>In other languages, with, frankly better, documentation and file structures, it is easy to find out which classes are in libraries, so you see this a lot.</a:t>
            </a:r>
          </a:p>
          <a:p>
            <a:pPr marL="0" indent="0">
              <a:spcAft>
                <a:spcPts val="1200"/>
              </a:spcAft>
              <a:buNone/>
            </a:pPr>
            <a:r>
              <a:rPr lang="en-GB" dirty="0"/>
              <a:t>In Python, it is strongly recommended you don't do this. If you get code from elsewhere, change these to explicit imports.</a:t>
            </a:r>
          </a:p>
        </p:txBody>
      </p:sp>
    </p:spTree>
    <p:extLst>
      <p:ext uri="{BB962C8B-B14F-4D97-AF65-F5344CB8AC3E}">
        <p14:creationId xmlns:p14="http://schemas.microsoft.com/office/powerpoint/2010/main" val="1123039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BD9255-FCA9-4028-A60E-FCF8BD1DFCBD}"/>
              </a:ext>
            </a:extLst>
          </p:cNvPr>
          <p:cNvSpPr>
            <a:spLocks noGrp="1"/>
          </p:cNvSpPr>
          <p:nvPr>
            <p:ph type="title"/>
          </p:nvPr>
        </p:nvSpPr>
        <p:spPr/>
        <p:txBody>
          <a:bodyPr/>
          <a:lstStyle/>
          <a:p>
            <a:pPr algn="r"/>
            <a:r>
              <a:rPr lang="en-GB" dirty="0"/>
              <a:t>As</a:t>
            </a:r>
          </a:p>
        </p:txBody>
      </p:sp>
      <p:sp>
        <p:nvSpPr>
          <p:cNvPr id="3" name="Content Placeholder 2">
            <a:extLst>
              <a:ext uri="{FF2B5EF4-FFF2-40B4-BE49-F238E27FC236}">
                <a16:creationId xmlns:a16="http://schemas.microsoft.com/office/drawing/2014/main" xmlns="" id="{4DA3A8BB-30CD-435E-925E-1D919B178117}"/>
              </a:ext>
            </a:extLst>
          </p:cNvPr>
          <p:cNvSpPr>
            <a:spLocks noGrp="1"/>
          </p:cNvSpPr>
          <p:nvPr>
            <p:ph idx="1"/>
          </p:nvPr>
        </p:nvSpPr>
        <p:spPr>
          <a:xfrm>
            <a:off x="556846" y="1690688"/>
            <a:ext cx="11217811" cy="4351338"/>
          </a:xfrm>
        </p:spPr>
        <p:txBody>
          <a:bodyPr>
            <a:normAutofit lnSpcReduction="10000"/>
          </a:bodyPr>
          <a:lstStyle/>
          <a:p>
            <a:pPr marL="0" indent="0">
              <a:buNone/>
            </a:pPr>
            <a:r>
              <a:rPr lang="en-GB" dirty="0"/>
              <a:t>If the module name is very long (it shouldn't be), you can do this:</a:t>
            </a: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agentbasedmodellingframework</a:t>
            </a:r>
            <a:r>
              <a:rPr lang="en-GB" dirty="0">
                <a:latin typeface="Courier New" panose="02070309020205020404" pitchFamily="49" charset="0"/>
                <a:cs typeface="Courier New" panose="02070309020205020404" pitchFamily="49" charset="0"/>
              </a:rPr>
              <a:t> as </a:t>
            </a:r>
            <a:r>
              <a:rPr lang="en-GB" dirty="0" err="1">
                <a:latin typeface="Courier New" panose="02070309020205020404" pitchFamily="49" charset="0"/>
                <a:cs typeface="Courier New" panose="02070309020205020404" pitchFamily="49" charset="0"/>
              </a:rPr>
              <a:t>abm</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abm.Agent</a:t>
            </a: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t>If the </a:t>
            </a:r>
            <a:r>
              <a:rPr lang="en-GB" dirty="0" err="1"/>
              <a:t>classname</a:t>
            </a:r>
            <a:r>
              <a:rPr lang="en-GB" dirty="0"/>
              <a:t> is very long, you can:</a:t>
            </a:r>
          </a:p>
          <a:p>
            <a:pPr marL="0" indent="0">
              <a:buNone/>
            </a:pPr>
            <a:r>
              <a:rPr lang="en-GB" dirty="0">
                <a:latin typeface="Courier New" panose="02070309020205020404" pitchFamily="49" charset="0"/>
                <a:cs typeface="Courier New" panose="02070309020205020404" pitchFamily="49" charset="0"/>
              </a:rPr>
              <a:t>from </a:t>
            </a:r>
            <a:r>
              <a:rPr lang="en-GB" dirty="0" err="1">
                <a:latin typeface="Courier New" panose="02070309020205020404" pitchFamily="49" charset="0"/>
                <a:cs typeface="Courier New" panose="02070309020205020404" pitchFamily="49" charset="0"/>
              </a:rPr>
              <a:t>abm</a:t>
            </a:r>
            <a:r>
              <a:rPr lang="en-GB" dirty="0">
                <a:latin typeface="Courier New" panose="02070309020205020404" pitchFamily="49" charset="0"/>
                <a:cs typeface="Courier New" panose="02070309020205020404" pitchFamily="49" charset="0"/>
              </a:rPr>
              <a:t> import </a:t>
            </a:r>
            <a:r>
              <a:rPr lang="en-GB" dirty="0" err="1">
                <a:latin typeface="Courier New" panose="02070309020205020404" pitchFamily="49" charset="0"/>
                <a:cs typeface="Courier New" panose="02070309020205020404" pitchFamily="49" charset="0"/>
              </a:rPr>
              <a:t>AgentsRepresentingPeople</a:t>
            </a:r>
            <a:r>
              <a:rPr lang="en-GB" dirty="0">
                <a:latin typeface="Courier New" panose="02070309020205020404" pitchFamily="49" charset="0"/>
                <a:cs typeface="Courier New" panose="02070309020205020404" pitchFamily="49" charset="0"/>
              </a:rPr>
              <a:t> as Ag</a:t>
            </a:r>
          </a:p>
          <a:p>
            <a:pPr marL="0" indent="0">
              <a:buNone/>
            </a:pPr>
            <a:r>
              <a:rPr lang="en-GB" dirty="0">
                <a:latin typeface="Courier New" panose="02070309020205020404" pitchFamily="49" charset="0"/>
                <a:cs typeface="Courier New" panose="02070309020205020404" pitchFamily="49" charset="0"/>
              </a:rPr>
              <a:t>agent_1 = Ag()</a:t>
            </a:r>
          </a:p>
          <a:p>
            <a:pPr marL="0" indent="0">
              <a:buNone/>
            </a:pPr>
            <a:endParaRPr lang="en-GB" dirty="0"/>
          </a:p>
          <a:p>
            <a:pPr marL="0" indent="0">
              <a:buNone/>
            </a:pPr>
            <a:r>
              <a:rPr lang="en-GB" dirty="0"/>
              <a:t>Some people like this, but it does make the code harder to understand.</a:t>
            </a:r>
          </a:p>
        </p:txBody>
      </p:sp>
    </p:spTree>
    <p:extLst>
      <p:ext uri="{BB962C8B-B14F-4D97-AF65-F5344CB8AC3E}">
        <p14:creationId xmlns:p14="http://schemas.microsoft.com/office/powerpoint/2010/main" val="3011416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6D5F468-7B7F-4079-9786-E51DD8E05750}"/>
              </a:ext>
            </a:extLst>
          </p:cNvPr>
          <p:cNvSpPr>
            <a:spLocks noGrp="1"/>
          </p:cNvSpPr>
          <p:nvPr>
            <p:ph idx="1"/>
          </p:nvPr>
        </p:nvSpPr>
        <p:spPr/>
        <p:txBody>
          <a:bodyPr/>
          <a:lstStyle/>
          <a:p>
            <a:pPr marL="0" indent="0">
              <a:buNone/>
            </a:pPr>
            <a:r>
              <a:rPr lang="en-GB" dirty="0"/>
              <a:t>When importing, Python will import parent packages (but not other </a:t>
            </a:r>
            <a:r>
              <a:rPr lang="en-GB" dirty="0" err="1"/>
              <a:t>subpackages</a:t>
            </a:r>
            <a:r>
              <a:rPr lang="en-GB" dirty="0"/>
              <a:t>)</a:t>
            </a:r>
          </a:p>
          <a:p>
            <a:pPr marL="0" indent="0">
              <a:buNone/>
            </a:pPr>
            <a:endParaRPr lang="en-GB" dirty="0"/>
          </a:p>
          <a:p>
            <a:pPr marL="0" indent="0">
              <a:buNone/>
            </a:pPr>
            <a:r>
              <a:rPr lang="en-GB" dirty="0"/>
              <a:t>If hasn’t been used before, will search import path, which is usually (but not exclusively) the system path.</a:t>
            </a:r>
          </a:p>
          <a:p>
            <a:pPr marL="0" indent="0">
              <a:buNone/>
            </a:pPr>
            <a:endParaRPr lang="en-GB" dirty="0"/>
          </a:p>
          <a:p>
            <a:pPr marL="0" indent="0">
              <a:buNone/>
            </a:pPr>
            <a:r>
              <a:rPr lang="en-GB" dirty="0"/>
              <a:t>If you're importing a package, don't have files with the same name (i.e. package_name.py) in the directory you're in, or they'll be imported rather than the package (even if you're inside them).</a:t>
            </a:r>
          </a:p>
          <a:p>
            <a:pPr marL="0" indent="0">
              <a:buNone/>
            </a:pPr>
            <a:endParaRPr lang="en-GB" dirty="0"/>
          </a:p>
        </p:txBody>
      </p:sp>
    </p:spTree>
    <p:extLst>
      <p:ext uri="{BB962C8B-B14F-4D97-AF65-F5344CB8AC3E}">
        <p14:creationId xmlns:p14="http://schemas.microsoft.com/office/powerpoint/2010/main" val="1869417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17230</TotalTime>
  <Words>2525</Words>
  <Application>Microsoft Office PowerPoint</Application>
  <PresentationFormat>Widescreen</PresentationFormat>
  <Paragraphs>571</Paragraphs>
  <Slides>55</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Calibri Light</vt:lpstr>
      <vt:lpstr>Courier New</vt:lpstr>
      <vt:lpstr>Wingdings</vt:lpstr>
      <vt:lpstr>Office Theme</vt:lpstr>
      <vt:lpstr>Programming for Geographical Information Analysis: Core Skills</vt:lpstr>
      <vt:lpstr>Review</vt:lpstr>
      <vt:lpstr>This lecture</vt:lpstr>
      <vt:lpstr>Packages</vt:lpstr>
      <vt:lpstr>Packages</vt:lpstr>
      <vt:lpstr>Import</vt:lpstr>
      <vt:lpstr>NB</vt:lpstr>
      <vt:lpstr>As</vt:lpstr>
      <vt:lpstr>PowerPoint Presentation</vt:lpstr>
      <vt:lpstr>Interpreter </vt:lpstr>
      <vt:lpstr>This lecture</vt:lpstr>
      <vt:lpstr>Modules and Packages</vt:lpstr>
      <vt:lpstr>Running module code</vt:lpstr>
      <vt:lpstr>Importing modules</vt:lpstr>
      <vt:lpstr>Modules that run</vt:lpstr>
      <vt:lpstr>Modules that run</vt:lpstr>
      <vt:lpstr>Modules that run</vt:lpstr>
      <vt:lpstr>Running a module</vt:lpstr>
      <vt:lpstr>This lecture</vt:lpstr>
      <vt:lpstr>Packages</vt:lpstr>
      <vt:lpstr>Running a package</vt:lpstr>
      <vt:lpstr>Package Advantages</vt:lpstr>
      <vt:lpstr>This lecture</vt:lpstr>
      <vt:lpstr>Core libraries</vt:lpstr>
      <vt:lpstr>Built in functions</vt:lpstr>
      <vt:lpstr>Python Standard Library </vt:lpstr>
      <vt:lpstr>Useful libraries: text</vt:lpstr>
      <vt:lpstr>Collections https://docs.python.org/3/library/collections.html </vt:lpstr>
      <vt:lpstr>Collections https://docs.python.org/3/library/collections.html </vt:lpstr>
      <vt:lpstr>Useful libraries: binary data</vt:lpstr>
      <vt:lpstr>Useful libraries: maths</vt:lpstr>
      <vt:lpstr>Statistics https://docs.python.org/3/library/statistics.html </vt:lpstr>
      <vt:lpstr>Random selection</vt:lpstr>
      <vt:lpstr>Auditing random numbers</vt:lpstr>
      <vt:lpstr>Useful libraries: lists/arrays</vt:lpstr>
      <vt:lpstr>PowerPoint Presentation</vt:lpstr>
      <vt:lpstr>Turtle</vt:lpstr>
      <vt:lpstr>Useful libraries: talking to the outside world</vt:lpstr>
      <vt:lpstr>Databases</vt:lpstr>
      <vt:lpstr>This lecture</vt:lpstr>
      <vt:lpstr>External libraries</vt:lpstr>
      <vt:lpstr>Numpy</vt:lpstr>
      <vt:lpstr>Numpy data</vt:lpstr>
      <vt:lpstr>Numpy operations</vt:lpstr>
      <vt:lpstr>Pandas</vt:lpstr>
      <vt:lpstr>Pandas data</vt:lpstr>
      <vt:lpstr>scikit-learn</vt:lpstr>
      <vt:lpstr>Beautiful Soup</vt:lpstr>
      <vt:lpstr>Tweepy</vt:lpstr>
      <vt:lpstr>NLTK</vt:lpstr>
      <vt:lpstr>Celery</vt:lpstr>
      <vt:lpstr>Review</vt:lpstr>
      <vt:lpstr>Review</vt:lpstr>
      <vt:lpstr>Review</vt:lpstr>
      <vt:lpstr>Review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Andrew Evans</cp:lastModifiedBy>
  <cp:revision>1500</cp:revision>
  <dcterms:created xsi:type="dcterms:W3CDTF">2017-08-18T14:16:12Z</dcterms:created>
  <dcterms:modified xsi:type="dcterms:W3CDTF">2017-11-16T19:04:36Z</dcterms:modified>
</cp:coreProperties>
</file>