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1539" r:id="rId2"/>
    <p:sldId id="1463" r:id="rId3"/>
    <p:sldId id="1540" r:id="rId4"/>
    <p:sldId id="1464" r:id="rId5"/>
    <p:sldId id="1348" r:id="rId6"/>
    <p:sldId id="1467" r:id="rId7"/>
    <p:sldId id="1468" r:id="rId8"/>
    <p:sldId id="1484" r:id="rId9"/>
    <p:sldId id="1487" r:id="rId10"/>
    <p:sldId id="1512" r:id="rId11"/>
    <p:sldId id="1488" r:id="rId12"/>
    <p:sldId id="1557" r:id="rId13"/>
    <p:sldId id="1489" r:id="rId14"/>
    <p:sldId id="1508" r:id="rId15"/>
    <p:sldId id="1516" r:id="rId16"/>
    <p:sldId id="1499" r:id="rId17"/>
    <p:sldId id="1500" r:id="rId18"/>
    <p:sldId id="1513" r:id="rId19"/>
    <p:sldId id="1501" r:id="rId20"/>
    <p:sldId id="1502" r:id="rId21"/>
    <p:sldId id="1503" r:id="rId22"/>
    <p:sldId id="1541" r:id="rId23"/>
    <p:sldId id="1507" r:id="rId24"/>
    <p:sldId id="1491" r:id="rId25"/>
    <p:sldId id="1490" r:id="rId26"/>
    <p:sldId id="1509" r:id="rId27"/>
    <p:sldId id="1492" r:id="rId28"/>
    <p:sldId id="1493" r:id="rId29"/>
    <p:sldId id="1494" r:id="rId30"/>
    <p:sldId id="1495" r:id="rId31"/>
    <p:sldId id="1496" r:id="rId32"/>
    <p:sldId id="1497" r:id="rId33"/>
    <p:sldId id="1510" r:id="rId34"/>
    <p:sldId id="1542" r:id="rId35"/>
    <p:sldId id="1478" r:id="rId36"/>
    <p:sldId id="1479" r:id="rId37"/>
    <p:sldId id="1480" r:id="rId38"/>
    <p:sldId id="1517" r:id="rId39"/>
    <p:sldId id="1481" r:id="rId40"/>
    <p:sldId id="1528" r:id="rId41"/>
    <p:sldId id="1529" r:id="rId42"/>
    <p:sldId id="1524" r:id="rId43"/>
    <p:sldId id="1525" r:id="rId44"/>
    <p:sldId id="1515" r:id="rId45"/>
    <p:sldId id="1526" r:id="rId46"/>
    <p:sldId id="1514" r:id="rId47"/>
    <p:sldId id="1347" r:id="rId48"/>
    <p:sldId id="1349" r:id="rId49"/>
    <p:sldId id="1531" r:id="rId50"/>
    <p:sldId id="1532" r:id="rId51"/>
    <p:sldId id="1533" r:id="rId52"/>
    <p:sldId id="1534" r:id="rId53"/>
    <p:sldId id="1354" r:id="rId54"/>
    <p:sldId id="1352" r:id="rId55"/>
    <p:sldId id="1538" r:id="rId56"/>
    <p:sldId id="1543" r:id="rId57"/>
    <p:sldId id="1518" r:id="rId58"/>
    <p:sldId id="1519" r:id="rId59"/>
    <p:sldId id="1378" r:id="rId60"/>
    <p:sldId id="1521" r:id="rId61"/>
    <p:sldId id="1520" r:id="rId62"/>
    <p:sldId id="1523" r:id="rId63"/>
    <p:sldId id="1376" r:id="rId64"/>
    <p:sldId id="1377" r:id="rId65"/>
    <p:sldId id="1522" r:id="rId66"/>
    <p:sldId id="1555" r:id="rId67"/>
    <p:sldId id="1550" r:id="rId68"/>
    <p:sldId id="1551" r:id="rId69"/>
    <p:sldId id="1552" r:id="rId70"/>
    <p:sldId id="1553" r:id="rId71"/>
    <p:sldId id="1554" r:id="rId72"/>
    <p:sldId id="1556" r:id="rId73"/>
    <p:sldId id="1546" r:id="rId74"/>
    <p:sldId id="1547" r:id="rId75"/>
    <p:sldId id="1548" r:id="rId76"/>
    <p:sldId id="1549"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1" autoAdjust="0"/>
    <p:restoredTop sz="65291" autoAdjust="0"/>
  </p:normalViewPr>
  <p:slideViewPr>
    <p:cSldViewPr snapToGrid="0">
      <p:cViewPr varScale="1">
        <p:scale>
          <a:sx n="68" d="100"/>
          <a:sy n="68" d="100"/>
        </p:scale>
        <p:origin x="1386"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16/12/2017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16/12/2017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1031731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the info from the docs: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you access a method (a function defined in a class namespace) through an instance, you get a special object: a </a:t>
            </a:r>
            <a:r>
              <a:rPr lang="en-GB" i="1" dirty="0"/>
              <a:t>bound method</a:t>
            </a:r>
            <a:r>
              <a:rPr lang="en-GB" dirty="0"/>
              <a:t> (also called </a:t>
            </a:r>
            <a:r>
              <a:rPr lang="en-GB" i="1" dirty="0"/>
              <a:t>instance method</a:t>
            </a:r>
            <a:r>
              <a:rPr lang="en-GB" dirty="0"/>
              <a:t>) object. When called, it will add the self argument to the argument list…"</a:t>
            </a:r>
          </a:p>
          <a:p>
            <a:endParaRPr lang="en-GB" dirty="0"/>
          </a:p>
          <a:p>
            <a:pPr marL="0" indent="0">
              <a:buNone/>
            </a:pPr>
            <a:r>
              <a:rPr lang="en-GB" dirty="0"/>
              <a:t>"When an instance method object is called, the underlying function (__</a:t>
            </a:r>
            <a:r>
              <a:rPr lang="en-GB" dirty="0" err="1"/>
              <a:t>func</a:t>
            </a:r>
            <a:r>
              <a:rPr lang="en-GB" dirty="0"/>
              <a:t>__) is called, inserting the class instance (__self__) in front of the argument list. For instance, when C is a class which contains a definition for a function f(), and x is an instance of C, calling </a:t>
            </a:r>
            <a:r>
              <a:rPr lang="en-GB" dirty="0" err="1"/>
              <a:t>x.f</a:t>
            </a:r>
            <a:r>
              <a:rPr lang="en-GB" dirty="0"/>
              <a:t>(1) is equivalent to calling </a:t>
            </a:r>
            <a:r>
              <a:rPr lang="en-GB" dirty="0" err="1"/>
              <a:t>C.f</a:t>
            </a:r>
            <a:r>
              <a:rPr lang="en-GB" dirty="0"/>
              <a:t>(x, 1).</a:t>
            </a:r>
          </a:p>
          <a:p>
            <a:pPr marL="0" indent="0">
              <a:buNone/>
            </a:pPr>
            <a:endParaRPr lang="en-GB" dirty="0"/>
          </a:p>
          <a:p>
            <a:pPr marL="0" indent="0">
              <a:buNone/>
            </a:pPr>
            <a:r>
              <a:rPr lang="en-GB" dirty="0"/>
              <a:t>When an instance method object is derived from a class method object, the “class instance” stored in __self__ will actually be the class itself, so that calling either </a:t>
            </a:r>
            <a:r>
              <a:rPr lang="en-GB" dirty="0" err="1"/>
              <a:t>x.f</a:t>
            </a:r>
            <a:r>
              <a:rPr lang="en-GB" dirty="0"/>
              <a:t>(1) or </a:t>
            </a:r>
            <a:r>
              <a:rPr lang="en-GB" dirty="0" err="1"/>
              <a:t>C.f</a:t>
            </a:r>
            <a:r>
              <a:rPr lang="en-GB" dirty="0"/>
              <a:t>(1) is equivalent to calling f(C,1) where f is the underlying function."</a:t>
            </a:r>
          </a:p>
          <a:p>
            <a:endParaRPr lang="en-GB" dirty="0"/>
          </a:p>
          <a:p>
            <a:r>
              <a:rPr lang="en-GB" dirty="0"/>
              <a:t>You can find a nice analysis of this by Hillel Wayne at:</a:t>
            </a:r>
          </a:p>
          <a:p>
            <a:r>
              <a:rPr lang="en-GB" dirty="0"/>
              <a:t>https://medium.com/@hwayne/stupid-python-tricks-abusing-explicit-self-53d46b72e9e0</a:t>
            </a:r>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1380655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900747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1362392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3981664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1729425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2325850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2487545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we're going to have a look at how you make your own object types. </a:t>
            </a:r>
          </a:p>
        </p:txBody>
      </p:sp>
      <p:sp>
        <p:nvSpPr>
          <p:cNvPr id="4" name="Slide Number Placeholder 3"/>
          <p:cNvSpPr>
            <a:spLocks noGrp="1"/>
          </p:cNvSpPr>
          <p:nvPr>
            <p:ph type="sldNum" sz="quarter" idx="10"/>
          </p:nvPr>
        </p:nvSpPr>
        <p:spPr/>
        <p:txBody>
          <a:bodyPr/>
          <a:lstStyle/>
          <a:p>
            <a:fld id="{40AF8E6D-2F87-4F6A-97CA-AABE12BDBAA7}" type="slidenum">
              <a:rPr lang="en-GB" smtClean="0"/>
              <a:t>22</a:t>
            </a:fld>
            <a:endParaRPr lang="en-GB"/>
          </a:p>
        </p:txBody>
      </p:sp>
    </p:spTree>
    <p:extLst>
      <p:ext uri="{BB962C8B-B14F-4D97-AF65-F5344CB8AC3E}">
        <p14:creationId xmlns:p14="http://schemas.microsoft.com/office/powerpoint/2010/main" val="585666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23</a:t>
            </a:fld>
            <a:endParaRPr lang="en-GB"/>
          </a:p>
        </p:txBody>
      </p:sp>
    </p:spTree>
    <p:extLst>
      <p:ext uri="{BB962C8B-B14F-4D97-AF65-F5344CB8AC3E}">
        <p14:creationId xmlns:p14="http://schemas.microsoft.com/office/powerpoint/2010/main" val="3129352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24</a:t>
            </a:fld>
            <a:endParaRPr lang="en-GB"/>
          </a:p>
        </p:txBody>
      </p:sp>
    </p:spTree>
    <p:extLst>
      <p:ext uri="{BB962C8B-B14F-4D97-AF65-F5344CB8AC3E}">
        <p14:creationId xmlns:p14="http://schemas.microsoft.com/office/powerpoint/2010/main" val="428799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we're going to have a look at how you make your own object types. </a:t>
            </a:r>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4996320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25</a:t>
            </a:fld>
            <a:endParaRPr lang="en-GB"/>
          </a:p>
        </p:txBody>
      </p:sp>
    </p:spTree>
    <p:extLst>
      <p:ext uri="{BB962C8B-B14F-4D97-AF65-F5344CB8AC3E}">
        <p14:creationId xmlns:p14="http://schemas.microsoft.com/office/powerpoint/2010/main" val="30816515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show how dangerous these can be, see if you can work out why this rocket software keeps crashing rockets into the base they launch from. It uses a class level variable.</a:t>
            </a:r>
          </a:p>
          <a:p>
            <a:endParaRPr lang="en-GB" dirty="0"/>
          </a:p>
          <a:p>
            <a:r>
              <a:rPr lang="en-GB" dirty="0"/>
              <a:t># main.py-----------------------------------------------------------------</a:t>
            </a:r>
          </a:p>
          <a:p>
            <a:endParaRPr lang="en-GB" dirty="0"/>
          </a:p>
          <a:p>
            <a:r>
              <a:rPr lang="en-GB" dirty="0"/>
              <a:t>print("importing-------")</a:t>
            </a:r>
          </a:p>
          <a:p>
            <a:r>
              <a:rPr lang="en-GB" dirty="0"/>
              <a:t>import scopetest4</a:t>
            </a:r>
          </a:p>
          <a:p>
            <a:endParaRPr lang="en-GB" dirty="0"/>
          </a:p>
          <a:p>
            <a:r>
              <a:rPr lang="en-GB" dirty="0"/>
              <a:t>print("building object-------")</a:t>
            </a:r>
          </a:p>
          <a:p>
            <a:r>
              <a:rPr lang="en-GB" dirty="0"/>
              <a:t>rocket_target1 = scopetest4.GeoPoint()</a:t>
            </a:r>
          </a:p>
          <a:p>
            <a:r>
              <a:rPr lang="en-GB" dirty="0"/>
              <a:t>rocket_target2 = scopetest4.GeoPoint()</a:t>
            </a:r>
          </a:p>
          <a:p>
            <a:endParaRPr lang="en-GB" dirty="0"/>
          </a:p>
          <a:p>
            <a:r>
              <a:rPr lang="en-GB" dirty="0" err="1"/>
              <a:t>minutes_to_detonation</a:t>
            </a:r>
            <a:r>
              <a:rPr lang="en-GB" dirty="0"/>
              <a:t> = 4</a:t>
            </a:r>
          </a:p>
          <a:p>
            <a:endParaRPr lang="en-GB" dirty="0"/>
          </a:p>
          <a:p>
            <a:r>
              <a:rPr lang="en-GB" dirty="0"/>
              <a:t># Set start to launch site for  both.</a:t>
            </a:r>
          </a:p>
          <a:p>
            <a:r>
              <a:rPr lang="en-GB" dirty="0"/>
              <a:t>rocket_target1.set_start_location([20,40])</a:t>
            </a:r>
          </a:p>
          <a:p>
            <a:r>
              <a:rPr lang="en-GB" dirty="0"/>
              <a:t>rocket_target2.set_start_location([20,40])</a:t>
            </a:r>
          </a:p>
          <a:p>
            <a:endParaRPr lang="en-GB" dirty="0"/>
          </a:p>
          <a:p>
            <a:r>
              <a:rPr lang="en-GB" dirty="0"/>
              <a:t># Only launch rocket 1.</a:t>
            </a:r>
          </a:p>
          <a:p>
            <a:r>
              <a:rPr lang="en-GB" dirty="0"/>
              <a:t>rocket_target1.launched = True</a:t>
            </a:r>
          </a:p>
          <a:p>
            <a:r>
              <a:rPr lang="en-GB" dirty="0"/>
              <a:t>rocket_target2.launched = False</a:t>
            </a:r>
          </a:p>
          <a:p>
            <a:endParaRPr lang="en-GB" dirty="0"/>
          </a:p>
          <a:p>
            <a:r>
              <a:rPr lang="en-GB" dirty="0"/>
              <a:t># Update positions so we know where both rockets are.</a:t>
            </a:r>
          </a:p>
          <a:p>
            <a:r>
              <a:rPr lang="en-GB" dirty="0"/>
              <a:t>for </a:t>
            </a:r>
            <a:r>
              <a:rPr lang="en-GB" dirty="0" err="1"/>
              <a:t>i</a:t>
            </a:r>
            <a:r>
              <a:rPr lang="en-GB" dirty="0"/>
              <a:t> in range(</a:t>
            </a:r>
            <a:r>
              <a:rPr lang="en-GB" dirty="0" err="1"/>
              <a:t>minutes_to_detonation</a:t>
            </a:r>
            <a:r>
              <a:rPr lang="en-GB" dirty="0"/>
              <a:t>, 0, -1):</a:t>
            </a:r>
          </a:p>
          <a:p>
            <a:r>
              <a:rPr lang="en-GB" dirty="0"/>
              <a:t>    rocket_target1.update_location()</a:t>
            </a:r>
          </a:p>
          <a:p>
            <a:r>
              <a:rPr lang="en-GB" dirty="0"/>
              <a:t>    rocket_target2.update_location()</a:t>
            </a:r>
          </a:p>
          <a:p>
            <a:r>
              <a:rPr lang="en-GB" dirty="0"/>
              <a:t>        </a:t>
            </a:r>
          </a:p>
          <a:p>
            <a:r>
              <a:rPr lang="en-GB" dirty="0"/>
              <a:t># Explode rocket 1</a:t>
            </a:r>
          </a:p>
          <a:p>
            <a:r>
              <a:rPr lang="en-GB" dirty="0"/>
              <a:t>print("rocket 1 detonated at " + </a:t>
            </a:r>
            <a:r>
              <a:rPr lang="en-GB" dirty="0" err="1"/>
              <a:t>str</a:t>
            </a:r>
            <a:r>
              <a:rPr lang="en-GB" dirty="0"/>
              <a:t>(rocket_target1.current_coordinates))</a:t>
            </a:r>
          </a:p>
          <a:p>
            <a:r>
              <a:rPr lang="en-GB" dirty="0"/>
              <a:t>print("rocket 2 at " + </a:t>
            </a:r>
            <a:r>
              <a:rPr lang="en-GB" dirty="0" err="1"/>
              <a:t>str</a:t>
            </a:r>
            <a:r>
              <a:rPr lang="en-GB" dirty="0"/>
              <a:t>(rocket_target2.current_coordinates))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scopetest4.py-----------------------------------------------------------------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module start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class </a:t>
            </a:r>
            <a:r>
              <a:rPr lang="en-GB" dirty="0" err="1"/>
              <a:t>GeoPoint</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current_coordinates</a:t>
            </a:r>
            <a:r>
              <a:rPr lang="en-GB" dirty="0"/>
              <a:t> = [0,0]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launched = False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start = [0,0]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def </a:t>
            </a:r>
            <a:r>
              <a:rPr lang="en-GB" dirty="0" err="1"/>
              <a:t>set_start_location</a:t>
            </a:r>
            <a:r>
              <a:rPr lang="en-GB" dirty="0"/>
              <a:t>(</a:t>
            </a:r>
            <a:r>
              <a:rPr lang="en-GB" dirty="0" err="1"/>
              <a:t>self,coordinates</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self.start</a:t>
            </a:r>
            <a:r>
              <a:rPr lang="en-GB" dirty="0"/>
              <a:t> = coordinates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coordinates[0]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coordinates[1]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now try uncommenting the following: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a:t>
            </a:r>
            <a:r>
              <a:rPr lang="en-GB" dirty="0" err="1"/>
              <a:t>self.current_coordinates</a:t>
            </a:r>
            <a:r>
              <a:rPr lang="en-GB" dirty="0"/>
              <a:t> = [coordinates[0],coordinates[1]]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Why do you think there's a difference?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def </a:t>
            </a:r>
            <a:r>
              <a:rPr lang="en-GB" dirty="0" err="1"/>
              <a:t>update_location</a:t>
            </a:r>
            <a:r>
              <a:rPr lang="en-GB" dirty="0"/>
              <a:t>(self):</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if </a:t>
            </a:r>
            <a:r>
              <a:rPr lang="en-GB" dirty="0" err="1"/>
              <a:t>self.launched</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a:t>
            </a:r>
            <a:r>
              <a:rPr lang="en-GB" dirty="0" err="1"/>
              <a:t>self.current_coordinates</a:t>
            </a:r>
            <a:r>
              <a:rPr lang="en-GB" dirty="0"/>
              <a:t>[0] + 1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[1] = </a:t>
            </a:r>
            <a:r>
              <a:rPr lang="en-GB" dirty="0" err="1"/>
              <a:t>self.current_coordinates</a:t>
            </a:r>
            <a:r>
              <a:rPr lang="en-GB" dirty="0"/>
              <a:t>[1] + 1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else: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a:t>
            </a:r>
            <a:r>
              <a:rPr lang="en-GB" dirty="0" err="1"/>
              <a:t>self.start</a:t>
            </a:r>
            <a:r>
              <a:rPr lang="en-GB" dirty="0"/>
              <a:t>[0]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[1] = </a:t>
            </a:r>
            <a:r>
              <a:rPr lang="en-GB" dirty="0" err="1"/>
              <a:t>self.start</a:t>
            </a:r>
            <a:r>
              <a:rPr lang="en-GB" dirty="0"/>
              <a:t>[1]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26</a:t>
            </a:fld>
            <a:endParaRPr lang="en-GB"/>
          </a:p>
        </p:txBody>
      </p:sp>
    </p:spTree>
    <p:extLst>
      <p:ext uri="{BB962C8B-B14F-4D97-AF65-F5344CB8AC3E}">
        <p14:creationId xmlns:p14="http://schemas.microsoft.com/office/powerpoint/2010/main" val="23522323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27</a:t>
            </a:fld>
            <a:endParaRPr lang="en-GB"/>
          </a:p>
        </p:txBody>
      </p:sp>
    </p:spTree>
    <p:extLst>
      <p:ext uri="{BB962C8B-B14F-4D97-AF65-F5344CB8AC3E}">
        <p14:creationId xmlns:p14="http://schemas.microsoft.com/office/powerpoint/2010/main" val="39186502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28</a:t>
            </a:fld>
            <a:endParaRPr lang="en-GB"/>
          </a:p>
        </p:txBody>
      </p:sp>
    </p:spTree>
    <p:extLst>
      <p:ext uri="{BB962C8B-B14F-4D97-AF65-F5344CB8AC3E}">
        <p14:creationId xmlns:p14="http://schemas.microsoft.com/office/powerpoint/2010/main" val="13319267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29</a:t>
            </a:fld>
            <a:endParaRPr lang="en-GB"/>
          </a:p>
        </p:txBody>
      </p:sp>
    </p:spTree>
    <p:extLst>
      <p:ext uri="{BB962C8B-B14F-4D97-AF65-F5344CB8AC3E}">
        <p14:creationId xmlns:p14="http://schemas.microsoft.com/office/powerpoint/2010/main" val="14281727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30</a:t>
            </a:fld>
            <a:endParaRPr lang="en-GB"/>
          </a:p>
        </p:txBody>
      </p:sp>
    </p:spTree>
    <p:extLst>
      <p:ext uri="{BB962C8B-B14F-4D97-AF65-F5344CB8AC3E}">
        <p14:creationId xmlns:p14="http://schemas.microsoft.com/office/powerpoint/2010/main" val="15713896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example of the dangers of dynamic languages. Can you work out why the bombs are destroying their launchpad?</a:t>
            </a:r>
          </a:p>
          <a:p>
            <a:endParaRPr lang="en-GB" dirty="0"/>
          </a:p>
          <a:p>
            <a:r>
              <a:rPr lang="en-GB" dirty="0"/>
              <a:t># main.py--------------------------------------------------</a:t>
            </a:r>
          </a:p>
          <a:p>
            <a:endParaRPr lang="en-GB" dirty="0"/>
          </a:p>
          <a:p>
            <a:r>
              <a:rPr lang="en-GB" dirty="0"/>
              <a:t>print("importing-------")</a:t>
            </a:r>
          </a:p>
          <a:p>
            <a:r>
              <a:rPr lang="en-GB" dirty="0"/>
              <a:t>import scopetest3</a:t>
            </a:r>
          </a:p>
          <a:p>
            <a:endParaRPr lang="en-GB" dirty="0"/>
          </a:p>
          <a:p>
            <a:r>
              <a:rPr lang="en-GB" dirty="0"/>
              <a:t>print("building object-------")</a:t>
            </a:r>
          </a:p>
          <a:p>
            <a:r>
              <a:rPr lang="en-GB" dirty="0"/>
              <a:t>target = scopetest3.GeoPoint()</a:t>
            </a:r>
          </a:p>
          <a:p>
            <a:endParaRPr lang="en-GB" dirty="0"/>
          </a:p>
          <a:p>
            <a:r>
              <a:rPr lang="en-GB" dirty="0"/>
              <a:t># scopetest3------------------------------------------------</a:t>
            </a:r>
          </a:p>
          <a:p>
            <a:endParaRPr lang="en-GB" dirty="0"/>
          </a:p>
          <a:p>
            <a:r>
              <a:rPr lang="en-GB" dirty="0"/>
              <a:t># module start</a:t>
            </a:r>
          </a:p>
          <a:p>
            <a:endParaRPr lang="en-GB" dirty="0"/>
          </a:p>
          <a:p>
            <a:endParaRPr lang="en-GB" dirty="0"/>
          </a:p>
          <a:p>
            <a:r>
              <a:rPr lang="en-GB" dirty="0"/>
              <a:t>class </a:t>
            </a:r>
            <a:r>
              <a:rPr lang="en-GB" dirty="0" err="1"/>
              <a:t>GeoPoint</a:t>
            </a:r>
            <a:r>
              <a:rPr lang="en-GB" dirty="0"/>
              <a:t>():</a:t>
            </a:r>
          </a:p>
          <a:p>
            <a:endParaRPr lang="en-GB" dirty="0"/>
          </a:p>
          <a:p>
            <a:r>
              <a:rPr lang="en-GB" dirty="0"/>
              <a:t>    </a:t>
            </a:r>
            <a:r>
              <a:rPr lang="en-GB" dirty="0" err="1"/>
              <a:t>current_x</a:t>
            </a:r>
            <a:r>
              <a:rPr lang="en-GB" dirty="0"/>
              <a:t> = 20</a:t>
            </a:r>
          </a:p>
          <a:p>
            <a:r>
              <a:rPr lang="en-GB" dirty="0"/>
              <a:t>    </a:t>
            </a:r>
            <a:r>
              <a:rPr lang="en-GB" dirty="0" err="1"/>
              <a:t>current_y</a:t>
            </a:r>
            <a:r>
              <a:rPr lang="en-GB" dirty="0"/>
              <a:t> = 140</a:t>
            </a:r>
          </a:p>
          <a:p>
            <a:r>
              <a:rPr lang="en-GB" dirty="0"/>
              <a:t>    </a:t>
            </a:r>
            <a:r>
              <a:rPr lang="en-GB" dirty="0" err="1"/>
              <a:t>minutes_to_detonation</a:t>
            </a:r>
            <a:r>
              <a:rPr lang="en-GB" dirty="0"/>
              <a:t> = 4</a:t>
            </a:r>
          </a:p>
          <a:p>
            <a:r>
              <a:rPr lang="en-GB" dirty="0"/>
              <a:t>    </a:t>
            </a:r>
          </a:p>
          <a:p>
            <a:r>
              <a:rPr lang="en-GB" dirty="0"/>
              <a:t>    def __</a:t>
            </a:r>
            <a:r>
              <a:rPr lang="en-GB" dirty="0" err="1"/>
              <a:t>init</a:t>
            </a:r>
            <a:r>
              <a:rPr lang="en-GB" dirty="0"/>
              <a:t>__(self):</a:t>
            </a:r>
          </a:p>
          <a:p>
            <a:r>
              <a:rPr lang="en-GB" dirty="0"/>
              <a:t> </a:t>
            </a:r>
          </a:p>
          <a:p>
            <a:r>
              <a:rPr lang="en-GB" dirty="0"/>
              <a:t>        </a:t>
            </a:r>
          </a:p>
          <a:p>
            <a:r>
              <a:rPr lang="en-GB" dirty="0"/>
              <a:t>        for </a:t>
            </a:r>
            <a:r>
              <a:rPr lang="en-GB" dirty="0" err="1"/>
              <a:t>i</a:t>
            </a:r>
            <a:r>
              <a:rPr lang="en-GB" dirty="0"/>
              <a:t> in range(</a:t>
            </a:r>
            <a:r>
              <a:rPr lang="en-GB" dirty="0" err="1"/>
              <a:t>GeoPoint.minutes_to_detonation</a:t>
            </a:r>
            <a:r>
              <a:rPr lang="en-GB" dirty="0"/>
              <a:t>, 0, -1):</a:t>
            </a:r>
          </a:p>
          <a:p>
            <a:r>
              <a:rPr lang="en-GB" dirty="0"/>
              <a:t>            </a:t>
            </a:r>
            <a:r>
              <a:rPr lang="en-GB" dirty="0" err="1"/>
              <a:t>self.currant_x</a:t>
            </a:r>
            <a:r>
              <a:rPr lang="en-GB" dirty="0"/>
              <a:t> = </a:t>
            </a:r>
            <a:r>
              <a:rPr lang="en-GB" dirty="0" err="1"/>
              <a:t>self.current_x</a:t>
            </a:r>
            <a:r>
              <a:rPr lang="en-GB" dirty="0"/>
              <a:t> + 1</a:t>
            </a:r>
          </a:p>
          <a:p>
            <a:r>
              <a:rPr lang="en-GB" dirty="0"/>
              <a:t>            </a:t>
            </a:r>
            <a:r>
              <a:rPr lang="en-GB" dirty="0" err="1"/>
              <a:t>self.currant_y</a:t>
            </a:r>
            <a:r>
              <a:rPr lang="en-GB" dirty="0"/>
              <a:t> = </a:t>
            </a:r>
            <a:r>
              <a:rPr lang="en-GB" dirty="0" err="1"/>
              <a:t>self.current_y</a:t>
            </a:r>
            <a:r>
              <a:rPr lang="en-GB" dirty="0"/>
              <a:t> + 1</a:t>
            </a:r>
          </a:p>
          <a:p>
            <a:r>
              <a:rPr lang="en-GB" dirty="0"/>
              <a:t>            </a:t>
            </a:r>
            <a:r>
              <a:rPr lang="en-GB" dirty="0" err="1"/>
              <a:t>self.engines_steer</a:t>
            </a:r>
            <a:r>
              <a:rPr lang="en-GB" dirty="0"/>
              <a:t>()</a:t>
            </a:r>
          </a:p>
          <a:p>
            <a:r>
              <a:rPr lang="en-GB" dirty="0"/>
              <a:t>        </a:t>
            </a:r>
          </a:p>
          <a:p>
            <a:r>
              <a:rPr lang="en-GB" dirty="0"/>
              <a:t>        print("exploded at " + </a:t>
            </a:r>
            <a:r>
              <a:rPr lang="en-GB" dirty="0" err="1"/>
              <a:t>str</a:t>
            </a:r>
            <a:r>
              <a:rPr lang="en-GB" dirty="0"/>
              <a:t>(</a:t>
            </a:r>
            <a:r>
              <a:rPr lang="en-GB" dirty="0" err="1"/>
              <a:t>self.current_x</a:t>
            </a:r>
            <a:r>
              <a:rPr lang="en-GB" dirty="0"/>
              <a:t>) + " " + </a:t>
            </a:r>
            <a:r>
              <a:rPr lang="en-GB" dirty="0" err="1"/>
              <a:t>str</a:t>
            </a:r>
            <a:r>
              <a:rPr lang="en-GB" dirty="0"/>
              <a:t>(</a:t>
            </a:r>
            <a:r>
              <a:rPr lang="en-GB" dirty="0" err="1"/>
              <a:t>self.current_y</a:t>
            </a:r>
            <a:r>
              <a:rPr lang="en-GB" dirty="0"/>
              <a:t>))</a:t>
            </a:r>
          </a:p>
          <a:p>
            <a:r>
              <a:rPr lang="en-GB" dirty="0"/>
              <a:t>        print(</a:t>
            </a:r>
            <a:r>
              <a:rPr lang="en-GB" dirty="0" err="1"/>
              <a:t>self.current_x</a:t>
            </a:r>
            <a:r>
              <a:rPr lang="en-GB" dirty="0"/>
              <a:t>)</a:t>
            </a:r>
          </a:p>
          <a:p>
            <a:r>
              <a:rPr lang="en-GB" dirty="0"/>
              <a:t>     </a:t>
            </a:r>
          </a:p>
          <a:p>
            <a:r>
              <a:rPr lang="en-GB" dirty="0"/>
              <a:t>    def </a:t>
            </a:r>
            <a:r>
              <a:rPr lang="en-GB" dirty="0" err="1"/>
              <a:t>engines_steer</a:t>
            </a:r>
            <a:r>
              <a:rPr lang="en-GB" dirty="0"/>
              <a:t>(self):</a:t>
            </a:r>
          </a:p>
          <a:p>
            <a:r>
              <a:rPr lang="en-GB" dirty="0"/>
              <a:t>        print("adjusting to " + </a:t>
            </a:r>
            <a:r>
              <a:rPr lang="en-GB" dirty="0" err="1"/>
              <a:t>str</a:t>
            </a:r>
            <a:r>
              <a:rPr lang="en-GB" dirty="0"/>
              <a:t>(</a:t>
            </a:r>
            <a:r>
              <a:rPr lang="en-GB" dirty="0" err="1"/>
              <a:t>self.current_x</a:t>
            </a:r>
            <a:r>
              <a:rPr lang="en-GB" dirty="0"/>
              <a:t>) + " " + </a:t>
            </a:r>
            <a:r>
              <a:rPr lang="en-GB" dirty="0" err="1"/>
              <a:t>str</a:t>
            </a:r>
            <a:r>
              <a:rPr lang="en-GB" dirty="0"/>
              <a:t>(</a:t>
            </a:r>
            <a:r>
              <a:rPr lang="en-GB" dirty="0" err="1"/>
              <a:t>self.current_y</a:t>
            </a:r>
            <a:r>
              <a:rPr lang="en-GB" dirty="0"/>
              <a:t>))</a:t>
            </a:r>
          </a:p>
        </p:txBody>
      </p:sp>
      <p:sp>
        <p:nvSpPr>
          <p:cNvPr id="4" name="Slide Number Placeholder 3"/>
          <p:cNvSpPr>
            <a:spLocks noGrp="1"/>
          </p:cNvSpPr>
          <p:nvPr>
            <p:ph type="sldNum" sz="quarter" idx="10"/>
          </p:nvPr>
        </p:nvSpPr>
        <p:spPr/>
        <p:txBody>
          <a:bodyPr/>
          <a:lstStyle/>
          <a:p>
            <a:fld id="{40AF8E6D-2F87-4F6A-97CA-AABE12BDBAA7}" type="slidenum">
              <a:rPr lang="en-GB" smtClean="0"/>
              <a:t>32</a:t>
            </a:fld>
            <a:endParaRPr lang="en-GB"/>
          </a:p>
        </p:txBody>
      </p:sp>
    </p:spTree>
    <p:extLst>
      <p:ext uri="{BB962C8B-B14F-4D97-AF65-F5344CB8AC3E}">
        <p14:creationId xmlns:p14="http://schemas.microsoft.com/office/powerpoint/2010/main" val="10454556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https://docs.python.org/3/tutorial/classes.html#class-and-instance-variables</a:t>
            </a:r>
          </a:p>
          <a:p>
            <a:endParaRPr lang="en-GB" dirty="0"/>
          </a:p>
          <a:p>
            <a:r>
              <a:rPr lang="en-GB" dirty="0"/>
              <a:t>XXXX write example</a:t>
            </a:r>
          </a:p>
        </p:txBody>
      </p:sp>
      <p:sp>
        <p:nvSpPr>
          <p:cNvPr id="4" name="Slide Number Placeholder 3"/>
          <p:cNvSpPr>
            <a:spLocks noGrp="1"/>
          </p:cNvSpPr>
          <p:nvPr>
            <p:ph type="sldNum" sz="quarter" idx="10"/>
          </p:nvPr>
        </p:nvSpPr>
        <p:spPr/>
        <p:txBody>
          <a:bodyPr/>
          <a:lstStyle/>
          <a:p>
            <a:fld id="{40AF8E6D-2F87-4F6A-97CA-AABE12BDBAA7}" type="slidenum">
              <a:rPr lang="en-GB" smtClean="0"/>
              <a:t>33</a:t>
            </a:fld>
            <a:endParaRPr lang="en-GB"/>
          </a:p>
        </p:txBody>
      </p:sp>
    </p:spTree>
    <p:extLst>
      <p:ext uri="{BB962C8B-B14F-4D97-AF65-F5344CB8AC3E}">
        <p14:creationId xmlns:p14="http://schemas.microsoft.com/office/powerpoint/2010/main" val="15364997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22213946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35</a:t>
            </a:fld>
            <a:endParaRPr lang="en-GB"/>
          </a:p>
        </p:txBody>
      </p:sp>
    </p:spTree>
    <p:extLst>
      <p:ext uri="{BB962C8B-B14F-4D97-AF65-F5344CB8AC3E}">
        <p14:creationId xmlns:p14="http://schemas.microsoft.com/office/powerpoint/2010/main" val="1308704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3223538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649840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really want to do it, you can write a single dispatch generic function: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https://docs.python.org/3/library/functools.html#functools.singledispatch</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37</a:t>
            </a:fld>
            <a:endParaRPr lang="en-GB"/>
          </a:p>
        </p:txBody>
      </p:sp>
    </p:spTree>
    <p:extLst>
      <p:ext uri="{BB962C8B-B14F-4D97-AF65-F5344CB8AC3E}">
        <p14:creationId xmlns:p14="http://schemas.microsoft.com/office/powerpoint/2010/main" val="1725319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some exceptions: you can create methods with the same name using decorators. See, for example:</a:t>
            </a:r>
          </a:p>
          <a:p>
            <a:endParaRPr lang="en-GB" dirty="0"/>
          </a:p>
          <a:p>
            <a:r>
              <a:rPr lang="en-GB" dirty="0"/>
              <a:t>https://docs.python.org/3/library/functions.html#property</a:t>
            </a:r>
          </a:p>
        </p:txBody>
      </p:sp>
      <p:sp>
        <p:nvSpPr>
          <p:cNvPr id="4" name="Slide Number Placeholder 3"/>
          <p:cNvSpPr>
            <a:spLocks noGrp="1"/>
          </p:cNvSpPr>
          <p:nvPr>
            <p:ph type="sldNum" sz="quarter" idx="10"/>
          </p:nvPr>
        </p:nvSpPr>
        <p:spPr/>
        <p:txBody>
          <a:bodyPr/>
          <a:lstStyle/>
          <a:p>
            <a:fld id="{40AF8E6D-2F87-4F6A-97CA-AABE12BDBAA7}" type="slidenum">
              <a:rPr lang="en-GB" smtClean="0"/>
              <a:t>38</a:t>
            </a:fld>
            <a:endParaRPr lang="en-GB"/>
          </a:p>
        </p:txBody>
      </p:sp>
    </p:spTree>
    <p:extLst>
      <p:ext uri="{BB962C8B-B14F-4D97-AF65-F5344CB8AC3E}">
        <p14:creationId xmlns:p14="http://schemas.microsoft.com/office/powerpoint/2010/main" val="3875559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picture, the upward arrow means the class below inherits from the class above.</a:t>
            </a:r>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12645274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might discuss three types of inheritance. First there is the generic inheritance that all</a:t>
            </a:r>
            <a:r>
              <a:rPr lang="en-GB" baseline="0" dirty="0"/>
              <a:t> classes inherit, of the basic class "type". Secondly there is the standard inheritance. Lastly there's </a:t>
            </a:r>
            <a:r>
              <a:rPr lang="en-GB" baseline="0" dirty="0" err="1"/>
              <a:t>metaclass</a:t>
            </a:r>
            <a:r>
              <a:rPr lang="en-GB" baseline="0" dirty="0"/>
              <a:t> inheritance. The difference between standard and </a:t>
            </a:r>
            <a:r>
              <a:rPr lang="en-GB" baseline="0" dirty="0" err="1"/>
              <a:t>metaclass</a:t>
            </a:r>
            <a:r>
              <a:rPr lang="en-GB" baseline="0" dirty="0"/>
              <a:t> inheritance is one of when and where materials are inherited; </a:t>
            </a:r>
            <a:r>
              <a:rPr lang="en-GB" baseline="0" dirty="0" err="1"/>
              <a:t>metaclasses</a:t>
            </a:r>
            <a:r>
              <a:rPr lang="en-GB" baseline="0" dirty="0"/>
              <a:t> are the classes of classes. You can read more about </a:t>
            </a:r>
            <a:r>
              <a:rPr lang="en-GB" baseline="0" dirty="0" err="1"/>
              <a:t>metaclasses</a:t>
            </a:r>
            <a:r>
              <a:rPr lang="en-GB" baseline="0" dirty="0"/>
              <a:t> here:</a:t>
            </a:r>
          </a:p>
          <a:p>
            <a:r>
              <a:rPr lang="en-GB" baseline="0" dirty="0"/>
              <a:t>https://stackoverflow.com/questions/100003/what-is-a-metaclass-in-python</a:t>
            </a:r>
          </a:p>
          <a:p>
            <a:r>
              <a:rPr lang="en-GB" baseline="0" dirty="0"/>
              <a:t>For now, standard inheritance is what you want.</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36626052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the docs: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“Derived classes may override methods of their base classes. Because methods have no special privileges when calling other methods of the same object, a method of a base class that calls another method defined in the same base class may end up calling a method of a derived class that overrides it. (For C++ programmers: all methods in Python are effectively virtual.)” https://en.wikipedia.org/wiki/Virtual_function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13900283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https://fuhm.net/super-harmful/</a:t>
            </a:r>
          </a:p>
          <a:p>
            <a:r>
              <a:rPr lang="en-GB" dirty="0"/>
              <a:t>https://rhettinger.wordpress.com/2011/05/26/super-considered-super/</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44</a:t>
            </a:fld>
            <a:endParaRPr lang="en-GB"/>
          </a:p>
        </p:txBody>
      </p:sp>
    </p:spTree>
    <p:extLst>
      <p:ext uri="{BB962C8B-B14F-4D97-AF65-F5344CB8AC3E}">
        <p14:creationId xmlns:p14="http://schemas.microsoft.com/office/powerpoint/2010/main" val="11497656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45</a:t>
            </a:fld>
            <a:endParaRPr lang="en-GB"/>
          </a:p>
        </p:txBody>
      </p:sp>
    </p:spTree>
    <p:extLst>
      <p:ext uri="{BB962C8B-B14F-4D97-AF65-F5344CB8AC3E}">
        <p14:creationId xmlns:p14="http://schemas.microsoft.com/office/powerpoint/2010/main" val="37092017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47</a:t>
            </a:fld>
            <a:endParaRPr lang="en-GB"/>
          </a:p>
        </p:txBody>
      </p:sp>
    </p:spTree>
    <p:extLst>
      <p:ext uri="{BB962C8B-B14F-4D97-AF65-F5344CB8AC3E}">
        <p14:creationId xmlns:p14="http://schemas.microsoft.com/office/powerpoint/2010/main" val="5615157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48</a:t>
            </a:fld>
            <a:endParaRPr lang="en-GB"/>
          </a:p>
        </p:txBody>
      </p:sp>
    </p:spTree>
    <p:extLst>
      <p:ext uri="{BB962C8B-B14F-4D97-AF65-F5344CB8AC3E}">
        <p14:creationId xmlns:p14="http://schemas.microsoft.com/office/powerpoint/2010/main" val="221305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31626789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49</a:t>
            </a:fld>
            <a:endParaRPr lang="en-GB"/>
          </a:p>
        </p:txBody>
      </p:sp>
    </p:spTree>
    <p:extLst>
      <p:ext uri="{BB962C8B-B14F-4D97-AF65-F5344CB8AC3E}">
        <p14:creationId xmlns:p14="http://schemas.microsoft.com/office/powerpoint/2010/main" val="25279493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50</a:t>
            </a:fld>
            <a:endParaRPr lang="en-GB"/>
          </a:p>
        </p:txBody>
      </p:sp>
    </p:spTree>
    <p:extLst>
      <p:ext uri="{BB962C8B-B14F-4D97-AF65-F5344CB8AC3E}">
        <p14:creationId xmlns:p14="http://schemas.microsoft.com/office/powerpoint/2010/main" val="41734613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51</a:t>
            </a:fld>
            <a:endParaRPr lang="en-GB"/>
          </a:p>
        </p:txBody>
      </p:sp>
    </p:spTree>
    <p:extLst>
      <p:ext uri="{BB962C8B-B14F-4D97-AF65-F5344CB8AC3E}">
        <p14:creationId xmlns:p14="http://schemas.microsoft.com/office/powerpoint/2010/main" val="17576011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https://docs.python.org/3/library/functions.html#object</a:t>
            </a:r>
          </a:p>
          <a:p>
            <a:r>
              <a:rPr lang="en-GB" dirty="0"/>
              <a:t>https://docs.python.org/3/reference/datamodel.html#basic-customization</a:t>
            </a:r>
          </a:p>
        </p:txBody>
      </p:sp>
      <p:sp>
        <p:nvSpPr>
          <p:cNvPr id="4" name="Slide Number Placeholder 3"/>
          <p:cNvSpPr>
            <a:spLocks noGrp="1"/>
          </p:cNvSpPr>
          <p:nvPr>
            <p:ph type="sldNum" sz="quarter" idx="10"/>
          </p:nvPr>
        </p:nvSpPr>
        <p:spPr/>
        <p:txBody>
          <a:bodyPr/>
          <a:lstStyle/>
          <a:p>
            <a:fld id="{40AF8E6D-2F87-4F6A-97CA-AABE12BDBAA7}" type="slidenum">
              <a:rPr lang="en-GB" smtClean="0"/>
              <a:t>52</a:t>
            </a:fld>
            <a:endParaRPr lang="en-GB"/>
          </a:p>
        </p:txBody>
      </p:sp>
    </p:spTree>
    <p:extLst>
      <p:ext uri="{BB962C8B-B14F-4D97-AF65-F5344CB8AC3E}">
        <p14:creationId xmlns:p14="http://schemas.microsoft.com/office/powerpoint/2010/main" val="21892736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53</a:t>
            </a:fld>
            <a:endParaRPr lang="en-GB"/>
          </a:p>
        </p:txBody>
      </p:sp>
    </p:spTree>
    <p:extLst>
      <p:ext uri="{BB962C8B-B14F-4D97-AF65-F5344CB8AC3E}">
        <p14:creationId xmlns:p14="http://schemas.microsoft.com/office/powerpoint/2010/main" val="33043645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(object)</a:t>
            </a:r>
          </a:p>
          <a:p>
            <a:pPr marL="0" indent="0">
              <a:buNone/>
            </a:pP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(object)</a:t>
            </a:r>
          </a:p>
          <a:p>
            <a:pPr marL="0" indent="0">
              <a:buNone/>
            </a:pPr>
            <a:endParaRPr lang="en-GB" dirty="0"/>
          </a:p>
          <a:p>
            <a:pPr marL="0" indent="0">
              <a:buNone/>
            </a:pPr>
            <a:r>
              <a:rPr lang="en-GB" dirty="0"/>
              <a:t>When an object is created, it gets two string attributes created which these two functions get. </a:t>
            </a:r>
          </a:p>
          <a:p>
            <a:pPr marL="0" indent="0">
              <a:buNone/>
            </a:pPr>
            <a:r>
              <a:rPr lang="en-GB" dirty="0" err="1"/>
              <a:t>repr</a:t>
            </a:r>
            <a:r>
              <a:rPr lang="en-GB" dirty="0"/>
              <a:t> returns a string which, ideally, is in a form which, were it evaluated, would create the object.</a:t>
            </a:r>
          </a:p>
          <a:p>
            <a:pPr marL="0" indent="0">
              <a:buNone/>
            </a:pPr>
            <a:r>
              <a:rPr lang="en-GB" dirty="0" err="1"/>
              <a:t>str</a:t>
            </a:r>
            <a:r>
              <a:rPr lang="en-GB" dirty="0"/>
              <a:t> returns a user-friendly string.</a:t>
            </a:r>
          </a:p>
          <a:p>
            <a:pPr marL="0" indent="0">
              <a:buNone/>
            </a:pPr>
            <a:endParaRPr lang="en-GB" dirty="0"/>
          </a:p>
          <a:p>
            <a:pPr marL="0" indent="0">
              <a:buNone/>
            </a:pPr>
            <a:r>
              <a:rPr lang="en-GB" dirty="0"/>
              <a:t>You can run code in a string using </a:t>
            </a:r>
            <a:r>
              <a:rPr lang="en-GB" dirty="0" err="1">
                <a:latin typeface="Courier New" panose="02070309020205020404" pitchFamily="49" charset="0"/>
                <a:cs typeface="Courier New" panose="02070309020205020404" pitchFamily="49" charset="0"/>
              </a:rPr>
              <a:t>eval</a:t>
            </a:r>
            <a:r>
              <a:rPr lang="en-GB" dirty="0">
                <a:latin typeface="Courier New" panose="02070309020205020404" pitchFamily="49" charset="0"/>
                <a:cs typeface="Courier New" panose="02070309020205020404" pitchFamily="49" charset="0"/>
              </a:rPr>
              <a:t>()</a:t>
            </a:r>
            <a:r>
              <a:rPr lang="en-GB" dirty="0"/>
              <a:t>.</a:t>
            </a:r>
          </a:p>
          <a:p>
            <a:pPr marL="0" indent="0">
              <a:buNone/>
            </a:pPr>
            <a:r>
              <a:rPr lang="en-GB" dirty="0">
                <a:latin typeface="Courier New" panose="02070309020205020404" pitchFamily="49" charset="0"/>
                <a:cs typeface="Courier New" panose="02070309020205020404" pitchFamily="49" charset="0"/>
              </a:rPr>
              <a:t>a = [1,2,3]</a:t>
            </a:r>
          </a:p>
          <a:p>
            <a:pPr marL="0" indent="0">
              <a:buNone/>
            </a:pPr>
            <a:r>
              <a:rPr lang="en-GB" dirty="0">
                <a:latin typeface="Courier New" panose="02070309020205020404" pitchFamily="49" charset="0"/>
                <a:cs typeface="Courier New" panose="02070309020205020404" pitchFamily="49" charset="0"/>
              </a:rPr>
              <a:t>b =(</a:t>
            </a: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c = </a:t>
            </a:r>
            <a:r>
              <a:rPr lang="en-GB" dirty="0" err="1">
                <a:latin typeface="Courier New" panose="02070309020205020404" pitchFamily="49" charset="0"/>
                <a:cs typeface="Courier New" panose="02070309020205020404" pitchFamily="49" charset="0"/>
              </a:rPr>
              <a:t>eval</a:t>
            </a:r>
            <a:r>
              <a:rPr lang="en-GB" dirty="0">
                <a:latin typeface="Courier New" panose="02070309020205020404" pitchFamily="49" charset="0"/>
                <a:cs typeface="Courier New" panose="02070309020205020404" pitchFamily="49" charset="0"/>
              </a:rPr>
              <a:t>(b)</a:t>
            </a:r>
          </a:p>
          <a:p>
            <a:pPr marL="0" indent="0">
              <a:buNone/>
            </a:pPr>
            <a:r>
              <a:rPr lang="en-GB" dirty="0">
                <a:latin typeface="Courier New" panose="02070309020205020404" pitchFamily="49" charset="0"/>
                <a:cs typeface="Courier New" panose="02070309020205020404" pitchFamily="49" charset="0"/>
              </a:rPr>
              <a:t>print(c)</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HOWEVER: running arbitrary strings you read from a file or are sent from outside the code is a security risk (indeed, even running code from a variable can, in some circumstances, be dangerous)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54</a:t>
            </a:fld>
            <a:endParaRPr lang="en-GB"/>
          </a:p>
        </p:txBody>
      </p:sp>
    </p:spTree>
    <p:extLst>
      <p:ext uri="{BB962C8B-B14F-4D97-AF65-F5344CB8AC3E}">
        <p14:creationId xmlns:p14="http://schemas.microsoft.com/office/powerpoint/2010/main" val="283010650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56</a:t>
            </a:fld>
            <a:endParaRPr lang="en-GB"/>
          </a:p>
        </p:txBody>
      </p:sp>
    </p:spTree>
    <p:extLst>
      <p:ext uri="{BB962C8B-B14F-4D97-AF65-F5344CB8AC3E}">
        <p14:creationId xmlns:p14="http://schemas.microsoft.com/office/powerpoint/2010/main" val="12404436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59</a:t>
            </a:fld>
            <a:endParaRPr lang="en-GB"/>
          </a:p>
        </p:txBody>
      </p:sp>
    </p:spTree>
    <p:extLst>
      <p:ext uri="{BB962C8B-B14F-4D97-AF65-F5344CB8AC3E}">
        <p14:creationId xmlns:p14="http://schemas.microsoft.com/office/powerpoint/2010/main" val="15368967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see:</a:t>
            </a:r>
          </a:p>
          <a:p>
            <a:r>
              <a:rPr lang="en-GB" dirty="0"/>
              <a:t>https://docs.python.org/3/tutorial/classes.html#private-variables</a:t>
            </a:r>
          </a:p>
        </p:txBody>
      </p:sp>
      <p:sp>
        <p:nvSpPr>
          <p:cNvPr id="4" name="Slide Number Placeholder 3"/>
          <p:cNvSpPr>
            <a:spLocks noGrp="1"/>
          </p:cNvSpPr>
          <p:nvPr>
            <p:ph type="sldNum" sz="quarter" idx="10"/>
          </p:nvPr>
        </p:nvSpPr>
        <p:spPr/>
        <p:txBody>
          <a:bodyPr/>
          <a:lstStyle/>
          <a:p>
            <a:fld id="{40AF8E6D-2F87-4F6A-97CA-AABE12BDBAA7}" type="slidenum">
              <a:rPr lang="en-GB" smtClean="0"/>
              <a:t>62</a:t>
            </a:fld>
            <a:endParaRPr lang="en-GB"/>
          </a:p>
        </p:txBody>
      </p:sp>
    </p:spTree>
    <p:extLst>
      <p:ext uri="{BB962C8B-B14F-4D97-AF65-F5344CB8AC3E}">
        <p14:creationId xmlns:p14="http://schemas.microsoft.com/office/powerpoint/2010/main" val="12531531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https://docs.python.org/3/library/functions.html#property</a:t>
            </a:r>
          </a:p>
        </p:txBody>
      </p:sp>
      <p:sp>
        <p:nvSpPr>
          <p:cNvPr id="4" name="Slide Number Placeholder 3"/>
          <p:cNvSpPr>
            <a:spLocks noGrp="1"/>
          </p:cNvSpPr>
          <p:nvPr>
            <p:ph type="sldNum" sz="quarter" idx="10"/>
          </p:nvPr>
        </p:nvSpPr>
        <p:spPr/>
        <p:txBody>
          <a:bodyPr/>
          <a:lstStyle/>
          <a:p>
            <a:fld id="{40AF8E6D-2F87-4F6A-97CA-AABE12BDBAA7}" type="slidenum">
              <a:rPr lang="en-GB" smtClean="0"/>
              <a:t>65</a:t>
            </a:fld>
            <a:endParaRPr lang="en-GB"/>
          </a:p>
        </p:txBody>
      </p:sp>
    </p:spTree>
    <p:extLst>
      <p:ext uri="{BB962C8B-B14F-4D97-AF65-F5344CB8AC3E}">
        <p14:creationId xmlns:p14="http://schemas.microsoft.com/office/powerpoint/2010/main" val="2411667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30915797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66</a:t>
            </a:fld>
            <a:endParaRPr lang="en-GB"/>
          </a:p>
        </p:txBody>
      </p:sp>
    </p:spTree>
    <p:extLst>
      <p:ext uri="{BB962C8B-B14F-4D97-AF65-F5344CB8AC3E}">
        <p14:creationId xmlns:p14="http://schemas.microsoft.com/office/powerpoint/2010/main" val="39250620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96B5A3FC-DA4F-4757-A2E5-4A46F7B557E9}" type="slidenum">
              <a:rPr lang="en-GB" altLang="en-US" smtClean="0">
                <a:cs typeface="Times New Roman" panose="02020603050405020304" pitchFamily="18" charset="0"/>
              </a:rPr>
              <a:pPr>
                <a:spcBef>
                  <a:spcPct val="20000"/>
                </a:spcBef>
              </a:pPr>
              <a:t>67</a:t>
            </a:fld>
            <a:endParaRPr lang="en-GB" altLang="en-US">
              <a:cs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UML is not a replacement for documentation.</a:t>
            </a:r>
          </a:p>
        </p:txBody>
      </p:sp>
    </p:spTree>
    <p:extLst>
      <p:ext uri="{BB962C8B-B14F-4D97-AF65-F5344CB8AC3E}">
        <p14:creationId xmlns:p14="http://schemas.microsoft.com/office/powerpoint/2010/main" val="23375140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CB006847-F14A-4842-AAF1-E658F2FBE1E6}" type="slidenum">
              <a:rPr lang="en-GB" altLang="en-US" smtClean="0">
                <a:cs typeface="Times New Roman" panose="02020603050405020304" pitchFamily="18" charset="0"/>
              </a:rPr>
              <a:pPr>
                <a:spcBef>
                  <a:spcPct val="20000"/>
                </a:spcBef>
              </a:pPr>
              <a:t>68</a:t>
            </a:fld>
            <a:endParaRPr lang="en-GB" altLang="en-US">
              <a:cs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a:cs typeface="Arial" panose="020B0604020202020204" pitchFamily="34" charset="0"/>
            </a:endParaRPr>
          </a:p>
        </p:txBody>
      </p:sp>
    </p:spTree>
    <p:extLst>
      <p:ext uri="{BB962C8B-B14F-4D97-AF65-F5344CB8AC3E}">
        <p14:creationId xmlns:p14="http://schemas.microsoft.com/office/powerpoint/2010/main" val="15292057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CD5AFE34-3BE0-4586-8468-4ADED1663F17}" type="slidenum">
              <a:rPr lang="en-GB" altLang="en-US" smtClean="0">
                <a:cs typeface="Times New Roman" panose="02020603050405020304" pitchFamily="18" charset="0"/>
              </a:rPr>
              <a:pPr>
                <a:spcBef>
                  <a:spcPct val="20000"/>
                </a:spcBef>
              </a:pPr>
              <a:t>69</a:t>
            </a:fld>
            <a:endParaRPr lang="en-GB" altLang="en-US">
              <a:cs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GB" altLang="en-US" dirty="0">
                <a:cs typeface="Arial" panose="020B0604020202020204" pitchFamily="34" charset="0"/>
              </a:rPr>
              <a:t>Don’t get too hung up on using the whole specification.</a:t>
            </a:r>
            <a:endParaRPr lang="en-US" altLang="en-US" dirty="0">
              <a:cs typeface="Arial" panose="020B0604020202020204" pitchFamily="34" charset="0"/>
            </a:endParaRPr>
          </a:p>
        </p:txBody>
      </p:sp>
    </p:spTree>
    <p:extLst>
      <p:ext uri="{BB962C8B-B14F-4D97-AF65-F5344CB8AC3E}">
        <p14:creationId xmlns:p14="http://schemas.microsoft.com/office/powerpoint/2010/main" val="7978385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A337DC0C-B516-4D5A-80DA-536764C7FB32}" type="slidenum">
              <a:rPr lang="en-GB" altLang="en-US" smtClean="0">
                <a:cs typeface="Times New Roman" panose="02020603050405020304" pitchFamily="18" charset="0"/>
              </a:rPr>
              <a:pPr>
                <a:spcBef>
                  <a:spcPct val="20000"/>
                </a:spcBef>
              </a:pPr>
              <a:t>70</a:t>
            </a:fld>
            <a:endParaRPr lang="en-GB" altLang="en-US">
              <a:cs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en-GB" altLang="en-US" dirty="0">
              <a:cs typeface="Arial" panose="020B0604020202020204" pitchFamily="34" charset="0"/>
            </a:endParaRPr>
          </a:p>
        </p:txBody>
      </p:sp>
    </p:spTree>
    <p:extLst>
      <p:ext uri="{BB962C8B-B14F-4D97-AF65-F5344CB8AC3E}">
        <p14:creationId xmlns:p14="http://schemas.microsoft.com/office/powerpoint/2010/main" val="123580152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F9B0A921-A798-4D4A-9456-56AAC9937799}" type="slidenum">
              <a:rPr lang="en-GB" altLang="en-US" smtClean="0">
                <a:cs typeface="Times New Roman" panose="02020603050405020304" pitchFamily="18" charset="0"/>
              </a:rPr>
              <a:pPr>
                <a:spcBef>
                  <a:spcPct val="20000"/>
                </a:spcBef>
              </a:pPr>
              <a:t>71</a:t>
            </a:fld>
            <a:endParaRPr lang="en-GB" altLang="en-US">
              <a:cs typeface="Times New Roman" panose="02020603050405020304" pitchFamily="18" charset="0"/>
            </a:endParaRPr>
          </a:p>
        </p:txBody>
      </p:sp>
    </p:spTree>
    <p:extLst>
      <p:ext uri="{BB962C8B-B14F-4D97-AF65-F5344CB8AC3E}">
        <p14:creationId xmlns:p14="http://schemas.microsoft.com/office/powerpoint/2010/main" val="14899586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72</a:t>
            </a:fld>
            <a:endParaRPr lang="en-GB"/>
          </a:p>
        </p:txBody>
      </p:sp>
    </p:spTree>
    <p:extLst>
      <p:ext uri="{BB962C8B-B14F-4D97-AF65-F5344CB8AC3E}">
        <p14:creationId xmlns:p14="http://schemas.microsoft.com/office/powerpoint/2010/main" val="394052642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73</a:t>
            </a:fld>
            <a:endParaRPr lang="en-GB"/>
          </a:p>
        </p:txBody>
      </p:sp>
    </p:spTree>
    <p:extLst>
      <p:ext uri="{BB962C8B-B14F-4D97-AF65-F5344CB8AC3E}">
        <p14:creationId xmlns:p14="http://schemas.microsoft.com/office/powerpoint/2010/main" val="18367275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74</a:t>
            </a:fld>
            <a:endParaRPr lang="en-GB"/>
          </a:p>
        </p:txBody>
      </p:sp>
    </p:spTree>
    <p:extLst>
      <p:ext uri="{BB962C8B-B14F-4D97-AF65-F5344CB8AC3E}">
        <p14:creationId xmlns:p14="http://schemas.microsoft.com/office/powerpoint/2010/main" val="331696035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https://docs.python.org/3/library/functions.html#property</a:t>
            </a:r>
          </a:p>
        </p:txBody>
      </p:sp>
      <p:sp>
        <p:nvSpPr>
          <p:cNvPr id="4" name="Slide Number Placeholder 3"/>
          <p:cNvSpPr>
            <a:spLocks noGrp="1"/>
          </p:cNvSpPr>
          <p:nvPr>
            <p:ph type="sldNum" sz="quarter" idx="10"/>
          </p:nvPr>
        </p:nvSpPr>
        <p:spPr/>
        <p:txBody>
          <a:bodyPr/>
          <a:lstStyle/>
          <a:p>
            <a:fld id="{40AF8E6D-2F87-4F6A-97CA-AABE12BDBAA7}" type="slidenum">
              <a:rPr lang="en-GB" smtClean="0"/>
              <a:t>76</a:t>
            </a:fld>
            <a:endParaRPr lang="en-GB"/>
          </a:p>
        </p:txBody>
      </p:sp>
    </p:spTree>
    <p:extLst>
      <p:ext uri="{BB962C8B-B14F-4D97-AF65-F5344CB8AC3E}">
        <p14:creationId xmlns:p14="http://schemas.microsoft.com/office/powerpoint/2010/main" val="2882725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objects have a class associated with them. To find out the class, use the type function.</a:t>
            </a:r>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141453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1064655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To understand this, we need to understand that it happens whenever we call any function defined</a:t>
            </a:r>
            <a:r>
              <a:rPr lang="en-GB" baseline="0"/>
              <a:t> inside a class that is made into an object.</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2153904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From the docs: "If you access a method (a function defined in a class namespace) through an instance, you get a special object: a </a:t>
            </a:r>
            <a:r>
              <a:rPr lang="en-GB" i="1" dirty="0"/>
              <a:t>bound method</a:t>
            </a:r>
            <a:r>
              <a:rPr lang="en-GB" dirty="0"/>
              <a:t> (also called </a:t>
            </a:r>
            <a:r>
              <a:rPr lang="en-GB" i="1" dirty="0"/>
              <a:t>instance method</a:t>
            </a:r>
            <a:r>
              <a:rPr lang="en-GB" dirty="0"/>
              <a:t>) object. When called, it will add the self argument to the argument list…"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881646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F6B8C49-CD71-4F6B-9F5F-00BF4B59CAC0}" type="slidenum">
              <a:rPr lang="en-GB"/>
              <a:pPr>
                <a:defRPr/>
              </a:pPr>
              <a:t>‹#›</a:t>
            </a:fld>
            <a:endParaRPr lang="en-GB"/>
          </a:p>
        </p:txBody>
      </p:sp>
    </p:spTree>
    <p:extLst>
      <p:ext uri="{BB962C8B-B14F-4D97-AF65-F5344CB8AC3E}">
        <p14:creationId xmlns:p14="http://schemas.microsoft.com/office/powerpoint/2010/main" val="367336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docs.python.org/3/library/collections.abc.html#module-collections.abc"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s://docs.python.org/3/library/abc.html"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docs.python.org/3/reference/datamodel.html"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docs.python.org/3/reference/datamodel.html"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python.org/dev/peps/pep-0318/"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docs.python.org/3/library/functions.html#property"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docs.python.org/3/library/functions.html#property"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Classes</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0FC6-35E3-4DE2-9516-E3FBAD5DD945}"/>
              </a:ext>
            </a:extLst>
          </p:cNvPr>
          <p:cNvSpPr>
            <a:spLocks noGrp="1"/>
          </p:cNvSpPr>
          <p:nvPr>
            <p:ph type="title"/>
          </p:nvPr>
        </p:nvSpPr>
        <p:spPr/>
        <p:txBody>
          <a:bodyPr/>
          <a:lstStyle/>
          <a:p>
            <a:pPr algn="r"/>
            <a:r>
              <a:rPr lang="en-GB" dirty="0"/>
              <a:t>__</a:t>
            </a:r>
            <a:r>
              <a:rPr lang="en-GB" dirty="0" err="1"/>
              <a:t>init</a:t>
            </a:r>
            <a:r>
              <a:rPr lang="en-GB" dirty="0"/>
              <a:t>__</a:t>
            </a:r>
          </a:p>
        </p:txBody>
      </p:sp>
      <p:sp>
        <p:nvSpPr>
          <p:cNvPr id="3" name="Content Placeholder 2">
            <a:extLst>
              <a:ext uri="{FF2B5EF4-FFF2-40B4-BE49-F238E27FC236}">
                <a16:creationId xmlns:a16="http://schemas.microsoft.com/office/drawing/2014/main" id="{6F80D4DE-DE0D-47A1-BB6C-E3A150D79C80}"/>
              </a:ext>
            </a:extLst>
          </p:cNvPr>
          <p:cNvSpPr>
            <a:spLocks noGrp="1"/>
          </p:cNvSpPr>
          <p:nvPr>
            <p:ph idx="1"/>
          </p:nvPr>
        </p:nvSpPr>
        <p:spPr>
          <a:xfrm>
            <a:off x="584982" y="2011680"/>
            <a:ext cx="10950526" cy="4529797"/>
          </a:xfrm>
        </p:spPr>
        <p:txBody>
          <a:bodyPr/>
          <a:lstStyle/>
          <a:p>
            <a:pPr marL="0" indent="0">
              <a:buNone/>
            </a:pPr>
            <a:r>
              <a:rPr lang="en-GB" dirty="0"/>
              <a:t>Here's the basic form of a class with a constructor:</a:t>
            </a:r>
          </a:p>
          <a:p>
            <a:pPr marL="0" indent="0">
              <a:buNone/>
            </a:pPr>
            <a:r>
              <a:rPr lang="en-GB" dirty="0">
                <a:latin typeface="Courier New" panose="02070309020205020404" pitchFamily="49" charset="0"/>
                <a:cs typeface="Courier New" panose="02070309020205020404" pitchFamily="49" charset="0"/>
              </a:rPr>
              <a:t>class Agent():</a:t>
            </a:r>
          </a:p>
          <a:p>
            <a:pPr marL="0" indent="0">
              <a:buNone/>
            </a:pPr>
            <a:r>
              <a:rPr lang="en-GB" dirty="0"/>
              <a:t>	</a:t>
            </a: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a:t>
            </a:r>
          </a:p>
          <a:p>
            <a:pPr marL="0" indent="0">
              <a:buNone/>
            </a:pPr>
            <a:r>
              <a:rPr lang="en-GB" dirty="0"/>
              <a:t>		</a:t>
            </a:r>
            <a:r>
              <a:rPr lang="en-GB" dirty="0">
                <a:latin typeface="Courier New" panose="02070309020205020404" pitchFamily="49" charset="0"/>
                <a:cs typeface="Courier New" panose="02070309020205020404" pitchFamily="49" charset="0"/>
              </a:rPr>
              <a:t>pass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The name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a:t>
            </a:r>
            <a:r>
              <a:rPr lang="en-GB" dirty="0"/>
              <a:t>is special and ideally reserved for this purpose. The underscores are there to make the name so unusual that we're unlikely to mess with it.</a:t>
            </a:r>
          </a:p>
        </p:txBody>
      </p:sp>
    </p:spTree>
    <p:extLst>
      <p:ext uri="{BB962C8B-B14F-4D97-AF65-F5344CB8AC3E}">
        <p14:creationId xmlns:p14="http://schemas.microsoft.com/office/powerpoint/2010/main" val="2688091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5D92A-ACD3-42C9-9808-1F441C5AEDBC}"/>
              </a:ext>
            </a:extLst>
          </p:cNvPr>
          <p:cNvSpPr>
            <a:spLocks noGrp="1"/>
          </p:cNvSpPr>
          <p:nvPr>
            <p:ph type="title"/>
          </p:nvPr>
        </p:nvSpPr>
        <p:spPr/>
        <p:txBody>
          <a:bodyPr/>
          <a:lstStyle/>
          <a:p>
            <a:pPr algn="r"/>
            <a:r>
              <a:rPr lang="en-GB" dirty="0"/>
              <a:t>Self</a:t>
            </a:r>
          </a:p>
        </p:txBody>
      </p:sp>
      <p:sp>
        <p:nvSpPr>
          <p:cNvPr id="3" name="Content Placeholder 2">
            <a:extLst>
              <a:ext uri="{FF2B5EF4-FFF2-40B4-BE49-F238E27FC236}">
                <a16:creationId xmlns:a16="http://schemas.microsoft.com/office/drawing/2014/main" id="{B930C16A-9187-49E0-948D-220B62824120}"/>
              </a:ext>
            </a:extLst>
          </p:cNvPr>
          <p:cNvSpPr>
            <a:spLocks noGrp="1"/>
          </p:cNvSpPr>
          <p:nvPr>
            <p:ph idx="1"/>
          </p:nvPr>
        </p:nvSpPr>
        <p:spPr>
          <a:xfrm>
            <a:off x="492369" y="1825625"/>
            <a:ext cx="11324493" cy="4351338"/>
          </a:xfrm>
        </p:spPr>
        <p:txBody>
          <a:bodyPr/>
          <a:lstStyle/>
          <a:p>
            <a:pPr marL="0" indent="0">
              <a:spcAft>
                <a:spcPts val="1200"/>
              </a:spcAft>
              <a:buNone/>
            </a:pPr>
            <a:r>
              <a:rPr lang="en-GB" dirty="0"/>
              <a:t>You'll see that the constructor is a function that takes in one variable, "</a:t>
            </a:r>
            <a:r>
              <a:rPr lang="en-GB" dirty="0">
                <a:latin typeface="Courier New" panose="02070309020205020404" pitchFamily="49" charset="0"/>
                <a:cs typeface="Courier New" panose="02070309020205020404" pitchFamily="49" charset="0"/>
              </a:rPr>
              <a:t>self</a:t>
            </a:r>
            <a:r>
              <a:rPr lang="en-GB" dirty="0"/>
              <a:t>".</a:t>
            </a:r>
          </a:p>
          <a:p>
            <a:pPr marL="0" indent="0">
              <a:spcAft>
                <a:spcPts val="1200"/>
              </a:spcAft>
              <a:buNone/>
            </a:pPr>
            <a:r>
              <a:rPr lang="en-GB" dirty="0"/>
              <a:t>But equally, we don't send any arguments in:</a:t>
            </a:r>
          </a:p>
          <a:p>
            <a:pPr marL="0" indent="0">
              <a:spcAft>
                <a:spcPts val="1200"/>
              </a:spcAft>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t>So what gives?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81865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Functions inside objects</a:t>
            </a:r>
          </a:p>
        </p:txBody>
      </p:sp>
      <p:sp>
        <p:nvSpPr>
          <p:cNvPr id="3" name="Content Placeholder 2"/>
          <p:cNvSpPr>
            <a:spLocks noGrp="1"/>
          </p:cNvSpPr>
          <p:nvPr>
            <p:ph idx="1"/>
          </p:nvPr>
        </p:nvSpPr>
        <p:spPr/>
        <p:txBody>
          <a:bodyPr/>
          <a:lstStyle/>
          <a:p>
            <a:pPr marL="0" indent="0">
              <a:buNone/>
            </a:pPr>
            <a:r>
              <a:rPr lang="en-GB" dirty="0"/>
              <a:t>We can make functions inside classes, and then call  them from objects: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class Agent() :</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def</a:t>
            </a:r>
            <a:r>
              <a:rPr lang="en-GB" dirty="0">
                <a:latin typeface="Courier New" panose="02070309020205020404" pitchFamily="49" charset="0"/>
                <a:cs typeface="Courier New" panose="02070309020205020404" pitchFamily="49" charset="0"/>
              </a:rPr>
              <a:t> hi(self):</a:t>
            </a:r>
          </a:p>
          <a:p>
            <a:pPr marL="0" indent="0">
              <a:buNone/>
            </a:pPr>
            <a:r>
              <a:rPr lang="en-GB" dirty="0">
                <a:latin typeface="Courier New" panose="02070309020205020404" pitchFamily="49" charset="0"/>
                <a:cs typeface="Courier New" panose="02070309020205020404" pitchFamily="49" charset="0"/>
              </a:rPr>
              <a:t>		print("hello world")</a:t>
            </a:r>
          </a:p>
          <a:p>
            <a:pPr marL="0" indent="0">
              <a:buNone/>
            </a:pP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agent_1.hi()</a:t>
            </a:r>
          </a:p>
        </p:txBody>
      </p:sp>
    </p:spTree>
    <p:extLst>
      <p:ext uri="{BB962C8B-B14F-4D97-AF65-F5344CB8AC3E}">
        <p14:creationId xmlns:p14="http://schemas.microsoft.com/office/powerpoint/2010/main" val="624852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8B85A-A4B7-4FD3-9AC8-92CE5B896CA2}"/>
              </a:ext>
            </a:extLst>
          </p:cNvPr>
          <p:cNvSpPr>
            <a:spLocks noGrp="1"/>
          </p:cNvSpPr>
          <p:nvPr>
            <p:ph type="title"/>
          </p:nvPr>
        </p:nvSpPr>
        <p:spPr/>
        <p:txBody>
          <a:bodyPr/>
          <a:lstStyle/>
          <a:p>
            <a:pPr algn="r"/>
            <a:r>
              <a:rPr lang="en-GB" dirty="0"/>
              <a:t>Methods</a:t>
            </a:r>
          </a:p>
        </p:txBody>
      </p:sp>
      <p:sp>
        <p:nvSpPr>
          <p:cNvPr id="3" name="Content Placeholder 2">
            <a:extLst>
              <a:ext uri="{FF2B5EF4-FFF2-40B4-BE49-F238E27FC236}">
                <a16:creationId xmlns:a16="http://schemas.microsoft.com/office/drawing/2014/main" id="{2FA2E3F9-0812-4F5A-85C2-599F8DCD37B8}"/>
              </a:ext>
            </a:extLst>
          </p:cNvPr>
          <p:cNvSpPr>
            <a:spLocks noGrp="1"/>
          </p:cNvSpPr>
          <p:nvPr>
            <p:ph idx="1"/>
          </p:nvPr>
        </p:nvSpPr>
        <p:spPr>
          <a:xfrm>
            <a:off x="373965" y="1375458"/>
            <a:ext cx="11555437" cy="5194154"/>
          </a:xfrm>
        </p:spPr>
        <p:txBody>
          <a:bodyPr>
            <a:normAutofit fontScale="92500"/>
          </a:bodyPr>
          <a:lstStyle/>
          <a:p>
            <a:pPr marL="0" indent="0">
              <a:spcAft>
                <a:spcPts val="1200"/>
              </a:spcAft>
              <a:buNone/>
            </a:pPr>
            <a:r>
              <a:rPr lang="en-GB" dirty="0"/>
              <a:t>When they are used, functions in classes and objects are sent to the calling code wrapped in a whole bunch of stuff. To indicate this, Python calls them </a:t>
            </a:r>
            <a:r>
              <a:rPr lang="en-GB" dirty="0">
                <a:solidFill>
                  <a:schemeClr val="accent1"/>
                </a:solidFill>
              </a:rPr>
              <a:t>methods</a:t>
            </a:r>
            <a:r>
              <a:rPr lang="en-GB" dirty="0"/>
              <a:t>.</a:t>
            </a:r>
          </a:p>
          <a:p>
            <a:pPr marL="0" indent="0">
              <a:spcAft>
                <a:spcPts val="1200"/>
              </a:spcAft>
              <a:buNone/>
            </a:pPr>
            <a:r>
              <a:rPr lang="en-GB" dirty="0"/>
              <a:t>(Note that in some languages methods are synonymous with functions and procedures, while in some methods and functions have different calls and actions).</a:t>
            </a:r>
          </a:p>
          <a:p>
            <a:pPr marL="0" indent="0">
              <a:spcAft>
                <a:spcPts val="1200"/>
              </a:spcAft>
              <a:buNone/>
            </a:pPr>
            <a:r>
              <a:rPr lang="en-GB" dirty="0"/>
              <a:t>One thing that happens between call and action is that a variable representing the object is injected into the call. By tradition this is called </a:t>
            </a:r>
            <a:r>
              <a:rPr lang="en-GB" dirty="0">
                <a:latin typeface="Courier New" panose="02070309020205020404" pitchFamily="49" charset="0"/>
                <a:cs typeface="Courier New" panose="02070309020205020404" pitchFamily="49" charset="0"/>
              </a:rPr>
              <a:t>self </a:t>
            </a:r>
            <a:r>
              <a:rPr lang="en-GB" dirty="0">
                <a:cs typeface="Courier New" panose="02070309020205020404" pitchFamily="49" charset="0"/>
              </a:rPr>
              <a:t>(it's not a keyword).</a:t>
            </a:r>
            <a:endParaRPr lang="en-GB" dirty="0"/>
          </a:p>
          <a:p>
            <a:pPr marL="0" indent="0">
              <a:buNone/>
            </a:pPr>
            <a:r>
              <a:rPr lang="en-GB" dirty="0"/>
              <a:t>All methods therefore take in at least one variable (usually called </a:t>
            </a:r>
            <a:r>
              <a:rPr lang="en-GB" dirty="0">
                <a:latin typeface="Courier New" panose="02070309020205020404" pitchFamily="49" charset="0"/>
                <a:cs typeface="Courier New" panose="02070309020205020404" pitchFamily="49" charset="0"/>
              </a:rPr>
              <a:t>self</a:t>
            </a:r>
            <a:r>
              <a:rPr lang="en-GB" dirty="0"/>
              <a:t>)</a:t>
            </a: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 	</a:t>
            </a:r>
          </a:p>
          <a:p>
            <a:pPr marL="0" indent="0">
              <a:buNone/>
            </a:pPr>
            <a:r>
              <a:rPr lang="fr-FR" dirty="0">
                <a:latin typeface="Courier New" panose="02070309020205020404" pitchFamily="49" charset="0"/>
                <a:cs typeface="Courier New" panose="02070309020205020404" pitchFamily="49" charset="0"/>
              </a:rPr>
              <a:t>self </a:t>
            </a:r>
            <a:r>
              <a:rPr lang="fr-FR" dirty="0" err="1"/>
              <a:t>is</a:t>
            </a:r>
            <a:r>
              <a:rPr lang="fr-FR" dirty="0"/>
              <a:t> the </a:t>
            </a:r>
            <a:r>
              <a:rPr lang="fr-FR" dirty="0" err="1"/>
              <a:t>object</a:t>
            </a:r>
            <a:r>
              <a:rPr lang="fr-FR" dirty="0"/>
              <a:t> the </a:t>
            </a:r>
            <a:r>
              <a:rPr lang="fr-FR" dirty="0" err="1"/>
              <a:t>function</a:t>
            </a:r>
            <a:r>
              <a:rPr lang="fr-FR" dirty="0"/>
              <a:t> </a:t>
            </a:r>
            <a:r>
              <a:rPr lang="fr-FR" dirty="0" err="1"/>
              <a:t>lives</a:t>
            </a:r>
            <a:r>
              <a:rPr lang="fr-FR" dirty="0"/>
              <a:t> </a:t>
            </a:r>
            <a:r>
              <a:rPr lang="fr-FR" dirty="0" err="1"/>
              <a:t>inside</a:t>
            </a:r>
            <a:r>
              <a:rPr lang="fr-FR" dirty="0"/>
              <a:t>; in </a:t>
            </a:r>
            <a:r>
              <a:rPr lang="fr-FR" dirty="0" err="1"/>
              <a:t>this</a:t>
            </a:r>
            <a:r>
              <a:rPr lang="fr-FR" dirty="0"/>
              <a:t> case </a:t>
            </a:r>
            <a:r>
              <a:rPr lang="fr-FR" dirty="0">
                <a:latin typeface="Courier New" panose="02070309020205020404" pitchFamily="49" charset="0"/>
                <a:cs typeface="Courier New" panose="02070309020205020404" pitchFamily="49" charset="0"/>
              </a:rPr>
              <a:t>agent_1</a:t>
            </a:r>
            <a:r>
              <a:rPr lang="fr-FR" dirty="0"/>
              <a:t>.</a:t>
            </a:r>
          </a:p>
          <a:p>
            <a:pPr marL="0" indent="0">
              <a:buNone/>
            </a:pPr>
            <a:endParaRPr lang="en-GB" dirty="0"/>
          </a:p>
        </p:txBody>
      </p:sp>
    </p:spTree>
    <p:extLst>
      <p:ext uri="{BB962C8B-B14F-4D97-AF65-F5344CB8AC3E}">
        <p14:creationId xmlns:p14="http://schemas.microsoft.com/office/powerpoint/2010/main" val="565392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D4445-FCB4-4FB9-B6C4-805A654B19F1}"/>
              </a:ext>
            </a:extLst>
          </p:cNvPr>
          <p:cNvSpPr>
            <a:spLocks noGrp="1"/>
          </p:cNvSpPr>
          <p:nvPr>
            <p:ph type="title"/>
          </p:nvPr>
        </p:nvSpPr>
        <p:spPr/>
        <p:txBody>
          <a:bodyPr/>
          <a:lstStyle/>
          <a:p>
            <a:pPr algn="r"/>
            <a:r>
              <a:rPr lang="en-GB" dirty="0"/>
              <a:t>Bound and unbound methods</a:t>
            </a:r>
          </a:p>
        </p:txBody>
      </p:sp>
      <p:sp>
        <p:nvSpPr>
          <p:cNvPr id="3" name="Content Placeholder 2">
            <a:extLst>
              <a:ext uri="{FF2B5EF4-FFF2-40B4-BE49-F238E27FC236}">
                <a16:creationId xmlns:a16="http://schemas.microsoft.com/office/drawing/2014/main" id="{E85F741D-9BC6-45FA-BC07-9BEA36C93CCE}"/>
              </a:ext>
            </a:extLst>
          </p:cNvPr>
          <p:cNvSpPr>
            <a:spLocks noGrp="1"/>
          </p:cNvSpPr>
          <p:nvPr>
            <p:ph idx="1"/>
          </p:nvPr>
        </p:nvSpPr>
        <p:spPr>
          <a:xfrm>
            <a:off x="295422" y="1690688"/>
            <a:ext cx="11591778" cy="4864857"/>
          </a:xfrm>
        </p:spPr>
        <p:txBody>
          <a:bodyPr>
            <a:normAutofit fontScale="92500" lnSpcReduction="10000"/>
          </a:bodyPr>
          <a:lstStyle/>
          <a:p>
            <a:pPr marL="0" indent="0">
              <a:buNone/>
            </a:pPr>
            <a:r>
              <a:rPr lang="en-GB" dirty="0"/>
              <a:t>In general, there's two ways of calling functions:</a:t>
            </a:r>
          </a:p>
          <a:p>
            <a:pPr marL="0" indent="0">
              <a:buNone/>
            </a:pPr>
            <a:r>
              <a:rPr lang="en-GB" dirty="0"/>
              <a:t>They may be bound to objects:</a:t>
            </a:r>
          </a:p>
          <a:p>
            <a:pPr marL="0" indent="0">
              <a:buNone/>
            </a:pPr>
            <a:r>
              <a:rPr lang="en-GB" dirty="0">
                <a:latin typeface="Courier New" panose="02070309020205020404" pitchFamily="49" charset="0"/>
                <a:cs typeface="Courier New" panose="02070309020205020404" pitchFamily="49" charset="0"/>
              </a:rPr>
              <a:t>a = "hello world"</a:t>
            </a:r>
          </a:p>
          <a:p>
            <a:pPr marL="0" indent="0">
              <a:buNone/>
            </a:pPr>
            <a:r>
              <a:rPr lang="en-GB" dirty="0" err="1">
                <a:latin typeface="Courier New" panose="02070309020205020404" pitchFamily="49" charset="0"/>
                <a:cs typeface="Courier New" panose="02070309020205020404" pitchFamily="49" charset="0"/>
              </a:rPr>
              <a:t>a.upper</a:t>
            </a:r>
            <a:r>
              <a:rPr lang="en-GB" dirty="0">
                <a:latin typeface="Courier New" panose="02070309020205020404" pitchFamily="49" charset="0"/>
                <a:cs typeface="Courier New" panose="02070309020205020404" pitchFamily="49" charset="0"/>
              </a:rPr>
              <a:t>()</a:t>
            </a:r>
          </a:p>
          <a:p>
            <a:pPr marL="0" indent="0">
              <a:buNone/>
            </a:pPr>
            <a:r>
              <a:rPr lang="en-GB" dirty="0"/>
              <a:t>Or unbound and called from the class:</a:t>
            </a:r>
          </a:p>
          <a:p>
            <a:pPr marL="0" indent="0">
              <a:buNone/>
            </a:pPr>
            <a:r>
              <a:rPr lang="en-GB" dirty="0" err="1">
                <a:latin typeface="Courier New" panose="02070309020205020404" pitchFamily="49" charset="0"/>
                <a:cs typeface="Courier New" panose="02070309020205020404" pitchFamily="49" charset="0"/>
              </a:rPr>
              <a:t>str.upper</a:t>
            </a:r>
            <a:r>
              <a:rPr lang="en-GB" dirty="0">
                <a:latin typeface="Courier New" panose="02070309020205020404" pitchFamily="49" charset="0"/>
                <a:cs typeface="Courier New" panose="02070309020205020404" pitchFamily="49" charset="0"/>
              </a:rPr>
              <a:t>(a)</a:t>
            </a:r>
          </a:p>
          <a:p>
            <a:pPr marL="0" indent="0">
              <a:buNone/>
            </a:pPr>
            <a:r>
              <a:rPr lang="en-GB" dirty="0"/>
              <a:t>In actual fact, in most cases, if you call the former, what happens is that the latter runs, i.e. the method in the class, not the object. This means that for methods that apparently take nothing in, there actually has to be a variable label (</a:t>
            </a:r>
            <a:r>
              <a:rPr lang="en-GB" dirty="0">
                <a:latin typeface="Courier New" panose="02070309020205020404" pitchFamily="49" charset="0"/>
                <a:cs typeface="Courier New" panose="02070309020205020404" pitchFamily="49" charset="0"/>
              </a:rPr>
              <a:t>self</a:t>
            </a:r>
            <a:r>
              <a:rPr lang="en-GB" dirty="0"/>
              <a:t>) waiting to assign to the object passed in. </a:t>
            </a:r>
          </a:p>
          <a:p>
            <a:pPr marL="0" indent="0">
              <a:buNone/>
            </a:pPr>
            <a:r>
              <a:rPr lang="en-GB" dirty="0"/>
              <a:t>This actually helps quite a lot when trying to understand the documentation - for example, how sorting functions (which don't seem to take in the sorted thing) work.</a:t>
            </a:r>
          </a:p>
        </p:txBody>
      </p:sp>
    </p:spTree>
    <p:extLst>
      <p:ext uri="{BB962C8B-B14F-4D97-AF65-F5344CB8AC3E}">
        <p14:creationId xmlns:p14="http://schemas.microsoft.com/office/powerpoint/2010/main" val="3106314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C21E4-062C-4B51-A629-19459A411D8E}"/>
              </a:ext>
            </a:extLst>
          </p:cNvPr>
          <p:cNvSpPr>
            <a:spLocks noGrp="1"/>
          </p:cNvSpPr>
          <p:nvPr>
            <p:ph type="title"/>
          </p:nvPr>
        </p:nvSpPr>
        <p:spPr/>
        <p:txBody>
          <a:bodyPr/>
          <a:lstStyle/>
          <a:p>
            <a:pPr algn="r"/>
            <a:r>
              <a:rPr lang="en-GB" dirty="0"/>
              <a:t>Self</a:t>
            </a:r>
          </a:p>
        </p:txBody>
      </p:sp>
      <p:sp>
        <p:nvSpPr>
          <p:cNvPr id="3" name="Content Placeholder 2">
            <a:extLst>
              <a:ext uri="{FF2B5EF4-FFF2-40B4-BE49-F238E27FC236}">
                <a16:creationId xmlns:a16="http://schemas.microsoft.com/office/drawing/2014/main" id="{74DE8757-6868-4F40-B955-0828FB0E25F6}"/>
              </a:ext>
            </a:extLst>
          </p:cNvPr>
          <p:cNvSpPr>
            <a:spLocks noGrp="1"/>
          </p:cNvSpPr>
          <p:nvPr>
            <p:ph idx="1"/>
          </p:nvPr>
        </p:nvSpPr>
        <p:spPr/>
        <p:txBody>
          <a:bodyPr/>
          <a:lstStyle/>
          <a:p>
            <a:pPr marL="0" indent="0">
              <a:spcAft>
                <a:spcPts val="1200"/>
              </a:spcAft>
              <a:buNone/>
            </a:pPr>
            <a:r>
              <a:rPr lang="en-GB" dirty="0">
                <a:latin typeface="Courier New" panose="02070309020205020404" pitchFamily="49" charset="0"/>
                <a:cs typeface="Courier New" panose="02070309020205020404" pitchFamily="49" charset="0"/>
              </a:rPr>
              <a:t>self</a:t>
            </a:r>
            <a:r>
              <a:rPr lang="en-GB" dirty="0"/>
              <a:t> therefore represents the object.</a:t>
            </a:r>
          </a:p>
          <a:p>
            <a:pPr marL="0" indent="0">
              <a:spcAft>
                <a:spcPts val="1200"/>
              </a:spcAft>
              <a:buNone/>
            </a:pPr>
            <a:r>
              <a:rPr lang="en-GB" dirty="0"/>
              <a:t>Although the self object you get passed is immutable in itself, the contents can be changed.</a:t>
            </a:r>
          </a:p>
          <a:p>
            <a:pPr marL="0" indent="0">
              <a:spcAft>
                <a:spcPts val="1200"/>
              </a:spcAft>
              <a:buNone/>
            </a:pPr>
            <a:r>
              <a:rPr lang="en-GB" dirty="0"/>
              <a:t>Therefore, if we want to make variables and store data inside an object, we store it inside self.</a:t>
            </a:r>
          </a:p>
        </p:txBody>
      </p:sp>
    </p:spTree>
    <p:extLst>
      <p:ext uri="{BB962C8B-B14F-4D97-AF65-F5344CB8AC3E}">
        <p14:creationId xmlns:p14="http://schemas.microsoft.com/office/powerpoint/2010/main" val="4079979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3626-6B8F-4BBF-9E51-B1AD4621B658}"/>
              </a:ext>
            </a:extLst>
          </p:cNvPr>
          <p:cNvSpPr>
            <a:spLocks noGrp="1"/>
          </p:cNvSpPr>
          <p:nvPr>
            <p:ph type="title"/>
          </p:nvPr>
        </p:nvSpPr>
        <p:spPr/>
        <p:txBody>
          <a:bodyPr/>
          <a:lstStyle/>
          <a:p>
            <a:pPr algn="r"/>
            <a:r>
              <a:rPr lang="en-GB" dirty="0"/>
              <a:t>Instance variables</a:t>
            </a:r>
          </a:p>
        </p:txBody>
      </p:sp>
      <p:sp>
        <p:nvSpPr>
          <p:cNvPr id="3" name="Content Placeholder 2">
            <a:extLst>
              <a:ext uri="{FF2B5EF4-FFF2-40B4-BE49-F238E27FC236}">
                <a16:creationId xmlns:a16="http://schemas.microsoft.com/office/drawing/2014/main" id="{086EA71B-6A58-4E48-A649-C5565D83C977}"/>
              </a:ext>
            </a:extLst>
          </p:cNvPr>
          <p:cNvSpPr>
            <a:spLocks noGrp="1"/>
          </p:cNvSpPr>
          <p:nvPr>
            <p:ph idx="1"/>
          </p:nvPr>
        </p:nvSpPr>
        <p:spPr>
          <a:xfrm>
            <a:off x="5809957" y="1895963"/>
            <a:ext cx="6134686" cy="4351338"/>
          </a:xfrm>
        </p:spPr>
        <p:txBody>
          <a:bodyPr>
            <a:normAutofit/>
          </a:bodyPr>
          <a:lstStyle/>
          <a:p>
            <a:pPr marL="0" indent="0">
              <a:buNone/>
            </a:pPr>
            <a:r>
              <a:rPr lang="en-GB" dirty="0"/>
              <a:t>So, here's a classic class.</a:t>
            </a:r>
          </a:p>
          <a:p>
            <a:pPr marL="0" indent="0">
              <a:buNone/>
            </a:pPr>
            <a:r>
              <a:rPr lang="en-GB" dirty="0"/>
              <a:t>Objects can contain other objects as variables.</a:t>
            </a:r>
          </a:p>
          <a:p>
            <a:pPr marL="0" indent="0">
              <a:buNone/>
            </a:pPr>
            <a:r>
              <a:rPr lang="en-GB" dirty="0"/>
              <a:t>We can access these from the object using the dot operator.</a:t>
            </a:r>
          </a:p>
          <a:p>
            <a:pPr marL="0" indent="0">
              <a:buNone/>
            </a:pPr>
            <a:r>
              <a:rPr lang="en-GB" dirty="0"/>
              <a:t>We define the variables within the self object, and within </a:t>
            </a:r>
            <a:r>
              <a:rPr lang="en-GB" dirty="0" err="1"/>
              <a:t>init</a:t>
            </a:r>
            <a:r>
              <a:rPr lang="en-GB" dirty="0"/>
              <a:t> (we'll come to why, shortly).</a:t>
            </a:r>
          </a:p>
        </p:txBody>
      </p:sp>
      <p:sp>
        <p:nvSpPr>
          <p:cNvPr id="6" name="Content Placeholder 2">
            <a:extLst>
              <a:ext uri="{FF2B5EF4-FFF2-40B4-BE49-F238E27FC236}">
                <a16:creationId xmlns:a16="http://schemas.microsoft.com/office/drawing/2014/main" id="{237165D3-140E-4975-8476-09BB296A7E51}"/>
              </a:ext>
            </a:extLst>
          </p:cNvPr>
          <p:cNvSpPr txBox="1">
            <a:spLocks/>
          </p:cNvSpPr>
          <p:nvPr/>
        </p:nvSpPr>
        <p:spPr>
          <a:xfrm>
            <a:off x="542777" y="844714"/>
            <a:ext cx="5020895" cy="2683177"/>
          </a:xfrm>
          <a:prstGeom prst="rect">
            <a:avLst/>
          </a:prstGeom>
          <a:ln>
            <a:solidFill>
              <a:schemeClr val="accent1"/>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agent_1.y = 100</a:t>
            </a:r>
          </a:p>
          <a:p>
            <a:pPr marL="0" indent="0">
              <a:buNone/>
            </a:pPr>
            <a:r>
              <a:rPr lang="en-GB" sz="2000" dirty="0">
                <a:latin typeface="Courier New" panose="02070309020205020404" pitchFamily="49" charset="0"/>
                <a:cs typeface="Courier New" panose="02070309020205020404" pitchFamily="49" charset="0"/>
              </a:rPr>
              <a:t>agent_1.x = 50</a:t>
            </a:r>
          </a:p>
          <a:p>
            <a:pPr marL="0" indent="0">
              <a:buNone/>
            </a:pPr>
            <a:r>
              <a:rPr lang="en-GB" sz="2000" dirty="0">
                <a:latin typeface="Courier New" panose="02070309020205020404" pitchFamily="49" charset="0"/>
                <a:cs typeface="Courier New" panose="02070309020205020404" pitchFamily="49" charset="0"/>
              </a:rPr>
              <a:t>print(agent_1.y)</a:t>
            </a:r>
          </a:p>
        </p:txBody>
      </p:sp>
      <p:sp>
        <p:nvSpPr>
          <p:cNvPr id="7" name="Content Placeholder 2">
            <a:extLst>
              <a:ext uri="{FF2B5EF4-FFF2-40B4-BE49-F238E27FC236}">
                <a16:creationId xmlns:a16="http://schemas.microsoft.com/office/drawing/2014/main" id="{A158C181-74A1-47CA-8474-779028EADB79}"/>
              </a:ext>
            </a:extLst>
          </p:cNvPr>
          <p:cNvSpPr txBox="1">
            <a:spLocks/>
          </p:cNvSpPr>
          <p:nvPr/>
        </p:nvSpPr>
        <p:spPr>
          <a:xfrm>
            <a:off x="542778" y="3829296"/>
            <a:ext cx="5020894" cy="2084899"/>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 (self):</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None </a:t>
            </a:r>
          </a:p>
        </p:txBody>
      </p:sp>
    </p:spTree>
    <p:extLst>
      <p:ext uri="{BB962C8B-B14F-4D97-AF65-F5344CB8AC3E}">
        <p14:creationId xmlns:p14="http://schemas.microsoft.com/office/powerpoint/2010/main" val="1137421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3626-6B8F-4BBF-9E51-B1AD4621B658}"/>
              </a:ext>
            </a:extLst>
          </p:cNvPr>
          <p:cNvSpPr>
            <a:spLocks noGrp="1"/>
          </p:cNvSpPr>
          <p:nvPr>
            <p:ph type="title"/>
          </p:nvPr>
        </p:nvSpPr>
        <p:spPr/>
        <p:txBody>
          <a:bodyPr/>
          <a:lstStyle/>
          <a:p>
            <a:pPr algn="r"/>
            <a:r>
              <a:rPr lang="en-GB" dirty="0"/>
              <a:t>NB</a:t>
            </a:r>
          </a:p>
        </p:txBody>
      </p:sp>
      <p:sp>
        <p:nvSpPr>
          <p:cNvPr id="3" name="Content Placeholder 2">
            <a:extLst>
              <a:ext uri="{FF2B5EF4-FFF2-40B4-BE49-F238E27FC236}">
                <a16:creationId xmlns:a16="http://schemas.microsoft.com/office/drawing/2014/main" id="{086EA71B-6A58-4E48-A649-C5565D83C977}"/>
              </a:ext>
            </a:extLst>
          </p:cNvPr>
          <p:cNvSpPr>
            <a:spLocks noGrp="1"/>
          </p:cNvSpPr>
          <p:nvPr>
            <p:ph idx="1"/>
          </p:nvPr>
        </p:nvSpPr>
        <p:spPr>
          <a:xfrm>
            <a:off x="5809957" y="1895963"/>
            <a:ext cx="6134686" cy="4351338"/>
          </a:xfrm>
        </p:spPr>
        <p:txBody>
          <a:bodyPr/>
          <a:lstStyle/>
          <a:p>
            <a:pPr marL="0" indent="0">
              <a:buNone/>
            </a:pPr>
            <a:r>
              <a:rPr lang="en-GB" dirty="0"/>
              <a:t>Be warned, however, that because Python is a dynamic language, it is quite possible to alter objects by inventing variables on the fly.</a:t>
            </a:r>
          </a:p>
          <a:p>
            <a:pPr marL="0" indent="0">
              <a:buNone/>
            </a:pPr>
            <a:r>
              <a:rPr lang="en-GB" dirty="0"/>
              <a:t>And you have to watch out for spelling mistakes:</a:t>
            </a:r>
          </a:p>
          <a:p>
            <a:pPr marL="0" indent="0">
              <a:buNone/>
            </a:pPr>
            <a:r>
              <a:rPr lang="en-GB" dirty="0">
                <a:latin typeface="Courier New" panose="02070309020205020404" pitchFamily="49" charset="0"/>
                <a:cs typeface="Courier New" panose="02070309020205020404" pitchFamily="49" charset="0"/>
              </a:rPr>
              <a:t>agent_1.</a:t>
            </a:r>
            <a:r>
              <a:rPr lang="en-GB" dirty="0">
                <a:solidFill>
                  <a:srgbClr val="FF0000"/>
                </a:solidFill>
                <a:latin typeface="Courier New" panose="02070309020205020404" pitchFamily="49" charset="0"/>
                <a:cs typeface="Courier New" panose="02070309020205020404" pitchFamily="49" charset="0"/>
              </a:rPr>
              <a:t>yy</a:t>
            </a:r>
            <a:r>
              <a:rPr lang="en-GB" dirty="0">
                <a:latin typeface="Courier New" panose="02070309020205020404" pitchFamily="49" charset="0"/>
                <a:cs typeface="Courier New" panose="02070309020205020404" pitchFamily="49" charset="0"/>
              </a:rPr>
              <a:t> = 100</a:t>
            </a:r>
          </a:p>
          <a:p>
            <a:pPr marL="0" indent="0">
              <a:buNone/>
            </a:pPr>
            <a:r>
              <a:rPr lang="en-GB" dirty="0">
                <a:latin typeface="Courier New" panose="02070309020205020404" pitchFamily="49" charset="0"/>
                <a:cs typeface="Courier New" panose="02070309020205020404" pitchFamily="49" charset="0"/>
              </a:rPr>
              <a:t>print(agent_1.y)</a:t>
            </a:r>
          </a:p>
        </p:txBody>
      </p:sp>
      <p:sp>
        <p:nvSpPr>
          <p:cNvPr id="6" name="Content Placeholder 2">
            <a:extLst>
              <a:ext uri="{FF2B5EF4-FFF2-40B4-BE49-F238E27FC236}">
                <a16:creationId xmlns:a16="http://schemas.microsoft.com/office/drawing/2014/main" id="{237165D3-140E-4975-8476-09BB296A7E51}"/>
              </a:ext>
            </a:extLst>
          </p:cNvPr>
          <p:cNvSpPr txBox="1">
            <a:spLocks/>
          </p:cNvSpPr>
          <p:nvPr/>
        </p:nvSpPr>
        <p:spPr>
          <a:xfrm>
            <a:off x="206062" y="883350"/>
            <a:ext cx="5344732" cy="2683177"/>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a:p>
            <a:pPr marL="0" indent="0">
              <a:buNone/>
            </a:pPr>
            <a:r>
              <a:rPr lang="en-GB" sz="2000" b="1" dirty="0">
                <a:latin typeface="Courier New" panose="02070309020205020404" pitchFamily="49" charset="0"/>
                <a:cs typeface="Courier New" panose="02070309020205020404" pitchFamily="49" charset="0"/>
              </a:rPr>
              <a:t>agent_1.lat = 100</a:t>
            </a:r>
          </a:p>
          <a:p>
            <a:pPr marL="0" indent="0">
              <a:buNone/>
            </a:pPr>
            <a:r>
              <a:rPr lang="en-GB" sz="2000" dirty="0">
                <a:latin typeface="Courier New" panose="02070309020205020404" pitchFamily="49" charset="0"/>
                <a:cs typeface="Courier New" panose="02070309020205020404" pitchFamily="49" charset="0"/>
              </a:rPr>
              <a:t>print(agent_1.x)</a:t>
            </a:r>
          </a:p>
        </p:txBody>
      </p:sp>
      <p:sp>
        <p:nvSpPr>
          <p:cNvPr id="7" name="Content Placeholder 2">
            <a:extLst>
              <a:ext uri="{FF2B5EF4-FFF2-40B4-BE49-F238E27FC236}">
                <a16:creationId xmlns:a16="http://schemas.microsoft.com/office/drawing/2014/main" id="{A158C181-74A1-47CA-8474-779028EADB79}"/>
              </a:ext>
            </a:extLst>
          </p:cNvPr>
          <p:cNvSpPr txBox="1">
            <a:spLocks/>
          </p:cNvSpPr>
          <p:nvPr/>
        </p:nvSpPr>
        <p:spPr>
          <a:xfrm>
            <a:off x="206062" y="3829296"/>
            <a:ext cx="5344732" cy="2084899"/>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 (self):</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a:t>
            </a:r>
            <a:r>
              <a:rPr lang="en-GB" sz="2000" b="1" dirty="0" err="1">
                <a:latin typeface="Courier New" panose="02070309020205020404" pitchFamily="49" charset="0"/>
                <a:cs typeface="Courier New" panose="02070309020205020404" pitchFamily="49" charset="0"/>
              </a:rPr>
              <a:t>y</a:t>
            </a:r>
            <a:r>
              <a:rPr lang="en-GB" sz="2000" b="1"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None</a:t>
            </a:r>
          </a:p>
          <a:p>
            <a:pPr marL="0" indent="0">
              <a:buNone/>
            </a:pPr>
            <a:r>
              <a:rPr lang="en-GB" sz="2000" b="1"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a:t>
            </a:r>
            <a:r>
              <a:rPr lang="en-GB" sz="2000" b="1" dirty="0" err="1">
                <a:latin typeface="Courier New" panose="02070309020205020404" pitchFamily="49" charset="0"/>
                <a:cs typeface="Courier New" panose="02070309020205020404" pitchFamily="49" charset="0"/>
              </a:rPr>
              <a:t>x</a:t>
            </a:r>
            <a:r>
              <a:rPr lang="en-GB" sz="2000" b="1"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None </a:t>
            </a:r>
          </a:p>
        </p:txBody>
      </p:sp>
    </p:spTree>
    <p:extLst>
      <p:ext uri="{BB962C8B-B14F-4D97-AF65-F5344CB8AC3E}">
        <p14:creationId xmlns:p14="http://schemas.microsoft.com/office/powerpoint/2010/main" val="40935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0FC6-35E3-4DE2-9516-E3FBAD5DD945}"/>
              </a:ext>
            </a:extLst>
          </p:cNvPr>
          <p:cNvSpPr>
            <a:spLocks noGrp="1"/>
          </p:cNvSpPr>
          <p:nvPr>
            <p:ph type="title"/>
          </p:nvPr>
        </p:nvSpPr>
        <p:spPr/>
        <p:txBody>
          <a:bodyPr/>
          <a:lstStyle/>
          <a:p>
            <a:pPr algn="r"/>
            <a:r>
              <a:rPr lang="en-GB" dirty="0"/>
              <a:t>__</a:t>
            </a:r>
            <a:r>
              <a:rPr lang="en-GB" dirty="0" err="1"/>
              <a:t>init</a:t>
            </a:r>
            <a:r>
              <a:rPr lang="en-GB" dirty="0"/>
              <a:t>__</a:t>
            </a:r>
          </a:p>
        </p:txBody>
      </p:sp>
      <p:sp>
        <p:nvSpPr>
          <p:cNvPr id="3" name="Content Placeholder 2">
            <a:extLst>
              <a:ext uri="{FF2B5EF4-FFF2-40B4-BE49-F238E27FC236}">
                <a16:creationId xmlns:a16="http://schemas.microsoft.com/office/drawing/2014/main" id="{6F80D4DE-DE0D-47A1-BB6C-E3A150D79C80}"/>
              </a:ext>
            </a:extLst>
          </p:cNvPr>
          <p:cNvSpPr>
            <a:spLocks noGrp="1"/>
          </p:cNvSpPr>
          <p:nvPr>
            <p:ph idx="1"/>
          </p:nvPr>
        </p:nvSpPr>
        <p:spPr>
          <a:xfrm>
            <a:off x="584982" y="2011680"/>
            <a:ext cx="10950526" cy="4529797"/>
          </a:xfrm>
        </p:spPr>
        <p:txBody>
          <a:bodyPr/>
          <a:lstStyle/>
          <a:p>
            <a:pPr marL="0" indent="0">
              <a:buNone/>
            </a:pPr>
            <a:r>
              <a:rPr lang="en-GB" dirty="0"/>
              <a:t>There's nothing to stop you adjusting the </a:t>
            </a:r>
            <a:r>
              <a:rPr lang="en-GB" dirty="0" err="1"/>
              <a:t>init</a:t>
            </a:r>
            <a:r>
              <a:rPr lang="en-GB" dirty="0"/>
              <a:t> to take in other data:</a:t>
            </a:r>
          </a:p>
          <a:p>
            <a:pPr marL="0" indent="0">
              <a:buNone/>
            </a:pPr>
            <a:r>
              <a:rPr lang="en-GB" dirty="0">
                <a:latin typeface="Courier New" panose="02070309020205020404" pitchFamily="49" charset="0"/>
                <a:cs typeface="Courier New" panose="02070309020205020404" pitchFamily="49" charset="0"/>
              </a:rPr>
              <a:t>class Agent():</a:t>
            </a:r>
          </a:p>
          <a:p>
            <a:pPr marL="0" indent="0">
              <a:buNone/>
            </a:pPr>
            <a:r>
              <a:rPr lang="en-GB" dirty="0"/>
              <a:t>	</a:t>
            </a: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 y, x):</a:t>
            </a:r>
          </a:p>
          <a:p>
            <a:pPr marL="0" indent="0">
              <a:buNone/>
            </a:pPr>
            <a:r>
              <a:rPr lang="en-GB" dirty="0"/>
              <a:t>		</a:t>
            </a:r>
            <a:r>
              <a:rPr lang="en-GB" dirty="0" err="1">
                <a:latin typeface="Courier New" panose="02070309020205020404" pitchFamily="49" charset="0"/>
                <a:cs typeface="Courier New" panose="02070309020205020404" pitchFamily="49" charset="0"/>
              </a:rPr>
              <a:t>self.y</a:t>
            </a:r>
            <a:r>
              <a:rPr lang="en-GB" dirty="0">
                <a:latin typeface="Courier New" panose="02070309020205020404" pitchFamily="49" charset="0"/>
                <a:cs typeface="Courier New" panose="02070309020205020404" pitchFamily="49" charset="0"/>
              </a:rPr>
              <a:t> = y</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self.x</a:t>
            </a:r>
            <a:r>
              <a:rPr lang="en-GB" dirty="0">
                <a:latin typeface="Courier New" panose="02070309020205020404" pitchFamily="49" charset="0"/>
                <a:cs typeface="Courier New" panose="02070309020205020404" pitchFamily="49" charset="0"/>
              </a:rPr>
              <a:t> = x</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pt1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(100,50)</a:t>
            </a:r>
          </a:p>
        </p:txBody>
      </p:sp>
    </p:spTree>
    <p:extLst>
      <p:ext uri="{BB962C8B-B14F-4D97-AF65-F5344CB8AC3E}">
        <p14:creationId xmlns:p14="http://schemas.microsoft.com/office/powerpoint/2010/main" val="372135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66891-0E6B-41BE-AB48-6EE5745B99D4}"/>
              </a:ext>
            </a:extLst>
          </p:cNvPr>
          <p:cNvSpPr>
            <a:spLocks noGrp="1"/>
          </p:cNvSpPr>
          <p:nvPr>
            <p:ph type="title"/>
          </p:nvPr>
        </p:nvSpPr>
        <p:spPr/>
        <p:txBody>
          <a:bodyPr/>
          <a:lstStyle/>
          <a:p>
            <a:pPr algn="r"/>
            <a:r>
              <a:rPr lang="en-GB" dirty="0"/>
              <a:t>Objects</a:t>
            </a:r>
          </a:p>
        </p:txBody>
      </p:sp>
      <p:sp>
        <p:nvSpPr>
          <p:cNvPr id="3" name="Content Placeholder 2">
            <a:extLst>
              <a:ext uri="{FF2B5EF4-FFF2-40B4-BE49-F238E27FC236}">
                <a16:creationId xmlns:a16="http://schemas.microsoft.com/office/drawing/2014/main" id="{AB740603-6742-4E5F-96ED-524E4272612B}"/>
              </a:ext>
            </a:extLst>
          </p:cNvPr>
          <p:cNvSpPr>
            <a:spLocks noGrp="1"/>
          </p:cNvSpPr>
          <p:nvPr>
            <p:ph idx="1"/>
          </p:nvPr>
        </p:nvSpPr>
        <p:spPr>
          <a:xfrm>
            <a:off x="576775" y="1825625"/>
            <a:ext cx="11226019" cy="4351338"/>
          </a:xfrm>
        </p:spPr>
        <p:txBody>
          <a:bodyPr/>
          <a:lstStyle/>
          <a:p>
            <a:pPr marL="0" indent="0">
              <a:buNone/>
            </a:pPr>
            <a:r>
              <a:rPr lang="en-GB" dirty="0"/>
              <a:t>We can make multiple different objects from the same class template - like taking a photocopy.</a:t>
            </a: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agent_2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t>These are not the same objects:</a:t>
            </a:r>
          </a:p>
          <a:p>
            <a:pPr marL="0" indent="0">
              <a:buNone/>
            </a:pPr>
            <a:r>
              <a:rPr lang="en-GB" dirty="0">
                <a:latin typeface="Courier New" panose="02070309020205020404" pitchFamily="49" charset="0"/>
                <a:cs typeface="Courier New" panose="02070309020205020404" pitchFamily="49" charset="0"/>
              </a:rPr>
              <a:t>agent_1.y = 48</a:t>
            </a:r>
          </a:p>
          <a:p>
            <a:pPr marL="0" indent="0">
              <a:buNone/>
            </a:pPr>
            <a:r>
              <a:rPr lang="en-GB" dirty="0">
                <a:latin typeface="Courier New" panose="02070309020205020404" pitchFamily="49" charset="0"/>
                <a:cs typeface="Courier New" panose="02070309020205020404" pitchFamily="49" charset="0"/>
              </a:rPr>
              <a:t>agent_2.y = 44</a:t>
            </a:r>
          </a:p>
          <a:p>
            <a:pPr marL="0" indent="0">
              <a:buNone/>
            </a:pPr>
            <a:r>
              <a:rPr lang="en-GB" dirty="0">
                <a:latin typeface="Courier New" panose="02070309020205020404" pitchFamily="49" charset="0"/>
                <a:cs typeface="Courier New" panose="02070309020205020404" pitchFamily="49" charset="0"/>
              </a:rPr>
              <a:t>print(agent_1.y)	# 48</a:t>
            </a:r>
          </a:p>
        </p:txBody>
      </p:sp>
    </p:spTree>
    <p:extLst>
      <p:ext uri="{BB962C8B-B14F-4D97-AF65-F5344CB8AC3E}">
        <p14:creationId xmlns:p14="http://schemas.microsoft.com/office/powerpoint/2010/main" val="2746539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DC7E-2841-416E-A241-545FCCCF4F9B}"/>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350F5643-D151-4FB7-9B2A-0C5788772B21}"/>
              </a:ext>
            </a:extLst>
          </p:cNvPr>
          <p:cNvSpPr>
            <a:spLocks noGrp="1"/>
          </p:cNvSpPr>
          <p:nvPr>
            <p:ph idx="1"/>
          </p:nvPr>
        </p:nvSpPr>
        <p:spPr>
          <a:xfrm>
            <a:off x="281354" y="1491175"/>
            <a:ext cx="11072446" cy="5148776"/>
          </a:xfrm>
        </p:spPr>
        <p:txBody>
          <a:bodyPr/>
          <a:lstStyle/>
          <a:p>
            <a:pPr marL="0" indent="0">
              <a:buNone/>
            </a:pPr>
            <a:r>
              <a:rPr lang="en-GB" dirty="0"/>
              <a:t>Object Oriented Programming centres on </a:t>
            </a:r>
            <a:r>
              <a:rPr lang="en-GB" dirty="0">
                <a:solidFill>
                  <a:schemeClr val="accent1"/>
                </a:solidFill>
              </a:rPr>
              <a:t>objects</a:t>
            </a:r>
            <a:r>
              <a:rPr lang="en-GB" dirty="0"/>
              <a:t>: variables that include other variables and functions.</a:t>
            </a:r>
          </a:p>
          <a:p>
            <a:pPr marL="0" indent="0">
              <a:buNone/>
            </a:pPr>
            <a:endParaRPr lang="en-GB" dirty="0"/>
          </a:p>
          <a:p>
            <a:pPr marL="0" indent="0">
              <a:buNone/>
            </a:pPr>
            <a:r>
              <a:rPr lang="en-GB" dirty="0"/>
              <a:t>Each object has a particular area of work.</a:t>
            </a:r>
          </a:p>
          <a:p>
            <a:pPr marL="0" indent="0">
              <a:buNone/>
            </a:pPr>
            <a:endParaRPr lang="en-GB" dirty="0"/>
          </a:p>
          <a:p>
            <a:pPr marL="0" indent="0">
              <a:buNone/>
            </a:pPr>
            <a:r>
              <a:rPr lang="en-GB" dirty="0"/>
              <a:t>Often these objects are written by other people and we use them. Code reuse is easy.</a:t>
            </a:r>
          </a:p>
          <a:p>
            <a:pPr marL="0" indent="0">
              <a:buNone/>
            </a:pPr>
            <a:endParaRPr lang="en-GB" dirty="0"/>
          </a:p>
          <a:p>
            <a:pPr marL="0" indent="0">
              <a:buNone/>
            </a:pPr>
            <a:r>
              <a:rPr lang="en-GB" dirty="0"/>
              <a:t>We can access the inside of objects using the </a:t>
            </a:r>
            <a:r>
              <a:rPr lang="en-GB" dirty="0">
                <a:solidFill>
                  <a:schemeClr val="accent1"/>
                </a:solidFill>
              </a:rPr>
              <a:t>dot operator </a:t>
            </a: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03715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0155D-8549-4499-BBBA-B30472A0217A}"/>
              </a:ext>
            </a:extLst>
          </p:cNvPr>
          <p:cNvSpPr>
            <a:spLocks noGrp="1"/>
          </p:cNvSpPr>
          <p:nvPr>
            <p:ph type="title"/>
          </p:nvPr>
        </p:nvSpPr>
        <p:spPr/>
        <p:txBody>
          <a:bodyPr/>
          <a:lstStyle/>
          <a:p>
            <a:pPr algn="r"/>
            <a:r>
              <a:rPr lang="en-GB" dirty="0"/>
              <a:t>Comparing two objects</a:t>
            </a:r>
          </a:p>
        </p:txBody>
      </p:sp>
      <p:sp>
        <p:nvSpPr>
          <p:cNvPr id="3" name="Content Placeholder 2">
            <a:extLst>
              <a:ext uri="{FF2B5EF4-FFF2-40B4-BE49-F238E27FC236}">
                <a16:creationId xmlns:a16="http://schemas.microsoft.com/office/drawing/2014/main" id="{C2088AE4-0476-4384-87C1-5ED7D2D664BF}"/>
              </a:ext>
            </a:extLst>
          </p:cNvPr>
          <p:cNvSpPr>
            <a:spLocks noGrp="1"/>
          </p:cNvSpPr>
          <p:nvPr>
            <p:ph idx="1"/>
          </p:nvPr>
        </p:nvSpPr>
        <p:spPr>
          <a:xfrm>
            <a:off x="225083" y="1825625"/>
            <a:ext cx="11788726" cy="4351338"/>
          </a:xfrm>
        </p:spPr>
        <p:txBody>
          <a:bodyPr/>
          <a:lstStyle/>
          <a:p>
            <a:pPr marL="0" indent="0">
              <a:buNone/>
            </a:pPr>
            <a:r>
              <a:rPr lang="en-GB" dirty="0">
                <a:latin typeface="Courier New" panose="02070309020205020404" pitchFamily="49" charset="0"/>
                <a:cs typeface="Courier New" panose="02070309020205020404" pitchFamily="49" charset="0"/>
              </a:rPr>
              <a:t>a = A()</a:t>
            </a:r>
          </a:p>
          <a:p>
            <a:pPr marL="0" indent="0">
              <a:buNone/>
            </a:pPr>
            <a:r>
              <a:rPr lang="en-GB" dirty="0">
                <a:latin typeface="Courier New" panose="02070309020205020404" pitchFamily="49" charset="0"/>
                <a:cs typeface="Courier New" panose="02070309020205020404" pitchFamily="49" charset="0"/>
              </a:rPr>
              <a:t>b = A()  	# Same content as a but different object.</a:t>
            </a:r>
          </a:p>
          <a:p>
            <a:pPr marL="0" indent="0">
              <a:buNone/>
            </a:pPr>
            <a:r>
              <a:rPr lang="en-GB" dirty="0">
                <a:latin typeface="Courier New" panose="02070309020205020404" pitchFamily="49" charset="0"/>
                <a:cs typeface="Courier New" panose="02070309020205020404" pitchFamily="49" charset="0"/>
              </a:rPr>
              <a:t>c = a</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is c 		# True</a:t>
            </a:r>
          </a:p>
          <a:p>
            <a:pPr marL="0" indent="0">
              <a:buNone/>
            </a:pPr>
            <a:r>
              <a:rPr lang="en-GB" dirty="0">
                <a:latin typeface="Courier New" panose="02070309020205020404" pitchFamily="49" charset="0"/>
                <a:cs typeface="Courier New" panose="02070309020205020404" pitchFamily="49" charset="0"/>
              </a:rPr>
              <a:t>a is b 		# False</a:t>
            </a:r>
          </a:p>
          <a:p>
            <a:pPr marL="0" indent="0">
              <a:buNone/>
            </a:pPr>
            <a:r>
              <a:rPr lang="en-GB" dirty="0">
                <a:latin typeface="Courier New" panose="02070309020205020404" pitchFamily="49" charset="0"/>
                <a:cs typeface="Courier New" panose="02070309020205020404" pitchFamily="49" charset="0"/>
              </a:rPr>
              <a:t>a == b 		# True, but only where supported </a:t>
            </a:r>
          </a:p>
          <a:p>
            <a:pPr marL="0" indent="0">
              <a:buNone/>
            </a:pPr>
            <a:r>
              <a:rPr lang="en-GB" dirty="0">
                <a:latin typeface="Courier New" panose="02070309020205020404" pitchFamily="49" charset="0"/>
                <a:cs typeface="Courier New" panose="02070309020205020404" pitchFamily="49" charset="0"/>
              </a:rPr>
              <a:t>			# (e.g. strings or numbers)</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04049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87528-7183-4D29-ADEE-6542EE9C3CCC}"/>
              </a:ext>
            </a:extLst>
          </p:cNvPr>
          <p:cNvSpPr>
            <a:spLocks noGrp="1"/>
          </p:cNvSpPr>
          <p:nvPr>
            <p:ph type="title"/>
          </p:nvPr>
        </p:nvSpPr>
        <p:spPr>
          <a:xfrm>
            <a:off x="1133622" y="365125"/>
            <a:ext cx="10515600" cy="1325563"/>
          </a:xfrm>
        </p:spPr>
        <p:txBody>
          <a:bodyPr/>
          <a:lstStyle/>
          <a:p>
            <a:pPr algn="r"/>
            <a:r>
              <a:rPr lang="en-GB" dirty="0"/>
              <a:t>Functions</a:t>
            </a:r>
          </a:p>
        </p:txBody>
      </p:sp>
      <p:sp>
        <p:nvSpPr>
          <p:cNvPr id="3" name="Content Placeholder 2">
            <a:extLst>
              <a:ext uri="{FF2B5EF4-FFF2-40B4-BE49-F238E27FC236}">
                <a16:creationId xmlns:a16="http://schemas.microsoft.com/office/drawing/2014/main" id="{23557469-2201-4FAD-A84C-37F00B57940B}"/>
              </a:ext>
            </a:extLst>
          </p:cNvPr>
          <p:cNvSpPr>
            <a:spLocks noGrp="1"/>
          </p:cNvSpPr>
          <p:nvPr>
            <p:ph idx="1"/>
          </p:nvPr>
        </p:nvSpPr>
        <p:spPr>
          <a:xfrm>
            <a:off x="6471138" y="1522243"/>
            <a:ext cx="5178084" cy="2044284"/>
          </a:xfrm>
        </p:spPr>
        <p:txBody>
          <a:bodyPr/>
          <a:lstStyle/>
          <a:p>
            <a:pPr marL="0" indent="0">
              <a:buNone/>
            </a:pPr>
            <a:r>
              <a:rPr lang="en-GB" dirty="0"/>
              <a:t>We can also build and use other methods for objects.</a:t>
            </a:r>
          </a:p>
        </p:txBody>
      </p:sp>
      <p:sp>
        <p:nvSpPr>
          <p:cNvPr id="4" name="Content Placeholder 2">
            <a:extLst>
              <a:ext uri="{FF2B5EF4-FFF2-40B4-BE49-F238E27FC236}">
                <a16:creationId xmlns:a16="http://schemas.microsoft.com/office/drawing/2014/main" id="{D1B868B5-53FA-4573-9EA1-824A159E1666}"/>
              </a:ext>
            </a:extLst>
          </p:cNvPr>
          <p:cNvSpPr txBox="1">
            <a:spLocks/>
          </p:cNvSpPr>
          <p:nvPr/>
        </p:nvSpPr>
        <p:spPr>
          <a:xfrm>
            <a:off x="542778" y="883350"/>
            <a:ext cx="5224976" cy="2683177"/>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fr-FR"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fr-FR" sz="2000" dirty="0">
                <a:latin typeface="Courier New" panose="02070309020205020404" pitchFamily="49" charset="0"/>
                <a:cs typeface="Courier New" panose="02070309020205020404" pitchFamily="49" charset="0"/>
              </a:rPr>
              <a:t>()</a:t>
            </a:r>
          </a:p>
          <a:p>
            <a:pPr marL="0" indent="0">
              <a:buNone/>
            </a:pPr>
            <a:r>
              <a:rPr lang="fr-FR" sz="2000" dirty="0">
                <a:latin typeface="Courier New" panose="02070309020205020404" pitchFamily="49" charset="0"/>
                <a:cs typeface="Courier New" panose="02070309020205020404" pitchFamily="49" charset="0"/>
              </a:rPr>
              <a:t>agent_1.randomize()</a:t>
            </a:r>
          </a:p>
          <a:p>
            <a:pPr marL="0" indent="0">
              <a:buNone/>
            </a:pPr>
            <a:r>
              <a:rPr lang="fr-FR" sz="2000" dirty="0" err="1">
                <a:latin typeface="Courier New" panose="02070309020205020404" pitchFamily="49" charset="0"/>
                <a:cs typeface="Courier New" panose="02070309020205020404" pitchFamily="49" charset="0"/>
              </a:rPr>
              <a:t>print</a:t>
            </a:r>
            <a:r>
              <a:rPr lang="fr-FR" sz="2000" dirty="0">
                <a:latin typeface="Courier New" panose="02070309020205020404" pitchFamily="49" charset="0"/>
                <a:cs typeface="Courier New" panose="02070309020205020404" pitchFamily="49" charset="0"/>
              </a:rPr>
              <a:t>(agent_1.y, agent_1.x) </a:t>
            </a:r>
            <a:endParaRPr lang="en-GB" sz="2000" dirty="0">
              <a:latin typeface="Courier New" panose="02070309020205020404" pitchFamily="49" charset="0"/>
              <a:cs typeface="Courier New" panose="02070309020205020404" pitchFamily="49" charset="0"/>
            </a:endParaRPr>
          </a:p>
        </p:txBody>
      </p:sp>
      <p:sp>
        <p:nvSpPr>
          <p:cNvPr id="5" name="Content Placeholder 2">
            <a:extLst>
              <a:ext uri="{FF2B5EF4-FFF2-40B4-BE49-F238E27FC236}">
                <a16:creationId xmlns:a16="http://schemas.microsoft.com/office/drawing/2014/main" id="{B4AB01D0-F27F-40CF-ACC1-AD7726D9F77C}"/>
              </a:ext>
            </a:extLst>
          </p:cNvPr>
          <p:cNvSpPr txBox="1">
            <a:spLocks/>
          </p:cNvSpPr>
          <p:nvPr/>
        </p:nvSpPr>
        <p:spPr>
          <a:xfrm>
            <a:off x="542778" y="3829296"/>
            <a:ext cx="11231880" cy="2880993"/>
          </a:xfrm>
          <a:prstGeom prst="rect">
            <a:avLst/>
          </a:prstGeom>
          <a:ln>
            <a:solidFill>
              <a:schemeClr val="accent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None/>
            </a:pPr>
            <a:r>
              <a:rPr lang="en-GB" sz="2000" dirty="0">
                <a:latin typeface="Courier New" panose="02070309020205020404" pitchFamily="49" charset="0"/>
                <a:cs typeface="Courier New" panose="02070309020205020404" pitchFamily="49" charset="0"/>
              </a:rPr>
              <a:t>import random</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__(self):</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def randomize(self):</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random.randint</a:t>
            </a:r>
            <a:r>
              <a:rPr lang="en-GB" sz="2000" dirty="0">
                <a:latin typeface="Courier New" panose="02070309020205020404" pitchFamily="49" charset="0"/>
                <a:cs typeface="Courier New" panose="02070309020205020404" pitchFamily="49" charset="0"/>
              </a:rPr>
              <a:t>(0,99)</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random.randint</a:t>
            </a:r>
            <a:r>
              <a:rPr lang="en-GB" sz="2000" dirty="0">
                <a:latin typeface="Courier New" panose="02070309020205020404" pitchFamily="49" charset="0"/>
                <a:cs typeface="Courier New" panose="02070309020205020404" pitchFamily="49" charset="0"/>
              </a:rPr>
              <a:t>(0,99)</a:t>
            </a:r>
            <a:endParaRPr lang="en-GB" sz="2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79481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sz="2400" dirty="0"/>
              <a:t>Classes.</a:t>
            </a:r>
          </a:p>
          <a:p>
            <a:pPr marL="0" indent="0">
              <a:buNone/>
            </a:pPr>
            <a:r>
              <a:rPr lang="en-GB" sz="3200" dirty="0"/>
              <a:t>Variables and scope.</a:t>
            </a:r>
          </a:p>
          <a:p>
            <a:pPr marL="0" indent="0">
              <a:buNone/>
            </a:pPr>
            <a:r>
              <a:rPr lang="en-GB" sz="2400" dirty="0"/>
              <a:t>Object oriented philosophy.</a:t>
            </a:r>
          </a:p>
          <a:p>
            <a:pPr marL="0" indent="0">
              <a:buNone/>
            </a:pPr>
            <a:r>
              <a:rPr lang="en-GB" sz="2000" dirty="0"/>
              <a:t>Protection.</a:t>
            </a:r>
          </a:p>
          <a:p>
            <a:pPr marL="0" indent="0">
              <a:buNone/>
            </a:pPr>
            <a:r>
              <a:rPr lang="en-GB" sz="2000" dirty="0"/>
              <a:t>UML.</a:t>
            </a:r>
          </a:p>
        </p:txBody>
      </p:sp>
    </p:spTree>
    <p:extLst>
      <p:ext uri="{BB962C8B-B14F-4D97-AF65-F5344CB8AC3E}">
        <p14:creationId xmlns:p14="http://schemas.microsoft.com/office/powerpoint/2010/main" val="2311363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D2487-3009-4EAB-93E8-D1D9621673E9}"/>
              </a:ext>
            </a:extLst>
          </p:cNvPr>
          <p:cNvSpPr>
            <a:spLocks noGrp="1"/>
          </p:cNvSpPr>
          <p:nvPr>
            <p:ph type="title"/>
          </p:nvPr>
        </p:nvSpPr>
        <p:spPr/>
        <p:txBody>
          <a:bodyPr/>
          <a:lstStyle/>
          <a:p>
            <a:pPr algn="r"/>
            <a:r>
              <a:rPr lang="en-GB" dirty="0"/>
              <a:t>Variable scope review</a:t>
            </a:r>
          </a:p>
        </p:txBody>
      </p:sp>
      <p:sp>
        <p:nvSpPr>
          <p:cNvPr id="3" name="Content Placeholder 2">
            <a:extLst>
              <a:ext uri="{FF2B5EF4-FFF2-40B4-BE49-F238E27FC236}">
                <a16:creationId xmlns:a16="http://schemas.microsoft.com/office/drawing/2014/main" id="{C63A79F5-1129-4527-A3AA-7344FEF68747}"/>
              </a:ext>
            </a:extLst>
          </p:cNvPr>
          <p:cNvSpPr>
            <a:spLocks noGrp="1"/>
          </p:cNvSpPr>
          <p:nvPr>
            <p:ph idx="1"/>
          </p:nvPr>
        </p:nvSpPr>
        <p:spPr>
          <a:xfrm>
            <a:off x="486508" y="1561514"/>
            <a:ext cx="11316286" cy="4937759"/>
          </a:xfrm>
        </p:spPr>
        <p:txBody>
          <a:bodyPr>
            <a:normAutofit/>
          </a:bodyPr>
          <a:lstStyle/>
          <a:p>
            <a:pPr marL="0" indent="0">
              <a:buNone/>
            </a:pPr>
            <a:r>
              <a:rPr lang="en-GB" dirty="0"/>
              <a:t>We've seen objects can contain variables (other objects) that we can access with the dot operator:</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object_name.variable_name</a:t>
            </a:r>
            <a:endParaRPr lang="en-GB" dirty="0">
              <a:latin typeface="Courier New" panose="02070309020205020404" pitchFamily="49" charset="0"/>
              <a:cs typeface="Courier New" panose="02070309020205020404" pitchFamily="49" charset="0"/>
            </a:endParaRPr>
          </a:p>
          <a:p>
            <a:pPr marL="0" indent="0">
              <a:spcAft>
                <a:spcPts val="1200"/>
              </a:spcAft>
              <a:buNone/>
            </a:pPr>
            <a:r>
              <a:rPr lang="en-GB" dirty="0"/>
              <a:t>However, when we set them up, the scoping issues become important.</a:t>
            </a:r>
          </a:p>
          <a:p>
            <a:pPr marL="0" indent="0">
              <a:spcAft>
                <a:spcPts val="1200"/>
              </a:spcAft>
              <a:buNone/>
            </a:pPr>
            <a:endParaRPr lang="en-GB" dirty="0"/>
          </a:p>
          <a:p>
            <a:pPr marL="0" indent="0">
              <a:spcAft>
                <a:spcPts val="1200"/>
              </a:spcAft>
              <a:buNone/>
            </a:pPr>
            <a:r>
              <a:rPr lang="en-GB" dirty="0"/>
              <a:t>Scope, remember, means variables can only be seen in the block in which they are assigned. </a:t>
            </a:r>
          </a:p>
          <a:p>
            <a:pPr marL="0" indent="0">
              <a:spcAft>
                <a:spcPts val="1200"/>
              </a:spcAft>
              <a:buNone/>
            </a:pPr>
            <a:r>
              <a:rPr lang="en-GB" dirty="0"/>
              <a:t>Previously we saw we could use the global keyword inside functions to indicate we wanted a variable outside the function. </a:t>
            </a:r>
          </a:p>
        </p:txBody>
      </p:sp>
    </p:spTree>
    <p:extLst>
      <p:ext uri="{BB962C8B-B14F-4D97-AF65-F5344CB8AC3E}">
        <p14:creationId xmlns:p14="http://schemas.microsoft.com/office/powerpoint/2010/main" val="4034450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8134E-6945-4BF1-8202-F472EEB8AA48}"/>
              </a:ext>
            </a:extLst>
          </p:cNvPr>
          <p:cNvSpPr>
            <a:spLocks noGrp="1"/>
          </p:cNvSpPr>
          <p:nvPr>
            <p:ph type="title"/>
          </p:nvPr>
        </p:nvSpPr>
        <p:spPr/>
        <p:txBody>
          <a:bodyPr/>
          <a:lstStyle/>
          <a:p>
            <a:pPr algn="r"/>
            <a:r>
              <a:rPr lang="en-GB" dirty="0"/>
              <a:t>Variables</a:t>
            </a:r>
          </a:p>
        </p:txBody>
      </p:sp>
      <p:sp>
        <p:nvSpPr>
          <p:cNvPr id="3" name="Content Placeholder 2">
            <a:extLst>
              <a:ext uri="{FF2B5EF4-FFF2-40B4-BE49-F238E27FC236}">
                <a16:creationId xmlns:a16="http://schemas.microsoft.com/office/drawing/2014/main" id="{1AF86D9F-D126-4307-97AC-5F7634116D98}"/>
              </a:ext>
            </a:extLst>
          </p:cNvPr>
          <p:cNvSpPr>
            <a:spLocks noGrp="1"/>
          </p:cNvSpPr>
          <p:nvPr>
            <p:ph idx="1"/>
          </p:nvPr>
        </p:nvSpPr>
        <p:spPr>
          <a:xfrm>
            <a:off x="562708" y="1336431"/>
            <a:ext cx="11029070" cy="5176911"/>
          </a:xfrm>
        </p:spPr>
        <p:txBody>
          <a:bodyPr>
            <a:normAutofit fontScale="77500" lnSpcReduction="20000"/>
          </a:bodyPr>
          <a:lstStyle/>
          <a:p>
            <a:pPr marL="0" indent="0">
              <a:spcAft>
                <a:spcPts val="1200"/>
              </a:spcAft>
              <a:buNone/>
            </a:pPr>
            <a:r>
              <a:rPr lang="en-GB" dirty="0"/>
              <a:t>Classes are complicated because there are several things going on:</a:t>
            </a:r>
          </a:p>
          <a:p>
            <a:pPr marL="0" indent="0">
              <a:buNone/>
            </a:pPr>
            <a:r>
              <a:rPr lang="en-GB" dirty="0"/>
              <a:t>the module;</a:t>
            </a:r>
          </a:p>
          <a:p>
            <a:pPr marL="0" indent="0">
              <a:buNone/>
            </a:pPr>
            <a:r>
              <a:rPr lang="en-GB" dirty="0"/>
              <a:t>the class;</a:t>
            </a:r>
          </a:p>
          <a:p>
            <a:pPr marL="0" indent="0">
              <a:buNone/>
            </a:pPr>
            <a:r>
              <a:rPr lang="en-GB" dirty="0"/>
              <a:t>the object;</a:t>
            </a:r>
          </a:p>
          <a:p>
            <a:pPr marL="0" indent="0">
              <a:buNone/>
            </a:pPr>
            <a:r>
              <a:rPr lang="en-GB" dirty="0"/>
              <a:t>methods within the class/~object.</a:t>
            </a:r>
          </a:p>
          <a:p>
            <a:pPr marL="0" indent="0">
              <a:buNone/>
            </a:pPr>
            <a:r>
              <a:rPr lang="en-GB" dirty="0"/>
              <a:t>This makes things complicated: for example, what scale does "global" in a method refer to?</a:t>
            </a:r>
          </a:p>
          <a:p>
            <a:pPr marL="0" indent="0">
              <a:buNone/>
            </a:pPr>
            <a:endParaRPr lang="en-GB" dirty="0"/>
          </a:p>
          <a:p>
            <a:pPr marL="0" indent="0">
              <a:spcAft>
                <a:spcPts val="1200"/>
              </a:spcAft>
              <a:buNone/>
            </a:pPr>
            <a:r>
              <a:rPr lang="en-GB" dirty="0"/>
              <a:t>Depending where we set them up, variables can be:</a:t>
            </a:r>
          </a:p>
          <a:p>
            <a:pPr marL="0" indent="0">
              <a:buNone/>
            </a:pPr>
            <a:r>
              <a:rPr lang="en-GB" dirty="0"/>
              <a:t>global within the module;</a:t>
            </a:r>
          </a:p>
          <a:p>
            <a:pPr marL="0" indent="0">
              <a:buNone/>
            </a:pPr>
            <a:r>
              <a:rPr lang="en-GB" dirty="0">
                <a:solidFill>
                  <a:schemeClr val="accent1"/>
                </a:solidFill>
              </a:rPr>
              <a:t>class attributes;</a:t>
            </a:r>
          </a:p>
          <a:p>
            <a:pPr marL="0" indent="0">
              <a:buNone/>
            </a:pPr>
            <a:r>
              <a:rPr lang="en-GB" dirty="0"/>
              <a:t>object </a:t>
            </a:r>
            <a:r>
              <a:rPr lang="en-GB" dirty="0">
                <a:solidFill>
                  <a:schemeClr val="accent1"/>
                </a:solidFill>
              </a:rPr>
              <a:t>instance variables;</a:t>
            </a:r>
          </a:p>
          <a:p>
            <a:pPr marL="0" indent="0">
              <a:spcAft>
                <a:spcPts val="1200"/>
              </a:spcAft>
              <a:buNone/>
            </a:pPr>
            <a:r>
              <a:rPr lang="en-GB" dirty="0"/>
              <a:t>method local variables.</a:t>
            </a:r>
          </a:p>
          <a:p>
            <a:pPr marL="0" indent="0">
              <a:buNone/>
            </a:pPr>
            <a:r>
              <a:rPr lang="en-GB" dirty="0"/>
              <a:t>It is very easy to get the four confused.</a:t>
            </a:r>
          </a:p>
          <a:p>
            <a:pPr marL="0" indent="0">
              <a:buNone/>
            </a:pPr>
            <a:endParaRPr lang="en-GB" dirty="0"/>
          </a:p>
        </p:txBody>
      </p:sp>
    </p:spTree>
    <p:extLst>
      <p:ext uri="{BB962C8B-B14F-4D97-AF65-F5344CB8AC3E}">
        <p14:creationId xmlns:p14="http://schemas.microsoft.com/office/powerpoint/2010/main" val="354823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838200" y="365125"/>
            <a:ext cx="11133406" cy="1325563"/>
          </a:xfrm>
        </p:spPr>
        <p:txBody>
          <a:bodyPr/>
          <a:lstStyle/>
          <a:p>
            <a:pPr algn="r"/>
            <a:r>
              <a:rPr lang="en-GB" dirty="0"/>
              <a:t>The scope of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300" dirty="0">
                <a:latin typeface="Courier New" panose="02070309020205020404" pitchFamily="49" charset="0"/>
                <a:cs typeface="Courier New" panose="02070309020205020404" pitchFamily="49" charset="0"/>
              </a:rPr>
              <a:t># module start</a:t>
            </a:r>
          </a:p>
          <a:p>
            <a:pPr marL="0" indent="0">
              <a:lnSpc>
                <a:spcPct val="70000"/>
              </a:lnSpc>
              <a:buNone/>
            </a:pPr>
            <a:r>
              <a:rPr lang="en-GB" sz="1300" dirty="0" err="1">
                <a:highlight>
                  <a:srgbClr val="00FF00"/>
                </a:highlight>
                <a:latin typeface="Courier New" panose="02070309020205020404" pitchFamily="49" charset="0"/>
                <a:cs typeface="Courier New" panose="02070309020205020404" pitchFamily="49" charset="0"/>
              </a:rPr>
              <a:t>global_variable</a:t>
            </a:r>
            <a:r>
              <a:rPr lang="en-GB" sz="1300" dirty="0">
                <a:highlight>
                  <a:srgbClr val="00FF00"/>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class </a:t>
            </a:r>
            <a:r>
              <a:rPr lang="en-GB" sz="1300" dirty="0" err="1">
                <a:latin typeface="Courier New" panose="02070309020205020404" pitchFamily="49" charset="0"/>
                <a:cs typeface="Courier New" panose="02070309020205020404" pitchFamily="49" charset="0"/>
              </a:rPr>
              <a:t>ClassA</a:t>
            </a:r>
            <a:r>
              <a:rPr lang="en-GB" sz="1300" dirty="0">
                <a:latin typeface="Courier New" panose="02070309020205020404" pitchFamily="49" charset="0"/>
                <a:cs typeface="Courier New" panose="02070309020205020404" pitchFamily="49" charset="0"/>
              </a:rPr>
              <a:t>():</a:t>
            </a: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00FFFF"/>
                </a:highlight>
                <a:latin typeface="Courier New" panose="02070309020205020404" pitchFamily="49" charset="0"/>
                <a:cs typeface="Courier New" panose="02070309020205020404" pitchFamily="49" charset="0"/>
              </a:rPr>
              <a:t>class_attribute</a:t>
            </a:r>
            <a:r>
              <a:rPr lang="en-GB" sz="1300" dirty="0">
                <a:highlight>
                  <a:srgbClr val="00FFFF"/>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def __</a:t>
            </a:r>
            <a:r>
              <a:rPr lang="en-GB" sz="1300" dirty="0" err="1">
                <a:latin typeface="Courier New" panose="02070309020205020404" pitchFamily="49" charset="0"/>
                <a:cs typeface="Courier New" panose="02070309020205020404" pitchFamily="49" charset="0"/>
              </a:rPr>
              <a:t>init</a:t>
            </a:r>
            <a:r>
              <a:rPr lang="en-GB" sz="1300" dirty="0">
                <a:latin typeface="Courier New" panose="02070309020205020404" pitchFamily="49" charset="0"/>
                <a:cs typeface="Courier New" panose="02070309020205020404" pitchFamily="49" charset="0"/>
              </a:rPr>
              <a:t>__(self):</a:t>
            </a:r>
          </a:p>
          <a:p>
            <a:pPr marL="0" indent="0">
              <a:lnSpc>
                <a:spcPct val="70000"/>
              </a:lnSpc>
              <a:buNone/>
            </a:pPr>
            <a:r>
              <a:rPr lang="en-GB" sz="1300" dirty="0">
                <a:latin typeface="Courier New" panose="02070309020205020404" pitchFamily="49" charset="0"/>
                <a:cs typeface="Courier New" panose="02070309020205020404" pitchFamily="49" charset="0"/>
              </a:rPr>
              <a:t>		</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FF0000"/>
                </a:highlight>
                <a:latin typeface="Courier New" panose="02070309020205020404" pitchFamily="49" charset="0"/>
                <a:cs typeface="Courier New" panose="02070309020205020404" pitchFamily="49" charset="0"/>
              </a:rPr>
              <a:t>self.instance_variable</a:t>
            </a:r>
            <a:r>
              <a:rPr lang="en-GB" sz="1300" dirty="0">
                <a:highlight>
                  <a:srgbClr val="FF0000"/>
                </a:highlight>
                <a:latin typeface="Courier New" panose="02070309020205020404" pitchFamily="49" charset="0"/>
                <a:cs typeface="Courier New" panose="02070309020205020404" pitchFamily="49" charset="0"/>
              </a:rPr>
              <a:t> = None</a:t>
            </a: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808000"/>
                </a:highlight>
                <a:latin typeface="Courier New" panose="02070309020205020404" pitchFamily="49" charset="0"/>
                <a:cs typeface="Courier New" panose="02070309020205020404" pitchFamily="49" charset="0"/>
              </a:rPr>
              <a:t>method_local_variable</a:t>
            </a:r>
            <a:r>
              <a:rPr lang="en-GB" sz="1300" dirty="0">
                <a:highlight>
                  <a:srgbClr val="808000"/>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def </a:t>
            </a:r>
            <a:r>
              <a:rPr lang="en-GB" sz="1300" dirty="0" err="1">
                <a:latin typeface="Courier New" panose="02070309020205020404" pitchFamily="49" charset="0"/>
                <a:cs typeface="Courier New" panose="02070309020205020404" pitchFamily="49" charset="0"/>
              </a:rPr>
              <a:t>another_method</a:t>
            </a:r>
            <a:r>
              <a:rPr lang="en-GB" sz="1300" dirty="0">
                <a:latin typeface="Courier New" panose="02070309020205020404" pitchFamily="49" charset="0"/>
                <a:cs typeface="Courier New" panose="02070309020205020404" pitchFamily="49" charset="0"/>
              </a:rPr>
              <a:t>(self):</a:t>
            </a:r>
          </a:p>
          <a:p>
            <a:pPr marL="0" indent="0">
              <a:lnSpc>
                <a:spcPct val="70000"/>
              </a:lnSpc>
              <a:buNone/>
            </a:pPr>
            <a:r>
              <a:rPr lang="en-GB" sz="1300" dirty="0">
                <a:latin typeface="Courier New" panose="02070309020205020404" pitchFamily="49" charset="0"/>
                <a:cs typeface="Courier New" panose="02070309020205020404" pitchFamily="49" charset="0"/>
              </a:rPr>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0" y="2050709"/>
            <a:ext cx="6246055"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1900" dirty="0">
                <a:highlight>
                  <a:srgbClr val="00FF00"/>
                </a:highlight>
                <a:latin typeface="Courier New" panose="02070309020205020404" pitchFamily="49" charset="0"/>
                <a:cs typeface="Courier New" panose="02070309020205020404" pitchFamily="49" charset="0"/>
              </a:rPr>
              <a:t>print(</a:t>
            </a:r>
            <a:r>
              <a:rPr lang="en-GB" sz="1900" dirty="0" err="1">
                <a:highlight>
                  <a:srgbClr val="00FF00"/>
                </a:highlight>
                <a:latin typeface="Courier New" panose="02070309020205020404" pitchFamily="49" charset="0"/>
                <a:cs typeface="Courier New" panose="02070309020205020404" pitchFamily="49" charset="0"/>
              </a:rPr>
              <a:t>global_variable</a:t>
            </a:r>
            <a:r>
              <a:rPr lang="en-GB" sz="1900" dirty="0">
                <a:highlight>
                  <a:srgbClr val="00FF00"/>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endParaRPr lang="en-GB" sz="19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class </a:t>
            </a:r>
            <a:r>
              <a:rPr lang="en-GB" sz="1900" dirty="0" err="1">
                <a:latin typeface="Courier New" panose="02070309020205020404" pitchFamily="49" charset="0"/>
                <a:cs typeface="Courier New" panose="02070309020205020404" pitchFamily="49" charset="0"/>
              </a:rPr>
              <a:t>ClassA</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print(</a:t>
            </a:r>
            <a:r>
              <a:rPr lang="en-GB" sz="1900" dirty="0" err="1">
                <a:highlight>
                  <a:srgbClr val="00FFFF"/>
                </a:highlight>
                <a:latin typeface="Courier New" panose="02070309020205020404" pitchFamily="49" charset="0"/>
                <a:cs typeface="Courier New" panose="02070309020205020404" pitchFamily="49" charset="0"/>
              </a:rPr>
              <a:t>class_attribute</a:t>
            </a:r>
            <a:r>
              <a:rPr lang="en-GB" sz="1900" dirty="0">
                <a:highlight>
                  <a:srgbClr val="00FFFF"/>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def __</a:t>
            </a:r>
            <a:r>
              <a:rPr lang="en-GB" sz="1900" dirty="0" err="1">
                <a:latin typeface="Courier New" panose="02070309020205020404" pitchFamily="49" charset="0"/>
                <a:cs typeface="Courier New" panose="02070309020205020404" pitchFamily="49" charset="0"/>
              </a:rPr>
              <a:t>init</a:t>
            </a:r>
            <a:r>
              <a:rPr lang="en-GB" sz="1900" dirty="0">
                <a:latin typeface="Courier New" panose="02070309020205020404" pitchFamily="49" charset="0"/>
                <a:cs typeface="Courier New" panose="02070309020205020404" pitchFamily="49" charset="0"/>
              </a:rPr>
              <a:t>__(self):</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00"/>
                </a:highlight>
                <a:latin typeface="Courier New" panose="02070309020205020404" pitchFamily="49" charset="0"/>
                <a:cs typeface="Courier New" panose="02070309020205020404" pitchFamily="49" charset="0"/>
              </a:rPr>
              <a:t>global </a:t>
            </a:r>
            <a:r>
              <a:rPr lang="en-GB" sz="1900" dirty="0" err="1">
                <a:highlight>
                  <a:srgbClr val="00FF00"/>
                </a:highlight>
                <a:latin typeface="Courier New" panose="02070309020205020404" pitchFamily="49" charset="0"/>
                <a:cs typeface="Courier New" panose="02070309020205020404" pitchFamily="49" charset="0"/>
              </a:rPr>
              <a:t>global_variable</a:t>
            </a:r>
            <a:endParaRPr lang="en-GB" sz="1900" dirty="0">
              <a:highlight>
                <a:srgbClr val="00FF00"/>
              </a:highlight>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00"/>
                </a:highlight>
                <a:latin typeface="Courier New" panose="02070309020205020404" pitchFamily="49" charset="0"/>
                <a:cs typeface="Courier New" panose="02070309020205020404" pitchFamily="49" charset="0"/>
              </a:rPr>
              <a:t>print(</a:t>
            </a:r>
            <a:r>
              <a:rPr lang="en-GB" sz="1900" dirty="0" err="1">
                <a:highlight>
                  <a:srgbClr val="00FF00"/>
                </a:highlight>
                <a:latin typeface="Courier New" panose="02070309020205020404" pitchFamily="49" charset="0"/>
                <a:cs typeface="Courier New" panose="02070309020205020404" pitchFamily="49" charset="0"/>
              </a:rPr>
              <a:t>global_variable</a:t>
            </a:r>
            <a:r>
              <a:rPr lang="en-GB" sz="1900" dirty="0">
                <a:highlight>
                  <a:srgbClr val="00FF00"/>
                </a:highlight>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print(</a:t>
            </a:r>
            <a:r>
              <a:rPr lang="en-GB" sz="1900" dirty="0" err="1">
                <a:highlight>
                  <a:srgbClr val="00FFFF"/>
                </a:highlight>
                <a:latin typeface="Courier New" panose="02070309020205020404" pitchFamily="49" charset="0"/>
                <a:cs typeface="Courier New" panose="02070309020205020404" pitchFamily="49" charset="0"/>
              </a:rPr>
              <a:t>ClassA.class_attribute</a:t>
            </a:r>
            <a:r>
              <a:rPr lang="en-GB" sz="1900" dirty="0">
                <a:highlight>
                  <a:srgbClr val="00FFFF"/>
                </a:highlight>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FF0000"/>
                </a:highlight>
                <a:latin typeface="Courier New" panose="02070309020205020404" pitchFamily="49" charset="0"/>
                <a:cs typeface="Courier New" panose="02070309020205020404" pitchFamily="49" charset="0"/>
              </a:rPr>
              <a:t>print(</a:t>
            </a:r>
            <a:r>
              <a:rPr lang="en-GB" sz="1900" dirty="0" err="1">
                <a:highlight>
                  <a:srgbClr val="FF0000"/>
                </a:highlight>
                <a:latin typeface="Courier New" panose="02070309020205020404" pitchFamily="49" charset="0"/>
                <a:cs typeface="Courier New" panose="02070309020205020404" pitchFamily="49" charset="0"/>
              </a:rPr>
              <a:t>self.instance_variable</a:t>
            </a:r>
            <a:r>
              <a:rPr lang="en-GB" sz="1900" dirty="0">
                <a:highlight>
                  <a:srgbClr val="FF0000"/>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r>
              <a:rPr lang="en-GB" sz="1900" dirty="0">
                <a:highlight>
                  <a:srgbClr val="808000"/>
                </a:highlight>
                <a:latin typeface="Courier New" panose="02070309020205020404" pitchFamily="49" charset="0"/>
                <a:cs typeface="Courier New" panose="02070309020205020404" pitchFamily="49" charset="0"/>
              </a:rPr>
              <a:t>print(</a:t>
            </a:r>
            <a:r>
              <a:rPr lang="en-GB" sz="1900" dirty="0" err="1">
                <a:highlight>
                  <a:srgbClr val="808000"/>
                </a:highlight>
                <a:latin typeface="Courier New" panose="02070309020205020404" pitchFamily="49" charset="0"/>
                <a:cs typeface="Courier New" panose="02070309020205020404" pitchFamily="49" charset="0"/>
              </a:rPr>
              <a:t>method_local_variable</a:t>
            </a:r>
            <a:r>
              <a:rPr lang="en-GB" sz="1900" dirty="0">
                <a:highlight>
                  <a:srgbClr val="808000"/>
                </a:highlight>
                <a:latin typeface="Courier New" panose="02070309020205020404" pitchFamily="49" charset="0"/>
                <a:cs typeface="Courier New" panose="02070309020205020404" pitchFamily="49" charset="0"/>
              </a:rPr>
              <a:t>)</a:t>
            </a:r>
            <a:r>
              <a:rPr lang="en-GB" sz="19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def </a:t>
            </a:r>
            <a:r>
              <a:rPr lang="en-GB" sz="1900" dirty="0" err="1">
                <a:latin typeface="Courier New" panose="02070309020205020404" pitchFamily="49" charset="0"/>
                <a:cs typeface="Courier New" panose="02070309020205020404" pitchFamily="49" charset="0"/>
              </a:rPr>
              <a:t>another_method</a:t>
            </a:r>
            <a:r>
              <a:rPr lang="en-GB" sz="1900" dirty="0">
                <a:latin typeface="Courier New" panose="02070309020205020404" pitchFamily="49" charset="0"/>
                <a:cs typeface="Courier New" panose="02070309020205020404" pitchFamily="49" charset="0"/>
              </a:rPr>
              <a:t>(self):</a:t>
            </a:r>
          </a:p>
          <a:p>
            <a:pPr marL="0" indent="0">
              <a:buNone/>
            </a:pPr>
            <a:r>
              <a:rPr lang="en-GB" sz="1900"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a:t>
            </a:r>
            <a:r>
              <a:rPr lang="en-GB" sz="1900" dirty="0">
                <a:latin typeface="Courier New" panose="02070309020205020404" pitchFamily="49" charset="0"/>
                <a:cs typeface="Courier New" panose="02070309020205020404" pitchFamily="49" charset="0"/>
              </a:rPr>
              <a:t># No access to </a:t>
            </a:r>
            <a:r>
              <a:rPr lang="en-GB" sz="1900" dirty="0" err="1">
                <a:latin typeface="Courier New" panose="02070309020205020404" pitchFamily="49" charset="0"/>
                <a:cs typeface="Courier New" panose="02070309020205020404" pitchFamily="49" charset="0"/>
              </a:rPr>
              <a:t>method_local_variable</a:t>
            </a:r>
            <a:r>
              <a:rPr lang="en-GB" sz="1900" dirty="0">
                <a:latin typeface="Courier New" panose="02070309020205020404" pitchFamily="49" charset="0"/>
                <a:cs typeface="Courier New" panose="02070309020205020404" pitchFamily="49" charset="0"/>
              </a:rPr>
              <a:t> here.</a:t>
            </a:r>
          </a:p>
        </p:txBody>
      </p:sp>
      <p:sp>
        <p:nvSpPr>
          <p:cNvPr id="5" name="TextBox 4">
            <a:extLst>
              <a:ext uri="{FF2B5EF4-FFF2-40B4-BE49-F238E27FC236}">
                <a16:creationId xmlns:a16="http://schemas.microsoft.com/office/drawing/2014/main" id="{EE3C7DFA-ADD6-4BE0-9876-151DFF4A9B1B}"/>
              </a:ext>
            </a:extLst>
          </p:cNvPr>
          <p:cNvSpPr txBox="1"/>
          <p:nvPr/>
        </p:nvSpPr>
        <p:spPr>
          <a:xfrm>
            <a:off x="359899" y="492370"/>
            <a:ext cx="6392593" cy="1323439"/>
          </a:xfrm>
          <a:prstGeom prst="rect">
            <a:avLst/>
          </a:prstGeom>
          <a:noFill/>
        </p:spPr>
        <p:txBody>
          <a:bodyPr wrap="square" rtlCol="0">
            <a:spAutoFit/>
          </a:bodyPr>
          <a:lstStyle/>
          <a:p>
            <a:r>
              <a:rPr lang="en-GB" sz="2000" dirty="0"/>
              <a:t>Broadly speaking you can see most things in most places, </a:t>
            </a:r>
          </a:p>
          <a:p>
            <a:r>
              <a:rPr lang="en-GB" sz="2000" dirty="0"/>
              <a:t>but you need to refer to them properly. The only thing you can't  access other than where it is made is method local variables.</a:t>
            </a:r>
          </a:p>
        </p:txBody>
      </p:sp>
    </p:spTree>
    <p:extLst>
      <p:ext uri="{BB962C8B-B14F-4D97-AF65-F5344CB8AC3E}">
        <p14:creationId xmlns:p14="http://schemas.microsoft.com/office/powerpoint/2010/main" val="2043099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9CDED-A55F-41CE-B038-AE9901C44A6E}"/>
              </a:ext>
            </a:extLst>
          </p:cNvPr>
          <p:cNvSpPr>
            <a:spLocks noGrp="1"/>
          </p:cNvSpPr>
          <p:nvPr>
            <p:ph type="title"/>
          </p:nvPr>
        </p:nvSpPr>
        <p:spPr/>
        <p:txBody>
          <a:bodyPr/>
          <a:lstStyle/>
          <a:p>
            <a:pPr algn="r"/>
            <a:r>
              <a:rPr lang="en-GB" dirty="0"/>
              <a:t>Global variables and class attributes</a:t>
            </a:r>
          </a:p>
        </p:txBody>
      </p:sp>
      <p:sp>
        <p:nvSpPr>
          <p:cNvPr id="3" name="Content Placeholder 2">
            <a:extLst>
              <a:ext uri="{FF2B5EF4-FFF2-40B4-BE49-F238E27FC236}">
                <a16:creationId xmlns:a16="http://schemas.microsoft.com/office/drawing/2014/main" id="{A23CFA48-377C-4CB4-BFCC-FAF1586FB56A}"/>
              </a:ext>
            </a:extLst>
          </p:cNvPr>
          <p:cNvSpPr>
            <a:spLocks noGrp="1"/>
          </p:cNvSpPr>
          <p:nvPr>
            <p:ph idx="1"/>
          </p:nvPr>
        </p:nvSpPr>
        <p:spPr>
          <a:xfrm>
            <a:off x="388033" y="1966302"/>
            <a:ext cx="11456963" cy="4351338"/>
          </a:xfrm>
        </p:spPr>
        <p:txBody>
          <a:bodyPr>
            <a:normAutofit/>
          </a:bodyPr>
          <a:lstStyle/>
          <a:p>
            <a:pPr marL="0" indent="0">
              <a:spcAft>
                <a:spcPts val="1200"/>
              </a:spcAft>
              <a:buNone/>
            </a:pPr>
            <a:r>
              <a:rPr lang="en-GB" dirty="0"/>
              <a:t>In general, both global and class-level variables are dangerous. Changing them in one place changes them everywhere.</a:t>
            </a:r>
          </a:p>
          <a:p>
            <a:pPr marL="0" indent="0">
              <a:spcAft>
                <a:spcPts val="1200"/>
              </a:spcAft>
              <a:buNone/>
            </a:pPr>
            <a:r>
              <a:rPr lang="en-GB" dirty="0"/>
              <a:t>You may rely on a variable being one value, while another part of the system may be altering it. </a:t>
            </a:r>
          </a:p>
          <a:p>
            <a:pPr marL="0" indent="0">
              <a:spcAft>
                <a:spcPts val="1200"/>
              </a:spcAft>
              <a:buNone/>
            </a:pPr>
            <a:r>
              <a:rPr lang="en-GB" dirty="0"/>
              <a:t>We call such issues </a:t>
            </a:r>
            <a:r>
              <a:rPr lang="en-GB" dirty="0">
                <a:solidFill>
                  <a:schemeClr val="accent1"/>
                </a:solidFill>
              </a:rPr>
              <a:t>side-effects</a:t>
            </a:r>
            <a:r>
              <a:rPr lang="en-GB" dirty="0"/>
              <a:t>: unintended processing changes caused by variable value changes (though some programmers think of even assignments as side effects as they change the values variable labels refer to!). </a:t>
            </a:r>
          </a:p>
          <a:p>
            <a:pPr marL="0" indent="0">
              <a:spcAft>
                <a:spcPts val="1200"/>
              </a:spcAft>
              <a:buNone/>
            </a:pPr>
            <a:r>
              <a:rPr lang="en-GB" dirty="0"/>
              <a:t>We try to minimise possible side-effects by keeping scope as small as possible.</a:t>
            </a:r>
          </a:p>
        </p:txBody>
      </p:sp>
    </p:spTree>
    <p:extLst>
      <p:ext uri="{BB962C8B-B14F-4D97-AF65-F5344CB8AC3E}">
        <p14:creationId xmlns:p14="http://schemas.microsoft.com/office/powerpoint/2010/main" val="17000948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1555652" y="164008"/>
            <a:ext cx="10515600" cy="1325563"/>
          </a:xfrm>
        </p:spPr>
        <p:txBody>
          <a:bodyPr/>
          <a:lstStyle/>
          <a:p>
            <a:pPr algn="r"/>
            <a:r>
              <a:rPr lang="en-GB" dirty="0"/>
              <a:t>Global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200" dirty="0">
                <a:latin typeface="Courier New" panose="02070309020205020404" pitchFamily="49" charset="0"/>
                <a:cs typeface="Courier New" panose="02070309020205020404" pitchFamily="49" charset="0"/>
              </a:rPr>
              <a:t># module start</a:t>
            </a:r>
          </a:p>
          <a:p>
            <a:pPr marL="0" indent="0">
              <a:lnSpc>
                <a:spcPct val="70000"/>
              </a:lnSpc>
              <a:buNone/>
            </a:pPr>
            <a:r>
              <a:rPr lang="en-GB" sz="1200" dirty="0" err="1">
                <a:latin typeface="Courier New" panose="02070309020205020404" pitchFamily="49" charset="0"/>
                <a:cs typeface="Courier New" panose="02070309020205020404" pitchFamily="49" charset="0"/>
              </a:rPr>
              <a:t>global_variable</a:t>
            </a:r>
            <a:r>
              <a:rPr lang="en-GB" sz="1200" dirty="0">
                <a:latin typeface="Courier New" panose="02070309020205020404" pitchFamily="49" charset="0"/>
                <a:cs typeface="Courier New" panose="02070309020205020404" pitchFamily="49" charset="0"/>
              </a:rPr>
              <a:t> = None</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class </a:t>
            </a:r>
            <a:r>
              <a:rPr lang="en-GB" sz="1200" dirty="0" err="1">
                <a:latin typeface="Courier New" panose="02070309020205020404" pitchFamily="49" charset="0"/>
                <a:cs typeface="Courier New" panose="02070309020205020404" pitchFamily="49" charset="0"/>
              </a:rPr>
              <a:t>ClassA</a:t>
            </a:r>
            <a:r>
              <a:rPr lang="en-GB" sz="1200" dirty="0">
                <a:latin typeface="Courier New" panose="02070309020205020404" pitchFamily="49" charset="0"/>
                <a:cs typeface="Courier New" panose="02070309020205020404" pitchFamily="49" charset="0"/>
              </a:rPr>
              <a: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__</a:t>
            </a:r>
            <a:r>
              <a:rPr lang="en-GB" sz="1200" dirty="0" err="1">
                <a:latin typeface="Courier New" panose="02070309020205020404" pitchFamily="49" charset="0"/>
                <a:cs typeface="Courier New" panose="02070309020205020404" pitchFamily="49" charset="0"/>
              </a:rPr>
              <a:t>init</a:t>
            </a:r>
            <a:r>
              <a:rPr lang="en-GB" sz="1200" dirty="0">
                <a:latin typeface="Courier New" panose="02070309020205020404" pitchFamily="49" charset="0"/>
                <a:cs typeface="Courier New" panose="02070309020205020404" pitchFamily="49" charset="0"/>
              </a:rPr>
              <a:t>__(self):</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a:t>
            </a:r>
            <a:r>
              <a:rPr lang="en-GB" sz="1200" dirty="0" err="1">
                <a:latin typeface="Courier New" panose="02070309020205020404" pitchFamily="49" charset="0"/>
                <a:cs typeface="Courier New" panose="02070309020205020404" pitchFamily="49" charset="0"/>
              </a:rPr>
              <a:t>another_method</a:t>
            </a:r>
            <a:r>
              <a:rPr lang="en-GB" sz="1200" dirty="0">
                <a:latin typeface="Courier New" panose="02070309020205020404" pitchFamily="49" charset="0"/>
                <a:cs typeface="Courier New" panose="02070309020205020404" pitchFamily="49" charset="0"/>
              </a:rPr>
              <a:t>(self):</a:t>
            </a:r>
          </a:p>
          <a:p>
            <a:pPr marL="0" indent="0">
              <a:lnSpc>
                <a:spcPct val="70000"/>
              </a:lnSpc>
              <a:buNone/>
            </a:pPr>
            <a:r>
              <a:rPr lang="en-GB" dirty="0"/>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1" y="2050709"/>
            <a:ext cx="6060830"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print(</a:t>
            </a:r>
            <a:r>
              <a:rPr lang="en-GB" sz="2200" dirty="0" err="1">
                <a:latin typeface="Courier New" panose="02070309020205020404" pitchFamily="49" charset="0"/>
                <a:cs typeface="Courier New" panose="02070309020205020404" pitchFamily="49" charset="0"/>
              </a:rPr>
              <a:t>global_variable</a:t>
            </a:r>
            <a:r>
              <a:rPr lang="en-GB" sz="2200" dirty="0">
                <a:latin typeface="Courier New" panose="02070309020205020404" pitchFamily="49" charset="0"/>
                <a:cs typeface="Courier New" panose="02070309020205020404" pitchFamily="49" charset="0"/>
              </a:rPr>
              <a:t>)</a:t>
            </a:r>
          </a:p>
          <a:p>
            <a:pPr marL="0" indent="0">
              <a:buFont typeface="Arial" panose="020B0604020202020204" pitchFamily="34" charse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class </a:t>
            </a:r>
            <a:r>
              <a:rPr lang="en-GB" sz="2400" dirty="0" err="1">
                <a:latin typeface="Courier New" panose="02070309020205020404" pitchFamily="49" charset="0"/>
                <a:cs typeface="Courier New" panose="02070309020205020404" pitchFamily="49" charset="0"/>
              </a:rPr>
              <a:t>ClassA</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class_attribute</a:t>
            </a: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__</a:t>
            </a:r>
            <a:r>
              <a:rPr lang="en-GB" sz="2200" dirty="0" err="1">
                <a:latin typeface="Courier New" panose="02070309020205020404" pitchFamily="49" charset="0"/>
                <a:cs typeface="Courier New" panose="02070309020205020404" pitchFamily="49" charset="0"/>
              </a:rPr>
              <a:t>init</a:t>
            </a:r>
            <a:r>
              <a:rPr lang="en-GB" sz="2200" dirty="0">
                <a:latin typeface="Courier New" panose="02070309020205020404" pitchFamily="49" charset="0"/>
                <a:cs typeface="Courier New" panose="02070309020205020404" pitchFamily="49" charset="0"/>
              </a:rPr>
              <a:t>__(self):</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global </a:t>
            </a:r>
            <a:r>
              <a:rPr lang="en-GB" sz="2200" dirty="0" err="1">
                <a:latin typeface="Courier New" panose="02070309020205020404" pitchFamily="49" charset="0"/>
                <a:cs typeface="Courier New" panose="02070309020205020404" pitchFamily="49" charset="0"/>
              </a:rPr>
              <a:t>global_variable</a:t>
            </a: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global_variable</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a:t>
            </a:r>
            <a:r>
              <a:rPr lang="en-GB" sz="2200" dirty="0" err="1">
                <a:latin typeface="Courier New" panose="02070309020205020404" pitchFamily="49" charset="0"/>
                <a:cs typeface="Courier New" panose="02070309020205020404" pitchFamily="49" charset="0"/>
              </a:rPr>
              <a:t>another_method</a:t>
            </a:r>
            <a:r>
              <a:rPr lang="en-GB" sz="2200" dirty="0">
                <a:latin typeface="Courier New" panose="02070309020205020404" pitchFamily="49" charset="0"/>
                <a:cs typeface="Courier New" panose="02070309020205020404" pitchFamily="49" charset="0"/>
              </a:rPr>
              <a:t>(self):</a:t>
            </a:r>
          </a:p>
          <a:p>
            <a:pPr marL="0" indent="0">
              <a:buNone/>
            </a:pPr>
            <a:r>
              <a:rPr lang="en-GB" sz="2200" dirty="0">
                <a:latin typeface="Courier New" panose="02070309020205020404" pitchFamily="49" charset="0"/>
                <a:cs typeface="Courier New" panose="02070309020205020404" pitchFamily="49" charset="0"/>
              </a:rPr>
              <a:t>		 </a:t>
            </a:r>
            <a:endParaRPr lang="en-GB" dirty="0"/>
          </a:p>
          <a:p>
            <a:pPr marL="0" indent="0">
              <a:buFont typeface="Arial" panose="020B0604020202020204" pitchFamily="34" charset="0"/>
              <a:buNone/>
            </a:pPr>
            <a:r>
              <a:rPr lang="en-GB" dirty="0"/>
              <a:t>	</a:t>
            </a:r>
          </a:p>
        </p:txBody>
      </p:sp>
      <p:sp>
        <p:nvSpPr>
          <p:cNvPr id="5" name="TextBox 4">
            <a:extLst>
              <a:ext uri="{FF2B5EF4-FFF2-40B4-BE49-F238E27FC236}">
                <a16:creationId xmlns:a16="http://schemas.microsoft.com/office/drawing/2014/main" id="{82DEC635-C4BE-45E7-A654-F0CAC9418F43}"/>
              </a:ext>
            </a:extLst>
          </p:cNvPr>
          <p:cNvSpPr txBox="1"/>
          <p:nvPr/>
        </p:nvSpPr>
        <p:spPr>
          <a:xfrm>
            <a:off x="239151" y="365125"/>
            <a:ext cx="8131126" cy="1323439"/>
          </a:xfrm>
          <a:prstGeom prst="rect">
            <a:avLst/>
          </a:prstGeom>
          <a:noFill/>
        </p:spPr>
        <p:txBody>
          <a:bodyPr wrap="square" rtlCol="0">
            <a:spAutoFit/>
          </a:bodyPr>
          <a:lstStyle/>
          <a:p>
            <a:r>
              <a:rPr lang="en-GB" sz="2000" dirty="0"/>
              <a:t>In general, global variables are dangerous and to be avoided. </a:t>
            </a:r>
          </a:p>
          <a:p>
            <a:r>
              <a:rPr lang="en-GB" sz="2000" dirty="0"/>
              <a:t>They have marginal uses inside modules, and almost no uses outside them.</a:t>
            </a:r>
          </a:p>
          <a:p>
            <a:r>
              <a:rPr lang="en-GB" sz="2000" dirty="0"/>
              <a:t>(to access externally, you need to import them from the module - you can actually import just variables or functions from modules, as well as classes)</a:t>
            </a:r>
          </a:p>
        </p:txBody>
      </p:sp>
    </p:spTree>
    <p:extLst>
      <p:ext uri="{BB962C8B-B14F-4D97-AF65-F5344CB8AC3E}">
        <p14:creationId xmlns:p14="http://schemas.microsoft.com/office/powerpoint/2010/main" val="1108926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1471247" y="74913"/>
            <a:ext cx="10515600" cy="1325563"/>
          </a:xfrm>
        </p:spPr>
        <p:txBody>
          <a:bodyPr/>
          <a:lstStyle/>
          <a:p>
            <a:pPr algn="r"/>
            <a:r>
              <a:rPr lang="en-GB" dirty="0"/>
              <a:t>Class attributes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200" dirty="0">
                <a:latin typeface="Courier New" panose="02070309020205020404" pitchFamily="49" charset="0"/>
                <a:cs typeface="Courier New" panose="02070309020205020404" pitchFamily="49" charset="0"/>
              </a:rPr>
              <a:t># module start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class </a:t>
            </a:r>
            <a:r>
              <a:rPr lang="en-GB" sz="1200" dirty="0" err="1">
                <a:latin typeface="Courier New" panose="02070309020205020404" pitchFamily="49" charset="0"/>
                <a:cs typeface="Courier New" panose="02070309020205020404" pitchFamily="49" charset="0"/>
              </a:rPr>
              <a:t>ClassA</a:t>
            </a:r>
            <a:r>
              <a:rPr lang="en-GB" sz="1200" dirty="0">
                <a:latin typeface="Courier New" panose="02070309020205020404" pitchFamily="49" charset="0"/>
                <a:cs typeface="Courier New" panose="02070309020205020404" pitchFamily="49" charset="0"/>
              </a:rPr>
              <a:t>():</a:t>
            </a:r>
          </a:p>
          <a:p>
            <a:pPr marL="0" indent="0">
              <a:lnSpc>
                <a:spcPct val="70000"/>
              </a:lnSpc>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class_attribute</a:t>
            </a:r>
            <a:r>
              <a:rPr lang="en-GB" sz="1200" dirty="0">
                <a:latin typeface="Courier New" panose="02070309020205020404" pitchFamily="49" charset="0"/>
                <a:cs typeface="Courier New" panose="02070309020205020404" pitchFamily="49" charset="0"/>
              </a:rPr>
              <a:t> = None</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__</a:t>
            </a:r>
            <a:r>
              <a:rPr lang="en-GB" sz="1200" dirty="0" err="1">
                <a:latin typeface="Courier New" panose="02070309020205020404" pitchFamily="49" charset="0"/>
                <a:cs typeface="Courier New" panose="02070309020205020404" pitchFamily="49" charset="0"/>
              </a:rPr>
              <a:t>init</a:t>
            </a:r>
            <a:r>
              <a:rPr lang="en-GB" sz="1200" dirty="0">
                <a:latin typeface="Courier New" panose="02070309020205020404" pitchFamily="49" charset="0"/>
                <a:cs typeface="Courier New" panose="02070309020205020404" pitchFamily="49" charset="0"/>
              </a:rPr>
              <a:t>__(self):</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a:t>
            </a:r>
            <a:r>
              <a:rPr lang="en-GB" sz="1200" dirty="0" err="1">
                <a:latin typeface="Courier New" panose="02070309020205020404" pitchFamily="49" charset="0"/>
                <a:cs typeface="Courier New" panose="02070309020205020404" pitchFamily="49" charset="0"/>
              </a:rPr>
              <a:t>another_method</a:t>
            </a:r>
            <a:r>
              <a:rPr lang="en-GB" sz="1200" dirty="0">
                <a:latin typeface="Courier New" panose="02070309020205020404" pitchFamily="49" charset="0"/>
                <a:cs typeface="Courier New" panose="02070309020205020404" pitchFamily="49" charset="0"/>
              </a:rPr>
              <a:t>(self):</a:t>
            </a:r>
          </a:p>
          <a:p>
            <a:pPr marL="0" indent="0">
              <a:lnSpc>
                <a:spcPct val="70000"/>
              </a:lnSpc>
              <a:buNone/>
            </a:pPr>
            <a:r>
              <a:rPr lang="en-GB" dirty="0"/>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1" y="2050709"/>
            <a:ext cx="6060830" cy="435133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class </a:t>
            </a:r>
            <a:r>
              <a:rPr lang="en-GB" sz="2400" dirty="0" err="1">
                <a:latin typeface="Courier New" panose="02070309020205020404" pitchFamily="49" charset="0"/>
                <a:cs typeface="Courier New" panose="02070309020205020404" pitchFamily="49" charset="0"/>
              </a:rPr>
              <a:t>ClassA</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class_attribute</a:t>
            </a: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__</a:t>
            </a:r>
            <a:r>
              <a:rPr lang="en-GB" sz="2200" dirty="0" err="1">
                <a:latin typeface="Courier New" panose="02070309020205020404" pitchFamily="49" charset="0"/>
                <a:cs typeface="Courier New" panose="02070309020205020404" pitchFamily="49" charset="0"/>
              </a:rPr>
              <a:t>init</a:t>
            </a:r>
            <a:r>
              <a:rPr lang="en-GB" sz="2200" dirty="0">
                <a:latin typeface="Courier New" panose="02070309020205020404" pitchFamily="49" charset="0"/>
                <a:cs typeface="Courier New" panose="02070309020205020404" pitchFamily="49" charset="0"/>
              </a:rPr>
              <a:t>__(self):</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print(</a:t>
            </a:r>
            <a:r>
              <a:rPr lang="en-GB" sz="2400" dirty="0" err="1">
                <a:latin typeface="Courier New" panose="02070309020205020404" pitchFamily="49" charset="0"/>
                <a:cs typeface="Courier New" panose="02070309020205020404" pitchFamily="49" charset="0"/>
              </a:rPr>
              <a:t>ClassA</a:t>
            </a:r>
            <a:r>
              <a:rPr lang="en-GB" sz="2200" dirty="0" err="1">
                <a:latin typeface="Courier New" panose="02070309020205020404" pitchFamily="49" charset="0"/>
                <a:cs typeface="Courier New" panose="02070309020205020404" pitchFamily="49" charset="0"/>
              </a:rPr>
              <a:t>.class_attribute</a:t>
            </a:r>
            <a:r>
              <a:rPr lang="en-GB" sz="2200" dirty="0">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a:t>
            </a:r>
            <a:r>
              <a:rPr lang="en-GB" sz="2200" dirty="0" err="1">
                <a:latin typeface="Courier New" panose="02070309020205020404" pitchFamily="49" charset="0"/>
                <a:cs typeface="Courier New" panose="02070309020205020404" pitchFamily="49" charset="0"/>
              </a:rPr>
              <a:t>another_method</a:t>
            </a:r>
            <a:r>
              <a:rPr lang="en-GB" sz="2200" dirty="0">
                <a:latin typeface="Courier New" panose="02070309020205020404" pitchFamily="49" charset="0"/>
                <a:cs typeface="Courier New" panose="02070309020205020404" pitchFamily="49" charset="0"/>
              </a:rPr>
              <a:t>(self):</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	</a:t>
            </a:r>
          </a:p>
        </p:txBody>
      </p:sp>
      <p:sp>
        <p:nvSpPr>
          <p:cNvPr id="5" name="TextBox 4">
            <a:extLst>
              <a:ext uri="{FF2B5EF4-FFF2-40B4-BE49-F238E27FC236}">
                <a16:creationId xmlns:a16="http://schemas.microsoft.com/office/drawing/2014/main" id="{51EB159C-DA23-4852-9A81-96F8627E6552}"/>
              </a:ext>
            </a:extLst>
          </p:cNvPr>
          <p:cNvSpPr txBox="1"/>
          <p:nvPr/>
        </p:nvSpPr>
        <p:spPr>
          <a:xfrm>
            <a:off x="359899" y="534572"/>
            <a:ext cx="7629525" cy="1323439"/>
          </a:xfrm>
          <a:prstGeom prst="rect">
            <a:avLst/>
          </a:prstGeom>
          <a:noFill/>
        </p:spPr>
        <p:txBody>
          <a:bodyPr wrap="none" rtlCol="0">
            <a:spAutoFit/>
          </a:bodyPr>
          <a:lstStyle/>
          <a:p>
            <a:r>
              <a:rPr lang="en-GB" sz="2000" dirty="0"/>
              <a:t>Again, class attributes are largely more dangerous than they are worth. </a:t>
            </a:r>
          </a:p>
          <a:p>
            <a:r>
              <a:rPr lang="en-GB" sz="2000" dirty="0"/>
              <a:t>The one advantage with them is that they are shared by </a:t>
            </a:r>
          </a:p>
          <a:p>
            <a:r>
              <a:rPr lang="en-GB" sz="2000" dirty="0"/>
              <a:t>all instances of the class: there is only one of them. </a:t>
            </a:r>
          </a:p>
          <a:p>
            <a:r>
              <a:rPr lang="en-GB" sz="2000" dirty="0"/>
              <a:t>This sometimes has some advantages.</a:t>
            </a:r>
          </a:p>
        </p:txBody>
      </p:sp>
    </p:spTree>
    <p:extLst>
      <p:ext uri="{BB962C8B-B14F-4D97-AF65-F5344CB8AC3E}">
        <p14:creationId xmlns:p14="http://schemas.microsoft.com/office/powerpoint/2010/main" val="731867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1414975" y="25508"/>
            <a:ext cx="10515600" cy="1325563"/>
          </a:xfrm>
        </p:spPr>
        <p:txBody>
          <a:bodyPr/>
          <a:lstStyle/>
          <a:p>
            <a:pPr algn="r"/>
            <a:r>
              <a:rPr lang="en-GB" dirty="0"/>
              <a:t>Method local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200" dirty="0">
                <a:latin typeface="Courier New" panose="02070309020205020404" pitchFamily="49" charset="0"/>
                <a:cs typeface="Courier New" panose="02070309020205020404" pitchFamily="49" charset="0"/>
              </a:rPr>
              <a:t># module start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class </a:t>
            </a:r>
            <a:r>
              <a:rPr lang="en-GB" sz="1200" dirty="0" err="1">
                <a:latin typeface="Courier New" panose="02070309020205020404" pitchFamily="49" charset="0"/>
                <a:cs typeface="Courier New" panose="02070309020205020404" pitchFamily="49" charset="0"/>
              </a:rPr>
              <a:t>ClassA</a:t>
            </a:r>
            <a:r>
              <a:rPr lang="en-GB" sz="1200" dirty="0">
                <a:latin typeface="Courier New" panose="02070309020205020404" pitchFamily="49" charset="0"/>
                <a:cs typeface="Courier New" panose="02070309020205020404" pitchFamily="49" charset="0"/>
              </a:rPr>
              <a: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__</a:t>
            </a:r>
            <a:r>
              <a:rPr lang="en-GB" sz="1200" dirty="0" err="1">
                <a:latin typeface="Courier New" panose="02070309020205020404" pitchFamily="49" charset="0"/>
                <a:cs typeface="Courier New" panose="02070309020205020404" pitchFamily="49" charset="0"/>
              </a:rPr>
              <a:t>init</a:t>
            </a:r>
            <a:r>
              <a:rPr lang="en-GB" sz="1200" dirty="0">
                <a:latin typeface="Courier New" panose="02070309020205020404" pitchFamily="49" charset="0"/>
                <a:cs typeface="Courier New" panose="02070309020205020404" pitchFamily="49" charset="0"/>
              </a:rPr>
              <a:t>__(self):</a:t>
            </a:r>
          </a:p>
          <a:p>
            <a:pPr marL="0" indent="0">
              <a:lnSpc>
                <a:spcPct val="70000"/>
              </a:lnSpc>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method_local_variable</a:t>
            </a:r>
            <a:r>
              <a:rPr lang="en-GB" sz="1200" dirty="0">
                <a:latin typeface="Courier New" panose="02070309020205020404" pitchFamily="49" charset="0"/>
                <a:cs typeface="Courier New" panose="02070309020205020404" pitchFamily="49" charset="0"/>
              </a:rPr>
              <a:t> = None</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a:t>
            </a:r>
            <a:r>
              <a:rPr lang="en-GB" sz="1200" dirty="0" err="1">
                <a:latin typeface="Courier New" panose="02070309020205020404" pitchFamily="49" charset="0"/>
                <a:cs typeface="Courier New" panose="02070309020205020404" pitchFamily="49" charset="0"/>
              </a:rPr>
              <a:t>another_method</a:t>
            </a:r>
            <a:r>
              <a:rPr lang="en-GB" sz="1200" dirty="0">
                <a:latin typeface="Courier New" panose="02070309020205020404" pitchFamily="49" charset="0"/>
                <a:cs typeface="Courier New" panose="02070309020205020404" pitchFamily="49" charset="0"/>
              </a:rPr>
              <a:t>(self):</a:t>
            </a:r>
          </a:p>
          <a:p>
            <a:pPr marL="0" indent="0">
              <a:lnSpc>
                <a:spcPct val="70000"/>
              </a:lnSpc>
              <a:buNone/>
            </a:pPr>
            <a:r>
              <a:rPr lang="en-GB" dirty="0"/>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1" y="2050709"/>
            <a:ext cx="6060830" cy="435133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class </a:t>
            </a:r>
            <a:r>
              <a:rPr lang="en-GB" sz="2400" dirty="0" err="1">
                <a:latin typeface="Courier New" panose="02070309020205020404" pitchFamily="49" charset="0"/>
                <a:cs typeface="Courier New" panose="02070309020205020404" pitchFamily="49" charset="0"/>
              </a:rPr>
              <a:t>ClassA</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__</a:t>
            </a:r>
            <a:r>
              <a:rPr lang="en-GB" sz="2200" dirty="0" err="1">
                <a:latin typeface="Courier New" panose="02070309020205020404" pitchFamily="49" charset="0"/>
                <a:cs typeface="Courier New" panose="02070309020205020404" pitchFamily="49" charset="0"/>
              </a:rPr>
              <a:t>init</a:t>
            </a:r>
            <a:r>
              <a:rPr lang="en-GB" sz="2200" dirty="0">
                <a:latin typeface="Courier New" panose="02070309020205020404" pitchFamily="49" charset="0"/>
                <a:cs typeface="Courier New" panose="02070309020205020404" pitchFamily="49" charset="0"/>
              </a:rPr>
              <a:t>__(self):</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method_local_variable</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a:t>
            </a:r>
            <a:r>
              <a:rPr lang="en-GB" sz="2200" dirty="0" err="1">
                <a:latin typeface="Courier New" panose="02070309020205020404" pitchFamily="49" charset="0"/>
                <a:cs typeface="Courier New" panose="02070309020205020404" pitchFamily="49" charset="0"/>
              </a:rPr>
              <a:t>another_method</a:t>
            </a:r>
            <a:r>
              <a:rPr lang="en-GB" sz="2200" dirty="0">
                <a:latin typeface="Courier New" panose="02070309020205020404" pitchFamily="49" charset="0"/>
                <a:cs typeface="Courier New" panose="02070309020205020404" pitchFamily="49" charset="0"/>
              </a:rPr>
              <a:t>(self):</a:t>
            </a:r>
          </a:p>
          <a:p>
            <a:pPr marL="0" indent="0">
              <a:buNone/>
            </a:pPr>
            <a:r>
              <a:rPr lang="en-GB" sz="2200" dirty="0">
                <a:latin typeface="Courier New" panose="02070309020205020404" pitchFamily="49" charset="0"/>
                <a:cs typeface="Courier New" panose="02070309020205020404" pitchFamily="49" charset="0"/>
              </a:rPr>
              <a:t>		# No access to </a:t>
            </a:r>
            <a:r>
              <a:rPr lang="en-GB" sz="2200" dirty="0" err="1">
                <a:latin typeface="Courier New" panose="02070309020205020404" pitchFamily="49" charset="0"/>
                <a:cs typeface="Courier New" panose="02070309020205020404" pitchFamily="49" charset="0"/>
              </a:rPr>
              <a:t>method_local_variable</a:t>
            </a:r>
            <a:r>
              <a:rPr lang="en-GB" sz="2200" dirty="0">
                <a:latin typeface="Courier New" panose="02070309020205020404" pitchFamily="49" charset="0"/>
                <a:cs typeface="Courier New" panose="02070309020205020404" pitchFamily="49" charset="0"/>
              </a:rPr>
              <a:t> here.</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	</a:t>
            </a:r>
          </a:p>
        </p:txBody>
      </p:sp>
      <p:sp>
        <p:nvSpPr>
          <p:cNvPr id="5" name="TextBox 4">
            <a:extLst>
              <a:ext uri="{FF2B5EF4-FFF2-40B4-BE49-F238E27FC236}">
                <a16:creationId xmlns:a16="http://schemas.microsoft.com/office/drawing/2014/main" id="{F988847F-1335-4CD9-A070-25F4F9C963DB}"/>
              </a:ext>
            </a:extLst>
          </p:cNvPr>
          <p:cNvSpPr txBox="1"/>
          <p:nvPr/>
        </p:nvSpPr>
        <p:spPr>
          <a:xfrm>
            <a:off x="253218" y="365125"/>
            <a:ext cx="5537285" cy="707886"/>
          </a:xfrm>
          <a:prstGeom prst="rect">
            <a:avLst/>
          </a:prstGeom>
          <a:noFill/>
        </p:spPr>
        <p:txBody>
          <a:bodyPr wrap="none" rtlCol="0">
            <a:spAutoFit/>
          </a:bodyPr>
          <a:lstStyle/>
          <a:p>
            <a:r>
              <a:rPr lang="en-GB" sz="2000" dirty="0"/>
              <a:t>Method local variables are useful within a method, </a:t>
            </a:r>
          </a:p>
          <a:p>
            <a:r>
              <a:rPr lang="en-GB" sz="2000" dirty="0"/>
              <a:t>but not accessible outside them.</a:t>
            </a:r>
          </a:p>
        </p:txBody>
      </p:sp>
    </p:spTree>
    <p:extLst>
      <p:ext uri="{BB962C8B-B14F-4D97-AF65-F5344CB8AC3E}">
        <p14:creationId xmlns:p14="http://schemas.microsoft.com/office/powerpoint/2010/main" val="188501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dirty="0"/>
              <a:t>Classes.</a:t>
            </a:r>
          </a:p>
          <a:p>
            <a:pPr marL="0" indent="0">
              <a:buNone/>
            </a:pPr>
            <a:r>
              <a:rPr lang="en-GB" dirty="0"/>
              <a:t>Variables and scope.</a:t>
            </a:r>
          </a:p>
          <a:p>
            <a:pPr marL="0" indent="0">
              <a:buNone/>
            </a:pPr>
            <a:r>
              <a:rPr lang="en-GB" dirty="0"/>
              <a:t>Object oriented philosophy.</a:t>
            </a:r>
          </a:p>
          <a:p>
            <a:pPr marL="0" indent="0">
              <a:buNone/>
            </a:pPr>
            <a:r>
              <a:rPr lang="en-GB" dirty="0"/>
              <a:t>Protection.</a:t>
            </a:r>
          </a:p>
          <a:p>
            <a:pPr marL="0" indent="0">
              <a:buNone/>
            </a:pPr>
            <a:r>
              <a:rPr lang="en-GB" dirty="0"/>
              <a:t>UML.</a:t>
            </a:r>
          </a:p>
        </p:txBody>
      </p:sp>
    </p:spTree>
    <p:extLst>
      <p:ext uri="{BB962C8B-B14F-4D97-AF65-F5344CB8AC3E}">
        <p14:creationId xmlns:p14="http://schemas.microsoft.com/office/powerpoint/2010/main" val="2590418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1386840" y="0"/>
            <a:ext cx="10515600" cy="1325563"/>
          </a:xfrm>
        </p:spPr>
        <p:txBody>
          <a:bodyPr/>
          <a:lstStyle/>
          <a:p>
            <a:pPr algn="r"/>
            <a:r>
              <a:rPr lang="en-GB" dirty="0"/>
              <a:t>Instance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200" dirty="0">
                <a:latin typeface="Courier New" panose="02070309020205020404" pitchFamily="49" charset="0"/>
                <a:cs typeface="Courier New" panose="02070309020205020404" pitchFamily="49" charset="0"/>
              </a:rPr>
              <a:t># module start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class </a:t>
            </a:r>
            <a:r>
              <a:rPr lang="en-GB" sz="1200" dirty="0" err="1">
                <a:latin typeface="Courier New" panose="02070309020205020404" pitchFamily="49" charset="0"/>
                <a:cs typeface="Courier New" panose="02070309020205020404" pitchFamily="49" charset="0"/>
              </a:rPr>
              <a:t>ClassA</a:t>
            </a:r>
            <a:r>
              <a:rPr lang="en-GB" sz="1200" dirty="0">
                <a:latin typeface="Courier New" panose="02070309020205020404" pitchFamily="49" charset="0"/>
                <a:cs typeface="Courier New" panose="02070309020205020404" pitchFamily="49" charset="0"/>
              </a:rPr>
              <a: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__</a:t>
            </a:r>
            <a:r>
              <a:rPr lang="en-GB" sz="1200" dirty="0" err="1">
                <a:latin typeface="Courier New" panose="02070309020205020404" pitchFamily="49" charset="0"/>
                <a:cs typeface="Courier New" panose="02070309020205020404" pitchFamily="49" charset="0"/>
              </a:rPr>
              <a:t>init</a:t>
            </a:r>
            <a:r>
              <a:rPr lang="en-GB" sz="1200" dirty="0">
                <a:latin typeface="Courier New" panose="02070309020205020404" pitchFamily="49" charset="0"/>
                <a:cs typeface="Courier New" panose="02070309020205020404" pitchFamily="49" charset="0"/>
              </a:rPr>
              <a:t>__(self):</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self.instance_variable</a:t>
            </a:r>
            <a:r>
              <a:rPr lang="en-GB" sz="1200" dirty="0">
                <a:latin typeface="Courier New" panose="02070309020205020404" pitchFamily="49" charset="0"/>
                <a:cs typeface="Courier New" panose="02070309020205020404" pitchFamily="49" charset="0"/>
              </a:rPr>
              <a:t> = None</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a:t>
            </a:r>
            <a:r>
              <a:rPr lang="en-GB" sz="1200" dirty="0" err="1">
                <a:latin typeface="Courier New" panose="02070309020205020404" pitchFamily="49" charset="0"/>
                <a:cs typeface="Courier New" panose="02070309020205020404" pitchFamily="49" charset="0"/>
              </a:rPr>
              <a:t>another_method</a:t>
            </a:r>
            <a:r>
              <a:rPr lang="en-GB" sz="1200" dirty="0">
                <a:latin typeface="Courier New" panose="02070309020205020404" pitchFamily="49" charset="0"/>
                <a:cs typeface="Courier New" panose="02070309020205020404" pitchFamily="49" charset="0"/>
              </a:rPr>
              <a:t>(self):</a:t>
            </a:r>
          </a:p>
          <a:p>
            <a:pPr marL="0" indent="0">
              <a:lnSpc>
                <a:spcPct val="70000"/>
              </a:lnSpc>
              <a:buNone/>
            </a:pPr>
            <a:r>
              <a:rPr lang="en-GB" dirty="0"/>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1" y="2050709"/>
            <a:ext cx="6060830" cy="435133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class </a:t>
            </a:r>
            <a:r>
              <a:rPr lang="en-GB" sz="2400" dirty="0" err="1">
                <a:latin typeface="Courier New" panose="02070309020205020404" pitchFamily="49" charset="0"/>
                <a:cs typeface="Courier New" panose="02070309020205020404" pitchFamily="49" charset="0"/>
              </a:rPr>
              <a:t>ClassA</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__</a:t>
            </a:r>
            <a:r>
              <a:rPr lang="en-GB" sz="2200" dirty="0" err="1">
                <a:latin typeface="Courier New" panose="02070309020205020404" pitchFamily="49" charset="0"/>
                <a:cs typeface="Courier New" panose="02070309020205020404" pitchFamily="49" charset="0"/>
              </a:rPr>
              <a:t>init</a:t>
            </a:r>
            <a:r>
              <a:rPr lang="en-GB" sz="2200" dirty="0">
                <a:latin typeface="Courier New" panose="02070309020205020404" pitchFamily="49" charset="0"/>
                <a:cs typeface="Courier New" panose="02070309020205020404" pitchFamily="49" charset="0"/>
              </a:rPr>
              <a:t>__(self):</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self.instance_variable</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a:t>
            </a:r>
            <a:r>
              <a:rPr lang="en-GB" sz="2200" dirty="0" err="1">
                <a:latin typeface="Courier New" panose="02070309020205020404" pitchFamily="49" charset="0"/>
                <a:cs typeface="Courier New" panose="02070309020205020404" pitchFamily="49" charset="0"/>
              </a:rPr>
              <a:t>another_method</a:t>
            </a:r>
            <a:r>
              <a:rPr lang="en-GB" sz="2200" dirty="0">
                <a:latin typeface="Courier New" panose="02070309020205020404" pitchFamily="49" charset="0"/>
                <a:cs typeface="Courier New" panose="02070309020205020404" pitchFamily="49" charset="0"/>
              </a:rPr>
              <a:t>(self):</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self.instance_variable</a:t>
            </a:r>
            <a:r>
              <a:rPr lang="en-GB" sz="2200" dirty="0">
                <a:latin typeface="Courier New" panose="02070309020205020404" pitchFamily="49" charset="0"/>
                <a:cs typeface="Courier New" panose="02070309020205020404" pitchFamily="49" charset="0"/>
              </a:rPr>
              <a:t>)</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	</a:t>
            </a:r>
          </a:p>
        </p:txBody>
      </p:sp>
      <p:sp>
        <p:nvSpPr>
          <p:cNvPr id="5" name="TextBox 4">
            <a:extLst>
              <a:ext uri="{FF2B5EF4-FFF2-40B4-BE49-F238E27FC236}">
                <a16:creationId xmlns:a16="http://schemas.microsoft.com/office/drawing/2014/main" id="{D7A24974-CB9D-4324-8369-564A0943FF05}"/>
              </a:ext>
            </a:extLst>
          </p:cNvPr>
          <p:cNvSpPr txBox="1"/>
          <p:nvPr/>
        </p:nvSpPr>
        <p:spPr>
          <a:xfrm>
            <a:off x="478302" y="506437"/>
            <a:ext cx="4565417" cy="1200329"/>
          </a:xfrm>
          <a:prstGeom prst="rect">
            <a:avLst/>
          </a:prstGeom>
          <a:noFill/>
        </p:spPr>
        <p:txBody>
          <a:bodyPr wrap="none" rtlCol="0">
            <a:spAutoFit/>
          </a:bodyPr>
          <a:lstStyle/>
          <a:p>
            <a:r>
              <a:rPr lang="en-GB" dirty="0"/>
              <a:t>Instance variables are available both externally</a:t>
            </a:r>
          </a:p>
          <a:p>
            <a:r>
              <a:rPr lang="en-GB" dirty="0" err="1">
                <a:latin typeface="Courier New" panose="02070309020205020404" pitchFamily="49" charset="0"/>
                <a:cs typeface="Courier New" panose="02070309020205020404" pitchFamily="49" charset="0"/>
              </a:rPr>
              <a:t>object.instance_variable</a:t>
            </a:r>
            <a:endParaRPr lang="en-GB" dirty="0">
              <a:latin typeface="Courier New" panose="02070309020205020404" pitchFamily="49" charset="0"/>
              <a:cs typeface="Courier New" panose="02070309020205020404" pitchFamily="49" charset="0"/>
            </a:endParaRPr>
          </a:p>
          <a:p>
            <a:r>
              <a:rPr lang="en-GB" dirty="0"/>
              <a:t>And anywhere internally:</a:t>
            </a:r>
          </a:p>
          <a:p>
            <a:r>
              <a:rPr lang="en-GB" dirty="0">
                <a:latin typeface="Courier New" panose="02070309020205020404" pitchFamily="49" charset="0"/>
                <a:cs typeface="Courier New" panose="02070309020205020404" pitchFamily="49" charset="0"/>
              </a:rPr>
              <a:t>self. instance_ variable</a:t>
            </a:r>
          </a:p>
        </p:txBody>
      </p:sp>
    </p:spTree>
    <p:extLst>
      <p:ext uri="{BB962C8B-B14F-4D97-AF65-F5344CB8AC3E}">
        <p14:creationId xmlns:p14="http://schemas.microsoft.com/office/powerpoint/2010/main" val="2189765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C4A10-04AA-4F12-8C39-B809319478EC}"/>
              </a:ext>
            </a:extLst>
          </p:cNvPr>
          <p:cNvSpPr>
            <a:spLocks noGrp="1"/>
          </p:cNvSpPr>
          <p:nvPr>
            <p:ph type="title"/>
          </p:nvPr>
        </p:nvSpPr>
        <p:spPr/>
        <p:txBody>
          <a:bodyPr/>
          <a:lstStyle/>
          <a:p>
            <a:pPr algn="r"/>
            <a:r>
              <a:rPr lang="en-GB" dirty="0"/>
              <a:t>Instance variables vs class attributes</a:t>
            </a:r>
          </a:p>
        </p:txBody>
      </p:sp>
      <p:sp>
        <p:nvSpPr>
          <p:cNvPr id="3" name="Content Placeholder 2">
            <a:extLst>
              <a:ext uri="{FF2B5EF4-FFF2-40B4-BE49-F238E27FC236}">
                <a16:creationId xmlns:a16="http://schemas.microsoft.com/office/drawing/2014/main" id="{BC106D7A-9339-4D03-8E0D-110221A2F007}"/>
              </a:ext>
            </a:extLst>
          </p:cNvPr>
          <p:cNvSpPr>
            <a:spLocks noGrp="1"/>
          </p:cNvSpPr>
          <p:nvPr>
            <p:ph idx="1"/>
          </p:nvPr>
        </p:nvSpPr>
        <p:spPr>
          <a:xfrm>
            <a:off x="590550" y="1825624"/>
            <a:ext cx="10763250" cy="4613275"/>
          </a:xfrm>
        </p:spPr>
        <p:txBody>
          <a:bodyPr>
            <a:normAutofit fontScale="92500" lnSpcReduction="20000"/>
          </a:bodyPr>
          <a:lstStyle/>
          <a:p>
            <a:pPr marL="0" indent="0">
              <a:buNone/>
            </a:pPr>
            <a:r>
              <a:rPr lang="en-GB" dirty="0"/>
              <a:t>Say we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print(agent_1.variable)</a:t>
            </a:r>
          </a:p>
          <a:p>
            <a:pPr marL="0" indent="0">
              <a:buNone/>
            </a:pPr>
            <a:r>
              <a:rPr lang="en-GB" dirty="0"/>
              <a:t>If an instance variable exists with this name, we get this.</a:t>
            </a:r>
          </a:p>
          <a:p>
            <a:pPr marL="0" indent="0">
              <a:buNone/>
            </a:pPr>
            <a:endParaRPr lang="en-GB" dirty="0"/>
          </a:p>
          <a:p>
            <a:pPr marL="0" indent="0">
              <a:buNone/>
            </a:pPr>
            <a:r>
              <a:rPr lang="en-GB" dirty="0"/>
              <a:t>If not, and a class attribute exists, we get this.</a:t>
            </a:r>
          </a:p>
          <a:p>
            <a:pPr marL="0" indent="0">
              <a:buNone/>
            </a:pPr>
            <a:r>
              <a:rPr lang="en-GB" dirty="0"/>
              <a:t>We can also get the latter with </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agentframework.Agent.variable</a:t>
            </a:r>
            <a:r>
              <a:rPr lang="en-GB" dirty="0">
                <a:latin typeface="Courier New" panose="02070309020205020404" pitchFamily="49" charset="0"/>
                <a:cs typeface="Courier New" panose="02070309020205020404" pitchFamily="49" charset="0"/>
              </a:rPr>
              <a:t>)</a:t>
            </a:r>
          </a:p>
          <a:p>
            <a:pPr marL="0" indent="0">
              <a:buNone/>
            </a:pPr>
            <a:r>
              <a:rPr lang="en-GB" dirty="0"/>
              <a:t>But if we assign the variable (in totality, not mutably) we get a new instance variable.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182495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C4A10-04AA-4F12-8C39-B809319478EC}"/>
              </a:ext>
            </a:extLst>
          </p:cNvPr>
          <p:cNvSpPr>
            <a:spLocks noGrp="1"/>
          </p:cNvSpPr>
          <p:nvPr>
            <p:ph type="title"/>
          </p:nvPr>
        </p:nvSpPr>
        <p:spPr/>
        <p:txBody>
          <a:bodyPr/>
          <a:lstStyle/>
          <a:p>
            <a:pPr algn="r"/>
            <a:r>
              <a:rPr lang="en-GB" dirty="0"/>
              <a:t>Instance variables vs class attributes</a:t>
            </a:r>
          </a:p>
        </p:txBody>
      </p:sp>
      <p:sp>
        <p:nvSpPr>
          <p:cNvPr id="3" name="Content Placeholder 2">
            <a:extLst>
              <a:ext uri="{FF2B5EF4-FFF2-40B4-BE49-F238E27FC236}">
                <a16:creationId xmlns:a16="http://schemas.microsoft.com/office/drawing/2014/main" id="{BC106D7A-9339-4D03-8E0D-110221A2F007}"/>
              </a:ext>
            </a:extLst>
          </p:cNvPr>
          <p:cNvSpPr>
            <a:spLocks noGrp="1"/>
          </p:cNvSpPr>
          <p:nvPr>
            <p:ph idx="1"/>
          </p:nvPr>
        </p:nvSpPr>
        <p:spPr>
          <a:xfrm>
            <a:off x="416169" y="1530204"/>
            <a:ext cx="11414760" cy="5137882"/>
          </a:xfrm>
        </p:spPr>
        <p:txBody>
          <a:bodyPr>
            <a:normAutofit fontScale="55000" lnSpcReduction="20000"/>
          </a:bodyPr>
          <a:lstStyle/>
          <a:p>
            <a:pPr marL="0" indent="0">
              <a:buNone/>
            </a:pPr>
            <a:r>
              <a:rPr lang="en-GB" dirty="0"/>
              <a:t>If we adjust the instance variables of one object, it doesn't change the instance variables of anything of the same class.</a:t>
            </a:r>
          </a:p>
          <a:p>
            <a:pPr marL="0" indent="0">
              <a:buNone/>
            </a:pPr>
            <a:endParaRPr lang="en-GB" dirty="0"/>
          </a:p>
          <a:p>
            <a:pPr marL="0" indent="0">
              <a:buNone/>
            </a:pPr>
            <a:r>
              <a:rPr lang="en-GB" dirty="0"/>
              <a:t>If we adjust the class attributes of a class using:</a:t>
            </a:r>
          </a:p>
          <a:p>
            <a:pPr marL="0" indent="0">
              <a:buNone/>
            </a:pPr>
            <a:r>
              <a:rPr lang="en-GB" dirty="0" err="1">
                <a:latin typeface="Courier New" panose="02070309020205020404" pitchFamily="49" charset="0"/>
                <a:cs typeface="Courier New" panose="02070309020205020404" pitchFamily="49" charset="0"/>
              </a:rPr>
              <a:t>ClassName.variable</a:t>
            </a:r>
            <a:r>
              <a:rPr lang="en-GB" dirty="0">
                <a:latin typeface="Courier New" panose="02070309020205020404" pitchFamily="49" charset="0"/>
                <a:cs typeface="Courier New" panose="02070309020205020404" pitchFamily="49" charset="0"/>
              </a:rPr>
              <a:t> = "boo"</a:t>
            </a:r>
          </a:p>
          <a:p>
            <a:pPr marL="0" indent="0">
              <a:buNone/>
            </a:pPr>
            <a:r>
              <a:rPr lang="en-GB" dirty="0"/>
              <a:t>It changes everywhere.</a:t>
            </a:r>
          </a:p>
          <a:p>
            <a:pPr marL="0" indent="0">
              <a:buNone/>
            </a:pPr>
            <a:endParaRPr lang="en-GB" dirty="0"/>
          </a:p>
          <a:p>
            <a:pPr marL="0" indent="0">
              <a:buNone/>
            </a:pPr>
            <a:r>
              <a:rPr lang="en-GB" dirty="0"/>
              <a:t>If we use: </a:t>
            </a:r>
          </a:p>
          <a:p>
            <a:pPr marL="0" indent="0">
              <a:buNone/>
            </a:pPr>
            <a:r>
              <a:rPr lang="en-GB" dirty="0" err="1">
                <a:latin typeface="Courier New" panose="02070309020205020404" pitchFamily="49" charset="0"/>
                <a:cs typeface="Courier New" panose="02070309020205020404" pitchFamily="49" charset="0"/>
              </a:rPr>
              <a:t>object_name.variable</a:t>
            </a:r>
            <a:r>
              <a:rPr lang="en-GB" dirty="0">
                <a:latin typeface="Courier New" panose="02070309020205020404" pitchFamily="49" charset="0"/>
                <a:cs typeface="Courier New" panose="02070309020205020404" pitchFamily="49" charset="0"/>
              </a:rPr>
              <a:t> = "boo"</a:t>
            </a:r>
          </a:p>
          <a:p>
            <a:pPr marL="0" indent="0">
              <a:buNone/>
            </a:pPr>
            <a:r>
              <a:rPr lang="en-GB" dirty="0">
                <a:latin typeface="Courier New" panose="02070309020205020404" pitchFamily="49" charset="0"/>
                <a:cs typeface="Courier New" panose="02070309020205020404" pitchFamily="49" charset="0"/>
              </a:rPr>
              <a:t>or</a:t>
            </a:r>
          </a:p>
          <a:p>
            <a:pPr marL="0" indent="0">
              <a:buNone/>
            </a:pPr>
            <a:r>
              <a:rPr lang="en-GB" dirty="0" err="1">
                <a:latin typeface="Courier New" panose="02070309020205020404" pitchFamily="49" charset="0"/>
                <a:cs typeface="Courier New" panose="02070309020205020404" pitchFamily="49" charset="0"/>
              </a:rPr>
              <a:t>self.variable</a:t>
            </a:r>
            <a:r>
              <a:rPr lang="en-GB" dirty="0">
                <a:latin typeface="Courier New" panose="02070309020205020404" pitchFamily="49" charset="0"/>
                <a:cs typeface="Courier New" panose="02070309020205020404" pitchFamily="49" charset="0"/>
              </a:rPr>
              <a:t> = "boo"</a:t>
            </a:r>
          </a:p>
          <a:p>
            <a:pPr marL="0" indent="0">
              <a:buNone/>
            </a:pPr>
            <a:r>
              <a:rPr lang="en-GB" dirty="0"/>
              <a:t>and there isn't an instance variable of that name, but there is a class attribute, an instance variable is created for us (obviously, in the latter case). </a:t>
            </a:r>
          </a:p>
          <a:p>
            <a:pPr marL="0" indent="0">
              <a:buNone/>
            </a:pPr>
            <a:endParaRPr lang="en-GB" dirty="0"/>
          </a:p>
          <a:p>
            <a:pPr marL="0" indent="0">
              <a:buNone/>
            </a:pPr>
            <a:r>
              <a:rPr lang="en-GB" dirty="0"/>
              <a:t>But, if the variable is mutable, and we do this:</a:t>
            </a:r>
          </a:p>
          <a:p>
            <a:pPr marL="0" indent="0">
              <a:buNone/>
            </a:pPr>
            <a:r>
              <a:rPr lang="en-GB" dirty="0" err="1">
                <a:latin typeface="Courier New" panose="02070309020205020404" pitchFamily="49" charset="0"/>
                <a:cs typeface="Courier New" panose="02070309020205020404" pitchFamily="49" charset="0"/>
              </a:rPr>
              <a:t>object_name.variable</a:t>
            </a:r>
            <a:r>
              <a:rPr lang="en-GB" dirty="0">
                <a:latin typeface="Courier New" panose="02070309020205020404" pitchFamily="49" charset="0"/>
                <a:cs typeface="Courier New" panose="02070309020205020404" pitchFamily="49" charset="0"/>
              </a:rPr>
              <a:t>[0] = "boo"</a:t>
            </a:r>
          </a:p>
          <a:p>
            <a:pPr marL="0" indent="0">
              <a:buNone/>
            </a:pPr>
            <a:r>
              <a:rPr lang="en-GB" dirty="0">
                <a:latin typeface="Courier New" panose="02070309020205020404" pitchFamily="49" charset="0"/>
                <a:cs typeface="Courier New" panose="02070309020205020404" pitchFamily="49" charset="0"/>
              </a:rPr>
              <a:t>or</a:t>
            </a:r>
          </a:p>
          <a:p>
            <a:pPr marL="0" indent="0">
              <a:buNone/>
            </a:pPr>
            <a:r>
              <a:rPr lang="en-GB" dirty="0" err="1">
                <a:latin typeface="Courier New" panose="02070309020205020404" pitchFamily="49" charset="0"/>
                <a:cs typeface="Courier New" panose="02070309020205020404" pitchFamily="49" charset="0"/>
              </a:rPr>
              <a:t>self.variable</a:t>
            </a:r>
            <a:r>
              <a:rPr lang="en-GB" dirty="0">
                <a:latin typeface="Courier New" panose="02070309020205020404" pitchFamily="49" charset="0"/>
                <a:cs typeface="Courier New" panose="02070309020205020404" pitchFamily="49" charset="0"/>
              </a:rPr>
              <a:t>[0] = "boo"</a:t>
            </a:r>
          </a:p>
          <a:p>
            <a:pPr marL="0" indent="0">
              <a:buNone/>
            </a:pPr>
            <a:r>
              <a:rPr lang="en-GB" dirty="0"/>
              <a:t>and there isn't an instance variable of that name, but there is a class attribute, the class variable is changed, meaning it is change for everything. </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37163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C0BAB-8262-4DA9-B052-EA0F4B881BD5}"/>
              </a:ext>
            </a:extLst>
          </p:cNvPr>
          <p:cNvSpPr>
            <a:spLocks noGrp="1"/>
          </p:cNvSpPr>
          <p:nvPr>
            <p:ph type="title"/>
          </p:nvPr>
        </p:nvSpPr>
        <p:spPr/>
        <p:txBody>
          <a:bodyPr/>
          <a:lstStyle/>
          <a:p>
            <a:pPr algn="r"/>
            <a:r>
              <a:rPr lang="en-GB" dirty="0"/>
              <a:t>Issues</a:t>
            </a:r>
          </a:p>
        </p:txBody>
      </p:sp>
      <p:sp>
        <p:nvSpPr>
          <p:cNvPr id="3" name="Content Placeholder 2">
            <a:extLst>
              <a:ext uri="{FF2B5EF4-FFF2-40B4-BE49-F238E27FC236}">
                <a16:creationId xmlns:a16="http://schemas.microsoft.com/office/drawing/2014/main" id="{D8802AE0-CC64-4E31-8C32-1BAA6BD6B02C}"/>
              </a:ext>
            </a:extLst>
          </p:cNvPr>
          <p:cNvSpPr>
            <a:spLocks noGrp="1"/>
          </p:cNvSpPr>
          <p:nvPr>
            <p:ph idx="1"/>
          </p:nvPr>
        </p:nvSpPr>
        <p:spPr/>
        <p:txBody>
          <a:bodyPr>
            <a:normAutofit fontScale="92500" lnSpcReduction="10000"/>
          </a:bodyPr>
          <a:lstStyle/>
          <a:p>
            <a:pPr marL="0" indent="0">
              <a:buNone/>
            </a:pPr>
            <a:r>
              <a:rPr lang="en-GB" dirty="0"/>
              <a:t>One problem with this is that if a class we're using has its own class attribute "</a:t>
            </a:r>
            <a:r>
              <a:rPr lang="en-GB" dirty="0">
                <a:latin typeface="Courier New" panose="02070309020205020404" pitchFamily="49" charset="0"/>
                <a:cs typeface="Courier New" panose="02070309020205020404" pitchFamily="49" charset="0"/>
              </a:rPr>
              <a:t>snake</a:t>
            </a:r>
            <a:r>
              <a:rPr lang="en-GB" dirty="0"/>
              <a:t>".</a:t>
            </a:r>
          </a:p>
          <a:p>
            <a:pPr marL="0" indent="0">
              <a:buNone/>
            </a:pPr>
            <a:r>
              <a:rPr lang="en-GB" dirty="0"/>
              <a:t>And we do:</a:t>
            </a:r>
          </a:p>
          <a:p>
            <a:pPr marL="0" indent="0">
              <a:buNone/>
            </a:pPr>
            <a:r>
              <a:rPr lang="en-GB" dirty="0" err="1">
                <a:latin typeface="Courier New" panose="02070309020205020404" pitchFamily="49" charset="0"/>
                <a:cs typeface="Courier New" panose="02070309020205020404" pitchFamily="49" charset="0"/>
              </a:rPr>
              <a:t>object.snake</a:t>
            </a:r>
            <a:r>
              <a:rPr lang="en-GB" dirty="0">
                <a:latin typeface="Courier New" panose="02070309020205020404" pitchFamily="49" charset="0"/>
                <a:cs typeface="Courier New" panose="02070309020205020404" pitchFamily="49" charset="0"/>
              </a:rPr>
              <a:t> = 10</a:t>
            </a:r>
          </a:p>
          <a:p>
            <a:pPr marL="0" indent="0">
              <a:buNone/>
            </a:pPr>
            <a:r>
              <a:rPr lang="en-GB" dirty="0"/>
              <a:t>Thinking there's no variable "snake" in the class (why would there be in a language called "Python"), suddenly we've created a new variable that takes precedence over the old one.</a:t>
            </a:r>
          </a:p>
          <a:p>
            <a:pPr marL="0" indent="0">
              <a:buNone/>
            </a:pPr>
            <a:r>
              <a:rPr lang="en-GB" dirty="0"/>
              <a:t>Worse still if snake is a method; this will also be replaced.</a:t>
            </a:r>
          </a:p>
          <a:p>
            <a:pPr marL="0" indent="0">
              <a:buNone/>
            </a:pPr>
            <a:r>
              <a:rPr lang="en-GB" dirty="0"/>
              <a:t>You need to be very careful before assigning new variables to classes.</a:t>
            </a:r>
          </a:p>
          <a:p>
            <a:pPr marL="0" indent="0">
              <a:buNone/>
            </a:pPr>
            <a:r>
              <a:rPr lang="en-GB" dirty="0"/>
              <a:t>In general, it is also better not to reuse variable names between scope levels.</a:t>
            </a:r>
          </a:p>
          <a:p>
            <a:pPr marL="0" indent="0">
              <a:buNone/>
            </a:pPr>
            <a:endParaRPr lang="en-GB" dirty="0"/>
          </a:p>
        </p:txBody>
      </p:sp>
    </p:spTree>
    <p:extLst>
      <p:ext uri="{BB962C8B-B14F-4D97-AF65-F5344CB8AC3E}">
        <p14:creationId xmlns:p14="http://schemas.microsoft.com/office/powerpoint/2010/main" val="3170419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sz="2000" dirty="0"/>
              <a:t>Classes.</a:t>
            </a:r>
          </a:p>
          <a:p>
            <a:pPr marL="0" indent="0">
              <a:buNone/>
            </a:pPr>
            <a:r>
              <a:rPr lang="en-GB" sz="2400" dirty="0"/>
              <a:t>Variables and scope.</a:t>
            </a:r>
          </a:p>
          <a:p>
            <a:pPr marL="0" indent="0">
              <a:buNone/>
            </a:pPr>
            <a:r>
              <a:rPr lang="en-GB" dirty="0"/>
              <a:t>Object oriented philosophy.</a:t>
            </a:r>
          </a:p>
          <a:p>
            <a:pPr marL="0" indent="0">
              <a:buNone/>
            </a:pPr>
            <a:r>
              <a:rPr lang="en-GB" sz="2400" dirty="0"/>
              <a:t>Protection.</a:t>
            </a:r>
          </a:p>
          <a:p>
            <a:pPr marL="0" indent="0">
              <a:buNone/>
            </a:pPr>
            <a:r>
              <a:rPr lang="en-GB" sz="2400" dirty="0"/>
              <a:t>UML.</a:t>
            </a:r>
          </a:p>
        </p:txBody>
      </p:sp>
    </p:spTree>
    <p:extLst>
      <p:ext uri="{BB962C8B-B14F-4D97-AF65-F5344CB8AC3E}">
        <p14:creationId xmlns:p14="http://schemas.microsoft.com/office/powerpoint/2010/main" val="330908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D9170-959D-4380-81F4-2D901809594B}"/>
              </a:ext>
            </a:extLst>
          </p:cNvPr>
          <p:cNvSpPr>
            <a:spLocks noGrp="1"/>
          </p:cNvSpPr>
          <p:nvPr>
            <p:ph type="title"/>
          </p:nvPr>
        </p:nvSpPr>
        <p:spPr/>
        <p:txBody>
          <a:bodyPr/>
          <a:lstStyle/>
          <a:p>
            <a:pPr algn="r"/>
            <a:r>
              <a:rPr lang="en-GB" dirty="0"/>
              <a:t>Object Philosophy</a:t>
            </a:r>
          </a:p>
        </p:txBody>
      </p:sp>
      <p:sp>
        <p:nvSpPr>
          <p:cNvPr id="3" name="Content Placeholder 2">
            <a:extLst>
              <a:ext uri="{FF2B5EF4-FFF2-40B4-BE49-F238E27FC236}">
                <a16:creationId xmlns:a16="http://schemas.microsoft.com/office/drawing/2014/main" id="{BF960D0B-092E-4D76-8537-3DBC2E2E832F}"/>
              </a:ext>
            </a:extLst>
          </p:cNvPr>
          <p:cNvSpPr>
            <a:spLocks noGrp="1"/>
          </p:cNvSpPr>
          <p:nvPr>
            <p:ph idx="1"/>
          </p:nvPr>
        </p:nvSpPr>
        <p:spPr/>
        <p:txBody>
          <a:bodyPr>
            <a:normAutofit lnSpcReduction="10000"/>
          </a:bodyPr>
          <a:lstStyle/>
          <a:p>
            <a:pPr marL="0" indent="0">
              <a:spcAft>
                <a:spcPts val="1200"/>
              </a:spcAft>
              <a:buNone/>
            </a:pPr>
            <a:r>
              <a:rPr lang="en-GB" dirty="0"/>
              <a:t>Object Orientation aspires to three philosophical approaches.</a:t>
            </a:r>
          </a:p>
          <a:p>
            <a:pPr marL="514350" indent="-514350">
              <a:spcAft>
                <a:spcPts val="1200"/>
              </a:spcAft>
              <a:buAutoNum type="arabicParenR"/>
            </a:pPr>
            <a:r>
              <a:rPr lang="en-GB" dirty="0"/>
              <a:t>Encapsulation: the notion that data and the procedures to work on them are within a class, and that external code should only access both in controlled ways.</a:t>
            </a:r>
          </a:p>
          <a:p>
            <a:pPr marL="514350" indent="-514350">
              <a:spcAft>
                <a:spcPts val="1200"/>
              </a:spcAft>
              <a:buAutoNum type="arabicParenR"/>
            </a:pPr>
            <a:r>
              <a:rPr lang="en-GB" dirty="0"/>
              <a:t>Polymorphism: the notion that objects should work with multiple data types invisibly coping with whatever is thrown at them.</a:t>
            </a:r>
          </a:p>
          <a:p>
            <a:pPr marL="514350" indent="-514350">
              <a:spcAft>
                <a:spcPts val="1200"/>
              </a:spcAft>
              <a:buAutoNum type="arabicParenR"/>
            </a:pPr>
            <a:r>
              <a:rPr lang="en-GB" dirty="0"/>
              <a:t>Inheritance: the idea that classes should be built in a hierarchy of increasing complication, each layer automatically picking up the more generic behaviour of the parental code in the hierarchy. </a:t>
            </a:r>
          </a:p>
        </p:txBody>
      </p:sp>
    </p:spTree>
    <p:extLst>
      <p:ext uri="{BB962C8B-B14F-4D97-AF65-F5344CB8AC3E}">
        <p14:creationId xmlns:p14="http://schemas.microsoft.com/office/powerpoint/2010/main" val="379556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AF1D0-27F1-46F0-90EB-C677D6AFE91F}"/>
              </a:ext>
            </a:extLst>
          </p:cNvPr>
          <p:cNvSpPr>
            <a:spLocks noGrp="1"/>
          </p:cNvSpPr>
          <p:nvPr>
            <p:ph type="title"/>
          </p:nvPr>
        </p:nvSpPr>
        <p:spPr/>
        <p:txBody>
          <a:bodyPr/>
          <a:lstStyle/>
          <a:p>
            <a:pPr algn="r"/>
            <a:r>
              <a:rPr lang="en-GB" dirty="0"/>
              <a:t>Encapsulation</a:t>
            </a:r>
          </a:p>
        </p:txBody>
      </p:sp>
      <p:sp>
        <p:nvSpPr>
          <p:cNvPr id="3" name="Content Placeholder 2">
            <a:extLst>
              <a:ext uri="{FF2B5EF4-FFF2-40B4-BE49-F238E27FC236}">
                <a16:creationId xmlns:a16="http://schemas.microsoft.com/office/drawing/2014/main" id="{D9B155B5-62F5-478F-8E6E-83A6E5BFA1BE}"/>
              </a:ext>
            </a:extLst>
          </p:cNvPr>
          <p:cNvSpPr>
            <a:spLocks noGrp="1"/>
          </p:cNvSpPr>
          <p:nvPr>
            <p:ph idx="1"/>
          </p:nvPr>
        </p:nvSpPr>
        <p:spPr>
          <a:xfrm>
            <a:off x="838199" y="1825625"/>
            <a:ext cx="10894255" cy="4351338"/>
          </a:xfrm>
        </p:spPr>
        <p:txBody>
          <a:bodyPr/>
          <a:lstStyle/>
          <a:p>
            <a:pPr marL="0" indent="0">
              <a:spcAft>
                <a:spcPts val="1200"/>
              </a:spcAft>
              <a:buNone/>
            </a:pPr>
            <a:r>
              <a:rPr lang="en-GB" dirty="0"/>
              <a:t>Python is mixed bag with regards encapsulation. As a high level language much is hidden, but if you want to encapsulate your own classes it's less helpful at keeping people out of your code. </a:t>
            </a:r>
          </a:p>
          <a:p>
            <a:pPr marL="0" indent="0">
              <a:spcAft>
                <a:spcPts val="1200"/>
              </a:spcAft>
              <a:buNone/>
            </a:pPr>
            <a:r>
              <a:rPr lang="en-GB" dirty="0"/>
              <a:t>We've seen within an object that instance variables can't be accessed directly, which is good encapsulation practice. </a:t>
            </a:r>
          </a:p>
          <a:p>
            <a:pPr marL="0" indent="0">
              <a:spcAft>
                <a:spcPts val="1200"/>
              </a:spcAft>
              <a:buNone/>
            </a:pPr>
            <a:r>
              <a:rPr lang="en-GB" dirty="0"/>
              <a:t>But it is hard to prevent other code accessing instance variables directly, which is bad practice (how do we know what a variable is doing in other code when we change it?). </a:t>
            </a:r>
          </a:p>
        </p:txBody>
      </p:sp>
    </p:spTree>
    <p:extLst>
      <p:ext uri="{BB962C8B-B14F-4D97-AF65-F5344CB8AC3E}">
        <p14:creationId xmlns:p14="http://schemas.microsoft.com/office/powerpoint/2010/main" val="3187218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B21A-73B3-4969-A993-F8BF62DEDAC7}"/>
              </a:ext>
            </a:extLst>
          </p:cNvPr>
          <p:cNvSpPr>
            <a:spLocks noGrp="1"/>
          </p:cNvSpPr>
          <p:nvPr>
            <p:ph type="title"/>
          </p:nvPr>
        </p:nvSpPr>
        <p:spPr/>
        <p:txBody>
          <a:bodyPr/>
          <a:lstStyle/>
          <a:p>
            <a:pPr algn="r"/>
            <a:r>
              <a:rPr lang="en-GB" dirty="0"/>
              <a:t>Polymorphism</a:t>
            </a:r>
          </a:p>
        </p:txBody>
      </p:sp>
      <p:sp>
        <p:nvSpPr>
          <p:cNvPr id="3" name="Content Placeholder 2">
            <a:extLst>
              <a:ext uri="{FF2B5EF4-FFF2-40B4-BE49-F238E27FC236}">
                <a16:creationId xmlns:a16="http://schemas.microsoft.com/office/drawing/2014/main" id="{974FAD2B-7E73-41B8-8FE6-5ED8B8C4EB58}"/>
              </a:ext>
            </a:extLst>
          </p:cNvPr>
          <p:cNvSpPr>
            <a:spLocks noGrp="1"/>
          </p:cNvSpPr>
          <p:nvPr>
            <p:ph idx="1"/>
          </p:nvPr>
        </p:nvSpPr>
        <p:spPr/>
        <p:txBody>
          <a:bodyPr>
            <a:normAutofit fontScale="92500" lnSpcReduction="20000"/>
          </a:bodyPr>
          <a:lstStyle/>
          <a:p>
            <a:pPr marL="0" indent="0">
              <a:buNone/>
            </a:pPr>
            <a:r>
              <a:rPr lang="en-GB" dirty="0"/>
              <a:t>We've seen that functions will often take in a wide variety of data types, that is, Python has </a:t>
            </a:r>
            <a:r>
              <a:rPr lang="en-GB" dirty="0">
                <a:solidFill>
                  <a:schemeClr val="accent1"/>
                </a:solidFill>
              </a:rPr>
              <a:t>parametric polymorphism</a:t>
            </a:r>
            <a:r>
              <a:rPr lang="en-GB" dirty="0"/>
              <a:t>, or "</a:t>
            </a:r>
            <a:r>
              <a:rPr lang="en-GB" dirty="0">
                <a:solidFill>
                  <a:schemeClr val="accent1"/>
                </a:solidFill>
              </a:rPr>
              <a:t>Duck Typing</a:t>
            </a:r>
            <a:r>
              <a:rPr lang="en-GB" dirty="0"/>
              <a:t>" "If it looks like a duck, and quacks like a duck, it can be treated like a duck."</a:t>
            </a:r>
          </a:p>
          <a:p>
            <a:pPr marL="0" indent="0">
              <a:buNone/>
            </a:pPr>
            <a:endParaRPr lang="en-GB" dirty="0"/>
          </a:p>
          <a:p>
            <a:pPr marL="0" indent="0">
              <a:buNone/>
            </a:pPr>
            <a:r>
              <a:rPr lang="en-GB" dirty="0"/>
              <a:t>This renders the standard approach to polymorphism (</a:t>
            </a:r>
            <a:r>
              <a:rPr lang="en-GB" dirty="0">
                <a:solidFill>
                  <a:schemeClr val="accent1"/>
                </a:solidFill>
              </a:rPr>
              <a:t>overloading</a:t>
            </a:r>
            <a:r>
              <a:rPr lang="en-GB" dirty="0"/>
              <a:t>, or  "</a:t>
            </a:r>
            <a:r>
              <a:rPr lang="en-GB" dirty="0">
                <a:solidFill>
                  <a:schemeClr val="accent1"/>
                </a:solidFill>
              </a:rPr>
              <a:t>ad hoc polymorphism</a:t>
            </a:r>
            <a:r>
              <a:rPr lang="en-GB" dirty="0"/>
              <a:t>": to have multiple methods with the same name and let the runtime decide which to call based on the argument types) less necessary, and Python won't generally allow methods with the same name in the same class.</a:t>
            </a:r>
          </a:p>
          <a:p>
            <a:pPr marL="0" indent="0">
              <a:buNone/>
            </a:pPr>
            <a:endParaRPr lang="en-GB" dirty="0"/>
          </a:p>
          <a:p>
            <a:pPr marL="0" indent="0">
              <a:buNone/>
            </a:pPr>
            <a:r>
              <a:rPr lang="en-GB" dirty="0"/>
              <a:t>We can't forget, however, that different data types will result in very different operations: a function that adds two variables will have very different results for two numbers compared to two strings.</a:t>
            </a:r>
          </a:p>
        </p:txBody>
      </p:sp>
    </p:spTree>
    <p:extLst>
      <p:ext uri="{BB962C8B-B14F-4D97-AF65-F5344CB8AC3E}">
        <p14:creationId xmlns:p14="http://schemas.microsoft.com/office/powerpoint/2010/main" val="4697195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D0D7-9DC8-471B-8024-79C9BF3104E2}"/>
              </a:ext>
            </a:extLst>
          </p:cNvPr>
          <p:cNvSpPr>
            <a:spLocks noGrp="1"/>
          </p:cNvSpPr>
          <p:nvPr>
            <p:ph type="title"/>
          </p:nvPr>
        </p:nvSpPr>
        <p:spPr>
          <a:xfrm>
            <a:off x="1514061" y="0"/>
            <a:ext cx="10515600" cy="1325563"/>
          </a:xfrm>
        </p:spPr>
        <p:txBody>
          <a:bodyPr/>
          <a:lstStyle/>
          <a:p>
            <a:pPr algn="r"/>
            <a:r>
              <a:rPr lang="en-GB" dirty="0"/>
              <a:t>Polymorphism on the sly</a:t>
            </a:r>
          </a:p>
        </p:txBody>
      </p:sp>
      <p:sp>
        <p:nvSpPr>
          <p:cNvPr id="4" name="Rectangle 1">
            <a:extLst>
              <a:ext uri="{FF2B5EF4-FFF2-40B4-BE49-F238E27FC236}">
                <a16:creationId xmlns:a16="http://schemas.microsoft.com/office/drawing/2014/main" id="{48027C9C-E861-437C-9617-BC4FC483637C}"/>
              </a:ext>
            </a:extLst>
          </p:cNvPr>
          <p:cNvSpPr>
            <a:spLocks noGrp="1" noChangeArrowheads="1"/>
          </p:cNvSpPr>
          <p:nvPr>
            <p:ph idx="1"/>
          </p:nvPr>
        </p:nvSpPr>
        <p:spPr bwMode="auto">
          <a:xfrm>
            <a:off x="519992" y="982776"/>
            <a:ext cx="11184328" cy="5552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b="0" i="0" u="none" strike="noStrike" cap="none" normalizeH="0" baseline="0" dirty="0">
                <a:ln>
                  <a:noFill/>
                </a:ln>
                <a:solidFill>
                  <a:schemeClr val="tx1"/>
                </a:solidFill>
                <a:effectLst/>
                <a:cs typeface="Courier New" panose="02070309020205020404" pitchFamily="49" charset="0"/>
              </a:rPr>
              <a:t>It's quite usual in other languages to have polymorphic constructors by overloading, so you'd have several different __</a:t>
            </a:r>
            <a:r>
              <a:rPr kumimoji="0" lang="en-US" altLang="en-US" b="0" i="0" u="none" strike="noStrike" cap="none" normalizeH="0" baseline="0" dirty="0" err="1">
                <a:ln>
                  <a:noFill/>
                </a:ln>
                <a:solidFill>
                  <a:schemeClr val="tx1"/>
                </a:solidFill>
                <a:effectLst/>
                <a:cs typeface="Courier New" panose="02070309020205020404" pitchFamily="49" charset="0"/>
              </a:rPr>
              <a:t>init</a:t>
            </a:r>
            <a:r>
              <a:rPr kumimoji="0" lang="en-US" altLang="en-US" b="0" i="0" u="none" strike="noStrike" cap="none" normalizeH="0" baseline="0" dirty="0">
                <a:ln>
                  <a:noFill/>
                </a:ln>
                <a:solidFill>
                  <a:schemeClr val="tx1"/>
                </a:solidFill>
                <a:effectLst/>
                <a:cs typeface="Courier New" panose="02070309020205020404" pitchFamily="49" charset="0"/>
              </a:rPr>
              <a:t>__ methods, each taking in different datatypes.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dirty="0">
                <a:cs typeface="Courier New" panose="02070309020205020404" pitchFamily="49" charset="0"/>
              </a:rPr>
              <a:t>Python doesn't generally allow this, but the docs suggest the following solution:</a:t>
            </a:r>
            <a:endParaRPr kumimoji="0" lang="en-US" altLang="en-US" b="0" i="0" u="none" strike="noStrike" cap="none" normalizeH="0" baseline="0" dirty="0">
              <a:ln>
                <a:noFill/>
              </a:ln>
              <a:solidFill>
                <a:schemeClr val="tx1"/>
              </a:solidFill>
              <a:effectLst/>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class C():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def __</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init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__(self,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=None):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is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("No arguments")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else: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("Argument is",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30000"/>
              </a:spcBef>
              <a:spcAft>
                <a:spcPct val="0"/>
              </a:spcAft>
              <a:buClrTx/>
              <a:buSzTx/>
              <a:buFontTx/>
              <a:buNone/>
              <a:tabLst/>
            </a:pPr>
            <a:endParaRPr lang="en-US" altLang="en-US" sz="200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dirty="0">
                <a:cs typeface="Courier New" panose="02070309020205020404" pitchFamily="49" charset="0"/>
              </a:rPr>
              <a:t>Also using </a:t>
            </a:r>
            <a:r>
              <a:rPr lang="en-US" altLang="en-US" sz="2000"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and </a:t>
            </a:r>
            <a:r>
              <a:rPr lang="en-US" altLang="en-US" sz="2000"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argument capture.</a:t>
            </a:r>
          </a:p>
        </p:txBody>
      </p:sp>
    </p:spTree>
    <p:extLst>
      <p:ext uri="{BB962C8B-B14F-4D97-AF65-F5344CB8AC3E}">
        <p14:creationId xmlns:p14="http://schemas.microsoft.com/office/powerpoint/2010/main" val="37319382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E6801-B7F6-46ED-ABD2-FC7BF379A0B0}"/>
              </a:ext>
            </a:extLst>
          </p:cNvPr>
          <p:cNvSpPr>
            <a:spLocks noGrp="1"/>
          </p:cNvSpPr>
          <p:nvPr>
            <p:ph type="title"/>
          </p:nvPr>
        </p:nvSpPr>
        <p:spPr/>
        <p:txBody>
          <a:bodyPr/>
          <a:lstStyle/>
          <a:p>
            <a:pPr algn="r"/>
            <a:r>
              <a:rPr lang="en-GB" dirty="0"/>
              <a:t>Inheritance</a:t>
            </a:r>
          </a:p>
        </p:txBody>
      </p:sp>
      <p:sp>
        <p:nvSpPr>
          <p:cNvPr id="3" name="Content Placeholder 2">
            <a:extLst>
              <a:ext uri="{FF2B5EF4-FFF2-40B4-BE49-F238E27FC236}">
                <a16:creationId xmlns:a16="http://schemas.microsoft.com/office/drawing/2014/main" id="{AFAC1828-E64B-45A0-B3DA-FCAA0B0B4167}"/>
              </a:ext>
            </a:extLst>
          </p:cNvPr>
          <p:cNvSpPr>
            <a:spLocks noGrp="1"/>
          </p:cNvSpPr>
          <p:nvPr>
            <p:ph idx="1"/>
          </p:nvPr>
        </p:nvSpPr>
        <p:spPr>
          <a:xfrm>
            <a:off x="838200" y="2264897"/>
            <a:ext cx="10515600" cy="3912065"/>
          </a:xfrm>
        </p:spPr>
        <p:txBody>
          <a:bodyPr/>
          <a:lstStyle/>
          <a:p>
            <a:pPr marL="0" indent="0">
              <a:buNone/>
            </a:pPr>
            <a:r>
              <a:rPr lang="en-GB" dirty="0"/>
              <a:t>There are two areas to get our heads around with inheritance. </a:t>
            </a:r>
          </a:p>
          <a:p>
            <a:pPr marL="0" indent="0">
              <a:buNone/>
            </a:pPr>
            <a:r>
              <a:rPr lang="en-GB" dirty="0"/>
              <a:t>The first is the development side: how and why do we build inheritance hierarchies?</a:t>
            </a:r>
          </a:p>
          <a:p>
            <a:pPr marL="0" indent="0">
              <a:buNone/>
            </a:pPr>
            <a:r>
              <a:rPr lang="en-GB" dirty="0"/>
              <a:t>The second is on the use side: how do we use inheritance?</a:t>
            </a:r>
          </a:p>
        </p:txBody>
      </p:sp>
    </p:spTree>
    <p:extLst>
      <p:ext uri="{BB962C8B-B14F-4D97-AF65-F5344CB8AC3E}">
        <p14:creationId xmlns:p14="http://schemas.microsoft.com/office/powerpoint/2010/main" val="428161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FC93D-6414-4CDC-8C69-3327C4F542CC}"/>
              </a:ext>
            </a:extLst>
          </p:cNvPr>
          <p:cNvSpPr>
            <a:spLocks noGrp="1"/>
          </p:cNvSpPr>
          <p:nvPr>
            <p:ph type="title"/>
          </p:nvPr>
        </p:nvSpPr>
        <p:spPr/>
        <p:txBody>
          <a:bodyPr/>
          <a:lstStyle/>
          <a:p>
            <a:pPr algn="r"/>
            <a:r>
              <a:rPr lang="en-GB" dirty="0"/>
              <a:t>Object Oriented Programming</a:t>
            </a:r>
          </a:p>
        </p:txBody>
      </p:sp>
      <p:sp>
        <p:nvSpPr>
          <p:cNvPr id="3" name="Content Placeholder 2">
            <a:extLst>
              <a:ext uri="{FF2B5EF4-FFF2-40B4-BE49-F238E27FC236}">
                <a16:creationId xmlns:a16="http://schemas.microsoft.com/office/drawing/2014/main" id="{6935AB41-766F-4FDA-A4D8-7BA1B8FE2E88}"/>
              </a:ext>
            </a:extLst>
          </p:cNvPr>
          <p:cNvSpPr>
            <a:spLocks noGrp="1"/>
          </p:cNvSpPr>
          <p:nvPr>
            <p:ph idx="1"/>
          </p:nvPr>
        </p:nvSpPr>
        <p:spPr>
          <a:xfrm>
            <a:off x="436098" y="1825624"/>
            <a:ext cx="11366696" cy="4687717"/>
          </a:xfrm>
        </p:spPr>
        <p:txBody>
          <a:bodyPr/>
          <a:lstStyle/>
          <a:p>
            <a:pPr marL="0" indent="0">
              <a:buNone/>
            </a:pPr>
            <a:r>
              <a:rPr lang="en-GB" dirty="0"/>
              <a:t>Scripting languages are very high level - you don't need to know how code works to use it.</a:t>
            </a:r>
          </a:p>
          <a:p>
            <a:pPr marL="0" indent="0">
              <a:buNone/>
            </a:pPr>
            <a:r>
              <a:rPr lang="en-GB" dirty="0"/>
              <a:t>Because of this, OOP is rarer with beginners than in systems/application languages.</a:t>
            </a:r>
          </a:p>
          <a:p>
            <a:pPr marL="0" indent="0">
              <a:buNone/>
            </a:pPr>
            <a:r>
              <a:rPr lang="en-GB" dirty="0"/>
              <a:t>Nevertheless, OOP:</a:t>
            </a:r>
          </a:p>
          <a:p>
            <a:pPr marL="514350" indent="-514350">
              <a:buAutoNum type="arabicParenR"/>
            </a:pPr>
            <a:r>
              <a:rPr lang="en-GB" dirty="0"/>
              <a:t>Produces cleaner code that’s easier to maintain.</a:t>
            </a:r>
          </a:p>
          <a:p>
            <a:pPr marL="514350" indent="-514350">
              <a:buAutoNum type="arabicParenR"/>
            </a:pPr>
            <a:r>
              <a:rPr lang="en-GB" dirty="0"/>
              <a:t>Helps to understand how code works, and therefore the solution to issues.</a:t>
            </a:r>
          </a:p>
          <a:p>
            <a:pPr marL="514350" indent="-514350">
              <a:buAutoNum type="arabicParenR"/>
            </a:pPr>
            <a:r>
              <a:rPr lang="en-GB" dirty="0"/>
              <a:t>Will be needed if you decide to build anything complicated or with user interactions.</a:t>
            </a:r>
          </a:p>
        </p:txBody>
      </p:sp>
    </p:spTree>
    <p:extLst>
      <p:ext uri="{BB962C8B-B14F-4D97-AF65-F5344CB8AC3E}">
        <p14:creationId xmlns:p14="http://schemas.microsoft.com/office/powerpoint/2010/main" val="22778226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31D-ECC7-4B83-8B12-6A6B9C22B50E}"/>
              </a:ext>
            </a:extLst>
          </p:cNvPr>
          <p:cNvSpPr>
            <a:spLocks noGrp="1"/>
          </p:cNvSpPr>
          <p:nvPr>
            <p:ph type="title"/>
          </p:nvPr>
        </p:nvSpPr>
        <p:spPr>
          <a:xfrm>
            <a:off x="430237" y="365125"/>
            <a:ext cx="5984631" cy="1325563"/>
          </a:xfrm>
        </p:spPr>
        <p:txBody>
          <a:bodyPr/>
          <a:lstStyle/>
          <a:p>
            <a:r>
              <a:rPr lang="en-GB" dirty="0"/>
              <a:t>Why inherit? </a:t>
            </a:r>
          </a:p>
        </p:txBody>
      </p:sp>
      <p:sp>
        <p:nvSpPr>
          <p:cNvPr id="3" name="Content Placeholder 2">
            <a:extLst>
              <a:ext uri="{FF2B5EF4-FFF2-40B4-BE49-F238E27FC236}">
                <a16:creationId xmlns:a16="http://schemas.microsoft.com/office/drawing/2014/main" id="{001F07F1-FA4E-4E22-89AE-0A16006BE8CA}"/>
              </a:ext>
            </a:extLst>
          </p:cNvPr>
          <p:cNvSpPr>
            <a:spLocks noGrp="1"/>
          </p:cNvSpPr>
          <p:nvPr>
            <p:ph idx="1"/>
          </p:nvPr>
        </p:nvSpPr>
        <p:spPr>
          <a:xfrm>
            <a:off x="410802" y="2015536"/>
            <a:ext cx="7292926" cy="4582568"/>
          </a:xfrm>
        </p:spPr>
        <p:txBody>
          <a:bodyPr>
            <a:normAutofit/>
          </a:bodyPr>
          <a:lstStyle/>
          <a:p>
            <a:pPr marL="0" indent="0">
              <a:buNone/>
            </a:pPr>
            <a:r>
              <a:rPr lang="en-GB" dirty="0"/>
              <a:t>Inheritance allows us to structure code appropriately.</a:t>
            </a:r>
          </a:p>
          <a:p>
            <a:pPr marL="0" indent="0">
              <a:buNone/>
            </a:pPr>
            <a:r>
              <a:rPr lang="en-GB" dirty="0"/>
              <a:t>We can build code that matches natural hierarchies, with different behaviour at each level.</a:t>
            </a:r>
          </a:p>
          <a:p>
            <a:pPr marL="0" indent="0">
              <a:buNone/>
            </a:pPr>
            <a:endParaRPr lang="en-GB" dirty="0"/>
          </a:p>
          <a:p>
            <a:pPr marL="0" indent="0">
              <a:buNone/>
            </a:pPr>
            <a:r>
              <a:rPr lang="en-GB" dirty="0"/>
              <a:t>It also allows us to pick up code without effort.</a:t>
            </a:r>
          </a:p>
          <a:p>
            <a:pPr marL="0" indent="0">
              <a:buNone/>
            </a:pPr>
            <a:r>
              <a:rPr lang="en-GB" dirty="0"/>
              <a:t>By inheriting, we gain all the code from the parent class invisibly.</a:t>
            </a:r>
          </a:p>
          <a:p>
            <a:pPr marL="0" indent="0">
              <a:buNone/>
            </a:pPr>
            <a:r>
              <a:rPr lang="en-GB" dirty="0"/>
              <a:t>Each level inherits the code above it.</a:t>
            </a:r>
          </a:p>
          <a:p>
            <a:pPr marL="0" indent="0">
              <a:buNone/>
            </a:pPr>
            <a:endParaRPr lang="en-GB" dirty="0"/>
          </a:p>
        </p:txBody>
      </p:sp>
      <p:grpSp>
        <p:nvGrpSpPr>
          <p:cNvPr id="10" name="Group 9">
            <a:extLst>
              <a:ext uri="{FF2B5EF4-FFF2-40B4-BE49-F238E27FC236}">
                <a16:creationId xmlns:a16="http://schemas.microsoft.com/office/drawing/2014/main" id="{244766B0-3BF5-43C5-A88A-CD54494ED443}"/>
              </a:ext>
            </a:extLst>
          </p:cNvPr>
          <p:cNvGrpSpPr/>
          <p:nvPr/>
        </p:nvGrpSpPr>
        <p:grpSpPr>
          <a:xfrm>
            <a:off x="9017387" y="412877"/>
            <a:ext cx="2236763" cy="1938992"/>
            <a:chOff x="9017387" y="412877"/>
            <a:chExt cx="2236763" cy="1938992"/>
          </a:xfrm>
        </p:grpSpPr>
        <p:sp>
          <p:nvSpPr>
            <p:cNvPr id="4" name="TextBox 3">
              <a:extLst>
                <a:ext uri="{FF2B5EF4-FFF2-40B4-BE49-F238E27FC236}">
                  <a16:creationId xmlns:a16="http://schemas.microsoft.com/office/drawing/2014/main" id="{33BC7F82-720F-476B-BCBE-093BB5346BD5}"/>
                </a:ext>
              </a:extLst>
            </p:cNvPr>
            <p:cNvSpPr txBox="1"/>
            <p:nvPr/>
          </p:nvSpPr>
          <p:spPr>
            <a:xfrm>
              <a:off x="9017387" y="412877"/>
              <a:ext cx="2236763" cy="1938992"/>
            </a:xfrm>
            <a:prstGeom prst="rect">
              <a:avLst/>
            </a:prstGeom>
            <a:noFill/>
            <a:ln>
              <a:solidFill>
                <a:schemeClr val="accent1"/>
              </a:solidFill>
            </a:ln>
          </p:spPr>
          <p:txBody>
            <a:bodyPr wrap="square" rtlCol="0">
              <a:spAutoFit/>
            </a:bodyPr>
            <a:lstStyle/>
            <a:p>
              <a:r>
                <a:rPr lang="en-GB" sz="2400" dirty="0"/>
                <a:t>Animals</a:t>
              </a:r>
            </a:p>
            <a:p>
              <a:r>
                <a:rPr lang="en-GB" sz="2400" dirty="0"/>
                <a:t>move</a:t>
              </a:r>
            </a:p>
            <a:p>
              <a:r>
                <a:rPr lang="en-GB" sz="2400" dirty="0"/>
                <a:t>eat</a:t>
              </a:r>
            </a:p>
            <a:p>
              <a:r>
                <a:rPr lang="en-GB" sz="2400" dirty="0"/>
                <a:t>sleep</a:t>
              </a:r>
            </a:p>
            <a:p>
              <a:r>
                <a:rPr lang="en-GB" sz="2400" dirty="0"/>
                <a:t>reproduce</a:t>
              </a:r>
            </a:p>
          </p:txBody>
        </p:sp>
        <p:cxnSp>
          <p:nvCxnSpPr>
            <p:cNvPr id="9" name="Straight Connector 8">
              <a:extLst>
                <a:ext uri="{FF2B5EF4-FFF2-40B4-BE49-F238E27FC236}">
                  <a16:creationId xmlns:a16="http://schemas.microsoft.com/office/drawing/2014/main" id="{16EBD480-97A5-42F7-B971-4BB72E8F14EF}"/>
                </a:ext>
              </a:extLst>
            </p:cNvPr>
            <p:cNvCxnSpPr/>
            <p:nvPr/>
          </p:nvCxnSpPr>
          <p:spPr>
            <a:xfrm>
              <a:off x="9017387" y="844062"/>
              <a:ext cx="2236763"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8D38F6D6-20DB-46C8-99E8-7262B1A63892}"/>
              </a:ext>
            </a:extLst>
          </p:cNvPr>
          <p:cNvGrpSpPr/>
          <p:nvPr/>
        </p:nvGrpSpPr>
        <p:grpSpPr>
          <a:xfrm>
            <a:off x="9053053" y="5397775"/>
            <a:ext cx="2236764" cy="1200329"/>
            <a:chOff x="9017387" y="5080477"/>
            <a:chExt cx="2236764" cy="1200329"/>
          </a:xfrm>
          <a:solidFill>
            <a:schemeClr val="bg1"/>
          </a:solidFill>
        </p:grpSpPr>
        <p:sp>
          <p:nvSpPr>
            <p:cNvPr id="7" name="TextBox 6">
              <a:extLst>
                <a:ext uri="{FF2B5EF4-FFF2-40B4-BE49-F238E27FC236}">
                  <a16:creationId xmlns:a16="http://schemas.microsoft.com/office/drawing/2014/main" id="{E1D2B024-589B-4BF7-A678-C48BF80A112F}"/>
                </a:ext>
              </a:extLst>
            </p:cNvPr>
            <p:cNvSpPr txBox="1"/>
            <p:nvPr/>
          </p:nvSpPr>
          <p:spPr>
            <a:xfrm>
              <a:off x="9017388" y="5080477"/>
              <a:ext cx="2236763" cy="1200329"/>
            </a:xfrm>
            <a:prstGeom prst="rect">
              <a:avLst/>
            </a:prstGeom>
            <a:grpFill/>
            <a:ln>
              <a:solidFill>
                <a:schemeClr val="accent1"/>
              </a:solidFill>
            </a:ln>
          </p:spPr>
          <p:txBody>
            <a:bodyPr wrap="square" rtlCol="0">
              <a:spAutoFit/>
            </a:bodyPr>
            <a:lstStyle/>
            <a:p>
              <a:r>
                <a:rPr lang="en-GB" sz="2400" dirty="0"/>
                <a:t>Academic</a:t>
              </a:r>
            </a:p>
            <a:p>
              <a:r>
                <a:rPr lang="en-GB" sz="2400" dirty="0"/>
                <a:t>teach</a:t>
              </a:r>
            </a:p>
            <a:p>
              <a:r>
                <a:rPr lang="en-GB" sz="2400" dirty="0"/>
                <a:t>paperwork</a:t>
              </a:r>
            </a:p>
          </p:txBody>
        </p:sp>
        <p:cxnSp>
          <p:nvCxnSpPr>
            <p:cNvPr id="15" name="Straight Connector 14">
              <a:extLst>
                <a:ext uri="{FF2B5EF4-FFF2-40B4-BE49-F238E27FC236}">
                  <a16:creationId xmlns:a16="http://schemas.microsoft.com/office/drawing/2014/main" id="{4670676A-BED2-47D7-861B-C3F76467192F}"/>
                </a:ext>
              </a:extLst>
            </p:cNvPr>
            <p:cNvCxnSpPr/>
            <p:nvPr/>
          </p:nvCxnSpPr>
          <p:spPr>
            <a:xfrm>
              <a:off x="9017387" y="5514536"/>
              <a:ext cx="2236763" cy="0"/>
            </a:xfrm>
            <a:prstGeom prst="line">
              <a:avLst/>
            </a:prstGeom>
            <a:grpFill/>
          </p:spPr>
          <p:style>
            <a:lnRef idx="1">
              <a:schemeClr val="accent1"/>
            </a:lnRef>
            <a:fillRef idx="0">
              <a:schemeClr val="accent1"/>
            </a:fillRef>
            <a:effectRef idx="0">
              <a:schemeClr val="accent1"/>
            </a:effectRef>
            <a:fontRef idx="minor">
              <a:schemeClr val="tx1"/>
            </a:fontRef>
          </p:style>
        </p:cxnSp>
      </p:grpSp>
      <p:sp>
        <p:nvSpPr>
          <p:cNvPr id="17" name="Arrow: Right 16">
            <a:extLst>
              <a:ext uri="{FF2B5EF4-FFF2-40B4-BE49-F238E27FC236}">
                <a16:creationId xmlns:a16="http://schemas.microsoft.com/office/drawing/2014/main" id="{2CFCE0FD-C349-4DDF-A298-3544BA5EEFC2}"/>
              </a:ext>
            </a:extLst>
          </p:cNvPr>
          <p:cNvSpPr/>
          <p:nvPr/>
        </p:nvSpPr>
        <p:spPr>
          <a:xfrm rot="16200000">
            <a:off x="9718675" y="2331977"/>
            <a:ext cx="905520" cy="927479"/>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 name="Group 12">
            <a:extLst>
              <a:ext uri="{FF2B5EF4-FFF2-40B4-BE49-F238E27FC236}">
                <a16:creationId xmlns:a16="http://schemas.microsoft.com/office/drawing/2014/main" id="{35586BF3-1949-4240-A3E3-FED53B96D329}"/>
              </a:ext>
            </a:extLst>
          </p:cNvPr>
          <p:cNvGrpSpPr/>
          <p:nvPr/>
        </p:nvGrpSpPr>
        <p:grpSpPr>
          <a:xfrm>
            <a:off x="9017387" y="3248477"/>
            <a:ext cx="2236763" cy="1200329"/>
            <a:chOff x="9017387" y="3248477"/>
            <a:chExt cx="2236763" cy="1200329"/>
          </a:xfrm>
          <a:solidFill>
            <a:schemeClr val="bg1"/>
          </a:solidFill>
        </p:grpSpPr>
        <p:sp>
          <p:nvSpPr>
            <p:cNvPr id="6" name="TextBox 5">
              <a:extLst>
                <a:ext uri="{FF2B5EF4-FFF2-40B4-BE49-F238E27FC236}">
                  <a16:creationId xmlns:a16="http://schemas.microsoft.com/office/drawing/2014/main" id="{1046A091-35F0-4231-8CF3-61156EDA4691}"/>
                </a:ext>
              </a:extLst>
            </p:cNvPr>
            <p:cNvSpPr txBox="1"/>
            <p:nvPr/>
          </p:nvSpPr>
          <p:spPr>
            <a:xfrm>
              <a:off x="9017387" y="3248477"/>
              <a:ext cx="2236763" cy="1200329"/>
            </a:xfrm>
            <a:prstGeom prst="rect">
              <a:avLst/>
            </a:prstGeom>
            <a:grpFill/>
            <a:ln>
              <a:solidFill>
                <a:schemeClr val="accent1"/>
              </a:solidFill>
            </a:ln>
          </p:spPr>
          <p:txBody>
            <a:bodyPr wrap="square" rtlCol="0">
              <a:spAutoFit/>
            </a:bodyPr>
            <a:lstStyle/>
            <a:p>
              <a:r>
                <a:rPr lang="en-GB" sz="2400" dirty="0"/>
                <a:t>Human</a:t>
              </a:r>
            </a:p>
            <a:p>
              <a:r>
                <a:rPr lang="en-GB" sz="2400" dirty="0"/>
                <a:t>work</a:t>
              </a:r>
            </a:p>
            <a:p>
              <a:r>
                <a:rPr lang="en-GB" sz="2400" dirty="0"/>
                <a:t>play</a:t>
              </a:r>
            </a:p>
          </p:txBody>
        </p:sp>
        <p:cxnSp>
          <p:nvCxnSpPr>
            <p:cNvPr id="12" name="Straight Connector 11">
              <a:extLst>
                <a:ext uri="{FF2B5EF4-FFF2-40B4-BE49-F238E27FC236}">
                  <a16:creationId xmlns:a16="http://schemas.microsoft.com/office/drawing/2014/main" id="{6B0D4CB8-9A2C-407A-BBBB-37A63C18C236}"/>
                </a:ext>
              </a:extLst>
            </p:cNvPr>
            <p:cNvCxnSpPr/>
            <p:nvPr/>
          </p:nvCxnSpPr>
          <p:spPr>
            <a:xfrm>
              <a:off x="9017387" y="3643532"/>
              <a:ext cx="2236763" cy="0"/>
            </a:xfrm>
            <a:prstGeom prst="line">
              <a:avLst/>
            </a:prstGeom>
            <a:grpFill/>
          </p:spPr>
          <p:style>
            <a:lnRef idx="1">
              <a:schemeClr val="accent1"/>
            </a:lnRef>
            <a:fillRef idx="0">
              <a:schemeClr val="accent1"/>
            </a:fillRef>
            <a:effectRef idx="0">
              <a:schemeClr val="accent1"/>
            </a:effectRef>
            <a:fontRef idx="minor">
              <a:schemeClr val="tx1"/>
            </a:fontRef>
          </p:style>
        </p:cxnSp>
      </p:grpSp>
      <p:sp>
        <p:nvSpPr>
          <p:cNvPr id="18" name="Arrow: Right 17">
            <a:extLst>
              <a:ext uri="{FF2B5EF4-FFF2-40B4-BE49-F238E27FC236}">
                <a16:creationId xmlns:a16="http://schemas.microsoft.com/office/drawing/2014/main" id="{B2F44C45-89C9-4AC0-B0E1-D401AB1B6D89}"/>
              </a:ext>
            </a:extLst>
          </p:cNvPr>
          <p:cNvSpPr/>
          <p:nvPr/>
        </p:nvSpPr>
        <p:spPr>
          <a:xfrm rot="16200000">
            <a:off x="9718675" y="4437826"/>
            <a:ext cx="905520" cy="927479"/>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45659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F1367-8AF3-4BB5-94D2-963A8F6F09F1}"/>
              </a:ext>
            </a:extLst>
          </p:cNvPr>
          <p:cNvSpPr>
            <a:spLocks noGrp="1"/>
          </p:cNvSpPr>
          <p:nvPr>
            <p:ph type="title"/>
          </p:nvPr>
        </p:nvSpPr>
        <p:spPr/>
        <p:txBody>
          <a:bodyPr/>
          <a:lstStyle/>
          <a:p>
            <a:pPr algn="r"/>
            <a:r>
              <a:rPr lang="en-GB" dirty="0"/>
              <a:t>Terminology</a:t>
            </a:r>
          </a:p>
        </p:txBody>
      </p:sp>
      <p:sp>
        <p:nvSpPr>
          <p:cNvPr id="3" name="Content Placeholder 2">
            <a:extLst>
              <a:ext uri="{FF2B5EF4-FFF2-40B4-BE49-F238E27FC236}">
                <a16:creationId xmlns:a16="http://schemas.microsoft.com/office/drawing/2014/main" id="{5DCDA609-C1C4-42EF-A99C-6B878B911484}"/>
              </a:ext>
            </a:extLst>
          </p:cNvPr>
          <p:cNvSpPr>
            <a:spLocks noGrp="1"/>
          </p:cNvSpPr>
          <p:nvPr>
            <p:ph idx="1"/>
          </p:nvPr>
        </p:nvSpPr>
        <p:spPr/>
        <p:txBody>
          <a:bodyPr/>
          <a:lstStyle/>
          <a:p>
            <a:pPr marL="0" indent="0">
              <a:buNone/>
            </a:pPr>
            <a:r>
              <a:rPr lang="en-GB" dirty="0"/>
              <a:t>In standard Object Orientation, we talk about a </a:t>
            </a:r>
            <a:r>
              <a:rPr lang="en-GB" dirty="0">
                <a:solidFill>
                  <a:schemeClr val="accent1"/>
                </a:solidFill>
              </a:rPr>
              <a:t>subclass</a:t>
            </a:r>
            <a:r>
              <a:rPr lang="en-GB" dirty="0"/>
              <a:t> inheriting from a </a:t>
            </a:r>
            <a:r>
              <a:rPr lang="en-GB" dirty="0">
                <a:solidFill>
                  <a:schemeClr val="accent1"/>
                </a:solidFill>
              </a:rPr>
              <a:t>superclass</a:t>
            </a:r>
            <a:r>
              <a:rPr lang="en-GB" dirty="0"/>
              <a:t>.</a:t>
            </a:r>
          </a:p>
          <a:p>
            <a:pPr marL="0" indent="0">
              <a:buNone/>
            </a:pPr>
            <a:endParaRPr lang="en-GB" dirty="0"/>
          </a:p>
          <a:p>
            <a:pPr marL="0" indent="0">
              <a:buNone/>
            </a:pPr>
            <a:r>
              <a:rPr lang="en-GB" dirty="0"/>
              <a:t>We may also, informally, talk about a </a:t>
            </a:r>
            <a:r>
              <a:rPr lang="en-GB" dirty="0">
                <a:solidFill>
                  <a:schemeClr val="accent1"/>
                </a:solidFill>
              </a:rPr>
              <a:t>child class </a:t>
            </a:r>
            <a:r>
              <a:rPr lang="en-GB" dirty="0"/>
              <a:t>inheriting from a </a:t>
            </a:r>
            <a:r>
              <a:rPr lang="en-GB" dirty="0">
                <a:solidFill>
                  <a:schemeClr val="accent1"/>
                </a:solidFill>
              </a:rPr>
              <a:t>parent class</a:t>
            </a:r>
            <a:r>
              <a:rPr lang="en-GB" dirty="0"/>
              <a:t>.</a:t>
            </a:r>
          </a:p>
          <a:p>
            <a:pPr marL="0" indent="0">
              <a:buNone/>
            </a:pPr>
            <a:endParaRPr lang="en-GB" dirty="0"/>
          </a:p>
          <a:p>
            <a:pPr marL="0" indent="0">
              <a:buNone/>
            </a:pPr>
            <a:r>
              <a:rPr lang="en-GB" dirty="0"/>
              <a:t>In Python, the terminology is generally a </a:t>
            </a:r>
            <a:r>
              <a:rPr lang="en-GB" dirty="0">
                <a:solidFill>
                  <a:schemeClr val="accent1"/>
                </a:solidFill>
              </a:rPr>
              <a:t>derived class </a:t>
            </a:r>
            <a:r>
              <a:rPr lang="en-GB" dirty="0"/>
              <a:t>inheriting from a </a:t>
            </a:r>
            <a:r>
              <a:rPr lang="en-GB" dirty="0">
                <a:solidFill>
                  <a:schemeClr val="accent1"/>
                </a:solidFill>
              </a:rPr>
              <a:t>base class</a:t>
            </a:r>
            <a:r>
              <a:rPr lang="en-GB" dirty="0"/>
              <a:t>. </a:t>
            </a:r>
          </a:p>
        </p:txBody>
      </p:sp>
    </p:spTree>
    <p:extLst>
      <p:ext uri="{BB962C8B-B14F-4D97-AF65-F5344CB8AC3E}">
        <p14:creationId xmlns:p14="http://schemas.microsoft.com/office/powerpoint/2010/main" val="12504006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8251-4985-4AB1-A613-BA4444D49A16}"/>
              </a:ext>
            </a:extLst>
          </p:cNvPr>
          <p:cNvSpPr>
            <a:spLocks noGrp="1"/>
          </p:cNvSpPr>
          <p:nvPr>
            <p:ph type="title"/>
          </p:nvPr>
        </p:nvSpPr>
        <p:spPr/>
        <p:txBody>
          <a:bodyPr/>
          <a:lstStyle/>
          <a:p>
            <a:r>
              <a:rPr lang="en-GB" dirty="0"/>
              <a:t>Inheritance</a:t>
            </a:r>
          </a:p>
        </p:txBody>
      </p:sp>
      <p:sp>
        <p:nvSpPr>
          <p:cNvPr id="3" name="Content Placeholder 2">
            <a:extLst>
              <a:ext uri="{FF2B5EF4-FFF2-40B4-BE49-F238E27FC236}">
                <a16:creationId xmlns:a16="http://schemas.microsoft.com/office/drawing/2014/main" id="{39D9A661-1587-43E1-85B8-15258ADC00CC}"/>
              </a:ext>
            </a:extLst>
          </p:cNvPr>
          <p:cNvSpPr>
            <a:spLocks noGrp="1"/>
          </p:cNvSpPr>
          <p:nvPr>
            <p:ph idx="1"/>
          </p:nvPr>
        </p:nvSpPr>
        <p:spPr/>
        <p:txBody>
          <a:bodyPr>
            <a:normAutofit/>
          </a:bodyPr>
          <a:lstStyle/>
          <a:p>
            <a:pPr marL="0" indent="0">
              <a:buNone/>
            </a:pPr>
            <a:r>
              <a:rPr lang="en-GB" dirty="0"/>
              <a:t>class </a:t>
            </a:r>
            <a:r>
              <a:rPr lang="en-GB" dirty="0" err="1"/>
              <a:t>MySuperClass</a:t>
            </a:r>
            <a:r>
              <a:rPr lang="en-GB" dirty="0"/>
              <a:t>(type):			# Generic inheritance</a:t>
            </a:r>
          </a:p>
          <a:p>
            <a:pPr marL="0" indent="0">
              <a:buNone/>
            </a:pPr>
            <a:r>
              <a:rPr lang="en-GB" dirty="0"/>
              <a:t>    pass</a:t>
            </a:r>
          </a:p>
          <a:p>
            <a:pPr marL="0" indent="0">
              <a:buNone/>
            </a:pPr>
            <a:endParaRPr lang="en-GB" dirty="0"/>
          </a:p>
          <a:p>
            <a:pPr marL="0" indent="0">
              <a:buNone/>
            </a:pPr>
            <a:r>
              <a:rPr lang="en-GB" dirty="0"/>
              <a:t>class </a:t>
            </a:r>
            <a:r>
              <a:rPr lang="en-GB" dirty="0" err="1"/>
              <a:t>MySubclass</a:t>
            </a:r>
            <a:r>
              <a:rPr lang="en-GB" dirty="0"/>
              <a:t>(</a:t>
            </a:r>
            <a:r>
              <a:rPr lang="en-GB" dirty="0" err="1"/>
              <a:t>MyClass</a:t>
            </a:r>
            <a:r>
              <a:rPr lang="en-GB" dirty="0"/>
              <a:t>):			# Objects of </a:t>
            </a:r>
            <a:r>
              <a:rPr lang="en-GB" dirty="0" err="1"/>
              <a:t>MySubclass</a:t>
            </a:r>
            <a:endParaRPr lang="en-GB" dirty="0"/>
          </a:p>
          <a:p>
            <a:pPr marL="0" indent="0">
              <a:buNone/>
            </a:pPr>
            <a:r>
              <a:rPr lang="en-GB" dirty="0"/>
              <a:t>    pass						# inherit </a:t>
            </a:r>
            <a:r>
              <a:rPr lang="en-GB" dirty="0" err="1"/>
              <a:t>MyClass</a:t>
            </a:r>
            <a:endParaRPr lang="en-GB" dirty="0"/>
          </a:p>
          <a:p>
            <a:pPr marL="0" indent="0">
              <a:buNone/>
            </a:pPr>
            <a:endParaRPr lang="en-GB" dirty="0"/>
          </a:p>
          <a:p>
            <a:pPr marL="0" indent="0">
              <a:buNone/>
            </a:pPr>
            <a:r>
              <a:rPr lang="en-GB" dirty="0"/>
              <a:t>class </a:t>
            </a:r>
            <a:r>
              <a:rPr lang="en-GB" dirty="0" err="1"/>
              <a:t>MyClass</a:t>
            </a:r>
            <a:r>
              <a:rPr lang="en-GB" dirty="0"/>
              <a:t>(</a:t>
            </a:r>
            <a:r>
              <a:rPr lang="en-GB" dirty="0" err="1"/>
              <a:t>metaclass</a:t>
            </a:r>
            <a:r>
              <a:rPr lang="en-GB" dirty="0"/>
              <a:t>=</a:t>
            </a:r>
            <a:r>
              <a:rPr lang="en-GB" dirty="0" err="1"/>
              <a:t>MySuperClass</a:t>
            </a:r>
            <a:r>
              <a:rPr lang="en-GB" dirty="0"/>
              <a:t>):	# Class of a class </a:t>
            </a:r>
          </a:p>
          <a:p>
            <a:pPr marL="0" indent="0">
              <a:buNone/>
            </a:pPr>
            <a:r>
              <a:rPr lang="en-GB" dirty="0"/>
              <a:t>    pass						 </a:t>
            </a:r>
          </a:p>
          <a:p>
            <a:pPr marL="0" indent="0">
              <a:buNone/>
            </a:pPr>
            <a:endParaRPr lang="en-GB" dirty="0"/>
          </a:p>
        </p:txBody>
      </p:sp>
    </p:spTree>
    <p:extLst>
      <p:ext uri="{BB962C8B-B14F-4D97-AF65-F5344CB8AC3E}">
        <p14:creationId xmlns:p14="http://schemas.microsoft.com/office/powerpoint/2010/main" val="2028901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D79A-ECFC-4ACF-BCD7-0A775479C5D2}"/>
              </a:ext>
            </a:extLst>
          </p:cNvPr>
          <p:cNvSpPr>
            <a:spLocks noGrp="1"/>
          </p:cNvSpPr>
          <p:nvPr>
            <p:ph type="title"/>
          </p:nvPr>
        </p:nvSpPr>
        <p:spPr/>
        <p:txBody>
          <a:bodyPr/>
          <a:lstStyle/>
          <a:p>
            <a:pPr algn="r"/>
            <a:r>
              <a:rPr lang="en-GB" dirty="0" err="1"/>
              <a:t>Overiding</a:t>
            </a:r>
            <a:endParaRPr lang="en-GB" dirty="0"/>
          </a:p>
        </p:txBody>
      </p:sp>
      <p:sp>
        <p:nvSpPr>
          <p:cNvPr id="3" name="Content Placeholder 2">
            <a:extLst>
              <a:ext uri="{FF2B5EF4-FFF2-40B4-BE49-F238E27FC236}">
                <a16:creationId xmlns:a16="http://schemas.microsoft.com/office/drawing/2014/main" id="{4200B5AC-4D33-4497-9561-428320D57145}"/>
              </a:ext>
            </a:extLst>
          </p:cNvPr>
          <p:cNvSpPr>
            <a:spLocks noGrp="1"/>
          </p:cNvSpPr>
          <p:nvPr>
            <p:ph idx="1"/>
          </p:nvPr>
        </p:nvSpPr>
        <p:spPr/>
        <p:txBody>
          <a:bodyPr/>
          <a:lstStyle/>
          <a:p>
            <a:pPr marL="0" indent="0">
              <a:spcAft>
                <a:spcPts val="1200"/>
              </a:spcAft>
              <a:buNone/>
            </a:pPr>
            <a:r>
              <a:rPr lang="en-GB" dirty="0"/>
              <a:t>While it is usual for subclasses to pick up and use super class methods and variables, it can override them.</a:t>
            </a:r>
          </a:p>
          <a:p>
            <a:pPr marL="0" indent="0">
              <a:spcAft>
                <a:spcPts val="1200"/>
              </a:spcAft>
              <a:buNone/>
            </a:pPr>
            <a:r>
              <a:rPr lang="en-GB" dirty="0"/>
              <a:t>Note that if you do so, any superclass method inherited into the class will also call the subclass version, which can cause issues.</a:t>
            </a:r>
          </a:p>
          <a:p>
            <a:pPr marL="0" indent="0">
              <a:spcAft>
                <a:spcPts val="1200"/>
              </a:spcAft>
              <a:buNone/>
            </a:pPr>
            <a:r>
              <a:rPr lang="en-GB" dirty="0"/>
              <a:t>The derived class is searched before the base class.</a:t>
            </a:r>
          </a:p>
          <a:p>
            <a:pPr marL="0" indent="0">
              <a:buNone/>
            </a:pPr>
            <a:endParaRPr lang="en-GB" dirty="0"/>
          </a:p>
        </p:txBody>
      </p:sp>
    </p:spTree>
    <p:extLst>
      <p:ext uri="{BB962C8B-B14F-4D97-AF65-F5344CB8AC3E}">
        <p14:creationId xmlns:p14="http://schemas.microsoft.com/office/powerpoint/2010/main" val="40022078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F476B-EDBA-4AF5-A52C-B91DAEDA01BE}"/>
              </a:ext>
            </a:extLst>
          </p:cNvPr>
          <p:cNvSpPr>
            <a:spLocks noGrp="1"/>
          </p:cNvSpPr>
          <p:nvPr>
            <p:ph type="title"/>
          </p:nvPr>
        </p:nvSpPr>
        <p:spPr/>
        <p:txBody>
          <a:bodyPr/>
          <a:lstStyle/>
          <a:p>
            <a:pPr algn="r"/>
            <a:r>
              <a:rPr lang="en-GB" dirty="0"/>
              <a:t>Calling superclass methods</a:t>
            </a:r>
          </a:p>
        </p:txBody>
      </p:sp>
      <p:sp>
        <p:nvSpPr>
          <p:cNvPr id="3" name="Content Placeholder 2">
            <a:extLst>
              <a:ext uri="{FF2B5EF4-FFF2-40B4-BE49-F238E27FC236}">
                <a16:creationId xmlns:a16="http://schemas.microsoft.com/office/drawing/2014/main" id="{F4E1C55F-E440-4A92-93E2-92C144A61715}"/>
              </a:ext>
            </a:extLst>
          </p:cNvPr>
          <p:cNvSpPr>
            <a:spLocks noGrp="1"/>
          </p:cNvSpPr>
          <p:nvPr>
            <p:ph idx="1"/>
          </p:nvPr>
        </p:nvSpPr>
        <p:spPr/>
        <p:txBody>
          <a:bodyPr>
            <a:normAutofit fontScale="92500" lnSpcReduction="20000"/>
          </a:bodyPr>
          <a:lstStyle/>
          <a:p>
            <a:pPr marL="0" indent="0">
              <a:buNone/>
            </a:pPr>
            <a:r>
              <a:rPr lang="en-GB" dirty="0"/>
              <a:t>If the derived class wants to directly access a superclass method or variable, overridden or not, it can use the super keyword:</a:t>
            </a:r>
          </a:p>
          <a:p>
            <a:pPr marL="0" indent="0">
              <a:buNone/>
            </a:pPr>
            <a:r>
              <a:rPr lang="en-GB" dirty="0" err="1">
                <a:latin typeface="Courier New" panose="02070309020205020404" pitchFamily="49" charset="0"/>
                <a:cs typeface="Courier New" panose="02070309020205020404" pitchFamily="49" charset="0"/>
              </a:rPr>
              <a:t>super.variable_name</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t>If you need to call a superclass </a:t>
            </a:r>
            <a:r>
              <a:rPr lang="en-GB" dirty="0" err="1"/>
              <a:t>init</a:t>
            </a:r>
            <a:r>
              <a:rPr lang="en-GB" dirty="0"/>
              <a:t> (because it needs the variables), do this: </a:t>
            </a:r>
          </a:p>
          <a:p>
            <a:pPr marL="0" indent="0">
              <a:buNone/>
            </a:pPr>
            <a:r>
              <a:rPr lang="en-GB" dirty="0">
                <a:latin typeface="Courier New" panose="02070309020205020404" pitchFamily="49" charset="0"/>
                <a:cs typeface="Courier New" panose="02070309020205020404" pitchFamily="49" charset="0"/>
              </a:rPr>
              <a:t>super().__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args</a:t>
            </a: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To call more general methods:</a:t>
            </a:r>
          </a:p>
          <a:p>
            <a:pPr marL="0" indent="0">
              <a:buNone/>
            </a:pPr>
            <a:r>
              <a:rPr lang="en-GB" dirty="0">
                <a:latin typeface="Courier New" panose="02070309020205020404" pitchFamily="49" charset="0"/>
                <a:cs typeface="Courier New" panose="02070309020205020404" pitchFamily="49" charset="0"/>
              </a:rPr>
              <a:t>class Derived(Base):</a:t>
            </a:r>
          </a:p>
          <a:p>
            <a:pPr marL="0" indent="0">
              <a:buNone/>
            </a:pPr>
            <a:r>
              <a:rPr lang="en-GB" dirty="0">
                <a:latin typeface="Courier New" panose="02070309020205020404" pitchFamily="49" charset="0"/>
                <a:cs typeface="Courier New" panose="02070309020205020404" pitchFamily="49" charset="0"/>
              </a:rPr>
              <a:t>    def meth(self):</a:t>
            </a:r>
          </a:p>
          <a:p>
            <a:pPr marL="0" indent="0">
              <a:buNone/>
            </a:pPr>
            <a:r>
              <a:rPr lang="en-GB" dirty="0">
                <a:latin typeface="Courier New" panose="02070309020205020404" pitchFamily="49" charset="0"/>
                <a:cs typeface="Courier New" panose="02070309020205020404" pitchFamily="49" charset="0"/>
              </a:rPr>
              <a:t>        super(Derived, self).meth()</a:t>
            </a:r>
          </a:p>
        </p:txBody>
      </p:sp>
    </p:spTree>
    <p:extLst>
      <p:ext uri="{BB962C8B-B14F-4D97-AF65-F5344CB8AC3E}">
        <p14:creationId xmlns:p14="http://schemas.microsoft.com/office/powerpoint/2010/main" val="10164058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076F-F85B-4509-81F5-2A3D68D262F3}"/>
              </a:ext>
            </a:extLst>
          </p:cNvPr>
          <p:cNvSpPr>
            <a:spLocks noGrp="1"/>
          </p:cNvSpPr>
          <p:nvPr>
            <p:ph type="title"/>
          </p:nvPr>
        </p:nvSpPr>
        <p:spPr/>
        <p:txBody>
          <a:bodyPr/>
          <a:lstStyle/>
          <a:p>
            <a:pPr algn="r"/>
            <a:r>
              <a:rPr lang="en-GB" dirty="0"/>
              <a:t>Multiple inheritance</a:t>
            </a:r>
          </a:p>
        </p:txBody>
      </p:sp>
      <p:sp>
        <p:nvSpPr>
          <p:cNvPr id="3" name="Content Placeholder 2">
            <a:extLst>
              <a:ext uri="{FF2B5EF4-FFF2-40B4-BE49-F238E27FC236}">
                <a16:creationId xmlns:a16="http://schemas.microsoft.com/office/drawing/2014/main" id="{EECC4D3C-F9A2-4B75-8A2B-CE29BAEE8A00}"/>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DerivedClassName</a:t>
            </a:r>
            <a:r>
              <a:rPr lang="en-GB" dirty="0">
                <a:latin typeface="Courier New" panose="02070309020205020404" pitchFamily="49" charset="0"/>
                <a:cs typeface="Courier New" panose="02070309020205020404" pitchFamily="49" charset="0"/>
              </a:rPr>
              <a:t>(Base1, Base2, Base3):</a:t>
            </a:r>
          </a:p>
          <a:p>
            <a:pPr marL="0" indent="0">
              <a:buNone/>
            </a:pPr>
            <a:endParaRPr lang="en-GB" dirty="0"/>
          </a:p>
          <a:p>
            <a:pPr marL="0" indent="0">
              <a:buNone/>
            </a:pPr>
            <a:r>
              <a:rPr lang="en-GB" dirty="0"/>
              <a:t>There is nothing to stop you inheriting from multiple classes (though this may not always work in practice: what does it mean to be both a menu and a button, for example?).</a:t>
            </a:r>
          </a:p>
          <a:p>
            <a:pPr marL="0" indent="0">
              <a:buNone/>
            </a:pPr>
            <a:endParaRPr lang="en-GB" dirty="0"/>
          </a:p>
          <a:p>
            <a:pPr marL="0" indent="0">
              <a:buNone/>
            </a:pPr>
            <a:r>
              <a:rPr lang="en-GB" dirty="0"/>
              <a:t>Variables and methods are searched for broadly depth first, left to right; so Base1 is searched, and all its base classes, then Base2, etc.</a:t>
            </a:r>
          </a:p>
          <a:p>
            <a:pPr marL="0" indent="0">
              <a:buNone/>
            </a:pPr>
            <a:endParaRPr lang="en-GB" dirty="0"/>
          </a:p>
        </p:txBody>
      </p:sp>
    </p:spTree>
    <p:extLst>
      <p:ext uri="{BB962C8B-B14F-4D97-AF65-F5344CB8AC3E}">
        <p14:creationId xmlns:p14="http://schemas.microsoft.com/office/powerpoint/2010/main" val="5354322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B31CA-0632-4218-9CA0-B1F91FB69DB4}"/>
              </a:ext>
            </a:extLst>
          </p:cNvPr>
          <p:cNvSpPr>
            <a:spLocks noGrp="1"/>
          </p:cNvSpPr>
          <p:nvPr>
            <p:ph type="title"/>
          </p:nvPr>
        </p:nvSpPr>
        <p:spPr/>
        <p:txBody>
          <a:bodyPr/>
          <a:lstStyle/>
          <a:p>
            <a:pPr algn="r"/>
            <a:r>
              <a:rPr lang="en-GB" dirty="0" err="1"/>
              <a:t>issubclass</a:t>
            </a:r>
            <a:endParaRPr lang="en-GB" dirty="0"/>
          </a:p>
        </p:txBody>
      </p:sp>
      <p:sp>
        <p:nvSpPr>
          <p:cNvPr id="3" name="Content Placeholder 2">
            <a:extLst>
              <a:ext uri="{FF2B5EF4-FFF2-40B4-BE49-F238E27FC236}">
                <a16:creationId xmlns:a16="http://schemas.microsoft.com/office/drawing/2014/main" id="{4B022E6E-1BE6-4A9C-A533-0CE431DA0BB3}"/>
              </a:ext>
            </a:extLst>
          </p:cNvPr>
          <p:cNvSpPr>
            <a:spLocks noGrp="1"/>
          </p:cNvSpPr>
          <p:nvPr>
            <p:ph idx="1"/>
          </p:nvPr>
        </p:nvSpPr>
        <p:spPr>
          <a:xfrm>
            <a:off x="838200" y="2461845"/>
            <a:ext cx="10515600" cy="3715117"/>
          </a:xfrm>
        </p:spPr>
        <p:txBody>
          <a:bodyPr/>
          <a:lstStyle/>
          <a:p>
            <a:pPr marL="0" indent="0">
              <a:buNone/>
            </a:pPr>
            <a:r>
              <a:rPr lang="en-GB" dirty="0"/>
              <a:t>Just as </a:t>
            </a:r>
            <a:r>
              <a:rPr lang="en-GB" dirty="0" err="1"/>
              <a:t>isinstance</a:t>
            </a:r>
            <a:r>
              <a:rPr lang="en-GB" dirty="0"/>
              <a:t> tests whether an object is of one or more classes, </a:t>
            </a:r>
          </a:p>
          <a:p>
            <a:pPr marL="0" indent="0">
              <a:buNone/>
            </a:pPr>
            <a:r>
              <a:rPr lang="en-GB" dirty="0" err="1">
                <a:latin typeface="Courier New" panose="02070309020205020404" pitchFamily="49" charset="0"/>
                <a:cs typeface="Courier New" panose="02070309020205020404" pitchFamily="49" charset="0"/>
              </a:rPr>
              <a:t>issubclass</a:t>
            </a: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classinfo</a:t>
            </a:r>
            <a:r>
              <a:rPr lang="en-GB" dirty="0">
                <a:latin typeface="Courier New" panose="02070309020205020404" pitchFamily="49" charset="0"/>
                <a:cs typeface="Courier New" panose="02070309020205020404" pitchFamily="49" charset="0"/>
              </a:rPr>
              <a:t>)</a:t>
            </a:r>
          </a:p>
          <a:p>
            <a:pPr marL="0" indent="0">
              <a:buNone/>
            </a:pPr>
            <a:r>
              <a:rPr lang="en-GB" dirty="0"/>
              <a:t>will identify whether classes subclass another.</a:t>
            </a:r>
          </a:p>
          <a:p>
            <a:pPr marL="0" indent="0">
              <a:buNone/>
            </a:pPr>
            <a:endParaRPr lang="en-GB" dirty="0"/>
          </a:p>
        </p:txBody>
      </p:sp>
    </p:spTree>
    <p:extLst>
      <p:ext uri="{BB962C8B-B14F-4D97-AF65-F5344CB8AC3E}">
        <p14:creationId xmlns:p14="http://schemas.microsoft.com/office/powerpoint/2010/main" val="3722773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627FB-DEF0-4E40-AC39-3AC1C0F0EEAB}"/>
              </a:ext>
            </a:extLst>
          </p:cNvPr>
          <p:cNvSpPr>
            <a:spLocks noGrp="1"/>
          </p:cNvSpPr>
          <p:nvPr>
            <p:ph type="title"/>
          </p:nvPr>
        </p:nvSpPr>
        <p:spPr/>
        <p:txBody>
          <a:bodyPr/>
          <a:lstStyle/>
          <a:p>
            <a:pPr algn="r"/>
            <a:r>
              <a:rPr lang="en-GB" dirty="0"/>
              <a:t>Class quirks</a:t>
            </a:r>
          </a:p>
        </p:txBody>
      </p:sp>
      <p:sp>
        <p:nvSpPr>
          <p:cNvPr id="3" name="Content Placeholder 2">
            <a:extLst>
              <a:ext uri="{FF2B5EF4-FFF2-40B4-BE49-F238E27FC236}">
                <a16:creationId xmlns:a16="http://schemas.microsoft.com/office/drawing/2014/main" id="{858C995B-2D9E-434A-8E8F-3D5F1136F1EF}"/>
              </a:ext>
            </a:extLst>
          </p:cNvPr>
          <p:cNvSpPr>
            <a:spLocks noGrp="1"/>
          </p:cNvSpPr>
          <p:nvPr>
            <p:ph idx="1"/>
          </p:nvPr>
        </p:nvSpPr>
        <p:spPr/>
        <p:txBody>
          <a:bodyPr/>
          <a:lstStyle/>
          <a:p>
            <a:pPr marL="0" indent="0">
              <a:buNone/>
            </a:pPr>
            <a:r>
              <a:rPr lang="en-GB" dirty="0">
                <a:solidFill>
                  <a:schemeClr val="accent1"/>
                </a:solidFill>
              </a:rPr>
              <a:t>Overriding</a:t>
            </a:r>
            <a:r>
              <a:rPr lang="en-GB" dirty="0"/>
              <a:t> is where one element in a class within a class hierarchy over writes another with the same name. It is a key element of inheritance, allowing code to replace parental code, but it can cause issues.</a:t>
            </a:r>
          </a:p>
          <a:p>
            <a:pPr marL="0" indent="0">
              <a:buNone/>
            </a:pPr>
            <a:endParaRPr lang="en-GB" dirty="0"/>
          </a:p>
          <a:p>
            <a:pPr marL="0" indent="0">
              <a:buNone/>
            </a:pPr>
            <a:r>
              <a:rPr lang="en-GB" dirty="0"/>
              <a:t>Variables in a class will quite happily override methods with the same name, so make sure your naming system doesn't encourage this. The docs suggest using nouns for variables and verbs for methods.</a:t>
            </a:r>
          </a:p>
          <a:p>
            <a:pPr marL="0" indent="0">
              <a:buNone/>
            </a:pPr>
            <a:endParaRPr lang="en-GB" dirty="0"/>
          </a:p>
        </p:txBody>
      </p:sp>
    </p:spTree>
    <p:extLst>
      <p:ext uri="{BB962C8B-B14F-4D97-AF65-F5344CB8AC3E}">
        <p14:creationId xmlns:p14="http://schemas.microsoft.com/office/powerpoint/2010/main" val="7465461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EFF6D-C1E7-408B-B41F-AE4C7A771B91}"/>
              </a:ext>
            </a:extLst>
          </p:cNvPr>
          <p:cNvSpPr>
            <a:spLocks noGrp="1"/>
          </p:cNvSpPr>
          <p:nvPr>
            <p:ph type="title"/>
          </p:nvPr>
        </p:nvSpPr>
        <p:spPr/>
        <p:txBody>
          <a:bodyPr/>
          <a:lstStyle/>
          <a:p>
            <a:pPr algn="r"/>
            <a:r>
              <a:rPr lang="en-GB" dirty="0"/>
              <a:t>Inheritance and arguments</a:t>
            </a:r>
          </a:p>
        </p:txBody>
      </p:sp>
      <p:sp>
        <p:nvSpPr>
          <p:cNvPr id="3" name="Content Placeholder 2">
            <a:extLst>
              <a:ext uri="{FF2B5EF4-FFF2-40B4-BE49-F238E27FC236}">
                <a16:creationId xmlns:a16="http://schemas.microsoft.com/office/drawing/2014/main" id="{458EE26F-B2AF-416A-B9F6-CE21D23F7217}"/>
              </a:ext>
            </a:extLst>
          </p:cNvPr>
          <p:cNvSpPr>
            <a:spLocks noGrp="1"/>
          </p:cNvSpPr>
          <p:nvPr>
            <p:ph idx="1"/>
          </p:nvPr>
        </p:nvSpPr>
        <p:spPr>
          <a:xfrm>
            <a:off x="590843" y="1547446"/>
            <a:ext cx="11324492" cy="5022166"/>
          </a:xfrm>
        </p:spPr>
        <p:txBody>
          <a:bodyPr>
            <a:normAutofit lnSpcReduction="10000"/>
          </a:bodyPr>
          <a:lstStyle/>
          <a:p>
            <a:pPr marL="0" indent="0">
              <a:buNone/>
            </a:pPr>
            <a:r>
              <a:rPr lang="en-GB" dirty="0"/>
              <a:t>Inheritance allows for "</a:t>
            </a:r>
            <a:r>
              <a:rPr lang="en-GB" dirty="0">
                <a:solidFill>
                  <a:schemeClr val="accent1"/>
                </a:solidFill>
              </a:rPr>
              <a:t>Duck Typing</a:t>
            </a:r>
            <a:r>
              <a:rPr lang="en-GB" dirty="0"/>
              <a:t>" through invisibly picking up methods and variables (formally </a:t>
            </a:r>
            <a:r>
              <a:rPr lang="en-GB" dirty="0">
                <a:solidFill>
                  <a:schemeClr val="accent1"/>
                </a:solidFill>
              </a:rPr>
              <a:t>Subtyping</a:t>
            </a:r>
            <a:r>
              <a:rPr lang="en-GB" dirty="0"/>
              <a:t>). Essentially for functions expecting a particular class of object (the </a:t>
            </a:r>
            <a:r>
              <a:rPr lang="en-GB" dirty="0" err="1">
                <a:solidFill>
                  <a:schemeClr val="accent1"/>
                </a:solidFill>
              </a:rPr>
              <a:t>supertype</a:t>
            </a:r>
            <a:r>
              <a:rPr lang="en-GB" dirty="0"/>
              <a:t>), you can pass in sub-classes (</a:t>
            </a:r>
            <a:r>
              <a:rPr lang="en-GB" dirty="0">
                <a:solidFill>
                  <a:schemeClr val="accent1"/>
                </a:solidFill>
              </a:rPr>
              <a:t>subtypes</a:t>
            </a:r>
            <a:r>
              <a:rPr lang="en-GB" dirty="0"/>
              <a:t>) knowing that they will look right; i.e. "If it looks like a duck, and quacks like a duck, it can be treated like a duck."</a:t>
            </a:r>
          </a:p>
          <a:p>
            <a:pPr marL="0" indent="0">
              <a:buNone/>
            </a:pPr>
            <a:endParaRPr lang="en-GB" dirty="0"/>
          </a:p>
          <a:p>
            <a:pPr marL="0" indent="0">
              <a:buNone/>
            </a:pPr>
            <a:r>
              <a:rPr lang="en-GB" sz="2000" dirty="0">
                <a:latin typeface="Courier New" panose="02070309020205020404" pitchFamily="49" charset="0"/>
                <a:cs typeface="Courier New" panose="02070309020205020404" pitchFamily="49" charset="0"/>
              </a:rPr>
              <a:t> def </a:t>
            </a:r>
            <a:r>
              <a:rPr lang="en-GB" sz="2000" dirty="0" err="1">
                <a:latin typeface="Courier New" panose="02070309020205020404" pitchFamily="49" charset="0"/>
                <a:cs typeface="Courier New" panose="02070309020205020404" pitchFamily="49" charset="0"/>
              </a:rPr>
              <a:t>is_further_from_equator_than</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self,other</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if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&gt; </a:t>
            </a:r>
            <a:r>
              <a:rPr lang="en-GB" sz="2000" dirty="0" err="1">
                <a:latin typeface="Courier New" panose="02070309020205020404" pitchFamily="49" charset="0"/>
                <a:cs typeface="Courier New" panose="02070309020205020404" pitchFamily="49" charset="0"/>
              </a:rPr>
              <a:t>other.x</a:t>
            </a:r>
            <a:r>
              <a:rPr lang="en-GB" sz="2000" dirty="0">
                <a:latin typeface="Courier New" panose="02070309020205020404" pitchFamily="49" charset="0"/>
                <a:cs typeface="Courier New" panose="02070309020205020404" pitchFamily="49" charset="0"/>
              </a:rPr>
              <a:t>): return True</a:t>
            </a:r>
          </a:p>
          <a:p>
            <a:pPr marL="0" indent="0">
              <a:buNone/>
            </a:pPr>
            <a:r>
              <a:rPr lang="en-GB" sz="2000" dirty="0">
                <a:latin typeface="Courier New" panose="02070309020205020404" pitchFamily="49" charset="0"/>
                <a:cs typeface="Courier New" panose="02070309020205020404" pitchFamily="49" charset="0"/>
              </a:rPr>
              <a:t>        else: return False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dog.is_further_from_equator_than</a:t>
            </a:r>
            <a:r>
              <a:rPr lang="en-GB" sz="2000" dirty="0">
                <a:latin typeface="Courier New" panose="02070309020205020404" pitchFamily="49" charset="0"/>
                <a:cs typeface="Courier New" panose="02070309020205020404" pitchFamily="49" charset="0"/>
              </a:rPr>
              <a:t>(cat))</a:t>
            </a:r>
          </a:p>
          <a:p>
            <a:pPr marL="0" indent="0">
              <a:buNone/>
            </a:pPr>
            <a:r>
              <a:rPr lang="en-GB" dirty="0"/>
              <a:t>Where dog and cat inherit and instantiate Agent.</a:t>
            </a:r>
          </a:p>
        </p:txBody>
      </p:sp>
    </p:spTree>
    <p:extLst>
      <p:ext uri="{BB962C8B-B14F-4D97-AF65-F5344CB8AC3E}">
        <p14:creationId xmlns:p14="http://schemas.microsoft.com/office/powerpoint/2010/main" val="36263615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095F-2885-4595-97B4-A2A673B0A8C3}"/>
              </a:ext>
            </a:extLst>
          </p:cNvPr>
          <p:cNvSpPr>
            <a:spLocks noGrp="1"/>
          </p:cNvSpPr>
          <p:nvPr>
            <p:ph type="title"/>
          </p:nvPr>
        </p:nvSpPr>
        <p:spPr/>
        <p:txBody>
          <a:bodyPr/>
          <a:lstStyle/>
          <a:p>
            <a:pPr algn="r"/>
            <a:r>
              <a:rPr lang="en-GB" dirty="0"/>
              <a:t>Subtyping</a:t>
            </a:r>
          </a:p>
        </p:txBody>
      </p:sp>
      <p:sp>
        <p:nvSpPr>
          <p:cNvPr id="3" name="Content Placeholder 2">
            <a:extLst>
              <a:ext uri="{FF2B5EF4-FFF2-40B4-BE49-F238E27FC236}">
                <a16:creationId xmlns:a16="http://schemas.microsoft.com/office/drawing/2014/main" id="{D152D25C-9D80-45D9-88D0-63DA2044AB63}"/>
              </a:ext>
            </a:extLst>
          </p:cNvPr>
          <p:cNvSpPr>
            <a:spLocks noGrp="1"/>
          </p:cNvSpPr>
          <p:nvPr>
            <p:ph idx="1"/>
          </p:nvPr>
        </p:nvSpPr>
        <p:spPr/>
        <p:txBody>
          <a:bodyPr>
            <a:normAutofit fontScale="92500" lnSpcReduction="10000"/>
          </a:bodyPr>
          <a:lstStyle/>
          <a:p>
            <a:pPr marL="0" indent="0">
              <a:spcAft>
                <a:spcPts val="1200"/>
              </a:spcAft>
              <a:buNone/>
            </a:pPr>
            <a:r>
              <a:rPr lang="en-GB" dirty="0"/>
              <a:t>One key use for subtyping is in Design by Contract </a:t>
            </a:r>
            <a:r>
              <a:rPr lang="en-GB" dirty="0" err="1"/>
              <a:t>contract</a:t>
            </a:r>
            <a:r>
              <a:rPr lang="en-GB" dirty="0"/>
              <a:t> formation.</a:t>
            </a:r>
          </a:p>
          <a:p>
            <a:pPr marL="0" indent="0">
              <a:spcAft>
                <a:spcPts val="1200"/>
              </a:spcAft>
              <a:buNone/>
            </a:pPr>
            <a:r>
              <a:rPr lang="en-GB" dirty="0"/>
              <a:t>A contract (or sometimes "</a:t>
            </a:r>
            <a:r>
              <a:rPr lang="en-GB" dirty="0">
                <a:solidFill>
                  <a:schemeClr val="accent1"/>
                </a:solidFill>
              </a:rPr>
              <a:t>interface</a:t>
            </a:r>
            <a:r>
              <a:rPr lang="en-GB" dirty="0"/>
              <a:t>", though notes the more general API) is a statement that certain methods and variables will be present within objects.</a:t>
            </a:r>
          </a:p>
          <a:p>
            <a:pPr marL="0" indent="0">
              <a:spcAft>
                <a:spcPts val="1200"/>
              </a:spcAft>
              <a:buNone/>
            </a:pPr>
            <a:r>
              <a:rPr lang="en-GB" dirty="0"/>
              <a:t>If we can make these promises, methods that work with the objects can guarantee that they will work with the objects. </a:t>
            </a:r>
          </a:p>
          <a:p>
            <a:pPr marL="0" indent="0">
              <a:spcAft>
                <a:spcPts val="1200"/>
              </a:spcAft>
              <a:buNone/>
            </a:pPr>
            <a:r>
              <a:rPr lang="en-GB" dirty="0"/>
              <a:t>For example, the Windows Operating System is held together by the </a:t>
            </a:r>
            <a:r>
              <a:rPr lang="en-GB" dirty="0">
                <a:solidFill>
                  <a:schemeClr val="accent1"/>
                </a:solidFill>
              </a:rPr>
              <a:t>Component Object Model</a:t>
            </a:r>
            <a:r>
              <a:rPr lang="en-GB" dirty="0"/>
              <a:t>, based on such contracts. These allow programs to send each other method requests and data knowing they can be dealt with (e.g. you can embed Excel tables into Word). </a:t>
            </a:r>
          </a:p>
          <a:p>
            <a:pPr marL="0" indent="0">
              <a:buNone/>
            </a:pPr>
            <a:endParaRPr lang="en-GB" dirty="0"/>
          </a:p>
        </p:txBody>
      </p:sp>
    </p:spTree>
    <p:extLst>
      <p:ext uri="{BB962C8B-B14F-4D97-AF65-F5344CB8AC3E}">
        <p14:creationId xmlns:p14="http://schemas.microsoft.com/office/powerpoint/2010/main" val="388207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D79A-ECFC-4ACF-BCD7-0A775479C5D2}"/>
              </a:ext>
            </a:extLst>
          </p:cNvPr>
          <p:cNvSpPr>
            <a:spLocks noGrp="1"/>
          </p:cNvSpPr>
          <p:nvPr>
            <p:ph type="title"/>
          </p:nvPr>
        </p:nvSpPr>
        <p:spPr/>
        <p:txBody>
          <a:bodyPr/>
          <a:lstStyle/>
          <a:p>
            <a:pPr algn="r"/>
            <a:r>
              <a:rPr lang="en-GB" dirty="0"/>
              <a:t>Classes</a:t>
            </a:r>
          </a:p>
        </p:txBody>
      </p:sp>
      <p:sp>
        <p:nvSpPr>
          <p:cNvPr id="3" name="Content Placeholder 2">
            <a:extLst>
              <a:ext uri="{FF2B5EF4-FFF2-40B4-BE49-F238E27FC236}">
                <a16:creationId xmlns:a16="http://schemas.microsoft.com/office/drawing/2014/main" id="{4200B5AC-4D33-4497-9561-428320D57145}"/>
              </a:ext>
            </a:extLst>
          </p:cNvPr>
          <p:cNvSpPr>
            <a:spLocks noGrp="1"/>
          </p:cNvSpPr>
          <p:nvPr>
            <p:ph idx="1"/>
          </p:nvPr>
        </p:nvSpPr>
        <p:spPr>
          <a:xfrm>
            <a:off x="838200" y="1069145"/>
            <a:ext cx="10515600" cy="5303520"/>
          </a:xfrm>
        </p:spPr>
        <p:txBody>
          <a:bodyPr>
            <a:normAutofit fontScale="85000" lnSpcReduction="20000"/>
          </a:bodyPr>
          <a:lstStyle/>
          <a:p>
            <a:pPr marL="0" indent="0">
              <a:buNone/>
            </a:pPr>
            <a:r>
              <a:rPr lang="en-GB" dirty="0"/>
              <a:t>The core structure in OOP is the </a:t>
            </a:r>
            <a:r>
              <a:rPr lang="en-GB" dirty="0">
                <a:solidFill>
                  <a:schemeClr val="accent1"/>
                </a:solidFill>
              </a:rPr>
              <a:t>class</a:t>
            </a:r>
            <a:r>
              <a:rPr lang="en-GB" dirty="0"/>
              <a:t>.</a:t>
            </a:r>
          </a:p>
          <a:p>
            <a:pPr marL="0" indent="0">
              <a:buNone/>
            </a:pPr>
            <a:endParaRPr lang="en-GB" dirty="0"/>
          </a:p>
          <a:p>
            <a:pPr marL="0" indent="0">
              <a:buNone/>
            </a:pPr>
            <a:r>
              <a:rPr lang="en-GB" dirty="0"/>
              <a:t>Classes are templates for making objects. You make objects ("</a:t>
            </a:r>
            <a:r>
              <a:rPr lang="en-GB" dirty="0">
                <a:solidFill>
                  <a:schemeClr val="accent1"/>
                </a:solidFill>
              </a:rPr>
              <a:t>instantiate</a:t>
            </a:r>
            <a:r>
              <a:rPr lang="en-GB" dirty="0"/>
              <a:t>" a class; make an </a:t>
            </a:r>
            <a:r>
              <a:rPr lang="en-GB" dirty="0">
                <a:solidFill>
                  <a:schemeClr val="accent1"/>
                </a:solidFill>
              </a:rPr>
              <a:t>instance</a:t>
            </a:r>
            <a:r>
              <a:rPr lang="en-GB" dirty="0"/>
              <a:t> of a class), like this:</a:t>
            </a:r>
          </a:p>
          <a:p>
            <a:pPr marL="0" indent="0">
              <a:buNone/>
            </a:pPr>
            <a:r>
              <a:rPr lang="en-GB" dirty="0" err="1">
                <a:latin typeface="Courier New" panose="02070309020205020404" pitchFamily="49" charset="0"/>
                <a:cs typeface="Courier New" panose="02070309020205020404" pitchFamily="49" charset="0"/>
              </a:rPr>
              <a:t>object_name</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ClassName</a:t>
            </a:r>
            <a:r>
              <a:rPr lang="en-GB" dirty="0">
                <a:latin typeface="Courier New" panose="02070309020205020404" pitchFamily="49" charset="0"/>
                <a:cs typeface="Courier New" panose="02070309020205020404" pitchFamily="49" charset="0"/>
              </a:rPr>
              <a:t>() </a:t>
            </a:r>
          </a:p>
          <a:p>
            <a:pPr marL="0" indent="0">
              <a:buNone/>
            </a:pPr>
            <a:endParaRPr lang="en-GB" dirty="0"/>
          </a:p>
          <a:p>
            <a:pPr marL="0" indent="0">
              <a:buNone/>
            </a:pPr>
            <a:r>
              <a:rPr lang="en-GB" dirty="0"/>
              <a:t>Classes are text outlining code much like any other. </a:t>
            </a:r>
          </a:p>
          <a:p>
            <a:pPr marL="0" indent="0">
              <a:buNone/>
            </a:pPr>
            <a:endParaRPr lang="en-GB" dirty="0"/>
          </a:p>
          <a:p>
            <a:pPr marL="0" indent="0">
              <a:buNone/>
            </a:pPr>
            <a:r>
              <a:rPr lang="en-GB" dirty="0"/>
              <a:t>In Python you can have multiple classes embedded throughout programs, but it is good practice to organise classes in modules. </a:t>
            </a:r>
          </a:p>
          <a:p>
            <a:pPr marL="0" indent="0">
              <a:buNone/>
            </a:pPr>
            <a:endParaRPr lang="en-GB" dirty="0"/>
          </a:p>
          <a:p>
            <a:pPr marL="0" indent="0">
              <a:buNone/>
            </a:pPr>
            <a:r>
              <a:rPr lang="en-GB" dirty="0"/>
              <a:t>Modules are text files of code, often classes, that work in a particular themed area. Unlike libraries in other languages, it is not unusually to have multiple classes in a single text file. Thought therefore needs to be given to reusability as modules are designed.</a:t>
            </a:r>
          </a:p>
        </p:txBody>
      </p:sp>
    </p:spTree>
    <p:extLst>
      <p:ext uri="{BB962C8B-B14F-4D97-AF65-F5344CB8AC3E}">
        <p14:creationId xmlns:p14="http://schemas.microsoft.com/office/powerpoint/2010/main" val="29677420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B8349-4A09-4F39-BB76-25F233E0F848}"/>
              </a:ext>
            </a:extLst>
          </p:cNvPr>
          <p:cNvSpPr>
            <a:spLocks noGrp="1"/>
          </p:cNvSpPr>
          <p:nvPr>
            <p:ph type="title"/>
          </p:nvPr>
        </p:nvSpPr>
        <p:spPr/>
        <p:txBody>
          <a:bodyPr/>
          <a:lstStyle/>
          <a:p>
            <a:pPr algn="r"/>
            <a:r>
              <a:rPr lang="en-GB" dirty="0"/>
              <a:t>Subtyping</a:t>
            </a:r>
          </a:p>
        </p:txBody>
      </p:sp>
      <p:sp>
        <p:nvSpPr>
          <p:cNvPr id="3" name="Content Placeholder 2">
            <a:extLst>
              <a:ext uri="{FF2B5EF4-FFF2-40B4-BE49-F238E27FC236}">
                <a16:creationId xmlns:a16="http://schemas.microsoft.com/office/drawing/2014/main" id="{C91523F8-DB56-4544-8ABB-EA5A1733D659}"/>
              </a:ext>
            </a:extLst>
          </p:cNvPr>
          <p:cNvSpPr>
            <a:spLocks noGrp="1"/>
          </p:cNvSpPr>
          <p:nvPr>
            <p:ph idx="1"/>
          </p:nvPr>
        </p:nvSpPr>
        <p:spPr/>
        <p:txBody>
          <a:bodyPr>
            <a:normAutofit/>
          </a:bodyPr>
          <a:lstStyle/>
          <a:p>
            <a:pPr marL="0" indent="0">
              <a:buNone/>
            </a:pPr>
            <a:r>
              <a:rPr lang="en-GB" dirty="0"/>
              <a:t>Traditionally if you inherited a class you essentially guaranteed you had the methods it had, which means subtypes could replace for the </a:t>
            </a:r>
            <a:r>
              <a:rPr lang="en-GB" dirty="0" err="1"/>
              <a:t>supertypes</a:t>
            </a:r>
            <a:r>
              <a:rPr lang="en-GB" dirty="0"/>
              <a:t> in method calls.</a:t>
            </a:r>
          </a:p>
          <a:p>
            <a:pPr marL="0" indent="0">
              <a:buNone/>
            </a:pPr>
            <a:r>
              <a:rPr lang="en-GB" dirty="0"/>
              <a:t>In manifestly typed systems, a method can check a argument inherits a </a:t>
            </a:r>
            <a:r>
              <a:rPr lang="en-GB" dirty="0" err="1"/>
              <a:t>supertype</a:t>
            </a:r>
            <a:r>
              <a:rPr lang="en-GB" dirty="0"/>
              <a:t>, and allow it in.</a:t>
            </a:r>
          </a:p>
          <a:p>
            <a:pPr marL="0" indent="0">
              <a:buNone/>
            </a:pPr>
            <a:r>
              <a:rPr lang="en-GB" dirty="0"/>
              <a:t>Moreover, a class can inherit from an </a:t>
            </a:r>
            <a:r>
              <a:rPr lang="en-GB" dirty="0">
                <a:solidFill>
                  <a:schemeClr val="accent1"/>
                </a:solidFill>
              </a:rPr>
              <a:t>abstract class </a:t>
            </a:r>
            <a:r>
              <a:rPr lang="en-GB" dirty="0"/>
              <a:t>that has no implementation, with the manifest typing compiler not compiling unless the promised methods and variables are implemented in the subtype. </a:t>
            </a:r>
          </a:p>
        </p:txBody>
      </p:sp>
    </p:spTree>
    <p:extLst>
      <p:ext uri="{BB962C8B-B14F-4D97-AF65-F5344CB8AC3E}">
        <p14:creationId xmlns:p14="http://schemas.microsoft.com/office/powerpoint/2010/main" val="1758197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CAFA2-FDC5-4A6A-97E2-21FD88E83DA7}"/>
              </a:ext>
            </a:extLst>
          </p:cNvPr>
          <p:cNvSpPr>
            <a:spLocks noGrp="1"/>
          </p:cNvSpPr>
          <p:nvPr>
            <p:ph type="title"/>
          </p:nvPr>
        </p:nvSpPr>
        <p:spPr/>
        <p:txBody>
          <a:bodyPr/>
          <a:lstStyle/>
          <a:p>
            <a:pPr algn="r"/>
            <a:r>
              <a:rPr lang="en-GB" dirty="0"/>
              <a:t>Contracts</a:t>
            </a:r>
          </a:p>
        </p:txBody>
      </p:sp>
      <p:sp>
        <p:nvSpPr>
          <p:cNvPr id="3" name="Content Placeholder 2">
            <a:extLst>
              <a:ext uri="{FF2B5EF4-FFF2-40B4-BE49-F238E27FC236}">
                <a16:creationId xmlns:a16="http://schemas.microsoft.com/office/drawing/2014/main" id="{43FEBCF1-E2AD-480F-9CFC-67053DC011B0}"/>
              </a:ext>
            </a:extLst>
          </p:cNvPr>
          <p:cNvSpPr>
            <a:spLocks noGrp="1"/>
          </p:cNvSpPr>
          <p:nvPr>
            <p:ph idx="1"/>
          </p:nvPr>
        </p:nvSpPr>
        <p:spPr>
          <a:xfrm>
            <a:off x="436099" y="1690688"/>
            <a:ext cx="11211950" cy="4794518"/>
          </a:xfrm>
        </p:spPr>
        <p:txBody>
          <a:bodyPr>
            <a:normAutofit/>
          </a:bodyPr>
          <a:lstStyle/>
          <a:p>
            <a:pPr marL="0" indent="0">
              <a:buNone/>
            </a:pPr>
            <a:r>
              <a:rPr lang="en-GB" dirty="0"/>
              <a:t>In implicitly typed systems this is not generally done, so there tends to be less formal Design by Contract.</a:t>
            </a:r>
          </a:p>
          <a:p>
            <a:pPr marL="0" indent="0">
              <a:buNone/>
            </a:pPr>
            <a:r>
              <a:rPr lang="en-GB" dirty="0"/>
              <a:t>In Python, formal subtype checking is rare.</a:t>
            </a:r>
          </a:p>
          <a:p>
            <a:pPr marL="0" indent="0">
              <a:buNone/>
            </a:pPr>
            <a:r>
              <a:rPr lang="en-GB" dirty="0"/>
              <a:t>However, it does have the notion of </a:t>
            </a:r>
            <a:r>
              <a:rPr lang="en-GB" dirty="0">
                <a:solidFill>
                  <a:schemeClr val="accent1"/>
                </a:solidFill>
              </a:rPr>
              <a:t>Abstract Base Classes</a:t>
            </a:r>
            <a:r>
              <a:rPr lang="en-GB" dirty="0"/>
              <a:t>, which you can inherit and check against.</a:t>
            </a:r>
          </a:p>
          <a:p>
            <a:pPr marL="0" indent="0">
              <a:buNone/>
            </a:pPr>
            <a:r>
              <a:rPr lang="en-GB" dirty="0"/>
              <a:t>There are some pre-existing ABCs in the collections library:</a:t>
            </a:r>
          </a:p>
          <a:p>
            <a:pPr marL="0" indent="0">
              <a:buNone/>
            </a:pPr>
            <a:r>
              <a:rPr lang="en-GB" dirty="0">
                <a:hlinkClick r:id="rId3"/>
              </a:rPr>
              <a:t>https://docs.python.org/3/library/collections.abc.html#module-collections.abc</a:t>
            </a:r>
            <a:r>
              <a:rPr lang="en-GB" dirty="0"/>
              <a:t>  </a:t>
            </a:r>
          </a:p>
          <a:p>
            <a:pPr marL="0" indent="0">
              <a:buNone/>
            </a:pPr>
            <a:r>
              <a:rPr lang="en-GB" dirty="0"/>
              <a:t>You can also make and check your own ABCs with:</a:t>
            </a:r>
          </a:p>
          <a:p>
            <a:pPr marL="0" indent="0">
              <a:buNone/>
            </a:pPr>
            <a:r>
              <a:rPr lang="en-GB" dirty="0">
                <a:hlinkClick r:id="rId4"/>
              </a:rPr>
              <a:t>https://docs.python.org/3/library/abc.html</a:t>
            </a: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85740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BDAEC-0E49-4EF6-8059-B784791733D1}"/>
              </a:ext>
            </a:extLst>
          </p:cNvPr>
          <p:cNvSpPr>
            <a:spLocks noGrp="1"/>
          </p:cNvSpPr>
          <p:nvPr>
            <p:ph type="title"/>
          </p:nvPr>
        </p:nvSpPr>
        <p:spPr/>
        <p:txBody>
          <a:bodyPr/>
          <a:lstStyle/>
          <a:p>
            <a:pPr algn="r"/>
            <a:r>
              <a:rPr lang="en-GB" dirty="0"/>
              <a:t>Overriding standard methods</a:t>
            </a:r>
          </a:p>
        </p:txBody>
      </p:sp>
      <p:sp>
        <p:nvSpPr>
          <p:cNvPr id="3" name="Content Placeholder 2">
            <a:extLst>
              <a:ext uri="{FF2B5EF4-FFF2-40B4-BE49-F238E27FC236}">
                <a16:creationId xmlns:a16="http://schemas.microsoft.com/office/drawing/2014/main" id="{8212FE87-3A3C-46DC-BA19-6DDE8AA9544A}"/>
              </a:ext>
            </a:extLst>
          </p:cNvPr>
          <p:cNvSpPr>
            <a:spLocks noGrp="1"/>
          </p:cNvSpPr>
          <p:nvPr>
            <p:ph idx="1"/>
          </p:nvPr>
        </p:nvSpPr>
        <p:spPr>
          <a:xfrm>
            <a:off x="534572" y="1825625"/>
            <a:ext cx="10819228" cy="4351338"/>
          </a:xfrm>
        </p:spPr>
        <p:txBody>
          <a:bodyPr>
            <a:normAutofit fontScale="85000" lnSpcReduction="20000"/>
          </a:bodyPr>
          <a:lstStyle/>
          <a:p>
            <a:pPr marL="0" indent="0">
              <a:buNone/>
            </a:pPr>
            <a:r>
              <a:rPr lang="en-GB" dirty="0"/>
              <a:t>One way in which Python stays so high-level is by implementing a lot of complicated behaviour in </a:t>
            </a:r>
            <a:r>
              <a:rPr lang="en-GB" dirty="0" err="1"/>
              <a:t>dunder</a:t>
            </a:r>
            <a:r>
              <a:rPr lang="en-GB" dirty="0"/>
              <a:t> (double underscore - double underscore) methods.</a:t>
            </a:r>
          </a:p>
          <a:p>
            <a:pPr marL="0" indent="0">
              <a:buNone/>
            </a:pPr>
            <a:endParaRPr lang="en-GB" dirty="0"/>
          </a:p>
          <a:p>
            <a:pPr marL="0" indent="0">
              <a:buNone/>
            </a:pPr>
            <a:r>
              <a:rPr lang="en-GB" dirty="0"/>
              <a:t>In general the most common one to come across is __</a:t>
            </a:r>
            <a:r>
              <a:rPr lang="en-GB" dirty="0" err="1"/>
              <a:t>init</a:t>
            </a:r>
            <a:r>
              <a:rPr lang="en-GB" dirty="0"/>
              <a:t>__.</a:t>
            </a:r>
          </a:p>
          <a:p>
            <a:pPr marL="0" indent="0">
              <a:buNone/>
            </a:pPr>
            <a:r>
              <a:rPr lang="en-GB" dirty="0"/>
              <a:t>But there are many others that you can override to change default behaviours. These are inherited from the standard "object" all classes invisibly inherit.</a:t>
            </a:r>
          </a:p>
          <a:p>
            <a:pPr marL="0" indent="0">
              <a:buNone/>
            </a:pPr>
            <a:endParaRPr lang="en-GB" dirty="0"/>
          </a:p>
          <a:p>
            <a:pPr marL="0" indent="0">
              <a:buNone/>
            </a:pPr>
            <a:r>
              <a:rPr lang="en-GB" dirty="0"/>
              <a:t>For example, operators like "+" call </a:t>
            </a:r>
            <a:r>
              <a:rPr lang="en-GB" dirty="0" err="1"/>
              <a:t>dunders</a:t>
            </a:r>
            <a:r>
              <a:rPr lang="en-GB" dirty="0"/>
              <a:t> within objects to work, meaning you can change how standard operators work for your classes/objects.</a:t>
            </a:r>
          </a:p>
          <a:p>
            <a:pPr marL="0" indent="0">
              <a:buNone/>
            </a:pPr>
            <a:r>
              <a:rPr lang="en-GB" dirty="0">
                <a:hlinkClick r:id="rId3"/>
              </a:rPr>
              <a:t>https://docs.python.org/3/reference/datamodel.html</a:t>
            </a:r>
            <a:endParaRPr lang="en-GB" dirty="0"/>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41356467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367-A3A9-4EF4-9B40-3C5663F4DA0D}"/>
              </a:ext>
            </a:extLst>
          </p:cNvPr>
          <p:cNvSpPr>
            <a:spLocks noGrp="1"/>
          </p:cNvSpPr>
          <p:nvPr>
            <p:ph type="title"/>
          </p:nvPr>
        </p:nvSpPr>
        <p:spPr/>
        <p:txBody>
          <a:bodyPr/>
          <a:lstStyle/>
          <a:p>
            <a:pPr algn="r"/>
            <a:r>
              <a:rPr lang="en-GB" dirty="0"/>
              <a:t>Standard methods to override/create</a:t>
            </a:r>
          </a:p>
        </p:txBody>
      </p:sp>
      <p:sp>
        <p:nvSpPr>
          <p:cNvPr id="3" name="Content Placeholder 2">
            <a:extLst>
              <a:ext uri="{FF2B5EF4-FFF2-40B4-BE49-F238E27FC236}">
                <a16:creationId xmlns:a16="http://schemas.microsoft.com/office/drawing/2014/main" id="{F156B623-A0D1-4EA5-9624-5810B16361F4}"/>
              </a:ext>
            </a:extLst>
          </p:cNvPr>
          <p:cNvSpPr>
            <a:spLocks noGrp="1"/>
          </p:cNvSpPr>
          <p:nvPr>
            <p:ph idx="1"/>
          </p:nvPr>
        </p:nvSpPr>
        <p:spPr/>
        <p:txBody>
          <a:bodyPr>
            <a:normAutofit fontScale="55000" lnSpcReduction="20000"/>
          </a:bodyPr>
          <a:lstStyle/>
          <a:p>
            <a:pPr marL="0" indent="0">
              <a:buNone/>
            </a:pPr>
            <a:r>
              <a:rPr lang="en-GB" dirty="0">
                <a:latin typeface="Courier New" panose="02070309020205020404" pitchFamily="49" charset="0"/>
                <a:cs typeface="Courier New" panose="02070309020205020404" pitchFamily="49" charset="0"/>
              </a:rPr>
              <a:t>__new__()</a:t>
            </a:r>
          </a:p>
          <a:p>
            <a:pPr marL="0" indent="0">
              <a:buNone/>
            </a:pPr>
            <a:r>
              <a:rPr lang="en-GB" dirty="0"/>
              <a:t>The constructor sequence for a class is actually </a:t>
            </a:r>
            <a:r>
              <a:rPr lang="en-GB" dirty="0">
                <a:latin typeface="Courier New" panose="02070309020205020404" pitchFamily="49" charset="0"/>
                <a:cs typeface="Courier New" panose="02070309020205020404" pitchFamily="49" charset="0"/>
              </a:rPr>
              <a:t>__new__ </a:t>
            </a:r>
            <a:r>
              <a:rPr lang="en-GB" dirty="0"/>
              <a:t>followed by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a:t>
            </a:r>
            <a:r>
              <a:rPr lang="en-GB" dirty="0"/>
              <a:t>. It is possible to change the response to building a new object by adapting </a:t>
            </a:r>
            <a:r>
              <a:rPr lang="en-GB" dirty="0">
                <a:latin typeface="Courier New" panose="02070309020205020404" pitchFamily="49" charset="0"/>
                <a:cs typeface="Courier New" panose="02070309020205020404" pitchFamily="49" charset="0"/>
              </a:rPr>
              <a:t>__new__</a:t>
            </a:r>
            <a:r>
              <a:rPr lang="en-GB" dirty="0"/>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__call__()</a:t>
            </a:r>
          </a:p>
          <a:p>
            <a:pPr marL="0" indent="0">
              <a:buNone/>
            </a:pPr>
            <a:r>
              <a:rPr lang="en-GB" dirty="0"/>
              <a:t>Classes can be made callable so that </a:t>
            </a:r>
            <a:r>
              <a:rPr lang="en-GB" dirty="0">
                <a:latin typeface="Courier New" panose="02070309020205020404" pitchFamily="49" charset="0"/>
                <a:cs typeface="Courier New" panose="02070309020205020404" pitchFamily="49" charset="0"/>
              </a:rPr>
              <a:t>a = B() </a:t>
            </a:r>
            <a:r>
              <a:rPr lang="en-GB" dirty="0"/>
              <a:t>doesn't create a new instance, but instead runs a method. To do this, write a </a:t>
            </a:r>
            <a:r>
              <a:rPr lang="en-GB" dirty="0">
                <a:latin typeface="Courier New" panose="02070309020205020404" pitchFamily="49" charset="0"/>
                <a:cs typeface="Courier New" panose="02070309020205020404" pitchFamily="49" charset="0"/>
              </a:rPr>
              <a:t>__call__()</a:t>
            </a:r>
            <a:r>
              <a:rPr lang="en-GB" dirty="0"/>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object.__</a:t>
            </a: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__(self)</a:t>
            </a:r>
          </a:p>
          <a:p>
            <a:pPr marL="0" indent="0">
              <a:buNone/>
            </a:pPr>
            <a:r>
              <a:rPr lang="en-GB" dirty="0"/>
              <a:t>Should ideally return a string that could be used to create the object.</a:t>
            </a:r>
          </a:p>
          <a:p>
            <a:pPr marL="0" indent="0">
              <a:buNone/>
            </a:pPr>
            <a:r>
              <a:rPr lang="en-GB" dirty="0"/>
              <a:t>Called by </a:t>
            </a:r>
            <a:r>
              <a:rPr lang="en-GB" dirty="0" err="1"/>
              <a:t>obj.repr</a:t>
            </a:r>
            <a:r>
              <a:rPr lang="en-GB" dirty="0"/>
              <a:t>()</a:t>
            </a:r>
          </a:p>
          <a:p>
            <a:pPr marL="0" indent="0">
              <a:buNone/>
            </a:pPr>
            <a:endParaRPr lang="en-GB" dirty="0"/>
          </a:p>
          <a:p>
            <a:pPr marL="0" indent="0">
              <a:buNone/>
            </a:pPr>
            <a:r>
              <a:rPr lang="en-GB" dirty="0"/>
              <a:t>Operators and item getting:</a:t>
            </a:r>
          </a:p>
          <a:p>
            <a:pPr marL="0" indent="0">
              <a:buNone/>
            </a:pPr>
            <a:r>
              <a:rPr lang="en-GB" dirty="0"/>
              <a:t>Classes can act like new types of numbers, sequences, or mappings if they contain certain methods. See: </a:t>
            </a:r>
          </a:p>
          <a:p>
            <a:pPr marL="0" indent="0">
              <a:buNone/>
            </a:pPr>
            <a:r>
              <a:rPr lang="en-GB" dirty="0">
                <a:hlinkClick r:id="rId3"/>
              </a:rPr>
              <a:t>https://docs.python.org/3/reference/datamodel.html</a:t>
            </a:r>
            <a:endParaRPr lang="en-GB" dirty="0"/>
          </a:p>
        </p:txBody>
      </p:sp>
    </p:spTree>
    <p:extLst>
      <p:ext uri="{BB962C8B-B14F-4D97-AF65-F5344CB8AC3E}">
        <p14:creationId xmlns:p14="http://schemas.microsoft.com/office/powerpoint/2010/main" val="8177794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AFAA1-A114-4FE6-8477-FFEB559B2954}"/>
              </a:ext>
            </a:extLst>
          </p:cNvPr>
          <p:cNvSpPr>
            <a:spLocks noGrp="1"/>
          </p:cNvSpPr>
          <p:nvPr>
            <p:ph type="title"/>
          </p:nvPr>
        </p:nvSpPr>
        <p:spPr/>
        <p:txBody>
          <a:bodyPr/>
          <a:lstStyle/>
          <a:p>
            <a:pPr algn="r"/>
            <a:r>
              <a:rPr lang="en-GB" dirty="0"/>
              <a:t>Standard methods to override</a:t>
            </a:r>
          </a:p>
        </p:txBody>
      </p:sp>
      <p:sp>
        <p:nvSpPr>
          <p:cNvPr id="3" name="Content Placeholder 2">
            <a:extLst>
              <a:ext uri="{FF2B5EF4-FFF2-40B4-BE49-F238E27FC236}">
                <a16:creationId xmlns:a16="http://schemas.microsoft.com/office/drawing/2014/main" id="{0578B457-D614-4D37-A76D-CC55184E09E0}"/>
              </a:ext>
            </a:extLst>
          </p:cNvPr>
          <p:cNvSpPr>
            <a:spLocks noGrp="1"/>
          </p:cNvSpPr>
          <p:nvPr>
            <p:ph idx="1"/>
          </p:nvPr>
        </p:nvSpPr>
        <p:spPr/>
        <p:txBody>
          <a:bodyPr>
            <a:normAutofit/>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object.__</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__()</a:t>
            </a:r>
          </a:p>
          <a:p>
            <a:pPr marL="0" indent="0">
              <a:buNone/>
            </a:pPr>
            <a:r>
              <a:rPr lang="en-GB" dirty="0"/>
              <a:t>Should return a nice string describing the object or its contents.</a:t>
            </a:r>
          </a:p>
          <a:p>
            <a:pPr marL="0" indent="0">
              <a:buNone/>
            </a:pPr>
            <a:endParaRPr lang="en-GB" dirty="0"/>
          </a:p>
          <a:p>
            <a:pPr marL="0" indent="0">
              <a:buNone/>
            </a:pPr>
            <a:r>
              <a:rPr lang="en-GB" dirty="0" err="1">
                <a:latin typeface="Courier New" panose="02070309020205020404" pitchFamily="49" charset="0"/>
                <a:cs typeface="Courier New" panose="02070309020205020404" pitchFamily="49" charset="0"/>
              </a:rPr>
              <a:t>def</a:t>
            </a:r>
            <a:r>
              <a:rPr lang="en-GB" dirty="0">
                <a:latin typeface="Courier New" panose="02070309020205020404" pitchFamily="49" charset="0"/>
                <a:cs typeface="Courier New" panose="02070309020205020404" pitchFamily="49" charset="0"/>
              </a:rPr>
              <a:t> __</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__(self) :</a:t>
            </a:r>
          </a:p>
          <a:p>
            <a:pPr marL="0" indent="0">
              <a:buNone/>
            </a:pPr>
            <a:r>
              <a:rPr lang="en-GB" dirty="0">
                <a:latin typeface="Courier New" panose="02070309020205020404" pitchFamily="49" charset="0"/>
                <a:cs typeface="Courier New" panose="02070309020205020404" pitchFamily="49" charset="0"/>
              </a:rPr>
              <a:t>	return "Hi I'm an agent"</a:t>
            </a:r>
          </a:p>
          <a:p>
            <a:pPr marL="0" indent="0">
              <a:buNone/>
            </a:pPr>
            <a:endParaRPr lang="en-GB" dirty="0"/>
          </a:p>
        </p:txBody>
      </p:sp>
    </p:spTree>
    <p:extLst>
      <p:ext uri="{BB962C8B-B14F-4D97-AF65-F5344CB8AC3E}">
        <p14:creationId xmlns:p14="http://schemas.microsoft.com/office/powerpoint/2010/main" val="36891128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F610F-3CEA-4F67-A825-4BBA57137777}"/>
              </a:ext>
            </a:extLst>
          </p:cNvPr>
          <p:cNvSpPr>
            <a:spLocks noGrp="1"/>
          </p:cNvSpPr>
          <p:nvPr>
            <p:ph type="title"/>
          </p:nvPr>
        </p:nvSpPr>
        <p:spPr/>
        <p:txBody>
          <a:bodyPr/>
          <a:lstStyle/>
          <a:p>
            <a:r>
              <a:rPr lang="en-GB" dirty="0"/>
              <a:t>To remove a standard method in a new class</a:t>
            </a:r>
          </a:p>
        </p:txBody>
      </p:sp>
      <p:sp>
        <p:nvSpPr>
          <p:cNvPr id="3" name="Content Placeholder 2">
            <a:extLst>
              <a:ext uri="{FF2B5EF4-FFF2-40B4-BE49-F238E27FC236}">
                <a16:creationId xmlns:a16="http://schemas.microsoft.com/office/drawing/2014/main" id="{121446C9-448D-4AF2-A7CE-EE99EDAE400D}"/>
              </a:ext>
            </a:extLst>
          </p:cNvPr>
          <p:cNvSpPr>
            <a:spLocks noGrp="1"/>
          </p:cNvSpPr>
          <p:nvPr>
            <p:ph idx="1"/>
          </p:nvPr>
        </p:nvSpPr>
        <p:spPr/>
        <p:txBody>
          <a:bodyPr/>
          <a:lstStyle/>
          <a:p>
            <a:pPr marL="0" indent="0">
              <a:buNone/>
            </a:pPr>
            <a:r>
              <a:rPr lang="en-GB" dirty="0"/>
              <a:t>Setting a standard method with pass causes it to throw an exception when called: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getitem</a:t>
            </a:r>
            <a:r>
              <a:rPr lang="en-GB" dirty="0">
                <a:latin typeface="Courier New" panose="02070309020205020404" pitchFamily="49" charset="0"/>
                <a:cs typeface="Courier New" panose="02070309020205020404" pitchFamily="49" charset="0"/>
              </a:rPr>
              <a:t>__() :</a:t>
            </a:r>
          </a:p>
          <a:p>
            <a:pPr marL="0" indent="0">
              <a:buNone/>
            </a:pPr>
            <a:r>
              <a:rPr lang="en-GB" dirty="0">
                <a:latin typeface="Courier New" panose="02070309020205020404" pitchFamily="49" charset="0"/>
                <a:cs typeface="Courier New" panose="02070309020205020404" pitchFamily="49" charset="0"/>
              </a:rPr>
              <a:t>	pass</a:t>
            </a:r>
          </a:p>
        </p:txBody>
      </p:sp>
    </p:spTree>
    <p:extLst>
      <p:ext uri="{BB962C8B-B14F-4D97-AF65-F5344CB8AC3E}">
        <p14:creationId xmlns:p14="http://schemas.microsoft.com/office/powerpoint/2010/main" val="28011786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sz="2000" dirty="0"/>
              <a:t>Classes.</a:t>
            </a:r>
          </a:p>
          <a:p>
            <a:pPr marL="0" indent="0">
              <a:buNone/>
            </a:pPr>
            <a:r>
              <a:rPr lang="en-GB" sz="2400" dirty="0"/>
              <a:t>Variables and scope.</a:t>
            </a:r>
          </a:p>
          <a:p>
            <a:pPr marL="0" indent="0">
              <a:buNone/>
            </a:pPr>
            <a:r>
              <a:rPr lang="en-GB" dirty="0"/>
              <a:t>Object oriented philosophy.</a:t>
            </a:r>
          </a:p>
          <a:p>
            <a:pPr marL="0" indent="0">
              <a:buNone/>
            </a:pPr>
            <a:r>
              <a:rPr lang="en-GB" sz="2000" dirty="0"/>
              <a:t>Protection.</a:t>
            </a:r>
          </a:p>
          <a:p>
            <a:pPr marL="0" indent="0">
              <a:buNone/>
            </a:pPr>
            <a:r>
              <a:rPr lang="en-GB" sz="2000" dirty="0"/>
              <a:t>UML.</a:t>
            </a:r>
          </a:p>
        </p:txBody>
      </p:sp>
    </p:spTree>
    <p:extLst>
      <p:ext uri="{BB962C8B-B14F-4D97-AF65-F5344CB8AC3E}">
        <p14:creationId xmlns:p14="http://schemas.microsoft.com/office/powerpoint/2010/main" val="21914881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D87D1-10E1-4D68-92B1-DFFDA7212C15}"/>
              </a:ext>
            </a:extLst>
          </p:cNvPr>
          <p:cNvSpPr>
            <a:spLocks noGrp="1"/>
          </p:cNvSpPr>
          <p:nvPr>
            <p:ph type="title"/>
          </p:nvPr>
        </p:nvSpPr>
        <p:spPr/>
        <p:txBody>
          <a:bodyPr/>
          <a:lstStyle/>
          <a:p>
            <a:pPr algn="r"/>
            <a:r>
              <a:rPr lang="en-GB" dirty="0"/>
              <a:t>Static variables and methods</a:t>
            </a:r>
          </a:p>
        </p:txBody>
      </p:sp>
      <p:sp>
        <p:nvSpPr>
          <p:cNvPr id="3" name="Content Placeholder 2">
            <a:extLst>
              <a:ext uri="{FF2B5EF4-FFF2-40B4-BE49-F238E27FC236}">
                <a16:creationId xmlns:a16="http://schemas.microsoft.com/office/drawing/2014/main" id="{432F06B3-D9A8-46C5-98D7-5C4FB671D2F4}"/>
              </a:ext>
            </a:extLst>
          </p:cNvPr>
          <p:cNvSpPr>
            <a:spLocks noGrp="1"/>
          </p:cNvSpPr>
          <p:nvPr>
            <p:ph idx="1"/>
          </p:nvPr>
        </p:nvSpPr>
        <p:spPr/>
        <p:txBody>
          <a:bodyPr/>
          <a:lstStyle/>
          <a:p>
            <a:pPr marL="0" indent="0">
              <a:buNone/>
            </a:pPr>
            <a:r>
              <a:rPr lang="en-GB" dirty="0"/>
              <a:t>Many languages allow methods and variables to be associated with classes rather than objects. These are sometimes denoted as "static" variables and methods, as they aren't generated with each object.</a:t>
            </a:r>
          </a:p>
          <a:p>
            <a:pPr marL="0" indent="0">
              <a:buNone/>
            </a:pPr>
            <a:r>
              <a:rPr lang="en-GB" dirty="0"/>
              <a:t>Variables can be accessed through the class, and therefore apply to all objects of that class type.</a:t>
            </a:r>
          </a:p>
          <a:p>
            <a:pPr marL="0" indent="0">
              <a:buNone/>
            </a:pPr>
            <a:r>
              <a:rPr lang="en-GB" dirty="0"/>
              <a:t>We've seen that this is the case for all class attributes in Python.</a:t>
            </a:r>
          </a:p>
          <a:p>
            <a:pPr marL="0" indent="0">
              <a:buNone/>
            </a:pPr>
            <a:endParaRPr lang="en-GB" dirty="0"/>
          </a:p>
        </p:txBody>
      </p:sp>
    </p:spTree>
    <p:extLst>
      <p:ext uri="{BB962C8B-B14F-4D97-AF65-F5344CB8AC3E}">
        <p14:creationId xmlns:p14="http://schemas.microsoft.com/office/powerpoint/2010/main" val="30045805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8323A-F841-4C54-8F18-7444FC41D424}"/>
              </a:ext>
            </a:extLst>
          </p:cNvPr>
          <p:cNvSpPr>
            <a:spLocks noGrp="1"/>
          </p:cNvSpPr>
          <p:nvPr>
            <p:ph type="title"/>
          </p:nvPr>
        </p:nvSpPr>
        <p:spPr/>
        <p:txBody>
          <a:bodyPr/>
          <a:lstStyle/>
          <a:p>
            <a:pPr algn="r"/>
            <a:r>
              <a:rPr lang="en-GB" dirty="0"/>
              <a:t>Static variables and methods</a:t>
            </a:r>
          </a:p>
        </p:txBody>
      </p:sp>
      <p:sp>
        <p:nvSpPr>
          <p:cNvPr id="3" name="Content Placeholder 2">
            <a:extLst>
              <a:ext uri="{FF2B5EF4-FFF2-40B4-BE49-F238E27FC236}">
                <a16:creationId xmlns:a16="http://schemas.microsoft.com/office/drawing/2014/main" id="{0003029E-7E7B-4625-B134-2F6A17060B32}"/>
              </a:ext>
            </a:extLst>
          </p:cNvPr>
          <p:cNvSpPr>
            <a:spLocks noGrp="1"/>
          </p:cNvSpPr>
          <p:nvPr>
            <p:ph idx="1"/>
          </p:nvPr>
        </p:nvSpPr>
        <p:spPr>
          <a:xfrm>
            <a:off x="492369" y="1690688"/>
            <a:ext cx="11282289" cy="5033669"/>
          </a:xfrm>
        </p:spPr>
        <p:txBody>
          <a:bodyPr>
            <a:normAutofit fontScale="70000" lnSpcReduction="20000"/>
          </a:bodyPr>
          <a:lstStyle/>
          <a:p>
            <a:pPr marL="0" indent="0">
              <a:buNone/>
            </a:pPr>
            <a:r>
              <a:rPr lang="en-GB" dirty="0"/>
              <a:t>Methods can be declared as either class methods (in which case the equivalent of self is the class) or static (in which case self is absent and nothing is passed in beyond standard variables).</a:t>
            </a:r>
          </a:p>
          <a:p>
            <a:pPr marL="0" indent="0">
              <a:buNone/>
            </a:pPr>
            <a:r>
              <a:rPr lang="en-GB" dirty="0"/>
              <a:t>This is done with </a:t>
            </a:r>
            <a:r>
              <a:rPr lang="en-GB" dirty="0">
                <a:solidFill>
                  <a:schemeClr val="accent1"/>
                </a:solidFill>
              </a:rPr>
              <a:t>decorators</a:t>
            </a:r>
            <a:r>
              <a:rPr lang="en-GB" dirty="0"/>
              <a:t>, a tag that marks something out as special and adapts the code it is attached to. It's not common, because most methods run out of the class anyhow (see bound/unbound methods), but you can find more details here:</a:t>
            </a:r>
          </a:p>
          <a:p>
            <a:pPr marL="0" indent="0">
              <a:buNone/>
            </a:pPr>
            <a:r>
              <a:rPr lang="en-GB" dirty="0"/>
              <a:t>https://docs.python.org/3/faq/programming.html#how-do-i-create-static-class-data-and-static-class-methods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staticmethod</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 (arg1, arg2,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classmethod</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f(</a:t>
            </a:r>
            <a:r>
              <a:rPr lang="en-GB" dirty="0" err="1">
                <a:latin typeface="Courier New" panose="02070309020205020404" pitchFamily="49" charset="0"/>
                <a:cs typeface="Courier New" panose="02070309020205020404" pitchFamily="49" charset="0"/>
              </a:rPr>
              <a:t>cls</a:t>
            </a:r>
            <a:r>
              <a:rPr lang="en-GB" dirty="0">
                <a:latin typeface="Courier New" panose="02070309020205020404" pitchFamily="49" charset="0"/>
                <a:cs typeface="Courier New" panose="02070309020205020404" pitchFamily="49" charset="0"/>
              </a:rPr>
              <a:t>, arg1, arg2, ...): </a:t>
            </a:r>
          </a:p>
          <a:p>
            <a:pPr marL="0" indent="0">
              <a:buNone/>
            </a:pPr>
            <a:endParaRPr lang="en-GB" dirty="0"/>
          </a:p>
          <a:p>
            <a:pPr marL="0" indent="0">
              <a:buNone/>
            </a:pPr>
            <a:r>
              <a:rPr lang="en-GB" dirty="0"/>
              <a:t>There are other built in decorators and you can build them yourself. More here:</a:t>
            </a:r>
          </a:p>
          <a:p>
            <a:pPr marL="0" indent="0">
              <a:buNone/>
            </a:pPr>
            <a:r>
              <a:rPr lang="en-GB" dirty="0">
                <a:hlinkClick r:id="rId2"/>
              </a:rPr>
              <a:t>https://www.python.org/dev/peps/pep-0318/</a:t>
            </a:r>
            <a:r>
              <a:rPr lang="en-GB" dirty="0"/>
              <a:t> </a:t>
            </a:r>
          </a:p>
        </p:txBody>
      </p:sp>
    </p:spTree>
    <p:extLst>
      <p:ext uri="{BB962C8B-B14F-4D97-AF65-F5344CB8AC3E}">
        <p14:creationId xmlns:p14="http://schemas.microsoft.com/office/powerpoint/2010/main" val="981848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413AC-C3BD-463A-8B1F-CAE3B73EC35C}"/>
              </a:ext>
            </a:extLst>
          </p:cNvPr>
          <p:cNvSpPr>
            <a:spLocks noGrp="1"/>
          </p:cNvSpPr>
          <p:nvPr>
            <p:ph type="title"/>
          </p:nvPr>
        </p:nvSpPr>
        <p:spPr/>
        <p:txBody>
          <a:bodyPr/>
          <a:lstStyle/>
          <a:p>
            <a:pPr algn="r"/>
            <a:r>
              <a:rPr lang="en-GB" dirty="0"/>
              <a:t>Access control</a:t>
            </a:r>
          </a:p>
        </p:txBody>
      </p:sp>
      <p:sp>
        <p:nvSpPr>
          <p:cNvPr id="3" name="Content Placeholder 2">
            <a:extLst>
              <a:ext uri="{FF2B5EF4-FFF2-40B4-BE49-F238E27FC236}">
                <a16:creationId xmlns:a16="http://schemas.microsoft.com/office/drawing/2014/main" id="{1EC1AD3F-A011-41C5-8F0A-486B4F680780}"/>
              </a:ext>
            </a:extLst>
          </p:cNvPr>
          <p:cNvSpPr>
            <a:spLocks noGrp="1"/>
          </p:cNvSpPr>
          <p:nvPr>
            <p:ph idx="1"/>
          </p:nvPr>
        </p:nvSpPr>
        <p:spPr>
          <a:xfrm>
            <a:off x="838199" y="1825624"/>
            <a:ext cx="11077136" cy="4743987"/>
          </a:xfrm>
        </p:spPr>
        <p:txBody>
          <a:bodyPr>
            <a:normAutofit lnSpcReduction="10000"/>
          </a:bodyPr>
          <a:lstStyle/>
          <a:p>
            <a:pPr marL="0" indent="0">
              <a:buNone/>
            </a:pPr>
            <a:r>
              <a:rPr lang="en-GB" dirty="0"/>
              <a:t>Many languages have a notion of '</a:t>
            </a:r>
            <a:r>
              <a:rPr lang="en-GB" dirty="0">
                <a:solidFill>
                  <a:schemeClr val="accent1"/>
                </a:solidFill>
              </a:rPr>
              <a:t>private</a:t>
            </a:r>
            <a:r>
              <a:rPr lang="en-GB" dirty="0"/>
              <a:t>' variables that can't be accessed from outside an object. For example, if we were sending someone sensitive information, we might not want to give people direct access to it.</a:t>
            </a:r>
          </a:p>
          <a:p>
            <a:pPr marL="0" indent="0">
              <a:buNone/>
            </a:pPr>
            <a:r>
              <a:rPr lang="en-GB" dirty="0"/>
              <a:t>Instead, we usually have '</a:t>
            </a:r>
            <a:r>
              <a:rPr lang="en-GB" dirty="0">
                <a:solidFill>
                  <a:schemeClr val="accent1"/>
                </a:solidFill>
              </a:rPr>
              <a:t>public</a:t>
            </a:r>
            <a:r>
              <a:rPr lang="en-GB" dirty="0"/>
              <a:t>' </a:t>
            </a:r>
            <a:r>
              <a:rPr lang="en-GB" dirty="0">
                <a:solidFill>
                  <a:schemeClr val="accent1"/>
                </a:solidFill>
              </a:rPr>
              <a:t>accessor</a:t>
            </a:r>
            <a:r>
              <a:rPr lang="en-GB" dirty="0"/>
              <a:t> "get" and </a:t>
            </a:r>
            <a:r>
              <a:rPr lang="en-GB" dirty="0" err="1">
                <a:solidFill>
                  <a:schemeClr val="accent1"/>
                </a:solidFill>
              </a:rPr>
              <a:t>mutator</a:t>
            </a:r>
            <a:r>
              <a:rPr lang="en-GB" dirty="0"/>
              <a:t> "set" methods, which negotiate getting or changing private variables, for example checking the variable isn't in use or asking for a password.</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object.getVariableA</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object.setVariableA</a:t>
            </a:r>
            <a:r>
              <a:rPr lang="en-GB" dirty="0">
                <a:latin typeface="Courier New" panose="02070309020205020404" pitchFamily="49" charset="0"/>
                <a:cs typeface="Courier New" panose="02070309020205020404" pitchFamily="49" charset="0"/>
              </a:rPr>
              <a:t>(20)</a:t>
            </a:r>
          </a:p>
          <a:p>
            <a:pPr marL="0" indent="0">
              <a:buNone/>
            </a:pPr>
            <a:r>
              <a:rPr lang="en-GB" dirty="0"/>
              <a:t>Indeed, accessor and </a:t>
            </a:r>
            <a:r>
              <a:rPr lang="en-GB" dirty="0" err="1"/>
              <a:t>mutator</a:t>
            </a:r>
            <a:r>
              <a:rPr lang="en-GB" dirty="0"/>
              <a:t> methods are generally regarded as good practice whatever the data: it's generally bad practice to access variables directly as you have no idea what else is using them.</a:t>
            </a:r>
          </a:p>
        </p:txBody>
      </p:sp>
    </p:spTree>
    <p:extLst>
      <p:ext uri="{BB962C8B-B14F-4D97-AF65-F5344CB8AC3E}">
        <p14:creationId xmlns:p14="http://schemas.microsoft.com/office/powerpoint/2010/main" val="2229932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64B9-A70A-4F07-8F79-52F356A99012}"/>
              </a:ext>
            </a:extLst>
          </p:cNvPr>
          <p:cNvSpPr>
            <a:spLocks noGrp="1"/>
          </p:cNvSpPr>
          <p:nvPr>
            <p:ph type="title"/>
          </p:nvPr>
        </p:nvSpPr>
        <p:spPr/>
        <p:txBody>
          <a:bodyPr/>
          <a:lstStyle/>
          <a:p>
            <a:pPr algn="r"/>
            <a:r>
              <a:rPr lang="en-GB" dirty="0"/>
              <a:t>Form of a module/class</a:t>
            </a:r>
          </a:p>
        </p:txBody>
      </p:sp>
      <p:sp>
        <p:nvSpPr>
          <p:cNvPr id="3" name="Content Placeholder 2">
            <a:extLst>
              <a:ext uri="{FF2B5EF4-FFF2-40B4-BE49-F238E27FC236}">
                <a16:creationId xmlns:a16="http://schemas.microsoft.com/office/drawing/2014/main" id="{E2828034-E410-4198-9951-C2F299B4416A}"/>
              </a:ext>
            </a:extLst>
          </p:cNvPr>
          <p:cNvSpPr>
            <a:spLocks noGrp="1"/>
          </p:cNvSpPr>
          <p:nvPr>
            <p:ph idx="1"/>
          </p:nvPr>
        </p:nvSpPr>
        <p:spPr>
          <a:xfrm>
            <a:off x="189915" y="883351"/>
            <a:ext cx="5226147" cy="1930450"/>
          </a:xfrm>
          <a:ln>
            <a:solidFill>
              <a:schemeClr val="accent1"/>
            </a:solidFill>
          </a:ln>
        </p:spPr>
        <p:txBody>
          <a:bodyPr>
            <a:normAutofit/>
          </a:bodyPr>
          <a:lstStyle/>
          <a:p>
            <a:pPr marL="0" indent="0">
              <a:buNone/>
            </a:pPr>
            <a:r>
              <a:rPr lang="en-GB" sz="2000" dirty="0">
                <a:latin typeface="Courier New" panose="02070309020205020404" pitchFamily="49" charset="0"/>
                <a:cs typeface="Courier New" panose="02070309020205020404" pitchFamily="49" charset="0"/>
              </a:rPr>
              <a:t># Main program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p:txBody>
      </p:sp>
      <p:sp>
        <p:nvSpPr>
          <p:cNvPr id="4" name="Content Placeholder 2">
            <a:extLst>
              <a:ext uri="{FF2B5EF4-FFF2-40B4-BE49-F238E27FC236}">
                <a16:creationId xmlns:a16="http://schemas.microsoft.com/office/drawing/2014/main" id="{C20FD1F5-4C8C-4296-8CDA-D8C417175F7E}"/>
              </a:ext>
            </a:extLst>
          </p:cNvPr>
          <p:cNvSpPr txBox="1">
            <a:spLocks/>
          </p:cNvSpPr>
          <p:nvPr/>
        </p:nvSpPr>
        <p:spPr>
          <a:xfrm>
            <a:off x="189916" y="3829296"/>
            <a:ext cx="5226146" cy="2084899"/>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pass </a:t>
            </a:r>
          </a:p>
        </p:txBody>
      </p:sp>
      <p:sp>
        <p:nvSpPr>
          <p:cNvPr id="5" name="TextBox 4">
            <a:extLst>
              <a:ext uri="{FF2B5EF4-FFF2-40B4-BE49-F238E27FC236}">
                <a16:creationId xmlns:a16="http://schemas.microsoft.com/office/drawing/2014/main" id="{EF25FCA0-53CF-46A1-820F-E2649C86E656}"/>
              </a:ext>
            </a:extLst>
          </p:cNvPr>
          <p:cNvSpPr txBox="1"/>
          <p:nvPr/>
        </p:nvSpPr>
        <p:spPr>
          <a:xfrm>
            <a:off x="5515707" y="1496547"/>
            <a:ext cx="6486378" cy="4770537"/>
          </a:xfrm>
          <a:prstGeom prst="rect">
            <a:avLst/>
          </a:prstGeom>
          <a:noFill/>
        </p:spPr>
        <p:txBody>
          <a:bodyPr wrap="square" rtlCol="0">
            <a:spAutoFit/>
          </a:bodyPr>
          <a:lstStyle/>
          <a:p>
            <a:pPr>
              <a:spcAft>
                <a:spcPts val="1200"/>
              </a:spcAft>
            </a:pPr>
            <a:r>
              <a:rPr lang="en-GB" sz="2400" dirty="0"/>
              <a:t>The name of the module is determined by the filename. It is short, lowercase, and all one word.</a:t>
            </a:r>
          </a:p>
          <a:p>
            <a:pPr>
              <a:spcAft>
                <a:spcPts val="1200"/>
              </a:spcAft>
            </a:pPr>
            <a:r>
              <a:rPr lang="en-GB" sz="2400" dirty="0"/>
              <a:t>The name of the class starts with a capital and is in CamelCase.</a:t>
            </a:r>
          </a:p>
          <a:p>
            <a:pPr>
              <a:spcAft>
                <a:spcPts val="1200"/>
              </a:spcAft>
            </a:pPr>
            <a:r>
              <a:rPr lang="en-GB" sz="2400" dirty="0"/>
              <a:t>The name of the object is lowercase with underscores</a:t>
            </a:r>
          </a:p>
          <a:p>
            <a:pPr>
              <a:spcAft>
                <a:spcPts val="1200"/>
              </a:spcAft>
            </a:pPr>
            <a:r>
              <a:rPr lang="en-GB" sz="2400" dirty="0">
                <a:latin typeface="Courier New" panose="02070309020205020404" pitchFamily="49" charset="0"/>
                <a:cs typeface="Courier New" panose="02070309020205020404" pitchFamily="49" charset="0"/>
              </a:rPr>
              <a:t>pass</a:t>
            </a:r>
            <a:r>
              <a:rPr lang="en-GB" sz="2400" dirty="0"/>
              <a:t> is a keyword that allows you to create empty blocks and clauses that do nothing but compile.</a:t>
            </a:r>
          </a:p>
          <a:p>
            <a:pPr>
              <a:spcAft>
                <a:spcPts val="1200"/>
              </a:spcAft>
            </a:pPr>
            <a:r>
              <a:rPr lang="en-GB" sz="2400" dirty="0"/>
              <a:t>To work, the module file should be in the same directory (or somewhere Python knows about). </a:t>
            </a:r>
          </a:p>
        </p:txBody>
      </p:sp>
    </p:spTree>
    <p:extLst>
      <p:ext uri="{BB962C8B-B14F-4D97-AF65-F5344CB8AC3E}">
        <p14:creationId xmlns:p14="http://schemas.microsoft.com/office/powerpoint/2010/main" val="30914253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27DA0-32E3-41F6-9DC0-F5DE1BFF4E9A}"/>
              </a:ext>
            </a:extLst>
          </p:cNvPr>
          <p:cNvSpPr>
            <a:spLocks noGrp="1"/>
          </p:cNvSpPr>
          <p:nvPr>
            <p:ph type="title"/>
          </p:nvPr>
        </p:nvSpPr>
        <p:spPr/>
        <p:txBody>
          <a:bodyPr/>
          <a:lstStyle/>
          <a:p>
            <a:pPr algn="r"/>
            <a:r>
              <a:rPr lang="en-GB" dirty="0"/>
              <a:t>Application Programming Interfaces</a:t>
            </a:r>
          </a:p>
        </p:txBody>
      </p:sp>
      <p:sp>
        <p:nvSpPr>
          <p:cNvPr id="3" name="Content Placeholder 2">
            <a:extLst>
              <a:ext uri="{FF2B5EF4-FFF2-40B4-BE49-F238E27FC236}">
                <a16:creationId xmlns:a16="http://schemas.microsoft.com/office/drawing/2014/main" id="{E3A97116-6377-41DA-BF10-BBD884FE4B35}"/>
              </a:ext>
            </a:extLst>
          </p:cNvPr>
          <p:cNvSpPr>
            <a:spLocks noGrp="1"/>
          </p:cNvSpPr>
          <p:nvPr>
            <p:ph idx="1"/>
          </p:nvPr>
        </p:nvSpPr>
        <p:spPr>
          <a:xfrm>
            <a:off x="542779" y="2078844"/>
            <a:ext cx="10515600" cy="4351338"/>
          </a:xfrm>
        </p:spPr>
        <p:txBody>
          <a:bodyPr>
            <a:normAutofit lnSpcReduction="10000"/>
          </a:bodyPr>
          <a:lstStyle/>
          <a:p>
            <a:pPr marL="0" indent="0">
              <a:buNone/>
            </a:pPr>
            <a:r>
              <a:rPr lang="en-GB" dirty="0" err="1"/>
              <a:t>Infact</a:t>
            </a:r>
            <a:r>
              <a:rPr lang="en-GB" dirty="0"/>
              <a:t>, it is usual to hide any variables and methods that outside code doesn't need access, limiting interactions to a clean and clear set of public methods. </a:t>
            </a:r>
          </a:p>
          <a:p>
            <a:pPr marL="0" indent="0">
              <a:buNone/>
            </a:pPr>
            <a:r>
              <a:rPr lang="en-GB" dirty="0"/>
              <a:t>These public methods are the </a:t>
            </a:r>
            <a:r>
              <a:rPr lang="en-GB" dirty="0">
                <a:solidFill>
                  <a:schemeClr val="accent1"/>
                </a:solidFill>
              </a:rPr>
              <a:t>Application Programming Interface (API) </a:t>
            </a:r>
            <a:r>
              <a:rPr lang="en-GB" dirty="0"/>
              <a:t>of the code; the bits for connecting to it. These are often the bits described in the API documentation, often called the API or docs for short.</a:t>
            </a:r>
          </a:p>
          <a:p>
            <a:pPr marL="0" indent="0">
              <a:buNone/>
            </a:pPr>
            <a:r>
              <a:rPr lang="en-GB" dirty="0"/>
              <a:t>This is part of </a:t>
            </a:r>
            <a:r>
              <a:rPr lang="en-GB" dirty="0">
                <a:solidFill>
                  <a:schemeClr val="accent1"/>
                </a:solidFill>
              </a:rPr>
              <a:t>Design by Contract</a:t>
            </a:r>
            <a:r>
              <a:rPr lang="en-GB" dirty="0"/>
              <a:t>: the idea that you design the public connections between code as the main program structure achieving a goal, allowing implementations within the code to be background detail.</a:t>
            </a:r>
          </a:p>
        </p:txBody>
      </p:sp>
    </p:spTree>
    <p:extLst>
      <p:ext uri="{BB962C8B-B14F-4D97-AF65-F5344CB8AC3E}">
        <p14:creationId xmlns:p14="http://schemas.microsoft.com/office/powerpoint/2010/main" val="26712342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74E0E-5908-495A-9DE1-71CC0703BBDB}"/>
              </a:ext>
            </a:extLst>
          </p:cNvPr>
          <p:cNvSpPr>
            <a:spLocks noGrp="1"/>
          </p:cNvSpPr>
          <p:nvPr>
            <p:ph type="title"/>
          </p:nvPr>
        </p:nvSpPr>
        <p:spPr/>
        <p:txBody>
          <a:bodyPr/>
          <a:lstStyle/>
          <a:p>
            <a:pPr algn="r"/>
            <a:r>
              <a:rPr lang="en-GB" dirty="0"/>
              <a:t>Private</a:t>
            </a:r>
          </a:p>
        </p:txBody>
      </p:sp>
      <p:sp>
        <p:nvSpPr>
          <p:cNvPr id="3" name="Content Placeholder 2">
            <a:extLst>
              <a:ext uri="{FF2B5EF4-FFF2-40B4-BE49-F238E27FC236}">
                <a16:creationId xmlns:a16="http://schemas.microsoft.com/office/drawing/2014/main" id="{36A146C5-959C-49E3-8407-26C5E57B53B0}"/>
              </a:ext>
            </a:extLst>
          </p:cNvPr>
          <p:cNvSpPr>
            <a:spLocks noGrp="1"/>
          </p:cNvSpPr>
          <p:nvPr>
            <p:ph idx="1"/>
          </p:nvPr>
        </p:nvSpPr>
        <p:spPr/>
        <p:txBody>
          <a:bodyPr>
            <a:normAutofit/>
          </a:bodyPr>
          <a:lstStyle/>
          <a:p>
            <a:pPr marL="0" indent="0">
              <a:buNone/>
            </a:pPr>
            <a:r>
              <a:rPr lang="en-GB" dirty="0"/>
              <a:t>In Python the security aspects of access control are less key, as the code is distributed as open text. </a:t>
            </a:r>
          </a:p>
          <a:p>
            <a:pPr marL="0" indent="0">
              <a:buNone/>
            </a:pPr>
            <a:endParaRPr lang="en-GB" dirty="0"/>
          </a:p>
          <a:p>
            <a:pPr marL="0" indent="0">
              <a:buNone/>
            </a:pPr>
            <a:r>
              <a:rPr lang="en-GB" dirty="0"/>
              <a:t>Nevertheless, you can informally hide variables if there's no reason for outside code to interact with it.</a:t>
            </a:r>
          </a:p>
          <a:p>
            <a:pPr marL="0" indent="0">
              <a:buNone/>
            </a:pPr>
            <a:endParaRPr lang="en-GB" dirty="0"/>
          </a:p>
          <a:p>
            <a:pPr marL="0" indent="0">
              <a:buNone/>
            </a:pPr>
            <a:r>
              <a:rPr lang="en-GB" dirty="0"/>
              <a:t>A function/method or variable name begun with an _underscore will informally be hidden when  public descriptions of the code are made (for example, by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(object) </a:t>
            </a:r>
            <a:r>
              <a:rPr lang="en-GB" dirty="0"/>
              <a:t>)</a:t>
            </a:r>
          </a:p>
        </p:txBody>
      </p:sp>
    </p:spTree>
    <p:extLst>
      <p:ext uri="{BB962C8B-B14F-4D97-AF65-F5344CB8AC3E}">
        <p14:creationId xmlns:p14="http://schemas.microsoft.com/office/powerpoint/2010/main" val="2595895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BFD30-E1BB-4B97-B398-5023B3F3BC8F}"/>
              </a:ext>
            </a:extLst>
          </p:cNvPr>
          <p:cNvSpPr>
            <a:spLocks noGrp="1"/>
          </p:cNvSpPr>
          <p:nvPr>
            <p:ph type="title"/>
          </p:nvPr>
        </p:nvSpPr>
        <p:spPr/>
        <p:txBody>
          <a:bodyPr/>
          <a:lstStyle/>
          <a:p>
            <a:pPr algn="r"/>
            <a:r>
              <a:rPr lang="en-GB" dirty="0"/>
              <a:t>Private</a:t>
            </a:r>
          </a:p>
        </p:txBody>
      </p:sp>
      <p:sp>
        <p:nvSpPr>
          <p:cNvPr id="3" name="Content Placeholder 2">
            <a:extLst>
              <a:ext uri="{FF2B5EF4-FFF2-40B4-BE49-F238E27FC236}">
                <a16:creationId xmlns:a16="http://schemas.microsoft.com/office/drawing/2014/main" id="{ACA57635-0FE2-41A0-87F0-6A703A244852}"/>
              </a:ext>
            </a:extLst>
          </p:cNvPr>
          <p:cNvSpPr>
            <a:spLocks noGrp="1"/>
          </p:cNvSpPr>
          <p:nvPr>
            <p:ph idx="1"/>
          </p:nvPr>
        </p:nvSpPr>
        <p:spPr/>
        <p:txBody>
          <a:bodyPr>
            <a:normAutofit lnSpcReduction="10000"/>
          </a:bodyPr>
          <a:lstStyle/>
          <a:p>
            <a:pPr marL="0" indent="0">
              <a:spcAft>
                <a:spcPts val="1200"/>
              </a:spcAft>
              <a:buNone/>
            </a:pPr>
            <a:r>
              <a:rPr lang="en-GB" dirty="0"/>
              <a:t>In addition, there is a chance that you want to make variables such that they can't be overridden by subclasses. </a:t>
            </a:r>
          </a:p>
          <a:p>
            <a:pPr marL="0" indent="0">
              <a:spcAft>
                <a:spcPts val="1200"/>
              </a:spcAft>
              <a:buNone/>
            </a:pPr>
            <a:r>
              <a:rPr lang="en-GB" dirty="0"/>
              <a:t>If I make a variable in the sub and super classes, the subclass one will replace the superclass one, potentially causing issues if superclass methods are run. </a:t>
            </a:r>
          </a:p>
          <a:p>
            <a:pPr marL="0" indent="0">
              <a:spcAft>
                <a:spcPts val="1200"/>
              </a:spcAft>
              <a:buNone/>
            </a:pPr>
            <a:r>
              <a:rPr lang="en-GB" dirty="0"/>
              <a:t>This is usually dealt with by making variables private, but in the absence of that option python engages in </a:t>
            </a:r>
            <a:r>
              <a:rPr lang="en-GB" dirty="0">
                <a:solidFill>
                  <a:schemeClr val="accent1"/>
                </a:solidFill>
              </a:rPr>
              <a:t>name mangling</a:t>
            </a:r>
            <a:r>
              <a:rPr lang="en-GB" dirty="0"/>
              <a:t>. Any label starting with at least two leading __underscores and at most one trailing underscore is replaced with </a:t>
            </a:r>
            <a:r>
              <a:rPr lang="en-GB" dirty="0">
                <a:latin typeface="Courier New" panose="02070309020205020404" pitchFamily="49" charset="0"/>
                <a:cs typeface="Courier New" panose="02070309020205020404" pitchFamily="49" charset="0"/>
              </a:rPr>
              <a:t>_</a:t>
            </a:r>
            <a:r>
              <a:rPr lang="en-GB" dirty="0" err="1">
                <a:latin typeface="Courier New" panose="02070309020205020404" pitchFamily="49" charset="0"/>
                <a:cs typeface="Courier New" panose="02070309020205020404" pitchFamily="49" charset="0"/>
              </a:rPr>
              <a:t>ClassName</a:t>
            </a:r>
            <a:r>
              <a:rPr lang="en-GB" dirty="0">
                <a:latin typeface="Courier New" panose="02070309020205020404" pitchFamily="49" charset="0"/>
                <a:cs typeface="Courier New" panose="02070309020205020404" pitchFamily="49" charset="0"/>
              </a:rPr>
              <a:t>__name</a:t>
            </a:r>
            <a:r>
              <a:rPr lang="en-GB" dirty="0"/>
              <a:t>. This prevents subclasses accidentally overriding it.</a:t>
            </a:r>
          </a:p>
        </p:txBody>
      </p:sp>
    </p:spTree>
    <p:extLst>
      <p:ext uri="{BB962C8B-B14F-4D97-AF65-F5344CB8AC3E}">
        <p14:creationId xmlns:p14="http://schemas.microsoft.com/office/powerpoint/2010/main" val="5345765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C9677-FF7B-4ADD-AFA1-BEE742A89CA3}"/>
              </a:ext>
            </a:extLst>
          </p:cNvPr>
          <p:cNvSpPr>
            <a:spLocks noGrp="1"/>
          </p:cNvSpPr>
          <p:nvPr>
            <p:ph type="title"/>
          </p:nvPr>
        </p:nvSpPr>
        <p:spPr/>
        <p:txBody>
          <a:bodyPr/>
          <a:lstStyle/>
          <a:p>
            <a:pPr algn="r"/>
            <a:r>
              <a:rPr lang="en-GB" dirty="0"/>
              <a:t>Get Attribute</a:t>
            </a:r>
          </a:p>
        </p:txBody>
      </p:sp>
      <p:sp>
        <p:nvSpPr>
          <p:cNvPr id="3" name="Content Placeholder 2">
            <a:extLst>
              <a:ext uri="{FF2B5EF4-FFF2-40B4-BE49-F238E27FC236}">
                <a16:creationId xmlns:a16="http://schemas.microsoft.com/office/drawing/2014/main" id="{D43786F4-FF59-4E21-9F40-133E890D8141}"/>
              </a:ext>
            </a:extLst>
          </p:cNvPr>
          <p:cNvSpPr>
            <a:spLocks noGrp="1"/>
          </p:cNvSpPr>
          <p:nvPr>
            <p:ph idx="1"/>
          </p:nvPr>
        </p:nvSpPr>
        <p:spPr/>
        <p:txBody>
          <a:bodyPr>
            <a:normAutofit fontScale="92500" lnSpcReduction="20000"/>
          </a:bodyPr>
          <a:lstStyle/>
          <a:p>
            <a:pPr marL="0" indent="0">
              <a:buNone/>
            </a:pPr>
            <a:r>
              <a:rPr lang="en-GB" dirty="0"/>
              <a:t>Set and get methods aren't common in Python, though there's nothing to stop you writing them. The problem is that people will usually try to access a variable directly.</a:t>
            </a:r>
          </a:p>
          <a:p>
            <a:pPr marL="0" indent="0">
              <a:buNone/>
            </a:pPr>
            <a:endParaRPr lang="en-GB" dirty="0"/>
          </a:p>
          <a:p>
            <a:pPr marL="0" indent="0">
              <a:buNone/>
            </a:pPr>
            <a:r>
              <a:rPr lang="en-GB" dirty="0"/>
              <a:t>There is, however, a </a:t>
            </a:r>
            <a:r>
              <a:rPr lang="en-GB" dirty="0" err="1"/>
              <a:t>getaround</a:t>
            </a:r>
            <a:r>
              <a:rPr lang="en-GB" dirty="0"/>
              <a:t>. If a variable can't be directly found to get, the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getattr</a:t>
            </a:r>
            <a:r>
              <a:rPr lang="en-GB" dirty="0">
                <a:latin typeface="Courier New" panose="02070309020205020404" pitchFamily="49" charset="0"/>
                <a:cs typeface="Courier New" panose="02070309020205020404" pitchFamily="49" charset="0"/>
              </a:rPr>
              <a:t>__() </a:t>
            </a:r>
            <a:r>
              <a:rPr lang="en-GB" dirty="0"/>
              <a:t>method is called in the object. Moreover, for all attempts to set a variable values, a method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setattr</a:t>
            </a:r>
            <a:r>
              <a:rPr lang="en-GB" dirty="0">
                <a:latin typeface="Courier New" panose="02070309020205020404" pitchFamily="49" charset="0"/>
                <a:cs typeface="Courier New" panose="02070309020205020404" pitchFamily="49" charset="0"/>
              </a:rPr>
              <a:t>__(self, name, value) </a:t>
            </a:r>
            <a:r>
              <a:rPr lang="en-GB" dirty="0"/>
              <a:t>is called. Both methods are invisibly present in objects.</a:t>
            </a:r>
          </a:p>
          <a:p>
            <a:pPr marL="0" indent="0">
              <a:buNone/>
            </a:pPr>
            <a:endParaRPr lang="en-GB" dirty="0"/>
          </a:p>
          <a:p>
            <a:pPr marL="0" indent="0">
              <a:buNone/>
            </a:pPr>
            <a:r>
              <a:rPr lang="en-GB" dirty="0"/>
              <a:t>If you remove a variable, but document its existence, the methods will be invoked to look for it. You can then override  the methods to control access to another object as if it were the missing one.</a:t>
            </a:r>
          </a:p>
        </p:txBody>
      </p:sp>
    </p:spTree>
    <p:extLst>
      <p:ext uri="{BB962C8B-B14F-4D97-AF65-F5344CB8AC3E}">
        <p14:creationId xmlns:p14="http://schemas.microsoft.com/office/powerpoint/2010/main" val="40786072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6204D-1A8D-436C-ADC0-C78D72E5F6D7}"/>
              </a:ext>
            </a:extLst>
          </p:cNvPr>
          <p:cNvSpPr>
            <a:spLocks noGrp="1"/>
          </p:cNvSpPr>
          <p:nvPr>
            <p:ph type="title"/>
          </p:nvPr>
        </p:nvSpPr>
        <p:spPr/>
        <p:txBody>
          <a:bodyPr/>
          <a:lstStyle/>
          <a:p>
            <a:r>
              <a:rPr lang="en-GB" dirty="0"/>
              <a:t>Read only variables, get set</a:t>
            </a:r>
          </a:p>
        </p:txBody>
      </p:sp>
      <p:sp>
        <p:nvSpPr>
          <p:cNvPr id="3" name="Content Placeholder 2">
            <a:extLst>
              <a:ext uri="{FF2B5EF4-FFF2-40B4-BE49-F238E27FC236}">
                <a16:creationId xmlns:a16="http://schemas.microsoft.com/office/drawing/2014/main" id="{C08B7735-DFDF-40AE-860A-859EF8C276B0}"/>
              </a:ext>
            </a:extLst>
          </p:cNvPr>
          <p:cNvSpPr>
            <a:spLocks noGrp="1"/>
          </p:cNvSpPr>
          <p:nvPr>
            <p:ph idx="1"/>
          </p:nvPr>
        </p:nvSpPr>
        <p:spPr/>
        <p:txBody>
          <a:bodyPr>
            <a:normAutofit fontScale="92500" lnSpcReduction="10000"/>
          </a:bodyPr>
          <a:lstStyle/>
          <a:p>
            <a:pPr marL="0" indent="0">
              <a:buNone/>
            </a:pPr>
            <a:r>
              <a:rPr lang="en-GB" dirty="0"/>
              <a:t>Solution is to use the property() </a:t>
            </a:r>
            <a:r>
              <a:rPr lang="en-GB" dirty="0" err="1"/>
              <a:t>builtin</a:t>
            </a:r>
            <a:r>
              <a:rPr lang="en-GB" dirty="0"/>
              <a:t> function </a:t>
            </a:r>
          </a:p>
          <a:p>
            <a:pPr marL="0" indent="0">
              <a:buNone/>
            </a:pPr>
            <a:r>
              <a:rPr lang="en-GB" dirty="0">
                <a:hlinkClick r:id="rId2"/>
              </a:rPr>
              <a:t>https://docs.python.org/3/library/functions.html#property</a:t>
            </a:r>
            <a:endParaRPr lang="en-GB" dirty="0"/>
          </a:p>
          <a:p>
            <a:pPr marL="0" indent="0">
              <a:buNone/>
            </a:pPr>
            <a:r>
              <a:rPr lang="en-GB" dirty="0"/>
              <a:t>This sets up a variable so it can only be accessed through accessor / </a:t>
            </a:r>
            <a:r>
              <a:rPr lang="en-GB" dirty="0" err="1"/>
              <a:t>mutator</a:t>
            </a:r>
            <a:r>
              <a:rPr lang="en-GB" dirty="0"/>
              <a:t> methods.</a:t>
            </a:r>
          </a:p>
          <a:p>
            <a:pPr marL="0" indent="0">
              <a:buNone/>
            </a:pPr>
            <a:endParaRPr lang="en-GB" dirty="0"/>
          </a:p>
          <a:p>
            <a:pPr marL="0" indent="0">
              <a:buNone/>
            </a:pPr>
            <a:r>
              <a:rPr lang="en-GB" dirty="0"/>
              <a:t>When the variable is accessed as:</a:t>
            </a:r>
          </a:p>
          <a:p>
            <a:pPr marL="0" indent="0">
              <a:buNone/>
            </a:pPr>
            <a:r>
              <a:rPr lang="en-GB" dirty="0" err="1">
                <a:latin typeface="Courier New" panose="02070309020205020404" pitchFamily="49" charset="0"/>
                <a:cs typeface="Courier New" panose="02070309020205020404" pitchFamily="49" charset="0"/>
              </a:rPr>
              <a:t>object_name.variable_name</a:t>
            </a:r>
            <a:endParaRPr lang="en-GB" dirty="0">
              <a:latin typeface="Courier New" panose="02070309020205020404" pitchFamily="49" charset="0"/>
              <a:cs typeface="Courier New" panose="02070309020205020404" pitchFamily="49" charset="0"/>
            </a:endParaRPr>
          </a:p>
          <a:p>
            <a:pPr marL="0" indent="0">
              <a:buNone/>
            </a:pPr>
            <a:r>
              <a:rPr lang="en-GB" dirty="0"/>
              <a:t>What will run is:</a:t>
            </a:r>
          </a:p>
          <a:p>
            <a:pPr marL="0" indent="0">
              <a:buNone/>
            </a:pPr>
            <a:r>
              <a:rPr lang="en-GB" dirty="0" err="1">
                <a:latin typeface="Courier New" panose="02070309020205020404" pitchFamily="49" charset="0"/>
                <a:cs typeface="Courier New" panose="02070309020205020404" pitchFamily="49" charset="0"/>
              </a:rPr>
              <a:t>object_name.getvariable_name</a:t>
            </a:r>
            <a:r>
              <a:rPr lang="en-GB" dirty="0">
                <a:latin typeface="Courier New" panose="02070309020205020404" pitchFamily="49" charset="0"/>
                <a:cs typeface="Courier New" panose="02070309020205020404" pitchFamily="49" charset="0"/>
              </a:rPr>
              <a:t>()</a:t>
            </a:r>
          </a:p>
          <a:p>
            <a:pPr marL="0" indent="0">
              <a:buNone/>
            </a:pPr>
            <a:r>
              <a:rPr lang="en-GB" dirty="0"/>
              <a:t>This can be used to make variables read only, for example.</a:t>
            </a:r>
          </a:p>
          <a:p>
            <a:endParaRPr lang="en-GB" dirty="0"/>
          </a:p>
        </p:txBody>
      </p:sp>
    </p:spTree>
    <p:extLst>
      <p:ext uri="{BB962C8B-B14F-4D97-AF65-F5344CB8AC3E}">
        <p14:creationId xmlns:p14="http://schemas.microsoft.com/office/powerpoint/2010/main" val="563327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66F01-5E2E-462E-98D4-DF679600A208}"/>
              </a:ext>
            </a:extLst>
          </p:cNvPr>
          <p:cNvSpPr>
            <a:spLocks noGrp="1"/>
          </p:cNvSpPr>
          <p:nvPr>
            <p:ph type="title"/>
          </p:nvPr>
        </p:nvSpPr>
        <p:spPr/>
        <p:txBody>
          <a:bodyPr/>
          <a:lstStyle/>
          <a:p>
            <a:pPr algn="r"/>
            <a:r>
              <a:rPr lang="en-GB" dirty="0"/>
              <a:t>Example from docs</a:t>
            </a:r>
          </a:p>
        </p:txBody>
      </p:sp>
      <p:sp>
        <p:nvSpPr>
          <p:cNvPr id="3" name="Content Placeholder 2">
            <a:extLst>
              <a:ext uri="{FF2B5EF4-FFF2-40B4-BE49-F238E27FC236}">
                <a16:creationId xmlns:a16="http://schemas.microsoft.com/office/drawing/2014/main" id="{514B974F-B516-4074-940A-6F7DB2C27A92}"/>
              </a:ext>
            </a:extLst>
          </p:cNvPr>
          <p:cNvSpPr>
            <a:spLocks noGrp="1"/>
          </p:cNvSpPr>
          <p:nvPr>
            <p:ph idx="1"/>
          </p:nvPr>
        </p:nvSpPr>
        <p:spPr/>
        <p:txBody>
          <a:bodyPr>
            <a:normAutofit fontScale="55000" lnSpcReduction="20000"/>
          </a:bodyPr>
          <a:lstStyle/>
          <a:p>
            <a:pPr marL="0" indent="0">
              <a:buNone/>
            </a:pPr>
            <a:r>
              <a:rPr lang="en-GB" dirty="0">
                <a:latin typeface="Courier New" panose="02070309020205020404" pitchFamily="49" charset="0"/>
                <a:cs typeface="Courier New" panose="02070309020205020404" pitchFamily="49" charset="0"/>
              </a:rPr>
              <a:t>class C():</a:t>
            </a:r>
          </a:p>
          <a:p>
            <a:pPr marL="0" indent="0">
              <a:buNone/>
            </a:pPr>
            <a:r>
              <a:rPr lang="en-GB" dirty="0">
                <a:latin typeface="Courier New" panose="02070309020205020404" pitchFamily="49" charset="0"/>
                <a:cs typeface="Courier New" panose="02070309020205020404" pitchFamily="49" charset="0"/>
              </a:rPr>
              <a:t>    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__(self):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self._x</a:t>
            </a:r>
            <a:r>
              <a:rPr lang="en-GB" dirty="0">
                <a:latin typeface="Courier New" panose="02070309020205020404" pitchFamily="49" charset="0"/>
                <a:cs typeface="Courier New" panose="02070309020205020404" pitchFamily="49" charset="0"/>
              </a:rPr>
              <a:t> = None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getx</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return </a:t>
            </a:r>
            <a:r>
              <a:rPr lang="en-GB" dirty="0" err="1">
                <a:latin typeface="Courier New" panose="02070309020205020404" pitchFamily="49" charset="0"/>
                <a:cs typeface="Courier New" panose="02070309020205020404" pitchFamily="49" charset="0"/>
              </a:rPr>
              <a:t>self._x</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setx</a:t>
            </a:r>
            <a:r>
              <a:rPr lang="en-GB" dirty="0">
                <a:latin typeface="Courier New" panose="02070309020205020404" pitchFamily="49" charset="0"/>
                <a:cs typeface="Courier New" panose="02070309020205020404" pitchFamily="49" charset="0"/>
              </a:rPr>
              <a:t>(self, value):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self._x</a:t>
            </a:r>
            <a:r>
              <a:rPr lang="en-GB" dirty="0">
                <a:latin typeface="Courier New" panose="02070309020205020404" pitchFamily="49" charset="0"/>
                <a:cs typeface="Courier New" panose="02070309020205020404" pitchFamily="49" charset="0"/>
              </a:rPr>
              <a:t> = value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delx</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del </a:t>
            </a:r>
            <a:r>
              <a:rPr lang="en-GB" dirty="0" err="1">
                <a:latin typeface="Courier New" panose="02070309020205020404" pitchFamily="49" charset="0"/>
                <a:cs typeface="Courier New" panose="02070309020205020404" pitchFamily="49" charset="0"/>
              </a:rPr>
              <a:t>self._x</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x = property(</a:t>
            </a:r>
            <a:r>
              <a:rPr lang="en-GB" dirty="0" err="1">
                <a:latin typeface="Courier New" panose="02070309020205020404" pitchFamily="49" charset="0"/>
                <a:cs typeface="Courier New" panose="02070309020205020404" pitchFamily="49" charset="0"/>
              </a:rPr>
              <a:t>getx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delx</a:t>
            </a:r>
            <a:r>
              <a:rPr lang="en-GB" dirty="0">
                <a:latin typeface="Courier New" panose="02070309020205020404" pitchFamily="49" charset="0"/>
                <a:cs typeface="Courier New" panose="02070309020205020404" pitchFamily="49" charset="0"/>
              </a:rPr>
              <a:t>, "I'm the 'x' property.")</a:t>
            </a:r>
          </a:p>
        </p:txBody>
      </p:sp>
    </p:spTree>
    <p:extLst>
      <p:ext uri="{BB962C8B-B14F-4D97-AF65-F5344CB8AC3E}">
        <p14:creationId xmlns:p14="http://schemas.microsoft.com/office/powerpoint/2010/main" val="28653938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sz="1800" dirty="0"/>
              <a:t>Classes.</a:t>
            </a:r>
          </a:p>
          <a:p>
            <a:pPr marL="0" indent="0">
              <a:buNone/>
            </a:pPr>
            <a:r>
              <a:rPr lang="en-GB" sz="2000" dirty="0"/>
              <a:t>Variables and scope.</a:t>
            </a:r>
          </a:p>
          <a:p>
            <a:pPr marL="0" indent="0">
              <a:buNone/>
            </a:pPr>
            <a:r>
              <a:rPr lang="en-GB" sz="2000" dirty="0"/>
              <a:t>Object oriented philosophy.</a:t>
            </a:r>
          </a:p>
          <a:p>
            <a:pPr marL="0" indent="0">
              <a:buNone/>
            </a:pPr>
            <a:r>
              <a:rPr lang="en-GB" sz="2400" dirty="0"/>
              <a:t>Protection.</a:t>
            </a:r>
          </a:p>
          <a:p>
            <a:pPr marL="0" indent="0">
              <a:buNone/>
            </a:pPr>
            <a:r>
              <a:rPr lang="en-GB" dirty="0"/>
              <a:t>UML.</a:t>
            </a:r>
          </a:p>
        </p:txBody>
      </p:sp>
    </p:spTree>
    <p:extLst>
      <p:ext uri="{BB962C8B-B14F-4D97-AF65-F5344CB8AC3E}">
        <p14:creationId xmlns:p14="http://schemas.microsoft.com/office/powerpoint/2010/main" val="27198441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640013" y="333375"/>
            <a:ext cx="8938094" cy="685800"/>
          </a:xfrm>
        </p:spPr>
        <p:txBody>
          <a:bodyPr rtlCol="0">
            <a:normAutofit fontScale="90000"/>
          </a:bodyPr>
          <a:lstStyle/>
          <a:p>
            <a:pPr algn="r">
              <a:defRPr/>
            </a:pPr>
            <a:r>
              <a:rPr lang="en-GB" dirty="0"/>
              <a:t>UML</a:t>
            </a:r>
            <a:endParaRPr lang="en-US" dirty="0"/>
          </a:p>
        </p:txBody>
      </p:sp>
      <p:sp>
        <p:nvSpPr>
          <p:cNvPr id="53251" name="Rectangle 3"/>
          <p:cNvSpPr>
            <a:spLocks noGrp="1" noChangeArrowheads="1"/>
          </p:cNvSpPr>
          <p:nvPr>
            <p:ph idx="1"/>
          </p:nvPr>
        </p:nvSpPr>
        <p:spPr>
          <a:xfrm>
            <a:off x="412124" y="2060576"/>
            <a:ext cx="11436439" cy="4797425"/>
          </a:xfrm>
        </p:spPr>
        <p:txBody>
          <a:bodyPr>
            <a:normAutofit/>
          </a:bodyPr>
          <a:lstStyle/>
          <a:p>
            <a:pPr marL="0" indent="0">
              <a:spcAft>
                <a:spcPts val="1200"/>
              </a:spcAft>
              <a:buNone/>
            </a:pPr>
            <a:r>
              <a:rPr lang="en-GB" altLang="en-US" sz="2600" dirty="0"/>
              <a:t>The Unified Modelling Language. </a:t>
            </a:r>
          </a:p>
          <a:p>
            <a:pPr marL="0" indent="0">
              <a:spcAft>
                <a:spcPts val="1200"/>
              </a:spcAft>
              <a:buNone/>
            </a:pPr>
            <a:r>
              <a:rPr lang="en-GB" altLang="en-US" sz="2600" dirty="0"/>
              <a:t>A way of drawing code overviews so that it's understood by any programmer.</a:t>
            </a:r>
          </a:p>
          <a:p>
            <a:pPr marL="0" indent="0">
              <a:spcAft>
                <a:spcPts val="1200"/>
              </a:spcAft>
              <a:buNone/>
            </a:pPr>
            <a:r>
              <a:rPr lang="en-GB" altLang="en-US" sz="2600" dirty="0"/>
              <a:t>Usually part of a software development 'process'.</a:t>
            </a:r>
          </a:p>
          <a:p>
            <a:pPr marL="0" indent="0">
              <a:spcAft>
                <a:spcPts val="1200"/>
              </a:spcAft>
              <a:buNone/>
            </a:pPr>
            <a:r>
              <a:rPr lang="en-GB" altLang="en-US" sz="2600" dirty="0"/>
              <a:t>UML is an overview. Once developers have seen your UML, they’ll look at your documentation (next lecture) for more information.</a:t>
            </a:r>
          </a:p>
          <a:p>
            <a:pPr marL="0" indent="0">
              <a:buNone/>
            </a:pPr>
            <a:endParaRPr lang="en-GB" altLang="en-US" sz="2600" dirty="0"/>
          </a:p>
          <a:p>
            <a:pPr marL="0" indent="0">
              <a:buNone/>
            </a:pPr>
            <a:r>
              <a:rPr lang="en-GB" altLang="en-US" sz="2600" dirty="0"/>
              <a:t>Can be converted into raw code using some </a:t>
            </a:r>
            <a:r>
              <a:rPr lang="en-US" altLang="en-US" sz="2600" dirty="0"/>
              <a:t>Computer Aided Software Engineering</a:t>
            </a:r>
            <a:r>
              <a:rPr lang="en-GB" altLang="en-US" sz="2600" dirty="0"/>
              <a:t> (CASE) tools.</a:t>
            </a:r>
            <a:endParaRPr lang="en-US" altLang="en-US" sz="2600" dirty="0"/>
          </a:p>
        </p:txBody>
      </p:sp>
    </p:spTree>
    <p:extLst>
      <p:ext uri="{BB962C8B-B14F-4D97-AF65-F5344CB8AC3E}">
        <p14:creationId xmlns:p14="http://schemas.microsoft.com/office/powerpoint/2010/main" val="17332085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711450" y="188913"/>
            <a:ext cx="7772400" cy="762000"/>
          </a:xfrm>
        </p:spPr>
        <p:txBody>
          <a:bodyPr/>
          <a:lstStyle/>
          <a:p>
            <a:pPr algn="r" eaLnBrk="1" hangingPunct="1"/>
            <a:r>
              <a:rPr lang="en-GB" altLang="en-US" sz="4000"/>
              <a:t>Why have an overview standard?</a:t>
            </a:r>
            <a:endParaRPr lang="en-US" altLang="en-US" sz="4000"/>
          </a:p>
        </p:txBody>
      </p:sp>
      <p:sp>
        <p:nvSpPr>
          <p:cNvPr id="4099" name="Rectangle 3"/>
          <p:cNvSpPr>
            <a:spLocks noGrp="1" noChangeArrowheads="1"/>
          </p:cNvSpPr>
          <p:nvPr>
            <p:ph idx="1"/>
          </p:nvPr>
        </p:nvSpPr>
        <p:spPr>
          <a:xfrm>
            <a:off x="553792" y="2349500"/>
            <a:ext cx="11050073" cy="4279900"/>
          </a:xfrm>
        </p:spPr>
        <p:txBody>
          <a:bodyPr/>
          <a:lstStyle/>
          <a:p>
            <a:pPr marL="0" indent="0">
              <a:buNone/>
              <a:defRPr/>
            </a:pPr>
            <a:r>
              <a:rPr lang="en-GB" dirty="0"/>
              <a:t>In industry code tends to be part of much larger projects with multiple programmers working on it.</a:t>
            </a:r>
          </a:p>
          <a:p>
            <a:pPr eaLnBrk="1" hangingPunct="1">
              <a:buFont typeface="Arial" charset="0"/>
              <a:buNone/>
              <a:defRPr/>
            </a:pPr>
            <a:endParaRPr lang="en-GB" dirty="0"/>
          </a:p>
          <a:p>
            <a:pPr eaLnBrk="1" hangingPunct="1">
              <a:buFont typeface="Arial" charset="0"/>
              <a:buNone/>
              <a:defRPr/>
            </a:pPr>
            <a:r>
              <a:rPr lang="en-GB" dirty="0"/>
              <a:t>Therefore we need standard overviews so that…</a:t>
            </a:r>
          </a:p>
          <a:p>
            <a:pPr marL="450850" lvl="1" indent="6350">
              <a:buNone/>
              <a:defRPr/>
            </a:pPr>
            <a:r>
              <a:rPr lang="en-GB" sz="2300" dirty="0"/>
              <a:t>We can see whether an application can be made and how many people we’ll need to work before we start coding.</a:t>
            </a:r>
          </a:p>
          <a:p>
            <a:pPr marL="450850" lvl="1" indent="6350">
              <a:buNone/>
              <a:defRPr/>
            </a:pPr>
            <a:r>
              <a:rPr lang="en-GB" sz="2300" dirty="0"/>
              <a:t>We can see where our code fits in when we start.</a:t>
            </a:r>
          </a:p>
          <a:p>
            <a:pPr marL="450850" lvl="1" indent="6350">
              <a:buNone/>
              <a:defRPr/>
            </a:pPr>
            <a:r>
              <a:rPr lang="en-GB" sz="2300" dirty="0"/>
              <a:t>We can see how to use other people’s objects.</a:t>
            </a:r>
          </a:p>
          <a:p>
            <a:pPr marL="450850" lvl="1" indent="6350">
              <a:buNone/>
              <a:defRPr/>
            </a:pPr>
            <a:r>
              <a:rPr lang="en-GB" sz="2300" dirty="0"/>
              <a:t>If you spontaneously combust, others can pick up your work easily.</a:t>
            </a:r>
          </a:p>
          <a:p>
            <a:pPr eaLnBrk="1" hangingPunct="1">
              <a:buFont typeface="Arial" charset="0"/>
              <a:buChar char="•"/>
              <a:defRPr/>
            </a:pPr>
            <a:endParaRPr lang="en-US" dirty="0"/>
          </a:p>
        </p:txBody>
      </p:sp>
    </p:spTree>
    <p:extLst>
      <p:ext uri="{BB962C8B-B14F-4D97-AF65-F5344CB8AC3E}">
        <p14:creationId xmlns:p14="http://schemas.microsoft.com/office/powerpoint/2010/main" val="25455756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711450" y="260350"/>
            <a:ext cx="8943930" cy="609600"/>
          </a:xfrm>
        </p:spPr>
        <p:txBody>
          <a:bodyPr rtlCol="0">
            <a:normAutofit fontScale="90000"/>
          </a:bodyPr>
          <a:lstStyle/>
          <a:p>
            <a:pPr algn="r">
              <a:defRPr/>
            </a:pPr>
            <a:r>
              <a:rPr lang="en-GB" dirty="0"/>
              <a:t>Parts of UML</a:t>
            </a:r>
            <a:endParaRPr lang="en-US" dirty="0"/>
          </a:p>
        </p:txBody>
      </p:sp>
      <p:sp>
        <p:nvSpPr>
          <p:cNvPr id="38915" name="Rectangle 3"/>
          <p:cNvSpPr>
            <a:spLocks noGrp="1" noChangeArrowheads="1"/>
          </p:cNvSpPr>
          <p:nvPr>
            <p:ph idx="1"/>
          </p:nvPr>
        </p:nvSpPr>
        <p:spPr>
          <a:xfrm>
            <a:off x="695460" y="2060576"/>
            <a:ext cx="10959920" cy="4492625"/>
          </a:xfrm>
        </p:spPr>
        <p:txBody>
          <a:bodyPr>
            <a:normAutofit/>
          </a:bodyPr>
          <a:lstStyle/>
          <a:p>
            <a:pPr marL="0" indent="0">
              <a:buNone/>
              <a:defRPr/>
            </a:pPr>
            <a:r>
              <a:rPr lang="en-GB" sz="2600" dirty="0"/>
              <a:t>There are several types of model in the UML. Which one you use, and how you look at it, will depend on what you’re trying to do.</a:t>
            </a:r>
          </a:p>
          <a:p>
            <a:pPr eaLnBrk="1" hangingPunct="1">
              <a:lnSpc>
                <a:spcPct val="55000"/>
              </a:lnSpc>
              <a:buFont typeface="Arial" charset="0"/>
              <a:buNone/>
              <a:defRPr/>
            </a:pPr>
            <a:endParaRPr lang="en-GB" sz="2600" dirty="0"/>
          </a:p>
          <a:p>
            <a:pPr eaLnBrk="1" hangingPunct="1">
              <a:lnSpc>
                <a:spcPct val="90000"/>
              </a:lnSpc>
              <a:buFont typeface="Arial" charset="0"/>
              <a:buNone/>
              <a:defRPr/>
            </a:pPr>
            <a:r>
              <a:rPr lang="en-GB" sz="2600" dirty="0"/>
              <a:t>The secret is to use what’s useful.</a:t>
            </a:r>
          </a:p>
          <a:p>
            <a:pPr eaLnBrk="1" hangingPunct="1">
              <a:lnSpc>
                <a:spcPct val="90000"/>
              </a:lnSpc>
              <a:buFont typeface="Arial" charset="0"/>
              <a:buNone/>
              <a:defRPr/>
            </a:pPr>
            <a:r>
              <a:rPr lang="en-GB" sz="2600" dirty="0"/>
              <a:t>Types of diagram…</a:t>
            </a:r>
          </a:p>
          <a:p>
            <a:pPr marL="450850" lvl="1" indent="6350">
              <a:buNone/>
              <a:defRPr/>
            </a:pPr>
            <a:r>
              <a:rPr lang="en-GB" sz="2300" dirty="0"/>
              <a:t>Use Cases (What are the uses someone [or thing] may want from our software).</a:t>
            </a:r>
          </a:p>
          <a:p>
            <a:pPr marL="450850" lvl="1" indent="6350">
              <a:buNone/>
              <a:defRPr/>
            </a:pPr>
            <a:r>
              <a:rPr lang="en-GB" sz="2300" dirty="0"/>
              <a:t>Class Diagrams (What are the different relationships between Classes).</a:t>
            </a:r>
          </a:p>
          <a:p>
            <a:pPr marL="450850" lvl="1" indent="6350">
              <a:buNone/>
              <a:defRPr/>
            </a:pPr>
            <a:r>
              <a:rPr lang="en-GB" sz="2300" dirty="0"/>
              <a:t>Sequence Diagrams (What order does stuff happen in).</a:t>
            </a:r>
          </a:p>
          <a:p>
            <a:pPr marL="450850" lvl="1" indent="6350">
              <a:buNone/>
              <a:defRPr/>
            </a:pPr>
            <a:r>
              <a:rPr lang="en-GB" sz="2300" dirty="0"/>
              <a:t>State/Activity Diagrams (What are Classes like over time).</a:t>
            </a:r>
          </a:p>
          <a:p>
            <a:pPr lvl="1" eaLnBrk="1" hangingPunct="1">
              <a:lnSpc>
                <a:spcPct val="90000"/>
              </a:lnSpc>
              <a:buFont typeface="Arial" charset="0"/>
              <a:buChar char="–"/>
              <a:defRPr/>
            </a:pPr>
            <a:endParaRPr lang="en-US" sz="2300" dirty="0"/>
          </a:p>
        </p:txBody>
      </p:sp>
    </p:spTree>
    <p:extLst>
      <p:ext uri="{BB962C8B-B14F-4D97-AF65-F5344CB8AC3E}">
        <p14:creationId xmlns:p14="http://schemas.microsoft.com/office/powerpoint/2010/main" val="3230700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A80E-4029-4064-B1BD-C1BB8DC31FBF}"/>
              </a:ext>
            </a:extLst>
          </p:cNvPr>
          <p:cNvSpPr>
            <a:spLocks noGrp="1"/>
          </p:cNvSpPr>
          <p:nvPr>
            <p:ph type="title"/>
          </p:nvPr>
        </p:nvSpPr>
        <p:spPr/>
        <p:txBody>
          <a:bodyPr/>
          <a:lstStyle/>
          <a:p>
            <a:pPr algn="r"/>
            <a:r>
              <a:rPr lang="en-GB" dirty="0"/>
              <a:t>Import</a:t>
            </a:r>
          </a:p>
        </p:txBody>
      </p:sp>
      <p:sp>
        <p:nvSpPr>
          <p:cNvPr id="3" name="Content Placeholder 2">
            <a:extLst>
              <a:ext uri="{FF2B5EF4-FFF2-40B4-BE49-F238E27FC236}">
                <a16:creationId xmlns:a16="http://schemas.microsoft.com/office/drawing/2014/main" id="{71270E9D-9090-4808-98C3-FB100DEFD692}"/>
              </a:ext>
            </a:extLst>
          </p:cNvPr>
          <p:cNvSpPr>
            <a:spLocks noGrp="1"/>
          </p:cNvSpPr>
          <p:nvPr>
            <p:ph idx="1"/>
          </p:nvPr>
        </p:nvSpPr>
        <p:spPr>
          <a:xfrm>
            <a:off x="365760" y="1350498"/>
            <a:ext cx="11521440" cy="5162843"/>
          </a:xfrm>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agentframework</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t>This is a very explicit style. There is little ambiguity about which </a:t>
            </a:r>
            <a:r>
              <a:rPr lang="en-GB" dirty="0">
                <a:latin typeface="Courier New" panose="02070309020205020404" pitchFamily="49" charset="0"/>
                <a:cs typeface="Courier New" panose="02070309020205020404" pitchFamily="49" charset="0"/>
              </a:rPr>
              <a:t>Agent </a:t>
            </a:r>
            <a:r>
              <a:rPr lang="en-GB" dirty="0"/>
              <a:t>we are after (if other imported modules have </a:t>
            </a:r>
            <a:r>
              <a:rPr lang="en-GB" dirty="0">
                <a:latin typeface="Courier New" panose="02070309020205020404" pitchFamily="49" charset="0"/>
                <a:cs typeface="Courier New" panose="02070309020205020404" pitchFamily="49" charset="0"/>
              </a:rPr>
              <a:t>Agent </a:t>
            </a:r>
            <a:r>
              <a:rPr lang="en-GB" dirty="0"/>
              <a:t>classes). </a:t>
            </a:r>
          </a:p>
          <a:p>
            <a:pPr marL="0" indent="0">
              <a:buNone/>
            </a:pPr>
            <a:r>
              <a:rPr lang="en-GB" dirty="0"/>
              <a:t>This is safest as you have to be explicit about the module. Provided there aren't two modules with the same name and class, you are fine.</a:t>
            </a:r>
          </a:p>
          <a:p>
            <a:pPr marL="0" indent="0">
              <a:buNone/>
            </a:pPr>
            <a:endParaRPr lang="en-GB" dirty="0"/>
          </a:p>
          <a:p>
            <a:pPr marL="0" indent="0">
              <a:buNone/>
            </a:pPr>
            <a:r>
              <a:rPr lang="en-GB" dirty="0"/>
              <a:t>If you're sure there's no other </a:t>
            </a:r>
            <a:r>
              <a:rPr lang="en-GB" dirty="0">
                <a:latin typeface="Courier New" panose="02070309020205020404" pitchFamily="49" charset="0"/>
                <a:cs typeface="Courier New" panose="02070309020205020404" pitchFamily="49" charset="0"/>
              </a:rPr>
              <a:t>Agent</a:t>
            </a:r>
            <a:r>
              <a:rPr lang="en-GB" dirty="0"/>
              <a:t>, you can:</a:t>
            </a: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agentframework</a:t>
            </a:r>
            <a:r>
              <a:rPr lang="en-GB" dirty="0">
                <a:latin typeface="Courier New" panose="02070309020205020404" pitchFamily="49" charset="0"/>
                <a:cs typeface="Courier New" panose="02070309020205020404" pitchFamily="49" charset="0"/>
              </a:rPr>
              <a:t> import Agent</a:t>
            </a:r>
          </a:p>
          <a:p>
            <a:pPr marL="0" indent="0">
              <a:buNone/>
            </a:pPr>
            <a:r>
              <a:rPr lang="en-GB" dirty="0">
                <a:latin typeface="Courier New" panose="02070309020205020404" pitchFamily="49" charset="0"/>
                <a:cs typeface="Courier New" panose="02070309020205020404" pitchFamily="49" charset="0"/>
              </a:rPr>
              <a:t>agent_1 = Agent()</a:t>
            </a:r>
          </a:p>
          <a:p>
            <a:pPr marL="0" indent="0">
              <a:buNone/>
            </a:pPr>
            <a:r>
              <a:rPr lang="en-GB" dirty="0"/>
              <a:t>This just imports this one class. </a:t>
            </a:r>
          </a:p>
          <a:p>
            <a:pPr marL="0" indent="0">
              <a:buNone/>
            </a:pPr>
            <a:endParaRPr lang="en-GB" dirty="0"/>
          </a:p>
        </p:txBody>
      </p:sp>
    </p:spTree>
    <p:extLst>
      <p:ext uri="{BB962C8B-B14F-4D97-AF65-F5344CB8AC3E}">
        <p14:creationId xmlns:p14="http://schemas.microsoft.com/office/powerpoint/2010/main" val="32770032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208213" y="188913"/>
            <a:ext cx="8229600" cy="863600"/>
          </a:xfrm>
        </p:spPr>
        <p:txBody>
          <a:bodyPr/>
          <a:lstStyle/>
          <a:p>
            <a:pPr algn="r" eaLnBrk="1" hangingPunct="1"/>
            <a:r>
              <a:rPr lang="en-GB" altLang="en-US" sz="4000"/>
              <a:t>The Class Diagram</a:t>
            </a:r>
          </a:p>
        </p:txBody>
      </p:sp>
      <p:sp>
        <p:nvSpPr>
          <p:cNvPr id="59395" name="Rectangle 3"/>
          <p:cNvSpPr>
            <a:spLocks noGrp="1" noChangeArrowheads="1"/>
          </p:cNvSpPr>
          <p:nvPr>
            <p:ph type="body" sz="half" idx="1"/>
          </p:nvPr>
        </p:nvSpPr>
        <p:spPr>
          <a:xfrm>
            <a:off x="115910" y="385360"/>
            <a:ext cx="5440251" cy="6105592"/>
          </a:xfrm>
        </p:spPr>
        <p:txBody>
          <a:bodyPr>
            <a:normAutofit lnSpcReduction="10000"/>
          </a:bodyPr>
          <a:lstStyle/>
          <a:p>
            <a:pPr marL="0" indent="0">
              <a:spcAft>
                <a:spcPts val="1800"/>
              </a:spcAft>
              <a:buNone/>
            </a:pPr>
            <a:r>
              <a:rPr lang="en-GB" altLang="en-US" sz="2400" dirty="0"/>
              <a:t>-/+/# = private/public/protected (all public in Python, though might use # for semi-protected variables)</a:t>
            </a:r>
          </a:p>
          <a:p>
            <a:pPr marL="0" indent="0">
              <a:spcAft>
                <a:spcPts val="1800"/>
              </a:spcAft>
              <a:buNone/>
            </a:pPr>
            <a:r>
              <a:rPr lang="en-GB" altLang="en-US" sz="2400" dirty="0"/>
              <a:t>Diamond-line means Agent is dependent for its life on Model. There's one model and multiple Agents.</a:t>
            </a:r>
          </a:p>
          <a:p>
            <a:pPr marL="0" indent="0">
              <a:spcAft>
                <a:spcPts val="1800"/>
              </a:spcAft>
              <a:buNone/>
            </a:pPr>
            <a:r>
              <a:rPr lang="en-GB" altLang="en-US" sz="2400" dirty="0"/>
              <a:t>Solid arrow is inheritance from a class/abstract class. Interfaces have dashed arrows and are written:</a:t>
            </a:r>
          </a:p>
          <a:p>
            <a:pPr marL="0" indent="0">
              <a:spcAft>
                <a:spcPts val="1800"/>
              </a:spcAft>
              <a:buNone/>
            </a:pPr>
            <a:r>
              <a:rPr lang="en-GB" altLang="en-US" sz="2400" i="1" dirty="0"/>
              <a:t>&lt;&lt;Point&gt;&gt;</a:t>
            </a:r>
          </a:p>
          <a:p>
            <a:pPr marL="0" indent="0">
              <a:spcAft>
                <a:spcPts val="1800"/>
              </a:spcAft>
              <a:buNone/>
            </a:pPr>
            <a:r>
              <a:rPr lang="en-GB" altLang="en-US" sz="2400" dirty="0"/>
              <a:t>Abstract classes are either light font or, more usually, italics.</a:t>
            </a:r>
          </a:p>
          <a:p>
            <a:pPr marL="0" indent="0">
              <a:spcAft>
                <a:spcPts val="1800"/>
              </a:spcAft>
              <a:buNone/>
            </a:pPr>
            <a:r>
              <a:rPr lang="en-GB" altLang="en-US" sz="2400" dirty="0"/>
              <a:t>Variables at top, methods at bottom.</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9271" y="2008031"/>
            <a:ext cx="6134100" cy="3048000"/>
          </a:xfrm>
          <a:prstGeom prst="rect">
            <a:avLst/>
          </a:prstGeom>
        </p:spPr>
      </p:pic>
    </p:spTree>
    <p:extLst>
      <p:ext uri="{BB962C8B-B14F-4D97-AF65-F5344CB8AC3E}">
        <p14:creationId xmlns:p14="http://schemas.microsoft.com/office/powerpoint/2010/main" val="12101933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algn="r"/>
            <a:r>
              <a:rPr lang="en-GB" altLang="en-US"/>
              <a:t>Activity Diagram</a:t>
            </a:r>
          </a:p>
        </p:txBody>
      </p:sp>
      <p:sp>
        <p:nvSpPr>
          <p:cNvPr id="61443" name="Text Placeholder 2"/>
          <p:cNvSpPr>
            <a:spLocks noGrp="1"/>
          </p:cNvSpPr>
          <p:nvPr>
            <p:ph type="body" sz="half" idx="1"/>
          </p:nvPr>
        </p:nvSpPr>
        <p:spPr>
          <a:xfrm>
            <a:off x="609600" y="1989139"/>
            <a:ext cx="9385300" cy="4530725"/>
          </a:xfrm>
        </p:spPr>
        <p:txBody>
          <a:bodyPr/>
          <a:lstStyle/>
          <a:p>
            <a:pPr marL="0" indent="0">
              <a:buNone/>
            </a:pPr>
            <a:r>
              <a:rPr lang="en-GB" altLang="en-US" sz="2600" dirty="0"/>
              <a:t>Replacement for older flowcharts.</a:t>
            </a:r>
          </a:p>
          <a:p>
            <a:pPr marL="0" indent="0">
              <a:buNone/>
            </a:pPr>
            <a:r>
              <a:rPr lang="en-GB" altLang="en-US" sz="2600" dirty="0"/>
              <a:t>Beginning and end marked by circles</a:t>
            </a:r>
          </a:p>
          <a:p>
            <a:pPr marL="0" indent="0">
              <a:buNone/>
            </a:pPr>
            <a:r>
              <a:rPr lang="en-GB" altLang="en-US" sz="2600" dirty="0"/>
              <a:t>(end by a double circle).</a:t>
            </a:r>
          </a:p>
          <a:p>
            <a:pPr marL="0" indent="0">
              <a:buNone/>
            </a:pPr>
            <a:r>
              <a:rPr lang="en-GB" altLang="en-US" sz="2600" dirty="0"/>
              <a:t>Diamonds for decisions.</a:t>
            </a:r>
          </a:p>
          <a:p>
            <a:pPr marL="0" indent="0">
              <a:buNone/>
            </a:pPr>
            <a:r>
              <a:rPr lang="en-GB" altLang="en-US" sz="2600" dirty="0"/>
              <a:t>Parallel code marked by bars.</a:t>
            </a:r>
          </a:p>
        </p:txBody>
      </p:sp>
      <p:pic>
        <p:nvPicPr>
          <p:cNvPr id="61444" name="Picture 2" descr="C:\Google Drive\Programming for Social Scientists\materials\coding\uml\images\activity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7438" y="2428875"/>
            <a:ext cx="4102100"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90050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237165D3-140E-4975-8476-09BB296A7E51}"/>
              </a:ext>
            </a:extLst>
          </p:cNvPr>
          <p:cNvSpPr txBox="1">
            <a:spLocks/>
          </p:cNvSpPr>
          <p:nvPr/>
        </p:nvSpPr>
        <p:spPr>
          <a:xfrm>
            <a:off x="542777" y="844714"/>
            <a:ext cx="5020895" cy="2683177"/>
          </a:xfrm>
          <a:prstGeom prst="rect">
            <a:avLst/>
          </a:prstGeom>
          <a:ln>
            <a:solidFill>
              <a:schemeClr val="accent1"/>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agent_1.y = 100</a:t>
            </a:r>
          </a:p>
          <a:p>
            <a:pPr marL="0" indent="0">
              <a:buNone/>
            </a:pPr>
            <a:r>
              <a:rPr lang="en-GB" sz="2000" dirty="0">
                <a:latin typeface="Courier New" panose="02070309020205020404" pitchFamily="49" charset="0"/>
                <a:cs typeface="Courier New" panose="02070309020205020404" pitchFamily="49" charset="0"/>
              </a:rPr>
              <a:t>agent_1.x = 50</a:t>
            </a:r>
          </a:p>
          <a:p>
            <a:pPr marL="0" indent="0">
              <a:buNone/>
            </a:pPr>
            <a:r>
              <a:rPr lang="en-GB" sz="2000" dirty="0">
                <a:latin typeface="Courier New" panose="02070309020205020404" pitchFamily="49" charset="0"/>
                <a:cs typeface="Courier New" panose="02070309020205020404" pitchFamily="49" charset="0"/>
              </a:rPr>
              <a:t>print(agent_1.y)</a:t>
            </a:r>
          </a:p>
        </p:txBody>
      </p:sp>
      <p:sp>
        <p:nvSpPr>
          <p:cNvPr id="7" name="Content Placeholder 2">
            <a:extLst>
              <a:ext uri="{FF2B5EF4-FFF2-40B4-BE49-F238E27FC236}">
                <a16:creationId xmlns:a16="http://schemas.microsoft.com/office/drawing/2014/main" id="{A158C181-74A1-47CA-8474-779028EADB79}"/>
              </a:ext>
            </a:extLst>
          </p:cNvPr>
          <p:cNvSpPr txBox="1">
            <a:spLocks/>
          </p:cNvSpPr>
          <p:nvPr/>
        </p:nvSpPr>
        <p:spPr>
          <a:xfrm>
            <a:off x="542778" y="3829296"/>
            <a:ext cx="5020894" cy="2084899"/>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 (self):</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None </a:t>
            </a:r>
          </a:p>
        </p:txBody>
      </p:sp>
      <p:sp>
        <p:nvSpPr>
          <p:cNvPr id="8" name="Title 1">
            <a:extLst>
              <a:ext uri="{FF2B5EF4-FFF2-40B4-BE49-F238E27FC236}">
                <a16:creationId xmlns:a16="http://schemas.microsoft.com/office/drawing/2014/main" id="{8C9A807D-70C5-4B4E-B98B-65826863336E}"/>
              </a:ext>
            </a:extLst>
          </p:cNvPr>
          <p:cNvSpPr>
            <a:spLocks noGrp="1"/>
          </p:cNvSpPr>
          <p:nvPr>
            <p:ph type="title"/>
          </p:nvPr>
        </p:nvSpPr>
        <p:spPr>
          <a:xfrm>
            <a:off x="838200" y="365125"/>
            <a:ext cx="10515600" cy="1325563"/>
          </a:xfrm>
        </p:spPr>
        <p:txBody>
          <a:bodyPr/>
          <a:lstStyle/>
          <a:p>
            <a:pPr algn="r"/>
            <a:r>
              <a:rPr lang="en-GB" dirty="0"/>
              <a:t>Review</a:t>
            </a:r>
          </a:p>
        </p:txBody>
      </p:sp>
      <p:sp>
        <p:nvSpPr>
          <p:cNvPr id="9" name="Content Placeholder 2">
            <a:extLst>
              <a:ext uri="{FF2B5EF4-FFF2-40B4-BE49-F238E27FC236}">
                <a16:creationId xmlns:a16="http://schemas.microsoft.com/office/drawing/2014/main" id="{131B0894-C4C6-4668-8C48-EBF9E8B86581}"/>
              </a:ext>
            </a:extLst>
          </p:cNvPr>
          <p:cNvSpPr>
            <a:spLocks noGrp="1"/>
          </p:cNvSpPr>
          <p:nvPr>
            <p:ph idx="1"/>
          </p:nvPr>
        </p:nvSpPr>
        <p:spPr>
          <a:xfrm>
            <a:off x="6415088" y="1825625"/>
            <a:ext cx="4938712" cy="4351338"/>
          </a:xfrm>
        </p:spPr>
        <p:txBody>
          <a:bodyPr/>
          <a:lstStyle/>
          <a:p>
            <a:pPr marL="0" indent="0">
              <a:buNone/>
            </a:pPr>
            <a:r>
              <a:rPr lang="en-GB" dirty="0"/>
              <a:t>Basic class and instance variables.</a:t>
            </a:r>
          </a:p>
        </p:txBody>
      </p:sp>
    </p:spTree>
    <p:extLst>
      <p:ext uri="{BB962C8B-B14F-4D97-AF65-F5344CB8AC3E}">
        <p14:creationId xmlns:p14="http://schemas.microsoft.com/office/powerpoint/2010/main" val="37132169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8251-4985-4AB1-A613-BA4444D49A16}"/>
              </a:ext>
            </a:extLst>
          </p:cNvPr>
          <p:cNvSpPr>
            <a:spLocks noGrp="1"/>
          </p:cNvSpPr>
          <p:nvPr>
            <p:ph type="title"/>
          </p:nvPr>
        </p:nvSpPr>
        <p:spPr/>
        <p:txBody>
          <a:bodyPr/>
          <a:lstStyle/>
          <a:p>
            <a:r>
              <a:rPr lang="en-GB" dirty="0"/>
              <a:t>Inheritance</a:t>
            </a:r>
          </a:p>
        </p:txBody>
      </p:sp>
      <p:sp>
        <p:nvSpPr>
          <p:cNvPr id="3" name="Content Placeholder 2">
            <a:extLst>
              <a:ext uri="{FF2B5EF4-FFF2-40B4-BE49-F238E27FC236}">
                <a16:creationId xmlns:a16="http://schemas.microsoft.com/office/drawing/2014/main" id="{39D9A661-1587-43E1-85B8-15258ADC00CC}"/>
              </a:ext>
            </a:extLst>
          </p:cNvPr>
          <p:cNvSpPr>
            <a:spLocks noGrp="1"/>
          </p:cNvSpPr>
          <p:nvPr>
            <p:ph idx="1"/>
          </p:nvPr>
        </p:nvSpPr>
        <p:spPr/>
        <p:txBody>
          <a:bodyPr/>
          <a:lstStyle/>
          <a:p>
            <a:pPr marL="0" indent="0">
              <a:buNone/>
            </a:pPr>
            <a:endParaRPr lang="en-GB" dirty="0"/>
          </a:p>
          <a:p>
            <a:pPr marL="0" indent="0">
              <a:buNone/>
            </a:pPr>
            <a:r>
              <a:rPr lang="en-GB" dirty="0"/>
              <a:t>class </a:t>
            </a:r>
            <a:r>
              <a:rPr lang="en-GB" dirty="0" err="1"/>
              <a:t>MySubclass</a:t>
            </a:r>
            <a:r>
              <a:rPr lang="en-GB" dirty="0"/>
              <a:t>(</a:t>
            </a:r>
            <a:r>
              <a:rPr lang="en-GB" dirty="0" err="1"/>
              <a:t>MyClass</a:t>
            </a:r>
            <a:r>
              <a:rPr lang="en-GB" dirty="0"/>
              <a:t>):</a:t>
            </a:r>
          </a:p>
          <a:p>
            <a:pPr marL="0" indent="0">
              <a:buNone/>
            </a:pPr>
            <a:r>
              <a:rPr lang="en-GB" dirty="0"/>
              <a:t>    pass</a:t>
            </a:r>
          </a:p>
        </p:txBody>
      </p:sp>
    </p:spTree>
    <p:extLst>
      <p:ext uri="{BB962C8B-B14F-4D97-AF65-F5344CB8AC3E}">
        <p14:creationId xmlns:p14="http://schemas.microsoft.com/office/powerpoint/2010/main" val="3606324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AFAA1-A114-4FE6-8477-FFEB559B2954}"/>
              </a:ext>
            </a:extLst>
          </p:cNvPr>
          <p:cNvSpPr>
            <a:spLocks noGrp="1"/>
          </p:cNvSpPr>
          <p:nvPr>
            <p:ph type="title"/>
          </p:nvPr>
        </p:nvSpPr>
        <p:spPr/>
        <p:txBody>
          <a:bodyPr/>
          <a:lstStyle/>
          <a:p>
            <a:pPr algn="r"/>
            <a:r>
              <a:rPr lang="en-GB" dirty="0"/>
              <a:t>Standard methods to override</a:t>
            </a:r>
          </a:p>
        </p:txBody>
      </p:sp>
      <p:sp>
        <p:nvSpPr>
          <p:cNvPr id="3" name="Content Placeholder 2">
            <a:extLst>
              <a:ext uri="{FF2B5EF4-FFF2-40B4-BE49-F238E27FC236}">
                <a16:creationId xmlns:a16="http://schemas.microsoft.com/office/drawing/2014/main" id="{0578B457-D614-4D37-A76D-CC55184E09E0}"/>
              </a:ext>
            </a:extLst>
          </p:cNvPr>
          <p:cNvSpPr>
            <a:spLocks noGrp="1"/>
          </p:cNvSpPr>
          <p:nvPr>
            <p:ph idx="1"/>
          </p:nvPr>
        </p:nvSpPr>
        <p:spPr/>
        <p:txBody>
          <a:bodyPr>
            <a:normAutofit/>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object.__</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__(self)</a:t>
            </a:r>
          </a:p>
          <a:p>
            <a:pPr marL="0" indent="0">
              <a:buNone/>
            </a:pPr>
            <a:r>
              <a:rPr lang="en-GB" dirty="0"/>
              <a:t>Should return a nice string describing the object or its contents.</a:t>
            </a:r>
          </a:p>
          <a:p>
            <a:pPr marL="0" indent="0">
              <a:buNone/>
            </a:pPr>
            <a:r>
              <a:rPr lang="en-GB" dirty="0"/>
              <a:t>Called by </a:t>
            </a:r>
            <a:r>
              <a:rPr lang="en-GB" dirty="0" err="1"/>
              <a:t>obj.str</a:t>
            </a:r>
            <a:r>
              <a:rPr lang="en-GB" dirty="0"/>
              <a:t>()</a:t>
            </a:r>
          </a:p>
          <a:p>
            <a:pPr marL="0" indent="0">
              <a:buNone/>
            </a:pPr>
            <a:endParaRPr lang="en-GB" dirty="0"/>
          </a:p>
        </p:txBody>
      </p:sp>
    </p:spTree>
    <p:extLst>
      <p:ext uri="{BB962C8B-B14F-4D97-AF65-F5344CB8AC3E}">
        <p14:creationId xmlns:p14="http://schemas.microsoft.com/office/powerpoint/2010/main" val="33552890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6204D-1A8D-436C-ADC0-C78D72E5F6D7}"/>
              </a:ext>
            </a:extLst>
          </p:cNvPr>
          <p:cNvSpPr>
            <a:spLocks noGrp="1"/>
          </p:cNvSpPr>
          <p:nvPr>
            <p:ph type="title"/>
          </p:nvPr>
        </p:nvSpPr>
        <p:spPr/>
        <p:txBody>
          <a:bodyPr/>
          <a:lstStyle/>
          <a:p>
            <a:r>
              <a:rPr lang="en-GB" dirty="0"/>
              <a:t>Read only variables, get set</a:t>
            </a:r>
          </a:p>
        </p:txBody>
      </p:sp>
      <p:sp>
        <p:nvSpPr>
          <p:cNvPr id="3" name="Content Placeholder 2">
            <a:extLst>
              <a:ext uri="{FF2B5EF4-FFF2-40B4-BE49-F238E27FC236}">
                <a16:creationId xmlns:a16="http://schemas.microsoft.com/office/drawing/2014/main" id="{C08B7735-DFDF-40AE-860A-859EF8C276B0}"/>
              </a:ext>
            </a:extLst>
          </p:cNvPr>
          <p:cNvSpPr>
            <a:spLocks noGrp="1"/>
          </p:cNvSpPr>
          <p:nvPr>
            <p:ph idx="1"/>
          </p:nvPr>
        </p:nvSpPr>
        <p:spPr/>
        <p:txBody>
          <a:bodyPr>
            <a:normAutofit fontScale="92500" lnSpcReduction="10000"/>
          </a:bodyPr>
          <a:lstStyle/>
          <a:p>
            <a:pPr marL="0" indent="0">
              <a:buNone/>
            </a:pPr>
            <a:r>
              <a:rPr lang="en-GB" dirty="0"/>
              <a:t>The property() </a:t>
            </a:r>
            <a:r>
              <a:rPr lang="en-GB" dirty="0" err="1"/>
              <a:t>builtin</a:t>
            </a:r>
            <a:r>
              <a:rPr lang="en-GB" dirty="0"/>
              <a:t> function </a:t>
            </a:r>
          </a:p>
          <a:p>
            <a:pPr marL="0" indent="0">
              <a:buNone/>
            </a:pPr>
            <a:r>
              <a:rPr lang="en-GB" dirty="0">
                <a:hlinkClick r:id="rId2"/>
              </a:rPr>
              <a:t>https://docs.python.org/3/library/functions.html#property</a:t>
            </a:r>
            <a:endParaRPr lang="en-GB" dirty="0"/>
          </a:p>
          <a:p>
            <a:pPr marL="0" indent="0">
              <a:buNone/>
            </a:pPr>
            <a:r>
              <a:rPr lang="en-GB" dirty="0"/>
              <a:t>This sets up a variable so it can only be accessed through accessor / </a:t>
            </a:r>
            <a:r>
              <a:rPr lang="en-GB" dirty="0" err="1"/>
              <a:t>mutator</a:t>
            </a:r>
            <a:r>
              <a:rPr lang="en-GB" dirty="0"/>
              <a:t> methods.</a:t>
            </a:r>
          </a:p>
          <a:p>
            <a:pPr marL="0" indent="0">
              <a:buNone/>
            </a:pPr>
            <a:endParaRPr lang="en-GB" dirty="0"/>
          </a:p>
          <a:p>
            <a:pPr marL="0" indent="0">
              <a:buNone/>
            </a:pPr>
            <a:r>
              <a:rPr lang="en-GB" dirty="0"/>
              <a:t>When the variable is accessed as:</a:t>
            </a:r>
          </a:p>
          <a:p>
            <a:pPr marL="0" indent="0">
              <a:buNone/>
            </a:pPr>
            <a:r>
              <a:rPr lang="en-GB" dirty="0" err="1">
                <a:latin typeface="Courier New" panose="02070309020205020404" pitchFamily="49" charset="0"/>
                <a:cs typeface="Courier New" panose="02070309020205020404" pitchFamily="49" charset="0"/>
              </a:rPr>
              <a:t>object_name.variable_name</a:t>
            </a:r>
            <a:endParaRPr lang="en-GB" dirty="0">
              <a:latin typeface="Courier New" panose="02070309020205020404" pitchFamily="49" charset="0"/>
              <a:cs typeface="Courier New" panose="02070309020205020404" pitchFamily="49" charset="0"/>
            </a:endParaRPr>
          </a:p>
          <a:p>
            <a:pPr marL="0" indent="0">
              <a:buNone/>
            </a:pPr>
            <a:r>
              <a:rPr lang="en-GB" dirty="0"/>
              <a:t>What will run is:</a:t>
            </a:r>
          </a:p>
          <a:p>
            <a:pPr marL="0" indent="0">
              <a:buNone/>
            </a:pPr>
            <a:r>
              <a:rPr lang="en-GB" dirty="0" err="1">
                <a:latin typeface="Courier New" panose="02070309020205020404" pitchFamily="49" charset="0"/>
                <a:cs typeface="Courier New" panose="02070309020205020404" pitchFamily="49" charset="0"/>
              </a:rPr>
              <a:t>object_name.getvariable_name</a:t>
            </a:r>
            <a:r>
              <a:rPr lang="en-GB" dirty="0">
                <a:latin typeface="Courier New" panose="02070309020205020404" pitchFamily="49" charset="0"/>
                <a:cs typeface="Courier New" panose="02070309020205020404" pitchFamily="49" charset="0"/>
              </a:rPr>
              <a:t>()</a:t>
            </a:r>
          </a:p>
          <a:p>
            <a:pPr marL="0" indent="0">
              <a:buNone/>
            </a:pPr>
            <a:r>
              <a:rPr lang="en-GB" dirty="0"/>
              <a:t>This can be used to make variables read only, for example.</a:t>
            </a:r>
          </a:p>
          <a:p>
            <a:endParaRPr lang="en-GB" dirty="0"/>
          </a:p>
        </p:txBody>
      </p:sp>
    </p:spTree>
    <p:extLst>
      <p:ext uri="{BB962C8B-B14F-4D97-AF65-F5344CB8AC3E}">
        <p14:creationId xmlns:p14="http://schemas.microsoft.com/office/powerpoint/2010/main" val="32230785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66F01-5E2E-462E-98D4-DF679600A208}"/>
              </a:ext>
            </a:extLst>
          </p:cNvPr>
          <p:cNvSpPr>
            <a:spLocks noGrp="1"/>
          </p:cNvSpPr>
          <p:nvPr>
            <p:ph type="title"/>
          </p:nvPr>
        </p:nvSpPr>
        <p:spPr/>
        <p:txBody>
          <a:bodyPr/>
          <a:lstStyle/>
          <a:p>
            <a:pPr algn="r"/>
            <a:r>
              <a:rPr lang="en-GB" dirty="0"/>
              <a:t>Example from docs</a:t>
            </a:r>
          </a:p>
        </p:txBody>
      </p:sp>
      <p:sp>
        <p:nvSpPr>
          <p:cNvPr id="3" name="Content Placeholder 2">
            <a:extLst>
              <a:ext uri="{FF2B5EF4-FFF2-40B4-BE49-F238E27FC236}">
                <a16:creationId xmlns:a16="http://schemas.microsoft.com/office/drawing/2014/main" id="{514B974F-B516-4074-940A-6F7DB2C27A92}"/>
              </a:ext>
            </a:extLst>
          </p:cNvPr>
          <p:cNvSpPr>
            <a:spLocks noGrp="1"/>
          </p:cNvSpPr>
          <p:nvPr>
            <p:ph idx="1"/>
          </p:nvPr>
        </p:nvSpPr>
        <p:spPr/>
        <p:txBody>
          <a:bodyPr>
            <a:normAutofit fontScale="55000" lnSpcReduction="20000"/>
          </a:bodyPr>
          <a:lstStyle/>
          <a:p>
            <a:pPr marL="0" indent="0">
              <a:buNone/>
            </a:pPr>
            <a:r>
              <a:rPr lang="en-GB" dirty="0">
                <a:latin typeface="Courier New" panose="02070309020205020404" pitchFamily="49" charset="0"/>
                <a:cs typeface="Courier New" panose="02070309020205020404" pitchFamily="49" charset="0"/>
              </a:rPr>
              <a:t>class C():</a:t>
            </a:r>
          </a:p>
          <a:p>
            <a:pPr marL="0" indent="0">
              <a:buNone/>
            </a:pPr>
            <a:r>
              <a:rPr lang="en-GB" dirty="0">
                <a:latin typeface="Courier New" panose="02070309020205020404" pitchFamily="49" charset="0"/>
                <a:cs typeface="Courier New" panose="02070309020205020404" pitchFamily="49" charset="0"/>
              </a:rPr>
              <a:t>    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__(self):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self._x</a:t>
            </a:r>
            <a:r>
              <a:rPr lang="en-GB" dirty="0">
                <a:latin typeface="Courier New" panose="02070309020205020404" pitchFamily="49" charset="0"/>
                <a:cs typeface="Courier New" panose="02070309020205020404" pitchFamily="49" charset="0"/>
              </a:rPr>
              <a:t> = None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getx</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return </a:t>
            </a:r>
            <a:r>
              <a:rPr lang="en-GB" dirty="0" err="1">
                <a:latin typeface="Courier New" panose="02070309020205020404" pitchFamily="49" charset="0"/>
                <a:cs typeface="Courier New" panose="02070309020205020404" pitchFamily="49" charset="0"/>
              </a:rPr>
              <a:t>self._x</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setx</a:t>
            </a:r>
            <a:r>
              <a:rPr lang="en-GB" dirty="0">
                <a:latin typeface="Courier New" panose="02070309020205020404" pitchFamily="49" charset="0"/>
                <a:cs typeface="Courier New" panose="02070309020205020404" pitchFamily="49" charset="0"/>
              </a:rPr>
              <a:t>(self, value):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self._x</a:t>
            </a:r>
            <a:r>
              <a:rPr lang="en-GB" dirty="0">
                <a:latin typeface="Courier New" panose="02070309020205020404" pitchFamily="49" charset="0"/>
                <a:cs typeface="Courier New" panose="02070309020205020404" pitchFamily="49" charset="0"/>
              </a:rPr>
              <a:t> = value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delx</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del </a:t>
            </a:r>
            <a:r>
              <a:rPr lang="en-GB" dirty="0" err="1">
                <a:latin typeface="Courier New" panose="02070309020205020404" pitchFamily="49" charset="0"/>
                <a:cs typeface="Courier New" panose="02070309020205020404" pitchFamily="49" charset="0"/>
              </a:rPr>
              <a:t>self._x</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x = property(</a:t>
            </a:r>
            <a:r>
              <a:rPr lang="en-GB" dirty="0" err="1">
                <a:latin typeface="Courier New" panose="02070309020205020404" pitchFamily="49" charset="0"/>
                <a:cs typeface="Courier New" panose="02070309020205020404" pitchFamily="49" charset="0"/>
              </a:rPr>
              <a:t>getx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delx</a:t>
            </a:r>
            <a:r>
              <a:rPr lang="en-GB" dirty="0">
                <a:latin typeface="Courier New" panose="02070309020205020404" pitchFamily="49" charset="0"/>
                <a:cs typeface="Courier New" panose="02070309020205020404" pitchFamily="49" charset="0"/>
              </a:rPr>
              <a:t>, "I'm the 'x' property.")</a:t>
            </a:r>
          </a:p>
        </p:txBody>
      </p:sp>
    </p:spTree>
    <p:extLst>
      <p:ext uri="{BB962C8B-B14F-4D97-AF65-F5344CB8AC3E}">
        <p14:creationId xmlns:p14="http://schemas.microsoft.com/office/powerpoint/2010/main" val="4028035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29260-3A28-4AE8-AB29-4499F6881309}"/>
              </a:ext>
            </a:extLst>
          </p:cNvPr>
          <p:cNvSpPr>
            <a:spLocks noGrp="1"/>
          </p:cNvSpPr>
          <p:nvPr>
            <p:ph type="title"/>
          </p:nvPr>
        </p:nvSpPr>
        <p:spPr/>
        <p:txBody>
          <a:bodyPr/>
          <a:lstStyle/>
          <a:p>
            <a:pPr algn="r"/>
            <a:r>
              <a:rPr lang="en-GB" dirty="0"/>
              <a:t>Objects' properties</a:t>
            </a:r>
          </a:p>
        </p:txBody>
      </p:sp>
      <p:sp>
        <p:nvSpPr>
          <p:cNvPr id="3" name="Content Placeholder 2">
            <a:extLst>
              <a:ext uri="{FF2B5EF4-FFF2-40B4-BE49-F238E27FC236}">
                <a16:creationId xmlns:a16="http://schemas.microsoft.com/office/drawing/2014/main" id="{FF8BB286-A0FF-433C-ACA7-E673A1EB1F08}"/>
              </a:ext>
            </a:extLst>
          </p:cNvPr>
          <p:cNvSpPr>
            <a:spLocks noGrp="1"/>
          </p:cNvSpPr>
          <p:nvPr>
            <p:ph idx="1"/>
          </p:nvPr>
        </p:nvSpPr>
        <p:spPr>
          <a:xfrm>
            <a:off x="196947" y="2208627"/>
            <a:ext cx="11732455" cy="3968335"/>
          </a:xfrm>
        </p:spPr>
        <p:txBody>
          <a:bodyPr>
            <a:normAutofit/>
          </a:bodyPr>
          <a:lstStyle/>
          <a:p>
            <a:pPr marL="0" indent="0">
              <a:buNone/>
            </a:pPr>
            <a:r>
              <a:rPr lang="en-GB" sz="2400" dirty="0"/>
              <a:t>You can tell the class of objects using: </a:t>
            </a:r>
          </a:p>
          <a:p>
            <a:pPr marL="0" indent="0">
              <a:buNone/>
            </a:pPr>
            <a:r>
              <a:rPr lang="en-GB" sz="2400" dirty="0">
                <a:latin typeface="Courier New" panose="02070309020205020404" pitchFamily="49" charset="0"/>
                <a:cs typeface="Courier New" panose="02070309020205020404" pitchFamily="49" charset="0"/>
              </a:rPr>
              <a:t>print(type(agent_1))	   # &lt;class '</a:t>
            </a:r>
            <a:r>
              <a:rPr lang="en-GB" sz="2400" dirty="0" err="1">
                <a:latin typeface="Courier New" panose="02070309020205020404" pitchFamily="49" charset="0"/>
                <a:cs typeface="Courier New" panose="02070309020205020404" pitchFamily="49" charset="0"/>
              </a:rPr>
              <a:t>agentframework.Agent</a:t>
            </a:r>
            <a:r>
              <a:rPr lang="en-GB" sz="2400" dirty="0">
                <a:latin typeface="Courier New" panose="02070309020205020404" pitchFamily="49" charset="0"/>
                <a:cs typeface="Courier New" panose="02070309020205020404" pitchFamily="49" charset="0"/>
              </a:rPr>
              <a:t>'&gt;</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t>To check the class:</a:t>
            </a:r>
          </a:p>
          <a:p>
            <a:pPr marL="0" indent="0">
              <a:buNone/>
            </a:pPr>
            <a:r>
              <a:rPr lang="en-GB" sz="2400" dirty="0">
                <a:latin typeface="Courier New" panose="02070309020205020404" pitchFamily="49" charset="0"/>
                <a:cs typeface="Courier New" panose="02070309020205020404" pitchFamily="49" charset="0"/>
              </a:rPr>
              <a:t>print(</a:t>
            </a:r>
            <a:r>
              <a:rPr lang="en-GB" sz="2400" dirty="0" err="1">
                <a:latin typeface="Courier New" panose="02070309020205020404" pitchFamily="49" charset="0"/>
                <a:cs typeface="Courier New" panose="02070309020205020404" pitchFamily="49" charset="0"/>
              </a:rPr>
              <a:t>isinstance</a:t>
            </a:r>
            <a:r>
              <a:rPr lang="en-GB" sz="2400" dirty="0">
                <a:latin typeface="Courier New" panose="02070309020205020404" pitchFamily="49" charset="0"/>
                <a:cs typeface="Courier New" panose="02070309020205020404" pitchFamily="49" charset="0"/>
              </a:rPr>
              <a:t>(agent_1, </a:t>
            </a:r>
            <a:r>
              <a:rPr lang="en-GB" sz="2400" dirty="0" err="1">
                <a:latin typeface="Courier New" panose="02070309020205020404" pitchFamily="49" charset="0"/>
                <a:cs typeface="Courier New" panose="02070309020205020404" pitchFamily="49" charset="0"/>
              </a:rPr>
              <a:t>agentframework.Agent</a:t>
            </a:r>
            <a:r>
              <a:rPr lang="en-GB" sz="2400" dirty="0">
                <a:latin typeface="Courier New" panose="02070309020205020404" pitchFamily="49" charset="0"/>
                <a:cs typeface="Courier New" panose="02070309020205020404" pitchFamily="49" charset="0"/>
              </a:rPr>
              <a:t>)) 	# True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t>Instead of a single class for </a:t>
            </a:r>
            <a:r>
              <a:rPr lang="en-GB" sz="2400" dirty="0" err="1">
                <a:latin typeface="Courier New" panose="02070309020205020404" pitchFamily="49" charset="0"/>
                <a:cs typeface="Courier New" panose="02070309020205020404" pitchFamily="49" charset="0"/>
              </a:rPr>
              <a:t>isinstance</a:t>
            </a:r>
            <a:r>
              <a:rPr lang="en-GB" sz="2400" dirty="0"/>
              <a:t>, you can also use a tuple of classes and it will return true if any match.</a:t>
            </a:r>
          </a:p>
          <a:p>
            <a:pPr marL="0" indent="0">
              <a:buNone/>
            </a:pPr>
            <a:endParaRPr lang="en-GB" dirty="0"/>
          </a:p>
        </p:txBody>
      </p:sp>
    </p:spTree>
    <p:extLst>
      <p:ext uri="{BB962C8B-B14F-4D97-AF65-F5344CB8AC3E}">
        <p14:creationId xmlns:p14="http://schemas.microsoft.com/office/powerpoint/2010/main" val="1687554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416BA-D2DC-455D-A607-9F5EEE5A3ED5}"/>
              </a:ext>
            </a:extLst>
          </p:cNvPr>
          <p:cNvSpPr>
            <a:spLocks noGrp="1"/>
          </p:cNvSpPr>
          <p:nvPr>
            <p:ph type="title"/>
          </p:nvPr>
        </p:nvSpPr>
        <p:spPr/>
        <p:txBody>
          <a:bodyPr/>
          <a:lstStyle/>
          <a:p>
            <a:pPr algn="r"/>
            <a:r>
              <a:rPr lang="en-GB" dirty="0"/>
              <a:t>What's happening?</a:t>
            </a:r>
          </a:p>
        </p:txBody>
      </p:sp>
      <p:sp>
        <p:nvSpPr>
          <p:cNvPr id="3" name="Content Placeholder 2">
            <a:extLst>
              <a:ext uri="{FF2B5EF4-FFF2-40B4-BE49-F238E27FC236}">
                <a16:creationId xmlns:a16="http://schemas.microsoft.com/office/drawing/2014/main" id="{3806EB2B-798B-4009-A274-C4B5C709D80F}"/>
              </a:ext>
            </a:extLst>
          </p:cNvPr>
          <p:cNvSpPr>
            <a:spLocks noGrp="1"/>
          </p:cNvSpPr>
          <p:nvPr>
            <p:ph idx="1"/>
          </p:nvPr>
        </p:nvSpPr>
        <p:spPr>
          <a:xfrm>
            <a:off x="590843" y="1825625"/>
            <a:ext cx="11282289" cy="4351338"/>
          </a:xfrm>
        </p:spPr>
        <p:txBody>
          <a:bodyPr>
            <a:normAutofit/>
          </a:bodyPr>
          <a:lstStyle/>
          <a:p>
            <a:pPr marL="0" indent="0">
              <a:buNone/>
            </a:pPr>
            <a:r>
              <a:rPr lang="en-GB" dirty="0"/>
              <a:t>When you make an object, the parentheses suggest a function is being called. </a:t>
            </a:r>
          </a:p>
          <a:p>
            <a:pPr marL="0" indent="0">
              <a:buNone/>
            </a:pPr>
            <a:r>
              <a:rPr lang="en-GB" dirty="0"/>
              <a:t>That function is called a </a:t>
            </a:r>
            <a:r>
              <a:rPr lang="en-GB" dirty="0">
                <a:solidFill>
                  <a:schemeClr val="accent1"/>
                </a:solidFill>
              </a:rPr>
              <a:t>constructor</a:t>
            </a:r>
            <a:r>
              <a:rPr lang="en-GB" dirty="0"/>
              <a:t>. It is invisible if not explicitly written.</a:t>
            </a:r>
          </a:p>
          <a:p>
            <a:pPr marL="0" indent="0">
              <a:buNone/>
            </a:pPr>
            <a:r>
              <a:rPr lang="en-GB" dirty="0"/>
              <a:t>If we want to (and we usually do), we can </a:t>
            </a:r>
            <a:r>
              <a:rPr lang="en-GB" dirty="0">
                <a:solidFill>
                  <a:schemeClr val="accent1"/>
                </a:solidFill>
              </a:rPr>
              <a:t>override</a:t>
            </a:r>
            <a:r>
              <a:rPr lang="en-GB" dirty="0"/>
              <a:t> the invisible default version by writing our own.  </a:t>
            </a:r>
          </a:p>
          <a:p>
            <a:pPr marL="0" indent="0">
              <a:buNone/>
            </a:pPr>
            <a:endParaRPr lang="en-GB" dirty="0"/>
          </a:p>
          <a:p>
            <a:pPr marL="0" indent="0">
              <a:buNone/>
            </a:pPr>
            <a:r>
              <a:rPr lang="en-GB" dirty="0">
                <a:solidFill>
                  <a:schemeClr val="accent1"/>
                </a:solidFill>
              </a:rPr>
              <a:t>Overriding</a:t>
            </a:r>
            <a:r>
              <a:rPr lang="en-GB" dirty="0"/>
              <a:t> is where you write over invisible code with your own in a class. We'll see where invisible code comes from when we look at inheritance in a bit.</a:t>
            </a:r>
          </a:p>
        </p:txBody>
      </p:sp>
    </p:spTree>
    <p:extLst>
      <p:ext uri="{BB962C8B-B14F-4D97-AF65-F5344CB8AC3E}">
        <p14:creationId xmlns:p14="http://schemas.microsoft.com/office/powerpoint/2010/main" val="3664135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17525</TotalTime>
  <Words>6994</Words>
  <Application>Microsoft Office PowerPoint</Application>
  <PresentationFormat>Widescreen</PresentationFormat>
  <Paragraphs>973</Paragraphs>
  <Slides>76</Slides>
  <Notes>59</Notes>
  <HiddenSlides>12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76</vt:i4>
      </vt:variant>
    </vt:vector>
  </HeadingPairs>
  <TitlesOfParts>
    <vt:vector size="82" baseType="lpstr">
      <vt:lpstr>Arial</vt:lpstr>
      <vt:lpstr>Calibri</vt:lpstr>
      <vt:lpstr>Calibri Light</vt:lpstr>
      <vt:lpstr>Courier New</vt:lpstr>
      <vt:lpstr>Times New Roman</vt:lpstr>
      <vt:lpstr>Office Theme</vt:lpstr>
      <vt:lpstr>Programming for Geographical Information Analysis: Core Skills</vt:lpstr>
      <vt:lpstr>Review</vt:lpstr>
      <vt:lpstr>This lecture</vt:lpstr>
      <vt:lpstr>Object Oriented Programming</vt:lpstr>
      <vt:lpstr>Classes</vt:lpstr>
      <vt:lpstr>Form of a module/class</vt:lpstr>
      <vt:lpstr>Import</vt:lpstr>
      <vt:lpstr>Objects' properties</vt:lpstr>
      <vt:lpstr>What's happening?</vt:lpstr>
      <vt:lpstr>__init__</vt:lpstr>
      <vt:lpstr>Self</vt:lpstr>
      <vt:lpstr>Functions inside objects</vt:lpstr>
      <vt:lpstr>Methods</vt:lpstr>
      <vt:lpstr>Bound and unbound methods</vt:lpstr>
      <vt:lpstr>Self</vt:lpstr>
      <vt:lpstr>Instance variables</vt:lpstr>
      <vt:lpstr>NB</vt:lpstr>
      <vt:lpstr>__init__</vt:lpstr>
      <vt:lpstr>Objects</vt:lpstr>
      <vt:lpstr>Comparing two objects</vt:lpstr>
      <vt:lpstr>Functions</vt:lpstr>
      <vt:lpstr>This lecture</vt:lpstr>
      <vt:lpstr>Variable scope review</vt:lpstr>
      <vt:lpstr>Variables</vt:lpstr>
      <vt:lpstr>The scope of variables</vt:lpstr>
      <vt:lpstr>Global variables and class attributes</vt:lpstr>
      <vt:lpstr>Global variables</vt:lpstr>
      <vt:lpstr>Class attributes</vt:lpstr>
      <vt:lpstr>Method local variables</vt:lpstr>
      <vt:lpstr>Instance variables</vt:lpstr>
      <vt:lpstr>Instance variables vs class attributes</vt:lpstr>
      <vt:lpstr>Instance variables vs class attributes</vt:lpstr>
      <vt:lpstr>Issues</vt:lpstr>
      <vt:lpstr>This lecture</vt:lpstr>
      <vt:lpstr>Object Philosophy</vt:lpstr>
      <vt:lpstr>Encapsulation</vt:lpstr>
      <vt:lpstr>Polymorphism</vt:lpstr>
      <vt:lpstr>Polymorphism on the sly</vt:lpstr>
      <vt:lpstr>Inheritance</vt:lpstr>
      <vt:lpstr>Why inherit? </vt:lpstr>
      <vt:lpstr>Terminology</vt:lpstr>
      <vt:lpstr>Inheritance</vt:lpstr>
      <vt:lpstr>Overiding</vt:lpstr>
      <vt:lpstr>Calling superclass methods</vt:lpstr>
      <vt:lpstr>Multiple inheritance</vt:lpstr>
      <vt:lpstr>issubclass</vt:lpstr>
      <vt:lpstr>Class quirks</vt:lpstr>
      <vt:lpstr>Inheritance and arguments</vt:lpstr>
      <vt:lpstr>Subtyping</vt:lpstr>
      <vt:lpstr>Subtyping</vt:lpstr>
      <vt:lpstr>Contracts</vt:lpstr>
      <vt:lpstr>Overriding standard methods</vt:lpstr>
      <vt:lpstr>Standard methods to override/create</vt:lpstr>
      <vt:lpstr>Standard methods to override</vt:lpstr>
      <vt:lpstr>To remove a standard method in a new class</vt:lpstr>
      <vt:lpstr>This lecture</vt:lpstr>
      <vt:lpstr>Static variables and methods</vt:lpstr>
      <vt:lpstr>Static variables and methods</vt:lpstr>
      <vt:lpstr>Access control</vt:lpstr>
      <vt:lpstr>Application Programming Interfaces</vt:lpstr>
      <vt:lpstr>Private</vt:lpstr>
      <vt:lpstr>Private</vt:lpstr>
      <vt:lpstr>Get Attribute</vt:lpstr>
      <vt:lpstr>Read only variables, get set</vt:lpstr>
      <vt:lpstr>Example from docs</vt:lpstr>
      <vt:lpstr>This lecture</vt:lpstr>
      <vt:lpstr>UML</vt:lpstr>
      <vt:lpstr>Why have an overview standard?</vt:lpstr>
      <vt:lpstr>Parts of UML</vt:lpstr>
      <vt:lpstr>The Class Diagram</vt:lpstr>
      <vt:lpstr>Activity Diagram</vt:lpstr>
      <vt:lpstr>Review</vt:lpstr>
      <vt:lpstr>Inheritance</vt:lpstr>
      <vt:lpstr>Standard methods to override</vt:lpstr>
      <vt:lpstr>Read only variables, get set</vt:lpstr>
      <vt:lpstr>Example from docs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1475</cp:revision>
  <dcterms:created xsi:type="dcterms:W3CDTF">2017-08-18T14:16:12Z</dcterms:created>
  <dcterms:modified xsi:type="dcterms:W3CDTF">2017-12-16T00:06:35Z</dcterms:modified>
</cp:coreProperties>
</file>