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1297" r:id="rId2"/>
    <p:sldId id="1221" r:id="rId3"/>
    <p:sldId id="1222" r:id="rId4"/>
    <p:sldId id="1298" r:id="rId5"/>
    <p:sldId id="1220" r:id="rId6"/>
    <p:sldId id="1223" r:id="rId7"/>
    <p:sldId id="1224" r:id="rId8"/>
    <p:sldId id="1225" r:id="rId9"/>
    <p:sldId id="1227" r:id="rId10"/>
    <p:sldId id="1228" r:id="rId11"/>
    <p:sldId id="1229" r:id="rId12"/>
    <p:sldId id="1234" r:id="rId13"/>
    <p:sldId id="1233" r:id="rId14"/>
    <p:sldId id="1299" r:id="rId15"/>
    <p:sldId id="1241" r:id="rId16"/>
    <p:sldId id="1242" r:id="rId17"/>
    <p:sldId id="1244" r:id="rId18"/>
    <p:sldId id="1247" r:id="rId19"/>
    <p:sldId id="1248" r:id="rId20"/>
    <p:sldId id="1243" r:id="rId21"/>
    <p:sldId id="1246" r:id="rId22"/>
    <p:sldId id="1250" r:id="rId23"/>
    <p:sldId id="1251" r:id="rId24"/>
    <p:sldId id="1253" r:id="rId25"/>
    <p:sldId id="1252" r:id="rId26"/>
    <p:sldId id="1254" r:id="rId27"/>
    <p:sldId id="1257" r:id="rId28"/>
    <p:sldId id="1245" r:id="rId29"/>
    <p:sldId id="1262" r:id="rId30"/>
    <p:sldId id="1300" r:id="rId31"/>
    <p:sldId id="1258" r:id="rId32"/>
    <p:sldId id="1259" r:id="rId33"/>
    <p:sldId id="1268" r:id="rId34"/>
    <p:sldId id="1261" r:id="rId35"/>
    <p:sldId id="1264" r:id="rId36"/>
    <p:sldId id="1263" r:id="rId37"/>
    <p:sldId id="1265" r:id="rId38"/>
    <p:sldId id="1266" r:id="rId39"/>
    <p:sldId id="1267" r:id="rId40"/>
    <p:sldId id="1260" r:id="rId41"/>
    <p:sldId id="1301" r:id="rId42"/>
    <p:sldId id="1287" r:id="rId43"/>
    <p:sldId id="1288" r:id="rId44"/>
    <p:sldId id="779" r:id="rId45"/>
    <p:sldId id="1289" r:id="rId46"/>
    <p:sldId id="1290" r:id="rId47"/>
    <p:sldId id="764" r:id="rId48"/>
    <p:sldId id="1293" r:id="rId49"/>
    <p:sldId id="1292" r:id="rId50"/>
    <p:sldId id="1291" r:id="rId51"/>
    <p:sldId id="1294" r:id="rId52"/>
    <p:sldId id="765" r:id="rId53"/>
    <p:sldId id="1295" r:id="rId54"/>
    <p:sldId id="1296" r:id="rId55"/>
    <p:sldId id="1302"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48" d="100"/>
          <a:sy n="48" d="100"/>
        </p:scale>
        <p:origin x="78" y="49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26/10/2017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26/10/2017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docs.python.org/3/faq/programming.html#why-am-i-getting-an-unboundlocalerror-when-the-variable-has-a-value"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494325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1803365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2239940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3598507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It's fairly unfortunate that the same term is used for both types of keyword.</a:t>
            </a:r>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1472901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3937414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708154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4158811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342378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27</a:t>
            </a:fld>
            <a:endParaRPr lang="en-GB"/>
          </a:p>
        </p:txBody>
      </p:sp>
    </p:spTree>
    <p:extLst>
      <p:ext uri="{BB962C8B-B14F-4D97-AF65-F5344CB8AC3E}">
        <p14:creationId xmlns:p14="http://schemas.microsoft.com/office/powerpoint/2010/main" val="18507113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unpacking operators,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https://www.python.org/dev/peps/pep-0448/</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3144858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at functions, how to make them, and how to document them so other people can use them.</a:t>
            </a:r>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37841309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restriction is that if your function is inside a loop, you can't break inside the function.</a:t>
            </a:r>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12652457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3316306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3137894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2926380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issue is detailed in </a:t>
            </a:r>
            <a:r>
              <a:rPr lang="en-GB" dirty="0" err="1"/>
              <a:t>Rahalho</a:t>
            </a:r>
            <a:r>
              <a:rPr lang="en-GB" dirty="0"/>
              <a:t>, L. (2015) Fluent Python. </a:t>
            </a:r>
          </a:p>
          <a:p>
            <a:r>
              <a:rPr lang="en-GB" dirty="0"/>
              <a:t>Unhelpfully, the documentation just says: "If a name binding operation occurs anywhere within a code block, all uses of the name within the block are treated as references to the current block. This can lead to errors when a name is used within a block before it is bound. This rule is subtle. Python lacks declarations and allows name binding operations to occur anywhere within a code block. The local variables of a code block can be determined by scanning the entire text of the block for name binding operations."</a:t>
            </a:r>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1447764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this,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https://docs.python.org/3/faq/programming.html#why-am-i-getting-an-unboundlocalerror-when-the-variable-has-a-value</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42126689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1087979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27877958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38426890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at functions, how to make them, and how to document them so other people can use them. We also need to understand testing, so we can prove to others our code works.</a:t>
            </a:r>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2321442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2310716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soon as you start writing functions, there is the chance someone else might like to use your code. Given this, we need to understand good code style and documentation.</a:t>
            </a:r>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196619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it is bad practice to call a variable the same as a keyword, but you can use a trailing underscore to distinguish if you must.</a:t>
            </a:r>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7201127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Here is an example of a multi-line </a:t>
            </a:r>
            <a:r>
              <a:rPr lang="en-GB" dirty="0" err="1"/>
              <a:t>docstring</a:t>
            </a:r>
            <a:r>
              <a:rPr lang="en-GB" dirty="0"/>
              <a:t> from the documentation:</a:t>
            </a:r>
          </a:p>
          <a:p>
            <a:r>
              <a:rPr lang="en-GB" dirty="0"/>
              <a:t>&gt;&gt;&gt;</a:t>
            </a:r>
          </a:p>
          <a:p>
            <a:endParaRPr lang="en-GB" dirty="0"/>
          </a:p>
          <a:p>
            <a:r>
              <a:rPr lang="en-GB" dirty="0"/>
              <a:t>&gt;&gt;&gt; def </a:t>
            </a:r>
            <a:r>
              <a:rPr lang="en-GB" dirty="0" err="1"/>
              <a:t>my_function</a:t>
            </a:r>
            <a:r>
              <a:rPr lang="en-GB" dirty="0"/>
              <a:t>():</a:t>
            </a:r>
          </a:p>
          <a:p>
            <a:r>
              <a:rPr lang="en-GB" dirty="0"/>
              <a:t>...     """Do nothing, but document it.</a:t>
            </a:r>
          </a:p>
          <a:p>
            <a:r>
              <a:rPr lang="en-GB" dirty="0"/>
              <a:t>...</a:t>
            </a:r>
          </a:p>
          <a:p>
            <a:r>
              <a:rPr lang="en-GB" dirty="0"/>
              <a:t>...     No, really, it doesn't do anything.</a:t>
            </a:r>
          </a:p>
          <a:p>
            <a:r>
              <a:rPr lang="en-GB" dirty="0"/>
              <a:t>...     """</a:t>
            </a:r>
          </a:p>
          <a:p>
            <a:r>
              <a:rPr lang="en-GB" dirty="0"/>
              <a:t>...     pass</a:t>
            </a:r>
          </a:p>
          <a:p>
            <a:r>
              <a:rPr lang="en-GB" dirty="0"/>
              <a:t>...</a:t>
            </a:r>
          </a:p>
          <a:p>
            <a:r>
              <a:rPr lang="en-GB" dirty="0"/>
              <a:t>&gt;&gt;&gt; print(</a:t>
            </a:r>
            <a:r>
              <a:rPr lang="en-GB" dirty="0" err="1"/>
              <a:t>my_function.__doc</a:t>
            </a:r>
            <a:r>
              <a:rPr lang="en-GB" dirty="0"/>
              <a:t>__)</a:t>
            </a:r>
          </a:p>
          <a:p>
            <a:r>
              <a:rPr lang="en-GB" dirty="0"/>
              <a:t>Do nothing, but document it.</a:t>
            </a:r>
          </a:p>
          <a:p>
            <a:endParaRPr lang="en-GB" dirty="0"/>
          </a:p>
          <a:p>
            <a:r>
              <a:rPr lang="en-GB" dirty="0"/>
              <a:t>    No, really, it doesn't do anything.</a:t>
            </a:r>
          </a:p>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364837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p>
          <a:p>
            <a:r>
              <a:rPr lang="en-GB" dirty="0"/>
              <a:t>Add two random numbers together</a:t>
            </a:r>
          </a:p>
          <a:p>
            <a:endParaRPr lang="en-GB" dirty="0"/>
          </a:p>
          <a:p>
            <a:r>
              <a:rPr lang="en-GB" dirty="0"/>
              <a:t>Requires no setup. </a:t>
            </a:r>
          </a:p>
          <a:p>
            <a:r>
              <a:rPr lang="en-GB" dirty="0"/>
              <a:t>"""</a:t>
            </a:r>
          </a:p>
          <a:p>
            <a:r>
              <a:rPr lang="en-GB" dirty="0"/>
              <a:t>import random</a:t>
            </a:r>
          </a:p>
          <a:p>
            <a:endParaRPr lang="en-GB" dirty="0"/>
          </a:p>
          <a:p>
            <a:endParaRPr lang="en-GB" dirty="0"/>
          </a:p>
          <a:p>
            <a:endParaRPr lang="en-GB" dirty="0"/>
          </a:p>
          <a:p>
            <a:r>
              <a:rPr lang="en-GB" dirty="0"/>
              <a:t>def add (num1, num2):</a:t>
            </a:r>
          </a:p>
          <a:p>
            <a:r>
              <a:rPr lang="en-GB" dirty="0"/>
              <a:t>    """</a:t>
            </a:r>
          </a:p>
          <a:p>
            <a:r>
              <a:rPr lang="en-GB" dirty="0"/>
              <a:t>    Add two numbers.</a:t>
            </a:r>
          </a:p>
          <a:p>
            <a:endParaRPr lang="en-GB" dirty="0"/>
          </a:p>
          <a:p>
            <a:r>
              <a:rPr lang="en-GB" dirty="0"/>
              <a:t>    </a:t>
            </a:r>
            <a:r>
              <a:rPr lang="en-GB" dirty="0" err="1"/>
              <a:t>Postional</a:t>
            </a:r>
            <a:r>
              <a:rPr lang="en-GB" dirty="0"/>
              <a:t> arguments:</a:t>
            </a:r>
          </a:p>
          <a:p>
            <a:r>
              <a:rPr lang="en-GB" dirty="0"/>
              <a:t>    num1 -- an integer or double number (no default)</a:t>
            </a:r>
          </a:p>
          <a:p>
            <a:r>
              <a:rPr lang="en-GB" dirty="0"/>
              <a:t>    num2 -- an integer or double number (no default) </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baseline="0" dirty="0">
                <a:latin typeface="Courier New" panose="02070309020205020404" pitchFamily="49" charset="0"/>
                <a:cs typeface="Courier New" panose="02070309020205020404" pitchFamily="49" charset="0"/>
              </a:rPr>
              <a:t>    </a:t>
            </a:r>
            <a:r>
              <a:rPr lang="en-GB" sz="1200" dirty="0">
                <a:latin typeface="Courier New" panose="02070309020205020404" pitchFamily="49" charset="0"/>
                <a:cs typeface="Courier New" panose="02070309020205020404" pitchFamily="49" charset="0"/>
              </a:rPr>
              <a:t>Returns:</a:t>
            </a:r>
          </a:p>
          <a:p>
            <a:pPr marL="0" indent="0">
              <a:buNone/>
            </a:pPr>
            <a:r>
              <a:rPr lang="en-GB" sz="1200" dirty="0">
                <a:latin typeface="Courier New" panose="02070309020205020404" pitchFamily="49" charset="0"/>
                <a:cs typeface="Courier New" panose="02070309020205020404" pitchFamily="49" charset="0"/>
              </a:rPr>
              <a:t>    The sum of the numbers.</a:t>
            </a:r>
          </a:p>
          <a:p>
            <a:endParaRPr lang="en-GB" dirty="0"/>
          </a:p>
          <a:p>
            <a:r>
              <a:rPr lang="en-GB" dirty="0"/>
              <a:t>    """</a:t>
            </a:r>
          </a:p>
          <a:p>
            <a:r>
              <a:rPr lang="en-GB" dirty="0"/>
              <a:t>   </a:t>
            </a:r>
          </a:p>
          <a:p>
            <a:r>
              <a:rPr lang="en-GB" dirty="0"/>
              <a:t>    return num1 + num2    </a:t>
            </a:r>
          </a:p>
          <a:p>
            <a:endParaRPr lang="en-GB" dirty="0"/>
          </a:p>
          <a:p>
            <a:endParaRPr lang="en-GB" dirty="0"/>
          </a:p>
          <a:p>
            <a:r>
              <a:rPr lang="en-GB" dirty="0"/>
              <a:t>    </a:t>
            </a:r>
          </a:p>
          <a:p>
            <a:r>
              <a:rPr lang="en-GB" dirty="0" err="1"/>
              <a:t>numA</a:t>
            </a:r>
            <a:r>
              <a:rPr lang="en-GB" dirty="0"/>
              <a:t> = </a:t>
            </a:r>
            <a:r>
              <a:rPr lang="en-GB" dirty="0" err="1"/>
              <a:t>random.random</a:t>
            </a:r>
            <a:r>
              <a:rPr lang="en-GB" dirty="0"/>
              <a:t>() * 10</a:t>
            </a:r>
          </a:p>
          <a:p>
            <a:r>
              <a:rPr lang="en-GB" dirty="0" err="1"/>
              <a:t>numB</a:t>
            </a:r>
            <a:r>
              <a:rPr lang="en-GB" dirty="0"/>
              <a:t> = </a:t>
            </a:r>
            <a:r>
              <a:rPr lang="en-GB" dirty="0" err="1"/>
              <a:t>random.random</a:t>
            </a:r>
            <a:r>
              <a:rPr lang="en-GB" dirty="0"/>
              <a:t>() * 10    </a:t>
            </a:r>
          </a:p>
          <a:p>
            <a:r>
              <a:rPr lang="en-GB" dirty="0"/>
              <a:t>print(add(</a:t>
            </a:r>
            <a:r>
              <a:rPr lang="en-GB" dirty="0" err="1"/>
              <a:t>numA</a:t>
            </a:r>
            <a:r>
              <a:rPr lang="en-GB" dirty="0"/>
              <a:t>, </a:t>
            </a:r>
            <a:r>
              <a:rPr lang="en-GB" dirty="0" err="1"/>
              <a:t>numB</a:t>
            </a:r>
            <a:r>
              <a:rPr lang="en-GB" dirty="0"/>
              <a:t>))</a:t>
            </a:r>
          </a:p>
          <a:p>
            <a:endParaRPr lang="en-GB" dirty="0"/>
          </a:p>
          <a:p>
            <a:endParaRPr lang="en-GB" dirty="0"/>
          </a:p>
          <a:p>
            <a:r>
              <a:rPr lang="en-GB" dirty="0"/>
              <a:t># Download this file</a:t>
            </a:r>
          </a:p>
          <a:p>
            <a:r>
              <a:rPr lang="en-GB" dirty="0"/>
              <a:t># Run it with </a:t>
            </a:r>
          </a:p>
          <a:p>
            <a:r>
              <a:rPr lang="en-GB" dirty="0"/>
              <a:t># python -</a:t>
            </a:r>
            <a:r>
              <a:rPr lang="en-GB" dirty="0" err="1"/>
              <a:t>i</a:t>
            </a:r>
            <a:r>
              <a:rPr lang="en-GB" dirty="0"/>
              <a:t> docs.py</a:t>
            </a:r>
          </a:p>
          <a:p>
            <a:r>
              <a:rPr lang="en-GB" dirty="0"/>
              <a:t># This will run the file and leave you at the command prompt, with the file imported.</a:t>
            </a:r>
          </a:p>
          <a:p>
            <a:r>
              <a:rPr lang="en-GB" dirty="0"/>
              <a:t># Now try </a:t>
            </a:r>
          </a:p>
          <a:p>
            <a:r>
              <a:rPr lang="en-GB" dirty="0"/>
              <a:t># help(add)</a:t>
            </a:r>
          </a:p>
        </p:txBody>
      </p:sp>
      <p:sp>
        <p:nvSpPr>
          <p:cNvPr id="4" name="Slide Number Placeholder 3"/>
          <p:cNvSpPr>
            <a:spLocks noGrp="1"/>
          </p:cNvSpPr>
          <p:nvPr>
            <p:ph type="sldNum" sz="quarter" idx="10"/>
          </p:nvPr>
        </p:nvSpPr>
        <p:spPr/>
        <p:txBody>
          <a:bodyPr/>
          <a:lstStyle/>
          <a:p>
            <a:fld id="{40AF8E6D-2F87-4F6A-97CA-AABE12BDBAA7}" type="slidenum">
              <a:rPr lang="en-GB" smtClean="0"/>
              <a:t>47</a:t>
            </a:fld>
            <a:endParaRPr lang="en-GB"/>
          </a:p>
        </p:txBody>
      </p:sp>
    </p:spTree>
    <p:extLst>
      <p:ext uri="{BB962C8B-B14F-4D97-AF65-F5344CB8AC3E}">
        <p14:creationId xmlns:p14="http://schemas.microsoft.com/office/powerpoint/2010/main" val="4034416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Make a docs directory, and copy docs.py into it.</a:t>
            </a:r>
          </a:p>
          <a:p>
            <a:r>
              <a:rPr lang="en-GB" dirty="0"/>
              <a:t>Open a command prompt.</a:t>
            </a:r>
          </a:p>
          <a:p>
            <a:endParaRPr lang="en-GB" dirty="0"/>
          </a:p>
          <a:p>
            <a:r>
              <a:rPr lang="en-GB" dirty="0"/>
              <a:t>sphinx-</a:t>
            </a:r>
            <a:r>
              <a:rPr lang="en-GB" dirty="0" err="1"/>
              <a:t>quickstart</a:t>
            </a:r>
            <a:r>
              <a:rPr lang="en-GB" dirty="0"/>
              <a:t> </a:t>
            </a:r>
          </a:p>
          <a:p>
            <a:endParaRPr lang="en-GB" dirty="0"/>
          </a:p>
          <a:p>
            <a:r>
              <a:rPr lang="en-GB" dirty="0"/>
              <a:t>Root path for documentation[.]: &lt;ENTER&gt;</a:t>
            </a:r>
          </a:p>
          <a:p>
            <a:r>
              <a:rPr lang="en-GB" dirty="0"/>
              <a:t>Separate source and build directories(y/n)[n]: &lt;ENTER&gt;</a:t>
            </a:r>
          </a:p>
          <a:p>
            <a:r>
              <a:rPr lang="en-GB" dirty="0"/>
              <a:t>Name prefix for templates and static directories[_]: &lt;ENTER&gt;</a:t>
            </a:r>
          </a:p>
          <a:p>
            <a:r>
              <a:rPr lang="en-GB" dirty="0"/>
              <a:t>Project name: </a:t>
            </a:r>
            <a:r>
              <a:rPr lang="en-GB" dirty="0" err="1"/>
              <a:t>docstest</a:t>
            </a:r>
            <a:endParaRPr lang="en-GB" dirty="0"/>
          </a:p>
          <a:p>
            <a:r>
              <a:rPr lang="en-GB" dirty="0"/>
              <a:t>Author: Your name</a:t>
            </a:r>
          </a:p>
          <a:p>
            <a:r>
              <a:rPr lang="en-GB" dirty="0"/>
              <a:t>Project version: 1</a:t>
            </a:r>
          </a:p>
          <a:p>
            <a:r>
              <a:rPr lang="en-GB" dirty="0"/>
              <a:t>Project release: &lt;ENTER&gt;</a:t>
            </a:r>
          </a:p>
          <a:p>
            <a:r>
              <a:rPr lang="en-GB" dirty="0"/>
              <a:t>Project language [</a:t>
            </a:r>
            <a:r>
              <a:rPr lang="en-GB" dirty="0" err="1"/>
              <a:t>en</a:t>
            </a:r>
            <a:r>
              <a:rPr lang="en-GB" dirty="0"/>
              <a:t>]: &lt;ENTER&gt;</a:t>
            </a:r>
          </a:p>
          <a:p>
            <a:r>
              <a:rPr lang="en-GB" dirty="0"/>
              <a:t>Source file suffix [.</a:t>
            </a:r>
            <a:r>
              <a:rPr lang="en-GB" dirty="0" err="1"/>
              <a:t>rst</a:t>
            </a:r>
            <a:r>
              <a:rPr lang="en-GB" dirty="0"/>
              <a:t>]</a:t>
            </a:r>
          </a:p>
          <a:p>
            <a:r>
              <a:rPr lang="en-GB" dirty="0"/>
              <a:t>Name of your master document (without suffix)[index]: &lt;ENTER&gt;</a:t>
            </a:r>
          </a:p>
          <a:p>
            <a:r>
              <a:rPr lang="en-GB" dirty="0"/>
              <a:t>Do you want to use the </a:t>
            </a:r>
            <a:r>
              <a:rPr lang="en-GB" dirty="0" err="1"/>
              <a:t>epub</a:t>
            </a:r>
            <a:r>
              <a:rPr lang="en-GB" dirty="0"/>
              <a:t> builder (y/n) [n]: &lt;ENTER&gt;</a:t>
            </a:r>
          </a:p>
          <a:p>
            <a:r>
              <a:rPr lang="en-GB" dirty="0" err="1"/>
              <a:t>autodoc</a:t>
            </a:r>
            <a:r>
              <a:rPr lang="en-GB" dirty="0"/>
              <a:t>: automatically insert docstrings from modules (y/n) [n]: &lt;ENTER&gt;</a:t>
            </a:r>
          </a:p>
          <a:p>
            <a:r>
              <a:rPr lang="en-GB" dirty="0" err="1"/>
              <a:t>doctest</a:t>
            </a:r>
            <a:r>
              <a:rPr lang="en-GB" dirty="0"/>
              <a:t>: automatically test code snippets in </a:t>
            </a:r>
            <a:r>
              <a:rPr lang="en-GB" dirty="0" err="1"/>
              <a:t>doctest</a:t>
            </a:r>
            <a:r>
              <a:rPr lang="en-GB" dirty="0"/>
              <a:t> blocks (y/n) [n]: &lt;ENTER&gt;</a:t>
            </a:r>
          </a:p>
          <a:p>
            <a:r>
              <a:rPr lang="en-GB" dirty="0" err="1"/>
              <a:t>intersphinx</a:t>
            </a:r>
            <a:r>
              <a:rPr lang="en-GB" dirty="0"/>
              <a:t>: link between Sphinx documentation of different projects (y/n) [n]: &lt;ENTER&gt;</a:t>
            </a:r>
          </a:p>
          <a:p>
            <a:r>
              <a:rPr lang="en-GB" dirty="0" err="1"/>
              <a:t>todo</a:t>
            </a:r>
            <a:r>
              <a:rPr lang="en-GB" dirty="0"/>
              <a:t>: write "</a:t>
            </a:r>
            <a:r>
              <a:rPr lang="en-GB" dirty="0" err="1"/>
              <a:t>todo</a:t>
            </a:r>
            <a:r>
              <a:rPr lang="en-GB" dirty="0"/>
              <a:t>" entries that can be shown or hidden on build (y/n) [n]: &lt;ENTER&gt;</a:t>
            </a:r>
          </a:p>
          <a:p>
            <a:r>
              <a:rPr lang="en-GB" dirty="0"/>
              <a:t>coverage: checks for documentation coverage (y/n) [n]: &lt;ENTER&gt;</a:t>
            </a:r>
          </a:p>
          <a:p>
            <a:r>
              <a:rPr lang="en-GB" dirty="0" err="1"/>
              <a:t>pngmath</a:t>
            </a:r>
            <a:r>
              <a:rPr lang="en-GB" dirty="0"/>
              <a:t>: include math, rendered as PNG images (y/n) [n]: &lt;ENTER&gt;</a:t>
            </a:r>
          </a:p>
          <a:p>
            <a:r>
              <a:rPr lang="en-GB" dirty="0" err="1"/>
              <a:t>mathjax</a:t>
            </a:r>
            <a:r>
              <a:rPr lang="en-GB" dirty="0"/>
              <a:t>: include math, rendered in the browser by </a:t>
            </a:r>
            <a:r>
              <a:rPr lang="en-GB" dirty="0" err="1"/>
              <a:t>MathJax</a:t>
            </a:r>
            <a:r>
              <a:rPr lang="en-GB" dirty="0"/>
              <a:t> (y/n) [n]: &lt;ENTER&gt;</a:t>
            </a:r>
          </a:p>
          <a:p>
            <a:r>
              <a:rPr lang="en-GB" dirty="0" err="1"/>
              <a:t>ifconfig</a:t>
            </a:r>
            <a:r>
              <a:rPr lang="en-GB" dirty="0"/>
              <a:t>: conditional inclusion of content based on config values (y/n) [n]: &lt;ENTER&gt;</a:t>
            </a:r>
          </a:p>
          <a:p>
            <a:r>
              <a:rPr lang="en-GB" dirty="0" err="1"/>
              <a:t>viewcode</a:t>
            </a:r>
            <a:r>
              <a:rPr lang="en-GB" dirty="0"/>
              <a:t>: include links to the source code of documented Python objects (y/n) [n]: &lt;ENTER&gt;</a:t>
            </a:r>
          </a:p>
          <a:p>
            <a:r>
              <a:rPr lang="en-GB" dirty="0"/>
              <a:t>Create </a:t>
            </a:r>
            <a:r>
              <a:rPr lang="en-GB" dirty="0" err="1"/>
              <a:t>Makefile</a:t>
            </a:r>
            <a:r>
              <a:rPr lang="en-GB" dirty="0"/>
              <a:t>? (y/n) [y]: &lt;ENTER IF ON MAC&gt;</a:t>
            </a:r>
          </a:p>
          <a:p>
            <a:r>
              <a:rPr lang="en-GB" dirty="0"/>
              <a:t>Create Windows command file? (y/n) [y]: &lt;ENTER IF ON WINDOWS&gt;</a:t>
            </a:r>
          </a:p>
          <a:p>
            <a:endParaRPr lang="en-GB" dirty="0"/>
          </a:p>
          <a:p>
            <a:r>
              <a:rPr lang="en-GB" dirty="0"/>
              <a:t>Make a directory _source</a:t>
            </a:r>
          </a:p>
          <a:p>
            <a:r>
              <a:rPr lang="en-GB" dirty="0"/>
              <a:t>Copy in docs.py </a:t>
            </a:r>
          </a:p>
          <a:p>
            <a:endParaRPr lang="en-GB" dirty="0"/>
          </a:p>
          <a:p>
            <a:r>
              <a:rPr lang="en-GB" dirty="0"/>
              <a:t>sphinx-</a:t>
            </a:r>
            <a:r>
              <a:rPr lang="en-GB" dirty="0" err="1"/>
              <a:t>apidoc</a:t>
            </a:r>
            <a:r>
              <a:rPr lang="en-GB" dirty="0"/>
              <a:t> -o _source _source</a:t>
            </a:r>
          </a:p>
          <a:p>
            <a:endParaRPr lang="en-GB" dirty="0"/>
          </a:p>
          <a:p>
            <a:r>
              <a:rPr lang="en-GB" dirty="0"/>
              <a:t>Copy </a:t>
            </a:r>
            <a:r>
              <a:rPr lang="en-GB" dirty="0" err="1"/>
              <a:t>index.rst</a:t>
            </a:r>
            <a:r>
              <a:rPr lang="en-GB" dirty="0"/>
              <a:t> into _source</a:t>
            </a:r>
          </a:p>
          <a:p>
            <a:endParaRPr lang="en-GB" dirty="0"/>
          </a:p>
          <a:p>
            <a:endParaRPr lang="en-GB" dirty="0"/>
          </a:p>
          <a:p>
            <a:r>
              <a:rPr lang="en-GB" dirty="0"/>
              <a:t>sphinx-build -c . -b html _source _build</a:t>
            </a:r>
          </a:p>
        </p:txBody>
      </p:sp>
      <p:sp>
        <p:nvSpPr>
          <p:cNvPr id="4" name="Slide Number Placeholder 3"/>
          <p:cNvSpPr>
            <a:spLocks noGrp="1"/>
          </p:cNvSpPr>
          <p:nvPr>
            <p:ph type="sldNum" sz="quarter" idx="10"/>
          </p:nvPr>
        </p:nvSpPr>
        <p:spPr/>
        <p:txBody>
          <a:bodyPr/>
          <a:lstStyle/>
          <a:p>
            <a:fld id="{40AF8E6D-2F87-4F6A-97CA-AABE12BDBAA7}" type="slidenum">
              <a:rPr lang="en-GB" smtClean="0"/>
              <a:t>49</a:t>
            </a:fld>
            <a:endParaRPr lang="en-GB"/>
          </a:p>
        </p:txBody>
      </p:sp>
    </p:spTree>
    <p:extLst>
      <p:ext uri="{BB962C8B-B14F-4D97-AF65-F5344CB8AC3E}">
        <p14:creationId xmlns:p14="http://schemas.microsoft.com/office/powerpoint/2010/main" val="12297899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p>
          <a:p>
            <a:r>
              <a:rPr lang="en-GB" dirty="0"/>
              <a:t>Add two random numbers together.</a:t>
            </a:r>
          </a:p>
          <a:p>
            <a:endParaRPr lang="en-GB" dirty="0"/>
          </a:p>
          <a:p>
            <a:r>
              <a:rPr lang="en-GB" dirty="0"/>
              <a:t>Requires no setup.</a:t>
            </a:r>
          </a:p>
          <a:p>
            <a:endParaRPr lang="en-GB" dirty="0"/>
          </a:p>
          <a:p>
            <a:r>
              <a:rPr lang="en-GB" dirty="0"/>
              <a:t>&gt;&gt;&gt; add(1,2)</a:t>
            </a:r>
          </a:p>
          <a:p>
            <a:r>
              <a:rPr lang="en-GB" dirty="0"/>
              <a:t>3</a:t>
            </a:r>
          </a:p>
          <a:p>
            <a:r>
              <a:rPr lang="en-GB" dirty="0"/>
              <a:t> </a:t>
            </a:r>
          </a:p>
          <a:p>
            <a:r>
              <a:rPr lang="en-GB" dirty="0"/>
              <a:t>"""</a:t>
            </a:r>
          </a:p>
          <a:p>
            <a:r>
              <a:rPr lang="en-GB" dirty="0"/>
              <a:t>import random</a:t>
            </a:r>
          </a:p>
          <a:p>
            <a:endParaRPr lang="en-GB" dirty="0"/>
          </a:p>
          <a:p>
            <a:endParaRPr lang="en-GB" dirty="0"/>
          </a:p>
          <a:p>
            <a:endParaRPr lang="en-GB" dirty="0"/>
          </a:p>
          <a:p>
            <a:r>
              <a:rPr lang="en-GB" dirty="0"/>
              <a:t>def add (num1, num2):</a:t>
            </a:r>
          </a:p>
          <a:p>
            <a:r>
              <a:rPr lang="en-GB" dirty="0"/>
              <a:t>    """</a:t>
            </a:r>
          </a:p>
          <a:p>
            <a:r>
              <a:rPr lang="en-GB" dirty="0"/>
              <a:t>    Add two numbers.</a:t>
            </a:r>
          </a:p>
          <a:p>
            <a:endParaRPr lang="en-GB" dirty="0"/>
          </a:p>
          <a:p>
            <a:r>
              <a:rPr lang="en-GB" dirty="0"/>
              <a:t>    </a:t>
            </a:r>
            <a:r>
              <a:rPr lang="en-GB" dirty="0" err="1"/>
              <a:t>Postional</a:t>
            </a:r>
            <a:r>
              <a:rPr lang="en-GB" dirty="0"/>
              <a:t> arguments:</a:t>
            </a:r>
          </a:p>
          <a:p>
            <a:r>
              <a:rPr lang="en-GB" dirty="0"/>
              <a:t>    num1 -- an integer or double number (no default)</a:t>
            </a:r>
          </a:p>
          <a:p>
            <a:r>
              <a:rPr lang="en-GB" dirty="0"/>
              <a:t>    num2 -- an integer or double number (no default) </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baseline="0" dirty="0">
                <a:latin typeface="Courier New" panose="02070309020205020404" pitchFamily="49" charset="0"/>
                <a:cs typeface="Courier New" panose="02070309020205020404" pitchFamily="49" charset="0"/>
              </a:rPr>
              <a:t>    </a:t>
            </a:r>
            <a:r>
              <a:rPr lang="en-GB" sz="1200" dirty="0">
                <a:latin typeface="Courier New" panose="02070309020205020404" pitchFamily="49" charset="0"/>
                <a:cs typeface="Courier New" panose="02070309020205020404" pitchFamily="49" charset="0"/>
              </a:rPr>
              <a:t>Returns:</a:t>
            </a:r>
          </a:p>
          <a:p>
            <a:pPr marL="0" indent="0">
              <a:buNone/>
            </a:pPr>
            <a:r>
              <a:rPr lang="en-GB" sz="1200" dirty="0">
                <a:latin typeface="Courier New" panose="02070309020205020404" pitchFamily="49" charset="0"/>
                <a:cs typeface="Courier New" panose="02070309020205020404" pitchFamily="49" charset="0"/>
              </a:rPr>
              <a:t>    The sum of the numbers.</a:t>
            </a:r>
          </a:p>
          <a:p>
            <a:endParaRPr lang="en-GB" dirty="0"/>
          </a:p>
          <a:p>
            <a:r>
              <a:rPr lang="en-GB" dirty="0"/>
              <a:t>    """</a:t>
            </a:r>
          </a:p>
          <a:p>
            <a:r>
              <a:rPr lang="en-GB" dirty="0"/>
              <a:t>   </a:t>
            </a:r>
          </a:p>
          <a:p>
            <a:r>
              <a:rPr lang="en-GB" dirty="0"/>
              <a:t>    return num1 + num2    </a:t>
            </a:r>
          </a:p>
          <a:p>
            <a:endParaRPr lang="en-GB" dirty="0"/>
          </a:p>
          <a:p>
            <a:endParaRPr lang="en-GB" dirty="0"/>
          </a:p>
          <a:p>
            <a:r>
              <a:rPr lang="en-GB" dirty="0"/>
              <a:t>    </a:t>
            </a:r>
          </a:p>
          <a:p>
            <a:r>
              <a:rPr lang="en-GB" dirty="0" err="1"/>
              <a:t>numA</a:t>
            </a:r>
            <a:r>
              <a:rPr lang="en-GB" dirty="0"/>
              <a:t> = </a:t>
            </a:r>
            <a:r>
              <a:rPr lang="en-GB" dirty="0" err="1"/>
              <a:t>random.random</a:t>
            </a:r>
            <a:r>
              <a:rPr lang="en-GB" dirty="0"/>
              <a:t>() * 10</a:t>
            </a:r>
          </a:p>
          <a:p>
            <a:r>
              <a:rPr lang="en-GB" dirty="0" err="1"/>
              <a:t>numB</a:t>
            </a:r>
            <a:r>
              <a:rPr lang="en-GB" dirty="0"/>
              <a:t> = </a:t>
            </a:r>
            <a:r>
              <a:rPr lang="en-GB" dirty="0" err="1"/>
              <a:t>random.random</a:t>
            </a:r>
            <a:r>
              <a:rPr lang="en-GB" dirty="0"/>
              <a:t>() * 10    </a:t>
            </a:r>
          </a:p>
          <a:p>
            <a:r>
              <a:rPr lang="en-GB" dirty="0"/>
              <a:t>print(add(</a:t>
            </a:r>
            <a:r>
              <a:rPr lang="en-GB" dirty="0" err="1"/>
              <a:t>numA</a:t>
            </a:r>
            <a:r>
              <a:rPr lang="en-GB" dirty="0"/>
              <a:t>, </a:t>
            </a:r>
            <a:r>
              <a:rPr lang="en-GB" dirty="0" err="1"/>
              <a:t>numB</a:t>
            </a:r>
            <a:r>
              <a:rPr lang="en-GB" dirty="0"/>
              <a: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10000738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p>
          <a:p>
            <a:r>
              <a:rPr lang="en-GB" dirty="0"/>
              <a:t>Add two random numbers together</a:t>
            </a:r>
          </a:p>
          <a:p>
            <a:endParaRPr lang="en-GB" dirty="0"/>
          </a:p>
          <a:p>
            <a:r>
              <a:rPr lang="en-GB" dirty="0"/>
              <a:t>Requires no setup.</a:t>
            </a:r>
          </a:p>
          <a:p>
            <a:endParaRPr lang="en-GB" dirty="0"/>
          </a:p>
          <a:p>
            <a:r>
              <a:rPr lang="en-GB" dirty="0"/>
              <a:t>&gt;&gt;&gt; add(1,2)</a:t>
            </a:r>
          </a:p>
          <a:p>
            <a:r>
              <a:rPr lang="en-GB" dirty="0"/>
              <a:t>3</a:t>
            </a:r>
          </a:p>
          <a:p>
            <a:r>
              <a:rPr lang="en-GB" dirty="0"/>
              <a:t> </a:t>
            </a:r>
          </a:p>
          <a:p>
            <a:r>
              <a:rPr lang="en-GB" dirty="0"/>
              <a:t>"""</a:t>
            </a:r>
          </a:p>
          <a:p>
            <a:r>
              <a:rPr lang="en-GB" dirty="0"/>
              <a:t>import random</a:t>
            </a:r>
          </a:p>
          <a:p>
            <a:endParaRPr lang="en-GB" dirty="0"/>
          </a:p>
          <a:p>
            <a:endParaRPr lang="en-GB" dirty="0"/>
          </a:p>
          <a:p>
            <a:endParaRPr lang="en-GB" dirty="0"/>
          </a:p>
          <a:p>
            <a:r>
              <a:rPr lang="en-GB" dirty="0"/>
              <a:t>def add (num1, num2):</a:t>
            </a:r>
          </a:p>
          <a:p>
            <a:r>
              <a:rPr lang="en-GB" dirty="0"/>
              <a:t>    """</a:t>
            </a:r>
          </a:p>
          <a:p>
            <a:r>
              <a:rPr lang="en-GB" dirty="0"/>
              <a:t>    Add two numbers.</a:t>
            </a:r>
          </a:p>
          <a:p>
            <a:endParaRPr lang="en-GB" dirty="0"/>
          </a:p>
          <a:p>
            <a:r>
              <a:rPr lang="en-GB" dirty="0"/>
              <a:t>    </a:t>
            </a:r>
            <a:r>
              <a:rPr lang="en-GB" dirty="0" err="1"/>
              <a:t>Postional</a:t>
            </a:r>
            <a:r>
              <a:rPr lang="en-GB" dirty="0"/>
              <a:t> arguments:</a:t>
            </a:r>
          </a:p>
          <a:p>
            <a:r>
              <a:rPr lang="en-GB" dirty="0"/>
              <a:t>    num1 -- an integer or double number (no default)</a:t>
            </a:r>
          </a:p>
          <a:p>
            <a:r>
              <a:rPr lang="en-GB" dirty="0"/>
              <a:t>    num2 -- an integer or double number (no default) </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baseline="0" dirty="0">
                <a:latin typeface="Courier New" panose="02070309020205020404" pitchFamily="49" charset="0"/>
                <a:cs typeface="Courier New" panose="02070309020205020404" pitchFamily="49" charset="0"/>
              </a:rPr>
              <a:t>    </a:t>
            </a:r>
            <a:r>
              <a:rPr lang="en-GB" sz="1200" dirty="0">
                <a:latin typeface="Courier New" panose="02070309020205020404" pitchFamily="49" charset="0"/>
                <a:cs typeface="Courier New" panose="02070309020205020404" pitchFamily="49" charset="0"/>
              </a:rPr>
              <a:t>Returns:</a:t>
            </a:r>
          </a:p>
          <a:p>
            <a:pPr marL="0" indent="0">
              <a:buNone/>
            </a:pPr>
            <a:r>
              <a:rPr lang="en-GB" sz="1200" dirty="0">
                <a:latin typeface="Courier New" panose="02070309020205020404" pitchFamily="49" charset="0"/>
                <a:cs typeface="Courier New" panose="02070309020205020404" pitchFamily="49" charset="0"/>
              </a:rPr>
              <a:t>    The sum of the numbers.</a:t>
            </a:r>
          </a:p>
          <a:p>
            <a:endParaRPr lang="en-GB" dirty="0"/>
          </a:p>
          <a:p>
            <a:r>
              <a:rPr lang="en-GB" dirty="0"/>
              <a:t>    """</a:t>
            </a:r>
          </a:p>
          <a:p>
            <a:r>
              <a:rPr lang="en-GB" dirty="0"/>
              <a:t>   </a:t>
            </a:r>
          </a:p>
          <a:p>
            <a:r>
              <a:rPr lang="en-GB" dirty="0"/>
              <a:t>    return num1 + num2    </a:t>
            </a:r>
          </a:p>
          <a:p>
            <a:endParaRPr lang="en-GB" dirty="0"/>
          </a:p>
          <a:p>
            <a:endParaRPr lang="en-GB" dirty="0"/>
          </a:p>
          <a:p>
            <a:r>
              <a:rPr lang="en-GB" dirty="0"/>
              <a:t>    </a:t>
            </a:r>
          </a:p>
          <a:p>
            <a:r>
              <a:rPr lang="en-GB" dirty="0" err="1"/>
              <a:t>numA</a:t>
            </a:r>
            <a:r>
              <a:rPr lang="en-GB" dirty="0"/>
              <a:t> = </a:t>
            </a:r>
            <a:r>
              <a:rPr lang="en-GB" dirty="0" err="1"/>
              <a:t>random.random</a:t>
            </a:r>
            <a:r>
              <a:rPr lang="en-GB" dirty="0"/>
              <a:t>() * 10</a:t>
            </a:r>
          </a:p>
          <a:p>
            <a:r>
              <a:rPr lang="en-GB" dirty="0" err="1"/>
              <a:t>numB</a:t>
            </a:r>
            <a:r>
              <a:rPr lang="en-GB" dirty="0"/>
              <a:t> = </a:t>
            </a:r>
            <a:r>
              <a:rPr lang="en-GB" dirty="0" err="1"/>
              <a:t>random.random</a:t>
            </a:r>
            <a:r>
              <a:rPr lang="en-GB" dirty="0"/>
              <a:t>() * 10    </a:t>
            </a:r>
          </a:p>
          <a:p>
            <a:r>
              <a:rPr lang="en-GB" dirty="0"/>
              <a:t>print(add(</a:t>
            </a:r>
            <a:r>
              <a:rPr lang="en-GB" dirty="0" err="1"/>
              <a:t>numA</a:t>
            </a:r>
            <a:r>
              <a:rPr lang="en-GB" dirty="0"/>
              <a:t>, </a:t>
            </a:r>
            <a:r>
              <a:rPr lang="en-GB" dirty="0" err="1"/>
              <a:t>numB</a:t>
            </a:r>
            <a:r>
              <a:rPr lang="en-GB" dirty="0"/>
              <a: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51</a:t>
            </a:fld>
            <a:endParaRPr lang="en-GB"/>
          </a:p>
        </p:txBody>
      </p:sp>
    </p:spTree>
    <p:extLst>
      <p:ext uri="{BB962C8B-B14F-4D97-AF65-F5344CB8AC3E}">
        <p14:creationId xmlns:p14="http://schemas.microsoft.com/office/powerpoint/2010/main" val="17416851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Usual to write tests into their own class. We'll come back to what a class is later in the course.</a:t>
            </a:r>
          </a:p>
          <a:p>
            <a:endParaRPr lang="en-GB" dirty="0"/>
          </a:p>
          <a:p>
            <a:r>
              <a:rPr lang="en-GB" dirty="0"/>
              <a:t>"""</a:t>
            </a:r>
          </a:p>
          <a:p>
            <a:r>
              <a:rPr lang="en-GB" dirty="0"/>
              <a:t>Add two random numbers together</a:t>
            </a:r>
          </a:p>
          <a:p>
            <a:endParaRPr lang="en-GB" dirty="0"/>
          </a:p>
          <a:p>
            <a:r>
              <a:rPr lang="en-GB" dirty="0"/>
              <a:t>Requires no setup. </a:t>
            </a:r>
          </a:p>
          <a:p>
            <a:r>
              <a:rPr lang="en-GB" dirty="0"/>
              <a:t>"""</a:t>
            </a:r>
          </a:p>
          <a:p>
            <a:r>
              <a:rPr lang="en-GB" dirty="0"/>
              <a:t>import random</a:t>
            </a:r>
          </a:p>
          <a:p>
            <a:endParaRPr lang="en-GB" dirty="0"/>
          </a:p>
          <a:p>
            <a:endParaRPr lang="en-GB" dirty="0"/>
          </a:p>
          <a:p>
            <a:endParaRPr lang="en-GB" dirty="0"/>
          </a:p>
          <a:p>
            <a:r>
              <a:rPr lang="en-GB" dirty="0"/>
              <a:t>def add (num1, num2):</a:t>
            </a:r>
          </a:p>
          <a:p>
            <a:r>
              <a:rPr lang="en-GB" dirty="0"/>
              <a:t>    """</a:t>
            </a:r>
          </a:p>
          <a:p>
            <a:r>
              <a:rPr lang="en-GB" dirty="0"/>
              <a:t>    Add two numbers.</a:t>
            </a:r>
          </a:p>
          <a:p>
            <a:endParaRPr lang="en-GB" dirty="0"/>
          </a:p>
          <a:p>
            <a:r>
              <a:rPr lang="en-GB" dirty="0"/>
              <a:t>    </a:t>
            </a:r>
            <a:r>
              <a:rPr lang="en-GB" dirty="0" err="1"/>
              <a:t>Postional</a:t>
            </a:r>
            <a:r>
              <a:rPr lang="en-GB" dirty="0"/>
              <a:t> arguments:</a:t>
            </a:r>
          </a:p>
          <a:p>
            <a:r>
              <a:rPr lang="en-GB" dirty="0"/>
              <a:t>    num1 -- an integer or double number (no default)</a:t>
            </a:r>
          </a:p>
          <a:p>
            <a:r>
              <a:rPr lang="en-GB" dirty="0"/>
              <a:t>    num2 -- an integer or double number (no default) </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baseline="0" dirty="0">
                <a:latin typeface="Courier New" panose="02070309020205020404" pitchFamily="49" charset="0"/>
                <a:cs typeface="Courier New" panose="02070309020205020404" pitchFamily="49" charset="0"/>
              </a:rPr>
              <a:t>    </a:t>
            </a:r>
            <a:r>
              <a:rPr lang="en-GB" sz="1200" dirty="0">
                <a:latin typeface="Courier New" panose="02070309020205020404" pitchFamily="49" charset="0"/>
                <a:cs typeface="Courier New" panose="02070309020205020404" pitchFamily="49" charset="0"/>
              </a:rPr>
              <a:t>Returns:</a:t>
            </a:r>
          </a:p>
          <a:p>
            <a:pPr marL="0" indent="0">
              <a:buNone/>
            </a:pPr>
            <a:r>
              <a:rPr lang="en-GB" sz="1200" dirty="0">
                <a:latin typeface="Courier New" panose="02070309020205020404" pitchFamily="49" charset="0"/>
                <a:cs typeface="Courier New" panose="02070309020205020404" pitchFamily="49" charset="0"/>
              </a:rPr>
              <a:t>    The sum of the numbers.</a:t>
            </a:r>
          </a:p>
          <a:p>
            <a:endParaRPr lang="en-GB" dirty="0"/>
          </a:p>
          <a:p>
            <a:r>
              <a:rPr lang="en-GB" dirty="0"/>
              <a:t>    """</a:t>
            </a:r>
          </a:p>
          <a:p>
            <a:r>
              <a:rPr lang="en-GB" dirty="0"/>
              <a:t>   </a:t>
            </a:r>
          </a:p>
          <a:p>
            <a:r>
              <a:rPr lang="en-GB" dirty="0"/>
              <a:t>    return num1 + num2    </a:t>
            </a:r>
          </a:p>
          <a:p>
            <a:endParaRPr lang="en-GB" dirty="0"/>
          </a:p>
          <a:p>
            <a:endParaRPr lang="en-GB" dirty="0"/>
          </a:p>
          <a:p>
            <a:r>
              <a:rPr lang="en-GB" dirty="0"/>
              <a:t>    </a:t>
            </a:r>
          </a:p>
          <a:p>
            <a:r>
              <a:rPr lang="en-GB" dirty="0" err="1"/>
              <a:t>numA</a:t>
            </a:r>
            <a:r>
              <a:rPr lang="en-GB" dirty="0"/>
              <a:t> = </a:t>
            </a:r>
            <a:r>
              <a:rPr lang="en-GB" dirty="0" err="1"/>
              <a:t>random.random</a:t>
            </a:r>
            <a:r>
              <a:rPr lang="en-GB" dirty="0"/>
              <a:t>() * 10</a:t>
            </a:r>
          </a:p>
          <a:p>
            <a:r>
              <a:rPr lang="en-GB" dirty="0" err="1"/>
              <a:t>numB</a:t>
            </a:r>
            <a:r>
              <a:rPr lang="en-GB" dirty="0"/>
              <a:t> = </a:t>
            </a:r>
            <a:r>
              <a:rPr lang="en-GB" dirty="0" err="1"/>
              <a:t>random.random</a:t>
            </a:r>
            <a:r>
              <a:rPr lang="en-GB" dirty="0"/>
              <a:t>() * 10    </a:t>
            </a:r>
          </a:p>
          <a:p>
            <a:r>
              <a:rPr lang="en-GB" dirty="0"/>
              <a:t>print(add(</a:t>
            </a:r>
            <a:r>
              <a:rPr lang="en-GB" dirty="0" err="1"/>
              <a:t>numA</a:t>
            </a:r>
            <a:r>
              <a:rPr lang="en-GB" dirty="0"/>
              <a:t>, </a:t>
            </a:r>
            <a:r>
              <a:rPr lang="en-GB" dirty="0" err="1"/>
              <a:t>numB</a:t>
            </a:r>
            <a:r>
              <a:rPr lang="en-GB" dirty="0"/>
              <a:t>))</a:t>
            </a:r>
          </a:p>
        </p:txBody>
      </p:sp>
      <p:sp>
        <p:nvSpPr>
          <p:cNvPr id="4" name="Slide Number Placeholder 3"/>
          <p:cNvSpPr>
            <a:spLocks noGrp="1"/>
          </p:cNvSpPr>
          <p:nvPr>
            <p:ph type="sldNum" sz="quarter" idx="10"/>
          </p:nvPr>
        </p:nvSpPr>
        <p:spPr/>
        <p:txBody>
          <a:bodyPr/>
          <a:lstStyle/>
          <a:p>
            <a:fld id="{40AF8E6D-2F87-4F6A-97CA-AABE12BDBAA7}" type="slidenum">
              <a:rPr lang="en-GB" smtClean="0"/>
              <a:t>53</a:t>
            </a:fld>
            <a:endParaRPr lang="en-GB"/>
          </a:p>
        </p:txBody>
      </p:sp>
    </p:spTree>
    <p:extLst>
      <p:ext uri="{BB962C8B-B14F-4D97-AF65-F5344CB8AC3E}">
        <p14:creationId xmlns:p14="http://schemas.microsoft.com/office/powerpoint/2010/main" val="10243232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54</a:t>
            </a:fld>
            <a:endParaRPr lang="en-GB"/>
          </a:p>
        </p:txBody>
      </p:sp>
    </p:spTree>
    <p:extLst>
      <p:ext uri="{BB962C8B-B14F-4D97-AF65-F5344CB8AC3E}">
        <p14:creationId xmlns:p14="http://schemas.microsoft.com/office/powerpoint/2010/main" val="11124563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55</a:t>
            </a:fld>
            <a:endParaRPr lang="en-GB"/>
          </a:p>
        </p:txBody>
      </p:sp>
    </p:spTree>
    <p:extLst>
      <p:ext uri="{BB962C8B-B14F-4D97-AF65-F5344CB8AC3E}">
        <p14:creationId xmlns:p14="http://schemas.microsoft.com/office/powerpoint/2010/main" val="76689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727682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known as "pass by assignment", though sometimes people also use "pass by reference" for this (though there are also subtly different uses for that - for example, the reference to the variable is copied). The third type of passing is "pass by value", where the value is copied and passed. Python uses assignment.</a:t>
            </a:r>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71842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247692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2337780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detail on other ways to get stuff from functions,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https://docs.python.org/3/faq/programming.html#how-do-i-write-a-function-with-output-parameters-call-by-reference</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3653222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at functions, how to make them, and how to document them so other people can use them.</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4098408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python.org/dev/peps/pep-0008/"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python.org/dev/peps/pep-025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docs.python.org/3/library/pydoc.htm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iki.python.org/moin/DocumentationTool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www.sphinx-doc.org/en/stable/invocation.html#invocation-apidoc" TargetMode="External"/><Relationship Id="rId5" Type="http://schemas.openxmlformats.org/officeDocument/2006/relationships/hyperlink" Target="http://www.sphinx-doc.org/en/stable/tutorial.html" TargetMode="External"/><Relationship Id="rId4" Type="http://schemas.openxmlformats.org/officeDocument/2006/relationships/hyperlink" Target="http://www.sphinx-doc.org/en/stabl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doctest.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docs.python.org/3/library/unittest.html#assert-methods" TargetMode="External"/><Relationship Id="rId2" Type="http://schemas.openxmlformats.org/officeDocument/2006/relationships/hyperlink" Target="https://docs.python.org/3/library/unittest.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n.wikipedia.org/wiki/Test-driven_development"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en.wikipedia.org/wiki/Continuous_integratio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Functions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9D0A-4FAA-47B3-933D-1E8991885D66}"/>
              </a:ext>
            </a:extLst>
          </p:cNvPr>
          <p:cNvSpPr>
            <a:spLocks noGrp="1"/>
          </p:cNvSpPr>
          <p:nvPr>
            <p:ph type="title"/>
          </p:nvPr>
        </p:nvSpPr>
        <p:spPr/>
        <p:txBody>
          <a:bodyPr/>
          <a:lstStyle/>
          <a:p>
            <a:pPr algn="r"/>
            <a:r>
              <a:rPr lang="en-GB" dirty="0"/>
              <a:t>Variable labels</a:t>
            </a:r>
          </a:p>
        </p:txBody>
      </p:sp>
      <p:sp>
        <p:nvSpPr>
          <p:cNvPr id="3" name="Content Placeholder 2">
            <a:extLst>
              <a:ext uri="{FF2B5EF4-FFF2-40B4-BE49-F238E27FC236}">
                <a16:creationId xmlns:a16="http://schemas.microsoft.com/office/drawing/2014/main" id="{BAA38BC1-7571-4116-8BF8-E741AD1381CE}"/>
              </a:ext>
            </a:extLst>
          </p:cNvPr>
          <p:cNvSpPr>
            <a:spLocks noGrp="1"/>
          </p:cNvSpPr>
          <p:nvPr>
            <p:ph idx="1"/>
          </p:nvPr>
        </p:nvSpPr>
        <p:spPr/>
        <p:txBody>
          <a:bodyPr>
            <a:normAutofit fontScale="70000" lnSpcReduction="20000"/>
          </a:bodyPr>
          <a:lstStyle/>
          <a:p>
            <a:pPr marL="0" indent="0">
              <a:buNone/>
            </a:pPr>
            <a:r>
              <a:rPr lang="en-GB" dirty="0">
                <a:cs typeface="Courier New" panose="02070309020205020404" pitchFamily="49" charset="0"/>
              </a:rPr>
              <a:t>For mutable variables, changes inside the function change the variable outside: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(text):</a:t>
            </a:r>
          </a:p>
          <a:p>
            <a:pPr marL="0" indent="0">
              <a:buNone/>
            </a:pPr>
            <a:r>
              <a:rPr lang="en-GB" dirty="0">
                <a:latin typeface="Courier New" panose="02070309020205020404" pitchFamily="49" charset="0"/>
                <a:cs typeface="Courier New" panose="02070309020205020404" pitchFamily="49" charset="0"/>
              </a:rPr>
              <a:t>    text[0] = text[0] + ", Pikachu"</a:t>
            </a:r>
          </a:p>
          <a:p>
            <a:pPr marL="0" indent="0">
              <a:buNone/>
            </a:pPr>
            <a:r>
              <a:rPr lang="en-GB" dirty="0">
                <a:latin typeface="Courier New" panose="02070309020205020404" pitchFamily="49" charset="0"/>
                <a:cs typeface="Courier New" panose="02070309020205020404" pitchFamily="49" charset="0"/>
              </a:rPr>
              <a:t>    print(text[0])</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["hi you"]</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			# Call the function.</a:t>
            </a:r>
          </a:p>
          <a:p>
            <a:pPr marL="0" indent="0">
              <a:buNone/>
            </a:pPr>
            <a:r>
              <a:rPr lang="en-GB" dirty="0">
                <a:latin typeface="Courier New" panose="02070309020205020404" pitchFamily="49" charset="0"/>
                <a:cs typeface="Courier New" panose="02070309020205020404" pitchFamily="49" charset="0"/>
              </a:rPr>
              <a:t>print(a)			# Check the value of a.</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As lists are mutable, the value in the list outside the method has changed to "</a:t>
            </a:r>
            <a:r>
              <a:rPr lang="en-GB" sz="2900" dirty="0">
                <a:latin typeface="Courier New" panose="02070309020205020404" pitchFamily="49" charset="0"/>
                <a:cs typeface="Courier New" panose="02070309020205020404" pitchFamily="49" charset="0"/>
              </a:rPr>
              <a:t>hi you, Pikachu</a:t>
            </a:r>
            <a:r>
              <a:rPr lang="en-GB" dirty="0">
                <a:cs typeface="Courier New" panose="02070309020205020404" pitchFamily="49" charset="0"/>
              </a:rPr>
              <a:t>".</a:t>
            </a:r>
          </a:p>
          <a:p>
            <a:endParaRPr lang="en-GB" dirty="0"/>
          </a:p>
        </p:txBody>
      </p:sp>
    </p:spTree>
    <p:extLst>
      <p:ext uri="{BB962C8B-B14F-4D97-AF65-F5344CB8AC3E}">
        <p14:creationId xmlns:p14="http://schemas.microsoft.com/office/powerpoint/2010/main" val="421425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9D0A-4FAA-47B3-933D-1E8991885D66}"/>
              </a:ext>
            </a:extLst>
          </p:cNvPr>
          <p:cNvSpPr>
            <a:spLocks noGrp="1"/>
          </p:cNvSpPr>
          <p:nvPr>
            <p:ph type="title"/>
          </p:nvPr>
        </p:nvSpPr>
        <p:spPr/>
        <p:txBody>
          <a:bodyPr/>
          <a:lstStyle/>
          <a:p>
            <a:pPr algn="r"/>
            <a:r>
              <a:rPr lang="en-GB" dirty="0"/>
              <a:t>Variable labels</a:t>
            </a:r>
          </a:p>
        </p:txBody>
      </p:sp>
      <p:sp>
        <p:nvSpPr>
          <p:cNvPr id="3" name="Content Placeholder 2">
            <a:extLst>
              <a:ext uri="{FF2B5EF4-FFF2-40B4-BE49-F238E27FC236}">
                <a16:creationId xmlns:a16="http://schemas.microsoft.com/office/drawing/2014/main" id="{BAA38BC1-7571-4116-8BF8-E741AD1381CE}"/>
              </a:ext>
            </a:extLst>
          </p:cNvPr>
          <p:cNvSpPr>
            <a:spLocks noGrp="1"/>
          </p:cNvSpPr>
          <p:nvPr>
            <p:ph idx="1"/>
          </p:nvPr>
        </p:nvSpPr>
        <p:spPr>
          <a:xfrm>
            <a:off x="368968" y="1825624"/>
            <a:ext cx="11518232" cy="4607259"/>
          </a:xfrm>
        </p:spPr>
        <p:txBody>
          <a:bodyPr>
            <a:normAutofit fontScale="77500" lnSpcReduction="20000"/>
          </a:bodyPr>
          <a:lstStyle/>
          <a:p>
            <a:pPr marL="0" indent="0">
              <a:buNone/>
            </a:pPr>
            <a:r>
              <a:rPr lang="en-GB" dirty="0">
                <a:cs typeface="Courier New" panose="02070309020205020404" pitchFamily="49" charset="0"/>
              </a:rPr>
              <a:t>For immutable variables, changes inside the function just create a new variable inside the function. Even though it has the same name, it isn't the same variable: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2600" dirty="0">
                <a:latin typeface="Courier New" panose="02070309020205020404" pitchFamily="49" charset="0"/>
                <a:cs typeface="Courier New" panose="02070309020205020404" pitchFamily="49" charset="0"/>
              </a:rPr>
              <a:t>def </a:t>
            </a:r>
            <a:r>
              <a:rPr lang="en-GB" sz="2600" dirty="0" err="1">
                <a:latin typeface="Courier New" panose="02070309020205020404" pitchFamily="49" charset="0"/>
                <a:cs typeface="Courier New" panose="02070309020205020404" pitchFamily="49" charset="0"/>
              </a:rPr>
              <a:t>printit</a:t>
            </a:r>
            <a:r>
              <a:rPr lang="en-GB" sz="2600" dirty="0">
                <a:latin typeface="Courier New" panose="02070309020205020404" pitchFamily="49" charset="0"/>
                <a:cs typeface="Courier New" panose="02070309020205020404" pitchFamily="49" charset="0"/>
              </a:rPr>
              <a:t>(text):</a:t>
            </a:r>
          </a:p>
          <a:p>
            <a:pPr marL="0" indent="0">
              <a:buNone/>
            </a:pPr>
            <a:r>
              <a:rPr lang="en-GB" sz="2600" dirty="0">
                <a:latin typeface="Courier New" panose="02070309020205020404" pitchFamily="49" charset="0"/>
                <a:cs typeface="Courier New" panose="02070309020205020404" pitchFamily="49" charset="0"/>
              </a:rPr>
              <a:t>    text = text + ", Pikachu" 	# New text variable created.</a:t>
            </a:r>
          </a:p>
          <a:p>
            <a:pPr marL="0" indent="0">
              <a:buNone/>
            </a:pPr>
            <a:r>
              <a:rPr lang="en-GB" sz="2600" dirty="0">
                <a:latin typeface="Courier New" panose="02070309020205020404" pitchFamily="49" charset="0"/>
                <a:cs typeface="Courier New" panose="02070309020205020404" pitchFamily="49" charset="0"/>
              </a:rPr>
              <a:t>    print(text)</a:t>
            </a:r>
          </a:p>
          <a:p>
            <a:pPr marL="0" indent="0">
              <a:buNone/>
            </a:pPr>
            <a:endParaRPr lang="en-GB" sz="2600" dirty="0">
              <a:latin typeface="Courier New" panose="02070309020205020404" pitchFamily="49" charset="0"/>
              <a:cs typeface="Courier New" panose="02070309020205020404" pitchFamily="49" charset="0"/>
            </a:endParaRPr>
          </a:p>
          <a:p>
            <a:pPr marL="0" indent="0">
              <a:buNone/>
            </a:pPr>
            <a:endParaRPr lang="en-GB" sz="2600" dirty="0">
              <a:latin typeface="Courier New" panose="02070309020205020404" pitchFamily="49" charset="0"/>
              <a:cs typeface="Courier New" panose="02070309020205020404" pitchFamily="49" charset="0"/>
            </a:endParaRPr>
          </a:p>
          <a:p>
            <a:pPr marL="0" indent="0">
              <a:buNone/>
            </a:pPr>
            <a:r>
              <a:rPr lang="en-GB" sz="2600" dirty="0">
                <a:latin typeface="Courier New" panose="02070309020205020404" pitchFamily="49" charset="0"/>
                <a:cs typeface="Courier New" panose="02070309020205020404" pitchFamily="49" charset="0"/>
              </a:rPr>
              <a:t>a = "hi you"</a:t>
            </a:r>
          </a:p>
          <a:p>
            <a:pPr marL="0" indent="0">
              <a:buNone/>
            </a:pPr>
            <a:r>
              <a:rPr lang="en-GB" sz="2600" dirty="0" err="1">
                <a:latin typeface="Courier New" panose="02070309020205020404" pitchFamily="49" charset="0"/>
                <a:cs typeface="Courier New" panose="02070309020205020404" pitchFamily="49" charset="0"/>
              </a:rPr>
              <a:t>printit</a:t>
            </a:r>
            <a:r>
              <a:rPr lang="en-GB" sz="2600" dirty="0">
                <a:latin typeface="Courier New" panose="02070309020205020404" pitchFamily="49" charset="0"/>
                <a:cs typeface="Courier New" panose="02070309020205020404" pitchFamily="49" charset="0"/>
              </a:rPr>
              <a:t>(a)			# Call the function.</a:t>
            </a:r>
          </a:p>
          <a:p>
            <a:pPr marL="0" indent="0">
              <a:buNone/>
            </a:pPr>
            <a:r>
              <a:rPr lang="en-GB" sz="2600" dirty="0">
                <a:latin typeface="Courier New" panose="02070309020205020404" pitchFamily="49" charset="0"/>
                <a:cs typeface="Courier New" panose="02070309020205020404" pitchFamily="49" charset="0"/>
              </a:rPr>
              <a:t>print(a)			# Check the value of a.</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As text is immutable, the value in the list outside the method is still "</a:t>
            </a:r>
            <a:r>
              <a:rPr lang="en-GB" sz="2900" dirty="0">
                <a:latin typeface="Courier New" panose="02070309020205020404" pitchFamily="49" charset="0"/>
                <a:cs typeface="Courier New" panose="02070309020205020404" pitchFamily="49" charset="0"/>
              </a:rPr>
              <a:t>hi you</a:t>
            </a:r>
            <a:r>
              <a:rPr lang="en-GB" dirty="0">
                <a:cs typeface="Courier New" panose="02070309020205020404" pitchFamily="49" charset="0"/>
              </a:rPr>
              <a:t>".</a:t>
            </a:r>
          </a:p>
          <a:p>
            <a:pPr marL="0" indent="0">
              <a:buNone/>
            </a:pPr>
            <a:endParaRPr lang="en-GB" dirty="0">
              <a:cs typeface="Courier New" panose="02070309020205020404" pitchFamily="49" charset="0"/>
            </a:endParaRPr>
          </a:p>
          <a:p>
            <a:endParaRPr lang="en-GB" dirty="0"/>
          </a:p>
        </p:txBody>
      </p:sp>
    </p:spTree>
    <p:extLst>
      <p:ext uri="{BB962C8B-B14F-4D97-AF65-F5344CB8AC3E}">
        <p14:creationId xmlns:p14="http://schemas.microsoft.com/office/powerpoint/2010/main" val="3248639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C5A1-A649-4776-9333-78147C6D44B4}"/>
              </a:ext>
            </a:extLst>
          </p:cNvPr>
          <p:cNvSpPr>
            <a:spLocks noGrp="1"/>
          </p:cNvSpPr>
          <p:nvPr>
            <p:ph type="title"/>
          </p:nvPr>
        </p:nvSpPr>
        <p:spPr/>
        <p:txBody>
          <a:bodyPr/>
          <a:lstStyle/>
          <a:p>
            <a:pPr algn="r"/>
            <a:r>
              <a:rPr lang="en-GB" dirty="0"/>
              <a:t>Passing info in</a:t>
            </a:r>
          </a:p>
        </p:txBody>
      </p:sp>
      <p:sp>
        <p:nvSpPr>
          <p:cNvPr id="3" name="Content Placeholder 2">
            <a:extLst>
              <a:ext uri="{FF2B5EF4-FFF2-40B4-BE49-F238E27FC236}">
                <a16:creationId xmlns:a16="http://schemas.microsoft.com/office/drawing/2014/main" id="{30708F09-5682-4B9A-A331-31D0F829E018}"/>
              </a:ext>
            </a:extLst>
          </p:cNvPr>
          <p:cNvSpPr>
            <a:spLocks noGrp="1"/>
          </p:cNvSpPr>
          <p:nvPr>
            <p:ph idx="1"/>
          </p:nvPr>
        </p:nvSpPr>
        <p:spPr>
          <a:xfrm>
            <a:off x="481263" y="1825625"/>
            <a:ext cx="11229474" cy="4655386"/>
          </a:xfrm>
        </p:spPr>
        <p:txBody>
          <a:bodyPr/>
          <a:lstStyle/>
          <a:p>
            <a:pPr marL="0" indent="0">
              <a:buNone/>
            </a:pPr>
            <a:r>
              <a:rPr lang="en-GB" dirty="0"/>
              <a:t>Python (unlike many languages) doesn't worry about the type passed in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("hello world")</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(430)</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(430.0)</a:t>
            </a:r>
          </a:p>
        </p:txBody>
      </p:sp>
    </p:spTree>
    <p:extLst>
      <p:ext uri="{BB962C8B-B14F-4D97-AF65-F5344CB8AC3E}">
        <p14:creationId xmlns:p14="http://schemas.microsoft.com/office/powerpoint/2010/main" val="17439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F2C7E-FF6D-4F8A-8B1A-4D6AD28DBD8E}"/>
              </a:ext>
            </a:extLst>
          </p:cNvPr>
          <p:cNvSpPr>
            <a:spLocks noGrp="1"/>
          </p:cNvSpPr>
          <p:nvPr>
            <p:ph type="title"/>
          </p:nvPr>
        </p:nvSpPr>
        <p:spPr/>
        <p:txBody>
          <a:bodyPr/>
          <a:lstStyle/>
          <a:p>
            <a:pPr algn="r"/>
            <a:r>
              <a:rPr lang="en-GB" dirty="0"/>
              <a:t>Getting values back</a:t>
            </a:r>
          </a:p>
        </p:txBody>
      </p:sp>
      <p:sp>
        <p:nvSpPr>
          <p:cNvPr id="3" name="Content Placeholder 2">
            <a:extLst>
              <a:ext uri="{FF2B5EF4-FFF2-40B4-BE49-F238E27FC236}">
                <a16:creationId xmlns:a16="http://schemas.microsoft.com/office/drawing/2014/main" id="{475B4C29-61B8-4BD6-88BD-3CCFA0363A15}"/>
              </a:ext>
            </a:extLst>
          </p:cNvPr>
          <p:cNvSpPr>
            <a:spLocks noGrp="1"/>
          </p:cNvSpPr>
          <p:nvPr>
            <p:ph idx="1"/>
          </p:nvPr>
        </p:nvSpPr>
        <p:spPr>
          <a:xfrm>
            <a:off x="285750" y="1577008"/>
            <a:ext cx="11544300" cy="4996069"/>
          </a:xfrm>
        </p:spPr>
        <p:txBody>
          <a:bodyPr>
            <a:normAutofit fontScale="70000" lnSpcReduction="20000"/>
          </a:bodyPr>
          <a:lstStyle/>
          <a:p>
            <a:pPr marL="0" indent="0">
              <a:buNone/>
            </a:pPr>
            <a:r>
              <a:rPr lang="en-GB" dirty="0"/>
              <a:t>By default, functions invisibly return </a:t>
            </a:r>
            <a:r>
              <a:rPr lang="en-GB" dirty="0">
                <a:latin typeface="Courier New" panose="02070309020205020404" pitchFamily="49" charset="0"/>
                <a:cs typeface="Courier New" panose="02070309020205020404" pitchFamily="49" charset="0"/>
              </a:rPr>
              <a:t>None</a:t>
            </a:r>
            <a:r>
              <a:rPr lang="en-GB" dirty="0"/>
              <a:t> (you can do so explicitly, as is sometimes useful).</a:t>
            </a:r>
          </a:p>
          <a:p>
            <a:pPr marL="0" indent="0">
              <a:buNone/>
            </a:pPr>
            <a:r>
              <a:rPr lang="en-GB" dirty="0"/>
              <a:t>But you can pass values back:</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get_pi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return 3.14</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pi = </a:t>
            </a:r>
            <a:r>
              <a:rPr lang="en-GB" dirty="0" err="1">
                <a:latin typeface="Courier New" panose="02070309020205020404" pitchFamily="49" charset="0"/>
                <a:cs typeface="Courier New" panose="02070309020205020404" pitchFamily="49" charset="0"/>
              </a:rPr>
              <a:t>get_pi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(pi))</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get_pi</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If something comes back, you either need to attach a label to it, or use it.</a:t>
            </a:r>
          </a:p>
          <a:p>
            <a:pPr marL="0" indent="0">
              <a:buNone/>
            </a:pPr>
            <a:r>
              <a:rPr lang="en-GB" dirty="0"/>
              <a:t>You can find out the type of a returned object with </a:t>
            </a:r>
            <a:r>
              <a:rPr lang="en-GB" dirty="0">
                <a:latin typeface="Courier New" panose="02070309020205020404" pitchFamily="49" charset="0"/>
                <a:cs typeface="Courier New" panose="02070309020205020404" pitchFamily="49" charset="0"/>
              </a:rPr>
              <a:t>type(</a:t>
            </a:r>
            <a:r>
              <a:rPr lang="en-GB" dirty="0" err="1">
                <a:latin typeface="Courier New" panose="02070309020205020404" pitchFamily="49" charset="0"/>
                <a:cs typeface="Courier New" panose="02070309020205020404" pitchFamily="49" charset="0"/>
              </a:rPr>
              <a:t>variable_name</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t>If you need to return more than one thing, return a tuple.</a:t>
            </a:r>
          </a:p>
        </p:txBody>
      </p:sp>
    </p:spTree>
    <p:extLst>
      <p:ext uri="{BB962C8B-B14F-4D97-AF65-F5344CB8AC3E}">
        <p14:creationId xmlns:p14="http://schemas.microsoft.com/office/powerpoint/2010/main" val="2107358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DD03-F577-4968-8E7C-F454A95F3531}"/>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A95E62F-5D5A-4056-BCED-D15BEDC5DECE}"/>
              </a:ext>
            </a:extLst>
          </p:cNvPr>
          <p:cNvSpPr>
            <a:spLocks noGrp="1"/>
          </p:cNvSpPr>
          <p:nvPr>
            <p:ph idx="1"/>
          </p:nvPr>
        </p:nvSpPr>
        <p:spPr/>
        <p:txBody>
          <a:bodyPr/>
          <a:lstStyle/>
          <a:p>
            <a:pPr marL="0" indent="0">
              <a:buNone/>
            </a:pPr>
            <a:r>
              <a:rPr lang="en-GB" sz="2400" dirty="0"/>
              <a:t>Functions</a:t>
            </a:r>
          </a:p>
          <a:p>
            <a:pPr marL="0" indent="0">
              <a:buNone/>
            </a:pPr>
            <a:r>
              <a:rPr lang="en-GB" sz="3200" dirty="0"/>
              <a:t>Function parameters</a:t>
            </a:r>
          </a:p>
          <a:p>
            <a:pPr marL="0" indent="0">
              <a:buNone/>
            </a:pPr>
            <a:r>
              <a:rPr lang="en-GB" sz="2400" dirty="0"/>
              <a:t>Scope</a:t>
            </a:r>
          </a:p>
          <a:p>
            <a:pPr marL="0" indent="0">
              <a:buNone/>
            </a:pPr>
            <a:r>
              <a:rPr lang="en-GB" sz="2000" dirty="0"/>
              <a:t>Documentation</a:t>
            </a:r>
          </a:p>
        </p:txBody>
      </p:sp>
    </p:spTree>
    <p:extLst>
      <p:ext uri="{BB962C8B-B14F-4D97-AF65-F5344CB8AC3E}">
        <p14:creationId xmlns:p14="http://schemas.microsoft.com/office/powerpoint/2010/main" val="3956605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741F-BBC9-4916-9599-79395A202E7F}"/>
              </a:ext>
            </a:extLst>
          </p:cNvPr>
          <p:cNvSpPr>
            <a:spLocks noGrp="1"/>
          </p:cNvSpPr>
          <p:nvPr>
            <p:ph type="title"/>
          </p:nvPr>
        </p:nvSpPr>
        <p:spPr/>
        <p:txBody>
          <a:bodyPr/>
          <a:lstStyle/>
          <a:p>
            <a:pPr algn="r"/>
            <a:r>
              <a:rPr lang="en-GB" dirty="0"/>
              <a:t>Multiple in (single out)</a:t>
            </a:r>
          </a:p>
        </p:txBody>
      </p:sp>
      <p:sp>
        <p:nvSpPr>
          <p:cNvPr id="3" name="Content Placeholder 2">
            <a:extLst>
              <a:ext uri="{FF2B5EF4-FFF2-40B4-BE49-F238E27FC236}">
                <a16:creationId xmlns:a16="http://schemas.microsoft.com/office/drawing/2014/main" id="{5577E415-F7A0-4666-BF02-7C6DA8113FB5}"/>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def add(num1, num2):</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answer = add(20,30)</a:t>
            </a:r>
          </a:p>
          <a:p>
            <a:pPr marL="0" indent="0">
              <a:buNone/>
            </a:pPr>
            <a:endParaRPr lang="en-GB" dirty="0"/>
          </a:p>
          <a:p>
            <a:pPr marL="0" indent="0">
              <a:buNone/>
            </a:pPr>
            <a:r>
              <a:rPr lang="en-GB" dirty="0"/>
              <a:t>Arguments are allocated to parameters like this just on position.</a:t>
            </a:r>
          </a:p>
          <a:p>
            <a:pPr marL="0" indent="0">
              <a:buNone/>
            </a:pPr>
            <a:r>
              <a:rPr lang="en-GB" dirty="0"/>
              <a:t>These are called </a:t>
            </a:r>
            <a:r>
              <a:rPr lang="en-GB" dirty="0">
                <a:solidFill>
                  <a:schemeClr val="accent1"/>
                </a:solidFill>
              </a:rPr>
              <a:t>positional arguments</a:t>
            </a:r>
            <a:r>
              <a:rPr lang="en-GB" dirty="0"/>
              <a:t>.</a:t>
            </a:r>
          </a:p>
        </p:txBody>
      </p:sp>
      <p:cxnSp>
        <p:nvCxnSpPr>
          <p:cNvPr id="5" name="Straight Arrow Connector 4">
            <a:extLst>
              <a:ext uri="{FF2B5EF4-FFF2-40B4-BE49-F238E27FC236}">
                <a16:creationId xmlns:a16="http://schemas.microsoft.com/office/drawing/2014/main" id="{94C04C52-7AB9-4E2B-B850-D443CCC619B2}"/>
              </a:ext>
            </a:extLst>
          </p:cNvPr>
          <p:cNvCxnSpPr/>
          <p:nvPr/>
        </p:nvCxnSpPr>
        <p:spPr>
          <a:xfrm flipH="1" flipV="1">
            <a:off x="3233152" y="2243138"/>
            <a:ext cx="457200" cy="1071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71812A82-3426-49D1-A1EC-557930381F03}"/>
              </a:ext>
            </a:extLst>
          </p:cNvPr>
          <p:cNvCxnSpPr>
            <a:cxnSpLocks/>
          </p:cNvCxnSpPr>
          <p:nvPr/>
        </p:nvCxnSpPr>
        <p:spPr>
          <a:xfrm flipV="1">
            <a:off x="4431323" y="2243138"/>
            <a:ext cx="0" cy="1071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0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BE449-01B3-4FCE-A58C-DDF31E8E9FC7}"/>
              </a:ext>
            </a:extLst>
          </p:cNvPr>
          <p:cNvSpPr>
            <a:spLocks noGrp="1"/>
          </p:cNvSpPr>
          <p:nvPr>
            <p:ph type="title"/>
          </p:nvPr>
        </p:nvSpPr>
        <p:spPr/>
        <p:txBody>
          <a:bodyPr/>
          <a:lstStyle/>
          <a:p>
            <a:pPr algn="r"/>
            <a:r>
              <a:rPr lang="en-GB" dirty="0"/>
              <a:t>Defaults</a:t>
            </a:r>
          </a:p>
        </p:txBody>
      </p:sp>
      <p:sp>
        <p:nvSpPr>
          <p:cNvPr id="3" name="Content Placeholder 2">
            <a:extLst>
              <a:ext uri="{FF2B5EF4-FFF2-40B4-BE49-F238E27FC236}">
                <a16:creationId xmlns:a16="http://schemas.microsoft.com/office/drawing/2014/main" id="{5483432D-731A-4EBC-978C-00470A4ACC57}"/>
              </a:ext>
            </a:extLst>
          </p:cNvPr>
          <p:cNvSpPr>
            <a:spLocks noGrp="1"/>
          </p:cNvSpPr>
          <p:nvPr>
            <p:ph idx="1"/>
          </p:nvPr>
        </p:nvSpPr>
        <p:spPr/>
        <p:txBody>
          <a:bodyPr>
            <a:normAutofit lnSpcReduction="10000"/>
          </a:bodyPr>
          <a:lstStyle/>
          <a:p>
            <a:pPr marL="0" indent="0">
              <a:buNone/>
            </a:pPr>
            <a:r>
              <a:rPr lang="en-GB" dirty="0"/>
              <a:t>You can set up default values if a parameter is missing:</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add(num1 = 0, num2 = 0):</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answer = add(3)</a:t>
            </a:r>
          </a:p>
          <a:p>
            <a:pPr marL="0" indent="0">
              <a:buNone/>
            </a:pPr>
            <a:endParaRPr lang="en-GB" dirty="0"/>
          </a:p>
          <a:p>
            <a:pPr marL="0" indent="0">
              <a:buNone/>
            </a:pPr>
            <a:r>
              <a:rPr lang="en-GB" dirty="0"/>
              <a:t>With this type of parameter, positional arguments are allocated left to right, so here, num1 is 3, and num2 is nothing.</a:t>
            </a:r>
          </a:p>
        </p:txBody>
      </p:sp>
    </p:spTree>
    <p:extLst>
      <p:ext uri="{BB962C8B-B14F-4D97-AF65-F5344CB8AC3E}">
        <p14:creationId xmlns:p14="http://schemas.microsoft.com/office/powerpoint/2010/main" val="424703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0033C-781D-432F-8B10-252322A9A4C6}"/>
              </a:ext>
            </a:extLst>
          </p:cNvPr>
          <p:cNvSpPr>
            <a:spLocks noGrp="1"/>
          </p:cNvSpPr>
          <p:nvPr>
            <p:ph type="title"/>
          </p:nvPr>
        </p:nvSpPr>
        <p:spPr/>
        <p:txBody>
          <a:bodyPr/>
          <a:lstStyle/>
          <a:p>
            <a:pPr algn="r"/>
            <a:r>
              <a:rPr lang="en-GB" dirty="0"/>
              <a:t>Ordering</a:t>
            </a:r>
          </a:p>
        </p:txBody>
      </p:sp>
      <p:sp>
        <p:nvSpPr>
          <p:cNvPr id="3" name="Content Placeholder 2">
            <a:extLst>
              <a:ext uri="{FF2B5EF4-FFF2-40B4-BE49-F238E27FC236}">
                <a16:creationId xmlns:a16="http://schemas.microsoft.com/office/drawing/2014/main" id="{5D3F23C6-D580-4797-A014-99BC1599D319}"/>
              </a:ext>
            </a:extLst>
          </p:cNvPr>
          <p:cNvSpPr>
            <a:spLocks noGrp="1"/>
          </p:cNvSpPr>
          <p:nvPr>
            <p:ph idx="1"/>
          </p:nvPr>
        </p:nvSpPr>
        <p:spPr>
          <a:xfrm>
            <a:off x="464234" y="1378634"/>
            <a:ext cx="11422966" cy="5205045"/>
          </a:xfrm>
        </p:spPr>
        <p:txBody>
          <a:bodyPr>
            <a:normAutofit fontScale="92500" lnSpcReduction="20000"/>
          </a:bodyPr>
          <a:lstStyle/>
          <a:p>
            <a:pPr marL="0" indent="0">
              <a:buNone/>
            </a:pPr>
            <a:r>
              <a:rPr lang="en-GB" dirty="0"/>
              <a:t>In the absence of a default, an argument </a:t>
            </a:r>
            <a:r>
              <a:rPr lang="en-GB" i="1" dirty="0"/>
              <a:t>must</a:t>
            </a:r>
            <a:r>
              <a:rPr lang="en-GB" dirty="0"/>
              <a:t> be passed in.</a:t>
            </a:r>
          </a:p>
          <a:p>
            <a:pPr marL="0" indent="0">
              <a:buNone/>
            </a:pPr>
            <a:r>
              <a:rPr lang="en-GB" dirty="0"/>
              <a:t>If we did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add(num1=0, num2):</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answer = add(3)</a:t>
            </a:r>
          </a:p>
          <a:p>
            <a:pPr marL="0" indent="0">
              <a:buNone/>
            </a:pPr>
            <a:r>
              <a:rPr lang="en-GB" dirty="0">
                <a:latin typeface="Courier New" panose="02070309020205020404" pitchFamily="49" charset="0"/>
                <a:cs typeface="Courier New" panose="02070309020205020404" pitchFamily="49" charset="0"/>
              </a:rPr>
              <a:t>print(answer)</a:t>
            </a:r>
          </a:p>
          <a:p>
            <a:pPr marL="0" indent="0">
              <a:buNone/>
            </a:pPr>
            <a:endParaRPr lang="en-GB" dirty="0"/>
          </a:p>
          <a:p>
            <a:pPr marL="0" indent="0">
              <a:buNone/>
            </a:pPr>
            <a:r>
              <a:rPr lang="en-GB" dirty="0"/>
              <a:t>It wouldn't be clear if we wanted num1 or num2 to be 3. Because of this, parameters with defaults must come after any </a:t>
            </a:r>
            <a:r>
              <a:rPr lang="en-GB" dirty="0" err="1"/>
              <a:t>undefaulted</a:t>
            </a:r>
            <a:r>
              <a:rPr lang="en-GB" dirty="0"/>
              <a:t> parameters. All parameters to the right of a defaulted parameter must have defaults (except * and ** - which we'll see shortly). </a:t>
            </a:r>
          </a:p>
        </p:txBody>
      </p:sp>
    </p:spTree>
    <p:extLst>
      <p:ext uri="{BB962C8B-B14F-4D97-AF65-F5344CB8AC3E}">
        <p14:creationId xmlns:p14="http://schemas.microsoft.com/office/powerpoint/2010/main" val="3054376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D3AB0-C649-46EC-AB0B-717D42F7DB32}"/>
              </a:ext>
            </a:extLst>
          </p:cNvPr>
          <p:cNvSpPr>
            <a:spLocks noGrp="1"/>
          </p:cNvSpPr>
          <p:nvPr>
            <p:ph type="title"/>
          </p:nvPr>
        </p:nvSpPr>
        <p:spPr/>
        <p:txBody>
          <a:bodyPr/>
          <a:lstStyle/>
          <a:p>
            <a:pPr algn="r"/>
            <a:r>
              <a:rPr lang="en-GB" dirty="0"/>
              <a:t>Parameter quirks</a:t>
            </a:r>
          </a:p>
        </p:txBody>
      </p:sp>
      <p:sp>
        <p:nvSpPr>
          <p:cNvPr id="3" name="Content Placeholder 2">
            <a:extLst>
              <a:ext uri="{FF2B5EF4-FFF2-40B4-BE49-F238E27FC236}">
                <a16:creationId xmlns:a16="http://schemas.microsoft.com/office/drawing/2014/main" id="{F11E39AC-721A-4A46-8863-6C04A1DA5359}"/>
              </a:ext>
            </a:extLst>
          </p:cNvPr>
          <p:cNvSpPr>
            <a:spLocks noGrp="1"/>
          </p:cNvSpPr>
          <p:nvPr>
            <p:ph idx="1"/>
          </p:nvPr>
        </p:nvSpPr>
        <p:spPr/>
        <p:txBody>
          <a:bodyPr/>
          <a:lstStyle/>
          <a:p>
            <a:pPr marL="0" indent="0">
              <a:buNone/>
            </a:pPr>
            <a:r>
              <a:rPr lang="en-GB" dirty="0"/>
              <a:t>Note that Python runs through all the functions creating parameter variables for them before it uses them.</a:t>
            </a:r>
          </a:p>
          <a:p>
            <a:pPr marL="0" indent="0">
              <a:buNone/>
            </a:pPr>
            <a:endParaRPr lang="en-GB" dirty="0"/>
          </a:p>
          <a:p>
            <a:pPr marL="0" indent="0">
              <a:buNone/>
            </a:pPr>
            <a:r>
              <a:rPr lang="en-GB" dirty="0"/>
              <a:t>This means that default values are created then rather than each time the function runs (as is the case in some other languages).</a:t>
            </a:r>
          </a:p>
          <a:p>
            <a:pPr marL="0" indent="0">
              <a:buNone/>
            </a:pPr>
            <a:endParaRPr lang="en-GB" dirty="0"/>
          </a:p>
          <a:p>
            <a:pPr marL="0" indent="0">
              <a:buNone/>
            </a:pPr>
            <a:r>
              <a:rPr lang="en-GB" dirty="0"/>
              <a:t>This means that for mutable defaults, the same mutable is used each time.</a:t>
            </a:r>
          </a:p>
        </p:txBody>
      </p:sp>
    </p:spTree>
    <p:extLst>
      <p:ext uri="{BB962C8B-B14F-4D97-AF65-F5344CB8AC3E}">
        <p14:creationId xmlns:p14="http://schemas.microsoft.com/office/powerpoint/2010/main" val="132652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45AF78-FAEE-4FDA-81CB-068D92F8570D}"/>
              </a:ext>
            </a:extLst>
          </p:cNvPr>
          <p:cNvSpPr>
            <a:spLocks noGrp="1"/>
          </p:cNvSpPr>
          <p:nvPr>
            <p:ph idx="1"/>
          </p:nvPr>
        </p:nvSpPr>
        <p:spPr>
          <a:xfrm>
            <a:off x="838200" y="604911"/>
            <a:ext cx="10515600" cy="5572052"/>
          </a:xfrm>
        </p:spPr>
        <p:txBody>
          <a:bodyPr>
            <a:normAutofit fontScale="70000" lnSpcReduction="20000"/>
          </a:bodyPr>
          <a:lstStyle/>
          <a:p>
            <a:pPr marL="0" indent="0">
              <a:buNone/>
            </a:pPr>
            <a:r>
              <a:rPr lang="en-GB" dirty="0"/>
              <a:t>There are some uses for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count (count=[0]):</a:t>
            </a:r>
          </a:p>
          <a:p>
            <a:pPr marL="0" indent="0">
              <a:buNone/>
            </a:pPr>
            <a:r>
              <a:rPr lang="en-GB" dirty="0">
                <a:latin typeface="Courier New" panose="02070309020205020404" pitchFamily="49" charset="0"/>
                <a:cs typeface="Courier New" panose="02070309020205020404" pitchFamily="49" charset="0"/>
              </a:rPr>
              <a:t>	count[0] += 1</a:t>
            </a:r>
          </a:p>
          <a:p>
            <a:pPr marL="0" indent="0">
              <a:buNone/>
            </a:pPr>
            <a:r>
              <a:rPr lang="en-GB" dirty="0">
                <a:latin typeface="Courier New" panose="02070309020205020404" pitchFamily="49" charset="0"/>
                <a:cs typeface="Courier New" panose="02070309020205020404" pitchFamily="49" charset="0"/>
              </a:rPr>
              <a:t>	return count[0]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count()</a:t>
            </a:r>
          </a:p>
          <a:p>
            <a:pPr marL="0" indent="0">
              <a:buNone/>
            </a:pPr>
            <a:r>
              <a:rPr lang="en-GB" dirty="0">
                <a:latin typeface="Courier New" panose="02070309020205020404" pitchFamily="49" charset="0"/>
                <a:cs typeface="Courier New" panose="02070309020205020404" pitchFamily="49" charset="0"/>
              </a:rPr>
              <a:t>a = count()</a:t>
            </a:r>
          </a:p>
          <a:p>
            <a:pPr marL="0" indent="0">
              <a:buNone/>
            </a:pPr>
            <a:r>
              <a:rPr lang="en-GB" dirty="0">
                <a:latin typeface="Courier New" panose="02070309020205020404" pitchFamily="49" charset="0"/>
                <a:cs typeface="Courier New" panose="02070309020205020404" pitchFamily="49" charset="0"/>
              </a:rPr>
              <a:t>print(a)</a:t>
            </a:r>
          </a:p>
          <a:p>
            <a:pPr marL="0" indent="0">
              <a:buNone/>
            </a:pPr>
            <a:endParaRPr lang="en-GB" dirty="0"/>
          </a:p>
          <a:p>
            <a:pPr marL="0" indent="0">
              <a:buNone/>
            </a:pPr>
            <a:r>
              <a:rPr lang="en-GB" dirty="0"/>
              <a:t>But it opens up the possibility for some horrible mistakes so generally mutable defaults should be avoided. Instead, the recommendation is to create a new mutable outside of the definition if the parameter is not filled:</a:t>
            </a:r>
          </a:p>
          <a:p>
            <a:pPr marL="0" indent="0">
              <a:buNone/>
            </a:pPr>
            <a:endParaRPr lang="en-GB" dirty="0"/>
          </a:p>
          <a:p>
            <a:pPr marL="0" indent="0">
              <a:buNone/>
            </a:pPr>
            <a:r>
              <a:rPr lang="en-GB" sz="2900" dirty="0">
                <a:latin typeface="Courier New" panose="02070309020205020404" pitchFamily="49" charset="0"/>
                <a:cs typeface="Courier New" panose="02070309020205020404" pitchFamily="49" charset="0"/>
              </a:rPr>
              <a:t>def </a:t>
            </a:r>
            <a:r>
              <a:rPr lang="en-GB" sz="2900" dirty="0" err="1">
                <a:latin typeface="Courier New" panose="02070309020205020404" pitchFamily="49" charset="0"/>
                <a:cs typeface="Courier New" panose="02070309020205020404" pitchFamily="49" charset="0"/>
              </a:rPr>
              <a:t>func</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listA</a:t>
            </a:r>
            <a:r>
              <a:rPr lang="en-GB" sz="2900" dirty="0">
                <a:latin typeface="Courier New" panose="02070309020205020404" pitchFamily="49" charset="0"/>
                <a:cs typeface="Courier New" panose="02070309020205020404" pitchFamily="49" charset="0"/>
              </a:rPr>
              <a:t>=None):</a:t>
            </a:r>
          </a:p>
          <a:p>
            <a:pPr marL="0" indent="0">
              <a:buNone/>
            </a:pPr>
            <a:r>
              <a:rPr lang="en-GB" sz="2900" dirty="0">
                <a:latin typeface="Courier New" panose="02070309020205020404" pitchFamily="49" charset="0"/>
                <a:cs typeface="Courier New" panose="02070309020205020404" pitchFamily="49" charset="0"/>
              </a:rPr>
              <a:t>	if </a:t>
            </a:r>
            <a:r>
              <a:rPr lang="en-GB" sz="2900" dirty="0" err="1">
                <a:latin typeface="Courier New" panose="02070309020205020404" pitchFamily="49" charset="0"/>
                <a:cs typeface="Courier New" panose="02070309020205020404" pitchFamily="49" charset="0"/>
              </a:rPr>
              <a:t>listA</a:t>
            </a:r>
            <a:r>
              <a:rPr lang="en-GB" sz="2900" dirty="0">
                <a:latin typeface="Courier New" panose="02070309020205020404" pitchFamily="49" charset="0"/>
                <a:cs typeface="Courier New" panose="02070309020205020404" pitchFamily="49" charset="0"/>
              </a:rPr>
              <a:t> is None:</a:t>
            </a:r>
          </a:p>
          <a:p>
            <a:pPr marL="0" indent="0">
              <a:buNone/>
            </a:pPr>
            <a:r>
              <a:rPr lang="en-GB" sz="2900" dirty="0">
                <a:latin typeface="Courier New" panose="02070309020205020404" pitchFamily="49" charset="0"/>
                <a:cs typeface="Courier New" panose="02070309020205020404" pitchFamily="49" charset="0"/>
              </a:rPr>
              <a:t>		</a:t>
            </a:r>
            <a:r>
              <a:rPr lang="en-GB" sz="2900" dirty="0" err="1">
                <a:latin typeface="Courier New" panose="02070309020205020404" pitchFamily="49" charset="0"/>
                <a:cs typeface="Courier New" panose="02070309020205020404" pitchFamily="49" charset="0"/>
              </a:rPr>
              <a:t>listA</a:t>
            </a:r>
            <a:r>
              <a:rPr lang="en-GB" sz="2900" dirty="0">
                <a:latin typeface="Courier New" panose="02070309020205020404" pitchFamily="49" charset="0"/>
                <a:cs typeface="Courier New" panose="02070309020205020404" pitchFamily="49" charset="0"/>
              </a:rPr>
              <a:t> = []</a:t>
            </a:r>
          </a:p>
        </p:txBody>
      </p:sp>
      <p:sp>
        <p:nvSpPr>
          <p:cNvPr id="2" name="Title 1">
            <a:extLst>
              <a:ext uri="{FF2B5EF4-FFF2-40B4-BE49-F238E27FC236}">
                <a16:creationId xmlns:a16="http://schemas.microsoft.com/office/drawing/2014/main" id="{AA2F0B90-FBF3-44BA-87C2-8E538990503C}"/>
              </a:ext>
            </a:extLst>
          </p:cNvPr>
          <p:cNvSpPr>
            <a:spLocks noGrp="1"/>
          </p:cNvSpPr>
          <p:nvPr>
            <p:ph type="title"/>
          </p:nvPr>
        </p:nvSpPr>
        <p:spPr/>
        <p:txBody>
          <a:bodyPr/>
          <a:lstStyle/>
          <a:p>
            <a:pPr algn="r"/>
            <a:r>
              <a:rPr lang="en-GB" dirty="0"/>
              <a:t>Parameter quirks</a:t>
            </a:r>
          </a:p>
        </p:txBody>
      </p:sp>
    </p:spTree>
    <p:extLst>
      <p:ext uri="{BB962C8B-B14F-4D97-AF65-F5344CB8AC3E}">
        <p14:creationId xmlns:p14="http://schemas.microsoft.com/office/powerpoint/2010/main" val="240694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1EA9-987C-4149-B7D1-2E2BA469586B}"/>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033F7F5D-4B4B-4100-8F97-8134AFCD4E92}"/>
              </a:ext>
            </a:extLst>
          </p:cNvPr>
          <p:cNvSpPr>
            <a:spLocks noGrp="1"/>
          </p:cNvSpPr>
          <p:nvPr>
            <p:ph idx="1"/>
          </p:nvPr>
        </p:nvSpPr>
        <p:spPr/>
        <p:txBody>
          <a:bodyPr>
            <a:normAutofit fontScale="85000" lnSpcReduction="20000"/>
          </a:bodyPr>
          <a:lstStyle/>
          <a:p>
            <a:pPr marL="0" indent="0">
              <a:buNone/>
            </a:pPr>
            <a:r>
              <a:rPr lang="en-GB" dirty="0">
                <a:latin typeface="Courier New" panose="02070309020205020404" pitchFamily="49" charset="0"/>
                <a:cs typeface="Courier New" panose="02070309020205020404" pitchFamily="49" charset="0"/>
              </a:rPr>
              <a:t>if (condition):</a:t>
            </a:r>
          </a:p>
          <a:p>
            <a:pPr marL="0" indent="0">
              <a:buNone/>
            </a:pPr>
            <a:r>
              <a:rPr lang="en-GB" dirty="0">
                <a:latin typeface="Courier New" panose="02070309020205020404" pitchFamily="49" charset="0"/>
                <a:cs typeface="Courier New" panose="02070309020205020404" pitchFamily="49" charset="0"/>
              </a:rPr>
              <a:t>	# Statement/s</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 Statement/s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while (condition):</a:t>
            </a:r>
          </a:p>
          <a:p>
            <a:pPr marL="0" indent="0">
              <a:buNone/>
            </a:pPr>
            <a:r>
              <a:rPr lang="en-GB" dirty="0">
                <a:latin typeface="Courier New" panose="02070309020205020404" pitchFamily="49" charset="0"/>
                <a:cs typeface="Courier New" panose="02070309020205020404" pitchFamily="49" charset="0"/>
              </a:rPr>
              <a:t>	# Statement/s </a:t>
            </a:r>
          </a:p>
          <a:p>
            <a:pPr marL="0" indent="0">
              <a:buNone/>
            </a:pPr>
            <a:r>
              <a:rPr lang="en-GB" dirty="0">
                <a:latin typeface="Courier New" panose="02070309020205020404" pitchFamily="49" charset="0"/>
                <a:cs typeface="Courier New" panose="02070309020205020404" pitchFamily="49" charset="0"/>
              </a:rPr>
              <a:t>	# Adjust condition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target in sequence/range/slice:</a:t>
            </a:r>
          </a:p>
          <a:p>
            <a:pPr marL="0" indent="0">
              <a:buNone/>
            </a:pPr>
            <a:r>
              <a:rPr lang="en-GB" dirty="0">
                <a:latin typeface="Courier New" panose="02070309020205020404" pitchFamily="49" charset="0"/>
                <a:cs typeface="Courier New" panose="02070309020205020404" pitchFamily="49" charset="0"/>
              </a:rPr>
              <a:t>	# Statements using target</a:t>
            </a:r>
          </a:p>
          <a:p>
            <a:pPr marL="0" indent="0">
              <a:buNone/>
            </a:pPr>
            <a:endParaRPr lang="en-GB" dirty="0"/>
          </a:p>
        </p:txBody>
      </p:sp>
    </p:spTree>
    <p:extLst>
      <p:ext uri="{BB962C8B-B14F-4D97-AF65-F5344CB8AC3E}">
        <p14:creationId xmlns:p14="http://schemas.microsoft.com/office/powerpoint/2010/main" val="1708365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D936-47F1-465C-B007-233ADC3ADF61}"/>
              </a:ext>
            </a:extLst>
          </p:cNvPr>
          <p:cNvSpPr>
            <a:spLocks noGrp="1"/>
          </p:cNvSpPr>
          <p:nvPr>
            <p:ph type="title"/>
          </p:nvPr>
        </p:nvSpPr>
        <p:spPr/>
        <p:txBody>
          <a:bodyPr/>
          <a:lstStyle/>
          <a:p>
            <a:pPr algn="r"/>
            <a:r>
              <a:rPr lang="en-GB" dirty="0"/>
              <a:t>Keyword arguments</a:t>
            </a:r>
          </a:p>
        </p:txBody>
      </p:sp>
      <p:sp>
        <p:nvSpPr>
          <p:cNvPr id="3" name="Content Placeholder 2">
            <a:extLst>
              <a:ext uri="{FF2B5EF4-FFF2-40B4-BE49-F238E27FC236}">
                <a16:creationId xmlns:a16="http://schemas.microsoft.com/office/drawing/2014/main" id="{7C26C26E-9F0E-435E-A482-B9437FCA5E5F}"/>
              </a:ext>
            </a:extLst>
          </p:cNvPr>
          <p:cNvSpPr>
            <a:spLocks noGrp="1"/>
          </p:cNvSpPr>
          <p:nvPr>
            <p:ph idx="1"/>
          </p:nvPr>
        </p:nvSpPr>
        <p:spPr>
          <a:xfrm>
            <a:off x="337625" y="1561514"/>
            <a:ext cx="11352627" cy="4951827"/>
          </a:xfrm>
        </p:spPr>
        <p:txBody>
          <a:bodyPr>
            <a:normAutofit lnSpcReduction="10000"/>
          </a:bodyPr>
          <a:lstStyle/>
          <a:p>
            <a:pPr marL="0" indent="0">
              <a:buNone/>
            </a:pPr>
            <a:r>
              <a:rPr lang="en-GB" dirty="0"/>
              <a:t>You can also name arguments, these are called </a:t>
            </a:r>
            <a:r>
              <a:rPr lang="en-GB" dirty="0">
                <a:solidFill>
                  <a:schemeClr val="accent1"/>
                </a:solidFill>
              </a:rPr>
              <a:t>keyword arguments </a:t>
            </a:r>
            <a:r>
              <a:rPr lang="en-GB" dirty="0"/>
              <a:t>or </a:t>
            </a:r>
            <a:r>
              <a:rPr lang="en-GB" dirty="0" err="1">
                <a:solidFill>
                  <a:schemeClr val="accent1"/>
                </a:solidFill>
              </a:rPr>
              <a:t>kwargs</a:t>
            </a:r>
            <a:r>
              <a:rPr lang="en-GB" dirty="0"/>
              <a:t>. Note that this use of "keywords" has nothing to do with the generic use for words you can't use as identifiers.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add(num1, num2):</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answer = add(num2 = 30, num1 = 50)</a:t>
            </a:r>
          </a:p>
          <a:p>
            <a:pPr marL="0" indent="0">
              <a:buNone/>
            </a:pPr>
            <a:endParaRPr lang="en-GB" dirty="0"/>
          </a:p>
          <a:p>
            <a:pPr marL="0" indent="0">
              <a:buNone/>
            </a:pPr>
            <a:r>
              <a:rPr lang="en-GB" dirty="0"/>
              <a:t>Here we've swapped the order of the positional arguments by naming the parameters to assign their values to.</a:t>
            </a:r>
          </a:p>
        </p:txBody>
      </p:sp>
      <p:cxnSp>
        <p:nvCxnSpPr>
          <p:cNvPr id="4" name="Straight Arrow Connector 3">
            <a:extLst>
              <a:ext uri="{FF2B5EF4-FFF2-40B4-BE49-F238E27FC236}">
                <a16:creationId xmlns:a16="http://schemas.microsoft.com/office/drawing/2014/main" id="{777B08D7-4E96-4C85-932C-4B5AD3044849}"/>
              </a:ext>
            </a:extLst>
          </p:cNvPr>
          <p:cNvCxnSpPr>
            <a:cxnSpLocks/>
          </p:cNvCxnSpPr>
          <p:nvPr/>
        </p:nvCxnSpPr>
        <p:spPr>
          <a:xfrm flipH="1" flipV="1">
            <a:off x="4079631" y="3502856"/>
            <a:ext cx="576775" cy="951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007BD3F3-DF09-48F9-903A-0F7C3C0C141F}"/>
              </a:ext>
            </a:extLst>
          </p:cNvPr>
          <p:cNvCxnSpPr>
            <a:cxnSpLocks/>
          </p:cNvCxnSpPr>
          <p:nvPr/>
        </p:nvCxnSpPr>
        <p:spPr>
          <a:xfrm flipH="1" flipV="1">
            <a:off x="2729133" y="3502855"/>
            <a:ext cx="3995224" cy="10550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365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6968F-F60A-4282-9144-4C0568BEEF38}"/>
              </a:ext>
            </a:extLst>
          </p:cNvPr>
          <p:cNvSpPr>
            <a:spLocks noGrp="1"/>
          </p:cNvSpPr>
          <p:nvPr>
            <p:ph type="title"/>
          </p:nvPr>
        </p:nvSpPr>
        <p:spPr/>
        <p:txBody>
          <a:bodyPr/>
          <a:lstStyle/>
          <a:p>
            <a:pPr algn="r"/>
            <a:r>
              <a:rPr lang="en-GB" dirty="0"/>
              <a:t>Mixed arguments</a:t>
            </a:r>
          </a:p>
        </p:txBody>
      </p:sp>
      <p:sp>
        <p:nvSpPr>
          <p:cNvPr id="3" name="Content Placeholder 2">
            <a:extLst>
              <a:ext uri="{FF2B5EF4-FFF2-40B4-BE49-F238E27FC236}">
                <a16:creationId xmlns:a16="http://schemas.microsoft.com/office/drawing/2014/main" id="{8A75D72E-8566-43DB-9D48-BF1E9FC97E0D}"/>
              </a:ext>
            </a:extLst>
          </p:cNvPr>
          <p:cNvSpPr>
            <a:spLocks noGrp="1"/>
          </p:cNvSpPr>
          <p:nvPr>
            <p:ph idx="1"/>
          </p:nvPr>
        </p:nvSpPr>
        <p:spPr/>
        <p:txBody>
          <a:bodyPr>
            <a:normAutofit fontScale="85000" lnSpcReduction="20000"/>
          </a:bodyPr>
          <a:lstStyle/>
          <a:p>
            <a:endParaRPr lang="en-GB" dirty="0"/>
          </a:p>
          <a:p>
            <a:pPr marL="0" indent="0">
              <a:buNone/>
            </a:pPr>
            <a:r>
              <a:rPr lang="en-GB" dirty="0">
                <a:latin typeface="Courier New" panose="02070309020205020404" pitchFamily="49" charset="0"/>
                <a:cs typeface="Courier New" panose="02070309020205020404" pitchFamily="49" charset="0"/>
              </a:rPr>
              <a:t>def add(num1, num2):</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answer = add(3, num2 = 5)</a:t>
            </a:r>
          </a:p>
          <a:p>
            <a:pPr marL="0" indent="0">
              <a:buNone/>
            </a:pPr>
            <a:endParaRPr lang="en-GB" dirty="0"/>
          </a:p>
          <a:p>
            <a:pPr marL="0" indent="0">
              <a:buNone/>
            </a:pPr>
            <a:r>
              <a:rPr lang="en-GB" dirty="0"/>
              <a:t>Note that once Python has started to deal with </a:t>
            </a:r>
            <a:r>
              <a:rPr lang="en-GB" dirty="0" err="1"/>
              <a:t>kwargs</a:t>
            </a:r>
            <a:r>
              <a:rPr lang="en-GB" dirty="0"/>
              <a:t>, it won't go back and start allocating positional arguments, so all positional arguments have to be left of the </a:t>
            </a:r>
            <a:r>
              <a:rPr lang="en-GB" dirty="0" err="1"/>
              <a:t>kwargs</a:t>
            </a:r>
            <a:r>
              <a:rPr lang="en-GB" dirty="0"/>
              <a:t>.</a:t>
            </a:r>
          </a:p>
          <a:p>
            <a:pPr marL="0" indent="0">
              <a:buNone/>
            </a:pPr>
            <a:r>
              <a:rPr lang="en-GB" dirty="0"/>
              <a:t>You can force parameters to the right to be </a:t>
            </a:r>
            <a:r>
              <a:rPr lang="en-GB" dirty="0" err="1"/>
              <a:t>kwargs</a:t>
            </a:r>
            <a:r>
              <a:rPr lang="en-GB"/>
              <a:t> by putting a * in the parameters</a:t>
            </a:r>
            <a:endParaRPr lang="en-GB" dirty="0"/>
          </a:p>
          <a:p>
            <a:pPr marL="0" indent="0">
              <a:buNone/>
            </a:pPr>
            <a:r>
              <a:rPr lang="en-GB" dirty="0"/>
              <a:t>Note also that you can't allocate to the same parameter twice:</a:t>
            </a:r>
          </a:p>
          <a:p>
            <a:pPr marL="0" indent="0">
              <a:buNone/>
            </a:pPr>
            <a:r>
              <a:rPr lang="en-GB" dirty="0">
                <a:latin typeface="Courier New" panose="02070309020205020404" pitchFamily="49" charset="0"/>
                <a:cs typeface="Courier New" panose="02070309020205020404" pitchFamily="49" charset="0"/>
              </a:rPr>
              <a:t>answer = add(3, num1 = 5)</a:t>
            </a:r>
          </a:p>
          <a:p>
            <a:pPr marL="0" indent="0">
              <a:buNone/>
            </a:pPr>
            <a:endParaRPr lang="en-GB" dirty="0"/>
          </a:p>
        </p:txBody>
      </p:sp>
    </p:spTree>
    <p:extLst>
      <p:ext uri="{BB962C8B-B14F-4D97-AF65-F5344CB8AC3E}">
        <p14:creationId xmlns:p14="http://schemas.microsoft.com/office/powerpoint/2010/main" val="3676394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1DBBC-040F-4EFD-930A-8B7671A6D114}"/>
              </a:ext>
            </a:extLst>
          </p:cNvPr>
          <p:cNvSpPr>
            <a:spLocks noGrp="1"/>
          </p:cNvSpPr>
          <p:nvPr>
            <p:ph type="title"/>
          </p:nvPr>
        </p:nvSpPr>
        <p:spPr/>
        <p:txBody>
          <a:bodyPr/>
          <a:lstStyle/>
          <a:p>
            <a:pPr algn="r"/>
            <a:r>
              <a:rPr lang="en-GB" dirty="0"/>
              <a:t>Flexible parameterisation</a:t>
            </a:r>
          </a:p>
        </p:txBody>
      </p:sp>
      <p:sp>
        <p:nvSpPr>
          <p:cNvPr id="3" name="Content Placeholder 2">
            <a:extLst>
              <a:ext uri="{FF2B5EF4-FFF2-40B4-BE49-F238E27FC236}">
                <a16:creationId xmlns:a16="http://schemas.microsoft.com/office/drawing/2014/main" id="{AD0F01C6-F423-4383-BDEB-E230AA33CBD3}"/>
              </a:ext>
            </a:extLst>
          </p:cNvPr>
          <p:cNvSpPr>
            <a:spLocks noGrp="1"/>
          </p:cNvSpPr>
          <p:nvPr>
            <p:ph idx="1"/>
          </p:nvPr>
        </p:nvSpPr>
        <p:spPr>
          <a:xfrm>
            <a:off x="838199" y="1543050"/>
            <a:ext cx="10863263" cy="5000625"/>
          </a:xfrm>
        </p:spPr>
        <p:txBody>
          <a:bodyPr>
            <a:normAutofit fontScale="92500" lnSpcReduction="20000"/>
          </a:bodyPr>
          <a:lstStyle/>
          <a:p>
            <a:pPr marL="0" indent="0">
              <a:buNone/>
            </a:pPr>
            <a:r>
              <a:rPr lang="en-GB" dirty="0"/>
              <a:t>You can allow for more positional arguments than you have parameters using </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tuple_name</a:t>
            </a:r>
            <a:r>
              <a:rPr lang="en-GB" dirty="0"/>
              <a:t>, thus: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sum (num1, num2, *others):</a:t>
            </a:r>
          </a:p>
          <a:p>
            <a:pPr marL="0" indent="0">
              <a:buNone/>
            </a:pPr>
            <a:r>
              <a:rPr lang="en-GB" dirty="0">
                <a:latin typeface="Courier New" panose="02070309020205020404" pitchFamily="49" charset="0"/>
                <a:cs typeface="Courier New" panose="02070309020205020404" pitchFamily="49" charset="0"/>
              </a:rPr>
              <a:t>	sum = num1</a:t>
            </a:r>
          </a:p>
          <a:p>
            <a:pPr marL="0" indent="0">
              <a:buNone/>
            </a:pPr>
            <a:r>
              <a:rPr lang="en-GB" dirty="0">
                <a:latin typeface="Courier New" panose="02070309020205020404" pitchFamily="49" charset="0"/>
                <a:cs typeface="Courier New" panose="02070309020205020404" pitchFamily="49" charset="0"/>
              </a:rPr>
              <a:t>	sum += num2</a:t>
            </a:r>
          </a:p>
          <a:p>
            <a:pPr marL="0" indent="0">
              <a:buNone/>
            </a:pPr>
            <a:r>
              <a:rPr lang="en-GB" dirty="0">
                <a:latin typeface="Courier New" panose="02070309020205020404" pitchFamily="49" charset="0"/>
                <a:cs typeface="Courier New" panose="02070309020205020404" pitchFamily="49" charset="0"/>
              </a:rPr>
              <a:t>	for </a:t>
            </a:r>
            <a:r>
              <a:rPr lang="en-GB" dirty="0" err="1">
                <a:latin typeface="Courier New" panose="02070309020205020404" pitchFamily="49" charset="0"/>
                <a:cs typeface="Courier New" panose="02070309020205020404" pitchFamily="49" charset="0"/>
              </a:rPr>
              <a:t>num</a:t>
            </a:r>
            <a:r>
              <a:rPr lang="en-GB" dirty="0">
                <a:latin typeface="Courier New" panose="02070309020205020404" pitchFamily="49" charset="0"/>
                <a:cs typeface="Courier New" panose="02070309020205020404" pitchFamily="49" charset="0"/>
              </a:rPr>
              <a:t> in others:</a:t>
            </a:r>
          </a:p>
          <a:p>
            <a:pPr marL="0" indent="0">
              <a:buNone/>
            </a:pPr>
            <a:r>
              <a:rPr lang="en-GB" dirty="0">
                <a:latin typeface="Courier New" panose="02070309020205020404" pitchFamily="49" charset="0"/>
                <a:cs typeface="Courier New" panose="02070309020205020404" pitchFamily="49" charset="0"/>
              </a:rPr>
              <a:t>		sum += </a:t>
            </a:r>
            <a:r>
              <a:rPr lang="en-GB" dirty="0" err="1">
                <a:latin typeface="Courier New" panose="02070309020205020404" pitchFamily="49" charset="0"/>
                <a:cs typeface="Courier New" panose="02070309020205020404" pitchFamily="49" charset="0"/>
              </a:rPr>
              <a:t>num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return sum</a:t>
            </a:r>
          </a:p>
          <a:p>
            <a:pPr marL="0" indent="0">
              <a:buNone/>
            </a:pPr>
            <a:r>
              <a:rPr lang="en-GB" dirty="0">
                <a:latin typeface="Courier New" panose="02070309020205020404" pitchFamily="49" charset="0"/>
                <a:cs typeface="Courier New" panose="02070309020205020404" pitchFamily="49" charset="0"/>
              </a:rPr>
              <a:t>answer = sum(1,2,3,4,5,6,7)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*is known as the </a:t>
            </a:r>
            <a:r>
              <a:rPr lang="en-GB" dirty="0" err="1"/>
              <a:t>iterable</a:t>
            </a:r>
            <a:r>
              <a:rPr lang="en-GB" dirty="0"/>
              <a:t> un/packing operator. If nothing is allocated, the tuple is empty.</a:t>
            </a:r>
          </a:p>
          <a:p>
            <a:pPr marL="0" indent="0">
              <a:buNone/>
            </a:pPr>
            <a:endParaRPr lang="en-GB" dirty="0"/>
          </a:p>
        </p:txBody>
      </p:sp>
    </p:spTree>
    <p:extLst>
      <p:ext uri="{BB962C8B-B14F-4D97-AF65-F5344CB8AC3E}">
        <p14:creationId xmlns:p14="http://schemas.microsoft.com/office/powerpoint/2010/main" val="3860915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86719-6614-454B-8935-CE35642623F0}"/>
              </a:ext>
            </a:extLst>
          </p:cNvPr>
          <p:cNvSpPr>
            <a:spLocks noGrp="1"/>
          </p:cNvSpPr>
          <p:nvPr>
            <p:ph type="title"/>
          </p:nvPr>
        </p:nvSpPr>
        <p:spPr>
          <a:xfrm>
            <a:off x="1456006" y="224448"/>
            <a:ext cx="10515600" cy="1325563"/>
          </a:xfrm>
        </p:spPr>
        <p:txBody>
          <a:bodyPr/>
          <a:lstStyle/>
          <a:p>
            <a:pPr algn="r"/>
            <a:r>
              <a:rPr lang="en-GB" dirty="0" err="1"/>
              <a:t>Iterable</a:t>
            </a:r>
            <a:r>
              <a:rPr lang="en-GB" dirty="0"/>
              <a:t> unpacking</a:t>
            </a:r>
          </a:p>
        </p:txBody>
      </p:sp>
      <p:sp>
        <p:nvSpPr>
          <p:cNvPr id="3" name="Content Placeholder 2">
            <a:extLst>
              <a:ext uri="{FF2B5EF4-FFF2-40B4-BE49-F238E27FC236}">
                <a16:creationId xmlns:a16="http://schemas.microsoft.com/office/drawing/2014/main" id="{813498F6-9AEA-414A-8A98-26A71D973C91}"/>
              </a:ext>
            </a:extLst>
          </p:cNvPr>
          <p:cNvSpPr>
            <a:spLocks noGrp="1"/>
          </p:cNvSpPr>
          <p:nvPr>
            <p:ph idx="1"/>
          </p:nvPr>
        </p:nvSpPr>
        <p:spPr>
          <a:xfrm>
            <a:off x="253218" y="1730326"/>
            <a:ext cx="11718388" cy="4951826"/>
          </a:xfrm>
        </p:spPr>
        <p:txBody>
          <a:bodyPr>
            <a:normAutofit fontScale="92500" lnSpcReduction="10000"/>
          </a:bodyPr>
          <a:lstStyle/>
          <a:p>
            <a:pPr marL="0" indent="0">
              <a:buNone/>
            </a:pPr>
            <a:r>
              <a:rPr lang="en-GB" dirty="0"/>
              <a:t>You can equally use the </a:t>
            </a:r>
            <a:r>
              <a:rPr lang="en-GB" dirty="0">
                <a:latin typeface="Courier New" panose="02070309020205020404" pitchFamily="49" charset="0"/>
                <a:cs typeface="Courier New" panose="02070309020205020404" pitchFamily="49" charset="0"/>
              </a:rPr>
              <a:t>*</a:t>
            </a:r>
            <a:r>
              <a:rPr lang="en-GB" dirty="0"/>
              <a:t> operator with lists or tuples to generate parameters: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def sum (num1, num2, num3, num4):</a:t>
            </a:r>
          </a:p>
          <a:p>
            <a:pPr marL="0" indent="0">
              <a:buNone/>
            </a:pPr>
            <a:r>
              <a:rPr lang="en-GB" sz="2200" dirty="0">
                <a:latin typeface="Courier New" panose="02070309020205020404" pitchFamily="49" charset="0"/>
                <a:cs typeface="Courier New" panose="02070309020205020404" pitchFamily="49" charset="0"/>
              </a:rPr>
              <a:t>	return num1 + num2 + num3 + num4</a:t>
            </a:r>
          </a:p>
          <a:p>
            <a:pPr marL="0" inden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a = [1,2,3,4]</a:t>
            </a:r>
          </a:p>
          <a:p>
            <a:pPr marL="0" indent="0">
              <a:buNone/>
            </a:pPr>
            <a:r>
              <a:rPr lang="en-GB" sz="2200" dirty="0">
                <a:latin typeface="Courier New" panose="02070309020205020404" pitchFamily="49" charset="0"/>
                <a:cs typeface="Courier New" panose="02070309020205020404" pitchFamily="49" charset="0"/>
              </a:rPr>
              <a:t>answer = sum(*a)</a:t>
            </a:r>
          </a:p>
          <a:p>
            <a:pPr marL="0" inden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 Note that these can also be in the middle.</a:t>
            </a:r>
          </a:p>
          <a:p>
            <a:pPr marL="0" indent="0">
              <a:buNone/>
            </a:pPr>
            <a:r>
              <a:rPr lang="en-GB" sz="2200" dirty="0">
                <a:latin typeface="Courier New" panose="02070309020205020404" pitchFamily="49" charset="0"/>
                <a:cs typeface="Courier New" panose="02070309020205020404" pitchFamily="49" charset="0"/>
              </a:rPr>
              <a:t>a = [10,20]</a:t>
            </a:r>
          </a:p>
          <a:p>
            <a:pPr marL="0" indent="0">
              <a:buNone/>
            </a:pPr>
            <a:r>
              <a:rPr lang="en-GB" sz="2200" dirty="0">
                <a:latin typeface="Courier New" panose="02070309020205020404" pitchFamily="49" charset="0"/>
                <a:cs typeface="Courier New" panose="02070309020205020404" pitchFamily="49" charset="0"/>
              </a:rPr>
              <a:t>answer = sum(1,*a, 2)	</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1039561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86719-6614-454B-8935-CE35642623F0}"/>
              </a:ext>
            </a:extLst>
          </p:cNvPr>
          <p:cNvSpPr>
            <a:spLocks noGrp="1"/>
          </p:cNvSpPr>
          <p:nvPr>
            <p:ph type="title"/>
          </p:nvPr>
        </p:nvSpPr>
        <p:spPr>
          <a:xfrm>
            <a:off x="1456006" y="404763"/>
            <a:ext cx="10515600" cy="1325563"/>
          </a:xfrm>
        </p:spPr>
        <p:txBody>
          <a:bodyPr/>
          <a:lstStyle/>
          <a:p>
            <a:pPr algn="r"/>
            <a:r>
              <a:rPr lang="en-GB" dirty="0" err="1"/>
              <a:t>Iterable</a:t>
            </a:r>
            <a:r>
              <a:rPr lang="en-GB" dirty="0"/>
              <a:t> unpacking</a:t>
            </a:r>
          </a:p>
        </p:txBody>
      </p:sp>
      <p:sp>
        <p:nvSpPr>
          <p:cNvPr id="3" name="Content Placeholder 2">
            <a:extLst>
              <a:ext uri="{FF2B5EF4-FFF2-40B4-BE49-F238E27FC236}">
                <a16:creationId xmlns:a16="http://schemas.microsoft.com/office/drawing/2014/main" id="{813498F6-9AEA-414A-8A98-26A71D973C91}"/>
              </a:ext>
            </a:extLst>
          </p:cNvPr>
          <p:cNvSpPr>
            <a:spLocks noGrp="1"/>
          </p:cNvSpPr>
          <p:nvPr>
            <p:ph idx="1"/>
          </p:nvPr>
        </p:nvSpPr>
        <p:spPr>
          <a:xfrm>
            <a:off x="253218" y="1730326"/>
            <a:ext cx="11718388" cy="4951827"/>
          </a:xfrm>
        </p:spPr>
        <p:txBody>
          <a:bodyPr>
            <a:normAutofit fontScale="92500" lnSpcReduction="10000"/>
          </a:bodyPr>
          <a:lstStyle/>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2700" dirty="0"/>
              <a:t>You can, therefore, use these in both positions: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sum(*</a:t>
            </a:r>
            <a:r>
              <a:rPr lang="en-GB" dirty="0" err="1">
                <a:latin typeface="Courier New" panose="02070309020205020404" pitchFamily="49" charset="0"/>
                <a:cs typeface="Courier New" panose="02070309020205020404" pitchFamily="49" charset="0"/>
              </a:rPr>
              <a:t>nums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sum = 0</a:t>
            </a:r>
          </a:p>
          <a:p>
            <a:pPr marL="0" indent="0">
              <a:buNone/>
            </a:pPr>
            <a:r>
              <a:rPr lang="en-GB" dirty="0">
                <a:latin typeface="Courier New" panose="02070309020205020404" pitchFamily="49" charset="0"/>
                <a:cs typeface="Courier New" panose="02070309020205020404" pitchFamily="49" charset="0"/>
              </a:rPr>
              <a:t>	for </a:t>
            </a:r>
            <a:r>
              <a:rPr lang="en-GB" dirty="0" err="1">
                <a:latin typeface="Courier New" panose="02070309020205020404" pitchFamily="49" charset="0"/>
                <a:cs typeface="Courier New" panose="02070309020205020404" pitchFamily="49" charset="0"/>
              </a:rPr>
              <a:t>num</a:t>
            </a:r>
            <a:r>
              <a:rPr lang="en-GB" dirty="0">
                <a:latin typeface="Courier New" panose="02070309020205020404" pitchFamily="49" charset="0"/>
                <a:cs typeface="Courier New" panose="02070309020205020404" pitchFamily="49" charset="0"/>
              </a:rPr>
              <a:t> in </a:t>
            </a:r>
            <a:r>
              <a:rPr lang="en-GB" dirty="0" err="1">
                <a:latin typeface="Courier New" panose="02070309020205020404" pitchFamily="49" charset="0"/>
                <a:cs typeface="Courier New" panose="02070309020205020404" pitchFamily="49" charset="0"/>
              </a:rPr>
              <a:t>nums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sum += </a:t>
            </a:r>
            <a:r>
              <a:rPr lang="en-GB" dirty="0" err="1">
                <a:latin typeface="Courier New" panose="02070309020205020404" pitchFamily="49" charset="0"/>
                <a:cs typeface="Courier New" panose="02070309020205020404" pitchFamily="49" charset="0"/>
              </a:rPr>
              <a:t>num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return sum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[1,2,3]</a:t>
            </a:r>
          </a:p>
          <a:p>
            <a:pPr marL="0" indent="0">
              <a:buNone/>
            </a:pPr>
            <a:r>
              <a:rPr lang="en-GB" dirty="0">
                <a:latin typeface="Courier New" panose="02070309020205020404" pitchFamily="49" charset="0"/>
                <a:cs typeface="Courier New" panose="02070309020205020404" pitchFamily="49" charset="0"/>
              </a:rPr>
              <a:t>answer = sum(*a)		</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3881509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1DBBC-040F-4EFD-930A-8B7671A6D114}"/>
              </a:ext>
            </a:extLst>
          </p:cNvPr>
          <p:cNvSpPr>
            <a:spLocks noGrp="1"/>
          </p:cNvSpPr>
          <p:nvPr>
            <p:ph type="title"/>
          </p:nvPr>
        </p:nvSpPr>
        <p:spPr/>
        <p:txBody>
          <a:bodyPr/>
          <a:lstStyle/>
          <a:p>
            <a:pPr algn="r"/>
            <a:r>
              <a:rPr lang="en-GB" dirty="0"/>
              <a:t>Flexible parameterisation</a:t>
            </a:r>
          </a:p>
        </p:txBody>
      </p:sp>
      <p:sp>
        <p:nvSpPr>
          <p:cNvPr id="3" name="Content Placeholder 2">
            <a:extLst>
              <a:ext uri="{FF2B5EF4-FFF2-40B4-BE49-F238E27FC236}">
                <a16:creationId xmlns:a16="http://schemas.microsoft.com/office/drawing/2014/main" id="{AD0F01C6-F423-4383-BDEB-E230AA33CBD3}"/>
              </a:ext>
            </a:extLst>
          </p:cNvPr>
          <p:cNvSpPr>
            <a:spLocks noGrp="1"/>
          </p:cNvSpPr>
          <p:nvPr>
            <p:ph idx="1"/>
          </p:nvPr>
        </p:nvSpPr>
        <p:spPr>
          <a:xfrm>
            <a:off x="239151" y="1364566"/>
            <a:ext cx="11633981" cy="5179109"/>
          </a:xfrm>
        </p:spPr>
        <p:txBody>
          <a:bodyPr>
            <a:normAutofit fontScale="92500" lnSpcReduction="10000"/>
          </a:bodyPr>
          <a:lstStyle/>
          <a:p>
            <a:pPr marL="0" indent="0">
              <a:buNone/>
            </a:pPr>
            <a:r>
              <a:rPr lang="en-GB" dirty="0"/>
              <a:t>The same can be done with </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dict_name</a:t>
            </a:r>
            <a:r>
              <a:rPr lang="en-GB" dirty="0">
                <a:latin typeface="Courier New" panose="02070309020205020404" pitchFamily="49" charset="0"/>
                <a:cs typeface="Courier New" panose="02070309020205020404" pitchFamily="49" charset="0"/>
              </a:rPr>
              <a:t> </a:t>
            </a:r>
            <a:r>
              <a:rPr lang="en-GB" dirty="0"/>
              <a:t>(</a:t>
            </a:r>
            <a:r>
              <a:rPr lang="en-GB" dirty="0">
                <a:latin typeface="Courier New" panose="02070309020205020404" pitchFamily="49" charset="0"/>
                <a:cs typeface="Courier New" panose="02070309020205020404" pitchFamily="49" charset="0"/>
              </a:rPr>
              <a:t>** </a:t>
            </a:r>
            <a:r>
              <a:rPr lang="en-GB" dirty="0"/>
              <a:t>is the dictionary unpacking operator), which will make a dictionary from unallocated </a:t>
            </a:r>
            <a:r>
              <a:rPr lang="en-GB" dirty="0" err="1"/>
              <a:t>kwargs</a:t>
            </a:r>
            <a:r>
              <a:rPr lang="en-GB" dirty="0"/>
              <a:t>:</a:t>
            </a:r>
          </a:p>
          <a:p>
            <a:pPr marL="0" indent="0">
              <a:buNone/>
            </a:pPr>
            <a:endParaRPr lang="en-GB" sz="2600" dirty="0"/>
          </a:p>
          <a:p>
            <a:pPr marL="0" indent="0">
              <a:buNone/>
            </a:pPr>
            <a:r>
              <a:rPr lang="en-GB" sz="2600" dirty="0">
                <a:latin typeface="Courier New" panose="02070309020205020404" pitchFamily="49" charset="0"/>
                <a:cs typeface="Courier New" panose="02070309020205020404" pitchFamily="49" charset="0"/>
              </a:rPr>
              <a:t>def </a:t>
            </a:r>
            <a:r>
              <a:rPr lang="en-GB" sz="2600" dirty="0" err="1">
                <a:latin typeface="Courier New" panose="02070309020205020404" pitchFamily="49" charset="0"/>
                <a:cs typeface="Courier New" panose="02070309020205020404" pitchFamily="49" charset="0"/>
              </a:rPr>
              <a:t>print_details</a:t>
            </a:r>
            <a:r>
              <a:rPr lang="en-GB" sz="2600" dirty="0">
                <a:latin typeface="Courier New" panose="02070309020205020404" pitchFamily="49" charset="0"/>
                <a:cs typeface="Courier New" panose="02070309020205020404" pitchFamily="49" charset="0"/>
              </a:rPr>
              <a:t> (a, **details):</a:t>
            </a:r>
          </a:p>
          <a:p>
            <a:pPr marL="0" indent="0">
              <a:buNone/>
            </a:pPr>
            <a:r>
              <a:rPr lang="en-GB" sz="2600" dirty="0">
                <a:latin typeface="Courier New" panose="02070309020205020404" pitchFamily="49" charset="0"/>
                <a:cs typeface="Courier New" panose="02070309020205020404" pitchFamily="49" charset="0"/>
              </a:rPr>
              <a:t>	first = details["first"]</a:t>
            </a:r>
          </a:p>
          <a:p>
            <a:pPr marL="0" indent="0">
              <a:buNone/>
            </a:pPr>
            <a:r>
              <a:rPr lang="en-GB" sz="2600" dirty="0">
                <a:latin typeface="Courier New" panose="02070309020205020404" pitchFamily="49" charset="0"/>
                <a:cs typeface="Courier New" panose="02070309020205020404" pitchFamily="49" charset="0"/>
              </a:rPr>
              <a:t>	surname = details["surname"]</a:t>
            </a:r>
          </a:p>
          <a:p>
            <a:pPr marL="0" indent="0">
              <a:buNone/>
            </a:pPr>
            <a:r>
              <a:rPr lang="en-GB" sz="2600" dirty="0">
                <a:latin typeface="Courier New" panose="02070309020205020404" pitchFamily="49" charset="0"/>
                <a:cs typeface="Courier New" panose="02070309020205020404" pitchFamily="49" charset="0"/>
              </a:rPr>
              <a:t>	print (first + " " + surname + " has " + a + " pounds")</a:t>
            </a:r>
          </a:p>
          <a:p>
            <a:pPr marL="0" indent="0">
              <a:buNone/>
            </a:pPr>
            <a:endParaRPr lang="en-GB" sz="2600" dirty="0">
              <a:latin typeface="Courier New" panose="02070309020205020404" pitchFamily="49" charset="0"/>
              <a:cs typeface="Courier New" panose="02070309020205020404" pitchFamily="49" charset="0"/>
            </a:endParaRPr>
          </a:p>
          <a:p>
            <a:pPr marL="0" indent="0">
              <a:buNone/>
            </a:pPr>
            <a:r>
              <a:rPr lang="en-GB" sz="2600" dirty="0" err="1">
                <a:latin typeface="Courier New" panose="02070309020205020404" pitchFamily="49" charset="0"/>
                <a:cs typeface="Courier New" panose="02070309020205020404" pitchFamily="49" charset="0"/>
              </a:rPr>
              <a:t>print_details</a:t>
            </a:r>
            <a:r>
              <a:rPr lang="en-GB" sz="2600" dirty="0">
                <a:latin typeface="Courier New" panose="02070309020205020404" pitchFamily="49" charset="0"/>
                <a:cs typeface="Courier New" panose="02070309020205020404" pitchFamily="49" charset="0"/>
              </a:rPr>
              <a:t>("5", first="George", surname="Formby")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Note that you can't use one of these to override other variables. If nothing is allocated, the dictionary is empty.</a:t>
            </a:r>
          </a:p>
        </p:txBody>
      </p:sp>
    </p:spTree>
    <p:extLst>
      <p:ext uri="{BB962C8B-B14F-4D97-AF65-F5344CB8AC3E}">
        <p14:creationId xmlns:p14="http://schemas.microsoft.com/office/powerpoint/2010/main" val="4020386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30AE5-0EC7-4460-8E4D-8A8F30F4480E}"/>
              </a:ext>
            </a:extLst>
          </p:cNvPr>
          <p:cNvSpPr>
            <a:spLocks noGrp="1"/>
          </p:cNvSpPr>
          <p:nvPr>
            <p:ph type="title"/>
          </p:nvPr>
        </p:nvSpPr>
        <p:spPr/>
        <p:txBody>
          <a:bodyPr/>
          <a:lstStyle/>
          <a:p>
            <a:pPr algn="r"/>
            <a:r>
              <a:rPr lang="en-GB" dirty="0"/>
              <a:t>Unpacking dictionaries</a:t>
            </a:r>
          </a:p>
        </p:txBody>
      </p:sp>
      <p:sp>
        <p:nvSpPr>
          <p:cNvPr id="3" name="Content Placeholder 2">
            <a:extLst>
              <a:ext uri="{FF2B5EF4-FFF2-40B4-BE49-F238E27FC236}">
                <a16:creationId xmlns:a16="http://schemas.microsoft.com/office/drawing/2014/main" id="{4AA426DF-6DF3-4790-8808-CBBBCEEC5BD8}"/>
              </a:ext>
            </a:extLst>
          </p:cNvPr>
          <p:cNvSpPr>
            <a:spLocks noGrp="1"/>
          </p:cNvSpPr>
          <p:nvPr>
            <p:ph idx="1"/>
          </p:nvPr>
        </p:nvSpPr>
        <p:spPr/>
        <p:txBody>
          <a:bodyPr/>
          <a:lstStyle/>
          <a:p>
            <a:pPr marL="0" indent="0">
              <a:buNone/>
            </a:pPr>
            <a:r>
              <a:rPr lang="en-GB" dirty="0"/>
              <a:t>You can also use </a:t>
            </a:r>
            <a:r>
              <a:rPr lang="en-GB" dirty="0">
                <a:latin typeface="Courier New" panose="02070309020205020404" pitchFamily="49" charset="0"/>
                <a:cs typeface="Courier New" panose="02070309020205020404" pitchFamily="49" charset="0"/>
              </a:rPr>
              <a:t>**</a:t>
            </a:r>
            <a:r>
              <a:rPr lang="en-GB" dirty="0"/>
              <a:t> to create keyword arguments:</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print_details</a:t>
            </a:r>
            <a:r>
              <a:rPr lang="en-GB" sz="2000" dirty="0">
                <a:latin typeface="Courier New" panose="02070309020205020404" pitchFamily="49" charset="0"/>
                <a:cs typeface="Courier New" panose="02070309020205020404" pitchFamily="49" charset="0"/>
              </a:rPr>
              <a:t>(a, first, surname):</a:t>
            </a:r>
          </a:p>
          <a:p>
            <a:pPr marL="0" indent="0">
              <a:buNone/>
            </a:pPr>
            <a:r>
              <a:rPr lang="en-GB" sz="2000" dirty="0"/>
              <a:t>	</a:t>
            </a:r>
            <a:r>
              <a:rPr lang="en-GB" sz="2000" dirty="0">
                <a:latin typeface="Courier New" panose="02070309020205020404" pitchFamily="49" charset="0"/>
                <a:cs typeface="Courier New" panose="02070309020205020404" pitchFamily="49" charset="0"/>
              </a:rPr>
              <a:t> print (first + " " + surname + " has " + a + " pounds")</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 = {"</a:t>
            </a:r>
            <a:r>
              <a:rPr lang="en-GB" sz="2000" dirty="0" err="1">
                <a:latin typeface="Courier New" panose="02070309020205020404" pitchFamily="49" charset="0"/>
                <a:cs typeface="Courier New" panose="02070309020205020404" pitchFamily="49" charset="0"/>
              </a:rPr>
              <a:t>first":"George","surname":"Formby</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print_details</a:t>
            </a:r>
            <a:r>
              <a:rPr lang="en-GB" sz="2000" dirty="0">
                <a:latin typeface="Courier New" panose="02070309020205020404" pitchFamily="49" charset="0"/>
                <a:cs typeface="Courier New" panose="02070309020205020404" pitchFamily="49" charset="0"/>
              </a:rPr>
              <a:t>("5",**d)</a:t>
            </a:r>
            <a:endParaRPr lang="en-GB" sz="2000" dirty="0"/>
          </a:p>
        </p:txBody>
      </p:sp>
    </p:spTree>
    <p:extLst>
      <p:ext uri="{BB962C8B-B14F-4D97-AF65-F5344CB8AC3E}">
        <p14:creationId xmlns:p14="http://schemas.microsoft.com/office/powerpoint/2010/main" val="2821422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E62-C772-4D56-8BDE-9C32E1FD2F2B}"/>
              </a:ext>
            </a:extLst>
          </p:cNvPr>
          <p:cNvSpPr>
            <a:spLocks noGrp="1"/>
          </p:cNvSpPr>
          <p:nvPr>
            <p:ph type="title"/>
          </p:nvPr>
        </p:nvSpPr>
        <p:spPr/>
        <p:txBody>
          <a:bodyPr/>
          <a:lstStyle/>
          <a:p>
            <a:pPr algn="r"/>
            <a:r>
              <a:rPr lang="en-GB" dirty="0"/>
              <a:t>Unpacking quirks</a:t>
            </a:r>
          </a:p>
        </p:txBody>
      </p:sp>
      <p:sp>
        <p:nvSpPr>
          <p:cNvPr id="3" name="Content Placeholder 2">
            <a:extLst>
              <a:ext uri="{FF2B5EF4-FFF2-40B4-BE49-F238E27FC236}">
                <a16:creationId xmlns:a16="http://schemas.microsoft.com/office/drawing/2014/main" id="{2FD0CD4F-2476-4E91-90DD-24CD31F7B6EB}"/>
              </a:ext>
            </a:extLst>
          </p:cNvPr>
          <p:cNvSpPr>
            <a:spLocks noGrp="1"/>
          </p:cNvSpPr>
          <p:nvPr>
            <p:ph idx="1"/>
          </p:nvPr>
        </p:nvSpPr>
        <p:spPr>
          <a:xfrm>
            <a:off x="655319" y="1311965"/>
            <a:ext cx="11260015" cy="5215444"/>
          </a:xfrm>
        </p:spPr>
        <p:txBody>
          <a:bodyPr>
            <a:normAutofit fontScale="77500" lnSpcReduction="20000"/>
          </a:bodyPr>
          <a:lstStyle/>
          <a:p>
            <a:pPr marL="0" indent="0">
              <a:lnSpc>
                <a:spcPct val="120000"/>
              </a:lnSpc>
              <a:buNone/>
            </a:pPr>
            <a:r>
              <a:rPr lang="en-GB" dirty="0"/>
              <a:t>Note also that just as with standard arguments </a:t>
            </a:r>
            <a:r>
              <a:rPr lang="en-GB" sz="2600" dirty="0">
                <a:latin typeface="Courier New" panose="02070309020205020404" pitchFamily="49" charset="0"/>
                <a:cs typeface="Courier New" panose="02070309020205020404" pitchFamily="49" charset="0"/>
              </a:rPr>
              <a:t>*</a:t>
            </a:r>
            <a:r>
              <a:rPr lang="en-GB" sz="2600" dirty="0" err="1">
                <a:latin typeface="Courier New" panose="02070309020205020404" pitchFamily="49" charset="0"/>
                <a:cs typeface="Courier New" panose="02070309020205020404" pitchFamily="49" charset="0"/>
              </a:rPr>
              <a:t>tuple_name</a:t>
            </a:r>
            <a:r>
              <a:rPr lang="en-GB" sz="2600" dirty="0">
                <a:latin typeface="Courier New" panose="02070309020205020404" pitchFamily="49" charset="0"/>
                <a:cs typeface="Courier New" panose="02070309020205020404" pitchFamily="49" charset="0"/>
              </a:rPr>
              <a:t> </a:t>
            </a:r>
            <a:r>
              <a:rPr lang="en-GB" dirty="0"/>
              <a:t>must come before </a:t>
            </a:r>
            <a:r>
              <a:rPr lang="en-GB" sz="2600" dirty="0">
                <a:latin typeface="Courier New" panose="02070309020205020404" pitchFamily="49" charset="0"/>
                <a:cs typeface="Courier New" panose="02070309020205020404" pitchFamily="49" charset="0"/>
              </a:rPr>
              <a:t>**</a:t>
            </a:r>
            <a:r>
              <a:rPr lang="en-GB" sz="2600" dirty="0" err="1">
                <a:latin typeface="Courier New" panose="02070309020205020404" pitchFamily="49" charset="0"/>
                <a:cs typeface="Courier New" panose="02070309020205020404" pitchFamily="49" charset="0"/>
              </a:rPr>
              <a:t>dict_name</a:t>
            </a:r>
            <a:r>
              <a:rPr lang="en-GB" sz="2600" dirty="0">
                <a:latin typeface="Courier New" panose="02070309020205020404" pitchFamily="49" charset="0"/>
                <a:cs typeface="Courier New" panose="02070309020205020404" pitchFamily="49" charset="0"/>
              </a:rPr>
              <a:t> </a:t>
            </a:r>
            <a:r>
              <a:rPr lang="en-GB" dirty="0"/>
              <a:t>if you use both. </a:t>
            </a:r>
            <a:r>
              <a:rPr lang="en-GB" sz="2600" dirty="0">
                <a:latin typeface="Courier New" panose="02070309020205020404" pitchFamily="49" charset="0"/>
                <a:cs typeface="Courier New" panose="02070309020205020404" pitchFamily="49" charset="0"/>
              </a:rPr>
              <a:t>*</a:t>
            </a:r>
            <a:r>
              <a:rPr lang="en-GB" sz="2600" dirty="0" err="1">
                <a:latin typeface="Courier New" panose="02070309020205020404" pitchFamily="49" charset="0"/>
                <a:cs typeface="Courier New" panose="02070309020205020404" pitchFamily="49" charset="0"/>
              </a:rPr>
              <a:t>tuple_name</a:t>
            </a:r>
            <a:r>
              <a:rPr lang="en-GB" sz="2600" dirty="0">
                <a:latin typeface="Courier New" panose="02070309020205020404" pitchFamily="49" charset="0"/>
                <a:cs typeface="Courier New" panose="02070309020205020404" pitchFamily="49" charset="0"/>
              </a:rPr>
              <a:t> </a:t>
            </a:r>
            <a:r>
              <a:rPr lang="en-GB" dirty="0"/>
              <a:t>must come after positional parameters and </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dict_name</a:t>
            </a:r>
            <a:r>
              <a:rPr lang="en-GB" dirty="0">
                <a:latin typeface="Courier New" panose="02070309020205020404" pitchFamily="49" charset="0"/>
                <a:cs typeface="Courier New" panose="02070309020205020404" pitchFamily="49" charset="0"/>
              </a:rPr>
              <a:t> </a:t>
            </a:r>
            <a:r>
              <a:rPr lang="en-GB" dirty="0"/>
              <a:t>after </a:t>
            </a:r>
            <a:r>
              <a:rPr lang="en-GB" dirty="0" err="1"/>
              <a:t>kwargs</a:t>
            </a:r>
            <a:r>
              <a:rPr lang="en-GB" dirty="0"/>
              <a:t>. </a:t>
            </a:r>
          </a:p>
          <a:p>
            <a:pPr marL="0" indent="0">
              <a:buNone/>
            </a:pPr>
            <a:r>
              <a:rPr lang="en-GB" dirty="0"/>
              <a:t>It is, therefore usual to place them after their associated variables or together at the end.</a:t>
            </a: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func</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c,d</a:t>
            </a:r>
            <a:r>
              <a:rPr lang="en-GB" dirty="0">
                <a:latin typeface="Courier New" panose="02070309020205020404" pitchFamily="49" charset="0"/>
                <a:cs typeface="Courier New" panose="02070309020205020404" pitchFamily="49" charset="0"/>
              </a:rPr>
              <a:t>,**e)	# d has to be a </a:t>
            </a:r>
            <a:r>
              <a:rPr lang="en-GB" dirty="0" err="1">
                <a:latin typeface="Courier New" panose="02070309020205020404" pitchFamily="49" charset="0"/>
                <a:cs typeface="Courier New" panose="02070309020205020404" pitchFamily="49" charset="0"/>
              </a:rPr>
              <a:t>kwarg</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func</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a,b,d</a:t>
            </a:r>
            <a:r>
              <a:rPr lang="en-GB" dirty="0">
                <a:latin typeface="Courier New" panose="02070309020205020404" pitchFamily="49" charset="0"/>
                <a:cs typeface="Courier New" panose="02070309020205020404" pitchFamily="49" charset="0"/>
              </a:rPr>
              <a:t>,*c,**e)	# </a:t>
            </a:r>
            <a:r>
              <a:rPr lang="en-GB" dirty="0" err="1">
                <a:latin typeface="Courier New" panose="02070309020205020404" pitchFamily="49" charset="0"/>
                <a:cs typeface="Courier New" panose="02070309020205020404" pitchFamily="49" charset="0"/>
              </a:rPr>
              <a:t>abd,bd,or</a:t>
            </a:r>
            <a:r>
              <a:rPr lang="en-GB" dirty="0">
                <a:latin typeface="Courier New" panose="02070309020205020404" pitchFamily="49" charset="0"/>
                <a:cs typeface="Courier New" panose="02070309020205020404" pitchFamily="49" charset="0"/>
              </a:rPr>
              <a:t> d can be </a:t>
            </a:r>
            <a:r>
              <a:rPr lang="en-GB" dirty="0" err="1">
                <a:latin typeface="Courier New" panose="02070309020205020404" pitchFamily="49" charset="0"/>
                <a:cs typeface="Courier New" panose="02070309020205020404" pitchFamily="49" charset="0"/>
              </a:rPr>
              <a:t>kwargs</a:t>
            </a:r>
            <a:r>
              <a:rPr lang="en-GB" dirty="0">
                <a:latin typeface="Courier New" panose="02070309020205020404" pitchFamily="49" charset="0"/>
                <a:cs typeface="Courier New" panose="02070309020205020404" pitchFamily="49" charset="0"/>
              </a:rPr>
              <a:t>.</a:t>
            </a:r>
          </a:p>
          <a:p>
            <a:pPr marL="0" indent="0">
              <a:buNone/>
            </a:pPr>
            <a:r>
              <a:rPr lang="en-GB" dirty="0"/>
              <a:t>But this is also how you force variables to be </a:t>
            </a:r>
            <a:r>
              <a:rPr lang="en-GB" dirty="0" err="1"/>
              <a:t>kwargs</a:t>
            </a:r>
            <a:r>
              <a:rPr lang="en-GB" dirty="0"/>
              <a:t>.</a:t>
            </a:r>
          </a:p>
          <a:p>
            <a:pPr marL="0" indent="0">
              <a:buNone/>
            </a:pPr>
            <a:endParaRPr lang="en-GB" dirty="0"/>
          </a:p>
          <a:p>
            <a:pPr marL="0" indent="0">
              <a:buNone/>
            </a:pPr>
            <a:r>
              <a:rPr lang="en-GB" dirty="0"/>
              <a:t>Note that attempts to do this:</a:t>
            </a:r>
          </a:p>
          <a:p>
            <a:pPr marL="0" indent="0">
              <a:buNone/>
            </a:pPr>
            <a:r>
              <a:rPr lang="en-GB" dirty="0">
                <a:latin typeface="Courier New" panose="02070309020205020404" pitchFamily="49" charset="0"/>
                <a:cs typeface="Courier New" panose="02070309020205020404" pitchFamily="49" charset="0"/>
              </a:rPr>
              <a:t>def a(**d):</a:t>
            </a:r>
          </a:p>
          <a:p>
            <a:pPr marL="0" indent="0">
              <a:buNone/>
            </a:pPr>
            <a:r>
              <a:rPr lang="en-GB" dirty="0">
                <a:latin typeface="Courier New" panose="02070309020205020404" pitchFamily="49" charset="0"/>
                <a:cs typeface="Courier New" panose="02070309020205020404" pitchFamily="49" charset="0"/>
              </a:rPr>
              <a:t>	print(d)</a:t>
            </a:r>
          </a:p>
          <a:p>
            <a:pPr marL="0" indent="0">
              <a:buNone/>
            </a:pPr>
            <a:r>
              <a:rPr lang="en-GB" dirty="0">
                <a:latin typeface="Courier New" panose="02070309020205020404" pitchFamily="49" charset="0"/>
                <a:cs typeface="Courier New" panose="02070309020205020404" pitchFamily="49" charset="0"/>
              </a:rPr>
              <a:t>a(d={1:2})</a:t>
            </a:r>
          </a:p>
          <a:p>
            <a:pPr marL="0" indent="0">
              <a:buNone/>
            </a:pPr>
            <a:r>
              <a:rPr lang="en-GB" dirty="0"/>
              <a:t>End up with a dictionary variable inside the dictionary, with the same name:</a:t>
            </a:r>
          </a:p>
          <a:p>
            <a:pPr marL="0" indent="0">
              <a:buNone/>
            </a:pPr>
            <a:r>
              <a:rPr lang="en-GB" dirty="0">
                <a:latin typeface="Courier New" panose="02070309020205020404" pitchFamily="49" charset="0"/>
                <a:cs typeface="Courier New" panose="02070309020205020404" pitchFamily="49" charset="0"/>
              </a:rPr>
              <a:t>{d:{1,2}}</a:t>
            </a:r>
          </a:p>
          <a:p>
            <a:pPr marL="0" indent="0">
              <a:buNone/>
            </a:pPr>
            <a:endParaRPr lang="en-GB" dirty="0"/>
          </a:p>
          <a:p>
            <a:endParaRPr lang="en-GB" dirty="0"/>
          </a:p>
        </p:txBody>
      </p:sp>
    </p:spTree>
    <p:extLst>
      <p:ext uri="{BB962C8B-B14F-4D97-AF65-F5344CB8AC3E}">
        <p14:creationId xmlns:p14="http://schemas.microsoft.com/office/powerpoint/2010/main" val="1165550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F753-57FE-44E6-8220-D812D2C8E642}"/>
              </a:ext>
            </a:extLst>
          </p:cNvPr>
          <p:cNvSpPr>
            <a:spLocks noGrp="1"/>
          </p:cNvSpPr>
          <p:nvPr>
            <p:ph type="title"/>
          </p:nvPr>
        </p:nvSpPr>
        <p:spPr/>
        <p:txBody>
          <a:bodyPr/>
          <a:lstStyle/>
          <a:p>
            <a:pPr algn="r"/>
            <a:r>
              <a:rPr lang="en-GB" dirty="0"/>
              <a:t>Summary of order</a:t>
            </a:r>
          </a:p>
        </p:txBody>
      </p:sp>
      <p:sp>
        <p:nvSpPr>
          <p:cNvPr id="3" name="Content Placeholder 2">
            <a:extLst>
              <a:ext uri="{FF2B5EF4-FFF2-40B4-BE49-F238E27FC236}">
                <a16:creationId xmlns:a16="http://schemas.microsoft.com/office/drawing/2014/main" id="{B5A40C9E-6279-40DB-ACFD-BAE610F88342}"/>
              </a:ext>
            </a:extLst>
          </p:cNvPr>
          <p:cNvSpPr>
            <a:spLocks noGrp="1"/>
          </p:cNvSpPr>
          <p:nvPr>
            <p:ph idx="1"/>
          </p:nvPr>
        </p:nvSpPr>
        <p:spPr/>
        <p:txBody>
          <a:bodyPr>
            <a:normAutofit lnSpcReduction="10000"/>
          </a:bodyPr>
          <a:lstStyle/>
          <a:p>
            <a:pPr marL="0" indent="0">
              <a:buNone/>
            </a:pPr>
            <a:r>
              <a:rPr lang="en-GB" dirty="0"/>
              <a:t>Parameters:</a:t>
            </a:r>
          </a:p>
          <a:p>
            <a:pPr marL="457200" lvl="1" indent="0">
              <a:buNone/>
            </a:pPr>
            <a:r>
              <a:rPr lang="en-GB" dirty="0" err="1"/>
              <a:t>Undefaulted</a:t>
            </a:r>
            <a:r>
              <a:rPr lang="en-GB" dirty="0"/>
              <a:t> parameters</a:t>
            </a:r>
          </a:p>
          <a:p>
            <a:pPr marL="457200" lvl="1" indent="0">
              <a:buNone/>
            </a:pPr>
            <a:r>
              <a:rPr lang="en-GB" dirty="0"/>
              <a:t>Defaulted parameters</a:t>
            </a:r>
          </a:p>
          <a:p>
            <a:pPr marL="457200" lvl="1" indent="0">
              <a:buNone/>
            </a:pPr>
            <a:r>
              <a:rPr lang="en-GB" dirty="0"/>
              <a:t>*</a:t>
            </a:r>
            <a:r>
              <a:rPr lang="en-GB" dirty="0" err="1"/>
              <a:t>tuple_name</a:t>
            </a:r>
            <a:endParaRPr lang="en-GB" dirty="0"/>
          </a:p>
          <a:p>
            <a:pPr marL="457200" lvl="1" indent="0">
              <a:buNone/>
            </a:pPr>
            <a:r>
              <a:rPr lang="en-GB" dirty="0"/>
              <a:t>Forced keyword parameters</a:t>
            </a:r>
          </a:p>
          <a:p>
            <a:pPr marL="457200" lvl="1" indent="0">
              <a:buNone/>
            </a:pPr>
            <a:r>
              <a:rPr lang="en-GB" dirty="0"/>
              <a:t>**</a:t>
            </a:r>
            <a:r>
              <a:rPr lang="en-GB" dirty="0" err="1"/>
              <a:t>dict_name</a:t>
            </a:r>
            <a:endParaRPr lang="en-GB" dirty="0"/>
          </a:p>
          <a:p>
            <a:pPr marL="0" indent="0">
              <a:buNone/>
            </a:pPr>
            <a:endParaRPr lang="en-GB" dirty="0"/>
          </a:p>
          <a:p>
            <a:pPr marL="0" indent="0">
              <a:buNone/>
            </a:pPr>
            <a:r>
              <a:rPr lang="en-GB" dirty="0"/>
              <a:t>Arguments:</a:t>
            </a:r>
          </a:p>
          <a:p>
            <a:pPr marL="457200" lvl="1" indent="0">
              <a:buNone/>
            </a:pPr>
            <a:r>
              <a:rPr lang="en-GB" dirty="0"/>
              <a:t>Positional arguments</a:t>
            </a:r>
          </a:p>
          <a:p>
            <a:pPr marL="457200" lvl="1" indent="0">
              <a:buNone/>
            </a:pPr>
            <a:r>
              <a:rPr lang="en-GB" dirty="0"/>
              <a:t>Keyword arguments</a:t>
            </a:r>
          </a:p>
          <a:p>
            <a:pPr marL="457200" lvl="1" indent="0">
              <a:buNone/>
            </a:pPr>
            <a:r>
              <a:rPr lang="en-GB" dirty="0"/>
              <a:t>Unpacked lists, tuples, or </a:t>
            </a:r>
            <a:r>
              <a:rPr lang="en-GB" dirty="0" err="1"/>
              <a:t>dicts</a:t>
            </a:r>
            <a:r>
              <a:rPr lang="en-GB" dirty="0"/>
              <a:t> may be </a:t>
            </a:r>
            <a:r>
              <a:rPr lang="en-GB" dirty="0" err="1"/>
              <a:t>anywherekis</a:t>
            </a:r>
            <a:endParaRPr lang="en-GB" dirty="0"/>
          </a:p>
          <a:p>
            <a:pPr marL="457200" lvl="1"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20348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CDDD2-80AB-487D-BD07-7A3ECBE7D2DD}"/>
              </a:ext>
            </a:extLst>
          </p:cNvPr>
          <p:cNvSpPr>
            <a:spLocks noGrp="1"/>
          </p:cNvSpPr>
          <p:nvPr>
            <p:ph type="title"/>
          </p:nvPr>
        </p:nvSpPr>
        <p:spPr/>
        <p:txBody>
          <a:bodyPr/>
          <a:lstStyle/>
          <a:p>
            <a:pPr algn="r"/>
            <a:r>
              <a:rPr lang="en-GB" dirty="0"/>
              <a:t>Nested functions</a:t>
            </a:r>
          </a:p>
        </p:txBody>
      </p:sp>
      <p:sp>
        <p:nvSpPr>
          <p:cNvPr id="3" name="Content Placeholder 2">
            <a:extLst>
              <a:ext uri="{FF2B5EF4-FFF2-40B4-BE49-F238E27FC236}">
                <a16:creationId xmlns:a16="http://schemas.microsoft.com/office/drawing/2014/main" id="{BA4D9F38-276F-4087-94C6-37267D25903D}"/>
              </a:ext>
            </a:extLst>
          </p:cNvPr>
          <p:cNvSpPr>
            <a:spLocks noGrp="1"/>
          </p:cNvSpPr>
          <p:nvPr>
            <p:ph idx="1"/>
          </p:nvPr>
        </p:nvSpPr>
        <p:spPr/>
        <p:txBody>
          <a:bodyPr>
            <a:normAutofit lnSpcReduction="10000"/>
          </a:bodyPr>
          <a:lstStyle/>
          <a:p>
            <a:pPr marL="0" indent="0">
              <a:buNone/>
            </a:pPr>
            <a:r>
              <a:rPr lang="en-GB" dirty="0"/>
              <a:t>Note that there is nothing to stop you having functions within functions: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a:t>
            </a:r>
          </a:p>
          <a:p>
            <a:pPr marL="0" indent="0">
              <a:buNone/>
            </a:pPr>
            <a:r>
              <a:rPr lang="en-GB" dirty="0">
                <a:latin typeface="Courier New" panose="02070309020205020404" pitchFamily="49" charset="0"/>
                <a:cs typeface="Courier New" panose="02070309020205020404" pitchFamily="49" charset="0"/>
              </a:rPr>
              <a:t>	print("1")</a:t>
            </a:r>
          </a:p>
          <a:p>
            <a:pPr marL="0" indent="0">
              <a:buNone/>
            </a:pPr>
            <a:r>
              <a:rPr lang="en-GB" dirty="0">
                <a:latin typeface="Courier New" panose="02070309020205020404" pitchFamily="49" charset="0"/>
                <a:cs typeface="Courier New" panose="02070309020205020404" pitchFamily="49" charset="0"/>
              </a:rPr>
              <a:t>	def b():</a:t>
            </a:r>
          </a:p>
          <a:p>
            <a:pPr marL="0" indent="0">
              <a:buNone/>
            </a:pPr>
            <a:r>
              <a:rPr lang="en-GB" dirty="0">
                <a:latin typeface="Courier New" panose="02070309020205020404" pitchFamily="49" charset="0"/>
                <a:cs typeface="Courier New" panose="02070309020205020404" pitchFamily="49" charset="0"/>
              </a:rPr>
              <a:t>		print("2")</a:t>
            </a:r>
          </a:p>
          <a:p>
            <a:pPr marL="0" indent="0">
              <a:buNone/>
            </a:pPr>
            <a:r>
              <a:rPr lang="en-GB" dirty="0">
                <a:latin typeface="Courier New" panose="02070309020205020404" pitchFamily="49" charset="0"/>
                <a:cs typeface="Courier New" panose="02070309020205020404" pitchFamily="49" charset="0"/>
              </a:rPr>
              <a:t>	b()</a:t>
            </a:r>
          </a:p>
          <a:p>
            <a:pPr marL="0" indent="0">
              <a:buNone/>
            </a:pPr>
            <a:r>
              <a:rPr lang="en-GB" dirty="0">
                <a:latin typeface="Courier New" panose="02070309020205020404" pitchFamily="49" charset="0"/>
                <a:cs typeface="Courier New" panose="02070309020205020404" pitchFamily="49" charset="0"/>
              </a:rPr>
              <a:t>a()</a:t>
            </a:r>
          </a:p>
          <a:p>
            <a:pPr marL="0" indent="0">
              <a:buNone/>
            </a:pPr>
            <a:endParaRPr lang="en-GB" dirty="0"/>
          </a:p>
        </p:txBody>
      </p:sp>
    </p:spTree>
    <p:extLst>
      <p:ext uri="{BB962C8B-B14F-4D97-AF65-F5344CB8AC3E}">
        <p14:creationId xmlns:p14="http://schemas.microsoft.com/office/powerpoint/2010/main" val="305805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80DE7-49B3-42F4-8B33-1EE39BAB66EB}"/>
              </a:ext>
            </a:extLst>
          </p:cNvPr>
          <p:cNvSpPr>
            <a:spLocks noGrp="1"/>
          </p:cNvSpPr>
          <p:nvPr>
            <p:ph type="title"/>
          </p:nvPr>
        </p:nvSpPr>
        <p:spPr/>
        <p:txBody>
          <a:bodyPr/>
          <a:lstStyle/>
          <a:p>
            <a:pPr algn="r"/>
            <a:r>
              <a:rPr lang="en-GB" dirty="0"/>
              <a:t>2D loops</a:t>
            </a:r>
          </a:p>
        </p:txBody>
      </p:sp>
      <p:sp>
        <p:nvSpPr>
          <p:cNvPr id="3" name="Content Placeholder 2">
            <a:extLst>
              <a:ext uri="{FF2B5EF4-FFF2-40B4-BE49-F238E27FC236}">
                <a16:creationId xmlns:a16="http://schemas.microsoft.com/office/drawing/2014/main" id="{68A4C0B5-17C3-4E8B-B9FF-3914D8D10AAF}"/>
              </a:ext>
            </a:extLst>
          </p:cNvPr>
          <p:cNvSpPr>
            <a:spLocks noGrp="1"/>
          </p:cNvSpPr>
          <p:nvPr>
            <p:ph idx="1"/>
          </p:nvPr>
        </p:nvSpPr>
        <p:spPr>
          <a:xfrm>
            <a:off x="838200" y="596348"/>
            <a:ext cx="10515600" cy="5580615"/>
          </a:xfrm>
        </p:spPr>
        <p:txBody>
          <a:bodyPr>
            <a:normAutofit fontScale="77500" lnSpcReduction="20000"/>
          </a:bodyPr>
          <a:lstStyle/>
          <a:p>
            <a:pPr marL="0" indent="0">
              <a:buNone/>
            </a:pPr>
            <a:r>
              <a:rPr lang="nn-NO" dirty="0">
                <a:latin typeface="Courier New" panose="02070309020205020404" pitchFamily="49" charset="0"/>
                <a:cs typeface="Courier New" panose="02070309020205020404" pitchFamily="49" charset="0"/>
              </a:rPr>
              <a:t>data = [</a:t>
            </a:r>
          </a:p>
          <a:p>
            <a:pPr marL="0" indent="0">
              <a:buNone/>
            </a:pPr>
            <a:r>
              <a:rPr lang="nn-NO" dirty="0">
                <a:latin typeface="Courier New" panose="02070309020205020404" pitchFamily="49" charset="0"/>
                <a:cs typeface="Courier New" panose="02070309020205020404" pitchFamily="49" charset="0"/>
              </a:rPr>
              <a:t>[0,1],</a:t>
            </a:r>
          </a:p>
          <a:p>
            <a:pPr marL="0" indent="0">
              <a:buNone/>
            </a:pPr>
            <a:r>
              <a:rPr lang="nn-NO" dirty="0">
                <a:latin typeface="Courier New" panose="02070309020205020404" pitchFamily="49" charset="0"/>
                <a:cs typeface="Courier New" panose="02070309020205020404" pitchFamily="49" charset="0"/>
              </a:rPr>
              <a:t>[2,3],</a:t>
            </a:r>
          </a:p>
          <a:p>
            <a:pPr marL="0" indent="0">
              <a:buNone/>
            </a:pPr>
            <a:r>
              <a:rPr lang="nn-NO" dirty="0">
                <a:latin typeface="Courier New" panose="02070309020205020404" pitchFamily="49" charset="0"/>
                <a:cs typeface="Courier New" panose="02070309020205020404" pitchFamily="49" charset="0"/>
              </a:rPr>
              <a:t>[4,5]</a:t>
            </a:r>
          </a:p>
          <a:p>
            <a:pPr marL="0" indent="0">
              <a:buNone/>
            </a:pPr>
            <a:r>
              <a:rPr lang="nn-NO"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for row in data:</a:t>
            </a:r>
          </a:p>
          <a:p>
            <a:pPr marL="0" indent="0">
              <a:buNone/>
            </a:pPr>
            <a:r>
              <a:rPr lang="en-GB" dirty="0">
                <a:latin typeface="Courier New" panose="02070309020205020404" pitchFamily="49" charset="0"/>
                <a:cs typeface="Courier New" panose="02070309020205020404" pitchFamily="49" charset="0"/>
              </a:rPr>
              <a:t>    for item in row:</a:t>
            </a:r>
          </a:p>
          <a:p>
            <a:pPr marL="0" indent="0">
              <a:buNone/>
            </a:pPr>
            <a:r>
              <a:rPr lang="en-GB" dirty="0">
                <a:latin typeface="Courier New" panose="02070309020205020404" pitchFamily="49" charset="0"/>
                <a:cs typeface="Courier New" panose="02070309020205020404" pitchFamily="49" charset="0"/>
              </a:rPr>
              <a:t>		item = 10</a:t>
            </a:r>
          </a:p>
          <a:p>
            <a:pPr marL="0" indent="0">
              <a:buNone/>
            </a:pPr>
            <a:endParaRPr lang="nn-NO" dirty="0">
              <a:latin typeface="Courier New" panose="02070309020205020404" pitchFamily="49" charset="0"/>
              <a:cs typeface="Courier New" panose="02070309020205020404" pitchFamily="49" charset="0"/>
            </a:endParaRPr>
          </a:p>
          <a:p>
            <a:pPr marL="0" indent="0">
              <a:buNone/>
            </a:pPr>
            <a:r>
              <a:rPr lang="nn-NO" dirty="0">
                <a:latin typeface="Courier New" panose="02070309020205020404" pitchFamily="49" charset="0"/>
                <a:cs typeface="Courier New" panose="02070309020205020404" pitchFamily="49" charset="0"/>
              </a:rPr>
              <a:t>for i,j in data: </a:t>
            </a:r>
          </a:p>
          <a:p>
            <a:pPr marL="0" indent="0">
              <a:buNone/>
            </a:pPr>
            <a:r>
              <a:rPr lang="nn-NO" dirty="0">
                <a:latin typeface="Courier New" panose="02070309020205020404" pitchFamily="49" charset="0"/>
                <a:cs typeface="Courier New" panose="02070309020205020404" pitchFamily="49" charset="0"/>
              </a:rPr>
              <a:t>        print (str(i) + " " + str(j))</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for j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][j] = </a:t>
            </a:r>
            <a:r>
              <a:rPr lang="en-GB" dirty="0" err="1">
                <a:latin typeface="Courier New" panose="02070309020205020404" pitchFamily="49" charset="0"/>
                <a:cs typeface="Courier New" panose="02070309020205020404" pitchFamily="49" charset="0"/>
              </a:rPr>
              <a:t>dataB</a:t>
            </a:r>
            <a:r>
              <a:rPr lang="en-GB" dirty="0">
                <a:latin typeface="Courier New" panose="02070309020205020404" pitchFamily="49" charset="0"/>
                <a:cs typeface="Courier New" panose="02070309020205020404" pitchFamily="49" charset="0"/>
              </a:rPr>
              <a:t>[i-1][j-1]</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327922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DD03-F577-4968-8E7C-F454A95F3531}"/>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A95E62F-5D5A-4056-BCED-D15BEDC5DECE}"/>
              </a:ext>
            </a:extLst>
          </p:cNvPr>
          <p:cNvSpPr>
            <a:spLocks noGrp="1"/>
          </p:cNvSpPr>
          <p:nvPr>
            <p:ph idx="1"/>
          </p:nvPr>
        </p:nvSpPr>
        <p:spPr/>
        <p:txBody>
          <a:bodyPr/>
          <a:lstStyle/>
          <a:p>
            <a:pPr marL="0" indent="0">
              <a:buNone/>
            </a:pPr>
            <a:r>
              <a:rPr lang="en-GB" sz="2000" dirty="0"/>
              <a:t>Functions</a:t>
            </a:r>
          </a:p>
          <a:p>
            <a:pPr marL="0" indent="0">
              <a:buNone/>
            </a:pPr>
            <a:r>
              <a:rPr lang="en-GB" sz="2400" dirty="0"/>
              <a:t>Function parameters</a:t>
            </a:r>
          </a:p>
          <a:p>
            <a:pPr marL="0" indent="0">
              <a:buNone/>
            </a:pPr>
            <a:r>
              <a:rPr lang="en-GB" dirty="0"/>
              <a:t>Scope</a:t>
            </a:r>
          </a:p>
          <a:p>
            <a:pPr marL="0" indent="0">
              <a:buNone/>
            </a:pPr>
            <a:r>
              <a:rPr lang="en-GB" sz="2400" dirty="0"/>
              <a:t>Documentation</a:t>
            </a:r>
          </a:p>
        </p:txBody>
      </p:sp>
    </p:spTree>
    <p:extLst>
      <p:ext uri="{BB962C8B-B14F-4D97-AF65-F5344CB8AC3E}">
        <p14:creationId xmlns:p14="http://schemas.microsoft.com/office/powerpoint/2010/main" val="3794406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FA2A-9A9B-42AA-927E-1CB2AECA50AD}"/>
              </a:ext>
            </a:extLst>
          </p:cNvPr>
          <p:cNvSpPr>
            <a:spLocks noGrp="1"/>
          </p:cNvSpPr>
          <p:nvPr>
            <p:ph type="title"/>
          </p:nvPr>
        </p:nvSpPr>
        <p:spPr/>
        <p:txBody>
          <a:bodyPr/>
          <a:lstStyle/>
          <a:p>
            <a:pPr algn="r"/>
            <a:r>
              <a:rPr lang="en-GB" dirty="0"/>
              <a:t>Scope</a:t>
            </a:r>
          </a:p>
        </p:txBody>
      </p:sp>
      <p:sp>
        <p:nvSpPr>
          <p:cNvPr id="3" name="Content Placeholder 2">
            <a:extLst>
              <a:ext uri="{FF2B5EF4-FFF2-40B4-BE49-F238E27FC236}">
                <a16:creationId xmlns:a16="http://schemas.microsoft.com/office/drawing/2014/main" id="{B4A547E5-030F-47C4-B475-0E76003D53F5}"/>
              </a:ext>
            </a:extLst>
          </p:cNvPr>
          <p:cNvSpPr>
            <a:spLocks noGrp="1"/>
          </p:cNvSpPr>
          <p:nvPr>
            <p:ph idx="1"/>
          </p:nvPr>
        </p:nvSpPr>
        <p:spPr>
          <a:xfrm>
            <a:off x="211015" y="1825624"/>
            <a:ext cx="11142785" cy="4673649"/>
          </a:xfrm>
        </p:spPr>
        <p:txBody>
          <a:bodyPr>
            <a:normAutofit fontScale="70000" lnSpcReduction="20000"/>
          </a:bodyPr>
          <a:lstStyle/>
          <a:p>
            <a:pPr marL="0" indent="0">
              <a:buNone/>
            </a:pPr>
            <a:r>
              <a:rPr lang="en-GB" dirty="0">
                <a:solidFill>
                  <a:schemeClr val="accent1"/>
                </a:solidFill>
              </a:rPr>
              <a:t>Scope</a:t>
            </a:r>
            <a:r>
              <a:rPr lang="en-GB" dirty="0"/>
              <a:t> is the space within which a variable label exists and can be used. Python talks of names being </a:t>
            </a:r>
            <a:r>
              <a:rPr lang="en-GB" dirty="0">
                <a:solidFill>
                  <a:schemeClr val="accent1"/>
                </a:solidFill>
              </a:rPr>
              <a:t>bound</a:t>
            </a:r>
            <a:r>
              <a:rPr lang="en-GB" dirty="0"/>
              <a:t> to the code in an area and that determining its scope. Binding in Python is usually through assignment.</a:t>
            </a:r>
          </a:p>
          <a:p>
            <a:pPr marL="0" indent="0">
              <a:buNone/>
            </a:pPr>
            <a:r>
              <a:rPr lang="en-GB" dirty="0"/>
              <a:t>So far, we haven't had to deal with it. Loops/if compound statements don't effect it:</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a = [1]			# "a" can be declared here</a:t>
            </a:r>
          </a:p>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1,2,3,4:</a:t>
            </a:r>
          </a:p>
          <a:p>
            <a:pPr marL="0" indent="0">
              <a:buNone/>
            </a:pPr>
            <a:r>
              <a:rPr lang="en-GB" sz="2400" dirty="0">
                <a:latin typeface="Courier New" panose="02070309020205020404" pitchFamily="49" charset="0"/>
                <a:cs typeface="Courier New" panose="02070309020205020404" pitchFamily="49" charset="0"/>
              </a:rPr>
              <a:t>    a = [1]			# or here.</a:t>
            </a:r>
          </a:p>
          <a:p>
            <a:pPr marL="0" indent="0">
              <a:buNone/>
            </a:pPr>
            <a:r>
              <a:rPr lang="en-GB" sz="2400" dirty="0">
                <a:latin typeface="Courier New" panose="02070309020205020404" pitchFamily="49" charset="0"/>
                <a:cs typeface="Courier New" panose="02070309020205020404" pitchFamily="49" charset="0"/>
              </a:rPr>
              <a:t>    a[0] = </a:t>
            </a:r>
            <a:r>
              <a:rPr lang="en-GB" sz="2400" dirty="0" err="1">
                <a:latin typeface="Courier New" panose="02070309020205020404" pitchFamily="49" charset="0"/>
                <a:cs typeface="Courier New" panose="02070309020205020404" pitchFamily="49" charset="0"/>
              </a:rPr>
              <a:t>i</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    print (a)		# 1 ,2 ,3 ,4</a:t>
            </a:r>
          </a:p>
          <a:p>
            <a:pPr marL="0" indent="0">
              <a:buNone/>
            </a:pPr>
            <a:r>
              <a:rPr lang="en-GB" sz="2400" dirty="0">
                <a:latin typeface="Courier New" panose="02070309020205020404" pitchFamily="49" charset="0"/>
                <a:cs typeface="Courier New" panose="02070309020205020404" pitchFamily="49" charset="0"/>
              </a:rPr>
              <a:t>print (a)			# 4</a:t>
            </a:r>
          </a:p>
          <a:p>
            <a:pPr marL="0" indent="0">
              <a:buNone/>
            </a:pPr>
            <a:r>
              <a:rPr lang="en-GB" sz="2400" dirty="0">
                <a:latin typeface="Courier New" panose="02070309020205020404" pitchFamily="49" charset="0"/>
                <a:cs typeface="Courier New" panose="02070309020205020404" pitchFamily="49" charset="0"/>
              </a:rPr>
              <a:t>print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All the "</a:t>
            </a:r>
            <a:r>
              <a:rPr lang="en-GB" dirty="0">
                <a:latin typeface="Courier New" panose="02070309020205020404" pitchFamily="49" charset="0"/>
                <a:cs typeface="Courier New" panose="02070309020205020404" pitchFamily="49" charset="0"/>
              </a:rPr>
              <a:t>a</a:t>
            </a:r>
            <a:r>
              <a:rPr lang="en-GB" dirty="0"/>
              <a:t>" here are treated as same object wherever they are first used, and "</a:t>
            </a:r>
            <a:r>
              <a:rPr lang="en-GB" dirty="0" err="1">
                <a:latin typeface="Courier New" panose="02070309020205020404" pitchFamily="49" charset="0"/>
                <a:cs typeface="Courier New" panose="02070309020205020404" pitchFamily="49" charset="0"/>
              </a:rPr>
              <a:t>i</a:t>
            </a:r>
            <a:r>
              <a:rPr lang="en-GB" dirty="0"/>
              <a:t>" can be seen everywhere after it has been first declared.</a:t>
            </a:r>
          </a:p>
          <a:p>
            <a:pPr marL="0" indent="0">
              <a:buNone/>
            </a:pPr>
            <a:endParaRPr lang="en-GB" dirty="0"/>
          </a:p>
        </p:txBody>
      </p:sp>
    </p:spTree>
    <p:extLst>
      <p:ext uri="{BB962C8B-B14F-4D97-AF65-F5344CB8AC3E}">
        <p14:creationId xmlns:p14="http://schemas.microsoft.com/office/powerpoint/2010/main" val="4222194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A80B-F536-4678-8F5F-A8E81BF64D72}"/>
              </a:ext>
            </a:extLst>
          </p:cNvPr>
          <p:cNvSpPr>
            <a:spLocks noGrp="1"/>
          </p:cNvSpPr>
          <p:nvPr>
            <p:ph type="title"/>
          </p:nvPr>
        </p:nvSpPr>
        <p:spPr/>
        <p:txBody>
          <a:bodyPr/>
          <a:lstStyle/>
          <a:p>
            <a:pPr algn="r"/>
            <a:r>
              <a:rPr lang="en-GB" dirty="0"/>
              <a:t>Function scope</a:t>
            </a:r>
          </a:p>
        </p:txBody>
      </p:sp>
      <p:sp>
        <p:nvSpPr>
          <p:cNvPr id="3" name="Content Placeholder 2">
            <a:extLst>
              <a:ext uri="{FF2B5EF4-FFF2-40B4-BE49-F238E27FC236}">
                <a16:creationId xmlns:a16="http://schemas.microsoft.com/office/drawing/2014/main" id="{C7D79ABD-5E06-4551-A903-CA58D6D2616B}"/>
              </a:ext>
            </a:extLst>
          </p:cNvPr>
          <p:cNvSpPr>
            <a:spLocks noGrp="1"/>
          </p:cNvSpPr>
          <p:nvPr>
            <p:ph idx="1"/>
          </p:nvPr>
        </p:nvSpPr>
        <p:spPr/>
        <p:txBody>
          <a:bodyPr>
            <a:normAutofit fontScale="77500" lnSpcReduction="20000"/>
          </a:bodyPr>
          <a:lstStyle/>
          <a:p>
            <a:pPr marL="0" indent="0">
              <a:buNone/>
            </a:pPr>
            <a:r>
              <a:rPr lang="en-GB" dirty="0"/>
              <a:t>Functions have more complicated scoping. Although the declaration of a function looks similar to a compound statement clause header, the function declaration generates a </a:t>
            </a:r>
            <a:r>
              <a:rPr lang="en-GB" dirty="0">
                <a:solidFill>
                  <a:schemeClr val="accent1"/>
                </a:solidFill>
              </a:rPr>
              <a:t>block</a:t>
            </a:r>
            <a:r>
              <a:rPr lang="en-GB" dirty="0"/>
              <a:t>, which has scoping rules. </a:t>
            </a:r>
          </a:p>
          <a:p>
            <a:pPr marL="0" indent="0">
              <a:buNone/>
            </a:pPr>
            <a:r>
              <a:rPr lang="en-GB" dirty="0"/>
              <a:t>Starting with variables labels made inside a function:</a:t>
            </a:r>
          </a:p>
          <a:p>
            <a:pPr marL="0" indent="0">
              <a:buNone/>
            </a:pPr>
            <a:r>
              <a:rPr lang="en-GB" dirty="0">
                <a:latin typeface="Courier New" panose="02070309020205020404" pitchFamily="49" charset="0"/>
                <a:cs typeface="Courier New" panose="02070309020205020404" pitchFamily="49" charset="0"/>
              </a:rPr>
              <a:t>def a ():</a:t>
            </a:r>
          </a:p>
          <a:p>
            <a:pPr marL="0" indent="0">
              <a:buNone/>
            </a:pPr>
            <a:r>
              <a:rPr lang="en-GB" dirty="0">
                <a:latin typeface="Courier New" panose="02070309020205020404" pitchFamily="49" charset="0"/>
                <a:cs typeface="Courier New" panose="02070309020205020404" pitchFamily="49" charset="0"/>
              </a:rPr>
              <a:t>	b = 10</a:t>
            </a:r>
          </a:p>
          <a:p>
            <a:pPr marL="0" indent="0">
              <a:buNone/>
            </a:pPr>
            <a:r>
              <a:rPr lang="en-GB" dirty="0">
                <a:latin typeface="Courier New" panose="02070309020205020404" pitchFamily="49" charset="0"/>
                <a:cs typeface="Courier New" panose="02070309020205020404" pitchFamily="49" charset="0"/>
              </a:rPr>
              <a:t>	print(b)</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print(b)</a:t>
            </a:r>
          </a:p>
          <a:p>
            <a:pPr marL="0" indent="0">
              <a:buNone/>
            </a:pPr>
            <a:endParaRPr lang="en-GB" dirty="0"/>
          </a:p>
          <a:p>
            <a:pPr marL="0" indent="0">
              <a:buNone/>
            </a:pPr>
            <a:r>
              <a:rPr lang="en-GB" dirty="0"/>
              <a:t>This will run the print statement within the function, but fail for that outside because b has been first allocated inside the function. </a:t>
            </a:r>
          </a:p>
          <a:p>
            <a:pPr marL="0" indent="0">
              <a:buNone/>
            </a:pPr>
            <a:r>
              <a:rPr lang="en-GB" dirty="0"/>
              <a:t>This makes b a </a:t>
            </a:r>
            <a:r>
              <a:rPr lang="en-GB" dirty="0">
                <a:solidFill>
                  <a:schemeClr val="accent1"/>
                </a:solidFill>
              </a:rPr>
              <a:t>local variable</a:t>
            </a:r>
            <a:r>
              <a:rPr lang="en-GB" dirty="0"/>
              <a:t>, only available within the function and functions within it.</a:t>
            </a:r>
          </a:p>
        </p:txBody>
      </p:sp>
    </p:spTree>
    <p:extLst>
      <p:ext uri="{BB962C8B-B14F-4D97-AF65-F5344CB8AC3E}">
        <p14:creationId xmlns:p14="http://schemas.microsoft.com/office/powerpoint/2010/main" val="658065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A80B-F536-4678-8F5F-A8E81BF64D72}"/>
              </a:ext>
            </a:extLst>
          </p:cNvPr>
          <p:cNvSpPr>
            <a:spLocks noGrp="1"/>
          </p:cNvSpPr>
          <p:nvPr>
            <p:ph type="title"/>
          </p:nvPr>
        </p:nvSpPr>
        <p:spPr/>
        <p:txBody>
          <a:bodyPr/>
          <a:lstStyle/>
          <a:p>
            <a:pPr algn="r"/>
            <a:r>
              <a:rPr lang="en-GB" dirty="0"/>
              <a:t>Function scope</a:t>
            </a:r>
          </a:p>
        </p:txBody>
      </p:sp>
      <p:sp>
        <p:nvSpPr>
          <p:cNvPr id="3" name="Content Placeholder 2">
            <a:extLst>
              <a:ext uri="{FF2B5EF4-FFF2-40B4-BE49-F238E27FC236}">
                <a16:creationId xmlns:a16="http://schemas.microsoft.com/office/drawing/2014/main" id="{C7D79ABD-5E06-4551-A903-CA58D6D2616B}"/>
              </a:ext>
            </a:extLst>
          </p:cNvPr>
          <p:cNvSpPr>
            <a:spLocks noGrp="1"/>
          </p:cNvSpPr>
          <p:nvPr>
            <p:ph idx="1"/>
          </p:nvPr>
        </p:nvSpPr>
        <p:spPr>
          <a:xfrm>
            <a:off x="281354" y="1825625"/>
            <a:ext cx="11910646" cy="4351338"/>
          </a:xfrm>
        </p:spPr>
        <p:txBody>
          <a:bodyPr>
            <a:normAutofit/>
          </a:bodyPr>
          <a:lstStyle/>
          <a:p>
            <a:pPr marL="0" indent="0">
              <a:buNone/>
            </a:pPr>
            <a:r>
              <a:rPr lang="en-GB" dirty="0"/>
              <a:t>One solution in a script is to define the variable outside the function:</a:t>
            </a:r>
          </a:p>
          <a:p>
            <a:pPr marL="0" indent="0">
              <a:buNone/>
            </a:pPr>
            <a:r>
              <a:rPr lang="en-GB" dirty="0">
                <a:latin typeface="Courier New" panose="02070309020205020404" pitchFamily="49" charset="0"/>
                <a:cs typeface="Courier New" panose="02070309020205020404" pitchFamily="49" charset="0"/>
              </a:rPr>
              <a:t>b = 10			</a:t>
            </a:r>
          </a:p>
          <a:p>
            <a:pPr marL="0" indent="0">
              <a:buNone/>
            </a:pPr>
            <a:r>
              <a:rPr lang="en-GB" dirty="0">
                <a:latin typeface="Courier New" panose="02070309020205020404" pitchFamily="49" charset="0"/>
                <a:cs typeface="Courier New" panose="02070309020205020404" pitchFamily="49" charset="0"/>
              </a:rPr>
              <a:t>def a ():</a:t>
            </a:r>
          </a:p>
          <a:p>
            <a:pPr marL="0" indent="0">
              <a:buNone/>
            </a:pPr>
            <a:r>
              <a:rPr lang="en-GB" dirty="0">
                <a:latin typeface="Courier New" panose="02070309020205020404" pitchFamily="49" charset="0"/>
                <a:cs typeface="Courier New" panose="02070309020205020404" pitchFamily="49" charset="0"/>
              </a:rPr>
              <a:t>	print(b)		</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print(b)</a:t>
            </a:r>
          </a:p>
        </p:txBody>
      </p:sp>
    </p:spTree>
    <p:extLst>
      <p:ext uri="{BB962C8B-B14F-4D97-AF65-F5344CB8AC3E}">
        <p14:creationId xmlns:p14="http://schemas.microsoft.com/office/powerpoint/2010/main" val="3315092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A80B-F536-4678-8F5F-A8E81BF64D72}"/>
              </a:ext>
            </a:extLst>
          </p:cNvPr>
          <p:cNvSpPr>
            <a:spLocks noGrp="1"/>
          </p:cNvSpPr>
          <p:nvPr>
            <p:ph type="title"/>
          </p:nvPr>
        </p:nvSpPr>
        <p:spPr/>
        <p:txBody>
          <a:bodyPr/>
          <a:lstStyle/>
          <a:p>
            <a:pPr algn="r"/>
            <a:r>
              <a:rPr lang="en-GB" dirty="0"/>
              <a:t>Function scope</a:t>
            </a:r>
          </a:p>
        </p:txBody>
      </p:sp>
      <p:sp>
        <p:nvSpPr>
          <p:cNvPr id="3" name="Content Placeholder 2">
            <a:extLst>
              <a:ext uri="{FF2B5EF4-FFF2-40B4-BE49-F238E27FC236}">
                <a16:creationId xmlns:a16="http://schemas.microsoft.com/office/drawing/2014/main" id="{C7D79ABD-5E06-4551-A903-CA58D6D2616B}"/>
              </a:ext>
            </a:extLst>
          </p:cNvPr>
          <p:cNvSpPr>
            <a:spLocks noGrp="1"/>
          </p:cNvSpPr>
          <p:nvPr>
            <p:ph idx="1"/>
          </p:nvPr>
        </p:nvSpPr>
        <p:spPr>
          <a:xfrm>
            <a:off x="281354" y="1825625"/>
            <a:ext cx="11910646" cy="4351338"/>
          </a:xfrm>
        </p:spPr>
        <p:txBody>
          <a:bodyPr>
            <a:normAutofit fontScale="92500" lnSpcReduction="20000"/>
          </a:bodyPr>
          <a:lstStyle/>
          <a:p>
            <a:pPr marL="0" indent="0">
              <a:buNone/>
            </a:pPr>
            <a:r>
              <a:rPr lang="en-GB" dirty="0"/>
              <a:t>One solution in a script is to define the variable outside the function:</a:t>
            </a:r>
          </a:p>
          <a:p>
            <a:pPr marL="0" indent="0">
              <a:buNone/>
            </a:pPr>
            <a:r>
              <a:rPr lang="en-GB" dirty="0">
                <a:latin typeface="Courier New" panose="02070309020205020404" pitchFamily="49" charset="0"/>
                <a:cs typeface="Courier New" panose="02070309020205020404" pitchFamily="49" charset="0"/>
              </a:rPr>
              <a:t>b = 10			# b here is a "</a:t>
            </a:r>
            <a:r>
              <a:rPr lang="en-GB" dirty="0">
                <a:solidFill>
                  <a:schemeClr val="accent1"/>
                </a:solidFill>
                <a:latin typeface="Courier New" panose="02070309020205020404" pitchFamily="49" charset="0"/>
                <a:cs typeface="Courier New" panose="02070309020205020404" pitchFamily="49" charset="0"/>
              </a:rPr>
              <a:t>global variable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   it can be see everywhere there </a:t>
            </a:r>
          </a:p>
          <a:p>
            <a:pPr marL="0" indent="0">
              <a:buNone/>
            </a:pPr>
            <a:r>
              <a:rPr lang="en-GB" dirty="0">
                <a:latin typeface="Courier New" panose="02070309020205020404" pitchFamily="49" charset="0"/>
                <a:cs typeface="Courier New" panose="02070309020205020404" pitchFamily="49" charset="0"/>
              </a:rPr>
              <a:t>				#   isn't a variable of the same </a:t>
            </a:r>
          </a:p>
          <a:p>
            <a:pPr marL="0" indent="0">
              <a:buNone/>
            </a:pPr>
            <a:r>
              <a:rPr lang="en-GB" dirty="0">
                <a:latin typeface="Courier New" panose="02070309020205020404" pitchFamily="49" charset="0"/>
                <a:cs typeface="Courier New" panose="02070309020205020404" pitchFamily="49" charset="0"/>
              </a:rPr>
              <a:t>				# 	name assigned.</a:t>
            </a:r>
          </a:p>
          <a:p>
            <a:pPr marL="0" indent="0">
              <a:buNone/>
            </a:pPr>
            <a:r>
              <a:rPr lang="en-GB" dirty="0">
                <a:latin typeface="Courier New" panose="02070309020205020404" pitchFamily="49" charset="0"/>
                <a:cs typeface="Courier New" panose="02070309020205020404" pitchFamily="49" charset="0"/>
              </a:rPr>
              <a:t>def a ():</a:t>
            </a:r>
          </a:p>
          <a:p>
            <a:pPr marL="0" indent="0">
              <a:buNone/>
            </a:pPr>
            <a:r>
              <a:rPr lang="en-GB" dirty="0">
                <a:latin typeface="Courier New" panose="02070309020205020404" pitchFamily="49" charset="0"/>
                <a:cs typeface="Courier New" panose="02070309020205020404" pitchFamily="49" charset="0"/>
              </a:rPr>
              <a:t>	print(b)		# b here is a "</a:t>
            </a:r>
            <a:r>
              <a:rPr lang="en-GB" dirty="0">
                <a:solidFill>
                  <a:schemeClr val="accent1"/>
                </a:solidFill>
                <a:latin typeface="Courier New" panose="02070309020205020404" pitchFamily="49" charset="0"/>
                <a:cs typeface="Courier New" panose="02070309020205020404" pitchFamily="49" charset="0"/>
              </a:rPr>
              <a:t>free variable</a:t>
            </a:r>
            <a:r>
              <a:rPr lang="en-GB" dirty="0">
                <a:latin typeface="Courier New" panose="02070309020205020404" pitchFamily="49" charset="0"/>
                <a:cs typeface="Courier New" panose="02070309020205020404" pitchFamily="49" charset="0"/>
              </a:rPr>
              <a:t>" i.e. </a:t>
            </a:r>
          </a:p>
          <a:p>
            <a:pPr marL="0" indent="0">
              <a:buNone/>
            </a:pPr>
            <a:r>
              <a:rPr lang="en-GB" dirty="0">
                <a:latin typeface="Courier New" panose="02070309020205020404" pitchFamily="49" charset="0"/>
                <a:cs typeface="Courier New" panose="02070309020205020404" pitchFamily="49" charset="0"/>
              </a:rPr>
              <a:t>				#  defined outside the current block.</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print(b)</a:t>
            </a:r>
          </a:p>
        </p:txBody>
      </p:sp>
    </p:spTree>
    <p:extLst>
      <p:ext uri="{BB962C8B-B14F-4D97-AF65-F5344CB8AC3E}">
        <p14:creationId xmlns:p14="http://schemas.microsoft.com/office/powerpoint/2010/main" val="383319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A80B-F536-4678-8F5F-A8E81BF64D72}"/>
              </a:ext>
            </a:extLst>
          </p:cNvPr>
          <p:cNvSpPr>
            <a:spLocks noGrp="1"/>
          </p:cNvSpPr>
          <p:nvPr>
            <p:ph type="title"/>
          </p:nvPr>
        </p:nvSpPr>
        <p:spPr>
          <a:xfrm>
            <a:off x="1676400" y="0"/>
            <a:ext cx="10515600" cy="1325563"/>
          </a:xfrm>
        </p:spPr>
        <p:txBody>
          <a:bodyPr/>
          <a:lstStyle/>
          <a:p>
            <a:pPr algn="r"/>
            <a:r>
              <a:rPr lang="en-GB" dirty="0"/>
              <a:t>Function scope</a:t>
            </a:r>
          </a:p>
        </p:txBody>
      </p:sp>
      <p:sp>
        <p:nvSpPr>
          <p:cNvPr id="3" name="Content Placeholder 2">
            <a:extLst>
              <a:ext uri="{FF2B5EF4-FFF2-40B4-BE49-F238E27FC236}">
                <a16:creationId xmlns:a16="http://schemas.microsoft.com/office/drawing/2014/main" id="{C7D79ABD-5E06-4551-A903-CA58D6D2616B}"/>
              </a:ext>
            </a:extLst>
          </p:cNvPr>
          <p:cNvSpPr>
            <a:spLocks noGrp="1"/>
          </p:cNvSpPr>
          <p:nvPr>
            <p:ph idx="1"/>
          </p:nvPr>
        </p:nvSpPr>
        <p:spPr>
          <a:xfrm>
            <a:off x="556845" y="1181686"/>
            <a:ext cx="11358489" cy="5373858"/>
          </a:xfrm>
        </p:spPr>
        <p:txBody>
          <a:bodyPr>
            <a:normAutofit fontScale="85000" lnSpcReduction="20000"/>
          </a:bodyPr>
          <a:lstStyle/>
          <a:p>
            <a:pPr marL="0" indent="0">
              <a:buNone/>
            </a:pPr>
            <a:r>
              <a:rPr lang="en-GB" dirty="0"/>
              <a:t>As soon as you declare a variable inside a block, it is a new variable label. Contrast:</a:t>
            </a:r>
          </a:p>
          <a:p>
            <a:pPr marL="0" indent="0">
              <a:buNone/>
            </a:pPr>
            <a:r>
              <a:rPr lang="en-GB" sz="2000" dirty="0">
                <a:latin typeface="Courier New" panose="02070309020205020404" pitchFamily="49" charset="0"/>
                <a:cs typeface="Courier New" panose="02070309020205020404" pitchFamily="49" charset="0"/>
              </a:rPr>
              <a:t>b = 10</a:t>
            </a:r>
          </a:p>
          <a:p>
            <a:pPr marL="0" indent="0">
              <a:buNone/>
            </a:pPr>
            <a:r>
              <a:rPr lang="en-GB" sz="2000" dirty="0">
                <a:latin typeface="Courier New" panose="02070309020205020404" pitchFamily="49" charset="0"/>
                <a:cs typeface="Courier New" panose="02070309020205020404" pitchFamily="49" charset="0"/>
              </a:rPr>
              <a:t>def a ():</a:t>
            </a:r>
          </a:p>
          <a:p>
            <a:pPr marL="0" indent="0">
              <a:buNone/>
            </a:pPr>
            <a:r>
              <a:rPr lang="en-GB" sz="2000" dirty="0">
                <a:latin typeface="Courier New" panose="02070309020205020404" pitchFamily="49" charset="0"/>
                <a:cs typeface="Courier New" panose="02070309020205020404" pitchFamily="49" charset="0"/>
              </a:rPr>
              <a:t>	b = 20</a:t>
            </a:r>
          </a:p>
          <a:p>
            <a:pPr marL="0" indent="0">
              <a:buNone/>
            </a:pPr>
            <a:r>
              <a:rPr lang="en-GB" sz="2000" dirty="0">
                <a:latin typeface="Courier New" panose="02070309020205020404" pitchFamily="49" charset="0"/>
                <a:cs typeface="Courier New" panose="02070309020205020404" pitchFamily="49" charset="0"/>
              </a:rPr>
              <a:t>	print(b) 		# Prints 20.</a:t>
            </a:r>
          </a:p>
          <a:p>
            <a:pPr marL="0" indent="0">
              <a:buNone/>
            </a:pPr>
            <a:r>
              <a:rPr lang="en-GB" sz="2000" dirty="0">
                <a:latin typeface="Courier New" panose="02070309020205020404" pitchFamily="49" charset="0"/>
                <a:cs typeface="Courier New" panose="02070309020205020404" pitchFamily="49" charset="0"/>
              </a:rPr>
              <a:t>print(b)			# Prints 10.</a:t>
            </a:r>
          </a:p>
          <a:p>
            <a:pPr marL="0" indent="0">
              <a:buNone/>
            </a:pP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print(b)			# Prints 10.</a:t>
            </a:r>
          </a:p>
          <a:p>
            <a:pPr marL="0" indent="0">
              <a:buNone/>
            </a:pPr>
            <a:endParaRPr lang="en-GB" dirty="0"/>
          </a:p>
          <a:p>
            <a:pPr marL="0" indent="0">
              <a:buNone/>
            </a:pPr>
            <a:r>
              <a:rPr lang="en-GB" dirty="0"/>
              <a:t>with:</a:t>
            </a:r>
          </a:p>
          <a:p>
            <a:pPr marL="0" indent="0">
              <a:buNone/>
            </a:pPr>
            <a:r>
              <a:rPr lang="en-GB" sz="2000" dirty="0">
                <a:latin typeface="Courier New" panose="02070309020205020404" pitchFamily="49" charset="0"/>
                <a:cs typeface="Courier New" panose="02070309020205020404" pitchFamily="49" charset="0"/>
              </a:rPr>
              <a:t>b = 10</a:t>
            </a:r>
          </a:p>
          <a:p>
            <a:pPr marL="0" indent="0">
              <a:buNone/>
            </a:pPr>
            <a:r>
              <a:rPr lang="en-GB" sz="2000" dirty="0">
                <a:latin typeface="Courier New" panose="02070309020205020404" pitchFamily="49" charset="0"/>
                <a:cs typeface="Courier New" panose="02070309020205020404" pitchFamily="49" charset="0"/>
              </a:rPr>
              <a:t>def a ():</a:t>
            </a:r>
          </a:p>
          <a:p>
            <a:pPr marL="0" indent="0">
              <a:buNone/>
            </a:pPr>
            <a:r>
              <a:rPr lang="en-GB" sz="2000" dirty="0">
                <a:latin typeface="Courier New" panose="02070309020205020404" pitchFamily="49" charset="0"/>
                <a:cs typeface="Courier New" panose="02070309020205020404" pitchFamily="49" charset="0"/>
              </a:rPr>
              <a:t>	print(b) 		# Prints 10; </a:t>
            </a:r>
          </a:p>
          <a:p>
            <a:pPr marL="0" indent="0">
              <a:buNone/>
            </a:pPr>
            <a:r>
              <a:rPr lang="en-GB" sz="2000" dirty="0">
                <a:latin typeface="Courier New" panose="02070309020205020404" pitchFamily="49" charset="0"/>
                <a:cs typeface="Courier New" panose="02070309020205020404" pitchFamily="49" charset="0"/>
              </a:rPr>
              <a:t>print(b)			# Prints 10.</a:t>
            </a:r>
          </a:p>
          <a:p>
            <a:pPr marL="0" indent="0">
              <a:buNone/>
            </a:pP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print(b)			# Prints 10.</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99811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A80B-F536-4678-8F5F-A8E81BF64D72}"/>
              </a:ext>
            </a:extLst>
          </p:cNvPr>
          <p:cNvSpPr>
            <a:spLocks noGrp="1"/>
          </p:cNvSpPr>
          <p:nvPr>
            <p:ph type="title"/>
          </p:nvPr>
        </p:nvSpPr>
        <p:spPr/>
        <p:txBody>
          <a:bodyPr/>
          <a:lstStyle/>
          <a:p>
            <a:pPr algn="r"/>
            <a:r>
              <a:rPr lang="en-GB" dirty="0"/>
              <a:t>Function scope</a:t>
            </a:r>
          </a:p>
        </p:txBody>
      </p:sp>
      <p:sp>
        <p:nvSpPr>
          <p:cNvPr id="3" name="Content Placeholder 2">
            <a:extLst>
              <a:ext uri="{FF2B5EF4-FFF2-40B4-BE49-F238E27FC236}">
                <a16:creationId xmlns:a16="http://schemas.microsoft.com/office/drawing/2014/main" id="{C7D79ABD-5E06-4551-A903-CA58D6D2616B}"/>
              </a:ext>
            </a:extLst>
          </p:cNvPr>
          <p:cNvSpPr>
            <a:spLocks noGrp="1"/>
          </p:cNvSpPr>
          <p:nvPr>
            <p:ph idx="1"/>
          </p:nvPr>
        </p:nvSpPr>
        <p:spPr>
          <a:xfrm>
            <a:off x="556845" y="858129"/>
            <a:ext cx="11358489" cy="5697415"/>
          </a:xfrm>
        </p:spPr>
        <p:txBody>
          <a:bodyPr>
            <a:normAutofit fontScale="70000" lnSpcReduction="20000"/>
          </a:bodyPr>
          <a:lstStyle/>
          <a:p>
            <a:pPr marL="0" indent="0">
              <a:buNone/>
            </a:pPr>
            <a:r>
              <a:rPr lang="en-GB" dirty="0"/>
              <a:t>However, you have to watch for strange behaviour:</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b = 10</a:t>
            </a:r>
          </a:p>
          <a:p>
            <a:pPr marL="0" indent="0">
              <a:buNone/>
            </a:pPr>
            <a:r>
              <a:rPr lang="en-GB" dirty="0">
                <a:latin typeface="Courier New" panose="02070309020205020404" pitchFamily="49" charset="0"/>
                <a:cs typeface="Courier New" panose="02070309020205020404" pitchFamily="49" charset="0"/>
              </a:rPr>
              <a:t>def a ():</a:t>
            </a:r>
          </a:p>
          <a:p>
            <a:pPr marL="0" indent="0">
              <a:buNone/>
            </a:pPr>
            <a:r>
              <a:rPr lang="en-GB" dirty="0">
                <a:latin typeface="Courier New" panose="02070309020205020404" pitchFamily="49" charset="0"/>
                <a:cs typeface="Courier New" panose="02070309020205020404" pitchFamily="49" charset="0"/>
              </a:rPr>
              <a:t>	print(b)</a:t>
            </a:r>
          </a:p>
          <a:p>
            <a:pPr marL="0" indent="0">
              <a:buNone/>
            </a:pPr>
            <a:r>
              <a:rPr lang="en-GB" dirty="0">
                <a:latin typeface="Courier New" panose="02070309020205020404" pitchFamily="49" charset="0"/>
                <a:cs typeface="Courier New" panose="02070309020205020404" pitchFamily="49" charset="0"/>
              </a:rPr>
              <a:t>	b = 20		# Adding this line makes </a:t>
            </a:r>
          </a:p>
          <a:p>
            <a:pPr marL="0" indent="0">
              <a:buNone/>
            </a:pPr>
            <a:r>
              <a:rPr lang="en-GB" dirty="0">
                <a:latin typeface="Courier New" panose="02070309020205020404" pitchFamily="49" charset="0"/>
                <a:cs typeface="Courier New" panose="02070309020205020404" pitchFamily="49" charset="0"/>
              </a:rPr>
              <a:t>				#   the line above fail.</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print(b)			# This would print 10.</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print(b)</a:t>
            </a:r>
          </a:p>
          <a:p>
            <a:pPr marL="0" indent="0">
              <a:buNone/>
            </a:pPr>
            <a:endParaRPr lang="en-GB" dirty="0">
              <a:latin typeface="Courier New" panose="02070309020205020404" pitchFamily="49" charset="0"/>
              <a:cs typeface="Courier New" panose="02070309020205020404" pitchFamily="49" charset="0"/>
            </a:endParaRPr>
          </a:p>
          <a:p>
            <a:pPr marL="0" indent="0">
              <a:lnSpc>
                <a:spcPct val="120000"/>
              </a:lnSpc>
              <a:buNone/>
            </a:pPr>
            <a:r>
              <a:rPr lang="en-GB" sz="2900" dirty="0"/>
              <a:t>The reason is that Python scans blocks before running them and assumes any variable label assigned within a block is local to that block. This effects the whole block before and after, so the b in the function is different from that outside. At that point, the print(b) is trying to use a variable before a value has been assigned to it.</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61844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8E73A-1129-41B0-B990-F8407F401A73}"/>
              </a:ext>
            </a:extLst>
          </p:cNvPr>
          <p:cNvSpPr>
            <a:spLocks noGrp="1"/>
          </p:cNvSpPr>
          <p:nvPr>
            <p:ph type="title"/>
          </p:nvPr>
        </p:nvSpPr>
        <p:spPr/>
        <p:txBody>
          <a:bodyPr/>
          <a:lstStyle/>
          <a:p>
            <a:pPr algn="r"/>
            <a:r>
              <a:rPr lang="en-GB" dirty="0"/>
              <a:t>Global variables</a:t>
            </a:r>
          </a:p>
        </p:txBody>
      </p:sp>
      <p:sp>
        <p:nvSpPr>
          <p:cNvPr id="3" name="Content Placeholder 2">
            <a:extLst>
              <a:ext uri="{FF2B5EF4-FFF2-40B4-BE49-F238E27FC236}">
                <a16:creationId xmlns:a16="http://schemas.microsoft.com/office/drawing/2014/main" id="{9E520AB2-6ADA-4AED-AFAE-DC6C64F59582}"/>
              </a:ext>
            </a:extLst>
          </p:cNvPr>
          <p:cNvSpPr>
            <a:spLocks noGrp="1"/>
          </p:cNvSpPr>
          <p:nvPr>
            <p:ph idx="1"/>
          </p:nvPr>
        </p:nvSpPr>
        <p:spPr>
          <a:xfrm>
            <a:off x="253218" y="1434905"/>
            <a:ext cx="11718388" cy="5190978"/>
          </a:xfrm>
        </p:spPr>
        <p:txBody>
          <a:bodyPr>
            <a:normAutofit fontScale="92500" lnSpcReduction="20000"/>
          </a:bodyPr>
          <a:lstStyle/>
          <a:p>
            <a:pPr marL="0" indent="0">
              <a:buNone/>
            </a:pPr>
            <a:r>
              <a:rPr lang="en-GB" dirty="0"/>
              <a:t>Variables outside of functions in scripts are global: in theory they can be seen anywhere. </a:t>
            </a:r>
          </a:p>
          <a:p>
            <a:pPr marL="0" indent="0">
              <a:buNone/>
            </a:pPr>
            <a:r>
              <a:rPr lang="en-GB" dirty="0"/>
              <a:t>However, the rule about local assignments creating local variables undermines this. </a:t>
            </a:r>
          </a:p>
          <a:p>
            <a:pPr marL="0" indent="0">
              <a:buNone/>
            </a:pPr>
            <a:r>
              <a:rPr lang="en-GB" dirty="0"/>
              <a:t>To force a local assignment to a global variable, use the </a:t>
            </a:r>
            <a:r>
              <a:rPr lang="en-GB" dirty="0">
                <a:latin typeface="Courier New" panose="02070309020205020404" pitchFamily="49" charset="0"/>
                <a:cs typeface="Courier New" panose="02070309020205020404" pitchFamily="49" charset="0"/>
              </a:rPr>
              <a:t>global</a:t>
            </a:r>
            <a:r>
              <a:rPr lang="en-GB" dirty="0"/>
              <a:t> keyword, thus:</a:t>
            </a:r>
          </a:p>
          <a:p>
            <a:pPr marL="0" indent="0">
              <a:buNone/>
            </a:pPr>
            <a:r>
              <a:rPr lang="en-GB" dirty="0">
                <a:latin typeface="Courier New" panose="02070309020205020404" pitchFamily="49" charset="0"/>
                <a:cs typeface="Courier New" panose="02070309020205020404" pitchFamily="49" charset="0"/>
              </a:rPr>
              <a:t>b = 10</a:t>
            </a:r>
          </a:p>
          <a:p>
            <a:pPr marL="0" indent="0">
              <a:buNone/>
            </a:pPr>
            <a:r>
              <a:rPr lang="en-GB" dirty="0">
                <a:latin typeface="Courier New" panose="02070309020205020404" pitchFamily="49" charset="0"/>
                <a:cs typeface="Courier New" panose="02070309020205020404" pitchFamily="49" charset="0"/>
              </a:rPr>
              <a:t>def a ():</a:t>
            </a:r>
          </a:p>
          <a:p>
            <a:pPr marL="0" indent="0">
              <a:buNone/>
            </a:pPr>
            <a:r>
              <a:rPr lang="en-GB" dirty="0">
                <a:latin typeface="Courier New" panose="02070309020205020404" pitchFamily="49" charset="0"/>
                <a:cs typeface="Courier New" panose="02070309020205020404" pitchFamily="49" charset="0"/>
              </a:rPr>
              <a:t>	global b</a:t>
            </a:r>
          </a:p>
          <a:p>
            <a:pPr marL="0" indent="0">
              <a:buNone/>
            </a:pPr>
            <a:r>
              <a:rPr lang="en-GB" dirty="0">
                <a:latin typeface="Courier New" panose="02070309020205020404" pitchFamily="49" charset="0"/>
                <a:cs typeface="Courier New" panose="02070309020205020404" pitchFamily="49" charset="0"/>
              </a:rPr>
              <a:t>	b = 20</a:t>
            </a:r>
          </a:p>
          <a:p>
            <a:pPr marL="0" indent="0">
              <a:buNone/>
            </a:pPr>
            <a:r>
              <a:rPr lang="en-GB" dirty="0">
                <a:latin typeface="Courier New" panose="02070309020205020404" pitchFamily="49" charset="0"/>
                <a:cs typeface="Courier New" panose="02070309020205020404" pitchFamily="49" charset="0"/>
              </a:rPr>
              <a:t>	print(b) 		# Prints 20.</a:t>
            </a:r>
          </a:p>
          <a:p>
            <a:pPr marL="0" indent="0">
              <a:buNone/>
            </a:pPr>
            <a:r>
              <a:rPr lang="en-GB" dirty="0">
                <a:latin typeface="Courier New" panose="02070309020205020404" pitchFamily="49" charset="0"/>
                <a:cs typeface="Courier New" panose="02070309020205020404" pitchFamily="49" charset="0"/>
              </a:rPr>
              <a:t>print(b)			# Prints 10.</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print(b)			# Now prints 20 as the function </a:t>
            </a:r>
          </a:p>
          <a:p>
            <a:pPr marL="0" indent="0">
              <a:buNone/>
            </a:pPr>
            <a:r>
              <a:rPr lang="en-GB" dirty="0">
                <a:latin typeface="Courier New" panose="02070309020205020404" pitchFamily="49" charset="0"/>
                <a:cs typeface="Courier New" panose="02070309020205020404" pitchFamily="49" charset="0"/>
              </a:rPr>
              <a:t>				#   changes the global b.</a:t>
            </a:r>
          </a:p>
          <a:p>
            <a:pPr marL="0" indent="0">
              <a:buNone/>
            </a:pPr>
            <a:endParaRPr lang="en-GB" dirty="0"/>
          </a:p>
        </p:txBody>
      </p:sp>
    </p:spTree>
    <p:extLst>
      <p:ext uri="{BB962C8B-B14F-4D97-AF65-F5344CB8AC3E}">
        <p14:creationId xmlns:p14="http://schemas.microsoft.com/office/powerpoint/2010/main" val="1077138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D59FB-DAFE-43CE-8769-EB115D6CBAC2}"/>
              </a:ext>
            </a:extLst>
          </p:cNvPr>
          <p:cNvSpPr>
            <a:spLocks noGrp="1"/>
          </p:cNvSpPr>
          <p:nvPr>
            <p:ph type="title"/>
          </p:nvPr>
        </p:nvSpPr>
        <p:spPr/>
        <p:txBody>
          <a:bodyPr/>
          <a:lstStyle/>
          <a:p>
            <a:pPr algn="r"/>
            <a:r>
              <a:rPr lang="en-GB" dirty="0"/>
              <a:t>Nested scopes</a:t>
            </a:r>
          </a:p>
        </p:txBody>
      </p:sp>
      <p:sp>
        <p:nvSpPr>
          <p:cNvPr id="3" name="Content Placeholder 2">
            <a:extLst>
              <a:ext uri="{FF2B5EF4-FFF2-40B4-BE49-F238E27FC236}">
                <a16:creationId xmlns:a16="http://schemas.microsoft.com/office/drawing/2014/main" id="{D66CD409-3B88-4452-BB72-C77C572AC1CD}"/>
              </a:ext>
            </a:extLst>
          </p:cNvPr>
          <p:cNvSpPr>
            <a:spLocks noGrp="1"/>
          </p:cNvSpPr>
          <p:nvPr>
            <p:ph idx="1"/>
          </p:nvPr>
        </p:nvSpPr>
        <p:spPr>
          <a:xfrm>
            <a:off x="492369" y="1575582"/>
            <a:ext cx="10861431" cy="4601381"/>
          </a:xfrm>
        </p:spPr>
        <p:txBody>
          <a:bodyPr>
            <a:normAutofit fontScale="77500" lnSpcReduction="20000"/>
          </a:bodyPr>
          <a:lstStyle/>
          <a:p>
            <a:pPr marL="0" indent="0">
              <a:buNone/>
            </a:pPr>
            <a:r>
              <a:rPr lang="en-GB" dirty="0"/>
              <a:t>With nested functions you can imagine situations where you don't want to use a global, but do want a variable across all the functions:</a:t>
            </a:r>
          </a:p>
          <a:p>
            <a:pPr marL="0" indent="0">
              <a:buNone/>
            </a:pPr>
            <a:endParaRPr lang="en-GB" dirty="0"/>
          </a:p>
          <a:p>
            <a:pPr marL="0" indent="0">
              <a:buNone/>
            </a:pPr>
            <a:r>
              <a:rPr lang="en-GB" dirty="0">
                <a:solidFill>
                  <a:schemeClr val="accent1"/>
                </a:solidFill>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def f1():</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a = 2</a:t>
            </a:r>
          </a:p>
          <a:p>
            <a:pPr marL="0" indent="0">
              <a:buNone/>
            </a:pPr>
            <a:r>
              <a:rPr lang="en-GB" dirty="0">
                <a:latin typeface="Courier New" panose="02070309020205020404" pitchFamily="49" charset="0"/>
                <a:cs typeface="Courier New" panose="02070309020205020404" pitchFamily="49" charset="0"/>
              </a:rPr>
              <a:t>	def f2():</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7030A0"/>
                </a:solidFill>
                <a:latin typeface="Courier New" panose="02070309020205020404" pitchFamily="49" charset="0"/>
                <a:cs typeface="Courier New" panose="02070309020205020404" pitchFamily="49" charset="0"/>
              </a:rPr>
              <a:t>a = 3</a:t>
            </a:r>
          </a:p>
          <a:p>
            <a:pPr marL="0" indent="0">
              <a:buNone/>
            </a:pPr>
            <a:r>
              <a:rPr lang="en-GB" dirty="0">
                <a:solidFill>
                  <a:srgbClr val="7030A0"/>
                </a:solidFill>
                <a:latin typeface="Courier New" panose="02070309020205020404" pitchFamily="49" charset="0"/>
                <a:cs typeface="Courier New" panose="02070309020205020404" pitchFamily="49" charset="0"/>
              </a:rPr>
              <a:t>		print(a)</a:t>
            </a:r>
            <a:r>
              <a:rPr lang="en-GB" dirty="0">
                <a:latin typeface="Courier New" panose="02070309020205020404" pitchFamily="49" charset="0"/>
                <a:cs typeface="Courier New" panose="02070309020205020404" pitchFamily="49" charset="0"/>
              </a:rPr>
              <a:t>		# Prints </a:t>
            </a:r>
            <a:r>
              <a:rPr lang="en-GB" dirty="0">
                <a:solidFill>
                  <a:srgbClr val="7030A0"/>
                </a:solidFill>
                <a:latin typeface="Courier New" panose="02070309020205020404" pitchFamily="49" charset="0"/>
                <a:cs typeface="Courier New" panose="02070309020205020404" pitchFamily="49" charset="0"/>
              </a:rPr>
              <a:t>3</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f2()</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print (a)	</a:t>
            </a:r>
            <a:r>
              <a:rPr lang="en-GB" dirty="0">
                <a:latin typeface="Courier New" panose="02070309020205020404" pitchFamily="49" charset="0"/>
                <a:cs typeface="Courier New" panose="02070309020205020404" pitchFamily="49" charset="0"/>
              </a:rPr>
              <a:t>		# Prints </a:t>
            </a:r>
            <a:r>
              <a:rPr lang="en-GB" dirty="0">
                <a:solidFill>
                  <a:srgbClr val="00B050"/>
                </a:solidFill>
                <a:latin typeface="Courier New" panose="02070309020205020404" pitchFamily="49" charset="0"/>
                <a:cs typeface="Courier New" panose="02070309020205020404" pitchFamily="49" charset="0"/>
              </a:rPr>
              <a:t>2</a:t>
            </a:r>
            <a:r>
              <a:rPr lang="en-GB" dirty="0">
                <a:latin typeface="Courier New" panose="02070309020205020404" pitchFamily="49" charset="0"/>
                <a:cs typeface="Courier New" panose="02070309020205020404" pitchFamily="49" charset="0"/>
              </a:rPr>
              <a:t> - but we'd like </a:t>
            </a:r>
            <a:r>
              <a:rPr lang="en-GB" dirty="0">
                <a:solidFill>
                  <a:srgbClr val="7030A0"/>
                </a:solidFill>
                <a:latin typeface="Courier New" panose="02070309020205020404" pitchFamily="49" charset="0"/>
                <a:cs typeface="Courier New" panose="02070309020205020404" pitchFamily="49" charset="0"/>
              </a:rPr>
              <a:t>3</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f1()</a:t>
            </a:r>
          </a:p>
          <a:p>
            <a:pPr marL="0" indent="0">
              <a:buNone/>
            </a:pPr>
            <a:r>
              <a:rPr lang="en-GB" dirty="0">
                <a:solidFill>
                  <a:schemeClr val="accent1"/>
                </a:solidFill>
                <a:latin typeface="Courier New" panose="02070309020205020404" pitchFamily="49" charset="0"/>
                <a:cs typeface="Courier New" panose="02070309020205020404" pitchFamily="49" charset="0"/>
              </a:rPr>
              <a:t>print(a)</a:t>
            </a:r>
            <a:r>
              <a:rPr lang="en-GB" dirty="0">
                <a:latin typeface="Courier New" panose="02070309020205020404" pitchFamily="49" charset="0"/>
                <a:cs typeface="Courier New" panose="02070309020205020404" pitchFamily="49" charset="0"/>
              </a:rPr>
              <a:t>				# Prints </a:t>
            </a:r>
            <a:r>
              <a:rPr lang="en-GB" dirty="0">
                <a:solidFill>
                  <a:schemeClr val="accent1"/>
                </a:solidFill>
                <a:latin typeface="Courier New" panose="02070309020205020404" pitchFamily="49" charset="0"/>
                <a:cs typeface="Courier New" panose="02070309020205020404" pitchFamily="49" charset="0"/>
              </a:rPr>
              <a:t>1</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271521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D59FB-DAFE-43CE-8769-EB115D6CBAC2}"/>
              </a:ext>
            </a:extLst>
          </p:cNvPr>
          <p:cNvSpPr>
            <a:spLocks noGrp="1"/>
          </p:cNvSpPr>
          <p:nvPr>
            <p:ph type="title"/>
          </p:nvPr>
        </p:nvSpPr>
        <p:spPr/>
        <p:txBody>
          <a:bodyPr/>
          <a:lstStyle/>
          <a:p>
            <a:pPr algn="r"/>
            <a:r>
              <a:rPr lang="en-GB" dirty="0"/>
              <a:t>Nested scopes</a:t>
            </a:r>
          </a:p>
        </p:txBody>
      </p:sp>
      <p:sp>
        <p:nvSpPr>
          <p:cNvPr id="3" name="Content Placeholder 2">
            <a:extLst>
              <a:ext uri="{FF2B5EF4-FFF2-40B4-BE49-F238E27FC236}">
                <a16:creationId xmlns:a16="http://schemas.microsoft.com/office/drawing/2014/main" id="{D66CD409-3B88-4452-BB72-C77C572AC1CD}"/>
              </a:ext>
            </a:extLst>
          </p:cNvPr>
          <p:cNvSpPr>
            <a:spLocks noGrp="1"/>
          </p:cNvSpPr>
          <p:nvPr>
            <p:ph idx="1"/>
          </p:nvPr>
        </p:nvSpPr>
        <p:spPr>
          <a:xfrm>
            <a:off x="492369" y="1575582"/>
            <a:ext cx="11521440" cy="5022166"/>
          </a:xfrm>
        </p:spPr>
        <p:txBody>
          <a:bodyPr>
            <a:normAutofit fontScale="77500" lnSpcReduction="20000"/>
          </a:bodyPr>
          <a:lstStyle/>
          <a:p>
            <a:pPr marL="0" indent="0">
              <a:buNone/>
            </a:pPr>
            <a:r>
              <a:rPr lang="en-GB" dirty="0"/>
              <a:t>We can achieve this with the </a:t>
            </a:r>
            <a:r>
              <a:rPr lang="en-GB" dirty="0">
                <a:latin typeface="Courier New" panose="02070309020205020404" pitchFamily="49" charset="0"/>
                <a:cs typeface="Courier New" panose="02070309020205020404" pitchFamily="49" charset="0"/>
              </a:rPr>
              <a:t>nonlocal</a:t>
            </a:r>
            <a:r>
              <a:rPr lang="en-GB" dirty="0"/>
              <a:t> keyword, which propagates variable labels out one nest (unless there they are set to global).</a:t>
            </a:r>
          </a:p>
          <a:p>
            <a:pPr marL="0" indent="0">
              <a:buNone/>
            </a:pPr>
            <a:endParaRPr lang="en-GB" dirty="0"/>
          </a:p>
          <a:p>
            <a:pPr marL="0" indent="0">
              <a:buNone/>
            </a:pPr>
            <a:r>
              <a:rPr lang="en-GB" dirty="0">
                <a:solidFill>
                  <a:schemeClr val="accent1"/>
                </a:solidFill>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def f1():</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a = 2</a:t>
            </a:r>
          </a:p>
          <a:p>
            <a:pPr marL="0" indent="0">
              <a:buNone/>
            </a:pPr>
            <a:r>
              <a:rPr lang="en-GB" dirty="0">
                <a:latin typeface="Courier New" panose="02070309020205020404" pitchFamily="49" charset="0"/>
                <a:cs typeface="Courier New" panose="02070309020205020404" pitchFamily="49" charset="0"/>
              </a:rPr>
              <a:t>	def f2():</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nonlocal a </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a = 3</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print(a)</a:t>
            </a:r>
            <a:r>
              <a:rPr lang="en-GB" dirty="0">
                <a:latin typeface="Courier New" panose="02070309020205020404" pitchFamily="49" charset="0"/>
                <a:cs typeface="Courier New" panose="02070309020205020404" pitchFamily="49" charset="0"/>
              </a:rPr>
              <a:t>		# Prints </a:t>
            </a:r>
            <a:r>
              <a:rPr lang="en-GB" dirty="0">
                <a:solidFill>
                  <a:srgbClr val="00B050"/>
                </a:solidFill>
                <a:latin typeface="Courier New" panose="02070309020205020404" pitchFamily="49" charset="0"/>
                <a:cs typeface="Courier New" panose="02070309020205020404" pitchFamily="49" charset="0"/>
              </a:rPr>
              <a:t>3</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f2()</a:t>
            </a:r>
          </a:p>
          <a:p>
            <a:pPr marL="0" indent="0">
              <a:buNone/>
            </a:pPr>
            <a:r>
              <a:rPr lang="en-GB" dirty="0">
                <a:latin typeface="Courier New" panose="02070309020205020404" pitchFamily="49" charset="0"/>
                <a:cs typeface="Courier New" panose="02070309020205020404" pitchFamily="49" charset="0"/>
              </a:rPr>
              <a:t>	</a:t>
            </a:r>
            <a:r>
              <a:rPr lang="en-GB" dirty="0">
                <a:solidFill>
                  <a:srgbClr val="00B050"/>
                </a:solidFill>
                <a:latin typeface="Courier New" panose="02070309020205020404" pitchFamily="49" charset="0"/>
                <a:cs typeface="Courier New" panose="02070309020205020404" pitchFamily="49" charset="0"/>
              </a:rPr>
              <a:t>print (a)	</a:t>
            </a:r>
            <a:r>
              <a:rPr lang="en-GB" dirty="0">
                <a:latin typeface="Courier New" panose="02070309020205020404" pitchFamily="49" charset="0"/>
                <a:cs typeface="Courier New" panose="02070309020205020404" pitchFamily="49" charset="0"/>
              </a:rPr>
              <a:t>		# Prints </a:t>
            </a:r>
            <a:r>
              <a:rPr lang="en-GB" dirty="0">
                <a:solidFill>
                  <a:srgbClr val="00B050"/>
                </a:solidFill>
                <a:latin typeface="Courier New" panose="02070309020205020404" pitchFamily="49" charset="0"/>
                <a:cs typeface="Courier New" panose="02070309020205020404" pitchFamily="49" charset="0"/>
              </a:rPr>
              <a:t>3</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f1()</a:t>
            </a:r>
          </a:p>
          <a:p>
            <a:pPr marL="0" indent="0">
              <a:buNone/>
            </a:pPr>
            <a:r>
              <a:rPr lang="en-GB" dirty="0">
                <a:solidFill>
                  <a:schemeClr val="accent1"/>
                </a:solidFill>
                <a:latin typeface="Courier New" panose="02070309020205020404" pitchFamily="49" charset="0"/>
                <a:cs typeface="Courier New" panose="02070309020205020404" pitchFamily="49" charset="0"/>
              </a:rPr>
              <a:t>print(a)</a:t>
            </a:r>
            <a:r>
              <a:rPr lang="en-GB" dirty="0">
                <a:latin typeface="Courier New" panose="02070309020205020404" pitchFamily="49" charset="0"/>
                <a:cs typeface="Courier New" panose="02070309020205020404" pitchFamily="49" charset="0"/>
              </a:rPr>
              <a:t>				# Prints </a:t>
            </a:r>
            <a:r>
              <a:rPr lang="en-GB" dirty="0">
                <a:solidFill>
                  <a:schemeClr val="accent1"/>
                </a:solidFill>
                <a:latin typeface="Courier New" panose="02070309020205020404" pitchFamily="49" charset="0"/>
                <a:cs typeface="Courier New" panose="02070309020205020404" pitchFamily="49" charset="0"/>
              </a:rPr>
              <a:t>1</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71359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DD03-F577-4968-8E7C-F454A95F3531}"/>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A95E62F-5D5A-4056-BCED-D15BEDC5DECE}"/>
              </a:ext>
            </a:extLst>
          </p:cNvPr>
          <p:cNvSpPr>
            <a:spLocks noGrp="1"/>
          </p:cNvSpPr>
          <p:nvPr>
            <p:ph idx="1"/>
          </p:nvPr>
        </p:nvSpPr>
        <p:spPr/>
        <p:txBody>
          <a:bodyPr/>
          <a:lstStyle/>
          <a:p>
            <a:pPr marL="0" indent="0">
              <a:buNone/>
            </a:pPr>
            <a:r>
              <a:rPr lang="en-GB" dirty="0"/>
              <a:t>Functions</a:t>
            </a:r>
          </a:p>
          <a:p>
            <a:pPr marL="0" indent="0">
              <a:buNone/>
            </a:pPr>
            <a:r>
              <a:rPr lang="en-GB" dirty="0"/>
              <a:t>Function parameters</a:t>
            </a:r>
          </a:p>
          <a:p>
            <a:pPr marL="0" indent="0">
              <a:buNone/>
            </a:pPr>
            <a:r>
              <a:rPr lang="en-GB" dirty="0"/>
              <a:t>Scope</a:t>
            </a:r>
          </a:p>
          <a:p>
            <a:pPr marL="0" indent="0">
              <a:buNone/>
            </a:pPr>
            <a:r>
              <a:rPr lang="en-GB" dirty="0"/>
              <a:t>Documentation</a:t>
            </a:r>
          </a:p>
        </p:txBody>
      </p:sp>
    </p:spTree>
    <p:extLst>
      <p:ext uri="{BB962C8B-B14F-4D97-AF65-F5344CB8AC3E}">
        <p14:creationId xmlns:p14="http://schemas.microsoft.com/office/powerpoint/2010/main" val="17607509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9D0A-4FAA-47B3-933D-1E8991885D66}"/>
              </a:ext>
            </a:extLst>
          </p:cNvPr>
          <p:cNvSpPr>
            <a:spLocks noGrp="1"/>
          </p:cNvSpPr>
          <p:nvPr>
            <p:ph type="title"/>
          </p:nvPr>
        </p:nvSpPr>
        <p:spPr/>
        <p:txBody>
          <a:bodyPr/>
          <a:lstStyle/>
          <a:p>
            <a:pPr algn="r"/>
            <a:r>
              <a:rPr lang="en-GB" dirty="0"/>
              <a:t>Variable labels</a:t>
            </a:r>
          </a:p>
        </p:txBody>
      </p:sp>
      <p:sp>
        <p:nvSpPr>
          <p:cNvPr id="3" name="Content Placeholder 2">
            <a:extLst>
              <a:ext uri="{FF2B5EF4-FFF2-40B4-BE49-F238E27FC236}">
                <a16:creationId xmlns:a16="http://schemas.microsoft.com/office/drawing/2014/main" id="{BAA38BC1-7571-4116-8BF8-E741AD1381CE}"/>
              </a:ext>
            </a:extLst>
          </p:cNvPr>
          <p:cNvSpPr>
            <a:spLocks noGrp="1"/>
          </p:cNvSpPr>
          <p:nvPr>
            <p:ph idx="1"/>
          </p:nvPr>
        </p:nvSpPr>
        <p:spPr/>
        <p:txBody>
          <a:bodyPr>
            <a:normAutofit fontScale="92500" lnSpcReduction="20000"/>
          </a:bodyPr>
          <a:lstStyle/>
          <a:p>
            <a:pPr marL="0" indent="0">
              <a:buNone/>
            </a:pPr>
            <a:r>
              <a:rPr lang="en-GB" dirty="0">
                <a:cs typeface="Courier New" panose="02070309020205020404" pitchFamily="49" charset="0"/>
              </a:rPr>
              <a:t>Note that variable labels in function declarations are also local to the function, but we're only talking about labels here, not values: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a(b):</a:t>
            </a:r>
          </a:p>
          <a:p>
            <a:pPr marL="0" indent="0">
              <a:buNone/>
            </a:pPr>
            <a:r>
              <a:rPr lang="en-GB" dirty="0">
                <a:latin typeface="Courier New" panose="02070309020205020404" pitchFamily="49" charset="0"/>
                <a:cs typeface="Courier New" panose="02070309020205020404" pitchFamily="49" charset="0"/>
              </a:rPr>
              <a:t>	print(b)</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 = "hi you"</a:t>
            </a:r>
          </a:p>
          <a:p>
            <a:pPr marL="0" indent="0">
              <a:buNone/>
            </a:pPr>
            <a:r>
              <a:rPr lang="en-GB" dirty="0">
                <a:latin typeface="Courier New" panose="02070309020205020404" pitchFamily="49" charset="0"/>
                <a:cs typeface="Courier New" panose="02070309020205020404" pitchFamily="49" charset="0"/>
              </a:rPr>
              <a:t>a(c)</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Here, b is local to the function, but the "hi you" referred to can be seen anywhere there's a label attached to it.</a:t>
            </a:r>
          </a:p>
          <a:p>
            <a:endParaRPr lang="en-GB" dirty="0"/>
          </a:p>
        </p:txBody>
      </p:sp>
      <p:grpSp>
        <p:nvGrpSpPr>
          <p:cNvPr id="4" name="Group 3">
            <a:extLst>
              <a:ext uri="{FF2B5EF4-FFF2-40B4-BE49-F238E27FC236}">
                <a16:creationId xmlns:a16="http://schemas.microsoft.com/office/drawing/2014/main" id="{302C4410-957C-42BD-9D81-35816E73F903}"/>
              </a:ext>
            </a:extLst>
          </p:cNvPr>
          <p:cNvGrpSpPr/>
          <p:nvPr/>
        </p:nvGrpSpPr>
        <p:grpSpPr>
          <a:xfrm>
            <a:off x="6678452" y="3734481"/>
            <a:ext cx="4403188" cy="1081283"/>
            <a:chOff x="6766560" y="2534114"/>
            <a:chExt cx="4403188" cy="1081283"/>
          </a:xfrm>
        </p:grpSpPr>
        <p:cxnSp>
          <p:nvCxnSpPr>
            <p:cNvPr id="5" name="Straight Connector 4">
              <a:extLst>
                <a:ext uri="{FF2B5EF4-FFF2-40B4-BE49-F238E27FC236}">
                  <a16:creationId xmlns:a16="http://schemas.microsoft.com/office/drawing/2014/main" id="{EE2F644A-9BCA-4500-80DA-DCF9316A64E4}"/>
                </a:ext>
              </a:extLst>
            </p:cNvPr>
            <p:cNvCxnSpPr/>
            <p:nvPr/>
          </p:nvCxnSpPr>
          <p:spPr>
            <a:xfrm>
              <a:off x="6766560" y="3615397"/>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F187C72-2282-4FCD-97D9-CBD7912C8192}"/>
                </a:ext>
              </a:extLst>
            </p:cNvPr>
            <p:cNvSpPr txBox="1"/>
            <p:nvPr/>
          </p:nvSpPr>
          <p:spPr>
            <a:xfrm>
              <a:off x="8496454" y="3246065"/>
              <a:ext cx="943400" cy="369332"/>
            </a:xfrm>
            <a:prstGeom prst="rect">
              <a:avLst/>
            </a:prstGeom>
            <a:noFill/>
          </p:spPr>
          <p:txBody>
            <a:bodyPr wrap="none" rtlCol="0">
              <a:spAutoFit/>
            </a:bodyPr>
            <a:lstStyle/>
            <a:p>
              <a:r>
                <a:rPr lang="en-GB" dirty="0"/>
                <a:t>"hi you"</a:t>
              </a:r>
            </a:p>
          </p:txBody>
        </p:sp>
        <p:sp>
          <p:nvSpPr>
            <p:cNvPr id="7" name="Rectangle 6">
              <a:extLst>
                <a:ext uri="{FF2B5EF4-FFF2-40B4-BE49-F238E27FC236}">
                  <a16:creationId xmlns:a16="http://schemas.microsoft.com/office/drawing/2014/main" id="{4B5F4FE6-77C4-410F-8C03-60BFD1E210D1}"/>
                </a:ext>
              </a:extLst>
            </p:cNvPr>
            <p:cNvSpPr/>
            <p:nvPr/>
          </p:nvSpPr>
          <p:spPr>
            <a:xfrm>
              <a:off x="7596553" y="2556473"/>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t>
              </a:r>
            </a:p>
          </p:txBody>
        </p:sp>
        <p:cxnSp>
          <p:nvCxnSpPr>
            <p:cNvPr id="8" name="Straight Arrow Connector 7">
              <a:extLst>
                <a:ext uri="{FF2B5EF4-FFF2-40B4-BE49-F238E27FC236}">
                  <a16:creationId xmlns:a16="http://schemas.microsoft.com/office/drawing/2014/main" id="{325B2422-EE2F-4AF2-8B0A-89E29FD433B1}"/>
                </a:ext>
              </a:extLst>
            </p:cNvPr>
            <p:cNvCxnSpPr/>
            <p:nvPr/>
          </p:nvCxnSpPr>
          <p:spPr>
            <a:xfrm>
              <a:off x="8060788" y="2996418"/>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6BC7789-2AF7-4E36-B2EC-EE026D855B57}"/>
                </a:ext>
              </a:extLst>
            </p:cNvPr>
            <p:cNvSpPr/>
            <p:nvPr/>
          </p:nvSpPr>
          <p:spPr>
            <a:xfrm>
              <a:off x="9781392" y="2534114"/>
              <a:ext cx="68595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t>
              </a:r>
            </a:p>
          </p:txBody>
        </p:sp>
        <p:cxnSp>
          <p:nvCxnSpPr>
            <p:cNvPr id="10" name="Straight Arrow Connector 9">
              <a:extLst>
                <a:ext uri="{FF2B5EF4-FFF2-40B4-BE49-F238E27FC236}">
                  <a16:creationId xmlns:a16="http://schemas.microsoft.com/office/drawing/2014/main" id="{4ECD3C33-223A-4F5A-860B-0CB2871833C5}"/>
                </a:ext>
              </a:extLst>
            </p:cNvPr>
            <p:cNvCxnSpPr>
              <a:cxnSpLocks/>
            </p:cNvCxnSpPr>
            <p:nvPr/>
          </p:nvCxnSpPr>
          <p:spPr>
            <a:xfrm flipH="1">
              <a:off x="9177506" y="2991314"/>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5682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DD03-F577-4968-8E7C-F454A95F3531}"/>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A95E62F-5D5A-4056-BCED-D15BEDC5DECE}"/>
              </a:ext>
            </a:extLst>
          </p:cNvPr>
          <p:cNvSpPr>
            <a:spLocks noGrp="1"/>
          </p:cNvSpPr>
          <p:nvPr>
            <p:ph idx="1"/>
          </p:nvPr>
        </p:nvSpPr>
        <p:spPr/>
        <p:txBody>
          <a:bodyPr/>
          <a:lstStyle/>
          <a:p>
            <a:pPr marL="0" indent="0">
              <a:buNone/>
            </a:pPr>
            <a:r>
              <a:rPr lang="en-GB" sz="2000" dirty="0"/>
              <a:t>Functions</a:t>
            </a:r>
          </a:p>
          <a:p>
            <a:pPr marL="0" indent="0">
              <a:buNone/>
            </a:pPr>
            <a:r>
              <a:rPr lang="en-GB" sz="2000" dirty="0"/>
              <a:t>Function parameters</a:t>
            </a:r>
          </a:p>
          <a:p>
            <a:pPr marL="0" indent="0">
              <a:buNone/>
            </a:pPr>
            <a:r>
              <a:rPr lang="en-GB" sz="2400" dirty="0"/>
              <a:t>Scope</a:t>
            </a:r>
          </a:p>
          <a:p>
            <a:pPr marL="0" indent="0">
              <a:buNone/>
            </a:pPr>
            <a:r>
              <a:rPr lang="en-GB" dirty="0"/>
              <a:t>Documentation</a:t>
            </a:r>
          </a:p>
        </p:txBody>
      </p:sp>
    </p:spTree>
    <p:extLst>
      <p:ext uri="{BB962C8B-B14F-4D97-AF65-F5344CB8AC3E}">
        <p14:creationId xmlns:p14="http://schemas.microsoft.com/office/powerpoint/2010/main" val="692578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86D69-BB80-4161-9607-F165A3ED0176}"/>
              </a:ext>
            </a:extLst>
          </p:cNvPr>
          <p:cNvSpPr>
            <a:spLocks noGrp="1"/>
          </p:cNvSpPr>
          <p:nvPr>
            <p:ph type="title"/>
          </p:nvPr>
        </p:nvSpPr>
        <p:spPr/>
        <p:txBody>
          <a:bodyPr/>
          <a:lstStyle/>
          <a:p>
            <a:pPr algn="r"/>
            <a:r>
              <a:rPr lang="en-GB" dirty="0"/>
              <a:t>Style</a:t>
            </a:r>
          </a:p>
        </p:txBody>
      </p:sp>
      <p:sp>
        <p:nvSpPr>
          <p:cNvPr id="3" name="Content Placeholder 2">
            <a:extLst>
              <a:ext uri="{FF2B5EF4-FFF2-40B4-BE49-F238E27FC236}">
                <a16:creationId xmlns:a16="http://schemas.microsoft.com/office/drawing/2014/main" id="{028D6DBA-5B5B-43BB-A0FB-2B18486EFE81}"/>
              </a:ext>
            </a:extLst>
          </p:cNvPr>
          <p:cNvSpPr>
            <a:spLocks noGrp="1"/>
          </p:cNvSpPr>
          <p:nvPr>
            <p:ph idx="1"/>
          </p:nvPr>
        </p:nvSpPr>
        <p:spPr>
          <a:xfrm>
            <a:off x="416169" y="2461846"/>
            <a:ext cx="11414760" cy="4107766"/>
          </a:xfrm>
        </p:spPr>
        <p:txBody>
          <a:bodyPr>
            <a:normAutofit/>
          </a:bodyPr>
          <a:lstStyle/>
          <a:p>
            <a:pPr marL="0" indent="0">
              <a:buNone/>
            </a:pPr>
            <a:r>
              <a:rPr lang="en-GB" dirty="0"/>
              <a:t>Generally style is built into Python, as it demands indents.</a:t>
            </a:r>
          </a:p>
          <a:p>
            <a:pPr marL="0" indent="0">
              <a:buNone/>
            </a:pPr>
            <a:r>
              <a:rPr lang="en-GB" dirty="0"/>
              <a:t>However, good Python style is set out in PEP8:</a:t>
            </a:r>
          </a:p>
          <a:p>
            <a:pPr marL="0" indent="0">
              <a:buNone/>
            </a:pPr>
            <a:r>
              <a:rPr lang="en-GB" dirty="0">
                <a:hlinkClick r:id="rId3"/>
              </a:rPr>
              <a:t>https://www.python.org/dev/peps/pep-0008/</a:t>
            </a:r>
            <a:r>
              <a:rPr lang="en-GB" dirty="0"/>
              <a:t> </a:t>
            </a:r>
          </a:p>
          <a:p>
            <a:pPr marL="0" indent="0">
              <a:buNone/>
            </a:pPr>
            <a:endParaRPr lang="en-GB" sz="2000" dirty="0"/>
          </a:p>
          <a:p>
            <a:pPr marL="0" indent="0">
              <a:buNone/>
            </a:pPr>
            <a:endParaRPr lang="en-GB" dirty="0"/>
          </a:p>
        </p:txBody>
      </p:sp>
    </p:spTree>
    <p:extLst>
      <p:ext uri="{BB962C8B-B14F-4D97-AF65-F5344CB8AC3E}">
        <p14:creationId xmlns:p14="http://schemas.microsoft.com/office/powerpoint/2010/main" val="1108474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86D69-BB80-4161-9607-F165A3ED0176}"/>
              </a:ext>
            </a:extLst>
          </p:cNvPr>
          <p:cNvSpPr>
            <a:spLocks noGrp="1"/>
          </p:cNvSpPr>
          <p:nvPr>
            <p:ph type="title"/>
          </p:nvPr>
        </p:nvSpPr>
        <p:spPr/>
        <p:txBody>
          <a:bodyPr/>
          <a:lstStyle/>
          <a:p>
            <a:pPr algn="r"/>
            <a:r>
              <a:rPr lang="en-GB" dirty="0"/>
              <a:t>Style: main elements</a:t>
            </a:r>
          </a:p>
        </p:txBody>
      </p:sp>
      <p:sp>
        <p:nvSpPr>
          <p:cNvPr id="3" name="Content Placeholder 2">
            <a:extLst>
              <a:ext uri="{FF2B5EF4-FFF2-40B4-BE49-F238E27FC236}">
                <a16:creationId xmlns:a16="http://schemas.microsoft.com/office/drawing/2014/main" id="{028D6DBA-5B5B-43BB-A0FB-2B18486EFE81}"/>
              </a:ext>
            </a:extLst>
          </p:cNvPr>
          <p:cNvSpPr>
            <a:spLocks noGrp="1"/>
          </p:cNvSpPr>
          <p:nvPr>
            <p:ph idx="1"/>
          </p:nvPr>
        </p:nvSpPr>
        <p:spPr>
          <a:xfrm>
            <a:off x="416169" y="1913206"/>
            <a:ext cx="11414760" cy="4656406"/>
          </a:xfrm>
        </p:spPr>
        <p:txBody>
          <a:bodyPr>
            <a:normAutofit fontScale="92500" lnSpcReduction="20000"/>
          </a:bodyPr>
          <a:lstStyle/>
          <a:p>
            <a:pPr marL="0" indent="0">
              <a:spcAft>
                <a:spcPts val="1200"/>
              </a:spcAft>
              <a:buNone/>
            </a:pPr>
            <a:r>
              <a:rPr lang="en-GB" dirty="0"/>
              <a:t>Use 4 spaces per indent, rather than tabs.</a:t>
            </a:r>
          </a:p>
          <a:p>
            <a:pPr marL="0" indent="0">
              <a:spcAft>
                <a:spcPts val="1200"/>
              </a:spcAft>
              <a:buNone/>
            </a:pPr>
            <a:r>
              <a:rPr lang="en-GB" dirty="0"/>
              <a:t>Use blank lines before function </a:t>
            </a:r>
            <a:r>
              <a:rPr lang="en-GB" dirty="0" err="1"/>
              <a:t>defs</a:t>
            </a:r>
            <a:r>
              <a:rPr lang="en-GB" dirty="0"/>
              <a:t>, and to separate logical code units.</a:t>
            </a:r>
          </a:p>
          <a:p>
            <a:pPr marL="0" indent="0">
              <a:spcAft>
                <a:spcPts val="1200"/>
              </a:spcAft>
              <a:buNone/>
            </a:pPr>
            <a:r>
              <a:rPr lang="en-GB" dirty="0" err="1">
                <a:latin typeface="Courier New" panose="02070309020205020404" pitchFamily="49" charset="0"/>
                <a:cs typeface="Courier New" panose="02070309020205020404" pitchFamily="49" charset="0"/>
              </a:rPr>
              <a:t>function_names</a:t>
            </a:r>
            <a:r>
              <a:rPr lang="en-GB" dirty="0">
                <a:cs typeface="Courier New" panose="02070309020205020404" pitchFamily="49" charset="0"/>
              </a:rPr>
              <a: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variable_names</a:t>
            </a:r>
            <a:r>
              <a:rPr lang="en-GB" dirty="0">
                <a:cs typeface="Courier New" panose="02070309020205020404" pitchFamily="49" charset="0"/>
              </a:rPr>
              <a: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keyword_named_variables</a:t>
            </a:r>
            <a:r>
              <a:rPr lang="en-GB" dirty="0">
                <a:latin typeface="Courier New" panose="02070309020205020404" pitchFamily="49" charset="0"/>
                <a:cs typeface="Courier New" panose="02070309020205020404" pitchFamily="49" charset="0"/>
              </a:rPr>
              <a:t>_</a:t>
            </a:r>
            <a:r>
              <a:rPr lang="en-GB" dirty="0">
                <a:cs typeface="Courier New" panose="02070309020205020404" pitchFamily="49" charset="0"/>
              </a:rPr>
              <a: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ClassNames</a:t>
            </a:r>
            <a:r>
              <a:rPr lang="en-GB" dirty="0">
                <a:cs typeface="Courier New" panose="02070309020205020404" pitchFamily="49" charset="0"/>
              </a:rPr>
              <a: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modname</a:t>
            </a:r>
            <a:r>
              <a:rPr lang="en-GB" dirty="0">
                <a:cs typeface="Courier New" panose="02070309020205020404" pitchFamily="49" charset="0"/>
              </a:rPr>
              <a:t>;</a:t>
            </a:r>
            <a:r>
              <a:rPr lang="en-GB" dirty="0">
                <a:latin typeface="Courier New" panose="02070309020205020404" pitchFamily="49" charset="0"/>
                <a:cs typeface="Courier New" panose="02070309020205020404" pitchFamily="49" charset="0"/>
              </a:rPr>
              <a:t> CONSTANT_NAMES</a:t>
            </a:r>
          </a:p>
          <a:p>
            <a:pPr marL="0" indent="0">
              <a:spcAft>
                <a:spcPts val="1200"/>
              </a:spcAft>
              <a:buNone/>
            </a:pPr>
            <a:r>
              <a:rPr lang="en-GB" dirty="0"/>
              <a:t>Keep lines to 79 characters or less.</a:t>
            </a:r>
          </a:p>
          <a:p>
            <a:pPr marL="0" indent="0">
              <a:spcAft>
                <a:spcPts val="1200"/>
              </a:spcAft>
              <a:buNone/>
            </a:pPr>
            <a:r>
              <a:rPr lang="en-GB" sz="2000" dirty="0" err="1"/>
              <a:t>aaaaaaaaaa</a:t>
            </a:r>
            <a:r>
              <a:rPr lang="en-GB" sz="2000" dirty="0"/>
              <a:t> </a:t>
            </a:r>
            <a:r>
              <a:rPr lang="en-GB" sz="2000" dirty="0" err="1"/>
              <a:t>aaaaaaaaaa</a:t>
            </a:r>
            <a:r>
              <a:rPr lang="en-GB" sz="2000" dirty="0"/>
              <a:t> </a:t>
            </a:r>
            <a:r>
              <a:rPr lang="en-GB" sz="2000" dirty="0" err="1"/>
              <a:t>aaaaaaaaaa</a:t>
            </a:r>
            <a:r>
              <a:rPr lang="en-GB" sz="2000" dirty="0"/>
              <a:t> </a:t>
            </a:r>
            <a:r>
              <a:rPr lang="en-GB" sz="2000" dirty="0" err="1"/>
              <a:t>aaaaaaaaaa</a:t>
            </a:r>
            <a:r>
              <a:rPr lang="en-GB" sz="2000" dirty="0"/>
              <a:t> </a:t>
            </a:r>
            <a:r>
              <a:rPr lang="en-GB" sz="2000" dirty="0" err="1"/>
              <a:t>aaaaaaaaaa</a:t>
            </a:r>
            <a:r>
              <a:rPr lang="en-GB" sz="2000" dirty="0"/>
              <a:t> </a:t>
            </a:r>
            <a:r>
              <a:rPr lang="en-GB" sz="2000" dirty="0" err="1"/>
              <a:t>aaaaaaaaaa</a:t>
            </a:r>
            <a:r>
              <a:rPr lang="en-GB" sz="2000" dirty="0"/>
              <a:t> </a:t>
            </a:r>
            <a:r>
              <a:rPr lang="en-GB" sz="2000" dirty="0" err="1"/>
              <a:t>aaaaaaaaaa</a:t>
            </a:r>
            <a:r>
              <a:rPr lang="en-GB" sz="2000" dirty="0"/>
              <a:t> </a:t>
            </a:r>
            <a:r>
              <a:rPr lang="en-GB" sz="2000" dirty="0" err="1"/>
              <a:t>aaaaaaaaa</a:t>
            </a:r>
            <a:endParaRPr lang="en-GB" sz="2000" dirty="0"/>
          </a:p>
          <a:p>
            <a:pPr marL="0" indent="0">
              <a:spcAft>
                <a:spcPts val="1200"/>
              </a:spcAft>
              <a:buNone/>
            </a:pPr>
            <a:r>
              <a:rPr lang="en-GB" dirty="0"/>
              <a:t>Spaces around operators and after commas, but not just inside </a:t>
            </a:r>
            <a:r>
              <a:rPr lang="en-GB" dirty="0">
                <a:latin typeface="Courier New" panose="02070309020205020404" pitchFamily="49" charset="0"/>
                <a:cs typeface="Courier New" panose="02070309020205020404" pitchFamily="49" charset="0"/>
              </a:rPr>
              <a:t>(){}[]</a:t>
            </a:r>
            <a:r>
              <a:rPr lang="en-GB" dirty="0"/>
              <a:t>:</a:t>
            </a:r>
            <a:r>
              <a:rPr lang="en-GB" dirty="0">
                <a:latin typeface="Courier New" panose="02070309020205020404" pitchFamily="49" charset="0"/>
                <a:cs typeface="Courier New" panose="02070309020205020404" pitchFamily="49" charset="0"/>
              </a:rPr>
              <a:t> </a:t>
            </a:r>
          </a:p>
          <a:p>
            <a:pPr marL="0" indent="0">
              <a:spcAft>
                <a:spcPts val="1200"/>
              </a:spcAft>
              <a:buNone/>
            </a:pPr>
            <a:r>
              <a:rPr lang="en-GB" dirty="0">
                <a:latin typeface="Courier New" panose="02070309020205020404" pitchFamily="49" charset="0"/>
                <a:cs typeface="Courier New" panose="02070309020205020404" pitchFamily="49" charset="0"/>
              </a:rPr>
              <a:t>a = (1, 2)</a:t>
            </a:r>
          </a:p>
          <a:p>
            <a:pPr marL="0" indent="0">
              <a:spcAft>
                <a:spcPts val="1200"/>
              </a:spcAft>
              <a:buNone/>
            </a:pPr>
            <a:r>
              <a:rPr lang="en-GB" dirty="0"/>
              <a:t>Indent comments to the level of the code referred to.</a:t>
            </a:r>
          </a:p>
          <a:p>
            <a:pPr marL="0" indent="0">
              <a:buNone/>
            </a:pPr>
            <a:endParaRPr lang="en-GB" sz="2000" dirty="0"/>
          </a:p>
          <a:p>
            <a:pPr marL="0" indent="0">
              <a:buNone/>
            </a:pPr>
            <a:endParaRPr lang="en-GB" dirty="0"/>
          </a:p>
        </p:txBody>
      </p:sp>
    </p:spTree>
    <p:extLst>
      <p:ext uri="{BB962C8B-B14F-4D97-AF65-F5344CB8AC3E}">
        <p14:creationId xmlns:p14="http://schemas.microsoft.com/office/powerpoint/2010/main" val="32126986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9C00D-D1D8-4DE0-8C35-47891B67FD22}"/>
              </a:ext>
            </a:extLst>
          </p:cNvPr>
          <p:cNvSpPr>
            <a:spLocks noGrp="1"/>
          </p:cNvSpPr>
          <p:nvPr>
            <p:ph type="title"/>
          </p:nvPr>
        </p:nvSpPr>
        <p:spPr/>
        <p:txBody>
          <a:bodyPr/>
          <a:lstStyle/>
          <a:p>
            <a:pPr algn="r"/>
            <a:r>
              <a:rPr lang="en-GB" dirty="0"/>
              <a:t>Documentation</a:t>
            </a:r>
          </a:p>
        </p:txBody>
      </p:sp>
      <p:sp>
        <p:nvSpPr>
          <p:cNvPr id="3" name="Content Placeholder 2">
            <a:extLst>
              <a:ext uri="{FF2B5EF4-FFF2-40B4-BE49-F238E27FC236}">
                <a16:creationId xmlns:a16="http://schemas.microsoft.com/office/drawing/2014/main" id="{90F5264A-2790-4016-BEA2-736E854C5990}"/>
              </a:ext>
            </a:extLst>
          </p:cNvPr>
          <p:cNvSpPr>
            <a:spLocks noGrp="1"/>
          </p:cNvSpPr>
          <p:nvPr>
            <p:ph idx="1"/>
          </p:nvPr>
        </p:nvSpPr>
        <p:spPr>
          <a:xfrm>
            <a:off x="478302" y="1825625"/>
            <a:ext cx="10875498" cy="4351338"/>
          </a:xfrm>
        </p:spPr>
        <p:txBody>
          <a:bodyPr>
            <a:normAutofit/>
          </a:bodyPr>
          <a:lstStyle/>
          <a:p>
            <a:pPr marL="0" indent="0">
              <a:buNone/>
            </a:pPr>
            <a:r>
              <a:rPr lang="en-GB" dirty="0"/>
              <a:t>Docstrings are automatically extracted to describe your code. </a:t>
            </a:r>
          </a:p>
          <a:p>
            <a:pPr marL="0" indent="0">
              <a:buNone/>
            </a:pPr>
            <a:r>
              <a:rPr lang="en-GB" dirty="0"/>
              <a:t>They are triple-double quote enclosed comments after, for example, function declarations.</a:t>
            </a:r>
          </a:p>
          <a:p>
            <a:pPr marL="0" indent="0">
              <a:buNone/>
            </a:pPr>
            <a:r>
              <a:rPr lang="en-GB" dirty="0"/>
              <a:t>For some peculiar reason, they are written as commands not descriptions</a:t>
            </a:r>
          </a:p>
          <a:p>
            <a:pPr marL="0" indent="0">
              <a:buNone/>
            </a:pPr>
            <a:r>
              <a:rPr lang="en-GB" dirty="0">
                <a:latin typeface="Courier New" panose="02070309020205020404" pitchFamily="49" charset="0"/>
                <a:cs typeface="Courier New" panose="02070309020205020404" pitchFamily="49" charset="0"/>
              </a:rPr>
              <a:t>def add(num1, num2):</a:t>
            </a:r>
          </a:p>
          <a:p>
            <a:pPr marL="0" indent="0">
              <a:buNone/>
            </a:pPr>
            <a:r>
              <a:rPr lang="en-GB" dirty="0">
                <a:latin typeface="Courier New" panose="02070309020205020404" pitchFamily="49" charset="0"/>
                <a:cs typeface="Courier New" panose="02070309020205020404" pitchFamily="49" charset="0"/>
              </a:rPr>
              <a:t>	"""Add two numbers."""</a:t>
            </a:r>
          </a:p>
        </p:txBody>
      </p:sp>
    </p:spTree>
    <p:extLst>
      <p:ext uri="{BB962C8B-B14F-4D97-AF65-F5344CB8AC3E}">
        <p14:creationId xmlns:p14="http://schemas.microsoft.com/office/powerpoint/2010/main" val="33953595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E4AF5-8A29-40D9-9274-33C0E2581217}"/>
              </a:ext>
            </a:extLst>
          </p:cNvPr>
          <p:cNvSpPr>
            <a:spLocks noGrp="1"/>
          </p:cNvSpPr>
          <p:nvPr>
            <p:ph type="title"/>
          </p:nvPr>
        </p:nvSpPr>
        <p:spPr/>
        <p:txBody>
          <a:bodyPr/>
          <a:lstStyle/>
          <a:p>
            <a:pPr algn="r"/>
            <a:r>
              <a:rPr lang="en-GB" dirty="0"/>
              <a:t>Documentation</a:t>
            </a:r>
          </a:p>
        </p:txBody>
      </p:sp>
      <p:sp>
        <p:nvSpPr>
          <p:cNvPr id="3" name="Content Placeholder 2">
            <a:extLst>
              <a:ext uri="{FF2B5EF4-FFF2-40B4-BE49-F238E27FC236}">
                <a16:creationId xmlns:a16="http://schemas.microsoft.com/office/drawing/2014/main" id="{EF7C95C6-3613-4C1E-B540-C71510EF4B9A}"/>
              </a:ext>
            </a:extLst>
          </p:cNvPr>
          <p:cNvSpPr>
            <a:spLocks noGrp="1"/>
          </p:cNvSpPr>
          <p:nvPr>
            <p:ph idx="1"/>
          </p:nvPr>
        </p:nvSpPr>
        <p:spPr>
          <a:xfrm>
            <a:off x="323557" y="1825624"/>
            <a:ext cx="11577711" cy="4743988"/>
          </a:xfrm>
        </p:spPr>
        <p:txBody>
          <a:bodyPr>
            <a:normAutofit fontScale="92500" lnSpcReduction="20000"/>
          </a:bodyPr>
          <a:lstStyle/>
          <a:p>
            <a:pPr marL="0" indent="0">
              <a:buNone/>
            </a:pPr>
            <a:r>
              <a:rPr lang="en-GB" dirty="0"/>
              <a:t>Multiline docstrings should be used to give more info.</a:t>
            </a:r>
          </a:p>
          <a:p>
            <a:pPr marL="0" indent="0">
              <a:buNone/>
            </a:pPr>
            <a:endParaRPr lang="en-GB" dirty="0"/>
          </a:p>
          <a:p>
            <a:pPr marL="0" indent="0">
              <a:buNone/>
            </a:pPr>
            <a:r>
              <a:rPr lang="en-GB" i="1" dirty="0"/>
              <a:t>'The </a:t>
            </a:r>
            <a:r>
              <a:rPr lang="en-GB" b="1" i="1" dirty="0"/>
              <a:t>docstring of a script… should be usable as its "usage" message</a:t>
            </a:r>
            <a:r>
              <a:rPr lang="en-GB" i="1" dirty="0"/>
              <a:t>, printed when the script is invoked with incorrect or missing arguments (or perhaps with a "-h" option, for "help"). [It] should </a:t>
            </a:r>
            <a:r>
              <a:rPr lang="en-GB" b="1" i="1" dirty="0"/>
              <a:t>document the script's function and command line syntax, environment variables, and files</a:t>
            </a:r>
            <a:r>
              <a:rPr lang="en-GB" i="1" dirty="0"/>
              <a:t>. [It] should be sufficient for a new user to use the command properly, as well as a complete quick reference to all options and arguments for the sophisticated user.'</a:t>
            </a:r>
          </a:p>
          <a:p>
            <a:pPr marL="0" indent="0">
              <a:buNone/>
            </a:pPr>
            <a:endParaRPr lang="en-GB" i="1" dirty="0"/>
          </a:p>
          <a:p>
            <a:pPr marL="0" indent="0">
              <a:buNone/>
            </a:pPr>
            <a:r>
              <a:rPr lang="en-GB" i="1" dirty="0"/>
              <a:t>'The </a:t>
            </a:r>
            <a:r>
              <a:rPr lang="en-GB" b="1" i="1" dirty="0"/>
              <a:t>docstring for a function or method should summarize its </a:t>
            </a:r>
            <a:r>
              <a:rPr lang="en-GB" b="1" i="1" dirty="0" err="1"/>
              <a:t>behavior</a:t>
            </a:r>
            <a:r>
              <a:rPr lang="en-GB" b="1" i="1" dirty="0"/>
              <a:t> and document its arguments, return value(s), side effects, exceptions raised, and restrictions on when it can be called</a:t>
            </a:r>
            <a:r>
              <a:rPr lang="en-GB" i="1" dirty="0"/>
              <a:t> (all if applicable). </a:t>
            </a:r>
            <a:r>
              <a:rPr lang="en-GB" b="1" i="1" dirty="0"/>
              <a:t>Optional arguments should be indicated. It should be documented whether keyword arguments are part of the interface</a:t>
            </a:r>
            <a:r>
              <a:rPr lang="en-GB" i="1" dirty="0"/>
              <a:t>.'</a:t>
            </a:r>
          </a:p>
        </p:txBody>
      </p:sp>
    </p:spTree>
    <p:extLst>
      <p:ext uri="{BB962C8B-B14F-4D97-AF65-F5344CB8AC3E}">
        <p14:creationId xmlns:p14="http://schemas.microsoft.com/office/powerpoint/2010/main" val="5424969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3B7E9-FB3E-4E64-9661-90FF7602FE7F}"/>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13AF1682-63C0-4241-82BA-DDD0C9A628DA}"/>
              </a:ext>
            </a:extLst>
          </p:cNvPr>
          <p:cNvSpPr>
            <a:spLocks noGrp="1"/>
          </p:cNvSpPr>
          <p:nvPr>
            <p:ph idx="1"/>
          </p:nvPr>
        </p:nvSpPr>
        <p:spPr>
          <a:xfrm>
            <a:off x="492369" y="1308296"/>
            <a:ext cx="11343316" cy="5176910"/>
          </a:xfrm>
        </p:spPr>
        <p:txBody>
          <a:bodyPr>
            <a:normAutofit fontScale="77500" lnSpcReduction="20000"/>
          </a:bodyPr>
          <a:lstStyle/>
          <a:p>
            <a:pPr marL="0" indent="0">
              <a:buNone/>
            </a:pPr>
            <a:r>
              <a:rPr lang="en-GB" sz="2000" dirty="0">
                <a:latin typeface="Courier New" panose="02070309020205020404" pitchFamily="49" charset="0"/>
                <a:cs typeface="Courier New" panose="02070309020205020404" pitchFamily="49" charset="0"/>
              </a:rPr>
              <a:t>def add (num1, num2):</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	Add two numbers.</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   	Keyword arguments:</a:t>
            </a:r>
          </a:p>
          <a:p>
            <a:pPr marL="0" indent="0">
              <a:buNone/>
            </a:pPr>
            <a:r>
              <a:rPr lang="en-GB" sz="2000" dirty="0">
                <a:latin typeface="Courier New" panose="02070309020205020404" pitchFamily="49" charset="0"/>
                <a:cs typeface="Courier New" panose="02070309020205020404" pitchFamily="49" charset="0"/>
              </a:rPr>
              <a:t>    	num1 -- an integer or double number (no default)</a:t>
            </a:r>
          </a:p>
          <a:p>
            <a:pPr marL="0" indent="0">
              <a:buNone/>
            </a:pPr>
            <a:r>
              <a:rPr lang="en-GB" sz="2000" dirty="0">
                <a:latin typeface="Courier New" panose="02070309020205020404" pitchFamily="49" charset="0"/>
                <a:cs typeface="Courier New" panose="02070309020205020404" pitchFamily="49" charset="0"/>
              </a:rPr>
              <a:t> 	num2 -- an integer or double number (no default)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	Returns:</a:t>
            </a:r>
          </a:p>
          <a:p>
            <a:pPr marL="0" indent="0">
              <a:buNone/>
            </a:pPr>
            <a:r>
              <a:rPr lang="en-GB" sz="2000" dirty="0">
                <a:latin typeface="Courier New" panose="02070309020205020404" pitchFamily="49" charset="0"/>
                <a:cs typeface="Courier New" panose="02070309020205020404" pitchFamily="49" charset="0"/>
              </a:rPr>
              <a:t>	The sum of the numbers.</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	return num1 + num2 </a:t>
            </a:r>
          </a:p>
          <a:p>
            <a:pPr marL="0" indent="0">
              <a:buNone/>
            </a:pPr>
            <a:endParaRPr lang="en-GB" sz="2000" dirty="0"/>
          </a:p>
          <a:p>
            <a:pPr marL="0" indent="0">
              <a:buNone/>
            </a:pPr>
            <a:r>
              <a:rPr lang="en-GB" sz="2000" dirty="0"/>
              <a:t>Style details:</a:t>
            </a:r>
          </a:p>
          <a:p>
            <a:pPr marL="0" indent="0">
              <a:buNone/>
            </a:pPr>
            <a:r>
              <a:rPr lang="en-GB" sz="2000" dirty="0">
                <a:hlinkClick r:id="rId2"/>
              </a:rPr>
              <a:t>https://www.python.org/dev/peps/pep-0257/</a:t>
            </a:r>
            <a:r>
              <a:rPr lang="en-GB" sz="2000" dirty="0"/>
              <a:t> </a:t>
            </a:r>
          </a:p>
          <a:p>
            <a:pPr marL="0" indent="0">
              <a:buNone/>
            </a:pPr>
            <a:r>
              <a:rPr lang="en-GB" sz="20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9321130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F1678-E7E0-4445-BCF6-66F47399803D}"/>
              </a:ext>
            </a:extLst>
          </p:cNvPr>
          <p:cNvSpPr>
            <a:spLocks noGrp="1"/>
          </p:cNvSpPr>
          <p:nvPr>
            <p:ph type="title"/>
          </p:nvPr>
        </p:nvSpPr>
        <p:spPr/>
        <p:txBody>
          <a:bodyPr/>
          <a:lstStyle/>
          <a:p>
            <a:pPr algn="r"/>
            <a:r>
              <a:rPr lang="en-GB" dirty="0" err="1"/>
              <a:t>PyDoc</a:t>
            </a:r>
            <a:endParaRPr lang="en-GB" dirty="0"/>
          </a:p>
        </p:txBody>
      </p:sp>
      <p:sp>
        <p:nvSpPr>
          <p:cNvPr id="3" name="Content Placeholder 2">
            <a:extLst>
              <a:ext uri="{FF2B5EF4-FFF2-40B4-BE49-F238E27FC236}">
                <a16:creationId xmlns:a16="http://schemas.microsoft.com/office/drawing/2014/main" id="{1AB35E13-E854-4477-B984-1064E8C04093}"/>
              </a:ext>
            </a:extLst>
          </p:cNvPr>
          <p:cNvSpPr>
            <a:spLocks noGrp="1"/>
          </p:cNvSpPr>
          <p:nvPr>
            <p:ph idx="1"/>
          </p:nvPr>
        </p:nvSpPr>
        <p:spPr>
          <a:xfrm>
            <a:off x="436097" y="1825625"/>
            <a:ext cx="11422967" cy="4351338"/>
          </a:xfrm>
        </p:spPr>
        <p:txBody>
          <a:bodyPr>
            <a:normAutofit/>
          </a:bodyPr>
          <a:lstStyle/>
          <a:p>
            <a:pPr marL="0" indent="0">
              <a:buNone/>
            </a:pPr>
            <a:r>
              <a:rPr lang="en-GB" dirty="0" err="1"/>
              <a:t>PyDoc</a:t>
            </a:r>
            <a:r>
              <a:rPr lang="en-GB" dirty="0"/>
              <a:t> is the documentation system distributed with Python. </a:t>
            </a:r>
          </a:p>
          <a:p>
            <a:pPr marL="0" indent="0">
              <a:buNone/>
            </a:pPr>
            <a:endParaRPr lang="en-GB" dirty="0"/>
          </a:p>
          <a:p>
            <a:pPr marL="0" indent="0">
              <a:buNone/>
            </a:pPr>
            <a:r>
              <a:rPr lang="en-GB" dirty="0"/>
              <a:t>Best way to invoke it is to import any code, and then type:</a:t>
            </a:r>
          </a:p>
          <a:p>
            <a:pPr marL="0" indent="0">
              <a:buNone/>
            </a:pPr>
            <a:r>
              <a:rPr lang="en-GB" dirty="0">
                <a:latin typeface="Courier New" panose="02070309020205020404" pitchFamily="49" charset="0"/>
                <a:cs typeface="Courier New" panose="02070309020205020404" pitchFamily="49" charset="0"/>
              </a:rPr>
              <a:t>&gt;&gt;&gt; help(x)</a:t>
            </a:r>
          </a:p>
          <a:p>
            <a:pPr marL="0" indent="0">
              <a:buNone/>
            </a:pPr>
            <a:r>
              <a:rPr lang="en-GB" dirty="0"/>
              <a:t>Where "x" is a function, module, dotted object method etc.</a:t>
            </a:r>
          </a:p>
          <a:p>
            <a:pPr marL="0" indent="0">
              <a:buNone/>
            </a:pPr>
            <a:endParaRPr lang="en-GB" dirty="0"/>
          </a:p>
          <a:p>
            <a:pPr marL="0" indent="0">
              <a:buNone/>
            </a:pPr>
            <a:r>
              <a:rPr lang="en-GB" dirty="0"/>
              <a:t>If you want to see docstrings, then:</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function_name.__doc</a:t>
            </a:r>
            <a:r>
              <a:rPr lang="en-GB" dirty="0">
                <a:latin typeface="Courier New" panose="02070309020205020404" pitchFamily="49" charset="0"/>
                <a:cs typeface="Courier New" panose="02070309020205020404" pitchFamily="49" charset="0"/>
              </a:rPr>
              <a:t>__)</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164055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E8F45-558F-41D9-BF3B-9ABCEA244036}"/>
              </a:ext>
            </a:extLst>
          </p:cNvPr>
          <p:cNvSpPr>
            <a:spLocks noGrp="1"/>
          </p:cNvSpPr>
          <p:nvPr>
            <p:ph type="title"/>
          </p:nvPr>
        </p:nvSpPr>
        <p:spPr/>
        <p:txBody>
          <a:bodyPr/>
          <a:lstStyle/>
          <a:p>
            <a:pPr algn="r"/>
            <a:r>
              <a:rPr lang="en-GB" dirty="0" err="1"/>
              <a:t>PyDoc</a:t>
            </a:r>
            <a:endParaRPr lang="en-GB" dirty="0"/>
          </a:p>
        </p:txBody>
      </p:sp>
      <p:sp>
        <p:nvSpPr>
          <p:cNvPr id="3" name="Content Placeholder 2">
            <a:extLst>
              <a:ext uri="{FF2B5EF4-FFF2-40B4-BE49-F238E27FC236}">
                <a16:creationId xmlns:a16="http://schemas.microsoft.com/office/drawing/2014/main" id="{1BE574EF-9762-45F9-9A76-73E78D031285}"/>
              </a:ext>
            </a:extLst>
          </p:cNvPr>
          <p:cNvSpPr>
            <a:spLocks noGrp="1"/>
          </p:cNvSpPr>
          <p:nvPr>
            <p:ph idx="1"/>
          </p:nvPr>
        </p:nvSpPr>
        <p:spPr/>
        <p:txBody>
          <a:bodyPr/>
          <a:lstStyle/>
          <a:p>
            <a:pPr marL="0" indent="0">
              <a:buNone/>
            </a:pPr>
            <a:r>
              <a:rPr lang="en-GB" dirty="0"/>
              <a:t>To generate a webpage from documentation, at command prompt:</a:t>
            </a:r>
          </a:p>
          <a:p>
            <a:pPr marL="0" indent="0">
              <a:buNone/>
            </a:pPr>
            <a:r>
              <a:rPr lang="en-GB" dirty="0" err="1">
                <a:latin typeface="Courier New" panose="02070309020205020404" pitchFamily="49" charset="0"/>
                <a:cs typeface="Courier New" panose="02070309020205020404" pitchFamily="49" charset="0"/>
              </a:rPr>
              <a:t>pydoc</a:t>
            </a:r>
            <a:r>
              <a:rPr lang="en-GB" dirty="0">
                <a:latin typeface="Courier New" panose="02070309020205020404" pitchFamily="49" charset="0"/>
                <a:cs typeface="Courier New" panose="02070309020205020404" pitchFamily="49" charset="0"/>
              </a:rPr>
              <a:t> -w filename</a:t>
            </a:r>
          </a:p>
          <a:p>
            <a:pPr marL="0" indent="0">
              <a:buNone/>
            </a:pPr>
            <a:r>
              <a:rPr lang="en-GB" dirty="0"/>
              <a:t>(note without the .</a:t>
            </a:r>
            <a:r>
              <a:rPr lang="en-GB" dirty="0" err="1"/>
              <a:t>py</a:t>
            </a:r>
            <a:r>
              <a:rPr lang="en-GB" dirty="0"/>
              <a:t>)</a:t>
            </a:r>
          </a:p>
          <a:p>
            <a:pPr marL="0" indent="0">
              <a:buNone/>
            </a:pPr>
            <a:endParaRPr lang="en-GB" dirty="0"/>
          </a:p>
          <a:p>
            <a:pPr marL="0" indent="0">
              <a:buNone/>
            </a:pPr>
            <a:r>
              <a:rPr lang="en-GB" dirty="0"/>
              <a:t>For more, see:</a:t>
            </a:r>
          </a:p>
          <a:p>
            <a:pPr marL="0" indent="0">
              <a:buNone/>
            </a:pPr>
            <a:r>
              <a:rPr lang="en-GB" dirty="0">
                <a:hlinkClick r:id="rId2"/>
              </a:rPr>
              <a:t>https://docs.python.org/3/library/pydoc.html</a:t>
            </a:r>
            <a:r>
              <a:rPr lang="en-GB" dirty="0"/>
              <a:t> </a:t>
            </a:r>
          </a:p>
          <a:p>
            <a:pPr marL="0" indent="0">
              <a:buNone/>
            </a:pPr>
            <a:endParaRPr lang="en-GB" dirty="0"/>
          </a:p>
          <a:p>
            <a:endParaRPr lang="en-GB" dirty="0"/>
          </a:p>
        </p:txBody>
      </p:sp>
    </p:spTree>
    <p:extLst>
      <p:ext uri="{BB962C8B-B14F-4D97-AF65-F5344CB8AC3E}">
        <p14:creationId xmlns:p14="http://schemas.microsoft.com/office/powerpoint/2010/main" val="5431020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4576-4701-480F-8A17-2BD8919BEBED}"/>
              </a:ext>
            </a:extLst>
          </p:cNvPr>
          <p:cNvSpPr>
            <a:spLocks noGrp="1"/>
          </p:cNvSpPr>
          <p:nvPr>
            <p:ph type="title"/>
          </p:nvPr>
        </p:nvSpPr>
        <p:spPr/>
        <p:txBody>
          <a:bodyPr/>
          <a:lstStyle/>
          <a:p>
            <a:pPr algn="r"/>
            <a:r>
              <a:rPr lang="en-GB" dirty="0"/>
              <a:t>Other software</a:t>
            </a:r>
          </a:p>
        </p:txBody>
      </p:sp>
      <p:sp>
        <p:nvSpPr>
          <p:cNvPr id="3" name="Content Placeholder 2">
            <a:extLst>
              <a:ext uri="{FF2B5EF4-FFF2-40B4-BE49-F238E27FC236}">
                <a16:creationId xmlns:a16="http://schemas.microsoft.com/office/drawing/2014/main" id="{87F5ED61-0B85-4B34-9157-CB93D9828994}"/>
              </a:ext>
            </a:extLst>
          </p:cNvPr>
          <p:cNvSpPr>
            <a:spLocks noGrp="1"/>
          </p:cNvSpPr>
          <p:nvPr>
            <p:ph idx="1"/>
          </p:nvPr>
        </p:nvSpPr>
        <p:spPr/>
        <p:txBody>
          <a:bodyPr>
            <a:normAutofit lnSpcReduction="10000"/>
          </a:bodyPr>
          <a:lstStyle/>
          <a:p>
            <a:pPr marL="0" indent="0">
              <a:buNone/>
            </a:pPr>
            <a:r>
              <a:rPr lang="en-GB" dirty="0"/>
              <a:t>There is a starter list of alternative software at:</a:t>
            </a:r>
          </a:p>
          <a:p>
            <a:pPr marL="0" indent="0">
              <a:buNone/>
            </a:pPr>
            <a:r>
              <a:rPr lang="en-GB" dirty="0">
                <a:hlinkClick r:id="rId3"/>
              </a:rPr>
              <a:t>https://wiki.python.org/moin/DocumentationTools</a:t>
            </a:r>
            <a:r>
              <a:rPr lang="en-GB" dirty="0"/>
              <a:t>  </a:t>
            </a:r>
          </a:p>
          <a:p>
            <a:pPr marL="0" indent="0">
              <a:buNone/>
            </a:pPr>
            <a:endParaRPr lang="en-GB" dirty="0"/>
          </a:p>
          <a:p>
            <a:pPr marL="0" indent="0">
              <a:buNone/>
            </a:pPr>
            <a:r>
              <a:rPr lang="en-GB" dirty="0"/>
              <a:t>A popular one is Sphinx, which comes with Anaconda:</a:t>
            </a:r>
          </a:p>
          <a:p>
            <a:pPr marL="0" indent="0">
              <a:buNone/>
            </a:pPr>
            <a:r>
              <a:rPr lang="en-GB" dirty="0">
                <a:hlinkClick r:id="rId4"/>
              </a:rPr>
              <a:t>http://www.sphinx-doc.org/en/stable/</a:t>
            </a:r>
            <a:r>
              <a:rPr lang="en-GB" dirty="0"/>
              <a:t> </a:t>
            </a:r>
          </a:p>
          <a:p>
            <a:pPr marL="0" indent="0">
              <a:buNone/>
            </a:pPr>
            <a:endParaRPr lang="en-GB" dirty="0"/>
          </a:p>
          <a:p>
            <a:pPr marL="0" indent="0">
              <a:buNone/>
            </a:pPr>
            <a:r>
              <a:rPr lang="en-GB" dirty="0">
                <a:hlinkClick r:id="rId5"/>
              </a:rPr>
              <a:t>http://www.sphinx-doc.org/en/stable/tutorial.html</a:t>
            </a:r>
            <a:r>
              <a:rPr lang="en-GB" dirty="0"/>
              <a:t> </a:t>
            </a:r>
          </a:p>
          <a:p>
            <a:pPr marL="0" indent="0">
              <a:buNone/>
            </a:pPr>
            <a:r>
              <a:rPr lang="en-GB" dirty="0">
                <a:hlinkClick r:id="rId6"/>
              </a:rPr>
              <a:t>http://www.sphinx-doc.org/en/stable/invocation.html#invocation-apidoc</a:t>
            </a:r>
            <a:r>
              <a:rPr lang="en-GB" dirty="0"/>
              <a:t> </a:t>
            </a:r>
          </a:p>
        </p:txBody>
      </p:sp>
    </p:spTree>
    <p:extLst>
      <p:ext uri="{BB962C8B-B14F-4D97-AF65-F5344CB8AC3E}">
        <p14:creationId xmlns:p14="http://schemas.microsoft.com/office/powerpoint/2010/main" val="1286625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187A-63B6-45C2-BFC8-E84EF91523B4}"/>
              </a:ext>
            </a:extLst>
          </p:cNvPr>
          <p:cNvSpPr>
            <a:spLocks noGrp="1"/>
          </p:cNvSpPr>
          <p:nvPr>
            <p:ph type="title"/>
          </p:nvPr>
        </p:nvSpPr>
        <p:spPr/>
        <p:txBody>
          <a:bodyPr/>
          <a:lstStyle/>
          <a:p>
            <a:pPr algn="r"/>
            <a:r>
              <a:rPr lang="en-GB" dirty="0"/>
              <a:t>Functions</a:t>
            </a:r>
          </a:p>
        </p:txBody>
      </p:sp>
      <p:sp>
        <p:nvSpPr>
          <p:cNvPr id="3" name="Content Placeholder 2">
            <a:extLst>
              <a:ext uri="{FF2B5EF4-FFF2-40B4-BE49-F238E27FC236}">
                <a16:creationId xmlns:a16="http://schemas.microsoft.com/office/drawing/2014/main" id="{44E6C568-3F86-4C32-80BE-75B56FA67091}"/>
              </a:ext>
            </a:extLst>
          </p:cNvPr>
          <p:cNvSpPr>
            <a:spLocks noGrp="1"/>
          </p:cNvSpPr>
          <p:nvPr>
            <p:ph idx="1"/>
          </p:nvPr>
        </p:nvSpPr>
        <p:spPr/>
        <p:txBody>
          <a:bodyPr>
            <a:normAutofit fontScale="92500" lnSpcReduction="10000"/>
          </a:bodyPr>
          <a:lstStyle/>
          <a:p>
            <a:pPr marL="0" indent="0">
              <a:buNone/>
            </a:pPr>
            <a:r>
              <a:rPr lang="en-GB" dirty="0"/>
              <a:t>So far we've been using functions from the </a:t>
            </a:r>
            <a:r>
              <a:rPr lang="en-GB" dirty="0" err="1"/>
              <a:t>builtin</a:t>
            </a:r>
            <a:r>
              <a:rPr lang="en-GB" dirty="0"/>
              <a:t> module, which is automatically loaded in most cases.</a:t>
            </a:r>
          </a:p>
          <a:p>
            <a:pPr marL="0" indent="0">
              <a:buNone/>
            </a:pPr>
            <a:endParaRPr lang="en-GB" dirty="0"/>
          </a:p>
          <a:p>
            <a:pPr marL="0" indent="0">
              <a:buNone/>
            </a:pPr>
            <a:r>
              <a:rPr lang="en-GB" dirty="0"/>
              <a:t>Occasionally we've accessed functions in other modules using import.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import random</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We'll now look at building our own functions.</a:t>
            </a:r>
          </a:p>
          <a:p>
            <a:pPr marL="0" indent="0">
              <a:buNone/>
            </a:pPr>
            <a:r>
              <a:rPr lang="en-GB" dirty="0"/>
              <a:t> </a:t>
            </a:r>
          </a:p>
          <a:p>
            <a:pPr marL="0" indent="0">
              <a:buNone/>
            </a:pPr>
            <a:endParaRPr lang="en-GB" dirty="0"/>
          </a:p>
        </p:txBody>
      </p:sp>
    </p:spTree>
    <p:extLst>
      <p:ext uri="{BB962C8B-B14F-4D97-AF65-F5344CB8AC3E}">
        <p14:creationId xmlns:p14="http://schemas.microsoft.com/office/powerpoint/2010/main" val="38782396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66CCD-A28A-45EF-A032-DCC975220A70}"/>
              </a:ext>
            </a:extLst>
          </p:cNvPr>
          <p:cNvSpPr>
            <a:spLocks noGrp="1"/>
          </p:cNvSpPr>
          <p:nvPr>
            <p:ph type="title"/>
          </p:nvPr>
        </p:nvSpPr>
        <p:spPr/>
        <p:txBody>
          <a:bodyPr/>
          <a:lstStyle/>
          <a:p>
            <a:pPr algn="r"/>
            <a:r>
              <a:rPr lang="en-GB" dirty="0"/>
              <a:t>DocTest</a:t>
            </a:r>
          </a:p>
        </p:txBody>
      </p:sp>
      <p:sp>
        <p:nvSpPr>
          <p:cNvPr id="3" name="Content Placeholder 2">
            <a:extLst>
              <a:ext uri="{FF2B5EF4-FFF2-40B4-BE49-F238E27FC236}">
                <a16:creationId xmlns:a16="http://schemas.microsoft.com/office/drawing/2014/main" id="{7251ED9C-C180-44E1-9C38-66DD9FF5564D}"/>
              </a:ext>
            </a:extLst>
          </p:cNvPr>
          <p:cNvSpPr>
            <a:spLocks noGrp="1"/>
          </p:cNvSpPr>
          <p:nvPr>
            <p:ph idx="1"/>
          </p:nvPr>
        </p:nvSpPr>
        <p:spPr/>
        <p:txBody>
          <a:bodyPr>
            <a:normAutofit lnSpcReduction="10000"/>
          </a:bodyPr>
          <a:lstStyle/>
          <a:p>
            <a:pPr marL="0" indent="0">
              <a:buNone/>
            </a:pPr>
            <a:r>
              <a:rPr lang="en-GB" dirty="0"/>
              <a:t>DocTest runs short tests built into your documentation.</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Add two numbers together.</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add(1,2)</a:t>
            </a:r>
          </a:p>
          <a:p>
            <a:pPr marL="0" indent="0">
              <a:buNone/>
            </a:pPr>
            <a:r>
              <a:rPr lang="en-GB" dirty="0">
                <a:latin typeface="Courier New" panose="02070309020205020404" pitchFamily="49" charset="0"/>
                <a:cs typeface="Courier New" panose="02070309020205020404" pitchFamily="49" charset="0"/>
              </a:rPr>
              <a:t>3</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def add (num1, num2):</a:t>
            </a:r>
          </a:p>
          <a:p>
            <a:pPr marL="0" indent="0">
              <a:buNone/>
            </a:pPr>
            <a:r>
              <a:rPr lang="en-GB" dirty="0">
                <a:latin typeface="Courier New" panose="02070309020205020404" pitchFamily="49" charset="0"/>
                <a:cs typeface="Courier New" panose="02070309020205020404" pitchFamily="49" charset="0"/>
              </a:rPr>
              <a:t>	return num1 + num2 </a:t>
            </a:r>
          </a:p>
          <a:p>
            <a:endParaRPr lang="en-GB" dirty="0"/>
          </a:p>
        </p:txBody>
      </p:sp>
    </p:spTree>
    <p:extLst>
      <p:ext uri="{BB962C8B-B14F-4D97-AF65-F5344CB8AC3E}">
        <p14:creationId xmlns:p14="http://schemas.microsoft.com/office/powerpoint/2010/main" val="3514776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66CCD-A28A-45EF-A032-DCC975220A70}"/>
              </a:ext>
            </a:extLst>
          </p:cNvPr>
          <p:cNvSpPr>
            <a:spLocks noGrp="1"/>
          </p:cNvSpPr>
          <p:nvPr>
            <p:ph type="title"/>
          </p:nvPr>
        </p:nvSpPr>
        <p:spPr/>
        <p:txBody>
          <a:bodyPr/>
          <a:lstStyle/>
          <a:p>
            <a:pPr algn="r"/>
            <a:r>
              <a:rPr lang="en-GB" dirty="0"/>
              <a:t>DocTest</a:t>
            </a:r>
          </a:p>
        </p:txBody>
      </p:sp>
      <p:sp>
        <p:nvSpPr>
          <p:cNvPr id="3" name="Content Placeholder 2">
            <a:extLst>
              <a:ext uri="{FF2B5EF4-FFF2-40B4-BE49-F238E27FC236}">
                <a16:creationId xmlns:a16="http://schemas.microsoft.com/office/drawing/2014/main" id="{7251ED9C-C180-44E1-9C38-66DD9FF5564D}"/>
              </a:ext>
            </a:extLst>
          </p:cNvPr>
          <p:cNvSpPr>
            <a:spLocks noGrp="1"/>
          </p:cNvSpPr>
          <p:nvPr>
            <p:ph idx="1"/>
          </p:nvPr>
        </p:nvSpPr>
        <p:spPr/>
        <p:txBody>
          <a:bodyPr>
            <a:normAutofit fontScale="85000" lnSpcReduction="20000"/>
          </a:bodyPr>
          <a:lstStyle/>
          <a:p>
            <a:pPr marL="0" indent="0">
              <a:buNone/>
            </a:pPr>
            <a:r>
              <a:rPr lang="en-GB" dirty="0"/>
              <a:t>To run: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python -m </a:t>
            </a:r>
            <a:r>
              <a:rPr lang="en-GB" dirty="0" err="1">
                <a:latin typeface="Courier New" panose="02070309020205020404" pitchFamily="49" charset="0"/>
                <a:cs typeface="Courier New" panose="02070309020205020404" pitchFamily="49" charset="0"/>
              </a:rPr>
              <a:t>doctest</a:t>
            </a:r>
            <a:r>
              <a:rPr lang="en-GB" dirty="0">
                <a:latin typeface="Courier New" panose="02070309020205020404" pitchFamily="49" charset="0"/>
                <a:cs typeface="Courier New" panose="02070309020205020404" pitchFamily="49" charset="0"/>
              </a:rPr>
              <a:t> -v filename.py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Or:</a:t>
            </a:r>
          </a:p>
          <a:p>
            <a:pPr marL="0" indent="0">
              <a:buNone/>
            </a:pPr>
            <a:r>
              <a:rPr lang="en-GB" dirty="0">
                <a:latin typeface="Courier New" panose="02070309020205020404" pitchFamily="49" charset="0"/>
                <a:cs typeface="Courier New" panose="02070309020205020404" pitchFamily="49" charset="0"/>
              </a:rPr>
              <a:t>&gt;&gt;&gt; import </a:t>
            </a:r>
            <a:r>
              <a:rPr lang="en-GB" dirty="0" err="1">
                <a:latin typeface="Courier New" panose="02070309020205020404" pitchFamily="49" charset="0"/>
                <a:cs typeface="Courier New" panose="02070309020205020404" pitchFamily="49" charset="0"/>
              </a:rPr>
              <a:t>doctest</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import filename</a:t>
            </a: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doctest.testmod</a:t>
            </a:r>
            <a:r>
              <a:rPr lang="en-GB" dirty="0">
                <a:latin typeface="Courier New" panose="02070309020205020404" pitchFamily="49" charset="0"/>
                <a:cs typeface="Courier New" panose="02070309020205020404" pitchFamily="49" charset="0"/>
              </a:rPr>
              <a:t>(filename, verbose=True)</a:t>
            </a:r>
          </a:p>
          <a:p>
            <a:pPr marL="0" indent="0">
              <a:buNone/>
            </a:pPr>
            <a:endParaRPr lang="en-GB" dirty="0"/>
          </a:p>
          <a:p>
            <a:pPr marL="0" indent="0">
              <a:buNone/>
            </a:pPr>
            <a:r>
              <a:rPr lang="en-GB" dirty="0"/>
              <a:t>See:</a:t>
            </a:r>
          </a:p>
          <a:p>
            <a:pPr marL="0" indent="0">
              <a:buNone/>
            </a:pPr>
            <a:r>
              <a:rPr lang="en-GB" dirty="0">
                <a:hlinkClick r:id="rId3"/>
              </a:rPr>
              <a:t>https://docs.python.org/3/library/doctest.html</a:t>
            </a:r>
            <a:r>
              <a:rPr lang="en-GB" dirty="0"/>
              <a:t> </a:t>
            </a:r>
          </a:p>
          <a:p>
            <a:endParaRPr lang="en-GB" dirty="0"/>
          </a:p>
          <a:p>
            <a:endParaRPr lang="en-GB" dirty="0"/>
          </a:p>
        </p:txBody>
      </p:sp>
    </p:spTree>
    <p:extLst>
      <p:ext uri="{BB962C8B-B14F-4D97-AF65-F5344CB8AC3E}">
        <p14:creationId xmlns:p14="http://schemas.microsoft.com/office/powerpoint/2010/main" val="13663405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C3FB-52A1-4831-BA6F-0712D085F1E9}"/>
              </a:ext>
            </a:extLst>
          </p:cNvPr>
          <p:cNvSpPr>
            <a:spLocks noGrp="1"/>
          </p:cNvSpPr>
          <p:nvPr>
            <p:ph type="title"/>
          </p:nvPr>
        </p:nvSpPr>
        <p:spPr/>
        <p:txBody>
          <a:bodyPr/>
          <a:lstStyle/>
          <a:p>
            <a:pPr algn="r"/>
            <a:r>
              <a:rPr lang="en-GB" dirty="0"/>
              <a:t>Unit tests</a:t>
            </a:r>
          </a:p>
        </p:txBody>
      </p:sp>
      <p:sp>
        <p:nvSpPr>
          <p:cNvPr id="3" name="Content Placeholder 2">
            <a:extLst>
              <a:ext uri="{FF2B5EF4-FFF2-40B4-BE49-F238E27FC236}">
                <a16:creationId xmlns:a16="http://schemas.microsoft.com/office/drawing/2014/main" id="{637AF63C-1F66-4FD1-8EE9-A8A7DFF21892}"/>
              </a:ext>
            </a:extLst>
          </p:cNvPr>
          <p:cNvSpPr>
            <a:spLocks noGrp="1"/>
          </p:cNvSpPr>
          <p:nvPr>
            <p:ph idx="1"/>
          </p:nvPr>
        </p:nvSpPr>
        <p:spPr>
          <a:xfrm>
            <a:off x="351692" y="1055077"/>
            <a:ext cx="11605846" cy="5500468"/>
          </a:xfrm>
        </p:spPr>
        <p:txBody>
          <a:bodyPr>
            <a:normAutofit fontScale="62500" lnSpcReduction="20000"/>
          </a:bodyPr>
          <a:lstStyle/>
          <a:p>
            <a:pPr marL="0" indent="0">
              <a:buNone/>
            </a:pPr>
            <a:endParaRPr lang="en-GB" dirty="0"/>
          </a:p>
          <a:p>
            <a:pPr marL="0" indent="0">
              <a:buNone/>
            </a:pPr>
            <a:r>
              <a:rPr lang="en-GB" dirty="0"/>
              <a:t>Write the tests first, defining success.</a:t>
            </a:r>
          </a:p>
          <a:p>
            <a:pPr marL="0" indent="0">
              <a:buNone/>
            </a:pPr>
            <a:r>
              <a:rPr lang="en-GB" dirty="0"/>
              <a:t>Then write the code that satisfies the tests.</a:t>
            </a:r>
          </a:p>
          <a:p>
            <a:pPr marL="0" indent="0">
              <a:buNone/>
            </a:pPr>
            <a:endParaRPr lang="en-GB" dirty="0"/>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#docs.py</a:t>
            </a:r>
          </a:p>
          <a:p>
            <a:pPr marL="0" indent="0">
              <a:buNone/>
            </a:pPr>
            <a:r>
              <a:rPr lang="en-GB" dirty="0">
                <a:latin typeface="Courier New" panose="02070309020205020404" pitchFamily="49" charset="0"/>
                <a:cs typeface="Courier New" panose="02070309020205020404" pitchFamily="49" charset="0"/>
              </a:rPr>
              <a:t>def add(num1, num2):</a:t>
            </a:r>
          </a:p>
          <a:p>
            <a:pPr marL="0" indent="0">
              <a:buNone/>
            </a:pPr>
            <a:r>
              <a:rPr lang="en-GB" dirty="0">
                <a:latin typeface="Courier New" panose="02070309020205020404" pitchFamily="49" charset="0"/>
                <a:cs typeface="Courier New" panose="02070309020205020404" pitchFamily="49" charset="0"/>
              </a:rPr>
              <a:t>	return num1 + num2</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import docs</a:t>
            </a: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test_add</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self.assertEqual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docs.add</a:t>
            </a:r>
            <a:r>
              <a:rPr lang="en-GB" dirty="0">
                <a:latin typeface="Courier New" panose="02070309020205020404" pitchFamily="49" charset="0"/>
                <a:cs typeface="Courier New" panose="02070309020205020404" pitchFamily="49" charset="0"/>
              </a:rPr>
              <a:t>(1,2), 3)</a:t>
            </a:r>
          </a:p>
          <a:p>
            <a:pPr marL="0" indent="0">
              <a:buNone/>
            </a:pPr>
            <a:endParaRPr lang="en-GB" dirty="0"/>
          </a:p>
          <a:p>
            <a:pPr marL="0" indent="0">
              <a:buNone/>
            </a:pPr>
            <a:r>
              <a:rPr lang="en-GB" dirty="0"/>
              <a:t>See:</a:t>
            </a:r>
          </a:p>
          <a:p>
            <a:pPr marL="0" indent="0">
              <a:buNone/>
            </a:pPr>
            <a:r>
              <a:rPr lang="en-GB" dirty="0">
                <a:hlinkClick r:id="rId2"/>
              </a:rPr>
              <a:t>https://docs.python.org/3/library/unittest.html</a:t>
            </a:r>
            <a:r>
              <a:rPr lang="en-GB" dirty="0"/>
              <a:t> </a:t>
            </a:r>
          </a:p>
          <a:p>
            <a:pPr marL="0" indent="0">
              <a:buNone/>
            </a:pPr>
            <a:r>
              <a:rPr lang="en-GB" dirty="0"/>
              <a:t>For a list of assertion functions:</a:t>
            </a:r>
          </a:p>
          <a:p>
            <a:pPr marL="0" indent="0">
              <a:buNone/>
            </a:pPr>
            <a:r>
              <a:rPr lang="en-GB" dirty="0">
                <a:hlinkClick r:id="rId3"/>
              </a:rPr>
              <a:t>https://docs.python.org/3/library/unittest.html#assert-methods</a:t>
            </a:r>
            <a:r>
              <a:rPr lang="en-GB" dirty="0"/>
              <a:t> </a:t>
            </a:r>
          </a:p>
        </p:txBody>
      </p:sp>
    </p:spTree>
    <p:extLst>
      <p:ext uri="{BB962C8B-B14F-4D97-AF65-F5344CB8AC3E}">
        <p14:creationId xmlns:p14="http://schemas.microsoft.com/office/powerpoint/2010/main" val="4910698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C935-D941-40FD-85D9-30EC61CAAD08}"/>
              </a:ext>
            </a:extLst>
          </p:cNvPr>
          <p:cNvSpPr>
            <a:spLocks noGrp="1"/>
          </p:cNvSpPr>
          <p:nvPr>
            <p:ph type="title"/>
          </p:nvPr>
        </p:nvSpPr>
        <p:spPr/>
        <p:txBody>
          <a:bodyPr/>
          <a:lstStyle/>
          <a:p>
            <a:pPr algn="r"/>
            <a:r>
              <a:rPr lang="en-GB" dirty="0"/>
              <a:t>Write a test class</a:t>
            </a:r>
          </a:p>
        </p:txBody>
      </p:sp>
      <p:sp>
        <p:nvSpPr>
          <p:cNvPr id="3" name="Content Placeholder 2">
            <a:extLst>
              <a:ext uri="{FF2B5EF4-FFF2-40B4-BE49-F238E27FC236}">
                <a16:creationId xmlns:a16="http://schemas.microsoft.com/office/drawing/2014/main" id="{233A1734-4FFC-483C-9AAD-65A551978ABC}"/>
              </a:ext>
            </a:extLst>
          </p:cNvPr>
          <p:cNvSpPr>
            <a:spLocks noGrp="1"/>
          </p:cNvSpPr>
          <p:nvPr>
            <p:ph idx="1"/>
          </p:nvPr>
        </p:nvSpPr>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 test.py</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unittest</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docs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TestDocs</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unittest.TestCase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test_add</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self.assertEqual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docs.add</a:t>
            </a:r>
            <a:r>
              <a:rPr lang="en-GB" dirty="0">
                <a:latin typeface="Courier New" panose="02070309020205020404" pitchFamily="49" charset="0"/>
                <a:cs typeface="Courier New" panose="02070309020205020404" pitchFamily="49" charset="0"/>
              </a:rPr>
              <a:t>(1,2), 3)</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unittest.main</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32706582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C935-D941-40FD-85D9-30EC61CAAD08}"/>
              </a:ext>
            </a:extLst>
          </p:cNvPr>
          <p:cNvSpPr>
            <a:spLocks noGrp="1"/>
          </p:cNvSpPr>
          <p:nvPr>
            <p:ph type="title"/>
          </p:nvPr>
        </p:nvSpPr>
        <p:spPr/>
        <p:txBody>
          <a:bodyPr/>
          <a:lstStyle/>
          <a:p>
            <a:pPr algn="r"/>
            <a:r>
              <a:rPr lang="en-GB" dirty="0"/>
              <a:t>Write a test class</a:t>
            </a:r>
          </a:p>
        </p:txBody>
      </p:sp>
      <p:sp>
        <p:nvSpPr>
          <p:cNvPr id="3" name="Content Placeholder 2">
            <a:extLst>
              <a:ext uri="{FF2B5EF4-FFF2-40B4-BE49-F238E27FC236}">
                <a16:creationId xmlns:a16="http://schemas.microsoft.com/office/drawing/2014/main" id="{233A1734-4FFC-483C-9AAD-65A551978ABC}"/>
              </a:ext>
            </a:extLst>
          </p:cNvPr>
          <p:cNvSpPr>
            <a:spLocks noGrp="1"/>
          </p:cNvSpPr>
          <p:nvPr>
            <p:ph idx="1"/>
          </p:nvPr>
        </p:nvSpPr>
        <p:spPr/>
        <p:txBody>
          <a:bodyPr>
            <a:normAutofit fontScale="85000" lnSpcReduction="20000"/>
          </a:bodyPr>
          <a:lstStyle/>
          <a:p>
            <a:pPr marL="0" indent="0">
              <a:buNone/>
            </a:pPr>
            <a:endParaRPr lang="en-GB" dirty="0"/>
          </a:p>
          <a:p>
            <a:pPr marL="0" indent="0">
              <a:buNone/>
            </a:pPr>
            <a:r>
              <a:rPr lang="en-GB" dirty="0"/>
              <a:t>Run it:</a:t>
            </a:r>
          </a:p>
          <a:p>
            <a:pPr marL="0" indent="0">
              <a:buNone/>
            </a:pPr>
            <a:r>
              <a:rPr lang="en-GB" dirty="0">
                <a:latin typeface="Courier New" panose="02070309020205020404" pitchFamily="49" charset="0"/>
                <a:cs typeface="Courier New" panose="02070309020205020404" pitchFamily="49" charset="0"/>
              </a:rPr>
              <a:t>python tests.py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Or verbose:</a:t>
            </a:r>
          </a:p>
          <a:p>
            <a:pPr marL="0" indent="0">
              <a:buNone/>
            </a:pPr>
            <a:r>
              <a:rPr lang="en-GB" dirty="0">
                <a:latin typeface="Courier New" panose="02070309020205020404" pitchFamily="49" charset="0"/>
                <a:cs typeface="Courier New" panose="02070309020205020404" pitchFamily="49" charset="0"/>
              </a:rPr>
              <a:t>python -m </a:t>
            </a:r>
            <a:r>
              <a:rPr lang="en-GB" dirty="0" err="1">
                <a:latin typeface="Courier New" panose="02070309020205020404" pitchFamily="49" charset="0"/>
                <a:cs typeface="Courier New" panose="02070309020205020404" pitchFamily="49" charset="0"/>
              </a:rPr>
              <a:t>unittest</a:t>
            </a:r>
            <a:r>
              <a:rPr lang="en-GB" dirty="0">
                <a:latin typeface="Courier New" panose="02070309020205020404" pitchFamily="49" charset="0"/>
                <a:cs typeface="Courier New" panose="02070309020205020404" pitchFamily="49" charset="0"/>
              </a:rPr>
              <a:t> -v tests.py</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t>In the latter case you can delete the:</a:t>
            </a:r>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unittest.main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9634088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8D7A4-0E3C-4EDE-B434-15830B63B0E1}"/>
              </a:ext>
            </a:extLst>
          </p:cNvPr>
          <p:cNvSpPr>
            <a:spLocks noGrp="1"/>
          </p:cNvSpPr>
          <p:nvPr>
            <p:ph type="title"/>
          </p:nvPr>
        </p:nvSpPr>
        <p:spPr/>
        <p:txBody>
          <a:bodyPr/>
          <a:lstStyle/>
          <a:p>
            <a:pPr algn="r"/>
            <a:r>
              <a:rPr lang="en-GB" dirty="0"/>
              <a:t>Test Driven Development</a:t>
            </a:r>
          </a:p>
        </p:txBody>
      </p:sp>
      <p:sp>
        <p:nvSpPr>
          <p:cNvPr id="3" name="Content Placeholder 2">
            <a:extLst>
              <a:ext uri="{FF2B5EF4-FFF2-40B4-BE49-F238E27FC236}">
                <a16:creationId xmlns:a16="http://schemas.microsoft.com/office/drawing/2014/main" id="{CCE9D5CE-AE84-4E56-9733-8F6D16BE0D44}"/>
              </a:ext>
            </a:extLst>
          </p:cNvPr>
          <p:cNvSpPr>
            <a:spLocks noGrp="1"/>
          </p:cNvSpPr>
          <p:nvPr>
            <p:ph idx="1"/>
          </p:nvPr>
        </p:nvSpPr>
        <p:spPr/>
        <p:txBody>
          <a:bodyPr>
            <a:normAutofit fontScale="92500" lnSpcReduction="10000"/>
          </a:bodyPr>
          <a:lstStyle/>
          <a:p>
            <a:pPr marL="0" indent="0">
              <a:spcAft>
                <a:spcPts val="1200"/>
              </a:spcAft>
              <a:buNone/>
            </a:pPr>
            <a:r>
              <a:rPr lang="en-GB" dirty="0"/>
              <a:t>Write the tests first, and then write the software to match the tests.</a:t>
            </a:r>
          </a:p>
          <a:p>
            <a:pPr marL="0" indent="0">
              <a:spcAft>
                <a:spcPts val="1200"/>
              </a:spcAft>
              <a:buNone/>
            </a:pPr>
            <a:r>
              <a:rPr lang="en-GB" dirty="0"/>
              <a:t>Good for working in teams: if the code matches the test, it shouldn't matter how it does it.</a:t>
            </a:r>
          </a:p>
          <a:p>
            <a:pPr marL="0" indent="0">
              <a:spcAft>
                <a:spcPts val="1200"/>
              </a:spcAft>
              <a:buNone/>
            </a:pPr>
            <a:r>
              <a:rPr lang="en-GB" dirty="0"/>
              <a:t>All team code uploaded is tested in a continuous integration process to make sure it works before integration.</a:t>
            </a:r>
          </a:p>
          <a:p>
            <a:pPr marL="0" indent="0">
              <a:spcAft>
                <a:spcPts val="1200"/>
              </a:spcAft>
              <a:buNone/>
            </a:pPr>
            <a:endParaRPr lang="en-GB" dirty="0"/>
          </a:p>
          <a:p>
            <a:pPr marL="0" indent="0">
              <a:spcAft>
                <a:spcPts val="1200"/>
              </a:spcAft>
              <a:buNone/>
            </a:pPr>
            <a:r>
              <a:rPr lang="en-GB" dirty="0">
                <a:hlinkClick r:id="rId3"/>
              </a:rPr>
              <a:t>https://en.wikipedia.org/wiki/Test-driven_development</a:t>
            </a:r>
            <a:endParaRPr lang="en-GB" dirty="0"/>
          </a:p>
          <a:p>
            <a:pPr marL="0" indent="0">
              <a:spcAft>
                <a:spcPts val="1200"/>
              </a:spcAft>
              <a:buNone/>
            </a:pPr>
            <a:r>
              <a:rPr lang="en-GB" dirty="0">
                <a:hlinkClick r:id="rId4"/>
              </a:rPr>
              <a:t>https://en.wikipedia.org/wiki/Continuous_integration</a:t>
            </a:r>
            <a:endParaRPr lang="en-GB" dirty="0"/>
          </a:p>
          <a:p>
            <a:pPr marL="0" indent="0">
              <a:spcAft>
                <a:spcPts val="1200"/>
              </a:spcAft>
              <a:buNone/>
            </a:pPr>
            <a:endParaRPr lang="en-GB" dirty="0"/>
          </a:p>
        </p:txBody>
      </p:sp>
    </p:spTree>
    <p:extLst>
      <p:ext uri="{BB962C8B-B14F-4D97-AF65-F5344CB8AC3E}">
        <p14:creationId xmlns:p14="http://schemas.microsoft.com/office/powerpoint/2010/main" val="361961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39B09-560B-4552-A78E-3D2A9BF3891B}"/>
              </a:ext>
            </a:extLst>
          </p:cNvPr>
          <p:cNvSpPr>
            <a:spLocks noGrp="1"/>
          </p:cNvSpPr>
          <p:nvPr>
            <p:ph type="title"/>
          </p:nvPr>
        </p:nvSpPr>
        <p:spPr/>
        <p:txBody>
          <a:bodyPr/>
          <a:lstStyle/>
          <a:p>
            <a:pPr algn="r"/>
            <a:r>
              <a:rPr lang="en-GB" dirty="0"/>
              <a:t>Basic function</a:t>
            </a:r>
          </a:p>
        </p:txBody>
      </p:sp>
      <p:sp>
        <p:nvSpPr>
          <p:cNvPr id="3" name="Content Placeholder 2">
            <a:extLst>
              <a:ext uri="{FF2B5EF4-FFF2-40B4-BE49-F238E27FC236}">
                <a16:creationId xmlns:a16="http://schemas.microsoft.com/office/drawing/2014/main" id="{E41F83C3-3A33-495B-9F73-4B58FAF9898E}"/>
              </a:ext>
            </a:extLst>
          </p:cNvPr>
          <p:cNvSpPr>
            <a:spLocks noGrp="1"/>
          </p:cNvSpPr>
          <p:nvPr>
            <p:ph idx="1"/>
          </p:nvPr>
        </p:nvSpPr>
        <p:spPr/>
        <p:txBody>
          <a:bodyPr/>
          <a:lstStyle/>
          <a:p>
            <a:pPr marL="0" indent="0">
              <a:buNone/>
            </a:pPr>
            <a:r>
              <a:rPr lang="en-GB" dirty="0"/>
              <a:t>Functions are a </a:t>
            </a:r>
            <a:r>
              <a:rPr lang="en-GB" dirty="0">
                <a:solidFill>
                  <a:schemeClr val="accent1"/>
                </a:solidFill>
              </a:rPr>
              <a:t>block</a:t>
            </a:r>
            <a:r>
              <a:rPr lang="en-GB" dirty="0"/>
              <a:t> begun with a function declaration or header:</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 Suite of statements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Code calling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 </a:t>
            </a:r>
          </a:p>
          <a:p>
            <a:pPr marL="0" indent="0">
              <a:buNone/>
            </a:pPr>
            <a:endParaRPr lang="en-GB" dirty="0"/>
          </a:p>
          <a:p>
            <a:pPr marL="0" indent="0">
              <a:buNone/>
            </a:pPr>
            <a:r>
              <a:rPr lang="en-GB" dirty="0"/>
              <a:t>In a standard script, functions need to be defined before you use them.</a:t>
            </a:r>
          </a:p>
        </p:txBody>
      </p:sp>
    </p:spTree>
    <p:extLst>
      <p:ext uri="{BB962C8B-B14F-4D97-AF65-F5344CB8AC3E}">
        <p14:creationId xmlns:p14="http://schemas.microsoft.com/office/powerpoint/2010/main" val="3258846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1C780-E59A-40DA-A8B7-8D3ABDAF34D5}"/>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F737E419-2E25-41A2-BA74-75CECA35214F}"/>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print("hello world")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	# The function can be called</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	#   as many times as you like.</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1354389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C5A1-A649-4776-9333-78147C6D44B4}"/>
              </a:ext>
            </a:extLst>
          </p:cNvPr>
          <p:cNvSpPr>
            <a:spLocks noGrp="1"/>
          </p:cNvSpPr>
          <p:nvPr>
            <p:ph type="title"/>
          </p:nvPr>
        </p:nvSpPr>
        <p:spPr/>
        <p:txBody>
          <a:bodyPr/>
          <a:lstStyle/>
          <a:p>
            <a:pPr algn="r"/>
            <a:r>
              <a:rPr lang="en-GB" dirty="0"/>
              <a:t>Passing info in</a:t>
            </a:r>
          </a:p>
        </p:txBody>
      </p:sp>
      <p:sp>
        <p:nvSpPr>
          <p:cNvPr id="3" name="Content Placeholder 2">
            <a:extLst>
              <a:ext uri="{FF2B5EF4-FFF2-40B4-BE49-F238E27FC236}">
                <a16:creationId xmlns:a16="http://schemas.microsoft.com/office/drawing/2014/main" id="{30708F09-5682-4B9A-A331-31D0F829E018}"/>
              </a:ext>
            </a:extLst>
          </p:cNvPr>
          <p:cNvSpPr>
            <a:spLocks noGrp="1"/>
          </p:cNvSpPr>
          <p:nvPr>
            <p:ph idx="1"/>
          </p:nvPr>
        </p:nvSpPr>
        <p:spPr>
          <a:xfrm>
            <a:off x="481263" y="1825625"/>
            <a:ext cx="11229474" cy="4655386"/>
          </a:xfrm>
        </p:spPr>
        <p:txBody>
          <a:bodyPr>
            <a:normAutofit fontScale="92500" lnSpcReduction="20000"/>
          </a:bodyPr>
          <a:lstStyle/>
          <a:p>
            <a:pPr marL="0" indent="0">
              <a:buNone/>
            </a:pPr>
            <a:r>
              <a:rPr lang="en-GB" dirty="0"/>
              <a:t>Functions can be parameterised; that is, made flexible through variables which are set up when the function is called.</a:t>
            </a:r>
          </a:p>
          <a:p>
            <a:pPr marL="0" indent="0">
              <a:buNone/>
            </a:pPr>
            <a:r>
              <a:rPr lang="en-GB" dirty="0"/>
              <a:t>Note that the </a:t>
            </a:r>
            <a:r>
              <a:rPr lang="en-GB" dirty="0">
                <a:solidFill>
                  <a:schemeClr val="accent1"/>
                </a:solidFill>
              </a:rPr>
              <a:t>arguments</a:t>
            </a:r>
            <a:r>
              <a:rPr lang="en-GB" dirty="0">
                <a:solidFill>
                  <a:schemeClr val="tx2">
                    <a:lumMod val="60000"/>
                    <a:lumOff val="40000"/>
                  </a:schemeClr>
                </a:solidFill>
              </a:rPr>
              <a:t> </a:t>
            </a:r>
            <a:r>
              <a:rPr lang="en-GB" dirty="0"/>
              <a:t>sent in are allocated to the </a:t>
            </a:r>
            <a:r>
              <a:rPr lang="en-GB" dirty="0">
                <a:solidFill>
                  <a:schemeClr val="accent1"/>
                </a:solidFill>
              </a:rPr>
              <a:t>parameter</a:t>
            </a:r>
            <a:r>
              <a:rPr lang="en-GB" dirty="0">
                <a:solidFill>
                  <a:schemeClr val="tx2">
                    <a:lumMod val="60000"/>
                    <a:lumOff val="40000"/>
                  </a:schemeClr>
                </a:solidFill>
              </a:rPr>
              <a:t> </a:t>
            </a:r>
            <a:r>
              <a:rPr lang="en-GB" dirty="0"/>
              <a:t>variables.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(text):</a:t>
            </a:r>
          </a:p>
          <a:p>
            <a:pPr marL="0" indent="0">
              <a:buNone/>
            </a:pPr>
            <a:r>
              <a:rPr lang="en-GB" dirty="0">
                <a:latin typeface="Courier New" panose="02070309020205020404" pitchFamily="49" charset="0"/>
                <a:cs typeface="Courier New" panose="02070309020205020404" pitchFamily="49" charset="0"/>
              </a:rPr>
              <a:t>	print(text)</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("hello world")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"hi you"</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a:t>
            </a:r>
          </a:p>
        </p:txBody>
      </p:sp>
    </p:spTree>
    <p:extLst>
      <p:ext uri="{BB962C8B-B14F-4D97-AF65-F5344CB8AC3E}">
        <p14:creationId xmlns:p14="http://schemas.microsoft.com/office/powerpoint/2010/main" val="242844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9D0A-4FAA-47B3-933D-1E8991885D66}"/>
              </a:ext>
            </a:extLst>
          </p:cNvPr>
          <p:cNvSpPr>
            <a:spLocks noGrp="1"/>
          </p:cNvSpPr>
          <p:nvPr>
            <p:ph type="title"/>
          </p:nvPr>
        </p:nvSpPr>
        <p:spPr/>
        <p:txBody>
          <a:bodyPr/>
          <a:lstStyle/>
          <a:p>
            <a:pPr algn="r"/>
            <a:r>
              <a:rPr lang="en-GB" dirty="0"/>
              <a:t>Variable labels</a:t>
            </a:r>
          </a:p>
        </p:txBody>
      </p:sp>
      <p:sp>
        <p:nvSpPr>
          <p:cNvPr id="3" name="Content Placeholder 2">
            <a:extLst>
              <a:ext uri="{FF2B5EF4-FFF2-40B4-BE49-F238E27FC236}">
                <a16:creationId xmlns:a16="http://schemas.microsoft.com/office/drawing/2014/main" id="{BAA38BC1-7571-4116-8BF8-E741AD1381CE}"/>
              </a:ext>
            </a:extLst>
          </p:cNvPr>
          <p:cNvSpPr>
            <a:spLocks noGrp="1"/>
          </p:cNvSpPr>
          <p:nvPr>
            <p:ph idx="1"/>
          </p:nvPr>
        </p:nvSpPr>
        <p:spPr/>
        <p:txBody>
          <a:bodyPr>
            <a:normAutofit fontScale="92500"/>
          </a:bodyPr>
          <a:lstStyle/>
          <a:p>
            <a:pPr marL="0" indent="0">
              <a:buNone/>
            </a:pPr>
            <a:r>
              <a:rPr lang="en-GB" dirty="0">
                <a:cs typeface="Courier New" panose="02070309020205020404" pitchFamily="49" charset="0"/>
              </a:rPr>
              <a:t>What is happening here is we're attaching two labels to the same variable: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(text):</a:t>
            </a:r>
          </a:p>
          <a:p>
            <a:pPr marL="0" indent="0">
              <a:buNone/>
            </a:pPr>
            <a:r>
              <a:rPr lang="en-GB" dirty="0">
                <a:latin typeface="Courier New" panose="02070309020205020404" pitchFamily="49" charset="0"/>
                <a:cs typeface="Courier New" panose="02070309020205020404" pitchFamily="49" charset="0"/>
              </a:rPr>
              <a:t>	print(text)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"hi you"</a:t>
            </a:r>
          </a:p>
          <a:p>
            <a:pPr marL="0" indent="0">
              <a:buNone/>
            </a:pPr>
            <a:r>
              <a:rPr lang="en-GB" dirty="0" err="1">
                <a:latin typeface="Courier New" panose="02070309020205020404" pitchFamily="49" charset="0"/>
                <a:cs typeface="Courier New" panose="02070309020205020404" pitchFamily="49" charset="0"/>
              </a:rPr>
              <a:t>printit</a:t>
            </a:r>
            <a:r>
              <a:rPr lang="en-GB" dirty="0">
                <a:latin typeface="Courier New" panose="02070309020205020404" pitchFamily="49" charset="0"/>
                <a:cs typeface="Courier New" panose="02070309020205020404" pitchFamily="49" charset="0"/>
              </a:rPr>
              <a:t>(a)</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The effect this has depends whether the variable is mutable or immutable.</a:t>
            </a:r>
          </a:p>
          <a:p>
            <a:endParaRPr lang="en-GB" dirty="0"/>
          </a:p>
        </p:txBody>
      </p:sp>
      <p:grpSp>
        <p:nvGrpSpPr>
          <p:cNvPr id="4" name="Group 3">
            <a:extLst>
              <a:ext uri="{FF2B5EF4-FFF2-40B4-BE49-F238E27FC236}">
                <a16:creationId xmlns:a16="http://schemas.microsoft.com/office/drawing/2014/main" id="{302C4410-957C-42BD-9D81-35816E73F903}"/>
              </a:ext>
            </a:extLst>
          </p:cNvPr>
          <p:cNvGrpSpPr/>
          <p:nvPr/>
        </p:nvGrpSpPr>
        <p:grpSpPr>
          <a:xfrm>
            <a:off x="6678452" y="3734481"/>
            <a:ext cx="4403188" cy="1081283"/>
            <a:chOff x="6766560" y="2534114"/>
            <a:chExt cx="4403188" cy="1081283"/>
          </a:xfrm>
        </p:grpSpPr>
        <p:cxnSp>
          <p:nvCxnSpPr>
            <p:cNvPr id="5" name="Straight Connector 4">
              <a:extLst>
                <a:ext uri="{FF2B5EF4-FFF2-40B4-BE49-F238E27FC236}">
                  <a16:creationId xmlns:a16="http://schemas.microsoft.com/office/drawing/2014/main" id="{EE2F644A-9BCA-4500-80DA-DCF9316A64E4}"/>
                </a:ext>
              </a:extLst>
            </p:cNvPr>
            <p:cNvCxnSpPr/>
            <p:nvPr/>
          </p:nvCxnSpPr>
          <p:spPr>
            <a:xfrm>
              <a:off x="6766560" y="3615397"/>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F187C72-2282-4FCD-97D9-CBD7912C8192}"/>
                </a:ext>
              </a:extLst>
            </p:cNvPr>
            <p:cNvSpPr txBox="1"/>
            <p:nvPr/>
          </p:nvSpPr>
          <p:spPr>
            <a:xfrm>
              <a:off x="8496454" y="3246065"/>
              <a:ext cx="943400" cy="369332"/>
            </a:xfrm>
            <a:prstGeom prst="rect">
              <a:avLst/>
            </a:prstGeom>
            <a:noFill/>
          </p:spPr>
          <p:txBody>
            <a:bodyPr wrap="none" rtlCol="0">
              <a:spAutoFit/>
            </a:bodyPr>
            <a:lstStyle/>
            <a:p>
              <a:r>
                <a:rPr lang="en-GB" dirty="0"/>
                <a:t>"hi you"</a:t>
              </a:r>
            </a:p>
          </p:txBody>
        </p:sp>
        <p:sp>
          <p:nvSpPr>
            <p:cNvPr id="7" name="Rectangle 6">
              <a:extLst>
                <a:ext uri="{FF2B5EF4-FFF2-40B4-BE49-F238E27FC236}">
                  <a16:creationId xmlns:a16="http://schemas.microsoft.com/office/drawing/2014/main" id="{4B5F4FE6-77C4-410F-8C03-60BFD1E210D1}"/>
                </a:ext>
              </a:extLst>
            </p:cNvPr>
            <p:cNvSpPr/>
            <p:nvPr/>
          </p:nvSpPr>
          <p:spPr>
            <a:xfrm>
              <a:off x="7596553" y="2556473"/>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cxnSp>
          <p:nvCxnSpPr>
            <p:cNvPr id="8" name="Straight Arrow Connector 7">
              <a:extLst>
                <a:ext uri="{FF2B5EF4-FFF2-40B4-BE49-F238E27FC236}">
                  <a16:creationId xmlns:a16="http://schemas.microsoft.com/office/drawing/2014/main" id="{325B2422-EE2F-4AF2-8B0A-89E29FD433B1}"/>
                </a:ext>
              </a:extLst>
            </p:cNvPr>
            <p:cNvCxnSpPr/>
            <p:nvPr/>
          </p:nvCxnSpPr>
          <p:spPr>
            <a:xfrm>
              <a:off x="8060788" y="2996418"/>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6BC7789-2AF7-4E36-B2EC-EE026D855B57}"/>
                </a:ext>
              </a:extLst>
            </p:cNvPr>
            <p:cNvSpPr/>
            <p:nvPr/>
          </p:nvSpPr>
          <p:spPr>
            <a:xfrm>
              <a:off x="9781392" y="2534114"/>
              <a:ext cx="68595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text</a:t>
              </a:r>
            </a:p>
          </p:txBody>
        </p:sp>
        <p:cxnSp>
          <p:nvCxnSpPr>
            <p:cNvPr id="10" name="Straight Arrow Connector 9">
              <a:extLst>
                <a:ext uri="{FF2B5EF4-FFF2-40B4-BE49-F238E27FC236}">
                  <a16:creationId xmlns:a16="http://schemas.microsoft.com/office/drawing/2014/main" id="{4ECD3C33-223A-4F5A-860B-0CB2871833C5}"/>
                </a:ext>
              </a:extLst>
            </p:cNvPr>
            <p:cNvCxnSpPr>
              <a:cxnSpLocks/>
            </p:cNvCxnSpPr>
            <p:nvPr/>
          </p:nvCxnSpPr>
          <p:spPr>
            <a:xfrm flipH="1">
              <a:off x="9177506" y="2991314"/>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14289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17162</TotalTime>
  <Words>3609</Words>
  <Application>Microsoft Office PowerPoint</Application>
  <PresentationFormat>Widescreen</PresentationFormat>
  <Paragraphs>824</Paragraphs>
  <Slides>55</Slides>
  <Notes>39</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Calibri Light</vt:lpstr>
      <vt:lpstr>Courier New</vt:lpstr>
      <vt:lpstr>Office Theme</vt:lpstr>
      <vt:lpstr>Programming for Geographical Information Analysis: Core Skills</vt:lpstr>
      <vt:lpstr>Review</vt:lpstr>
      <vt:lpstr>2D loops</vt:lpstr>
      <vt:lpstr>This lecture</vt:lpstr>
      <vt:lpstr>Functions</vt:lpstr>
      <vt:lpstr>Basic function</vt:lpstr>
      <vt:lpstr>Example</vt:lpstr>
      <vt:lpstr>Passing info in</vt:lpstr>
      <vt:lpstr>Variable labels</vt:lpstr>
      <vt:lpstr>Variable labels</vt:lpstr>
      <vt:lpstr>Variable labels</vt:lpstr>
      <vt:lpstr>Passing info in</vt:lpstr>
      <vt:lpstr>Getting values back</vt:lpstr>
      <vt:lpstr>This lecture</vt:lpstr>
      <vt:lpstr>Multiple in (single out)</vt:lpstr>
      <vt:lpstr>Defaults</vt:lpstr>
      <vt:lpstr>Ordering</vt:lpstr>
      <vt:lpstr>Parameter quirks</vt:lpstr>
      <vt:lpstr>Parameter quirks</vt:lpstr>
      <vt:lpstr>Keyword arguments</vt:lpstr>
      <vt:lpstr>Mixed arguments</vt:lpstr>
      <vt:lpstr>Flexible parameterisation</vt:lpstr>
      <vt:lpstr>Iterable unpacking</vt:lpstr>
      <vt:lpstr>Iterable unpacking</vt:lpstr>
      <vt:lpstr>Flexible parameterisation</vt:lpstr>
      <vt:lpstr>Unpacking dictionaries</vt:lpstr>
      <vt:lpstr>Unpacking quirks</vt:lpstr>
      <vt:lpstr>Summary of order</vt:lpstr>
      <vt:lpstr>Nested functions</vt:lpstr>
      <vt:lpstr>This lecture</vt:lpstr>
      <vt:lpstr>Scope</vt:lpstr>
      <vt:lpstr>Function scope</vt:lpstr>
      <vt:lpstr>Function scope</vt:lpstr>
      <vt:lpstr>Function scope</vt:lpstr>
      <vt:lpstr>Function scope</vt:lpstr>
      <vt:lpstr>Function scope</vt:lpstr>
      <vt:lpstr>Global variables</vt:lpstr>
      <vt:lpstr>Nested scopes</vt:lpstr>
      <vt:lpstr>Nested scopes</vt:lpstr>
      <vt:lpstr>Variable labels</vt:lpstr>
      <vt:lpstr>This lecture</vt:lpstr>
      <vt:lpstr>Style</vt:lpstr>
      <vt:lpstr>Style: main elements</vt:lpstr>
      <vt:lpstr>Documentation</vt:lpstr>
      <vt:lpstr>Documentation</vt:lpstr>
      <vt:lpstr>Example</vt:lpstr>
      <vt:lpstr>PyDoc</vt:lpstr>
      <vt:lpstr>PyDoc</vt:lpstr>
      <vt:lpstr>Other software</vt:lpstr>
      <vt:lpstr>DocTest</vt:lpstr>
      <vt:lpstr>DocTest</vt:lpstr>
      <vt:lpstr>Unit tests</vt:lpstr>
      <vt:lpstr>Write a test class</vt:lpstr>
      <vt:lpstr>Write a test class</vt:lpstr>
      <vt:lpstr>Test Driven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1454</cp:revision>
  <dcterms:created xsi:type="dcterms:W3CDTF">2017-08-18T14:16:12Z</dcterms:created>
  <dcterms:modified xsi:type="dcterms:W3CDTF">2017-10-27T00:01:51Z</dcterms:modified>
</cp:coreProperties>
</file>