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18"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Lst>
  <p:sldSz cx="12192000" cy="6858000"/>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96" y="10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26/10/2017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docs.python.org/3/reference/compound_stmts.html#for" TargetMode="External"/><Relationship Id="rId7" Type="http://schemas.openxmlformats.org/officeDocument/2006/relationships/hyperlink" Target="https://docs.python.org/3/library/functions.html#-1,-1,NEXT" TargetMode="External"/><Relationship Id="rId2" Type="http://schemas.openxmlformats.org/officeDocument/2006/relationships/slide" Target="../slides/slide31.xml"/><Relationship Id="rId1" Type="http://schemas.openxmlformats.org/officeDocument/2006/relationships/notesMaster" Target="../notesMasters/notesMaster1.xml"/><Relationship Id="rId6" Type="http://schemas.openxmlformats.org/officeDocument/2006/relationships/hyperlink" Target="https://docs.python.org/3/library/exceptions.html#StopIteration" TargetMode="External"/><Relationship Id="rId5" Type="http://schemas.openxmlformats.org/officeDocument/2006/relationships/hyperlink" Target="https://docs.python.org/3/library/stdtypes.html#iterator.__next__" TargetMode="External"/><Relationship Id="rId4" Type="http://schemas.openxmlformats.org/officeDocument/2006/relationships/hyperlink" Target="https://docs.python.org/3/library/functions.html#iter"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7715845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we've been talking about conditions, and you've seen some examples,  but they can be much more complicated.</a:t>
            </a:r>
          </a:p>
        </p:txBody>
      </p:sp>
      <p:sp>
        <p:nvSpPr>
          <p:cNvPr id="4" name="Slide Number Placeholder 3"/>
          <p:cNvSpPr>
            <a:spLocks noGrp="1"/>
          </p:cNvSpPr>
          <p:nvPr>
            <p:ph type="sldNum" sz="quarter" idx="10"/>
          </p:nvPr>
        </p:nvSpPr>
        <p:spPr/>
        <p:txBody>
          <a:bodyPr/>
          <a:lstStyle/>
          <a:p>
            <a:fld id="{40AF8E6D-2F87-4F6A-97CA-AABE12BDBAA7}" type="slidenum">
              <a:rPr lang="en-GB" smtClean="0"/>
              <a:t>16</a:t>
            </a:fld>
            <a:endParaRPr lang="en-GB"/>
          </a:p>
        </p:txBody>
      </p:sp>
    </p:spTree>
    <p:extLst>
      <p:ext uri="{BB962C8B-B14F-4D97-AF65-F5344CB8AC3E}">
        <p14:creationId xmlns:p14="http://schemas.microsoft.com/office/powerpoint/2010/main" val="23865682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17</a:t>
            </a:fld>
            <a:endParaRPr lang="en-GB"/>
          </a:p>
        </p:txBody>
      </p:sp>
    </p:spTree>
    <p:extLst>
      <p:ext uri="{BB962C8B-B14F-4D97-AF65-F5344CB8AC3E}">
        <p14:creationId xmlns:p14="http://schemas.microsoft.com/office/powerpoint/2010/main" val="236572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18</a:t>
            </a:fld>
            <a:endParaRPr lang="en-GB"/>
          </a:p>
        </p:txBody>
      </p:sp>
    </p:spTree>
    <p:extLst>
      <p:ext uri="{BB962C8B-B14F-4D97-AF65-F5344CB8AC3E}">
        <p14:creationId xmlns:p14="http://schemas.microsoft.com/office/powerpoint/2010/main" val="874174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C-style languages, there's a construction for this which is:</a:t>
            </a:r>
          </a:p>
          <a:p>
            <a:r>
              <a:rPr lang="en-GB" dirty="0"/>
              <a:t>b = (a &lt; 5) ? "less than 5": "more than five";</a:t>
            </a:r>
          </a:p>
        </p:txBody>
      </p:sp>
      <p:sp>
        <p:nvSpPr>
          <p:cNvPr id="4" name="Slide Number Placeholder 3"/>
          <p:cNvSpPr>
            <a:spLocks noGrp="1"/>
          </p:cNvSpPr>
          <p:nvPr>
            <p:ph type="sldNum" sz="quarter" idx="10"/>
          </p:nvPr>
        </p:nvSpPr>
        <p:spPr/>
        <p:txBody>
          <a:bodyPr/>
          <a:lstStyle/>
          <a:p>
            <a:fld id="{40AF8E6D-2F87-4F6A-97CA-AABE12BDBAA7}" type="slidenum">
              <a:rPr lang="en-GB" smtClean="0"/>
              <a:t>19</a:t>
            </a:fld>
            <a:endParaRPr lang="en-GB"/>
          </a:p>
        </p:txBody>
      </p:sp>
    </p:spTree>
    <p:extLst>
      <p:ext uri="{BB962C8B-B14F-4D97-AF65-F5344CB8AC3E}">
        <p14:creationId xmlns:p14="http://schemas.microsoft.com/office/powerpoint/2010/main" val="32668995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20</a:t>
            </a:fld>
            <a:endParaRPr lang="en-GB"/>
          </a:p>
        </p:txBody>
      </p:sp>
    </p:spTree>
    <p:extLst>
      <p:ext uri="{BB962C8B-B14F-4D97-AF65-F5344CB8AC3E}">
        <p14:creationId xmlns:p14="http://schemas.microsoft.com/office/powerpoint/2010/main" val="23308666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26</a:t>
            </a:fld>
            <a:endParaRPr lang="en-GB"/>
          </a:p>
        </p:txBody>
      </p:sp>
    </p:spTree>
    <p:extLst>
      <p:ext uri="{BB962C8B-B14F-4D97-AF65-F5344CB8AC3E}">
        <p14:creationId xmlns:p14="http://schemas.microsoft.com/office/powerpoint/2010/main" val="1088012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29</a:t>
            </a:fld>
            <a:endParaRPr lang="en-GB"/>
          </a:p>
        </p:txBody>
      </p:sp>
    </p:spTree>
    <p:extLst>
      <p:ext uri="{BB962C8B-B14F-4D97-AF65-F5344CB8AC3E}">
        <p14:creationId xmlns:p14="http://schemas.microsoft.com/office/powerpoint/2010/main" val="18140234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use of the term iterator can be a little informal in the documentation. For example, it the documentation for loops are described both as iterators and as using them.</a:t>
            </a:r>
          </a:p>
          <a:p>
            <a:endParaRPr lang="en-GB" dirty="0"/>
          </a:p>
          <a:p>
            <a:r>
              <a:rPr lang="en-GB" dirty="0"/>
              <a:t>"We say such an object is </a:t>
            </a:r>
            <a:r>
              <a:rPr lang="en-GB" dirty="0" err="1"/>
              <a:t>iterable</a:t>
            </a:r>
            <a:r>
              <a:rPr lang="en-GB" dirty="0"/>
              <a:t>, that is, suitable as a target for functions and constructs that expect something from which they can obtain successive items until the supply is exhausted. We have seen that the for statement is such an iterator."</a:t>
            </a:r>
          </a:p>
          <a:p>
            <a:endParaRPr lang="en-GB" dirty="0"/>
          </a:p>
          <a:p>
            <a:r>
              <a:rPr lang="en-GB" dirty="0"/>
              <a:t>"The use of iterators pervades and unifies Python. Behind the scenes, the </a:t>
            </a:r>
            <a:r>
              <a:rPr lang="en-GB" dirty="0">
                <a:hlinkClick r:id="rId3"/>
              </a:rPr>
              <a:t>for</a:t>
            </a:r>
            <a:r>
              <a:rPr lang="en-GB" dirty="0"/>
              <a:t> statement calls </a:t>
            </a:r>
            <a:r>
              <a:rPr lang="en-GB" dirty="0" err="1">
                <a:hlinkClick r:id="rId4" tooltip="iter"/>
              </a:rPr>
              <a:t>iter</a:t>
            </a:r>
            <a:r>
              <a:rPr lang="en-GB" dirty="0">
                <a:hlinkClick r:id="rId4" tooltip="iter"/>
              </a:rPr>
              <a:t>()</a:t>
            </a:r>
            <a:r>
              <a:rPr lang="en-GB" dirty="0"/>
              <a:t> on the container object. The function returns an iterator object that defines the method </a:t>
            </a:r>
            <a:r>
              <a:rPr lang="en-GB" dirty="0">
                <a:hlinkClick r:id="rId5" tooltip="iterator.__next__"/>
              </a:rPr>
              <a:t>__next__()</a:t>
            </a:r>
            <a:r>
              <a:rPr lang="en-GB" dirty="0"/>
              <a:t> which accesses elements in the container one at a time. When there are no more elements, </a:t>
            </a:r>
            <a:r>
              <a:rPr lang="en-GB" dirty="0">
                <a:hlinkClick r:id="rId5" tooltip="iterator.__next__"/>
              </a:rPr>
              <a:t>__next__()</a:t>
            </a:r>
            <a:r>
              <a:rPr lang="en-GB" dirty="0"/>
              <a:t> raises a </a:t>
            </a:r>
            <a:r>
              <a:rPr lang="en-GB" dirty="0" err="1">
                <a:hlinkClick r:id="rId6" tooltip="StopIteration"/>
              </a:rPr>
              <a:t>StopIteration</a:t>
            </a:r>
            <a:r>
              <a:rPr lang="en-GB" dirty="0"/>
              <a:t> exception which tells the </a:t>
            </a:r>
            <a:r>
              <a:rPr lang="en-GB" dirty="0">
                <a:hlinkClick r:id="rId3"/>
              </a:rPr>
              <a:t>for</a:t>
            </a:r>
            <a:r>
              <a:rPr lang="en-GB" dirty="0"/>
              <a:t> loop to terminate. You can call the </a:t>
            </a:r>
            <a:r>
              <a:rPr lang="en-GB" dirty="0">
                <a:hlinkClick r:id="rId5" tooltip="iterator.__next__"/>
              </a:rPr>
              <a:t>__next__()</a:t>
            </a:r>
            <a:r>
              <a:rPr lang="en-GB" dirty="0"/>
              <a:t> method using the </a:t>
            </a:r>
            <a:r>
              <a:rPr lang="en-GB" dirty="0">
                <a:hlinkClick r:id="rId7" tooltip="next"/>
              </a:rPr>
              <a:t>next()</a:t>
            </a:r>
            <a:r>
              <a:rPr lang="en-GB" dirty="0"/>
              <a:t> built-in function"</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31</a:t>
            </a:fld>
            <a:endParaRPr lang="en-GB"/>
          </a:p>
        </p:txBody>
      </p:sp>
    </p:spTree>
    <p:extLst>
      <p:ext uri="{BB962C8B-B14F-4D97-AF65-F5344CB8AC3E}">
        <p14:creationId xmlns:p14="http://schemas.microsoft.com/office/powerpoint/2010/main" val="18214755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33</a:t>
            </a:fld>
            <a:endParaRPr lang="en-GB"/>
          </a:p>
        </p:txBody>
      </p:sp>
    </p:spTree>
    <p:extLst>
      <p:ext uri="{BB962C8B-B14F-4D97-AF65-F5344CB8AC3E}">
        <p14:creationId xmlns:p14="http://schemas.microsoft.com/office/powerpoint/2010/main" val="26211537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34</a:t>
            </a:fld>
            <a:endParaRPr lang="en-GB"/>
          </a:p>
        </p:txBody>
      </p:sp>
    </p:spTree>
    <p:extLst>
      <p:ext uri="{BB962C8B-B14F-4D97-AF65-F5344CB8AC3E}">
        <p14:creationId xmlns:p14="http://schemas.microsoft.com/office/powerpoint/2010/main" val="4087376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lecturer we'll look at how we determine the flow of control through the program. We've talked a little about if statements; we'll now look at the other major constructs. First though, a quick introductions…</a:t>
            </a:r>
          </a:p>
        </p:txBody>
      </p:sp>
      <p:sp>
        <p:nvSpPr>
          <p:cNvPr id="4" name="Slide Number Placeholder 3"/>
          <p:cNvSpPr>
            <a:spLocks noGrp="1"/>
          </p:cNvSpPr>
          <p:nvPr>
            <p:ph type="sldNum" sz="quarter" idx="10"/>
          </p:nvPr>
        </p:nvSpPr>
        <p:spPr/>
        <p:txBody>
          <a:bodyPr/>
          <a:lstStyle/>
          <a:p>
            <a:fld id="{40AF8E6D-2F87-4F6A-97CA-AABE12BDBAA7}" type="slidenum">
              <a:rPr lang="en-GB" smtClean="0"/>
              <a:t>5</a:t>
            </a:fld>
            <a:endParaRPr lang="en-GB"/>
          </a:p>
        </p:txBody>
      </p:sp>
    </p:spTree>
    <p:extLst>
      <p:ext uri="{BB962C8B-B14F-4D97-AF65-F5344CB8AC3E}">
        <p14:creationId xmlns:p14="http://schemas.microsoft.com/office/powerpoint/2010/main" val="1612983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35</a:t>
            </a:fld>
            <a:endParaRPr lang="en-GB"/>
          </a:p>
        </p:txBody>
      </p:sp>
    </p:spTree>
    <p:extLst>
      <p:ext uri="{BB962C8B-B14F-4D97-AF65-F5344CB8AC3E}">
        <p14:creationId xmlns:p14="http://schemas.microsoft.com/office/powerpoint/2010/main" val="34552653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39</a:t>
            </a:fld>
            <a:endParaRPr lang="en-GB"/>
          </a:p>
        </p:txBody>
      </p:sp>
    </p:spTree>
    <p:extLst>
      <p:ext uri="{BB962C8B-B14F-4D97-AF65-F5344CB8AC3E}">
        <p14:creationId xmlns:p14="http://schemas.microsoft.com/office/powerpoint/2010/main" val="12878226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0940BC5E-9D81-40D3-9B92-C20E4E995850}"/>
              </a:ext>
            </a:extLst>
          </p:cNvPr>
          <p:cNvSpPr>
            <a:spLocks noGrp="1" noRot="1" noChangeAspect="1" noTextEdit="1"/>
          </p:cNvSpPr>
          <p:nvPr>
            <p:ph type="sldImg"/>
          </p:nvPr>
        </p:nvSpPr>
        <p:spPr>
          <a:ln/>
        </p:spPr>
      </p:sp>
      <p:sp>
        <p:nvSpPr>
          <p:cNvPr id="56323" name="Notes Placeholder 2">
            <a:extLst>
              <a:ext uri="{FF2B5EF4-FFF2-40B4-BE49-F238E27FC236}">
                <a16:creationId xmlns:a16="http://schemas.microsoft.com/office/drawing/2014/main" id="{225084FF-280B-43B2-9495-1035C4F7670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cs typeface="Arial" panose="020B0604020202020204" pitchFamily="34" charset="0"/>
            </a:endParaRPr>
          </a:p>
        </p:txBody>
      </p:sp>
      <p:sp>
        <p:nvSpPr>
          <p:cNvPr id="56324" name="Slide Number Placeholder 3">
            <a:extLst>
              <a:ext uri="{FF2B5EF4-FFF2-40B4-BE49-F238E27FC236}">
                <a16:creationId xmlns:a16="http://schemas.microsoft.com/office/drawing/2014/main" id="{8BD84152-4E1D-4009-809D-F09ED098F7C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8D6DE6EA-69F9-446E-9E35-C9AE6E1596C5}" type="slidenum">
              <a:rPr lang="en-US" altLang="en-US" smtClean="0">
                <a:latin typeface="Arial Narrow" panose="020B0606020202030204" pitchFamily="34" charset="0"/>
              </a:rPr>
              <a:pPr>
                <a:spcBef>
                  <a:spcPct val="20000"/>
                </a:spcBef>
              </a:pPr>
              <a:t>42</a:t>
            </a:fld>
            <a:endParaRPr lang="en-US" altLang="en-US">
              <a:latin typeface="Arial Narrow" panose="020B0606020202030204" pitchFamily="34" charset="0"/>
            </a:endParaRPr>
          </a:p>
        </p:txBody>
      </p:sp>
    </p:spTree>
    <p:extLst>
      <p:ext uri="{BB962C8B-B14F-4D97-AF65-F5344CB8AC3E}">
        <p14:creationId xmlns:p14="http://schemas.microsoft.com/office/powerpoint/2010/main" val="26280320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F718A9FE-54CE-4F1E-A7E1-E74491D658E2}"/>
              </a:ext>
            </a:extLst>
          </p:cNvPr>
          <p:cNvSpPr>
            <a:spLocks noGrp="1" noRot="1" noChangeAspect="1" noTextEdit="1"/>
          </p:cNvSpPr>
          <p:nvPr>
            <p:ph type="sldImg"/>
          </p:nvPr>
        </p:nvSpPr>
        <p:spPr>
          <a:ln/>
        </p:spPr>
      </p:sp>
      <p:sp>
        <p:nvSpPr>
          <p:cNvPr id="64515" name="Notes Placeholder 2">
            <a:extLst>
              <a:ext uri="{FF2B5EF4-FFF2-40B4-BE49-F238E27FC236}">
                <a16:creationId xmlns:a16="http://schemas.microsoft.com/office/drawing/2014/main" id="{0F7769A9-94FA-446D-B9EB-A289D9CD814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cs typeface="Arial" panose="020B0604020202020204" pitchFamily="34" charset="0"/>
            </a:endParaRPr>
          </a:p>
        </p:txBody>
      </p:sp>
      <p:sp>
        <p:nvSpPr>
          <p:cNvPr id="64516" name="Slide Number Placeholder 3">
            <a:extLst>
              <a:ext uri="{FF2B5EF4-FFF2-40B4-BE49-F238E27FC236}">
                <a16:creationId xmlns:a16="http://schemas.microsoft.com/office/drawing/2014/main" id="{402FAA0F-F551-444D-84F2-A243268D133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6552F1F3-92DF-4742-9EE6-C359738DD6D5}" type="slidenum">
              <a:rPr lang="en-US" altLang="en-US" smtClean="0">
                <a:latin typeface="Arial Narrow" panose="020B0606020202030204" pitchFamily="34" charset="0"/>
              </a:rPr>
              <a:pPr>
                <a:spcBef>
                  <a:spcPct val="20000"/>
                </a:spcBef>
              </a:pPr>
              <a:t>46</a:t>
            </a:fld>
            <a:endParaRPr lang="en-US" altLang="en-US">
              <a:latin typeface="Arial Narrow" panose="020B0606020202030204" pitchFamily="34" charset="0"/>
            </a:endParaRPr>
          </a:p>
        </p:txBody>
      </p:sp>
    </p:spTree>
    <p:extLst>
      <p:ext uri="{BB962C8B-B14F-4D97-AF65-F5344CB8AC3E}">
        <p14:creationId xmlns:p14="http://schemas.microsoft.com/office/powerpoint/2010/main" val="33537319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A14F548C-333B-4F2A-9468-8C18115B7894}"/>
              </a:ext>
            </a:extLst>
          </p:cNvPr>
          <p:cNvSpPr>
            <a:spLocks noGrp="1" noRot="1" noChangeAspect="1" noTextEdit="1"/>
          </p:cNvSpPr>
          <p:nvPr>
            <p:ph type="sldImg"/>
          </p:nvPr>
        </p:nvSpPr>
        <p:spPr>
          <a:ln/>
        </p:spPr>
      </p:sp>
      <p:sp>
        <p:nvSpPr>
          <p:cNvPr id="66563" name="Notes Placeholder 2">
            <a:extLst>
              <a:ext uri="{FF2B5EF4-FFF2-40B4-BE49-F238E27FC236}">
                <a16:creationId xmlns:a16="http://schemas.microsoft.com/office/drawing/2014/main" id="{49DB3F45-E892-45F7-8CDD-4AFC3F04988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cs typeface="Arial" panose="020B0604020202020204" pitchFamily="34" charset="0"/>
            </a:endParaRPr>
          </a:p>
        </p:txBody>
      </p:sp>
      <p:sp>
        <p:nvSpPr>
          <p:cNvPr id="66564" name="Slide Number Placeholder 3">
            <a:extLst>
              <a:ext uri="{FF2B5EF4-FFF2-40B4-BE49-F238E27FC236}">
                <a16:creationId xmlns:a16="http://schemas.microsoft.com/office/drawing/2014/main" id="{5F2C3ACA-A62C-4F29-A90C-A479728399D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32E69EE4-76F5-4BB3-A120-B407F197BB0F}" type="slidenum">
              <a:rPr lang="en-US" altLang="en-US" smtClean="0">
                <a:latin typeface="Arial Narrow" panose="020B0606020202030204" pitchFamily="34" charset="0"/>
              </a:rPr>
              <a:pPr>
                <a:spcBef>
                  <a:spcPct val="20000"/>
                </a:spcBef>
              </a:pPr>
              <a:t>47</a:t>
            </a:fld>
            <a:endParaRPr lang="en-US" altLang="en-US">
              <a:latin typeface="Arial Narrow" panose="020B0606020202030204" pitchFamily="34" charset="0"/>
            </a:endParaRPr>
          </a:p>
        </p:txBody>
      </p:sp>
    </p:spTree>
    <p:extLst>
      <p:ext uri="{BB962C8B-B14F-4D97-AF65-F5344CB8AC3E}">
        <p14:creationId xmlns:p14="http://schemas.microsoft.com/office/powerpoint/2010/main" val="32966686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4BAC4418-BE86-4D49-8F7D-F7CE3BCFF49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59E59FB0-4E24-43E9-A6E5-744E2B011BDF}" type="slidenum">
              <a:rPr lang="en-US" altLang="en-US" smtClean="0">
                <a:latin typeface="Arial Narrow" panose="020B0606020202030204" pitchFamily="34" charset="0"/>
              </a:rPr>
              <a:pPr>
                <a:spcBef>
                  <a:spcPct val="20000"/>
                </a:spcBef>
              </a:pPr>
              <a:t>52</a:t>
            </a:fld>
            <a:endParaRPr lang="en-US" altLang="en-US">
              <a:latin typeface="Arial Narrow" panose="020B0606020202030204" pitchFamily="34" charset="0"/>
            </a:endParaRPr>
          </a:p>
        </p:txBody>
      </p:sp>
      <p:sp>
        <p:nvSpPr>
          <p:cNvPr id="69635" name="Rectangle 2">
            <a:extLst>
              <a:ext uri="{FF2B5EF4-FFF2-40B4-BE49-F238E27FC236}">
                <a16:creationId xmlns:a16="http://schemas.microsoft.com/office/drawing/2014/main" id="{26D0EFB4-59E7-42F9-B6E6-0FE60112940B}"/>
              </a:ext>
            </a:extLst>
          </p:cNvPr>
          <p:cNvSpPr>
            <a:spLocks noGrp="1" noRot="1" noChangeAspect="1" noChangeArrowheads="1" noTextEdit="1"/>
          </p:cNvSpPr>
          <p:nvPr>
            <p:ph type="sldImg"/>
          </p:nvPr>
        </p:nvSpPr>
        <p:spPr>
          <a:ln/>
        </p:spPr>
      </p:sp>
      <p:sp>
        <p:nvSpPr>
          <p:cNvPr id="69636" name="Rectangle 3">
            <a:extLst>
              <a:ext uri="{FF2B5EF4-FFF2-40B4-BE49-F238E27FC236}">
                <a16:creationId xmlns:a16="http://schemas.microsoft.com/office/drawing/2014/main" id="{601F1482-E8D5-4195-BB9A-287CDB2A8A7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r>
              <a:rPr lang="en-GB" altLang="en-US" sz="900" dirty="0">
                <a:cs typeface="Arial" panose="020B0604020202020204" pitchFamily="34" charset="0"/>
              </a:rPr>
              <a:t>The looping to dealing with 2D arrays is one of the most important structures you ever learn in any programming language. Here’s how it is done:</a:t>
            </a:r>
          </a:p>
          <a:p>
            <a:pPr marL="228600" indent="-228600" eaLnBrk="1" hangingPunct="1">
              <a:lnSpc>
                <a:spcPct val="80000"/>
              </a:lnSpc>
            </a:pPr>
            <a:endParaRPr lang="en-GB" altLang="en-US" sz="900" dirty="0">
              <a:cs typeface="Arial" panose="020B0604020202020204" pitchFamily="34" charset="0"/>
            </a:endParaRPr>
          </a:p>
          <a:p>
            <a:pPr marL="0" indent="0">
              <a:buNone/>
            </a:pPr>
            <a:r>
              <a:rPr lang="en-GB" sz="900" dirty="0">
                <a:latin typeface="Courier New" panose="02070309020205020404" pitchFamily="49" charset="0"/>
                <a:cs typeface="Courier New" panose="02070309020205020404" pitchFamily="49" charset="0"/>
              </a:rPr>
              <a:t>for </a:t>
            </a:r>
            <a:r>
              <a:rPr lang="en-GB" sz="900" dirty="0" err="1">
                <a:latin typeface="Courier New" panose="02070309020205020404" pitchFamily="49" charset="0"/>
                <a:cs typeface="Courier New" panose="02070309020205020404" pitchFamily="49" charset="0"/>
              </a:rPr>
              <a:t>i</a:t>
            </a:r>
            <a:r>
              <a:rPr lang="en-GB" sz="900" dirty="0">
                <a:latin typeface="Courier New" panose="02070309020205020404" pitchFamily="49" charset="0"/>
                <a:cs typeface="Courier New" panose="02070309020205020404" pitchFamily="49" charset="0"/>
              </a:rPr>
              <a:t> in range(</a:t>
            </a:r>
            <a:r>
              <a:rPr lang="en-GB" sz="900" dirty="0" err="1">
                <a:latin typeface="Courier New" panose="02070309020205020404" pitchFamily="49" charset="0"/>
                <a:cs typeface="Courier New" panose="02070309020205020404" pitchFamily="49" charset="0"/>
              </a:rPr>
              <a:t>len</a:t>
            </a:r>
            <a:r>
              <a:rPr lang="en-GB" sz="900" dirty="0">
                <a:latin typeface="Courier New" panose="02070309020205020404" pitchFamily="49" charset="0"/>
                <a:cs typeface="Courier New" panose="02070309020205020404" pitchFamily="49" charset="0"/>
              </a:rPr>
              <a:t>(data)):</a:t>
            </a:r>
          </a:p>
          <a:p>
            <a:pPr marL="0" indent="0">
              <a:buNone/>
            </a:pPr>
            <a:r>
              <a:rPr lang="en-GB" sz="900" dirty="0">
                <a:latin typeface="Courier New" panose="02070309020205020404" pitchFamily="49" charset="0"/>
                <a:cs typeface="Courier New" panose="02070309020205020404" pitchFamily="49" charset="0"/>
              </a:rPr>
              <a:t>    for j in range(</a:t>
            </a:r>
            <a:r>
              <a:rPr lang="en-GB" sz="900" dirty="0" err="1">
                <a:latin typeface="Courier New" panose="02070309020205020404" pitchFamily="49" charset="0"/>
                <a:cs typeface="Courier New" panose="02070309020205020404" pitchFamily="49" charset="0"/>
              </a:rPr>
              <a:t>len</a:t>
            </a:r>
            <a:r>
              <a:rPr lang="en-GB" sz="900" dirty="0">
                <a:latin typeface="Courier New" panose="02070309020205020404" pitchFamily="49" charset="0"/>
                <a:cs typeface="Courier New" panose="02070309020205020404" pitchFamily="49" charset="0"/>
              </a:rPr>
              <a:t>(data[j])):</a:t>
            </a:r>
          </a:p>
          <a:p>
            <a:pPr marL="0" indent="0">
              <a:buNone/>
            </a:pPr>
            <a:r>
              <a:rPr lang="en-GB" sz="900" dirty="0">
                <a:latin typeface="Courier New" panose="02070309020205020404" pitchFamily="49" charset="0"/>
                <a:cs typeface="Courier New" panose="02070309020205020404" pitchFamily="49" charset="0"/>
              </a:rPr>
              <a:t>	data[</a:t>
            </a:r>
            <a:r>
              <a:rPr lang="en-GB" sz="900" dirty="0" err="1">
                <a:latin typeface="Courier New" panose="02070309020205020404" pitchFamily="49" charset="0"/>
                <a:cs typeface="Courier New" panose="02070309020205020404" pitchFamily="49" charset="0"/>
              </a:rPr>
              <a:t>i</a:t>
            </a:r>
            <a:r>
              <a:rPr lang="en-GB" sz="900" dirty="0">
                <a:latin typeface="Courier New" panose="02070309020205020404" pitchFamily="49" charset="0"/>
                <a:cs typeface="Courier New" panose="02070309020205020404" pitchFamily="49" charset="0"/>
              </a:rPr>
              <a:t>][j] = 10</a:t>
            </a:r>
          </a:p>
          <a:p>
            <a:pPr marL="228600" indent="-228600" eaLnBrk="1" hangingPunct="1">
              <a:lnSpc>
                <a:spcPct val="80000"/>
              </a:lnSpc>
            </a:pPr>
            <a:endParaRPr lang="en-GB" altLang="en-US" sz="900" dirty="0">
              <a:cs typeface="Arial" panose="020B0604020202020204" pitchFamily="34" charset="0"/>
            </a:endParaRPr>
          </a:p>
          <a:p>
            <a:pPr marL="228600" indent="-228600" eaLnBrk="1" hangingPunct="1">
              <a:lnSpc>
                <a:spcPct val="80000"/>
              </a:lnSpc>
            </a:pPr>
            <a:r>
              <a:rPr lang="en-GB" altLang="en-US" sz="900" dirty="0">
                <a:cs typeface="Arial" panose="020B0604020202020204" pitchFamily="34" charset="0"/>
              </a:rPr>
              <a:t>Note that we use the collection (“data”) in the above as if it was a collection of collections. We can get the first dimension using </a:t>
            </a:r>
            <a:r>
              <a:rPr lang="en-GB" altLang="en-US" sz="900" dirty="0" err="1">
                <a:cs typeface="Arial" panose="020B0604020202020204" pitchFamily="34" charset="0"/>
              </a:rPr>
              <a:t>len</a:t>
            </a:r>
            <a:r>
              <a:rPr lang="en-GB" altLang="en-US" sz="900" dirty="0">
                <a:cs typeface="Arial" panose="020B0604020202020204" pitchFamily="34" charset="0"/>
              </a:rPr>
              <a:t>(data), and the length of the current collection in the second dimension using </a:t>
            </a:r>
            <a:r>
              <a:rPr lang="en-GB" altLang="en-US" sz="900" dirty="0" err="1">
                <a:cs typeface="Arial" panose="020B0604020202020204" pitchFamily="34" charset="0"/>
              </a:rPr>
              <a:t>len</a:t>
            </a:r>
            <a:r>
              <a:rPr lang="en-GB" altLang="en-US" sz="900" dirty="0">
                <a:cs typeface="Arial" panose="020B0604020202020204" pitchFamily="34" charset="0"/>
              </a:rPr>
              <a:t>(data[</a:t>
            </a:r>
            <a:r>
              <a:rPr lang="en-GB" altLang="en-US" sz="900" dirty="0" err="1">
                <a:cs typeface="Arial" panose="020B0604020202020204" pitchFamily="34" charset="0"/>
              </a:rPr>
              <a:t>i</a:t>
            </a:r>
            <a:r>
              <a:rPr lang="en-GB" altLang="en-US" sz="900" dirty="0">
                <a:cs typeface="Arial" panose="020B0604020202020204" pitchFamily="34" charset="0"/>
              </a:rPr>
              <a:t>]), where </a:t>
            </a:r>
            <a:r>
              <a:rPr lang="en-GB" altLang="en-US" sz="900" dirty="0" err="1">
                <a:cs typeface="Arial" panose="020B0604020202020204" pitchFamily="34" charset="0"/>
              </a:rPr>
              <a:t>i</a:t>
            </a:r>
            <a:r>
              <a:rPr lang="en-GB" altLang="en-US" sz="900" dirty="0">
                <a:cs typeface="Arial" panose="020B0604020202020204" pitchFamily="34" charset="0"/>
              </a:rPr>
              <a:t> will be some position in the first dimension. This is an extremely critical piece of code, so make sure you understand what it is doing. It might help to draw a 3 by 2 array at this stage and work through the loops to see what’s happening. Two additional comments might help:</a:t>
            </a:r>
          </a:p>
          <a:p>
            <a:pPr marL="228600" indent="-228600" eaLnBrk="1" hangingPunct="1">
              <a:lnSpc>
                <a:spcPct val="80000"/>
              </a:lnSpc>
            </a:pPr>
            <a:endParaRPr lang="en-GB" altLang="en-US" sz="900" dirty="0">
              <a:cs typeface="Arial" panose="020B0604020202020204" pitchFamily="34" charset="0"/>
            </a:endParaRPr>
          </a:p>
          <a:p>
            <a:pPr marL="685800" lvl="1" indent="-228600" eaLnBrk="1" hangingPunct="1">
              <a:lnSpc>
                <a:spcPct val="80000"/>
              </a:lnSpc>
            </a:pPr>
            <a:r>
              <a:rPr lang="en-GB" altLang="en-US" sz="900" dirty="0">
                <a:cs typeface="Arial" panose="020B0604020202020204" pitchFamily="34" charset="0"/>
              </a:rPr>
              <a:t>j will never reach the value </a:t>
            </a:r>
            <a:r>
              <a:rPr lang="en-GB" altLang="en-US" sz="900" dirty="0" err="1">
                <a:cs typeface="Arial" panose="020B0604020202020204" pitchFamily="34" charset="0"/>
              </a:rPr>
              <a:t>len</a:t>
            </a:r>
            <a:r>
              <a:rPr lang="en-GB" altLang="en-US" sz="900" dirty="0">
                <a:cs typeface="Arial" panose="020B0604020202020204" pitchFamily="34" charset="0"/>
              </a:rPr>
              <a:t>(data[</a:t>
            </a:r>
            <a:r>
              <a:rPr lang="en-GB" altLang="en-US" sz="900" dirty="0" err="1">
                <a:cs typeface="Arial" panose="020B0604020202020204" pitchFamily="34" charset="0"/>
              </a:rPr>
              <a:t>i</a:t>
            </a:r>
            <a:r>
              <a:rPr lang="en-GB" altLang="en-US" sz="900" dirty="0">
                <a:cs typeface="Arial" panose="020B0604020202020204" pitchFamily="34" charset="0"/>
              </a:rPr>
              <a:t>]). This makes sense when we realise that the </a:t>
            </a:r>
            <a:r>
              <a:rPr lang="en-GB" altLang="en-US" sz="900" dirty="0" err="1">
                <a:cs typeface="Arial" panose="020B0604020202020204" pitchFamily="34" charset="0"/>
              </a:rPr>
              <a:t>len</a:t>
            </a:r>
            <a:r>
              <a:rPr lang="en-GB" altLang="en-US" sz="900" dirty="0">
                <a:cs typeface="Arial" panose="020B0604020202020204" pitchFamily="34" charset="0"/>
              </a:rPr>
              <a:t>(data[</a:t>
            </a:r>
            <a:r>
              <a:rPr lang="en-GB" altLang="en-US" sz="900" dirty="0" err="1">
                <a:cs typeface="Arial" panose="020B0604020202020204" pitchFamily="34" charset="0"/>
              </a:rPr>
              <a:t>i</a:t>
            </a:r>
            <a:r>
              <a:rPr lang="en-GB" altLang="en-US" sz="900" dirty="0">
                <a:cs typeface="Arial" panose="020B0604020202020204" pitchFamily="34" charset="0"/>
              </a:rPr>
              <a:t>]) positions in the collection will be labelled from zero to </a:t>
            </a:r>
            <a:r>
              <a:rPr lang="en-GB" altLang="en-US" sz="900" dirty="0" err="1">
                <a:cs typeface="Arial" panose="020B0604020202020204" pitchFamily="34" charset="0"/>
              </a:rPr>
              <a:t>len</a:t>
            </a:r>
            <a:r>
              <a:rPr lang="en-GB" altLang="en-US" sz="900" dirty="0">
                <a:cs typeface="Arial" panose="020B0604020202020204" pitchFamily="34" charset="0"/>
              </a:rPr>
              <a:t>(data[</a:t>
            </a:r>
            <a:r>
              <a:rPr lang="en-GB" altLang="en-US" sz="900" dirty="0" err="1">
                <a:cs typeface="Arial" panose="020B0604020202020204" pitchFamily="34" charset="0"/>
              </a:rPr>
              <a:t>i</a:t>
            </a:r>
            <a:r>
              <a:rPr lang="en-GB" altLang="en-US" sz="900" dirty="0">
                <a:cs typeface="Arial" panose="020B0604020202020204" pitchFamily="34" charset="0"/>
              </a:rPr>
              <a:t>]) – 1. Remember that 10 positions would be numbered 0 to 9. </a:t>
            </a:r>
          </a:p>
          <a:p>
            <a:pPr marL="685800" lvl="1" indent="-228600" eaLnBrk="1" hangingPunct="1">
              <a:lnSpc>
                <a:spcPct val="80000"/>
              </a:lnSpc>
            </a:pPr>
            <a:r>
              <a:rPr lang="en-GB" altLang="en-US" sz="900" dirty="0">
                <a:cs typeface="Arial" panose="020B0604020202020204" pitchFamily="34" charset="0"/>
              </a:rPr>
              <a:t>It will help if you realise that the </a:t>
            </a:r>
            <a:r>
              <a:rPr lang="en-GB" altLang="en-US" sz="900" dirty="0" err="1">
                <a:cs typeface="Arial" panose="020B0604020202020204" pitchFamily="34" charset="0"/>
              </a:rPr>
              <a:t>i</a:t>
            </a:r>
            <a:r>
              <a:rPr lang="en-GB" altLang="en-US" sz="900" dirty="0">
                <a:cs typeface="Arial" panose="020B0604020202020204" pitchFamily="34" charset="0"/>
              </a:rPr>
              <a:t> variable will increase by one each complete run through of the j variable from zero to </a:t>
            </a:r>
            <a:r>
              <a:rPr lang="en-GB" altLang="en-US" sz="900" dirty="0" err="1">
                <a:cs typeface="Arial" panose="020B0604020202020204" pitchFamily="34" charset="0"/>
              </a:rPr>
              <a:t>len</a:t>
            </a:r>
            <a:r>
              <a:rPr lang="en-GB" altLang="en-US" sz="900" dirty="0">
                <a:cs typeface="Arial" panose="020B0604020202020204" pitchFamily="34" charset="0"/>
              </a:rPr>
              <a:t>(data[</a:t>
            </a:r>
            <a:r>
              <a:rPr lang="en-GB" altLang="en-US" sz="900" dirty="0" err="1">
                <a:cs typeface="Arial" panose="020B0604020202020204" pitchFamily="34" charset="0"/>
              </a:rPr>
              <a:t>i</a:t>
            </a:r>
            <a:r>
              <a:rPr lang="en-GB" altLang="en-US" sz="900" dirty="0">
                <a:cs typeface="Arial" panose="020B0604020202020204" pitchFamily="34" charset="0"/>
              </a:rPr>
              <a:t>]). Each time j reaches </a:t>
            </a:r>
            <a:r>
              <a:rPr lang="en-GB" altLang="en-US" sz="900" dirty="0" err="1">
                <a:cs typeface="Arial" panose="020B0604020202020204" pitchFamily="34" charset="0"/>
              </a:rPr>
              <a:t>len</a:t>
            </a:r>
            <a:r>
              <a:rPr lang="en-GB" altLang="en-US" sz="900" dirty="0">
                <a:cs typeface="Arial" panose="020B0604020202020204" pitchFamily="34" charset="0"/>
              </a:rPr>
              <a:t>(data[</a:t>
            </a:r>
            <a:r>
              <a:rPr lang="en-GB" altLang="en-US" sz="900" dirty="0" err="1">
                <a:cs typeface="Arial" panose="020B0604020202020204" pitchFamily="34" charset="0"/>
              </a:rPr>
              <a:t>i</a:t>
            </a:r>
            <a:r>
              <a:rPr lang="en-GB" altLang="en-US" sz="900" dirty="0">
                <a:cs typeface="Arial" panose="020B0604020202020204" pitchFamily="34" charset="0"/>
              </a:rPr>
              <a:t>]) – 1 it will be reset to zero and the </a:t>
            </a:r>
            <a:r>
              <a:rPr lang="en-GB" altLang="en-US" sz="900" dirty="0" err="1">
                <a:cs typeface="Arial" panose="020B0604020202020204" pitchFamily="34" charset="0"/>
              </a:rPr>
              <a:t>i</a:t>
            </a:r>
            <a:r>
              <a:rPr lang="en-GB" altLang="en-US" sz="900" dirty="0">
                <a:cs typeface="Arial" panose="020B0604020202020204" pitchFamily="34" charset="0"/>
              </a:rPr>
              <a:t> loop will start its next iteration. </a:t>
            </a:r>
          </a:p>
          <a:p>
            <a:pPr marL="228600" indent="-228600" eaLnBrk="1" hangingPunct="1">
              <a:lnSpc>
                <a:spcPct val="80000"/>
              </a:lnSpc>
            </a:pPr>
            <a:endParaRPr lang="en-GB" altLang="en-US" sz="900" dirty="0">
              <a:cs typeface="Arial" panose="020B0604020202020204" pitchFamily="34" charset="0"/>
            </a:endParaRPr>
          </a:p>
          <a:p>
            <a:pPr marL="228600" indent="-228600" eaLnBrk="1" hangingPunct="1">
              <a:lnSpc>
                <a:spcPct val="80000"/>
              </a:lnSpc>
            </a:pPr>
            <a:r>
              <a:rPr lang="en-GB" altLang="en-US" sz="900" dirty="0">
                <a:cs typeface="Arial" panose="020B0604020202020204" pitchFamily="34" charset="0"/>
              </a:rPr>
              <a:t>When you use this code, which you will, the most important thing is that you consistently use </a:t>
            </a:r>
            <a:r>
              <a:rPr lang="en-GB" altLang="en-US" sz="900" dirty="0" err="1">
                <a:cs typeface="Arial" panose="020B0604020202020204" pitchFamily="34" charset="0"/>
              </a:rPr>
              <a:t>i</a:t>
            </a:r>
            <a:r>
              <a:rPr lang="en-GB" altLang="en-US" sz="900" dirty="0">
                <a:cs typeface="Arial" panose="020B0604020202020204" pitchFamily="34" charset="0"/>
              </a:rPr>
              <a:t> and j to refer to the same dimensions throughout your code. It doesn’t matter whether you think of the first index as the rows and the second as the columns, or vice versa -- the computer doesn’t mind; however, you do have to be treat them the same way each time, or you end up transposing things.</a:t>
            </a:r>
          </a:p>
          <a:p>
            <a:pPr marL="228600" indent="-228600" eaLnBrk="1" hangingPunct="1">
              <a:lnSpc>
                <a:spcPct val="80000"/>
              </a:lnSpc>
            </a:pPr>
            <a:endParaRPr lang="en-GB" altLang="en-US" sz="900" dirty="0">
              <a:cs typeface="Arial" panose="020B0604020202020204" pitchFamily="34" charset="0"/>
            </a:endParaRPr>
          </a:p>
          <a:p>
            <a:pPr marL="228600" indent="-228600" eaLnBrk="1" hangingPunct="1">
              <a:lnSpc>
                <a:spcPct val="80000"/>
              </a:lnSpc>
            </a:pPr>
            <a:r>
              <a:rPr lang="en-GB" altLang="en-US" sz="900" dirty="0">
                <a:cs typeface="Arial" panose="020B0604020202020204" pitchFamily="34" charset="0"/>
              </a:rPr>
              <a:t>Don’t, for example, do this…</a:t>
            </a:r>
          </a:p>
          <a:p>
            <a:pPr marL="228600" indent="-228600" eaLnBrk="1" hangingPunct="1">
              <a:lnSpc>
                <a:spcPct val="80000"/>
              </a:lnSpc>
            </a:pPr>
            <a:endParaRPr lang="en-GB" altLang="en-US" sz="900" dirty="0">
              <a:cs typeface="Arial" panose="020B0604020202020204" pitchFamily="34" charset="0"/>
            </a:endParaRPr>
          </a:p>
          <a:p>
            <a:pPr marL="0" indent="0">
              <a:buNone/>
            </a:pPr>
            <a:r>
              <a:rPr lang="en-GB" sz="900" dirty="0">
                <a:latin typeface="Courier New" panose="02070309020205020404" pitchFamily="49" charset="0"/>
                <a:cs typeface="Courier New" panose="02070309020205020404" pitchFamily="49" charset="0"/>
              </a:rPr>
              <a:t>for </a:t>
            </a:r>
            <a:r>
              <a:rPr lang="en-GB" sz="900" dirty="0" err="1">
                <a:latin typeface="Courier New" panose="02070309020205020404" pitchFamily="49" charset="0"/>
                <a:cs typeface="Courier New" panose="02070309020205020404" pitchFamily="49" charset="0"/>
              </a:rPr>
              <a:t>i</a:t>
            </a:r>
            <a:r>
              <a:rPr lang="en-GB" sz="900" dirty="0">
                <a:latin typeface="Courier New" panose="02070309020205020404" pitchFamily="49" charset="0"/>
                <a:cs typeface="Courier New" panose="02070309020205020404" pitchFamily="49" charset="0"/>
              </a:rPr>
              <a:t> in range(</a:t>
            </a:r>
            <a:r>
              <a:rPr lang="en-GB" sz="900" dirty="0" err="1">
                <a:latin typeface="Courier New" panose="02070309020205020404" pitchFamily="49" charset="0"/>
                <a:cs typeface="Courier New" panose="02070309020205020404" pitchFamily="49" charset="0"/>
              </a:rPr>
              <a:t>len</a:t>
            </a:r>
            <a:r>
              <a:rPr lang="en-GB" sz="900" dirty="0">
                <a:latin typeface="Courier New" panose="02070309020205020404" pitchFamily="49" charset="0"/>
                <a:cs typeface="Courier New" panose="02070309020205020404" pitchFamily="49" charset="0"/>
              </a:rPr>
              <a:t>(data)):</a:t>
            </a:r>
          </a:p>
          <a:p>
            <a:pPr marL="0" indent="0">
              <a:buNone/>
            </a:pPr>
            <a:r>
              <a:rPr lang="en-GB" sz="900" dirty="0">
                <a:latin typeface="Courier New" panose="02070309020205020404" pitchFamily="49" charset="0"/>
                <a:cs typeface="Courier New" panose="02070309020205020404" pitchFamily="49" charset="0"/>
              </a:rPr>
              <a:t>    for j in range(</a:t>
            </a:r>
            <a:r>
              <a:rPr lang="en-GB" sz="900" dirty="0" err="1">
                <a:latin typeface="Courier New" panose="02070309020205020404" pitchFamily="49" charset="0"/>
                <a:cs typeface="Courier New" panose="02070309020205020404" pitchFamily="49" charset="0"/>
              </a:rPr>
              <a:t>len</a:t>
            </a:r>
            <a:r>
              <a:rPr lang="en-GB" sz="900" dirty="0">
                <a:latin typeface="Courier New" panose="02070309020205020404" pitchFamily="49" charset="0"/>
                <a:cs typeface="Courier New" panose="02070309020205020404" pitchFamily="49" charset="0"/>
              </a:rPr>
              <a:t>(data[</a:t>
            </a:r>
            <a:r>
              <a:rPr lang="en-GB" sz="900" dirty="0" err="1">
                <a:latin typeface="Courier New" panose="02070309020205020404" pitchFamily="49" charset="0"/>
                <a:cs typeface="Courier New" panose="02070309020205020404" pitchFamily="49" charset="0"/>
              </a:rPr>
              <a:t>i</a:t>
            </a:r>
            <a:r>
              <a:rPr lang="en-GB" sz="900" dirty="0">
                <a:latin typeface="Courier New" panose="02070309020205020404" pitchFamily="49" charset="0"/>
                <a:cs typeface="Courier New" panose="02070309020205020404" pitchFamily="49" charset="0"/>
              </a:rPr>
              <a:t>])):</a:t>
            </a:r>
          </a:p>
          <a:p>
            <a:pPr marL="0" indent="0">
              <a:buNone/>
            </a:pPr>
            <a:r>
              <a:rPr lang="en-GB" sz="900" dirty="0">
                <a:latin typeface="Courier New" panose="02070309020205020404" pitchFamily="49" charset="0"/>
                <a:cs typeface="Courier New" panose="02070309020205020404" pitchFamily="49" charset="0"/>
              </a:rPr>
              <a:t>	data</a:t>
            </a:r>
            <a:r>
              <a:rPr lang="en-GB" sz="900" b="1" dirty="0">
                <a:latin typeface="Courier New" panose="02070309020205020404" pitchFamily="49" charset="0"/>
                <a:cs typeface="Courier New" panose="02070309020205020404" pitchFamily="49" charset="0"/>
              </a:rPr>
              <a:t>[j][</a:t>
            </a:r>
            <a:r>
              <a:rPr lang="en-GB" sz="900" b="1" dirty="0" err="1">
                <a:latin typeface="Courier New" panose="02070309020205020404" pitchFamily="49" charset="0"/>
                <a:cs typeface="Courier New" panose="02070309020205020404" pitchFamily="49" charset="0"/>
              </a:rPr>
              <a:t>i</a:t>
            </a:r>
            <a:r>
              <a:rPr lang="en-GB" sz="900" b="1" dirty="0">
                <a:latin typeface="Courier New" panose="02070309020205020404" pitchFamily="49" charset="0"/>
                <a:cs typeface="Courier New" panose="02070309020205020404" pitchFamily="49" charset="0"/>
              </a:rPr>
              <a:t>] </a:t>
            </a:r>
            <a:r>
              <a:rPr lang="en-GB" sz="900" dirty="0">
                <a:latin typeface="Courier New" panose="02070309020205020404" pitchFamily="49" charset="0"/>
                <a:cs typeface="Courier New" panose="02070309020205020404" pitchFamily="49" charset="0"/>
              </a:rPr>
              <a:t>= 10</a:t>
            </a:r>
          </a:p>
          <a:p>
            <a:pPr marL="228600" indent="-228600" eaLnBrk="1" hangingPunct="1">
              <a:lnSpc>
                <a:spcPct val="80000"/>
              </a:lnSpc>
            </a:pPr>
            <a:r>
              <a:rPr lang="en-GB" altLang="en-US" sz="900" dirty="0">
                <a:cs typeface="Arial" panose="020B0604020202020204" pitchFamily="34" charset="0"/>
              </a:rPr>
              <a:t>		</a:t>
            </a:r>
            <a:endParaRPr lang="en-GB" altLang="en-US" sz="900" b="1" dirty="0">
              <a:cs typeface="Arial" panose="020B0604020202020204" pitchFamily="34" charset="0"/>
            </a:endParaRPr>
          </a:p>
          <a:p>
            <a:pPr marL="228600" indent="-228600" eaLnBrk="1" hangingPunct="1">
              <a:lnSpc>
                <a:spcPct val="80000"/>
              </a:lnSpc>
            </a:pPr>
            <a:r>
              <a:rPr lang="en-GB" altLang="en-US" sz="900" dirty="0">
                <a:cs typeface="Arial" panose="020B0604020202020204" pitchFamily="34" charset="0"/>
              </a:rPr>
              <a:t>If you make this mistake, and you’re lucky, your code will crash out and tell you that you’ve tried to fill a location in the array that doesn’t exist. If you’re unlucky it will just transpose all the values in your arrays so the rows become the columns and vice versa without telling you.</a:t>
            </a:r>
          </a:p>
          <a:p>
            <a:pPr marL="228600" indent="-228600" eaLnBrk="1" hangingPunct="1">
              <a:lnSpc>
                <a:spcPct val="80000"/>
              </a:lnSpc>
              <a:buFontTx/>
              <a:buChar char="•"/>
            </a:pPr>
            <a:endParaRPr lang="en-GB" altLang="en-US" sz="900" dirty="0">
              <a:cs typeface="Arial" panose="020B0604020202020204" pitchFamily="34" charset="0"/>
            </a:endParaRPr>
          </a:p>
        </p:txBody>
      </p:sp>
    </p:spTree>
    <p:extLst>
      <p:ext uri="{BB962C8B-B14F-4D97-AF65-F5344CB8AC3E}">
        <p14:creationId xmlns:p14="http://schemas.microsoft.com/office/powerpoint/2010/main" val="38482627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1B074C68-766F-45A3-8851-E64AB9F3BA8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78FC1C0E-C789-47C3-A3B8-C3A00578F06D}" type="slidenum">
              <a:rPr lang="en-US" altLang="en-US" smtClean="0">
                <a:latin typeface="Arial Narrow" panose="020B0606020202030204" pitchFamily="34" charset="0"/>
              </a:rPr>
              <a:pPr>
                <a:spcBef>
                  <a:spcPct val="20000"/>
                </a:spcBef>
              </a:pPr>
              <a:t>53</a:t>
            </a:fld>
            <a:endParaRPr lang="en-US" altLang="en-US">
              <a:latin typeface="Arial Narrow" panose="020B0606020202030204" pitchFamily="34" charset="0"/>
            </a:endParaRPr>
          </a:p>
        </p:txBody>
      </p:sp>
      <p:sp>
        <p:nvSpPr>
          <p:cNvPr id="71683" name="Rectangle 2">
            <a:extLst>
              <a:ext uri="{FF2B5EF4-FFF2-40B4-BE49-F238E27FC236}">
                <a16:creationId xmlns:a16="http://schemas.microsoft.com/office/drawing/2014/main" id="{D8CF4953-7EFA-4657-B64B-A29EDA3560E2}"/>
              </a:ext>
            </a:extLst>
          </p:cNvPr>
          <p:cNvSpPr>
            <a:spLocks noGrp="1" noRot="1" noChangeAspect="1" noChangeArrowheads="1" noTextEdit="1"/>
          </p:cNvSpPr>
          <p:nvPr>
            <p:ph type="sldImg"/>
          </p:nvPr>
        </p:nvSpPr>
        <p:spPr>
          <a:ln/>
        </p:spPr>
      </p:sp>
      <p:sp>
        <p:nvSpPr>
          <p:cNvPr id="71684" name="Rectangle 3">
            <a:extLst>
              <a:ext uri="{FF2B5EF4-FFF2-40B4-BE49-F238E27FC236}">
                <a16:creationId xmlns:a16="http://schemas.microsoft.com/office/drawing/2014/main" id="{0BC6C5E5-5A10-4D5B-898F-2EE3B781042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There are two important variations on the 2D collection loop that might be useful to know about. </a:t>
            </a:r>
          </a:p>
          <a:p>
            <a:pPr eaLnBrk="1" hangingPunct="1"/>
            <a:endParaRPr lang="en-GB" altLang="en-US" dirty="0">
              <a:cs typeface="Arial" panose="020B0604020202020204" pitchFamily="34" charset="0"/>
            </a:endParaRPr>
          </a:p>
          <a:p>
            <a:pPr eaLnBrk="1" hangingPunct="1"/>
            <a:r>
              <a:rPr lang="en-GB" altLang="en-US" dirty="0">
                <a:cs typeface="Arial" panose="020B0604020202020204" pitchFamily="34" charset="0"/>
              </a:rPr>
              <a:t>In the first version, if you have two collections the same size, you can use the </a:t>
            </a:r>
            <a:r>
              <a:rPr lang="en-GB" altLang="en-US" dirty="0" err="1">
                <a:cs typeface="Arial" panose="020B0604020202020204" pitchFamily="34" charset="0"/>
              </a:rPr>
              <a:t>i</a:t>
            </a:r>
            <a:r>
              <a:rPr lang="en-GB" altLang="en-US" dirty="0">
                <a:cs typeface="Arial" panose="020B0604020202020204" pitchFamily="34" charset="0"/>
              </a:rPr>
              <a:t> and j values to loop through the same positions in both, for example:</a:t>
            </a:r>
          </a:p>
          <a:p>
            <a:pPr eaLnBrk="1" hangingPunct="1"/>
            <a:endParaRPr lang="en-GB" altLang="en-US" dirty="0">
              <a:cs typeface="Arial" panose="020B0604020202020204" pitchFamily="34" charset="0"/>
            </a:endParaRPr>
          </a:p>
          <a:p>
            <a:pPr marL="0" indent="0">
              <a:buNone/>
            </a:pPr>
            <a:r>
              <a:rPr lang="en-GB" sz="1200" dirty="0">
                <a:latin typeface="Courier New" panose="02070309020205020404" pitchFamily="49" charset="0"/>
                <a:cs typeface="Courier New" panose="02070309020205020404" pitchFamily="49" charset="0"/>
              </a:rPr>
              <a:t>for </a:t>
            </a:r>
            <a:r>
              <a:rPr lang="en-GB" sz="1200" dirty="0" err="1">
                <a:latin typeface="Courier New" panose="02070309020205020404" pitchFamily="49" charset="0"/>
                <a:cs typeface="Courier New" panose="02070309020205020404" pitchFamily="49" charset="0"/>
              </a:rPr>
              <a:t>i</a:t>
            </a:r>
            <a:r>
              <a:rPr lang="en-GB" sz="1200" dirty="0">
                <a:latin typeface="Courier New" panose="02070309020205020404" pitchFamily="49" charset="0"/>
                <a:cs typeface="Courier New" panose="02070309020205020404" pitchFamily="49" charset="0"/>
              </a:rPr>
              <a:t> in range(</a:t>
            </a:r>
            <a:r>
              <a:rPr lang="en-GB" sz="1200" dirty="0" err="1">
                <a:latin typeface="Courier New" panose="02070309020205020404" pitchFamily="49" charset="0"/>
                <a:cs typeface="Courier New" panose="02070309020205020404" pitchFamily="49" charset="0"/>
              </a:rPr>
              <a:t>len</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dataA</a:t>
            </a:r>
            <a:r>
              <a:rPr lang="en-GB" sz="1200" dirty="0">
                <a:latin typeface="Courier New" panose="02070309020205020404" pitchFamily="49" charset="0"/>
                <a:cs typeface="Courier New" panose="02070309020205020404" pitchFamily="49" charset="0"/>
              </a:rPr>
              <a:t>)):</a:t>
            </a:r>
          </a:p>
          <a:p>
            <a:pPr marL="0" indent="0">
              <a:buNone/>
            </a:pPr>
            <a:r>
              <a:rPr lang="en-GB" sz="1200" dirty="0">
                <a:latin typeface="Courier New" panose="02070309020205020404" pitchFamily="49" charset="0"/>
                <a:cs typeface="Courier New" panose="02070309020205020404" pitchFamily="49" charset="0"/>
              </a:rPr>
              <a:t>    for j in range(</a:t>
            </a:r>
            <a:r>
              <a:rPr lang="en-GB" sz="1200" dirty="0" err="1">
                <a:latin typeface="Courier New" panose="02070309020205020404" pitchFamily="49" charset="0"/>
                <a:cs typeface="Courier New" panose="02070309020205020404" pitchFamily="49" charset="0"/>
              </a:rPr>
              <a:t>len</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dataA</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i</a:t>
            </a:r>
            <a:r>
              <a:rPr lang="en-GB" sz="1200" dirty="0">
                <a:latin typeface="Courier New" panose="02070309020205020404" pitchFamily="49" charset="0"/>
                <a:cs typeface="Courier New" panose="02070309020205020404" pitchFamily="49" charset="0"/>
              </a:rPr>
              <a:t>])):</a:t>
            </a:r>
          </a:p>
          <a:p>
            <a:pPr marL="0" indent="0">
              <a:buNone/>
            </a:pPr>
            <a:r>
              <a:rPr lang="en-GB" sz="1200" dirty="0">
                <a:latin typeface="Courier New" panose="02070309020205020404" pitchFamily="49" charset="0"/>
                <a:cs typeface="Courier New" panose="02070309020205020404" pitchFamily="49" charset="0"/>
              </a:rPr>
              <a:t>	</a:t>
            </a:r>
            <a:r>
              <a:rPr lang="en-GB" sz="1200" dirty="0" err="1">
                <a:latin typeface="Courier New" panose="02070309020205020404" pitchFamily="49" charset="0"/>
                <a:cs typeface="Courier New" panose="02070309020205020404" pitchFamily="49" charset="0"/>
              </a:rPr>
              <a:t>dataA</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i</a:t>
            </a:r>
            <a:r>
              <a:rPr lang="en-GB" sz="1200" dirty="0">
                <a:latin typeface="Courier New" panose="02070309020205020404" pitchFamily="49" charset="0"/>
                <a:cs typeface="Courier New" panose="02070309020205020404" pitchFamily="49" charset="0"/>
              </a:rPr>
              <a:t>][j] = </a:t>
            </a:r>
            <a:r>
              <a:rPr lang="en-GB" sz="1200" dirty="0" err="1">
                <a:latin typeface="Courier New" panose="02070309020205020404" pitchFamily="49" charset="0"/>
                <a:cs typeface="Courier New" panose="02070309020205020404" pitchFamily="49" charset="0"/>
              </a:rPr>
              <a:t>dataB</a:t>
            </a:r>
            <a:r>
              <a:rPr lang="en-GB" sz="1200" dirty="0">
                <a:latin typeface="Courier New" panose="02070309020205020404" pitchFamily="49" charset="0"/>
                <a:cs typeface="Courier New" panose="02070309020205020404" pitchFamily="49" charset="0"/>
              </a:rPr>
              <a:t>[</a:t>
            </a:r>
            <a:r>
              <a:rPr lang="en-GB" sz="1200" dirty="0" err="1">
                <a:latin typeface="Courier New" panose="02070309020205020404" pitchFamily="49" charset="0"/>
                <a:cs typeface="Courier New" panose="02070309020205020404" pitchFamily="49" charset="0"/>
              </a:rPr>
              <a:t>i</a:t>
            </a:r>
            <a:r>
              <a:rPr lang="en-GB" sz="1200" dirty="0">
                <a:latin typeface="Courier New" panose="02070309020205020404" pitchFamily="49" charset="0"/>
                <a:cs typeface="Courier New" panose="02070309020205020404" pitchFamily="49" charset="0"/>
              </a:rPr>
              <a:t>][j]</a:t>
            </a:r>
          </a:p>
          <a:p>
            <a:pPr eaLnBrk="1" hangingPunct="1"/>
            <a:endParaRPr lang="en-GB" altLang="en-US" dirty="0">
              <a:cs typeface="Arial" panose="020B0604020202020204" pitchFamily="34" charset="0"/>
            </a:endParaRPr>
          </a:p>
          <a:p>
            <a:pPr eaLnBrk="1" hangingPunct="1"/>
            <a:endParaRPr lang="en-GB" altLang="en-US" dirty="0">
              <a:cs typeface="Arial" panose="020B0604020202020204" pitchFamily="34" charset="0"/>
            </a:endParaRPr>
          </a:p>
        </p:txBody>
      </p:sp>
    </p:spTree>
    <p:extLst>
      <p:ext uri="{BB962C8B-B14F-4D97-AF65-F5344CB8AC3E}">
        <p14:creationId xmlns:p14="http://schemas.microsoft.com/office/powerpoint/2010/main" val="39259909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BE3EB37B-6D6A-48AF-B49D-34DA5A976B6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A34C6F98-46EC-4DE3-A260-A197C157B9E5}" type="slidenum">
              <a:rPr lang="en-US" altLang="en-US" smtClean="0">
                <a:latin typeface="Arial Narrow" panose="020B0606020202030204" pitchFamily="34" charset="0"/>
              </a:rPr>
              <a:pPr>
                <a:spcBef>
                  <a:spcPct val="20000"/>
                </a:spcBef>
              </a:pPr>
              <a:t>54</a:t>
            </a:fld>
            <a:endParaRPr lang="en-US" altLang="en-US">
              <a:latin typeface="Arial Narrow" panose="020B0606020202030204" pitchFamily="34" charset="0"/>
            </a:endParaRPr>
          </a:p>
        </p:txBody>
      </p:sp>
      <p:sp>
        <p:nvSpPr>
          <p:cNvPr id="73731" name="Rectangle 2">
            <a:extLst>
              <a:ext uri="{FF2B5EF4-FFF2-40B4-BE49-F238E27FC236}">
                <a16:creationId xmlns:a16="http://schemas.microsoft.com/office/drawing/2014/main" id="{4DD00C21-3787-44B4-A408-ABC7D26778E5}"/>
              </a:ext>
            </a:extLst>
          </p:cNvPr>
          <p:cNvSpPr>
            <a:spLocks noGrp="1" noRot="1" noChangeAspect="1" noChangeArrowheads="1" noTextEdit="1"/>
          </p:cNvSpPr>
          <p:nvPr>
            <p:ph type="sldImg"/>
          </p:nvPr>
        </p:nvSpPr>
        <p:spPr>
          <a:ln/>
        </p:spPr>
      </p:sp>
      <p:sp>
        <p:nvSpPr>
          <p:cNvPr id="73732" name="Rectangle 3">
            <a:extLst>
              <a:ext uri="{FF2B5EF4-FFF2-40B4-BE49-F238E27FC236}">
                <a16:creationId xmlns:a16="http://schemas.microsoft.com/office/drawing/2014/main" id="{879B060D-EB2E-4FCF-9A41-57C6E01E9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dirty="0">
                <a:cs typeface="Arial" panose="020B0604020202020204" pitchFamily="34" charset="0"/>
              </a:rPr>
              <a:t>If we imagine our collection as a table, this code sets the collection value at [</a:t>
            </a:r>
            <a:r>
              <a:rPr lang="en-GB" altLang="en-US" dirty="0" err="1">
                <a:cs typeface="Arial" panose="020B0604020202020204" pitchFamily="34" charset="0"/>
              </a:rPr>
              <a:t>i</a:t>
            </a:r>
            <a:r>
              <a:rPr lang="en-GB" altLang="en-US" dirty="0">
                <a:cs typeface="Arial" panose="020B0604020202020204" pitchFamily="34" charset="0"/>
              </a:rPr>
              <a:t>][j] to whatever the value is in the collection one cell up and left of it. As you can probably tell, this wouldn’t work if the cell was on the top or leftmost line, so we’ve put in a simple if statement to catch these </a:t>
            </a:r>
            <a:r>
              <a:rPr lang="en-GB" altLang="en-US" b="1" dirty="0">
                <a:cs typeface="Arial" panose="020B0604020202020204" pitchFamily="34" charset="0"/>
              </a:rPr>
              <a:t>boundary problems</a:t>
            </a:r>
            <a:r>
              <a:rPr lang="en-GB" altLang="en-US" dirty="0">
                <a:cs typeface="Arial" panose="020B0604020202020204" pitchFamily="34" charset="0"/>
              </a:rPr>
              <a:t>. </a:t>
            </a:r>
          </a:p>
          <a:p>
            <a:pPr eaLnBrk="1" hangingPunct="1"/>
            <a:r>
              <a:rPr lang="en-GB" altLang="en-US" dirty="0">
                <a:cs typeface="Arial" panose="020B0604020202020204" pitchFamily="34" charset="0"/>
              </a:rPr>
              <a:t>These are both very important variants on the 2D collection loop. The former is used for comparing different datasets at a single location in a 2D space, while the latter is very important when altering a location in 2D space to reflect its surroundings. </a:t>
            </a:r>
          </a:p>
          <a:p>
            <a:pPr eaLnBrk="1" hangingPunct="1"/>
            <a:endParaRPr lang="en-GB" altLang="en-US" dirty="0">
              <a:cs typeface="Arial" panose="020B0604020202020204" pitchFamily="34" charset="0"/>
            </a:endParaRPr>
          </a:p>
        </p:txBody>
      </p:sp>
    </p:spTree>
    <p:extLst>
      <p:ext uri="{BB962C8B-B14F-4D97-AF65-F5344CB8AC3E}">
        <p14:creationId xmlns:p14="http://schemas.microsoft.com/office/powerpoint/2010/main" val="42800733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D7B101CE-39B3-4CAB-9C80-FB1BA77973A2}"/>
              </a:ext>
            </a:extLst>
          </p:cNvPr>
          <p:cNvSpPr>
            <a:spLocks noGrp="1" noRot="1" noChangeAspect="1" noTextEdit="1"/>
          </p:cNvSpPr>
          <p:nvPr>
            <p:ph type="sldImg"/>
          </p:nvPr>
        </p:nvSpPr>
        <p:spPr>
          <a:ln/>
        </p:spPr>
      </p:sp>
      <p:sp>
        <p:nvSpPr>
          <p:cNvPr id="75779" name="Notes Placeholder 2">
            <a:extLst>
              <a:ext uri="{FF2B5EF4-FFF2-40B4-BE49-F238E27FC236}">
                <a16:creationId xmlns:a16="http://schemas.microsoft.com/office/drawing/2014/main" id="{F9609AC7-E0F4-416A-9BE8-EAB1C1A650C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cs typeface="Arial" panose="020B0604020202020204" pitchFamily="34" charset="0"/>
              </a:rPr>
              <a:t>With finite datasets (which is most geographical data), you will come across boundary problems: how do you do the processing when you run out of data?</a:t>
            </a:r>
          </a:p>
          <a:p>
            <a:r>
              <a:rPr lang="en-GB" altLang="en-US">
                <a:cs typeface="Arial" panose="020B0604020202020204" pitchFamily="34" charset="0"/>
              </a:rPr>
              <a:t>It depends strongly on the type of problem you are dealing with – is the data so abstract that you can just wrap around and start using data from the other side of the array? Will you algorithm and processing survive a bit of data loss at the corners/edges? Or could you put up with a smaller results array (by 2 cells in each direction) if you knew that the processing has been fully done?</a:t>
            </a:r>
          </a:p>
        </p:txBody>
      </p:sp>
      <p:sp>
        <p:nvSpPr>
          <p:cNvPr id="75780" name="Slide Number Placeholder 3">
            <a:extLst>
              <a:ext uri="{FF2B5EF4-FFF2-40B4-BE49-F238E27FC236}">
                <a16:creationId xmlns:a16="http://schemas.microsoft.com/office/drawing/2014/main" id="{4F3709CD-506E-4400-8980-9251695F41B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a:spcBef>
                <a:spcPct val="20000"/>
              </a:spcBef>
            </a:pPr>
            <a:fld id="{7585B78F-8131-4C8E-AB7A-1202B56B0FCB}" type="slidenum">
              <a:rPr lang="en-US" altLang="en-US" smtClean="0">
                <a:latin typeface="Arial Narrow" panose="020B0606020202030204" pitchFamily="34" charset="0"/>
              </a:rPr>
              <a:pPr>
                <a:spcBef>
                  <a:spcPct val="20000"/>
                </a:spcBef>
              </a:pPr>
              <a:t>55</a:t>
            </a:fld>
            <a:endParaRPr lang="en-US" altLang="en-US">
              <a:latin typeface="Arial Narrow" panose="020B0606020202030204" pitchFamily="34" charset="0"/>
            </a:endParaRPr>
          </a:p>
        </p:txBody>
      </p:sp>
    </p:spTree>
    <p:extLst>
      <p:ext uri="{BB962C8B-B14F-4D97-AF65-F5344CB8AC3E}">
        <p14:creationId xmlns:p14="http://schemas.microsoft.com/office/powerpoint/2010/main" val="42394074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58</a:t>
            </a:fld>
            <a:endParaRPr lang="en-GB"/>
          </a:p>
        </p:txBody>
      </p:sp>
    </p:spTree>
    <p:extLst>
      <p:ext uri="{BB962C8B-B14F-4D97-AF65-F5344CB8AC3E}">
        <p14:creationId xmlns:p14="http://schemas.microsoft.com/office/powerpoint/2010/main" val="679285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We'll talk about the first two here. We'll talk about the others later.</a:t>
            </a:r>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28810020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warning is a </a:t>
            </a:r>
            <a:r>
              <a:rPr lang="en-GB" dirty="0" err="1"/>
              <a:t>StopIteration</a:t>
            </a:r>
            <a:r>
              <a:rPr lang="en-GB" dirty="0"/>
              <a:t> exception. We'll deal with exceptions later.</a:t>
            </a:r>
          </a:p>
        </p:txBody>
      </p:sp>
      <p:sp>
        <p:nvSpPr>
          <p:cNvPr id="4" name="Slide Number Placeholder 3"/>
          <p:cNvSpPr>
            <a:spLocks noGrp="1"/>
          </p:cNvSpPr>
          <p:nvPr>
            <p:ph type="sldNum" sz="quarter" idx="10"/>
          </p:nvPr>
        </p:nvSpPr>
        <p:spPr/>
        <p:txBody>
          <a:bodyPr/>
          <a:lstStyle/>
          <a:p>
            <a:fld id="{40AF8E6D-2F87-4F6A-97CA-AABE12BDBAA7}" type="slidenum">
              <a:rPr lang="en-GB" smtClean="0"/>
              <a:t>59</a:t>
            </a:fld>
            <a:endParaRPr lang="en-GB"/>
          </a:p>
        </p:txBody>
      </p:sp>
    </p:spTree>
    <p:extLst>
      <p:ext uri="{BB962C8B-B14F-4D97-AF65-F5344CB8AC3E}">
        <p14:creationId xmlns:p14="http://schemas.microsoft.com/office/powerpoint/2010/main" val="38803339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61</a:t>
            </a:fld>
            <a:endParaRPr lang="en-GB"/>
          </a:p>
        </p:txBody>
      </p:sp>
    </p:spTree>
    <p:extLst>
      <p:ext uri="{BB962C8B-B14F-4D97-AF65-F5344CB8AC3E}">
        <p14:creationId xmlns:p14="http://schemas.microsoft.com/office/powerpoint/2010/main" val="3449628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8</a:t>
            </a:fld>
            <a:endParaRPr lang="en-GB"/>
          </a:p>
        </p:txBody>
      </p:sp>
    </p:spTree>
    <p:extLst>
      <p:ext uri="{BB962C8B-B14F-4D97-AF65-F5344CB8AC3E}">
        <p14:creationId xmlns:p14="http://schemas.microsoft.com/office/powerpoint/2010/main" val="2672205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First some terminology (see above).</a:t>
            </a:r>
          </a:p>
          <a:p>
            <a:endParaRPr lang="en-GB" dirty="0"/>
          </a:p>
          <a:p>
            <a:r>
              <a:rPr lang="en-GB" dirty="0"/>
              <a:t>Although you can normally put several statements on a line separated by semicolons, so you would imagine that: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Courier New" panose="02070309020205020404" pitchFamily="49" charset="0"/>
                <a:cs typeface="Courier New" panose="02070309020205020404" pitchFamily="49" charset="0"/>
              </a:rPr>
              <a:t>if condition: do this; do this</a:t>
            </a:r>
          </a:p>
          <a:p>
            <a:r>
              <a:rPr lang="en-GB" dirty="0"/>
              <a:t>translated to:</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Courier New" panose="02070309020205020404" pitchFamily="49" charset="0"/>
                <a:cs typeface="Courier New" panose="02070309020205020404" pitchFamily="49" charset="0"/>
              </a:rPr>
              <a:t>if condition: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Courier New" panose="02070309020205020404" pitchFamily="49" charset="0"/>
                <a:cs typeface="Courier New" panose="02070309020205020404" pitchFamily="49" charset="0"/>
              </a:rPr>
              <a:t>	do this;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Courier New" panose="02070309020205020404" pitchFamily="49" charset="0"/>
                <a:cs typeface="Courier New" panose="02070309020205020404" pitchFamily="49" charset="0"/>
              </a:rPr>
              <a:t>do this</a:t>
            </a:r>
          </a:p>
          <a:p>
            <a:r>
              <a:rPr lang="en-GB" dirty="0"/>
              <a:t>The semi-colon "binds" the statements more tightly than the colon, so they act as a suite:</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Courier New" panose="02070309020205020404" pitchFamily="49" charset="0"/>
                <a:cs typeface="Courier New" panose="02070309020205020404" pitchFamily="49" charset="0"/>
              </a:rPr>
              <a:t>if condition: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Courier New" panose="02070309020205020404" pitchFamily="49" charset="0"/>
                <a:cs typeface="Courier New" panose="02070309020205020404" pitchFamily="49" charset="0"/>
              </a:rPr>
              <a:t>	do this;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Courier New" panose="02070309020205020404" pitchFamily="49" charset="0"/>
                <a:cs typeface="Courier New" panose="02070309020205020404" pitchFamily="49" charset="0"/>
              </a:rPr>
              <a:t>	do this</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9</a:t>
            </a:fld>
            <a:endParaRPr lang="en-GB"/>
          </a:p>
        </p:txBody>
      </p:sp>
    </p:spTree>
    <p:extLst>
      <p:ext uri="{BB962C8B-B14F-4D97-AF65-F5344CB8AC3E}">
        <p14:creationId xmlns:p14="http://schemas.microsoft.com/office/powerpoint/2010/main" val="2084243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If-else allows us to put in an either-or statement, rather than just one statement that may or may not occur depending on a transition.</a:t>
            </a:r>
          </a:p>
        </p:txBody>
      </p:sp>
      <p:sp>
        <p:nvSpPr>
          <p:cNvPr id="4" name="Slide Number Placeholder 3"/>
          <p:cNvSpPr>
            <a:spLocks noGrp="1"/>
          </p:cNvSpPr>
          <p:nvPr>
            <p:ph type="sldNum" sz="quarter" idx="10"/>
          </p:nvPr>
        </p:nvSpPr>
        <p:spPr/>
        <p:txBody>
          <a:bodyPr/>
          <a:lstStyle/>
          <a:p>
            <a:fld id="{40AF8E6D-2F87-4F6A-97CA-AABE12BDBAA7}" type="slidenum">
              <a:rPr lang="en-GB" smtClean="0"/>
              <a:t>11</a:t>
            </a:fld>
            <a:endParaRPr lang="en-GB"/>
          </a:p>
        </p:txBody>
      </p:sp>
    </p:spTree>
    <p:extLst>
      <p:ext uri="{BB962C8B-B14F-4D97-AF65-F5344CB8AC3E}">
        <p14:creationId xmlns:p14="http://schemas.microsoft.com/office/powerpoint/2010/main" val="32957813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if-</a:t>
            </a:r>
            <a:r>
              <a:rPr lang="en-GB" dirty="0" err="1"/>
              <a:t>elif</a:t>
            </a:r>
            <a:r>
              <a:rPr lang="en-GB" dirty="0"/>
              <a:t> ladder is a way of picking from several different options. </a:t>
            </a:r>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13</a:t>
            </a:fld>
            <a:endParaRPr lang="en-GB"/>
          </a:p>
        </p:txBody>
      </p:sp>
    </p:spTree>
    <p:extLst>
      <p:ext uri="{BB962C8B-B14F-4D97-AF65-F5344CB8AC3E}">
        <p14:creationId xmlns:p14="http://schemas.microsoft.com/office/powerpoint/2010/main" val="2401970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ok, but imagine we had an </a:t>
            </a:r>
            <a:r>
              <a:rPr lang="en-GB" dirty="0" err="1"/>
              <a:t>elif</a:t>
            </a:r>
            <a:r>
              <a:rPr lang="en-GB" dirty="0"/>
              <a:t> for every day. The probability, all other things being equal, is equal for every day. For some days, therefore, you would have to traverse a lot of the list, making multiple decisions on the way, which is inefficient. This structure is best used when there is a higher probability of a condition you can put near the top.</a:t>
            </a:r>
          </a:p>
          <a:p>
            <a:endParaRPr lang="en-GB" dirty="0"/>
          </a:p>
          <a:p>
            <a:r>
              <a:rPr lang="en-GB" dirty="0"/>
              <a:t>Other languages have a switch/case statement, which is less efficient than a single if-else, but more efficient that a ladder. Python doesn't have this:</a:t>
            </a:r>
          </a:p>
          <a:p>
            <a:r>
              <a:rPr lang="en-GB" dirty="0"/>
              <a:t>https://www.pydanny.com/why-doesnt-python-have-switch-case.html</a:t>
            </a:r>
          </a:p>
          <a:p>
            <a:r>
              <a:rPr lang="en-GB" dirty="0"/>
              <a:t>https://docs.python.org/3/faq/design.html#why-isn-t-there-a-switch-or-case-statement-in-python</a:t>
            </a:r>
          </a:p>
          <a:p>
            <a:r>
              <a:rPr lang="en-GB" dirty="0"/>
              <a:t>Though you can build similar if you have a massive number of choices: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https://stackoverflow.com/questions/60208/replacements-for-switch-statement-in-python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Of these </a:t>
            </a:r>
            <a:r>
              <a:rPr lang="en-GB" dirty="0" err="1"/>
              <a:t>stackoverflow</a:t>
            </a:r>
            <a:r>
              <a:rPr lang="en-GB" dirty="0"/>
              <a:t> solutions, this seems a nice one: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def f(x): return { 'a': 1, 'b': 2 }.get(x, 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14</a:t>
            </a:fld>
            <a:endParaRPr lang="en-GB"/>
          </a:p>
        </p:txBody>
      </p:sp>
    </p:spTree>
    <p:extLst>
      <p:ext uri="{BB962C8B-B14F-4D97-AF65-F5344CB8AC3E}">
        <p14:creationId xmlns:p14="http://schemas.microsoft.com/office/powerpoint/2010/main" val="2066846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15</a:t>
            </a:fld>
            <a:endParaRPr lang="en-GB"/>
          </a:p>
        </p:txBody>
      </p:sp>
    </p:spTree>
    <p:extLst>
      <p:ext uri="{BB962C8B-B14F-4D97-AF65-F5344CB8AC3E}">
        <p14:creationId xmlns:p14="http://schemas.microsoft.com/office/powerpoint/2010/main" val="4292782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26/10/2017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26/10/2017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docs.python.org/3/howto/sorting.html"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D4550-52AF-431B-B56C-865A6087B41D}"/>
              </a:ext>
            </a:extLst>
          </p:cNvPr>
          <p:cNvSpPr>
            <a:spLocks noGrp="1"/>
          </p:cNvSpPr>
          <p:nvPr>
            <p:ph type="ctrTitle"/>
          </p:nvPr>
        </p:nvSpPr>
        <p:spPr/>
        <p:txBody>
          <a:bodyPr>
            <a:normAutofit fontScale="90000"/>
          </a:bodyPr>
          <a:lstStyle/>
          <a:p>
            <a:r>
              <a:rPr lang="en-GB" dirty="0"/>
              <a:t>Programming for Geographical Information Analysis: Core Skills</a:t>
            </a:r>
          </a:p>
        </p:txBody>
      </p:sp>
      <p:sp>
        <p:nvSpPr>
          <p:cNvPr id="3" name="Subtitle 2">
            <a:extLst>
              <a:ext uri="{FF2B5EF4-FFF2-40B4-BE49-F238E27FC236}">
                <a16:creationId xmlns:a16="http://schemas.microsoft.com/office/drawing/2014/main" id="{1DB95454-3617-421C-B687-70B9BB593FEE}"/>
              </a:ext>
            </a:extLst>
          </p:cNvPr>
          <p:cNvSpPr>
            <a:spLocks noGrp="1"/>
          </p:cNvSpPr>
          <p:nvPr>
            <p:ph type="subTitle" idx="1"/>
          </p:nvPr>
        </p:nvSpPr>
        <p:spPr/>
        <p:txBody>
          <a:bodyPr>
            <a:normAutofit/>
          </a:bodyPr>
          <a:lstStyle/>
          <a:p>
            <a:r>
              <a:rPr lang="en-GB" sz="4000" dirty="0"/>
              <a:t>Control Flow</a:t>
            </a:r>
            <a:endParaRPr lang="en-GB" sz="4000" dirty="0">
              <a:solidFill>
                <a:schemeClr val="bg2">
                  <a:lumMod val="50000"/>
                </a:schemeClr>
              </a:solidFill>
            </a:endParaRPr>
          </a:p>
        </p:txBody>
      </p:sp>
    </p:spTree>
    <p:extLst>
      <p:ext uri="{BB962C8B-B14F-4D97-AF65-F5344CB8AC3E}">
        <p14:creationId xmlns:p14="http://schemas.microsoft.com/office/powerpoint/2010/main" val="415476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54975-0419-450D-BFC8-996EA338E8F2}"/>
              </a:ext>
            </a:extLst>
          </p:cNvPr>
          <p:cNvSpPr>
            <a:spLocks noGrp="1"/>
          </p:cNvSpPr>
          <p:nvPr>
            <p:ph type="title"/>
          </p:nvPr>
        </p:nvSpPr>
        <p:spPr/>
        <p:txBody>
          <a:bodyPr/>
          <a:lstStyle/>
          <a:p>
            <a:pPr algn="r"/>
            <a:r>
              <a:rPr lang="en-GB" dirty="0"/>
              <a:t>Example</a:t>
            </a:r>
          </a:p>
        </p:txBody>
      </p:sp>
      <p:sp>
        <p:nvSpPr>
          <p:cNvPr id="3" name="Content Placeholder 2">
            <a:extLst>
              <a:ext uri="{FF2B5EF4-FFF2-40B4-BE49-F238E27FC236}">
                <a16:creationId xmlns:a16="http://schemas.microsoft.com/office/drawing/2014/main" id="{3AB339E1-74EA-443D-A794-4ABEF7660B3D}"/>
              </a:ext>
            </a:extLst>
          </p:cNvPr>
          <p:cNvSpPr>
            <a:spLocks noGrp="1"/>
          </p:cNvSpPr>
          <p:nvPr>
            <p:ph idx="1"/>
          </p:nvPr>
        </p:nvSpPr>
        <p:spPr/>
        <p:txBody>
          <a:bodyPr>
            <a:normAutofit fontScale="85000" lnSpcReduction="20000"/>
          </a:bodyPr>
          <a:lstStyle/>
          <a:p>
            <a:pPr marL="0" indent="0">
              <a:buNone/>
            </a:pPr>
            <a:r>
              <a:rPr lang="en-GB" dirty="0">
                <a:latin typeface="Courier New" panose="02070309020205020404" pitchFamily="49" charset="0"/>
                <a:cs typeface="Courier New" panose="02070309020205020404" pitchFamily="49" charset="0"/>
              </a:rPr>
              <a:t>if a &lt; 10:</a:t>
            </a:r>
          </a:p>
          <a:p>
            <a:pPr marL="0" indent="0">
              <a:buNone/>
            </a:pPr>
            <a:r>
              <a:rPr lang="en-GB" dirty="0">
                <a:latin typeface="Courier New" panose="02070309020205020404" pitchFamily="49" charset="0"/>
                <a:cs typeface="Courier New" panose="02070309020205020404" pitchFamily="49" charset="0"/>
              </a:rPr>
              <a:t>	print("a less than 10")</a:t>
            </a:r>
          </a:p>
          <a:p>
            <a:pPr marL="0" indent="0">
              <a:buNone/>
            </a:pPr>
            <a:r>
              <a:rPr lang="en-GB" dirty="0">
                <a:latin typeface="Courier New" panose="02070309020205020404" pitchFamily="49" charset="0"/>
                <a:cs typeface="Courier New" panose="02070309020205020404" pitchFamily="49" charset="0"/>
              </a:rPr>
              <a:t>print("a assessed")</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or</a:t>
            </a:r>
            <a:r>
              <a:rPr lang="en-GB" dirty="0">
                <a:latin typeface="Courier New" panose="02070309020205020404" pitchFamily="49" charset="0"/>
                <a:cs typeface="Courier New" panose="02070309020205020404" pitchFamily="49" charset="0"/>
              </a:rPr>
              <a:t> </a:t>
            </a:r>
          </a:p>
          <a:p>
            <a:pPr marL="0" indent="0">
              <a:buNone/>
            </a:pPr>
            <a:r>
              <a:rPr lang="en-GB" dirty="0">
                <a:latin typeface="Courier New" panose="02070309020205020404" pitchFamily="49" charset="0"/>
                <a:cs typeface="Courier New" panose="02070309020205020404" pitchFamily="49" charset="0"/>
              </a:rPr>
              <a:t>if (a &lt; 10):</a:t>
            </a:r>
          </a:p>
          <a:p>
            <a:pPr marL="0" indent="0">
              <a:buNone/>
            </a:pPr>
            <a:r>
              <a:rPr lang="en-GB" dirty="0">
                <a:latin typeface="Courier New" panose="02070309020205020404" pitchFamily="49" charset="0"/>
                <a:cs typeface="Courier New" panose="02070309020205020404" pitchFamily="49" charset="0"/>
              </a:rPr>
              <a:t>	print("a less than 10")</a:t>
            </a:r>
          </a:p>
          <a:p>
            <a:pPr marL="0" indent="0">
              <a:buNone/>
            </a:pPr>
            <a:r>
              <a:rPr lang="en-GB" dirty="0">
                <a:latin typeface="Courier New" panose="02070309020205020404" pitchFamily="49" charset="0"/>
                <a:cs typeface="Courier New" panose="02070309020205020404" pitchFamily="49" charset="0"/>
              </a:rPr>
              <a:t>print("a assessed")</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cs typeface="Courier New" panose="02070309020205020404" pitchFamily="49" charset="0"/>
              </a:rPr>
              <a:t>Parentheses not needed, but can make things clearer, especially with multiple operators. Again, don't rely on precedence. </a:t>
            </a:r>
          </a:p>
        </p:txBody>
      </p:sp>
    </p:spTree>
    <p:extLst>
      <p:ext uri="{BB962C8B-B14F-4D97-AF65-F5344CB8AC3E}">
        <p14:creationId xmlns:p14="http://schemas.microsoft.com/office/powerpoint/2010/main" val="833851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53F7D-65CB-4A48-8D27-D29B5EC0C0A7}"/>
              </a:ext>
            </a:extLst>
          </p:cNvPr>
          <p:cNvSpPr>
            <a:spLocks noGrp="1"/>
          </p:cNvSpPr>
          <p:nvPr>
            <p:ph type="title"/>
          </p:nvPr>
        </p:nvSpPr>
        <p:spPr/>
        <p:txBody>
          <a:bodyPr/>
          <a:lstStyle/>
          <a:p>
            <a:r>
              <a:rPr lang="en-GB" dirty="0"/>
              <a:t>if-else</a:t>
            </a:r>
          </a:p>
        </p:txBody>
      </p:sp>
      <p:sp>
        <p:nvSpPr>
          <p:cNvPr id="3" name="Content Placeholder 2">
            <a:extLst>
              <a:ext uri="{FF2B5EF4-FFF2-40B4-BE49-F238E27FC236}">
                <a16:creationId xmlns:a16="http://schemas.microsoft.com/office/drawing/2014/main" id="{27520B22-C128-492F-9528-7BF3A3D9FC23}"/>
              </a:ext>
            </a:extLst>
          </p:cNvPr>
          <p:cNvSpPr>
            <a:spLocks noGrp="1"/>
          </p:cNvSpPr>
          <p:nvPr>
            <p:ph idx="1"/>
          </p:nvPr>
        </p:nvSpPr>
        <p:spPr/>
        <p:txBody>
          <a:bodyPr>
            <a:normAutofit/>
          </a:bodyPr>
          <a:lstStyle/>
          <a:p>
            <a:pPr marL="0" indent="0">
              <a:buNone/>
            </a:pPr>
            <a:r>
              <a:rPr lang="en-GB" dirty="0">
                <a:latin typeface="Courier New" panose="02070309020205020404" pitchFamily="49" charset="0"/>
                <a:cs typeface="Courier New" panose="02070309020205020404" pitchFamily="49" charset="0"/>
              </a:rPr>
              <a:t>if condition:</a:t>
            </a:r>
          </a:p>
          <a:p>
            <a:pPr marL="0" indent="0">
              <a:buNone/>
            </a:pPr>
            <a:r>
              <a:rPr lang="en-GB" dirty="0">
                <a:latin typeface="Courier New" panose="02070309020205020404" pitchFamily="49" charset="0"/>
                <a:cs typeface="Courier New" panose="02070309020205020404" pitchFamily="49" charset="0"/>
              </a:rPr>
              <a:t>	# do this</a:t>
            </a:r>
          </a:p>
          <a:p>
            <a:pPr marL="0" indent="0">
              <a:buNone/>
            </a:pPr>
            <a:r>
              <a:rPr lang="en-GB" dirty="0">
                <a:latin typeface="Courier New" panose="02070309020205020404" pitchFamily="49" charset="0"/>
                <a:cs typeface="Courier New" panose="02070309020205020404" pitchFamily="49" charset="0"/>
              </a:rPr>
              <a:t>	# do this</a:t>
            </a:r>
          </a:p>
          <a:p>
            <a:pPr marL="0" indent="0">
              <a:buNone/>
            </a:pPr>
            <a:r>
              <a:rPr lang="en-GB" dirty="0">
                <a:latin typeface="Courier New" panose="02070309020205020404" pitchFamily="49" charset="0"/>
                <a:cs typeface="Courier New" panose="02070309020205020404" pitchFamily="49" charset="0"/>
              </a:rPr>
              <a:t>else:</a:t>
            </a:r>
          </a:p>
          <a:p>
            <a:pPr marL="0" indent="0">
              <a:buNone/>
            </a:pPr>
            <a:r>
              <a:rPr lang="en-GB" dirty="0">
                <a:latin typeface="Courier New" panose="02070309020205020404" pitchFamily="49" charset="0"/>
                <a:cs typeface="Courier New" panose="02070309020205020404" pitchFamily="49" charset="0"/>
              </a:rPr>
              <a:t>	# do this</a:t>
            </a:r>
          </a:p>
          <a:p>
            <a:pPr marL="0" indent="0">
              <a:buNone/>
            </a:pPr>
            <a:r>
              <a:rPr lang="en-GB" dirty="0">
                <a:latin typeface="Courier New" panose="02070309020205020404" pitchFamily="49" charset="0"/>
                <a:cs typeface="Courier New" panose="02070309020205020404" pitchFamily="49" charset="0"/>
              </a:rPr>
              <a:t>	# do this</a:t>
            </a:r>
          </a:p>
          <a:p>
            <a:pPr marL="0" indent="0">
              <a:buNone/>
            </a:pPr>
            <a:r>
              <a:rPr lang="en-GB" dirty="0">
                <a:latin typeface="Courier New" panose="02070309020205020404" pitchFamily="49" charset="0"/>
                <a:cs typeface="Courier New" panose="02070309020205020404" pitchFamily="49" charset="0"/>
              </a:rPr>
              <a:t>This line always done</a:t>
            </a: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941704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54975-0419-450D-BFC8-996EA338E8F2}"/>
              </a:ext>
            </a:extLst>
          </p:cNvPr>
          <p:cNvSpPr>
            <a:spLocks noGrp="1"/>
          </p:cNvSpPr>
          <p:nvPr>
            <p:ph type="title"/>
          </p:nvPr>
        </p:nvSpPr>
        <p:spPr/>
        <p:txBody>
          <a:bodyPr/>
          <a:lstStyle/>
          <a:p>
            <a:pPr algn="r"/>
            <a:r>
              <a:rPr lang="en-GB" dirty="0"/>
              <a:t>Example</a:t>
            </a:r>
          </a:p>
        </p:txBody>
      </p:sp>
      <p:sp>
        <p:nvSpPr>
          <p:cNvPr id="3" name="Content Placeholder 2">
            <a:extLst>
              <a:ext uri="{FF2B5EF4-FFF2-40B4-BE49-F238E27FC236}">
                <a16:creationId xmlns:a16="http://schemas.microsoft.com/office/drawing/2014/main" id="{3AB339E1-74EA-443D-A794-4ABEF7660B3D}"/>
              </a:ext>
            </a:extLst>
          </p:cNvPr>
          <p:cNvSpPr>
            <a:spLocks noGrp="1"/>
          </p:cNvSpPr>
          <p:nvPr>
            <p:ph idx="1"/>
          </p:nvPr>
        </p:nvSpPr>
        <p:spPr/>
        <p:txBody>
          <a:bodyPr/>
          <a:lstStyle/>
          <a:p>
            <a:pPr marL="0" indent="0">
              <a:buNone/>
            </a:pPr>
            <a:r>
              <a:rPr lang="en-GB" dirty="0">
                <a:latin typeface="Courier New" panose="02070309020205020404" pitchFamily="49" charset="0"/>
                <a:cs typeface="Courier New" panose="02070309020205020404" pitchFamily="49" charset="0"/>
              </a:rPr>
              <a:t>if a &lt; 10:</a:t>
            </a:r>
          </a:p>
          <a:p>
            <a:pPr marL="0" indent="0">
              <a:buNone/>
            </a:pPr>
            <a:r>
              <a:rPr lang="en-GB" dirty="0">
                <a:latin typeface="Courier New" panose="02070309020205020404" pitchFamily="49" charset="0"/>
                <a:cs typeface="Courier New" panose="02070309020205020404" pitchFamily="49" charset="0"/>
              </a:rPr>
              <a:t>	print("a less than 10")</a:t>
            </a:r>
          </a:p>
          <a:p>
            <a:pPr marL="0" indent="0">
              <a:buNone/>
            </a:pPr>
            <a:r>
              <a:rPr lang="en-GB" dirty="0">
                <a:latin typeface="Courier New" panose="02070309020205020404" pitchFamily="49" charset="0"/>
                <a:cs typeface="Courier New" panose="02070309020205020404" pitchFamily="49" charset="0"/>
              </a:rPr>
              <a:t>else:</a:t>
            </a:r>
          </a:p>
          <a:p>
            <a:pPr marL="0" indent="0">
              <a:buNone/>
            </a:pPr>
            <a:r>
              <a:rPr lang="en-GB" dirty="0">
                <a:latin typeface="Courier New" panose="02070309020205020404" pitchFamily="49" charset="0"/>
                <a:cs typeface="Courier New" panose="02070309020205020404" pitchFamily="49" charset="0"/>
              </a:rPr>
              <a:t>	print("a greater than 10")</a:t>
            </a:r>
          </a:p>
          <a:p>
            <a:pPr marL="0" indent="0">
              <a:buNone/>
            </a:pPr>
            <a:r>
              <a:rPr lang="en-GB" dirty="0">
                <a:latin typeface="Courier New" panose="02070309020205020404" pitchFamily="49" charset="0"/>
                <a:cs typeface="Courier New" panose="02070309020205020404" pitchFamily="49" charset="0"/>
              </a:rPr>
              <a:t>print("a assessed")</a:t>
            </a:r>
          </a:p>
          <a:p>
            <a:pPr marL="0" indent="0">
              <a:buNone/>
            </a:pPr>
            <a:endParaRPr lang="en-GB" dirty="0"/>
          </a:p>
        </p:txBody>
      </p:sp>
    </p:spTree>
    <p:extLst>
      <p:ext uri="{BB962C8B-B14F-4D97-AF65-F5344CB8AC3E}">
        <p14:creationId xmlns:p14="http://schemas.microsoft.com/office/powerpoint/2010/main" val="2556161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780E0-904A-46EB-BB0B-EB43343D7F09}"/>
              </a:ext>
            </a:extLst>
          </p:cNvPr>
          <p:cNvSpPr>
            <a:spLocks noGrp="1"/>
          </p:cNvSpPr>
          <p:nvPr>
            <p:ph type="title"/>
          </p:nvPr>
        </p:nvSpPr>
        <p:spPr/>
        <p:txBody>
          <a:bodyPr/>
          <a:lstStyle/>
          <a:p>
            <a:r>
              <a:rPr lang="en-GB" dirty="0"/>
              <a:t>The if-else-if ladder</a:t>
            </a:r>
          </a:p>
        </p:txBody>
      </p:sp>
      <p:sp>
        <p:nvSpPr>
          <p:cNvPr id="3" name="Content Placeholder 2">
            <a:extLst>
              <a:ext uri="{FF2B5EF4-FFF2-40B4-BE49-F238E27FC236}">
                <a16:creationId xmlns:a16="http://schemas.microsoft.com/office/drawing/2014/main" id="{FADD53E0-3238-4E8E-BB84-3D87446234C9}"/>
              </a:ext>
            </a:extLst>
          </p:cNvPr>
          <p:cNvSpPr>
            <a:spLocks noGrp="1"/>
          </p:cNvSpPr>
          <p:nvPr>
            <p:ph idx="1"/>
          </p:nvPr>
        </p:nvSpPr>
        <p:spPr/>
        <p:txBody>
          <a:bodyPr>
            <a:normAutofit fontScale="77500" lnSpcReduction="20000"/>
          </a:bodyPr>
          <a:lstStyle/>
          <a:p>
            <a:pPr marL="0" indent="0">
              <a:buNone/>
            </a:pPr>
            <a:r>
              <a:rPr lang="en-GB" dirty="0">
                <a:latin typeface="Courier New" panose="02070309020205020404" pitchFamily="49" charset="0"/>
                <a:cs typeface="Courier New" panose="02070309020205020404" pitchFamily="49" charset="0"/>
              </a:rPr>
              <a:t>if condition:</a:t>
            </a:r>
          </a:p>
          <a:p>
            <a:pPr marL="0" indent="0">
              <a:buNone/>
            </a:pPr>
            <a:r>
              <a:rPr lang="en-GB" dirty="0">
                <a:latin typeface="Courier New" panose="02070309020205020404" pitchFamily="49" charset="0"/>
                <a:cs typeface="Courier New" panose="02070309020205020404" pitchFamily="49" charset="0"/>
              </a:rPr>
              <a:t>	# do this</a:t>
            </a:r>
          </a:p>
          <a:p>
            <a:pPr marL="0" indent="0">
              <a:buNone/>
            </a:pPr>
            <a:r>
              <a:rPr lang="en-GB" dirty="0">
                <a:latin typeface="Courier New" panose="02070309020205020404" pitchFamily="49" charset="0"/>
                <a:cs typeface="Courier New" panose="02070309020205020404" pitchFamily="49" charset="0"/>
              </a:rPr>
              <a:t>	# do this</a:t>
            </a:r>
          </a:p>
          <a:p>
            <a:pPr marL="0" indent="0">
              <a:buNone/>
            </a:pPr>
            <a:r>
              <a:rPr lang="en-GB" dirty="0" err="1">
                <a:latin typeface="Courier New" panose="02070309020205020404" pitchFamily="49" charset="0"/>
                <a:cs typeface="Courier New" panose="02070309020205020404" pitchFamily="49" charset="0"/>
              </a:rPr>
              <a:t>elif</a:t>
            </a:r>
            <a:r>
              <a:rPr lang="en-GB" dirty="0">
                <a:latin typeface="Courier New" panose="02070309020205020404" pitchFamily="49" charset="0"/>
                <a:cs typeface="Courier New" panose="02070309020205020404" pitchFamily="49" charset="0"/>
              </a:rPr>
              <a:t> condition:</a:t>
            </a:r>
          </a:p>
          <a:p>
            <a:pPr marL="0" indent="0">
              <a:buNone/>
            </a:pPr>
            <a:r>
              <a:rPr lang="en-GB" dirty="0">
                <a:latin typeface="Courier New" panose="02070309020205020404" pitchFamily="49" charset="0"/>
                <a:cs typeface="Courier New" panose="02070309020205020404" pitchFamily="49" charset="0"/>
              </a:rPr>
              <a:t>	# do this</a:t>
            </a:r>
          </a:p>
          <a:p>
            <a:pPr marL="0" indent="0">
              <a:buNone/>
            </a:pPr>
            <a:r>
              <a:rPr lang="en-GB" dirty="0">
                <a:latin typeface="Courier New" panose="02070309020205020404" pitchFamily="49" charset="0"/>
                <a:cs typeface="Courier New" panose="02070309020205020404" pitchFamily="49" charset="0"/>
              </a:rPr>
              <a:t>	# do this</a:t>
            </a:r>
          </a:p>
          <a:p>
            <a:pPr marL="0" indent="0">
              <a:buNone/>
            </a:pPr>
            <a:r>
              <a:rPr lang="en-GB" dirty="0">
                <a:latin typeface="Courier New" panose="02070309020205020404" pitchFamily="49" charset="0"/>
                <a:cs typeface="Courier New" panose="02070309020205020404" pitchFamily="49" charset="0"/>
              </a:rPr>
              <a:t>else:</a:t>
            </a:r>
          </a:p>
          <a:p>
            <a:pPr marL="0" indent="0">
              <a:buNone/>
            </a:pPr>
            <a:r>
              <a:rPr lang="en-GB" dirty="0">
                <a:latin typeface="Courier New" panose="02070309020205020404" pitchFamily="49" charset="0"/>
                <a:cs typeface="Courier New" panose="02070309020205020404" pitchFamily="49" charset="0"/>
              </a:rPr>
              <a:t>	# do this</a:t>
            </a:r>
          </a:p>
          <a:p>
            <a:pPr marL="0" indent="0">
              <a:buNone/>
            </a:pPr>
            <a:r>
              <a:rPr lang="en-GB" dirty="0">
                <a:latin typeface="Courier New" panose="02070309020205020404" pitchFamily="49" charset="0"/>
                <a:cs typeface="Courier New" panose="02070309020205020404" pitchFamily="49" charset="0"/>
              </a:rPr>
              <a:t>	# do this</a:t>
            </a:r>
          </a:p>
          <a:p>
            <a:pPr marL="0" indent="0">
              <a:buNone/>
            </a:pPr>
            <a:r>
              <a:rPr lang="en-GB" dirty="0">
                <a:latin typeface="Courier New" panose="02070309020205020404" pitchFamily="49" charset="0"/>
                <a:cs typeface="Courier New" panose="02070309020205020404" pitchFamily="49" charset="0"/>
              </a:rPr>
              <a:t>This line always done</a:t>
            </a:r>
          </a:p>
          <a:p>
            <a:pPr marL="0" indent="0">
              <a:buNone/>
            </a:pPr>
            <a:endParaRPr lang="en-GB" dirty="0"/>
          </a:p>
          <a:p>
            <a:pPr marL="0" indent="0">
              <a:buNone/>
            </a:pPr>
            <a:r>
              <a:rPr lang="en-GB" dirty="0"/>
              <a:t>	</a:t>
            </a:r>
          </a:p>
          <a:p>
            <a:endParaRPr lang="en-GB" dirty="0"/>
          </a:p>
        </p:txBody>
      </p:sp>
    </p:spTree>
    <p:extLst>
      <p:ext uri="{BB962C8B-B14F-4D97-AF65-F5344CB8AC3E}">
        <p14:creationId xmlns:p14="http://schemas.microsoft.com/office/powerpoint/2010/main" val="3035014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54975-0419-450D-BFC8-996EA338E8F2}"/>
              </a:ext>
            </a:extLst>
          </p:cNvPr>
          <p:cNvSpPr>
            <a:spLocks noGrp="1"/>
          </p:cNvSpPr>
          <p:nvPr>
            <p:ph type="title"/>
          </p:nvPr>
        </p:nvSpPr>
        <p:spPr/>
        <p:txBody>
          <a:bodyPr/>
          <a:lstStyle/>
          <a:p>
            <a:pPr algn="r"/>
            <a:r>
              <a:rPr lang="en-GB" dirty="0"/>
              <a:t>Example</a:t>
            </a:r>
          </a:p>
        </p:txBody>
      </p:sp>
      <p:sp>
        <p:nvSpPr>
          <p:cNvPr id="3" name="Content Placeholder 2">
            <a:extLst>
              <a:ext uri="{FF2B5EF4-FFF2-40B4-BE49-F238E27FC236}">
                <a16:creationId xmlns:a16="http://schemas.microsoft.com/office/drawing/2014/main" id="{3AB339E1-74EA-443D-A794-4ABEF7660B3D}"/>
              </a:ext>
            </a:extLst>
          </p:cNvPr>
          <p:cNvSpPr>
            <a:spLocks noGrp="1"/>
          </p:cNvSpPr>
          <p:nvPr>
            <p:ph idx="1"/>
          </p:nvPr>
        </p:nvSpPr>
        <p:spPr/>
        <p:txBody>
          <a:bodyPr/>
          <a:lstStyle/>
          <a:p>
            <a:pPr marL="0" indent="0">
              <a:buNone/>
            </a:pPr>
            <a:r>
              <a:rPr lang="en-GB" dirty="0">
                <a:latin typeface="Courier New" panose="02070309020205020404" pitchFamily="49" charset="0"/>
                <a:cs typeface="Courier New" panose="02070309020205020404" pitchFamily="49" charset="0"/>
              </a:rPr>
              <a:t>if day &lt;= 5:</a:t>
            </a:r>
          </a:p>
          <a:p>
            <a:pPr marL="0" indent="0">
              <a:buNone/>
            </a:pPr>
            <a:r>
              <a:rPr lang="en-GB" dirty="0">
                <a:latin typeface="Courier New" panose="02070309020205020404" pitchFamily="49" charset="0"/>
                <a:cs typeface="Courier New" panose="02070309020205020404" pitchFamily="49" charset="0"/>
              </a:rPr>
              <a:t>	print("Weekday")</a:t>
            </a:r>
          </a:p>
          <a:p>
            <a:pPr marL="0" indent="0">
              <a:buNone/>
            </a:pPr>
            <a:r>
              <a:rPr lang="en-GB" dirty="0" err="1">
                <a:latin typeface="Courier New" panose="02070309020205020404" pitchFamily="49" charset="0"/>
                <a:cs typeface="Courier New" panose="02070309020205020404" pitchFamily="49" charset="0"/>
              </a:rPr>
              <a:t>elif</a:t>
            </a:r>
            <a:r>
              <a:rPr lang="en-GB" dirty="0">
                <a:latin typeface="Courier New" panose="02070309020205020404" pitchFamily="49" charset="0"/>
                <a:cs typeface="Courier New" panose="02070309020205020404" pitchFamily="49" charset="0"/>
              </a:rPr>
              <a:t> day == 6:</a:t>
            </a:r>
          </a:p>
          <a:p>
            <a:pPr marL="0" indent="0">
              <a:buNone/>
            </a:pPr>
            <a:r>
              <a:rPr lang="en-GB" dirty="0">
                <a:latin typeface="Courier New" panose="02070309020205020404" pitchFamily="49" charset="0"/>
                <a:cs typeface="Courier New" panose="02070309020205020404" pitchFamily="49" charset="0"/>
              </a:rPr>
              <a:t>	print("Saturday")</a:t>
            </a:r>
          </a:p>
          <a:p>
            <a:pPr marL="0" indent="0">
              <a:buNone/>
            </a:pPr>
            <a:r>
              <a:rPr lang="en-GB" dirty="0">
                <a:latin typeface="Courier New" panose="02070309020205020404" pitchFamily="49" charset="0"/>
                <a:cs typeface="Courier New" panose="02070309020205020404" pitchFamily="49" charset="0"/>
              </a:rPr>
              <a:t>else:</a:t>
            </a:r>
          </a:p>
          <a:p>
            <a:pPr marL="0" indent="0">
              <a:buNone/>
            </a:pPr>
            <a:r>
              <a:rPr lang="en-GB" dirty="0">
                <a:latin typeface="Courier New" panose="02070309020205020404" pitchFamily="49" charset="0"/>
                <a:cs typeface="Courier New" panose="02070309020205020404" pitchFamily="49" charset="0"/>
              </a:rPr>
              <a:t>	print("Sunday")</a:t>
            </a:r>
          </a:p>
          <a:p>
            <a:pPr marL="0" indent="0">
              <a:buNone/>
            </a:pPr>
            <a:endParaRPr lang="en-GB" dirty="0"/>
          </a:p>
          <a:p>
            <a:pPr marL="0" indent="0">
              <a:buNone/>
            </a:pPr>
            <a:r>
              <a:rPr lang="en-GB" dirty="0"/>
              <a:t>But you have to watch for inefficiencies.</a:t>
            </a:r>
          </a:p>
        </p:txBody>
      </p:sp>
    </p:spTree>
    <p:extLst>
      <p:ext uri="{BB962C8B-B14F-4D97-AF65-F5344CB8AC3E}">
        <p14:creationId xmlns:p14="http://schemas.microsoft.com/office/powerpoint/2010/main" val="2342450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76697-B761-4FED-9FAA-EB3D64765DBE}"/>
              </a:ext>
            </a:extLst>
          </p:cNvPr>
          <p:cNvSpPr>
            <a:spLocks noGrp="1"/>
          </p:cNvSpPr>
          <p:nvPr>
            <p:ph type="title"/>
          </p:nvPr>
        </p:nvSpPr>
        <p:spPr/>
        <p:txBody>
          <a:bodyPr/>
          <a:lstStyle/>
          <a:p>
            <a:pPr algn="r"/>
            <a:r>
              <a:rPr lang="en-GB" b="1" dirty="0"/>
              <a:t>Nested compound statements</a:t>
            </a:r>
            <a:endParaRPr lang="en-GB" dirty="0"/>
          </a:p>
        </p:txBody>
      </p:sp>
      <p:sp>
        <p:nvSpPr>
          <p:cNvPr id="3" name="Content Placeholder 2">
            <a:extLst>
              <a:ext uri="{FF2B5EF4-FFF2-40B4-BE49-F238E27FC236}">
                <a16:creationId xmlns:a16="http://schemas.microsoft.com/office/drawing/2014/main" id="{759058A0-FDEC-4ADA-BBB0-D71C88B42D02}"/>
              </a:ext>
            </a:extLst>
          </p:cNvPr>
          <p:cNvSpPr>
            <a:spLocks noGrp="1"/>
          </p:cNvSpPr>
          <p:nvPr>
            <p:ph idx="1"/>
          </p:nvPr>
        </p:nvSpPr>
        <p:spPr>
          <a:xfrm>
            <a:off x="436098" y="1825625"/>
            <a:ext cx="10917702" cy="4547040"/>
          </a:xfrm>
        </p:spPr>
        <p:txBody>
          <a:bodyPr>
            <a:normAutofit/>
          </a:bodyPr>
          <a:lstStyle/>
          <a:p>
            <a:pPr marL="0" indent="0">
              <a:buNone/>
            </a:pPr>
            <a:r>
              <a:rPr lang="en-GB" dirty="0">
                <a:latin typeface="Courier New" panose="02070309020205020404" pitchFamily="49" charset="0"/>
                <a:cs typeface="Courier New" panose="02070309020205020404" pitchFamily="49" charset="0"/>
              </a:rPr>
              <a:t>if a &lt; 10:</a:t>
            </a:r>
          </a:p>
          <a:p>
            <a:pPr marL="0" indent="0">
              <a:buNone/>
            </a:pPr>
            <a:r>
              <a:rPr lang="en-GB" dirty="0">
                <a:latin typeface="Courier New" panose="02070309020205020404" pitchFamily="49" charset="0"/>
                <a:cs typeface="Courier New" panose="02070309020205020404" pitchFamily="49" charset="0"/>
              </a:rPr>
              <a:t>	if b &lt; 10:</a:t>
            </a:r>
          </a:p>
          <a:p>
            <a:pPr marL="0" indent="0">
              <a:buNone/>
            </a:pPr>
            <a:r>
              <a:rPr lang="en-GB" dirty="0">
                <a:latin typeface="Courier New" panose="02070309020205020404" pitchFamily="49" charset="0"/>
                <a:cs typeface="Courier New" panose="02070309020205020404" pitchFamily="49" charset="0"/>
              </a:rPr>
              <a:t>		print("a and b less than 10")</a:t>
            </a:r>
          </a:p>
          <a:p>
            <a:pPr marL="0" indent="0">
              <a:buNone/>
            </a:pPr>
            <a:r>
              <a:rPr lang="en-GB" dirty="0">
                <a:latin typeface="Courier New" panose="02070309020205020404" pitchFamily="49" charset="0"/>
                <a:cs typeface="Courier New" panose="02070309020205020404" pitchFamily="49" charset="0"/>
              </a:rPr>
              <a:t>	else:</a:t>
            </a:r>
          </a:p>
          <a:p>
            <a:pPr marL="0" indent="0">
              <a:buNone/>
            </a:pPr>
            <a:r>
              <a:rPr lang="en-GB" dirty="0">
                <a:latin typeface="Courier New" panose="02070309020205020404" pitchFamily="49" charset="0"/>
                <a:cs typeface="Courier New" panose="02070309020205020404" pitchFamily="49" charset="0"/>
              </a:rPr>
              <a:t>		print("b greater than 10, a less")</a:t>
            </a:r>
          </a:p>
          <a:p>
            <a:pPr marL="0" indent="0">
              <a:buNone/>
            </a:pPr>
            <a:r>
              <a:rPr lang="en-GB" dirty="0">
                <a:latin typeface="Courier New" panose="02070309020205020404" pitchFamily="49" charset="0"/>
                <a:cs typeface="Courier New" panose="02070309020205020404" pitchFamily="49" charset="0"/>
              </a:rPr>
              <a:t>print ("a and b assessed")</a:t>
            </a:r>
          </a:p>
          <a:p>
            <a:pPr marL="0" indent="0">
              <a:buNone/>
            </a:pPr>
            <a:endParaRPr lang="en-GB" dirty="0">
              <a:cs typeface="Courier New" panose="02070309020205020404" pitchFamily="49" charset="0"/>
            </a:endParaRPr>
          </a:p>
          <a:p>
            <a:pPr marL="0" indent="0">
              <a:buNone/>
            </a:pPr>
            <a:r>
              <a:rPr lang="en-GB" dirty="0">
                <a:cs typeface="Courier New" panose="02070309020205020404" pitchFamily="49" charset="0"/>
              </a:rPr>
              <a:t>Note that to avoid ambiguity as to what the </a:t>
            </a:r>
            <a:r>
              <a:rPr lang="en-GB" dirty="0">
                <a:latin typeface="Courier New" panose="02070309020205020404" pitchFamily="49" charset="0"/>
                <a:cs typeface="Courier New" panose="02070309020205020404" pitchFamily="49" charset="0"/>
              </a:rPr>
              <a:t>else</a:t>
            </a:r>
            <a:r>
              <a:rPr lang="en-GB" dirty="0">
                <a:cs typeface="Courier New" panose="02070309020205020404" pitchFamily="49" charset="0"/>
              </a:rPr>
              <a:t> links to, you can't do this all on one line.</a:t>
            </a:r>
          </a:p>
          <a:p>
            <a:endParaRPr lang="en-GB" dirty="0"/>
          </a:p>
        </p:txBody>
      </p:sp>
    </p:spTree>
    <p:extLst>
      <p:ext uri="{BB962C8B-B14F-4D97-AF65-F5344CB8AC3E}">
        <p14:creationId xmlns:p14="http://schemas.microsoft.com/office/powerpoint/2010/main" val="620192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92A1F-6C7E-43E5-9B10-4759A72CD949}"/>
              </a:ext>
            </a:extLst>
          </p:cNvPr>
          <p:cNvSpPr>
            <a:spLocks noGrp="1"/>
          </p:cNvSpPr>
          <p:nvPr>
            <p:ph type="title"/>
          </p:nvPr>
        </p:nvSpPr>
        <p:spPr/>
        <p:txBody>
          <a:bodyPr/>
          <a:lstStyle/>
          <a:p>
            <a:pPr algn="r"/>
            <a:r>
              <a:rPr lang="en-GB" dirty="0"/>
              <a:t>Conditions</a:t>
            </a:r>
          </a:p>
        </p:txBody>
      </p:sp>
      <p:sp>
        <p:nvSpPr>
          <p:cNvPr id="3" name="Content Placeholder 2">
            <a:extLst>
              <a:ext uri="{FF2B5EF4-FFF2-40B4-BE49-F238E27FC236}">
                <a16:creationId xmlns:a16="http://schemas.microsoft.com/office/drawing/2014/main" id="{5303C924-8770-47C9-9DEA-CA4FF2C0A820}"/>
              </a:ext>
            </a:extLst>
          </p:cNvPr>
          <p:cNvSpPr>
            <a:spLocks noGrp="1"/>
          </p:cNvSpPr>
          <p:nvPr>
            <p:ph idx="1"/>
          </p:nvPr>
        </p:nvSpPr>
        <p:spPr>
          <a:xfrm>
            <a:off x="407963" y="1434906"/>
            <a:ext cx="11324492" cy="5050300"/>
          </a:xfrm>
        </p:spPr>
        <p:txBody>
          <a:bodyPr>
            <a:normAutofit fontScale="85000" lnSpcReduction="20000"/>
          </a:bodyPr>
          <a:lstStyle/>
          <a:p>
            <a:pPr marL="0" indent="0">
              <a:buNone/>
            </a:pPr>
            <a:r>
              <a:rPr lang="en-GB" dirty="0"/>
              <a:t>Best to think of these as having to evaluate to either True or False.</a:t>
            </a:r>
          </a:p>
          <a:p>
            <a:pPr marL="0" indent="0">
              <a:buNone/>
            </a:pPr>
            <a:r>
              <a:rPr lang="en-GB" dirty="0">
                <a:latin typeface="Courier New" panose="02070309020205020404" pitchFamily="49" charset="0"/>
                <a:cs typeface="Courier New" panose="02070309020205020404" pitchFamily="49" charset="0"/>
              </a:rPr>
              <a:t>a = 2</a:t>
            </a:r>
          </a:p>
          <a:p>
            <a:pPr marL="0" indent="0">
              <a:buNone/>
            </a:pPr>
            <a:r>
              <a:rPr lang="en-GB" dirty="0">
                <a:latin typeface="Courier New" panose="02070309020205020404" pitchFamily="49" charset="0"/>
                <a:cs typeface="Courier New" panose="02070309020205020404" pitchFamily="49" charset="0"/>
              </a:rPr>
              <a:t>if (a == 2):			# True</a:t>
            </a:r>
          </a:p>
          <a:p>
            <a:pPr marL="0" indent="0">
              <a:buNone/>
            </a:pPr>
            <a:r>
              <a:rPr lang="en-GB" dirty="0">
                <a:latin typeface="Courier New" panose="02070309020205020404" pitchFamily="49" charset="0"/>
                <a:cs typeface="Courier New" panose="02070309020205020404" pitchFamily="49" charset="0"/>
              </a:rPr>
              <a:t>if (a != 2):			# False</a:t>
            </a:r>
          </a:p>
          <a:p>
            <a:pPr marL="0" indent="0">
              <a:buNone/>
            </a:pPr>
            <a:r>
              <a:rPr lang="en-GB" dirty="0">
                <a:latin typeface="Courier New" panose="02070309020205020404" pitchFamily="49" charset="0"/>
                <a:cs typeface="Courier New" panose="02070309020205020404" pitchFamily="49" charset="0"/>
              </a:rPr>
              <a:t>if (a != 3): 			# True</a:t>
            </a:r>
          </a:p>
          <a:p>
            <a:pPr marL="0" indent="0">
              <a:buNone/>
            </a:pPr>
            <a:r>
              <a:rPr lang="en-GB" dirty="0">
                <a:latin typeface="Courier New" panose="02070309020205020404" pitchFamily="49" charset="0"/>
                <a:cs typeface="Courier New" panose="02070309020205020404" pitchFamily="49" charset="0"/>
              </a:rPr>
              <a:t>if not (a == 2)	:		# False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  = True</a:t>
            </a:r>
          </a:p>
          <a:p>
            <a:pPr marL="0" indent="0">
              <a:buNone/>
            </a:pPr>
            <a:r>
              <a:rPr lang="en-GB" dirty="0">
                <a:latin typeface="Courier New" panose="02070309020205020404" pitchFamily="49" charset="0"/>
                <a:cs typeface="Courier New" panose="02070309020205020404" pitchFamily="49" charset="0"/>
              </a:rPr>
              <a:t>if (a):				# True</a:t>
            </a:r>
          </a:p>
          <a:p>
            <a:pPr marL="0" indent="0">
              <a:buNone/>
            </a:pPr>
            <a:r>
              <a:rPr lang="en-GB" dirty="0">
                <a:latin typeface="Courier New" panose="02070309020205020404" pitchFamily="49" charset="0"/>
                <a:cs typeface="Courier New" panose="02070309020205020404" pitchFamily="49" charset="0"/>
              </a:rPr>
              <a:t>if not (a)	:			# False</a:t>
            </a:r>
          </a:p>
          <a:p>
            <a:pPr marL="0" indent="0">
              <a:buNone/>
            </a:pPr>
            <a:r>
              <a:rPr lang="en-GB" dirty="0">
                <a:latin typeface="Courier New" panose="02070309020205020404" pitchFamily="49" charset="0"/>
                <a:cs typeface="Courier New" panose="02070309020205020404" pitchFamily="49" charset="0"/>
              </a:rPr>
              <a:t>a = False				</a:t>
            </a:r>
          </a:p>
          <a:p>
            <a:pPr marL="0" indent="0">
              <a:buNone/>
            </a:pPr>
            <a:r>
              <a:rPr lang="en-GB" dirty="0">
                <a:latin typeface="Courier New" panose="02070309020205020404" pitchFamily="49" charset="0"/>
                <a:cs typeface="Courier New" panose="02070309020205020404" pitchFamily="49" charset="0"/>
              </a:rPr>
              <a:t>if (a):				# False</a:t>
            </a:r>
          </a:p>
          <a:p>
            <a:pPr marL="0" indent="0">
              <a:buNone/>
            </a:pPr>
            <a:r>
              <a:rPr lang="en-GB" dirty="0">
                <a:latin typeface="Courier New" panose="02070309020205020404" pitchFamily="49" charset="0"/>
                <a:cs typeface="Courier New" panose="02070309020205020404" pitchFamily="49" charset="0"/>
              </a:rPr>
              <a:t>if not (a): 			# True</a:t>
            </a: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608836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A79DB-FFB8-45C8-80EF-698AF130D6C7}"/>
              </a:ext>
            </a:extLst>
          </p:cNvPr>
          <p:cNvSpPr>
            <a:spLocks noGrp="1"/>
          </p:cNvSpPr>
          <p:nvPr>
            <p:ph type="title"/>
          </p:nvPr>
        </p:nvSpPr>
        <p:spPr>
          <a:xfrm>
            <a:off x="1260230" y="193748"/>
            <a:ext cx="10515600" cy="1325563"/>
          </a:xfrm>
        </p:spPr>
        <p:txBody>
          <a:bodyPr/>
          <a:lstStyle/>
          <a:p>
            <a:pPr algn="r"/>
            <a:r>
              <a:rPr lang="en-GB" dirty="0"/>
              <a:t>Boolean operators</a:t>
            </a:r>
          </a:p>
        </p:txBody>
      </p:sp>
      <p:sp>
        <p:nvSpPr>
          <p:cNvPr id="3" name="Content Placeholder 2">
            <a:extLst>
              <a:ext uri="{FF2B5EF4-FFF2-40B4-BE49-F238E27FC236}">
                <a16:creationId xmlns:a16="http://schemas.microsoft.com/office/drawing/2014/main" id="{3D62CB70-D49D-4F34-A730-764251F8EBED}"/>
              </a:ext>
            </a:extLst>
          </p:cNvPr>
          <p:cNvSpPr>
            <a:spLocks noGrp="1"/>
          </p:cNvSpPr>
          <p:nvPr>
            <p:ph idx="1"/>
          </p:nvPr>
        </p:nvSpPr>
        <p:spPr>
          <a:xfrm>
            <a:off x="436097" y="1519310"/>
            <a:ext cx="11479237" cy="5134707"/>
          </a:xfrm>
        </p:spPr>
        <p:txBody>
          <a:bodyPr>
            <a:normAutofit fontScale="77500" lnSpcReduction="20000"/>
          </a:bodyPr>
          <a:lstStyle/>
          <a:p>
            <a:pPr marL="0" indent="0">
              <a:buNone/>
            </a:pPr>
            <a:r>
              <a:rPr lang="en-GB" dirty="0">
                <a:latin typeface="Courier New" panose="02070309020205020404" pitchFamily="49" charset="0"/>
                <a:cs typeface="Courier New" panose="02070309020205020404" pitchFamily="49" charset="0"/>
              </a:rPr>
              <a:t>if (a == 2) or (b == 3):		# If a == 2 OR b == 3</a:t>
            </a:r>
          </a:p>
          <a:p>
            <a:pPr marL="0" indent="0">
              <a:buNone/>
            </a:pPr>
            <a:r>
              <a:rPr lang="en-GB" dirty="0">
                <a:latin typeface="Courier New" panose="02070309020205020404" pitchFamily="49" charset="0"/>
                <a:cs typeface="Courier New" panose="02070309020205020404" pitchFamily="49" charset="0"/>
              </a:rPr>
              <a:t>if (a == 2) and (b == 3):		# If a == 2 AND b == 3</a:t>
            </a:r>
          </a:p>
          <a:p>
            <a:pPr marL="0" indent="0">
              <a:buNone/>
            </a:pPr>
            <a:endParaRPr lang="en-GB" dirty="0"/>
          </a:p>
          <a:p>
            <a:pPr marL="0" indent="0">
              <a:buNone/>
            </a:pPr>
            <a:r>
              <a:rPr lang="en-GB" dirty="0"/>
              <a:t>OR and </a:t>
            </a:r>
            <a:r>
              <a:rPr lang="en-GB" dirty="0" err="1"/>
              <a:t>AND</a:t>
            </a:r>
            <a:r>
              <a:rPr lang="en-GB" dirty="0"/>
              <a:t> can therefore shortcut if the first condition is respectively true (for OR) or false (for AND). </a:t>
            </a:r>
          </a:p>
          <a:p>
            <a:pPr marL="0" indent="0">
              <a:buNone/>
            </a:pPr>
            <a:endParaRPr lang="en-GB" dirty="0"/>
          </a:p>
          <a:p>
            <a:pPr marL="0" indent="0">
              <a:buNone/>
            </a:pPr>
            <a:r>
              <a:rPr lang="en-GB" dirty="0"/>
              <a:t>Although this is possible:</a:t>
            </a:r>
          </a:p>
          <a:p>
            <a:pPr marL="0" indent="0">
              <a:buNone/>
            </a:pPr>
            <a:r>
              <a:rPr lang="en-GB" dirty="0">
                <a:latin typeface="Courier New" panose="02070309020205020404" pitchFamily="49" charset="0"/>
                <a:cs typeface="Courier New" panose="02070309020205020404" pitchFamily="49" charset="0"/>
              </a:rPr>
              <a:t>if not a is None:</a:t>
            </a:r>
          </a:p>
          <a:p>
            <a:pPr marL="0" indent="0">
              <a:buNone/>
            </a:pPr>
            <a:r>
              <a:rPr lang="en-GB" dirty="0"/>
              <a:t>do instead:</a:t>
            </a:r>
          </a:p>
          <a:p>
            <a:pPr marL="0" indent="0">
              <a:buNone/>
            </a:pPr>
            <a:r>
              <a:rPr lang="en-GB" dirty="0">
                <a:latin typeface="Courier New" panose="02070309020205020404" pitchFamily="49" charset="0"/>
                <a:cs typeface="Courier New" panose="02070309020205020404" pitchFamily="49" charset="0"/>
              </a:rPr>
              <a:t>if a is not None:</a:t>
            </a:r>
          </a:p>
          <a:p>
            <a:pPr marL="0" indent="0">
              <a:buNone/>
            </a:pPr>
            <a:endParaRPr lang="en-GB" dirty="0"/>
          </a:p>
          <a:p>
            <a:pPr marL="0" indent="0">
              <a:buNone/>
            </a:pPr>
            <a:r>
              <a:rPr lang="en-GB" dirty="0"/>
              <a:t>Note that empty sequences are false, so this is recommended by the docs:</a:t>
            </a:r>
          </a:p>
          <a:p>
            <a:pPr marL="0" indent="0">
              <a:buNone/>
            </a:pPr>
            <a:r>
              <a:rPr lang="en-GB" dirty="0">
                <a:latin typeface="Courier New" panose="02070309020205020404" pitchFamily="49" charset="0"/>
                <a:cs typeface="Courier New" panose="02070309020205020404" pitchFamily="49" charset="0"/>
              </a:rPr>
              <a:t>if not </a:t>
            </a:r>
            <a:r>
              <a:rPr lang="en-GB" dirty="0" err="1">
                <a:latin typeface="Courier New" panose="02070309020205020404" pitchFamily="49" charset="0"/>
                <a:cs typeface="Courier New" panose="02070309020205020404" pitchFamily="49" charset="0"/>
              </a:rPr>
              <a:t>seq</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if </a:t>
            </a:r>
            <a:r>
              <a:rPr lang="en-GB" dirty="0" err="1">
                <a:latin typeface="Courier New" panose="02070309020205020404" pitchFamily="49" charset="0"/>
                <a:cs typeface="Courier New" panose="02070309020205020404" pitchFamily="49" charset="0"/>
              </a:rPr>
              <a:t>seq</a:t>
            </a:r>
            <a:r>
              <a:rPr lang="en-GB" dirty="0">
                <a:latin typeface="Courier New" panose="02070309020205020404" pitchFamily="49" charset="0"/>
                <a:cs typeface="Courier New" panose="02070309020205020404" pitchFamily="49" charset="0"/>
              </a:rPr>
              <a:t>:</a:t>
            </a:r>
          </a:p>
          <a:p>
            <a:pPr marL="0" indent="0">
              <a:buNone/>
            </a:pPr>
            <a:endParaRPr lang="en-GB" dirty="0"/>
          </a:p>
        </p:txBody>
      </p:sp>
    </p:spTree>
    <p:extLst>
      <p:ext uri="{BB962C8B-B14F-4D97-AF65-F5344CB8AC3E}">
        <p14:creationId xmlns:p14="http://schemas.microsoft.com/office/powerpoint/2010/main" val="1747504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D3639-5ABB-4632-8FDD-FCB2855B7A86}"/>
              </a:ext>
            </a:extLst>
          </p:cNvPr>
          <p:cNvSpPr>
            <a:spLocks noGrp="1"/>
          </p:cNvSpPr>
          <p:nvPr>
            <p:ph type="title"/>
          </p:nvPr>
        </p:nvSpPr>
        <p:spPr/>
        <p:txBody>
          <a:bodyPr/>
          <a:lstStyle/>
          <a:p>
            <a:pPr algn="r"/>
            <a:r>
              <a:rPr lang="en-GB" dirty="0"/>
              <a:t>Conditional quirks</a:t>
            </a:r>
          </a:p>
        </p:txBody>
      </p:sp>
      <p:sp>
        <p:nvSpPr>
          <p:cNvPr id="3" name="Content Placeholder 2">
            <a:extLst>
              <a:ext uri="{FF2B5EF4-FFF2-40B4-BE49-F238E27FC236}">
                <a16:creationId xmlns:a16="http://schemas.microsoft.com/office/drawing/2014/main" id="{03659C6A-4586-49DE-BEB3-A45ED75A96DB}"/>
              </a:ext>
            </a:extLst>
          </p:cNvPr>
          <p:cNvSpPr>
            <a:spLocks noGrp="1"/>
          </p:cNvSpPr>
          <p:nvPr>
            <p:ph idx="1"/>
          </p:nvPr>
        </p:nvSpPr>
        <p:spPr>
          <a:xfrm>
            <a:off x="838200" y="3299791"/>
            <a:ext cx="11353800" cy="3227618"/>
          </a:xfrm>
        </p:spPr>
        <p:txBody>
          <a:bodyPr>
            <a:normAutofit/>
          </a:bodyPr>
          <a:lstStyle/>
          <a:p>
            <a:pPr marL="0" indent="0">
              <a:buNone/>
            </a:pPr>
            <a:r>
              <a:rPr lang="en-GB" sz="2400" dirty="0">
                <a:latin typeface="Courier New" panose="02070309020205020404" pitchFamily="49" charset="0"/>
                <a:cs typeface="Courier New" panose="02070309020205020404" pitchFamily="49" charset="0"/>
              </a:rPr>
              <a:t>x &lt; y &lt; z 		# Is (x &lt; y) and (y &lt; z).</a:t>
            </a:r>
          </a:p>
          <a:p>
            <a:pPr marL="0" indent="0">
              <a:buNone/>
            </a:pPr>
            <a:r>
              <a:rPr lang="en-GB" sz="2400" dirty="0">
                <a:latin typeface="Courier New" panose="02070309020205020404" pitchFamily="49" charset="0"/>
                <a:cs typeface="Courier New" panose="02070309020205020404" pitchFamily="49" charset="0"/>
              </a:rPr>
              <a:t>x &lt; y &gt; z 		# Is fine.</a:t>
            </a:r>
          </a:p>
          <a:p>
            <a:pPr marL="0" indent="0">
              <a:buNone/>
            </a:pPr>
            <a:endParaRPr lang="en-GB" sz="2400" dirty="0"/>
          </a:p>
          <a:p>
            <a:pPr marL="0" indent="0">
              <a:buNone/>
            </a:pPr>
            <a:r>
              <a:rPr lang="en-GB" sz="2400" dirty="0">
                <a:latin typeface="Courier New" panose="02070309020205020404" pitchFamily="49" charset="0"/>
                <a:cs typeface="Courier New" panose="02070309020205020404" pitchFamily="49" charset="0"/>
              </a:rPr>
              <a:t>	</a:t>
            </a:r>
            <a:r>
              <a:rPr lang="en-GB" sz="2400" dirty="0"/>
              <a:t>	</a:t>
            </a:r>
          </a:p>
        </p:txBody>
      </p:sp>
    </p:spTree>
    <p:extLst>
      <p:ext uri="{BB962C8B-B14F-4D97-AF65-F5344CB8AC3E}">
        <p14:creationId xmlns:p14="http://schemas.microsoft.com/office/powerpoint/2010/main" val="2642644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6674-EB3B-4A78-8FAC-408215269E1D}"/>
              </a:ext>
            </a:extLst>
          </p:cNvPr>
          <p:cNvSpPr>
            <a:spLocks noGrp="1"/>
          </p:cNvSpPr>
          <p:nvPr>
            <p:ph type="title"/>
          </p:nvPr>
        </p:nvSpPr>
        <p:spPr/>
        <p:txBody>
          <a:bodyPr/>
          <a:lstStyle/>
          <a:p>
            <a:pPr algn="r"/>
            <a:r>
              <a:rPr lang="en-GB" dirty="0"/>
              <a:t>Ternary operator</a:t>
            </a:r>
          </a:p>
        </p:txBody>
      </p:sp>
      <p:sp>
        <p:nvSpPr>
          <p:cNvPr id="3" name="Content Placeholder 2">
            <a:extLst>
              <a:ext uri="{FF2B5EF4-FFF2-40B4-BE49-F238E27FC236}">
                <a16:creationId xmlns:a16="http://schemas.microsoft.com/office/drawing/2014/main" id="{55DED88D-9363-48E2-A5D3-63F020800828}"/>
              </a:ext>
            </a:extLst>
          </p:cNvPr>
          <p:cNvSpPr>
            <a:spLocks noGrp="1"/>
          </p:cNvSpPr>
          <p:nvPr>
            <p:ph idx="1"/>
          </p:nvPr>
        </p:nvSpPr>
        <p:spPr>
          <a:xfrm>
            <a:off x="838200" y="1825624"/>
            <a:ext cx="10915650" cy="4765675"/>
          </a:xfrm>
        </p:spPr>
        <p:txBody>
          <a:bodyPr>
            <a:normAutofit fontScale="92500" lnSpcReduction="20000"/>
          </a:bodyPr>
          <a:lstStyle/>
          <a:p>
            <a:pPr marL="0" indent="0">
              <a:buNone/>
            </a:pPr>
            <a:r>
              <a:rPr lang="en-GB" dirty="0">
                <a:latin typeface="Courier New" panose="02070309020205020404" pitchFamily="49" charset="0"/>
                <a:cs typeface="Courier New" panose="02070309020205020404" pitchFamily="49" charset="0"/>
              </a:rPr>
              <a:t>x if condition else y</a:t>
            </a:r>
          </a:p>
          <a:p>
            <a:pPr marL="0" indent="0">
              <a:buNone/>
            </a:pPr>
            <a:r>
              <a:rPr lang="en-GB" dirty="0">
                <a:latin typeface="Courier New" panose="02070309020205020404" pitchFamily="49" charset="0"/>
                <a:cs typeface="Courier New" panose="02070309020205020404" pitchFamily="49" charset="0"/>
              </a:rPr>
              <a:t>x if condition; y if not condition</a:t>
            </a:r>
          </a:p>
          <a:p>
            <a:pPr marL="0" indent="0">
              <a:buNone/>
            </a:pPr>
            <a:endParaRPr lang="en-GB" dirty="0"/>
          </a:p>
          <a:p>
            <a:pPr marL="0" indent="0">
              <a:buNone/>
            </a:pPr>
            <a:r>
              <a:rPr lang="en-GB" dirty="0"/>
              <a:t>For example:</a:t>
            </a:r>
          </a:p>
          <a:p>
            <a:pPr marL="0" indent="0">
              <a:buNone/>
            </a:pPr>
            <a:r>
              <a:rPr lang="en-GB" dirty="0">
                <a:latin typeface="Courier New" panose="02070309020205020404" pitchFamily="49" charset="0"/>
                <a:cs typeface="Courier New" panose="02070309020205020404" pitchFamily="49" charset="0"/>
              </a:rPr>
              <a:t>a = 10</a:t>
            </a:r>
          </a:p>
          <a:p>
            <a:pPr marL="0" indent="0">
              <a:buNone/>
            </a:pPr>
            <a:r>
              <a:rPr lang="en-GB" dirty="0">
                <a:latin typeface="Courier New" panose="02070309020205020404" pitchFamily="49" charset="0"/>
                <a:cs typeface="Courier New" panose="02070309020205020404" pitchFamily="49" charset="0"/>
              </a:rPr>
              <a:t>b = "less than 5" if a &lt; 5 else "more than five"</a:t>
            </a:r>
          </a:p>
          <a:p>
            <a:pPr marL="0" indent="0">
              <a:buNone/>
            </a:pPr>
            <a:r>
              <a:rPr lang="en-GB" dirty="0">
                <a:latin typeface="Courier New" panose="02070309020205020404" pitchFamily="49" charset="0"/>
                <a:cs typeface="Courier New" panose="02070309020205020404" pitchFamily="49" charset="0"/>
              </a:rPr>
              <a:t>print(b)</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The Python FAQ gives this nice example:</a:t>
            </a:r>
          </a:p>
          <a:p>
            <a:pPr marL="0" indent="0">
              <a:buNone/>
            </a:pPr>
            <a:r>
              <a:rPr lang="en-GB" dirty="0">
                <a:latin typeface="Courier New" panose="02070309020205020404" pitchFamily="49" charset="0"/>
                <a:cs typeface="Courier New" panose="02070309020205020404" pitchFamily="49" charset="0"/>
              </a:rPr>
              <a:t>x, y = 50, 25</a:t>
            </a:r>
          </a:p>
          <a:p>
            <a:pPr marL="0" indent="0">
              <a:buNone/>
            </a:pPr>
            <a:r>
              <a:rPr lang="en-GB" dirty="0">
                <a:latin typeface="Courier New" panose="02070309020205020404" pitchFamily="49" charset="0"/>
                <a:cs typeface="Courier New" panose="02070309020205020404" pitchFamily="49" charset="0"/>
              </a:rPr>
              <a:t>small = x if x &lt; y else y</a:t>
            </a:r>
          </a:p>
          <a:p>
            <a:pPr marL="0" indent="0">
              <a:buNone/>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079233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5936E-BED5-4A97-9DB6-B6154E805E43}"/>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id="{E90C944B-F5B8-4C1C-8CCC-2B07CF454F4C}"/>
              </a:ext>
            </a:extLst>
          </p:cNvPr>
          <p:cNvSpPr>
            <a:spLocks noGrp="1"/>
          </p:cNvSpPr>
          <p:nvPr>
            <p:ph idx="1"/>
          </p:nvPr>
        </p:nvSpPr>
        <p:spPr/>
        <p:txBody>
          <a:bodyPr>
            <a:normAutofit fontScale="92500" lnSpcReduction="10000"/>
          </a:bodyPr>
          <a:lstStyle/>
          <a:p>
            <a:pPr marL="0" indent="0">
              <a:buNone/>
            </a:pPr>
            <a:r>
              <a:rPr lang="en-GB" dirty="0"/>
              <a:t>Tuples (,), lists [], sets {}, and dictionaries {:} </a:t>
            </a:r>
          </a:p>
          <a:p>
            <a:pPr marL="0" indent="0">
              <a:buNone/>
            </a:pPr>
            <a:r>
              <a:rPr lang="en-GB" dirty="0"/>
              <a:t>{} Empty </a:t>
            </a:r>
            <a:r>
              <a:rPr lang="en-GB" dirty="0" err="1"/>
              <a:t>dict</a:t>
            </a:r>
            <a:r>
              <a:rPr lang="en-GB" dirty="0"/>
              <a:t>; set() empty set</a:t>
            </a:r>
          </a:p>
          <a:p>
            <a:pPr marL="0" indent="0">
              <a:buNone/>
            </a:pPr>
            <a:endParaRPr lang="en-GB" dirty="0"/>
          </a:p>
          <a:p>
            <a:pPr marL="0" indent="0">
              <a:buNone/>
            </a:pPr>
            <a:r>
              <a:rPr lang="en-GB" dirty="0" err="1"/>
              <a:t>list&amp;tuple_access</a:t>
            </a:r>
            <a:r>
              <a:rPr lang="en-GB" dirty="0"/>
              <a:t>[</a:t>
            </a:r>
            <a:r>
              <a:rPr lang="en-GB" dirty="0" err="1"/>
              <a:t>int</a:t>
            </a:r>
            <a:r>
              <a:rPr lang="en-GB" dirty="0"/>
              <a:t>]</a:t>
            </a:r>
          </a:p>
          <a:p>
            <a:pPr marL="0" indent="0">
              <a:buNone/>
            </a:pPr>
            <a:r>
              <a:rPr lang="en-GB" dirty="0" err="1"/>
              <a:t>dict_access</a:t>
            </a:r>
            <a:r>
              <a:rPr lang="en-GB" dirty="0"/>
              <a:t>[key]</a:t>
            </a:r>
          </a:p>
          <a:p>
            <a:pPr marL="0" indent="0">
              <a:buNone/>
            </a:pPr>
            <a:r>
              <a:rPr lang="en-GB" dirty="0"/>
              <a:t>Containers are indexed from 0 to </a:t>
            </a:r>
            <a:r>
              <a:rPr lang="en-GB" dirty="0" err="1"/>
              <a:t>len</a:t>
            </a:r>
            <a:r>
              <a:rPr lang="en-GB" dirty="0"/>
              <a:t>(c)-1.</a:t>
            </a:r>
          </a:p>
          <a:p>
            <a:pPr marL="0" indent="0">
              <a:buNone/>
            </a:pPr>
            <a:endParaRPr lang="en-GB" dirty="0"/>
          </a:p>
          <a:p>
            <a:pPr marL="0" indent="0">
              <a:buNone/>
            </a:pPr>
            <a:r>
              <a:rPr lang="en-GB" dirty="0"/>
              <a:t>Sets and Frozen Sets are mutable and immutable sets of unstructured data. They can’t be accessed by the [index] notation but you can iterate over them. Created using set() or </a:t>
            </a:r>
            <a:r>
              <a:rPr lang="en-GB" dirty="0" err="1"/>
              <a:t>frozenset</a:t>
            </a:r>
            <a:r>
              <a:rPr lang="en-GB" dirty="0"/>
              <a:t>().</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764844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86EC-D429-4C0C-B51C-3DDCDC981963}"/>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0A15F2EE-53E6-45E6-A0C7-5B6B682FB364}"/>
              </a:ext>
            </a:extLst>
          </p:cNvPr>
          <p:cNvSpPr>
            <a:spLocks noGrp="1"/>
          </p:cNvSpPr>
          <p:nvPr>
            <p:ph idx="1"/>
          </p:nvPr>
        </p:nvSpPr>
        <p:spPr>
          <a:xfrm>
            <a:off x="838200" y="2180491"/>
            <a:ext cx="10515600" cy="3996471"/>
          </a:xfrm>
        </p:spPr>
        <p:txBody>
          <a:bodyPr/>
          <a:lstStyle/>
          <a:p>
            <a:pPr marL="0" indent="0">
              <a:buNone/>
            </a:pPr>
            <a:r>
              <a:rPr lang="en-GB" sz="2400" dirty="0"/>
              <a:t>Branching</a:t>
            </a:r>
          </a:p>
          <a:p>
            <a:pPr marL="0" indent="0">
              <a:buNone/>
            </a:pPr>
            <a:r>
              <a:rPr lang="en-GB" sz="3200" dirty="0"/>
              <a:t>Loops</a:t>
            </a:r>
          </a:p>
          <a:p>
            <a:pPr marL="0" indent="0">
              <a:buNone/>
            </a:pPr>
            <a:r>
              <a:rPr lang="en-GB" sz="2400" dirty="0"/>
              <a:t>Looping 2D collections</a:t>
            </a:r>
          </a:p>
          <a:p>
            <a:pPr marL="0" indent="0">
              <a:buNone/>
            </a:pPr>
            <a:r>
              <a:rPr lang="en-GB" sz="2000" dirty="0"/>
              <a:t>Useful functions</a:t>
            </a:r>
          </a:p>
        </p:txBody>
      </p:sp>
    </p:spTree>
    <p:extLst>
      <p:ext uri="{BB962C8B-B14F-4D97-AF65-F5344CB8AC3E}">
        <p14:creationId xmlns:p14="http://schemas.microsoft.com/office/powerpoint/2010/main" val="5992094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7CDA2-111E-4383-A616-A5AFB68FC28A}"/>
              </a:ext>
            </a:extLst>
          </p:cNvPr>
          <p:cNvSpPr>
            <a:spLocks noGrp="1"/>
          </p:cNvSpPr>
          <p:nvPr>
            <p:ph type="title"/>
          </p:nvPr>
        </p:nvSpPr>
        <p:spPr/>
        <p:txBody>
          <a:bodyPr/>
          <a:lstStyle/>
          <a:p>
            <a:pPr algn="r"/>
            <a:r>
              <a:rPr lang="en-GB" dirty="0"/>
              <a:t>Repeating code</a:t>
            </a:r>
          </a:p>
        </p:txBody>
      </p:sp>
      <p:sp>
        <p:nvSpPr>
          <p:cNvPr id="3" name="Content Placeholder 2">
            <a:extLst>
              <a:ext uri="{FF2B5EF4-FFF2-40B4-BE49-F238E27FC236}">
                <a16:creationId xmlns:a16="http://schemas.microsoft.com/office/drawing/2014/main" id="{CFC3F7AF-0F06-499F-9829-B672FA8342E0}"/>
              </a:ext>
            </a:extLst>
          </p:cNvPr>
          <p:cNvSpPr>
            <a:spLocks noGrp="1"/>
          </p:cNvSpPr>
          <p:nvPr>
            <p:ph idx="1"/>
          </p:nvPr>
        </p:nvSpPr>
        <p:spPr/>
        <p:txBody>
          <a:bodyPr>
            <a:normAutofit fontScale="92500" lnSpcReduction="20000"/>
          </a:bodyPr>
          <a:lstStyle/>
          <a:p>
            <a:pPr marL="0" indent="0">
              <a:buNone/>
            </a:pPr>
            <a:r>
              <a:rPr lang="en-GB" dirty="0"/>
              <a:t>We could repeat code we need more than once:</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i = 1</a:t>
            </a:r>
          </a:p>
          <a:p>
            <a:pPr marL="0" indent="0">
              <a:buNone/>
            </a:pPr>
            <a:r>
              <a:rPr lang="en-GB" dirty="0">
                <a:latin typeface="Courier New" panose="02070309020205020404" pitchFamily="49" charset="0"/>
                <a:cs typeface="Courier New" panose="02070309020205020404" pitchFamily="49" charset="0"/>
              </a:rPr>
              <a:t>print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a:t>
            </a:r>
          </a:p>
          <a:p>
            <a:pPr marL="0" indent="0">
              <a:buNone/>
            </a:pP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1</a:t>
            </a:r>
          </a:p>
          <a:p>
            <a:pPr marL="0" indent="0">
              <a:buNone/>
            </a:pPr>
            <a:r>
              <a:rPr lang="en-GB" dirty="0">
                <a:latin typeface="Courier New" panose="02070309020205020404" pitchFamily="49" charset="0"/>
                <a:cs typeface="Courier New" panose="02070309020205020404" pitchFamily="49" charset="0"/>
              </a:rPr>
              <a:t>print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i += 1</a:t>
            </a:r>
          </a:p>
          <a:p>
            <a:pPr marL="0" indent="0">
              <a:buNone/>
            </a:pPr>
            <a:r>
              <a:rPr lang="en-GB" dirty="0">
                <a:latin typeface="Courier New" panose="02070309020205020404" pitchFamily="49" charset="0"/>
                <a:cs typeface="Courier New" panose="02070309020205020404" pitchFamily="49" charset="0"/>
              </a:rPr>
              <a:t>print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stop when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9</a:t>
            </a:r>
          </a:p>
          <a:p>
            <a:pPr marL="0" indent="0">
              <a:buNone/>
            </a:pPr>
            <a:endParaRPr lang="en-GB" dirty="0"/>
          </a:p>
          <a:p>
            <a:pPr marL="0" indent="0">
              <a:buNone/>
            </a:pPr>
            <a:r>
              <a:rPr lang="en-GB" dirty="0"/>
              <a:t>But each line means an extra line we might make an error on.</a:t>
            </a:r>
          </a:p>
        </p:txBody>
      </p:sp>
    </p:spTree>
    <p:extLst>
      <p:ext uri="{BB962C8B-B14F-4D97-AF65-F5344CB8AC3E}">
        <p14:creationId xmlns:p14="http://schemas.microsoft.com/office/powerpoint/2010/main" val="440471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07A7C-1FC3-42BC-9309-38927C38E4D0}"/>
              </a:ext>
            </a:extLst>
          </p:cNvPr>
          <p:cNvSpPr>
            <a:spLocks noGrp="1"/>
          </p:cNvSpPr>
          <p:nvPr>
            <p:ph type="title"/>
          </p:nvPr>
        </p:nvSpPr>
        <p:spPr/>
        <p:txBody>
          <a:bodyPr/>
          <a:lstStyle/>
          <a:p>
            <a:pPr algn="r"/>
            <a:r>
              <a:rPr lang="en-GB" dirty="0"/>
              <a:t>while loops</a:t>
            </a:r>
          </a:p>
        </p:txBody>
      </p:sp>
      <p:sp>
        <p:nvSpPr>
          <p:cNvPr id="3" name="Content Placeholder 2">
            <a:extLst>
              <a:ext uri="{FF2B5EF4-FFF2-40B4-BE49-F238E27FC236}">
                <a16:creationId xmlns:a16="http://schemas.microsoft.com/office/drawing/2014/main" id="{ABFF931D-9B27-481A-B56F-E4E20733E317}"/>
              </a:ext>
            </a:extLst>
          </p:cNvPr>
          <p:cNvSpPr>
            <a:spLocks noGrp="1"/>
          </p:cNvSpPr>
          <p:nvPr>
            <p:ph idx="1"/>
          </p:nvPr>
        </p:nvSpPr>
        <p:spPr/>
        <p:txBody>
          <a:bodyPr>
            <a:normAutofit lnSpcReduction="10000"/>
          </a:bodyPr>
          <a:lstStyle/>
          <a:p>
            <a:pPr marL="0" indent="0">
              <a:buNone/>
            </a:pPr>
            <a:r>
              <a:rPr lang="en-GB" dirty="0"/>
              <a:t>Instead, we can loop through the same code multiple times: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i = 1</a:t>
            </a:r>
          </a:p>
          <a:p>
            <a:pPr marL="0" indent="0">
              <a:buNone/>
            </a:pPr>
            <a:r>
              <a:rPr lang="en-GB" dirty="0">
                <a:latin typeface="Courier New" panose="02070309020205020404" pitchFamily="49" charset="0"/>
                <a:cs typeface="Courier New" panose="02070309020205020404" pitchFamily="49" charset="0"/>
              </a:rPr>
              <a:t>while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&lt; 10): </a:t>
            </a:r>
          </a:p>
          <a:p>
            <a:pPr marL="0" indent="0">
              <a:buNone/>
            </a:pPr>
            <a:r>
              <a:rPr lang="en-GB" dirty="0">
                <a:latin typeface="Courier New" panose="02070309020205020404" pitchFamily="49" charset="0"/>
                <a:cs typeface="Courier New" panose="02070309020205020404" pitchFamily="49" charset="0"/>
              </a:rPr>
              <a:t>	print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1</a:t>
            </a:r>
          </a:p>
          <a:p>
            <a:pPr marL="0" indent="0">
              <a:buNone/>
            </a:pPr>
            <a:endParaRPr lang="en-GB" dirty="0"/>
          </a:p>
          <a:p>
            <a:pPr marL="0" indent="0">
              <a:buNone/>
            </a:pPr>
            <a:r>
              <a:rPr lang="en-GB" dirty="0"/>
              <a:t>This is far less error prone. </a:t>
            </a:r>
          </a:p>
          <a:p>
            <a:pPr marL="0" indent="0">
              <a:buNone/>
            </a:pPr>
            <a:r>
              <a:rPr lang="en-GB" dirty="0"/>
              <a:t>Note, same syntax of clause header, condition, suite of statements.</a:t>
            </a:r>
          </a:p>
          <a:p>
            <a:pPr marL="0" indent="0">
              <a:buNone/>
            </a:pPr>
            <a:endParaRPr lang="en-GB" dirty="0"/>
          </a:p>
        </p:txBody>
      </p:sp>
    </p:spTree>
    <p:extLst>
      <p:ext uri="{BB962C8B-B14F-4D97-AF65-F5344CB8AC3E}">
        <p14:creationId xmlns:p14="http://schemas.microsoft.com/office/powerpoint/2010/main" val="1289879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6C9C1-A4AD-431B-A4CA-1A306C2B56E8}"/>
              </a:ext>
            </a:extLst>
          </p:cNvPr>
          <p:cNvSpPr>
            <a:spLocks noGrp="1"/>
          </p:cNvSpPr>
          <p:nvPr>
            <p:ph type="title"/>
          </p:nvPr>
        </p:nvSpPr>
        <p:spPr/>
        <p:txBody>
          <a:bodyPr/>
          <a:lstStyle/>
          <a:p>
            <a:pPr algn="r"/>
            <a:r>
              <a:rPr lang="en-GB" dirty="0"/>
              <a:t>Infinite loops</a:t>
            </a:r>
          </a:p>
        </p:txBody>
      </p:sp>
      <p:sp>
        <p:nvSpPr>
          <p:cNvPr id="3" name="Content Placeholder 2">
            <a:extLst>
              <a:ext uri="{FF2B5EF4-FFF2-40B4-BE49-F238E27FC236}">
                <a16:creationId xmlns:a16="http://schemas.microsoft.com/office/drawing/2014/main" id="{83C70A47-1482-415A-8A55-70B2113ADA12}"/>
              </a:ext>
            </a:extLst>
          </p:cNvPr>
          <p:cNvSpPr>
            <a:spLocks noGrp="1"/>
          </p:cNvSpPr>
          <p:nvPr>
            <p:ph idx="1"/>
          </p:nvPr>
        </p:nvSpPr>
        <p:spPr>
          <a:xfrm>
            <a:off x="412377" y="1506071"/>
            <a:ext cx="11510682" cy="5056094"/>
          </a:xfrm>
        </p:spPr>
        <p:txBody>
          <a:bodyPr>
            <a:normAutofit fontScale="92500" lnSpcReduction="10000"/>
          </a:bodyPr>
          <a:lstStyle/>
          <a:p>
            <a:pPr marL="0" indent="0">
              <a:buNone/>
            </a:pPr>
            <a:r>
              <a:rPr lang="en-GB" dirty="0"/>
              <a:t>Watch you don't do this:</a:t>
            </a:r>
          </a:p>
          <a:p>
            <a:pPr marL="0" indent="0">
              <a:buNone/>
            </a:pPr>
            <a:r>
              <a:rPr lang="en-GB" dirty="0">
                <a:latin typeface="Courier New" panose="02070309020205020404" pitchFamily="49" charset="0"/>
                <a:cs typeface="Courier New" panose="02070309020205020404" pitchFamily="49" charset="0"/>
              </a:rPr>
              <a:t>a = 1</a:t>
            </a:r>
          </a:p>
          <a:p>
            <a:pPr marL="0" indent="0">
              <a:buNone/>
            </a:pPr>
            <a:r>
              <a:rPr lang="en-GB" dirty="0">
                <a:latin typeface="Courier New" panose="02070309020205020404" pitchFamily="49" charset="0"/>
                <a:cs typeface="Courier New" panose="02070309020205020404" pitchFamily="49" charset="0"/>
              </a:rPr>
              <a:t>while (a &lt; 10):</a:t>
            </a:r>
          </a:p>
          <a:p>
            <a:pPr marL="0" indent="0">
              <a:buNone/>
            </a:pPr>
            <a:r>
              <a:rPr lang="en-GB" dirty="0">
                <a:latin typeface="Courier New" panose="02070309020205020404" pitchFamily="49" charset="0"/>
                <a:cs typeface="Courier New" panose="02070309020205020404" pitchFamily="49" charset="0"/>
              </a:rPr>
              <a:t>	print(a)</a:t>
            </a:r>
          </a:p>
          <a:p>
            <a:pPr marL="0" indent="0">
              <a:buNone/>
            </a:pPr>
            <a:r>
              <a:rPr lang="en-GB" dirty="0">
                <a:latin typeface="Courier New" panose="02070309020205020404" pitchFamily="49" charset="0"/>
                <a:cs typeface="Courier New" panose="02070309020205020404" pitchFamily="49" charset="0"/>
              </a:rPr>
              <a:t>a += 1</a:t>
            </a:r>
          </a:p>
          <a:p>
            <a:pPr marL="0" indent="0">
              <a:buNone/>
            </a:pPr>
            <a:endParaRPr lang="en-GB" dirty="0"/>
          </a:p>
          <a:p>
            <a:pPr marL="0" indent="0">
              <a:buNone/>
            </a:pPr>
            <a:r>
              <a:rPr lang="en-GB" dirty="0"/>
              <a:t>Note that sometimes you want an infinite loop:</a:t>
            </a:r>
          </a:p>
          <a:p>
            <a:pPr marL="0" indent="0">
              <a:buNone/>
            </a:pPr>
            <a:r>
              <a:rPr lang="en-GB" dirty="0">
                <a:latin typeface="Courier New" panose="02070309020205020404" pitchFamily="49" charset="0"/>
                <a:cs typeface="Courier New" panose="02070309020205020404" pitchFamily="49" charset="0"/>
              </a:rPr>
              <a:t>while (True):</a:t>
            </a:r>
          </a:p>
          <a:p>
            <a:pPr marL="0" indent="0">
              <a:buNone/>
            </a:pPr>
            <a:r>
              <a:rPr lang="en-GB" dirty="0">
                <a:latin typeface="Courier New" panose="02070309020205020404" pitchFamily="49" charset="0"/>
                <a:cs typeface="Courier New" panose="02070309020205020404" pitchFamily="49" charset="0"/>
              </a:rPr>
              <a:t>	# Check for user interaction.</a:t>
            </a:r>
          </a:p>
          <a:p>
            <a:pPr marL="0" indent="0">
              <a:buNone/>
            </a:pPr>
            <a:endParaRPr lang="en-GB" dirty="0"/>
          </a:p>
          <a:p>
            <a:pPr marL="0" indent="0">
              <a:buNone/>
            </a:pPr>
            <a:r>
              <a:rPr lang="en-GB" dirty="0"/>
              <a:t>To break out of an infinite loop, use </a:t>
            </a:r>
            <a:r>
              <a:rPr lang="en-GB" dirty="0">
                <a:latin typeface="Courier New" panose="02070309020205020404" pitchFamily="49" charset="0"/>
                <a:cs typeface="Courier New" panose="02070309020205020404" pitchFamily="49" charset="0"/>
              </a:rPr>
              <a:t>CTRL-C </a:t>
            </a:r>
            <a:r>
              <a:rPr lang="en-GB" dirty="0"/>
              <a:t>or equivalent.</a:t>
            </a:r>
          </a:p>
        </p:txBody>
      </p:sp>
    </p:spTree>
    <p:extLst>
      <p:ext uri="{BB962C8B-B14F-4D97-AF65-F5344CB8AC3E}">
        <p14:creationId xmlns:p14="http://schemas.microsoft.com/office/powerpoint/2010/main" val="24845223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864AB-91BC-4E0F-8BD8-E0036F972153}"/>
              </a:ext>
            </a:extLst>
          </p:cNvPr>
          <p:cNvSpPr>
            <a:spLocks noGrp="1"/>
          </p:cNvSpPr>
          <p:nvPr>
            <p:ph type="title"/>
          </p:nvPr>
        </p:nvSpPr>
        <p:spPr/>
        <p:txBody>
          <a:bodyPr/>
          <a:lstStyle/>
          <a:p>
            <a:pPr algn="r"/>
            <a:r>
              <a:rPr lang="en-GB" dirty="0"/>
              <a:t>Break</a:t>
            </a:r>
          </a:p>
        </p:txBody>
      </p:sp>
      <p:sp>
        <p:nvSpPr>
          <p:cNvPr id="3" name="Content Placeholder 2">
            <a:extLst>
              <a:ext uri="{FF2B5EF4-FFF2-40B4-BE49-F238E27FC236}">
                <a16:creationId xmlns:a16="http://schemas.microsoft.com/office/drawing/2014/main" id="{87059C35-A6C3-4B15-BF3B-F4DE77D9BE54}"/>
              </a:ext>
            </a:extLst>
          </p:cNvPr>
          <p:cNvSpPr>
            <a:spLocks noGrp="1"/>
          </p:cNvSpPr>
          <p:nvPr>
            <p:ph idx="1"/>
          </p:nvPr>
        </p:nvSpPr>
        <p:spPr>
          <a:xfrm>
            <a:off x="838200" y="1825624"/>
            <a:ext cx="10515600" cy="4575175"/>
          </a:xfrm>
        </p:spPr>
        <p:txBody>
          <a:bodyPr>
            <a:normAutofit fontScale="77500" lnSpcReduction="20000"/>
          </a:bodyPr>
          <a:lstStyle/>
          <a:p>
            <a:pPr marL="0" indent="0">
              <a:buNone/>
            </a:pPr>
            <a:r>
              <a:rPr lang="en-GB" dirty="0"/>
              <a:t>A bit like the evil </a:t>
            </a:r>
            <a:r>
              <a:rPr lang="en-GB" dirty="0" err="1"/>
              <a:t>goto</a:t>
            </a:r>
            <a:r>
              <a:rPr lang="en-GB" dirty="0"/>
              <a:t>, but cleaner.</a:t>
            </a:r>
          </a:p>
          <a:p>
            <a:pPr marL="0" indent="0">
              <a:buNone/>
            </a:pPr>
            <a:r>
              <a:rPr lang="en-GB" dirty="0"/>
              <a:t>Break ends looping entirely:</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 Fine largest number in 1 million divisible by 17</a:t>
            </a:r>
          </a:p>
          <a:p>
            <a:pPr marL="0" indent="0">
              <a:buNone/>
            </a:pPr>
            <a:r>
              <a:rPr lang="en-GB" dirty="0">
                <a:latin typeface="Courier New" panose="02070309020205020404" pitchFamily="49" charset="0"/>
                <a:cs typeface="Courier New" panose="02070309020205020404" pitchFamily="49" charset="0"/>
              </a:rPr>
              <a:t>i = 1000000</a:t>
            </a:r>
          </a:p>
          <a:p>
            <a:pPr marL="0" indent="0">
              <a:buNone/>
            </a:pPr>
            <a:r>
              <a:rPr lang="en-GB" dirty="0">
                <a:latin typeface="Courier New" panose="02070309020205020404" pitchFamily="49" charset="0"/>
                <a:cs typeface="Courier New" panose="02070309020205020404" pitchFamily="49" charset="0"/>
              </a:rPr>
              <a:t>while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0):</a:t>
            </a:r>
          </a:p>
          <a:p>
            <a:pPr marL="0" indent="0">
              <a:buNone/>
            </a:pPr>
            <a:r>
              <a:rPr lang="en-GB" dirty="0">
                <a:latin typeface="Courier New" panose="02070309020205020404" pitchFamily="49" charset="0"/>
                <a:cs typeface="Courier New" panose="02070309020205020404" pitchFamily="49" charset="0"/>
              </a:rPr>
              <a:t>	if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17 == 0):</a:t>
            </a:r>
          </a:p>
          <a:p>
            <a:pPr marL="0" indent="0">
              <a:buNone/>
            </a:pPr>
            <a:r>
              <a:rPr lang="en-GB" dirty="0">
                <a:latin typeface="Courier New" panose="02070309020205020404" pitchFamily="49" charset="0"/>
                <a:cs typeface="Courier New" panose="02070309020205020404" pitchFamily="49" charset="0"/>
              </a:rPr>
              <a:t>		break</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1</a:t>
            </a:r>
          </a:p>
          <a:p>
            <a:pPr marL="0" indent="0">
              <a:buNone/>
            </a:pPr>
            <a:r>
              <a:rPr lang="en-GB" dirty="0">
                <a:latin typeface="Courier New" panose="02070309020205020404" pitchFamily="49" charset="0"/>
                <a:cs typeface="Courier New" panose="02070309020205020404" pitchFamily="49" charset="0"/>
              </a:rPr>
              <a:t>print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Firstly we don't want to keep counting down, and secondly we don't want to do "a -= 1" before printing.</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664100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864AB-91BC-4E0F-8BD8-E0036F972153}"/>
              </a:ext>
            </a:extLst>
          </p:cNvPr>
          <p:cNvSpPr>
            <a:spLocks noGrp="1"/>
          </p:cNvSpPr>
          <p:nvPr>
            <p:ph type="title"/>
          </p:nvPr>
        </p:nvSpPr>
        <p:spPr/>
        <p:txBody>
          <a:bodyPr/>
          <a:lstStyle/>
          <a:p>
            <a:pPr algn="r"/>
            <a:r>
              <a:rPr lang="en-GB" dirty="0"/>
              <a:t>Continue</a:t>
            </a:r>
          </a:p>
        </p:txBody>
      </p:sp>
      <p:sp>
        <p:nvSpPr>
          <p:cNvPr id="3" name="Content Placeholder 2">
            <a:extLst>
              <a:ext uri="{FF2B5EF4-FFF2-40B4-BE49-F238E27FC236}">
                <a16:creationId xmlns:a16="http://schemas.microsoft.com/office/drawing/2014/main" id="{87059C35-A6C3-4B15-BF3B-F4DE77D9BE54}"/>
              </a:ext>
            </a:extLst>
          </p:cNvPr>
          <p:cNvSpPr>
            <a:spLocks noGrp="1"/>
          </p:cNvSpPr>
          <p:nvPr>
            <p:ph idx="1"/>
          </p:nvPr>
        </p:nvSpPr>
        <p:spPr>
          <a:xfrm>
            <a:off x="838200" y="1825624"/>
            <a:ext cx="10515600" cy="4575175"/>
          </a:xfrm>
        </p:spPr>
        <p:txBody>
          <a:bodyPr>
            <a:normAutofit fontScale="62500" lnSpcReduction="20000"/>
          </a:bodyPr>
          <a:lstStyle/>
          <a:p>
            <a:pPr marL="0" indent="0">
              <a:buNone/>
            </a:pPr>
            <a:r>
              <a:rPr lang="en-GB" dirty="0"/>
              <a:t>A bit like the evil </a:t>
            </a:r>
            <a:r>
              <a:rPr lang="en-GB" dirty="0" err="1"/>
              <a:t>goto</a:t>
            </a:r>
            <a:r>
              <a:rPr lang="en-GB" dirty="0"/>
              <a:t>, but cleaner.</a:t>
            </a:r>
          </a:p>
          <a:p>
            <a:pPr marL="0" indent="0">
              <a:buNone/>
            </a:pPr>
            <a:r>
              <a:rPr lang="en-GB" dirty="0"/>
              <a:t>Continue ends current loop and starts next: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 Sum all even numbers in 1 million</a:t>
            </a:r>
          </a:p>
          <a:p>
            <a:pPr marL="0" indent="0">
              <a:buNone/>
            </a:pPr>
            <a:r>
              <a:rPr lang="en-GB" dirty="0">
                <a:latin typeface="Courier New" panose="02070309020205020404" pitchFamily="49" charset="0"/>
                <a:cs typeface="Courier New" panose="02070309020205020404" pitchFamily="49" charset="0"/>
              </a:rPr>
              <a:t>i = 1000001</a:t>
            </a:r>
          </a:p>
          <a:p>
            <a:pPr marL="0" indent="0">
              <a:buNone/>
            </a:pPr>
            <a:r>
              <a:rPr lang="en-GB" dirty="0">
                <a:latin typeface="Courier New" panose="02070309020205020404" pitchFamily="49" charset="0"/>
                <a:cs typeface="Courier New" panose="02070309020205020404" pitchFamily="49" charset="0"/>
              </a:rPr>
              <a:t>sum = 0</a:t>
            </a:r>
          </a:p>
          <a:p>
            <a:pPr marL="0" indent="0">
              <a:buNone/>
            </a:pPr>
            <a:r>
              <a:rPr lang="en-GB" dirty="0">
                <a:latin typeface="Courier New" panose="02070309020205020404" pitchFamily="49" charset="0"/>
                <a:cs typeface="Courier New" panose="02070309020205020404" pitchFamily="49" charset="0"/>
              </a:rPr>
              <a:t>while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0):</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1</a:t>
            </a:r>
          </a:p>
          <a:p>
            <a:pPr marL="0" indent="0">
              <a:buNone/>
            </a:pPr>
            <a:r>
              <a:rPr lang="en-GB" dirty="0">
                <a:latin typeface="Courier New" panose="02070309020205020404" pitchFamily="49" charset="0"/>
                <a:cs typeface="Courier New" panose="02070309020205020404" pitchFamily="49" charset="0"/>
              </a:rPr>
              <a:t>	if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2 == 1):</a:t>
            </a:r>
          </a:p>
          <a:p>
            <a:pPr marL="0" indent="0">
              <a:buNone/>
            </a:pPr>
            <a:r>
              <a:rPr lang="en-GB" dirty="0">
                <a:latin typeface="Courier New" panose="02070309020205020404" pitchFamily="49" charset="0"/>
                <a:cs typeface="Courier New" panose="02070309020205020404" pitchFamily="49" charset="0"/>
              </a:rPr>
              <a:t>		continue</a:t>
            </a:r>
          </a:p>
          <a:p>
            <a:pPr marL="0" indent="0">
              <a:buNone/>
            </a:pPr>
            <a:r>
              <a:rPr lang="en-GB" dirty="0">
                <a:latin typeface="Courier New" panose="02070309020205020404" pitchFamily="49" charset="0"/>
                <a:cs typeface="Courier New" panose="02070309020205020404" pitchFamily="49" charset="0"/>
              </a:rPr>
              <a:t>	sum += i</a:t>
            </a:r>
          </a:p>
          <a:p>
            <a:pPr marL="0" indent="0">
              <a:buNone/>
            </a:pPr>
            <a:r>
              <a:rPr lang="en-GB" dirty="0">
                <a:latin typeface="Courier New" panose="02070309020205020404" pitchFamily="49" charset="0"/>
                <a:cs typeface="Courier New" panose="02070309020205020404" pitchFamily="49" charset="0"/>
              </a:rPr>
              <a:t>print (sum)</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sz="2700" dirty="0"/>
              <a:t>This often goes some way to making the code easier to read when the alternative is complicated nested if statements.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684334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5782"/>
        <p:cNvGrpSpPr/>
        <p:nvPr/>
      </p:nvGrpSpPr>
      <p:grpSpPr>
        <a:xfrm>
          <a:off x="0" y="0"/>
          <a:ext cx="0" cy="0"/>
          <a:chOff x="0" y="0"/>
          <a:chExt cx="0" cy="0"/>
        </a:xfrm>
      </p:grpSpPr>
      <p:sp>
        <p:nvSpPr>
          <p:cNvPr id="75783" name="Shape 75783"/>
          <p:cNvSpPr txBox="1">
            <a:spLocks noGrp="1"/>
          </p:cNvSpPr>
          <p:nvPr>
            <p:ph type="title"/>
          </p:nvPr>
        </p:nvSpPr>
        <p:spPr>
          <a:xfrm>
            <a:off x="838200" y="365125"/>
            <a:ext cx="10515600" cy="1325700"/>
          </a:xfrm>
          <a:prstGeom prst="rect">
            <a:avLst/>
          </a:prstGeom>
          <a:noFill/>
          <a:ln>
            <a:noFill/>
          </a:ln>
        </p:spPr>
        <p:txBody>
          <a:bodyPr wrap="square" lIns="91425" tIns="45700" rIns="91425" bIns="45700" anchor="ctr" anchorCtr="0">
            <a:normAutofit/>
          </a:bodyPr>
          <a:lstStyle/>
          <a:p>
            <a:pPr marL="0" lvl="0" indent="0" algn="r" rtl="0">
              <a:lnSpc>
                <a:spcPct val="90000"/>
              </a:lnSpc>
              <a:spcBef>
                <a:spcPts val="0"/>
              </a:spcBef>
              <a:buClr>
                <a:schemeClr val="dk1"/>
              </a:buClr>
              <a:buSzPct val="25000"/>
              <a:buFont typeface="Calibri"/>
              <a:buNone/>
            </a:pPr>
            <a:r>
              <a:rPr lang="en-GB"/>
              <a:t>while-else</a:t>
            </a:r>
          </a:p>
        </p:txBody>
      </p:sp>
      <p:sp>
        <p:nvSpPr>
          <p:cNvPr id="75784" name="Shape 75784"/>
          <p:cNvSpPr txBox="1">
            <a:spLocks noGrp="1"/>
          </p:cNvSpPr>
          <p:nvPr>
            <p:ph type="body" idx="1"/>
          </p:nvPr>
        </p:nvSpPr>
        <p:spPr>
          <a:xfrm>
            <a:off x="-10" y="365125"/>
            <a:ext cx="11394900" cy="7381200"/>
          </a:xfrm>
          <a:prstGeom prst="rect">
            <a:avLst/>
          </a:prstGeom>
          <a:noFill/>
          <a:ln>
            <a:noFill/>
          </a:ln>
        </p:spPr>
        <p:txBody>
          <a:bodyPr wrap="square" lIns="91425" tIns="45700" rIns="91425" bIns="45700" anchor="t" anchorCtr="0">
            <a:normAutofit/>
          </a:bodyPr>
          <a:lstStyle/>
          <a:p>
            <a:pPr marL="0" lvl="0" indent="0" algn="l" rtl="0">
              <a:lnSpc>
                <a:spcPct val="80000"/>
              </a:lnSpc>
              <a:spcBef>
                <a:spcPts val="0"/>
              </a:spcBef>
              <a:spcAft>
                <a:spcPts val="0"/>
              </a:spcAft>
              <a:buClr>
                <a:schemeClr val="dk1"/>
              </a:buClr>
              <a:buSzPct val="25000"/>
              <a:buNone/>
            </a:pPr>
            <a:r>
              <a:rPr lang="en-GB"/>
              <a:t>It isn't commonly used, but you can put an "else" statement after while. This happens when the loop ends (which may be the first time), but not when the loop is broken out of. </a:t>
            </a:r>
          </a:p>
          <a:p>
            <a:pPr marL="0" lvl="0" indent="0" algn="l" rtl="0">
              <a:lnSpc>
                <a:spcPct val="80000"/>
              </a:lnSpc>
              <a:spcBef>
                <a:spcPts val="1000"/>
              </a:spcBef>
              <a:spcAft>
                <a:spcPts val="0"/>
              </a:spcAft>
              <a:buClr>
                <a:schemeClr val="dk1"/>
              </a:buClr>
              <a:buSzPct val="25000"/>
              <a:buNone/>
            </a:pPr>
            <a:r>
              <a:rPr lang="en-GB"/>
              <a:t>Essentially, it mashes up a loop and an if statement.</a:t>
            </a:r>
          </a:p>
          <a:p>
            <a:pPr marL="0" lvl="0" indent="0" algn="l" rtl="0">
              <a:lnSpc>
                <a:spcPct val="80000"/>
              </a:lnSpc>
              <a:spcBef>
                <a:spcPts val="2200"/>
              </a:spcBef>
              <a:spcAft>
                <a:spcPts val="0"/>
              </a:spcAft>
              <a:buClr>
                <a:schemeClr val="dk1"/>
              </a:buClr>
              <a:buSzPct val="25000"/>
              <a:buNone/>
            </a:pPr>
            <a:r>
              <a:rPr lang="en-GB">
                <a:latin typeface="Courier New"/>
                <a:ea typeface="Courier New"/>
                <a:cs typeface="Courier New"/>
                <a:sym typeface="Courier New"/>
              </a:rPr>
              <a:t>while (current_count &lt; estimate_file_count): </a:t>
            </a:r>
          </a:p>
          <a:p>
            <a:pPr marL="0" lvl="0" indent="0" algn="l" rtl="0">
              <a:lnSpc>
                <a:spcPct val="80000"/>
              </a:lnSpc>
              <a:spcBef>
                <a:spcPts val="1000"/>
              </a:spcBef>
              <a:spcAft>
                <a:spcPts val="0"/>
              </a:spcAft>
              <a:buClr>
                <a:schemeClr val="dk1"/>
              </a:buClr>
              <a:buSzPct val="25000"/>
              <a:buNone/>
            </a:pPr>
            <a:r>
              <a:rPr lang="en-GB">
                <a:latin typeface="Courier New"/>
                <a:ea typeface="Courier New"/>
                <a:cs typeface="Courier New"/>
                <a:sym typeface="Courier New"/>
              </a:rPr>
              <a:t>	if file_not_found(current_count + ".txt"):</a:t>
            </a:r>
          </a:p>
          <a:p>
            <a:pPr marL="0" lvl="0" indent="0" algn="l" rtl="0">
              <a:lnSpc>
                <a:spcPct val="80000"/>
              </a:lnSpc>
              <a:spcBef>
                <a:spcPts val="1000"/>
              </a:spcBef>
              <a:spcAft>
                <a:spcPts val="0"/>
              </a:spcAft>
              <a:buClr>
                <a:schemeClr val="dk1"/>
              </a:buClr>
              <a:buSzPct val="25000"/>
              <a:buNone/>
            </a:pPr>
            <a:r>
              <a:rPr lang="en-GB">
                <a:latin typeface="Courier New"/>
                <a:ea typeface="Courier New"/>
                <a:cs typeface="Courier New"/>
                <a:sym typeface="Courier New"/>
              </a:rPr>
              <a:t>		print ("less files than expected")</a:t>
            </a:r>
          </a:p>
          <a:p>
            <a:pPr marL="0" lvl="0" indent="0" algn="l" rtl="0">
              <a:lnSpc>
                <a:spcPct val="80000"/>
              </a:lnSpc>
              <a:spcBef>
                <a:spcPts val="1000"/>
              </a:spcBef>
              <a:spcAft>
                <a:spcPts val="0"/>
              </a:spcAft>
              <a:buClr>
                <a:schemeClr val="dk1"/>
              </a:buClr>
              <a:buSzPct val="25000"/>
              <a:buNone/>
            </a:pPr>
            <a:r>
              <a:rPr lang="en-GB">
                <a:latin typeface="Courier New"/>
                <a:ea typeface="Courier New"/>
                <a:cs typeface="Courier New"/>
                <a:sym typeface="Courier New"/>
              </a:rPr>
              <a:t>		break</a:t>
            </a:r>
          </a:p>
          <a:p>
            <a:pPr marL="0" lvl="0" indent="0" algn="l" rtl="0">
              <a:lnSpc>
                <a:spcPct val="80000"/>
              </a:lnSpc>
              <a:spcBef>
                <a:spcPts val="1000"/>
              </a:spcBef>
              <a:spcAft>
                <a:spcPts val="0"/>
              </a:spcAft>
              <a:buClr>
                <a:schemeClr val="dk1"/>
              </a:buClr>
              <a:buSzPct val="25000"/>
              <a:buNone/>
            </a:pPr>
            <a:r>
              <a:rPr lang="en-GB">
                <a:latin typeface="Courier New"/>
                <a:ea typeface="Courier New"/>
                <a:cs typeface="Courier New"/>
                <a:sym typeface="Courier New"/>
              </a:rPr>
              <a:t>	current_count += 1</a:t>
            </a:r>
          </a:p>
          <a:p>
            <a:pPr marL="0" lvl="0" indent="0" algn="l" rtl="0">
              <a:lnSpc>
                <a:spcPct val="80000"/>
              </a:lnSpc>
              <a:spcBef>
                <a:spcPts val="1000"/>
              </a:spcBef>
              <a:spcAft>
                <a:spcPts val="0"/>
              </a:spcAft>
              <a:buClr>
                <a:schemeClr val="dk1"/>
              </a:buClr>
              <a:buSzPct val="25000"/>
              <a:buNone/>
            </a:pPr>
            <a:r>
              <a:rPr lang="en-GB">
                <a:latin typeface="Courier New"/>
                <a:ea typeface="Courier New"/>
                <a:cs typeface="Courier New"/>
                <a:sym typeface="Courier New"/>
              </a:rPr>
              <a:t>else:</a:t>
            </a:r>
          </a:p>
          <a:p>
            <a:pPr marL="0" lvl="0" indent="0" algn="l" rtl="0">
              <a:lnSpc>
                <a:spcPct val="80000"/>
              </a:lnSpc>
              <a:spcBef>
                <a:spcPts val="1000"/>
              </a:spcBef>
              <a:spcAft>
                <a:spcPts val="0"/>
              </a:spcAft>
              <a:buClr>
                <a:schemeClr val="dk1"/>
              </a:buClr>
              <a:buSzPct val="25000"/>
              <a:buNone/>
            </a:pPr>
            <a:r>
              <a:rPr lang="en-GB">
                <a:latin typeface="Courier New"/>
                <a:ea typeface="Courier New"/>
                <a:cs typeface="Courier New"/>
                <a:sym typeface="Courier New"/>
              </a:rPr>
              <a:t>	print (estimate_file_count + "files read")</a:t>
            </a:r>
          </a:p>
          <a:p>
            <a:pPr marL="0" lvl="0" indent="0" algn="l" rtl="0">
              <a:lnSpc>
                <a:spcPct val="80000"/>
              </a:lnSpc>
              <a:spcBef>
                <a:spcPts val="1000"/>
              </a:spcBef>
              <a:spcAft>
                <a:spcPts val="0"/>
              </a:spcAft>
              <a:buClr>
                <a:schemeClr val="dk1"/>
              </a:buClr>
              <a:buSzPct val="25000"/>
              <a:buNone/>
            </a:pPr>
            <a:endParaRPr>
              <a:latin typeface="Courier New"/>
              <a:ea typeface="Courier New"/>
              <a:cs typeface="Courier New"/>
              <a:sym typeface="Courier New"/>
            </a:endParaRPr>
          </a:p>
          <a:p>
            <a:pPr marL="0" lvl="0" indent="0" algn="l" rtl="0">
              <a:lnSpc>
                <a:spcPct val="80000"/>
              </a:lnSpc>
              <a:spcBef>
                <a:spcPts val="1000"/>
              </a:spcBef>
              <a:buClr>
                <a:schemeClr val="dk1"/>
              </a:buClr>
              <a:buSzPct val="25000"/>
              <a:buNone/>
            </a:pPr>
            <a:endParaRPr>
              <a:latin typeface="Courier New"/>
              <a:ea typeface="Courier New"/>
              <a:cs typeface="Courier New"/>
              <a:sym typeface="Courier New"/>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818B0-AF1B-43A4-BF50-6CF347B74E3D}"/>
              </a:ext>
            </a:extLst>
          </p:cNvPr>
          <p:cNvSpPr>
            <a:spLocks noGrp="1"/>
          </p:cNvSpPr>
          <p:nvPr>
            <p:ph type="title"/>
          </p:nvPr>
        </p:nvSpPr>
        <p:spPr/>
        <p:txBody>
          <a:bodyPr/>
          <a:lstStyle/>
          <a:p>
            <a:pPr algn="r"/>
            <a:r>
              <a:rPr lang="en-GB" dirty="0"/>
              <a:t>Counting loops</a:t>
            </a:r>
          </a:p>
        </p:txBody>
      </p:sp>
      <p:sp>
        <p:nvSpPr>
          <p:cNvPr id="3" name="Content Placeholder 2">
            <a:extLst>
              <a:ext uri="{FF2B5EF4-FFF2-40B4-BE49-F238E27FC236}">
                <a16:creationId xmlns:a16="http://schemas.microsoft.com/office/drawing/2014/main" id="{D6132CCA-9C7A-43C5-AA97-58890504A1FC}"/>
              </a:ext>
            </a:extLst>
          </p:cNvPr>
          <p:cNvSpPr>
            <a:spLocks noGrp="1"/>
          </p:cNvSpPr>
          <p:nvPr>
            <p:ph idx="1"/>
          </p:nvPr>
        </p:nvSpPr>
        <p:spPr/>
        <p:txBody>
          <a:bodyPr>
            <a:normAutofit fontScale="77500" lnSpcReduction="20000"/>
          </a:bodyPr>
          <a:lstStyle/>
          <a:p>
            <a:pPr marL="0" indent="0">
              <a:buNone/>
            </a:pPr>
            <a:r>
              <a:rPr lang="en-GB" dirty="0"/>
              <a:t>What if we want to count? We could do this: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i = 0</a:t>
            </a:r>
          </a:p>
          <a:p>
            <a:pPr marL="0" indent="0">
              <a:buNone/>
            </a:pPr>
            <a:r>
              <a:rPr lang="en-GB" dirty="0">
                <a:latin typeface="Courier New" panose="02070309020205020404" pitchFamily="49" charset="0"/>
                <a:cs typeface="Courier New" panose="02070309020205020404" pitchFamily="49" charset="0"/>
              </a:rPr>
              <a:t>while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&lt; 10):</a:t>
            </a:r>
          </a:p>
          <a:p>
            <a:pPr marL="0" indent="0">
              <a:buNone/>
            </a:pPr>
            <a:r>
              <a:rPr lang="en-GB" dirty="0">
                <a:latin typeface="Courier New" panose="02070309020205020404" pitchFamily="49" charset="0"/>
                <a:cs typeface="Courier New" panose="02070309020205020404" pitchFamily="49" charset="0"/>
              </a:rPr>
              <a:t>	print(</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i += 1</a:t>
            </a:r>
          </a:p>
          <a:p>
            <a:pPr marL="0" indent="0">
              <a:buNone/>
            </a:pPr>
            <a:endParaRPr lang="en-GB" dirty="0"/>
          </a:p>
          <a:p>
            <a:pPr marL="0" indent="0">
              <a:buNone/>
            </a:pPr>
            <a:r>
              <a:rPr lang="en-GB" dirty="0"/>
              <a:t>However, there are lots of mistakes we could make here.</a:t>
            </a:r>
          </a:p>
          <a:p>
            <a:pPr marL="0" indent="0">
              <a:buNone/>
            </a:pPr>
            <a:r>
              <a:rPr lang="en-GB" b="1" dirty="0">
                <a:solidFill>
                  <a:srgbClr val="FF0000"/>
                </a:solidFill>
                <a:latin typeface="Courier New" panose="02070309020205020404" pitchFamily="49" charset="0"/>
                <a:cs typeface="Courier New" panose="02070309020205020404" pitchFamily="49" charset="0"/>
              </a:rPr>
              <a:t>ii </a:t>
            </a:r>
            <a:r>
              <a:rPr lang="en-GB" dirty="0">
                <a:latin typeface="Courier New" panose="02070309020205020404" pitchFamily="49" charset="0"/>
                <a:cs typeface="Courier New" panose="02070309020205020404" pitchFamily="49" charset="0"/>
              </a:rPr>
              <a:t>= 0</a:t>
            </a:r>
          </a:p>
          <a:p>
            <a:pPr marL="0" indent="0">
              <a:buNone/>
            </a:pPr>
            <a:r>
              <a:rPr lang="en-GB" dirty="0">
                <a:latin typeface="Courier New" panose="02070309020205020404" pitchFamily="49" charset="0"/>
                <a:cs typeface="Courier New" panose="02070309020205020404" pitchFamily="49" charset="0"/>
              </a:rPr>
              <a:t>while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&lt;</a:t>
            </a:r>
            <a:r>
              <a:rPr lang="en-GB" b="1" dirty="0">
                <a:solidFill>
                  <a:srgbClr val="FF0000"/>
                </a:solidFill>
                <a:latin typeface="Courier New" panose="02070309020205020404" pitchFamily="49" charset="0"/>
                <a:cs typeface="Courier New" panose="02070309020205020404" pitchFamily="49" charset="0"/>
              </a:rPr>
              <a:t>=</a:t>
            </a:r>
            <a:r>
              <a:rPr lang="en-GB" dirty="0">
                <a:latin typeface="Courier New" panose="02070309020205020404" pitchFamily="49" charset="0"/>
                <a:cs typeface="Courier New" panose="02070309020205020404" pitchFamily="49" charset="0"/>
              </a:rPr>
              <a:t> 10):</a:t>
            </a:r>
          </a:p>
          <a:p>
            <a:pPr marL="0" indent="0">
              <a:buNone/>
            </a:pPr>
            <a:r>
              <a:rPr lang="en-GB" dirty="0">
                <a:latin typeface="Courier New" panose="02070309020205020404" pitchFamily="49" charset="0"/>
                <a:cs typeface="Courier New" panose="02070309020205020404" pitchFamily="49" charset="0"/>
              </a:rPr>
              <a:t>	print(a)</a:t>
            </a:r>
          </a:p>
          <a:p>
            <a:pPr marL="0" indent="0">
              <a:buNone/>
            </a:pPr>
            <a:r>
              <a:rPr lang="en-GB" dirty="0">
                <a:latin typeface="Courier New" panose="02070309020205020404" pitchFamily="49" charset="0"/>
                <a:cs typeface="Courier New" panose="02070309020205020404" pitchFamily="49" charset="0"/>
              </a:rPr>
              <a:t>	</a:t>
            </a:r>
            <a:r>
              <a:rPr lang="en-GB" b="1" dirty="0">
                <a:solidFill>
                  <a:srgbClr val="FF0000"/>
                </a:solidFill>
                <a:latin typeface="Courier New" panose="02070309020205020404" pitchFamily="49" charset="0"/>
                <a:cs typeface="Courier New" panose="02070309020205020404" pitchFamily="49" charset="0"/>
              </a:rPr>
              <a:t>j</a:t>
            </a:r>
            <a:r>
              <a:rPr lang="en-GB" dirty="0">
                <a:latin typeface="Courier New" panose="02070309020205020404" pitchFamily="49" charset="0"/>
                <a:cs typeface="Courier New" panose="02070309020205020404" pitchFamily="49" charset="0"/>
              </a:rPr>
              <a:t> += 1</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203694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18BA6-1739-4A81-9A51-D67C8AF281C1}"/>
              </a:ext>
            </a:extLst>
          </p:cNvPr>
          <p:cNvSpPr>
            <a:spLocks noGrp="1"/>
          </p:cNvSpPr>
          <p:nvPr>
            <p:ph type="title"/>
          </p:nvPr>
        </p:nvSpPr>
        <p:spPr/>
        <p:txBody>
          <a:bodyPr/>
          <a:lstStyle/>
          <a:p>
            <a:pPr algn="r"/>
            <a:r>
              <a:rPr lang="en-GB" dirty="0"/>
              <a:t>for loops</a:t>
            </a:r>
          </a:p>
        </p:txBody>
      </p:sp>
      <p:sp>
        <p:nvSpPr>
          <p:cNvPr id="3" name="Content Placeholder 2">
            <a:extLst>
              <a:ext uri="{FF2B5EF4-FFF2-40B4-BE49-F238E27FC236}">
                <a16:creationId xmlns:a16="http://schemas.microsoft.com/office/drawing/2014/main" id="{21FB3212-6F1C-4D6D-BF7B-79D096823ED7}"/>
              </a:ext>
            </a:extLst>
          </p:cNvPr>
          <p:cNvSpPr>
            <a:spLocks noGrp="1"/>
          </p:cNvSpPr>
          <p:nvPr>
            <p:ph idx="1"/>
          </p:nvPr>
        </p:nvSpPr>
        <p:spPr>
          <a:xfrm>
            <a:off x="838199" y="1825625"/>
            <a:ext cx="11203745" cy="4351338"/>
          </a:xfrm>
        </p:spPr>
        <p:txBody>
          <a:bodyPr/>
          <a:lstStyle/>
          <a:p>
            <a:pPr marL="0" indent="0">
              <a:buNone/>
            </a:pPr>
            <a:r>
              <a:rPr lang="en-GB" dirty="0"/>
              <a:t>Because of this, lots of languages have a 'for loop' construction, which places all these elements in one place, where they are clearly related and can't be lost.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int</a:t>
            </a: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0;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&lt; 10;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 Java example</a:t>
            </a:r>
          </a:p>
          <a:p>
            <a:pPr marL="0" indent="0">
              <a:buNone/>
            </a:pPr>
            <a:endParaRPr lang="en-GB" dirty="0"/>
          </a:p>
        </p:txBody>
      </p:sp>
    </p:spTree>
    <p:extLst>
      <p:ext uri="{BB962C8B-B14F-4D97-AF65-F5344CB8AC3E}">
        <p14:creationId xmlns:p14="http://schemas.microsoft.com/office/powerpoint/2010/main" val="30254031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9F437-DFAA-4256-A825-A89C6CD2380D}"/>
              </a:ext>
            </a:extLst>
          </p:cNvPr>
          <p:cNvSpPr>
            <a:spLocks noGrp="1"/>
          </p:cNvSpPr>
          <p:nvPr>
            <p:ph type="title"/>
          </p:nvPr>
        </p:nvSpPr>
        <p:spPr/>
        <p:txBody>
          <a:bodyPr/>
          <a:lstStyle/>
          <a:p>
            <a:pPr algn="r"/>
            <a:r>
              <a:rPr lang="en-GB" dirty="0"/>
              <a:t>for-loop</a:t>
            </a:r>
          </a:p>
        </p:txBody>
      </p:sp>
      <p:sp>
        <p:nvSpPr>
          <p:cNvPr id="3" name="Content Placeholder 2">
            <a:extLst>
              <a:ext uri="{FF2B5EF4-FFF2-40B4-BE49-F238E27FC236}">
                <a16:creationId xmlns:a16="http://schemas.microsoft.com/office/drawing/2014/main" id="{5847B92B-02ED-4EEC-952D-C77F0DDA069E}"/>
              </a:ext>
            </a:extLst>
          </p:cNvPr>
          <p:cNvSpPr>
            <a:spLocks noGrp="1"/>
          </p:cNvSpPr>
          <p:nvPr>
            <p:ph idx="1"/>
          </p:nvPr>
        </p:nvSpPr>
        <p:spPr/>
        <p:txBody>
          <a:bodyPr/>
          <a:lstStyle/>
          <a:p>
            <a:pPr marL="0" indent="0">
              <a:buNone/>
            </a:pPr>
            <a:r>
              <a:rPr lang="en-GB" dirty="0"/>
              <a:t>Python takes a different approach. Python works with sequences, that is, you give it an object containing the numbers, and it works through them one at a time.</a:t>
            </a:r>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loop_control_target_variable</a:t>
            </a:r>
            <a:r>
              <a:rPr lang="en-GB" dirty="0">
                <a:latin typeface="Courier New" panose="02070309020205020404" pitchFamily="49" charset="0"/>
                <a:cs typeface="Courier New" panose="02070309020205020404" pitchFamily="49" charset="0"/>
              </a:rPr>
              <a:t> in sequence:</a:t>
            </a:r>
          </a:p>
          <a:p>
            <a:pPr marL="0" indent="0">
              <a:buNone/>
            </a:pPr>
            <a:r>
              <a:rPr lang="en-GB" dirty="0">
                <a:latin typeface="Courier New" panose="02070309020205020404" pitchFamily="49" charset="0"/>
                <a:cs typeface="Courier New" panose="02070309020205020404" pitchFamily="49" charset="0"/>
              </a:rPr>
              <a:t>	# do this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for i in (1,2,3,4,5,6,7,8,9):</a:t>
            </a:r>
          </a:p>
          <a:p>
            <a:pPr marL="0" indent="0">
              <a:buNone/>
            </a:pPr>
            <a:r>
              <a:rPr lang="en-GB" dirty="0">
                <a:latin typeface="Courier New" panose="02070309020205020404" pitchFamily="49" charset="0"/>
                <a:cs typeface="Courier New" panose="02070309020205020404" pitchFamily="49" charset="0"/>
              </a:rPr>
              <a:t>	print(</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a:t>
            </a:r>
          </a:p>
          <a:p>
            <a:pPr marL="0" indent="0">
              <a:buNone/>
            </a:pPr>
            <a:endParaRPr lang="en-GB" dirty="0"/>
          </a:p>
        </p:txBody>
      </p:sp>
    </p:spTree>
    <p:extLst>
      <p:ext uri="{BB962C8B-B14F-4D97-AF65-F5344CB8AC3E}">
        <p14:creationId xmlns:p14="http://schemas.microsoft.com/office/powerpoint/2010/main" val="2671835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DABC8-C490-4F8B-9FAD-887516B6B159}"/>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id="{9F3CAB67-2D41-4F72-9B33-D2907298EBD7}"/>
              </a:ext>
            </a:extLst>
          </p:cNvPr>
          <p:cNvSpPr>
            <a:spLocks noGrp="1"/>
          </p:cNvSpPr>
          <p:nvPr>
            <p:ph idx="1"/>
          </p:nvPr>
        </p:nvSpPr>
        <p:spPr>
          <a:xfrm>
            <a:off x="838200" y="1589650"/>
            <a:ext cx="10950526" cy="5268350"/>
          </a:xfrm>
        </p:spPr>
        <p:txBody>
          <a:bodyPr>
            <a:normAutofit fontScale="92500" lnSpcReduction="20000"/>
          </a:bodyPr>
          <a:lstStyle/>
          <a:p>
            <a:pPr marL="0" indent="0">
              <a:buNone/>
            </a:pPr>
            <a:r>
              <a:rPr lang="en-GB" dirty="0"/>
              <a:t>A lot of the errors are due to confusing mutable and immutable objects.</a:t>
            </a:r>
          </a:p>
          <a:p>
            <a:pPr marL="0" indent="0">
              <a:buNone/>
            </a:pPr>
            <a:r>
              <a:rPr lang="en-GB" dirty="0"/>
              <a:t>a = 2 		# a is a reference to an immutable object 2.</a:t>
            </a:r>
          </a:p>
          <a:p>
            <a:pPr marL="0" indent="0">
              <a:buNone/>
            </a:pPr>
            <a:r>
              <a:rPr lang="en-GB" dirty="0"/>
              <a:t>a = 3		# The 2 is destroyed and a new 3 referenced instead.</a:t>
            </a:r>
          </a:p>
          <a:p>
            <a:pPr marL="0" indent="0">
              <a:buNone/>
            </a:pPr>
            <a:r>
              <a:rPr lang="en-GB" dirty="0"/>
              <a:t>b = [1,2]	# Mutable list of immutable objects.</a:t>
            </a:r>
          </a:p>
          <a:p>
            <a:pPr marL="0" indent="0">
              <a:buNone/>
            </a:pPr>
            <a:r>
              <a:rPr lang="en-GB" dirty="0"/>
              <a:t>b[1] = 3	# The 2 is destroyed and a new 3 referenced instead.</a:t>
            </a:r>
          </a:p>
          <a:p>
            <a:pPr marL="0" indent="0">
              <a:buNone/>
            </a:pPr>
            <a:r>
              <a:rPr lang="en-GB" dirty="0"/>
              <a:t>b = (1,2)	# Immutable tuple of immutable objects.</a:t>
            </a:r>
          </a:p>
          <a:p>
            <a:pPr marL="0" indent="0">
              <a:buNone/>
            </a:pPr>
            <a:r>
              <a:rPr lang="en-GB" dirty="0"/>
              <a:t>b[1] = 3	# Error</a:t>
            </a:r>
          </a:p>
          <a:p>
            <a:pPr marL="0" indent="0">
              <a:buNone/>
            </a:pPr>
            <a:r>
              <a:rPr lang="en-GB" dirty="0"/>
              <a:t>b = ([1,2])	# Immutable tuple of mutable objects</a:t>
            </a:r>
          </a:p>
          <a:p>
            <a:pPr marL="0" indent="0">
              <a:buNone/>
            </a:pPr>
            <a:r>
              <a:rPr lang="en-GB" dirty="0"/>
              <a:t>b[0] = 3	# Error, you can't change what a tuple references.</a:t>
            </a:r>
          </a:p>
          <a:p>
            <a:pPr marL="0" indent="0">
              <a:buNone/>
            </a:pPr>
            <a:r>
              <a:rPr lang="en-GB" dirty="0"/>
              <a:t>b[0][1] = 3	# You can change the nature of the thing referenced as long </a:t>
            </a:r>
          </a:p>
          <a:p>
            <a:pPr marL="0" indent="0">
              <a:buNone/>
            </a:pPr>
            <a:r>
              <a:rPr lang="en-GB" dirty="0"/>
              <a:t>			as you don't change the individual thing referenced. </a:t>
            </a:r>
          </a:p>
          <a:p>
            <a:pPr marL="0" indent="0">
              <a:buNone/>
            </a:pPr>
            <a:r>
              <a:rPr lang="en-GB" dirty="0"/>
              <a:t>			The 2 is destroyed and a new 3 referenced instead.</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7694684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D7824-ED7E-42F8-B937-9CA5A0FEF3BD}"/>
              </a:ext>
            </a:extLst>
          </p:cNvPr>
          <p:cNvSpPr>
            <a:spLocks noGrp="1"/>
          </p:cNvSpPr>
          <p:nvPr>
            <p:ph type="title"/>
          </p:nvPr>
        </p:nvSpPr>
        <p:spPr/>
        <p:txBody>
          <a:bodyPr/>
          <a:lstStyle/>
          <a:p>
            <a:pPr algn="r"/>
            <a:r>
              <a:rPr lang="en-GB" dirty="0"/>
              <a:t>for loop</a:t>
            </a:r>
          </a:p>
        </p:txBody>
      </p:sp>
      <p:sp>
        <p:nvSpPr>
          <p:cNvPr id="3" name="Content Placeholder 2">
            <a:extLst>
              <a:ext uri="{FF2B5EF4-FFF2-40B4-BE49-F238E27FC236}">
                <a16:creationId xmlns:a16="http://schemas.microsoft.com/office/drawing/2014/main" id="{09D18144-5628-433C-80EF-3ABD10FE6966}"/>
              </a:ext>
            </a:extLst>
          </p:cNvPr>
          <p:cNvSpPr>
            <a:spLocks noGrp="1"/>
          </p:cNvSpPr>
          <p:nvPr>
            <p:ph idx="1"/>
          </p:nvPr>
        </p:nvSpPr>
        <p:spPr>
          <a:xfrm>
            <a:off x="444305" y="1690688"/>
            <a:ext cx="11414760" cy="4878924"/>
          </a:xfrm>
        </p:spPr>
        <p:txBody>
          <a:bodyPr>
            <a:normAutofit fontScale="92500" lnSpcReduction="20000"/>
          </a:bodyPr>
          <a:lstStyle/>
          <a:p>
            <a:pPr marL="0" indent="0">
              <a:buNone/>
            </a:pPr>
            <a:r>
              <a:rPr lang="en-GB" dirty="0"/>
              <a:t>This may seem strangely verbose, but it is very powerful. It means you can do this: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name in ("Dale", "Albert", "Gordon", "Tamara")</a:t>
            </a:r>
          </a:p>
          <a:p>
            <a:pPr marL="0" indent="0">
              <a:buNone/>
            </a:pPr>
            <a:r>
              <a:rPr lang="en-GB" dirty="0">
                <a:latin typeface="Courier New" panose="02070309020205020404" pitchFamily="49" charset="0"/>
                <a:cs typeface="Courier New" panose="02070309020205020404" pitchFamily="49" charset="0"/>
              </a:rPr>
              <a:t>	print(name)</a:t>
            </a:r>
          </a:p>
          <a:p>
            <a:pPr marL="0" indent="0">
              <a:buNone/>
            </a:pPr>
            <a:endParaRPr lang="en-GB" dirty="0"/>
          </a:p>
          <a:p>
            <a:pPr marL="0" indent="0">
              <a:buNone/>
            </a:pPr>
            <a:r>
              <a:rPr lang="en-GB" dirty="0"/>
              <a:t>Moreover, the syntax will take a sequence object:</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names = ("Dale", "Albert", "Gordon", "Tamara")</a:t>
            </a:r>
          </a:p>
          <a:p>
            <a:pPr marL="0" indent="0">
              <a:buNone/>
            </a:pPr>
            <a:r>
              <a:rPr lang="en-GB" dirty="0">
                <a:latin typeface="Courier New" panose="02070309020205020404" pitchFamily="49" charset="0"/>
                <a:cs typeface="Courier New" panose="02070309020205020404" pitchFamily="49" charset="0"/>
              </a:rPr>
              <a:t>for name in names:</a:t>
            </a:r>
          </a:p>
          <a:p>
            <a:pPr marL="0" indent="0">
              <a:buNone/>
            </a:pPr>
            <a:r>
              <a:rPr lang="en-GB" dirty="0">
                <a:latin typeface="Courier New" panose="02070309020205020404" pitchFamily="49" charset="0"/>
                <a:cs typeface="Courier New" panose="02070309020205020404" pitchFamily="49" charset="0"/>
              </a:rPr>
              <a:t>	print(name)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You can imagine, for example, reading the names in from a file.</a:t>
            </a:r>
          </a:p>
        </p:txBody>
      </p:sp>
    </p:spTree>
    <p:extLst>
      <p:ext uri="{BB962C8B-B14F-4D97-AF65-F5344CB8AC3E}">
        <p14:creationId xmlns:p14="http://schemas.microsoft.com/office/powerpoint/2010/main" val="11118955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B89A0-3A04-4CAB-9243-6032AEE1B792}"/>
              </a:ext>
            </a:extLst>
          </p:cNvPr>
          <p:cNvSpPr>
            <a:spLocks noGrp="1"/>
          </p:cNvSpPr>
          <p:nvPr>
            <p:ph type="title"/>
          </p:nvPr>
        </p:nvSpPr>
        <p:spPr/>
        <p:txBody>
          <a:bodyPr/>
          <a:lstStyle/>
          <a:p>
            <a:pPr algn="r"/>
            <a:r>
              <a:rPr lang="en-GB" dirty="0"/>
              <a:t>iterators</a:t>
            </a:r>
          </a:p>
        </p:txBody>
      </p:sp>
      <p:sp>
        <p:nvSpPr>
          <p:cNvPr id="3" name="Content Placeholder 2">
            <a:extLst>
              <a:ext uri="{FF2B5EF4-FFF2-40B4-BE49-F238E27FC236}">
                <a16:creationId xmlns:a16="http://schemas.microsoft.com/office/drawing/2014/main" id="{650E6AD0-A456-4ADE-A459-31625DB1844F}"/>
              </a:ext>
            </a:extLst>
          </p:cNvPr>
          <p:cNvSpPr>
            <a:spLocks noGrp="1"/>
          </p:cNvSpPr>
          <p:nvPr>
            <p:ph idx="1"/>
          </p:nvPr>
        </p:nvSpPr>
        <p:spPr>
          <a:xfrm>
            <a:off x="365760" y="1690688"/>
            <a:ext cx="10988040" cy="4808586"/>
          </a:xfrm>
        </p:spPr>
        <p:txBody>
          <a:bodyPr>
            <a:normAutofit fontScale="77500" lnSpcReduction="20000"/>
          </a:bodyPr>
          <a:lstStyle/>
          <a:p>
            <a:pPr marL="0" indent="0">
              <a:buNone/>
            </a:pPr>
            <a:r>
              <a:rPr lang="en-GB" dirty="0"/>
              <a:t>In fact, what is happening is that for loops work with a type of construct called an </a:t>
            </a:r>
            <a:r>
              <a:rPr lang="en-GB" dirty="0">
                <a:solidFill>
                  <a:schemeClr val="accent1"/>
                </a:solidFill>
              </a:rPr>
              <a:t>iterator</a:t>
            </a:r>
            <a:r>
              <a:rPr lang="en-GB" dirty="0"/>
              <a:t>.</a:t>
            </a:r>
          </a:p>
          <a:p>
            <a:pPr marL="0" indent="0">
              <a:buNone/>
            </a:pPr>
            <a:endParaRPr lang="en-GB" dirty="0"/>
          </a:p>
          <a:p>
            <a:pPr marL="0" indent="0">
              <a:buNone/>
            </a:pPr>
            <a:r>
              <a:rPr lang="en-GB" dirty="0"/>
              <a:t>Pretty much all sequences are </a:t>
            </a:r>
            <a:r>
              <a:rPr lang="en-GB" dirty="0" err="1">
                <a:solidFill>
                  <a:schemeClr val="accent1"/>
                </a:solidFill>
              </a:rPr>
              <a:t>iterable</a:t>
            </a:r>
            <a:r>
              <a:rPr lang="en-GB" dirty="0"/>
              <a:t> (that is, there's a "next" object) and have a function to get an iterator object representing themselves.</a:t>
            </a:r>
          </a:p>
          <a:p>
            <a:pPr marL="0" indent="0">
              <a:buNone/>
            </a:pPr>
            <a:endParaRPr lang="en-GB" dirty="0"/>
          </a:p>
          <a:p>
            <a:pPr marL="0" indent="0">
              <a:buNone/>
            </a:pPr>
            <a:r>
              <a:rPr lang="en-GB" dirty="0"/>
              <a:t>The iterator has a function that gives the for loop the next object in the sequence when asked.</a:t>
            </a:r>
          </a:p>
          <a:p>
            <a:pPr marL="0" indent="0">
              <a:buNone/>
            </a:pPr>
            <a:endParaRPr lang="en-GB" dirty="0"/>
          </a:p>
          <a:p>
            <a:pPr marL="0" indent="0">
              <a:buNone/>
            </a:pPr>
            <a:r>
              <a:rPr lang="en-GB" dirty="0"/>
              <a:t>This doesn't especially matter here, but the terminology is used a lot in the documentation and examples.</a:t>
            </a:r>
          </a:p>
          <a:p>
            <a:pPr marL="0" indent="0">
              <a:buNone/>
            </a:pPr>
            <a:endParaRPr lang="en-GB" dirty="0"/>
          </a:p>
          <a:p>
            <a:pPr marL="0" indent="0">
              <a:buNone/>
            </a:pPr>
            <a:r>
              <a:rPr lang="en-GB" dirty="0"/>
              <a:t>You can generate an iterator from a sequence yourself with:</a:t>
            </a:r>
          </a:p>
          <a:p>
            <a:pPr marL="0" indent="0">
              <a:buNone/>
            </a:pPr>
            <a:r>
              <a:rPr lang="en-GB" dirty="0">
                <a:latin typeface="Courier New" panose="02070309020205020404" pitchFamily="49" charset="0"/>
                <a:cs typeface="Courier New" panose="02070309020205020404" pitchFamily="49" charset="0"/>
              </a:rPr>
              <a:t>a = </a:t>
            </a:r>
            <a:r>
              <a:rPr lang="en-GB" dirty="0" err="1">
                <a:latin typeface="Courier New" panose="02070309020205020404" pitchFamily="49" charset="0"/>
                <a:cs typeface="Courier New" panose="02070309020205020404" pitchFamily="49" charset="0"/>
              </a:rPr>
              <a:t>iter</a:t>
            </a:r>
            <a:r>
              <a:rPr lang="en-GB" dirty="0">
                <a:latin typeface="Courier New" panose="02070309020205020404" pitchFamily="49" charset="0"/>
                <a:cs typeface="Courier New" panose="02070309020205020404" pitchFamily="49" charset="0"/>
              </a:rPr>
              <a:t>(sequence)</a:t>
            </a:r>
          </a:p>
        </p:txBody>
      </p:sp>
    </p:spTree>
    <p:extLst>
      <p:ext uri="{BB962C8B-B14F-4D97-AF65-F5344CB8AC3E}">
        <p14:creationId xmlns:p14="http://schemas.microsoft.com/office/powerpoint/2010/main" val="1459428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0A574-D4DD-42AE-B097-1FCF10431D18}"/>
              </a:ext>
            </a:extLst>
          </p:cNvPr>
          <p:cNvSpPr>
            <a:spLocks noGrp="1"/>
          </p:cNvSpPr>
          <p:nvPr>
            <p:ph type="title"/>
          </p:nvPr>
        </p:nvSpPr>
        <p:spPr/>
        <p:txBody>
          <a:bodyPr/>
          <a:lstStyle/>
          <a:p>
            <a:pPr algn="r"/>
            <a:r>
              <a:rPr lang="en-GB" dirty="0"/>
              <a:t>Range and slices</a:t>
            </a:r>
          </a:p>
        </p:txBody>
      </p:sp>
      <p:sp>
        <p:nvSpPr>
          <p:cNvPr id="3" name="Content Placeholder 2">
            <a:extLst>
              <a:ext uri="{FF2B5EF4-FFF2-40B4-BE49-F238E27FC236}">
                <a16:creationId xmlns:a16="http://schemas.microsoft.com/office/drawing/2014/main" id="{F8C17702-9E86-4F0C-91F2-EEC9D10BC7C9}"/>
              </a:ext>
            </a:extLst>
          </p:cNvPr>
          <p:cNvSpPr>
            <a:spLocks noGrp="1"/>
          </p:cNvSpPr>
          <p:nvPr>
            <p:ph idx="1"/>
          </p:nvPr>
        </p:nvSpPr>
        <p:spPr>
          <a:xfrm>
            <a:off x="140677" y="1825625"/>
            <a:ext cx="12051323" cy="4351338"/>
          </a:xfrm>
        </p:spPr>
        <p:txBody>
          <a:bodyPr>
            <a:normAutofit fontScale="77500" lnSpcReduction="20000"/>
          </a:bodyPr>
          <a:lstStyle/>
          <a:p>
            <a:pPr marL="0" indent="0">
              <a:buNone/>
            </a:pPr>
            <a:r>
              <a:rPr lang="en-GB" dirty="0"/>
              <a:t>As both ranges and slices can be treated as sequences, we can do this: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in range(10):			#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0,1,2,3,4,5,6,7,8,9</a:t>
            </a:r>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in range(5,10):			#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5,6,7,8,9</a:t>
            </a:r>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in range(5,10,2):		#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5,7,9</a:t>
            </a:r>
          </a:p>
          <a:p>
            <a:pPr marL="0" indent="0">
              <a:buNone/>
            </a:pPr>
            <a:endParaRPr lang="en-GB" dirty="0">
              <a:latin typeface="Courier New" panose="02070309020205020404" pitchFamily="49" charset="0"/>
              <a:cs typeface="Courier New" panose="02070309020205020404" pitchFamily="49" charset="0"/>
            </a:endParaRPr>
          </a:p>
          <a:p>
            <a:pPr marL="0" indent="0">
              <a:spcAft>
                <a:spcPts val="1200"/>
              </a:spcAft>
              <a:buNone/>
            </a:pPr>
            <a:r>
              <a:rPr lang="en-GB" sz="2600" dirty="0">
                <a:latin typeface="Courier New" panose="02070309020205020404" pitchFamily="49" charset="0"/>
                <a:cs typeface="Courier New" panose="02070309020205020404" pitchFamily="49" charset="0"/>
              </a:rPr>
              <a:t>names = ("</a:t>
            </a:r>
            <a:r>
              <a:rPr lang="en-GB" sz="2600" dirty="0" err="1">
                <a:latin typeface="Courier New" panose="02070309020205020404" pitchFamily="49" charset="0"/>
                <a:cs typeface="Courier New" panose="02070309020205020404" pitchFamily="49" charset="0"/>
              </a:rPr>
              <a:t>Dale","Albert","Gordon","Tamara","Philip","Chester","Windom</a:t>
            </a:r>
            <a:r>
              <a:rPr lang="en-GB" sz="2600"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for name in names[1:5:2]:		# name = "Albert", "Tamara"</a:t>
            </a:r>
          </a:p>
          <a:p>
            <a:pPr marL="0" indent="0">
              <a:buNone/>
            </a:pPr>
            <a:r>
              <a:rPr lang="en-GB" dirty="0"/>
              <a:t>	</a:t>
            </a:r>
          </a:p>
          <a:p>
            <a:pPr marL="0" indent="0">
              <a:buNone/>
            </a:pPr>
            <a:endParaRPr lang="en-GB" dirty="0"/>
          </a:p>
          <a:p>
            <a:pPr marL="0" indent="0">
              <a:buNone/>
            </a:pPr>
            <a:r>
              <a:rPr lang="en-GB" dirty="0"/>
              <a:t> </a:t>
            </a:r>
          </a:p>
        </p:txBody>
      </p:sp>
    </p:spTree>
    <p:extLst>
      <p:ext uri="{BB962C8B-B14F-4D97-AF65-F5344CB8AC3E}">
        <p14:creationId xmlns:p14="http://schemas.microsoft.com/office/powerpoint/2010/main" val="33022389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51841-4C6E-40B3-A019-A9B648B92579}"/>
              </a:ext>
            </a:extLst>
          </p:cNvPr>
          <p:cNvSpPr>
            <a:spLocks noGrp="1"/>
          </p:cNvSpPr>
          <p:nvPr>
            <p:ph type="title"/>
          </p:nvPr>
        </p:nvSpPr>
        <p:spPr/>
        <p:txBody>
          <a:bodyPr/>
          <a:lstStyle/>
          <a:p>
            <a:pPr algn="r"/>
            <a:r>
              <a:rPr lang="en-GB" dirty="0"/>
              <a:t>Indices</a:t>
            </a:r>
          </a:p>
        </p:txBody>
      </p:sp>
      <p:sp>
        <p:nvSpPr>
          <p:cNvPr id="3" name="Content Placeholder 2">
            <a:extLst>
              <a:ext uri="{FF2B5EF4-FFF2-40B4-BE49-F238E27FC236}">
                <a16:creationId xmlns:a16="http://schemas.microsoft.com/office/drawing/2014/main" id="{8F1B7EA0-EF95-49DD-B6F0-9579BDD04611}"/>
              </a:ext>
            </a:extLst>
          </p:cNvPr>
          <p:cNvSpPr>
            <a:spLocks noGrp="1"/>
          </p:cNvSpPr>
          <p:nvPr>
            <p:ph idx="1"/>
          </p:nvPr>
        </p:nvSpPr>
        <p:spPr>
          <a:xfrm>
            <a:off x="140677" y="1280160"/>
            <a:ext cx="11901268" cy="5289452"/>
          </a:xfrm>
        </p:spPr>
        <p:txBody>
          <a:bodyPr>
            <a:normAutofit fontScale="92500" lnSpcReduction="10000"/>
          </a:bodyPr>
          <a:lstStyle/>
          <a:p>
            <a:pPr marL="0" indent="0">
              <a:buNone/>
            </a:pPr>
            <a:r>
              <a:rPr lang="en-GB" dirty="0"/>
              <a:t>To combine having a number and an object it indexes, we can do this:</a:t>
            </a:r>
          </a:p>
          <a:p>
            <a:pPr marL="0" indent="0">
              <a:buNone/>
            </a:pPr>
            <a:endParaRPr lang="en-GB" dirty="0"/>
          </a:p>
          <a:p>
            <a:pPr marL="0" indent="0">
              <a:buNone/>
            </a:pPr>
            <a:r>
              <a:rPr lang="en-GB" sz="2000" dirty="0">
                <a:latin typeface="Courier New" panose="02070309020205020404" pitchFamily="49" charset="0"/>
                <a:cs typeface="Courier New" panose="02070309020205020404" pitchFamily="49" charset="0"/>
              </a:rPr>
              <a:t>names = ("</a:t>
            </a:r>
            <a:r>
              <a:rPr lang="en-GB" sz="2000" dirty="0" err="1">
                <a:latin typeface="Courier New" panose="02070309020205020404" pitchFamily="49" charset="0"/>
                <a:cs typeface="Courier New" panose="02070309020205020404" pitchFamily="49" charset="0"/>
              </a:rPr>
              <a:t>Dale","Albert","Gordon","Tamara","Philip","Chester","Windom</a:t>
            </a:r>
            <a:r>
              <a:rPr lang="en-GB" sz="2000" dirty="0">
                <a:latin typeface="Courier New" panose="02070309020205020404" pitchFamily="49" charset="0"/>
                <a:cs typeface="Courier New" panose="02070309020205020404" pitchFamily="49" charset="0"/>
              </a:rPr>
              <a:t>")</a:t>
            </a:r>
          </a:p>
          <a:p>
            <a:pPr marL="0" indent="0">
              <a:buNone/>
            </a:pPr>
            <a:endParaRPr lang="en-GB" sz="2000" dirty="0"/>
          </a:p>
          <a:p>
            <a:pPr marL="0" indent="0">
              <a:buNone/>
            </a:pPr>
            <a:r>
              <a:rPr lang="en-GB" sz="2000" dirty="0">
                <a:latin typeface="Courier New" panose="02070309020205020404" pitchFamily="49" charset="0"/>
                <a:cs typeface="Courier New" panose="02070309020205020404" pitchFamily="49" charset="0"/>
              </a:rPr>
              <a:t>for </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in range(</a:t>
            </a:r>
            <a:r>
              <a:rPr lang="en-GB" sz="2000" dirty="0" err="1">
                <a:latin typeface="Courier New" panose="02070309020205020404" pitchFamily="49" charset="0"/>
                <a:cs typeface="Courier New" panose="02070309020205020404" pitchFamily="49" charset="0"/>
              </a:rPr>
              <a:t>len</a:t>
            </a:r>
            <a:r>
              <a:rPr lang="en-GB" sz="2000" dirty="0">
                <a:latin typeface="Courier New" panose="02070309020205020404" pitchFamily="49" charset="0"/>
                <a:cs typeface="Courier New" panose="02070309020205020404" pitchFamily="49" charset="0"/>
              </a:rPr>
              <a:t>(names)):</a:t>
            </a:r>
          </a:p>
          <a:p>
            <a:pPr marL="0" indent="0">
              <a:buNone/>
            </a:pPr>
            <a:r>
              <a:rPr lang="en-GB" sz="2000" dirty="0">
                <a:latin typeface="Courier New" panose="02070309020205020404" pitchFamily="49" charset="0"/>
                <a:cs typeface="Courier New" panose="02070309020205020404" pitchFamily="49" charset="0"/>
              </a:rPr>
              <a:t>	print(</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names[</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dirty="0"/>
              <a:t>However, you cannot change </a:t>
            </a:r>
            <a:r>
              <a:rPr lang="en-GB" dirty="0" err="1"/>
              <a:t>i</a:t>
            </a:r>
            <a:r>
              <a:rPr lang="en-GB" dirty="0"/>
              <a:t> during this to skip objects:</a:t>
            </a:r>
          </a:p>
          <a:p>
            <a:pPr marL="0" indent="0">
              <a:buNone/>
            </a:pPr>
            <a:r>
              <a:rPr lang="en-GB" sz="2000" dirty="0">
                <a:latin typeface="Courier New" panose="02070309020205020404" pitchFamily="49" charset="0"/>
                <a:cs typeface="Courier New" panose="02070309020205020404" pitchFamily="49" charset="0"/>
              </a:rPr>
              <a:t>for </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in range(</a:t>
            </a:r>
            <a:r>
              <a:rPr lang="en-GB" sz="2000" dirty="0" err="1">
                <a:latin typeface="Courier New" panose="02070309020205020404" pitchFamily="49" charset="0"/>
                <a:cs typeface="Courier New" panose="02070309020205020404" pitchFamily="49" charset="0"/>
              </a:rPr>
              <a:t>len</a:t>
            </a:r>
            <a:r>
              <a:rPr lang="en-GB" sz="2000" dirty="0">
                <a:latin typeface="Courier New" panose="02070309020205020404" pitchFamily="49" charset="0"/>
                <a:cs typeface="Courier New" panose="02070309020205020404" pitchFamily="49" charset="0"/>
              </a:rPr>
              <a:t>(names)):</a:t>
            </a:r>
          </a:p>
          <a:p>
            <a:pPr marL="0" indent="0">
              <a:buNone/>
            </a:pPr>
            <a:r>
              <a:rPr lang="en-GB" sz="2000" dirty="0">
                <a:latin typeface="Courier New" panose="02070309020205020404" pitchFamily="49" charset="0"/>
                <a:cs typeface="Courier New" panose="02070309020205020404" pitchFamily="49" charset="0"/>
              </a:rPr>
              <a:t>	print(</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names[</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 1</a:t>
            </a:r>
          </a:p>
          <a:p>
            <a:pPr marL="0" indent="0">
              <a:buNone/>
            </a:pPr>
            <a:r>
              <a:rPr lang="en-GB" dirty="0"/>
              <a:t>Assignment creates a new temporary variable, and the target variable resets to its next value at the top of the loop - it is coming from the iterator. This creates some issues…</a:t>
            </a:r>
          </a:p>
          <a:p>
            <a:pPr marL="0" indent="0">
              <a:buNone/>
            </a:pPr>
            <a:endParaRPr lang="en-GB" dirty="0"/>
          </a:p>
        </p:txBody>
      </p:sp>
    </p:spTree>
    <p:extLst>
      <p:ext uri="{BB962C8B-B14F-4D97-AF65-F5344CB8AC3E}">
        <p14:creationId xmlns:p14="http://schemas.microsoft.com/office/powerpoint/2010/main" val="1852649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4F2FC-8F89-4789-9CC1-66E9AE4C9F53}"/>
              </a:ext>
            </a:extLst>
          </p:cNvPr>
          <p:cNvSpPr>
            <a:spLocks noGrp="1"/>
          </p:cNvSpPr>
          <p:nvPr>
            <p:ph type="title"/>
          </p:nvPr>
        </p:nvSpPr>
        <p:spPr/>
        <p:txBody>
          <a:bodyPr/>
          <a:lstStyle/>
          <a:p>
            <a:pPr algn="r"/>
            <a:r>
              <a:rPr lang="en-GB" dirty="0"/>
              <a:t>Efficiency</a:t>
            </a:r>
          </a:p>
        </p:txBody>
      </p:sp>
      <p:sp>
        <p:nvSpPr>
          <p:cNvPr id="3" name="Content Placeholder 2">
            <a:extLst>
              <a:ext uri="{FF2B5EF4-FFF2-40B4-BE49-F238E27FC236}">
                <a16:creationId xmlns:a16="http://schemas.microsoft.com/office/drawing/2014/main" id="{1B61DD9E-30A1-481D-B32B-AF04F28E057B}"/>
              </a:ext>
            </a:extLst>
          </p:cNvPr>
          <p:cNvSpPr>
            <a:spLocks noGrp="1"/>
          </p:cNvSpPr>
          <p:nvPr>
            <p:ph idx="1"/>
          </p:nvPr>
        </p:nvSpPr>
        <p:spPr>
          <a:xfrm>
            <a:off x="290286" y="1956253"/>
            <a:ext cx="11063514" cy="4351338"/>
          </a:xfrm>
        </p:spPr>
        <p:txBody>
          <a:bodyPr>
            <a:normAutofit fontScale="92500" lnSpcReduction="10000"/>
          </a:bodyPr>
          <a:lstStyle/>
          <a:p>
            <a:pPr marL="0" indent="0">
              <a:buNone/>
            </a:pPr>
            <a:r>
              <a:rPr lang="en-GB" dirty="0"/>
              <a:t>Slices copy containers, while ranges are iterators that actually generate the values one at a time. </a:t>
            </a:r>
          </a:p>
          <a:p>
            <a:pPr marL="0" indent="0">
              <a:buNone/>
            </a:pPr>
            <a:r>
              <a:rPr lang="en-GB" dirty="0"/>
              <a:t>It is better, therefore, with long sequences to do:</a:t>
            </a:r>
          </a:p>
          <a:p>
            <a:pPr marL="0" indent="0">
              <a:buNone/>
            </a:pPr>
            <a:endParaRPr lang="en-GB" dirty="0"/>
          </a:p>
          <a:p>
            <a:pPr marL="0" indent="0">
              <a:buNone/>
            </a:pPr>
            <a:r>
              <a:rPr lang="en-GB" sz="2000" dirty="0">
                <a:latin typeface="Courier New" panose="02070309020205020404" pitchFamily="49" charset="0"/>
                <a:cs typeface="Courier New" panose="02070309020205020404" pitchFamily="49" charset="0"/>
              </a:rPr>
              <a:t>names = ("</a:t>
            </a:r>
            <a:r>
              <a:rPr lang="en-GB" sz="2000" dirty="0" err="1">
                <a:latin typeface="Courier New" panose="02070309020205020404" pitchFamily="49" charset="0"/>
                <a:cs typeface="Courier New" panose="02070309020205020404" pitchFamily="49" charset="0"/>
              </a:rPr>
              <a:t>Dale","Albert","Gordon","Tamara","Philip","Chester","Windom</a:t>
            </a:r>
            <a:r>
              <a:rPr lang="en-GB" sz="2000" dirty="0">
                <a:latin typeface="Courier New" panose="02070309020205020404" pitchFamily="49" charset="0"/>
                <a:cs typeface="Courier New" panose="02070309020205020404" pitchFamily="49" charset="0"/>
              </a:rPr>
              <a:t>")</a:t>
            </a:r>
          </a:p>
          <a:p>
            <a:pPr marL="0" indent="0">
              <a:buNone/>
            </a:pPr>
            <a:endParaRPr lang="en-GB" sz="2000" dirty="0"/>
          </a:p>
          <a:p>
            <a:pPr marL="0" indent="0">
              <a:buNone/>
            </a:pPr>
            <a:r>
              <a:rPr lang="en-GB" sz="2000" dirty="0">
                <a:latin typeface="Courier New" panose="02070309020205020404" pitchFamily="49" charset="0"/>
                <a:cs typeface="Courier New" panose="02070309020205020404" pitchFamily="49" charset="0"/>
              </a:rPr>
              <a:t>for </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in range(2,len(names),2):</a:t>
            </a:r>
          </a:p>
          <a:p>
            <a:pPr marL="0" indent="0">
              <a:buNone/>
            </a:pPr>
            <a:r>
              <a:rPr lang="en-GB" sz="2000" dirty="0">
                <a:latin typeface="Courier New" panose="02070309020205020404" pitchFamily="49" charset="0"/>
                <a:cs typeface="Courier New" panose="02070309020205020404" pitchFamily="49" charset="0"/>
              </a:rPr>
              <a:t>	print(names[</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a:t>
            </a:r>
          </a:p>
          <a:p>
            <a:pPr marL="0" indent="0">
              <a:buNone/>
            </a:pPr>
            <a:r>
              <a:rPr lang="en-GB" dirty="0"/>
              <a:t>Than</a:t>
            </a:r>
          </a:p>
          <a:p>
            <a:pPr marL="0" indent="0">
              <a:buNone/>
            </a:pPr>
            <a:r>
              <a:rPr lang="nn-NO" sz="2000" dirty="0">
                <a:latin typeface="Courier New" panose="02070309020205020404" pitchFamily="49" charset="0"/>
                <a:cs typeface="Courier New" panose="02070309020205020404" pitchFamily="49" charset="0"/>
              </a:rPr>
              <a:t>for name in names[2::2]:</a:t>
            </a:r>
          </a:p>
          <a:p>
            <a:pPr marL="0" indent="0">
              <a:buNone/>
            </a:pPr>
            <a:r>
              <a:rPr lang="nn-NO" sz="2000" dirty="0">
                <a:latin typeface="Courier New" panose="02070309020205020404" pitchFamily="49" charset="0"/>
                <a:cs typeface="Courier New" panose="02070309020205020404" pitchFamily="49" charset="0"/>
              </a:rPr>
              <a:t>	print(name)</a:t>
            </a:r>
            <a:endParaRPr lang="en-GB" dirty="0"/>
          </a:p>
        </p:txBody>
      </p:sp>
    </p:spTree>
    <p:extLst>
      <p:ext uri="{BB962C8B-B14F-4D97-AF65-F5344CB8AC3E}">
        <p14:creationId xmlns:p14="http://schemas.microsoft.com/office/powerpoint/2010/main" val="37076159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9B52F-3C80-4419-93E5-E78BE6C4CAFF}"/>
              </a:ext>
            </a:extLst>
          </p:cNvPr>
          <p:cNvSpPr>
            <a:spLocks noGrp="1"/>
          </p:cNvSpPr>
          <p:nvPr>
            <p:ph type="title"/>
          </p:nvPr>
        </p:nvSpPr>
        <p:spPr/>
        <p:txBody>
          <a:bodyPr/>
          <a:lstStyle/>
          <a:p>
            <a:pPr algn="r"/>
            <a:r>
              <a:rPr lang="en-GB" dirty="0"/>
              <a:t>Modifying loop sequences</a:t>
            </a:r>
          </a:p>
        </p:txBody>
      </p:sp>
      <p:sp>
        <p:nvSpPr>
          <p:cNvPr id="3" name="Content Placeholder 2">
            <a:extLst>
              <a:ext uri="{FF2B5EF4-FFF2-40B4-BE49-F238E27FC236}">
                <a16:creationId xmlns:a16="http://schemas.microsoft.com/office/drawing/2014/main" id="{CF81D06E-BFEF-4293-8F0F-9224B476400E}"/>
              </a:ext>
            </a:extLst>
          </p:cNvPr>
          <p:cNvSpPr>
            <a:spLocks noGrp="1"/>
          </p:cNvSpPr>
          <p:nvPr>
            <p:ph idx="1"/>
          </p:nvPr>
        </p:nvSpPr>
        <p:spPr>
          <a:xfrm>
            <a:off x="323557" y="1825625"/>
            <a:ext cx="11868443" cy="4351338"/>
          </a:xfrm>
        </p:spPr>
        <p:txBody>
          <a:bodyPr/>
          <a:lstStyle/>
          <a:p>
            <a:pPr marL="0" indent="0">
              <a:buNone/>
            </a:pPr>
            <a:r>
              <a:rPr lang="en-GB" dirty="0"/>
              <a:t>The one disadvantage of not having an index counter is that it makes it hard to remove items from a list.</a:t>
            </a:r>
          </a:p>
          <a:p>
            <a:pPr marL="0" indent="0">
              <a:buNone/>
            </a:pPr>
            <a:r>
              <a:rPr lang="en-GB" dirty="0"/>
              <a:t>Usually, if you add or remove something, you'd increase or decrease the loop counter to accommodate the change.</a:t>
            </a:r>
          </a:p>
          <a:p>
            <a:pPr marL="0" indent="0">
              <a:buNone/>
            </a:pPr>
            <a:r>
              <a:rPr lang="en-GB" dirty="0"/>
              <a:t>As you can't adjust the loop control target variable, you can't do this.</a:t>
            </a:r>
          </a:p>
          <a:p>
            <a:pPr marL="0" indent="0">
              <a:buNone/>
            </a:pPr>
            <a:endParaRPr lang="en-GB" dirty="0"/>
          </a:p>
        </p:txBody>
      </p:sp>
    </p:spTree>
    <p:extLst>
      <p:ext uri="{BB962C8B-B14F-4D97-AF65-F5344CB8AC3E}">
        <p14:creationId xmlns:p14="http://schemas.microsoft.com/office/powerpoint/2010/main" val="42370305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919C8-2C88-4CA7-B83F-56BD652F0EED}"/>
              </a:ext>
            </a:extLst>
          </p:cNvPr>
          <p:cNvSpPr>
            <a:spLocks noGrp="1"/>
          </p:cNvSpPr>
          <p:nvPr>
            <p:ph type="title"/>
          </p:nvPr>
        </p:nvSpPr>
        <p:spPr>
          <a:xfrm>
            <a:off x="1470074" y="252584"/>
            <a:ext cx="10515600" cy="1325563"/>
          </a:xfrm>
        </p:spPr>
        <p:txBody>
          <a:bodyPr/>
          <a:lstStyle/>
          <a:p>
            <a:pPr algn="r"/>
            <a:r>
              <a:rPr lang="en-GB" dirty="0"/>
              <a:t>Example</a:t>
            </a:r>
          </a:p>
        </p:txBody>
      </p:sp>
      <p:sp>
        <p:nvSpPr>
          <p:cNvPr id="3" name="Content Placeholder 2">
            <a:extLst>
              <a:ext uri="{FF2B5EF4-FFF2-40B4-BE49-F238E27FC236}">
                <a16:creationId xmlns:a16="http://schemas.microsoft.com/office/drawing/2014/main" id="{7231AA12-4EFB-476C-A880-DC83DA5C2C11}"/>
              </a:ext>
            </a:extLst>
          </p:cNvPr>
          <p:cNvSpPr>
            <a:spLocks noGrp="1"/>
          </p:cNvSpPr>
          <p:nvPr>
            <p:ph idx="1"/>
          </p:nvPr>
        </p:nvSpPr>
        <p:spPr>
          <a:xfrm>
            <a:off x="337625" y="1280160"/>
            <a:ext cx="11648049" cy="5275385"/>
          </a:xfrm>
        </p:spPr>
        <p:txBody>
          <a:bodyPr>
            <a:normAutofit fontScale="92500" lnSpcReduction="10000"/>
          </a:bodyPr>
          <a:lstStyle/>
          <a:p>
            <a:pPr marL="0" indent="0">
              <a:buNone/>
            </a:pPr>
            <a:r>
              <a:rPr lang="en-GB" dirty="0">
                <a:latin typeface="Courier New" panose="02070309020205020404" pitchFamily="49" charset="0"/>
                <a:cs typeface="Courier New" panose="02070309020205020404" pitchFamily="49" charset="0"/>
              </a:rPr>
              <a:t>names = ["</a:t>
            </a:r>
            <a:r>
              <a:rPr lang="en-GB" dirty="0" err="1">
                <a:latin typeface="Courier New" panose="02070309020205020404" pitchFamily="49" charset="0"/>
                <a:cs typeface="Courier New" panose="02070309020205020404" pitchFamily="49" charset="0"/>
              </a:rPr>
              <a:t>Dale","Albert","Gordon","Tamara","Philip</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Chester","Windom</a:t>
            </a:r>
            <a:r>
              <a:rPr lang="en-GB" dirty="0">
                <a:latin typeface="Courier New" panose="02070309020205020404" pitchFamily="49" charset="0"/>
                <a:cs typeface="Courier New" panose="02070309020205020404" pitchFamily="49" charset="0"/>
              </a:rPr>
              <a:t>"] # Mutable list</a:t>
            </a:r>
          </a:p>
          <a:p>
            <a:pPr marL="0" indent="0">
              <a:buNone/>
            </a:pPr>
            <a:r>
              <a:rPr lang="en-GB" dirty="0">
                <a:latin typeface="Courier New" panose="02070309020205020404" pitchFamily="49" charset="0"/>
                <a:cs typeface="Courier New" panose="02070309020205020404" pitchFamily="49" charset="0"/>
              </a:rPr>
              <a:t>for name in names:</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names.remove</a:t>
            </a:r>
            <a:r>
              <a:rPr lang="en-GB" dirty="0">
                <a:latin typeface="Courier New" panose="02070309020205020404" pitchFamily="49" charset="0"/>
                <a:cs typeface="Courier New" panose="02070309020205020404" pitchFamily="49" charset="0"/>
              </a:rPr>
              <a:t>(name)</a:t>
            </a:r>
          </a:p>
          <a:p>
            <a:pPr marL="0" indent="0">
              <a:buNone/>
            </a:pPr>
            <a:r>
              <a:rPr lang="en-GB" dirty="0">
                <a:latin typeface="Courier New" panose="02070309020205020404" pitchFamily="49" charset="0"/>
                <a:cs typeface="Courier New" panose="02070309020205020404" pitchFamily="49" charset="0"/>
              </a:rPr>
              <a:t>print(names)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sz="3000" dirty="0"/>
              <a:t>May</a:t>
            </a:r>
            <a:r>
              <a:rPr lang="en-GB" sz="3000" dirty="0">
                <a:latin typeface="Courier New" panose="02070309020205020404" pitchFamily="49" charset="0"/>
                <a:cs typeface="Courier New" panose="02070309020205020404" pitchFamily="49" charset="0"/>
              </a:rPr>
              <a:t> </a:t>
            </a:r>
            <a:r>
              <a:rPr lang="en-GB" sz="3000" dirty="0"/>
              <a:t>think this removes all names, but </a:t>
            </a:r>
            <a:r>
              <a:rPr lang="en-GB" sz="3000" dirty="0" err="1"/>
              <a:t>infact</a:t>
            </a:r>
            <a:r>
              <a:rPr lang="en-GB" sz="3000" dirty="0"/>
              <a:t>, this happens:</a:t>
            </a:r>
          </a:p>
          <a:p>
            <a:pPr marL="0" indent="0">
              <a:buNone/>
            </a:pPr>
            <a:r>
              <a:rPr lang="en-GB" sz="3000" dirty="0" err="1"/>
              <a:t>i</a:t>
            </a:r>
            <a:r>
              <a:rPr lang="en-GB" sz="3000" dirty="0"/>
              <a:t>) internal index 0, Dale removed; Albert goes to position 0, Gordon to position 1, etc.</a:t>
            </a:r>
          </a:p>
          <a:p>
            <a:pPr marL="0" indent="0">
              <a:buNone/>
            </a:pPr>
            <a:r>
              <a:rPr lang="en-GB" sz="3000" dirty="0"/>
              <a:t>ii) internal index goes to 1, now references Gordon, Gordon removed not Albert, Tamara moves to position 1…</a:t>
            </a:r>
          </a:p>
          <a:p>
            <a:pPr marL="0" indent="0">
              <a:buNone/>
            </a:pPr>
            <a:r>
              <a:rPr lang="en-GB" sz="3000" dirty="0"/>
              <a:t>Output is: Albert, Tamara, Chester, not nothing</a:t>
            </a:r>
          </a:p>
        </p:txBody>
      </p:sp>
    </p:spTree>
    <p:extLst>
      <p:ext uri="{BB962C8B-B14F-4D97-AF65-F5344CB8AC3E}">
        <p14:creationId xmlns:p14="http://schemas.microsoft.com/office/powerpoint/2010/main" val="28768101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64451-A2D6-47D4-B94B-A78E9CBA8FC2}"/>
              </a:ext>
            </a:extLst>
          </p:cNvPr>
          <p:cNvSpPr>
            <a:spLocks noGrp="1"/>
          </p:cNvSpPr>
          <p:nvPr>
            <p:ph type="title"/>
          </p:nvPr>
        </p:nvSpPr>
        <p:spPr/>
        <p:txBody>
          <a:bodyPr/>
          <a:lstStyle/>
          <a:p>
            <a:pPr algn="r"/>
            <a:r>
              <a:rPr lang="en-GB" dirty="0"/>
              <a:t>Solution</a:t>
            </a:r>
          </a:p>
        </p:txBody>
      </p:sp>
      <p:sp>
        <p:nvSpPr>
          <p:cNvPr id="3" name="Content Placeholder 2">
            <a:extLst>
              <a:ext uri="{FF2B5EF4-FFF2-40B4-BE49-F238E27FC236}">
                <a16:creationId xmlns:a16="http://schemas.microsoft.com/office/drawing/2014/main" id="{99C19D7A-B297-40D3-B81C-5BFF1B370818}"/>
              </a:ext>
            </a:extLst>
          </p:cNvPr>
          <p:cNvSpPr>
            <a:spLocks noGrp="1"/>
          </p:cNvSpPr>
          <p:nvPr>
            <p:ph idx="1"/>
          </p:nvPr>
        </p:nvSpPr>
        <p:spPr>
          <a:xfrm>
            <a:off x="337625" y="1825624"/>
            <a:ext cx="11619913" cy="4772123"/>
          </a:xfrm>
        </p:spPr>
        <p:txBody>
          <a:bodyPr>
            <a:normAutofit fontScale="92500" lnSpcReduction="10000"/>
          </a:bodyPr>
          <a:lstStyle/>
          <a:p>
            <a:pPr marL="0" indent="0">
              <a:buNone/>
            </a:pPr>
            <a:r>
              <a:rPr lang="en-GB" dirty="0"/>
              <a:t>For Python, it is recommended you loop through a copy of the list; you can copy a list with a complete slice.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names = ["</a:t>
            </a:r>
            <a:r>
              <a:rPr lang="en-GB" dirty="0" err="1">
                <a:latin typeface="Courier New" panose="02070309020205020404" pitchFamily="49" charset="0"/>
                <a:cs typeface="Courier New" panose="02070309020205020404" pitchFamily="49" charset="0"/>
              </a:rPr>
              <a:t>Dale","Albert","Gordon","Tamara","Philip</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Chester","Windom</a:t>
            </a:r>
            <a:r>
              <a:rPr lang="en-GB" dirty="0">
                <a:latin typeface="Courier New" panose="02070309020205020404" pitchFamily="49" charset="0"/>
                <a:cs typeface="Courier New" panose="02070309020205020404" pitchFamily="49" charset="0"/>
              </a:rPr>
              <a:t>"] # Mutable list</a:t>
            </a:r>
          </a:p>
          <a:p>
            <a:pPr marL="0" indent="0">
              <a:buNone/>
            </a:pPr>
            <a:r>
              <a:rPr lang="en-GB" dirty="0">
                <a:latin typeface="Courier New" panose="02070309020205020404" pitchFamily="49" charset="0"/>
                <a:cs typeface="Courier New" panose="02070309020205020404" pitchFamily="49" charset="0"/>
              </a:rPr>
              <a:t>for name in names</a:t>
            </a:r>
            <a:r>
              <a:rPr lang="en-GB" b="1" dirty="0">
                <a:latin typeface="Courier New" panose="02070309020205020404" pitchFamily="49" charset="0"/>
                <a:cs typeface="Courier New" panose="02070309020205020404" pitchFamily="49" charset="0"/>
              </a:rPr>
              <a:t>[:]</a:t>
            </a:r>
            <a:r>
              <a:rPr lang="en-GB" dirty="0">
                <a:latin typeface="Courier New" panose="02070309020205020404" pitchFamily="49" charset="0"/>
                <a:cs typeface="Courier New" panose="02070309020205020404" pitchFamily="49" charset="0"/>
              </a:rPr>
              <a:t>:		# Note full slice</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names.remove</a:t>
            </a:r>
            <a:r>
              <a:rPr lang="en-GB" dirty="0">
                <a:latin typeface="Courier New" panose="02070309020205020404" pitchFamily="49" charset="0"/>
                <a:cs typeface="Courier New" panose="02070309020205020404" pitchFamily="49" charset="0"/>
              </a:rPr>
              <a:t>(name)</a:t>
            </a:r>
          </a:p>
          <a:p>
            <a:pPr marL="0" indent="0">
              <a:buNone/>
            </a:pPr>
            <a:r>
              <a:rPr lang="en-GB" dirty="0">
                <a:latin typeface="Courier New" panose="02070309020205020404" pitchFamily="49" charset="0"/>
                <a:cs typeface="Courier New" panose="02070309020205020404" pitchFamily="49" charset="0"/>
              </a:rPr>
              <a:t>print(names)</a:t>
            </a:r>
          </a:p>
          <a:p>
            <a:pPr marL="0" indent="0">
              <a:buNone/>
            </a:pPr>
            <a:endParaRPr lang="en-GB" dirty="0"/>
          </a:p>
          <a:p>
            <a:pPr marL="0" indent="0">
              <a:buNone/>
            </a:pPr>
            <a:r>
              <a:rPr lang="en-GB" dirty="0"/>
              <a:t>This way you traverse every object in the copy, without missing any, because you're removing from a different list.</a:t>
            </a:r>
          </a:p>
        </p:txBody>
      </p:sp>
    </p:spTree>
    <p:extLst>
      <p:ext uri="{BB962C8B-B14F-4D97-AF65-F5344CB8AC3E}">
        <p14:creationId xmlns:p14="http://schemas.microsoft.com/office/powerpoint/2010/main" val="6527705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C6571-9954-4DB5-B3DD-2C203BB01CFC}"/>
              </a:ext>
            </a:extLst>
          </p:cNvPr>
          <p:cNvSpPr>
            <a:spLocks noGrp="1"/>
          </p:cNvSpPr>
          <p:nvPr>
            <p:ph type="title"/>
          </p:nvPr>
        </p:nvSpPr>
        <p:spPr/>
        <p:txBody>
          <a:bodyPr/>
          <a:lstStyle/>
          <a:p>
            <a:pPr algn="r"/>
            <a:r>
              <a:rPr lang="en-GB" dirty="0"/>
              <a:t>Break</a:t>
            </a:r>
          </a:p>
        </p:txBody>
      </p:sp>
      <p:sp>
        <p:nvSpPr>
          <p:cNvPr id="3" name="Content Placeholder 2">
            <a:extLst>
              <a:ext uri="{FF2B5EF4-FFF2-40B4-BE49-F238E27FC236}">
                <a16:creationId xmlns:a16="http://schemas.microsoft.com/office/drawing/2014/main" id="{CE8140B2-CD4F-4BD6-81BA-C0E796565646}"/>
              </a:ext>
            </a:extLst>
          </p:cNvPr>
          <p:cNvSpPr>
            <a:spLocks noGrp="1"/>
          </p:cNvSpPr>
          <p:nvPr>
            <p:ph idx="1"/>
          </p:nvPr>
        </p:nvSpPr>
        <p:spPr/>
        <p:txBody>
          <a:bodyPr/>
          <a:lstStyle/>
          <a:p>
            <a:pPr marL="0" indent="0">
              <a:buNone/>
            </a:pPr>
            <a:r>
              <a:rPr lang="en-GB" dirty="0"/>
              <a:t>If a for loop is terminated by break, the loop control target keeps its current value.</a:t>
            </a:r>
          </a:p>
          <a:p>
            <a:pPr marL="0" indent="0">
              <a:buNone/>
            </a:pPr>
            <a:endParaRPr lang="en-GB" dirty="0"/>
          </a:p>
          <a:p>
            <a:pPr marL="0" indent="0">
              <a:buNone/>
            </a:pPr>
            <a:r>
              <a:rPr lang="en-GB" dirty="0"/>
              <a:t>Again, you can add an extra else clause not visited when break acts.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target in sequence: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else:</a:t>
            </a:r>
          </a:p>
          <a:p>
            <a:pPr marL="0" indent="0">
              <a:buNone/>
            </a:pPr>
            <a:endParaRPr lang="en-GB" dirty="0"/>
          </a:p>
          <a:p>
            <a:endParaRPr lang="en-GB" dirty="0"/>
          </a:p>
        </p:txBody>
      </p:sp>
    </p:spTree>
    <p:extLst>
      <p:ext uri="{BB962C8B-B14F-4D97-AF65-F5344CB8AC3E}">
        <p14:creationId xmlns:p14="http://schemas.microsoft.com/office/powerpoint/2010/main" val="2357594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86EC-D429-4C0C-B51C-3DDCDC981963}"/>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0A15F2EE-53E6-45E6-A0C7-5B6B682FB364}"/>
              </a:ext>
            </a:extLst>
          </p:cNvPr>
          <p:cNvSpPr>
            <a:spLocks noGrp="1"/>
          </p:cNvSpPr>
          <p:nvPr>
            <p:ph idx="1"/>
          </p:nvPr>
        </p:nvSpPr>
        <p:spPr>
          <a:xfrm>
            <a:off x="838200" y="2180491"/>
            <a:ext cx="10515600" cy="3996471"/>
          </a:xfrm>
        </p:spPr>
        <p:txBody>
          <a:bodyPr/>
          <a:lstStyle/>
          <a:p>
            <a:pPr marL="0" indent="0">
              <a:buNone/>
            </a:pPr>
            <a:r>
              <a:rPr lang="en-GB" sz="2000" dirty="0"/>
              <a:t>Branching</a:t>
            </a:r>
          </a:p>
          <a:p>
            <a:pPr marL="0" indent="0">
              <a:buNone/>
            </a:pPr>
            <a:r>
              <a:rPr lang="en-GB" dirty="0"/>
              <a:t>Loops</a:t>
            </a:r>
          </a:p>
          <a:p>
            <a:pPr marL="0" indent="0">
              <a:buNone/>
            </a:pPr>
            <a:r>
              <a:rPr lang="en-GB" sz="3200" dirty="0"/>
              <a:t>Looping 2D collections</a:t>
            </a:r>
          </a:p>
          <a:p>
            <a:pPr marL="0" indent="0">
              <a:buNone/>
            </a:pPr>
            <a:r>
              <a:rPr lang="en-GB" sz="2400" dirty="0"/>
              <a:t>Useful functions</a:t>
            </a:r>
          </a:p>
        </p:txBody>
      </p:sp>
    </p:spTree>
    <p:extLst>
      <p:ext uri="{BB962C8B-B14F-4D97-AF65-F5344CB8AC3E}">
        <p14:creationId xmlns:p14="http://schemas.microsoft.com/office/powerpoint/2010/main" val="1217100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F4474-A767-4CD4-9A54-3E649CD96094}"/>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id="{A6E5E214-DB93-4E6A-8944-49D17B8E0B64}"/>
              </a:ext>
            </a:extLst>
          </p:cNvPr>
          <p:cNvSpPr>
            <a:spLocks noGrp="1"/>
          </p:cNvSpPr>
          <p:nvPr>
            <p:ph idx="1"/>
          </p:nvPr>
        </p:nvSpPr>
        <p:spPr/>
        <p:txBody>
          <a:bodyPr/>
          <a:lstStyle/>
          <a:p>
            <a:pPr marL="0" indent="0">
              <a:buNone/>
            </a:pPr>
            <a:r>
              <a:rPr lang="en-GB" dirty="0"/>
              <a:t>This kind of thing is very pythonic:</a:t>
            </a:r>
          </a:p>
          <a:p>
            <a:pPr marL="0" indent="0">
              <a:buNone/>
            </a:pPr>
            <a:endParaRPr lang="en-GB" dirty="0"/>
          </a:p>
          <a:p>
            <a:pPr marL="0" indent="0">
              <a:buNone/>
            </a:pPr>
            <a:r>
              <a:rPr lang="en-GB" dirty="0"/>
              <a:t>a = 1,2			# Tuple packing</a:t>
            </a:r>
          </a:p>
          <a:p>
            <a:pPr marL="0" indent="0">
              <a:buNone/>
            </a:pPr>
            <a:r>
              <a:rPr lang="en-GB" dirty="0" err="1"/>
              <a:t>a,b</a:t>
            </a:r>
            <a:r>
              <a:rPr lang="en-GB" dirty="0"/>
              <a:t> = 1,2</a:t>
            </a:r>
          </a:p>
          <a:p>
            <a:pPr marL="0" indent="0">
              <a:buNone/>
            </a:pPr>
            <a:r>
              <a:rPr lang="en-GB" dirty="0" err="1"/>
              <a:t>a,b</a:t>
            </a:r>
            <a:r>
              <a:rPr lang="en-GB" dirty="0"/>
              <a:t> = </a:t>
            </a:r>
            <a:r>
              <a:rPr lang="en-GB" dirty="0" err="1"/>
              <a:t>some_function</a:t>
            </a:r>
            <a:r>
              <a:rPr lang="en-GB" dirty="0"/>
              <a:t>()	# Container unpacking</a:t>
            </a:r>
          </a:p>
          <a:p>
            <a:pPr marL="0" indent="0">
              <a:buNone/>
            </a:pPr>
            <a:endParaRPr lang="en-GB" dirty="0"/>
          </a:p>
          <a:p>
            <a:pPr marL="0" indent="0">
              <a:buNone/>
            </a:pPr>
            <a:r>
              <a:rPr lang="en-GB" dirty="0"/>
              <a:t>Test the type of objects returned with type(x).</a:t>
            </a:r>
          </a:p>
        </p:txBody>
      </p:sp>
    </p:spTree>
    <p:extLst>
      <p:ext uri="{BB962C8B-B14F-4D97-AF65-F5344CB8AC3E}">
        <p14:creationId xmlns:p14="http://schemas.microsoft.com/office/powerpoint/2010/main" val="18774399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A4C58-E573-4391-A9B8-B4BEA502067D}"/>
              </a:ext>
            </a:extLst>
          </p:cNvPr>
          <p:cNvSpPr>
            <a:spLocks noGrp="1"/>
          </p:cNvSpPr>
          <p:nvPr>
            <p:ph type="title"/>
          </p:nvPr>
        </p:nvSpPr>
        <p:spPr/>
        <p:txBody>
          <a:bodyPr/>
          <a:lstStyle/>
          <a:p>
            <a:pPr algn="r"/>
            <a:r>
              <a:rPr lang="en-GB" dirty="0"/>
              <a:t>2D loops</a:t>
            </a:r>
          </a:p>
        </p:txBody>
      </p:sp>
      <p:sp>
        <p:nvSpPr>
          <p:cNvPr id="3" name="Content Placeholder 2">
            <a:extLst>
              <a:ext uri="{FF2B5EF4-FFF2-40B4-BE49-F238E27FC236}">
                <a16:creationId xmlns:a16="http://schemas.microsoft.com/office/drawing/2014/main" id="{ECE331E2-67C6-4E71-8094-E39B220077CA}"/>
              </a:ext>
            </a:extLst>
          </p:cNvPr>
          <p:cNvSpPr>
            <a:spLocks noGrp="1"/>
          </p:cNvSpPr>
          <p:nvPr>
            <p:ph idx="1"/>
          </p:nvPr>
        </p:nvSpPr>
        <p:spPr>
          <a:xfrm>
            <a:off x="502023" y="1488140"/>
            <a:ext cx="11367247" cy="5038165"/>
          </a:xfrm>
        </p:spPr>
        <p:txBody>
          <a:bodyPr>
            <a:normAutofit lnSpcReduction="10000"/>
          </a:bodyPr>
          <a:lstStyle/>
          <a:p>
            <a:pPr marL="0" indent="0">
              <a:buNone/>
            </a:pPr>
            <a:r>
              <a:rPr lang="en-GB" dirty="0"/>
              <a:t>In spatial analysis, it is quite common to want to loop through 2D collections.</a:t>
            </a:r>
          </a:p>
          <a:p>
            <a:pPr marL="0" indent="0">
              <a:buNone/>
            </a:pPr>
            <a:r>
              <a:rPr lang="en-GB" dirty="0"/>
              <a:t>To loop through two dimensions, nest loops:</a:t>
            </a:r>
          </a:p>
          <a:p>
            <a:pPr marL="0" indent="0">
              <a:buNone/>
            </a:pPr>
            <a:r>
              <a:rPr lang="en-GB" dirty="0">
                <a:latin typeface="Courier New" panose="02070309020205020404" pitchFamily="49" charset="0"/>
                <a:cs typeface="Courier New" panose="02070309020205020404" pitchFamily="49" charset="0"/>
              </a:rPr>
              <a:t>data = [</a:t>
            </a:r>
          </a:p>
          <a:p>
            <a:pPr marL="0" indent="0">
              <a:buNone/>
            </a:pPr>
            <a:r>
              <a:rPr lang="en-GB" dirty="0">
                <a:latin typeface="Courier New" panose="02070309020205020404" pitchFamily="49" charset="0"/>
                <a:cs typeface="Courier New" panose="02070309020205020404" pitchFamily="49" charset="0"/>
              </a:rPr>
              <a:t>[0,1,2],</a:t>
            </a:r>
          </a:p>
          <a:p>
            <a:pPr marL="0" indent="0">
              <a:buNone/>
            </a:pPr>
            <a:r>
              <a:rPr lang="en-GB" dirty="0">
                <a:latin typeface="Courier New" panose="02070309020205020404" pitchFamily="49" charset="0"/>
                <a:cs typeface="Courier New" panose="02070309020205020404" pitchFamily="49" charset="0"/>
              </a:rPr>
              <a:t>[3,4,5]</a:t>
            </a:r>
          </a:p>
          <a:p>
            <a:pPr marL="0" indent="0">
              <a:buNone/>
            </a:pP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for row in data:</a:t>
            </a:r>
          </a:p>
          <a:p>
            <a:pPr marL="0" indent="0">
              <a:buNone/>
            </a:pPr>
            <a:r>
              <a:rPr lang="en-GB" dirty="0">
                <a:latin typeface="Courier New" panose="02070309020205020404" pitchFamily="49" charset="0"/>
                <a:cs typeface="Courier New" panose="02070309020205020404" pitchFamily="49" charset="0"/>
              </a:rPr>
              <a:t>    for item in row:</a:t>
            </a:r>
          </a:p>
          <a:p>
            <a:pPr marL="0" indent="0">
              <a:buNone/>
            </a:pPr>
            <a:r>
              <a:rPr lang="en-GB" dirty="0">
                <a:latin typeface="Courier New" panose="02070309020205020404" pitchFamily="49" charset="0"/>
                <a:cs typeface="Courier New" panose="02070309020205020404" pitchFamily="49" charset="0"/>
              </a:rPr>
              <a:t>        print (item)</a:t>
            </a:r>
          </a:p>
        </p:txBody>
      </p:sp>
    </p:spTree>
    <p:extLst>
      <p:ext uri="{BB962C8B-B14F-4D97-AF65-F5344CB8AC3E}">
        <p14:creationId xmlns:p14="http://schemas.microsoft.com/office/powerpoint/2010/main" val="37258551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A4C58-E573-4391-A9B8-B4BEA502067D}"/>
              </a:ext>
            </a:extLst>
          </p:cNvPr>
          <p:cNvSpPr>
            <a:spLocks noGrp="1"/>
          </p:cNvSpPr>
          <p:nvPr>
            <p:ph type="title"/>
          </p:nvPr>
        </p:nvSpPr>
        <p:spPr/>
        <p:txBody>
          <a:bodyPr/>
          <a:lstStyle/>
          <a:p>
            <a:pPr algn="r"/>
            <a:r>
              <a:rPr lang="en-GB" dirty="0"/>
              <a:t>2D loops</a:t>
            </a:r>
          </a:p>
        </p:txBody>
      </p:sp>
      <p:sp>
        <p:nvSpPr>
          <p:cNvPr id="3" name="Content Placeholder 2">
            <a:extLst>
              <a:ext uri="{FF2B5EF4-FFF2-40B4-BE49-F238E27FC236}">
                <a16:creationId xmlns:a16="http://schemas.microsoft.com/office/drawing/2014/main" id="{ECE331E2-67C6-4E71-8094-E39B220077CA}"/>
              </a:ext>
            </a:extLst>
          </p:cNvPr>
          <p:cNvSpPr>
            <a:spLocks noGrp="1"/>
          </p:cNvSpPr>
          <p:nvPr>
            <p:ph idx="1"/>
          </p:nvPr>
        </p:nvSpPr>
        <p:spPr>
          <a:xfrm>
            <a:off x="502023" y="1488140"/>
            <a:ext cx="11367247" cy="5038165"/>
          </a:xfrm>
        </p:spPr>
        <p:txBody>
          <a:bodyPr>
            <a:normAutofit/>
          </a:bodyPr>
          <a:lstStyle/>
          <a:p>
            <a:pPr marL="0" indent="0">
              <a:buNone/>
            </a:pPr>
            <a:r>
              <a:rPr lang="en-GB" dirty="0"/>
              <a:t>However, it is often necessary to know the coordinates in collection space of the item you're referencing.</a:t>
            </a:r>
          </a:p>
          <a:p>
            <a:pPr marL="0" indent="0">
              <a:buNone/>
            </a:pPr>
            <a:r>
              <a:rPr lang="en-GB" dirty="0">
                <a:latin typeface="Courier New" panose="02070309020205020404" pitchFamily="49" charset="0"/>
                <a:cs typeface="Courier New" panose="02070309020205020404" pitchFamily="49" charset="0"/>
              </a:rPr>
              <a:t>data = [</a:t>
            </a:r>
          </a:p>
          <a:p>
            <a:pPr marL="0" indent="0">
              <a:buNone/>
            </a:pPr>
            <a:r>
              <a:rPr lang="en-GB" dirty="0">
                <a:latin typeface="Courier New" panose="02070309020205020404" pitchFamily="49" charset="0"/>
                <a:cs typeface="Courier New" panose="02070309020205020404" pitchFamily="49" charset="0"/>
              </a:rPr>
              <a:t>[0,1,2],</a:t>
            </a:r>
          </a:p>
          <a:p>
            <a:pPr marL="0" indent="0">
              <a:buNone/>
            </a:pPr>
            <a:r>
              <a:rPr lang="en-GB" dirty="0">
                <a:latin typeface="Courier New" panose="02070309020205020404" pitchFamily="49" charset="0"/>
                <a:cs typeface="Courier New" panose="02070309020205020404" pitchFamily="49" charset="0"/>
              </a:rPr>
              <a:t>[3,4,5]</a:t>
            </a:r>
          </a:p>
          <a:p>
            <a:pPr marL="0" indent="0">
              <a:buNone/>
            </a:pP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in range(</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(data)):</a:t>
            </a:r>
          </a:p>
          <a:p>
            <a:pPr marL="0" indent="0">
              <a:buNone/>
            </a:pPr>
            <a:r>
              <a:rPr lang="en-GB" dirty="0">
                <a:latin typeface="Courier New" panose="02070309020205020404" pitchFamily="49" charset="0"/>
                <a:cs typeface="Courier New" panose="02070309020205020404" pitchFamily="49" charset="0"/>
              </a:rPr>
              <a:t>    for j in range(</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(data[</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print (data[</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][j])</a:t>
            </a:r>
          </a:p>
        </p:txBody>
      </p:sp>
    </p:spTree>
    <p:extLst>
      <p:ext uri="{BB962C8B-B14F-4D97-AF65-F5344CB8AC3E}">
        <p14:creationId xmlns:p14="http://schemas.microsoft.com/office/powerpoint/2010/main" val="28832186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12B40622-4580-40AE-A05E-8BEF46257017}"/>
              </a:ext>
            </a:extLst>
          </p:cNvPr>
          <p:cNvSpPr>
            <a:spLocks noGrp="1"/>
          </p:cNvSpPr>
          <p:nvPr>
            <p:ph type="title"/>
          </p:nvPr>
        </p:nvSpPr>
        <p:spPr/>
        <p:txBody>
          <a:bodyPr/>
          <a:lstStyle/>
          <a:p>
            <a:pPr algn="r"/>
            <a:r>
              <a:rPr lang="en-GB" altLang="en-US" sz="4000"/>
              <a:t>Nesting loops</a:t>
            </a:r>
          </a:p>
        </p:txBody>
      </p:sp>
      <p:sp>
        <p:nvSpPr>
          <p:cNvPr id="3" name="Content Placeholder 2">
            <a:extLst>
              <a:ext uri="{FF2B5EF4-FFF2-40B4-BE49-F238E27FC236}">
                <a16:creationId xmlns:a16="http://schemas.microsoft.com/office/drawing/2014/main" id="{ED25D271-337E-4C06-A58B-5D6D5CD553A2}"/>
              </a:ext>
            </a:extLst>
          </p:cNvPr>
          <p:cNvSpPr>
            <a:spLocks noGrp="1"/>
          </p:cNvSpPr>
          <p:nvPr>
            <p:ph idx="1"/>
          </p:nvPr>
        </p:nvSpPr>
        <p:spPr>
          <a:xfrm>
            <a:off x="838200" y="1125538"/>
            <a:ext cx="10349753" cy="5389562"/>
          </a:xfrm>
        </p:spPr>
        <p:txBody>
          <a:bodyPr>
            <a:normAutofit/>
          </a:bodyPr>
          <a:lstStyle/>
          <a:p>
            <a:pPr marL="0" indent="0">
              <a:buNone/>
            </a:pPr>
            <a:r>
              <a:rPr lang="en-GB" sz="2400" dirty="0">
                <a:latin typeface="Courier New" panose="02070309020205020404" pitchFamily="49" charset="0"/>
                <a:cs typeface="Courier New" panose="02070309020205020404" pitchFamily="49" charset="0"/>
              </a:rPr>
              <a:t>for </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 in range(</a:t>
            </a:r>
            <a:r>
              <a:rPr lang="en-GB" sz="2400" dirty="0" err="1">
                <a:latin typeface="Courier New" panose="02070309020205020404" pitchFamily="49" charset="0"/>
                <a:cs typeface="Courier New" panose="02070309020205020404" pitchFamily="49" charset="0"/>
              </a:rPr>
              <a:t>len</a:t>
            </a:r>
            <a:r>
              <a:rPr lang="en-GB" sz="2400" dirty="0">
                <a:latin typeface="Courier New" panose="02070309020205020404" pitchFamily="49" charset="0"/>
                <a:cs typeface="Courier New" panose="02070309020205020404" pitchFamily="49" charset="0"/>
              </a:rPr>
              <a:t>(data)):</a:t>
            </a:r>
          </a:p>
          <a:p>
            <a:pPr marL="0" indent="0">
              <a:buNone/>
            </a:pPr>
            <a:r>
              <a:rPr lang="en-GB" sz="2400" dirty="0">
                <a:latin typeface="Courier New" panose="02070309020205020404" pitchFamily="49" charset="0"/>
                <a:cs typeface="Courier New" panose="02070309020205020404" pitchFamily="49" charset="0"/>
              </a:rPr>
              <a:t>    for j in range(</a:t>
            </a:r>
            <a:r>
              <a:rPr lang="en-GB" sz="2400" dirty="0" err="1">
                <a:latin typeface="Courier New" panose="02070309020205020404" pitchFamily="49" charset="0"/>
                <a:cs typeface="Courier New" panose="02070309020205020404" pitchFamily="49" charset="0"/>
              </a:rPr>
              <a:t>len</a:t>
            </a:r>
            <a:r>
              <a:rPr lang="en-GB" sz="2400" dirty="0">
                <a:latin typeface="Courier New" panose="02070309020205020404" pitchFamily="49" charset="0"/>
                <a:cs typeface="Courier New" panose="02070309020205020404" pitchFamily="49" charset="0"/>
              </a:rPr>
              <a:t>(data[</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        print (data[</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][j])</a:t>
            </a:r>
          </a:p>
          <a:p>
            <a:pPr marL="0" indent="0">
              <a:buNone/>
            </a:pPr>
            <a:endParaRPr lang="en-GB" sz="2400" dirty="0">
              <a:latin typeface="Courier New" panose="02070309020205020404" pitchFamily="49" charset="0"/>
              <a:cs typeface="Courier New" panose="02070309020205020404" pitchFamily="49" charset="0"/>
            </a:endParaRPr>
          </a:p>
          <a:p>
            <a:pPr marL="0" indent="0">
              <a:buNone/>
              <a:defRPr/>
            </a:pPr>
            <a:r>
              <a:rPr lang="en-GB" sz="2400" dirty="0"/>
              <a:t>Variables re-made if a loop runs more than once. </a:t>
            </a:r>
          </a:p>
          <a:p>
            <a:pPr marL="457200" indent="-457200">
              <a:buFont typeface="Arial" charset="0"/>
              <a:buAutoNum type="arabicParenR"/>
              <a:defRPr/>
            </a:pPr>
            <a:r>
              <a:rPr lang="en-GB" sz="2400" dirty="0"/>
              <a:t>The outer loop starts, then the inner loop starts.</a:t>
            </a:r>
          </a:p>
          <a:p>
            <a:pPr marL="457200" indent="-457200">
              <a:buFont typeface="Arial" charset="0"/>
              <a:buAutoNum type="arabicParenR"/>
              <a:defRPr/>
            </a:pPr>
            <a:r>
              <a:rPr lang="en-GB" sz="2400" dirty="0"/>
              <a:t>When the inner loop has run once, it returns to the start of the inner loop, not the outer loop.</a:t>
            </a:r>
          </a:p>
          <a:p>
            <a:pPr marL="457200" indent="-457200">
              <a:buFont typeface="Arial" charset="0"/>
              <a:buAutoNum type="arabicParenR"/>
              <a:defRPr/>
            </a:pPr>
            <a:r>
              <a:rPr lang="en-GB" sz="2400" dirty="0"/>
              <a:t>It keeps doing this until run to completion (j == </a:t>
            </a:r>
            <a:r>
              <a:rPr lang="en-GB" sz="2400" dirty="0" err="1"/>
              <a:t>len</a:t>
            </a:r>
            <a:r>
              <a:rPr lang="en-GB" sz="2400" dirty="0"/>
              <a:t>(data[</a:t>
            </a:r>
            <a:r>
              <a:rPr lang="en-GB" sz="2400" dirty="0" err="1"/>
              <a:t>i</a:t>
            </a:r>
            <a:r>
              <a:rPr lang="en-GB" sz="2400" dirty="0"/>
              <a:t>]); </a:t>
            </a:r>
            <a:r>
              <a:rPr lang="en-GB" sz="2400" dirty="0" err="1"/>
              <a:t>i</a:t>
            </a:r>
            <a:r>
              <a:rPr lang="en-GB" sz="2400" dirty="0"/>
              <a:t> still zero).</a:t>
            </a:r>
          </a:p>
          <a:p>
            <a:pPr marL="0" indent="0">
              <a:buNone/>
              <a:defRPr/>
            </a:pPr>
            <a:r>
              <a:rPr lang="en-GB" sz="2400" dirty="0"/>
              <a:t>What do you think happens to j then, and where does the code go next?</a:t>
            </a:r>
          </a:p>
        </p:txBody>
      </p:sp>
    </p:spTree>
    <p:extLst>
      <p:ext uri="{BB962C8B-B14F-4D97-AF65-F5344CB8AC3E}">
        <p14:creationId xmlns:p14="http://schemas.microsoft.com/office/powerpoint/2010/main" val="39712062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BE2F1637-0416-4468-BB21-5368A26536F6}"/>
              </a:ext>
            </a:extLst>
          </p:cNvPr>
          <p:cNvSpPr>
            <a:spLocks noGrp="1"/>
          </p:cNvSpPr>
          <p:nvPr>
            <p:ph type="title"/>
          </p:nvPr>
        </p:nvSpPr>
        <p:spPr>
          <a:xfrm>
            <a:off x="1981200" y="115888"/>
            <a:ext cx="8229600" cy="792162"/>
          </a:xfrm>
        </p:spPr>
        <p:txBody>
          <a:bodyPr/>
          <a:lstStyle/>
          <a:p>
            <a:pPr algn="r"/>
            <a:r>
              <a:rPr lang="en-GB" altLang="en-US"/>
              <a:t>Nesting loops</a:t>
            </a:r>
          </a:p>
        </p:txBody>
      </p:sp>
      <p:sp>
        <p:nvSpPr>
          <p:cNvPr id="57347" name="Content Placeholder 2">
            <a:extLst>
              <a:ext uri="{FF2B5EF4-FFF2-40B4-BE49-F238E27FC236}">
                <a16:creationId xmlns:a16="http://schemas.microsoft.com/office/drawing/2014/main" id="{35EEBE67-4C1D-4187-BC1C-5978F9817D84}"/>
              </a:ext>
            </a:extLst>
          </p:cNvPr>
          <p:cNvSpPr>
            <a:spLocks noGrp="1"/>
          </p:cNvSpPr>
          <p:nvPr>
            <p:ph idx="1"/>
          </p:nvPr>
        </p:nvSpPr>
        <p:spPr>
          <a:xfrm>
            <a:off x="1703388" y="908051"/>
            <a:ext cx="8507412" cy="5834063"/>
          </a:xfrm>
        </p:spPr>
        <p:txBody>
          <a:bodyPr/>
          <a:lstStyle/>
          <a:p>
            <a:pPr marL="0" indent="0">
              <a:buNone/>
            </a:pPr>
            <a:r>
              <a:rPr lang="en-GB" sz="2400" dirty="0">
                <a:latin typeface="Courier New" panose="02070309020205020404" pitchFamily="49" charset="0"/>
                <a:cs typeface="Courier New" panose="02070309020205020404" pitchFamily="49" charset="0"/>
              </a:rPr>
              <a:t>for </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 in range(</a:t>
            </a:r>
            <a:r>
              <a:rPr lang="en-GB" sz="2400" dirty="0" err="1">
                <a:latin typeface="Courier New" panose="02070309020205020404" pitchFamily="49" charset="0"/>
                <a:cs typeface="Courier New" panose="02070309020205020404" pitchFamily="49" charset="0"/>
              </a:rPr>
              <a:t>len</a:t>
            </a:r>
            <a:r>
              <a:rPr lang="en-GB" sz="2400" dirty="0">
                <a:latin typeface="Courier New" panose="02070309020205020404" pitchFamily="49" charset="0"/>
                <a:cs typeface="Courier New" panose="02070309020205020404" pitchFamily="49" charset="0"/>
              </a:rPr>
              <a:t>(data)):</a:t>
            </a:r>
          </a:p>
          <a:p>
            <a:pPr marL="0" indent="0">
              <a:buNone/>
            </a:pPr>
            <a:r>
              <a:rPr lang="en-GB" sz="2400" dirty="0">
                <a:latin typeface="Courier New" panose="02070309020205020404" pitchFamily="49" charset="0"/>
                <a:cs typeface="Courier New" panose="02070309020205020404" pitchFamily="49" charset="0"/>
              </a:rPr>
              <a:t>    for j in range(</a:t>
            </a:r>
            <a:r>
              <a:rPr lang="en-GB" sz="2400" dirty="0" err="1">
                <a:latin typeface="Courier New" panose="02070309020205020404" pitchFamily="49" charset="0"/>
                <a:cs typeface="Courier New" panose="02070309020205020404" pitchFamily="49" charset="0"/>
              </a:rPr>
              <a:t>len</a:t>
            </a:r>
            <a:r>
              <a:rPr lang="en-GB" sz="2400" dirty="0">
                <a:latin typeface="Courier New" panose="02070309020205020404" pitchFamily="49" charset="0"/>
                <a:cs typeface="Courier New" panose="02070309020205020404" pitchFamily="49" charset="0"/>
              </a:rPr>
              <a:t>(data[</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        print (data[</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][j])</a:t>
            </a:r>
          </a:p>
          <a:p>
            <a:pPr marL="0" indent="0">
              <a:buNone/>
            </a:pPr>
            <a:endParaRPr lang="en-GB" altLang="en-US" sz="2400" dirty="0"/>
          </a:p>
          <a:p>
            <a:pPr marL="0" indent="0">
              <a:buNone/>
            </a:pPr>
            <a:r>
              <a:rPr lang="en-GB" altLang="en-US" sz="2400" dirty="0"/>
              <a:t>4) j is destroyed, and the outer loop increments to </a:t>
            </a:r>
            <a:r>
              <a:rPr lang="en-GB" altLang="en-US" sz="2400" dirty="0" err="1"/>
              <a:t>i</a:t>
            </a:r>
            <a:r>
              <a:rPr lang="en-GB" altLang="en-US" sz="2400" dirty="0"/>
              <a:t> = 1.</a:t>
            </a:r>
          </a:p>
          <a:p>
            <a:pPr marL="0" indent="0">
              <a:buNone/>
            </a:pPr>
            <a:r>
              <a:rPr lang="en-GB" altLang="en-US" sz="2400" dirty="0"/>
              <a:t>5) The inner loop runs again, j recreated as j = 0.</a:t>
            </a:r>
          </a:p>
          <a:p>
            <a:pPr marL="0" indent="0">
              <a:buNone/>
            </a:pPr>
            <a:r>
              <a:rPr lang="en-GB" altLang="en-US" sz="2400" dirty="0"/>
              <a:t>6) The inner loop runs to completion.</a:t>
            </a:r>
          </a:p>
          <a:p>
            <a:pPr marL="0" indent="0">
              <a:buNone/>
            </a:pPr>
            <a:r>
              <a:rPr lang="en-GB" altLang="en-US" sz="2400" dirty="0"/>
              <a:t>Thus, each time the outer loop runs once, the inner loop runs to completion.</a:t>
            </a:r>
          </a:p>
          <a:p>
            <a:pPr marL="0" indent="0">
              <a:buNone/>
            </a:pPr>
            <a:r>
              <a:rPr lang="en-GB" altLang="en-US" sz="2400" dirty="0"/>
              <a:t>7) This is repeated until the outer loop completes.</a:t>
            </a:r>
          </a:p>
          <a:p>
            <a:pPr marL="0" indent="0">
              <a:buNone/>
            </a:pPr>
            <a:r>
              <a:rPr lang="en-GB" altLang="en-US" sz="2400" dirty="0"/>
              <a:t>8) The code then moves on.</a:t>
            </a:r>
          </a:p>
        </p:txBody>
      </p:sp>
    </p:spTree>
    <p:extLst>
      <p:ext uri="{BB962C8B-B14F-4D97-AF65-F5344CB8AC3E}">
        <p14:creationId xmlns:p14="http://schemas.microsoft.com/office/powerpoint/2010/main" val="14241615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F18B2B39-B31F-41F6-A054-D53246ABB14D}"/>
              </a:ext>
            </a:extLst>
          </p:cNvPr>
          <p:cNvSpPr>
            <a:spLocks noGrp="1"/>
          </p:cNvSpPr>
          <p:nvPr>
            <p:ph type="title"/>
          </p:nvPr>
        </p:nvSpPr>
        <p:spPr/>
        <p:txBody>
          <a:bodyPr/>
          <a:lstStyle/>
          <a:p>
            <a:pPr algn="r"/>
            <a:r>
              <a:rPr lang="en-GB" altLang="en-US" sz="4000"/>
              <a:t>Nested loops</a:t>
            </a:r>
          </a:p>
        </p:txBody>
      </p:sp>
      <p:sp>
        <p:nvSpPr>
          <p:cNvPr id="58371" name="Content Placeholder 2">
            <a:extLst>
              <a:ext uri="{FF2B5EF4-FFF2-40B4-BE49-F238E27FC236}">
                <a16:creationId xmlns:a16="http://schemas.microsoft.com/office/drawing/2014/main" id="{E2A6A710-9C07-4470-A805-67CE13861674}"/>
              </a:ext>
            </a:extLst>
          </p:cNvPr>
          <p:cNvSpPr>
            <a:spLocks noGrp="1"/>
          </p:cNvSpPr>
          <p:nvPr>
            <p:ph idx="1"/>
          </p:nvPr>
        </p:nvSpPr>
        <p:spPr>
          <a:xfrm>
            <a:off x="1774825" y="1268413"/>
            <a:ext cx="8642350" cy="4857750"/>
          </a:xfrm>
        </p:spPr>
        <p:txBody>
          <a:bodyPr/>
          <a:lstStyle/>
          <a:p>
            <a:pPr marL="0" indent="0">
              <a:buNone/>
            </a:pPr>
            <a:r>
              <a:rPr lang="en-GB" altLang="en-US" sz="2400"/>
              <a:t>Let’s look at i and j:</a:t>
            </a:r>
          </a:p>
          <a:p>
            <a:pPr marL="0" indent="0">
              <a:buNone/>
            </a:pPr>
            <a:r>
              <a:rPr lang="en-GB" altLang="en-US" sz="2400" b="1"/>
              <a:t>i 	j</a:t>
            </a:r>
          </a:p>
          <a:p>
            <a:pPr marL="0" indent="0">
              <a:buNone/>
            </a:pPr>
            <a:r>
              <a:rPr lang="en-GB" altLang="en-US" sz="2400"/>
              <a:t>0	0</a:t>
            </a:r>
          </a:p>
          <a:p>
            <a:pPr marL="0" indent="0">
              <a:buNone/>
            </a:pPr>
            <a:r>
              <a:rPr lang="en-GB" altLang="en-US" sz="2400"/>
              <a:t>0	1</a:t>
            </a:r>
          </a:p>
          <a:p>
            <a:pPr marL="0" indent="0">
              <a:buNone/>
            </a:pPr>
            <a:r>
              <a:rPr lang="en-GB" altLang="en-US" sz="2400"/>
              <a:t>0	2</a:t>
            </a:r>
          </a:p>
          <a:p>
            <a:pPr marL="0" indent="0">
              <a:buNone/>
            </a:pPr>
            <a:r>
              <a:rPr lang="en-GB" altLang="en-US" sz="2400"/>
              <a:t>1	0</a:t>
            </a:r>
          </a:p>
          <a:p>
            <a:pPr marL="0" indent="0">
              <a:buNone/>
            </a:pPr>
            <a:r>
              <a:rPr lang="en-GB" altLang="en-US" sz="2400"/>
              <a:t>1	1</a:t>
            </a:r>
          </a:p>
          <a:p>
            <a:pPr marL="0" indent="0">
              <a:buNone/>
            </a:pPr>
            <a:r>
              <a:rPr lang="en-GB" altLang="en-US" sz="2400"/>
              <a:t>1	2</a:t>
            </a:r>
          </a:p>
          <a:p>
            <a:pPr marL="0" indent="0">
              <a:buNone/>
            </a:pPr>
            <a:endParaRPr lang="en-GB" altLang="en-US" sz="2400"/>
          </a:p>
          <a:p>
            <a:pPr marL="0" indent="0">
              <a:buNone/>
            </a:pPr>
            <a:r>
              <a:rPr lang="en-GB" altLang="en-US" sz="2400"/>
              <a:t>This is exactly what we need for moving down a row at a time in our array (i) and then running across each row a space at a time (j).</a:t>
            </a:r>
          </a:p>
        </p:txBody>
      </p:sp>
    </p:spTree>
    <p:extLst>
      <p:ext uri="{BB962C8B-B14F-4D97-AF65-F5344CB8AC3E}">
        <p14:creationId xmlns:p14="http://schemas.microsoft.com/office/powerpoint/2010/main" val="26947107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197F8-1CE8-4A4A-BF87-2E3A5B9DD143}"/>
              </a:ext>
            </a:extLst>
          </p:cNvPr>
          <p:cNvSpPr>
            <a:spLocks noGrp="1"/>
          </p:cNvSpPr>
          <p:nvPr>
            <p:ph type="title"/>
          </p:nvPr>
        </p:nvSpPr>
        <p:spPr/>
        <p:txBody>
          <a:bodyPr/>
          <a:lstStyle/>
          <a:p>
            <a:pPr algn="r"/>
            <a:r>
              <a:rPr lang="en-GB" dirty="0"/>
              <a:t>Issues</a:t>
            </a:r>
          </a:p>
        </p:txBody>
      </p:sp>
      <p:sp>
        <p:nvSpPr>
          <p:cNvPr id="3" name="Content Placeholder 2">
            <a:extLst>
              <a:ext uri="{FF2B5EF4-FFF2-40B4-BE49-F238E27FC236}">
                <a16:creationId xmlns:a16="http://schemas.microsoft.com/office/drawing/2014/main" id="{468155D2-F2A7-4216-BE3E-52653E93A089}"/>
              </a:ext>
            </a:extLst>
          </p:cNvPr>
          <p:cNvSpPr>
            <a:spLocks noGrp="1"/>
          </p:cNvSpPr>
          <p:nvPr>
            <p:ph idx="1"/>
          </p:nvPr>
        </p:nvSpPr>
        <p:spPr/>
        <p:txBody>
          <a:bodyPr/>
          <a:lstStyle/>
          <a:p>
            <a:pPr marL="0" indent="0">
              <a:buNone/>
            </a:pPr>
            <a:r>
              <a:rPr lang="en-GB" altLang="en-US" dirty="0"/>
              <a:t>This is surely one of the neatest algorithms ever!</a:t>
            </a:r>
          </a:p>
          <a:p>
            <a:pPr marL="0" indent="0">
              <a:buNone/>
            </a:pPr>
            <a:r>
              <a:rPr lang="en-GB" altLang="en-US" dirty="0"/>
              <a:t>However, it is easy to make mistakes which are avoided by directly </a:t>
            </a:r>
            <a:r>
              <a:rPr lang="en-GB" altLang="en-US" dirty="0" err="1"/>
              <a:t>usint</a:t>
            </a:r>
            <a:r>
              <a:rPr lang="en-GB" altLang="en-US" dirty="0"/>
              <a:t> the target variable to access items. </a:t>
            </a:r>
          </a:p>
          <a:p>
            <a:pPr marL="0" indent="0">
              <a:buNone/>
            </a:pPr>
            <a:r>
              <a:rPr lang="en-GB" altLang="en-US" dirty="0"/>
              <a:t>There are three problems with the below. Can you spot them?</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in range(</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(data)):</a:t>
            </a:r>
          </a:p>
          <a:p>
            <a:pPr marL="0" indent="0">
              <a:buNone/>
            </a:pPr>
            <a:r>
              <a:rPr lang="en-GB" dirty="0">
                <a:latin typeface="Courier New" panose="02070309020205020404" pitchFamily="49" charset="0"/>
                <a:cs typeface="Courier New" panose="02070309020205020404" pitchFamily="49" charset="0"/>
              </a:rPr>
              <a:t>    for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in range(</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(data[j])):</a:t>
            </a:r>
          </a:p>
          <a:p>
            <a:pPr marL="0" indent="0">
              <a:buNone/>
            </a:pPr>
            <a:r>
              <a:rPr lang="en-GB" dirty="0">
                <a:latin typeface="Courier New" panose="02070309020205020404" pitchFamily="49" charset="0"/>
                <a:cs typeface="Courier New" panose="02070309020205020404" pitchFamily="49" charset="0"/>
              </a:rPr>
              <a:t>		data[j][</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 10</a:t>
            </a:r>
          </a:p>
          <a:p>
            <a:pPr marL="0" indent="0">
              <a:buNone/>
            </a:pPr>
            <a:endParaRPr lang="en-GB" dirty="0"/>
          </a:p>
        </p:txBody>
      </p:sp>
    </p:spTree>
    <p:extLst>
      <p:ext uri="{BB962C8B-B14F-4D97-AF65-F5344CB8AC3E}">
        <p14:creationId xmlns:p14="http://schemas.microsoft.com/office/powerpoint/2010/main" val="3996798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721BB60A-9451-431C-8D8D-8AAD34D94041}"/>
              </a:ext>
            </a:extLst>
          </p:cNvPr>
          <p:cNvSpPr>
            <a:spLocks noGrp="1"/>
          </p:cNvSpPr>
          <p:nvPr>
            <p:ph type="title"/>
          </p:nvPr>
        </p:nvSpPr>
        <p:spPr>
          <a:xfrm>
            <a:off x="1981200" y="274638"/>
            <a:ext cx="8229600" cy="633412"/>
          </a:xfrm>
        </p:spPr>
        <p:txBody>
          <a:bodyPr>
            <a:normAutofit fontScale="90000"/>
          </a:bodyPr>
          <a:lstStyle/>
          <a:p>
            <a:pPr algn="r"/>
            <a:r>
              <a:rPr lang="en-GB" altLang="en-US" sz="4000"/>
              <a:t>2D issues</a:t>
            </a:r>
          </a:p>
        </p:txBody>
      </p:sp>
      <p:sp>
        <p:nvSpPr>
          <p:cNvPr id="3" name="Content Placeholder 2">
            <a:extLst>
              <a:ext uri="{FF2B5EF4-FFF2-40B4-BE49-F238E27FC236}">
                <a16:creationId xmlns:a16="http://schemas.microsoft.com/office/drawing/2014/main" id="{F52E86DB-FD14-4A73-B04B-56FE5F6DCA6F}"/>
              </a:ext>
            </a:extLst>
          </p:cNvPr>
          <p:cNvSpPr>
            <a:spLocks noGrp="1"/>
          </p:cNvSpPr>
          <p:nvPr>
            <p:ph idx="1"/>
          </p:nvPr>
        </p:nvSpPr>
        <p:spPr>
          <a:xfrm>
            <a:off x="1703389" y="908050"/>
            <a:ext cx="8785225" cy="5761038"/>
          </a:xfrm>
        </p:spPr>
        <p:txBody>
          <a:bodyPr>
            <a:normAutofit/>
          </a:bodyPr>
          <a:lstStyle/>
          <a:p>
            <a:pPr marL="0" indent="0">
              <a:buNone/>
              <a:defRPr/>
            </a:pPr>
            <a:r>
              <a:rPr lang="en-GB" sz="2400" dirty="0"/>
              <a:t>The three mistakes are classics that everyone makes, even experienced coders:</a:t>
            </a:r>
          </a:p>
          <a:p>
            <a:pPr marL="0" indent="0">
              <a:buNone/>
              <a:defRPr/>
            </a:pPr>
            <a:endParaRPr lang="en-GB" sz="2400" dirty="0"/>
          </a:p>
          <a:p>
            <a:pPr marL="0" indent="0">
              <a:buNone/>
            </a:pPr>
            <a:r>
              <a:rPr lang="en-GB" sz="2400" dirty="0">
                <a:latin typeface="Courier New" panose="02070309020205020404" pitchFamily="49" charset="0"/>
                <a:cs typeface="Courier New" panose="02070309020205020404" pitchFamily="49" charset="0"/>
              </a:rPr>
              <a:t>for </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 in range(</a:t>
            </a:r>
            <a:r>
              <a:rPr lang="en-GB" sz="2400" dirty="0" err="1">
                <a:latin typeface="Courier New" panose="02070309020205020404" pitchFamily="49" charset="0"/>
                <a:cs typeface="Courier New" panose="02070309020205020404" pitchFamily="49" charset="0"/>
              </a:rPr>
              <a:t>len</a:t>
            </a:r>
            <a:r>
              <a:rPr lang="en-GB" sz="2400" dirty="0">
                <a:latin typeface="Courier New" panose="02070309020205020404" pitchFamily="49" charset="0"/>
                <a:cs typeface="Courier New" panose="02070309020205020404" pitchFamily="49" charset="0"/>
              </a:rPr>
              <a:t>(data)):</a:t>
            </a:r>
          </a:p>
          <a:p>
            <a:pPr marL="0" indent="0">
              <a:buNone/>
            </a:pPr>
            <a:r>
              <a:rPr lang="en-GB" sz="2400" dirty="0">
                <a:latin typeface="Courier New" panose="02070309020205020404" pitchFamily="49" charset="0"/>
                <a:cs typeface="Courier New" panose="02070309020205020404" pitchFamily="49" charset="0"/>
              </a:rPr>
              <a:t>    for </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 in range(</a:t>
            </a:r>
            <a:r>
              <a:rPr lang="en-GB" sz="2400" dirty="0" err="1">
                <a:latin typeface="Courier New" panose="02070309020205020404" pitchFamily="49" charset="0"/>
                <a:cs typeface="Courier New" panose="02070309020205020404" pitchFamily="49" charset="0"/>
              </a:rPr>
              <a:t>len</a:t>
            </a:r>
            <a:r>
              <a:rPr lang="en-GB" sz="2400" dirty="0">
                <a:latin typeface="Courier New" panose="02070309020205020404" pitchFamily="49" charset="0"/>
                <a:cs typeface="Courier New" panose="02070309020205020404" pitchFamily="49" charset="0"/>
              </a:rPr>
              <a:t>(data[j])):</a:t>
            </a:r>
          </a:p>
          <a:p>
            <a:pPr marL="0" indent="0">
              <a:buNone/>
            </a:pPr>
            <a:r>
              <a:rPr lang="en-GB" sz="2400" dirty="0">
                <a:latin typeface="Courier New" panose="02070309020205020404" pitchFamily="49" charset="0"/>
                <a:cs typeface="Courier New" panose="02070309020205020404" pitchFamily="49" charset="0"/>
              </a:rPr>
              <a:t>		data[j][</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 = 10</a:t>
            </a:r>
          </a:p>
          <a:p>
            <a:pPr marL="0" indent="0">
              <a:buNone/>
              <a:defRPr/>
            </a:pPr>
            <a:endParaRPr lang="en-GB" sz="2400" dirty="0"/>
          </a:p>
          <a:p>
            <a:pPr marL="457200" indent="-457200">
              <a:buFont typeface="Arial" charset="0"/>
              <a:buAutoNum type="arabicParenR"/>
              <a:defRPr/>
            </a:pPr>
            <a:r>
              <a:rPr lang="en-GB" sz="2400" dirty="0" err="1">
                <a:latin typeface="Courier New" panose="02070309020205020404" pitchFamily="49" charset="0"/>
                <a:cs typeface="Courier New" panose="02070309020205020404" pitchFamily="49" charset="0"/>
              </a:rPr>
              <a:t>len</a:t>
            </a:r>
            <a:r>
              <a:rPr lang="en-GB" sz="2400" dirty="0">
                <a:latin typeface="Courier New" panose="02070309020205020404" pitchFamily="49" charset="0"/>
                <a:cs typeface="Courier New" panose="02070309020205020404" pitchFamily="49" charset="0"/>
              </a:rPr>
              <a:t>(data[j])) </a:t>
            </a:r>
            <a:r>
              <a:rPr lang="en-GB" sz="2400" dirty="0"/>
              <a:t>Looping through to the wrong dimension length. This is very common if the lengths are hard-wired in, so avoid that.</a:t>
            </a:r>
          </a:p>
          <a:p>
            <a:pPr marL="0" indent="0">
              <a:buNone/>
              <a:defRPr/>
            </a:pPr>
            <a:endParaRPr lang="en-GB" dirty="0"/>
          </a:p>
        </p:txBody>
      </p:sp>
    </p:spTree>
    <p:extLst>
      <p:ext uri="{BB962C8B-B14F-4D97-AF65-F5344CB8AC3E}">
        <p14:creationId xmlns:p14="http://schemas.microsoft.com/office/powerpoint/2010/main" val="2888031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a:extLst>
              <a:ext uri="{FF2B5EF4-FFF2-40B4-BE49-F238E27FC236}">
                <a16:creationId xmlns:a16="http://schemas.microsoft.com/office/drawing/2014/main" id="{4C27738C-9743-422E-BE4B-E75173519623}"/>
              </a:ext>
            </a:extLst>
          </p:cNvPr>
          <p:cNvSpPr>
            <a:spLocks noGrp="1"/>
          </p:cNvSpPr>
          <p:nvPr>
            <p:ph type="title"/>
          </p:nvPr>
        </p:nvSpPr>
        <p:spPr>
          <a:xfrm>
            <a:off x="1981200" y="274638"/>
            <a:ext cx="8229600" cy="633412"/>
          </a:xfrm>
        </p:spPr>
        <p:txBody>
          <a:bodyPr>
            <a:normAutofit fontScale="90000"/>
          </a:bodyPr>
          <a:lstStyle/>
          <a:p>
            <a:pPr algn="r"/>
            <a:r>
              <a:rPr lang="en-GB" altLang="en-US" sz="4000"/>
              <a:t>2D issues</a:t>
            </a:r>
          </a:p>
        </p:txBody>
      </p:sp>
      <p:sp>
        <p:nvSpPr>
          <p:cNvPr id="3" name="Content Placeholder 2">
            <a:extLst>
              <a:ext uri="{FF2B5EF4-FFF2-40B4-BE49-F238E27FC236}">
                <a16:creationId xmlns:a16="http://schemas.microsoft.com/office/drawing/2014/main" id="{B52DC59A-3E10-45B9-AA7E-DF224761164C}"/>
              </a:ext>
            </a:extLst>
          </p:cNvPr>
          <p:cNvSpPr>
            <a:spLocks noGrp="1"/>
          </p:cNvSpPr>
          <p:nvPr>
            <p:ph idx="1"/>
          </p:nvPr>
        </p:nvSpPr>
        <p:spPr>
          <a:xfrm>
            <a:off x="1703389" y="908050"/>
            <a:ext cx="8785225" cy="5761038"/>
          </a:xfrm>
        </p:spPr>
        <p:txBody>
          <a:bodyPr/>
          <a:lstStyle/>
          <a:p>
            <a:pPr marL="0" indent="0">
              <a:buNone/>
            </a:pPr>
            <a:r>
              <a:rPr lang="en-GB" sz="2000" dirty="0">
                <a:latin typeface="Courier New" panose="02070309020205020404" pitchFamily="49" charset="0"/>
                <a:cs typeface="Courier New" panose="02070309020205020404" pitchFamily="49" charset="0"/>
              </a:rPr>
              <a:t>for </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in range(</a:t>
            </a:r>
            <a:r>
              <a:rPr lang="en-GB" sz="2000" dirty="0" err="1">
                <a:latin typeface="Courier New" panose="02070309020205020404" pitchFamily="49" charset="0"/>
                <a:cs typeface="Courier New" panose="02070309020205020404" pitchFamily="49" charset="0"/>
              </a:rPr>
              <a:t>len</a:t>
            </a:r>
            <a:r>
              <a:rPr lang="en-GB" sz="2000" dirty="0">
                <a:latin typeface="Courier New" panose="02070309020205020404" pitchFamily="49" charset="0"/>
                <a:cs typeface="Courier New" panose="02070309020205020404" pitchFamily="49" charset="0"/>
              </a:rPr>
              <a:t>(data)):</a:t>
            </a:r>
          </a:p>
          <a:p>
            <a:pPr marL="0" indent="0">
              <a:buNone/>
            </a:pPr>
            <a:r>
              <a:rPr lang="en-GB" sz="2000" dirty="0">
                <a:latin typeface="Courier New" panose="02070309020205020404" pitchFamily="49" charset="0"/>
                <a:cs typeface="Courier New" panose="02070309020205020404" pitchFamily="49" charset="0"/>
              </a:rPr>
              <a:t>    for </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in range(</a:t>
            </a:r>
            <a:r>
              <a:rPr lang="en-GB" sz="2000" dirty="0" err="1">
                <a:latin typeface="Courier New" panose="02070309020205020404" pitchFamily="49" charset="0"/>
                <a:cs typeface="Courier New" panose="02070309020205020404" pitchFamily="49" charset="0"/>
              </a:rPr>
              <a:t>len</a:t>
            </a:r>
            <a:r>
              <a:rPr lang="en-GB" sz="2000" dirty="0">
                <a:latin typeface="Courier New" panose="02070309020205020404" pitchFamily="49" charset="0"/>
                <a:cs typeface="Courier New" panose="02070309020205020404" pitchFamily="49" charset="0"/>
              </a:rPr>
              <a:t>(data[j])):</a:t>
            </a:r>
          </a:p>
          <a:p>
            <a:pPr marL="0" indent="0">
              <a:buNone/>
            </a:pPr>
            <a:r>
              <a:rPr lang="en-GB" sz="2000" dirty="0">
                <a:latin typeface="Courier New" panose="02070309020205020404" pitchFamily="49" charset="0"/>
                <a:cs typeface="Courier New" panose="02070309020205020404" pitchFamily="49" charset="0"/>
              </a:rPr>
              <a:t>		data[j][</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 10</a:t>
            </a:r>
          </a:p>
          <a:p>
            <a:pPr marL="0" indent="0">
              <a:buNone/>
              <a:defRPr/>
            </a:pPr>
            <a:endParaRPr lang="en-GB" sz="2200" dirty="0">
              <a:latin typeface="Courier New" pitchFamily="49" charset="0"/>
              <a:cs typeface="Courier New" pitchFamily="49" charset="0"/>
            </a:endParaRPr>
          </a:p>
          <a:p>
            <a:pPr marL="457200" indent="-457200">
              <a:buFont typeface="+mj-lt"/>
              <a:buAutoNum type="arabicParenR" startAt="2"/>
              <a:defRPr/>
            </a:pPr>
            <a:r>
              <a:rPr lang="en-GB" sz="2400" dirty="0">
                <a:latin typeface="Courier New" pitchFamily="49" charset="0"/>
                <a:cs typeface="Courier New" pitchFamily="49" charset="0"/>
              </a:rPr>
              <a:t>for </a:t>
            </a:r>
            <a:r>
              <a:rPr lang="en-GB" sz="2400" dirty="0" err="1">
                <a:latin typeface="Courier New" pitchFamily="49" charset="0"/>
                <a:cs typeface="Courier New" pitchFamily="49" charset="0"/>
              </a:rPr>
              <a:t>i</a:t>
            </a:r>
            <a:r>
              <a:rPr lang="en-GB" sz="2400" dirty="0">
                <a:latin typeface="Courier New" pitchFamily="49" charset="0"/>
                <a:cs typeface="Courier New" pitchFamily="49" charset="0"/>
              </a:rPr>
              <a:t> </a:t>
            </a:r>
            <a:r>
              <a:rPr lang="en-GB" sz="2400" dirty="0"/>
              <a:t>Cutting and pasting your outer loop to make your inner loop, and forgetting to change part of the variable use; here, the inner increment should be to j.</a:t>
            </a:r>
          </a:p>
        </p:txBody>
      </p:sp>
    </p:spTree>
    <p:extLst>
      <p:ext uri="{BB962C8B-B14F-4D97-AF65-F5344CB8AC3E}">
        <p14:creationId xmlns:p14="http://schemas.microsoft.com/office/powerpoint/2010/main" val="3550660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a:extLst>
              <a:ext uri="{FF2B5EF4-FFF2-40B4-BE49-F238E27FC236}">
                <a16:creationId xmlns:a16="http://schemas.microsoft.com/office/drawing/2014/main" id="{D00FF0D8-D90E-461C-8C4D-16B85C14E223}"/>
              </a:ext>
            </a:extLst>
          </p:cNvPr>
          <p:cNvSpPr>
            <a:spLocks noGrp="1"/>
          </p:cNvSpPr>
          <p:nvPr>
            <p:ph type="title"/>
          </p:nvPr>
        </p:nvSpPr>
        <p:spPr>
          <a:xfrm>
            <a:off x="1981200" y="274638"/>
            <a:ext cx="8229600" cy="633412"/>
          </a:xfrm>
        </p:spPr>
        <p:txBody>
          <a:bodyPr>
            <a:normAutofit fontScale="90000"/>
          </a:bodyPr>
          <a:lstStyle/>
          <a:p>
            <a:pPr algn="r"/>
            <a:r>
              <a:rPr lang="en-GB" altLang="en-US" sz="4000"/>
              <a:t>2D issues</a:t>
            </a:r>
          </a:p>
        </p:txBody>
      </p:sp>
      <p:sp>
        <p:nvSpPr>
          <p:cNvPr id="3" name="Content Placeholder 2">
            <a:extLst>
              <a:ext uri="{FF2B5EF4-FFF2-40B4-BE49-F238E27FC236}">
                <a16:creationId xmlns:a16="http://schemas.microsoft.com/office/drawing/2014/main" id="{BFA68B04-6C63-42EB-9478-9B340BA08D9D}"/>
              </a:ext>
            </a:extLst>
          </p:cNvPr>
          <p:cNvSpPr>
            <a:spLocks noGrp="1"/>
          </p:cNvSpPr>
          <p:nvPr>
            <p:ph idx="1"/>
          </p:nvPr>
        </p:nvSpPr>
        <p:spPr>
          <a:xfrm>
            <a:off x="394447" y="908050"/>
            <a:ext cx="11026588" cy="5761038"/>
          </a:xfrm>
        </p:spPr>
        <p:txBody>
          <a:bodyPr/>
          <a:lstStyle/>
          <a:p>
            <a:pPr marL="0" indent="0">
              <a:buNone/>
            </a:pPr>
            <a:r>
              <a:rPr lang="en-GB" sz="2000" dirty="0">
                <a:latin typeface="Courier New" panose="02070309020205020404" pitchFamily="49" charset="0"/>
                <a:cs typeface="Courier New" panose="02070309020205020404" pitchFamily="49" charset="0"/>
              </a:rPr>
              <a:t>for </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in range(</a:t>
            </a:r>
            <a:r>
              <a:rPr lang="en-GB" sz="2000" dirty="0" err="1">
                <a:latin typeface="Courier New" panose="02070309020205020404" pitchFamily="49" charset="0"/>
                <a:cs typeface="Courier New" panose="02070309020205020404" pitchFamily="49" charset="0"/>
              </a:rPr>
              <a:t>len</a:t>
            </a:r>
            <a:r>
              <a:rPr lang="en-GB" sz="2000" dirty="0">
                <a:latin typeface="Courier New" panose="02070309020205020404" pitchFamily="49" charset="0"/>
                <a:cs typeface="Courier New" panose="02070309020205020404" pitchFamily="49" charset="0"/>
              </a:rPr>
              <a:t>(data)):</a:t>
            </a:r>
          </a:p>
          <a:p>
            <a:pPr marL="0" indent="0">
              <a:buNone/>
            </a:pPr>
            <a:r>
              <a:rPr lang="en-GB" sz="2000" dirty="0">
                <a:latin typeface="Courier New" panose="02070309020205020404" pitchFamily="49" charset="0"/>
                <a:cs typeface="Courier New" panose="02070309020205020404" pitchFamily="49" charset="0"/>
              </a:rPr>
              <a:t>    for </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in range(</a:t>
            </a:r>
            <a:r>
              <a:rPr lang="en-GB" sz="2000" dirty="0" err="1">
                <a:latin typeface="Courier New" panose="02070309020205020404" pitchFamily="49" charset="0"/>
                <a:cs typeface="Courier New" panose="02070309020205020404" pitchFamily="49" charset="0"/>
              </a:rPr>
              <a:t>len</a:t>
            </a:r>
            <a:r>
              <a:rPr lang="en-GB" sz="2000" dirty="0">
                <a:latin typeface="Courier New" panose="02070309020205020404" pitchFamily="49" charset="0"/>
                <a:cs typeface="Courier New" panose="02070309020205020404" pitchFamily="49" charset="0"/>
              </a:rPr>
              <a:t>(data[j])):</a:t>
            </a:r>
          </a:p>
          <a:p>
            <a:pPr marL="0" indent="0">
              <a:buNone/>
            </a:pPr>
            <a:r>
              <a:rPr lang="en-GB" sz="2000" dirty="0">
                <a:latin typeface="Courier New" panose="02070309020205020404" pitchFamily="49" charset="0"/>
                <a:cs typeface="Courier New" panose="02070309020205020404" pitchFamily="49" charset="0"/>
              </a:rPr>
              <a:t>		data[j][</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 10</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endParaRPr lang="en-GB" sz="2000" dirty="0">
              <a:latin typeface="Courier New" panose="02070309020205020404" pitchFamily="49" charset="0"/>
              <a:cs typeface="Courier New" panose="02070309020205020404" pitchFamily="49" charset="0"/>
            </a:endParaRPr>
          </a:p>
          <a:p>
            <a:pPr marL="457200" indent="-457200">
              <a:buFont typeface="+mj-lt"/>
              <a:buAutoNum type="arabicParenR" startAt="3"/>
              <a:defRPr/>
            </a:pPr>
            <a:r>
              <a:rPr lang="en-GB" sz="2400" dirty="0">
                <a:latin typeface="Courier New" panose="02070309020205020404" pitchFamily="49" charset="0"/>
                <a:cs typeface="Courier New" panose="02070309020205020404" pitchFamily="49" charset="0"/>
              </a:rPr>
              <a:t>data[j][</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 </a:t>
            </a:r>
            <a:r>
              <a:rPr lang="en-GB" sz="2400" dirty="0"/>
              <a:t>Switching the indices the wrong way round. This should be </a:t>
            </a:r>
            <a:r>
              <a:rPr lang="en-GB" sz="2400" dirty="0">
                <a:latin typeface="Courier New" panose="02070309020205020404" pitchFamily="49" charset="0"/>
                <a:cs typeface="Courier New" panose="02070309020205020404" pitchFamily="49" charset="0"/>
              </a:rPr>
              <a:t>data[</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][j]</a:t>
            </a:r>
            <a:r>
              <a:rPr lang="en-GB" sz="2400" dirty="0"/>
              <a:t>. With an non-square array, this will result in trying to read off one side of the array and the program will break. Worse, with a square array, your data will silently be transposed. </a:t>
            </a:r>
          </a:p>
          <a:p>
            <a:pPr marL="0" indent="0">
              <a:buNone/>
              <a:defRPr/>
            </a:pPr>
            <a:r>
              <a:rPr lang="en-GB" sz="2400" dirty="0"/>
              <a:t>If you get confused, run through your algorithm by hand on paper, using a 2 by 3 non-square array.</a:t>
            </a:r>
          </a:p>
          <a:p>
            <a:pPr marL="0" indent="0">
              <a:buNone/>
              <a:defRPr/>
            </a:pPr>
            <a:endParaRPr lang="en-GB" dirty="0"/>
          </a:p>
        </p:txBody>
      </p:sp>
    </p:spTree>
    <p:extLst>
      <p:ext uri="{BB962C8B-B14F-4D97-AF65-F5344CB8AC3E}">
        <p14:creationId xmlns:p14="http://schemas.microsoft.com/office/powerpoint/2010/main" val="10952195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E094E-9A3B-44A4-B455-5C69A448BA26}"/>
              </a:ext>
            </a:extLst>
          </p:cNvPr>
          <p:cNvSpPr>
            <a:spLocks noGrp="1"/>
          </p:cNvSpPr>
          <p:nvPr>
            <p:ph type="title"/>
          </p:nvPr>
        </p:nvSpPr>
        <p:spPr/>
        <p:txBody>
          <a:bodyPr/>
          <a:lstStyle/>
          <a:p>
            <a:pPr algn="r"/>
            <a:r>
              <a:rPr lang="en-GB" dirty="0"/>
              <a:t>Print</a:t>
            </a:r>
          </a:p>
        </p:txBody>
      </p:sp>
      <p:sp>
        <p:nvSpPr>
          <p:cNvPr id="3" name="Content Placeholder 2">
            <a:extLst>
              <a:ext uri="{FF2B5EF4-FFF2-40B4-BE49-F238E27FC236}">
                <a16:creationId xmlns:a16="http://schemas.microsoft.com/office/drawing/2014/main" id="{BFFF25A7-1B49-4561-9B8D-2FB28AFF5812}"/>
              </a:ext>
            </a:extLst>
          </p:cNvPr>
          <p:cNvSpPr>
            <a:spLocks noGrp="1"/>
          </p:cNvSpPr>
          <p:nvPr>
            <p:ph idx="1"/>
          </p:nvPr>
        </p:nvSpPr>
        <p:spPr/>
        <p:txBody>
          <a:bodyPr>
            <a:normAutofit fontScale="92500"/>
          </a:bodyPr>
          <a:lstStyle/>
          <a:p>
            <a:pPr marL="0" indent="0">
              <a:buNone/>
            </a:pPr>
            <a:r>
              <a:rPr lang="en-GB" dirty="0"/>
              <a:t>Print inserts spaces when comma separated.</a:t>
            </a:r>
          </a:p>
          <a:p>
            <a:pPr marL="0" indent="0">
              <a:buNone/>
            </a:pPr>
            <a:endParaRPr lang="en-GB" dirty="0"/>
          </a:p>
          <a:p>
            <a:pPr marL="0" indent="0">
              <a:buNone/>
            </a:pPr>
            <a:r>
              <a:rPr lang="en-GB" dirty="0"/>
              <a:t>By default ends with a newline. But this can be overridden (best in scripts):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print ("a", end=",")</a:t>
            </a:r>
          </a:p>
          <a:p>
            <a:pPr marL="0" indent="0">
              <a:buNone/>
            </a:pPr>
            <a:r>
              <a:rPr lang="en-GB" dirty="0">
                <a:latin typeface="Courier New" panose="02070309020205020404" pitchFamily="49" charset="0"/>
                <a:cs typeface="Courier New" panose="02070309020205020404" pitchFamily="49" charset="0"/>
              </a:rPr>
              <a:t>print ("b", end=",")</a:t>
            </a:r>
          </a:p>
          <a:p>
            <a:pPr marL="0" indent="0">
              <a:buNone/>
            </a:pPr>
            <a:r>
              <a:rPr lang="en-GB" dirty="0">
                <a:latin typeface="Courier New" panose="02070309020205020404" pitchFamily="49" charset="0"/>
                <a:cs typeface="Courier New" panose="02070309020205020404" pitchFamily="49" charset="0"/>
              </a:rPr>
              <a:t>print ("c")</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a,b,c</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525747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86EC-D429-4C0C-B51C-3DDCDC981963}"/>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0A15F2EE-53E6-45E6-A0C7-5B6B682FB364}"/>
              </a:ext>
            </a:extLst>
          </p:cNvPr>
          <p:cNvSpPr>
            <a:spLocks noGrp="1"/>
          </p:cNvSpPr>
          <p:nvPr>
            <p:ph idx="1"/>
          </p:nvPr>
        </p:nvSpPr>
        <p:spPr/>
        <p:txBody>
          <a:bodyPr/>
          <a:lstStyle/>
          <a:p>
            <a:pPr marL="0" indent="0">
              <a:buNone/>
            </a:pPr>
            <a:r>
              <a:rPr lang="en-GB" dirty="0"/>
              <a:t>Branching</a:t>
            </a:r>
          </a:p>
          <a:p>
            <a:pPr marL="0" indent="0">
              <a:buNone/>
            </a:pPr>
            <a:r>
              <a:rPr lang="en-GB" dirty="0"/>
              <a:t>Loops</a:t>
            </a:r>
          </a:p>
          <a:p>
            <a:pPr marL="0" indent="0">
              <a:buNone/>
            </a:pPr>
            <a:r>
              <a:rPr lang="en-GB" dirty="0"/>
              <a:t>Looping 2D collections</a:t>
            </a:r>
          </a:p>
          <a:p>
            <a:pPr marL="0" indent="0">
              <a:buNone/>
            </a:pPr>
            <a:r>
              <a:rPr lang="en-GB" dirty="0"/>
              <a:t>Useful functions</a:t>
            </a:r>
          </a:p>
        </p:txBody>
      </p:sp>
    </p:spTree>
    <p:extLst>
      <p:ext uri="{BB962C8B-B14F-4D97-AF65-F5344CB8AC3E}">
        <p14:creationId xmlns:p14="http://schemas.microsoft.com/office/powerpoint/2010/main" val="23284374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D5655-5D56-4EB3-8AB4-5D5FEAD53B68}"/>
              </a:ext>
            </a:extLst>
          </p:cNvPr>
          <p:cNvSpPr>
            <a:spLocks noGrp="1"/>
          </p:cNvSpPr>
          <p:nvPr>
            <p:ph type="title"/>
          </p:nvPr>
        </p:nvSpPr>
        <p:spPr/>
        <p:txBody>
          <a:bodyPr/>
          <a:lstStyle/>
          <a:p>
            <a:pPr algn="r"/>
            <a:r>
              <a:rPr lang="en-GB" dirty="0"/>
              <a:t>When to act</a:t>
            </a:r>
          </a:p>
        </p:txBody>
      </p:sp>
      <p:sp>
        <p:nvSpPr>
          <p:cNvPr id="3" name="Content Placeholder 2">
            <a:extLst>
              <a:ext uri="{FF2B5EF4-FFF2-40B4-BE49-F238E27FC236}">
                <a16:creationId xmlns:a16="http://schemas.microsoft.com/office/drawing/2014/main" id="{0414D99A-C98C-4436-811B-5C9FA99A5C1F}"/>
              </a:ext>
            </a:extLst>
          </p:cNvPr>
          <p:cNvSpPr>
            <a:spLocks noGrp="1"/>
          </p:cNvSpPr>
          <p:nvPr>
            <p:ph idx="1"/>
          </p:nvPr>
        </p:nvSpPr>
        <p:spPr>
          <a:xfrm>
            <a:off x="402102" y="1955409"/>
            <a:ext cx="11386624" cy="4418502"/>
          </a:xfrm>
        </p:spPr>
        <p:txBody>
          <a:bodyPr>
            <a:normAutofit fontScale="92500" lnSpcReduction="10000"/>
          </a:bodyPr>
          <a:lstStyle/>
          <a:p>
            <a:pPr marL="0" indent="0">
              <a:buNone/>
            </a:pPr>
            <a:r>
              <a:rPr lang="en-GB" dirty="0">
                <a:latin typeface="Courier New" panose="02070309020205020404" pitchFamily="49" charset="0"/>
                <a:cs typeface="Courier New" panose="02070309020205020404" pitchFamily="49" charset="0"/>
              </a:rPr>
              <a:t>for i in range(</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(data)):</a:t>
            </a:r>
          </a:p>
          <a:p>
            <a:pPr marL="0" indent="0">
              <a:buNone/>
            </a:pPr>
            <a:r>
              <a:rPr lang="en-GB" dirty="0">
                <a:latin typeface="Courier New" panose="02070309020205020404" pitchFamily="49" charset="0"/>
                <a:cs typeface="Courier New" panose="02070309020205020404" pitchFamily="49" charset="0"/>
              </a:rPr>
              <a:t>	# Line here done every outer loop</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for j in range(</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(data[i])):</a:t>
            </a:r>
          </a:p>
          <a:p>
            <a:pPr marL="0" indent="0">
              <a:buNone/>
            </a:pPr>
            <a:r>
              <a:rPr lang="en-GB" dirty="0">
                <a:latin typeface="Courier New" panose="02070309020205020404" pitchFamily="49" charset="0"/>
                <a:cs typeface="Courier New" panose="02070309020205020404" pitchFamily="49" charset="0"/>
              </a:rPr>
              <a:t>	 	# Line here done every inner loop</a:t>
            </a:r>
          </a:p>
          <a:p>
            <a:pPr marL="0" indent="0">
              <a:buNone/>
            </a:pPr>
            <a:r>
              <a:rPr lang="en-GB" dirty="0">
                <a:latin typeface="Courier New" panose="02070309020205020404" pitchFamily="49" charset="0"/>
                <a:cs typeface="Courier New" panose="02070309020205020404" pitchFamily="49" charset="0"/>
              </a:rPr>
              <a:t>		data[i][j] = 10</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	# Line here done every outer loop</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 </a:t>
            </a:r>
          </a:p>
        </p:txBody>
      </p:sp>
    </p:spTree>
    <p:extLst>
      <p:ext uri="{BB962C8B-B14F-4D97-AF65-F5344CB8AC3E}">
        <p14:creationId xmlns:p14="http://schemas.microsoft.com/office/powerpoint/2010/main" val="26467490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D5655-5D56-4EB3-8AB4-5D5FEAD53B68}"/>
              </a:ext>
            </a:extLst>
          </p:cNvPr>
          <p:cNvSpPr>
            <a:spLocks noGrp="1"/>
          </p:cNvSpPr>
          <p:nvPr>
            <p:ph type="title"/>
          </p:nvPr>
        </p:nvSpPr>
        <p:spPr/>
        <p:txBody>
          <a:bodyPr/>
          <a:lstStyle/>
          <a:p>
            <a:pPr algn="r"/>
            <a:r>
              <a:rPr lang="en-GB" dirty="0"/>
              <a:t>When to act</a:t>
            </a:r>
          </a:p>
        </p:txBody>
      </p:sp>
      <p:sp>
        <p:nvSpPr>
          <p:cNvPr id="3" name="Content Placeholder 2">
            <a:extLst>
              <a:ext uri="{FF2B5EF4-FFF2-40B4-BE49-F238E27FC236}">
                <a16:creationId xmlns:a16="http://schemas.microsoft.com/office/drawing/2014/main" id="{0414D99A-C98C-4436-811B-5C9FA99A5C1F}"/>
              </a:ext>
            </a:extLst>
          </p:cNvPr>
          <p:cNvSpPr>
            <a:spLocks noGrp="1"/>
          </p:cNvSpPr>
          <p:nvPr>
            <p:ph idx="1"/>
          </p:nvPr>
        </p:nvSpPr>
        <p:spPr>
          <a:xfrm>
            <a:off x="402102" y="1955409"/>
            <a:ext cx="11386624" cy="4418502"/>
          </a:xfrm>
        </p:spPr>
        <p:txBody>
          <a:bodyPr>
            <a:normAutofit/>
          </a:bodyPr>
          <a:lstStyle/>
          <a:p>
            <a:pPr marL="0" indent="0">
              <a:buNone/>
            </a:pPr>
            <a:r>
              <a:rPr lang="en-GB" dirty="0">
                <a:latin typeface="Courier New" panose="02070309020205020404" pitchFamily="49" charset="0"/>
                <a:cs typeface="Courier New" panose="02070309020205020404" pitchFamily="49" charset="0"/>
              </a:rPr>
              <a:t>for i in range(</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(data)):</a:t>
            </a:r>
          </a:p>
          <a:p>
            <a:pPr marL="0" indent="0">
              <a:buNone/>
            </a:pPr>
            <a:r>
              <a:rPr lang="en-GB" dirty="0">
                <a:latin typeface="Courier New" panose="02070309020205020404" pitchFamily="49" charset="0"/>
                <a:cs typeface="Courier New" panose="02070309020205020404" pitchFamily="49" charset="0"/>
              </a:rPr>
              <a:t>	for j in range(</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(data[i])):</a:t>
            </a:r>
          </a:p>
          <a:p>
            <a:pPr marL="0" indent="0">
              <a:buNone/>
            </a:pPr>
            <a:r>
              <a:rPr lang="en-GB" dirty="0">
                <a:latin typeface="Courier New" panose="02070309020205020404" pitchFamily="49" charset="0"/>
                <a:cs typeface="Courier New" panose="02070309020205020404" pitchFamily="49" charset="0"/>
              </a:rPr>
              <a:t>	 	print (data[i][j], end=",")</a:t>
            </a:r>
          </a:p>
          <a:p>
            <a:pPr marL="0" indent="0">
              <a:buNone/>
            </a:pPr>
            <a:r>
              <a:rPr lang="en-GB" dirty="0">
                <a:latin typeface="Courier New" panose="02070309020205020404" pitchFamily="49" charset="0"/>
                <a:cs typeface="Courier New" panose="02070309020205020404" pitchFamily="49" charset="0"/>
              </a:rPr>
              <a:t>	print ("")</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 </a:t>
            </a:r>
          </a:p>
        </p:txBody>
      </p:sp>
    </p:spTree>
    <p:extLst>
      <p:ext uri="{BB962C8B-B14F-4D97-AF65-F5344CB8AC3E}">
        <p14:creationId xmlns:p14="http://schemas.microsoft.com/office/powerpoint/2010/main" val="12662622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CAADC85A-12EA-4B1A-B33B-E632672210F0}"/>
              </a:ext>
            </a:extLst>
          </p:cNvPr>
          <p:cNvSpPr>
            <a:spLocks noGrp="1" noChangeArrowheads="1"/>
          </p:cNvSpPr>
          <p:nvPr>
            <p:ph type="title"/>
          </p:nvPr>
        </p:nvSpPr>
        <p:spPr>
          <a:xfrm>
            <a:off x="2208212" y="188914"/>
            <a:ext cx="9499693" cy="777875"/>
          </a:xfrm>
        </p:spPr>
        <p:txBody>
          <a:bodyPr/>
          <a:lstStyle/>
          <a:p>
            <a:pPr algn="r"/>
            <a:r>
              <a:rPr lang="en-GB" sz="4000" dirty="0"/>
              <a:t>Moving window algorithms</a:t>
            </a:r>
            <a:endParaRPr lang="en-GB" altLang="en-US" sz="4000" dirty="0"/>
          </a:p>
        </p:txBody>
      </p:sp>
      <p:sp>
        <p:nvSpPr>
          <p:cNvPr id="19459" name="Rectangle 3">
            <a:extLst>
              <a:ext uri="{FF2B5EF4-FFF2-40B4-BE49-F238E27FC236}">
                <a16:creationId xmlns:a16="http://schemas.microsoft.com/office/drawing/2014/main" id="{2FE6B270-018D-4D9A-94D5-BF07B75136B1}"/>
              </a:ext>
            </a:extLst>
          </p:cNvPr>
          <p:cNvSpPr>
            <a:spLocks noGrp="1" noChangeArrowheads="1"/>
          </p:cNvSpPr>
          <p:nvPr>
            <p:ph type="body" idx="1"/>
          </p:nvPr>
        </p:nvSpPr>
        <p:spPr>
          <a:xfrm>
            <a:off x="788894" y="1268414"/>
            <a:ext cx="10739717" cy="5329237"/>
          </a:xfrm>
        </p:spPr>
        <p:txBody>
          <a:bodyPr/>
          <a:lstStyle/>
          <a:p>
            <a:pPr marL="0" indent="0">
              <a:buNone/>
            </a:pPr>
            <a:r>
              <a:rPr lang="en-GB" sz="2400" dirty="0">
                <a:cs typeface="Courier New" panose="02070309020205020404" pitchFamily="49" charset="0"/>
              </a:rPr>
              <a:t>A prime example of why we might want the coordinates is moving window algorithms. </a:t>
            </a:r>
          </a:p>
          <a:p>
            <a:pPr marL="0" indent="0">
              <a:buNone/>
            </a:pPr>
            <a:r>
              <a:rPr lang="en-GB" sz="2400" dirty="0">
                <a:cs typeface="Courier New" panose="02070309020205020404" pitchFamily="49" charset="0"/>
              </a:rPr>
              <a:t>Let's start with a simple allocation to the current item:</a:t>
            </a:r>
          </a:p>
          <a:p>
            <a:pPr eaLnBrk="1" hangingPunct="1">
              <a:lnSpc>
                <a:spcPct val="90000"/>
              </a:lnSpc>
              <a:buFont typeface="Wingdings" pitchFamily="2" charset="2"/>
              <a:buNone/>
              <a:defRPr/>
            </a:pPr>
            <a:endParaRPr lang="en-GB" sz="2000" dirty="0">
              <a:latin typeface="Courier New" pitchFamily="49" charset="0"/>
            </a:endParaRPr>
          </a:p>
          <a:p>
            <a:pPr marL="0" indent="0">
              <a:buNone/>
            </a:pPr>
            <a:r>
              <a:rPr lang="en-GB" sz="2000" dirty="0">
                <a:latin typeface="Courier New" panose="02070309020205020404" pitchFamily="49" charset="0"/>
                <a:cs typeface="Courier New" panose="02070309020205020404" pitchFamily="49" charset="0"/>
              </a:rPr>
              <a:t>for </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in range(</a:t>
            </a:r>
            <a:r>
              <a:rPr lang="en-GB" sz="2000" dirty="0" err="1">
                <a:latin typeface="Courier New" panose="02070309020205020404" pitchFamily="49" charset="0"/>
                <a:cs typeface="Courier New" panose="02070309020205020404" pitchFamily="49" charset="0"/>
              </a:rPr>
              <a:t>len</a:t>
            </a:r>
            <a:r>
              <a:rPr lang="en-GB" sz="2000" dirty="0">
                <a:latin typeface="Courier New" panose="02070309020205020404" pitchFamily="49" charset="0"/>
                <a:cs typeface="Courier New" panose="02070309020205020404" pitchFamily="49" charset="0"/>
              </a:rPr>
              <a:t>(data)):</a:t>
            </a:r>
          </a:p>
          <a:p>
            <a:pPr marL="0" indent="0">
              <a:buNone/>
            </a:pPr>
            <a:r>
              <a:rPr lang="en-GB" sz="2000" dirty="0">
                <a:latin typeface="Courier New" panose="02070309020205020404" pitchFamily="49" charset="0"/>
                <a:cs typeface="Courier New" panose="02070309020205020404" pitchFamily="49" charset="0"/>
              </a:rPr>
              <a:t>    for j in range(</a:t>
            </a:r>
            <a:r>
              <a:rPr lang="en-GB" sz="2000" dirty="0" err="1">
                <a:latin typeface="Courier New" panose="02070309020205020404" pitchFamily="49" charset="0"/>
                <a:cs typeface="Courier New" panose="02070309020205020404" pitchFamily="49" charset="0"/>
              </a:rPr>
              <a:t>len</a:t>
            </a:r>
            <a:r>
              <a:rPr lang="en-GB" sz="2000" dirty="0">
                <a:latin typeface="Courier New" panose="02070309020205020404" pitchFamily="49" charset="0"/>
                <a:cs typeface="Courier New" panose="02070309020205020404" pitchFamily="49" charset="0"/>
              </a:rPr>
              <a:t>(data[</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data[</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][j] = 10</a:t>
            </a:r>
          </a:p>
          <a:p>
            <a:pPr eaLnBrk="1" hangingPunct="1">
              <a:lnSpc>
                <a:spcPct val="90000"/>
              </a:lnSpc>
              <a:buFont typeface="Arial" charset="0"/>
              <a:buChar char="•"/>
              <a:defRPr/>
            </a:pPr>
            <a:endParaRPr lang="en-GB" sz="2000" dirty="0">
              <a:latin typeface="Arial Unicode MS" pitchFamily="34" charset="-128"/>
            </a:endParaRPr>
          </a:p>
          <a:p>
            <a:pPr eaLnBrk="1" hangingPunct="1">
              <a:lnSpc>
                <a:spcPct val="90000"/>
              </a:lnSpc>
              <a:buFont typeface="Arial" charset="0"/>
              <a:buChar char="•"/>
              <a:defRPr/>
            </a:pPr>
            <a:endParaRPr lang="en-GB" sz="2000" dirty="0">
              <a:latin typeface="Arial Unicode MS" pitchFamily="34" charset="-128"/>
            </a:endParaRPr>
          </a:p>
          <a:p>
            <a:pPr eaLnBrk="1" hangingPunct="1">
              <a:lnSpc>
                <a:spcPct val="90000"/>
              </a:lnSpc>
              <a:buFont typeface="Arial" charset="0"/>
              <a:buChar char="•"/>
              <a:defRPr/>
            </a:pPr>
            <a:endParaRPr lang="en-GB" sz="2000" dirty="0">
              <a:latin typeface="Arial Unicode MS" pitchFamily="34" charset="-128"/>
            </a:endParaRPr>
          </a:p>
          <a:p>
            <a:pPr eaLnBrk="1" hangingPunct="1">
              <a:lnSpc>
                <a:spcPct val="90000"/>
              </a:lnSpc>
              <a:buFont typeface="Arial" charset="0"/>
              <a:buChar char="•"/>
              <a:defRPr/>
            </a:pPr>
            <a:endParaRPr lang="en-GB" sz="2000" dirty="0">
              <a:latin typeface="Arial Unicode MS" pitchFamily="34" charset="-128"/>
            </a:endParaRPr>
          </a:p>
        </p:txBody>
      </p:sp>
      <p:grpSp>
        <p:nvGrpSpPr>
          <p:cNvPr id="68612" name="Group 17">
            <a:extLst>
              <a:ext uri="{FF2B5EF4-FFF2-40B4-BE49-F238E27FC236}">
                <a16:creationId xmlns:a16="http://schemas.microsoft.com/office/drawing/2014/main" id="{38B9BF67-F936-44A7-AD23-FFF156D6FBAB}"/>
              </a:ext>
            </a:extLst>
          </p:cNvPr>
          <p:cNvGrpSpPr>
            <a:grpSpLocks/>
          </p:cNvGrpSpPr>
          <p:nvPr/>
        </p:nvGrpSpPr>
        <p:grpSpPr bwMode="auto">
          <a:xfrm>
            <a:off x="3648075" y="4005264"/>
            <a:ext cx="4464050" cy="1584325"/>
            <a:chOff x="2267744" y="2420888"/>
            <a:chExt cx="4464050" cy="1584325"/>
          </a:xfrm>
        </p:grpSpPr>
        <p:sp>
          <p:nvSpPr>
            <p:cNvPr id="19465" name="AutoShape 5">
              <a:extLst>
                <a:ext uri="{FF2B5EF4-FFF2-40B4-BE49-F238E27FC236}">
                  <a16:creationId xmlns:a16="http://schemas.microsoft.com/office/drawing/2014/main" id="{75E8012B-C4F8-47BF-89E2-D53C77EFF316}"/>
                </a:ext>
              </a:extLst>
            </p:cNvPr>
            <p:cNvSpPr>
              <a:spLocks noChangeArrowheads="1"/>
            </p:cNvSpPr>
            <p:nvPr/>
          </p:nvSpPr>
          <p:spPr bwMode="auto">
            <a:xfrm flipV="1">
              <a:off x="2412207" y="3068588"/>
              <a:ext cx="4319587" cy="936625"/>
            </a:xfrm>
            <a:custGeom>
              <a:avLst/>
              <a:gdLst>
                <a:gd name="T0" fmla="*/ 1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1 w 21600"/>
                <a:gd name="T13" fmla="*/ 4503 h 21600"/>
                <a:gd name="T14" fmla="*/ 17099 w 21600"/>
                <a:gd name="T15" fmla="*/ 1709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tx2">
                <a:lumMod val="60000"/>
                <a:lumOff val="40000"/>
              </a:schemeClr>
            </a:solidFill>
            <a:ln w="9525">
              <a:solidFill>
                <a:schemeClr val="tx1"/>
              </a:solidFill>
              <a:miter lim="800000"/>
              <a:headEnd/>
              <a:tailEnd/>
            </a:ln>
          </p:spPr>
          <p:txBody>
            <a:bodyPr wrap="none" anchor="ctr"/>
            <a:lstStyle/>
            <a:p>
              <a:pPr eaLnBrk="1" hangingPunct="1">
                <a:defRPr/>
              </a:pPr>
              <a:endParaRPr lang="en-GB">
                <a:latin typeface="Arial" charset="0"/>
                <a:cs typeface="Arial" charset="0"/>
              </a:endParaRPr>
            </a:p>
          </p:txBody>
        </p:sp>
        <p:sp>
          <p:nvSpPr>
            <p:cNvPr id="68614" name="Line 6">
              <a:extLst>
                <a:ext uri="{FF2B5EF4-FFF2-40B4-BE49-F238E27FC236}">
                  <a16:creationId xmlns:a16="http://schemas.microsoft.com/office/drawing/2014/main" id="{4640AFB4-7F55-47C2-B7BF-307F7E0A42FE}"/>
                </a:ext>
              </a:extLst>
            </p:cNvPr>
            <p:cNvSpPr>
              <a:spLocks noChangeShapeType="1"/>
            </p:cNvSpPr>
            <p:nvPr/>
          </p:nvSpPr>
          <p:spPr bwMode="auto">
            <a:xfrm flipV="1">
              <a:off x="3275807" y="3068588"/>
              <a:ext cx="64770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615" name="Line 7">
              <a:extLst>
                <a:ext uri="{FF2B5EF4-FFF2-40B4-BE49-F238E27FC236}">
                  <a16:creationId xmlns:a16="http://schemas.microsoft.com/office/drawing/2014/main" id="{8CE3386F-FC2F-47D8-9347-321EF7D4DD28}"/>
                </a:ext>
              </a:extLst>
            </p:cNvPr>
            <p:cNvSpPr>
              <a:spLocks noChangeShapeType="1"/>
            </p:cNvSpPr>
            <p:nvPr/>
          </p:nvSpPr>
          <p:spPr bwMode="auto">
            <a:xfrm flipV="1">
              <a:off x="4139407" y="3068588"/>
              <a:ext cx="21590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616" name="Line 8">
              <a:extLst>
                <a:ext uri="{FF2B5EF4-FFF2-40B4-BE49-F238E27FC236}">
                  <a16:creationId xmlns:a16="http://schemas.microsoft.com/office/drawing/2014/main" id="{95D26D70-3861-421B-88B3-52135487773D}"/>
                </a:ext>
              </a:extLst>
            </p:cNvPr>
            <p:cNvSpPr>
              <a:spLocks noChangeShapeType="1"/>
            </p:cNvSpPr>
            <p:nvPr/>
          </p:nvSpPr>
          <p:spPr bwMode="auto">
            <a:xfrm flipH="1" flipV="1">
              <a:off x="4644232" y="3068588"/>
              <a:ext cx="287337"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617" name="Line 9">
              <a:extLst>
                <a:ext uri="{FF2B5EF4-FFF2-40B4-BE49-F238E27FC236}">
                  <a16:creationId xmlns:a16="http://schemas.microsoft.com/office/drawing/2014/main" id="{7154C1DD-6949-4E60-80FE-D152B3ED1437}"/>
                </a:ext>
              </a:extLst>
            </p:cNvPr>
            <p:cNvSpPr>
              <a:spLocks noChangeShapeType="1"/>
            </p:cNvSpPr>
            <p:nvPr/>
          </p:nvSpPr>
          <p:spPr bwMode="auto">
            <a:xfrm flipH="1" flipV="1">
              <a:off x="5076032" y="3068588"/>
              <a:ext cx="792162"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618" name="Line 10">
              <a:extLst>
                <a:ext uri="{FF2B5EF4-FFF2-40B4-BE49-F238E27FC236}">
                  <a16:creationId xmlns:a16="http://schemas.microsoft.com/office/drawing/2014/main" id="{A7EB5728-E5CF-4546-8DDA-BE788D043A1B}"/>
                </a:ext>
              </a:extLst>
            </p:cNvPr>
            <p:cNvSpPr>
              <a:spLocks noChangeShapeType="1"/>
            </p:cNvSpPr>
            <p:nvPr/>
          </p:nvSpPr>
          <p:spPr bwMode="auto">
            <a:xfrm>
              <a:off x="3275807" y="3213051"/>
              <a:ext cx="25193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619" name="Line 11">
              <a:extLst>
                <a:ext uri="{FF2B5EF4-FFF2-40B4-BE49-F238E27FC236}">
                  <a16:creationId xmlns:a16="http://schemas.microsoft.com/office/drawing/2014/main" id="{B555A64F-821D-42E9-9A3A-46321A961571}"/>
                </a:ext>
              </a:extLst>
            </p:cNvPr>
            <p:cNvSpPr>
              <a:spLocks noChangeShapeType="1"/>
            </p:cNvSpPr>
            <p:nvPr/>
          </p:nvSpPr>
          <p:spPr bwMode="auto">
            <a:xfrm>
              <a:off x="3059907" y="3428951"/>
              <a:ext cx="30956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620" name="Line 12">
              <a:extLst>
                <a:ext uri="{FF2B5EF4-FFF2-40B4-BE49-F238E27FC236}">
                  <a16:creationId xmlns:a16="http://schemas.microsoft.com/office/drawing/2014/main" id="{67D336D8-3B4D-4F21-9D0E-CEA76C4A1C45}"/>
                </a:ext>
              </a:extLst>
            </p:cNvPr>
            <p:cNvSpPr>
              <a:spLocks noChangeShapeType="1"/>
            </p:cNvSpPr>
            <p:nvPr/>
          </p:nvSpPr>
          <p:spPr bwMode="auto">
            <a:xfrm>
              <a:off x="2770982" y="3716288"/>
              <a:ext cx="36734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68621" name="Line 13">
              <a:extLst>
                <a:ext uri="{FF2B5EF4-FFF2-40B4-BE49-F238E27FC236}">
                  <a16:creationId xmlns:a16="http://schemas.microsoft.com/office/drawing/2014/main" id="{9E907BEC-0F40-4764-9235-6AFEB305201D}"/>
                </a:ext>
              </a:extLst>
            </p:cNvPr>
            <p:cNvSpPr>
              <a:spLocks noChangeShapeType="1"/>
            </p:cNvSpPr>
            <p:nvPr/>
          </p:nvSpPr>
          <p:spPr bwMode="auto">
            <a:xfrm>
              <a:off x="3852069" y="2781250"/>
              <a:ext cx="11509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8622" name="Line 14">
              <a:extLst>
                <a:ext uri="{FF2B5EF4-FFF2-40B4-BE49-F238E27FC236}">
                  <a16:creationId xmlns:a16="http://schemas.microsoft.com/office/drawing/2014/main" id="{FDA80147-F1A1-4AB9-B995-7D9545F8F487}"/>
                </a:ext>
              </a:extLst>
            </p:cNvPr>
            <p:cNvSpPr>
              <a:spLocks noChangeShapeType="1"/>
            </p:cNvSpPr>
            <p:nvPr/>
          </p:nvSpPr>
          <p:spPr bwMode="auto">
            <a:xfrm flipH="1">
              <a:off x="2267744" y="3140025"/>
              <a:ext cx="719138"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8623" name="Text Box 15">
              <a:extLst>
                <a:ext uri="{FF2B5EF4-FFF2-40B4-BE49-F238E27FC236}">
                  <a16:creationId xmlns:a16="http://schemas.microsoft.com/office/drawing/2014/main" id="{50515D0E-47CC-43A9-AB17-3E299ED6249F}"/>
                </a:ext>
              </a:extLst>
            </p:cNvPr>
            <p:cNvSpPr txBox="1">
              <a:spLocks noChangeArrowheads="1"/>
            </p:cNvSpPr>
            <p:nvPr/>
          </p:nvSpPr>
          <p:spPr bwMode="auto">
            <a:xfrm>
              <a:off x="4355307" y="2420888"/>
              <a:ext cx="2359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j</a:t>
              </a:r>
            </a:p>
          </p:txBody>
        </p:sp>
        <p:sp>
          <p:nvSpPr>
            <p:cNvPr id="68624" name="Text Box 16">
              <a:extLst>
                <a:ext uri="{FF2B5EF4-FFF2-40B4-BE49-F238E27FC236}">
                  <a16:creationId xmlns:a16="http://schemas.microsoft.com/office/drawing/2014/main" id="{30A00D2C-032F-4A95-8B5D-C914B2E997A5}"/>
                </a:ext>
              </a:extLst>
            </p:cNvPr>
            <p:cNvSpPr txBox="1">
              <a:spLocks noChangeArrowheads="1"/>
            </p:cNvSpPr>
            <p:nvPr/>
          </p:nvSpPr>
          <p:spPr bwMode="auto">
            <a:xfrm>
              <a:off x="2412207" y="2924125"/>
              <a:ext cx="2359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i</a:t>
              </a:r>
            </a:p>
          </p:txBody>
        </p:sp>
      </p:grpSp>
    </p:spTree>
    <p:extLst>
      <p:ext uri="{BB962C8B-B14F-4D97-AF65-F5344CB8AC3E}">
        <p14:creationId xmlns:p14="http://schemas.microsoft.com/office/powerpoint/2010/main" val="40707246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5713EC71-2C10-43FE-AA9B-64BDDE877831}"/>
              </a:ext>
            </a:extLst>
          </p:cNvPr>
          <p:cNvSpPr>
            <a:spLocks noGrp="1" noChangeArrowheads="1"/>
          </p:cNvSpPr>
          <p:nvPr>
            <p:ph type="title"/>
          </p:nvPr>
        </p:nvSpPr>
        <p:spPr>
          <a:xfrm>
            <a:off x="2279650" y="260350"/>
            <a:ext cx="8229600" cy="706438"/>
          </a:xfrm>
        </p:spPr>
        <p:txBody>
          <a:bodyPr rtlCol="0">
            <a:normAutofit/>
          </a:bodyPr>
          <a:lstStyle/>
          <a:p>
            <a:pPr algn="r">
              <a:defRPr/>
            </a:pPr>
            <a:r>
              <a:rPr lang="en-GB" dirty="0"/>
              <a:t>Variations</a:t>
            </a:r>
          </a:p>
        </p:txBody>
      </p:sp>
      <p:sp>
        <p:nvSpPr>
          <p:cNvPr id="70659" name="Rectangle 3">
            <a:extLst>
              <a:ext uri="{FF2B5EF4-FFF2-40B4-BE49-F238E27FC236}">
                <a16:creationId xmlns:a16="http://schemas.microsoft.com/office/drawing/2014/main" id="{2D0C17FD-929C-497E-B3CC-7CFD4BCB2D5A}"/>
              </a:ext>
            </a:extLst>
          </p:cNvPr>
          <p:cNvSpPr>
            <a:spLocks noGrp="1" noChangeArrowheads="1"/>
          </p:cNvSpPr>
          <p:nvPr>
            <p:ph type="body" idx="1"/>
          </p:nvPr>
        </p:nvSpPr>
        <p:spPr>
          <a:xfrm>
            <a:off x="1703389" y="1196976"/>
            <a:ext cx="8713787" cy="5472113"/>
          </a:xfrm>
        </p:spPr>
        <p:txBody>
          <a:bodyPr/>
          <a:lstStyle/>
          <a:p>
            <a:pPr eaLnBrk="1" hangingPunct="1">
              <a:buFont typeface="Arial" panose="020B0604020202020204" pitchFamily="34" charset="0"/>
              <a:buNone/>
            </a:pPr>
            <a:r>
              <a:rPr lang="en-GB" altLang="en-US" dirty="0"/>
              <a:t>Looping through the same positions in two collections:</a:t>
            </a:r>
          </a:p>
          <a:p>
            <a:pPr eaLnBrk="1" hangingPunct="1"/>
            <a:endParaRPr lang="en-GB" altLang="en-US" dirty="0"/>
          </a:p>
          <a:p>
            <a:pPr marL="0" indent="0">
              <a:buNone/>
            </a:pPr>
            <a:r>
              <a:rPr lang="en-GB" sz="2400" dirty="0">
                <a:latin typeface="Courier New" panose="02070309020205020404" pitchFamily="49" charset="0"/>
                <a:cs typeface="Courier New" panose="02070309020205020404" pitchFamily="49" charset="0"/>
              </a:rPr>
              <a:t>for </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 in range(</a:t>
            </a:r>
            <a:r>
              <a:rPr lang="en-GB" sz="2400" dirty="0" err="1">
                <a:latin typeface="Courier New" panose="02070309020205020404" pitchFamily="49" charset="0"/>
                <a:cs typeface="Courier New" panose="02070309020205020404" pitchFamily="49" charset="0"/>
              </a:rPr>
              <a:t>len</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dataA</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    for j in range(</a:t>
            </a:r>
            <a:r>
              <a:rPr lang="en-GB" sz="2400" dirty="0" err="1">
                <a:latin typeface="Courier New" panose="02070309020205020404" pitchFamily="49" charset="0"/>
                <a:cs typeface="Courier New" panose="02070309020205020404" pitchFamily="49" charset="0"/>
              </a:rPr>
              <a:t>len</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dataA</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dataA</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][j] = </a:t>
            </a:r>
            <a:r>
              <a:rPr lang="en-GB" sz="2400" dirty="0" err="1">
                <a:latin typeface="Courier New" panose="02070309020205020404" pitchFamily="49" charset="0"/>
                <a:cs typeface="Courier New" panose="02070309020205020404" pitchFamily="49" charset="0"/>
              </a:rPr>
              <a:t>dataB</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][j]</a:t>
            </a:r>
          </a:p>
          <a:p>
            <a:pPr eaLnBrk="1" hangingPunct="1"/>
            <a:endParaRPr lang="en-GB" altLang="en-US" sz="2000" dirty="0">
              <a:latin typeface="Courier New" panose="02070309020205020404" pitchFamily="49" charset="0"/>
            </a:endParaRPr>
          </a:p>
        </p:txBody>
      </p:sp>
      <p:grpSp>
        <p:nvGrpSpPr>
          <p:cNvPr id="70660" name="Group 29">
            <a:extLst>
              <a:ext uri="{FF2B5EF4-FFF2-40B4-BE49-F238E27FC236}">
                <a16:creationId xmlns:a16="http://schemas.microsoft.com/office/drawing/2014/main" id="{DE80F6F0-44CC-4C0C-9BB0-2435050C2D74}"/>
              </a:ext>
            </a:extLst>
          </p:cNvPr>
          <p:cNvGrpSpPr>
            <a:grpSpLocks/>
          </p:cNvGrpSpPr>
          <p:nvPr/>
        </p:nvGrpSpPr>
        <p:grpSpPr bwMode="auto">
          <a:xfrm>
            <a:off x="3648075" y="3573464"/>
            <a:ext cx="5322883" cy="2663825"/>
            <a:chOff x="2124075" y="3573463"/>
            <a:chExt cx="5322883" cy="2663825"/>
          </a:xfrm>
        </p:grpSpPr>
        <p:sp>
          <p:nvSpPr>
            <p:cNvPr id="20502" name="AutoShape 4">
              <a:extLst>
                <a:ext uri="{FF2B5EF4-FFF2-40B4-BE49-F238E27FC236}">
                  <a16:creationId xmlns:a16="http://schemas.microsoft.com/office/drawing/2014/main" id="{FF9C175D-737B-4E2E-8157-11A215F92714}"/>
                </a:ext>
              </a:extLst>
            </p:cNvPr>
            <p:cNvSpPr>
              <a:spLocks noChangeArrowheads="1"/>
            </p:cNvSpPr>
            <p:nvPr/>
          </p:nvSpPr>
          <p:spPr bwMode="auto">
            <a:xfrm flipV="1">
              <a:off x="2268538" y="4221163"/>
              <a:ext cx="4319587" cy="936625"/>
            </a:xfrm>
            <a:custGeom>
              <a:avLst/>
              <a:gdLst>
                <a:gd name="T0" fmla="*/ 1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1 w 21600"/>
                <a:gd name="T13" fmla="*/ 4503 h 21600"/>
                <a:gd name="T14" fmla="*/ 17099 w 21600"/>
                <a:gd name="T15" fmla="*/ 1709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tx2">
                <a:lumMod val="60000"/>
                <a:lumOff val="40000"/>
              </a:schemeClr>
            </a:solidFill>
            <a:ln w="9525">
              <a:solidFill>
                <a:schemeClr val="tx1"/>
              </a:solidFill>
              <a:miter lim="800000"/>
              <a:headEnd/>
              <a:tailEnd/>
            </a:ln>
          </p:spPr>
          <p:txBody>
            <a:bodyPr wrap="none" anchor="ctr"/>
            <a:lstStyle/>
            <a:p>
              <a:pPr eaLnBrk="1" hangingPunct="1">
                <a:defRPr/>
              </a:pPr>
              <a:endParaRPr lang="en-GB">
                <a:latin typeface="Arial" charset="0"/>
                <a:cs typeface="Arial" charset="0"/>
              </a:endParaRPr>
            </a:p>
          </p:txBody>
        </p:sp>
        <p:sp>
          <p:nvSpPr>
            <p:cNvPr id="70662" name="Line 5">
              <a:extLst>
                <a:ext uri="{FF2B5EF4-FFF2-40B4-BE49-F238E27FC236}">
                  <a16:creationId xmlns:a16="http://schemas.microsoft.com/office/drawing/2014/main" id="{F50F6FC4-4A32-41D1-A5BF-0FC7AAFC58CE}"/>
                </a:ext>
              </a:extLst>
            </p:cNvPr>
            <p:cNvSpPr>
              <a:spLocks noChangeShapeType="1"/>
            </p:cNvSpPr>
            <p:nvPr/>
          </p:nvSpPr>
          <p:spPr bwMode="auto">
            <a:xfrm flipV="1">
              <a:off x="3132138" y="4221163"/>
              <a:ext cx="64770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663" name="Line 6">
              <a:extLst>
                <a:ext uri="{FF2B5EF4-FFF2-40B4-BE49-F238E27FC236}">
                  <a16:creationId xmlns:a16="http://schemas.microsoft.com/office/drawing/2014/main" id="{432D3DB5-8383-4C4B-9BEE-3AE5EC4E70BE}"/>
                </a:ext>
              </a:extLst>
            </p:cNvPr>
            <p:cNvSpPr>
              <a:spLocks noChangeShapeType="1"/>
            </p:cNvSpPr>
            <p:nvPr/>
          </p:nvSpPr>
          <p:spPr bwMode="auto">
            <a:xfrm flipV="1">
              <a:off x="3995738" y="4221163"/>
              <a:ext cx="21590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664" name="Line 7">
              <a:extLst>
                <a:ext uri="{FF2B5EF4-FFF2-40B4-BE49-F238E27FC236}">
                  <a16:creationId xmlns:a16="http://schemas.microsoft.com/office/drawing/2014/main" id="{65F74CCB-40C3-417A-A744-396ABE90B169}"/>
                </a:ext>
              </a:extLst>
            </p:cNvPr>
            <p:cNvSpPr>
              <a:spLocks noChangeShapeType="1"/>
            </p:cNvSpPr>
            <p:nvPr/>
          </p:nvSpPr>
          <p:spPr bwMode="auto">
            <a:xfrm flipH="1" flipV="1">
              <a:off x="4500563" y="4221163"/>
              <a:ext cx="287337"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665" name="Line 8">
              <a:extLst>
                <a:ext uri="{FF2B5EF4-FFF2-40B4-BE49-F238E27FC236}">
                  <a16:creationId xmlns:a16="http://schemas.microsoft.com/office/drawing/2014/main" id="{20CCDCA1-6B4E-42EF-B77A-60C6B3F031D9}"/>
                </a:ext>
              </a:extLst>
            </p:cNvPr>
            <p:cNvSpPr>
              <a:spLocks noChangeShapeType="1"/>
            </p:cNvSpPr>
            <p:nvPr/>
          </p:nvSpPr>
          <p:spPr bwMode="auto">
            <a:xfrm flipH="1" flipV="1">
              <a:off x="4932363" y="4221163"/>
              <a:ext cx="792162"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666" name="Line 9">
              <a:extLst>
                <a:ext uri="{FF2B5EF4-FFF2-40B4-BE49-F238E27FC236}">
                  <a16:creationId xmlns:a16="http://schemas.microsoft.com/office/drawing/2014/main" id="{8826DEC9-45E3-4FDA-913E-5CDADEC259A8}"/>
                </a:ext>
              </a:extLst>
            </p:cNvPr>
            <p:cNvSpPr>
              <a:spLocks noChangeShapeType="1"/>
            </p:cNvSpPr>
            <p:nvPr/>
          </p:nvSpPr>
          <p:spPr bwMode="auto">
            <a:xfrm>
              <a:off x="3132138" y="4365626"/>
              <a:ext cx="25193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667" name="Line 10">
              <a:extLst>
                <a:ext uri="{FF2B5EF4-FFF2-40B4-BE49-F238E27FC236}">
                  <a16:creationId xmlns:a16="http://schemas.microsoft.com/office/drawing/2014/main" id="{4C323906-8E7D-4B7E-BEFF-E10F4D0B2490}"/>
                </a:ext>
              </a:extLst>
            </p:cNvPr>
            <p:cNvSpPr>
              <a:spLocks noChangeShapeType="1"/>
            </p:cNvSpPr>
            <p:nvPr/>
          </p:nvSpPr>
          <p:spPr bwMode="auto">
            <a:xfrm>
              <a:off x="2916238" y="4581526"/>
              <a:ext cx="30956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668" name="Line 11">
              <a:extLst>
                <a:ext uri="{FF2B5EF4-FFF2-40B4-BE49-F238E27FC236}">
                  <a16:creationId xmlns:a16="http://schemas.microsoft.com/office/drawing/2014/main" id="{12C71097-A373-4A34-9A5B-779A251317F0}"/>
                </a:ext>
              </a:extLst>
            </p:cNvPr>
            <p:cNvSpPr>
              <a:spLocks noChangeShapeType="1"/>
            </p:cNvSpPr>
            <p:nvPr/>
          </p:nvSpPr>
          <p:spPr bwMode="auto">
            <a:xfrm>
              <a:off x="2627313" y="4868863"/>
              <a:ext cx="36734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494" name="AutoShape 14">
              <a:extLst>
                <a:ext uri="{FF2B5EF4-FFF2-40B4-BE49-F238E27FC236}">
                  <a16:creationId xmlns:a16="http://schemas.microsoft.com/office/drawing/2014/main" id="{DF437C93-A511-40DA-AA56-1616C5F28F32}"/>
                </a:ext>
              </a:extLst>
            </p:cNvPr>
            <p:cNvSpPr>
              <a:spLocks noChangeArrowheads="1"/>
            </p:cNvSpPr>
            <p:nvPr/>
          </p:nvSpPr>
          <p:spPr bwMode="auto">
            <a:xfrm flipV="1">
              <a:off x="2339975" y="5300663"/>
              <a:ext cx="4319588" cy="936625"/>
            </a:xfrm>
            <a:custGeom>
              <a:avLst/>
              <a:gdLst>
                <a:gd name="T0" fmla="*/ 1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1 w 21600"/>
                <a:gd name="T13" fmla="*/ 4503 h 21600"/>
                <a:gd name="T14" fmla="*/ 17099 w 21600"/>
                <a:gd name="T15" fmla="*/ 1709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tx2">
                <a:lumMod val="60000"/>
                <a:lumOff val="40000"/>
              </a:schemeClr>
            </a:solidFill>
            <a:ln w="9525">
              <a:solidFill>
                <a:schemeClr val="tx1"/>
              </a:solidFill>
              <a:miter lim="800000"/>
              <a:headEnd/>
              <a:tailEnd/>
            </a:ln>
          </p:spPr>
          <p:txBody>
            <a:bodyPr wrap="none" anchor="ctr"/>
            <a:lstStyle/>
            <a:p>
              <a:pPr eaLnBrk="1" hangingPunct="1">
                <a:defRPr/>
              </a:pPr>
              <a:endParaRPr lang="en-GB">
                <a:latin typeface="Arial" charset="0"/>
                <a:cs typeface="Arial" charset="0"/>
              </a:endParaRPr>
            </a:p>
          </p:txBody>
        </p:sp>
        <p:sp>
          <p:nvSpPr>
            <p:cNvPr id="70670" name="Line 15">
              <a:extLst>
                <a:ext uri="{FF2B5EF4-FFF2-40B4-BE49-F238E27FC236}">
                  <a16:creationId xmlns:a16="http://schemas.microsoft.com/office/drawing/2014/main" id="{703E1924-7893-49AD-B4EB-B0D81EA1B7BE}"/>
                </a:ext>
              </a:extLst>
            </p:cNvPr>
            <p:cNvSpPr>
              <a:spLocks noChangeShapeType="1"/>
            </p:cNvSpPr>
            <p:nvPr/>
          </p:nvSpPr>
          <p:spPr bwMode="auto">
            <a:xfrm flipV="1">
              <a:off x="3203575" y="5300663"/>
              <a:ext cx="64770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671" name="Line 16">
              <a:extLst>
                <a:ext uri="{FF2B5EF4-FFF2-40B4-BE49-F238E27FC236}">
                  <a16:creationId xmlns:a16="http://schemas.microsoft.com/office/drawing/2014/main" id="{1E0CDE6D-3F59-47C1-97A0-1CFABD75C6B9}"/>
                </a:ext>
              </a:extLst>
            </p:cNvPr>
            <p:cNvSpPr>
              <a:spLocks noChangeShapeType="1"/>
            </p:cNvSpPr>
            <p:nvPr/>
          </p:nvSpPr>
          <p:spPr bwMode="auto">
            <a:xfrm flipV="1">
              <a:off x="4067175" y="5300663"/>
              <a:ext cx="21590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672" name="Line 17">
              <a:extLst>
                <a:ext uri="{FF2B5EF4-FFF2-40B4-BE49-F238E27FC236}">
                  <a16:creationId xmlns:a16="http://schemas.microsoft.com/office/drawing/2014/main" id="{F17E5DE0-1E4B-4828-9C00-ACE5D586F5B3}"/>
                </a:ext>
              </a:extLst>
            </p:cNvPr>
            <p:cNvSpPr>
              <a:spLocks noChangeShapeType="1"/>
            </p:cNvSpPr>
            <p:nvPr/>
          </p:nvSpPr>
          <p:spPr bwMode="auto">
            <a:xfrm flipH="1" flipV="1">
              <a:off x="4572000" y="5300663"/>
              <a:ext cx="287338"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673" name="Line 18">
              <a:extLst>
                <a:ext uri="{FF2B5EF4-FFF2-40B4-BE49-F238E27FC236}">
                  <a16:creationId xmlns:a16="http://schemas.microsoft.com/office/drawing/2014/main" id="{D4134AE1-3389-4929-92E7-3C4E3FAB1D68}"/>
                </a:ext>
              </a:extLst>
            </p:cNvPr>
            <p:cNvSpPr>
              <a:spLocks noChangeShapeType="1"/>
            </p:cNvSpPr>
            <p:nvPr/>
          </p:nvSpPr>
          <p:spPr bwMode="auto">
            <a:xfrm flipH="1" flipV="1">
              <a:off x="5003800" y="5300663"/>
              <a:ext cx="792163"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674" name="Line 19">
              <a:extLst>
                <a:ext uri="{FF2B5EF4-FFF2-40B4-BE49-F238E27FC236}">
                  <a16:creationId xmlns:a16="http://schemas.microsoft.com/office/drawing/2014/main" id="{925DF977-CE9C-477B-ABF0-17E566FC177F}"/>
                </a:ext>
              </a:extLst>
            </p:cNvPr>
            <p:cNvSpPr>
              <a:spLocks noChangeShapeType="1"/>
            </p:cNvSpPr>
            <p:nvPr/>
          </p:nvSpPr>
          <p:spPr bwMode="auto">
            <a:xfrm>
              <a:off x="3203575" y="5445126"/>
              <a:ext cx="25193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675" name="Line 20">
              <a:extLst>
                <a:ext uri="{FF2B5EF4-FFF2-40B4-BE49-F238E27FC236}">
                  <a16:creationId xmlns:a16="http://schemas.microsoft.com/office/drawing/2014/main" id="{07067F72-A5EC-4F7D-826A-9244E1E0B377}"/>
                </a:ext>
              </a:extLst>
            </p:cNvPr>
            <p:cNvSpPr>
              <a:spLocks noChangeShapeType="1"/>
            </p:cNvSpPr>
            <p:nvPr/>
          </p:nvSpPr>
          <p:spPr bwMode="auto">
            <a:xfrm>
              <a:off x="2987675" y="5661026"/>
              <a:ext cx="30956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676" name="Line 21">
              <a:extLst>
                <a:ext uri="{FF2B5EF4-FFF2-40B4-BE49-F238E27FC236}">
                  <a16:creationId xmlns:a16="http://schemas.microsoft.com/office/drawing/2014/main" id="{08B29318-FA58-461B-A39C-5379581F084A}"/>
                </a:ext>
              </a:extLst>
            </p:cNvPr>
            <p:cNvSpPr>
              <a:spLocks noChangeShapeType="1"/>
            </p:cNvSpPr>
            <p:nvPr/>
          </p:nvSpPr>
          <p:spPr bwMode="auto">
            <a:xfrm>
              <a:off x="2698750" y="5948363"/>
              <a:ext cx="36734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677" name="Line 22">
              <a:extLst>
                <a:ext uri="{FF2B5EF4-FFF2-40B4-BE49-F238E27FC236}">
                  <a16:creationId xmlns:a16="http://schemas.microsoft.com/office/drawing/2014/main" id="{5E90BEE0-0E4B-4478-853E-60A221A71177}"/>
                </a:ext>
              </a:extLst>
            </p:cNvPr>
            <p:cNvSpPr>
              <a:spLocks noChangeShapeType="1"/>
            </p:cNvSpPr>
            <p:nvPr/>
          </p:nvSpPr>
          <p:spPr bwMode="auto">
            <a:xfrm>
              <a:off x="3708400" y="3933825"/>
              <a:ext cx="11509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70678" name="Line 23">
              <a:extLst>
                <a:ext uri="{FF2B5EF4-FFF2-40B4-BE49-F238E27FC236}">
                  <a16:creationId xmlns:a16="http://schemas.microsoft.com/office/drawing/2014/main" id="{D4BA2D8B-F268-429C-B903-BEB5CEE51CC8}"/>
                </a:ext>
              </a:extLst>
            </p:cNvPr>
            <p:cNvSpPr>
              <a:spLocks noChangeShapeType="1"/>
            </p:cNvSpPr>
            <p:nvPr/>
          </p:nvSpPr>
          <p:spPr bwMode="auto">
            <a:xfrm flipH="1">
              <a:off x="2124075" y="4292600"/>
              <a:ext cx="719138"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70679" name="Text Box 24">
              <a:extLst>
                <a:ext uri="{FF2B5EF4-FFF2-40B4-BE49-F238E27FC236}">
                  <a16:creationId xmlns:a16="http://schemas.microsoft.com/office/drawing/2014/main" id="{1FF584E2-C98A-4DC8-9856-D4B1770EA9FD}"/>
                </a:ext>
              </a:extLst>
            </p:cNvPr>
            <p:cNvSpPr txBox="1">
              <a:spLocks noChangeArrowheads="1"/>
            </p:cNvSpPr>
            <p:nvPr/>
          </p:nvSpPr>
          <p:spPr bwMode="auto">
            <a:xfrm>
              <a:off x="4211638" y="3573463"/>
              <a:ext cx="2359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j</a:t>
              </a:r>
            </a:p>
          </p:txBody>
        </p:sp>
        <p:sp>
          <p:nvSpPr>
            <p:cNvPr id="70680" name="Text Box 25">
              <a:extLst>
                <a:ext uri="{FF2B5EF4-FFF2-40B4-BE49-F238E27FC236}">
                  <a16:creationId xmlns:a16="http://schemas.microsoft.com/office/drawing/2014/main" id="{BB77762F-8E5F-49FA-9054-7A845E5618A1}"/>
                </a:ext>
              </a:extLst>
            </p:cNvPr>
            <p:cNvSpPr txBox="1">
              <a:spLocks noChangeArrowheads="1"/>
            </p:cNvSpPr>
            <p:nvPr/>
          </p:nvSpPr>
          <p:spPr bwMode="auto">
            <a:xfrm>
              <a:off x="2268538" y="4076700"/>
              <a:ext cx="2359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i</a:t>
              </a:r>
            </a:p>
          </p:txBody>
        </p:sp>
        <p:sp>
          <p:nvSpPr>
            <p:cNvPr id="70681" name="Line 26">
              <a:extLst>
                <a:ext uri="{FF2B5EF4-FFF2-40B4-BE49-F238E27FC236}">
                  <a16:creationId xmlns:a16="http://schemas.microsoft.com/office/drawing/2014/main" id="{28953654-1A61-46E1-BC71-236896E2A130}"/>
                </a:ext>
              </a:extLst>
            </p:cNvPr>
            <p:cNvSpPr>
              <a:spLocks noChangeShapeType="1"/>
            </p:cNvSpPr>
            <p:nvPr/>
          </p:nvSpPr>
          <p:spPr bwMode="auto">
            <a:xfrm>
              <a:off x="5003800" y="5157788"/>
              <a:ext cx="0" cy="64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70682" name="Line 27">
              <a:extLst>
                <a:ext uri="{FF2B5EF4-FFF2-40B4-BE49-F238E27FC236}">
                  <a16:creationId xmlns:a16="http://schemas.microsoft.com/office/drawing/2014/main" id="{D9F1612B-8603-4DA0-A4F8-924091F43C3D}"/>
                </a:ext>
              </a:extLst>
            </p:cNvPr>
            <p:cNvSpPr>
              <a:spLocks noChangeShapeType="1"/>
            </p:cNvSpPr>
            <p:nvPr/>
          </p:nvSpPr>
          <p:spPr bwMode="auto">
            <a:xfrm flipV="1">
              <a:off x="5003800" y="4724400"/>
              <a:ext cx="0" cy="433388"/>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0683" name="Text Box 28">
              <a:extLst>
                <a:ext uri="{FF2B5EF4-FFF2-40B4-BE49-F238E27FC236}">
                  <a16:creationId xmlns:a16="http://schemas.microsoft.com/office/drawing/2014/main" id="{29F1FC05-C8C8-4817-8F5F-D66A710A4FE4}"/>
                </a:ext>
              </a:extLst>
            </p:cNvPr>
            <p:cNvSpPr txBox="1">
              <a:spLocks noChangeArrowheads="1"/>
            </p:cNvSpPr>
            <p:nvPr/>
          </p:nvSpPr>
          <p:spPr bwMode="auto">
            <a:xfrm>
              <a:off x="6567488" y="4456113"/>
              <a:ext cx="7873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err="1">
                  <a:latin typeface="Arial" panose="020B0604020202020204" pitchFamily="34" charset="0"/>
                </a:rPr>
                <a:t>dataA</a:t>
              </a:r>
              <a:endParaRPr lang="en-GB" altLang="en-US" sz="1800" dirty="0">
                <a:latin typeface="Arial" panose="020B0604020202020204" pitchFamily="34" charset="0"/>
              </a:endParaRPr>
            </a:p>
          </p:txBody>
        </p:sp>
        <p:sp>
          <p:nvSpPr>
            <p:cNvPr id="70684" name="Text Box 29">
              <a:extLst>
                <a:ext uri="{FF2B5EF4-FFF2-40B4-BE49-F238E27FC236}">
                  <a16:creationId xmlns:a16="http://schemas.microsoft.com/office/drawing/2014/main" id="{9593C459-3E8F-493E-B922-4206D96AFA5C}"/>
                </a:ext>
              </a:extLst>
            </p:cNvPr>
            <p:cNvSpPr txBox="1">
              <a:spLocks noChangeArrowheads="1"/>
            </p:cNvSpPr>
            <p:nvPr/>
          </p:nvSpPr>
          <p:spPr bwMode="auto">
            <a:xfrm>
              <a:off x="6659563" y="5589588"/>
              <a:ext cx="7873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err="1">
                  <a:latin typeface="Arial" panose="020B0604020202020204" pitchFamily="34" charset="0"/>
                </a:rPr>
                <a:t>dataB</a:t>
              </a:r>
              <a:endParaRPr lang="en-GB" altLang="en-US" sz="1800" dirty="0">
                <a:latin typeface="Arial" panose="020B0604020202020204" pitchFamily="34" charset="0"/>
              </a:endParaRPr>
            </a:p>
          </p:txBody>
        </p:sp>
      </p:grpSp>
    </p:spTree>
    <p:extLst>
      <p:ext uri="{BB962C8B-B14F-4D97-AF65-F5344CB8AC3E}">
        <p14:creationId xmlns:p14="http://schemas.microsoft.com/office/powerpoint/2010/main" val="300485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3225D985-773F-462F-8A35-7B572BFCF122}"/>
              </a:ext>
            </a:extLst>
          </p:cNvPr>
          <p:cNvSpPr>
            <a:spLocks noGrp="1" noChangeArrowheads="1"/>
          </p:cNvSpPr>
          <p:nvPr>
            <p:ph type="title"/>
          </p:nvPr>
        </p:nvSpPr>
        <p:spPr>
          <a:xfrm>
            <a:off x="1919288" y="260351"/>
            <a:ext cx="8507412" cy="777875"/>
          </a:xfrm>
        </p:spPr>
        <p:txBody>
          <a:bodyPr/>
          <a:lstStyle/>
          <a:p>
            <a:pPr algn="r" eaLnBrk="1" hangingPunct="1"/>
            <a:r>
              <a:rPr lang="en-GB" altLang="en-US" sz="4000"/>
              <a:t>Variations</a:t>
            </a:r>
          </a:p>
        </p:txBody>
      </p:sp>
      <p:sp>
        <p:nvSpPr>
          <p:cNvPr id="22531" name="Rectangle 3">
            <a:extLst>
              <a:ext uri="{FF2B5EF4-FFF2-40B4-BE49-F238E27FC236}">
                <a16:creationId xmlns:a16="http://schemas.microsoft.com/office/drawing/2014/main" id="{0B86B05E-CAEE-41E3-A84C-784D2989CF16}"/>
              </a:ext>
            </a:extLst>
          </p:cNvPr>
          <p:cNvSpPr>
            <a:spLocks noGrp="1" noChangeArrowheads="1"/>
          </p:cNvSpPr>
          <p:nvPr>
            <p:ph type="body" idx="1"/>
          </p:nvPr>
        </p:nvSpPr>
        <p:spPr>
          <a:xfrm>
            <a:off x="1703389" y="1196976"/>
            <a:ext cx="8785225" cy="5472113"/>
          </a:xfrm>
        </p:spPr>
        <p:txBody>
          <a:bodyPr/>
          <a:lstStyle/>
          <a:p>
            <a:pPr marL="0" indent="0">
              <a:buNone/>
              <a:defRPr/>
            </a:pPr>
            <a:r>
              <a:rPr lang="en-GB" dirty="0"/>
              <a:t>Looping through two arrays at positions relative to one array (note boundary problem):</a:t>
            </a:r>
          </a:p>
          <a:p>
            <a:pPr eaLnBrk="1" hangingPunct="1">
              <a:buFont typeface="Arial" charset="0"/>
              <a:buChar char="•"/>
              <a:defRPr/>
            </a:pPr>
            <a:endParaRPr lang="en-GB" dirty="0"/>
          </a:p>
          <a:p>
            <a:pPr marL="0" indent="0">
              <a:buNone/>
            </a:pPr>
            <a:r>
              <a:rPr lang="en-GB" sz="2000" dirty="0">
                <a:latin typeface="Courier New" panose="02070309020205020404" pitchFamily="49" charset="0"/>
                <a:cs typeface="Courier New" panose="02070309020205020404" pitchFamily="49" charset="0"/>
              </a:rPr>
              <a:t>for </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 in range(</a:t>
            </a:r>
            <a:r>
              <a:rPr lang="en-GB" sz="2000" dirty="0" err="1">
                <a:latin typeface="Courier New" panose="02070309020205020404" pitchFamily="49" charset="0"/>
                <a:cs typeface="Courier New" panose="02070309020205020404" pitchFamily="49" charset="0"/>
              </a:rPr>
              <a:t>len</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dataA</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for j in range(</a:t>
            </a:r>
            <a:r>
              <a:rPr lang="en-GB" sz="2000" dirty="0" err="1">
                <a:latin typeface="Courier New" panose="02070309020205020404" pitchFamily="49" charset="0"/>
                <a:cs typeface="Courier New" panose="02070309020205020404" pitchFamily="49" charset="0"/>
              </a:rPr>
              <a:t>len</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dataA</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dataA</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i</a:t>
            </a:r>
            <a:r>
              <a:rPr lang="en-GB" sz="2000" dirty="0">
                <a:latin typeface="Courier New" panose="02070309020205020404" pitchFamily="49" charset="0"/>
                <a:cs typeface="Courier New" panose="02070309020205020404" pitchFamily="49" charset="0"/>
              </a:rPr>
              <a:t>][j] = </a:t>
            </a:r>
            <a:r>
              <a:rPr lang="en-GB" sz="2000" dirty="0" err="1">
                <a:latin typeface="Courier New" panose="02070309020205020404" pitchFamily="49" charset="0"/>
                <a:cs typeface="Courier New" panose="02070309020205020404" pitchFamily="49" charset="0"/>
              </a:rPr>
              <a:t>dataB</a:t>
            </a:r>
            <a:r>
              <a:rPr lang="en-GB" sz="2000" dirty="0">
                <a:latin typeface="Courier New" panose="02070309020205020404" pitchFamily="49" charset="0"/>
                <a:cs typeface="Courier New" panose="02070309020205020404" pitchFamily="49" charset="0"/>
              </a:rPr>
              <a:t>[i-1][j-1]</a:t>
            </a:r>
          </a:p>
          <a:p>
            <a:pPr eaLnBrk="1" hangingPunct="1">
              <a:buFont typeface="Arial" charset="0"/>
              <a:buChar char="•"/>
              <a:defRPr/>
            </a:pPr>
            <a:endParaRPr lang="en-GB" sz="1900" dirty="0"/>
          </a:p>
        </p:txBody>
      </p:sp>
      <p:grpSp>
        <p:nvGrpSpPr>
          <p:cNvPr id="72708" name="Group 28">
            <a:extLst>
              <a:ext uri="{FF2B5EF4-FFF2-40B4-BE49-F238E27FC236}">
                <a16:creationId xmlns:a16="http://schemas.microsoft.com/office/drawing/2014/main" id="{4C325003-266E-4B12-A2B6-1FC1C7AD8AFC}"/>
              </a:ext>
            </a:extLst>
          </p:cNvPr>
          <p:cNvGrpSpPr>
            <a:grpSpLocks/>
          </p:cNvGrpSpPr>
          <p:nvPr/>
        </p:nvGrpSpPr>
        <p:grpSpPr bwMode="auto">
          <a:xfrm>
            <a:off x="3863975" y="3789364"/>
            <a:ext cx="4535488" cy="2663825"/>
            <a:chOff x="2339975" y="3789363"/>
            <a:chExt cx="4535488" cy="2663825"/>
          </a:xfrm>
        </p:grpSpPr>
        <p:sp>
          <p:nvSpPr>
            <p:cNvPr id="21525" name="AutoShape 5">
              <a:extLst>
                <a:ext uri="{FF2B5EF4-FFF2-40B4-BE49-F238E27FC236}">
                  <a16:creationId xmlns:a16="http://schemas.microsoft.com/office/drawing/2014/main" id="{00A3A013-9041-414B-9DA2-E173C7EC072E}"/>
                </a:ext>
              </a:extLst>
            </p:cNvPr>
            <p:cNvSpPr>
              <a:spLocks noChangeArrowheads="1"/>
            </p:cNvSpPr>
            <p:nvPr/>
          </p:nvSpPr>
          <p:spPr bwMode="auto">
            <a:xfrm flipV="1">
              <a:off x="2484438" y="4437063"/>
              <a:ext cx="4319587" cy="936625"/>
            </a:xfrm>
            <a:custGeom>
              <a:avLst/>
              <a:gdLst>
                <a:gd name="T0" fmla="*/ 1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1 w 21600"/>
                <a:gd name="T13" fmla="*/ 4503 h 21600"/>
                <a:gd name="T14" fmla="*/ 17099 w 21600"/>
                <a:gd name="T15" fmla="*/ 1709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tx2">
                <a:lumMod val="60000"/>
                <a:lumOff val="40000"/>
              </a:schemeClr>
            </a:solidFill>
            <a:ln w="9525">
              <a:solidFill>
                <a:schemeClr val="tx1"/>
              </a:solidFill>
              <a:miter lim="800000"/>
              <a:headEnd/>
              <a:tailEnd/>
            </a:ln>
          </p:spPr>
          <p:txBody>
            <a:bodyPr wrap="none" anchor="ctr"/>
            <a:lstStyle/>
            <a:p>
              <a:pPr eaLnBrk="1" hangingPunct="1">
                <a:defRPr/>
              </a:pPr>
              <a:endParaRPr lang="en-GB">
                <a:latin typeface="Arial" charset="0"/>
                <a:cs typeface="Arial" charset="0"/>
              </a:endParaRPr>
            </a:p>
          </p:txBody>
        </p:sp>
        <p:sp>
          <p:nvSpPr>
            <p:cNvPr id="72712" name="Line 6">
              <a:extLst>
                <a:ext uri="{FF2B5EF4-FFF2-40B4-BE49-F238E27FC236}">
                  <a16:creationId xmlns:a16="http://schemas.microsoft.com/office/drawing/2014/main" id="{EFCF9DC9-33F7-448F-8914-C636C206F115}"/>
                </a:ext>
              </a:extLst>
            </p:cNvPr>
            <p:cNvSpPr>
              <a:spLocks noChangeShapeType="1"/>
            </p:cNvSpPr>
            <p:nvPr/>
          </p:nvSpPr>
          <p:spPr bwMode="auto">
            <a:xfrm flipV="1">
              <a:off x="3348038" y="4437063"/>
              <a:ext cx="64770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713" name="Line 7">
              <a:extLst>
                <a:ext uri="{FF2B5EF4-FFF2-40B4-BE49-F238E27FC236}">
                  <a16:creationId xmlns:a16="http://schemas.microsoft.com/office/drawing/2014/main" id="{680F4C0E-EF71-43A7-A760-597C35B5611F}"/>
                </a:ext>
              </a:extLst>
            </p:cNvPr>
            <p:cNvSpPr>
              <a:spLocks noChangeShapeType="1"/>
            </p:cNvSpPr>
            <p:nvPr/>
          </p:nvSpPr>
          <p:spPr bwMode="auto">
            <a:xfrm flipV="1">
              <a:off x="4211638" y="4437063"/>
              <a:ext cx="21590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714" name="Line 8">
              <a:extLst>
                <a:ext uri="{FF2B5EF4-FFF2-40B4-BE49-F238E27FC236}">
                  <a16:creationId xmlns:a16="http://schemas.microsoft.com/office/drawing/2014/main" id="{551DEC3A-4166-48B8-B848-DD730D0A63ED}"/>
                </a:ext>
              </a:extLst>
            </p:cNvPr>
            <p:cNvSpPr>
              <a:spLocks noChangeShapeType="1"/>
            </p:cNvSpPr>
            <p:nvPr/>
          </p:nvSpPr>
          <p:spPr bwMode="auto">
            <a:xfrm flipH="1" flipV="1">
              <a:off x="4716463" y="4437063"/>
              <a:ext cx="287337"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715" name="Line 9">
              <a:extLst>
                <a:ext uri="{FF2B5EF4-FFF2-40B4-BE49-F238E27FC236}">
                  <a16:creationId xmlns:a16="http://schemas.microsoft.com/office/drawing/2014/main" id="{A2B4D240-961A-4005-B154-1BA75074AF7F}"/>
                </a:ext>
              </a:extLst>
            </p:cNvPr>
            <p:cNvSpPr>
              <a:spLocks noChangeShapeType="1"/>
            </p:cNvSpPr>
            <p:nvPr/>
          </p:nvSpPr>
          <p:spPr bwMode="auto">
            <a:xfrm flipH="1" flipV="1">
              <a:off x="5148263" y="4437063"/>
              <a:ext cx="792162"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716" name="Line 10">
              <a:extLst>
                <a:ext uri="{FF2B5EF4-FFF2-40B4-BE49-F238E27FC236}">
                  <a16:creationId xmlns:a16="http://schemas.microsoft.com/office/drawing/2014/main" id="{242C0C6B-B93A-4A16-81DF-88BCF67BC3EA}"/>
                </a:ext>
              </a:extLst>
            </p:cNvPr>
            <p:cNvSpPr>
              <a:spLocks noChangeShapeType="1"/>
            </p:cNvSpPr>
            <p:nvPr/>
          </p:nvSpPr>
          <p:spPr bwMode="auto">
            <a:xfrm>
              <a:off x="3348038" y="4581526"/>
              <a:ext cx="25193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717" name="Line 11">
              <a:extLst>
                <a:ext uri="{FF2B5EF4-FFF2-40B4-BE49-F238E27FC236}">
                  <a16:creationId xmlns:a16="http://schemas.microsoft.com/office/drawing/2014/main" id="{0F9B4717-0BB0-40C0-9562-3C189BB66493}"/>
                </a:ext>
              </a:extLst>
            </p:cNvPr>
            <p:cNvSpPr>
              <a:spLocks noChangeShapeType="1"/>
            </p:cNvSpPr>
            <p:nvPr/>
          </p:nvSpPr>
          <p:spPr bwMode="auto">
            <a:xfrm>
              <a:off x="3132138" y="4797426"/>
              <a:ext cx="30956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718" name="Line 12">
              <a:extLst>
                <a:ext uri="{FF2B5EF4-FFF2-40B4-BE49-F238E27FC236}">
                  <a16:creationId xmlns:a16="http://schemas.microsoft.com/office/drawing/2014/main" id="{116A78B6-A41D-4D4B-A723-B984EA531D8D}"/>
                </a:ext>
              </a:extLst>
            </p:cNvPr>
            <p:cNvSpPr>
              <a:spLocks noChangeShapeType="1"/>
            </p:cNvSpPr>
            <p:nvPr/>
          </p:nvSpPr>
          <p:spPr bwMode="auto">
            <a:xfrm>
              <a:off x="2843213" y="5084763"/>
              <a:ext cx="36734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1517" name="AutoShape 14">
              <a:extLst>
                <a:ext uri="{FF2B5EF4-FFF2-40B4-BE49-F238E27FC236}">
                  <a16:creationId xmlns:a16="http://schemas.microsoft.com/office/drawing/2014/main" id="{925E0682-549B-466E-956D-CE5F54C39333}"/>
                </a:ext>
              </a:extLst>
            </p:cNvPr>
            <p:cNvSpPr>
              <a:spLocks noChangeArrowheads="1"/>
            </p:cNvSpPr>
            <p:nvPr/>
          </p:nvSpPr>
          <p:spPr bwMode="auto">
            <a:xfrm flipV="1">
              <a:off x="2555875" y="5516563"/>
              <a:ext cx="4319588" cy="936625"/>
            </a:xfrm>
            <a:custGeom>
              <a:avLst/>
              <a:gdLst>
                <a:gd name="T0" fmla="*/ 1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1 w 21600"/>
                <a:gd name="T13" fmla="*/ 4503 h 21600"/>
                <a:gd name="T14" fmla="*/ 17099 w 21600"/>
                <a:gd name="T15" fmla="*/ 1709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tx2">
                <a:lumMod val="60000"/>
                <a:lumOff val="40000"/>
              </a:schemeClr>
            </a:solidFill>
            <a:ln w="9525">
              <a:solidFill>
                <a:schemeClr val="tx1"/>
              </a:solidFill>
              <a:miter lim="800000"/>
              <a:headEnd/>
              <a:tailEnd/>
            </a:ln>
          </p:spPr>
          <p:txBody>
            <a:bodyPr wrap="none" anchor="ctr"/>
            <a:lstStyle/>
            <a:p>
              <a:pPr eaLnBrk="1" hangingPunct="1">
                <a:defRPr/>
              </a:pPr>
              <a:endParaRPr lang="en-GB">
                <a:latin typeface="Arial" charset="0"/>
                <a:cs typeface="Arial" charset="0"/>
              </a:endParaRPr>
            </a:p>
          </p:txBody>
        </p:sp>
        <p:sp>
          <p:nvSpPr>
            <p:cNvPr id="72720" name="Line 15">
              <a:extLst>
                <a:ext uri="{FF2B5EF4-FFF2-40B4-BE49-F238E27FC236}">
                  <a16:creationId xmlns:a16="http://schemas.microsoft.com/office/drawing/2014/main" id="{F40E8A91-FC85-416F-A9A8-68981ACFDD61}"/>
                </a:ext>
              </a:extLst>
            </p:cNvPr>
            <p:cNvSpPr>
              <a:spLocks noChangeShapeType="1"/>
            </p:cNvSpPr>
            <p:nvPr/>
          </p:nvSpPr>
          <p:spPr bwMode="auto">
            <a:xfrm flipV="1">
              <a:off x="3419475" y="5516563"/>
              <a:ext cx="64770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721" name="Line 16">
              <a:extLst>
                <a:ext uri="{FF2B5EF4-FFF2-40B4-BE49-F238E27FC236}">
                  <a16:creationId xmlns:a16="http://schemas.microsoft.com/office/drawing/2014/main" id="{4BCD760D-C5D4-41A4-AC65-4D250FD919A5}"/>
                </a:ext>
              </a:extLst>
            </p:cNvPr>
            <p:cNvSpPr>
              <a:spLocks noChangeShapeType="1"/>
            </p:cNvSpPr>
            <p:nvPr/>
          </p:nvSpPr>
          <p:spPr bwMode="auto">
            <a:xfrm flipV="1">
              <a:off x="4283075" y="5516563"/>
              <a:ext cx="21590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722" name="Line 17">
              <a:extLst>
                <a:ext uri="{FF2B5EF4-FFF2-40B4-BE49-F238E27FC236}">
                  <a16:creationId xmlns:a16="http://schemas.microsoft.com/office/drawing/2014/main" id="{BABE8258-363B-4977-811C-33D7AD5B5310}"/>
                </a:ext>
              </a:extLst>
            </p:cNvPr>
            <p:cNvSpPr>
              <a:spLocks noChangeShapeType="1"/>
            </p:cNvSpPr>
            <p:nvPr/>
          </p:nvSpPr>
          <p:spPr bwMode="auto">
            <a:xfrm flipH="1" flipV="1">
              <a:off x="4787900" y="5516563"/>
              <a:ext cx="287338"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723" name="Line 18">
              <a:extLst>
                <a:ext uri="{FF2B5EF4-FFF2-40B4-BE49-F238E27FC236}">
                  <a16:creationId xmlns:a16="http://schemas.microsoft.com/office/drawing/2014/main" id="{6232BD51-0D89-4679-B71B-33224A9951B9}"/>
                </a:ext>
              </a:extLst>
            </p:cNvPr>
            <p:cNvSpPr>
              <a:spLocks noChangeShapeType="1"/>
            </p:cNvSpPr>
            <p:nvPr/>
          </p:nvSpPr>
          <p:spPr bwMode="auto">
            <a:xfrm flipH="1" flipV="1">
              <a:off x="5219700" y="5516563"/>
              <a:ext cx="792163"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724" name="Line 19">
              <a:extLst>
                <a:ext uri="{FF2B5EF4-FFF2-40B4-BE49-F238E27FC236}">
                  <a16:creationId xmlns:a16="http://schemas.microsoft.com/office/drawing/2014/main" id="{E9406615-759B-403D-83AB-8EE81B3D8625}"/>
                </a:ext>
              </a:extLst>
            </p:cNvPr>
            <p:cNvSpPr>
              <a:spLocks noChangeShapeType="1"/>
            </p:cNvSpPr>
            <p:nvPr/>
          </p:nvSpPr>
          <p:spPr bwMode="auto">
            <a:xfrm>
              <a:off x="3419475" y="5661026"/>
              <a:ext cx="25193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725" name="Line 20">
              <a:extLst>
                <a:ext uri="{FF2B5EF4-FFF2-40B4-BE49-F238E27FC236}">
                  <a16:creationId xmlns:a16="http://schemas.microsoft.com/office/drawing/2014/main" id="{8A0ACE0E-1838-40B0-B1B2-161F062C9148}"/>
                </a:ext>
              </a:extLst>
            </p:cNvPr>
            <p:cNvSpPr>
              <a:spLocks noChangeShapeType="1"/>
            </p:cNvSpPr>
            <p:nvPr/>
          </p:nvSpPr>
          <p:spPr bwMode="auto">
            <a:xfrm>
              <a:off x="3203575" y="5876926"/>
              <a:ext cx="30956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726" name="Line 21">
              <a:extLst>
                <a:ext uri="{FF2B5EF4-FFF2-40B4-BE49-F238E27FC236}">
                  <a16:creationId xmlns:a16="http://schemas.microsoft.com/office/drawing/2014/main" id="{C32FFA1F-C5CF-45BE-8F57-747B90865D16}"/>
                </a:ext>
              </a:extLst>
            </p:cNvPr>
            <p:cNvSpPr>
              <a:spLocks noChangeShapeType="1"/>
            </p:cNvSpPr>
            <p:nvPr/>
          </p:nvSpPr>
          <p:spPr bwMode="auto">
            <a:xfrm>
              <a:off x="2914650" y="6164263"/>
              <a:ext cx="36734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727" name="Line 22">
              <a:extLst>
                <a:ext uri="{FF2B5EF4-FFF2-40B4-BE49-F238E27FC236}">
                  <a16:creationId xmlns:a16="http://schemas.microsoft.com/office/drawing/2014/main" id="{0132D865-0768-42FD-B07A-59774F1F0878}"/>
                </a:ext>
              </a:extLst>
            </p:cNvPr>
            <p:cNvSpPr>
              <a:spLocks noChangeShapeType="1"/>
            </p:cNvSpPr>
            <p:nvPr/>
          </p:nvSpPr>
          <p:spPr bwMode="auto">
            <a:xfrm>
              <a:off x="3924300" y="4149725"/>
              <a:ext cx="115093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72728" name="Line 23">
              <a:extLst>
                <a:ext uri="{FF2B5EF4-FFF2-40B4-BE49-F238E27FC236}">
                  <a16:creationId xmlns:a16="http://schemas.microsoft.com/office/drawing/2014/main" id="{537426FF-56CE-4708-9C32-CC56EEEFE0C3}"/>
                </a:ext>
              </a:extLst>
            </p:cNvPr>
            <p:cNvSpPr>
              <a:spLocks noChangeShapeType="1"/>
            </p:cNvSpPr>
            <p:nvPr/>
          </p:nvSpPr>
          <p:spPr bwMode="auto">
            <a:xfrm flipH="1">
              <a:off x="2339975" y="4508500"/>
              <a:ext cx="719138"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72729" name="Text Box 24">
              <a:extLst>
                <a:ext uri="{FF2B5EF4-FFF2-40B4-BE49-F238E27FC236}">
                  <a16:creationId xmlns:a16="http://schemas.microsoft.com/office/drawing/2014/main" id="{369D560F-78C0-4192-8FD2-B22423E92B10}"/>
                </a:ext>
              </a:extLst>
            </p:cNvPr>
            <p:cNvSpPr txBox="1">
              <a:spLocks noChangeArrowheads="1"/>
            </p:cNvSpPr>
            <p:nvPr/>
          </p:nvSpPr>
          <p:spPr bwMode="auto">
            <a:xfrm>
              <a:off x="4427538" y="3789363"/>
              <a:ext cx="2359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j</a:t>
              </a:r>
            </a:p>
          </p:txBody>
        </p:sp>
        <p:sp>
          <p:nvSpPr>
            <p:cNvPr id="72730" name="Text Box 25">
              <a:extLst>
                <a:ext uri="{FF2B5EF4-FFF2-40B4-BE49-F238E27FC236}">
                  <a16:creationId xmlns:a16="http://schemas.microsoft.com/office/drawing/2014/main" id="{30CA33DA-7AB4-430E-8EDF-207BB2C461C8}"/>
                </a:ext>
              </a:extLst>
            </p:cNvPr>
            <p:cNvSpPr txBox="1">
              <a:spLocks noChangeArrowheads="1"/>
            </p:cNvSpPr>
            <p:nvPr/>
          </p:nvSpPr>
          <p:spPr bwMode="auto">
            <a:xfrm>
              <a:off x="2484438" y="4292600"/>
              <a:ext cx="2359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rPr>
                <a:t>i</a:t>
              </a:r>
            </a:p>
          </p:txBody>
        </p:sp>
        <p:sp>
          <p:nvSpPr>
            <p:cNvPr id="72731" name="Line 26">
              <a:extLst>
                <a:ext uri="{FF2B5EF4-FFF2-40B4-BE49-F238E27FC236}">
                  <a16:creationId xmlns:a16="http://schemas.microsoft.com/office/drawing/2014/main" id="{C4E947D8-EC9B-43F7-BFD7-3B69FDD2FF3F}"/>
                </a:ext>
              </a:extLst>
            </p:cNvPr>
            <p:cNvSpPr>
              <a:spLocks noChangeShapeType="1"/>
            </p:cNvSpPr>
            <p:nvPr/>
          </p:nvSpPr>
          <p:spPr bwMode="auto">
            <a:xfrm>
              <a:off x="5219700" y="5373688"/>
              <a:ext cx="0" cy="64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72732" name="Line 27">
              <a:extLst>
                <a:ext uri="{FF2B5EF4-FFF2-40B4-BE49-F238E27FC236}">
                  <a16:creationId xmlns:a16="http://schemas.microsoft.com/office/drawing/2014/main" id="{FFB3B53B-E831-4A9A-9CA6-BCAFE29B8A1B}"/>
                </a:ext>
              </a:extLst>
            </p:cNvPr>
            <p:cNvSpPr>
              <a:spLocks noChangeShapeType="1"/>
            </p:cNvSpPr>
            <p:nvPr/>
          </p:nvSpPr>
          <p:spPr bwMode="auto">
            <a:xfrm flipV="1">
              <a:off x="5219700" y="4940300"/>
              <a:ext cx="0" cy="433388"/>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2733" name="Line 28">
              <a:extLst>
                <a:ext uri="{FF2B5EF4-FFF2-40B4-BE49-F238E27FC236}">
                  <a16:creationId xmlns:a16="http://schemas.microsoft.com/office/drawing/2014/main" id="{D2F7A16A-BDB1-4418-B85A-1CBA072F2877}"/>
                </a:ext>
              </a:extLst>
            </p:cNvPr>
            <p:cNvSpPr>
              <a:spLocks noChangeShapeType="1"/>
            </p:cNvSpPr>
            <p:nvPr/>
          </p:nvSpPr>
          <p:spPr bwMode="auto">
            <a:xfrm flipH="1" flipV="1">
              <a:off x="4643438" y="4661932"/>
              <a:ext cx="576262" cy="287338"/>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GB"/>
            </a:p>
          </p:txBody>
        </p:sp>
      </p:grpSp>
      <p:sp>
        <p:nvSpPr>
          <p:cNvPr id="72709" name="Text Box 28">
            <a:extLst>
              <a:ext uri="{FF2B5EF4-FFF2-40B4-BE49-F238E27FC236}">
                <a16:creationId xmlns:a16="http://schemas.microsoft.com/office/drawing/2014/main" id="{C908780A-6453-4F0F-B938-038947112028}"/>
              </a:ext>
            </a:extLst>
          </p:cNvPr>
          <p:cNvSpPr txBox="1">
            <a:spLocks noChangeArrowheads="1"/>
          </p:cNvSpPr>
          <p:nvPr/>
        </p:nvSpPr>
        <p:spPr bwMode="auto">
          <a:xfrm>
            <a:off x="8091488" y="4456114"/>
            <a:ext cx="7873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err="1">
                <a:latin typeface="Arial" panose="020B0604020202020204" pitchFamily="34" charset="0"/>
              </a:rPr>
              <a:t>dataA</a:t>
            </a:r>
            <a:endParaRPr lang="en-GB" altLang="en-US" sz="1800" dirty="0">
              <a:latin typeface="Arial" panose="020B0604020202020204" pitchFamily="34" charset="0"/>
            </a:endParaRPr>
          </a:p>
        </p:txBody>
      </p:sp>
      <p:sp>
        <p:nvSpPr>
          <p:cNvPr id="72710" name="Text Box 29">
            <a:extLst>
              <a:ext uri="{FF2B5EF4-FFF2-40B4-BE49-F238E27FC236}">
                <a16:creationId xmlns:a16="http://schemas.microsoft.com/office/drawing/2014/main" id="{1E3F9BD7-9EF8-462C-BA56-9EFF8A6D3FC8}"/>
              </a:ext>
            </a:extLst>
          </p:cNvPr>
          <p:cNvSpPr txBox="1">
            <a:spLocks noChangeArrowheads="1"/>
          </p:cNvSpPr>
          <p:nvPr/>
        </p:nvSpPr>
        <p:spPr bwMode="auto">
          <a:xfrm>
            <a:off x="8183563" y="5589588"/>
            <a:ext cx="7873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err="1">
                <a:latin typeface="Arial" panose="020B0604020202020204" pitchFamily="34" charset="0"/>
              </a:rPr>
              <a:t>dataB</a:t>
            </a:r>
            <a:endParaRPr lang="en-GB" altLang="en-US" sz="1800" dirty="0">
              <a:latin typeface="Arial" panose="020B0604020202020204" pitchFamily="34" charset="0"/>
            </a:endParaRPr>
          </a:p>
        </p:txBody>
      </p:sp>
    </p:spTree>
    <p:extLst>
      <p:ext uri="{BB962C8B-B14F-4D97-AF65-F5344CB8AC3E}">
        <p14:creationId xmlns:p14="http://schemas.microsoft.com/office/powerpoint/2010/main" val="25636700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a:extLst>
              <a:ext uri="{FF2B5EF4-FFF2-40B4-BE49-F238E27FC236}">
                <a16:creationId xmlns:a16="http://schemas.microsoft.com/office/drawing/2014/main" id="{650C5405-E225-48E8-9843-ACE1F89F2F64}"/>
              </a:ext>
            </a:extLst>
          </p:cNvPr>
          <p:cNvSpPr>
            <a:spLocks noGrp="1"/>
          </p:cNvSpPr>
          <p:nvPr>
            <p:ph type="title"/>
          </p:nvPr>
        </p:nvSpPr>
        <p:spPr>
          <a:xfrm>
            <a:off x="2279650" y="260351"/>
            <a:ext cx="8229600" cy="777875"/>
          </a:xfrm>
        </p:spPr>
        <p:txBody>
          <a:bodyPr/>
          <a:lstStyle/>
          <a:p>
            <a:pPr algn="r"/>
            <a:r>
              <a:rPr lang="en-GB" altLang="en-US" sz="4000"/>
              <a:t>Boundary problems</a:t>
            </a:r>
          </a:p>
        </p:txBody>
      </p:sp>
      <p:sp>
        <p:nvSpPr>
          <p:cNvPr id="74755" name="Content Placeholder 2">
            <a:extLst>
              <a:ext uri="{FF2B5EF4-FFF2-40B4-BE49-F238E27FC236}">
                <a16:creationId xmlns:a16="http://schemas.microsoft.com/office/drawing/2014/main" id="{A0779740-482A-41D6-9E52-353479E8E206}"/>
              </a:ext>
            </a:extLst>
          </p:cNvPr>
          <p:cNvSpPr>
            <a:spLocks noGrp="1"/>
          </p:cNvSpPr>
          <p:nvPr>
            <p:ph idx="1"/>
          </p:nvPr>
        </p:nvSpPr>
        <p:spPr>
          <a:xfrm>
            <a:off x="1847850" y="1052513"/>
            <a:ext cx="4248150" cy="1008062"/>
          </a:xfrm>
        </p:spPr>
        <p:txBody>
          <a:bodyPr/>
          <a:lstStyle/>
          <a:p>
            <a:pPr>
              <a:buFont typeface="Arial" panose="020B0604020202020204" pitchFamily="34" charset="0"/>
              <a:buNone/>
            </a:pPr>
            <a:r>
              <a:rPr lang="en-GB" altLang="en-US" sz="2600"/>
              <a:t>Various solutions.</a:t>
            </a:r>
          </a:p>
          <a:p>
            <a:pPr>
              <a:buFont typeface="Arial" panose="020B0604020202020204" pitchFamily="34" charset="0"/>
              <a:buNone/>
            </a:pPr>
            <a:r>
              <a:rPr lang="en-GB" altLang="en-US" sz="2600"/>
              <a:t>Depends on problem context.</a:t>
            </a:r>
          </a:p>
        </p:txBody>
      </p:sp>
      <p:grpSp>
        <p:nvGrpSpPr>
          <p:cNvPr id="74756" name="Group 27">
            <a:extLst>
              <a:ext uri="{FF2B5EF4-FFF2-40B4-BE49-F238E27FC236}">
                <a16:creationId xmlns:a16="http://schemas.microsoft.com/office/drawing/2014/main" id="{7B89B076-1211-4145-8DA2-6BAD973861F4}"/>
              </a:ext>
            </a:extLst>
          </p:cNvPr>
          <p:cNvGrpSpPr>
            <a:grpSpLocks/>
          </p:cNvGrpSpPr>
          <p:nvPr/>
        </p:nvGrpSpPr>
        <p:grpSpPr bwMode="auto">
          <a:xfrm>
            <a:off x="2279651" y="2636839"/>
            <a:ext cx="2663825" cy="611187"/>
            <a:chOff x="1836143" y="3356620"/>
            <a:chExt cx="4319587" cy="936625"/>
          </a:xfrm>
        </p:grpSpPr>
        <p:sp>
          <p:nvSpPr>
            <p:cNvPr id="5" name="AutoShape 5">
              <a:extLst>
                <a:ext uri="{FF2B5EF4-FFF2-40B4-BE49-F238E27FC236}">
                  <a16:creationId xmlns:a16="http://schemas.microsoft.com/office/drawing/2014/main" id="{8B71BA62-6BF6-4AA2-9402-CEF945FDAAE3}"/>
                </a:ext>
              </a:extLst>
            </p:cNvPr>
            <p:cNvSpPr>
              <a:spLocks noChangeArrowheads="1"/>
            </p:cNvSpPr>
            <p:nvPr/>
          </p:nvSpPr>
          <p:spPr bwMode="auto">
            <a:xfrm flipV="1">
              <a:off x="1836143" y="3356620"/>
              <a:ext cx="4319587" cy="936625"/>
            </a:xfrm>
            <a:custGeom>
              <a:avLst/>
              <a:gdLst>
                <a:gd name="T0" fmla="*/ 1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1 w 21600"/>
                <a:gd name="T13" fmla="*/ 4503 h 21600"/>
                <a:gd name="T14" fmla="*/ 17099 w 21600"/>
                <a:gd name="T15" fmla="*/ 1709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tx2">
                <a:lumMod val="60000"/>
                <a:lumOff val="40000"/>
              </a:schemeClr>
            </a:solidFill>
            <a:ln w="9525">
              <a:solidFill>
                <a:schemeClr val="tx1"/>
              </a:solidFill>
              <a:miter lim="800000"/>
              <a:headEnd/>
              <a:tailEnd/>
            </a:ln>
          </p:spPr>
          <p:txBody>
            <a:bodyPr wrap="none" anchor="ctr"/>
            <a:lstStyle/>
            <a:p>
              <a:pPr eaLnBrk="1" hangingPunct="1">
                <a:defRPr/>
              </a:pPr>
              <a:endParaRPr lang="en-GB">
                <a:latin typeface="Arial" charset="0"/>
                <a:cs typeface="Arial" charset="0"/>
              </a:endParaRPr>
            </a:p>
          </p:txBody>
        </p:sp>
        <p:sp>
          <p:nvSpPr>
            <p:cNvPr id="74804" name="Line 6">
              <a:extLst>
                <a:ext uri="{FF2B5EF4-FFF2-40B4-BE49-F238E27FC236}">
                  <a16:creationId xmlns:a16="http://schemas.microsoft.com/office/drawing/2014/main" id="{E6DA633C-264C-4766-B869-4B4F7DFD96A5}"/>
                </a:ext>
              </a:extLst>
            </p:cNvPr>
            <p:cNvSpPr>
              <a:spLocks noChangeShapeType="1"/>
            </p:cNvSpPr>
            <p:nvPr/>
          </p:nvSpPr>
          <p:spPr bwMode="auto">
            <a:xfrm flipV="1">
              <a:off x="2699743" y="3356620"/>
              <a:ext cx="64770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805" name="Line 7">
              <a:extLst>
                <a:ext uri="{FF2B5EF4-FFF2-40B4-BE49-F238E27FC236}">
                  <a16:creationId xmlns:a16="http://schemas.microsoft.com/office/drawing/2014/main" id="{985B0DB3-3A0F-4793-BD99-9D73A578C470}"/>
                </a:ext>
              </a:extLst>
            </p:cNvPr>
            <p:cNvSpPr>
              <a:spLocks noChangeShapeType="1"/>
            </p:cNvSpPr>
            <p:nvPr/>
          </p:nvSpPr>
          <p:spPr bwMode="auto">
            <a:xfrm flipV="1">
              <a:off x="3563343" y="3356620"/>
              <a:ext cx="21590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806" name="Line 8">
              <a:extLst>
                <a:ext uri="{FF2B5EF4-FFF2-40B4-BE49-F238E27FC236}">
                  <a16:creationId xmlns:a16="http://schemas.microsoft.com/office/drawing/2014/main" id="{03FF51B3-8E71-49D4-B58A-9F184CED3EC9}"/>
                </a:ext>
              </a:extLst>
            </p:cNvPr>
            <p:cNvSpPr>
              <a:spLocks noChangeShapeType="1"/>
            </p:cNvSpPr>
            <p:nvPr/>
          </p:nvSpPr>
          <p:spPr bwMode="auto">
            <a:xfrm flipH="1" flipV="1">
              <a:off x="4068168" y="3356620"/>
              <a:ext cx="287337"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807" name="Line 9">
              <a:extLst>
                <a:ext uri="{FF2B5EF4-FFF2-40B4-BE49-F238E27FC236}">
                  <a16:creationId xmlns:a16="http://schemas.microsoft.com/office/drawing/2014/main" id="{207D5BDC-DB99-4A1E-B399-6127A9C7CCD0}"/>
                </a:ext>
              </a:extLst>
            </p:cNvPr>
            <p:cNvSpPr>
              <a:spLocks noChangeShapeType="1"/>
            </p:cNvSpPr>
            <p:nvPr/>
          </p:nvSpPr>
          <p:spPr bwMode="auto">
            <a:xfrm flipH="1" flipV="1">
              <a:off x="4499968" y="3356620"/>
              <a:ext cx="792162"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808" name="Line 10">
              <a:extLst>
                <a:ext uri="{FF2B5EF4-FFF2-40B4-BE49-F238E27FC236}">
                  <a16:creationId xmlns:a16="http://schemas.microsoft.com/office/drawing/2014/main" id="{D65ED4B2-0102-4DF1-A14C-0100A13628BF}"/>
                </a:ext>
              </a:extLst>
            </p:cNvPr>
            <p:cNvSpPr>
              <a:spLocks noChangeShapeType="1"/>
            </p:cNvSpPr>
            <p:nvPr/>
          </p:nvSpPr>
          <p:spPr bwMode="auto">
            <a:xfrm>
              <a:off x="2699743" y="3501083"/>
              <a:ext cx="25193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809" name="Line 11">
              <a:extLst>
                <a:ext uri="{FF2B5EF4-FFF2-40B4-BE49-F238E27FC236}">
                  <a16:creationId xmlns:a16="http://schemas.microsoft.com/office/drawing/2014/main" id="{BD326B02-1EF6-401D-B5D1-26429E9FA748}"/>
                </a:ext>
              </a:extLst>
            </p:cNvPr>
            <p:cNvSpPr>
              <a:spLocks noChangeShapeType="1"/>
            </p:cNvSpPr>
            <p:nvPr/>
          </p:nvSpPr>
          <p:spPr bwMode="auto">
            <a:xfrm>
              <a:off x="2483843" y="3716983"/>
              <a:ext cx="30956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810" name="Line 12">
              <a:extLst>
                <a:ext uri="{FF2B5EF4-FFF2-40B4-BE49-F238E27FC236}">
                  <a16:creationId xmlns:a16="http://schemas.microsoft.com/office/drawing/2014/main" id="{AD9D634D-AAA1-4A6A-B747-EBD635B38DA0}"/>
                </a:ext>
              </a:extLst>
            </p:cNvPr>
            <p:cNvSpPr>
              <a:spLocks noChangeShapeType="1"/>
            </p:cNvSpPr>
            <p:nvPr/>
          </p:nvSpPr>
          <p:spPr bwMode="auto">
            <a:xfrm>
              <a:off x="2194918" y="4004320"/>
              <a:ext cx="36734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30" name="Freeform 29">
            <a:extLst>
              <a:ext uri="{FF2B5EF4-FFF2-40B4-BE49-F238E27FC236}">
                <a16:creationId xmlns:a16="http://schemas.microsoft.com/office/drawing/2014/main" id="{3FAA70C1-897A-4C88-9126-ECD2FE6E2FF8}"/>
              </a:ext>
            </a:extLst>
          </p:cNvPr>
          <p:cNvSpPr/>
          <p:nvPr/>
        </p:nvSpPr>
        <p:spPr>
          <a:xfrm>
            <a:off x="2408239" y="2487613"/>
            <a:ext cx="2401887" cy="171450"/>
          </a:xfrm>
          <a:custGeom>
            <a:avLst/>
            <a:gdLst>
              <a:gd name="connsiteX0" fmla="*/ 3240741 w 3895165"/>
              <a:gd name="connsiteY0" fmla="*/ 248771 h 262218"/>
              <a:gd name="connsiteX1" fmla="*/ 3429000 w 3895165"/>
              <a:gd name="connsiteY1" fmla="*/ 33618 h 262218"/>
              <a:gd name="connsiteX2" fmla="*/ 443753 w 3895165"/>
              <a:gd name="connsiteY2" fmla="*/ 47065 h 262218"/>
              <a:gd name="connsiteX3" fmla="*/ 766482 w 3895165"/>
              <a:gd name="connsiteY3" fmla="*/ 262218 h 262218"/>
            </a:gdLst>
            <a:ahLst/>
            <a:cxnLst>
              <a:cxn ang="0">
                <a:pos x="connsiteX0" y="connsiteY0"/>
              </a:cxn>
              <a:cxn ang="0">
                <a:pos x="connsiteX1" y="connsiteY1"/>
              </a:cxn>
              <a:cxn ang="0">
                <a:pos x="connsiteX2" y="connsiteY2"/>
              </a:cxn>
              <a:cxn ang="0">
                <a:pos x="connsiteX3" y="connsiteY3"/>
              </a:cxn>
            </a:cxnLst>
            <a:rect l="l" t="t" r="r" b="b"/>
            <a:pathLst>
              <a:path w="3895165" h="262218">
                <a:moveTo>
                  <a:pt x="3240741" y="248771"/>
                </a:moveTo>
                <a:cubicBezTo>
                  <a:pt x="3567953" y="158003"/>
                  <a:pt x="3895165" y="67236"/>
                  <a:pt x="3429000" y="33618"/>
                </a:cubicBezTo>
                <a:cubicBezTo>
                  <a:pt x="2962835" y="0"/>
                  <a:pt x="887506" y="8965"/>
                  <a:pt x="443753" y="47065"/>
                </a:cubicBezTo>
                <a:cubicBezTo>
                  <a:pt x="0" y="85165"/>
                  <a:pt x="383241" y="173691"/>
                  <a:pt x="766482" y="262218"/>
                </a:cubicBezTo>
              </a:path>
            </a:pathLst>
          </a:custGeom>
          <a:ln>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a:p>
        </p:txBody>
      </p:sp>
      <p:sp>
        <p:nvSpPr>
          <p:cNvPr id="34" name="Freeform 33">
            <a:extLst>
              <a:ext uri="{FF2B5EF4-FFF2-40B4-BE49-F238E27FC236}">
                <a16:creationId xmlns:a16="http://schemas.microsoft.com/office/drawing/2014/main" id="{C248F68F-AB5C-49FE-8F4E-9210A7E547AE}"/>
              </a:ext>
            </a:extLst>
          </p:cNvPr>
          <p:cNvSpPr/>
          <p:nvPr/>
        </p:nvSpPr>
        <p:spPr>
          <a:xfrm>
            <a:off x="3895726" y="2276476"/>
            <a:ext cx="931863" cy="1223963"/>
          </a:xfrm>
          <a:custGeom>
            <a:avLst/>
            <a:gdLst>
              <a:gd name="connsiteX0" fmla="*/ 219635 w 2122394"/>
              <a:gd name="connsiteY0" fmla="*/ 567018 h 2223247"/>
              <a:gd name="connsiteX1" fmla="*/ 286871 w 2122394"/>
              <a:gd name="connsiteY1" fmla="*/ 230841 h 2223247"/>
              <a:gd name="connsiteX2" fmla="*/ 1940859 w 2122394"/>
              <a:gd name="connsiteY2" fmla="*/ 1952065 h 2223247"/>
              <a:gd name="connsiteX3" fmla="*/ 1376082 w 2122394"/>
              <a:gd name="connsiteY3" fmla="*/ 1857935 h 2223247"/>
            </a:gdLst>
            <a:ahLst/>
            <a:cxnLst>
              <a:cxn ang="0">
                <a:pos x="connsiteX0" y="connsiteY0"/>
              </a:cxn>
              <a:cxn ang="0">
                <a:pos x="connsiteX1" y="connsiteY1"/>
              </a:cxn>
              <a:cxn ang="0">
                <a:pos x="connsiteX2" y="connsiteY2"/>
              </a:cxn>
              <a:cxn ang="0">
                <a:pos x="connsiteX3" y="connsiteY3"/>
              </a:cxn>
            </a:cxnLst>
            <a:rect l="l" t="t" r="r" b="b"/>
            <a:pathLst>
              <a:path w="2122394" h="2223247">
                <a:moveTo>
                  <a:pt x="219635" y="567018"/>
                </a:moveTo>
                <a:cubicBezTo>
                  <a:pt x="109817" y="283509"/>
                  <a:pt x="0" y="0"/>
                  <a:pt x="286871" y="230841"/>
                </a:cubicBezTo>
                <a:cubicBezTo>
                  <a:pt x="573742" y="461682"/>
                  <a:pt x="1759324" y="1680883"/>
                  <a:pt x="1940859" y="1952065"/>
                </a:cubicBezTo>
                <a:cubicBezTo>
                  <a:pt x="2122394" y="2223247"/>
                  <a:pt x="1749238" y="2040591"/>
                  <a:pt x="1376082" y="1857935"/>
                </a:cubicBezTo>
              </a:path>
            </a:pathLst>
          </a:custGeom>
          <a:ln>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a:p>
        </p:txBody>
      </p:sp>
      <p:grpSp>
        <p:nvGrpSpPr>
          <p:cNvPr id="74759" name="Group 35">
            <a:extLst>
              <a:ext uri="{FF2B5EF4-FFF2-40B4-BE49-F238E27FC236}">
                <a16:creationId xmlns:a16="http://schemas.microsoft.com/office/drawing/2014/main" id="{BE19D73D-DEF5-4A4B-846E-454923FD03AD}"/>
              </a:ext>
            </a:extLst>
          </p:cNvPr>
          <p:cNvGrpSpPr>
            <a:grpSpLocks/>
          </p:cNvGrpSpPr>
          <p:nvPr/>
        </p:nvGrpSpPr>
        <p:grpSpPr bwMode="auto">
          <a:xfrm>
            <a:off x="2279650" y="3716338"/>
            <a:ext cx="2808288" cy="646112"/>
            <a:chOff x="1836143" y="3356620"/>
            <a:chExt cx="4319587" cy="936625"/>
          </a:xfrm>
        </p:grpSpPr>
        <p:sp>
          <p:nvSpPr>
            <p:cNvPr id="37" name="AutoShape 5">
              <a:extLst>
                <a:ext uri="{FF2B5EF4-FFF2-40B4-BE49-F238E27FC236}">
                  <a16:creationId xmlns:a16="http://schemas.microsoft.com/office/drawing/2014/main" id="{50A5FBC9-63B6-4CD4-828C-DB6D0BB6D473}"/>
                </a:ext>
              </a:extLst>
            </p:cNvPr>
            <p:cNvSpPr>
              <a:spLocks noChangeArrowheads="1"/>
            </p:cNvSpPr>
            <p:nvPr/>
          </p:nvSpPr>
          <p:spPr bwMode="auto">
            <a:xfrm flipV="1">
              <a:off x="1836143" y="3356620"/>
              <a:ext cx="4319587" cy="936625"/>
            </a:xfrm>
            <a:custGeom>
              <a:avLst/>
              <a:gdLst>
                <a:gd name="T0" fmla="*/ 1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1 w 21600"/>
                <a:gd name="T13" fmla="*/ 4503 h 21600"/>
                <a:gd name="T14" fmla="*/ 17099 w 21600"/>
                <a:gd name="T15" fmla="*/ 1709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tx2">
                <a:lumMod val="60000"/>
                <a:lumOff val="40000"/>
              </a:schemeClr>
            </a:solidFill>
            <a:ln w="9525">
              <a:solidFill>
                <a:schemeClr val="tx1"/>
              </a:solidFill>
              <a:miter lim="800000"/>
              <a:headEnd/>
              <a:tailEnd/>
            </a:ln>
          </p:spPr>
          <p:txBody>
            <a:bodyPr wrap="none" anchor="ctr"/>
            <a:lstStyle/>
            <a:p>
              <a:pPr eaLnBrk="1" hangingPunct="1">
                <a:defRPr/>
              </a:pPr>
              <a:endParaRPr lang="en-GB">
                <a:latin typeface="Arial" charset="0"/>
                <a:cs typeface="Arial" charset="0"/>
              </a:endParaRPr>
            </a:p>
          </p:txBody>
        </p:sp>
        <p:sp>
          <p:nvSpPr>
            <p:cNvPr id="74796" name="Line 6">
              <a:extLst>
                <a:ext uri="{FF2B5EF4-FFF2-40B4-BE49-F238E27FC236}">
                  <a16:creationId xmlns:a16="http://schemas.microsoft.com/office/drawing/2014/main" id="{40E32FDD-55ED-4654-8501-8AF9FB8FC97D}"/>
                </a:ext>
              </a:extLst>
            </p:cNvPr>
            <p:cNvSpPr>
              <a:spLocks noChangeShapeType="1"/>
            </p:cNvSpPr>
            <p:nvPr/>
          </p:nvSpPr>
          <p:spPr bwMode="auto">
            <a:xfrm flipV="1">
              <a:off x="2699743" y="3356620"/>
              <a:ext cx="64770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797" name="Line 7">
              <a:extLst>
                <a:ext uri="{FF2B5EF4-FFF2-40B4-BE49-F238E27FC236}">
                  <a16:creationId xmlns:a16="http://schemas.microsoft.com/office/drawing/2014/main" id="{50672E41-A6DB-49BA-B9F9-57EE02870446}"/>
                </a:ext>
              </a:extLst>
            </p:cNvPr>
            <p:cNvSpPr>
              <a:spLocks noChangeShapeType="1"/>
            </p:cNvSpPr>
            <p:nvPr/>
          </p:nvSpPr>
          <p:spPr bwMode="auto">
            <a:xfrm flipV="1">
              <a:off x="3563343" y="3356620"/>
              <a:ext cx="21590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798" name="Line 8">
              <a:extLst>
                <a:ext uri="{FF2B5EF4-FFF2-40B4-BE49-F238E27FC236}">
                  <a16:creationId xmlns:a16="http://schemas.microsoft.com/office/drawing/2014/main" id="{C0417309-4F17-47A8-8C7C-CFA042138828}"/>
                </a:ext>
              </a:extLst>
            </p:cNvPr>
            <p:cNvSpPr>
              <a:spLocks noChangeShapeType="1"/>
            </p:cNvSpPr>
            <p:nvPr/>
          </p:nvSpPr>
          <p:spPr bwMode="auto">
            <a:xfrm flipH="1" flipV="1">
              <a:off x="4068168" y="3356620"/>
              <a:ext cx="287337"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799" name="Line 9">
              <a:extLst>
                <a:ext uri="{FF2B5EF4-FFF2-40B4-BE49-F238E27FC236}">
                  <a16:creationId xmlns:a16="http://schemas.microsoft.com/office/drawing/2014/main" id="{1A9F47C2-5DDC-406F-9843-307E934BAA97}"/>
                </a:ext>
              </a:extLst>
            </p:cNvPr>
            <p:cNvSpPr>
              <a:spLocks noChangeShapeType="1"/>
            </p:cNvSpPr>
            <p:nvPr/>
          </p:nvSpPr>
          <p:spPr bwMode="auto">
            <a:xfrm flipH="1" flipV="1">
              <a:off x="4499968" y="3356620"/>
              <a:ext cx="792162"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800" name="Line 10">
              <a:extLst>
                <a:ext uri="{FF2B5EF4-FFF2-40B4-BE49-F238E27FC236}">
                  <a16:creationId xmlns:a16="http://schemas.microsoft.com/office/drawing/2014/main" id="{0EACA2D3-0164-41EB-A76B-43206B1ACF8C}"/>
                </a:ext>
              </a:extLst>
            </p:cNvPr>
            <p:cNvSpPr>
              <a:spLocks noChangeShapeType="1"/>
            </p:cNvSpPr>
            <p:nvPr/>
          </p:nvSpPr>
          <p:spPr bwMode="auto">
            <a:xfrm>
              <a:off x="2699743" y="3501083"/>
              <a:ext cx="25193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801" name="Line 11">
              <a:extLst>
                <a:ext uri="{FF2B5EF4-FFF2-40B4-BE49-F238E27FC236}">
                  <a16:creationId xmlns:a16="http://schemas.microsoft.com/office/drawing/2014/main" id="{914DE947-7123-4681-8D27-6F97E316A2D8}"/>
                </a:ext>
              </a:extLst>
            </p:cNvPr>
            <p:cNvSpPr>
              <a:spLocks noChangeShapeType="1"/>
            </p:cNvSpPr>
            <p:nvPr/>
          </p:nvSpPr>
          <p:spPr bwMode="auto">
            <a:xfrm>
              <a:off x="2483843" y="3716983"/>
              <a:ext cx="30956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802" name="Line 12">
              <a:extLst>
                <a:ext uri="{FF2B5EF4-FFF2-40B4-BE49-F238E27FC236}">
                  <a16:creationId xmlns:a16="http://schemas.microsoft.com/office/drawing/2014/main" id="{6B03D469-15B0-4983-9B2F-0631B0D57653}"/>
                </a:ext>
              </a:extLst>
            </p:cNvPr>
            <p:cNvSpPr>
              <a:spLocks noChangeShapeType="1"/>
            </p:cNvSpPr>
            <p:nvPr/>
          </p:nvSpPr>
          <p:spPr bwMode="auto">
            <a:xfrm>
              <a:off x="2194918" y="4004320"/>
              <a:ext cx="36734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grpSp>
      <p:cxnSp>
        <p:nvCxnSpPr>
          <p:cNvPr id="46" name="Straight Arrow Connector 45">
            <a:extLst>
              <a:ext uri="{FF2B5EF4-FFF2-40B4-BE49-F238E27FC236}">
                <a16:creationId xmlns:a16="http://schemas.microsoft.com/office/drawing/2014/main" id="{A0E7DD99-906B-472E-AC22-B879B77599D5}"/>
              </a:ext>
            </a:extLst>
          </p:cNvPr>
          <p:cNvCxnSpPr/>
          <p:nvPr/>
        </p:nvCxnSpPr>
        <p:spPr>
          <a:xfrm rot="5400000">
            <a:off x="2944813" y="3778251"/>
            <a:ext cx="161925" cy="1206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54CB137E-209C-42F7-81A7-5708D09501E5}"/>
              </a:ext>
            </a:extLst>
          </p:cNvPr>
          <p:cNvCxnSpPr/>
          <p:nvPr/>
        </p:nvCxnSpPr>
        <p:spPr>
          <a:xfrm>
            <a:off x="3086100" y="3757613"/>
            <a:ext cx="32385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92AD7516-73E6-49F0-8711-2736072E21BC}"/>
              </a:ext>
            </a:extLst>
          </p:cNvPr>
          <p:cNvCxnSpPr/>
          <p:nvPr/>
        </p:nvCxnSpPr>
        <p:spPr>
          <a:xfrm>
            <a:off x="3086100" y="3757613"/>
            <a:ext cx="242888" cy="1206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74763" name="Group 83">
            <a:extLst>
              <a:ext uri="{FF2B5EF4-FFF2-40B4-BE49-F238E27FC236}">
                <a16:creationId xmlns:a16="http://schemas.microsoft.com/office/drawing/2014/main" id="{D8C6662F-C328-45F2-B832-2E079DB9315F}"/>
              </a:ext>
            </a:extLst>
          </p:cNvPr>
          <p:cNvGrpSpPr>
            <a:grpSpLocks/>
          </p:cNvGrpSpPr>
          <p:nvPr/>
        </p:nvGrpSpPr>
        <p:grpSpPr bwMode="auto">
          <a:xfrm>
            <a:off x="3611564" y="3878264"/>
            <a:ext cx="1089025" cy="403225"/>
            <a:chOff x="2086945" y="3878411"/>
            <a:chExt cx="1089302" cy="403445"/>
          </a:xfrm>
        </p:grpSpPr>
        <p:cxnSp>
          <p:nvCxnSpPr>
            <p:cNvPr id="53" name="Straight Arrow Connector 52">
              <a:extLst>
                <a:ext uri="{FF2B5EF4-FFF2-40B4-BE49-F238E27FC236}">
                  <a16:creationId xmlns:a16="http://schemas.microsoft.com/office/drawing/2014/main" id="{6F587379-495E-4A30-B614-490E5C3195B3}"/>
                </a:ext>
              </a:extLst>
            </p:cNvPr>
            <p:cNvCxnSpPr/>
            <p:nvPr/>
          </p:nvCxnSpPr>
          <p:spPr>
            <a:xfrm rot="16200000" flipV="1">
              <a:off x="2389412" y="3939574"/>
              <a:ext cx="201722" cy="79395"/>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3E89F435-C5EB-4CC8-908A-D81F5B1B33A2}"/>
                </a:ext>
              </a:extLst>
            </p:cNvPr>
            <p:cNvCxnSpPr/>
            <p:nvPr/>
          </p:nvCxnSpPr>
          <p:spPr>
            <a:xfrm rot="10800000">
              <a:off x="2126642" y="3878411"/>
              <a:ext cx="403328" cy="201722"/>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70D22D6-E474-43EA-B677-29A113C355F4}"/>
                </a:ext>
              </a:extLst>
            </p:cNvPr>
            <p:cNvCxnSpPr/>
            <p:nvPr/>
          </p:nvCxnSpPr>
          <p:spPr>
            <a:xfrm rot="10800000">
              <a:off x="2086945" y="4080133"/>
              <a:ext cx="443025" cy="1589"/>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69657E77-446C-426B-8564-76A1142150CB}"/>
                </a:ext>
              </a:extLst>
            </p:cNvPr>
            <p:cNvCxnSpPr/>
            <p:nvPr/>
          </p:nvCxnSpPr>
          <p:spPr>
            <a:xfrm rot="10800000" flipV="1">
              <a:off x="2126642" y="4080133"/>
              <a:ext cx="403328" cy="201723"/>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21BE0558-5C8A-44C4-A5B0-B7AD2DD5C7E4}"/>
                </a:ext>
              </a:extLst>
            </p:cNvPr>
            <p:cNvCxnSpPr/>
            <p:nvPr/>
          </p:nvCxnSpPr>
          <p:spPr>
            <a:xfrm rot="16200000" flipH="1">
              <a:off x="2469600" y="4140503"/>
              <a:ext cx="201723" cy="80984"/>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7DA3CD2E-1F2B-4957-A13D-CC0285E71D82}"/>
                </a:ext>
              </a:extLst>
            </p:cNvPr>
            <p:cNvCxnSpPr/>
            <p:nvPr/>
          </p:nvCxnSpPr>
          <p:spPr>
            <a:xfrm flipV="1">
              <a:off x="2529970" y="3878411"/>
              <a:ext cx="242950" cy="201722"/>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7235A0AD-57B7-43BE-BC45-A6266788111B}"/>
                </a:ext>
              </a:extLst>
            </p:cNvPr>
            <p:cNvCxnSpPr/>
            <p:nvPr/>
          </p:nvCxnSpPr>
          <p:spPr>
            <a:xfrm>
              <a:off x="2529970" y="4080133"/>
              <a:ext cx="484311" cy="1589"/>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94350097-5639-4FC4-A876-CC2CD40F6853}"/>
                </a:ext>
              </a:extLst>
            </p:cNvPr>
            <p:cNvCxnSpPr/>
            <p:nvPr/>
          </p:nvCxnSpPr>
          <p:spPr>
            <a:xfrm>
              <a:off x="2529970" y="4080133"/>
              <a:ext cx="646277" cy="201723"/>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74764" name="Group 79">
            <a:extLst>
              <a:ext uri="{FF2B5EF4-FFF2-40B4-BE49-F238E27FC236}">
                <a16:creationId xmlns:a16="http://schemas.microsoft.com/office/drawing/2014/main" id="{3B7D1764-64D0-4D37-9008-7270BFFEDE64}"/>
              </a:ext>
            </a:extLst>
          </p:cNvPr>
          <p:cNvGrpSpPr>
            <a:grpSpLocks/>
          </p:cNvGrpSpPr>
          <p:nvPr/>
        </p:nvGrpSpPr>
        <p:grpSpPr bwMode="auto">
          <a:xfrm>
            <a:off x="2135189" y="4941889"/>
            <a:ext cx="3024187" cy="693737"/>
            <a:chOff x="827583" y="4941168"/>
            <a:chExt cx="6891985" cy="1584176"/>
          </a:xfrm>
        </p:grpSpPr>
        <p:grpSp>
          <p:nvGrpSpPr>
            <p:cNvPr id="74777" name="Group 69">
              <a:extLst>
                <a:ext uri="{FF2B5EF4-FFF2-40B4-BE49-F238E27FC236}">
                  <a16:creationId xmlns:a16="http://schemas.microsoft.com/office/drawing/2014/main" id="{942FE12A-B786-4F00-85AE-2CA872A6E72F}"/>
                </a:ext>
              </a:extLst>
            </p:cNvPr>
            <p:cNvGrpSpPr>
              <a:grpSpLocks/>
            </p:cNvGrpSpPr>
            <p:nvPr/>
          </p:nvGrpSpPr>
          <p:grpSpPr bwMode="auto">
            <a:xfrm>
              <a:off x="827583" y="4941168"/>
              <a:ext cx="6891985" cy="1584176"/>
              <a:chOff x="1836143" y="3356620"/>
              <a:chExt cx="4319587" cy="936625"/>
            </a:xfrm>
          </p:grpSpPr>
          <p:sp>
            <p:nvSpPr>
              <p:cNvPr id="71" name="AutoShape 5">
                <a:extLst>
                  <a:ext uri="{FF2B5EF4-FFF2-40B4-BE49-F238E27FC236}">
                    <a16:creationId xmlns:a16="http://schemas.microsoft.com/office/drawing/2014/main" id="{D8C71D7C-8BEA-43D2-BDCE-2A04E7AA02CB}"/>
                  </a:ext>
                </a:extLst>
              </p:cNvPr>
              <p:cNvSpPr>
                <a:spLocks noChangeArrowheads="1"/>
              </p:cNvSpPr>
              <p:nvPr/>
            </p:nvSpPr>
            <p:spPr bwMode="auto">
              <a:xfrm flipV="1">
                <a:off x="1836143" y="3356620"/>
                <a:ext cx="4319587" cy="936625"/>
              </a:xfrm>
              <a:custGeom>
                <a:avLst/>
                <a:gdLst>
                  <a:gd name="T0" fmla="*/ 1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1 w 21600"/>
                  <a:gd name="T13" fmla="*/ 4503 h 21600"/>
                  <a:gd name="T14" fmla="*/ 17099 w 21600"/>
                  <a:gd name="T15" fmla="*/ 17097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tx2">
                  <a:lumMod val="60000"/>
                  <a:lumOff val="40000"/>
                </a:schemeClr>
              </a:solidFill>
              <a:ln w="9525">
                <a:solidFill>
                  <a:schemeClr val="tx1"/>
                </a:solidFill>
                <a:miter lim="800000"/>
                <a:headEnd/>
                <a:tailEnd/>
              </a:ln>
            </p:spPr>
            <p:txBody>
              <a:bodyPr wrap="none" anchor="ctr"/>
              <a:lstStyle/>
              <a:p>
                <a:pPr eaLnBrk="1" hangingPunct="1">
                  <a:defRPr/>
                </a:pPr>
                <a:endParaRPr lang="en-GB">
                  <a:latin typeface="Arial" charset="0"/>
                  <a:cs typeface="Arial" charset="0"/>
                </a:endParaRPr>
              </a:p>
            </p:txBody>
          </p:sp>
          <p:sp>
            <p:nvSpPr>
              <p:cNvPr id="74780" name="Line 6">
                <a:extLst>
                  <a:ext uri="{FF2B5EF4-FFF2-40B4-BE49-F238E27FC236}">
                    <a16:creationId xmlns:a16="http://schemas.microsoft.com/office/drawing/2014/main" id="{B3A7A478-FED2-45D1-B6A8-F919A0E03DEC}"/>
                  </a:ext>
                </a:extLst>
              </p:cNvPr>
              <p:cNvSpPr>
                <a:spLocks noChangeShapeType="1"/>
              </p:cNvSpPr>
              <p:nvPr/>
            </p:nvSpPr>
            <p:spPr bwMode="auto">
              <a:xfrm flipV="1">
                <a:off x="2699743" y="3356620"/>
                <a:ext cx="64770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781" name="Line 7">
                <a:extLst>
                  <a:ext uri="{FF2B5EF4-FFF2-40B4-BE49-F238E27FC236}">
                    <a16:creationId xmlns:a16="http://schemas.microsoft.com/office/drawing/2014/main" id="{04B0A954-B438-449D-B09F-F7027599CDC5}"/>
                  </a:ext>
                </a:extLst>
              </p:cNvPr>
              <p:cNvSpPr>
                <a:spLocks noChangeShapeType="1"/>
              </p:cNvSpPr>
              <p:nvPr/>
            </p:nvSpPr>
            <p:spPr bwMode="auto">
              <a:xfrm flipV="1">
                <a:off x="3563343" y="3356620"/>
                <a:ext cx="215900"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782" name="Line 8">
                <a:extLst>
                  <a:ext uri="{FF2B5EF4-FFF2-40B4-BE49-F238E27FC236}">
                    <a16:creationId xmlns:a16="http://schemas.microsoft.com/office/drawing/2014/main" id="{0A97B6A4-9931-41B1-87BC-F840660B0F5F}"/>
                  </a:ext>
                </a:extLst>
              </p:cNvPr>
              <p:cNvSpPr>
                <a:spLocks noChangeShapeType="1"/>
              </p:cNvSpPr>
              <p:nvPr/>
            </p:nvSpPr>
            <p:spPr bwMode="auto">
              <a:xfrm flipH="1" flipV="1">
                <a:off x="4068168" y="3356620"/>
                <a:ext cx="287337"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783" name="Line 9">
                <a:extLst>
                  <a:ext uri="{FF2B5EF4-FFF2-40B4-BE49-F238E27FC236}">
                    <a16:creationId xmlns:a16="http://schemas.microsoft.com/office/drawing/2014/main" id="{5F27BBC2-8135-47D8-A789-07D7623AAEA0}"/>
                  </a:ext>
                </a:extLst>
              </p:cNvPr>
              <p:cNvSpPr>
                <a:spLocks noChangeShapeType="1"/>
              </p:cNvSpPr>
              <p:nvPr/>
            </p:nvSpPr>
            <p:spPr bwMode="auto">
              <a:xfrm flipH="1" flipV="1">
                <a:off x="4499968" y="3356620"/>
                <a:ext cx="792162" cy="9366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784" name="Line 10">
                <a:extLst>
                  <a:ext uri="{FF2B5EF4-FFF2-40B4-BE49-F238E27FC236}">
                    <a16:creationId xmlns:a16="http://schemas.microsoft.com/office/drawing/2014/main" id="{760D0F46-5EFC-41D3-B1D7-15887D8FDAA7}"/>
                  </a:ext>
                </a:extLst>
              </p:cNvPr>
              <p:cNvSpPr>
                <a:spLocks noChangeShapeType="1"/>
              </p:cNvSpPr>
              <p:nvPr/>
            </p:nvSpPr>
            <p:spPr bwMode="auto">
              <a:xfrm>
                <a:off x="2699743" y="3501083"/>
                <a:ext cx="251936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785" name="Line 11">
                <a:extLst>
                  <a:ext uri="{FF2B5EF4-FFF2-40B4-BE49-F238E27FC236}">
                    <a16:creationId xmlns:a16="http://schemas.microsoft.com/office/drawing/2014/main" id="{9A80AD3D-949A-4B74-B5C4-4C6B2EB754BB}"/>
                  </a:ext>
                </a:extLst>
              </p:cNvPr>
              <p:cNvSpPr>
                <a:spLocks noChangeShapeType="1"/>
              </p:cNvSpPr>
              <p:nvPr/>
            </p:nvSpPr>
            <p:spPr bwMode="auto">
              <a:xfrm>
                <a:off x="2483843" y="3716983"/>
                <a:ext cx="30956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74786" name="Line 12">
                <a:extLst>
                  <a:ext uri="{FF2B5EF4-FFF2-40B4-BE49-F238E27FC236}">
                    <a16:creationId xmlns:a16="http://schemas.microsoft.com/office/drawing/2014/main" id="{9E31F5D0-701D-4CFC-89B8-65037DFB5B6A}"/>
                  </a:ext>
                </a:extLst>
              </p:cNvPr>
              <p:cNvSpPr>
                <a:spLocks noChangeShapeType="1"/>
              </p:cNvSpPr>
              <p:nvPr/>
            </p:nvSpPr>
            <p:spPr bwMode="auto">
              <a:xfrm>
                <a:off x="2194918" y="4004320"/>
                <a:ext cx="36734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grpSp>
        <p:sp>
          <p:nvSpPr>
            <p:cNvPr id="79" name="Trapezoid 78">
              <a:extLst>
                <a:ext uri="{FF2B5EF4-FFF2-40B4-BE49-F238E27FC236}">
                  <a16:creationId xmlns:a16="http://schemas.microsoft.com/office/drawing/2014/main" id="{180D6CB3-18F0-45CF-BDE2-32F9EC99B2B9}"/>
                </a:ext>
              </a:extLst>
            </p:cNvPr>
            <p:cNvSpPr/>
            <p:nvPr/>
          </p:nvSpPr>
          <p:spPr>
            <a:xfrm>
              <a:off x="2484554" y="5158675"/>
              <a:ext cx="3455037" cy="862778"/>
            </a:xfrm>
            <a:prstGeom prst="trapezoid">
              <a:avLst>
                <a:gd name="adj" fmla="val 74798"/>
              </a:avLst>
            </a:prstGeom>
            <a:solidFill>
              <a:schemeClr val="tx2">
                <a:lumMod val="75000"/>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grpSp>
      <p:sp>
        <p:nvSpPr>
          <p:cNvPr id="74765" name="TextBox 80">
            <a:extLst>
              <a:ext uri="{FF2B5EF4-FFF2-40B4-BE49-F238E27FC236}">
                <a16:creationId xmlns:a16="http://schemas.microsoft.com/office/drawing/2014/main" id="{906E6EC7-C7FE-4D58-908D-D77BAF2BD431}"/>
              </a:ext>
            </a:extLst>
          </p:cNvPr>
          <p:cNvSpPr txBox="1">
            <a:spLocks noChangeArrowheads="1"/>
          </p:cNvSpPr>
          <p:nvPr/>
        </p:nvSpPr>
        <p:spPr bwMode="auto">
          <a:xfrm>
            <a:off x="5664200" y="2349501"/>
            <a:ext cx="4464050"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latin typeface="Arial" panose="020B0604020202020204" pitchFamily="34" charset="0"/>
              </a:rPr>
              <a:t>Wrap boundaries:</a:t>
            </a:r>
          </a:p>
          <a:p>
            <a:pPr eaLnBrk="1" hangingPunct="1">
              <a:spcBef>
                <a:spcPct val="0"/>
              </a:spcBef>
              <a:buFontTx/>
              <a:buNone/>
            </a:pPr>
            <a:r>
              <a:rPr lang="en-GB" altLang="en-US" sz="2000">
                <a:latin typeface="Arial" panose="020B0604020202020204" pitchFamily="34" charset="0"/>
              </a:rPr>
              <a:t>	Suitable for modelling 	abstract landscapes</a:t>
            </a:r>
          </a:p>
        </p:txBody>
      </p:sp>
      <p:sp>
        <p:nvSpPr>
          <p:cNvPr id="74766" name="TextBox 81">
            <a:extLst>
              <a:ext uri="{FF2B5EF4-FFF2-40B4-BE49-F238E27FC236}">
                <a16:creationId xmlns:a16="http://schemas.microsoft.com/office/drawing/2014/main" id="{AFBA343D-0BF8-4998-B8E9-CF6E9C42D2D1}"/>
              </a:ext>
            </a:extLst>
          </p:cNvPr>
          <p:cNvSpPr txBox="1">
            <a:spLocks noChangeArrowheads="1"/>
          </p:cNvSpPr>
          <p:nvPr/>
        </p:nvSpPr>
        <p:spPr bwMode="auto">
          <a:xfrm>
            <a:off x="5664201" y="3500438"/>
            <a:ext cx="471646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latin typeface="Arial" panose="020B0604020202020204" pitchFamily="34" charset="0"/>
              </a:rPr>
              <a:t>Only process as many cells as you can:</a:t>
            </a:r>
          </a:p>
          <a:p>
            <a:pPr eaLnBrk="1" hangingPunct="1">
              <a:spcBef>
                <a:spcPct val="0"/>
              </a:spcBef>
              <a:buFontTx/>
              <a:buNone/>
            </a:pPr>
            <a:r>
              <a:rPr lang="en-GB" altLang="en-US" sz="2000">
                <a:latin typeface="Arial" panose="020B0604020202020204" pitchFamily="34" charset="0"/>
              </a:rPr>
              <a:t>	Suitable for modelling non-	abstract landscapes</a:t>
            </a:r>
          </a:p>
        </p:txBody>
      </p:sp>
      <p:sp>
        <p:nvSpPr>
          <p:cNvPr id="74767" name="TextBox 82">
            <a:extLst>
              <a:ext uri="{FF2B5EF4-FFF2-40B4-BE49-F238E27FC236}">
                <a16:creationId xmlns:a16="http://schemas.microsoft.com/office/drawing/2014/main" id="{7AB0C98B-729A-43AD-899E-91EF68CBC07E}"/>
              </a:ext>
            </a:extLst>
          </p:cNvPr>
          <p:cNvSpPr txBox="1">
            <a:spLocks noChangeArrowheads="1"/>
          </p:cNvSpPr>
          <p:nvPr/>
        </p:nvSpPr>
        <p:spPr bwMode="auto">
          <a:xfrm>
            <a:off x="5808663" y="4724400"/>
            <a:ext cx="44640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latin typeface="Arial" panose="020B0604020202020204" pitchFamily="34" charset="0"/>
              </a:rPr>
              <a:t>Only process cells that can have complete processing:</a:t>
            </a:r>
          </a:p>
          <a:p>
            <a:pPr eaLnBrk="1" hangingPunct="1">
              <a:spcBef>
                <a:spcPct val="0"/>
              </a:spcBef>
              <a:buFontTx/>
              <a:buNone/>
            </a:pPr>
            <a:r>
              <a:rPr lang="en-GB" altLang="en-US" sz="2000">
                <a:latin typeface="Arial" panose="020B0604020202020204" pitchFamily="34" charset="0"/>
              </a:rPr>
              <a:t>	Suitable for image processing</a:t>
            </a:r>
          </a:p>
        </p:txBody>
      </p:sp>
      <p:grpSp>
        <p:nvGrpSpPr>
          <p:cNvPr id="74768" name="Group 84">
            <a:extLst>
              <a:ext uri="{FF2B5EF4-FFF2-40B4-BE49-F238E27FC236}">
                <a16:creationId xmlns:a16="http://schemas.microsoft.com/office/drawing/2014/main" id="{F801DCB3-0754-49E5-82DD-6BB3B1F72A47}"/>
              </a:ext>
            </a:extLst>
          </p:cNvPr>
          <p:cNvGrpSpPr>
            <a:grpSpLocks/>
          </p:cNvGrpSpPr>
          <p:nvPr/>
        </p:nvGrpSpPr>
        <p:grpSpPr bwMode="auto">
          <a:xfrm>
            <a:off x="3576639" y="5084764"/>
            <a:ext cx="1089025" cy="403225"/>
            <a:chOff x="2086945" y="3878411"/>
            <a:chExt cx="1089302" cy="403445"/>
          </a:xfrm>
        </p:grpSpPr>
        <p:cxnSp>
          <p:nvCxnSpPr>
            <p:cNvPr id="86" name="Straight Arrow Connector 85">
              <a:extLst>
                <a:ext uri="{FF2B5EF4-FFF2-40B4-BE49-F238E27FC236}">
                  <a16:creationId xmlns:a16="http://schemas.microsoft.com/office/drawing/2014/main" id="{0B930EFB-1FA0-441E-95F2-070E70873E85}"/>
                </a:ext>
              </a:extLst>
            </p:cNvPr>
            <p:cNvCxnSpPr/>
            <p:nvPr/>
          </p:nvCxnSpPr>
          <p:spPr>
            <a:xfrm rot="16200000" flipV="1">
              <a:off x="2389412" y="3939574"/>
              <a:ext cx="201722" cy="79395"/>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DE2A973A-2DE2-4C82-A36C-950AB205A6BC}"/>
                </a:ext>
              </a:extLst>
            </p:cNvPr>
            <p:cNvCxnSpPr/>
            <p:nvPr/>
          </p:nvCxnSpPr>
          <p:spPr>
            <a:xfrm rot="10800000">
              <a:off x="2126642" y="3878411"/>
              <a:ext cx="403328" cy="201722"/>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9186385E-E208-4CB8-8251-2E775D756B09}"/>
                </a:ext>
              </a:extLst>
            </p:cNvPr>
            <p:cNvCxnSpPr/>
            <p:nvPr/>
          </p:nvCxnSpPr>
          <p:spPr>
            <a:xfrm rot="10800000">
              <a:off x="2086945" y="4080133"/>
              <a:ext cx="443025" cy="1589"/>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534E5A30-2ACD-49A9-81F9-297C21BE52D1}"/>
                </a:ext>
              </a:extLst>
            </p:cNvPr>
            <p:cNvCxnSpPr/>
            <p:nvPr/>
          </p:nvCxnSpPr>
          <p:spPr>
            <a:xfrm rot="10800000" flipV="1">
              <a:off x="2126642" y="4080133"/>
              <a:ext cx="403328" cy="201723"/>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4B165CE4-12B8-4784-9CB7-8964E3CFE04E}"/>
                </a:ext>
              </a:extLst>
            </p:cNvPr>
            <p:cNvCxnSpPr/>
            <p:nvPr/>
          </p:nvCxnSpPr>
          <p:spPr>
            <a:xfrm rot="16200000" flipH="1">
              <a:off x="2469600" y="4140503"/>
              <a:ext cx="201723" cy="80984"/>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B36118CA-4470-431F-93EC-9FC0D71AA546}"/>
                </a:ext>
              </a:extLst>
            </p:cNvPr>
            <p:cNvCxnSpPr/>
            <p:nvPr/>
          </p:nvCxnSpPr>
          <p:spPr>
            <a:xfrm flipV="1">
              <a:off x="2529970" y="3878411"/>
              <a:ext cx="242950" cy="201722"/>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FDB28918-8585-4CFB-90E7-1526ED0B550B}"/>
                </a:ext>
              </a:extLst>
            </p:cNvPr>
            <p:cNvCxnSpPr/>
            <p:nvPr/>
          </p:nvCxnSpPr>
          <p:spPr>
            <a:xfrm>
              <a:off x="2529970" y="4080133"/>
              <a:ext cx="484311" cy="1589"/>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2C2A8869-3A84-4B2E-8BAD-975C94125FB1}"/>
                </a:ext>
              </a:extLst>
            </p:cNvPr>
            <p:cNvCxnSpPr/>
            <p:nvPr/>
          </p:nvCxnSpPr>
          <p:spPr>
            <a:xfrm>
              <a:off x="2529970" y="4080133"/>
              <a:ext cx="646277" cy="201723"/>
            </a:xfrm>
            <a:prstGeom prst="straightConnector1">
              <a:avLst/>
            </a:prstGeom>
            <a:ln>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933086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8AE82-7436-436D-AB9A-571981D1936C}"/>
              </a:ext>
            </a:extLst>
          </p:cNvPr>
          <p:cNvSpPr>
            <a:spLocks noGrp="1"/>
          </p:cNvSpPr>
          <p:nvPr>
            <p:ph type="title"/>
          </p:nvPr>
        </p:nvSpPr>
        <p:spPr/>
        <p:txBody>
          <a:bodyPr/>
          <a:lstStyle/>
          <a:p>
            <a:r>
              <a:rPr lang="en-GB" dirty="0"/>
              <a:t>Multiple targets</a:t>
            </a:r>
          </a:p>
        </p:txBody>
      </p:sp>
      <p:sp>
        <p:nvSpPr>
          <p:cNvPr id="3" name="Content Placeholder 2">
            <a:extLst>
              <a:ext uri="{FF2B5EF4-FFF2-40B4-BE49-F238E27FC236}">
                <a16:creationId xmlns:a16="http://schemas.microsoft.com/office/drawing/2014/main" id="{1AC72714-BB4F-4EA2-863A-17896EDD1015}"/>
              </a:ext>
            </a:extLst>
          </p:cNvPr>
          <p:cNvSpPr>
            <a:spLocks noGrp="1"/>
          </p:cNvSpPr>
          <p:nvPr>
            <p:ph idx="1"/>
          </p:nvPr>
        </p:nvSpPr>
        <p:spPr/>
        <p:txBody>
          <a:bodyPr>
            <a:normAutofit fontScale="92500" lnSpcReduction="20000"/>
          </a:bodyPr>
          <a:lstStyle/>
          <a:p>
            <a:pPr marL="0" indent="0">
              <a:buNone/>
            </a:pPr>
            <a:r>
              <a:rPr lang="en-GB" dirty="0"/>
              <a:t>If you know the number of elements in the second dimension of a 2D list or tuple, you can:</a:t>
            </a:r>
          </a:p>
          <a:p>
            <a:pPr marL="0" indent="0">
              <a:buNone/>
            </a:pPr>
            <a:endParaRPr lang="en-GB" dirty="0"/>
          </a:p>
          <a:p>
            <a:pPr marL="0" indent="0">
              <a:buNone/>
            </a:pPr>
            <a:r>
              <a:rPr lang="nn-NO" dirty="0">
                <a:latin typeface="Courier New" panose="02070309020205020404" pitchFamily="49" charset="0"/>
                <a:cs typeface="Courier New" panose="02070309020205020404" pitchFamily="49" charset="0"/>
              </a:rPr>
              <a:t>data = [</a:t>
            </a:r>
          </a:p>
          <a:p>
            <a:pPr marL="0" indent="0">
              <a:buNone/>
            </a:pPr>
            <a:r>
              <a:rPr lang="nn-NO" dirty="0">
                <a:latin typeface="Courier New" panose="02070309020205020404" pitchFamily="49" charset="0"/>
                <a:cs typeface="Courier New" panose="02070309020205020404" pitchFamily="49" charset="0"/>
              </a:rPr>
              <a:t>[0,1],</a:t>
            </a:r>
          </a:p>
          <a:p>
            <a:pPr marL="0" indent="0">
              <a:buNone/>
            </a:pPr>
            <a:r>
              <a:rPr lang="nn-NO" dirty="0">
                <a:latin typeface="Courier New" panose="02070309020205020404" pitchFamily="49" charset="0"/>
                <a:cs typeface="Courier New" panose="02070309020205020404" pitchFamily="49" charset="0"/>
              </a:rPr>
              <a:t>[2,3],</a:t>
            </a:r>
          </a:p>
          <a:p>
            <a:pPr marL="0" indent="0">
              <a:buNone/>
            </a:pPr>
            <a:r>
              <a:rPr lang="nn-NO" dirty="0">
                <a:latin typeface="Courier New" panose="02070309020205020404" pitchFamily="49" charset="0"/>
                <a:cs typeface="Courier New" panose="02070309020205020404" pitchFamily="49" charset="0"/>
              </a:rPr>
              <a:t>[4,5]</a:t>
            </a:r>
          </a:p>
          <a:p>
            <a:pPr marL="0" indent="0">
              <a:buNone/>
            </a:pPr>
            <a:r>
              <a:rPr lang="nn-NO" dirty="0">
                <a:latin typeface="Courier New" panose="02070309020205020404" pitchFamily="49" charset="0"/>
                <a:cs typeface="Courier New" panose="02070309020205020404" pitchFamily="49" charset="0"/>
              </a:rPr>
              <a:t>]</a:t>
            </a:r>
          </a:p>
          <a:p>
            <a:pPr marL="0" indent="0">
              <a:buNone/>
            </a:pPr>
            <a:endParaRPr lang="nn-NO" dirty="0">
              <a:latin typeface="Courier New" panose="02070309020205020404" pitchFamily="49" charset="0"/>
              <a:cs typeface="Courier New" panose="02070309020205020404" pitchFamily="49" charset="0"/>
            </a:endParaRPr>
          </a:p>
          <a:p>
            <a:pPr marL="0" indent="0">
              <a:buNone/>
            </a:pPr>
            <a:r>
              <a:rPr lang="nn-NO" dirty="0">
                <a:latin typeface="Courier New" panose="02070309020205020404" pitchFamily="49" charset="0"/>
                <a:cs typeface="Courier New" panose="02070309020205020404" pitchFamily="49" charset="0"/>
              </a:rPr>
              <a:t>for a,b in data: </a:t>
            </a:r>
          </a:p>
          <a:p>
            <a:pPr marL="0" indent="0">
              <a:buNone/>
            </a:pPr>
            <a:r>
              <a:rPr lang="nn-NO" dirty="0">
                <a:latin typeface="Courier New" panose="02070309020205020404" pitchFamily="49" charset="0"/>
                <a:cs typeface="Courier New" panose="02070309020205020404" pitchFamily="49" charset="0"/>
              </a:rPr>
              <a:t>        print (str(a) + " " + str(b))</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849639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a:t>zip uses</a:t>
            </a:r>
          </a:p>
        </p:txBody>
      </p:sp>
      <p:sp>
        <p:nvSpPr>
          <p:cNvPr id="3" name="Content Placeholder 2"/>
          <p:cNvSpPr>
            <a:spLocks noGrp="1"/>
          </p:cNvSpPr>
          <p:nvPr>
            <p:ph idx="1"/>
          </p:nvPr>
        </p:nvSpPr>
        <p:spPr/>
        <p:txBody>
          <a:bodyPr>
            <a:normAutofit fontScale="92500" lnSpcReduction="20000"/>
          </a:bodyPr>
          <a:lstStyle/>
          <a:p>
            <a:pPr marL="0" indent="0">
              <a:buNone/>
            </a:pPr>
            <a:r>
              <a:rPr lang="en-GB" dirty="0"/>
              <a:t>Really useful for looping through two sets of data at the same time. </a:t>
            </a:r>
          </a:p>
          <a:p>
            <a:pPr marL="0" indent="0">
              <a:buNone/>
            </a:pPr>
            <a:r>
              <a:rPr lang="en-GB" dirty="0"/>
              <a:t>Here, for example, we use it to make a dictionary from two lists:</a:t>
            </a:r>
          </a:p>
          <a:p>
            <a:pPr marL="0" indent="0">
              <a:buNone/>
            </a:pPr>
            <a:endParaRPr lang="en-GB" dirty="0"/>
          </a:p>
          <a:p>
            <a:pPr marL="0" indent="0">
              <a:buNone/>
            </a:pPr>
            <a:r>
              <a:rPr lang="pl-PL" dirty="0">
                <a:latin typeface="Courier New" panose="02070309020205020404" pitchFamily="49" charset="0"/>
                <a:cs typeface="Courier New" panose="02070309020205020404" pitchFamily="49" charset="0"/>
              </a:rPr>
              <a:t>a = [1,2,3,4,5]</a:t>
            </a:r>
          </a:p>
          <a:p>
            <a:pPr marL="0" indent="0">
              <a:buNone/>
            </a:pPr>
            <a:r>
              <a:rPr lang="pl-PL" dirty="0">
                <a:latin typeface="Courier New" panose="02070309020205020404" pitchFamily="49" charset="0"/>
                <a:cs typeface="Courier New" panose="02070309020205020404" pitchFamily="49" charset="0"/>
              </a:rPr>
              <a:t>b = [10,20,30,40,50]</a:t>
            </a:r>
          </a:p>
          <a:p>
            <a:pPr marL="0" indent="0">
              <a:buNone/>
            </a:pPr>
            <a:r>
              <a:rPr lang="pl-PL" dirty="0">
                <a:latin typeface="Courier New" panose="02070309020205020404" pitchFamily="49" charset="0"/>
                <a:cs typeface="Courier New" panose="02070309020205020404" pitchFamily="49" charset="0"/>
              </a:rPr>
              <a:t>z = zip(a,b)</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d = {}</a:t>
            </a:r>
            <a:endParaRPr lang="pl-PL" dirty="0">
              <a:latin typeface="Courier New" panose="02070309020205020404" pitchFamily="49" charset="0"/>
              <a:cs typeface="Courier New" panose="02070309020205020404" pitchFamily="49" charset="0"/>
            </a:endParaRPr>
          </a:p>
          <a:p>
            <a:pPr marL="0" indent="0">
              <a:buNone/>
            </a:pPr>
            <a:r>
              <a:rPr lang="pl-PL" dirty="0">
                <a:latin typeface="Courier New" panose="02070309020205020404" pitchFamily="49" charset="0"/>
                <a:cs typeface="Courier New" panose="02070309020205020404" pitchFamily="49" charset="0"/>
              </a:rPr>
              <a:t>for </a:t>
            </a:r>
            <a:r>
              <a:rPr lang="en-GB" dirty="0">
                <a:latin typeface="Courier New" panose="02070309020205020404" pitchFamily="49" charset="0"/>
                <a:cs typeface="Courier New" panose="02070309020205020404" pitchFamily="49" charset="0"/>
              </a:rPr>
              <a:t>t</a:t>
            </a:r>
            <a:r>
              <a:rPr lang="pl-PL" dirty="0">
                <a:latin typeface="Courier New" panose="02070309020205020404" pitchFamily="49" charset="0"/>
                <a:cs typeface="Courier New" panose="02070309020205020404" pitchFamily="49" charset="0"/>
              </a:rPr>
              <a:t> in z:</a:t>
            </a:r>
          </a:p>
          <a:p>
            <a:pPr marL="0" indent="0">
              <a:buNone/>
            </a:pPr>
            <a:r>
              <a:rPr lang="en-GB" dirty="0">
                <a:latin typeface="Courier New" panose="02070309020205020404" pitchFamily="49" charset="0"/>
                <a:cs typeface="Courier New" panose="02070309020205020404" pitchFamily="49" charset="0"/>
              </a:rPr>
              <a:t>	</a:t>
            </a:r>
            <a:r>
              <a:rPr lang="pl-PL" dirty="0">
                <a:latin typeface="Courier New" panose="02070309020205020404" pitchFamily="49" charset="0"/>
                <a:cs typeface="Courier New" panose="02070309020205020404" pitchFamily="49" charset="0"/>
              </a:rPr>
              <a:t>d[</a:t>
            </a:r>
            <a:r>
              <a:rPr lang="en-GB" dirty="0">
                <a:latin typeface="Courier New" panose="02070309020205020404" pitchFamily="49" charset="0"/>
                <a:cs typeface="Courier New" panose="02070309020205020404" pitchFamily="49" charset="0"/>
              </a:rPr>
              <a:t>t</a:t>
            </a:r>
            <a:r>
              <a:rPr lang="pl-PL" dirty="0">
                <a:latin typeface="Courier New" panose="02070309020205020404" pitchFamily="49" charset="0"/>
                <a:cs typeface="Courier New" panose="02070309020205020404" pitchFamily="49" charset="0"/>
              </a:rPr>
              <a:t>[0]] = </a:t>
            </a:r>
            <a:r>
              <a:rPr lang="en-GB" dirty="0">
                <a:latin typeface="Courier New" panose="02070309020205020404" pitchFamily="49" charset="0"/>
                <a:cs typeface="Courier New" panose="02070309020205020404" pitchFamily="49" charset="0"/>
              </a:rPr>
              <a:t>t</a:t>
            </a:r>
            <a:r>
              <a:rPr lang="pl-PL" dirty="0">
                <a:latin typeface="Courier New" panose="02070309020205020404" pitchFamily="49" charset="0"/>
                <a:cs typeface="Courier New" panose="02070309020205020404" pitchFamily="49" charset="0"/>
              </a:rPr>
              <a:t>[1]</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print(d)</a:t>
            </a:r>
          </a:p>
        </p:txBody>
      </p:sp>
    </p:spTree>
    <p:extLst>
      <p:ext uri="{BB962C8B-B14F-4D97-AF65-F5344CB8AC3E}">
        <p14:creationId xmlns:p14="http://schemas.microsoft.com/office/powerpoint/2010/main" val="263970180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86EC-D429-4C0C-B51C-3DDCDC981963}"/>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0A15F2EE-53E6-45E6-A0C7-5B6B682FB364}"/>
              </a:ext>
            </a:extLst>
          </p:cNvPr>
          <p:cNvSpPr>
            <a:spLocks noGrp="1"/>
          </p:cNvSpPr>
          <p:nvPr>
            <p:ph idx="1"/>
          </p:nvPr>
        </p:nvSpPr>
        <p:spPr>
          <a:xfrm>
            <a:off x="838200" y="2180491"/>
            <a:ext cx="10515600" cy="3996471"/>
          </a:xfrm>
        </p:spPr>
        <p:txBody>
          <a:bodyPr/>
          <a:lstStyle/>
          <a:p>
            <a:pPr marL="0" indent="0">
              <a:buNone/>
            </a:pPr>
            <a:r>
              <a:rPr lang="en-GB" sz="2000" dirty="0"/>
              <a:t>Branching</a:t>
            </a:r>
          </a:p>
          <a:p>
            <a:pPr marL="0" indent="0">
              <a:buNone/>
            </a:pPr>
            <a:r>
              <a:rPr lang="en-GB" sz="2400" dirty="0"/>
              <a:t>Loops</a:t>
            </a:r>
          </a:p>
          <a:p>
            <a:pPr marL="0" indent="0">
              <a:buNone/>
            </a:pPr>
            <a:r>
              <a:rPr lang="en-GB" sz="2400" dirty="0"/>
              <a:t>Looping 2D collections</a:t>
            </a:r>
          </a:p>
          <a:p>
            <a:pPr marL="0" indent="0">
              <a:buNone/>
            </a:pPr>
            <a:r>
              <a:rPr lang="en-GB" sz="3200" dirty="0"/>
              <a:t>Useful functions</a:t>
            </a:r>
          </a:p>
        </p:txBody>
      </p:sp>
    </p:spTree>
    <p:extLst>
      <p:ext uri="{BB962C8B-B14F-4D97-AF65-F5344CB8AC3E}">
        <p14:creationId xmlns:p14="http://schemas.microsoft.com/office/powerpoint/2010/main" val="27523956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6BE12-039D-488B-AF6F-8C7BC6D1C666}"/>
              </a:ext>
            </a:extLst>
          </p:cNvPr>
          <p:cNvSpPr>
            <a:spLocks noGrp="1"/>
          </p:cNvSpPr>
          <p:nvPr>
            <p:ph type="title"/>
          </p:nvPr>
        </p:nvSpPr>
        <p:spPr/>
        <p:txBody>
          <a:bodyPr/>
          <a:lstStyle/>
          <a:p>
            <a:pPr algn="r"/>
            <a:r>
              <a:rPr lang="en-GB" dirty="0" err="1"/>
              <a:t>Builtins</a:t>
            </a:r>
            <a:r>
              <a:rPr lang="en-GB" dirty="0"/>
              <a:t>: Iterators</a:t>
            </a:r>
          </a:p>
        </p:txBody>
      </p:sp>
      <p:sp>
        <p:nvSpPr>
          <p:cNvPr id="3" name="Content Placeholder 2">
            <a:extLst>
              <a:ext uri="{FF2B5EF4-FFF2-40B4-BE49-F238E27FC236}">
                <a16:creationId xmlns:a16="http://schemas.microsoft.com/office/drawing/2014/main" id="{54B47197-36F7-489F-9327-993433849E24}"/>
              </a:ext>
            </a:extLst>
          </p:cNvPr>
          <p:cNvSpPr>
            <a:spLocks noGrp="1"/>
          </p:cNvSpPr>
          <p:nvPr>
            <p:ph idx="1"/>
          </p:nvPr>
        </p:nvSpPr>
        <p:spPr>
          <a:xfrm>
            <a:off x="537881" y="1825625"/>
            <a:ext cx="11205883" cy="4351338"/>
          </a:xfrm>
        </p:spPr>
        <p:txBody>
          <a:bodyPr>
            <a:normAutofit fontScale="77500" lnSpcReduction="20000"/>
          </a:bodyPr>
          <a:lstStyle/>
          <a:p>
            <a:endParaRPr lang="en-GB" dirty="0"/>
          </a:p>
          <a:p>
            <a:pPr marL="0" indent="0">
              <a:buNone/>
            </a:pPr>
            <a:r>
              <a:rPr lang="en-GB" dirty="0">
                <a:latin typeface="Courier New" panose="02070309020205020404" pitchFamily="49" charset="0"/>
                <a:cs typeface="Courier New" panose="02070309020205020404" pitchFamily="49" charset="0"/>
              </a:rPr>
              <a:t>next(iterator[, default])</a:t>
            </a:r>
          </a:p>
          <a:p>
            <a:pPr marL="0" indent="0">
              <a:buNone/>
            </a:pPr>
            <a:endParaRPr lang="en-GB" dirty="0"/>
          </a:p>
          <a:p>
            <a:pPr marL="0" indent="0">
              <a:buNone/>
            </a:pPr>
            <a:r>
              <a:rPr lang="en-GB" dirty="0"/>
              <a:t>If you have any doubts about the iterator returning a value, this will return a default value at the end of the iterator. Obviously make sure it doesn't create an infinite loop. </a:t>
            </a:r>
          </a:p>
          <a:p>
            <a:pPr marL="0" indent="0">
              <a:buNone/>
            </a:pPr>
            <a:r>
              <a:rPr lang="en-GB" dirty="0"/>
              <a:t>If the default isn't given, it produces a warning at the end.</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a = list(range(3))</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it = </a:t>
            </a:r>
            <a:r>
              <a:rPr lang="en-GB" dirty="0" err="1">
                <a:latin typeface="Courier New" panose="02070309020205020404" pitchFamily="49" charset="0"/>
                <a:cs typeface="Courier New" panose="02070309020205020404" pitchFamily="49" charset="0"/>
              </a:rPr>
              <a:t>iter</a:t>
            </a:r>
            <a:r>
              <a:rPr lang="en-GB" dirty="0">
                <a:latin typeface="Courier New" panose="02070309020205020404" pitchFamily="49" charset="0"/>
                <a:cs typeface="Courier New" panose="02070309020205020404" pitchFamily="49" charset="0"/>
              </a:rPr>
              <a:t>(a)</a:t>
            </a:r>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in range(5):</a:t>
            </a:r>
          </a:p>
          <a:p>
            <a:pPr marL="0" indent="0">
              <a:buNone/>
            </a:pPr>
            <a:r>
              <a:rPr lang="en-GB" dirty="0">
                <a:latin typeface="Courier New" panose="02070309020205020404" pitchFamily="49" charset="0"/>
                <a:cs typeface="Courier New" panose="02070309020205020404" pitchFamily="49" charset="0"/>
              </a:rPr>
              <a:t>    print(next(it, "missing"))</a:t>
            </a:r>
          </a:p>
        </p:txBody>
      </p:sp>
      <p:sp>
        <p:nvSpPr>
          <p:cNvPr id="4" name="TextBox 3">
            <a:extLst>
              <a:ext uri="{FF2B5EF4-FFF2-40B4-BE49-F238E27FC236}">
                <a16:creationId xmlns:a16="http://schemas.microsoft.com/office/drawing/2014/main" id="{434666A5-A300-48C8-A002-F6285DF5BF37}"/>
              </a:ext>
            </a:extLst>
          </p:cNvPr>
          <p:cNvSpPr txBox="1"/>
          <p:nvPr/>
        </p:nvSpPr>
        <p:spPr>
          <a:xfrm>
            <a:off x="9377082" y="4001294"/>
            <a:ext cx="1475084" cy="1938992"/>
          </a:xfrm>
          <a:prstGeom prst="rect">
            <a:avLst/>
          </a:prstGeom>
          <a:noFill/>
        </p:spPr>
        <p:txBody>
          <a:bodyPr wrap="none" rtlCol="0">
            <a:spAutoFit/>
          </a:bodyPr>
          <a:lstStyle/>
          <a:p>
            <a:r>
              <a:rPr lang="en-GB" sz="2400" dirty="0">
                <a:latin typeface="Courier New" panose="02070309020205020404" pitchFamily="49" charset="0"/>
                <a:cs typeface="Courier New" panose="02070309020205020404" pitchFamily="49" charset="0"/>
              </a:rPr>
              <a:t>0</a:t>
            </a:r>
          </a:p>
          <a:p>
            <a:r>
              <a:rPr lang="en-GB" sz="2400" dirty="0">
                <a:latin typeface="Courier New" panose="02070309020205020404" pitchFamily="49" charset="0"/>
                <a:cs typeface="Courier New" panose="02070309020205020404" pitchFamily="49" charset="0"/>
              </a:rPr>
              <a:t>1</a:t>
            </a:r>
          </a:p>
          <a:p>
            <a:r>
              <a:rPr lang="en-GB" sz="2400" dirty="0">
                <a:latin typeface="Courier New" panose="02070309020205020404" pitchFamily="49" charset="0"/>
                <a:cs typeface="Courier New" panose="02070309020205020404" pitchFamily="49" charset="0"/>
              </a:rPr>
              <a:t>2</a:t>
            </a:r>
          </a:p>
          <a:p>
            <a:r>
              <a:rPr lang="en-GB" sz="2400" dirty="0">
                <a:latin typeface="Courier New" panose="02070309020205020404" pitchFamily="49" charset="0"/>
                <a:cs typeface="Courier New" panose="02070309020205020404" pitchFamily="49" charset="0"/>
              </a:rPr>
              <a:t>missing</a:t>
            </a:r>
          </a:p>
          <a:p>
            <a:r>
              <a:rPr lang="en-GB" sz="2400" dirty="0">
                <a:latin typeface="Courier New" panose="02070309020205020404" pitchFamily="49" charset="0"/>
                <a:cs typeface="Courier New" panose="02070309020205020404" pitchFamily="49" charset="0"/>
              </a:rPr>
              <a:t>missing</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320628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6F9B1-222D-46B5-BC02-289E0F42F4AF}"/>
              </a:ext>
            </a:extLst>
          </p:cNvPr>
          <p:cNvSpPr>
            <a:spLocks noGrp="1"/>
          </p:cNvSpPr>
          <p:nvPr>
            <p:ph type="title"/>
          </p:nvPr>
        </p:nvSpPr>
        <p:spPr/>
        <p:txBody>
          <a:bodyPr/>
          <a:lstStyle/>
          <a:p>
            <a:pPr algn="r"/>
            <a:r>
              <a:rPr lang="en-GB" dirty="0"/>
              <a:t>Control Flow statements</a:t>
            </a:r>
          </a:p>
        </p:txBody>
      </p:sp>
      <p:sp>
        <p:nvSpPr>
          <p:cNvPr id="3" name="Content Placeholder 2">
            <a:extLst>
              <a:ext uri="{FF2B5EF4-FFF2-40B4-BE49-F238E27FC236}">
                <a16:creationId xmlns:a16="http://schemas.microsoft.com/office/drawing/2014/main" id="{63476C63-D15F-41E9-9778-010166A07A94}"/>
              </a:ext>
            </a:extLst>
          </p:cNvPr>
          <p:cNvSpPr>
            <a:spLocks noGrp="1"/>
          </p:cNvSpPr>
          <p:nvPr>
            <p:ph idx="1"/>
          </p:nvPr>
        </p:nvSpPr>
        <p:spPr/>
        <p:txBody>
          <a:bodyPr/>
          <a:lstStyle/>
          <a:p>
            <a:pPr marL="0" indent="0">
              <a:buNone/>
            </a:pPr>
            <a:r>
              <a:rPr lang="en-GB" dirty="0"/>
              <a:t>Generally we don't want linear collections of instructions. </a:t>
            </a:r>
          </a:p>
          <a:p>
            <a:pPr marL="0" indent="0">
              <a:buNone/>
            </a:pPr>
            <a:r>
              <a:rPr lang="en-GB" dirty="0"/>
              <a:t>No user interaction.</a:t>
            </a:r>
          </a:p>
          <a:p>
            <a:pPr marL="0" indent="0">
              <a:buNone/>
            </a:pPr>
            <a:r>
              <a:rPr lang="en-GB" dirty="0"/>
              <a:t>Code / calculation pathway can't act on </a:t>
            </a:r>
            <a:r>
              <a:rPr lang="en-GB"/>
              <a:t>previous calculations</a:t>
            </a:r>
            <a:r>
              <a:rPr lang="en-GB" dirty="0"/>
              <a:t>.</a:t>
            </a:r>
          </a:p>
          <a:p>
            <a:pPr marL="0" indent="0">
              <a:buNone/>
            </a:pPr>
            <a:r>
              <a:rPr lang="en-GB" dirty="0"/>
              <a:t>Large amounts of repeated code.</a:t>
            </a:r>
          </a:p>
          <a:p>
            <a:pPr marL="0" indent="0">
              <a:buNone/>
            </a:pPr>
            <a:endParaRPr lang="en-GB" dirty="0"/>
          </a:p>
          <a:p>
            <a:pPr marL="0" indent="0">
              <a:buNone/>
            </a:pPr>
            <a:endParaRPr lang="en-GB" dirty="0"/>
          </a:p>
          <a:p>
            <a:pPr marL="0" indent="0">
              <a:buNone/>
            </a:pPr>
            <a:r>
              <a:rPr lang="en-GB" dirty="0"/>
              <a:t>In general we want to make control flow more sophisticated.</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3019784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14635-CDFA-498F-A331-0D4F02DF9B6E}"/>
              </a:ext>
            </a:extLst>
          </p:cNvPr>
          <p:cNvSpPr>
            <a:spLocks noGrp="1"/>
          </p:cNvSpPr>
          <p:nvPr>
            <p:ph type="title"/>
          </p:nvPr>
        </p:nvSpPr>
        <p:spPr/>
        <p:txBody>
          <a:bodyPr/>
          <a:lstStyle/>
          <a:p>
            <a:pPr algn="r"/>
            <a:r>
              <a:rPr lang="en-GB" dirty="0"/>
              <a:t>Reversed(sequence)</a:t>
            </a:r>
          </a:p>
        </p:txBody>
      </p:sp>
      <p:sp>
        <p:nvSpPr>
          <p:cNvPr id="3" name="Content Placeholder 2">
            <a:extLst>
              <a:ext uri="{FF2B5EF4-FFF2-40B4-BE49-F238E27FC236}">
                <a16:creationId xmlns:a16="http://schemas.microsoft.com/office/drawing/2014/main" id="{FDEA7C38-F223-46C8-BD85-1DCA54FD2203}"/>
              </a:ext>
            </a:extLst>
          </p:cNvPr>
          <p:cNvSpPr>
            <a:spLocks noGrp="1"/>
          </p:cNvSpPr>
          <p:nvPr>
            <p:ph idx="1"/>
          </p:nvPr>
        </p:nvSpPr>
        <p:spPr/>
        <p:txBody>
          <a:bodyPr/>
          <a:lstStyle/>
          <a:p>
            <a:pPr marL="0" indent="0">
              <a:buNone/>
            </a:pPr>
            <a:r>
              <a:rPr lang="en-GB" dirty="0">
                <a:latin typeface="Courier New" panose="02070309020205020404" pitchFamily="49" charset="0"/>
                <a:cs typeface="Courier New" panose="02070309020205020404" pitchFamily="49" charset="0"/>
              </a:rPr>
              <a:t>reversed(</a:t>
            </a:r>
            <a:r>
              <a:rPr lang="en-GB" dirty="0" err="1">
                <a:latin typeface="Courier New" panose="02070309020205020404" pitchFamily="49" charset="0"/>
                <a:cs typeface="Courier New" panose="02070309020205020404" pitchFamily="49" charset="0"/>
              </a:rPr>
              <a:t>seq</a:t>
            </a:r>
            <a:r>
              <a:rPr lang="en-GB" dirty="0">
                <a:latin typeface="Courier New" panose="02070309020205020404" pitchFamily="49" charset="0"/>
                <a:cs typeface="Courier New" panose="02070309020205020404" pitchFamily="49" charset="0"/>
              </a:rPr>
              <a:t>)</a:t>
            </a:r>
          </a:p>
          <a:p>
            <a:pPr marL="0" indent="0">
              <a:buNone/>
            </a:pPr>
            <a:endParaRPr lang="en-GB" dirty="0"/>
          </a:p>
          <a:p>
            <a:pPr marL="0" indent="0">
              <a:buNone/>
            </a:pPr>
            <a:r>
              <a:rPr lang="en-GB" dirty="0"/>
              <a:t>Get a reverse iterator.</a:t>
            </a:r>
          </a:p>
          <a:p>
            <a:pPr marL="0" indent="0">
              <a:buNone/>
            </a:pPr>
            <a:endParaRPr lang="en-GB" dirty="0"/>
          </a:p>
          <a:p>
            <a:pPr marL="0" indent="0">
              <a:buNone/>
            </a:pPr>
            <a:r>
              <a:rPr lang="en-GB" sz="2400" dirty="0">
                <a:latin typeface="Courier New" panose="02070309020205020404" pitchFamily="49" charset="0"/>
                <a:cs typeface="Courier New" panose="02070309020205020404" pitchFamily="49" charset="0"/>
              </a:rPr>
              <a:t>a = list(range(3))</a:t>
            </a:r>
          </a:p>
          <a:p>
            <a:pPr marL="0" indent="0">
              <a:buNone/>
            </a:pPr>
            <a:r>
              <a:rPr lang="en-GB" sz="2400" dirty="0" err="1">
                <a:latin typeface="Courier New" panose="02070309020205020404" pitchFamily="49" charset="0"/>
                <a:cs typeface="Courier New" panose="02070309020205020404" pitchFamily="49" charset="0"/>
              </a:rPr>
              <a:t>ri</a:t>
            </a:r>
            <a:r>
              <a:rPr lang="en-GB" sz="2400" dirty="0">
                <a:latin typeface="Courier New" panose="02070309020205020404" pitchFamily="49" charset="0"/>
                <a:cs typeface="Courier New" panose="02070309020205020404" pitchFamily="49" charset="0"/>
              </a:rPr>
              <a:t> = reversed(a)</a:t>
            </a:r>
          </a:p>
          <a:p>
            <a:pPr marL="0" indent="0">
              <a:buNone/>
            </a:pPr>
            <a:r>
              <a:rPr lang="en-GB" sz="2400" dirty="0">
                <a:latin typeface="Courier New" panose="02070309020205020404" pitchFamily="49" charset="0"/>
                <a:cs typeface="Courier New" panose="02070309020205020404" pitchFamily="49" charset="0"/>
              </a:rPr>
              <a:t>for </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 in </a:t>
            </a:r>
            <a:r>
              <a:rPr lang="en-GB" sz="2400" dirty="0" err="1">
                <a:latin typeface="Courier New" panose="02070309020205020404" pitchFamily="49" charset="0"/>
                <a:cs typeface="Courier New" panose="02070309020205020404" pitchFamily="49" charset="0"/>
              </a:rPr>
              <a:t>ri</a:t>
            </a:r>
            <a:r>
              <a:rPr lang="en-GB" sz="2400" dirty="0">
                <a:latin typeface="Courier New" panose="02070309020205020404" pitchFamily="49" charset="0"/>
                <a:cs typeface="Courier New" panose="02070309020205020404" pitchFamily="49" charset="0"/>
              </a:rPr>
              <a:t>:</a:t>
            </a:r>
          </a:p>
          <a:p>
            <a:pPr marL="0" indent="0">
              <a:buNone/>
            </a:pPr>
            <a:r>
              <a:rPr lang="en-GB" sz="2400" dirty="0">
                <a:latin typeface="Courier New" panose="02070309020205020404" pitchFamily="49" charset="0"/>
                <a:cs typeface="Courier New" panose="02070309020205020404" pitchFamily="49" charset="0"/>
              </a:rPr>
              <a:t>    print(</a:t>
            </a:r>
            <a:r>
              <a:rPr lang="en-GB" sz="2400" dirty="0" err="1">
                <a:latin typeface="Courier New" panose="02070309020205020404" pitchFamily="49" charset="0"/>
                <a:cs typeface="Courier New" panose="02070309020205020404" pitchFamily="49" charset="0"/>
              </a:rPr>
              <a:t>i</a:t>
            </a:r>
            <a:r>
              <a:rPr lang="en-GB" sz="2400" dirty="0">
                <a:latin typeface="Courier New" panose="02070309020205020404" pitchFamily="49" charset="0"/>
                <a:cs typeface="Courier New" panose="02070309020205020404" pitchFamily="49" charset="0"/>
              </a:rPr>
              <a:t>)</a:t>
            </a:r>
          </a:p>
        </p:txBody>
      </p:sp>
      <p:sp>
        <p:nvSpPr>
          <p:cNvPr id="4" name="TextBox 3">
            <a:extLst>
              <a:ext uri="{FF2B5EF4-FFF2-40B4-BE49-F238E27FC236}">
                <a16:creationId xmlns:a16="http://schemas.microsoft.com/office/drawing/2014/main" id="{98B444DB-7C79-436C-877F-193808D1AEE7}"/>
              </a:ext>
            </a:extLst>
          </p:cNvPr>
          <p:cNvSpPr txBox="1"/>
          <p:nvPr/>
        </p:nvSpPr>
        <p:spPr>
          <a:xfrm>
            <a:off x="9771530" y="4610894"/>
            <a:ext cx="369012" cy="1200329"/>
          </a:xfrm>
          <a:prstGeom prst="rect">
            <a:avLst/>
          </a:prstGeom>
          <a:noFill/>
        </p:spPr>
        <p:txBody>
          <a:bodyPr wrap="none" rtlCol="0">
            <a:spAutoFit/>
          </a:bodyPr>
          <a:lstStyle/>
          <a:p>
            <a:r>
              <a:rPr lang="en-GB" sz="2400" dirty="0">
                <a:latin typeface="Courier New" panose="02070309020205020404" pitchFamily="49" charset="0"/>
                <a:cs typeface="Courier New" panose="02070309020205020404" pitchFamily="49" charset="0"/>
              </a:rPr>
              <a:t>2</a:t>
            </a:r>
          </a:p>
          <a:p>
            <a:r>
              <a:rPr lang="en-GB" sz="2400" dirty="0">
                <a:latin typeface="Courier New" panose="02070309020205020404" pitchFamily="49" charset="0"/>
                <a:cs typeface="Courier New" panose="02070309020205020404" pitchFamily="49" charset="0"/>
              </a:rPr>
              <a:t>1</a:t>
            </a:r>
          </a:p>
          <a:p>
            <a:r>
              <a:rPr lang="en-GB" sz="2400" dirty="0">
                <a:latin typeface="Courier New" panose="02070309020205020404" pitchFamily="49" charset="0"/>
                <a:cs typeface="Courier New" panose="02070309020205020404" pitchFamily="49" charset="0"/>
              </a:rPr>
              <a:t>0</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74987661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398E0-068F-4201-A8C7-7B3B72296EBC}"/>
              </a:ext>
            </a:extLst>
          </p:cNvPr>
          <p:cNvSpPr>
            <a:spLocks noGrp="1"/>
          </p:cNvSpPr>
          <p:nvPr>
            <p:ph type="title"/>
          </p:nvPr>
        </p:nvSpPr>
        <p:spPr/>
        <p:txBody>
          <a:bodyPr/>
          <a:lstStyle/>
          <a:p>
            <a:r>
              <a:rPr lang="en-GB" dirty="0"/>
              <a:t>Sorting lists</a:t>
            </a:r>
          </a:p>
        </p:txBody>
      </p:sp>
      <p:sp>
        <p:nvSpPr>
          <p:cNvPr id="3" name="Content Placeholder 2">
            <a:extLst>
              <a:ext uri="{FF2B5EF4-FFF2-40B4-BE49-F238E27FC236}">
                <a16:creationId xmlns:a16="http://schemas.microsoft.com/office/drawing/2014/main" id="{26C3AE7D-3C05-4C8F-9A5B-AEEE9D78F236}"/>
              </a:ext>
            </a:extLst>
          </p:cNvPr>
          <p:cNvSpPr>
            <a:spLocks noGrp="1"/>
          </p:cNvSpPr>
          <p:nvPr>
            <p:ph idx="1"/>
          </p:nvPr>
        </p:nvSpPr>
        <p:spPr>
          <a:xfrm>
            <a:off x="658905" y="1861483"/>
            <a:ext cx="10515600" cy="4351338"/>
          </a:xfrm>
        </p:spPr>
        <p:txBody>
          <a:bodyPr/>
          <a:lstStyle/>
          <a:p>
            <a:pPr marL="0" indent="0">
              <a:buNone/>
            </a:pPr>
            <a:r>
              <a:rPr lang="en-GB" dirty="0" err="1"/>
              <a:t>a.sort</a:t>
            </a:r>
            <a:r>
              <a:rPr lang="en-GB" dirty="0"/>
              <a:t>() 		# Sorts list a. From then on, the list is sorted.</a:t>
            </a:r>
          </a:p>
          <a:p>
            <a:pPr marL="0" indent="0">
              <a:buNone/>
            </a:pPr>
            <a:r>
              <a:rPr lang="en-GB" dirty="0"/>
              <a:t>b = sorted(a) 	# Copies list a, sorts it, and attaches the copy to b.</a:t>
            </a:r>
          </a:p>
          <a:p>
            <a:pPr marL="0" indent="0">
              <a:buNone/>
            </a:pPr>
            <a:endParaRPr lang="en-GB" dirty="0"/>
          </a:p>
          <a:p>
            <a:pPr marL="0" indent="0">
              <a:buNone/>
            </a:pPr>
            <a:r>
              <a:rPr lang="en-GB" dirty="0"/>
              <a:t>The former is more memory efficient. The latter leaves the original unchanged and will work on tuples, as it generates a list. </a:t>
            </a:r>
          </a:p>
          <a:p>
            <a:pPr marL="0" indent="0">
              <a:buNone/>
            </a:pPr>
            <a:endParaRPr lang="en-GB" dirty="0"/>
          </a:p>
          <a:p>
            <a:pPr marL="0" indent="0">
              <a:buNone/>
            </a:pPr>
            <a:r>
              <a:rPr lang="en-GB" dirty="0"/>
              <a:t>There are a wide variety of options for sorting, including defining the kind of sorting you want. See:</a:t>
            </a:r>
          </a:p>
          <a:p>
            <a:pPr marL="0" indent="0">
              <a:buNone/>
            </a:pPr>
            <a:r>
              <a:rPr lang="en-GB" dirty="0">
                <a:hlinkClick r:id="rId3"/>
              </a:rPr>
              <a:t>https://docs.python.org/3/howto/sorting.html</a:t>
            </a:r>
            <a:r>
              <a:rPr lang="en-GB" dirty="0"/>
              <a:t> </a:t>
            </a:r>
          </a:p>
          <a:p>
            <a:pPr marL="0" indent="0">
              <a:buNone/>
            </a:pPr>
            <a:endParaRPr lang="en-GB" dirty="0"/>
          </a:p>
        </p:txBody>
      </p:sp>
    </p:spTree>
    <p:extLst>
      <p:ext uri="{BB962C8B-B14F-4D97-AF65-F5344CB8AC3E}">
        <p14:creationId xmlns:p14="http://schemas.microsoft.com/office/powerpoint/2010/main" val="35361574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C1EA9-987C-4149-B7D1-2E2BA469586B}"/>
              </a:ext>
            </a:extLst>
          </p:cNvPr>
          <p:cNvSpPr>
            <a:spLocks noGrp="1"/>
          </p:cNvSpPr>
          <p:nvPr>
            <p:ph type="title"/>
          </p:nvPr>
        </p:nvSpPr>
        <p:spPr/>
        <p:txBody>
          <a:bodyPr/>
          <a:lstStyle/>
          <a:p>
            <a:pPr algn="r"/>
            <a:r>
              <a:rPr lang="en-GB" dirty="0"/>
              <a:t>Review</a:t>
            </a:r>
          </a:p>
        </p:txBody>
      </p:sp>
      <p:sp>
        <p:nvSpPr>
          <p:cNvPr id="3" name="Content Placeholder 2">
            <a:extLst>
              <a:ext uri="{FF2B5EF4-FFF2-40B4-BE49-F238E27FC236}">
                <a16:creationId xmlns:a16="http://schemas.microsoft.com/office/drawing/2014/main" id="{033F7F5D-4B4B-4100-8F97-8134AFCD4E92}"/>
              </a:ext>
            </a:extLst>
          </p:cNvPr>
          <p:cNvSpPr>
            <a:spLocks noGrp="1"/>
          </p:cNvSpPr>
          <p:nvPr>
            <p:ph idx="1"/>
          </p:nvPr>
        </p:nvSpPr>
        <p:spPr/>
        <p:txBody>
          <a:bodyPr>
            <a:normAutofit fontScale="85000" lnSpcReduction="20000"/>
          </a:bodyPr>
          <a:lstStyle/>
          <a:p>
            <a:pPr marL="0" indent="0">
              <a:buNone/>
            </a:pPr>
            <a:r>
              <a:rPr lang="en-GB" dirty="0">
                <a:latin typeface="Courier New" panose="02070309020205020404" pitchFamily="49" charset="0"/>
                <a:cs typeface="Courier New" panose="02070309020205020404" pitchFamily="49" charset="0"/>
              </a:rPr>
              <a:t>if (condition):</a:t>
            </a:r>
          </a:p>
          <a:p>
            <a:pPr marL="0" indent="0">
              <a:buNone/>
            </a:pPr>
            <a:r>
              <a:rPr lang="en-GB" dirty="0">
                <a:latin typeface="Courier New" panose="02070309020205020404" pitchFamily="49" charset="0"/>
                <a:cs typeface="Courier New" panose="02070309020205020404" pitchFamily="49" charset="0"/>
              </a:rPr>
              <a:t>	# Statement/s</a:t>
            </a:r>
          </a:p>
          <a:p>
            <a:pPr marL="0" indent="0">
              <a:buNone/>
            </a:pPr>
            <a:r>
              <a:rPr lang="en-GB" dirty="0">
                <a:latin typeface="Courier New" panose="02070309020205020404" pitchFamily="49" charset="0"/>
                <a:cs typeface="Courier New" panose="02070309020205020404" pitchFamily="49" charset="0"/>
              </a:rPr>
              <a:t>else:</a:t>
            </a:r>
          </a:p>
          <a:p>
            <a:pPr marL="0" indent="0">
              <a:buNone/>
            </a:pPr>
            <a:r>
              <a:rPr lang="en-GB" dirty="0">
                <a:latin typeface="Courier New" panose="02070309020205020404" pitchFamily="49" charset="0"/>
                <a:cs typeface="Courier New" panose="02070309020205020404" pitchFamily="49" charset="0"/>
              </a:rPr>
              <a:t>	# Statement/s</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while (condition):</a:t>
            </a:r>
          </a:p>
          <a:p>
            <a:pPr marL="0" indent="0">
              <a:buNone/>
            </a:pPr>
            <a:r>
              <a:rPr lang="en-GB" dirty="0">
                <a:latin typeface="Courier New" panose="02070309020205020404" pitchFamily="49" charset="0"/>
                <a:cs typeface="Courier New" panose="02070309020205020404" pitchFamily="49" charset="0"/>
              </a:rPr>
              <a:t>	# Statement/s </a:t>
            </a:r>
          </a:p>
          <a:p>
            <a:pPr marL="0" indent="0">
              <a:buNone/>
            </a:pPr>
            <a:r>
              <a:rPr lang="en-GB" dirty="0">
                <a:latin typeface="Courier New" panose="02070309020205020404" pitchFamily="49" charset="0"/>
                <a:cs typeface="Courier New" panose="02070309020205020404" pitchFamily="49" charset="0"/>
              </a:rPr>
              <a:t>	# Adjust condition</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for target in sequence/range/slice:</a:t>
            </a:r>
          </a:p>
          <a:p>
            <a:pPr marL="0" indent="0">
              <a:buNone/>
            </a:pPr>
            <a:r>
              <a:rPr lang="en-GB" dirty="0">
                <a:latin typeface="Courier New" panose="02070309020205020404" pitchFamily="49" charset="0"/>
                <a:cs typeface="Courier New" panose="02070309020205020404" pitchFamily="49" charset="0"/>
              </a:rPr>
              <a:t>	# Statements using target</a:t>
            </a:r>
          </a:p>
          <a:p>
            <a:pPr marL="0" indent="0">
              <a:buNone/>
            </a:pPr>
            <a:endParaRPr lang="en-GB" dirty="0"/>
          </a:p>
        </p:txBody>
      </p:sp>
    </p:spTree>
    <p:extLst>
      <p:ext uri="{BB962C8B-B14F-4D97-AF65-F5344CB8AC3E}">
        <p14:creationId xmlns:p14="http://schemas.microsoft.com/office/powerpoint/2010/main" val="7951875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80DE7-49B3-42F4-8B33-1EE39BAB66EB}"/>
              </a:ext>
            </a:extLst>
          </p:cNvPr>
          <p:cNvSpPr>
            <a:spLocks noGrp="1"/>
          </p:cNvSpPr>
          <p:nvPr>
            <p:ph type="title"/>
          </p:nvPr>
        </p:nvSpPr>
        <p:spPr/>
        <p:txBody>
          <a:bodyPr/>
          <a:lstStyle/>
          <a:p>
            <a:pPr algn="r"/>
            <a:r>
              <a:rPr lang="en-GB" dirty="0"/>
              <a:t>2D loops</a:t>
            </a:r>
          </a:p>
        </p:txBody>
      </p:sp>
      <p:sp>
        <p:nvSpPr>
          <p:cNvPr id="3" name="Content Placeholder 2">
            <a:extLst>
              <a:ext uri="{FF2B5EF4-FFF2-40B4-BE49-F238E27FC236}">
                <a16:creationId xmlns:a16="http://schemas.microsoft.com/office/drawing/2014/main" id="{68A4C0B5-17C3-4E8B-B9FF-3914D8D10AAF}"/>
              </a:ext>
            </a:extLst>
          </p:cNvPr>
          <p:cNvSpPr>
            <a:spLocks noGrp="1"/>
          </p:cNvSpPr>
          <p:nvPr>
            <p:ph idx="1"/>
          </p:nvPr>
        </p:nvSpPr>
        <p:spPr/>
        <p:txBody>
          <a:bodyPr>
            <a:normAutofit fontScale="55000" lnSpcReduction="20000"/>
          </a:bodyPr>
          <a:lstStyle/>
          <a:p>
            <a:pPr marL="0" indent="0">
              <a:buNone/>
            </a:pPr>
            <a:r>
              <a:rPr lang="nn-NO" dirty="0">
                <a:latin typeface="Courier New" panose="02070309020205020404" pitchFamily="49" charset="0"/>
                <a:cs typeface="Courier New" panose="02070309020205020404" pitchFamily="49" charset="0"/>
              </a:rPr>
              <a:t>data = [</a:t>
            </a:r>
          </a:p>
          <a:p>
            <a:pPr marL="0" indent="0">
              <a:buNone/>
            </a:pPr>
            <a:r>
              <a:rPr lang="nn-NO" dirty="0">
                <a:latin typeface="Courier New" panose="02070309020205020404" pitchFamily="49" charset="0"/>
                <a:cs typeface="Courier New" panose="02070309020205020404" pitchFamily="49" charset="0"/>
              </a:rPr>
              <a:t>[0,1],</a:t>
            </a:r>
          </a:p>
          <a:p>
            <a:pPr marL="0" indent="0">
              <a:buNone/>
            </a:pPr>
            <a:r>
              <a:rPr lang="nn-NO" dirty="0">
                <a:latin typeface="Courier New" panose="02070309020205020404" pitchFamily="49" charset="0"/>
                <a:cs typeface="Courier New" panose="02070309020205020404" pitchFamily="49" charset="0"/>
              </a:rPr>
              <a:t>[2,3],</a:t>
            </a:r>
          </a:p>
          <a:p>
            <a:pPr marL="0" indent="0">
              <a:buNone/>
            </a:pPr>
            <a:r>
              <a:rPr lang="nn-NO" dirty="0">
                <a:latin typeface="Courier New" panose="02070309020205020404" pitchFamily="49" charset="0"/>
                <a:cs typeface="Courier New" panose="02070309020205020404" pitchFamily="49" charset="0"/>
              </a:rPr>
              <a:t>[4,5]</a:t>
            </a:r>
          </a:p>
          <a:p>
            <a:pPr marL="0" indent="0">
              <a:buNone/>
            </a:pPr>
            <a:r>
              <a:rPr lang="nn-NO"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for row in data:</a:t>
            </a:r>
          </a:p>
          <a:p>
            <a:pPr marL="0" indent="0">
              <a:buNone/>
            </a:pPr>
            <a:r>
              <a:rPr lang="en-GB" dirty="0">
                <a:latin typeface="Courier New" panose="02070309020205020404" pitchFamily="49" charset="0"/>
                <a:cs typeface="Courier New" panose="02070309020205020404" pitchFamily="49" charset="0"/>
              </a:rPr>
              <a:t>    for item in row:</a:t>
            </a:r>
          </a:p>
          <a:p>
            <a:pPr marL="0" indent="0">
              <a:buNone/>
            </a:pPr>
            <a:r>
              <a:rPr lang="en-GB" dirty="0">
                <a:latin typeface="Courier New" panose="02070309020205020404" pitchFamily="49" charset="0"/>
                <a:cs typeface="Courier New" panose="02070309020205020404" pitchFamily="49" charset="0"/>
              </a:rPr>
              <a:t>		item = 10</a:t>
            </a:r>
          </a:p>
          <a:p>
            <a:pPr marL="0" indent="0">
              <a:buNone/>
            </a:pPr>
            <a:endParaRPr lang="nn-NO" dirty="0">
              <a:latin typeface="Courier New" panose="02070309020205020404" pitchFamily="49" charset="0"/>
              <a:cs typeface="Courier New" panose="02070309020205020404" pitchFamily="49" charset="0"/>
            </a:endParaRPr>
          </a:p>
          <a:p>
            <a:pPr marL="0" indent="0">
              <a:buNone/>
            </a:pPr>
            <a:r>
              <a:rPr lang="nn-NO" dirty="0">
                <a:latin typeface="Courier New" panose="02070309020205020404" pitchFamily="49" charset="0"/>
                <a:cs typeface="Courier New" panose="02070309020205020404" pitchFamily="49" charset="0"/>
              </a:rPr>
              <a:t>for i,j in data: </a:t>
            </a:r>
          </a:p>
          <a:p>
            <a:pPr marL="0" indent="0">
              <a:buNone/>
            </a:pPr>
            <a:r>
              <a:rPr lang="nn-NO" dirty="0">
                <a:latin typeface="Courier New" panose="02070309020205020404" pitchFamily="49" charset="0"/>
                <a:cs typeface="Courier New" panose="02070309020205020404" pitchFamily="49" charset="0"/>
              </a:rPr>
              <a:t>        print (str(i) + " " + str(j))</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for </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 in range(</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dataA</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for j in range(</a:t>
            </a:r>
            <a:r>
              <a:rPr lang="en-GB" dirty="0" err="1">
                <a:latin typeface="Courier New" panose="02070309020205020404" pitchFamily="49" charset="0"/>
                <a:cs typeface="Courier New" panose="02070309020205020404" pitchFamily="49" charset="0"/>
              </a:rPr>
              <a:t>len</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dataA</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		</a:t>
            </a:r>
            <a:r>
              <a:rPr lang="en-GB" dirty="0" err="1">
                <a:latin typeface="Courier New" panose="02070309020205020404" pitchFamily="49" charset="0"/>
                <a:cs typeface="Courier New" panose="02070309020205020404" pitchFamily="49" charset="0"/>
              </a:rPr>
              <a:t>dataA</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i</a:t>
            </a:r>
            <a:r>
              <a:rPr lang="en-GB" dirty="0">
                <a:latin typeface="Courier New" panose="02070309020205020404" pitchFamily="49" charset="0"/>
                <a:cs typeface="Courier New" panose="02070309020205020404" pitchFamily="49" charset="0"/>
              </a:rPr>
              <a:t>][j] = </a:t>
            </a:r>
            <a:r>
              <a:rPr lang="en-GB" dirty="0" err="1">
                <a:latin typeface="Courier New" panose="02070309020205020404" pitchFamily="49" charset="0"/>
                <a:cs typeface="Courier New" panose="02070309020205020404" pitchFamily="49" charset="0"/>
              </a:rPr>
              <a:t>dataB</a:t>
            </a:r>
            <a:r>
              <a:rPr lang="en-GB" dirty="0">
                <a:latin typeface="Courier New" panose="02070309020205020404" pitchFamily="49" charset="0"/>
                <a:cs typeface="Courier New" panose="02070309020205020404" pitchFamily="49" charset="0"/>
              </a:rPr>
              <a:t>[i-1][j-1]</a:t>
            </a:r>
          </a:p>
          <a:p>
            <a:pPr marL="0" indent="0">
              <a:buNone/>
            </a:pPr>
            <a:endParaRPr lang="en-GB" dirty="0">
              <a:latin typeface="Courier New" panose="02070309020205020404" pitchFamily="49" charset="0"/>
              <a:cs typeface="Courier New" panose="02070309020205020404" pitchFamily="49" charset="0"/>
            </a:endParaRPr>
          </a:p>
          <a:p>
            <a:endParaRPr lang="en-GB" dirty="0"/>
          </a:p>
        </p:txBody>
      </p:sp>
    </p:spTree>
    <p:extLst>
      <p:ext uri="{BB962C8B-B14F-4D97-AF65-F5344CB8AC3E}">
        <p14:creationId xmlns:p14="http://schemas.microsoft.com/office/powerpoint/2010/main" val="703988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1E601-F368-42D7-93AB-7C03B76862A8}"/>
              </a:ext>
            </a:extLst>
          </p:cNvPr>
          <p:cNvSpPr>
            <a:spLocks noGrp="1"/>
          </p:cNvSpPr>
          <p:nvPr>
            <p:ph type="title"/>
          </p:nvPr>
        </p:nvSpPr>
        <p:spPr/>
        <p:txBody>
          <a:bodyPr/>
          <a:lstStyle/>
          <a:p>
            <a:pPr algn="r"/>
            <a:r>
              <a:rPr lang="en-GB" dirty="0"/>
              <a:t>Control Flow statements</a:t>
            </a:r>
          </a:p>
        </p:txBody>
      </p:sp>
      <p:sp>
        <p:nvSpPr>
          <p:cNvPr id="3" name="Content Placeholder 2">
            <a:extLst>
              <a:ext uri="{FF2B5EF4-FFF2-40B4-BE49-F238E27FC236}">
                <a16:creationId xmlns:a16="http://schemas.microsoft.com/office/drawing/2014/main" id="{BA8C14F5-E290-4B7F-B089-2972C8349256}"/>
              </a:ext>
            </a:extLst>
          </p:cNvPr>
          <p:cNvSpPr>
            <a:spLocks noGrp="1"/>
          </p:cNvSpPr>
          <p:nvPr>
            <p:ph idx="1"/>
          </p:nvPr>
        </p:nvSpPr>
        <p:spPr>
          <a:xfrm>
            <a:off x="838200" y="2124221"/>
            <a:ext cx="10880188" cy="4445391"/>
          </a:xfrm>
        </p:spPr>
        <p:txBody>
          <a:bodyPr/>
          <a:lstStyle/>
          <a:p>
            <a:pPr marL="0" indent="0">
              <a:spcAft>
                <a:spcPts val="1200"/>
              </a:spcAft>
              <a:buNone/>
            </a:pPr>
            <a:r>
              <a:rPr lang="en-GB" dirty="0"/>
              <a:t>Branching: 		If-this-do-this.</a:t>
            </a:r>
          </a:p>
          <a:p>
            <a:pPr marL="0" indent="0">
              <a:spcAft>
                <a:spcPts val="1200"/>
              </a:spcAft>
              <a:buNone/>
            </a:pPr>
            <a:r>
              <a:rPr lang="en-GB" dirty="0"/>
              <a:t>Looping:		Do this many times with slight differences.</a:t>
            </a:r>
          </a:p>
          <a:p>
            <a:pPr marL="0" indent="0">
              <a:buNone/>
            </a:pPr>
            <a:r>
              <a:rPr lang="en-GB" dirty="0"/>
              <a:t>Procedure calls: 	Do this with some new information, </a:t>
            </a:r>
          </a:p>
          <a:p>
            <a:pPr marL="0" indent="0">
              <a:spcAft>
                <a:spcPts val="1200"/>
              </a:spcAft>
              <a:buNone/>
            </a:pPr>
            <a:r>
              <a:rPr lang="en-GB" dirty="0"/>
              <a:t>				and return an answer.</a:t>
            </a:r>
          </a:p>
          <a:p>
            <a:pPr marL="0" indent="0">
              <a:spcAft>
                <a:spcPts val="1200"/>
              </a:spcAft>
              <a:buNone/>
            </a:pPr>
            <a:r>
              <a:rPr lang="en-GB" dirty="0"/>
              <a:t>Sockets:		Read/write code from/to somewhere else.</a:t>
            </a:r>
          </a:p>
          <a:p>
            <a:pPr marL="0" indent="0">
              <a:spcAft>
                <a:spcPts val="1200"/>
              </a:spcAft>
              <a:buNone/>
            </a:pPr>
            <a:r>
              <a:rPr lang="en-GB" dirty="0"/>
              <a:t>Objects:		Make a toolkit to do a specific job.</a:t>
            </a:r>
          </a:p>
          <a:p>
            <a:pPr marL="0" indent="0">
              <a:buNone/>
            </a:pPr>
            <a:r>
              <a:rPr lang="en-GB" dirty="0"/>
              <a:t>Libraries:		Group toolkits for easy use.</a:t>
            </a:r>
          </a:p>
        </p:txBody>
      </p:sp>
    </p:spTree>
    <p:extLst>
      <p:ext uri="{BB962C8B-B14F-4D97-AF65-F5344CB8AC3E}">
        <p14:creationId xmlns:p14="http://schemas.microsoft.com/office/powerpoint/2010/main" val="3358507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A86EC-D429-4C0C-B51C-3DDCDC981963}"/>
              </a:ext>
            </a:extLst>
          </p:cNvPr>
          <p:cNvSpPr>
            <a:spLocks noGrp="1"/>
          </p:cNvSpPr>
          <p:nvPr>
            <p:ph type="title"/>
          </p:nvPr>
        </p:nvSpPr>
        <p:spPr/>
        <p:txBody>
          <a:bodyPr/>
          <a:lstStyle/>
          <a:p>
            <a:pPr algn="r"/>
            <a:r>
              <a:rPr lang="en-GB" dirty="0"/>
              <a:t>This lecture</a:t>
            </a:r>
          </a:p>
        </p:txBody>
      </p:sp>
      <p:sp>
        <p:nvSpPr>
          <p:cNvPr id="3" name="Content Placeholder 2">
            <a:extLst>
              <a:ext uri="{FF2B5EF4-FFF2-40B4-BE49-F238E27FC236}">
                <a16:creationId xmlns:a16="http://schemas.microsoft.com/office/drawing/2014/main" id="{0A15F2EE-53E6-45E6-A0C7-5B6B682FB364}"/>
              </a:ext>
            </a:extLst>
          </p:cNvPr>
          <p:cNvSpPr>
            <a:spLocks noGrp="1"/>
          </p:cNvSpPr>
          <p:nvPr>
            <p:ph idx="1"/>
          </p:nvPr>
        </p:nvSpPr>
        <p:spPr>
          <a:xfrm>
            <a:off x="838200" y="2180491"/>
            <a:ext cx="10515600" cy="3996471"/>
          </a:xfrm>
        </p:spPr>
        <p:txBody>
          <a:bodyPr/>
          <a:lstStyle/>
          <a:p>
            <a:pPr marL="0" indent="0">
              <a:buNone/>
            </a:pPr>
            <a:r>
              <a:rPr lang="en-GB" dirty="0"/>
              <a:t>Branching</a:t>
            </a:r>
          </a:p>
          <a:p>
            <a:pPr marL="0" indent="0">
              <a:buNone/>
            </a:pPr>
            <a:r>
              <a:rPr lang="en-GB" sz="2400" dirty="0"/>
              <a:t>Loops</a:t>
            </a:r>
          </a:p>
          <a:p>
            <a:pPr marL="0" indent="0">
              <a:buNone/>
            </a:pPr>
            <a:r>
              <a:rPr lang="en-GB" sz="2000" dirty="0"/>
              <a:t>Looping 2D collections</a:t>
            </a:r>
          </a:p>
          <a:p>
            <a:pPr marL="0" indent="0">
              <a:buNone/>
            </a:pPr>
            <a:r>
              <a:rPr lang="en-GB" sz="2000" dirty="0"/>
              <a:t>Useful functions</a:t>
            </a:r>
          </a:p>
        </p:txBody>
      </p:sp>
    </p:spTree>
    <p:extLst>
      <p:ext uri="{BB962C8B-B14F-4D97-AF65-F5344CB8AC3E}">
        <p14:creationId xmlns:p14="http://schemas.microsoft.com/office/powerpoint/2010/main" val="131532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53F7D-65CB-4A48-8D27-D29B5EC0C0A7}"/>
              </a:ext>
            </a:extLst>
          </p:cNvPr>
          <p:cNvSpPr>
            <a:spLocks noGrp="1"/>
          </p:cNvSpPr>
          <p:nvPr>
            <p:ph type="title"/>
          </p:nvPr>
        </p:nvSpPr>
        <p:spPr/>
        <p:txBody>
          <a:bodyPr/>
          <a:lstStyle/>
          <a:p>
            <a:pPr algn="r"/>
            <a:r>
              <a:rPr lang="en-GB" dirty="0"/>
              <a:t>if compound statement</a:t>
            </a:r>
          </a:p>
        </p:txBody>
      </p:sp>
      <p:sp>
        <p:nvSpPr>
          <p:cNvPr id="3" name="Content Placeholder 2">
            <a:extLst>
              <a:ext uri="{FF2B5EF4-FFF2-40B4-BE49-F238E27FC236}">
                <a16:creationId xmlns:a16="http://schemas.microsoft.com/office/drawing/2014/main" id="{27520B22-C128-492F-9528-7BF3A3D9FC23}"/>
              </a:ext>
            </a:extLst>
          </p:cNvPr>
          <p:cNvSpPr>
            <a:spLocks noGrp="1"/>
          </p:cNvSpPr>
          <p:nvPr>
            <p:ph idx="1"/>
          </p:nvPr>
        </p:nvSpPr>
        <p:spPr/>
        <p:txBody>
          <a:bodyPr>
            <a:normAutofit fontScale="85000" lnSpcReduction="20000"/>
          </a:bodyPr>
          <a:lstStyle/>
          <a:p>
            <a:pPr marL="0" indent="0">
              <a:buNone/>
            </a:pPr>
            <a:r>
              <a:rPr lang="en-GB" dirty="0">
                <a:solidFill>
                  <a:schemeClr val="accent1"/>
                </a:solidFill>
              </a:rPr>
              <a:t>Compound statements</a:t>
            </a:r>
            <a:r>
              <a:rPr lang="en-GB" dirty="0"/>
              <a:t> are one or more </a:t>
            </a:r>
            <a:r>
              <a:rPr lang="en-GB" dirty="0">
                <a:solidFill>
                  <a:schemeClr val="accent1"/>
                </a:solidFill>
              </a:rPr>
              <a:t>clauses</a:t>
            </a:r>
            <a:r>
              <a:rPr lang="en-GB" dirty="0"/>
              <a:t>, the inside of which </a:t>
            </a:r>
            <a:r>
              <a:rPr lang="en-GB" i="1" dirty="0"/>
              <a:t>must</a:t>
            </a:r>
            <a:r>
              <a:rPr lang="en-GB" dirty="0"/>
              <a:t> be indented if not all on one line.</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if condition:	</a:t>
            </a:r>
            <a:r>
              <a:rPr lang="en-GB" dirty="0"/>
              <a:t>		# </a:t>
            </a:r>
            <a:r>
              <a:rPr lang="en-GB" dirty="0">
                <a:solidFill>
                  <a:schemeClr val="accent1"/>
                </a:solidFill>
              </a:rPr>
              <a:t>Clause header</a:t>
            </a:r>
            <a:r>
              <a:rPr lang="en-GB" dirty="0"/>
              <a:t>.</a:t>
            </a:r>
          </a:p>
          <a:p>
            <a:pPr marL="0" indent="0">
              <a:buNone/>
            </a:pPr>
            <a:r>
              <a:rPr lang="en-GB" dirty="0"/>
              <a:t>	</a:t>
            </a:r>
            <a:r>
              <a:rPr lang="en-GB" dirty="0">
                <a:latin typeface="Courier New" panose="02070309020205020404" pitchFamily="49" charset="0"/>
                <a:cs typeface="Courier New" panose="02070309020205020404" pitchFamily="49" charset="0"/>
              </a:rPr>
              <a:t># do this</a:t>
            </a:r>
            <a:r>
              <a:rPr lang="en-GB" dirty="0"/>
              <a:t>			# </a:t>
            </a:r>
            <a:r>
              <a:rPr lang="en-GB" dirty="0">
                <a:solidFill>
                  <a:schemeClr val="accent1"/>
                </a:solidFill>
              </a:rPr>
              <a:t>Suite</a:t>
            </a:r>
            <a:r>
              <a:rPr lang="en-GB" dirty="0"/>
              <a:t> of statements.</a:t>
            </a:r>
          </a:p>
          <a:p>
            <a:pPr marL="0" indent="0">
              <a:buNone/>
            </a:pPr>
            <a:r>
              <a:rPr lang="en-GB" dirty="0">
                <a:latin typeface="Courier New" panose="02070309020205020404" pitchFamily="49" charset="0"/>
                <a:cs typeface="Courier New" panose="02070309020205020404" pitchFamily="49" charset="0"/>
              </a:rPr>
              <a:t>	# do this</a:t>
            </a:r>
          </a:p>
          <a:p>
            <a:pPr marL="0" indent="0">
              <a:buNone/>
            </a:pPr>
            <a:r>
              <a:rPr lang="en-GB" sz="2400" dirty="0">
                <a:latin typeface="Courier New" panose="02070309020205020404" pitchFamily="49" charset="0"/>
                <a:cs typeface="Courier New" panose="02070309020205020404" pitchFamily="49" charset="0"/>
              </a:rPr>
              <a:t>This line always done</a:t>
            </a:r>
          </a:p>
          <a:p>
            <a:pPr marL="0" indent="0">
              <a:buNone/>
            </a:pPr>
            <a:endParaRPr lang="en-GB" dirty="0"/>
          </a:p>
          <a:p>
            <a:pPr marL="0" indent="0">
              <a:buNone/>
            </a:pPr>
            <a:r>
              <a:rPr lang="en-GB" dirty="0"/>
              <a:t>or (rarer):</a:t>
            </a:r>
          </a:p>
          <a:p>
            <a:pPr marL="0" indent="0">
              <a:buNone/>
            </a:pPr>
            <a:endParaRPr lang="en-GB" dirty="0"/>
          </a:p>
          <a:p>
            <a:pPr marL="0" indent="0">
              <a:buNone/>
            </a:pPr>
            <a:r>
              <a:rPr lang="en-GB" sz="2400" dirty="0">
                <a:latin typeface="Courier New" panose="02070309020205020404" pitchFamily="49" charset="0"/>
                <a:cs typeface="Courier New" panose="02070309020205020404" pitchFamily="49" charset="0"/>
              </a:rPr>
              <a:t>if condition: do this; do this</a:t>
            </a:r>
          </a:p>
          <a:p>
            <a:pPr marL="0" indent="0">
              <a:buNone/>
            </a:pPr>
            <a:r>
              <a:rPr lang="en-GB" sz="2400" dirty="0">
                <a:latin typeface="Courier New" panose="02070309020205020404" pitchFamily="49" charset="0"/>
                <a:cs typeface="Courier New" panose="02070309020205020404" pitchFamily="49" charset="0"/>
              </a:rPr>
              <a:t>This line always done</a:t>
            </a:r>
          </a:p>
        </p:txBody>
      </p:sp>
    </p:spTree>
    <p:extLst>
      <p:ext uri="{BB962C8B-B14F-4D97-AF65-F5344CB8AC3E}">
        <p14:creationId xmlns:p14="http://schemas.microsoft.com/office/powerpoint/2010/main" val="3775294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718</TotalTime>
  <Words>3099</Words>
  <Application>Microsoft Office PowerPoint</Application>
  <PresentationFormat>Widescreen</PresentationFormat>
  <Paragraphs>714</Paragraphs>
  <Slides>63</Slides>
  <Notes>31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63</vt:i4>
      </vt:variant>
    </vt:vector>
  </HeadingPairs>
  <TitlesOfParts>
    <vt:vector size="71" baseType="lpstr">
      <vt:lpstr>Arial Unicode MS</vt:lpstr>
      <vt:lpstr>Arial</vt:lpstr>
      <vt:lpstr>Arial Narrow</vt:lpstr>
      <vt:lpstr>Calibri</vt:lpstr>
      <vt:lpstr>Calibri Light</vt:lpstr>
      <vt:lpstr>Courier New</vt:lpstr>
      <vt:lpstr>Wingdings</vt:lpstr>
      <vt:lpstr>Office Theme</vt:lpstr>
      <vt:lpstr>Programming for Geographical Information Analysis: Core Skills</vt:lpstr>
      <vt:lpstr>Review</vt:lpstr>
      <vt:lpstr>Review</vt:lpstr>
      <vt:lpstr>Review</vt:lpstr>
      <vt:lpstr>This lecture</vt:lpstr>
      <vt:lpstr>Control Flow statements</vt:lpstr>
      <vt:lpstr>Control Flow statements</vt:lpstr>
      <vt:lpstr>This lecture</vt:lpstr>
      <vt:lpstr>if compound statement</vt:lpstr>
      <vt:lpstr>Example</vt:lpstr>
      <vt:lpstr>if-else</vt:lpstr>
      <vt:lpstr>Example</vt:lpstr>
      <vt:lpstr>The if-else-if ladder</vt:lpstr>
      <vt:lpstr>Example</vt:lpstr>
      <vt:lpstr>Nested compound statements</vt:lpstr>
      <vt:lpstr>Conditions</vt:lpstr>
      <vt:lpstr>Boolean operators</vt:lpstr>
      <vt:lpstr>Conditional quirks</vt:lpstr>
      <vt:lpstr>Ternary operator</vt:lpstr>
      <vt:lpstr>This lecture</vt:lpstr>
      <vt:lpstr>Repeating code</vt:lpstr>
      <vt:lpstr>while loops</vt:lpstr>
      <vt:lpstr>Infinite loops</vt:lpstr>
      <vt:lpstr>Break</vt:lpstr>
      <vt:lpstr>Continue</vt:lpstr>
      <vt:lpstr>while-else</vt:lpstr>
      <vt:lpstr>Counting loops</vt:lpstr>
      <vt:lpstr>for loops</vt:lpstr>
      <vt:lpstr>for-loop</vt:lpstr>
      <vt:lpstr>for loop</vt:lpstr>
      <vt:lpstr>iterators</vt:lpstr>
      <vt:lpstr>Range and slices</vt:lpstr>
      <vt:lpstr>Indices</vt:lpstr>
      <vt:lpstr>Efficiency</vt:lpstr>
      <vt:lpstr>Modifying loop sequences</vt:lpstr>
      <vt:lpstr>Example</vt:lpstr>
      <vt:lpstr>Solution</vt:lpstr>
      <vt:lpstr>Break</vt:lpstr>
      <vt:lpstr>This lecture</vt:lpstr>
      <vt:lpstr>2D loops</vt:lpstr>
      <vt:lpstr>2D loops</vt:lpstr>
      <vt:lpstr>Nesting loops</vt:lpstr>
      <vt:lpstr>Nesting loops</vt:lpstr>
      <vt:lpstr>Nested loops</vt:lpstr>
      <vt:lpstr>Issues</vt:lpstr>
      <vt:lpstr>2D issues</vt:lpstr>
      <vt:lpstr>2D issues</vt:lpstr>
      <vt:lpstr>2D issues</vt:lpstr>
      <vt:lpstr>Print</vt:lpstr>
      <vt:lpstr>When to act</vt:lpstr>
      <vt:lpstr>When to act</vt:lpstr>
      <vt:lpstr>Moving window algorithms</vt:lpstr>
      <vt:lpstr>Variations</vt:lpstr>
      <vt:lpstr>Variations</vt:lpstr>
      <vt:lpstr>Boundary problems</vt:lpstr>
      <vt:lpstr>Multiple targets</vt:lpstr>
      <vt:lpstr>zip uses</vt:lpstr>
      <vt:lpstr>This lecture</vt:lpstr>
      <vt:lpstr>Builtins: Iterators</vt:lpstr>
      <vt:lpstr>Reversed(sequence)</vt:lpstr>
      <vt:lpstr>Sorting lists</vt:lpstr>
      <vt:lpstr>Review</vt:lpstr>
      <vt:lpstr>2D loops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for Geographical Information Analysis: Core Skills</dc:title>
  <cp:lastModifiedBy>Linus</cp:lastModifiedBy>
  <cp:revision>7</cp:revision>
  <dcterms:modified xsi:type="dcterms:W3CDTF">2017-10-26T02:03:04Z</dcterms:modified>
</cp:coreProperties>
</file>