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5"/>
  </p:notesMasterIdLst>
  <p:handoutMasterIdLst>
    <p:handoutMasterId r:id="rId76"/>
  </p:handoutMasterIdLst>
  <p:sldIdLst>
    <p:sldId id="1346" r:id="rId2"/>
    <p:sldId id="1056" r:id="rId3"/>
    <p:sldId id="1057" r:id="rId4"/>
    <p:sldId id="1094" r:id="rId5"/>
    <p:sldId id="1347" r:id="rId6"/>
    <p:sldId id="1058" r:id="rId7"/>
    <p:sldId id="1061" r:id="rId8"/>
    <p:sldId id="1059" r:id="rId9"/>
    <p:sldId id="1060" r:id="rId10"/>
    <p:sldId id="1062" r:id="rId11"/>
    <p:sldId id="1045" r:id="rId12"/>
    <p:sldId id="1071" r:id="rId13"/>
    <p:sldId id="1097" r:id="rId14"/>
    <p:sldId id="1348" r:id="rId15"/>
    <p:sldId id="1091" r:id="rId16"/>
    <p:sldId id="1135" r:id="rId17"/>
    <p:sldId id="1109" r:id="rId18"/>
    <p:sldId id="1096" r:id="rId19"/>
    <p:sldId id="1098" r:id="rId20"/>
    <p:sldId id="1099" r:id="rId21"/>
    <p:sldId id="1092" r:id="rId22"/>
    <p:sldId id="1103" r:id="rId23"/>
    <p:sldId id="1104" r:id="rId24"/>
    <p:sldId id="1106" r:id="rId25"/>
    <p:sldId id="1111" r:id="rId26"/>
    <p:sldId id="1349" r:id="rId27"/>
    <p:sldId id="1105" r:id="rId28"/>
    <p:sldId id="1355" r:id="rId29"/>
    <p:sldId id="1356" r:id="rId30"/>
    <p:sldId id="1101" r:id="rId31"/>
    <p:sldId id="1357" r:id="rId32"/>
    <p:sldId id="1078" r:id="rId33"/>
    <p:sldId id="1110" r:id="rId34"/>
    <p:sldId id="1112" r:id="rId35"/>
    <p:sldId id="1075" r:id="rId36"/>
    <p:sldId id="1113" r:id="rId37"/>
    <p:sldId id="1088" r:id="rId38"/>
    <p:sldId id="1084" r:id="rId39"/>
    <p:sldId id="1114" r:id="rId40"/>
    <p:sldId id="1115" r:id="rId41"/>
    <p:sldId id="1350" r:id="rId42"/>
    <p:sldId id="1102" r:id="rId43"/>
    <p:sldId id="1117" r:id="rId44"/>
    <p:sldId id="1121" r:id="rId45"/>
    <p:sldId id="1358" r:id="rId46"/>
    <p:sldId id="1119" r:id="rId47"/>
    <p:sldId id="1343" r:id="rId48"/>
    <p:sldId id="1314" r:id="rId49"/>
    <p:sldId id="1344" r:id="rId50"/>
    <p:sldId id="1118" r:id="rId51"/>
    <p:sldId id="600" r:id="rId52"/>
    <p:sldId id="1126" r:id="rId53"/>
    <p:sldId id="1123" r:id="rId54"/>
    <p:sldId id="1351" r:id="rId55"/>
    <p:sldId id="497" r:id="rId56"/>
    <p:sldId id="1354" r:id="rId57"/>
    <p:sldId id="389" r:id="rId58"/>
    <p:sldId id="1129" r:id="rId59"/>
    <p:sldId id="1127" r:id="rId60"/>
    <p:sldId id="1128" r:id="rId61"/>
    <p:sldId id="1352" r:id="rId62"/>
    <p:sldId id="1134" r:id="rId63"/>
    <p:sldId id="1136" r:id="rId64"/>
    <p:sldId id="1137" r:id="rId65"/>
    <p:sldId id="1138" r:id="rId66"/>
    <p:sldId id="1353" r:id="rId67"/>
    <p:sldId id="596" r:id="rId68"/>
    <p:sldId id="584" r:id="rId69"/>
    <p:sldId id="1141" r:id="rId70"/>
    <p:sldId id="1148" r:id="rId71"/>
    <p:sldId id="1147" r:id="rId72"/>
    <p:sldId id="1149" r:id="rId73"/>
    <p:sldId id="1150" r:id="rId7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364" autoAdjust="0"/>
    <p:restoredTop sz="65291" autoAdjust="0"/>
  </p:normalViewPr>
  <p:slideViewPr>
    <p:cSldViewPr snapToGrid="0">
      <p:cViewPr varScale="1">
        <p:scale>
          <a:sx n="68" d="100"/>
          <a:sy n="68" d="100"/>
        </p:scale>
        <p:origin x="768" y="66"/>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8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29/11/2017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29/11/2017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3" Type="http://schemas.openxmlformats.org/officeDocument/2006/relationships/hyperlink" Target="https://docs.python.org/3/library/array.html#module-array" TargetMode="External"/><Relationship Id="rId2" Type="http://schemas.openxmlformats.org/officeDocument/2006/relationships/slide" Target="../slides/slide42.xml"/><Relationship Id="rId1" Type="http://schemas.openxmlformats.org/officeDocument/2006/relationships/notesMaster" Target="../notesMasters/notesMaster1.xml"/><Relationship Id="rId5" Type="http://schemas.openxmlformats.org/officeDocument/2006/relationships/hyperlink" Target="https://docs.python.org/3/glossary.html#term-immutable" TargetMode="External"/><Relationship Id="rId4" Type="http://schemas.openxmlformats.org/officeDocument/2006/relationships/hyperlink" Target="https://docs.python.org/3/library/array.html#array.array" TargetMode="Externa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2808942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26469349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Like </a:t>
            </a:r>
            <a:r>
              <a:rPr lang="en-GB" dirty="0" err="1"/>
              <a:t>int</a:t>
            </a:r>
            <a:r>
              <a:rPr lang="en-GB" dirty="0"/>
              <a:t>(x) and float(x) there is a constructor function for tuples.</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15</a:t>
            </a:fld>
            <a:endParaRPr lang="en-GB"/>
          </a:p>
        </p:txBody>
      </p:sp>
    </p:spTree>
    <p:extLst>
      <p:ext uri="{BB962C8B-B14F-4D97-AF65-F5344CB8AC3E}">
        <p14:creationId xmlns:p14="http://schemas.microsoft.com/office/powerpoint/2010/main" val="40715236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 *= 2 only works with single values, obviously - that is, you can't multiple a tuple by a tuple of multiple values.</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16</a:t>
            </a:fld>
            <a:endParaRPr lang="en-GB"/>
          </a:p>
        </p:txBody>
      </p:sp>
    </p:spTree>
    <p:extLst>
      <p:ext uri="{BB962C8B-B14F-4D97-AF65-F5344CB8AC3E}">
        <p14:creationId xmlns:p14="http://schemas.microsoft.com/office/powerpoint/2010/main" val="2705877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18</a:t>
            </a:fld>
            <a:endParaRPr lang="en-GB"/>
          </a:p>
        </p:txBody>
      </p:sp>
    </p:spTree>
    <p:extLst>
      <p:ext uri="{BB962C8B-B14F-4D97-AF65-F5344CB8AC3E}">
        <p14:creationId xmlns:p14="http://schemas.microsoft.com/office/powerpoint/2010/main" val="12484982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19</a:t>
            </a:fld>
            <a:endParaRPr lang="en-GB"/>
          </a:p>
        </p:txBody>
      </p:sp>
    </p:spTree>
    <p:extLst>
      <p:ext uri="{BB962C8B-B14F-4D97-AF65-F5344CB8AC3E}">
        <p14:creationId xmlns:p14="http://schemas.microsoft.com/office/powerpoint/2010/main" val="8249673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20</a:t>
            </a:fld>
            <a:endParaRPr lang="en-GB"/>
          </a:p>
        </p:txBody>
      </p:sp>
    </p:spTree>
    <p:extLst>
      <p:ext uri="{BB962C8B-B14F-4D97-AF65-F5344CB8AC3E}">
        <p14:creationId xmlns:p14="http://schemas.microsoft.com/office/powerpoint/2010/main" val="24297706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an example of a complicated packing/unpacking sequence, taken from the Python tutorial. </a:t>
            </a:r>
          </a:p>
          <a:p>
            <a:r>
              <a:rPr lang="en-GB" dirty="0"/>
              <a:t>https://docs.python.org/3/tutorial/introduction.html#first-steps-towards-programming</a:t>
            </a:r>
          </a:p>
          <a:p>
            <a:r>
              <a:rPr lang="en-GB" dirty="0"/>
              <a:t>Can you work out what is going on here?</a:t>
            </a:r>
          </a:p>
        </p:txBody>
      </p:sp>
      <p:sp>
        <p:nvSpPr>
          <p:cNvPr id="4" name="Slide Number Placeholder 3"/>
          <p:cNvSpPr>
            <a:spLocks noGrp="1"/>
          </p:cNvSpPr>
          <p:nvPr>
            <p:ph type="sldNum" sz="quarter" idx="10"/>
          </p:nvPr>
        </p:nvSpPr>
        <p:spPr/>
        <p:txBody>
          <a:bodyPr/>
          <a:lstStyle/>
          <a:p>
            <a:fld id="{40AF8E6D-2F87-4F6A-97CA-AABE12BDBAA7}" type="slidenum">
              <a:rPr lang="en-GB" smtClean="0"/>
              <a:t>21</a:t>
            </a:fld>
            <a:endParaRPr lang="en-GB"/>
          </a:p>
        </p:txBody>
      </p:sp>
    </p:spTree>
    <p:extLst>
      <p:ext uri="{BB962C8B-B14F-4D97-AF65-F5344CB8AC3E}">
        <p14:creationId xmlns:p14="http://schemas.microsoft.com/office/powerpoint/2010/main" val="42456348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Ranges generate an immutable sequence of numbers. You can use these for making synthetic data, but we'll see other uses for them when we look at processing containers in the next lecture.</a:t>
            </a:r>
          </a:p>
        </p:txBody>
      </p:sp>
      <p:sp>
        <p:nvSpPr>
          <p:cNvPr id="4" name="Slide Number Placeholder 3"/>
          <p:cNvSpPr>
            <a:spLocks noGrp="1"/>
          </p:cNvSpPr>
          <p:nvPr>
            <p:ph type="sldNum" sz="quarter" idx="10"/>
          </p:nvPr>
        </p:nvSpPr>
        <p:spPr/>
        <p:txBody>
          <a:bodyPr/>
          <a:lstStyle/>
          <a:p>
            <a:fld id="{40AF8E6D-2F87-4F6A-97CA-AABE12BDBAA7}" type="slidenum">
              <a:rPr lang="en-GB" smtClean="0"/>
              <a:t>22</a:t>
            </a:fld>
            <a:endParaRPr lang="en-GB"/>
          </a:p>
        </p:txBody>
      </p:sp>
    </p:spTree>
    <p:extLst>
      <p:ext uri="{BB962C8B-B14F-4D97-AF65-F5344CB8AC3E}">
        <p14:creationId xmlns:p14="http://schemas.microsoft.com/office/powerpoint/2010/main" val="24469009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23</a:t>
            </a:fld>
            <a:endParaRPr lang="en-GB"/>
          </a:p>
        </p:txBody>
      </p:sp>
    </p:spTree>
    <p:extLst>
      <p:ext uri="{BB962C8B-B14F-4D97-AF65-F5344CB8AC3E}">
        <p14:creationId xmlns:p14="http://schemas.microsoft.com/office/powerpoint/2010/main" val="17669770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theory, you can compare sequences, but generally it's to be avoided; the results are complicated to determine.</a:t>
            </a:r>
          </a:p>
          <a:p>
            <a:r>
              <a:rPr lang="en-GB" dirty="0"/>
              <a:t>https://docs.python.org/3/tutorial/datastructures.html#comparing-sequences-and-other-types</a:t>
            </a:r>
          </a:p>
        </p:txBody>
      </p:sp>
      <p:sp>
        <p:nvSpPr>
          <p:cNvPr id="4" name="Slide Number Placeholder 3"/>
          <p:cNvSpPr>
            <a:spLocks noGrp="1"/>
          </p:cNvSpPr>
          <p:nvPr>
            <p:ph type="sldNum" sz="quarter" idx="10"/>
          </p:nvPr>
        </p:nvSpPr>
        <p:spPr/>
        <p:txBody>
          <a:bodyPr/>
          <a:lstStyle/>
          <a:p>
            <a:fld id="{40AF8E6D-2F87-4F6A-97CA-AABE12BDBAA7}" type="slidenum">
              <a:rPr lang="en-GB" smtClean="0"/>
              <a:t>24</a:t>
            </a:fld>
            <a:endParaRPr lang="en-GB"/>
          </a:p>
        </p:txBody>
      </p:sp>
    </p:spTree>
    <p:extLst>
      <p:ext uri="{BB962C8B-B14F-4D97-AF65-F5344CB8AC3E}">
        <p14:creationId xmlns:p14="http://schemas.microsoft.com/office/powerpoint/2010/main" val="1760546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We'll try and use the Python terms. </a:t>
            </a:r>
          </a:p>
        </p:txBody>
      </p:sp>
      <p:sp>
        <p:nvSpPr>
          <p:cNvPr id="4" name="Slide Number Placeholder 3"/>
          <p:cNvSpPr>
            <a:spLocks noGrp="1"/>
          </p:cNvSpPr>
          <p:nvPr>
            <p:ph type="sldNum" sz="quarter" idx="10"/>
          </p:nvPr>
        </p:nvSpPr>
        <p:spPr/>
        <p:txBody>
          <a:bodyPr/>
          <a:lstStyle/>
          <a:p>
            <a:fld id="{40AF8E6D-2F87-4F6A-97CA-AABE12BDBAA7}" type="slidenum">
              <a:rPr lang="en-GB" smtClean="0"/>
              <a:t>4</a:t>
            </a:fld>
            <a:endParaRPr lang="en-GB"/>
          </a:p>
        </p:txBody>
      </p:sp>
    </p:spTree>
    <p:extLst>
      <p:ext uri="{BB962C8B-B14F-4D97-AF65-F5344CB8AC3E}">
        <p14:creationId xmlns:p14="http://schemas.microsoft.com/office/powerpoint/2010/main" val="15079831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useful element of having data in sequences is that there are functions that work specifically with sequences; for example, the max() function will find the maximum value in the sequence.</a:t>
            </a:r>
          </a:p>
        </p:txBody>
      </p:sp>
      <p:sp>
        <p:nvSpPr>
          <p:cNvPr id="4" name="Slide Number Placeholder 3"/>
          <p:cNvSpPr>
            <a:spLocks noGrp="1"/>
          </p:cNvSpPr>
          <p:nvPr>
            <p:ph type="sldNum" sz="quarter" idx="10"/>
          </p:nvPr>
        </p:nvSpPr>
        <p:spPr/>
        <p:txBody>
          <a:bodyPr/>
          <a:lstStyle/>
          <a:p>
            <a:fld id="{40AF8E6D-2F87-4F6A-97CA-AABE12BDBAA7}" type="slidenum">
              <a:rPr lang="en-GB" smtClean="0"/>
              <a:t>25</a:t>
            </a:fld>
            <a:endParaRPr lang="en-GB"/>
          </a:p>
        </p:txBody>
      </p:sp>
    </p:spTree>
    <p:extLst>
      <p:ext uri="{BB962C8B-B14F-4D97-AF65-F5344CB8AC3E}">
        <p14:creationId xmlns:p14="http://schemas.microsoft.com/office/powerpoint/2010/main" val="19210360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26</a:t>
            </a:fld>
            <a:endParaRPr lang="en-GB"/>
          </a:p>
        </p:txBody>
      </p:sp>
    </p:spTree>
    <p:extLst>
      <p:ext uri="{BB962C8B-B14F-4D97-AF65-F5344CB8AC3E}">
        <p14:creationId xmlns:p14="http://schemas.microsoft.com/office/powerpoint/2010/main" val="17562831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27</a:t>
            </a:fld>
            <a:endParaRPr lang="en-GB"/>
          </a:p>
        </p:txBody>
      </p:sp>
    </p:spTree>
    <p:extLst>
      <p:ext uri="{BB962C8B-B14F-4D97-AF65-F5344CB8AC3E}">
        <p14:creationId xmlns:p14="http://schemas.microsoft.com/office/powerpoint/2010/main" val="36055440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29</a:t>
            </a:fld>
            <a:endParaRPr lang="en-GB"/>
          </a:p>
        </p:txBody>
      </p:sp>
    </p:spTree>
    <p:extLst>
      <p:ext uri="{BB962C8B-B14F-4D97-AF65-F5344CB8AC3E}">
        <p14:creationId xmlns:p14="http://schemas.microsoft.com/office/powerpoint/2010/main" val="25536611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“For non-negative indices, the length of a slice is the difference of the indices, if both are within bounds. For example, the length of word[1:3] is 2.”</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30</a:t>
            </a:fld>
            <a:endParaRPr lang="en-GB"/>
          </a:p>
        </p:txBody>
      </p:sp>
    </p:spTree>
    <p:extLst>
      <p:ext uri="{BB962C8B-B14F-4D97-AF65-F5344CB8AC3E}">
        <p14:creationId xmlns:p14="http://schemas.microsoft.com/office/powerpoint/2010/main" val="8624248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31</a:t>
            </a:fld>
            <a:endParaRPr lang="en-GB"/>
          </a:p>
        </p:txBody>
      </p:sp>
    </p:spTree>
    <p:extLst>
      <p:ext uri="{BB962C8B-B14F-4D97-AF65-F5344CB8AC3E}">
        <p14:creationId xmlns:p14="http://schemas.microsoft.com/office/powerpoint/2010/main" val="20134275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r>
              <a:rPr lang="en-GB" dirty="0"/>
              <a:t>“</a:t>
            </a:r>
          </a:p>
        </p:txBody>
      </p:sp>
      <p:sp>
        <p:nvSpPr>
          <p:cNvPr id="4" name="Slide Number Placeholder 3"/>
          <p:cNvSpPr>
            <a:spLocks noGrp="1"/>
          </p:cNvSpPr>
          <p:nvPr>
            <p:ph type="sldNum" sz="quarter" idx="10"/>
          </p:nvPr>
        </p:nvSpPr>
        <p:spPr/>
        <p:txBody>
          <a:bodyPr/>
          <a:lstStyle/>
          <a:p>
            <a:fld id="{40AF8E6D-2F87-4F6A-97CA-AABE12BDBAA7}" type="slidenum">
              <a:rPr lang="en-GB" smtClean="0"/>
              <a:t>32</a:t>
            </a:fld>
            <a:endParaRPr lang="en-GB"/>
          </a:p>
        </p:txBody>
      </p:sp>
    </p:spTree>
    <p:extLst>
      <p:ext uri="{BB962C8B-B14F-4D97-AF65-F5344CB8AC3E}">
        <p14:creationId xmlns:p14="http://schemas.microsoft.com/office/powerpoint/2010/main" val="10358894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https://docs.python.org/3/tutorial/datastructures.html#more-on-lists</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33</a:t>
            </a:fld>
            <a:endParaRPr lang="en-GB"/>
          </a:p>
        </p:txBody>
      </p:sp>
    </p:spTree>
    <p:extLst>
      <p:ext uri="{BB962C8B-B14F-4D97-AF65-F5344CB8AC3E}">
        <p14:creationId xmlns:p14="http://schemas.microsoft.com/office/powerpoint/2010/main" val="7750287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34</a:t>
            </a:fld>
            <a:endParaRPr lang="en-GB"/>
          </a:p>
        </p:txBody>
      </p:sp>
    </p:spTree>
    <p:extLst>
      <p:ext uri="{BB962C8B-B14F-4D97-AF65-F5344CB8AC3E}">
        <p14:creationId xmlns:p14="http://schemas.microsoft.com/office/powerpoint/2010/main" val="41450542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35</a:t>
            </a:fld>
            <a:endParaRPr lang="en-GB"/>
          </a:p>
        </p:txBody>
      </p:sp>
    </p:spTree>
    <p:extLst>
      <p:ext uri="{BB962C8B-B14F-4D97-AF65-F5344CB8AC3E}">
        <p14:creationId xmlns:p14="http://schemas.microsoft.com/office/powerpoint/2010/main" val="4241989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lecture we'll look at ways to hold multiple items using the same variable name. </a:t>
            </a:r>
          </a:p>
          <a:p>
            <a:r>
              <a:rPr lang="en-GB" dirty="0"/>
              <a:t>Broadly speaking, the approach to this is based on whether the things you'll hold will change or not, and how you want to access the values.</a:t>
            </a:r>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35470491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 alternative can be found here: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https://docs.python.org/3/faq/programming.html#faq-multidimensional-list</a:t>
            </a:r>
          </a:p>
          <a:p>
            <a:r>
              <a:rPr lang="en-GB" dirty="0"/>
              <a:t>Though it requires some info on loops we'll deal with later in the course.</a:t>
            </a:r>
          </a:p>
        </p:txBody>
      </p:sp>
      <p:sp>
        <p:nvSpPr>
          <p:cNvPr id="4" name="Slide Number Placeholder 3"/>
          <p:cNvSpPr>
            <a:spLocks noGrp="1"/>
          </p:cNvSpPr>
          <p:nvPr>
            <p:ph type="sldNum" sz="quarter" idx="10"/>
          </p:nvPr>
        </p:nvSpPr>
        <p:spPr/>
        <p:txBody>
          <a:bodyPr/>
          <a:lstStyle/>
          <a:p>
            <a:fld id="{40AF8E6D-2F87-4F6A-97CA-AABE12BDBAA7}" type="slidenum">
              <a:rPr lang="en-GB" smtClean="0"/>
              <a:t>36</a:t>
            </a:fld>
            <a:endParaRPr lang="en-GB"/>
          </a:p>
        </p:txBody>
      </p:sp>
    </p:spTree>
    <p:extLst>
      <p:ext uri="{BB962C8B-B14F-4D97-AF65-F5344CB8AC3E}">
        <p14:creationId xmlns:p14="http://schemas.microsoft.com/office/powerpoint/2010/main" val="35747745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List(</a:t>
            </a:r>
            <a:r>
              <a:rPr lang="en-GB" dirty="0" err="1"/>
              <a:t>seq</a:t>
            </a:r>
            <a:r>
              <a:rPr lang="en-GB" dirty="0"/>
              <a:t>) https://docs.python.org/3/faq/programming.html#how-do-i-create-a-multidimensional-list</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37</a:t>
            </a:fld>
            <a:endParaRPr lang="en-GB"/>
          </a:p>
        </p:txBody>
      </p:sp>
    </p:spTree>
    <p:extLst>
      <p:ext uri="{BB962C8B-B14F-4D97-AF65-F5344CB8AC3E}">
        <p14:creationId xmlns:p14="http://schemas.microsoft.com/office/powerpoint/2010/main" val="34975939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place lists are used is in getting data into a program.</a:t>
            </a:r>
          </a:p>
        </p:txBody>
      </p:sp>
      <p:sp>
        <p:nvSpPr>
          <p:cNvPr id="4" name="Slide Number Placeholder 3"/>
          <p:cNvSpPr>
            <a:spLocks noGrp="1"/>
          </p:cNvSpPr>
          <p:nvPr>
            <p:ph type="sldNum" sz="quarter" idx="10"/>
          </p:nvPr>
        </p:nvSpPr>
        <p:spPr/>
        <p:txBody>
          <a:bodyPr/>
          <a:lstStyle/>
          <a:p>
            <a:fld id="{40AF8E6D-2F87-4F6A-97CA-AABE12BDBAA7}" type="slidenum">
              <a:rPr lang="en-GB" smtClean="0"/>
              <a:t>38</a:t>
            </a:fld>
            <a:endParaRPr lang="en-GB"/>
          </a:p>
        </p:txBody>
      </p:sp>
    </p:spTree>
    <p:extLst>
      <p:ext uri="{BB962C8B-B14F-4D97-AF65-F5344CB8AC3E}">
        <p14:creationId xmlns:p14="http://schemas.microsoft.com/office/powerpoint/2010/main" val="41284396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41</a:t>
            </a:fld>
            <a:endParaRPr lang="en-GB"/>
          </a:p>
        </p:txBody>
      </p:sp>
    </p:spTree>
    <p:extLst>
      <p:ext uri="{BB962C8B-B14F-4D97-AF65-F5344CB8AC3E}">
        <p14:creationId xmlns:p14="http://schemas.microsoft.com/office/powerpoint/2010/main" val="16969373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https://docs.python.org/3/library/array.html#module-array</a:t>
            </a:r>
          </a:p>
          <a:p>
            <a:r>
              <a:rPr lang="en-GB" dirty="0"/>
              <a:t>https://docs.python.org/3/library/collections.html#module-collections</a:t>
            </a:r>
          </a:p>
          <a:p>
            <a:endParaRPr lang="en-GB" dirty="0"/>
          </a:p>
          <a:p>
            <a:r>
              <a:rPr lang="en-GB" dirty="0"/>
              <a:t>“The </a:t>
            </a:r>
            <a:r>
              <a:rPr lang="en-GB" dirty="0">
                <a:hlinkClick r:id="rId3" tooltip="array: Space efficient arrays of uniformly typed numeric values."/>
              </a:rPr>
              <a:t>array</a:t>
            </a:r>
            <a:r>
              <a:rPr lang="en-GB" dirty="0"/>
              <a:t> module provides an </a:t>
            </a:r>
            <a:r>
              <a:rPr lang="en-GB" dirty="0">
                <a:hlinkClick r:id="rId4" tooltip="array.array"/>
              </a:rPr>
              <a:t>array()</a:t>
            </a:r>
            <a:r>
              <a:rPr lang="en-GB" dirty="0"/>
              <a:t> object that is like a list that stores only homogeneous data and stores it more compactly. The following example shows an array of numbers stored as two byte unsigned binary numbers (</a:t>
            </a:r>
            <a:r>
              <a:rPr lang="en-GB" dirty="0" err="1"/>
              <a:t>typecode</a:t>
            </a:r>
            <a:r>
              <a:rPr lang="en-GB" dirty="0"/>
              <a:t> "H") rather than the usual 16 bytes per entry for regular lists of Python </a:t>
            </a:r>
            <a:r>
              <a:rPr lang="en-GB" dirty="0" err="1"/>
              <a:t>int</a:t>
            </a:r>
            <a:r>
              <a:rPr lang="en-GB" dirty="0"/>
              <a:t> objects:”</a:t>
            </a:r>
          </a:p>
          <a:p>
            <a:endParaRPr lang="en-GB" dirty="0"/>
          </a:p>
          <a:p>
            <a:endParaRPr lang="en-GB" dirty="0"/>
          </a:p>
          <a:p>
            <a:r>
              <a:rPr lang="en-GB" dirty="0"/>
              <a:t>“Python strings cannot be changed — they are </a:t>
            </a:r>
            <a:r>
              <a:rPr lang="en-GB" dirty="0">
                <a:hlinkClick r:id="rId5"/>
              </a:rPr>
              <a:t>immutable</a:t>
            </a:r>
            <a:r>
              <a:rPr lang="en-GB" dirty="0"/>
              <a:t>. Therefore, assigning to an indexed position in the string results in an error:”</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42</a:t>
            </a:fld>
            <a:endParaRPr lang="en-GB"/>
          </a:p>
        </p:txBody>
      </p:sp>
    </p:spTree>
    <p:extLst>
      <p:ext uri="{BB962C8B-B14F-4D97-AF65-F5344CB8AC3E}">
        <p14:creationId xmlns:p14="http://schemas.microsoft.com/office/powerpoint/2010/main" val="25799699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44</a:t>
            </a:fld>
            <a:endParaRPr lang="en-GB"/>
          </a:p>
        </p:txBody>
      </p:sp>
    </p:spTree>
    <p:extLst>
      <p:ext uri="{BB962C8B-B14F-4D97-AF65-F5344CB8AC3E}">
        <p14:creationId xmlns:p14="http://schemas.microsoft.com/office/powerpoint/2010/main" val="317173329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“/”.join(</a:t>
            </a:r>
            <a:r>
              <a:rPr lang="en-GB" dirty="0" err="1"/>
              <a:t>args</a:t>
            </a:r>
            <a:r>
              <a:rPr lang="en-GB" dirty="0"/>
              <a:t>)</a:t>
            </a:r>
          </a:p>
          <a:p>
            <a:r>
              <a:rPr lang="en-GB" dirty="0"/>
              <a:t>Where </a:t>
            </a:r>
            <a:r>
              <a:rPr lang="en-GB" dirty="0" err="1"/>
              <a:t>args</a:t>
            </a:r>
            <a:r>
              <a:rPr lang="en-GB" dirty="0"/>
              <a:t> is a sequence: joins them with “/”between.</a:t>
            </a:r>
          </a:p>
        </p:txBody>
      </p:sp>
      <p:sp>
        <p:nvSpPr>
          <p:cNvPr id="4" name="Slide Number Placeholder 3"/>
          <p:cNvSpPr>
            <a:spLocks noGrp="1"/>
          </p:cNvSpPr>
          <p:nvPr>
            <p:ph type="sldNum" sz="quarter" idx="10"/>
          </p:nvPr>
        </p:nvSpPr>
        <p:spPr/>
        <p:txBody>
          <a:bodyPr/>
          <a:lstStyle/>
          <a:p>
            <a:fld id="{40AF8E6D-2F87-4F6A-97CA-AABE12BDBAA7}" type="slidenum">
              <a:rPr lang="en-GB" smtClean="0"/>
              <a:t>46</a:t>
            </a:fld>
            <a:endParaRPr lang="en-GB"/>
          </a:p>
        </p:txBody>
      </p:sp>
    </p:spTree>
    <p:extLst>
      <p:ext uri="{BB962C8B-B14F-4D97-AF65-F5344CB8AC3E}">
        <p14:creationId xmlns:p14="http://schemas.microsoft.com/office/powerpoint/2010/main" val="13577277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48</a:t>
            </a:fld>
            <a:endParaRPr lang="en-GB"/>
          </a:p>
        </p:txBody>
      </p:sp>
    </p:spTree>
    <p:extLst>
      <p:ext uri="{BB962C8B-B14F-4D97-AF65-F5344CB8AC3E}">
        <p14:creationId xmlns:p14="http://schemas.microsoft.com/office/powerpoint/2010/main" val="256809283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50</a:t>
            </a:fld>
            <a:endParaRPr lang="en-GB"/>
          </a:p>
        </p:txBody>
      </p:sp>
    </p:spTree>
    <p:extLst>
      <p:ext uri="{BB962C8B-B14F-4D97-AF65-F5344CB8AC3E}">
        <p14:creationId xmlns:p14="http://schemas.microsoft.com/office/powerpoint/2010/main" val="31117485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52</a:t>
            </a:fld>
            <a:endParaRPr lang="en-GB"/>
          </a:p>
        </p:txBody>
      </p:sp>
    </p:spTree>
    <p:extLst>
      <p:ext uri="{BB962C8B-B14F-4D97-AF65-F5344CB8AC3E}">
        <p14:creationId xmlns:p14="http://schemas.microsoft.com/office/powerpoint/2010/main" val="1699844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336413687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t>
            </a:r>
            <a:r>
              <a:rPr lang="en-GB" b="1" dirty="0"/>
              <a:t>Why can’t raw strings (r-strings) end with a backslash?</a:t>
            </a:r>
          </a:p>
          <a:p>
            <a:r>
              <a:rPr lang="en-GB" dirty="0"/>
              <a:t>More precisely, they can’t end with an odd number of backslashes: the unpaired backslash at the end escapes the closing quote character, leaving an unterminated string.</a:t>
            </a:r>
          </a:p>
          <a:p>
            <a:r>
              <a:rPr lang="en-GB" dirty="0"/>
              <a:t>“</a:t>
            </a:r>
          </a:p>
          <a:p>
            <a:endParaRPr lang="en-GB" dirty="0"/>
          </a:p>
          <a:p>
            <a:r>
              <a:rPr lang="en-GB" dirty="0"/>
              <a:t>An example of when we might want to use this is when constructing a regex statement. These search text on the basis of patterns which include quite a lot of backslashes, and escaping each one can make for very confusing patterns.</a:t>
            </a:r>
          </a:p>
        </p:txBody>
      </p:sp>
      <p:sp>
        <p:nvSpPr>
          <p:cNvPr id="4" name="Slide Number Placeholder 3"/>
          <p:cNvSpPr>
            <a:spLocks noGrp="1"/>
          </p:cNvSpPr>
          <p:nvPr>
            <p:ph type="sldNum" sz="quarter" idx="10"/>
          </p:nvPr>
        </p:nvSpPr>
        <p:spPr/>
        <p:txBody>
          <a:bodyPr/>
          <a:lstStyle/>
          <a:p>
            <a:fld id="{40AF8E6D-2F87-4F6A-97CA-AABE12BDBAA7}" type="slidenum">
              <a:rPr lang="en-GB" smtClean="0"/>
              <a:t>53</a:t>
            </a:fld>
            <a:endParaRPr lang="en-GB"/>
          </a:p>
        </p:txBody>
      </p:sp>
    </p:spTree>
    <p:extLst>
      <p:ext uri="{BB962C8B-B14F-4D97-AF65-F5344CB8AC3E}">
        <p14:creationId xmlns:p14="http://schemas.microsoft.com/office/powerpoint/2010/main" val="195909629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54</a:t>
            </a:fld>
            <a:endParaRPr lang="en-GB"/>
          </a:p>
        </p:txBody>
      </p:sp>
    </p:spTree>
    <p:extLst>
      <p:ext uri="{BB962C8B-B14F-4D97-AF65-F5344CB8AC3E}">
        <p14:creationId xmlns:p14="http://schemas.microsoft.com/office/powerpoint/2010/main" val="221800212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56</a:t>
            </a:fld>
            <a:endParaRPr lang="en-GB"/>
          </a:p>
        </p:txBody>
      </p:sp>
    </p:spTree>
    <p:extLst>
      <p:ext uri="{BB962C8B-B14F-4D97-AF65-F5344CB8AC3E}">
        <p14:creationId xmlns:p14="http://schemas.microsoft.com/office/powerpoint/2010/main" val="133930934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 above, 10 is the space distance to the last number character (zero indexed), while 2 is the decimal points.</a:t>
            </a:r>
          </a:p>
        </p:txBody>
      </p:sp>
      <p:sp>
        <p:nvSpPr>
          <p:cNvPr id="4" name="Slide Number Placeholder 3"/>
          <p:cNvSpPr>
            <a:spLocks noGrp="1"/>
          </p:cNvSpPr>
          <p:nvPr>
            <p:ph type="sldNum" sz="quarter" idx="10"/>
          </p:nvPr>
        </p:nvSpPr>
        <p:spPr/>
        <p:txBody>
          <a:bodyPr/>
          <a:lstStyle/>
          <a:p>
            <a:fld id="{40AF8E6D-2F87-4F6A-97CA-AABE12BDBAA7}" type="slidenum">
              <a:rPr lang="en-GB" smtClean="0"/>
              <a:t>57</a:t>
            </a:fld>
            <a:endParaRPr lang="en-GB"/>
          </a:p>
        </p:txBody>
      </p:sp>
    </p:spTree>
    <p:extLst>
      <p:ext uri="{BB962C8B-B14F-4D97-AF65-F5344CB8AC3E}">
        <p14:creationId xmlns:p14="http://schemas.microsoft.com/office/powerpoint/2010/main" val="113491672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58</a:t>
            </a:fld>
            <a:endParaRPr lang="en-GB"/>
          </a:p>
        </p:txBody>
      </p:sp>
    </p:spTree>
    <p:extLst>
      <p:ext uri="{BB962C8B-B14F-4D97-AF65-F5344CB8AC3E}">
        <p14:creationId xmlns:p14="http://schemas.microsoft.com/office/powerpoint/2010/main" val="144800342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3, here, is the total characters in the number (up to the number in the original).</a:t>
            </a:r>
          </a:p>
        </p:txBody>
      </p:sp>
      <p:sp>
        <p:nvSpPr>
          <p:cNvPr id="4" name="Slide Number Placeholder 3"/>
          <p:cNvSpPr>
            <a:spLocks noGrp="1"/>
          </p:cNvSpPr>
          <p:nvPr>
            <p:ph type="sldNum" sz="quarter" idx="10"/>
          </p:nvPr>
        </p:nvSpPr>
        <p:spPr/>
        <p:txBody>
          <a:bodyPr/>
          <a:lstStyle/>
          <a:p>
            <a:fld id="{40AF8E6D-2F87-4F6A-97CA-AABE12BDBAA7}" type="slidenum">
              <a:rPr lang="en-GB" smtClean="0"/>
              <a:t>59</a:t>
            </a:fld>
            <a:endParaRPr lang="en-GB"/>
          </a:p>
        </p:txBody>
      </p:sp>
    </p:spTree>
    <p:extLst>
      <p:ext uri="{BB962C8B-B14F-4D97-AF65-F5344CB8AC3E}">
        <p14:creationId xmlns:p14="http://schemas.microsoft.com/office/powerpoint/2010/main" val="328617378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60</a:t>
            </a:fld>
            <a:endParaRPr lang="en-GB"/>
          </a:p>
        </p:txBody>
      </p:sp>
    </p:spTree>
    <p:extLst>
      <p:ext uri="{BB962C8B-B14F-4D97-AF65-F5344CB8AC3E}">
        <p14:creationId xmlns:p14="http://schemas.microsoft.com/office/powerpoint/2010/main" val="201528933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61</a:t>
            </a:fld>
            <a:endParaRPr lang="en-GB"/>
          </a:p>
        </p:txBody>
      </p:sp>
    </p:spTree>
    <p:extLst>
      <p:ext uri="{BB962C8B-B14F-4D97-AF65-F5344CB8AC3E}">
        <p14:creationId xmlns:p14="http://schemas.microsoft.com/office/powerpoint/2010/main" val="6276233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Implement the classic sets you know of from set mathematics.</a:t>
            </a:r>
          </a:p>
        </p:txBody>
      </p:sp>
      <p:sp>
        <p:nvSpPr>
          <p:cNvPr id="4" name="Slide Number Placeholder 3"/>
          <p:cNvSpPr>
            <a:spLocks noGrp="1"/>
          </p:cNvSpPr>
          <p:nvPr>
            <p:ph type="sldNum" sz="quarter" idx="10"/>
          </p:nvPr>
        </p:nvSpPr>
        <p:spPr/>
        <p:txBody>
          <a:bodyPr/>
          <a:lstStyle/>
          <a:p>
            <a:fld id="{40AF8E6D-2F87-4F6A-97CA-AABE12BDBAA7}" type="slidenum">
              <a:rPr lang="en-GB" smtClean="0"/>
              <a:t>62</a:t>
            </a:fld>
            <a:endParaRPr lang="en-GB"/>
          </a:p>
        </p:txBody>
      </p:sp>
    </p:spTree>
    <p:extLst>
      <p:ext uri="{BB962C8B-B14F-4D97-AF65-F5344CB8AC3E}">
        <p14:creationId xmlns:p14="http://schemas.microsoft.com/office/powerpoint/2010/main" val="372231084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Specifically, the functions work on containers that are </a:t>
            </a:r>
            <a:r>
              <a:rPr lang="en-GB" dirty="0" err="1"/>
              <a:t>iterable</a:t>
            </a:r>
            <a:r>
              <a:rPr lang="en-GB" dirty="0"/>
              <a:t>, that is, you can ask for their contents one at a time. We'll come on to this.</a:t>
            </a:r>
          </a:p>
        </p:txBody>
      </p:sp>
      <p:sp>
        <p:nvSpPr>
          <p:cNvPr id="4" name="Slide Number Placeholder 3"/>
          <p:cNvSpPr>
            <a:spLocks noGrp="1"/>
          </p:cNvSpPr>
          <p:nvPr>
            <p:ph type="sldNum" sz="quarter" idx="10"/>
          </p:nvPr>
        </p:nvSpPr>
        <p:spPr/>
        <p:txBody>
          <a:bodyPr/>
          <a:lstStyle/>
          <a:p>
            <a:fld id="{40AF8E6D-2F87-4F6A-97CA-AABE12BDBAA7}" type="slidenum">
              <a:rPr lang="en-GB" smtClean="0"/>
              <a:t>64</a:t>
            </a:fld>
            <a:endParaRPr lang="en-GB"/>
          </a:p>
        </p:txBody>
      </p:sp>
    </p:spTree>
    <p:extLst>
      <p:ext uri="{BB962C8B-B14F-4D97-AF65-F5344CB8AC3E}">
        <p14:creationId xmlns:p14="http://schemas.microsoft.com/office/powerpoint/2010/main" val="3184736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96420695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65</a:t>
            </a:fld>
            <a:endParaRPr lang="en-GB"/>
          </a:p>
        </p:txBody>
      </p:sp>
    </p:spTree>
    <p:extLst>
      <p:ext uri="{BB962C8B-B14F-4D97-AF65-F5344CB8AC3E}">
        <p14:creationId xmlns:p14="http://schemas.microsoft.com/office/powerpoint/2010/main" val="418747117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66</a:t>
            </a:fld>
            <a:endParaRPr lang="en-GB"/>
          </a:p>
        </p:txBody>
      </p:sp>
    </p:spTree>
    <p:extLst>
      <p:ext uri="{BB962C8B-B14F-4D97-AF65-F5344CB8AC3E}">
        <p14:creationId xmlns:p14="http://schemas.microsoft.com/office/powerpoint/2010/main" val="387084440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https://www.python.org/dev/peps/pep-0448/</a:t>
            </a:r>
          </a:p>
        </p:txBody>
      </p:sp>
      <p:sp>
        <p:nvSpPr>
          <p:cNvPr id="4" name="Slide Number Placeholder 3"/>
          <p:cNvSpPr>
            <a:spLocks noGrp="1"/>
          </p:cNvSpPr>
          <p:nvPr>
            <p:ph type="sldNum" sz="quarter" idx="10"/>
          </p:nvPr>
        </p:nvSpPr>
        <p:spPr/>
        <p:txBody>
          <a:bodyPr/>
          <a:lstStyle/>
          <a:p>
            <a:fld id="{40AF8E6D-2F87-4F6A-97CA-AABE12BDBAA7}" type="slidenum">
              <a:rPr lang="en-GB" smtClean="0"/>
              <a:t>68</a:t>
            </a:fld>
            <a:endParaRPr lang="en-GB"/>
          </a:p>
        </p:txBody>
      </p:sp>
    </p:spTree>
    <p:extLst>
      <p:ext uri="{BB962C8B-B14F-4D97-AF65-F5344CB8AC3E}">
        <p14:creationId xmlns:p14="http://schemas.microsoft.com/office/powerpoint/2010/main" val="198717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https://docs.python.org/3/library/array.html</a:t>
            </a:r>
          </a:p>
        </p:txBody>
      </p:sp>
      <p:sp>
        <p:nvSpPr>
          <p:cNvPr id="4" name="Slide Number Placeholder 3"/>
          <p:cNvSpPr>
            <a:spLocks noGrp="1"/>
          </p:cNvSpPr>
          <p:nvPr>
            <p:ph type="sldNum" sz="quarter" idx="10"/>
          </p:nvPr>
        </p:nvSpPr>
        <p:spPr/>
        <p:txBody>
          <a:bodyPr/>
          <a:lstStyle/>
          <a:p>
            <a:fld id="{40AF8E6D-2F87-4F6A-97CA-AABE12BDBAA7}" type="slidenum">
              <a:rPr lang="en-GB" smtClean="0"/>
              <a:t>8</a:t>
            </a:fld>
            <a:endParaRPr lang="en-GB"/>
          </a:p>
        </p:txBody>
      </p:sp>
    </p:spTree>
    <p:extLst>
      <p:ext uri="{BB962C8B-B14F-4D97-AF65-F5344CB8AC3E}">
        <p14:creationId xmlns:p14="http://schemas.microsoft.com/office/powerpoint/2010/main" val="2586481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Wrappers are code that goes around other code like an </a:t>
            </a:r>
            <a:r>
              <a:rPr lang="en-GB" dirty="0" err="1"/>
              <a:t>ectoskeleton</a:t>
            </a:r>
            <a:r>
              <a:rPr lang="en-GB" baseline="0" dirty="0"/>
              <a:t> to add functionality.</a:t>
            </a:r>
          </a:p>
          <a:p>
            <a:endParaRPr lang="en-GB" baseline="0" dirty="0"/>
          </a:p>
          <a:p>
            <a:r>
              <a:rPr lang="en-GB" baseline="0" dirty="0"/>
              <a:t>Indeed, arrays in Python are actually regarded as an </a:t>
            </a:r>
            <a:r>
              <a:rPr lang="en-GB" baseline="0" dirty="0" err="1"/>
              <a:t>addon</a:t>
            </a:r>
            <a:r>
              <a:rPr lang="en-GB" baseline="0" dirty="0"/>
              <a:t>, rather than a core datatype, and the wrappers are core, in reverse of the usual situation.</a:t>
            </a:r>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9</a:t>
            </a:fld>
            <a:endParaRPr lang="en-GB"/>
          </a:p>
        </p:txBody>
      </p:sp>
    </p:spTree>
    <p:extLst>
      <p:ext uri="{BB962C8B-B14F-4D97-AF65-F5344CB8AC3E}">
        <p14:creationId xmlns:p14="http://schemas.microsoft.com/office/powerpoint/2010/main" val="4001628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10</a:t>
            </a:fld>
            <a:endParaRPr lang="en-GB"/>
          </a:p>
        </p:txBody>
      </p:sp>
    </p:spTree>
    <p:extLst>
      <p:ext uri="{BB962C8B-B14F-4D97-AF65-F5344CB8AC3E}">
        <p14:creationId xmlns:p14="http://schemas.microsoft.com/office/powerpoint/2010/main" val="339672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11</a:t>
            </a:fld>
            <a:endParaRPr lang="en-GB"/>
          </a:p>
        </p:txBody>
      </p:sp>
    </p:spTree>
    <p:extLst>
      <p:ext uri="{BB962C8B-B14F-4D97-AF65-F5344CB8AC3E}">
        <p14:creationId xmlns:p14="http://schemas.microsoft.com/office/powerpoint/2010/main" val="3028055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29/11/2017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29/11/2017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docs.python.org/3/library/stdtypes.html#printf-style-string-formatting"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docs.python.org/3/tutorial/stdlib2.html#templating"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docs.python.org/3/reference/lexical_analysis.html#f-strings"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s://docs.python.org/3/library/string.html#format-string-syntax"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hyperlink" Target="https://docs.python.org/3/library/string.html#format-specification-mini-language" TargetMode="Externa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docs.python.org/3/library/stdtypes.html#frozenset"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docs.python.org/3/library/stdtypes.html#set"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docs.python.org/3/library/stdtypes.html#mapping-types-dic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D4550-52AF-431B-B56C-865A6087B41D}"/>
              </a:ext>
            </a:extLst>
          </p:cNvPr>
          <p:cNvSpPr>
            <a:spLocks noGrp="1"/>
          </p:cNvSpPr>
          <p:nvPr>
            <p:ph type="ctrTitle"/>
          </p:nvPr>
        </p:nvSpPr>
        <p:spPr/>
        <p:txBody>
          <a:bodyPr>
            <a:normAutofit fontScale="90000"/>
          </a:bodyPr>
          <a:lstStyle/>
          <a:p>
            <a:r>
              <a:rPr lang="en-GB" dirty="0"/>
              <a:t>Programming for Geographical Information Analysis: Core Skills</a:t>
            </a:r>
          </a:p>
        </p:txBody>
      </p:sp>
      <p:sp>
        <p:nvSpPr>
          <p:cNvPr id="3" name="Subtitle 2">
            <a:extLst>
              <a:ext uri="{FF2B5EF4-FFF2-40B4-BE49-F238E27FC236}">
                <a16:creationId xmlns:a16="http://schemas.microsoft.com/office/drawing/2014/main" id="{1DB95454-3617-421C-B687-70B9BB593FEE}"/>
              </a:ext>
            </a:extLst>
          </p:cNvPr>
          <p:cNvSpPr>
            <a:spLocks noGrp="1"/>
          </p:cNvSpPr>
          <p:nvPr>
            <p:ph type="subTitle" idx="1"/>
          </p:nvPr>
        </p:nvSpPr>
        <p:spPr/>
        <p:txBody>
          <a:bodyPr>
            <a:normAutofit/>
          </a:bodyPr>
          <a:lstStyle/>
          <a:p>
            <a:r>
              <a:rPr lang="en-GB" sz="4000" dirty="0"/>
              <a:t>Containers</a:t>
            </a:r>
            <a:endParaRPr lang="en-GB" sz="4000" dirty="0">
              <a:solidFill>
                <a:schemeClr val="bg2">
                  <a:lumMod val="50000"/>
                </a:schemeClr>
              </a:solidFill>
            </a:endParaRPr>
          </a:p>
        </p:txBody>
      </p:sp>
    </p:spTree>
    <p:extLst>
      <p:ext uri="{BB962C8B-B14F-4D97-AF65-F5344CB8AC3E}">
        <p14:creationId xmlns:p14="http://schemas.microsoft.com/office/powerpoint/2010/main" val="415476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Containers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917439"/>
              </p:ext>
            </p:extLst>
          </p:nvPr>
        </p:nvGraphicFramePr>
        <p:xfrm>
          <a:off x="1160434" y="2382182"/>
          <a:ext cx="9623157" cy="3306144"/>
        </p:xfrm>
        <a:graphic>
          <a:graphicData uri="http://schemas.openxmlformats.org/drawingml/2006/table">
            <a:tbl>
              <a:tblPr firstRow="1" bandRow="1">
                <a:tableStyleId>{5C22544A-7EE6-4342-B048-85BDC9FD1C3A}</a:tableStyleId>
              </a:tblPr>
              <a:tblGrid>
                <a:gridCol w="3207719">
                  <a:extLst>
                    <a:ext uri="{9D8B030D-6E8A-4147-A177-3AD203B41FA5}">
                      <a16:colId xmlns:a16="http://schemas.microsoft.com/office/drawing/2014/main" val="20000"/>
                    </a:ext>
                  </a:extLst>
                </a:gridCol>
                <a:gridCol w="3207719">
                  <a:extLst>
                    <a:ext uri="{9D8B030D-6E8A-4147-A177-3AD203B41FA5}">
                      <a16:colId xmlns:a16="http://schemas.microsoft.com/office/drawing/2014/main" val="20001"/>
                    </a:ext>
                  </a:extLst>
                </a:gridCol>
                <a:gridCol w="3207719">
                  <a:extLst>
                    <a:ext uri="{9D8B030D-6E8A-4147-A177-3AD203B41FA5}">
                      <a16:colId xmlns:a16="http://schemas.microsoft.com/office/drawing/2014/main" val="20002"/>
                    </a:ext>
                  </a:extLst>
                </a:gridCol>
              </a:tblGrid>
              <a:tr h="797248">
                <a:tc>
                  <a:txBody>
                    <a:bodyPr/>
                    <a:lstStyle/>
                    <a:p>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GB" dirty="0">
                          <a:solidFill>
                            <a:schemeClr val="tx1"/>
                          </a:solidFill>
                        </a:rPr>
                        <a:t>Data changeable:</a:t>
                      </a:r>
                    </a:p>
                    <a:p>
                      <a:r>
                        <a:rPr lang="en-GB" dirty="0">
                          <a:solidFill>
                            <a:schemeClr val="tx1"/>
                          </a:solidFill>
                        </a:rPr>
                        <a:t>"</a:t>
                      </a:r>
                      <a:r>
                        <a:rPr lang="en-GB" dirty="0" err="1">
                          <a:solidFill>
                            <a:schemeClr val="tx1"/>
                          </a:solidFill>
                        </a:rPr>
                        <a:t>Mutables</a:t>
                      </a:r>
                      <a:r>
                        <a:rPr lang="en-GB"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GB" dirty="0">
                          <a:solidFill>
                            <a:schemeClr val="tx1"/>
                          </a:solidFill>
                        </a:rPr>
                        <a:t>Data fixed</a:t>
                      </a:r>
                    </a:p>
                    <a:p>
                      <a:r>
                        <a:rPr lang="en-GB" dirty="0">
                          <a:solidFill>
                            <a:schemeClr val="tx1"/>
                          </a:solidFill>
                        </a:rPr>
                        <a:t>"</a:t>
                      </a:r>
                      <a:r>
                        <a:rPr lang="en-GB" dirty="0" err="1">
                          <a:solidFill>
                            <a:schemeClr val="tx1"/>
                          </a:solidFill>
                        </a:rPr>
                        <a:t>Immutables</a:t>
                      </a:r>
                      <a:r>
                        <a:rPr lang="en-GB"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797248">
                <a:tc>
                  <a:txBody>
                    <a:bodyPr/>
                    <a:lstStyle/>
                    <a:p>
                      <a:r>
                        <a:rPr lang="en-GB" b="1" dirty="0">
                          <a:solidFill>
                            <a:schemeClr val="tx1"/>
                          </a:solidFill>
                        </a:rPr>
                        <a:t>Access by position:</a:t>
                      </a:r>
                    </a:p>
                    <a:p>
                      <a:r>
                        <a:rPr lang="en-GB" b="1" dirty="0">
                          <a:solidFill>
                            <a:schemeClr val="tx1"/>
                          </a:solidFill>
                        </a:rPr>
                        <a:t>"Sequences"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GB" b="1" dirty="0">
                          <a:solidFill>
                            <a:schemeClr val="tx1"/>
                          </a:solidFill>
                        </a:rPr>
                        <a:t>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b="1" dirty="0">
                          <a:solidFill>
                            <a:schemeClr val="tx1"/>
                          </a:solidFill>
                        </a:rPr>
                        <a:t>Tuple</a:t>
                      </a:r>
                    </a:p>
                    <a:p>
                      <a:r>
                        <a:rPr lang="en-GB" b="1" dirty="0">
                          <a:solidFill>
                            <a:schemeClr val="tx1"/>
                          </a:solidFill>
                        </a:rPr>
                        <a:t>String</a:t>
                      </a:r>
                    </a:p>
                    <a:p>
                      <a:r>
                        <a:rPr lang="en-GB" b="0" dirty="0">
                          <a:solidFill>
                            <a:schemeClr val="tx1"/>
                          </a:solidFill>
                        </a:rPr>
                        <a:t>Bytes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97248">
                <a:tc>
                  <a:txBody>
                    <a:bodyPr/>
                    <a:lstStyle/>
                    <a:p>
                      <a:r>
                        <a:rPr lang="en-GB" b="1" dirty="0">
                          <a:solidFill>
                            <a:schemeClr val="tx1"/>
                          </a:solidFill>
                        </a:rPr>
                        <a:t>Access</a:t>
                      </a:r>
                      <a:r>
                        <a:rPr lang="en-GB" b="1" baseline="0" dirty="0">
                          <a:solidFill>
                            <a:schemeClr val="tx1"/>
                          </a:solidFill>
                        </a:rPr>
                        <a:t> b</a:t>
                      </a:r>
                      <a:r>
                        <a:rPr lang="en-GB" b="1" dirty="0">
                          <a:solidFill>
                            <a:schemeClr val="tx1"/>
                          </a:solidFill>
                        </a:rPr>
                        <a:t>y name:</a:t>
                      </a:r>
                    </a:p>
                    <a:p>
                      <a:r>
                        <a:rPr lang="en-GB" b="1" dirty="0">
                          <a:solidFill>
                            <a:schemeClr val="tx1"/>
                          </a:solidFill>
                        </a:rPr>
                        <a:t>"Mappings"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GB" b="1" dirty="0">
                          <a:solidFill>
                            <a:schemeClr val="tx1"/>
                          </a:solidFill>
                        </a:rPr>
                        <a:t>Dictionary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solidFill>
                            <a:schemeClr val="tx1"/>
                          </a:solidFill>
                        </a:rPr>
                        <a:t>Named tuple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7248">
                <a:tc>
                  <a:txBody>
                    <a:bodyPr/>
                    <a:lstStyle/>
                    <a:p>
                      <a:r>
                        <a:rPr lang="en-GB" b="1" dirty="0">
                          <a:solidFill>
                            <a:schemeClr val="tx1"/>
                          </a:solidFill>
                        </a:rPr>
                        <a:t>Access by checking</a:t>
                      </a:r>
                      <a:r>
                        <a:rPr lang="en-GB" b="1" baseline="0" dirty="0">
                          <a:solidFill>
                            <a:schemeClr val="tx1"/>
                          </a:solidFill>
                        </a:rPr>
                        <a:t> existence:</a:t>
                      </a:r>
                    </a:p>
                    <a:p>
                      <a:r>
                        <a:rPr lang="en-GB" b="1" baseline="0" dirty="0">
                          <a:solidFill>
                            <a:schemeClr val="tx1"/>
                          </a:solidFill>
                        </a:rPr>
                        <a:t>"Sets"</a:t>
                      </a:r>
                      <a:endParaRPr lang="en-GB"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GB" b="1" dirty="0">
                          <a:solidFill>
                            <a:schemeClr val="tx1"/>
                          </a:solidFill>
                        </a:rPr>
                        <a:t>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solidFill>
                            <a:schemeClr val="tx1"/>
                          </a:solidFill>
                        </a:rPr>
                        <a:t>Frozen</a:t>
                      </a:r>
                      <a:r>
                        <a:rPr lang="en-GB" baseline="0" dirty="0">
                          <a:solidFill>
                            <a:schemeClr val="tx1"/>
                          </a:solidFill>
                        </a:rPr>
                        <a:t> set</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5" name="TextBox 4"/>
          <p:cNvSpPr txBox="1"/>
          <p:nvPr/>
        </p:nvSpPr>
        <p:spPr>
          <a:xfrm>
            <a:off x="404248" y="1190630"/>
            <a:ext cx="7437895" cy="830997"/>
          </a:xfrm>
          <a:prstGeom prst="rect">
            <a:avLst/>
          </a:prstGeom>
          <a:noFill/>
        </p:spPr>
        <p:txBody>
          <a:bodyPr wrap="square" rtlCol="0">
            <a:spAutoFit/>
          </a:bodyPr>
          <a:lstStyle/>
          <a:p>
            <a:r>
              <a:rPr lang="en-GB" sz="2400" dirty="0"/>
              <a:t>The container depends on how data is to be accessed, and whether it can be altered or not.</a:t>
            </a:r>
          </a:p>
        </p:txBody>
      </p:sp>
      <p:sp>
        <p:nvSpPr>
          <p:cNvPr id="6" name="TextBox 5"/>
          <p:cNvSpPr txBox="1"/>
          <p:nvPr/>
        </p:nvSpPr>
        <p:spPr>
          <a:xfrm>
            <a:off x="5573115" y="6148987"/>
            <a:ext cx="5780685" cy="461665"/>
          </a:xfrm>
          <a:prstGeom prst="rect">
            <a:avLst/>
          </a:prstGeom>
          <a:noFill/>
        </p:spPr>
        <p:txBody>
          <a:bodyPr wrap="none" rtlCol="0">
            <a:spAutoFit/>
          </a:bodyPr>
          <a:lstStyle/>
          <a:p>
            <a:r>
              <a:rPr lang="en-GB" sz="2400" dirty="0"/>
              <a:t>We will mainly be dealing with those in </a:t>
            </a:r>
            <a:r>
              <a:rPr lang="en-GB" sz="2400" b="1" dirty="0"/>
              <a:t>bold</a:t>
            </a:r>
            <a:r>
              <a:rPr lang="en-GB" sz="2400" dirty="0"/>
              <a:t>.</a:t>
            </a:r>
          </a:p>
        </p:txBody>
      </p:sp>
    </p:spTree>
    <p:extLst>
      <p:ext uri="{BB962C8B-B14F-4D97-AF65-F5344CB8AC3E}">
        <p14:creationId xmlns:p14="http://schemas.microsoft.com/office/powerpoint/2010/main" val="2163390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D3939-4184-47F8-AB66-7B372255C303}"/>
              </a:ext>
            </a:extLst>
          </p:cNvPr>
          <p:cNvSpPr>
            <a:spLocks noGrp="1"/>
          </p:cNvSpPr>
          <p:nvPr>
            <p:ph type="title"/>
          </p:nvPr>
        </p:nvSpPr>
        <p:spPr/>
        <p:txBody>
          <a:bodyPr/>
          <a:lstStyle/>
          <a:p>
            <a:r>
              <a:rPr lang="en-GB" dirty="0"/>
              <a:t>Mutability</a:t>
            </a:r>
          </a:p>
        </p:txBody>
      </p:sp>
      <p:sp>
        <p:nvSpPr>
          <p:cNvPr id="3" name="Content Placeholder 2">
            <a:extLst>
              <a:ext uri="{FF2B5EF4-FFF2-40B4-BE49-F238E27FC236}">
                <a16:creationId xmlns:a16="http://schemas.microsoft.com/office/drawing/2014/main" id="{74193813-529A-46B3-BA03-A65A3B01B848}"/>
              </a:ext>
            </a:extLst>
          </p:cNvPr>
          <p:cNvSpPr>
            <a:spLocks noGrp="1"/>
          </p:cNvSpPr>
          <p:nvPr>
            <p:ph idx="1"/>
          </p:nvPr>
        </p:nvSpPr>
        <p:spPr>
          <a:xfrm>
            <a:off x="838200" y="1825624"/>
            <a:ext cx="10852052" cy="4645513"/>
          </a:xfrm>
        </p:spPr>
        <p:txBody>
          <a:bodyPr>
            <a:normAutofit fontScale="92500" lnSpcReduction="20000"/>
          </a:bodyPr>
          <a:lstStyle/>
          <a:p>
            <a:pPr marL="0" indent="0">
              <a:buNone/>
            </a:pPr>
            <a:r>
              <a:rPr lang="en-GB" dirty="0">
                <a:solidFill>
                  <a:schemeClr val="accent1"/>
                </a:solidFill>
              </a:rPr>
              <a:t>Mutability</a:t>
            </a:r>
            <a:r>
              <a:rPr lang="en-GB" dirty="0"/>
              <a:t> is whether data can be changed after it is stored in an object.</a:t>
            </a:r>
          </a:p>
          <a:p>
            <a:pPr marL="0" indent="0">
              <a:buNone/>
            </a:pPr>
            <a:endParaRPr lang="en-GB" dirty="0"/>
          </a:p>
          <a:p>
            <a:pPr marL="0" indent="0">
              <a:buNone/>
            </a:pPr>
            <a:r>
              <a:rPr lang="en-GB" dirty="0"/>
              <a:t>Immutable objects are more efficient, as the computer can optimise around them guaranteed they won't change. Obviously, though, not being able to change them is limiting. </a:t>
            </a:r>
          </a:p>
          <a:p>
            <a:pPr marL="0" indent="0">
              <a:buNone/>
            </a:pPr>
            <a:endParaRPr lang="en-GB" dirty="0"/>
          </a:p>
          <a:p>
            <a:pPr marL="0" indent="0">
              <a:buNone/>
            </a:pPr>
            <a:r>
              <a:rPr lang="en-GB" dirty="0"/>
              <a:t>Numbers and strings are immutable, though they may not seem it: if you assign a new value to a pre-existing label, the value is created anew.</a:t>
            </a:r>
          </a:p>
          <a:p>
            <a:pPr marL="0" indent="0">
              <a:buNone/>
            </a:pPr>
            <a:endParaRPr lang="en-GB" dirty="0"/>
          </a:p>
          <a:p>
            <a:pPr marL="0" indent="0">
              <a:buNone/>
            </a:pPr>
            <a:r>
              <a:rPr lang="en-GB" dirty="0"/>
              <a:t>Of the containers, strings and tuples are immutable. We'll see that a) strings are containers, and b) that tuples can be immutable, yet contain mutable objects.</a:t>
            </a:r>
          </a:p>
          <a:p>
            <a:pPr marL="0" indent="0">
              <a:buNone/>
            </a:pPr>
            <a:r>
              <a:rPr lang="en-GB" dirty="0"/>
              <a:t>Dictionaries, sets, and lists are mutable.</a:t>
            </a:r>
          </a:p>
        </p:txBody>
      </p:sp>
    </p:spTree>
    <p:extLst>
      <p:ext uri="{BB962C8B-B14F-4D97-AF65-F5344CB8AC3E}">
        <p14:creationId xmlns:p14="http://schemas.microsoft.com/office/powerpoint/2010/main" val="12808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32F3B-1620-46A8-9F57-5E8C46114432}"/>
              </a:ext>
            </a:extLst>
          </p:cNvPr>
          <p:cNvSpPr>
            <a:spLocks noGrp="1"/>
          </p:cNvSpPr>
          <p:nvPr>
            <p:ph type="title"/>
          </p:nvPr>
        </p:nvSpPr>
        <p:spPr>
          <a:xfrm>
            <a:off x="1260230" y="60325"/>
            <a:ext cx="10515600" cy="1325563"/>
          </a:xfrm>
        </p:spPr>
        <p:txBody>
          <a:bodyPr/>
          <a:lstStyle/>
          <a:p>
            <a:pPr algn="r"/>
            <a:r>
              <a:rPr lang="en-GB" dirty="0"/>
              <a:t>Sequences</a:t>
            </a:r>
          </a:p>
        </p:txBody>
      </p:sp>
      <p:sp>
        <p:nvSpPr>
          <p:cNvPr id="3" name="Content Placeholder 2">
            <a:extLst>
              <a:ext uri="{FF2B5EF4-FFF2-40B4-BE49-F238E27FC236}">
                <a16:creationId xmlns:a16="http://schemas.microsoft.com/office/drawing/2014/main" id="{963F5BFE-C172-49A8-A13A-974A229513D7}"/>
              </a:ext>
            </a:extLst>
          </p:cNvPr>
          <p:cNvSpPr>
            <a:spLocks noGrp="1"/>
          </p:cNvSpPr>
          <p:nvPr>
            <p:ph idx="1"/>
          </p:nvPr>
        </p:nvSpPr>
        <p:spPr>
          <a:xfrm>
            <a:off x="500063" y="1209822"/>
            <a:ext cx="11072812" cy="4543864"/>
          </a:xfrm>
        </p:spPr>
        <p:txBody>
          <a:bodyPr>
            <a:normAutofit fontScale="92500" lnSpcReduction="20000"/>
          </a:bodyPr>
          <a:lstStyle/>
          <a:p>
            <a:pPr marL="0" indent="0">
              <a:spcAft>
                <a:spcPts val="1200"/>
              </a:spcAft>
              <a:buNone/>
            </a:pPr>
            <a:r>
              <a:rPr lang="en-GB" dirty="0"/>
              <a:t>Have the advantage of being a sequence (usually the sequence as added, but potentially ordered).</a:t>
            </a:r>
          </a:p>
          <a:p>
            <a:pPr marL="0" indent="0">
              <a:spcAft>
                <a:spcPts val="1200"/>
              </a:spcAft>
              <a:buNone/>
            </a:pPr>
            <a:r>
              <a:rPr lang="en-GB" dirty="0"/>
              <a:t>Their length is found with a </a:t>
            </a:r>
            <a:r>
              <a:rPr lang="en-GB" dirty="0" err="1"/>
              <a:t>builtin</a:t>
            </a:r>
            <a:r>
              <a:rPr lang="en-GB" dirty="0"/>
              <a:t> function, thus:</a:t>
            </a:r>
          </a:p>
          <a:p>
            <a:pPr marL="0" indent="0">
              <a:buNone/>
            </a:pP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sequence_name</a:t>
            </a:r>
            <a:r>
              <a:rPr lang="en-GB" dirty="0">
                <a:latin typeface="Courier New" panose="02070309020205020404" pitchFamily="49" charset="0"/>
                <a:cs typeface="Courier New" panose="02070309020205020404" pitchFamily="49" charset="0"/>
              </a:rPr>
              <a:t>)</a:t>
            </a:r>
          </a:p>
          <a:p>
            <a:pPr marL="0" indent="0">
              <a:spcAft>
                <a:spcPts val="1200"/>
              </a:spcAft>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seq</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e.g</a:t>
            </a:r>
            <a:endParaRPr lang="en-GB" dirty="0">
              <a:latin typeface="Courier New" panose="02070309020205020404" pitchFamily="49" charset="0"/>
              <a:cs typeface="Courier New" panose="02070309020205020404" pitchFamily="49" charset="0"/>
            </a:endParaRPr>
          </a:p>
          <a:p>
            <a:pPr marL="0" indent="0">
              <a:spcAft>
                <a:spcPts val="1200"/>
              </a:spcAft>
              <a:buNone/>
            </a:pPr>
            <a:r>
              <a:rPr lang="en-GB" dirty="0"/>
              <a:t>Just like arrays, we refer to the values in them using a name and position index:</a:t>
            </a:r>
          </a:p>
          <a:p>
            <a:pPr marL="0" indent="0">
              <a:buNone/>
            </a:pPr>
            <a:r>
              <a:rPr lang="en-GB" dirty="0">
                <a:latin typeface="Courier New" panose="02070309020205020404" pitchFamily="49" charset="0"/>
                <a:cs typeface="Courier New" panose="02070309020205020404" pitchFamily="49" charset="0"/>
              </a:rPr>
              <a:t>name[</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Where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is an int.</a:t>
            </a:r>
          </a:p>
          <a:p>
            <a:pPr marL="0" indent="0">
              <a:spcAft>
                <a:spcPts val="1200"/>
              </a:spcAft>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seq</a:t>
            </a:r>
            <a:r>
              <a:rPr lang="en-GB" dirty="0">
                <a:latin typeface="Courier New" panose="02070309020205020404" pitchFamily="49" charset="0"/>
                <a:cs typeface="Courier New" panose="02070309020205020404" pitchFamily="49" charset="0"/>
              </a:rPr>
              <a:t>[2]) 	# e.g.</a:t>
            </a:r>
          </a:p>
          <a:p>
            <a:pPr marL="0" indent="0">
              <a:buNone/>
            </a:pPr>
            <a:r>
              <a:rPr lang="en-GB" dirty="0"/>
              <a:t>All indices start with zero and go to </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sequence_name</a:t>
            </a:r>
            <a:r>
              <a:rPr lang="en-GB" dirty="0">
                <a:latin typeface="Courier New" panose="02070309020205020404" pitchFamily="49" charset="0"/>
                <a:cs typeface="Courier New" panose="02070309020205020404" pitchFamily="49" charset="0"/>
              </a:rPr>
              <a:t>) - 1</a:t>
            </a:r>
          </a:p>
          <a:p>
            <a:pPr marL="0" indent="0">
              <a:buNone/>
            </a:pPr>
            <a:endParaRPr lang="en-GB" dirty="0"/>
          </a:p>
          <a:p>
            <a:pPr marL="0" indent="0">
              <a:buNone/>
            </a:pPr>
            <a:endParaRPr lang="en-GB" dirty="0"/>
          </a:p>
          <a:p>
            <a:pPr marL="0" indent="0">
              <a:buNone/>
            </a:pPr>
            <a:endParaRPr lang="en-GB" dirty="0"/>
          </a:p>
        </p:txBody>
      </p:sp>
      <p:graphicFrame>
        <p:nvGraphicFramePr>
          <p:cNvPr id="4" name="Table 3">
            <a:extLst>
              <a:ext uri="{FF2B5EF4-FFF2-40B4-BE49-F238E27FC236}">
                <a16:creationId xmlns:a16="http://schemas.microsoft.com/office/drawing/2014/main" id="{618FE6B3-F6F2-4757-B4B3-A4EEBD111E30}"/>
              </a:ext>
            </a:extLst>
          </p:cNvPr>
          <p:cNvGraphicFramePr>
            <a:graphicFrameLocks noGrp="1"/>
          </p:cNvGraphicFramePr>
          <p:nvPr>
            <p:extLst>
              <p:ext uri="{D42A27DB-BD31-4B8C-83A1-F6EECF244321}">
                <p14:modId xmlns:p14="http://schemas.microsoft.com/office/powerpoint/2010/main" val="1174516677"/>
              </p:ext>
            </p:extLst>
          </p:nvPr>
        </p:nvGraphicFramePr>
        <p:xfrm>
          <a:off x="3221502" y="5910644"/>
          <a:ext cx="8132298" cy="370840"/>
        </p:xfrm>
        <a:graphic>
          <a:graphicData uri="http://schemas.openxmlformats.org/drawingml/2006/table">
            <a:tbl>
              <a:tblPr firstRow="1" bandRow="1">
                <a:tableStyleId>{5C22544A-7EE6-4342-B048-85BDC9FD1C3A}</a:tableStyleId>
              </a:tblPr>
              <a:tblGrid>
                <a:gridCol w="965577">
                  <a:extLst>
                    <a:ext uri="{9D8B030D-6E8A-4147-A177-3AD203B41FA5}">
                      <a16:colId xmlns:a16="http://schemas.microsoft.com/office/drawing/2014/main" val="1233875994"/>
                    </a:ext>
                  </a:extLst>
                </a:gridCol>
                <a:gridCol w="917632">
                  <a:extLst>
                    <a:ext uri="{9D8B030D-6E8A-4147-A177-3AD203B41FA5}">
                      <a16:colId xmlns:a16="http://schemas.microsoft.com/office/drawing/2014/main" val="4222396354"/>
                    </a:ext>
                  </a:extLst>
                </a:gridCol>
                <a:gridCol w="901244">
                  <a:extLst>
                    <a:ext uri="{9D8B030D-6E8A-4147-A177-3AD203B41FA5}">
                      <a16:colId xmlns:a16="http://schemas.microsoft.com/office/drawing/2014/main" val="2576992464"/>
                    </a:ext>
                  </a:extLst>
                </a:gridCol>
                <a:gridCol w="917632">
                  <a:extLst>
                    <a:ext uri="{9D8B030D-6E8A-4147-A177-3AD203B41FA5}">
                      <a16:colId xmlns:a16="http://schemas.microsoft.com/office/drawing/2014/main" val="2800748029"/>
                    </a:ext>
                  </a:extLst>
                </a:gridCol>
                <a:gridCol w="1573082">
                  <a:extLst>
                    <a:ext uri="{9D8B030D-6E8A-4147-A177-3AD203B41FA5}">
                      <a16:colId xmlns:a16="http://schemas.microsoft.com/office/drawing/2014/main" val="3885333969"/>
                    </a:ext>
                  </a:extLst>
                </a:gridCol>
                <a:gridCol w="2857131">
                  <a:extLst>
                    <a:ext uri="{9D8B030D-6E8A-4147-A177-3AD203B41FA5}">
                      <a16:colId xmlns:a16="http://schemas.microsoft.com/office/drawing/2014/main" val="1568382903"/>
                    </a:ext>
                  </a:extLst>
                </a:gridCol>
              </a:tblGrid>
              <a:tr h="370840">
                <a:tc>
                  <a:txBody>
                    <a:bodyPr/>
                    <a:lstStyle/>
                    <a:p>
                      <a:pPr algn="ctr"/>
                      <a:r>
                        <a:rPr lang="en-GB" dirty="0" err="1">
                          <a:solidFill>
                            <a:sysClr val="windowText" lastClr="000000"/>
                          </a:solidFill>
                          <a:latin typeface="Courier New" panose="02070309020205020404" pitchFamily="49" charset="0"/>
                          <a:cs typeface="Courier New" panose="02070309020205020404" pitchFamily="49" charset="0"/>
                        </a:rPr>
                        <a:t>i</a:t>
                      </a:r>
                      <a:r>
                        <a:rPr lang="en-GB" dirty="0">
                          <a:solidFill>
                            <a:sysClr val="windowText" lastClr="000000"/>
                          </a:solidFill>
                          <a:latin typeface="Courier New" panose="02070309020205020404" pitchFamily="49" charset="0"/>
                          <a:cs typeface="Courier New" panose="02070309020205020404" pitchFamily="49" charset="0"/>
                        </a:rPr>
                        <a:t> = 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err="1">
                          <a:solidFill>
                            <a:sysClr val="windowText" lastClr="000000"/>
                          </a:solidFill>
                          <a:latin typeface="Courier New" panose="02070309020205020404" pitchFamily="49" charset="0"/>
                          <a:cs typeface="Courier New" panose="02070309020205020404" pitchFamily="49" charset="0"/>
                        </a:rPr>
                        <a:t>i</a:t>
                      </a:r>
                      <a:r>
                        <a:rPr lang="en-GB" dirty="0">
                          <a:solidFill>
                            <a:sysClr val="windowText" lastClr="000000"/>
                          </a:solidFill>
                          <a:latin typeface="Courier New" panose="02070309020205020404" pitchFamily="49" charset="0"/>
                          <a:cs typeface="Courier New" panose="02070309020205020404" pitchFamily="49" charset="0"/>
                        </a:rPr>
                        <a:t> =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err="1">
                          <a:solidFill>
                            <a:sysClr val="windowText" lastClr="000000"/>
                          </a:solidFill>
                          <a:latin typeface="Courier New" panose="02070309020205020404" pitchFamily="49" charset="0"/>
                          <a:cs typeface="Courier New" panose="02070309020205020404" pitchFamily="49" charset="0"/>
                        </a:rPr>
                        <a:t>i</a:t>
                      </a:r>
                      <a:r>
                        <a:rPr lang="en-GB" dirty="0">
                          <a:solidFill>
                            <a:sysClr val="windowText" lastClr="000000"/>
                          </a:solidFill>
                          <a:latin typeface="Courier New" panose="02070309020205020404" pitchFamily="49" charset="0"/>
                          <a:cs typeface="Courier New" panose="02070309020205020404" pitchFamily="49" charset="0"/>
                        </a:rPr>
                        <a:t> =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err="1">
                          <a:solidFill>
                            <a:sysClr val="windowText" lastClr="000000"/>
                          </a:solidFill>
                          <a:latin typeface="Courier New" panose="02070309020205020404" pitchFamily="49" charset="0"/>
                          <a:cs typeface="Courier New" panose="02070309020205020404" pitchFamily="49" charset="0"/>
                        </a:rPr>
                        <a:t>i</a:t>
                      </a:r>
                      <a:r>
                        <a:rPr lang="en-GB" dirty="0">
                          <a:solidFill>
                            <a:sysClr val="windowText" lastClr="000000"/>
                          </a:solidFill>
                          <a:latin typeface="Courier New" panose="02070309020205020404" pitchFamily="49" charset="0"/>
                          <a:cs typeface="Courier New" panose="02070309020205020404" pitchFamily="49" charset="0"/>
                        </a:rPr>
                        <a:t> =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a:solidFill>
                            <a:sysClr val="windowText" lastClr="000000"/>
                          </a:solidFill>
                          <a:latin typeface="Courier New" panose="02070309020205020404" pitchFamily="49" charset="0"/>
                          <a:cs typeface="Courier New" panose="02070309020205020404" pitchFamily="49"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dirty="0" err="1">
                          <a:solidFill>
                            <a:sysClr val="windowText" lastClr="000000"/>
                          </a:solidFill>
                          <a:latin typeface="Courier New" panose="02070309020205020404" pitchFamily="49" charset="0"/>
                          <a:cs typeface="Courier New" panose="02070309020205020404" pitchFamily="49" charset="0"/>
                        </a:rPr>
                        <a:t>i</a:t>
                      </a:r>
                      <a:r>
                        <a:rPr lang="en-GB" dirty="0">
                          <a:solidFill>
                            <a:sysClr val="windowText" lastClr="000000"/>
                          </a:solidFill>
                          <a:latin typeface="Courier New" panose="02070309020205020404" pitchFamily="49" charset="0"/>
                          <a:cs typeface="Courier New" panose="02070309020205020404" pitchFamily="49" charset="0"/>
                        </a:rPr>
                        <a:t> = </a:t>
                      </a:r>
                      <a:r>
                        <a:rPr lang="en-GB" dirty="0" err="1">
                          <a:solidFill>
                            <a:sysClr val="windowText" lastClr="000000"/>
                          </a:solidFill>
                          <a:latin typeface="Courier New" panose="02070309020205020404" pitchFamily="49" charset="0"/>
                          <a:cs typeface="Courier New" panose="02070309020205020404" pitchFamily="49" charset="0"/>
                        </a:rPr>
                        <a:t>len</a:t>
                      </a:r>
                      <a:r>
                        <a:rPr lang="en-GB" dirty="0">
                          <a:solidFill>
                            <a:sysClr val="windowText" lastClr="000000"/>
                          </a:solidFill>
                          <a:latin typeface="Courier New" panose="02070309020205020404" pitchFamily="49" charset="0"/>
                          <a:cs typeface="Courier New" panose="02070309020205020404" pitchFamily="49" charset="0"/>
                        </a:rPr>
                        <a:t>(x) - 1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39807356"/>
                  </a:ext>
                </a:extLst>
              </a:tr>
            </a:tbl>
          </a:graphicData>
        </a:graphic>
      </p:graphicFrame>
    </p:spTree>
    <p:extLst>
      <p:ext uri="{BB962C8B-B14F-4D97-AF65-F5344CB8AC3E}">
        <p14:creationId xmlns:p14="http://schemas.microsoft.com/office/powerpoint/2010/main" val="4194451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32F3B-1620-46A8-9F57-5E8C46114432}"/>
              </a:ext>
            </a:extLst>
          </p:cNvPr>
          <p:cNvSpPr>
            <a:spLocks noGrp="1"/>
          </p:cNvSpPr>
          <p:nvPr>
            <p:ph type="title"/>
          </p:nvPr>
        </p:nvSpPr>
        <p:spPr/>
        <p:txBody>
          <a:bodyPr/>
          <a:lstStyle/>
          <a:p>
            <a:pPr algn="r"/>
            <a:r>
              <a:rPr lang="en-GB" dirty="0"/>
              <a:t>Sequences</a:t>
            </a:r>
          </a:p>
        </p:txBody>
      </p:sp>
      <p:sp>
        <p:nvSpPr>
          <p:cNvPr id="3" name="Content Placeholder 2">
            <a:extLst>
              <a:ext uri="{FF2B5EF4-FFF2-40B4-BE49-F238E27FC236}">
                <a16:creationId xmlns:a16="http://schemas.microsoft.com/office/drawing/2014/main" id="{963F5BFE-C172-49A8-A13A-974A229513D7}"/>
              </a:ext>
            </a:extLst>
          </p:cNvPr>
          <p:cNvSpPr>
            <a:spLocks noGrp="1"/>
          </p:cNvSpPr>
          <p:nvPr>
            <p:ph idx="1"/>
          </p:nvPr>
        </p:nvSpPr>
        <p:spPr>
          <a:xfrm>
            <a:off x="711591" y="1690688"/>
            <a:ext cx="10515600" cy="4351338"/>
          </a:xfrm>
        </p:spPr>
        <p:txBody>
          <a:bodyPr>
            <a:normAutofit/>
          </a:bodyPr>
          <a:lstStyle/>
          <a:p>
            <a:pPr marL="0" indent="0">
              <a:buNone/>
            </a:pPr>
            <a:r>
              <a:rPr lang="en-GB" dirty="0"/>
              <a:t>Tuples: immutable sequence of objects, either literal-style or more complicated objects.</a:t>
            </a:r>
          </a:p>
          <a:p>
            <a:pPr marL="0" indent="0">
              <a:buNone/>
            </a:pPr>
            <a:endParaRPr lang="en-GB" dirty="0"/>
          </a:p>
          <a:p>
            <a:pPr marL="0" indent="0">
              <a:buNone/>
            </a:pPr>
            <a:r>
              <a:rPr lang="en-GB" dirty="0"/>
              <a:t>Lists: mutable sequence of objects, either literal-style or more complicated objects.</a:t>
            </a:r>
          </a:p>
          <a:p>
            <a:pPr marL="0" indent="0">
              <a:buNone/>
            </a:pPr>
            <a:endParaRPr lang="en-GB" dirty="0"/>
          </a:p>
          <a:p>
            <a:pPr marL="0" indent="0">
              <a:buNone/>
            </a:pPr>
            <a:r>
              <a:rPr lang="en-GB" dirty="0"/>
              <a:t>Both can contain other sequences as their objects, and both can contain mixed types of object, so, for example </a:t>
            </a:r>
            <a:r>
              <a:rPr lang="en-GB" dirty="0" err="1"/>
              <a:t>ints</a:t>
            </a:r>
            <a:r>
              <a:rPr lang="en-GB" dirty="0"/>
              <a:t> and strings.</a:t>
            </a:r>
          </a:p>
        </p:txBody>
      </p:sp>
    </p:spTree>
    <p:extLst>
      <p:ext uri="{BB962C8B-B14F-4D97-AF65-F5344CB8AC3E}">
        <p14:creationId xmlns:p14="http://schemas.microsoft.com/office/powerpoint/2010/main" val="517640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AB4F8-CB94-49D8-9624-FE0985E1F7F2}"/>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2DF95C9A-E82C-4E01-B9F8-0A5F4535CDBB}"/>
              </a:ext>
            </a:extLst>
          </p:cNvPr>
          <p:cNvSpPr>
            <a:spLocks noGrp="1"/>
          </p:cNvSpPr>
          <p:nvPr>
            <p:ph idx="1"/>
          </p:nvPr>
        </p:nvSpPr>
        <p:spPr>
          <a:xfrm>
            <a:off x="838200" y="2504049"/>
            <a:ext cx="10515600" cy="3757320"/>
          </a:xfrm>
        </p:spPr>
        <p:txBody>
          <a:bodyPr/>
          <a:lstStyle/>
          <a:p>
            <a:pPr marL="0" indent="0">
              <a:buNone/>
            </a:pPr>
            <a:r>
              <a:rPr lang="en-GB" dirty="0"/>
              <a:t>Holding more than one thing that won't change: Tuples.</a:t>
            </a:r>
          </a:p>
          <a:p>
            <a:pPr marL="0" indent="0">
              <a:buNone/>
            </a:pPr>
            <a:r>
              <a:rPr lang="en-GB" sz="2400" dirty="0"/>
              <a:t>Holding more than one thing that will change.</a:t>
            </a:r>
          </a:p>
          <a:p>
            <a:pPr marL="0" indent="0">
              <a:buNone/>
            </a:pPr>
            <a:r>
              <a:rPr lang="en-GB" sz="2400" dirty="0"/>
              <a:t>Strings, revisited.</a:t>
            </a:r>
          </a:p>
          <a:p>
            <a:pPr marL="0" indent="0">
              <a:buNone/>
            </a:pPr>
            <a:r>
              <a:rPr lang="en-GB" sz="2400" dirty="0"/>
              <a:t>Formatting strings.</a:t>
            </a:r>
          </a:p>
          <a:p>
            <a:pPr marL="0" indent="0">
              <a:buNone/>
            </a:pPr>
            <a:r>
              <a:rPr lang="en-GB" sz="2000" dirty="0"/>
              <a:t>Sets.</a:t>
            </a:r>
          </a:p>
          <a:p>
            <a:pPr marL="0" indent="0">
              <a:buNone/>
            </a:pPr>
            <a:r>
              <a:rPr lang="en-GB" sz="2000" dirty="0"/>
              <a:t>Holding things associated with a name.</a:t>
            </a:r>
          </a:p>
          <a:p>
            <a:pPr marL="0" indent="0">
              <a:buNone/>
            </a:pPr>
            <a:endParaRPr lang="en-GB" sz="2000"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68732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2ACD6-1E04-49A5-AD32-436CD6D75BB0}"/>
              </a:ext>
            </a:extLst>
          </p:cNvPr>
          <p:cNvSpPr>
            <a:spLocks noGrp="1"/>
          </p:cNvSpPr>
          <p:nvPr>
            <p:ph type="title"/>
          </p:nvPr>
        </p:nvSpPr>
        <p:spPr>
          <a:xfrm>
            <a:off x="1676400" y="0"/>
            <a:ext cx="10515600" cy="1325563"/>
          </a:xfrm>
        </p:spPr>
        <p:txBody>
          <a:bodyPr/>
          <a:lstStyle/>
          <a:p>
            <a:pPr algn="r"/>
            <a:r>
              <a:rPr lang="en-GB" dirty="0"/>
              <a:t>Tuples</a:t>
            </a:r>
          </a:p>
        </p:txBody>
      </p:sp>
      <p:sp>
        <p:nvSpPr>
          <p:cNvPr id="3" name="Content Placeholder 2">
            <a:extLst>
              <a:ext uri="{FF2B5EF4-FFF2-40B4-BE49-F238E27FC236}">
                <a16:creationId xmlns:a16="http://schemas.microsoft.com/office/drawing/2014/main" id="{6DA98527-A793-4E43-B002-3E06D05E3249}"/>
              </a:ext>
            </a:extLst>
          </p:cNvPr>
          <p:cNvSpPr>
            <a:spLocks noGrp="1"/>
          </p:cNvSpPr>
          <p:nvPr>
            <p:ph idx="1"/>
          </p:nvPr>
        </p:nvSpPr>
        <p:spPr>
          <a:xfrm>
            <a:off x="558018" y="1448972"/>
            <a:ext cx="11441724" cy="5120640"/>
          </a:xfrm>
        </p:spPr>
        <p:txBody>
          <a:bodyPr>
            <a:normAutofit fontScale="92500"/>
          </a:bodyPr>
          <a:lstStyle/>
          <a:p>
            <a:pPr marL="0" indent="0">
              <a:buNone/>
            </a:pPr>
            <a:r>
              <a:rPr lang="en-GB" dirty="0"/>
              <a:t>Tuples are produced by the comma operator if used without [] {} </a:t>
            </a:r>
            <a:r>
              <a:rPr lang="en-GB" dirty="0" err="1"/>
              <a:t>enclosers</a:t>
            </a:r>
            <a:r>
              <a:rPr lang="en-GB" dirty="0"/>
              <a:t>. For example:</a:t>
            </a:r>
          </a:p>
          <a:p>
            <a:pPr marL="0" indent="0">
              <a:buNone/>
            </a:pPr>
            <a:r>
              <a:rPr lang="en-GB" dirty="0">
                <a:latin typeface="Courier New" panose="02070309020205020404" pitchFamily="49" charset="0"/>
                <a:cs typeface="Courier New" panose="02070309020205020404" pitchFamily="49" charset="0"/>
              </a:rPr>
              <a:t>a = 2,3</a:t>
            </a:r>
          </a:p>
          <a:p>
            <a:pPr marL="0" indent="0">
              <a:buNone/>
            </a:pPr>
            <a:r>
              <a:rPr lang="en-GB" dirty="0"/>
              <a:t>Frequently they are inside (), but this is only necessary for making the empty tuple:</a:t>
            </a:r>
          </a:p>
          <a:p>
            <a:pPr marL="0" indent="0">
              <a:buNone/>
            </a:pPr>
            <a:r>
              <a:rPr lang="en-GB" dirty="0">
                <a:latin typeface="Courier New" panose="02070309020205020404" pitchFamily="49" charset="0"/>
                <a:cs typeface="Courier New" panose="02070309020205020404" pitchFamily="49" charset="0"/>
              </a:rPr>
              <a:t>a = (2,3)</a:t>
            </a:r>
          </a:p>
          <a:p>
            <a:pPr marL="0" indent="0">
              <a:buNone/>
            </a:pPr>
            <a:r>
              <a:rPr lang="en-GB" dirty="0">
                <a:latin typeface="Courier New" panose="02070309020205020404" pitchFamily="49" charset="0"/>
                <a:cs typeface="Courier New" panose="02070309020205020404" pitchFamily="49" charset="0"/>
              </a:rPr>
              <a:t>a = ()</a:t>
            </a:r>
          </a:p>
          <a:p>
            <a:pPr marL="0" indent="0">
              <a:buNone/>
            </a:pPr>
            <a:r>
              <a:rPr lang="en-GB" dirty="0"/>
              <a:t>The following is a tuple with one element (the documentation calls this a singleton, though beware this has other, more general meanings):</a:t>
            </a:r>
          </a:p>
          <a:p>
            <a:pPr marL="0" indent="0">
              <a:buNone/>
            </a:pPr>
            <a:r>
              <a:rPr lang="en-GB" dirty="0">
                <a:latin typeface="Courier New" panose="02070309020205020404" pitchFamily="49" charset="0"/>
                <a:cs typeface="Courier New" panose="02070309020205020404" pitchFamily="49" charset="0"/>
              </a:rPr>
              <a:t>a = 2,</a:t>
            </a:r>
          </a:p>
          <a:p>
            <a:pPr marL="0" indent="0">
              <a:buNone/>
            </a:pPr>
            <a:r>
              <a:rPr lang="en-GB" dirty="0"/>
              <a:t>You can also use a constructor function:</a:t>
            </a:r>
          </a:p>
          <a:p>
            <a:pPr marL="0" indent="0">
              <a:buNone/>
            </a:pPr>
            <a:r>
              <a:rPr lang="en-GB" dirty="0">
                <a:latin typeface="Courier New" panose="02070309020205020404" pitchFamily="49" charset="0"/>
                <a:cs typeface="Courier New" panose="02070309020205020404" pitchFamily="49" charset="0"/>
              </a:rPr>
              <a:t>a = tuple(</a:t>
            </a:r>
            <a:r>
              <a:rPr lang="en-GB" dirty="0" err="1">
                <a:latin typeface="Courier New" panose="02070309020205020404" pitchFamily="49" charset="0"/>
                <a:cs typeface="Courier New" panose="02070309020205020404" pitchFamily="49" charset="0"/>
              </a:rPr>
              <a:t>some_other_container</a:t>
            </a:r>
            <a:r>
              <a:rPr lang="en-GB" dirty="0">
                <a:latin typeface="Courier New" panose="02070309020205020404" pitchFamily="49" charset="0"/>
                <a:cs typeface="Courier New" panose="02070309020205020404" pitchFamily="49" charset="0"/>
              </a:rPr>
              <a:t>)</a:t>
            </a:r>
          </a:p>
          <a:p>
            <a:pPr marL="0" indent="0">
              <a:buNone/>
            </a:pPr>
            <a:endParaRPr lang="en-GB" dirty="0"/>
          </a:p>
        </p:txBody>
      </p:sp>
    </p:spTree>
    <p:extLst>
      <p:ext uri="{BB962C8B-B14F-4D97-AF65-F5344CB8AC3E}">
        <p14:creationId xmlns:p14="http://schemas.microsoft.com/office/powerpoint/2010/main" val="1653800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2ACD6-1E04-49A5-AD32-436CD6D75BB0}"/>
              </a:ext>
            </a:extLst>
          </p:cNvPr>
          <p:cNvSpPr>
            <a:spLocks noGrp="1"/>
          </p:cNvSpPr>
          <p:nvPr>
            <p:ph type="title"/>
          </p:nvPr>
        </p:nvSpPr>
        <p:spPr>
          <a:xfrm>
            <a:off x="1676400" y="0"/>
            <a:ext cx="10515600" cy="1325563"/>
          </a:xfrm>
        </p:spPr>
        <p:txBody>
          <a:bodyPr/>
          <a:lstStyle/>
          <a:p>
            <a:pPr algn="r"/>
            <a:r>
              <a:rPr lang="en-GB" dirty="0"/>
              <a:t>Tuples</a:t>
            </a:r>
          </a:p>
        </p:txBody>
      </p:sp>
      <p:sp>
        <p:nvSpPr>
          <p:cNvPr id="3" name="Content Placeholder 2">
            <a:extLst>
              <a:ext uri="{FF2B5EF4-FFF2-40B4-BE49-F238E27FC236}">
                <a16:creationId xmlns:a16="http://schemas.microsoft.com/office/drawing/2014/main" id="{6DA98527-A793-4E43-B002-3E06D05E3249}"/>
              </a:ext>
            </a:extLst>
          </p:cNvPr>
          <p:cNvSpPr>
            <a:spLocks noGrp="1"/>
          </p:cNvSpPr>
          <p:nvPr>
            <p:ph idx="1"/>
          </p:nvPr>
        </p:nvSpPr>
        <p:spPr>
          <a:xfrm>
            <a:off x="558018" y="1448972"/>
            <a:ext cx="11441724" cy="5120640"/>
          </a:xfrm>
        </p:spPr>
        <p:txBody>
          <a:bodyPr>
            <a:normAutofit/>
          </a:bodyPr>
          <a:lstStyle/>
          <a:p>
            <a:pPr marL="0" indent="0">
              <a:buNone/>
            </a:pPr>
            <a:r>
              <a:rPr lang="en-GB" dirty="0"/>
              <a:t>You can also add and multiply tuples (but not subtract from them or divide):</a:t>
            </a:r>
          </a:p>
          <a:p>
            <a:pPr marL="0" indent="0">
              <a:buNone/>
            </a:pPr>
            <a:r>
              <a:rPr lang="en-GB" dirty="0">
                <a:latin typeface="Courier New" panose="02070309020205020404" pitchFamily="49" charset="0"/>
                <a:cs typeface="Courier New" panose="02070309020205020404" pitchFamily="49" charset="0"/>
              </a:rPr>
              <a:t>&gt;&gt;&gt; a = 1,2,3				</a:t>
            </a:r>
          </a:p>
          <a:p>
            <a:pPr marL="0" indent="0">
              <a:buNone/>
            </a:pPr>
            <a:r>
              <a:rPr lang="en-GB" dirty="0">
                <a:latin typeface="Courier New" panose="02070309020205020404" pitchFamily="49" charset="0"/>
                <a:cs typeface="Courier New" panose="02070309020205020404" pitchFamily="49" charset="0"/>
              </a:rPr>
              <a:t>&gt;&gt;&gt; a = a + (4,) 			# or a += 4,			</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(1, 2, 3, 4)	</a:t>
            </a:r>
          </a:p>
          <a:p>
            <a:pPr marL="0" indent="0">
              <a:buNone/>
            </a:pPr>
            <a:r>
              <a:rPr lang="en-GB" dirty="0">
                <a:latin typeface="Courier New" panose="02070309020205020404" pitchFamily="49" charset="0"/>
                <a:cs typeface="Courier New" panose="02070309020205020404" pitchFamily="49" charset="0"/>
              </a:rPr>
              <a:t>			</a:t>
            </a:r>
            <a:endParaRPr lang="en-GB" dirty="0"/>
          </a:p>
          <a:p>
            <a:pPr marL="0" indent="0">
              <a:buNone/>
            </a:pPr>
            <a:r>
              <a:rPr lang="en-GB" dirty="0">
                <a:latin typeface="Courier New" panose="02070309020205020404" pitchFamily="49" charset="0"/>
                <a:cs typeface="Courier New" panose="02070309020205020404" pitchFamily="49" charset="0"/>
              </a:rPr>
              <a:t>&gt;&gt;&gt; a = 1,2,3</a:t>
            </a:r>
          </a:p>
          <a:p>
            <a:pPr marL="0" indent="0">
              <a:buNone/>
            </a:pPr>
            <a:r>
              <a:rPr lang="en-GB">
                <a:latin typeface="Courier New" panose="02070309020205020404" pitchFamily="49" charset="0"/>
                <a:cs typeface="Courier New" panose="02070309020205020404" pitchFamily="49" charset="0"/>
              </a:rPr>
              <a:t>&gt;&gt;&gt; a </a:t>
            </a:r>
            <a:r>
              <a:rPr lang="en-GB" dirty="0">
                <a:latin typeface="Courier New" panose="02070309020205020404" pitchFamily="49" charset="0"/>
                <a:cs typeface="Courier New" panose="02070309020205020404" pitchFamily="49" charset="0"/>
              </a:rPr>
              <a:t>= a*2				# or  a *= 2</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(1,2,3,1,2,3)</a:t>
            </a:r>
          </a:p>
          <a:p>
            <a:pPr marL="0" indent="0">
              <a:buNone/>
            </a:pPr>
            <a:endParaRPr lang="en-GB" dirty="0"/>
          </a:p>
        </p:txBody>
      </p:sp>
    </p:spTree>
    <p:extLst>
      <p:ext uri="{BB962C8B-B14F-4D97-AF65-F5344CB8AC3E}">
        <p14:creationId xmlns:p14="http://schemas.microsoft.com/office/powerpoint/2010/main" val="720741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3587D-B0D5-4FD1-A61B-50FF1816920B}"/>
              </a:ext>
            </a:extLst>
          </p:cNvPr>
          <p:cNvSpPr>
            <a:spLocks noGrp="1"/>
          </p:cNvSpPr>
          <p:nvPr>
            <p:ph type="title"/>
          </p:nvPr>
        </p:nvSpPr>
        <p:spPr/>
        <p:txBody>
          <a:bodyPr/>
          <a:lstStyle/>
          <a:p>
            <a:pPr algn="r"/>
            <a:r>
              <a:rPr lang="en-GB" dirty="0"/>
              <a:t>Subscription</a:t>
            </a:r>
          </a:p>
        </p:txBody>
      </p:sp>
      <p:sp>
        <p:nvSpPr>
          <p:cNvPr id="3" name="Content Placeholder 2">
            <a:extLst>
              <a:ext uri="{FF2B5EF4-FFF2-40B4-BE49-F238E27FC236}">
                <a16:creationId xmlns:a16="http://schemas.microsoft.com/office/drawing/2014/main" id="{E6861C6C-2338-4FB8-90CC-83FB79B4C6D8}"/>
              </a:ext>
            </a:extLst>
          </p:cNvPr>
          <p:cNvSpPr>
            <a:spLocks noGrp="1"/>
          </p:cNvSpPr>
          <p:nvPr>
            <p:ph idx="1"/>
          </p:nvPr>
        </p:nvSpPr>
        <p:spPr/>
        <p:txBody>
          <a:bodyPr>
            <a:normAutofit fontScale="92500" lnSpcReduction="10000"/>
          </a:bodyPr>
          <a:lstStyle/>
          <a:p>
            <a:pPr marL="0" indent="0">
              <a:buNone/>
            </a:pPr>
            <a:r>
              <a:rPr lang="en-GB" dirty="0"/>
              <a:t>You can get values out, thus:</a:t>
            </a:r>
          </a:p>
          <a:p>
            <a:pPr marL="0" indent="0">
              <a:buNone/>
            </a:pPr>
            <a:r>
              <a:rPr lang="en-GB" dirty="0">
                <a:latin typeface="Courier New" panose="02070309020205020404" pitchFamily="49" charset="0"/>
                <a:cs typeface="Courier New" panose="02070309020205020404" pitchFamily="49" charset="0"/>
              </a:rPr>
              <a:t>a[0]					# First</a:t>
            </a:r>
          </a:p>
          <a:p>
            <a:pPr marL="0" indent="0">
              <a:buNone/>
            </a:pPr>
            <a:r>
              <a:rPr lang="en-GB" dirty="0">
                <a:latin typeface="Courier New" panose="02070309020205020404" pitchFamily="49" charset="0"/>
                <a:cs typeface="Courier New" panose="02070309020205020404" pitchFamily="49" charset="0"/>
              </a:rPr>
              <a:t>a[</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 - 1]			# Last</a:t>
            </a:r>
          </a:p>
          <a:p>
            <a:pPr marL="0" indent="0">
              <a:buNone/>
            </a:pPr>
            <a:endParaRPr lang="en-GB" dirty="0"/>
          </a:p>
          <a:p>
            <a:pPr marL="0" indent="0">
              <a:buNone/>
            </a:pPr>
            <a:r>
              <a:rPr lang="en-GB" dirty="0"/>
              <a:t>But also:</a:t>
            </a:r>
          </a:p>
          <a:p>
            <a:pPr marL="0" indent="0">
              <a:buNone/>
            </a:pPr>
            <a:r>
              <a:rPr lang="en-GB" dirty="0">
                <a:latin typeface="Courier New" panose="02070309020205020404" pitchFamily="49" charset="0"/>
                <a:cs typeface="Courier New" panose="02070309020205020404" pitchFamily="49" charset="0"/>
              </a:rPr>
              <a:t>a[-1]				# Last</a:t>
            </a:r>
          </a:p>
          <a:p>
            <a:pPr marL="0" indent="0">
              <a:buNone/>
            </a:pPr>
            <a:r>
              <a:rPr lang="en-GB" dirty="0">
                <a:latin typeface="Courier New" panose="02070309020205020404" pitchFamily="49" charset="0"/>
                <a:cs typeface="Courier New" panose="02070309020205020404" pitchFamily="49" charset="0"/>
              </a:rPr>
              <a:t>a[-</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			# First</a:t>
            </a:r>
          </a:p>
          <a:p>
            <a:pPr marL="0" indent="0">
              <a:buNone/>
            </a:pPr>
            <a:endParaRPr lang="en-GB" dirty="0"/>
          </a:p>
          <a:p>
            <a:pPr marL="0" indent="0">
              <a:buNone/>
            </a:pPr>
            <a:r>
              <a:rPr lang="en-GB" dirty="0"/>
              <a:t>Negatives count back from the end (essentially negatives get </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t>
            </a:r>
            <a:r>
              <a:rPr lang="en-GB" dirty="0"/>
              <a:t>added to them).</a:t>
            </a:r>
          </a:p>
        </p:txBody>
      </p:sp>
    </p:spTree>
    <p:extLst>
      <p:ext uri="{BB962C8B-B14F-4D97-AF65-F5344CB8AC3E}">
        <p14:creationId xmlns:p14="http://schemas.microsoft.com/office/powerpoint/2010/main" val="2440942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A6AD6-6E19-41E1-85F8-D16BB9962F99}"/>
              </a:ext>
            </a:extLst>
          </p:cNvPr>
          <p:cNvSpPr>
            <a:spLocks noGrp="1"/>
          </p:cNvSpPr>
          <p:nvPr>
            <p:ph type="title"/>
          </p:nvPr>
        </p:nvSpPr>
        <p:spPr/>
        <p:txBody>
          <a:bodyPr/>
          <a:lstStyle/>
          <a:p>
            <a:pPr algn="r"/>
            <a:r>
              <a:rPr lang="en-GB" dirty="0"/>
              <a:t>Packing</a:t>
            </a:r>
          </a:p>
        </p:txBody>
      </p:sp>
      <p:sp>
        <p:nvSpPr>
          <p:cNvPr id="3" name="Content Placeholder 2">
            <a:extLst>
              <a:ext uri="{FF2B5EF4-FFF2-40B4-BE49-F238E27FC236}">
                <a16:creationId xmlns:a16="http://schemas.microsoft.com/office/drawing/2014/main" id="{6706B1CC-1FCF-4405-9495-64A1518822FE}"/>
              </a:ext>
            </a:extLst>
          </p:cNvPr>
          <p:cNvSpPr>
            <a:spLocks noGrp="1"/>
          </p:cNvSpPr>
          <p:nvPr>
            <p:ph idx="1"/>
          </p:nvPr>
        </p:nvSpPr>
        <p:spPr>
          <a:xfrm>
            <a:off x="286043" y="1690688"/>
            <a:ext cx="11619913" cy="4351338"/>
          </a:xfrm>
        </p:spPr>
        <p:txBody>
          <a:bodyPr>
            <a:normAutofit fontScale="92500" lnSpcReduction="20000"/>
          </a:bodyPr>
          <a:lstStyle/>
          <a:p>
            <a:pPr marL="0" indent="0">
              <a:buNone/>
            </a:pPr>
            <a:r>
              <a:rPr lang="en-GB" dirty="0"/>
              <a:t>Forcing multiple answers into a sequence is known as '</a:t>
            </a:r>
            <a:r>
              <a:rPr lang="en-GB" dirty="0">
                <a:solidFill>
                  <a:schemeClr val="accent1"/>
                </a:solidFill>
              </a:rPr>
              <a:t>packing</a:t>
            </a:r>
            <a:r>
              <a:rPr lang="en-GB" dirty="0"/>
              <a:t>'.</a:t>
            </a:r>
          </a:p>
          <a:p>
            <a:pPr marL="0" indent="0">
              <a:buNone/>
            </a:pPr>
            <a:r>
              <a:rPr lang="en-GB" dirty="0"/>
              <a:t>Example: the </a:t>
            </a:r>
            <a:r>
              <a:rPr lang="en-GB" dirty="0" err="1">
                <a:latin typeface="Courier New" panose="02070309020205020404" pitchFamily="49" charset="0"/>
                <a:cs typeface="Courier New" panose="02070309020205020404" pitchFamily="49" charset="0"/>
              </a:rPr>
              <a:t>divmod</a:t>
            </a:r>
            <a:r>
              <a:rPr lang="en-GB" dirty="0">
                <a:latin typeface="Courier New" panose="02070309020205020404" pitchFamily="49" charset="0"/>
                <a:cs typeface="Courier New" panose="02070309020205020404" pitchFamily="49" charset="0"/>
              </a:rPr>
              <a:t>() </a:t>
            </a:r>
            <a:r>
              <a:rPr lang="en-GB" dirty="0" err="1"/>
              <a:t>builtin</a:t>
            </a:r>
            <a:r>
              <a:rPr lang="en-GB" dirty="0"/>
              <a:t> function returns a tuple (</a:t>
            </a:r>
            <a:r>
              <a:rPr lang="en-GB" dirty="0">
                <a:latin typeface="Courier New" panose="02070309020205020404" pitchFamily="49" charset="0"/>
                <a:cs typeface="Courier New" panose="02070309020205020404" pitchFamily="49" charset="0"/>
              </a:rPr>
              <a:t>a // b, a % b</a:t>
            </a:r>
            <a:r>
              <a:rPr lang="en-GB" dirty="0"/>
              <a: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&gt;&gt;&gt; c = </a:t>
            </a:r>
            <a:r>
              <a:rPr lang="en-GB" dirty="0" err="1">
                <a:latin typeface="Courier New" panose="02070309020205020404" pitchFamily="49" charset="0"/>
                <a:cs typeface="Courier New" panose="02070309020205020404" pitchFamily="49" charset="0"/>
              </a:rPr>
              <a:t>divmod</a:t>
            </a:r>
            <a:r>
              <a:rPr lang="en-GB" dirty="0">
                <a:latin typeface="Courier New" panose="02070309020205020404" pitchFamily="49" charset="0"/>
                <a:cs typeface="Courier New" panose="02070309020205020404" pitchFamily="49" charset="0"/>
              </a:rPr>
              <a:t> (9,2)</a:t>
            </a:r>
          </a:p>
          <a:p>
            <a:pPr marL="0" indent="0">
              <a:buNone/>
            </a:pPr>
            <a:r>
              <a:rPr lang="en-GB" dirty="0">
                <a:latin typeface="Courier New" panose="02070309020205020404" pitchFamily="49" charset="0"/>
                <a:cs typeface="Courier New" panose="02070309020205020404" pitchFamily="49" charset="0"/>
              </a:rPr>
              <a:t>&gt;&gt;&gt; type(c)</a:t>
            </a:r>
          </a:p>
          <a:p>
            <a:pPr marL="0" indent="0">
              <a:buNone/>
            </a:pPr>
            <a:r>
              <a:rPr lang="en-GB" dirty="0">
                <a:latin typeface="Courier New" panose="02070309020205020404" pitchFamily="49" charset="0"/>
                <a:cs typeface="Courier New" panose="02070309020205020404" pitchFamily="49" charset="0"/>
              </a:rPr>
              <a:t>&lt;class 'tuple'&gt;	# c is automatically made tuple type </a:t>
            </a:r>
          </a:p>
          <a:p>
            <a:pPr marL="0" indent="0">
              <a:buNone/>
            </a:pPr>
            <a:r>
              <a:rPr lang="en-GB" dirty="0">
                <a:latin typeface="Courier New" panose="02070309020205020404" pitchFamily="49" charset="0"/>
                <a:cs typeface="Courier New" panose="02070309020205020404" pitchFamily="49" charset="0"/>
              </a:rPr>
              <a:t>&gt;&gt;&gt; c[0]			# subscription, cell 0</a:t>
            </a:r>
          </a:p>
          <a:p>
            <a:pPr marL="0" indent="0">
              <a:buNone/>
            </a:pPr>
            <a:r>
              <a:rPr lang="en-GB" dirty="0">
                <a:latin typeface="Courier New" panose="02070309020205020404" pitchFamily="49" charset="0"/>
                <a:cs typeface="Courier New" panose="02070309020205020404" pitchFamily="49" charset="0"/>
              </a:rPr>
              <a:t>4				# 9//2</a:t>
            </a:r>
          </a:p>
          <a:p>
            <a:pPr marL="0" indent="0">
              <a:buNone/>
            </a:pPr>
            <a:r>
              <a:rPr lang="en-GB" dirty="0">
                <a:latin typeface="Courier New" panose="02070309020205020404" pitchFamily="49" charset="0"/>
                <a:cs typeface="Courier New" panose="02070309020205020404" pitchFamily="49" charset="0"/>
              </a:rPr>
              <a:t>&gt;&gt;&gt; c[1]			# subscription, cell 1</a:t>
            </a:r>
          </a:p>
          <a:p>
            <a:pPr marL="0" indent="0">
              <a:buNone/>
            </a:pPr>
            <a:r>
              <a:rPr lang="en-GB" dirty="0">
                <a:latin typeface="Courier New" panose="02070309020205020404" pitchFamily="49" charset="0"/>
                <a:cs typeface="Courier New" panose="02070309020205020404" pitchFamily="49" charset="0"/>
              </a:rPr>
              <a:t>1				# 9%2</a:t>
            </a:r>
          </a:p>
        </p:txBody>
      </p:sp>
    </p:spTree>
    <p:extLst>
      <p:ext uri="{BB962C8B-B14F-4D97-AF65-F5344CB8AC3E}">
        <p14:creationId xmlns:p14="http://schemas.microsoft.com/office/powerpoint/2010/main" val="79611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AF1AC-6D17-4DA0-B604-E502CAA9EC10}"/>
              </a:ext>
            </a:extLst>
          </p:cNvPr>
          <p:cNvSpPr>
            <a:spLocks noGrp="1"/>
          </p:cNvSpPr>
          <p:nvPr>
            <p:ph type="title"/>
          </p:nvPr>
        </p:nvSpPr>
        <p:spPr>
          <a:xfrm>
            <a:off x="1175825" y="280719"/>
            <a:ext cx="10515600" cy="1325563"/>
          </a:xfrm>
        </p:spPr>
        <p:txBody>
          <a:bodyPr/>
          <a:lstStyle/>
          <a:p>
            <a:pPr algn="r"/>
            <a:r>
              <a:rPr lang="en-GB" dirty="0"/>
              <a:t>Unpacking</a:t>
            </a:r>
          </a:p>
        </p:txBody>
      </p:sp>
      <p:sp>
        <p:nvSpPr>
          <p:cNvPr id="3" name="Content Placeholder 2">
            <a:extLst>
              <a:ext uri="{FF2B5EF4-FFF2-40B4-BE49-F238E27FC236}">
                <a16:creationId xmlns:a16="http://schemas.microsoft.com/office/drawing/2014/main" id="{C26BC71F-12F4-4656-8B89-360D8DBBE28F}"/>
              </a:ext>
            </a:extLst>
          </p:cNvPr>
          <p:cNvSpPr>
            <a:spLocks noGrp="1"/>
          </p:cNvSpPr>
          <p:nvPr>
            <p:ph idx="1"/>
          </p:nvPr>
        </p:nvSpPr>
        <p:spPr>
          <a:xfrm>
            <a:off x="556846" y="1952234"/>
            <a:ext cx="10515600" cy="4351338"/>
          </a:xfrm>
        </p:spPr>
        <p:txBody>
          <a:bodyPr>
            <a:normAutofit fontScale="77500" lnSpcReduction="20000"/>
          </a:bodyPr>
          <a:lstStyle/>
          <a:p>
            <a:pPr marL="0" indent="0">
              <a:buNone/>
            </a:pPr>
            <a:r>
              <a:rPr lang="en-GB" dirty="0"/>
              <a:t>Unpacking is splitting a sequence across variables: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&gt;&gt;&gt; a = (1,2)</a:t>
            </a:r>
          </a:p>
          <a:p>
            <a:pPr marL="0" indent="0">
              <a:buNone/>
            </a:pPr>
            <a:r>
              <a:rPr lang="en-GB" dirty="0">
                <a:latin typeface="Courier New" panose="02070309020205020404" pitchFamily="49" charset="0"/>
                <a:cs typeface="Courier New" panose="02070309020205020404" pitchFamily="49" charset="0"/>
              </a:rPr>
              <a:t>&gt;&gt;&gt; b, c = a</a:t>
            </a:r>
          </a:p>
          <a:p>
            <a:pPr marL="0" indent="0">
              <a:buNone/>
            </a:pPr>
            <a:r>
              <a:rPr lang="en-GB" dirty="0">
                <a:latin typeface="Courier New" panose="02070309020205020404" pitchFamily="49" charset="0"/>
                <a:cs typeface="Courier New" panose="02070309020205020404" pitchFamily="49" charset="0"/>
              </a:rPr>
              <a:t>&gt;&gt;&gt; b</a:t>
            </a:r>
          </a:p>
          <a:p>
            <a:pPr marL="0" indent="0">
              <a:buNone/>
            </a:pPr>
            <a:r>
              <a:rPr lang="en-GB" dirty="0">
                <a:latin typeface="Courier New" panose="02070309020205020404" pitchFamily="49" charset="0"/>
                <a:cs typeface="Courier New" panose="02070309020205020404" pitchFamily="49" charset="0"/>
              </a:rPr>
              <a:t>1</a:t>
            </a:r>
          </a:p>
          <a:p>
            <a:pPr marL="0" indent="0">
              <a:buNone/>
            </a:pPr>
            <a:r>
              <a:rPr lang="en-GB" dirty="0">
                <a:latin typeface="Courier New" panose="02070309020205020404" pitchFamily="49" charset="0"/>
                <a:cs typeface="Courier New" panose="02070309020205020404" pitchFamily="49" charset="0"/>
              </a:rPr>
              <a:t>&gt;&gt;&gt; c</a:t>
            </a:r>
          </a:p>
          <a:p>
            <a:pPr marL="0" indent="0">
              <a:buNone/>
            </a:pPr>
            <a:r>
              <a:rPr lang="en-GB" dirty="0">
                <a:latin typeface="Courier New" panose="02070309020205020404" pitchFamily="49" charset="0"/>
                <a:cs typeface="Courier New" panose="02070309020205020404" pitchFamily="49" charset="0"/>
              </a:rPr>
              <a:t>2</a:t>
            </a:r>
          </a:p>
          <a:p>
            <a:pPr marL="0" indent="0">
              <a:buNone/>
            </a:pPr>
            <a:endParaRPr lang="en-GB" dirty="0"/>
          </a:p>
          <a:p>
            <a:pPr marL="0" indent="0">
              <a:buNone/>
            </a:pPr>
            <a:r>
              <a:rPr lang="en-GB" dirty="0"/>
              <a:t>There must be the right number of variables to unpack into.</a:t>
            </a:r>
          </a:p>
          <a:p>
            <a:pPr marL="0" indent="0">
              <a:buNone/>
            </a:pPr>
            <a:r>
              <a:rPr lang="en-GB" dirty="0"/>
              <a:t>Relatively rare in other languages, so feels Pythonic.</a:t>
            </a:r>
          </a:p>
          <a:p>
            <a:pPr marL="0" indent="0">
              <a:buNone/>
            </a:pPr>
            <a:r>
              <a:rPr lang="en-GB"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1952386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3345B-32F4-4197-BFBF-EC464E6B2B42}"/>
              </a:ext>
            </a:extLst>
          </p:cNvPr>
          <p:cNvSpPr>
            <a:spLocks noGrp="1"/>
          </p:cNvSpPr>
          <p:nvPr>
            <p:ph type="title"/>
          </p:nvPr>
        </p:nvSpPr>
        <p:spPr/>
        <p:txBody>
          <a:bodyPr/>
          <a:lstStyle/>
          <a:p>
            <a:pPr algn="r"/>
            <a:r>
              <a:rPr lang="en-GB" dirty="0"/>
              <a:t>Review: Core Python</a:t>
            </a:r>
          </a:p>
        </p:txBody>
      </p:sp>
      <p:sp>
        <p:nvSpPr>
          <p:cNvPr id="3" name="Content Placeholder 2">
            <a:extLst>
              <a:ext uri="{FF2B5EF4-FFF2-40B4-BE49-F238E27FC236}">
                <a16:creationId xmlns:a16="http://schemas.microsoft.com/office/drawing/2014/main" id="{7CC82A4B-842B-477E-AE12-BEF90EEA5CBF}"/>
              </a:ext>
            </a:extLst>
          </p:cNvPr>
          <p:cNvSpPr>
            <a:spLocks noGrp="1"/>
          </p:cNvSpPr>
          <p:nvPr>
            <p:ph idx="1"/>
          </p:nvPr>
        </p:nvSpPr>
        <p:spPr/>
        <p:txBody>
          <a:bodyPr>
            <a:normAutofit lnSpcReduction="10000"/>
          </a:bodyPr>
          <a:lstStyle/>
          <a:p>
            <a:pPr marL="0" indent="0">
              <a:spcAft>
                <a:spcPts val="1200"/>
              </a:spcAft>
              <a:buNone/>
            </a:pPr>
            <a:r>
              <a:rPr lang="en-GB" dirty="0"/>
              <a:t>Python is generally written one statement per line.</a:t>
            </a:r>
          </a:p>
          <a:p>
            <a:pPr marL="0" indent="0">
              <a:spcAft>
                <a:spcPts val="1200"/>
              </a:spcAft>
              <a:buNone/>
            </a:pPr>
            <a:r>
              <a:rPr lang="en-GB" dirty="0"/>
              <a:t>Control Flow clauses are indented, and indents and </a:t>
            </a:r>
            <a:r>
              <a:rPr lang="en-GB" dirty="0" err="1"/>
              <a:t>dedents</a:t>
            </a:r>
            <a:r>
              <a:rPr lang="en-GB" dirty="0"/>
              <a:t> therefore have syntactic meaning. Care must be taken with them.</a:t>
            </a:r>
          </a:p>
          <a:p>
            <a:pPr marL="0" indent="0">
              <a:buNone/>
            </a:pPr>
            <a:r>
              <a:rPr lang="en-GB" dirty="0"/>
              <a:t>Variables are combinations of labels and values, assigned thus:</a:t>
            </a:r>
          </a:p>
          <a:p>
            <a:pPr marL="0" indent="0">
              <a:buNone/>
            </a:pPr>
            <a:r>
              <a:rPr lang="en-GB" dirty="0">
                <a:latin typeface="Courier New" panose="02070309020205020404" pitchFamily="49" charset="0"/>
                <a:cs typeface="Courier New" panose="02070309020205020404" pitchFamily="49" charset="0"/>
              </a:rPr>
              <a:t>a = 10</a:t>
            </a:r>
          </a:p>
          <a:p>
            <a:pPr marL="0" indent="0">
              <a:buNone/>
            </a:pPr>
            <a:r>
              <a:rPr lang="en-GB" dirty="0">
                <a:latin typeface="Courier New" panose="02070309020205020404" pitchFamily="49" charset="0"/>
                <a:cs typeface="Courier New" panose="02070309020205020404" pitchFamily="49" charset="0"/>
              </a:rPr>
              <a:t>b = 10.1</a:t>
            </a:r>
          </a:p>
          <a:p>
            <a:pPr marL="0" indent="0">
              <a:buNone/>
            </a:pPr>
            <a:r>
              <a:rPr lang="en-GB" dirty="0">
                <a:latin typeface="Courier New" panose="02070309020205020404" pitchFamily="49" charset="0"/>
                <a:cs typeface="Courier New" panose="02070309020205020404" pitchFamily="49" charset="0"/>
              </a:rPr>
              <a:t>c = "hello world"</a:t>
            </a:r>
          </a:p>
          <a:p>
            <a:pPr marL="0" indent="0">
              <a:buNone/>
            </a:pPr>
            <a:r>
              <a:rPr lang="en-GB" dirty="0"/>
              <a:t>A label can attach to any value, including complicated chunks of code such as functions.</a:t>
            </a:r>
          </a:p>
        </p:txBody>
      </p:sp>
    </p:spTree>
    <p:extLst>
      <p:ext uri="{BB962C8B-B14F-4D97-AF65-F5344CB8AC3E}">
        <p14:creationId xmlns:p14="http://schemas.microsoft.com/office/powerpoint/2010/main" val="2036092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29FBE-8963-4038-B5CF-71AD6A1EE0B7}"/>
              </a:ext>
            </a:extLst>
          </p:cNvPr>
          <p:cNvSpPr>
            <a:spLocks noGrp="1"/>
          </p:cNvSpPr>
          <p:nvPr>
            <p:ph type="title"/>
          </p:nvPr>
        </p:nvSpPr>
        <p:spPr/>
        <p:txBody>
          <a:bodyPr/>
          <a:lstStyle/>
          <a:p>
            <a:pPr algn="r"/>
            <a:r>
              <a:rPr lang="en-GB" dirty="0"/>
              <a:t>Packing/Unpacking</a:t>
            </a:r>
          </a:p>
        </p:txBody>
      </p:sp>
      <p:sp>
        <p:nvSpPr>
          <p:cNvPr id="3" name="Content Placeholder 2">
            <a:extLst>
              <a:ext uri="{FF2B5EF4-FFF2-40B4-BE49-F238E27FC236}">
                <a16:creationId xmlns:a16="http://schemas.microsoft.com/office/drawing/2014/main" id="{24CBA6F7-8B1A-4970-AE12-55B090D601E6}"/>
              </a:ext>
            </a:extLst>
          </p:cNvPr>
          <p:cNvSpPr>
            <a:spLocks noGrp="1"/>
          </p:cNvSpPr>
          <p:nvPr>
            <p:ph idx="1"/>
          </p:nvPr>
        </p:nvSpPr>
        <p:spPr>
          <a:xfrm>
            <a:off x="337626" y="1463039"/>
            <a:ext cx="11676184" cy="5162843"/>
          </a:xfrm>
        </p:spPr>
        <p:txBody>
          <a:bodyPr>
            <a:normAutofit fontScale="92500" lnSpcReduction="20000"/>
          </a:bodyPr>
          <a:lstStyle/>
          <a:p>
            <a:pPr marL="0" indent="0">
              <a:buNone/>
            </a:pPr>
            <a:r>
              <a:rPr lang="en-GB" dirty="0"/>
              <a:t>This packing/unpacking means you can assign multiple variables at once:</a:t>
            </a:r>
          </a:p>
          <a:p>
            <a:pPr marL="0" indent="0">
              <a:buNone/>
            </a:pPr>
            <a:r>
              <a:rPr lang="en-GB" dirty="0">
                <a:latin typeface="Courier New" panose="02070309020205020404" pitchFamily="49" charset="0"/>
                <a:cs typeface="Courier New" panose="02070309020205020404" pitchFamily="49" charset="0"/>
              </a:rPr>
              <a:t>a, b = 1, 2</a:t>
            </a:r>
          </a:p>
          <a:p>
            <a:pPr marL="0" indent="0">
              <a:buNone/>
            </a:pPr>
            <a:r>
              <a:rPr lang="en-GB" dirty="0"/>
              <a:t>But also means you can do this:</a:t>
            </a:r>
          </a:p>
          <a:p>
            <a:pPr marL="0" indent="0">
              <a:spcAft>
                <a:spcPts val="1200"/>
              </a:spcAft>
              <a:buNone/>
            </a:pPr>
            <a:r>
              <a:rPr lang="en-GB" dirty="0">
                <a:latin typeface="Courier New" panose="02070309020205020404" pitchFamily="49" charset="0"/>
                <a:cs typeface="Courier New" panose="02070309020205020404" pitchFamily="49" charset="0"/>
              </a:rPr>
              <a:t>a, b = </a:t>
            </a:r>
            <a:r>
              <a:rPr lang="en-GB" dirty="0" err="1">
                <a:latin typeface="Courier New" panose="02070309020205020404" pitchFamily="49" charset="0"/>
                <a:cs typeface="Courier New" panose="02070309020205020404" pitchFamily="49" charset="0"/>
              </a:rPr>
              <a:t>divmod</a:t>
            </a:r>
            <a:r>
              <a:rPr lang="en-GB" dirty="0">
                <a:latin typeface="Courier New" panose="02070309020205020404" pitchFamily="49" charset="0"/>
                <a:cs typeface="Courier New" panose="02070309020205020404" pitchFamily="49" charset="0"/>
              </a:rPr>
              <a:t>(9,2)</a:t>
            </a:r>
          </a:p>
          <a:p>
            <a:pPr marL="0" indent="0">
              <a:spcAft>
                <a:spcPts val="1200"/>
              </a:spcAft>
              <a:buNone/>
            </a:pPr>
            <a:r>
              <a:rPr lang="en-GB" dirty="0"/>
              <a:t>If you see two variable names with a comma between, they are usually being assigned some unpacked sequence. </a:t>
            </a:r>
          </a:p>
          <a:p>
            <a:pPr marL="0" indent="0">
              <a:buNone/>
            </a:pPr>
            <a:r>
              <a:rPr lang="en-GB" dirty="0"/>
              <a:t>You can find out what type with:</a:t>
            </a:r>
          </a:p>
          <a:p>
            <a:pPr marL="0" indent="0">
              <a:buNone/>
            </a:pPr>
            <a:r>
              <a:rPr lang="en-GB" dirty="0">
                <a:latin typeface="Courier New" panose="02070309020205020404" pitchFamily="49" charset="0"/>
                <a:cs typeface="Courier New" panose="02070309020205020404" pitchFamily="49" charset="0"/>
              </a:rPr>
              <a:t>&gt;&gt;&gt; c = </a:t>
            </a:r>
            <a:r>
              <a:rPr lang="en-GB" dirty="0" err="1">
                <a:latin typeface="Courier New" panose="02070309020205020404" pitchFamily="49" charset="0"/>
                <a:cs typeface="Courier New" panose="02070309020205020404" pitchFamily="49" charset="0"/>
              </a:rPr>
              <a:t>divmod</a:t>
            </a:r>
            <a:r>
              <a:rPr lang="en-GB" dirty="0">
                <a:latin typeface="Courier New" panose="02070309020205020404" pitchFamily="49" charset="0"/>
                <a:cs typeface="Courier New" panose="02070309020205020404" pitchFamily="49" charset="0"/>
              </a:rPr>
              <a:t>(9,2)</a:t>
            </a:r>
          </a:p>
          <a:p>
            <a:pPr marL="0" indent="0">
              <a:buNone/>
            </a:pPr>
            <a:r>
              <a:rPr lang="en-GB" dirty="0">
                <a:latin typeface="Courier New" panose="02070309020205020404" pitchFamily="49" charset="0"/>
                <a:cs typeface="Courier New" panose="02070309020205020404" pitchFamily="49" charset="0"/>
              </a:rPr>
              <a:t>&gt;&gt;&gt; type(c)</a:t>
            </a:r>
          </a:p>
          <a:p>
            <a:pPr marL="0" indent="0">
              <a:buNone/>
            </a:pPr>
            <a:r>
              <a:rPr lang="en-GB" dirty="0"/>
              <a:t>or </a:t>
            </a:r>
          </a:p>
          <a:p>
            <a:pPr marL="0" indent="0">
              <a:spcAft>
                <a:spcPts val="1200"/>
              </a:spcAft>
              <a:buNone/>
            </a:pPr>
            <a:r>
              <a:rPr lang="en-GB" dirty="0">
                <a:latin typeface="Courier New" panose="02070309020205020404" pitchFamily="49" charset="0"/>
                <a:cs typeface="Courier New" panose="02070309020205020404" pitchFamily="49" charset="0"/>
              </a:rPr>
              <a:t>&gt;&gt;&gt; type(</a:t>
            </a:r>
            <a:r>
              <a:rPr lang="en-GB" dirty="0" err="1">
                <a:latin typeface="Courier New" panose="02070309020205020404" pitchFamily="49" charset="0"/>
                <a:cs typeface="Courier New" panose="02070309020205020404" pitchFamily="49" charset="0"/>
              </a:rPr>
              <a:t>divmod</a:t>
            </a:r>
            <a:r>
              <a:rPr lang="en-GB" dirty="0">
                <a:latin typeface="Courier New" panose="02070309020205020404" pitchFamily="49" charset="0"/>
                <a:cs typeface="Courier New" panose="02070309020205020404" pitchFamily="49" charset="0"/>
              </a:rPr>
              <a:t>(9,2))</a:t>
            </a:r>
          </a:p>
          <a:p>
            <a:pPr marL="0" indent="0">
              <a:buNone/>
            </a:pPr>
            <a:r>
              <a:rPr lang="en-GB" dirty="0"/>
              <a:t>Which returns the sequence (here a tuple) and passes it straight to the type function.</a:t>
            </a:r>
          </a:p>
          <a:p>
            <a:pPr marL="0" indent="0">
              <a:buNone/>
            </a:pPr>
            <a:endParaRPr lang="en-GB" dirty="0"/>
          </a:p>
        </p:txBody>
      </p:sp>
    </p:spTree>
    <p:extLst>
      <p:ext uri="{BB962C8B-B14F-4D97-AF65-F5344CB8AC3E}">
        <p14:creationId xmlns:p14="http://schemas.microsoft.com/office/powerpoint/2010/main" val="1662904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FF9D6-F408-4423-BB25-24773CDEF2B1}"/>
              </a:ext>
            </a:extLst>
          </p:cNvPr>
          <p:cNvSpPr>
            <a:spLocks noGrp="1"/>
          </p:cNvSpPr>
          <p:nvPr>
            <p:ph type="title"/>
          </p:nvPr>
        </p:nvSpPr>
        <p:spPr/>
        <p:txBody>
          <a:bodyPr/>
          <a:lstStyle/>
          <a:p>
            <a:r>
              <a:rPr lang="en-GB" dirty="0"/>
              <a:t>Complicated variable assignment example</a:t>
            </a:r>
          </a:p>
        </p:txBody>
      </p:sp>
      <p:sp>
        <p:nvSpPr>
          <p:cNvPr id="3" name="Content Placeholder 2">
            <a:extLst>
              <a:ext uri="{FF2B5EF4-FFF2-40B4-BE49-F238E27FC236}">
                <a16:creationId xmlns:a16="http://schemas.microsoft.com/office/drawing/2014/main" id="{667F3C32-9760-40F6-81B8-D6290F33675C}"/>
              </a:ext>
            </a:extLst>
          </p:cNvPr>
          <p:cNvSpPr>
            <a:spLocks noGrp="1"/>
          </p:cNvSpPr>
          <p:nvPr>
            <p:ph idx="1"/>
          </p:nvPr>
        </p:nvSpPr>
        <p:spPr/>
        <p:txBody>
          <a:bodyPr>
            <a:normAutofit/>
          </a:bodyPr>
          <a:lstStyle/>
          <a:p>
            <a:pPr marL="0" indent="0">
              <a:buNone/>
            </a:pPr>
            <a:r>
              <a:rPr lang="en-GB" dirty="0">
                <a:latin typeface="Courier New" panose="02070309020205020404" pitchFamily="49" charset="0"/>
                <a:cs typeface="Courier New" panose="02070309020205020404" pitchFamily="49" charset="0"/>
              </a:rPr>
              <a:t>&gt;&gt;&gt; # Fibonacci series</a:t>
            </a:r>
          </a:p>
          <a:p>
            <a:pPr marL="0" indent="0">
              <a:buNone/>
            </a:pPr>
            <a:r>
              <a:rPr lang="en-GB" dirty="0">
                <a:latin typeface="Courier New" panose="02070309020205020404" pitchFamily="49" charset="0"/>
                <a:cs typeface="Courier New" panose="02070309020205020404" pitchFamily="49" charset="0"/>
              </a:rPr>
              <a:t>&gt;&gt;&gt; # the sum of two elements defines the next</a:t>
            </a:r>
          </a:p>
          <a:p>
            <a:pPr marL="0" indent="0">
              <a:buNone/>
            </a:pPr>
            <a:r>
              <a:rPr lang="en-GB" dirty="0">
                <a:latin typeface="Courier New" panose="02070309020205020404" pitchFamily="49" charset="0"/>
                <a:cs typeface="Courier New" panose="02070309020205020404" pitchFamily="49" charset="0"/>
              </a:rPr>
              <a:t>&gt;&gt;&gt; a, b = 0, 1</a:t>
            </a:r>
          </a:p>
          <a:p>
            <a:pPr marL="0" indent="0">
              <a:buNone/>
            </a:pPr>
            <a:r>
              <a:rPr lang="en-GB" dirty="0">
                <a:latin typeface="Courier New" panose="02070309020205020404" pitchFamily="49" charset="0"/>
                <a:cs typeface="Courier New" panose="02070309020205020404" pitchFamily="49" charset="0"/>
              </a:rPr>
              <a:t>&gt;&gt;&gt; while b &lt; 10:</a:t>
            </a:r>
          </a:p>
          <a:p>
            <a:pPr marL="0" indent="0">
              <a:buNone/>
            </a:pPr>
            <a:r>
              <a:rPr lang="en-GB" dirty="0">
                <a:latin typeface="Courier New" panose="02070309020205020404" pitchFamily="49" charset="0"/>
                <a:cs typeface="Courier New" panose="02070309020205020404" pitchFamily="49" charset="0"/>
              </a:rPr>
              <a:t>...     print(b)</a:t>
            </a:r>
          </a:p>
          <a:p>
            <a:pPr marL="0" indent="0">
              <a:buNone/>
            </a:pPr>
            <a:r>
              <a:rPr lang="en-GB" dirty="0">
                <a:latin typeface="Courier New" panose="02070309020205020404" pitchFamily="49" charset="0"/>
                <a:cs typeface="Courier New" panose="02070309020205020404" pitchFamily="49" charset="0"/>
              </a:rPr>
              <a:t>...     a, b = b, </a:t>
            </a:r>
            <a:r>
              <a:rPr lang="en-GB" dirty="0" err="1">
                <a:latin typeface="Courier New" panose="02070309020205020404" pitchFamily="49" charset="0"/>
                <a:cs typeface="Courier New" panose="02070309020205020404" pitchFamily="49" charset="0"/>
              </a:rPr>
              <a:t>a+b</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1347902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E16CC-7454-4900-89D8-9BD19A05700A}"/>
              </a:ext>
            </a:extLst>
          </p:cNvPr>
          <p:cNvSpPr>
            <a:spLocks noGrp="1"/>
          </p:cNvSpPr>
          <p:nvPr>
            <p:ph type="title"/>
          </p:nvPr>
        </p:nvSpPr>
        <p:spPr>
          <a:xfrm>
            <a:off x="1302434" y="179680"/>
            <a:ext cx="10515600" cy="1325563"/>
          </a:xfrm>
        </p:spPr>
        <p:txBody>
          <a:bodyPr/>
          <a:lstStyle/>
          <a:p>
            <a:pPr algn="r"/>
            <a:r>
              <a:rPr lang="en-GB" dirty="0"/>
              <a:t>Ranges</a:t>
            </a:r>
          </a:p>
        </p:txBody>
      </p:sp>
      <p:sp>
        <p:nvSpPr>
          <p:cNvPr id="3" name="Content Placeholder 2">
            <a:extLst>
              <a:ext uri="{FF2B5EF4-FFF2-40B4-BE49-F238E27FC236}">
                <a16:creationId xmlns:a16="http://schemas.microsoft.com/office/drawing/2014/main" id="{EF205502-9F9F-4DDB-B35C-D8F748A73098}"/>
              </a:ext>
            </a:extLst>
          </p:cNvPr>
          <p:cNvSpPr>
            <a:spLocks noGrp="1"/>
          </p:cNvSpPr>
          <p:nvPr>
            <p:ph idx="1"/>
          </p:nvPr>
        </p:nvSpPr>
        <p:spPr>
          <a:xfrm>
            <a:off x="253219" y="1505243"/>
            <a:ext cx="11690252" cy="4671720"/>
          </a:xfrm>
        </p:spPr>
        <p:txBody>
          <a:bodyPr>
            <a:normAutofit fontScale="92500" lnSpcReduction="20000"/>
          </a:bodyPr>
          <a:lstStyle/>
          <a:p>
            <a:pPr marL="0" indent="0">
              <a:buNone/>
            </a:pPr>
            <a:r>
              <a:rPr lang="en-GB" dirty="0"/>
              <a:t>Ranges are a special type of immutable sequence. </a:t>
            </a:r>
          </a:p>
          <a:p>
            <a:pPr marL="0" indent="0">
              <a:spcAft>
                <a:spcPts val="1200"/>
              </a:spcAft>
              <a:buNone/>
            </a:pPr>
            <a:r>
              <a:rPr lang="en-GB" dirty="0">
                <a:latin typeface="Courier New" panose="02070309020205020404" pitchFamily="49" charset="0"/>
                <a:cs typeface="Courier New" panose="02070309020205020404" pitchFamily="49" charset="0"/>
              </a:rPr>
              <a:t>range(</a:t>
            </a:r>
            <a:r>
              <a:rPr lang="en-GB" i="1" dirty="0">
                <a:latin typeface="Courier New" panose="02070309020205020404" pitchFamily="49" charset="0"/>
                <a:cs typeface="Courier New" panose="02070309020205020404" pitchFamily="49" charset="0"/>
              </a:rPr>
              <a:t>start,</a:t>
            </a:r>
            <a:r>
              <a:rPr lang="en-GB" dirty="0">
                <a:latin typeface="Courier New" panose="02070309020205020404" pitchFamily="49" charset="0"/>
                <a:cs typeface="Courier New" panose="02070309020205020404" pitchFamily="49" charset="0"/>
              </a:rPr>
              <a:t> </a:t>
            </a:r>
            <a:r>
              <a:rPr lang="en-GB" b="1" dirty="0">
                <a:latin typeface="Courier New" panose="02070309020205020404" pitchFamily="49" charset="0"/>
                <a:cs typeface="Courier New" panose="02070309020205020404" pitchFamily="49" charset="0"/>
              </a:rPr>
              <a:t>stop</a:t>
            </a:r>
            <a:r>
              <a:rPr lang="en-GB" i="1" dirty="0">
                <a:latin typeface="Courier New" panose="02070309020205020404" pitchFamily="49" charset="0"/>
                <a:cs typeface="Courier New" panose="02070309020205020404" pitchFamily="49" charset="0"/>
              </a:rPr>
              <a:t>, step</a:t>
            </a:r>
            <a:r>
              <a:rPr lang="en-GB" dirty="0">
                <a:latin typeface="Courier New" panose="02070309020205020404" pitchFamily="49" charset="0"/>
                <a:cs typeface="Courier New" panose="02070309020205020404" pitchFamily="49" charset="0"/>
              </a:rPr>
              <a:t>)   </a:t>
            </a:r>
            <a:r>
              <a:rPr lang="en-GB" dirty="0"/>
              <a:t>	</a:t>
            </a:r>
            <a:r>
              <a:rPr lang="en-GB" dirty="0">
                <a:latin typeface="Courier New" panose="02070309020205020404" pitchFamily="49" charset="0"/>
                <a:cs typeface="Courier New" panose="02070309020205020404" pitchFamily="49" charset="0"/>
              </a:rPr>
              <a:t># Elements in </a:t>
            </a:r>
            <a:r>
              <a:rPr lang="en-GB" i="1" dirty="0">
                <a:latin typeface="Courier New" panose="02070309020205020404" pitchFamily="49" charset="0"/>
                <a:cs typeface="Courier New" panose="02070309020205020404" pitchFamily="49" charset="0"/>
              </a:rPr>
              <a:t>italics</a:t>
            </a:r>
            <a:r>
              <a:rPr lang="en-GB" dirty="0">
                <a:latin typeface="Courier New" panose="02070309020205020404" pitchFamily="49" charset="0"/>
                <a:cs typeface="Courier New" panose="02070309020205020404" pitchFamily="49" charset="0"/>
              </a:rPr>
              <a:t> optional</a:t>
            </a:r>
          </a:p>
          <a:p>
            <a:pPr marL="0" indent="0">
              <a:buNone/>
            </a:pPr>
            <a:r>
              <a:rPr lang="en-GB" dirty="0"/>
              <a:t>Start; stop; step should be </a:t>
            </a:r>
            <a:r>
              <a:rPr lang="en-GB" dirty="0" err="1"/>
              <a:t>ints</a:t>
            </a:r>
            <a:r>
              <a:rPr lang="en-GB" dirty="0"/>
              <a:t>.</a:t>
            </a:r>
          </a:p>
          <a:p>
            <a:pPr marL="0" indent="0">
              <a:buNone/>
            </a:pPr>
            <a:r>
              <a:rPr lang="en-GB" dirty="0"/>
              <a:t>Default for start = 0</a:t>
            </a:r>
          </a:p>
          <a:p>
            <a:pPr marL="0" indent="0">
              <a:buNone/>
            </a:pPr>
            <a:r>
              <a:rPr lang="en-GB" dirty="0"/>
              <a:t>Default for step = 1</a:t>
            </a:r>
          </a:p>
          <a:p>
            <a:pPr marL="0" indent="0">
              <a:spcAft>
                <a:spcPts val="1200"/>
              </a:spcAft>
              <a:buNone/>
            </a:pPr>
            <a:r>
              <a:rPr lang="en-GB" dirty="0"/>
              <a:t>Generates numbers up to but not including stop.</a:t>
            </a:r>
          </a:p>
          <a:p>
            <a:pPr marL="0" indent="0">
              <a:buNone/>
            </a:pPr>
            <a:r>
              <a:rPr lang="en-GB" dirty="0">
                <a:latin typeface="Courier New" panose="02070309020205020404" pitchFamily="49" charset="0"/>
                <a:cs typeface="Courier New" panose="02070309020205020404" pitchFamily="49" charset="0"/>
              </a:rPr>
              <a:t>range(4) 			</a:t>
            </a:r>
            <a:r>
              <a:rPr lang="en-GB" dirty="0"/>
              <a:t>generates 	</a:t>
            </a:r>
            <a:r>
              <a:rPr lang="en-GB" dirty="0">
                <a:latin typeface="Courier New" panose="02070309020205020404" pitchFamily="49" charset="0"/>
                <a:cs typeface="Courier New" panose="02070309020205020404" pitchFamily="49" charset="0"/>
              </a:rPr>
              <a:t>0,1,2,3</a:t>
            </a:r>
          </a:p>
          <a:p>
            <a:pPr marL="0" indent="0">
              <a:buNone/>
            </a:pPr>
            <a:r>
              <a:rPr lang="en-GB" dirty="0"/>
              <a:t>Note how this is the same as  sequence indices - this will come in useful.</a:t>
            </a:r>
          </a:p>
          <a:p>
            <a:pPr marL="0" indent="0">
              <a:buNone/>
            </a:pPr>
            <a:r>
              <a:rPr lang="en-GB" dirty="0">
                <a:latin typeface="Courier New" panose="02070309020205020404" pitchFamily="49" charset="0"/>
                <a:cs typeface="Courier New" panose="02070309020205020404" pitchFamily="49" charset="0"/>
              </a:rPr>
              <a:t>range(2,8,2) 		</a:t>
            </a:r>
            <a:r>
              <a:rPr lang="en-GB" dirty="0"/>
              <a:t>generates 	</a:t>
            </a:r>
            <a:r>
              <a:rPr lang="en-GB" dirty="0">
                <a:latin typeface="Courier New" panose="02070309020205020404" pitchFamily="49" charset="0"/>
                <a:cs typeface="Courier New" panose="02070309020205020404" pitchFamily="49" charset="0"/>
              </a:rPr>
              <a:t>2,4,6</a:t>
            </a:r>
          </a:p>
          <a:p>
            <a:pPr marL="0" indent="0">
              <a:buNone/>
            </a:pPr>
            <a:r>
              <a:rPr lang="en-GB" dirty="0">
                <a:latin typeface="Courier New" panose="02070309020205020404" pitchFamily="49" charset="0"/>
                <a:cs typeface="Courier New" panose="02070309020205020404" pitchFamily="49" charset="0"/>
              </a:rPr>
              <a:t>range(0,-5,-1) 	</a:t>
            </a:r>
            <a:r>
              <a:rPr lang="en-GB" dirty="0"/>
              <a:t>generates 	</a:t>
            </a:r>
            <a:r>
              <a:rPr lang="en-GB" dirty="0">
                <a:latin typeface="Courier New" panose="02070309020205020404" pitchFamily="49" charset="0"/>
                <a:cs typeface="Courier New" panose="02070309020205020404" pitchFamily="49" charset="0"/>
              </a:rPr>
              <a:t>0,-1,-2,-3,-4</a:t>
            </a:r>
          </a:p>
          <a:p>
            <a:pPr marL="0" indent="0">
              <a:buNone/>
            </a:pPr>
            <a:endParaRPr lang="en-GB" dirty="0"/>
          </a:p>
        </p:txBody>
      </p:sp>
    </p:spTree>
    <p:extLst>
      <p:ext uri="{BB962C8B-B14F-4D97-AF65-F5344CB8AC3E}">
        <p14:creationId xmlns:p14="http://schemas.microsoft.com/office/powerpoint/2010/main" val="27725216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C75B9-8385-4B05-B6A9-AFA26B6B193D}"/>
              </a:ext>
            </a:extLst>
          </p:cNvPr>
          <p:cNvSpPr>
            <a:spLocks noGrp="1"/>
          </p:cNvSpPr>
          <p:nvPr>
            <p:ph type="title"/>
          </p:nvPr>
        </p:nvSpPr>
        <p:spPr>
          <a:xfrm>
            <a:off x="1676400" y="0"/>
            <a:ext cx="10182664" cy="1325563"/>
          </a:xfrm>
        </p:spPr>
        <p:txBody>
          <a:bodyPr/>
          <a:lstStyle/>
          <a:p>
            <a:pPr algn="r"/>
            <a:r>
              <a:rPr lang="en-GB" dirty="0"/>
              <a:t>Tuple constructor</a:t>
            </a:r>
          </a:p>
        </p:txBody>
      </p:sp>
      <p:sp>
        <p:nvSpPr>
          <p:cNvPr id="3" name="Content Placeholder 2">
            <a:extLst>
              <a:ext uri="{FF2B5EF4-FFF2-40B4-BE49-F238E27FC236}">
                <a16:creationId xmlns:a16="http://schemas.microsoft.com/office/drawing/2014/main" id="{F83A3D80-23F0-4AB5-9F9A-D3177AAE4782}"/>
              </a:ext>
            </a:extLst>
          </p:cNvPr>
          <p:cNvSpPr>
            <a:spLocks noGrp="1"/>
          </p:cNvSpPr>
          <p:nvPr>
            <p:ph idx="1"/>
          </p:nvPr>
        </p:nvSpPr>
        <p:spPr>
          <a:xfrm>
            <a:off x="323557" y="1547446"/>
            <a:ext cx="11535507" cy="5092505"/>
          </a:xfrm>
        </p:spPr>
        <p:txBody>
          <a:bodyPr>
            <a:normAutofit fontScale="77500" lnSpcReduction="20000"/>
          </a:bodyPr>
          <a:lstStyle/>
          <a:p>
            <a:pPr marL="0" indent="0">
              <a:buNone/>
            </a:pPr>
            <a:r>
              <a:rPr lang="en-GB" dirty="0">
                <a:latin typeface="Courier New" panose="02070309020205020404" pitchFamily="49" charset="0"/>
                <a:cs typeface="Courier New" panose="02070309020205020404" pitchFamily="49" charset="0"/>
              </a:rPr>
              <a:t>a = tuple(x)	# Where x is a container or producer of a sequence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One way to make a tuple is thus:</a:t>
            </a:r>
          </a:p>
          <a:p>
            <a:pPr marL="0" indent="0">
              <a:buNone/>
            </a:pPr>
            <a:r>
              <a:rPr lang="en-GB" dirty="0">
                <a:latin typeface="Courier New" panose="02070309020205020404" pitchFamily="49" charset="0"/>
                <a:cs typeface="Courier New" panose="02070309020205020404" pitchFamily="49" charset="0"/>
              </a:rPr>
              <a:t>&gt;&gt;&gt; a = tuple(range(5))</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(0,1,2,3,4)</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Note you can't just assign a label:</a:t>
            </a:r>
          </a:p>
          <a:p>
            <a:pPr marL="0" indent="0">
              <a:buNone/>
            </a:pPr>
            <a:r>
              <a:rPr lang="en-GB" dirty="0">
                <a:latin typeface="Courier New" panose="02070309020205020404" pitchFamily="49" charset="0"/>
                <a:cs typeface="Courier New" panose="02070309020205020404" pitchFamily="49" charset="0"/>
              </a:rPr>
              <a:t>&gt;&gt;&gt; a = range(5)</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'range(0,5)'</a:t>
            </a:r>
          </a:p>
          <a:p>
            <a:pPr marL="0" indent="0">
              <a:buNone/>
            </a:pPr>
            <a:r>
              <a:rPr lang="en-GB" dirty="0">
                <a:latin typeface="Courier New" panose="02070309020205020404" pitchFamily="49" charset="0"/>
                <a:cs typeface="Courier New" panose="02070309020205020404" pitchFamily="49" charset="0"/>
              </a:rPr>
              <a:t>&gt;&gt;&gt; type(a)</a:t>
            </a:r>
          </a:p>
          <a:p>
            <a:pPr marL="0" indent="0">
              <a:buNone/>
            </a:pPr>
            <a:r>
              <a:rPr lang="en-GB" dirty="0">
                <a:latin typeface="Courier New" panose="02070309020205020404" pitchFamily="49" charset="0"/>
                <a:cs typeface="Courier New" panose="02070309020205020404" pitchFamily="49" charset="0"/>
              </a:rPr>
              <a:t>&lt;class 'range'&gt;</a:t>
            </a:r>
          </a:p>
        </p:txBody>
      </p:sp>
    </p:spTree>
    <p:extLst>
      <p:ext uri="{BB962C8B-B14F-4D97-AF65-F5344CB8AC3E}">
        <p14:creationId xmlns:p14="http://schemas.microsoft.com/office/powerpoint/2010/main" val="37497436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C0E5A-AFD3-4DE5-BE7F-2463ACDB6912}"/>
              </a:ext>
            </a:extLst>
          </p:cNvPr>
          <p:cNvSpPr>
            <a:spLocks noGrp="1"/>
          </p:cNvSpPr>
          <p:nvPr>
            <p:ph type="title"/>
          </p:nvPr>
        </p:nvSpPr>
        <p:spPr/>
        <p:txBody>
          <a:bodyPr/>
          <a:lstStyle/>
          <a:p>
            <a:pPr algn="r"/>
            <a:r>
              <a:rPr lang="en-GB" dirty="0"/>
              <a:t>Sequence comparison</a:t>
            </a:r>
          </a:p>
        </p:txBody>
      </p:sp>
      <p:sp>
        <p:nvSpPr>
          <p:cNvPr id="3" name="Content Placeholder 2">
            <a:extLst>
              <a:ext uri="{FF2B5EF4-FFF2-40B4-BE49-F238E27FC236}">
                <a16:creationId xmlns:a16="http://schemas.microsoft.com/office/drawing/2014/main" id="{223B4E65-90F4-4012-990C-8D553F3E47D5}"/>
              </a:ext>
            </a:extLst>
          </p:cNvPr>
          <p:cNvSpPr>
            <a:spLocks noGrp="1"/>
          </p:cNvSpPr>
          <p:nvPr>
            <p:ph idx="1"/>
          </p:nvPr>
        </p:nvSpPr>
        <p:spPr>
          <a:xfrm>
            <a:off x="506437" y="928468"/>
            <a:ext cx="11394831" cy="5458264"/>
          </a:xfrm>
        </p:spPr>
        <p:txBody>
          <a:bodyPr>
            <a:normAutofit fontScale="77500" lnSpcReduction="20000"/>
          </a:bodyPr>
          <a:lstStyle/>
          <a:p>
            <a:pPr marL="0" indent="0">
              <a:buNone/>
            </a:pPr>
            <a:r>
              <a:rPr lang="en-GB" dirty="0">
                <a:latin typeface="Courier New" panose="02070309020205020404" pitchFamily="49" charset="0"/>
                <a:cs typeface="Courier New" panose="02070309020205020404" pitchFamily="49" charset="0"/>
              </a:rPr>
              <a:t>a = (1,2,3,4)</a:t>
            </a:r>
          </a:p>
          <a:p>
            <a:pPr marL="0" indent="0">
              <a:buNone/>
            </a:pPr>
            <a:r>
              <a:rPr lang="en-GB" dirty="0">
                <a:latin typeface="Courier New" panose="02070309020205020404" pitchFamily="49" charset="0"/>
                <a:cs typeface="Courier New" panose="02070309020205020404" pitchFamily="49" charset="0"/>
              </a:rPr>
              <a:t>b = (1,2,3)</a:t>
            </a:r>
          </a:p>
          <a:p>
            <a:pPr marL="0" indent="0">
              <a:buNone/>
            </a:pPr>
            <a:r>
              <a:rPr lang="en-GB" sz="2900" dirty="0">
                <a:latin typeface="Courier New" panose="02070309020205020404" pitchFamily="49" charset="0"/>
                <a:cs typeface="Courier New" panose="02070309020205020404" pitchFamily="49" charset="0"/>
              </a:rPr>
              <a:t>4 in a			# True </a:t>
            </a:r>
          </a:p>
          <a:p>
            <a:pPr marL="0" indent="0">
              <a:buNone/>
            </a:pPr>
            <a:r>
              <a:rPr lang="en-GB" sz="2900" dirty="0">
                <a:latin typeface="Courier New" panose="02070309020205020404" pitchFamily="49" charset="0"/>
                <a:cs typeface="Courier New" panose="02070309020205020404" pitchFamily="49" charset="0"/>
              </a:rPr>
              <a:t>5 not in a 		# True </a:t>
            </a:r>
          </a:p>
          <a:p>
            <a:pPr marL="0" indent="0">
              <a:buNone/>
            </a:pPr>
            <a:r>
              <a:rPr lang="en-GB" sz="2900" dirty="0">
                <a:latin typeface="Courier New" panose="02070309020205020404" pitchFamily="49" charset="0"/>
                <a:cs typeface="Courier New" panose="02070309020205020404" pitchFamily="49" charset="0"/>
              </a:rPr>
              <a:t>b in a			# False; a doesn't contain any tuples.</a:t>
            </a:r>
          </a:p>
          <a:p>
            <a:pPr marL="0" indent="0">
              <a:buNone/>
            </a:pPr>
            <a:r>
              <a:rPr lang="en-GB" dirty="0">
                <a:latin typeface="Courier New" panose="02070309020205020404" pitchFamily="49" charset="0"/>
                <a:cs typeface="Courier New" panose="02070309020205020404" pitchFamily="49" charset="0"/>
              </a:rPr>
              <a:t>a == b 			# False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 &gt; b 			# True, as b the same but shorter.</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But, avoid using &gt; or &lt;, for example:</a:t>
            </a:r>
          </a:p>
          <a:p>
            <a:pPr marL="0" indent="0">
              <a:buNone/>
            </a:pPr>
            <a:r>
              <a:rPr lang="en-GB" dirty="0">
                <a:latin typeface="Courier New" panose="02070309020205020404" pitchFamily="49" charset="0"/>
                <a:cs typeface="Courier New" panose="02070309020205020404" pitchFamily="49" charset="0"/>
              </a:rPr>
              <a:t>a = (2,2,2,2,2,2)</a:t>
            </a:r>
          </a:p>
          <a:p>
            <a:pPr marL="0" indent="0">
              <a:buNone/>
            </a:pPr>
            <a:r>
              <a:rPr lang="en-GB" dirty="0">
                <a:latin typeface="Courier New" panose="02070309020205020404" pitchFamily="49" charset="0"/>
                <a:cs typeface="Courier New" panose="02070309020205020404" pitchFamily="49" charset="0"/>
              </a:rPr>
              <a:t>b = (6,6)</a:t>
            </a:r>
          </a:p>
          <a:p>
            <a:pPr marL="0" indent="0">
              <a:buNone/>
            </a:pPr>
            <a:r>
              <a:rPr lang="en-GB" dirty="0">
                <a:latin typeface="Courier New" panose="02070309020205020404" pitchFamily="49" charset="0"/>
                <a:cs typeface="Courier New" panose="02070309020205020404" pitchFamily="49" charset="0"/>
              </a:rPr>
              <a:t>b &gt; a 			# True because first thing greater.</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Sequences are evaluated a value at a time left to right until the first reasonable answer is reached.  </a:t>
            </a:r>
          </a:p>
        </p:txBody>
      </p:sp>
    </p:spTree>
    <p:extLst>
      <p:ext uri="{BB962C8B-B14F-4D97-AF65-F5344CB8AC3E}">
        <p14:creationId xmlns:p14="http://schemas.microsoft.com/office/powerpoint/2010/main" val="4231227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72F7B-A650-4779-8465-8AA80BAAD105}"/>
              </a:ext>
            </a:extLst>
          </p:cNvPr>
          <p:cNvSpPr>
            <a:spLocks noGrp="1"/>
          </p:cNvSpPr>
          <p:nvPr>
            <p:ph type="title"/>
          </p:nvPr>
        </p:nvSpPr>
        <p:spPr/>
        <p:txBody>
          <a:bodyPr/>
          <a:lstStyle/>
          <a:p>
            <a:pPr algn="r"/>
            <a:r>
              <a:rPr lang="en-GB" dirty="0"/>
              <a:t>Sequence functions</a:t>
            </a:r>
          </a:p>
        </p:txBody>
      </p:sp>
      <p:sp>
        <p:nvSpPr>
          <p:cNvPr id="3" name="Content Placeholder 2">
            <a:extLst>
              <a:ext uri="{FF2B5EF4-FFF2-40B4-BE49-F238E27FC236}">
                <a16:creationId xmlns:a16="http://schemas.microsoft.com/office/drawing/2014/main" id="{A5BD0863-26E2-45E8-A0A4-2D507A870CE5}"/>
              </a:ext>
            </a:extLst>
          </p:cNvPr>
          <p:cNvSpPr>
            <a:spLocks noGrp="1"/>
          </p:cNvSpPr>
          <p:nvPr>
            <p:ph idx="1"/>
          </p:nvPr>
        </p:nvSpPr>
        <p:spPr>
          <a:xfrm>
            <a:off x="683454" y="1952234"/>
            <a:ext cx="11274083" cy="4351338"/>
          </a:xfrm>
        </p:spPr>
        <p:txBody>
          <a:bodyPr>
            <a:normAutofit/>
          </a:bodyPr>
          <a:lstStyle/>
          <a:p>
            <a:pPr marL="0" indent="0">
              <a:buNone/>
            </a:pPr>
            <a:r>
              <a:rPr lang="en-GB" dirty="0">
                <a:latin typeface="Courier New" panose="02070309020205020404" pitchFamily="49" charset="0"/>
                <a:cs typeface="Courier New" panose="02070309020205020404" pitchFamily="49" charset="0"/>
              </a:rPr>
              <a:t>min(a) </a:t>
            </a:r>
            <a:r>
              <a:rPr lang="en-GB" dirty="0"/>
              <a:t>		Smallest item in a. 	 </a:t>
            </a:r>
          </a:p>
          <a:p>
            <a:pPr marL="0" indent="0">
              <a:buNone/>
            </a:pPr>
            <a:r>
              <a:rPr lang="en-GB" dirty="0">
                <a:latin typeface="Courier New" panose="02070309020205020404" pitchFamily="49" charset="0"/>
                <a:cs typeface="Courier New" panose="02070309020205020404" pitchFamily="49" charset="0"/>
              </a:rPr>
              <a:t>max(a) </a:t>
            </a:r>
            <a:r>
              <a:rPr lang="en-GB" dirty="0"/>
              <a:t>		Largest item in a.	 </a:t>
            </a:r>
          </a:p>
          <a:p>
            <a:pPr marL="0" indent="0">
              <a:buNone/>
            </a:pPr>
            <a:r>
              <a:rPr lang="en-GB" dirty="0" err="1">
                <a:latin typeface="Courier New" panose="02070309020205020404" pitchFamily="49" charset="0"/>
                <a:cs typeface="Courier New" panose="02070309020205020404" pitchFamily="49" charset="0"/>
              </a:rPr>
              <a:t>a.index</a:t>
            </a:r>
            <a:r>
              <a:rPr lang="en-GB" dirty="0">
                <a:latin typeface="Courier New" panose="02070309020205020404" pitchFamily="49" charset="0"/>
                <a:cs typeface="Courier New" panose="02070309020205020404" pitchFamily="49" charset="0"/>
              </a:rPr>
              <a:t>(</a:t>
            </a:r>
            <a:r>
              <a:rPr lang="en-GB" b="1" dirty="0" err="1">
                <a:latin typeface="Courier New" panose="02070309020205020404" pitchFamily="49" charset="0"/>
                <a:cs typeface="Courier New" panose="02070309020205020404" pitchFamily="49" charset="0"/>
              </a:rPr>
              <a:t>x</a:t>
            </a:r>
            <a:r>
              <a:rPr lang="en-GB" i="1" dirty="0" err="1">
                <a:latin typeface="Courier New" panose="02070309020205020404" pitchFamily="49" charset="0"/>
                <a:cs typeface="Courier New" panose="02070309020205020404" pitchFamily="49" charset="0"/>
              </a:rPr>
              <a:t>,i,j</a:t>
            </a:r>
            <a:r>
              <a:rPr lang="en-GB" dirty="0">
                <a:latin typeface="Courier New" panose="02070309020205020404" pitchFamily="49" charset="0"/>
                <a:cs typeface="Courier New" panose="02070309020205020404" pitchFamily="49" charset="0"/>
              </a:rPr>
              <a:t>) </a:t>
            </a:r>
            <a:r>
              <a:rPr lang="en-GB" dirty="0"/>
              <a:t>	Index of the first occurrence of x in a </a:t>
            </a:r>
          </a:p>
          <a:p>
            <a:pPr marL="0" indent="0">
              <a:buNone/>
            </a:pPr>
            <a:r>
              <a:rPr lang="en-GB" dirty="0"/>
              <a:t>			    	(at or after optional index </a:t>
            </a:r>
            <a:r>
              <a:rPr lang="en-GB" dirty="0" err="1"/>
              <a:t>i</a:t>
            </a:r>
            <a:r>
              <a:rPr lang="en-GB" dirty="0"/>
              <a:t> and before index j). 	</a:t>
            </a:r>
          </a:p>
          <a:p>
            <a:pPr marL="0" indent="0">
              <a:buNone/>
            </a:pPr>
            <a:r>
              <a:rPr lang="en-GB" dirty="0" err="1">
                <a:latin typeface="Courier New" panose="02070309020205020404" pitchFamily="49" charset="0"/>
                <a:cs typeface="Courier New" panose="02070309020205020404" pitchFamily="49" charset="0"/>
              </a:rPr>
              <a:t>a.count</a:t>
            </a:r>
            <a:r>
              <a:rPr lang="en-GB" dirty="0">
                <a:latin typeface="Courier New" panose="02070309020205020404" pitchFamily="49" charset="0"/>
                <a:cs typeface="Courier New" panose="02070309020205020404" pitchFamily="49" charset="0"/>
              </a:rPr>
              <a:t>(x) </a:t>
            </a:r>
            <a:r>
              <a:rPr lang="en-GB" dirty="0"/>
              <a:t>		Counts of x in a.</a:t>
            </a:r>
          </a:p>
          <a:p>
            <a:pPr marL="0" indent="0">
              <a:buNone/>
            </a:pPr>
            <a:r>
              <a:rPr lang="en-GB" dirty="0">
                <a:latin typeface="Courier New" panose="02070309020205020404" pitchFamily="49" charset="0"/>
                <a:cs typeface="Courier New" panose="02070309020205020404" pitchFamily="49" charset="0"/>
              </a:rPr>
              <a:t>any(a)		</a:t>
            </a:r>
            <a:r>
              <a:rPr lang="en-GB" dirty="0"/>
              <a:t>For a sequence of Booleans, checks whether any are true</a:t>
            </a:r>
          </a:p>
          <a:p>
            <a:pPr marL="0" indent="0">
              <a:buNone/>
            </a:pPr>
            <a:r>
              <a:rPr lang="en-GB" dirty="0"/>
              <a:t>				Returns as soon as it finds one (likewise, because</a:t>
            </a:r>
          </a:p>
          <a:p>
            <a:pPr marL="0" indent="0">
              <a:buNone/>
            </a:pPr>
            <a:r>
              <a:rPr lang="en-GB" dirty="0"/>
              <a:t>				of conversion, whether any numbers are != 0)	</a:t>
            </a:r>
          </a:p>
        </p:txBody>
      </p:sp>
    </p:spTree>
    <p:extLst>
      <p:ext uri="{BB962C8B-B14F-4D97-AF65-F5344CB8AC3E}">
        <p14:creationId xmlns:p14="http://schemas.microsoft.com/office/powerpoint/2010/main" val="36824410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AB4F8-CB94-49D8-9624-FE0985E1F7F2}"/>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2DF95C9A-E82C-4E01-B9F8-0A5F4535CDBB}"/>
              </a:ext>
            </a:extLst>
          </p:cNvPr>
          <p:cNvSpPr>
            <a:spLocks noGrp="1"/>
          </p:cNvSpPr>
          <p:nvPr>
            <p:ph idx="1"/>
          </p:nvPr>
        </p:nvSpPr>
        <p:spPr>
          <a:xfrm>
            <a:off x="838200" y="2504049"/>
            <a:ext cx="10515600" cy="3757320"/>
          </a:xfrm>
        </p:spPr>
        <p:txBody>
          <a:bodyPr/>
          <a:lstStyle/>
          <a:p>
            <a:pPr marL="0" indent="0">
              <a:buNone/>
            </a:pPr>
            <a:r>
              <a:rPr lang="en-GB" sz="2400" dirty="0"/>
              <a:t>Holding more than one thing that won't change: Tuples.</a:t>
            </a:r>
          </a:p>
          <a:p>
            <a:pPr marL="0" indent="0">
              <a:buNone/>
            </a:pPr>
            <a:r>
              <a:rPr lang="en-GB" dirty="0"/>
              <a:t>Holding more than one thing that will change: Lists.</a:t>
            </a:r>
          </a:p>
          <a:p>
            <a:pPr marL="0" indent="0">
              <a:buNone/>
            </a:pPr>
            <a:r>
              <a:rPr lang="en-GB" sz="2400" dirty="0"/>
              <a:t>Strings, revisited.</a:t>
            </a:r>
          </a:p>
          <a:p>
            <a:pPr marL="0" indent="0">
              <a:buNone/>
            </a:pPr>
            <a:r>
              <a:rPr lang="en-GB" sz="2400" dirty="0"/>
              <a:t>Formatting strings.</a:t>
            </a:r>
          </a:p>
          <a:p>
            <a:pPr marL="0" indent="0">
              <a:buNone/>
            </a:pPr>
            <a:r>
              <a:rPr lang="en-GB" sz="2400" dirty="0"/>
              <a:t>Sets.</a:t>
            </a:r>
          </a:p>
          <a:p>
            <a:pPr marL="0" indent="0">
              <a:buNone/>
            </a:pPr>
            <a:r>
              <a:rPr lang="en-GB" sz="2000" dirty="0"/>
              <a:t>Holding things associated with a name.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652094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9AACB-9918-4947-930E-6DE3DBDE1284}"/>
              </a:ext>
            </a:extLst>
          </p:cNvPr>
          <p:cNvSpPr>
            <a:spLocks noGrp="1"/>
          </p:cNvSpPr>
          <p:nvPr>
            <p:ph type="title"/>
          </p:nvPr>
        </p:nvSpPr>
        <p:spPr/>
        <p:txBody>
          <a:bodyPr/>
          <a:lstStyle/>
          <a:p>
            <a:pPr algn="r"/>
            <a:r>
              <a:rPr lang="en-GB" dirty="0"/>
              <a:t>Lists</a:t>
            </a:r>
          </a:p>
        </p:txBody>
      </p:sp>
      <p:sp>
        <p:nvSpPr>
          <p:cNvPr id="3" name="Content Placeholder 2">
            <a:extLst>
              <a:ext uri="{FF2B5EF4-FFF2-40B4-BE49-F238E27FC236}">
                <a16:creationId xmlns:a16="http://schemas.microsoft.com/office/drawing/2014/main" id="{B545AF89-83FA-4F40-94B5-45B6B60C3A8B}"/>
              </a:ext>
            </a:extLst>
          </p:cNvPr>
          <p:cNvSpPr>
            <a:spLocks noGrp="1"/>
          </p:cNvSpPr>
          <p:nvPr>
            <p:ph idx="1"/>
          </p:nvPr>
        </p:nvSpPr>
        <p:spPr/>
        <p:txBody>
          <a:bodyPr>
            <a:normAutofit fontScale="77500" lnSpcReduction="20000"/>
          </a:bodyPr>
          <a:lstStyle/>
          <a:p>
            <a:pPr marL="0" indent="0">
              <a:buNone/>
            </a:pPr>
            <a:r>
              <a:rPr lang="en-GB" dirty="0"/>
              <a:t>Like tuples, but mutable.</a:t>
            </a:r>
          </a:p>
          <a:p>
            <a:pPr marL="0" indent="0">
              <a:buNone/>
            </a:pPr>
            <a:r>
              <a:rPr lang="en-GB" dirty="0"/>
              <a:t>Formed with brackets:</a:t>
            </a:r>
          </a:p>
          <a:p>
            <a:pPr marL="0" indent="0">
              <a:buNone/>
            </a:pPr>
            <a:r>
              <a:rPr lang="en-GB" dirty="0"/>
              <a:t>Assignment:</a:t>
            </a:r>
          </a:p>
          <a:p>
            <a:pPr marL="0" indent="0">
              <a:buNone/>
            </a:pPr>
            <a:r>
              <a:rPr lang="en-GB" dirty="0">
                <a:latin typeface="Courier New" panose="02070309020205020404" pitchFamily="49" charset="0"/>
                <a:cs typeface="Courier New" panose="02070309020205020404" pitchFamily="49" charset="0"/>
              </a:rPr>
              <a:t>&gt;&gt;&gt; a = [1,2,3]</a:t>
            </a:r>
          </a:p>
          <a:p>
            <a:pPr marL="0" indent="0">
              <a:buNone/>
            </a:pPr>
            <a:r>
              <a:rPr lang="en-GB" dirty="0"/>
              <a:t>Or with a constructor function:</a:t>
            </a:r>
          </a:p>
          <a:p>
            <a:pPr marL="0" indent="0">
              <a:buNone/>
            </a:pPr>
            <a:r>
              <a:rPr lang="en-GB" dirty="0">
                <a:latin typeface="Courier New" panose="02070309020205020404" pitchFamily="49" charset="0"/>
                <a:cs typeface="Courier New" panose="02070309020205020404" pitchFamily="49" charset="0"/>
              </a:rPr>
              <a:t>a = list(</a:t>
            </a:r>
            <a:r>
              <a:rPr lang="en-GB" dirty="0" err="1">
                <a:latin typeface="Courier New" panose="02070309020205020404" pitchFamily="49" charset="0"/>
                <a:cs typeface="Courier New" panose="02070309020205020404" pitchFamily="49" charset="0"/>
              </a:rPr>
              <a:t>some_other_container</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Subscription (again, zero based indexing):</a:t>
            </a:r>
          </a:p>
          <a:p>
            <a:pPr marL="0" indent="0">
              <a:buNone/>
            </a:pPr>
            <a:r>
              <a:rPr lang="en-GB" dirty="0">
                <a:latin typeface="Courier New" panose="02070309020205020404" pitchFamily="49" charset="0"/>
                <a:cs typeface="Courier New" panose="02070309020205020404" pitchFamily="49" charset="0"/>
              </a:rPr>
              <a:t>&gt;&gt;&gt; a[0]</a:t>
            </a:r>
          </a:p>
          <a:p>
            <a:pPr marL="0" indent="0">
              <a:buNone/>
            </a:pPr>
            <a:r>
              <a:rPr lang="en-GB" dirty="0">
                <a:latin typeface="Courier New" panose="02070309020205020404" pitchFamily="49" charset="0"/>
                <a:cs typeface="Courier New" panose="02070309020205020404" pitchFamily="49" charset="0"/>
              </a:rPr>
              <a:t>1			</a:t>
            </a:r>
          </a:p>
          <a:p>
            <a:pPr marL="0" indent="0">
              <a:buNone/>
            </a:pPr>
            <a:r>
              <a:rPr lang="en-GB" dirty="0">
                <a:latin typeface="Courier New" panose="02070309020205020404" pitchFamily="49" charset="0"/>
                <a:cs typeface="Courier New" panose="02070309020205020404" pitchFamily="49" charset="0"/>
              </a:rPr>
              <a:t>&gt;&gt;&gt; a[</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 - 1]</a:t>
            </a:r>
          </a:p>
          <a:p>
            <a:pPr marL="0" indent="0">
              <a:buNone/>
            </a:pPr>
            <a:r>
              <a:rPr lang="en-GB" dirty="0">
                <a:latin typeface="Courier New" panose="02070309020205020404" pitchFamily="49" charset="0"/>
                <a:cs typeface="Courier New" panose="02070309020205020404" pitchFamily="49" charset="0"/>
              </a:rPr>
              <a:t>3</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6435803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EE633-8C5D-4414-9B96-5F2FABE4F5B7}"/>
              </a:ext>
            </a:extLst>
          </p:cNvPr>
          <p:cNvSpPr>
            <a:spLocks noGrp="1"/>
          </p:cNvSpPr>
          <p:nvPr>
            <p:ph type="title"/>
          </p:nvPr>
        </p:nvSpPr>
        <p:spPr/>
        <p:txBody>
          <a:bodyPr/>
          <a:lstStyle/>
          <a:p>
            <a:pPr algn="r"/>
            <a:r>
              <a:rPr lang="en-GB" dirty="0"/>
              <a:t>Assignment</a:t>
            </a:r>
          </a:p>
        </p:txBody>
      </p:sp>
      <p:sp>
        <p:nvSpPr>
          <p:cNvPr id="3" name="Content Placeholder 2">
            <a:extLst>
              <a:ext uri="{FF2B5EF4-FFF2-40B4-BE49-F238E27FC236}">
                <a16:creationId xmlns:a16="http://schemas.microsoft.com/office/drawing/2014/main" id="{899016E9-6640-475C-825A-326FFA165890}"/>
              </a:ext>
            </a:extLst>
          </p:cNvPr>
          <p:cNvSpPr>
            <a:spLocks noGrp="1"/>
          </p:cNvSpPr>
          <p:nvPr>
            <p:ph idx="1"/>
          </p:nvPr>
        </p:nvSpPr>
        <p:spPr>
          <a:xfrm>
            <a:off x="445477" y="1825625"/>
            <a:ext cx="11418277" cy="4351338"/>
          </a:xfrm>
        </p:spPr>
        <p:txBody>
          <a:bodyPr>
            <a:normAutofit fontScale="92500" lnSpcReduction="20000"/>
          </a:bodyPr>
          <a:lstStyle/>
          <a:p>
            <a:pPr marL="0" indent="0">
              <a:lnSpc>
                <a:spcPct val="100000"/>
              </a:lnSpc>
              <a:buNone/>
            </a:pPr>
            <a:r>
              <a:rPr lang="en-GB" dirty="0">
                <a:latin typeface="Courier New" panose="02070309020205020404" pitchFamily="49" charset="0"/>
                <a:cs typeface="Courier New" panose="02070309020205020404" pitchFamily="49" charset="0"/>
              </a:rPr>
              <a:t>a = (1,2,3)</a:t>
            </a:r>
          </a:p>
          <a:p>
            <a:pPr marL="0" indent="0">
              <a:lnSpc>
                <a:spcPct val="100000"/>
              </a:lnSpc>
              <a:buNone/>
            </a:pPr>
            <a:r>
              <a:rPr lang="en-GB" dirty="0">
                <a:latin typeface="Courier New" panose="02070309020205020404" pitchFamily="49" charset="0"/>
                <a:cs typeface="Courier New" panose="02070309020205020404" pitchFamily="49" charset="0"/>
              </a:rPr>
              <a:t>a[0] = 10 		# Breaks the program.</a:t>
            </a:r>
          </a:p>
          <a:p>
            <a:pPr marL="0" indent="0">
              <a:lnSpc>
                <a:spcPct val="100000"/>
              </a:lnSpc>
              <a:buNone/>
            </a:pPr>
            <a:r>
              <a:rPr lang="en-GB" dirty="0">
                <a:latin typeface="Courier New" panose="02070309020205020404" pitchFamily="49" charset="0"/>
                <a:cs typeface="Courier New" panose="02070309020205020404" pitchFamily="49" charset="0"/>
              </a:rPr>
              <a:t>a = [1,2,3]</a:t>
            </a:r>
          </a:p>
          <a:p>
            <a:pPr marL="0" indent="0">
              <a:lnSpc>
                <a:spcPct val="100000"/>
              </a:lnSpc>
              <a:buNone/>
            </a:pPr>
            <a:r>
              <a:rPr lang="en-GB" dirty="0">
                <a:latin typeface="Courier New" panose="02070309020205020404" pitchFamily="49" charset="0"/>
                <a:cs typeface="Courier New" panose="02070309020205020404" pitchFamily="49" charset="0"/>
              </a:rPr>
              <a:t>a[0] = 10	# Fine</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 = [10,20,30] 	# Assigns a new list, </a:t>
            </a:r>
          </a:p>
          <a:p>
            <a:pPr marL="0" indent="0">
              <a:buNone/>
            </a:pPr>
            <a:r>
              <a:rPr lang="en-GB" dirty="0">
                <a:latin typeface="Courier New" panose="02070309020205020404" pitchFamily="49" charset="0"/>
                <a:cs typeface="Courier New" panose="02070309020205020404" pitchFamily="49" charset="0"/>
              </a:rPr>
              <a:t>				# rather than altering the old one.</a:t>
            </a:r>
          </a:p>
          <a:p>
            <a:pPr marL="0" indent="0">
              <a:buNone/>
            </a:pPr>
            <a:r>
              <a:rPr lang="en-GB" dirty="0"/>
              <a:t>Essentially the same kind of operation as :</a:t>
            </a:r>
          </a:p>
          <a:p>
            <a:pPr marL="0" indent="0">
              <a:buNone/>
            </a:pPr>
            <a:r>
              <a:rPr lang="en-GB" dirty="0">
                <a:latin typeface="Courier New" panose="02070309020205020404" pitchFamily="49" charset="0"/>
                <a:cs typeface="Courier New" panose="02070309020205020404" pitchFamily="49" charset="0"/>
              </a:rPr>
              <a:t>b = 100</a:t>
            </a:r>
          </a:p>
          <a:p>
            <a:pPr marL="0" indent="0">
              <a:buNone/>
            </a:pPr>
            <a:r>
              <a:rPr lang="en-GB" dirty="0">
                <a:latin typeface="Courier New" panose="02070309020205020404" pitchFamily="49" charset="0"/>
                <a:cs typeface="Courier New" panose="02070309020205020404" pitchFamily="49" charset="0"/>
              </a:rPr>
              <a:t>b = 200</a:t>
            </a:r>
          </a:p>
        </p:txBody>
      </p:sp>
    </p:spTree>
    <p:extLst>
      <p:ext uri="{BB962C8B-B14F-4D97-AF65-F5344CB8AC3E}">
        <p14:creationId xmlns:p14="http://schemas.microsoft.com/office/powerpoint/2010/main" val="8213425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D38A8-74EE-4A3B-ABEC-88B3CAE64204}"/>
              </a:ext>
            </a:extLst>
          </p:cNvPr>
          <p:cNvSpPr>
            <a:spLocks noGrp="1"/>
          </p:cNvSpPr>
          <p:nvPr>
            <p:ph type="title"/>
          </p:nvPr>
        </p:nvSpPr>
        <p:spPr>
          <a:xfrm>
            <a:off x="9358532" y="1818787"/>
            <a:ext cx="2444262" cy="1325563"/>
          </a:xfrm>
        </p:spPr>
        <p:txBody>
          <a:bodyPr>
            <a:normAutofit fontScale="90000"/>
          </a:bodyPr>
          <a:lstStyle/>
          <a:p>
            <a:pPr algn="r"/>
            <a:r>
              <a:rPr lang="en-GB" dirty="0"/>
              <a:t>The what of variables</a:t>
            </a:r>
          </a:p>
        </p:txBody>
      </p:sp>
      <p:sp>
        <p:nvSpPr>
          <p:cNvPr id="3" name="Content Placeholder 2">
            <a:extLst>
              <a:ext uri="{FF2B5EF4-FFF2-40B4-BE49-F238E27FC236}">
                <a16:creationId xmlns:a16="http://schemas.microsoft.com/office/drawing/2014/main" id="{C72248E0-046F-4ED0-9716-B70D548E9450}"/>
              </a:ext>
            </a:extLst>
          </p:cNvPr>
          <p:cNvSpPr>
            <a:spLocks noGrp="1"/>
          </p:cNvSpPr>
          <p:nvPr>
            <p:ph idx="1"/>
          </p:nvPr>
        </p:nvSpPr>
        <p:spPr>
          <a:xfrm>
            <a:off x="331762" y="468923"/>
            <a:ext cx="11471032" cy="6140423"/>
          </a:xfrm>
        </p:spPr>
        <p:txBody>
          <a:bodyPr>
            <a:normAutofit fontScale="55000" lnSpcReduction="20000"/>
          </a:bodyPr>
          <a:lstStyle/>
          <a:p>
            <a:pPr marL="0" indent="0">
              <a:buNone/>
            </a:pPr>
            <a:r>
              <a:rPr lang="en-GB" sz="4500" dirty="0"/>
              <a:t>For </a:t>
            </a:r>
            <a:r>
              <a:rPr lang="en-GB" sz="4500" dirty="0" err="1"/>
              <a:t>mutables</a:t>
            </a:r>
            <a:r>
              <a:rPr lang="en-GB" sz="4500" dirty="0"/>
              <a:t>, if you change a variable's content, it changes for all attached labels. </a:t>
            </a:r>
          </a:p>
          <a:p>
            <a:pPr marL="0" indent="0">
              <a:buNone/>
            </a:pPr>
            <a:r>
              <a:rPr lang="en-GB" sz="4500" dirty="0"/>
              <a:t>You can still disconnect it and connect it to something new. </a:t>
            </a:r>
          </a:p>
          <a:p>
            <a:pPr marL="0" indent="0">
              <a:buNone/>
            </a:pPr>
            <a:endParaRPr lang="en-GB" dirty="0"/>
          </a:p>
          <a:p>
            <a:pPr marL="0" indent="0">
              <a:buNone/>
            </a:pPr>
            <a:r>
              <a:rPr lang="en-GB" sz="2900" dirty="0">
                <a:latin typeface="Courier New" panose="02070309020205020404" pitchFamily="49" charset="0"/>
                <a:cs typeface="Courier New" panose="02070309020205020404" pitchFamily="49" charset="0"/>
              </a:rPr>
              <a:t>&gt;&gt;&gt; a = [10]	# List containing 10.</a:t>
            </a:r>
          </a:p>
          <a:p>
            <a:pPr marL="0" indent="0">
              <a:buNone/>
            </a:pPr>
            <a:r>
              <a:rPr lang="en-GB" sz="2900" dirty="0">
                <a:latin typeface="Courier New" panose="02070309020205020404" pitchFamily="49" charset="0"/>
                <a:cs typeface="Courier New" panose="02070309020205020404" pitchFamily="49" charset="0"/>
              </a:rPr>
              <a:t>&gt;&gt;&gt; b = a</a:t>
            </a:r>
          </a:p>
          <a:p>
            <a:pPr marL="0" indent="0">
              <a:buNone/>
            </a:pPr>
            <a:r>
              <a:rPr lang="en-GB" sz="2900" dirty="0">
                <a:latin typeface="Courier New" panose="02070309020205020404" pitchFamily="49" charset="0"/>
                <a:cs typeface="Courier New" panose="02070309020205020404" pitchFamily="49" charset="0"/>
              </a:rPr>
              <a:t>&gt;&gt;&gt; b[0]</a:t>
            </a:r>
          </a:p>
          <a:p>
            <a:pPr marL="0" indent="0">
              <a:spcAft>
                <a:spcPts val="1200"/>
              </a:spcAft>
              <a:buNone/>
            </a:pPr>
            <a:r>
              <a:rPr lang="en-GB" sz="2900" dirty="0">
                <a:latin typeface="Courier New" panose="02070309020205020404" pitchFamily="49" charset="0"/>
                <a:cs typeface="Courier New" panose="02070309020205020404" pitchFamily="49" charset="0"/>
              </a:rPr>
              <a:t>10</a:t>
            </a:r>
          </a:p>
          <a:p>
            <a:pPr marL="0" indent="0">
              <a:spcAft>
                <a:spcPts val="1200"/>
              </a:spcAft>
              <a:buNone/>
            </a:pPr>
            <a:r>
              <a:rPr lang="en-GB" sz="2900" dirty="0">
                <a:latin typeface="Courier New" panose="02070309020205020404" pitchFamily="49" charset="0"/>
                <a:cs typeface="Courier New" panose="02070309020205020404" pitchFamily="49" charset="0"/>
              </a:rPr>
              <a:t>&gt;&gt;&gt; b[0] = 20	</a:t>
            </a:r>
          </a:p>
          <a:p>
            <a:pPr marL="0" indent="0">
              <a:spcAft>
                <a:spcPts val="1200"/>
              </a:spcAft>
              <a:buNone/>
            </a:pPr>
            <a:r>
              <a:rPr lang="en-GB" sz="2900" dirty="0">
                <a:latin typeface="Courier New" panose="02070309020205020404" pitchFamily="49" charset="0"/>
                <a:cs typeface="Courier New" panose="02070309020205020404" pitchFamily="49" charset="0"/>
              </a:rPr>
              <a:t>&gt;&gt;&gt; a[0]		# Changing b changes a, as they refer to the same</a:t>
            </a:r>
          </a:p>
          <a:p>
            <a:pPr marL="0" indent="0">
              <a:spcAft>
                <a:spcPts val="1200"/>
              </a:spcAft>
              <a:buNone/>
            </a:pPr>
            <a:r>
              <a:rPr lang="en-GB" sz="2900" dirty="0">
                <a:latin typeface="Courier New" panose="02070309020205020404" pitchFamily="49" charset="0"/>
                <a:cs typeface="Courier New" panose="02070309020205020404" pitchFamily="49" charset="0"/>
              </a:rPr>
              <a:t>20			#   object.</a:t>
            </a:r>
          </a:p>
          <a:p>
            <a:pPr marL="0" indent="0">
              <a:spcAft>
                <a:spcPts val="1200"/>
              </a:spcAft>
              <a:buNone/>
            </a:pPr>
            <a:r>
              <a:rPr lang="en-GB" sz="2900" dirty="0">
                <a:latin typeface="Courier New" panose="02070309020205020404" pitchFamily="49" charset="0"/>
                <a:cs typeface="Courier New" panose="02070309020205020404" pitchFamily="49" charset="0"/>
              </a:rPr>
              <a:t>&gt;&gt;&gt; b = [30]	# Disconnect b from [10] and attach it to a new list. Essentially a new "b".	</a:t>
            </a:r>
          </a:p>
          <a:p>
            <a:pPr marL="0" indent="0">
              <a:spcAft>
                <a:spcPts val="1200"/>
              </a:spcAft>
              <a:buNone/>
            </a:pPr>
            <a:r>
              <a:rPr lang="en-GB" sz="2900" dirty="0">
                <a:latin typeface="Courier New" panose="02070309020205020404" pitchFamily="49" charset="0"/>
                <a:cs typeface="Courier New" panose="02070309020205020404" pitchFamily="49" charset="0"/>
              </a:rPr>
              <a:t>&gt;&gt;&gt; a[0]</a:t>
            </a:r>
          </a:p>
          <a:p>
            <a:pPr marL="0" indent="0">
              <a:spcAft>
                <a:spcPts val="1200"/>
              </a:spcAft>
              <a:buNone/>
            </a:pPr>
            <a:r>
              <a:rPr lang="en-GB" sz="2900" dirty="0">
                <a:latin typeface="Courier New" panose="02070309020205020404" pitchFamily="49" charset="0"/>
                <a:cs typeface="Courier New" panose="02070309020205020404" pitchFamily="49" charset="0"/>
              </a:rPr>
              <a:t>10</a:t>
            </a:r>
          </a:p>
          <a:p>
            <a:pPr marL="0" indent="0">
              <a:buNone/>
            </a:pPr>
            <a:r>
              <a:rPr lang="en-GB" sz="2900" dirty="0"/>
              <a:t>&gt;&gt;&gt; b[0]</a:t>
            </a:r>
          </a:p>
          <a:p>
            <a:pPr marL="0" indent="0">
              <a:buNone/>
            </a:pPr>
            <a:r>
              <a:rPr lang="en-GB" sz="2900" dirty="0"/>
              <a:t>30</a:t>
            </a:r>
          </a:p>
        </p:txBody>
      </p:sp>
    </p:spTree>
    <p:extLst>
      <p:ext uri="{BB962C8B-B14F-4D97-AF65-F5344CB8AC3E}">
        <p14:creationId xmlns:p14="http://schemas.microsoft.com/office/powerpoint/2010/main" val="2933885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CF43C-5231-4A8B-B43E-15D512F05BB7}"/>
              </a:ext>
            </a:extLst>
          </p:cNvPr>
          <p:cNvSpPr>
            <a:spLocks noGrp="1"/>
          </p:cNvSpPr>
          <p:nvPr>
            <p:ph type="title"/>
          </p:nvPr>
        </p:nvSpPr>
        <p:spPr/>
        <p:txBody>
          <a:bodyPr/>
          <a:lstStyle/>
          <a:p>
            <a:pPr algn="r"/>
            <a:r>
              <a:rPr lang="en-GB" dirty="0"/>
              <a:t>Review: Core Python</a:t>
            </a:r>
          </a:p>
        </p:txBody>
      </p:sp>
      <p:sp>
        <p:nvSpPr>
          <p:cNvPr id="3" name="Content Placeholder 2">
            <a:extLst>
              <a:ext uri="{FF2B5EF4-FFF2-40B4-BE49-F238E27FC236}">
                <a16:creationId xmlns:a16="http://schemas.microsoft.com/office/drawing/2014/main" id="{96089B16-AB59-4E4B-83A9-73FD6A79D747}"/>
              </a:ext>
            </a:extLst>
          </p:cNvPr>
          <p:cNvSpPr>
            <a:spLocks noGrp="1"/>
          </p:cNvSpPr>
          <p:nvPr>
            <p:ph idx="1"/>
          </p:nvPr>
        </p:nvSpPr>
        <p:spPr>
          <a:xfrm>
            <a:off x="436098" y="1825624"/>
            <a:ext cx="11366696" cy="4828393"/>
          </a:xfrm>
        </p:spPr>
        <p:txBody>
          <a:bodyPr>
            <a:normAutofit fontScale="85000" lnSpcReduction="20000"/>
          </a:bodyPr>
          <a:lstStyle/>
          <a:p>
            <a:pPr marL="0" indent="0">
              <a:spcAft>
                <a:spcPts val="1200"/>
              </a:spcAft>
              <a:buNone/>
            </a:pPr>
            <a:r>
              <a:rPr lang="en-GB" dirty="0"/>
              <a:t>Here we've just dealt with simple variables attached to one literal.</a:t>
            </a:r>
          </a:p>
          <a:p>
            <a:pPr marL="0" indent="0">
              <a:spcAft>
                <a:spcPts val="1200"/>
              </a:spcAft>
              <a:buNone/>
            </a:pPr>
            <a:r>
              <a:rPr lang="en-GB" dirty="0"/>
              <a:t>Variables are generally written in </a:t>
            </a:r>
            <a:r>
              <a:rPr lang="en-GB" dirty="0" err="1"/>
              <a:t>snake_case</a:t>
            </a:r>
            <a:r>
              <a:rPr lang="en-GB" dirty="0"/>
              <a:t> and start with a letter.</a:t>
            </a:r>
          </a:p>
          <a:p>
            <a:pPr marL="0" indent="0">
              <a:spcAft>
                <a:spcPts val="1200"/>
              </a:spcAft>
              <a:buNone/>
            </a:pPr>
            <a:r>
              <a:rPr lang="en-GB" dirty="0"/>
              <a:t>These are combined with operators.</a:t>
            </a:r>
          </a:p>
          <a:p>
            <a:pPr marL="0" indent="0">
              <a:spcAft>
                <a:spcPts val="1200"/>
              </a:spcAft>
              <a:buNone/>
            </a:pPr>
            <a:r>
              <a:rPr lang="en-GB" dirty="0"/>
              <a:t>As operators are calculated before others, always use parentheses to force the order. </a:t>
            </a:r>
          </a:p>
          <a:p>
            <a:pPr marL="0" indent="0">
              <a:spcAft>
                <a:spcPts val="1200"/>
              </a:spcAft>
              <a:buNone/>
            </a:pPr>
            <a:r>
              <a:rPr lang="en-GB" dirty="0"/>
              <a:t>You can change one variable type to another with </a:t>
            </a: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(x)</a:t>
            </a:r>
            <a:r>
              <a:rPr lang="en-GB" dirty="0"/>
              <a:t>; </a:t>
            </a:r>
            <a:r>
              <a:rPr lang="en-GB" dirty="0">
                <a:latin typeface="Courier New" panose="02070309020205020404" pitchFamily="49" charset="0"/>
                <a:cs typeface="Courier New" panose="02070309020205020404" pitchFamily="49" charset="0"/>
              </a:rPr>
              <a:t>float(x)</a:t>
            </a:r>
            <a:r>
              <a:rPr lang="en-GB" dirty="0"/>
              <a:t>; </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(x)</a:t>
            </a:r>
            <a:r>
              <a:rPr lang="en-GB" dirty="0"/>
              <a:t>.</a:t>
            </a:r>
          </a:p>
          <a:p>
            <a:pPr marL="0" indent="0">
              <a:spcAft>
                <a:spcPts val="1200"/>
              </a:spcAft>
              <a:buNone/>
            </a:pPr>
            <a:r>
              <a:rPr lang="en-GB" dirty="0"/>
              <a:t>You can find the type of a variable with </a:t>
            </a:r>
            <a:r>
              <a:rPr lang="en-GB" dirty="0">
                <a:latin typeface="Courier New" panose="02070309020205020404" pitchFamily="49" charset="0"/>
                <a:cs typeface="Courier New" panose="02070309020205020404" pitchFamily="49" charset="0"/>
              </a:rPr>
              <a:t>type(</a:t>
            </a:r>
            <a:r>
              <a:rPr lang="en-GB" dirty="0" err="1">
                <a:latin typeface="Courier New" panose="02070309020205020404" pitchFamily="49" charset="0"/>
                <a:cs typeface="Courier New" panose="02070309020205020404" pitchFamily="49" charset="0"/>
              </a:rPr>
              <a:t>variable_name</a:t>
            </a:r>
            <a:r>
              <a:rPr lang="en-GB" dirty="0">
                <a:latin typeface="Courier New" panose="02070309020205020404" pitchFamily="49" charset="0"/>
                <a:cs typeface="Courier New" panose="02070309020205020404" pitchFamily="49" charset="0"/>
              </a:rPr>
              <a:t>)</a:t>
            </a:r>
            <a:r>
              <a:rPr lang="en-GB" dirty="0"/>
              <a:t>.</a:t>
            </a:r>
          </a:p>
          <a:p>
            <a:pPr marL="0" indent="0">
              <a:spcAft>
                <a:spcPts val="1200"/>
              </a:spcAft>
              <a:buNone/>
            </a:pPr>
            <a:r>
              <a:rPr lang="en-GB" dirty="0"/>
              <a:t>You can detach a label by assigning it to </a:t>
            </a:r>
            <a:r>
              <a:rPr lang="en-GB" dirty="0">
                <a:latin typeface="Courier New" panose="02070309020205020404" pitchFamily="49" charset="0"/>
                <a:cs typeface="Courier New" panose="02070309020205020404" pitchFamily="49" charset="0"/>
              </a:rPr>
              <a:t>None</a:t>
            </a:r>
            <a:r>
              <a:rPr lang="en-GB" dirty="0"/>
              <a:t>.</a:t>
            </a:r>
          </a:p>
          <a:p>
            <a:pPr marL="0" indent="0">
              <a:spcAft>
                <a:spcPts val="1200"/>
              </a:spcAft>
              <a:buNone/>
            </a:pPr>
            <a:r>
              <a:rPr lang="en-GB" dirty="0"/>
              <a:t>You can delete a label using </a:t>
            </a:r>
            <a:r>
              <a:rPr lang="en-GB" dirty="0">
                <a:latin typeface="Courier New" panose="02070309020205020404" pitchFamily="49" charset="0"/>
                <a:cs typeface="Courier New" panose="02070309020205020404" pitchFamily="49" charset="0"/>
              </a:rPr>
              <a:t>del(</a:t>
            </a:r>
            <a:r>
              <a:rPr lang="en-GB" dirty="0" err="1">
                <a:latin typeface="Courier New" panose="02070309020205020404" pitchFamily="49" charset="0"/>
                <a:cs typeface="Courier New" panose="02070309020205020404" pitchFamily="49" charset="0"/>
              </a:rPr>
              <a:t>variable_name</a:t>
            </a:r>
            <a:r>
              <a:rPr lang="en-GB" dirty="0">
                <a:latin typeface="Courier New" panose="02070309020205020404" pitchFamily="49" charset="0"/>
                <a:cs typeface="Courier New" panose="02070309020205020404" pitchFamily="49" charset="0"/>
              </a:rPr>
              <a:t>)</a:t>
            </a:r>
            <a:r>
              <a:rPr lang="en-GB" dirty="0"/>
              <a:t>.</a:t>
            </a:r>
          </a:p>
          <a:p>
            <a:pPr marL="0" indent="0">
              <a:buNone/>
            </a:pPr>
            <a:r>
              <a:rPr lang="en-GB" dirty="0"/>
              <a:t> </a:t>
            </a:r>
          </a:p>
        </p:txBody>
      </p:sp>
    </p:spTree>
    <p:extLst>
      <p:ext uri="{BB962C8B-B14F-4D97-AF65-F5344CB8AC3E}">
        <p14:creationId xmlns:p14="http://schemas.microsoft.com/office/powerpoint/2010/main" val="4535302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FA9F5-E49A-47EA-A98F-4EA511F85F09}"/>
              </a:ext>
            </a:extLst>
          </p:cNvPr>
          <p:cNvSpPr>
            <a:spLocks noGrp="1"/>
          </p:cNvSpPr>
          <p:nvPr>
            <p:ph type="title"/>
          </p:nvPr>
        </p:nvSpPr>
        <p:spPr>
          <a:xfrm>
            <a:off x="1330569" y="266651"/>
            <a:ext cx="10515600" cy="1325563"/>
          </a:xfrm>
        </p:spPr>
        <p:txBody>
          <a:bodyPr/>
          <a:lstStyle/>
          <a:p>
            <a:pPr algn="r"/>
            <a:r>
              <a:rPr lang="en-GB" dirty="0"/>
              <a:t>Slices: extended indexing </a:t>
            </a:r>
          </a:p>
        </p:txBody>
      </p:sp>
      <p:sp>
        <p:nvSpPr>
          <p:cNvPr id="3" name="Content Placeholder 2">
            <a:extLst>
              <a:ext uri="{FF2B5EF4-FFF2-40B4-BE49-F238E27FC236}">
                <a16:creationId xmlns:a16="http://schemas.microsoft.com/office/drawing/2014/main" id="{289367B5-C58B-45B4-B8F2-474F1AE9BB5C}"/>
              </a:ext>
            </a:extLst>
          </p:cNvPr>
          <p:cNvSpPr>
            <a:spLocks noGrp="1"/>
          </p:cNvSpPr>
          <p:nvPr>
            <p:ph idx="1"/>
          </p:nvPr>
        </p:nvSpPr>
        <p:spPr>
          <a:xfrm>
            <a:off x="486507" y="1223889"/>
            <a:ext cx="11359661" cy="5458265"/>
          </a:xfrm>
        </p:spPr>
        <p:txBody>
          <a:bodyPr>
            <a:normAutofit fontScale="77500" lnSpcReduction="20000"/>
          </a:bodyPr>
          <a:lstStyle/>
          <a:p>
            <a:pPr marL="0" indent="0">
              <a:buNone/>
            </a:pPr>
            <a:endParaRPr lang="en-GB" dirty="0"/>
          </a:p>
          <a:p>
            <a:pPr marL="0" indent="0">
              <a:buNone/>
            </a:pPr>
            <a:r>
              <a:rPr lang="en-GB" dirty="0"/>
              <a:t>Extended indexing is a way of referencing values in a sequence. </a:t>
            </a:r>
          </a:p>
          <a:p>
            <a:pPr marL="0" indent="0">
              <a:buNone/>
            </a:pPr>
            <a:r>
              <a:rPr lang="en-GB" dirty="0"/>
              <a:t>These are sometimes called a 'slice' (essentially slice objects are generated, containing the indices generated by a range).</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a:t>
            </a:r>
            <a:r>
              <a:rPr lang="en-GB" dirty="0" err="1">
                <a:latin typeface="Courier New" panose="02070309020205020404" pitchFamily="49" charset="0"/>
                <a:cs typeface="Courier New" panose="02070309020205020404" pitchFamily="49" charset="0"/>
              </a:rPr>
              <a:t>i:j</a:t>
            </a:r>
            <a:r>
              <a:rPr lang="en-GB" dirty="0">
                <a:latin typeface="Courier New" panose="02070309020205020404" pitchFamily="49" charset="0"/>
                <a:cs typeface="Courier New" panose="02070309020205020404" pitchFamily="49" charset="0"/>
              </a:rPr>
              <a:t>] </a:t>
            </a:r>
            <a:r>
              <a:rPr lang="en-GB" dirty="0"/>
              <a:t>returns all the elements between </a:t>
            </a:r>
            <a:r>
              <a:rPr lang="en-GB" dirty="0" err="1"/>
              <a:t>i</a:t>
            </a:r>
            <a:r>
              <a:rPr lang="en-GB" dirty="0"/>
              <a:t> and j, including a[</a:t>
            </a:r>
            <a:r>
              <a:rPr lang="en-GB" dirty="0" err="1"/>
              <a:t>i</a:t>
            </a:r>
            <a:r>
              <a:rPr lang="en-GB" dirty="0"/>
              <a:t>] but not a[j]</a:t>
            </a:r>
          </a:p>
          <a:p>
            <a:pPr marL="0" indent="0">
              <a:buNone/>
            </a:pPr>
            <a:r>
              <a:rPr lang="en-GB" dirty="0">
                <a:latin typeface="Courier New" panose="02070309020205020404" pitchFamily="49" charset="0"/>
                <a:cs typeface="Courier New" panose="02070309020205020404" pitchFamily="49" charset="0"/>
              </a:rPr>
              <a:t>a[</a:t>
            </a:r>
            <a:r>
              <a:rPr lang="en-GB" dirty="0" err="1">
                <a:latin typeface="Courier New" panose="02070309020205020404" pitchFamily="49" charset="0"/>
                <a:cs typeface="Courier New" panose="02070309020205020404" pitchFamily="49" charset="0"/>
              </a:rPr>
              <a:t>i:j:k</a:t>
            </a:r>
            <a:r>
              <a:rPr lang="en-GB" dirty="0">
                <a:latin typeface="Courier New" panose="02070309020205020404" pitchFamily="49" charset="0"/>
                <a:cs typeface="Courier New" panose="02070309020205020404" pitchFamily="49" charset="0"/>
              </a:rPr>
              <a:t>] </a:t>
            </a:r>
            <a:r>
              <a:rPr lang="en-GB" dirty="0"/>
              <a:t>returns the same, but stepping k numbers each time.</a:t>
            </a:r>
          </a:p>
          <a:p>
            <a:pPr marL="0" indent="0">
              <a:buNone/>
            </a:pPr>
            <a:endParaRPr lang="en-GB" dirty="0"/>
          </a:p>
          <a:p>
            <a:pPr marL="0" indent="0">
              <a:buNone/>
            </a:pPr>
            <a:r>
              <a:rPr lang="en-GB" dirty="0"/>
              <a:t>Slices must have at least [:] (slice everything), but the rest is optional.</a:t>
            </a:r>
          </a:p>
          <a:p>
            <a:pPr marL="0" indent="0">
              <a:buNone/>
            </a:pPr>
            <a:r>
              <a:rPr lang="en-GB" dirty="0"/>
              <a:t>If </a:t>
            </a:r>
            <a:r>
              <a:rPr lang="en-GB" dirty="0">
                <a:latin typeface="Courier New" panose="02070309020205020404" pitchFamily="49" charset="0"/>
                <a:cs typeface="Courier New" panose="02070309020205020404" pitchFamily="49" charset="0"/>
              </a:rPr>
              <a:t>j &gt; </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a:t>
            </a:r>
            <a:r>
              <a:rPr lang="en-GB" dirty="0"/>
              <a:t>, the last position is used.</a:t>
            </a:r>
          </a:p>
          <a:p>
            <a:pPr marL="0" indent="0">
              <a:buNone/>
            </a:pPr>
            <a:r>
              <a:rPr lang="en-GB" dirty="0"/>
              <a:t>If </a:t>
            </a:r>
            <a:r>
              <a:rPr lang="en-GB" dirty="0">
                <a:latin typeface="Courier New" panose="02070309020205020404" pitchFamily="49" charset="0"/>
                <a:cs typeface="Courier New" panose="02070309020205020404" pitchFamily="49" charset="0"/>
              </a:rPr>
              <a:t>i </a:t>
            </a:r>
            <a:r>
              <a:rPr lang="en-GB" dirty="0"/>
              <a:t>is </a:t>
            </a:r>
            <a:r>
              <a:rPr lang="en-GB" dirty="0">
                <a:latin typeface="Courier New" panose="02070309020205020404" pitchFamily="49" charset="0"/>
                <a:cs typeface="Courier New" panose="02070309020205020404" pitchFamily="49" charset="0"/>
              </a:rPr>
              <a:t>None</a:t>
            </a:r>
            <a:r>
              <a:rPr lang="en-GB" dirty="0"/>
              <a:t> or omitted, zero is used.</a:t>
            </a:r>
          </a:p>
          <a:p>
            <a:pPr marL="0" indent="0">
              <a:buNone/>
            </a:pPr>
            <a:r>
              <a:rPr lang="en-GB" dirty="0"/>
              <a:t>If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&gt; j</a:t>
            </a:r>
            <a:r>
              <a:rPr lang="en-GB" dirty="0"/>
              <a:t>, the slice is empty.</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a[:2]		# First two values.</a:t>
            </a:r>
          </a:p>
          <a:p>
            <a:pPr marL="0" indent="0">
              <a:buNone/>
            </a:pPr>
            <a:r>
              <a:rPr lang="en-GB" dirty="0">
                <a:latin typeface="Courier New" panose="02070309020205020404" pitchFamily="49" charset="0"/>
                <a:cs typeface="Courier New" panose="02070309020205020404" pitchFamily="49" charset="0"/>
              </a:rPr>
              <a:t>a[-2:] 	# Last two values.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5817765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C17A7-B92A-4B09-AB22-5E6E09B36A34}"/>
              </a:ext>
            </a:extLst>
          </p:cNvPr>
          <p:cNvSpPr>
            <a:spLocks noGrp="1"/>
          </p:cNvSpPr>
          <p:nvPr>
            <p:ph type="title"/>
          </p:nvPr>
        </p:nvSpPr>
        <p:spPr>
          <a:xfrm>
            <a:off x="1676400" y="53071"/>
            <a:ext cx="10126394" cy="1325563"/>
          </a:xfrm>
        </p:spPr>
        <p:txBody>
          <a:bodyPr/>
          <a:lstStyle/>
          <a:p>
            <a:pPr algn="r"/>
            <a:r>
              <a:rPr lang="en-GB" dirty="0"/>
              <a:t>Assigning slices</a:t>
            </a:r>
          </a:p>
        </p:txBody>
      </p:sp>
      <p:sp>
        <p:nvSpPr>
          <p:cNvPr id="3" name="Content Placeholder 2">
            <a:extLst>
              <a:ext uri="{FF2B5EF4-FFF2-40B4-BE49-F238E27FC236}">
                <a16:creationId xmlns:a16="http://schemas.microsoft.com/office/drawing/2014/main" id="{5290AD65-4766-4078-AA5F-41A4DA8BEBA0}"/>
              </a:ext>
            </a:extLst>
          </p:cNvPr>
          <p:cNvSpPr>
            <a:spLocks noGrp="1"/>
          </p:cNvSpPr>
          <p:nvPr>
            <p:ph idx="1"/>
          </p:nvPr>
        </p:nvSpPr>
        <p:spPr>
          <a:xfrm>
            <a:off x="379829" y="1378634"/>
            <a:ext cx="11535506" cy="5247249"/>
          </a:xfrm>
        </p:spPr>
        <p:txBody>
          <a:bodyPr>
            <a:normAutofit fontScale="85000" lnSpcReduction="20000"/>
          </a:bodyPr>
          <a:lstStyle/>
          <a:p>
            <a:pPr marL="0" indent="0">
              <a:buNone/>
            </a:pPr>
            <a:r>
              <a:rPr lang="en-GB" dirty="0"/>
              <a:t>While you can use slices as indices with immutable sequences, they can be used with mutable sequences like lists for assignment as well.</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&gt;&gt;&gt; a = [0,1,2,3,4]</a:t>
            </a:r>
          </a:p>
          <a:p>
            <a:pPr marL="0" indent="0">
              <a:buNone/>
            </a:pPr>
            <a:r>
              <a:rPr lang="en-GB" dirty="0">
                <a:latin typeface="Courier New" panose="02070309020205020404" pitchFamily="49" charset="0"/>
                <a:cs typeface="Courier New" panose="02070309020205020404" pitchFamily="49" charset="0"/>
              </a:rPr>
              <a:t>&gt;&gt;&gt; b = [10,20,30]</a:t>
            </a:r>
          </a:p>
          <a:p>
            <a:pPr marL="0" indent="0">
              <a:buNone/>
            </a:pPr>
            <a:r>
              <a:rPr lang="en-GB" dirty="0">
                <a:latin typeface="Courier New" panose="02070309020205020404" pitchFamily="49" charset="0"/>
                <a:cs typeface="Courier New" panose="02070309020205020404" pitchFamily="49" charset="0"/>
              </a:rPr>
              <a:t>&gt;&gt;&gt; a[1:3] = b</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[0,10,20,30,3,4]		# Note we replace 2 values with 3.</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&gt;&gt;&gt; a = [0,1,2,3,4]</a:t>
            </a:r>
          </a:p>
          <a:p>
            <a:pPr marL="0" indent="0">
              <a:buNone/>
            </a:pPr>
            <a:r>
              <a:rPr lang="en-GB" dirty="0">
                <a:latin typeface="Courier New" panose="02070309020205020404" pitchFamily="49" charset="0"/>
                <a:cs typeface="Courier New" panose="02070309020205020404" pitchFamily="49" charset="0"/>
              </a:rPr>
              <a:t>&gt;&gt;&gt; b = [10,20]</a:t>
            </a:r>
          </a:p>
          <a:p>
            <a:pPr marL="0" indent="0">
              <a:buNone/>
            </a:pPr>
            <a:r>
              <a:rPr lang="en-GB" dirty="0">
                <a:latin typeface="Courier New" panose="02070309020205020404" pitchFamily="49" charset="0"/>
                <a:cs typeface="Courier New" panose="02070309020205020404" pitchFamily="49" charset="0"/>
              </a:rPr>
              <a:t>&gt;&gt;&gt; a[1:5] = b</a:t>
            </a:r>
          </a:p>
          <a:p>
            <a:pPr marL="0" indent="0">
              <a:buNone/>
            </a:pPr>
            <a:r>
              <a:rPr lang="en-GB" dirty="0">
                <a:latin typeface="Courier New" panose="02070309020205020404" pitchFamily="49" charset="0"/>
                <a:cs typeface="Courier New" panose="02070309020205020404" pitchFamily="49" charset="0"/>
              </a:rPr>
              <a:t>&gt;&gt;&gt; a				</a:t>
            </a:r>
          </a:p>
          <a:p>
            <a:pPr marL="0" indent="0">
              <a:buNone/>
            </a:pPr>
            <a:r>
              <a:rPr lang="en-GB" dirty="0">
                <a:latin typeface="Courier New" panose="02070309020205020404" pitchFamily="49" charset="0"/>
                <a:cs typeface="Courier New" panose="02070309020205020404" pitchFamily="49" charset="0"/>
              </a:rPr>
              <a:t>[0,10,20] 				# We replace 4 values with 2.</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p>
        </p:txBody>
      </p:sp>
    </p:spTree>
    <p:extLst>
      <p:ext uri="{BB962C8B-B14F-4D97-AF65-F5344CB8AC3E}">
        <p14:creationId xmlns:p14="http://schemas.microsoft.com/office/powerpoint/2010/main" val="1193469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68AB-C140-4F5E-AF8B-E12E39E7853A}"/>
              </a:ext>
            </a:extLst>
          </p:cNvPr>
          <p:cNvSpPr>
            <a:spLocks noGrp="1"/>
          </p:cNvSpPr>
          <p:nvPr>
            <p:ph type="title"/>
          </p:nvPr>
        </p:nvSpPr>
        <p:spPr/>
        <p:txBody>
          <a:bodyPr/>
          <a:lstStyle/>
          <a:p>
            <a:pPr algn="r"/>
            <a:r>
              <a:rPr lang="en-GB" dirty="0"/>
              <a:t>Copying lists</a:t>
            </a:r>
          </a:p>
        </p:txBody>
      </p:sp>
      <p:sp>
        <p:nvSpPr>
          <p:cNvPr id="3" name="Content Placeholder 2">
            <a:extLst>
              <a:ext uri="{FF2B5EF4-FFF2-40B4-BE49-F238E27FC236}">
                <a16:creationId xmlns:a16="http://schemas.microsoft.com/office/drawing/2014/main" id="{736F0D0B-E681-418F-93D0-E8EFDC4EDB0B}"/>
              </a:ext>
            </a:extLst>
          </p:cNvPr>
          <p:cNvSpPr>
            <a:spLocks noGrp="1"/>
          </p:cNvSpPr>
          <p:nvPr>
            <p:ph idx="1"/>
          </p:nvPr>
        </p:nvSpPr>
        <p:spPr>
          <a:xfrm>
            <a:off x="323557" y="1181686"/>
            <a:ext cx="11549575" cy="5472332"/>
          </a:xfrm>
        </p:spPr>
        <p:txBody>
          <a:bodyPr>
            <a:normAutofit fontScale="70000" lnSpcReduction="20000"/>
          </a:bodyPr>
          <a:lstStyle/>
          <a:p>
            <a:pPr marL="0" indent="0">
              <a:buNone/>
            </a:pPr>
            <a:r>
              <a:rPr lang="en-GB" dirty="0"/>
              <a:t>Remembering what happens with labels, this doesn't copy a list:</a:t>
            </a:r>
          </a:p>
          <a:p>
            <a:pPr marL="0" indent="0">
              <a:buNone/>
            </a:pPr>
            <a:r>
              <a:rPr lang="en-GB" dirty="0">
                <a:latin typeface="Courier New" panose="02070309020205020404" pitchFamily="49" charset="0"/>
                <a:cs typeface="Courier New" panose="02070309020205020404" pitchFamily="49" charset="0"/>
              </a:rPr>
              <a:t>&gt;&gt;&gt; a = [1,2,3,4,5,6]</a:t>
            </a:r>
          </a:p>
          <a:p>
            <a:pPr marL="0" indent="0">
              <a:buNone/>
            </a:pPr>
            <a:r>
              <a:rPr lang="en-GB" dirty="0">
                <a:latin typeface="Courier New" panose="02070309020205020404" pitchFamily="49" charset="0"/>
                <a:cs typeface="Courier New" panose="02070309020205020404" pitchFamily="49" charset="0"/>
              </a:rPr>
              <a:t>&gt;&gt;&gt; b = a</a:t>
            </a:r>
          </a:p>
          <a:p>
            <a:pPr marL="0" indent="0">
              <a:spcAft>
                <a:spcPts val="1200"/>
              </a:spcAft>
              <a:buNone/>
            </a:pPr>
            <a:r>
              <a:rPr lang="en-GB" dirty="0"/>
              <a:t>These are the same thing.</a:t>
            </a:r>
          </a:p>
          <a:p>
            <a:pPr marL="0" indent="0">
              <a:buNone/>
            </a:pPr>
            <a:r>
              <a:rPr lang="en-GB" dirty="0"/>
              <a:t>However, slices return a "shallow copy" of the list. This means they copy the list, and each object reference inside it.</a:t>
            </a:r>
          </a:p>
          <a:p>
            <a:pPr marL="0" indent="0">
              <a:buNone/>
            </a:pPr>
            <a:r>
              <a:rPr lang="en-GB" dirty="0">
                <a:latin typeface="Courier New" panose="02070309020205020404" pitchFamily="49" charset="0"/>
                <a:cs typeface="Courier New" panose="02070309020205020404" pitchFamily="49" charset="0"/>
              </a:rPr>
              <a:t>&gt;&gt;&gt; a = [1,2,3,4,5,6]</a:t>
            </a:r>
          </a:p>
          <a:p>
            <a:pPr marL="0" indent="0">
              <a:spcAft>
                <a:spcPts val="1200"/>
              </a:spcAft>
              <a:buNone/>
            </a:pPr>
            <a:r>
              <a:rPr lang="en-GB" dirty="0">
                <a:latin typeface="Courier New" panose="02070309020205020404" pitchFamily="49" charset="0"/>
                <a:cs typeface="Courier New" panose="02070309020205020404" pitchFamily="49" charset="0"/>
              </a:rPr>
              <a:t>&gt;&gt;&gt; b = a[:]				# can also use </a:t>
            </a:r>
            <a:r>
              <a:rPr lang="en-GB" dirty="0" err="1">
                <a:latin typeface="Courier New" panose="02070309020205020404" pitchFamily="49" charset="0"/>
                <a:cs typeface="Courier New" panose="02070309020205020404" pitchFamily="49" charset="0"/>
              </a:rPr>
              <a:t>a.copy</a:t>
            </a:r>
            <a:r>
              <a:rPr lang="en-GB" dirty="0">
                <a:latin typeface="Courier New" panose="02070309020205020404" pitchFamily="49" charset="0"/>
                <a:cs typeface="Courier New" panose="02070309020205020404" pitchFamily="49" charset="0"/>
              </a:rPr>
              <a:t>()</a:t>
            </a:r>
          </a:p>
          <a:p>
            <a:pPr marL="0" indent="0">
              <a:buNone/>
            </a:pPr>
            <a:r>
              <a:rPr lang="en-GB" dirty="0"/>
              <a:t>If the objects inside are immutable (numbers, tuples), changing them will replace them with new numbers.</a:t>
            </a:r>
          </a:p>
          <a:p>
            <a:pPr marL="0" indent="0">
              <a:buNone/>
            </a:pPr>
            <a:r>
              <a:rPr lang="en-GB" dirty="0">
                <a:latin typeface="Courier New" panose="02070309020205020404" pitchFamily="49" charset="0"/>
                <a:cs typeface="Courier New" panose="02070309020205020404" pitchFamily="49" charset="0"/>
              </a:rPr>
              <a:t>&gt;&gt;&gt; b[0] = 10</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[1,2,3,4,5,6]</a:t>
            </a:r>
          </a:p>
          <a:p>
            <a:pPr marL="0" indent="0">
              <a:buNone/>
            </a:pPr>
            <a:r>
              <a:rPr lang="en-GB" dirty="0">
                <a:latin typeface="Courier New" panose="02070309020205020404" pitchFamily="49" charset="0"/>
                <a:cs typeface="Courier New" panose="02070309020205020404" pitchFamily="49" charset="0"/>
              </a:rPr>
              <a:t>&gt;&gt;&gt; b</a:t>
            </a:r>
          </a:p>
          <a:p>
            <a:pPr marL="0" indent="0">
              <a:buNone/>
            </a:pPr>
            <a:r>
              <a:rPr lang="en-GB" dirty="0">
                <a:latin typeface="Courier New" panose="02070309020205020404" pitchFamily="49" charset="0"/>
                <a:cs typeface="Courier New" panose="02070309020205020404" pitchFamily="49" charset="0"/>
              </a:rPr>
              <a:t>[10,2,3,4,5,6]</a:t>
            </a:r>
          </a:p>
          <a:p>
            <a:pPr marL="0" indent="0">
              <a:buNone/>
            </a:pPr>
            <a:r>
              <a:rPr lang="en-GB" dirty="0"/>
              <a:t>But if they are mutable, the object linked to will change, so beware (we'll see an example shortly).</a:t>
            </a:r>
          </a:p>
          <a:p>
            <a:pPr marL="0" indent="0">
              <a:buNone/>
            </a:pPr>
            <a:endParaRPr lang="en-GB" dirty="0"/>
          </a:p>
          <a:p>
            <a:pPr marL="0" indent="0">
              <a:buNone/>
            </a:pPr>
            <a:endParaRPr lang="en-GB" dirty="0"/>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9248895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D8DD9-C361-4651-8291-4B8AD5C5E031}"/>
              </a:ext>
            </a:extLst>
          </p:cNvPr>
          <p:cNvSpPr>
            <a:spLocks noGrp="1"/>
          </p:cNvSpPr>
          <p:nvPr>
            <p:ph type="title"/>
          </p:nvPr>
        </p:nvSpPr>
        <p:spPr/>
        <p:txBody>
          <a:bodyPr/>
          <a:lstStyle/>
          <a:p>
            <a:pPr algn="r"/>
            <a:r>
              <a:rPr lang="en-GB" dirty="0"/>
              <a:t>List related functions</a:t>
            </a:r>
          </a:p>
        </p:txBody>
      </p:sp>
      <p:sp>
        <p:nvSpPr>
          <p:cNvPr id="3" name="Content Placeholder 2">
            <a:extLst>
              <a:ext uri="{FF2B5EF4-FFF2-40B4-BE49-F238E27FC236}">
                <a16:creationId xmlns:a16="http://schemas.microsoft.com/office/drawing/2014/main" id="{D4273B54-6BB9-4433-8D93-051152622D5E}"/>
              </a:ext>
            </a:extLst>
          </p:cNvPr>
          <p:cNvSpPr>
            <a:spLocks noGrp="1"/>
          </p:cNvSpPr>
          <p:nvPr>
            <p:ph idx="1"/>
          </p:nvPr>
        </p:nvSpPr>
        <p:spPr/>
        <p:txBody>
          <a:bodyPr>
            <a:normAutofit fontScale="92500" lnSpcReduction="10000"/>
          </a:bodyPr>
          <a:lstStyle/>
          <a:p>
            <a:pPr marL="0" indent="0">
              <a:buNone/>
            </a:pPr>
            <a:r>
              <a:rPr lang="en-GB" dirty="0"/>
              <a:t>All the same functions as immutable sequences, plus these "</a:t>
            </a:r>
            <a:r>
              <a:rPr lang="en-GB" dirty="0">
                <a:solidFill>
                  <a:schemeClr val="accent1"/>
                </a:solidFill>
              </a:rPr>
              <a:t>in place</a:t>
            </a:r>
            <a:r>
              <a:rPr lang="en-GB" dirty="0"/>
              <a:t>" functions (i.e. functions that change the original, rather than returning a copy):</a:t>
            </a:r>
          </a:p>
          <a:p>
            <a:pPr marL="0" indent="0">
              <a:buNone/>
            </a:pPr>
            <a:r>
              <a:rPr lang="en-GB" dirty="0">
                <a:latin typeface="Courier New" panose="02070309020205020404" pitchFamily="49" charset="0"/>
                <a:cs typeface="Courier New" panose="02070309020205020404" pitchFamily="49" charset="0"/>
              </a:rPr>
              <a:t>del(a[:]) </a:t>
            </a:r>
            <a:r>
              <a:rPr lang="en-GB" dirty="0"/>
              <a:t>		Delete a slice.</a:t>
            </a:r>
          </a:p>
          <a:p>
            <a:pPr marL="0" indent="0">
              <a:buNone/>
            </a:pPr>
            <a:r>
              <a:rPr lang="en-GB" dirty="0" err="1">
                <a:latin typeface="Courier New" panose="02070309020205020404" pitchFamily="49" charset="0"/>
                <a:cs typeface="Courier New" panose="02070309020205020404" pitchFamily="49" charset="0"/>
              </a:rPr>
              <a:t>a.clear</a:t>
            </a:r>
            <a:r>
              <a:rPr lang="en-GB" dirty="0">
                <a:latin typeface="Courier New" panose="02070309020205020404" pitchFamily="49" charset="0"/>
                <a:cs typeface="Courier New" panose="02070309020205020404" pitchFamily="49" charset="0"/>
              </a:rPr>
              <a:t>()</a:t>
            </a:r>
            <a:r>
              <a:rPr lang="en-GB" dirty="0"/>
              <a:t>			Empty the list.</a:t>
            </a:r>
          </a:p>
          <a:p>
            <a:pPr marL="0" indent="0" fontAlgn="ctr">
              <a:buNone/>
            </a:pPr>
            <a:r>
              <a:rPr lang="en-GB" dirty="0" err="1">
                <a:latin typeface="Courier New" panose="02070309020205020404" pitchFamily="49" charset="0"/>
                <a:cs typeface="Courier New" panose="02070309020205020404" pitchFamily="49" charset="0"/>
              </a:rPr>
              <a:t>a.extend</a:t>
            </a:r>
            <a:r>
              <a:rPr lang="en-GB" dirty="0">
                <a:latin typeface="Courier New" panose="02070309020205020404" pitchFamily="49" charset="0"/>
                <a:cs typeface="Courier New" panose="02070309020205020404" pitchFamily="49" charset="0"/>
              </a:rPr>
              <a:t>(b)  		</a:t>
            </a:r>
            <a:r>
              <a:rPr lang="en-GB" dirty="0"/>
              <a:t>Extends a with the contents of b (i.e. </a:t>
            </a:r>
            <a:r>
              <a:rPr lang="en-GB" dirty="0">
                <a:latin typeface="Courier New" panose="02070309020205020404" pitchFamily="49" charset="0"/>
                <a:cs typeface="Courier New" panose="02070309020205020404" pitchFamily="49" charset="0"/>
              </a:rPr>
              <a:t>a += b</a:t>
            </a:r>
            <a:r>
              <a:rPr lang="en-GB" dirty="0"/>
              <a:t>)</a:t>
            </a:r>
          </a:p>
          <a:p>
            <a:pPr marL="0" indent="0" fontAlgn="ctr">
              <a:buNone/>
            </a:pPr>
            <a:r>
              <a:rPr lang="en-GB" dirty="0" err="1">
                <a:latin typeface="Courier New" panose="02070309020205020404" pitchFamily="49" charset="0"/>
                <a:cs typeface="Courier New" panose="02070309020205020404" pitchFamily="49" charset="0"/>
              </a:rPr>
              <a:t>a.insert</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x) </a:t>
            </a:r>
            <a:r>
              <a:rPr lang="en-GB" dirty="0"/>
              <a:t>	Inserts x into a at the index position </a:t>
            </a:r>
            <a:r>
              <a:rPr lang="en-GB" dirty="0" err="1"/>
              <a:t>i</a:t>
            </a:r>
            <a:r>
              <a:rPr lang="en-GB" dirty="0"/>
              <a:t>.</a:t>
            </a:r>
          </a:p>
          <a:p>
            <a:pPr marL="0" indent="0" fontAlgn="ctr">
              <a:buNone/>
            </a:pPr>
            <a:r>
              <a:rPr lang="en-GB" dirty="0" err="1">
                <a:latin typeface="Courier New" panose="02070309020205020404" pitchFamily="49" charset="0"/>
                <a:cs typeface="Courier New" panose="02070309020205020404" pitchFamily="49" charset="0"/>
              </a:rPr>
              <a:t>a.pop</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a:t>
            </a:r>
            <a:r>
              <a:rPr lang="en-GB" dirty="0"/>
              <a:t>Returns the item at </a:t>
            </a:r>
            <a:r>
              <a:rPr lang="en-GB" dirty="0" err="1"/>
              <a:t>i</a:t>
            </a:r>
            <a:r>
              <a:rPr lang="en-GB" dirty="0"/>
              <a:t> and removes it from a.</a:t>
            </a:r>
          </a:p>
          <a:p>
            <a:pPr marL="0" indent="0" fontAlgn="ctr">
              <a:buNone/>
            </a:pPr>
            <a:r>
              <a:rPr lang="en-GB" dirty="0" err="1">
                <a:latin typeface="Courier New" panose="02070309020205020404" pitchFamily="49" charset="0"/>
                <a:cs typeface="Courier New" panose="02070309020205020404" pitchFamily="49" charset="0"/>
              </a:rPr>
              <a:t>a.remove</a:t>
            </a:r>
            <a:r>
              <a:rPr lang="en-GB" dirty="0">
                <a:latin typeface="Courier New" panose="02070309020205020404" pitchFamily="49" charset="0"/>
                <a:cs typeface="Courier New" panose="02070309020205020404" pitchFamily="49" charset="0"/>
              </a:rPr>
              <a:t>(x) 		</a:t>
            </a:r>
            <a:r>
              <a:rPr lang="en-GB" dirty="0"/>
              <a:t>Remove the first item from a equal to x</a:t>
            </a:r>
          </a:p>
          <a:p>
            <a:pPr marL="0" indent="0" fontAlgn="ctr">
              <a:buNone/>
            </a:pPr>
            <a:r>
              <a:rPr lang="en-GB" dirty="0" err="1">
                <a:latin typeface="Courier New" panose="02070309020205020404" pitchFamily="49" charset="0"/>
                <a:cs typeface="Courier New" panose="02070309020205020404" pitchFamily="49" charset="0"/>
              </a:rPr>
              <a:t>a.reverse</a:t>
            </a:r>
            <a:r>
              <a:rPr lang="en-GB" dirty="0">
                <a:latin typeface="Courier New" panose="02070309020205020404" pitchFamily="49" charset="0"/>
                <a:cs typeface="Courier New" panose="02070309020205020404" pitchFamily="49" charset="0"/>
              </a:rPr>
              <a:t>() </a:t>
            </a:r>
            <a:r>
              <a:rPr lang="en-GB" dirty="0"/>
              <a:t>		Reverses the items of a.</a:t>
            </a:r>
          </a:p>
          <a:p>
            <a:pPr marL="0" indent="0">
              <a:buNone/>
            </a:pPr>
            <a:endParaRPr lang="en-GB" dirty="0"/>
          </a:p>
        </p:txBody>
      </p:sp>
    </p:spTree>
    <p:extLst>
      <p:ext uri="{BB962C8B-B14F-4D97-AF65-F5344CB8AC3E}">
        <p14:creationId xmlns:p14="http://schemas.microsoft.com/office/powerpoint/2010/main" val="18063922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F417F-D2E5-448A-8C40-B9A0C336281C}"/>
              </a:ext>
            </a:extLst>
          </p:cNvPr>
          <p:cNvSpPr>
            <a:spLocks noGrp="1"/>
          </p:cNvSpPr>
          <p:nvPr>
            <p:ph type="title"/>
          </p:nvPr>
        </p:nvSpPr>
        <p:spPr/>
        <p:txBody>
          <a:bodyPr/>
          <a:lstStyle/>
          <a:p>
            <a:pPr algn="r"/>
            <a:r>
              <a:rPr lang="en-GB" dirty="0"/>
              <a:t>2D lists</a:t>
            </a:r>
          </a:p>
        </p:txBody>
      </p:sp>
      <p:sp>
        <p:nvSpPr>
          <p:cNvPr id="3" name="Content Placeholder 2">
            <a:extLst>
              <a:ext uri="{FF2B5EF4-FFF2-40B4-BE49-F238E27FC236}">
                <a16:creationId xmlns:a16="http://schemas.microsoft.com/office/drawing/2014/main" id="{B84FC871-5B74-46EB-9BC1-6ACB953A6504}"/>
              </a:ext>
            </a:extLst>
          </p:cNvPr>
          <p:cNvSpPr>
            <a:spLocks noGrp="1"/>
          </p:cNvSpPr>
          <p:nvPr>
            <p:ph idx="1"/>
          </p:nvPr>
        </p:nvSpPr>
        <p:spPr>
          <a:xfrm>
            <a:off x="422031" y="1825625"/>
            <a:ext cx="11380763" cy="4715852"/>
          </a:xfrm>
        </p:spPr>
        <p:txBody>
          <a:bodyPr>
            <a:normAutofit lnSpcReduction="10000"/>
          </a:bodyPr>
          <a:lstStyle/>
          <a:p>
            <a:pPr marL="0" indent="0">
              <a:buNone/>
            </a:pPr>
            <a:r>
              <a:rPr lang="en-GB" dirty="0"/>
              <a:t>There is nothing to stop sequences containing other sequences.</a:t>
            </a:r>
          </a:p>
          <a:p>
            <a:pPr marL="0" indent="0">
              <a:buNone/>
            </a:pPr>
            <a:r>
              <a:rPr lang="en-GB" dirty="0"/>
              <a:t>You can therefore built 2D (or more) sequences.</a:t>
            </a:r>
          </a:p>
          <a:p>
            <a:pPr marL="0" indent="0">
              <a:buNone/>
            </a:pPr>
            <a:r>
              <a:rPr lang="en-GB" dirty="0">
                <a:latin typeface="Courier New" panose="02070309020205020404" pitchFamily="49" charset="0"/>
                <a:cs typeface="Courier New" panose="02070309020205020404" pitchFamily="49" charset="0"/>
              </a:rPr>
              <a:t>a = [[1,2,3],[10,20,30],[100,200,300]]</a:t>
            </a:r>
          </a:p>
          <a:p>
            <a:pPr marL="0" indent="0">
              <a:buNone/>
            </a:pPr>
            <a:r>
              <a:rPr lang="en-GB" dirty="0"/>
              <a:t>They can be regular (i.e. have all second dimension sequences the same length) or irregular.</a:t>
            </a:r>
          </a:p>
          <a:p>
            <a:pPr marL="0" indent="0">
              <a:buNone/>
            </a:pPr>
            <a:r>
              <a:rPr lang="en-GB" dirty="0"/>
              <a:t>Reference like this:</a:t>
            </a:r>
          </a:p>
          <a:p>
            <a:pPr marL="0" indent="0">
              <a:buNone/>
            </a:pPr>
            <a:r>
              <a:rPr lang="en-GB" dirty="0">
                <a:latin typeface="Courier New" panose="02070309020205020404" pitchFamily="49" charset="0"/>
                <a:cs typeface="Courier New" panose="02070309020205020404" pitchFamily="49" charset="0"/>
              </a:rPr>
              <a:t>&gt;&gt;&gt; a[0]</a:t>
            </a:r>
          </a:p>
          <a:p>
            <a:pPr marL="0" indent="0">
              <a:buNone/>
            </a:pPr>
            <a:r>
              <a:rPr lang="en-GB" dirty="0">
                <a:latin typeface="Courier New" panose="02070309020205020404" pitchFamily="49" charset="0"/>
                <a:cs typeface="Courier New" panose="02070309020205020404" pitchFamily="49" charset="0"/>
              </a:rPr>
              <a:t>[1,2,3]</a:t>
            </a:r>
          </a:p>
          <a:p>
            <a:pPr marL="0" indent="0">
              <a:buNone/>
            </a:pPr>
            <a:r>
              <a:rPr lang="en-GB" dirty="0">
                <a:latin typeface="Courier New" panose="02070309020205020404" pitchFamily="49" charset="0"/>
                <a:cs typeface="Courier New" panose="02070309020205020404" pitchFamily="49" charset="0"/>
              </a:rPr>
              <a:t>&gt;&gt;&gt; a[0][0]</a:t>
            </a:r>
          </a:p>
          <a:p>
            <a:pPr marL="0" indent="0">
              <a:buNone/>
            </a:pPr>
            <a:r>
              <a:rPr lang="en-GB" dirty="0">
                <a:latin typeface="Courier New" panose="02070309020205020404" pitchFamily="49" charset="0"/>
                <a:cs typeface="Courier New" panose="02070309020205020404" pitchFamily="49" charset="0"/>
              </a:rPr>
              <a:t>1</a:t>
            </a:r>
          </a:p>
        </p:txBody>
      </p:sp>
    </p:spTree>
    <p:extLst>
      <p:ext uri="{BB962C8B-B14F-4D97-AF65-F5344CB8AC3E}">
        <p14:creationId xmlns:p14="http://schemas.microsoft.com/office/powerpoint/2010/main" val="32989303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F3466AD-1C32-44F7-A037-E725020C1D6F}"/>
              </a:ext>
            </a:extLst>
          </p:cNvPr>
          <p:cNvSpPr>
            <a:spLocks noGrp="1"/>
          </p:cNvSpPr>
          <p:nvPr>
            <p:ph idx="1"/>
          </p:nvPr>
        </p:nvSpPr>
        <p:spPr>
          <a:xfrm>
            <a:off x="584980" y="1867828"/>
            <a:ext cx="11049001" cy="4351338"/>
          </a:xfrm>
        </p:spPr>
        <p:txBody>
          <a:bodyPr>
            <a:normAutofit fontScale="92500" lnSpcReduction="20000"/>
          </a:bodyPr>
          <a:lstStyle/>
          <a:p>
            <a:pPr marL="0" indent="0">
              <a:buNone/>
            </a:pPr>
            <a:r>
              <a:rPr lang="en-GB" dirty="0"/>
              <a:t>Note that tuples can contain lists. This seems odd, as lists are mutable, but it is only the object references/links in the tuple that are immutable, not the objects themselves. Tuples of numbers and strings are immutable because numbers and strings are immutable.</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&gt;&gt;&gt; a = ([1,2],[10,20])</a:t>
            </a:r>
          </a:p>
          <a:p>
            <a:pPr marL="0" indent="0">
              <a:buNone/>
            </a:pPr>
            <a:r>
              <a:rPr lang="en-GB" dirty="0">
                <a:latin typeface="Courier New" panose="02070309020205020404" pitchFamily="49" charset="0"/>
                <a:cs typeface="Courier New" panose="02070309020205020404" pitchFamily="49" charset="0"/>
              </a:rPr>
              <a:t>&gt;&gt;&gt; a[0][0] = 100</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([100,2],[10,20])</a:t>
            </a:r>
          </a:p>
          <a:p>
            <a:pPr marL="0" indent="0">
              <a:buNone/>
            </a:pPr>
            <a:r>
              <a:rPr lang="en-GB" dirty="0">
                <a:latin typeface="Courier New" panose="02070309020205020404" pitchFamily="49" charset="0"/>
                <a:cs typeface="Courier New" panose="02070309020205020404" pitchFamily="49" charset="0"/>
              </a:rPr>
              <a:t>&gt;&gt;&gt; a[0] = [1000,2000]</a:t>
            </a:r>
          </a:p>
          <a:p>
            <a:pPr marL="0" indent="0">
              <a:buNone/>
            </a:pPr>
            <a:r>
              <a:rPr lang="en-GB" dirty="0" err="1">
                <a:latin typeface="Courier New" panose="02070309020205020404" pitchFamily="49" charset="0"/>
                <a:cs typeface="Courier New" panose="02070309020205020404" pitchFamily="49" charset="0"/>
              </a:rPr>
              <a:t>TypeError</a:t>
            </a:r>
            <a:r>
              <a:rPr lang="en-GB" dirty="0">
                <a:latin typeface="Courier New" panose="02070309020205020404" pitchFamily="49" charset="0"/>
                <a:cs typeface="Courier New" panose="02070309020205020404" pitchFamily="49" charset="0"/>
              </a:rPr>
              <a:t>: 'tuple' object does not support item assignment</a:t>
            </a:r>
          </a:p>
          <a:p>
            <a:pPr marL="0" indent="0">
              <a:buNone/>
            </a:pPr>
            <a:endParaRPr lang="en-GB" dirty="0"/>
          </a:p>
        </p:txBody>
      </p:sp>
      <p:sp>
        <p:nvSpPr>
          <p:cNvPr id="7" name="Title 6">
            <a:extLst>
              <a:ext uri="{FF2B5EF4-FFF2-40B4-BE49-F238E27FC236}">
                <a16:creationId xmlns:a16="http://schemas.microsoft.com/office/drawing/2014/main" id="{DBB09A01-275B-4124-A9CA-7733A6EBAEFE}"/>
              </a:ext>
            </a:extLst>
          </p:cNvPr>
          <p:cNvSpPr>
            <a:spLocks noGrp="1"/>
          </p:cNvSpPr>
          <p:nvPr>
            <p:ph type="title"/>
          </p:nvPr>
        </p:nvSpPr>
        <p:spPr/>
        <p:txBody>
          <a:bodyPr/>
          <a:lstStyle/>
          <a:p>
            <a:pPr algn="r"/>
            <a:r>
              <a:rPr lang="en-GB" dirty="0"/>
              <a:t>NB: 2D sequences</a:t>
            </a:r>
          </a:p>
        </p:txBody>
      </p:sp>
    </p:spTree>
    <p:extLst>
      <p:ext uri="{BB962C8B-B14F-4D97-AF65-F5344CB8AC3E}">
        <p14:creationId xmlns:p14="http://schemas.microsoft.com/office/powerpoint/2010/main" val="35972820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9713E-84AA-4FF2-93F8-47C07579C1BF}"/>
              </a:ext>
            </a:extLst>
          </p:cNvPr>
          <p:cNvSpPr>
            <a:spLocks noGrp="1"/>
          </p:cNvSpPr>
          <p:nvPr>
            <p:ph type="title"/>
          </p:nvPr>
        </p:nvSpPr>
        <p:spPr/>
        <p:txBody>
          <a:bodyPr/>
          <a:lstStyle/>
          <a:p>
            <a:pPr algn="r"/>
            <a:r>
              <a:rPr lang="en-GB" dirty="0"/>
              <a:t>NB: 2D sequences</a:t>
            </a:r>
          </a:p>
        </p:txBody>
      </p:sp>
      <p:sp>
        <p:nvSpPr>
          <p:cNvPr id="3" name="Content Placeholder 2">
            <a:extLst>
              <a:ext uri="{FF2B5EF4-FFF2-40B4-BE49-F238E27FC236}">
                <a16:creationId xmlns:a16="http://schemas.microsoft.com/office/drawing/2014/main" id="{8EF98104-5209-4FC5-BA8F-6E8CA569AE73}"/>
              </a:ext>
            </a:extLst>
          </p:cNvPr>
          <p:cNvSpPr>
            <a:spLocks noGrp="1"/>
          </p:cNvSpPr>
          <p:nvPr>
            <p:ph idx="1"/>
          </p:nvPr>
        </p:nvSpPr>
        <p:spPr/>
        <p:txBody>
          <a:bodyPr>
            <a:normAutofit fontScale="77500" lnSpcReduction="20000"/>
          </a:bodyPr>
          <a:lstStyle/>
          <a:p>
            <a:pPr marL="0" indent="0">
              <a:spcAft>
                <a:spcPts val="1200"/>
              </a:spcAft>
              <a:buNone/>
            </a:pPr>
            <a:r>
              <a:rPr lang="en-GB" dirty="0"/>
              <a:t>Secondly, note that when expanding lists by multiplying, the references are copied, not the actual objects linked to, so:</a:t>
            </a:r>
          </a:p>
          <a:p>
            <a:pPr marL="0" indent="0">
              <a:buNone/>
            </a:pPr>
            <a:r>
              <a:rPr lang="en-GB" dirty="0">
                <a:latin typeface="Courier New" panose="02070309020205020404" pitchFamily="49" charset="0"/>
                <a:cs typeface="Courier New" panose="02070309020205020404" pitchFamily="49" charset="0"/>
              </a:rPr>
              <a:t>&gt;&gt;&gt; a = [[1,2],[10,20]]*2</a:t>
            </a:r>
          </a:p>
          <a:p>
            <a:pPr marL="0" indent="0">
              <a:buNone/>
            </a:pPr>
            <a:r>
              <a:rPr lang="en-GB" dirty="0">
                <a:latin typeface="Courier New" panose="02070309020205020404" pitchFamily="49" charset="0"/>
                <a:cs typeface="Courier New" panose="02070309020205020404" pitchFamily="49" charset="0"/>
              </a:rPr>
              <a:t>&gt;&gt;&gt; a</a:t>
            </a:r>
          </a:p>
          <a:p>
            <a:pPr marL="0" indent="0">
              <a:spcAft>
                <a:spcPts val="1200"/>
              </a:spcAft>
              <a:buNone/>
            </a:pPr>
            <a:r>
              <a:rPr lang="en-GB" dirty="0">
                <a:latin typeface="Courier New" panose="02070309020205020404" pitchFamily="49" charset="0"/>
                <a:cs typeface="Courier New" panose="02070309020205020404" pitchFamily="49" charset="0"/>
              </a:rPr>
              <a:t>[[1,2],[10,20] [1,2],[10,20]]</a:t>
            </a:r>
          </a:p>
          <a:p>
            <a:pPr marL="0" indent="0">
              <a:spcAft>
                <a:spcPts val="1200"/>
              </a:spcAft>
              <a:buNone/>
            </a:pPr>
            <a:r>
              <a:rPr lang="en-GB" dirty="0"/>
              <a:t>As the internal lists are mutable, changing them doesn't make a new object (as it would with a number or string):</a:t>
            </a:r>
          </a:p>
          <a:p>
            <a:pPr marL="0" indent="0">
              <a:buNone/>
            </a:pPr>
            <a:r>
              <a:rPr lang="en-GB" dirty="0">
                <a:latin typeface="Courier New" panose="02070309020205020404" pitchFamily="49" charset="0"/>
                <a:cs typeface="Courier New" panose="02070309020205020404" pitchFamily="49" charset="0"/>
              </a:rPr>
              <a:t>&gt;&gt;&gt; a[0][0] = 100</a:t>
            </a:r>
          </a:p>
          <a:p>
            <a:pPr marL="0" indent="0">
              <a:buNone/>
            </a:pPr>
            <a:r>
              <a:rPr lang="en-GB" dirty="0">
                <a:latin typeface="Courier New" panose="02070309020205020404" pitchFamily="49" charset="0"/>
                <a:cs typeface="Courier New" panose="02070309020205020404" pitchFamily="49" charset="0"/>
              </a:rPr>
              <a:t>&gt;&gt;&gt; a</a:t>
            </a:r>
          </a:p>
          <a:p>
            <a:pPr marL="0" indent="0">
              <a:spcAft>
                <a:spcPts val="1200"/>
              </a:spcAft>
              <a:buNone/>
            </a:pPr>
            <a:r>
              <a:rPr lang="en-GB" dirty="0">
                <a:latin typeface="Courier New" panose="02070309020205020404" pitchFamily="49" charset="0"/>
                <a:cs typeface="Courier New" panose="02070309020205020404" pitchFamily="49" charset="0"/>
              </a:rPr>
              <a:t>[[100,2],[10,20] [100,2],[10,20]]</a:t>
            </a:r>
          </a:p>
          <a:p>
            <a:pPr marL="0" indent="0">
              <a:buNone/>
            </a:pPr>
            <a:r>
              <a:rPr lang="en-GB" dirty="0"/>
              <a:t>Avoid creating lists this way.</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046911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1FF83-A603-478D-9DF2-66491DF82729}"/>
              </a:ext>
            </a:extLst>
          </p:cNvPr>
          <p:cNvSpPr>
            <a:spLocks noGrp="1"/>
          </p:cNvSpPr>
          <p:nvPr>
            <p:ph type="title"/>
          </p:nvPr>
        </p:nvSpPr>
        <p:spPr/>
        <p:txBody>
          <a:bodyPr/>
          <a:lstStyle/>
          <a:p>
            <a:r>
              <a:rPr lang="en-GB" dirty="0"/>
              <a:t>NB: 2D sequences</a:t>
            </a:r>
          </a:p>
        </p:txBody>
      </p:sp>
      <p:sp>
        <p:nvSpPr>
          <p:cNvPr id="3" name="Content Placeholder 2">
            <a:extLst>
              <a:ext uri="{FF2B5EF4-FFF2-40B4-BE49-F238E27FC236}">
                <a16:creationId xmlns:a16="http://schemas.microsoft.com/office/drawing/2014/main" id="{DCC49495-979B-4336-8A55-F07D19BF40B6}"/>
              </a:ext>
            </a:extLst>
          </p:cNvPr>
          <p:cNvSpPr>
            <a:spLocks noGrp="1"/>
          </p:cNvSpPr>
          <p:nvPr>
            <p:ph idx="1"/>
          </p:nvPr>
        </p:nvSpPr>
        <p:spPr/>
        <p:txBody>
          <a:bodyPr>
            <a:normAutofit fontScale="92500" lnSpcReduction="10000"/>
          </a:bodyPr>
          <a:lstStyle/>
          <a:p>
            <a:pPr marL="0" indent="0">
              <a:buNone/>
            </a:pPr>
            <a:r>
              <a:rPr lang="en-GB" dirty="0"/>
              <a:t>Finally, you can combine two lists or tuples into a list of tuples like this:</a:t>
            </a:r>
          </a:p>
          <a:p>
            <a:pPr marL="0" indent="0">
              <a:buNone/>
            </a:pPr>
            <a:r>
              <a:rPr lang="en-GB" dirty="0">
                <a:latin typeface="Courier New" panose="02070309020205020404" pitchFamily="49" charset="0"/>
                <a:cs typeface="Courier New" panose="02070309020205020404" pitchFamily="49" charset="0"/>
              </a:rPr>
              <a:t>&gt;&gt;&gt; a = [1,2,3,4,5]</a:t>
            </a:r>
          </a:p>
          <a:p>
            <a:pPr marL="0" indent="0">
              <a:buNone/>
            </a:pPr>
            <a:r>
              <a:rPr lang="en-GB" dirty="0">
                <a:latin typeface="Courier New" panose="02070309020205020404" pitchFamily="49" charset="0"/>
                <a:cs typeface="Courier New" panose="02070309020205020404" pitchFamily="49" charset="0"/>
              </a:rPr>
              <a:t>&gt;&gt;&gt; b = [10,20,30,40,50]</a:t>
            </a:r>
          </a:p>
          <a:p>
            <a:pPr marL="0" indent="0">
              <a:buNone/>
            </a:pPr>
            <a:r>
              <a:rPr lang="en-GB" dirty="0">
                <a:latin typeface="Courier New" panose="02070309020205020404" pitchFamily="49" charset="0"/>
                <a:cs typeface="Courier New" panose="02070309020205020404" pitchFamily="49" charset="0"/>
              </a:rPr>
              <a:t>&gt;&gt;&gt; c = zip(</a:t>
            </a:r>
            <a:r>
              <a:rPr lang="en-GB" dirty="0" err="1">
                <a:latin typeface="Courier New" panose="02070309020205020404" pitchFamily="49" charset="0"/>
                <a:cs typeface="Courier New" panose="02070309020205020404" pitchFamily="49" charset="0"/>
              </a:rPr>
              <a:t>a,b</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&gt;&gt;&gt; d = list(c)</a:t>
            </a:r>
          </a:p>
          <a:p>
            <a:pPr marL="0" indent="0">
              <a:buNone/>
            </a:pPr>
            <a:r>
              <a:rPr lang="en-GB" dirty="0">
                <a:latin typeface="Courier New" panose="02070309020205020404" pitchFamily="49" charset="0"/>
                <a:cs typeface="Courier New" panose="02070309020205020404" pitchFamily="49" charset="0"/>
              </a:rPr>
              <a:t>&gt;&gt;&gt; d</a:t>
            </a:r>
          </a:p>
          <a:p>
            <a:pPr marL="0" indent="0">
              <a:buNone/>
            </a:pPr>
            <a:r>
              <a:rPr lang="en-GB" dirty="0">
                <a:latin typeface="Courier New" panose="02070309020205020404" pitchFamily="49" charset="0"/>
                <a:cs typeface="Courier New" panose="02070309020205020404" pitchFamily="49" charset="0"/>
              </a:rPr>
              <a:t>[(1,10),(2,20),(3,30),(4,40),(5,50)]</a:t>
            </a:r>
          </a:p>
          <a:p>
            <a:pPr marL="0" indent="0">
              <a:buNone/>
            </a:pPr>
            <a:endParaRPr lang="en-GB" dirty="0"/>
          </a:p>
          <a:p>
            <a:pPr marL="0" indent="0">
              <a:buNone/>
            </a:pPr>
            <a:r>
              <a:rPr lang="en-GB" dirty="0"/>
              <a:t>As we'll see in the module on control flow, this allows us to process two sets of number simultaneously.</a:t>
            </a:r>
          </a:p>
        </p:txBody>
      </p:sp>
    </p:spTree>
    <p:extLst>
      <p:ext uri="{BB962C8B-B14F-4D97-AF65-F5344CB8AC3E}">
        <p14:creationId xmlns:p14="http://schemas.microsoft.com/office/powerpoint/2010/main" val="12050520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0C43C-AD70-457A-8F4C-B8F1EB861C88}"/>
              </a:ext>
            </a:extLst>
          </p:cNvPr>
          <p:cNvSpPr>
            <a:spLocks noGrp="1"/>
          </p:cNvSpPr>
          <p:nvPr>
            <p:ph type="title"/>
          </p:nvPr>
        </p:nvSpPr>
        <p:spPr>
          <a:xfrm>
            <a:off x="838199" y="365125"/>
            <a:ext cx="10809849" cy="1325563"/>
          </a:xfrm>
        </p:spPr>
        <p:txBody>
          <a:bodyPr/>
          <a:lstStyle/>
          <a:p>
            <a:pPr algn="r"/>
            <a:r>
              <a:rPr lang="en-GB" dirty="0"/>
              <a:t>Command line arguments</a:t>
            </a:r>
          </a:p>
        </p:txBody>
      </p:sp>
      <p:sp>
        <p:nvSpPr>
          <p:cNvPr id="3" name="Content Placeholder 2">
            <a:extLst>
              <a:ext uri="{FF2B5EF4-FFF2-40B4-BE49-F238E27FC236}">
                <a16:creationId xmlns:a16="http://schemas.microsoft.com/office/drawing/2014/main" id="{8BDDEE98-4DFC-497F-B1E5-F94EA56EEA7D}"/>
              </a:ext>
            </a:extLst>
          </p:cNvPr>
          <p:cNvSpPr>
            <a:spLocks noGrp="1"/>
          </p:cNvSpPr>
          <p:nvPr>
            <p:ph idx="1"/>
          </p:nvPr>
        </p:nvSpPr>
        <p:spPr>
          <a:xfrm>
            <a:off x="478302" y="1825625"/>
            <a:ext cx="11169746" cy="4351338"/>
          </a:xfrm>
        </p:spPr>
        <p:txBody>
          <a:bodyPr>
            <a:normAutofit fontScale="85000" lnSpcReduction="20000"/>
          </a:bodyPr>
          <a:lstStyle/>
          <a:p>
            <a:pPr marL="0" indent="0">
              <a:buNone/>
            </a:pPr>
            <a:r>
              <a:rPr lang="en-GB" dirty="0"/>
              <a:t>When you run a Python program at the command line, you can pass information into it.</a:t>
            </a:r>
          </a:p>
          <a:p>
            <a:pPr marL="0" indent="0">
              <a:buNone/>
            </a:pPr>
            <a:endParaRPr lang="en-GB" dirty="0"/>
          </a:p>
          <a:p>
            <a:pPr marL="0" indent="0">
              <a:buNone/>
            </a:pPr>
            <a:r>
              <a:rPr lang="en-GB" dirty="0"/>
              <a:t>This is not unusual. When you click on a Word file in Windows, what is happening in the background is Word is being activated and passed the filename to open.</a:t>
            </a:r>
          </a:p>
          <a:p>
            <a:pPr marL="0" indent="0">
              <a:buNone/>
            </a:pPr>
            <a:endParaRPr lang="en-GB" dirty="0"/>
          </a:p>
          <a:p>
            <a:pPr marL="0" indent="0">
              <a:buNone/>
            </a:pPr>
            <a:r>
              <a:rPr lang="en-GB" dirty="0"/>
              <a:t>Indeed, when you run a Python program, you are doing this:</a:t>
            </a:r>
          </a:p>
          <a:p>
            <a:pPr marL="0" indent="0">
              <a:buNone/>
            </a:pPr>
            <a:r>
              <a:rPr lang="en-GB" dirty="0"/>
              <a:t>python helloworld.py </a:t>
            </a:r>
          </a:p>
          <a:p>
            <a:pPr marL="0" indent="0">
              <a:buNone/>
            </a:pPr>
            <a:r>
              <a:rPr lang="en-GB" dirty="0"/>
              <a:t>you're saying "run the python program, and the thing after its name is the file for it to execute."</a:t>
            </a:r>
          </a:p>
          <a:p>
            <a:pPr marL="0" indent="0">
              <a:buNone/>
            </a:pPr>
            <a:endParaRPr lang="en-GB" dirty="0"/>
          </a:p>
          <a:p>
            <a:pPr marL="0" indent="0">
              <a:buNone/>
            </a:pPr>
            <a:r>
              <a:rPr lang="en-GB" dirty="0"/>
              <a:t>The elements passed into a program like this are called "command line arguments". They are used to quickly say how a program should work without re-writing the code.</a:t>
            </a:r>
          </a:p>
        </p:txBody>
      </p:sp>
    </p:spTree>
    <p:extLst>
      <p:ext uri="{BB962C8B-B14F-4D97-AF65-F5344CB8AC3E}">
        <p14:creationId xmlns:p14="http://schemas.microsoft.com/office/powerpoint/2010/main" val="3442638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6301E-F534-4E6C-A84B-28EF763ED53B}"/>
              </a:ext>
            </a:extLst>
          </p:cNvPr>
          <p:cNvSpPr>
            <a:spLocks noGrp="1"/>
          </p:cNvSpPr>
          <p:nvPr>
            <p:ph type="title"/>
          </p:nvPr>
        </p:nvSpPr>
        <p:spPr/>
        <p:txBody>
          <a:bodyPr/>
          <a:lstStyle/>
          <a:p>
            <a:r>
              <a:rPr lang="en-GB" dirty="0"/>
              <a:t>Command line arguments</a:t>
            </a:r>
          </a:p>
        </p:txBody>
      </p:sp>
      <p:sp>
        <p:nvSpPr>
          <p:cNvPr id="3" name="Content Placeholder 2">
            <a:extLst>
              <a:ext uri="{FF2B5EF4-FFF2-40B4-BE49-F238E27FC236}">
                <a16:creationId xmlns:a16="http://schemas.microsoft.com/office/drawing/2014/main" id="{E5B142CD-32F1-4A2C-BCBA-864F432397C3}"/>
              </a:ext>
            </a:extLst>
          </p:cNvPr>
          <p:cNvSpPr>
            <a:spLocks noGrp="1"/>
          </p:cNvSpPr>
          <p:nvPr>
            <p:ph idx="1"/>
          </p:nvPr>
        </p:nvSpPr>
        <p:spPr/>
        <p:txBody>
          <a:bodyPr>
            <a:normAutofit fontScale="92500" lnSpcReduction="20000"/>
          </a:bodyPr>
          <a:lstStyle/>
          <a:p>
            <a:pPr marL="0" indent="0">
              <a:buNone/>
            </a:pPr>
            <a:r>
              <a:rPr lang="en-GB" dirty="0"/>
              <a:t>We can actually get our code to record command line arguments. </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python ourfile.py arg1 arg2 arg3</a:t>
            </a:r>
          </a:p>
          <a:p>
            <a:pPr marL="0" indent="0">
              <a:buNone/>
            </a:pPr>
            <a:endParaRPr lang="en-GB" dirty="0"/>
          </a:p>
          <a:p>
            <a:pPr marL="0" indent="0">
              <a:buNone/>
            </a:pPr>
            <a:r>
              <a:rPr lang="en-GB" dirty="0"/>
              <a:t>Inside the program, these are made available in a list called </a:t>
            </a:r>
            <a:r>
              <a:rPr lang="en-GB" dirty="0" err="1"/>
              <a:t>sys.argv</a:t>
            </a:r>
            <a:endParaRPr lang="en-GB" dirty="0"/>
          </a:p>
          <a:p>
            <a:endParaRPr lang="en-GB" dirty="0"/>
          </a:p>
          <a:p>
            <a:pPr marL="0" indent="0">
              <a:buNone/>
            </a:pPr>
            <a:r>
              <a:rPr lang="en-GB" dirty="0" err="1"/>
              <a:t>argv</a:t>
            </a:r>
            <a:r>
              <a:rPr lang="en-GB" dirty="0"/>
              <a:t>[0] is actually the script name (and, depending on OS, path) </a:t>
            </a:r>
          </a:p>
          <a:p>
            <a:pPr marL="0" indent="0">
              <a:buNone/>
            </a:pPr>
            <a:r>
              <a:rPr lang="en-GB" dirty="0"/>
              <a:t>If run using the -c option of the interpreter, </a:t>
            </a:r>
            <a:r>
              <a:rPr lang="en-GB" dirty="0" err="1"/>
              <a:t>argv</a:t>
            </a:r>
            <a:r>
              <a:rPr lang="en-GB" dirty="0"/>
              <a:t>[0] == "-c".</a:t>
            </a:r>
          </a:p>
          <a:p>
            <a:pPr marL="0" indent="0">
              <a:buNone/>
            </a:pPr>
            <a:endParaRPr lang="en-GB" dirty="0"/>
          </a:p>
          <a:p>
            <a:pPr marL="0" indent="0">
              <a:buNone/>
            </a:pPr>
            <a:r>
              <a:rPr lang="en-GB" dirty="0"/>
              <a:t>After </a:t>
            </a:r>
            <a:r>
              <a:rPr lang="en-GB" dirty="0" err="1"/>
              <a:t>argv</a:t>
            </a:r>
            <a:r>
              <a:rPr lang="en-GB" dirty="0"/>
              <a:t>[0] come the other arguments as strings.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360283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4EADC-0029-40AF-9D98-C68C3E5998B5}"/>
              </a:ext>
            </a:extLst>
          </p:cNvPr>
          <p:cNvSpPr>
            <a:spLocks noGrp="1"/>
          </p:cNvSpPr>
          <p:nvPr>
            <p:ph type="title"/>
          </p:nvPr>
        </p:nvSpPr>
        <p:spPr/>
        <p:txBody>
          <a:bodyPr/>
          <a:lstStyle/>
          <a:p>
            <a:pPr algn="r"/>
            <a:r>
              <a:rPr lang="en-GB" dirty="0"/>
              <a:t>Enclosing delimiters</a:t>
            </a:r>
          </a:p>
        </p:txBody>
      </p:sp>
      <p:sp>
        <p:nvSpPr>
          <p:cNvPr id="3" name="Content Placeholder 2">
            <a:extLst>
              <a:ext uri="{FF2B5EF4-FFF2-40B4-BE49-F238E27FC236}">
                <a16:creationId xmlns:a16="http://schemas.microsoft.com/office/drawing/2014/main" id="{BE09D86A-B4ED-4ADF-895B-22E2F7BB1547}"/>
              </a:ext>
            </a:extLst>
          </p:cNvPr>
          <p:cNvSpPr>
            <a:spLocks noGrp="1"/>
          </p:cNvSpPr>
          <p:nvPr>
            <p:ph idx="1"/>
          </p:nvPr>
        </p:nvSpPr>
        <p:spPr>
          <a:xfrm>
            <a:off x="520505" y="1825625"/>
            <a:ext cx="11310424" cy="4351338"/>
          </a:xfrm>
        </p:spPr>
        <p:txBody>
          <a:bodyPr>
            <a:normAutofit/>
          </a:bodyPr>
          <a:lstStyle/>
          <a:p>
            <a:pPr marL="0" indent="0">
              <a:buNone/>
            </a:pPr>
            <a:r>
              <a:rPr lang="en-GB" dirty="0"/>
              <a:t>Python uses three style of special enclosing delimiters. These are what the Python documentation calls them:</a:t>
            </a:r>
          </a:p>
          <a:p>
            <a:pPr marL="0" indent="0">
              <a:buNone/>
            </a:pPr>
            <a:endParaRPr lang="en-GB" dirty="0"/>
          </a:p>
          <a:p>
            <a:pPr marL="0" indent="0">
              <a:buNone/>
            </a:pPr>
            <a:r>
              <a:rPr lang="en-GB" dirty="0"/>
              <a:t>{} </a:t>
            </a:r>
            <a:r>
              <a:rPr lang="en-GB" dirty="0">
                <a:solidFill>
                  <a:schemeClr val="accent1"/>
                </a:solidFill>
              </a:rPr>
              <a:t>braces</a:t>
            </a:r>
            <a:r>
              <a:rPr lang="en-GB" dirty="0"/>
              <a:t> 			# Sometimes called curly brackets elsewhere.</a:t>
            </a:r>
          </a:p>
          <a:p>
            <a:pPr marL="0" indent="0">
              <a:buNone/>
            </a:pPr>
            <a:r>
              <a:rPr lang="en-GB" dirty="0"/>
              <a:t>[] </a:t>
            </a:r>
            <a:r>
              <a:rPr lang="en-GB" dirty="0">
                <a:solidFill>
                  <a:schemeClr val="accent1"/>
                </a:solidFill>
              </a:rPr>
              <a:t>brackets</a:t>
            </a:r>
            <a:r>
              <a:rPr lang="en-GB" dirty="0"/>
              <a:t>			# Sometimes called square brackets elsewhere.</a:t>
            </a:r>
          </a:p>
          <a:p>
            <a:pPr marL="0" indent="0">
              <a:buNone/>
            </a:pPr>
            <a:r>
              <a:rPr lang="en-GB" dirty="0"/>
              <a:t>() </a:t>
            </a:r>
            <a:r>
              <a:rPr lang="en-GB" dirty="0">
                <a:solidFill>
                  <a:schemeClr val="accent1"/>
                </a:solidFill>
              </a:rPr>
              <a:t>parentheses</a:t>
            </a:r>
            <a:r>
              <a:rPr lang="en-GB" dirty="0"/>
              <a:t>		# Sometimes called curved brackets elsewhere.</a:t>
            </a:r>
          </a:p>
          <a:p>
            <a:pPr marL="0" indent="0">
              <a:buNone/>
            </a:pPr>
            <a:endParaRPr lang="en-GB" dirty="0"/>
          </a:p>
        </p:txBody>
      </p:sp>
    </p:spTree>
    <p:extLst>
      <p:ext uri="{BB962C8B-B14F-4D97-AF65-F5344CB8AC3E}">
        <p14:creationId xmlns:p14="http://schemas.microsoft.com/office/powerpoint/2010/main" val="40172380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8CF0E-4BBF-42B0-99A3-E4E814059859}"/>
              </a:ext>
            </a:extLst>
          </p:cNvPr>
          <p:cNvSpPr>
            <a:spLocks noGrp="1"/>
          </p:cNvSpPr>
          <p:nvPr>
            <p:ph type="title"/>
          </p:nvPr>
        </p:nvSpPr>
        <p:spPr/>
        <p:txBody>
          <a:bodyPr/>
          <a:lstStyle/>
          <a:p>
            <a:pPr algn="r"/>
            <a:r>
              <a:rPr lang="en-GB" dirty="0"/>
              <a:t>Example</a:t>
            </a:r>
          </a:p>
        </p:txBody>
      </p:sp>
      <p:sp>
        <p:nvSpPr>
          <p:cNvPr id="3" name="Content Placeholder 2">
            <a:extLst>
              <a:ext uri="{FF2B5EF4-FFF2-40B4-BE49-F238E27FC236}">
                <a16:creationId xmlns:a16="http://schemas.microsoft.com/office/drawing/2014/main" id="{A982435E-A161-4F7D-80E2-970C4A1AB6DE}"/>
              </a:ext>
            </a:extLst>
          </p:cNvPr>
          <p:cNvSpPr>
            <a:spLocks noGrp="1"/>
          </p:cNvSpPr>
          <p:nvPr>
            <p:ph idx="1"/>
          </p:nvPr>
        </p:nvSpPr>
        <p:spPr/>
        <p:txBody>
          <a:bodyPr/>
          <a:lstStyle/>
          <a:p>
            <a:pPr marL="0" indent="0">
              <a:buNone/>
            </a:pPr>
            <a:r>
              <a:rPr lang="en-GB" dirty="0">
                <a:latin typeface="Courier New" panose="02070309020205020404" pitchFamily="49" charset="0"/>
                <a:cs typeface="Courier New" panose="02070309020205020404" pitchFamily="49" charset="0"/>
              </a:rPr>
              <a:t>#args.py</a:t>
            </a:r>
          </a:p>
          <a:p>
            <a:pPr marL="0" indent="0">
              <a:buNone/>
            </a:pPr>
            <a:r>
              <a:rPr lang="en-GB" dirty="0">
                <a:latin typeface="Courier New" panose="02070309020205020404" pitchFamily="49" charset="0"/>
                <a:cs typeface="Courier New" panose="02070309020205020404" pitchFamily="49" charset="0"/>
              </a:rPr>
              <a:t>import sys</a:t>
            </a:r>
          </a:p>
          <a:p>
            <a:pPr marL="0" indent="0">
              <a:buNone/>
            </a:pPr>
            <a:r>
              <a:rPr lang="en-GB" dirty="0">
                <a:latin typeface="Courier New" panose="02070309020205020404" pitchFamily="49" charset="0"/>
                <a:cs typeface="Courier New" panose="02070309020205020404" pitchFamily="49" charset="0"/>
              </a:rPr>
              <a:t>print ("Hello " + </a:t>
            </a:r>
            <a:r>
              <a:rPr lang="en-GB" dirty="0" err="1">
                <a:latin typeface="Courier New" panose="02070309020205020404" pitchFamily="49" charset="0"/>
                <a:cs typeface="Courier New" panose="02070309020205020404" pitchFamily="49" charset="0"/>
              </a:rPr>
              <a:t>sys.argv</a:t>
            </a:r>
            <a:r>
              <a:rPr lang="en-GB" dirty="0">
                <a:latin typeface="Courier New" panose="02070309020205020404" pitchFamily="49" charset="0"/>
                <a:cs typeface="Courier New" panose="02070309020205020404" pitchFamily="49" charset="0"/>
              </a:rPr>
              <a:t>[1])</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&gt; python args.py Dave</a:t>
            </a:r>
          </a:p>
          <a:p>
            <a:pPr marL="0" indent="0">
              <a:buNone/>
            </a:pPr>
            <a:r>
              <a:rPr lang="en-GB" dirty="0">
                <a:latin typeface="Courier New" panose="02070309020205020404" pitchFamily="49" charset="0"/>
                <a:cs typeface="Courier New" panose="02070309020205020404" pitchFamily="49" charset="0"/>
              </a:rPr>
              <a:t>&gt; Hello Dave</a:t>
            </a:r>
          </a:p>
        </p:txBody>
      </p:sp>
    </p:spTree>
    <p:extLst>
      <p:ext uri="{BB962C8B-B14F-4D97-AF65-F5344CB8AC3E}">
        <p14:creationId xmlns:p14="http://schemas.microsoft.com/office/powerpoint/2010/main" val="27762488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AB4F8-CB94-49D8-9624-FE0985E1F7F2}"/>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2DF95C9A-E82C-4E01-B9F8-0A5F4535CDBB}"/>
              </a:ext>
            </a:extLst>
          </p:cNvPr>
          <p:cNvSpPr>
            <a:spLocks noGrp="1"/>
          </p:cNvSpPr>
          <p:nvPr>
            <p:ph idx="1"/>
          </p:nvPr>
        </p:nvSpPr>
        <p:spPr>
          <a:xfrm>
            <a:off x="838200" y="2504049"/>
            <a:ext cx="10515600" cy="3757320"/>
          </a:xfrm>
        </p:spPr>
        <p:txBody>
          <a:bodyPr/>
          <a:lstStyle/>
          <a:p>
            <a:pPr marL="0" indent="0">
              <a:buNone/>
            </a:pPr>
            <a:r>
              <a:rPr lang="en-GB" sz="2000" dirty="0"/>
              <a:t>Holding more than one thing that won't change: Tuples.</a:t>
            </a:r>
          </a:p>
          <a:p>
            <a:pPr marL="0" indent="0">
              <a:buNone/>
            </a:pPr>
            <a:r>
              <a:rPr lang="en-GB" sz="2400" dirty="0"/>
              <a:t>Holding more than one thing that will change: Lists.</a:t>
            </a:r>
          </a:p>
          <a:p>
            <a:pPr marL="0" indent="0">
              <a:buNone/>
            </a:pPr>
            <a:r>
              <a:rPr lang="en-GB" dirty="0"/>
              <a:t>Strings, revisited.</a:t>
            </a:r>
          </a:p>
          <a:p>
            <a:pPr marL="0" indent="0">
              <a:buNone/>
            </a:pPr>
            <a:r>
              <a:rPr lang="en-GB" dirty="0"/>
              <a:t>Formatting strings.</a:t>
            </a:r>
          </a:p>
          <a:p>
            <a:pPr marL="0" indent="0">
              <a:buNone/>
            </a:pPr>
            <a:r>
              <a:rPr lang="en-GB" sz="2400" dirty="0"/>
              <a:t>Sets.</a:t>
            </a:r>
          </a:p>
          <a:p>
            <a:pPr marL="0" indent="0">
              <a:buNone/>
            </a:pPr>
            <a:r>
              <a:rPr lang="en-GB" sz="2000" dirty="0"/>
              <a:t>Holding things associated with a name.</a:t>
            </a:r>
          </a:p>
          <a:p>
            <a:pPr marL="0" indent="0">
              <a:buNone/>
            </a:pPr>
            <a:endParaRPr lang="en-GB" sz="2000"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4904441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FA9F5-E49A-47EA-A98F-4EA511F85F09}"/>
              </a:ext>
            </a:extLst>
          </p:cNvPr>
          <p:cNvSpPr>
            <a:spLocks noGrp="1"/>
          </p:cNvSpPr>
          <p:nvPr>
            <p:ph type="title"/>
          </p:nvPr>
        </p:nvSpPr>
        <p:spPr>
          <a:xfrm>
            <a:off x="1189892" y="308854"/>
            <a:ext cx="10515600" cy="1325563"/>
          </a:xfrm>
        </p:spPr>
        <p:txBody>
          <a:bodyPr/>
          <a:lstStyle/>
          <a:p>
            <a:pPr algn="r"/>
            <a:r>
              <a:rPr lang="en-GB" dirty="0"/>
              <a:t>Strings</a:t>
            </a:r>
          </a:p>
        </p:txBody>
      </p:sp>
      <p:sp>
        <p:nvSpPr>
          <p:cNvPr id="3" name="Content Placeholder 2">
            <a:extLst>
              <a:ext uri="{FF2B5EF4-FFF2-40B4-BE49-F238E27FC236}">
                <a16:creationId xmlns:a16="http://schemas.microsoft.com/office/drawing/2014/main" id="{289367B5-C58B-45B4-B8F2-474F1AE9BB5C}"/>
              </a:ext>
            </a:extLst>
          </p:cNvPr>
          <p:cNvSpPr>
            <a:spLocks noGrp="1"/>
          </p:cNvSpPr>
          <p:nvPr>
            <p:ph idx="1"/>
          </p:nvPr>
        </p:nvSpPr>
        <p:spPr>
          <a:xfrm>
            <a:off x="486507" y="1786597"/>
            <a:ext cx="11442895" cy="4811151"/>
          </a:xfrm>
        </p:spPr>
        <p:txBody>
          <a:bodyPr>
            <a:normAutofit/>
          </a:bodyPr>
          <a:lstStyle/>
          <a:p>
            <a:pPr marL="0" indent="0">
              <a:buNone/>
            </a:pPr>
            <a:r>
              <a:rPr lang="en-GB" dirty="0"/>
              <a:t>As well as tuples and ranges, there are two additional important immutable sequences:</a:t>
            </a:r>
          </a:p>
          <a:p>
            <a:pPr marL="0" indent="0">
              <a:buNone/>
            </a:pPr>
            <a:r>
              <a:rPr lang="en-GB" dirty="0"/>
              <a:t>Bytes (immutable sequences of 8 ones or zeros (usually represented as </a:t>
            </a:r>
            <a:r>
              <a:rPr lang="en-GB" dirty="0" err="1"/>
              <a:t>ints</a:t>
            </a:r>
            <a:r>
              <a:rPr lang="en-GB" dirty="0"/>
              <a:t> between 0 and 255 inclusive, as 11111111 is 255 as an </a:t>
            </a:r>
            <a:r>
              <a:rPr lang="en-GB" dirty="0" err="1"/>
              <a:t>int</a:t>
            </a:r>
            <a:r>
              <a:rPr lang="en-GB" dirty="0"/>
              <a:t>); of which Byte Arrays are the mutable version)</a:t>
            </a:r>
          </a:p>
          <a:p>
            <a:pPr marL="0" indent="0">
              <a:buNone/>
            </a:pPr>
            <a:r>
              <a:rPr lang="en-GB" dirty="0"/>
              <a:t>Strings (text)</a:t>
            </a:r>
          </a:p>
          <a:p>
            <a:pPr marL="0" indent="0">
              <a:buNone/>
            </a:pPr>
            <a:endParaRPr lang="en-GB" dirty="0"/>
          </a:p>
          <a:p>
            <a:pPr marL="0" indent="0">
              <a:buNone/>
            </a:pPr>
            <a:r>
              <a:rPr lang="en-GB" dirty="0"/>
              <a:t>Many languages have a primitive type which is an individual character. Python doesn't - </a:t>
            </a:r>
            <a:r>
              <a:rPr lang="en-GB" dirty="0" err="1"/>
              <a:t>str</a:t>
            </a:r>
            <a:r>
              <a:rPr lang="en-GB" dirty="0"/>
              <a:t> (the string type) are just sequences of one-character long other str.</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3786563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8BC7E-0FDF-42EA-9E0B-EDED2A5C3E08}"/>
              </a:ext>
            </a:extLst>
          </p:cNvPr>
          <p:cNvSpPr>
            <a:spLocks noGrp="1"/>
          </p:cNvSpPr>
          <p:nvPr>
            <p:ph type="title"/>
          </p:nvPr>
        </p:nvSpPr>
        <p:spPr/>
        <p:txBody>
          <a:bodyPr/>
          <a:lstStyle/>
          <a:p>
            <a:pPr algn="r"/>
            <a:r>
              <a:rPr lang="en-GB" dirty="0"/>
              <a:t>Strings</a:t>
            </a:r>
          </a:p>
        </p:txBody>
      </p:sp>
      <p:sp>
        <p:nvSpPr>
          <p:cNvPr id="3" name="Content Placeholder 2">
            <a:extLst>
              <a:ext uri="{FF2B5EF4-FFF2-40B4-BE49-F238E27FC236}">
                <a16:creationId xmlns:a16="http://schemas.microsoft.com/office/drawing/2014/main" id="{23068C01-7F43-462F-A385-6695CFB13BEF}"/>
              </a:ext>
            </a:extLst>
          </p:cNvPr>
          <p:cNvSpPr>
            <a:spLocks noGrp="1"/>
          </p:cNvSpPr>
          <p:nvPr>
            <p:ph idx="1"/>
          </p:nvPr>
        </p:nvSpPr>
        <p:spPr/>
        <p:txBody>
          <a:bodyPr>
            <a:normAutofit fontScale="85000" lnSpcReduction="20000"/>
          </a:bodyPr>
          <a:lstStyle/>
          <a:p>
            <a:pPr marL="0" indent="0">
              <a:buNone/>
            </a:pPr>
            <a:endParaRPr lang="en-GB" dirty="0"/>
          </a:p>
          <a:p>
            <a:pPr marL="0" indent="0">
              <a:buNone/>
            </a:pPr>
            <a:r>
              <a:rPr lang="en-GB" dirty="0"/>
              <a:t>Moreover, it may seem odd that they are immutable, but this helps with memory management. If you change a </a:t>
            </a:r>
            <a:r>
              <a:rPr lang="en-GB" dirty="0" err="1"/>
              <a:t>str</a:t>
            </a:r>
            <a:r>
              <a:rPr lang="en-GB" dirty="0"/>
              <a:t> the old one is destroyed and a new one created. </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&gt;&gt;&gt; a = "hello world"</a:t>
            </a:r>
          </a:p>
          <a:p>
            <a:pPr marL="0" indent="0">
              <a:buNone/>
            </a:pPr>
            <a:r>
              <a:rPr lang="en-GB" dirty="0">
                <a:latin typeface="Courier New" panose="02070309020205020404" pitchFamily="49" charset="0"/>
                <a:cs typeface="Courier New" panose="02070309020205020404" pitchFamily="49" charset="0"/>
              </a:rPr>
              <a:t>&gt;&gt;&gt; a = "hello globe"		# New string (and label).</a:t>
            </a:r>
          </a:p>
          <a:p>
            <a:pPr marL="0" indent="0">
              <a:buNone/>
            </a:pPr>
            <a:r>
              <a:rPr lang="en-GB" dirty="0">
                <a:latin typeface="Courier New" panose="02070309020205020404" pitchFamily="49" charset="0"/>
                <a:cs typeface="Courier New" panose="02070309020205020404" pitchFamily="49" charset="0"/>
              </a:rPr>
              <a:t>&gt;&gt;&gt; a = </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(2)				# String "2" as text.</a:t>
            </a:r>
          </a:p>
          <a:p>
            <a:pPr marL="0" indent="0">
              <a:buNone/>
            </a:pPr>
            <a:r>
              <a:rPr lang="en-GB" dirty="0">
                <a:latin typeface="Courier New" panose="02070309020205020404" pitchFamily="49" charset="0"/>
                <a:cs typeface="Courier New" panose="02070309020205020404" pitchFamily="49" charset="0"/>
              </a:rPr>
              <a:t>&gt;&gt;&gt; a[0]					# Subscription.</a:t>
            </a:r>
          </a:p>
          <a:p>
            <a:pPr marL="0" indent="0">
              <a:buNone/>
            </a:pPr>
            <a:r>
              <a:rPr lang="en-GB" dirty="0">
                <a:latin typeface="Courier New" panose="02070309020205020404" pitchFamily="49" charset="0"/>
                <a:cs typeface="Courier New" panose="02070309020205020404" pitchFamily="49" charset="0"/>
              </a:rPr>
              <a:t>'h'</a:t>
            </a:r>
          </a:p>
          <a:p>
            <a:pPr marL="0" indent="0">
              <a:buNone/>
            </a:pPr>
            <a:r>
              <a:rPr lang="en-GB" dirty="0">
                <a:latin typeface="Courier New" panose="02070309020205020404" pitchFamily="49" charset="0"/>
                <a:cs typeface="Courier New" panose="02070309020205020404" pitchFamily="49" charset="0"/>
              </a:rPr>
              <a:t>&gt;&gt;&gt; a[0] = "m"				# Attempted assignment.</a:t>
            </a:r>
          </a:p>
          <a:p>
            <a:pPr marL="0" indent="0">
              <a:buNone/>
            </a:pPr>
            <a:r>
              <a:rPr lang="en-GB" dirty="0" err="1">
                <a:latin typeface="Courier New" panose="02070309020205020404" pitchFamily="49" charset="0"/>
                <a:cs typeface="Courier New" panose="02070309020205020404" pitchFamily="49" charset="0"/>
              </a:rPr>
              <a:t>TypeError</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 object does not support item assignment</a:t>
            </a:r>
          </a:p>
          <a:p>
            <a:pPr marL="0" indent="0">
              <a:buNone/>
            </a:pPr>
            <a:endParaRPr lang="en-GB" dirty="0"/>
          </a:p>
          <a:p>
            <a:endParaRPr lang="en-GB" dirty="0"/>
          </a:p>
        </p:txBody>
      </p:sp>
    </p:spTree>
    <p:extLst>
      <p:ext uri="{BB962C8B-B14F-4D97-AF65-F5344CB8AC3E}">
        <p14:creationId xmlns:p14="http://schemas.microsoft.com/office/powerpoint/2010/main" val="27874818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372BF-B02A-4101-ACA8-9258EC2862F7}"/>
              </a:ext>
            </a:extLst>
          </p:cNvPr>
          <p:cNvSpPr>
            <a:spLocks noGrp="1"/>
          </p:cNvSpPr>
          <p:nvPr>
            <p:ph type="title"/>
          </p:nvPr>
        </p:nvSpPr>
        <p:spPr/>
        <p:txBody>
          <a:bodyPr/>
          <a:lstStyle/>
          <a:p>
            <a:pPr algn="r"/>
            <a:r>
              <a:rPr lang="en-GB" dirty="0"/>
              <a:t>String Literals</a:t>
            </a:r>
          </a:p>
        </p:txBody>
      </p:sp>
      <p:sp>
        <p:nvSpPr>
          <p:cNvPr id="3" name="Content Placeholder 2">
            <a:extLst>
              <a:ext uri="{FF2B5EF4-FFF2-40B4-BE49-F238E27FC236}">
                <a16:creationId xmlns:a16="http://schemas.microsoft.com/office/drawing/2014/main" id="{E0284169-FDBF-48D1-96D8-A7EF7C42262F}"/>
              </a:ext>
            </a:extLst>
          </p:cNvPr>
          <p:cNvSpPr>
            <a:spLocks noGrp="1"/>
          </p:cNvSpPr>
          <p:nvPr>
            <p:ph idx="1"/>
          </p:nvPr>
        </p:nvSpPr>
        <p:spPr>
          <a:xfrm>
            <a:off x="478302" y="1825624"/>
            <a:ext cx="11422966" cy="4673649"/>
          </a:xfrm>
        </p:spPr>
        <p:txBody>
          <a:bodyPr>
            <a:normAutofit fontScale="77500" lnSpcReduction="20000"/>
          </a:bodyPr>
          <a:lstStyle/>
          <a:p>
            <a:pPr marL="0" indent="0">
              <a:buNone/>
            </a:pPr>
            <a:r>
              <a:rPr lang="en-GB" dirty="0"/>
              <a:t>String literals are formed </a:t>
            </a:r>
            <a:r>
              <a:rPr lang="en-GB" dirty="0">
                <a:latin typeface="Courier New" panose="02070309020205020404" pitchFamily="49" charset="0"/>
                <a:cs typeface="Courier New" panose="02070309020205020404" pitchFamily="49" charset="0"/>
              </a:rPr>
              <a:t>'content'</a:t>
            </a:r>
            <a:r>
              <a:rPr lang="en-GB" dirty="0"/>
              <a:t> or </a:t>
            </a:r>
            <a:r>
              <a:rPr lang="en-GB" dirty="0">
                <a:latin typeface="Courier New" panose="02070309020205020404" pitchFamily="49" charset="0"/>
                <a:cs typeface="Courier New" panose="02070309020205020404" pitchFamily="49" charset="0"/>
              </a:rPr>
              <a:t>"content" (inline) </a:t>
            </a:r>
            <a:r>
              <a:rPr lang="en-GB" dirty="0"/>
              <a:t>or </a:t>
            </a:r>
            <a:r>
              <a:rPr lang="en-GB" dirty="0">
                <a:latin typeface="Courier New" panose="02070309020205020404" pitchFamily="49" charset="0"/>
                <a:cs typeface="Courier New" panose="02070309020205020404" pitchFamily="49" charset="0"/>
              </a:rPr>
              <a:t>'''content''' </a:t>
            </a:r>
            <a:r>
              <a:rPr lang="en-GB" dirty="0"/>
              <a:t>or """</a:t>
            </a:r>
            <a:r>
              <a:rPr lang="en-GB" dirty="0">
                <a:latin typeface="Courier New" panose="02070309020205020404" pitchFamily="49" charset="0"/>
                <a:cs typeface="Courier New" panose="02070309020205020404" pitchFamily="49" charset="0"/>
              </a:rPr>
              <a:t>content""" (multiline)</a:t>
            </a:r>
            <a:r>
              <a:rPr lang="en-GB" dirty="0"/>
              <a:t>.</a:t>
            </a:r>
          </a:p>
          <a:p>
            <a:pPr marL="0" indent="0">
              <a:buNone/>
            </a:pPr>
            <a:endParaRPr lang="en-GB" dirty="0"/>
          </a:p>
          <a:p>
            <a:pPr marL="0" indent="0">
              <a:spcAft>
                <a:spcPts val="1200"/>
              </a:spcAft>
              <a:buNone/>
            </a:pPr>
            <a:r>
              <a:rPr lang="en-GB" dirty="0"/>
              <a:t>In multiline quotes, line ends are preserved unless the line ends “\”</a:t>
            </a:r>
          </a:p>
          <a:p>
            <a:pPr marL="0" indent="0">
              <a:buNone/>
            </a:pPr>
            <a:r>
              <a:rPr lang="en-GB" dirty="0">
                <a:latin typeface="Courier New" panose="02070309020205020404" pitchFamily="49" charset="0"/>
                <a:cs typeface="Courier New" panose="02070309020205020404" pitchFamily="49" charset="0"/>
              </a:rPr>
              <a:t>print('''This is \</a:t>
            </a:r>
          </a:p>
          <a:p>
            <a:pPr marL="0" indent="0">
              <a:buNone/>
            </a:pPr>
            <a:r>
              <a:rPr lang="en-GB" dirty="0">
                <a:latin typeface="Courier New" panose="02070309020205020404" pitchFamily="49" charset="0"/>
                <a:cs typeface="Courier New" panose="02070309020205020404" pitchFamily="49" charset="0"/>
              </a:rPr>
              <a:t>all one line.</a:t>
            </a:r>
          </a:p>
          <a:p>
            <a:pPr marL="0" indent="0">
              <a:spcAft>
                <a:spcPts val="1200"/>
              </a:spcAft>
              <a:buNone/>
            </a:pPr>
            <a:r>
              <a:rPr lang="en-GB" dirty="0">
                <a:latin typeface="Courier New" panose="02070309020205020404" pitchFamily="49" charset="0"/>
                <a:cs typeface="Courier New" panose="02070309020205020404" pitchFamily="49" charset="0"/>
              </a:rPr>
              <a:t>This is a second.''')</a:t>
            </a:r>
          </a:p>
          <a:p>
            <a:pPr marL="0" indent="0">
              <a:spcAft>
                <a:spcPts val="1200"/>
              </a:spcAft>
              <a:buNone/>
            </a:pPr>
            <a:r>
              <a:rPr lang="en-GB" dirty="0"/>
              <a:t>For inline quotes, you need to end the quote and start again on next line (with or without “+” for variables):</a:t>
            </a:r>
          </a:p>
          <a:p>
            <a:pPr marL="0" indent="0">
              <a:buNone/>
            </a:pPr>
            <a:r>
              <a:rPr lang="en-GB" dirty="0">
                <a:latin typeface="Courier New" panose="02070309020205020404" pitchFamily="49" charset="0"/>
                <a:cs typeface="Courier New" panose="02070309020205020404" pitchFamily="49" charset="0"/>
              </a:rPr>
              <a:t>print("This is all " +</a:t>
            </a:r>
          </a:p>
          <a:p>
            <a:pPr marL="0" indent="0">
              <a:buNone/>
            </a:pPr>
            <a:r>
              <a:rPr lang="en-GB" dirty="0">
                <a:latin typeface="Courier New" panose="02070309020205020404" pitchFamily="49" charset="0"/>
                <a:cs typeface="Courier New" panose="02070309020205020404" pitchFamily="49" charset="0"/>
              </a:rPr>
              <a:t>"one line.")</a:t>
            </a:r>
          </a:p>
          <a:p>
            <a:pPr marL="0" indent="0">
              <a:buNone/>
            </a:pPr>
            <a:r>
              <a:rPr lang="en-GB" dirty="0">
                <a:latin typeface="Courier New" panose="02070309020205020404" pitchFamily="49" charset="0"/>
                <a:cs typeface="Courier New" panose="02070309020205020404" pitchFamily="49" charset="0"/>
              </a:rPr>
              <a:t>print("This is a second")		# Note the two print statements.</a:t>
            </a:r>
          </a:p>
          <a:p>
            <a:pPr marL="0" indent="0">
              <a:buNone/>
            </a:pPr>
            <a:endParaRPr lang="en-GB" dirty="0"/>
          </a:p>
        </p:txBody>
      </p:sp>
    </p:spTree>
    <p:extLst>
      <p:ext uri="{BB962C8B-B14F-4D97-AF65-F5344CB8AC3E}">
        <p14:creationId xmlns:p14="http://schemas.microsoft.com/office/powerpoint/2010/main" val="42668526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E0D2A-65A5-4BE5-A16A-AACD12903959}"/>
              </a:ext>
            </a:extLst>
          </p:cNvPr>
          <p:cNvSpPr>
            <a:spLocks noGrp="1"/>
          </p:cNvSpPr>
          <p:nvPr>
            <p:ph type="title"/>
          </p:nvPr>
        </p:nvSpPr>
        <p:spPr>
          <a:xfrm>
            <a:off x="1499381" y="196313"/>
            <a:ext cx="10515600" cy="1325563"/>
          </a:xfrm>
        </p:spPr>
        <p:txBody>
          <a:bodyPr/>
          <a:lstStyle/>
          <a:p>
            <a:pPr algn="r"/>
            <a:r>
              <a:rPr lang="en-GB" dirty="0"/>
              <a:t>String concatenation (joining)</a:t>
            </a:r>
          </a:p>
        </p:txBody>
      </p:sp>
      <p:sp>
        <p:nvSpPr>
          <p:cNvPr id="3" name="Content Placeholder 2">
            <a:extLst>
              <a:ext uri="{FF2B5EF4-FFF2-40B4-BE49-F238E27FC236}">
                <a16:creationId xmlns:a16="http://schemas.microsoft.com/office/drawing/2014/main" id="{31B1DAB6-FBEB-445A-AE57-A9F6D76FE84A}"/>
              </a:ext>
            </a:extLst>
          </p:cNvPr>
          <p:cNvSpPr>
            <a:spLocks noGrp="1"/>
          </p:cNvSpPr>
          <p:nvPr>
            <p:ph idx="1"/>
          </p:nvPr>
        </p:nvSpPr>
        <p:spPr>
          <a:xfrm>
            <a:off x="838199" y="1825624"/>
            <a:ext cx="11077135" cy="4687717"/>
          </a:xfrm>
        </p:spPr>
        <p:txBody>
          <a:bodyPr>
            <a:normAutofit fontScale="77500" lnSpcReduction="20000"/>
          </a:bodyPr>
          <a:lstStyle/>
          <a:p>
            <a:pPr marL="0" indent="0">
              <a:buNone/>
            </a:pPr>
            <a:r>
              <a:rPr lang="en-GB" dirty="0"/>
              <a:t>Strings can be </a:t>
            </a:r>
            <a:r>
              <a:rPr lang="en-GB" dirty="0">
                <a:solidFill>
                  <a:schemeClr val="accent1"/>
                </a:solidFill>
              </a:rPr>
              <a:t>concatenated</a:t>
            </a:r>
            <a:r>
              <a:rPr lang="en-GB" dirty="0"/>
              <a:t> (joined) though:</a:t>
            </a:r>
          </a:p>
          <a:p>
            <a:pPr marL="0" indent="0">
              <a:buNone/>
            </a:pP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&gt;&gt;&gt; a = "hello" + "world"</a:t>
            </a:r>
          </a:p>
          <a:p>
            <a:pPr marL="0" indent="0">
              <a:buNone/>
            </a:pPr>
            <a:r>
              <a:rPr lang="en-GB" dirty="0">
                <a:latin typeface="Courier New" panose="02070309020205020404" pitchFamily="49" charset="0"/>
                <a:cs typeface="Courier New" panose="02070309020205020404" pitchFamily="49" charset="0"/>
              </a:rPr>
              <a:t>&gt;&gt;&gt; a = "hello"  "world"	# "+" optional if just string literals.</a:t>
            </a:r>
          </a:p>
          <a:p>
            <a:pPr marL="0" indent="0">
              <a:buNone/>
            </a:pPr>
            <a:r>
              <a:rPr lang="en-GB" dirty="0">
                <a:latin typeface="Courier New" panose="02070309020205020404" pitchFamily="49" charset="0"/>
                <a:cs typeface="Courier New" panose="02070309020205020404" pitchFamily="49" charset="0"/>
              </a:rPr>
              <a:t>&gt;&gt;&gt; a</a:t>
            </a:r>
          </a:p>
          <a:p>
            <a:pPr marL="0" indent="0">
              <a:buNone/>
            </a:pP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helloworld</a:t>
            </a:r>
            <a:r>
              <a:rPr lang="en-GB" dirty="0">
                <a:latin typeface="Courier New" panose="02070309020205020404" pitchFamily="49" charset="0"/>
                <a:cs typeface="Courier New" panose="02070309020205020404" pitchFamily="49" charset="0"/>
              </a:rPr>
              <a:t>'			# Note no spaces.</a:t>
            </a:r>
          </a:p>
          <a:p>
            <a:pPr marL="0" indent="0">
              <a:buNone/>
            </a:pPr>
            <a:r>
              <a:rPr lang="en-GB" dirty="0"/>
              <a:t>To add spaces, do them inside the strings or between them:</a:t>
            </a:r>
          </a:p>
          <a:p>
            <a:pPr marL="0" indent="0">
              <a:buNone/>
            </a:pPr>
            <a:r>
              <a:rPr lang="en-GB" dirty="0">
                <a:latin typeface="Courier New" panose="02070309020205020404" pitchFamily="49" charset="0"/>
                <a:cs typeface="Courier New" panose="02070309020205020404" pitchFamily="49" charset="0"/>
              </a:rPr>
              <a:t>&gt;&gt;&gt; a = "hello " + "world"</a:t>
            </a:r>
          </a:p>
          <a:p>
            <a:pPr marL="0" indent="0">
              <a:buNone/>
            </a:pPr>
            <a:r>
              <a:rPr lang="en-GB" dirty="0">
                <a:latin typeface="Courier New" panose="02070309020205020404" pitchFamily="49" charset="0"/>
                <a:cs typeface="Courier New" panose="02070309020205020404" pitchFamily="49" charset="0"/>
              </a:rPr>
              <a:t>&gt;&gt;&gt; a = "hello" + " " + "world"</a:t>
            </a:r>
          </a:p>
          <a:p>
            <a:pPr marL="0" indent="0">
              <a:buNone/>
            </a:pPr>
            <a:r>
              <a:rPr lang="en-GB" dirty="0"/>
              <a:t>For string variables, need "+"</a:t>
            </a:r>
          </a:p>
          <a:p>
            <a:pPr marL="0" indent="0">
              <a:buNone/>
            </a:pPr>
            <a:r>
              <a:rPr lang="en-GB" dirty="0">
                <a:latin typeface="Courier New" panose="02070309020205020404" pitchFamily="49" charset="0"/>
                <a:cs typeface="Courier New" panose="02070309020205020404" pitchFamily="49" charset="0"/>
              </a:rPr>
              <a:t>&gt;&gt;&gt; h= "hello"</a:t>
            </a:r>
          </a:p>
          <a:p>
            <a:pPr marL="0" indent="0">
              <a:buNone/>
            </a:pPr>
            <a:r>
              <a:rPr lang="en-GB" dirty="0">
                <a:latin typeface="Courier New" panose="02070309020205020404" pitchFamily="49" charset="0"/>
                <a:cs typeface="Courier New" panose="02070309020205020404" pitchFamily="49" charset="0"/>
              </a:rPr>
              <a:t>&gt;&gt;&gt; a = h + "world"</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4509208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6CB83-F32D-4599-8471-FAB2237C6C9E}"/>
              </a:ext>
            </a:extLst>
          </p:cNvPr>
          <p:cNvSpPr>
            <a:spLocks noGrp="1"/>
          </p:cNvSpPr>
          <p:nvPr>
            <p:ph type="title"/>
          </p:nvPr>
        </p:nvSpPr>
        <p:spPr>
          <a:xfrm>
            <a:off x="1288366" y="322922"/>
            <a:ext cx="10515600" cy="1325563"/>
          </a:xfrm>
        </p:spPr>
        <p:txBody>
          <a:bodyPr/>
          <a:lstStyle/>
          <a:p>
            <a:pPr algn="r"/>
            <a:r>
              <a:rPr lang="en-GB" dirty="0"/>
              <a:t>Immutable concatenation</a:t>
            </a:r>
          </a:p>
        </p:txBody>
      </p:sp>
      <p:sp>
        <p:nvSpPr>
          <p:cNvPr id="3" name="Content Placeholder 2">
            <a:extLst>
              <a:ext uri="{FF2B5EF4-FFF2-40B4-BE49-F238E27FC236}">
                <a16:creationId xmlns:a16="http://schemas.microsoft.com/office/drawing/2014/main" id="{4296E23D-A6E3-4AD1-A1DF-955A0C7BA847}"/>
              </a:ext>
            </a:extLst>
          </p:cNvPr>
          <p:cNvSpPr>
            <a:spLocks noGrp="1"/>
          </p:cNvSpPr>
          <p:nvPr>
            <p:ph idx="1"/>
          </p:nvPr>
        </p:nvSpPr>
        <p:spPr>
          <a:xfrm>
            <a:off x="548640" y="1477108"/>
            <a:ext cx="11643360" cy="5176910"/>
          </a:xfrm>
        </p:spPr>
        <p:txBody>
          <a:bodyPr>
            <a:normAutofit fontScale="70000" lnSpcReduction="20000"/>
          </a:bodyPr>
          <a:lstStyle/>
          <a:p>
            <a:pPr marL="0" indent="0">
              <a:buNone/>
            </a:pPr>
            <a:r>
              <a:rPr lang="en-GB" dirty="0"/>
              <a:t>But, remember that each time you change an immutable type, you make a new one. This is hugely inefficient, so continually adding to a </a:t>
            </a:r>
            <a:r>
              <a:rPr lang="en-GB" dirty="0" err="1"/>
              <a:t>immutables</a:t>
            </a:r>
            <a:r>
              <a:rPr lang="en-GB" dirty="0"/>
              <a:t> takes a long time.</a:t>
            </a:r>
          </a:p>
          <a:p>
            <a:pPr marL="0" indent="0">
              <a:buNone/>
            </a:pPr>
            <a:endParaRPr lang="en-GB" dirty="0"/>
          </a:p>
          <a:p>
            <a:pPr marL="0" indent="0">
              <a:buNone/>
            </a:pPr>
            <a:r>
              <a:rPr lang="en-GB" dirty="0"/>
              <a:t>There are alternatives:</a:t>
            </a:r>
          </a:p>
          <a:p>
            <a:pPr marL="0" indent="0">
              <a:buNone/>
            </a:pPr>
            <a:r>
              <a:rPr lang="en-GB" dirty="0"/>
              <a:t>With tuples, use a list instead, and extend this (a new list isn't created each time).</a:t>
            </a:r>
          </a:p>
          <a:p>
            <a:pPr marL="0" indent="0">
              <a:buNone/>
            </a:pPr>
            <a:r>
              <a:rPr lang="en-GB" dirty="0"/>
              <a:t>With bytes, use a </a:t>
            </a:r>
            <a:r>
              <a:rPr lang="en-GB" dirty="0" err="1"/>
              <a:t>bytearray</a:t>
            </a:r>
            <a:r>
              <a:rPr lang="en-GB" dirty="0"/>
              <a:t> mutable. </a:t>
            </a:r>
          </a:p>
          <a:p>
            <a:pPr marL="0" indent="0">
              <a:spcAft>
                <a:spcPts val="1200"/>
              </a:spcAft>
              <a:buNone/>
            </a:pPr>
            <a:r>
              <a:rPr lang="en-GB" dirty="0"/>
              <a:t>With a string, build a list of strings and then use the </a:t>
            </a:r>
            <a:r>
              <a:rPr lang="en-GB" dirty="0" err="1"/>
              <a:t>str.join</a:t>
            </a:r>
            <a:r>
              <a:rPr lang="en-GB" dirty="0"/>
              <a:t>() function built into all strings once complete. </a:t>
            </a:r>
          </a:p>
          <a:p>
            <a:pPr marL="0" indent="0">
              <a:buNone/>
            </a:pPr>
            <a:r>
              <a:rPr lang="en-GB" dirty="0">
                <a:latin typeface="Courier New" panose="02070309020205020404" pitchFamily="49" charset="0"/>
                <a:cs typeface="Courier New" panose="02070309020205020404" pitchFamily="49" charset="0"/>
              </a:rPr>
              <a:t>&gt;&gt;&gt; a = ["</a:t>
            </a:r>
            <a:r>
              <a:rPr lang="en-GB" dirty="0" err="1">
                <a:latin typeface="Courier New" panose="02070309020205020404" pitchFamily="49" charset="0"/>
                <a:cs typeface="Courier New" panose="02070309020205020404" pitchFamily="49" charset="0"/>
              </a:rPr>
              <a:t>x","y","z</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&gt;&gt;&gt; b = " ".join(a)</a:t>
            </a:r>
          </a:p>
          <a:p>
            <a:pPr marL="0" indent="0">
              <a:buNone/>
            </a:pPr>
            <a:r>
              <a:rPr lang="en-GB" dirty="0">
                <a:latin typeface="Courier New" panose="02070309020205020404" pitchFamily="49" charset="0"/>
                <a:cs typeface="Courier New" panose="02070309020205020404" pitchFamily="49" charset="0"/>
              </a:rPr>
              <a:t>&gt;&gt;&gt; b</a:t>
            </a:r>
          </a:p>
          <a:p>
            <a:pPr marL="0" indent="0">
              <a:buNone/>
            </a:pPr>
            <a:r>
              <a:rPr lang="en-GB" dirty="0">
                <a:latin typeface="Courier New" panose="02070309020205020404" pitchFamily="49" charset="0"/>
                <a:cs typeface="Courier New" panose="02070309020205020404" pitchFamily="49" charset="0"/>
              </a:rPr>
              <a:t>'x y z'</a:t>
            </a:r>
          </a:p>
          <a:p>
            <a:pPr marL="0" indent="0">
              <a:buNone/>
            </a:pPr>
            <a:r>
              <a:rPr lang="en-GB" dirty="0">
                <a:latin typeface="Courier New" panose="02070309020205020404" pitchFamily="49" charset="0"/>
                <a:cs typeface="Courier New" panose="02070309020205020404" pitchFamily="49" charset="0"/>
              </a:rPr>
              <a:t>&gt;&gt;&gt; c = " and ".join(a)</a:t>
            </a:r>
          </a:p>
          <a:p>
            <a:pPr marL="0" indent="0">
              <a:buNone/>
            </a:pPr>
            <a:r>
              <a:rPr lang="en-GB" dirty="0">
                <a:latin typeface="Courier New" panose="02070309020205020404" pitchFamily="49" charset="0"/>
                <a:cs typeface="Courier New" panose="02070309020205020404" pitchFamily="49" charset="0"/>
              </a:rPr>
              <a:t>&gt;&gt;&gt; c</a:t>
            </a:r>
          </a:p>
          <a:p>
            <a:pPr marL="0" indent="0">
              <a:buNone/>
            </a:pPr>
            <a:r>
              <a:rPr lang="en-GB" dirty="0">
                <a:latin typeface="Courier New" panose="02070309020205020404" pitchFamily="49" charset="0"/>
                <a:cs typeface="Courier New" panose="02070309020205020404" pitchFamily="49" charset="0"/>
              </a:rPr>
              <a:t>'x and y and z'</a:t>
            </a:r>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25875507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72B11-D503-49F4-ACCD-9295B3238CFF}"/>
              </a:ext>
            </a:extLst>
          </p:cNvPr>
          <p:cNvSpPr>
            <a:spLocks noGrp="1"/>
          </p:cNvSpPr>
          <p:nvPr>
            <p:ph type="title"/>
          </p:nvPr>
        </p:nvSpPr>
        <p:spPr/>
        <p:txBody>
          <a:bodyPr/>
          <a:lstStyle/>
          <a:p>
            <a:pPr algn="r"/>
            <a:r>
              <a:rPr lang="en-GB" dirty="0"/>
              <a:t>Parsing</a:t>
            </a:r>
          </a:p>
        </p:txBody>
      </p:sp>
      <p:sp>
        <p:nvSpPr>
          <p:cNvPr id="3" name="Content Placeholder 2">
            <a:extLst>
              <a:ext uri="{FF2B5EF4-FFF2-40B4-BE49-F238E27FC236}">
                <a16:creationId xmlns:a16="http://schemas.microsoft.com/office/drawing/2014/main" id="{0EBDF068-4767-415F-9586-E938BB9D97FB}"/>
              </a:ext>
            </a:extLst>
          </p:cNvPr>
          <p:cNvSpPr>
            <a:spLocks noGrp="1"/>
          </p:cNvSpPr>
          <p:nvPr>
            <p:ph idx="1"/>
          </p:nvPr>
        </p:nvSpPr>
        <p:spPr/>
        <p:txBody>
          <a:bodyPr/>
          <a:lstStyle/>
          <a:p>
            <a:pPr marL="0" indent="0">
              <a:buNone/>
            </a:pPr>
            <a:r>
              <a:rPr lang="en-GB" dirty="0"/>
              <a:t>Often we'll need to split strings up based on some delimiter. </a:t>
            </a:r>
          </a:p>
          <a:p>
            <a:pPr marL="0" indent="0">
              <a:buNone/>
            </a:pPr>
            <a:r>
              <a:rPr lang="en-GB" dirty="0"/>
              <a:t>This is known as parsing.</a:t>
            </a:r>
          </a:p>
          <a:p>
            <a:pPr marL="0" indent="0">
              <a:buNone/>
            </a:pPr>
            <a:r>
              <a:rPr lang="en-GB" dirty="0"/>
              <a:t>For example, it is usual to read data files a line at a time and them parse them into numbers.</a:t>
            </a:r>
          </a:p>
        </p:txBody>
      </p:sp>
    </p:spTree>
    <p:extLst>
      <p:ext uri="{BB962C8B-B14F-4D97-AF65-F5344CB8AC3E}">
        <p14:creationId xmlns:p14="http://schemas.microsoft.com/office/powerpoint/2010/main" val="38101003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Split</a:t>
            </a:r>
          </a:p>
        </p:txBody>
      </p:sp>
      <p:sp>
        <p:nvSpPr>
          <p:cNvPr id="3" name="Content Placeholder 2"/>
          <p:cNvSpPr>
            <a:spLocks noGrp="1"/>
          </p:cNvSpPr>
          <p:nvPr>
            <p:ph idx="1"/>
          </p:nvPr>
        </p:nvSpPr>
        <p:spPr>
          <a:xfrm>
            <a:off x="838200" y="1276350"/>
            <a:ext cx="10515600" cy="5162550"/>
          </a:xfrm>
        </p:spPr>
        <p:txBody>
          <a:bodyPr>
            <a:normAutofit fontScale="92500" lnSpcReduction="20000"/>
          </a:bodyPr>
          <a:lstStyle/>
          <a:p>
            <a:pPr marL="0" indent="0">
              <a:buNone/>
            </a:pPr>
            <a:r>
              <a:rPr lang="en-GB" dirty="0"/>
              <a:t>Strings can be split by:</a:t>
            </a:r>
          </a:p>
          <a:p>
            <a:pPr marL="0" indent="0">
              <a:buNone/>
            </a:pPr>
            <a:endParaRPr lang="en-GB" dirty="0"/>
          </a:p>
          <a:p>
            <a:pPr marL="0" indent="0">
              <a:lnSpc>
                <a:spcPct val="100000"/>
              </a:lnSpc>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str.split</a:t>
            </a:r>
            <a:r>
              <a:rPr lang="en-GB" dirty="0">
                <a:latin typeface="Courier New" panose="02070309020205020404" pitchFamily="49" charset="0"/>
                <a:cs typeface="Courier New" panose="02070309020205020404" pitchFamily="49" charset="0"/>
              </a:rPr>
              <a:t>(string, delimiter)</a:t>
            </a:r>
          </a:p>
          <a:p>
            <a:pPr marL="0" indent="0">
              <a:lnSpc>
                <a:spcPct val="100000"/>
              </a:lnSpc>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some_string.split</a:t>
            </a:r>
            <a:r>
              <a:rPr lang="en-GB" dirty="0">
                <a:latin typeface="Courier New" panose="02070309020205020404" pitchFamily="49" charset="0"/>
                <a:cs typeface="Courier New" panose="02070309020205020404" pitchFamily="49" charset="0"/>
              </a:rPr>
              <a:t>(delimiter)</a:t>
            </a:r>
          </a:p>
          <a:p>
            <a:pPr marL="0" indent="0">
              <a:buNone/>
            </a:pPr>
            <a:endParaRPr lang="en-GB" dirty="0"/>
          </a:p>
          <a:p>
            <a:pPr marL="0" indent="0">
              <a:buNone/>
            </a:pPr>
            <a:r>
              <a:rPr lang="en-GB" dirty="0"/>
              <a:t>(There's no great difference)</a:t>
            </a:r>
          </a:p>
          <a:p>
            <a:pPr marL="0" indent="0">
              <a:buNone/>
            </a:pPr>
            <a:endParaRPr lang="en-GB" dirty="0"/>
          </a:p>
          <a:p>
            <a:pPr marL="0" indent="0">
              <a:buNone/>
            </a:pPr>
            <a:r>
              <a:rPr lang="en-GB" dirty="0"/>
              <a:t>For example:</a:t>
            </a:r>
          </a:p>
          <a:p>
            <a:pPr marL="0" indent="0">
              <a:buNone/>
            </a:pPr>
            <a:r>
              <a:rPr lang="en-GB" dirty="0">
                <a:latin typeface="Courier New" panose="02070309020205020404" pitchFamily="49" charset="0"/>
                <a:cs typeface="Courier New" panose="02070309020205020404" pitchFamily="49" charset="0"/>
              </a:rPr>
              <a:t>a = "Daisy, Daisy/Give me your answer, do."</a:t>
            </a:r>
          </a:p>
          <a:p>
            <a:pPr marL="0" indent="0">
              <a:buNone/>
            </a:pPr>
            <a:r>
              <a:rPr lang="en-GB" dirty="0">
                <a:latin typeface="Courier New" panose="02070309020205020404" pitchFamily="49" charset="0"/>
                <a:cs typeface="Courier New" panose="02070309020205020404" pitchFamily="49" charset="0"/>
              </a:rPr>
              <a:t>b = </a:t>
            </a:r>
            <a:r>
              <a:rPr lang="en-GB" dirty="0" err="1">
                <a:latin typeface="Courier New" panose="02070309020205020404" pitchFamily="49" charset="0"/>
                <a:cs typeface="Courier New" panose="02070309020205020404" pitchFamily="49" charset="0"/>
              </a:rPr>
              <a:t>str.split</a:t>
            </a:r>
            <a:r>
              <a:rPr lang="en-GB" dirty="0">
                <a:latin typeface="Courier New" panose="02070309020205020404" pitchFamily="49" charset="0"/>
                <a:cs typeface="Courier New" panose="02070309020205020404" pitchFamily="49" charset="0"/>
              </a:rPr>
              <a:t>(a," ")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As it happens, whitespace is the default.</a:t>
            </a:r>
          </a:p>
          <a:p>
            <a:pPr marL="0" indent="0">
              <a:buNone/>
            </a:pPr>
            <a:endParaRPr lang="en-GB" dirty="0"/>
          </a:p>
        </p:txBody>
      </p:sp>
    </p:spTree>
    <p:extLst>
      <p:ext uri="{BB962C8B-B14F-4D97-AF65-F5344CB8AC3E}">
        <p14:creationId xmlns:p14="http://schemas.microsoft.com/office/powerpoint/2010/main" val="3668887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C809D-D671-4ED8-8DFB-73920C4D70F6}"/>
              </a:ext>
            </a:extLst>
          </p:cNvPr>
          <p:cNvSpPr>
            <a:spLocks noGrp="1"/>
          </p:cNvSpPr>
          <p:nvPr>
            <p:ph type="title"/>
          </p:nvPr>
        </p:nvSpPr>
        <p:spPr/>
        <p:txBody>
          <a:bodyPr/>
          <a:lstStyle/>
          <a:p>
            <a:pPr algn="r"/>
            <a:r>
              <a:rPr lang="en-GB" dirty="0"/>
              <a:t>Search and replace</a:t>
            </a:r>
          </a:p>
        </p:txBody>
      </p:sp>
      <p:sp>
        <p:nvSpPr>
          <p:cNvPr id="3" name="Content Placeholder 2">
            <a:extLst>
              <a:ext uri="{FF2B5EF4-FFF2-40B4-BE49-F238E27FC236}">
                <a16:creationId xmlns:a16="http://schemas.microsoft.com/office/drawing/2014/main" id="{3B31A1AD-7290-4245-B5BB-01E5B5D7E7D1}"/>
              </a:ext>
            </a:extLst>
          </p:cNvPr>
          <p:cNvSpPr>
            <a:spLocks noGrp="1"/>
          </p:cNvSpPr>
          <p:nvPr>
            <p:ph idx="1"/>
          </p:nvPr>
        </p:nvSpPr>
        <p:spPr>
          <a:xfrm>
            <a:off x="365760" y="1825625"/>
            <a:ext cx="11605846" cy="4631446"/>
          </a:xfrm>
        </p:spPr>
        <p:txBody>
          <a:bodyPr>
            <a:normAutofit fontScale="62500" lnSpcReduction="20000"/>
          </a:bodyPr>
          <a:lstStyle/>
          <a:p>
            <a:pPr marL="0" indent="0">
              <a:buNone/>
            </a:pPr>
            <a:r>
              <a:rPr lang="en-GB" dirty="0" err="1">
                <a:latin typeface="Courier New" panose="02070309020205020404" pitchFamily="49" charset="0"/>
                <a:cs typeface="Courier New" panose="02070309020205020404" pitchFamily="49" charset="0"/>
              </a:rPr>
              <a:t>str.startswith</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strA</a:t>
            </a:r>
            <a:r>
              <a:rPr lang="en-GB" dirty="0">
                <a:latin typeface="Courier New" panose="02070309020205020404" pitchFamily="49" charset="0"/>
                <a:cs typeface="Courier New" panose="02070309020205020404" pitchFamily="49" charset="0"/>
              </a:rPr>
              <a:t>, 0, </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(string))</a:t>
            </a:r>
            <a:r>
              <a:rPr lang="en-GB" dirty="0"/>
              <a:t>		Checks whether a string starts with </a:t>
            </a:r>
            <a:r>
              <a:rPr lang="en-GB" dirty="0" err="1"/>
              <a:t>strA</a:t>
            </a:r>
            <a:r>
              <a:rPr lang="en-GB" dirty="0"/>
              <a:t>.</a:t>
            </a:r>
          </a:p>
          <a:p>
            <a:pPr marL="0" indent="0">
              <a:buNone/>
            </a:pPr>
            <a:r>
              <a:rPr lang="en-GB" dirty="0" err="1">
                <a:latin typeface="Courier New" panose="02070309020205020404" pitchFamily="49" charset="0"/>
                <a:cs typeface="Courier New" panose="02070309020205020404" pitchFamily="49" charset="0"/>
              </a:rPr>
              <a:t>str.endswith</a:t>
            </a:r>
            <a:r>
              <a:rPr lang="en-GB" dirty="0">
                <a:latin typeface="Courier New" panose="02070309020205020404" pitchFamily="49" charset="0"/>
                <a:cs typeface="Courier New" panose="02070309020205020404" pitchFamily="49" charset="0"/>
              </a:rPr>
              <a:t>(suffix, 0, </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(string))		</a:t>
            </a:r>
            <a:r>
              <a:rPr lang="en-GB" sz="2900" dirty="0"/>
              <a:t>Second two </a:t>
            </a:r>
            <a:r>
              <a:rPr lang="en-GB" sz="2900" dirty="0" err="1"/>
              <a:t>params</a:t>
            </a:r>
            <a:r>
              <a:rPr lang="en-GB" sz="2900" dirty="0"/>
              <a:t> are optional start and end </a:t>
            </a:r>
          </a:p>
          <a:p>
            <a:pPr marL="0" indent="0">
              <a:buNone/>
            </a:pPr>
            <a:r>
              <a:rPr lang="en-GB" sz="2900" dirty="0"/>
              <a:t>								search locations.</a:t>
            </a:r>
          </a:p>
          <a:p>
            <a:pPr marL="0" indent="0">
              <a:buNone/>
            </a:pPr>
            <a:r>
              <a:rPr lang="en-GB" dirty="0" err="1">
                <a:latin typeface="Courier New" panose="02070309020205020404" pitchFamily="49" charset="0"/>
                <a:cs typeface="Courier New" panose="02070309020205020404" pitchFamily="49" charset="0"/>
              </a:rPr>
              <a:t>str.find</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strA</a:t>
            </a:r>
            <a:r>
              <a:rPr lang="en-GB" dirty="0">
                <a:latin typeface="Courier New" panose="02070309020205020404" pitchFamily="49" charset="0"/>
                <a:cs typeface="Courier New" panose="02070309020205020404" pitchFamily="49" charset="0"/>
              </a:rPr>
              <a:t>, 0, </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(string)) 	</a:t>
            </a:r>
            <a:r>
              <a:rPr lang="en-GB" dirty="0"/>
              <a:t>		Gives index position or -1 if not found</a:t>
            </a:r>
          </a:p>
          <a:p>
            <a:pPr marL="0" indent="0">
              <a:buNone/>
            </a:pPr>
            <a:r>
              <a:rPr lang="da-DK" dirty="0">
                <a:latin typeface="Courier New" panose="02070309020205020404" pitchFamily="49" charset="0"/>
                <a:cs typeface="Courier New" panose="02070309020205020404" pitchFamily="49" charset="0"/>
              </a:rPr>
              <a:t>str.index(strA, 0, len(string)) 	</a:t>
            </a:r>
            <a:r>
              <a:rPr lang="da-DK" dirty="0"/>
              <a:t>		Raises error message if not found.</a:t>
            </a:r>
          </a:p>
          <a:p>
            <a:pPr marL="0" indent="0">
              <a:buNone/>
            </a:pPr>
            <a:r>
              <a:rPr lang="da-DK" sz="2900" dirty="0">
                <a:latin typeface="Courier New" panose="02070309020205020404" pitchFamily="49" charset="0"/>
                <a:cs typeface="Courier New" panose="02070309020205020404" pitchFamily="49" charset="0"/>
              </a:rPr>
              <a:t>rfind</a:t>
            </a:r>
            <a:r>
              <a:rPr lang="da-DK" dirty="0"/>
              <a:t> and </a:t>
            </a:r>
            <a:r>
              <a:rPr lang="da-DK" sz="2900" dirty="0">
                <a:latin typeface="Courier New" panose="02070309020205020404" pitchFamily="49" charset="0"/>
                <a:cs typeface="Courier New" panose="02070309020205020404" pitchFamily="49" charset="0"/>
              </a:rPr>
              <a:t>rindex</a:t>
            </a:r>
            <a:r>
              <a:rPr lang="da-DK" dirty="0"/>
              <a:t> do the same from right-to-left</a:t>
            </a:r>
          </a:p>
          <a:p>
            <a:pPr marL="0" indent="0">
              <a:buNone/>
            </a:pPr>
            <a:r>
              <a:rPr lang="da-DK" dirty="0"/>
              <a:t>Once an index is found, you can uses slices to extract substrings.</a:t>
            </a:r>
          </a:p>
          <a:p>
            <a:pPr marL="0" indent="0">
              <a:buNone/>
            </a:pPr>
            <a:r>
              <a:rPr lang="en-GB" sz="2900" dirty="0" err="1">
                <a:latin typeface="Courier New" panose="02070309020205020404" pitchFamily="49" charset="0"/>
                <a:cs typeface="Courier New" panose="02070309020205020404" pitchFamily="49" charset="0"/>
              </a:rPr>
              <a:t>strB</a:t>
            </a:r>
            <a:r>
              <a:rPr lang="en-GB" sz="2900" dirty="0">
                <a:latin typeface="Courier New" panose="02070309020205020404" pitchFamily="49" charset="0"/>
                <a:cs typeface="Courier New" panose="02070309020205020404" pitchFamily="49" charset="0"/>
              </a:rPr>
              <a:t> = </a:t>
            </a:r>
            <a:r>
              <a:rPr lang="en-GB" sz="2900" dirty="0" err="1">
                <a:latin typeface="Courier New" panose="02070309020205020404" pitchFamily="49" charset="0"/>
                <a:cs typeface="Courier New" panose="02070309020205020404" pitchFamily="49" charset="0"/>
              </a:rPr>
              <a:t>strA</a:t>
            </a:r>
            <a:r>
              <a:rPr lang="en-GB" sz="2900" dirty="0">
                <a:latin typeface="Courier New" panose="02070309020205020404" pitchFamily="49" charset="0"/>
                <a:cs typeface="Courier New" panose="02070309020205020404" pitchFamily="49" charset="0"/>
              </a:rPr>
              <a:t>[index1:index2]</a:t>
            </a:r>
          </a:p>
          <a:p>
            <a:pPr marL="0" indent="0">
              <a:buNone/>
            </a:pPr>
            <a:endParaRPr lang="en-GB" dirty="0"/>
          </a:p>
          <a:p>
            <a:pPr marL="0" indent="0">
              <a:buNone/>
            </a:pPr>
            <a:r>
              <a:rPr lang="en-GB" sz="2900" dirty="0" err="1">
                <a:latin typeface="Courier New" panose="02070309020205020404" pitchFamily="49" charset="0"/>
                <a:cs typeface="Courier New" panose="02070309020205020404" pitchFamily="49" charset="0"/>
              </a:rPr>
              <a:t>lstrip</a:t>
            </a:r>
            <a:r>
              <a:rPr lang="en-GB" sz="2900" dirty="0">
                <a:latin typeface="Courier New" panose="02070309020205020404" pitchFamily="49" charset="0"/>
                <a:cs typeface="Courier New" panose="02070309020205020404" pitchFamily="49" charset="0"/>
              </a:rPr>
              <a:t>(</a:t>
            </a:r>
            <a:r>
              <a:rPr lang="en-GB" sz="2900" dirty="0" err="1">
                <a:latin typeface="Courier New" panose="02070309020205020404" pitchFamily="49" charset="0"/>
                <a:cs typeface="Courier New" panose="02070309020205020404" pitchFamily="49" charset="0"/>
              </a:rPr>
              <a:t>str</a:t>
            </a:r>
            <a:r>
              <a:rPr lang="en-GB" sz="2900" dirty="0">
                <a:latin typeface="Courier New" panose="02070309020205020404" pitchFamily="49" charset="0"/>
                <a:cs typeface="Courier New" panose="02070309020205020404" pitchFamily="49" charset="0"/>
              </a:rPr>
              <a:t>)</a:t>
            </a:r>
            <a:r>
              <a:rPr lang="en-GB" sz="2900" dirty="0"/>
              <a:t>/</a:t>
            </a:r>
            <a:r>
              <a:rPr lang="en-GB" sz="2900" dirty="0" err="1">
                <a:latin typeface="Courier New" panose="02070309020205020404" pitchFamily="49" charset="0"/>
                <a:cs typeface="Courier New" panose="02070309020205020404" pitchFamily="49" charset="0"/>
              </a:rPr>
              <a:t>rstrip</a:t>
            </a:r>
            <a:r>
              <a:rPr lang="en-GB" sz="2900" dirty="0">
                <a:latin typeface="Courier New" panose="02070309020205020404" pitchFamily="49" charset="0"/>
                <a:cs typeface="Courier New" panose="02070309020205020404" pitchFamily="49" charset="0"/>
              </a:rPr>
              <a:t>(</a:t>
            </a:r>
            <a:r>
              <a:rPr lang="en-GB" sz="2900" dirty="0" err="1">
                <a:latin typeface="Courier New" panose="02070309020205020404" pitchFamily="49" charset="0"/>
                <a:cs typeface="Courier New" panose="02070309020205020404" pitchFamily="49" charset="0"/>
              </a:rPr>
              <a:t>str</a:t>
            </a:r>
            <a:r>
              <a:rPr lang="en-GB" sz="2900" dirty="0">
                <a:latin typeface="Courier New" panose="02070309020205020404" pitchFamily="49" charset="0"/>
                <a:cs typeface="Courier New" panose="02070309020205020404" pitchFamily="49" charset="0"/>
              </a:rPr>
              <a:t>)  </a:t>
            </a:r>
            <a:r>
              <a:rPr lang="en-GB" dirty="0"/>
              <a:t>				Removes leading whitespace from left/right</a:t>
            </a:r>
          </a:p>
          <a:p>
            <a:pPr marL="0" indent="0">
              <a:buNone/>
            </a:pPr>
            <a:r>
              <a:rPr lang="en-GB" sz="2900" dirty="0">
                <a:latin typeface="Courier New" panose="02070309020205020404" pitchFamily="49" charset="0"/>
                <a:cs typeface="Courier New" panose="02070309020205020404" pitchFamily="49" charset="0"/>
              </a:rPr>
              <a:t>strip([chars])					As above, but both sides, and with optional characters to strip</a:t>
            </a:r>
          </a:p>
          <a:p>
            <a:pPr marL="0" indent="0">
              <a:buNone/>
            </a:pPr>
            <a:r>
              <a:rPr lang="en-GB" sz="2900" dirty="0" err="1">
                <a:latin typeface="Courier New" panose="02070309020205020404" pitchFamily="49" charset="0"/>
                <a:cs typeface="Courier New" panose="02070309020205020404" pitchFamily="49" charset="0"/>
              </a:rPr>
              <a:t>str.replace</a:t>
            </a:r>
            <a:r>
              <a:rPr lang="en-GB" sz="2900" dirty="0">
                <a:latin typeface="Courier New" panose="02070309020205020404" pitchFamily="49" charset="0"/>
                <a:cs typeface="Courier New" panose="02070309020205020404" pitchFamily="49" charset="0"/>
              </a:rPr>
              <a:t>(</a:t>
            </a:r>
            <a:r>
              <a:rPr lang="en-GB" sz="2900" dirty="0" err="1">
                <a:latin typeface="Courier New" panose="02070309020205020404" pitchFamily="49" charset="0"/>
                <a:cs typeface="Courier New" panose="02070309020205020404" pitchFamily="49" charset="0"/>
              </a:rPr>
              <a:t>substringA</a:t>
            </a:r>
            <a:r>
              <a:rPr lang="en-GB" sz="2900" dirty="0">
                <a:latin typeface="Courier New" panose="02070309020205020404" pitchFamily="49" charset="0"/>
                <a:cs typeface="Courier New" panose="02070309020205020404" pitchFamily="49" charset="0"/>
              </a:rPr>
              <a:t>, </a:t>
            </a:r>
            <a:r>
              <a:rPr lang="en-GB" sz="2900" dirty="0" err="1">
                <a:latin typeface="Courier New" panose="02070309020205020404" pitchFamily="49" charset="0"/>
                <a:cs typeface="Courier New" panose="02070309020205020404" pitchFamily="49" charset="0"/>
              </a:rPr>
              <a:t>substringB</a:t>
            </a:r>
            <a:r>
              <a:rPr lang="en-GB" sz="2900" dirty="0">
                <a:latin typeface="Courier New" panose="02070309020205020404" pitchFamily="49" charset="0"/>
                <a:cs typeface="Courier New" panose="02070309020205020404" pitchFamily="49" charset="0"/>
              </a:rPr>
              <a:t>, </a:t>
            </a:r>
            <a:r>
              <a:rPr lang="en-GB" sz="2900" dirty="0" err="1">
                <a:latin typeface="Courier New" panose="02070309020205020404" pitchFamily="49" charset="0"/>
                <a:cs typeface="Courier New" panose="02070309020205020404" pitchFamily="49" charset="0"/>
              </a:rPr>
              <a:t>int</a:t>
            </a:r>
            <a:r>
              <a:rPr lang="en-GB" sz="2900" dirty="0">
                <a:latin typeface="Courier New" panose="02070309020205020404" pitchFamily="49" charset="0"/>
                <a:cs typeface="Courier New" panose="02070309020205020404" pitchFamily="49" charset="0"/>
              </a:rPr>
              <a:t>)</a:t>
            </a:r>
            <a:r>
              <a:rPr lang="en-GB" dirty="0"/>
              <a:t>		Replace all occurrences of A with B. </a:t>
            </a:r>
          </a:p>
          <a:p>
            <a:pPr marL="0" indent="0">
              <a:buNone/>
            </a:pPr>
            <a:r>
              <a:rPr lang="en-GB" dirty="0"/>
              <a:t>							The optional final </a:t>
            </a:r>
            <a:r>
              <a:rPr lang="en-GB" dirty="0" err="1"/>
              <a:t>int</a:t>
            </a:r>
            <a:r>
              <a:rPr lang="en-GB" dirty="0"/>
              <a:t> </a:t>
            </a:r>
            <a:r>
              <a:rPr lang="en-GB" dirty="0" err="1"/>
              <a:t>arg</a:t>
            </a:r>
            <a:r>
              <a:rPr lang="en-GB" dirty="0"/>
              <a:t> will control the </a:t>
            </a:r>
          </a:p>
          <a:p>
            <a:pPr marL="0" indent="0">
              <a:buNone/>
            </a:pPr>
            <a:r>
              <a:rPr lang="en-GB" dirty="0"/>
              <a:t>							max number of replacements.</a:t>
            </a:r>
          </a:p>
          <a:p>
            <a:pPr marL="0" indent="0">
              <a:buNone/>
            </a:pPr>
            <a:endParaRPr lang="en-GB" dirty="0"/>
          </a:p>
        </p:txBody>
      </p:sp>
    </p:spTree>
    <p:extLst>
      <p:ext uri="{BB962C8B-B14F-4D97-AF65-F5344CB8AC3E}">
        <p14:creationId xmlns:p14="http://schemas.microsoft.com/office/powerpoint/2010/main" val="2116928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AB4F8-CB94-49D8-9624-FE0985E1F7F2}"/>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2DF95C9A-E82C-4E01-B9F8-0A5F4535CDBB}"/>
              </a:ext>
            </a:extLst>
          </p:cNvPr>
          <p:cNvSpPr>
            <a:spLocks noGrp="1"/>
          </p:cNvSpPr>
          <p:nvPr>
            <p:ph idx="1"/>
          </p:nvPr>
        </p:nvSpPr>
        <p:spPr>
          <a:xfrm>
            <a:off x="838200" y="2419643"/>
            <a:ext cx="10515600" cy="3757320"/>
          </a:xfrm>
        </p:spPr>
        <p:txBody>
          <a:bodyPr/>
          <a:lstStyle/>
          <a:p>
            <a:pPr marL="0" indent="0">
              <a:buNone/>
            </a:pPr>
            <a:r>
              <a:rPr lang="en-GB" dirty="0"/>
              <a:t>Holding more than one thing that won't change.</a:t>
            </a:r>
          </a:p>
          <a:p>
            <a:pPr marL="0" indent="0">
              <a:buNone/>
            </a:pPr>
            <a:r>
              <a:rPr lang="en-GB" dirty="0"/>
              <a:t>Holding more than one thing that will change.</a:t>
            </a:r>
          </a:p>
          <a:p>
            <a:pPr marL="0" indent="0">
              <a:buNone/>
            </a:pPr>
            <a:r>
              <a:rPr lang="en-GB" dirty="0"/>
              <a:t>Strings, revisited.</a:t>
            </a:r>
          </a:p>
          <a:p>
            <a:pPr marL="0" indent="0">
              <a:buNone/>
            </a:pPr>
            <a:r>
              <a:rPr lang="en-GB" dirty="0"/>
              <a:t>Formatting strings.</a:t>
            </a:r>
          </a:p>
          <a:p>
            <a:pPr marL="0" indent="0">
              <a:buNone/>
            </a:pPr>
            <a:r>
              <a:rPr lang="en-GB" dirty="0"/>
              <a:t>Sets.</a:t>
            </a:r>
          </a:p>
          <a:p>
            <a:pPr marL="0" indent="0">
              <a:buNone/>
            </a:pPr>
            <a:r>
              <a:rPr lang="en-GB" dirty="0"/>
              <a:t>Holding things associated with a name.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1396344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0A315-4DDB-4E5A-B603-849AF0CE2AE7}"/>
              </a:ext>
            </a:extLst>
          </p:cNvPr>
          <p:cNvSpPr>
            <a:spLocks noGrp="1"/>
          </p:cNvSpPr>
          <p:nvPr>
            <p:ph type="title"/>
          </p:nvPr>
        </p:nvSpPr>
        <p:spPr>
          <a:xfrm>
            <a:off x="1386840" y="196312"/>
            <a:ext cx="10515600" cy="1325563"/>
          </a:xfrm>
        </p:spPr>
        <p:txBody>
          <a:bodyPr/>
          <a:lstStyle/>
          <a:p>
            <a:pPr algn="r"/>
            <a:r>
              <a:rPr lang="en-GB" dirty="0"/>
              <a:t>Escape characters</a:t>
            </a:r>
          </a:p>
        </p:txBody>
      </p:sp>
      <p:sp>
        <p:nvSpPr>
          <p:cNvPr id="3" name="Content Placeholder 2">
            <a:extLst>
              <a:ext uri="{FF2B5EF4-FFF2-40B4-BE49-F238E27FC236}">
                <a16:creationId xmlns:a16="http://schemas.microsoft.com/office/drawing/2014/main" id="{7B11F0BA-6A3D-49DE-989A-9BD65DF89761}"/>
              </a:ext>
            </a:extLst>
          </p:cNvPr>
          <p:cNvSpPr>
            <a:spLocks noGrp="1"/>
          </p:cNvSpPr>
          <p:nvPr>
            <p:ph idx="1"/>
          </p:nvPr>
        </p:nvSpPr>
        <p:spPr>
          <a:xfrm>
            <a:off x="416170" y="2219521"/>
            <a:ext cx="11316286" cy="4351338"/>
          </a:xfrm>
        </p:spPr>
        <p:txBody>
          <a:bodyPr>
            <a:normAutofit fontScale="77500" lnSpcReduction="20000"/>
          </a:bodyPr>
          <a:lstStyle/>
          <a:p>
            <a:pPr marL="0" indent="0">
              <a:buNone/>
            </a:pPr>
            <a:r>
              <a:rPr lang="en-GB" dirty="0"/>
              <a:t>What if we want quotes in our strings?</a:t>
            </a:r>
          </a:p>
          <a:p>
            <a:pPr marL="0" indent="0">
              <a:spcAft>
                <a:spcPts val="1200"/>
              </a:spcAft>
              <a:buNone/>
            </a:pPr>
            <a:r>
              <a:rPr lang="en-GB" dirty="0"/>
              <a:t>Use double inside single, or vice versa:</a:t>
            </a:r>
          </a:p>
          <a:p>
            <a:pPr marL="0" indent="0">
              <a:buNone/>
            </a:pPr>
            <a:r>
              <a:rPr lang="en-GB" dirty="0">
                <a:latin typeface="Courier New" panose="02070309020205020404" pitchFamily="49" charset="0"/>
                <a:cs typeface="Courier New" panose="02070309020205020404" pitchFamily="49" charset="0"/>
              </a:rPr>
              <a:t>a = "It's called 'Daisy'."</a:t>
            </a:r>
          </a:p>
          <a:p>
            <a:pPr marL="0" indent="0">
              <a:spcAft>
                <a:spcPts val="1200"/>
              </a:spcAft>
              <a:buNone/>
            </a:pPr>
            <a:r>
              <a:rPr lang="en-GB" dirty="0">
                <a:latin typeface="Courier New" panose="02070309020205020404" pitchFamily="49" charset="0"/>
                <a:cs typeface="Courier New" panose="02070309020205020404" pitchFamily="49" charset="0"/>
              </a:rPr>
              <a:t>a = 'You invented "Space Paranoids"?'</a:t>
            </a:r>
          </a:p>
          <a:p>
            <a:pPr marL="0" indent="0">
              <a:spcAft>
                <a:spcPts val="1200"/>
              </a:spcAft>
              <a:buNone/>
            </a:pPr>
            <a:r>
              <a:rPr lang="en-GB" dirty="0"/>
              <a:t>If you need to mix them, though, you have problems as Python can't tell where the string ends:</a:t>
            </a:r>
          </a:p>
          <a:p>
            <a:pPr marL="0" indent="0">
              <a:spcAft>
                <a:spcPts val="1200"/>
              </a:spcAft>
              <a:buNone/>
            </a:pPr>
            <a:r>
              <a:rPr lang="en-GB" dirty="0">
                <a:latin typeface="Courier New" panose="02070309020205020404" pitchFamily="49" charset="0"/>
                <a:cs typeface="Courier New" panose="02070309020205020404" pitchFamily="49" charset="0"/>
              </a:rPr>
              <a:t>a = 'It's called "Daisy".'</a:t>
            </a:r>
          </a:p>
          <a:p>
            <a:pPr marL="0" indent="0">
              <a:spcAft>
                <a:spcPts val="1200"/>
              </a:spcAft>
              <a:buNone/>
            </a:pPr>
            <a:r>
              <a:rPr lang="en-GB" dirty="0"/>
              <a:t>Instead, you have to use an escape character, a special character that is interpreted differently from how it looks. All escape characters start with a backslash, for a single quote it is simply:</a:t>
            </a:r>
          </a:p>
          <a:p>
            <a:pPr marL="0" indent="0">
              <a:buNone/>
            </a:pPr>
            <a:r>
              <a:rPr lang="en-GB" dirty="0">
                <a:latin typeface="Courier New" panose="02070309020205020404" pitchFamily="49" charset="0"/>
                <a:cs typeface="Courier New" panose="02070309020205020404" pitchFamily="49" charset="0"/>
              </a:rPr>
              <a:t>a = 'It</a:t>
            </a:r>
            <a:r>
              <a:rPr lang="en-GB" b="1" dirty="0">
                <a:latin typeface="Courier New" panose="02070309020205020404" pitchFamily="49" charset="0"/>
                <a:cs typeface="Courier New" panose="02070309020205020404" pitchFamily="49" charset="0"/>
              </a:rPr>
              <a:t>\'</a:t>
            </a:r>
            <a:r>
              <a:rPr lang="en-GB" dirty="0">
                <a:latin typeface="Courier New" panose="02070309020205020404" pitchFamily="49" charset="0"/>
                <a:cs typeface="Courier New" panose="02070309020205020404" pitchFamily="49" charset="0"/>
              </a:rPr>
              <a:t>s called "Daisy".'</a:t>
            </a:r>
          </a:p>
        </p:txBody>
      </p:sp>
    </p:spTree>
    <p:extLst>
      <p:ext uri="{BB962C8B-B14F-4D97-AF65-F5344CB8AC3E}">
        <p14:creationId xmlns:p14="http://schemas.microsoft.com/office/powerpoint/2010/main" val="797210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C8EE4-F671-44D5-84EA-E3EB6714F50D}"/>
              </a:ext>
            </a:extLst>
          </p:cNvPr>
          <p:cNvSpPr>
            <a:spLocks noGrp="1"/>
          </p:cNvSpPr>
          <p:nvPr>
            <p:ph type="title"/>
          </p:nvPr>
        </p:nvSpPr>
        <p:spPr>
          <a:xfrm>
            <a:off x="1358704" y="168177"/>
            <a:ext cx="10515600" cy="1325563"/>
          </a:xfrm>
        </p:spPr>
        <p:txBody>
          <a:bodyPr/>
          <a:lstStyle/>
          <a:p>
            <a:pPr algn="r"/>
            <a:r>
              <a:rPr lang="en-GB" dirty="0"/>
              <a:t>Escape characters</a:t>
            </a:r>
          </a:p>
        </p:txBody>
      </p:sp>
      <p:graphicFrame>
        <p:nvGraphicFramePr>
          <p:cNvPr id="7" name="Content Placeholder 6">
            <a:extLst>
              <a:ext uri="{FF2B5EF4-FFF2-40B4-BE49-F238E27FC236}">
                <a16:creationId xmlns:a16="http://schemas.microsoft.com/office/drawing/2014/main" id="{4B6DF81A-1ED2-4FDE-B826-6EC8A94FAC2B}"/>
              </a:ext>
            </a:extLst>
          </p:cNvPr>
          <p:cNvGraphicFramePr>
            <a:graphicFrameLocks noGrp="1"/>
          </p:cNvGraphicFramePr>
          <p:nvPr>
            <p:ph idx="1"/>
            <p:extLst/>
          </p:nvPr>
        </p:nvGraphicFramePr>
        <p:xfrm>
          <a:off x="646249" y="1652102"/>
          <a:ext cx="10031276" cy="4687738"/>
        </p:xfrm>
        <a:graphic>
          <a:graphicData uri="http://schemas.openxmlformats.org/drawingml/2006/table">
            <a:tbl>
              <a:tblPr/>
              <a:tblGrid>
                <a:gridCol w="5015638">
                  <a:extLst>
                    <a:ext uri="{9D8B030D-6E8A-4147-A177-3AD203B41FA5}">
                      <a16:colId xmlns:a16="http://schemas.microsoft.com/office/drawing/2014/main" val="3723452260"/>
                    </a:ext>
                  </a:extLst>
                </a:gridCol>
                <a:gridCol w="5015638">
                  <a:extLst>
                    <a:ext uri="{9D8B030D-6E8A-4147-A177-3AD203B41FA5}">
                      <a16:colId xmlns:a16="http://schemas.microsoft.com/office/drawing/2014/main" val="3968398280"/>
                    </a:ext>
                  </a:extLst>
                </a:gridCol>
              </a:tblGrid>
              <a:tr h="334718">
                <a:tc>
                  <a:txBody>
                    <a:bodyPr/>
                    <a:lstStyle/>
                    <a:p>
                      <a:r>
                        <a:rPr lang="en-GB" sz="1600"/>
                        <a:t>\newline</a:t>
                      </a:r>
                    </a:p>
                  </a:txBody>
                  <a:tcPr marL="83680" marR="83680" marT="41840" marB="41840" anchor="ctr">
                    <a:lnL>
                      <a:noFill/>
                    </a:lnL>
                    <a:lnR>
                      <a:noFill/>
                    </a:lnR>
                    <a:lnT>
                      <a:noFill/>
                    </a:lnT>
                    <a:lnB>
                      <a:noFill/>
                    </a:lnB>
                  </a:tcPr>
                </a:tc>
                <a:tc>
                  <a:txBody>
                    <a:bodyPr/>
                    <a:lstStyle/>
                    <a:p>
                      <a:r>
                        <a:rPr lang="en-GB" sz="1600"/>
                        <a:t>Backslash and newline ignored</a:t>
                      </a:r>
                    </a:p>
                  </a:txBody>
                  <a:tcPr marL="83680" marR="83680" marT="41840" marB="41840" anchor="ctr">
                    <a:lnL>
                      <a:noFill/>
                    </a:lnL>
                    <a:lnR>
                      <a:noFill/>
                    </a:lnR>
                    <a:lnT>
                      <a:noFill/>
                    </a:lnT>
                    <a:lnB>
                      <a:noFill/>
                    </a:lnB>
                  </a:tcPr>
                </a:tc>
                <a:extLst>
                  <a:ext uri="{0D108BD9-81ED-4DB2-BD59-A6C34878D82A}">
                    <a16:rowId xmlns:a16="http://schemas.microsoft.com/office/drawing/2014/main" val="1848964255"/>
                  </a:ext>
                </a:extLst>
              </a:tr>
              <a:tr h="334718">
                <a:tc>
                  <a:txBody>
                    <a:bodyPr/>
                    <a:lstStyle/>
                    <a:p>
                      <a:r>
                        <a:rPr lang="en-GB" sz="1600"/>
                        <a:t>\\</a:t>
                      </a:r>
                    </a:p>
                  </a:txBody>
                  <a:tcPr marL="83680" marR="83680" marT="41840" marB="41840" anchor="ctr">
                    <a:lnL>
                      <a:noFill/>
                    </a:lnL>
                    <a:lnR>
                      <a:noFill/>
                    </a:lnR>
                    <a:lnT>
                      <a:noFill/>
                    </a:lnT>
                    <a:lnB>
                      <a:noFill/>
                    </a:lnB>
                  </a:tcPr>
                </a:tc>
                <a:tc>
                  <a:txBody>
                    <a:bodyPr/>
                    <a:lstStyle/>
                    <a:p>
                      <a:r>
                        <a:rPr lang="en-GB" sz="1600"/>
                        <a:t>Backslash (\)</a:t>
                      </a:r>
                    </a:p>
                  </a:txBody>
                  <a:tcPr marL="83680" marR="83680" marT="41840" marB="41840" anchor="ctr">
                    <a:lnL>
                      <a:noFill/>
                    </a:lnL>
                    <a:lnR>
                      <a:noFill/>
                    </a:lnR>
                    <a:lnT>
                      <a:noFill/>
                    </a:lnT>
                    <a:lnB>
                      <a:noFill/>
                    </a:lnB>
                  </a:tcPr>
                </a:tc>
                <a:extLst>
                  <a:ext uri="{0D108BD9-81ED-4DB2-BD59-A6C34878D82A}">
                    <a16:rowId xmlns:a16="http://schemas.microsoft.com/office/drawing/2014/main" val="974777740"/>
                  </a:ext>
                </a:extLst>
              </a:tr>
              <a:tr h="334718">
                <a:tc>
                  <a:txBody>
                    <a:bodyPr/>
                    <a:lstStyle/>
                    <a:p>
                      <a:r>
                        <a:rPr lang="en-GB" sz="1600"/>
                        <a:t>\'</a:t>
                      </a:r>
                    </a:p>
                  </a:txBody>
                  <a:tcPr marL="83680" marR="83680" marT="41840" marB="41840" anchor="ctr">
                    <a:lnL>
                      <a:noFill/>
                    </a:lnL>
                    <a:lnR>
                      <a:noFill/>
                    </a:lnR>
                    <a:lnT>
                      <a:noFill/>
                    </a:lnT>
                    <a:lnB>
                      <a:noFill/>
                    </a:lnB>
                  </a:tcPr>
                </a:tc>
                <a:tc>
                  <a:txBody>
                    <a:bodyPr/>
                    <a:lstStyle/>
                    <a:p>
                      <a:r>
                        <a:rPr lang="en-GB" sz="1600"/>
                        <a:t>Single quote (')</a:t>
                      </a:r>
                    </a:p>
                  </a:txBody>
                  <a:tcPr marL="83680" marR="83680" marT="41840" marB="41840" anchor="ctr">
                    <a:lnL>
                      <a:noFill/>
                    </a:lnL>
                    <a:lnR>
                      <a:noFill/>
                    </a:lnR>
                    <a:lnT>
                      <a:noFill/>
                    </a:lnT>
                    <a:lnB>
                      <a:noFill/>
                    </a:lnB>
                  </a:tcPr>
                </a:tc>
                <a:extLst>
                  <a:ext uri="{0D108BD9-81ED-4DB2-BD59-A6C34878D82A}">
                    <a16:rowId xmlns:a16="http://schemas.microsoft.com/office/drawing/2014/main" val="4047349126"/>
                  </a:ext>
                </a:extLst>
              </a:tr>
              <a:tr h="334718">
                <a:tc>
                  <a:txBody>
                    <a:bodyPr/>
                    <a:lstStyle/>
                    <a:p>
                      <a:r>
                        <a:rPr lang="en-GB" sz="1600"/>
                        <a:t>\"</a:t>
                      </a:r>
                    </a:p>
                  </a:txBody>
                  <a:tcPr marL="83680" marR="83680" marT="41840" marB="41840" anchor="ctr">
                    <a:lnL>
                      <a:noFill/>
                    </a:lnL>
                    <a:lnR>
                      <a:noFill/>
                    </a:lnR>
                    <a:lnT>
                      <a:noFill/>
                    </a:lnT>
                    <a:lnB>
                      <a:noFill/>
                    </a:lnB>
                  </a:tcPr>
                </a:tc>
                <a:tc>
                  <a:txBody>
                    <a:bodyPr/>
                    <a:lstStyle/>
                    <a:p>
                      <a:r>
                        <a:rPr lang="en-GB" sz="1600"/>
                        <a:t>Double quote (")</a:t>
                      </a:r>
                    </a:p>
                  </a:txBody>
                  <a:tcPr marL="83680" marR="83680" marT="41840" marB="41840" anchor="ctr">
                    <a:lnL>
                      <a:noFill/>
                    </a:lnL>
                    <a:lnR>
                      <a:noFill/>
                    </a:lnR>
                    <a:lnT>
                      <a:noFill/>
                    </a:lnT>
                    <a:lnB>
                      <a:noFill/>
                    </a:lnB>
                  </a:tcPr>
                </a:tc>
                <a:extLst>
                  <a:ext uri="{0D108BD9-81ED-4DB2-BD59-A6C34878D82A}">
                    <a16:rowId xmlns:a16="http://schemas.microsoft.com/office/drawing/2014/main" val="3284205741"/>
                  </a:ext>
                </a:extLst>
              </a:tr>
              <a:tr h="334718">
                <a:tc>
                  <a:txBody>
                    <a:bodyPr/>
                    <a:lstStyle/>
                    <a:p>
                      <a:r>
                        <a:rPr lang="en-GB" sz="1600"/>
                        <a:t>\b</a:t>
                      </a:r>
                    </a:p>
                  </a:txBody>
                  <a:tcPr marL="83680" marR="83680" marT="41840" marB="41840" anchor="ctr">
                    <a:lnL>
                      <a:noFill/>
                    </a:lnL>
                    <a:lnR>
                      <a:noFill/>
                    </a:lnR>
                    <a:lnT>
                      <a:noFill/>
                    </a:lnT>
                    <a:lnB>
                      <a:noFill/>
                    </a:lnB>
                  </a:tcPr>
                </a:tc>
                <a:tc>
                  <a:txBody>
                    <a:bodyPr/>
                    <a:lstStyle/>
                    <a:p>
                      <a:r>
                        <a:rPr lang="en-GB" sz="1600" dirty="0"/>
                        <a:t>ASCII Backspace (BS)</a:t>
                      </a:r>
                    </a:p>
                  </a:txBody>
                  <a:tcPr marL="83680" marR="83680" marT="41840" marB="41840" anchor="ctr">
                    <a:lnL>
                      <a:noFill/>
                    </a:lnL>
                    <a:lnR>
                      <a:noFill/>
                    </a:lnR>
                    <a:lnT>
                      <a:noFill/>
                    </a:lnT>
                    <a:lnB>
                      <a:noFill/>
                    </a:lnB>
                  </a:tcPr>
                </a:tc>
                <a:extLst>
                  <a:ext uri="{0D108BD9-81ED-4DB2-BD59-A6C34878D82A}">
                    <a16:rowId xmlns:a16="http://schemas.microsoft.com/office/drawing/2014/main" val="1034105849"/>
                  </a:ext>
                </a:extLst>
              </a:tr>
              <a:tr h="334718">
                <a:tc>
                  <a:txBody>
                    <a:bodyPr/>
                    <a:lstStyle/>
                    <a:p>
                      <a:r>
                        <a:rPr lang="en-GB" sz="1600"/>
                        <a:t>\f</a:t>
                      </a:r>
                    </a:p>
                  </a:txBody>
                  <a:tcPr marL="83680" marR="83680" marT="41840" marB="41840" anchor="ctr">
                    <a:lnL>
                      <a:noFill/>
                    </a:lnL>
                    <a:lnR>
                      <a:noFill/>
                    </a:lnR>
                    <a:lnT>
                      <a:noFill/>
                    </a:lnT>
                    <a:lnB>
                      <a:noFill/>
                    </a:lnB>
                  </a:tcPr>
                </a:tc>
                <a:tc>
                  <a:txBody>
                    <a:bodyPr/>
                    <a:lstStyle/>
                    <a:p>
                      <a:r>
                        <a:rPr lang="en-GB" sz="1600"/>
                        <a:t>ASCII Formfeed (FF)</a:t>
                      </a:r>
                    </a:p>
                  </a:txBody>
                  <a:tcPr marL="83680" marR="83680" marT="41840" marB="41840" anchor="ctr">
                    <a:lnL>
                      <a:noFill/>
                    </a:lnL>
                    <a:lnR>
                      <a:noFill/>
                    </a:lnR>
                    <a:lnT>
                      <a:noFill/>
                    </a:lnT>
                    <a:lnB>
                      <a:noFill/>
                    </a:lnB>
                  </a:tcPr>
                </a:tc>
                <a:extLst>
                  <a:ext uri="{0D108BD9-81ED-4DB2-BD59-A6C34878D82A}">
                    <a16:rowId xmlns:a16="http://schemas.microsoft.com/office/drawing/2014/main" val="3910941811"/>
                  </a:ext>
                </a:extLst>
              </a:tr>
              <a:tr h="334718">
                <a:tc>
                  <a:txBody>
                    <a:bodyPr/>
                    <a:lstStyle/>
                    <a:p>
                      <a:r>
                        <a:rPr lang="en-GB" sz="1600"/>
                        <a:t>\n</a:t>
                      </a:r>
                    </a:p>
                  </a:txBody>
                  <a:tcPr marL="83680" marR="83680" marT="41840" marB="41840" anchor="ctr">
                    <a:lnL>
                      <a:noFill/>
                    </a:lnL>
                    <a:lnR>
                      <a:noFill/>
                    </a:lnR>
                    <a:lnT>
                      <a:noFill/>
                    </a:lnT>
                    <a:lnB>
                      <a:noFill/>
                    </a:lnB>
                  </a:tcPr>
                </a:tc>
                <a:tc>
                  <a:txBody>
                    <a:bodyPr/>
                    <a:lstStyle/>
                    <a:p>
                      <a:r>
                        <a:rPr lang="en-GB" sz="1600"/>
                        <a:t>ASCII Linefeed (LF)</a:t>
                      </a:r>
                    </a:p>
                  </a:txBody>
                  <a:tcPr marL="83680" marR="83680" marT="41840" marB="41840" anchor="ctr">
                    <a:lnL>
                      <a:noFill/>
                    </a:lnL>
                    <a:lnR>
                      <a:noFill/>
                    </a:lnR>
                    <a:lnT>
                      <a:noFill/>
                    </a:lnT>
                    <a:lnB>
                      <a:noFill/>
                    </a:lnB>
                  </a:tcPr>
                </a:tc>
                <a:extLst>
                  <a:ext uri="{0D108BD9-81ED-4DB2-BD59-A6C34878D82A}">
                    <a16:rowId xmlns:a16="http://schemas.microsoft.com/office/drawing/2014/main" val="7078804"/>
                  </a:ext>
                </a:extLst>
              </a:tr>
              <a:tr h="334718">
                <a:tc>
                  <a:txBody>
                    <a:bodyPr/>
                    <a:lstStyle/>
                    <a:p>
                      <a:r>
                        <a:rPr lang="en-GB" sz="1600" dirty="0"/>
                        <a:t>\r</a:t>
                      </a:r>
                    </a:p>
                  </a:txBody>
                  <a:tcPr marL="83680" marR="83680" marT="41840" marB="41840" anchor="ctr">
                    <a:lnL>
                      <a:noFill/>
                    </a:lnL>
                    <a:lnR>
                      <a:noFill/>
                    </a:lnR>
                    <a:lnT>
                      <a:noFill/>
                    </a:lnT>
                    <a:lnB>
                      <a:noFill/>
                    </a:lnB>
                  </a:tcPr>
                </a:tc>
                <a:tc>
                  <a:txBody>
                    <a:bodyPr/>
                    <a:lstStyle/>
                    <a:p>
                      <a:r>
                        <a:rPr lang="en-GB" sz="1600"/>
                        <a:t>ASCII Carriage Return (CR)</a:t>
                      </a:r>
                    </a:p>
                  </a:txBody>
                  <a:tcPr marL="83680" marR="83680" marT="41840" marB="41840" anchor="ctr">
                    <a:lnL>
                      <a:noFill/>
                    </a:lnL>
                    <a:lnR>
                      <a:noFill/>
                    </a:lnR>
                    <a:lnT>
                      <a:noFill/>
                    </a:lnT>
                    <a:lnB>
                      <a:noFill/>
                    </a:lnB>
                  </a:tcPr>
                </a:tc>
                <a:extLst>
                  <a:ext uri="{0D108BD9-81ED-4DB2-BD59-A6C34878D82A}">
                    <a16:rowId xmlns:a16="http://schemas.microsoft.com/office/drawing/2014/main" val="930792004"/>
                  </a:ext>
                </a:extLst>
              </a:tr>
              <a:tr h="334718">
                <a:tc>
                  <a:txBody>
                    <a:bodyPr/>
                    <a:lstStyle/>
                    <a:p>
                      <a:r>
                        <a:rPr lang="en-GB" sz="1600"/>
                        <a:t>\t</a:t>
                      </a:r>
                    </a:p>
                  </a:txBody>
                  <a:tcPr marL="83680" marR="83680" marT="41840" marB="41840" anchor="ctr">
                    <a:lnL>
                      <a:noFill/>
                    </a:lnL>
                    <a:lnR>
                      <a:noFill/>
                    </a:lnR>
                    <a:lnT>
                      <a:noFill/>
                    </a:lnT>
                    <a:lnB>
                      <a:noFill/>
                    </a:lnB>
                  </a:tcPr>
                </a:tc>
                <a:tc>
                  <a:txBody>
                    <a:bodyPr/>
                    <a:lstStyle/>
                    <a:p>
                      <a:r>
                        <a:rPr lang="en-GB" sz="1600" dirty="0"/>
                        <a:t>ASCII Horizontal Tab (TAB)</a:t>
                      </a:r>
                    </a:p>
                  </a:txBody>
                  <a:tcPr marL="83680" marR="83680" marT="41840" marB="41840" anchor="ctr">
                    <a:lnL>
                      <a:noFill/>
                    </a:lnL>
                    <a:lnR>
                      <a:noFill/>
                    </a:lnR>
                    <a:lnT>
                      <a:noFill/>
                    </a:lnT>
                    <a:lnB>
                      <a:noFill/>
                    </a:lnB>
                  </a:tcPr>
                </a:tc>
                <a:extLst>
                  <a:ext uri="{0D108BD9-81ED-4DB2-BD59-A6C34878D82A}">
                    <a16:rowId xmlns:a16="http://schemas.microsoft.com/office/drawing/2014/main" val="3307104064"/>
                  </a:ext>
                </a:extLst>
              </a:tr>
              <a:tr h="334718">
                <a:tc>
                  <a:txBody>
                    <a:bodyPr/>
                    <a:lstStyle/>
                    <a:p>
                      <a:r>
                        <a:rPr lang="en-GB" sz="1600"/>
                        <a:t>\ooo</a:t>
                      </a:r>
                    </a:p>
                  </a:txBody>
                  <a:tcPr marL="83680" marR="83680" marT="41840" marB="41840" anchor="ctr">
                    <a:lnL>
                      <a:noFill/>
                    </a:lnL>
                    <a:lnR>
                      <a:noFill/>
                    </a:lnR>
                    <a:lnT>
                      <a:noFill/>
                    </a:lnT>
                    <a:lnB>
                      <a:noFill/>
                    </a:lnB>
                  </a:tcPr>
                </a:tc>
                <a:tc>
                  <a:txBody>
                    <a:bodyPr/>
                    <a:lstStyle/>
                    <a:p>
                      <a:r>
                        <a:rPr lang="en-GB" sz="1600" dirty="0"/>
                        <a:t>Character with octal value </a:t>
                      </a:r>
                      <a:r>
                        <a:rPr lang="en-GB" sz="1600" i="1" dirty="0" err="1"/>
                        <a:t>ooo</a:t>
                      </a:r>
                      <a:endParaRPr lang="en-GB" sz="1600" dirty="0"/>
                    </a:p>
                  </a:txBody>
                  <a:tcPr marL="83680" marR="83680" marT="41840" marB="41840" anchor="ctr">
                    <a:lnL>
                      <a:noFill/>
                    </a:lnL>
                    <a:lnR>
                      <a:noFill/>
                    </a:lnR>
                    <a:lnT>
                      <a:noFill/>
                    </a:lnT>
                    <a:lnB>
                      <a:noFill/>
                    </a:lnB>
                  </a:tcPr>
                </a:tc>
                <a:extLst>
                  <a:ext uri="{0D108BD9-81ED-4DB2-BD59-A6C34878D82A}">
                    <a16:rowId xmlns:a16="http://schemas.microsoft.com/office/drawing/2014/main" val="3653855137"/>
                  </a:ext>
                </a:extLst>
              </a:tr>
              <a:tr h="334718">
                <a:tc>
                  <a:txBody>
                    <a:bodyPr/>
                    <a:lstStyle/>
                    <a:p>
                      <a:r>
                        <a:rPr lang="en-GB" sz="1600" dirty="0"/>
                        <a:t>\</a:t>
                      </a:r>
                      <a:r>
                        <a:rPr lang="en-GB" sz="1600" dirty="0" err="1"/>
                        <a:t>xhh</a:t>
                      </a:r>
                      <a:endParaRPr lang="en-GB" sz="1600" dirty="0"/>
                    </a:p>
                  </a:txBody>
                  <a:tcPr marL="83680" marR="83680" marT="41840" marB="41840" anchor="ctr">
                    <a:lnL>
                      <a:noFill/>
                    </a:lnL>
                    <a:lnR>
                      <a:noFill/>
                    </a:lnR>
                    <a:lnT>
                      <a:noFill/>
                    </a:lnT>
                    <a:lnB>
                      <a:noFill/>
                    </a:lnB>
                  </a:tcPr>
                </a:tc>
                <a:tc>
                  <a:txBody>
                    <a:bodyPr/>
                    <a:lstStyle/>
                    <a:p>
                      <a:r>
                        <a:rPr lang="en-GB" sz="1600" dirty="0"/>
                        <a:t>Character with hex value </a:t>
                      </a:r>
                      <a:r>
                        <a:rPr lang="en-GB" sz="1600" i="1" dirty="0" err="1"/>
                        <a:t>hh</a:t>
                      </a:r>
                      <a:endParaRPr lang="en-GB" sz="1600" dirty="0"/>
                    </a:p>
                  </a:txBody>
                  <a:tcPr marL="83680" marR="83680" marT="41840" marB="41840" anchor="ctr">
                    <a:lnL>
                      <a:noFill/>
                    </a:lnL>
                    <a:lnR>
                      <a:noFill/>
                    </a:lnR>
                    <a:lnT>
                      <a:noFill/>
                    </a:lnT>
                    <a:lnB>
                      <a:noFill/>
                    </a:lnB>
                  </a:tcPr>
                </a:tc>
                <a:extLst>
                  <a:ext uri="{0D108BD9-81ED-4DB2-BD59-A6C34878D82A}">
                    <a16:rowId xmlns:a16="http://schemas.microsoft.com/office/drawing/2014/main" val="1053953476"/>
                  </a:ext>
                </a:extLst>
              </a:tr>
              <a:tr h="334718">
                <a:tc>
                  <a:txBody>
                    <a:bodyPr/>
                    <a:lstStyle/>
                    <a:p>
                      <a:r>
                        <a:rPr lang="en-GB" sz="1600" dirty="0"/>
                        <a:t>\N{name}</a:t>
                      </a:r>
                    </a:p>
                  </a:txBody>
                  <a:tcPr anchor="ctr">
                    <a:lnL>
                      <a:noFill/>
                    </a:lnL>
                    <a:lnR>
                      <a:noFill/>
                    </a:lnR>
                    <a:lnT>
                      <a:noFill/>
                    </a:lnT>
                    <a:lnB>
                      <a:noFill/>
                    </a:lnB>
                  </a:tcPr>
                </a:tc>
                <a:tc>
                  <a:txBody>
                    <a:bodyPr/>
                    <a:lstStyle/>
                    <a:p>
                      <a:r>
                        <a:rPr lang="en-GB" sz="1600"/>
                        <a:t>Character named </a:t>
                      </a:r>
                      <a:r>
                        <a:rPr lang="en-GB" sz="1600" i="1"/>
                        <a:t>name</a:t>
                      </a:r>
                      <a:r>
                        <a:rPr lang="en-GB" sz="1600"/>
                        <a:t> in the Unicode database</a:t>
                      </a:r>
                    </a:p>
                  </a:txBody>
                  <a:tcPr anchor="ctr">
                    <a:lnL>
                      <a:noFill/>
                    </a:lnL>
                    <a:lnR>
                      <a:noFill/>
                    </a:lnR>
                    <a:lnT>
                      <a:noFill/>
                    </a:lnT>
                    <a:lnB>
                      <a:noFill/>
                    </a:lnB>
                  </a:tcPr>
                </a:tc>
                <a:extLst>
                  <a:ext uri="{0D108BD9-81ED-4DB2-BD59-A6C34878D82A}">
                    <a16:rowId xmlns:a16="http://schemas.microsoft.com/office/drawing/2014/main" val="2109086287"/>
                  </a:ext>
                </a:extLst>
              </a:tr>
              <a:tr h="334718">
                <a:tc>
                  <a:txBody>
                    <a:bodyPr/>
                    <a:lstStyle/>
                    <a:p>
                      <a:r>
                        <a:rPr lang="en-GB" sz="1600"/>
                        <a:t>\uxxxx</a:t>
                      </a:r>
                    </a:p>
                  </a:txBody>
                  <a:tcPr anchor="ctr">
                    <a:lnL>
                      <a:noFill/>
                    </a:lnL>
                    <a:lnR>
                      <a:noFill/>
                    </a:lnR>
                    <a:lnT>
                      <a:noFill/>
                    </a:lnT>
                    <a:lnB>
                      <a:noFill/>
                    </a:lnB>
                  </a:tcPr>
                </a:tc>
                <a:tc>
                  <a:txBody>
                    <a:bodyPr/>
                    <a:lstStyle/>
                    <a:p>
                      <a:r>
                        <a:rPr lang="en-GB" sz="1600"/>
                        <a:t>Character with 16-bit hex value </a:t>
                      </a:r>
                      <a:r>
                        <a:rPr lang="en-GB" sz="1600" i="1"/>
                        <a:t>xxxx</a:t>
                      </a:r>
                      <a:endParaRPr lang="en-GB" sz="1600"/>
                    </a:p>
                  </a:txBody>
                  <a:tcPr anchor="ctr">
                    <a:lnL>
                      <a:noFill/>
                    </a:lnL>
                    <a:lnR>
                      <a:noFill/>
                    </a:lnR>
                    <a:lnT>
                      <a:noFill/>
                    </a:lnT>
                    <a:lnB>
                      <a:noFill/>
                    </a:lnB>
                  </a:tcPr>
                </a:tc>
                <a:extLst>
                  <a:ext uri="{0D108BD9-81ED-4DB2-BD59-A6C34878D82A}">
                    <a16:rowId xmlns:a16="http://schemas.microsoft.com/office/drawing/2014/main" val="2384733071"/>
                  </a:ext>
                </a:extLst>
              </a:tr>
              <a:tr h="334718">
                <a:tc>
                  <a:txBody>
                    <a:bodyPr/>
                    <a:lstStyle/>
                    <a:p>
                      <a:r>
                        <a:rPr lang="en-GB" sz="1600"/>
                        <a:t>\Uxxxxxxxx</a:t>
                      </a:r>
                    </a:p>
                  </a:txBody>
                  <a:tcPr anchor="ctr">
                    <a:lnL>
                      <a:noFill/>
                    </a:lnL>
                    <a:lnR>
                      <a:noFill/>
                    </a:lnR>
                    <a:lnT>
                      <a:noFill/>
                    </a:lnT>
                    <a:lnB>
                      <a:noFill/>
                    </a:lnB>
                  </a:tcPr>
                </a:tc>
                <a:tc>
                  <a:txBody>
                    <a:bodyPr/>
                    <a:lstStyle/>
                    <a:p>
                      <a:r>
                        <a:rPr lang="en-GB" sz="1600" dirty="0"/>
                        <a:t>Character with 32-bit hex value </a:t>
                      </a:r>
                      <a:r>
                        <a:rPr lang="en-GB" sz="1600" i="1" dirty="0" err="1"/>
                        <a:t>xxxxxxxx</a:t>
                      </a:r>
                      <a:endParaRPr lang="en-GB" sz="1600" dirty="0"/>
                    </a:p>
                  </a:txBody>
                  <a:tcPr anchor="ctr">
                    <a:lnL>
                      <a:noFill/>
                    </a:lnL>
                    <a:lnR>
                      <a:noFill/>
                    </a:lnR>
                    <a:lnT>
                      <a:noFill/>
                    </a:lnT>
                    <a:lnB>
                      <a:noFill/>
                    </a:lnB>
                  </a:tcPr>
                </a:tc>
                <a:extLst>
                  <a:ext uri="{0D108BD9-81ED-4DB2-BD59-A6C34878D82A}">
                    <a16:rowId xmlns:a16="http://schemas.microsoft.com/office/drawing/2014/main" val="3376714202"/>
                  </a:ext>
                </a:extLst>
              </a:tr>
            </a:tbl>
          </a:graphicData>
        </a:graphic>
      </p:graphicFrame>
    </p:spTree>
    <p:extLst>
      <p:ext uri="{BB962C8B-B14F-4D97-AF65-F5344CB8AC3E}">
        <p14:creationId xmlns:p14="http://schemas.microsoft.com/office/powerpoint/2010/main" val="34595719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372BF-B02A-4101-ACA8-9258EC2862F7}"/>
              </a:ext>
            </a:extLst>
          </p:cNvPr>
          <p:cNvSpPr>
            <a:spLocks noGrp="1"/>
          </p:cNvSpPr>
          <p:nvPr>
            <p:ph type="title"/>
          </p:nvPr>
        </p:nvSpPr>
        <p:spPr/>
        <p:txBody>
          <a:bodyPr/>
          <a:lstStyle/>
          <a:p>
            <a:pPr algn="r"/>
            <a:r>
              <a:rPr lang="en-GB" dirty="0"/>
              <a:t>String Literals</a:t>
            </a:r>
          </a:p>
        </p:txBody>
      </p:sp>
      <p:sp>
        <p:nvSpPr>
          <p:cNvPr id="3" name="Content Placeholder 2">
            <a:extLst>
              <a:ext uri="{FF2B5EF4-FFF2-40B4-BE49-F238E27FC236}">
                <a16:creationId xmlns:a16="http://schemas.microsoft.com/office/drawing/2014/main" id="{E0284169-FDBF-48D1-96D8-A7EF7C42262F}"/>
              </a:ext>
            </a:extLst>
          </p:cNvPr>
          <p:cNvSpPr>
            <a:spLocks noGrp="1"/>
          </p:cNvSpPr>
          <p:nvPr>
            <p:ph idx="1"/>
          </p:nvPr>
        </p:nvSpPr>
        <p:spPr>
          <a:xfrm>
            <a:off x="478302" y="1825624"/>
            <a:ext cx="11422966" cy="4673649"/>
          </a:xfrm>
        </p:spPr>
        <p:txBody>
          <a:bodyPr>
            <a:normAutofit lnSpcReduction="10000"/>
          </a:bodyPr>
          <a:lstStyle/>
          <a:p>
            <a:pPr marL="0" indent="0">
              <a:spcAft>
                <a:spcPts val="1200"/>
              </a:spcAft>
              <a:buNone/>
            </a:pPr>
            <a:r>
              <a:rPr lang="en-GB" dirty="0"/>
              <a:t>Going back to our two line example:</a:t>
            </a:r>
          </a:p>
          <a:p>
            <a:pPr marL="0" indent="0">
              <a:buNone/>
            </a:pPr>
            <a:r>
              <a:rPr lang="en-GB" dirty="0">
                <a:latin typeface="Courier New" panose="02070309020205020404" pitchFamily="49" charset="0"/>
                <a:cs typeface="Courier New" panose="02070309020205020404" pitchFamily="49" charset="0"/>
              </a:rPr>
              <a:t>print("This is all " +</a:t>
            </a:r>
          </a:p>
          <a:p>
            <a:pPr marL="0" indent="0">
              <a:buNone/>
            </a:pPr>
            <a:r>
              <a:rPr lang="en-GB" dirty="0">
                <a:latin typeface="Courier New" panose="02070309020205020404" pitchFamily="49" charset="0"/>
                <a:cs typeface="Courier New" panose="02070309020205020404" pitchFamily="49" charset="0"/>
              </a:rPr>
              <a:t>"one line.")</a:t>
            </a:r>
          </a:p>
          <a:p>
            <a:pPr marL="0" indent="0">
              <a:spcAft>
                <a:spcPts val="1200"/>
              </a:spcAft>
              <a:buNone/>
            </a:pPr>
            <a:r>
              <a:rPr lang="en-GB" dirty="0">
                <a:latin typeface="Courier New" panose="02070309020205020404" pitchFamily="49" charset="0"/>
                <a:cs typeface="Courier New" panose="02070309020205020404" pitchFamily="49" charset="0"/>
              </a:rPr>
              <a:t>print("This is a second")		# Note the two print statements.</a:t>
            </a:r>
          </a:p>
          <a:p>
            <a:pPr marL="0" indent="0">
              <a:spcAft>
                <a:spcPts val="1200"/>
              </a:spcAft>
              <a:buNone/>
            </a:pPr>
            <a:r>
              <a:rPr lang="en-GB" dirty="0"/>
              <a:t>Note that we can now rewrite this as:</a:t>
            </a:r>
          </a:p>
          <a:p>
            <a:pPr marL="0" indent="0">
              <a:buNone/>
            </a:pPr>
            <a:r>
              <a:rPr lang="en-GB" dirty="0">
                <a:latin typeface="Courier New" panose="02070309020205020404" pitchFamily="49" charset="0"/>
                <a:cs typeface="Courier New" panose="02070309020205020404" pitchFamily="49" charset="0"/>
              </a:rPr>
              <a:t>print("This is all " +</a:t>
            </a:r>
          </a:p>
          <a:p>
            <a:pPr marL="0" indent="0">
              <a:buNone/>
            </a:pPr>
            <a:r>
              <a:rPr lang="en-GB" dirty="0">
                <a:latin typeface="Courier New" panose="02070309020205020404" pitchFamily="49" charset="0"/>
                <a:cs typeface="Courier New" panose="02070309020205020404" pitchFamily="49" charset="0"/>
              </a:rPr>
              <a:t>"one line. </a:t>
            </a:r>
            <a:r>
              <a:rPr lang="en-GB" b="1" dirty="0">
                <a:latin typeface="Courier New" panose="02070309020205020404" pitchFamily="49" charset="0"/>
                <a:cs typeface="Courier New" panose="02070309020205020404" pitchFamily="49" charset="0"/>
              </a:rPr>
              <a:t>\n</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"This is a second")</a:t>
            </a:r>
          </a:p>
          <a:p>
            <a:pPr marL="0" indent="0">
              <a:buNone/>
            </a:pPr>
            <a:endParaRPr lang="en-GB" dirty="0"/>
          </a:p>
        </p:txBody>
      </p:sp>
    </p:spTree>
    <p:extLst>
      <p:ext uri="{BB962C8B-B14F-4D97-AF65-F5344CB8AC3E}">
        <p14:creationId xmlns:p14="http://schemas.microsoft.com/office/powerpoint/2010/main" val="38941737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372BF-B02A-4101-ACA8-9258EC2862F7}"/>
              </a:ext>
            </a:extLst>
          </p:cNvPr>
          <p:cNvSpPr>
            <a:spLocks noGrp="1"/>
          </p:cNvSpPr>
          <p:nvPr>
            <p:ph type="title"/>
          </p:nvPr>
        </p:nvSpPr>
        <p:spPr/>
        <p:txBody>
          <a:bodyPr/>
          <a:lstStyle/>
          <a:p>
            <a:pPr algn="r"/>
            <a:r>
              <a:rPr lang="en-GB" dirty="0"/>
              <a:t>String Literals</a:t>
            </a:r>
          </a:p>
        </p:txBody>
      </p:sp>
      <p:sp>
        <p:nvSpPr>
          <p:cNvPr id="3" name="Content Placeholder 2">
            <a:extLst>
              <a:ext uri="{FF2B5EF4-FFF2-40B4-BE49-F238E27FC236}">
                <a16:creationId xmlns:a16="http://schemas.microsoft.com/office/drawing/2014/main" id="{E0284169-FDBF-48D1-96D8-A7EF7C42262F}"/>
              </a:ext>
            </a:extLst>
          </p:cNvPr>
          <p:cNvSpPr>
            <a:spLocks noGrp="1"/>
          </p:cNvSpPr>
          <p:nvPr>
            <p:ph idx="1"/>
          </p:nvPr>
        </p:nvSpPr>
        <p:spPr>
          <a:xfrm>
            <a:off x="478302" y="1690688"/>
            <a:ext cx="11493304" cy="4808585"/>
          </a:xfrm>
        </p:spPr>
        <p:txBody>
          <a:bodyPr>
            <a:normAutofit fontScale="70000" lnSpcReduction="20000"/>
          </a:bodyPr>
          <a:lstStyle/>
          <a:p>
            <a:pPr marL="0" indent="0">
              <a:spcAft>
                <a:spcPts val="1200"/>
              </a:spcAft>
              <a:buNone/>
            </a:pPr>
            <a:r>
              <a:rPr lang="en-GB" dirty="0"/>
              <a:t>There are some cases where we want to display the escape characters as characters rather than escaped characters when we print or otherwise use the text. To do this, prefix the literal with "</a:t>
            </a:r>
            <a:r>
              <a:rPr lang="en-GB" dirty="0">
                <a:latin typeface="Courier New" panose="02070309020205020404" pitchFamily="49" charset="0"/>
                <a:cs typeface="Courier New" panose="02070309020205020404" pitchFamily="49" charset="0"/>
              </a:rPr>
              <a:t>r</a:t>
            </a:r>
            <a:r>
              <a:rPr lang="en-GB" dirty="0"/>
              <a:t>":</a:t>
            </a:r>
          </a:p>
          <a:p>
            <a:pPr marL="0" indent="0">
              <a:buNone/>
            </a:pPr>
            <a:r>
              <a:rPr lang="en-GB" dirty="0">
                <a:latin typeface="Courier New" panose="02070309020205020404" pitchFamily="49" charset="0"/>
                <a:cs typeface="Courier New" panose="02070309020205020404" pitchFamily="49" charset="0"/>
              </a:rPr>
              <a:t>&gt;&gt;&gt; a = </a:t>
            </a:r>
            <a:r>
              <a:rPr lang="en-GB" dirty="0" err="1">
                <a:latin typeface="Courier New" panose="02070309020205020404" pitchFamily="49" charset="0"/>
                <a:cs typeface="Courier New" panose="02070309020205020404" pitchFamily="49" charset="0"/>
              </a:rPr>
              <a:t>r"This</a:t>
            </a:r>
            <a:r>
              <a:rPr lang="en-GB" dirty="0">
                <a:latin typeface="Courier New" panose="02070309020205020404" pitchFamily="49" charset="0"/>
                <a:cs typeface="Courier New" panose="02070309020205020404" pitchFamily="49" charset="0"/>
              </a:rPr>
              <a:t> contains a \\ backslash escape"</a:t>
            </a:r>
          </a:p>
          <a:p>
            <a:pPr marL="0" indent="0">
              <a:buNone/>
            </a:pPr>
            <a:r>
              <a:rPr lang="en-GB" sz="2900" dirty="0"/>
              <a:t>From then on, the backslashes as interpreted as two backslashes. Note that if we then print this, we get:</a:t>
            </a:r>
          </a:p>
          <a:p>
            <a:pPr marL="0" indent="0">
              <a:buNone/>
            </a:pPr>
            <a:r>
              <a:rPr lang="en-GB" dirty="0">
                <a:latin typeface="Courier New" panose="02070309020205020404" pitchFamily="49" charset="0"/>
                <a:cs typeface="Courier New" panose="02070309020205020404" pitchFamily="49" charset="0"/>
              </a:rPr>
              <a:t>&gt;&gt;&gt; a</a:t>
            </a:r>
          </a:p>
          <a:p>
            <a:pPr marL="0" indent="0">
              <a:spcAft>
                <a:spcPts val="1200"/>
              </a:spcAft>
              <a:buNone/>
            </a:pPr>
            <a:r>
              <a:rPr lang="en-GB" dirty="0">
                <a:latin typeface="Courier New" panose="02070309020205020404" pitchFamily="49" charset="0"/>
                <a:cs typeface="Courier New" panose="02070309020205020404" pitchFamily="49" charset="0"/>
              </a:rPr>
              <a:t>'This contains a \\\\ backslash escape'		</a:t>
            </a:r>
          </a:p>
          <a:p>
            <a:pPr marL="0" indent="0">
              <a:buNone/>
            </a:pPr>
            <a:r>
              <a:rPr lang="en-GB" dirty="0"/>
              <a:t>Note that the escape is escaped.</a:t>
            </a:r>
          </a:p>
          <a:p>
            <a:pPr marL="0" indent="0">
              <a:buNone/>
            </a:pPr>
            <a:endParaRPr lang="en-GB" dirty="0"/>
          </a:p>
          <a:p>
            <a:pPr marL="0" indent="0">
              <a:buNone/>
            </a:pPr>
            <a:r>
              <a:rPr lang="en-GB" dirty="0"/>
              <a:t>String literal </a:t>
            </a:r>
            <a:r>
              <a:rPr lang="en-GB" dirty="0" err="1"/>
              <a:t>markups</a:t>
            </a:r>
            <a:r>
              <a:rPr lang="en-GB" dirty="0"/>
              <a:t>:</a:t>
            </a:r>
          </a:p>
          <a:p>
            <a:pPr marL="0" indent="0">
              <a:buNone/>
            </a:pPr>
            <a:r>
              <a:rPr lang="en-GB" dirty="0">
                <a:latin typeface="Courier New" panose="02070309020205020404" pitchFamily="49" charset="0"/>
                <a:cs typeface="Courier New" panose="02070309020205020404" pitchFamily="49" charset="0"/>
              </a:rPr>
              <a:t>R</a:t>
            </a:r>
            <a:r>
              <a:rPr lang="en-GB" dirty="0"/>
              <a:t> or </a:t>
            </a:r>
            <a:r>
              <a:rPr lang="en-GB" dirty="0">
                <a:latin typeface="Courier New" panose="02070309020205020404" pitchFamily="49" charset="0"/>
                <a:cs typeface="Courier New" panose="02070309020205020404" pitchFamily="49" charset="0"/>
              </a:rPr>
              <a:t>r</a:t>
            </a:r>
            <a:r>
              <a:rPr lang="en-GB" dirty="0"/>
              <a:t> is a “raw” string, escaping escapes to preserve their appearance.</a:t>
            </a:r>
          </a:p>
          <a:p>
            <a:pPr marL="0" indent="0">
              <a:buNone/>
            </a:pPr>
            <a:r>
              <a:rPr lang="en-GB" dirty="0">
                <a:latin typeface="Courier New" panose="02070309020205020404" pitchFamily="49" charset="0"/>
                <a:cs typeface="Courier New" panose="02070309020205020404" pitchFamily="49" charset="0"/>
              </a:rPr>
              <a:t>F</a:t>
            </a:r>
            <a:r>
              <a:rPr lang="en-GB" dirty="0"/>
              <a:t> or </a:t>
            </a:r>
            <a:r>
              <a:rPr lang="en-GB" dirty="0">
                <a:latin typeface="Courier New" panose="02070309020205020404" pitchFamily="49" charset="0"/>
                <a:cs typeface="Courier New" panose="02070309020205020404" pitchFamily="49" charset="0"/>
              </a:rPr>
              <a:t>f </a:t>
            </a:r>
            <a:r>
              <a:rPr lang="en-GB" dirty="0"/>
              <a:t>is a formatted string (we'll come to these).</a:t>
            </a:r>
          </a:p>
          <a:p>
            <a:pPr marL="0" indent="0">
              <a:buNone/>
            </a:pPr>
            <a:r>
              <a:rPr lang="en-GB" dirty="0">
                <a:latin typeface="Courier New" panose="02070309020205020404" pitchFamily="49" charset="0"/>
                <a:cs typeface="Courier New" panose="02070309020205020404" pitchFamily="49" charset="0"/>
              </a:rPr>
              <a:t>U</a:t>
            </a:r>
            <a:r>
              <a:rPr lang="en-GB" dirty="0"/>
              <a:t> or </a:t>
            </a:r>
            <a:r>
              <a:rPr lang="en-GB" dirty="0">
                <a:latin typeface="Courier New" panose="02070309020205020404" pitchFamily="49" charset="0"/>
                <a:cs typeface="Courier New" panose="02070309020205020404" pitchFamily="49" charset="0"/>
              </a:rPr>
              <a:t>u</a:t>
            </a:r>
            <a:r>
              <a:rPr lang="en-GB" dirty="0"/>
              <a:t> is Python 2 legacy similar to </a:t>
            </a:r>
            <a:r>
              <a:rPr lang="en-GB" dirty="0">
                <a:latin typeface="Courier New" panose="02070309020205020404" pitchFamily="49" charset="0"/>
                <a:cs typeface="Courier New" panose="02070309020205020404" pitchFamily="49" charset="0"/>
              </a:rPr>
              <a:t>R</a:t>
            </a:r>
            <a:r>
              <a:rPr lang="en-GB" dirty="0"/>
              <a:t>.</a:t>
            </a:r>
          </a:p>
          <a:p>
            <a:pPr marL="0" indent="0">
              <a:buNone/>
            </a:pPr>
            <a:r>
              <a:rPr lang="en-GB" dirty="0"/>
              <a:t>Starting </a:t>
            </a:r>
            <a:r>
              <a:rPr lang="en-GB" dirty="0" err="1">
                <a:latin typeface="Courier New" panose="02070309020205020404" pitchFamily="49" charset="0"/>
                <a:cs typeface="Courier New" panose="02070309020205020404" pitchFamily="49" charset="0"/>
              </a:rPr>
              <a:t>br</a:t>
            </a:r>
            <a:r>
              <a:rPr lang="en-GB" dirty="0"/>
              <a:t> or </a:t>
            </a:r>
            <a:r>
              <a:rPr lang="en-GB" dirty="0" err="1">
                <a:latin typeface="Courier New" panose="02070309020205020404" pitchFamily="49" charset="0"/>
                <a:cs typeface="Courier New" panose="02070309020205020404" pitchFamily="49" charset="0"/>
              </a:rPr>
              <a:t>rb</a:t>
            </a:r>
            <a:r>
              <a:rPr lang="en-GB" dirty="0"/>
              <a:t> or any variation capitalised – a sequence of bytes.</a:t>
            </a:r>
          </a:p>
        </p:txBody>
      </p:sp>
    </p:spTree>
    <p:extLst>
      <p:ext uri="{BB962C8B-B14F-4D97-AF65-F5344CB8AC3E}">
        <p14:creationId xmlns:p14="http://schemas.microsoft.com/office/powerpoint/2010/main" val="137059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AB4F8-CB94-49D8-9624-FE0985E1F7F2}"/>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2DF95C9A-E82C-4E01-B9F8-0A5F4535CDBB}"/>
              </a:ext>
            </a:extLst>
          </p:cNvPr>
          <p:cNvSpPr>
            <a:spLocks noGrp="1"/>
          </p:cNvSpPr>
          <p:nvPr>
            <p:ph idx="1"/>
          </p:nvPr>
        </p:nvSpPr>
        <p:spPr>
          <a:xfrm>
            <a:off x="838200" y="2504049"/>
            <a:ext cx="10515600" cy="3757320"/>
          </a:xfrm>
        </p:spPr>
        <p:txBody>
          <a:bodyPr/>
          <a:lstStyle/>
          <a:p>
            <a:pPr marL="0" indent="0">
              <a:buNone/>
            </a:pPr>
            <a:r>
              <a:rPr lang="en-GB" sz="2000" dirty="0"/>
              <a:t>Holding more than one thing that won't change: Tuples.</a:t>
            </a:r>
          </a:p>
          <a:p>
            <a:pPr marL="0" indent="0">
              <a:buNone/>
            </a:pPr>
            <a:r>
              <a:rPr lang="en-GB" sz="2400" dirty="0"/>
              <a:t>Holding more than one thing that will change: Lists.</a:t>
            </a:r>
          </a:p>
          <a:p>
            <a:pPr marL="0" indent="0">
              <a:buNone/>
            </a:pPr>
            <a:r>
              <a:rPr lang="en-GB" sz="2400" dirty="0"/>
              <a:t>Strings, revisited.</a:t>
            </a:r>
          </a:p>
          <a:p>
            <a:pPr marL="0" indent="0">
              <a:buNone/>
            </a:pPr>
            <a:r>
              <a:rPr lang="en-GB" dirty="0"/>
              <a:t>Formatting strings.</a:t>
            </a:r>
          </a:p>
          <a:p>
            <a:pPr marL="0" indent="0">
              <a:buNone/>
            </a:pPr>
            <a:r>
              <a:rPr lang="en-GB" sz="2400" dirty="0"/>
              <a:t>Sets.</a:t>
            </a:r>
          </a:p>
          <a:p>
            <a:pPr marL="0" indent="0">
              <a:buNone/>
            </a:pPr>
            <a:r>
              <a:rPr lang="en-GB" sz="2000" dirty="0"/>
              <a:t>Holding things associated with a name.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8224092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E094E-9A3B-44A4-B455-5C69A448BA26}"/>
              </a:ext>
            </a:extLst>
          </p:cNvPr>
          <p:cNvSpPr>
            <a:spLocks noGrp="1"/>
          </p:cNvSpPr>
          <p:nvPr>
            <p:ph type="title"/>
          </p:nvPr>
        </p:nvSpPr>
        <p:spPr/>
        <p:txBody>
          <a:bodyPr/>
          <a:lstStyle/>
          <a:p>
            <a:pPr algn="r"/>
            <a:r>
              <a:rPr lang="en-GB" dirty="0"/>
              <a:t>Print</a:t>
            </a:r>
          </a:p>
        </p:txBody>
      </p:sp>
      <p:sp>
        <p:nvSpPr>
          <p:cNvPr id="3" name="Content Placeholder 2">
            <a:extLst>
              <a:ext uri="{FF2B5EF4-FFF2-40B4-BE49-F238E27FC236}">
                <a16:creationId xmlns:a16="http://schemas.microsoft.com/office/drawing/2014/main" id="{BFFF25A7-1B49-4561-9B8D-2FB28AFF5812}"/>
              </a:ext>
            </a:extLst>
          </p:cNvPr>
          <p:cNvSpPr>
            <a:spLocks noGrp="1"/>
          </p:cNvSpPr>
          <p:nvPr>
            <p:ph idx="1"/>
          </p:nvPr>
        </p:nvSpPr>
        <p:spPr/>
        <p:txBody>
          <a:bodyPr>
            <a:normAutofit fontScale="92500"/>
          </a:bodyPr>
          <a:lstStyle/>
          <a:p>
            <a:pPr marL="0" indent="0">
              <a:buNone/>
            </a:pPr>
            <a:r>
              <a:rPr lang="en-GB" dirty="0"/>
              <a:t>Print inserts spaces when comma separated.</a:t>
            </a:r>
          </a:p>
          <a:p>
            <a:pPr marL="0" indent="0">
              <a:buNone/>
            </a:pPr>
            <a:endParaRPr lang="en-GB" dirty="0"/>
          </a:p>
          <a:p>
            <a:pPr marL="0" indent="0">
              <a:buNone/>
            </a:pPr>
            <a:r>
              <a:rPr lang="en-GB" dirty="0"/>
              <a:t>By default ends with a newline. But this can be overridden (best in scripts):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print ("a", end=",")</a:t>
            </a:r>
          </a:p>
          <a:p>
            <a:pPr marL="0" indent="0">
              <a:buNone/>
            </a:pPr>
            <a:r>
              <a:rPr lang="en-GB" dirty="0">
                <a:latin typeface="Courier New" panose="02070309020205020404" pitchFamily="49" charset="0"/>
                <a:cs typeface="Courier New" panose="02070309020205020404" pitchFamily="49" charset="0"/>
              </a:rPr>
              <a:t>print ("b", end=",")</a:t>
            </a:r>
          </a:p>
          <a:p>
            <a:pPr marL="0" indent="0">
              <a:buNone/>
            </a:pPr>
            <a:r>
              <a:rPr lang="en-GB" dirty="0">
                <a:latin typeface="Courier New" panose="02070309020205020404" pitchFamily="49" charset="0"/>
                <a:cs typeface="Courier New" panose="02070309020205020404" pitchFamily="49" charset="0"/>
              </a:rPr>
              <a:t>print ("c")</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a,b,c</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5257471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Formatting strings</a:t>
            </a:r>
          </a:p>
        </p:txBody>
      </p:sp>
      <p:sp>
        <p:nvSpPr>
          <p:cNvPr id="3" name="Content Placeholder 2"/>
          <p:cNvSpPr>
            <a:spLocks noGrp="1"/>
          </p:cNvSpPr>
          <p:nvPr>
            <p:ph idx="1"/>
          </p:nvPr>
        </p:nvSpPr>
        <p:spPr>
          <a:xfrm>
            <a:off x="217714" y="1825625"/>
            <a:ext cx="11974286" cy="4351338"/>
          </a:xfrm>
        </p:spPr>
        <p:txBody>
          <a:bodyPr/>
          <a:lstStyle/>
          <a:p>
            <a:pPr marL="0" indent="0">
              <a:buNone/>
            </a:pPr>
            <a:r>
              <a:rPr lang="en-GB" dirty="0"/>
              <a:t>There are a wide variety of ways of formatting strings.</a:t>
            </a:r>
          </a:p>
          <a:p>
            <a:pPr marL="0" indent="0">
              <a:buNone/>
            </a:pPr>
            <a:endParaRPr lang="en-GB" dirty="0"/>
          </a:p>
          <a:p>
            <a:pPr marL="0" indent="0">
              <a:buNone/>
            </a:pPr>
            <a:r>
              <a:rPr lang="en-GB" sz="2400" dirty="0">
                <a:latin typeface="Courier New" panose="02070309020205020404" pitchFamily="49" charset="0"/>
                <a:cs typeface="Courier New" panose="02070309020205020404" pitchFamily="49" charset="0"/>
              </a:rPr>
              <a:t>print( "{0} has: {1:10.2f} </a:t>
            </a:r>
            <a:r>
              <a:rPr lang="en-GB" sz="2400" dirty="0" err="1">
                <a:latin typeface="Courier New" panose="02070309020205020404" pitchFamily="49" charset="0"/>
                <a:cs typeface="Courier New" panose="02070309020205020404" pitchFamily="49" charset="0"/>
              </a:rPr>
              <a:t>pounds".format</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a,b</a:t>
            </a:r>
            <a:r>
              <a:rPr lang="en-GB" sz="2400" dirty="0">
                <a:latin typeface="Courier New" panose="02070309020205020404" pitchFamily="49" charset="0"/>
                <a:cs typeface="Courier New" panose="02070309020205020404" pitchFamily="49" charset="0"/>
              </a:rPr>
              <a:t>) )</a:t>
            </a:r>
          </a:p>
          <a:p>
            <a:pPr marL="0" indent="0">
              <a:buNone/>
            </a:pPr>
            <a:r>
              <a:rPr lang="en-GB" sz="2400" dirty="0">
                <a:latin typeface="Courier New" panose="02070309020205020404" pitchFamily="49" charset="0"/>
                <a:cs typeface="Courier New" panose="02070309020205020404" pitchFamily="49" charset="0"/>
              </a:rPr>
              <a:t>print('%(a)s has: %(b)10.2f pounds'%{'a':'Bob','b':2.23333})</a:t>
            </a:r>
          </a:p>
          <a:p>
            <a:pPr marL="0" indent="0">
              <a:buNone/>
            </a:pPr>
            <a:endParaRPr lang="en-GB" dirty="0"/>
          </a:p>
          <a:p>
            <a:pPr marL="0" indent="0">
              <a:buNone/>
            </a:pPr>
            <a:endParaRPr lang="en-GB" dirty="0"/>
          </a:p>
          <a:p>
            <a:pPr marL="0" indent="0">
              <a:buNone/>
            </a:pPr>
            <a:r>
              <a:rPr lang="en-GB" dirty="0"/>
              <a:t>See website for examples.</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p>
        </p:txBody>
      </p:sp>
    </p:spTree>
    <p:extLst>
      <p:ext uri="{BB962C8B-B14F-4D97-AF65-F5344CB8AC3E}">
        <p14:creationId xmlns:p14="http://schemas.microsoft.com/office/powerpoint/2010/main" val="25613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08D7E-7487-4F8B-86CB-907FE58311C0}"/>
              </a:ext>
            </a:extLst>
          </p:cNvPr>
          <p:cNvSpPr>
            <a:spLocks noGrp="1"/>
          </p:cNvSpPr>
          <p:nvPr>
            <p:ph type="title"/>
          </p:nvPr>
        </p:nvSpPr>
        <p:spPr/>
        <p:txBody>
          <a:bodyPr/>
          <a:lstStyle/>
          <a:p>
            <a:pPr algn="r"/>
            <a:r>
              <a:rPr lang="en-GB" dirty="0"/>
              <a:t>Formatting strings: Old Style</a:t>
            </a:r>
          </a:p>
        </p:txBody>
      </p:sp>
      <p:sp>
        <p:nvSpPr>
          <p:cNvPr id="3" name="Content Placeholder 2">
            <a:extLst>
              <a:ext uri="{FF2B5EF4-FFF2-40B4-BE49-F238E27FC236}">
                <a16:creationId xmlns:a16="http://schemas.microsoft.com/office/drawing/2014/main" id="{46EFB3FD-A458-401E-835D-D2D0F8AB2888}"/>
              </a:ext>
            </a:extLst>
          </p:cNvPr>
          <p:cNvSpPr>
            <a:spLocks noGrp="1"/>
          </p:cNvSpPr>
          <p:nvPr>
            <p:ph idx="1"/>
          </p:nvPr>
        </p:nvSpPr>
        <p:spPr>
          <a:xfrm>
            <a:off x="190500" y="1690688"/>
            <a:ext cx="12001500" cy="4808586"/>
          </a:xfrm>
        </p:spPr>
        <p:txBody>
          <a:bodyPr>
            <a:normAutofit fontScale="92500" lnSpcReduction="20000"/>
          </a:bodyPr>
          <a:lstStyle/>
          <a:p>
            <a:pPr marL="0" indent="0">
              <a:buNone/>
            </a:pPr>
            <a:r>
              <a:rPr lang="en-GB" dirty="0"/>
              <a:t>There are a wide variety of ways of formatting strings.</a:t>
            </a:r>
          </a:p>
          <a:p>
            <a:pPr marL="0" indent="0">
              <a:buNone/>
            </a:pPr>
            <a:endParaRPr lang="en-GB" dirty="0"/>
          </a:p>
          <a:p>
            <a:pPr marL="0" indent="0">
              <a:buNone/>
            </a:pPr>
            <a:r>
              <a:rPr lang="en-GB" dirty="0"/>
              <a:t>"Old Style" : Substitutes % for variables with </a:t>
            </a:r>
            <a:r>
              <a:rPr lang="en-GB" b="1" dirty="0"/>
              <a:t>formatting </a:t>
            </a:r>
            <a:r>
              <a:rPr lang="en-GB" b="1" dirty="0" err="1"/>
              <a:t>markup</a:t>
            </a:r>
            <a:r>
              <a:rPr lang="en-GB" dirty="0"/>
              <a: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print(</a:t>
            </a:r>
          </a:p>
          <a:p>
            <a:pPr marL="0" indent="0">
              <a:buNone/>
            </a:pPr>
            <a:r>
              <a:rPr lang="en-GB" dirty="0">
                <a:latin typeface="Courier New" panose="02070309020205020404" pitchFamily="49" charset="0"/>
                <a:cs typeface="Courier New" panose="02070309020205020404" pitchFamily="49" charset="0"/>
              </a:rPr>
              <a:t>	'%(a)s has: %(b)</a:t>
            </a:r>
            <a:r>
              <a:rPr lang="en-GB" b="1" dirty="0">
                <a:latin typeface="Courier New" panose="02070309020205020404" pitchFamily="49" charset="0"/>
                <a:cs typeface="Courier New" panose="02070309020205020404" pitchFamily="49" charset="0"/>
              </a:rPr>
              <a:t>10.2f</a:t>
            </a:r>
            <a:r>
              <a:rPr lang="en-GB" dirty="0">
                <a:latin typeface="Courier New" panose="02070309020205020404" pitchFamily="49" charset="0"/>
                <a:cs typeface="Courier New" panose="02070309020205020404" pitchFamily="49" charset="0"/>
              </a:rPr>
              <a:t> pounds'%{'a':'Bob','b':2.23333})</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Bob has:          2.23 pounds</a:t>
            </a:r>
          </a:p>
          <a:p>
            <a:pPr marL="0" indent="0">
              <a:buNone/>
            </a:pPr>
            <a:endParaRPr lang="en-GB" dirty="0"/>
          </a:p>
          <a:p>
            <a:pPr marL="0" indent="0">
              <a:buNone/>
            </a:pPr>
            <a:r>
              <a:rPr lang="en-GB" dirty="0">
                <a:hlinkClick r:id="rId3"/>
              </a:rPr>
              <a:t>https://docs.python.org/3/library/stdtypes.html#printf-style-string-formatting</a:t>
            </a:r>
            <a:r>
              <a:rPr lang="en-GB" dirty="0"/>
              <a:t> </a:t>
            </a:r>
          </a:p>
          <a:p>
            <a:pPr marL="0" indent="0">
              <a:buNone/>
            </a:pPr>
            <a:r>
              <a:rPr lang="en-GB" dirty="0"/>
              <a:t>Not very resilient to errors in </a:t>
            </a:r>
            <a:r>
              <a:rPr lang="en-GB" dirty="0" err="1"/>
              <a:t>markup</a:t>
            </a:r>
            <a:r>
              <a:rPr lang="en-GB" dirty="0"/>
              <a:t>, which are easy to make.</a:t>
            </a:r>
          </a:p>
          <a:p>
            <a:pPr marL="0" indent="0">
              <a:buNone/>
            </a:pPr>
            <a:endParaRPr lang="en-GB" dirty="0"/>
          </a:p>
        </p:txBody>
      </p:sp>
    </p:spTree>
    <p:extLst>
      <p:ext uri="{BB962C8B-B14F-4D97-AF65-F5344CB8AC3E}">
        <p14:creationId xmlns:p14="http://schemas.microsoft.com/office/powerpoint/2010/main" val="8216738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D78A1-9330-4CAA-98EB-DEE62CEDAA3D}"/>
              </a:ext>
            </a:extLst>
          </p:cNvPr>
          <p:cNvSpPr>
            <a:spLocks noGrp="1"/>
          </p:cNvSpPr>
          <p:nvPr>
            <p:ph type="title"/>
          </p:nvPr>
        </p:nvSpPr>
        <p:spPr>
          <a:xfrm>
            <a:off x="419100" y="365125"/>
            <a:ext cx="10934700" cy="1325563"/>
          </a:xfrm>
        </p:spPr>
        <p:txBody>
          <a:bodyPr/>
          <a:lstStyle/>
          <a:p>
            <a:pPr algn="r"/>
            <a:r>
              <a:rPr lang="en-GB" dirty="0"/>
              <a:t>Formatting strings: Templating</a:t>
            </a:r>
          </a:p>
        </p:txBody>
      </p:sp>
      <p:sp>
        <p:nvSpPr>
          <p:cNvPr id="3" name="Content Placeholder 2">
            <a:extLst>
              <a:ext uri="{FF2B5EF4-FFF2-40B4-BE49-F238E27FC236}">
                <a16:creationId xmlns:a16="http://schemas.microsoft.com/office/drawing/2014/main" id="{449DF099-2C66-41AE-8649-2EFD06541E12}"/>
              </a:ext>
            </a:extLst>
          </p:cNvPr>
          <p:cNvSpPr>
            <a:spLocks noGrp="1"/>
          </p:cNvSpPr>
          <p:nvPr>
            <p:ph idx="1"/>
          </p:nvPr>
        </p:nvSpPr>
        <p:spPr>
          <a:xfrm>
            <a:off x="556846" y="1690688"/>
            <a:ext cx="11330354" cy="4809832"/>
          </a:xfrm>
        </p:spPr>
        <p:txBody>
          <a:bodyPr>
            <a:normAutofit fontScale="92500" lnSpcReduction="10000"/>
          </a:bodyPr>
          <a:lstStyle/>
          <a:p>
            <a:pPr marL="0" indent="0">
              <a:buNone/>
            </a:pPr>
            <a:r>
              <a:rPr lang="en-GB" dirty="0"/>
              <a:t>More basic: allows the construction of a formatted template into which variables can be linked:</a:t>
            </a:r>
          </a:p>
          <a:p>
            <a:pPr marL="0" indent="0">
              <a:buNone/>
            </a:pPr>
            <a:r>
              <a:rPr lang="en-GB" dirty="0">
                <a:latin typeface="Courier New" panose="02070309020205020404" pitchFamily="49" charset="0"/>
                <a:cs typeface="Courier New" panose="02070309020205020404" pitchFamily="49" charset="0"/>
              </a:rPr>
              <a:t>import string</a:t>
            </a:r>
          </a:p>
          <a:p>
            <a:pPr marL="0" indent="0">
              <a:buNone/>
            </a:pPr>
            <a:r>
              <a:rPr lang="en-GB" dirty="0">
                <a:latin typeface="Courier New" panose="02070309020205020404" pitchFamily="49" charset="0"/>
                <a:cs typeface="Courier New" panose="02070309020205020404" pitchFamily="49" charset="0"/>
              </a:rPr>
              <a:t>t = </a:t>
            </a:r>
            <a:r>
              <a:rPr lang="en-GB" dirty="0" err="1">
                <a:latin typeface="Courier New" panose="02070309020205020404" pitchFamily="49" charset="0"/>
                <a:cs typeface="Courier New" panose="02070309020205020404" pitchFamily="49" charset="0"/>
              </a:rPr>
              <a:t>string.Template</a:t>
            </a:r>
            <a:r>
              <a:rPr lang="en-GB" dirty="0">
                <a:latin typeface="Courier New" panose="02070309020205020404" pitchFamily="49" charset="0"/>
                <a:cs typeface="Courier New" panose="02070309020205020404" pitchFamily="49" charset="0"/>
              </a:rPr>
              <a:t>('${a} has:          $b pounds.')</a:t>
            </a:r>
          </a:p>
          <a:p>
            <a:pPr marL="0" indent="0">
              <a:buNone/>
            </a:pPr>
            <a:r>
              <a:rPr lang="en-GB" dirty="0" err="1">
                <a:latin typeface="Courier New" panose="02070309020205020404" pitchFamily="49" charset="0"/>
                <a:cs typeface="Courier New" panose="02070309020205020404" pitchFamily="49" charset="0"/>
              </a:rPr>
              <a:t>t.substitute</a:t>
            </a:r>
            <a:r>
              <a:rPr lang="en-GB" dirty="0">
                <a:latin typeface="Courier New" panose="02070309020205020404" pitchFamily="49" charset="0"/>
                <a:cs typeface="Courier New" panose="02070309020205020404" pitchFamily="49" charset="0"/>
              </a:rPr>
              <a:t>(a='Bob', b=2.23333)</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Bob has:            2.23333 pounds.</a:t>
            </a:r>
          </a:p>
          <a:p>
            <a:pPr marL="0" indent="0">
              <a:buNone/>
            </a:pPr>
            <a:endParaRPr lang="en-GB" dirty="0"/>
          </a:p>
          <a:p>
            <a:pPr marL="0" indent="0">
              <a:buNone/>
            </a:pPr>
            <a:r>
              <a:rPr lang="en-GB" dirty="0">
                <a:hlinkClick r:id="rId3"/>
              </a:rPr>
              <a:t>https://docs.python.org/3/tutorial/stdlib2.html#templating</a:t>
            </a:r>
            <a:r>
              <a:rPr lang="en-GB" dirty="0"/>
              <a:t> </a:t>
            </a:r>
          </a:p>
          <a:p>
            <a:pPr marL="0" indent="0">
              <a:buNone/>
            </a:pPr>
            <a:r>
              <a:rPr lang="en-GB" dirty="0"/>
              <a:t>Simple substitution, but hard to mess up (there's a "</a:t>
            </a:r>
            <a:r>
              <a:rPr lang="en-GB" dirty="0" err="1">
                <a:latin typeface="Courier New" panose="02070309020205020404" pitchFamily="49" charset="0"/>
                <a:cs typeface="Courier New" panose="02070309020205020404" pitchFamily="49" charset="0"/>
              </a:rPr>
              <a:t>safe_substitute</a:t>
            </a:r>
            <a:r>
              <a:rPr lang="en-GB" dirty="0"/>
              <a:t>" that copes with missing values, for example).</a:t>
            </a:r>
          </a:p>
        </p:txBody>
      </p:sp>
    </p:spTree>
    <p:extLst>
      <p:ext uri="{BB962C8B-B14F-4D97-AF65-F5344CB8AC3E}">
        <p14:creationId xmlns:p14="http://schemas.microsoft.com/office/powerpoint/2010/main" val="35011184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D78A1-9330-4CAA-98EB-DEE62CEDAA3D}"/>
              </a:ext>
            </a:extLst>
          </p:cNvPr>
          <p:cNvSpPr>
            <a:spLocks noGrp="1"/>
          </p:cNvSpPr>
          <p:nvPr>
            <p:ph type="title"/>
          </p:nvPr>
        </p:nvSpPr>
        <p:spPr>
          <a:xfrm>
            <a:off x="419100" y="365125"/>
            <a:ext cx="10934700" cy="1325563"/>
          </a:xfrm>
        </p:spPr>
        <p:txBody>
          <a:bodyPr/>
          <a:lstStyle/>
          <a:p>
            <a:pPr algn="r"/>
            <a:r>
              <a:rPr lang="en-GB" dirty="0"/>
              <a:t>Formatting strings: formatted string literals (3.6+)</a:t>
            </a:r>
          </a:p>
        </p:txBody>
      </p:sp>
      <p:sp>
        <p:nvSpPr>
          <p:cNvPr id="3" name="Content Placeholder 2">
            <a:extLst>
              <a:ext uri="{FF2B5EF4-FFF2-40B4-BE49-F238E27FC236}">
                <a16:creationId xmlns:a16="http://schemas.microsoft.com/office/drawing/2014/main" id="{449DF099-2C66-41AE-8649-2EFD06541E12}"/>
              </a:ext>
            </a:extLst>
          </p:cNvPr>
          <p:cNvSpPr>
            <a:spLocks noGrp="1"/>
          </p:cNvSpPr>
          <p:nvPr>
            <p:ph idx="1"/>
          </p:nvPr>
        </p:nvSpPr>
        <p:spPr>
          <a:xfrm>
            <a:off x="556846" y="2149182"/>
            <a:ext cx="10515600" cy="4351338"/>
          </a:xfrm>
        </p:spPr>
        <p:txBody>
          <a:bodyPr>
            <a:normAutofit lnSpcReduction="10000"/>
          </a:bodyPr>
          <a:lstStyle/>
          <a:p>
            <a:pPr marL="0" indent="0">
              <a:buNone/>
            </a:pPr>
            <a:r>
              <a:rPr lang="en-GB" dirty="0"/>
              <a:t>Similar, to Old Style but less error prone:</a:t>
            </a:r>
          </a:p>
          <a:p>
            <a:pPr marL="0" indent="0">
              <a:buNone/>
            </a:pPr>
            <a:r>
              <a:rPr lang="en-GB" dirty="0">
                <a:latin typeface="Courier New" panose="02070309020205020404" pitchFamily="49" charset="0"/>
                <a:cs typeface="Courier New" panose="02070309020205020404" pitchFamily="49" charset="0"/>
              </a:rPr>
              <a:t>a = "Bob"</a:t>
            </a:r>
          </a:p>
          <a:p>
            <a:pPr marL="0" indent="0">
              <a:buNone/>
            </a:pPr>
            <a:r>
              <a:rPr lang="en-GB" dirty="0">
                <a:latin typeface="Courier New" panose="02070309020205020404" pitchFamily="49" charset="0"/>
                <a:cs typeface="Courier New" panose="02070309020205020404" pitchFamily="49" charset="0"/>
              </a:rPr>
              <a:t>b = 2.23333 </a:t>
            </a:r>
          </a:p>
          <a:p>
            <a:pPr marL="0" indent="0">
              <a:buNone/>
            </a:pPr>
            <a:r>
              <a:rPr lang="en-GB" dirty="0">
                <a:latin typeface="Courier New" panose="02070309020205020404" pitchFamily="49" charset="0"/>
                <a:cs typeface="Courier New" panose="02070309020205020404" pitchFamily="49" charset="0"/>
              </a:rPr>
              <a:t>print( f"{a} has: {b:10.3} pounds."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Bob has:          2.23 pounds</a:t>
            </a:r>
          </a:p>
          <a:p>
            <a:pPr marL="0" indent="0">
              <a:buNone/>
            </a:pPr>
            <a:endParaRPr lang="en-GB" dirty="0"/>
          </a:p>
          <a:p>
            <a:pPr marL="0" indent="0">
              <a:buNone/>
            </a:pPr>
            <a:r>
              <a:rPr lang="en-GB" dirty="0">
                <a:hlinkClick r:id="rId3"/>
              </a:rPr>
              <a:t>https://docs.python.org/3/reference/lexical_analysis.html#f-strings</a:t>
            </a:r>
            <a:endParaRPr lang="en-GB" dirty="0"/>
          </a:p>
          <a:p>
            <a:pPr marL="0" indent="0">
              <a:buNone/>
            </a:pPr>
            <a:r>
              <a:rPr lang="en-GB" dirty="0"/>
              <a:t>Note that escape characters have to be in variables rather than inline. </a:t>
            </a:r>
          </a:p>
          <a:p>
            <a:pPr marL="0" indent="0">
              <a:buNone/>
            </a:pPr>
            <a:endParaRPr lang="en-GB" dirty="0"/>
          </a:p>
        </p:txBody>
      </p:sp>
    </p:spTree>
    <p:extLst>
      <p:ext uri="{BB962C8B-B14F-4D97-AF65-F5344CB8AC3E}">
        <p14:creationId xmlns:p14="http://schemas.microsoft.com/office/powerpoint/2010/main" val="106084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2668" y="349626"/>
            <a:ext cx="10515600" cy="1325563"/>
          </a:xfrm>
        </p:spPr>
        <p:txBody>
          <a:bodyPr/>
          <a:lstStyle/>
          <a:p>
            <a:pPr algn="r"/>
            <a:r>
              <a:rPr lang="en-GB" dirty="0"/>
              <a:t>Holding more than one thing</a:t>
            </a:r>
          </a:p>
        </p:txBody>
      </p:sp>
      <p:sp>
        <p:nvSpPr>
          <p:cNvPr id="3" name="Content Placeholder 2"/>
          <p:cNvSpPr>
            <a:spLocks noGrp="1"/>
          </p:cNvSpPr>
          <p:nvPr>
            <p:ph idx="1"/>
          </p:nvPr>
        </p:nvSpPr>
        <p:spPr>
          <a:xfrm>
            <a:off x="497238" y="1675188"/>
            <a:ext cx="11312470" cy="4849597"/>
          </a:xfrm>
        </p:spPr>
        <p:txBody>
          <a:bodyPr>
            <a:normAutofit fontScale="92500" lnSpcReduction="10000"/>
          </a:bodyPr>
          <a:lstStyle/>
          <a:p>
            <a:pPr marL="0" indent="0">
              <a:buNone/>
            </a:pPr>
            <a:r>
              <a:rPr lang="en-GB" dirty="0"/>
              <a:t>What happens if we want to store more than one thing?</a:t>
            </a:r>
          </a:p>
          <a:p>
            <a:pPr marL="0" indent="0">
              <a:buNone/>
            </a:pPr>
            <a:endParaRPr lang="en-GB" dirty="0"/>
          </a:p>
          <a:p>
            <a:pPr marL="0" indent="0">
              <a:buNone/>
            </a:pPr>
            <a:r>
              <a:rPr lang="en-GB" dirty="0"/>
              <a:t>What happens if we want to store 10000 data points? We don’t want to have to call each by a new name.</a:t>
            </a:r>
          </a:p>
          <a:p>
            <a:pPr marL="0" indent="0">
              <a:buNone/>
            </a:pPr>
            <a:endParaRPr lang="en-GB" dirty="0"/>
          </a:p>
          <a:p>
            <a:pPr marL="0" indent="0">
              <a:buNone/>
            </a:pPr>
            <a:r>
              <a:rPr lang="en-GB" dirty="0"/>
              <a:t>Languages generally have variables that are arrays: one variable that can store multiple things with one name and a numerical index. Here’s one in Java:</a:t>
            </a:r>
          </a:p>
          <a:p>
            <a:pPr marL="0" indent="0">
              <a:buNone/>
            </a:pPr>
            <a:r>
              <a:rPr lang="en-GB" dirty="0"/>
              <a:t>Assignment:</a:t>
            </a:r>
          </a:p>
          <a:p>
            <a:pPr marL="0" indent="0">
              <a:buNone/>
            </a:pPr>
            <a:r>
              <a:rPr lang="en-GB" dirty="0" err="1">
                <a:latin typeface="Courier New" panose="02070309020205020404" pitchFamily="49" charset="0"/>
                <a:cs typeface="Courier New" panose="02070309020205020404" pitchFamily="49" charset="0"/>
              </a:rPr>
              <a:t>array_name</a:t>
            </a:r>
            <a:r>
              <a:rPr lang="en-GB" dirty="0">
                <a:latin typeface="Courier New" panose="02070309020205020404" pitchFamily="49" charset="0"/>
                <a:cs typeface="Courier New" panose="02070309020205020404" pitchFamily="49" charset="0"/>
              </a:rPr>
              <a:t>[3] = 21;</a:t>
            </a:r>
          </a:p>
          <a:p>
            <a:pPr marL="0" indent="0">
              <a:buNone/>
            </a:pPr>
            <a:r>
              <a:rPr lang="en-GB" dirty="0"/>
              <a:t>Subscription:</a:t>
            </a: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System.out.print</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array_name</a:t>
            </a:r>
            <a:r>
              <a:rPr lang="en-GB" dirty="0">
                <a:latin typeface="Courier New" panose="02070309020205020404" pitchFamily="49" charset="0"/>
                <a:cs typeface="Courier New" panose="02070309020205020404" pitchFamily="49" charset="0"/>
              </a:rPr>
              <a:t>[3]);</a:t>
            </a:r>
          </a:p>
          <a:p>
            <a:pPr marL="0" indent="0">
              <a:buNone/>
            </a:pPr>
            <a:endParaRPr lang="en-GB" dirty="0"/>
          </a:p>
        </p:txBody>
      </p:sp>
    </p:spTree>
    <p:extLst>
      <p:ext uri="{BB962C8B-B14F-4D97-AF65-F5344CB8AC3E}">
        <p14:creationId xmlns:p14="http://schemas.microsoft.com/office/powerpoint/2010/main" val="20503596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D78A1-9330-4CAA-98EB-DEE62CEDAA3D}"/>
              </a:ext>
            </a:extLst>
          </p:cNvPr>
          <p:cNvSpPr>
            <a:spLocks noGrp="1"/>
          </p:cNvSpPr>
          <p:nvPr>
            <p:ph type="title"/>
          </p:nvPr>
        </p:nvSpPr>
        <p:spPr/>
        <p:txBody>
          <a:bodyPr/>
          <a:lstStyle/>
          <a:p>
            <a:pPr algn="r"/>
            <a:r>
              <a:rPr lang="en-GB" dirty="0"/>
              <a:t>Formatting strings: </a:t>
            </a:r>
            <a:r>
              <a:rPr lang="en-GB" dirty="0" err="1"/>
              <a:t>str.format</a:t>
            </a:r>
            <a:endParaRPr lang="en-GB" dirty="0"/>
          </a:p>
        </p:txBody>
      </p:sp>
      <p:sp>
        <p:nvSpPr>
          <p:cNvPr id="3" name="Content Placeholder 2">
            <a:extLst>
              <a:ext uri="{FF2B5EF4-FFF2-40B4-BE49-F238E27FC236}">
                <a16:creationId xmlns:a16="http://schemas.microsoft.com/office/drawing/2014/main" id="{449DF099-2C66-41AE-8649-2EFD06541E12}"/>
              </a:ext>
            </a:extLst>
          </p:cNvPr>
          <p:cNvSpPr>
            <a:spLocks noGrp="1"/>
          </p:cNvSpPr>
          <p:nvPr>
            <p:ph idx="1"/>
          </p:nvPr>
        </p:nvSpPr>
        <p:spPr>
          <a:xfrm>
            <a:off x="556846" y="1690688"/>
            <a:ext cx="11254154" cy="4809832"/>
          </a:xfrm>
        </p:spPr>
        <p:txBody>
          <a:bodyPr>
            <a:normAutofit fontScale="77500" lnSpcReduction="20000"/>
          </a:bodyPr>
          <a:lstStyle/>
          <a:p>
            <a:pPr marL="0" indent="0">
              <a:buNone/>
            </a:pPr>
            <a:r>
              <a:rPr lang="en-GB" dirty="0"/>
              <a:t>Syntax mixes formatted string literals and Old Style. Recommended for the moment.</a:t>
            </a:r>
          </a:p>
          <a:p>
            <a:pPr marL="0" indent="0">
              <a:buNone/>
            </a:pPr>
            <a:r>
              <a:rPr lang="en-GB" dirty="0"/>
              <a:t> </a:t>
            </a:r>
          </a:p>
          <a:p>
            <a:pPr marL="0" indent="0">
              <a:buNone/>
            </a:pPr>
            <a:r>
              <a:rPr lang="en-GB" dirty="0">
                <a:latin typeface="Courier New" panose="02070309020205020404" pitchFamily="49" charset="0"/>
                <a:cs typeface="Courier New" panose="02070309020205020404" pitchFamily="49" charset="0"/>
              </a:rPr>
              <a:t>a = "Bob"</a:t>
            </a:r>
          </a:p>
          <a:p>
            <a:pPr marL="0" indent="0">
              <a:buNone/>
            </a:pPr>
            <a:r>
              <a:rPr lang="en-GB" dirty="0">
                <a:latin typeface="Courier New" panose="02070309020205020404" pitchFamily="49" charset="0"/>
                <a:cs typeface="Courier New" panose="02070309020205020404" pitchFamily="49" charset="0"/>
              </a:rPr>
              <a:t>b = 2.23333</a:t>
            </a:r>
          </a:p>
          <a:p>
            <a:pPr marL="0" indent="0">
              <a:buNone/>
            </a:pPr>
            <a:r>
              <a:rPr lang="en-GB" dirty="0">
                <a:latin typeface="Courier New" panose="02070309020205020404" pitchFamily="49" charset="0"/>
                <a:cs typeface="Courier New" panose="02070309020205020404" pitchFamily="49" charset="0"/>
              </a:rPr>
              <a:t>print( "{0} has: {1:10.2f} </a:t>
            </a:r>
            <a:r>
              <a:rPr lang="en-GB" dirty="0" err="1">
                <a:latin typeface="Courier New" panose="02070309020205020404" pitchFamily="49" charset="0"/>
                <a:cs typeface="Courier New" panose="02070309020205020404" pitchFamily="49" charset="0"/>
              </a:rPr>
              <a:t>pounds".format</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a,b</a:t>
            </a:r>
            <a:r>
              <a:rPr lang="en-GB" dirty="0">
                <a:latin typeface="Courier New" panose="02070309020205020404" pitchFamily="49" charset="0"/>
                <a:cs typeface="Courier New" panose="02070309020205020404" pitchFamily="49" charset="0"/>
              </a:rPr>
              <a:t>)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Bob has:          2.23 pounds</a:t>
            </a:r>
          </a:p>
          <a:p>
            <a:pPr marL="0" indent="0">
              <a:buNone/>
            </a:pPr>
            <a:endParaRPr lang="en-GB" dirty="0"/>
          </a:p>
          <a:p>
            <a:pPr marL="0" indent="0">
              <a:buNone/>
            </a:pPr>
            <a:r>
              <a:rPr lang="en-GB" dirty="0"/>
              <a:t>Docs:</a:t>
            </a:r>
          </a:p>
          <a:p>
            <a:pPr marL="0" indent="0">
              <a:buNone/>
            </a:pPr>
            <a:r>
              <a:rPr lang="en-GB" dirty="0">
                <a:hlinkClick r:id="rId3"/>
              </a:rPr>
              <a:t>https://docs.python.org/3/library/string.html#format-string-syntax</a:t>
            </a:r>
            <a:endParaRPr lang="en-GB" dirty="0"/>
          </a:p>
          <a:p>
            <a:pPr marL="0" indent="0">
              <a:buNone/>
            </a:pPr>
            <a:endParaRPr lang="en-GB" dirty="0"/>
          </a:p>
          <a:p>
            <a:pPr marL="0" indent="0">
              <a:buNone/>
            </a:pPr>
            <a:r>
              <a:rPr lang="en-GB" dirty="0" err="1"/>
              <a:t>Markup</a:t>
            </a:r>
            <a:r>
              <a:rPr lang="en-GB" dirty="0"/>
              <a:t> listed here:</a:t>
            </a:r>
          </a:p>
          <a:p>
            <a:pPr marL="0" indent="0">
              <a:buNone/>
            </a:pPr>
            <a:r>
              <a:rPr lang="en-GB" dirty="0">
                <a:hlinkClick r:id="rId4"/>
              </a:rPr>
              <a:t>https://docs.python.org/3/library/string.html#format-specification-mini-language</a:t>
            </a:r>
            <a:r>
              <a:rPr lang="en-GB" dirty="0"/>
              <a:t> </a:t>
            </a:r>
          </a:p>
          <a:p>
            <a:pPr marL="0" indent="0">
              <a:buNone/>
            </a:pPr>
            <a:endParaRPr lang="en-GB" dirty="0"/>
          </a:p>
        </p:txBody>
      </p:sp>
    </p:spTree>
    <p:extLst>
      <p:ext uri="{BB962C8B-B14F-4D97-AF65-F5344CB8AC3E}">
        <p14:creationId xmlns:p14="http://schemas.microsoft.com/office/powerpoint/2010/main" val="42185824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AB4F8-CB94-49D8-9624-FE0985E1F7F2}"/>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2DF95C9A-E82C-4E01-B9F8-0A5F4535CDBB}"/>
              </a:ext>
            </a:extLst>
          </p:cNvPr>
          <p:cNvSpPr>
            <a:spLocks noGrp="1"/>
          </p:cNvSpPr>
          <p:nvPr>
            <p:ph idx="1"/>
          </p:nvPr>
        </p:nvSpPr>
        <p:spPr>
          <a:xfrm>
            <a:off x="838200" y="2504049"/>
            <a:ext cx="10515600" cy="3757320"/>
          </a:xfrm>
        </p:spPr>
        <p:txBody>
          <a:bodyPr/>
          <a:lstStyle/>
          <a:p>
            <a:pPr marL="0" indent="0">
              <a:buNone/>
            </a:pPr>
            <a:r>
              <a:rPr lang="en-GB" sz="2000" dirty="0"/>
              <a:t>Holding more than one thing that won't change: Tuples.</a:t>
            </a:r>
          </a:p>
          <a:p>
            <a:pPr marL="0" indent="0">
              <a:buNone/>
            </a:pPr>
            <a:r>
              <a:rPr lang="en-GB" sz="2000" dirty="0"/>
              <a:t>Holding more than one thing that will change: Lists.</a:t>
            </a:r>
          </a:p>
          <a:p>
            <a:pPr marL="0" indent="0">
              <a:buNone/>
            </a:pPr>
            <a:r>
              <a:rPr lang="en-GB" sz="2400" dirty="0"/>
              <a:t>Strings, revisited.</a:t>
            </a:r>
          </a:p>
          <a:p>
            <a:pPr marL="0" indent="0">
              <a:buNone/>
            </a:pPr>
            <a:r>
              <a:rPr lang="en-GB" sz="2400" dirty="0"/>
              <a:t>Formatting strings.</a:t>
            </a:r>
          </a:p>
          <a:p>
            <a:pPr marL="0" indent="0">
              <a:buNone/>
            </a:pPr>
            <a:r>
              <a:rPr lang="en-GB" sz="3200" dirty="0"/>
              <a:t>Sets.</a:t>
            </a:r>
          </a:p>
          <a:p>
            <a:pPr marL="0" indent="0">
              <a:buNone/>
            </a:pPr>
            <a:r>
              <a:rPr lang="en-GB" sz="2000" dirty="0"/>
              <a:t>Holding things associated with a name.</a:t>
            </a:r>
          </a:p>
          <a:p>
            <a:pPr marL="0" indent="0">
              <a:buNone/>
            </a:pPr>
            <a:endParaRPr lang="en-GB" sz="2000"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6487512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C91A7-D887-47DC-8811-ACEDC107010F}"/>
              </a:ext>
            </a:extLst>
          </p:cNvPr>
          <p:cNvSpPr>
            <a:spLocks noGrp="1"/>
          </p:cNvSpPr>
          <p:nvPr>
            <p:ph type="title"/>
          </p:nvPr>
        </p:nvSpPr>
        <p:spPr/>
        <p:txBody>
          <a:bodyPr/>
          <a:lstStyle/>
          <a:p>
            <a:pPr algn="r"/>
            <a:r>
              <a:rPr lang="en-GB" dirty="0"/>
              <a:t>Sets</a:t>
            </a:r>
          </a:p>
        </p:txBody>
      </p:sp>
      <p:sp>
        <p:nvSpPr>
          <p:cNvPr id="3" name="Content Placeholder 2">
            <a:extLst>
              <a:ext uri="{FF2B5EF4-FFF2-40B4-BE49-F238E27FC236}">
                <a16:creationId xmlns:a16="http://schemas.microsoft.com/office/drawing/2014/main" id="{CD61B5C9-4572-4944-9F51-47E74F2C9251}"/>
              </a:ext>
            </a:extLst>
          </p:cNvPr>
          <p:cNvSpPr>
            <a:spLocks noGrp="1"/>
          </p:cNvSpPr>
          <p:nvPr>
            <p:ph idx="1"/>
          </p:nvPr>
        </p:nvSpPr>
        <p:spPr/>
        <p:txBody>
          <a:bodyPr>
            <a:normAutofit fontScale="92500" lnSpcReduction="20000"/>
          </a:bodyPr>
          <a:lstStyle/>
          <a:p>
            <a:pPr marL="0" indent="0">
              <a:buNone/>
            </a:pPr>
            <a:r>
              <a:rPr lang="en-GB" dirty="0"/>
              <a:t>Unordered collections of unique objects.</a:t>
            </a:r>
          </a:p>
          <a:p>
            <a:pPr marL="0" indent="0">
              <a:buNone/>
            </a:pPr>
            <a:r>
              <a:rPr lang="en-GB" dirty="0"/>
              <a:t>Main type is mutable, but there is a </a:t>
            </a:r>
            <a:r>
              <a:rPr lang="en-GB" dirty="0" err="1"/>
              <a:t>FrozenSet</a:t>
            </a:r>
            <a:r>
              <a:rPr lang="en-GB" dirty="0"/>
              <a:t>: </a:t>
            </a:r>
            <a:r>
              <a:rPr lang="en-GB" dirty="0">
                <a:hlinkClick r:id="rId3"/>
              </a:rPr>
              <a:t>https://docs.python.org/3/library/stdtypes.html#frozenset</a:t>
            </a:r>
            <a:endParaRPr lang="en-GB" dirty="0"/>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 = {"red", "green", "blue"}	</a:t>
            </a:r>
          </a:p>
          <a:p>
            <a:pPr marL="0" indent="0">
              <a:buNone/>
            </a:pPr>
            <a:r>
              <a:rPr lang="en-GB" dirty="0">
                <a:latin typeface="Courier New" panose="02070309020205020404" pitchFamily="49" charset="0"/>
                <a:cs typeface="Courier New" panose="02070309020205020404" pitchFamily="49" charset="0"/>
              </a:rPr>
              <a:t>a = set(</a:t>
            </a:r>
            <a:r>
              <a:rPr lang="en-GB" dirty="0" err="1">
                <a:latin typeface="Courier New" panose="02070309020205020404" pitchFamily="49" charset="0"/>
                <a:cs typeface="Courier New" panose="02070309020205020404" pitchFamily="49" charset="0"/>
              </a:rPr>
              <a:t>some_other_container</a:t>
            </a:r>
            <a:r>
              <a:rPr lang="en-GB" dirty="0">
                <a:latin typeface="Courier New" panose="02070309020205020404" pitchFamily="49" charset="0"/>
                <a:cs typeface="Courier New" panose="02070309020205020404" pitchFamily="49" charset="0"/>
              </a:rPr>
              <a:t>)</a:t>
            </a:r>
            <a:r>
              <a:rPr lang="en-GB" dirty="0"/>
              <a:t>	</a:t>
            </a:r>
          </a:p>
          <a:p>
            <a:pPr marL="0" indent="0">
              <a:buNone/>
            </a:pPr>
            <a:endParaRPr lang="en-GB" dirty="0"/>
          </a:p>
          <a:p>
            <a:pPr marL="0" indent="0">
              <a:buNone/>
            </a:pPr>
            <a:r>
              <a:rPr lang="en-GB" dirty="0"/>
              <a:t>Can have mixed types and container other containers.</a:t>
            </a:r>
          </a:p>
          <a:p>
            <a:pPr marL="0" indent="0">
              <a:buNone/>
            </a:pPr>
            <a:r>
              <a:rPr lang="en-GB" dirty="0"/>
              <a:t>Note you can't use a = {} to make an empty set (as this is an empty dictionary), have to use:</a:t>
            </a:r>
          </a:p>
          <a:p>
            <a:pPr marL="0" indent="0">
              <a:buNone/>
            </a:pPr>
            <a:r>
              <a:rPr lang="en-GB" dirty="0">
                <a:latin typeface="Courier New" panose="02070309020205020404" pitchFamily="49" charset="0"/>
                <a:cs typeface="Courier New" panose="02070309020205020404" pitchFamily="49" charset="0"/>
              </a:rPr>
              <a:t>a = set()</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0945734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60A49-B458-4561-80ED-441CAE90B14A}"/>
              </a:ext>
            </a:extLst>
          </p:cNvPr>
          <p:cNvSpPr>
            <a:spLocks noGrp="1"/>
          </p:cNvSpPr>
          <p:nvPr>
            <p:ph type="title"/>
          </p:nvPr>
        </p:nvSpPr>
        <p:spPr/>
        <p:txBody>
          <a:bodyPr/>
          <a:lstStyle/>
          <a:p>
            <a:pPr algn="r"/>
            <a:r>
              <a:rPr lang="en-GB" dirty="0"/>
              <a:t>Add/Remove</a:t>
            </a:r>
          </a:p>
        </p:txBody>
      </p:sp>
      <p:sp>
        <p:nvSpPr>
          <p:cNvPr id="3" name="Content Placeholder 2">
            <a:extLst>
              <a:ext uri="{FF2B5EF4-FFF2-40B4-BE49-F238E27FC236}">
                <a16:creationId xmlns:a16="http://schemas.microsoft.com/office/drawing/2014/main" id="{59C9E2E3-0CE7-4E5A-AAA4-34AE79EBD515}"/>
              </a:ext>
            </a:extLst>
          </p:cNvPr>
          <p:cNvSpPr>
            <a:spLocks noGrp="1"/>
          </p:cNvSpPr>
          <p:nvPr>
            <p:ph idx="1"/>
          </p:nvPr>
        </p:nvSpPr>
        <p:spPr/>
        <p:txBody>
          <a:bodyPr/>
          <a:lstStyle/>
          <a:p>
            <a:pPr marL="0" indent="0">
              <a:buNone/>
            </a:pPr>
            <a:r>
              <a:rPr lang="en-GB" dirty="0" err="1"/>
              <a:t>a.add</a:t>
            </a:r>
            <a:r>
              <a:rPr lang="en-GB" dirty="0"/>
              <a:t>("black")</a:t>
            </a:r>
          </a:p>
          <a:p>
            <a:pPr marL="0" indent="0">
              <a:buNone/>
            </a:pPr>
            <a:r>
              <a:rPr lang="en-GB" dirty="0" err="1"/>
              <a:t>a.remove</a:t>
            </a:r>
            <a:r>
              <a:rPr lang="en-GB" dirty="0"/>
              <a:t>("blue") 		# Creates a warning if item doesn't exist.</a:t>
            </a:r>
          </a:p>
          <a:p>
            <a:pPr marL="0" indent="0">
              <a:buNone/>
            </a:pPr>
            <a:r>
              <a:rPr lang="en-GB" dirty="0" err="1"/>
              <a:t>a.discard</a:t>
            </a:r>
            <a:r>
              <a:rPr lang="en-GB" dirty="0"/>
              <a:t>("pink")		# Silent if item doesn't exist.</a:t>
            </a:r>
          </a:p>
          <a:p>
            <a:pPr marL="0" indent="0">
              <a:buNone/>
            </a:pPr>
            <a:r>
              <a:rPr lang="en-GB" dirty="0" err="1"/>
              <a:t>a.clear</a:t>
            </a:r>
            <a:r>
              <a:rPr lang="en-GB" dirty="0"/>
              <a:t>()			# Discard everything.</a:t>
            </a:r>
          </a:p>
        </p:txBody>
      </p:sp>
    </p:spTree>
    <p:extLst>
      <p:ext uri="{BB962C8B-B14F-4D97-AF65-F5344CB8AC3E}">
        <p14:creationId xmlns:p14="http://schemas.microsoft.com/office/powerpoint/2010/main" val="410430108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70594-7198-496F-9B63-64CFE7F2368A}"/>
              </a:ext>
            </a:extLst>
          </p:cNvPr>
          <p:cNvSpPr>
            <a:spLocks noGrp="1"/>
          </p:cNvSpPr>
          <p:nvPr>
            <p:ph type="title"/>
          </p:nvPr>
        </p:nvSpPr>
        <p:spPr/>
        <p:txBody>
          <a:bodyPr/>
          <a:lstStyle/>
          <a:p>
            <a:pPr algn="r"/>
            <a:r>
              <a:rPr lang="en-GB" dirty="0"/>
              <a:t>Operators</a:t>
            </a:r>
          </a:p>
        </p:txBody>
      </p:sp>
      <p:sp>
        <p:nvSpPr>
          <p:cNvPr id="7" name="Content Placeholder 6">
            <a:extLst>
              <a:ext uri="{FF2B5EF4-FFF2-40B4-BE49-F238E27FC236}">
                <a16:creationId xmlns:a16="http://schemas.microsoft.com/office/drawing/2014/main" id="{AE5CCE12-A665-4AF3-B262-77E3D6C7E7CE}"/>
              </a:ext>
            </a:extLst>
          </p:cNvPr>
          <p:cNvSpPr>
            <a:spLocks noGrp="1"/>
          </p:cNvSpPr>
          <p:nvPr>
            <p:ph idx="1"/>
          </p:nvPr>
        </p:nvSpPr>
        <p:spPr>
          <a:xfrm>
            <a:off x="182880" y="1825625"/>
            <a:ext cx="12009119" cy="4351338"/>
          </a:xfrm>
        </p:spPr>
        <p:txBody>
          <a:bodyPr>
            <a:normAutofit fontScale="85000" lnSpcReduction="20000"/>
          </a:bodyPr>
          <a:lstStyle/>
          <a:p>
            <a:pPr marL="0" indent="0">
              <a:buNone/>
            </a:pPr>
            <a:r>
              <a:rPr lang="en-GB" sz="2400" dirty="0">
                <a:latin typeface="Courier New" panose="02070309020205020404" pitchFamily="49" charset="0"/>
                <a:cs typeface="Courier New" panose="02070309020205020404" pitchFamily="49" charset="0"/>
              </a:rPr>
              <a:t>|</a:t>
            </a:r>
            <a:r>
              <a:rPr lang="en-GB" sz="2400" dirty="0"/>
              <a:t>   	or 	</a:t>
            </a:r>
            <a:r>
              <a:rPr lang="en-GB" sz="2400" dirty="0" err="1">
                <a:latin typeface="Courier New" panose="02070309020205020404" pitchFamily="49" charset="0"/>
                <a:cs typeface="Courier New" panose="02070309020205020404" pitchFamily="49" charset="0"/>
              </a:rPr>
              <a:t>a.union</a:t>
            </a:r>
            <a:r>
              <a:rPr lang="en-GB" sz="2400" dirty="0">
                <a:latin typeface="Courier New" panose="02070309020205020404" pitchFamily="49" charset="0"/>
                <a:cs typeface="Courier New" panose="02070309020205020404" pitchFamily="49" charset="0"/>
              </a:rPr>
              <a:t>(b)	</a:t>
            </a:r>
            <a:r>
              <a:rPr lang="en-GB" sz="2400" dirty="0"/>
              <a:t>			# Union of sets a and b.</a:t>
            </a:r>
          </a:p>
          <a:p>
            <a:pPr marL="0" indent="0">
              <a:buNone/>
            </a:pPr>
            <a:r>
              <a:rPr lang="en-GB" sz="2400" dirty="0">
                <a:latin typeface="Courier New" panose="02070309020205020404" pitchFamily="49" charset="0"/>
                <a:cs typeface="Courier New" panose="02070309020205020404" pitchFamily="49" charset="0"/>
              </a:rPr>
              <a:t>&amp;</a:t>
            </a:r>
            <a:r>
              <a:rPr lang="en-GB" sz="2400" dirty="0"/>
              <a:t> 	or 	</a:t>
            </a:r>
            <a:r>
              <a:rPr lang="en-GB" sz="2400" dirty="0" err="1">
                <a:latin typeface="Courier New" panose="02070309020205020404" pitchFamily="49" charset="0"/>
                <a:cs typeface="Courier New" panose="02070309020205020404" pitchFamily="49" charset="0"/>
              </a:rPr>
              <a:t>a.intersection</a:t>
            </a:r>
            <a:r>
              <a:rPr lang="en-GB" sz="2400" dirty="0">
                <a:latin typeface="Courier New" panose="02070309020205020404" pitchFamily="49" charset="0"/>
                <a:cs typeface="Courier New" panose="02070309020205020404" pitchFamily="49" charset="0"/>
              </a:rPr>
              <a:t>(b)</a:t>
            </a:r>
            <a:r>
              <a:rPr lang="en-GB" sz="2400" dirty="0"/>
              <a:t>		# Intersection.</a:t>
            </a:r>
          </a:p>
          <a:p>
            <a:pPr marL="0" indent="0">
              <a:buNone/>
            </a:pPr>
            <a:r>
              <a:rPr lang="en-GB" sz="2400" dirty="0">
                <a:latin typeface="Courier New" panose="02070309020205020404" pitchFamily="49" charset="0"/>
                <a:cs typeface="Courier New" panose="02070309020205020404" pitchFamily="49" charset="0"/>
              </a:rPr>
              <a:t>-</a:t>
            </a:r>
            <a:r>
              <a:rPr lang="en-GB" sz="2400" dirty="0"/>
              <a:t> 	or 	</a:t>
            </a:r>
            <a:r>
              <a:rPr lang="en-GB" sz="2400" dirty="0" err="1">
                <a:latin typeface="Courier New" panose="02070309020205020404" pitchFamily="49" charset="0"/>
                <a:cs typeface="Courier New" panose="02070309020205020404" pitchFamily="49" charset="0"/>
              </a:rPr>
              <a:t>a.difference</a:t>
            </a:r>
            <a:r>
              <a:rPr lang="en-GB" sz="2400" dirty="0">
                <a:latin typeface="Courier New" panose="02070309020205020404" pitchFamily="49" charset="0"/>
                <a:cs typeface="Courier New" panose="02070309020205020404" pitchFamily="49" charset="0"/>
              </a:rPr>
              <a:t>(b)</a:t>
            </a:r>
            <a:r>
              <a:rPr lang="en-GB" sz="2400" dirty="0"/>
              <a:t>			# Difference (elements of a not in b).</a:t>
            </a:r>
          </a:p>
          <a:p>
            <a:pPr marL="0" indent="0">
              <a:buNone/>
            </a:pPr>
            <a:r>
              <a:rPr lang="en-GB" sz="2400" dirty="0">
                <a:latin typeface="Courier New" panose="02070309020205020404" pitchFamily="49" charset="0"/>
                <a:cs typeface="Courier New" panose="02070309020205020404" pitchFamily="49" charset="0"/>
              </a:rPr>
              <a:t>^</a:t>
            </a:r>
            <a:r>
              <a:rPr lang="en-GB" sz="2400" dirty="0"/>
              <a:t> 	or 	</a:t>
            </a:r>
            <a:r>
              <a:rPr lang="en-GB" sz="2400" dirty="0" err="1">
                <a:latin typeface="Courier New" panose="02070309020205020404" pitchFamily="49" charset="0"/>
                <a:cs typeface="Courier New" panose="02070309020205020404" pitchFamily="49" charset="0"/>
              </a:rPr>
              <a:t>a.symmetric_difference</a:t>
            </a:r>
            <a:r>
              <a:rPr lang="en-GB" sz="2400" dirty="0">
                <a:latin typeface="Courier New" panose="02070309020205020404" pitchFamily="49" charset="0"/>
                <a:cs typeface="Courier New" panose="02070309020205020404" pitchFamily="49" charset="0"/>
              </a:rPr>
              <a:t>(b) 	</a:t>
            </a:r>
            <a:r>
              <a:rPr lang="en-GB" sz="2400" dirty="0"/>
              <a:t># Inverse of intersection.</a:t>
            </a:r>
          </a:p>
          <a:p>
            <a:pPr marL="0" indent="0">
              <a:buNone/>
            </a:pPr>
            <a:r>
              <a:rPr lang="en-GB" sz="2400" dirty="0"/>
              <a:t>		</a:t>
            </a:r>
            <a:r>
              <a:rPr lang="en-GB" sz="2400" dirty="0">
                <a:latin typeface="Courier New" panose="02070309020205020404" pitchFamily="49" charset="0"/>
                <a:cs typeface="Courier New" panose="02070309020205020404" pitchFamily="49" charset="0"/>
              </a:rPr>
              <a:t>x in a		</a:t>
            </a:r>
            <a:r>
              <a:rPr lang="en-GB" sz="2400" dirty="0"/>
              <a:t>		# Checks if item x in set a.</a:t>
            </a:r>
          </a:p>
          <a:p>
            <a:pPr marL="0" indent="0">
              <a:buNone/>
            </a:pPr>
            <a:r>
              <a:rPr lang="en-GB" sz="2400" dirty="0"/>
              <a:t>		</a:t>
            </a:r>
            <a:r>
              <a:rPr lang="en-GB" sz="2400" dirty="0">
                <a:latin typeface="Courier New" panose="02070309020205020404" pitchFamily="49" charset="0"/>
                <a:cs typeface="Courier New" panose="02070309020205020404" pitchFamily="49" charset="0"/>
              </a:rPr>
              <a:t>x not in a	</a:t>
            </a:r>
            <a:r>
              <a:rPr lang="en-GB" sz="2400" dirty="0"/>
              <a:t>			# Checks if item x is not in set a.</a:t>
            </a:r>
          </a:p>
          <a:p>
            <a:pPr marL="0" indent="0">
              <a:buNone/>
            </a:pPr>
            <a:r>
              <a:rPr lang="en-GB" sz="2400" dirty="0">
                <a:latin typeface="Courier New" panose="02070309020205020404" pitchFamily="49" charset="0"/>
                <a:cs typeface="Courier New" panose="02070309020205020404" pitchFamily="49" charset="0"/>
              </a:rPr>
              <a:t>a &lt;= b  </a:t>
            </a:r>
            <a:r>
              <a:rPr lang="en-GB" sz="2400" dirty="0"/>
              <a:t>or	</a:t>
            </a:r>
            <a:r>
              <a:rPr lang="en-GB" sz="2400" dirty="0" err="1">
                <a:latin typeface="Courier New" panose="02070309020205020404" pitchFamily="49" charset="0"/>
                <a:cs typeface="Courier New" panose="02070309020205020404" pitchFamily="49" charset="0"/>
              </a:rPr>
              <a:t>a.issubset</a:t>
            </a:r>
            <a:r>
              <a:rPr lang="en-GB" sz="2400" dirty="0">
                <a:latin typeface="Courier New" panose="02070309020205020404" pitchFamily="49" charset="0"/>
                <a:cs typeface="Courier New" panose="02070309020205020404" pitchFamily="49" charset="0"/>
              </a:rPr>
              <a:t>(b)	</a:t>
            </a:r>
            <a:r>
              <a:rPr lang="en-GB" sz="2400" dirty="0"/>
              <a:t>		# If a is contained in b.</a:t>
            </a:r>
          </a:p>
          <a:p>
            <a:pPr marL="0" indent="0">
              <a:buNone/>
            </a:pPr>
            <a:r>
              <a:rPr lang="en-GB" sz="2400" dirty="0">
                <a:latin typeface="Courier New" panose="02070309020205020404" pitchFamily="49" charset="0"/>
                <a:cs typeface="Courier New" panose="02070309020205020404" pitchFamily="49" charset="0"/>
              </a:rPr>
              <a:t>a &lt; b	</a:t>
            </a:r>
            <a:r>
              <a:rPr lang="en-GB" sz="2400" dirty="0"/>
              <a:t>						# a is a proper subset (i.e. not equal to)</a:t>
            </a:r>
          </a:p>
          <a:p>
            <a:pPr marL="0" indent="0">
              <a:buNone/>
            </a:pPr>
            <a:r>
              <a:rPr lang="en-GB" sz="2400" dirty="0">
                <a:latin typeface="Courier New" panose="02070309020205020404" pitchFamily="49" charset="0"/>
                <a:cs typeface="Courier New" panose="02070309020205020404" pitchFamily="49" charset="0"/>
              </a:rPr>
              <a:t>a &gt;= b  </a:t>
            </a:r>
            <a:r>
              <a:rPr lang="en-GB" sz="2400" dirty="0"/>
              <a:t>or	</a:t>
            </a:r>
            <a:r>
              <a:rPr lang="en-GB" sz="2400" dirty="0" err="1">
                <a:latin typeface="Courier New" panose="02070309020205020404" pitchFamily="49" charset="0"/>
                <a:cs typeface="Courier New" panose="02070309020205020404" pitchFamily="49" charset="0"/>
              </a:rPr>
              <a:t>a.issuperset</a:t>
            </a:r>
            <a:r>
              <a:rPr lang="en-GB" sz="2400" dirty="0">
                <a:latin typeface="Courier New" panose="02070309020205020404" pitchFamily="49" charset="0"/>
                <a:cs typeface="Courier New" panose="02070309020205020404" pitchFamily="49" charset="0"/>
              </a:rPr>
              <a:t>(b) </a:t>
            </a:r>
            <a:r>
              <a:rPr lang="en-GB" sz="2400" dirty="0"/>
              <a:t>	</a:t>
            </a:r>
            <a:r>
              <a:rPr lang="en-GB" dirty="0"/>
              <a:t>	</a:t>
            </a:r>
            <a:r>
              <a:rPr lang="en-GB" sz="2400" dirty="0"/>
              <a:t> 	# If b is contained in a.</a:t>
            </a:r>
          </a:p>
          <a:p>
            <a:pPr marL="0" indent="0">
              <a:buNone/>
            </a:pPr>
            <a:r>
              <a:rPr lang="en-GB" sz="2400" dirty="0">
                <a:latin typeface="Courier New" panose="02070309020205020404" pitchFamily="49" charset="0"/>
                <a:cs typeface="Courier New" panose="02070309020205020404" pitchFamily="49" charset="0"/>
              </a:rPr>
              <a:t>a &gt; b	</a:t>
            </a:r>
            <a:r>
              <a:rPr lang="en-GB" dirty="0"/>
              <a:t>						</a:t>
            </a:r>
            <a:r>
              <a:rPr lang="en-GB" sz="2400" dirty="0"/>
              <a:t># a is a proper superset </a:t>
            </a:r>
            <a:r>
              <a:rPr lang="en-GB" dirty="0"/>
              <a:t>		</a:t>
            </a:r>
          </a:p>
          <a:p>
            <a:pPr marL="0" indent="0">
              <a:buNone/>
            </a:pPr>
            <a:endParaRPr lang="en-GB" dirty="0"/>
          </a:p>
          <a:p>
            <a:pPr marL="0" indent="0">
              <a:buNone/>
            </a:pPr>
            <a:r>
              <a:rPr lang="en-GB" dirty="0"/>
              <a:t>Operators only work on sets; functions work on (some) other containers.</a:t>
            </a:r>
          </a:p>
        </p:txBody>
      </p:sp>
    </p:spTree>
    <p:extLst>
      <p:ext uri="{BB962C8B-B14F-4D97-AF65-F5344CB8AC3E}">
        <p14:creationId xmlns:p14="http://schemas.microsoft.com/office/powerpoint/2010/main" val="14355407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75FE1-AF40-4183-9478-55F6F5CB3D3E}"/>
              </a:ext>
            </a:extLst>
          </p:cNvPr>
          <p:cNvSpPr>
            <a:spLocks noGrp="1"/>
          </p:cNvSpPr>
          <p:nvPr>
            <p:ph type="title"/>
          </p:nvPr>
        </p:nvSpPr>
        <p:spPr/>
        <p:txBody>
          <a:bodyPr/>
          <a:lstStyle/>
          <a:p>
            <a:pPr algn="r"/>
            <a:r>
              <a:rPr lang="en-GB" dirty="0"/>
              <a:t>Other functions</a:t>
            </a:r>
          </a:p>
        </p:txBody>
      </p:sp>
      <p:sp>
        <p:nvSpPr>
          <p:cNvPr id="3" name="Content Placeholder 2">
            <a:extLst>
              <a:ext uri="{FF2B5EF4-FFF2-40B4-BE49-F238E27FC236}">
                <a16:creationId xmlns:a16="http://schemas.microsoft.com/office/drawing/2014/main" id="{696D6BF8-3084-49DF-BF3C-260C99DF744D}"/>
              </a:ext>
            </a:extLst>
          </p:cNvPr>
          <p:cNvSpPr>
            <a:spLocks noGrp="1"/>
          </p:cNvSpPr>
          <p:nvPr>
            <p:ph idx="1"/>
          </p:nvPr>
        </p:nvSpPr>
        <p:spPr/>
        <p:txBody>
          <a:bodyPr/>
          <a:lstStyle/>
          <a:p>
            <a:pPr marL="0" indent="0">
              <a:buNone/>
            </a:pPr>
            <a:r>
              <a:rPr lang="en-GB" dirty="0"/>
              <a:t>Most of the functions have partners that adjust the set, for example:</a:t>
            </a:r>
          </a:p>
          <a:p>
            <a:pPr marL="0" indent="0">
              <a:buNone/>
            </a:pPr>
            <a:r>
              <a:rPr lang="en-GB" dirty="0">
                <a:latin typeface="Courier New" panose="02070309020205020404" pitchFamily="49" charset="0"/>
                <a:cs typeface="Courier New" panose="02070309020205020404" pitchFamily="49" charset="0"/>
              </a:rPr>
              <a:t>a &amp;= b </a:t>
            </a:r>
            <a:r>
              <a:rPr lang="en-GB" dirty="0"/>
              <a:t>	or 	</a:t>
            </a:r>
            <a:r>
              <a:rPr lang="en-GB" dirty="0" err="1">
                <a:latin typeface="Courier New" panose="02070309020205020404" pitchFamily="49" charset="0"/>
                <a:cs typeface="Courier New" panose="02070309020205020404" pitchFamily="49" charset="0"/>
              </a:rPr>
              <a:t>a.intersection_update</a:t>
            </a:r>
            <a:r>
              <a:rPr lang="en-GB" dirty="0">
                <a:latin typeface="Courier New" panose="02070309020205020404" pitchFamily="49" charset="0"/>
                <a:cs typeface="Courier New" panose="02070309020205020404" pitchFamily="49" charset="0"/>
              </a:rPr>
              <a:t>(b)</a:t>
            </a:r>
          </a:p>
          <a:p>
            <a:pPr marL="0" indent="0">
              <a:buNone/>
            </a:pPr>
            <a:r>
              <a:rPr lang="en-GB" dirty="0"/>
              <a:t>Updates a so it is just its previous intersection with b. </a:t>
            </a:r>
          </a:p>
          <a:p>
            <a:pPr marL="0" indent="0">
              <a:buNone/>
            </a:pPr>
            <a:endParaRPr lang="en-GB" dirty="0"/>
          </a:p>
          <a:p>
            <a:pPr marL="0" indent="0">
              <a:buNone/>
            </a:pPr>
            <a:r>
              <a:rPr lang="en-GB" dirty="0"/>
              <a:t>For a complete list, see:</a:t>
            </a:r>
          </a:p>
          <a:p>
            <a:pPr marL="0" indent="0">
              <a:buNone/>
            </a:pPr>
            <a:r>
              <a:rPr lang="en-GB" dirty="0">
                <a:hlinkClick r:id="rId3"/>
              </a:rPr>
              <a:t>https://docs.python.org/3/library/stdtypes.html#set</a:t>
            </a:r>
            <a:r>
              <a:rPr lang="en-GB" dirty="0"/>
              <a:t> </a:t>
            </a:r>
          </a:p>
        </p:txBody>
      </p:sp>
    </p:spTree>
    <p:extLst>
      <p:ext uri="{BB962C8B-B14F-4D97-AF65-F5344CB8AC3E}">
        <p14:creationId xmlns:p14="http://schemas.microsoft.com/office/powerpoint/2010/main" val="4575270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AB4F8-CB94-49D8-9624-FE0985E1F7F2}"/>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2DF95C9A-E82C-4E01-B9F8-0A5F4535CDBB}"/>
              </a:ext>
            </a:extLst>
          </p:cNvPr>
          <p:cNvSpPr>
            <a:spLocks noGrp="1"/>
          </p:cNvSpPr>
          <p:nvPr>
            <p:ph idx="1"/>
          </p:nvPr>
        </p:nvSpPr>
        <p:spPr>
          <a:xfrm>
            <a:off x="838200" y="2504049"/>
            <a:ext cx="10515600" cy="3757320"/>
          </a:xfrm>
        </p:spPr>
        <p:txBody>
          <a:bodyPr/>
          <a:lstStyle/>
          <a:p>
            <a:pPr marL="0" indent="0">
              <a:buNone/>
            </a:pPr>
            <a:r>
              <a:rPr lang="en-GB" sz="2000" dirty="0"/>
              <a:t>Holding more than one thing that won't change: Tuples.</a:t>
            </a:r>
          </a:p>
          <a:p>
            <a:pPr marL="0" indent="0">
              <a:buNone/>
            </a:pPr>
            <a:r>
              <a:rPr lang="en-GB" sz="2000" dirty="0"/>
              <a:t>Holding more than one thing that will change: Lists.</a:t>
            </a:r>
          </a:p>
          <a:p>
            <a:pPr marL="0" indent="0">
              <a:buNone/>
            </a:pPr>
            <a:r>
              <a:rPr lang="en-GB" sz="2000" dirty="0"/>
              <a:t>Strings, revisited.</a:t>
            </a:r>
          </a:p>
          <a:p>
            <a:pPr marL="0" indent="0">
              <a:buNone/>
            </a:pPr>
            <a:r>
              <a:rPr lang="en-GB" sz="2400" dirty="0"/>
              <a:t>Formatting strings.</a:t>
            </a:r>
          </a:p>
          <a:p>
            <a:pPr marL="0" indent="0">
              <a:buNone/>
            </a:pPr>
            <a:r>
              <a:rPr lang="en-GB" sz="2400" dirty="0"/>
              <a:t>Sets.</a:t>
            </a:r>
          </a:p>
          <a:p>
            <a:pPr marL="0" indent="0">
              <a:buNone/>
            </a:pPr>
            <a:r>
              <a:rPr lang="en-GB" sz="3200" dirty="0"/>
              <a:t>Holding things associated with a name: Dict.</a:t>
            </a:r>
          </a:p>
          <a:p>
            <a:pPr marL="0" indent="0">
              <a:buNone/>
            </a:pPr>
            <a:endParaRPr lang="en-GB" sz="2000"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16391872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EE830-56E1-4DA4-9F3E-E6252902B05D}"/>
              </a:ext>
            </a:extLst>
          </p:cNvPr>
          <p:cNvSpPr>
            <a:spLocks noGrp="1"/>
          </p:cNvSpPr>
          <p:nvPr>
            <p:ph type="title"/>
          </p:nvPr>
        </p:nvSpPr>
        <p:spPr/>
        <p:txBody>
          <a:bodyPr/>
          <a:lstStyle/>
          <a:p>
            <a:pPr algn="r"/>
            <a:r>
              <a:rPr lang="en-GB" dirty="0"/>
              <a:t>Mappings</a:t>
            </a:r>
          </a:p>
        </p:txBody>
      </p:sp>
      <p:sp>
        <p:nvSpPr>
          <p:cNvPr id="3" name="Content Placeholder 2">
            <a:extLst>
              <a:ext uri="{FF2B5EF4-FFF2-40B4-BE49-F238E27FC236}">
                <a16:creationId xmlns:a16="http://schemas.microsoft.com/office/drawing/2014/main" id="{E7E87BAF-7F37-49A0-84B1-BCE1BF49EE7E}"/>
              </a:ext>
            </a:extLst>
          </p:cNvPr>
          <p:cNvSpPr>
            <a:spLocks noGrp="1"/>
          </p:cNvSpPr>
          <p:nvPr>
            <p:ph idx="1"/>
          </p:nvPr>
        </p:nvSpPr>
        <p:spPr/>
        <p:txBody>
          <a:bodyPr>
            <a:normAutofit fontScale="92500" lnSpcReduction="10000"/>
          </a:bodyPr>
          <a:lstStyle/>
          <a:p>
            <a:pPr marL="0" indent="0">
              <a:buNone/>
            </a:pPr>
            <a:r>
              <a:rPr lang="en-GB" dirty="0"/>
              <a:t>Mappings link (map) one set of data to another, so requests for the first get the second. </a:t>
            </a:r>
          </a:p>
          <a:p>
            <a:pPr marL="0" indent="0">
              <a:buNone/>
            </a:pPr>
            <a:r>
              <a:rPr lang="en-GB" dirty="0"/>
              <a:t>The main mapping class is </a:t>
            </a:r>
            <a:r>
              <a:rPr lang="en-GB" dirty="0" err="1">
                <a:latin typeface="Courier New" panose="02070309020205020404" pitchFamily="49" charset="0"/>
                <a:cs typeface="Courier New" panose="02070309020205020404" pitchFamily="49" charset="0"/>
              </a:rPr>
              <a:t>dict</a:t>
            </a:r>
            <a:r>
              <a:rPr lang="en-GB" dirty="0"/>
              <a:t> (dictionary; in other languages these are sometimes called associative arrays, or ~</a:t>
            </a:r>
            <a:r>
              <a:rPr lang="en-GB" dirty="0" err="1"/>
              <a:t>hashtables</a:t>
            </a:r>
            <a:r>
              <a:rPr lang="en-GB" dirty="0"/>
              <a:t>) </a:t>
            </a:r>
          </a:p>
          <a:p>
            <a:pPr marL="0" indent="0">
              <a:buNone/>
            </a:pPr>
            <a:r>
              <a:rPr lang="en-GB" dirty="0"/>
              <a:t>They're composed of a table of keys and values. If you ask for the key you get the value. </a:t>
            </a:r>
          </a:p>
          <a:p>
            <a:pPr marL="0" indent="0">
              <a:buNone/>
            </a:pPr>
            <a:r>
              <a:rPr lang="en-GB" dirty="0"/>
              <a:t>An example would be people's names and their addresses.</a:t>
            </a:r>
          </a:p>
          <a:p>
            <a:pPr marL="0" indent="0">
              <a:buNone/>
            </a:pPr>
            <a:r>
              <a:rPr lang="en-GB" dirty="0"/>
              <a:t>Keys have to be unique.</a:t>
            </a:r>
          </a:p>
          <a:p>
            <a:pPr marL="0" indent="0">
              <a:buNone/>
            </a:pPr>
            <a:r>
              <a:rPr lang="en-GB" dirty="0"/>
              <a:t>Keys have to be immutable objects (we don't want them changing after they're used).</a:t>
            </a:r>
          </a:p>
          <a:p>
            <a:pPr marL="0" indent="0">
              <a:buNone/>
            </a:pPr>
            <a:r>
              <a:rPr lang="en-GB" dirty="0"/>
              <a:t>Dictionaries are not ordered.</a:t>
            </a:r>
          </a:p>
        </p:txBody>
      </p:sp>
    </p:spTree>
    <p:extLst>
      <p:ext uri="{BB962C8B-B14F-4D97-AF65-F5344CB8AC3E}">
        <p14:creationId xmlns:p14="http://schemas.microsoft.com/office/powerpoint/2010/main" val="119048647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78580-169F-4CE8-A48C-7742316CF17A}"/>
              </a:ext>
            </a:extLst>
          </p:cNvPr>
          <p:cNvSpPr>
            <a:spLocks noGrp="1"/>
          </p:cNvSpPr>
          <p:nvPr>
            <p:ph type="title"/>
          </p:nvPr>
        </p:nvSpPr>
        <p:spPr/>
        <p:txBody>
          <a:bodyPr/>
          <a:lstStyle/>
          <a:p>
            <a:r>
              <a:rPr lang="en-GB" dirty="0" err="1"/>
              <a:t>Dict</a:t>
            </a:r>
            <a:endParaRPr lang="en-GB" dirty="0"/>
          </a:p>
        </p:txBody>
      </p:sp>
      <p:sp>
        <p:nvSpPr>
          <p:cNvPr id="3" name="Content Placeholder 2">
            <a:extLst>
              <a:ext uri="{FF2B5EF4-FFF2-40B4-BE49-F238E27FC236}">
                <a16:creationId xmlns:a16="http://schemas.microsoft.com/office/drawing/2014/main" id="{DC0423FD-6FEA-42DE-A9EB-C2A8324128EC}"/>
              </a:ext>
            </a:extLst>
          </p:cNvPr>
          <p:cNvSpPr>
            <a:spLocks noGrp="1"/>
          </p:cNvSpPr>
          <p:nvPr>
            <p:ph idx="1"/>
          </p:nvPr>
        </p:nvSpPr>
        <p:spPr>
          <a:xfrm>
            <a:off x="546662" y="1825625"/>
            <a:ext cx="10678551" cy="4351338"/>
          </a:xfrm>
        </p:spPr>
        <p:txBody>
          <a:bodyPr>
            <a:normAutofit fontScale="77500" lnSpcReduction="20000"/>
          </a:bodyPr>
          <a:lstStyle/>
          <a:p>
            <a:pPr marL="0" indent="0">
              <a:buNone/>
            </a:pPr>
            <a:r>
              <a:rPr lang="en-GB" dirty="0">
                <a:latin typeface="Courier New" panose="02070309020205020404" pitchFamily="49" charset="0"/>
                <a:cs typeface="Courier New" panose="02070309020205020404" pitchFamily="49" charset="0"/>
              </a:rPr>
              <a:t>a = {1:"Person One", 2:"Person Two", 3:"Person 3"}</a:t>
            </a:r>
          </a:p>
          <a:p>
            <a:pPr marL="0" indent="0">
              <a:buNone/>
            </a:pPr>
            <a:r>
              <a:rPr lang="en-GB" sz="3400" dirty="0"/>
              <a:t>If strings you can also do:</a:t>
            </a:r>
          </a:p>
          <a:p>
            <a:pPr marL="0" indent="0">
              <a:buNone/>
            </a:pPr>
            <a:r>
              <a:rPr lang="en-GB" dirty="0">
                <a:latin typeface="Courier New" panose="02070309020205020404" pitchFamily="49" charset="0"/>
                <a:cs typeface="Courier New" panose="02070309020205020404" pitchFamily="49" charset="0"/>
              </a:rPr>
              <a:t>a = {"one"="Person One", "two"="Person Two"}</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 = {}	# Empty dictionary.</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keys = (1,2,3)</a:t>
            </a:r>
          </a:p>
          <a:p>
            <a:pPr marL="0" indent="0">
              <a:buNone/>
            </a:pPr>
            <a:r>
              <a:rPr lang="en-GB" dirty="0">
                <a:latin typeface="Courier New" panose="02070309020205020404" pitchFamily="49" charset="0"/>
                <a:cs typeface="Courier New" panose="02070309020205020404" pitchFamily="49" charset="0"/>
              </a:rPr>
              <a:t>values = ("Person One", "Person Two", "Person 3")</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dict</a:t>
            </a:r>
            <a:r>
              <a:rPr lang="en-GB" dirty="0">
                <a:latin typeface="Courier New" panose="02070309020205020404" pitchFamily="49" charset="0"/>
                <a:cs typeface="Courier New" panose="02070309020205020404" pitchFamily="49" charset="0"/>
              </a:rPr>
              <a:t>(zip(keys, values))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a[key] = value		# Set a new key and value.</a:t>
            </a:r>
          </a:p>
          <a:p>
            <a:pPr marL="0" indent="0">
              <a:buNone/>
            </a:pPr>
            <a:r>
              <a:rPr lang="en-GB" dirty="0">
                <a:latin typeface="Courier New" panose="02070309020205020404" pitchFamily="49" charset="0"/>
                <a:cs typeface="Courier New" panose="02070309020205020404" pitchFamily="49" charset="0"/>
              </a:rPr>
              <a:t>print(a[key])			# Gets a value given a key.</a:t>
            </a:r>
          </a:p>
        </p:txBody>
      </p:sp>
    </p:spTree>
    <p:extLst>
      <p:ext uri="{BB962C8B-B14F-4D97-AF65-F5344CB8AC3E}">
        <p14:creationId xmlns:p14="http://schemas.microsoft.com/office/powerpoint/2010/main" val="22657851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C77DD-30C7-46AE-BBE5-55A0FC390030}"/>
              </a:ext>
            </a:extLst>
          </p:cNvPr>
          <p:cNvSpPr>
            <a:spLocks noGrp="1"/>
          </p:cNvSpPr>
          <p:nvPr>
            <p:ph type="title"/>
          </p:nvPr>
        </p:nvSpPr>
        <p:spPr/>
        <p:txBody>
          <a:bodyPr/>
          <a:lstStyle/>
          <a:p>
            <a:pPr algn="r"/>
            <a:r>
              <a:rPr lang="en-GB" dirty="0"/>
              <a:t>Useful functions</a:t>
            </a:r>
          </a:p>
        </p:txBody>
      </p:sp>
      <p:sp>
        <p:nvSpPr>
          <p:cNvPr id="3" name="Content Placeholder 2">
            <a:extLst>
              <a:ext uri="{FF2B5EF4-FFF2-40B4-BE49-F238E27FC236}">
                <a16:creationId xmlns:a16="http://schemas.microsoft.com/office/drawing/2014/main" id="{F9CEA15E-1C6B-4C58-8653-A12D54DAD749}"/>
              </a:ext>
            </a:extLst>
          </p:cNvPr>
          <p:cNvSpPr>
            <a:spLocks noGrp="1"/>
          </p:cNvSpPr>
          <p:nvPr>
            <p:ph idx="1"/>
          </p:nvPr>
        </p:nvSpPr>
        <p:spPr>
          <a:xfrm>
            <a:off x="281354" y="1825625"/>
            <a:ext cx="11535508" cy="4631446"/>
          </a:xfrm>
        </p:spPr>
        <p:txBody>
          <a:bodyPr>
            <a:normAutofit fontScale="92500" lnSpcReduction="10000"/>
          </a:bodyPr>
          <a:lstStyle/>
          <a:p>
            <a:pPr marL="0" indent="0">
              <a:buNone/>
            </a:pPr>
            <a:r>
              <a:rPr lang="en-GB" dirty="0">
                <a:latin typeface="Courier New" panose="02070309020205020404" pitchFamily="49" charset="0"/>
                <a:cs typeface="Courier New" panose="02070309020205020404" pitchFamily="49" charset="0"/>
              </a:rPr>
              <a:t>del a[key]</a:t>
            </a:r>
            <a:r>
              <a:rPr lang="en-GB" dirty="0"/>
              <a:t>			# Remove a key and value.</a:t>
            </a:r>
          </a:p>
          <a:p>
            <a:pPr marL="0" indent="0">
              <a:buNone/>
            </a:pPr>
            <a:r>
              <a:rPr lang="en-GB" dirty="0" err="1">
                <a:latin typeface="Courier New" panose="02070309020205020404" pitchFamily="49" charset="0"/>
                <a:cs typeface="Courier New" panose="02070309020205020404" pitchFamily="49" charset="0"/>
              </a:rPr>
              <a:t>a.clear</a:t>
            </a:r>
            <a:r>
              <a:rPr lang="en-GB" dirty="0">
                <a:latin typeface="Courier New" panose="02070309020205020404" pitchFamily="49" charset="0"/>
                <a:cs typeface="Courier New" panose="02070309020205020404" pitchFamily="49" charset="0"/>
              </a:rPr>
              <a:t>()</a:t>
            </a:r>
            <a:r>
              <a:rPr lang="en-GB" dirty="0"/>
              <a:t>				# Clear all keys and values.</a:t>
            </a:r>
          </a:p>
          <a:p>
            <a:pPr marL="0" indent="0">
              <a:buNone/>
            </a:pPr>
            <a:r>
              <a:rPr lang="en-GB" dirty="0">
                <a:latin typeface="Courier New" panose="02070309020205020404" pitchFamily="49" charset="0"/>
                <a:cs typeface="Courier New" panose="02070309020205020404" pitchFamily="49" charset="0"/>
              </a:rPr>
              <a:t>get(a[key], default)	</a:t>
            </a:r>
            <a:r>
              <a:rPr lang="en-GB" dirty="0"/>
              <a:t># Get the value, or if not there, returns default.</a:t>
            </a:r>
          </a:p>
          <a:p>
            <a:pPr marL="0" indent="0">
              <a:buNone/>
            </a:pPr>
            <a:r>
              <a:rPr lang="en-GB" dirty="0"/>
              <a:t>					(normally access would give an error)</a:t>
            </a:r>
          </a:p>
          <a:p>
            <a:pPr marL="0" indent="0">
              <a:buNone/>
            </a:pPr>
            <a:r>
              <a:rPr lang="en-GB" dirty="0" err="1">
                <a:latin typeface="Courier New" panose="02070309020205020404" pitchFamily="49" charset="0"/>
                <a:cs typeface="Courier New" panose="02070309020205020404" pitchFamily="49" charset="0"/>
              </a:rPr>
              <a:t>a.keys</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a.values</a:t>
            </a:r>
            <a:r>
              <a:rPr lang="en-GB" dirty="0">
                <a:latin typeface="Courier New" panose="02070309020205020404" pitchFamily="49" charset="0"/>
                <a:cs typeface="Courier New" panose="02070309020205020404" pitchFamily="49" charset="0"/>
              </a:rPr>
              <a:t>()  </a:t>
            </a:r>
            <a:r>
              <a:rPr lang="en-GB" dirty="0"/>
              <a:t>	# Return a "view" of keys, values, or pairs. </a:t>
            </a:r>
          </a:p>
          <a:p>
            <a:pPr marL="0" indent="0">
              <a:buNone/>
            </a:pPr>
            <a:r>
              <a:rPr lang="en-GB" dirty="0"/>
              <a:t>	 </a:t>
            </a:r>
            <a:r>
              <a:rPr lang="en-GB" dirty="0" err="1">
                <a:latin typeface="Courier New" panose="02070309020205020404" pitchFamily="49" charset="0"/>
                <a:cs typeface="Courier New" panose="02070309020205020404" pitchFamily="49" charset="0"/>
              </a:rPr>
              <a:t>a.items</a:t>
            </a:r>
            <a:r>
              <a:rPr lang="en-GB" dirty="0">
                <a:latin typeface="Courier New" panose="02070309020205020404" pitchFamily="49" charset="0"/>
                <a:cs typeface="Courier New" panose="02070309020205020404" pitchFamily="49" charset="0"/>
              </a:rPr>
              <a:t>() </a:t>
            </a:r>
            <a:r>
              <a:rPr lang="en-GB" dirty="0"/>
              <a:t>		These are  essentially a complicated insight into</a:t>
            </a:r>
          </a:p>
          <a:p>
            <a:pPr marL="0" indent="0">
              <a:buNone/>
            </a:pPr>
            <a:r>
              <a:rPr lang="en-GB" dirty="0"/>
              <a:t>					the dictionary. To use these, turn them into a list:</a:t>
            </a:r>
          </a:p>
          <a:p>
            <a:pPr marL="0" indent="0">
              <a:buNone/>
            </a:pPr>
            <a:r>
              <a:rPr lang="en-GB" dirty="0"/>
              <a:t>					</a:t>
            </a:r>
            <a:r>
              <a:rPr lang="en-GB" dirty="0">
                <a:latin typeface="Courier New" panose="02070309020205020404" pitchFamily="49" charset="0"/>
                <a:cs typeface="Courier New" panose="02070309020205020404" pitchFamily="49" charset="0"/>
              </a:rPr>
              <a:t>list(</a:t>
            </a:r>
            <a:r>
              <a:rPr lang="en-GB" dirty="0" err="1">
                <a:latin typeface="Courier New" panose="02070309020205020404" pitchFamily="49" charset="0"/>
                <a:cs typeface="Courier New" panose="02070309020205020404" pitchFamily="49" charset="0"/>
              </a:rPr>
              <a:t>a.items</a:t>
            </a:r>
            <a:r>
              <a:rPr lang="en-GB" dirty="0">
                <a:latin typeface="Courier New" panose="02070309020205020404" pitchFamily="49" charset="0"/>
                <a:cs typeface="Courier New" panose="02070309020205020404" pitchFamily="49" charset="0"/>
              </a:rPr>
              <a:t>())  list(</a:t>
            </a:r>
            <a:r>
              <a:rPr lang="en-GB" dirty="0" err="1">
                <a:latin typeface="Courier New" panose="02070309020205020404" pitchFamily="49" charset="0"/>
                <a:cs typeface="Courier New" panose="02070309020205020404" pitchFamily="49" charset="0"/>
              </a:rPr>
              <a:t>a.keys</a:t>
            </a:r>
            <a:r>
              <a:rPr lang="en-GB" dirty="0">
                <a:latin typeface="Courier New" panose="02070309020205020404" pitchFamily="49" charset="0"/>
                <a:cs typeface="Courier New" panose="02070309020205020404" pitchFamily="49" charset="0"/>
              </a:rPr>
              <a:t>())</a:t>
            </a:r>
          </a:p>
          <a:p>
            <a:pPr marL="0" indent="0">
              <a:buNone/>
            </a:pPr>
            <a:r>
              <a:rPr lang="en-GB" dirty="0"/>
              <a:t>Again, there are update methods. See:</a:t>
            </a:r>
          </a:p>
          <a:p>
            <a:pPr marL="0" indent="0">
              <a:buNone/>
            </a:pPr>
            <a:r>
              <a:rPr lang="en-GB" dirty="0">
                <a:hlinkClick r:id="rId2"/>
              </a:rPr>
              <a:t>https://docs.python.org/3/library/stdtypes.html#mapping-types-dict</a:t>
            </a:r>
            <a:r>
              <a:rPr lang="en-GB" dirty="0"/>
              <a:t> </a:t>
            </a:r>
          </a:p>
          <a:p>
            <a:pPr marL="0" indent="0">
              <a:buNone/>
            </a:pPr>
            <a:endParaRPr lang="en-GB" dirty="0"/>
          </a:p>
        </p:txBody>
      </p:sp>
    </p:spTree>
    <p:extLst>
      <p:ext uri="{BB962C8B-B14F-4D97-AF65-F5344CB8AC3E}">
        <p14:creationId xmlns:p14="http://schemas.microsoft.com/office/powerpoint/2010/main" val="1136875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 of range</a:t>
            </a:r>
          </a:p>
        </p:txBody>
      </p:sp>
      <p:sp>
        <p:nvSpPr>
          <p:cNvPr id="3" name="Content Placeholder 2"/>
          <p:cNvSpPr>
            <a:spLocks noGrp="1"/>
          </p:cNvSpPr>
          <p:nvPr>
            <p:ph idx="1"/>
          </p:nvPr>
        </p:nvSpPr>
        <p:spPr/>
        <p:txBody>
          <a:bodyPr/>
          <a:lstStyle/>
          <a:p>
            <a:pPr marL="0" indent="0">
              <a:buNone/>
            </a:pPr>
            <a:r>
              <a:rPr lang="en-GB" dirty="0"/>
              <a:t>Depending on the language and data stored, the array will either refer to a space in memory where all the literals are stored, or will contain </a:t>
            </a:r>
            <a:r>
              <a:rPr lang="en-GB" dirty="0">
                <a:solidFill>
                  <a:schemeClr val="accent1"/>
                </a:solidFill>
              </a:rPr>
              <a:t>pointers </a:t>
            </a:r>
            <a:r>
              <a:rPr lang="en-GB" dirty="0"/>
              <a:t>(memory addresses) or </a:t>
            </a:r>
            <a:r>
              <a:rPr lang="en-GB" dirty="0">
                <a:solidFill>
                  <a:schemeClr val="accent1"/>
                </a:solidFill>
              </a:rPr>
              <a:t>references </a:t>
            </a:r>
            <a:r>
              <a:rPr lang="en-GB" dirty="0"/>
              <a:t>(linked labels) to their locations in memory (in Python it is generally the later).</a:t>
            </a:r>
          </a:p>
          <a:p>
            <a:pPr marL="0" indent="0">
              <a:buNone/>
            </a:pPr>
            <a:endParaRPr lang="en-GB" dirty="0"/>
          </a:p>
          <a:p>
            <a:pPr marL="0" indent="0">
              <a:buNone/>
            </a:pPr>
            <a:r>
              <a:rPr lang="en-GB" dirty="0"/>
              <a:t>Attempts to read a cell that doesn't exist will usually generate some kind of error message (usually "Index out of range/bounds" or similar) and end the program.</a:t>
            </a:r>
          </a:p>
          <a:p>
            <a:endParaRPr lang="en-GB" dirty="0"/>
          </a:p>
          <a:p>
            <a:endParaRPr lang="en-GB" dirty="0"/>
          </a:p>
        </p:txBody>
      </p:sp>
    </p:spTree>
    <p:extLst>
      <p:ext uri="{BB962C8B-B14F-4D97-AF65-F5344CB8AC3E}">
        <p14:creationId xmlns:p14="http://schemas.microsoft.com/office/powerpoint/2010/main" val="19936002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D22C2-17C2-4FD4-9360-DB3E4DDE7B6D}"/>
              </a:ext>
            </a:extLst>
          </p:cNvPr>
          <p:cNvSpPr>
            <a:spLocks noGrp="1"/>
          </p:cNvSpPr>
          <p:nvPr>
            <p:ph type="title"/>
          </p:nvPr>
        </p:nvSpPr>
        <p:spPr/>
        <p:txBody>
          <a:bodyPr/>
          <a:lstStyle/>
          <a:p>
            <a:pPr algn="r"/>
            <a:r>
              <a:rPr lang="en-GB" dirty="0"/>
              <a:t>Dictionaries</a:t>
            </a:r>
          </a:p>
        </p:txBody>
      </p:sp>
      <p:sp>
        <p:nvSpPr>
          <p:cNvPr id="3" name="Content Placeholder 2">
            <a:extLst>
              <a:ext uri="{FF2B5EF4-FFF2-40B4-BE49-F238E27FC236}">
                <a16:creationId xmlns:a16="http://schemas.microsoft.com/office/drawing/2014/main" id="{69F560F1-9884-4235-9650-8FE6E0C91A3A}"/>
              </a:ext>
            </a:extLst>
          </p:cNvPr>
          <p:cNvSpPr>
            <a:spLocks noGrp="1"/>
          </p:cNvSpPr>
          <p:nvPr>
            <p:ph idx="1"/>
          </p:nvPr>
        </p:nvSpPr>
        <p:spPr>
          <a:xfrm>
            <a:off x="556846" y="2433710"/>
            <a:ext cx="10515600" cy="3869861"/>
          </a:xfrm>
        </p:spPr>
        <p:txBody>
          <a:bodyPr/>
          <a:lstStyle/>
          <a:p>
            <a:pPr marL="0" indent="0">
              <a:buNone/>
            </a:pPr>
            <a:r>
              <a:rPr lang="en-GB" dirty="0"/>
              <a:t>Dictionaries are hugely important as, not that you’d know it, objects are stored as dictionaries of attributes and methods.</a:t>
            </a:r>
          </a:p>
          <a:p>
            <a:pPr marL="0" indent="0">
              <a:buNone/>
            </a:pPr>
            <a:endParaRPr lang="en-GB" dirty="0"/>
          </a:p>
        </p:txBody>
      </p:sp>
    </p:spTree>
    <p:extLst>
      <p:ext uri="{BB962C8B-B14F-4D97-AF65-F5344CB8AC3E}">
        <p14:creationId xmlns:p14="http://schemas.microsoft.com/office/powerpoint/2010/main" val="134281201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5936E-BED5-4A97-9DB6-B6154E805E43}"/>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id="{E90C944B-F5B8-4C1C-8CCC-2B07CF454F4C}"/>
              </a:ext>
            </a:extLst>
          </p:cNvPr>
          <p:cNvSpPr>
            <a:spLocks noGrp="1"/>
          </p:cNvSpPr>
          <p:nvPr>
            <p:ph idx="1"/>
          </p:nvPr>
        </p:nvSpPr>
        <p:spPr/>
        <p:txBody>
          <a:bodyPr>
            <a:normAutofit fontScale="92500" lnSpcReduction="10000"/>
          </a:bodyPr>
          <a:lstStyle/>
          <a:p>
            <a:pPr marL="0" indent="0">
              <a:buNone/>
            </a:pPr>
            <a:r>
              <a:rPr lang="en-GB" dirty="0"/>
              <a:t>Tuples (,), lists [], sets {}, and dictionaries {:} </a:t>
            </a:r>
          </a:p>
          <a:p>
            <a:pPr marL="0" indent="0">
              <a:buNone/>
            </a:pPr>
            <a:r>
              <a:rPr lang="en-GB" dirty="0"/>
              <a:t>{} Empty </a:t>
            </a:r>
            <a:r>
              <a:rPr lang="en-GB" dirty="0" err="1"/>
              <a:t>dict</a:t>
            </a:r>
            <a:r>
              <a:rPr lang="en-GB" dirty="0"/>
              <a:t>; set() empty set</a:t>
            </a:r>
          </a:p>
          <a:p>
            <a:pPr marL="0" indent="0">
              <a:buNone/>
            </a:pPr>
            <a:endParaRPr lang="en-GB" dirty="0"/>
          </a:p>
          <a:p>
            <a:pPr marL="0" indent="0">
              <a:buNone/>
            </a:pPr>
            <a:r>
              <a:rPr lang="en-GB" dirty="0" err="1"/>
              <a:t>list&amp;tuple_access</a:t>
            </a:r>
            <a:r>
              <a:rPr lang="en-GB" dirty="0"/>
              <a:t>[</a:t>
            </a:r>
            <a:r>
              <a:rPr lang="en-GB" dirty="0" err="1"/>
              <a:t>int</a:t>
            </a:r>
            <a:r>
              <a:rPr lang="en-GB" dirty="0"/>
              <a:t>]</a:t>
            </a:r>
          </a:p>
          <a:p>
            <a:pPr marL="0" indent="0">
              <a:buNone/>
            </a:pPr>
            <a:r>
              <a:rPr lang="en-GB" dirty="0" err="1"/>
              <a:t>dict_access</a:t>
            </a:r>
            <a:r>
              <a:rPr lang="en-GB" dirty="0"/>
              <a:t>[key]</a:t>
            </a:r>
          </a:p>
          <a:p>
            <a:pPr marL="0" indent="0">
              <a:buNone/>
            </a:pPr>
            <a:r>
              <a:rPr lang="en-GB" dirty="0"/>
              <a:t>Containers are indexed from 0 to </a:t>
            </a:r>
            <a:r>
              <a:rPr lang="en-GB" dirty="0" err="1"/>
              <a:t>len</a:t>
            </a:r>
            <a:r>
              <a:rPr lang="en-GB" dirty="0"/>
              <a:t>(c)-1.</a:t>
            </a:r>
          </a:p>
          <a:p>
            <a:pPr marL="0" indent="0">
              <a:buNone/>
            </a:pPr>
            <a:endParaRPr lang="en-GB" dirty="0"/>
          </a:p>
          <a:p>
            <a:pPr marL="0" indent="0">
              <a:buNone/>
            </a:pPr>
            <a:r>
              <a:rPr lang="en-GB" dirty="0"/>
              <a:t>Sets and Frozen Sets are mutable and immutable sets of unstructured data. They can’t be accessed by the [index] notation but you can iterate over them. Created using set() or </a:t>
            </a:r>
            <a:r>
              <a:rPr lang="en-GB" dirty="0" err="1"/>
              <a:t>frozenset</a:t>
            </a:r>
            <a:r>
              <a:rPr lang="en-GB" dirty="0"/>
              <a:t>().</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39949800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DABC8-C490-4F8B-9FAD-887516B6B159}"/>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id="{9F3CAB67-2D41-4F72-9B33-D2907298EBD7}"/>
              </a:ext>
            </a:extLst>
          </p:cNvPr>
          <p:cNvSpPr>
            <a:spLocks noGrp="1"/>
          </p:cNvSpPr>
          <p:nvPr>
            <p:ph idx="1"/>
          </p:nvPr>
        </p:nvSpPr>
        <p:spPr>
          <a:xfrm>
            <a:off x="838200" y="1589650"/>
            <a:ext cx="10950526" cy="5268350"/>
          </a:xfrm>
        </p:spPr>
        <p:txBody>
          <a:bodyPr>
            <a:normAutofit fontScale="92500" lnSpcReduction="20000"/>
          </a:bodyPr>
          <a:lstStyle/>
          <a:p>
            <a:pPr marL="0" indent="0">
              <a:buNone/>
            </a:pPr>
            <a:r>
              <a:rPr lang="en-GB" dirty="0"/>
              <a:t>A lot of the errors are due to confusing mutable and immutable objects.</a:t>
            </a:r>
          </a:p>
          <a:p>
            <a:pPr marL="0" indent="0">
              <a:buNone/>
            </a:pPr>
            <a:r>
              <a:rPr lang="en-GB" dirty="0"/>
              <a:t>a = 2 		# a is a reference to an immutable object 2.</a:t>
            </a:r>
          </a:p>
          <a:p>
            <a:pPr marL="0" indent="0">
              <a:buNone/>
            </a:pPr>
            <a:r>
              <a:rPr lang="en-GB" dirty="0"/>
              <a:t>a = 3		# The 2 is destroyed and a new 3 referenced instead.</a:t>
            </a:r>
          </a:p>
          <a:p>
            <a:pPr marL="0" indent="0">
              <a:buNone/>
            </a:pPr>
            <a:r>
              <a:rPr lang="en-GB" dirty="0"/>
              <a:t>b = [1,2]	# Mutable list of immutable objects.</a:t>
            </a:r>
          </a:p>
          <a:p>
            <a:pPr marL="0" indent="0">
              <a:buNone/>
            </a:pPr>
            <a:r>
              <a:rPr lang="en-GB" dirty="0"/>
              <a:t>b[1] = 3	# The 2 is destroyed and a new 3 referenced instead.</a:t>
            </a:r>
          </a:p>
          <a:p>
            <a:pPr marL="0" indent="0">
              <a:buNone/>
            </a:pPr>
            <a:r>
              <a:rPr lang="en-GB" dirty="0"/>
              <a:t>b = (1,2)	# Immutable tuple of immutable objects.</a:t>
            </a:r>
          </a:p>
          <a:p>
            <a:pPr marL="0" indent="0">
              <a:buNone/>
            </a:pPr>
            <a:r>
              <a:rPr lang="en-GB" dirty="0"/>
              <a:t>b[1] = 3	# Error</a:t>
            </a:r>
          </a:p>
          <a:p>
            <a:pPr marL="0" indent="0">
              <a:buNone/>
            </a:pPr>
            <a:r>
              <a:rPr lang="en-GB" dirty="0"/>
              <a:t>b = ([1,2])	# Immutable tuple of mutable objects</a:t>
            </a:r>
          </a:p>
          <a:p>
            <a:pPr marL="0" indent="0">
              <a:buNone/>
            </a:pPr>
            <a:r>
              <a:rPr lang="en-GB" dirty="0"/>
              <a:t>b[0] = 3	# Error, you can't change what a tuple references.</a:t>
            </a:r>
          </a:p>
          <a:p>
            <a:pPr marL="0" indent="0">
              <a:buNone/>
            </a:pPr>
            <a:r>
              <a:rPr lang="en-GB" dirty="0"/>
              <a:t>b[0][1] = 3	# You can change the nature of the thing referenced as long </a:t>
            </a:r>
          </a:p>
          <a:p>
            <a:pPr marL="0" indent="0">
              <a:buNone/>
            </a:pPr>
            <a:r>
              <a:rPr lang="en-GB" dirty="0"/>
              <a:t>			as you don't change the individual thing referenced. </a:t>
            </a:r>
          </a:p>
          <a:p>
            <a:pPr marL="0" indent="0">
              <a:buNone/>
            </a:pPr>
            <a:r>
              <a:rPr lang="en-GB" dirty="0"/>
              <a:t>			The 2 is destroyed and a new 3 referenced instead.</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94533211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F4474-A767-4CD4-9A54-3E649CD96094}"/>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id="{A6E5E214-DB93-4E6A-8944-49D17B8E0B64}"/>
              </a:ext>
            </a:extLst>
          </p:cNvPr>
          <p:cNvSpPr>
            <a:spLocks noGrp="1"/>
          </p:cNvSpPr>
          <p:nvPr>
            <p:ph idx="1"/>
          </p:nvPr>
        </p:nvSpPr>
        <p:spPr/>
        <p:txBody>
          <a:bodyPr/>
          <a:lstStyle/>
          <a:p>
            <a:pPr marL="0" indent="0">
              <a:buNone/>
            </a:pPr>
            <a:r>
              <a:rPr lang="en-GB" dirty="0"/>
              <a:t>This kind of thing is very pythonic:</a:t>
            </a:r>
          </a:p>
          <a:p>
            <a:pPr marL="0" indent="0">
              <a:buNone/>
            </a:pPr>
            <a:endParaRPr lang="en-GB" dirty="0"/>
          </a:p>
          <a:p>
            <a:pPr marL="0" indent="0">
              <a:buNone/>
            </a:pPr>
            <a:r>
              <a:rPr lang="en-GB" dirty="0"/>
              <a:t>a = 1,2			# Tuple packing</a:t>
            </a:r>
          </a:p>
          <a:p>
            <a:pPr marL="0" indent="0">
              <a:buNone/>
            </a:pPr>
            <a:r>
              <a:rPr lang="en-GB" dirty="0" err="1"/>
              <a:t>a,b</a:t>
            </a:r>
            <a:r>
              <a:rPr lang="en-GB" dirty="0"/>
              <a:t> = 1,2</a:t>
            </a:r>
          </a:p>
          <a:p>
            <a:pPr marL="0" indent="0">
              <a:buNone/>
            </a:pPr>
            <a:r>
              <a:rPr lang="en-GB" dirty="0" err="1"/>
              <a:t>a,b</a:t>
            </a:r>
            <a:r>
              <a:rPr lang="en-GB" dirty="0"/>
              <a:t> = </a:t>
            </a:r>
            <a:r>
              <a:rPr lang="en-GB" dirty="0" err="1"/>
              <a:t>some_function</a:t>
            </a:r>
            <a:r>
              <a:rPr lang="en-GB" dirty="0"/>
              <a:t>()	# Container unpacking</a:t>
            </a:r>
          </a:p>
          <a:p>
            <a:pPr marL="0" indent="0">
              <a:buNone/>
            </a:pPr>
            <a:endParaRPr lang="en-GB" dirty="0"/>
          </a:p>
          <a:p>
            <a:pPr marL="0" indent="0">
              <a:buNone/>
            </a:pPr>
            <a:r>
              <a:rPr lang="en-GB" dirty="0"/>
              <a:t>Test the type of objects returned with type(x).</a:t>
            </a:r>
          </a:p>
        </p:txBody>
      </p:sp>
    </p:spTree>
    <p:extLst>
      <p:ext uri="{BB962C8B-B14F-4D97-AF65-F5344CB8AC3E}">
        <p14:creationId xmlns:p14="http://schemas.microsoft.com/office/powerpoint/2010/main" val="1199003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671" y="334128"/>
            <a:ext cx="10515600" cy="1325563"/>
          </a:xfrm>
        </p:spPr>
        <p:txBody>
          <a:bodyPr/>
          <a:lstStyle/>
          <a:p>
            <a:pPr algn="r"/>
            <a:r>
              <a:rPr lang="en-GB" dirty="0"/>
              <a:t>Arrays</a:t>
            </a:r>
          </a:p>
        </p:txBody>
      </p:sp>
      <p:sp>
        <p:nvSpPr>
          <p:cNvPr id="3" name="Content Placeholder 2"/>
          <p:cNvSpPr>
            <a:spLocks noGrp="1"/>
          </p:cNvSpPr>
          <p:nvPr>
            <p:ph idx="1"/>
          </p:nvPr>
        </p:nvSpPr>
        <p:spPr>
          <a:xfrm>
            <a:off x="397790" y="1659691"/>
            <a:ext cx="11411918" cy="4942587"/>
          </a:xfrm>
        </p:spPr>
        <p:txBody>
          <a:bodyPr>
            <a:normAutofit/>
          </a:bodyPr>
          <a:lstStyle/>
          <a:p>
            <a:pPr marL="0" indent="0">
              <a:buNone/>
            </a:pPr>
            <a:r>
              <a:rPr lang="en-GB" dirty="0"/>
              <a:t>As arrays can be very large, they usually require manifest typing – you have to say what they are going to hold (and sometimes how large they will be) to build them.</a:t>
            </a:r>
          </a:p>
          <a:p>
            <a:pPr marL="0" indent="0">
              <a:buNone/>
            </a:pPr>
            <a:r>
              <a:rPr lang="en-GB" dirty="0"/>
              <a:t>Python arrays need manifest typing. Python arrays are in a special module. You’d make one like this:</a:t>
            </a:r>
          </a:p>
          <a:p>
            <a:pPr marL="0" indent="0">
              <a:buNone/>
            </a:pPr>
            <a:r>
              <a:rPr lang="en-GB" sz="2400" dirty="0">
                <a:latin typeface="Courier New" panose="02070309020205020404" pitchFamily="49" charset="0"/>
                <a:cs typeface="Courier New" panose="02070309020205020404" pitchFamily="49" charset="0"/>
              </a:rPr>
              <a:t>import array</a:t>
            </a: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array.array</a:t>
            </a:r>
            <a:r>
              <a:rPr lang="en-GB" sz="2400" dirty="0">
                <a:latin typeface="Courier New" panose="02070309020205020404" pitchFamily="49" charset="0"/>
                <a:cs typeface="Courier New" panose="02070309020205020404" pitchFamily="49" charset="0"/>
              </a:rPr>
              <a:t>('i',[0,0,0,0])    # Signed </a:t>
            </a:r>
            <a:r>
              <a:rPr lang="en-GB" sz="2400" dirty="0" err="1">
                <a:latin typeface="Courier New" panose="02070309020205020404" pitchFamily="49" charset="0"/>
                <a:cs typeface="Courier New" panose="02070309020205020404" pitchFamily="49" charset="0"/>
              </a:rPr>
              <a:t>int</a:t>
            </a:r>
            <a:r>
              <a:rPr lang="en-GB" sz="2400" dirty="0">
                <a:latin typeface="Courier New" panose="02070309020205020404" pitchFamily="49" charset="0"/>
                <a:cs typeface="Courier New" panose="02070309020205020404" pitchFamily="49" charset="0"/>
              </a:rPr>
              <a:t> type 'i'</a:t>
            </a:r>
          </a:p>
          <a:p>
            <a:pPr marL="0" indent="0">
              <a:buNone/>
            </a:pPr>
            <a:r>
              <a:rPr lang="en-GB" sz="2400" dirty="0" err="1">
                <a:latin typeface="Courier New" panose="02070309020205020404" pitchFamily="49" charset="0"/>
                <a:cs typeface="Courier New" panose="02070309020205020404" pitchFamily="49" charset="0"/>
              </a:rPr>
              <a:t>a.insert</a:t>
            </a:r>
            <a:r>
              <a:rPr lang="en-GB" sz="2400" dirty="0">
                <a:latin typeface="Courier New" panose="02070309020205020404" pitchFamily="49" charset="0"/>
                <a:cs typeface="Courier New" panose="02070309020205020404" pitchFamily="49" charset="0"/>
              </a:rPr>
              <a:t>(3, 21)</a:t>
            </a:r>
          </a:p>
          <a:p>
            <a:pPr marL="0" indent="0">
              <a:buNone/>
            </a:pPr>
            <a:r>
              <a:rPr lang="en-GB" sz="2400" dirty="0">
                <a:latin typeface="Courier New" panose="02070309020205020404" pitchFamily="49" charset="0"/>
                <a:cs typeface="Courier New" panose="02070309020205020404" pitchFamily="49" charset="0"/>
              </a:rPr>
              <a:t>print(a[3])</a:t>
            </a:r>
          </a:p>
          <a:p>
            <a:pPr marL="0" indent="0">
              <a:buNone/>
            </a:pPr>
            <a:r>
              <a:rPr lang="en-GB" dirty="0"/>
              <a:t>Unlike many arrays, you don't need to say how big it will be.</a:t>
            </a:r>
          </a:p>
        </p:txBody>
      </p:sp>
    </p:spTree>
    <p:extLst>
      <p:ext uri="{BB962C8B-B14F-4D97-AF65-F5344CB8AC3E}">
        <p14:creationId xmlns:p14="http://schemas.microsoft.com/office/powerpoint/2010/main" val="3514871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Arrays</a:t>
            </a:r>
          </a:p>
        </p:txBody>
      </p:sp>
      <p:sp>
        <p:nvSpPr>
          <p:cNvPr id="3" name="Content Placeholder 2"/>
          <p:cNvSpPr>
            <a:spLocks noGrp="1"/>
          </p:cNvSpPr>
          <p:nvPr>
            <p:ph idx="1"/>
          </p:nvPr>
        </p:nvSpPr>
        <p:spPr>
          <a:xfrm>
            <a:off x="263471" y="1825625"/>
            <a:ext cx="11685722" cy="4351338"/>
          </a:xfrm>
        </p:spPr>
        <p:txBody>
          <a:bodyPr>
            <a:normAutofit fontScale="92500" lnSpcReduction="20000"/>
          </a:bodyPr>
          <a:lstStyle/>
          <a:p>
            <a:pPr marL="0" indent="0">
              <a:buNone/>
            </a:pPr>
            <a:r>
              <a:rPr lang="en-GB" dirty="0"/>
              <a:t>Arrays are very efficient: they are memory optimised for space and often for searching. </a:t>
            </a:r>
          </a:p>
          <a:p>
            <a:pPr marL="0" indent="0">
              <a:buNone/>
            </a:pPr>
            <a:r>
              <a:rPr lang="en-GB" dirty="0"/>
              <a:t>However, in general in most languages they aren't very easy to use:</a:t>
            </a:r>
          </a:p>
          <a:p>
            <a:pPr marL="0" indent="0">
              <a:buNone/>
            </a:pPr>
            <a:r>
              <a:rPr lang="en-GB" dirty="0"/>
              <a:t>	You can only put pre-defined data types in them (usually just one)</a:t>
            </a:r>
          </a:p>
          <a:p>
            <a:pPr marL="0" indent="0">
              <a:buNone/>
            </a:pPr>
            <a:r>
              <a:rPr lang="en-GB" dirty="0"/>
              <a:t>	In most languages (though not Python) they have a fixed size </a:t>
            </a:r>
          </a:p>
          <a:p>
            <a:pPr marL="0" indent="0">
              <a:buNone/>
            </a:pPr>
            <a:endParaRPr lang="en-GB" dirty="0"/>
          </a:p>
          <a:p>
            <a:pPr marL="0" indent="0">
              <a:buNone/>
            </a:pPr>
            <a:r>
              <a:rPr lang="en-GB" dirty="0"/>
              <a:t>(in Python, stuff just gets added to the end whatever the index, though attempts to read non-existent cells still generates errors).</a:t>
            </a:r>
          </a:p>
          <a:p>
            <a:pPr marL="0" indent="0">
              <a:buNone/>
            </a:pPr>
            <a:endParaRPr lang="en-GB" dirty="0"/>
          </a:p>
          <a:p>
            <a:pPr marL="0" indent="0">
              <a:buNone/>
            </a:pPr>
            <a:r>
              <a:rPr lang="en-GB" dirty="0"/>
              <a:t>Because of this, most languages have </a:t>
            </a:r>
            <a:r>
              <a:rPr lang="en-GB" dirty="0">
                <a:solidFill>
                  <a:schemeClr val="accent1"/>
                </a:solidFill>
              </a:rPr>
              <a:t>wrappers</a:t>
            </a:r>
            <a:r>
              <a:rPr lang="en-GB" dirty="0"/>
              <a:t> for arrays that make them more flexible. In Python, these objects are called Containers, and much more used than arrays.</a:t>
            </a:r>
          </a:p>
          <a:p>
            <a:pPr marL="0" indent="0">
              <a:buNone/>
            </a:pPr>
            <a:endParaRPr lang="en-GB" dirty="0"/>
          </a:p>
        </p:txBody>
      </p:sp>
    </p:spTree>
    <p:extLst>
      <p:ext uri="{BB962C8B-B14F-4D97-AF65-F5344CB8AC3E}">
        <p14:creationId xmlns:p14="http://schemas.microsoft.com/office/powerpoint/2010/main" val="20403759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17438</TotalTime>
  <Words>4969</Words>
  <Application>Microsoft Office PowerPoint</Application>
  <PresentationFormat>Widescreen</PresentationFormat>
  <Paragraphs>863</Paragraphs>
  <Slides>73</Slides>
  <Notes>52</Notes>
  <HiddenSlides>10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73</vt:i4>
      </vt:variant>
    </vt:vector>
  </HeadingPairs>
  <TitlesOfParts>
    <vt:vector size="78" baseType="lpstr">
      <vt:lpstr>Arial</vt:lpstr>
      <vt:lpstr>Calibri</vt:lpstr>
      <vt:lpstr>Calibri Light</vt:lpstr>
      <vt:lpstr>Courier New</vt:lpstr>
      <vt:lpstr>Office Theme</vt:lpstr>
      <vt:lpstr>Programming for Geographical Information Analysis: Core Skills</vt:lpstr>
      <vt:lpstr>Review: Core Python</vt:lpstr>
      <vt:lpstr>Review: Core Python</vt:lpstr>
      <vt:lpstr>Enclosing delimiters</vt:lpstr>
      <vt:lpstr>This lecture</vt:lpstr>
      <vt:lpstr>Holding more than one thing</vt:lpstr>
      <vt:lpstr>Out of range</vt:lpstr>
      <vt:lpstr>Arrays</vt:lpstr>
      <vt:lpstr>Arrays</vt:lpstr>
      <vt:lpstr>Containers</vt:lpstr>
      <vt:lpstr>Mutability</vt:lpstr>
      <vt:lpstr>Sequences</vt:lpstr>
      <vt:lpstr>Sequences</vt:lpstr>
      <vt:lpstr>This lecture</vt:lpstr>
      <vt:lpstr>Tuples</vt:lpstr>
      <vt:lpstr>Tuples</vt:lpstr>
      <vt:lpstr>Subscription</vt:lpstr>
      <vt:lpstr>Packing</vt:lpstr>
      <vt:lpstr>Unpacking</vt:lpstr>
      <vt:lpstr>Packing/Unpacking</vt:lpstr>
      <vt:lpstr>Complicated variable assignment example</vt:lpstr>
      <vt:lpstr>Ranges</vt:lpstr>
      <vt:lpstr>Tuple constructor</vt:lpstr>
      <vt:lpstr>Sequence comparison</vt:lpstr>
      <vt:lpstr>Sequence functions</vt:lpstr>
      <vt:lpstr>This lecture</vt:lpstr>
      <vt:lpstr>Lists</vt:lpstr>
      <vt:lpstr>Assignment</vt:lpstr>
      <vt:lpstr>The what of variables</vt:lpstr>
      <vt:lpstr>Slices: extended indexing </vt:lpstr>
      <vt:lpstr>Assigning slices</vt:lpstr>
      <vt:lpstr>Copying lists</vt:lpstr>
      <vt:lpstr>List related functions</vt:lpstr>
      <vt:lpstr>2D lists</vt:lpstr>
      <vt:lpstr>NB: 2D sequences</vt:lpstr>
      <vt:lpstr>NB: 2D sequences</vt:lpstr>
      <vt:lpstr>NB: 2D sequences</vt:lpstr>
      <vt:lpstr>Command line arguments</vt:lpstr>
      <vt:lpstr>Command line arguments</vt:lpstr>
      <vt:lpstr>Example</vt:lpstr>
      <vt:lpstr>This lecture</vt:lpstr>
      <vt:lpstr>Strings</vt:lpstr>
      <vt:lpstr>Strings</vt:lpstr>
      <vt:lpstr>String Literals</vt:lpstr>
      <vt:lpstr>String concatenation (joining)</vt:lpstr>
      <vt:lpstr>Immutable concatenation</vt:lpstr>
      <vt:lpstr>Parsing</vt:lpstr>
      <vt:lpstr>Split</vt:lpstr>
      <vt:lpstr>Search and replace</vt:lpstr>
      <vt:lpstr>Escape characters</vt:lpstr>
      <vt:lpstr>Escape characters</vt:lpstr>
      <vt:lpstr>String Literals</vt:lpstr>
      <vt:lpstr>String Literals</vt:lpstr>
      <vt:lpstr>This lecture</vt:lpstr>
      <vt:lpstr>Print</vt:lpstr>
      <vt:lpstr>Formatting strings</vt:lpstr>
      <vt:lpstr>Formatting strings: Old Style</vt:lpstr>
      <vt:lpstr>Formatting strings: Templating</vt:lpstr>
      <vt:lpstr>Formatting strings: formatted string literals (3.6+)</vt:lpstr>
      <vt:lpstr>Formatting strings: str.format</vt:lpstr>
      <vt:lpstr>This lecture</vt:lpstr>
      <vt:lpstr>Sets</vt:lpstr>
      <vt:lpstr>Add/Remove</vt:lpstr>
      <vt:lpstr>Operators</vt:lpstr>
      <vt:lpstr>Other functions</vt:lpstr>
      <vt:lpstr>This lecture</vt:lpstr>
      <vt:lpstr>Mappings</vt:lpstr>
      <vt:lpstr>Dict</vt:lpstr>
      <vt:lpstr>Useful functions</vt:lpstr>
      <vt:lpstr>Dictionaries</vt:lpstr>
      <vt:lpstr>Review</vt:lpstr>
      <vt:lpstr>Review</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1466</cp:revision>
  <dcterms:created xsi:type="dcterms:W3CDTF">2017-08-18T14:16:12Z</dcterms:created>
  <dcterms:modified xsi:type="dcterms:W3CDTF">2017-11-29T14:08:19Z</dcterms:modified>
</cp:coreProperties>
</file>