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1499" r:id="rId2"/>
    <p:sldId id="983" r:id="rId3"/>
    <p:sldId id="987" r:id="rId4"/>
    <p:sldId id="984" r:id="rId5"/>
    <p:sldId id="257" r:id="rId6"/>
    <p:sldId id="985" r:id="rId7"/>
    <p:sldId id="258" r:id="rId8"/>
    <p:sldId id="986" r:id="rId9"/>
    <p:sldId id="267" r:id="rId10"/>
    <p:sldId id="491" r:id="rId11"/>
    <p:sldId id="388" r:id="rId12"/>
    <p:sldId id="259" r:id="rId13"/>
    <p:sldId id="1116" r:id="rId14"/>
    <p:sldId id="988" r:id="rId15"/>
    <p:sldId id="862" r:id="rId16"/>
    <p:sldId id="1502" r:id="rId17"/>
    <p:sldId id="790" r:id="rId18"/>
    <p:sldId id="992" r:id="rId19"/>
    <p:sldId id="1108" r:id="rId20"/>
    <p:sldId id="791" r:id="rId21"/>
    <p:sldId id="1230" r:id="rId22"/>
    <p:sldId id="989" r:id="rId23"/>
    <p:sldId id="1047" r:id="rId24"/>
    <p:sldId id="994" r:id="rId25"/>
    <p:sldId id="1048" r:id="rId26"/>
    <p:sldId id="998" r:id="rId27"/>
    <p:sldId id="991" r:id="rId28"/>
    <p:sldId id="990" r:id="rId29"/>
    <p:sldId id="993" r:id="rId30"/>
    <p:sldId id="995" r:id="rId31"/>
    <p:sldId id="1003" r:id="rId32"/>
    <p:sldId id="1504" r:id="rId33"/>
    <p:sldId id="1505" r:id="rId34"/>
    <p:sldId id="1004" r:id="rId35"/>
    <p:sldId id="996" r:id="rId36"/>
    <p:sldId id="792" r:id="rId37"/>
    <p:sldId id="997" r:id="rId38"/>
    <p:sldId id="999" r:id="rId39"/>
    <p:sldId id="807" r:id="rId40"/>
    <p:sldId id="1000" r:id="rId41"/>
    <p:sldId id="1002" r:id="rId42"/>
    <p:sldId id="265" r:id="rId43"/>
    <p:sldId id="1007" r:id="rId44"/>
    <p:sldId id="1001" r:id="rId45"/>
    <p:sldId id="1032" r:id="rId46"/>
    <p:sldId id="1034" r:id="rId47"/>
    <p:sldId id="1033" r:id="rId48"/>
    <p:sldId id="1051" r:id="rId49"/>
    <p:sldId id="1503" r:id="rId50"/>
    <p:sldId id="1027" r:id="rId51"/>
    <p:sldId id="1107" r:id="rId52"/>
    <p:sldId id="1028" r:id="rId53"/>
    <p:sldId id="1037" r:id="rId54"/>
    <p:sldId id="1039" r:id="rId55"/>
    <p:sldId id="1040" r:id="rId56"/>
    <p:sldId id="795" r:id="rId57"/>
    <p:sldId id="1030" r:id="rId58"/>
    <p:sldId id="1031" r:id="rId59"/>
    <p:sldId id="1498" r:id="rId60"/>
    <p:sldId id="1050" r:id="rId61"/>
    <p:sldId id="1052" r:id="rId62"/>
    <p:sldId id="1053" r:id="rId63"/>
    <p:sldId id="1054"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47" d="100"/>
          <a:sy n="47" d="100"/>
        </p:scale>
        <p:origin x="492" y="48"/>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xmlns=""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19/10/2017</a:t>
            </a:fld>
            <a:endParaRPr lang="en-GB"/>
          </a:p>
        </p:txBody>
      </p:sp>
      <p:sp>
        <p:nvSpPr>
          <p:cNvPr id="4" name="Footer Placeholder 3">
            <a:extLst>
              <a:ext uri="{FF2B5EF4-FFF2-40B4-BE49-F238E27FC236}">
                <a16:creationId xmlns:a16="http://schemas.microsoft.com/office/drawing/2014/main" xmlns=""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xmlns=""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19/10/2017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3180975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Remember &gt;&gt;&gt; shows working typed at the shell; this allows us to show you the output, which doesn't start &gt;&gt;&gt;.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17</a:t>
            </a:fld>
            <a:endParaRPr lang="en-GB"/>
          </a:p>
        </p:txBody>
      </p:sp>
    </p:spTree>
    <p:extLst>
      <p:ext uri="{BB962C8B-B14F-4D97-AF65-F5344CB8AC3E}">
        <p14:creationId xmlns:p14="http://schemas.microsoft.com/office/powerpoint/2010/main" val="3266889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1572001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2900688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In fact, what is going on is slightly more complicated. Literals are sometimes reused for multiple values in some languages. For example, in many languages, text is reused where possible, because it uses up a lot of space, so in:</a:t>
            </a:r>
          </a:p>
          <a:p>
            <a:pPr marL="0" indent="0">
              <a:buNone/>
            </a:pPr>
            <a:endParaRPr lang="en-GB" dirty="0"/>
          </a:p>
          <a:p>
            <a:pPr marL="0" indent="0">
              <a:buNone/>
            </a:pPr>
            <a:r>
              <a:rPr lang="en-GB" dirty="0"/>
              <a:t>a = "hello world"</a:t>
            </a:r>
          </a:p>
          <a:p>
            <a:pPr marL="0" indent="0">
              <a:buNone/>
            </a:pPr>
            <a:r>
              <a:rPr lang="en-GB" dirty="0"/>
              <a:t>b = "hello world"</a:t>
            </a:r>
          </a:p>
          <a:p>
            <a:pPr marL="0" indent="0">
              <a:buNone/>
            </a:pPr>
            <a:endParaRPr lang="en-GB" dirty="0"/>
          </a:p>
          <a:p>
            <a:pPr marL="0" indent="0">
              <a:buNone/>
            </a:pPr>
            <a:r>
              <a:rPr lang="en-GB" dirty="0"/>
              <a:t>chances are, it'll be the same "hello world" until it is altered to </a:t>
            </a:r>
          </a:p>
          <a:p>
            <a:pPr marL="0" indent="0">
              <a:buNone/>
            </a:pPr>
            <a:endParaRPr lang="en-GB" dirty="0"/>
          </a:p>
          <a:p>
            <a:pPr marL="0" indent="0">
              <a:buNone/>
            </a:pPr>
            <a:r>
              <a:rPr lang="en-GB" dirty="0"/>
              <a:t>b = "hello globe"</a:t>
            </a:r>
          </a:p>
          <a:p>
            <a:pPr marL="0" indent="0">
              <a:buNone/>
            </a:pPr>
            <a:endParaRPr lang="en-GB" dirty="0"/>
          </a:p>
          <a:p>
            <a:pPr marL="0" indent="0">
              <a:buNone/>
            </a:pPr>
            <a:r>
              <a:rPr lang="en-GB" dirty="0"/>
              <a:t>and then it'll be a different literal. This helps keep memory efficiently used.</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1092395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21</a:t>
            </a:fld>
            <a:endParaRPr lang="en-GB"/>
          </a:p>
        </p:txBody>
      </p:sp>
    </p:spTree>
    <p:extLst>
      <p:ext uri="{BB962C8B-B14F-4D97-AF65-F5344CB8AC3E}">
        <p14:creationId xmlns:p14="http://schemas.microsoft.com/office/powerpoint/2010/main" val="80598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22</a:t>
            </a:fld>
            <a:endParaRPr lang="en-GB"/>
          </a:p>
        </p:txBody>
      </p:sp>
    </p:spTree>
    <p:extLst>
      <p:ext uri="{BB962C8B-B14F-4D97-AF65-F5344CB8AC3E}">
        <p14:creationId xmlns:p14="http://schemas.microsoft.com/office/powerpoint/2010/main" val="37970185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tend to use </a:t>
            </a:r>
            <a:r>
              <a:rPr lang="en-GB" dirty="0" err="1"/>
              <a:t>i</a:t>
            </a:r>
            <a:r>
              <a:rPr lang="en-GB" dirty="0"/>
              <a:t>, j, and k for counters because in the first third generation language, FORTRAN, letters had to be used for certain variables, and certain types of number could only be assigned to certain letters. Integer values (whole numbers) could only be assigned to the letters from </a:t>
            </a:r>
            <a:r>
              <a:rPr lang="en-GB" dirty="0" err="1"/>
              <a:t>i</a:t>
            </a:r>
            <a:r>
              <a:rPr lang="en-GB" dirty="0"/>
              <a:t> (for integer) onwards. For this reason, people still use </a:t>
            </a:r>
            <a:r>
              <a:rPr lang="en-GB" dirty="0" err="1"/>
              <a:t>i</a:t>
            </a:r>
            <a:r>
              <a:rPr lang="en-GB" dirty="0"/>
              <a:t>, j, k for counting things (but not lowercase "L" -- it looks too much like a one).</a:t>
            </a:r>
          </a:p>
        </p:txBody>
      </p:sp>
      <p:sp>
        <p:nvSpPr>
          <p:cNvPr id="4" name="Slide Number Placeholder 3"/>
          <p:cNvSpPr>
            <a:spLocks noGrp="1"/>
          </p:cNvSpPr>
          <p:nvPr>
            <p:ph type="sldNum" sz="quarter" idx="10"/>
          </p:nvPr>
        </p:nvSpPr>
        <p:spPr/>
        <p:txBody>
          <a:bodyPr/>
          <a:lstStyle/>
          <a:p>
            <a:fld id="{40AF8E6D-2F87-4F6A-97CA-AABE12BDBAA7}" type="slidenum">
              <a:rPr lang="en-GB" smtClean="0"/>
              <a:t>24</a:t>
            </a:fld>
            <a:endParaRPr lang="en-GB"/>
          </a:p>
        </p:txBody>
      </p:sp>
    </p:spTree>
    <p:extLst>
      <p:ext uri="{BB962C8B-B14F-4D97-AF65-F5344CB8AC3E}">
        <p14:creationId xmlns:p14="http://schemas.microsoft.com/office/powerpoint/2010/main" val="17057885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26</a:t>
            </a:fld>
            <a:endParaRPr lang="en-GB"/>
          </a:p>
        </p:txBody>
      </p:sp>
    </p:spTree>
    <p:extLst>
      <p:ext uri="{BB962C8B-B14F-4D97-AF65-F5344CB8AC3E}">
        <p14:creationId xmlns:p14="http://schemas.microsoft.com/office/powerpoint/2010/main" val="2730201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28</a:t>
            </a:fld>
            <a:endParaRPr lang="en-GB"/>
          </a:p>
        </p:txBody>
      </p:sp>
    </p:spTree>
    <p:extLst>
      <p:ext uri="{BB962C8B-B14F-4D97-AF65-F5344CB8AC3E}">
        <p14:creationId xmlns:p14="http://schemas.microsoft.com/office/powerpoint/2010/main" val="35549047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Other languages which allow this include JavaScript.</a:t>
            </a:r>
          </a:p>
        </p:txBody>
      </p:sp>
      <p:sp>
        <p:nvSpPr>
          <p:cNvPr id="4" name="Slide Number Placeholder 3"/>
          <p:cNvSpPr>
            <a:spLocks noGrp="1"/>
          </p:cNvSpPr>
          <p:nvPr>
            <p:ph type="sldNum" sz="quarter" idx="10"/>
          </p:nvPr>
        </p:nvSpPr>
        <p:spPr/>
        <p:txBody>
          <a:bodyPr/>
          <a:lstStyle/>
          <a:p>
            <a:fld id="{40AF8E6D-2F87-4F6A-97CA-AABE12BDBAA7}" type="slidenum">
              <a:rPr lang="en-GB" smtClean="0"/>
              <a:t>30</a:t>
            </a:fld>
            <a:endParaRPr lang="en-GB"/>
          </a:p>
        </p:txBody>
      </p:sp>
    </p:spTree>
    <p:extLst>
      <p:ext uri="{BB962C8B-B14F-4D97-AF65-F5344CB8AC3E}">
        <p14:creationId xmlns:p14="http://schemas.microsoft.com/office/powerpoint/2010/main" val="424357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24651070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Other languages which allow this include JavaScript.</a:t>
            </a:r>
          </a:p>
        </p:txBody>
      </p:sp>
      <p:sp>
        <p:nvSpPr>
          <p:cNvPr id="4" name="Slide Number Placeholder 3"/>
          <p:cNvSpPr>
            <a:spLocks noGrp="1"/>
          </p:cNvSpPr>
          <p:nvPr>
            <p:ph type="sldNum" sz="quarter" idx="10"/>
          </p:nvPr>
        </p:nvSpPr>
        <p:spPr/>
        <p:txBody>
          <a:bodyPr/>
          <a:lstStyle/>
          <a:p>
            <a:fld id="{40AF8E6D-2F87-4F6A-97CA-AABE12BDBAA7}" type="slidenum">
              <a:rPr lang="en-GB" smtClean="0"/>
              <a:t>31</a:t>
            </a:fld>
            <a:endParaRPr lang="en-GB"/>
          </a:p>
        </p:txBody>
      </p:sp>
    </p:spTree>
    <p:extLst>
      <p:ext uri="{BB962C8B-B14F-4D97-AF65-F5344CB8AC3E}">
        <p14:creationId xmlns:p14="http://schemas.microsoft.com/office/powerpoint/2010/main" val="539989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cs typeface="Arial" panose="020B0604020202020204" pitchFamily="34" charset="0"/>
              </a:rPr>
              <a:t>So, here’s the code that would make the example on the previous slide in Python.</a:t>
            </a:r>
          </a:p>
          <a:p>
            <a:r>
              <a:rPr lang="en-GB" altLang="en-US" dirty="0">
                <a:cs typeface="Arial" panose="020B0604020202020204" pitchFamily="34" charset="0"/>
              </a:rPr>
              <a:t>Note how little code it takes, and how (with the exception maybe of </a:t>
            </a:r>
            <a:r>
              <a:rPr lang="en-GB" altLang="en-US" dirty="0" err="1">
                <a:cs typeface="Arial" panose="020B0604020202020204" pitchFamily="34" charset="0"/>
              </a:rPr>
              <a:t>add_</a:t>
            </a:r>
            <a:r>
              <a:rPr lang="en-GB" altLang="en-US" sz="1200" dirty="0" err="1">
                <a:latin typeface="Courier New" panose="02070309020205020404" pitchFamily="49" charset="0"/>
              </a:rPr>
              <a:t>cascade</a:t>
            </a:r>
            <a:r>
              <a:rPr lang="en-GB" altLang="en-US" dirty="0">
                <a:cs typeface="Arial" panose="020B0604020202020204" pitchFamily="34" charset="0"/>
              </a:rPr>
              <a:t>) you can kind of understand what it does without really knowing too much about how it does it. These are two key reasons people like Object Orientated programming languages.</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32</a:t>
            </a:fld>
            <a:endParaRPr lang="en-GB"/>
          </a:p>
        </p:txBody>
      </p:sp>
    </p:spTree>
    <p:extLst>
      <p:ext uri="{BB962C8B-B14F-4D97-AF65-F5344CB8AC3E}">
        <p14:creationId xmlns:p14="http://schemas.microsoft.com/office/powerpoint/2010/main" val="4079010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cs typeface="Arial" panose="020B0604020202020204" pitchFamily="34" charset="0"/>
              </a:rPr>
              <a:t>Every time you see the dot operator, it is object orientation working.</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33</a:t>
            </a:fld>
            <a:endParaRPr lang="en-GB"/>
          </a:p>
        </p:txBody>
      </p:sp>
    </p:spTree>
    <p:extLst>
      <p:ext uri="{BB962C8B-B14F-4D97-AF65-F5344CB8AC3E}">
        <p14:creationId xmlns:p14="http://schemas.microsoft.com/office/powerpoint/2010/main" val="10761244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34</a:t>
            </a:fld>
            <a:endParaRPr lang="en-GB"/>
          </a:p>
        </p:txBody>
      </p:sp>
    </p:spTree>
    <p:extLst>
      <p:ext uri="{BB962C8B-B14F-4D97-AF65-F5344CB8AC3E}">
        <p14:creationId xmlns:p14="http://schemas.microsoft.com/office/powerpoint/2010/main" val="13270536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nice clear discussion of this is </a:t>
            </a:r>
          </a:p>
          <a:p>
            <a:r>
              <a:rPr lang="en-GB" dirty="0"/>
              <a:t>https://pythonconquerstheuniverse.wordpress.com/2009/10/03/static-vs-dynamic-typing-of-programming-languages/</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36</a:t>
            </a:fld>
            <a:endParaRPr lang="en-GB"/>
          </a:p>
        </p:txBody>
      </p:sp>
    </p:spTree>
    <p:extLst>
      <p:ext uri="{BB962C8B-B14F-4D97-AF65-F5344CB8AC3E}">
        <p14:creationId xmlns:p14="http://schemas.microsoft.com/office/powerpoint/2010/main" val="14968972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a:p>
            <a:pPr marL="0" indent="0">
              <a:spcAft>
                <a:spcPts val="1200"/>
              </a:spcAft>
              <a:buNone/>
            </a:pPr>
            <a:r>
              <a:rPr lang="en-GB" dirty="0"/>
              <a:t>One efficient solution, for example, is to work out the type when the variable is first used and store the type with the label. Sometimes, this involves making a new label (not that you need to know this):</a:t>
            </a:r>
          </a:p>
          <a:p>
            <a:pPr marL="0" indent="0">
              <a:buNone/>
            </a:pPr>
            <a:r>
              <a:rPr lang="en-GB" dirty="0">
                <a:latin typeface="Courier New" panose="02070309020205020404" pitchFamily="49" charset="0"/>
                <a:cs typeface="Courier New" panose="02070309020205020404" pitchFamily="49" charset="0"/>
              </a:rPr>
              <a:t>a = 10		# First "a" label.</a:t>
            </a:r>
          </a:p>
          <a:p>
            <a:pPr marL="0" indent="0">
              <a:buNone/>
            </a:pPr>
            <a:r>
              <a:rPr lang="en-GB" dirty="0">
                <a:latin typeface="Courier New" panose="02070309020205020404" pitchFamily="49" charset="0"/>
                <a:cs typeface="Courier New" panose="02070309020205020404" pitchFamily="49" charset="0"/>
              </a:rPr>
              <a:t>a = 20 		# New "a" label.</a:t>
            </a:r>
          </a:p>
          <a:p>
            <a:pPr marL="0" indent="0">
              <a:spcAft>
                <a:spcPts val="1200"/>
              </a:spcAft>
              <a:buNone/>
            </a:pPr>
            <a:r>
              <a:rPr lang="en-GB" dirty="0">
                <a:latin typeface="Courier New" panose="02070309020205020404" pitchFamily="49" charset="0"/>
                <a:cs typeface="Courier New" panose="02070309020205020404" pitchFamily="49" charset="0"/>
              </a:rPr>
              <a:t>a = "hello world"	# Another new "a" label.</a:t>
            </a:r>
          </a:p>
          <a:p>
            <a:endParaRPr lang="en-GB" dirty="0"/>
          </a:p>
          <a:p>
            <a:r>
              <a:rPr lang="en-GB" dirty="0"/>
              <a:t>One way some languages deal with a function taking in a variety of types of variable is to compile several different versions of the function for different uses, for example. </a:t>
            </a:r>
          </a:p>
        </p:txBody>
      </p:sp>
      <p:sp>
        <p:nvSpPr>
          <p:cNvPr id="4" name="Slide Number Placeholder 3"/>
          <p:cNvSpPr>
            <a:spLocks noGrp="1"/>
          </p:cNvSpPr>
          <p:nvPr>
            <p:ph type="sldNum" sz="quarter" idx="10"/>
          </p:nvPr>
        </p:nvSpPr>
        <p:spPr/>
        <p:txBody>
          <a:bodyPr/>
          <a:lstStyle/>
          <a:p>
            <a:fld id="{40AF8E6D-2F87-4F6A-97CA-AABE12BDBAA7}" type="slidenum">
              <a:rPr lang="en-GB" smtClean="0"/>
              <a:t>37</a:t>
            </a:fld>
            <a:endParaRPr lang="en-GB"/>
          </a:p>
        </p:txBody>
      </p:sp>
    </p:spTree>
    <p:extLst>
      <p:ext uri="{BB962C8B-B14F-4D97-AF65-F5344CB8AC3E}">
        <p14:creationId xmlns:p14="http://schemas.microsoft.com/office/powerpoint/2010/main" val="10084146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38</a:t>
            </a:fld>
            <a:endParaRPr lang="en-GB"/>
          </a:p>
        </p:txBody>
      </p:sp>
    </p:spTree>
    <p:extLst>
      <p:ext uri="{BB962C8B-B14F-4D97-AF65-F5344CB8AC3E}">
        <p14:creationId xmlns:p14="http://schemas.microsoft.com/office/powerpoint/2010/main" val="18274300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is pronounced "plus </a:t>
            </a:r>
            <a:r>
              <a:rPr lang="en-GB" dirty="0" err="1"/>
              <a:t>plus</a:t>
            </a:r>
            <a:r>
              <a:rPr lang="en-GB" dirty="0"/>
              <a:t>". Although it doesn't seem to be the origin of the use, this aligns nicely with George Orwell's 1984, where things are described as "</a:t>
            </a:r>
            <a:r>
              <a:rPr lang="en-GB" dirty="0" err="1"/>
              <a:t>doubleplus</a:t>
            </a:r>
            <a:r>
              <a:rPr lang="en-GB" dirty="0"/>
              <a:t> good" when very good. The originator of the language C++ (the old C language, but one better) pointed out the convenience of this when naming it (see Parsons, David (1997) "Object Oriented Programming with C++", Second Edition, p.15).</a:t>
            </a:r>
          </a:p>
        </p:txBody>
      </p:sp>
      <p:sp>
        <p:nvSpPr>
          <p:cNvPr id="4" name="Slide Number Placeholder 3"/>
          <p:cNvSpPr>
            <a:spLocks noGrp="1"/>
          </p:cNvSpPr>
          <p:nvPr>
            <p:ph type="sldNum" sz="quarter" idx="10"/>
          </p:nvPr>
        </p:nvSpPr>
        <p:spPr/>
        <p:txBody>
          <a:bodyPr/>
          <a:lstStyle/>
          <a:p>
            <a:fld id="{40AF8E6D-2F87-4F6A-97CA-AABE12BDBAA7}" type="slidenum">
              <a:rPr lang="en-GB" smtClean="0"/>
              <a:t>39</a:t>
            </a:fld>
            <a:endParaRPr lang="en-GB"/>
          </a:p>
        </p:txBody>
      </p:sp>
    </p:spTree>
    <p:extLst>
      <p:ext uri="{BB962C8B-B14F-4D97-AF65-F5344CB8AC3E}">
        <p14:creationId xmlns:p14="http://schemas.microsoft.com/office/powerpoint/2010/main" val="12123456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For the record, specifically they can't use the expansion operators * or ** and they can't be used to assign to lists etc. We'll what these mean later in the course.</a:t>
            </a:r>
          </a:p>
          <a:p>
            <a:pPr marL="0" indent="0">
              <a:buNone/>
            </a:pPr>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40</a:t>
            </a:fld>
            <a:endParaRPr lang="en-GB"/>
          </a:p>
        </p:txBody>
      </p:sp>
    </p:spTree>
    <p:extLst>
      <p:ext uri="{BB962C8B-B14F-4D97-AF65-F5344CB8AC3E}">
        <p14:creationId xmlns:p14="http://schemas.microsoft.com/office/powerpoint/2010/main" val="33065833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43</a:t>
            </a:fld>
            <a:endParaRPr lang="en-GB"/>
          </a:p>
        </p:txBody>
      </p:sp>
    </p:spTree>
    <p:extLst>
      <p:ext uri="{BB962C8B-B14F-4D97-AF65-F5344CB8AC3E}">
        <p14:creationId xmlns:p14="http://schemas.microsoft.com/office/powerpoint/2010/main" val="3945315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Inline comments are single line comments. Although they can follow code on a line, you can’t have code after them once they’re started. </a:t>
            </a:r>
          </a:p>
          <a:p>
            <a:r>
              <a:rPr lang="en-GB" dirty="0"/>
              <a:t>As we’ll see, there are some other kinds of comments.</a:t>
            </a:r>
          </a:p>
          <a:p>
            <a:endParaRPr lang="en-GB" dirty="0"/>
          </a:p>
          <a:p>
            <a:r>
              <a:rPr lang="en-GB" dirty="0"/>
              <a:t>In general, for beginners, a good rule of thumb is that a quarter of your code wants to be blank lines, and a quarter comments. </a:t>
            </a:r>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7511309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44</a:t>
            </a:fld>
            <a:endParaRPr lang="en-GB"/>
          </a:p>
        </p:txBody>
      </p:sp>
    </p:spTree>
    <p:extLst>
      <p:ext uri="{BB962C8B-B14F-4D97-AF65-F5344CB8AC3E}">
        <p14:creationId xmlns:p14="http://schemas.microsoft.com/office/powerpoint/2010/main" val="18903976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45</a:t>
            </a:fld>
            <a:endParaRPr lang="en-GB"/>
          </a:p>
        </p:txBody>
      </p:sp>
    </p:spTree>
    <p:extLst>
      <p:ext uri="{BB962C8B-B14F-4D97-AF65-F5344CB8AC3E}">
        <p14:creationId xmlns:p14="http://schemas.microsoft.com/office/powerpoint/2010/main" val="41077455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 is used, rather than the more traditional "</a:t>
            </a:r>
            <a:r>
              <a:rPr lang="en-GB" dirty="0" err="1"/>
              <a:t>i</a:t>
            </a:r>
            <a:r>
              <a:rPr lang="en-GB" dirty="0"/>
              <a:t>" because this is the convention in electrical engineering where "</a:t>
            </a:r>
            <a:r>
              <a:rPr lang="en-GB" dirty="0" err="1"/>
              <a:t>i</a:t>
            </a:r>
            <a:r>
              <a:rPr lang="en-GB" dirty="0"/>
              <a:t>" has other meanings, and because capital "I" looks too much like one.</a:t>
            </a:r>
          </a:p>
          <a:p>
            <a:r>
              <a:rPr lang="en-GB" dirty="0"/>
              <a:t>http://bugs.python.org/issue10562</a:t>
            </a:r>
          </a:p>
          <a:p>
            <a:r>
              <a:rPr lang="en-GB" dirty="0"/>
              <a:t>https://en.wikipedia.org/wiki/Imaginary_unit#Alternative_notations</a:t>
            </a:r>
          </a:p>
        </p:txBody>
      </p:sp>
      <p:sp>
        <p:nvSpPr>
          <p:cNvPr id="4" name="Slide Number Placeholder 3"/>
          <p:cNvSpPr>
            <a:spLocks noGrp="1"/>
          </p:cNvSpPr>
          <p:nvPr>
            <p:ph type="sldNum" sz="quarter" idx="10"/>
          </p:nvPr>
        </p:nvSpPr>
        <p:spPr/>
        <p:txBody>
          <a:bodyPr/>
          <a:lstStyle/>
          <a:p>
            <a:fld id="{40AF8E6D-2F87-4F6A-97CA-AABE12BDBAA7}" type="slidenum">
              <a:rPr lang="en-GB" smtClean="0"/>
              <a:t>47</a:t>
            </a:fld>
            <a:endParaRPr lang="en-GB"/>
          </a:p>
        </p:txBody>
      </p:sp>
    </p:spTree>
    <p:extLst>
      <p:ext uri="{BB962C8B-B14F-4D97-AF65-F5344CB8AC3E}">
        <p14:creationId xmlns:p14="http://schemas.microsoft.com/office/powerpoint/2010/main" val="35335858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cover string formatting later, but if you are interested:</a:t>
            </a:r>
          </a:p>
          <a:p>
            <a:r>
              <a:rPr lang="en-GB" dirty="0"/>
              <a:t>https://docs.python.org/3/library/stdtypes.html#old-string-formatting</a:t>
            </a:r>
          </a:p>
        </p:txBody>
      </p:sp>
      <p:sp>
        <p:nvSpPr>
          <p:cNvPr id="4" name="Slide Number Placeholder 3"/>
          <p:cNvSpPr>
            <a:spLocks noGrp="1"/>
          </p:cNvSpPr>
          <p:nvPr>
            <p:ph type="sldNum" sz="quarter" idx="10"/>
          </p:nvPr>
        </p:nvSpPr>
        <p:spPr/>
        <p:txBody>
          <a:bodyPr/>
          <a:lstStyle/>
          <a:p>
            <a:fld id="{40AF8E6D-2F87-4F6A-97CA-AABE12BDBAA7}" type="slidenum">
              <a:rPr lang="en-GB" smtClean="0"/>
              <a:t>50</a:t>
            </a:fld>
            <a:endParaRPr lang="en-GB"/>
          </a:p>
        </p:txBody>
      </p:sp>
    </p:spTree>
    <p:extLst>
      <p:ext uri="{BB962C8B-B14F-4D97-AF65-F5344CB8AC3E}">
        <p14:creationId xmlns:p14="http://schemas.microsoft.com/office/powerpoint/2010/main" val="41511141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general, dealing with binary data is rare, but if you need to, here are the operators.</a:t>
            </a:r>
          </a:p>
        </p:txBody>
      </p:sp>
      <p:sp>
        <p:nvSpPr>
          <p:cNvPr id="4" name="Slide Number Placeholder 3"/>
          <p:cNvSpPr>
            <a:spLocks noGrp="1"/>
          </p:cNvSpPr>
          <p:nvPr>
            <p:ph type="sldNum" sz="quarter" idx="10"/>
          </p:nvPr>
        </p:nvSpPr>
        <p:spPr/>
        <p:txBody>
          <a:bodyPr/>
          <a:lstStyle/>
          <a:p>
            <a:fld id="{40AF8E6D-2F87-4F6A-97CA-AABE12BDBAA7}" type="slidenum">
              <a:rPr lang="en-GB" smtClean="0"/>
              <a:t>52</a:t>
            </a:fld>
            <a:endParaRPr lang="en-GB"/>
          </a:p>
        </p:txBody>
      </p:sp>
    </p:spTree>
    <p:extLst>
      <p:ext uri="{BB962C8B-B14F-4D97-AF65-F5344CB8AC3E}">
        <p14:creationId xmlns:p14="http://schemas.microsoft.com/office/powerpoint/2010/main" val="41894788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negation one is particularly one to look out for, as it is rare to parenthesize negatives normally. This example is from the documentation.</a:t>
            </a:r>
          </a:p>
        </p:txBody>
      </p:sp>
      <p:sp>
        <p:nvSpPr>
          <p:cNvPr id="4" name="Slide Number Placeholder 3"/>
          <p:cNvSpPr>
            <a:spLocks noGrp="1"/>
          </p:cNvSpPr>
          <p:nvPr>
            <p:ph type="sldNum" sz="quarter" idx="10"/>
          </p:nvPr>
        </p:nvSpPr>
        <p:spPr/>
        <p:txBody>
          <a:bodyPr/>
          <a:lstStyle/>
          <a:p>
            <a:fld id="{40AF8E6D-2F87-4F6A-97CA-AABE12BDBAA7}" type="slidenum">
              <a:rPr lang="en-GB" smtClean="0"/>
              <a:t>54</a:t>
            </a:fld>
            <a:endParaRPr lang="en-GB"/>
          </a:p>
        </p:txBody>
      </p:sp>
    </p:spTree>
    <p:extLst>
      <p:ext uri="{BB962C8B-B14F-4D97-AF65-F5344CB8AC3E}">
        <p14:creationId xmlns:p14="http://schemas.microsoft.com/office/powerpoint/2010/main" val="26025145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computer has no idea "2" and 2 are related. One is writing, the other a number. Perhaps more strangely, the binary for "2", when translated into a number, is 50.</a:t>
            </a:r>
          </a:p>
        </p:txBody>
      </p:sp>
      <p:sp>
        <p:nvSpPr>
          <p:cNvPr id="4" name="Slide Number Placeholder 3"/>
          <p:cNvSpPr>
            <a:spLocks noGrp="1"/>
          </p:cNvSpPr>
          <p:nvPr>
            <p:ph type="sldNum" sz="quarter" idx="10"/>
          </p:nvPr>
        </p:nvSpPr>
        <p:spPr/>
        <p:txBody>
          <a:bodyPr/>
          <a:lstStyle/>
          <a:p>
            <a:fld id="{40AF8E6D-2F87-4F6A-97CA-AABE12BDBAA7}" type="slidenum">
              <a:rPr lang="en-GB" smtClean="0"/>
              <a:t>55</a:t>
            </a:fld>
            <a:endParaRPr lang="en-GB"/>
          </a:p>
        </p:txBody>
      </p:sp>
    </p:spTree>
    <p:extLst>
      <p:ext uri="{BB962C8B-B14F-4D97-AF65-F5344CB8AC3E}">
        <p14:creationId xmlns:p14="http://schemas.microsoft.com/office/powerpoint/2010/main" val="3743504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Python tends to use either implicit casting or casting by procedure. When we look at string processing, we'll see that there are some cases where the detailed representation of the string is determined by identifiers in front of them.</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56</a:t>
            </a:fld>
            <a:endParaRPr lang="en-GB"/>
          </a:p>
        </p:txBody>
      </p:sp>
    </p:spTree>
    <p:extLst>
      <p:ext uri="{BB962C8B-B14F-4D97-AF65-F5344CB8AC3E}">
        <p14:creationId xmlns:p14="http://schemas.microsoft.com/office/powerpoint/2010/main" val="41891431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Converting fractions to other bases isn't generally done because of the uses in computing bases are put to. If you're interested, information here:</a:t>
            </a:r>
          </a:p>
          <a:p>
            <a:r>
              <a:rPr lang="en-GB" dirty="0"/>
              <a:t>https://www.cs.umd.edu/class/sum2003/cmsc311/Notes/Data/fracToBaseK.html</a:t>
            </a:r>
          </a:p>
          <a:p>
            <a:r>
              <a:rPr lang="en-GB" dirty="0"/>
              <a:t>Octal is a little obscure these days, but hex is still uses a lot, for example to represent web colours. </a:t>
            </a:r>
          </a:p>
        </p:txBody>
      </p:sp>
      <p:sp>
        <p:nvSpPr>
          <p:cNvPr id="4" name="Slide Number Placeholder 3"/>
          <p:cNvSpPr>
            <a:spLocks noGrp="1"/>
          </p:cNvSpPr>
          <p:nvPr>
            <p:ph type="sldNum" sz="quarter" idx="10"/>
          </p:nvPr>
        </p:nvSpPr>
        <p:spPr/>
        <p:txBody>
          <a:bodyPr/>
          <a:lstStyle/>
          <a:p>
            <a:fld id="{40AF8E6D-2F87-4F6A-97CA-AABE12BDBAA7}" type="slidenum">
              <a:rPr lang="en-GB" smtClean="0"/>
              <a:t>58</a:t>
            </a:fld>
            <a:endParaRPr lang="en-GB"/>
          </a:p>
        </p:txBody>
      </p:sp>
    </p:spTree>
    <p:extLst>
      <p:ext uri="{BB962C8B-B14F-4D97-AF65-F5344CB8AC3E}">
        <p14:creationId xmlns:p14="http://schemas.microsoft.com/office/powerpoint/2010/main" val="33934610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59</a:t>
            </a:fld>
            <a:endParaRPr lang="en-GB"/>
          </a:p>
        </p:txBody>
      </p:sp>
    </p:spTree>
    <p:extLst>
      <p:ext uri="{BB962C8B-B14F-4D97-AF65-F5344CB8AC3E}">
        <p14:creationId xmlns:p14="http://schemas.microsoft.com/office/powerpoint/2010/main" val="2453576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mention this, just </a:t>
            </a:r>
            <a:r>
              <a:rPr lang="en-GB" dirty="0" err="1"/>
              <a:t>incase</a:t>
            </a:r>
            <a:r>
              <a:rPr lang="en-GB" dirty="0"/>
              <a:t> you’re doing one of our courses that use JavaScript or Java, or the advanced course, where we’ll see some C.</a:t>
            </a:r>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2539811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most IDEs, you can indent by selecting a block of code and pushing the tab key, while you can </a:t>
            </a:r>
            <a:r>
              <a:rPr lang="en-GB" dirty="0" err="1"/>
              <a:t>dedent</a:t>
            </a:r>
            <a:r>
              <a:rPr lang="en-GB" dirty="0"/>
              <a:t> (the opposite) by holding the shift key while pushing the tab key. </a:t>
            </a:r>
          </a:p>
          <a:p>
            <a:r>
              <a:rPr lang="en-GB" dirty="0"/>
              <a:t>However, if you use an IDE, it is best to make sure it automatically converts tabs to spaces. There’s nothing wrong with tabs, as long as you are consistent in using them, but the Python Software Foundation recommends spaces.</a:t>
            </a:r>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3995706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try and use the Python terms. As we'll see in future lectures, these delimiters are especially important in Python.</a:t>
            </a:r>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4275854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https://docs.python.org/3/library/stdtypes.html#string-methods</a:t>
            </a:r>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1399031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E.g. they can't be used for variable names. </a:t>
            </a:r>
          </a:p>
          <a:p>
            <a:r>
              <a:rPr lang="en-GB" dirty="0"/>
              <a:t>Later in the course, we'll see some other things you need to be aware of when naming variables, but for now they can be pretty much anything else.</a:t>
            </a:r>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330447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general, we'll write functions with following parentheses, to mark them out from variables.</a:t>
            </a:r>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2142483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1B195DC1-471D-4158-B4C0-26ABF3007B4B}"/>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7EEAD6F-E3A6-4DDF-83E9-02D37D35F285}"/>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99FADEF-A226-471C-B363-7735F4073236}"/>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AA54581-B1B7-451B-A7E7-C1FE61B21FC7}"/>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B94AB635-654C-4EC0-929F-9F1A3FE9EC62}"/>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7DB5E872-2DAC-4C44-9CE7-12CB5B6F46F9}"/>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6" name="Footer Placeholder 5">
            <a:extLst>
              <a:ext uri="{FF2B5EF4-FFF2-40B4-BE49-F238E27FC236}">
                <a16:creationId xmlns:a16="http://schemas.microsoft.com/office/drawing/2014/main" xmlns=""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B4745CE4-ECBE-4A13-BC8F-D71C51EA83EF}"/>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8" name="Footer Placeholder 7">
            <a:extLst>
              <a:ext uri="{FF2B5EF4-FFF2-40B4-BE49-F238E27FC236}">
                <a16:creationId xmlns:a16="http://schemas.microsoft.com/office/drawing/2014/main" xmlns=""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DE03EA8E-1324-4009-A219-F88C29216429}"/>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4" name="Footer Placeholder 3">
            <a:extLst>
              <a:ext uri="{FF2B5EF4-FFF2-40B4-BE49-F238E27FC236}">
                <a16:creationId xmlns:a16="http://schemas.microsoft.com/office/drawing/2014/main" xmlns=""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2EFE443-86C8-47FA-9C3F-58E195AC7CE1}"/>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3" name="Footer Placeholder 2">
            <a:extLst>
              <a:ext uri="{FF2B5EF4-FFF2-40B4-BE49-F238E27FC236}">
                <a16:creationId xmlns:a16="http://schemas.microsoft.com/office/drawing/2014/main" xmlns=""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8D93E4B-BBFF-41AD-9467-55B3B6B65D8C}"/>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6" name="Footer Placeholder 5">
            <a:extLst>
              <a:ext uri="{FF2B5EF4-FFF2-40B4-BE49-F238E27FC236}">
                <a16:creationId xmlns:a16="http://schemas.microsoft.com/office/drawing/2014/main" xmlns=""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532E38B-8A3F-4CBF-A623-7D746C4193EF}"/>
              </a:ext>
            </a:extLst>
          </p:cNvPr>
          <p:cNvSpPr>
            <a:spLocks noGrp="1"/>
          </p:cNvSpPr>
          <p:nvPr>
            <p:ph type="dt" sz="half" idx="10"/>
          </p:nvPr>
        </p:nvSpPr>
        <p:spPr/>
        <p:txBody>
          <a:bodyPr/>
          <a:lstStyle/>
          <a:p>
            <a:fld id="{7F15C198-0286-4978-B10F-877371E3E014}" type="datetimeFigureOut">
              <a:rPr lang="en-GB" smtClean="0"/>
              <a:t>19/10/2017</a:t>
            </a:fld>
            <a:endParaRPr lang="en-GB"/>
          </a:p>
        </p:txBody>
      </p:sp>
      <p:sp>
        <p:nvSpPr>
          <p:cNvPr id="6" name="Footer Placeholder 5">
            <a:extLst>
              <a:ext uri="{FF2B5EF4-FFF2-40B4-BE49-F238E27FC236}">
                <a16:creationId xmlns:a16="http://schemas.microsoft.com/office/drawing/2014/main" xmlns=""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19/10/2017</a:t>
            </a:fld>
            <a:endParaRPr lang="en-GB"/>
          </a:p>
        </p:txBody>
      </p:sp>
      <p:sp>
        <p:nvSpPr>
          <p:cNvPr id="5" name="Footer Placeholder 4">
            <a:extLst>
              <a:ext uri="{FF2B5EF4-FFF2-40B4-BE49-F238E27FC236}">
                <a16:creationId xmlns:a16="http://schemas.microsoft.com/office/drawing/2014/main" xmlns=""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python.org/dev/peps/pep-0008/"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ocs.python.org/3/library/fpectl.html" TargetMode="External"/><Relationship Id="rId2" Type="http://schemas.openxmlformats.org/officeDocument/2006/relationships/hyperlink" Target="https://docs.python.org/3/tutorial/floatingpoint.html"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docs.python.org/3/library/cmath.html"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ocs.python.org/3/reference/expressions.html#operator-precedence"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xmlns="" id="{1DB95454-3617-421C-B687-70B9BB593FEE}"/>
              </a:ext>
            </a:extLst>
          </p:cNvPr>
          <p:cNvSpPr>
            <a:spLocks noGrp="1"/>
          </p:cNvSpPr>
          <p:nvPr>
            <p:ph type="subTitle" idx="1"/>
          </p:nvPr>
        </p:nvSpPr>
        <p:spPr/>
        <p:txBody>
          <a:bodyPr>
            <a:normAutofit/>
          </a:bodyPr>
          <a:lstStyle/>
          <a:p>
            <a:r>
              <a:rPr lang="en-GB" sz="4000" dirty="0"/>
              <a:t>Basic Syntax and </a:t>
            </a:r>
            <a:br>
              <a:rPr lang="en-GB" sz="4000" dirty="0"/>
            </a:br>
            <a:r>
              <a:rPr lang="en-GB" sz="4000" dirty="0"/>
              <a:t>Single Value Variables</a:t>
            </a:r>
            <a:endParaRPr lang="en-GB" sz="4000" dirty="0">
              <a:solidFill>
                <a:schemeClr val="bg2">
                  <a:lumMod val="50000"/>
                </a:schemeClr>
              </a:solidFill>
            </a:endParaRP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E4EADC-0029-40AF-9D98-C68C3E5998B5}"/>
              </a:ext>
            </a:extLst>
          </p:cNvPr>
          <p:cNvSpPr>
            <a:spLocks noGrp="1"/>
          </p:cNvSpPr>
          <p:nvPr>
            <p:ph type="title"/>
          </p:nvPr>
        </p:nvSpPr>
        <p:spPr/>
        <p:txBody>
          <a:bodyPr/>
          <a:lstStyle/>
          <a:p>
            <a:pPr algn="r"/>
            <a:r>
              <a:rPr lang="en-GB" dirty="0"/>
              <a:t>Enclosing delimiters</a:t>
            </a:r>
          </a:p>
        </p:txBody>
      </p:sp>
      <p:sp>
        <p:nvSpPr>
          <p:cNvPr id="3" name="Content Placeholder 2">
            <a:extLst>
              <a:ext uri="{FF2B5EF4-FFF2-40B4-BE49-F238E27FC236}">
                <a16:creationId xmlns:a16="http://schemas.microsoft.com/office/drawing/2014/main" xmlns="" id="{BE09D86A-B4ED-4ADF-895B-22E2F7BB1547}"/>
              </a:ext>
            </a:extLst>
          </p:cNvPr>
          <p:cNvSpPr>
            <a:spLocks noGrp="1"/>
          </p:cNvSpPr>
          <p:nvPr>
            <p:ph idx="1"/>
          </p:nvPr>
        </p:nvSpPr>
        <p:spPr>
          <a:xfrm>
            <a:off x="520505" y="1825625"/>
            <a:ext cx="11310424" cy="4351338"/>
          </a:xfrm>
        </p:spPr>
        <p:txBody>
          <a:bodyPr>
            <a:normAutofit/>
          </a:bodyPr>
          <a:lstStyle/>
          <a:p>
            <a:pPr marL="0" indent="0">
              <a:buNone/>
            </a:pPr>
            <a:r>
              <a:rPr lang="en-GB" dirty="0"/>
              <a:t>Python especially uses three style of enclosing delimiters. These are what the Python documentation calls them:</a:t>
            </a:r>
          </a:p>
          <a:p>
            <a:pPr marL="0" indent="0">
              <a:buNone/>
            </a:pPr>
            <a:endParaRPr lang="en-GB" dirty="0"/>
          </a:p>
          <a:p>
            <a:pPr marL="0" indent="0">
              <a:buNone/>
            </a:pPr>
            <a:r>
              <a:rPr lang="en-GB" dirty="0"/>
              <a:t>{} </a:t>
            </a:r>
            <a:r>
              <a:rPr lang="en-GB" dirty="0">
                <a:solidFill>
                  <a:schemeClr val="accent1"/>
                </a:solidFill>
              </a:rPr>
              <a:t>braces</a:t>
            </a:r>
            <a:r>
              <a:rPr lang="en-GB" dirty="0"/>
              <a:t> 			# Sometimes called curly brackets elsewhere.</a:t>
            </a:r>
          </a:p>
          <a:p>
            <a:pPr marL="0" indent="0">
              <a:buNone/>
            </a:pPr>
            <a:r>
              <a:rPr lang="en-GB" dirty="0"/>
              <a:t>[] </a:t>
            </a:r>
            <a:r>
              <a:rPr lang="en-GB" dirty="0">
                <a:solidFill>
                  <a:schemeClr val="accent1"/>
                </a:solidFill>
              </a:rPr>
              <a:t>brackets</a:t>
            </a:r>
            <a:r>
              <a:rPr lang="en-GB" dirty="0"/>
              <a:t>			# Sometimes called square brackets elsewhere.</a:t>
            </a:r>
          </a:p>
          <a:p>
            <a:pPr marL="0" indent="0">
              <a:buNone/>
            </a:pPr>
            <a:r>
              <a:rPr lang="en-GB" dirty="0"/>
              <a:t>() </a:t>
            </a:r>
            <a:r>
              <a:rPr lang="en-GB" dirty="0">
                <a:solidFill>
                  <a:schemeClr val="accent1"/>
                </a:solidFill>
              </a:rPr>
              <a:t>parentheses</a:t>
            </a:r>
            <a:r>
              <a:rPr lang="en-GB" dirty="0"/>
              <a:t>		# Sometimes called curved brackets elsewhere.</a:t>
            </a:r>
          </a:p>
          <a:p>
            <a:pPr marL="0" indent="0">
              <a:buNone/>
            </a:pPr>
            <a:endParaRPr lang="en-GB" dirty="0"/>
          </a:p>
        </p:txBody>
      </p:sp>
    </p:spTree>
    <p:extLst>
      <p:ext uri="{BB962C8B-B14F-4D97-AF65-F5344CB8AC3E}">
        <p14:creationId xmlns:p14="http://schemas.microsoft.com/office/powerpoint/2010/main" val="4253256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B2C855-0D43-4CF6-BDD8-08F6C4725732}"/>
              </a:ext>
            </a:extLst>
          </p:cNvPr>
          <p:cNvSpPr>
            <a:spLocks noGrp="1"/>
          </p:cNvSpPr>
          <p:nvPr>
            <p:ph type="title"/>
          </p:nvPr>
        </p:nvSpPr>
        <p:spPr>
          <a:xfrm>
            <a:off x="1274298" y="151545"/>
            <a:ext cx="10515600" cy="1325563"/>
          </a:xfrm>
        </p:spPr>
        <p:txBody>
          <a:bodyPr/>
          <a:lstStyle/>
          <a:p>
            <a:pPr algn="r"/>
            <a:r>
              <a:rPr lang="en-GB" dirty="0"/>
              <a:t>Line breaks</a:t>
            </a:r>
          </a:p>
        </p:txBody>
      </p:sp>
      <p:sp>
        <p:nvSpPr>
          <p:cNvPr id="3" name="Content Placeholder 2">
            <a:extLst>
              <a:ext uri="{FF2B5EF4-FFF2-40B4-BE49-F238E27FC236}">
                <a16:creationId xmlns:a16="http://schemas.microsoft.com/office/drawing/2014/main" xmlns="" id="{52C78122-117E-48F9-8BC9-4FFA00F3E93B}"/>
              </a:ext>
            </a:extLst>
          </p:cNvPr>
          <p:cNvSpPr>
            <a:spLocks noGrp="1"/>
          </p:cNvSpPr>
          <p:nvPr>
            <p:ph idx="1"/>
          </p:nvPr>
        </p:nvSpPr>
        <p:spPr>
          <a:xfrm>
            <a:off x="838200" y="1477108"/>
            <a:ext cx="10515600" cy="4699855"/>
          </a:xfrm>
        </p:spPr>
        <p:txBody>
          <a:bodyPr>
            <a:normAutofit fontScale="77500" lnSpcReduction="20000"/>
          </a:bodyPr>
          <a:lstStyle/>
          <a:p>
            <a:pPr marL="0" indent="0">
              <a:buNone/>
            </a:pPr>
            <a:r>
              <a:rPr lang="en-GB" dirty="0"/>
              <a:t>Lines can be joined together into a single line with a backslash, \ provided this isn't part of a piece of non-comment text or followed by a comment.</a:t>
            </a:r>
          </a:p>
          <a:p>
            <a:pPr marL="0" indent="0">
              <a:buNone/>
            </a:pPr>
            <a:endParaRPr lang="en-GB" dirty="0"/>
          </a:p>
          <a:p>
            <a:pPr marL="0" indent="0">
              <a:buNone/>
            </a:pPr>
            <a:r>
              <a:rPr lang="en-GB" dirty="0"/>
              <a:t>Lines inside {} () [] can also be split (and commented); though non-comment text needs </a:t>
            </a:r>
            <a:r>
              <a:rPr lang="en-GB" dirty="0" err="1"/>
              <a:t>quotemarks</a:t>
            </a:r>
            <a:r>
              <a:rPr lang="en-GB" dirty="0"/>
              <a:t> around each line.</a:t>
            </a:r>
          </a:p>
          <a:p>
            <a:pPr marL="0" indent="0">
              <a:buNone/>
            </a:pPr>
            <a:r>
              <a:rPr lang="en-GB" dirty="0"/>
              <a:t> </a:t>
            </a:r>
          </a:p>
          <a:p>
            <a:pPr marL="0" indent="0">
              <a:spcAft>
                <a:spcPts val="1200"/>
              </a:spcAft>
              <a:buNone/>
            </a:pPr>
            <a:r>
              <a:rPr lang="en-GB" dirty="0"/>
              <a:t>Triple quoted text may be split across lines, but the formatting (spaces; </a:t>
            </a:r>
            <a:r>
              <a:rPr lang="en-GB" dirty="0" err="1"/>
              <a:t>linebreaks</a:t>
            </a:r>
            <a:r>
              <a:rPr lang="en-GB" dirty="0"/>
              <a:t>) will be kept in the text when used (i.e. if it's not a comment).</a:t>
            </a:r>
          </a:p>
          <a:p>
            <a:pPr marL="0" indent="0">
              <a:buNone/>
            </a:pPr>
            <a:r>
              <a:rPr lang="en-GB" dirty="0">
                <a:latin typeface="Courier New" panose="02070309020205020404" pitchFamily="49" charset="0"/>
                <a:cs typeface="Courier New" panose="02070309020205020404" pitchFamily="49" charset="0"/>
              </a:rPr>
              <a:t>print \</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Daisy, Daisy,</a:t>
            </a:r>
          </a:p>
          <a:p>
            <a:pPr marL="0" indent="0">
              <a:buNone/>
            </a:pPr>
            <a:r>
              <a:rPr lang="en-GB" dirty="0">
                <a:latin typeface="Courier New" panose="02070309020205020404" pitchFamily="49" charset="0"/>
                <a:cs typeface="Courier New" panose="02070309020205020404" pitchFamily="49" charset="0"/>
              </a:rPr>
              <a:t>Give me your answer, do...</a:t>
            </a:r>
          </a:p>
          <a:p>
            <a:pPr marL="0" indent="0">
              <a:buNone/>
            </a:pP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712877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D4ABD9-A6A4-4A47-97AA-58E98FB95DB6}"/>
              </a:ext>
            </a:extLst>
          </p:cNvPr>
          <p:cNvSpPr>
            <a:spLocks noGrp="1"/>
          </p:cNvSpPr>
          <p:nvPr>
            <p:ph type="title"/>
          </p:nvPr>
        </p:nvSpPr>
        <p:spPr/>
        <p:txBody>
          <a:bodyPr/>
          <a:lstStyle/>
          <a:p>
            <a:r>
              <a:rPr lang="en-GB" dirty="0"/>
              <a:t>Keywords</a:t>
            </a:r>
          </a:p>
        </p:txBody>
      </p:sp>
      <p:sp>
        <p:nvSpPr>
          <p:cNvPr id="3" name="Content Placeholder 2">
            <a:extLst>
              <a:ext uri="{FF2B5EF4-FFF2-40B4-BE49-F238E27FC236}">
                <a16:creationId xmlns:a16="http://schemas.microsoft.com/office/drawing/2014/main" xmlns="" id="{0B2B1B71-D14D-495A-A0D0-B644077CB58D}"/>
              </a:ext>
            </a:extLst>
          </p:cNvPr>
          <p:cNvSpPr>
            <a:spLocks noGrp="1"/>
          </p:cNvSpPr>
          <p:nvPr>
            <p:ph idx="1"/>
          </p:nvPr>
        </p:nvSpPr>
        <p:spPr/>
        <p:txBody>
          <a:bodyPr>
            <a:normAutofit fontScale="92500"/>
          </a:bodyPr>
          <a:lstStyle/>
          <a:p>
            <a:pPr marL="0" indent="0">
              <a:buNone/>
            </a:pPr>
            <a:r>
              <a:rPr lang="en-GB" dirty="0"/>
              <a:t>The following are reserved for special uses and can’t be used for anything else:</a:t>
            </a:r>
          </a:p>
          <a:p>
            <a:pPr marL="0" indent="0">
              <a:buNone/>
            </a:pPr>
            <a:r>
              <a:rPr lang="en-GB" dirty="0">
                <a:latin typeface="Courier New" panose="02070309020205020404" pitchFamily="49" charset="0"/>
                <a:cs typeface="Courier New" panose="02070309020205020404" pitchFamily="49" charset="0"/>
              </a:rPr>
              <a:t>False      class      finally    is         return</a:t>
            </a:r>
          </a:p>
          <a:p>
            <a:pPr marL="0" indent="0">
              <a:buNone/>
            </a:pPr>
            <a:r>
              <a:rPr lang="en-GB" dirty="0">
                <a:latin typeface="Courier New" panose="02070309020205020404" pitchFamily="49" charset="0"/>
                <a:cs typeface="Courier New" panose="02070309020205020404" pitchFamily="49" charset="0"/>
              </a:rPr>
              <a:t>None       continue   for        lambda     try</a:t>
            </a:r>
          </a:p>
          <a:p>
            <a:pPr marL="0" indent="0">
              <a:buNone/>
            </a:pPr>
            <a:r>
              <a:rPr lang="en-GB" dirty="0">
                <a:latin typeface="Courier New" panose="02070309020205020404" pitchFamily="49" charset="0"/>
                <a:cs typeface="Courier New" panose="02070309020205020404" pitchFamily="49" charset="0"/>
              </a:rPr>
              <a:t>True       def        from       nonlocal   while</a:t>
            </a:r>
          </a:p>
          <a:p>
            <a:pPr marL="0" indent="0">
              <a:buNone/>
            </a:pPr>
            <a:r>
              <a:rPr lang="en-GB" dirty="0">
                <a:latin typeface="Courier New" panose="02070309020205020404" pitchFamily="49" charset="0"/>
                <a:cs typeface="Courier New" panose="02070309020205020404" pitchFamily="49" charset="0"/>
              </a:rPr>
              <a:t>and        del        global     not        with</a:t>
            </a:r>
          </a:p>
          <a:p>
            <a:pPr marL="0" indent="0">
              <a:buNone/>
            </a:pPr>
            <a:r>
              <a:rPr lang="en-GB" dirty="0">
                <a:latin typeface="Courier New" panose="02070309020205020404" pitchFamily="49" charset="0"/>
                <a:cs typeface="Courier New" panose="02070309020205020404" pitchFamily="49" charset="0"/>
              </a:rPr>
              <a:t>as         </a:t>
            </a: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if         or         yield</a:t>
            </a:r>
          </a:p>
          <a:p>
            <a:pPr marL="0" indent="0">
              <a:buNone/>
            </a:pPr>
            <a:r>
              <a:rPr lang="en-GB" dirty="0">
                <a:latin typeface="Courier New" panose="02070309020205020404" pitchFamily="49" charset="0"/>
                <a:cs typeface="Courier New" panose="02070309020205020404" pitchFamily="49" charset="0"/>
              </a:rPr>
              <a:t>assert     else       import     pass</a:t>
            </a:r>
          </a:p>
          <a:p>
            <a:pPr marL="0" indent="0">
              <a:buNone/>
            </a:pPr>
            <a:r>
              <a:rPr lang="en-GB" dirty="0">
                <a:latin typeface="Courier New" panose="02070309020205020404" pitchFamily="49" charset="0"/>
                <a:cs typeface="Courier New" panose="02070309020205020404" pitchFamily="49" charset="0"/>
              </a:rPr>
              <a:t>break      except     in         raise</a:t>
            </a:r>
          </a:p>
          <a:p>
            <a:pPr marL="0" indent="0">
              <a:buNone/>
            </a:pPr>
            <a:endParaRPr lang="en-GB" dirty="0"/>
          </a:p>
        </p:txBody>
      </p:sp>
    </p:spTree>
    <p:extLst>
      <p:ext uri="{BB962C8B-B14F-4D97-AF65-F5344CB8AC3E}">
        <p14:creationId xmlns:p14="http://schemas.microsoft.com/office/powerpoint/2010/main" val="736045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377DB8-7CCD-4FA3-B897-84EB7E37899A}"/>
              </a:ext>
            </a:extLst>
          </p:cNvPr>
          <p:cNvSpPr>
            <a:spLocks noGrp="1"/>
          </p:cNvSpPr>
          <p:nvPr>
            <p:ph type="title"/>
          </p:nvPr>
        </p:nvSpPr>
        <p:spPr/>
        <p:txBody>
          <a:bodyPr/>
          <a:lstStyle/>
          <a:p>
            <a:r>
              <a:rPr lang="en-GB" dirty="0"/>
              <a:t>Example: import</a:t>
            </a:r>
          </a:p>
        </p:txBody>
      </p:sp>
      <p:sp>
        <p:nvSpPr>
          <p:cNvPr id="3" name="Content Placeholder 2">
            <a:extLst>
              <a:ext uri="{FF2B5EF4-FFF2-40B4-BE49-F238E27FC236}">
                <a16:creationId xmlns:a16="http://schemas.microsoft.com/office/drawing/2014/main" xmlns="" id="{8E60D30F-6963-4005-9990-A2B6078599DB}"/>
              </a:ext>
            </a:extLst>
          </p:cNvPr>
          <p:cNvSpPr>
            <a:spLocks noGrp="1"/>
          </p:cNvSpPr>
          <p:nvPr>
            <p:ph idx="1"/>
          </p:nvPr>
        </p:nvSpPr>
        <p:spPr/>
        <p:txBody>
          <a:bodyPr>
            <a:normAutofit fontScale="92500" lnSpcReduction="10000"/>
          </a:bodyPr>
          <a:lstStyle/>
          <a:p>
            <a:pPr marL="0" indent="0">
              <a:buNone/>
            </a:pPr>
            <a:r>
              <a:rPr lang="en-GB" dirty="0"/>
              <a:t>Import adds libraries of code (</a:t>
            </a:r>
            <a:r>
              <a:rPr lang="en-GB" dirty="0">
                <a:solidFill>
                  <a:schemeClr val="accent1"/>
                </a:solidFill>
              </a:rPr>
              <a:t>modules</a:t>
            </a:r>
            <a:r>
              <a:rPr lang="en-GB" dirty="0"/>
              <a:t> in Python) so we can use them.</a:t>
            </a:r>
          </a:p>
          <a:p>
            <a:pPr marL="0" indent="0">
              <a:buNone/>
            </a:pPr>
            <a:endParaRPr lang="en-GB" dirty="0"/>
          </a:p>
          <a:p>
            <a:pPr marL="0" indent="0">
              <a:buNone/>
            </a:pPr>
            <a:r>
              <a:rPr lang="en-GB" dirty="0"/>
              <a:t>Usually at the top of the file we add: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module_name</a:t>
            </a:r>
            <a:endParaRPr lang="en-GB" dirty="0">
              <a:latin typeface="Courier New" panose="02070309020205020404" pitchFamily="49" charset="0"/>
              <a:cs typeface="Courier New" panose="02070309020205020404" pitchFamily="49" charset="0"/>
            </a:endParaRPr>
          </a:p>
          <a:p>
            <a:pPr marL="0" indent="0">
              <a:buNone/>
            </a:pPr>
            <a:r>
              <a:rPr lang="en-GB" dirty="0"/>
              <a:t>For example:</a:t>
            </a: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builtins</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r>
              <a:rPr lang="en-GB" dirty="0"/>
              <a:t>From then on we can use code inside the library. We'll come back to imports when we look at the standard library. </a:t>
            </a:r>
          </a:p>
        </p:txBody>
      </p:sp>
    </p:spTree>
    <p:extLst>
      <p:ext uri="{BB962C8B-B14F-4D97-AF65-F5344CB8AC3E}">
        <p14:creationId xmlns:p14="http://schemas.microsoft.com/office/powerpoint/2010/main" val="3401140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70F63B-222C-4D4C-B672-DE8CC9BA6B9E}"/>
              </a:ext>
            </a:extLst>
          </p:cNvPr>
          <p:cNvSpPr>
            <a:spLocks noGrp="1"/>
          </p:cNvSpPr>
          <p:nvPr>
            <p:ph type="title"/>
          </p:nvPr>
        </p:nvSpPr>
        <p:spPr/>
        <p:txBody>
          <a:bodyPr/>
          <a:lstStyle/>
          <a:p>
            <a:pPr algn="r"/>
            <a:r>
              <a:rPr lang="en-GB" dirty="0"/>
              <a:t>Identifiers</a:t>
            </a:r>
          </a:p>
        </p:txBody>
      </p:sp>
      <p:sp>
        <p:nvSpPr>
          <p:cNvPr id="3" name="Content Placeholder 2">
            <a:extLst>
              <a:ext uri="{FF2B5EF4-FFF2-40B4-BE49-F238E27FC236}">
                <a16:creationId xmlns:a16="http://schemas.microsoft.com/office/drawing/2014/main" xmlns="" id="{18204A53-48E7-41A9-A7C7-3850B93AB972}"/>
              </a:ext>
            </a:extLst>
          </p:cNvPr>
          <p:cNvSpPr>
            <a:spLocks noGrp="1"/>
          </p:cNvSpPr>
          <p:nvPr>
            <p:ph idx="1"/>
          </p:nvPr>
        </p:nvSpPr>
        <p:spPr>
          <a:xfrm>
            <a:off x="838200" y="2307101"/>
            <a:ext cx="10515600" cy="3869861"/>
          </a:xfrm>
        </p:spPr>
        <p:txBody>
          <a:bodyPr/>
          <a:lstStyle/>
          <a:p>
            <a:pPr marL="0" indent="0">
              <a:buNone/>
            </a:pPr>
            <a:r>
              <a:rPr lang="en-GB" dirty="0"/>
              <a:t>These are labels stuck on things. </a:t>
            </a:r>
          </a:p>
          <a:p>
            <a:pPr marL="0" indent="0">
              <a:buNone/>
            </a:pPr>
            <a:endParaRPr lang="en-GB" dirty="0"/>
          </a:p>
          <a:p>
            <a:pPr marL="0" indent="0">
              <a:buNone/>
            </a:pPr>
            <a:r>
              <a:rPr lang="en-GB" dirty="0"/>
              <a:t>The main use of identifiers is in constructing variables.</a:t>
            </a:r>
          </a:p>
          <a:p>
            <a:pPr marL="0" indent="0">
              <a:buNone/>
            </a:pPr>
            <a:endParaRPr lang="en-GB" dirty="0"/>
          </a:p>
          <a:p>
            <a:pPr marL="0" indent="0">
              <a:buNone/>
            </a:pPr>
            <a:r>
              <a:rPr lang="en-GB" dirty="0"/>
              <a:t>But they are also used for naming, for example, procedures, or as Python calls them </a:t>
            </a:r>
            <a:r>
              <a:rPr lang="en-GB" dirty="0">
                <a:solidFill>
                  <a:schemeClr val="accent1"/>
                </a:solidFill>
              </a:rPr>
              <a:t>functions</a:t>
            </a:r>
            <a:r>
              <a:rPr lang="en-GB" dirty="0"/>
              <a:t>.	</a:t>
            </a:r>
          </a:p>
        </p:txBody>
      </p:sp>
    </p:spTree>
    <p:extLst>
      <p:ext uri="{BB962C8B-B14F-4D97-AF65-F5344CB8AC3E}">
        <p14:creationId xmlns:p14="http://schemas.microsoft.com/office/powerpoint/2010/main" val="1575431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04EE3C-1BE5-4E99-8C03-8FB54CECCA5C}"/>
              </a:ext>
            </a:extLst>
          </p:cNvPr>
          <p:cNvSpPr>
            <a:spLocks noGrp="1"/>
          </p:cNvSpPr>
          <p:nvPr>
            <p:ph type="title"/>
          </p:nvPr>
        </p:nvSpPr>
        <p:spPr/>
        <p:txBody>
          <a:bodyPr/>
          <a:lstStyle/>
          <a:p>
            <a:pPr algn="r"/>
            <a:r>
              <a:rPr lang="en-GB" dirty="0" err="1"/>
              <a:t>Builtins</a:t>
            </a:r>
            <a:endParaRPr lang="en-GB" dirty="0"/>
          </a:p>
        </p:txBody>
      </p:sp>
      <p:sp>
        <p:nvSpPr>
          <p:cNvPr id="3" name="Content Placeholder 2">
            <a:extLst>
              <a:ext uri="{FF2B5EF4-FFF2-40B4-BE49-F238E27FC236}">
                <a16:creationId xmlns:a16="http://schemas.microsoft.com/office/drawing/2014/main" xmlns="" id="{B20E2069-40C6-4DDC-BBF3-2F8D00BD32A5}"/>
              </a:ext>
            </a:extLst>
          </p:cNvPr>
          <p:cNvSpPr>
            <a:spLocks noGrp="1"/>
          </p:cNvSpPr>
          <p:nvPr>
            <p:ph idx="1"/>
          </p:nvPr>
        </p:nvSpPr>
        <p:spPr>
          <a:xfrm>
            <a:off x="584981" y="1690688"/>
            <a:ext cx="11147473" cy="4351338"/>
          </a:xfrm>
        </p:spPr>
        <p:txBody>
          <a:bodyPr>
            <a:normAutofit fontScale="70000" lnSpcReduction="20000"/>
          </a:bodyPr>
          <a:lstStyle/>
          <a:p>
            <a:pPr marL="0" indent="0">
              <a:buNone/>
            </a:pPr>
            <a:r>
              <a:rPr lang="en-GB" dirty="0"/>
              <a:t>As well as keywords, there are some functions (like </a:t>
            </a:r>
            <a:r>
              <a:rPr lang="en-GB" dirty="0">
                <a:latin typeface="Courier New" panose="02070309020205020404" pitchFamily="49" charset="0"/>
                <a:cs typeface="Courier New" panose="02070309020205020404" pitchFamily="49" charset="0"/>
              </a:rPr>
              <a:t>print()</a:t>
            </a:r>
            <a:r>
              <a:rPr lang="en-GB" dirty="0"/>
              <a:t>) built into the standard distribution. These are in a module called </a:t>
            </a:r>
            <a:r>
              <a:rPr lang="en-GB" dirty="0" err="1">
                <a:latin typeface="Courier New" panose="02070309020205020404" pitchFamily="49" charset="0"/>
                <a:cs typeface="Courier New" panose="02070309020205020404" pitchFamily="49" charset="0"/>
              </a:rPr>
              <a:t>builtins</a:t>
            </a:r>
            <a:r>
              <a:rPr lang="en-GB" dirty="0"/>
              <a:t>. </a:t>
            </a:r>
          </a:p>
          <a:p>
            <a:pPr marL="0" indent="0">
              <a:buNone/>
            </a:pPr>
            <a:endParaRPr lang="en-GB" dirty="0"/>
          </a:p>
          <a:p>
            <a:pPr marL="0" indent="0">
              <a:buNone/>
            </a:pPr>
            <a:r>
              <a:rPr lang="en-GB" dirty="0"/>
              <a:t>The shell loads this up automatically, but hides it with the name __</a:t>
            </a:r>
            <a:r>
              <a:rPr lang="en-GB" dirty="0" err="1"/>
              <a:t>builtins</a:t>
            </a:r>
            <a:r>
              <a:rPr lang="en-GB" dirty="0"/>
              <a:t>__ .</a:t>
            </a:r>
          </a:p>
          <a:p>
            <a:pPr marL="0" indent="0">
              <a:buNone/>
            </a:pPr>
            <a:r>
              <a:rPr lang="en-GB" dirty="0"/>
              <a:t>This </a:t>
            </a:r>
            <a:r>
              <a:rPr lang="en-GB" b="1" dirty="0"/>
              <a:t>d</a:t>
            </a:r>
            <a:r>
              <a:rPr lang="en-GB" dirty="0"/>
              <a:t>ouble-</a:t>
            </a:r>
            <a:r>
              <a:rPr lang="en-GB" b="1" dirty="0"/>
              <a:t>under</a:t>
            </a:r>
            <a:r>
              <a:rPr lang="en-GB" dirty="0"/>
              <a:t>score notation is used in Python to hide things so they aren't accidentally altered. It is called '</a:t>
            </a:r>
            <a:r>
              <a:rPr lang="en-GB" dirty="0" err="1">
                <a:solidFill>
                  <a:schemeClr val="accent1"/>
                </a:solidFill>
              </a:rPr>
              <a:t>dunder</a:t>
            </a:r>
            <a:r>
              <a:rPr lang="en-GB" dirty="0"/>
              <a:t>' notation</a:t>
            </a:r>
          </a:p>
          <a:p>
            <a:pPr marL="0" indent="0">
              <a:buNone/>
            </a:pPr>
            <a:endParaRPr lang="en-GB" dirty="0"/>
          </a:p>
          <a:p>
            <a:pPr marL="0" indent="0">
              <a:spcAft>
                <a:spcPts val="1200"/>
              </a:spcAft>
              <a:buNone/>
            </a:pPr>
            <a:r>
              <a:rPr lang="en-GB" dirty="0"/>
              <a:t>It's easier to deal with if you import it normally. To see what's inside, enter:</a:t>
            </a:r>
          </a:p>
          <a:p>
            <a:pPr marL="0" indent="0">
              <a:buNone/>
            </a:pPr>
            <a:r>
              <a:rPr lang="en-GB" dirty="0">
                <a:latin typeface="Courier New" panose="02070309020205020404" pitchFamily="49" charset="0"/>
                <a:cs typeface="Courier New" panose="02070309020205020404" pitchFamily="49" charset="0"/>
              </a:rPr>
              <a:t>&gt;&gt;&gt; import </a:t>
            </a:r>
            <a:r>
              <a:rPr lang="en-GB" dirty="0" err="1">
                <a:latin typeface="Courier New" panose="02070309020205020404" pitchFamily="49" charset="0"/>
                <a:cs typeface="Courier New" panose="02070309020205020404" pitchFamily="49" charset="0"/>
              </a:rPr>
              <a:t>builtins</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builtins</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 </a:t>
            </a:r>
            <a:r>
              <a:rPr lang="en-GB" dirty="0"/>
              <a:t>is one of the </a:t>
            </a:r>
            <a:r>
              <a:rPr lang="en-GB" dirty="0" err="1"/>
              <a:t>builtin</a:t>
            </a:r>
            <a:r>
              <a:rPr lang="en-GB" dirty="0"/>
              <a:t> functions. Used with a module name it tells you what functions and variables are available inside the module. Used on its own, it tells you what identifiers are currently being used.</a:t>
            </a:r>
          </a:p>
        </p:txBody>
      </p:sp>
    </p:spTree>
    <p:extLst>
      <p:ext uri="{BB962C8B-B14F-4D97-AF65-F5344CB8AC3E}">
        <p14:creationId xmlns:p14="http://schemas.microsoft.com/office/powerpoint/2010/main" val="2041919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B346CF-7FC5-4A54-82CF-0C1BB8197383}"/>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xmlns="" id="{167288D9-6C7B-4979-84C0-BFA37C3AEF11}"/>
              </a:ext>
            </a:extLst>
          </p:cNvPr>
          <p:cNvSpPr>
            <a:spLocks noGrp="1"/>
          </p:cNvSpPr>
          <p:nvPr>
            <p:ph idx="1"/>
          </p:nvPr>
        </p:nvSpPr>
        <p:spPr>
          <a:xfrm>
            <a:off x="838200" y="2110153"/>
            <a:ext cx="10515600" cy="4066809"/>
          </a:xfrm>
        </p:spPr>
        <p:txBody>
          <a:bodyPr/>
          <a:lstStyle/>
          <a:p>
            <a:pPr marL="0" indent="0">
              <a:buNone/>
            </a:pPr>
            <a:r>
              <a:rPr lang="en-GB" sz="2000" dirty="0"/>
              <a:t>Basic syntax</a:t>
            </a:r>
          </a:p>
          <a:p>
            <a:pPr marL="0" indent="0">
              <a:buNone/>
            </a:pPr>
            <a:r>
              <a:rPr lang="en-GB" sz="2400" dirty="0"/>
              <a:t>Delimiters</a:t>
            </a:r>
          </a:p>
          <a:p>
            <a:pPr marL="0" indent="0">
              <a:buNone/>
            </a:pPr>
            <a:r>
              <a:rPr lang="en-GB" dirty="0"/>
              <a:t>Keywords</a:t>
            </a:r>
          </a:p>
          <a:p>
            <a:pPr marL="0" indent="0">
              <a:buNone/>
            </a:pPr>
            <a:r>
              <a:rPr lang="en-GB" sz="3200" dirty="0"/>
              <a:t>Variables: storing single values</a:t>
            </a:r>
          </a:p>
          <a:p>
            <a:pPr marL="0" indent="0">
              <a:buNone/>
            </a:pPr>
            <a:r>
              <a:rPr lang="en-GB" dirty="0"/>
              <a:t>Operators</a:t>
            </a:r>
          </a:p>
          <a:p>
            <a:pPr marL="0" indent="0">
              <a:buNone/>
            </a:pPr>
            <a:endParaRPr lang="en-GB" dirty="0"/>
          </a:p>
          <a:p>
            <a:pPr marL="0" indent="0">
              <a:buNone/>
            </a:pPr>
            <a:r>
              <a:rPr lang="en-GB" dirty="0"/>
              <a:t>We'll come on to variables for storing multiple values next time.</a:t>
            </a:r>
          </a:p>
        </p:txBody>
      </p:sp>
    </p:spTree>
    <p:extLst>
      <p:ext uri="{BB962C8B-B14F-4D97-AF65-F5344CB8AC3E}">
        <p14:creationId xmlns:p14="http://schemas.microsoft.com/office/powerpoint/2010/main" val="4015769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961083-6BC2-4ED1-9590-22443A05EAD5}"/>
              </a:ext>
            </a:extLst>
          </p:cNvPr>
          <p:cNvSpPr>
            <a:spLocks noGrp="1"/>
          </p:cNvSpPr>
          <p:nvPr>
            <p:ph type="title"/>
          </p:nvPr>
        </p:nvSpPr>
        <p:spPr>
          <a:xfrm>
            <a:off x="1429044" y="224448"/>
            <a:ext cx="10515600" cy="1325563"/>
          </a:xfrm>
        </p:spPr>
        <p:txBody>
          <a:bodyPr/>
          <a:lstStyle/>
          <a:p>
            <a:pPr algn="r"/>
            <a:r>
              <a:rPr lang="en-GB" dirty="0"/>
              <a:t>The what of variables</a:t>
            </a:r>
          </a:p>
        </p:txBody>
      </p:sp>
      <p:sp>
        <p:nvSpPr>
          <p:cNvPr id="3" name="Content Placeholder 2">
            <a:extLst>
              <a:ext uri="{FF2B5EF4-FFF2-40B4-BE49-F238E27FC236}">
                <a16:creationId xmlns:a16="http://schemas.microsoft.com/office/drawing/2014/main" xmlns="" id="{0A1F7F30-E2AD-4DD6-AE95-41DC33E89822}"/>
              </a:ext>
            </a:extLst>
          </p:cNvPr>
          <p:cNvSpPr>
            <a:spLocks noGrp="1"/>
          </p:cNvSpPr>
          <p:nvPr>
            <p:ph idx="1"/>
          </p:nvPr>
        </p:nvSpPr>
        <p:spPr>
          <a:xfrm>
            <a:off x="506437" y="1825625"/>
            <a:ext cx="11282289" cy="4800258"/>
          </a:xfrm>
        </p:spPr>
        <p:txBody>
          <a:bodyPr>
            <a:normAutofit fontScale="92500" lnSpcReduction="20000"/>
          </a:bodyPr>
          <a:lstStyle/>
          <a:p>
            <a:pPr marL="0" indent="0">
              <a:spcAft>
                <a:spcPts val="1200"/>
              </a:spcAft>
              <a:buNone/>
            </a:pPr>
            <a:r>
              <a:rPr lang="en-GB" dirty="0"/>
              <a:t>Variables are the combination of an identifying label and a value, often a literal like 2 or "hello world". The label/identifier is attached to the value thus:</a:t>
            </a:r>
          </a:p>
          <a:p>
            <a:pPr marL="0" indent="0">
              <a:spcAft>
                <a:spcPts val="1200"/>
              </a:spcAft>
              <a:buNone/>
            </a:pPr>
            <a:r>
              <a:rPr lang="en-GB" dirty="0">
                <a:latin typeface="Courier New" panose="02070309020205020404" pitchFamily="49" charset="0"/>
                <a:cs typeface="Courier New" panose="02070309020205020404" pitchFamily="49" charset="0"/>
              </a:rPr>
              <a:t>&gt;&gt;&gt; a = 10</a:t>
            </a:r>
          </a:p>
          <a:p>
            <a:pPr marL="0" indent="0">
              <a:buNone/>
            </a:pPr>
            <a:r>
              <a:rPr lang="en-GB" dirty="0"/>
              <a:t>This is called variable </a:t>
            </a:r>
            <a:r>
              <a:rPr lang="en-GB" dirty="0">
                <a:solidFill>
                  <a:schemeClr val="accent1"/>
                </a:solidFill>
              </a:rPr>
              <a:t>assignment</a:t>
            </a:r>
            <a:r>
              <a:rPr lang="en-GB" dirty="0"/>
              <a:t>. </a:t>
            </a:r>
          </a:p>
          <a:p>
            <a:pPr marL="0" indent="0">
              <a:spcAft>
                <a:spcPts val="1200"/>
              </a:spcAft>
              <a:buNone/>
            </a:pPr>
            <a:r>
              <a:rPr lang="en-GB" dirty="0"/>
              <a:t>Once assigned, when you use the label, you get the value:</a:t>
            </a:r>
          </a:p>
          <a:p>
            <a:pPr marL="0" indent="0">
              <a:buNone/>
            </a:pPr>
            <a:r>
              <a:rPr lang="en-GB" dirty="0">
                <a:latin typeface="Courier New" panose="02070309020205020404" pitchFamily="49" charset="0"/>
                <a:cs typeface="Courier New" panose="02070309020205020404" pitchFamily="49" charset="0"/>
              </a:rPr>
              <a:t>&gt;&gt;&gt; a</a:t>
            </a:r>
          </a:p>
          <a:p>
            <a:pPr marL="0" indent="0">
              <a:spcAft>
                <a:spcPts val="1200"/>
              </a:spcAft>
              <a:buNone/>
            </a:pPr>
            <a:r>
              <a:rPr lang="en-GB" dirty="0">
                <a:latin typeface="Courier New" panose="02070309020205020404" pitchFamily="49" charset="0"/>
                <a:cs typeface="Courier New" panose="02070309020205020404" pitchFamily="49" charset="0"/>
              </a:rPr>
              <a:t>10</a:t>
            </a:r>
          </a:p>
          <a:p>
            <a:pPr marL="0" indent="0">
              <a:spcAft>
                <a:spcPts val="1200"/>
              </a:spcAft>
              <a:buNone/>
            </a:pPr>
            <a:r>
              <a:rPr lang="en-GB" dirty="0"/>
              <a:t>Note that this is not the same as:</a:t>
            </a:r>
          </a:p>
          <a:p>
            <a:pPr marL="0" indent="0">
              <a:buNone/>
            </a:pPr>
            <a:r>
              <a:rPr lang="en-GB" dirty="0">
                <a:latin typeface="Courier New" panose="02070309020205020404" pitchFamily="49" charset="0"/>
                <a:cs typeface="Courier New" panose="02070309020205020404" pitchFamily="49" charset="0"/>
              </a:rPr>
              <a:t>&gt;&gt;&gt; print("a")</a:t>
            </a:r>
          </a:p>
          <a:p>
            <a:pPr marL="0" indent="0">
              <a:buNone/>
            </a:pPr>
            <a:r>
              <a:rPr lang="en-GB" dirty="0">
                <a:latin typeface="Courier New" panose="02070309020205020404" pitchFamily="49" charset="0"/>
                <a:cs typeface="Courier New" panose="02070309020205020404" pitchFamily="49" charset="0"/>
              </a:rPr>
              <a:t>a</a:t>
            </a:r>
          </a:p>
          <a:p>
            <a:pPr marL="0" indent="0">
              <a:buNone/>
            </a:pPr>
            <a:endParaRPr lang="en-GB" dirty="0"/>
          </a:p>
        </p:txBody>
      </p:sp>
    </p:spTree>
    <p:extLst>
      <p:ext uri="{BB962C8B-B14F-4D97-AF65-F5344CB8AC3E}">
        <p14:creationId xmlns:p14="http://schemas.microsoft.com/office/powerpoint/2010/main" val="1077890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EAE2E0-6B11-4551-A4B0-9150659AE865}"/>
              </a:ext>
            </a:extLst>
          </p:cNvPr>
          <p:cNvSpPr>
            <a:spLocks noGrp="1"/>
          </p:cNvSpPr>
          <p:nvPr>
            <p:ph type="title"/>
          </p:nvPr>
        </p:nvSpPr>
        <p:spPr/>
        <p:txBody>
          <a:bodyPr/>
          <a:lstStyle/>
          <a:p>
            <a:pPr algn="r"/>
            <a:r>
              <a:rPr lang="en-GB" dirty="0"/>
              <a:t>The what of variables</a:t>
            </a:r>
          </a:p>
        </p:txBody>
      </p:sp>
      <p:sp>
        <p:nvSpPr>
          <p:cNvPr id="3" name="Content Placeholder 2">
            <a:extLst>
              <a:ext uri="{FF2B5EF4-FFF2-40B4-BE49-F238E27FC236}">
                <a16:creationId xmlns:a16="http://schemas.microsoft.com/office/drawing/2014/main" xmlns="" id="{FA1DF887-77C4-412A-A25C-F456B91EEB4E}"/>
              </a:ext>
            </a:extLst>
          </p:cNvPr>
          <p:cNvSpPr>
            <a:spLocks noGrp="1"/>
          </p:cNvSpPr>
          <p:nvPr>
            <p:ph idx="1"/>
          </p:nvPr>
        </p:nvSpPr>
        <p:spPr>
          <a:xfrm>
            <a:off x="584981" y="1690687"/>
            <a:ext cx="10515600" cy="4738247"/>
          </a:xfrm>
        </p:spPr>
        <p:txBody>
          <a:bodyPr>
            <a:normAutofit/>
          </a:bodyPr>
          <a:lstStyle/>
          <a:p>
            <a:pPr marL="0" indent="0">
              <a:buNone/>
            </a:pPr>
            <a:r>
              <a:rPr lang="en-GB" dirty="0"/>
              <a:t>They are called 'variables' as you can change the value: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print (a)</a:t>
            </a:r>
          </a:p>
          <a:p>
            <a:pPr marL="0" indent="0">
              <a:buNone/>
            </a:pPr>
            <a:r>
              <a:rPr lang="en-GB" dirty="0">
                <a:latin typeface="Courier New" panose="02070309020205020404" pitchFamily="49" charset="0"/>
                <a:cs typeface="Courier New" panose="02070309020205020404" pitchFamily="49" charset="0"/>
              </a:rPr>
              <a:t>10</a:t>
            </a:r>
          </a:p>
          <a:p>
            <a:pPr marL="0" indent="0">
              <a:buNone/>
            </a:pPr>
            <a:r>
              <a:rPr lang="en-GB" dirty="0">
                <a:latin typeface="Courier New" panose="02070309020205020404" pitchFamily="49" charset="0"/>
                <a:cs typeface="Courier New" panose="02070309020205020404" pitchFamily="49" charset="0"/>
              </a:rPr>
              <a:t>&gt;&gt;&gt; a = 20</a:t>
            </a:r>
          </a:p>
          <a:p>
            <a:pPr marL="0" indent="0">
              <a:buNone/>
            </a:pPr>
            <a:r>
              <a:rPr lang="en-GB" dirty="0">
                <a:latin typeface="Courier New" panose="02070309020205020404" pitchFamily="49" charset="0"/>
                <a:cs typeface="Courier New" panose="02070309020205020404" pitchFamily="49" charset="0"/>
              </a:rPr>
              <a:t>&gt;&gt;&gt; print (a)</a:t>
            </a:r>
          </a:p>
          <a:p>
            <a:pPr marL="0" indent="0">
              <a:buNone/>
            </a:pPr>
            <a:r>
              <a:rPr lang="en-GB" dirty="0">
                <a:latin typeface="Courier New" panose="02070309020205020404" pitchFamily="49" charset="0"/>
                <a:cs typeface="Courier New" panose="02070309020205020404" pitchFamily="49" charset="0"/>
              </a:rPr>
              <a:t>20</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72220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EAE2E0-6B11-4551-A4B0-9150659AE865}"/>
              </a:ext>
            </a:extLst>
          </p:cNvPr>
          <p:cNvSpPr>
            <a:spLocks noGrp="1"/>
          </p:cNvSpPr>
          <p:nvPr>
            <p:ph type="title"/>
          </p:nvPr>
        </p:nvSpPr>
        <p:spPr>
          <a:xfrm>
            <a:off x="1302434" y="365124"/>
            <a:ext cx="10515600" cy="1325563"/>
          </a:xfrm>
        </p:spPr>
        <p:txBody>
          <a:bodyPr/>
          <a:lstStyle/>
          <a:p>
            <a:pPr algn="r"/>
            <a:r>
              <a:rPr lang="en-GB" dirty="0"/>
              <a:t>NB: Shell interaction</a:t>
            </a:r>
          </a:p>
        </p:txBody>
      </p:sp>
      <p:sp>
        <p:nvSpPr>
          <p:cNvPr id="3" name="Content Placeholder 2">
            <a:extLst>
              <a:ext uri="{FF2B5EF4-FFF2-40B4-BE49-F238E27FC236}">
                <a16:creationId xmlns:a16="http://schemas.microsoft.com/office/drawing/2014/main" xmlns="" id="{FA1DF887-77C4-412A-A25C-F456B91EEB4E}"/>
              </a:ext>
            </a:extLst>
          </p:cNvPr>
          <p:cNvSpPr>
            <a:spLocks noGrp="1"/>
          </p:cNvSpPr>
          <p:nvPr>
            <p:ph idx="1"/>
          </p:nvPr>
        </p:nvSpPr>
        <p:spPr>
          <a:xfrm>
            <a:off x="584981" y="1690687"/>
            <a:ext cx="10515600" cy="4738247"/>
          </a:xfrm>
        </p:spPr>
        <p:txBody>
          <a:bodyPr>
            <a:normAutofit/>
          </a:bodyPr>
          <a:lstStyle/>
          <a:p>
            <a:pPr marL="0" lvl="0" indent="0">
              <a:lnSpc>
                <a:spcPct val="100000"/>
              </a:lnSpc>
              <a:spcBef>
                <a:spcPts val="0"/>
              </a:spcBef>
              <a:buNone/>
              <a:defRPr/>
            </a:pPr>
            <a:r>
              <a:rPr lang="en-GB" dirty="0"/>
              <a:t>Note that at the shell prompt, you don't actually need the print command, you can just type the name of the variable or an expression and it will display the value</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20</a:t>
            </a:r>
          </a:p>
          <a:p>
            <a:pPr marL="0" indent="0">
              <a:buNone/>
            </a:pPr>
            <a:r>
              <a:rPr lang="en-GB" dirty="0">
                <a:latin typeface="Courier New" panose="02070309020205020404" pitchFamily="49" charset="0"/>
                <a:cs typeface="Courier New" panose="02070309020205020404" pitchFamily="49" charset="0"/>
              </a:rPr>
              <a:t>&gt;&gt;&gt; 2+2</a:t>
            </a:r>
          </a:p>
          <a:p>
            <a:pPr marL="0" indent="0">
              <a:buNone/>
            </a:pPr>
            <a:r>
              <a:rPr lang="en-GB" dirty="0">
                <a:latin typeface="Courier New" panose="02070309020205020404" pitchFamily="49" charset="0"/>
                <a:cs typeface="Courier New" panose="02070309020205020404" pitchFamily="49" charset="0"/>
              </a:rPr>
              <a:t>4</a:t>
            </a:r>
          </a:p>
          <a:p>
            <a:pPr marL="0" indent="0">
              <a:buNone/>
            </a:pPr>
            <a:r>
              <a:rPr lang="en-GB" dirty="0"/>
              <a:t>We'll drop the print, when we're dealing with the shell prompt, but keep it for code that's displayed as if it is in a script.</a:t>
            </a:r>
          </a:p>
        </p:txBody>
      </p:sp>
    </p:spTree>
    <p:extLst>
      <p:ext uri="{BB962C8B-B14F-4D97-AF65-F5344CB8AC3E}">
        <p14:creationId xmlns:p14="http://schemas.microsoft.com/office/powerpoint/2010/main" val="1317601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EC796F-DAE0-4EB0-BE81-5D5E424D2887}"/>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xmlns="" id="{FCBC8944-8022-42CE-8761-861DCA30CF9C}"/>
              </a:ext>
            </a:extLst>
          </p:cNvPr>
          <p:cNvSpPr>
            <a:spLocks noGrp="1"/>
          </p:cNvSpPr>
          <p:nvPr>
            <p:ph idx="1"/>
          </p:nvPr>
        </p:nvSpPr>
        <p:spPr/>
        <p:txBody>
          <a:bodyPr>
            <a:normAutofit lnSpcReduction="10000"/>
          </a:bodyPr>
          <a:lstStyle/>
          <a:p>
            <a:pPr marL="0" indent="0">
              <a:spcAft>
                <a:spcPts val="1000"/>
              </a:spcAft>
              <a:buNone/>
            </a:pPr>
            <a:r>
              <a:rPr lang="en-GB" dirty="0"/>
              <a:t>Programs are written in text files with the .</a:t>
            </a:r>
            <a:r>
              <a:rPr lang="en-GB" dirty="0" err="1"/>
              <a:t>py</a:t>
            </a:r>
            <a:r>
              <a:rPr lang="en-GB" dirty="0"/>
              <a:t> extension (for Python)</a:t>
            </a:r>
          </a:p>
          <a:p>
            <a:pPr marL="0" indent="0">
              <a:spcAft>
                <a:spcPts val="1000"/>
              </a:spcAft>
              <a:buNone/>
            </a:pPr>
            <a:r>
              <a:rPr lang="en-GB" dirty="0"/>
              <a:t>They contain </a:t>
            </a:r>
            <a:r>
              <a:rPr lang="en-GB" dirty="0">
                <a:solidFill>
                  <a:schemeClr val="accent1"/>
                </a:solidFill>
              </a:rPr>
              <a:t>statements</a:t>
            </a:r>
            <a:r>
              <a:rPr lang="en-GB" dirty="0"/>
              <a:t>, usually one per line, telling the computer what to do.</a:t>
            </a:r>
          </a:p>
          <a:p>
            <a:pPr marL="0" indent="0">
              <a:spcAft>
                <a:spcPts val="1000"/>
              </a:spcAft>
              <a:buNone/>
            </a:pPr>
            <a:r>
              <a:rPr lang="en-GB" dirty="0"/>
              <a:t>Statements are formed to some </a:t>
            </a:r>
            <a:r>
              <a:rPr lang="en-GB" dirty="0">
                <a:solidFill>
                  <a:schemeClr val="accent1"/>
                </a:solidFill>
              </a:rPr>
              <a:t>syntax</a:t>
            </a:r>
            <a:r>
              <a:rPr lang="en-GB" dirty="0"/>
              <a:t> (~grammar) and out of symbols and words.</a:t>
            </a:r>
          </a:p>
          <a:p>
            <a:pPr marL="0" indent="0">
              <a:spcAft>
                <a:spcPts val="1000"/>
              </a:spcAft>
              <a:buNone/>
            </a:pPr>
            <a:r>
              <a:rPr lang="en-GB" dirty="0"/>
              <a:t>In imperative, </a:t>
            </a:r>
            <a:r>
              <a:rPr lang="en-GB" dirty="0" err="1"/>
              <a:t>stateful</a:t>
            </a:r>
            <a:r>
              <a:rPr lang="en-GB" dirty="0"/>
              <a:t>, programming, data is held in </a:t>
            </a:r>
            <a:r>
              <a:rPr lang="en-GB" dirty="0">
                <a:solidFill>
                  <a:schemeClr val="accent1"/>
                </a:solidFill>
              </a:rPr>
              <a:t>variables</a:t>
            </a:r>
            <a:r>
              <a:rPr lang="en-GB" dirty="0"/>
              <a:t>.</a:t>
            </a:r>
          </a:p>
          <a:p>
            <a:pPr marL="0" indent="0">
              <a:spcAft>
                <a:spcPts val="1000"/>
              </a:spcAft>
              <a:buNone/>
            </a:pPr>
            <a:r>
              <a:rPr lang="en-GB" dirty="0"/>
              <a:t>We use </a:t>
            </a:r>
            <a:r>
              <a:rPr lang="en-GB" dirty="0">
                <a:solidFill>
                  <a:schemeClr val="accent1"/>
                </a:solidFill>
              </a:rPr>
              <a:t>control flow statements </a:t>
            </a:r>
            <a:r>
              <a:rPr lang="en-GB" dirty="0"/>
              <a:t>to direct the program down different paths. One type of control flow is procedures - a separated off bit of code you can run by </a:t>
            </a:r>
            <a:r>
              <a:rPr lang="en-GB" dirty="0">
                <a:solidFill>
                  <a:schemeClr val="accent1"/>
                </a:solidFill>
              </a:rPr>
              <a:t>calling</a:t>
            </a:r>
            <a:r>
              <a:rPr lang="en-GB" dirty="0"/>
              <a:t> it.</a:t>
            </a:r>
          </a:p>
        </p:txBody>
      </p:sp>
    </p:spTree>
    <p:extLst>
      <p:ext uri="{BB962C8B-B14F-4D97-AF65-F5344CB8AC3E}">
        <p14:creationId xmlns:p14="http://schemas.microsoft.com/office/powerpoint/2010/main" val="2859481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7D38A8-74EE-4A3B-ABEC-88B3CAE64204}"/>
              </a:ext>
            </a:extLst>
          </p:cNvPr>
          <p:cNvSpPr>
            <a:spLocks noGrp="1"/>
          </p:cNvSpPr>
          <p:nvPr>
            <p:ph type="title"/>
          </p:nvPr>
        </p:nvSpPr>
        <p:spPr/>
        <p:txBody>
          <a:bodyPr/>
          <a:lstStyle/>
          <a:p>
            <a:pPr algn="r"/>
            <a:r>
              <a:rPr lang="en-GB" dirty="0"/>
              <a:t>The what of variables</a:t>
            </a:r>
          </a:p>
        </p:txBody>
      </p:sp>
      <p:sp>
        <p:nvSpPr>
          <p:cNvPr id="3" name="Content Placeholder 2">
            <a:extLst>
              <a:ext uri="{FF2B5EF4-FFF2-40B4-BE49-F238E27FC236}">
                <a16:creationId xmlns:a16="http://schemas.microsoft.com/office/drawing/2014/main" xmlns="" id="{C72248E0-046F-4ED0-9716-B70D548E9450}"/>
              </a:ext>
            </a:extLst>
          </p:cNvPr>
          <p:cNvSpPr>
            <a:spLocks noGrp="1"/>
          </p:cNvSpPr>
          <p:nvPr>
            <p:ph idx="1"/>
          </p:nvPr>
        </p:nvSpPr>
        <p:spPr>
          <a:xfrm>
            <a:off x="331762" y="1690688"/>
            <a:ext cx="11471032" cy="4710112"/>
          </a:xfrm>
        </p:spPr>
        <p:txBody>
          <a:bodyPr>
            <a:normAutofit fontScale="85000" lnSpcReduction="20000"/>
          </a:bodyPr>
          <a:lstStyle/>
          <a:p>
            <a:pPr marL="0" indent="0">
              <a:buNone/>
            </a:pPr>
            <a:r>
              <a:rPr lang="en-GB" dirty="0"/>
              <a:t>The label is just pointing to the value, which is stored somewhere in the computer </a:t>
            </a:r>
            <a:r>
              <a:rPr lang="en-GB" dirty="0">
                <a:solidFill>
                  <a:schemeClr val="accent1"/>
                </a:solidFill>
              </a:rPr>
              <a:t>memory</a:t>
            </a:r>
            <a:r>
              <a:rPr lang="en-GB" dirty="0"/>
              <a:t>.</a:t>
            </a:r>
          </a:p>
          <a:p>
            <a:pPr marL="0" indent="0">
              <a:spcAft>
                <a:spcPts val="1200"/>
              </a:spcAft>
              <a:buNone/>
            </a:pPr>
            <a:r>
              <a:rPr lang="en-GB" dirty="0"/>
              <a:t>To show that it is just a label, there's nothing to stop you attaching more than one label to the same value.</a:t>
            </a:r>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b = a</a:t>
            </a:r>
          </a:p>
          <a:p>
            <a:pPr marL="0" indent="0">
              <a:buNone/>
            </a:pPr>
            <a:r>
              <a:rPr lang="en-GB" dirty="0">
                <a:latin typeface="Courier New" panose="02070309020205020404" pitchFamily="49" charset="0"/>
                <a:cs typeface="Courier New" panose="02070309020205020404" pitchFamily="49" charset="0"/>
              </a:rPr>
              <a:t>&gt;&gt;&gt; b</a:t>
            </a:r>
          </a:p>
          <a:p>
            <a:pPr marL="0" indent="0">
              <a:spcAft>
                <a:spcPts val="1200"/>
              </a:spcAft>
              <a:buNone/>
            </a:pPr>
            <a:r>
              <a:rPr lang="en-GB" dirty="0">
                <a:latin typeface="Courier New" panose="02070309020205020404" pitchFamily="49" charset="0"/>
                <a:cs typeface="Courier New" panose="02070309020205020404" pitchFamily="49" charset="0"/>
              </a:rPr>
              <a:t>10</a:t>
            </a:r>
          </a:p>
          <a:p>
            <a:pPr marL="0" indent="0">
              <a:spcAft>
                <a:spcPts val="1200"/>
              </a:spcAft>
              <a:buNone/>
            </a:pPr>
            <a:r>
              <a:rPr lang="en-GB" dirty="0"/>
              <a:t>Note that this is not the same as:</a:t>
            </a:r>
          </a:p>
          <a:p>
            <a:pPr marL="0" indent="0">
              <a:buNone/>
            </a:pPr>
            <a:r>
              <a:rPr lang="en-GB" dirty="0">
                <a:latin typeface="Courier New" panose="02070309020205020404" pitchFamily="49" charset="0"/>
                <a:cs typeface="Courier New" panose="02070309020205020404" pitchFamily="49" charset="0"/>
              </a:rPr>
              <a:t>&gt;&gt;&gt; a = 10</a:t>
            </a:r>
          </a:p>
          <a:p>
            <a:pPr marL="0" indent="0">
              <a:spcAft>
                <a:spcPts val="1200"/>
              </a:spcAft>
              <a:buNone/>
            </a:pPr>
            <a:r>
              <a:rPr lang="en-GB" dirty="0">
                <a:latin typeface="Courier New" panose="02070309020205020404" pitchFamily="49" charset="0"/>
                <a:cs typeface="Courier New" panose="02070309020205020404" pitchFamily="49" charset="0"/>
              </a:rPr>
              <a:t>&gt;&gt;&gt; b = 10</a:t>
            </a:r>
          </a:p>
          <a:p>
            <a:pPr marL="0" indent="0">
              <a:buNone/>
            </a:pPr>
            <a:r>
              <a:rPr lang="en-GB" dirty="0"/>
              <a:t>Which creates a second "10" and attaches it to b only.</a:t>
            </a:r>
          </a:p>
          <a:p>
            <a:pPr marL="0" indent="0">
              <a:buNone/>
            </a:pPr>
            <a:endParaRPr lang="en-GB" dirty="0"/>
          </a:p>
        </p:txBody>
      </p:sp>
      <p:grpSp>
        <p:nvGrpSpPr>
          <p:cNvPr id="14" name="Group 13">
            <a:extLst>
              <a:ext uri="{FF2B5EF4-FFF2-40B4-BE49-F238E27FC236}">
                <a16:creationId xmlns:a16="http://schemas.microsoft.com/office/drawing/2014/main" xmlns="" id="{F0891747-248E-4138-A709-ECC30999F5D2}"/>
              </a:ext>
            </a:extLst>
          </p:cNvPr>
          <p:cNvGrpSpPr/>
          <p:nvPr/>
        </p:nvGrpSpPr>
        <p:grpSpPr>
          <a:xfrm>
            <a:off x="6822831" y="2964460"/>
            <a:ext cx="4403188" cy="1081283"/>
            <a:chOff x="6766560" y="2534114"/>
            <a:chExt cx="4403188" cy="1081283"/>
          </a:xfrm>
        </p:grpSpPr>
        <p:cxnSp>
          <p:nvCxnSpPr>
            <p:cNvPr id="5" name="Straight Connector 4">
              <a:extLst>
                <a:ext uri="{FF2B5EF4-FFF2-40B4-BE49-F238E27FC236}">
                  <a16:creationId xmlns:a16="http://schemas.microsoft.com/office/drawing/2014/main" xmlns="" id="{1849708E-891F-479F-BAB7-8850DF5366C4}"/>
                </a:ext>
              </a:extLst>
            </p:cNvPr>
            <p:cNvCxnSpPr/>
            <p:nvPr/>
          </p:nvCxnSpPr>
          <p:spPr>
            <a:xfrm>
              <a:off x="6766560" y="3615397"/>
              <a:ext cx="4403188"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xmlns="" id="{1BFBEBB4-4B57-4D8F-B9A2-2C4C8B485C4D}"/>
                </a:ext>
              </a:extLst>
            </p:cNvPr>
            <p:cNvSpPr txBox="1"/>
            <p:nvPr/>
          </p:nvSpPr>
          <p:spPr>
            <a:xfrm>
              <a:off x="8758802" y="3246065"/>
              <a:ext cx="418704" cy="369332"/>
            </a:xfrm>
            <a:prstGeom prst="rect">
              <a:avLst/>
            </a:prstGeom>
            <a:noFill/>
          </p:spPr>
          <p:txBody>
            <a:bodyPr wrap="none" rtlCol="0">
              <a:spAutoFit/>
            </a:bodyPr>
            <a:lstStyle/>
            <a:p>
              <a:r>
                <a:rPr lang="en-GB" dirty="0"/>
                <a:t>10</a:t>
              </a:r>
            </a:p>
          </p:txBody>
        </p:sp>
        <p:sp>
          <p:nvSpPr>
            <p:cNvPr id="7" name="Rectangle 6">
              <a:extLst>
                <a:ext uri="{FF2B5EF4-FFF2-40B4-BE49-F238E27FC236}">
                  <a16:creationId xmlns:a16="http://schemas.microsoft.com/office/drawing/2014/main" xmlns="" id="{48CC8103-27F5-4FC4-9D5B-69C7E3EC76C8}"/>
                </a:ext>
              </a:extLst>
            </p:cNvPr>
            <p:cNvSpPr/>
            <p:nvPr/>
          </p:nvSpPr>
          <p:spPr>
            <a:xfrm>
              <a:off x="7596553" y="2556473"/>
              <a:ext cx="46423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a:t>
              </a:r>
            </a:p>
          </p:txBody>
        </p:sp>
        <p:cxnSp>
          <p:nvCxnSpPr>
            <p:cNvPr id="9" name="Straight Arrow Connector 8">
              <a:extLst>
                <a:ext uri="{FF2B5EF4-FFF2-40B4-BE49-F238E27FC236}">
                  <a16:creationId xmlns:a16="http://schemas.microsoft.com/office/drawing/2014/main" xmlns="" id="{1CA72CBE-CA09-4120-9964-59DAE29D9E0F}"/>
                </a:ext>
              </a:extLst>
            </p:cNvPr>
            <p:cNvCxnSpPr/>
            <p:nvPr/>
          </p:nvCxnSpPr>
          <p:spPr>
            <a:xfrm>
              <a:off x="8060788" y="2996418"/>
              <a:ext cx="698014" cy="249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AE081858-28AD-4E6B-BCDE-A5BF85E30D1D}"/>
                </a:ext>
              </a:extLst>
            </p:cNvPr>
            <p:cNvSpPr/>
            <p:nvPr/>
          </p:nvSpPr>
          <p:spPr>
            <a:xfrm>
              <a:off x="9781392" y="2534114"/>
              <a:ext cx="46423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t>
              </a:r>
            </a:p>
          </p:txBody>
        </p:sp>
        <p:cxnSp>
          <p:nvCxnSpPr>
            <p:cNvPr id="12" name="Straight Arrow Connector 11">
              <a:extLst>
                <a:ext uri="{FF2B5EF4-FFF2-40B4-BE49-F238E27FC236}">
                  <a16:creationId xmlns:a16="http://schemas.microsoft.com/office/drawing/2014/main" xmlns="" id="{D83824CC-4AC8-4548-9BB3-380955DE2C06}"/>
                </a:ext>
              </a:extLst>
            </p:cNvPr>
            <p:cNvCxnSpPr>
              <a:cxnSpLocks/>
            </p:cNvCxnSpPr>
            <p:nvPr/>
          </p:nvCxnSpPr>
          <p:spPr>
            <a:xfrm flipH="1">
              <a:off x="9177506" y="2991314"/>
              <a:ext cx="603886" cy="2547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xmlns="" id="{C3CDAC62-4077-48FB-8AF0-9E4A01572EDE}"/>
              </a:ext>
            </a:extLst>
          </p:cNvPr>
          <p:cNvGrpSpPr/>
          <p:nvPr/>
        </p:nvGrpSpPr>
        <p:grpSpPr>
          <a:xfrm>
            <a:off x="6920301" y="4769582"/>
            <a:ext cx="4403188" cy="1058924"/>
            <a:chOff x="6920301" y="4769582"/>
            <a:chExt cx="4403188" cy="1058924"/>
          </a:xfrm>
        </p:grpSpPr>
        <p:cxnSp>
          <p:nvCxnSpPr>
            <p:cNvPr id="16" name="Straight Connector 15">
              <a:extLst>
                <a:ext uri="{FF2B5EF4-FFF2-40B4-BE49-F238E27FC236}">
                  <a16:creationId xmlns:a16="http://schemas.microsoft.com/office/drawing/2014/main" xmlns="" id="{FB06A7BF-5A4A-4F28-974C-32945FABCC06}"/>
                </a:ext>
              </a:extLst>
            </p:cNvPr>
            <p:cNvCxnSpPr/>
            <p:nvPr/>
          </p:nvCxnSpPr>
          <p:spPr>
            <a:xfrm>
              <a:off x="6920301" y="5828506"/>
              <a:ext cx="4403188"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xmlns="" id="{9022F22F-F516-4246-AB49-1BF05A714325}"/>
                </a:ext>
              </a:extLst>
            </p:cNvPr>
            <p:cNvSpPr txBox="1"/>
            <p:nvPr/>
          </p:nvSpPr>
          <p:spPr>
            <a:xfrm>
              <a:off x="8433238" y="5459174"/>
              <a:ext cx="418704" cy="369332"/>
            </a:xfrm>
            <a:prstGeom prst="rect">
              <a:avLst/>
            </a:prstGeom>
            <a:noFill/>
          </p:spPr>
          <p:txBody>
            <a:bodyPr wrap="none" rtlCol="0">
              <a:spAutoFit/>
            </a:bodyPr>
            <a:lstStyle/>
            <a:p>
              <a:r>
                <a:rPr lang="en-GB" dirty="0"/>
                <a:t>10</a:t>
              </a:r>
            </a:p>
          </p:txBody>
        </p:sp>
        <p:sp>
          <p:nvSpPr>
            <p:cNvPr id="18" name="Rectangle 17">
              <a:extLst>
                <a:ext uri="{FF2B5EF4-FFF2-40B4-BE49-F238E27FC236}">
                  <a16:creationId xmlns:a16="http://schemas.microsoft.com/office/drawing/2014/main" xmlns="" id="{2C14938A-7B2A-4821-873A-BDE85BAD61FD}"/>
                </a:ext>
              </a:extLst>
            </p:cNvPr>
            <p:cNvSpPr/>
            <p:nvPr/>
          </p:nvSpPr>
          <p:spPr>
            <a:xfrm>
              <a:off x="7270989" y="4769582"/>
              <a:ext cx="46423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a:t>
              </a:r>
            </a:p>
          </p:txBody>
        </p:sp>
        <p:cxnSp>
          <p:nvCxnSpPr>
            <p:cNvPr id="19" name="Straight Arrow Connector 18">
              <a:extLst>
                <a:ext uri="{FF2B5EF4-FFF2-40B4-BE49-F238E27FC236}">
                  <a16:creationId xmlns:a16="http://schemas.microsoft.com/office/drawing/2014/main" xmlns="" id="{19251EDC-5EC0-426C-8B7F-BEFD76B4A9D7}"/>
                </a:ext>
              </a:extLst>
            </p:cNvPr>
            <p:cNvCxnSpPr/>
            <p:nvPr/>
          </p:nvCxnSpPr>
          <p:spPr>
            <a:xfrm>
              <a:off x="7735224" y="5209527"/>
              <a:ext cx="698014" cy="249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xmlns="" id="{C524C45F-5D61-4164-999B-2A92ED256372}"/>
                </a:ext>
              </a:extLst>
            </p:cNvPr>
            <p:cNvSpPr/>
            <p:nvPr/>
          </p:nvSpPr>
          <p:spPr>
            <a:xfrm>
              <a:off x="10364879" y="4781135"/>
              <a:ext cx="46423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t>
              </a:r>
            </a:p>
          </p:txBody>
        </p:sp>
        <p:cxnSp>
          <p:nvCxnSpPr>
            <p:cNvPr id="21" name="Straight Arrow Connector 20">
              <a:extLst>
                <a:ext uri="{FF2B5EF4-FFF2-40B4-BE49-F238E27FC236}">
                  <a16:creationId xmlns:a16="http://schemas.microsoft.com/office/drawing/2014/main" xmlns="" id="{23399442-5CA6-4A1B-B925-2EF9C8A21E2E}"/>
                </a:ext>
              </a:extLst>
            </p:cNvPr>
            <p:cNvCxnSpPr>
              <a:cxnSpLocks/>
            </p:cNvCxnSpPr>
            <p:nvPr/>
          </p:nvCxnSpPr>
          <p:spPr>
            <a:xfrm flipH="1">
              <a:off x="9760993" y="5210433"/>
              <a:ext cx="603886" cy="2547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xmlns="" id="{E78C7562-F5FE-4B75-A478-FF23C4EE0980}"/>
                </a:ext>
              </a:extLst>
            </p:cNvPr>
            <p:cNvSpPr txBox="1"/>
            <p:nvPr/>
          </p:nvSpPr>
          <p:spPr>
            <a:xfrm>
              <a:off x="9418959" y="5454691"/>
              <a:ext cx="418704" cy="369332"/>
            </a:xfrm>
            <a:prstGeom prst="rect">
              <a:avLst/>
            </a:prstGeom>
            <a:noFill/>
          </p:spPr>
          <p:txBody>
            <a:bodyPr wrap="none" rtlCol="0">
              <a:spAutoFit/>
            </a:bodyPr>
            <a:lstStyle/>
            <a:p>
              <a:r>
                <a:rPr lang="en-GB" dirty="0"/>
                <a:t>10</a:t>
              </a:r>
            </a:p>
          </p:txBody>
        </p:sp>
      </p:grpSp>
    </p:spTree>
    <p:extLst>
      <p:ext uri="{BB962C8B-B14F-4D97-AF65-F5344CB8AC3E}">
        <p14:creationId xmlns:p14="http://schemas.microsoft.com/office/powerpoint/2010/main" val="3528284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7D38A8-74EE-4A3B-ABEC-88B3CAE64204}"/>
              </a:ext>
            </a:extLst>
          </p:cNvPr>
          <p:cNvSpPr>
            <a:spLocks noGrp="1"/>
          </p:cNvSpPr>
          <p:nvPr>
            <p:ph type="title"/>
          </p:nvPr>
        </p:nvSpPr>
        <p:spPr/>
        <p:txBody>
          <a:bodyPr/>
          <a:lstStyle/>
          <a:p>
            <a:pPr algn="r"/>
            <a:r>
              <a:rPr lang="en-GB" dirty="0"/>
              <a:t>The what of variables</a:t>
            </a:r>
          </a:p>
        </p:txBody>
      </p:sp>
      <p:sp>
        <p:nvSpPr>
          <p:cNvPr id="3" name="Content Placeholder 2">
            <a:extLst>
              <a:ext uri="{FF2B5EF4-FFF2-40B4-BE49-F238E27FC236}">
                <a16:creationId xmlns:a16="http://schemas.microsoft.com/office/drawing/2014/main" xmlns="" id="{C72248E0-046F-4ED0-9716-B70D548E9450}"/>
              </a:ext>
            </a:extLst>
          </p:cNvPr>
          <p:cNvSpPr>
            <a:spLocks noGrp="1"/>
          </p:cNvSpPr>
          <p:nvPr>
            <p:ph idx="1"/>
          </p:nvPr>
        </p:nvSpPr>
        <p:spPr>
          <a:xfrm>
            <a:off x="331762" y="1690688"/>
            <a:ext cx="11471032" cy="4710112"/>
          </a:xfrm>
        </p:spPr>
        <p:txBody>
          <a:bodyPr>
            <a:normAutofit fontScale="85000" lnSpcReduction="20000"/>
          </a:bodyPr>
          <a:lstStyle/>
          <a:p>
            <a:pPr marL="0" indent="0">
              <a:buNone/>
            </a:pPr>
            <a:r>
              <a:rPr lang="en-GB" dirty="0"/>
              <a:t>For text and numbers, if you change a variable, it is essentially created anew.</a:t>
            </a:r>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b = a</a:t>
            </a:r>
          </a:p>
          <a:p>
            <a:pPr marL="0" indent="0">
              <a:buNone/>
            </a:pPr>
            <a:r>
              <a:rPr lang="en-GB" dirty="0">
                <a:latin typeface="Courier New" panose="02070309020205020404" pitchFamily="49" charset="0"/>
                <a:cs typeface="Courier New" panose="02070309020205020404" pitchFamily="49" charset="0"/>
              </a:rPr>
              <a:t>&gt;&gt;&gt; b</a:t>
            </a:r>
          </a:p>
          <a:p>
            <a:pPr marL="0" indent="0">
              <a:spcAft>
                <a:spcPts val="1200"/>
              </a:spcAft>
              <a:buNone/>
            </a:pPr>
            <a:r>
              <a:rPr lang="en-GB" dirty="0">
                <a:latin typeface="Courier New" panose="02070309020205020404" pitchFamily="49" charset="0"/>
                <a:cs typeface="Courier New" panose="02070309020205020404" pitchFamily="49" charset="0"/>
              </a:rPr>
              <a:t>10</a:t>
            </a:r>
          </a:p>
          <a:p>
            <a:pPr marL="0" indent="0">
              <a:spcAft>
                <a:spcPts val="1200"/>
              </a:spcAft>
              <a:buNone/>
            </a:pPr>
            <a:r>
              <a:rPr lang="en-GB" dirty="0">
                <a:latin typeface="Courier New" panose="02070309020205020404" pitchFamily="49" charset="0"/>
                <a:cs typeface="Courier New" panose="02070309020205020404" pitchFamily="49" charset="0"/>
              </a:rPr>
              <a:t>&gt;&gt;&gt; b = 20	</a:t>
            </a:r>
          </a:p>
          <a:p>
            <a:pPr marL="0" indent="0">
              <a:spcAft>
                <a:spcPts val="1200"/>
              </a:spcAft>
              <a:buNone/>
            </a:pPr>
            <a:r>
              <a:rPr lang="en-GB" dirty="0">
                <a:latin typeface="Courier New" panose="02070309020205020404" pitchFamily="49" charset="0"/>
                <a:cs typeface="Courier New" panose="02070309020205020404" pitchFamily="49" charset="0"/>
              </a:rPr>
              <a:t>&gt;&gt;&gt; a			# Changing b has no effect on a, even though</a:t>
            </a:r>
          </a:p>
          <a:p>
            <a:pPr marL="0" indent="0">
              <a:spcAft>
                <a:spcPts val="1200"/>
              </a:spcAft>
              <a:buNone/>
            </a:pPr>
            <a:r>
              <a:rPr lang="en-GB" dirty="0">
                <a:latin typeface="Courier New" panose="02070309020205020404" pitchFamily="49" charset="0"/>
                <a:cs typeface="Courier New" panose="02070309020205020404" pitchFamily="49" charset="0"/>
              </a:rPr>
              <a:t>10			#   they were once attached to the same value,</a:t>
            </a:r>
          </a:p>
          <a:p>
            <a:pPr marL="0" indent="0">
              <a:spcAft>
                <a:spcPts val="1200"/>
              </a:spcAft>
              <a:buNone/>
            </a:pPr>
            <a:r>
              <a:rPr lang="en-GB" dirty="0">
                <a:latin typeface="Courier New" panose="02070309020205020404" pitchFamily="49" charset="0"/>
                <a:cs typeface="Courier New" panose="02070309020205020404" pitchFamily="49" charset="0"/>
              </a:rPr>
              <a:t>&gt;&gt;&gt; b			#   because b is a new "b".</a:t>
            </a:r>
          </a:p>
          <a:p>
            <a:pPr marL="0" indent="0">
              <a:spcAft>
                <a:spcPts val="1200"/>
              </a:spcAft>
              <a:buNone/>
            </a:pPr>
            <a:r>
              <a:rPr lang="en-GB" dirty="0">
                <a:latin typeface="Courier New" panose="02070309020205020404" pitchFamily="49" charset="0"/>
                <a:cs typeface="Courier New" panose="02070309020205020404" pitchFamily="49" charset="0"/>
              </a:rPr>
              <a:t>20</a:t>
            </a:r>
          </a:p>
          <a:p>
            <a:pPr marL="0" indent="0">
              <a:buNone/>
            </a:pPr>
            <a:endParaRPr lang="en-GB" dirty="0"/>
          </a:p>
        </p:txBody>
      </p:sp>
    </p:spTree>
    <p:extLst>
      <p:ext uri="{BB962C8B-B14F-4D97-AF65-F5344CB8AC3E}">
        <p14:creationId xmlns:p14="http://schemas.microsoft.com/office/powerpoint/2010/main" val="282376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F445AB-A731-415C-8C6C-EB9A71DFA69F}"/>
              </a:ext>
            </a:extLst>
          </p:cNvPr>
          <p:cNvSpPr>
            <a:spLocks noGrp="1"/>
          </p:cNvSpPr>
          <p:nvPr>
            <p:ph type="title"/>
          </p:nvPr>
        </p:nvSpPr>
        <p:spPr/>
        <p:txBody>
          <a:bodyPr/>
          <a:lstStyle/>
          <a:p>
            <a:pPr algn="r"/>
            <a:r>
              <a:rPr lang="en-GB" dirty="0"/>
              <a:t>Values</a:t>
            </a:r>
          </a:p>
        </p:txBody>
      </p:sp>
      <p:sp>
        <p:nvSpPr>
          <p:cNvPr id="3" name="Content Placeholder 2">
            <a:extLst>
              <a:ext uri="{FF2B5EF4-FFF2-40B4-BE49-F238E27FC236}">
                <a16:creationId xmlns:a16="http://schemas.microsoft.com/office/drawing/2014/main" xmlns="" id="{2075D8FF-A081-4CF8-9DA3-B79607A53CB8}"/>
              </a:ext>
            </a:extLst>
          </p:cNvPr>
          <p:cNvSpPr>
            <a:spLocks noGrp="1"/>
          </p:cNvSpPr>
          <p:nvPr>
            <p:ph idx="1"/>
          </p:nvPr>
        </p:nvSpPr>
        <p:spPr>
          <a:xfrm>
            <a:off x="458372" y="633046"/>
            <a:ext cx="11442896" cy="6077243"/>
          </a:xfrm>
        </p:spPr>
        <p:txBody>
          <a:bodyPr>
            <a:normAutofit fontScale="70000" lnSpcReduction="20000"/>
          </a:bodyPr>
          <a:lstStyle/>
          <a:p>
            <a:pPr marL="0" indent="0">
              <a:spcAft>
                <a:spcPts val="1200"/>
              </a:spcAft>
              <a:buNone/>
            </a:pPr>
            <a:r>
              <a:rPr lang="en-GB" dirty="0"/>
              <a:t>When a value has no label attached to it, it is useless, as we can't talk about it.</a:t>
            </a:r>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b = 20</a:t>
            </a:r>
          </a:p>
          <a:p>
            <a:pPr marL="0" indent="0">
              <a:spcAft>
                <a:spcPts val="1200"/>
              </a:spcAft>
              <a:buNone/>
            </a:pPr>
            <a:r>
              <a:rPr lang="en-GB" dirty="0">
                <a:latin typeface="Courier New" panose="02070309020205020404" pitchFamily="49" charset="0"/>
                <a:cs typeface="Courier New" panose="02070309020205020404" pitchFamily="49" charset="0"/>
              </a:rPr>
              <a:t>&gt;&gt;&gt; a = b</a:t>
            </a:r>
          </a:p>
          <a:p>
            <a:pPr marL="0" indent="0">
              <a:spcAft>
                <a:spcPts val="1200"/>
              </a:spcAft>
              <a:buNone/>
            </a:pPr>
            <a:r>
              <a:rPr lang="en-GB" dirty="0"/>
              <a:t>The initial 10 is now without a label, so we can never talk about it again. How would we? For instance, this creates a new 10 rather than attaching to the old one:</a:t>
            </a:r>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b = 20</a:t>
            </a:r>
          </a:p>
          <a:p>
            <a:pPr marL="0" indent="0">
              <a:buNone/>
            </a:pPr>
            <a:r>
              <a:rPr lang="en-GB" dirty="0">
                <a:latin typeface="Courier New" panose="02070309020205020404" pitchFamily="49" charset="0"/>
                <a:cs typeface="Courier New" panose="02070309020205020404" pitchFamily="49" charset="0"/>
              </a:rPr>
              <a:t>&gt;&gt;&gt; a = b</a:t>
            </a:r>
          </a:p>
          <a:p>
            <a:pPr marL="0" indent="0">
              <a:spcAft>
                <a:spcPts val="1200"/>
              </a:spcAft>
              <a:buNone/>
            </a:pPr>
            <a:r>
              <a:rPr lang="en-GB" dirty="0">
                <a:latin typeface="Courier New" panose="02070309020205020404" pitchFamily="49" charset="0"/>
                <a:cs typeface="Courier New" panose="02070309020205020404" pitchFamily="49" charset="0"/>
              </a:rPr>
              <a:t>&gt;&gt;&gt; a = 10</a:t>
            </a:r>
          </a:p>
          <a:p>
            <a:pPr marL="0" indent="0">
              <a:spcAft>
                <a:spcPts val="1200"/>
              </a:spcAft>
              <a:buNone/>
            </a:pPr>
            <a:r>
              <a:rPr lang="en-GB" dirty="0"/>
              <a:t>You can also remove labels from values by pointing them at the special "</a:t>
            </a:r>
            <a:r>
              <a:rPr lang="en-GB" dirty="0">
                <a:solidFill>
                  <a:schemeClr val="accent1"/>
                </a:solidFill>
              </a:rPr>
              <a:t>null object</a:t>
            </a:r>
            <a:r>
              <a:rPr lang="en-GB" dirty="0"/>
              <a:t>"</a:t>
            </a:r>
            <a:r>
              <a:rPr lang="en-GB" dirty="0">
                <a:latin typeface="Courier New" panose="02070309020205020404" pitchFamily="49" charset="0"/>
                <a:cs typeface="Courier New" panose="02070309020205020404" pitchFamily="49" charset="0"/>
              </a:rPr>
              <a:t> None</a:t>
            </a:r>
            <a:r>
              <a:rPr lang="en-GB" dirty="0"/>
              <a:t>, which denotes a label not attached to anything (else):</a:t>
            </a:r>
          </a:p>
          <a:p>
            <a:pPr marL="0" indent="0">
              <a:spcAft>
                <a:spcPts val="1200"/>
              </a:spcAft>
              <a:buNone/>
            </a:pPr>
            <a:r>
              <a:rPr lang="en-GB" dirty="0">
                <a:latin typeface="Courier New" panose="02070309020205020404" pitchFamily="49" charset="0"/>
                <a:cs typeface="Courier New" panose="02070309020205020404" pitchFamily="49" charset="0"/>
              </a:rPr>
              <a:t>a = None </a:t>
            </a:r>
          </a:p>
          <a:p>
            <a:pPr marL="0" indent="0">
              <a:spcAft>
                <a:spcPts val="1200"/>
              </a:spcAft>
              <a:buNone/>
            </a:pPr>
            <a:r>
              <a:rPr lang="en-GB" dirty="0"/>
              <a:t>Or entirely with </a:t>
            </a:r>
            <a:r>
              <a:rPr lang="en-GB" dirty="0">
                <a:latin typeface="Courier New" panose="02070309020205020404" pitchFamily="49" charset="0"/>
                <a:cs typeface="Courier New" panose="02070309020205020404" pitchFamily="49" charset="0"/>
              </a:rPr>
              <a:t>del(</a:t>
            </a:r>
            <a:r>
              <a:rPr lang="en-GB" dirty="0" err="1">
                <a:latin typeface="Courier New" panose="02070309020205020404" pitchFamily="49" charset="0"/>
                <a:cs typeface="Courier New" panose="02070309020205020404" pitchFamily="49" charset="0"/>
              </a:rPr>
              <a:t>label_name</a:t>
            </a:r>
            <a:r>
              <a:rPr lang="en-GB" dirty="0">
                <a:latin typeface="Courier New" panose="02070309020205020404" pitchFamily="49" charset="0"/>
                <a:cs typeface="Courier New" panose="02070309020205020404" pitchFamily="49" charset="0"/>
              </a:rPr>
              <a:t>) </a:t>
            </a:r>
            <a:r>
              <a:rPr lang="en-GB" dirty="0">
                <a:cs typeface="Courier New" panose="02070309020205020404" pitchFamily="49" charset="0"/>
              </a:rPr>
              <a:t>or</a:t>
            </a:r>
            <a:r>
              <a:rPr lang="en-GB" dirty="0">
                <a:latin typeface="Courier New" panose="02070309020205020404" pitchFamily="49" charset="0"/>
                <a:cs typeface="Courier New" panose="02070309020205020404" pitchFamily="49" charset="0"/>
              </a:rPr>
              <a:t> del </a:t>
            </a:r>
            <a:r>
              <a:rPr lang="en-GB" dirty="0" err="1">
                <a:latin typeface="Courier New" panose="02070309020205020404" pitchFamily="49" charset="0"/>
                <a:cs typeface="Courier New" panose="02070309020205020404" pitchFamily="49" charset="0"/>
              </a:rPr>
              <a:t>label_name</a:t>
            </a:r>
            <a:r>
              <a:rPr lang="en-GB" sz="2700" dirty="0"/>
              <a:t>:</a:t>
            </a:r>
          </a:p>
          <a:p>
            <a:pPr marL="0" indent="0">
              <a:spcAft>
                <a:spcPts val="1200"/>
              </a:spcAft>
              <a:buNone/>
            </a:pPr>
            <a:r>
              <a:rPr lang="en-GB" sz="2900" dirty="0">
                <a:latin typeface="Courier New" panose="02070309020205020404" pitchFamily="49" charset="0"/>
                <a:cs typeface="Courier New" panose="02070309020205020404" pitchFamily="49" charset="0"/>
              </a:rPr>
              <a:t>del(a)</a:t>
            </a:r>
            <a:endParaRPr lang="en-GB" sz="2900" dirty="0"/>
          </a:p>
          <a:p>
            <a:pPr marL="0" indent="0">
              <a:buNone/>
            </a:pPr>
            <a:endParaRPr lang="en-GB" dirty="0"/>
          </a:p>
        </p:txBody>
      </p:sp>
    </p:spTree>
    <p:extLst>
      <p:ext uri="{BB962C8B-B14F-4D97-AF65-F5344CB8AC3E}">
        <p14:creationId xmlns:p14="http://schemas.microsoft.com/office/powerpoint/2010/main" val="2120493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9CA402-44AE-4D98-9D5A-D3766F0C536F}"/>
              </a:ext>
            </a:extLst>
          </p:cNvPr>
          <p:cNvSpPr>
            <a:spLocks noGrp="1"/>
          </p:cNvSpPr>
          <p:nvPr>
            <p:ph type="title"/>
          </p:nvPr>
        </p:nvSpPr>
        <p:spPr/>
        <p:txBody>
          <a:bodyPr/>
          <a:lstStyle/>
          <a:p>
            <a:pPr algn="r"/>
            <a:r>
              <a:rPr lang="en-GB" dirty="0"/>
              <a:t>			Garbage collection</a:t>
            </a:r>
          </a:p>
        </p:txBody>
      </p:sp>
      <p:sp>
        <p:nvSpPr>
          <p:cNvPr id="3" name="Content Placeholder 2">
            <a:extLst>
              <a:ext uri="{FF2B5EF4-FFF2-40B4-BE49-F238E27FC236}">
                <a16:creationId xmlns:a16="http://schemas.microsoft.com/office/drawing/2014/main" xmlns="" id="{2BE977C6-2CD5-4665-A920-1959830DA761}"/>
              </a:ext>
            </a:extLst>
          </p:cNvPr>
          <p:cNvSpPr>
            <a:spLocks noGrp="1"/>
          </p:cNvSpPr>
          <p:nvPr>
            <p:ph idx="1"/>
          </p:nvPr>
        </p:nvSpPr>
        <p:spPr/>
        <p:txBody>
          <a:bodyPr>
            <a:normAutofit fontScale="92500" lnSpcReduction="10000"/>
          </a:bodyPr>
          <a:lstStyle/>
          <a:p>
            <a:pPr marL="0" indent="0">
              <a:buNone/>
            </a:pPr>
            <a:r>
              <a:rPr lang="en-GB" dirty="0"/>
              <a:t>When all the labels pointing at something are removed from it, the object is unreachable. </a:t>
            </a:r>
          </a:p>
          <a:p>
            <a:pPr marL="0" indent="0">
              <a:buNone/>
            </a:pPr>
            <a:r>
              <a:rPr lang="en-GB" dirty="0"/>
              <a:t>At some point when it can, the Python virtual machine will then do </a:t>
            </a:r>
            <a:r>
              <a:rPr lang="en-GB" dirty="0">
                <a:solidFill>
                  <a:schemeClr val="accent1"/>
                </a:solidFill>
              </a:rPr>
              <a:t>garbage collection </a:t>
            </a:r>
            <a:r>
              <a:rPr lang="en-GB" dirty="0"/>
              <a:t>and delete it from memory. We don't want very big variables containing whole files hanging around using up memory.</a:t>
            </a:r>
          </a:p>
          <a:p>
            <a:pPr marL="0" indent="0">
              <a:buNone/>
            </a:pPr>
            <a:endParaRPr lang="en-GB" dirty="0"/>
          </a:p>
          <a:p>
            <a:pPr marL="0" indent="0">
              <a:buNone/>
            </a:pPr>
            <a:r>
              <a:rPr lang="en-GB" dirty="0"/>
              <a:t>If you want to force this, you can with:</a:t>
            </a: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gc</a:t>
            </a: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gc.collect</a:t>
            </a:r>
            <a:r>
              <a:rPr lang="en-GB" dirty="0">
                <a:latin typeface="Courier New" panose="02070309020205020404" pitchFamily="49" charset="0"/>
                <a:cs typeface="Courier New" panose="02070309020205020404" pitchFamily="49" charset="0"/>
              </a:rPr>
              <a:t>()</a:t>
            </a:r>
          </a:p>
          <a:p>
            <a:pPr marL="0" indent="0">
              <a:buNone/>
            </a:pPr>
            <a:r>
              <a:rPr lang="en-GB" dirty="0"/>
              <a:t>But unless you're dealing with massive files and marginal memory space, its better to let the virtual machine deal with it.</a:t>
            </a:r>
          </a:p>
          <a:p>
            <a:pPr marL="0" indent="0">
              <a:buNone/>
            </a:pPr>
            <a:endParaRPr lang="en-GB" dirty="0"/>
          </a:p>
        </p:txBody>
      </p:sp>
    </p:spTree>
    <p:extLst>
      <p:ext uri="{BB962C8B-B14F-4D97-AF65-F5344CB8AC3E}">
        <p14:creationId xmlns:p14="http://schemas.microsoft.com/office/powerpoint/2010/main" val="763398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DCF0DB-E905-42E5-945A-F507290A6C35}"/>
              </a:ext>
            </a:extLst>
          </p:cNvPr>
          <p:cNvSpPr>
            <a:spLocks noGrp="1"/>
          </p:cNvSpPr>
          <p:nvPr>
            <p:ph type="title"/>
          </p:nvPr>
        </p:nvSpPr>
        <p:spPr/>
        <p:txBody>
          <a:bodyPr/>
          <a:lstStyle/>
          <a:p>
            <a:pPr algn="r"/>
            <a:r>
              <a:rPr lang="en-GB" dirty="0"/>
              <a:t>Variable identifiers</a:t>
            </a:r>
          </a:p>
        </p:txBody>
      </p:sp>
      <p:sp>
        <p:nvSpPr>
          <p:cNvPr id="3" name="Content Placeholder 2">
            <a:extLst>
              <a:ext uri="{FF2B5EF4-FFF2-40B4-BE49-F238E27FC236}">
                <a16:creationId xmlns:a16="http://schemas.microsoft.com/office/drawing/2014/main" xmlns="" id="{7AAE0304-0D6C-48BF-8AA1-75DF7E679AC2}"/>
              </a:ext>
            </a:extLst>
          </p:cNvPr>
          <p:cNvSpPr>
            <a:spLocks noGrp="1"/>
          </p:cNvSpPr>
          <p:nvPr>
            <p:ph idx="1"/>
          </p:nvPr>
        </p:nvSpPr>
        <p:spPr>
          <a:xfrm>
            <a:off x="373966" y="1519310"/>
            <a:ext cx="11217812" cy="4979964"/>
          </a:xfrm>
        </p:spPr>
        <p:txBody>
          <a:bodyPr>
            <a:normAutofit fontScale="70000" lnSpcReduction="20000"/>
          </a:bodyPr>
          <a:lstStyle/>
          <a:p>
            <a:pPr marL="0" indent="0">
              <a:spcAft>
                <a:spcPts val="1200"/>
              </a:spcAft>
              <a:buNone/>
            </a:pPr>
            <a:r>
              <a:rPr lang="en-GB" dirty="0"/>
              <a:t>Names can be any continuous word/s, but must start with a letter or underscores.</a:t>
            </a:r>
          </a:p>
          <a:p>
            <a:pPr marL="0" indent="0">
              <a:spcAft>
                <a:spcPts val="1200"/>
              </a:spcAft>
              <a:buNone/>
            </a:pPr>
            <a:r>
              <a:rPr lang="en-GB" dirty="0"/>
              <a:t>There is no relationship between a variable's value or use and its name. In the last simple examples, a and b were fine, but generally you should name variables so you can tell what they are used for:</a:t>
            </a:r>
          </a:p>
          <a:p>
            <a:pPr marL="0" indent="0">
              <a:spcAft>
                <a:spcPts val="1200"/>
              </a:spcAft>
              <a:buNone/>
            </a:pPr>
            <a:r>
              <a:rPr lang="en-GB" dirty="0">
                <a:latin typeface="Courier New" panose="02070309020205020404" pitchFamily="49" charset="0"/>
                <a:cs typeface="Courier New" panose="02070309020205020404" pitchFamily="49" charset="0"/>
              </a:rPr>
              <a:t>radius = 10</a:t>
            </a:r>
          </a:p>
          <a:p>
            <a:pPr marL="0" indent="0">
              <a:spcAft>
                <a:spcPts val="1200"/>
              </a:spcAft>
              <a:buNone/>
            </a:pPr>
            <a:r>
              <a:rPr lang="en-GB" dirty="0"/>
              <a:t>is more meaningful than </a:t>
            </a:r>
          </a:p>
          <a:p>
            <a:pPr marL="0" indent="0">
              <a:spcAft>
                <a:spcPts val="1200"/>
              </a:spcAft>
              <a:buNone/>
            </a:pPr>
            <a:r>
              <a:rPr lang="en-GB" dirty="0">
                <a:latin typeface="Courier New" panose="02070309020205020404" pitchFamily="49" charset="0"/>
                <a:cs typeface="Courier New" panose="02070309020205020404" pitchFamily="49" charset="0"/>
              </a:rPr>
              <a:t>a = 10</a:t>
            </a:r>
          </a:p>
          <a:p>
            <a:pPr marL="0" indent="0">
              <a:spcAft>
                <a:spcPts val="1200"/>
              </a:spcAft>
              <a:buNone/>
            </a:pPr>
            <a:r>
              <a:rPr lang="en-GB" dirty="0"/>
              <a:t>or </a:t>
            </a:r>
          </a:p>
          <a:p>
            <a:pPr marL="0" indent="0">
              <a:buNone/>
            </a:pPr>
            <a:r>
              <a:rPr lang="en-GB" dirty="0">
                <a:latin typeface="Courier New" panose="02070309020205020404" pitchFamily="49" charset="0"/>
                <a:cs typeface="Courier New" panose="02070309020205020404" pitchFamily="49" charset="0"/>
              </a:rPr>
              <a:t>bob = 10</a:t>
            </a:r>
          </a:p>
          <a:p>
            <a:pPr marL="0" indent="0">
              <a:buNone/>
            </a:pPr>
            <a:r>
              <a:rPr lang="en-GB" dirty="0"/>
              <a:t>In general, the more meaningful your names, the easier it will be to understand the code, when you come back to it, and the less likely you are to use the wrong variable.</a:t>
            </a:r>
          </a:p>
          <a:p>
            <a:pPr marL="0" indent="0">
              <a:buNone/>
            </a:pPr>
            <a:r>
              <a:rPr lang="en-GB" dirty="0"/>
              <a:t>In geography, x, y , and z are obviously used a lot for coordinates. You will also see </a:t>
            </a:r>
            <a:r>
              <a:rPr lang="en-GB" dirty="0" err="1"/>
              <a:t>i</a:t>
            </a:r>
            <a:r>
              <a:rPr lang="en-GB" dirty="0"/>
              <a:t>, j, k used a lot for counting things, for historical reasons.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151948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BB794F-D5EC-4250-AB6B-15D17C3E5F6C}"/>
              </a:ext>
            </a:extLst>
          </p:cNvPr>
          <p:cNvSpPr>
            <a:spLocks noGrp="1"/>
          </p:cNvSpPr>
          <p:nvPr>
            <p:ph type="title"/>
          </p:nvPr>
        </p:nvSpPr>
        <p:spPr/>
        <p:txBody>
          <a:bodyPr/>
          <a:lstStyle/>
          <a:p>
            <a:pPr algn="r"/>
            <a:r>
              <a:rPr lang="en-GB" dirty="0"/>
              <a:t>Name style</a:t>
            </a:r>
          </a:p>
        </p:txBody>
      </p:sp>
      <p:sp>
        <p:nvSpPr>
          <p:cNvPr id="3" name="Content Placeholder 2">
            <a:extLst>
              <a:ext uri="{FF2B5EF4-FFF2-40B4-BE49-F238E27FC236}">
                <a16:creationId xmlns:a16="http://schemas.microsoft.com/office/drawing/2014/main" xmlns="" id="{417E2083-A9CA-47A3-9366-5292F55C0AFC}"/>
              </a:ext>
            </a:extLst>
          </p:cNvPr>
          <p:cNvSpPr>
            <a:spLocks noGrp="1"/>
          </p:cNvSpPr>
          <p:nvPr>
            <p:ph idx="1"/>
          </p:nvPr>
        </p:nvSpPr>
        <p:spPr>
          <a:xfrm>
            <a:off x="436098" y="1825624"/>
            <a:ext cx="11633982" cy="4673649"/>
          </a:xfrm>
        </p:spPr>
        <p:txBody>
          <a:bodyPr>
            <a:normAutofit fontScale="70000" lnSpcReduction="20000"/>
          </a:bodyPr>
          <a:lstStyle/>
          <a:p>
            <a:pPr marL="0" indent="0">
              <a:buNone/>
            </a:pPr>
            <a:r>
              <a:rPr lang="en-GB" dirty="0"/>
              <a:t>Style conventions aren't syntax, but allow all coders to recognise what an element is.</a:t>
            </a:r>
          </a:p>
          <a:p>
            <a:pPr marL="0" indent="0">
              <a:buNone/>
            </a:pPr>
            <a:r>
              <a:rPr lang="en-GB" dirty="0"/>
              <a:t>There's a </a:t>
            </a:r>
            <a:r>
              <a:rPr lang="en-GB" dirty="0" err="1"/>
              <a:t>styleguide</a:t>
            </a:r>
            <a:r>
              <a:rPr lang="en-GB" dirty="0"/>
              <a:t> for Python at:</a:t>
            </a:r>
          </a:p>
          <a:p>
            <a:pPr marL="0" indent="0">
              <a:buNone/>
            </a:pPr>
            <a:r>
              <a:rPr lang="en-GB" dirty="0">
                <a:hlinkClick r:id="rId2"/>
              </a:rPr>
              <a:t>https://www.python.org/dev/peps/pep-0008/</a:t>
            </a:r>
            <a:r>
              <a:rPr lang="en-GB" dirty="0"/>
              <a:t> </a:t>
            </a:r>
          </a:p>
          <a:p>
            <a:pPr marL="0" indent="0">
              <a:buNone/>
            </a:pPr>
            <a:r>
              <a:rPr lang="en-GB" dirty="0"/>
              <a:t>But it goes out of its way to avoid talking about variable names. </a:t>
            </a:r>
          </a:p>
          <a:p>
            <a:pPr marL="0" indent="0">
              <a:buNone/>
            </a:pPr>
            <a:endParaRPr lang="en-GB" dirty="0"/>
          </a:p>
          <a:p>
            <a:pPr marL="0" indent="0">
              <a:buNone/>
            </a:pPr>
            <a:r>
              <a:rPr lang="en-GB" dirty="0"/>
              <a:t>The community preference seems to be for lowercase words to be joined with underscores; what is called (coincidentally) </a:t>
            </a:r>
            <a:r>
              <a:rPr lang="en-GB" dirty="0" err="1">
                <a:solidFill>
                  <a:schemeClr val="accent1"/>
                </a:solidFill>
              </a:rPr>
              <a:t>snake_case</a:t>
            </a:r>
            <a:r>
              <a:rPr lang="en-GB" dirty="0"/>
              <a:t>:</a:t>
            </a:r>
          </a:p>
          <a:p>
            <a:pPr marL="0" indent="0">
              <a:buNone/>
            </a:pPr>
            <a:r>
              <a:rPr lang="en-GB" dirty="0" err="1">
                <a:latin typeface="Courier New" panose="02070309020205020404" pitchFamily="49" charset="0"/>
                <a:cs typeface="Courier New" panose="02070309020205020404" pitchFamily="49" charset="0"/>
              </a:rPr>
              <a:t>perimeter_of_a_square</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Though where Python is working with C or other code, the more conventional </a:t>
            </a:r>
            <a:r>
              <a:rPr lang="en-GB" dirty="0">
                <a:solidFill>
                  <a:schemeClr val="accent1"/>
                </a:solidFill>
              </a:rPr>
              <a:t>camelCase</a:t>
            </a:r>
            <a:r>
              <a:rPr lang="en-GB" dirty="0"/>
              <a:t> is sometimes used:</a:t>
            </a:r>
          </a:p>
          <a:p>
            <a:pPr marL="0" indent="0">
              <a:buNone/>
            </a:pPr>
            <a:r>
              <a:rPr lang="en-GB" dirty="0" err="1">
                <a:latin typeface="Courier New" panose="02070309020205020404" pitchFamily="49" charset="0"/>
                <a:cs typeface="Courier New" panose="02070309020205020404" pitchFamily="49" charset="0"/>
              </a:rPr>
              <a:t>perimeterOfASquare</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Either way, start with a lowercase letter, as other things start uppercase.</a:t>
            </a:r>
          </a:p>
          <a:p>
            <a:pPr marL="0" indent="0">
              <a:buNone/>
            </a:pPr>
            <a:endParaRPr lang="en-GB" dirty="0"/>
          </a:p>
        </p:txBody>
      </p:sp>
    </p:spTree>
    <p:extLst>
      <p:ext uri="{BB962C8B-B14F-4D97-AF65-F5344CB8AC3E}">
        <p14:creationId xmlns:p14="http://schemas.microsoft.com/office/powerpoint/2010/main" val="1701053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1EEDB6-7E67-46DE-A22E-6AB5E21F8D44}"/>
              </a:ext>
            </a:extLst>
          </p:cNvPr>
          <p:cNvSpPr>
            <a:spLocks noGrp="1"/>
          </p:cNvSpPr>
          <p:nvPr>
            <p:ph type="title"/>
          </p:nvPr>
        </p:nvSpPr>
        <p:spPr/>
        <p:txBody>
          <a:bodyPr/>
          <a:lstStyle/>
          <a:p>
            <a:pPr algn="r"/>
            <a:r>
              <a:rPr lang="en-GB" dirty="0"/>
              <a:t>Variable names</a:t>
            </a:r>
          </a:p>
        </p:txBody>
      </p:sp>
      <p:sp>
        <p:nvSpPr>
          <p:cNvPr id="3" name="Content Placeholder 2">
            <a:extLst>
              <a:ext uri="{FF2B5EF4-FFF2-40B4-BE49-F238E27FC236}">
                <a16:creationId xmlns:a16="http://schemas.microsoft.com/office/drawing/2014/main" xmlns="" id="{C3B36BE1-6707-4D01-AF2E-1A3081AF7849}"/>
              </a:ext>
            </a:extLst>
          </p:cNvPr>
          <p:cNvSpPr>
            <a:spLocks noGrp="1"/>
          </p:cNvSpPr>
          <p:nvPr>
            <p:ph idx="1"/>
          </p:nvPr>
        </p:nvSpPr>
        <p:spPr>
          <a:xfrm>
            <a:off x="309489" y="1825624"/>
            <a:ext cx="11563643" cy="4842461"/>
          </a:xfrm>
        </p:spPr>
        <p:txBody>
          <a:bodyPr>
            <a:normAutofit fontScale="70000" lnSpcReduction="20000"/>
          </a:bodyPr>
          <a:lstStyle/>
          <a:p>
            <a:pPr marL="0" indent="0">
              <a:buNone/>
            </a:pPr>
            <a:endParaRPr lang="en-GB" dirty="0"/>
          </a:p>
          <a:p>
            <a:pPr marL="0" indent="0">
              <a:buNone/>
            </a:pPr>
            <a:r>
              <a:rPr lang="en-GB" dirty="0"/>
              <a:t>Avoid </a:t>
            </a:r>
            <a:r>
              <a:rPr lang="en-GB" i="1" dirty="0"/>
              <a:t>starting</a:t>
            </a:r>
            <a:r>
              <a:rPr lang="en-GB" dirty="0"/>
              <a:t> with an underscore for now, as it has special meanings.</a:t>
            </a:r>
          </a:p>
          <a:p>
            <a:pPr marL="0" indent="0">
              <a:spcAft>
                <a:spcPts val="1200"/>
              </a:spcAft>
              <a:buNone/>
            </a:pPr>
            <a:r>
              <a:rPr lang="en-GB" dirty="0"/>
              <a:t>You'll see that some people use a single underscore as a throwaway variable.</a:t>
            </a:r>
          </a:p>
          <a:p>
            <a:pPr marL="0" indent="0">
              <a:buNone/>
            </a:pPr>
            <a:r>
              <a:rPr lang="en-GB" dirty="0">
                <a:latin typeface="Courier New" panose="02070309020205020404" pitchFamily="49" charset="0"/>
                <a:cs typeface="Courier New" panose="02070309020205020404" pitchFamily="49" charset="0"/>
              </a:rPr>
              <a:t>_ = 10 * 2</a:t>
            </a:r>
          </a:p>
          <a:p>
            <a:pPr marL="0" indent="0">
              <a:spcAft>
                <a:spcPts val="1200"/>
              </a:spcAft>
              <a:buNone/>
            </a:pPr>
            <a:r>
              <a:rPr lang="en-GB" dirty="0">
                <a:latin typeface="Courier New" panose="02070309020205020404" pitchFamily="49" charset="0"/>
                <a:cs typeface="Courier New" panose="02070309020205020404" pitchFamily="49" charset="0"/>
              </a:rPr>
              <a:t>answer = _ * 5</a:t>
            </a:r>
          </a:p>
          <a:p>
            <a:pPr marL="0" indent="0">
              <a:spcAft>
                <a:spcPts val="1200"/>
              </a:spcAft>
              <a:buNone/>
            </a:pPr>
            <a:endParaRPr lang="en-GB" dirty="0">
              <a:latin typeface="Courier New" panose="02070309020205020404" pitchFamily="49" charset="0"/>
              <a:cs typeface="Courier New" panose="02070309020205020404" pitchFamily="49" charset="0"/>
            </a:endParaRPr>
          </a:p>
          <a:p>
            <a:pPr marL="0" indent="0">
              <a:spcAft>
                <a:spcPts val="1200"/>
              </a:spcAft>
              <a:buNone/>
            </a:pPr>
            <a:r>
              <a:rPr lang="en-GB" dirty="0"/>
              <a:t>However, avoid it: in REPL it holds the last evaluation so uses are easily confused:</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&gt;&gt;&gt;2 + 2</a:t>
            </a:r>
          </a:p>
          <a:p>
            <a:pPr marL="0" indent="0">
              <a:buNone/>
            </a:pPr>
            <a:r>
              <a:rPr lang="en-GB" dirty="0">
                <a:latin typeface="Courier New" panose="02070309020205020404" pitchFamily="49" charset="0"/>
                <a:cs typeface="Courier New" panose="02070309020205020404" pitchFamily="49" charset="0"/>
              </a:rPr>
              <a:t>4</a:t>
            </a:r>
          </a:p>
          <a:p>
            <a:pPr marL="0" indent="0">
              <a:buNone/>
            </a:pPr>
            <a:r>
              <a:rPr lang="en-GB" dirty="0">
                <a:latin typeface="Courier New" panose="02070309020205020404" pitchFamily="49" charset="0"/>
                <a:cs typeface="Courier New" panose="02070309020205020404" pitchFamily="49" charset="0"/>
              </a:rPr>
              <a:t>&gt;&gt;&gt;a = _</a:t>
            </a:r>
          </a:p>
          <a:p>
            <a:pPr marL="0" indent="0">
              <a:buNone/>
            </a:pPr>
            <a:r>
              <a:rPr lang="en-GB" dirty="0">
                <a:latin typeface="Courier New" panose="02070309020205020404" pitchFamily="49" charset="0"/>
                <a:cs typeface="Courier New" panose="02070309020205020404" pitchFamily="49" charset="0"/>
              </a:rPr>
              <a:t>&gt;&gt;&gt;a</a:t>
            </a:r>
          </a:p>
          <a:p>
            <a:pPr marL="0" indent="0">
              <a:buNone/>
            </a:pPr>
            <a:r>
              <a:rPr lang="en-GB" dirty="0">
                <a:latin typeface="Courier New" panose="02070309020205020404" pitchFamily="49" charset="0"/>
                <a:cs typeface="Courier New" panose="02070309020205020404" pitchFamily="49" charset="0"/>
              </a:rPr>
              <a:t>4</a:t>
            </a:r>
          </a:p>
          <a:p>
            <a:pPr marL="0" indent="0">
              <a:buNone/>
            </a:pPr>
            <a:endParaRPr lang="en-GB" dirty="0"/>
          </a:p>
        </p:txBody>
      </p:sp>
    </p:spTree>
    <p:extLst>
      <p:ext uri="{BB962C8B-B14F-4D97-AF65-F5344CB8AC3E}">
        <p14:creationId xmlns:p14="http://schemas.microsoft.com/office/powerpoint/2010/main" val="4494022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4B34D6-699F-4142-9951-4696645FB7A0}"/>
              </a:ext>
            </a:extLst>
          </p:cNvPr>
          <p:cNvSpPr>
            <a:spLocks noGrp="1"/>
          </p:cNvSpPr>
          <p:nvPr>
            <p:ph type="title"/>
          </p:nvPr>
        </p:nvSpPr>
        <p:spPr>
          <a:xfrm>
            <a:off x="1105487" y="336989"/>
            <a:ext cx="10515600" cy="1325563"/>
          </a:xfrm>
        </p:spPr>
        <p:txBody>
          <a:bodyPr/>
          <a:lstStyle/>
          <a:p>
            <a:pPr algn="r"/>
            <a:r>
              <a:rPr lang="en-GB" dirty="0"/>
              <a:t>The what of variables</a:t>
            </a:r>
          </a:p>
        </p:txBody>
      </p:sp>
      <p:sp>
        <p:nvSpPr>
          <p:cNvPr id="3" name="Content Placeholder 2">
            <a:extLst>
              <a:ext uri="{FF2B5EF4-FFF2-40B4-BE49-F238E27FC236}">
                <a16:creationId xmlns:a16="http://schemas.microsoft.com/office/drawing/2014/main" xmlns="" id="{D80E8AD5-77C1-4F83-829E-C1864D533F8E}"/>
              </a:ext>
            </a:extLst>
          </p:cNvPr>
          <p:cNvSpPr>
            <a:spLocks noGrp="1"/>
          </p:cNvSpPr>
          <p:nvPr>
            <p:ph idx="1"/>
          </p:nvPr>
        </p:nvSpPr>
        <p:spPr>
          <a:xfrm>
            <a:off x="570914" y="2349305"/>
            <a:ext cx="10515600" cy="4024606"/>
          </a:xfrm>
        </p:spPr>
        <p:txBody>
          <a:bodyPr/>
          <a:lstStyle/>
          <a:p>
            <a:pPr marL="0" indent="0">
              <a:buNone/>
            </a:pPr>
            <a:r>
              <a:rPr lang="en-GB" dirty="0"/>
              <a:t>You may see variables described as containers for values, but this isn't true and isn't helpful. Think of them as labels and values. </a:t>
            </a:r>
          </a:p>
          <a:p>
            <a:pPr marL="0" indent="0">
              <a:buNone/>
            </a:pPr>
            <a:endParaRPr lang="en-GB" dirty="0"/>
          </a:p>
          <a:p>
            <a:pPr marL="0" indent="0">
              <a:buNone/>
            </a:pPr>
            <a:r>
              <a:rPr lang="en-GB" dirty="0"/>
              <a:t>As we'll see later on, it is quite easy to get confused about what a variable is referring to, and thinking about them as a identifier/label and value helps.</a:t>
            </a:r>
          </a:p>
        </p:txBody>
      </p:sp>
    </p:spTree>
    <p:extLst>
      <p:ext uri="{BB962C8B-B14F-4D97-AF65-F5344CB8AC3E}">
        <p14:creationId xmlns:p14="http://schemas.microsoft.com/office/powerpoint/2010/main" val="2005297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BB129A-A9DD-40C9-A908-A91F43946DAE}"/>
              </a:ext>
            </a:extLst>
          </p:cNvPr>
          <p:cNvSpPr>
            <a:spLocks noGrp="1"/>
          </p:cNvSpPr>
          <p:nvPr>
            <p:ph type="title"/>
          </p:nvPr>
        </p:nvSpPr>
        <p:spPr/>
        <p:txBody>
          <a:bodyPr/>
          <a:lstStyle/>
          <a:p>
            <a:pPr algn="r"/>
            <a:r>
              <a:rPr lang="en-GB" dirty="0"/>
              <a:t>The why of variables</a:t>
            </a:r>
          </a:p>
        </p:txBody>
      </p:sp>
      <p:sp>
        <p:nvSpPr>
          <p:cNvPr id="3" name="Content Placeholder 2">
            <a:extLst>
              <a:ext uri="{FF2B5EF4-FFF2-40B4-BE49-F238E27FC236}">
                <a16:creationId xmlns:a16="http://schemas.microsoft.com/office/drawing/2014/main" xmlns="" id="{60167321-884C-44F9-BB0E-AA5BFB703A31}"/>
              </a:ext>
            </a:extLst>
          </p:cNvPr>
          <p:cNvSpPr>
            <a:spLocks noGrp="1"/>
          </p:cNvSpPr>
          <p:nvPr>
            <p:ph idx="1"/>
          </p:nvPr>
        </p:nvSpPr>
        <p:spPr>
          <a:xfrm>
            <a:off x="641252" y="1690687"/>
            <a:ext cx="11133405" cy="4921127"/>
          </a:xfrm>
        </p:spPr>
        <p:txBody>
          <a:bodyPr>
            <a:normAutofit fontScale="92500" lnSpcReduction="20000"/>
          </a:bodyPr>
          <a:lstStyle/>
          <a:p>
            <a:pPr marL="0" indent="0">
              <a:buNone/>
            </a:pPr>
            <a:r>
              <a:rPr lang="en-GB" dirty="0"/>
              <a:t>Variables are generally used to hold the result of calculations and user inputs. These are things we can't predict before the code is run. </a:t>
            </a:r>
          </a:p>
          <a:p>
            <a:pPr marL="0" indent="0">
              <a:buNone/>
            </a:pPr>
            <a:endParaRPr lang="en-GB" dirty="0"/>
          </a:p>
          <a:p>
            <a:pPr marL="0" indent="0">
              <a:buNone/>
            </a:pPr>
            <a:r>
              <a:rPr lang="en-GB" dirty="0"/>
              <a:t>Some things we can predict the value of, for example, the 4 in:</a:t>
            </a:r>
          </a:p>
          <a:p>
            <a:pPr marL="0" indent="0">
              <a:spcAft>
                <a:spcPts val="1200"/>
              </a:spcAft>
              <a:buNone/>
            </a:pPr>
            <a:r>
              <a:rPr lang="en-GB" dirty="0">
                <a:latin typeface="Courier New" panose="02070309020205020404" pitchFamily="49" charset="0"/>
                <a:cs typeface="Courier New" panose="02070309020205020404" pitchFamily="49" charset="0"/>
              </a:rPr>
              <a:t>perimeter = 4 * </a:t>
            </a:r>
            <a:r>
              <a:rPr lang="en-GB" dirty="0" err="1">
                <a:latin typeface="Courier New" panose="02070309020205020404" pitchFamily="49" charset="0"/>
                <a:cs typeface="Courier New" panose="02070309020205020404" pitchFamily="49" charset="0"/>
              </a:rPr>
              <a:t>length_of_side</a:t>
            </a:r>
            <a:r>
              <a:rPr lang="en-GB" dirty="0">
                <a:latin typeface="Courier New" panose="02070309020205020404" pitchFamily="49" charset="0"/>
                <a:cs typeface="Courier New" panose="02070309020205020404" pitchFamily="49" charset="0"/>
              </a:rPr>
              <a:t> # perimeter of a square</a:t>
            </a:r>
          </a:p>
          <a:p>
            <a:pPr marL="0" indent="0">
              <a:buNone/>
            </a:pPr>
            <a:r>
              <a:rPr lang="en-GB" dirty="0"/>
              <a:t>Such literals are </a:t>
            </a:r>
            <a:r>
              <a:rPr lang="en-GB" dirty="0">
                <a:solidFill>
                  <a:schemeClr val="accent1"/>
                </a:solidFill>
              </a:rPr>
              <a:t>hardwired</a:t>
            </a:r>
            <a:r>
              <a:rPr lang="en-GB" dirty="0"/>
              <a:t> in.</a:t>
            </a:r>
          </a:p>
          <a:p>
            <a:pPr marL="0" indent="0">
              <a:spcAft>
                <a:spcPts val="1200"/>
              </a:spcAft>
              <a:buNone/>
            </a:pPr>
            <a:r>
              <a:rPr lang="en-GB" dirty="0"/>
              <a:t>Even such literals are often better put in a variable at the top of the file, as changing the variable instantly allows us to change the value throughout:</a:t>
            </a:r>
          </a:p>
          <a:p>
            <a:pPr marL="0" indent="0">
              <a:buNone/>
            </a:pPr>
            <a:r>
              <a:rPr lang="en-GB" dirty="0" err="1">
                <a:latin typeface="Courier New" panose="02070309020205020404" pitchFamily="49" charset="0"/>
                <a:cs typeface="Courier New" panose="02070309020205020404" pitchFamily="49" charset="0"/>
              </a:rPr>
              <a:t>number_of_sides</a:t>
            </a:r>
            <a:r>
              <a:rPr lang="en-GB" dirty="0">
                <a:latin typeface="Courier New" panose="02070309020205020404" pitchFamily="49" charset="0"/>
                <a:cs typeface="Courier New" panose="02070309020205020404" pitchFamily="49" charset="0"/>
              </a:rPr>
              <a:t> = 4</a:t>
            </a:r>
          </a:p>
          <a:p>
            <a:pPr marL="0" indent="0">
              <a:spcAft>
                <a:spcPts val="1200"/>
              </a:spcAft>
              <a:buNone/>
            </a:pPr>
            <a:r>
              <a:rPr lang="en-GB" dirty="0">
                <a:latin typeface="Courier New" panose="02070309020205020404" pitchFamily="49" charset="0"/>
                <a:cs typeface="Courier New" panose="02070309020205020404" pitchFamily="49" charset="0"/>
              </a:rPr>
              <a:t>perimeter = </a:t>
            </a:r>
            <a:r>
              <a:rPr lang="en-GB" dirty="0" err="1">
                <a:latin typeface="Courier New" panose="02070309020205020404" pitchFamily="49" charset="0"/>
                <a:cs typeface="Courier New" panose="02070309020205020404" pitchFamily="49" charset="0"/>
              </a:rPr>
              <a:t>number_of_sides</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length_of_side</a:t>
            </a:r>
            <a:r>
              <a:rPr lang="en-GB" dirty="0">
                <a:latin typeface="Courier New" panose="02070309020205020404" pitchFamily="49" charset="0"/>
                <a:cs typeface="Courier New" panose="02070309020205020404" pitchFamily="49" charset="0"/>
              </a:rPr>
              <a:t> </a:t>
            </a:r>
            <a:r>
              <a:rPr lang="en-GB" dirty="0"/>
              <a:t>		</a:t>
            </a:r>
          </a:p>
          <a:p>
            <a:pPr marL="0" indent="0">
              <a:buNone/>
            </a:pPr>
            <a:r>
              <a:rPr lang="en-GB" dirty="0"/>
              <a:t>This now works for any regular shape if we change </a:t>
            </a:r>
            <a:r>
              <a:rPr lang="en-GB" dirty="0" err="1">
                <a:latin typeface="Courier New" panose="02070309020205020404" pitchFamily="49" charset="0"/>
                <a:cs typeface="Courier New" panose="02070309020205020404" pitchFamily="49" charset="0"/>
              </a:rPr>
              <a:t>number_of_sides</a:t>
            </a:r>
            <a:r>
              <a:rPr lang="en-GB" dirty="0"/>
              <a:t>.</a:t>
            </a:r>
          </a:p>
        </p:txBody>
      </p:sp>
    </p:spTree>
    <p:extLst>
      <p:ext uri="{BB962C8B-B14F-4D97-AF65-F5344CB8AC3E}">
        <p14:creationId xmlns:p14="http://schemas.microsoft.com/office/powerpoint/2010/main" val="28159250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02EB82-4514-4C38-B55E-D074D3672E21}"/>
              </a:ext>
            </a:extLst>
          </p:cNvPr>
          <p:cNvSpPr>
            <a:spLocks noGrp="1"/>
          </p:cNvSpPr>
          <p:nvPr>
            <p:ph type="title"/>
          </p:nvPr>
        </p:nvSpPr>
        <p:spPr/>
        <p:txBody>
          <a:bodyPr/>
          <a:lstStyle/>
          <a:p>
            <a:pPr algn="r"/>
            <a:r>
              <a:rPr lang="en-GB" dirty="0"/>
              <a:t>Computational thinking: Abstraction</a:t>
            </a:r>
          </a:p>
        </p:txBody>
      </p:sp>
      <p:sp>
        <p:nvSpPr>
          <p:cNvPr id="3" name="Content Placeholder 2">
            <a:extLst>
              <a:ext uri="{FF2B5EF4-FFF2-40B4-BE49-F238E27FC236}">
                <a16:creationId xmlns:a16="http://schemas.microsoft.com/office/drawing/2014/main" xmlns="" id="{01802D7A-9652-4B7C-9B1B-E0BDC6B6FD08}"/>
              </a:ext>
            </a:extLst>
          </p:cNvPr>
          <p:cNvSpPr>
            <a:spLocks noGrp="1"/>
          </p:cNvSpPr>
          <p:nvPr>
            <p:ph idx="1"/>
          </p:nvPr>
        </p:nvSpPr>
        <p:spPr>
          <a:xfrm>
            <a:off x="323557" y="1797489"/>
            <a:ext cx="11521439" cy="4659581"/>
          </a:xfrm>
        </p:spPr>
        <p:txBody>
          <a:bodyPr>
            <a:normAutofit fontScale="92500" lnSpcReduction="20000"/>
          </a:bodyPr>
          <a:lstStyle/>
          <a:p>
            <a:pPr marL="0" indent="0">
              <a:spcAft>
                <a:spcPts val="1200"/>
              </a:spcAft>
              <a:buNone/>
            </a:pPr>
            <a:r>
              <a:rPr lang="en-GB" dirty="0"/>
              <a:t>Sometimes you'll need to hardwire values in to get code to work, and then later change them for code to calculate a result. This is perfectly fine. </a:t>
            </a:r>
          </a:p>
          <a:p>
            <a:pPr marL="0" indent="0">
              <a:buNone/>
            </a:pPr>
            <a:r>
              <a:rPr lang="en-GB" dirty="0">
                <a:latin typeface="Courier New" panose="02070309020205020404" pitchFamily="49" charset="0"/>
                <a:cs typeface="Courier New" panose="02070309020205020404" pitchFamily="49" charset="0"/>
              </a:rPr>
              <a:t>circumference = 2 * 3.14 * radius</a:t>
            </a:r>
          </a:p>
          <a:p>
            <a:pPr marL="0" indent="0">
              <a:buNone/>
            </a:pPr>
            <a:endParaRPr lang="en-GB" dirty="0"/>
          </a:p>
          <a:p>
            <a:pPr marL="0" indent="0">
              <a:spcAft>
                <a:spcPts val="1200"/>
              </a:spcAft>
              <a:buNone/>
            </a:pPr>
            <a:r>
              <a:rPr lang="en-GB" dirty="0"/>
              <a:t>After we've found a function that gives us pi, and have written another to ask the user to input a radius, we may change this to:</a:t>
            </a:r>
          </a:p>
          <a:p>
            <a:pPr marL="0" indent="0">
              <a:spcAft>
                <a:spcPts val="1200"/>
              </a:spcAft>
              <a:buNone/>
            </a:pPr>
            <a:r>
              <a:rPr lang="en-GB" dirty="0">
                <a:latin typeface="Courier New" panose="02070309020205020404" pitchFamily="49" charset="0"/>
                <a:cs typeface="Courier New" panose="02070309020205020404" pitchFamily="49" charset="0"/>
              </a:rPr>
              <a:t>circumference = 2 * </a:t>
            </a:r>
            <a:r>
              <a:rPr lang="en-GB" dirty="0" err="1">
                <a:latin typeface="Courier New" panose="02070309020205020404" pitchFamily="49" charset="0"/>
                <a:cs typeface="Courier New" panose="02070309020205020404" pitchFamily="49" charset="0"/>
              </a:rPr>
              <a:t>math.PI</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get_radius_from_user</a:t>
            </a:r>
            <a:r>
              <a:rPr lang="en-GB" dirty="0">
                <a:latin typeface="Courier New" panose="02070309020205020404" pitchFamily="49" charset="0"/>
                <a:cs typeface="Courier New" panose="02070309020205020404" pitchFamily="49" charset="0"/>
              </a:rPr>
              <a:t>() </a:t>
            </a:r>
          </a:p>
          <a:p>
            <a:pPr marL="0" indent="0">
              <a:buNone/>
            </a:pPr>
            <a:r>
              <a:rPr lang="en-GB" dirty="0"/>
              <a:t>Sort out the generalities first using hardwiring, and then sort out the detail; at least that way you'll have the generalities working if you run out of time. Working to generalities is sometimes called "</a:t>
            </a:r>
            <a:r>
              <a:rPr lang="en-GB" dirty="0">
                <a:solidFill>
                  <a:schemeClr val="accent1"/>
                </a:solidFill>
              </a:rPr>
              <a:t>abstraction</a:t>
            </a:r>
            <a:r>
              <a:rPr lang="en-GB" dirty="0"/>
              <a:t>": we'll talk about this later in the course.</a:t>
            </a:r>
          </a:p>
        </p:txBody>
      </p:sp>
    </p:spTree>
    <p:extLst>
      <p:ext uri="{BB962C8B-B14F-4D97-AF65-F5344CB8AC3E}">
        <p14:creationId xmlns:p14="http://schemas.microsoft.com/office/powerpoint/2010/main" val="798991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E30D22-96E9-44CB-97C9-016BEE098018}"/>
              </a:ext>
            </a:extLst>
          </p:cNvPr>
          <p:cNvSpPr>
            <a:spLocks noGrp="1"/>
          </p:cNvSpPr>
          <p:nvPr>
            <p:ph type="title"/>
          </p:nvPr>
        </p:nvSpPr>
        <p:spPr/>
        <p:txBody>
          <a:bodyPr/>
          <a:lstStyle/>
          <a:p>
            <a:pPr algn="r"/>
            <a:r>
              <a:rPr lang="en-GB" dirty="0"/>
              <a:t>Statement atoms</a:t>
            </a:r>
          </a:p>
        </p:txBody>
      </p:sp>
      <p:sp>
        <p:nvSpPr>
          <p:cNvPr id="3" name="Content Placeholder 2">
            <a:extLst>
              <a:ext uri="{FF2B5EF4-FFF2-40B4-BE49-F238E27FC236}">
                <a16:creationId xmlns:a16="http://schemas.microsoft.com/office/drawing/2014/main" xmlns="" id="{B02C5705-A996-4015-A6E0-52939D226255}"/>
              </a:ext>
            </a:extLst>
          </p:cNvPr>
          <p:cNvSpPr>
            <a:spLocks noGrp="1"/>
          </p:cNvSpPr>
          <p:nvPr>
            <p:ph idx="1"/>
          </p:nvPr>
        </p:nvSpPr>
        <p:spPr>
          <a:xfrm>
            <a:off x="641252" y="2022573"/>
            <a:ext cx="10515600" cy="4351338"/>
          </a:xfrm>
        </p:spPr>
        <p:txBody>
          <a:bodyPr/>
          <a:lstStyle/>
          <a:p>
            <a:pPr marL="0" indent="0">
              <a:buNone/>
            </a:pPr>
            <a:r>
              <a:rPr lang="en-GB" dirty="0"/>
              <a:t>The '</a:t>
            </a:r>
            <a:r>
              <a:rPr lang="en-GB" dirty="0">
                <a:solidFill>
                  <a:schemeClr val="accent1"/>
                </a:solidFill>
              </a:rPr>
              <a:t>atomic</a:t>
            </a:r>
            <a:r>
              <a:rPr lang="en-GB" dirty="0"/>
              <a:t>' components of a statement are:</a:t>
            </a:r>
          </a:p>
          <a:p>
            <a:pPr marL="0" indent="0">
              <a:buNone/>
            </a:pPr>
            <a:r>
              <a:rPr lang="en-GB" dirty="0"/>
              <a:t>	</a:t>
            </a:r>
            <a:r>
              <a:rPr lang="en-GB" dirty="0">
                <a:solidFill>
                  <a:schemeClr val="accent1"/>
                </a:solidFill>
              </a:rPr>
              <a:t>delimiters</a:t>
            </a:r>
            <a:r>
              <a:rPr lang="en-GB" dirty="0"/>
              <a:t> (indents, semicolons, etc.);</a:t>
            </a:r>
          </a:p>
          <a:p>
            <a:pPr marL="0" indent="0">
              <a:buNone/>
            </a:pPr>
            <a:r>
              <a:rPr lang="en-GB" dirty="0"/>
              <a:t>	</a:t>
            </a:r>
            <a:r>
              <a:rPr lang="en-GB" dirty="0">
                <a:solidFill>
                  <a:schemeClr val="accent1"/>
                </a:solidFill>
              </a:rPr>
              <a:t>keywords</a:t>
            </a:r>
            <a:r>
              <a:rPr lang="en-GB" dirty="0"/>
              <a:t> (built into the language);</a:t>
            </a:r>
          </a:p>
          <a:p>
            <a:pPr marL="0" indent="0">
              <a:buNone/>
            </a:pPr>
            <a:r>
              <a:rPr lang="en-GB" dirty="0"/>
              <a:t>	</a:t>
            </a:r>
            <a:r>
              <a:rPr lang="en-GB" dirty="0">
                <a:solidFill>
                  <a:schemeClr val="accent1"/>
                </a:solidFill>
              </a:rPr>
              <a:t>identifiers</a:t>
            </a:r>
            <a:r>
              <a:rPr lang="en-GB" dirty="0"/>
              <a:t> (names of variables etc.);</a:t>
            </a:r>
          </a:p>
          <a:p>
            <a:pPr marL="0" indent="0">
              <a:buNone/>
            </a:pPr>
            <a:r>
              <a:rPr lang="en-GB" dirty="0"/>
              <a:t>	</a:t>
            </a:r>
            <a:r>
              <a:rPr lang="en-GB" dirty="0">
                <a:solidFill>
                  <a:schemeClr val="accent1"/>
                </a:solidFill>
              </a:rPr>
              <a:t>literals</a:t>
            </a:r>
            <a:r>
              <a:rPr lang="en-GB" dirty="0"/>
              <a:t> (values like 2 or "hello world")</a:t>
            </a:r>
          </a:p>
          <a:p>
            <a:pPr marL="0" indent="0">
              <a:buNone/>
            </a:pPr>
            <a:r>
              <a:rPr lang="en-GB" dirty="0"/>
              <a:t>	</a:t>
            </a:r>
            <a:r>
              <a:rPr lang="en-GB" dirty="0">
                <a:solidFill>
                  <a:schemeClr val="accent1"/>
                </a:solidFill>
              </a:rPr>
              <a:t>operators</a:t>
            </a:r>
            <a:r>
              <a:rPr lang="en-GB" dirty="0"/>
              <a:t> (maths symbols that do stuff).</a:t>
            </a:r>
          </a:p>
        </p:txBody>
      </p:sp>
    </p:spTree>
    <p:extLst>
      <p:ext uri="{BB962C8B-B14F-4D97-AF65-F5344CB8AC3E}">
        <p14:creationId xmlns:p14="http://schemas.microsoft.com/office/powerpoint/2010/main" val="1287150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403775-F797-4FA9-8E64-D5A0942ADE3A}"/>
              </a:ext>
            </a:extLst>
          </p:cNvPr>
          <p:cNvSpPr>
            <a:spLocks noGrp="1"/>
          </p:cNvSpPr>
          <p:nvPr>
            <p:ph type="title"/>
          </p:nvPr>
        </p:nvSpPr>
        <p:spPr>
          <a:xfrm>
            <a:off x="1457179" y="0"/>
            <a:ext cx="10515600" cy="1325563"/>
          </a:xfrm>
        </p:spPr>
        <p:txBody>
          <a:bodyPr/>
          <a:lstStyle/>
          <a:p>
            <a:pPr algn="r"/>
            <a:r>
              <a:rPr lang="en-GB" dirty="0"/>
              <a:t>Values</a:t>
            </a:r>
          </a:p>
        </p:txBody>
      </p:sp>
      <p:sp>
        <p:nvSpPr>
          <p:cNvPr id="3" name="Content Placeholder 2">
            <a:extLst>
              <a:ext uri="{FF2B5EF4-FFF2-40B4-BE49-F238E27FC236}">
                <a16:creationId xmlns:a16="http://schemas.microsoft.com/office/drawing/2014/main" xmlns="" id="{E77F1104-F4BC-4517-9297-7670F44C4078}"/>
              </a:ext>
            </a:extLst>
          </p:cNvPr>
          <p:cNvSpPr>
            <a:spLocks noGrp="1"/>
          </p:cNvSpPr>
          <p:nvPr>
            <p:ph idx="1"/>
          </p:nvPr>
        </p:nvSpPr>
        <p:spPr>
          <a:xfrm>
            <a:off x="345830" y="1181685"/>
            <a:ext cx="11471031" cy="5528603"/>
          </a:xfrm>
        </p:spPr>
        <p:txBody>
          <a:bodyPr>
            <a:normAutofit fontScale="92500" lnSpcReduction="20000"/>
          </a:bodyPr>
          <a:lstStyle/>
          <a:p>
            <a:pPr marL="0" indent="0">
              <a:buNone/>
            </a:pPr>
            <a:r>
              <a:rPr lang="en-GB" dirty="0"/>
              <a:t>What kinds of things can we attached to variable labels?</a:t>
            </a:r>
          </a:p>
          <a:p>
            <a:pPr marL="0" indent="0">
              <a:buNone/>
            </a:pPr>
            <a:r>
              <a:rPr lang="en-GB" dirty="0"/>
              <a:t>Everything!</a:t>
            </a:r>
          </a:p>
          <a:p>
            <a:pPr marL="0" indent="0">
              <a:buNone/>
            </a:pPr>
            <a:r>
              <a:rPr lang="en-GB" dirty="0"/>
              <a:t>Literals like 1, 1.1, "a", "hello world".</a:t>
            </a:r>
          </a:p>
          <a:p>
            <a:pPr marL="0" indent="0">
              <a:buNone/>
            </a:pPr>
            <a:r>
              <a:rPr lang="en-GB" dirty="0"/>
              <a:t> </a:t>
            </a:r>
          </a:p>
          <a:p>
            <a:pPr marL="0" indent="0">
              <a:buNone/>
            </a:pPr>
            <a:r>
              <a:rPr lang="en-GB" dirty="0"/>
              <a:t>But also whole chunks of code.</a:t>
            </a:r>
          </a:p>
          <a:p>
            <a:pPr marL="0" indent="0">
              <a:buNone/>
            </a:pPr>
            <a:endParaRPr lang="en-GB" dirty="0"/>
          </a:p>
          <a:p>
            <a:pPr marL="0" indent="0">
              <a:buNone/>
            </a:pPr>
            <a:r>
              <a:rPr lang="en-GB" dirty="0"/>
              <a:t>All the code and values in the computer is held in the form of binary data. We don't usually see this, but it is. It has to be: computers are just very complicated sets of on and off switches.  </a:t>
            </a:r>
          </a:p>
          <a:p>
            <a:pPr marL="0" indent="0">
              <a:buNone/>
            </a:pPr>
            <a:endParaRPr lang="en-GB" dirty="0"/>
          </a:p>
          <a:p>
            <a:pPr marL="0" indent="0">
              <a:buNone/>
            </a:pPr>
            <a:r>
              <a:rPr lang="en-GB" dirty="0"/>
              <a:t>If values are just spaces in memory with something in them, and all code and values is binary, if we can attach a label to a value in memory, we can attach it to code in memory. </a:t>
            </a:r>
          </a:p>
          <a:p>
            <a:pPr marL="0" indent="0">
              <a:buNone/>
            </a:pPr>
            <a:endParaRPr lang="en-GB" dirty="0"/>
          </a:p>
          <a:p>
            <a:pPr marL="0" indent="0">
              <a:buNone/>
            </a:pPr>
            <a:r>
              <a:rPr lang="en-GB" dirty="0"/>
              <a:t>This is the basis of object oriented computing.</a:t>
            </a:r>
          </a:p>
        </p:txBody>
      </p:sp>
    </p:spTree>
    <p:extLst>
      <p:ext uri="{BB962C8B-B14F-4D97-AF65-F5344CB8AC3E}">
        <p14:creationId xmlns:p14="http://schemas.microsoft.com/office/powerpoint/2010/main" val="1619531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403775-F797-4FA9-8E64-D5A0942ADE3A}"/>
              </a:ext>
            </a:extLst>
          </p:cNvPr>
          <p:cNvSpPr>
            <a:spLocks noGrp="1"/>
          </p:cNvSpPr>
          <p:nvPr>
            <p:ph type="title"/>
          </p:nvPr>
        </p:nvSpPr>
        <p:spPr/>
        <p:txBody>
          <a:bodyPr/>
          <a:lstStyle/>
          <a:p>
            <a:pPr algn="r"/>
            <a:r>
              <a:rPr lang="en-GB" dirty="0"/>
              <a:t>Objects</a:t>
            </a:r>
          </a:p>
        </p:txBody>
      </p:sp>
      <p:sp>
        <p:nvSpPr>
          <p:cNvPr id="3" name="Content Placeholder 2">
            <a:extLst>
              <a:ext uri="{FF2B5EF4-FFF2-40B4-BE49-F238E27FC236}">
                <a16:creationId xmlns:a16="http://schemas.microsoft.com/office/drawing/2014/main" xmlns="" id="{E77F1104-F4BC-4517-9297-7670F44C4078}"/>
              </a:ext>
            </a:extLst>
          </p:cNvPr>
          <p:cNvSpPr>
            <a:spLocks noGrp="1"/>
          </p:cNvSpPr>
          <p:nvPr>
            <p:ph idx="1"/>
          </p:nvPr>
        </p:nvSpPr>
        <p:spPr>
          <a:xfrm>
            <a:off x="373965" y="1927274"/>
            <a:ext cx="11471031" cy="4417254"/>
          </a:xfrm>
        </p:spPr>
        <p:txBody>
          <a:bodyPr>
            <a:normAutofit/>
          </a:bodyPr>
          <a:lstStyle/>
          <a:p>
            <a:pPr marL="0" indent="0">
              <a:buNone/>
            </a:pPr>
            <a:r>
              <a:rPr lang="en-GB" dirty="0"/>
              <a:t>Objects are chunks of code that are wrapped up in a particular way. </a:t>
            </a:r>
          </a:p>
          <a:p>
            <a:pPr marL="0" indent="0">
              <a:buNone/>
            </a:pPr>
            <a:endParaRPr lang="en-GB" dirty="0"/>
          </a:p>
          <a:p>
            <a:pPr marL="0" indent="0">
              <a:buNone/>
            </a:pPr>
            <a:r>
              <a:rPr lang="en-GB" dirty="0"/>
              <a:t>One thing this format enables is the attaching of labels to them to create variables.</a:t>
            </a:r>
          </a:p>
          <a:p>
            <a:pPr marL="0" indent="0">
              <a:buNone/>
            </a:pPr>
            <a:endParaRPr lang="en-GB" dirty="0"/>
          </a:p>
          <a:p>
            <a:pPr marL="0" indent="0">
              <a:buNone/>
            </a:pPr>
            <a:r>
              <a:rPr lang="en-GB" dirty="0"/>
              <a:t>Objects can have their own functions and variables, so you can have variables inside other variables.</a:t>
            </a:r>
          </a:p>
          <a:p>
            <a:pPr marL="0" indent="0">
              <a:buNone/>
            </a:pPr>
            <a:endParaRPr lang="en-GB" dirty="0"/>
          </a:p>
          <a:p>
            <a:pPr marL="0" indent="0">
              <a:buNone/>
            </a:pPr>
            <a:r>
              <a:rPr lang="en-GB" dirty="0"/>
              <a:t>Objects generally do some particular job. Here's an example…</a:t>
            </a:r>
          </a:p>
          <a:p>
            <a:pPr marL="0" indent="0">
              <a:buNone/>
            </a:pPr>
            <a:endParaRPr lang="en-GB" dirty="0"/>
          </a:p>
        </p:txBody>
      </p:sp>
    </p:spTree>
    <p:extLst>
      <p:ext uri="{BB962C8B-B14F-4D97-AF65-F5344CB8AC3E}">
        <p14:creationId xmlns:p14="http://schemas.microsoft.com/office/powerpoint/2010/main" val="3657196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7691E4-9DF5-4F74-898B-5EB83AEEFA8F}"/>
              </a:ext>
            </a:extLst>
          </p:cNvPr>
          <p:cNvSpPr>
            <a:spLocks noGrp="1"/>
          </p:cNvSpPr>
          <p:nvPr>
            <p:ph type="title"/>
          </p:nvPr>
        </p:nvSpPr>
        <p:spPr>
          <a:xfrm>
            <a:off x="1316501" y="208517"/>
            <a:ext cx="10515600" cy="1325563"/>
          </a:xfrm>
        </p:spPr>
        <p:txBody>
          <a:bodyPr/>
          <a:lstStyle/>
          <a:p>
            <a:pPr algn="r"/>
            <a:r>
              <a:rPr lang="en-GB" altLang="en-US" dirty="0"/>
              <a:t>Example</a:t>
            </a:r>
            <a:endParaRPr lang="en-GB" dirty="0"/>
          </a:p>
        </p:txBody>
      </p:sp>
      <p:sp>
        <p:nvSpPr>
          <p:cNvPr id="3" name="Content Placeholder 2">
            <a:extLst>
              <a:ext uri="{FF2B5EF4-FFF2-40B4-BE49-F238E27FC236}">
                <a16:creationId xmlns:a16="http://schemas.microsoft.com/office/drawing/2014/main" xmlns="" id="{046850C4-EDBF-4E64-B505-9881084B727E}"/>
              </a:ext>
            </a:extLst>
          </p:cNvPr>
          <p:cNvSpPr>
            <a:spLocks noGrp="1"/>
          </p:cNvSpPr>
          <p:nvPr>
            <p:ph idx="1"/>
          </p:nvPr>
        </p:nvSpPr>
        <p:spPr>
          <a:xfrm>
            <a:off x="393895" y="548640"/>
            <a:ext cx="11268221" cy="5838091"/>
          </a:xfrm>
        </p:spPr>
        <p:txBody>
          <a:bodyPr>
            <a:normAutofit fontScale="62500" lnSpcReduction="20000"/>
          </a:bodyPr>
          <a:lstStyle/>
          <a:p>
            <a:pPr>
              <a:spcAft>
                <a:spcPts val="1200"/>
              </a:spcAft>
              <a:buNone/>
            </a:pPr>
            <a:r>
              <a:rPr lang="en-GB" altLang="en-US" dirty="0">
                <a:latin typeface="Courier New" panose="02070309020205020404" pitchFamily="49" charset="0"/>
              </a:rPr>
              <a:t>import </a:t>
            </a:r>
            <a:r>
              <a:rPr lang="en-GB" altLang="en-US" dirty="0" err="1">
                <a:latin typeface="Courier New" panose="02070309020205020404" pitchFamily="49" charset="0"/>
              </a:rPr>
              <a:t>tkinter</a:t>
            </a: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def run():</a:t>
            </a:r>
          </a:p>
          <a:p>
            <a:pPr>
              <a:spcAft>
                <a:spcPts val="1200"/>
              </a:spcAft>
              <a:buNone/>
            </a:pPr>
            <a:r>
              <a:rPr lang="en-GB" altLang="en-US" dirty="0">
                <a:latin typeface="Courier New" panose="02070309020205020404" pitchFamily="49" charset="0"/>
              </a:rPr>
              <a:t>	pass</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root = </a:t>
            </a:r>
            <a:r>
              <a:rPr lang="en-GB" altLang="en-US" dirty="0" err="1">
                <a:latin typeface="Courier New" panose="02070309020205020404" pitchFamily="49" charset="0"/>
              </a:rPr>
              <a:t>tkinter.Tk</a:t>
            </a:r>
            <a:r>
              <a:rPr lang="en-GB" altLang="en-US" dirty="0">
                <a:latin typeface="Courier New" panose="02070309020205020404" pitchFamily="49" charset="0"/>
              </a:rPr>
              <a:t>() </a:t>
            </a:r>
          </a:p>
          <a:p>
            <a:pPr>
              <a:spcAft>
                <a:spcPts val="1200"/>
              </a:spcAft>
              <a:buNone/>
            </a:pPr>
            <a:r>
              <a:rPr lang="en-GB" altLang="en-US" dirty="0">
                <a:latin typeface="Courier New" panose="02070309020205020404" pitchFamily="49" charset="0"/>
              </a:rPr>
              <a:t>menu = </a:t>
            </a:r>
            <a:r>
              <a:rPr lang="en-GB" altLang="en-US" dirty="0" err="1">
                <a:latin typeface="Courier New" panose="02070309020205020404" pitchFamily="49" charset="0"/>
              </a:rPr>
              <a:t>tkinter.Menu</a:t>
            </a:r>
            <a:r>
              <a:rPr lang="en-GB" altLang="en-US" dirty="0">
                <a:latin typeface="Courier New" panose="02070309020205020404" pitchFamily="49" charset="0"/>
              </a:rPr>
              <a:t>(root)</a:t>
            </a:r>
          </a:p>
          <a:p>
            <a:pPr>
              <a:spcAft>
                <a:spcPts val="1200"/>
              </a:spcAft>
              <a:buNone/>
            </a:pPr>
            <a:r>
              <a:rPr lang="en-GB" altLang="en-US" dirty="0" err="1">
                <a:latin typeface="Courier New" panose="02070309020205020404" pitchFamily="49" charset="0"/>
              </a:rPr>
              <a:t>root.config</a:t>
            </a:r>
            <a:r>
              <a:rPr lang="en-GB" altLang="en-US" dirty="0">
                <a:latin typeface="Courier New" panose="02070309020205020404" pitchFamily="49" charset="0"/>
              </a:rPr>
              <a:t>(menu=menu)</a:t>
            </a:r>
          </a:p>
          <a:p>
            <a:pPr>
              <a:spcAft>
                <a:spcPts val="1200"/>
              </a:spcAft>
              <a:buNone/>
            </a:pPr>
            <a:r>
              <a:rPr lang="en-GB" altLang="en-US" dirty="0" err="1">
                <a:latin typeface="Courier New" panose="02070309020205020404" pitchFamily="49" charset="0"/>
              </a:rPr>
              <a:t>model_menu</a:t>
            </a:r>
            <a:r>
              <a:rPr lang="en-GB" altLang="en-US" dirty="0">
                <a:latin typeface="Courier New" panose="02070309020205020404" pitchFamily="49" charset="0"/>
              </a:rPr>
              <a:t> = </a:t>
            </a:r>
            <a:r>
              <a:rPr lang="en-GB" altLang="en-US" dirty="0" err="1">
                <a:latin typeface="Courier New" panose="02070309020205020404" pitchFamily="49" charset="0"/>
              </a:rPr>
              <a:t>tkinter.Menu</a:t>
            </a:r>
            <a:r>
              <a:rPr lang="en-GB" altLang="en-US" dirty="0">
                <a:latin typeface="Courier New" panose="02070309020205020404" pitchFamily="49" charset="0"/>
              </a:rPr>
              <a:t>(menu)</a:t>
            </a:r>
          </a:p>
          <a:p>
            <a:pPr>
              <a:spcAft>
                <a:spcPts val="1200"/>
              </a:spcAft>
              <a:buNone/>
            </a:pPr>
            <a:r>
              <a:rPr lang="en-GB" altLang="en-US" dirty="0" err="1">
                <a:latin typeface="Courier New" panose="02070309020205020404" pitchFamily="49" charset="0"/>
              </a:rPr>
              <a:t>menu.add_cascade</a:t>
            </a:r>
            <a:r>
              <a:rPr lang="en-GB" altLang="en-US" dirty="0">
                <a:latin typeface="Courier New" panose="02070309020205020404" pitchFamily="49" charset="0"/>
              </a:rPr>
              <a:t>(label="Model", menu=</a:t>
            </a:r>
            <a:r>
              <a:rPr lang="en-GB" altLang="en-US" dirty="0" err="1">
                <a:latin typeface="Courier New" panose="02070309020205020404" pitchFamily="49" charset="0"/>
              </a:rPr>
              <a:t>model_menu</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model_menu.add_command</a:t>
            </a:r>
            <a:r>
              <a:rPr lang="en-GB" altLang="en-US" dirty="0">
                <a:latin typeface="Courier New" panose="02070309020205020404" pitchFamily="49" charset="0"/>
              </a:rPr>
              <a:t>(label="Run model", command=run) </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err="1">
                <a:latin typeface="Courier New" panose="02070309020205020404" pitchFamily="49" charset="0"/>
              </a:rPr>
              <a:t>tkinter.mainloop</a:t>
            </a:r>
            <a:r>
              <a:rPr lang="en-GB" altLang="en-US" dirty="0">
                <a:latin typeface="Courier New" panose="02070309020205020404" pitchFamily="49" charset="0"/>
              </a:rPr>
              <a:t>()</a:t>
            </a:r>
          </a:p>
          <a:p>
            <a:pPr marL="0" indent="0">
              <a:buNone/>
            </a:pPr>
            <a:endParaRPr lang="en-GB" dirty="0"/>
          </a:p>
        </p:txBody>
      </p:sp>
      <p:pic>
        <p:nvPicPr>
          <p:cNvPr id="5" name="Picture 4">
            <a:extLst>
              <a:ext uri="{FF2B5EF4-FFF2-40B4-BE49-F238E27FC236}">
                <a16:creationId xmlns:a16="http://schemas.microsoft.com/office/drawing/2014/main" xmlns="" id="{39D605C9-48FB-42A6-AD59-01D20C9BBFD8}"/>
              </a:ext>
            </a:extLst>
          </p:cNvPr>
          <p:cNvPicPr>
            <a:picLocks noChangeAspect="1"/>
          </p:cNvPicPr>
          <p:nvPr/>
        </p:nvPicPr>
        <p:blipFill>
          <a:blip r:embed="rId3"/>
          <a:stretch>
            <a:fillRect/>
          </a:stretch>
        </p:blipFill>
        <p:spPr>
          <a:xfrm>
            <a:off x="8122708" y="1534080"/>
            <a:ext cx="3709393" cy="1429714"/>
          </a:xfrm>
          <a:prstGeom prst="rect">
            <a:avLst/>
          </a:prstGeom>
        </p:spPr>
      </p:pic>
    </p:spTree>
    <p:extLst>
      <p:ext uri="{BB962C8B-B14F-4D97-AF65-F5344CB8AC3E}">
        <p14:creationId xmlns:p14="http://schemas.microsoft.com/office/powerpoint/2010/main" val="894163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7691E4-9DF5-4F74-898B-5EB83AEEFA8F}"/>
              </a:ext>
            </a:extLst>
          </p:cNvPr>
          <p:cNvSpPr>
            <a:spLocks noGrp="1"/>
          </p:cNvSpPr>
          <p:nvPr>
            <p:ph type="title"/>
          </p:nvPr>
        </p:nvSpPr>
        <p:spPr>
          <a:xfrm>
            <a:off x="1316501" y="208517"/>
            <a:ext cx="10515600" cy="1325563"/>
          </a:xfrm>
        </p:spPr>
        <p:txBody>
          <a:bodyPr/>
          <a:lstStyle/>
          <a:p>
            <a:pPr algn="r"/>
            <a:r>
              <a:rPr lang="en-GB" altLang="en-US" dirty="0"/>
              <a:t>Example</a:t>
            </a:r>
            <a:endParaRPr lang="en-GB" dirty="0"/>
          </a:p>
        </p:txBody>
      </p:sp>
      <p:sp>
        <p:nvSpPr>
          <p:cNvPr id="3" name="Content Placeholder 2">
            <a:extLst>
              <a:ext uri="{FF2B5EF4-FFF2-40B4-BE49-F238E27FC236}">
                <a16:creationId xmlns:a16="http://schemas.microsoft.com/office/drawing/2014/main" xmlns="" id="{046850C4-EDBF-4E64-B505-9881084B727E}"/>
              </a:ext>
            </a:extLst>
          </p:cNvPr>
          <p:cNvSpPr>
            <a:spLocks noGrp="1"/>
          </p:cNvSpPr>
          <p:nvPr>
            <p:ph idx="1"/>
          </p:nvPr>
        </p:nvSpPr>
        <p:spPr>
          <a:xfrm>
            <a:off x="393895" y="548640"/>
            <a:ext cx="11268221" cy="5838091"/>
          </a:xfrm>
        </p:spPr>
        <p:txBody>
          <a:bodyPr>
            <a:normAutofit fontScale="55000" lnSpcReduction="20000"/>
          </a:bodyPr>
          <a:lstStyle/>
          <a:p>
            <a:pPr>
              <a:spcAft>
                <a:spcPts val="1200"/>
              </a:spcAft>
              <a:buNone/>
            </a:pPr>
            <a:r>
              <a:rPr lang="en-GB" altLang="en-US" dirty="0">
                <a:latin typeface="Courier New" panose="02070309020205020404" pitchFamily="49" charset="0"/>
              </a:rPr>
              <a:t>import </a:t>
            </a:r>
            <a:r>
              <a:rPr lang="en-GB" altLang="en-US" dirty="0" err="1">
                <a:latin typeface="Courier New" panose="02070309020205020404" pitchFamily="49" charset="0"/>
              </a:rPr>
              <a:t>tkinter</a:t>
            </a: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def run():</a:t>
            </a:r>
          </a:p>
          <a:p>
            <a:pPr>
              <a:spcAft>
                <a:spcPts val="1200"/>
              </a:spcAft>
              <a:buNone/>
            </a:pPr>
            <a:r>
              <a:rPr lang="en-GB" altLang="en-US" dirty="0">
                <a:latin typeface="Courier New" panose="02070309020205020404" pitchFamily="49" charset="0"/>
              </a:rPr>
              <a:t>	pass</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a:latin typeface="Courier New" panose="02070309020205020404" pitchFamily="49" charset="0"/>
              </a:rPr>
              <a:t>root = </a:t>
            </a:r>
            <a:r>
              <a:rPr lang="en-GB" altLang="en-US" dirty="0" err="1">
                <a:latin typeface="Courier New" panose="02070309020205020404" pitchFamily="49" charset="0"/>
              </a:rPr>
              <a:t>tkinter.Tk</a:t>
            </a:r>
            <a:r>
              <a:rPr lang="en-GB" altLang="en-US" dirty="0">
                <a:latin typeface="Courier New" panose="02070309020205020404" pitchFamily="49" charset="0"/>
              </a:rPr>
              <a:t>() </a:t>
            </a:r>
          </a:p>
          <a:p>
            <a:pPr>
              <a:spcAft>
                <a:spcPts val="1200"/>
              </a:spcAft>
              <a:buNone/>
            </a:pPr>
            <a:r>
              <a:rPr lang="en-GB" altLang="en-US" dirty="0">
                <a:latin typeface="Courier New" panose="02070309020205020404" pitchFamily="49" charset="0"/>
              </a:rPr>
              <a:t>menu = </a:t>
            </a:r>
            <a:r>
              <a:rPr lang="en-GB" altLang="en-US" dirty="0" err="1">
                <a:latin typeface="Courier New" panose="02070309020205020404" pitchFamily="49" charset="0"/>
              </a:rPr>
              <a:t>tkinter.Menu</a:t>
            </a:r>
            <a:r>
              <a:rPr lang="en-GB" altLang="en-US" dirty="0">
                <a:latin typeface="Courier New" panose="02070309020205020404" pitchFamily="49" charset="0"/>
              </a:rPr>
              <a:t>(root)</a:t>
            </a:r>
          </a:p>
          <a:p>
            <a:pPr>
              <a:spcAft>
                <a:spcPts val="1200"/>
              </a:spcAft>
              <a:buNone/>
            </a:pPr>
            <a:r>
              <a:rPr lang="en-GB" altLang="en-US" dirty="0" err="1">
                <a:latin typeface="Courier New" panose="02070309020205020404" pitchFamily="49" charset="0"/>
              </a:rPr>
              <a:t>root.config</a:t>
            </a:r>
            <a:r>
              <a:rPr lang="en-GB" altLang="en-US" dirty="0">
                <a:latin typeface="Courier New" panose="02070309020205020404" pitchFamily="49" charset="0"/>
              </a:rPr>
              <a:t>(menu=menu)</a:t>
            </a:r>
          </a:p>
          <a:p>
            <a:pPr>
              <a:spcAft>
                <a:spcPts val="1200"/>
              </a:spcAft>
              <a:buNone/>
            </a:pPr>
            <a:r>
              <a:rPr lang="en-GB" altLang="en-US" dirty="0" err="1">
                <a:latin typeface="Courier New" panose="02070309020205020404" pitchFamily="49" charset="0"/>
              </a:rPr>
              <a:t>model_menu</a:t>
            </a:r>
            <a:r>
              <a:rPr lang="en-GB" altLang="en-US" dirty="0">
                <a:latin typeface="Courier New" panose="02070309020205020404" pitchFamily="49" charset="0"/>
              </a:rPr>
              <a:t> = </a:t>
            </a:r>
            <a:r>
              <a:rPr lang="en-GB" altLang="en-US" dirty="0" err="1">
                <a:latin typeface="Courier New" panose="02070309020205020404" pitchFamily="49" charset="0"/>
              </a:rPr>
              <a:t>tkinter.Menu</a:t>
            </a:r>
            <a:r>
              <a:rPr lang="en-GB" altLang="en-US" dirty="0">
                <a:latin typeface="Courier New" panose="02070309020205020404" pitchFamily="49" charset="0"/>
              </a:rPr>
              <a:t>(menu)</a:t>
            </a:r>
          </a:p>
          <a:p>
            <a:pPr>
              <a:spcAft>
                <a:spcPts val="1200"/>
              </a:spcAft>
              <a:buNone/>
            </a:pPr>
            <a:r>
              <a:rPr lang="en-GB" altLang="en-US" dirty="0" err="1">
                <a:latin typeface="Courier New" panose="02070309020205020404" pitchFamily="49" charset="0"/>
              </a:rPr>
              <a:t>menu.add_cascade</a:t>
            </a:r>
            <a:r>
              <a:rPr lang="en-GB" altLang="en-US" dirty="0">
                <a:latin typeface="Courier New" panose="02070309020205020404" pitchFamily="49" charset="0"/>
              </a:rPr>
              <a:t>(label="Model", menu=</a:t>
            </a:r>
            <a:r>
              <a:rPr lang="en-GB" altLang="en-US" dirty="0" err="1">
                <a:latin typeface="Courier New" panose="02070309020205020404" pitchFamily="49" charset="0"/>
              </a:rPr>
              <a:t>model_menu</a:t>
            </a:r>
            <a:r>
              <a:rPr lang="en-GB" altLang="en-US" dirty="0">
                <a:latin typeface="Courier New" panose="02070309020205020404" pitchFamily="49" charset="0"/>
              </a:rPr>
              <a:t>)</a:t>
            </a:r>
          </a:p>
          <a:p>
            <a:pPr>
              <a:spcAft>
                <a:spcPts val="1200"/>
              </a:spcAft>
              <a:buNone/>
            </a:pPr>
            <a:r>
              <a:rPr lang="en-GB" altLang="en-US" dirty="0" err="1">
                <a:latin typeface="Courier New" panose="02070309020205020404" pitchFamily="49" charset="0"/>
              </a:rPr>
              <a:t>model_menu.add_command</a:t>
            </a:r>
            <a:r>
              <a:rPr lang="en-GB" altLang="en-US" dirty="0">
                <a:latin typeface="Courier New" panose="02070309020205020404" pitchFamily="49" charset="0"/>
              </a:rPr>
              <a:t>(label="Run model", command=run) </a:t>
            </a:r>
          </a:p>
          <a:p>
            <a:pPr>
              <a:spcAft>
                <a:spcPts val="1200"/>
              </a:spcAft>
              <a:buNone/>
            </a:pPr>
            <a:endParaRPr lang="en-GB" altLang="en-US" dirty="0">
              <a:latin typeface="Courier New" panose="02070309020205020404" pitchFamily="49" charset="0"/>
            </a:endParaRPr>
          </a:p>
          <a:p>
            <a:pPr>
              <a:spcAft>
                <a:spcPts val="1200"/>
              </a:spcAft>
              <a:buNone/>
            </a:pPr>
            <a:r>
              <a:rPr lang="en-GB" altLang="en-US" dirty="0" err="1">
                <a:latin typeface="Courier New" panose="02070309020205020404" pitchFamily="49" charset="0"/>
              </a:rPr>
              <a:t>tkinter.mainloop</a:t>
            </a:r>
            <a:r>
              <a:rPr lang="en-GB" altLang="en-US" dirty="0">
                <a:latin typeface="Courier New" panose="02070309020205020404" pitchFamily="49" charset="0"/>
              </a:rPr>
              <a:t>()</a:t>
            </a:r>
          </a:p>
          <a:p>
            <a:pPr>
              <a:spcAft>
                <a:spcPts val="1200"/>
              </a:spcAft>
              <a:buNone/>
            </a:pPr>
            <a:r>
              <a:rPr lang="en-GB" altLang="en-US" sz="4400" dirty="0"/>
              <a:t>Python</a:t>
            </a:r>
            <a:r>
              <a:rPr lang="en-GB" altLang="en-US" sz="4400" dirty="0">
                <a:latin typeface="Courier New" panose="02070309020205020404" pitchFamily="49" charset="0"/>
              </a:rPr>
              <a:t> </a:t>
            </a:r>
            <a:r>
              <a:rPr lang="en-GB" altLang="en-US" sz="4400" dirty="0"/>
              <a:t>is a third generation, imperative, procedural, object oriented language.</a:t>
            </a:r>
          </a:p>
          <a:p>
            <a:pPr>
              <a:spcAft>
                <a:spcPts val="1200"/>
              </a:spcAft>
              <a:buNone/>
            </a:pPr>
            <a:endParaRPr lang="en-GB" altLang="en-US" dirty="0">
              <a:latin typeface="Courier New" panose="02070309020205020404" pitchFamily="49" charset="0"/>
            </a:endParaRPr>
          </a:p>
          <a:p>
            <a:pPr marL="0" indent="0">
              <a:buNone/>
            </a:pPr>
            <a:endParaRPr lang="en-GB" dirty="0"/>
          </a:p>
        </p:txBody>
      </p:sp>
      <p:grpSp>
        <p:nvGrpSpPr>
          <p:cNvPr id="5" name="Group 4">
            <a:extLst>
              <a:ext uri="{FF2B5EF4-FFF2-40B4-BE49-F238E27FC236}">
                <a16:creationId xmlns:a16="http://schemas.microsoft.com/office/drawing/2014/main" xmlns="" id="{A63A2E0E-78BB-4BB6-B70E-7B6E8899A997}"/>
              </a:ext>
            </a:extLst>
          </p:cNvPr>
          <p:cNvGrpSpPr/>
          <p:nvPr/>
        </p:nvGrpSpPr>
        <p:grpSpPr>
          <a:xfrm>
            <a:off x="745300" y="2128148"/>
            <a:ext cx="10916816" cy="2420323"/>
            <a:chOff x="1119674" y="2207661"/>
            <a:chExt cx="10916816" cy="2420323"/>
          </a:xfrm>
        </p:grpSpPr>
        <p:sp>
          <p:nvSpPr>
            <p:cNvPr id="6" name="Oval 5">
              <a:extLst>
                <a:ext uri="{FF2B5EF4-FFF2-40B4-BE49-F238E27FC236}">
                  <a16:creationId xmlns:a16="http://schemas.microsoft.com/office/drawing/2014/main" xmlns="" id="{89ED2661-CB33-4AB4-A660-9B60E0358ADF}"/>
                </a:ext>
              </a:extLst>
            </p:cNvPr>
            <p:cNvSpPr/>
            <p:nvPr/>
          </p:nvSpPr>
          <p:spPr>
            <a:xfrm>
              <a:off x="1119674" y="3956180"/>
              <a:ext cx="690465" cy="67180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xmlns="" id="{85910F34-B95B-4F18-BBEE-33BDF607D92B}"/>
                </a:ext>
              </a:extLst>
            </p:cNvPr>
            <p:cNvSpPr/>
            <p:nvPr/>
          </p:nvSpPr>
          <p:spPr>
            <a:xfrm>
              <a:off x="1642188" y="2375612"/>
              <a:ext cx="6120881" cy="1636551"/>
            </a:xfrm>
            <a:custGeom>
              <a:avLst/>
              <a:gdLst>
                <a:gd name="connsiteX0" fmla="*/ 0 w 6120881"/>
                <a:gd name="connsiteY0" fmla="*/ 1636551 h 1636551"/>
                <a:gd name="connsiteX1" fmla="*/ 3918857 w 6120881"/>
                <a:gd name="connsiteY1" fmla="*/ 143653 h 1636551"/>
                <a:gd name="connsiteX2" fmla="*/ 6120881 w 6120881"/>
                <a:gd name="connsiteY2" fmla="*/ 143653 h 1636551"/>
              </a:gdLst>
              <a:ahLst/>
              <a:cxnLst>
                <a:cxn ang="0">
                  <a:pos x="connsiteX0" y="connsiteY0"/>
                </a:cxn>
                <a:cxn ang="0">
                  <a:pos x="connsiteX1" y="connsiteY1"/>
                </a:cxn>
                <a:cxn ang="0">
                  <a:pos x="connsiteX2" y="connsiteY2"/>
                </a:cxn>
              </a:cxnLst>
              <a:rect l="l" t="t" r="r" b="b"/>
              <a:pathLst>
                <a:path w="6120881" h="1636551">
                  <a:moveTo>
                    <a:pt x="0" y="1636551"/>
                  </a:moveTo>
                  <a:cubicBezTo>
                    <a:pt x="1449355" y="1014510"/>
                    <a:pt x="2898710" y="392469"/>
                    <a:pt x="3918857" y="143653"/>
                  </a:cubicBezTo>
                  <a:cubicBezTo>
                    <a:pt x="4939004" y="-105163"/>
                    <a:pt x="5529942" y="19245"/>
                    <a:pt x="6120881" y="143653"/>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xmlns="" id="{208BF983-9C9F-4A90-BE8D-E0BF986762BB}"/>
                </a:ext>
              </a:extLst>
            </p:cNvPr>
            <p:cNvSpPr txBox="1"/>
            <p:nvPr/>
          </p:nvSpPr>
          <p:spPr>
            <a:xfrm>
              <a:off x="7862596" y="2207661"/>
              <a:ext cx="4173894" cy="1569660"/>
            </a:xfrm>
            <a:prstGeom prst="rect">
              <a:avLst/>
            </a:prstGeom>
            <a:noFill/>
          </p:spPr>
          <p:txBody>
            <a:bodyPr wrap="square" rtlCol="0">
              <a:spAutoFit/>
            </a:bodyPr>
            <a:lstStyle/>
            <a:p>
              <a:r>
                <a:rPr lang="en-GB" sz="2400" dirty="0"/>
                <a:t>The “</a:t>
              </a:r>
              <a:r>
                <a:rPr lang="en-GB" sz="2400" dirty="0">
                  <a:solidFill>
                    <a:schemeClr val="accent5">
                      <a:lumMod val="75000"/>
                    </a:schemeClr>
                  </a:solidFill>
                </a:rPr>
                <a:t>dot operator</a:t>
              </a:r>
              <a:r>
                <a:rPr lang="en-GB" sz="2400" dirty="0"/>
                <a:t>” is used to say “look inside this object and find this code (in this case a procedure).</a:t>
              </a:r>
            </a:p>
          </p:txBody>
        </p:sp>
      </p:grpSp>
    </p:spTree>
    <p:extLst>
      <p:ext uri="{BB962C8B-B14F-4D97-AF65-F5344CB8AC3E}">
        <p14:creationId xmlns:p14="http://schemas.microsoft.com/office/powerpoint/2010/main" val="29904086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403775-F797-4FA9-8E64-D5A0942ADE3A}"/>
              </a:ext>
            </a:extLst>
          </p:cNvPr>
          <p:cNvSpPr>
            <a:spLocks noGrp="1"/>
          </p:cNvSpPr>
          <p:nvPr>
            <p:ph type="title"/>
          </p:nvPr>
        </p:nvSpPr>
        <p:spPr/>
        <p:txBody>
          <a:bodyPr/>
          <a:lstStyle/>
          <a:p>
            <a:pPr algn="r"/>
            <a:r>
              <a:rPr lang="en-GB" dirty="0"/>
              <a:t>Values</a:t>
            </a:r>
          </a:p>
        </p:txBody>
      </p:sp>
      <p:sp>
        <p:nvSpPr>
          <p:cNvPr id="3" name="Content Placeholder 2">
            <a:extLst>
              <a:ext uri="{FF2B5EF4-FFF2-40B4-BE49-F238E27FC236}">
                <a16:creationId xmlns:a16="http://schemas.microsoft.com/office/drawing/2014/main" xmlns="" id="{E77F1104-F4BC-4517-9297-7670F44C4078}"/>
              </a:ext>
            </a:extLst>
          </p:cNvPr>
          <p:cNvSpPr>
            <a:spLocks noGrp="1"/>
          </p:cNvSpPr>
          <p:nvPr>
            <p:ph idx="1"/>
          </p:nvPr>
        </p:nvSpPr>
        <p:spPr>
          <a:xfrm>
            <a:off x="373965" y="1547446"/>
            <a:ext cx="11471031" cy="4797082"/>
          </a:xfrm>
        </p:spPr>
        <p:txBody>
          <a:bodyPr>
            <a:normAutofit fontScale="92500" lnSpcReduction="20000"/>
          </a:bodyPr>
          <a:lstStyle/>
          <a:p>
            <a:pPr marL="0" indent="0">
              <a:buNone/>
            </a:pPr>
            <a:r>
              <a:rPr lang="en-GB" dirty="0"/>
              <a:t>Don't worry about how we make objects for the moment; we'll look at this a bit later.</a:t>
            </a:r>
          </a:p>
          <a:p>
            <a:pPr marL="0" indent="0">
              <a:buNone/>
            </a:pPr>
            <a:r>
              <a:rPr lang="en-GB" dirty="0"/>
              <a:t> </a:t>
            </a:r>
          </a:p>
          <a:p>
            <a:pPr marL="0" indent="0">
              <a:buNone/>
            </a:pPr>
            <a:r>
              <a:rPr lang="en-GB" dirty="0"/>
              <a:t>But, for example, in Python (but not all other languages), functions themselves are objects that can be given labels:</a:t>
            </a:r>
          </a:p>
          <a:p>
            <a:pPr marL="0" indent="0">
              <a:buNone/>
            </a:pPr>
            <a:r>
              <a:rPr lang="en-GB" dirty="0">
                <a:latin typeface="Courier New" panose="02070309020205020404" pitchFamily="49" charset="0"/>
                <a:cs typeface="Courier New" panose="02070309020205020404" pitchFamily="49" charset="0"/>
              </a:rPr>
              <a:t>&gt;&gt;&gt; a = print</a:t>
            </a:r>
          </a:p>
          <a:p>
            <a:pPr marL="0" indent="0">
              <a:buNone/>
            </a:pPr>
            <a:r>
              <a:rPr lang="en-GB" dirty="0">
                <a:latin typeface="Courier New" panose="02070309020205020404" pitchFamily="49" charset="0"/>
                <a:cs typeface="Courier New" panose="02070309020205020404" pitchFamily="49" charset="0"/>
              </a:rPr>
              <a:t>&gt;&gt;&gt; a("hello world")</a:t>
            </a:r>
          </a:p>
          <a:p>
            <a:pPr marL="0" indent="0">
              <a:buNone/>
            </a:pPr>
            <a:r>
              <a:rPr lang="en-GB" dirty="0">
                <a:latin typeface="Courier New" panose="02070309020205020404" pitchFamily="49" charset="0"/>
                <a:cs typeface="Courier New" panose="02070309020205020404" pitchFamily="49" charset="0"/>
              </a:rPr>
              <a:t>hello world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This makes it incredibly powerful: for example, we can pass one function into another (the core of functional programming). </a:t>
            </a:r>
          </a:p>
          <a:p>
            <a:pPr marL="0" indent="0">
              <a:buNone/>
            </a:pPr>
            <a:r>
              <a:rPr lang="en-GB" dirty="0">
                <a:latin typeface="Courier New" panose="02070309020205020404" pitchFamily="49" charset="0"/>
                <a:cs typeface="Courier New" panose="02070309020205020404" pitchFamily="49" charset="0"/>
              </a:rPr>
              <a:t>&gt;&gt;&gt;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(a)</a:t>
            </a:r>
          </a:p>
        </p:txBody>
      </p:sp>
    </p:spTree>
    <p:extLst>
      <p:ext uri="{BB962C8B-B14F-4D97-AF65-F5344CB8AC3E}">
        <p14:creationId xmlns:p14="http://schemas.microsoft.com/office/powerpoint/2010/main" val="1279634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69771E-7B7D-4E3E-A79F-DD400E9AC9CF}"/>
              </a:ext>
            </a:extLst>
          </p:cNvPr>
          <p:cNvSpPr>
            <a:spLocks noGrp="1"/>
          </p:cNvSpPr>
          <p:nvPr>
            <p:ph type="title"/>
          </p:nvPr>
        </p:nvSpPr>
        <p:spPr>
          <a:xfrm>
            <a:off x="1161757" y="500062"/>
            <a:ext cx="10515600" cy="1325563"/>
          </a:xfrm>
        </p:spPr>
        <p:txBody>
          <a:bodyPr/>
          <a:lstStyle/>
          <a:p>
            <a:pPr algn="r"/>
            <a:r>
              <a:rPr lang="en-GB" dirty="0"/>
              <a:t>Values</a:t>
            </a:r>
          </a:p>
        </p:txBody>
      </p:sp>
      <p:sp>
        <p:nvSpPr>
          <p:cNvPr id="3" name="Content Placeholder 2">
            <a:extLst>
              <a:ext uri="{FF2B5EF4-FFF2-40B4-BE49-F238E27FC236}">
                <a16:creationId xmlns:a16="http://schemas.microsoft.com/office/drawing/2014/main" xmlns="" id="{6272289C-EE58-4430-8051-5343961F6C67}"/>
              </a:ext>
            </a:extLst>
          </p:cNvPr>
          <p:cNvSpPr>
            <a:spLocks noGrp="1"/>
          </p:cNvSpPr>
          <p:nvPr>
            <p:ph idx="1"/>
          </p:nvPr>
        </p:nvSpPr>
        <p:spPr>
          <a:xfrm>
            <a:off x="472439" y="2335237"/>
            <a:ext cx="11372557" cy="4206240"/>
          </a:xfrm>
        </p:spPr>
        <p:txBody>
          <a:bodyPr/>
          <a:lstStyle/>
          <a:p>
            <a:pPr marL="0" indent="0">
              <a:buNone/>
            </a:pPr>
            <a:r>
              <a:rPr lang="en-GB" dirty="0"/>
              <a:t>How does the computer know what a variable is?</a:t>
            </a:r>
          </a:p>
          <a:p>
            <a:pPr marL="0" indent="0">
              <a:buNone/>
            </a:pPr>
            <a:endParaRPr lang="en-GB" dirty="0"/>
          </a:p>
          <a:p>
            <a:pPr marL="0" indent="0">
              <a:buNone/>
            </a:pPr>
            <a:r>
              <a:rPr lang="en-GB" dirty="0"/>
              <a:t>For Python, it works it out. This takes it a little time, but means it is much more flexible.</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700224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1739CD-7B88-4719-8177-F60B5FB45941}"/>
              </a:ext>
            </a:extLst>
          </p:cNvPr>
          <p:cNvSpPr>
            <a:spLocks noGrp="1"/>
          </p:cNvSpPr>
          <p:nvPr>
            <p:ph type="title"/>
          </p:nvPr>
        </p:nvSpPr>
        <p:spPr/>
        <p:txBody>
          <a:bodyPr/>
          <a:lstStyle/>
          <a:p>
            <a:pPr algn="r"/>
            <a:r>
              <a:rPr lang="en-GB" dirty="0"/>
              <a:t>Static vs dynamic languages </a:t>
            </a:r>
          </a:p>
        </p:txBody>
      </p:sp>
      <p:sp>
        <p:nvSpPr>
          <p:cNvPr id="3" name="Content Placeholder 2">
            <a:extLst>
              <a:ext uri="{FF2B5EF4-FFF2-40B4-BE49-F238E27FC236}">
                <a16:creationId xmlns:a16="http://schemas.microsoft.com/office/drawing/2014/main" xmlns="" id="{FDC3D322-7F65-41E6-B761-8B5909BA101C}"/>
              </a:ext>
            </a:extLst>
          </p:cNvPr>
          <p:cNvSpPr>
            <a:spLocks noGrp="1"/>
          </p:cNvSpPr>
          <p:nvPr>
            <p:ph idx="1"/>
          </p:nvPr>
        </p:nvSpPr>
        <p:spPr>
          <a:xfrm>
            <a:off x="393895" y="1825624"/>
            <a:ext cx="11408899" cy="4828393"/>
          </a:xfrm>
        </p:spPr>
        <p:txBody>
          <a:bodyPr>
            <a:normAutofit fontScale="85000" lnSpcReduction="20000"/>
          </a:bodyPr>
          <a:lstStyle/>
          <a:p>
            <a:pPr marL="0" indent="0">
              <a:buNone/>
            </a:pPr>
            <a:r>
              <a:rPr lang="en-GB" dirty="0">
                <a:solidFill>
                  <a:schemeClr val="accent1"/>
                </a:solidFill>
              </a:rPr>
              <a:t>Dynamic languages </a:t>
            </a:r>
            <a:r>
              <a:rPr lang="en-GB" dirty="0"/>
              <a:t>calculate on the fly what </a:t>
            </a:r>
            <a:r>
              <a:rPr lang="en-GB" dirty="0">
                <a:solidFill>
                  <a:schemeClr val="accent1"/>
                </a:solidFill>
              </a:rPr>
              <a:t>static languages </a:t>
            </a:r>
            <a:r>
              <a:rPr lang="en-GB" dirty="0"/>
              <a:t>do at compilation time. This traditionally makes them more flexible but less efficient. </a:t>
            </a:r>
          </a:p>
          <a:p>
            <a:pPr marL="0" indent="0">
              <a:spcAft>
                <a:spcPts val="1200"/>
              </a:spcAft>
              <a:buNone/>
            </a:pPr>
            <a:r>
              <a:rPr lang="en-GB" dirty="0"/>
              <a:t>For example, with many static languages, variables are associated with a single data type. This is quite often associated with </a:t>
            </a:r>
            <a:r>
              <a:rPr lang="en-GB" dirty="0">
                <a:solidFill>
                  <a:schemeClr val="accent1"/>
                </a:solidFill>
              </a:rPr>
              <a:t>manifest typing</a:t>
            </a:r>
            <a:r>
              <a:rPr lang="en-GB" dirty="0"/>
              <a:t>: you have to say what kind of variables you’re going to use before/when you first use them. This is sometimes called the variable </a:t>
            </a:r>
            <a:r>
              <a:rPr lang="en-GB" dirty="0">
                <a:solidFill>
                  <a:schemeClr val="accent1"/>
                </a:solidFill>
              </a:rPr>
              <a:t>declaration</a:t>
            </a:r>
            <a:r>
              <a:rPr lang="en-GB" dirty="0"/>
              <a:t> or </a:t>
            </a:r>
            <a:r>
              <a:rPr lang="en-GB" dirty="0">
                <a:solidFill>
                  <a:schemeClr val="accent1"/>
                </a:solidFill>
              </a:rPr>
              <a:t>description</a:t>
            </a:r>
            <a:r>
              <a:rPr lang="en-GB" dirty="0"/>
              <a:t>. This:</a:t>
            </a:r>
          </a:p>
          <a:p>
            <a:pPr marL="514350" indent="-514350">
              <a:buAutoNum type="alphaLcParenR"/>
            </a:pPr>
            <a:r>
              <a:rPr lang="en-GB" dirty="0"/>
              <a:t>allows the system to set aside memory for the value;</a:t>
            </a:r>
          </a:p>
          <a:p>
            <a:pPr marL="514350" indent="-514350">
              <a:spcAft>
                <a:spcPts val="1200"/>
              </a:spcAft>
              <a:buAutoNum type="alphaLcParenR"/>
            </a:pPr>
            <a:r>
              <a:rPr lang="en-GB" dirty="0"/>
              <a:t>means the system can check you’re using the type of variable you think you are. Here’s a Java declaration and assignment:</a:t>
            </a:r>
          </a:p>
          <a:p>
            <a:pPr marL="0" indent="0">
              <a:spcAft>
                <a:spcPts val="1200"/>
              </a:spcAft>
              <a:buNone/>
            </a:pP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 a = 20;     </a:t>
            </a:r>
          </a:p>
          <a:p>
            <a:pPr marL="0" indent="0">
              <a:buNone/>
            </a:pPr>
            <a:r>
              <a:rPr lang="en-GB" dirty="0"/>
              <a:t>Dynamically languages allow a variety of types to be associated with a variable. These are therefore often associated with </a:t>
            </a:r>
            <a:r>
              <a:rPr lang="en-GB" dirty="0">
                <a:solidFill>
                  <a:schemeClr val="accent1"/>
                </a:solidFill>
              </a:rPr>
              <a:t>implicit typing</a:t>
            </a:r>
            <a:r>
              <a:rPr lang="en-GB" dirty="0"/>
              <a:t>, where you don’t have </a:t>
            </a:r>
            <a:r>
              <a:rPr lang="en-GB"/>
              <a:t>to </a:t>
            </a:r>
            <a:r>
              <a:rPr lang="en-GB" smtClean="0"/>
              <a:t>define </a:t>
            </a:r>
            <a:r>
              <a:rPr lang="en-GB" dirty="0"/>
              <a:t>the type, and frequent </a:t>
            </a:r>
            <a:r>
              <a:rPr lang="en-GB" dirty="0">
                <a:solidFill>
                  <a:schemeClr val="accent1"/>
                </a:solidFill>
              </a:rPr>
              <a:t>type inference</a:t>
            </a:r>
            <a:r>
              <a:rPr lang="en-GB" dirty="0"/>
              <a:t>, where the system works out which type is being used.</a:t>
            </a:r>
          </a:p>
          <a:p>
            <a:pPr marL="0" indent="0">
              <a:buNone/>
            </a:pPr>
            <a:endParaRPr lang="en-GB" dirty="0"/>
          </a:p>
        </p:txBody>
      </p:sp>
    </p:spTree>
    <p:extLst>
      <p:ext uri="{BB962C8B-B14F-4D97-AF65-F5344CB8AC3E}">
        <p14:creationId xmlns:p14="http://schemas.microsoft.com/office/powerpoint/2010/main" val="3847337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865E8B-576E-471D-A321-A4E6F5959A29}"/>
              </a:ext>
            </a:extLst>
          </p:cNvPr>
          <p:cNvSpPr>
            <a:spLocks noGrp="1"/>
          </p:cNvSpPr>
          <p:nvPr>
            <p:ph type="title"/>
          </p:nvPr>
        </p:nvSpPr>
        <p:spPr/>
        <p:txBody>
          <a:bodyPr/>
          <a:lstStyle/>
          <a:p>
            <a:pPr algn="r"/>
            <a:r>
              <a:rPr lang="en-GB" dirty="0"/>
              <a:t>Type inference</a:t>
            </a:r>
          </a:p>
        </p:txBody>
      </p:sp>
      <p:sp>
        <p:nvSpPr>
          <p:cNvPr id="3" name="Content Placeholder 2">
            <a:extLst>
              <a:ext uri="{FF2B5EF4-FFF2-40B4-BE49-F238E27FC236}">
                <a16:creationId xmlns:a16="http://schemas.microsoft.com/office/drawing/2014/main" xmlns="" id="{1E129B8B-E56A-4C1B-94A2-9B819AA6E8D9}"/>
              </a:ext>
            </a:extLst>
          </p:cNvPr>
          <p:cNvSpPr>
            <a:spLocks noGrp="1"/>
          </p:cNvSpPr>
          <p:nvPr>
            <p:ph idx="1"/>
          </p:nvPr>
        </p:nvSpPr>
        <p:spPr>
          <a:xfrm>
            <a:off x="450165" y="1927274"/>
            <a:ext cx="11085342" cy="4473526"/>
          </a:xfrm>
        </p:spPr>
        <p:txBody>
          <a:bodyPr>
            <a:normAutofit fontScale="85000" lnSpcReduction="20000"/>
          </a:bodyPr>
          <a:lstStyle/>
          <a:p>
            <a:pPr marL="0" indent="0">
              <a:buNone/>
            </a:pPr>
            <a:r>
              <a:rPr lang="en-GB" dirty="0"/>
              <a:t>In general, for type inference languages, the computer will work out the type of the variable.</a:t>
            </a:r>
          </a:p>
          <a:p>
            <a:pPr marL="0" indent="0">
              <a:buNone/>
            </a:pPr>
            <a:endParaRPr lang="en-GB" dirty="0"/>
          </a:p>
          <a:p>
            <a:pPr marL="0" indent="0">
              <a:buNone/>
            </a:pPr>
            <a:r>
              <a:rPr lang="en-GB" dirty="0"/>
              <a:t>This is a little less efficient but allows any type to be assigned to an identifier, which make code easier for beginners.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However, it does mean that you need to keep track of what kind of thing is in the variable. For example, Python will often also allow different types of value to be used with a function call, but there are limits. </a:t>
            </a:r>
          </a:p>
          <a:p>
            <a:pPr marL="0" indent="0">
              <a:buNone/>
            </a:pPr>
            <a:endParaRPr lang="en-GB" dirty="0"/>
          </a:p>
          <a:p>
            <a:pPr marL="0" indent="0">
              <a:buNone/>
            </a:pPr>
            <a:r>
              <a:rPr lang="en-GB" dirty="0"/>
              <a:t>Python will generally warn you if you misuse a variable, but this isn't always the case, which is one reason very critical systems are more likely to use manifest typing languages.</a:t>
            </a:r>
          </a:p>
          <a:p>
            <a:pPr marL="0" indent="0">
              <a:buNone/>
            </a:pPr>
            <a:endParaRPr lang="en-GB" dirty="0"/>
          </a:p>
        </p:txBody>
      </p:sp>
    </p:spTree>
    <p:extLst>
      <p:ext uri="{BB962C8B-B14F-4D97-AF65-F5344CB8AC3E}">
        <p14:creationId xmlns:p14="http://schemas.microsoft.com/office/powerpoint/2010/main" val="22937670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CFD682-0D1B-4ECE-80B7-7EF32E5568F1}"/>
              </a:ext>
            </a:extLst>
          </p:cNvPr>
          <p:cNvSpPr>
            <a:spLocks noGrp="1"/>
          </p:cNvSpPr>
          <p:nvPr>
            <p:ph type="title"/>
          </p:nvPr>
        </p:nvSpPr>
        <p:spPr>
          <a:xfrm>
            <a:off x="1399734" y="111906"/>
            <a:ext cx="10515600" cy="1325563"/>
          </a:xfrm>
        </p:spPr>
        <p:txBody>
          <a:bodyPr/>
          <a:lstStyle/>
          <a:p>
            <a:pPr algn="r"/>
            <a:r>
              <a:rPr lang="en-GB" dirty="0"/>
              <a:t>Assignment order</a:t>
            </a:r>
          </a:p>
        </p:txBody>
      </p:sp>
      <p:sp>
        <p:nvSpPr>
          <p:cNvPr id="3" name="Content Placeholder 2">
            <a:extLst>
              <a:ext uri="{FF2B5EF4-FFF2-40B4-BE49-F238E27FC236}">
                <a16:creationId xmlns:a16="http://schemas.microsoft.com/office/drawing/2014/main" xmlns="" id="{B42F85E3-0782-4210-8650-C057E1D76F1D}"/>
              </a:ext>
            </a:extLst>
          </p:cNvPr>
          <p:cNvSpPr>
            <a:spLocks noGrp="1"/>
          </p:cNvSpPr>
          <p:nvPr>
            <p:ph idx="1"/>
          </p:nvPr>
        </p:nvSpPr>
        <p:spPr>
          <a:xfrm>
            <a:off x="239151" y="1561514"/>
            <a:ext cx="11676183" cy="5134707"/>
          </a:xfrm>
        </p:spPr>
        <p:txBody>
          <a:bodyPr>
            <a:normAutofit fontScale="70000" lnSpcReduction="20000"/>
          </a:bodyPr>
          <a:lstStyle/>
          <a:p>
            <a:pPr marL="0" indent="0">
              <a:spcAft>
                <a:spcPts val="1200"/>
              </a:spcAft>
              <a:buNone/>
            </a:pPr>
            <a:r>
              <a:rPr lang="en-GB" dirty="0"/>
              <a:t>When we assign an expression, the expression on the right is generally calculated first and assigned the label on the left:</a:t>
            </a:r>
          </a:p>
          <a:p>
            <a:pPr marL="0" indent="0">
              <a:spcAft>
                <a:spcPts val="1200"/>
              </a:spcAft>
              <a:buNone/>
            </a:pPr>
            <a:r>
              <a:rPr lang="en-GB" dirty="0">
                <a:latin typeface="Courier New" panose="02070309020205020404" pitchFamily="49" charset="0"/>
                <a:cs typeface="Courier New" panose="02070309020205020404" pitchFamily="49" charset="0"/>
              </a:rPr>
              <a:t>a = 2 + 2</a:t>
            </a:r>
          </a:p>
          <a:p>
            <a:pPr marL="0" indent="0">
              <a:spcAft>
                <a:spcPts val="1200"/>
              </a:spcAft>
              <a:buNone/>
            </a:pPr>
            <a:r>
              <a:rPr lang="en-GB" dirty="0"/>
              <a:t>This means this is fine:</a:t>
            </a:r>
          </a:p>
          <a:p>
            <a:pPr marL="0" indent="0">
              <a:buNone/>
            </a:pPr>
            <a:r>
              <a:rPr lang="en-GB" dirty="0">
                <a:latin typeface="Courier New" panose="02070309020205020404" pitchFamily="49" charset="0"/>
                <a:cs typeface="Courier New" panose="02070309020205020404" pitchFamily="49" charset="0"/>
              </a:rPr>
              <a:t>a = 2</a:t>
            </a:r>
          </a:p>
          <a:p>
            <a:pPr marL="0" indent="0">
              <a:spcAft>
                <a:spcPts val="1200"/>
              </a:spcAft>
              <a:buNone/>
            </a:pPr>
            <a:r>
              <a:rPr lang="en-GB" dirty="0">
                <a:latin typeface="Courier New" panose="02070309020205020404" pitchFamily="49" charset="0"/>
                <a:cs typeface="Courier New" panose="02070309020205020404" pitchFamily="49" charset="0"/>
              </a:rPr>
              <a:t>a = a + 2</a:t>
            </a:r>
          </a:p>
          <a:p>
            <a:pPr marL="0" indent="0">
              <a:spcAft>
                <a:spcPts val="1200"/>
              </a:spcAft>
              <a:buNone/>
            </a:pPr>
            <a:r>
              <a:rPr lang="en-GB" dirty="0"/>
              <a:t>Note that for functions, there is a difference between </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		# Use "a" as an alias for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a()			# which we can then call.</a:t>
            </a:r>
          </a:p>
          <a:p>
            <a:pPr marL="0" indent="0">
              <a:spcAft>
                <a:spcPts val="1200"/>
              </a:spcAft>
              <a:buNone/>
            </a:pPr>
            <a:r>
              <a:rPr lang="en-GB" dirty="0"/>
              <a:t>and </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		# Run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 and get some result back from it,</a:t>
            </a:r>
          </a:p>
          <a:p>
            <a:pPr marL="0" indent="0">
              <a:buNone/>
            </a:pPr>
            <a:r>
              <a:rPr lang="en-GB" dirty="0">
                <a:latin typeface="Courier New" panose="02070309020205020404" pitchFamily="49" charset="0"/>
                <a:cs typeface="Courier New" panose="02070309020205020404" pitchFamily="49" charset="0"/>
              </a:rPr>
              <a:t>print(a)			# assigning the result to "a" we can then print.</a:t>
            </a:r>
          </a:p>
        </p:txBody>
      </p:sp>
    </p:spTree>
    <p:extLst>
      <p:ext uri="{BB962C8B-B14F-4D97-AF65-F5344CB8AC3E}">
        <p14:creationId xmlns:p14="http://schemas.microsoft.com/office/powerpoint/2010/main" val="11500414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B88113-7A07-477B-AE6A-07014E4EC006}"/>
              </a:ext>
            </a:extLst>
          </p:cNvPr>
          <p:cNvSpPr>
            <a:spLocks noGrp="1"/>
          </p:cNvSpPr>
          <p:nvPr>
            <p:ph type="title"/>
          </p:nvPr>
        </p:nvSpPr>
        <p:spPr>
          <a:xfrm>
            <a:off x="838200" y="365125"/>
            <a:ext cx="11063068" cy="1325563"/>
          </a:xfrm>
        </p:spPr>
        <p:txBody>
          <a:bodyPr/>
          <a:lstStyle/>
          <a:p>
            <a:pPr algn="r"/>
            <a:r>
              <a:rPr lang="en-GB" dirty="0"/>
              <a:t>Increment/decrement operators</a:t>
            </a:r>
          </a:p>
        </p:txBody>
      </p:sp>
      <p:sp>
        <p:nvSpPr>
          <p:cNvPr id="3" name="Content Placeholder 2">
            <a:extLst>
              <a:ext uri="{FF2B5EF4-FFF2-40B4-BE49-F238E27FC236}">
                <a16:creationId xmlns:a16="http://schemas.microsoft.com/office/drawing/2014/main" xmlns="" id="{64F27C8E-EB33-4842-BB5A-38021B703D1F}"/>
              </a:ext>
            </a:extLst>
          </p:cNvPr>
          <p:cNvSpPr>
            <a:spLocks noGrp="1"/>
          </p:cNvSpPr>
          <p:nvPr>
            <p:ph idx="1"/>
          </p:nvPr>
        </p:nvSpPr>
        <p:spPr>
          <a:xfrm>
            <a:off x="211015" y="1825625"/>
            <a:ext cx="11690253" cy="4814326"/>
          </a:xfrm>
        </p:spPr>
        <p:txBody>
          <a:bodyPr>
            <a:normAutofit fontScale="92500" lnSpcReduction="20000"/>
          </a:bodyPr>
          <a:lstStyle/>
          <a:p>
            <a:pPr marL="0" indent="0">
              <a:spcAft>
                <a:spcPts val="1200"/>
              </a:spcAft>
              <a:buNone/>
            </a:pPr>
            <a:r>
              <a:rPr lang="en-GB" dirty="0"/>
              <a:t>Note that in many languages there's shorthand for: </a:t>
            </a:r>
          </a:p>
          <a:p>
            <a:pPr marL="0" indent="0">
              <a:spcAft>
                <a:spcPts val="1200"/>
              </a:spcAft>
              <a:buNone/>
            </a:pPr>
            <a:r>
              <a:rPr lang="en-GB" dirty="0">
                <a:latin typeface="Courier New" panose="02070309020205020404" pitchFamily="49" charset="0"/>
                <a:cs typeface="Courier New" panose="02070309020205020404" pitchFamily="49" charset="0"/>
              </a:rPr>
              <a:t>a = a + 1</a:t>
            </a:r>
          </a:p>
          <a:p>
            <a:pPr marL="0" indent="0">
              <a:spcAft>
                <a:spcPts val="1200"/>
              </a:spcAft>
              <a:buNone/>
            </a:pPr>
            <a:r>
              <a:rPr lang="en-GB" dirty="0"/>
              <a:t>and </a:t>
            </a:r>
          </a:p>
          <a:p>
            <a:pPr marL="0" indent="0">
              <a:spcAft>
                <a:spcPts val="1200"/>
              </a:spcAft>
              <a:buNone/>
            </a:pPr>
            <a:r>
              <a:rPr lang="en-GB" dirty="0">
                <a:latin typeface="Courier New" panose="02070309020205020404" pitchFamily="49" charset="0"/>
                <a:cs typeface="Courier New" panose="02070309020205020404" pitchFamily="49" charset="0"/>
              </a:rPr>
              <a:t>a = a - 1</a:t>
            </a:r>
          </a:p>
          <a:p>
            <a:pPr marL="0" indent="0">
              <a:buNone/>
            </a:pPr>
            <a:r>
              <a:rPr lang="en-GB" dirty="0"/>
              <a:t>Which are a++ and a-- respectively, and sometimes ++a and --a (depending on whether you want to use the current value first or not).</a:t>
            </a:r>
          </a:p>
          <a:p>
            <a:pPr marL="0" indent="0">
              <a:spcAft>
                <a:spcPts val="1200"/>
              </a:spcAft>
              <a:buNone/>
            </a:pPr>
            <a:r>
              <a:rPr lang="en-GB" dirty="0"/>
              <a:t>These don't exist in Python, however, as + and - have normal meanings, they will compile in some cases, e.g. </a:t>
            </a:r>
          </a:p>
          <a:p>
            <a:pPr marL="0" indent="0">
              <a:spcAft>
                <a:spcPts val="1200"/>
              </a:spcAft>
              <a:buNone/>
            </a:pPr>
            <a:r>
              <a:rPr lang="en-GB" dirty="0">
                <a:latin typeface="Courier New" panose="02070309020205020404" pitchFamily="49" charset="0"/>
                <a:cs typeface="Courier New" panose="02070309020205020404" pitchFamily="49" charset="0"/>
              </a:rPr>
              <a:t>b = a++10</a:t>
            </a:r>
          </a:p>
          <a:p>
            <a:pPr marL="0" indent="0">
              <a:buNone/>
            </a:pPr>
            <a:r>
              <a:rPr lang="en-GB" dirty="0"/>
              <a:t>Watch this if you use code from other languages.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4256310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B346CF-7FC5-4A54-82CF-0C1BB8197383}"/>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xmlns="" id="{167288D9-6C7B-4979-84C0-BFA37C3AEF11}"/>
              </a:ext>
            </a:extLst>
          </p:cNvPr>
          <p:cNvSpPr>
            <a:spLocks noGrp="1"/>
          </p:cNvSpPr>
          <p:nvPr>
            <p:ph idx="1"/>
          </p:nvPr>
        </p:nvSpPr>
        <p:spPr>
          <a:xfrm>
            <a:off x="838200" y="2110153"/>
            <a:ext cx="10515600" cy="4066809"/>
          </a:xfrm>
        </p:spPr>
        <p:txBody>
          <a:bodyPr/>
          <a:lstStyle/>
          <a:p>
            <a:pPr marL="0" indent="0">
              <a:buNone/>
            </a:pPr>
            <a:r>
              <a:rPr lang="en-GB" sz="3600" dirty="0"/>
              <a:t>Basic syntax</a:t>
            </a:r>
          </a:p>
          <a:p>
            <a:pPr marL="0" indent="0">
              <a:buNone/>
            </a:pPr>
            <a:r>
              <a:rPr lang="en-GB" sz="3200" dirty="0"/>
              <a:t>Delimiters</a:t>
            </a:r>
          </a:p>
          <a:p>
            <a:pPr marL="0" indent="0">
              <a:buNone/>
            </a:pPr>
            <a:r>
              <a:rPr lang="en-GB" sz="3200" dirty="0"/>
              <a:t>Keywords</a:t>
            </a:r>
          </a:p>
          <a:p>
            <a:pPr marL="0" indent="0">
              <a:buNone/>
            </a:pPr>
            <a:r>
              <a:rPr lang="en-GB" dirty="0"/>
              <a:t>Variables: storing single values</a:t>
            </a:r>
          </a:p>
          <a:p>
            <a:pPr marL="0" indent="0">
              <a:buNone/>
            </a:pPr>
            <a:r>
              <a:rPr lang="en-GB" dirty="0"/>
              <a:t>Operators</a:t>
            </a:r>
          </a:p>
          <a:p>
            <a:pPr marL="0" indent="0">
              <a:buNone/>
            </a:pPr>
            <a:endParaRPr lang="en-GB" dirty="0"/>
          </a:p>
          <a:p>
            <a:pPr marL="0" indent="0">
              <a:buNone/>
            </a:pPr>
            <a:r>
              <a:rPr lang="en-GB" dirty="0"/>
              <a:t>We'll come on to variables for storing multiple values next time.</a:t>
            </a:r>
          </a:p>
        </p:txBody>
      </p:sp>
    </p:spTree>
    <p:extLst>
      <p:ext uri="{BB962C8B-B14F-4D97-AF65-F5344CB8AC3E}">
        <p14:creationId xmlns:p14="http://schemas.microsoft.com/office/powerpoint/2010/main" val="274970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B88113-7A07-477B-AE6A-07014E4EC006}"/>
              </a:ext>
            </a:extLst>
          </p:cNvPr>
          <p:cNvSpPr>
            <a:spLocks noGrp="1"/>
          </p:cNvSpPr>
          <p:nvPr>
            <p:ph type="title"/>
          </p:nvPr>
        </p:nvSpPr>
        <p:spPr/>
        <p:txBody>
          <a:bodyPr/>
          <a:lstStyle/>
          <a:p>
            <a:pPr algn="r"/>
            <a:r>
              <a:rPr lang="en-GB" dirty="0"/>
              <a:t>Augmented assignment</a:t>
            </a:r>
          </a:p>
        </p:txBody>
      </p:sp>
      <p:sp>
        <p:nvSpPr>
          <p:cNvPr id="3" name="Content Placeholder 2">
            <a:extLst>
              <a:ext uri="{FF2B5EF4-FFF2-40B4-BE49-F238E27FC236}">
                <a16:creationId xmlns:a16="http://schemas.microsoft.com/office/drawing/2014/main" xmlns="" id="{64F27C8E-EB33-4842-BB5A-38021B703D1F}"/>
              </a:ext>
            </a:extLst>
          </p:cNvPr>
          <p:cNvSpPr>
            <a:spLocks noGrp="1"/>
          </p:cNvSpPr>
          <p:nvPr>
            <p:ph idx="1"/>
          </p:nvPr>
        </p:nvSpPr>
        <p:spPr>
          <a:xfrm>
            <a:off x="436097" y="1825625"/>
            <a:ext cx="11493305" cy="4351338"/>
          </a:xfrm>
        </p:spPr>
        <p:txBody>
          <a:bodyPr>
            <a:normAutofit/>
          </a:bodyPr>
          <a:lstStyle/>
          <a:p>
            <a:pPr marL="0" indent="0">
              <a:buNone/>
            </a:pPr>
            <a:r>
              <a:rPr lang="en-GB" dirty="0"/>
              <a:t>Instead, Python has the augmented assignment operators:</a:t>
            </a:r>
          </a:p>
          <a:p>
            <a:pPr marL="0" indent="0">
              <a:buNone/>
            </a:pPr>
            <a:r>
              <a:rPr lang="en-GB" dirty="0">
                <a:latin typeface="Courier New" panose="02070309020205020404" pitchFamily="49" charset="0"/>
                <a:cs typeface="Courier New" panose="02070309020205020404" pitchFamily="49" charset="0"/>
              </a:rPr>
              <a:t>x += 1 </a:t>
            </a:r>
            <a:r>
              <a:rPr lang="en-GB" dirty="0"/>
              <a:t>		</a:t>
            </a:r>
            <a:r>
              <a:rPr lang="en-GB" dirty="0">
                <a:latin typeface="Courier New" panose="02070309020205020404" pitchFamily="49" charset="0"/>
                <a:cs typeface="Courier New" panose="02070309020205020404" pitchFamily="49" charset="0"/>
              </a:rPr>
              <a:t># same as	 x = x + 1 </a:t>
            </a:r>
          </a:p>
          <a:p>
            <a:pPr marL="0" indent="0">
              <a:buNone/>
            </a:pPr>
            <a:r>
              <a:rPr lang="en-GB" dirty="0">
                <a:latin typeface="Courier New" panose="02070309020205020404" pitchFamily="49" charset="0"/>
                <a:cs typeface="Courier New" panose="02070309020205020404" pitchFamily="49" charset="0"/>
              </a:rPr>
              <a:t>x -= 1		# same as 	 x = x - 1</a:t>
            </a:r>
          </a:p>
          <a:p>
            <a:pPr marL="0" indent="0">
              <a:buNone/>
            </a:pPr>
            <a:endParaRPr lang="en-GB" dirty="0"/>
          </a:p>
          <a:p>
            <a:pPr marL="0" indent="0">
              <a:buNone/>
            </a:pPr>
            <a:r>
              <a:rPr lang="en-GB" dirty="0"/>
              <a:t>As we'll see, you can create some quite complicated assignment statements, but these assignment operators can only be used in very simple ways like these.</a:t>
            </a:r>
          </a:p>
          <a:p>
            <a:pPr marL="0" indent="0">
              <a:buNone/>
            </a:pPr>
            <a:endParaRPr lang="en-GB" dirty="0"/>
          </a:p>
        </p:txBody>
      </p:sp>
    </p:spTree>
    <p:extLst>
      <p:ext uri="{BB962C8B-B14F-4D97-AF65-F5344CB8AC3E}">
        <p14:creationId xmlns:p14="http://schemas.microsoft.com/office/powerpoint/2010/main" val="29150370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6476AA-6B04-450B-9CA8-4BF4C44EBE90}"/>
              </a:ext>
            </a:extLst>
          </p:cNvPr>
          <p:cNvSpPr>
            <a:spLocks noGrp="1"/>
          </p:cNvSpPr>
          <p:nvPr>
            <p:ph type="title"/>
          </p:nvPr>
        </p:nvSpPr>
        <p:spPr/>
        <p:txBody>
          <a:bodyPr/>
          <a:lstStyle/>
          <a:p>
            <a:pPr algn="r"/>
            <a:r>
              <a:rPr lang="en-GB" dirty="0"/>
              <a:t>Primitives</a:t>
            </a:r>
          </a:p>
        </p:txBody>
      </p:sp>
      <p:sp>
        <p:nvSpPr>
          <p:cNvPr id="3" name="Content Placeholder 2">
            <a:extLst>
              <a:ext uri="{FF2B5EF4-FFF2-40B4-BE49-F238E27FC236}">
                <a16:creationId xmlns:a16="http://schemas.microsoft.com/office/drawing/2014/main" xmlns="" id="{5BC5BC3B-C788-41DC-9134-F5B0D76C5067}"/>
              </a:ext>
            </a:extLst>
          </p:cNvPr>
          <p:cNvSpPr>
            <a:spLocks noGrp="1"/>
          </p:cNvSpPr>
          <p:nvPr>
            <p:ph idx="1"/>
          </p:nvPr>
        </p:nvSpPr>
        <p:spPr>
          <a:xfrm>
            <a:off x="711591" y="2022573"/>
            <a:ext cx="10515600" cy="4351338"/>
          </a:xfrm>
        </p:spPr>
        <p:txBody>
          <a:bodyPr/>
          <a:lstStyle/>
          <a:p>
            <a:pPr marL="0" indent="0">
              <a:buNone/>
            </a:pPr>
            <a:r>
              <a:rPr lang="en-GB" dirty="0"/>
              <a:t>Many languages have </a:t>
            </a:r>
            <a:r>
              <a:rPr lang="en-GB" dirty="0">
                <a:solidFill>
                  <a:schemeClr val="accent1"/>
                </a:solidFill>
              </a:rPr>
              <a:t>primitives</a:t>
            </a:r>
            <a:r>
              <a:rPr lang="en-GB" dirty="0"/>
              <a:t>: core data types built into the language with a definite space set aside for each type in memory. </a:t>
            </a:r>
          </a:p>
          <a:p>
            <a:pPr marL="0" indent="0">
              <a:buNone/>
            </a:pPr>
            <a:r>
              <a:rPr lang="en-GB" dirty="0"/>
              <a:t>These are usually simple literal holders. </a:t>
            </a:r>
          </a:p>
          <a:p>
            <a:pPr marL="0" indent="0">
              <a:buNone/>
            </a:pPr>
            <a:endParaRPr lang="en-GB" dirty="0"/>
          </a:p>
          <a:p>
            <a:pPr marL="0" indent="0">
              <a:buNone/>
            </a:pPr>
            <a:r>
              <a:rPr lang="en-GB" dirty="0"/>
              <a:t>Python has core types, but these are not primitives: they're object types with their own functions and variables for storing the literals; you just don't have to know that to set them up. </a:t>
            </a:r>
          </a:p>
        </p:txBody>
      </p:sp>
    </p:spTree>
    <p:extLst>
      <p:ext uri="{BB962C8B-B14F-4D97-AF65-F5344CB8AC3E}">
        <p14:creationId xmlns:p14="http://schemas.microsoft.com/office/powerpoint/2010/main" val="5772580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A895F1-D79E-413E-86CC-21B42DF4891B}"/>
              </a:ext>
            </a:extLst>
          </p:cNvPr>
          <p:cNvSpPr>
            <a:spLocks noGrp="1"/>
          </p:cNvSpPr>
          <p:nvPr>
            <p:ph type="title"/>
          </p:nvPr>
        </p:nvSpPr>
        <p:spPr>
          <a:xfrm>
            <a:off x="1357531" y="151546"/>
            <a:ext cx="10515600" cy="1325563"/>
          </a:xfrm>
        </p:spPr>
        <p:txBody>
          <a:bodyPr/>
          <a:lstStyle/>
          <a:p>
            <a:pPr algn="r"/>
            <a:r>
              <a:rPr lang="en-GB" dirty="0"/>
              <a:t>Built in types</a:t>
            </a:r>
          </a:p>
        </p:txBody>
      </p:sp>
      <p:sp>
        <p:nvSpPr>
          <p:cNvPr id="3" name="Content Placeholder 2">
            <a:extLst>
              <a:ext uri="{FF2B5EF4-FFF2-40B4-BE49-F238E27FC236}">
                <a16:creationId xmlns:a16="http://schemas.microsoft.com/office/drawing/2014/main" xmlns="" id="{C1B8074C-94A7-41EC-82CE-AC037F67C738}"/>
              </a:ext>
            </a:extLst>
          </p:cNvPr>
          <p:cNvSpPr>
            <a:spLocks noGrp="1"/>
          </p:cNvSpPr>
          <p:nvPr>
            <p:ph idx="1"/>
          </p:nvPr>
        </p:nvSpPr>
        <p:spPr>
          <a:xfrm>
            <a:off x="351692" y="1575582"/>
            <a:ext cx="11521439" cy="5106572"/>
          </a:xfrm>
        </p:spPr>
        <p:txBody>
          <a:bodyPr>
            <a:noAutofit/>
          </a:bodyPr>
          <a:lstStyle/>
          <a:p>
            <a:pPr marL="0" indent="0">
              <a:buNone/>
            </a:pPr>
            <a:r>
              <a:rPr lang="en-GB" sz="2000" dirty="0"/>
              <a:t>Integrals: </a:t>
            </a:r>
          </a:p>
          <a:p>
            <a:pPr marL="0" indent="0">
              <a:buNone/>
            </a:pPr>
            <a:r>
              <a:rPr lang="en-GB" sz="2000" dirty="0"/>
              <a:t>	</a:t>
            </a:r>
            <a:r>
              <a:rPr lang="en-GB" sz="2000" dirty="0" err="1"/>
              <a:t>int</a:t>
            </a:r>
            <a:r>
              <a:rPr lang="en-GB" sz="2000" dirty="0"/>
              <a:t> : 	Integers – whole numbers.</a:t>
            </a:r>
          </a:p>
          <a:p>
            <a:pPr marL="0" indent="0">
              <a:buNone/>
            </a:pPr>
            <a:r>
              <a:rPr lang="en-GB" sz="2000" dirty="0"/>
              <a:t>	bool: 	True and False ; evaluate to 1 and 0 respectively, </a:t>
            </a:r>
          </a:p>
          <a:p>
            <a:pPr marL="0" indent="0">
              <a:buNone/>
            </a:pPr>
            <a:r>
              <a:rPr lang="en-GB" sz="2000" dirty="0"/>
              <a:t>			except when printed.</a:t>
            </a:r>
          </a:p>
          <a:p>
            <a:pPr marL="0" indent="0">
              <a:buNone/>
            </a:pPr>
            <a:r>
              <a:rPr lang="en-GB" sz="2000" dirty="0"/>
              <a:t>Other numbers:</a:t>
            </a:r>
          </a:p>
          <a:p>
            <a:pPr marL="0" indent="0">
              <a:buNone/>
            </a:pPr>
            <a:r>
              <a:rPr lang="en-GB" sz="2000" dirty="0"/>
              <a:t>	float: 	Floating point numbers – decimal numbers </a:t>
            </a:r>
          </a:p>
          <a:p>
            <a:pPr marL="0" indent="0">
              <a:buNone/>
            </a:pPr>
            <a:r>
              <a:rPr lang="en-GB" sz="2000" dirty="0"/>
              <a:t>			(sometimes called ‘doubles’ in other languages because of how they are stored)</a:t>
            </a:r>
          </a:p>
          <a:p>
            <a:pPr marL="0" indent="0">
              <a:buNone/>
            </a:pPr>
            <a:r>
              <a:rPr lang="en-GB" sz="2000" dirty="0"/>
              <a:t>	complex: For imaginary numbers (actually two floats: one real, one imaginary)</a:t>
            </a:r>
          </a:p>
          <a:p>
            <a:pPr marL="0" indent="0">
              <a:buNone/>
            </a:pPr>
            <a:endParaRPr lang="en-GB" sz="2000" dirty="0"/>
          </a:p>
          <a:p>
            <a:pPr marL="0" indent="0">
              <a:buNone/>
            </a:pPr>
            <a:r>
              <a:rPr lang="en-GB" sz="2000" dirty="0"/>
              <a:t>Basic sequences:</a:t>
            </a:r>
          </a:p>
          <a:p>
            <a:pPr marL="0" indent="0">
              <a:buNone/>
            </a:pPr>
            <a:r>
              <a:rPr lang="en-GB" sz="2000" dirty="0"/>
              <a:t>	</a:t>
            </a:r>
            <a:r>
              <a:rPr lang="en-GB" sz="2000" dirty="0" err="1"/>
              <a:t>str</a:t>
            </a:r>
            <a:r>
              <a:rPr lang="en-GB" sz="2000" dirty="0"/>
              <a:t>: 	Strings – text.</a:t>
            </a:r>
          </a:p>
          <a:p>
            <a:pPr marL="0" indent="0">
              <a:buNone/>
            </a:pPr>
            <a:r>
              <a:rPr lang="en-GB" sz="2000" dirty="0"/>
              <a:t>	bytes: 	Byte – binary.</a:t>
            </a:r>
          </a:p>
          <a:p>
            <a:pPr marL="0" indent="0">
              <a:buNone/>
            </a:pPr>
            <a:endParaRPr lang="en-GB" dirty="0"/>
          </a:p>
        </p:txBody>
      </p:sp>
    </p:spTree>
    <p:extLst>
      <p:ext uri="{BB962C8B-B14F-4D97-AF65-F5344CB8AC3E}">
        <p14:creationId xmlns:p14="http://schemas.microsoft.com/office/powerpoint/2010/main" val="22328231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390C0B-A068-43EF-A546-2240CEDA378D}"/>
              </a:ext>
            </a:extLst>
          </p:cNvPr>
          <p:cNvSpPr>
            <a:spLocks noGrp="1"/>
          </p:cNvSpPr>
          <p:nvPr>
            <p:ph type="title"/>
          </p:nvPr>
        </p:nvSpPr>
        <p:spPr>
          <a:xfrm>
            <a:off x="1498209" y="0"/>
            <a:ext cx="10515600" cy="1325563"/>
          </a:xfrm>
        </p:spPr>
        <p:txBody>
          <a:bodyPr/>
          <a:lstStyle/>
          <a:p>
            <a:pPr algn="r"/>
            <a:r>
              <a:rPr lang="en-GB" dirty="0"/>
              <a:t>Built in types as objects</a:t>
            </a:r>
          </a:p>
        </p:txBody>
      </p:sp>
      <p:sp>
        <p:nvSpPr>
          <p:cNvPr id="3" name="Content Placeholder 2">
            <a:extLst>
              <a:ext uri="{FF2B5EF4-FFF2-40B4-BE49-F238E27FC236}">
                <a16:creationId xmlns:a16="http://schemas.microsoft.com/office/drawing/2014/main" xmlns="" id="{2CB9C67E-B111-4BC4-A45D-DFF2C10F3578}"/>
              </a:ext>
            </a:extLst>
          </p:cNvPr>
          <p:cNvSpPr>
            <a:spLocks noGrp="1"/>
          </p:cNvSpPr>
          <p:nvPr>
            <p:ph idx="1"/>
          </p:nvPr>
        </p:nvSpPr>
        <p:spPr>
          <a:xfrm>
            <a:off x="393895" y="1209822"/>
            <a:ext cx="11619914" cy="5444196"/>
          </a:xfrm>
        </p:spPr>
        <p:txBody>
          <a:bodyPr>
            <a:normAutofit fontScale="62500" lnSpcReduction="20000"/>
          </a:bodyPr>
          <a:lstStyle/>
          <a:p>
            <a:pPr marL="0" indent="0">
              <a:buNone/>
            </a:pPr>
            <a:r>
              <a:rPr lang="en-GB" dirty="0"/>
              <a:t>To see that these are stored as objects, look at this code: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a = "hello world"</a:t>
            </a:r>
          </a:p>
          <a:p>
            <a:pPr marL="0" indent="0">
              <a:buNone/>
            </a:pPr>
            <a:r>
              <a:rPr lang="en-GB" dirty="0">
                <a:latin typeface="Courier New" panose="02070309020205020404" pitchFamily="49" charset="0"/>
                <a:cs typeface="Courier New" panose="02070309020205020404" pitchFamily="49" charset="0"/>
              </a:rPr>
              <a:t>&gt;&gt;&gt; b = </a:t>
            </a:r>
            <a:r>
              <a:rPr lang="en-GB" dirty="0" err="1">
                <a:latin typeface="Courier New" panose="02070309020205020404" pitchFamily="49" charset="0"/>
                <a:cs typeface="Courier New" panose="02070309020205020404" pitchFamily="49" charset="0"/>
              </a:rPr>
              <a:t>a.upper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hello world</a:t>
            </a:r>
          </a:p>
          <a:p>
            <a:pPr marL="0" indent="0">
              <a:buNone/>
            </a:pPr>
            <a:r>
              <a:rPr lang="en-GB" dirty="0">
                <a:latin typeface="Courier New" panose="02070309020205020404" pitchFamily="49" charset="0"/>
                <a:cs typeface="Courier New" panose="02070309020205020404" pitchFamily="49" charset="0"/>
              </a:rPr>
              <a:t>&gt;&gt;&gt; b</a:t>
            </a:r>
          </a:p>
          <a:p>
            <a:pPr marL="0" indent="0">
              <a:buNone/>
            </a:pPr>
            <a:r>
              <a:rPr lang="en-GB" dirty="0">
                <a:latin typeface="Courier New" panose="02070309020205020404" pitchFamily="49" charset="0"/>
                <a:cs typeface="Courier New" panose="02070309020205020404" pitchFamily="49" charset="0"/>
              </a:rPr>
              <a:t>HELLO WORLD</a:t>
            </a:r>
          </a:p>
          <a:p>
            <a:pPr marL="0" indent="0">
              <a:buNone/>
            </a:pPr>
            <a:r>
              <a:rPr lang="en-GB" dirty="0">
                <a:latin typeface="Courier New" panose="02070309020205020404" pitchFamily="49" charset="0"/>
                <a:cs typeface="Courier New" panose="02070309020205020404" pitchFamily="49" charset="0"/>
              </a:rPr>
              <a:t>&gt;&gt;&gt; c = "hello </a:t>
            </a:r>
            <a:r>
              <a:rPr lang="en-GB" dirty="0" err="1">
                <a:latin typeface="Courier New" panose="02070309020205020404" pitchFamily="49" charset="0"/>
                <a:cs typeface="Courier New" panose="02070309020205020404" pitchFamily="49" charset="0"/>
              </a:rPr>
              <a:t>world".upper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&gt;&gt;&gt; c</a:t>
            </a:r>
          </a:p>
          <a:p>
            <a:pPr marL="0" indent="0">
              <a:buNone/>
            </a:pPr>
            <a:r>
              <a:rPr lang="en-GB" dirty="0">
                <a:latin typeface="Courier New" panose="02070309020205020404" pitchFamily="49" charset="0"/>
                <a:cs typeface="Courier New" panose="02070309020205020404" pitchFamily="49" charset="0"/>
              </a:rPr>
              <a:t>HELLO WORLD</a:t>
            </a:r>
          </a:p>
          <a:p>
            <a:pPr marL="0" indent="0">
              <a:buNone/>
            </a:pPr>
            <a:endParaRPr lang="en-GB" dirty="0"/>
          </a:p>
          <a:p>
            <a:pPr marL="0" indent="0">
              <a:buNone/>
            </a:pPr>
            <a:r>
              <a:rPr lang="en-GB" dirty="0"/>
              <a:t>Notice that in the case of </a:t>
            </a:r>
            <a:r>
              <a:rPr lang="en-GB" dirty="0">
                <a:latin typeface="Courier New" panose="02070309020205020404" pitchFamily="49" charset="0"/>
                <a:cs typeface="Courier New" panose="02070309020205020404" pitchFamily="49" charset="0"/>
              </a:rPr>
              <a:t>"hello </a:t>
            </a:r>
            <a:r>
              <a:rPr lang="en-GB" dirty="0" err="1">
                <a:latin typeface="Courier New" panose="02070309020205020404" pitchFamily="49" charset="0"/>
                <a:cs typeface="Courier New" panose="02070309020205020404" pitchFamily="49" charset="0"/>
              </a:rPr>
              <a:t>world".upper</a:t>
            </a:r>
            <a:r>
              <a:rPr lang="en-GB" dirty="0">
                <a:latin typeface="Courier New" panose="02070309020205020404" pitchFamily="49" charset="0"/>
                <a:cs typeface="Courier New" panose="02070309020205020404" pitchFamily="49" charset="0"/>
              </a:rPr>
              <a:t>() </a:t>
            </a:r>
            <a:r>
              <a:rPr lang="en-GB" dirty="0"/>
              <a:t>we haven't even made a variable label; from the start, the string literal is wrapped in an object. Try typing </a:t>
            </a:r>
          </a:p>
          <a:p>
            <a:pPr marL="0" indent="0">
              <a:buNone/>
            </a:pPr>
            <a:r>
              <a:rPr lang="en-GB" dirty="0">
                <a:latin typeface="Courier New" panose="02070309020205020404" pitchFamily="49" charset="0"/>
                <a:cs typeface="Courier New" panose="02070309020205020404" pitchFamily="49" charset="0"/>
              </a:rPr>
              <a:t>&gt;&gt;&gt; 2.</a:t>
            </a:r>
          </a:p>
          <a:p>
            <a:pPr marL="0" indent="0">
              <a:buNone/>
            </a:pPr>
            <a:r>
              <a:rPr lang="en-GB" dirty="0"/>
              <a:t>And then hitting the tab key to see what functions and variables are available when numerical literals are wrapped (or use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(2)</a:t>
            </a:r>
            <a:r>
              <a:rPr lang="en-GB" dirty="0"/>
              <a:t>).</a:t>
            </a:r>
          </a:p>
          <a:p>
            <a:pPr marL="0" indent="0">
              <a:buNone/>
            </a:pPr>
            <a:endParaRPr lang="en-GB" dirty="0"/>
          </a:p>
        </p:txBody>
      </p:sp>
    </p:spTree>
    <p:extLst>
      <p:ext uri="{BB962C8B-B14F-4D97-AF65-F5344CB8AC3E}">
        <p14:creationId xmlns:p14="http://schemas.microsoft.com/office/powerpoint/2010/main" val="11293177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B50204-DE0F-498C-8C78-822BE5DB5998}"/>
              </a:ext>
            </a:extLst>
          </p:cNvPr>
          <p:cNvSpPr>
            <a:spLocks noGrp="1"/>
          </p:cNvSpPr>
          <p:nvPr>
            <p:ph type="title"/>
          </p:nvPr>
        </p:nvSpPr>
        <p:spPr>
          <a:xfrm>
            <a:off x="838199" y="365125"/>
            <a:ext cx="10711375" cy="1325563"/>
          </a:xfrm>
        </p:spPr>
        <p:txBody>
          <a:bodyPr/>
          <a:lstStyle/>
          <a:p>
            <a:pPr algn="r"/>
            <a:r>
              <a:rPr lang="en-GB" dirty="0" err="1"/>
              <a:t>Ints</a:t>
            </a:r>
            <a:endParaRPr lang="en-GB" dirty="0"/>
          </a:p>
        </p:txBody>
      </p:sp>
      <p:sp>
        <p:nvSpPr>
          <p:cNvPr id="3" name="Content Placeholder 2">
            <a:extLst>
              <a:ext uri="{FF2B5EF4-FFF2-40B4-BE49-F238E27FC236}">
                <a16:creationId xmlns:a16="http://schemas.microsoft.com/office/drawing/2014/main" xmlns="" id="{47DE4730-A582-4B4E-B8D0-7C9057F6A6CD}"/>
              </a:ext>
            </a:extLst>
          </p:cNvPr>
          <p:cNvSpPr>
            <a:spLocks noGrp="1"/>
          </p:cNvSpPr>
          <p:nvPr>
            <p:ph idx="1"/>
          </p:nvPr>
        </p:nvSpPr>
        <p:spPr>
          <a:xfrm>
            <a:off x="838200" y="1825625"/>
            <a:ext cx="11161542" cy="4351338"/>
          </a:xfrm>
        </p:spPr>
        <p:txBody>
          <a:bodyPr>
            <a:normAutofit/>
          </a:bodyPr>
          <a:lstStyle/>
          <a:p>
            <a:pPr marL="0" indent="0">
              <a:buNone/>
            </a:pPr>
            <a:r>
              <a:rPr lang="en-GB" dirty="0" err="1"/>
              <a:t>Ints</a:t>
            </a:r>
            <a:r>
              <a:rPr lang="en-GB" dirty="0"/>
              <a:t> may look like: </a:t>
            </a:r>
          </a:p>
          <a:p>
            <a:pPr marL="0" indent="0">
              <a:buNone/>
            </a:pPr>
            <a:r>
              <a:rPr lang="en-GB" dirty="0">
                <a:latin typeface="Courier New" panose="02070309020205020404" pitchFamily="49" charset="0"/>
                <a:cs typeface="Courier New" panose="02070309020205020404" pitchFamily="49" charset="0"/>
              </a:rPr>
              <a:t>1000000</a:t>
            </a:r>
            <a:r>
              <a:rPr lang="en-GB" dirty="0"/>
              <a:t> or </a:t>
            </a:r>
            <a:r>
              <a:rPr lang="en-GB" dirty="0">
                <a:latin typeface="Courier New" panose="02070309020205020404" pitchFamily="49" charset="0"/>
                <a:cs typeface="Courier New" panose="02070309020205020404" pitchFamily="49" charset="0"/>
              </a:rPr>
              <a:t>1_000_000</a:t>
            </a:r>
            <a:r>
              <a:rPr lang="en-GB" dirty="0"/>
              <a:t>  	</a:t>
            </a:r>
            <a:r>
              <a:rPr lang="en-GB" sz="2400" dirty="0">
                <a:latin typeface="Courier New" panose="02070309020205020404" pitchFamily="49" charset="0"/>
                <a:cs typeface="Courier New" panose="02070309020205020404" pitchFamily="49" charset="0"/>
              </a:rPr>
              <a:t># 3.6 onwards for the underscores.</a:t>
            </a:r>
            <a:endParaRPr lang="en-GB" dirty="0">
              <a:latin typeface="Courier New" panose="02070309020205020404" pitchFamily="49" charset="0"/>
              <a:cs typeface="Courier New" panose="02070309020205020404" pitchFamily="49" charset="0"/>
            </a:endParaRPr>
          </a:p>
          <a:p>
            <a:pPr marL="0" indent="0">
              <a:buNone/>
            </a:pPr>
            <a:r>
              <a:rPr lang="en-GB" dirty="0"/>
              <a:t>but can't have leading zeros.</a:t>
            </a:r>
          </a:p>
          <a:p>
            <a:pPr marL="0" indent="0">
              <a:buNone/>
            </a:pPr>
            <a:endParaRPr lang="en-GB" dirty="0"/>
          </a:p>
          <a:p>
            <a:pPr marL="0" indent="0">
              <a:buNone/>
            </a:pPr>
            <a:r>
              <a:rPr lang="en-GB" dirty="0"/>
              <a:t>Since Python 3, the size of </a:t>
            </a:r>
            <a:r>
              <a:rPr lang="en-GB" dirty="0" err="1"/>
              <a:t>int</a:t>
            </a:r>
            <a:r>
              <a:rPr lang="en-GB" dirty="0"/>
              <a:t> you can have is only limited by the computer memory, and is, therefore, for all practical purposes, unlimited.</a:t>
            </a:r>
          </a:p>
          <a:p>
            <a:pPr marL="0" indent="0">
              <a:buNone/>
            </a:pPr>
            <a:endParaRPr lang="en-GB" dirty="0"/>
          </a:p>
          <a:p>
            <a:endParaRPr lang="en-GB" dirty="0"/>
          </a:p>
        </p:txBody>
      </p:sp>
    </p:spTree>
    <p:extLst>
      <p:ext uri="{BB962C8B-B14F-4D97-AF65-F5344CB8AC3E}">
        <p14:creationId xmlns:p14="http://schemas.microsoft.com/office/powerpoint/2010/main" val="34091865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B50204-DE0F-498C-8C78-822BE5DB5998}"/>
              </a:ext>
            </a:extLst>
          </p:cNvPr>
          <p:cNvSpPr>
            <a:spLocks noGrp="1"/>
          </p:cNvSpPr>
          <p:nvPr>
            <p:ph type="title"/>
          </p:nvPr>
        </p:nvSpPr>
        <p:spPr/>
        <p:txBody>
          <a:bodyPr/>
          <a:lstStyle/>
          <a:p>
            <a:pPr algn="r"/>
            <a:r>
              <a:rPr lang="en-GB" dirty="0"/>
              <a:t>Floats</a:t>
            </a:r>
          </a:p>
        </p:txBody>
      </p:sp>
      <p:sp>
        <p:nvSpPr>
          <p:cNvPr id="3" name="Content Placeholder 2">
            <a:extLst>
              <a:ext uri="{FF2B5EF4-FFF2-40B4-BE49-F238E27FC236}">
                <a16:creationId xmlns:a16="http://schemas.microsoft.com/office/drawing/2014/main" xmlns="" id="{47DE4730-A582-4B4E-B8D0-7C9057F6A6CD}"/>
              </a:ext>
            </a:extLst>
          </p:cNvPr>
          <p:cNvSpPr>
            <a:spLocks noGrp="1"/>
          </p:cNvSpPr>
          <p:nvPr>
            <p:ph idx="1"/>
          </p:nvPr>
        </p:nvSpPr>
        <p:spPr/>
        <p:txBody>
          <a:bodyPr>
            <a:normAutofit fontScale="70000" lnSpcReduction="20000"/>
          </a:bodyPr>
          <a:lstStyle/>
          <a:p>
            <a:pPr marL="0" indent="0">
              <a:buNone/>
            </a:pPr>
            <a:r>
              <a:rPr lang="en-GB" dirty="0"/>
              <a:t>Floats may look like:</a:t>
            </a:r>
          </a:p>
          <a:p>
            <a:pPr marL="0" indent="0">
              <a:buNone/>
            </a:pPr>
            <a:r>
              <a:rPr lang="en-GB" dirty="0">
                <a:latin typeface="Courier New" panose="02070309020205020404" pitchFamily="49" charset="0"/>
                <a:cs typeface="Courier New" panose="02070309020205020404" pitchFamily="49" charset="0"/>
              </a:rPr>
              <a:t>3.14    10.    .001    1e100    3.14E-10    0e0    3.14_15_93</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Floats are limited, but to a very large (system dependent) number. You can find it with:</a:t>
            </a:r>
          </a:p>
          <a:p>
            <a:pPr marL="0" indent="0">
              <a:buNone/>
            </a:pPr>
            <a:r>
              <a:rPr lang="en-GB" dirty="0">
                <a:latin typeface="Courier New" panose="02070309020205020404" pitchFamily="49" charset="0"/>
                <a:cs typeface="Courier New" panose="02070309020205020404" pitchFamily="49" charset="0"/>
              </a:rPr>
              <a:t>&gt;&gt;&gt; import sys</a:t>
            </a:r>
          </a:p>
          <a:p>
            <a:pPr marL="0" indent="0">
              <a:buNone/>
            </a:pPr>
            <a:r>
              <a:rPr lang="en-GB" dirty="0">
                <a:latin typeface="Courier New" panose="02070309020205020404" pitchFamily="49" charset="0"/>
                <a:cs typeface="Courier New" panose="02070309020205020404" pitchFamily="49" charset="0"/>
              </a:rPr>
              <a:t>&gt;&gt;&gt; </a:t>
            </a:r>
            <a:r>
              <a:rPr lang="en-GB" dirty="0" err="1">
                <a:latin typeface="Courier New" panose="02070309020205020404" pitchFamily="49" charset="0"/>
                <a:cs typeface="Courier New" panose="02070309020205020404" pitchFamily="49" charset="0"/>
              </a:rPr>
              <a:t>sys.float_info</a:t>
            </a:r>
            <a:endParaRPr lang="en-GB" dirty="0">
              <a:latin typeface="Courier New" panose="02070309020205020404" pitchFamily="49" charset="0"/>
              <a:cs typeface="Courier New" panose="02070309020205020404" pitchFamily="49" charset="0"/>
            </a:endParaRPr>
          </a:p>
          <a:p>
            <a:pPr marL="0" indent="0">
              <a:buNone/>
            </a:pPr>
            <a:r>
              <a:rPr lang="en-GB" dirty="0"/>
              <a:t>For a 32 bit machine picked at random it was ~1.75e308 to -2.22e308. In the unlikely event you need bigger numbers you can construct them from two </a:t>
            </a:r>
            <a:r>
              <a:rPr lang="en-GB" dirty="0" err="1"/>
              <a:t>ints</a:t>
            </a:r>
            <a:r>
              <a:rPr lang="en-GB" dirty="0"/>
              <a:t>! </a:t>
            </a:r>
          </a:p>
          <a:p>
            <a:pPr marL="0" indent="0">
              <a:buNone/>
            </a:pPr>
            <a:endParaRPr lang="en-GB" dirty="0"/>
          </a:p>
          <a:p>
            <a:pPr marL="0" indent="0">
              <a:buNone/>
            </a:pPr>
            <a:r>
              <a:rPr lang="en-GB" dirty="0"/>
              <a:t>Floats have two special values:</a:t>
            </a:r>
          </a:p>
          <a:p>
            <a:pPr marL="0" indent="0">
              <a:buNone/>
            </a:pPr>
            <a:r>
              <a:rPr lang="en-GB" dirty="0">
                <a:latin typeface="Courier New" panose="02070309020205020404" pitchFamily="49" charset="0"/>
                <a:cs typeface="Courier New" panose="02070309020205020404" pitchFamily="49" charset="0"/>
              </a:rPr>
              <a:t>a = float("</a:t>
            </a:r>
            <a:r>
              <a:rPr lang="en-GB" dirty="0" err="1">
                <a:latin typeface="Courier New" panose="02070309020205020404" pitchFamily="49" charset="0"/>
                <a:cs typeface="Courier New" panose="02070309020205020404" pitchFamily="49" charset="0"/>
              </a:rPr>
              <a:t>inf</a:t>
            </a:r>
            <a:r>
              <a:rPr lang="en-GB" dirty="0">
                <a:latin typeface="Courier New" panose="02070309020205020404" pitchFamily="49" charset="0"/>
                <a:cs typeface="Courier New" panose="02070309020205020404" pitchFamily="49" charset="0"/>
              </a:rPr>
              <a:t>")</a:t>
            </a:r>
            <a:r>
              <a:rPr lang="en-GB" dirty="0"/>
              <a:t>		# Representing infinity.</a:t>
            </a:r>
          </a:p>
          <a:p>
            <a:pPr marL="0" indent="0">
              <a:buNone/>
            </a:pPr>
            <a:r>
              <a:rPr lang="en-GB" dirty="0">
                <a:latin typeface="Courier New" panose="02070309020205020404" pitchFamily="49" charset="0"/>
                <a:cs typeface="Courier New" panose="02070309020205020404" pitchFamily="49" charset="0"/>
              </a:rPr>
              <a:t>a = float("nan")	</a:t>
            </a:r>
            <a:r>
              <a:rPr lang="en-GB" dirty="0"/>
              <a:t>	# Representing the result of a calculation a computer can't do </a:t>
            </a:r>
          </a:p>
          <a:p>
            <a:pPr marL="0" indent="0">
              <a:buNone/>
            </a:pPr>
            <a:r>
              <a:rPr lang="en-GB" dirty="0"/>
              <a:t>					# for example, dividing by zero. </a:t>
            </a:r>
          </a:p>
          <a:p>
            <a:pPr marL="0" indent="0">
              <a:buNone/>
            </a:pPr>
            <a:endParaRPr lang="en-GB"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15409240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574A97-F511-4647-8039-A6D3375C924F}"/>
              </a:ext>
            </a:extLst>
          </p:cNvPr>
          <p:cNvSpPr>
            <a:spLocks noGrp="1"/>
          </p:cNvSpPr>
          <p:nvPr>
            <p:ph type="title"/>
          </p:nvPr>
        </p:nvSpPr>
        <p:spPr/>
        <p:txBody>
          <a:bodyPr/>
          <a:lstStyle/>
          <a:p>
            <a:pPr algn="r"/>
            <a:r>
              <a:rPr lang="en-GB" dirty="0"/>
              <a:t>Floats: warning</a:t>
            </a:r>
          </a:p>
        </p:txBody>
      </p:sp>
      <p:sp>
        <p:nvSpPr>
          <p:cNvPr id="3" name="Content Placeholder 2">
            <a:extLst>
              <a:ext uri="{FF2B5EF4-FFF2-40B4-BE49-F238E27FC236}">
                <a16:creationId xmlns:a16="http://schemas.microsoft.com/office/drawing/2014/main" xmlns="" id="{788E9D87-6788-4240-9FD3-96DF4DB7BBA9}"/>
              </a:ext>
            </a:extLst>
          </p:cNvPr>
          <p:cNvSpPr>
            <a:spLocks noGrp="1"/>
          </p:cNvSpPr>
          <p:nvPr>
            <p:ph idx="1"/>
          </p:nvPr>
        </p:nvSpPr>
        <p:spPr>
          <a:xfrm>
            <a:off x="478303" y="1690688"/>
            <a:ext cx="11535506" cy="4991465"/>
          </a:xfrm>
        </p:spPr>
        <p:txBody>
          <a:bodyPr>
            <a:normAutofit fontScale="85000" lnSpcReduction="20000"/>
          </a:bodyPr>
          <a:lstStyle/>
          <a:p>
            <a:pPr marL="0" indent="0">
              <a:buNone/>
            </a:pPr>
            <a:r>
              <a:rPr lang="en-GB" dirty="0"/>
              <a:t>You might think that floats are more exact than </a:t>
            </a:r>
            <a:r>
              <a:rPr lang="en-GB" dirty="0" err="1"/>
              <a:t>ints</a:t>
            </a:r>
            <a:r>
              <a:rPr lang="en-GB" dirty="0"/>
              <a:t>, because you can have decimal places. </a:t>
            </a:r>
          </a:p>
          <a:p>
            <a:pPr marL="0" indent="0">
              <a:buNone/>
            </a:pPr>
            <a:r>
              <a:rPr lang="en-GB" dirty="0"/>
              <a:t>However, you'd be wrong: computers are very poor at representing decimal numbers. So poor, it regularly kills people. </a:t>
            </a:r>
            <a:r>
              <a:rPr lang="en-GB" dirty="0" err="1"/>
              <a:t>Ints</a:t>
            </a:r>
            <a:r>
              <a:rPr lang="en-GB" dirty="0"/>
              <a:t>, on the other hand, are exact.</a:t>
            </a:r>
          </a:p>
          <a:p>
            <a:pPr marL="0" indent="0">
              <a:buNone/>
            </a:pPr>
            <a:endParaRPr lang="en-GB" dirty="0"/>
          </a:p>
          <a:p>
            <a:pPr marL="0" indent="0">
              <a:buNone/>
            </a:pPr>
            <a:r>
              <a:rPr lang="en-GB" dirty="0"/>
              <a:t>Python matches the IEEE 754 double-precision number standard, but still has issues.</a:t>
            </a:r>
          </a:p>
          <a:p>
            <a:pPr marL="0" indent="0">
              <a:buNone/>
            </a:pPr>
            <a:r>
              <a:rPr lang="en-GB" dirty="0"/>
              <a:t> </a:t>
            </a:r>
          </a:p>
          <a:p>
            <a:pPr marL="0" indent="0">
              <a:buNone/>
            </a:pPr>
            <a:r>
              <a:rPr lang="en-GB" dirty="0"/>
              <a:t>If you intend to use Python for critical systems, especially navigation systems, you need to read up on floating point calculations. </a:t>
            </a:r>
          </a:p>
          <a:p>
            <a:pPr marL="0" indent="0">
              <a:buNone/>
            </a:pPr>
            <a:r>
              <a:rPr lang="en-GB" dirty="0"/>
              <a:t>A good starting point is:</a:t>
            </a:r>
          </a:p>
          <a:p>
            <a:pPr marL="0" indent="0">
              <a:buNone/>
            </a:pPr>
            <a:r>
              <a:rPr lang="en-GB" dirty="0">
                <a:hlinkClick r:id="rId2"/>
              </a:rPr>
              <a:t>https://docs.python.org/3/tutorial/floatingpoint.html</a:t>
            </a:r>
            <a:endParaRPr lang="en-GB" dirty="0">
              <a:hlinkClick r:id="rId3"/>
            </a:endParaRPr>
          </a:p>
          <a:p>
            <a:pPr marL="0" indent="0">
              <a:buNone/>
            </a:pPr>
            <a:endParaRPr lang="en-GB" dirty="0"/>
          </a:p>
          <a:p>
            <a:pPr marL="0" indent="0">
              <a:buNone/>
            </a:pPr>
            <a:r>
              <a:rPr lang="en-GB" dirty="0"/>
              <a:t>We'll mention this again later in the course, looking at the Fractions and Decimal libraries which try to make them more exact, and flag when they're not. </a:t>
            </a:r>
          </a:p>
        </p:txBody>
      </p:sp>
    </p:spTree>
    <p:extLst>
      <p:ext uri="{BB962C8B-B14F-4D97-AF65-F5344CB8AC3E}">
        <p14:creationId xmlns:p14="http://schemas.microsoft.com/office/powerpoint/2010/main" val="24523424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B50204-DE0F-498C-8C78-822BE5DB5998}"/>
              </a:ext>
            </a:extLst>
          </p:cNvPr>
          <p:cNvSpPr>
            <a:spLocks noGrp="1"/>
          </p:cNvSpPr>
          <p:nvPr>
            <p:ph type="title"/>
          </p:nvPr>
        </p:nvSpPr>
        <p:spPr/>
        <p:txBody>
          <a:bodyPr/>
          <a:lstStyle/>
          <a:p>
            <a:pPr algn="r"/>
            <a:r>
              <a:rPr lang="en-GB" dirty="0"/>
              <a:t>Imaginary numbers</a:t>
            </a:r>
          </a:p>
        </p:txBody>
      </p:sp>
      <p:sp>
        <p:nvSpPr>
          <p:cNvPr id="3" name="Content Placeholder 2">
            <a:extLst>
              <a:ext uri="{FF2B5EF4-FFF2-40B4-BE49-F238E27FC236}">
                <a16:creationId xmlns:a16="http://schemas.microsoft.com/office/drawing/2014/main" xmlns="" id="{47DE4730-A582-4B4E-B8D0-7C9057F6A6CD}"/>
              </a:ext>
            </a:extLst>
          </p:cNvPr>
          <p:cNvSpPr>
            <a:spLocks noGrp="1"/>
          </p:cNvSpPr>
          <p:nvPr>
            <p:ph idx="1"/>
          </p:nvPr>
        </p:nvSpPr>
        <p:spPr>
          <a:xfrm>
            <a:off x="359897" y="1608846"/>
            <a:ext cx="11288151" cy="4806021"/>
          </a:xfrm>
        </p:spPr>
        <p:txBody>
          <a:bodyPr>
            <a:normAutofit fontScale="85000" lnSpcReduction="20000"/>
          </a:bodyPr>
          <a:lstStyle/>
          <a:p>
            <a:pPr marL="0" indent="0">
              <a:buNone/>
            </a:pPr>
            <a:r>
              <a:rPr lang="en-GB" dirty="0"/>
              <a:t>Imaginary numbers are floats followed by capital or lowercase "J".</a:t>
            </a:r>
          </a:p>
          <a:p>
            <a:pPr marL="0" indent="0">
              <a:buNone/>
            </a:pPr>
            <a:r>
              <a:rPr lang="en-GB" dirty="0">
                <a:latin typeface="Courier New" panose="02070309020205020404" pitchFamily="49" charset="0"/>
                <a:cs typeface="Courier New" panose="02070309020205020404" pitchFamily="49" charset="0"/>
              </a:rPr>
              <a:t>3.14j   10.j    10J     .001J   1e100j   3.14e-10j   3.14_15_93j</a:t>
            </a:r>
          </a:p>
          <a:p>
            <a:pPr marL="0" indent="0">
              <a:buNone/>
            </a:pPr>
            <a:endParaRPr lang="en-GB" dirty="0"/>
          </a:p>
          <a:p>
            <a:pPr marL="0" indent="0">
              <a:buNone/>
            </a:pPr>
            <a:r>
              <a:rPr lang="en-GB" dirty="0"/>
              <a:t>These are joined to real floats with the "+" operator (not addition when there's a "J") to form complex numbers:</a:t>
            </a:r>
          </a:p>
          <a:p>
            <a:pPr marL="0" indent="0">
              <a:buNone/>
            </a:pPr>
            <a:r>
              <a:rPr lang="en-GB" dirty="0">
                <a:latin typeface="Courier New" panose="02070309020205020404" pitchFamily="49" charset="0"/>
                <a:cs typeface="Courier New" panose="02070309020205020404" pitchFamily="49" charset="0"/>
              </a:rPr>
              <a:t>&gt;&gt;&gt; a = 3.2+2.4J</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(3.2+2.4J)</a:t>
            </a:r>
          </a:p>
          <a:p>
            <a:pPr marL="0" indent="0">
              <a:buNone/>
            </a:pPr>
            <a:endParaRPr lang="en-GB" dirty="0"/>
          </a:p>
          <a:p>
            <a:pPr marL="0" indent="0">
              <a:buNone/>
            </a:pPr>
            <a:r>
              <a:rPr lang="en-GB" dirty="0"/>
              <a:t>We won't deal in detail on complex/imaginary numbers here, but if you're interested then a good starting point is:</a:t>
            </a:r>
          </a:p>
          <a:p>
            <a:pPr marL="0" indent="0">
              <a:buNone/>
            </a:pPr>
            <a:r>
              <a:rPr lang="en-GB" dirty="0">
                <a:hlinkClick r:id="rId3"/>
              </a:rPr>
              <a:t>https://docs.python.org/3/library/cmath.html</a:t>
            </a:r>
            <a:r>
              <a:rPr lang="en-GB" dirty="0"/>
              <a:t> </a:t>
            </a:r>
          </a:p>
        </p:txBody>
      </p:sp>
    </p:spTree>
    <p:extLst>
      <p:ext uri="{BB962C8B-B14F-4D97-AF65-F5344CB8AC3E}">
        <p14:creationId xmlns:p14="http://schemas.microsoft.com/office/powerpoint/2010/main" val="39679136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F9CC0C-1B34-4E8D-9328-50B14D3DA1EE}"/>
              </a:ext>
            </a:extLst>
          </p:cNvPr>
          <p:cNvSpPr>
            <a:spLocks noGrp="1"/>
          </p:cNvSpPr>
          <p:nvPr>
            <p:ph type="title"/>
          </p:nvPr>
        </p:nvSpPr>
        <p:spPr/>
        <p:txBody>
          <a:bodyPr/>
          <a:lstStyle/>
          <a:p>
            <a:pPr algn="r"/>
            <a:r>
              <a:rPr lang="en-GB" dirty="0"/>
              <a:t>Type</a:t>
            </a:r>
          </a:p>
        </p:txBody>
      </p:sp>
      <p:sp>
        <p:nvSpPr>
          <p:cNvPr id="3" name="Content Placeholder 2">
            <a:extLst>
              <a:ext uri="{FF2B5EF4-FFF2-40B4-BE49-F238E27FC236}">
                <a16:creationId xmlns:a16="http://schemas.microsoft.com/office/drawing/2014/main" xmlns="" id="{4E44ED51-0B4C-4A06-B518-EB20B664C6EB}"/>
              </a:ext>
            </a:extLst>
          </p:cNvPr>
          <p:cNvSpPr>
            <a:spLocks noGrp="1"/>
          </p:cNvSpPr>
          <p:nvPr>
            <p:ph idx="1"/>
          </p:nvPr>
        </p:nvSpPr>
        <p:spPr/>
        <p:txBody>
          <a:bodyPr/>
          <a:lstStyle/>
          <a:p>
            <a:pPr marL="0" indent="0">
              <a:buNone/>
            </a:pPr>
            <a:r>
              <a:rPr lang="en-GB" dirty="0"/>
              <a:t>To find the type of a variable (for example, one you've not back from a function), use </a:t>
            </a:r>
            <a:r>
              <a:rPr lang="en-GB" dirty="0">
                <a:latin typeface="Courier New" panose="02070309020205020404" pitchFamily="49" charset="0"/>
                <a:cs typeface="Courier New" panose="02070309020205020404" pitchFamily="49" charset="0"/>
              </a:rPr>
              <a:t>type(</a:t>
            </a:r>
            <a:r>
              <a:rPr lang="en-GB" dirty="0" err="1">
                <a:latin typeface="Courier New" panose="02070309020205020404" pitchFamily="49" charset="0"/>
                <a:cs typeface="Courier New" panose="02070309020205020404" pitchFamily="49" charset="0"/>
              </a:rPr>
              <a:t>variableName</a:t>
            </a:r>
            <a:r>
              <a:rPr lang="en-GB" dirty="0">
                <a:latin typeface="Courier New" panose="02070309020205020404" pitchFamily="49" charset="0"/>
                <a:cs typeface="Courier New" panose="02070309020205020404" pitchFamily="49" charset="0"/>
              </a:rPr>
              <a:t>)</a:t>
            </a:r>
            <a:r>
              <a:rPr lang="en-GB" dirty="0"/>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 a = 10</a:t>
            </a:r>
          </a:p>
          <a:p>
            <a:pPr marL="0" indent="0">
              <a:buNone/>
            </a:pPr>
            <a:r>
              <a:rPr lang="en-GB" dirty="0">
                <a:latin typeface="Courier New" panose="02070309020205020404" pitchFamily="49" charset="0"/>
                <a:cs typeface="Courier New" panose="02070309020205020404" pitchFamily="49" charset="0"/>
              </a:rPr>
              <a:t>&gt;&gt;&gt; type(a)</a:t>
            </a:r>
          </a:p>
          <a:p>
            <a:pPr marL="0" indent="0">
              <a:buNone/>
            </a:pPr>
            <a:r>
              <a:rPr lang="en-GB" dirty="0">
                <a:latin typeface="Courier New" panose="02070309020205020404" pitchFamily="49" charset="0"/>
                <a:cs typeface="Courier New" panose="02070309020205020404" pitchFamily="49" charset="0"/>
              </a:rPr>
              <a:t>&lt;class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'&gt;</a:t>
            </a:r>
          </a:p>
        </p:txBody>
      </p:sp>
    </p:spTree>
    <p:extLst>
      <p:ext uri="{BB962C8B-B14F-4D97-AF65-F5344CB8AC3E}">
        <p14:creationId xmlns:p14="http://schemas.microsoft.com/office/powerpoint/2010/main" val="4010842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B346CF-7FC5-4A54-82CF-0C1BB8197383}"/>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xmlns="" id="{167288D9-6C7B-4979-84C0-BFA37C3AEF11}"/>
              </a:ext>
            </a:extLst>
          </p:cNvPr>
          <p:cNvSpPr>
            <a:spLocks noGrp="1"/>
          </p:cNvSpPr>
          <p:nvPr>
            <p:ph idx="1"/>
          </p:nvPr>
        </p:nvSpPr>
        <p:spPr>
          <a:xfrm>
            <a:off x="838200" y="2110153"/>
            <a:ext cx="10515600" cy="4066809"/>
          </a:xfrm>
        </p:spPr>
        <p:txBody>
          <a:bodyPr/>
          <a:lstStyle/>
          <a:p>
            <a:pPr marL="0" indent="0">
              <a:buNone/>
            </a:pPr>
            <a:r>
              <a:rPr lang="en-GB" sz="2000" dirty="0"/>
              <a:t>Basic syntax</a:t>
            </a:r>
          </a:p>
          <a:p>
            <a:pPr marL="0" indent="0">
              <a:buNone/>
            </a:pPr>
            <a:r>
              <a:rPr lang="en-GB" sz="2000" dirty="0"/>
              <a:t>Delimiters</a:t>
            </a:r>
          </a:p>
          <a:p>
            <a:pPr marL="0" indent="0">
              <a:buNone/>
            </a:pPr>
            <a:r>
              <a:rPr lang="en-GB" sz="2400" dirty="0"/>
              <a:t>Keywords</a:t>
            </a:r>
          </a:p>
          <a:p>
            <a:pPr marL="0" indent="0">
              <a:buNone/>
            </a:pPr>
            <a:r>
              <a:rPr lang="en-GB" dirty="0"/>
              <a:t>Variables: storing single values</a:t>
            </a:r>
          </a:p>
          <a:p>
            <a:pPr marL="0" indent="0">
              <a:buNone/>
            </a:pPr>
            <a:r>
              <a:rPr lang="en-GB" sz="3200" dirty="0"/>
              <a:t>Operators</a:t>
            </a:r>
          </a:p>
          <a:p>
            <a:pPr marL="0" indent="0">
              <a:buNone/>
            </a:pPr>
            <a:endParaRPr lang="en-GB" dirty="0"/>
          </a:p>
          <a:p>
            <a:pPr marL="0" indent="0">
              <a:buNone/>
            </a:pPr>
            <a:r>
              <a:rPr lang="en-GB" dirty="0"/>
              <a:t>We'll come on to variables for storing multiple values next time.</a:t>
            </a:r>
          </a:p>
        </p:txBody>
      </p:sp>
    </p:spTree>
    <p:extLst>
      <p:ext uri="{BB962C8B-B14F-4D97-AF65-F5344CB8AC3E}">
        <p14:creationId xmlns:p14="http://schemas.microsoft.com/office/powerpoint/2010/main" val="2989910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E7FFC6-972D-49FB-8A89-99D95EA88405}"/>
              </a:ext>
            </a:extLst>
          </p:cNvPr>
          <p:cNvSpPr>
            <a:spLocks noGrp="1"/>
          </p:cNvSpPr>
          <p:nvPr>
            <p:ph type="title"/>
          </p:nvPr>
        </p:nvSpPr>
        <p:spPr/>
        <p:txBody>
          <a:bodyPr/>
          <a:lstStyle/>
          <a:p>
            <a:pPr algn="r"/>
            <a:r>
              <a:rPr lang="en-GB" dirty="0"/>
              <a:t>Basic syntax</a:t>
            </a:r>
          </a:p>
        </p:txBody>
      </p:sp>
      <p:sp>
        <p:nvSpPr>
          <p:cNvPr id="3" name="Content Placeholder 2">
            <a:extLst>
              <a:ext uri="{FF2B5EF4-FFF2-40B4-BE49-F238E27FC236}">
                <a16:creationId xmlns:a16="http://schemas.microsoft.com/office/drawing/2014/main" xmlns="" id="{F1A4EC19-AF04-4ABB-BAED-B1E477403561}"/>
              </a:ext>
            </a:extLst>
          </p:cNvPr>
          <p:cNvSpPr>
            <a:spLocks noGrp="1"/>
          </p:cNvSpPr>
          <p:nvPr>
            <p:ph idx="1"/>
          </p:nvPr>
        </p:nvSpPr>
        <p:spPr>
          <a:xfrm>
            <a:off x="407963" y="1690688"/>
            <a:ext cx="11577711" cy="4822654"/>
          </a:xfrm>
        </p:spPr>
        <p:txBody>
          <a:bodyPr>
            <a:normAutofit fontScale="92500" lnSpcReduction="20000"/>
          </a:bodyPr>
          <a:lstStyle/>
          <a:p>
            <a:pPr marL="0" indent="0">
              <a:buNone/>
            </a:pPr>
            <a:r>
              <a:rPr lang="en-GB" dirty="0"/>
              <a:t>Each statement is generally a single line (statements can be stacked on a line with semicolons but this is unusual). </a:t>
            </a:r>
          </a:p>
          <a:p>
            <a:pPr marL="0" indent="0">
              <a:buNone/>
            </a:pPr>
            <a:endParaRPr lang="en-GB" dirty="0"/>
          </a:p>
          <a:p>
            <a:pPr marL="0" indent="0">
              <a:buNone/>
            </a:pPr>
            <a:r>
              <a:rPr lang="en-GB" dirty="0"/>
              <a:t>Standard 'inline' </a:t>
            </a:r>
            <a:r>
              <a:rPr lang="en-GB" dirty="0">
                <a:solidFill>
                  <a:schemeClr val="accent1"/>
                </a:solidFill>
              </a:rPr>
              <a:t>comments</a:t>
            </a:r>
            <a:r>
              <a:rPr lang="en-GB" dirty="0"/>
              <a:t> (text for humans) start #</a:t>
            </a:r>
          </a:p>
          <a:p>
            <a:pPr marL="0" indent="0">
              <a:buNone/>
            </a:pPr>
            <a:r>
              <a:rPr lang="en-GB" dirty="0">
                <a:latin typeface="Courier New" panose="02070309020205020404" pitchFamily="49" charset="0"/>
                <a:cs typeface="Courier New" panose="02070309020205020404" pitchFamily="49" charset="0"/>
              </a:rPr>
              <a:t># This is an inline comment.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'Block' comments across multiple lines start """ and end """, or ''' and end '''</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This is a block comment.</a:t>
            </a:r>
          </a:p>
          <a:p>
            <a:pPr marL="0" indent="0">
              <a:buNone/>
            </a:pP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You can have as many blank lines as you like to structure code.</a:t>
            </a:r>
          </a:p>
        </p:txBody>
      </p:sp>
    </p:spTree>
    <p:extLst>
      <p:ext uri="{BB962C8B-B14F-4D97-AF65-F5344CB8AC3E}">
        <p14:creationId xmlns:p14="http://schemas.microsoft.com/office/powerpoint/2010/main" val="39248253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EF726-86FF-4DBD-8AE8-538B25AD38CF}"/>
              </a:ext>
            </a:extLst>
          </p:cNvPr>
          <p:cNvSpPr>
            <a:spLocks noGrp="1"/>
          </p:cNvSpPr>
          <p:nvPr>
            <p:ph type="title"/>
          </p:nvPr>
        </p:nvSpPr>
        <p:spPr/>
        <p:txBody>
          <a:bodyPr/>
          <a:lstStyle/>
          <a:p>
            <a:pPr algn="r"/>
            <a:r>
              <a:rPr lang="en-GB" dirty="0"/>
              <a:t>Operators</a:t>
            </a:r>
          </a:p>
        </p:txBody>
      </p:sp>
      <p:sp>
        <p:nvSpPr>
          <p:cNvPr id="3" name="Content Placeholder 2">
            <a:extLst>
              <a:ext uri="{FF2B5EF4-FFF2-40B4-BE49-F238E27FC236}">
                <a16:creationId xmlns:a16="http://schemas.microsoft.com/office/drawing/2014/main" xmlns="" id="{ED2DCB5D-269F-4DB1-B966-FA7133CA231E}"/>
              </a:ext>
            </a:extLst>
          </p:cNvPr>
          <p:cNvSpPr>
            <a:spLocks noGrp="1"/>
          </p:cNvSpPr>
          <p:nvPr>
            <p:ph idx="1"/>
          </p:nvPr>
        </p:nvSpPr>
        <p:spPr>
          <a:xfrm>
            <a:off x="295422" y="1825625"/>
            <a:ext cx="11788726" cy="4794250"/>
          </a:xfrm>
        </p:spPr>
        <p:txBody>
          <a:bodyPr>
            <a:normAutofit/>
          </a:bodyPr>
          <a:lstStyle/>
          <a:p>
            <a:pPr marL="0" indent="0">
              <a:buNone/>
            </a:pPr>
            <a:r>
              <a:rPr lang="en-GB" sz="2600" dirty="0">
                <a:latin typeface="Courier New" panose="02070309020205020404" pitchFamily="49" charset="0"/>
                <a:cs typeface="Courier New" panose="02070309020205020404" pitchFamily="49" charset="0"/>
              </a:rPr>
              <a:t>-</a:t>
            </a:r>
            <a:r>
              <a:rPr lang="en-GB" sz="2600" dirty="0"/>
              <a:t>			Unitary “-” – negates a number, e.g. in </a:t>
            </a:r>
            <a:r>
              <a:rPr lang="en-GB" sz="2600" dirty="0">
                <a:latin typeface="Courier New" panose="02070309020205020404" pitchFamily="49" charset="0"/>
                <a:cs typeface="Courier New" panose="02070309020205020404" pitchFamily="49" charset="0"/>
              </a:rPr>
              <a:t>a = -1</a:t>
            </a:r>
            <a:r>
              <a:rPr lang="en-GB" sz="2600" dirty="0"/>
              <a:t>.</a:t>
            </a:r>
          </a:p>
          <a:p>
            <a:pPr marL="0" indent="0">
              <a:buNone/>
            </a:pPr>
            <a:r>
              <a:rPr lang="en-GB" sz="2600" dirty="0">
                <a:latin typeface="Courier New" panose="02070309020205020404" pitchFamily="49" charset="0"/>
                <a:cs typeface="Courier New" panose="02070309020205020404" pitchFamily="49" charset="0"/>
              </a:rPr>
              <a:t>+ - /</a:t>
            </a:r>
            <a:r>
              <a:rPr lang="en-GB" sz="2600" dirty="0"/>
              <a:t>			Add; subtract; divide.</a:t>
            </a:r>
          </a:p>
          <a:p>
            <a:pPr marL="0" indent="0">
              <a:buNone/>
            </a:pPr>
            <a:r>
              <a:rPr lang="en-GB" sz="2600" dirty="0">
                <a:latin typeface="Courier New" panose="02070309020205020404" pitchFamily="49" charset="0"/>
                <a:cs typeface="Courier New" panose="02070309020205020404" pitchFamily="49" charset="0"/>
              </a:rPr>
              <a:t>* </a:t>
            </a:r>
            <a:r>
              <a:rPr lang="en-GB" sz="2600" dirty="0"/>
              <a:t>			Multiply.</a:t>
            </a:r>
          </a:p>
          <a:p>
            <a:pPr marL="0" indent="0">
              <a:buNone/>
            </a:pPr>
            <a:r>
              <a:rPr lang="en-GB" sz="2600" dirty="0">
                <a:latin typeface="Courier New" panose="02070309020205020404" pitchFamily="49" charset="0"/>
                <a:cs typeface="Courier New" panose="02070309020205020404" pitchFamily="49" charset="0"/>
              </a:rPr>
              <a:t>** </a:t>
            </a:r>
            <a:r>
              <a:rPr lang="en-GB" sz="2600" dirty="0"/>
              <a:t>			Power, e.g. a**b == a</a:t>
            </a:r>
            <a:r>
              <a:rPr lang="en-GB" sz="2600" baseline="30000" dirty="0"/>
              <a:t>b</a:t>
            </a:r>
            <a:r>
              <a:rPr lang="en-GB" sz="2600" dirty="0"/>
              <a:t>.</a:t>
            </a:r>
          </a:p>
          <a:p>
            <a:pPr marL="0" indent="0">
              <a:buNone/>
            </a:pPr>
            <a:r>
              <a:rPr lang="en-GB" sz="2600" dirty="0">
                <a:latin typeface="Courier New" panose="02070309020205020404" pitchFamily="49" charset="0"/>
                <a:cs typeface="Courier New" panose="02070309020205020404" pitchFamily="49" charset="0"/>
              </a:rPr>
              <a:t>// </a:t>
            </a:r>
            <a:r>
              <a:rPr lang="en-GB" sz="2600" dirty="0"/>
              <a:t>			Floor divide, i.e. give the result as next lowest integer.</a:t>
            </a:r>
          </a:p>
          <a:p>
            <a:pPr marL="0" indent="0">
              <a:buNone/>
            </a:pPr>
            <a:r>
              <a:rPr lang="en-GB" sz="2600" dirty="0">
                <a:latin typeface="Courier New" panose="02070309020205020404" pitchFamily="49" charset="0"/>
                <a:cs typeface="Courier New" panose="02070309020205020404" pitchFamily="49" charset="0"/>
              </a:rPr>
              <a:t>% </a:t>
            </a:r>
            <a:r>
              <a:rPr lang="en-GB" sz="2600" dirty="0"/>
              <a:t>			Modulus, i.e. remainder of integer division; </a:t>
            </a:r>
          </a:p>
          <a:p>
            <a:pPr marL="0" indent="0">
              <a:buNone/>
            </a:pPr>
            <a:r>
              <a:rPr lang="en-GB" sz="2600" dirty="0"/>
              <a:t>			 	but note, used sometimes to format strings.  </a:t>
            </a:r>
          </a:p>
          <a:p>
            <a:pPr marL="0" indent="0">
              <a:buNone/>
            </a:pPr>
            <a:r>
              <a:rPr lang="en-GB" sz="2600" dirty="0">
                <a:latin typeface="Courier New" panose="02070309020205020404" pitchFamily="49" charset="0"/>
                <a:cs typeface="Courier New" panose="02070309020205020404" pitchFamily="49" charset="0"/>
              </a:rPr>
              <a:t>@ </a:t>
            </a:r>
            <a:r>
              <a:rPr lang="en-GB" sz="2600" dirty="0"/>
              <a:t>			Unused in core, but reserved for matrix operations in libraries.</a:t>
            </a:r>
          </a:p>
          <a:p>
            <a:pPr marL="0" indent="0">
              <a:buNone/>
            </a:pPr>
            <a:endParaRPr lang="en-GB" dirty="0"/>
          </a:p>
        </p:txBody>
      </p:sp>
    </p:spTree>
    <p:extLst>
      <p:ext uri="{BB962C8B-B14F-4D97-AF65-F5344CB8AC3E}">
        <p14:creationId xmlns:p14="http://schemas.microsoft.com/office/powerpoint/2010/main" val="21462752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4E6AA3-74C5-455B-BB3D-EBD01C60ABDE}"/>
              </a:ext>
            </a:extLst>
          </p:cNvPr>
          <p:cNvSpPr>
            <a:spLocks noGrp="1"/>
          </p:cNvSpPr>
          <p:nvPr>
            <p:ph type="title"/>
          </p:nvPr>
        </p:nvSpPr>
        <p:spPr/>
        <p:txBody>
          <a:bodyPr/>
          <a:lstStyle/>
          <a:p>
            <a:pPr algn="r"/>
            <a:r>
              <a:rPr lang="en-GB" dirty="0"/>
              <a:t>Comparison operators</a:t>
            </a:r>
          </a:p>
        </p:txBody>
      </p:sp>
      <p:sp>
        <p:nvSpPr>
          <p:cNvPr id="3" name="Content Placeholder 2">
            <a:extLst>
              <a:ext uri="{FF2B5EF4-FFF2-40B4-BE49-F238E27FC236}">
                <a16:creationId xmlns:a16="http://schemas.microsoft.com/office/drawing/2014/main" xmlns="" id="{D899725D-7E10-4680-8292-F1D27BAAE3F7}"/>
              </a:ext>
            </a:extLst>
          </p:cNvPr>
          <p:cNvSpPr>
            <a:spLocks noGrp="1"/>
          </p:cNvSpPr>
          <p:nvPr>
            <p:ph idx="1"/>
          </p:nvPr>
        </p:nvSpPr>
        <p:spPr>
          <a:xfrm>
            <a:off x="514643" y="1924098"/>
            <a:ext cx="11414760" cy="4351338"/>
          </a:xfrm>
        </p:spPr>
        <p:txBody>
          <a:bodyPr>
            <a:normAutofit fontScale="92500" lnSpcReduction="20000"/>
          </a:bodyPr>
          <a:lstStyle/>
          <a:p>
            <a:pPr marL="0" indent="0">
              <a:buNone/>
            </a:pPr>
            <a:r>
              <a:rPr lang="en-GB" dirty="0">
                <a:latin typeface="Courier New" panose="02070309020205020404" pitchFamily="49" charset="0"/>
                <a:cs typeface="Courier New" panose="02070309020205020404" pitchFamily="49" charset="0"/>
              </a:rPr>
              <a:t>==   !=	</a:t>
            </a:r>
            <a:r>
              <a:rPr lang="en-GB" dirty="0"/>
              <a:t>		Equal to; not equal to</a:t>
            </a:r>
          </a:p>
          <a:p>
            <a:pPr marL="0" indent="0">
              <a:buNone/>
            </a:pPr>
            <a:r>
              <a:rPr lang="en-GB" dirty="0">
                <a:latin typeface="Courier New" panose="02070309020205020404" pitchFamily="49" charset="0"/>
                <a:cs typeface="Courier New" panose="02070309020205020404" pitchFamily="49" charset="0"/>
              </a:rPr>
              <a:t>&lt;  &gt;  &lt;=  &gt;=  	</a:t>
            </a:r>
            <a:r>
              <a:rPr lang="en-GB" dirty="0"/>
              <a:t>Less than; greater than; </a:t>
            </a:r>
          </a:p>
          <a:p>
            <a:pPr marL="0" indent="0">
              <a:buNone/>
            </a:pPr>
            <a:r>
              <a:rPr lang="en-GB" dirty="0"/>
              <a:t>					less than or equal to; greater than or equal to.</a:t>
            </a:r>
          </a:p>
          <a:p>
            <a:pPr marL="0" indent="0">
              <a:buNone/>
            </a:pPr>
            <a:r>
              <a:rPr lang="en-GB" dirty="0">
                <a:latin typeface="Courier New" panose="02070309020205020404" pitchFamily="49" charset="0"/>
                <a:cs typeface="Courier New" panose="02070309020205020404" pitchFamily="49" charset="0"/>
              </a:rPr>
              <a:t>is   not is 	</a:t>
            </a:r>
            <a:r>
              <a:rPr lang="en-GB" dirty="0"/>
              <a:t>For checking whether objects are the same.</a:t>
            </a:r>
          </a:p>
          <a:p>
            <a:pPr marL="0" indent="0">
              <a:buNone/>
            </a:pPr>
            <a:endParaRPr lang="en-GB" dirty="0"/>
          </a:p>
          <a:p>
            <a:pPr marL="0" indent="0">
              <a:buNone/>
            </a:pPr>
            <a:r>
              <a:rPr lang="en-GB" dirty="0"/>
              <a:t>These result in two special </a:t>
            </a:r>
            <a:r>
              <a:rPr lang="en-GB" dirty="0">
                <a:solidFill>
                  <a:schemeClr val="accent1"/>
                </a:solidFill>
              </a:rPr>
              <a:t>Boolean</a:t>
            </a:r>
            <a:r>
              <a:rPr lang="en-GB" dirty="0"/>
              <a:t> values:</a:t>
            </a:r>
          </a:p>
          <a:p>
            <a:pPr marL="0" indent="0">
              <a:buNone/>
            </a:pPr>
            <a:r>
              <a:rPr lang="en-GB" dirty="0">
                <a:latin typeface="Courier New" panose="02070309020205020404" pitchFamily="49" charset="0"/>
                <a:cs typeface="Courier New" panose="02070309020205020404" pitchFamily="49" charset="0"/>
              </a:rPr>
              <a:t>True 			# Note capital letter </a:t>
            </a:r>
          </a:p>
          <a:p>
            <a:pPr marL="0" indent="0">
              <a:buNone/>
            </a:pPr>
            <a:r>
              <a:rPr lang="en-GB" dirty="0">
                <a:latin typeface="Courier New" panose="02070309020205020404" pitchFamily="49" charset="0"/>
                <a:cs typeface="Courier New" panose="02070309020205020404" pitchFamily="49" charset="0"/>
              </a:rPr>
              <a:t>False</a:t>
            </a:r>
          </a:p>
          <a:p>
            <a:pPr marL="0" indent="0">
              <a:buNone/>
            </a:pPr>
            <a:r>
              <a:rPr lang="en-GB" dirty="0"/>
              <a:t>In common with many languages, these also evaluate to numbers, </a:t>
            </a:r>
            <a:r>
              <a:rPr lang="en-GB" dirty="0">
                <a:latin typeface="Courier New" panose="02070309020205020404" pitchFamily="49" charset="0"/>
                <a:cs typeface="Courier New" panose="02070309020205020404" pitchFamily="49" charset="0"/>
              </a:rPr>
              <a:t>False</a:t>
            </a:r>
            <a:r>
              <a:rPr lang="en-GB" dirty="0"/>
              <a:t> being zero and </a:t>
            </a:r>
            <a:r>
              <a:rPr lang="en-GB" dirty="0">
                <a:latin typeface="Courier New" panose="02070309020205020404" pitchFamily="49" charset="0"/>
                <a:cs typeface="Courier New" panose="02070309020205020404" pitchFamily="49" charset="0"/>
              </a:rPr>
              <a:t>True</a:t>
            </a:r>
            <a:r>
              <a:rPr lang="en-GB" dirty="0"/>
              <a:t> being one, but also, numbers can evaluate to Booleans, with zero being False and any other number (including negatives) being True.</a:t>
            </a:r>
          </a:p>
          <a:p>
            <a:pPr marL="0" indent="0">
              <a:buNone/>
            </a:pPr>
            <a:endParaRPr lang="en-GB" dirty="0"/>
          </a:p>
        </p:txBody>
      </p:sp>
    </p:spTree>
    <p:extLst>
      <p:ext uri="{BB962C8B-B14F-4D97-AF65-F5344CB8AC3E}">
        <p14:creationId xmlns:p14="http://schemas.microsoft.com/office/powerpoint/2010/main" val="12345556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86911E-E9EA-4899-BE23-0FC83A358647}"/>
              </a:ext>
            </a:extLst>
          </p:cNvPr>
          <p:cNvSpPr>
            <a:spLocks noGrp="1"/>
          </p:cNvSpPr>
          <p:nvPr>
            <p:ph type="title"/>
          </p:nvPr>
        </p:nvSpPr>
        <p:spPr/>
        <p:txBody>
          <a:bodyPr/>
          <a:lstStyle/>
          <a:p>
            <a:pPr algn="r"/>
            <a:r>
              <a:rPr lang="en-GB" dirty="0" err="1"/>
              <a:t>Bitshift</a:t>
            </a:r>
            <a:r>
              <a:rPr lang="en-GB" dirty="0"/>
              <a:t> operators</a:t>
            </a:r>
          </a:p>
        </p:txBody>
      </p:sp>
      <p:sp>
        <p:nvSpPr>
          <p:cNvPr id="3" name="Content Placeholder 2">
            <a:extLst>
              <a:ext uri="{FF2B5EF4-FFF2-40B4-BE49-F238E27FC236}">
                <a16:creationId xmlns:a16="http://schemas.microsoft.com/office/drawing/2014/main" xmlns="" id="{392C8656-6460-4BE1-A5B4-5FF41CC54092}"/>
              </a:ext>
            </a:extLst>
          </p:cNvPr>
          <p:cNvSpPr>
            <a:spLocks noGrp="1"/>
          </p:cNvSpPr>
          <p:nvPr>
            <p:ph idx="1"/>
          </p:nvPr>
        </p:nvSpPr>
        <p:spPr>
          <a:xfrm>
            <a:off x="281354" y="1825625"/>
            <a:ext cx="11704320" cy="4786190"/>
          </a:xfrm>
        </p:spPr>
        <p:txBody>
          <a:bodyPr>
            <a:normAutofit/>
          </a:bodyPr>
          <a:lstStyle/>
          <a:p>
            <a:pPr marL="0" indent="0">
              <a:buNone/>
            </a:pPr>
            <a:r>
              <a:rPr lang="en-GB" sz="2000" dirty="0"/>
              <a:t>&gt;&gt; &lt;&lt;		</a:t>
            </a:r>
            <a:r>
              <a:rPr lang="en-GB" sz="2000" dirty="0" err="1"/>
              <a:t>Bitshifts</a:t>
            </a:r>
            <a:r>
              <a:rPr lang="en-GB" sz="2000" dirty="0"/>
              <a:t>, e.g. 		1 &gt;&gt; 1 == 0  (00000001 &gt;&gt; 1 == 00000000)</a:t>
            </a:r>
          </a:p>
          <a:p>
            <a:pPr marL="0" indent="0">
              <a:buNone/>
            </a:pPr>
            <a:r>
              <a:rPr lang="en-GB" sz="2000" dirty="0"/>
              <a:t>					1 &lt;&lt; 1 == 2  (00000001 &lt;&lt; 1 == 00000010)</a:t>
            </a:r>
          </a:p>
          <a:p>
            <a:pPr marL="0" indent="0">
              <a:buNone/>
            </a:pPr>
            <a:endParaRPr lang="en-GB" sz="2000" dirty="0"/>
          </a:p>
          <a:p>
            <a:pPr marL="0" indent="0">
              <a:buNone/>
            </a:pPr>
            <a:r>
              <a:rPr lang="en-GB" sz="2000" dirty="0"/>
              <a:t>&amp; ^ | 		Bitwise AND, XOR, OR	00000001 &amp; 00000011 == 00000001</a:t>
            </a:r>
          </a:p>
          <a:p>
            <a:pPr marL="0" indent="0">
              <a:buNone/>
            </a:pPr>
            <a:r>
              <a:rPr lang="en-GB" sz="2000" dirty="0"/>
              <a:t>					00000001 |  00000010 == 00000011</a:t>
            </a:r>
          </a:p>
          <a:p>
            <a:pPr marL="0" indent="0">
              <a:buNone/>
            </a:pPr>
            <a:r>
              <a:rPr lang="en-GB" sz="2000" dirty="0"/>
              <a:t>					00000001 ^  00000011 == 00000010</a:t>
            </a:r>
          </a:p>
          <a:p>
            <a:pPr marL="0" indent="0">
              <a:buNone/>
            </a:pPr>
            <a:endParaRPr lang="en-GB" sz="2000" dirty="0"/>
          </a:p>
          <a:p>
            <a:pPr marL="0" indent="0">
              <a:buNone/>
            </a:pPr>
            <a:r>
              <a:rPr lang="en-GB" sz="2000" dirty="0"/>
              <a:t>~ 		Bitwise inversion 		~00000001 == 11111110</a:t>
            </a:r>
          </a:p>
          <a:p>
            <a:pPr marL="0" indent="0">
              <a:buNone/>
            </a:pPr>
            <a:r>
              <a:rPr lang="en-GB" dirty="0"/>
              <a:t> </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29793175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55594-4888-46B7-8EC4-9396B47F9600}"/>
              </a:ext>
            </a:extLst>
          </p:cNvPr>
          <p:cNvSpPr>
            <a:spLocks noGrp="1"/>
          </p:cNvSpPr>
          <p:nvPr>
            <p:ph type="title"/>
          </p:nvPr>
        </p:nvSpPr>
        <p:spPr/>
        <p:txBody>
          <a:bodyPr/>
          <a:lstStyle/>
          <a:p>
            <a:pPr algn="r"/>
            <a:r>
              <a:rPr lang="en-GB" dirty="0"/>
              <a:t>Useful functions </a:t>
            </a:r>
          </a:p>
        </p:txBody>
      </p:sp>
      <p:sp>
        <p:nvSpPr>
          <p:cNvPr id="3" name="Content Placeholder 2">
            <a:extLst>
              <a:ext uri="{FF2B5EF4-FFF2-40B4-BE49-F238E27FC236}">
                <a16:creationId xmlns:a16="http://schemas.microsoft.com/office/drawing/2014/main" xmlns="" id="{D6D08EF5-9700-4336-B723-84FEA8760DAC}"/>
              </a:ext>
            </a:extLst>
          </p:cNvPr>
          <p:cNvSpPr>
            <a:spLocks noGrp="1"/>
          </p:cNvSpPr>
          <p:nvPr>
            <p:ph idx="1"/>
          </p:nvPr>
        </p:nvSpPr>
        <p:spPr>
          <a:xfrm>
            <a:off x="472440" y="2222695"/>
            <a:ext cx="10515600" cy="3968335"/>
          </a:xfrm>
        </p:spPr>
        <p:txBody>
          <a:bodyPr>
            <a:normAutofit fontScale="92500" lnSpcReduction="10000"/>
          </a:bodyPr>
          <a:lstStyle/>
          <a:p>
            <a:pPr marL="0" indent="0">
              <a:buNone/>
            </a:pPr>
            <a:r>
              <a:rPr lang="en-GB" dirty="0">
                <a:latin typeface="Courier New" panose="02070309020205020404" pitchFamily="49" charset="0"/>
                <a:cs typeface="Courier New" panose="02070309020205020404" pitchFamily="49" charset="0"/>
              </a:rPr>
              <a:t>abs(x)	</a:t>
            </a:r>
          </a:p>
          <a:p>
            <a:pPr marL="0" indent="0">
              <a:buNone/>
            </a:pPr>
            <a:r>
              <a:rPr lang="en-GB" dirty="0"/>
              <a:t>Returns the absolute positive value, or the magnitude for a complex number.</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round(number, </a:t>
            </a:r>
            <a:r>
              <a:rPr lang="en-GB" dirty="0" err="1">
                <a:latin typeface="Courier New" panose="02070309020205020404" pitchFamily="49" charset="0"/>
                <a:cs typeface="Courier New" panose="02070309020205020404" pitchFamily="49" charset="0"/>
              </a:rPr>
              <a:t>ndigits</a:t>
            </a:r>
            <a:r>
              <a:rPr lang="en-GB" dirty="0">
                <a:latin typeface="Courier New" panose="02070309020205020404" pitchFamily="49" charset="0"/>
                <a:cs typeface="Courier New" panose="02070309020205020404" pitchFamily="49" charset="0"/>
              </a:rPr>
              <a:t>)</a:t>
            </a:r>
          </a:p>
          <a:p>
            <a:pPr marL="0" indent="0">
              <a:buNone/>
            </a:pPr>
            <a:r>
              <a:rPr lang="en-GB" dirty="0"/>
              <a:t>Rounds </a:t>
            </a:r>
            <a:r>
              <a:rPr lang="en-GB" dirty="0">
                <a:latin typeface="Courier New" panose="02070309020205020404" pitchFamily="49" charset="0"/>
                <a:cs typeface="Courier New" panose="02070309020205020404" pitchFamily="49" charset="0"/>
              </a:rPr>
              <a:t>number</a:t>
            </a:r>
            <a:r>
              <a:rPr lang="en-GB" dirty="0"/>
              <a:t> to (optional) </a:t>
            </a:r>
            <a:r>
              <a:rPr lang="en-GB" dirty="0" err="1">
                <a:latin typeface="Courier New" panose="02070309020205020404" pitchFamily="49" charset="0"/>
                <a:cs typeface="Courier New" panose="02070309020205020404" pitchFamily="49" charset="0"/>
              </a:rPr>
              <a:t>ndigits</a:t>
            </a:r>
            <a:r>
              <a:rPr lang="en-GB" dirty="0"/>
              <a:t> decimal points and returns it.</a:t>
            </a:r>
          </a:p>
          <a:p>
            <a:pPr marL="0" indent="0">
              <a:buNone/>
            </a:pPr>
            <a:r>
              <a:rPr lang="en-GB" dirty="0"/>
              <a:t>If </a:t>
            </a:r>
            <a:r>
              <a:rPr lang="en-GB" dirty="0" err="1">
                <a:latin typeface="Courier New" panose="02070309020205020404" pitchFamily="49" charset="0"/>
                <a:cs typeface="Courier New" panose="02070309020205020404" pitchFamily="49" charset="0"/>
              </a:rPr>
              <a:t>ndigits</a:t>
            </a:r>
            <a:r>
              <a:rPr lang="en-GB" dirty="0"/>
              <a:t> not there or </a:t>
            </a:r>
            <a:r>
              <a:rPr lang="en-GB" dirty="0">
                <a:latin typeface="Courier New" panose="02070309020205020404" pitchFamily="49" charset="0"/>
                <a:cs typeface="Courier New" panose="02070309020205020404" pitchFamily="49" charset="0"/>
              </a:rPr>
              <a:t>None</a:t>
            </a:r>
            <a:r>
              <a:rPr lang="en-GB" dirty="0"/>
              <a:t>, returns nearest int.</a:t>
            </a:r>
          </a:p>
          <a:p>
            <a:pPr marL="0" indent="0">
              <a:buNone/>
            </a:pPr>
            <a:r>
              <a:rPr lang="en-GB" dirty="0"/>
              <a:t>Watch out for values where a "</a:t>
            </a:r>
            <a:r>
              <a:rPr lang="en-GB" dirty="0">
                <a:latin typeface="Courier New" panose="02070309020205020404" pitchFamily="49" charset="0"/>
                <a:cs typeface="Courier New" panose="02070309020205020404" pitchFamily="49" charset="0"/>
              </a:rPr>
              <a:t>.5</a:t>
            </a:r>
            <a:r>
              <a:rPr lang="en-GB" dirty="0"/>
              <a:t>" or equivalent at other magnitudes is being rounded: rounding can be up or down because of storage precision issues.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8181934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93499F-D866-4933-9C41-24674421C79A}"/>
              </a:ext>
            </a:extLst>
          </p:cNvPr>
          <p:cNvSpPr>
            <a:spLocks noGrp="1"/>
          </p:cNvSpPr>
          <p:nvPr>
            <p:ph type="title"/>
          </p:nvPr>
        </p:nvSpPr>
        <p:spPr/>
        <p:txBody>
          <a:bodyPr/>
          <a:lstStyle/>
          <a:p>
            <a:pPr algn="r"/>
            <a:r>
              <a:rPr lang="en-GB" dirty="0"/>
              <a:t>Precedence</a:t>
            </a:r>
          </a:p>
        </p:txBody>
      </p:sp>
      <p:sp>
        <p:nvSpPr>
          <p:cNvPr id="3" name="Content Placeholder 2">
            <a:extLst>
              <a:ext uri="{FF2B5EF4-FFF2-40B4-BE49-F238E27FC236}">
                <a16:creationId xmlns:a16="http://schemas.microsoft.com/office/drawing/2014/main" xmlns="" id="{3F9B78E3-C5FF-497C-97FE-39D75C836133}"/>
              </a:ext>
            </a:extLst>
          </p:cNvPr>
          <p:cNvSpPr>
            <a:spLocks noGrp="1"/>
          </p:cNvSpPr>
          <p:nvPr>
            <p:ph idx="1"/>
          </p:nvPr>
        </p:nvSpPr>
        <p:spPr>
          <a:xfrm>
            <a:off x="478301" y="1406770"/>
            <a:ext cx="11451101" cy="5092504"/>
          </a:xfrm>
        </p:spPr>
        <p:txBody>
          <a:bodyPr>
            <a:normAutofit fontScale="85000" lnSpcReduction="20000"/>
          </a:bodyPr>
          <a:lstStyle/>
          <a:p>
            <a:pPr marL="0" indent="0">
              <a:buNone/>
            </a:pPr>
            <a:r>
              <a:rPr lang="en-GB" dirty="0"/>
              <a:t>Operators have a specific order they are assessed in, if not put in parentheses. For example: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3+2*2 </a:t>
            </a:r>
            <a:r>
              <a:rPr lang="en-GB" dirty="0"/>
              <a:t>	== 	7 	</a:t>
            </a:r>
            <a:r>
              <a:rPr lang="en-GB" dirty="0">
                <a:latin typeface="Courier New" panose="02070309020205020404" pitchFamily="49" charset="0"/>
                <a:cs typeface="Courier New" panose="02070309020205020404" pitchFamily="49" charset="0"/>
              </a:rPr>
              <a:t>3+(2*2)</a:t>
            </a:r>
            <a:r>
              <a:rPr lang="en-GB" dirty="0"/>
              <a:t>		Multiplication before addition.</a:t>
            </a:r>
          </a:p>
          <a:p>
            <a:pPr marL="0" indent="0">
              <a:buNone/>
            </a:pPr>
            <a:r>
              <a:rPr lang="en-GB" dirty="0"/>
              <a:t>		!= 	10	</a:t>
            </a:r>
            <a:r>
              <a:rPr lang="en-GB" dirty="0">
                <a:latin typeface="Courier New" panose="02070309020205020404" pitchFamily="49" charset="0"/>
                <a:cs typeface="Courier New" panose="02070309020205020404" pitchFamily="49" charset="0"/>
              </a:rPr>
              <a:t>(3+2)*2</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-3**2</a:t>
            </a:r>
            <a:r>
              <a:rPr lang="en-GB" dirty="0"/>
              <a:t>	==	-9	</a:t>
            </a:r>
            <a:r>
              <a:rPr lang="en-GB" dirty="0">
                <a:latin typeface="Courier New" panose="02070309020205020404" pitchFamily="49" charset="0"/>
                <a:cs typeface="Courier New" panose="02070309020205020404" pitchFamily="49" charset="0"/>
              </a:rPr>
              <a:t>-(3**2)</a:t>
            </a:r>
            <a:r>
              <a:rPr lang="en-GB" dirty="0"/>
              <a:t>		Power raising before negation.</a:t>
            </a:r>
          </a:p>
          <a:p>
            <a:pPr marL="0" indent="0">
              <a:buNone/>
            </a:pPr>
            <a:r>
              <a:rPr lang="en-GB" dirty="0"/>
              <a:t>		!= 	9	</a:t>
            </a:r>
            <a:r>
              <a:rPr lang="en-GB" dirty="0">
                <a:latin typeface="Courier New" panose="02070309020205020404" pitchFamily="49" charset="0"/>
                <a:cs typeface="Courier New" panose="02070309020205020404" pitchFamily="49" charset="0"/>
              </a:rPr>
              <a:t>(-3)**2</a:t>
            </a:r>
          </a:p>
          <a:p>
            <a:pPr marL="0" indent="0">
              <a:buNone/>
            </a:pPr>
            <a:r>
              <a:rPr lang="en-GB" dirty="0"/>
              <a:t> </a:t>
            </a:r>
          </a:p>
          <a:p>
            <a:pPr marL="0" indent="0">
              <a:buNone/>
            </a:pPr>
            <a:endParaRPr lang="en-GB" dirty="0"/>
          </a:p>
          <a:p>
            <a:pPr marL="0" indent="0">
              <a:buNone/>
            </a:pPr>
            <a:r>
              <a:rPr lang="en-GB" dirty="0"/>
              <a:t>A full list is at:</a:t>
            </a:r>
          </a:p>
          <a:p>
            <a:pPr marL="0" indent="0">
              <a:buNone/>
            </a:pPr>
            <a:r>
              <a:rPr lang="en-GB" dirty="0">
                <a:hlinkClick r:id="rId3"/>
              </a:rPr>
              <a:t>https://docs.python.org/3/reference/expressions.html#operator-precedence</a:t>
            </a:r>
            <a:r>
              <a:rPr lang="en-GB" dirty="0"/>
              <a:t> </a:t>
            </a:r>
          </a:p>
          <a:p>
            <a:pPr marL="0" indent="0">
              <a:buNone/>
            </a:pPr>
            <a:r>
              <a:rPr lang="en-GB" dirty="0"/>
              <a:t>but always put parentheses around component expressions to clarify for yourself you have what you're after.</a:t>
            </a:r>
          </a:p>
          <a:p>
            <a:pPr marL="0" indent="0">
              <a:buNone/>
            </a:pPr>
            <a:endParaRPr lang="en-GB" dirty="0"/>
          </a:p>
        </p:txBody>
      </p:sp>
    </p:spTree>
    <p:extLst>
      <p:ext uri="{BB962C8B-B14F-4D97-AF65-F5344CB8AC3E}">
        <p14:creationId xmlns:p14="http://schemas.microsoft.com/office/powerpoint/2010/main" val="40861543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DA31DF-E2CA-44E6-B739-664E1BF67994}"/>
              </a:ext>
            </a:extLst>
          </p:cNvPr>
          <p:cNvSpPr>
            <a:spLocks noGrp="1"/>
          </p:cNvSpPr>
          <p:nvPr>
            <p:ph type="title"/>
          </p:nvPr>
        </p:nvSpPr>
        <p:spPr/>
        <p:txBody>
          <a:bodyPr/>
          <a:lstStyle/>
          <a:p>
            <a:pPr algn="r"/>
            <a:r>
              <a:rPr lang="en-GB" dirty="0"/>
              <a:t>Mixed maths</a:t>
            </a:r>
          </a:p>
        </p:txBody>
      </p:sp>
      <p:sp>
        <p:nvSpPr>
          <p:cNvPr id="3" name="Content Placeholder 2">
            <a:extLst>
              <a:ext uri="{FF2B5EF4-FFF2-40B4-BE49-F238E27FC236}">
                <a16:creationId xmlns:a16="http://schemas.microsoft.com/office/drawing/2014/main" xmlns="" id="{37D047AE-9A5C-475E-A3E7-791BDC89067A}"/>
              </a:ext>
            </a:extLst>
          </p:cNvPr>
          <p:cNvSpPr>
            <a:spLocks noGrp="1"/>
          </p:cNvSpPr>
          <p:nvPr>
            <p:ph idx="1"/>
          </p:nvPr>
        </p:nvSpPr>
        <p:spPr>
          <a:xfrm>
            <a:off x="506437" y="1690688"/>
            <a:ext cx="11352627" cy="4907059"/>
          </a:xfrm>
        </p:spPr>
        <p:txBody>
          <a:bodyPr>
            <a:normAutofit fontScale="92500" lnSpcReduction="20000"/>
          </a:bodyPr>
          <a:lstStyle/>
          <a:p>
            <a:pPr marL="0" indent="0">
              <a:buNone/>
            </a:pPr>
            <a:r>
              <a:rPr lang="en-GB" dirty="0"/>
              <a:t>What happens if we mix types, for example:</a:t>
            </a:r>
          </a:p>
          <a:p>
            <a:pPr marL="0" indent="0">
              <a:buNone/>
            </a:pPr>
            <a:r>
              <a:rPr lang="en-GB" dirty="0">
                <a:latin typeface="Courier New" panose="02070309020205020404" pitchFamily="49" charset="0"/>
                <a:cs typeface="Courier New" panose="02070309020205020404" pitchFamily="49" charset="0"/>
              </a:rPr>
              <a:t>a = 2 + 2.0</a:t>
            </a:r>
          </a:p>
          <a:p>
            <a:pPr marL="0" indent="0">
              <a:buNone/>
            </a:pPr>
            <a:r>
              <a:rPr lang="en-GB" dirty="0"/>
              <a:t>or, worse:</a:t>
            </a:r>
          </a:p>
          <a:p>
            <a:pPr marL="0" indent="0">
              <a:spcAft>
                <a:spcPts val="1200"/>
              </a:spcAft>
              <a:buNone/>
            </a:pPr>
            <a:r>
              <a:rPr lang="en-GB" dirty="0">
                <a:latin typeface="Courier New" panose="02070309020205020404" pitchFamily="49" charset="0"/>
                <a:cs typeface="Courier New" panose="02070309020205020404" pitchFamily="49" charset="0"/>
              </a:rPr>
              <a:t>a = "2" + 2    </a:t>
            </a:r>
            <a:r>
              <a:rPr lang="en-GB" dirty="0"/>
              <a:t>		 "2" the character plus 2 the number.</a:t>
            </a:r>
          </a:p>
          <a:p>
            <a:pPr marL="0" indent="0">
              <a:buNone/>
            </a:pPr>
            <a:r>
              <a:rPr lang="en-GB" dirty="0"/>
              <a:t>The last case is especially hard for humans to see the problem with, as we treat characters as if they were numbers, but for a computer, they are completely unrelated: </a:t>
            </a:r>
          </a:p>
          <a:p>
            <a:pPr marL="0" indent="0">
              <a:buNone/>
            </a:pPr>
            <a:r>
              <a:rPr lang="en-GB" dirty="0"/>
              <a:t>	"</a:t>
            </a:r>
            <a:r>
              <a:rPr lang="en-GB" dirty="0">
                <a:latin typeface="Courier New" panose="02070309020205020404" pitchFamily="49" charset="0"/>
                <a:cs typeface="Courier New" panose="02070309020205020404" pitchFamily="49" charset="0"/>
              </a:rPr>
              <a:t>2</a:t>
            </a:r>
            <a:r>
              <a:rPr lang="en-GB" dirty="0"/>
              <a:t>" is represented (at simplest) as </a:t>
            </a:r>
            <a:r>
              <a:rPr lang="en-GB" dirty="0">
                <a:latin typeface="Courier New" panose="02070309020205020404" pitchFamily="49" charset="0"/>
                <a:cs typeface="Courier New" panose="02070309020205020404" pitchFamily="49" charset="0"/>
              </a:rPr>
              <a:t>00110010</a:t>
            </a:r>
          </a:p>
          <a:p>
            <a:pPr marL="0" indent="0">
              <a:spcAft>
                <a:spcPts val="1200"/>
              </a:spcAft>
              <a:buNone/>
            </a:pPr>
            <a:r>
              <a:rPr lang="en-GB" dirty="0"/>
              <a:t>	  </a:t>
            </a:r>
            <a:r>
              <a:rPr lang="en-GB" dirty="0">
                <a:latin typeface="Courier New" panose="02070309020205020404" pitchFamily="49" charset="0"/>
                <a:cs typeface="Courier New" panose="02070309020205020404" pitchFamily="49" charset="0"/>
              </a:rPr>
              <a:t>2</a:t>
            </a:r>
            <a:r>
              <a:rPr lang="en-GB" dirty="0"/>
              <a:t>   is represented (at simplest) as </a:t>
            </a:r>
            <a:r>
              <a:rPr lang="en-GB" dirty="0">
                <a:latin typeface="Courier New" panose="02070309020205020404" pitchFamily="49" charset="0"/>
                <a:cs typeface="Courier New" panose="02070309020205020404" pitchFamily="49" charset="0"/>
              </a:rPr>
              <a:t>00000010</a:t>
            </a:r>
          </a:p>
          <a:p>
            <a:pPr marL="0" indent="0">
              <a:buNone/>
            </a:pPr>
            <a:r>
              <a:rPr lang="en-GB" dirty="0"/>
              <a:t>Likewise:</a:t>
            </a:r>
          </a:p>
          <a:p>
            <a:pPr marL="0" indent="0">
              <a:buNone/>
            </a:pPr>
            <a:r>
              <a:rPr lang="en-GB" dirty="0">
                <a:latin typeface="Courier New" panose="02070309020205020404" pitchFamily="49" charset="0"/>
                <a:cs typeface="Courier New" panose="02070309020205020404" pitchFamily="49" charset="0"/>
              </a:rPr>
              <a:t>print ("answer = " + 2)</a:t>
            </a:r>
            <a:r>
              <a:rPr lang="en-GB" dirty="0"/>
              <a:t>		</a:t>
            </a:r>
          </a:p>
          <a:p>
            <a:pPr marL="0" indent="0">
              <a:buNone/>
            </a:pPr>
            <a:r>
              <a:rPr lang="en-GB" dirty="0"/>
              <a:t>fails, as it expects text not a number.</a:t>
            </a:r>
          </a:p>
        </p:txBody>
      </p:sp>
    </p:spTree>
    <p:extLst>
      <p:ext uri="{BB962C8B-B14F-4D97-AF65-F5344CB8AC3E}">
        <p14:creationId xmlns:p14="http://schemas.microsoft.com/office/powerpoint/2010/main" val="29272697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88B430-CD47-4F1A-A03C-11418DA2FC71}"/>
              </a:ext>
            </a:extLst>
          </p:cNvPr>
          <p:cNvSpPr>
            <a:spLocks noGrp="1"/>
          </p:cNvSpPr>
          <p:nvPr>
            <p:ph type="title"/>
          </p:nvPr>
        </p:nvSpPr>
        <p:spPr>
          <a:xfrm>
            <a:off x="1063283" y="379193"/>
            <a:ext cx="10515600" cy="1325563"/>
          </a:xfrm>
        </p:spPr>
        <p:txBody>
          <a:bodyPr/>
          <a:lstStyle/>
          <a:p>
            <a:pPr algn="r"/>
            <a:r>
              <a:rPr lang="en-GB" dirty="0"/>
              <a:t>Weakly typed vs strongly typed</a:t>
            </a:r>
          </a:p>
        </p:txBody>
      </p:sp>
      <p:sp>
        <p:nvSpPr>
          <p:cNvPr id="3" name="Content Placeholder 2">
            <a:extLst>
              <a:ext uri="{FF2B5EF4-FFF2-40B4-BE49-F238E27FC236}">
                <a16:creationId xmlns:a16="http://schemas.microsoft.com/office/drawing/2014/main" xmlns="" id="{F0B8EECC-8CC4-4D7F-9BAE-895A6762E8BC}"/>
              </a:ext>
            </a:extLst>
          </p:cNvPr>
          <p:cNvSpPr>
            <a:spLocks noGrp="1"/>
          </p:cNvSpPr>
          <p:nvPr>
            <p:ph idx="1"/>
          </p:nvPr>
        </p:nvSpPr>
        <p:spPr>
          <a:xfrm>
            <a:off x="253219" y="1825624"/>
            <a:ext cx="11549576" cy="4772124"/>
          </a:xfrm>
        </p:spPr>
        <p:txBody>
          <a:bodyPr>
            <a:normAutofit fontScale="92500" lnSpcReduction="10000"/>
          </a:bodyPr>
          <a:lstStyle/>
          <a:p>
            <a:pPr marL="0" indent="0">
              <a:buNone/>
            </a:pPr>
            <a:r>
              <a:rPr lang="en-GB" dirty="0"/>
              <a:t>We can distinguish between </a:t>
            </a:r>
            <a:r>
              <a:rPr lang="en-GB" dirty="0">
                <a:solidFill>
                  <a:schemeClr val="accent1"/>
                </a:solidFill>
              </a:rPr>
              <a:t>weakly typed languages </a:t>
            </a:r>
            <a:r>
              <a:rPr lang="en-GB" dirty="0"/>
              <a:t>(which allow easy mixing of variable types, like the number  2 and the character “2”) and </a:t>
            </a:r>
            <a:r>
              <a:rPr lang="en-GB" dirty="0">
                <a:solidFill>
                  <a:schemeClr val="accent1"/>
                </a:solidFill>
              </a:rPr>
              <a:t>strongly typed languages</a:t>
            </a:r>
            <a:r>
              <a:rPr lang="en-GB" dirty="0"/>
              <a:t>. </a:t>
            </a:r>
          </a:p>
          <a:p>
            <a:pPr marL="0" indent="0">
              <a:buNone/>
            </a:pPr>
            <a:endParaRPr lang="en-GB" dirty="0"/>
          </a:p>
          <a:p>
            <a:pPr marL="0" indent="0">
              <a:buNone/>
            </a:pPr>
            <a:r>
              <a:rPr lang="en-GB" dirty="0"/>
              <a:t>We call the changing of one value type to another “type casting” (or type conversion). We can divide casting into:</a:t>
            </a:r>
          </a:p>
          <a:p>
            <a:pPr marL="0" indent="0">
              <a:buNone/>
            </a:pPr>
            <a:r>
              <a:rPr lang="en-GB" dirty="0">
                <a:solidFill>
                  <a:schemeClr val="accent1"/>
                </a:solidFill>
              </a:rPr>
              <a:t>Implicit casting </a:t>
            </a:r>
            <a:r>
              <a:rPr lang="en-GB" dirty="0"/>
              <a:t>or coercion: it just happens.</a:t>
            </a:r>
          </a:p>
          <a:p>
            <a:pPr marL="0" indent="0">
              <a:buNone/>
            </a:pPr>
            <a:r>
              <a:rPr lang="en-GB" dirty="0">
                <a:solidFill>
                  <a:schemeClr val="accent1"/>
                </a:solidFill>
              </a:rPr>
              <a:t>Explicit casting by identifier</a:t>
            </a:r>
            <a:r>
              <a:rPr lang="en-GB" dirty="0"/>
              <a:t>: there's some kind of marker that casting is needed - for example, in Java the type to change to in parentheses: </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 a =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floatB</a:t>
            </a:r>
            <a:r>
              <a:rPr lang="en-GB" dirty="0">
                <a:latin typeface="Courier New" panose="02070309020205020404" pitchFamily="49" charset="0"/>
                <a:cs typeface="Courier New" panose="02070309020205020404" pitchFamily="49" charset="0"/>
              </a:rPr>
              <a:t>;</a:t>
            </a:r>
          </a:p>
          <a:p>
            <a:pPr marL="0" indent="0">
              <a:buNone/>
            </a:pPr>
            <a:r>
              <a:rPr lang="en-GB" dirty="0">
                <a:solidFill>
                  <a:schemeClr val="accent1"/>
                </a:solidFill>
              </a:rPr>
              <a:t>Explicit casting by procedure/routine</a:t>
            </a:r>
            <a:r>
              <a:rPr lang="en-GB" dirty="0"/>
              <a:t>: some function is called to do the change.</a:t>
            </a:r>
          </a:p>
        </p:txBody>
      </p:sp>
    </p:spTree>
    <p:extLst>
      <p:ext uri="{BB962C8B-B14F-4D97-AF65-F5344CB8AC3E}">
        <p14:creationId xmlns:p14="http://schemas.microsoft.com/office/powerpoint/2010/main" val="569861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99DD42-B66A-4015-93B2-CB541E2D46D1}"/>
              </a:ext>
            </a:extLst>
          </p:cNvPr>
          <p:cNvSpPr>
            <a:spLocks noGrp="1"/>
          </p:cNvSpPr>
          <p:nvPr>
            <p:ph type="title"/>
          </p:nvPr>
        </p:nvSpPr>
        <p:spPr/>
        <p:txBody>
          <a:bodyPr/>
          <a:lstStyle/>
          <a:p>
            <a:pPr algn="r"/>
            <a:r>
              <a:rPr lang="en-GB" dirty="0"/>
              <a:t>Implicit casting</a:t>
            </a:r>
          </a:p>
        </p:txBody>
      </p:sp>
      <p:sp>
        <p:nvSpPr>
          <p:cNvPr id="3" name="Content Placeholder 2">
            <a:extLst>
              <a:ext uri="{FF2B5EF4-FFF2-40B4-BE49-F238E27FC236}">
                <a16:creationId xmlns:a16="http://schemas.microsoft.com/office/drawing/2014/main" xmlns="" id="{A6DF5E4F-350F-464E-8D46-F6C3AC82D5CA}"/>
              </a:ext>
            </a:extLst>
          </p:cNvPr>
          <p:cNvSpPr>
            <a:spLocks noGrp="1"/>
          </p:cNvSpPr>
          <p:nvPr>
            <p:ph idx="1"/>
          </p:nvPr>
        </p:nvSpPr>
        <p:spPr/>
        <p:txBody>
          <a:bodyPr>
            <a:normAutofit lnSpcReduction="10000"/>
          </a:bodyPr>
          <a:lstStyle/>
          <a:p>
            <a:pPr marL="0" indent="0">
              <a:buNone/>
            </a:pPr>
            <a:r>
              <a:rPr lang="en-GB" dirty="0"/>
              <a:t>Most languages have some degree of implicit casting, usually when the change can be made without losing information, so:</a:t>
            </a:r>
          </a:p>
          <a:p>
            <a:pPr marL="0" indent="0">
              <a:buNone/>
            </a:pPr>
            <a:r>
              <a:rPr lang="en-GB" dirty="0">
                <a:latin typeface="Courier New" panose="02070309020205020404" pitchFamily="49" charset="0"/>
                <a:cs typeface="Courier New" panose="02070309020205020404" pitchFamily="49" charset="0"/>
              </a:rPr>
              <a:t>a = 1</a:t>
            </a:r>
          </a:p>
          <a:p>
            <a:pPr marL="0" indent="0">
              <a:buNone/>
            </a:pPr>
            <a:r>
              <a:rPr lang="en-GB" dirty="0">
                <a:latin typeface="Courier New" panose="02070309020205020404" pitchFamily="49" charset="0"/>
                <a:cs typeface="Courier New" panose="02070309020205020404" pitchFamily="49" charset="0"/>
              </a:rPr>
              <a:t>b = a + 2.1</a:t>
            </a:r>
          </a:p>
          <a:p>
            <a:pPr marL="0" indent="0">
              <a:buNone/>
            </a:pPr>
            <a:r>
              <a:rPr lang="en-GB" dirty="0"/>
              <a:t>in Python, this will convert a to 1.0 (a float) during evaluation. </a:t>
            </a:r>
          </a:p>
          <a:p>
            <a:pPr marL="0" indent="0">
              <a:buNone/>
            </a:pPr>
            <a:r>
              <a:rPr lang="en-GB" dirty="0"/>
              <a:t>In Python, all numbers are converted to the more complicated type.</a:t>
            </a:r>
          </a:p>
          <a:p>
            <a:pPr marL="0" indent="0">
              <a:buNone/>
            </a:pPr>
            <a:endParaRPr lang="en-GB" dirty="0"/>
          </a:p>
          <a:p>
            <a:pPr marL="0" indent="0">
              <a:buNone/>
            </a:pPr>
            <a:r>
              <a:rPr lang="en-GB" dirty="0"/>
              <a:t>Caveat coder, though: in other languages, because </a:t>
            </a:r>
            <a:r>
              <a:rPr lang="en-GB" dirty="0" err="1"/>
              <a:t>ints</a:t>
            </a:r>
            <a:r>
              <a:rPr lang="en-GB" dirty="0"/>
              <a:t> are more exact, </a:t>
            </a:r>
            <a:r>
              <a:rPr lang="en-GB" dirty="0" err="1"/>
              <a:t>ints</a:t>
            </a:r>
            <a:r>
              <a:rPr lang="en-GB" dirty="0"/>
              <a:t> have preference.  In Java, one </a:t>
            </a:r>
            <a:r>
              <a:rPr lang="en-GB" dirty="0" err="1"/>
              <a:t>int</a:t>
            </a:r>
            <a:r>
              <a:rPr lang="en-GB" dirty="0"/>
              <a:t> will render many expressions as integer results. </a:t>
            </a:r>
          </a:p>
          <a:p>
            <a:pPr marL="0" indent="0">
              <a:buNone/>
            </a:pPr>
            <a:endParaRPr lang="en-GB" dirty="0"/>
          </a:p>
        </p:txBody>
      </p:sp>
    </p:spTree>
    <p:extLst>
      <p:ext uri="{BB962C8B-B14F-4D97-AF65-F5344CB8AC3E}">
        <p14:creationId xmlns:p14="http://schemas.microsoft.com/office/powerpoint/2010/main" val="4825571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52EC09-9674-4DF0-ABEA-4A081E4390B5}"/>
              </a:ext>
            </a:extLst>
          </p:cNvPr>
          <p:cNvSpPr>
            <a:spLocks noGrp="1"/>
          </p:cNvSpPr>
          <p:nvPr>
            <p:ph type="title"/>
          </p:nvPr>
        </p:nvSpPr>
        <p:spPr/>
        <p:txBody>
          <a:bodyPr/>
          <a:lstStyle/>
          <a:p>
            <a:pPr algn="r"/>
            <a:r>
              <a:rPr lang="en-GB" dirty="0"/>
              <a:t>Explicit casting</a:t>
            </a:r>
          </a:p>
        </p:txBody>
      </p:sp>
      <p:sp>
        <p:nvSpPr>
          <p:cNvPr id="3" name="Content Placeholder 2">
            <a:extLst>
              <a:ext uri="{FF2B5EF4-FFF2-40B4-BE49-F238E27FC236}">
                <a16:creationId xmlns:a16="http://schemas.microsoft.com/office/drawing/2014/main" xmlns="" id="{7DEED8B7-5759-4C59-8AF4-E5BB886E0B08}"/>
              </a:ext>
            </a:extLst>
          </p:cNvPr>
          <p:cNvSpPr>
            <a:spLocks noGrp="1"/>
          </p:cNvSpPr>
          <p:nvPr>
            <p:ph idx="1"/>
          </p:nvPr>
        </p:nvSpPr>
        <p:spPr>
          <a:xfrm>
            <a:off x="436098" y="1825625"/>
            <a:ext cx="11563644" cy="4351338"/>
          </a:xfrm>
        </p:spPr>
        <p:txBody>
          <a:bodyPr>
            <a:normAutofit fontScale="70000" lnSpcReduction="20000"/>
          </a:bodyPr>
          <a:lstStyle/>
          <a:p>
            <a:pPr marL="0" indent="0">
              <a:buNone/>
            </a:pPr>
            <a:r>
              <a:rPr lang="en-GB" dirty="0"/>
              <a:t>Python jumps straight from implicit casting to explicit casting by routine, using </a:t>
            </a:r>
            <a:r>
              <a:rPr lang="en-GB" dirty="0" err="1"/>
              <a:t>builtin</a:t>
            </a:r>
            <a:r>
              <a:rPr lang="en-GB" dirty="0"/>
              <a:t> functions, thus: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float(x) </a:t>
            </a:r>
            <a:r>
              <a:rPr lang="en-GB" dirty="0"/>
              <a:t>		# Where x can include a group of numerical text characters.</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(x)	</a:t>
            </a:r>
            <a:r>
              <a:rPr lang="en-GB" dirty="0"/>
              <a:t>		# Likewise.</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(x)</a:t>
            </a:r>
            <a:r>
              <a:rPr lang="en-GB" dirty="0"/>
              <a:t>			# Convert to a string.</a:t>
            </a:r>
          </a:p>
          <a:p>
            <a:pPr marL="0" indent="0">
              <a:buNone/>
            </a:pPr>
            <a:r>
              <a:rPr lang="en-GB" sz="2900" dirty="0">
                <a:latin typeface="Courier New" panose="02070309020205020404" pitchFamily="49" charset="0"/>
                <a:cs typeface="Courier New" panose="02070309020205020404" pitchFamily="49" charset="0"/>
              </a:rPr>
              <a:t>a = bool(x)</a:t>
            </a:r>
            <a:r>
              <a:rPr lang="en-GB" dirty="0"/>
              <a:t>			# Convert to Boolean </a:t>
            </a:r>
            <a:r>
              <a:rPr lang="en-GB" sz="2900" dirty="0">
                <a:latin typeface="Courier New" panose="02070309020205020404" pitchFamily="49" charset="0"/>
                <a:cs typeface="Courier New" panose="02070309020205020404" pitchFamily="49" charset="0"/>
              </a:rPr>
              <a:t>True</a:t>
            </a:r>
            <a:r>
              <a:rPr lang="en-GB" dirty="0"/>
              <a:t> or </a:t>
            </a:r>
            <a:r>
              <a:rPr lang="en-GB" sz="2900" dirty="0">
                <a:latin typeface="Courier New" panose="02070309020205020404" pitchFamily="49" charset="0"/>
                <a:cs typeface="Courier New" panose="02070309020205020404" pitchFamily="49" charset="0"/>
              </a:rPr>
              <a:t>False</a:t>
            </a:r>
            <a:r>
              <a:rPr lang="en-GB" dirty="0"/>
              <a:t>.</a:t>
            </a:r>
          </a:p>
          <a:p>
            <a:pPr marL="0" indent="0">
              <a:buNone/>
            </a:pPr>
            <a:r>
              <a:rPr lang="en-GB" dirty="0"/>
              <a:t>And also, not strictly casting, but:</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x,base</a:t>
            </a:r>
            <a:r>
              <a:rPr lang="en-GB" dirty="0">
                <a:latin typeface="Courier New" panose="02070309020205020404" pitchFamily="49" charset="0"/>
                <a:cs typeface="Courier New" panose="02070309020205020404" pitchFamily="49" charset="0"/>
              </a:rPr>
              <a:t>=10)</a:t>
            </a:r>
            <a:r>
              <a:rPr lang="en-GB" dirty="0"/>
              <a:t>	# </a:t>
            </a:r>
            <a:r>
              <a:rPr lang="en-GB" dirty="0" err="1"/>
              <a:t>int</a:t>
            </a:r>
            <a:r>
              <a:rPr lang="en-GB" dirty="0"/>
              <a:t> to some base.</a:t>
            </a:r>
          </a:p>
          <a:p>
            <a:pPr marL="0" indent="0">
              <a:buNone/>
            </a:pPr>
            <a:r>
              <a:rPr lang="en-GB" dirty="0">
                <a:latin typeface="Courier New" panose="02070309020205020404" pitchFamily="49" charset="0"/>
                <a:cs typeface="Courier New" panose="02070309020205020404" pitchFamily="49" charset="0"/>
              </a:rPr>
              <a:t>a = oct(x) </a:t>
            </a:r>
            <a:r>
              <a:rPr lang="en-GB" dirty="0"/>
              <a:t>			# Convert an </a:t>
            </a:r>
            <a:r>
              <a:rPr lang="en-GB" dirty="0" err="1"/>
              <a:t>int</a:t>
            </a:r>
            <a:r>
              <a:rPr lang="en-GB" dirty="0"/>
              <a:t> to a octal (base 8) string prefixed with "0o".</a:t>
            </a:r>
          </a:p>
          <a:p>
            <a:pPr marL="0" indent="0">
              <a:buNone/>
            </a:pPr>
            <a:r>
              <a:rPr lang="en-GB" dirty="0">
                <a:latin typeface="Courier New" panose="02070309020205020404" pitchFamily="49" charset="0"/>
                <a:cs typeface="Courier New" panose="02070309020205020404" pitchFamily="49" charset="0"/>
              </a:rPr>
              <a:t>a = hex(x)	</a:t>
            </a:r>
            <a:r>
              <a:rPr lang="en-GB" dirty="0"/>
              <a:t>		# Convert an </a:t>
            </a:r>
            <a:r>
              <a:rPr lang="en-GB" dirty="0" err="1"/>
              <a:t>int</a:t>
            </a:r>
            <a:r>
              <a:rPr lang="en-GB" dirty="0"/>
              <a:t> to a hexadecimal (base 16) string prefixed "0x".</a:t>
            </a:r>
          </a:p>
          <a:p>
            <a:pPr marL="0" indent="0">
              <a:buNone/>
            </a:pPr>
            <a:endParaRPr lang="en-GB" dirty="0"/>
          </a:p>
          <a:p>
            <a:pPr marL="0" indent="0">
              <a:buNone/>
            </a:pPr>
            <a:r>
              <a:rPr lang="en-GB" dirty="0"/>
              <a:t>In actual fact, these are a special type of function called a </a:t>
            </a:r>
            <a:r>
              <a:rPr lang="en-GB" dirty="0">
                <a:solidFill>
                  <a:schemeClr val="accent1"/>
                </a:solidFill>
              </a:rPr>
              <a:t>constructor</a:t>
            </a:r>
            <a:r>
              <a:rPr lang="en-GB" dirty="0"/>
              <a:t>, used to make an object of a specific type, rather than a more usual conversion function.</a:t>
            </a:r>
          </a:p>
          <a:p>
            <a:pPr marL="0" indent="0">
              <a:buNone/>
            </a:pPr>
            <a:endParaRPr lang="en-GB" dirty="0"/>
          </a:p>
        </p:txBody>
      </p:sp>
    </p:spTree>
    <p:extLst>
      <p:ext uri="{BB962C8B-B14F-4D97-AF65-F5344CB8AC3E}">
        <p14:creationId xmlns:p14="http://schemas.microsoft.com/office/powerpoint/2010/main" val="20438685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A79FB0-24D7-4D18-91BA-F80C83622EE7}"/>
              </a:ext>
            </a:extLst>
          </p:cNvPr>
          <p:cNvSpPr>
            <a:spLocks noGrp="1"/>
          </p:cNvSpPr>
          <p:nvPr>
            <p:ph type="title"/>
          </p:nvPr>
        </p:nvSpPr>
        <p:spPr/>
        <p:txBody>
          <a:bodyPr/>
          <a:lstStyle/>
          <a:p>
            <a:pPr algn="r"/>
            <a:r>
              <a:rPr lang="en-GB" dirty="0"/>
              <a:t>print</a:t>
            </a:r>
          </a:p>
        </p:txBody>
      </p:sp>
      <p:sp>
        <p:nvSpPr>
          <p:cNvPr id="3" name="Content Placeholder 2">
            <a:extLst>
              <a:ext uri="{FF2B5EF4-FFF2-40B4-BE49-F238E27FC236}">
                <a16:creationId xmlns:a16="http://schemas.microsoft.com/office/drawing/2014/main" xmlns="" id="{3CEA338F-0AD0-4ECA-903F-436375B2EBA2}"/>
              </a:ext>
            </a:extLst>
          </p:cNvPr>
          <p:cNvSpPr>
            <a:spLocks noGrp="1"/>
          </p:cNvSpPr>
          <p:nvPr>
            <p:ph idx="1"/>
          </p:nvPr>
        </p:nvSpPr>
        <p:spPr/>
        <p:txBody>
          <a:bodyPr/>
          <a:lstStyle/>
          <a:p>
            <a:pPr marL="0" indent="0">
              <a:buNone/>
            </a:pPr>
            <a:r>
              <a:rPr lang="en-GB" dirty="0"/>
              <a:t>As an example of how shifty this can be:</a:t>
            </a:r>
          </a:p>
          <a:p>
            <a:pPr marL="0" indent="0">
              <a:buNone/>
            </a:pPr>
            <a:r>
              <a:rPr lang="en-GB" dirty="0">
                <a:latin typeface="Courier New" panose="02070309020205020404" pitchFamily="49" charset="0"/>
                <a:cs typeface="Courier New" panose="02070309020205020404" pitchFamily="49" charset="0"/>
              </a:rPr>
              <a:t>print(10)</a:t>
            </a:r>
          </a:p>
          <a:p>
            <a:pPr marL="0" indent="0">
              <a:buNone/>
            </a:pPr>
            <a:r>
              <a:rPr lang="en-GB" dirty="0"/>
              <a:t>Will convert 10 to "10" and print it.</a:t>
            </a:r>
          </a:p>
          <a:p>
            <a:pPr marL="0" indent="0">
              <a:buNone/>
            </a:pPr>
            <a:endParaRPr lang="en-GB" dirty="0"/>
          </a:p>
          <a:p>
            <a:pPr marL="0" indent="0">
              <a:buNone/>
            </a:pPr>
            <a:r>
              <a:rPr lang="en-GB" dirty="0"/>
              <a:t>But</a:t>
            </a:r>
          </a:p>
          <a:p>
            <a:pPr marL="0" indent="0">
              <a:buNone/>
            </a:pPr>
            <a:r>
              <a:rPr lang="en-GB" dirty="0">
                <a:latin typeface="Courier New" panose="02070309020205020404" pitchFamily="49" charset="0"/>
                <a:cs typeface="Courier New" panose="02070309020205020404" pitchFamily="49" charset="0"/>
              </a:rPr>
              <a:t>print("here's a number " + 10)</a:t>
            </a:r>
          </a:p>
          <a:p>
            <a:pPr marL="0" indent="0">
              <a:buNone/>
            </a:pPr>
            <a:r>
              <a:rPr lang="en-GB" dirty="0"/>
              <a:t>won't; you need:</a:t>
            </a:r>
          </a:p>
          <a:p>
            <a:pPr marL="0" indent="0">
              <a:buNone/>
            </a:pPr>
            <a:r>
              <a:rPr lang="en-GB" dirty="0">
                <a:latin typeface="Courier New" panose="02070309020205020404" pitchFamily="49" charset="0"/>
                <a:cs typeface="Courier New" panose="02070309020205020404" pitchFamily="49" charset="0"/>
              </a:rPr>
              <a:t>print("here's a number" + </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(10))</a:t>
            </a:r>
          </a:p>
        </p:txBody>
      </p:sp>
    </p:spTree>
    <p:extLst>
      <p:ext uri="{BB962C8B-B14F-4D97-AF65-F5344CB8AC3E}">
        <p14:creationId xmlns:p14="http://schemas.microsoft.com/office/powerpoint/2010/main" val="4236128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6D5F30-3585-4270-9025-FD782396F4D3}"/>
              </a:ext>
            </a:extLst>
          </p:cNvPr>
          <p:cNvSpPr>
            <a:spLocks noGrp="1"/>
          </p:cNvSpPr>
          <p:nvPr>
            <p:ph type="title"/>
          </p:nvPr>
        </p:nvSpPr>
        <p:spPr/>
        <p:txBody>
          <a:bodyPr/>
          <a:lstStyle/>
          <a:p>
            <a:pPr algn="r"/>
            <a:r>
              <a:rPr lang="en-GB" dirty="0"/>
              <a:t>Compound statements</a:t>
            </a:r>
          </a:p>
        </p:txBody>
      </p:sp>
      <p:sp>
        <p:nvSpPr>
          <p:cNvPr id="3" name="Content Placeholder 2">
            <a:extLst>
              <a:ext uri="{FF2B5EF4-FFF2-40B4-BE49-F238E27FC236}">
                <a16:creationId xmlns:a16="http://schemas.microsoft.com/office/drawing/2014/main" xmlns="" id="{E2CDFD1F-3A50-4479-86F5-316776CD009A}"/>
              </a:ext>
            </a:extLst>
          </p:cNvPr>
          <p:cNvSpPr>
            <a:spLocks noGrp="1"/>
          </p:cNvSpPr>
          <p:nvPr>
            <p:ph idx="1"/>
          </p:nvPr>
        </p:nvSpPr>
        <p:spPr>
          <a:xfrm>
            <a:off x="407963" y="1825625"/>
            <a:ext cx="10945837" cy="4351338"/>
          </a:xfrm>
        </p:spPr>
        <p:txBody>
          <a:bodyPr>
            <a:normAutofit fontScale="92500" lnSpcReduction="20000"/>
          </a:bodyPr>
          <a:lstStyle/>
          <a:p>
            <a:pPr marL="0" indent="0">
              <a:buNone/>
            </a:pPr>
            <a:r>
              <a:rPr lang="en-GB" dirty="0"/>
              <a:t>In many languages, lines have some kind of end of line marker (e.g. a semi-colon) and code is divided into control flow sections by braces/curly brackets: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if (a &lt; 10) {</a:t>
            </a:r>
          </a:p>
          <a:p>
            <a:pPr marL="0" indent="0">
              <a:buNone/>
            </a:pPr>
            <a:r>
              <a:rPr lang="en-GB" dirty="0">
                <a:latin typeface="Courier New" panose="02070309020205020404" pitchFamily="49" charset="0"/>
                <a:cs typeface="Courier New" panose="02070309020205020404" pitchFamily="49" charset="0"/>
              </a:rPr>
              <a:t>	alert (a); 	// JavaScript</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alert("done");</a:t>
            </a:r>
          </a:p>
          <a:p>
            <a:pPr marL="0" indent="0">
              <a:buNone/>
            </a:pPr>
            <a:endParaRPr lang="en-GB" dirty="0"/>
          </a:p>
          <a:p>
            <a:pPr marL="0" indent="0">
              <a:buNone/>
            </a:pPr>
            <a:r>
              <a:rPr lang="en-GB" dirty="0"/>
              <a:t>But this allows errors (a missing bracket or semicolon can change the meaning), and requires coders to indent code inside the sections to make it clear where the control flow is. </a:t>
            </a:r>
          </a:p>
        </p:txBody>
      </p:sp>
    </p:spTree>
    <p:extLst>
      <p:ext uri="{BB962C8B-B14F-4D97-AF65-F5344CB8AC3E}">
        <p14:creationId xmlns:p14="http://schemas.microsoft.com/office/powerpoint/2010/main" val="22348738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03345B-32F4-4197-BFBF-EC464E6B2B42}"/>
              </a:ext>
            </a:extLst>
          </p:cNvPr>
          <p:cNvSpPr>
            <a:spLocks noGrp="1"/>
          </p:cNvSpPr>
          <p:nvPr>
            <p:ph type="title"/>
          </p:nvPr>
        </p:nvSpPr>
        <p:spPr/>
        <p:txBody>
          <a:bodyPr/>
          <a:lstStyle/>
          <a:p>
            <a:pPr algn="r"/>
            <a:r>
              <a:rPr lang="en-GB" dirty="0"/>
              <a:t>Review: Core Python</a:t>
            </a:r>
          </a:p>
        </p:txBody>
      </p:sp>
      <p:sp>
        <p:nvSpPr>
          <p:cNvPr id="3" name="Content Placeholder 2">
            <a:extLst>
              <a:ext uri="{FF2B5EF4-FFF2-40B4-BE49-F238E27FC236}">
                <a16:creationId xmlns:a16="http://schemas.microsoft.com/office/drawing/2014/main" xmlns="" id="{7CC82A4B-842B-477E-AE12-BEF90EEA5CBF}"/>
              </a:ext>
            </a:extLst>
          </p:cNvPr>
          <p:cNvSpPr>
            <a:spLocks noGrp="1"/>
          </p:cNvSpPr>
          <p:nvPr>
            <p:ph idx="1"/>
          </p:nvPr>
        </p:nvSpPr>
        <p:spPr/>
        <p:txBody>
          <a:bodyPr>
            <a:normAutofit lnSpcReduction="10000"/>
          </a:bodyPr>
          <a:lstStyle/>
          <a:p>
            <a:pPr marL="0" indent="0">
              <a:spcAft>
                <a:spcPts val="1200"/>
              </a:spcAft>
              <a:buNone/>
            </a:pPr>
            <a:r>
              <a:rPr lang="en-GB" dirty="0"/>
              <a:t>Python is generally written one statement per line.</a:t>
            </a:r>
          </a:p>
          <a:p>
            <a:pPr marL="0" indent="0">
              <a:spcAft>
                <a:spcPts val="1200"/>
              </a:spcAft>
              <a:buNone/>
            </a:pPr>
            <a:r>
              <a:rPr lang="en-GB" dirty="0"/>
              <a:t>Control Flow clauses are indented, and indents and </a:t>
            </a:r>
            <a:r>
              <a:rPr lang="en-GB" dirty="0" err="1"/>
              <a:t>dedents</a:t>
            </a:r>
            <a:r>
              <a:rPr lang="en-GB" dirty="0"/>
              <a:t> therefore have syntactic meaning. Care must be taken with them.</a:t>
            </a:r>
          </a:p>
          <a:p>
            <a:pPr marL="0" indent="0">
              <a:buNone/>
            </a:pPr>
            <a:r>
              <a:rPr lang="en-GB" dirty="0"/>
              <a:t>Variables are combinations of labels and values, assigned thus:</a:t>
            </a:r>
          </a:p>
          <a:p>
            <a:pPr marL="0" indent="0">
              <a:buNone/>
            </a:pPr>
            <a:r>
              <a:rPr lang="en-GB" dirty="0">
                <a:latin typeface="Courier New" panose="02070309020205020404" pitchFamily="49" charset="0"/>
                <a:cs typeface="Courier New" panose="02070309020205020404" pitchFamily="49" charset="0"/>
              </a:rPr>
              <a:t>a = 10</a:t>
            </a:r>
          </a:p>
          <a:p>
            <a:pPr marL="0" indent="0">
              <a:buNone/>
            </a:pPr>
            <a:r>
              <a:rPr lang="en-GB" dirty="0">
                <a:latin typeface="Courier New" panose="02070309020205020404" pitchFamily="49" charset="0"/>
                <a:cs typeface="Courier New" panose="02070309020205020404" pitchFamily="49" charset="0"/>
              </a:rPr>
              <a:t>b = 10.1</a:t>
            </a:r>
          </a:p>
          <a:p>
            <a:pPr marL="0" indent="0">
              <a:buNone/>
            </a:pPr>
            <a:r>
              <a:rPr lang="en-GB" dirty="0">
                <a:latin typeface="Courier New" panose="02070309020205020404" pitchFamily="49" charset="0"/>
                <a:cs typeface="Courier New" panose="02070309020205020404" pitchFamily="49" charset="0"/>
              </a:rPr>
              <a:t>c = "hello world"</a:t>
            </a:r>
          </a:p>
          <a:p>
            <a:pPr marL="0" indent="0">
              <a:buNone/>
            </a:pPr>
            <a:r>
              <a:rPr lang="en-GB" dirty="0"/>
              <a:t>A label can attach to any value, including complicated chunks of code such as functions.</a:t>
            </a:r>
          </a:p>
        </p:txBody>
      </p:sp>
    </p:spTree>
    <p:extLst>
      <p:ext uri="{BB962C8B-B14F-4D97-AF65-F5344CB8AC3E}">
        <p14:creationId xmlns:p14="http://schemas.microsoft.com/office/powerpoint/2010/main" val="23602120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4CF43C-5231-4A8B-B43E-15D512F05BB7}"/>
              </a:ext>
            </a:extLst>
          </p:cNvPr>
          <p:cNvSpPr>
            <a:spLocks noGrp="1"/>
          </p:cNvSpPr>
          <p:nvPr>
            <p:ph type="title"/>
          </p:nvPr>
        </p:nvSpPr>
        <p:spPr/>
        <p:txBody>
          <a:bodyPr/>
          <a:lstStyle/>
          <a:p>
            <a:pPr algn="r"/>
            <a:r>
              <a:rPr lang="en-GB" dirty="0"/>
              <a:t>Review: Core Python</a:t>
            </a:r>
          </a:p>
        </p:txBody>
      </p:sp>
      <p:sp>
        <p:nvSpPr>
          <p:cNvPr id="3" name="Content Placeholder 2">
            <a:extLst>
              <a:ext uri="{FF2B5EF4-FFF2-40B4-BE49-F238E27FC236}">
                <a16:creationId xmlns:a16="http://schemas.microsoft.com/office/drawing/2014/main" xmlns="" id="{96089B16-AB59-4E4B-83A9-73FD6A79D747}"/>
              </a:ext>
            </a:extLst>
          </p:cNvPr>
          <p:cNvSpPr>
            <a:spLocks noGrp="1"/>
          </p:cNvSpPr>
          <p:nvPr>
            <p:ph idx="1"/>
          </p:nvPr>
        </p:nvSpPr>
        <p:spPr>
          <a:xfrm>
            <a:off x="436098" y="1825624"/>
            <a:ext cx="11366696" cy="4828393"/>
          </a:xfrm>
        </p:spPr>
        <p:txBody>
          <a:bodyPr>
            <a:normAutofit fontScale="85000" lnSpcReduction="20000"/>
          </a:bodyPr>
          <a:lstStyle/>
          <a:p>
            <a:pPr marL="0" indent="0">
              <a:spcAft>
                <a:spcPts val="1200"/>
              </a:spcAft>
              <a:buNone/>
            </a:pPr>
            <a:r>
              <a:rPr lang="en-GB" dirty="0"/>
              <a:t>Here we've just dealt with simple variables attached to one literal.</a:t>
            </a:r>
          </a:p>
          <a:p>
            <a:pPr marL="0" indent="0">
              <a:spcAft>
                <a:spcPts val="1200"/>
              </a:spcAft>
              <a:buNone/>
            </a:pPr>
            <a:r>
              <a:rPr lang="en-GB" dirty="0"/>
              <a:t>Variables are generally written in </a:t>
            </a:r>
            <a:r>
              <a:rPr lang="en-GB" dirty="0" err="1"/>
              <a:t>snake_case</a:t>
            </a:r>
            <a:r>
              <a:rPr lang="en-GB" dirty="0"/>
              <a:t> and start with a letter.</a:t>
            </a:r>
          </a:p>
          <a:p>
            <a:pPr marL="0" indent="0">
              <a:spcAft>
                <a:spcPts val="1200"/>
              </a:spcAft>
              <a:buNone/>
            </a:pPr>
            <a:r>
              <a:rPr lang="en-GB" dirty="0"/>
              <a:t>These are combined with operators.</a:t>
            </a:r>
          </a:p>
          <a:p>
            <a:pPr marL="0" indent="0">
              <a:spcAft>
                <a:spcPts val="1200"/>
              </a:spcAft>
              <a:buNone/>
            </a:pPr>
            <a:r>
              <a:rPr lang="en-GB" dirty="0"/>
              <a:t>As operators are calculated before others, always use parentheses to force the order. </a:t>
            </a:r>
          </a:p>
          <a:p>
            <a:pPr marL="0" indent="0">
              <a:spcAft>
                <a:spcPts val="1200"/>
              </a:spcAft>
              <a:buNone/>
            </a:pPr>
            <a:r>
              <a:rPr lang="en-GB" dirty="0"/>
              <a:t>You can change one variable type to another with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(x)</a:t>
            </a:r>
            <a:r>
              <a:rPr lang="en-GB" dirty="0"/>
              <a:t>; </a:t>
            </a:r>
            <a:r>
              <a:rPr lang="en-GB" dirty="0">
                <a:latin typeface="Courier New" panose="02070309020205020404" pitchFamily="49" charset="0"/>
                <a:cs typeface="Courier New" panose="02070309020205020404" pitchFamily="49" charset="0"/>
              </a:rPr>
              <a:t>float(x)</a:t>
            </a:r>
            <a:r>
              <a:rPr lang="en-GB" dirty="0"/>
              <a:t>; </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(x)</a:t>
            </a:r>
            <a:r>
              <a:rPr lang="en-GB" dirty="0"/>
              <a:t>.</a:t>
            </a:r>
          </a:p>
          <a:p>
            <a:pPr marL="0" indent="0">
              <a:spcAft>
                <a:spcPts val="1200"/>
              </a:spcAft>
              <a:buNone/>
            </a:pPr>
            <a:r>
              <a:rPr lang="en-GB" dirty="0"/>
              <a:t>You can find the type of a variable with </a:t>
            </a:r>
            <a:r>
              <a:rPr lang="en-GB" dirty="0">
                <a:latin typeface="Courier New" panose="02070309020205020404" pitchFamily="49" charset="0"/>
                <a:cs typeface="Courier New" panose="02070309020205020404" pitchFamily="49" charset="0"/>
              </a:rPr>
              <a:t>type(</a:t>
            </a:r>
            <a:r>
              <a:rPr lang="en-GB" dirty="0" err="1">
                <a:latin typeface="Courier New" panose="02070309020205020404" pitchFamily="49" charset="0"/>
                <a:cs typeface="Courier New" panose="02070309020205020404" pitchFamily="49" charset="0"/>
              </a:rPr>
              <a:t>variable_name</a:t>
            </a:r>
            <a:r>
              <a:rPr lang="en-GB" dirty="0">
                <a:latin typeface="Courier New" panose="02070309020205020404" pitchFamily="49" charset="0"/>
                <a:cs typeface="Courier New" panose="02070309020205020404" pitchFamily="49" charset="0"/>
              </a:rPr>
              <a:t>)</a:t>
            </a:r>
            <a:r>
              <a:rPr lang="en-GB" dirty="0"/>
              <a:t>.</a:t>
            </a:r>
          </a:p>
          <a:p>
            <a:pPr marL="0" indent="0">
              <a:spcAft>
                <a:spcPts val="1200"/>
              </a:spcAft>
              <a:buNone/>
            </a:pPr>
            <a:r>
              <a:rPr lang="en-GB" dirty="0"/>
              <a:t>You can detach a label by assigning it to </a:t>
            </a:r>
            <a:r>
              <a:rPr lang="en-GB" dirty="0">
                <a:latin typeface="Courier New" panose="02070309020205020404" pitchFamily="49" charset="0"/>
                <a:cs typeface="Courier New" panose="02070309020205020404" pitchFamily="49" charset="0"/>
              </a:rPr>
              <a:t>None</a:t>
            </a:r>
            <a:r>
              <a:rPr lang="en-GB" dirty="0"/>
              <a:t>.</a:t>
            </a:r>
          </a:p>
          <a:p>
            <a:pPr marL="0" indent="0">
              <a:spcAft>
                <a:spcPts val="1200"/>
              </a:spcAft>
              <a:buNone/>
            </a:pPr>
            <a:r>
              <a:rPr lang="en-GB" dirty="0"/>
              <a:t>You can delete a label using </a:t>
            </a:r>
            <a:r>
              <a:rPr lang="en-GB" dirty="0">
                <a:latin typeface="Courier New" panose="02070309020205020404" pitchFamily="49" charset="0"/>
                <a:cs typeface="Courier New" panose="02070309020205020404" pitchFamily="49" charset="0"/>
              </a:rPr>
              <a:t>del(</a:t>
            </a:r>
            <a:r>
              <a:rPr lang="en-GB" dirty="0" err="1">
                <a:latin typeface="Courier New" panose="02070309020205020404" pitchFamily="49" charset="0"/>
                <a:cs typeface="Courier New" panose="02070309020205020404" pitchFamily="49" charset="0"/>
              </a:rPr>
              <a:t>variable_name</a:t>
            </a:r>
            <a:r>
              <a:rPr lang="en-GB" dirty="0">
                <a:latin typeface="Courier New" panose="02070309020205020404" pitchFamily="49" charset="0"/>
                <a:cs typeface="Courier New" panose="02070309020205020404" pitchFamily="49" charset="0"/>
              </a:rPr>
              <a:t>)</a:t>
            </a:r>
            <a:r>
              <a:rPr lang="en-GB" dirty="0"/>
              <a:t>.</a:t>
            </a:r>
          </a:p>
          <a:p>
            <a:pPr marL="0" indent="0">
              <a:buNone/>
            </a:pPr>
            <a:r>
              <a:rPr lang="en-GB" dirty="0"/>
              <a:t> </a:t>
            </a:r>
          </a:p>
        </p:txBody>
      </p:sp>
    </p:spTree>
    <p:extLst>
      <p:ext uri="{BB962C8B-B14F-4D97-AF65-F5344CB8AC3E}">
        <p14:creationId xmlns:p14="http://schemas.microsoft.com/office/powerpoint/2010/main" val="28133406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7F4530-EC15-43EA-A789-0A40FF834728}"/>
              </a:ext>
            </a:extLst>
          </p:cNvPr>
          <p:cNvSpPr>
            <a:spLocks noGrp="1"/>
          </p:cNvSpPr>
          <p:nvPr>
            <p:ph type="title"/>
          </p:nvPr>
        </p:nvSpPr>
        <p:spPr/>
        <p:txBody>
          <a:bodyPr/>
          <a:lstStyle/>
          <a:p>
            <a:pPr algn="r"/>
            <a:r>
              <a:rPr lang="en-GB" dirty="0"/>
              <a:t>Core computing</a:t>
            </a:r>
          </a:p>
        </p:txBody>
      </p:sp>
      <p:sp>
        <p:nvSpPr>
          <p:cNvPr id="3" name="Content Placeholder 2">
            <a:extLst>
              <a:ext uri="{FF2B5EF4-FFF2-40B4-BE49-F238E27FC236}">
                <a16:creationId xmlns:a16="http://schemas.microsoft.com/office/drawing/2014/main" xmlns="" id="{B529DAD2-745A-4902-B640-8064C1A10B61}"/>
              </a:ext>
            </a:extLst>
          </p:cNvPr>
          <p:cNvSpPr>
            <a:spLocks noGrp="1"/>
          </p:cNvSpPr>
          <p:nvPr>
            <p:ph idx="1"/>
          </p:nvPr>
        </p:nvSpPr>
        <p:spPr>
          <a:xfrm>
            <a:off x="838200" y="1181686"/>
            <a:ext cx="10515600" cy="5430129"/>
          </a:xfrm>
        </p:spPr>
        <p:txBody>
          <a:bodyPr>
            <a:normAutofit fontScale="85000" lnSpcReduction="20000"/>
          </a:bodyPr>
          <a:lstStyle/>
          <a:p>
            <a:pPr marL="0" indent="0">
              <a:buNone/>
            </a:pPr>
            <a:r>
              <a:rPr lang="en-GB" dirty="0"/>
              <a:t>Variables as identifiers and literals or objects.</a:t>
            </a:r>
          </a:p>
          <a:p>
            <a:pPr marL="0" indent="0">
              <a:buNone/>
            </a:pPr>
            <a:r>
              <a:rPr lang="en-GB" dirty="0"/>
              <a:t>Functions as objects.</a:t>
            </a:r>
          </a:p>
          <a:p>
            <a:pPr marL="0" indent="0">
              <a:buNone/>
            </a:pPr>
            <a:r>
              <a:rPr lang="en-GB" dirty="0"/>
              <a:t>Unreachable things and garbage collection.</a:t>
            </a:r>
          </a:p>
          <a:p>
            <a:pPr marL="0" indent="0">
              <a:buNone/>
            </a:pPr>
            <a:r>
              <a:rPr lang="en-GB" dirty="0"/>
              <a:t>Style conventions (variable names; </a:t>
            </a:r>
            <a:r>
              <a:rPr lang="en-GB" dirty="0" err="1"/>
              <a:t>i,j,k</a:t>
            </a:r>
            <a:r>
              <a:rPr lang="en-GB" dirty="0"/>
              <a:t>)</a:t>
            </a:r>
          </a:p>
          <a:p>
            <a:pPr marL="0" indent="0">
              <a:buNone/>
            </a:pPr>
            <a:r>
              <a:rPr lang="en-GB" dirty="0"/>
              <a:t>Hardwiring</a:t>
            </a:r>
          </a:p>
          <a:p>
            <a:pPr marL="0" indent="0">
              <a:buNone/>
            </a:pPr>
            <a:r>
              <a:rPr lang="en-GB" dirty="0"/>
              <a:t>Objects and the dot operator</a:t>
            </a:r>
          </a:p>
          <a:p>
            <a:pPr marL="0" indent="0">
              <a:buNone/>
            </a:pPr>
            <a:r>
              <a:rPr lang="en-GB" dirty="0"/>
              <a:t>Dynamic vs static languages</a:t>
            </a:r>
          </a:p>
          <a:p>
            <a:pPr marL="0" indent="0">
              <a:buNone/>
            </a:pPr>
            <a:r>
              <a:rPr lang="en-GB" dirty="0"/>
              <a:t>Manifest vs implicit typing</a:t>
            </a:r>
          </a:p>
          <a:p>
            <a:pPr marL="0" indent="0">
              <a:buNone/>
            </a:pPr>
            <a:r>
              <a:rPr lang="en-GB" dirty="0"/>
              <a:t>Type inference</a:t>
            </a:r>
          </a:p>
          <a:p>
            <a:pPr marL="0" indent="0">
              <a:buNone/>
            </a:pPr>
            <a:r>
              <a:rPr lang="en-GB" dirty="0"/>
              <a:t>Operator precedence</a:t>
            </a:r>
          </a:p>
          <a:p>
            <a:pPr marL="0" indent="0">
              <a:buNone/>
            </a:pPr>
            <a:r>
              <a:rPr lang="en-GB" dirty="0"/>
              <a:t>Primitives vs objects</a:t>
            </a:r>
          </a:p>
          <a:p>
            <a:pPr marL="0" indent="0">
              <a:buNone/>
            </a:pPr>
            <a:r>
              <a:rPr lang="en-GB" dirty="0"/>
              <a:t>Bit operations</a:t>
            </a:r>
          </a:p>
          <a:p>
            <a:pPr marL="0" indent="0">
              <a:buNone/>
            </a:pPr>
            <a:r>
              <a:rPr lang="en-GB" dirty="0"/>
              <a:t>Weak vs strong typing</a:t>
            </a:r>
          </a:p>
          <a:p>
            <a:pPr marL="0" indent="0">
              <a:buNone/>
            </a:pPr>
            <a:r>
              <a:rPr lang="en-GB" dirty="0"/>
              <a:t>Implicit vs explicit casting</a:t>
            </a:r>
          </a:p>
          <a:p>
            <a:pPr marL="0" indent="0">
              <a:buNone/>
            </a:pPr>
            <a:endParaRPr lang="en-GB" dirty="0"/>
          </a:p>
        </p:txBody>
      </p:sp>
    </p:spTree>
    <p:extLst>
      <p:ext uri="{BB962C8B-B14F-4D97-AF65-F5344CB8AC3E}">
        <p14:creationId xmlns:p14="http://schemas.microsoft.com/office/powerpoint/2010/main" val="35597950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93BEB4-FB00-4345-BB96-48BD5E70309A}"/>
              </a:ext>
            </a:extLst>
          </p:cNvPr>
          <p:cNvSpPr>
            <a:spLocks noGrp="1"/>
          </p:cNvSpPr>
          <p:nvPr>
            <p:ph type="title"/>
          </p:nvPr>
        </p:nvSpPr>
        <p:spPr/>
        <p:txBody>
          <a:bodyPr/>
          <a:lstStyle/>
          <a:p>
            <a:pPr algn="r"/>
            <a:r>
              <a:rPr lang="en-GB" dirty="0"/>
              <a:t>Computational thinking</a:t>
            </a:r>
          </a:p>
        </p:txBody>
      </p:sp>
      <p:sp>
        <p:nvSpPr>
          <p:cNvPr id="3" name="Content Placeholder 2">
            <a:extLst>
              <a:ext uri="{FF2B5EF4-FFF2-40B4-BE49-F238E27FC236}">
                <a16:creationId xmlns:a16="http://schemas.microsoft.com/office/drawing/2014/main" xmlns="" id="{4A77C224-0784-4A60-B0B6-64C8A58D31EC}"/>
              </a:ext>
            </a:extLst>
          </p:cNvPr>
          <p:cNvSpPr>
            <a:spLocks noGrp="1"/>
          </p:cNvSpPr>
          <p:nvPr>
            <p:ph idx="1"/>
          </p:nvPr>
        </p:nvSpPr>
        <p:spPr/>
        <p:txBody>
          <a:bodyPr/>
          <a:lstStyle/>
          <a:p>
            <a:pPr marL="0" indent="0">
              <a:buNone/>
            </a:pPr>
            <a:r>
              <a:rPr lang="en-GB" dirty="0"/>
              <a:t>Get the program working for generalities first.</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Type inference.</a:t>
            </a:r>
          </a:p>
          <a:p>
            <a:pPr marL="0" indent="0">
              <a:buNone/>
            </a:pPr>
            <a:r>
              <a:rPr lang="en-GB" dirty="0"/>
              <a:t>Types as objects not primitives.</a:t>
            </a:r>
          </a:p>
          <a:p>
            <a:pPr marL="0" indent="0">
              <a:buNone/>
            </a:pPr>
            <a:r>
              <a:rPr lang="en-GB" dirty="0"/>
              <a:t>Complex numbers.</a:t>
            </a:r>
          </a:p>
        </p:txBody>
      </p:sp>
      <p:sp>
        <p:nvSpPr>
          <p:cNvPr id="4" name="Title 1">
            <a:extLst>
              <a:ext uri="{FF2B5EF4-FFF2-40B4-BE49-F238E27FC236}">
                <a16:creationId xmlns:a16="http://schemas.microsoft.com/office/drawing/2014/main" xmlns="" id="{0BB179DF-7237-4B59-8EF0-AF4C730EE7D7}"/>
              </a:ext>
            </a:extLst>
          </p:cNvPr>
          <p:cNvSpPr txBox="1">
            <a:spLocks/>
          </p:cNvSpPr>
          <p:nvPr/>
        </p:nvSpPr>
        <p:spPr>
          <a:xfrm>
            <a:off x="838200" y="252920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GB" dirty="0"/>
              <a:t>Pythonic goodness</a:t>
            </a:r>
          </a:p>
        </p:txBody>
      </p:sp>
    </p:spTree>
    <p:extLst>
      <p:ext uri="{BB962C8B-B14F-4D97-AF65-F5344CB8AC3E}">
        <p14:creationId xmlns:p14="http://schemas.microsoft.com/office/powerpoint/2010/main" val="1741312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CB9374-5902-48A3-9C0C-E0A2A07A5482}"/>
              </a:ext>
            </a:extLst>
          </p:cNvPr>
          <p:cNvSpPr>
            <a:spLocks noGrp="1"/>
          </p:cNvSpPr>
          <p:nvPr>
            <p:ph type="title"/>
          </p:nvPr>
        </p:nvSpPr>
        <p:spPr>
          <a:xfrm>
            <a:off x="1485314" y="16633"/>
            <a:ext cx="10515600" cy="1325563"/>
          </a:xfrm>
        </p:spPr>
        <p:txBody>
          <a:bodyPr/>
          <a:lstStyle/>
          <a:p>
            <a:pPr algn="r"/>
            <a:r>
              <a:rPr lang="en-GB" dirty="0"/>
              <a:t>Compound statements</a:t>
            </a:r>
          </a:p>
        </p:txBody>
      </p:sp>
      <p:sp>
        <p:nvSpPr>
          <p:cNvPr id="3" name="Content Placeholder 2">
            <a:extLst>
              <a:ext uri="{FF2B5EF4-FFF2-40B4-BE49-F238E27FC236}">
                <a16:creationId xmlns:a16="http://schemas.microsoft.com/office/drawing/2014/main" xmlns="" id="{6FF54580-CEAB-4712-9814-8245264B98BE}"/>
              </a:ext>
            </a:extLst>
          </p:cNvPr>
          <p:cNvSpPr>
            <a:spLocks noGrp="1"/>
          </p:cNvSpPr>
          <p:nvPr>
            <p:ph idx="1"/>
          </p:nvPr>
        </p:nvSpPr>
        <p:spPr>
          <a:xfrm>
            <a:off x="514643" y="1451536"/>
            <a:ext cx="11119338" cy="5146211"/>
          </a:xfrm>
        </p:spPr>
        <p:txBody>
          <a:bodyPr>
            <a:normAutofit fontScale="77500" lnSpcReduction="20000"/>
          </a:bodyPr>
          <a:lstStyle/>
          <a:p>
            <a:pPr marL="0" indent="0">
              <a:buNone/>
            </a:pPr>
            <a:r>
              <a:rPr lang="en-GB" dirty="0"/>
              <a:t>In Python, lines are generally one statement per line and are grouped in blocks by </a:t>
            </a:r>
            <a:r>
              <a:rPr lang="en-GB" dirty="0">
                <a:solidFill>
                  <a:schemeClr val="accent1"/>
                </a:solidFill>
              </a:rPr>
              <a:t>indenting </a:t>
            </a:r>
            <a:r>
              <a:rPr lang="en-GB" dirty="0"/>
              <a:t>and</a:t>
            </a:r>
            <a:r>
              <a:rPr lang="en-GB" dirty="0">
                <a:solidFill>
                  <a:schemeClr val="accent1"/>
                </a:solidFill>
              </a:rPr>
              <a:t> </a:t>
            </a:r>
            <a:r>
              <a:rPr lang="en-GB" dirty="0" err="1">
                <a:solidFill>
                  <a:schemeClr val="accent1"/>
                </a:solidFill>
              </a:rPr>
              <a:t>dedenting</a:t>
            </a:r>
            <a:r>
              <a:rPr lang="en-GB" dirty="0">
                <a:solidFill>
                  <a:schemeClr val="accent1"/>
                </a:solidFill>
              </a:rPr>
              <a:t>.</a:t>
            </a:r>
            <a:endParaRPr lang="en-GB" dirty="0"/>
          </a:p>
          <a:p>
            <a:pPr marL="0" indent="0">
              <a:buNone/>
            </a:pPr>
            <a:r>
              <a:rPr lang="en-GB" dirty="0"/>
              <a:t>You can use spaces or tabs, and as many as you like of either, but be consistent. We recommend using 4 spaces.</a:t>
            </a:r>
          </a:p>
          <a:p>
            <a:pPr marL="0" indent="0">
              <a:buNone/>
            </a:pPr>
            <a:endParaRPr lang="en-GB" dirty="0"/>
          </a:p>
          <a:p>
            <a:pPr marL="0" indent="0">
              <a:spcAft>
                <a:spcPts val="600"/>
              </a:spcAft>
              <a:buNone/>
            </a:pPr>
            <a:r>
              <a:rPr lang="en-GB" dirty="0"/>
              <a:t>In theory, this means formatting and syntax are one. In practice, the interpreter basically looks at whether indenting is more or less than previous lines, this works in some versions of Python:</a:t>
            </a:r>
          </a:p>
          <a:p>
            <a:pPr marL="0" indent="0">
              <a:buNone/>
            </a:pPr>
            <a:r>
              <a:rPr lang="en-GB" dirty="0">
                <a:latin typeface="Courier New" panose="02070309020205020404" pitchFamily="49" charset="0"/>
                <a:cs typeface="Courier New" panose="02070309020205020404" pitchFamily="49" charset="0"/>
              </a:rPr>
              <a:t>if a &lt; 10 :</a:t>
            </a:r>
          </a:p>
          <a:p>
            <a:pPr marL="0" indent="0">
              <a:buNone/>
            </a:pPr>
            <a:r>
              <a:rPr lang="en-GB" dirty="0">
                <a:latin typeface="Courier New" panose="02070309020205020404" pitchFamily="49" charset="0"/>
                <a:cs typeface="Courier New" panose="02070309020205020404" pitchFamily="49" charset="0"/>
              </a:rPr>
              <a:t>          print (a)	# Using a mix of tabs and spaces</a:t>
            </a:r>
          </a:p>
          <a:p>
            <a:pPr marL="0" indent="0">
              <a:spcAft>
                <a:spcPts val="600"/>
              </a:spcAft>
              <a:buNone/>
            </a:pPr>
            <a:r>
              <a:rPr lang="en-GB" dirty="0">
                <a:latin typeface="Courier New" panose="02070309020205020404" pitchFamily="49" charset="0"/>
                <a:cs typeface="Courier New" panose="02070309020205020404" pitchFamily="49" charset="0"/>
              </a:rPr>
              <a:t>     print ("done")</a:t>
            </a:r>
          </a:p>
          <a:p>
            <a:pPr marL="0" indent="0">
              <a:spcAft>
                <a:spcPts val="600"/>
              </a:spcAft>
              <a:buNone/>
            </a:pPr>
            <a:r>
              <a:rPr lang="en-GB" dirty="0"/>
              <a:t>But it isn't good practice. Align blocks at the same flow control:</a:t>
            </a:r>
          </a:p>
          <a:p>
            <a:pPr marL="0" indent="0">
              <a:buNone/>
            </a:pPr>
            <a:r>
              <a:rPr lang="en-GB" dirty="0">
                <a:latin typeface="Courier New" panose="02070309020205020404" pitchFamily="49" charset="0"/>
                <a:cs typeface="Courier New" panose="02070309020205020404" pitchFamily="49" charset="0"/>
              </a:rPr>
              <a:t>if a &lt; 10 :</a:t>
            </a:r>
          </a:p>
          <a:p>
            <a:pPr marL="0" indent="0">
              <a:buNone/>
            </a:pPr>
            <a:r>
              <a:rPr lang="en-GB" dirty="0">
                <a:latin typeface="Courier New" panose="02070309020205020404" pitchFamily="49" charset="0"/>
                <a:cs typeface="Courier New" panose="02070309020205020404" pitchFamily="49" charset="0"/>
              </a:rPr>
              <a:t>          print (a)</a:t>
            </a:r>
          </a:p>
          <a:p>
            <a:pPr marL="0" indent="0">
              <a:buNone/>
            </a:pPr>
            <a:r>
              <a:rPr lang="en-GB" dirty="0">
                <a:latin typeface="Courier New" panose="02070309020205020404" pitchFamily="49" charset="0"/>
                <a:cs typeface="Courier New" panose="02070309020205020404" pitchFamily="49" charset="0"/>
              </a:rPr>
              <a:t>print ("done")</a:t>
            </a:r>
          </a:p>
        </p:txBody>
      </p:sp>
    </p:spTree>
    <p:extLst>
      <p:ext uri="{BB962C8B-B14F-4D97-AF65-F5344CB8AC3E}">
        <p14:creationId xmlns:p14="http://schemas.microsoft.com/office/powerpoint/2010/main" val="4210653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05D4DB-360C-43D7-A173-48E4B9E34253}"/>
              </a:ext>
            </a:extLst>
          </p:cNvPr>
          <p:cNvSpPr>
            <a:spLocks noGrp="1"/>
          </p:cNvSpPr>
          <p:nvPr>
            <p:ph type="title"/>
          </p:nvPr>
        </p:nvSpPr>
        <p:spPr>
          <a:xfrm>
            <a:off x="1203960" y="280719"/>
            <a:ext cx="10515600" cy="1325563"/>
          </a:xfrm>
        </p:spPr>
        <p:txBody>
          <a:bodyPr/>
          <a:lstStyle/>
          <a:p>
            <a:pPr algn="r"/>
            <a:r>
              <a:rPr lang="en-GB" dirty="0"/>
              <a:t>Compound statements</a:t>
            </a:r>
          </a:p>
        </p:txBody>
      </p:sp>
      <p:sp>
        <p:nvSpPr>
          <p:cNvPr id="3" name="Content Placeholder 2">
            <a:extLst>
              <a:ext uri="{FF2B5EF4-FFF2-40B4-BE49-F238E27FC236}">
                <a16:creationId xmlns:a16="http://schemas.microsoft.com/office/drawing/2014/main" xmlns="" id="{04448E23-514C-449D-BDFE-499208FA136C}"/>
              </a:ext>
            </a:extLst>
          </p:cNvPr>
          <p:cNvSpPr>
            <a:spLocks noGrp="1"/>
          </p:cNvSpPr>
          <p:nvPr>
            <p:ph idx="1"/>
          </p:nvPr>
        </p:nvSpPr>
        <p:spPr/>
        <p:txBody>
          <a:bodyPr>
            <a:normAutofit fontScale="92500" lnSpcReduction="20000"/>
          </a:bodyPr>
          <a:lstStyle/>
          <a:p>
            <a:pPr marL="0" indent="0">
              <a:buNone/>
            </a:pPr>
            <a:r>
              <a:rPr lang="en-GB" dirty="0"/>
              <a:t>Overall, this causes less bugs, but you need to make sure your indenting is correct or the control flow changes.</a:t>
            </a:r>
          </a:p>
          <a:p>
            <a:pPr marL="0" indent="0">
              <a:spcAft>
                <a:spcPts val="1200"/>
              </a:spcAft>
              <a:buNone/>
            </a:pPr>
            <a:r>
              <a:rPr lang="en-GB" dirty="0"/>
              <a:t>This:</a:t>
            </a:r>
          </a:p>
          <a:p>
            <a:pPr marL="0" indent="0">
              <a:buNone/>
            </a:pPr>
            <a:r>
              <a:rPr lang="en-GB" dirty="0">
                <a:latin typeface="Courier New" panose="02070309020205020404" pitchFamily="49" charset="0"/>
                <a:cs typeface="Courier New" panose="02070309020205020404" pitchFamily="49" charset="0"/>
              </a:rPr>
              <a:t>if a &lt; 10 :</a:t>
            </a:r>
          </a:p>
          <a:p>
            <a:pPr marL="0" indent="0">
              <a:buNone/>
            </a:pPr>
            <a:r>
              <a:rPr lang="en-GB" dirty="0">
                <a:latin typeface="Courier New" panose="02070309020205020404" pitchFamily="49" charset="0"/>
                <a:cs typeface="Courier New" panose="02070309020205020404" pitchFamily="49" charset="0"/>
              </a:rPr>
              <a:t>    	print (a)</a:t>
            </a:r>
          </a:p>
          <a:p>
            <a:pPr marL="0" indent="0">
              <a:spcAft>
                <a:spcPts val="1200"/>
              </a:spcAft>
              <a:buNone/>
            </a:pPr>
            <a:r>
              <a:rPr lang="en-GB" dirty="0">
                <a:latin typeface="Courier New" panose="02070309020205020404" pitchFamily="49" charset="0"/>
                <a:cs typeface="Courier New" panose="02070309020205020404" pitchFamily="49" charset="0"/>
              </a:rPr>
              <a:t>print ("done")</a:t>
            </a:r>
          </a:p>
          <a:p>
            <a:pPr marL="0" indent="0">
              <a:spcAft>
                <a:spcPts val="1200"/>
              </a:spcAft>
              <a:buNone/>
            </a:pPr>
            <a:r>
              <a:rPr lang="en-GB" dirty="0"/>
              <a:t>Is completely different to this:</a:t>
            </a:r>
          </a:p>
          <a:p>
            <a:pPr marL="0" indent="0">
              <a:buNone/>
            </a:pPr>
            <a:r>
              <a:rPr lang="en-GB" dirty="0">
                <a:latin typeface="Courier New" panose="02070309020205020404" pitchFamily="49" charset="0"/>
                <a:cs typeface="Courier New" panose="02070309020205020404" pitchFamily="49" charset="0"/>
              </a:rPr>
              <a:t>if a &lt; 10 :</a:t>
            </a:r>
          </a:p>
          <a:p>
            <a:pPr marL="0" indent="0">
              <a:buNone/>
            </a:pPr>
            <a:r>
              <a:rPr lang="en-GB" dirty="0">
                <a:latin typeface="Courier New" panose="02070309020205020404" pitchFamily="49" charset="0"/>
                <a:cs typeface="Courier New" panose="02070309020205020404" pitchFamily="49" charset="0"/>
              </a:rPr>
              <a:t>   	print (a)</a:t>
            </a:r>
          </a:p>
          <a:p>
            <a:pPr marL="0" indent="0">
              <a:buNone/>
            </a:pPr>
            <a:r>
              <a:rPr lang="en-GB" dirty="0">
                <a:latin typeface="Courier New" panose="02070309020205020404" pitchFamily="49" charset="0"/>
                <a:cs typeface="Courier New" panose="02070309020205020404" pitchFamily="49" charset="0"/>
              </a:rPr>
              <a:t>	print ("done")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069182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BEF03E-5852-4568-B1FA-B55F663FC1B8}"/>
              </a:ext>
            </a:extLst>
          </p:cNvPr>
          <p:cNvSpPr>
            <a:spLocks noGrp="1"/>
          </p:cNvSpPr>
          <p:nvPr>
            <p:ph type="title"/>
          </p:nvPr>
        </p:nvSpPr>
        <p:spPr/>
        <p:txBody>
          <a:bodyPr/>
          <a:lstStyle/>
          <a:p>
            <a:r>
              <a:rPr lang="en-GB" dirty="0"/>
              <a:t>Delimiters</a:t>
            </a:r>
          </a:p>
        </p:txBody>
      </p:sp>
      <p:sp>
        <p:nvSpPr>
          <p:cNvPr id="3" name="Content Placeholder 2">
            <a:extLst>
              <a:ext uri="{FF2B5EF4-FFF2-40B4-BE49-F238E27FC236}">
                <a16:creationId xmlns:a16="http://schemas.microsoft.com/office/drawing/2014/main" xmlns="" id="{B56EC7A9-5A5D-42AC-9B73-2D55DA743AA4}"/>
              </a:ext>
            </a:extLst>
          </p:cNvPr>
          <p:cNvSpPr>
            <a:spLocks noGrp="1"/>
          </p:cNvSpPr>
          <p:nvPr>
            <p:ph idx="1"/>
          </p:nvPr>
        </p:nvSpPr>
        <p:spPr/>
        <p:txBody>
          <a:bodyPr>
            <a:normAutofit lnSpcReduction="10000"/>
          </a:bodyPr>
          <a:lstStyle/>
          <a:p>
            <a:pPr marL="0" indent="0">
              <a:buNone/>
            </a:pPr>
            <a:r>
              <a:rPr lang="en-GB" dirty="0"/>
              <a:t>Newlines and indenting/</a:t>
            </a:r>
            <a:r>
              <a:rPr lang="en-GB" dirty="0" err="1"/>
              <a:t>dedenting</a:t>
            </a:r>
            <a:r>
              <a:rPr lang="en-GB" dirty="0"/>
              <a:t> at the start of a line are special kinds of delimiter-</a:t>
            </a:r>
            <a:r>
              <a:rPr lang="en-GB" dirty="0" err="1"/>
              <a:t>ish</a:t>
            </a:r>
            <a:r>
              <a:rPr lang="en-GB" dirty="0"/>
              <a:t> things, as are '       "       #       \</a:t>
            </a:r>
          </a:p>
          <a:p>
            <a:pPr marL="0" indent="0">
              <a:buNone/>
            </a:pPr>
            <a:endParaRPr lang="en-GB" dirty="0"/>
          </a:p>
          <a:p>
            <a:pPr marL="0" indent="0">
              <a:buNone/>
            </a:pPr>
            <a:r>
              <a:rPr lang="en-GB" dirty="0"/>
              <a:t>Others (some of which also act as operators):</a:t>
            </a:r>
          </a:p>
          <a:p>
            <a:pPr marL="0" indent="0">
              <a:buNone/>
            </a:pPr>
            <a:endParaRPr lang="en-GB" dirty="0"/>
          </a:p>
          <a:p>
            <a:pPr marL="0" indent="0">
              <a:buNone/>
            </a:pPr>
            <a:r>
              <a:rPr lang="en-GB" dirty="0"/>
              <a:t>(       )       [       ]       {       }</a:t>
            </a:r>
          </a:p>
          <a:p>
            <a:pPr marL="0" indent="0">
              <a:buNone/>
            </a:pPr>
            <a:r>
              <a:rPr lang="en-GB" dirty="0"/>
              <a:t>,       :       .       ;       @       =       -&gt;</a:t>
            </a:r>
          </a:p>
          <a:p>
            <a:pPr marL="0" indent="0">
              <a:buNone/>
            </a:pPr>
            <a:r>
              <a:rPr lang="en-GB" dirty="0"/>
              <a:t>+=      -=      *=      /=      //=     %=      @=</a:t>
            </a:r>
          </a:p>
          <a:p>
            <a:pPr marL="0" indent="0">
              <a:buNone/>
            </a:pPr>
            <a:r>
              <a:rPr lang="en-GB" dirty="0"/>
              <a:t>&amp;=      |=      ^=      &gt;&gt;=     &lt;&lt;=     **=</a:t>
            </a:r>
          </a:p>
        </p:txBody>
      </p:sp>
    </p:spTree>
    <p:extLst>
      <p:ext uri="{BB962C8B-B14F-4D97-AF65-F5344CB8AC3E}">
        <p14:creationId xmlns:p14="http://schemas.microsoft.com/office/powerpoint/2010/main" val="1138213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16776</TotalTime>
  <Words>4998</Words>
  <Application>Microsoft Office PowerPoint</Application>
  <PresentationFormat>Widescreen</PresentationFormat>
  <Paragraphs>698</Paragraphs>
  <Slides>63</Slides>
  <Notes>39</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Calibri Light</vt:lpstr>
      <vt:lpstr>Courier New</vt:lpstr>
      <vt:lpstr>Office Theme</vt:lpstr>
      <vt:lpstr>Programming for Geographical Information Analysis: Core Skills</vt:lpstr>
      <vt:lpstr>Review</vt:lpstr>
      <vt:lpstr>Statement atoms</vt:lpstr>
      <vt:lpstr>This lecture</vt:lpstr>
      <vt:lpstr>Basic syntax</vt:lpstr>
      <vt:lpstr>Compound statements</vt:lpstr>
      <vt:lpstr>Compound statements</vt:lpstr>
      <vt:lpstr>Compound statements</vt:lpstr>
      <vt:lpstr>Delimiters</vt:lpstr>
      <vt:lpstr>Enclosing delimiters</vt:lpstr>
      <vt:lpstr>Line breaks</vt:lpstr>
      <vt:lpstr>Keywords</vt:lpstr>
      <vt:lpstr>Example: import</vt:lpstr>
      <vt:lpstr>Identifiers</vt:lpstr>
      <vt:lpstr>Builtins</vt:lpstr>
      <vt:lpstr>This lecture</vt:lpstr>
      <vt:lpstr>The what of variables</vt:lpstr>
      <vt:lpstr>The what of variables</vt:lpstr>
      <vt:lpstr>NB: Shell interaction</vt:lpstr>
      <vt:lpstr>The what of variables</vt:lpstr>
      <vt:lpstr>The what of variables</vt:lpstr>
      <vt:lpstr>Values</vt:lpstr>
      <vt:lpstr>   Garbage collection</vt:lpstr>
      <vt:lpstr>Variable identifiers</vt:lpstr>
      <vt:lpstr>Name style</vt:lpstr>
      <vt:lpstr>Variable names</vt:lpstr>
      <vt:lpstr>The what of variables</vt:lpstr>
      <vt:lpstr>The why of variables</vt:lpstr>
      <vt:lpstr>Computational thinking: Abstraction</vt:lpstr>
      <vt:lpstr>Values</vt:lpstr>
      <vt:lpstr>Objects</vt:lpstr>
      <vt:lpstr>Example</vt:lpstr>
      <vt:lpstr>Example</vt:lpstr>
      <vt:lpstr>Values</vt:lpstr>
      <vt:lpstr>Values</vt:lpstr>
      <vt:lpstr>Static vs dynamic languages </vt:lpstr>
      <vt:lpstr>Type inference</vt:lpstr>
      <vt:lpstr>Assignment order</vt:lpstr>
      <vt:lpstr>Increment/decrement operators</vt:lpstr>
      <vt:lpstr>Augmented assignment</vt:lpstr>
      <vt:lpstr>Primitives</vt:lpstr>
      <vt:lpstr>Built in types</vt:lpstr>
      <vt:lpstr>Built in types as objects</vt:lpstr>
      <vt:lpstr>Ints</vt:lpstr>
      <vt:lpstr>Floats</vt:lpstr>
      <vt:lpstr>Floats: warning</vt:lpstr>
      <vt:lpstr>Imaginary numbers</vt:lpstr>
      <vt:lpstr>Type</vt:lpstr>
      <vt:lpstr>This lecture</vt:lpstr>
      <vt:lpstr>Operators</vt:lpstr>
      <vt:lpstr>Comparison operators</vt:lpstr>
      <vt:lpstr>Bitshift operators</vt:lpstr>
      <vt:lpstr>Useful functions </vt:lpstr>
      <vt:lpstr>Precedence</vt:lpstr>
      <vt:lpstr>Mixed maths</vt:lpstr>
      <vt:lpstr>Weakly typed vs strongly typed</vt:lpstr>
      <vt:lpstr>Implicit casting</vt:lpstr>
      <vt:lpstr>Explicit casting</vt:lpstr>
      <vt:lpstr>print</vt:lpstr>
      <vt:lpstr>Review: Core Python</vt:lpstr>
      <vt:lpstr>Review: Core Python</vt:lpstr>
      <vt:lpstr>Core computing</vt:lpstr>
      <vt:lpstr>Computational thinking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Andrew Evans</cp:lastModifiedBy>
  <cp:revision>1446</cp:revision>
  <dcterms:created xsi:type="dcterms:W3CDTF">2017-08-18T14:16:12Z</dcterms:created>
  <dcterms:modified xsi:type="dcterms:W3CDTF">2017-10-19T13:35:26Z</dcterms:modified>
</cp:coreProperties>
</file>