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3.xml" ContentType="application/vnd.openxmlformats-officedocument.themeOverride+xml"/>
  <Override PartName="/ppt/notesSlides/notesSlide8.xml" ContentType="application/vnd.openxmlformats-officedocument.presentationml.notesSlide+xml"/>
  <Override PartName="/ppt/theme/themeOverride4.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4" r:id="rId1"/>
  </p:sldMasterIdLst>
  <p:notesMasterIdLst>
    <p:notesMasterId r:id="rId48"/>
  </p:notesMasterIdLst>
  <p:handoutMasterIdLst>
    <p:handoutMasterId r:id="rId49"/>
  </p:handoutMasterIdLst>
  <p:sldIdLst>
    <p:sldId id="348" r:id="rId2"/>
    <p:sldId id="349" r:id="rId3"/>
    <p:sldId id="362" r:id="rId4"/>
    <p:sldId id="351" r:id="rId5"/>
    <p:sldId id="365" r:id="rId6"/>
    <p:sldId id="350" r:id="rId7"/>
    <p:sldId id="363" r:id="rId8"/>
    <p:sldId id="355" r:id="rId9"/>
    <p:sldId id="360" r:id="rId10"/>
    <p:sldId id="356" r:id="rId11"/>
    <p:sldId id="366" r:id="rId12"/>
    <p:sldId id="367" r:id="rId13"/>
    <p:sldId id="358" r:id="rId14"/>
    <p:sldId id="353" r:id="rId15"/>
    <p:sldId id="354" r:id="rId16"/>
    <p:sldId id="359" r:id="rId17"/>
    <p:sldId id="364" r:id="rId18"/>
    <p:sldId id="368" r:id="rId19"/>
    <p:sldId id="370" r:id="rId20"/>
    <p:sldId id="381" r:id="rId21"/>
    <p:sldId id="382" r:id="rId22"/>
    <p:sldId id="371" r:id="rId23"/>
    <p:sldId id="369" r:id="rId24"/>
    <p:sldId id="374" r:id="rId25"/>
    <p:sldId id="376" r:id="rId26"/>
    <p:sldId id="389" r:id="rId27"/>
    <p:sldId id="385" r:id="rId28"/>
    <p:sldId id="380" r:id="rId29"/>
    <p:sldId id="398" r:id="rId30"/>
    <p:sldId id="378" r:id="rId31"/>
    <p:sldId id="372" r:id="rId32"/>
    <p:sldId id="386" r:id="rId33"/>
    <p:sldId id="375" r:id="rId34"/>
    <p:sldId id="377" r:id="rId35"/>
    <p:sldId id="373" r:id="rId36"/>
    <p:sldId id="383" r:id="rId37"/>
    <p:sldId id="387" r:id="rId38"/>
    <p:sldId id="388" r:id="rId39"/>
    <p:sldId id="390" r:id="rId40"/>
    <p:sldId id="391" r:id="rId41"/>
    <p:sldId id="392" r:id="rId42"/>
    <p:sldId id="393" r:id="rId43"/>
    <p:sldId id="394" r:id="rId44"/>
    <p:sldId id="396" r:id="rId45"/>
    <p:sldId id="395" r:id="rId46"/>
    <p:sldId id="397" r:id="rId47"/>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75976" autoAdjust="0"/>
  </p:normalViewPr>
  <p:slideViewPr>
    <p:cSldViewPr>
      <p:cViewPr varScale="1">
        <p:scale>
          <a:sx n="80" d="100"/>
          <a:sy n="80" d="100"/>
        </p:scale>
        <p:origin x="1068"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part we'll look at some packages for basic data analysis and visualisation, chiefly the two packages which are very widely used for this, and which sit at the base of a number of other packages: </a:t>
            </a:r>
            <a:r>
              <a:rPr lang="en-GB" dirty="0" err="1"/>
              <a:t>numpy</a:t>
            </a:r>
            <a:r>
              <a:rPr lang="en-GB" dirty="0"/>
              <a:t> and pandas. </a:t>
            </a:r>
          </a:p>
          <a:p>
            <a:r>
              <a:rPr lang="en-GB" dirty="0"/>
              <a:t>These packages are used so extensively within python data analytics that in some use areas they are almost synonymous with "Python" - you couldn't imagine using Python without actually using </a:t>
            </a:r>
            <a:r>
              <a:rPr lang="en-GB" dirty="0" err="1"/>
              <a:t>numpy</a:t>
            </a:r>
            <a:r>
              <a:rPr lang="en-GB" dirty="0"/>
              <a:t>, and some coders probably wouldn't register the difference in their daily use, so naturally do they work. </a:t>
            </a:r>
          </a:p>
        </p:txBody>
      </p:sp>
    </p:spTree>
    <p:extLst>
      <p:ext uri="{BB962C8B-B14F-4D97-AF65-F5344CB8AC3E}">
        <p14:creationId xmlns:p14="http://schemas.microsoft.com/office/powerpoint/2010/main" val="1648428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variety of functions for altering the shape of arrays. </a:t>
            </a:r>
          </a:p>
          <a:p>
            <a:r>
              <a:rPr lang="en-GB" dirty="0"/>
              <a:t>Note that reshape is how we would generate multi-dimensional arrays using </a:t>
            </a:r>
            <a:r>
              <a:rPr lang="en-GB" dirty="0" err="1"/>
              <a:t>arange</a:t>
            </a:r>
            <a:r>
              <a:rPr lang="en-GB" dirty="0"/>
              <a:t>.</a:t>
            </a:r>
          </a:p>
        </p:txBody>
      </p:sp>
    </p:spTree>
    <p:extLst>
      <p:ext uri="{BB962C8B-B14F-4D97-AF65-F5344CB8AC3E}">
        <p14:creationId xmlns:p14="http://schemas.microsoft.com/office/powerpoint/2010/main" val="1200371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add arrays together, use the above functions.</a:t>
            </a:r>
          </a:p>
        </p:txBody>
      </p:sp>
    </p:spTree>
    <p:extLst>
      <p:ext uri="{BB962C8B-B14F-4D97-AF65-F5344CB8AC3E}">
        <p14:creationId xmlns:p14="http://schemas.microsoft.com/office/powerpoint/2010/main" val="1513994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of the most Pythonic aspects of </a:t>
            </a:r>
            <a:r>
              <a:rPr lang="en-GB" dirty="0" err="1"/>
              <a:t>ndarrays</a:t>
            </a:r>
            <a:r>
              <a:rPr lang="en-GB" dirty="0"/>
              <a:t> is that if you pass them into functions that expect arrays of a specific size (for example because it works with two arrays of the same size), arrays will resize temporarily so they work in an intuitive manner. The filling process is known as 'broadcasting'. By and large, it is better not to rely on broadcasting - understand your array sizes and make sure they are right. However, occasionally (for example when multiplying a number of different arrays by a single value array) it means useful </a:t>
            </a:r>
            <a:r>
              <a:rPr lang="en-GB" dirty="0" err="1"/>
              <a:t>shorthands</a:t>
            </a:r>
            <a:r>
              <a:rPr lang="en-GB" dirty="0"/>
              <a:t> can be used.</a:t>
            </a:r>
          </a:p>
        </p:txBody>
      </p:sp>
    </p:spTree>
    <p:extLst>
      <p:ext uri="{BB962C8B-B14F-4D97-AF65-F5344CB8AC3E}">
        <p14:creationId xmlns:p14="http://schemas.microsoft.com/office/powerpoint/2010/main" val="1416463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Arrays are generally filled with mutable values and respond to the appropriate pass-by-reference style rules we looked at in the core course. However, this isn't always the case, and you want to check out what functions return closely. Are they returning a copy of the original data, or the original data itself. Quite often, functions will return a "view" which is a new array, but containing references to the original data (this allows, for example, for resizing of arrays without affecting the original data).</a:t>
            </a:r>
          </a:p>
          <a:p>
            <a:endParaRPr lang="en-GB" dirty="0"/>
          </a:p>
          <a:p>
            <a:r>
              <a:rPr lang="en-GB" dirty="0"/>
              <a:t>If you want a "deep" copy - that is, a copy where not only the array, but the data in it is copied, use </a:t>
            </a:r>
            <a:r>
              <a:rPr lang="en-GB" dirty="0" err="1"/>
              <a:t>array_name.copy</a:t>
            </a:r>
            <a:r>
              <a:rPr lang="en-GB" dirty="0"/>
              <a:t>().</a:t>
            </a:r>
          </a:p>
        </p:txBody>
      </p:sp>
    </p:spTree>
    <p:extLst>
      <p:ext uri="{BB962C8B-B14F-4D97-AF65-F5344CB8AC3E}">
        <p14:creationId xmlns:p14="http://schemas.microsoft.com/office/powerpoint/2010/main" val="34238359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You'll remember from the core course that operators like "+" actually call functions in one or other of the variables either side of them. These functions can be overridden to change the functionality of core operators. Here we see an example of how this, apparently confusing, idea comes to fruition. In </a:t>
            </a:r>
            <a:r>
              <a:rPr lang="en-GB" dirty="0" err="1"/>
              <a:t>numpy</a:t>
            </a:r>
            <a:r>
              <a:rPr lang="en-GB" dirty="0"/>
              <a:t>, the standard operators are overridden to work on </a:t>
            </a:r>
            <a:r>
              <a:rPr lang="en-GB" dirty="0" err="1"/>
              <a:t>ndarrays</a:t>
            </a:r>
            <a:r>
              <a:rPr lang="en-GB" dirty="0"/>
              <a:t> elementwise - that is, they run through the arrays and operate on each value separately.</a:t>
            </a:r>
          </a:p>
          <a:p>
            <a:endParaRPr lang="en-GB" dirty="0"/>
          </a:p>
          <a:p>
            <a:r>
              <a:rPr lang="en-GB" dirty="0"/>
              <a:t>There are also standard functions for matrix mathematics. We're not going to go into matrix mathematics here, but there's a good introduction for those who need a refresher, here:</a:t>
            </a:r>
          </a:p>
          <a:p>
            <a:r>
              <a:rPr lang="en-GB" dirty="0"/>
              <a:t>https://www.mathsisfun.com/algebra/matrix-introduction.html</a:t>
            </a:r>
          </a:p>
          <a:p>
            <a:r>
              <a:rPr lang="en-GB" dirty="0"/>
              <a:t>If you want to do matrix maths, you may also want to know how to generate some of the standard matrices that are used in matrix maths:</a:t>
            </a:r>
          </a:p>
          <a:p>
            <a:r>
              <a:rPr lang="en-GB" dirty="0"/>
              <a:t>https://docs.scipy.org/doc/numpy-dev/reference/generated/numpy.identity.html#numpy.identity</a:t>
            </a:r>
          </a:p>
          <a:p>
            <a:r>
              <a:rPr lang="en-GB" dirty="0"/>
              <a:t>https://docs.scipy.org/doc/numpy-dev/reference/generated/numpy.eye.html#numpy.eye</a:t>
            </a:r>
          </a:p>
        </p:txBody>
      </p:sp>
    </p:spTree>
    <p:extLst>
      <p:ext uri="{BB962C8B-B14F-4D97-AF65-F5344CB8AC3E}">
        <p14:creationId xmlns:p14="http://schemas.microsoft.com/office/powerpoint/2010/main" val="668582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large number of functions for data analysis in </a:t>
            </a:r>
            <a:r>
              <a:rPr lang="en-GB" dirty="0" err="1"/>
              <a:t>numpy</a:t>
            </a:r>
            <a:r>
              <a:rPr lang="en-GB" dirty="0"/>
              <a:t> (and even more in the associated </a:t>
            </a:r>
            <a:r>
              <a:rPr lang="en-GB" dirty="0" err="1"/>
              <a:t>scipy</a:t>
            </a:r>
            <a:r>
              <a:rPr lang="en-GB" dirty="0"/>
              <a:t> ecosystem). Here are some simple examples (we'll come to where you can find more shortly). Note that many will run over a whole </a:t>
            </a:r>
            <a:r>
              <a:rPr lang="en-GB" dirty="0" err="1"/>
              <a:t>ndarray</a:t>
            </a:r>
            <a:r>
              <a:rPr lang="en-GB" dirty="0"/>
              <a:t>, but can also be set to generate arrays of values per-row or per-column, depending on the axis set. Here we're assumed the first dimension is taken as rows and the second as columns. </a:t>
            </a:r>
          </a:p>
          <a:p>
            <a:r>
              <a:rPr lang="en-GB" dirty="0"/>
              <a:t>In some cases, functions work elementwise to generate new arrays of the same size.</a:t>
            </a:r>
          </a:p>
        </p:txBody>
      </p:sp>
    </p:spTree>
    <p:extLst>
      <p:ext uri="{BB962C8B-B14F-4D97-AF65-F5344CB8AC3E}">
        <p14:creationId xmlns:p14="http://schemas.microsoft.com/office/powerpoint/2010/main" val="3669769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of the more useful basic functions. </a:t>
            </a:r>
          </a:p>
        </p:txBody>
      </p:sp>
    </p:spTree>
    <p:extLst>
      <p:ext uri="{BB962C8B-B14F-4D97-AF65-F5344CB8AC3E}">
        <p14:creationId xmlns:p14="http://schemas.microsoft.com/office/powerpoint/2010/main" val="1694987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as mentioned, across the </a:t>
            </a:r>
            <a:r>
              <a:rPr lang="en-GB" dirty="0" err="1"/>
              <a:t>scipy</a:t>
            </a:r>
            <a:r>
              <a:rPr lang="en-GB" dirty="0"/>
              <a:t> ecosystem, there are some very powerful libraries. The </a:t>
            </a:r>
            <a:r>
              <a:rPr lang="en-GB" dirty="0" err="1"/>
              <a:t>scipy</a:t>
            </a:r>
            <a:r>
              <a:rPr lang="en-GB" dirty="0"/>
              <a:t> library, which is one library in the </a:t>
            </a:r>
            <a:r>
              <a:rPr lang="en-GB" dirty="0" err="1"/>
              <a:t>scipy</a:t>
            </a:r>
            <a:r>
              <a:rPr lang="en-GB" dirty="0"/>
              <a:t> ecosystem, contains a vast number of sub-packages for scientific analysis.</a:t>
            </a:r>
          </a:p>
        </p:txBody>
      </p:sp>
    </p:spTree>
    <p:extLst>
      <p:ext uri="{BB962C8B-B14F-4D97-AF65-F5344CB8AC3E}">
        <p14:creationId xmlns:p14="http://schemas.microsoft.com/office/powerpoint/2010/main" val="155176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a:t>
            </a:r>
            <a:r>
              <a:rPr lang="en-GB" dirty="0" err="1"/>
              <a:t>numpy</a:t>
            </a:r>
            <a:r>
              <a:rPr lang="en-GB" dirty="0"/>
              <a:t> forms the solid foundation of many packages involved in data analysis, its multi-dimensional nature makes some aspects of analysis over-complicated. Because of this, many people use pandas, a library specifically set up to work on one and two dimensional data, and timeseries data especially. Pandas is very widely used in the scientific and data analytical communities. It is built on </a:t>
            </a:r>
            <a:r>
              <a:rPr lang="en-GB" dirty="0" err="1"/>
              <a:t>ndarrays</a:t>
            </a:r>
            <a:r>
              <a:rPr lang="en-GB" dirty="0"/>
              <a:t>.</a:t>
            </a:r>
          </a:p>
          <a:p>
            <a:endParaRPr lang="en-GB" dirty="0"/>
          </a:p>
          <a:p>
            <a:r>
              <a:rPr lang="en-GB" dirty="0"/>
              <a:t>One specific thing which makes pandas attractive is that it forces the first dimension of any data to be considered as rows, and the second as columns, avoiding the general ambiguity with arrays. </a:t>
            </a:r>
          </a:p>
          <a:p>
            <a:endParaRPr lang="en-GB" dirty="0"/>
          </a:p>
          <a:p>
            <a:r>
              <a:rPr lang="en-GB" dirty="0"/>
              <a:t>The second useful thing is that the array rows and columns can be given names (for rows, these are called "indices").  While this can be done in </a:t>
            </a:r>
            <a:r>
              <a:rPr lang="en-GB" dirty="0" err="1"/>
              <a:t>numpy</a:t>
            </a:r>
            <a:r>
              <a:rPr lang="en-GB" dirty="0"/>
              <a:t>, it isn't especially simple. Pandas makes it very intuitive.</a:t>
            </a:r>
          </a:p>
          <a:p>
            <a:endParaRPr lang="en-GB" dirty="0"/>
          </a:p>
          <a:p>
            <a:r>
              <a:rPr lang="en-GB" dirty="0"/>
              <a:t>As well as the standard </a:t>
            </a:r>
            <a:r>
              <a:rPr lang="en-GB" dirty="0" err="1"/>
              <a:t>ndarray</a:t>
            </a:r>
            <a:r>
              <a:rPr lang="en-GB" dirty="0"/>
              <a:t> functions for finding out about arrays, the "info" function will tell you about pandas arrays.</a:t>
            </a:r>
          </a:p>
          <a:p>
            <a:endParaRPr lang="en-GB" dirty="0"/>
          </a:p>
        </p:txBody>
      </p:sp>
    </p:spTree>
    <p:extLst>
      <p:ext uri="{BB962C8B-B14F-4D97-AF65-F5344CB8AC3E}">
        <p14:creationId xmlns:p14="http://schemas.microsoft.com/office/powerpoint/2010/main" val="15966031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Pandas data series are 1D arrays. The main difference from creating a </a:t>
            </a:r>
            <a:r>
              <a:rPr lang="en-GB" dirty="0" err="1"/>
              <a:t>ndarray</a:t>
            </a:r>
            <a:r>
              <a:rPr lang="en-GB" dirty="0"/>
              <a:t> is that each row can have its own 'index' label, and the series can have an overall name.</a:t>
            </a:r>
          </a:p>
          <a:p>
            <a:endParaRPr lang="en-GB" dirty="0"/>
          </a:p>
          <a:p>
            <a:r>
              <a:rPr lang="en-GB" dirty="0"/>
              <a:t>The above shows how to set up: an array without indices; an array with indices using a list of indices; an array using a </a:t>
            </a:r>
            <a:r>
              <a:rPr lang="en-GB" dirty="0" err="1"/>
              <a:t>dict</a:t>
            </a:r>
            <a:r>
              <a:rPr lang="en-GB" dirty="0"/>
              <a:t>; an array filled with a single value repeated; a named series. </a:t>
            </a:r>
          </a:p>
          <a:p>
            <a:endParaRPr lang="en-GB" dirty="0"/>
          </a:p>
          <a:p>
            <a:r>
              <a:rPr lang="en-GB" dirty="0"/>
              <a:t>We'll see shortly how to set up a multi-series </a:t>
            </a:r>
            <a:r>
              <a:rPr lang="en-GB" dirty="0" err="1"/>
              <a:t>dataframe</a:t>
            </a:r>
            <a:r>
              <a:rPr lang="en-GB" dirty="0"/>
              <a:t>.</a:t>
            </a:r>
          </a:p>
        </p:txBody>
      </p:sp>
    </p:spTree>
    <p:extLst>
      <p:ext uri="{BB962C8B-B14F-4D97-AF65-F5344CB8AC3E}">
        <p14:creationId xmlns:p14="http://schemas.microsoft.com/office/powerpoint/2010/main" val="1578151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overarching collection for the </a:t>
            </a:r>
            <a:r>
              <a:rPr lang="en-GB" dirty="0" err="1"/>
              <a:t>numpy</a:t>
            </a:r>
            <a:r>
              <a:rPr lang="en-GB" dirty="0"/>
              <a:t> and pandas packages is </a:t>
            </a:r>
            <a:r>
              <a:rPr lang="en-GB" dirty="0" err="1"/>
              <a:t>scipy</a:t>
            </a:r>
            <a:r>
              <a:rPr lang="en-GB" dirty="0"/>
              <a:t>, a grouping of packages that includes matplotlib and the </a:t>
            </a:r>
            <a:r>
              <a:rPr lang="en-GB" dirty="0" err="1"/>
              <a:t>IPython</a:t>
            </a:r>
            <a:r>
              <a:rPr lang="en-GB" dirty="0"/>
              <a:t> project. </a:t>
            </a:r>
          </a:p>
          <a:p>
            <a:r>
              <a:rPr lang="en-GB" dirty="0"/>
              <a:t>At the root of many of these packages is compatibility with </a:t>
            </a:r>
            <a:r>
              <a:rPr lang="en-GB" dirty="0" err="1"/>
              <a:t>numpy</a:t>
            </a:r>
            <a:r>
              <a:rPr lang="en-GB" dirty="0"/>
              <a:t>, which is a data analysis library, but, perhaps more importantly, provides a structure for the construction of multi-dimensional data arrays. </a:t>
            </a:r>
          </a:p>
        </p:txBody>
      </p:sp>
    </p:spTree>
    <p:extLst>
      <p:ext uri="{BB962C8B-B14F-4D97-AF65-F5344CB8AC3E}">
        <p14:creationId xmlns:p14="http://schemas.microsoft.com/office/powerpoint/2010/main" val="1247967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Dataseries</a:t>
            </a:r>
            <a:r>
              <a:rPr lang="en-GB" dirty="0"/>
              <a:t> having indices representing time and date data are treated specially in pandas, especially when part of </a:t>
            </a:r>
            <a:r>
              <a:rPr lang="en-GB" dirty="0" err="1"/>
              <a:t>dataframes</a:t>
            </a:r>
            <a:r>
              <a:rPr lang="en-GB" dirty="0"/>
              <a:t>. </a:t>
            </a:r>
          </a:p>
          <a:p>
            <a:r>
              <a:rPr lang="en-GB" dirty="0"/>
              <a:t>The simplest way to set up a data series as a index is above.</a:t>
            </a:r>
          </a:p>
        </p:txBody>
      </p:sp>
    </p:spTree>
    <p:extLst>
      <p:ext uri="{BB962C8B-B14F-4D97-AF65-F5344CB8AC3E}">
        <p14:creationId xmlns:p14="http://schemas.microsoft.com/office/powerpoint/2010/main" val="4908185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Pandas prints as with </a:t>
            </a:r>
            <a:r>
              <a:rPr lang="en-GB" dirty="0" err="1"/>
              <a:t>numpy</a:t>
            </a:r>
            <a:r>
              <a:rPr lang="en-GB" dirty="0"/>
              <a:t>, but there are some addition attributes of </a:t>
            </a:r>
            <a:r>
              <a:rPr lang="en-GB" dirty="0" err="1"/>
              <a:t>dataseries</a:t>
            </a:r>
            <a:r>
              <a:rPr lang="en-GB" dirty="0"/>
              <a:t> and functions as above for printing subsets of the information in series.</a:t>
            </a:r>
          </a:p>
        </p:txBody>
      </p:sp>
    </p:spTree>
    <p:extLst>
      <p:ext uri="{BB962C8B-B14F-4D97-AF65-F5344CB8AC3E}">
        <p14:creationId xmlns:p14="http://schemas.microsoft.com/office/powerpoint/2010/main" val="4260536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Indexing is as with </a:t>
            </a:r>
            <a:r>
              <a:rPr lang="en-GB" dirty="0" err="1"/>
              <a:t>numpy</a:t>
            </a:r>
            <a:r>
              <a:rPr lang="en-GB" dirty="0"/>
              <a:t>, including being able to pull out specific values using arrays. However, you can also get hold of rows in a </a:t>
            </a:r>
            <a:r>
              <a:rPr lang="en-GB" dirty="0" err="1"/>
              <a:t>dataseries</a:t>
            </a:r>
            <a:r>
              <a:rPr lang="en-GB" dirty="0"/>
              <a:t> using their index label. </a:t>
            </a:r>
          </a:p>
          <a:p>
            <a:r>
              <a:rPr lang="en-GB" dirty="0"/>
              <a:t>Note that you can also use "where"-like statements, for example in the above "give me all a, where there value in a is greater than the median of a".</a:t>
            </a:r>
          </a:p>
        </p:txBody>
      </p:sp>
    </p:spTree>
    <p:extLst>
      <p:ext uri="{BB962C8B-B14F-4D97-AF65-F5344CB8AC3E}">
        <p14:creationId xmlns:p14="http://schemas.microsoft.com/office/powerpoint/2010/main" val="7559948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Series will act as iterators, but in general this isn't used, as most functions and operators will act on them elementwise and return a single or array value containing the appropriate answers.</a:t>
            </a:r>
          </a:p>
        </p:txBody>
      </p:sp>
    </p:spTree>
    <p:extLst>
      <p:ext uri="{BB962C8B-B14F-4D97-AF65-F5344CB8AC3E}">
        <p14:creationId xmlns:p14="http://schemas.microsoft.com/office/powerpoint/2010/main" val="33221565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DataFrames</a:t>
            </a:r>
            <a:r>
              <a:rPr lang="en-GB" dirty="0"/>
              <a:t> are multiple </a:t>
            </a:r>
            <a:r>
              <a:rPr lang="en-GB" dirty="0" err="1"/>
              <a:t>dataseries</a:t>
            </a:r>
            <a:r>
              <a:rPr lang="en-GB" dirty="0"/>
              <a:t> with zero, one, or many indices and column/series names.</a:t>
            </a:r>
          </a:p>
          <a:p>
            <a:endParaRPr lang="en-GB" dirty="0"/>
          </a:p>
          <a:p>
            <a:r>
              <a:rPr lang="en-GB" dirty="0"/>
              <a:t>The above shows how to set these up using a dict. </a:t>
            </a:r>
          </a:p>
        </p:txBody>
      </p:sp>
    </p:spTree>
    <p:extLst>
      <p:ext uri="{BB962C8B-B14F-4D97-AF65-F5344CB8AC3E}">
        <p14:creationId xmlns:p14="http://schemas.microsoft.com/office/powerpoint/2010/main" val="32548148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alternative when using lists is to use "</a:t>
            </a:r>
            <a:r>
              <a:rPr lang="en-GB" dirty="0" err="1"/>
              <a:t>from_items</a:t>
            </a:r>
            <a:r>
              <a:rPr lang="en-GB" dirty="0"/>
              <a:t>()", which gives more control on how list data is orientated. </a:t>
            </a:r>
          </a:p>
        </p:txBody>
      </p:sp>
    </p:spTree>
    <p:extLst>
      <p:ext uri="{BB962C8B-B14F-4D97-AF65-F5344CB8AC3E}">
        <p14:creationId xmlns:p14="http://schemas.microsoft.com/office/powerpoint/2010/main" val="37312374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usual to read a </a:t>
            </a:r>
            <a:r>
              <a:rPr lang="en-GB" dirty="0" err="1"/>
              <a:t>dataframe</a:t>
            </a:r>
            <a:r>
              <a:rPr lang="en-GB" dirty="0"/>
              <a:t> in. The above shows three ways to do this, but there are a large number of others.</a:t>
            </a:r>
          </a:p>
          <a:p>
            <a:endParaRPr lang="en-GB" dirty="0"/>
          </a:p>
          <a:p>
            <a:r>
              <a:rPr lang="en-GB" dirty="0"/>
              <a:t>For excel, see:</a:t>
            </a:r>
          </a:p>
          <a:p>
            <a:r>
              <a:rPr lang="en-GB" dirty="0"/>
              <a:t>http://pandas.pydata.org/pandas-docs/stable/io.html#io-excel</a:t>
            </a:r>
          </a:p>
        </p:txBody>
      </p:sp>
    </p:spTree>
    <p:extLst>
      <p:ext uri="{BB962C8B-B14F-4D97-AF65-F5344CB8AC3E}">
        <p14:creationId xmlns:p14="http://schemas.microsoft.com/office/powerpoint/2010/main" val="21626936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above shows the various methods for adding and subtracting. For more information on this, see:</a:t>
            </a:r>
          </a:p>
          <a:p>
            <a:r>
              <a:rPr lang="en-GB" dirty="0"/>
              <a:t>https://pandas.pydata.org/pandas-docs/stable/10min.html</a:t>
            </a:r>
          </a:p>
        </p:txBody>
      </p:sp>
    </p:spTree>
    <p:extLst>
      <p:ext uri="{BB962C8B-B14F-4D97-AF65-F5344CB8AC3E}">
        <p14:creationId xmlns:p14="http://schemas.microsoft.com/office/powerpoint/2010/main" val="37828136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there are a variety of rules for broadcasting. It's better, again, not to rely on these, but worth understanding them so you recognise when it is happening. In particular, different functions can treat </a:t>
            </a:r>
            <a:r>
              <a:rPr lang="en-GB" dirty="0" err="1"/>
              <a:t>dataseries</a:t>
            </a:r>
            <a:r>
              <a:rPr lang="en-GB" dirty="0"/>
              <a:t> as a set of rows, or a column, and this sometimes makes a difference. </a:t>
            </a:r>
          </a:p>
        </p:txBody>
      </p:sp>
    </p:spTree>
    <p:extLst>
      <p:ext uri="{BB962C8B-B14F-4D97-AF65-F5344CB8AC3E}">
        <p14:creationId xmlns:p14="http://schemas.microsoft.com/office/powerpoint/2010/main" val="28912665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Indexing is as with </a:t>
            </a:r>
            <a:r>
              <a:rPr lang="en-GB" dirty="0" err="1"/>
              <a:t>numpy</a:t>
            </a:r>
            <a:r>
              <a:rPr lang="en-GB" dirty="0"/>
              <a:t>, including being able to pull out specific values using arrays. However, you can also get hold of rows in a </a:t>
            </a:r>
            <a:r>
              <a:rPr lang="en-GB" dirty="0" err="1"/>
              <a:t>dataseries</a:t>
            </a:r>
            <a:r>
              <a:rPr lang="en-GB" dirty="0"/>
              <a:t> using their index label and column names. </a:t>
            </a:r>
          </a:p>
          <a:p>
            <a:r>
              <a:rPr lang="en-GB" dirty="0"/>
              <a:t>Above are the basics of indexing using both names and locations.</a:t>
            </a:r>
          </a:p>
        </p:txBody>
      </p:sp>
    </p:spTree>
    <p:extLst>
      <p:ext uri="{BB962C8B-B14F-4D97-AF65-F5344CB8AC3E}">
        <p14:creationId xmlns:p14="http://schemas.microsoft.com/office/powerpoint/2010/main" val="2013917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core data type is the </a:t>
            </a:r>
            <a:r>
              <a:rPr lang="en-GB" dirty="0" err="1"/>
              <a:t>ndarray</a:t>
            </a:r>
            <a:r>
              <a:rPr lang="en-GB" dirty="0"/>
              <a:t>, or its alias </a:t>
            </a:r>
            <a:r>
              <a:rPr lang="en-GB" sz="1200" dirty="0" err="1"/>
              <a:t>numpy.array</a:t>
            </a:r>
            <a:r>
              <a:rPr lang="en-GB" sz="1200" dirty="0"/>
              <a:t>. As we'll see, the key advantage of this data format is the ability to do multi-dimensional slices.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Note the potential confusion between </a:t>
            </a:r>
            <a:r>
              <a:rPr lang="en-GB" dirty="0" err="1"/>
              <a:t>numpy.array</a:t>
            </a:r>
            <a:r>
              <a:rPr lang="en-GB" dirty="0"/>
              <a:t> and </a:t>
            </a:r>
            <a:r>
              <a:rPr lang="en-GB" dirty="0" err="1"/>
              <a:t>array.array</a:t>
            </a:r>
            <a:r>
              <a:rPr lang="en-GB" dirty="0"/>
              <a:t> in Python, if you import both.</a:t>
            </a:r>
          </a:p>
          <a:p>
            <a:endParaRPr lang="en-GB" sz="1200" dirty="0"/>
          </a:p>
          <a:p>
            <a:r>
              <a:rPr lang="en-GB" sz="1200" dirty="0"/>
              <a:t>The above slide shows three ways of constructing an </a:t>
            </a:r>
            <a:r>
              <a:rPr lang="en-GB" sz="1200" dirty="0" err="1"/>
              <a:t>ndarray</a:t>
            </a:r>
            <a:r>
              <a:rPr lang="en-GB" sz="1200" dirty="0"/>
              <a:t>. The usual way is from lists or a file.</a:t>
            </a:r>
            <a:endParaRPr lang="en-GB" dirty="0"/>
          </a:p>
          <a:p>
            <a:endParaRPr lang="en-GB" dirty="0"/>
          </a:p>
          <a:p>
            <a:r>
              <a:rPr lang="en-GB" dirty="0"/>
              <a:t>For a </a:t>
            </a:r>
            <a:r>
              <a:rPr lang="en-GB" dirty="0" err="1"/>
              <a:t>dtype</a:t>
            </a:r>
            <a:r>
              <a:rPr lang="en-GB" dirty="0"/>
              <a:t> example, see:</a:t>
            </a:r>
          </a:p>
          <a:p>
            <a:r>
              <a:rPr lang="en-GB" dirty="0"/>
              <a:t>https://docs.scipy.org/doc/numpy-dev/reference/generated/numpy.fromfile.html#numpy.fromfile</a:t>
            </a:r>
          </a:p>
          <a:p>
            <a:r>
              <a:rPr lang="en-GB" dirty="0"/>
              <a:t>For a function example, see:</a:t>
            </a:r>
          </a:p>
          <a:p>
            <a:r>
              <a:rPr lang="en-GB" dirty="0"/>
              <a:t>https://docs.scipy.org/doc/numpy-dev/reference/generated/numpy.fromfunction.html#numpy.fromfunction</a:t>
            </a:r>
          </a:p>
        </p:txBody>
      </p:sp>
    </p:spTree>
    <p:extLst>
      <p:ext uri="{BB962C8B-B14F-4D97-AF65-F5344CB8AC3E}">
        <p14:creationId xmlns:p14="http://schemas.microsoft.com/office/powerpoint/2010/main" val="25044719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above gives more detail, and is taken from:</a:t>
            </a:r>
          </a:p>
          <a:p>
            <a:r>
              <a:rPr lang="en-GB" dirty="0"/>
              <a:t>http://pandas.pydata.org/pandas-docs/stable/dsintro.html#indexing-selection</a:t>
            </a:r>
          </a:p>
          <a:p>
            <a:r>
              <a:rPr lang="en-GB" dirty="0"/>
              <a:t>query and </a:t>
            </a:r>
            <a:r>
              <a:rPr lang="en-GB" dirty="0" err="1"/>
              <a:t>isin</a:t>
            </a:r>
            <a:r>
              <a:rPr lang="en-GB" dirty="0"/>
              <a:t> allow for filtering of data by values. For more info on the latter, see: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http://pandas.pydata.org/pandas-docs/stable/generated/pandas.Series.isin.html#pandas.Series.isin</a:t>
            </a:r>
          </a:p>
          <a:p>
            <a:endParaRPr lang="en-GB" dirty="0"/>
          </a:p>
        </p:txBody>
      </p:sp>
    </p:spTree>
    <p:extLst>
      <p:ext uri="{BB962C8B-B14F-4D97-AF65-F5344CB8AC3E}">
        <p14:creationId xmlns:p14="http://schemas.microsoft.com/office/powerpoint/2010/main" val="32245481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Pandas is especially well set up for </a:t>
            </a:r>
            <a:r>
              <a:rPr lang="en-GB" dirty="0" err="1"/>
              <a:t>sparce</a:t>
            </a:r>
            <a:r>
              <a:rPr lang="en-GB" dirty="0"/>
              <a:t> data, that is data where lots of the cells are not numbers (explicitly in pandas given the value </a:t>
            </a:r>
            <a:r>
              <a:rPr lang="en-GB" dirty="0" err="1"/>
              <a:t>numpy.nan</a:t>
            </a:r>
            <a:r>
              <a:rPr lang="en-GB" dirty="0"/>
              <a:t>). This includes various memory-efficient storage options, but also functions to trim down the datasets (see above) and the fact that functions will skip nans.</a:t>
            </a:r>
          </a:p>
        </p:txBody>
      </p:sp>
    </p:spTree>
    <p:extLst>
      <p:ext uri="{BB962C8B-B14F-4D97-AF65-F5344CB8AC3E}">
        <p14:creationId xmlns:p14="http://schemas.microsoft.com/office/powerpoint/2010/main" val="20065450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also a wide range of ways of reshaping arrays. This include </a:t>
            </a:r>
            <a:r>
              <a:rPr lang="en-GB" dirty="0" err="1"/>
              <a:t>array_name.T</a:t>
            </a:r>
            <a:r>
              <a:rPr lang="en-GB" dirty="0"/>
              <a:t>, for getting the array transposed, but also a wide range of ways of producing pivot tables where rows and columns are manipulated against each other. Simple pivot-like tables can be produced with stack (above), but there are more sophisticated versions.</a:t>
            </a:r>
          </a:p>
        </p:txBody>
      </p:sp>
    </p:spTree>
    <p:extLst>
      <p:ext uri="{BB962C8B-B14F-4D97-AF65-F5344CB8AC3E}">
        <p14:creationId xmlns:p14="http://schemas.microsoft.com/office/powerpoint/2010/main" val="12981856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looping is largely redundant because most functions and operations work elementwise.</a:t>
            </a:r>
          </a:p>
        </p:txBody>
      </p:sp>
    </p:spTree>
    <p:extLst>
      <p:ext uri="{BB962C8B-B14F-4D97-AF65-F5344CB8AC3E}">
        <p14:creationId xmlns:p14="http://schemas.microsoft.com/office/powerpoint/2010/main" val="4046652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Columns can be created as the result of equations or functions using other columns or maths, either by including them in standard assignments, or using the assign() function which takes in either functions or equations. In all cases, these work elementwise. Note that assign assumes columns for the results will be given using variable names, so the column names have to be good variable names.</a:t>
            </a:r>
          </a:p>
        </p:txBody>
      </p:sp>
    </p:spTree>
    <p:extLst>
      <p:ext uri="{BB962C8B-B14F-4D97-AF65-F5344CB8AC3E}">
        <p14:creationId xmlns:p14="http://schemas.microsoft.com/office/powerpoint/2010/main" val="18024797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that most functions work on columns by default, but can be forced to work per-row. </a:t>
            </a:r>
          </a:p>
        </p:txBody>
      </p:sp>
    </p:spTree>
    <p:extLst>
      <p:ext uri="{BB962C8B-B14F-4D97-AF65-F5344CB8AC3E}">
        <p14:creationId xmlns:p14="http://schemas.microsoft.com/office/powerpoint/2010/main" val="26250411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a few useful operations.</a:t>
            </a:r>
          </a:p>
        </p:txBody>
      </p:sp>
    </p:spTree>
    <p:extLst>
      <p:ext uri="{BB962C8B-B14F-4D97-AF65-F5344CB8AC3E}">
        <p14:creationId xmlns:p14="http://schemas.microsoft.com/office/powerpoint/2010/main" val="41455376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brief introduction to pandas, but it should be said that there is a lot more sophistication in the data handling, especially if you explicitly define data as either categorical or timeseries.</a:t>
            </a:r>
          </a:p>
          <a:p>
            <a:r>
              <a:rPr lang="en-GB" dirty="0"/>
              <a:t>The above outlines some things you can do with categorical data.</a:t>
            </a:r>
          </a:p>
        </p:txBody>
      </p:sp>
    </p:spTree>
    <p:extLst>
      <p:ext uri="{BB962C8B-B14F-4D97-AF65-F5344CB8AC3E}">
        <p14:creationId xmlns:p14="http://schemas.microsoft.com/office/powerpoint/2010/main" val="16685187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the above does the same for timeseries.</a:t>
            </a:r>
          </a:p>
        </p:txBody>
      </p:sp>
    </p:spTree>
    <p:extLst>
      <p:ext uri="{BB962C8B-B14F-4D97-AF65-F5344CB8AC3E}">
        <p14:creationId xmlns:p14="http://schemas.microsoft.com/office/powerpoint/2010/main" val="36606514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it is worth noting that pandas integrates matplotlib. There are some basic wrappers for easy data plotting, though you may find you need to import </a:t>
            </a:r>
            <a:r>
              <a:rPr lang="en-GB" dirty="0" err="1"/>
              <a:t>pyplot</a:t>
            </a:r>
            <a:r>
              <a:rPr lang="en-GB" dirty="0"/>
              <a:t> from matplotlib for more complicated layouts and call  </a:t>
            </a:r>
            <a:r>
              <a:rPr lang="en-GB" sz="1200" dirty="0" err="1">
                <a:latin typeface="Courier New" panose="02070309020205020404" pitchFamily="49" charset="0"/>
                <a:cs typeface="Courier New" panose="02070309020205020404" pitchFamily="49" charset="0"/>
              </a:rPr>
              <a:t>matplotlib.pyplot.figure</a:t>
            </a:r>
            <a:r>
              <a:rPr lang="en-GB" sz="1200" dirty="0">
                <a:latin typeface="Courier New" panose="02070309020205020404" pitchFamily="49" charset="0"/>
                <a:cs typeface="Courier New" panose="02070309020205020404" pitchFamily="49" charset="0"/>
              </a:rPr>
              <a:t>(). </a:t>
            </a:r>
            <a:endParaRPr lang="en-GB" dirty="0"/>
          </a:p>
          <a:p>
            <a:endParaRPr lang="en-GB" dirty="0"/>
          </a:p>
        </p:txBody>
      </p:sp>
    </p:spTree>
    <p:extLst>
      <p:ext uri="{BB962C8B-B14F-4D97-AF65-F5344CB8AC3E}">
        <p14:creationId xmlns:p14="http://schemas.microsoft.com/office/powerpoint/2010/main" val="206487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variety of functions that produce standardised arrays. For example, </a:t>
            </a:r>
            <a:r>
              <a:rPr lang="en-GB" dirty="0" err="1"/>
              <a:t>numpy.zeros</a:t>
            </a:r>
            <a:r>
              <a:rPr lang="en-GB" dirty="0"/>
              <a:t> takes in the size of an array as a tuple or dimension sizes, and makes an array containing zeros of the right size. </a:t>
            </a:r>
            <a:r>
              <a:rPr lang="en-GB" dirty="0" err="1"/>
              <a:t>numpy.empty</a:t>
            </a:r>
            <a:r>
              <a:rPr lang="en-GB" dirty="0"/>
              <a:t> does the same thing but doesn't set the contents. In practice this means the array is full of very small floats. </a:t>
            </a:r>
          </a:p>
          <a:p>
            <a:r>
              <a:rPr lang="en-GB" dirty="0"/>
              <a:t>If you have an array and you want to fill it with a specific number, use .fill(). </a:t>
            </a:r>
          </a:p>
          <a:p>
            <a:endParaRPr lang="en-GB" dirty="0"/>
          </a:p>
        </p:txBody>
      </p:sp>
    </p:spTree>
    <p:extLst>
      <p:ext uri="{BB962C8B-B14F-4D97-AF65-F5344CB8AC3E}">
        <p14:creationId xmlns:p14="http://schemas.microsoft.com/office/powerpoint/2010/main" val="5354605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noted, pandas is widely used, and has its own ecosystem of packages that are built on it. Above are some of the main packages. Perhaps the most notable for geographers is </a:t>
            </a:r>
            <a:r>
              <a:rPr lang="en-GB" dirty="0" err="1"/>
              <a:t>geopandas</a:t>
            </a:r>
            <a:r>
              <a:rPr lang="en-GB" dirty="0"/>
              <a:t>, which we'll look at shortly.</a:t>
            </a:r>
          </a:p>
        </p:txBody>
      </p:sp>
    </p:spTree>
    <p:extLst>
      <p:ext uri="{BB962C8B-B14F-4D97-AF65-F5344CB8AC3E}">
        <p14:creationId xmlns:p14="http://schemas.microsoft.com/office/powerpoint/2010/main" val="33076822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wide variety of mapping packages for Python. Unfortunately none of them come with Anaconda, but if you have your own machine you can install them. </a:t>
            </a:r>
          </a:p>
          <a:p>
            <a:endParaRPr lang="en-GB" dirty="0"/>
          </a:p>
          <a:p>
            <a:r>
              <a:rPr lang="en-GB" dirty="0"/>
              <a:t>While matplotlib has a couple of spin-off packages, most notably </a:t>
            </a:r>
            <a:r>
              <a:rPr lang="en-GB" dirty="0" err="1"/>
              <a:t>basemap</a:t>
            </a:r>
            <a:r>
              <a:rPr lang="en-GB" dirty="0"/>
              <a:t>, these can be hard to get working, especially on windows with the latest version of Python.</a:t>
            </a:r>
          </a:p>
          <a:p>
            <a:endParaRPr lang="en-GB" dirty="0"/>
          </a:p>
          <a:p>
            <a:r>
              <a:rPr lang="en-GB" dirty="0"/>
              <a:t>Better is </a:t>
            </a:r>
            <a:r>
              <a:rPr lang="en-GB" dirty="0" err="1"/>
              <a:t>geopandas</a:t>
            </a:r>
            <a:r>
              <a:rPr lang="en-GB" dirty="0"/>
              <a:t>, which works well and is easy to get running. </a:t>
            </a:r>
            <a:r>
              <a:rPr lang="en-GB" dirty="0" err="1"/>
              <a:t>GeoPandas</a:t>
            </a:r>
            <a:r>
              <a:rPr lang="en-GB" dirty="0"/>
              <a:t> is based on Shapely, a package for generic shape manipulation and plotting in arbitrary coordinate spaces. This ultimately has its roots in the </a:t>
            </a:r>
            <a:r>
              <a:rPr lang="en-GB" dirty="0" err="1"/>
              <a:t>PostGIS</a:t>
            </a:r>
            <a:r>
              <a:rPr lang="en-GB" dirty="0"/>
              <a:t> spatial database. </a:t>
            </a:r>
          </a:p>
        </p:txBody>
      </p:sp>
    </p:spTree>
    <p:extLst>
      <p:ext uri="{BB962C8B-B14F-4D97-AF65-F5344CB8AC3E}">
        <p14:creationId xmlns:p14="http://schemas.microsoft.com/office/powerpoint/2010/main" val="6465589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GeoPandas</a:t>
            </a:r>
            <a:r>
              <a:rPr lang="en-GB" dirty="0"/>
              <a:t> basically adds the "geo" to the pandas series and </a:t>
            </a:r>
            <a:r>
              <a:rPr lang="en-GB" dirty="0" err="1"/>
              <a:t>dataframes</a:t>
            </a:r>
            <a:r>
              <a:rPr lang="en-GB" dirty="0"/>
              <a:t> setup. It does this by including a geometry column containing geographical data. </a:t>
            </a:r>
          </a:p>
        </p:txBody>
      </p:sp>
    </p:spTree>
    <p:extLst>
      <p:ext uri="{BB962C8B-B14F-4D97-AF65-F5344CB8AC3E}">
        <p14:creationId xmlns:p14="http://schemas.microsoft.com/office/powerpoint/2010/main" val="40514495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nice addition is that </a:t>
            </a:r>
            <a:r>
              <a:rPr lang="en-GB" dirty="0" err="1"/>
              <a:t>geopandas</a:t>
            </a:r>
            <a:r>
              <a:rPr lang="en-GB" dirty="0"/>
              <a:t> integrates (and simplifies) </a:t>
            </a:r>
            <a:r>
              <a:rPr lang="en-GB" dirty="0" err="1"/>
              <a:t>fiona</a:t>
            </a:r>
            <a:r>
              <a:rPr lang="en-GB" dirty="0"/>
              <a:t>, a library for reading and writing a wide variety of geographical data formats. This makes reading and writing geographical data files very easy.</a:t>
            </a:r>
          </a:p>
        </p:txBody>
      </p:sp>
    </p:spTree>
    <p:extLst>
      <p:ext uri="{BB962C8B-B14F-4D97-AF65-F5344CB8AC3E}">
        <p14:creationId xmlns:p14="http://schemas.microsoft.com/office/powerpoint/2010/main" val="5135373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with pandas, producing a map is often just a matter of calling "plot". This will show the geometry data by default.</a:t>
            </a:r>
          </a:p>
          <a:p>
            <a:endParaRPr lang="en-GB" dirty="0"/>
          </a:p>
          <a:p>
            <a:r>
              <a:rPr lang="en-GB" dirty="0"/>
              <a:t>The above slide gives the basics of also showing additional data columns and layers.</a:t>
            </a:r>
          </a:p>
        </p:txBody>
      </p:sp>
    </p:spTree>
    <p:extLst>
      <p:ext uri="{BB962C8B-B14F-4D97-AF65-F5344CB8AC3E}">
        <p14:creationId xmlns:p14="http://schemas.microsoft.com/office/powerpoint/2010/main" val="17617043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with pandas, columns can be created as the results of equations containing other columns, working elementwise. There are also a number of pre-calculated attributes associated with geometries. </a:t>
            </a:r>
          </a:p>
        </p:txBody>
      </p:sp>
    </p:spTree>
    <p:extLst>
      <p:ext uri="{BB962C8B-B14F-4D97-AF65-F5344CB8AC3E}">
        <p14:creationId xmlns:p14="http://schemas.microsoft.com/office/powerpoint/2010/main" val="275253044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GeoPandas</a:t>
            </a:r>
            <a:r>
              <a:rPr lang="en-GB" dirty="0"/>
              <a:t> adds a range of additional functions, encompassing much of the work you'd associated with a basic GIS. The documentation is generally good, and can be found, with examples, at the URL above. The functions have a very Pythonic style, with ease-of-use being of high importance. </a:t>
            </a:r>
          </a:p>
          <a:p>
            <a:endParaRPr lang="en-GB" dirty="0"/>
          </a:p>
          <a:p>
            <a:r>
              <a:rPr lang="en-GB" dirty="0"/>
              <a:t>In general, as </a:t>
            </a:r>
            <a:r>
              <a:rPr lang="en-GB" dirty="0" err="1"/>
              <a:t>numpy</a:t>
            </a:r>
            <a:r>
              <a:rPr lang="en-GB" dirty="0"/>
              <a:t> gets wrapped deeper and deeper inside packages, the packages get more restricted in the kinds of jobs they'll do, but the process of analysis and visualisation gets easier </a:t>
            </a:r>
            <a:r>
              <a:rPr lang="en-GB"/>
              <a:t>and easier.</a:t>
            </a:r>
            <a:endParaRPr lang="en-GB" dirty="0"/>
          </a:p>
        </p:txBody>
      </p:sp>
    </p:spTree>
    <p:extLst>
      <p:ext uri="{BB962C8B-B14F-4D97-AF65-F5344CB8AC3E}">
        <p14:creationId xmlns:p14="http://schemas.microsoft.com/office/powerpoint/2010/main" val="708889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a range of numbers, use arrange(). This generates a sequence like the standard "range", but in a 1D </a:t>
            </a:r>
            <a:r>
              <a:rPr lang="en-GB" dirty="0" err="1"/>
              <a:t>ndarray</a:t>
            </a:r>
            <a:r>
              <a:rPr lang="en-GB" dirty="0"/>
              <a:t>. We'll see in a bit how to then convert that to a multi-dimension array.</a:t>
            </a:r>
          </a:p>
          <a:p>
            <a:r>
              <a:rPr lang="en-GB" dirty="0"/>
              <a:t>While this can be used with floating point numbers, because of precision issues, it is better to use </a:t>
            </a:r>
            <a:r>
              <a:rPr lang="en-GB" dirty="0" err="1"/>
              <a:t>linspace</a:t>
            </a:r>
            <a:r>
              <a:rPr lang="en-GB" dirty="0"/>
              <a:t> to construct a set number of floats falling within a definite interval. </a:t>
            </a:r>
          </a:p>
        </p:txBody>
      </p:sp>
    </p:spTree>
    <p:extLst>
      <p:ext uri="{BB962C8B-B14F-4D97-AF65-F5344CB8AC3E}">
        <p14:creationId xmlns:p14="http://schemas.microsoft.com/office/powerpoint/2010/main" val="3179759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a:t>
            </a:r>
            <a:r>
              <a:rPr lang="en-GB" dirty="0" err="1"/>
              <a:t>ndarray</a:t>
            </a:r>
            <a:r>
              <a:rPr lang="en-GB" dirty="0"/>
              <a:t> has a set of attributes automatically set up, as above, which can be accessed to determine information about it.</a:t>
            </a:r>
          </a:p>
          <a:p>
            <a:endParaRPr lang="en-GB" dirty="0"/>
          </a:p>
          <a:p>
            <a:r>
              <a:rPr lang="en-GB" dirty="0"/>
              <a:t>Printing an array will 'pretty print' it, more specifically, if it is too large, the middle numbers will be replaced by "…". This can be turned off with the </a:t>
            </a:r>
            <a:r>
              <a:rPr lang="en-GB" dirty="0" err="1"/>
              <a:t>set_printoptions</a:t>
            </a:r>
            <a:r>
              <a:rPr lang="en-GB" dirty="0"/>
              <a:t> function, as shown.</a:t>
            </a:r>
          </a:p>
          <a:p>
            <a:r>
              <a:rPr lang="en-GB" dirty="0"/>
              <a:t>https://docs.scipy.org/doc/numpy/reference/generated/numpy.set_printoptions.html</a:t>
            </a:r>
          </a:p>
        </p:txBody>
      </p:sp>
    </p:spTree>
    <p:extLst>
      <p:ext uri="{BB962C8B-B14F-4D97-AF65-F5344CB8AC3E}">
        <p14:creationId xmlns:p14="http://schemas.microsoft.com/office/powerpoint/2010/main" val="3979810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Although one can write out such arrays with standard text methods, there is also a platform-independent format for quick and effective data storage for use with </a:t>
            </a:r>
            <a:r>
              <a:rPr lang="en-GB" dirty="0" err="1"/>
              <a:t>numpy</a:t>
            </a:r>
            <a:r>
              <a:rPr lang="en-GB" dirty="0"/>
              <a:t> and related packages specifically. Note that in the above "</a:t>
            </a:r>
            <a:r>
              <a:rPr lang="en-GB" dirty="0" err="1"/>
              <a:t>arr</a:t>
            </a:r>
            <a:r>
              <a:rPr lang="en-GB" dirty="0"/>
              <a:t>" is the array to save/load into.</a:t>
            </a:r>
          </a:p>
          <a:p>
            <a:endParaRPr lang="en-GB" dirty="0"/>
          </a:p>
          <a:p>
            <a:r>
              <a:rPr lang="en-GB" dirty="0"/>
              <a:t>https://docs.scipy.org/doc/numpy-dev/reference/generated/numpy.save.html#numpy.save</a:t>
            </a:r>
          </a:p>
          <a:p>
            <a:r>
              <a:rPr lang="en-GB" dirty="0"/>
              <a:t>https://docs.scipy.org/doc/numpy-dev/reference/generated/numpy.load.html#numpy.load</a:t>
            </a:r>
          </a:p>
        </p:txBody>
      </p:sp>
    </p:spTree>
    <p:extLst>
      <p:ext uri="{BB962C8B-B14F-4D97-AF65-F5344CB8AC3E}">
        <p14:creationId xmlns:p14="http://schemas.microsoft.com/office/powerpoint/2010/main" val="3878809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most obvious difference between </a:t>
            </a:r>
            <a:r>
              <a:rPr lang="en-GB" dirty="0" err="1"/>
              <a:t>ndarrays</a:t>
            </a:r>
            <a:r>
              <a:rPr lang="en-GB" dirty="0"/>
              <a:t> and standard Python lists and tuples is that the indexing is with a list of multiple dimensions, not multiple lists of single dimensions. </a:t>
            </a:r>
          </a:p>
          <a:p>
            <a:r>
              <a:rPr lang="en-GB" dirty="0"/>
              <a:t>The second is that, using this format, slices can be done across multiple </a:t>
            </a:r>
            <a:r>
              <a:rPr lang="en-GB" dirty="0" err="1"/>
              <a:t>dimesnions</a:t>
            </a:r>
            <a:r>
              <a:rPr lang="en-GB" dirty="0"/>
              <a:t>. </a:t>
            </a:r>
          </a:p>
          <a:p>
            <a:r>
              <a:rPr lang="en-GB" dirty="0" err="1"/>
              <a:t>Numpy</a:t>
            </a:r>
            <a:r>
              <a:rPr lang="en-GB" dirty="0"/>
              <a:t> also allocates the optional (but unused in standard Python) symbol "…" to mean "all the rest". For example, a[4,…] means "all the rest in the 4th row of the 2D array "a".  Note that you have to avoid ambiguities with this, so, instead of:</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a[4,:,:,5,:].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We can say: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 </a:t>
            </a:r>
            <a:r>
              <a:rPr lang="en-GB" sz="1200" dirty="0">
                <a:latin typeface="Courier New" panose="02070309020205020404" pitchFamily="49" charset="0"/>
                <a:cs typeface="Courier New" panose="02070309020205020404" pitchFamily="49" charset="0"/>
              </a:rPr>
              <a:t>a[4,...,5,:]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but not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 </a:t>
            </a:r>
            <a:r>
              <a:rPr lang="en-GB" sz="1200" dirty="0">
                <a:latin typeface="Courier New" panose="02070309020205020404" pitchFamily="49" charset="0"/>
                <a:cs typeface="Courier New" panose="02070309020205020404" pitchFamily="49" charset="0"/>
              </a:rPr>
              <a:t>a[4,...,5,…]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As it wouldn't be clear which dimension the "5" referred to, whereas in a[4,...,5,:] it is clearly the second to last.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1171030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also pull multiple values out of specific locations within arrays.</a:t>
            </a:r>
          </a:p>
          <a:p>
            <a:endParaRPr lang="en-GB" dirty="0"/>
          </a:p>
          <a:p>
            <a:r>
              <a:rPr lang="en-GB" dirty="0"/>
              <a:t>For more on structured arrays, see:</a:t>
            </a:r>
          </a:p>
          <a:p>
            <a:r>
              <a:rPr lang="en-GB" dirty="0"/>
              <a:t>https://docs.scipy.org/doc/numpy-dev/user/basics.rec.html#structured-arrays</a:t>
            </a:r>
          </a:p>
        </p:txBody>
      </p:sp>
    </p:spTree>
    <p:extLst>
      <p:ext uri="{BB962C8B-B14F-4D97-AF65-F5344CB8AC3E}">
        <p14:creationId xmlns:p14="http://schemas.microsoft.com/office/powerpoint/2010/main" val="2633540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11E5-701E-480B-8A96-9BBEB29AFD14}"/>
              </a:ext>
            </a:extLst>
          </p:cNvPr>
          <p:cNvSpPr>
            <a:spLocks noGrp="1"/>
          </p:cNvSpPr>
          <p:nvPr>
            <p:ph type="ctrTitle"/>
          </p:nvPr>
        </p:nvSpPr>
        <p:spPr/>
        <p:txBody>
          <a:bodyPr/>
          <a:lstStyle/>
          <a:p>
            <a:r>
              <a:rPr lang="en-GB" dirty="0" err="1"/>
              <a:t>Numpy</a:t>
            </a:r>
            <a:r>
              <a:rPr lang="en-GB" dirty="0"/>
              <a:t> and Pandas</a:t>
            </a:r>
          </a:p>
        </p:txBody>
      </p:sp>
      <p:sp>
        <p:nvSpPr>
          <p:cNvPr id="3" name="Subtitle 2">
            <a:extLst>
              <a:ext uri="{FF2B5EF4-FFF2-40B4-BE49-F238E27FC236}">
                <a16:creationId xmlns:a16="http://schemas.microsoft.com/office/drawing/2014/main" id="{E395355A-DE91-404A-ABAC-C26030D48492}"/>
              </a:ext>
            </a:extLst>
          </p:cNvPr>
          <p:cNvSpPr>
            <a:spLocks noGrp="1"/>
          </p:cNvSpPr>
          <p:nvPr>
            <p:ph type="subTitle" idx="1"/>
          </p:nvPr>
        </p:nvSpPr>
        <p:spPr/>
        <p:txBody>
          <a:bodyPr/>
          <a:lstStyle/>
          <a:p>
            <a:r>
              <a:rPr lang="en-GB" dirty="0"/>
              <a:t>Dr Andy Evans</a:t>
            </a:r>
          </a:p>
        </p:txBody>
      </p:sp>
    </p:spTree>
    <p:extLst>
      <p:ext uri="{BB962C8B-B14F-4D97-AF65-F5344CB8AC3E}">
        <p14:creationId xmlns:p14="http://schemas.microsoft.com/office/powerpoint/2010/main" val="3000855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72D85-FBB5-43AB-BF98-4E6729EC3A24}"/>
              </a:ext>
            </a:extLst>
          </p:cNvPr>
          <p:cNvSpPr>
            <a:spLocks noGrp="1"/>
          </p:cNvSpPr>
          <p:nvPr>
            <p:ph type="title"/>
          </p:nvPr>
        </p:nvSpPr>
        <p:spPr>
          <a:xfrm>
            <a:off x="911424" y="160336"/>
            <a:ext cx="10972800" cy="1143000"/>
          </a:xfrm>
        </p:spPr>
        <p:txBody>
          <a:bodyPr/>
          <a:lstStyle/>
          <a:p>
            <a:pPr algn="r"/>
            <a:r>
              <a:rPr lang="en-GB" dirty="0"/>
              <a:t>Shape changing</a:t>
            </a:r>
          </a:p>
        </p:txBody>
      </p:sp>
      <p:sp>
        <p:nvSpPr>
          <p:cNvPr id="3" name="Content Placeholder 2">
            <a:extLst>
              <a:ext uri="{FF2B5EF4-FFF2-40B4-BE49-F238E27FC236}">
                <a16:creationId xmlns:a16="http://schemas.microsoft.com/office/drawing/2014/main" id="{5F44E454-C04E-46F5-8FBE-DEBC05222E3A}"/>
              </a:ext>
            </a:extLst>
          </p:cNvPr>
          <p:cNvSpPr>
            <a:spLocks noGrp="1"/>
          </p:cNvSpPr>
          <p:nvPr>
            <p:ph idx="1"/>
          </p:nvPr>
        </p:nvSpPr>
        <p:spPr>
          <a:xfrm>
            <a:off x="263352" y="1600201"/>
            <a:ext cx="11620872" cy="5097463"/>
          </a:xfrm>
        </p:spPr>
        <p:txBody>
          <a:bodyPr/>
          <a:lstStyle/>
          <a:p>
            <a:pPr marL="0" indent="0">
              <a:buNone/>
            </a:pPr>
            <a:r>
              <a:rPr lang="en-GB" sz="2800" dirty="0"/>
              <a:t>To take the current values and force them into a different shape, use reshape, for example:</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numpy.arange</a:t>
            </a:r>
            <a:r>
              <a:rPr lang="en-GB" sz="2400" dirty="0">
                <a:latin typeface="Courier New" panose="02070309020205020404" pitchFamily="49" charset="0"/>
                <a:cs typeface="Courier New" panose="02070309020205020404" pitchFamily="49" charset="0"/>
              </a:rPr>
              <a:t>(12).reshape(3,4)        </a:t>
            </a:r>
          </a:p>
          <a:p>
            <a:pPr marL="0" indent="0">
              <a:buNone/>
            </a:pPr>
            <a:r>
              <a:rPr lang="en-GB" sz="2400" dirty="0">
                <a:latin typeface="Courier New" panose="02070309020205020404" pitchFamily="49" charset="0"/>
                <a:cs typeface="Courier New" panose="02070309020205020404" pitchFamily="49" charset="0"/>
              </a:rPr>
              <a:t>resize</a:t>
            </a:r>
            <a:r>
              <a:rPr lang="en-GB" sz="2800" dirty="0"/>
              <a:t> changes the underlying array.</a:t>
            </a:r>
          </a:p>
          <a:p>
            <a:pPr marL="0" indent="0">
              <a:buNone/>
            </a:pPr>
            <a:r>
              <a:rPr lang="en-GB" sz="2400" dirty="0" err="1">
                <a:latin typeface="Courier New" panose="02070309020205020404" pitchFamily="49" charset="0"/>
                <a:cs typeface="Courier New" panose="02070309020205020404" pitchFamily="49" charset="0"/>
              </a:rPr>
              <a:t>numpy.squeeze</a:t>
            </a:r>
            <a:r>
              <a:rPr lang="en-GB" sz="2400" dirty="0">
                <a:latin typeface="Courier New" panose="02070309020205020404" pitchFamily="49" charset="0"/>
                <a:cs typeface="Courier New" panose="02070309020205020404" pitchFamily="49" charset="0"/>
              </a:rPr>
              <a:t>() </a:t>
            </a:r>
            <a:r>
              <a:rPr lang="en-GB" sz="2800" dirty="0"/>
              <a:t>	removes empty dimensions</a:t>
            </a:r>
          </a:p>
          <a:p>
            <a:pPr marL="0" indent="0">
              <a:buNone/>
            </a:pPr>
            <a:endParaRPr lang="en-GB" sz="2800" dirty="0"/>
          </a:p>
          <a:p>
            <a:pPr marL="0" indent="0">
              <a:buNone/>
            </a:pPr>
            <a:r>
              <a:rPr lang="en-GB" sz="2400" dirty="0" err="1">
                <a:latin typeface="Courier New" panose="02070309020205020404" pitchFamily="49" charset="0"/>
                <a:cs typeface="Courier New" panose="02070309020205020404" pitchFamily="49" charset="0"/>
              </a:rPr>
              <a:t>arrayA.flat</a:t>
            </a:r>
            <a:r>
              <a:rPr lang="en-GB" sz="2400" dirty="0">
                <a:latin typeface="Courier New" panose="02070309020205020404" pitchFamily="49" charset="0"/>
                <a:cs typeface="Courier New" panose="02070309020205020404" pitchFamily="49" charset="0"/>
              </a:rPr>
              <a:t> </a:t>
            </a:r>
            <a:r>
              <a:rPr lang="en-GB" sz="2800" dirty="0"/>
              <a:t>gives you all elements as an iterator</a:t>
            </a:r>
          </a:p>
          <a:p>
            <a:pPr marL="0" indent="0">
              <a:buNone/>
            </a:pPr>
            <a:r>
              <a:rPr lang="en-GB" sz="2400" dirty="0" err="1">
                <a:latin typeface="Courier New" panose="02070309020205020404" pitchFamily="49" charset="0"/>
                <a:cs typeface="Courier New" panose="02070309020205020404" pitchFamily="49" charset="0"/>
              </a:rPr>
              <a:t>arrayA.ravel</a:t>
            </a:r>
            <a:r>
              <a:rPr lang="en-GB" sz="2400" dirty="0">
                <a:latin typeface="Courier New" panose="02070309020205020404" pitchFamily="49" charset="0"/>
                <a:cs typeface="Courier New" panose="02070309020205020404" pitchFamily="49" charset="0"/>
              </a:rPr>
              <a:t>() </a:t>
            </a:r>
            <a:r>
              <a:rPr lang="en-GB" sz="2800" dirty="0"/>
              <a:t>gives you the array flattened</a:t>
            </a:r>
          </a:p>
          <a:p>
            <a:pPr marL="0" indent="0">
              <a:buNone/>
            </a:pPr>
            <a:r>
              <a:rPr lang="en-GB" sz="2400" dirty="0" err="1">
                <a:latin typeface="Courier New" panose="02070309020205020404" pitchFamily="49" charset="0"/>
                <a:cs typeface="Courier New" panose="02070309020205020404" pitchFamily="49" charset="0"/>
              </a:rPr>
              <a:t>arrayA.T</a:t>
            </a:r>
            <a:r>
              <a:rPr lang="en-GB" sz="2400" dirty="0">
                <a:latin typeface="Courier New" panose="02070309020205020404" pitchFamily="49" charset="0"/>
                <a:cs typeface="Courier New" panose="02070309020205020404" pitchFamily="49" charset="0"/>
              </a:rPr>
              <a:t> </a:t>
            </a:r>
            <a:r>
              <a:rPr lang="en-GB" sz="2800" dirty="0"/>
              <a:t>gives you array with rows and columns transposed (note not a function) </a:t>
            </a:r>
          </a:p>
        </p:txBody>
      </p:sp>
    </p:spTree>
    <p:extLst>
      <p:ext uri="{BB962C8B-B14F-4D97-AF65-F5344CB8AC3E}">
        <p14:creationId xmlns:p14="http://schemas.microsoft.com/office/powerpoint/2010/main" val="3521769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C5E2E-D5C3-41C0-A217-AA033FD01524}"/>
              </a:ext>
            </a:extLst>
          </p:cNvPr>
          <p:cNvSpPr>
            <a:spLocks noGrp="1"/>
          </p:cNvSpPr>
          <p:nvPr>
            <p:ph type="title"/>
          </p:nvPr>
        </p:nvSpPr>
        <p:spPr/>
        <p:txBody>
          <a:bodyPr/>
          <a:lstStyle/>
          <a:p>
            <a:pPr algn="r"/>
            <a:r>
              <a:rPr lang="en-GB" dirty="0" err="1"/>
              <a:t>Concatinating</a:t>
            </a:r>
            <a:endParaRPr lang="en-GB" dirty="0"/>
          </a:p>
        </p:txBody>
      </p:sp>
      <p:sp>
        <p:nvSpPr>
          <p:cNvPr id="3" name="Content Placeholder 2">
            <a:extLst>
              <a:ext uri="{FF2B5EF4-FFF2-40B4-BE49-F238E27FC236}">
                <a16:creationId xmlns:a16="http://schemas.microsoft.com/office/drawing/2014/main" id="{98B1C3CE-62EF-44D0-814F-BBF8C693C5DA}"/>
              </a:ext>
            </a:extLst>
          </p:cNvPr>
          <p:cNvSpPr>
            <a:spLocks noGrp="1"/>
          </p:cNvSpPr>
          <p:nvPr>
            <p:ph idx="1"/>
          </p:nvPr>
        </p:nvSpPr>
        <p:spPr>
          <a:xfrm>
            <a:off x="407368" y="2492896"/>
            <a:ext cx="11175032" cy="3633268"/>
          </a:xfrm>
        </p:spPr>
        <p:txBody>
          <a:bodyPr/>
          <a:lstStyle/>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numpy.vstack</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arrayA,arrayB</a:t>
            </a:r>
            <a:r>
              <a:rPr lang="en-GB" sz="2400" dirty="0">
                <a:latin typeface="Courier New" panose="02070309020205020404" pitchFamily="49" charset="0"/>
                <a:cs typeface="Courier New" panose="02070309020205020404" pitchFamily="49" charset="0"/>
              </a:rPr>
              <a:t>))</a:t>
            </a:r>
            <a:r>
              <a:rPr lang="en-GB" sz="2800" dirty="0"/>
              <a:t>	 Stack arrays vertically</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numpy.hstack</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arrayA,arrayB</a:t>
            </a:r>
            <a:r>
              <a:rPr lang="en-GB" sz="2400" dirty="0">
                <a:latin typeface="Courier New" panose="02070309020205020404" pitchFamily="49" charset="0"/>
                <a:cs typeface="Courier New" panose="02070309020205020404" pitchFamily="49" charset="0"/>
              </a:rPr>
              <a:t>))</a:t>
            </a:r>
            <a:r>
              <a:rPr lang="en-GB" sz="2800" dirty="0"/>
              <a:t>	 Stack arrays horizontally</a:t>
            </a:r>
          </a:p>
          <a:p>
            <a:pPr marL="0" indent="0">
              <a:buNone/>
            </a:pPr>
            <a:r>
              <a:rPr lang="en-GB" sz="2400" dirty="0" err="1">
                <a:latin typeface="Courier New" panose="02070309020205020404" pitchFamily="49" charset="0"/>
                <a:cs typeface="Courier New" panose="02070309020205020404" pitchFamily="49" charset="0"/>
              </a:rPr>
              <a:t>column_stack</a:t>
            </a:r>
            <a:r>
              <a:rPr lang="en-GB" sz="2400" dirty="0">
                <a:latin typeface="Courier New" panose="02070309020205020404" pitchFamily="49" charset="0"/>
                <a:cs typeface="Courier New" panose="02070309020205020404" pitchFamily="49" charset="0"/>
              </a:rPr>
              <a:t> </a:t>
            </a:r>
            <a:r>
              <a:rPr lang="en-GB" sz="2800" dirty="0"/>
              <a:t>stacks 1D arrays as columns.</a:t>
            </a:r>
          </a:p>
          <a:p>
            <a:pPr marL="0" indent="0">
              <a:buNone/>
            </a:pPr>
            <a:endParaRPr lang="en-GB" sz="2800" dirty="0"/>
          </a:p>
          <a:p>
            <a:pPr marL="0" indent="0">
              <a:buNone/>
            </a:pPr>
            <a:r>
              <a:rPr lang="en-GB" sz="2800" dirty="0"/>
              <a:t>More generic is </a:t>
            </a:r>
          </a:p>
          <a:p>
            <a:pPr marL="0" indent="0">
              <a:buNone/>
            </a:pPr>
            <a:r>
              <a:rPr lang="en-GB" sz="2400" dirty="0" err="1">
                <a:latin typeface="Courier New" panose="02070309020205020404" pitchFamily="49" charset="0"/>
                <a:cs typeface="Courier New" panose="02070309020205020404" pitchFamily="49" charset="0"/>
              </a:rPr>
              <a:t>numpy.concatenate</a:t>
            </a:r>
            <a:r>
              <a:rPr lang="en-GB" sz="2400" dirty="0">
                <a:latin typeface="Courier New" panose="02070309020205020404" pitchFamily="49" charset="0"/>
                <a:cs typeface="Courier New" panose="02070309020205020404" pitchFamily="49" charset="0"/>
              </a:rPr>
              <a:t>((a1, a2, ...), axis=0)</a:t>
            </a:r>
          </a:p>
          <a:p>
            <a:pPr marL="0" indent="0">
              <a:buNone/>
            </a:pPr>
            <a:r>
              <a:rPr lang="en-GB" sz="2800" dirty="0"/>
              <a:t>which allows you to say which axis.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71176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06204-56FC-40FB-92A9-479A9B26E3FC}"/>
              </a:ext>
            </a:extLst>
          </p:cNvPr>
          <p:cNvSpPr>
            <a:spLocks noGrp="1"/>
          </p:cNvSpPr>
          <p:nvPr>
            <p:ph type="title"/>
          </p:nvPr>
        </p:nvSpPr>
        <p:spPr/>
        <p:txBody>
          <a:bodyPr/>
          <a:lstStyle/>
          <a:p>
            <a:pPr algn="r"/>
            <a:r>
              <a:rPr lang="en-GB" dirty="0"/>
              <a:t>Broadcasting</a:t>
            </a:r>
          </a:p>
        </p:txBody>
      </p:sp>
      <p:sp>
        <p:nvSpPr>
          <p:cNvPr id="3" name="Content Placeholder 2">
            <a:extLst>
              <a:ext uri="{FF2B5EF4-FFF2-40B4-BE49-F238E27FC236}">
                <a16:creationId xmlns:a16="http://schemas.microsoft.com/office/drawing/2014/main" id="{139FA70A-9D97-40B9-819E-3DAAA24BC2ED}"/>
              </a:ext>
            </a:extLst>
          </p:cNvPr>
          <p:cNvSpPr>
            <a:spLocks noGrp="1"/>
          </p:cNvSpPr>
          <p:nvPr>
            <p:ph idx="1"/>
          </p:nvPr>
        </p:nvSpPr>
        <p:spPr>
          <a:xfrm>
            <a:off x="335360" y="2276872"/>
            <a:ext cx="11247040" cy="3849292"/>
          </a:xfrm>
        </p:spPr>
        <p:txBody>
          <a:bodyPr/>
          <a:lstStyle/>
          <a:p>
            <a:pPr marL="0" indent="0">
              <a:buNone/>
            </a:pPr>
            <a:r>
              <a:rPr lang="en-GB" sz="2800" dirty="0"/>
              <a:t>The way data is filled or reused if arrays being used together are different shapes. For example, small arrays will usually be "stretched" - the data in them repeated.</a:t>
            </a:r>
          </a:p>
          <a:p>
            <a:pPr marL="0" indent="0">
              <a:buNone/>
            </a:pPr>
            <a:endParaRPr lang="en-GB" sz="2800" dirty="0"/>
          </a:p>
          <a:p>
            <a:pPr marL="0" indent="0">
              <a:buNone/>
            </a:pPr>
            <a:r>
              <a:rPr lang="en-GB" sz="2800" dirty="0"/>
              <a:t>See:</a:t>
            </a:r>
          </a:p>
          <a:p>
            <a:pPr marL="0" indent="0">
              <a:buNone/>
            </a:pPr>
            <a:r>
              <a:rPr lang="en-GB" sz="2800" dirty="0">
                <a:solidFill>
                  <a:schemeClr val="tx2">
                    <a:lumMod val="60000"/>
                    <a:lumOff val="40000"/>
                  </a:schemeClr>
                </a:solidFill>
              </a:rPr>
              <a:t>https://docs.scipy.org/doc/numpy-dev/user/basics.broadcasting.html</a:t>
            </a:r>
          </a:p>
          <a:p>
            <a:pPr marL="0" indent="0">
              <a:buNone/>
            </a:pPr>
            <a:r>
              <a:rPr lang="en-GB" sz="2800" dirty="0">
                <a:solidFill>
                  <a:schemeClr val="tx2">
                    <a:lumMod val="60000"/>
                    <a:lumOff val="40000"/>
                  </a:schemeClr>
                </a:solidFill>
              </a:rPr>
              <a:t>http://scipy.github.io/old-wiki/pages/EricsBroadcastingDoc</a:t>
            </a:r>
          </a:p>
        </p:txBody>
      </p:sp>
    </p:spTree>
    <p:extLst>
      <p:ext uri="{BB962C8B-B14F-4D97-AF65-F5344CB8AC3E}">
        <p14:creationId xmlns:p14="http://schemas.microsoft.com/office/powerpoint/2010/main" val="1844526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66AC7-F0CE-4C40-95D0-F5596E00F33B}"/>
              </a:ext>
            </a:extLst>
          </p:cNvPr>
          <p:cNvSpPr>
            <a:spLocks noGrp="1"/>
          </p:cNvSpPr>
          <p:nvPr>
            <p:ph type="title"/>
          </p:nvPr>
        </p:nvSpPr>
        <p:spPr/>
        <p:txBody>
          <a:bodyPr/>
          <a:lstStyle/>
          <a:p>
            <a:pPr algn="r"/>
            <a:r>
              <a:rPr lang="en-GB" dirty="0"/>
              <a:t>Data copies</a:t>
            </a:r>
          </a:p>
        </p:txBody>
      </p:sp>
      <p:sp>
        <p:nvSpPr>
          <p:cNvPr id="3" name="Content Placeholder 2">
            <a:extLst>
              <a:ext uri="{FF2B5EF4-FFF2-40B4-BE49-F238E27FC236}">
                <a16:creationId xmlns:a16="http://schemas.microsoft.com/office/drawing/2014/main" id="{4421BD70-25D8-46E5-93AF-A7754F62F046}"/>
              </a:ext>
            </a:extLst>
          </p:cNvPr>
          <p:cNvSpPr>
            <a:spLocks noGrp="1"/>
          </p:cNvSpPr>
          <p:nvPr>
            <p:ph idx="1"/>
          </p:nvPr>
        </p:nvSpPr>
        <p:spPr>
          <a:xfrm>
            <a:off x="609600" y="2060848"/>
            <a:ext cx="10972800" cy="4065316"/>
          </a:xfrm>
        </p:spPr>
        <p:txBody>
          <a:bodyPr/>
          <a:lstStyle/>
          <a:p>
            <a:pPr marL="0" indent="0">
              <a:buNone/>
            </a:pPr>
            <a:r>
              <a:rPr lang="en-GB" dirty="0">
                <a:latin typeface="Courier New" panose="02070309020205020404" pitchFamily="49" charset="0"/>
                <a:cs typeface="Courier New" panose="02070309020205020404" pitchFamily="49" charset="0"/>
              </a:rPr>
              <a:t>b = </a:t>
            </a:r>
            <a:r>
              <a:rPr lang="en-GB" dirty="0" err="1">
                <a:latin typeface="Courier New" panose="02070309020205020404" pitchFamily="49" charset="0"/>
                <a:cs typeface="Courier New" panose="02070309020205020404" pitchFamily="49" charset="0"/>
              </a:rPr>
              <a:t>a.view</a:t>
            </a:r>
            <a:r>
              <a:rPr lang="en-GB" dirty="0">
                <a:latin typeface="Courier New" panose="02070309020205020404" pitchFamily="49" charset="0"/>
                <a:cs typeface="Courier New" panose="02070309020205020404" pitchFamily="49" charset="0"/>
              </a:rPr>
              <a:t>()</a:t>
            </a:r>
            <a:r>
              <a:rPr lang="en-GB" dirty="0"/>
              <a:t>	# New array, but referencing the old data</a:t>
            </a:r>
          </a:p>
          <a:p>
            <a:pPr marL="0" indent="0">
              <a:buNone/>
            </a:pPr>
            <a:r>
              <a:rPr lang="en-GB" dirty="0"/>
              <a:t>This is what a slice returns.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 = </a:t>
            </a:r>
            <a:r>
              <a:rPr lang="en-GB" dirty="0" err="1">
                <a:latin typeface="Courier New" panose="02070309020205020404" pitchFamily="49" charset="0"/>
                <a:cs typeface="Courier New" panose="02070309020205020404" pitchFamily="49" charset="0"/>
              </a:rPr>
              <a:t>a.copy</a:t>
            </a:r>
            <a:r>
              <a:rPr lang="en-GB" dirty="0">
                <a:latin typeface="Courier New" panose="02070309020205020404" pitchFamily="49" charset="0"/>
                <a:cs typeface="Courier New" panose="02070309020205020404" pitchFamily="49" charset="0"/>
              </a:rPr>
              <a:t>() </a:t>
            </a:r>
            <a:r>
              <a:rPr lang="en-GB" dirty="0"/>
              <a:t>	# New array and data</a:t>
            </a:r>
          </a:p>
        </p:txBody>
      </p:sp>
    </p:spTree>
    <p:extLst>
      <p:ext uri="{BB962C8B-B14F-4D97-AF65-F5344CB8AC3E}">
        <p14:creationId xmlns:p14="http://schemas.microsoft.com/office/powerpoint/2010/main" val="158345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E29B9-2EEB-48DA-8805-5B609B12396A}"/>
              </a:ext>
            </a:extLst>
          </p:cNvPr>
          <p:cNvSpPr>
            <a:spLocks noGrp="1"/>
          </p:cNvSpPr>
          <p:nvPr>
            <p:ph type="title"/>
          </p:nvPr>
        </p:nvSpPr>
        <p:spPr/>
        <p:txBody>
          <a:bodyPr/>
          <a:lstStyle/>
          <a:p>
            <a:pPr algn="r"/>
            <a:r>
              <a:rPr lang="en-GB" dirty="0"/>
              <a:t>Maths on arrays</a:t>
            </a:r>
          </a:p>
        </p:txBody>
      </p:sp>
      <p:sp>
        <p:nvSpPr>
          <p:cNvPr id="3" name="Content Placeholder 2">
            <a:extLst>
              <a:ext uri="{FF2B5EF4-FFF2-40B4-BE49-F238E27FC236}">
                <a16:creationId xmlns:a16="http://schemas.microsoft.com/office/drawing/2014/main" id="{F389B9C4-267B-4254-A587-C3BDF7955E9E}"/>
              </a:ext>
            </a:extLst>
          </p:cNvPr>
          <p:cNvSpPr>
            <a:spLocks noGrp="1"/>
          </p:cNvSpPr>
          <p:nvPr>
            <p:ph idx="1"/>
          </p:nvPr>
        </p:nvSpPr>
        <p:spPr>
          <a:xfrm>
            <a:off x="335360" y="1600201"/>
            <a:ext cx="11593288" cy="5141167"/>
          </a:xfrm>
        </p:spPr>
        <p:txBody>
          <a:bodyPr/>
          <a:lstStyle/>
          <a:p>
            <a:pPr marL="0" indent="0">
              <a:buNone/>
            </a:pPr>
            <a:r>
              <a:rPr lang="en-GB" sz="2800" dirty="0"/>
              <a:t>Maths done elementwise and generates a new array.</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arrayb</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arrayc</a:t>
            </a: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arrayb</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arrayc</a:t>
            </a: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a = arrayb.dot(</a:t>
            </a:r>
            <a:r>
              <a:rPr lang="en-GB" sz="2400" dirty="0" err="1">
                <a:latin typeface="Courier New" panose="02070309020205020404" pitchFamily="49" charset="0"/>
                <a:cs typeface="Courier New" panose="02070309020205020404" pitchFamily="49" charset="0"/>
              </a:rPr>
              <a:t>arrayc</a:t>
            </a:r>
            <a:r>
              <a:rPr lang="en-GB" sz="2400" dirty="0">
                <a:latin typeface="Courier New" panose="02070309020205020404" pitchFamily="49" charset="0"/>
                <a:cs typeface="Courier New" panose="02070309020205020404" pitchFamily="49" charset="0"/>
              </a:rPr>
              <a:t>)	</a:t>
            </a:r>
            <a:r>
              <a:rPr lang="en-GB" sz="2800" dirty="0"/>
              <a:t>	Matrix dot product</a:t>
            </a:r>
          </a:p>
          <a:p>
            <a:pPr marL="0" indent="0">
              <a:buNone/>
            </a:pPr>
            <a:r>
              <a:rPr lang="en-GB" sz="2800" dirty="0"/>
              <a:t>(for matrix maths see also </a:t>
            </a:r>
            <a:r>
              <a:rPr lang="en-GB" sz="2400" dirty="0" err="1">
                <a:latin typeface="Courier New" panose="02070309020205020404" pitchFamily="49" charset="0"/>
                <a:cs typeface="Courier New" panose="02070309020205020404" pitchFamily="49" charset="0"/>
              </a:rPr>
              <a:t>numpy.identity</a:t>
            </a:r>
            <a:r>
              <a:rPr lang="en-GB" sz="2400" dirty="0">
                <a:latin typeface="Courier New" panose="02070309020205020404" pitchFamily="49" charset="0"/>
                <a:cs typeface="Courier New" panose="02070309020205020404" pitchFamily="49" charset="0"/>
              </a:rPr>
              <a:t> </a:t>
            </a:r>
            <a:r>
              <a:rPr lang="en-GB" sz="2800" dirty="0"/>
              <a:t>and </a:t>
            </a:r>
            <a:r>
              <a:rPr lang="en-GB" sz="2400" dirty="0" err="1">
                <a:latin typeface="Courier New" panose="02070309020205020404" pitchFamily="49" charset="0"/>
                <a:cs typeface="Courier New" panose="02070309020205020404" pitchFamily="49" charset="0"/>
              </a:rPr>
              <a:t>numpy.eye</a:t>
            </a:r>
            <a:r>
              <a:rPr lang="en-GB" sz="2800" dirty="0"/>
              <a:t>)</a:t>
            </a:r>
          </a:p>
          <a:p>
            <a:pPr marL="0" indent="0">
              <a:buNone/>
            </a:pPr>
            <a:endParaRPr lang="en-GB" sz="2800" dirty="0"/>
          </a:p>
          <a:p>
            <a:pPr marL="0" indent="0">
              <a:buNone/>
            </a:pPr>
            <a:r>
              <a:rPr lang="en-GB" sz="2400" dirty="0">
                <a:latin typeface="Courier New" panose="02070309020205020404" pitchFamily="49" charset="0"/>
                <a:cs typeface="Courier New" panose="02070309020205020404" pitchFamily="49" charset="0"/>
              </a:rPr>
              <a:t>*=</a:t>
            </a:r>
            <a:r>
              <a:rPr lang="en-GB" sz="2800" dirty="0"/>
              <a:t> and </a:t>
            </a:r>
            <a:r>
              <a:rPr lang="en-GB" sz="2400" dirty="0">
                <a:latin typeface="Courier New" panose="02070309020205020404" pitchFamily="49" charset="0"/>
                <a:cs typeface="Courier New" panose="02070309020205020404" pitchFamily="49" charset="0"/>
              </a:rPr>
              <a:t>+=</a:t>
            </a:r>
            <a:r>
              <a:rPr lang="en-GB" sz="2800" dirty="0"/>
              <a:t> can be used to manipulate arrays in place:</a:t>
            </a:r>
          </a:p>
          <a:p>
            <a:pPr marL="0" indent="0">
              <a:buNone/>
            </a:pPr>
            <a:r>
              <a:rPr lang="en-GB" sz="2400" dirty="0">
                <a:latin typeface="Courier New" panose="02070309020205020404" pitchFamily="49" charset="0"/>
                <a:cs typeface="Courier New" panose="02070309020205020404" pitchFamily="49" charset="0"/>
              </a:rPr>
              <a:t>a += 3</a:t>
            </a:r>
          </a:p>
          <a:p>
            <a:pPr marL="0" indent="0">
              <a:buNone/>
            </a:pP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arrayb</a:t>
            </a:r>
            <a:endParaRPr lang="en-GB" sz="2400"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1457515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28767-D930-4863-9D09-4999960BA712}"/>
              </a:ext>
            </a:extLst>
          </p:cNvPr>
          <p:cNvSpPr>
            <a:spLocks noGrp="1"/>
          </p:cNvSpPr>
          <p:nvPr>
            <p:ph type="title"/>
          </p:nvPr>
        </p:nvSpPr>
        <p:spPr/>
        <p:txBody>
          <a:bodyPr/>
          <a:lstStyle/>
          <a:p>
            <a:pPr algn="r"/>
            <a:r>
              <a:rPr lang="en-GB" dirty="0"/>
              <a:t>Built in maths functions</a:t>
            </a:r>
          </a:p>
        </p:txBody>
      </p:sp>
      <p:sp>
        <p:nvSpPr>
          <p:cNvPr id="3" name="Content Placeholder 2">
            <a:extLst>
              <a:ext uri="{FF2B5EF4-FFF2-40B4-BE49-F238E27FC236}">
                <a16:creationId xmlns:a16="http://schemas.microsoft.com/office/drawing/2014/main" id="{6A5D0A3E-EF5B-4736-B830-804AD9C9948B}"/>
              </a:ext>
            </a:extLst>
          </p:cNvPr>
          <p:cNvSpPr>
            <a:spLocks noGrp="1"/>
          </p:cNvSpPr>
          <p:nvPr>
            <p:ph idx="1"/>
          </p:nvPr>
        </p:nvSpPr>
        <p:spPr>
          <a:xfrm>
            <a:off x="191344" y="2132856"/>
            <a:ext cx="11391056" cy="3993308"/>
          </a:xfrm>
        </p:spPr>
        <p:txBody>
          <a:bodyPr/>
          <a:lstStyle/>
          <a:p>
            <a:pPr marL="0" indent="0">
              <a:buNone/>
            </a:pPr>
            <a:r>
              <a:rPr lang="en-GB" sz="2800" dirty="0" err="1">
                <a:latin typeface="Courier New" panose="02070309020205020404" pitchFamily="49" charset="0"/>
                <a:cs typeface="Courier New" panose="02070309020205020404" pitchFamily="49" charset="0"/>
              </a:rPr>
              <a:t>a.sum</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a.min</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a.max</a:t>
            </a:r>
            <a:r>
              <a:rPr lang="en-GB" sz="2800" dirty="0">
                <a:latin typeface="Courier New" panose="02070309020205020404" pitchFamily="49" charset="0"/>
                <a:cs typeface="Courier New" panose="02070309020205020404" pitchFamily="49" charset="0"/>
              </a:rPr>
              <a:t>()</a:t>
            </a:r>
          </a:p>
          <a:p>
            <a:pPr marL="0" indent="0">
              <a:buNone/>
            </a:pPr>
            <a:r>
              <a:rPr lang="en-GB" sz="2800" dirty="0" err="1">
                <a:latin typeface="Courier New" panose="02070309020205020404" pitchFamily="49" charset="0"/>
                <a:cs typeface="Courier New" panose="02070309020205020404" pitchFamily="49" charset="0"/>
              </a:rPr>
              <a:t>a.sum</a:t>
            </a:r>
            <a:r>
              <a:rPr lang="en-GB" sz="2800" dirty="0">
                <a:latin typeface="Courier New" panose="02070309020205020404" pitchFamily="49" charset="0"/>
                <a:cs typeface="Courier New" panose="02070309020205020404" pitchFamily="49" charset="0"/>
              </a:rPr>
              <a:t>(axis=0) 		</a:t>
            </a:r>
            <a:r>
              <a:rPr lang="en-GB" sz="2800" dirty="0"/>
              <a:t># Array containing sum of columns</a:t>
            </a:r>
          </a:p>
          <a:p>
            <a:pPr marL="0" indent="0">
              <a:buNone/>
            </a:pPr>
            <a:r>
              <a:rPr lang="en-GB" sz="2800" dirty="0" err="1">
                <a:latin typeface="Courier New" panose="02070309020205020404" pitchFamily="49" charset="0"/>
                <a:cs typeface="Courier New" panose="02070309020205020404" pitchFamily="49" charset="0"/>
              </a:rPr>
              <a:t>a.sum</a:t>
            </a:r>
            <a:r>
              <a:rPr lang="en-GB" sz="2800" dirty="0">
                <a:latin typeface="Courier New" panose="02070309020205020404" pitchFamily="49" charset="0"/>
                <a:cs typeface="Courier New" panose="02070309020205020404" pitchFamily="49" charset="0"/>
              </a:rPr>
              <a:t>(axis=1) 		</a:t>
            </a:r>
            <a:r>
              <a:rPr lang="en-GB" sz="2800" dirty="0"/>
              <a:t># Array containing sum of rows</a:t>
            </a:r>
          </a:p>
          <a:p>
            <a:pPr marL="0" indent="0">
              <a:buNone/>
            </a:pPr>
            <a:r>
              <a:rPr lang="en-GB" sz="2800" dirty="0" err="1">
                <a:latin typeface="Courier New" panose="02070309020205020404" pitchFamily="49" charset="0"/>
                <a:cs typeface="Courier New" panose="02070309020205020404" pitchFamily="49" charset="0"/>
              </a:rPr>
              <a:t>b.cumsum</a:t>
            </a:r>
            <a:r>
              <a:rPr lang="en-GB" sz="2800" dirty="0">
                <a:latin typeface="Courier New" panose="02070309020205020404" pitchFamily="49" charset="0"/>
                <a:cs typeface="Courier New" panose="02070309020205020404" pitchFamily="49" charset="0"/>
              </a:rPr>
              <a:t>(axis=1)  	</a:t>
            </a:r>
            <a:r>
              <a:rPr lang="en-GB" sz="2800" dirty="0"/>
              <a:t># Array of the start size containing cumulative sums across rows.</a:t>
            </a:r>
          </a:p>
          <a:p>
            <a:pPr marL="0" indent="0">
              <a:buNone/>
            </a:pPr>
            <a:endParaRPr lang="en-GB" sz="2800" dirty="0"/>
          </a:p>
          <a:p>
            <a:pPr marL="0" indent="0">
              <a:buNone/>
            </a:pPr>
            <a:r>
              <a:rPr lang="en-GB" sz="2800" dirty="0"/>
              <a:t>There are also elementwise functions like </a:t>
            </a:r>
          </a:p>
          <a:p>
            <a:pPr marL="0" indent="0">
              <a:buNone/>
            </a:pPr>
            <a:r>
              <a:rPr lang="en-GB" sz="2800" dirty="0" err="1">
                <a:latin typeface="Courier New" panose="02070309020205020404" pitchFamily="49" charset="0"/>
                <a:cs typeface="Courier New" panose="02070309020205020404" pitchFamily="49" charset="0"/>
              </a:rPr>
              <a:t>numpy.sqrt</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arraya</a:t>
            </a:r>
            <a:r>
              <a:rPr lang="en-GB" sz="2800" dirty="0">
                <a:latin typeface="Courier New" panose="02070309020205020404" pitchFamily="49" charset="0"/>
                <a:cs typeface="Courier New" panose="02070309020205020404" pitchFamily="49" charset="0"/>
              </a:rPr>
              <a:t>)</a:t>
            </a:r>
          </a:p>
          <a:p>
            <a:pPr marL="0" indent="0">
              <a:buNone/>
            </a:pPr>
            <a:r>
              <a:rPr lang="en-GB" sz="2800" dirty="0" err="1">
                <a:latin typeface="Courier New" panose="02070309020205020404" pitchFamily="49" charset="0"/>
                <a:cs typeface="Courier New" panose="02070309020205020404" pitchFamily="49" charset="0"/>
              </a:rPr>
              <a:t>numpy.sin</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arraya</a:t>
            </a:r>
            <a:r>
              <a:rPr lang="en-GB" sz="2800"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2419616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E1F72-B9A8-45AA-87E8-A39709E60BDE}"/>
              </a:ext>
            </a:extLst>
          </p:cNvPr>
          <p:cNvSpPr>
            <a:spLocks noGrp="1"/>
          </p:cNvSpPr>
          <p:nvPr>
            <p:ph type="title"/>
          </p:nvPr>
        </p:nvSpPr>
        <p:spPr/>
        <p:txBody>
          <a:bodyPr/>
          <a:lstStyle/>
          <a:p>
            <a:pPr algn="r"/>
            <a:r>
              <a:rPr lang="en-GB" dirty="0"/>
              <a:t>Maths</a:t>
            </a:r>
          </a:p>
        </p:txBody>
      </p:sp>
      <p:sp>
        <p:nvSpPr>
          <p:cNvPr id="3" name="Content Placeholder 2">
            <a:extLst>
              <a:ext uri="{FF2B5EF4-FFF2-40B4-BE49-F238E27FC236}">
                <a16:creationId xmlns:a16="http://schemas.microsoft.com/office/drawing/2014/main" id="{CF3D5726-91F3-4483-AF18-0C264B93B317}"/>
              </a:ext>
            </a:extLst>
          </p:cNvPr>
          <p:cNvSpPr>
            <a:spLocks noGrp="1"/>
          </p:cNvSpPr>
          <p:nvPr>
            <p:ph idx="1"/>
          </p:nvPr>
        </p:nvSpPr>
        <p:spPr>
          <a:xfrm>
            <a:off x="191344" y="2276872"/>
            <a:ext cx="11809312" cy="4464496"/>
          </a:xfrm>
        </p:spPr>
        <p:txBody>
          <a:bodyPr/>
          <a:lstStyle/>
          <a:p>
            <a:pPr marL="0" indent="0">
              <a:buNone/>
            </a:pPr>
            <a:r>
              <a:rPr lang="en-GB" sz="2800" dirty="0"/>
              <a:t>Basic Statistics</a:t>
            </a:r>
          </a:p>
          <a:p>
            <a:pPr marL="0" indent="0">
              <a:buNone/>
            </a:pP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cov</a:t>
            </a:r>
            <a:r>
              <a:rPr lang="en-GB" sz="2800" dirty="0">
                <a:latin typeface="Courier New" panose="02070309020205020404" pitchFamily="49" charset="0"/>
                <a:cs typeface="Courier New" panose="02070309020205020404" pitchFamily="49" charset="0"/>
              </a:rPr>
              <a:t>, mean, </a:t>
            </a:r>
            <a:r>
              <a:rPr lang="en-GB" sz="2800" dirty="0" err="1">
                <a:latin typeface="Courier New" panose="02070309020205020404" pitchFamily="49" charset="0"/>
                <a:cs typeface="Courier New" panose="02070309020205020404" pitchFamily="49" charset="0"/>
              </a:rPr>
              <a:t>std</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var</a:t>
            </a:r>
            <a:endParaRPr lang="en-GB" sz="2800" dirty="0">
              <a:latin typeface="Courier New" panose="02070309020205020404" pitchFamily="49" charset="0"/>
              <a:cs typeface="Courier New" panose="02070309020205020404" pitchFamily="49" charset="0"/>
            </a:endParaRPr>
          </a:p>
          <a:p>
            <a:pPr marL="0" indent="0">
              <a:buNone/>
            </a:pPr>
            <a:r>
              <a:rPr lang="en-GB" sz="2800" dirty="0"/>
              <a:t>Basic Linear Algebra</a:t>
            </a:r>
          </a:p>
          <a:p>
            <a:pPr marL="0" indent="0">
              <a:buNone/>
            </a:pPr>
            <a:r>
              <a:rPr lang="en-GB" sz="2800" dirty="0">
                <a:latin typeface="Courier New" panose="02070309020205020404" pitchFamily="49" charset="0"/>
                <a:cs typeface="Courier New" panose="02070309020205020404" pitchFamily="49" charset="0"/>
              </a:rPr>
              <a:t>    cross, dot, outer, </a:t>
            </a:r>
            <a:r>
              <a:rPr lang="en-GB" sz="2800" dirty="0" err="1">
                <a:latin typeface="Courier New" panose="02070309020205020404" pitchFamily="49" charset="0"/>
                <a:cs typeface="Courier New" panose="02070309020205020404" pitchFamily="49" charset="0"/>
              </a:rPr>
              <a:t>linalg.svd</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vdot</a:t>
            </a:r>
            <a:endParaRPr lang="en-GB" sz="2800" dirty="0">
              <a:latin typeface="Courier New" panose="02070309020205020404" pitchFamily="49" charset="0"/>
              <a:cs typeface="Courier New" panose="02070309020205020404" pitchFamily="49" charset="0"/>
            </a:endParaRPr>
          </a:p>
          <a:p>
            <a:pPr marL="0" indent="0">
              <a:buNone/>
            </a:pPr>
            <a:r>
              <a:rPr lang="en-GB" sz="2800" dirty="0"/>
              <a:t>Histogram: generates 1D arrays of counts and bins from array</a:t>
            </a:r>
          </a:p>
          <a:p>
            <a:pPr marL="0" indent="0">
              <a:buNone/>
            </a:pPr>
            <a:r>
              <a:rPr lang="en-GB" sz="2400" dirty="0">
                <a:latin typeface="Courier New" panose="02070309020205020404" pitchFamily="49" charset="0"/>
                <a:cs typeface="Courier New" panose="02070309020205020404" pitchFamily="49" charset="0"/>
              </a:rPr>
              <a:t>(counts, bins) = </a:t>
            </a:r>
            <a:r>
              <a:rPr lang="en-GB" sz="2400" dirty="0" err="1">
                <a:latin typeface="Courier New" panose="02070309020205020404" pitchFamily="49" charset="0"/>
                <a:cs typeface="Courier New" panose="02070309020205020404" pitchFamily="49" charset="0"/>
              </a:rPr>
              <a:t>np.histogram</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arrayIn</a:t>
            </a:r>
            <a:r>
              <a:rPr lang="en-GB" sz="2400" dirty="0">
                <a:latin typeface="Courier New" panose="02070309020205020404" pitchFamily="49" charset="0"/>
                <a:cs typeface="Courier New" panose="02070309020205020404" pitchFamily="49" charset="0"/>
              </a:rPr>
              <a:t>, bins=50, normed=True) </a:t>
            </a:r>
          </a:p>
          <a:p>
            <a:pPr marL="0" indent="0">
              <a:buNone/>
            </a:pPr>
            <a:r>
              <a:rPr lang="en-GB" sz="2800" dirty="0"/>
              <a:t>Full list of maths functions:</a:t>
            </a:r>
          </a:p>
          <a:p>
            <a:pPr marL="0" indent="0">
              <a:buNone/>
            </a:pPr>
            <a:r>
              <a:rPr lang="en-GB" sz="2800" dirty="0">
                <a:solidFill>
                  <a:schemeClr val="tx2">
                    <a:lumMod val="60000"/>
                    <a:lumOff val="40000"/>
                  </a:schemeClr>
                </a:solidFill>
              </a:rPr>
              <a:t>https://docs.scipy.org/doc/numpy/reference/routines.html</a:t>
            </a:r>
          </a:p>
        </p:txBody>
      </p:sp>
    </p:spTree>
    <p:extLst>
      <p:ext uri="{BB962C8B-B14F-4D97-AF65-F5344CB8AC3E}">
        <p14:creationId xmlns:p14="http://schemas.microsoft.com/office/powerpoint/2010/main" val="1002584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BC22C-F79C-4BFF-9921-E914734E2DCE}"/>
              </a:ext>
            </a:extLst>
          </p:cNvPr>
          <p:cNvSpPr>
            <a:spLocks noGrp="1"/>
          </p:cNvSpPr>
          <p:nvPr>
            <p:ph type="title"/>
          </p:nvPr>
        </p:nvSpPr>
        <p:spPr/>
        <p:txBody>
          <a:bodyPr/>
          <a:lstStyle/>
          <a:p>
            <a:pPr algn="r"/>
            <a:r>
              <a:rPr lang="en-GB" dirty="0" err="1"/>
              <a:t>Scipy</a:t>
            </a:r>
            <a:r>
              <a:rPr lang="en-GB" dirty="0"/>
              <a:t> functions</a:t>
            </a:r>
          </a:p>
        </p:txBody>
      </p:sp>
      <p:sp>
        <p:nvSpPr>
          <p:cNvPr id="3" name="Content Placeholder 2">
            <a:extLst>
              <a:ext uri="{FF2B5EF4-FFF2-40B4-BE49-F238E27FC236}">
                <a16:creationId xmlns:a16="http://schemas.microsoft.com/office/drawing/2014/main" id="{EC6D79A3-D5EF-4BEE-8E99-D082D438056C}"/>
              </a:ext>
            </a:extLst>
          </p:cNvPr>
          <p:cNvSpPr>
            <a:spLocks noGrp="1"/>
          </p:cNvSpPr>
          <p:nvPr>
            <p:ph idx="1"/>
          </p:nvPr>
        </p:nvSpPr>
        <p:spPr>
          <a:xfrm>
            <a:off x="335360" y="1772816"/>
            <a:ext cx="10972800" cy="4525963"/>
          </a:xfrm>
        </p:spPr>
        <p:txBody>
          <a:bodyPr/>
          <a:lstStyle/>
          <a:p>
            <a:pPr marL="0" indent="0">
              <a:buNone/>
            </a:pPr>
            <a:r>
              <a:rPr lang="en-GB" sz="2000" dirty="0"/>
              <a:t>Special functions (</a:t>
            </a:r>
            <a:r>
              <a:rPr lang="en-GB" sz="2000" dirty="0" err="1"/>
              <a:t>scipy.special</a:t>
            </a:r>
            <a:r>
              <a:rPr lang="en-GB" sz="2000" dirty="0"/>
              <a:t>)</a:t>
            </a:r>
          </a:p>
          <a:p>
            <a:pPr marL="0" indent="0">
              <a:buNone/>
            </a:pPr>
            <a:r>
              <a:rPr lang="en-GB" sz="2000" dirty="0"/>
              <a:t>Integration (</a:t>
            </a:r>
            <a:r>
              <a:rPr lang="en-GB" sz="2000" dirty="0" err="1"/>
              <a:t>scipy.integrate</a:t>
            </a:r>
            <a:r>
              <a:rPr lang="en-GB" sz="2000" dirty="0"/>
              <a:t>)</a:t>
            </a:r>
          </a:p>
          <a:p>
            <a:pPr marL="0" indent="0">
              <a:buNone/>
            </a:pPr>
            <a:r>
              <a:rPr lang="en-GB" sz="2000" dirty="0"/>
              <a:t>Optimization (</a:t>
            </a:r>
            <a:r>
              <a:rPr lang="en-GB" sz="2000" dirty="0" err="1"/>
              <a:t>scipy.optimize</a:t>
            </a:r>
            <a:r>
              <a:rPr lang="en-GB" sz="2000" dirty="0"/>
              <a:t>)</a:t>
            </a:r>
          </a:p>
          <a:p>
            <a:pPr marL="0" indent="0">
              <a:buNone/>
            </a:pPr>
            <a:r>
              <a:rPr lang="en-GB" sz="2000" dirty="0"/>
              <a:t>Interpolation (</a:t>
            </a:r>
            <a:r>
              <a:rPr lang="en-GB" sz="2000" dirty="0" err="1"/>
              <a:t>scipy.interpolate</a:t>
            </a:r>
            <a:r>
              <a:rPr lang="en-GB" sz="2000" dirty="0"/>
              <a:t>)</a:t>
            </a:r>
          </a:p>
          <a:p>
            <a:pPr marL="0" indent="0">
              <a:buNone/>
            </a:pPr>
            <a:r>
              <a:rPr lang="en-GB" sz="2000" dirty="0"/>
              <a:t>Fourier Transforms (</a:t>
            </a:r>
            <a:r>
              <a:rPr lang="en-GB" sz="2000" dirty="0" err="1"/>
              <a:t>scipy.fftpack</a:t>
            </a:r>
            <a:r>
              <a:rPr lang="en-GB" sz="2000" dirty="0"/>
              <a:t>)</a:t>
            </a:r>
          </a:p>
          <a:p>
            <a:pPr marL="0" indent="0">
              <a:buNone/>
            </a:pPr>
            <a:r>
              <a:rPr lang="en-GB" sz="2000" dirty="0"/>
              <a:t>Signal Processing (</a:t>
            </a:r>
            <a:r>
              <a:rPr lang="en-GB" sz="2000" dirty="0" err="1"/>
              <a:t>scipy.signal</a:t>
            </a:r>
            <a:r>
              <a:rPr lang="en-GB" sz="2000" dirty="0"/>
              <a:t>)</a:t>
            </a:r>
          </a:p>
          <a:p>
            <a:pPr marL="0" indent="0">
              <a:buNone/>
            </a:pPr>
            <a:r>
              <a:rPr lang="en-GB" sz="2000" dirty="0"/>
              <a:t>Linear Algebra (</a:t>
            </a:r>
            <a:r>
              <a:rPr lang="en-GB" sz="2000" dirty="0" err="1"/>
              <a:t>scipy.linalg</a:t>
            </a:r>
            <a:r>
              <a:rPr lang="en-GB" sz="2000" dirty="0"/>
              <a:t>)</a:t>
            </a:r>
          </a:p>
          <a:p>
            <a:pPr marL="0" indent="0">
              <a:buNone/>
            </a:pPr>
            <a:r>
              <a:rPr lang="en-GB" sz="2000" dirty="0"/>
              <a:t>Sparse Eigenvalue Problems with ARPACK</a:t>
            </a:r>
          </a:p>
          <a:p>
            <a:pPr marL="0" indent="0">
              <a:buNone/>
            </a:pPr>
            <a:r>
              <a:rPr lang="en-GB" sz="2000" dirty="0"/>
              <a:t>Compressed Sparse Graph Routines (</a:t>
            </a:r>
            <a:r>
              <a:rPr lang="en-GB" sz="2000" dirty="0" err="1"/>
              <a:t>scipy.sparse.csgraph</a:t>
            </a:r>
            <a:r>
              <a:rPr lang="en-GB" sz="2000" dirty="0"/>
              <a:t>)</a:t>
            </a:r>
          </a:p>
          <a:p>
            <a:pPr marL="0" indent="0">
              <a:buNone/>
            </a:pPr>
            <a:r>
              <a:rPr lang="en-GB" sz="2000" dirty="0"/>
              <a:t>Spatial data structures and algorithms (</a:t>
            </a:r>
            <a:r>
              <a:rPr lang="en-GB" sz="2000" dirty="0" err="1"/>
              <a:t>scipy.spatial</a:t>
            </a:r>
            <a:r>
              <a:rPr lang="en-GB" sz="2000" dirty="0"/>
              <a:t>)</a:t>
            </a:r>
          </a:p>
          <a:p>
            <a:pPr marL="0" indent="0">
              <a:buNone/>
            </a:pPr>
            <a:r>
              <a:rPr lang="en-GB" sz="2000" dirty="0"/>
              <a:t>Statistics (</a:t>
            </a:r>
            <a:r>
              <a:rPr lang="en-GB" sz="2000" dirty="0" err="1"/>
              <a:t>scipy.stats</a:t>
            </a:r>
            <a:r>
              <a:rPr lang="en-GB" sz="2000" dirty="0"/>
              <a:t>)</a:t>
            </a:r>
          </a:p>
          <a:p>
            <a:pPr marL="0" indent="0">
              <a:buNone/>
            </a:pPr>
            <a:r>
              <a:rPr lang="en-GB" sz="2000" dirty="0"/>
              <a:t>Multidimensional image processing (</a:t>
            </a:r>
            <a:r>
              <a:rPr lang="en-GB" sz="2000" dirty="0" err="1"/>
              <a:t>scipy.ndimage</a:t>
            </a:r>
            <a:r>
              <a:rPr lang="en-GB" sz="2000" dirty="0"/>
              <a:t>)  &lt;-- Useful for kernel operations</a:t>
            </a:r>
          </a:p>
          <a:p>
            <a:pPr marL="0" indent="0">
              <a:buNone/>
            </a:pPr>
            <a:r>
              <a:rPr lang="en-GB" sz="2000" dirty="0"/>
              <a:t>File IO (scipy.io)</a:t>
            </a:r>
            <a:endParaRPr lang="en-GB" dirty="0"/>
          </a:p>
          <a:p>
            <a:endParaRPr lang="en-GB" dirty="0"/>
          </a:p>
          <a:p>
            <a:endParaRPr lang="en-GB" dirty="0"/>
          </a:p>
        </p:txBody>
      </p:sp>
    </p:spTree>
    <p:extLst>
      <p:ext uri="{BB962C8B-B14F-4D97-AF65-F5344CB8AC3E}">
        <p14:creationId xmlns:p14="http://schemas.microsoft.com/office/powerpoint/2010/main" val="3904094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F109-5D91-4712-88A0-75EACB5523B5}"/>
              </a:ext>
            </a:extLst>
          </p:cNvPr>
          <p:cNvSpPr>
            <a:spLocks noGrp="1"/>
          </p:cNvSpPr>
          <p:nvPr>
            <p:ph type="title"/>
          </p:nvPr>
        </p:nvSpPr>
        <p:spPr/>
        <p:txBody>
          <a:bodyPr/>
          <a:lstStyle/>
          <a:p>
            <a:pPr algn="r"/>
            <a:r>
              <a:rPr lang="en-GB" dirty="0"/>
              <a:t>Pandas</a:t>
            </a:r>
          </a:p>
        </p:txBody>
      </p:sp>
      <p:sp>
        <p:nvSpPr>
          <p:cNvPr id="3" name="Content Placeholder 2">
            <a:extLst>
              <a:ext uri="{FF2B5EF4-FFF2-40B4-BE49-F238E27FC236}">
                <a16:creationId xmlns:a16="http://schemas.microsoft.com/office/drawing/2014/main" id="{459D4847-D4A6-4F51-85EC-4E3D80A7B059}"/>
              </a:ext>
            </a:extLst>
          </p:cNvPr>
          <p:cNvSpPr>
            <a:spLocks noGrp="1"/>
          </p:cNvSpPr>
          <p:nvPr>
            <p:ph idx="1"/>
          </p:nvPr>
        </p:nvSpPr>
        <p:spPr>
          <a:xfrm>
            <a:off x="609600" y="1600201"/>
            <a:ext cx="10972800" cy="4983161"/>
          </a:xfrm>
        </p:spPr>
        <p:txBody>
          <a:bodyPr/>
          <a:lstStyle/>
          <a:p>
            <a:pPr marL="0" indent="0">
              <a:buNone/>
            </a:pPr>
            <a:r>
              <a:rPr lang="en-GB" sz="2800" dirty="0"/>
              <a:t>Based on:</a:t>
            </a:r>
          </a:p>
          <a:p>
            <a:pPr marL="0" indent="0">
              <a:buNone/>
            </a:pPr>
            <a:r>
              <a:rPr lang="en-GB" sz="2800" dirty="0">
                <a:solidFill>
                  <a:schemeClr val="tx2">
                    <a:lumMod val="60000"/>
                    <a:lumOff val="40000"/>
                  </a:schemeClr>
                </a:solidFill>
              </a:rPr>
              <a:t>Series</a:t>
            </a:r>
            <a:r>
              <a:rPr lang="en-GB" sz="2800" dirty="0"/>
              <a:t>: 1D labelled single-type arrays</a:t>
            </a:r>
          </a:p>
          <a:p>
            <a:pPr marL="0" indent="0">
              <a:buNone/>
            </a:pPr>
            <a:r>
              <a:rPr lang="en-GB" sz="2800" dirty="0" err="1">
                <a:solidFill>
                  <a:schemeClr val="tx2">
                    <a:lumMod val="60000"/>
                    <a:lumOff val="40000"/>
                  </a:schemeClr>
                </a:solidFill>
              </a:rPr>
              <a:t>DataFrames</a:t>
            </a:r>
            <a:r>
              <a:rPr lang="en-GB" sz="2800" dirty="0"/>
              <a:t>: 2D labelled multi-type arrays</a:t>
            </a:r>
          </a:p>
          <a:p>
            <a:pPr marL="0" indent="0">
              <a:buNone/>
            </a:pPr>
            <a:r>
              <a:rPr lang="en-GB" sz="2800" dirty="0"/>
              <a:t>Generally in 2D arrays, one can have the first dimension as rows or columns, the computer doesn't care.</a:t>
            </a:r>
          </a:p>
          <a:p>
            <a:pPr marL="0" indent="0">
              <a:buNone/>
            </a:pPr>
            <a:endParaRPr lang="en-GB" sz="2800" dirty="0"/>
          </a:p>
          <a:p>
            <a:pPr marL="0" indent="0">
              <a:buNone/>
            </a:pPr>
            <a:r>
              <a:rPr lang="en-GB" sz="2800" dirty="0"/>
              <a:t>Pandas data is labelled in the sense of having column names and row indices (which can be names). This forces the direction of data (rows are rows, and can't contain columns). This makes things easier.</a:t>
            </a:r>
          </a:p>
          <a:p>
            <a:pPr marL="0" indent="0">
              <a:buNone/>
            </a:pPr>
            <a:r>
              <a:rPr lang="en-GB" sz="2800" dirty="0">
                <a:latin typeface="Courier New" panose="02070309020205020404" pitchFamily="49" charset="0"/>
                <a:cs typeface="Courier New" panose="02070309020205020404" pitchFamily="49" charset="0"/>
              </a:rPr>
              <a:t>data.info() </a:t>
            </a:r>
            <a:r>
              <a:rPr lang="en-GB" sz="2800" dirty="0"/>
              <a:t>gives info of labels and datatypes.</a:t>
            </a:r>
          </a:p>
          <a:p>
            <a:pPr marL="0" indent="0">
              <a:buNone/>
            </a:pPr>
            <a:endParaRPr lang="en-GB" sz="2800" dirty="0"/>
          </a:p>
        </p:txBody>
      </p:sp>
    </p:spTree>
    <p:extLst>
      <p:ext uri="{BB962C8B-B14F-4D97-AF65-F5344CB8AC3E}">
        <p14:creationId xmlns:p14="http://schemas.microsoft.com/office/powerpoint/2010/main" val="3054307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23717-CCA3-4E48-AA7F-F120CED30313}"/>
              </a:ext>
            </a:extLst>
          </p:cNvPr>
          <p:cNvSpPr>
            <a:spLocks noGrp="1"/>
          </p:cNvSpPr>
          <p:nvPr>
            <p:ph type="title"/>
          </p:nvPr>
        </p:nvSpPr>
        <p:spPr/>
        <p:txBody>
          <a:bodyPr/>
          <a:lstStyle/>
          <a:p>
            <a:pPr algn="r"/>
            <a:r>
              <a:rPr lang="en-GB" dirty="0"/>
              <a:t>Creating Series</a:t>
            </a:r>
          </a:p>
        </p:txBody>
      </p:sp>
      <p:sp>
        <p:nvSpPr>
          <p:cNvPr id="3" name="Content Placeholder 2">
            <a:extLst>
              <a:ext uri="{FF2B5EF4-FFF2-40B4-BE49-F238E27FC236}">
                <a16:creationId xmlns:a16="http://schemas.microsoft.com/office/drawing/2014/main" id="{9BF8EFA7-26C4-4E45-94E4-4807E1695202}"/>
              </a:ext>
            </a:extLst>
          </p:cNvPr>
          <p:cNvSpPr>
            <a:spLocks noGrp="1"/>
          </p:cNvSpPr>
          <p:nvPr>
            <p:ph idx="1"/>
          </p:nvPr>
        </p:nvSpPr>
        <p:spPr>
          <a:xfrm>
            <a:off x="609600" y="1196753"/>
            <a:ext cx="10972800" cy="4929412"/>
          </a:xfrm>
        </p:spPr>
        <p:txBody>
          <a:bodyPr/>
          <a:lstStyle/>
          <a:p>
            <a:pPr marL="0" indent="0">
              <a:buNone/>
            </a:pPr>
            <a:r>
              <a:rPr lang="en-GB" sz="2000" dirty="0">
                <a:latin typeface="Courier New" panose="02070309020205020404" pitchFamily="49" charset="0"/>
                <a:cs typeface="Courier New" panose="02070309020205020404" pitchFamily="49" charset="0"/>
              </a:rPr>
              <a:t>data = [1,2,3,numpy.nan,5,6]  		# nan == Not a Number</a:t>
            </a:r>
          </a:p>
          <a:p>
            <a:pPr marL="0" indent="0">
              <a:buNone/>
            </a:pPr>
            <a:r>
              <a:rPr lang="en-GB" sz="2000" dirty="0">
                <a:latin typeface="Courier New" panose="02070309020205020404" pitchFamily="49" charset="0"/>
                <a:cs typeface="Courier New" panose="02070309020205020404" pitchFamily="49" charset="0"/>
              </a:rPr>
              <a:t>unindexed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(data)</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indices = ['a', 'b', 'c', 'd', 'e']</a:t>
            </a:r>
          </a:p>
          <a:p>
            <a:pPr marL="0" indent="0">
              <a:buNone/>
            </a:pPr>
            <a:r>
              <a:rPr lang="en-GB" sz="2000" dirty="0">
                <a:latin typeface="Courier New" panose="02070309020205020404" pitchFamily="49" charset="0"/>
                <a:cs typeface="Courier New" panose="02070309020205020404" pitchFamily="49" charset="0"/>
              </a:rPr>
              <a:t>indexed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(data, index=indices)</a:t>
            </a:r>
          </a:p>
          <a:p>
            <a:pPr marL="0" indent="0">
              <a:buNone/>
            </a:pPr>
            <a:r>
              <a:rPr lang="fr-FR" sz="2000" dirty="0" err="1">
                <a:latin typeface="Courier New" panose="02070309020205020404" pitchFamily="49" charset="0"/>
                <a:cs typeface="Courier New" panose="02070309020205020404" pitchFamily="49" charset="0"/>
              </a:rPr>
              <a:t>data_dict</a:t>
            </a:r>
            <a:r>
              <a:rPr lang="fr-FR" sz="2000" dirty="0">
                <a:latin typeface="Courier New" panose="02070309020205020404" pitchFamily="49" charset="0"/>
                <a:cs typeface="Courier New" panose="02070309020205020404" pitchFamily="49" charset="0"/>
              </a:rPr>
              <a:t> = {'a' : 1, 'b' : 2, 'c' : 3}</a:t>
            </a:r>
          </a:p>
          <a:p>
            <a:pPr marL="0" indent="0">
              <a:buNone/>
            </a:pPr>
            <a:r>
              <a:rPr lang="en-GB" sz="2000" dirty="0">
                <a:latin typeface="Courier New" panose="02070309020205020404" pitchFamily="49" charset="0"/>
                <a:cs typeface="Courier New" panose="02070309020205020404" pitchFamily="49" charset="0"/>
              </a:rPr>
              <a:t>indexed</a:t>
            </a:r>
            <a:r>
              <a:rPr lang="fr-FR"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a:t>
            </a:r>
            <a:r>
              <a:rPr lang="fr-FR" sz="2000" dirty="0" err="1">
                <a:latin typeface="Courier New" panose="02070309020205020404" pitchFamily="49" charset="0"/>
                <a:cs typeface="Courier New" panose="02070309020205020404" pitchFamily="49" charset="0"/>
              </a:rPr>
              <a:t>data_dict</a:t>
            </a:r>
            <a:r>
              <a:rPr lang="fr-FR" sz="2000" dirty="0">
                <a:latin typeface="Courier New" panose="02070309020205020404" pitchFamily="49" charset="0"/>
                <a:cs typeface="Courier New" panose="02070309020205020404" pitchFamily="49" charset="0"/>
              </a:rPr>
              <a:t>)</a:t>
            </a:r>
          </a:p>
          <a:p>
            <a:pPr marL="0" indent="0">
              <a:buNone/>
            </a:pPr>
            <a:endParaRPr lang="fr-FR" sz="2000" dirty="0">
              <a:latin typeface="Courier New" panose="02070309020205020404" pitchFamily="49" charset="0"/>
              <a:cs typeface="Courier New" panose="02070309020205020404" pitchFamily="49" charset="0"/>
            </a:endParaRPr>
          </a:p>
          <a:p>
            <a:pPr marL="0" indent="0">
              <a:buNone/>
            </a:pPr>
            <a:r>
              <a:rPr lang="fr-FR" sz="2000" dirty="0" err="1">
                <a:latin typeface="Courier New" panose="02070309020205020404" pitchFamily="49" charset="0"/>
                <a:cs typeface="Courier New" panose="02070309020205020404" pitchFamily="49" charset="0"/>
              </a:rPr>
              <a:t>fives</a:t>
            </a:r>
            <a:r>
              <a:rPr lang="fr-FR"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a:t>
            </a:r>
            <a:r>
              <a:rPr lang="fr-FR" sz="2000" dirty="0">
                <a:latin typeface="Courier New" panose="02070309020205020404" pitchFamily="49" charset="0"/>
                <a:cs typeface="Courier New" panose="02070309020205020404" pitchFamily="49" charset="0"/>
              </a:rPr>
              <a:t>5, indices) 		# Fill </a:t>
            </a:r>
            <a:r>
              <a:rPr lang="fr-FR" sz="2000" dirty="0" err="1">
                <a:latin typeface="Courier New" panose="02070309020205020404" pitchFamily="49" charset="0"/>
                <a:cs typeface="Courier New" panose="02070309020205020404" pitchFamily="49" charset="0"/>
              </a:rPr>
              <a:t>with</a:t>
            </a:r>
            <a:r>
              <a:rPr lang="fr-FR" sz="2000" dirty="0">
                <a:latin typeface="Courier New" panose="02070309020205020404" pitchFamily="49" charset="0"/>
                <a:cs typeface="Courier New" panose="02070309020205020404" pitchFamily="49" charset="0"/>
              </a:rPr>
              <a:t> 5s.</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named = </a:t>
            </a:r>
            <a:r>
              <a:rPr lang="en-GB" sz="2000" dirty="0" err="1">
                <a:latin typeface="Courier New" panose="02070309020205020404" pitchFamily="49" charset="0"/>
                <a:cs typeface="Courier New" panose="02070309020205020404" pitchFamily="49" charset="0"/>
              </a:rPr>
              <a:t>pandas.Series</a:t>
            </a:r>
            <a:r>
              <a:rPr lang="en-GB" sz="2000" dirty="0">
                <a:latin typeface="Courier New" panose="02070309020205020404" pitchFamily="49" charset="0"/>
                <a:cs typeface="Courier New" panose="02070309020205020404" pitchFamily="49" charset="0"/>
              </a:rPr>
              <a:t>(data, name='</a:t>
            </a:r>
            <a:r>
              <a:rPr lang="en-GB" sz="2000" dirty="0" err="1">
                <a:latin typeface="Courier New" panose="02070309020205020404" pitchFamily="49" charset="0"/>
                <a:cs typeface="Courier New" panose="02070309020205020404" pitchFamily="49" charset="0"/>
              </a:rPr>
              <a:t>mydata</a:t>
            </a: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named.rename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my_data</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print(named.name)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49586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E9D1-0A1B-451F-8AA4-AA9D8785428B}"/>
              </a:ext>
            </a:extLst>
          </p:cNvPr>
          <p:cNvSpPr>
            <a:spLocks noGrp="1"/>
          </p:cNvSpPr>
          <p:nvPr>
            <p:ph type="title"/>
          </p:nvPr>
        </p:nvSpPr>
        <p:spPr/>
        <p:txBody>
          <a:bodyPr/>
          <a:lstStyle/>
          <a:p>
            <a:pPr algn="r"/>
            <a:r>
              <a:rPr lang="en-GB" dirty="0" err="1"/>
              <a:t>Scipy</a:t>
            </a:r>
            <a:endParaRPr lang="en-GB" dirty="0"/>
          </a:p>
        </p:txBody>
      </p:sp>
      <p:sp>
        <p:nvSpPr>
          <p:cNvPr id="3" name="Content Placeholder 2">
            <a:extLst>
              <a:ext uri="{FF2B5EF4-FFF2-40B4-BE49-F238E27FC236}">
                <a16:creationId xmlns:a16="http://schemas.microsoft.com/office/drawing/2014/main" id="{40EE52FC-5A73-4A07-9C82-5E48FD5389C7}"/>
              </a:ext>
            </a:extLst>
          </p:cNvPr>
          <p:cNvSpPr>
            <a:spLocks noGrp="1"/>
          </p:cNvSpPr>
          <p:nvPr>
            <p:ph idx="1"/>
          </p:nvPr>
        </p:nvSpPr>
        <p:spPr>
          <a:xfrm>
            <a:off x="335360" y="2132856"/>
            <a:ext cx="10972800" cy="3993308"/>
          </a:xfrm>
        </p:spPr>
        <p:txBody>
          <a:bodyPr/>
          <a:lstStyle/>
          <a:p>
            <a:pPr marL="0" indent="0">
              <a:buNone/>
            </a:pPr>
            <a:r>
              <a:rPr lang="en-GB" dirty="0"/>
              <a:t>'Ecosystem' containing a variety of scientific packages including </a:t>
            </a:r>
            <a:r>
              <a:rPr lang="en-GB" dirty="0" err="1"/>
              <a:t>iPython</a:t>
            </a:r>
            <a:r>
              <a:rPr lang="en-GB" dirty="0"/>
              <a:t>, </a:t>
            </a:r>
            <a:r>
              <a:rPr lang="en-GB" dirty="0" err="1"/>
              <a:t>numpy</a:t>
            </a:r>
            <a:r>
              <a:rPr lang="en-GB" dirty="0"/>
              <a:t>, matplotlib, and pandas.</a:t>
            </a:r>
          </a:p>
          <a:p>
            <a:pPr marL="0" indent="0">
              <a:buNone/>
            </a:pPr>
            <a:endParaRPr lang="en-GB" dirty="0"/>
          </a:p>
          <a:p>
            <a:pPr marL="0" indent="0">
              <a:buNone/>
            </a:pPr>
            <a:r>
              <a:rPr lang="en-GB" dirty="0" err="1"/>
              <a:t>numpy</a:t>
            </a:r>
            <a:r>
              <a:rPr lang="en-GB" dirty="0"/>
              <a:t> is both a system for constructing multi-dimensional data structures and a scientific library.</a:t>
            </a:r>
          </a:p>
          <a:p>
            <a:pPr marL="0" indent="0">
              <a:buNone/>
            </a:pPr>
            <a:endParaRPr lang="en-GB" dirty="0"/>
          </a:p>
          <a:p>
            <a:pPr marL="0" indent="0">
              <a:buNone/>
            </a:pPr>
            <a:r>
              <a:rPr lang="en-GB" dirty="0">
                <a:solidFill>
                  <a:schemeClr val="tx2">
                    <a:lumMod val="60000"/>
                    <a:lumOff val="40000"/>
                  </a:schemeClr>
                </a:solidFill>
              </a:rPr>
              <a:t>http://www.numpy.org/</a:t>
            </a:r>
          </a:p>
        </p:txBody>
      </p:sp>
    </p:spTree>
    <p:extLst>
      <p:ext uri="{BB962C8B-B14F-4D97-AF65-F5344CB8AC3E}">
        <p14:creationId xmlns:p14="http://schemas.microsoft.com/office/powerpoint/2010/main" val="841497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6AC99-321D-4FCB-8678-D971195847F1}"/>
              </a:ext>
            </a:extLst>
          </p:cNvPr>
          <p:cNvSpPr>
            <a:spLocks noGrp="1"/>
          </p:cNvSpPr>
          <p:nvPr>
            <p:ph type="title"/>
          </p:nvPr>
        </p:nvSpPr>
        <p:spPr/>
        <p:txBody>
          <a:bodyPr/>
          <a:lstStyle/>
          <a:p>
            <a:pPr algn="r"/>
            <a:r>
              <a:rPr lang="en-GB" dirty="0"/>
              <a:t>Datetime data</a:t>
            </a:r>
          </a:p>
        </p:txBody>
      </p:sp>
      <p:sp>
        <p:nvSpPr>
          <p:cNvPr id="3" name="Content Placeholder 2">
            <a:extLst>
              <a:ext uri="{FF2B5EF4-FFF2-40B4-BE49-F238E27FC236}">
                <a16:creationId xmlns:a16="http://schemas.microsoft.com/office/drawing/2014/main" id="{4E83DA2F-E396-4DC7-B5F1-6EEFF96AEE7D}"/>
              </a:ext>
            </a:extLst>
          </p:cNvPr>
          <p:cNvSpPr>
            <a:spLocks noGrp="1"/>
          </p:cNvSpPr>
          <p:nvPr>
            <p:ph idx="1"/>
          </p:nvPr>
        </p:nvSpPr>
        <p:spPr>
          <a:xfrm>
            <a:off x="263352" y="1600201"/>
            <a:ext cx="11593288" cy="4525963"/>
          </a:xfrm>
        </p:spPr>
        <p:txBody>
          <a:bodyPr/>
          <a:lstStyle/>
          <a:p>
            <a:pPr marL="0" indent="0">
              <a:buNone/>
            </a:pPr>
            <a:r>
              <a:rPr lang="en-GB" sz="2800" dirty="0"/>
              <a:t>Treated specially</a:t>
            </a:r>
          </a:p>
          <a:p>
            <a:pPr marL="0" indent="0">
              <a:buNone/>
            </a:pPr>
            <a:r>
              <a:rPr lang="en-GB" sz="2200" dirty="0" err="1">
                <a:latin typeface="Courier New" panose="02070309020205020404" pitchFamily="49" charset="0"/>
                <a:cs typeface="Courier New" panose="02070309020205020404" pitchFamily="49" charset="0"/>
              </a:rPr>
              <a:t>date_indices</a:t>
            </a:r>
            <a:r>
              <a:rPr lang="en-GB" sz="2200" dirty="0">
                <a:latin typeface="Courier New" panose="02070309020205020404" pitchFamily="49" charset="0"/>
                <a:cs typeface="Courier New" panose="02070309020205020404" pitchFamily="49" charset="0"/>
              </a:rPr>
              <a:t> = </a:t>
            </a:r>
            <a:r>
              <a:rPr lang="en-GB" sz="2200" dirty="0" err="1">
                <a:latin typeface="Courier New" panose="02070309020205020404" pitchFamily="49" charset="0"/>
                <a:cs typeface="Courier New" panose="02070309020205020404" pitchFamily="49" charset="0"/>
              </a:rPr>
              <a:t>pandas.date_range</a:t>
            </a:r>
            <a:r>
              <a:rPr lang="en-GB" sz="2200" dirty="0">
                <a:latin typeface="Courier New" panose="02070309020205020404" pitchFamily="49" charset="0"/>
                <a:cs typeface="Courier New" panose="02070309020205020404" pitchFamily="49" charset="0"/>
              </a:rPr>
              <a:t>('20130101', periods=6, </a:t>
            </a:r>
            <a:r>
              <a:rPr lang="en-GB" sz="2200" dirty="0" err="1">
                <a:latin typeface="Courier New" panose="02070309020205020404" pitchFamily="49" charset="0"/>
                <a:cs typeface="Courier New" panose="02070309020205020404" pitchFamily="49" charset="0"/>
              </a:rPr>
              <a:t>freq</a:t>
            </a:r>
            <a:r>
              <a:rPr lang="en-GB" sz="2200" dirty="0">
                <a:latin typeface="Courier New" panose="02070309020205020404" pitchFamily="49" charset="0"/>
                <a:cs typeface="Courier New" panose="02070309020205020404" pitchFamily="49" charset="0"/>
              </a:rPr>
              <a:t>='D')</a:t>
            </a:r>
          </a:p>
          <a:p>
            <a:pPr marL="0" indent="0">
              <a:buNone/>
            </a:pPr>
            <a:r>
              <a:rPr lang="en-GB" sz="2800" dirty="0"/>
              <a:t>Generates six days, '2013-01-01' to '2013-01-06'.</a:t>
            </a:r>
          </a:p>
          <a:p>
            <a:pPr marL="0" indent="0">
              <a:buNone/>
            </a:pPr>
            <a:r>
              <a:rPr lang="en-GB" sz="2800" dirty="0"/>
              <a:t>Although dates have hyphens when printed, they should be used without for indexing etc.</a:t>
            </a:r>
          </a:p>
          <a:p>
            <a:pPr marL="0" indent="0">
              <a:buNone/>
            </a:pPr>
            <a:endParaRPr lang="en-GB" sz="2800" dirty="0"/>
          </a:p>
          <a:p>
            <a:pPr marL="0" indent="0">
              <a:buNone/>
            </a:pPr>
            <a:r>
              <a:rPr lang="en-GB" sz="2800" dirty="0"/>
              <a:t>Frequency is days by default, but can be 'Y', 'M', 'W' or 'H', 'min', 'S', '</a:t>
            </a:r>
            <a:r>
              <a:rPr lang="en-GB" sz="2800" dirty="0" err="1"/>
              <a:t>ms</a:t>
            </a:r>
            <a:r>
              <a:rPr lang="en-GB" sz="2800" dirty="0"/>
              <a:t>', 'um', 'N' and others:</a:t>
            </a:r>
          </a:p>
          <a:p>
            <a:pPr marL="0" indent="0">
              <a:buNone/>
            </a:pPr>
            <a:r>
              <a:rPr lang="en-GB" sz="2800" dirty="0">
                <a:solidFill>
                  <a:schemeClr val="tx2">
                    <a:lumMod val="60000"/>
                    <a:lumOff val="40000"/>
                  </a:schemeClr>
                </a:solidFill>
              </a:rPr>
              <a:t>http://pandas.pydata.org/pandas-docs/stable/timeseries.html#offset-aliases</a:t>
            </a:r>
            <a:endParaRPr lang="en-GB" dirty="0">
              <a:solidFill>
                <a:schemeClr val="tx2">
                  <a:lumMod val="60000"/>
                  <a:lumOff val="40000"/>
                </a:schemeClr>
              </a:solidFill>
            </a:endParaRPr>
          </a:p>
          <a:p>
            <a:pPr marL="0" indent="0">
              <a:buNone/>
            </a:pPr>
            <a:endParaRPr lang="en-GB" dirty="0"/>
          </a:p>
        </p:txBody>
      </p:sp>
    </p:spTree>
    <p:extLst>
      <p:ext uri="{BB962C8B-B14F-4D97-AF65-F5344CB8AC3E}">
        <p14:creationId xmlns:p14="http://schemas.microsoft.com/office/powerpoint/2010/main" val="2461622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01A1-3734-4804-8C28-0B0B3ACBCDD6}"/>
              </a:ext>
            </a:extLst>
          </p:cNvPr>
          <p:cNvSpPr>
            <a:spLocks noGrp="1"/>
          </p:cNvSpPr>
          <p:nvPr>
            <p:ph type="title"/>
          </p:nvPr>
        </p:nvSpPr>
        <p:spPr/>
        <p:txBody>
          <a:bodyPr/>
          <a:lstStyle/>
          <a:p>
            <a:pPr algn="r"/>
            <a:r>
              <a:rPr lang="en-GB" dirty="0"/>
              <a:t>Print</a:t>
            </a:r>
          </a:p>
        </p:txBody>
      </p:sp>
      <p:sp>
        <p:nvSpPr>
          <p:cNvPr id="3" name="Content Placeholder 2">
            <a:extLst>
              <a:ext uri="{FF2B5EF4-FFF2-40B4-BE49-F238E27FC236}">
                <a16:creationId xmlns:a16="http://schemas.microsoft.com/office/drawing/2014/main" id="{4C7A57A5-0881-411B-8739-BC90E51FD44A}"/>
              </a:ext>
            </a:extLst>
          </p:cNvPr>
          <p:cNvSpPr>
            <a:spLocks noGrp="1"/>
          </p:cNvSpPr>
          <p:nvPr>
            <p:ph idx="1"/>
          </p:nvPr>
        </p:nvSpPr>
        <p:spPr>
          <a:xfrm>
            <a:off x="609600" y="1600201"/>
            <a:ext cx="10972800" cy="4853135"/>
          </a:xfrm>
        </p:spPr>
        <p:txBody>
          <a:bodyPr/>
          <a:lstStyle/>
          <a:p>
            <a:pPr marL="0" indent="0">
              <a:buNone/>
            </a:pPr>
            <a:r>
              <a:rPr lang="en-GB" dirty="0"/>
              <a:t>As with </a:t>
            </a:r>
            <a:r>
              <a:rPr lang="en-GB" dirty="0" err="1"/>
              <a:t>numpy</a:t>
            </a:r>
            <a:r>
              <a:rPr lang="en-GB" dirty="0"/>
              <a:t>. Also:</a:t>
            </a:r>
          </a:p>
          <a:p>
            <a:pPr marL="0" indent="0">
              <a:buNone/>
            </a:pPr>
            <a:endParaRPr lang="en-GB" dirty="0"/>
          </a:p>
          <a:p>
            <a:pPr marL="0" indent="0">
              <a:buNone/>
            </a:pPr>
            <a:r>
              <a:rPr lang="en-GB" sz="2800" dirty="0" err="1">
                <a:latin typeface="Courier New" panose="02070309020205020404" pitchFamily="49" charset="0"/>
                <a:cs typeface="Courier New" panose="02070309020205020404" pitchFamily="49" charset="0"/>
              </a:rPr>
              <a:t>df.head</a:t>
            </a:r>
            <a:r>
              <a:rPr lang="en-GB" sz="2800" dirty="0">
                <a:latin typeface="Courier New" panose="02070309020205020404" pitchFamily="49" charset="0"/>
                <a:cs typeface="Courier New" panose="02070309020205020404" pitchFamily="49" charset="0"/>
              </a:rPr>
              <a:t>() 	First few lines</a:t>
            </a:r>
          </a:p>
          <a:p>
            <a:pPr marL="0" indent="0">
              <a:buNone/>
            </a:pPr>
            <a:r>
              <a:rPr lang="en-GB" sz="2800" dirty="0" err="1">
                <a:latin typeface="Courier New" panose="02070309020205020404" pitchFamily="49" charset="0"/>
                <a:cs typeface="Courier New" panose="02070309020205020404" pitchFamily="49" charset="0"/>
              </a:rPr>
              <a:t>df.tail</a:t>
            </a:r>
            <a:r>
              <a:rPr lang="en-GB" sz="2800" dirty="0">
                <a:latin typeface="Courier New" panose="02070309020205020404" pitchFamily="49" charset="0"/>
                <a:cs typeface="Courier New" panose="02070309020205020404" pitchFamily="49" charset="0"/>
              </a:rPr>
              <a:t>(5)	Last 5 lines</a:t>
            </a:r>
          </a:p>
          <a:p>
            <a:pPr marL="0" indent="0">
              <a:buNone/>
            </a:pPr>
            <a:r>
              <a:rPr lang="en-GB" sz="2800" dirty="0" err="1">
                <a:latin typeface="Courier New" panose="02070309020205020404" pitchFamily="49" charset="0"/>
                <a:cs typeface="Courier New" panose="02070309020205020404" pitchFamily="49" charset="0"/>
              </a:rPr>
              <a:t>df.index</a:t>
            </a:r>
            <a:endParaRPr lang="en-GB" sz="2800" dirty="0">
              <a:latin typeface="Courier New" panose="02070309020205020404" pitchFamily="49" charset="0"/>
              <a:cs typeface="Courier New" panose="02070309020205020404" pitchFamily="49" charset="0"/>
            </a:endParaRPr>
          </a:p>
          <a:p>
            <a:pPr marL="0" indent="0">
              <a:buNone/>
            </a:pPr>
            <a:r>
              <a:rPr lang="en-GB" sz="2800" dirty="0" err="1">
                <a:latin typeface="Courier New" panose="02070309020205020404" pitchFamily="49" charset="0"/>
                <a:cs typeface="Courier New" panose="02070309020205020404" pitchFamily="49" charset="0"/>
              </a:rPr>
              <a:t>df.columns</a:t>
            </a:r>
            <a:endParaRPr lang="en-GB" sz="2800" dirty="0">
              <a:latin typeface="Courier New" panose="02070309020205020404" pitchFamily="49" charset="0"/>
              <a:cs typeface="Courier New" panose="02070309020205020404" pitchFamily="49" charset="0"/>
            </a:endParaRPr>
          </a:p>
          <a:p>
            <a:pPr marL="0" indent="0">
              <a:buNone/>
            </a:pPr>
            <a:r>
              <a:rPr lang="en-GB" sz="2800" dirty="0" err="1">
                <a:latin typeface="Courier New" panose="02070309020205020404" pitchFamily="49" charset="0"/>
                <a:cs typeface="Courier New" panose="02070309020205020404" pitchFamily="49" charset="0"/>
              </a:rPr>
              <a:t>df.values</a:t>
            </a:r>
            <a:endParaRPr lang="en-GB" sz="2800" dirty="0">
              <a:latin typeface="Courier New" panose="02070309020205020404" pitchFamily="49" charset="0"/>
              <a:cs typeface="Courier New" panose="02070309020205020404" pitchFamily="49" charset="0"/>
            </a:endParaRPr>
          </a:p>
          <a:p>
            <a:pPr marL="0" indent="0">
              <a:buNone/>
            </a:pPr>
            <a:r>
              <a:rPr lang="en-GB" sz="2800" dirty="0" err="1">
                <a:latin typeface="Courier New" panose="02070309020205020404" pitchFamily="49" charset="0"/>
                <a:cs typeface="Courier New" panose="02070309020205020404" pitchFamily="49" charset="0"/>
              </a:rPr>
              <a:t>df.sort_index</a:t>
            </a:r>
            <a:r>
              <a:rPr lang="en-GB" sz="2800" dirty="0">
                <a:latin typeface="Courier New" panose="02070309020205020404" pitchFamily="49" charset="0"/>
                <a:cs typeface="Courier New" panose="02070309020205020404" pitchFamily="49" charset="0"/>
              </a:rPr>
              <a:t>(axis=1, ascending=False)</a:t>
            </a:r>
          </a:p>
          <a:p>
            <a:pPr marL="0" indent="0">
              <a:buNone/>
            </a:pPr>
            <a:r>
              <a:rPr lang="en-GB" sz="2800" dirty="0" err="1">
                <a:latin typeface="Courier New" panose="02070309020205020404" pitchFamily="49" charset="0"/>
                <a:cs typeface="Courier New" panose="02070309020205020404" pitchFamily="49" charset="0"/>
              </a:rPr>
              <a:t>df.sort_values</a:t>
            </a:r>
            <a:r>
              <a:rPr lang="en-GB" sz="2800" dirty="0">
                <a:latin typeface="Courier New" panose="02070309020205020404" pitchFamily="49" charset="0"/>
                <a:cs typeface="Courier New" panose="02070309020205020404" pitchFamily="49" charset="0"/>
              </a:rPr>
              <a:t>(by='col1')</a:t>
            </a:r>
          </a:p>
        </p:txBody>
      </p:sp>
    </p:spTree>
    <p:extLst>
      <p:ext uri="{BB962C8B-B14F-4D97-AF65-F5344CB8AC3E}">
        <p14:creationId xmlns:p14="http://schemas.microsoft.com/office/powerpoint/2010/main" val="2020222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4D6C-6AA2-4934-BF5D-BB7AB8236929}"/>
              </a:ext>
            </a:extLst>
          </p:cNvPr>
          <p:cNvSpPr>
            <a:spLocks noGrp="1"/>
          </p:cNvSpPr>
          <p:nvPr>
            <p:ph type="title"/>
          </p:nvPr>
        </p:nvSpPr>
        <p:spPr/>
        <p:txBody>
          <a:bodyPr/>
          <a:lstStyle/>
          <a:p>
            <a:pPr algn="r"/>
            <a:r>
              <a:rPr lang="en-GB" dirty="0"/>
              <a:t>Indexing</a:t>
            </a:r>
          </a:p>
        </p:txBody>
      </p:sp>
      <p:sp>
        <p:nvSpPr>
          <p:cNvPr id="3" name="Content Placeholder 2">
            <a:extLst>
              <a:ext uri="{FF2B5EF4-FFF2-40B4-BE49-F238E27FC236}">
                <a16:creationId xmlns:a16="http://schemas.microsoft.com/office/drawing/2014/main" id="{0B40FEA1-9DFF-4696-85FC-173493993986}"/>
              </a:ext>
            </a:extLst>
          </p:cNvPr>
          <p:cNvSpPr>
            <a:spLocks noGrp="1"/>
          </p:cNvSpPr>
          <p:nvPr>
            <p:ph idx="1"/>
          </p:nvPr>
        </p:nvSpPr>
        <p:spPr>
          <a:xfrm>
            <a:off x="407368" y="1052737"/>
            <a:ext cx="11784632" cy="5073428"/>
          </a:xfrm>
        </p:spPr>
        <p:txBody>
          <a:bodyPr/>
          <a:lstStyle/>
          <a:p>
            <a:pPr marL="0" indent="0">
              <a:buNone/>
            </a:pPr>
            <a:r>
              <a:rPr lang="en-GB" sz="2000" dirty="0">
                <a:latin typeface="Courier New" panose="02070309020205020404" pitchFamily="49" charset="0"/>
                <a:cs typeface="Courier New" panose="02070309020205020404" pitchFamily="49" charset="0"/>
              </a:rPr>
              <a:t>named[0] 		1</a:t>
            </a:r>
          </a:p>
          <a:p>
            <a:pPr marL="0" indent="0">
              <a:buNone/>
            </a:pPr>
            <a:r>
              <a:rPr lang="en-GB" sz="2000" dirty="0">
                <a:latin typeface="Courier New" panose="02070309020205020404" pitchFamily="49" charset="0"/>
                <a:cs typeface="Courier New" panose="02070309020205020404" pitchFamily="49" charset="0"/>
              </a:rPr>
              <a:t>named[:0]		a 1</a:t>
            </a:r>
          </a:p>
          <a:p>
            <a:pPr marL="0" indent="0">
              <a:buNone/>
            </a:pPr>
            <a:r>
              <a:rPr lang="en-GB" sz="2000" dirty="0">
                <a:latin typeface="Courier New" panose="02070309020205020404" pitchFamily="49" charset="0"/>
                <a:cs typeface="Courier New" panose="02070309020205020404" pitchFamily="49" charset="0"/>
              </a:rPr>
              <a:t>named[[0,1]]	a 1 </a:t>
            </a:r>
          </a:p>
          <a:p>
            <a:pPr marL="0" indent="0">
              <a:buNone/>
            </a:pPr>
            <a:r>
              <a:rPr lang="en-GB" sz="2000" dirty="0">
                <a:latin typeface="Courier New" panose="02070309020205020404" pitchFamily="49" charset="0"/>
                <a:cs typeface="Courier New" panose="02070309020205020404" pitchFamily="49" charset="0"/>
              </a:rPr>
              <a:t>			b 2</a:t>
            </a:r>
          </a:p>
          <a:p>
            <a:pPr marL="0" indent="0">
              <a:buNone/>
            </a:pPr>
            <a:r>
              <a:rPr lang="en-GB" sz="2000" dirty="0">
                <a:latin typeface="Courier New" panose="02070309020205020404" pitchFamily="49" charset="0"/>
                <a:cs typeface="Courier New" panose="02070309020205020404" pitchFamily="49" charset="0"/>
              </a:rPr>
              <a:t>named["a"]		1</a:t>
            </a:r>
          </a:p>
          <a:p>
            <a:pPr marL="0" indent="0">
              <a:buNone/>
            </a:pPr>
            <a:r>
              <a:rPr lang="en-GB" sz="2000" dirty="0">
                <a:latin typeface="Courier New" panose="02070309020205020404" pitchFamily="49" charset="0"/>
                <a:cs typeface="Courier New" panose="02070309020205020404" pitchFamily="49" charset="0"/>
              </a:rPr>
              <a:t>"a" in named == True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named.get</a:t>
            </a:r>
            <a:r>
              <a:rPr lang="en-GB" sz="2000" dirty="0">
                <a:latin typeface="Courier New" panose="02070309020205020404" pitchFamily="49" charset="0"/>
                <a:cs typeface="Courier New" panose="02070309020205020404" pitchFamily="49" charset="0"/>
              </a:rPr>
              <a:t>('f', </a:t>
            </a:r>
            <a:r>
              <a:rPr lang="en-GB" sz="2000" dirty="0" err="1">
                <a:latin typeface="Courier New" panose="02070309020205020404" pitchFamily="49" charset="0"/>
                <a:cs typeface="Courier New" panose="02070309020205020404" pitchFamily="49" charset="0"/>
              </a:rPr>
              <a:t>numpy.nan</a:t>
            </a:r>
            <a:r>
              <a:rPr lang="en-GB" sz="2000" dirty="0">
                <a:latin typeface="Courier New" panose="02070309020205020404" pitchFamily="49" charset="0"/>
                <a:cs typeface="Courier New" panose="02070309020205020404" pitchFamily="49" charset="0"/>
              </a:rPr>
              <a:t>)	</a:t>
            </a:r>
            <a:r>
              <a:rPr lang="en-GB" sz="2400" dirty="0"/>
              <a:t>	Returns default if index not found</a:t>
            </a:r>
          </a:p>
          <a:p>
            <a:pPr marL="0" indent="0">
              <a:buNone/>
            </a:pPr>
            <a:endParaRPr lang="en-GB" sz="2400" dirty="0"/>
          </a:p>
          <a:p>
            <a:pPr marL="0" indent="0">
              <a:buNone/>
            </a:pPr>
            <a:r>
              <a:rPr lang="en-GB" sz="2400" dirty="0"/>
              <a:t>Can also take equations:</a:t>
            </a:r>
          </a:p>
          <a:p>
            <a:pPr marL="0" indent="0">
              <a:buNone/>
            </a:pPr>
            <a:r>
              <a:rPr lang="en-GB" sz="2000" dirty="0">
                <a:latin typeface="Courier New" panose="02070309020205020404" pitchFamily="49" charset="0"/>
                <a:cs typeface="Courier New" panose="02070309020205020404" pitchFamily="49" charset="0"/>
              </a:rPr>
              <a:t>a[a &gt; </a:t>
            </a:r>
            <a:r>
              <a:rPr lang="en-GB" sz="2000" dirty="0" err="1">
                <a:latin typeface="Courier New" panose="02070309020205020404" pitchFamily="49" charset="0"/>
                <a:cs typeface="Courier New" panose="02070309020205020404" pitchFamily="49" charset="0"/>
              </a:rPr>
              <a:t>a.median</a:t>
            </a:r>
            <a:r>
              <a:rPr lang="en-GB" sz="20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1121980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DAF21-90DE-4AD5-BE93-2E09ACA3D94D}"/>
              </a:ext>
            </a:extLst>
          </p:cNvPr>
          <p:cNvSpPr>
            <a:spLocks noGrp="1"/>
          </p:cNvSpPr>
          <p:nvPr>
            <p:ph type="title"/>
          </p:nvPr>
        </p:nvSpPr>
        <p:spPr/>
        <p:txBody>
          <a:bodyPr/>
          <a:lstStyle/>
          <a:p>
            <a:pPr algn="r"/>
            <a:r>
              <a:rPr lang="en-GB" dirty="0"/>
              <a:t>Looping</a:t>
            </a:r>
          </a:p>
        </p:txBody>
      </p:sp>
      <p:sp>
        <p:nvSpPr>
          <p:cNvPr id="3" name="Content Placeholder 2">
            <a:extLst>
              <a:ext uri="{FF2B5EF4-FFF2-40B4-BE49-F238E27FC236}">
                <a16:creationId xmlns:a16="http://schemas.microsoft.com/office/drawing/2014/main" id="{CE87934C-1CFD-4C7B-8137-2D4CE567F69F}"/>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for value in series:</a:t>
            </a:r>
          </a:p>
          <a:p>
            <a:pPr marL="0" indent="0">
              <a:buNone/>
            </a:pPr>
            <a:r>
              <a:rPr lang="en-GB" dirty="0">
                <a:latin typeface="Courier New" panose="02070309020205020404" pitchFamily="49" charset="0"/>
                <a:cs typeface="Courier New" panose="02070309020205020404" pitchFamily="49" charset="0"/>
              </a:rPr>
              <a:t>	etc.</a:t>
            </a:r>
          </a:p>
          <a:p>
            <a:pPr marL="0" indent="0">
              <a:buNone/>
            </a:pPr>
            <a:endParaRPr lang="en-GB" dirty="0"/>
          </a:p>
          <a:p>
            <a:pPr marL="0" indent="0">
              <a:buNone/>
            </a:pPr>
            <a:r>
              <a:rPr lang="en-GB" dirty="0"/>
              <a:t>But generally unneeded: most operations take in series and process them elementwise.</a:t>
            </a:r>
          </a:p>
          <a:p>
            <a:pPr marL="0" indent="0">
              <a:buNone/>
            </a:pPr>
            <a:endParaRPr lang="en-GB" dirty="0"/>
          </a:p>
        </p:txBody>
      </p:sp>
    </p:spTree>
    <p:extLst>
      <p:ext uri="{BB962C8B-B14F-4D97-AF65-F5344CB8AC3E}">
        <p14:creationId xmlns:p14="http://schemas.microsoft.com/office/powerpoint/2010/main" val="1123150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451B-479F-4533-A573-CFCFFB5C9F18}"/>
              </a:ext>
            </a:extLst>
          </p:cNvPr>
          <p:cNvSpPr>
            <a:spLocks noGrp="1"/>
          </p:cNvSpPr>
          <p:nvPr>
            <p:ph type="title"/>
          </p:nvPr>
        </p:nvSpPr>
        <p:spPr/>
        <p:txBody>
          <a:bodyPr/>
          <a:lstStyle/>
          <a:p>
            <a:pPr algn="r"/>
            <a:r>
              <a:rPr lang="en-GB" dirty="0" err="1"/>
              <a:t>DataFrames</a:t>
            </a:r>
            <a:endParaRPr lang="en-GB" dirty="0"/>
          </a:p>
        </p:txBody>
      </p:sp>
      <p:sp>
        <p:nvSpPr>
          <p:cNvPr id="3" name="Content Placeholder 2">
            <a:extLst>
              <a:ext uri="{FF2B5EF4-FFF2-40B4-BE49-F238E27FC236}">
                <a16:creationId xmlns:a16="http://schemas.microsoft.com/office/drawing/2014/main" id="{EBCE972F-FD39-48D3-A5AC-1A6CE4D2071D}"/>
              </a:ext>
            </a:extLst>
          </p:cNvPr>
          <p:cNvSpPr>
            <a:spLocks noGrp="1"/>
          </p:cNvSpPr>
          <p:nvPr>
            <p:ph idx="1"/>
          </p:nvPr>
        </p:nvSpPr>
        <p:spPr>
          <a:xfrm>
            <a:off x="335360" y="1268761"/>
            <a:ext cx="11247040" cy="5184576"/>
          </a:xfrm>
        </p:spPr>
        <p:txBody>
          <a:bodyPr/>
          <a:lstStyle/>
          <a:p>
            <a:pPr marL="0" indent="0">
              <a:buNone/>
            </a:pPr>
            <a:r>
              <a:rPr lang="en-GB" sz="2800" dirty="0" err="1"/>
              <a:t>Dict</a:t>
            </a:r>
            <a:r>
              <a:rPr lang="en-GB" sz="2800" dirty="0"/>
              <a:t> of 1D </a:t>
            </a:r>
            <a:r>
              <a:rPr lang="en-GB" sz="2800" dirty="0" err="1"/>
              <a:t>ndarrays</a:t>
            </a:r>
            <a:r>
              <a:rPr lang="en-GB" sz="2800" dirty="0"/>
              <a:t>, lists, </a:t>
            </a:r>
            <a:r>
              <a:rPr lang="en-GB" sz="2800" dirty="0" err="1"/>
              <a:t>dicts</a:t>
            </a:r>
            <a:r>
              <a:rPr lang="en-GB" sz="2800" dirty="0"/>
              <a:t>, or Series</a:t>
            </a:r>
          </a:p>
          <a:p>
            <a:pPr marL="0" indent="0">
              <a:buNone/>
            </a:pPr>
            <a:r>
              <a:rPr lang="en-GB" sz="2800" dirty="0"/>
              <a:t>2-D </a:t>
            </a:r>
            <a:r>
              <a:rPr lang="en-GB" sz="2800" dirty="0" err="1"/>
              <a:t>numpy.ndarray</a:t>
            </a:r>
            <a:endParaRPr lang="en-GB" sz="2800" dirty="0"/>
          </a:p>
          <a:p>
            <a:pPr marL="0" indent="0">
              <a:buNone/>
            </a:pPr>
            <a:r>
              <a:rPr lang="en-GB" sz="2800" dirty="0"/>
              <a:t>Series</a:t>
            </a:r>
          </a:p>
          <a:p>
            <a:pPr marL="0" indent="0">
              <a:buNone/>
            </a:pPr>
            <a:endParaRPr lang="en-GB" sz="2800" dirty="0"/>
          </a:p>
          <a:p>
            <a:pPr marL="0" indent="0">
              <a:buNone/>
            </a:pPr>
            <a:r>
              <a:rPr lang="en-GB" sz="2000" dirty="0" err="1">
                <a:latin typeface="Courier New" panose="02070309020205020404" pitchFamily="49" charset="0"/>
                <a:cs typeface="Courier New" panose="02070309020205020404" pitchFamily="49" charset="0"/>
              </a:rPr>
              <a:t>data_dict</a:t>
            </a:r>
            <a:r>
              <a:rPr lang="en-GB" sz="2000" dirty="0">
                <a:latin typeface="Courier New" panose="02070309020205020404" pitchFamily="49" charset="0"/>
                <a:cs typeface="Courier New" panose="02070309020205020404" pitchFamily="49" charset="0"/>
              </a:rPr>
              <a:t> = {'col1' : [1, 2, 3, 4], 'col2' : [10, 20, 30, 40]}</a:t>
            </a:r>
          </a:p>
          <a:p>
            <a:pPr marL="0" indent="0">
              <a:buNone/>
            </a:pPr>
            <a:r>
              <a:rPr lang="en-GB" sz="2800" dirty="0"/>
              <a:t>Lists here could be </a:t>
            </a:r>
            <a:r>
              <a:rPr lang="en-GB" sz="2800" dirty="0" err="1"/>
              <a:t>ndarrays</a:t>
            </a:r>
            <a:r>
              <a:rPr lang="en-GB" sz="2800" dirty="0"/>
              <a:t> or Series.</a:t>
            </a:r>
          </a:p>
          <a:p>
            <a:pPr marL="0" indent="0">
              <a:buNone/>
            </a:pPr>
            <a:endParaRPr lang="en-GB" sz="2800" dirty="0"/>
          </a:p>
          <a:p>
            <a:pPr marL="0" indent="0">
              <a:buNone/>
            </a:pPr>
            <a:r>
              <a:rPr lang="en-GB" sz="2000" dirty="0">
                <a:latin typeface="Courier New" panose="02070309020205020404" pitchFamily="49" charset="0"/>
                <a:cs typeface="Courier New" panose="02070309020205020404" pitchFamily="49" charset="0"/>
              </a:rPr>
              <a:t>indices = ['a', 'b', 'c', 'd']</a:t>
            </a:r>
          </a:p>
          <a:p>
            <a:pPr marL="0" indent="0">
              <a:buNone/>
            </a:pPr>
            <a:r>
              <a:rPr lang="en-GB" sz="2000" dirty="0" err="1">
                <a:latin typeface="Courier New" panose="02070309020205020404" pitchFamily="49" charset="0"/>
                <a:cs typeface="Courier New" panose="02070309020205020404" pitchFamily="49" charset="0"/>
              </a:rPr>
              <a:t>df</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pandas.DataFrame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data_dict</a:t>
            </a:r>
            <a:r>
              <a:rPr lang="en-GB" sz="2000" dirty="0">
                <a:latin typeface="Courier New" panose="02070309020205020404" pitchFamily="49" charset="0"/>
                <a:cs typeface="Courier New" panose="02070309020205020404" pitchFamily="49" charset="0"/>
              </a:rPr>
              <a:t>, index = indices)</a:t>
            </a:r>
          </a:p>
          <a:p>
            <a:pPr marL="0" indent="0">
              <a:buNone/>
            </a:pPr>
            <a:r>
              <a:rPr lang="en-GB" sz="2800" dirty="0"/>
              <a:t>If no indices are passed in, numbered from zero.</a:t>
            </a:r>
          </a:p>
          <a:p>
            <a:pPr marL="0" indent="0">
              <a:buNone/>
            </a:pPr>
            <a:r>
              <a:rPr lang="en-GB" sz="2800" dirty="0"/>
              <a:t>If data shorter than current columns, filled with </a:t>
            </a:r>
            <a:r>
              <a:rPr lang="en-GB" sz="2800" dirty="0" err="1"/>
              <a:t>numpy.nan</a:t>
            </a:r>
            <a:r>
              <a:rPr lang="en-GB" sz="2800" dirty="0"/>
              <a:t>.</a:t>
            </a:r>
          </a:p>
        </p:txBody>
      </p:sp>
    </p:spTree>
    <p:extLst>
      <p:ext uri="{BB962C8B-B14F-4D97-AF65-F5344CB8AC3E}">
        <p14:creationId xmlns:p14="http://schemas.microsoft.com/office/powerpoint/2010/main" val="725177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C05D55-6E89-4CAB-AF6B-EFE36A876158}"/>
              </a:ext>
            </a:extLst>
          </p:cNvPr>
          <p:cNvSpPr>
            <a:spLocks noGrp="1"/>
          </p:cNvSpPr>
          <p:nvPr>
            <p:ph idx="1"/>
          </p:nvPr>
        </p:nvSpPr>
        <p:spPr>
          <a:xfrm>
            <a:off x="263352" y="764705"/>
            <a:ext cx="11319048" cy="5361460"/>
          </a:xfrm>
        </p:spPr>
        <p:txBody>
          <a:bodyPr/>
          <a:lstStyle/>
          <a:p>
            <a:pPr marL="0" indent="0">
              <a:buNone/>
            </a:pPr>
            <a:r>
              <a:rPr lang="en-GB" sz="2000" dirty="0">
                <a:latin typeface="Courier New" panose="02070309020205020404" pitchFamily="49" charset="0"/>
                <a:cs typeface="Courier New" panose="02070309020205020404" pitchFamily="49" charset="0"/>
              </a:rPr>
              <a:t>a = </a:t>
            </a:r>
            <a:r>
              <a:rPr lang="en-GB" sz="2000" dirty="0" err="1">
                <a:latin typeface="Courier New" panose="02070309020205020404" pitchFamily="49" charset="0"/>
                <a:cs typeface="Courier New" panose="02070309020205020404" pitchFamily="49" charset="0"/>
              </a:rPr>
              <a:t>pandas.DataFrame.from_items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[('col1', [1, 2, 3]), </a:t>
            </a:r>
          </a:p>
          <a:p>
            <a:pPr marL="0" indent="0">
              <a:buNone/>
            </a:pPr>
            <a:r>
              <a:rPr lang="en-GB" sz="2000" dirty="0">
                <a:latin typeface="Courier New" panose="02070309020205020404" pitchFamily="49" charset="0"/>
                <a:cs typeface="Courier New" panose="02070309020205020404" pitchFamily="49" charset="0"/>
              </a:rPr>
              <a:t>			 ('col2', [4, 5, 6])])</a:t>
            </a:r>
          </a:p>
          <a:p>
            <a:pPr marL="0" indent="0">
              <a:buNone/>
            </a:pPr>
            <a:r>
              <a:rPr lang="en-GB" sz="2000" dirty="0">
                <a:latin typeface="Courier New" panose="02070309020205020404" pitchFamily="49" charset="0"/>
                <a:cs typeface="Courier New" panose="02070309020205020404" pitchFamily="49" charset="0"/>
              </a:rPr>
              <a:t>    	col1  col2</a:t>
            </a:r>
          </a:p>
          <a:p>
            <a:pPr marL="0" indent="0">
              <a:buNone/>
            </a:pPr>
            <a:r>
              <a:rPr lang="en-GB" sz="2000" dirty="0">
                <a:latin typeface="Courier New" panose="02070309020205020404" pitchFamily="49" charset="0"/>
                <a:cs typeface="Courier New" panose="02070309020205020404" pitchFamily="49" charset="0"/>
              </a:rPr>
              <a:t>0  	1  	4</a:t>
            </a:r>
          </a:p>
          <a:p>
            <a:pPr marL="0" indent="0">
              <a:buNone/>
            </a:pPr>
            <a:r>
              <a:rPr lang="en-GB" sz="2000" dirty="0">
                <a:latin typeface="Courier New" panose="02070309020205020404" pitchFamily="49" charset="0"/>
                <a:cs typeface="Courier New" panose="02070309020205020404" pitchFamily="49" charset="0"/>
              </a:rPr>
              <a:t>1  	2  	5</a:t>
            </a:r>
          </a:p>
          <a:p>
            <a:pPr marL="457200" indent="-457200">
              <a:buAutoNum type="arabicPlain" startAt="2"/>
            </a:pPr>
            <a:r>
              <a:rPr lang="en-GB" sz="2000" dirty="0">
                <a:latin typeface="Courier New" panose="02070309020205020404" pitchFamily="49" charset="0"/>
                <a:cs typeface="Courier New" panose="02070309020205020404" pitchFamily="49" charset="0"/>
              </a:rPr>
              <a:t>  	3	6</a:t>
            </a:r>
          </a:p>
          <a:p>
            <a:pPr marL="457200" indent="-457200">
              <a:buAutoNum type="arabicPlain" startAt="2"/>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 = </a:t>
            </a:r>
            <a:r>
              <a:rPr lang="en-GB" sz="2000" dirty="0" err="1">
                <a:latin typeface="Courier New" panose="02070309020205020404" pitchFamily="49" charset="0"/>
                <a:cs typeface="Courier New" panose="02070309020205020404" pitchFamily="49" charset="0"/>
              </a:rPr>
              <a:t>pandas.DataFrame.from_items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 [1, 2, 3]), ('B', [4, 5, 6])], </a:t>
            </a:r>
          </a:p>
          <a:p>
            <a:pPr marL="0" indent="0">
              <a:buNone/>
            </a:pPr>
            <a:r>
              <a:rPr lang="en-GB" sz="2000" dirty="0">
                <a:latin typeface="Courier New" panose="02070309020205020404" pitchFamily="49" charset="0"/>
                <a:cs typeface="Courier New" panose="02070309020205020404" pitchFamily="49" charset="0"/>
              </a:rPr>
              <a:t>			orient='index', columns=['col1', 'col2', 'col3'])</a:t>
            </a:r>
          </a:p>
          <a:p>
            <a:pPr marL="0" indent="0">
              <a:buNone/>
            </a:pPr>
            <a:r>
              <a:rPr lang="en-GB" sz="2000" dirty="0">
                <a:latin typeface="Courier New" panose="02070309020205020404" pitchFamily="49" charset="0"/>
                <a:cs typeface="Courier New" panose="02070309020205020404" pitchFamily="49" charset="0"/>
              </a:rPr>
              <a:t> 	col1  col2  col3</a:t>
            </a:r>
          </a:p>
          <a:p>
            <a:pPr marL="0" indent="0">
              <a:buNone/>
            </a:pPr>
            <a:r>
              <a:rPr lang="en-GB" sz="2000" dirty="0">
                <a:latin typeface="Courier New" panose="02070309020205020404" pitchFamily="49" charset="0"/>
                <a:cs typeface="Courier New" panose="02070309020205020404" pitchFamily="49" charset="0"/>
              </a:rPr>
              <a:t>A    	1    	2     3</a:t>
            </a:r>
          </a:p>
          <a:p>
            <a:pPr marL="0" indent="0">
              <a:buNone/>
            </a:pPr>
            <a:r>
              <a:rPr lang="en-GB" sz="2000" dirty="0">
                <a:latin typeface="Courier New" panose="02070309020205020404" pitchFamily="49" charset="0"/>
                <a:cs typeface="Courier New" panose="02070309020205020404" pitchFamily="49" charset="0"/>
              </a:rPr>
              <a:t>B    	4    	5     6</a:t>
            </a:r>
          </a:p>
          <a:p>
            <a:pPr marL="0" indent="0">
              <a:buNone/>
            </a:pPr>
            <a:endParaRPr lang="en-GB" dirty="0"/>
          </a:p>
        </p:txBody>
      </p:sp>
    </p:spTree>
    <p:extLst>
      <p:ext uri="{BB962C8B-B14F-4D97-AF65-F5344CB8AC3E}">
        <p14:creationId xmlns:p14="http://schemas.microsoft.com/office/powerpoint/2010/main" val="2101227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A936-4FC3-4144-9575-232A2A4D5875}"/>
              </a:ext>
            </a:extLst>
          </p:cNvPr>
          <p:cNvSpPr>
            <a:spLocks noGrp="1"/>
          </p:cNvSpPr>
          <p:nvPr>
            <p:ph type="title"/>
          </p:nvPr>
        </p:nvSpPr>
        <p:spPr/>
        <p:txBody>
          <a:bodyPr/>
          <a:lstStyle/>
          <a:p>
            <a:pPr algn="r"/>
            <a:r>
              <a:rPr lang="en-GB" dirty="0"/>
              <a:t>I/O</a:t>
            </a:r>
          </a:p>
        </p:txBody>
      </p:sp>
      <p:sp>
        <p:nvSpPr>
          <p:cNvPr id="3" name="Content Placeholder 2">
            <a:extLst>
              <a:ext uri="{FF2B5EF4-FFF2-40B4-BE49-F238E27FC236}">
                <a16:creationId xmlns:a16="http://schemas.microsoft.com/office/drawing/2014/main" id="{B4251D34-1079-4D38-9719-F645C20B1F6F}"/>
              </a:ext>
            </a:extLst>
          </p:cNvPr>
          <p:cNvSpPr>
            <a:spLocks noGrp="1"/>
          </p:cNvSpPr>
          <p:nvPr>
            <p:ph idx="1"/>
          </p:nvPr>
        </p:nvSpPr>
        <p:spPr>
          <a:xfrm>
            <a:off x="263352" y="692696"/>
            <a:ext cx="11809312" cy="5890666"/>
          </a:xfrm>
        </p:spPr>
        <p:txBody>
          <a:bodyPr/>
          <a:lstStyle/>
          <a:p>
            <a:pPr marL="0" indent="0">
              <a:buNone/>
            </a:pPr>
            <a:r>
              <a:rPr lang="en-GB" sz="2000" dirty="0" err="1">
                <a:latin typeface="Courier New" panose="02070309020205020404" pitchFamily="49" charset="0"/>
                <a:cs typeface="Courier New" panose="02070309020205020404" pitchFamily="49" charset="0"/>
              </a:rPr>
              <a:t>df</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pandas.read_csv</a:t>
            </a:r>
            <a:r>
              <a:rPr lang="en-GB" sz="2000" dirty="0">
                <a:latin typeface="Courier New" panose="02070309020205020404" pitchFamily="49" charset="0"/>
                <a:cs typeface="Courier New" panose="02070309020205020404" pitchFamily="49" charset="0"/>
              </a:rPr>
              <a:t>('data.csv')</a:t>
            </a:r>
          </a:p>
          <a:p>
            <a:pPr marL="0" indent="0">
              <a:buNone/>
            </a:pPr>
            <a:r>
              <a:rPr lang="en-GB" sz="2000" dirty="0" err="1">
                <a:latin typeface="Courier New" panose="02070309020205020404" pitchFamily="49" charset="0"/>
                <a:cs typeface="Courier New" panose="02070309020205020404" pitchFamily="49" charset="0"/>
              </a:rPr>
              <a:t>df.to_csv</a:t>
            </a:r>
            <a:r>
              <a:rPr lang="en-GB" sz="2000" dirty="0">
                <a:latin typeface="Courier New" panose="02070309020205020404" pitchFamily="49" charset="0"/>
                <a:cs typeface="Courier New" panose="02070309020205020404" pitchFamily="49" charset="0"/>
              </a:rPr>
              <a:t>('data.csv')</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df</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pandas.read_excel</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'data.xlsx', 'Sheet1', </a:t>
            </a:r>
            <a:r>
              <a:rPr lang="en-GB" sz="2000" dirty="0" err="1">
                <a:latin typeface="Courier New" panose="02070309020205020404" pitchFamily="49" charset="0"/>
                <a:cs typeface="Courier New" panose="02070309020205020404" pitchFamily="49" charset="0"/>
              </a:rPr>
              <a:t>index_col</a:t>
            </a:r>
            <a:r>
              <a:rPr lang="en-GB" sz="2000" dirty="0">
                <a:latin typeface="Courier New" panose="02070309020205020404" pitchFamily="49" charset="0"/>
                <a:cs typeface="Courier New" panose="02070309020205020404" pitchFamily="49" charset="0"/>
              </a:rPr>
              <a:t>=None, </a:t>
            </a:r>
            <a:r>
              <a:rPr lang="en-GB" sz="2000" dirty="0" err="1">
                <a:latin typeface="Courier New" panose="02070309020205020404" pitchFamily="49" charset="0"/>
                <a:cs typeface="Courier New" panose="02070309020205020404" pitchFamily="49" charset="0"/>
              </a:rPr>
              <a:t>na_values</a:t>
            </a:r>
            <a:r>
              <a:rPr lang="en-GB" sz="2000" dirty="0">
                <a:latin typeface="Courier New" panose="02070309020205020404" pitchFamily="49" charset="0"/>
                <a:cs typeface="Courier New" panose="02070309020205020404" pitchFamily="49" charset="0"/>
              </a:rPr>
              <a:t>=['NA'])</a:t>
            </a:r>
          </a:p>
          <a:p>
            <a:pPr marL="0" indent="0">
              <a:buNone/>
            </a:pPr>
            <a:r>
              <a:rPr lang="en-GB" sz="2000" dirty="0" err="1">
                <a:latin typeface="Courier New" panose="02070309020205020404" pitchFamily="49" charset="0"/>
                <a:cs typeface="Courier New" panose="02070309020205020404" pitchFamily="49" charset="0"/>
              </a:rPr>
              <a:t>df.to_excel</a:t>
            </a:r>
            <a:r>
              <a:rPr lang="en-GB" sz="2000" dirty="0">
                <a:latin typeface="Courier New" panose="02070309020205020404" pitchFamily="49" charset="0"/>
                <a:cs typeface="Courier New" panose="02070309020205020404" pitchFamily="49" charset="0"/>
              </a:rPr>
              <a:t>('data.xlsx', </a:t>
            </a:r>
            <a:r>
              <a:rPr lang="en-GB" sz="2000" dirty="0" err="1">
                <a:latin typeface="Courier New" panose="02070309020205020404" pitchFamily="49" charset="0"/>
                <a:cs typeface="Courier New" panose="02070309020205020404" pitchFamily="49" charset="0"/>
              </a:rPr>
              <a:t>sheet_name</a:t>
            </a:r>
            <a:r>
              <a:rPr lang="en-GB" sz="2000" dirty="0">
                <a:latin typeface="Courier New" panose="02070309020205020404" pitchFamily="49" charset="0"/>
                <a:cs typeface="Courier New" panose="02070309020205020404" pitchFamily="49" charset="0"/>
              </a:rPr>
              <a:t>='Sheet1')</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df</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pandas.read_json</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data.json</a:t>
            </a: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json</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df.to_json</a:t>
            </a:r>
            <a:r>
              <a:rPr lang="en-GB" sz="2000" dirty="0">
                <a:latin typeface="Courier New" panose="02070309020205020404" pitchFamily="49" charset="0"/>
                <a:cs typeface="Courier New" panose="02070309020205020404" pitchFamily="49" charset="0"/>
              </a:rPr>
              <a:t>()</a:t>
            </a:r>
          </a:p>
          <a:p>
            <a:pPr marL="0" indent="0">
              <a:buNone/>
            </a:pPr>
            <a:r>
              <a:rPr lang="en-GB" sz="2800" dirty="0"/>
              <a:t>Can then be written to a text file.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800" dirty="0"/>
              <a:t>Wide variety of other formats including HTML and the local CTRL-C copy clipboard:</a:t>
            </a:r>
          </a:p>
          <a:p>
            <a:pPr marL="0" indent="0">
              <a:buNone/>
            </a:pPr>
            <a:r>
              <a:rPr lang="en-GB" sz="2800" dirty="0">
                <a:solidFill>
                  <a:schemeClr val="tx2">
                    <a:lumMod val="60000"/>
                    <a:lumOff val="40000"/>
                  </a:schemeClr>
                </a:solidFill>
              </a:rPr>
              <a:t>http://pandas.pydata.org/pandas-docs/stable/io.html</a:t>
            </a:r>
          </a:p>
        </p:txBody>
      </p:sp>
    </p:spTree>
    <p:extLst>
      <p:ext uri="{BB962C8B-B14F-4D97-AF65-F5344CB8AC3E}">
        <p14:creationId xmlns:p14="http://schemas.microsoft.com/office/powerpoint/2010/main" val="4020644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F1E32-4A4A-4DC3-8304-4DC15517D765}"/>
              </a:ext>
            </a:extLst>
          </p:cNvPr>
          <p:cNvSpPr>
            <a:spLocks noGrp="1"/>
          </p:cNvSpPr>
          <p:nvPr>
            <p:ph type="title"/>
          </p:nvPr>
        </p:nvSpPr>
        <p:spPr/>
        <p:txBody>
          <a:bodyPr/>
          <a:lstStyle/>
          <a:p>
            <a:pPr algn="r"/>
            <a:r>
              <a:rPr lang="en-GB" dirty="0"/>
              <a:t>Adding to </a:t>
            </a:r>
            <a:r>
              <a:rPr lang="en-GB" dirty="0" err="1"/>
              <a:t>DataFrames</a:t>
            </a:r>
            <a:endParaRPr lang="en-GB" dirty="0"/>
          </a:p>
        </p:txBody>
      </p:sp>
      <p:sp>
        <p:nvSpPr>
          <p:cNvPr id="3" name="Content Placeholder 2">
            <a:extLst>
              <a:ext uri="{FF2B5EF4-FFF2-40B4-BE49-F238E27FC236}">
                <a16:creationId xmlns:a16="http://schemas.microsoft.com/office/drawing/2014/main" id="{E3B463CB-A71E-434F-983C-758D547E3FE4}"/>
              </a:ext>
            </a:extLst>
          </p:cNvPr>
          <p:cNvSpPr>
            <a:spLocks noGrp="1"/>
          </p:cNvSpPr>
          <p:nvPr>
            <p:ph idx="1"/>
          </p:nvPr>
        </p:nvSpPr>
        <p:spPr>
          <a:xfrm>
            <a:off x="609600" y="1268760"/>
            <a:ext cx="10972800" cy="1800200"/>
          </a:xfrm>
        </p:spPr>
        <p:txBody>
          <a:bodyPr/>
          <a:lstStyle/>
          <a:p>
            <a:pPr marL="0" indent="0">
              <a:buNone/>
            </a:pPr>
            <a:r>
              <a:rPr lang="en-GB" sz="2800" dirty="0" err="1">
                <a:latin typeface="Courier New" panose="02070309020205020404" pitchFamily="49" charset="0"/>
                <a:cs typeface="Courier New" panose="02070309020205020404" pitchFamily="49" charset="0"/>
              </a:rPr>
              <a:t>concat</a:t>
            </a:r>
            <a:r>
              <a:rPr lang="en-GB" sz="2800" dirty="0">
                <a:latin typeface="Courier New" panose="02070309020205020404" pitchFamily="49" charset="0"/>
                <a:cs typeface="Courier New" panose="02070309020205020404" pitchFamily="49" charset="0"/>
              </a:rPr>
              <a:t>() 	</a:t>
            </a:r>
            <a:r>
              <a:rPr lang="en-GB" sz="2800" dirty="0"/>
              <a:t>adds </a:t>
            </a:r>
            <a:r>
              <a:rPr lang="en-GB" sz="2800" dirty="0" err="1"/>
              <a:t>dataframes</a:t>
            </a:r>
            <a:endParaRPr lang="en-GB" sz="2800" dirty="0"/>
          </a:p>
          <a:p>
            <a:pPr marL="0" indent="0">
              <a:buNone/>
            </a:pPr>
            <a:r>
              <a:rPr lang="en-GB" sz="2800" dirty="0">
                <a:latin typeface="Courier New" panose="02070309020205020404" pitchFamily="49" charset="0"/>
                <a:cs typeface="Courier New" panose="02070309020205020404" pitchFamily="49" charset="0"/>
              </a:rPr>
              <a:t>join() 		</a:t>
            </a:r>
            <a:r>
              <a:rPr lang="en-GB" sz="2800" dirty="0"/>
              <a:t>joins SQL style</a:t>
            </a:r>
          </a:p>
          <a:p>
            <a:pPr marL="0" indent="0">
              <a:buNone/>
            </a:pPr>
            <a:r>
              <a:rPr lang="en-GB" sz="2800" dirty="0">
                <a:latin typeface="Courier New" panose="02070309020205020404" pitchFamily="49" charset="0"/>
                <a:cs typeface="Courier New" panose="02070309020205020404" pitchFamily="49" charset="0"/>
              </a:rPr>
              <a:t>append() 	</a:t>
            </a:r>
            <a:r>
              <a:rPr lang="en-GB" sz="2800" dirty="0"/>
              <a:t>adds rows</a:t>
            </a:r>
          </a:p>
          <a:p>
            <a:pPr marL="0" indent="0">
              <a:buNone/>
            </a:pPr>
            <a:r>
              <a:rPr lang="en-GB" sz="2800" dirty="0">
                <a:latin typeface="Courier New" panose="02070309020205020404" pitchFamily="49" charset="0"/>
                <a:cs typeface="Courier New" panose="02070309020205020404" pitchFamily="49" charset="0"/>
              </a:rPr>
              <a:t>insert()	</a:t>
            </a:r>
            <a:r>
              <a:rPr lang="en-GB" sz="2800" dirty="0"/>
              <a:t>inserts columns at a specific location</a:t>
            </a:r>
            <a:endParaRPr lang="en-GB" sz="2800" dirty="0">
              <a:latin typeface="Courier New" panose="02070309020205020404" pitchFamily="49" charset="0"/>
              <a:cs typeface="Courier New" panose="02070309020205020404" pitchFamily="49" charset="0"/>
            </a:endParaRPr>
          </a:p>
          <a:p>
            <a:pPr marL="0" indent="0">
              <a:buNone/>
            </a:pPr>
            <a:endParaRPr lang="en-GB" dirty="0"/>
          </a:p>
        </p:txBody>
      </p:sp>
      <p:sp>
        <p:nvSpPr>
          <p:cNvPr id="4" name="Title 1">
            <a:extLst>
              <a:ext uri="{FF2B5EF4-FFF2-40B4-BE49-F238E27FC236}">
                <a16:creationId xmlns:a16="http://schemas.microsoft.com/office/drawing/2014/main" id="{571B06E0-465A-4C29-9853-0647F4D288C3}"/>
              </a:ext>
            </a:extLst>
          </p:cNvPr>
          <p:cNvSpPr txBox="1">
            <a:spLocks/>
          </p:cNvSpPr>
          <p:nvPr/>
        </p:nvSpPr>
        <p:spPr bwMode="auto">
          <a:xfrm>
            <a:off x="609600" y="3645024"/>
            <a:ext cx="10972800"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n-GB" dirty="0"/>
              <a:t>Remove</a:t>
            </a:r>
          </a:p>
        </p:txBody>
      </p:sp>
      <p:sp>
        <p:nvSpPr>
          <p:cNvPr id="6" name="Content Placeholder 2">
            <a:extLst>
              <a:ext uri="{FF2B5EF4-FFF2-40B4-BE49-F238E27FC236}">
                <a16:creationId xmlns:a16="http://schemas.microsoft.com/office/drawing/2014/main" id="{E8FC5AA1-6548-4E66-B9FF-59ABC98FB021}"/>
              </a:ext>
            </a:extLst>
          </p:cNvPr>
          <p:cNvSpPr txBox="1">
            <a:spLocks/>
          </p:cNvSpPr>
          <p:nvPr/>
        </p:nvSpPr>
        <p:spPr bwMode="auto">
          <a:xfrm>
            <a:off x="609600" y="4581128"/>
            <a:ext cx="10972800"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2800" dirty="0" err="1">
                <a:latin typeface="Courier New" panose="02070309020205020404" pitchFamily="49" charset="0"/>
                <a:cs typeface="Courier New" panose="02070309020205020404" pitchFamily="49" charset="0"/>
              </a:rPr>
              <a:t>df.sub</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df</a:t>
            </a:r>
            <a:r>
              <a:rPr lang="en-GB" sz="2800" dirty="0">
                <a:latin typeface="Courier New" panose="02070309020205020404" pitchFamily="49" charset="0"/>
                <a:cs typeface="Courier New" panose="02070309020205020404" pitchFamily="49" charset="0"/>
              </a:rPr>
              <a:t>['col1'], axis=0)</a:t>
            </a:r>
          </a:p>
          <a:p>
            <a:pPr marL="0" indent="0">
              <a:buFont typeface="Arial" charset="0"/>
              <a:buNone/>
            </a:pPr>
            <a:r>
              <a:rPr lang="en-GB" sz="2800" dirty="0"/>
              <a:t>(though you might also see </a:t>
            </a:r>
            <a:r>
              <a:rPr lang="en-GB" sz="2800" dirty="0" err="1">
                <a:latin typeface="Courier New" panose="02070309020205020404" pitchFamily="49" charset="0"/>
                <a:cs typeface="Courier New" panose="02070309020205020404" pitchFamily="49" charset="0"/>
              </a:rPr>
              <a:t>df</a:t>
            </a:r>
            <a:r>
              <a:rPr lang="en-GB" sz="2800" dirty="0">
                <a:latin typeface="Courier New" panose="02070309020205020404" pitchFamily="49" charset="0"/>
                <a:cs typeface="Courier New" panose="02070309020205020404" pitchFamily="49" charset="0"/>
              </a:rPr>
              <a:t> - </a:t>
            </a:r>
            <a:r>
              <a:rPr lang="en-GB" sz="2800" dirty="0" err="1">
                <a:latin typeface="Courier New" panose="02070309020205020404" pitchFamily="49" charset="0"/>
                <a:cs typeface="Courier New" panose="02070309020205020404" pitchFamily="49" charset="0"/>
              </a:rPr>
              <a:t>df</a:t>
            </a:r>
            <a:r>
              <a:rPr lang="en-GB" sz="2800" dirty="0">
                <a:latin typeface="Courier New" panose="02070309020205020404" pitchFamily="49" charset="0"/>
                <a:cs typeface="Courier New" panose="02070309020205020404" pitchFamily="49" charset="0"/>
              </a:rPr>
              <a:t>['col1']</a:t>
            </a:r>
            <a:r>
              <a:rPr lang="en-GB" sz="2800" dirty="0"/>
              <a:t>)</a:t>
            </a:r>
          </a:p>
        </p:txBody>
      </p:sp>
    </p:spTree>
    <p:extLst>
      <p:ext uri="{BB962C8B-B14F-4D97-AF65-F5344CB8AC3E}">
        <p14:creationId xmlns:p14="http://schemas.microsoft.com/office/powerpoint/2010/main" val="2603899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C34A-9C93-4789-B621-D46765ECC45F}"/>
              </a:ext>
            </a:extLst>
          </p:cNvPr>
          <p:cNvSpPr>
            <a:spLocks noGrp="1"/>
          </p:cNvSpPr>
          <p:nvPr>
            <p:ph type="title"/>
          </p:nvPr>
        </p:nvSpPr>
        <p:spPr/>
        <p:txBody>
          <a:bodyPr/>
          <a:lstStyle/>
          <a:p>
            <a:pPr algn="r"/>
            <a:r>
              <a:rPr lang="en-GB" dirty="0"/>
              <a:t>Broadcasting</a:t>
            </a:r>
          </a:p>
        </p:txBody>
      </p:sp>
      <p:sp>
        <p:nvSpPr>
          <p:cNvPr id="3" name="Content Placeholder 2">
            <a:extLst>
              <a:ext uri="{FF2B5EF4-FFF2-40B4-BE49-F238E27FC236}">
                <a16:creationId xmlns:a16="http://schemas.microsoft.com/office/drawing/2014/main" id="{3DEBC29C-A258-4F36-973F-8C5A14DD7D87}"/>
              </a:ext>
            </a:extLst>
          </p:cNvPr>
          <p:cNvSpPr>
            <a:spLocks noGrp="1"/>
          </p:cNvSpPr>
          <p:nvPr>
            <p:ph idx="1"/>
          </p:nvPr>
        </p:nvSpPr>
        <p:spPr>
          <a:xfrm>
            <a:off x="584974" y="1916832"/>
            <a:ext cx="10972800" cy="4525963"/>
          </a:xfrm>
        </p:spPr>
        <p:txBody>
          <a:bodyPr/>
          <a:lstStyle/>
          <a:p>
            <a:pPr marL="0" indent="0">
              <a:buNone/>
            </a:pPr>
            <a:r>
              <a:rPr lang="en-GB" dirty="0"/>
              <a:t>When working with a single series and a </a:t>
            </a:r>
            <a:r>
              <a:rPr lang="en-GB" dirty="0" err="1"/>
              <a:t>dataframe</a:t>
            </a:r>
            <a:r>
              <a:rPr lang="en-GB" dirty="0"/>
              <a:t>, the series will sometimes be assumed a row. Check. This doesn't happen with time series data.</a:t>
            </a:r>
          </a:p>
          <a:p>
            <a:pPr marL="0" indent="0">
              <a:buNone/>
            </a:pPr>
            <a:endParaRPr lang="en-GB" dirty="0"/>
          </a:p>
          <a:p>
            <a:pPr marL="0" indent="0">
              <a:buNone/>
            </a:pPr>
            <a:r>
              <a:rPr lang="en-GB" dirty="0"/>
              <a:t>More details on broadcasting, see:</a:t>
            </a:r>
          </a:p>
          <a:p>
            <a:pPr marL="0" indent="0">
              <a:buNone/>
            </a:pPr>
            <a:r>
              <a:rPr lang="en-GB" dirty="0">
                <a:solidFill>
                  <a:schemeClr val="tx2">
                    <a:lumMod val="60000"/>
                    <a:lumOff val="40000"/>
                  </a:schemeClr>
                </a:solidFill>
              </a:rPr>
              <a:t>http://pandas.pydata.org/pandas-docs/stable/dsintro.html#data-alignment-and-arithmetic</a:t>
            </a:r>
          </a:p>
          <a:p>
            <a:pPr marL="0" indent="0">
              <a:buNone/>
            </a:pPr>
            <a:endParaRPr lang="en-GB" dirty="0"/>
          </a:p>
        </p:txBody>
      </p:sp>
    </p:spTree>
    <p:extLst>
      <p:ext uri="{BB962C8B-B14F-4D97-AF65-F5344CB8AC3E}">
        <p14:creationId xmlns:p14="http://schemas.microsoft.com/office/powerpoint/2010/main" val="2126510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04D6C-6AA2-4934-BF5D-BB7AB8236929}"/>
              </a:ext>
            </a:extLst>
          </p:cNvPr>
          <p:cNvSpPr>
            <a:spLocks noGrp="1"/>
          </p:cNvSpPr>
          <p:nvPr>
            <p:ph type="title"/>
          </p:nvPr>
        </p:nvSpPr>
        <p:spPr/>
        <p:txBody>
          <a:bodyPr/>
          <a:lstStyle/>
          <a:p>
            <a:pPr algn="r"/>
            <a:r>
              <a:rPr lang="en-GB" dirty="0"/>
              <a:t>Indexing</a:t>
            </a:r>
          </a:p>
        </p:txBody>
      </p:sp>
      <p:sp>
        <p:nvSpPr>
          <p:cNvPr id="3" name="Content Placeholder 2">
            <a:extLst>
              <a:ext uri="{FF2B5EF4-FFF2-40B4-BE49-F238E27FC236}">
                <a16:creationId xmlns:a16="http://schemas.microsoft.com/office/drawing/2014/main" id="{0B40FEA1-9DFF-4696-85FC-173493993986}"/>
              </a:ext>
            </a:extLst>
          </p:cNvPr>
          <p:cNvSpPr>
            <a:spLocks noGrp="1"/>
          </p:cNvSpPr>
          <p:nvPr>
            <p:ph idx="1"/>
          </p:nvPr>
        </p:nvSpPr>
        <p:spPr>
          <a:xfrm>
            <a:off x="407368" y="1700807"/>
            <a:ext cx="11784632" cy="4425357"/>
          </a:xfrm>
        </p:spPr>
        <p:txBody>
          <a:bodyPr/>
          <a:lstStyle/>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400" dirty="0"/>
              <a:t>By name:</a:t>
            </a:r>
          </a:p>
          <a:p>
            <a:pPr marL="0" indent="0">
              <a:buNone/>
            </a:pPr>
            <a:r>
              <a:rPr lang="en-GB" sz="2000" dirty="0" err="1">
                <a:latin typeface="Courier New" panose="02070309020205020404" pitchFamily="49" charset="0"/>
                <a:cs typeface="Courier New" panose="02070309020205020404" pitchFamily="49" charset="0"/>
              </a:rPr>
              <a:t>named.loc</a:t>
            </a:r>
            <a:r>
              <a:rPr lang="en-GB" sz="2000" dirty="0">
                <a:latin typeface="Courier New" panose="02070309020205020404" pitchFamily="49" charset="0"/>
                <a:cs typeface="Courier New" panose="02070309020205020404" pitchFamily="49" charset="0"/>
              </a:rPr>
              <a:t>['row1',['col1','col2']]	</a:t>
            </a:r>
            <a:r>
              <a:rPr lang="en-GB" sz="2400" dirty="0"/>
              <a:t>	(you may also see </a:t>
            </a:r>
            <a:r>
              <a:rPr lang="en-GB" sz="2000" dirty="0">
                <a:latin typeface="Courier New" panose="02070309020205020404" pitchFamily="49" charset="0"/>
                <a:cs typeface="Courier New" panose="02070309020205020404" pitchFamily="49" charset="0"/>
              </a:rPr>
              <a:t>at() </a:t>
            </a:r>
            <a:r>
              <a:rPr lang="en-GB" sz="2400" dirty="0"/>
              <a:t>used)</a:t>
            </a:r>
          </a:p>
          <a:p>
            <a:pPr marL="0" indent="0">
              <a:buNone/>
            </a:pPr>
            <a:endParaRPr lang="en-GB" sz="2400" dirty="0"/>
          </a:p>
          <a:p>
            <a:pPr marL="0" indent="0">
              <a:buNone/>
            </a:pPr>
            <a:r>
              <a:rPr lang="en-GB" sz="2400" dirty="0"/>
              <a:t>Note that with slicing on labels, both start and end returned. Note also, not function.</a:t>
            </a:r>
          </a:p>
          <a:p>
            <a:pPr marL="0" indent="0">
              <a:buNone/>
            </a:pPr>
            <a:endParaRPr lang="en-GB" sz="2400" dirty="0"/>
          </a:p>
          <a:p>
            <a:pPr marL="0" indent="0">
              <a:buNone/>
            </a:pPr>
            <a:r>
              <a:rPr lang="en-GB" sz="2000" dirty="0" err="1">
                <a:latin typeface="Courier New" panose="02070309020205020404" pitchFamily="49" charset="0"/>
                <a:cs typeface="Courier New" panose="02070309020205020404" pitchFamily="49" charset="0"/>
              </a:rPr>
              <a:t>iloc</a:t>
            </a:r>
            <a:r>
              <a:rPr lang="en-GB" sz="2000" dirty="0">
                <a:latin typeface="Courier New" panose="02070309020205020404" pitchFamily="49" charset="0"/>
                <a:cs typeface="Courier New" panose="02070309020205020404" pitchFamily="49" charset="0"/>
              </a:rPr>
              <a:t>[1,1] </a:t>
            </a:r>
            <a:r>
              <a:rPr lang="en-GB" sz="2400" dirty="0"/>
              <a:t>used for positions.</a:t>
            </a:r>
          </a:p>
        </p:txBody>
      </p:sp>
    </p:spTree>
    <p:extLst>
      <p:ext uri="{BB962C8B-B14F-4D97-AF65-F5344CB8AC3E}">
        <p14:creationId xmlns:p14="http://schemas.microsoft.com/office/powerpoint/2010/main" val="750732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B89E4-DB60-4ED1-8CEC-5AC9E01F23A3}"/>
              </a:ext>
            </a:extLst>
          </p:cNvPr>
          <p:cNvSpPr>
            <a:spLocks noGrp="1"/>
          </p:cNvSpPr>
          <p:nvPr>
            <p:ph type="title"/>
          </p:nvPr>
        </p:nvSpPr>
        <p:spPr/>
        <p:txBody>
          <a:bodyPr/>
          <a:lstStyle/>
          <a:p>
            <a:pPr algn="r"/>
            <a:r>
              <a:rPr lang="en-GB" dirty="0" err="1"/>
              <a:t>ndarray</a:t>
            </a:r>
            <a:endParaRPr lang="en-GB" dirty="0"/>
          </a:p>
        </p:txBody>
      </p:sp>
      <p:sp>
        <p:nvSpPr>
          <p:cNvPr id="3" name="Content Placeholder 2">
            <a:extLst>
              <a:ext uri="{FF2B5EF4-FFF2-40B4-BE49-F238E27FC236}">
                <a16:creationId xmlns:a16="http://schemas.microsoft.com/office/drawing/2014/main" id="{82FB113A-BC4A-4D44-BBEF-C7B01D6C9AC1}"/>
              </a:ext>
            </a:extLst>
          </p:cNvPr>
          <p:cNvSpPr>
            <a:spLocks noGrp="1"/>
          </p:cNvSpPr>
          <p:nvPr>
            <p:ph idx="1"/>
          </p:nvPr>
        </p:nvSpPr>
        <p:spPr>
          <a:xfrm>
            <a:off x="263352" y="1268761"/>
            <a:ext cx="11809312" cy="4857404"/>
          </a:xfrm>
        </p:spPr>
        <p:txBody>
          <a:bodyPr/>
          <a:lstStyle/>
          <a:p>
            <a:pPr marL="0" indent="0">
              <a:buNone/>
            </a:pPr>
            <a:r>
              <a:rPr lang="en-GB" sz="2800" dirty="0" err="1"/>
              <a:t>ndarray</a:t>
            </a:r>
            <a:r>
              <a:rPr lang="en-GB" sz="2800" dirty="0"/>
              <a:t> or </a:t>
            </a:r>
            <a:r>
              <a:rPr lang="en-GB" sz="2800" dirty="0" err="1"/>
              <a:t>numpy.array</a:t>
            </a:r>
            <a:r>
              <a:rPr lang="en-GB" sz="2800" dirty="0"/>
              <a:t> (alias) is the basic data format.</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numpy.array</a:t>
            </a:r>
            <a:r>
              <a:rPr lang="en-GB" sz="2400" dirty="0">
                <a:latin typeface="Courier New" panose="02070309020205020404" pitchFamily="49" charset="0"/>
                <a:cs typeface="Courier New" panose="02070309020205020404" pitchFamily="49" charset="0"/>
              </a:rPr>
              <a:t>([2,3,4])</a:t>
            </a:r>
            <a:r>
              <a:rPr lang="en-GB" sz="2800" dirty="0"/>
              <a:t>	Make array with list or tuple (NOT numbers)</a:t>
            </a:r>
          </a:p>
          <a:p>
            <a:pPr marL="0" indent="0">
              <a:buNone/>
            </a:pPr>
            <a:endParaRPr lang="en-GB" sz="2800" dirty="0"/>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numpy.fromfile</a:t>
            </a:r>
            <a:r>
              <a:rPr lang="en-GB" sz="2400" dirty="0">
                <a:latin typeface="Courier New" panose="02070309020205020404" pitchFamily="49" charset="0"/>
                <a:cs typeface="Courier New" panose="02070309020205020404" pitchFamily="49" charset="0"/>
              </a:rPr>
              <a:t>(file, </a:t>
            </a:r>
            <a:r>
              <a:rPr lang="en-GB" sz="2400" dirty="0" err="1">
                <a:latin typeface="Courier New" panose="02070309020205020404" pitchFamily="49" charset="0"/>
                <a:cs typeface="Courier New" panose="02070309020205020404" pitchFamily="49" charset="0"/>
              </a:rPr>
              <a:t>dtype</a:t>
            </a:r>
            <a:r>
              <a:rPr lang="en-GB" sz="2400" dirty="0">
                <a:latin typeface="Courier New" panose="02070309020205020404" pitchFamily="49" charset="0"/>
                <a:cs typeface="Courier New" panose="02070309020205020404" pitchFamily="49" charset="0"/>
              </a:rPr>
              <a:t>=float, count=-1, </a:t>
            </a:r>
            <a:r>
              <a:rPr lang="en-GB" sz="2400" dirty="0" err="1">
                <a:latin typeface="Courier New" panose="02070309020205020404" pitchFamily="49" charset="0"/>
                <a:cs typeface="Courier New" panose="02070309020205020404" pitchFamily="49" charset="0"/>
              </a:rPr>
              <a:t>sep</a:t>
            </a:r>
            <a:r>
              <a:rPr lang="en-GB" sz="2400" dirty="0">
                <a:latin typeface="Courier New" panose="02070309020205020404" pitchFamily="49" charset="0"/>
                <a:cs typeface="Courier New" panose="02070309020205020404" pitchFamily="49" charset="0"/>
              </a:rPr>
              <a:t>='')</a:t>
            </a:r>
          </a:p>
          <a:p>
            <a:pPr marL="0" indent="0">
              <a:buNone/>
            </a:pPr>
            <a:r>
              <a:rPr lang="en-GB" sz="2400" dirty="0" err="1">
                <a:latin typeface="Courier New" panose="02070309020205020404" pitchFamily="49" charset="0"/>
                <a:cs typeface="Courier New" panose="02070309020205020404" pitchFamily="49" charset="0"/>
              </a:rPr>
              <a:t>dtype</a:t>
            </a:r>
            <a:r>
              <a:rPr lang="en-GB" sz="2800" dirty="0"/>
              <a:t> 	Allows the construction of multi-type arrays</a:t>
            </a:r>
          </a:p>
          <a:p>
            <a:pPr marL="0" indent="0">
              <a:buNone/>
            </a:pPr>
            <a:r>
              <a:rPr lang="en-GB" sz="2400" dirty="0">
                <a:latin typeface="Courier New" panose="02070309020205020404" pitchFamily="49" charset="0"/>
                <a:cs typeface="Courier New" panose="02070309020205020404" pitchFamily="49" charset="0"/>
              </a:rPr>
              <a:t>count</a:t>
            </a:r>
            <a:r>
              <a:rPr lang="en-GB" sz="2800" dirty="0"/>
              <a:t> 	Number of values to read (-1 == all)</a:t>
            </a:r>
          </a:p>
          <a:p>
            <a:pPr marL="0" indent="0">
              <a:buNone/>
            </a:pPr>
            <a:r>
              <a:rPr lang="en-GB" sz="2400" dirty="0" err="1">
                <a:latin typeface="Courier New" panose="02070309020205020404" pitchFamily="49" charset="0"/>
                <a:cs typeface="Courier New" panose="02070309020205020404" pitchFamily="49" charset="0"/>
              </a:rPr>
              <a:t>sep</a:t>
            </a:r>
            <a:r>
              <a:rPr lang="en-GB" sz="2800" dirty="0"/>
              <a:t> 		Separator</a:t>
            </a:r>
          </a:p>
          <a:p>
            <a:pPr marL="0" indent="0">
              <a:buNone/>
            </a:pPr>
            <a:endParaRPr lang="en-GB" sz="2800" dirty="0"/>
          </a:p>
          <a:p>
            <a:pPr marL="0" indent="0">
              <a:buNone/>
            </a:pPr>
            <a:r>
              <a:rPr lang="en-GB" sz="2800" dirty="0"/>
              <a:t>To generate using a function that acts on each element of a shape:</a:t>
            </a:r>
          </a:p>
          <a:p>
            <a:pPr marL="0" indent="0">
              <a:buNone/>
            </a:pPr>
            <a:r>
              <a:rPr lang="en-GB" sz="2400" dirty="0" err="1">
                <a:latin typeface="Courier New" panose="02070309020205020404" pitchFamily="49" charset="0"/>
                <a:cs typeface="Courier New" panose="02070309020205020404" pitchFamily="49" charset="0"/>
              </a:rPr>
              <a:t>numpy.fromfunction</a:t>
            </a:r>
            <a:r>
              <a:rPr lang="en-GB" sz="2400" dirty="0">
                <a:latin typeface="Courier New" panose="02070309020205020404" pitchFamily="49" charset="0"/>
                <a:cs typeface="Courier New" panose="02070309020205020404" pitchFamily="49" charset="0"/>
              </a:rPr>
              <a:t>(function, shape, **</a:t>
            </a:r>
            <a:r>
              <a:rPr lang="en-GB" sz="2400" dirty="0" err="1">
                <a:latin typeface="Courier New" panose="02070309020205020404" pitchFamily="49" charset="0"/>
                <a:cs typeface="Courier New" panose="02070309020205020404" pitchFamily="49" charset="0"/>
              </a:rPr>
              <a:t>kwargs</a:t>
            </a:r>
            <a:r>
              <a:rPr lang="en-GB" sz="2400"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29784325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00650-801E-4824-BEF4-3C37B5EC18BE}"/>
              </a:ext>
            </a:extLst>
          </p:cNvPr>
          <p:cNvSpPr>
            <a:spLocks noGrp="1"/>
          </p:cNvSpPr>
          <p:nvPr>
            <p:ph type="title"/>
          </p:nvPr>
        </p:nvSpPr>
        <p:spPr/>
        <p:txBody>
          <a:bodyPr/>
          <a:lstStyle/>
          <a:p>
            <a:pPr algn="r"/>
            <a:r>
              <a:rPr lang="en-GB" dirty="0"/>
              <a:t>Indexing</a:t>
            </a:r>
          </a:p>
        </p:txBody>
      </p:sp>
      <p:graphicFrame>
        <p:nvGraphicFramePr>
          <p:cNvPr id="4" name="Content Placeholder 3">
            <a:extLst>
              <a:ext uri="{FF2B5EF4-FFF2-40B4-BE49-F238E27FC236}">
                <a16:creationId xmlns:a16="http://schemas.microsoft.com/office/drawing/2014/main" id="{902A0BFB-575A-403D-96E8-6C3C01F7F250}"/>
              </a:ext>
            </a:extLst>
          </p:cNvPr>
          <p:cNvGraphicFramePr>
            <a:graphicFrameLocks noGrp="1"/>
          </p:cNvGraphicFramePr>
          <p:nvPr>
            <p:ph idx="1"/>
            <p:extLst>
              <p:ext uri="{D42A27DB-BD31-4B8C-83A1-F6EECF244321}">
                <p14:modId xmlns:p14="http://schemas.microsoft.com/office/powerpoint/2010/main" val="4092446797"/>
              </p:ext>
            </p:extLst>
          </p:nvPr>
        </p:nvGraphicFramePr>
        <p:xfrm>
          <a:off x="609600" y="2765901"/>
          <a:ext cx="10972800" cy="2926080"/>
        </p:xfrm>
        <a:graphic>
          <a:graphicData uri="http://schemas.openxmlformats.org/drawingml/2006/table">
            <a:tbl>
              <a:tblPr/>
              <a:tblGrid>
                <a:gridCol w="3657600">
                  <a:extLst>
                    <a:ext uri="{9D8B030D-6E8A-4147-A177-3AD203B41FA5}">
                      <a16:colId xmlns:a16="http://schemas.microsoft.com/office/drawing/2014/main" val="3350600211"/>
                    </a:ext>
                  </a:extLst>
                </a:gridCol>
                <a:gridCol w="3657600">
                  <a:extLst>
                    <a:ext uri="{9D8B030D-6E8A-4147-A177-3AD203B41FA5}">
                      <a16:colId xmlns:a16="http://schemas.microsoft.com/office/drawing/2014/main" val="4238117775"/>
                    </a:ext>
                  </a:extLst>
                </a:gridCol>
                <a:gridCol w="3657600">
                  <a:extLst>
                    <a:ext uri="{9D8B030D-6E8A-4147-A177-3AD203B41FA5}">
                      <a16:colId xmlns:a16="http://schemas.microsoft.com/office/drawing/2014/main" val="3340878504"/>
                    </a:ext>
                  </a:extLst>
                </a:gridCol>
              </a:tblGrid>
              <a:tr h="0">
                <a:tc>
                  <a:txBody>
                    <a:bodyPr/>
                    <a:lstStyle/>
                    <a:p>
                      <a:r>
                        <a:rPr lang="en-GB">
                          <a:solidFill>
                            <a:schemeClr val="tx2">
                              <a:lumMod val="60000"/>
                              <a:lumOff val="40000"/>
                            </a:schemeClr>
                          </a:solidFill>
                        </a:rPr>
                        <a:t>Operation</a:t>
                      </a:r>
                    </a:p>
                  </a:txBody>
                  <a:tcPr anchor="ctr">
                    <a:lnL>
                      <a:noFill/>
                    </a:lnL>
                    <a:lnR>
                      <a:noFill/>
                    </a:lnR>
                    <a:lnT>
                      <a:noFill/>
                    </a:lnT>
                    <a:lnB>
                      <a:noFill/>
                    </a:lnB>
                  </a:tcPr>
                </a:tc>
                <a:tc>
                  <a:txBody>
                    <a:bodyPr/>
                    <a:lstStyle/>
                    <a:p>
                      <a:r>
                        <a:rPr lang="en-GB">
                          <a:solidFill>
                            <a:schemeClr val="tx2">
                              <a:lumMod val="60000"/>
                              <a:lumOff val="40000"/>
                            </a:schemeClr>
                          </a:solidFill>
                        </a:rPr>
                        <a:t>Syntax</a:t>
                      </a:r>
                    </a:p>
                  </a:txBody>
                  <a:tcPr anchor="ctr">
                    <a:lnL>
                      <a:noFill/>
                    </a:lnL>
                    <a:lnR>
                      <a:noFill/>
                    </a:lnR>
                    <a:lnT>
                      <a:noFill/>
                    </a:lnT>
                    <a:lnB>
                      <a:noFill/>
                    </a:lnB>
                  </a:tcPr>
                </a:tc>
                <a:tc>
                  <a:txBody>
                    <a:bodyPr/>
                    <a:lstStyle/>
                    <a:p>
                      <a:r>
                        <a:rPr lang="en-GB" dirty="0">
                          <a:solidFill>
                            <a:schemeClr val="tx2">
                              <a:lumMod val="60000"/>
                              <a:lumOff val="40000"/>
                            </a:schemeClr>
                          </a:solidFill>
                        </a:rPr>
                        <a:t>Result</a:t>
                      </a:r>
                    </a:p>
                  </a:txBody>
                  <a:tcPr anchor="ctr">
                    <a:lnL>
                      <a:noFill/>
                    </a:lnL>
                    <a:lnR>
                      <a:noFill/>
                    </a:lnR>
                    <a:lnT>
                      <a:noFill/>
                    </a:lnT>
                    <a:lnB>
                      <a:noFill/>
                    </a:lnB>
                  </a:tcPr>
                </a:tc>
                <a:extLst>
                  <a:ext uri="{0D108BD9-81ED-4DB2-BD59-A6C34878D82A}">
                    <a16:rowId xmlns:a16="http://schemas.microsoft.com/office/drawing/2014/main" val="740366322"/>
                  </a:ext>
                </a:extLst>
              </a:tr>
              <a:tr h="0">
                <a:tc>
                  <a:txBody>
                    <a:bodyPr/>
                    <a:lstStyle/>
                    <a:p>
                      <a:r>
                        <a:rPr lang="en-GB"/>
                        <a:t>Select column</a:t>
                      </a:r>
                    </a:p>
                  </a:txBody>
                  <a:tcPr anchor="ctr">
                    <a:lnL>
                      <a:noFill/>
                    </a:lnL>
                    <a:lnR>
                      <a:noFill/>
                    </a:lnR>
                    <a:lnT>
                      <a:noFill/>
                    </a:lnT>
                    <a:lnB>
                      <a:noFill/>
                    </a:lnB>
                  </a:tcPr>
                </a:tc>
                <a:tc>
                  <a:txBody>
                    <a:bodyPr/>
                    <a:lstStyle/>
                    <a:p>
                      <a:r>
                        <a:rPr lang="en-GB"/>
                        <a:t>df[col]</a:t>
                      </a:r>
                    </a:p>
                  </a:txBody>
                  <a:tcPr anchor="ctr">
                    <a:lnL>
                      <a:noFill/>
                    </a:lnL>
                    <a:lnR>
                      <a:noFill/>
                    </a:lnR>
                    <a:lnT>
                      <a:noFill/>
                    </a:lnT>
                    <a:lnB>
                      <a:noFill/>
                    </a:lnB>
                  </a:tcPr>
                </a:tc>
                <a:tc>
                  <a:txBody>
                    <a:bodyPr/>
                    <a:lstStyle/>
                    <a:p>
                      <a:r>
                        <a:rPr lang="en-GB"/>
                        <a:t>Series</a:t>
                      </a:r>
                    </a:p>
                  </a:txBody>
                  <a:tcPr anchor="ctr">
                    <a:lnL>
                      <a:noFill/>
                    </a:lnL>
                    <a:lnR>
                      <a:noFill/>
                    </a:lnR>
                    <a:lnT>
                      <a:noFill/>
                    </a:lnT>
                    <a:lnB>
                      <a:noFill/>
                    </a:lnB>
                  </a:tcPr>
                </a:tc>
                <a:extLst>
                  <a:ext uri="{0D108BD9-81ED-4DB2-BD59-A6C34878D82A}">
                    <a16:rowId xmlns:a16="http://schemas.microsoft.com/office/drawing/2014/main" val="2456332419"/>
                  </a:ext>
                </a:extLst>
              </a:tr>
              <a:tr h="0">
                <a:tc>
                  <a:txBody>
                    <a:bodyPr/>
                    <a:lstStyle/>
                    <a:p>
                      <a:r>
                        <a:rPr lang="en-GB"/>
                        <a:t>Select row by label</a:t>
                      </a:r>
                    </a:p>
                  </a:txBody>
                  <a:tcPr anchor="ctr">
                    <a:lnL>
                      <a:noFill/>
                    </a:lnL>
                    <a:lnR>
                      <a:noFill/>
                    </a:lnR>
                    <a:lnT>
                      <a:noFill/>
                    </a:lnT>
                    <a:lnB>
                      <a:noFill/>
                    </a:lnB>
                  </a:tcPr>
                </a:tc>
                <a:tc>
                  <a:txBody>
                    <a:bodyPr/>
                    <a:lstStyle/>
                    <a:p>
                      <a:r>
                        <a:rPr lang="en-GB" dirty="0" err="1"/>
                        <a:t>df.loc</a:t>
                      </a:r>
                      <a:r>
                        <a:rPr lang="en-GB" dirty="0"/>
                        <a:t>[label]</a:t>
                      </a:r>
                    </a:p>
                  </a:txBody>
                  <a:tcPr anchor="ctr">
                    <a:lnL>
                      <a:noFill/>
                    </a:lnL>
                    <a:lnR>
                      <a:noFill/>
                    </a:lnR>
                    <a:lnT>
                      <a:noFill/>
                    </a:lnT>
                    <a:lnB>
                      <a:noFill/>
                    </a:lnB>
                  </a:tcPr>
                </a:tc>
                <a:tc>
                  <a:txBody>
                    <a:bodyPr/>
                    <a:lstStyle/>
                    <a:p>
                      <a:r>
                        <a:rPr lang="en-GB" dirty="0"/>
                        <a:t>Series representing row</a:t>
                      </a:r>
                    </a:p>
                  </a:txBody>
                  <a:tcPr anchor="ctr">
                    <a:lnL>
                      <a:noFill/>
                    </a:lnL>
                    <a:lnR>
                      <a:noFill/>
                    </a:lnR>
                    <a:lnT>
                      <a:noFill/>
                    </a:lnT>
                    <a:lnB>
                      <a:noFill/>
                    </a:lnB>
                  </a:tcPr>
                </a:tc>
                <a:extLst>
                  <a:ext uri="{0D108BD9-81ED-4DB2-BD59-A6C34878D82A}">
                    <a16:rowId xmlns:a16="http://schemas.microsoft.com/office/drawing/2014/main" val="3291420788"/>
                  </a:ext>
                </a:extLst>
              </a:tr>
              <a:tr h="0">
                <a:tc>
                  <a:txBody>
                    <a:bodyPr/>
                    <a:lstStyle/>
                    <a:p>
                      <a:r>
                        <a:rPr lang="en-GB"/>
                        <a:t>Select row by integer location</a:t>
                      </a:r>
                    </a:p>
                  </a:txBody>
                  <a:tcPr anchor="ctr">
                    <a:lnL>
                      <a:noFill/>
                    </a:lnL>
                    <a:lnR>
                      <a:noFill/>
                    </a:lnR>
                    <a:lnT>
                      <a:noFill/>
                    </a:lnT>
                    <a:lnB>
                      <a:noFill/>
                    </a:lnB>
                  </a:tcPr>
                </a:tc>
                <a:tc>
                  <a:txBody>
                    <a:bodyPr/>
                    <a:lstStyle/>
                    <a:p>
                      <a:r>
                        <a:rPr lang="en-GB"/>
                        <a:t>df.iloc[loc]</a:t>
                      </a:r>
                    </a:p>
                  </a:txBody>
                  <a:tcPr anchor="ctr">
                    <a:lnL>
                      <a:noFill/>
                    </a:lnL>
                    <a:lnR>
                      <a:noFill/>
                    </a:lnR>
                    <a:lnT>
                      <a:noFill/>
                    </a:lnT>
                    <a:lnB>
                      <a:noFill/>
                    </a:lnB>
                  </a:tcPr>
                </a:tc>
                <a:tc>
                  <a:txBody>
                    <a:bodyPr/>
                    <a:lstStyle/>
                    <a:p>
                      <a:r>
                        <a:rPr lang="en-GB" dirty="0"/>
                        <a:t>Series representing row</a:t>
                      </a:r>
                    </a:p>
                  </a:txBody>
                  <a:tcPr anchor="ctr">
                    <a:lnL>
                      <a:noFill/>
                    </a:lnL>
                    <a:lnR>
                      <a:noFill/>
                    </a:lnR>
                    <a:lnT>
                      <a:noFill/>
                    </a:lnT>
                    <a:lnB>
                      <a:noFill/>
                    </a:lnB>
                  </a:tcPr>
                </a:tc>
                <a:extLst>
                  <a:ext uri="{0D108BD9-81ED-4DB2-BD59-A6C34878D82A}">
                    <a16:rowId xmlns:a16="http://schemas.microsoft.com/office/drawing/2014/main" val="3048923683"/>
                  </a:ext>
                </a:extLst>
              </a:tr>
              <a:tr h="0">
                <a:tc>
                  <a:txBody>
                    <a:bodyPr/>
                    <a:lstStyle/>
                    <a:p>
                      <a:r>
                        <a:rPr lang="en-GB"/>
                        <a:t>Slice rows</a:t>
                      </a:r>
                    </a:p>
                  </a:txBody>
                  <a:tcPr anchor="ctr">
                    <a:lnL>
                      <a:noFill/>
                    </a:lnL>
                    <a:lnR>
                      <a:noFill/>
                    </a:lnR>
                    <a:lnT>
                      <a:noFill/>
                    </a:lnT>
                    <a:lnB>
                      <a:noFill/>
                    </a:lnB>
                  </a:tcPr>
                </a:tc>
                <a:tc>
                  <a:txBody>
                    <a:bodyPr/>
                    <a:lstStyle/>
                    <a:p>
                      <a:r>
                        <a:rPr lang="en-GB"/>
                        <a:t>df[5:10]</a:t>
                      </a:r>
                    </a:p>
                  </a:txBody>
                  <a:tcPr anchor="ctr">
                    <a:lnL>
                      <a:noFill/>
                    </a:lnL>
                    <a:lnR>
                      <a:noFill/>
                    </a:lnR>
                    <a:lnT>
                      <a:noFill/>
                    </a:lnT>
                    <a:lnB>
                      <a:noFill/>
                    </a:lnB>
                  </a:tcPr>
                </a:tc>
                <a:tc>
                  <a:txBody>
                    <a:bodyPr/>
                    <a:lstStyle/>
                    <a:p>
                      <a:r>
                        <a:rPr lang="en-GB"/>
                        <a:t>DataFrame</a:t>
                      </a:r>
                    </a:p>
                  </a:txBody>
                  <a:tcPr anchor="ctr">
                    <a:lnL>
                      <a:noFill/>
                    </a:lnL>
                    <a:lnR>
                      <a:noFill/>
                    </a:lnR>
                    <a:lnT>
                      <a:noFill/>
                    </a:lnT>
                    <a:lnB>
                      <a:noFill/>
                    </a:lnB>
                  </a:tcPr>
                </a:tc>
                <a:extLst>
                  <a:ext uri="{0D108BD9-81ED-4DB2-BD59-A6C34878D82A}">
                    <a16:rowId xmlns:a16="http://schemas.microsoft.com/office/drawing/2014/main" val="1604804721"/>
                  </a:ext>
                </a:extLst>
              </a:tr>
              <a:tr h="0">
                <a:tc>
                  <a:txBody>
                    <a:bodyPr/>
                    <a:lstStyle/>
                    <a:p>
                      <a:r>
                        <a:rPr lang="en-GB" dirty="0"/>
                        <a:t>Select rows by </a:t>
                      </a:r>
                      <a:r>
                        <a:rPr lang="en-GB" dirty="0" err="1"/>
                        <a:t>boolean</a:t>
                      </a:r>
                      <a:r>
                        <a:rPr lang="en-GB" dirty="0"/>
                        <a:t> 1D array</a:t>
                      </a:r>
                    </a:p>
                  </a:txBody>
                  <a:tcPr anchor="ctr">
                    <a:lnL>
                      <a:noFill/>
                    </a:lnL>
                    <a:lnR>
                      <a:noFill/>
                    </a:lnR>
                    <a:lnT>
                      <a:noFill/>
                    </a:lnT>
                    <a:lnB>
                      <a:noFill/>
                    </a:lnB>
                  </a:tcPr>
                </a:tc>
                <a:tc>
                  <a:txBody>
                    <a:bodyPr/>
                    <a:lstStyle/>
                    <a:p>
                      <a:r>
                        <a:rPr lang="en-GB" dirty="0" err="1"/>
                        <a:t>df</a:t>
                      </a:r>
                      <a:r>
                        <a:rPr lang="en-GB" dirty="0"/>
                        <a:t>[</a:t>
                      </a:r>
                      <a:r>
                        <a:rPr lang="en-GB" dirty="0" err="1"/>
                        <a:t>bool_array</a:t>
                      </a:r>
                      <a:r>
                        <a:rPr lang="en-GB" dirty="0"/>
                        <a:t>]</a:t>
                      </a:r>
                    </a:p>
                  </a:txBody>
                  <a:tcPr anchor="ctr">
                    <a:lnL>
                      <a:noFill/>
                    </a:lnL>
                    <a:lnR>
                      <a:noFill/>
                    </a:lnR>
                    <a:lnT>
                      <a:noFill/>
                    </a:lnT>
                    <a:lnB>
                      <a:noFill/>
                    </a:lnB>
                  </a:tcPr>
                </a:tc>
                <a:tc>
                  <a:txBody>
                    <a:bodyPr/>
                    <a:lstStyle/>
                    <a:p>
                      <a:r>
                        <a:rPr lang="en-GB" dirty="0" err="1"/>
                        <a:t>DataFrame</a:t>
                      </a:r>
                      <a:endParaRPr lang="en-GB" dirty="0"/>
                    </a:p>
                  </a:txBody>
                  <a:tcPr anchor="ctr">
                    <a:lnL>
                      <a:noFill/>
                    </a:lnL>
                    <a:lnR>
                      <a:noFill/>
                    </a:lnR>
                    <a:lnT>
                      <a:noFill/>
                    </a:lnT>
                    <a:lnB>
                      <a:noFill/>
                    </a:lnB>
                  </a:tcPr>
                </a:tc>
                <a:extLst>
                  <a:ext uri="{0D108BD9-81ED-4DB2-BD59-A6C34878D82A}">
                    <a16:rowId xmlns:a16="http://schemas.microsoft.com/office/drawing/2014/main" val="878288825"/>
                  </a:ext>
                </a:extLst>
              </a:tr>
              <a:tr h="0">
                <a:tc>
                  <a:txBody>
                    <a:bodyPr/>
                    <a:lstStyle/>
                    <a:p>
                      <a:r>
                        <a:rPr lang="en-GB" dirty="0"/>
                        <a:t>Pull out specific rows</a:t>
                      </a:r>
                    </a:p>
                  </a:txBody>
                  <a:tcPr anchor="ctr">
                    <a:lnL>
                      <a:noFill/>
                    </a:lnL>
                    <a:lnR>
                      <a:noFill/>
                    </a:lnR>
                    <a:lnT>
                      <a:noFill/>
                    </a:lnT>
                    <a:lnB>
                      <a:noFill/>
                    </a:lnB>
                  </a:tcPr>
                </a:tc>
                <a:tc>
                  <a:txBody>
                    <a:bodyPr/>
                    <a:lstStyle/>
                    <a:p>
                      <a:r>
                        <a:rPr lang="en-GB" dirty="0" err="1"/>
                        <a:t>df.query</a:t>
                      </a:r>
                      <a:r>
                        <a:rPr lang="en-GB" dirty="0"/>
                        <a:t>('Col1 &lt; 10')</a:t>
                      </a:r>
                    </a:p>
                  </a:txBody>
                  <a:tcPr anchor="ctr">
                    <a:lnL>
                      <a:noFill/>
                    </a:lnL>
                    <a:lnR>
                      <a:noFill/>
                    </a:lnR>
                    <a:lnT>
                      <a:noFill/>
                    </a:lnT>
                    <a:lnB>
                      <a:noFill/>
                    </a:lnB>
                  </a:tcPr>
                </a:tc>
                <a:tc>
                  <a:txBody>
                    <a:bodyPr/>
                    <a:lstStyle/>
                    <a:p>
                      <a:endParaRPr lang="en-GB" dirty="0"/>
                    </a:p>
                  </a:txBody>
                  <a:tcPr anchor="ctr">
                    <a:lnL>
                      <a:noFill/>
                    </a:lnL>
                    <a:lnR>
                      <a:noFill/>
                    </a:lnR>
                    <a:lnT>
                      <a:noFill/>
                    </a:lnT>
                    <a:lnB>
                      <a:noFill/>
                    </a:lnB>
                  </a:tcPr>
                </a:tc>
                <a:extLst>
                  <a:ext uri="{0D108BD9-81ED-4DB2-BD59-A6C34878D82A}">
                    <a16:rowId xmlns:a16="http://schemas.microsoft.com/office/drawing/2014/main" val="2253652080"/>
                  </a:ext>
                </a:extLst>
              </a:tr>
              <a:tr h="0">
                <a:tc>
                  <a:txBody>
                    <a:bodyPr/>
                    <a:lstStyle/>
                    <a:p>
                      <a:r>
                        <a:rPr lang="en-GB" dirty="0"/>
                        <a:t>(See also </a:t>
                      </a:r>
                    </a:p>
                  </a:txBody>
                  <a:tcPr anchor="ctr">
                    <a:lnL>
                      <a:noFill/>
                    </a:lnL>
                    <a:lnR>
                      <a:noFill/>
                    </a:lnR>
                    <a:lnT>
                      <a:noFill/>
                    </a:lnT>
                    <a:lnB>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isin</a:t>
                      </a:r>
                      <a:r>
                        <a:rPr lang="en-GB" dirty="0"/>
                        <a:t>()</a:t>
                      </a:r>
                    </a:p>
                  </a:txBody>
                  <a:tcPr anchor="ctr">
                    <a:lnL>
                      <a:noFill/>
                    </a:lnL>
                    <a:lnR>
                      <a:noFill/>
                    </a:lnR>
                    <a:lnT>
                      <a:noFill/>
                    </a:lnT>
                    <a:lnB>
                      <a:noFill/>
                    </a:lnB>
                  </a:tcPr>
                </a:tc>
                <a:tc>
                  <a:txBody>
                    <a:bodyPr/>
                    <a:lstStyle/>
                    <a:p>
                      <a:r>
                        <a:rPr lang="en-GB" dirty="0"/>
                        <a:t>)</a:t>
                      </a:r>
                    </a:p>
                  </a:txBody>
                  <a:tcPr anchor="ctr">
                    <a:lnL>
                      <a:noFill/>
                    </a:lnL>
                    <a:lnR>
                      <a:noFill/>
                    </a:lnR>
                    <a:lnT>
                      <a:noFill/>
                    </a:lnT>
                    <a:lnB>
                      <a:noFill/>
                    </a:lnB>
                  </a:tcPr>
                </a:tc>
                <a:extLst>
                  <a:ext uri="{0D108BD9-81ED-4DB2-BD59-A6C34878D82A}">
                    <a16:rowId xmlns:a16="http://schemas.microsoft.com/office/drawing/2014/main" val="1765909349"/>
                  </a:ext>
                </a:extLst>
              </a:tr>
            </a:tbl>
          </a:graphicData>
        </a:graphic>
      </p:graphicFrame>
      <p:sp>
        <p:nvSpPr>
          <p:cNvPr id="3" name="Rectangle 2">
            <a:extLst>
              <a:ext uri="{FF2B5EF4-FFF2-40B4-BE49-F238E27FC236}">
                <a16:creationId xmlns:a16="http://schemas.microsoft.com/office/drawing/2014/main" id="{2DE19E0F-CEB1-4534-AC97-C6C8CBEA1A15}"/>
              </a:ext>
            </a:extLst>
          </p:cNvPr>
          <p:cNvSpPr/>
          <p:nvPr/>
        </p:nvSpPr>
        <p:spPr>
          <a:xfrm>
            <a:off x="610852" y="5589240"/>
            <a:ext cx="1107996" cy="369332"/>
          </a:xfrm>
          <a:prstGeom prst="rect">
            <a:avLst/>
          </a:prstGeom>
        </p:spPr>
        <p:txBody>
          <a:bodyPr wrap="none">
            <a:spAutoFit/>
          </a:bodyPr>
          <a:lstStyle/>
          <a:p>
            <a:pPr marL="0" indent="0">
              <a:buNone/>
            </a:pPr>
            <a:r>
              <a:rPr lang="en-GB" dirty="0"/>
              <a:t>	</a:t>
            </a:r>
          </a:p>
        </p:txBody>
      </p:sp>
    </p:spTree>
    <p:extLst>
      <p:ext uri="{BB962C8B-B14F-4D97-AF65-F5344CB8AC3E}">
        <p14:creationId xmlns:p14="http://schemas.microsoft.com/office/powerpoint/2010/main" val="3826649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DE5D9-38BE-4D07-AB92-0EE4B6BD6B54}"/>
              </a:ext>
            </a:extLst>
          </p:cNvPr>
          <p:cNvSpPr>
            <a:spLocks noGrp="1"/>
          </p:cNvSpPr>
          <p:nvPr>
            <p:ph type="title"/>
          </p:nvPr>
        </p:nvSpPr>
        <p:spPr/>
        <p:txBody>
          <a:bodyPr/>
          <a:lstStyle/>
          <a:p>
            <a:pPr algn="r"/>
            <a:r>
              <a:rPr lang="en-GB" dirty="0"/>
              <a:t>Sparse data</a:t>
            </a:r>
          </a:p>
        </p:txBody>
      </p:sp>
      <p:sp>
        <p:nvSpPr>
          <p:cNvPr id="3" name="Content Placeholder 2">
            <a:extLst>
              <a:ext uri="{FF2B5EF4-FFF2-40B4-BE49-F238E27FC236}">
                <a16:creationId xmlns:a16="http://schemas.microsoft.com/office/drawing/2014/main" id="{8ADB0B48-D9D6-4F43-B749-DB36CEE6ADE9}"/>
              </a:ext>
            </a:extLst>
          </p:cNvPr>
          <p:cNvSpPr>
            <a:spLocks noGrp="1"/>
          </p:cNvSpPr>
          <p:nvPr>
            <p:ph idx="1"/>
          </p:nvPr>
        </p:nvSpPr>
        <p:spPr>
          <a:xfrm>
            <a:off x="263352" y="2852936"/>
            <a:ext cx="11319048" cy="3273228"/>
          </a:xfrm>
        </p:spPr>
        <p:txBody>
          <a:bodyPr/>
          <a:lstStyle/>
          <a:p>
            <a:pPr marL="0" indent="0">
              <a:buNone/>
            </a:pPr>
            <a:r>
              <a:rPr lang="en-GB" sz="2800" dirty="0">
                <a:latin typeface="Courier New" panose="02070309020205020404" pitchFamily="49" charset="0"/>
                <a:cs typeface="Courier New" panose="02070309020205020404" pitchFamily="49" charset="0"/>
              </a:rPr>
              <a:t>df1.dropna(how='any')   </a:t>
            </a:r>
            <a:r>
              <a:rPr lang="en-GB" sz="2800" dirty="0"/>
              <a:t>	Drop rows associated with </a:t>
            </a:r>
            <a:r>
              <a:rPr lang="en-GB" sz="2800" dirty="0" err="1"/>
              <a:t>numpy.nan</a:t>
            </a:r>
            <a:endParaRPr lang="en-GB" sz="2800" dirty="0"/>
          </a:p>
          <a:p>
            <a:pPr marL="0" indent="0">
              <a:buNone/>
            </a:pPr>
            <a:r>
              <a:rPr lang="en-GB" sz="2800" dirty="0">
                <a:latin typeface="Courier New" panose="02070309020205020404" pitchFamily="49" charset="0"/>
                <a:cs typeface="Courier New" panose="02070309020205020404" pitchFamily="49" charset="0"/>
              </a:rPr>
              <a:t>df1.fillna(value=5)</a:t>
            </a:r>
          </a:p>
          <a:p>
            <a:pPr marL="0" indent="0">
              <a:buNone/>
            </a:pPr>
            <a:r>
              <a:rPr lang="en-GB" sz="2800" dirty="0">
                <a:latin typeface="Courier New" panose="02070309020205020404" pitchFamily="49" charset="0"/>
                <a:cs typeface="Courier New" panose="02070309020205020404" pitchFamily="49" charset="0"/>
              </a:rPr>
              <a:t>a = </a:t>
            </a:r>
            <a:r>
              <a:rPr lang="en-GB" sz="2800" dirty="0" err="1">
                <a:latin typeface="Courier New" panose="02070309020205020404" pitchFamily="49" charset="0"/>
                <a:cs typeface="Courier New" panose="02070309020205020404" pitchFamily="49" charset="0"/>
              </a:rPr>
              <a:t>pd.isna</a:t>
            </a:r>
            <a:r>
              <a:rPr lang="en-GB" sz="2800" dirty="0">
                <a:latin typeface="Courier New" panose="02070309020205020404" pitchFamily="49" charset="0"/>
                <a:cs typeface="Courier New" panose="02070309020205020404" pitchFamily="49" charset="0"/>
              </a:rPr>
              <a:t>(df1)	</a:t>
            </a:r>
            <a:r>
              <a:rPr lang="en-GB" sz="2800" dirty="0"/>
              <a:t>		Boolean mask array</a:t>
            </a:r>
          </a:p>
        </p:txBody>
      </p:sp>
    </p:spTree>
    <p:extLst>
      <p:ext uri="{BB962C8B-B14F-4D97-AF65-F5344CB8AC3E}">
        <p14:creationId xmlns:p14="http://schemas.microsoft.com/office/powerpoint/2010/main" val="409667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CF567-9267-4DBE-8B63-E235B46DF292}"/>
              </a:ext>
            </a:extLst>
          </p:cNvPr>
          <p:cNvSpPr>
            <a:spLocks noGrp="1"/>
          </p:cNvSpPr>
          <p:nvPr>
            <p:ph type="title"/>
          </p:nvPr>
        </p:nvSpPr>
        <p:spPr/>
        <p:txBody>
          <a:bodyPr/>
          <a:lstStyle/>
          <a:p>
            <a:pPr algn="r"/>
            <a:r>
              <a:rPr lang="en-GB" dirty="0"/>
              <a:t>Stack </a:t>
            </a:r>
          </a:p>
        </p:txBody>
      </p:sp>
      <p:sp>
        <p:nvSpPr>
          <p:cNvPr id="3" name="Content Placeholder 2">
            <a:extLst>
              <a:ext uri="{FF2B5EF4-FFF2-40B4-BE49-F238E27FC236}">
                <a16:creationId xmlns:a16="http://schemas.microsoft.com/office/drawing/2014/main" id="{3CC3A11E-0F4E-416E-8AA3-4EDC43789FE5}"/>
              </a:ext>
            </a:extLst>
          </p:cNvPr>
          <p:cNvSpPr>
            <a:spLocks noGrp="1"/>
          </p:cNvSpPr>
          <p:nvPr>
            <p:ph idx="1"/>
          </p:nvPr>
        </p:nvSpPr>
        <p:spPr>
          <a:xfrm>
            <a:off x="609600" y="1340767"/>
            <a:ext cx="10972800" cy="4785397"/>
          </a:xfrm>
        </p:spPr>
        <p:txBody>
          <a:bodyPr/>
          <a:lstStyle/>
          <a:p>
            <a:pPr marL="0" indent="0">
              <a:buNone/>
            </a:pPr>
            <a:r>
              <a:rPr lang="en-GB" sz="2000" dirty="0" err="1">
                <a:latin typeface="Courier New" panose="02070309020205020404" pitchFamily="49" charset="0"/>
                <a:cs typeface="Courier New" panose="02070309020205020404" pitchFamily="49" charset="0"/>
              </a:rPr>
              <a:t>df.stack</a:t>
            </a:r>
            <a:r>
              <a:rPr lang="en-GB" sz="2000" dirty="0">
                <a:latin typeface="Courier New" panose="02070309020205020404" pitchFamily="49" charset="0"/>
                <a:cs typeface="Courier New" panose="02070309020205020404" pitchFamily="49" charset="0"/>
              </a:rPr>
              <a:t>()	</a:t>
            </a:r>
            <a:r>
              <a:rPr lang="en-GB" sz="2400" dirty="0"/>
              <a:t>Combines the last two columns into one with a column of labels:</a:t>
            </a:r>
          </a:p>
          <a:p>
            <a:pPr marL="0" indent="0">
              <a:buNone/>
            </a:pPr>
            <a:r>
              <a:rPr lang="en-GB" sz="2000" dirty="0"/>
              <a:t>A 	B</a:t>
            </a:r>
          </a:p>
          <a:p>
            <a:pPr marL="0" indent="0">
              <a:buNone/>
            </a:pPr>
            <a:r>
              <a:rPr lang="en-GB" sz="2000" dirty="0"/>
              <a:t>10	20</a:t>
            </a:r>
          </a:p>
          <a:p>
            <a:pPr marL="0" indent="0">
              <a:buNone/>
            </a:pPr>
            <a:r>
              <a:rPr lang="en-GB" sz="2000" dirty="0"/>
              <a:t>30	40</a:t>
            </a:r>
          </a:p>
          <a:p>
            <a:pPr marL="0" indent="0">
              <a:buNone/>
            </a:pPr>
            <a:endParaRPr lang="en-GB" sz="2000" dirty="0"/>
          </a:p>
          <a:p>
            <a:pPr marL="0" indent="0">
              <a:buNone/>
            </a:pPr>
            <a:r>
              <a:rPr lang="en-GB" sz="2000" dirty="0"/>
              <a:t>A	10</a:t>
            </a:r>
          </a:p>
          <a:p>
            <a:pPr marL="0" indent="0">
              <a:buNone/>
            </a:pPr>
            <a:r>
              <a:rPr lang="en-GB" sz="2000" dirty="0"/>
              <a:t>B	20</a:t>
            </a:r>
          </a:p>
          <a:p>
            <a:pPr marL="0" indent="0">
              <a:buNone/>
            </a:pPr>
            <a:r>
              <a:rPr lang="en-GB" sz="2000" dirty="0"/>
              <a:t>A	30</a:t>
            </a:r>
          </a:p>
          <a:p>
            <a:pPr marL="0" indent="0">
              <a:buNone/>
            </a:pPr>
            <a:r>
              <a:rPr lang="en-GB" sz="2000" dirty="0"/>
              <a:t>B	40</a:t>
            </a:r>
          </a:p>
          <a:p>
            <a:pPr marL="0" indent="0">
              <a:buNone/>
            </a:pPr>
            <a:r>
              <a:rPr lang="en-GB" sz="2000" dirty="0">
                <a:latin typeface="Courier New" panose="02070309020205020404" pitchFamily="49" charset="0"/>
                <a:cs typeface="Courier New" panose="02070309020205020404" pitchFamily="49" charset="0"/>
              </a:rPr>
              <a:t>unstack() </a:t>
            </a:r>
            <a:r>
              <a:rPr lang="en-GB" sz="2000" dirty="0"/>
              <a:t>does the opposite.</a:t>
            </a:r>
          </a:p>
          <a:p>
            <a:pPr marL="0" indent="0">
              <a:buNone/>
            </a:pPr>
            <a:r>
              <a:rPr lang="en-GB" sz="2000" dirty="0"/>
              <a:t>For more sophistication, see pivot tables:</a:t>
            </a:r>
          </a:p>
          <a:p>
            <a:pPr marL="0" indent="0">
              <a:buNone/>
            </a:pPr>
            <a:r>
              <a:rPr lang="en-GB" sz="2400" dirty="0">
                <a:solidFill>
                  <a:schemeClr val="tx2">
                    <a:lumMod val="60000"/>
                    <a:lumOff val="40000"/>
                  </a:schemeClr>
                </a:solidFill>
              </a:rPr>
              <a:t>http://pandas.pydata.org/pandas-docs/stable/reshaping.html#pivot-tables</a:t>
            </a:r>
            <a:endParaRPr lang="en-GB" sz="2800" dirty="0">
              <a:solidFill>
                <a:schemeClr val="tx2">
                  <a:lumMod val="60000"/>
                  <a:lumOff val="40000"/>
                </a:schemeClr>
              </a:solidFill>
            </a:endParaRPr>
          </a:p>
        </p:txBody>
      </p:sp>
    </p:spTree>
    <p:extLst>
      <p:ext uri="{BB962C8B-B14F-4D97-AF65-F5344CB8AC3E}">
        <p14:creationId xmlns:p14="http://schemas.microsoft.com/office/powerpoint/2010/main" val="1877986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DAF21-90DE-4AD5-BE93-2E09ACA3D94D}"/>
              </a:ext>
            </a:extLst>
          </p:cNvPr>
          <p:cNvSpPr>
            <a:spLocks noGrp="1"/>
          </p:cNvSpPr>
          <p:nvPr>
            <p:ph type="title"/>
          </p:nvPr>
        </p:nvSpPr>
        <p:spPr/>
        <p:txBody>
          <a:bodyPr/>
          <a:lstStyle/>
          <a:p>
            <a:pPr algn="r"/>
            <a:r>
              <a:rPr lang="en-GB" dirty="0"/>
              <a:t>Looping</a:t>
            </a:r>
          </a:p>
        </p:txBody>
      </p:sp>
      <p:sp>
        <p:nvSpPr>
          <p:cNvPr id="3" name="Content Placeholder 2">
            <a:extLst>
              <a:ext uri="{FF2B5EF4-FFF2-40B4-BE49-F238E27FC236}">
                <a16:creationId xmlns:a16="http://schemas.microsoft.com/office/drawing/2014/main" id="{CE87934C-1CFD-4C7B-8137-2D4CE567F69F}"/>
              </a:ext>
            </a:extLst>
          </p:cNvPr>
          <p:cNvSpPr>
            <a:spLocks noGrp="1"/>
          </p:cNvSpPr>
          <p:nvPr>
            <p:ph idx="1"/>
          </p:nvPr>
        </p:nvSpPr>
        <p:spPr/>
        <p:txBody>
          <a:bodyPr/>
          <a:lstStyle/>
          <a:p>
            <a:pPr marL="0" indent="0">
              <a:buNone/>
            </a:pPr>
            <a:r>
              <a:rPr lang="en-GB" sz="2400" dirty="0">
                <a:latin typeface="Courier New" panose="02070309020205020404" pitchFamily="49" charset="0"/>
                <a:cs typeface="Courier New" panose="02070309020205020404" pitchFamily="49" charset="0"/>
              </a:rPr>
              <a:t>for col in </a:t>
            </a:r>
            <a:r>
              <a:rPr lang="en-GB" sz="2400" dirty="0" err="1">
                <a:latin typeface="Courier New" panose="02070309020205020404" pitchFamily="49" charset="0"/>
                <a:cs typeface="Courier New" panose="02070309020205020404" pitchFamily="49" charset="0"/>
              </a:rPr>
              <a:t>df.columns</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series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a:t>
            </a:r>
          </a:p>
          <a:p>
            <a:pPr marL="0" indent="0">
              <a:buNone/>
            </a:pPr>
            <a:r>
              <a:rPr lang="en-GB" sz="2400" dirty="0">
                <a:latin typeface="Courier New" panose="02070309020205020404" pitchFamily="49" charset="0"/>
                <a:cs typeface="Courier New" panose="02070309020205020404" pitchFamily="49" charset="0"/>
              </a:rPr>
              <a:t>	for index in </a:t>
            </a:r>
            <a:r>
              <a:rPr lang="en-GB" sz="2400" dirty="0" err="1">
                <a:latin typeface="Courier New" panose="02070309020205020404" pitchFamily="49" charset="0"/>
                <a:cs typeface="Courier New" panose="02070309020205020404" pitchFamily="49" charset="0"/>
              </a:rPr>
              <a:t>df.indices</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print(series[index])</a:t>
            </a:r>
          </a:p>
          <a:p>
            <a:pPr marL="0" indent="0">
              <a:buNone/>
            </a:pPr>
            <a:endParaRPr lang="en-GB" sz="2800" dirty="0"/>
          </a:p>
          <a:p>
            <a:pPr marL="0" indent="0">
              <a:buNone/>
            </a:pPr>
            <a:r>
              <a:rPr lang="en-GB" sz="2800" dirty="0"/>
              <a:t>But, again, generally unneeded: most operations take in series and process them elementwise.</a:t>
            </a:r>
          </a:p>
          <a:p>
            <a:pPr marL="0" indent="0">
              <a:buNone/>
            </a:pPr>
            <a:r>
              <a:rPr lang="en-GB" sz="2800" dirty="0"/>
              <a:t>If column names are sound variable names, they can be accessed like: </a:t>
            </a:r>
          </a:p>
          <a:p>
            <a:pPr marL="0" indent="0">
              <a:buNone/>
            </a:pPr>
            <a:r>
              <a:rPr lang="en-GB" sz="2400" dirty="0">
                <a:latin typeface="Courier New" panose="02070309020205020404" pitchFamily="49" charset="0"/>
                <a:cs typeface="Courier New" panose="02070309020205020404" pitchFamily="49" charset="0"/>
              </a:rPr>
              <a:t>df.col1</a:t>
            </a:r>
          </a:p>
          <a:p>
            <a:pPr marL="0" indent="0">
              <a:buNone/>
            </a:pPr>
            <a:endParaRPr lang="en-GB" sz="2800" dirty="0"/>
          </a:p>
          <a:p>
            <a:pPr marL="0" indent="0">
              <a:buNone/>
            </a:pPr>
            <a:endParaRPr lang="en-GB" dirty="0"/>
          </a:p>
        </p:txBody>
      </p:sp>
    </p:spTree>
    <p:extLst>
      <p:ext uri="{BB962C8B-B14F-4D97-AF65-F5344CB8AC3E}">
        <p14:creationId xmlns:p14="http://schemas.microsoft.com/office/powerpoint/2010/main" val="181657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A8AB1-CDCC-4188-8AF4-5A87601AC147}"/>
              </a:ext>
            </a:extLst>
          </p:cNvPr>
          <p:cNvSpPr>
            <a:spLocks noGrp="1"/>
          </p:cNvSpPr>
          <p:nvPr>
            <p:ph type="title"/>
          </p:nvPr>
        </p:nvSpPr>
        <p:spPr/>
        <p:txBody>
          <a:bodyPr/>
          <a:lstStyle/>
          <a:p>
            <a:pPr algn="r"/>
            <a:r>
              <a:rPr lang="en-GB" dirty="0"/>
              <a:t>Columns as results</a:t>
            </a:r>
          </a:p>
        </p:txBody>
      </p:sp>
      <p:sp>
        <p:nvSpPr>
          <p:cNvPr id="3" name="Content Placeholder 2">
            <a:extLst>
              <a:ext uri="{FF2B5EF4-FFF2-40B4-BE49-F238E27FC236}">
                <a16:creationId xmlns:a16="http://schemas.microsoft.com/office/drawing/2014/main" id="{0BBEEE95-90C6-490D-AC08-31CAB7DF9720}"/>
              </a:ext>
            </a:extLst>
          </p:cNvPr>
          <p:cNvSpPr>
            <a:spLocks noGrp="1"/>
          </p:cNvSpPr>
          <p:nvPr>
            <p:ph idx="1"/>
          </p:nvPr>
        </p:nvSpPr>
        <p:spPr>
          <a:xfrm>
            <a:off x="335360" y="1600201"/>
            <a:ext cx="11593288" cy="4525963"/>
          </a:xfrm>
        </p:spPr>
        <p:txBody>
          <a:bodyPr/>
          <a:lstStyle/>
          <a:p>
            <a:pPr marL="0" indent="0">
              <a:buNone/>
            </a:pP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['col3']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['col1']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['col2']</a:t>
            </a:r>
          </a:p>
          <a:p>
            <a:pPr marL="0" indent="0">
              <a:buNone/>
            </a:pP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['col2']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['col1'] &lt; 10	# Boolean values  </a:t>
            </a:r>
          </a:p>
          <a:p>
            <a:pPr marL="0" indent="0">
              <a:buNone/>
            </a:pP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['col1'] = 10</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df2 = </a:t>
            </a:r>
            <a:r>
              <a:rPr lang="en-GB" sz="2400" dirty="0" err="1">
                <a:latin typeface="Courier New" panose="02070309020205020404" pitchFamily="49" charset="0"/>
                <a:cs typeface="Courier New" panose="02070309020205020404" pitchFamily="49" charset="0"/>
              </a:rPr>
              <a:t>df.assign</a:t>
            </a:r>
            <a:r>
              <a:rPr lang="en-GB" sz="2400" dirty="0">
                <a:latin typeface="Courier New" panose="02070309020205020404" pitchFamily="49" charset="0"/>
                <a:cs typeface="Courier New" panose="02070309020205020404" pitchFamily="49" charset="0"/>
              </a:rPr>
              <a:t>(col3 = </a:t>
            </a:r>
            <a:r>
              <a:rPr lang="en-GB" sz="2400" dirty="0" err="1">
                <a:latin typeface="Courier New" panose="02070309020205020404" pitchFamily="49" charset="0"/>
                <a:cs typeface="Courier New" panose="02070309020205020404" pitchFamily="49" charset="0"/>
              </a:rPr>
              <a:t>someFuntion</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df</a:t>
            </a:r>
            <a:r>
              <a:rPr lang="en-GB" sz="2400" dirty="0">
                <a:latin typeface="Courier New" panose="02070309020205020404" pitchFamily="49" charset="0"/>
                <a:cs typeface="Courier New" panose="02070309020205020404" pitchFamily="49" charset="0"/>
              </a:rPr>
              <a:t>['col1'], col4 = 10)</a:t>
            </a:r>
          </a:p>
          <a:p>
            <a:pPr marL="0" indent="0">
              <a:buNone/>
            </a:pPr>
            <a:r>
              <a:rPr lang="en-GB" dirty="0"/>
              <a:t>Assign always returns a copy. Note names not strings. Cols inserted alphabetically, and you can't use cols created elsewhere in the statement.</a:t>
            </a:r>
          </a:p>
        </p:txBody>
      </p:sp>
    </p:spTree>
    <p:extLst>
      <p:ext uri="{BB962C8B-B14F-4D97-AF65-F5344CB8AC3E}">
        <p14:creationId xmlns:p14="http://schemas.microsoft.com/office/powerpoint/2010/main" val="35112779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DF9AB-4C51-49EF-AAB6-1BFA49876724}"/>
              </a:ext>
            </a:extLst>
          </p:cNvPr>
          <p:cNvSpPr>
            <a:spLocks noGrp="1"/>
          </p:cNvSpPr>
          <p:nvPr>
            <p:ph type="title"/>
          </p:nvPr>
        </p:nvSpPr>
        <p:spPr/>
        <p:txBody>
          <a:bodyPr/>
          <a:lstStyle/>
          <a:p>
            <a:pPr algn="r"/>
            <a:r>
              <a:rPr lang="en-GB" dirty="0"/>
              <a:t>Functions</a:t>
            </a:r>
          </a:p>
        </p:txBody>
      </p:sp>
      <p:sp>
        <p:nvSpPr>
          <p:cNvPr id="3" name="Content Placeholder 2">
            <a:extLst>
              <a:ext uri="{FF2B5EF4-FFF2-40B4-BE49-F238E27FC236}">
                <a16:creationId xmlns:a16="http://schemas.microsoft.com/office/drawing/2014/main" id="{1F620C6A-F43A-4AF2-A699-2AAFE15789EF}"/>
              </a:ext>
            </a:extLst>
          </p:cNvPr>
          <p:cNvSpPr>
            <a:spLocks noGrp="1"/>
          </p:cNvSpPr>
          <p:nvPr>
            <p:ph idx="1"/>
          </p:nvPr>
        </p:nvSpPr>
        <p:spPr>
          <a:xfrm>
            <a:off x="609600" y="1844824"/>
            <a:ext cx="10972800" cy="4738538"/>
          </a:xfrm>
        </p:spPr>
        <p:txBody>
          <a:bodyPr/>
          <a:lstStyle/>
          <a:p>
            <a:pPr marL="0" indent="0">
              <a:buNone/>
            </a:pPr>
            <a:r>
              <a:rPr lang="en-GB" sz="2800" dirty="0"/>
              <a:t>Generally functions on two series result in the union of the labels.</a:t>
            </a:r>
          </a:p>
          <a:p>
            <a:pPr marL="0" indent="0">
              <a:buNone/>
            </a:pPr>
            <a:r>
              <a:rPr lang="en-GB" sz="2800" dirty="0"/>
              <a:t>Generally both series and </a:t>
            </a:r>
            <a:r>
              <a:rPr lang="en-GB" sz="2800" dirty="0" err="1"/>
              <a:t>dataframes</a:t>
            </a:r>
            <a:r>
              <a:rPr lang="en-GB" sz="2800" dirty="0"/>
              <a:t> work well with </a:t>
            </a:r>
            <a:r>
              <a:rPr lang="en-GB" sz="2800" dirty="0" err="1"/>
              <a:t>numpy</a:t>
            </a:r>
            <a:r>
              <a:rPr lang="en-GB" sz="2800" dirty="0"/>
              <a:t> functions.</a:t>
            </a:r>
          </a:p>
          <a:p>
            <a:pPr marL="0" indent="0">
              <a:buNone/>
            </a:pPr>
            <a:r>
              <a:rPr lang="en-GB" sz="2800" dirty="0"/>
              <a:t>Note that the documentation sometimes calls functions "operations".</a:t>
            </a:r>
          </a:p>
          <a:p>
            <a:pPr marL="0" indent="0">
              <a:buNone/>
            </a:pPr>
            <a:r>
              <a:rPr lang="en-GB" sz="2800" dirty="0"/>
              <a:t>Operations generally exclude nan.</a:t>
            </a:r>
          </a:p>
          <a:p>
            <a:pPr marL="0" indent="0">
              <a:buNone/>
            </a:pPr>
            <a:r>
              <a:rPr lang="en-GB" sz="2800" dirty="0" err="1">
                <a:latin typeface="Courier New" panose="02070309020205020404" pitchFamily="49" charset="0"/>
                <a:cs typeface="Courier New" panose="02070309020205020404" pitchFamily="49" charset="0"/>
              </a:rPr>
              <a:t>df.mean</a:t>
            </a:r>
            <a:r>
              <a:rPr lang="en-GB" sz="2800" dirty="0">
                <a:latin typeface="Courier New" panose="02070309020205020404" pitchFamily="49" charset="0"/>
                <a:cs typeface="Courier New" panose="02070309020205020404" pitchFamily="49" charset="0"/>
              </a:rPr>
              <a:t>()</a:t>
            </a:r>
            <a:r>
              <a:rPr lang="en-GB" sz="2800" dirty="0"/>
              <a:t>	Per column</a:t>
            </a:r>
          </a:p>
          <a:p>
            <a:pPr marL="0" indent="0">
              <a:buNone/>
            </a:pPr>
            <a:r>
              <a:rPr lang="en-GB" sz="2800" dirty="0" err="1">
                <a:latin typeface="Courier New" panose="02070309020205020404" pitchFamily="49" charset="0"/>
                <a:cs typeface="Courier New" panose="02070309020205020404" pitchFamily="49" charset="0"/>
              </a:rPr>
              <a:t>df.mean</a:t>
            </a:r>
            <a:r>
              <a:rPr lang="en-GB" sz="2800" dirty="0">
                <a:latin typeface="Courier New" panose="02070309020205020404" pitchFamily="49" charset="0"/>
                <a:cs typeface="Courier New" panose="02070309020205020404" pitchFamily="49" charset="0"/>
              </a:rPr>
              <a:t>(1)	</a:t>
            </a:r>
            <a:r>
              <a:rPr lang="en-GB" sz="2800" dirty="0"/>
              <a:t>Per row</a:t>
            </a:r>
          </a:p>
          <a:p>
            <a:pPr marL="0" indent="0">
              <a:buNone/>
            </a:pPr>
            <a:endParaRPr lang="en-GB" sz="2800" dirty="0"/>
          </a:p>
          <a:p>
            <a:pPr marL="0" indent="0">
              <a:buNone/>
            </a:pPr>
            <a:r>
              <a:rPr lang="en-GB" sz="2800" dirty="0"/>
              <a:t>Complete API of functions at:</a:t>
            </a:r>
          </a:p>
          <a:p>
            <a:pPr marL="0" indent="0">
              <a:buNone/>
            </a:pPr>
            <a:r>
              <a:rPr lang="en-GB" sz="2800" dirty="0">
                <a:solidFill>
                  <a:schemeClr val="tx2">
                    <a:lumMod val="60000"/>
                    <a:lumOff val="40000"/>
                  </a:schemeClr>
                </a:solidFill>
              </a:rPr>
              <a:t>http://pandas.pydata.org/pandas-docs/stable/api.html</a:t>
            </a:r>
          </a:p>
        </p:txBody>
      </p:sp>
    </p:spTree>
    <p:extLst>
      <p:ext uri="{BB962C8B-B14F-4D97-AF65-F5344CB8AC3E}">
        <p14:creationId xmlns:p14="http://schemas.microsoft.com/office/powerpoint/2010/main" val="37808475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164A5-E114-42DF-8A57-E1E5FB9100D3}"/>
              </a:ext>
            </a:extLst>
          </p:cNvPr>
          <p:cNvSpPr>
            <a:spLocks noGrp="1"/>
          </p:cNvSpPr>
          <p:nvPr>
            <p:ph type="title"/>
          </p:nvPr>
        </p:nvSpPr>
        <p:spPr/>
        <p:txBody>
          <a:bodyPr/>
          <a:lstStyle/>
          <a:p>
            <a:pPr algn="r"/>
            <a:r>
              <a:rPr lang="en-GB" dirty="0"/>
              <a:t>Useful operations</a:t>
            </a:r>
          </a:p>
        </p:txBody>
      </p:sp>
      <p:sp>
        <p:nvSpPr>
          <p:cNvPr id="3" name="Content Placeholder 2">
            <a:extLst>
              <a:ext uri="{FF2B5EF4-FFF2-40B4-BE49-F238E27FC236}">
                <a16:creationId xmlns:a16="http://schemas.microsoft.com/office/drawing/2014/main" id="{8A433542-431A-4250-83E8-F555D2D6F7BA}"/>
              </a:ext>
            </a:extLst>
          </p:cNvPr>
          <p:cNvSpPr>
            <a:spLocks noGrp="1"/>
          </p:cNvSpPr>
          <p:nvPr>
            <p:ph idx="1"/>
          </p:nvPr>
        </p:nvSpPr>
        <p:spPr>
          <a:xfrm>
            <a:off x="191344" y="2060848"/>
            <a:ext cx="11881320" cy="4065316"/>
          </a:xfrm>
        </p:spPr>
        <p:txBody>
          <a:bodyPr/>
          <a:lstStyle/>
          <a:p>
            <a:pPr marL="0" indent="0">
              <a:buNone/>
            </a:pPr>
            <a:r>
              <a:rPr lang="en-GB" sz="2800" dirty="0" err="1">
                <a:latin typeface="Courier New" panose="02070309020205020404" pitchFamily="49" charset="0"/>
                <a:cs typeface="Courier New" panose="02070309020205020404" pitchFamily="49" charset="0"/>
              </a:rPr>
              <a:t>df.describe</a:t>
            </a:r>
            <a:r>
              <a:rPr lang="en-GB" sz="2800" dirty="0">
                <a:latin typeface="Courier New" panose="02070309020205020404" pitchFamily="49" charset="0"/>
                <a:cs typeface="Courier New" panose="02070309020205020404" pitchFamily="49" charset="0"/>
              </a:rPr>
              <a:t>()</a:t>
            </a:r>
            <a:r>
              <a:rPr lang="en-GB" dirty="0"/>
              <a:t>		Quick stats summary</a:t>
            </a:r>
          </a:p>
          <a:p>
            <a:pPr marL="0" indent="0">
              <a:buNone/>
            </a:pPr>
            <a:r>
              <a:rPr lang="en-GB" sz="2800" dirty="0" err="1">
                <a:latin typeface="Courier New" panose="02070309020205020404" pitchFamily="49" charset="0"/>
                <a:cs typeface="Courier New" panose="02070309020205020404" pitchFamily="49" charset="0"/>
              </a:rPr>
              <a:t>df.apply</a:t>
            </a:r>
            <a:r>
              <a:rPr lang="en-GB" sz="2800" dirty="0">
                <a:latin typeface="Courier New" panose="02070309020205020404" pitchFamily="49" charset="0"/>
                <a:cs typeface="Courier New" panose="02070309020205020404" pitchFamily="49" charset="0"/>
              </a:rPr>
              <a:t>(function)</a:t>
            </a:r>
            <a:r>
              <a:rPr lang="en-GB" dirty="0"/>
              <a:t>	Applies </a:t>
            </a:r>
            <a:r>
              <a:rPr lang="en-GB" dirty="0" err="1"/>
              <a:t>function,lambda</a:t>
            </a:r>
            <a:r>
              <a:rPr lang="en-GB" dirty="0"/>
              <a:t> etc. to data in cols</a:t>
            </a:r>
          </a:p>
          <a:p>
            <a:pPr marL="0" indent="0">
              <a:buNone/>
            </a:pPr>
            <a:r>
              <a:rPr lang="en-GB" sz="2800" dirty="0" err="1">
                <a:latin typeface="Courier New" panose="02070309020205020404" pitchFamily="49" charset="0"/>
                <a:cs typeface="Courier New" panose="02070309020205020404" pitchFamily="49" charset="0"/>
              </a:rPr>
              <a:t>df.value_counts</a:t>
            </a:r>
            <a:r>
              <a:rPr lang="en-GB" sz="2800" dirty="0">
                <a:latin typeface="Courier New" panose="02070309020205020404" pitchFamily="49" charset="0"/>
                <a:cs typeface="Courier New" panose="02070309020205020404" pitchFamily="49" charset="0"/>
              </a:rPr>
              <a:t>()</a:t>
            </a:r>
            <a:r>
              <a:rPr lang="en-GB" dirty="0"/>
              <a:t>		Histogram</a:t>
            </a:r>
          </a:p>
          <a:p>
            <a:pPr marL="0" indent="0">
              <a:buNone/>
            </a:pPr>
            <a:r>
              <a:rPr lang="en-GB" sz="2800" dirty="0" err="1">
                <a:latin typeface="Courier New" panose="02070309020205020404" pitchFamily="49" charset="0"/>
                <a:cs typeface="Courier New" panose="02070309020205020404" pitchFamily="49" charset="0"/>
              </a:rPr>
              <a:t>df.T</a:t>
            </a:r>
            <a:r>
              <a:rPr lang="en-GB" dirty="0"/>
              <a:t>	or </a:t>
            </a:r>
            <a:r>
              <a:rPr lang="en-GB" sz="2800" dirty="0" err="1">
                <a:latin typeface="Courier New" panose="02070309020205020404" pitchFamily="49" charset="0"/>
                <a:cs typeface="Courier New" panose="02070309020205020404" pitchFamily="49" charset="0"/>
              </a:rPr>
              <a:t>pandas.transpose</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df</a:t>
            </a:r>
            <a:r>
              <a:rPr lang="en-GB" sz="2800" dirty="0">
                <a:latin typeface="Courier New" panose="02070309020205020404" pitchFamily="49" charset="0"/>
                <a:cs typeface="Courier New" panose="02070309020205020404" pitchFamily="49" charset="0"/>
              </a:rPr>
              <a:t>)</a:t>
            </a:r>
            <a:r>
              <a:rPr lang="en-GB" dirty="0"/>
              <a:t>	 Transpose rows for columns.</a:t>
            </a:r>
          </a:p>
          <a:p>
            <a:pPr marL="0" indent="0">
              <a:buNone/>
            </a:pPr>
            <a:endParaRPr lang="en-GB" dirty="0"/>
          </a:p>
        </p:txBody>
      </p:sp>
    </p:spTree>
    <p:extLst>
      <p:ext uri="{BB962C8B-B14F-4D97-AF65-F5344CB8AC3E}">
        <p14:creationId xmlns:p14="http://schemas.microsoft.com/office/powerpoint/2010/main" val="8239224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1AB3C-AB5B-4E39-A941-81710EEF9BCA}"/>
              </a:ext>
            </a:extLst>
          </p:cNvPr>
          <p:cNvSpPr>
            <a:spLocks noGrp="1"/>
          </p:cNvSpPr>
          <p:nvPr>
            <p:ph type="title"/>
          </p:nvPr>
        </p:nvSpPr>
        <p:spPr/>
        <p:txBody>
          <a:bodyPr/>
          <a:lstStyle/>
          <a:p>
            <a:pPr algn="r"/>
            <a:r>
              <a:rPr lang="en-GB" dirty="0"/>
              <a:t>Categorical data</a:t>
            </a:r>
          </a:p>
        </p:txBody>
      </p:sp>
      <p:sp>
        <p:nvSpPr>
          <p:cNvPr id="3" name="Content Placeholder 2">
            <a:extLst>
              <a:ext uri="{FF2B5EF4-FFF2-40B4-BE49-F238E27FC236}">
                <a16:creationId xmlns:a16="http://schemas.microsoft.com/office/drawing/2014/main" id="{12A3BBE1-D000-443B-B820-82B4789FD6F4}"/>
              </a:ext>
            </a:extLst>
          </p:cNvPr>
          <p:cNvSpPr>
            <a:spLocks noGrp="1"/>
          </p:cNvSpPr>
          <p:nvPr>
            <p:ph idx="1"/>
          </p:nvPr>
        </p:nvSpPr>
        <p:spPr/>
        <p:txBody>
          <a:bodyPr/>
          <a:lstStyle/>
          <a:p>
            <a:pPr marL="0" indent="0">
              <a:buNone/>
            </a:pPr>
            <a:r>
              <a:rPr lang="en-GB" dirty="0"/>
              <a:t>Categorical data can be:</a:t>
            </a:r>
          </a:p>
          <a:p>
            <a:pPr marL="0" indent="0">
              <a:buNone/>
            </a:pPr>
            <a:r>
              <a:rPr lang="en-GB" dirty="0"/>
              <a:t>renamed</a:t>
            </a:r>
          </a:p>
          <a:p>
            <a:pPr marL="0" indent="0">
              <a:buNone/>
            </a:pPr>
            <a:r>
              <a:rPr lang="en-GB" dirty="0"/>
              <a:t>sorted</a:t>
            </a:r>
          </a:p>
          <a:p>
            <a:pPr marL="0" indent="0">
              <a:buNone/>
            </a:pPr>
            <a:r>
              <a:rPr lang="en-GB" dirty="0"/>
              <a:t>grouped by (histogram-like)</a:t>
            </a:r>
          </a:p>
          <a:p>
            <a:pPr marL="0" indent="0">
              <a:buNone/>
            </a:pPr>
            <a:r>
              <a:rPr lang="en-GB" dirty="0"/>
              <a:t>merged and </a:t>
            </a:r>
            <a:r>
              <a:rPr lang="en-GB" dirty="0" err="1"/>
              <a:t>unioned</a:t>
            </a:r>
            <a:endParaRPr lang="en-GB" dirty="0"/>
          </a:p>
          <a:p>
            <a:pPr marL="0" indent="0">
              <a:buNone/>
            </a:pPr>
            <a:r>
              <a:rPr lang="en-GB" dirty="0">
                <a:solidFill>
                  <a:schemeClr val="tx2">
                    <a:lumMod val="60000"/>
                    <a:lumOff val="40000"/>
                  </a:schemeClr>
                </a:solidFill>
              </a:rPr>
              <a:t>http://pandas.pydata.org/pandas-docs/stable/categorical.html</a:t>
            </a:r>
          </a:p>
        </p:txBody>
      </p:sp>
    </p:spTree>
    <p:extLst>
      <p:ext uri="{BB962C8B-B14F-4D97-AF65-F5344CB8AC3E}">
        <p14:creationId xmlns:p14="http://schemas.microsoft.com/office/powerpoint/2010/main" val="1333765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1C20E-24BC-4D95-B920-8A32EBCC7A08}"/>
              </a:ext>
            </a:extLst>
          </p:cNvPr>
          <p:cNvSpPr>
            <a:spLocks noGrp="1"/>
          </p:cNvSpPr>
          <p:nvPr>
            <p:ph type="title"/>
          </p:nvPr>
        </p:nvSpPr>
        <p:spPr/>
        <p:txBody>
          <a:bodyPr/>
          <a:lstStyle/>
          <a:p>
            <a:pPr algn="r"/>
            <a:r>
              <a:rPr lang="en-GB" dirty="0"/>
              <a:t>Time series data</a:t>
            </a:r>
          </a:p>
        </p:txBody>
      </p:sp>
      <p:sp>
        <p:nvSpPr>
          <p:cNvPr id="3" name="Content Placeholder 2">
            <a:extLst>
              <a:ext uri="{FF2B5EF4-FFF2-40B4-BE49-F238E27FC236}">
                <a16:creationId xmlns:a16="http://schemas.microsoft.com/office/drawing/2014/main" id="{F200FB0C-73C4-49E2-A900-CFEB3BDFCB34}"/>
              </a:ext>
            </a:extLst>
          </p:cNvPr>
          <p:cNvSpPr>
            <a:spLocks noGrp="1"/>
          </p:cNvSpPr>
          <p:nvPr>
            <p:ph idx="1"/>
          </p:nvPr>
        </p:nvSpPr>
        <p:spPr/>
        <p:txBody>
          <a:bodyPr/>
          <a:lstStyle/>
          <a:p>
            <a:pPr marL="0" indent="0">
              <a:buNone/>
            </a:pPr>
            <a:r>
              <a:rPr lang="en-GB" dirty="0"/>
              <a:t>Time series data can be:</a:t>
            </a:r>
          </a:p>
          <a:p>
            <a:pPr marL="0" indent="0">
              <a:buNone/>
            </a:pPr>
            <a:r>
              <a:rPr lang="en-GB" dirty="0"/>
              <a:t>resampled at lesser frequencies</a:t>
            </a:r>
          </a:p>
          <a:p>
            <a:pPr marL="0" indent="0">
              <a:buNone/>
            </a:pPr>
            <a:r>
              <a:rPr lang="en-GB" dirty="0"/>
              <a:t>converted between time zones and representations</a:t>
            </a:r>
          </a:p>
          <a:p>
            <a:pPr marL="0" indent="0">
              <a:buNone/>
            </a:pPr>
            <a:r>
              <a:rPr lang="en-GB" dirty="0"/>
              <a:t>sub-sampled and used in maths and indexing</a:t>
            </a:r>
          </a:p>
          <a:p>
            <a:pPr marL="0" indent="0">
              <a:buNone/>
            </a:pPr>
            <a:r>
              <a:rPr lang="en-GB" dirty="0"/>
              <a:t>analysed for holidays and business days</a:t>
            </a:r>
          </a:p>
          <a:p>
            <a:pPr marL="0" indent="0">
              <a:buNone/>
            </a:pPr>
            <a:r>
              <a:rPr lang="en-GB" dirty="0"/>
              <a:t>shifted/lagged</a:t>
            </a:r>
          </a:p>
          <a:p>
            <a:pPr marL="0" indent="0">
              <a:buNone/>
            </a:pPr>
            <a:r>
              <a:rPr lang="en-GB" dirty="0">
                <a:solidFill>
                  <a:schemeClr val="tx2">
                    <a:lumMod val="60000"/>
                    <a:lumOff val="40000"/>
                  </a:schemeClr>
                </a:solidFill>
              </a:rPr>
              <a:t>http://pandas.pydata.org/pandas-docs/stable/timeseries.html</a:t>
            </a:r>
          </a:p>
        </p:txBody>
      </p:sp>
    </p:spTree>
    <p:extLst>
      <p:ext uri="{BB962C8B-B14F-4D97-AF65-F5344CB8AC3E}">
        <p14:creationId xmlns:p14="http://schemas.microsoft.com/office/powerpoint/2010/main" val="11042259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028DD-5B84-4188-AB91-1A64CFD1EDED}"/>
              </a:ext>
            </a:extLst>
          </p:cNvPr>
          <p:cNvSpPr>
            <a:spLocks noGrp="1"/>
          </p:cNvSpPr>
          <p:nvPr>
            <p:ph type="title"/>
          </p:nvPr>
        </p:nvSpPr>
        <p:spPr/>
        <p:txBody>
          <a:bodyPr/>
          <a:lstStyle/>
          <a:p>
            <a:pPr algn="r"/>
            <a:r>
              <a:rPr lang="en-GB" dirty="0"/>
              <a:t>Plotting</a:t>
            </a:r>
          </a:p>
        </p:txBody>
      </p:sp>
      <p:sp>
        <p:nvSpPr>
          <p:cNvPr id="3" name="Content Placeholder 2">
            <a:extLst>
              <a:ext uri="{FF2B5EF4-FFF2-40B4-BE49-F238E27FC236}">
                <a16:creationId xmlns:a16="http://schemas.microsoft.com/office/drawing/2014/main" id="{781400B6-B845-4C87-A0C5-42C5F7D3F8F8}"/>
              </a:ext>
            </a:extLst>
          </p:cNvPr>
          <p:cNvSpPr>
            <a:spLocks noGrp="1"/>
          </p:cNvSpPr>
          <p:nvPr>
            <p:ph idx="1"/>
          </p:nvPr>
        </p:nvSpPr>
        <p:spPr>
          <a:xfrm>
            <a:off x="609600" y="274638"/>
            <a:ext cx="10972800" cy="6583361"/>
          </a:xfrm>
        </p:spPr>
        <p:txBody>
          <a:bodyPr/>
          <a:lstStyle/>
          <a:p>
            <a:pPr marL="0" indent="0">
              <a:buNone/>
            </a:pPr>
            <a:r>
              <a:rPr lang="en-GB" sz="2400" dirty="0" err="1"/>
              <a:t>matlibplot</a:t>
            </a:r>
            <a:r>
              <a:rPr lang="en-GB" sz="2400" dirty="0"/>
              <a:t> wrapped in pandas:</a:t>
            </a:r>
          </a:p>
          <a:p>
            <a:pPr marL="0" indent="0">
              <a:buNone/>
            </a:pPr>
            <a:r>
              <a:rPr lang="en-GB" sz="2400" dirty="0"/>
              <a:t>Complex plots may need </a:t>
            </a:r>
            <a:r>
              <a:rPr lang="en-GB" sz="2000" dirty="0" err="1">
                <a:latin typeface="Courier New" panose="02070309020205020404" pitchFamily="49" charset="0"/>
                <a:cs typeface="Courier New" panose="02070309020205020404" pitchFamily="49" charset="0"/>
              </a:rPr>
              <a:t>matplotlib.pyplot.figure</a:t>
            </a:r>
            <a:r>
              <a:rPr lang="en-GB" sz="2000" dirty="0">
                <a:latin typeface="Courier New" panose="02070309020205020404" pitchFamily="49" charset="0"/>
                <a:cs typeface="Courier New" panose="02070309020205020404" pitchFamily="49" charset="0"/>
              </a:rPr>
              <a:t>() </a:t>
            </a:r>
            <a:r>
              <a:rPr lang="en-GB" sz="2400" dirty="0"/>
              <a:t>calling first.</a:t>
            </a:r>
          </a:p>
          <a:p>
            <a:pPr marL="0" indent="0">
              <a:buNone/>
            </a:pPr>
            <a:endParaRPr lang="en-GB" sz="2400" dirty="0"/>
          </a:p>
          <a:p>
            <a:pPr marL="0" indent="0">
              <a:buNone/>
            </a:pPr>
            <a:r>
              <a:rPr lang="en-GB" sz="2000" dirty="0" err="1">
                <a:latin typeface="Courier New" panose="02070309020205020404" pitchFamily="49" charset="0"/>
                <a:cs typeface="Courier New" panose="02070309020205020404" pitchFamily="49" charset="0"/>
              </a:rPr>
              <a:t>series.plot</a:t>
            </a:r>
            <a:r>
              <a:rPr lang="en-GB" sz="2000" dirty="0">
                <a:latin typeface="Courier New" panose="02070309020205020404" pitchFamily="49" charset="0"/>
                <a:cs typeface="Courier New" panose="02070309020205020404" pitchFamily="49" charset="0"/>
              </a:rPr>
              <a:t>()</a:t>
            </a:r>
            <a:r>
              <a:rPr lang="en-GB" sz="2400" dirty="0"/>
              <a:t>					Line plot a series</a:t>
            </a:r>
          </a:p>
          <a:p>
            <a:pPr marL="0" indent="0">
              <a:buNone/>
            </a:pPr>
            <a:r>
              <a:rPr lang="en-GB" sz="2000" dirty="0" err="1">
                <a:latin typeface="Courier New" panose="02070309020205020404" pitchFamily="49" charset="0"/>
                <a:cs typeface="Courier New" panose="02070309020205020404" pitchFamily="49" charset="0"/>
              </a:rPr>
              <a:t>dataframe.plot</a:t>
            </a:r>
            <a:r>
              <a:rPr lang="en-GB" sz="2000" dirty="0">
                <a:latin typeface="Courier New" panose="02070309020205020404" pitchFamily="49" charset="0"/>
                <a:cs typeface="Courier New" panose="02070309020205020404" pitchFamily="49" charset="0"/>
              </a:rPr>
              <a:t>()</a:t>
            </a:r>
            <a:r>
              <a:rPr lang="en-GB" sz="2400" dirty="0"/>
              <a:t>					Line plot a set of series</a:t>
            </a:r>
          </a:p>
          <a:p>
            <a:pPr marL="0" indent="0">
              <a:buNone/>
            </a:pPr>
            <a:r>
              <a:rPr lang="es-ES" sz="2000" dirty="0" err="1">
                <a:latin typeface="Courier New" panose="02070309020205020404" pitchFamily="49" charset="0"/>
                <a:cs typeface="Courier New" panose="02070309020205020404" pitchFamily="49" charset="0"/>
              </a:rPr>
              <a:t>dataframe.plot</a:t>
            </a:r>
            <a:r>
              <a:rPr lang="es-ES" sz="2000" dirty="0">
                <a:latin typeface="Courier New" panose="02070309020205020404" pitchFamily="49" charset="0"/>
                <a:cs typeface="Courier New" panose="02070309020205020404" pitchFamily="49" charset="0"/>
              </a:rPr>
              <a:t>(x='col1', y='col2')	</a:t>
            </a:r>
            <a:r>
              <a:rPr lang="es-ES" sz="2400" dirty="0"/>
              <a:t>	</a:t>
            </a:r>
            <a:r>
              <a:rPr lang="es-ES" sz="2400" dirty="0" err="1"/>
              <a:t>Plot</a:t>
            </a:r>
            <a:r>
              <a:rPr lang="es-ES" sz="2400" dirty="0"/>
              <a:t> data </a:t>
            </a:r>
            <a:r>
              <a:rPr lang="es-ES" sz="2400" dirty="0" err="1"/>
              <a:t>against</a:t>
            </a:r>
            <a:r>
              <a:rPr lang="es-ES" sz="2400" dirty="0"/>
              <a:t> </a:t>
            </a:r>
            <a:r>
              <a:rPr lang="es-ES" sz="2400" dirty="0" err="1"/>
              <a:t>another</a:t>
            </a:r>
            <a:endParaRPr lang="es-ES" sz="2400" dirty="0"/>
          </a:p>
          <a:p>
            <a:endParaRPr lang="en-GB" sz="2400" dirty="0"/>
          </a:p>
          <a:p>
            <a:pPr marL="0" indent="0">
              <a:spcBef>
                <a:spcPts val="0"/>
              </a:spcBef>
              <a:buNone/>
            </a:pPr>
            <a:r>
              <a:rPr lang="en-GB" sz="2000" dirty="0">
                <a:latin typeface="Courier New" panose="02070309020205020404" pitchFamily="49" charset="0"/>
                <a:cs typeface="Courier New" panose="02070309020205020404" pitchFamily="49" charset="0"/>
              </a:rPr>
              <a:t>bar</a:t>
            </a:r>
            <a:r>
              <a:rPr lang="en-GB" sz="2400" dirty="0"/>
              <a:t> or </a:t>
            </a:r>
            <a:r>
              <a:rPr lang="en-GB" sz="2000" dirty="0" err="1">
                <a:latin typeface="Courier New" panose="02070309020205020404" pitchFamily="49" charset="0"/>
                <a:cs typeface="Courier New" panose="02070309020205020404" pitchFamily="49" charset="0"/>
              </a:rPr>
              <a:t>barh</a:t>
            </a:r>
            <a:r>
              <a:rPr lang="en-GB" sz="2400" dirty="0"/>
              <a:t> 		bar plots</a:t>
            </a:r>
          </a:p>
          <a:p>
            <a:pPr marL="0" indent="0">
              <a:spcBef>
                <a:spcPts val="0"/>
              </a:spcBef>
              <a:buNone/>
            </a:pPr>
            <a:r>
              <a:rPr lang="en-GB" sz="2000" dirty="0" err="1">
                <a:latin typeface="Courier New" panose="02070309020205020404" pitchFamily="49" charset="0"/>
                <a:cs typeface="Courier New" panose="02070309020205020404" pitchFamily="49" charset="0"/>
              </a:rPr>
              <a:t>hist</a:t>
            </a:r>
            <a:r>
              <a:rPr lang="en-GB" sz="2400" dirty="0"/>
              <a:t> 			histogram</a:t>
            </a:r>
          </a:p>
          <a:p>
            <a:pPr marL="0" indent="0">
              <a:spcBef>
                <a:spcPts val="0"/>
              </a:spcBef>
              <a:buNone/>
            </a:pPr>
            <a:r>
              <a:rPr lang="en-GB" sz="2000" dirty="0">
                <a:latin typeface="Courier New" panose="02070309020205020404" pitchFamily="49" charset="0"/>
                <a:cs typeface="Courier New" panose="02070309020205020404" pitchFamily="49" charset="0"/>
              </a:rPr>
              <a:t>box</a:t>
            </a:r>
            <a:r>
              <a:rPr lang="en-GB" sz="2400" dirty="0"/>
              <a:t> 			boxplot</a:t>
            </a:r>
          </a:p>
          <a:p>
            <a:pPr marL="0" indent="0">
              <a:spcBef>
                <a:spcPts val="0"/>
              </a:spcBef>
              <a:buNone/>
            </a:pPr>
            <a:r>
              <a:rPr lang="en-GB" sz="2000" dirty="0" err="1">
                <a:latin typeface="Courier New" panose="02070309020205020404" pitchFamily="49" charset="0"/>
                <a:cs typeface="Courier New" panose="02070309020205020404" pitchFamily="49" charset="0"/>
              </a:rPr>
              <a:t>kde</a:t>
            </a:r>
            <a:r>
              <a:rPr lang="en-GB" sz="2400" dirty="0"/>
              <a:t> or </a:t>
            </a:r>
            <a:r>
              <a:rPr lang="en-GB" sz="2000" dirty="0">
                <a:latin typeface="Courier New" panose="02070309020205020404" pitchFamily="49" charset="0"/>
                <a:cs typeface="Courier New" panose="02070309020205020404" pitchFamily="49" charset="0"/>
              </a:rPr>
              <a:t>density</a:t>
            </a:r>
            <a:r>
              <a:rPr lang="en-GB" sz="2400" dirty="0"/>
              <a:t> 	density plots</a:t>
            </a:r>
          </a:p>
          <a:p>
            <a:pPr marL="0" indent="0">
              <a:spcBef>
                <a:spcPts val="0"/>
              </a:spcBef>
              <a:buNone/>
            </a:pPr>
            <a:r>
              <a:rPr lang="en-GB" sz="2000" dirty="0">
                <a:latin typeface="Courier New" panose="02070309020205020404" pitchFamily="49" charset="0"/>
                <a:cs typeface="Courier New" panose="02070309020205020404" pitchFamily="49" charset="0"/>
              </a:rPr>
              <a:t>area</a:t>
            </a:r>
            <a:r>
              <a:rPr lang="en-GB" sz="2400" dirty="0"/>
              <a:t> 			area plots</a:t>
            </a:r>
          </a:p>
          <a:p>
            <a:pPr marL="0" indent="0">
              <a:spcBef>
                <a:spcPts val="0"/>
              </a:spcBef>
              <a:buNone/>
            </a:pPr>
            <a:r>
              <a:rPr lang="en-GB" sz="2000" dirty="0">
                <a:latin typeface="Courier New" panose="02070309020205020404" pitchFamily="49" charset="0"/>
                <a:cs typeface="Courier New" panose="02070309020205020404" pitchFamily="49" charset="0"/>
              </a:rPr>
              <a:t>scatter</a:t>
            </a:r>
            <a:r>
              <a:rPr lang="en-GB" sz="2400" dirty="0"/>
              <a:t> 		scatter plots</a:t>
            </a:r>
          </a:p>
          <a:p>
            <a:pPr marL="0" indent="0">
              <a:spcBef>
                <a:spcPts val="0"/>
              </a:spcBef>
              <a:buNone/>
            </a:pPr>
            <a:r>
              <a:rPr lang="en-GB" sz="2000" dirty="0" err="1">
                <a:latin typeface="Courier New" panose="02070309020205020404" pitchFamily="49" charset="0"/>
                <a:cs typeface="Courier New" panose="02070309020205020404" pitchFamily="49" charset="0"/>
              </a:rPr>
              <a:t>hexbin</a:t>
            </a:r>
            <a:r>
              <a:rPr lang="en-GB" sz="2400" dirty="0"/>
              <a:t> 		hexagonal bin plots</a:t>
            </a:r>
          </a:p>
          <a:p>
            <a:pPr marL="0" indent="0">
              <a:spcBef>
                <a:spcPts val="0"/>
              </a:spcBef>
              <a:buNone/>
            </a:pPr>
            <a:r>
              <a:rPr lang="en-GB" sz="2000" dirty="0">
                <a:latin typeface="Courier New" panose="02070309020205020404" pitchFamily="49" charset="0"/>
                <a:cs typeface="Courier New" panose="02070309020205020404" pitchFamily="49" charset="0"/>
              </a:rPr>
              <a:t>pie</a:t>
            </a:r>
            <a:r>
              <a:rPr lang="en-GB" sz="2400" dirty="0"/>
              <a:t> 			pie graphs</a:t>
            </a:r>
            <a:endParaRPr lang="es-ES" sz="2400" dirty="0"/>
          </a:p>
          <a:p>
            <a:pPr marL="0" indent="0">
              <a:buNone/>
            </a:pPr>
            <a:r>
              <a:rPr lang="en-GB" sz="2400" dirty="0">
                <a:solidFill>
                  <a:schemeClr val="tx2">
                    <a:lumMod val="60000"/>
                    <a:lumOff val="40000"/>
                  </a:schemeClr>
                </a:solidFill>
              </a:rPr>
              <a:t>http://pandas.pydata.org/pandas-docs/stable/visualization.html</a:t>
            </a:r>
          </a:p>
        </p:txBody>
      </p:sp>
    </p:spTree>
    <p:extLst>
      <p:ext uri="{BB962C8B-B14F-4D97-AF65-F5344CB8AC3E}">
        <p14:creationId xmlns:p14="http://schemas.microsoft.com/office/powerpoint/2010/main" val="1768853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DE669-7852-4101-8FCA-291911F6B3BD}"/>
              </a:ext>
            </a:extLst>
          </p:cNvPr>
          <p:cNvSpPr>
            <a:spLocks noGrp="1"/>
          </p:cNvSpPr>
          <p:nvPr>
            <p:ph type="title"/>
          </p:nvPr>
        </p:nvSpPr>
        <p:spPr/>
        <p:txBody>
          <a:bodyPr/>
          <a:lstStyle/>
          <a:p>
            <a:pPr algn="r"/>
            <a:r>
              <a:rPr lang="en-GB" dirty="0"/>
              <a:t>Built in functions</a:t>
            </a:r>
          </a:p>
        </p:txBody>
      </p:sp>
      <p:sp>
        <p:nvSpPr>
          <p:cNvPr id="3" name="Content Placeholder 2">
            <a:extLst>
              <a:ext uri="{FF2B5EF4-FFF2-40B4-BE49-F238E27FC236}">
                <a16:creationId xmlns:a16="http://schemas.microsoft.com/office/drawing/2014/main" id="{0CBC5789-6356-4B21-B033-358D8A252B54}"/>
              </a:ext>
            </a:extLst>
          </p:cNvPr>
          <p:cNvSpPr>
            <a:spLocks noGrp="1"/>
          </p:cNvSpPr>
          <p:nvPr>
            <p:ph idx="1"/>
          </p:nvPr>
        </p:nvSpPr>
        <p:spPr>
          <a:xfrm>
            <a:off x="407368" y="1772816"/>
            <a:ext cx="11593288" cy="4896544"/>
          </a:xfrm>
        </p:spPr>
        <p:txBody>
          <a:bodyPr/>
          <a:lstStyle/>
          <a:p>
            <a:pPr marL="0" indent="0">
              <a:buNone/>
            </a:pPr>
            <a:r>
              <a:rPr lang="pt-BR" sz="2400" dirty="0">
                <a:latin typeface="Courier New" panose="02070309020205020404" pitchFamily="49" charset="0"/>
                <a:cs typeface="Courier New" panose="02070309020205020404" pitchFamily="49" charset="0"/>
              </a:rPr>
              <a:t>a = numpy.zeros( (3,4) )</a:t>
            </a:r>
          </a:p>
          <a:p>
            <a:pPr marL="0" indent="0">
              <a:buNone/>
            </a:pPr>
            <a:r>
              <a:rPr lang="pt-BR" sz="2400" dirty="0">
                <a:latin typeface="Courier New" panose="02070309020205020404" pitchFamily="49" charset="0"/>
                <a:cs typeface="Courier New" panose="02070309020205020404" pitchFamily="49" charset="0"/>
              </a:rPr>
              <a:t>array([[ 0.,  0.,  0.,  0.],</a:t>
            </a:r>
          </a:p>
          <a:p>
            <a:pPr marL="0" indent="0">
              <a:buNone/>
            </a:pPr>
            <a:r>
              <a:rPr lang="pt-BR" sz="2400" dirty="0">
                <a:latin typeface="Courier New" panose="02070309020205020404" pitchFamily="49" charset="0"/>
                <a:cs typeface="Courier New" panose="02070309020205020404" pitchFamily="49" charset="0"/>
              </a:rPr>
              <a:t>       [ 0.,  0.,  0.,  0.],</a:t>
            </a:r>
          </a:p>
          <a:p>
            <a:pPr marL="0" indent="0">
              <a:buNone/>
            </a:pPr>
            <a:r>
              <a:rPr lang="pt-BR" sz="2400" dirty="0">
                <a:latin typeface="Courier New" panose="02070309020205020404" pitchFamily="49" charset="0"/>
                <a:cs typeface="Courier New" panose="02070309020205020404" pitchFamily="49" charset="0"/>
              </a:rPr>
              <a:t>       [ 0.,  0.,  0.,  0.]])</a:t>
            </a:r>
          </a:p>
          <a:p>
            <a:pPr marL="0" indent="0">
              <a:buNone/>
            </a:pPr>
            <a:r>
              <a:rPr lang="pt-BR" dirty="0"/>
              <a:t>Also </a:t>
            </a:r>
            <a:r>
              <a:rPr lang="pt-BR" sz="2400" dirty="0">
                <a:latin typeface="Courier New" panose="02070309020205020404" pitchFamily="49" charset="0"/>
                <a:cs typeface="Courier New" panose="02070309020205020404" pitchFamily="49" charset="0"/>
              </a:rPr>
              <a:t>numpy.ones </a:t>
            </a:r>
            <a:r>
              <a:rPr lang="pt-BR" dirty="0"/>
              <a:t>and </a:t>
            </a:r>
            <a:r>
              <a:rPr lang="pt-BR" sz="2400" dirty="0">
                <a:latin typeface="Courier New" panose="02070309020205020404" pitchFamily="49" charset="0"/>
                <a:cs typeface="Courier New" panose="02070309020205020404" pitchFamily="49" charset="0"/>
              </a:rPr>
              <a:t>numpy.empty </a:t>
            </a:r>
            <a:r>
              <a:rPr lang="pt-BR" dirty="0"/>
              <a:t>(generates very small floats)</a:t>
            </a:r>
          </a:p>
          <a:p>
            <a:pPr marL="0" indent="0">
              <a:buNone/>
            </a:pPr>
            <a:r>
              <a:rPr lang="en-GB" sz="2400" dirty="0" err="1">
                <a:latin typeface="Courier New" panose="02070309020205020404" pitchFamily="49" charset="0"/>
                <a:cs typeface="Courier New" panose="02070309020205020404" pitchFamily="49" charset="0"/>
              </a:rPr>
              <a:t>numpy.random.random</a:t>
            </a:r>
            <a:r>
              <a:rPr lang="en-GB" sz="2400" dirty="0">
                <a:latin typeface="Courier New" panose="02070309020205020404" pitchFamily="49" charset="0"/>
                <a:cs typeface="Courier New" panose="02070309020205020404" pitchFamily="49" charset="0"/>
              </a:rPr>
              <a:t>((2,3))</a:t>
            </a:r>
          </a:p>
          <a:p>
            <a:pPr marL="0" indent="0">
              <a:buNone/>
            </a:pPr>
            <a:r>
              <a:rPr lang="en-GB" dirty="0"/>
              <a:t>More generic : </a:t>
            </a:r>
            <a:r>
              <a:rPr lang="en-GB" sz="2400" dirty="0" err="1">
                <a:latin typeface="Courier New" panose="02070309020205020404" pitchFamily="49" charset="0"/>
                <a:cs typeface="Courier New" panose="02070309020205020404" pitchFamily="49" charset="0"/>
              </a:rPr>
              <a:t>ndarray.fill</a:t>
            </a:r>
            <a:r>
              <a:rPr lang="en-GB" sz="2400" dirty="0">
                <a:latin typeface="Courier New" panose="02070309020205020404" pitchFamily="49" charset="0"/>
                <a:cs typeface="Courier New" panose="02070309020205020404" pitchFamily="49" charset="0"/>
              </a:rPr>
              <a:t>(value)</a:t>
            </a:r>
          </a:p>
          <a:p>
            <a:pPr marL="0" indent="0">
              <a:buNone/>
            </a:pPr>
            <a:endParaRPr lang="en-GB" dirty="0"/>
          </a:p>
          <a:p>
            <a:pPr marL="0" indent="0">
              <a:buNone/>
            </a:pPr>
            <a:r>
              <a:rPr lang="en-GB" sz="2400" dirty="0" err="1">
                <a:latin typeface="Courier New" panose="02070309020205020404" pitchFamily="49" charset="0"/>
                <a:cs typeface="Courier New" panose="02070309020205020404" pitchFamily="49" charset="0"/>
              </a:rPr>
              <a:t>numpy.putmask</a:t>
            </a:r>
            <a:r>
              <a:rPr lang="en-GB" sz="2400" dirty="0">
                <a:latin typeface="Courier New" panose="02070309020205020404" pitchFamily="49" charset="0"/>
                <a:cs typeface="Courier New" panose="02070309020205020404" pitchFamily="49" charset="0"/>
              </a:rPr>
              <a:t>() </a:t>
            </a:r>
            <a:r>
              <a:rPr lang="en-GB" dirty="0"/>
              <a:t>Put values based on a Boolean mask array (True == replace)</a:t>
            </a:r>
          </a:p>
        </p:txBody>
      </p:sp>
    </p:spTree>
    <p:extLst>
      <p:ext uri="{BB962C8B-B14F-4D97-AF65-F5344CB8AC3E}">
        <p14:creationId xmlns:p14="http://schemas.microsoft.com/office/powerpoint/2010/main" val="517389251"/>
      </p:ext>
    </p:extLst>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C0E8B-DBF1-475B-8747-5EEDDF0A27FA}"/>
              </a:ext>
            </a:extLst>
          </p:cNvPr>
          <p:cNvSpPr>
            <a:spLocks noGrp="1"/>
          </p:cNvSpPr>
          <p:nvPr>
            <p:ph type="title"/>
          </p:nvPr>
        </p:nvSpPr>
        <p:spPr>
          <a:xfrm>
            <a:off x="1099864" y="20016"/>
            <a:ext cx="10972800" cy="1143000"/>
          </a:xfrm>
        </p:spPr>
        <p:txBody>
          <a:bodyPr/>
          <a:lstStyle/>
          <a:p>
            <a:pPr algn="r"/>
            <a:r>
              <a:rPr lang="en-GB" dirty="0"/>
              <a:t>Packages built on pandas</a:t>
            </a:r>
          </a:p>
        </p:txBody>
      </p:sp>
      <p:sp>
        <p:nvSpPr>
          <p:cNvPr id="3" name="Content Placeholder 2">
            <a:extLst>
              <a:ext uri="{FF2B5EF4-FFF2-40B4-BE49-F238E27FC236}">
                <a16:creationId xmlns:a16="http://schemas.microsoft.com/office/drawing/2014/main" id="{DF8A4CE9-62E1-428F-A535-7DB2048A091D}"/>
              </a:ext>
            </a:extLst>
          </p:cNvPr>
          <p:cNvSpPr>
            <a:spLocks noGrp="1"/>
          </p:cNvSpPr>
          <p:nvPr>
            <p:ph idx="1"/>
          </p:nvPr>
        </p:nvSpPr>
        <p:spPr>
          <a:xfrm>
            <a:off x="609600" y="1417639"/>
            <a:ext cx="11463064" cy="4708526"/>
          </a:xfrm>
        </p:spPr>
        <p:txBody>
          <a:bodyPr/>
          <a:lstStyle/>
          <a:p>
            <a:pPr marL="0" indent="0">
              <a:buNone/>
            </a:pPr>
            <a:r>
              <a:rPr lang="en-GB" sz="2800" dirty="0" err="1"/>
              <a:t>Statsmodels</a:t>
            </a:r>
            <a:r>
              <a:rPr lang="en-GB" sz="2800" dirty="0"/>
              <a:t>		Statistics and econometrics </a:t>
            </a:r>
          </a:p>
          <a:p>
            <a:pPr marL="0" indent="0">
              <a:buNone/>
            </a:pPr>
            <a:r>
              <a:rPr lang="en-GB" sz="2800" dirty="0" err="1"/>
              <a:t>sklearn</a:t>
            </a:r>
            <a:r>
              <a:rPr lang="en-GB" sz="2800" dirty="0"/>
              <a:t>-pandas	</a:t>
            </a:r>
            <a:r>
              <a:rPr lang="en-GB" sz="2800" dirty="0" err="1"/>
              <a:t>Scikit</a:t>
            </a:r>
            <a:r>
              <a:rPr lang="en-GB" sz="2800" dirty="0"/>
              <a:t>-learn (machine learning) with pandas</a:t>
            </a:r>
          </a:p>
          <a:p>
            <a:pPr marL="0" indent="0">
              <a:buNone/>
            </a:pPr>
            <a:r>
              <a:rPr lang="en-GB" sz="2800" dirty="0"/>
              <a:t>Bokeh			Big data visualisation</a:t>
            </a:r>
          </a:p>
          <a:p>
            <a:pPr marL="0" indent="0">
              <a:buNone/>
            </a:pPr>
            <a:r>
              <a:rPr lang="en-GB" sz="2800" dirty="0"/>
              <a:t>seaborn		Data visualisation</a:t>
            </a:r>
          </a:p>
          <a:p>
            <a:pPr marL="0" indent="0">
              <a:buNone/>
            </a:pPr>
            <a:r>
              <a:rPr lang="en-GB" sz="2800" dirty="0" err="1"/>
              <a:t>yhat</a:t>
            </a:r>
            <a:r>
              <a:rPr lang="en-GB" sz="2800" dirty="0"/>
              <a:t>/</a:t>
            </a:r>
            <a:r>
              <a:rPr lang="en-GB" sz="2800" dirty="0" err="1"/>
              <a:t>ggplot</a:t>
            </a:r>
            <a:r>
              <a:rPr lang="en-GB" sz="2800" dirty="0"/>
              <a:t>		Grammar of Graphics visualisation</a:t>
            </a:r>
          </a:p>
          <a:p>
            <a:pPr marL="0" indent="0">
              <a:buNone/>
            </a:pPr>
            <a:r>
              <a:rPr lang="en-GB" sz="2800" dirty="0" err="1"/>
              <a:t>Plotly</a:t>
            </a:r>
            <a:r>
              <a:rPr lang="en-GB" sz="2800" dirty="0"/>
              <a:t>			Web visualisation using D3.js</a:t>
            </a:r>
          </a:p>
          <a:p>
            <a:pPr marL="0" indent="0">
              <a:buNone/>
            </a:pPr>
            <a:r>
              <a:rPr lang="en-GB" sz="2800" dirty="0" err="1"/>
              <a:t>IPython</a:t>
            </a:r>
            <a:r>
              <a:rPr lang="en-GB" sz="2800" dirty="0"/>
              <a:t>/Spyder	Both allow integration of pandas </a:t>
            </a:r>
            <a:r>
              <a:rPr lang="en-GB" sz="2800" dirty="0" err="1"/>
              <a:t>dataframes</a:t>
            </a:r>
            <a:endParaRPr lang="en-GB" sz="2800" dirty="0"/>
          </a:p>
          <a:p>
            <a:pPr marL="0" indent="0">
              <a:buNone/>
            </a:pPr>
            <a:r>
              <a:rPr lang="en-GB" sz="2800" dirty="0" err="1"/>
              <a:t>GeoPandas</a:t>
            </a:r>
            <a:r>
              <a:rPr lang="en-GB" sz="2800" dirty="0"/>
              <a:t>		Pandas for mapping</a:t>
            </a:r>
          </a:p>
          <a:p>
            <a:pPr marL="0" indent="0">
              <a:buNone/>
            </a:pPr>
            <a:r>
              <a:rPr lang="en-GB" sz="2800" dirty="0">
                <a:solidFill>
                  <a:schemeClr val="tx2">
                    <a:lumMod val="60000"/>
                    <a:lumOff val="40000"/>
                  </a:schemeClr>
                </a:solidFill>
              </a:rPr>
              <a:t>http://pandas.pydata.org/pandas-docs/stable/ecosystem.html</a:t>
            </a:r>
          </a:p>
        </p:txBody>
      </p:sp>
    </p:spTree>
    <p:extLst>
      <p:ext uri="{BB962C8B-B14F-4D97-AF65-F5344CB8AC3E}">
        <p14:creationId xmlns:p14="http://schemas.microsoft.com/office/powerpoint/2010/main" val="2177974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83354-DD76-455A-90D0-B07677C784B8}"/>
              </a:ext>
            </a:extLst>
          </p:cNvPr>
          <p:cNvSpPr>
            <a:spLocks noGrp="1"/>
          </p:cNvSpPr>
          <p:nvPr>
            <p:ph type="title"/>
          </p:nvPr>
        </p:nvSpPr>
        <p:spPr/>
        <p:txBody>
          <a:bodyPr/>
          <a:lstStyle/>
          <a:p>
            <a:pPr algn="r"/>
            <a:r>
              <a:rPr lang="en-GB" dirty="0"/>
              <a:t>Mapping packages</a:t>
            </a:r>
          </a:p>
        </p:txBody>
      </p:sp>
      <p:sp>
        <p:nvSpPr>
          <p:cNvPr id="3" name="Content Placeholder 2">
            <a:extLst>
              <a:ext uri="{FF2B5EF4-FFF2-40B4-BE49-F238E27FC236}">
                <a16:creationId xmlns:a16="http://schemas.microsoft.com/office/drawing/2014/main" id="{C838CBDE-672E-4BD7-A35E-23023C8A6A70}"/>
              </a:ext>
            </a:extLst>
          </p:cNvPr>
          <p:cNvSpPr>
            <a:spLocks noGrp="1"/>
          </p:cNvSpPr>
          <p:nvPr>
            <p:ph idx="1"/>
          </p:nvPr>
        </p:nvSpPr>
        <p:spPr>
          <a:xfrm>
            <a:off x="335360" y="1484784"/>
            <a:ext cx="11449272" cy="5062847"/>
          </a:xfrm>
        </p:spPr>
        <p:txBody>
          <a:bodyPr/>
          <a:lstStyle/>
          <a:p>
            <a:pPr marL="0" indent="0">
              <a:buNone/>
            </a:pPr>
            <a:r>
              <a:rPr lang="en-GB" sz="2400" dirty="0"/>
              <a:t>Unfortunately none come with Anaconda (only geoprocessing is </a:t>
            </a:r>
            <a:r>
              <a:rPr lang="en-GB" sz="2400" dirty="0">
                <a:solidFill>
                  <a:schemeClr val="tx2">
                    <a:lumMod val="60000"/>
                    <a:lumOff val="40000"/>
                  </a:schemeClr>
                </a:solidFill>
              </a:rPr>
              <a:t>http://proj4.org/ </a:t>
            </a:r>
            <a:r>
              <a:rPr lang="en-GB" sz="2400" dirty="0"/>
              <a:t>which does </a:t>
            </a:r>
            <a:r>
              <a:rPr lang="en-GB" sz="2400" dirty="0" err="1"/>
              <a:t>lat</a:t>
            </a:r>
            <a:r>
              <a:rPr lang="en-GB" sz="2400" dirty="0"/>
              <a:t>/long to Cartesian conversions).</a:t>
            </a:r>
          </a:p>
          <a:p>
            <a:pPr marL="0" indent="0">
              <a:buNone/>
            </a:pPr>
            <a:endParaRPr lang="en-GB" sz="2400" dirty="0"/>
          </a:p>
          <a:p>
            <a:pPr marL="0" indent="0">
              <a:buNone/>
            </a:pPr>
            <a:r>
              <a:rPr lang="en-GB" sz="2400" dirty="0"/>
              <a:t>matplotlib integrates with </a:t>
            </a:r>
            <a:r>
              <a:rPr lang="en-GB" sz="2400" dirty="0" err="1"/>
              <a:t>basemap</a:t>
            </a:r>
            <a:r>
              <a:rPr lang="en-GB" sz="2400" dirty="0"/>
              <a:t>: </a:t>
            </a:r>
          </a:p>
          <a:p>
            <a:pPr marL="0" indent="0">
              <a:buNone/>
            </a:pPr>
            <a:r>
              <a:rPr lang="en-GB" sz="2400" dirty="0">
                <a:solidFill>
                  <a:schemeClr val="tx2">
                    <a:lumMod val="60000"/>
                    <a:lumOff val="40000"/>
                  </a:schemeClr>
                </a:solidFill>
              </a:rPr>
              <a:t>https://matplotlib.org/basemap/</a:t>
            </a:r>
          </a:p>
          <a:p>
            <a:pPr marL="0" indent="0">
              <a:buNone/>
            </a:pPr>
            <a:r>
              <a:rPr lang="en-GB" sz="2400" dirty="0"/>
              <a:t>But tricky to get working well. </a:t>
            </a:r>
          </a:p>
          <a:p>
            <a:pPr marL="0" indent="0">
              <a:buNone/>
            </a:pPr>
            <a:r>
              <a:rPr lang="en-GB" sz="2400" dirty="0"/>
              <a:t>And </a:t>
            </a:r>
            <a:r>
              <a:rPr lang="en-GB" sz="2400" dirty="0" err="1"/>
              <a:t>cartopy</a:t>
            </a:r>
            <a:r>
              <a:rPr lang="en-GB" sz="2400" dirty="0"/>
              <a:t> for more sophisticated vector graphics:</a:t>
            </a:r>
          </a:p>
          <a:p>
            <a:pPr marL="0" indent="0">
              <a:buNone/>
            </a:pPr>
            <a:r>
              <a:rPr lang="en-GB" sz="2400" dirty="0">
                <a:solidFill>
                  <a:schemeClr val="tx2">
                    <a:lumMod val="60000"/>
                    <a:lumOff val="40000"/>
                  </a:schemeClr>
                </a:solidFill>
              </a:rPr>
              <a:t>http://scitools.org.uk/cartopy/</a:t>
            </a:r>
          </a:p>
          <a:p>
            <a:pPr marL="0" indent="0">
              <a:buNone/>
            </a:pPr>
            <a:endParaRPr lang="en-GB" sz="2400" dirty="0"/>
          </a:p>
          <a:p>
            <a:pPr marL="0" indent="0">
              <a:buNone/>
            </a:pPr>
            <a:r>
              <a:rPr lang="en-GB" sz="2400" dirty="0" err="1"/>
              <a:t>GeoPandas</a:t>
            </a:r>
            <a:r>
              <a:rPr lang="en-GB" sz="2400" dirty="0"/>
              <a:t> probably the simplest to use:</a:t>
            </a:r>
          </a:p>
          <a:p>
            <a:pPr marL="0" indent="0">
              <a:buNone/>
            </a:pPr>
            <a:r>
              <a:rPr lang="en-GB" sz="2400" dirty="0">
                <a:solidFill>
                  <a:schemeClr val="tx2">
                    <a:lumMod val="60000"/>
                    <a:lumOff val="40000"/>
                  </a:schemeClr>
                </a:solidFill>
              </a:rPr>
              <a:t>http://geopandas.readthedocs.io</a:t>
            </a:r>
          </a:p>
          <a:p>
            <a:pPr marL="0" indent="0">
              <a:buNone/>
            </a:pPr>
            <a:r>
              <a:rPr lang="en-GB" sz="2400" dirty="0"/>
              <a:t>Based on Shapely , which has its roots in </a:t>
            </a:r>
            <a:r>
              <a:rPr lang="en-GB" sz="2400" dirty="0" err="1"/>
              <a:t>PostGIS</a:t>
            </a:r>
            <a:r>
              <a:rPr lang="en-GB" sz="2400" dirty="0"/>
              <a:t>.</a:t>
            </a:r>
          </a:p>
        </p:txBody>
      </p:sp>
    </p:spTree>
    <p:extLst>
      <p:ext uri="{BB962C8B-B14F-4D97-AF65-F5344CB8AC3E}">
        <p14:creationId xmlns:p14="http://schemas.microsoft.com/office/powerpoint/2010/main" val="7227230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07781-8918-4B75-81A8-E91C3B1C4A37}"/>
              </a:ext>
            </a:extLst>
          </p:cNvPr>
          <p:cNvSpPr>
            <a:spLocks noGrp="1"/>
          </p:cNvSpPr>
          <p:nvPr>
            <p:ph type="title"/>
          </p:nvPr>
        </p:nvSpPr>
        <p:spPr/>
        <p:txBody>
          <a:bodyPr/>
          <a:lstStyle/>
          <a:p>
            <a:pPr algn="r"/>
            <a:r>
              <a:rPr lang="en-GB" dirty="0" err="1"/>
              <a:t>GeoPandas</a:t>
            </a:r>
            <a:endParaRPr lang="en-GB" dirty="0"/>
          </a:p>
        </p:txBody>
      </p:sp>
      <p:sp>
        <p:nvSpPr>
          <p:cNvPr id="3" name="Content Placeholder 2">
            <a:extLst>
              <a:ext uri="{FF2B5EF4-FFF2-40B4-BE49-F238E27FC236}">
                <a16:creationId xmlns:a16="http://schemas.microsoft.com/office/drawing/2014/main" id="{32E3C47A-7D2E-46EC-8507-22926D93EDFA}"/>
              </a:ext>
            </a:extLst>
          </p:cNvPr>
          <p:cNvSpPr>
            <a:spLocks noGrp="1"/>
          </p:cNvSpPr>
          <p:nvPr>
            <p:ph idx="1"/>
          </p:nvPr>
        </p:nvSpPr>
        <p:spPr>
          <a:xfrm>
            <a:off x="609600" y="836712"/>
            <a:ext cx="10972800" cy="5904655"/>
          </a:xfrm>
        </p:spPr>
        <p:txBody>
          <a:bodyPr/>
          <a:lstStyle/>
          <a:p>
            <a:pPr marL="0" indent="0">
              <a:buNone/>
            </a:pPr>
            <a:endParaRPr lang="en-GB" sz="2800" dirty="0"/>
          </a:p>
          <a:p>
            <a:pPr marL="0" indent="0">
              <a:buNone/>
            </a:pPr>
            <a:r>
              <a:rPr lang="en-GB" sz="2800" dirty="0"/>
              <a:t>Based around </a:t>
            </a:r>
            <a:r>
              <a:rPr lang="en-GB" sz="2800" dirty="0" err="1"/>
              <a:t>GeoSeries</a:t>
            </a:r>
            <a:r>
              <a:rPr lang="en-GB" sz="2800" dirty="0"/>
              <a:t> and </a:t>
            </a:r>
            <a:r>
              <a:rPr lang="en-GB" sz="2800" dirty="0" err="1"/>
              <a:t>GeoDataFrames</a:t>
            </a:r>
            <a:r>
              <a:rPr lang="en-GB" sz="2800" dirty="0"/>
              <a:t>.</a:t>
            </a:r>
          </a:p>
          <a:p>
            <a:pPr marL="0" indent="0">
              <a:buNone/>
            </a:pPr>
            <a:r>
              <a:rPr lang="en-GB" sz="2800" dirty="0"/>
              <a:t>These made of:</a:t>
            </a:r>
          </a:p>
          <a:p>
            <a:pPr marL="0" indent="0">
              <a:buNone/>
            </a:pPr>
            <a:r>
              <a:rPr lang="en-GB" sz="2800" dirty="0"/>
              <a:t>    Points / Multi-Points</a:t>
            </a:r>
          </a:p>
          <a:p>
            <a:pPr marL="0" indent="0">
              <a:buNone/>
            </a:pPr>
            <a:r>
              <a:rPr lang="en-GB" sz="2800" dirty="0"/>
              <a:t>    Lines / Multi-Lines</a:t>
            </a:r>
          </a:p>
          <a:p>
            <a:pPr marL="0" indent="0">
              <a:buNone/>
            </a:pPr>
            <a:r>
              <a:rPr lang="en-GB" sz="2800" dirty="0"/>
              <a:t>    Polygons / Multi-Polygons</a:t>
            </a:r>
          </a:p>
          <a:p>
            <a:pPr marL="0" indent="0">
              <a:buNone/>
            </a:pPr>
            <a:r>
              <a:rPr lang="en-GB" sz="2800" dirty="0" err="1"/>
              <a:t>GeoDataFrames</a:t>
            </a:r>
            <a:r>
              <a:rPr lang="en-GB" sz="2800" dirty="0"/>
              <a:t> always have one geometry column (by default called "geometry"). This can be set/get with:</a:t>
            </a:r>
          </a:p>
          <a:p>
            <a:pPr marL="0" indent="0">
              <a:buNone/>
            </a:pPr>
            <a:r>
              <a:rPr lang="en-GB" sz="2400" dirty="0" err="1">
                <a:latin typeface="Courier New" panose="02070309020205020404" pitchFamily="49" charset="0"/>
                <a:cs typeface="Courier New" panose="02070309020205020404" pitchFamily="49" charset="0"/>
              </a:rPr>
              <a:t>gdf</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gdf.set_geometry</a:t>
            </a:r>
            <a:r>
              <a:rPr lang="en-GB" sz="2400" dirty="0">
                <a:latin typeface="Courier New" panose="02070309020205020404" pitchFamily="49" charset="0"/>
                <a:cs typeface="Courier New" panose="02070309020205020404" pitchFamily="49" charset="0"/>
              </a:rPr>
              <a:t>('col1')</a:t>
            </a:r>
          </a:p>
          <a:p>
            <a:pPr marL="0" indent="0">
              <a:buNone/>
            </a:pPr>
            <a:r>
              <a:rPr lang="en-GB" sz="2400" dirty="0">
                <a:latin typeface="Courier New" panose="02070309020205020404" pitchFamily="49" charset="0"/>
                <a:cs typeface="Courier New" panose="02070309020205020404" pitchFamily="49" charset="0"/>
              </a:rPr>
              <a:t>print(gdf.geometry.name)</a:t>
            </a:r>
          </a:p>
          <a:p>
            <a:pPr marL="0" indent="0">
              <a:buNone/>
            </a:pPr>
            <a:endParaRPr lang="en-GB" dirty="0"/>
          </a:p>
        </p:txBody>
      </p:sp>
    </p:spTree>
    <p:extLst>
      <p:ext uri="{BB962C8B-B14F-4D97-AF65-F5344CB8AC3E}">
        <p14:creationId xmlns:p14="http://schemas.microsoft.com/office/powerpoint/2010/main" val="5424598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AD9D4-30D5-45FC-8C6A-14483BEB7145}"/>
              </a:ext>
            </a:extLst>
          </p:cNvPr>
          <p:cNvSpPr>
            <a:spLocks noGrp="1"/>
          </p:cNvSpPr>
          <p:nvPr>
            <p:ph type="title"/>
          </p:nvPr>
        </p:nvSpPr>
        <p:spPr/>
        <p:txBody>
          <a:bodyPr/>
          <a:lstStyle/>
          <a:p>
            <a:pPr algn="r"/>
            <a:r>
              <a:rPr lang="en-GB" dirty="0"/>
              <a:t>I/O</a:t>
            </a:r>
          </a:p>
        </p:txBody>
      </p:sp>
      <p:sp>
        <p:nvSpPr>
          <p:cNvPr id="3" name="Content Placeholder 2">
            <a:extLst>
              <a:ext uri="{FF2B5EF4-FFF2-40B4-BE49-F238E27FC236}">
                <a16:creationId xmlns:a16="http://schemas.microsoft.com/office/drawing/2014/main" id="{593101A6-2945-4A0B-8FA0-6B84C7C21B6C}"/>
              </a:ext>
            </a:extLst>
          </p:cNvPr>
          <p:cNvSpPr>
            <a:spLocks noGrp="1"/>
          </p:cNvSpPr>
          <p:nvPr>
            <p:ph idx="1"/>
          </p:nvPr>
        </p:nvSpPr>
        <p:spPr/>
        <p:txBody>
          <a:bodyPr/>
          <a:lstStyle/>
          <a:p>
            <a:pPr marL="0" indent="0">
              <a:buNone/>
            </a:pPr>
            <a:r>
              <a:rPr lang="en-GB" sz="2800" dirty="0"/>
              <a:t>Wide range of filetypes importable with:</a:t>
            </a:r>
          </a:p>
          <a:p>
            <a:pPr marL="0" indent="0">
              <a:buNone/>
            </a:pPr>
            <a:r>
              <a:rPr lang="en-GB" sz="2400" dirty="0" err="1">
                <a:latin typeface="Courier New" panose="02070309020205020404" pitchFamily="49" charset="0"/>
                <a:cs typeface="Courier New" panose="02070309020205020404" pitchFamily="49" charset="0"/>
              </a:rPr>
              <a:t>gdf</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geopandas.read_file</a:t>
            </a:r>
            <a:r>
              <a:rPr lang="en-GB" sz="2400" dirty="0">
                <a:latin typeface="Courier New" panose="02070309020205020404" pitchFamily="49" charset="0"/>
                <a:cs typeface="Courier New" panose="02070309020205020404" pitchFamily="49" charset="0"/>
              </a:rPr>
              <a:t>("filename")</a:t>
            </a:r>
          </a:p>
          <a:p>
            <a:pPr marL="0" indent="0">
              <a:buNone/>
            </a:pPr>
            <a:r>
              <a:rPr lang="en-GB" sz="2800" dirty="0"/>
              <a:t>Including shapefiles and </a:t>
            </a:r>
            <a:r>
              <a:rPr lang="en-GB" sz="2800" dirty="0" err="1"/>
              <a:t>GeoJSON</a:t>
            </a:r>
            <a:r>
              <a:rPr lang="en-GB" sz="2800" dirty="0"/>
              <a:t>.</a:t>
            </a:r>
          </a:p>
          <a:p>
            <a:pPr marL="0" indent="0">
              <a:buNone/>
            </a:pPr>
            <a:r>
              <a:rPr lang="en-GB" sz="2800" dirty="0"/>
              <a:t>Can also use a URL string.</a:t>
            </a:r>
          </a:p>
          <a:p>
            <a:pPr marL="0" indent="0">
              <a:buNone/>
            </a:pPr>
            <a:r>
              <a:rPr lang="en-GB" sz="2800" dirty="0"/>
              <a:t>To write, use:</a:t>
            </a:r>
          </a:p>
          <a:p>
            <a:pPr marL="0" indent="0">
              <a:buNone/>
            </a:pPr>
            <a:r>
              <a:rPr lang="en-GB" sz="2400" dirty="0" err="1">
                <a:latin typeface="Courier New" panose="02070309020205020404" pitchFamily="49" charset="0"/>
                <a:cs typeface="Courier New" panose="02070309020205020404" pitchFamily="49" charset="0"/>
              </a:rPr>
              <a:t>gdf.to_file</a:t>
            </a:r>
            <a:r>
              <a:rPr lang="en-GB" sz="2400" dirty="0">
                <a:latin typeface="Courier New" panose="02070309020205020404" pitchFamily="49" charset="0"/>
                <a:cs typeface="Courier New" panose="02070309020205020404" pitchFamily="49" charset="0"/>
              </a:rPr>
              <a:t>()</a:t>
            </a:r>
          </a:p>
          <a:p>
            <a:pPr marL="0" indent="0">
              <a:buNone/>
            </a:pPr>
            <a:r>
              <a:rPr lang="en-GB" sz="2800" dirty="0"/>
              <a:t>Supports a wide range of formats (underneath uses </a:t>
            </a:r>
            <a:r>
              <a:rPr lang="en-GB" sz="2800" dirty="0" err="1"/>
              <a:t>fiona</a:t>
            </a:r>
            <a:r>
              <a:rPr lang="en-GB" sz="2800" dirty="0"/>
              <a:t>:</a:t>
            </a:r>
          </a:p>
          <a:p>
            <a:pPr marL="0" indent="0">
              <a:buNone/>
            </a:pPr>
            <a:r>
              <a:rPr lang="en-GB" sz="2800" dirty="0">
                <a:solidFill>
                  <a:schemeClr val="tx2">
                    <a:lumMod val="60000"/>
                    <a:lumOff val="40000"/>
                  </a:schemeClr>
                </a:solidFill>
              </a:rPr>
              <a:t>http://toblerity.org/fiona/manual.html</a:t>
            </a:r>
          </a:p>
          <a:p>
            <a:pPr marL="0" indent="0">
              <a:buNone/>
            </a:pPr>
            <a:r>
              <a:rPr lang="en-GB" sz="2800" dirty="0"/>
              <a:t>see manual for supported formats). </a:t>
            </a:r>
          </a:p>
        </p:txBody>
      </p:sp>
    </p:spTree>
    <p:extLst>
      <p:ext uri="{BB962C8B-B14F-4D97-AF65-F5344CB8AC3E}">
        <p14:creationId xmlns:p14="http://schemas.microsoft.com/office/powerpoint/2010/main" val="13145500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7C8C6-7A2A-4A77-9C04-3616437C85E1}"/>
              </a:ext>
            </a:extLst>
          </p:cNvPr>
          <p:cNvSpPr>
            <a:spLocks noGrp="1"/>
          </p:cNvSpPr>
          <p:nvPr>
            <p:ph type="title"/>
          </p:nvPr>
        </p:nvSpPr>
        <p:spPr/>
        <p:txBody>
          <a:bodyPr/>
          <a:lstStyle/>
          <a:p>
            <a:pPr algn="r"/>
            <a:r>
              <a:rPr lang="en-GB" dirty="0"/>
              <a:t>Mapping</a:t>
            </a:r>
          </a:p>
        </p:txBody>
      </p:sp>
      <p:sp>
        <p:nvSpPr>
          <p:cNvPr id="3" name="Content Placeholder 2">
            <a:extLst>
              <a:ext uri="{FF2B5EF4-FFF2-40B4-BE49-F238E27FC236}">
                <a16:creationId xmlns:a16="http://schemas.microsoft.com/office/drawing/2014/main" id="{2FE11DB6-99FE-45E7-8BBD-0058C5229EE7}"/>
              </a:ext>
            </a:extLst>
          </p:cNvPr>
          <p:cNvSpPr>
            <a:spLocks noGrp="1"/>
          </p:cNvSpPr>
          <p:nvPr>
            <p:ph idx="1"/>
          </p:nvPr>
        </p:nvSpPr>
        <p:spPr>
          <a:xfrm>
            <a:off x="335360" y="620688"/>
            <a:ext cx="11247040" cy="5832647"/>
          </a:xfrm>
        </p:spPr>
        <p:txBody>
          <a:bodyPr/>
          <a:lstStyle/>
          <a:p>
            <a:pPr marL="0" indent="0">
              <a:buNone/>
            </a:pPr>
            <a:r>
              <a:rPr lang="en-GB" sz="2800" dirty="0"/>
              <a:t>Geometry mapped with:</a:t>
            </a:r>
          </a:p>
          <a:p>
            <a:pPr marL="0" indent="0">
              <a:buNone/>
            </a:pPr>
            <a:r>
              <a:rPr lang="en-GB" sz="2400" dirty="0" err="1">
                <a:latin typeface="Courier New" panose="02070309020205020404" pitchFamily="49" charset="0"/>
                <a:cs typeface="Courier New" panose="02070309020205020404" pitchFamily="49" charset="0"/>
              </a:rPr>
              <a:t>gdf.plot</a:t>
            </a:r>
            <a:r>
              <a:rPr lang="en-GB" sz="2400" dirty="0">
                <a:latin typeface="Courier New" panose="02070309020205020404" pitchFamily="49" charset="0"/>
                <a:cs typeface="Courier New" panose="02070309020205020404" pitchFamily="49" charset="0"/>
              </a:rPr>
              <a:t>();</a:t>
            </a:r>
          </a:p>
          <a:p>
            <a:pPr marL="0" indent="0">
              <a:buNone/>
            </a:pPr>
            <a:r>
              <a:rPr lang="en-GB" sz="2800" dirty="0"/>
              <a:t>You can also plot slices etc.</a:t>
            </a:r>
          </a:p>
          <a:p>
            <a:pPr marL="0" indent="0">
              <a:buNone/>
            </a:pPr>
            <a:endParaRPr lang="en-GB" sz="2800" dirty="0"/>
          </a:p>
          <a:p>
            <a:pPr marL="0" indent="0">
              <a:buNone/>
            </a:pPr>
            <a:r>
              <a:rPr lang="en-GB" sz="2800" dirty="0"/>
              <a:t>To make a choropleth, give a column other than geometry:</a:t>
            </a:r>
          </a:p>
          <a:p>
            <a:pPr marL="0" indent="0">
              <a:buNone/>
            </a:pPr>
            <a:r>
              <a:rPr lang="en-GB" sz="2400" dirty="0" err="1">
                <a:latin typeface="Courier New" panose="02070309020205020404" pitchFamily="49" charset="0"/>
                <a:cs typeface="Courier New" panose="02070309020205020404" pitchFamily="49" charset="0"/>
              </a:rPr>
              <a:t>gdf.plot</a:t>
            </a:r>
            <a:r>
              <a:rPr lang="en-GB" sz="2400" dirty="0">
                <a:latin typeface="Courier New" panose="02070309020205020404" pitchFamily="49" charset="0"/>
                <a:cs typeface="Courier New" panose="02070309020205020404" pitchFamily="49" charset="0"/>
              </a:rPr>
              <a:t>(column='col1');</a:t>
            </a:r>
          </a:p>
          <a:p>
            <a:pPr marL="0" indent="0">
              <a:buNone/>
            </a:pPr>
            <a:r>
              <a:rPr lang="en-GB" sz="2800" dirty="0"/>
              <a:t>To plot </a:t>
            </a:r>
            <a:r>
              <a:rPr lang="en-GB" sz="2800" dirty="0" err="1"/>
              <a:t>datapoints</a:t>
            </a:r>
            <a:r>
              <a:rPr lang="en-GB" sz="2800" dirty="0"/>
              <a:t>, use a </a:t>
            </a:r>
            <a:r>
              <a:rPr lang="en-GB" sz="2800" dirty="0" err="1"/>
              <a:t>basemap</a:t>
            </a:r>
            <a:r>
              <a:rPr lang="en-GB" sz="2800" dirty="0"/>
              <a:t> plus points:</a:t>
            </a:r>
          </a:p>
          <a:p>
            <a:pPr marL="0" indent="0">
              <a:buNone/>
            </a:pPr>
            <a:r>
              <a:rPr lang="en-GB" sz="2400" dirty="0">
                <a:latin typeface="Courier New" panose="02070309020205020404" pitchFamily="49" charset="0"/>
                <a:cs typeface="Courier New" panose="02070309020205020404" pitchFamily="49" charset="0"/>
              </a:rPr>
              <a:t>base = </a:t>
            </a:r>
            <a:r>
              <a:rPr lang="en-GB" sz="2400" dirty="0" err="1">
                <a:latin typeface="Courier New" panose="02070309020205020404" pitchFamily="49" charset="0"/>
                <a:cs typeface="Courier New" panose="02070309020205020404" pitchFamily="49" charset="0"/>
              </a:rPr>
              <a:t>gdf.plot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color</a:t>
            </a:r>
            <a:r>
              <a:rPr lang="en-GB" sz="2400" dirty="0">
                <a:latin typeface="Courier New" panose="02070309020205020404" pitchFamily="49" charset="0"/>
                <a:cs typeface="Courier New" panose="02070309020205020404" pitchFamily="49" charset="0"/>
              </a:rPr>
              <a:t>='white', </a:t>
            </a:r>
            <a:r>
              <a:rPr lang="en-GB" sz="2400" dirty="0" err="1">
                <a:latin typeface="Courier New" panose="02070309020205020404" pitchFamily="49" charset="0"/>
                <a:cs typeface="Courier New" panose="02070309020205020404" pitchFamily="49" charset="0"/>
              </a:rPr>
              <a:t>edgecolor</a:t>
            </a:r>
            <a:r>
              <a:rPr lang="en-GB" sz="2400" dirty="0">
                <a:latin typeface="Courier New" panose="02070309020205020404" pitchFamily="49" charset="0"/>
                <a:cs typeface="Courier New" panose="02070309020205020404" pitchFamily="49" charset="0"/>
              </a:rPr>
              <a:t>='black')</a:t>
            </a:r>
          </a:p>
          <a:p>
            <a:pPr marL="0" indent="0">
              <a:buNone/>
            </a:pPr>
            <a:r>
              <a:rPr lang="en-GB" sz="2400" dirty="0" err="1">
                <a:latin typeface="Courier New" panose="02070309020205020404" pitchFamily="49" charset="0"/>
                <a:cs typeface="Courier New" panose="02070309020205020404" pitchFamily="49" charset="0"/>
              </a:rPr>
              <a:t>pts.plot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ax</a:t>
            </a:r>
            <a:r>
              <a:rPr lang="en-GB" sz="2400" dirty="0">
                <a:latin typeface="Courier New" panose="02070309020205020404" pitchFamily="49" charset="0"/>
                <a:cs typeface="Courier New" panose="02070309020205020404" pitchFamily="49" charset="0"/>
              </a:rPr>
              <a:t>=base, marker='o', </a:t>
            </a:r>
            <a:r>
              <a:rPr lang="en-GB" sz="2400" dirty="0" err="1">
                <a:latin typeface="Courier New" panose="02070309020205020404" pitchFamily="49" charset="0"/>
                <a:cs typeface="Courier New" panose="02070309020205020404" pitchFamily="49" charset="0"/>
              </a:rPr>
              <a:t>color</a:t>
            </a:r>
            <a:r>
              <a:rPr lang="en-GB" sz="2400" dirty="0">
                <a:latin typeface="Courier New" panose="02070309020205020404" pitchFamily="49" charset="0"/>
                <a:cs typeface="Courier New" panose="02070309020205020404" pitchFamily="49" charset="0"/>
              </a:rPr>
              <a:t>='blue', </a:t>
            </a:r>
            <a:r>
              <a:rPr lang="en-GB" sz="2400" dirty="0" err="1">
                <a:latin typeface="Courier New" panose="02070309020205020404" pitchFamily="49" charset="0"/>
                <a:cs typeface="Courier New" panose="02070309020205020404" pitchFamily="49" charset="0"/>
              </a:rPr>
              <a:t>markersize</a:t>
            </a:r>
            <a:r>
              <a:rPr lang="en-GB" sz="2400" dirty="0">
                <a:latin typeface="Courier New" panose="02070309020205020404" pitchFamily="49" charset="0"/>
                <a:cs typeface="Courier New" panose="02070309020205020404" pitchFamily="49" charset="0"/>
              </a:rPr>
              <a:t>=2);</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800" dirty="0"/>
              <a:t>Wraps round matplotlib, so there are other options:</a:t>
            </a:r>
          </a:p>
          <a:p>
            <a:pPr marL="0" indent="0">
              <a:buNone/>
            </a:pPr>
            <a:r>
              <a:rPr lang="en-GB" sz="2800" dirty="0">
                <a:solidFill>
                  <a:schemeClr val="tx2">
                    <a:lumMod val="60000"/>
                    <a:lumOff val="40000"/>
                  </a:schemeClr>
                </a:solidFill>
              </a:rPr>
              <a:t>http://geopandas.readthedocs.io/en/latest/mapping.html</a:t>
            </a:r>
          </a:p>
        </p:txBody>
      </p:sp>
    </p:spTree>
    <p:extLst>
      <p:ext uri="{BB962C8B-B14F-4D97-AF65-F5344CB8AC3E}">
        <p14:creationId xmlns:p14="http://schemas.microsoft.com/office/powerpoint/2010/main" val="16596788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DA6FA-A3FE-4045-A6B4-2B64666CF00D}"/>
              </a:ext>
            </a:extLst>
          </p:cNvPr>
          <p:cNvSpPr>
            <a:spLocks noGrp="1"/>
          </p:cNvSpPr>
          <p:nvPr>
            <p:ph type="title"/>
          </p:nvPr>
        </p:nvSpPr>
        <p:spPr/>
        <p:txBody>
          <a:bodyPr/>
          <a:lstStyle/>
          <a:p>
            <a:pPr algn="r"/>
            <a:r>
              <a:rPr lang="en-GB" dirty="0"/>
              <a:t>Data processing</a:t>
            </a:r>
          </a:p>
        </p:txBody>
      </p:sp>
      <p:sp>
        <p:nvSpPr>
          <p:cNvPr id="3" name="Content Placeholder 2">
            <a:extLst>
              <a:ext uri="{FF2B5EF4-FFF2-40B4-BE49-F238E27FC236}">
                <a16:creationId xmlns:a16="http://schemas.microsoft.com/office/drawing/2014/main" id="{9991CE68-4792-4C78-887E-B3827A7A8576}"/>
              </a:ext>
            </a:extLst>
          </p:cNvPr>
          <p:cNvSpPr>
            <a:spLocks noGrp="1"/>
          </p:cNvSpPr>
          <p:nvPr>
            <p:ph idx="1"/>
          </p:nvPr>
        </p:nvSpPr>
        <p:spPr/>
        <p:txBody>
          <a:bodyPr/>
          <a:lstStyle/>
          <a:p>
            <a:pPr marL="0" indent="0">
              <a:buNone/>
            </a:pPr>
            <a:r>
              <a:rPr lang="en-GB" dirty="0"/>
              <a:t>Columns can be referred to by column names, where good variable names.</a:t>
            </a:r>
          </a:p>
          <a:p>
            <a:pPr marL="0" indent="0">
              <a:buNone/>
            </a:pPr>
            <a:r>
              <a:rPr lang="en-GB" dirty="0"/>
              <a:t>Also attributes:</a:t>
            </a:r>
          </a:p>
          <a:p>
            <a:pPr marL="0" indent="0">
              <a:buNone/>
            </a:pPr>
            <a:r>
              <a:rPr lang="en-GB" sz="2800" dirty="0">
                <a:latin typeface="Courier New" panose="02070309020205020404" pitchFamily="49" charset="0"/>
                <a:cs typeface="Courier New" panose="02070309020205020404" pitchFamily="49" charset="0"/>
              </a:rPr>
              <a:t>area</a:t>
            </a:r>
            <a:r>
              <a:rPr lang="en-GB" dirty="0"/>
              <a:t>: in projection units</a:t>
            </a:r>
          </a:p>
          <a:p>
            <a:pPr marL="0" indent="0">
              <a:buNone/>
            </a:pPr>
            <a:r>
              <a:rPr lang="en-GB" sz="2800" dirty="0">
                <a:latin typeface="Courier New" panose="02070309020205020404" pitchFamily="49" charset="0"/>
                <a:cs typeface="Courier New" panose="02070309020205020404" pitchFamily="49" charset="0"/>
              </a:rPr>
              <a:t>bounds</a:t>
            </a:r>
            <a:r>
              <a:rPr lang="en-GB" dirty="0"/>
              <a:t>: tuple of per-shape max and min coordinates</a:t>
            </a:r>
          </a:p>
          <a:p>
            <a:pPr marL="0" indent="0">
              <a:buNone/>
            </a:pPr>
            <a:r>
              <a:rPr lang="en-GB" sz="2800" dirty="0" err="1">
                <a:latin typeface="Courier New" panose="02070309020205020404" pitchFamily="49" charset="0"/>
                <a:cs typeface="Courier New" panose="02070309020205020404" pitchFamily="49" charset="0"/>
              </a:rPr>
              <a:t>total_bounds</a:t>
            </a:r>
            <a:r>
              <a:rPr lang="en-GB" dirty="0"/>
              <a:t>: tuple of per-</a:t>
            </a:r>
            <a:r>
              <a:rPr lang="en-GB" dirty="0" err="1"/>
              <a:t>dataframe</a:t>
            </a:r>
            <a:r>
              <a:rPr lang="en-GB" dirty="0"/>
              <a:t> max and min coordinates</a:t>
            </a:r>
          </a:p>
          <a:p>
            <a:pPr marL="0" indent="0">
              <a:buNone/>
            </a:pPr>
            <a:endParaRPr lang="en-GB" dirty="0"/>
          </a:p>
          <a:p>
            <a:pPr marL="0" indent="0">
              <a:buNone/>
            </a:pPr>
            <a:r>
              <a:rPr lang="en-GB" sz="2800" dirty="0">
                <a:latin typeface="Courier New" panose="02070309020205020404" pitchFamily="49" charset="0"/>
                <a:cs typeface="Courier New" panose="02070309020205020404" pitchFamily="49" charset="0"/>
              </a:rPr>
              <a:t>gdf.col1 = gdf.col1 / </a:t>
            </a:r>
            <a:r>
              <a:rPr lang="en-GB" sz="2800" dirty="0" err="1">
                <a:latin typeface="Courier New" panose="02070309020205020404" pitchFamily="49" charset="0"/>
                <a:cs typeface="Courier New" panose="02070309020205020404" pitchFamily="49" charset="0"/>
              </a:rPr>
              <a:t>gdf.geometry.area</a:t>
            </a:r>
            <a:endParaRPr lang="en-GB" sz="2800" dirty="0">
              <a:latin typeface="Courier New" panose="02070309020205020404" pitchFamily="49" charset="0"/>
              <a:cs typeface="Courier New" panose="02070309020205020404" pitchFamily="49" charset="0"/>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171744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6B8DC-0516-4124-858C-CE741BF9592C}"/>
              </a:ext>
            </a:extLst>
          </p:cNvPr>
          <p:cNvSpPr>
            <a:spLocks noGrp="1"/>
          </p:cNvSpPr>
          <p:nvPr>
            <p:ph type="title"/>
          </p:nvPr>
        </p:nvSpPr>
        <p:spPr/>
        <p:txBody>
          <a:bodyPr/>
          <a:lstStyle/>
          <a:p>
            <a:pPr algn="r"/>
            <a:r>
              <a:rPr lang="en-GB" dirty="0"/>
              <a:t>Other operations</a:t>
            </a:r>
          </a:p>
        </p:txBody>
      </p:sp>
      <p:sp>
        <p:nvSpPr>
          <p:cNvPr id="3" name="Content Placeholder 2">
            <a:extLst>
              <a:ext uri="{FF2B5EF4-FFF2-40B4-BE49-F238E27FC236}">
                <a16:creationId xmlns:a16="http://schemas.microsoft.com/office/drawing/2014/main" id="{660E260C-571E-4787-9366-67CE486045FA}"/>
              </a:ext>
            </a:extLst>
          </p:cNvPr>
          <p:cNvSpPr>
            <a:spLocks noGrp="1"/>
          </p:cNvSpPr>
          <p:nvPr>
            <p:ph idx="1"/>
          </p:nvPr>
        </p:nvSpPr>
        <p:spPr/>
        <p:txBody>
          <a:bodyPr/>
          <a:lstStyle/>
          <a:p>
            <a:pPr marL="0" indent="0">
              <a:buNone/>
            </a:pPr>
            <a:r>
              <a:rPr lang="en-GB" sz="2400" dirty="0"/>
              <a:t>Overlay (union; intersection; symmetrical difference; difference)</a:t>
            </a:r>
          </a:p>
          <a:p>
            <a:pPr marL="0" indent="0">
              <a:buNone/>
            </a:pPr>
            <a:r>
              <a:rPr lang="en-GB" sz="2400" dirty="0"/>
              <a:t>Reprojection</a:t>
            </a:r>
          </a:p>
          <a:p>
            <a:pPr marL="0" indent="0">
              <a:buNone/>
            </a:pPr>
            <a:r>
              <a:rPr lang="en-GB" sz="2400" dirty="0"/>
              <a:t>Buffering, convex hulls, etc.</a:t>
            </a:r>
          </a:p>
          <a:p>
            <a:pPr marL="0" indent="0">
              <a:buNone/>
            </a:pPr>
            <a:r>
              <a:rPr lang="en-GB" sz="2400" dirty="0"/>
              <a:t>Scaling, translations, etc.</a:t>
            </a:r>
          </a:p>
          <a:p>
            <a:pPr marL="0" indent="0">
              <a:buNone/>
            </a:pPr>
            <a:r>
              <a:rPr lang="en-GB" sz="2400" dirty="0"/>
              <a:t>Grouping and dissolves, attribute and spatial merges</a:t>
            </a:r>
          </a:p>
          <a:p>
            <a:pPr marL="0" indent="0">
              <a:buNone/>
            </a:pPr>
            <a:r>
              <a:rPr lang="en-GB" sz="2400" dirty="0"/>
              <a:t>Geocoding through geocoding services (e.g. Google)</a:t>
            </a:r>
          </a:p>
          <a:p>
            <a:pPr marL="0" indent="0">
              <a:buNone/>
            </a:pPr>
            <a:r>
              <a:rPr lang="en-GB" sz="2400" dirty="0"/>
              <a:t>Feature-to-feature distances</a:t>
            </a:r>
          </a:p>
          <a:p>
            <a:pPr marL="0" indent="0">
              <a:buNone/>
            </a:pPr>
            <a:r>
              <a:rPr lang="en-GB" sz="2400" dirty="0"/>
              <a:t>Centroid finding</a:t>
            </a:r>
          </a:p>
          <a:p>
            <a:pPr marL="0" indent="0">
              <a:buNone/>
            </a:pPr>
            <a:r>
              <a:rPr lang="en-GB" sz="2400" dirty="0"/>
              <a:t>Intersection and feature-in-feature checking</a:t>
            </a:r>
          </a:p>
          <a:p>
            <a:pPr marL="0" indent="0">
              <a:buNone/>
            </a:pPr>
            <a:r>
              <a:rPr lang="en-GB" sz="2400" dirty="0">
                <a:solidFill>
                  <a:schemeClr val="tx2">
                    <a:lumMod val="60000"/>
                    <a:lumOff val="40000"/>
                  </a:schemeClr>
                </a:solidFill>
              </a:rPr>
              <a:t>http://geopandas.readthedocs.io/en/latest/reference.html</a:t>
            </a:r>
            <a:endParaRPr lang="en-GB" dirty="0">
              <a:solidFill>
                <a:schemeClr val="tx2">
                  <a:lumMod val="60000"/>
                  <a:lumOff val="40000"/>
                </a:schemeClr>
              </a:solidFill>
            </a:endParaRPr>
          </a:p>
        </p:txBody>
      </p:sp>
    </p:spTree>
    <p:extLst>
      <p:ext uri="{BB962C8B-B14F-4D97-AF65-F5344CB8AC3E}">
        <p14:creationId xmlns:p14="http://schemas.microsoft.com/office/powerpoint/2010/main" val="3963591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7561-8225-4464-A78B-D41E13E1F7B3}"/>
              </a:ext>
            </a:extLst>
          </p:cNvPr>
          <p:cNvSpPr>
            <a:spLocks noGrp="1"/>
          </p:cNvSpPr>
          <p:nvPr>
            <p:ph type="title"/>
          </p:nvPr>
        </p:nvSpPr>
        <p:spPr/>
        <p:txBody>
          <a:bodyPr/>
          <a:lstStyle/>
          <a:p>
            <a:pPr algn="r"/>
            <a:r>
              <a:rPr lang="en-GB" dirty="0" err="1"/>
              <a:t>arange</a:t>
            </a:r>
            <a:endParaRPr lang="en-GB" dirty="0"/>
          </a:p>
        </p:txBody>
      </p:sp>
      <p:sp>
        <p:nvSpPr>
          <p:cNvPr id="3" name="Content Placeholder 2">
            <a:extLst>
              <a:ext uri="{FF2B5EF4-FFF2-40B4-BE49-F238E27FC236}">
                <a16:creationId xmlns:a16="http://schemas.microsoft.com/office/drawing/2014/main" id="{5A19E18F-B20B-4625-A5A4-F5D19797902E}"/>
              </a:ext>
            </a:extLst>
          </p:cNvPr>
          <p:cNvSpPr>
            <a:spLocks noGrp="1"/>
          </p:cNvSpPr>
          <p:nvPr>
            <p:ph idx="1"/>
          </p:nvPr>
        </p:nvSpPr>
        <p:spPr>
          <a:xfrm>
            <a:off x="335360" y="1600201"/>
            <a:ext cx="11247040" cy="4525963"/>
          </a:xfrm>
        </p:spPr>
        <p:txBody>
          <a:bodyPr/>
          <a:lstStyle/>
          <a:p>
            <a:pPr marL="0" indent="0">
              <a:buNone/>
            </a:pPr>
            <a:r>
              <a:rPr lang="en-GB" dirty="0"/>
              <a:t>Like range but generates arrays: </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np.arange</a:t>
            </a:r>
            <a:r>
              <a:rPr lang="en-GB" sz="2400" dirty="0">
                <a:latin typeface="Courier New" panose="02070309020205020404" pitchFamily="49" charset="0"/>
                <a:cs typeface="Courier New" panose="02070309020205020404" pitchFamily="49" charset="0"/>
              </a:rPr>
              <a:t>( 1, 10, 2 )</a:t>
            </a:r>
          </a:p>
          <a:p>
            <a:pPr marL="0" indent="0">
              <a:buNone/>
            </a:pPr>
            <a:r>
              <a:rPr lang="en-GB" sz="2400" dirty="0">
                <a:latin typeface="Courier New" panose="02070309020205020404" pitchFamily="49" charset="0"/>
                <a:cs typeface="Courier New" panose="02070309020205020404" pitchFamily="49" charset="0"/>
              </a:rPr>
              <a:t>array([1, 3, 5, 7, 9])</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dirty="0"/>
              <a:t>Can use with floating point numbers, but precision issues mean better to use: </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np.linspace</a:t>
            </a:r>
            <a:r>
              <a:rPr lang="en-GB" sz="2400" dirty="0">
                <a:latin typeface="Courier New" panose="02070309020205020404" pitchFamily="49" charset="0"/>
                <a:cs typeface="Courier New" panose="02070309020205020404" pitchFamily="49" charset="0"/>
              </a:rPr>
              <a:t>(start, end, </a:t>
            </a:r>
            <a:r>
              <a:rPr lang="en-GB" sz="2400" dirty="0" err="1">
                <a:latin typeface="Courier New" panose="02070309020205020404" pitchFamily="49" charset="0"/>
                <a:cs typeface="Courier New" panose="02070309020205020404" pitchFamily="49" charset="0"/>
              </a:rPr>
              <a:t>numberOfNumbersBetween</a:t>
            </a:r>
            <a:r>
              <a:rPr lang="en-GB" sz="2400" dirty="0">
                <a:latin typeface="Courier New" panose="02070309020205020404" pitchFamily="49" charset="0"/>
                <a:cs typeface="Courier New" panose="02070309020205020404" pitchFamily="49" charset="0"/>
              </a:rPr>
              <a:t>) </a:t>
            </a:r>
          </a:p>
          <a:p>
            <a:pPr marL="0" indent="0">
              <a:buNone/>
            </a:pPr>
            <a:r>
              <a:rPr lang="en-GB" dirty="0"/>
              <a:t>Note that with </a:t>
            </a:r>
            <a:r>
              <a:rPr lang="en-GB" dirty="0" err="1"/>
              <a:t>linspace</a:t>
            </a:r>
            <a:r>
              <a:rPr lang="en-GB" dirty="0"/>
              <a:t> "end" is generated.</a:t>
            </a:r>
          </a:p>
        </p:txBody>
      </p:sp>
    </p:spTree>
    <p:extLst>
      <p:ext uri="{BB962C8B-B14F-4D97-AF65-F5344CB8AC3E}">
        <p14:creationId xmlns:p14="http://schemas.microsoft.com/office/powerpoint/2010/main" val="2554516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518FF-0946-4907-9219-6491FC98105D}"/>
              </a:ext>
            </a:extLst>
          </p:cNvPr>
          <p:cNvSpPr>
            <a:spLocks noGrp="1"/>
          </p:cNvSpPr>
          <p:nvPr>
            <p:ph type="title"/>
          </p:nvPr>
        </p:nvSpPr>
        <p:spPr/>
        <p:txBody>
          <a:bodyPr/>
          <a:lstStyle/>
          <a:p>
            <a:pPr algn="r"/>
            <a:r>
              <a:rPr lang="en-GB" dirty="0" err="1"/>
              <a:t>ndarray</a:t>
            </a:r>
            <a:endParaRPr lang="en-GB" dirty="0"/>
          </a:p>
        </p:txBody>
      </p:sp>
      <p:sp>
        <p:nvSpPr>
          <p:cNvPr id="3" name="Content Placeholder 2">
            <a:extLst>
              <a:ext uri="{FF2B5EF4-FFF2-40B4-BE49-F238E27FC236}">
                <a16:creationId xmlns:a16="http://schemas.microsoft.com/office/drawing/2014/main" id="{F05EDFC0-4476-4C15-9ADD-34EF73861340}"/>
              </a:ext>
            </a:extLst>
          </p:cNvPr>
          <p:cNvSpPr>
            <a:spLocks noGrp="1"/>
          </p:cNvSpPr>
          <p:nvPr>
            <p:ph idx="1"/>
          </p:nvPr>
        </p:nvSpPr>
        <p:spPr>
          <a:xfrm>
            <a:off x="335360" y="1600201"/>
            <a:ext cx="11247040" cy="4983161"/>
          </a:xfrm>
        </p:spPr>
        <p:txBody>
          <a:bodyPr/>
          <a:lstStyle/>
          <a:p>
            <a:pPr marL="0" indent="0">
              <a:buNone/>
            </a:pPr>
            <a:r>
              <a:rPr lang="en-GB" sz="2400" dirty="0" err="1">
                <a:latin typeface="Courier New" panose="02070309020205020404" pitchFamily="49" charset="0"/>
                <a:cs typeface="Courier New" panose="02070309020205020404" pitchFamily="49" charset="0"/>
              </a:rPr>
              <a:t>ndarray.ndim</a:t>
            </a:r>
            <a:r>
              <a:rPr lang="en-GB" dirty="0"/>
              <a:t>		Number of axes (dimensions)</a:t>
            </a:r>
          </a:p>
          <a:p>
            <a:pPr marL="0" indent="0">
              <a:buNone/>
            </a:pPr>
            <a:r>
              <a:rPr lang="en-GB" sz="2400" dirty="0" err="1">
                <a:latin typeface="Courier New" panose="02070309020205020404" pitchFamily="49" charset="0"/>
                <a:cs typeface="Courier New" panose="02070309020205020404" pitchFamily="49" charset="0"/>
              </a:rPr>
              <a:t>ndarray.shape</a:t>
            </a:r>
            <a:r>
              <a:rPr lang="en-GB" dirty="0"/>
              <a:t>		Length of  different dimensions</a:t>
            </a:r>
          </a:p>
          <a:p>
            <a:pPr marL="0" indent="0">
              <a:buNone/>
            </a:pPr>
            <a:r>
              <a:rPr lang="en-GB" sz="2400" dirty="0" err="1">
                <a:latin typeface="Courier New" panose="02070309020205020404" pitchFamily="49" charset="0"/>
                <a:cs typeface="Courier New" panose="02070309020205020404" pitchFamily="49" charset="0"/>
              </a:rPr>
              <a:t>ndarray.size</a:t>
            </a:r>
            <a:r>
              <a:rPr lang="en-GB" dirty="0"/>
              <a:t>		Total data amount</a:t>
            </a:r>
          </a:p>
          <a:p>
            <a:pPr marL="0" indent="0">
              <a:buNone/>
            </a:pPr>
            <a:r>
              <a:rPr lang="en-GB" sz="2400" dirty="0" err="1">
                <a:latin typeface="Courier New" panose="02070309020205020404" pitchFamily="49" charset="0"/>
                <a:cs typeface="Courier New" panose="02070309020205020404" pitchFamily="49" charset="0"/>
              </a:rPr>
              <a:t>ndarray.dtype</a:t>
            </a:r>
            <a:r>
              <a:rPr lang="en-GB" dirty="0"/>
              <a:t>		Data type in the array (standard or </a:t>
            </a:r>
            <a:r>
              <a:rPr lang="en-GB" dirty="0" err="1"/>
              <a:t>numpy</a:t>
            </a:r>
            <a:r>
              <a:rPr lang="en-GB" dirty="0"/>
              <a:t>)</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print(array) </a:t>
            </a:r>
            <a:r>
              <a:rPr lang="en-GB" dirty="0"/>
              <a:t>		Will print the array nicely, but if too larger to print nicely will print with "…," across central points.</a:t>
            </a:r>
          </a:p>
          <a:p>
            <a:pPr marL="0" indent="0">
              <a:buNone/>
            </a:pPr>
            <a:r>
              <a:rPr lang="en-GB" dirty="0"/>
              <a:t>Options set with </a:t>
            </a:r>
            <a:r>
              <a:rPr lang="en-GB" sz="2400" dirty="0" err="1">
                <a:latin typeface="Courier New" panose="02070309020205020404" pitchFamily="49" charset="0"/>
                <a:cs typeface="Courier New" panose="02070309020205020404" pitchFamily="49" charset="0"/>
              </a:rPr>
              <a:t>numpy.set_printoptions</a:t>
            </a:r>
            <a:r>
              <a:rPr lang="en-GB" dirty="0"/>
              <a:t>, including</a:t>
            </a:r>
          </a:p>
          <a:p>
            <a:pPr marL="0" indent="0">
              <a:buNone/>
            </a:pPr>
            <a:r>
              <a:rPr lang="en-GB" sz="2400" dirty="0" err="1">
                <a:latin typeface="Courier New" panose="02070309020205020404" pitchFamily="49" charset="0"/>
                <a:cs typeface="Courier New" panose="02070309020205020404" pitchFamily="49" charset="0"/>
              </a:rPr>
              <a:t>numpy.set_printoptions</a:t>
            </a:r>
            <a:r>
              <a:rPr lang="en-GB" sz="2400" dirty="0">
                <a:latin typeface="Courier New" panose="02070309020205020404" pitchFamily="49" charset="0"/>
                <a:cs typeface="Courier New" panose="02070309020205020404" pitchFamily="49" charset="0"/>
              </a:rPr>
              <a:t>(threshold = None) </a:t>
            </a:r>
          </a:p>
        </p:txBody>
      </p:sp>
    </p:spTree>
    <p:extLst>
      <p:ext uri="{BB962C8B-B14F-4D97-AF65-F5344CB8AC3E}">
        <p14:creationId xmlns:p14="http://schemas.microsoft.com/office/powerpoint/2010/main" val="329644173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990D9-F904-4AC0-860A-89C92D613154}"/>
              </a:ext>
            </a:extLst>
          </p:cNvPr>
          <p:cNvSpPr>
            <a:spLocks noGrp="1"/>
          </p:cNvSpPr>
          <p:nvPr>
            <p:ph type="title"/>
          </p:nvPr>
        </p:nvSpPr>
        <p:spPr/>
        <p:txBody>
          <a:bodyPr/>
          <a:lstStyle/>
          <a:p>
            <a:pPr algn="r"/>
            <a:r>
              <a:rPr lang="en-GB" dirty="0"/>
              <a:t>Platform independent save</a:t>
            </a:r>
          </a:p>
        </p:txBody>
      </p:sp>
      <p:sp>
        <p:nvSpPr>
          <p:cNvPr id="3" name="Content Placeholder 2">
            <a:extLst>
              <a:ext uri="{FF2B5EF4-FFF2-40B4-BE49-F238E27FC236}">
                <a16:creationId xmlns:a16="http://schemas.microsoft.com/office/drawing/2014/main" id="{F10E719E-04E5-40AE-A28D-124396CE6E7C}"/>
              </a:ext>
            </a:extLst>
          </p:cNvPr>
          <p:cNvSpPr>
            <a:spLocks noGrp="1"/>
          </p:cNvSpPr>
          <p:nvPr>
            <p:ph idx="1"/>
          </p:nvPr>
        </p:nvSpPr>
        <p:spPr>
          <a:xfrm>
            <a:off x="335360" y="2348880"/>
            <a:ext cx="11665296" cy="3777284"/>
          </a:xfrm>
        </p:spPr>
        <p:txBody>
          <a:bodyPr/>
          <a:lstStyle/>
          <a:p>
            <a:pPr marL="0" indent="0">
              <a:buNone/>
            </a:pPr>
            <a:r>
              <a:rPr lang="en-GB" dirty="0"/>
              <a:t>Save/Load data in </a:t>
            </a:r>
            <a:r>
              <a:rPr lang="en-GB" dirty="0" err="1"/>
              <a:t>numpy</a:t>
            </a:r>
            <a:r>
              <a:rPr lang="en-GB" dirty="0"/>
              <a:t> .</a:t>
            </a:r>
            <a:r>
              <a:rPr lang="en-GB" dirty="0" err="1"/>
              <a:t>npy</a:t>
            </a:r>
            <a:r>
              <a:rPr lang="en-GB" dirty="0"/>
              <a:t> / .</a:t>
            </a:r>
            <a:r>
              <a:rPr lang="en-GB" dirty="0" err="1"/>
              <a:t>npz</a:t>
            </a:r>
            <a:r>
              <a:rPr lang="en-GB" dirty="0"/>
              <a:t> format</a:t>
            </a:r>
          </a:p>
          <a:p>
            <a:pPr marL="0" indent="0">
              <a:buNone/>
            </a:pPr>
            <a:r>
              <a:rPr lang="en-GB" sz="2400" dirty="0" err="1">
                <a:latin typeface="Courier New" panose="02070309020205020404" pitchFamily="49" charset="0"/>
                <a:cs typeface="Courier New" panose="02070309020205020404" pitchFamily="49" charset="0"/>
              </a:rPr>
              <a:t>numpy.save</a:t>
            </a:r>
            <a:r>
              <a:rPr lang="en-GB" sz="2400" dirty="0">
                <a:latin typeface="Courier New" panose="02070309020205020404" pitchFamily="49" charset="0"/>
                <a:cs typeface="Courier New" panose="02070309020205020404" pitchFamily="49" charset="0"/>
              </a:rPr>
              <a:t>(file, </a:t>
            </a:r>
            <a:r>
              <a:rPr lang="en-GB" sz="2400" dirty="0" err="1">
                <a:latin typeface="Courier New" panose="02070309020205020404" pitchFamily="49" charset="0"/>
                <a:cs typeface="Courier New" panose="02070309020205020404" pitchFamily="49" charset="0"/>
              </a:rPr>
              <a:t>arr</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allow_pickle</a:t>
            </a:r>
            <a:r>
              <a:rPr lang="en-GB" sz="2400" dirty="0">
                <a:latin typeface="Courier New" panose="02070309020205020404" pitchFamily="49" charset="0"/>
                <a:cs typeface="Courier New" panose="02070309020205020404" pitchFamily="49" charset="0"/>
              </a:rPr>
              <a:t>=True, </a:t>
            </a:r>
            <a:r>
              <a:rPr lang="en-GB" sz="2400" dirty="0" err="1">
                <a:latin typeface="Courier New" panose="02070309020205020404" pitchFamily="49" charset="0"/>
                <a:cs typeface="Courier New" panose="02070309020205020404" pitchFamily="49" charset="0"/>
              </a:rPr>
              <a:t>fix_imports</a:t>
            </a:r>
            <a:r>
              <a:rPr lang="en-GB" sz="2400" dirty="0">
                <a:latin typeface="Courier New" panose="02070309020205020404" pitchFamily="49" charset="0"/>
                <a:cs typeface="Courier New" panose="02070309020205020404" pitchFamily="49" charset="0"/>
              </a:rPr>
              <a:t>=True)</a:t>
            </a:r>
          </a:p>
          <a:p>
            <a:pPr marL="0" indent="0">
              <a:buNone/>
            </a:pPr>
            <a:r>
              <a:rPr lang="en-GB" sz="2400" dirty="0" err="1">
                <a:latin typeface="Courier New" panose="02070309020205020404" pitchFamily="49" charset="0"/>
                <a:cs typeface="Courier New" panose="02070309020205020404" pitchFamily="49" charset="0"/>
              </a:rPr>
              <a:t>arr</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numpy.load</a:t>
            </a:r>
            <a:r>
              <a:rPr lang="en-GB" sz="2400" dirty="0">
                <a:latin typeface="Courier New" panose="02070309020205020404" pitchFamily="49" charset="0"/>
                <a:cs typeface="Courier New" panose="02070309020205020404" pitchFamily="49" charset="0"/>
              </a:rPr>
              <a:t>(file, </a:t>
            </a:r>
            <a:r>
              <a:rPr lang="en-GB" sz="2400" dirty="0" err="1">
                <a:latin typeface="Courier New" panose="02070309020205020404" pitchFamily="49" charset="0"/>
                <a:cs typeface="Courier New" panose="02070309020205020404" pitchFamily="49" charset="0"/>
              </a:rPr>
              <a:t>mmap_mode</a:t>
            </a:r>
            <a:r>
              <a:rPr lang="en-GB" sz="2400" dirty="0">
                <a:latin typeface="Courier New" panose="02070309020205020404" pitchFamily="49" charset="0"/>
                <a:cs typeface="Courier New" panose="02070309020205020404" pitchFamily="49" charset="0"/>
              </a:rPr>
              <a:t>=None, </a:t>
            </a:r>
            <a:r>
              <a:rPr lang="en-GB" sz="2400" dirty="0" err="1">
                <a:latin typeface="Courier New" panose="02070309020205020404" pitchFamily="49" charset="0"/>
                <a:cs typeface="Courier New" panose="02070309020205020404" pitchFamily="49" charset="0"/>
              </a:rPr>
              <a:t>allow_pickle</a:t>
            </a:r>
            <a:r>
              <a:rPr lang="en-GB" sz="2400" dirty="0">
                <a:latin typeface="Courier New" panose="02070309020205020404" pitchFamily="49" charset="0"/>
                <a:cs typeface="Courier New" panose="02070309020205020404" pitchFamily="49" charset="0"/>
              </a:rPr>
              <a:t>=True, </a:t>
            </a:r>
            <a:r>
              <a:rPr lang="en-GB" sz="2400" dirty="0" err="1">
                <a:latin typeface="Courier New" panose="02070309020205020404" pitchFamily="49" charset="0"/>
                <a:cs typeface="Courier New" panose="02070309020205020404" pitchFamily="49" charset="0"/>
              </a:rPr>
              <a:t>fix_imports</a:t>
            </a:r>
            <a:r>
              <a:rPr lang="en-GB" sz="2400" dirty="0">
                <a:latin typeface="Courier New" panose="02070309020205020404" pitchFamily="49" charset="0"/>
                <a:cs typeface="Courier New" panose="02070309020205020404" pitchFamily="49" charset="0"/>
              </a:rPr>
              <a:t>=True, encoding='ASCII')</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1045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230FF-EEB9-4DE9-83D4-66AF26AD6A33}"/>
              </a:ext>
            </a:extLst>
          </p:cNvPr>
          <p:cNvSpPr>
            <a:spLocks noGrp="1"/>
          </p:cNvSpPr>
          <p:nvPr>
            <p:ph type="title"/>
          </p:nvPr>
        </p:nvSpPr>
        <p:spPr/>
        <p:txBody>
          <a:bodyPr/>
          <a:lstStyle/>
          <a:p>
            <a:pPr algn="r"/>
            <a:r>
              <a:rPr lang="en-GB" dirty="0"/>
              <a:t>Indexing</a:t>
            </a:r>
          </a:p>
        </p:txBody>
      </p:sp>
      <p:sp>
        <p:nvSpPr>
          <p:cNvPr id="3" name="Content Placeholder 2">
            <a:extLst>
              <a:ext uri="{FF2B5EF4-FFF2-40B4-BE49-F238E27FC236}">
                <a16:creationId xmlns:a16="http://schemas.microsoft.com/office/drawing/2014/main" id="{BD836274-91AE-4A21-89CB-4FD7700A8793}"/>
              </a:ext>
            </a:extLst>
          </p:cNvPr>
          <p:cNvSpPr>
            <a:spLocks noGrp="1"/>
          </p:cNvSpPr>
          <p:nvPr>
            <p:ph idx="1"/>
          </p:nvPr>
        </p:nvSpPr>
        <p:spPr>
          <a:xfrm>
            <a:off x="407368" y="1600201"/>
            <a:ext cx="11175032" cy="5069159"/>
          </a:xfrm>
        </p:spPr>
        <p:txBody>
          <a:bodyPr/>
          <a:lstStyle/>
          <a:p>
            <a:pPr marL="0" indent="0">
              <a:buNone/>
            </a:pPr>
            <a:r>
              <a:rPr lang="en-GB" dirty="0"/>
              <a:t>Data locations are referenced using [row, col] (for 2D):</a:t>
            </a:r>
          </a:p>
          <a:p>
            <a:pPr marL="0" indent="0">
              <a:buNone/>
            </a:pP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[1,2] </a:t>
            </a:r>
            <a:r>
              <a:rPr lang="en-GB" dirty="0"/>
              <a:t>not </a:t>
            </a: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[1][2]</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dirty="0"/>
              <a:t>This means we can slice across multiple dimensions, one of the most useful aspects on </a:t>
            </a:r>
            <a:r>
              <a:rPr lang="en-GB" dirty="0" err="1"/>
              <a:t>numpy</a:t>
            </a:r>
            <a:r>
              <a:rPr lang="en-GB" dirty="0"/>
              <a:t> arrays:</a:t>
            </a:r>
          </a:p>
          <a:p>
            <a:pPr marL="0" indent="0">
              <a:buNone/>
            </a:pPr>
            <a:r>
              <a:rPr lang="en-GB" sz="2400" dirty="0">
                <a:latin typeface="Courier New" panose="02070309020205020404" pitchFamily="49" charset="0"/>
                <a:cs typeface="Courier New" panose="02070309020205020404" pitchFamily="49" charset="0"/>
              </a:rPr>
              <a:t>a = </a:t>
            </a: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[1:3,:]</a:t>
            </a:r>
            <a:r>
              <a:rPr lang="en-GB" dirty="0"/>
              <a:t>	array of the 2nd and 3rd row, all columns.</a:t>
            </a:r>
          </a:p>
          <a:p>
            <a:pPr marL="0" indent="0">
              <a:buNone/>
            </a:pPr>
            <a:r>
              <a:rPr lang="en-GB" sz="2400" dirty="0">
                <a:latin typeface="Courier New" panose="02070309020205020404" pitchFamily="49" charset="0"/>
                <a:cs typeface="Courier New" panose="02070309020205020404" pitchFamily="49" charset="0"/>
              </a:rPr>
              <a:t>b = </a:t>
            </a:r>
            <a:r>
              <a:rPr lang="en-GB" sz="2400" dirty="0" err="1">
                <a:latin typeface="Courier New" panose="02070309020205020404" pitchFamily="49" charset="0"/>
                <a:cs typeface="Courier New" panose="02070309020205020404" pitchFamily="49" charset="0"/>
              </a:rPr>
              <a:t>arrayA</a:t>
            </a:r>
            <a:r>
              <a:rPr lang="en-GB" sz="2400" dirty="0">
                <a:latin typeface="Courier New" panose="02070309020205020404" pitchFamily="49" charset="0"/>
                <a:cs typeface="Courier New" panose="02070309020205020404" pitchFamily="49" charset="0"/>
              </a:rPr>
              <a:t>[:, 1] 	</a:t>
            </a:r>
            <a:r>
              <a:rPr lang="en-GB" dirty="0"/>
              <a:t>array of all values in second column.</a:t>
            </a:r>
          </a:p>
          <a:p>
            <a:pPr marL="0" indent="0">
              <a:buNone/>
            </a:pPr>
            <a:r>
              <a:rPr lang="en-GB" dirty="0"/>
              <a:t>You can also use … to represent "the rest":</a:t>
            </a:r>
          </a:p>
          <a:p>
            <a:pPr marL="0" indent="0">
              <a:buNone/>
            </a:pPr>
            <a:r>
              <a:rPr lang="en-GB" sz="2400" dirty="0">
                <a:latin typeface="Courier New" panose="02070309020205020404" pitchFamily="49" charset="0"/>
                <a:cs typeface="Courier New" panose="02070309020205020404" pitchFamily="49" charset="0"/>
              </a:rPr>
              <a:t>a[4,...,5,:] == a[4,:,:,5,:].</a:t>
            </a:r>
          </a:p>
        </p:txBody>
      </p:sp>
    </p:spTree>
    <p:extLst>
      <p:ext uri="{BB962C8B-B14F-4D97-AF65-F5344CB8AC3E}">
        <p14:creationId xmlns:p14="http://schemas.microsoft.com/office/powerpoint/2010/main" val="188193784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222DC-0AB2-424F-ADA1-A9B9F7EEA72B}"/>
              </a:ext>
            </a:extLst>
          </p:cNvPr>
          <p:cNvSpPr>
            <a:spLocks noGrp="1"/>
          </p:cNvSpPr>
          <p:nvPr>
            <p:ph type="title"/>
          </p:nvPr>
        </p:nvSpPr>
        <p:spPr/>
        <p:txBody>
          <a:bodyPr/>
          <a:lstStyle/>
          <a:p>
            <a:pPr algn="r"/>
            <a:r>
              <a:rPr lang="en-GB" dirty="0"/>
              <a:t>Indexing</a:t>
            </a:r>
          </a:p>
        </p:txBody>
      </p:sp>
      <p:sp>
        <p:nvSpPr>
          <p:cNvPr id="3" name="Content Placeholder 2">
            <a:extLst>
              <a:ext uri="{FF2B5EF4-FFF2-40B4-BE49-F238E27FC236}">
                <a16:creationId xmlns:a16="http://schemas.microsoft.com/office/drawing/2014/main" id="{561A0113-F0FC-4B9D-994D-EA0D2500D30C}"/>
              </a:ext>
            </a:extLst>
          </p:cNvPr>
          <p:cNvSpPr>
            <a:spLocks noGrp="1"/>
          </p:cNvSpPr>
          <p:nvPr>
            <p:ph idx="1"/>
          </p:nvPr>
        </p:nvSpPr>
        <p:spPr>
          <a:xfrm>
            <a:off x="335360" y="1196753"/>
            <a:ext cx="11593288" cy="4929412"/>
          </a:xfrm>
        </p:spPr>
        <p:txBody>
          <a:bodyPr/>
          <a:lstStyle/>
          <a:p>
            <a:pPr marL="0" indent="0">
              <a:buNone/>
            </a:pPr>
            <a:r>
              <a:rPr lang="en-GB" sz="2800" dirty="0"/>
              <a:t>Can use </a:t>
            </a:r>
            <a:r>
              <a:rPr lang="en-GB" sz="2800" dirty="0" err="1"/>
              <a:t>numpy</a:t>
            </a:r>
            <a:r>
              <a:rPr lang="en-GB" sz="2800" dirty="0"/>
              <a:t> arrays to pull out values:</a:t>
            </a:r>
          </a:p>
          <a:p>
            <a:pPr marL="0" indent="0">
              <a:buNone/>
            </a:pPr>
            <a:r>
              <a:rPr lang="en-GB" sz="2000" dirty="0">
                <a:latin typeface="Courier New" panose="02070309020205020404" pitchFamily="49" charset="0"/>
                <a:cs typeface="Courier New" panose="02070309020205020404" pitchFamily="49" charset="0"/>
              </a:rPr>
              <a:t>j = </a:t>
            </a:r>
            <a:r>
              <a:rPr lang="en-GB" sz="2000" dirty="0" err="1">
                <a:latin typeface="Courier New" panose="02070309020205020404" pitchFamily="49" charset="0"/>
                <a:cs typeface="Courier New" panose="02070309020205020404" pitchFamily="49" charset="0"/>
              </a:rPr>
              <a:t>np.array</a:t>
            </a:r>
            <a:r>
              <a:rPr lang="en-GB" sz="2000" dirty="0">
                <a:latin typeface="Courier New" panose="02070309020205020404" pitchFamily="49" charset="0"/>
                <a:cs typeface="Courier New" panose="02070309020205020404" pitchFamily="49" charset="0"/>
              </a:rPr>
              <a:t>( [ [ 3, 4], [ 9, 7 ] ] )</a:t>
            </a:r>
          </a:p>
          <a:p>
            <a:pPr marL="0" indent="0">
              <a:buNone/>
            </a:pPr>
            <a:r>
              <a:rPr lang="en-GB" sz="2000" dirty="0">
                <a:latin typeface="Courier New" panose="02070309020205020404" pitchFamily="49" charset="0"/>
                <a:cs typeface="Courier New" panose="02070309020205020404" pitchFamily="49" charset="0"/>
              </a:rPr>
              <a:t>a[j]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800" dirty="0"/>
              <a:t>Can also use Boolean arrays, with "True" values indicating values we want:</a:t>
            </a:r>
          </a:p>
          <a:p>
            <a:pPr marL="0" indent="0">
              <a:buNone/>
            </a:pPr>
            <a:r>
              <a:rPr lang="en-GB" sz="2000" dirty="0">
                <a:latin typeface="Courier New" panose="02070309020205020404" pitchFamily="49" charset="0"/>
                <a:cs typeface="Courier New" panose="02070309020205020404" pitchFamily="49" charset="0"/>
              </a:rPr>
              <a:t>mask = </a:t>
            </a:r>
            <a:r>
              <a:rPr lang="en-GB" sz="2000" dirty="0" err="1">
                <a:latin typeface="Courier New" panose="02070309020205020404" pitchFamily="49" charset="0"/>
                <a:cs typeface="Courier New" panose="02070309020205020404" pitchFamily="49" charset="0"/>
              </a:rPr>
              <a:t>numpy.array</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False,True,False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a = </a:t>
            </a:r>
            <a:r>
              <a:rPr lang="en-GB" sz="2000" dirty="0" err="1">
                <a:latin typeface="Courier New" panose="02070309020205020404" pitchFamily="49" charset="0"/>
                <a:cs typeface="Courier New" panose="02070309020205020404" pitchFamily="49" charset="0"/>
              </a:rPr>
              <a:t>numpy.array</a:t>
            </a:r>
            <a:r>
              <a:rPr lang="en-GB" sz="2000" dirty="0">
                <a:latin typeface="Courier New" panose="02070309020205020404" pitchFamily="49" charset="0"/>
                <a:cs typeface="Courier New" panose="02070309020205020404" pitchFamily="49" charset="0"/>
              </a:rPr>
              <a:t>([1,2,3])</a:t>
            </a:r>
          </a:p>
          <a:p>
            <a:pPr marL="0" indent="0">
              <a:buNone/>
            </a:pPr>
            <a:r>
              <a:rPr lang="en-GB" sz="2000" dirty="0">
                <a:latin typeface="Courier New" panose="02070309020205020404" pitchFamily="49" charset="0"/>
                <a:cs typeface="Courier New" panose="02070309020205020404" pitchFamily="49" charset="0"/>
              </a:rPr>
              <a:t>a[mask] == [2]</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800" dirty="0" err="1"/>
              <a:t>Numpy</a:t>
            </a:r>
            <a:r>
              <a:rPr lang="en-GB" sz="2800" dirty="0"/>
              <a:t> has something called 'Structured arrays' which allow named columns, but these are better done through their wrappers in Pandas.</a:t>
            </a:r>
          </a:p>
          <a:p>
            <a:pPr marL="0" indent="0">
              <a:buNone/>
            </a:pPr>
            <a:endParaRPr lang="en-GB" dirty="0"/>
          </a:p>
        </p:txBody>
      </p:sp>
    </p:spTree>
    <p:extLst>
      <p:ext uri="{BB962C8B-B14F-4D97-AF65-F5344CB8AC3E}">
        <p14:creationId xmlns:p14="http://schemas.microsoft.com/office/powerpoint/2010/main" val="146156556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1472224472</TotalTime>
  <Pages>19</Pages>
  <Words>4979</Words>
  <Application>Microsoft Office PowerPoint</Application>
  <PresentationFormat>Widescreen</PresentationFormat>
  <Paragraphs>555</Paragraphs>
  <Slides>46</Slides>
  <Notes>46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Courier New</vt:lpstr>
      <vt:lpstr>Times New Roman</vt:lpstr>
      <vt:lpstr>Office Theme</vt:lpstr>
      <vt:lpstr>Numpy and Pandas</vt:lpstr>
      <vt:lpstr>Scipy</vt:lpstr>
      <vt:lpstr>ndarray</vt:lpstr>
      <vt:lpstr>Built in functions</vt:lpstr>
      <vt:lpstr>arange</vt:lpstr>
      <vt:lpstr>ndarray</vt:lpstr>
      <vt:lpstr>Platform independent save</vt:lpstr>
      <vt:lpstr>Indexing</vt:lpstr>
      <vt:lpstr>Indexing</vt:lpstr>
      <vt:lpstr>Shape changing</vt:lpstr>
      <vt:lpstr>Concatinating</vt:lpstr>
      <vt:lpstr>Broadcasting</vt:lpstr>
      <vt:lpstr>Data copies</vt:lpstr>
      <vt:lpstr>Maths on arrays</vt:lpstr>
      <vt:lpstr>Built in maths functions</vt:lpstr>
      <vt:lpstr>Maths</vt:lpstr>
      <vt:lpstr>Scipy functions</vt:lpstr>
      <vt:lpstr>Pandas</vt:lpstr>
      <vt:lpstr>Creating Series</vt:lpstr>
      <vt:lpstr>Datetime data</vt:lpstr>
      <vt:lpstr>Print</vt:lpstr>
      <vt:lpstr>Indexing</vt:lpstr>
      <vt:lpstr>Looping</vt:lpstr>
      <vt:lpstr>DataFrames</vt:lpstr>
      <vt:lpstr>PowerPoint Presentation</vt:lpstr>
      <vt:lpstr>I/O</vt:lpstr>
      <vt:lpstr>Adding to DataFrames</vt:lpstr>
      <vt:lpstr>Broadcasting</vt:lpstr>
      <vt:lpstr>Indexing</vt:lpstr>
      <vt:lpstr>Indexing</vt:lpstr>
      <vt:lpstr>Sparse data</vt:lpstr>
      <vt:lpstr>Stack </vt:lpstr>
      <vt:lpstr>Looping</vt:lpstr>
      <vt:lpstr>Columns as results</vt:lpstr>
      <vt:lpstr>Functions</vt:lpstr>
      <vt:lpstr>Useful operations</vt:lpstr>
      <vt:lpstr>Categorical data</vt:lpstr>
      <vt:lpstr>Time series data</vt:lpstr>
      <vt:lpstr>Plotting</vt:lpstr>
      <vt:lpstr>Packages built on pandas</vt:lpstr>
      <vt:lpstr>Mapping packages</vt:lpstr>
      <vt:lpstr>GeoPandas</vt:lpstr>
      <vt:lpstr>I/O</vt:lpstr>
      <vt:lpstr>Mapping</vt:lpstr>
      <vt:lpstr>Data processing</vt:lpstr>
      <vt:lpstr>Other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Linus</cp:lastModifiedBy>
  <cp:revision>707</cp:revision>
  <cp:lastPrinted>1999-09-27T08:33:01Z</cp:lastPrinted>
  <dcterms:created xsi:type="dcterms:W3CDTF">1998-09-23T18:41:26Z</dcterms:created>
  <dcterms:modified xsi:type="dcterms:W3CDTF">2018-03-01T17:30:34Z</dcterms:modified>
</cp:coreProperties>
</file>