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4" r:id="rId1"/>
  </p:sldMasterIdLst>
  <p:notesMasterIdLst>
    <p:notesMasterId r:id="rId45"/>
  </p:notesMasterIdLst>
  <p:handoutMasterIdLst>
    <p:handoutMasterId r:id="rId46"/>
  </p:handoutMasterIdLst>
  <p:sldIdLst>
    <p:sldId id="348" r:id="rId2"/>
    <p:sldId id="306" r:id="rId3"/>
    <p:sldId id="345" r:id="rId4"/>
    <p:sldId id="347" r:id="rId5"/>
    <p:sldId id="346" r:id="rId6"/>
    <p:sldId id="341" r:id="rId7"/>
    <p:sldId id="307" r:id="rId8"/>
    <p:sldId id="308" r:id="rId9"/>
    <p:sldId id="311" r:id="rId10"/>
    <p:sldId id="312" r:id="rId11"/>
    <p:sldId id="310" r:id="rId12"/>
    <p:sldId id="342" r:id="rId13"/>
    <p:sldId id="313" r:id="rId14"/>
    <p:sldId id="332" r:id="rId15"/>
    <p:sldId id="315" r:id="rId16"/>
    <p:sldId id="316" r:id="rId17"/>
    <p:sldId id="317" r:id="rId18"/>
    <p:sldId id="318" r:id="rId19"/>
    <p:sldId id="319" r:id="rId20"/>
    <p:sldId id="320" r:id="rId21"/>
    <p:sldId id="343" r:id="rId22"/>
    <p:sldId id="321" r:id="rId23"/>
    <p:sldId id="322" r:id="rId24"/>
    <p:sldId id="323" r:id="rId25"/>
    <p:sldId id="324" r:id="rId26"/>
    <p:sldId id="325" r:id="rId27"/>
    <p:sldId id="326" r:id="rId28"/>
    <p:sldId id="327" r:id="rId29"/>
    <p:sldId id="314" r:id="rId30"/>
    <p:sldId id="328" r:id="rId31"/>
    <p:sldId id="329" r:id="rId32"/>
    <p:sldId id="309" r:id="rId33"/>
    <p:sldId id="344" r:id="rId34"/>
    <p:sldId id="331" r:id="rId35"/>
    <p:sldId id="333" r:id="rId36"/>
    <p:sldId id="349" r:id="rId37"/>
    <p:sldId id="351" r:id="rId38"/>
    <p:sldId id="350" r:id="rId39"/>
    <p:sldId id="353" r:id="rId40"/>
    <p:sldId id="354" r:id="rId41"/>
    <p:sldId id="355" r:id="rId42"/>
    <p:sldId id="356" r:id="rId43"/>
    <p:sldId id="352" r:id="rId44"/>
  </p:sldIdLst>
  <p:sldSz cx="12192000" cy="6858000"/>
  <p:notesSz cx="6797675" cy="9874250"/>
  <p:kinsoku lang="ja-JP" invalStChars="、。，．・：；？！゛゜ヽヾゝゞ々ー’”）〕］｝〉》」』】°‰′″℃￠％ぁぃぅぇぉっゃゅょゎァィゥェォッャュョヮヵヶ!%),.:;?]}｡｣､･ｧｨｩｪｫｬｭｮｯｰﾞﾟ" invalEndChars="‘“（〔［｛〈《「『【￥＄$([\{｢￡"/>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75976" autoAdjust="0"/>
  </p:normalViewPr>
  <p:slideViewPr>
    <p:cSldViewPr>
      <p:cViewPr varScale="1">
        <p:scale>
          <a:sx n="81" d="100"/>
          <a:sy n="81" d="100"/>
        </p:scale>
        <p:origin x="96" y="14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3037C8-B6C4-4FD7-9EF6-4A4D679B7844}" type="doc">
      <dgm:prSet loTypeId="urn:microsoft.com/office/officeart/2005/8/layout/hierarchy2" loCatId="hierarchy" qsTypeId="urn:microsoft.com/office/officeart/2005/8/quickstyle/simple3" qsCatId="simple" csTypeId="urn:microsoft.com/office/officeart/2005/8/colors/accent1_5" csCatId="accent1" phldr="1"/>
      <dgm:spPr/>
      <dgm:t>
        <a:bodyPr/>
        <a:lstStyle/>
        <a:p>
          <a:endParaRPr lang="en-GB"/>
        </a:p>
      </dgm:t>
    </dgm:pt>
    <dgm:pt modelId="{4F2654A8-48AF-4CAF-831D-D25D7526EC22}">
      <dgm:prSet phldrT="[Text]"/>
      <dgm:spPr/>
      <dgm:t>
        <a:bodyPr/>
        <a:lstStyle/>
        <a:p>
          <a:r>
            <a:rPr lang="en-GB" dirty="0"/>
            <a:t>Map</a:t>
          </a:r>
        </a:p>
      </dgm:t>
    </dgm:pt>
    <dgm:pt modelId="{EEFA2B62-D94B-4280-9B8B-B7726F501700}" type="parTrans" cxnId="{C5811116-665E-4A8E-9B59-6E0682DC6882}">
      <dgm:prSet/>
      <dgm:spPr/>
      <dgm:t>
        <a:bodyPr/>
        <a:lstStyle/>
        <a:p>
          <a:endParaRPr lang="en-GB"/>
        </a:p>
      </dgm:t>
    </dgm:pt>
    <dgm:pt modelId="{EEB1D248-642D-4100-B53C-93E9003D0D07}" type="sibTrans" cxnId="{C5811116-665E-4A8E-9B59-6E0682DC6882}">
      <dgm:prSet/>
      <dgm:spPr/>
      <dgm:t>
        <a:bodyPr/>
        <a:lstStyle/>
        <a:p>
          <a:endParaRPr lang="en-GB"/>
        </a:p>
      </dgm:t>
    </dgm:pt>
    <dgm:pt modelId="{04D7D040-1122-4EA9-A3D1-0FBB84BA6486}">
      <dgm:prSet phldrT="[Text]"/>
      <dgm:spPr/>
      <dgm:t>
        <a:bodyPr/>
        <a:lstStyle/>
        <a:p>
          <a:r>
            <a:rPr lang="en-GB" dirty="0"/>
            <a:t>Polygon</a:t>
          </a:r>
        </a:p>
        <a:p>
          <a:r>
            <a:rPr lang="en-GB" dirty="0"/>
            <a:t>id= p1</a:t>
          </a:r>
        </a:p>
      </dgm:t>
    </dgm:pt>
    <dgm:pt modelId="{2BB8C7B2-DEFD-449A-9137-E6DDDD7ED4F0}" type="parTrans" cxnId="{CD8A298F-444F-47D1-AB07-5D1A1D41C35C}">
      <dgm:prSet/>
      <dgm:spPr/>
      <dgm:t>
        <a:bodyPr/>
        <a:lstStyle/>
        <a:p>
          <a:endParaRPr lang="en-GB"/>
        </a:p>
      </dgm:t>
    </dgm:pt>
    <dgm:pt modelId="{6F19DA3A-EFF7-4CCF-8078-E10D525C8BE9}" type="sibTrans" cxnId="{CD8A298F-444F-47D1-AB07-5D1A1D41C35C}">
      <dgm:prSet/>
      <dgm:spPr/>
      <dgm:t>
        <a:bodyPr/>
        <a:lstStyle/>
        <a:p>
          <a:endParaRPr lang="en-GB"/>
        </a:p>
      </dgm:t>
    </dgm:pt>
    <dgm:pt modelId="{382754B9-9E04-4618-BD5B-2C70D5EDEE74}">
      <dgm:prSet phldrT="[Text]"/>
      <dgm:spPr/>
      <dgm:t>
        <a:bodyPr/>
        <a:lstStyle/>
        <a:p>
          <a:r>
            <a:rPr lang="en-GB" dirty="0"/>
            <a:t>100,100</a:t>
          </a:r>
        </a:p>
      </dgm:t>
    </dgm:pt>
    <dgm:pt modelId="{CED3628E-069F-4264-A3BB-12BB7FA6C365}" type="parTrans" cxnId="{C224ED23-EEC6-47B1-8657-4F9AB0D8FB8D}">
      <dgm:prSet/>
      <dgm:spPr/>
      <dgm:t>
        <a:bodyPr/>
        <a:lstStyle/>
        <a:p>
          <a:endParaRPr lang="en-GB"/>
        </a:p>
      </dgm:t>
    </dgm:pt>
    <dgm:pt modelId="{767C0480-7953-441A-8501-3D0D8DCBC48F}" type="sibTrans" cxnId="{C224ED23-EEC6-47B1-8657-4F9AB0D8FB8D}">
      <dgm:prSet/>
      <dgm:spPr/>
      <dgm:t>
        <a:bodyPr/>
        <a:lstStyle/>
        <a:p>
          <a:endParaRPr lang="en-GB"/>
        </a:p>
      </dgm:t>
    </dgm:pt>
    <dgm:pt modelId="{615FE196-F96F-4E37-94A3-B5E7F623C7AA}">
      <dgm:prSet phldrT="[Text]"/>
      <dgm:spPr/>
      <dgm:t>
        <a:bodyPr/>
        <a:lstStyle/>
        <a:p>
          <a:r>
            <a:rPr lang="en-GB" dirty="0"/>
            <a:t>200,100</a:t>
          </a:r>
        </a:p>
      </dgm:t>
    </dgm:pt>
    <dgm:pt modelId="{DA5E8AB3-F90C-4989-B51E-AA1938A33CE1}" type="parTrans" cxnId="{51A8F303-8758-4049-9FD0-C3D819852010}">
      <dgm:prSet/>
      <dgm:spPr/>
      <dgm:t>
        <a:bodyPr/>
        <a:lstStyle/>
        <a:p>
          <a:endParaRPr lang="en-GB"/>
        </a:p>
      </dgm:t>
    </dgm:pt>
    <dgm:pt modelId="{2B253C53-9F52-48C9-9F41-E92B16E425FC}" type="sibTrans" cxnId="{51A8F303-8758-4049-9FD0-C3D819852010}">
      <dgm:prSet/>
      <dgm:spPr/>
      <dgm:t>
        <a:bodyPr/>
        <a:lstStyle/>
        <a:p>
          <a:endParaRPr lang="en-GB"/>
        </a:p>
      </dgm:t>
    </dgm:pt>
    <dgm:pt modelId="{2F4BCA52-2166-4CA4-96F8-ECF70A7F8C91}">
      <dgm:prSet phldrT="[Text]"/>
      <dgm:spPr/>
      <dgm:t>
        <a:bodyPr/>
        <a:lstStyle/>
        <a:p>
          <a:r>
            <a:rPr lang="en-GB" dirty="0"/>
            <a:t>Polygon</a:t>
          </a:r>
        </a:p>
        <a:p>
          <a:r>
            <a:rPr lang="en-GB" dirty="0"/>
            <a:t>id = p2</a:t>
          </a:r>
        </a:p>
      </dgm:t>
    </dgm:pt>
    <dgm:pt modelId="{BC7C10F5-B40C-42AD-9543-4CFC499EB30C}" type="parTrans" cxnId="{0AAC1A60-F213-4D78-A9C6-3697EF86E5B0}">
      <dgm:prSet/>
      <dgm:spPr/>
      <dgm:t>
        <a:bodyPr/>
        <a:lstStyle/>
        <a:p>
          <a:endParaRPr lang="en-GB"/>
        </a:p>
      </dgm:t>
    </dgm:pt>
    <dgm:pt modelId="{8F5C2696-35E8-4BA3-B86B-DE04017B7F0B}" type="sibTrans" cxnId="{0AAC1A60-F213-4D78-A9C6-3697EF86E5B0}">
      <dgm:prSet/>
      <dgm:spPr/>
      <dgm:t>
        <a:bodyPr/>
        <a:lstStyle/>
        <a:p>
          <a:endParaRPr lang="en-GB"/>
        </a:p>
      </dgm:t>
    </dgm:pt>
    <dgm:pt modelId="{EDD186BE-A7D0-4E8B-AE5F-5382B0BC456E}">
      <dgm:prSet phldrT="[Text]"/>
      <dgm:spPr/>
      <dgm:t>
        <a:bodyPr/>
        <a:lstStyle/>
        <a:p>
          <a:r>
            <a:rPr lang="en-GB" dirty="0"/>
            <a:t>0, 10</a:t>
          </a:r>
        </a:p>
      </dgm:t>
    </dgm:pt>
    <dgm:pt modelId="{8A2DAA79-80FC-430E-BA84-BEBB20937614}" type="parTrans" cxnId="{27D3BF83-28B9-4B68-B395-9AA40ADDDF52}">
      <dgm:prSet/>
      <dgm:spPr/>
      <dgm:t>
        <a:bodyPr/>
        <a:lstStyle/>
        <a:p>
          <a:endParaRPr lang="en-GB"/>
        </a:p>
      </dgm:t>
    </dgm:pt>
    <dgm:pt modelId="{4A8B0318-5E00-4ACD-B7A2-23699DF8BD0B}" type="sibTrans" cxnId="{27D3BF83-28B9-4B68-B395-9AA40ADDDF52}">
      <dgm:prSet/>
      <dgm:spPr/>
      <dgm:t>
        <a:bodyPr/>
        <a:lstStyle/>
        <a:p>
          <a:endParaRPr lang="en-GB"/>
        </a:p>
      </dgm:t>
    </dgm:pt>
    <dgm:pt modelId="{36618ADF-FDF3-4348-A7E8-060CA77CC41B}">
      <dgm:prSet phldrT="[Text]"/>
      <dgm:spPr/>
      <dgm:t>
        <a:bodyPr/>
        <a:lstStyle/>
        <a:p>
          <a:r>
            <a:rPr lang="en-GB" dirty="0"/>
            <a:t>200,200</a:t>
          </a:r>
        </a:p>
      </dgm:t>
    </dgm:pt>
    <dgm:pt modelId="{EB8B608F-A44E-4DFC-887F-12215ACAE241}" type="parTrans" cxnId="{31192DAC-21EE-4227-B042-4A672C99CC5A}">
      <dgm:prSet/>
      <dgm:spPr/>
      <dgm:t>
        <a:bodyPr/>
        <a:lstStyle/>
        <a:p>
          <a:endParaRPr lang="en-GB"/>
        </a:p>
      </dgm:t>
    </dgm:pt>
    <dgm:pt modelId="{C22C893C-360F-4672-87CD-B5351D965C53}" type="sibTrans" cxnId="{31192DAC-21EE-4227-B042-4A672C99CC5A}">
      <dgm:prSet/>
      <dgm:spPr/>
      <dgm:t>
        <a:bodyPr/>
        <a:lstStyle/>
        <a:p>
          <a:endParaRPr lang="en-GB"/>
        </a:p>
      </dgm:t>
    </dgm:pt>
    <dgm:pt modelId="{B1F072B7-9846-4DD9-A60C-37F1D976A221}">
      <dgm:prSet phldrT="[Text]"/>
      <dgm:spPr/>
      <dgm:t>
        <a:bodyPr/>
        <a:lstStyle/>
        <a:p>
          <a:r>
            <a:rPr lang="en-GB" dirty="0"/>
            <a:t>10,10</a:t>
          </a:r>
        </a:p>
      </dgm:t>
    </dgm:pt>
    <dgm:pt modelId="{14C0B0EB-100E-42B1-B454-ADAC01E04F7F}" type="parTrans" cxnId="{72B7F7B6-D220-4697-8BD7-D02539DBFE23}">
      <dgm:prSet/>
      <dgm:spPr/>
      <dgm:t>
        <a:bodyPr/>
        <a:lstStyle/>
        <a:p>
          <a:endParaRPr lang="en-GB"/>
        </a:p>
      </dgm:t>
    </dgm:pt>
    <dgm:pt modelId="{6928238E-B8A8-48C9-8464-102F59DDE89C}" type="sibTrans" cxnId="{72B7F7B6-D220-4697-8BD7-D02539DBFE23}">
      <dgm:prSet/>
      <dgm:spPr/>
      <dgm:t>
        <a:bodyPr/>
        <a:lstStyle/>
        <a:p>
          <a:endParaRPr lang="en-GB"/>
        </a:p>
      </dgm:t>
    </dgm:pt>
    <dgm:pt modelId="{57B21478-C818-463F-BAE6-AEFDA3DF9A9A}">
      <dgm:prSet phldrT="[Text]"/>
      <dgm:spPr/>
      <dgm:t>
        <a:bodyPr/>
        <a:lstStyle/>
        <a:p>
          <a:r>
            <a:rPr lang="en-GB" dirty="0"/>
            <a:t>10,0</a:t>
          </a:r>
        </a:p>
      </dgm:t>
    </dgm:pt>
    <dgm:pt modelId="{322F6C3C-71BC-45FB-9E80-66C4BC7827E5}" type="parTrans" cxnId="{5A2EF441-1C90-4ACA-864E-C7706B73CFA1}">
      <dgm:prSet/>
      <dgm:spPr/>
      <dgm:t>
        <a:bodyPr/>
        <a:lstStyle/>
        <a:p>
          <a:endParaRPr lang="en-GB"/>
        </a:p>
      </dgm:t>
    </dgm:pt>
    <dgm:pt modelId="{1E2895B0-57CF-469D-ACFD-9761992608CE}" type="sibTrans" cxnId="{5A2EF441-1C90-4ACA-864E-C7706B73CFA1}">
      <dgm:prSet/>
      <dgm:spPr/>
      <dgm:t>
        <a:bodyPr/>
        <a:lstStyle/>
        <a:p>
          <a:endParaRPr lang="en-GB"/>
        </a:p>
      </dgm:t>
    </dgm:pt>
    <dgm:pt modelId="{B3902A2C-56FC-4630-A587-382B05613632}" type="pres">
      <dgm:prSet presAssocID="{E03037C8-B6C4-4FD7-9EF6-4A4D679B7844}" presName="diagram" presStyleCnt="0">
        <dgm:presLayoutVars>
          <dgm:chPref val="1"/>
          <dgm:dir/>
          <dgm:animOne val="branch"/>
          <dgm:animLvl val="lvl"/>
          <dgm:resizeHandles val="exact"/>
        </dgm:presLayoutVars>
      </dgm:prSet>
      <dgm:spPr/>
      <dgm:t>
        <a:bodyPr/>
        <a:lstStyle/>
        <a:p>
          <a:endParaRPr lang="en-GB"/>
        </a:p>
      </dgm:t>
    </dgm:pt>
    <dgm:pt modelId="{1A4BDF2B-394F-489E-B365-D86BB1675832}" type="pres">
      <dgm:prSet presAssocID="{4F2654A8-48AF-4CAF-831D-D25D7526EC22}" presName="root1" presStyleCnt="0"/>
      <dgm:spPr/>
    </dgm:pt>
    <dgm:pt modelId="{A475F64B-976A-41FE-AB96-81FBCD1E848F}" type="pres">
      <dgm:prSet presAssocID="{4F2654A8-48AF-4CAF-831D-D25D7526EC22}" presName="LevelOneTextNode" presStyleLbl="node0" presStyleIdx="0" presStyleCnt="1">
        <dgm:presLayoutVars>
          <dgm:chPref val="3"/>
        </dgm:presLayoutVars>
      </dgm:prSet>
      <dgm:spPr/>
      <dgm:t>
        <a:bodyPr/>
        <a:lstStyle/>
        <a:p>
          <a:endParaRPr lang="en-GB"/>
        </a:p>
      </dgm:t>
    </dgm:pt>
    <dgm:pt modelId="{CF290617-79A5-42A4-BE1F-AC9BCB6D7369}" type="pres">
      <dgm:prSet presAssocID="{4F2654A8-48AF-4CAF-831D-D25D7526EC22}" presName="level2hierChild" presStyleCnt="0"/>
      <dgm:spPr/>
    </dgm:pt>
    <dgm:pt modelId="{32753903-A933-4591-AEB2-80794C1E7573}" type="pres">
      <dgm:prSet presAssocID="{2BB8C7B2-DEFD-449A-9137-E6DDDD7ED4F0}" presName="conn2-1" presStyleLbl="parChTrans1D2" presStyleIdx="0" presStyleCnt="2"/>
      <dgm:spPr/>
      <dgm:t>
        <a:bodyPr/>
        <a:lstStyle/>
        <a:p>
          <a:endParaRPr lang="en-GB"/>
        </a:p>
      </dgm:t>
    </dgm:pt>
    <dgm:pt modelId="{599F99B9-77E5-4AEC-8AD4-40D092059F58}" type="pres">
      <dgm:prSet presAssocID="{2BB8C7B2-DEFD-449A-9137-E6DDDD7ED4F0}" presName="connTx" presStyleLbl="parChTrans1D2" presStyleIdx="0" presStyleCnt="2"/>
      <dgm:spPr/>
      <dgm:t>
        <a:bodyPr/>
        <a:lstStyle/>
        <a:p>
          <a:endParaRPr lang="en-GB"/>
        </a:p>
      </dgm:t>
    </dgm:pt>
    <dgm:pt modelId="{F1401C12-0CB5-4EF4-9054-3CBC70006121}" type="pres">
      <dgm:prSet presAssocID="{04D7D040-1122-4EA9-A3D1-0FBB84BA6486}" presName="root2" presStyleCnt="0"/>
      <dgm:spPr/>
    </dgm:pt>
    <dgm:pt modelId="{90B5E1BF-062B-4700-BB0F-46B4BA798C74}" type="pres">
      <dgm:prSet presAssocID="{04D7D040-1122-4EA9-A3D1-0FBB84BA6486}" presName="LevelTwoTextNode" presStyleLbl="node2" presStyleIdx="0" presStyleCnt="2">
        <dgm:presLayoutVars>
          <dgm:chPref val="3"/>
        </dgm:presLayoutVars>
      </dgm:prSet>
      <dgm:spPr/>
      <dgm:t>
        <a:bodyPr/>
        <a:lstStyle/>
        <a:p>
          <a:endParaRPr lang="en-GB"/>
        </a:p>
      </dgm:t>
    </dgm:pt>
    <dgm:pt modelId="{186B6BB4-CF3B-45E6-975B-CA77CB59F527}" type="pres">
      <dgm:prSet presAssocID="{04D7D040-1122-4EA9-A3D1-0FBB84BA6486}" presName="level3hierChild" presStyleCnt="0"/>
      <dgm:spPr/>
    </dgm:pt>
    <dgm:pt modelId="{9FC2A39F-AAC8-442A-B108-8103D226379E}" type="pres">
      <dgm:prSet presAssocID="{CED3628E-069F-4264-A3BB-12BB7FA6C365}" presName="conn2-1" presStyleLbl="parChTrans1D3" presStyleIdx="0" presStyleCnt="6"/>
      <dgm:spPr/>
      <dgm:t>
        <a:bodyPr/>
        <a:lstStyle/>
        <a:p>
          <a:endParaRPr lang="en-GB"/>
        </a:p>
      </dgm:t>
    </dgm:pt>
    <dgm:pt modelId="{642FA04A-4C82-4C1B-883B-9C8499395F2B}" type="pres">
      <dgm:prSet presAssocID="{CED3628E-069F-4264-A3BB-12BB7FA6C365}" presName="connTx" presStyleLbl="parChTrans1D3" presStyleIdx="0" presStyleCnt="6"/>
      <dgm:spPr/>
      <dgm:t>
        <a:bodyPr/>
        <a:lstStyle/>
        <a:p>
          <a:endParaRPr lang="en-GB"/>
        </a:p>
      </dgm:t>
    </dgm:pt>
    <dgm:pt modelId="{854A5B5D-2CF0-4D3B-897A-186265EEC731}" type="pres">
      <dgm:prSet presAssocID="{382754B9-9E04-4618-BD5B-2C70D5EDEE74}" presName="root2" presStyleCnt="0"/>
      <dgm:spPr/>
    </dgm:pt>
    <dgm:pt modelId="{7B449636-9D5F-4596-A239-A4E71220E60C}" type="pres">
      <dgm:prSet presAssocID="{382754B9-9E04-4618-BD5B-2C70D5EDEE74}" presName="LevelTwoTextNode" presStyleLbl="node3" presStyleIdx="0" presStyleCnt="6">
        <dgm:presLayoutVars>
          <dgm:chPref val="3"/>
        </dgm:presLayoutVars>
      </dgm:prSet>
      <dgm:spPr/>
      <dgm:t>
        <a:bodyPr/>
        <a:lstStyle/>
        <a:p>
          <a:endParaRPr lang="en-GB"/>
        </a:p>
      </dgm:t>
    </dgm:pt>
    <dgm:pt modelId="{C73AB3A7-AD26-4F0C-B69E-4BC3ABBAB15B}" type="pres">
      <dgm:prSet presAssocID="{382754B9-9E04-4618-BD5B-2C70D5EDEE74}" presName="level3hierChild" presStyleCnt="0"/>
      <dgm:spPr/>
    </dgm:pt>
    <dgm:pt modelId="{24F5DA9A-6442-4119-A45B-5B592C01A365}" type="pres">
      <dgm:prSet presAssocID="{DA5E8AB3-F90C-4989-B51E-AA1938A33CE1}" presName="conn2-1" presStyleLbl="parChTrans1D3" presStyleIdx="1" presStyleCnt="6"/>
      <dgm:spPr/>
      <dgm:t>
        <a:bodyPr/>
        <a:lstStyle/>
        <a:p>
          <a:endParaRPr lang="en-GB"/>
        </a:p>
      </dgm:t>
    </dgm:pt>
    <dgm:pt modelId="{5E352EEA-5310-4CDE-8EE0-EAE0193B2327}" type="pres">
      <dgm:prSet presAssocID="{DA5E8AB3-F90C-4989-B51E-AA1938A33CE1}" presName="connTx" presStyleLbl="parChTrans1D3" presStyleIdx="1" presStyleCnt="6"/>
      <dgm:spPr/>
      <dgm:t>
        <a:bodyPr/>
        <a:lstStyle/>
        <a:p>
          <a:endParaRPr lang="en-GB"/>
        </a:p>
      </dgm:t>
    </dgm:pt>
    <dgm:pt modelId="{BB594408-65B7-4270-9D3E-6327B64F5729}" type="pres">
      <dgm:prSet presAssocID="{615FE196-F96F-4E37-94A3-B5E7F623C7AA}" presName="root2" presStyleCnt="0"/>
      <dgm:spPr/>
    </dgm:pt>
    <dgm:pt modelId="{812D360F-FB42-49E7-BA8C-D264C5E7C982}" type="pres">
      <dgm:prSet presAssocID="{615FE196-F96F-4E37-94A3-B5E7F623C7AA}" presName="LevelTwoTextNode" presStyleLbl="node3" presStyleIdx="1" presStyleCnt="6">
        <dgm:presLayoutVars>
          <dgm:chPref val="3"/>
        </dgm:presLayoutVars>
      </dgm:prSet>
      <dgm:spPr/>
      <dgm:t>
        <a:bodyPr/>
        <a:lstStyle/>
        <a:p>
          <a:endParaRPr lang="en-GB"/>
        </a:p>
      </dgm:t>
    </dgm:pt>
    <dgm:pt modelId="{942EF806-4680-454C-B30A-CAFDD87CFB66}" type="pres">
      <dgm:prSet presAssocID="{615FE196-F96F-4E37-94A3-B5E7F623C7AA}" presName="level3hierChild" presStyleCnt="0"/>
      <dgm:spPr/>
    </dgm:pt>
    <dgm:pt modelId="{C96F8A94-DD3A-47EA-8A86-CA6F8048DE06}" type="pres">
      <dgm:prSet presAssocID="{EB8B608F-A44E-4DFC-887F-12215ACAE241}" presName="conn2-1" presStyleLbl="parChTrans1D3" presStyleIdx="2" presStyleCnt="6"/>
      <dgm:spPr/>
      <dgm:t>
        <a:bodyPr/>
        <a:lstStyle/>
        <a:p>
          <a:endParaRPr lang="en-GB"/>
        </a:p>
      </dgm:t>
    </dgm:pt>
    <dgm:pt modelId="{247E23EF-90F5-4046-ACE1-8FDEC8E8275E}" type="pres">
      <dgm:prSet presAssocID="{EB8B608F-A44E-4DFC-887F-12215ACAE241}" presName="connTx" presStyleLbl="parChTrans1D3" presStyleIdx="2" presStyleCnt="6"/>
      <dgm:spPr/>
      <dgm:t>
        <a:bodyPr/>
        <a:lstStyle/>
        <a:p>
          <a:endParaRPr lang="en-GB"/>
        </a:p>
      </dgm:t>
    </dgm:pt>
    <dgm:pt modelId="{5C5CC97E-271A-4F5B-8FD5-CC10C8680C63}" type="pres">
      <dgm:prSet presAssocID="{36618ADF-FDF3-4348-A7E8-060CA77CC41B}" presName="root2" presStyleCnt="0"/>
      <dgm:spPr/>
    </dgm:pt>
    <dgm:pt modelId="{FFE19CFD-73BB-445D-8E61-3489F8E1B006}" type="pres">
      <dgm:prSet presAssocID="{36618ADF-FDF3-4348-A7E8-060CA77CC41B}" presName="LevelTwoTextNode" presStyleLbl="node3" presStyleIdx="2" presStyleCnt="6">
        <dgm:presLayoutVars>
          <dgm:chPref val="3"/>
        </dgm:presLayoutVars>
      </dgm:prSet>
      <dgm:spPr/>
      <dgm:t>
        <a:bodyPr/>
        <a:lstStyle/>
        <a:p>
          <a:endParaRPr lang="en-GB"/>
        </a:p>
      </dgm:t>
    </dgm:pt>
    <dgm:pt modelId="{FCBAB1A9-59A2-4BCD-B6BC-DC656224A900}" type="pres">
      <dgm:prSet presAssocID="{36618ADF-FDF3-4348-A7E8-060CA77CC41B}" presName="level3hierChild" presStyleCnt="0"/>
      <dgm:spPr/>
    </dgm:pt>
    <dgm:pt modelId="{B5F1F014-29EB-4677-BA5B-F2373D35EEF7}" type="pres">
      <dgm:prSet presAssocID="{BC7C10F5-B40C-42AD-9543-4CFC499EB30C}" presName="conn2-1" presStyleLbl="parChTrans1D2" presStyleIdx="1" presStyleCnt="2"/>
      <dgm:spPr/>
      <dgm:t>
        <a:bodyPr/>
        <a:lstStyle/>
        <a:p>
          <a:endParaRPr lang="en-GB"/>
        </a:p>
      </dgm:t>
    </dgm:pt>
    <dgm:pt modelId="{326ABCD8-57AA-4EBD-9449-078E4B05DA0E}" type="pres">
      <dgm:prSet presAssocID="{BC7C10F5-B40C-42AD-9543-4CFC499EB30C}" presName="connTx" presStyleLbl="parChTrans1D2" presStyleIdx="1" presStyleCnt="2"/>
      <dgm:spPr/>
      <dgm:t>
        <a:bodyPr/>
        <a:lstStyle/>
        <a:p>
          <a:endParaRPr lang="en-GB"/>
        </a:p>
      </dgm:t>
    </dgm:pt>
    <dgm:pt modelId="{9CF4CFD0-90F1-49D3-9D2B-45E7507726BC}" type="pres">
      <dgm:prSet presAssocID="{2F4BCA52-2166-4CA4-96F8-ECF70A7F8C91}" presName="root2" presStyleCnt="0"/>
      <dgm:spPr/>
    </dgm:pt>
    <dgm:pt modelId="{0787331D-BFE0-4AF1-A060-62A790488DB0}" type="pres">
      <dgm:prSet presAssocID="{2F4BCA52-2166-4CA4-96F8-ECF70A7F8C91}" presName="LevelTwoTextNode" presStyleLbl="node2" presStyleIdx="1" presStyleCnt="2">
        <dgm:presLayoutVars>
          <dgm:chPref val="3"/>
        </dgm:presLayoutVars>
      </dgm:prSet>
      <dgm:spPr/>
      <dgm:t>
        <a:bodyPr/>
        <a:lstStyle/>
        <a:p>
          <a:endParaRPr lang="en-GB"/>
        </a:p>
      </dgm:t>
    </dgm:pt>
    <dgm:pt modelId="{8A3810E8-D1B0-4C5F-8D41-0BFD84028989}" type="pres">
      <dgm:prSet presAssocID="{2F4BCA52-2166-4CA4-96F8-ECF70A7F8C91}" presName="level3hierChild" presStyleCnt="0"/>
      <dgm:spPr/>
    </dgm:pt>
    <dgm:pt modelId="{23CCADA6-17B2-4ADD-B742-EFA993D81929}" type="pres">
      <dgm:prSet presAssocID="{8A2DAA79-80FC-430E-BA84-BEBB20937614}" presName="conn2-1" presStyleLbl="parChTrans1D3" presStyleIdx="3" presStyleCnt="6"/>
      <dgm:spPr/>
      <dgm:t>
        <a:bodyPr/>
        <a:lstStyle/>
        <a:p>
          <a:endParaRPr lang="en-GB"/>
        </a:p>
      </dgm:t>
    </dgm:pt>
    <dgm:pt modelId="{D53DD806-02B4-4001-91B0-D3EEC8A1672F}" type="pres">
      <dgm:prSet presAssocID="{8A2DAA79-80FC-430E-BA84-BEBB20937614}" presName="connTx" presStyleLbl="parChTrans1D3" presStyleIdx="3" presStyleCnt="6"/>
      <dgm:spPr/>
      <dgm:t>
        <a:bodyPr/>
        <a:lstStyle/>
        <a:p>
          <a:endParaRPr lang="en-GB"/>
        </a:p>
      </dgm:t>
    </dgm:pt>
    <dgm:pt modelId="{7C76236C-D050-4DFE-BEAD-46659FB916E5}" type="pres">
      <dgm:prSet presAssocID="{EDD186BE-A7D0-4E8B-AE5F-5382B0BC456E}" presName="root2" presStyleCnt="0"/>
      <dgm:spPr/>
    </dgm:pt>
    <dgm:pt modelId="{C4DDE2ED-BB10-43BE-BB40-89B0A9A50DF4}" type="pres">
      <dgm:prSet presAssocID="{EDD186BE-A7D0-4E8B-AE5F-5382B0BC456E}" presName="LevelTwoTextNode" presStyleLbl="node3" presStyleIdx="3" presStyleCnt="6">
        <dgm:presLayoutVars>
          <dgm:chPref val="3"/>
        </dgm:presLayoutVars>
      </dgm:prSet>
      <dgm:spPr/>
      <dgm:t>
        <a:bodyPr/>
        <a:lstStyle/>
        <a:p>
          <a:endParaRPr lang="en-GB"/>
        </a:p>
      </dgm:t>
    </dgm:pt>
    <dgm:pt modelId="{21D59997-1A6A-4039-BFCC-3BBBE4B7A6D0}" type="pres">
      <dgm:prSet presAssocID="{EDD186BE-A7D0-4E8B-AE5F-5382B0BC456E}" presName="level3hierChild" presStyleCnt="0"/>
      <dgm:spPr/>
    </dgm:pt>
    <dgm:pt modelId="{9050E114-FE39-4F0A-A8AF-18B0B3CB9064}" type="pres">
      <dgm:prSet presAssocID="{14C0B0EB-100E-42B1-B454-ADAC01E04F7F}" presName="conn2-1" presStyleLbl="parChTrans1D3" presStyleIdx="4" presStyleCnt="6"/>
      <dgm:spPr/>
      <dgm:t>
        <a:bodyPr/>
        <a:lstStyle/>
        <a:p>
          <a:endParaRPr lang="en-GB"/>
        </a:p>
      </dgm:t>
    </dgm:pt>
    <dgm:pt modelId="{7A5B9525-7140-4575-B262-5A62706FF357}" type="pres">
      <dgm:prSet presAssocID="{14C0B0EB-100E-42B1-B454-ADAC01E04F7F}" presName="connTx" presStyleLbl="parChTrans1D3" presStyleIdx="4" presStyleCnt="6"/>
      <dgm:spPr/>
      <dgm:t>
        <a:bodyPr/>
        <a:lstStyle/>
        <a:p>
          <a:endParaRPr lang="en-GB"/>
        </a:p>
      </dgm:t>
    </dgm:pt>
    <dgm:pt modelId="{DDC2FB9F-1749-4427-BA7D-6A4F3F800BF2}" type="pres">
      <dgm:prSet presAssocID="{B1F072B7-9846-4DD9-A60C-37F1D976A221}" presName="root2" presStyleCnt="0"/>
      <dgm:spPr/>
    </dgm:pt>
    <dgm:pt modelId="{BA1B0B45-20F5-4845-927B-E93CED8E8019}" type="pres">
      <dgm:prSet presAssocID="{B1F072B7-9846-4DD9-A60C-37F1D976A221}" presName="LevelTwoTextNode" presStyleLbl="node3" presStyleIdx="4" presStyleCnt="6">
        <dgm:presLayoutVars>
          <dgm:chPref val="3"/>
        </dgm:presLayoutVars>
      </dgm:prSet>
      <dgm:spPr/>
      <dgm:t>
        <a:bodyPr/>
        <a:lstStyle/>
        <a:p>
          <a:endParaRPr lang="en-GB"/>
        </a:p>
      </dgm:t>
    </dgm:pt>
    <dgm:pt modelId="{4B4F9798-39B3-4391-BB1A-8872636EF505}" type="pres">
      <dgm:prSet presAssocID="{B1F072B7-9846-4DD9-A60C-37F1D976A221}" presName="level3hierChild" presStyleCnt="0"/>
      <dgm:spPr/>
    </dgm:pt>
    <dgm:pt modelId="{A2A4DADE-28C5-4D2A-9A7E-BB519F467D10}" type="pres">
      <dgm:prSet presAssocID="{322F6C3C-71BC-45FB-9E80-66C4BC7827E5}" presName="conn2-1" presStyleLbl="parChTrans1D3" presStyleIdx="5" presStyleCnt="6"/>
      <dgm:spPr/>
      <dgm:t>
        <a:bodyPr/>
        <a:lstStyle/>
        <a:p>
          <a:endParaRPr lang="en-GB"/>
        </a:p>
      </dgm:t>
    </dgm:pt>
    <dgm:pt modelId="{22DD183E-D082-46A2-9286-F8D490380831}" type="pres">
      <dgm:prSet presAssocID="{322F6C3C-71BC-45FB-9E80-66C4BC7827E5}" presName="connTx" presStyleLbl="parChTrans1D3" presStyleIdx="5" presStyleCnt="6"/>
      <dgm:spPr/>
      <dgm:t>
        <a:bodyPr/>
        <a:lstStyle/>
        <a:p>
          <a:endParaRPr lang="en-GB"/>
        </a:p>
      </dgm:t>
    </dgm:pt>
    <dgm:pt modelId="{CB5B6BBE-9794-4AF0-AF61-58CD83B31DDE}" type="pres">
      <dgm:prSet presAssocID="{57B21478-C818-463F-BAE6-AEFDA3DF9A9A}" presName="root2" presStyleCnt="0"/>
      <dgm:spPr/>
    </dgm:pt>
    <dgm:pt modelId="{85A83768-EB9C-45A8-9B86-2FCE08D2C522}" type="pres">
      <dgm:prSet presAssocID="{57B21478-C818-463F-BAE6-AEFDA3DF9A9A}" presName="LevelTwoTextNode" presStyleLbl="node3" presStyleIdx="5" presStyleCnt="6">
        <dgm:presLayoutVars>
          <dgm:chPref val="3"/>
        </dgm:presLayoutVars>
      </dgm:prSet>
      <dgm:spPr/>
      <dgm:t>
        <a:bodyPr/>
        <a:lstStyle/>
        <a:p>
          <a:endParaRPr lang="en-GB"/>
        </a:p>
      </dgm:t>
    </dgm:pt>
    <dgm:pt modelId="{EAF57F48-26B6-4F3F-9432-5678DAAF10C8}" type="pres">
      <dgm:prSet presAssocID="{57B21478-C818-463F-BAE6-AEFDA3DF9A9A}" presName="level3hierChild" presStyleCnt="0"/>
      <dgm:spPr/>
    </dgm:pt>
  </dgm:ptLst>
  <dgm:cxnLst>
    <dgm:cxn modelId="{0AAC1A60-F213-4D78-A9C6-3697EF86E5B0}" srcId="{4F2654A8-48AF-4CAF-831D-D25D7526EC22}" destId="{2F4BCA52-2166-4CA4-96F8-ECF70A7F8C91}" srcOrd="1" destOrd="0" parTransId="{BC7C10F5-B40C-42AD-9543-4CFC499EB30C}" sibTransId="{8F5C2696-35E8-4BA3-B86B-DE04017B7F0B}"/>
    <dgm:cxn modelId="{F1F7B38E-68C4-4D74-8DEF-E90AC08903B4}" type="presOf" srcId="{8A2DAA79-80FC-430E-BA84-BEBB20937614}" destId="{D53DD806-02B4-4001-91B0-D3EEC8A1672F}" srcOrd="1" destOrd="0" presId="urn:microsoft.com/office/officeart/2005/8/layout/hierarchy2"/>
    <dgm:cxn modelId="{C8EF1AE9-58E4-494C-B0B8-4B2AD7D35E8C}" type="presOf" srcId="{B1F072B7-9846-4DD9-A60C-37F1D976A221}" destId="{BA1B0B45-20F5-4845-927B-E93CED8E8019}" srcOrd="0" destOrd="0" presId="urn:microsoft.com/office/officeart/2005/8/layout/hierarchy2"/>
    <dgm:cxn modelId="{7A9C4EAA-0F9C-465A-9473-2921AB217FBC}" type="presOf" srcId="{2BB8C7B2-DEFD-449A-9137-E6DDDD7ED4F0}" destId="{599F99B9-77E5-4AEC-8AD4-40D092059F58}" srcOrd="1" destOrd="0" presId="urn:microsoft.com/office/officeart/2005/8/layout/hierarchy2"/>
    <dgm:cxn modelId="{3822B556-07CF-4CCD-9983-EC53C0F8C114}" type="presOf" srcId="{04D7D040-1122-4EA9-A3D1-0FBB84BA6486}" destId="{90B5E1BF-062B-4700-BB0F-46B4BA798C74}" srcOrd="0" destOrd="0" presId="urn:microsoft.com/office/officeart/2005/8/layout/hierarchy2"/>
    <dgm:cxn modelId="{5A2EF441-1C90-4ACA-864E-C7706B73CFA1}" srcId="{2F4BCA52-2166-4CA4-96F8-ECF70A7F8C91}" destId="{57B21478-C818-463F-BAE6-AEFDA3DF9A9A}" srcOrd="2" destOrd="0" parTransId="{322F6C3C-71BC-45FB-9E80-66C4BC7827E5}" sibTransId="{1E2895B0-57CF-469D-ACFD-9761992608CE}"/>
    <dgm:cxn modelId="{EECAAB4D-02EF-4CC6-A966-7A21CD71F56D}" type="presOf" srcId="{4F2654A8-48AF-4CAF-831D-D25D7526EC22}" destId="{A475F64B-976A-41FE-AB96-81FBCD1E848F}" srcOrd="0" destOrd="0" presId="urn:microsoft.com/office/officeart/2005/8/layout/hierarchy2"/>
    <dgm:cxn modelId="{C069DC9F-76AD-456C-A3F2-D2D098141023}" type="presOf" srcId="{EDD186BE-A7D0-4E8B-AE5F-5382B0BC456E}" destId="{C4DDE2ED-BB10-43BE-BB40-89B0A9A50DF4}" srcOrd="0" destOrd="0" presId="urn:microsoft.com/office/officeart/2005/8/layout/hierarchy2"/>
    <dgm:cxn modelId="{2349218D-92E7-4FAF-850C-2D75C07A93BA}" type="presOf" srcId="{CED3628E-069F-4264-A3BB-12BB7FA6C365}" destId="{642FA04A-4C82-4C1B-883B-9C8499395F2B}" srcOrd="1" destOrd="0" presId="urn:microsoft.com/office/officeart/2005/8/layout/hierarchy2"/>
    <dgm:cxn modelId="{3E9C2B8B-251A-43D2-94ED-773BBABC11E9}" type="presOf" srcId="{BC7C10F5-B40C-42AD-9543-4CFC499EB30C}" destId="{326ABCD8-57AA-4EBD-9449-078E4B05DA0E}" srcOrd="1" destOrd="0" presId="urn:microsoft.com/office/officeart/2005/8/layout/hierarchy2"/>
    <dgm:cxn modelId="{B71D0F4F-A52B-4E43-8C61-7252C22A9194}" type="presOf" srcId="{322F6C3C-71BC-45FB-9E80-66C4BC7827E5}" destId="{A2A4DADE-28C5-4D2A-9A7E-BB519F467D10}" srcOrd="0" destOrd="0" presId="urn:microsoft.com/office/officeart/2005/8/layout/hierarchy2"/>
    <dgm:cxn modelId="{38AC4E15-C6B0-426B-9250-4AC32DDF3342}" type="presOf" srcId="{382754B9-9E04-4618-BD5B-2C70D5EDEE74}" destId="{7B449636-9D5F-4596-A239-A4E71220E60C}" srcOrd="0" destOrd="0" presId="urn:microsoft.com/office/officeart/2005/8/layout/hierarchy2"/>
    <dgm:cxn modelId="{4B252CB6-D18E-4FDE-8670-5143C9FB2DEA}" type="presOf" srcId="{322F6C3C-71BC-45FB-9E80-66C4BC7827E5}" destId="{22DD183E-D082-46A2-9286-F8D490380831}" srcOrd="1" destOrd="0" presId="urn:microsoft.com/office/officeart/2005/8/layout/hierarchy2"/>
    <dgm:cxn modelId="{F6B06177-C86A-43BA-A23E-36A52BA91E8D}" type="presOf" srcId="{36618ADF-FDF3-4348-A7E8-060CA77CC41B}" destId="{FFE19CFD-73BB-445D-8E61-3489F8E1B006}" srcOrd="0" destOrd="0" presId="urn:microsoft.com/office/officeart/2005/8/layout/hierarchy2"/>
    <dgm:cxn modelId="{194EFC55-4520-4244-966A-9C787EE37B70}" type="presOf" srcId="{EB8B608F-A44E-4DFC-887F-12215ACAE241}" destId="{C96F8A94-DD3A-47EA-8A86-CA6F8048DE06}" srcOrd="0" destOrd="0" presId="urn:microsoft.com/office/officeart/2005/8/layout/hierarchy2"/>
    <dgm:cxn modelId="{4EE536DF-DA1F-4146-84AB-CE89B71C0A6E}" type="presOf" srcId="{57B21478-C818-463F-BAE6-AEFDA3DF9A9A}" destId="{85A83768-EB9C-45A8-9B86-2FCE08D2C522}" srcOrd="0" destOrd="0" presId="urn:microsoft.com/office/officeart/2005/8/layout/hierarchy2"/>
    <dgm:cxn modelId="{B9B87D93-413C-4D7A-83BC-6D2116B2093C}" type="presOf" srcId="{E03037C8-B6C4-4FD7-9EF6-4A4D679B7844}" destId="{B3902A2C-56FC-4630-A587-382B05613632}" srcOrd="0" destOrd="0" presId="urn:microsoft.com/office/officeart/2005/8/layout/hierarchy2"/>
    <dgm:cxn modelId="{4CB513B5-7034-4255-8FFE-BD1695398D27}" type="presOf" srcId="{BC7C10F5-B40C-42AD-9543-4CFC499EB30C}" destId="{B5F1F014-29EB-4677-BA5B-F2373D35EEF7}" srcOrd="0" destOrd="0" presId="urn:microsoft.com/office/officeart/2005/8/layout/hierarchy2"/>
    <dgm:cxn modelId="{31192DAC-21EE-4227-B042-4A672C99CC5A}" srcId="{04D7D040-1122-4EA9-A3D1-0FBB84BA6486}" destId="{36618ADF-FDF3-4348-A7E8-060CA77CC41B}" srcOrd="2" destOrd="0" parTransId="{EB8B608F-A44E-4DFC-887F-12215ACAE241}" sibTransId="{C22C893C-360F-4672-87CD-B5351D965C53}"/>
    <dgm:cxn modelId="{CD8A298F-444F-47D1-AB07-5D1A1D41C35C}" srcId="{4F2654A8-48AF-4CAF-831D-D25D7526EC22}" destId="{04D7D040-1122-4EA9-A3D1-0FBB84BA6486}" srcOrd="0" destOrd="0" parTransId="{2BB8C7B2-DEFD-449A-9137-E6DDDD7ED4F0}" sibTransId="{6F19DA3A-EFF7-4CCF-8078-E10D525C8BE9}"/>
    <dgm:cxn modelId="{51A8F303-8758-4049-9FD0-C3D819852010}" srcId="{04D7D040-1122-4EA9-A3D1-0FBB84BA6486}" destId="{615FE196-F96F-4E37-94A3-B5E7F623C7AA}" srcOrd="1" destOrd="0" parTransId="{DA5E8AB3-F90C-4989-B51E-AA1938A33CE1}" sibTransId="{2B253C53-9F52-48C9-9F41-E92B16E425FC}"/>
    <dgm:cxn modelId="{92A8B145-0655-4809-8DEF-A9C421AA6D53}" type="presOf" srcId="{2BB8C7B2-DEFD-449A-9137-E6DDDD7ED4F0}" destId="{32753903-A933-4591-AEB2-80794C1E7573}" srcOrd="0" destOrd="0" presId="urn:microsoft.com/office/officeart/2005/8/layout/hierarchy2"/>
    <dgm:cxn modelId="{16F18518-2BEE-49E1-B106-ABAB4D3DBD94}" type="presOf" srcId="{8A2DAA79-80FC-430E-BA84-BEBB20937614}" destId="{23CCADA6-17B2-4ADD-B742-EFA993D81929}" srcOrd="0" destOrd="0" presId="urn:microsoft.com/office/officeart/2005/8/layout/hierarchy2"/>
    <dgm:cxn modelId="{72B7F7B6-D220-4697-8BD7-D02539DBFE23}" srcId="{2F4BCA52-2166-4CA4-96F8-ECF70A7F8C91}" destId="{B1F072B7-9846-4DD9-A60C-37F1D976A221}" srcOrd="1" destOrd="0" parTransId="{14C0B0EB-100E-42B1-B454-ADAC01E04F7F}" sibTransId="{6928238E-B8A8-48C9-8464-102F59DDE89C}"/>
    <dgm:cxn modelId="{7CEC142B-D3F0-4147-B799-8DBEB3837EDF}" type="presOf" srcId="{DA5E8AB3-F90C-4989-B51E-AA1938A33CE1}" destId="{5E352EEA-5310-4CDE-8EE0-EAE0193B2327}" srcOrd="1" destOrd="0" presId="urn:microsoft.com/office/officeart/2005/8/layout/hierarchy2"/>
    <dgm:cxn modelId="{4C12B48B-4206-4979-88A4-3FA128BF926C}" type="presOf" srcId="{EB8B608F-A44E-4DFC-887F-12215ACAE241}" destId="{247E23EF-90F5-4046-ACE1-8FDEC8E8275E}" srcOrd="1" destOrd="0" presId="urn:microsoft.com/office/officeart/2005/8/layout/hierarchy2"/>
    <dgm:cxn modelId="{A84DEA51-9F59-4E4C-9A10-9D42015301AA}" type="presOf" srcId="{CED3628E-069F-4264-A3BB-12BB7FA6C365}" destId="{9FC2A39F-AAC8-442A-B108-8103D226379E}" srcOrd="0" destOrd="0" presId="urn:microsoft.com/office/officeart/2005/8/layout/hierarchy2"/>
    <dgm:cxn modelId="{FC6530F7-C28F-4C40-95B6-BDB2A082B41F}" type="presOf" srcId="{DA5E8AB3-F90C-4989-B51E-AA1938A33CE1}" destId="{24F5DA9A-6442-4119-A45B-5B592C01A365}" srcOrd="0" destOrd="0" presId="urn:microsoft.com/office/officeart/2005/8/layout/hierarchy2"/>
    <dgm:cxn modelId="{15C7A994-8A79-4E5C-9D36-C47FDBAB153E}" type="presOf" srcId="{14C0B0EB-100E-42B1-B454-ADAC01E04F7F}" destId="{7A5B9525-7140-4575-B262-5A62706FF357}" srcOrd="1" destOrd="0" presId="urn:microsoft.com/office/officeart/2005/8/layout/hierarchy2"/>
    <dgm:cxn modelId="{0BF10B7F-68BC-4594-B006-74DF39CACF41}" type="presOf" srcId="{14C0B0EB-100E-42B1-B454-ADAC01E04F7F}" destId="{9050E114-FE39-4F0A-A8AF-18B0B3CB9064}" srcOrd="0" destOrd="0" presId="urn:microsoft.com/office/officeart/2005/8/layout/hierarchy2"/>
    <dgm:cxn modelId="{82096E73-3875-4967-9F9E-6742B67A9DFE}" type="presOf" srcId="{2F4BCA52-2166-4CA4-96F8-ECF70A7F8C91}" destId="{0787331D-BFE0-4AF1-A060-62A790488DB0}" srcOrd="0" destOrd="0" presId="urn:microsoft.com/office/officeart/2005/8/layout/hierarchy2"/>
    <dgm:cxn modelId="{2FE96200-0B89-4895-8197-1406273794B4}" type="presOf" srcId="{615FE196-F96F-4E37-94A3-B5E7F623C7AA}" destId="{812D360F-FB42-49E7-BA8C-D264C5E7C982}" srcOrd="0" destOrd="0" presId="urn:microsoft.com/office/officeart/2005/8/layout/hierarchy2"/>
    <dgm:cxn modelId="{C224ED23-EEC6-47B1-8657-4F9AB0D8FB8D}" srcId="{04D7D040-1122-4EA9-A3D1-0FBB84BA6486}" destId="{382754B9-9E04-4618-BD5B-2C70D5EDEE74}" srcOrd="0" destOrd="0" parTransId="{CED3628E-069F-4264-A3BB-12BB7FA6C365}" sibTransId="{767C0480-7953-441A-8501-3D0D8DCBC48F}"/>
    <dgm:cxn modelId="{C5811116-665E-4A8E-9B59-6E0682DC6882}" srcId="{E03037C8-B6C4-4FD7-9EF6-4A4D679B7844}" destId="{4F2654A8-48AF-4CAF-831D-D25D7526EC22}" srcOrd="0" destOrd="0" parTransId="{EEFA2B62-D94B-4280-9B8B-B7726F501700}" sibTransId="{EEB1D248-642D-4100-B53C-93E9003D0D07}"/>
    <dgm:cxn modelId="{27D3BF83-28B9-4B68-B395-9AA40ADDDF52}" srcId="{2F4BCA52-2166-4CA4-96F8-ECF70A7F8C91}" destId="{EDD186BE-A7D0-4E8B-AE5F-5382B0BC456E}" srcOrd="0" destOrd="0" parTransId="{8A2DAA79-80FC-430E-BA84-BEBB20937614}" sibTransId="{4A8B0318-5E00-4ACD-B7A2-23699DF8BD0B}"/>
    <dgm:cxn modelId="{E59B94F2-11FD-4F19-9DDA-F6D14A9325E8}" type="presParOf" srcId="{B3902A2C-56FC-4630-A587-382B05613632}" destId="{1A4BDF2B-394F-489E-B365-D86BB1675832}" srcOrd="0" destOrd="0" presId="urn:microsoft.com/office/officeart/2005/8/layout/hierarchy2"/>
    <dgm:cxn modelId="{0B6576CD-EBD7-435B-848B-466EE40C913C}" type="presParOf" srcId="{1A4BDF2B-394F-489E-B365-D86BB1675832}" destId="{A475F64B-976A-41FE-AB96-81FBCD1E848F}" srcOrd="0" destOrd="0" presId="urn:microsoft.com/office/officeart/2005/8/layout/hierarchy2"/>
    <dgm:cxn modelId="{3AEF35F4-A2CD-486F-A670-9F849E068E96}" type="presParOf" srcId="{1A4BDF2B-394F-489E-B365-D86BB1675832}" destId="{CF290617-79A5-42A4-BE1F-AC9BCB6D7369}" srcOrd="1" destOrd="0" presId="urn:microsoft.com/office/officeart/2005/8/layout/hierarchy2"/>
    <dgm:cxn modelId="{4FAD1D20-B611-4920-8D94-71B479519EBD}" type="presParOf" srcId="{CF290617-79A5-42A4-BE1F-AC9BCB6D7369}" destId="{32753903-A933-4591-AEB2-80794C1E7573}" srcOrd="0" destOrd="0" presId="urn:microsoft.com/office/officeart/2005/8/layout/hierarchy2"/>
    <dgm:cxn modelId="{FAD22E80-103C-49D7-8D0E-812D303746EC}" type="presParOf" srcId="{32753903-A933-4591-AEB2-80794C1E7573}" destId="{599F99B9-77E5-4AEC-8AD4-40D092059F58}" srcOrd="0" destOrd="0" presId="urn:microsoft.com/office/officeart/2005/8/layout/hierarchy2"/>
    <dgm:cxn modelId="{07D519C7-2BD4-477C-AD52-120D841D4967}" type="presParOf" srcId="{CF290617-79A5-42A4-BE1F-AC9BCB6D7369}" destId="{F1401C12-0CB5-4EF4-9054-3CBC70006121}" srcOrd="1" destOrd="0" presId="urn:microsoft.com/office/officeart/2005/8/layout/hierarchy2"/>
    <dgm:cxn modelId="{2D5FE775-0783-4314-BEDF-FC52C3C3BA98}" type="presParOf" srcId="{F1401C12-0CB5-4EF4-9054-3CBC70006121}" destId="{90B5E1BF-062B-4700-BB0F-46B4BA798C74}" srcOrd="0" destOrd="0" presId="urn:microsoft.com/office/officeart/2005/8/layout/hierarchy2"/>
    <dgm:cxn modelId="{56C75B3D-29B6-4663-A678-27F128579D64}" type="presParOf" srcId="{F1401C12-0CB5-4EF4-9054-3CBC70006121}" destId="{186B6BB4-CF3B-45E6-975B-CA77CB59F527}" srcOrd="1" destOrd="0" presId="urn:microsoft.com/office/officeart/2005/8/layout/hierarchy2"/>
    <dgm:cxn modelId="{AAAA1365-1E36-4222-BDEB-3F343F535A1C}" type="presParOf" srcId="{186B6BB4-CF3B-45E6-975B-CA77CB59F527}" destId="{9FC2A39F-AAC8-442A-B108-8103D226379E}" srcOrd="0" destOrd="0" presId="urn:microsoft.com/office/officeart/2005/8/layout/hierarchy2"/>
    <dgm:cxn modelId="{4392C157-4BD9-4F61-979E-56769F05F345}" type="presParOf" srcId="{9FC2A39F-AAC8-442A-B108-8103D226379E}" destId="{642FA04A-4C82-4C1B-883B-9C8499395F2B}" srcOrd="0" destOrd="0" presId="urn:microsoft.com/office/officeart/2005/8/layout/hierarchy2"/>
    <dgm:cxn modelId="{BD95982A-7FD0-4D5B-AD37-8D5A4DE8A6ED}" type="presParOf" srcId="{186B6BB4-CF3B-45E6-975B-CA77CB59F527}" destId="{854A5B5D-2CF0-4D3B-897A-186265EEC731}" srcOrd="1" destOrd="0" presId="urn:microsoft.com/office/officeart/2005/8/layout/hierarchy2"/>
    <dgm:cxn modelId="{CECDEA76-4647-48F1-B3CD-F240201A0045}" type="presParOf" srcId="{854A5B5D-2CF0-4D3B-897A-186265EEC731}" destId="{7B449636-9D5F-4596-A239-A4E71220E60C}" srcOrd="0" destOrd="0" presId="urn:microsoft.com/office/officeart/2005/8/layout/hierarchy2"/>
    <dgm:cxn modelId="{D64DB859-2362-4563-8677-7A41046CC938}" type="presParOf" srcId="{854A5B5D-2CF0-4D3B-897A-186265EEC731}" destId="{C73AB3A7-AD26-4F0C-B69E-4BC3ABBAB15B}" srcOrd="1" destOrd="0" presId="urn:microsoft.com/office/officeart/2005/8/layout/hierarchy2"/>
    <dgm:cxn modelId="{4708974D-3A59-4C5F-AACF-34214777C8B4}" type="presParOf" srcId="{186B6BB4-CF3B-45E6-975B-CA77CB59F527}" destId="{24F5DA9A-6442-4119-A45B-5B592C01A365}" srcOrd="2" destOrd="0" presId="urn:microsoft.com/office/officeart/2005/8/layout/hierarchy2"/>
    <dgm:cxn modelId="{6DD11D57-3CE6-4432-9947-B1C2C042DCD3}" type="presParOf" srcId="{24F5DA9A-6442-4119-A45B-5B592C01A365}" destId="{5E352EEA-5310-4CDE-8EE0-EAE0193B2327}" srcOrd="0" destOrd="0" presId="urn:microsoft.com/office/officeart/2005/8/layout/hierarchy2"/>
    <dgm:cxn modelId="{A326A908-32E1-4B8D-90E8-320941478462}" type="presParOf" srcId="{186B6BB4-CF3B-45E6-975B-CA77CB59F527}" destId="{BB594408-65B7-4270-9D3E-6327B64F5729}" srcOrd="3" destOrd="0" presId="urn:microsoft.com/office/officeart/2005/8/layout/hierarchy2"/>
    <dgm:cxn modelId="{3F2025DB-823E-4E72-B035-2308E56345AF}" type="presParOf" srcId="{BB594408-65B7-4270-9D3E-6327B64F5729}" destId="{812D360F-FB42-49E7-BA8C-D264C5E7C982}" srcOrd="0" destOrd="0" presId="urn:microsoft.com/office/officeart/2005/8/layout/hierarchy2"/>
    <dgm:cxn modelId="{AB2E3190-7FE6-4295-BB0B-9A040D441D69}" type="presParOf" srcId="{BB594408-65B7-4270-9D3E-6327B64F5729}" destId="{942EF806-4680-454C-B30A-CAFDD87CFB66}" srcOrd="1" destOrd="0" presId="urn:microsoft.com/office/officeart/2005/8/layout/hierarchy2"/>
    <dgm:cxn modelId="{54957419-A06B-4017-95B0-A6C37C7DB24C}" type="presParOf" srcId="{186B6BB4-CF3B-45E6-975B-CA77CB59F527}" destId="{C96F8A94-DD3A-47EA-8A86-CA6F8048DE06}" srcOrd="4" destOrd="0" presId="urn:microsoft.com/office/officeart/2005/8/layout/hierarchy2"/>
    <dgm:cxn modelId="{994E48E0-C990-4B07-8642-50979955C954}" type="presParOf" srcId="{C96F8A94-DD3A-47EA-8A86-CA6F8048DE06}" destId="{247E23EF-90F5-4046-ACE1-8FDEC8E8275E}" srcOrd="0" destOrd="0" presId="urn:microsoft.com/office/officeart/2005/8/layout/hierarchy2"/>
    <dgm:cxn modelId="{5997DD4D-6FB6-440D-B1B2-D5F7F985EDE4}" type="presParOf" srcId="{186B6BB4-CF3B-45E6-975B-CA77CB59F527}" destId="{5C5CC97E-271A-4F5B-8FD5-CC10C8680C63}" srcOrd="5" destOrd="0" presId="urn:microsoft.com/office/officeart/2005/8/layout/hierarchy2"/>
    <dgm:cxn modelId="{0E089968-9D89-4AEA-812F-8BC9805F850D}" type="presParOf" srcId="{5C5CC97E-271A-4F5B-8FD5-CC10C8680C63}" destId="{FFE19CFD-73BB-445D-8E61-3489F8E1B006}" srcOrd="0" destOrd="0" presId="urn:microsoft.com/office/officeart/2005/8/layout/hierarchy2"/>
    <dgm:cxn modelId="{327B7B32-171B-46F3-AC9C-C55013F6533D}" type="presParOf" srcId="{5C5CC97E-271A-4F5B-8FD5-CC10C8680C63}" destId="{FCBAB1A9-59A2-4BCD-B6BC-DC656224A900}" srcOrd="1" destOrd="0" presId="urn:microsoft.com/office/officeart/2005/8/layout/hierarchy2"/>
    <dgm:cxn modelId="{9DA039EA-636D-43A7-A474-EB9971FD020E}" type="presParOf" srcId="{CF290617-79A5-42A4-BE1F-AC9BCB6D7369}" destId="{B5F1F014-29EB-4677-BA5B-F2373D35EEF7}" srcOrd="2" destOrd="0" presId="urn:microsoft.com/office/officeart/2005/8/layout/hierarchy2"/>
    <dgm:cxn modelId="{1B63B672-251D-4C34-9C20-86B10882C501}" type="presParOf" srcId="{B5F1F014-29EB-4677-BA5B-F2373D35EEF7}" destId="{326ABCD8-57AA-4EBD-9449-078E4B05DA0E}" srcOrd="0" destOrd="0" presId="urn:microsoft.com/office/officeart/2005/8/layout/hierarchy2"/>
    <dgm:cxn modelId="{3C8C4EC3-7FFC-4E28-BC1E-55B19C955CCC}" type="presParOf" srcId="{CF290617-79A5-42A4-BE1F-AC9BCB6D7369}" destId="{9CF4CFD0-90F1-49D3-9D2B-45E7507726BC}" srcOrd="3" destOrd="0" presId="urn:microsoft.com/office/officeart/2005/8/layout/hierarchy2"/>
    <dgm:cxn modelId="{52612129-336B-4DF2-8B8E-5B84A6E7B5E9}" type="presParOf" srcId="{9CF4CFD0-90F1-49D3-9D2B-45E7507726BC}" destId="{0787331D-BFE0-4AF1-A060-62A790488DB0}" srcOrd="0" destOrd="0" presId="urn:microsoft.com/office/officeart/2005/8/layout/hierarchy2"/>
    <dgm:cxn modelId="{8CB739CE-C910-413A-99BF-66A06EF013D6}" type="presParOf" srcId="{9CF4CFD0-90F1-49D3-9D2B-45E7507726BC}" destId="{8A3810E8-D1B0-4C5F-8D41-0BFD84028989}" srcOrd="1" destOrd="0" presId="urn:microsoft.com/office/officeart/2005/8/layout/hierarchy2"/>
    <dgm:cxn modelId="{1F89B185-AA5C-4BAD-AE34-61421719F3E0}" type="presParOf" srcId="{8A3810E8-D1B0-4C5F-8D41-0BFD84028989}" destId="{23CCADA6-17B2-4ADD-B742-EFA993D81929}" srcOrd="0" destOrd="0" presId="urn:microsoft.com/office/officeart/2005/8/layout/hierarchy2"/>
    <dgm:cxn modelId="{FF8BDED5-CF52-42B7-ABB6-050782EFAD1D}" type="presParOf" srcId="{23CCADA6-17B2-4ADD-B742-EFA993D81929}" destId="{D53DD806-02B4-4001-91B0-D3EEC8A1672F}" srcOrd="0" destOrd="0" presId="urn:microsoft.com/office/officeart/2005/8/layout/hierarchy2"/>
    <dgm:cxn modelId="{892ED515-0D8B-483B-BBEB-1C5EE42E7BD1}" type="presParOf" srcId="{8A3810E8-D1B0-4C5F-8D41-0BFD84028989}" destId="{7C76236C-D050-4DFE-BEAD-46659FB916E5}" srcOrd="1" destOrd="0" presId="urn:microsoft.com/office/officeart/2005/8/layout/hierarchy2"/>
    <dgm:cxn modelId="{6A8F024F-7341-41BD-8461-A03C775AFFE2}" type="presParOf" srcId="{7C76236C-D050-4DFE-BEAD-46659FB916E5}" destId="{C4DDE2ED-BB10-43BE-BB40-89B0A9A50DF4}" srcOrd="0" destOrd="0" presId="urn:microsoft.com/office/officeart/2005/8/layout/hierarchy2"/>
    <dgm:cxn modelId="{1F90CDDB-AC08-400C-8DAA-8145D5500B1F}" type="presParOf" srcId="{7C76236C-D050-4DFE-BEAD-46659FB916E5}" destId="{21D59997-1A6A-4039-BFCC-3BBBE4B7A6D0}" srcOrd="1" destOrd="0" presId="urn:microsoft.com/office/officeart/2005/8/layout/hierarchy2"/>
    <dgm:cxn modelId="{2947ADDD-1CA6-421B-A2EA-C969B4AF7FE1}" type="presParOf" srcId="{8A3810E8-D1B0-4C5F-8D41-0BFD84028989}" destId="{9050E114-FE39-4F0A-A8AF-18B0B3CB9064}" srcOrd="2" destOrd="0" presId="urn:microsoft.com/office/officeart/2005/8/layout/hierarchy2"/>
    <dgm:cxn modelId="{955BC612-F9B2-4DFF-8F3D-F21C910E9024}" type="presParOf" srcId="{9050E114-FE39-4F0A-A8AF-18B0B3CB9064}" destId="{7A5B9525-7140-4575-B262-5A62706FF357}" srcOrd="0" destOrd="0" presId="urn:microsoft.com/office/officeart/2005/8/layout/hierarchy2"/>
    <dgm:cxn modelId="{8B0DC439-9D81-43EF-8B3E-92CFEA20E000}" type="presParOf" srcId="{8A3810E8-D1B0-4C5F-8D41-0BFD84028989}" destId="{DDC2FB9F-1749-4427-BA7D-6A4F3F800BF2}" srcOrd="3" destOrd="0" presId="urn:microsoft.com/office/officeart/2005/8/layout/hierarchy2"/>
    <dgm:cxn modelId="{ACDAE446-2B8A-4320-80D2-3108D8E7F703}" type="presParOf" srcId="{DDC2FB9F-1749-4427-BA7D-6A4F3F800BF2}" destId="{BA1B0B45-20F5-4845-927B-E93CED8E8019}" srcOrd="0" destOrd="0" presId="urn:microsoft.com/office/officeart/2005/8/layout/hierarchy2"/>
    <dgm:cxn modelId="{F73879DE-4311-4434-A160-2E800BF04C3A}" type="presParOf" srcId="{DDC2FB9F-1749-4427-BA7D-6A4F3F800BF2}" destId="{4B4F9798-39B3-4391-BB1A-8872636EF505}" srcOrd="1" destOrd="0" presId="urn:microsoft.com/office/officeart/2005/8/layout/hierarchy2"/>
    <dgm:cxn modelId="{5232F479-4AAF-474C-9630-C00E938721E4}" type="presParOf" srcId="{8A3810E8-D1B0-4C5F-8D41-0BFD84028989}" destId="{A2A4DADE-28C5-4D2A-9A7E-BB519F467D10}" srcOrd="4" destOrd="0" presId="urn:microsoft.com/office/officeart/2005/8/layout/hierarchy2"/>
    <dgm:cxn modelId="{7C08DB47-5D6D-41F6-B6D4-34CF9F90E060}" type="presParOf" srcId="{A2A4DADE-28C5-4D2A-9A7E-BB519F467D10}" destId="{22DD183E-D082-46A2-9286-F8D490380831}" srcOrd="0" destOrd="0" presId="urn:microsoft.com/office/officeart/2005/8/layout/hierarchy2"/>
    <dgm:cxn modelId="{7A26EED0-A4EF-4B51-8E0F-683853DD7AD5}" type="presParOf" srcId="{8A3810E8-D1B0-4C5F-8D41-0BFD84028989}" destId="{CB5B6BBE-9794-4AF0-AF61-58CD83B31DDE}" srcOrd="5" destOrd="0" presId="urn:microsoft.com/office/officeart/2005/8/layout/hierarchy2"/>
    <dgm:cxn modelId="{624379A8-C5DF-4CA1-BBA4-00FC95C8749E}" type="presParOf" srcId="{CB5B6BBE-9794-4AF0-AF61-58CD83B31DDE}" destId="{85A83768-EB9C-45A8-9B86-2FCE08D2C522}" srcOrd="0" destOrd="0" presId="urn:microsoft.com/office/officeart/2005/8/layout/hierarchy2"/>
    <dgm:cxn modelId="{FCD395B5-2381-4C87-87BD-B22B51287BF4}" type="presParOf" srcId="{CB5B6BBE-9794-4AF0-AF61-58CD83B31DDE}" destId="{EAF57F48-26B6-4F3F-9432-5678DAAF10C8}"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858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463" y="4705350"/>
            <a:ext cx="4984750" cy="44656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27" name="Rectangle 3"/>
          <p:cNvSpPr>
            <a:spLocks noGrp="1" noRot="1" noChangeAspect="1" noChangeArrowheads="1" noTextEdit="1"/>
          </p:cNvSpPr>
          <p:nvPr>
            <p:ph type="sldImg" idx="2"/>
          </p:nvPr>
        </p:nvSpPr>
        <p:spPr bwMode="auto">
          <a:xfrm>
            <a:off x="331788" y="863600"/>
            <a:ext cx="6134100" cy="3451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11356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lecture we'll talk about XML, a common text format used for complicated datasets, especially those with meaning embedded in the format as well as the data.</a:t>
            </a:r>
          </a:p>
        </p:txBody>
      </p:sp>
    </p:spTree>
    <p:extLst>
      <p:ext uri="{BB962C8B-B14F-4D97-AF65-F5344CB8AC3E}">
        <p14:creationId xmlns:p14="http://schemas.microsoft.com/office/powerpoint/2010/main" val="1648428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today, rather than using GML, we'll use a slightly simpler version, stripped down to the basics, but sufficiently complete we can see how the XML is constructed and used. The example above captures a map, in which is a single polygon, in which is a series of points in a set of space delimited pairs of </a:t>
            </a:r>
            <a:r>
              <a:rPr lang="en-GB" dirty="0" err="1"/>
              <a:t>xy</a:t>
            </a:r>
            <a:r>
              <a:rPr lang="en-GB" dirty="0"/>
              <a:t> coordinates, each x and y separated by a comma. You can see that the polygon has an "id" attribute. We'll come to the tag at the top  in the next slide. </a:t>
            </a:r>
          </a:p>
        </p:txBody>
      </p:sp>
    </p:spTree>
    <p:extLst>
      <p:ext uri="{BB962C8B-B14F-4D97-AF65-F5344CB8AC3E}">
        <p14:creationId xmlns:p14="http://schemas.microsoft.com/office/powerpoint/2010/main" val="2281431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top tag is the "</a:t>
            </a:r>
            <a:r>
              <a:rPr lang="en-GB" dirty="0" err="1"/>
              <a:t>prolog</a:t>
            </a:r>
            <a:r>
              <a:rPr lang="en-GB" dirty="0"/>
              <a:t>", which says what XML version we're dealing with and the character set used. </a:t>
            </a:r>
          </a:p>
        </p:txBody>
      </p:sp>
    </p:spTree>
    <p:extLst>
      <p:ext uri="{BB962C8B-B14F-4D97-AF65-F5344CB8AC3E}">
        <p14:creationId xmlns:p14="http://schemas.microsoft.com/office/powerpoint/2010/main" val="1441070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few things before we look at how XML is structured in detail. </a:t>
            </a:r>
          </a:p>
          <a:p>
            <a:r>
              <a:rPr lang="en-GB" dirty="0"/>
              <a:t>The first is that because &amp; &lt; and &gt; have special meaning, as with HTML, if we want to include them, we need to use </a:t>
            </a:r>
            <a:r>
              <a:rPr lang="en-GB" sz="1200" dirty="0"/>
              <a:t>&amp;amp; &amp;</a:t>
            </a:r>
            <a:r>
              <a:rPr lang="en-GB" sz="1200" dirty="0" err="1"/>
              <a:t>lt</a:t>
            </a:r>
            <a:r>
              <a:rPr lang="en-GB" sz="1200" dirty="0"/>
              <a:t>; &amp;</a:t>
            </a:r>
            <a:r>
              <a:rPr lang="en-GB" sz="1200" dirty="0" err="1"/>
              <a:t>gt</a:t>
            </a:r>
            <a:r>
              <a:rPr lang="en-GB" sz="1200" dirty="0"/>
              <a:t>; To put quotes inside strings, use &amp;</a:t>
            </a:r>
            <a:r>
              <a:rPr lang="en-GB" sz="1200" dirty="0" err="1"/>
              <a:t>quot</a:t>
            </a:r>
            <a:r>
              <a:rPr lang="en-GB" sz="1200" dirty="0"/>
              <a:t>; </a:t>
            </a:r>
          </a:p>
          <a:p>
            <a:r>
              <a:rPr lang="en-GB" sz="1200" dirty="0"/>
              <a:t>Comments are denoted as above.</a:t>
            </a:r>
          </a:p>
          <a:p>
            <a:r>
              <a:rPr lang="en-GB" sz="1200" dirty="0"/>
              <a:t>Finally, we can use CDATA tags to include preformatted text that might otherwise be interpreted as tags, for example, to put in the text 'text "including" &gt; this' we use the CDATA tag above. There's no closing CDATA tag, as the text is inside it.</a:t>
            </a:r>
          </a:p>
          <a:p>
            <a:r>
              <a:rPr lang="en-GB" sz="1200" dirty="0"/>
              <a:t> </a:t>
            </a:r>
            <a:endParaRPr lang="en-GB" dirty="0"/>
          </a:p>
        </p:txBody>
      </p:sp>
    </p:spTree>
    <p:extLst>
      <p:ext uri="{BB962C8B-B14F-4D97-AF65-F5344CB8AC3E}">
        <p14:creationId xmlns:p14="http://schemas.microsoft.com/office/powerpoint/2010/main" val="11846336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XML is much more formal that HTML. XML can be checked by a computer to make sure it is "well formed", that is, tags are closed or "empty" (that is, formatted as </a:t>
            </a:r>
            <a:r>
              <a:rPr lang="en-GB" sz="1200" dirty="0">
                <a:latin typeface="Courier New" pitchFamily="49" charset="0"/>
                <a:cs typeface="Courier New" pitchFamily="49" charset="0"/>
              </a:rPr>
              <a:t>&lt;TAG /&gt; </a:t>
            </a:r>
            <a:r>
              <a:rPr lang="en-GB" sz="1200" dirty="0"/>
              <a:t>or </a:t>
            </a:r>
            <a:r>
              <a:rPr lang="en-GB" sz="1200" dirty="0">
                <a:latin typeface="Courier New" pitchFamily="49" charset="0"/>
                <a:cs typeface="Courier New" pitchFamily="49" charset="0"/>
              </a:rPr>
              <a:t>&lt;TAG/&gt; to indicate there's no follow-on tags).</a:t>
            </a:r>
          </a:p>
          <a:p>
            <a:r>
              <a:rPr lang="en-GB" sz="1200" dirty="0">
                <a:latin typeface="Courier New" pitchFamily="49" charset="0"/>
                <a:cs typeface="Courier New" pitchFamily="49" charset="0"/>
              </a:rPr>
              <a:t>XML is also case-sensitive.</a:t>
            </a:r>
            <a:endParaRPr lang="en-GB" dirty="0"/>
          </a:p>
        </p:txBody>
      </p:sp>
    </p:spTree>
    <p:extLst>
      <p:ext uri="{BB962C8B-B14F-4D97-AF65-F5344CB8AC3E}">
        <p14:creationId xmlns:p14="http://schemas.microsoft.com/office/powerpoint/2010/main" val="24684635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863600"/>
            <a:ext cx="6134100" cy="3451225"/>
          </a:xfrm>
        </p:spPr>
      </p:sp>
      <p:sp>
        <p:nvSpPr>
          <p:cNvPr id="3" name="Notes Placeholder 2"/>
          <p:cNvSpPr>
            <a:spLocks noGrp="1"/>
          </p:cNvSpPr>
          <p:nvPr>
            <p:ph type="body" idx="1"/>
          </p:nvPr>
        </p:nvSpPr>
        <p:spPr/>
        <p:txBody>
          <a:bodyPr/>
          <a:lstStyle/>
          <a:p>
            <a:r>
              <a:rPr lang="en-GB" dirty="0"/>
              <a:t>As with HTML we can navigate our document as a "Document Object Model", where each element is the child of a parent element, and the document has a "root" - in this case, the "map" object.</a:t>
            </a:r>
          </a:p>
          <a:p>
            <a:r>
              <a:rPr lang="en-GB" dirty="0"/>
              <a:t>NB: The polygons</a:t>
            </a:r>
            <a:r>
              <a:rPr lang="en-GB" baseline="0" dirty="0"/>
              <a:t> above aren’t those in the xml above – just another example to show what it might look like with more polygons.</a:t>
            </a:r>
            <a:endParaRPr lang="en-GB" dirty="0"/>
          </a:p>
        </p:txBody>
      </p:sp>
    </p:spTree>
    <p:extLst>
      <p:ext uri="{BB962C8B-B14F-4D97-AF65-F5344CB8AC3E}">
        <p14:creationId xmlns:p14="http://schemas.microsoft.com/office/powerpoint/2010/main" val="34407971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The structural elements of an ontology can be imposed on an XML file by tying it to a schema, which defines which elements can contain which other elements. </a:t>
            </a:r>
            <a:r>
              <a:rPr lang="en-GB" sz="1200" dirty="0"/>
              <a:t>There are two popular schema types in XML: </a:t>
            </a:r>
          </a:p>
          <a:p>
            <a:pPr marL="0" indent="0">
              <a:buNone/>
            </a:pPr>
            <a:r>
              <a:rPr lang="en-GB" sz="1200" dirty="0"/>
              <a:t>	(older) </a:t>
            </a:r>
            <a:r>
              <a:rPr lang="en-GB" sz="1200" dirty="0">
                <a:solidFill>
                  <a:schemeClr val="tx2">
                    <a:lumMod val="60000"/>
                    <a:lumOff val="40000"/>
                  </a:schemeClr>
                </a:solidFill>
              </a:rPr>
              <a:t>DTD</a:t>
            </a:r>
            <a:r>
              <a:rPr lang="en-GB" sz="1200" dirty="0"/>
              <a:t> (Document Type Definition)</a:t>
            </a:r>
          </a:p>
          <a:p>
            <a:pPr marL="0" indent="0">
              <a:spcAft>
                <a:spcPts val="1200"/>
              </a:spcAft>
              <a:buNone/>
            </a:pPr>
            <a:r>
              <a:rPr lang="en-GB" sz="1200" dirty="0"/>
              <a:t>	(newer) </a:t>
            </a:r>
            <a:r>
              <a:rPr lang="en-GB" sz="1200" dirty="0">
                <a:solidFill>
                  <a:schemeClr val="tx2">
                    <a:lumMod val="60000"/>
                    <a:lumOff val="40000"/>
                  </a:schemeClr>
                </a:solidFill>
              </a:rPr>
              <a:t>XSD</a:t>
            </a:r>
            <a:r>
              <a:rPr lang="en-GB" sz="1200" dirty="0"/>
              <a:t> (XML Schema Definition)</a:t>
            </a:r>
          </a:p>
          <a:p>
            <a:pPr marL="0" indent="0">
              <a:buNone/>
            </a:pPr>
            <a:r>
              <a:rPr lang="en-GB" sz="1200" dirty="0"/>
              <a:t>XSD more complex, but is XML itself – meaning you only need one parser.</a:t>
            </a:r>
          </a:p>
          <a:p>
            <a:endParaRPr lang="en-GB" dirty="0"/>
          </a:p>
        </p:txBody>
      </p:sp>
    </p:spTree>
    <p:extLst>
      <p:ext uri="{BB962C8B-B14F-4D97-AF65-F5344CB8AC3E}">
        <p14:creationId xmlns:p14="http://schemas.microsoft.com/office/powerpoint/2010/main" val="3362351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863600"/>
            <a:ext cx="6134100" cy="3451225"/>
          </a:xfrm>
        </p:spPr>
      </p:sp>
      <p:sp>
        <p:nvSpPr>
          <p:cNvPr id="3" name="Notes Placeholder 2"/>
          <p:cNvSpPr>
            <a:spLocks noGrp="1"/>
          </p:cNvSpPr>
          <p:nvPr>
            <p:ph type="body" idx="1"/>
          </p:nvPr>
        </p:nvSpPr>
        <p:spPr/>
        <p:txBody>
          <a:bodyPr/>
          <a:lstStyle/>
          <a:p>
            <a:r>
              <a:rPr lang="en-GB" dirty="0"/>
              <a:t>The schema determines which elements contain other elements, and how many they must contain. In this case the (polygon)* means a map may contain zero or more polygons. (points) means polygons must contain a points element, and "</a:t>
            </a:r>
            <a:r>
              <a:rPr lang="en-GB" sz="1200" dirty="0">
                <a:latin typeface="Courier New" pitchFamily="49" charset="0"/>
                <a:cs typeface="Courier New" pitchFamily="49" charset="0"/>
              </a:rPr>
              <a:t>id </a:t>
            </a:r>
            <a:r>
              <a:rPr lang="en-GB" sz="1200" dirty="0" err="1">
                <a:latin typeface="Courier New" pitchFamily="49" charset="0"/>
                <a:cs typeface="Courier New" pitchFamily="49" charset="0"/>
              </a:rPr>
              <a:t>ID</a:t>
            </a:r>
            <a:r>
              <a:rPr lang="en-GB" sz="1200" dirty="0">
                <a:latin typeface="Courier New" pitchFamily="49" charset="0"/>
                <a:cs typeface="Courier New" pitchFamily="49" charset="0"/>
              </a:rPr>
              <a:t> #IMPLIED" means they *can* have an id attribute, which will represent an element ID. Finally #PCDATA means points will be made up of text.</a:t>
            </a:r>
          </a:p>
          <a:p>
            <a:endParaRPr lang="en-GB" sz="1200" dirty="0">
              <a:latin typeface="Courier New" pitchFamily="49" charset="0"/>
              <a:cs typeface="Courier New" pitchFamily="49" charset="0"/>
            </a:endParaRPr>
          </a:p>
          <a:p>
            <a:endParaRPr lang="en-GB" dirty="0"/>
          </a:p>
          <a:p>
            <a:endParaRPr lang="en-GB" dirty="0"/>
          </a:p>
          <a:p>
            <a:r>
              <a:rPr lang="en-GB" dirty="0"/>
              <a:t>From the XML1.1 Spec: “The optional character following a name or list governs whether the element or the content particles in the list may occur one or more (+), zero or more (*), or zero or one times (?). The absence of such an operator means that the element or content particle </a:t>
            </a:r>
            <a:r>
              <a:rPr lang="en-GB" i="1" dirty="0"/>
              <a:t>MUST</a:t>
            </a:r>
            <a:r>
              <a:rPr lang="en-GB" dirty="0"/>
              <a:t> appear exactly once.”</a:t>
            </a:r>
          </a:p>
          <a:p>
            <a:r>
              <a:rPr lang="en-GB" dirty="0"/>
              <a:t>PCDATA = "parsed character data".</a:t>
            </a:r>
          </a:p>
          <a:p>
            <a:r>
              <a:rPr lang="en-GB" dirty="0"/>
              <a:t>“In an attribute declaration, #REQUIRED means that the attribute MUST always be provided, #IMPLIED that no default value is provided. [Definition: If the declaration is neither #REQUIRED nor #IMPLIED, then the </a:t>
            </a:r>
            <a:r>
              <a:rPr lang="en-GB" dirty="0" err="1"/>
              <a:t>AttValue</a:t>
            </a:r>
            <a:r>
              <a:rPr lang="en-GB" dirty="0"/>
              <a:t> value contains the declared default value; the #FIXED keyword states that the attribute MUST always have the default value.”…] </a:t>
            </a:r>
          </a:p>
          <a:p>
            <a:endParaRPr lang="en-GB" dirty="0"/>
          </a:p>
          <a:p>
            <a:r>
              <a:rPr lang="en-GB" dirty="0"/>
              <a:t>From the Java EE tutorial:</a:t>
            </a:r>
          </a:p>
          <a:p>
            <a:r>
              <a:rPr lang="en-GB" sz="1200" b="0" i="0" u="none" strike="noStrike" kern="1200" baseline="0" dirty="0">
                <a:solidFill>
                  <a:schemeClr val="tx1"/>
                </a:solidFill>
                <a:latin typeface="Times New Roman" pitchFamily="18" charset="0"/>
                <a:ea typeface="+mn-ea"/>
                <a:cs typeface="Arial" charset="0"/>
              </a:rPr>
              <a:t>CDATA Unparsed character data (a text string)</a:t>
            </a:r>
          </a:p>
          <a:p>
            <a:r>
              <a:rPr lang="en-GB" sz="1200" b="0" i="0" u="none" strike="noStrike" kern="1200" baseline="0" dirty="0">
                <a:solidFill>
                  <a:schemeClr val="tx1"/>
                </a:solidFill>
                <a:latin typeface="Times New Roman" pitchFamily="18" charset="0"/>
                <a:ea typeface="+mn-ea"/>
                <a:cs typeface="Arial" charset="0"/>
              </a:rPr>
              <a:t>ID A name that no other ID attribute shares</a:t>
            </a:r>
          </a:p>
          <a:p>
            <a:r>
              <a:rPr lang="en-GB" sz="1200" b="0" i="0" u="none" strike="noStrike" kern="1200" baseline="0" dirty="0">
                <a:solidFill>
                  <a:schemeClr val="tx1"/>
                </a:solidFill>
                <a:latin typeface="Times New Roman" pitchFamily="18" charset="0"/>
                <a:ea typeface="+mn-ea"/>
                <a:cs typeface="Arial" charset="0"/>
              </a:rPr>
              <a:t>IDREF A reference to an ID defined elsewhere in the document</a:t>
            </a:r>
          </a:p>
          <a:p>
            <a:r>
              <a:rPr lang="en-GB" sz="1200" b="0" i="0" u="none" strike="noStrike" kern="1200" baseline="0" dirty="0">
                <a:solidFill>
                  <a:schemeClr val="tx1"/>
                </a:solidFill>
                <a:latin typeface="Times New Roman" pitchFamily="18" charset="0"/>
                <a:ea typeface="+mn-ea"/>
                <a:cs typeface="Arial" charset="0"/>
              </a:rPr>
              <a:t>IDREFS A space-separated list containing one or more ID references</a:t>
            </a:r>
          </a:p>
          <a:p>
            <a:r>
              <a:rPr lang="en-GB" sz="1200" b="0" i="0" u="none" strike="noStrike" kern="1200" baseline="0" dirty="0">
                <a:solidFill>
                  <a:schemeClr val="tx1"/>
                </a:solidFill>
                <a:latin typeface="Times New Roman" pitchFamily="18" charset="0"/>
                <a:ea typeface="+mn-ea"/>
                <a:cs typeface="Arial" charset="0"/>
              </a:rPr>
              <a:t>ENTITY The name of an entity defined in the DTD</a:t>
            </a:r>
          </a:p>
          <a:p>
            <a:r>
              <a:rPr lang="en-GB" sz="1200" b="0" i="0" u="none" strike="noStrike" kern="1200" baseline="0" dirty="0">
                <a:solidFill>
                  <a:schemeClr val="tx1"/>
                </a:solidFill>
                <a:latin typeface="Times New Roman" pitchFamily="18" charset="0"/>
                <a:ea typeface="+mn-ea"/>
                <a:cs typeface="Arial" charset="0"/>
              </a:rPr>
              <a:t>ENTITIES A space-separated list of entities</a:t>
            </a:r>
          </a:p>
          <a:p>
            <a:r>
              <a:rPr lang="en-GB" sz="1200" b="0" i="0" u="none" strike="noStrike" kern="1200" baseline="0" dirty="0">
                <a:solidFill>
                  <a:schemeClr val="tx1"/>
                </a:solidFill>
                <a:latin typeface="Times New Roman" pitchFamily="18" charset="0"/>
                <a:ea typeface="+mn-ea"/>
                <a:cs typeface="Arial" charset="0"/>
              </a:rPr>
              <a:t>NMTOKEN A valid XML name composed of letters, numbers, hyphens,</a:t>
            </a:r>
          </a:p>
          <a:p>
            <a:r>
              <a:rPr lang="en-GB" sz="1200" b="0" i="0" u="none" strike="noStrike" kern="1200" baseline="0" dirty="0">
                <a:solidFill>
                  <a:schemeClr val="tx1"/>
                </a:solidFill>
                <a:latin typeface="Times New Roman" pitchFamily="18" charset="0"/>
                <a:ea typeface="+mn-ea"/>
                <a:cs typeface="Arial" charset="0"/>
              </a:rPr>
              <a:t>underscores, and colons</a:t>
            </a:r>
          </a:p>
          <a:p>
            <a:r>
              <a:rPr lang="en-GB" sz="1200" b="0" i="0" u="none" strike="noStrike" kern="1200" baseline="0" dirty="0">
                <a:solidFill>
                  <a:schemeClr val="tx1"/>
                </a:solidFill>
                <a:latin typeface="Times New Roman" pitchFamily="18" charset="0"/>
                <a:ea typeface="+mn-ea"/>
                <a:cs typeface="Arial" charset="0"/>
              </a:rPr>
              <a:t>NMTOKENS A space-separated list of names</a:t>
            </a:r>
          </a:p>
          <a:p>
            <a:r>
              <a:rPr lang="en-GB" sz="1200" b="0" i="0" u="none" strike="noStrike" kern="1200" baseline="0" dirty="0">
                <a:solidFill>
                  <a:schemeClr val="tx1"/>
                </a:solidFill>
                <a:latin typeface="Times New Roman" pitchFamily="18" charset="0"/>
                <a:ea typeface="+mn-ea"/>
                <a:cs typeface="Arial" charset="0"/>
              </a:rPr>
              <a:t>NOTATION The name of a DTD-specified notation, which describes a</a:t>
            </a:r>
          </a:p>
          <a:p>
            <a:r>
              <a:rPr lang="en-GB" sz="1200" b="0" i="0" u="none" strike="noStrike" kern="1200" baseline="0" dirty="0">
                <a:solidFill>
                  <a:schemeClr val="tx1"/>
                </a:solidFill>
                <a:latin typeface="Times New Roman" pitchFamily="18" charset="0"/>
                <a:ea typeface="+mn-ea"/>
                <a:cs typeface="Arial" charset="0"/>
              </a:rPr>
              <a:t>non-XML data format, such as those used for image files.</a:t>
            </a:r>
          </a:p>
          <a:p>
            <a:r>
              <a:rPr lang="en-GB" sz="1200" b="0" i="0" u="none" strike="noStrike" kern="1200" baseline="0" dirty="0">
                <a:solidFill>
                  <a:schemeClr val="tx1"/>
                </a:solidFill>
                <a:latin typeface="Times New Roman" pitchFamily="18" charset="0"/>
                <a:ea typeface="+mn-ea"/>
                <a:cs typeface="Arial" charset="0"/>
              </a:rPr>
              <a:t>(This is a rapidly obsolescing specification which will be discussed</a:t>
            </a:r>
          </a:p>
          <a:p>
            <a:r>
              <a:rPr lang="en-GB" sz="1200" b="0" i="0" u="none" strike="noStrike" kern="1200" baseline="0" dirty="0">
                <a:solidFill>
                  <a:schemeClr val="tx1"/>
                </a:solidFill>
                <a:latin typeface="Times New Roman" pitchFamily="18" charset="0"/>
                <a:ea typeface="+mn-ea"/>
                <a:cs typeface="Arial" charset="0"/>
              </a:rPr>
              <a:t>in greater length towards the end of this section.)</a:t>
            </a:r>
            <a:endParaRPr lang="en-GB" dirty="0"/>
          </a:p>
        </p:txBody>
      </p:sp>
    </p:spTree>
    <p:extLst>
      <p:ext uri="{BB962C8B-B14F-4D97-AF65-F5344CB8AC3E}">
        <p14:creationId xmlns:p14="http://schemas.microsoft.com/office/powerpoint/2010/main" val="19765403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863600"/>
            <a:ext cx="6134100" cy="3451225"/>
          </a:xfrm>
        </p:spPr>
      </p:sp>
      <p:sp>
        <p:nvSpPr>
          <p:cNvPr id="3" name="Notes Placeholder 2"/>
          <p:cNvSpPr>
            <a:spLocks noGrp="1"/>
          </p:cNvSpPr>
          <p:nvPr>
            <p:ph type="body" idx="1"/>
          </p:nvPr>
        </p:nvSpPr>
        <p:spPr/>
        <p:txBody>
          <a:bodyPr/>
          <a:lstStyle/>
          <a:p>
            <a:r>
              <a:rPr lang="en-GB" dirty="0"/>
              <a:t>To connect the DTD to the XML, in the head of the XML put in this DOCTYPE tag. This includes the root element name and the </a:t>
            </a:r>
            <a:r>
              <a:rPr lang="en-GB" dirty="0" err="1"/>
              <a:t>dtd</a:t>
            </a:r>
            <a:r>
              <a:rPr lang="en-GB" dirty="0"/>
              <a:t> relative address or URL.  </a:t>
            </a:r>
          </a:p>
          <a:p>
            <a:endParaRPr lang="en-GB" dirty="0"/>
          </a:p>
          <a:p>
            <a:r>
              <a:rPr lang="en-GB" dirty="0"/>
              <a:t> </a:t>
            </a:r>
          </a:p>
          <a:p>
            <a:r>
              <a:rPr lang="en-GB" dirty="0"/>
              <a:t>SYSTEM would</a:t>
            </a:r>
            <a:r>
              <a:rPr lang="en-GB" baseline="0" dirty="0"/>
              <a:t> be PUBLIC if online using a public location, but the parser would have to recognise the location.</a:t>
            </a:r>
            <a:endParaRPr lang="en-GB" dirty="0"/>
          </a:p>
        </p:txBody>
      </p:sp>
    </p:spTree>
    <p:extLst>
      <p:ext uri="{BB962C8B-B14F-4D97-AF65-F5344CB8AC3E}">
        <p14:creationId xmlns:p14="http://schemas.microsoft.com/office/powerpoint/2010/main" val="29401040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the equivalent in XSD format. Note the considerable additional complication, however, note also that this is, itself, XML and therefore can be parsed by the same software as the XML file.</a:t>
            </a:r>
          </a:p>
        </p:txBody>
      </p:sp>
    </p:spTree>
    <p:extLst>
      <p:ext uri="{BB962C8B-B14F-4D97-AF65-F5344CB8AC3E}">
        <p14:creationId xmlns:p14="http://schemas.microsoft.com/office/powerpoint/2010/main" val="1195336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Just as Python has a package namespace that saves us confusing classes with the same name in different packages, XML XSD schemas have a namespace to ensure tags with the same name are unique in use. In XSD's case, these are usually URLs, and therefore genuinely unique.</a:t>
            </a:r>
          </a:p>
        </p:txBody>
      </p:sp>
    </p:spTree>
    <p:extLst>
      <p:ext uri="{BB962C8B-B14F-4D97-AF65-F5344CB8AC3E}">
        <p14:creationId xmlns:p14="http://schemas.microsoft.com/office/powerpoint/2010/main" val="3000255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331788" y="863600"/>
            <a:ext cx="6134100" cy="3451225"/>
          </a:xfrm>
          <a:ln/>
        </p:spPr>
      </p:sp>
      <p:sp>
        <p:nvSpPr>
          <p:cNvPr id="552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a:t>We'll look at XML, what we can do with it, and then how we process it in Python.</a:t>
            </a:r>
          </a:p>
        </p:txBody>
      </p:sp>
    </p:spTree>
    <p:extLst>
      <p:ext uri="{BB962C8B-B14F-4D97-AF65-F5344CB8AC3E}">
        <p14:creationId xmlns:p14="http://schemas.microsoft.com/office/powerpoint/2010/main" val="33360301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how we link an XML file to a XSD schema.</a:t>
            </a:r>
          </a:p>
        </p:txBody>
      </p:sp>
    </p:spTree>
    <p:extLst>
      <p:ext uri="{BB962C8B-B14F-4D97-AF65-F5344CB8AC3E}">
        <p14:creationId xmlns:p14="http://schemas.microsoft.com/office/powerpoint/2010/main" val="28207424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331788" y="863600"/>
            <a:ext cx="6134100" cy="3451225"/>
          </a:xfrm>
          <a:ln/>
        </p:spPr>
      </p:sp>
      <p:sp>
        <p:nvSpPr>
          <p:cNvPr id="552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a:t>So, where does XML get us? It means we can have a data format containing a complicated ontology and semantics. This means less information is needed externally in parsing the data. For example, we can save a map as polygons containing information about the features each represents, time of creation etc. Moreover, it means we can check that the features are contained within each other as we might expect, and the data is valid. </a:t>
            </a:r>
          </a:p>
          <a:p>
            <a:endParaRPr lang="en-GB" dirty="0"/>
          </a:p>
          <a:p>
            <a:r>
              <a:rPr lang="en-GB" dirty="0"/>
              <a:t>As the data can be formally validated, it also means we can translate it from one format to another automatically knowing all the data is good. This means we can convert it into, for example, visual data.</a:t>
            </a:r>
          </a:p>
        </p:txBody>
      </p:sp>
    </p:spTree>
    <p:extLst>
      <p:ext uri="{BB962C8B-B14F-4D97-AF65-F5344CB8AC3E}">
        <p14:creationId xmlns:p14="http://schemas.microsoft.com/office/powerpoint/2010/main" val="1742324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can do this conversion by applying a stylesheet to our XML. XML stylesheets are written in XSL, and are made up of style transformations and a simple language called XPath, which says which elements are to be treated. </a:t>
            </a:r>
          </a:p>
        </p:txBody>
      </p:sp>
    </p:spTree>
    <p:extLst>
      <p:ext uri="{BB962C8B-B14F-4D97-AF65-F5344CB8AC3E}">
        <p14:creationId xmlns:p14="http://schemas.microsoft.com/office/powerpoint/2010/main" val="6406434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XPath is a little like the DOM specification, it allows us to navigate a hierarchy of data within the XML. Above, we've used HTML (for which XPaths works fine). On the next page you'll see an application to XML. Headers in HTML are title-like blocks of text numbered &lt;H1&gt;Largest header&lt;/H1&gt; to &lt;H7&gt;Smallest header&lt;/H7&gt;.  They can be put inside paragraph tags &lt;P&gt;&lt;/P&gt; or not, as you like. </a:t>
            </a:r>
          </a:p>
          <a:p>
            <a:r>
              <a:rPr lang="en-GB" dirty="0"/>
              <a:t>Look though the example XPath elements above and see how they work.</a:t>
            </a:r>
          </a:p>
        </p:txBody>
      </p:sp>
    </p:spTree>
    <p:extLst>
      <p:ext uri="{BB962C8B-B14F-4D97-AF65-F5344CB8AC3E}">
        <p14:creationId xmlns:p14="http://schemas.microsoft.com/office/powerpoint/2010/main" val="18264491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is an XML style sheet that converts an XML file (the one we saw earlier) to a HTML webpage. It adds HTML elements like titles, and a paragraph. Inside the paragraph it then selects each polygon in the map in turn (ok, at the moment there's only one, but you get the idea) and prints a new paragraph containing the id attribute of the polygon, a colon, and the points text. </a:t>
            </a:r>
          </a:p>
        </p:txBody>
      </p:sp>
    </p:spTree>
    <p:extLst>
      <p:ext uri="{BB962C8B-B14F-4D97-AF65-F5344CB8AC3E}">
        <p14:creationId xmlns:p14="http://schemas.microsoft.com/office/powerpoint/2010/main" val="39516101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how we link to the stylesheet in the XML.</a:t>
            </a:r>
          </a:p>
        </p:txBody>
      </p:sp>
    </p:spTree>
    <p:extLst>
      <p:ext uri="{BB962C8B-B14F-4D97-AF65-F5344CB8AC3E}">
        <p14:creationId xmlns:p14="http://schemas.microsoft.com/office/powerpoint/2010/main" val="36635224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what the XML file looks like if we open it without the XSLT in Firefox, and below what it looks like with the XSLT. Remember, this is opening the XML file, not the XSLT file.</a:t>
            </a:r>
          </a:p>
          <a:p>
            <a:endParaRPr lang="en-GB" dirty="0"/>
          </a:p>
          <a:p>
            <a:r>
              <a:rPr lang="en-GB" dirty="0"/>
              <a:t>So this prints it as text, which is relatively mundane, as it is already text, but we can transform it into other things…</a:t>
            </a:r>
          </a:p>
        </p:txBody>
      </p:sp>
    </p:spTree>
    <p:extLst>
      <p:ext uri="{BB962C8B-B14F-4D97-AF65-F5344CB8AC3E}">
        <p14:creationId xmlns:p14="http://schemas.microsoft.com/office/powerpoint/2010/main" val="16252480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an XSLT that converts it into SVG, which will display as vector graphics in a web browser. Note that we haven't changed the underlying XML data at all, other that to connect it to a different XSLT file.</a:t>
            </a:r>
          </a:p>
        </p:txBody>
      </p:sp>
    </p:spTree>
    <p:extLst>
      <p:ext uri="{BB962C8B-B14F-4D97-AF65-F5344CB8AC3E}">
        <p14:creationId xmlns:p14="http://schemas.microsoft.com/office/powerpoint/2010/main" val="42922808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what the data now looks like in Firefox. This is absolutely the same text data, but the XSLT has been run across it by Firefox, converting it into SVG. In theory (and in practice), you could take full GML and convert it so it displays as SVG, and, indeed, the paper above shows an example of doing that.</a:t>
            </a:r>
          </a:p>
        </p:txBody>
      </p:sp>
    </p:spTree>
    <p:extLst>
      <p:ext uri="{BB962C8B-B14F-4D97-AF65-F5344CB8AC3E}">
        <p14:creationId xmlns:p14="http://schemas.microsoft.com/office/powerpoint/2010/main" val="25586140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Above are some tools for writing XML.  XML Notepad is hard to find these days, but a great tree-based editor.</a:t>
            </a:r>
          </a:p>
        </p:txBody>
      </p:sp>
    </p:spTree>
    <p:extLst>
      <p:ext uri="{BB962C8B-B14F-4D97-AF65-F5344CB8AC3E}">
        <p14:creationId xmlns:p14="http://schemas.microsoft.com/office/powerpoint/2010/main" val="2905769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First, a quick refresher on text-based data formats. You'll remember from the Core course that as </a:t>
            </a:r>
            <a:r>
              <a:rPr lang="en-GB" dirty="0" err="1"/>
              <a:t>harddrive</a:t>
            </a:r>
            <a:r>
              <a:rPr lang="en-GB" dirty="0"/>
              <a:t> space has become cheaper and network speeds faster, we've seen a shift from binary data formats to text formats, that is, data (albeit underneath in binary) that is interpreted as text editors into human-readable characters. We saw that there are a number of character sets that these might use to convert the underlying binary to text characters (ASCII; Unicode). Although such files are large (requiring more space and network speed), their chief advantage is the fact that they are easy for humans to check and understand.</a:t>
            </a:r>
          </a:p>
        </p:txBody>
      </p:sp>
    </p:spTree>
    <p:extLst>
      <p:ext uri="{BB962C8B-B14F-4D97-AF65-F5344CB8AC3E}">
        <p14:creationId xmlns:p14="http://schemas.microsoft.com/office/powerpoint/2010/main" val="34471812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Really, if you're going to write XML, you need to read the above starting pages.</a:t>
            </a:r>
          </a:p>
        </p:txBody>
      </p:sp>
    </p:spTree>
    <p:extLst>
      <p:ext uri="{BB962C8B-B14F-4D97-AF65-F5344CB8AC3E}">
        <p14:creationId xmlns:p14="http://schemas.microsoft.com/office/powerpoint/2010/main" val="33023402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three classic XMLs. </a:t>
            </a:r>
          </a:p>
          <a:p>
            <a:r>
              <a:rPr lang="en-GB" dirty="0"/>
              <a:t>GML is used by the Ordnance Survey and others to store geographical information.</a:t>
            </a:r>
          </a:p>
          <a:p>
            <a:r>
              <a:rPr lang="en-GB" dirty="0"/>
              <a:t>SOAP is used for transferring information between web services - for example a service storing maps and another storing processing routines.</a:t>
            </a:r>
          </a:p>
          <a:p>
            <a:r>
              <a:rPr lang="en-GB" dirty="0"/>
              <a:t>RSS is used for distributing lists of blog posts etc. Most web browsers can access and display RSS feeds.</a:t>
            </a:r>
          </a:p>
        </p:txBody>
      </p:sp>
    </p:spTree>
    <p:extLst>
      <p:ext uri="{BB962C8B-B14F-4D97-AF65-F5344CB8AC3E}">
        <p14:creationId xmlns:p14="http://schemas.microsoft.com/office/powerpoint/2010/main" val="31058402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chief problem with XML is that it is a top-down approach. Someone has to define the XML schemas, and this then fixes the use of the data. Moreover, one use may not be everyone's use - so what appears to be a kitchen table to one person may be equally useful to another as a workspace. XML has no great ways for resolving such conflicts other than expanding the Schemas or translating the XML to another XML using XSLT. There's no way of negotiating different understandings built into the system. </a:t>
            </a:r>
          </a:p>
          <a:p>
            <a:endParaRPr lang="en-GB" dirty="0"/>
          </a:p>
          <a:p>
            <a:r>
              <a:rPr lang="en-GB" dirty="0"/>
              <a:t>Compare this with folksonomies, which are tag clouds attached to objects by users (for example, the tags on twitter or Instagram). These are bottom-up, and understanding emerges from people's use / tagging. However, these are informal, and hard to use to construct complicated and </a:t>
            </a:r>
            <a:r>
              <a:rPr lang="en-GB" dirty="0" err="1"/>
              <a:t>validateable</a:t>
            </a:r>
            <a:r>
              <a:rPr lang="en-GB" dirty="0"/>
              <a:t> ontologies. </a:t>
            </a:r>
          </a:p>
          <a:p>
            <a:endParaRPr lang="en-GB" dirty="0"/>
          </a:p>
        </p:txBody>
      </p:sp>
    </p:spTree>
    <p:extLst>
      <p:ext uri="{BB962C8B-B14F-4D97-AF65-F5344CB8AC3E}">
        <p14:creationId xmlns:p14="http://schemas.microsoft.com/office/powerpoint/2010/main" val="6834606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331788" y="863600"/>
            <a:ext cx="6134100" cy="3451225"/>
          </a:xfrm>
          <a:ln/>
        </p:spPr>
      </p:sp>
      <p:sp>
        <p:nvSpPr>
          <p:cNvPr id="552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a:t>So, how do we process XML in Python.</a:t>
            </a:r>
          </a:p>
        </p:txBody>
      </p:sp>
    </p:spTree>
    <p:extLst>
      <p:ext uri="{BB962C8B-B14F-4D97-AF65-F5344CB8AC3E}">
        <p14:creationId xmlns:p14="http://schemas.microsoft.com/office/powerpoint/2010/main" val="7898611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two broad methods by which we might parse XML programmatically. </a:t>
            </a:r>
          </a:p>
          <a:p>
            <a:r>
              <a:rPr lang="en-GB" dirty="0"/>
              <a:t>The first is that we read the whole file in and convert it to a tree, either following the DOM standard or some other tree which is more or less efficient in some way. We can then navigate around that tree.</a:t>
            </a:r>
          </a:p>
          <a:p>
            <a:r>
              <a:rPr lang="en-GB" dirty="0"/>
              <a:t>The problem with this is that it involves reading in the whole tree, which for very large files could be an extreme amount of memory.</a:t>
            </a:r>
          </a:p>
          <a:p>
            <a:r>
              <a:rPr lang="en-GB" dirty="0"/>
              <a:t>Instead, we can engage it stream-based parsing. This reads and processes one element at a time, rather than the whole document. The disadvantage is that you only understand the element you are processing (or anything you've recorded from those before), not the whole document structure.</a:t>
            </a:r>
          </a:p>
        </p:txBody>
      </p:sp>
    </p:spTree>
    <p:extLst>
      <p:ext uri="{BB962C8B-B14F-4D97-AF65-F5344CB8AC3E}">
        <p14:creationId xmlns:p14="http://schemas.microsoft.com/office/powerpoint/2010/main" val="415719905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863600"/>
            <a:ext cx="6134100" cy="3451225"/>
          </a:xfrm>
        </p:spPr>
      </p:sp>
      <p:sp>
        <p:nvSpPr>
          <p:cNvPr id="3" name="Notes Placeholder 2"/>
          <p:cNvSpPr>
            <a:spLocks noGrp="1"/>
          </p:cNvSpPr>
          <p:nvPr>
            <p:ph type="body" idx="1"/>
          </p:nvPr>
        </p:nvSpPr>
        <p:spPr/>
        <p:txBody>
          <a:bodyPr/>
          <a:lstStyle/>
          <a:p>
            <a:r>
              <a:rPr lang="en-GB" dirty="0"/>
              <a:t>Stream parsing is broadly divided into SAX and pull-parsing.</a:t>
            </a:r>
          </a:p>
          <a:p>
            <a:r>
              <a:rPr lang="en-GB" dirty="0"/>
              <a:t>SAX is a semi-formal community standardised API which allows a program to pull in XML at processing speed (i.e. it does it as fast as it can, with no control from the programmer) and farm elements out to functions depending on their tags. Pull parsing is similar, but the programmer gains control over the speed, asking for one element at a time rather than it simply running through tags as fast as possible. </a:t>
            </a:r>
          </a:p>
          <a:p>
            <a:endParaRPr lang="en-GB" dirty="0"/>
          </a:p>
        </p:txBody>
      </p:sp>
    </p:spTree>
    <p:extLst>
      <p:ext uri="{BB962C8B-B14F-4D97-AF65-F5344CB8AC3E}">
        <p14:creationId xmlns:p14="http://schemas.microsoft.com/office/powerpoint/2010/main" val="21716164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standard Python library contains six key packages for processing XML matching these models. </a:t>
            </a:r>
          </a:p>
        </p:txBody>
      </p:sp>
    </p:spTree>
    <p:extLst>
      <p:ext uri="{BB962C8B-B14F-4D97-AF65-F5344CB8AC3E}">
        <p14:creationId xmlns:p14="http://schemas.microsoft.com/office/powerpoint/2010/main" val="6505735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However, there are simpler XML libraries which are very popular. Here </a:t>
            </a:r>
            <a:r>
              <a:rPr lang="en-GB" dirty="0" smtClean="0"/>
              <a:t>we'll mainly look at </a:t>
            </a:r>
            <a:r>
              <a:rPr lang="en-GB" dirty="0" err="1" smtClean="0"/>
              <a:t>lxml</a:t>
            </a:r>
            <a:r>
              <a:rPr lang="en-GB" dirty="0" smtClean="0"/>
              <a:t>, a simple xml parser distributed with Anaconda.</a:t>
            </a:r>
            <a:endParaRPr lang="en-GB" dirty="0"/>
          </a:p>
        </p:txBody>
      </p:sp>
    </p:spTree>
    <p:extLst>
      <p:ext uri="{BB962C8B-B14F-4D97-AF65-F5344CB8AC3E}">
        <p14:creationId xmlns:p14="http://schemas.microsoft.com/office/powerpoint/2010/main" val="27989583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validate XML, we can use </a:t>
            </a:r>
            <a:r>
              <a:rPr lang="en-GB" dirty="0" err="1"/>
              <a:t>lxml</a:t>
            </a:r>
            <a:r>
              <a:rPr lang="en-GB" dirty="0"/>
              <a:t>, </a:t>
            </a:r>
            <a:r>
              <a:rPr lang="en-GB" dirty="0" smtClean="0"/>
              <a:t>a </a:t>
            </a:r>
            <a:r>
              <a:rPr lang="en-GB" dirty="0"/>
              <a:t>lightweight XML parser that also does validation. It will validate against both DTD and XSD, the only difference being you need to parse the XSD to read it in. </a:t>
            </a:r>
          </a:p>
          <a:p>
            <a:r>
              <a:rPr lang="en-GB" dirty="0"/>
              <a:t>The validate function will take in an XML tree and validate it against the schema, reporting whether the XML matches the schema, and what is wrong if it doesn't.</a:t>
            </a:r>
          </a:p>
          <a:p>
            <a:r>
              <a:rPr lang="en-GB" dirty="0"/>
              <a:t>Note that </a:t>
            </a:r>
            <a:r>
              <a:rPr lang="en-GB" dirty="0" err="1"/>
              <a:t>lxml</a:t>
            </a:r>
            <a:r>
              <a:rPr lang="en-GB" dirty="0"/>
              <a:t> doesn't like  the encoding element of </a:t>
            </a:r>
            <a:r>
              <a:rPr lang="en-GB" dirty="0" err="1"/>
              <a:t>prologs</a:t>
            </a:r>
            <a:r>
              <a:rPr lang="en-GB" dirty="0"/>
              <a:t>:</a:t>
            </a:r>
          </a:p>
          <a:p>
            <a:r>
              <a:rPr lang="en-GB" sz="1200" dirty="0">
                <a:latin typeface="Courier New" pitchFamily="49" charset="0"/>
                <a:cs typeface="Courier New" pitchFamily="49" charset="0"/>
              </a:rPr>
              <a:t>&lt;?xml version="1.0" encoding="UTF-8"?&gt;</a:t>
            </a:r>
          </a:p>
          <a:p>
            <a:r>
              <a:rPr lang="en-GB" sz="1200" dirty="0">
                <a:latin typeface="Courier New" pitchFamily="49" charset="0"/>
                <a:cs typeface="Courier New" pitchFamily="49" charset="0"/>
              </a:rPr>
              <a:t>so these need removing before validation, using the Python </a:t>
            </a:r>
            <a:r>
              <a:rPr lang="en-GB" sz="1200" dirty="0" err="1">
                <a:latin typeface="Courier New" pitchFamily="49" charset="0"/>
                <a:cs typeface="Courier New" pitchFamily="49" charset="0"/>
              </a:rPr>
              <a:t>string.remove</a:t>
            </a:r>
            <a:r>
              <a:rPr lang="en-GB" sz="1200" dirty="0">
                <a:latin typeface="Courier New" pitchFamily="49" charset="0"/>
                <a:cs typeface="Courier New" pitchFamily="49" charset="0"/>
              </a:rPr>
              <a:t> function or similar. </a:t>
            </a:r>
            <a:endParaRPr lang="en-GB" dirty="0"/>
          </a:p>
        </p:txBody>
      </p:sp>
    </p:spTree>
    <p:extLst>
      <p:ext uri="{BB962C8B-B14F-4D97-AF65-F5344CB8AC3E}">
        <p14:creationId xmlns:p14="http://schemas.microsoft.com/office/powerpoint/2010/main" val="300061157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Parsing XML read from a file (here xml1 is read as the previous slide)</a:t>
            </a:r>
            <a:r>
              <a:rPr lang="en-GB" baseline="0" dirty="0" smtClean="0"/>
              <a:t> creates a tree of Python objects. The root object is the root of the XML - here we use our example XML from earlier, so the root is the "map" tags. </a:t>
            </a:r>
          </a:p>
          <a:p>
            <a:r>
              <a:rPr lang="en-GB" baseline="0" dirty="0" smtClean="0"/>
              <a:t>For each element we can ask for the tag using ".tag", specific attributes using "get", or objects within the object by treating it as a list or list of lists. Finally we can get the text content of elements using ".text".</a:t>
            </a:r>
            <a:endParaRPr lang="en-GB" dirty="0"/>
          </a:p>
        </p:txBody>
      </p:sp>
    </p:spTree>
    <p:extLst>
      <p:ext uri="{BB962C8B-B14F-4D97-AF65-F5344CB8AC3E}">
        <p14:creationId xmlns:p14="http://schemas.microsoft.com/office/powerpoint/2010/main" val="3492717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saw that the simplest text data format is data delimited by some character, for example commas (in Comma Separated Variable files). We saw that other than column headers there's no real structured knowledge here. Generally computer scientists talk about the semantics of data - that is, it's meaning in the real world - and an ontology, that is, the structure of knowledge that meaning falls within. For example, we might have a vector that represents a </a:t>
            </a:r>
            <a:r>
              <a:rPr lang="en-GB" dirty="0" err="1"/>
              <a:t>postbox</a:t>
            </a:r>
            <a:r>
              <a:rPr lang="en-GB" dirty="0"/>
              <a:t>, its sematic content, and an associated ontology of street items, saying what the relationships between objects with semantics are.</a:t>
            </a:r>
          </a:p>
        </p:txBody>
      </p:sp>
    </p:spTree>
    <p:extLst>
      <p:ext uri="{BB962C8B-B14F-4D97-AF65-F5344CB8AC3E}">
        <p14:creationId xmlns:p14="http://schemas.microsoft.com/office/powerpoint/2010/main" val="19340781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Equally, we can create XML using the tree once it is parsed. Here we see how to add a new polygon,</a:t>
            </a:r>
            <a:r>
              <a:rPr lang="en-GB" baseline="0" dirty="0" smtClean="0"/>
              <a:t> essentially mirroring our reading on the last slide. </a:t>
            </a:r>
          </a:p>
          <a:p>
            <a:r>
              <a:rPr lang="en-GB" baseline="0" dirty="0" smtClean="0"/>
              <a:t>Here we see two structures for making XML objects: we can make a separate object and append it (p2) or we can make and append it at the same time (points)). </a:t>
            </a:r>
          </a:p>
          <a:p>
            <a:endParaRPr lang="en-GB" dirty="0"/>
          </a:p>
        </p:txBody>
      </p:sp>
    </p:spTree>
    <p:extLst>
      <p:ext uri="{BB962C8B-B14F-4D97-AF65-F5344CB8AC3E}">
        <p14:creationId xmlns:p14="http://schemas.microsoft.com/office/powerpoint/2010/main" val="263029393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If we have an XML tree (here "root" from the previous slides) and we want to print it or write it out, we can use the "</a:t>
            </a:r>
            <a:r>
              <a:rPr lang="en-GB" dirty="0" err="1" smtClean="0"/>
              <a:t>tostring</a:t>
            </a:r>
            <a:r>
              <a:rPr lang="en-GB" dirty="0" smtClean="0"/>
              <a:t>" function. This can be set to</a:t>
            </a:r>
            <a:r>
              <a:rPr lang="en-GB" baseline="0" dirty="0" smtClean="0"/>
              <a:t> "pretty print". </a:t>
            </a:r>
            <a:r>
              <a:rPr lang="en-GB" baseline="0" dirty="0" smtClean="0"/>
              <a:t>"Pretty print" is a broader Python idea; it means to print a set of objects with nice line breaks, tabbing, etc. </a:t>
            </a:r>
          </a:p>
          <a:p>
            <a:r>
              <a:rPr lang="en-GB" baseline="0" dirty="0" smtClean="0"/>
              <a:t>Note that </a:t>
            </a:r>
            <a:r>
              <a:rPr lang="en-GB" baseline="0" dirty="0" err="1" smtClean="0"/>
              <a:t>lxml</a:t>
            </a:r>
            <a:r>
              <a:rPr lang="en-GB" baseline="0" dirty="0" smtClean="0"/>
              <a:t> works with characters read as binary entities to avoid thinking about their character sets; this means you need to write them back out as binary. </a:t>
            </a:r>
            <a:endParaRPr lang="en-GB" dirty="0"/>
          </a:p>
        </p:txBody>
      </p:sp>
    </p:spTree>
    <p:extLst>
      <p:ext uri="{BB962C8B-B14F-4D97-AF65-F5344CB8AC3E}">
        <p14:creationId xmlns:p14="http://schemas.microsoft.com/office/powerpoint/2010/main" val="400151384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Finally, the above code reads in an XML stylesheet,</a:t>
            </a:r>
            <a:r>
              <a:rPr lang="en-GB" baseline="0" dirty="0" smtClean="0"/>
              <a:t> parses it, and turns it into a Transform object. This has an overridden constructor-like method that will convert an associated XML file into transformed text. The above uses the example that generates HTML from earlier. </a:t>
            </a:r>
          </a:p>
          <a:p>
            <a:r>
              <a:rPr lang="en-GB" dirty="0" smtClean="0"/>
              <a:t>Note that if the XML is from a file it doesn't need the XSL is referenced in the XML, a major advantage in applying arbitrary stylesheets.</a:t>
            </a:r>
            <a:endParaRPr lang="en-GB" dirty="0"/>
          </a:p>
        </p:txBody>
      </p:sp>
    </p:spTree>
    <p:extLst>
      <p:ext uri="{BB962C8B-B14F-4D97-AF65-F5344CB8AC3E}">
        <p14:creationId xmlns:p14="http://schemas.microsoft.com/office/powerpoint/2010/main" val="359092990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 round off, here's a couple of popular libraries that aren't distributed with Anaconda</a:t>
            </a:r>
            <a:r>
              <a:rPr lang="en-GB" baseline="0" dirty="0" smtClean="0"/>
              <a:t>, but which are worth </a:t>
            </a:r>
            <a:r>
              <a:rPr lang="en-GB" baseline="0" smtClean="0"/>
              <a:t>checking out. </a:t>
            </a:r>
            <a:endParaRPr lang="en-GB" dirty="0"/>
          </a:p>
        </p:txBody>
      </p:sp>
    </p:spTree>
    <p:extLst>
      <p:ext uri="{BB962C8B-B14F-4D97-AF65-F5344CB8AC3E}">
        <p14:creationId xmlns:p14="http://schemas.microsoft.com/office/powerpoint/2010/main" val="1043896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863600"/>
            <a:ext cx="6134100" cy="3451225"/>
          </a:xfrm>
        </p:spPr>
      </p:sp>
      <p:sp>
        <p:nvSpPr>
          <p:cNvPr id="3" name="Notes Placeholder 2"/>
          <p:cNvSpPr>
            <a:spLocks noGrp="1"/>
          </p:cNvSpPr>
          <p:nvPr>
            <p:ph type="body" idx="1"/>
          </p:nvPr>
        </p:nvSpPr>
        <p:spPr/>
        <p:txBody>
          <a:bodyPr/>
          <a:lstStyle/>
          <a:p>
            <a:r>
              <a:rPr lang="en-GB" dirty="0"/>
              <a:t>An example of data with a semantic content is JSON. As we saw, JSON is made up of key-value pairs, with values potentially being other pairs, allow a hierarchical data structure to be built up. This allows for some (limited) structuring, but there's no ontology associated with JSON to say that, for example, a Feature MUST include one or more geographical points. On the plus side, JSON is very lightweight and easily dealt with.</a:t>
            </a:r>
          </a:p>
          <a:p>
            <a:r>
              <a:rPr lang="en-GB" dirty="0"/>
              <a:t> </a:t>
            </a:r>
          </a:p>
          <a:p>
            <a:r>
              <a:rPr lang="en-GB" dirty="0"/>
              <a:t>http://json.org/</a:t>
            </a:r>
          </a:p>
          <a:p>
            <a:r>
              <a:rPr lang="en-GB" dirty="0"/>
              <a:t>http://geojson.org/geojson-spec.html</a:t>
            </a:r>
          </a:p>
          <a:p>
            <a:endParaRPr lang="en-GB" dirty="0"/>
          </a:p>
        </p:txBody>
      </p:sp>
    </p:spTree>
    <p:extLst>
      <p:ext uri="{BB962C8B-B14F-4D97-AF65-F5344CB8AC3E}">
        <p14:creationId xmlns:p14="http://schemas.microsoft.com/office/powerpoint/2010/main" val="3530801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a full data structure that includes semantic content and potentially can be connected to an ontology, we have to look to the </a:t>
            </a:r>
            <a:r>
              <a:rPr lang="en-GB" dirty="0" err="1"/>
              <a:t>markup</a:t>
            </a:r>
            <a:r>
              <a:rPr lang="en-GB" dirty="0"/>
              <a:t> languages. In the Core course we saw HTML, which has a somewhat messy semantic content and little ontological content. However, there are a wide variety of other </a:t>
            </a:r>
            <a:r>
              <a:rPr lang="en-GB" dirty="0" err="1"/>
              <a:t>markup</a:t>
            </a:r>
            <a:r>
              <a:rPr lang="en-GB" dirty="0"/>
              <a:t> languages which are more formal, all ultimately based on the ISO SGML standard.</a:t>
            </a:r>
          </a:p>
          <a:p>
            <a:endParaRPr lang="en-GB" dirty="0"/>
          </a:p>
        </p:txBody>
      </p:sp>
    </p:spTree>
    <p:extLst>
      <p:ext uri="{BB962C8B-B14F-4D97-AF65-F5344CB8AC3E}">
        <p14:creationId xmlns:p14="http://schemas.microsoft.com/office/powerpoint/2010/main" val="3762198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Most </a:t>
            </a:r>
            <a:r>
              <a:rPr lang="en-GB" dirty="0" err="1"/>
              <a:t>markup</a:t>
            </a:r>
            <a:r>
              <a:rPr lang="en-GB" dirty="0"/>
              <a:t> languages look like HTML. They have tags and content. The tags are in pairs with content between them, and occasionally parameters in the tags (like the </a:t>
            </a:r>
            <a:r>
              <a:rPr lang="en-GB" dirty="0" err="1"/>
              <a:t>href</a:t>
            </a:r>
            <a:r>
              <a:rPr lang="en-GB" dirty="0"/>
              <a:t> parameter, above). HTML is a very resilient </a:t>
            </a:r>
            <a:r>
              <a:rPr lang="en-GB" dirty="0" err="1"/>
              <a:t>markup</a:t>
            </a:r>
            <a:r>
              <a:rPr lang="en-GB" dirty="0"/>
              <a:t> language as it doesn't contain much ontology - so, for example, while you have to have HTML BODY tags for content to be displayed in a browser, there's no demands about what is </a:t>
            </a:r>
            <a:r>
              <a:rPr lang="en-GB" dirty="0" err="1"/>
              <a:t>inbetween</a:t>
            </a:r>
            <a:r>
              <a:rPr lang="en-GB" dirty="0"/>
              <a:t> the tags. It is also built to be easy for beginners - so it's case insensitive and you can miss many of the closing tags (like the missing &lt;/P&gt; above) without issues in display.</a:t>
            </a:r>
          </a:p>
        </p:txBody>
      </p:sp>
    </p:spTree>
    <p:extLst>
      <p:ext uri="{BB962C8B-B14F-4D97-AF65-F5344CB8AC3E}">
        <p14:creationId xmlns:p14="http://schemas.microsoft.com/office/powerpoint/2010/main" val="24517476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XML looks much like HTML, but is more formal, and the tags are flexible - you aren't limited to specific tags, but can make up your own. </a:t>
            </a:r>
          </a:p>
        </p:txBody>
      </p:sp>
    </p:spTree>
    <p:extLst>
      <p:ext uri="{BB962C8B-B14F-4D97-AF65-F5344CB8AC3E}">
        <p14:creationId xmlns:p14="http://schemas.microsoft.com/office/powerpoint/2010/main" val="1389174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good example of this is GML, the Geographical </a:t>
            </a:r>
            <a:r>
              <a:rPr lang="en-GB" dirty="0" err="1"/>
              <a:t>Markup</a:t>
            </a:r>
            <a:r>
              <a:rPr lang="en-GB" dirty="0"/>
              <a:t> Language. Note that the tags are oriented around geographical information. They look slightly more complicated, but not a lot: they are still humanly readable.</a:t>
            </a:r>
          </a:p>
        </p:txBody>
      </p:sp>
    </p:spTree>
    <p:extLst>
      <p:ext uri="{BB962C8B-B14F-4D97-AF65-F5344CB8AC3E}">
        <p14:creationId xmlns:p14="http://schemas.microsoft.com/office/powerpoint/2010/main" val="4147188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DBC8C8-B2AA-4877-ACAF-EC77FF4A9711}" type="slidenum">
              <a:rPr lang="en-GB"/>
              <a:pPr>
                <a:defRPr/>
              </a:pPr>
              <a:t>‹#›</a:t>
            </a:fld>
            <a:endParaRPr lang="en-GB"/>
          </a:p>
        </p:txBody>
      </p:sp>
    </p:spTree>
    <p:extLst>
      <p:ext uri="{BB962C8B-B14F-4D97-AF65-F5344CB8AC3E}">
        <p14:creationId xmlns:p14="http://schemas.microsoft.com/office/powerpoint/2010/main" val="388283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3A91D5-16BC-4ECB-8549-282307842A6A}" type="slidenum">
              <a:rPr lang="en-GB"/>
              <a:pPr>
                <a:defRPr/>
              </a:pPr>
              <a:t>‹#›</a:t>
            </a:fld>
            <a:endParaRPr lang="en-GB"/>
          </a:p>
        </p:txBody>
      </p:sp>
    </p:spTree>
    <p:extLst>
      <p:ext uri="{BB962C8B-B14F-4D97-AF65-F5344CB8AC3E}">
        <p14:creationId xmlns:p14="http://schemas.microsoft.com/office/powerpoint/2010/main" val="1989243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74A1D1-4DAF-413D-A774-3B20D7182B58}" type="slidenum">
              <a:rPr lang="en-GB"/>
              <a:pPr>
                <a:defRPr/>
              </a:pPr>
              <a:t>‹#›</a:t>
            </a:fld>
            <a:endParaRPr lang="en-GB"/>
          </a:p>
        </p:txBody>
      </p:sp>
    </p:spTree>
    <p:extLst>
      <p:ext uri="{BB962C8B-B14F-4D97-AF65-F5344CB8AC3E}">
        <p14:creationId xmlns:p14="http://schemas.microsoft.com/office/powerpoint/2010/main" val="387218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BDE741-46DC-42B7-9AFD-CABEF59374F4}" type="slidenum">
              <a:rPr lang="en-GB"/>
              <a:pPr>
                <a:defRPr/>
              </a:pPr>
              <a:t>‹#›</a:t>
            </a:fld>
            <a:endParaRPr lang="en-GB"/>
          </a:p>
        </p:txBody>
      </p:sp>
    </p:spTree>
    <p:extLst>
      <p:ext uri="{BB962C8B-B14F-4D97-AF65-F5344CB8AC3E}">
        <p14:creationId xmlns:p14="http://schemas.microsoft.com/office/powerpoint/2010/main" val="77687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83A1E5-3B9B-4AE1-99FD-0917BC4B093A}" type="slidenum">
              <a:rPr lang="en-GB"/>
              <a:pPr>
                <a:defRPr/>
              </a:pPr>
              <a:t>‹#›</a:t>
            </a:fld>
            <a:endParaRPr lang="en-GB"/>
          </a:p>
        </p:txBody>
      </p:sp>
    </p:spTree>
    <p:extLst>
      <p:ext uri="{BB962C8B-B14F-4D97-AF65-F5344CB8AC3E}">
        <p14:creationId xmlns:p14="http://schemas.microsoft.com/office/powerpoint/2010/main" val="232629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A5F330-7792-484B-8315-C4CB1D2BF978}" type="slidenum">
              <a:rPr lang="en-GB"/>
              <a:pPr>
                <a:defRPr/>
              </a:pPr>
              <a:t>‹#›</a:t>
            </a:fld>
            <a:endParaRPr lang="en-GB"/>
          </a:p>
        </p:txBody>
      </p:sp>
    </p:spTree>
    <p:extLst>
      <p:ext uri="{BB962C8B-B14F-4D97-AF65-F5344CB8AC3E}">
        <p14:creationId xmlns:p14="http://schemas.microsoft.com/office/powerpoint/2010/main" val="253962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D11429-59BD-4851-B3DD-FD51FBEB67B9}" type="slidenum">
              <a:rPr lang="en-GB"/>
              <a:pPr>
                <a:defRPr/>
              </a:pPr>
              <a:t>‹#›</a:t>
            </a:fld>
            <a:endParaRPr lang="en-GB"/>
          </a:p>
        </p:txBody>
      </p:sp>
    </p:spTree>
    <p:extLst>
      <p:ext uri="{BB962C8B-B14F-4D97-AF65-F5344CB8AC3E}">
        <p14:creationId xmlns:p14="http://schemas.microsoft.com/office/powerpoint/2010/main" val="2773387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9534B4-5505-47B5-B946-487A961F2E6C}" type="slidenum">
              <a:rPr lang="en-GB"/>
              <a:pPr>
                <a:defRPr/>
              </a:pPr>
              <a:t>‹#›</a:t>
            </a:fld>
            <a:endParaRPr lang="en-GB"/>
          </a:p>
        </p:txBody>
      </p:sp>
    </p:spTree>
    <p:extLst>
      <p:ext uri="{BB962C8B-B14F-4D97-AF65-F5344CB8AC3E}">
        <p14:creationId xmlns:p14="http://schemas.microsoft.com/office/powerpoint/2010/main" val="140830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2EDACC8-AE9F-45D0-97B4-5F193EBA0D9C}" type="slidenum">
              <a:rPr lang="en-GB"/>
              <a:pPr>
                <a:defRPr/>
              </a:pPr>
              <a:t>‹#›</a:t>
            </a:fld>
            <a:endParaRPr lang="en-GB"/>
          </a:p>
        </p:txBody>
      </p:sp>
    </p:spTree>
    <p:extLst>
      <p:ext uri="{BB962C8B-B14F-4D97-AF65-F5344CB8AC3E}">
        <p14:creationId xmlns:p14="http://schemas.microsoft.com/office/powerpoint/2010/main" val="325575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817C8D-EE70-4516-90B9-995AD30D89C0}" type="slidenum">
              <a:rPr lang="en-GB"/>
              <a:pPr>
                <a:defRPr/>
              </a:pPr>
              <a:t>‹#›</a:t>
            </a:fld>
            <a:endParaRPr lang="en-GB"/>
          </a:p>
        </p:txBody>
      </p:sp>
    </p:spTree>
    <p:extLst>
      <p:ext uri="{BB962C8B-B14F-4D97-AF65-F5344CB8AC3E}">
        <p14:creationId xmlns:p14="http://schemas.microsoft.com/office/powerpoint/2010/main" val="2846284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C65995-8545-400F-9D7E-CFD8A59DE4A8}" type="slidenum">
              <a:rPr lang="en-GB"/>
              <a:pPr>
                <a:defRPr/>
              </a:pPr>
              <a:t>‹#›</a:t>
            </a:fld>
            <a:endParaRPr lang="en-GB"/>
          </a:p>
        </p:txBody>
      </p:sp>
    </p:spTree>
    <p:extLst>
      <p:ext uri="{BB962C8B-B14F-4D97-AF65-F5344CB8AC3E}">
        <p14:creationId xmlns:p14="http://schemas.microsoft.com/office/powerpoint/2010/main" val="11440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2B69F344-FAC5-40BC-938D-431F41F2854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7311E5-701E-480B-8A96-9BBEB29AFD14}"/>
              </a:ext>
            </a:extLst>
          </p:cNvPr>
          <p:cNvSpPr>
            <a:spLocks noGrp="1"/>
          </p:cNvSpPr>
          <p:nvPr>
            <p:ph type="ctrTitle"/>
          </p:nvPr>
        </p:nvSpPr>
        <p:spPr/>
        <p:txBody>
          <a:bodyPr/>
          <a:lstStyle/>
          <a:p>
            <a:r>
              <a:rPr lang="en-GB" dirty="0"/>
              <a:t>XML</a:t>
            </a:r>
          </a:p>
        </p:txBody>
      </p:sp>
      <p:sp>
        <p:nvSpPr>
          <p:cNvPr id="3" name="Subtitle 2">
            <a:extLst>
              <a:ext uri="{FF2B5EF4-FFF2-40B4-BE49-F238E27FC236}">
                <a16:creationId xmlns:a16="http://schemas.microsoft.com/office/drawing/2014/main" xmlns="" id="{E395355A-DE91-404A-ABAC-C26030D48492}"/>
              </a:ext>
            </a:extLst>
          </p:cNvPr>
          <p:cNvSpPr>
            <a:spLocks noGrp="1"/>
          </p:cNvSpPr>
          <p:nvPr>
            <p:ph type="subTitle" idx="1"/>
          </p:nvPr>
        </p:nvSpPr>
        <p:spPr/>
        <p:txBody>
          <a:bodyPr/>
          <a:lstStyle/>
          <a:p>
            <a:r>
              <a:rPr lang="en-GB" dirty="0"/>
              <a:t>Dr Andy Evans</a:t>
            </a:r>
          </a:p>
        </p:txBody>
      </p:sp>
    </p:spTree>
    <p:extLst>
      <p:ext uri="{BB962C8B-B14F-4D97-AF65-F5344CB8AC3E}">
        <p14:creationId xmlns:p14="http://schemas.microsoft.com/office/powerpoint/2010/main" val="3000855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4000" dirty="0"/>
              <a:t>Simple example</a:t>
            </a:r>
            <a:endParaRPr lang="en-GB" dirty="0"/>
          </a:p>
        </p:txBody>
      </p:sp>
      <p:sp>
        <p:nvSpPr>
          <p:cNvPr id="3" name="Content Placeholder 2"/>
          <p:cNvSpPr>
            <a:spLocks noGrp="1"/>
          </p:cNvSpPr>
          <p:nvPr>
            <p:ph idx="1"/>
          </p:nvPr>
        </p:nvSpPr>
        <p:spPr>
          <a:xfrm>
            <a:off x="407368" y="2060849"/>
            <a:ext cx="11305256" cy="4525963"/>
          </a:xfrm>
        </p:spPr>
        <p:txBody>
          <a:bodyPr/>
          <a:lstStyle/>
          <a:p>
            <a:pPr marL="0" indent="0">
              <a:buNone/>
            </a:pPr>
            <a:r>
              <a:rPr lang="en-GB" sz="2600" dirty="0"/>
              <a:t>(Slightly simpler than GML)</a:t>
            </a:r>
          </a:p>
          <a:p>
            <a:pPr marL="0" indent="0">
              <a:buNone/>
            </a:pPr>
            <a:endParaRPr lang="en-GB" sz="2600" dirty="0"/>
          </a:p>
          <a:p>
            <a:pPr marL="0" indent="0">
              <a:buNone/>
            </a:pPr>
            <a:r>
              <a:rPr lang="en-GB" sz="2600" dirty="0">
                <a:latin typeface="Courier New" pitchFamily="49" charset="0"/>
                <a:cs typeface="Courier New" pitchFamily="49" charset="0"/>
              </a:rPr>
              <a:t>&lt;?xml version="1.0" encoding="UTF-8"?&gt;</a:t>
            </a:r>
            <a:br>
              <a:rPr lang="en-GB" sz="2600" dirty="0">
                <a:latin typeface="Courier New" pitchFamily="49" charset="0"/>
                <a:cs typeface="Courier New" pitchFamily="49" charset="0"/>
              </a:rPr>
            </a:br>
            <a:endParaRPr lang="en-GB" sz="2600" dirty="0">
              <a:latin typeface="Courier New" pitchFamily="49" charset="0"/>
              <a:cs typeface="Courier New" pitchFamily="49" charset="0"/>
            </a:endParaRPr>
          </a:p>
          <a:p>
            <a:pPr marL="0" indent="0">
              <a:buNone/>
            </a:pPr>
            <a:r>
              <a:rPr lang="en-GB" sz="2600" dirty="0">
                <a:latin typeface="Courier New" pitchFamily="49" charset="0"/>
                <a:cs typeface="Courier New" pitchFamily="49" charset="0"/>
              </a:rPr>
              <a:t>&lt;map&gt;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  &lt;polygon id="p1"&gt;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    	&lt;points&gt;100,100 200,100 200,</a:t>
            </a:r>
          </a:p>
          <a:p>
            <a:pPr marL="0" indent="0">
              <a:buNone/>
            </a:pPr>
            <a:r>
              <a:rPr lang="en-GB" sz="2600" dirty="0">
                <a:latin typeface="Courier New" pitchFamily="49" charset="0"/>
                <a:cs typeface="Courier New" pitchFamily="49" charset="0"/>
              </a:rPr>
              <a:t>			200 100,000 100,100&lt;/points&gt;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  &lt;/polygon&gt;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&lt;/map&gt;</a:t>
            </a:r>
          </a:p>
          <a:p>
            <a:pPr marL="0" indent="0">
              <a:buNone/>
            </a:pPr>
            <a:endParaRPr lang="en-GB" dirty="0"/>
          </a:p>
          <a:p>
            <a:pPr marL="0" indent="0">
              <a:buNone/>
            </a:pPr>
            <a:endParaRPr lang="en-GB" dirty="0"/>
          </a:p>
        </p:txBody>
      </p:sp>
      <p:sp>
        <p:nvSpPr>
          <p:cNvPr id="4" name="TextBox 3">
            <a:extLst>
              <a:ext uri="{FF2B5EF4-FFF2-40B4-BE49-F238E27FC236}">
                <a16:creationId xmlns:a16="http://schemas.microsoft.com/office/drawing/2014/main" xmlns="" id="{5DD7B281-D3D9-4D87-8EE6-0F99DEB454AB}"/>
              </a:ext>
            </a:extLst>
          </p:cNvPr>
          <p:cNvSpPr txBox="1"/>
          <p:nvPr/>
        </p:nvSpPr>
        <p:spPr>
          <a:xfrm>
            <a:off x="7896200" y="3984245"/>
            <a:ext cx="2771800" cy="892552"/>
          </a:xfrm>
          <a:prstGeom prst="rect">
            <a:avLst/>
          </a:prstGeom>
          <a:noFill/>
        </p:spPr>
        <p:txBody>
          <a:bodyPr wrap="square" rtlCol="0">
            <a:spAutoFit/>
          </a:bodyPr>
          <a:lstStyle/>
          <a:p>
            <a:r>
              <a:rPr lang="en-GB" sz="2600" dirty="0">
                <a:solidFill>
                  <a:schemeClr val="tx2">
                    <a:lumMod val="60000"/>
                    <a:lumOff val="40000"/>
                  </a:schemeClr>
                </a:solidFill>
              </a:rPr>
              <a:t>Tag name-value attributes</a:t>
            </a:r>
          </a:p>
        </p:txBody>
      </p:sp>
      <p:sp>
        <p:nvSpPr>
          <p:cNvPr id="5" name="Freeform 8">
            <a:extLst>
              <a:ext uri="{FF2B5EF4-FFF2-40B4-BE49-F238E27FC236}">
                <a16:creationId xmlns:a16="http://schemas.microsoft.com/office/drawing/2014/main" xmlns="" id="{3EC7DEB2-E12F-4A8A-87CC-05A264B1FA22}"/>
              </a:ext>
            </a:extLst>
          </p:cNvPr>
          <p:cNvSpPr/>
          <p:nvPr/>
        </p:nvSpPr>
        <p:spPr>
          <a:xfrm>
            <a:off x="4905556" y="3723883"/>
            <a:ext cx="2967487" cy="686172"/>
          </a:xfrm>
          <a:custGeom>
            <a:avLst/>
            <a:gdLst>
              <a:gd name="connsiteX0" fmla="*/ 2967487 w 2967487"/>
              <a:gd name="connsiteY0" fmla="*/ 503060 h 686172"/>
              <a:gd name="connsiteX1" fmla="*/ 1828800 w 2967487"/>
              <a:gd name="connsiteY1" fmla="*/ 658336 h 686172"/>
              <a:gd name="connsiteX2" fmla="*/ 1086928 w 2967487"/>
              <a:gd name="connsiteY2" fmla="*/ 2728 h 686172"/>
              <a:gd name="connsiteX3" fmla="*/ 0 w 2967487"/>
              <a:gd name="connsiteY3" fmla="*/ 468555 h 686172"/>
            </a:gdLst>
            <a:ahLst/>
            <a:cxnLst>
              <a:cxn ang="0">
                <a:pos x="connsiteX0" y="connsiteY0"/>
              </a:cxn>
              <a:cxn ang="0">
                <a:pos x="connsiteX1" y="connsiteY1"/>
              </a:cxn>
              <a:cxn ang="0">
                <a:pos x="connsiteX2" y="connsiteY2"/>
              </a:cxn>
              <a:cxn ang="0">
                <a:pos x="connsiteX3" y="connsiteY3"/>
              </a:cxn>
            </a:cxnLst>
            <a:rect l="l" t="t" r="r" b="b"/>
            <a:pathLst>
              <a:path w="2967487" h="686172">
                <a:moveTo>
                  <a:pt x="2967487" y="503060"/>
                </a:moveTo>
                <a:cubicBezTo>
                  <a:pt x="2554856" y="622392"/>
                  <a:pt x="2142226" y="741725"/>
                  <a:pt x="1828800" y="658336"/>
                </a:cubicBezTo>
                <a:cubicBezTo>
                  <a:pt x="1515373" y="574947"/>
                  <a:pt x="1391728" y="34358"/>
                  <a:pt x="1086928" y="2728"/>
                </a:cubicBezTo>
                <a:cubicBezTo>
                  <a:pt x="782128" y="-28902"/>
                  <a:pt x="391064" y="219826"/>
                  <a:pt x="0" y="468555"/>
                </a:cubicBezTo>
              </a:path>
            </a:pathLst>
          </a:custGeom>
          <a:noFill/>
          <a:ln>
            <a:tailEnd type="arrow"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11663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899" y="165266"/>
            <a:ext cx="10972800" cy="1143000"/>
          </a:xfrm>
        </p:spPr>
        <p:txBody>
          <a:bodyPr/>
          <a:lstStyle/>
          <a:p>
            <a:pPr algn="r"/>
            <a:r>
              <a:rPr lang="en-GB" sz="4000" dirty="0"/>
              <a:t>Simple example</a:t>
            </a:r>
            <a:endParaRPr lang="en-GB" dirty="0"/>
          </a:p>
        </p:txBody>
      </p:sp>
      <p:sp>
        <p:nvSpPr>
          <p:cNvPr id="3" name="Content Placeholder 2"/>
          <p:cNvSpPr>
            <a:spLocks noGrp="1"/>
          </p:cNvSpPr>
          <p:nvPr>
            <p:ph idx="1"/>
          </p:nvPr>
        </p:nvSpPr>
        <p:spPr>
          <a:xfrm>
            <a:off x="1703512" y="2060849"/>
            <a:ext cx="8784976" cy="4525963"/>
          </a:xfrm>
        </p:spPr>
        <p:txBody>
          <a:bodyPr/>
          <a:lstStyle/>
          <a:p>
            <a:pPr marL="0" indent="0">
              <a:buNone/>
            </a:pPr>
            <a:endParaRPr lang="en-GB" sz="2600" dirty="0"/>
          </a:p>
          <a:p>
            <a:pPr marL="0" indent="0">
              <a:buNone/>
            </a:pPr>
            <a:endParaRPr lang="en-GB" sz="2600" dirty="0"/>
          </a:p>
          <a:p>
            <a:pPr marL="0" indent="0">
              <a:buNone/>
            </a:pPr>
            <a:r>
              <a:rPr lang="en-GB" sz="2600" dirty="0">
                <a:latin typeface="Courier New" pitchFamily="49" charset="0"/>
                <a:cs typeface="Courier New" pitchFamily="49" charset="0"/>
              </a:rPr>
              <a:t>&lt;?xml version="1.0" encoding="UTF-8"?&gt;</a:t>
            </a:r>
            <a:br>
              <a:rPr lang="en-GB" sz="2600" dirty="0">
                <a:latin typeface="Courier New" pitchFamily="49" charset="0"/>
                <a:cs typeface="Courier New" pitchFamily="49" charset="0"/>
              </a:rPr>
            </a:br>
            <a:endParaRPr lang="en-GB" sz="2600" dirty="0">
              <a:latin typeface="Courier New" pitchFamily="49" charset="0"/>
              <a:cs typeface="Courier New" pitchFamily="49" charset="0"/>
            </a:endParaRPr>
          </a:p>
          <a:p>
            <a:pPr marL="0" indent="0">
              <a:buNone/>
            </a:pPr>
            <a:r>
              <a:rPr lang="en-GB" sz="2600" dirty="0">
                <a:latin typeface="Courier New" pitchFamily="49" charset="0"/>
                <a:cs typeface="Courier New" pitchFamily="49" charset="0"/>
              </a:rPr>
              <a:t>&lt;map&gt;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  &lt;polygon id="p1"&gt;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    &lt;points&gt;100,100 200,100 200,</a:t>
            </a:r>
          </a:p>
          <a:p>
            <a:pPr marL="0" indent="0">
              <a:buNone/>
            </a:pPr>
            <a:r>
              <a:rPr lang="en-GB" sz="2600" dirty="0">
                <a:latin typeface="Courier New" pitchFamily="49" charset="0"/>
                <a:cs typeface="Courier New" pitchFamily="49" charset="0"/>
              </a:rPr>
              <a:t>			200 100,000 100,100&lt;/points&gt;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  &lt;/polygon&gt;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&lt;/map&gt;</a:t>
            </a:r>
          </a:p>
          <a:p>
            <a:pPr marL="0" indent="0">
              <a:buNone/>
            </a:pPr>
            <a:endParaRPr lang="en-GB" dirty="0"/>
          </a:p>
          <a:p>
            <a:pPr marL="0" indent="0">
              <a:buNone/>
            </a:pPr>
            <a:endParaRPr lang="en-GB" dirty="0"/>
          </a:p>
        </p:txBody>
      </p:sp>
      <p:sp>
        <p:nvSpPr>
          <p:cNvPr id="4" name="TextBox 3"/>
          <p:cNvSpPr txBox="1"/>
          <p:nvPr/>
        </p:nvSpPr>
        <p:spPr>
          <a:xfrm>
            <a:off x="5807968" y="1453833"/>
            <a:ext cx="4608512" cy="1292662"/>
          </a:xfrm>
          <a:prstGeom prst="rect">
            <a:avLst/>
          </a:prstGeom>
          <a:noFill/>
        </p:spPr>
        <p:txBody>
          <a:bodyPr wrap="square" rtlCol="0">
            <a:spAutoFit/>
          </a:bodyPr>
          <a:lstStyle/>
          <a:p>
            <a:r>
              <a:rPr lang="en-GB" sz="2600" dirty="0" err="1">
                <a:solidFill>
                  <a:schemeClr val="tx2">
                    <a:lumMod val="60000"/>
                    <a:lumOff val="40000"/>
                  </a:schemeClr>
                </a:solidFill>
              </a:rPr>
              <a:t>Prolog</a:t>
            </a:r>
            <a:r>
              <a:rPr lang="en-GB" sz="2600" dirty="0">
                <a:solidFill>
                  <a:schemeClr val="tx2">
                    <a:lumMod val="60000"/>
                    <a:lumOff val="40000"/>
                  </a:schemeClr>
                </a:solidFill>
              </a:rPr>
              <a:t>: XML declaration</a:t>
            </a:r>
          </a:p>
          <a:p>
            <a:r>
              <a:rPr lang="en-GB" sz="2600" dirty="0">
                <a:solidFill>
                  <a:schemeClr val="tx2">
                    <a:lumMod val="60000"/>
                    <a:lumOff val="40000"/>
                  </a:schemeClr>
                </a:solidFill>
              </a:rPr>
              <a:t>(version) and text character set</a:t>
            </a:r>
          </a:p>
        </p:txBody>
      </p:sp>
      <p:sp>
        <p:nvSpPr>
          <p:cNvPr id="5" name="Freeform 4"/>
          <p:cNvSpPr/>
          <p:nvPr/>
        </p:nvSpPr>
        <p:spPr>
          <a:xfrm>
            <a:off x="6820620" y="2346385"/>
            <a:ext cx="667885" cy="707366"/>
          </a:xfrm>
          <a:custGeom>
            <a:avLst/>
            <a:gdLst>
              <a:gd name="connsiteX0" fmla="*/ 621102 w 667885"/>
              <a:gd name="connsiteY0" fmla="*/ 0 h 707366"/>
              <a:gd name="connsiteX1" fmla="*/ 603849 w 667885"/>
              <a:gd name="connsiteY1" fmla="*/ 414068 h 707366"/>
              <a:gd name="connsiteX2" fmla="*/ 0 w 667885"/>
              <a:gd name="connsiteY2" fmla="*/ 707366 h 707366"/>
            </a:gdLst>
            <a:ahLst/>
            <a:cxnLst>
              <a:cxn ang="0">
                <a:pos x="connsiteX0" y="connsiteY0"/>
              </a:cxn>
              <a:cxn ang="0">
                <a:pos x="connsiteX1" y="connsiteY1"/>
              </a:cxn>
              <a:cxn ang="0">
                <a:pos x="connsiteX2" y="connsiteY2"/>
              </a:cxn>
            </a:cxnLst>
            <a:rect l="l" t="t" r="r" b="b"/>
            <a:pathLst>
              <a:path w="667885" h="707366">
                <a:moveTo>
                  <a:pt x="621102" y="0"/>
                </a:moveTo>
                <a:cubicBezTo>
                  <a:pt x="664234" y="148087"/>
                  <a:pt x="707366" y="296174"/>
                  <a:pt x="603849" y="414068"/>
                </a:cubicBezTo>
                <a:cubicBezTo>
                  <a:pt x="500332" y="531962"/>
                  <a:pt x="250166" y="619664"/>
                  <a:pt x="0" y="707366"/>
                </a:cubicBezTo>
              </a:path>
            </a:pathLst>
          </a:custGeom>
          <a:noFill/>
          <a:ln>
            <a:tailEnd type="arrow"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14835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127" y="193721"/>
            <a:ext cx="8229600" cy="1143000"/>
          </a:xfrm>
        </p:spPr>
        <p:txBody>
          <a:bodyPr/>
          <a:lstStyle/>
          <a:p>
            <a:pPr algn="r"/>
            <a:r>
              <a:rPr lang="en-GB" sz="4000" dirty="0"/>
              <a:t>Text</a:t>
            </a:r>
            <a:endParaRPr lang="en-GB" dirty="0"/>
          </a:p>
        </p:txBody>
      </p:sp>
      <p:sp>
        <p:nvSpPr>
          <p:cNvPr id="3" name="Content Placeholder 2"/>
          <p:cNvSpPr>
            <a:spLocks noGrp="1"/>
          </p:cNvSpPr>
          <p:nvPr>
            <p:ph idx="1"/>
          </p:nvPr>
        </p:nvSpPr>
        <p:spPr>
          <a:xfrm>
            <a:off x="263352" y="2780928"/>
            <a:ext cx="11809312" cy="3888432"/>
          </a:xfrm>
        </p:spPr>
        <p:txBody>
          <a:bodyPr/>
          <a:lstStyle/>
          <a:p>
            <a:pPr marL="0" indent="0">
              <a:spcAft>
                <a:spcPts val="1200"/>
              </a:spcAft>
              <a:buNone/>
            </a:pPr>
            <a:r>
              <a:rPr lang="en-GB" sz="2600" dirty="0"/>
              <a:t>As some symbols are used, need to use &amp;amp; &amp;</a:t>
            </a:r>
            <a:r>
              <a:rPr lang="en-GB" sz="2600" dirty="0" err="1"/>
              <a:t>lt</a:t>
            </a:r>
            <a:r>
              <a:rPr lang="en-GB" sz="2600" dirty="0"/>
              <a:t>; &amp;</a:t>
            </a:r>
            <a:r>
              <a:rPr lang="en-GB" sz="2600" dirty="0" err="1"/>
              <a:t>gt</a:t>
            </a:r>
            <a:r>
              <a:rPr lang="en-GB" sz="2600" dirty="0"/>
              <a:t>; &amp;</a:t>
            </a:r>
            <a:r>
              <a:rPr lang="en-GB" sz="2600" dirty="0" err="1"/>
              <a:t>quot</a:t>
            </a:r>
            <a:r>
              <a:rPr lang="en-GB" sz="2600" dirty="0"/>
              <a:t>; for ampersand, &lt;, &gt;, " </a:t>
            </a:r>
          </a:p>
          <a:p>
            <a:pPr marL="0" indent="0">
              <a:spcAft>
                <a:spcPts val="1200"/>
              </a:spcAft>
              <a:buNone/>
            </a:pPr>
            <a:r>
              <a:rPr lang="en-GB" sz="2600" dirty="0">
                <a:latin typeface="Courier New" pitchFamily="49" charset="0"/>
                <a:cs typeface="Courier New" pitchFamily="49" charset="0"/>
              </a:rPr>
              <a:t>&lt;!– Comment --&gt;</a:t>
            </a:r>
          </a:p>
          <a:p>
            <a:pPr marL="0" indent="0">
              <a:spcAft>
                <a:spcPts val="1200"/>
              </a:spcAft>
              <a:buNone/>
            </a:pPr>
            <a:endParaRPr lang="en-GB" sz="2600" dirty="0">
              <a:latin typeface="Courier New" pitchFamily="49" charset="0"/>
              <a:cs typeface="Courier New" pitchFamily="49" charset="0"/>
            </a:endParaRPr>
          </a:p>
          <a:p>
            <a:pPr marL="0" indent="0">
              <a:buNone/>
            </a:pPr>
            <a:r>
              <a:rPr lang="en-GB" sz="2600" dirty="0"/>
              <a:t>CDATA blocks can be used to literally present text that otherwise might seem to be </a:t>
            </a:r>
            <a:r>
              <a:rPr lang="en-GB" sz="2600" dirty="0" err="1"/>
              <a:t>markup</a:t>
            </a:r>
            <a:r>
              <a:rPr lang="en-GB" sz="2600" dirty="0"/>
              <a:t>:</a:t>
            </a:r>
          </a:p>
          <a:p>
            <a:pPr marL="0" indent="0">
              <a:buNone/>
            </a:pPr>
            <a:r>
              <a:rPr lang="en-GB" sz="2600" dirty="0">
                <a:latin typeface="Courier New" pitchFamily="49" charset="0"/>
                <a:cs typeface="Courier New" pitchFamily="49" charset="0"/>
              </a:rPr>
              <a:t>&lt;![CDATA[text “including” &gt; this]]&gt;</a:t>
            </a:r>
          </a:p>
        </p:txBody>
      </p:sp>
    </p:spTree>
    <p:extLst>
      <p:ext uri="{BB962C8B-B14F-4D97-AF65-F5344CB8AC3E}">
        <p14:creationId xmlns:p14="http://schemas.microsoft.com/office/powerpoint/2010/main" val="2027060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4000" dirty="0"/>
              <a:t>Well </a:t>
            </a:r>
            <a:r>
              <a:rPr lang="en-GB" sz="4000" dirty="0" err="1"/>
              <a:t>Formedness</a:t>
            </a:r>
            <a:endParaRPr lang="en-GB" dirty="0"/>
          </a:p>
        </p:txBody>
      </p:sp>
      <p:sp>
        <p:nvSpPr>
          <p:cNvPr id="3" name="Content Placeholder 2"/>
          <p:cNvSpPr>
            <a:spLocks noGrp="1"/>
          </p:cNvSpPr>
          <p:nvPr>
            <p:ph idx="1"/>
          </p:nvPr>
        </p:nvSpPr>
        <p:spPr>
          <a:xfrm>
            <a:off x="407368" y="2420889"/>
            <a:ext cx="11377264" cy="4165923"/>
          </a:xfrm>
        </p:spPr>
        <p:txBody>
          <a:bodyPr/>
          <a:lstStyle/>
          <a:p>
            <a:pPr marL="0" indent="0">
              <a:spcAft>
                <a:spcPts val="1200"/>
              </a:spcAft>
              <a:buNone/>
            </a:pPr>
            <a:r>
              <a:rPr lang="en-GB" sz="2600" dirty="0"/>
              <a:t>XML checked for </a:t>
            </a:r>
            <a:r>
              <a:rPr lang="en-GB" sz="2600" i="1" dirty="0">
                <a:solidFill>
                  <a:schemeClr val="tx2">
                    <a:lumMod val="60000"/>
                    <a:lumOff val="40000"/>
                  </a:schemeClr>
                </a:solidFill>
              </a:rPr>
              <a:t>well-</a:t>
            </a:r>
            <a:r>
              <a:rPr lang="en-GB" sz="2600" i="1" dirty="0" err="1">
                <a:solidFill>
                  <a:schemeClr val="tx2">
                    <a:lumMod val="60000"/>
                    <a:lumOff val="40000"/>
                  </a:schemeClr>
                </a:solidFill>
              </a:rPr>
              <a:t>formedness</a:t>
            </a:r>
            <a:r>
              <a:rPr lang="en-GB" sz="2600" dirty="0"/>
              <a:t>.</a:t>
            </a:r>
          </a:p>
          <a:p>
            <a:pPr marL="0" indent="0">
              <a:spcAft>
                <a:spcPts val="1200"/>
              </a:spcAft>
              <a:buNone/>
            </a:pPr>
            <a:r>
              <a:rPr lang="en-GB" sz="2600" dirty="0"/>
              <a:t>Most tags have to be closed – you can’t be as sloppy as with HTML.</a:t>
            </a:r>
          </a:p>
          <a:p>
            <a:pPr marL="0" indent="0">
              <a:spcAft>
                <a:spcPts val="1200"/>
              </a:spcAft>
              <a:buNone/>
            </a:pPr>
            <a:r>
              <a:rPr lang="en-GB" sz="2600" dirty="0"/>
              <a:t>“Empty” tags not enclosing look like this: </a:t>
            </a:r>
            <a:r>
              <a:rPr lang="en-GB" sz="2600" dirty="0">
                <a:latin typeface="Courier New" pitchFamily="49" charset="0"/>
                <a:cs typeface="Courier New" pitchFamily="49" charset="0"/>
              </a:rPr>
              <a:t>&lt;TAG /&gt; </a:t>
            </a:r>
            <a:r>
              <a:rPr lang="en-GB" sz="2600" dirty="0"/>
              <a:t>or </a:t>
            </a:r>
            <a:r>
              <a:rPr lang="en-GB" sz="2600" dirty="0">
                <a:latin typeface="Courier New" pitchFamily="49" charset="0"/>
                <a:cs typeface="Courier New" pitchFamily="49" charset="0"/>
              </a:rPr>
              <a:t>&lt;TAG/&gt;</a:t>
            </a:r>
            <a:r>
              <a:rPr lang="en-GB" sz="2600" dirty="0">
                <a:cs typeface="Courier New" pitchFamily="49" charset="0"/>
              </a:rPr>
              <a:t>.</a:t>
            </a:r>
          </a:p>
          <a:p>
            <a:pPr marL="0" indent="0">
              <a:spcAft>
                <a:spcPts val="1200"/>
              </a:spcAft>
              <a:buNone/>
            </a:pPr>
            <a:r>
              <a:rPr lang="en-GB" sz="2600" dirty="0"/>
              <a:t>Case-sensitive.</a:t>
            </a:r>
          </a:p>
        </p:txBody>
      </p:sp>
    </p:spTree>
    <p:extLst>
      <p:ext uri="{BB962C8B-B14F-4D97-AF65-F5344CB8AC3E}">
        <p14:creationId xmlns:p14="http://schemas.microsoft.com/office/powerpoint/2010/main" val="392527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1744" y="151575"/>
            <a:ext cx="8017037" cy="1143000"/>
          </a:xfrm>
        </p:spPr>
        <p:txBody>
          <a:bodyPr/>
          <a:lstStyle/>
          <a:p>
            <a:pPr algn="r"/>
            <a:r>
              <a:rPr lang="en-GB" sz="4000" dirty="0"/>
              <a:t>Document Object Model (DOM)</a:t>
            </a:r>
            <a:endParaRPr lang="en-GB" dirty="0"/>
          </a:p>
        </p:txBody>
      </p:sp>
      <p:sp>
        <p:nvSpPr>
          <p:cNvPr id="3" name="Content Placeholder 2"/>
          <p:cNvSpPr>
            <a:spLocks noGrp="1"/>
          </p:cNvSpPr>
          <p:nvPr>
            <p:ph idx="1"/>
          </p:nvPr>
        </p:nvSpPr>
        <p:spPr>
          <a:xfrm>
            <a:off x="407368" y="1700809"/>
            <a:ext cx="9525744" cy="4525963"/>
          </a:xfrm>
        </p:spPr>
        <p:txBody>
          <a:bodyPr/>
          <a:lstStyle/>
          <a:p>
            <a:pPr marL="0" indent="0">
              <a:buNone/>
            </a:pPr>
            <a:r>
              <a:rPr lang="en-GB" sz="2600" dirty="0"/>
              <a:t>One advantage of forcing good structure is we can treat the XML as a tree of data.</a:t>
            </a:r>
          </a:p>
          <a:p>
            <a:pPr marL="0" indent="0">
              <a:buNone/>
            </a:pPr>
            <a:r>
              <a:rPr lang="en-GB" sz="2600" dirty="0"/>
              <a:t>Each element is a child of some parent.</a:t>
            </a:r>
          </a:p>
          <a:p>
            <a:pPr marL="0" indent="0">
              <a:buNone/>
            </a:pPr>
            <a:r>
              <a:rPr lang="en-GB" sz="2600" dirty="0"/>
              <a:t>Document has a root.</a:t>
            </a:r>
          </a:p>
        </p:txBody>
      </p:sp>
      <p:graphicFrame>
        <p:nvGraphicFramePr>
          <p:cNvPr id="4" name="Diagram 3"/>
          <p:cNvGraphicFramePr/>
          <p:nvPr>
            <p:extLst>
              <p:ext uri="{D42A27DB-BD31-4B8C-83A1-F6EECF244321}">
                <p14:modId xmlns:p14="http://schemas.microsoft.com/office/powerpoint/2010/main" val="1345407931"/>
              </p:ext>
            </p:extLst>
          </p:nvPr>
        </p:nvGraphicFramePr>
        <p:xfrm>
          <a:off x="5951984" y="2513278"/>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77950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5720" y="188640"/>
            <a:ext cx="8229600" cy="1143000"/>
          </a:xfrm>
        </p:spPr>
        <p:txBody>
          <a:bodyPr/>
          <a:lstStyle/>
          <a:p>
            <a:pPr algn="r"/>
            <a:r>
              <a:rPr lang="en-GB" sz="4000" dirty="0"/>
              <a:t>Schema</a:t>
            </a:r>
            <a:endParaRPr lang="en-GB" dirty="0"/>
          </a:p>
        </p:txBody>
      </p:sp>
      <p:sp>
        <p:nvSpPr>
          <p:cNvPr id="3" name="Content Placeholder 2"/>
          <p:cNvSpPr>
            <a:spLocks noGrp="1"/>
          </p:cNvSpPr>
          <p:nvPr>
            <p:ph idx="1"/>
          </p:nvPr>
        </p:nvSpPr>
        <p:spPr>
          <a:xfrm>
            <a:off x="191344" y="2132856"/>
            <a:ext cx="11737304" cy="4725144"/>
          </a:xfrm>
        </p:spPr>
        <p:txBody>
          <a:bodyPr/>
          <a:lstStyle/>
          <a:p>
            <a:pPr marL="0" indent="0">
              <a:buNone/>
            </a:pPr>
            <a:r>
              <a:rPr lang="en-GB" sz="2600" dirty="0"/>
              <a:t>As well as checking for well-</a:t>
            </a:r>
            <a:r>
              <a:rPr lang="en-GB" sz="2600" dirty="0" err="1"/>
              <a:t>formedness</a:t>
            </a:r>
            <a:r>
              <a:rPr lang="en-GB" sz="2600" dirty="0"/>
              <a:t> we can check whether a document is </a:t>
            </a:r>
            <a:r>
              <a:rPr lang="en-GB" sz="2600" i="1" dirty="0">
                <a:solidFill>
                  <a:schemeClr val="tx2">
                    <a:lumMod val="60000"/>
                    <a:lumOff val="40000"/>
                  </a:schemeClr>
                </a:solidFill>
              </a:rPr>
              <a:t>valid</a:t>
            </a:r>
            <a:r>
              <a:rPr lang="en-GB" sz="2600" dirty="0">
                <a:solidFill>
                  <a:schemeClr val="tx2">
                    <a:lumMod val="60000"/>
                    <a:lumOff val="40000"/>
                  </a:schemeClr>
                </a:solidFill>
              </a:rPr>
              <a:t> </a:t>
            </a:r>
            <a:r>
              <a:rPr lang="en-GB" sz="2600" dirty="0"/>
              <a:t>against a </a:t>
            </a:r>
            <a:r>
              <a:rPr lang="en-GB" sz="2600" i="1" dirty="0">
                <a:solidFill>
                  <a:schemeClr val="tx2">
                    <a:lumMod val="60000"/>
                    <a:lumOff val="40000"/>
                  </a:schemeClr>
                </a:solidFill>
              </a:rPr>
              <a:t>schema</a:t>
            </a:r>
            <a:r>
              <a:rPr lang="en-GB" sz="2600" dirty="0">
                <a:solidFill>
                  <a:schemeClr val="tx2">
                    <a:lumMod val="60000"/>
                    <a:lumOff val="40000"/>
                  </a:schemeClr>
                </a:solidFill>
              </a:rPr>
              <a:t> </a:t>
            </a:r>
            <a:r>
              <a:rPr lang="en-GB" sz="2600" dirty="0"/>
              <a:t>: definition of the specific XML type.</a:t>
            </a:r>
          </a:p>
          <a:p>
            <a:pPr marL="0" indent="0">
              <a:buNone/>
            </a:pPr>
            <a:endParaRPr lang="en-GB" sz="2600" dirty="0"/>
          </a:p>
          <a:p>
            <a:pPr marL="0" indent="0">
              <a:buNone/>
            </a:pPr>
            <a:r>
              <a:rPr lang="en-GB" sz="2600" dirty="0"/>
              <a:t>There are two popular schema types in XML: </a:t>
            </a:r>
          </a:p>
          <a:p>
            <a:pPr marL="0" indent="0">
              <a:buNone/>
            </a:pPr>
            <a:r>
              <a:rPr lang="en-GB" sz="2600" dirty="0"/>
              <a:t>	(older) </a:t>
            </a:r>
            <a:r>
              <a:rPr lang="en-GB" sz="2600" dirty="0">
                <a:solidFill>
                  <a:schemeClr val="tx2">
                    <a:lumMod val="60000"/>
                    <a:lumOff val="40000"/>
                  </a:schemeClr>
                </a:solidFill>
              </a:rPr>
              <a:t>DTD</a:t>
            </a:r>
            <a:r>
              <a:rPr lang="en-GB" sz="2600" dirty="0"/>
              <a:t> (Document Type Definition)</a:t>
            </a:r>
          </a:p>
          <a:p>
            <a:pPr marL="0" indent="0">
              <a:spcAft>
                <a:spcPts val="1200"/>
              </a:spcAft>
              <a:buNone/>
            </a:pPr>
            <a:r>
              <a:rPr lang="en-GB" sz="2600" dirty="0"/>
              <a:t>	(newer) </a:t>
            </a:r>
            <a:r>
              <a:rPr lang="en-GB" sz="2600" dirty="0">
                <a:solidFill>
                  <a:schemeClr val="tx2">
                    <a:lumMod val="60000"/>
                    <a:lumOff val="40000"/>
                  </a:schemeClr>
                </a:solidFill>
              </a:rPr>
              <a:t>XSD</a:t>
            </a:r>
            <a:r>
              <a:rPr lang="en-GB" sz="2600" dirty="0"/>
              <a:t> (XML Schema Definition)</a:t>
            </a:r>
          </a:p>
          <a:p>
            <a:pPr marL="0" indent="0">
              <a:buNone/>
            </a:pPr>
            <a:r>
              <a:rPr lang="en-GB" sz="2600" dirty="0"/>
              <a:t>XSD more complex, but is XML itself – only need one parser.</a:t>
            </a:r>
          </a:p>
          <a:p>
            <a:pPr marL="0" indent="0">
              <a:buNone/>
            </a:pPr>
            <a:r>
              <a:rPr lang="en-GB" sz="2600" dirty="0"/>
              <a:t>In a separate text file, linked by a URI (URL or relative file location).</a:t>
            </a:r>
          </a:p>
        </p:txBody>
      </p:sp>
    </p:spTree>
    <p:extLst>
      <p:ext uri="{BB962C8B-B14F-4D97-AF65-F5344CB8AC3E}">
        <p14:creationId xmlns:p14="http://schemas.microsoft.com/office/powerpoint/2010/main" val="1468513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1704" y="191545"/>
            <a:ext cx="8229600" cy="1143000"/>
          </a:xfrm>
        </p:spPr>
        <p:txBody>
          <a:bodyPr/>
          <a:lstStyle/>
          <a:p>
            <a:pPr algn="r"/>
            <a:r>
              <a:rPr lang="en-GB" sz="4000" dirty="0"/>
              <a:t>DTD</a:t>
            </a:r>
            <a:endParaRPr lang="en-GB" dirty="0"/>
          </a:p>
        </p:txBody>
      </p:sp>
      <p:sp>
        <p:nvSpPr>
          <p:cNvPr id="3" name="Content Placeholder 2"/>
          <p:cNvSpPr>
            <a:spLocks noGrp="1"/>
          </p:cNvSpPr>
          <p:nvPr>
            <p:ph idx="1"/>
          </p:nvPr>
        </p:nvSpPr>
        <p:spPr>
          <a:xfrm>
            <a:off x="479376" y="1340769"/>
            <a:ext cx="11449272" cy="5174035"/>
          </a:xfrm>
        </p:spPr>
        <p:txBody>
          <a:bodyPr/>
          <a:lstStyle/>
          <a:p>
            <a:pPr marL="0" indent="0">
              <a:buNone/>
            </a:pPr>
            <a:r>
              <a:rPr lang="en-GB" sz="2600" dirty="0"/>
              <a:t>DTD for the example:</a:t>
            </a:r>
          </a:p>
          <a:p>
            <a:pPr marL="0" indent="0">
              <a:buNone/>
            </a:pPr>
            <a:r>
              <a:rPr lang="en-GB" sz="2600" dirty="0">
                <a:latin typeface="Courier New" pitchFamily="49" charset="0"/>
                <a:cs typeface="Courier New" pitchFamily="49" charset="0"/>
              </a:rPr>
              <a:t>&lt;!ELEMENT map (polygon)*&gt;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&lt;!ELEMENT polygon (points)&gt;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&lt;!ATTLIST polygon id </a:t>
            </a:r>
            <a:r>
              <a:rPr lang="en-GB" sz="2600" dirty="0" err="1">
                <a:latin typeface="Courier New" pitchFamily="49" charset="0"/>
                <a:cs typeface="Courier New" pitchFamily="49" charset="0"/>
              </a:rPr>
              <a:t>ID</a:t>
            </a:r>
            <a:r>
              <a:rPr lang="en-GB" sz="2600" dirty="0">
                <a:latin typeface="Courier New" pitchFamily="49" charset="0"/>
                <a:cs typeface="Courier New" pitchFamily="49" charset="0"/>
              </a:rPr>
              <a:t> #IMPLIED&gt;</a:t>
            </a:r>
            <a:br>
              <a:rPr lang="en-GB" sz="2600" dirty="0">
                <a:latin typeface="Courier New" pitchFamily="49" charset="0"/>
                <a:cs typeface="Courier New" pitchFamily="49" charset="0"/>
              </a:rPr>
            </a:br>
            <a:r>
              <a:rPr lang="en-GB" sz="2600" dirty="0">
                <a:latin typeface="Courier New" pitchFamily="49" charset="0"/>
                <a:cs typeface="Courier New" pitchFamily="49" charset="0"/>
              </a:rPr>
              <a:t>&lt;!ELEMENT points (#PCDATA)&gt;</a:t>
            </a:r>
          </a:p>
          <a:p>
            <a:pPr marL="0" indent="0">
              <a:buNone/>
            </a:pPr>
            <a:endParaRPr lang="en-GB" sz="2600" dirty="0"/>
          </a:p>
          <a:p>
            <a:pPr marL="0" indent="0">
              <a:buNone/>
            </a:pPr>
            <a:r>
              <a:rPr lang="en-GB" sz="2600" dirty="0"/>
              <a:t>"</a:t>
            </a:r>
            <a:r>
              <a:rPr lang="en-GB" sz="2600" dirty="0" err="1"/>
              <a:t>map"s</a:t>
            </a:r>
            <a:r>
              <a:rPr lang="en-GB" sz="2600" dirty="0"/>
              <a:t> may contain zero or more "</a:t>
            </a:r>
            <a:r>
              <a:rPr lang="en-GB" sz="2600" dirty="0" err="1"/>
              <a:t>polygon"s</a:t>
            </a:r>
            <a:r>
              <a:rPr lang="en-GB" sz="2600" dirty="0"/>
              <a:t>; </a:t>
            </a:r>
          </a:p>
          <a:p>
            <a:pPr marL="0" indent="0">
              <a:buNone/>
            </a:pPr>
            <a:r>
              <a:rPr lang="en-GB" sz="2600" dirty="0"/>
              <a:t>"</a:t>
            </a:r>
            <a:r>
              <a:rPr lang="en-GB" sz="2600" dirty="0" err="1"/>
              <a:t>polygon"s</a:t>
            </a:r>
            <a:r>
              <a:rPr lang="en-GB" sz="2600" dirty="0"/>
              <a:t> must have one set of "points", and can also have an "attribute" "id". </a:t>
            </a:r>
          </a:p>
          <a:p>
            <a:pPr marL="0" indent="0">
              <a:buNone/>
            </a:pPr>
            <a:r>
              <a:rPr lang="en-GB" sz="2600" dirty="0"/>
              <a:t>Points must be in text form.</a:t>
            </a:r>
          </a:p>
          <a:p>
            <a:pPr marL="0" indent="0">
              <a:buNone/>
            </a:pPr>
            <a:r>
              <a:rPr lang="en-GB" sz="2600" dirty="0"/>
              <a:t>For dealing with whitespace, see XML Specification.</a:t>
            </a:r>
          </a:p>
        </p:txBody>
      </p:sp>
    </p:spTree>
    <p:extLst>
      <p:ext uri="{BB962C8B-B14F-4D97-AF65-F5344CB8AC3E}">
        <p14:creationId xmlns:p14="http://schemas.microsoft.com/office/powerpoint/2010/main" val="234463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1204" y="205753"/>
            <a:ext cx="8229600" cy="1143000"/>
          </a:xfrm>
        </p:spPr>
        <p:txBody>
          <a:bodyPr/>
          <a:lstStyle/>
          <a:p>
            <a:pPr algn="r"/>
            <a:r>
              <a:rPr lang="en-GB" sz="4000" dirty="0"/>
              <a:t>Linking to DTD</a:t>
            </a:r>
            <a:endParaRPr lang="en-GB" dirty="0"/>
          </a:p>
        </p:txBody>
      </p:sp>
      <p:sp>
        <p:nvSpPr>
          <p:cNvPr id="3" name="Content Placeholder 2"/>
          <p:cNvSpPr>
            <a:spLocks noGrp="1"/>
          </p:cNvSpPr>
          <p:nvPr>
            <p:ph idx="1"/>
          </p:nvPr>
        </p:nvSpPr>
        <p:spPr>
          <a:xfrm>
            <a:off x="1847528" y="1916832"/>
            <a:ext cx="8424936" cy="4752528"/>
          </a:xfrm>
        </p:spPr>
        <p:txBody>
          <a:bodyPr/>
          <a:lstStyle/>
          <a:p>
            <a:pPr marL="0" indent="0">
              <a:buNone/>
            </a:pPr>
            <a:r>
              <a:rPr lang="en-GB" sz="2600" dirty="0">
                <a:latin typeface="Courier New" pitchFamily="49" charset="0"/>
                <a:cs typeface="Courier New" pitchFamily="49" charset="0"/>
              </a:rPr>
              <a:t>&lt;?xml version="1.0" encoding="UTF-8"?&gt;</a:t>
            </a:r>
          </a:p>
          <a:p>
            <a:pPr marL="0" indent="0">
              <a:buNone/>
            </a:pPr>
            <a:r>
              <a:rPr lang="en-GB" sz="2600" dirty="0">
                <a:solidFill>
                  <a:schemeClr val="tx2">
                    <a:lumMod val="60000"/>
                    <a:lumOff val="40000"/>
                  </a:schemeClr>
                </a:solidFill>
                <a:latin typeface="Courier New" pitchFamily="49" charset="0"/>
                <a:cs typeface="Courier New" pitchFamily="49" charset="0"/>
              </a:rPr>
              <a:t>&lt;!DOCTYPE map SYSTEM "map1.dtd"&gt;</a:t>
            </a:r>
          </a:p>
          <a:p>
            <a:pPr marL="0" indent="0">
              <a:buNone/>
            </a:pPr>
            <a:r>
              <a:rPr lang="en-GB" sz="2600" dirty="0">
                <a:latin typeface="Courier New" pitchFamily="49" charset="0"/>
                <a:cs typeface="Courier New" pitchFamily="49" charset="0"/>
              </a:rPr>
              <a:t>&lt;map&gt;</a:t>
            </a:r>
          </a:p>
          <a:p>
            <a:pPr marL="0" indent="0">
              <a:buNone/>
            </a:pPr>
            <a:r>
              <a:rPr lang="en-GB" sz="2600" dirty="0">
                <a:latin typeface="Courier New" pitchFamily="49" charset="0"/>
                <a:cs typeface="Courier New" pitchFamily="49" charset="0"/>
              </a:rPr>
              <a:t>&lt;polygon id="p1"&gt;</a:t>
            </a:r>
          </a:p>
          <a:p>
            <a:pPr marL="0" indent="0">
              <a:buNone/>
            </a:pPr>
            <a:r>
              <a:rPr lang="en-GB" sz="2600" dirty="0">
                <a:latin typeface="Courier New" pitchFamily="49" charset="0"/>
                <a:cs typeface="Courier New" pitchFamily="49" charset="0"/>
              </a:rPr>
              <a:t>     &lt;points&gt;100,100 200,100 200,</a:t>
            </a:r>
          </a:p>
          <a:p>
            <a:pPr marL="0" indent="0">
              <a:buNone/>
            </a:pPr>
            <a:r>
              <a:rPr lang="en-GB" sz="2600" dirty="0">
                <a:latin typeface="Courier New" pitchFamily="49" charset="0"/>
                <a:cs typeface="Courier New" pitchFamily="49" charset="0"/>
              </a:rPr>
              <a:t>		200 100,000 100,100&lt;/points&gt;</a:t>
            </a:r>
          </a:p>
          <a:p>
            <a:pPr marL="0" indent="0">
              <a:buNone/>
            </a:pPr>
            <a:r>
              <a:rPr lang="en-GB" sz="2600" dirty="0">
                <a:latin typeface="Courier New" pitchFamily="49" charset="0"/>
                <a:cs typeface="Courier New" pitchFamily="49" charset="0"/>
              </a:rPr>
              <a:t>&lt;/polygon&gt;</a:t>
            </a:r>
          </a:p>
          <a:p>
            <a:pPr marL="0" indent="0">
              <a:buNone/>
            </a:pPr>
            <a:r>
              <a:rPr lang="en-GB" sz="2600" dirty="0">
                <a:latin typeface="Courier New" pitchFamily="49" charset="0"/>
                <a:cs typeface="Courier New" pitchFamily="49" charset="0"/>
              </a:rPr>
              <a:t>&lt;/map&gt;</a:t>
            </a:r>
          </a:p>
          <a:p>
            <a:pPr marL="0" indent="0">
              <a:buNone/>
            </a:pPr>
            <a:r>
              <a:rPr lang="en-GB" sz="2600" dirty="0">
                <a:cs typeface="Courier New" pitchFamily="49" charset="0"/>
              </a:rPr>
              <a:t>Put XML and DTD files in a directory and open the XML in a web browser, and the browser will check the XML.</a:t>
            </a:r>
          </a:p>
        </p:txBody>
      </p:sp>
      <p:sp>
        <p:nvSpPr>
          <p:cNvPr id="4" name="Freeform 3"/>
          <p:cNvSpPr/>
          <p:nvPr/>
        </p:nvSpPr>
        <p:spPr>
          <a:xfrm>
            <a:off x="3887639" y="1138688"/>
            <a:ext cx="822015" cy="1311215"/>
          </a:xfrm>
          <a:custGeom>
            <a:avLst/>
            <a:gdLst>
              <a:gd name="connsiteX0" fmla="*/ 396815 w 822015"/>
              <a:gd name="connsiteY0" fmla="*/ 1311215 h 1311215"/>
              <a:gd name="connsiteX1" fmla="*/ 810883 w 822015"/>
              <a:gd name="connsiteY1" fmla="*/ 569343 h 1311215"/>
              <a:gd name="connsiteX2" fmla="*/ 0 w 822015"/>
              <a:gd name="connsiteY2" fmla="*/ 0 h 1311215"/>
            </a:gdLst>
            <a:ahLst/>
            <a:cxnLst>
              <a:cxn ang="0">
                <a:pos x="connsiteX0" y="connsiteY0"/>
              </a:cxn>
              <a:cxn ang="0">
                <a:pos x="connsiteX1" y="connsiteY1"/>
              </a:cxn>
              <a:cxn ang="0">
                <a:pos x="connsiteX2" y="connsiteY2"/>
              </a:cxn>
            </a:cxnLst>
            <a:rect l="l" t="t" r="r" b="b"/>
            <a:pathLst>
              <a:path w="822015" h="1311215">
                <a:moveTo>
                  <a:pt x="396815" y="1311215"/>
                </a:moveTo>
                <a:cubicBezTo>
                  <a:pt x="636917" y="1049547"/>
                  <a:pt x="877019" y="787879"/>
                  <a:pt x="810883" y="569343"/>
                </a:cubicBezTo>
                <a:cubicBezTo>
                  <a:pt x="744747" y="350807"/>
                  <a:pt x="372373" y="175403"/>
                  <a:pt x="0" y="0"/>
                </a:cubicBezTo>
              </a:path>
            </a:pathLst>
          </a:custGeom>
          <a:noFill/>
          <a:ln>
            <a:headEnd type="arrow"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2692755" y="677023"/>
            <a:ext cx="2016899" cy="461665"/>
          </a:xfrm>
          <a:prstGeom prst="rect">
            <a:avLst/>
          </a:prstGeom>
          <a:noFill/>
        </p:spPr>
        <p:txBody>
          <a:bodyPr wrap="none" rtlCol="0">
            <a:spAutoFit/>
          </a:bodyPr>
          <a:lstStyle/>
          <a:p>
            <a:r>
              <a:rPr lang="en-GB" sz="2400" dirty="0"/>
              <a:t>Root element</a:t>
            </a:r>
          </a:p>
        </p:txBody>
      </p:sp>
    </p:spTree>
    <p:extLst>
      <p:ext uri="{BB962C8B-B14F-4D97-AF65-F5344CB8AC3E}">
        <p14:creationId xmlns:p14="http://schemas.microsoft.com/office/powerpoint/2010/main" val="3343374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3712" y="228506"/>
            <a:ext cx="8229600" cy="1143000"/>
          </a:xfrm>
        </p:spPr>
        <p:txBody>
          <a:bodyPr/>
          <a:lstStyle/>
          <a:p>
            <a:pPr algn="r"/>
            <a:r>
              <a:rPr lang="en-GB" sz="4000" dirty="0"/>
              <a:t>XSD</a:t>
            </a:r>
            <a:endParaRPr lang="en-GB" dirty="0"/>
          </a:p>
        </p:txBody>
      </p:sp>
      <p:sp>
        <p:nvSpPr>
          <p:cNvPr id="3" name="Content Placeholder 2"/>
          <p:cNvSpPr>
            <a:spLocks noGrp="1"/>
          </p:cNvSpPr>
          <p:nvPr>
            <p:ph idx="1"/>
          </p:nvPr>
        </p:nvSpPr>
        <p:spPr>
          <a:xfrm>
            <a:off x="1703512" y="764705"/>
            <a:ext cx="8784976" cy="5894115"/>
          </a:xfrm>
        </p:spPr>
        <p:txBody>
          <a:bodyPr/>
          <a:lstStyle/>
          <a:p>
            <a:pPr marL="0" indent="0">
              <a:buNone/>
            </a:pPr>
            <a:r>
              <a:rPr lang="en-GB" sz="2000" dirty="0"/>
              <a:t>&lt;</a:t>
            </a:r>
            <a:r>
              <a:rPr lang="en-GB" sz="2000" dirty="0" err="1"/>
              <a:t>xsi:schema</a:t>
            </a:r>
            <a:r>
              <a:rPr lang="en-GB" sz="2000" dirty="0"/>
              <a:t> </a:t>
            </a:r>
            <a:r>
              <a:rPr lang="en-GB" sz="2000" dirty="0" err="1"/>
              <a:t>xmlns:xsi</a:t>
            </a:r>
            <a:r>
              <a:rPr lang="en-GB" sz="2000" dirty="0"/>
              <a:t>="http://www.w3.org/2001/XMLSchema"</a:t>
            </a:r>
            <a:br>
              <a:rPr lang="en-GB" sz="2000" dirty="0"/>
            </a:br>
            <a:r>
              <a:rPr lang="en-GB" sz="2000" dirty="0"/>
              <a:t>   </a:t>
            </a:r>
            <a:r>
              <a:rPr lang="en-GB" sz="2000" dirty="0" err="1"/>
              <a:t>targetNamespace</a:t>
            </a:r>
            <a:r>
              <a:rPr lang="en-GB" sz="2000" dirty="0"/>
              <a:t>="http://www.geog.leeds.ac.uk"</a:t>
            </a:r>
            <a:br>
              <a:rPr lang="en-GB" sz="2000" dirty="0"/>
            </a:br>
            <a:r>
              <a:rPr lang="en-GB" sz="2000" dirty="0"/>
              <a:t>   </a:t>
            </a:r>
            <a:r>
              <a:rPr lang="en-GB" sz="2000" dirty="0" err="1"/>
              <a:t>xmlns</a:t>
            </a:r>
            <a:r>
              <a:rPr lang="en-GB" sz="2000" dirty="0"/>
              <a:t>="http://www.geog.leeds.ac.uk"</a:t>
            </a:r>
            <a:br>
              <a:rPr lang="en-GB" sz="2000" dirty="0"/>
            </a:br>
            <a:r>
              <a:rPr lang="en-GB" sz="2000" dirty="0"/>
              <a:t>   </a:t>
            </a:r>
            <a:r>
              <a:rPr lang="en-GB" sz="2000" dirty="0" err="1"/>
              <a:t>elementFormDefault</a:t>
            </a:r>
            <a:r>
              <a:rPr lang="en-GB" sz="2000" dirty="0"/>
              <a:t>="qualified"&gt;</a:t>
            </a:r>
            <a:br>
              <a:rPr lang="en-GB" sz="2000" dirty="0"/>
            </a:br>
            <a:r>
              <a:rPr lang="en-GB" sz="2000" dirty="0">
                <a:solidFill>
                  <a:schemeClr val="accent6">
                    <a:lumMod val="75000"/>
                  </a:schemeClr>
                </a:solidFill>
              </a:rPr>
              <a:t>&lt;</a:t>
            </a:r>
            <a:r>
              <a:rPr lang="en-GB" sz="2000" dirty="0" err="1">
                <a:solidFill>
                  <a:schemeClr val="accent6">
                    <a:lumMod val="75000"/>
                  </a:schemeClr>
                </a:solidFill>
              </a:rPr>
              <a:t>xsi:element</a:t>
            </a:r>
            <a:r>
              <a:rPr lang="en-GB" sz="2000" dirty="0">
                <a:solidFill>
                  <a:schemeClr val="accent6">
                    <a:lumMod val="75000"/>
                  </a:schemeClr>
                </a:solidFill>
              </a:rPr>
              <a:t> name="map"&gt;</a:t>
            </a:r>
            <a:br>
              <a:rPr lang="en-GB" sz="2000" dirty="0">
                <a:solidFill>
                  <a:schemeClr val="accent6">
                    <a:lumMod val="75000"/>
                  </a:schemeClr>
                </a:solidFill>
              </a:rPr>
            </a:br>
            <a:r>
              <a:rPr lang="en-GB" sz="2000" dirty="0">
                <a:solidFill>
                  <a:schemeClr val="accent6">
                    <a:lumMod val="75000"/>
                  </a:schemeClr>
                </a:solidFill>
              </a:rPr>
              <a:t>      &lt;</a:t>
            </a:r>
            <a:r>
              <a:rPr lang="en-GB" sz="2000" dirty="0" err="1">
                <a:solidFill>
                  <a:schemeClr val="accent6">
                    <a:lumMod val="75000"/>
                  </a:schemeClr>
                </a:solidFill>
              </a:rPr>
              <a:t>xsi:complexType</a:t>
            </a:r>
            <a:r>
              <a:rPr lang="en-GB" sz="2000" dirty="0">
                <a:solidFill>
                  <a:schemeClr val="accent6">
                    <a:lumMod val="75000"/>
                  </a:schemeClr>
                </a:solidFill>
              </a:rPr>
              <a:t>&gt;</a:t>
            </a:r>
            <a:br>
              <a:rPr lang="en-GB" sz="2000" dirty="0">
                <a:solidFill>
                  <a:schemeClr val="accent6">
                    <a:lumMod val="75000"/>
                  </a:schemeClr>
                </a:solidFill>
              </a:rPr>
            </a:br>
            <a:r>
              <a:rPr lang="en-GB" sz="2000" dirty="0">
                <a:solidFill>
                  <a:schemeClr val="accent6">
                    <a:lumMod val="75000"/>
                  </a:schemeClr>
                </a:solidFill>
              </a:rPr>
              <a:t>           &lt;</a:t>
            </a:r>
            <a:r>
              <a:rPr lang="en-GB" sz="2000" dirty="0" err="1">
                <a:solidFill>
                  <a:schemeClr val="accent6">
                    <a:lumMod val="75000"/>
                  </a:schemeClr>
                </a:solidFill>
              </a:rPr>
              <a:t>xsi:sequence</a:t>
            </a:r>
            <a:r>
              <a:rPr lang="en-GB" sz="2000" dirty="0">
                <a:solidFill>
                  <a:schemeClr val="accent6">
                    <a:lumMod val="75000"/>
                  </a:schemeClr>
                </a:solidFill>
              </a:rPr>
              <a:t>&gt;</a:t>
            </a:r>
            <a:br>
              <a:rPr lang="en-GB" sz="2000" dirty="0">
                <a:solidFill>
                  <a:schemeClr val="accent6">
                    <a:lumMod val="75000"/>
                  </a:schemeClr>
                </a:solidFill>
              </a:rPr>
            </a:br>
            <a:r>
              <a:rPr lang="en-GB" sz="2000" dirty="0"/>
              <a:t>      	</a:t>
            </a:r>
            <a:r>
              <a:rPr lang="en-GB" sz="2000" dirty="0">
                <a:solidFill>
                  <a:schemeClr val="tx2">
                    <a:lumMod val="60000"/>
                    <a:lumOff val="40000"/>
                  </a:schemeClr>
                </a:solidFill>
              </a:rPr>
              <a:t>  &lt;</a:t>
            </a:r>
            <a:r>
              <a:rPr lang="en-GB" sz="2000" dirty="0" err="1">
                <a:solidFill>
                  <a:schemeClr val="tx2">
                    <a:lumMod val="60000"/>
                    <a:lumOff val="40000"/>
                  </a:schemeClr>
                </a:solidFill>
              </a:rPr>
              <a:t>xsi:element</a:t>
            </a:r>
            <a:r>
              <a:rPr lang="en-GB" sz="2000" dirty="0">
                <a:solidFill>
                  <a:schemeClr val="tx2">
                    <a:lumMod val="60000"/>
                    <a:lumOff val="40000"/>
                  </a:schemeClr>
                </a:solidFill>
              </a:rPr>
              <a:t> name="polygon" </a:t>
            </a:r>
            <a:r>
              <a:rPr lang="en-GB" sz="2000" dirty="0" err="1">
                <a:solidFill>
                  <a:schemeClr val="tx2">
                    <a:lumMod val="60000"/>
                    <a:lumOff val="40000"/>
                  </a:schemeClr>
                </a:solidFill>
              </a:rPr>
              <a:t>minOccurs</a:t>
            </a:r>
            <a:r>
              <a:rPr lang="en-GB" sz="2000" dirty="0">
                <a:solidFill>
                  <a:schemeClr val="tx2">
                    <a:lumMod val="60000"/>
                    <a:lumOff val="40000"/>
                  </a:schemeClr>
                </a:solidFill>
              </a:rPr>
              <a:t>="0" </a:t>
            </a:r>
            <a:r>
              <a:rPr lang="en-GB" sz="2000" dirty="0" err="1">
                <a:solidFill>
                  <a:schemeClr val="tx2">
                    <a:lumMod val="60000"/>
                    <a:lumOff val="40000"/>
                  </a:schemeClr>
                </a:solidFill>
              </a:rPr>
              <a:t>maxOccurs</a:t>
            </a:r>
            <a:r>
              <a:rPr lang="en-GB" sz="2000" dirty="0">
                <a:solidFill>
                  <a:schemeClr val="tx2">
                    <a:lumMod val="60000"/>
                    <a:lumOff val="40000"/>
                  </a:schemeClr>
                </a:solidFill>
              </a:rPr>
              <a:t>="unbounded"&gt;</a:t>
            </a:r>
            <a:br>
              <a:rPr lang="en-GB" sz="2000" dirty="0">
                <a:solidFill>
                  <a:schemeClr val="tx2">
                    <a:lumMod val="60000"/>
                    <a:lumOff val="40000"/>
                  </a:schemeClr>
                </a:solidFill>
              </a:rPr>
            </a:br>
            <a:r>
              <a:rPr lang="en-GB" sz="2000" dirty="0">
                <a:solidFill>
                  <a:schemeClr val="tx2">
                    <a:lumMod val="60000"/>
                    <a:lumOff val="40000"/>
                  </a:schemeClr>
                </a:solidFill>
              </a:rPr>
              <a:t>         	        &lt;</a:t>
            </a:r>
            <a:r>
              <a:rPr lang="en-GB" sz="2000" dirty="0" err="1">
                <a:solidFill>
                  <a:schemeClr val="tx2">
                    <a:lumMod val="60000"/>
                    <a:lumOff val="40000"/>
                  </a:schemeClr>
                </a:solidFill>
              </a:rPr>
              <a:t>xsi:complexType</a:t>
            </a:r>
            <a:r>
              <a:rPr lang="en-GB" sz="2000" dirty="0">
                <a:solidFill>
                  <a:schemeClr val="tx2">
                    <a:lumMod val="60000"/>
                    <a:lumOff val="40000"/>
                  </a:schemeClr>
                </a:solidFill>
              </a:rPr>
              <a:t>&gt;</a:t>
            </a:r>
            <a:br>
              <a:rPr lang="en-GB" sz="2000" dirty="0">
                <a:solidFill>
                  <a:schemeClr val="tx2">
                    <a:lumMod val="60000"/>
                    <a:lumOff val="40000"/>
                  </a:schemeClr>
                </a:solidFill>
              </a:rPr>
            </a:br>
            <a:r>
              <a:rPr lang="en-GB" sz="2000" dirty="0">
                <a:solidFill>
                  <a:schemeClr val="tx2">
                    <a:lumMod val="60000"/>
                    <a:lumOff val="40000"/>
                  </a:schemeClr>
                </a:solidFill>
              </a:rPr>
              <a:t>         		&lt;</a:t>
            </a:r>
            <a:r>
              <a:rPr lang="en-GB" sz="2000" dirty="0" err="1">
                <a:solidFill>
                  <a:schemeClr val="tx2">
                    <a:lumMod val="60000"/>
                    <a:lumOff val="40000"/>
                  </a:schemeClr>
                </a:solidFill>
              </a:rPr>
              <a:t>xsi:sequence</a:t>
            </a:r>
            <a:r>
              <a:rPr lang="en-GB" sz="2000" dirty="0">
                <a:solidFill>
                  <a:schemeClr val="tx2">
                    <a:lumMod val="60000"/>
                    <a:lumOff val="40000"/>
                  </a:schemeClr>
                </a:solidFill>
              </a:rPr>
              <a:t>&gt;</a:t>
            </a:r>
            <a:br>
              <a:rPr lang="en-GB" sz="2000" dirty="0">
                <a:solidFill>
                  <a:schemeClr val="tx2">
                    <a:lumMod val="60000"/>
                    <a:lumOff val="40000"/>
                  </a:schemeClr>
                </a:solidFill>
              </a:rPr>
            </a:br>
            <a:r>
              <a:rPr lang="en-GB" sz="2000" dirty="0">
                <a:solidFill>
                  <a:schemeClr val="tx2">
                    <a:lumMod val="60000"/>
                    <a:lumOff val="40000"/>
                  </a:schemeClr>
                </a:solidFill>
              </a:rPr>
              <a:t>            	          	       </a:t>
            </a:r>
            <a:r>
              <a:rPr lang="en-GB" sz="2000" dirty="0">
                <a:solidFill>
                  <a:srgbClr val="FF0000"/>
                </a:solidFill>
              </a:rPr>
              <a:t>&lt;</a:t>
            </a:r>
            <a:r>
              <a:rPr lang="en-GB" sz="2000" dirty="0" err="1">
                <a:solidFill>
                  <a:srgbClr val="FF0000"/>
                </a:solidFill>
              </a:rPr>
              <a:t>xsi:element</a:t>
            </a:r>
            <a:r>
              <a:rPr lang="en-GB" sz="2000" dirty="0">
                <a:solidFill>
                  <a:srgbClr val="FF0000"/>
                </a:solidFill>
              </a:rPr>
              <a:t> name="points" type="</a:t>
            </a:r>
            <a:r>
              <a:rPr lang="en-GB" sz="2000" dirty="0" err="1">
                <a:solidFill>
                  <a:srgbClr val="FF0000"/>
                </a:solidFill>
              </a:rPr>
              <a:t>xsi:string</a:t>
            </a:r>
            <a:r>
              <a:rPr lang="en-GB" sz="2000" dirty="0">
                <a:solidFill>
                  <a:srgbClr val="FF0000"/>
                </a:solidFill>
              </a:rPr>
              <a:t>"/&gt;</a:t>
            </a:r>
            <a:r>
              <a:rPr lang="en-GB" sz="2000" dirty="0">
                <a:solidFill>
                  <a:schemeClr val="accent4">
                    <a:lumMod val="75000"/>
                  </a:schemeClr>
                </a:solidFill>
              </a:rPr>
              <a:t/>
            </a:r>
            <a:br>
              <a:rPr lang="en-GB" sz="2000" dirty="0">
                <a:solidFill>
                  <a:schemeClr val="accent4">
                    <a:lumMod val="75000"/>
                  </a:schemeClr>
                </a:solidFill>
              </a:rPr>
            </a:br>
            <a:r>
              <a:rPr lang="en-GB" sz="2000" dirty="0">
                <a:solidFill>
                  <a:schemeClr val="tx2">
                    <a:lumMod val="60000"/>
                    <a:lumOff val="40000"/>
                  </a:schemeClr>
                </a:solidFill>
              </a:rPr>
              <a:t>         		&lt;/</a:t>
            </a:r>
            <a:r>
              <a:rPr lang="en-GB" sz="2000" dirty="0" err="1">
                <a:solidFill>
                  <a:schemeClr val="tx2">
                    <a:lumMod val="60000"/>
                    <a:lumOff val="40000"/>
                  </a:schemeClr>
                </a:solidFill>
              </a:rPr>
              <a:t>xsi:sequence</a:t>
            </a:r>
            <a:r>
              <a:rPr lang="en-GB" sz="2000" dirty="0">
                <a:solidFill>
                  <a:schemeClr val="tx2">
                    <a:lumMod val="60000"/>
                    <a:lumOff val="40000"/>
                  </a:schemeClr>
                </a:solidFill>
              </a:rPr>
              <a:t>&gt;</a:t>
            </a:r>
            <a:br>
              <a:rPr lang="en-GB" sz="2000" dirty="0">
                <a:solidFill>
                  <a:schemeClr val="tx2">
                    <a:lumMod val="60000"/>
                    <a:lumOff val="40000"/>
                  </a:schemeClr>
                </a:solidFill>
              </a:rPr>
            </a:br>
            <a:r>
              <a:rPr lang="en-GB" sz="2000" dirty="0">
                <a:solidFill>
                  <a:schemeClr val="tx2">
                    <a:lumMod val="60000"/>
                    <a:lumOff val="40000"/>
                  </a:schemeClr>
                </a:solidFill>
              </a:rPr>
              <a:t>         		</a:t>
            </a:r>
            <a:r>
              <a:rPr lang="en-GB" sz="2000" dirty="0">
                <a:solidFill>
                  <a:srgbClr val="FF0000"/>
                </a:solidFill>
              </a:rPr>
              <a:t>&lt;</a:t>
            </a:r>
            <a:r>
              <a:rPr lang="en-GB" sz="2000" dirty="0" err="1">
                <a:solidFill>
                  <a:srgbClr val="FF0000"/>
                </a:solidFill>
              </a:rPr>
              <a:t>xsi:attribute</a:t>
            </a:r>
            <a:r>
              <a:rPr lang="en-GB" sz="2000" dirty="0">
                <a:solidFill>
                  <a:srgbClr val="FF0000"/>
                </a:solidFill>
              </a:rPr>
              <a:t> name="id" type="</a:t>
            </a:r>
            <a:r>
              <a:rPr lang="en-GB" sz="2000" dirty="0" err="1">
                <a:solidFill>
                  <a:srgbClr val="FF0000"/>
                </a:solidFill>
              </a:rPr>
              <a:t>xsi:ID</a:t>
            </a:r>
            <a:r>
              <a:rPr lang="en-GB" sz="2000" dirty="0">
                <a:solidFill>
                  <a:srgbClr val="FF0000"/>
                </a:solidFill>
              </a:rPr>
              <a:t>"/&gt;</a:t>
            </a:r>
            <a:r>
              <a:rPr lang="en-GB" sz="2000" dirty="0">
                <a:solidFill>
                  <a:schemeClr val="tx2">
                    <a:lumMod val="60000"/>
                    <a:lumOff val="40000"/>
                  </a:schemeClr>
                </a:solidFill>
              </a:rPr>
              <a:t/>
            </a:r>
            <a:br>
              <a:rPr lang="en-GB" sz="2000" dirty="0">
                <a:solidFill>
                  <a:schemeClr val="tx2">
                    <a:lumMod val="60000"/>
                    <a:lumOff val="40000"/>
                  </a:schemeClr>
                </a:solidFill>
              </a:rPr>
            </a:br>
            <a:r>
              <a:rPr lang="en-GB" sz="2000" dirty="0">
                <a:solidFill>
                  <a:schemeClr val="tx2">
                    <a:lumMod val="60000"/>
                    <a:lumOff val="40000"/>
                  </a:schemeClr>
                </a:solidFill>
              </a:rPr>
              <a:t>       	        &lt;/</a:t>
            </a:r>
            <a:r>
              <a:rPr lang="en-GB" sz="2000" dirty="0" err="1">
                <a:solidFill>
                  <a:schemeClr val="tx2">
                    <a:lumMod val="60000"/>
                    <a:lumOff val="40000"/>
                  </a:schemeClr>
                </a:solidFill>
              </a:rPr>
              <a:t>xsi:complexType</a:t>
            </a:r>
            <a:r>
              <a:rPr lang="en-GB" sz="2000" dirty="0">
                <a:solidFill>
                  <a:schemeClr val="tx2">
                    <a:lumMod val="60000"/>
                    <a:lumOff val="40000"/>
                  </a:schemeClr>
                </a:solidFill>
              </a:rPr>
              <a:t>&gt;</a:t>
            </a:r>
            <a:br>
              <a:rPr lang="en-GB" sz="2000" dirty="0">
                <a:solidFill>
                  <a:schemeClr val="tx2">
                    <a:lumMod val="60000"/>
                    <a:lumOff val="40000"/>
                  </a:schemeClr>
                </a:solidFill>
              </a:rPr>
            </a:br>
            <a:r>
              <a:rPr lang="en-GB" sz="2000" dirty="0"/>
              <a:t>      	  </a:t>
            </a:r>
            <a:r>
              <a:rPr lang="en-GB" sz="2000" dirty="0">
                <a:solidFill>
                  <a:schemeClr val="tx2">
                    <a:lumMod val="60000"/>
                    <a:lumOff val="40000"/>
                  </a:schemeClr>
                </a:solidFill>
              </a:rPr>
              <a:t>&lt;/</a:t>
            </a:r>
            <a:r>
              <a:rPr lang="en-GB" sz="2000" dirty="0" err="1">
                <a:solidFill>
                  <a:schemeClr val="tx2">
                    <a:lumMod val="60000"/>
                    <a:lumOff val="40000"/>
                  </a:schemeClr>
                </a:solidFill>
              </a:rPr>
              <a:t>xsi:element</a:t>
            </a:r>
            <a:r>
              <a:rPr lang="en-GB" sz="2000" dirty="0">
                <a:solidFill>
                  <a:schemeClr val="tx2">
                    <a:lumMod val="60000"/>
                    <a:lumOff val="40000"/>
                  </a:schemeClr>
                </a:solidFill>
              </a:rPr>
              <a:t>&gt;</a:t>
            </a:r>
            <a:r>
              <a:rPr lang="en-GB" sz="2000" dirty="0"/>
              <a:t/>
            </a:r>
            <a:br>
              <a:rPr lang="en-GB" sz="2000" dirty="0"/>
            </a:br>
            <a:r>
              <a:rPr lang="en-GB" sz="2000" dirty="0"/>
              <a:t>      </a:t>
            </a:r>
            <a:r>
              <a:rPr lang="en-GB" sz="2000" dirty="0">
                <a:solidFill>
                  <a:schemeClr val="accent6">
                    <a:lumMod val="75000"/>
                  </a:schemeClr>
                </a:solidFill>
              </a:rPr>
              <a:t>     &lt;/</a:t>
            </a:r>
            <a:r>
              <a:rPr lang="en-GB" sz="2000" dirty="0" err="1">
                <a:solidFill>
                  <a:schemeClr val="accent6">
                    <a:lumMod val="75000"/>
                  </a:schemeClr>
                </a:solidFill>
              </a:rPr>
              <a:t>xsi:sequence</a:t>
            </a:r>
            <a:r>
              <a:rPr lang="en-GB" sz="2000" dirty="0">
                <a:solidFill>
                  <a:schemeClr val="accent6">
                    <a:lumMod val="75000"/>
                  </a:schemeClr>
                </a:solidFill>
              </a:rPr>
              <a:t>&gt;</a:t>
            </a:r>
            <a:br>
              <a:rPr lang="en-GB" sz="2000" dirty="0">
                <a:solidFill>
                  <a:schemeClr val="accent6">
                    <a:lumMod val="75000"/>
                  </a:schemeClr>
                </a:solidFill>
              </a:rPr>
            </a:br>
            <a:r>
              <a:rPr lang="en-GB" sz="2000" dirty="0">
                <a:solidFill>
                  <a:schemeClr val="accent6">
                    <a:lumMod val="75000"/>
                  </a:schemeClr>
                </a:solidFill>
              </a:rPr>
              <a:t>      &lt;/</a:t>
            </a:r>
            <a:r>
              <a:rPr lang="en-GB" sz="2000" dirty="0" err="1">
                <a:solidFill>
                  <a:schemeClr val="accent6">
                    <a:lumMod val="75000"/>
                  </a:schemeClr>
                </a:solidFill>
              </a:rPr>
              <a:t>xsi:complexType</a:t>
            </a:r>
            <a:r>
              <a:rPr lang="en-GB" sz="2000" dirty="0">
                <a:solidFill>
                  <a:schemeClr val="accent6">
                    <a:lumMod val="75000"/>
                  </a:schemeClr>
                </a:solidFill>
              </a:rPr>
              <a:t>&gt;</a:t>
            </a:r>
            <a:br>
              <a:rPr lang="en-GB" sz="2000" dirty="0">
                <a:solidFill>
                  <a:schemeClr val="accent6">
                    <a:lumMod val="75000"/>
                  </a:schemeClr>
                </a:solidFill>
              </a:rPr>
            </a:br>
            <a:r>
              <a:rPr lang="en-GB" sz="2000" dirty="0">
                <a:solidFill>
                  <a:schemeClr val="accent6">
                    <a:lumMod val="75000"/>
                  </a:schemeClr>
                </a:solidFill>
              </a:rPr>
              <a:t>&lt;/</a:t>
            </a:r>
            <a:r>
              <a:rPr lang="en-GB" sz="2000" dirty="0" err="1">
                <a:solidFill>
                  <a:schemeClr val="accent6">
                    <a:lumMod val="75000"/>
                  </a:schemeClr>
                </a:solidFill>
              </a:rPr>
              <a:t>xsi:element</a:t>
            </a:r>
            <a:r>
              <a:rPr lang="en-GB" sz="2000" dirty="0">
                <a:solidFill>
                  <a:schemeClr val="accent6">
                    <a:lumMod val="75000"/>
                  </a:schemeClr>
                </a:solidFill>
              </a:rPr>
              <a:t>&gt;</a:t>
            </a:r>
            <a:br>
              <a:rPr lang="en-GB" sz="2000" dirty="0">
                <a:solidFill>
                  <a:schemeClr val="accent6">
                    <a:lumMod val="75000"/>
                  </a:schemeClr>
                </a:solidFill>
              </a:rPr>
            </a:br>
            <a:r>
              <a:rPr lang="en-GB" sz="2000" dirty="0"/>
              <a:t>&lt;/</a:t>
            </a:r>
            <a:r>
              <a:rPr lang="en-GB" sz="2000" dirty="0" err="1"/>
              <a:t>xsi:schema</a:t>
            </a:r>
            <a:r>
              <a:rPr lang="en-GB" sz="2000" dirty="0"/>
              <a:t>&gt;</a:t>
            </a:r>
            <a:endParaRPr lang="en-GB" sz="4000" dirty="0"/>
          </a:p>
        </p:txBody>
      </p:sp>
    </p:spTree>
    <p:extLst>
      <p:ext uri="{BB962C8B-B14F-4D97-AF65-F5344CB8AC3E}">
        <p14:creationId xmlns:p14="http://schemas.microsoft.com/office/powerpoint/2010/main" val="35507268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5720" y="321169"/>
            <a:ext cx="8229600" cy="1143000"/>
          </a:xfrm>
        </p:spPr>
        <p:txBody>
          <a:bodyPr/>
          <a:lstStyle/>
          <a:p>
            <a:pPr algn="r"/>
            <a:r>
              <a:rPr lang="en-GB" sz="4000" dirty="0"/>
              <a:t>XSD</a:t>
            </a:r>
            <a:endParaRPr lang="en-GB" dirty="0"/>
          </a:p>
        </p:txBody>
      </p:sp>
      <p:sp>
        <p:nvSpPr>
          <p:cNvPr id="3" name="Content Placeholder 2"/>
          <p:cNvSpPr>
            <a:spLocks noGrp="1"/>
          </p:cNvSpPr>
          <p:nvPr>
            <p:ph idx="1"/>
          </p:nvPr>
        </p:nvSpPr>
        <p:spPr>
          <a:xfrm>
            <a:off x="407368" y="2492896"/>
            <a:ext cx="11593288" cy="4061048"/>
          </a:xfrm>
        </p:spPr>
        <p:txBody>
          <a:bodyPr/>
          <a:lstStyle/>
          <a:p>
            <a:pPr marL="0" indent="0">
              <a:buNone/>
            </a:pPr>
            <a:r>
              <a:rPr lang="en-GB" sz="2600" dirty="0"/>
              <a:t>Includes information on the </a:t>
            </a:r>
            <a:r>
              <a:rPr lang="en-GB" sz="2600" i="1" dirty="0"/>
              <a:t>namespace</a:t>
            </a:r>
            <a:r>
              <a:rPr lang="en-GB" sz="2600" dirty="0"/>
              <a:t>: a unique identifier (like http://www.geog.leeds.ac.uk).</a:t>
            </a:r>
          </a:p>
          <a:p>
            <a:pPr marL="0" indent="0">
              <a:buNone/>
            </a:pPr>
            <a:r>
              <a:rPr lang="en-GB" sz="2600" dirty="0"/>
              <a:t> </a:t>
            </a:r>
          </a:p>
          <a:p>
            <a:pPr marL="0" indent="0">
              <a:buNone/>
            </a:pPr>
            <a:r>
              <a:rPr lang="en-GB" sz="2600" dirty="0"/>
              <a:t>Allows us to distinguish our XML tag "polygon" from any other "polygon" XML tag. </a:t>
            </a:r>
          </a:p>
        </p:txBody>
      </p:sp>
    </p:spTree>
    <p:extLst>
      <p:ext uri="{BB962C8B-B14F-4D97-AF65-F5344CB8AC3E}">
        <p14:creationId xmlns:p14="http://schemas.microsoft.com/office/powerpoint/2010/main" val="419666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407368" y="2349500"/>
            <a:ext cx="9597057" cy="4237038"/>
          </a:xfrm>
        </p:spPr>
        <p:txBody>
          <a:bodyPr rtlCol="0">
            <a:normAutofit/>
          </a:bodyPr>
          <a:lstStyle/>
          <a:p>
            <a:pPr lvl="1" eaLnBrk="1" fontAlgn="auto" hangingPunct="1">
              <a:spcAft>
                <a:spcPts val="0"/>
              </a:spcAft>
              <a:buNone/>
              <a:defRPr/>
            </a:pPr>
            <a:r>
              <a:rPr lang="en-GB" sz="3600" dirty="0"/>
              <a:t>XML</a:t>
            </a:r>
          </a:p>
          <a:p>
            <a:pPr lvl="1" eaLnBrk="1" fontAlgn="auto" hangingPunct="1">
              <a:spcAft>
                <a:spcPts val="0"/>
              </a:spcAft>
              <a:buNone/>
              <a:defRPr/>
            </a:pPr>
            <a:r>
              <a:rPr lang="en-GB" dirty="0">
                <a:solidFill>
                  <a:schemeClr val="bg1">
                    <a:lumMod val="50000"/>
                  </a:schemeClr>
                </a:solidFill>
              </a:rPr>
              <a:t>Styling and other issues</a:t>
            </a:r>
          </a:p>
          <a:p>
            <a:pPr lvl="1" eaLnBrk="1" fontAlgn="auto" hangingPunct="1">
              <a:spcAft>
                <a:spcPts val="0"/>
              </a:spcAft>
              <a:buNone/>
              <a:defRPr/>
            </a:pPr>
            <a:r>
              <a:rPr lang="en-GB" sz="2000" dirty="0">
                <a:solidFill>
                  <a:schemeClr val="bg1">
                    <a:lumMod val="50000"/>
                  </a:schemeClr>
                </a:solidFill>
              </a:rPr>
              <a:t>Python and XML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3712" y="188640"/>
            <a:ext cx="8229600" cy="1143000"/>
          </a:xfrm>
        </p:spPr>
        <p:txBody>
          <a:bodyPr/>
          <a:lstStyle/>
          <a:p>
            <a:pPr algn="r"/>
            <a:r>
              <a:rPr lang="en-GB" sz="4000" dirty="0"/>
              <a:t>Linking to XSD</a:t>
            </a:r>
            <a:endParaRPr lang="en-GB" dirty="0"/>
          </a:p>
        </p:txBody>
      </p:sp>
      <p:sp>
        <p:nvSpPr>
          <p:cNvPr id="3" name="Content Placeholder 2"/>
          <p:cNvSpPr>
            <a:spLocks noGrp="1"/>
          </p:cNvSpPr>
          <p:nvPr>
            <p:ph idx="1"/>
          </p:nvPr>
        </p:nvSpPr>
        <p:spPr>
          <a:xfrm>
            <a:off x="335360" y="1268760"/>
            <a:ext cx="11521280" cy="5400600"/>
          </a:xfrm>
        </p:spPr>
        <p:txBody>
          <a:bodyPr>
            <a:normAutofit/>
          </a:bodyPr>
          <a:lstStyle/>
          <a:p>
            <a:pPr marL="0" indent="0">
              <a:buNone/>
            </a:pPr>
            <a:r>
              <a:rPr lang="en-GB" sz="2000" dirty="0">
                <a:latin typeface="Courier New" pitchFamily="49" charset="0"/>
                <a:cs typeface="Courier New" pitchFamily="49" charset="0"/>
              </a:rPr>
              <a:t>&lt;?xml version="1.0" encoding="UTF-8"?&gt;</a:t>
            </a:r>
          </a:p>
          <a:p>
            <a:pPr marL="0" indent="0">
              <a:buNone/>
            </a:pPr>
            <a:r>
              <a:rPr lang="en-GB" sz="2000" dirty="0">
                <a:latin typeface="Courier New" pitchFamily="49" charset="0"/>
                <a:cs typeface="Courier New" pitchFamily="49" charset="0"/>
              </a:rPr>
              <a:t>&lt;map  </a:t>
            </a:r>
          </a:p>
          <a:p>
            <a:pPr marL="0" indent="0">
              <a:buNone/>
            </a:pPr>
            <a:r>
              <a:rPr lang="en-GB" sz="2000" dirty="0" err="1">
                <a:solidFill>
                  <a:schemeClr val="tx2">
                    <a:lumMod val="60000"/>
                    <a:lumOff val="40000"/>
                  </a:schemeClr>
                </a:solidFill>
                <a:latin typeface="Courier New" pitchFamily="49" charset="0"/>
                <a:cs typeface="Courier New" pitchFamily="49" charset="0"/>
              </a:rPr>
              <a:t>xmlns:xsi</a:t>
            </a:r>
            <a:r>
              <a:rPr lang="en-GB" sz="2000" dirty="0">
                <a:solidFill>
                  <a:schemeClr val="tx2">
                    <a:lumMod val="60000"/>
                    <a:lumOff val="40000"/>
                  </a:schemeClr>
                </a:solidFill>
                <a:latin typeface="Courier New" pitchFamily="49" charset="0"/>
                <a:cs typeface="Courier New" pitchFamily="49" charset="0"/>
              </a:rPr>
              <a:t>="http://www.w3.org/2001/XMLSchema-instance"</a:t>
            </a:r>
          </a:p>
          <a:p>
            <a:pPr marL="0" indent="0">
              <a:buNone/>
            </a:pPr>
            <a:r>
              <a:rPr lang="en-GB" sz="2000" dirty="0" err="1">
                <a:solidFill>
                  <a:schemeClr val="tx2">
                    <a:lumMod val="60000"/>
                    <a:lumOff val="40000"/>
                  </a:schemeClr>
                </a:solidFill>
                <a:latin typeface="Courier New" pitchFamily="49" charset="0"/>
                <a:cs typeface="Courier New" pitchFamily="49" charset="0"/>
              </a:rPr>
              <a:t>xsi:schemaLocation</a:t>
            </a:r>
            <a:r>
              <a:rPr lang="en-GB" sz="2000" dirty="0">
                <a:solidFill>
                  <a:schemeClr val="tx2">
                    <a:lumMod val="60000"/>
                    <a:lumOff val="40000"/>
                  </a:schemeClr>
                </a:solidFill>
                <a:latin typeface="Courier New" pitchFamily="49" charset="0"/>
                <a:cs typeface="Courier New" pitchFamily="49" charset="0"/>
              </a:rPr>
              <a:t>="http://www.geog.leeds.ac.uk 								map2.xsd" </a:t>
            </a:r>
          </a:p>
          <a:p>
            <a:pPr marL="0" indent="0">
              <a:buNone/>
            </a:pPr>
            <a:r>
              <a:rPr lang="en-GB" sz="2000" dirty="0">
                <a:latin typeface="Courier New" pitchFamily="49" charset="0"/>
                <a:cs typeface="Courier New" pitchFamily="49" charset="0"/>
              </a:rPr>
              <a:t>&gt;</a:t>
            </a:r>
          </a:p>
          <a:p>
            <a:pPr marL="0" indent="0">
              <a:buNone/>
            </a:pPr>
            <a:r>
              <a:rPr lang="en-GB" sz="2000" dirty="0">
                <a:latin typeface="Courier New" pitchFamily="49" charset="0"/>
                <a:cs typeface="Courier New" pitchFamily="49" charset="0"/>
              </a:rPr>
              <a:t>&lt;polygon id="p1"&gt;</a:t>
            </a:r>
          </a:p>
          <a:p>
            <a:pPr marL="0" indent="0">
              <a:buNone/>
            </a:pPr>
            <a:r>
              <a:rPr lang="en-GB" sz="2000" dirty="0">
                <a:latin typeface="Courier New" pitchFamily="49" charset="0"/>
                <a:cs typeface="Courier New" pitchFamily="49" charset="0"/>
              </a:rPr>
              <a:t>	&lt;points&gt;100,100 200,100 200,</a:t>
            </a:r>
          </a:p>
          <a:p>
            <a:pPr marL="0" indent="0">
              <a:buNone/>
            </a:pPr>
            <a:r>
              <a:rPr lang="en-GB" sz="2000" dirty="0">
                <a:latin typeface="Courier New" pitchFamily="49" charset="0"/>
                <a:cs typeface="Courier New" pitchFamily="49" charset="0"/>
              </a:rPr>
              <a:t>			200 100,000 100,100&lt;/points&gt;</a:t>
            </a:r>
          </a:p>
          <a:p>
            <a:pPr marL="0" indent="0">
              <a:buNone/>
            </a:pPr>
            <a:r>
              <a:rPr lang="en-GB" sz="2000" dirty="0">
                <a:latin typeface="Courier New" pitchFamily="49" charset="0"/>
                <a:cs typeface="Courier New" pitchFamily="49" charset="0"/>
              </a:rPr>
              <a:t>&lt;/polygon&gt;</a:t>
            </a:r>
          </a:p>
          <a:p>
            <a:pPr marL="0" indent="0">
              <a:buNone/>
            </a:pPr>
            <a:r>
              <a:rPr lang="en-GB" sz="2000" dirty="0">
                <a:latin typeface="Courier New" pitchFamily="49" charset="0"/>
                <a:cs typeface="Courier New" pitchFamily="49" charset="0"/>
              </a:rPr>
              <a:t>&lt;/map&gt;</a:t>
            </a:r>
          </a:p>
          <a:p>
            <a:pPr marL="0" indent="0">
              <a:buNone/>
            </a:pPr>
            <a:endParaRPr lang="en-GB" sz="2000" dirty="0">
              <a:latin typeface="Courier New" pitchFamily="49" charset="0"/>
              <a:cs typeface="Courier New" pitchFamily="49" charset="0"/>
            </a:endParaRPr>
          </a:p>
          <a:p>
            <a:pPr marL="0" indent="0">
              <a:buNone/>
            </a:pPr>
            <a:r>
              <a:rPr lang="en-GB" sz="2600" dirty="0">
                <a:cs typeface="Courier New" pitchFamily="49" charset="0"/>
              </a:rPr>
              <a:t>Note server URL and relative file location – could just be a URL.</a:t>
            </a:r>
          </a:p>
        </p:txBody>
      </p:sp>
    </p:spTree>
    <p:extLst>
      <p:ext uri="{BB962C8B-B14F-4D97-AF65-F5344CB8AC3E}">
        <p14:creationId xmlns:p14="http://schemas.microsoft.com/office/powerpoint/2010/main" val="3436933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407368" y="2349500"/>
            <a:ext cx="9597057" cy="4237038"/>
          </a:xfrm>
        </p:spPr>
        <p:txBody>
          <a:bodyPr rtlCol="0">
            <a:normAutofit/>
          </a:bodyPr>
          <a:lstStyle/>
          <a:p>
            <a:pPr lvl="1" eaLnBrk="1" fontAlgn="auto" hangingPunct="1">
              <a:spcAft>
                <a:spcPts val="0"/>
              </a:spcAft>
              <a:buNone/>
              <a:defRPr/>
            </a:pPr>
            <a:r>
              <a:rPr lang="en-GB" dirty="0">
                <a:solidFill>
                  <a:schemeClr val="bg1">
                    <a:lumMod val="50000"/>
                  </a:schemeClr>
                </a:solidFill>
              </a:rPr>
              <a:t>XML</a:t>
            </a:r>
          </a:p>
          <a:p>
            <a:pPr lvl="1" eaLnBrk="1" fontAlgn="auto" hangingPunct="1">
              <a:spcAft>
                <a:spcPts val="0"/>
              </a:spcAft>
              <a:buNone/>
              <a:defRPr/>
            </a:pPr>
            <a:r>
              <a:rPr lang="en-GB" sz="3600" dirty="0"/>
              <a:t>Styling and other issues</a:t>
            </a:r>
          </a:p>
          <a:p>
            <a:pPr lvl="1" eaLnBrk="1" fontAlgn="auto" hangingPunct="1">
              <a:spcAft>
                <a:spcPts val="0"/>
              </a:spcAft>
              <a:buNone/>
              <a:defRPr/>
            </a:pPr>
            <a:r>
              <a:rPr lang="en-GB" sz="2000" dirty="0">
                <a:solidFill>
                  <a:schemeClr val="bg1">
                    <a:lumMod val="50000"/>
                  </a:schemeClr>
                </a:solidFill>
              </a:rPr>
              <a:t>Python and XML</a:t>
            </a:r>
          </a:p>
        </p:txBody>
      </p:sp>
    </p:spTree>
    <p:extLst>
      <p:ext uri="{BB962C8B-B14F-4D97-AF65-F5344CB8AC3E}">
        <p14:creationId xmlns:p14="http://schemas.microsoft.com/office/powerpoint/2010/main" val="1360106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5032" y="300151"/>
            <a:ext cx="8229600" cy="1143000"/>
          </a:xfrm>
        </p:spPr>
        <p:txBody>
          <a:bodyPr/>
          <a:lstStyle/>
          <a:p>
            <a:pPr algn="r"/>
            <a:r>
              <a:rPr lang="en-GB" sz="4000" dirty="0"/>
              <a:t>Multiple views</a:t>
            </a:r>
            <a:endParaRPr lang="en-GB" dirty="0"/>
          </a:p>
        </p:txBody>
      </p:sp>
      <p:sp>
        <p:nvSpPr>
          <p:cNvPr id="3" name="Content Placeholder 2"/>
          <p:cNvSpPr>
            <a:spLocks noGrp="1"/>
          </p:cNvSpPr>
          <p:nvPr>
            <p:ph idx="1"/>
          </p:nvPr>
        </p:nvSpPr>
        <p:spPr>
          <a:xfrm>
            <a:off x="407368" y="2636913"/>
            <a:ext cx="11377264" cy="3949899"/>
          </a:xfrm>
        </p:spPr>
        <p:txBody>
          <a:bodyPr/>
          <a:lstStyle/>
          <a:p>
            <a:pPr marL="0" indent="0">
              <a:buNone/>
            </a:pPr>
            <a:r>
              <a:rPr lang="en-GB" sz="2600" dirty="0"/>
              <a:t>Nice thing is that this data can be styled in lots of different ways using </a:t>
            </a:r>
            <a:r>
              <a:rPr lang="en-GB" sz="2600" i="1" dirty="0" err="1"/>
              <a:t>stylesheets</a:t>
            </a:r>
            <a:r>
              <a:rPr lang="en-GB" sz="2600" dirty="0"/>
              <a:t>.</a:t>
            </a:r>
          </a:p>
          <a:p>
            <a:pPr marL="0" indent="0">
              <a:buNone/>
            </a:pPr>
            <a:endParaRPr lang="en-GB" sz="2600" dirty="0"/>
          </a:p>
          <a:p>
            <a:pPr marL="0" indent="0">
              <a:buNone/>
            </a:pPr>
            <a:r>
              <a:rPr lang="en-GB" sz="2600" dirty="0"/>
              <a:t>To write these, we use the </a:t>
            </a:r>
            <a:r>
              <a:rPr lang="en-GB" sz="2600" i="1" dirty="0">
                <a:solidFill>
                  <a:schemeClr val="tx2">
                    <a:lumMod val="60000"/>
                    <a:lumOff val="40000"/>
                  </a:schemeClr>
                </a:solidFill>
              </a:rPr>
              <a:t>XSL (</a:t>
            </a:r>
            <a:r>
              <a:rPr lang="en-GB" sz="2600" i="1" dirty="0" err="1">
                <a:solidFill>
                  <a:schemeClr val="tx2">
                    <a:lumMod val="60000"/>
                    <a:lumOff val="40000"/>
                  </a:schemeClr>
                </a:solidFill>
              </a:rPr>
              <a:t>eXtensible</a:t>
            </a:r>
            <a:r>
              <a:rPr lang="en-GB" sz="2600" i="1" dirty="0">
                <a:solidFill>
                  <a:schemeClr val="tx2">
                    <a:lumMod val="60000"/>
                    <a:lumOff val="40000"/>
                  </a:schemeClr>
                </a:solidFill>
              </a:rPr>
              <a:t> </a:t>
            </a:r>
            <a:r>
              <a:rPr lang="en-GB" sz="2600" i="1" dirty="0" err="1">
                <a:solidFill>
                  <a:schemeClr val="tx2">
                    <a:lumMod val="60000"/>
                    <a:lumOff val="40000"/>
                  </a:schemeClr>
                </a:solidFill>
              </a:rPr>
              <a:t>Stylesheet</a:t>
            </a:r>
            <a:r>
              <a:rPr lang="en-GB" sz="2600" i="1" dirty="0">
                <a:solidFill>
                  <a:schemeClr val="tx2">
                    <a:lumMod val="60000"/>
                    <a:lumOff val="40000"/>
                  </a:schemeClr>
                </a:solidFill>
              </a:rPr>
              <a:t> Language)</a:t>
            </a:r>
            <a:r>
              <a:rPr lang="en-GB" sz="2600" dirty="0"/>
              <a:t>.</a:t>
            </a:r>
          </a:p>
          <a:p>
            <a:pPr marL="0" indent="0">
              <a:buNone/>
            </a:pPr>
            <a:endParaRPr lang="en-GB" sz="2600" dirty="0"/>
          </a:p>
          <a:p>
            <a:pPr marL="0" indent="0">
              <a:buNone/>
            </a:pPr>
            <a:r>
              <a:rPr lang="en-GB" sz="2600" dirty="0"/>
              <a:t>This has several parts, two of which are </a:t>
            </a:r>
            <a:r>
              <a:rPr lang="en-GB" sz="2600" i="1" dirty="0">
                <a:solidFill>
                  <a:schemeClr val="tx2">
                    <a:lumMod val="60000"/>
                    <a:lumOff val="40000"/>
                  </a:schemeClr>
                </a:solidFill>
              </a:rPr>
              <a:t>XSLT (XSL Transformations)</a:t>
            </a:r>
            <a:r>
              <a:rPr lang="en-GB" sz="2600" dirty="0"/>
              <a:t> and </a:t>
            </a:r>
            <a:r>
              <a:rPr lang="en-GB" sz="2600" i="1" dirty="0" err="1">
                <a:solidFill>
                  <a:schemeClr val="tx2">
                    <a:lumMod val="60000"/>
                    <a:lumOff val="40000"/>
                  </a:schemeClr>
                </a:solidFill>
              </a:rPr>
              <a:t>XPath</a:t>
            </a:r>
            <a:r>
              <a:rPr lang="en-GB" sz="2600" dirty="0"/>
              <a:t>.</a:t>
            </a:r>
          </a:p>
        </p:txBody>
      </p:sp>
    </p:spTree>
    <p:extLst>
      <p:ext uri="{BB962C8B-B14F-4D97-AF65-F5344CB8AC3E}">
        <p14:creationId xmlns:p14="http://schemas.microsoft.com/office/powerpoint/2010/main" val="2910462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1151" y="116632"/>
            <a:ext cx="8229600" cy="1143000"/>
          </a:xfrm>
        </p:spPr>
        <p:txBody>
          <a:bodyPr/>
          <a:lstStyle/>
          <a:p>
            <a:pPr algn="r"/>
            <a:r>
              <a:rPr lang="en-GB" sz="4000" dirty="0" err="1"/>
              <a:t>XPath</a:t>
            </a:r>
            <a:endParaRPr lang="en-GB" dirty="0"/>
          </a:p>
        </p:txBody>
      </p:sp>
      <p:sp>
        <p:nvSpPr>
          <p:cNvPr id="3" name="Content Placeholder 2"/>
          <p:cNvSpPr>
            <a:spLocks noGrp="1"/>
          </p:cNvSpPr>
          <p:nvPr>
            <p:ph idx="1"/>
          </p:nvPr>
        </p:nvSpPr>
        <p:spPr>
          <a:xfrm>
            <a:off x="263352" y="260649"/>
            <a:ext cx="10657184" cy="6326163"/>
          </a:xfrm>
        </p:spPr>
        <p:txBody>
          <a:bodyPr/>
          <a:lstStyle/>
          <a:p>
            <a:pPr marL="0" indent="0">
              <a:buNone/>
            </a:pPr>
            <a:r>
              <a:rPr lang="en-GB" sz="2600" dirty="0"/>
              <a:t>Allows you to navigate around a document.</a:t>
            </a:r>
          </a:p>
          <a:p>
            <a:pPr marL="0" indent="0">
              <a:buNone/>
            </a:pPr>
            <a:r>
              <a:rPr lang="en-GB" sz="2600" dirty="0"/>
              <a:t>For example:</a:t>
            </a:r>
          </a:p>
          <a:p>
            <a:pPr marL="0" indent="0">
              <a:buNone/>
            </a:pPr>
            <a:r>
              <a:rPr lang="en-GB" sz="2600" dirty="0"/>
              <a:t>	"</a:t>
            </a:r>
            <a:r>
              <a:rPr lang="en-GB" sz="2600" dirty="0">
                <a:latin typeface="Courier New" pitchFamily="49" charset="0"/>
                <a:cs typeface="Courier New" pitchFamily="49" charset="0"/>
              </a:rPr>
              <a:t>/.</a:t>
            </a:r>
            <a:r>
              <a:rPr lang="en-GB" sz="2600" dirty="0"/>
              <a:t>" : root of the document.</a:t>
            </a:r>
          </a:p>
          <a:p>
            <a:pPr marL="0" indent="0">
              <a:buNone/>
            </a:pPr>
            <a:r>
              <a:rPr lang="en-GB" sz="2600" dirty="0"/>
              <a:t>	"</a:t>
            </a:r>
            <a:r>
              <a:rPr lang="en-GB" sz="2600" dirty="0">
                <a:latin typeface="Courier New" pitchFamily="49" charset="0"/>
                <a:cs typeface="Courier New" pitchFamily="49" charset="0"/>
              </a:rPr>
              <a:t>@</a:t>
            </a:r>
            <a:r>
              <a:rPr lang="en-GB" sz="2600" dirty="0"/>
              <a:t>" : an attribute.</a:t>
            </a:r>
          </a:p>
          <a:p>
            <a:pPr marL="0" indent="0">
              <a:buNone/>
            </a:pPr>
            <a:r>
              <a:rPr lang="en-GB" sz="2600" dirty="0"/>
              <a:t>	"</a:t>
            </a:r>
            <a:r>
              <a:rPr lang="en-GB" sz="2600" dirty="0">
                <a:latin typeface="Courier New" pitchFamily="49" charset="0"/>
                <a:cs typeface="Courier New" pitchFamily="49" charset="0"/>
              </a:rPr>
              <a:t>//</a:t>
            </a:r>
            <a:r>
              <a:rPr lang="en-GB" sz="2600" dirty="0"/>
              <a:t>" : all elements like this in the XML.</a:t>
            </a:r>
          </a:p>
          <a:p>
            <a:pPr marL="0" indent="0">
              <a:buNone/>
            </a:pPr>
            <a:endParaRPr lang="en-GB" sz="2600" dirty="0"/>
          </a:p>
          <a:p>
            <a:pPr marL="0" indent="0">
              <a:buNone/>
            </a:pPr>
            <a:r>
              <a:rPr lang="en-GB" sz="2600" dirty="0">
                <a:latin typeface="Courier New" pitchFamily="49" charset="0"/>
                <a:cs typeface="Courier New" pitchFamily="49" charset="0"/>
              </a:rPr>
              <a:t>/.p/h2 </a:t>
            </a:r>
            <a:r>
              <a:rPr lang="en-GB" sz="2600" dirty="0"/>
              <a:t>– all 2</a:t>
            </a:r>
            <a:r>
              <a:rPr lang="en-GB" sz="2600" baseline="30000" dirty="0"/>
              <a:t>nd</a:t>
            </a:r>
            <a:r>
              <a:rPr lang="en-GB" sz="2600" dirty="0"/>
              <a:t>-level headers in paragraphs in the root</a:t>
            </a:r>
          </a:p>
          <a:p>
            <a:pPr marL="0" indent="0">
              <a:buNone/>
            </a:pPr>
            <a:r>
              <a:rPr lang="en-GB" sz="2600" dirty="0">
                <a:latin typeface="Courier New" pitchFamily="49" charset="0"/>
                <a:cs typeface="Courier New" pitchFamily="49" charset="0"/>
              </a:rPr>
              <a:t>/.p/h2[3] </a:t>
            </a:r>
            <a:r>
              <a:rPr lang="en-GB" sz="2600" dirty="0"/>
              <a:t>– 3</a:t>
            </a:r>
            <a:r>
              <a:rPr lang="en-GB" sz="2600" baseline="30000" dirty="0"/>
              <a:t>rd</a:t>
            </a:r>
            <a:r>
              <a:rPr lang="en-GB" sz="2600" dirty="0"/>
              <a:t> 2</a:t>
            </a:r>
            <a:r>
              <a:rPr lang="en-GB" sz="2600" baseline="30000" dirty="0"/>
              <a:t>nd</a:t>
            </a:r>
            <a:r>
              <a:rPr lang="en-GB" sz="2600" dirty="0"/>
              <a:t>-level header in paragraphs in the root</a:t>
            </a:r>
          </a:p>
          <a:p>
            <a:pPr marL="0" indent="0">
              <a:buNone/>
            </a:pPr>
            <a:r>
              <a:rPr lang="en-GB" sz="2600" dirty="0">
                <a:latin typeface="Courier New" pitchFamily="49" charset="0"/>
                <a:cs typeface="Courier New" pitchFamily="49" charset="0"/>
              </a:rPr>
              <a:t>//p/h2 </a:t>
            </a:r>
            <a:r>
              <a:rPr lang="en-GB" sz="2600" dirty="0"/>
              <a:t>– all 2</a:t>
            </a:r>
            <a:r>
              <a:rPr lang="en-GB" sz="2600" baseline="30000" dirty="0"/>
              <a:t>nd</a:t>
            </a:r>
            <a:r>
              <a:rPr lang="en-GB" sz="2600" dirty="0"/>
              <a:t>-level headers in any paragraph.</a:t>
            </a:r>
          </a:p>
          <a:p>
            <a:pPr marL="0" indent="0">
              <a:buNone/>
            </a:pPr>
            <a:r>
              <a:rPr lang="en-GB" sz="2600" dirty="0">
                <a:latin typeface="Courier New" pitchFamily="49" charset="0"/>
                <a:cs typeface="Courier New" pitchFamily="49" charset="0"/>
              </a:rPr>
              <a:t>//p/h2[@id=“</a:t>
            </a:r>
            <a:r>
              <a:rPr lang="en-GB" sz="2600" dirty="0" err="1">
                <a:latin typeface="Courier New" pitchFamily="49" charset="0"/>
                <a:cs typeface="Courier New" pitchFamily="49" charset="0"/>
              </a:rPr>
              <a:t>titleheader</a:t>
            </a:r>
            <a:r>
              <a:rPr lang="en-GB" sz="2600" dirty="0">
                <a:latin typeface="Courier New" pitchFamily="49" charset="0"/>
                <a:cs typeface="Courier New" pitchFamily="49" charset="0"/>
              </a:rPr>
              <a:t>”] - </a:t>
            </a:r>
            <a:r>
              <a:rPr lang="en-GB" sz="2600" dirty="0"/>
              <a:t>all 2</a:t>
            </a:r>
            <a:r>
              <a:rPr lang="en-GB" sz="2600" baseline="30000" dirty="0"/>
              <a:t>nd</a:t>
            </a:r>
            <a:r>
              <a:rPr lang="en-GB" sz="2600" dirty="0"/>
              <a:t>-level headers in any paragraph where id=</a:t>
            </a:r>
            <a:r>
              <a:rPr lang="en-GB" sz="2600" dirty="0" err="1"/>
              <a:t>titleheader</a:t>
            </a:r>
            <a:r>
              <a:rPr lang="en-GB" sz="2600" dirty="0"/>
              <a:t>.</a:t>
            </a:r>
          </a:p>
          <a:p>
            <a:pPr marL="0" indent="0">
              <a:buNone/>
            </a:pPr>
            <a:endParaRPr lang="en-GB" sz="2600" dirty="0"/>
          </a:p>
          <a:p>
            <a:pPr marL="0" indent="0">
              <a:buNone/>
            </a:pPr>
            <a:r>
              <a:rPr lang="en-GB" sz="2600" dirty="0"/>
              <a:t>Numerous build-in functions for string, </a:t>
            </a:r>
            <a:r>
              <a:rPr lang="en-GB" sz="2600" dirty="0" err="1"/>
              <a:t>boolean</a:t>
            </a:r>
            <a:r>
              <a:rPr lang="en-GB" sz="2600" dirty="0"/>
              <a:t>, and number operations.</a:t>
            </a:r>
          </a:p>
          <a:p>
            <a:pPr marL="0" indent="0">
              <a:buNone/>
            </a:pPr>
            <a:endParaRPr lang="en-GB" sz="2600" dirty="0"/>
          </a:p>
          <a:p>
            <a:pPr marL="0" indent="0">
              <a:buNone/>
            </a:pPr>
            <a:endParaRPr lang="en-GB" sz="2600" dirty="0"/>
          </a:p>
        </p:txBody>
      </p:sp>
    </p:spTree>
    <p:extLst>
      <p:ext uri="{BB962C8B-B14F-4D97-AF65-F5344CB8AC3E}">
        <p14:creationId xmlns:p14="http://schemas.microsoft.com/office/powerpoint/2010/main" val="1916384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9736" y="169840"/>
            <a:ext cx="8229600" cy="1143000"/>
          </a:xfrm>
        </p:spPr>
        <p:txBody>
          <a:bodyPr/>
          <a:lstStyle/>
          <a:p>
            <a:pPr algn="r"/>
            <a:r>
              <a:rPr lang="en-GB" sz="4000" dirty="0"/>
              <a:t>XSLT</a:t>
            </a:r>
            <a:endParaRPr lang="en-GB" dirty="0"/>
          </a:p>
        </p:txBody>
      </p:sp>
      <p:sp>
        <p:nvSpPr>
          <p:cNvPr id="3" name="Content Placeholder 2"/>
          <p:cNvSpPr>
            <a:spLocks noGrp="1"/>
          </p:cNvSpPr>
          <p:nvPr>
            <p:ph idx="1"/>
          </p:nvPr>
        </p:nvSpPr>
        <p:spPr>
          <a:xfrm>
            <a:off x="1775520" y="620688"/>
            <a:ext cx="8712968" cy="6048672"/>
          </a:xfrm>
        </p:spPr>
        <p:txBody>
          <a:bodyPr>
            <a:normAutofit fontScale="55000" lnSpcReduction="20000"/>
          </a:bodyPr>
          <a:lstStyle/>
          <a:p>
            <a:pPr marL="0" indent="0">
              <a:buNone/>
            </a:pPr>
            <a:r>
              <a:rPr lang="en-GB" dirty="0">
                <a:latin typeface="Courier New" pitchFamily="49" charset="0"/>
                <a:cs typeface="Courier New" pitchFamily="49" charset="0"/>
              </a:rPr>
              <a:t>&lt;?xml version="1.0" encoding="UTF-8"?&gt;</a:t>
            </a:r>
            <a:br>
              <a:rPr lang="en-GB" dirty="0">
                <a:latin typeface="Courier New" pitchFamily="49" charset="0"/>
                <a:cs typeface="Courier New" pitchFamily="49" charset="0"/>
              </a:rPr>
            </a:br>
            <a:r>
              <a:rPr lang="en-GB" dirty="0">
                <a:latin typeface="Courier New" pitchFamily="49" charset="0"/>
                <a:cs typeface="Courier New" pitchFamily="49" charset="0"/>
              </a:rPr>
              <a:t>&lt;</a:t>
            </a:r>
            <a:r>
              <a:rPr lang="en-GB" dirty="0" err="1">
                <a:latin typeface="Courier New" pitchFamily="49" charset="0"/>
                <a:cs typeface="Courier New" pitchFamily="49" charset="0"/>
              </a:rPr>
              <a:t>xsl:stylesheet</a:t>
            </a:r>
            <a:r>
              <a:rPr lang="en-GB" dirty="0">
                <a:latin typeface="Courier New" pitchFamily="49" charset="0"/>
                <a:cs typeface="Courier New" pitchFamily="49" charset="0"/>
              </a:rPr>
              <a:t> version="1.0"</a:t>
            </a:r>
            <a:br>
              <a:rPr lang="en-GB" dirty="0">
                <a:latin typeface="Courier New" pitchFamily="49" charset="0"/>
                <a:cs typeface="Courier New" pitchFamily="49" charset="0"/>
              </a:rPr>
            </a:br>
            <a:r>
              <a:rPr lang="en-GB" dirty="0">
                <a:latin typeface="Courier New" pitchFamily="49" charset="0"/>
                <a:cs typeface="Courier New" pitchFamily="49" charset="0"/>
              </a:rPr>
              <a:t>   </a:t>
            </a:r>
            <a:r>
              <a:rPr lang="en-GB" dirty="0" err="1">
                <a:latin typeface="Courier New" pitchFamily="49" charset="0"/>
                <a:cs typeface="Courier New" pitchFamily="49" charset="0"/>
              </a:rPr>
              <a:t>xmlns:xsl</a:t>
            </a:r>
            <a:r>
              <a:rPr lang="en-GB" dirty="0">
                <a:latin typeface="Courier New" pitchFamily="49" charset="0"/>
                <a:cs typeface="Courier New" pitchFamily="49" charset="0"/>
              </a:rPr>
              <a:t>="http://www.w3.org/1999/XSL/Transform"&gt;</a:t>
            </a:r>
            <a:br>
              <a:rPr lang="en-GB" dirty="0">
                <a:latin typeface="Courier New" pitchFamily="49" charset="0"/>
                <a:cs typeface="Courier New" pitchFamily="49" charset="0"/>
              </a:rPr>
            </a:br>
            <a:r>
              <a:rPr lang="en-GB" dirty="0">
                <a:latin typeface="Courier New" pitchFamily="49" charset="0"/>
                <a:cs typeface="Courier New" pitchFamily="49" charset="0"/>
              </a:rPr>
              <a:t>&lt;</a:t>
            </a:r>
            <a:r>
              <a:rPr lang="en-GB" dirty="0" err="1">
                <a:latin typeface="Courier New" pitchFamily="49" charset="0"/>
                <a:cs typeface="Courier New" pitchFamily="49" charset="0"/>
              </a:rPr>
              <a:t>xsl:output</a:t>
            </a:r>
            <a:r>
              <a:rPr lang="en-GB" dirty="0">
                <a:latin typeface="Courier New" pitchFamily="49" charset="0"/>
                <a:cs typeface="Courier New" pitchFamily="49" charset="0"/>
              </a:rPr>
              <a:t> method='html' version='1.0' encoding='UTF-8' indent='yes'/&gt;</a:t>
            </a:r>
          </a:p>
          <a:p>
            <a:pPr marL="0" indent="0">
              <a:buNone/>
            </a:pPr>
            <a:r>
              <a:rPr lang="en-GB" dirty="0">
                <a:latin typeface="Courier New" pitchFamily="49" charset="0"/>
                <a:cs typeface="Courier New" pitchFamily="49" charset="0"/>
              </a:rPr>
              <a:t/>
            </a:r>
            <a:br>
              <a:rPr lang="en-GB" dirty="0">
                <a:latin typeface="Courier New" pitchFamily="49" charset="0"/>
                <a:cs typeface="Courier New" pitchFamily="49" charset="0"/>
              </a:rPr>
            </a:br>
            <a:r>
              <a:rPr lang="en-GB" dirty="0">
                <a:latin typeface="Courier New" pitchFamily="49" charset="0"/>
                <a:cs typeface="Courier New" pitchFamily="49" charset="0"/>
              </a:rPr>
              <a:t>&lt;</a:t>
            </a:r>
            <a:r>
              <a:rPr lang="en-GB" dirty="0" err="1">
                <a:latin typeface="Courier New" pitchFamily="49" charset="0"/>
                <a:cs typeface="Courier New" pitchFamily="49" charset="0"/>
              </a:rPr>
              <a:t>xsl:template</a:t>
            </a:r>
            <a:r>
              <a:rPr lang="en-GB" dirty="0">
                <a:latin typeface="Courier New" pitchFamily="49" charset="0"/>
                <a:cs typeface="Courier New" pitchFamily="49" charset="0"/>
              </a:rPr>
              <a:t> match="/."&gt;</a:t>
            </a:r>
            <a:br>
              <a:rPr lang="en-GB" dirty="0">
                <a:latin typeface="Courier New" pitchFamily="49" charset="0"/>
                <a:cs typeface="Courier New" pitchFamily="49" charset="0"/>
              </a:rPr>
            </a:br>
            <a:r>
              <a:rPr lang="en-GB" dirty="0">
                <a:latin typeface="Courier New" pitchFamily="49" charset="0"/>
                <a:cs typeface="Courier New" pitchFamily="49" charset="0"/>
              </a:rPr>
              <a:t>&lt;html&gt;</a:t>
            </a:r>
            <a:br>
              <a:rPr lang="en-GB" dirty="0">
                <a:latin typeface="Courier New" pitchFamily="49" charset="0"/>
                <a:cs typeface="Courier New" pitchFamily="49" charset="0"/>
              </a:rPr>
            </a:br>
            <a:r>
              <a:rPr lang="en-GB" dirty="0">
                <a:latin typeface="Courier New" pitchFamily="49" charset="0"/>
                <a:cs typeface="Courier New" pitchFamily="49" charset="0"/>
              </a:rPr>
              <a:t>	&lt;body&gt;</a:t>
            </a:r>
            <a:br>
              <a:rPr lang="en-GB" dirty="0">
                <a:latin typeface="Courier New" pitchFamily="49" charset="0"/>
                <a:cs typeface="Courier New" pitchFamily="49" charset="0"/>
              </a:rPr>
            </a:br>
            <a:r>
              <a:rPr lang="en-GB" dirty="0">
                <a:latin typeface="Courier New" pitchFamily="49" charset="0"/>
                <a:cs typeface="Courier New" pitchFamily="49" charset="0"/>
              </a:rPr>
              <a:t>		&lt;h2&gt;Polygons&lt;/h2&gt;</a:t>
            </a:r>
            <a:br>
              <a:rPr lang="en-GB" dirty="0">
                <a:latin typeface="Courier New" pitchFamily="49" charset="0"/>
                <a:cs typeface="Courier New" pitchFamily="49" charset="0"/>
              </a:rPr>
            </a:br>
            <a:r>
              <a:rPr lang="en-GB" dirty="0">
                <a:latin typeface="Courier New" pitchFamily="49" charset="0"/>
                <a:cs typeface="Courier New" pitchFamily="49" charset="0"/>
              </a:rPr>
              <a:t>		&lt;p&gt;</a:t>
            </a:r>
            <a:br>
              <a:rPr lang="en-GB" dirty="0">
                <a:latin typeface="Courier New" pitchFamily="49" charset="0"/>
                <a:cs typeface="Courier New" pitchFamily="49" charset="0"/>
              </a:rPr>
            </a:br>
            <a:r>
              <a:rPr lang="en-GB" dirty="0">
                <a:latin typeface="Courier New" pitchFamily="49" charset="0"/>
                <a:cs typeface="Courier New" pitchFamily="49" charset="0"/>
              </a:rPr>
              <a:t>		&lt;</a:t>
            </a:r>
            <a:r>
              <a:rPr lang="en-GB" dirty="0" err="1">
                <a:latin typeface="Courier New" pitchFamily="49" charset="0"/>
                <a:cs typeface="Courier New" pitchFamily="49" charset="0"/>
              </a:rPr>
              <a:t>xsl:for-each</a:t>
            </a:r>
            <a:r>
              <a:rPr lang="en-GB" dirty="0">
                <a:latin typeface="Courier New" pitchFamily="49" charset="0"/>
                <a:cs typeface="Courier New" pitchFamily="49" charset="0"/>
              </a:rPr>
              <a:t> select=“/map/polygon"&gt;</a:t>
            </a:r>
            <a:br>
              <a:rPr lang="en-GB" dirty="0">
                <a:latin typeface="Courier New" pitchFamily="49" charset="0"/>
                <a:cs typeface="Courier New" pitchFamily="49" charset="0"/>
              </a:rPr>
            </a:br>
            <a:r>
              <a:rPr lang="en-GB" dirty="0">
                <a:latin typeface="Courier New" pitchFamily="49" charset="0"/>
                <a:cs typeface="Courier New" pitchFamily="49" charset="0"/>
              </a:rPr>
              <a:t>			&lt;P&gt;</a:t>
            </a:r>
            <a:br>
              <a:rPr lang="en-GB" dirty="0">
                <a:latin typeface="Courier New" pitchFamily="49" charset="0"/>
                <a:cs typeface="Courier New" pitchFamily="49" charset="0"/>
              </a:rPr>
            </a:br>
            <a:r>
              <a:rPr lang="en-GB" dirty="0">
                <a:latin typeface="Courier New" pitchFamily="49" charset="0"/>
                <a:cs typeface="Courier New" pitchFamily="49" charset="0"/>
              </a:rPr>
              <a:t>				&lt;</a:t>
            </a:r>
            <a:r>
              <a:rPr lang="en-GB" dirty="0" err="1">
                <a:latin typeface="Courier New" pitchFamily="49" charset="0"/>
                <a:cs typeface="Courier New" pitchFamily="49" charset="0"/>
              </a:rPr>
              <a:t>xsl:value-of</a:t>
            </a:r>
            <a:r>
              <a:rPr lang="en-GB" dirty="0">
                <a:latin typeface="Courier New" pitchFamily="49" charset="0"/>
                <a:cs typeface="Courier New" pitchFamily="49" charset="0"/>
              </a:rPr>
              <a:t> select="@id"/&gt; :</a:t>
            </a:r>
            <a:br>
              <a:rPr lang="en-GB" dirty="0">
                <a:latin typeface="Courier New" pitchFamily="49" charset="0"/>
                <a:cs typeface="Courier New" pitchFamily="49" charset="0"/>
              </a:rPr>
            </a:br>
            <a:r>
              <a:rPr lang="en-GB" dirty="0">
                <a:latin typeface="Courier New" pitchFamily="49" charset="0"/>
                <a:cs typeface="Courier New" pitchFamily="49" charset="0"/>
              </a:rPr>
              <a:t>				&lt;</a:t>
            </a:r>
            <a:r>
              <a:rPr lang="en-GB" dirty="0" err="1">
                <a:latin typeface="Courier New" pitchFamily="49" charset="0"/>
                <a:cs typeface="Courier New" pitchFamily="49" charset="0"/>
              </a:rPr>
              <a:t>xsl:value-of</a:t>
            </a:r>
            <a:r>
              <a:rPr lang="en-GB" dirty="0">
                <a:latin typeface="Courier New" pitchFamily="49" charset="0"/>
                <a:cs typeface="Courier New" pitchFamily="49" charset="0"/>
              </a:rPr>
              <a:t> select="points"/&gt;</a:t>
            </a:r>
            <a:br>
              <a:rPr lang="en-GB" dirty="0">
                <a:latin typeface="Courier New" pitchFamily="49" charset="0"/>
                <a:cs typeface="Courier New" pitchFamily="49" charset="0"/>
              </a:rPr>
            </a:br>
            <a:r>
              <a:rPr lang="en-GB" dirty="0">
                <a:latin typeface="Courier New" pitchFamily="49" charset="0"/>
                <a:cs typeface="Courier New" pitchFamily="49" charset="0"/>
              </a:rPr>
              <a:t>			&lt;/P&gt;</a:t>
            </a:r>
            <a:br>
              <a:rPr lang="en-GB" dirty="0">
                <a:latin typeface="Courier New" pitchFamily="49" charset="0"/>
                <a:cs typeface="Courier New" pitchFamily="49" charset="0"/>
              </a:rPr>
            </a:br>
            <a:r>
              <a:rPr lang="en-GB" dirty="0">
                <a:latin typeface="Courier New" pitchFamily="49" charset="0"/>
                <a:cs typeface="Courier New" pitchFamily="49" charset="0"/>
              </a:rPr>
              <a:t>		&lt;/</a:t>
            </a:r>
            <a:r>
              <a:rPr lang="en-GB" dirty="0" err="1">
                <a:latin typeface="Courier New" pitchFamily="49" charset="0"/>
                <a:cs typeface="Courier New" pitchFamily="49" charset="0"/>
              </a:rPr>
              <a:t>xsl:for-each</a:t>
            </a:r>
            <a:r>
              <a:rPr lang="en-GB" dirty="0">
                <a:latin typeface="Courier New" pitchFamily="49" charset="0"/>
                <a:cs typeface="Courier New" pitchFamily="49" charset="0"/>
              </a:rPr>
              <a:t>&gt;</a:t>
            </a:r>
            <a:br>
              <a:rPr lang="en-GB" dirty="0">
                <a:latin typeface="Courier New" pitchFamily="49" charset="0"/>
                <a:cs typeface="Courier New" pitchFamily="49" charset="0"/>
              </a:rPr>
            </a:br>
            <a:r>
              <a:rPr lang="en-GB" dirty="0">
                <a:latin typeface="Courier New" pitchFamily="49" charset="0"/>
                <a:cs typeface="Courier New" pitchFamily="49" charset="0"/>
              </a:rPr>
              <a:t>		&lt;/p&gt; </a:t>
            </a:r>
          </a:p>
          <a:p>
            <a:pPr marL="0" indent="0">
              <a:buNone/>
            </a:pPr>
            <a:r>
              <a:rPr lang="en-GB" dirty="0">
                <a:latin typeface="Courier New" pitchFamily="49" charset="0"/>
                <a:cs typeface="Courier New" pitchFamily="49" charset="0"/>
              </a:rPr>
              <a:t>	&lt;/body&gt;</a:t>
            </a:r>
            <a:br>
              <a:rPr lang="en-GB" dirty="0">
                <a:latin typeface="Courier New" pitchFamily="49" charset="0"/>
                <a:cs typeface="Courier New" pitchFamily="49" charset="0"/>
              </a:rPr>
            </a:br>
            <a:r>
              <a:rPr lang="en-GB" dirty="0">
                <a:latin typeface="Courier New" pitchFamily="49" charset="0"/>
                <a:cs typeface="Courier New" pitchFamily="49" charset="0"/>
              </a:rPr>
              <a:t>&lt;/html&gt;</a:t>
            </a:r>
            <a:br>
              <a:rPr lang="en-GB" dirty="0">
                <a:latin typeface="Courier New" pitchFamily="49" charset="0"/>
                <a:cs typeface="Courier New" pitchFamily="49" charset="0"/>
              </a:rPr>
            </a:br>
            <a:r>
              <a:rPr lang="en-GB" dirty="0">
                <a:latin typeface="Courier New" pitchFamily="49" charset="0"/>
                <a:cs typeface="Courier New" pitchFamily="49" charset="0"/>
              </a:rPr>
              <a:t>&lt;/</a:t>
            </a:r>
            <a:r>
              <a:rPr lang="en-GB" dirty="0" err="1">
                <a:latin typeface="Courier New" pitchFamily="49" charset="0"/>
                <a:cs typeface="Courier New" pitchFamily="49" charset="0"/>
              </a:rPr>
              <a:t>xsl:template</a:t>
            </a:r>
            <a:r>
              <a:rPr lang="en-GB" dirty="0">
                <a:latin typeface="Courier New" pitchFamily="49" charset="0"/>
                <a:cs typeface="Courier New" pitchFamily="49" charset="0"/>
              </a:rPr>
              <a:t>&gt;</a:t>
            </a:r>
            <a:br>
              <a:rPr lang="en-GB" dirty="0">
                <a:latin typeface="Courier New" pitchFamily="49" charset="0"/>
                <a:cs typeface="Courier New" pitchFamily="49" charset="0"/>
              </a:rPr>
            </a:br>
            <a:r>
              <a:rPr lang="en-GB" dirty="0">
                <a:latin typeface="Courier New" pitchFamily="49" charset="0"/>
                <a:cs typeface="Courier New" pitchFamily="49" charset="0"/>
              </a:rPr>
              <a:t>&lt;/</a:t>
            </a:r>
            <a:r>
              <a:rPr lang="en-GB" dirty="0" err="1">
                <a:latin typeface="Courier New" pitchFamily="49" charset="0"/>
                <a:cs typeface="Courier New" pitchFamily="49" charset="0"/>
              </a:rPr>
              <a:t>xsl:stylesheet</a:t>
            </a:r>
            <a:r>
              <a:rPr lang="en-GB" dirty="0">
                <a:latin typeface="Courier New" pitchFamily="49" charset="0"/>
                <a:cs typeface="Courier New" pitchFamily="49" charset="0"/>
              </a:rPr>
              <a:t>&gt;</a:t>
            </a:r>
          </a:p>
          <a:p>
            <a:pPr marL="0" indent="0">
              <a:buNone/>
            </a:pPr>
            <a:endParaRPr lang="en-GB" dirty="0">
              <a:latin typeface="Courier New" pitchFamily="49" charset="0"/>
              <a:cs typeface="Courier New" pitchFamily="49" charset="0"/>
            </a:endParaRPr>
          </a:p>
          <a:p>
            <a:pPr marL="0" indent="0">
              <a:buNone/>
            </a:pPr>
            <a:r>
              <a:rPr lang="en-GB" sz="4200" dirty="0">
                <a:cs typeface="Courier New" pitchFamily="49" charset="0"/>
              </a:rPr>
              <a:t>Converts XML to HTML.</a:t>
            </a:r>
          </a:p>
        </p:txBody>
      </p:sp>
    </p:spTree>
    <p:extLst>
      <p:ext uri="{BB962C8B-B14F-4D97-AF65-F5344CB8AC3E}">
        <p14:creationId xmlns:p14="http://schemas.microsoft.com/office/powerpoint/2010/main" val="1425479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3712" y="116632"/>
            <a:ext cx="8229600" cy="1143000"/>
          </a:xfrm>
        </p:spPr>
        <p:txBody>
          <a:bodyPr/>
          <a:lstStyle/>
          <a:p>
            <a:pPr algn="r"/>
            <a:r>
              <a:rPr lang="en-GB" sz="4000" dirty="0"/>
              <a:t>Linking to XSLT</a:t>
            </a:r>
            <a:endParaRPr lang="en-GB" dirty="0"/>
          </a:p>
        </p:txBody>
      </p:sp>
      <p:sp>
        <p:nvSpPr>
          <p:cNvPr id="3" name="Content Placeholder 2"/>
          <p:cNvSpPr>
            <a:spLocks noGrp="1"/>
          </p:cNvSpPr>
          <p:nvPr>
            <p:ph idx="1"/>
          </p:nvPr>
        </p:nvSpPr>
        <p:spPr>
          <a:xfrm>
            <a:off x="1703512" y="1600200"/>
            <a:ext cx="8784976" cy="4997152"/>
          </a:xfrm>
        </p:spPr>
        <p:txBody>
          <a:bodyPr>
            <a:normAutofit fontScale="70000" lnSpcReduction="20000"/>
          </a:bodyPr>
          <a:lstStyle/>
          <a:p>
            <a:pPr marL="0" indent="0">
              <a:buNone/>
            </a:pPr>
            <a:r>
              <a:rPr lang="en-GB" dirty="0">
                <a:latin typeface="Courier New" pitchFamily="49" charset="0"/>
                <a:cs typeface="Courier New" pitchFamily="49" charset="0"/>
              </a:rPr>
              <a:t>&lt;?xml version="1.0" encoding="UTF-8"?&gt;</a:t>
            </a:r>
          </a:p>
          <a:p>
            <a:pPr marL="0" indent="0">
              <a:buNone/>
            </a:pPr>
            <a:r>
              <a:rPr lang="en-GB" dirty="0">
                <a:solidFill>
                  <a:schemeClr val="tx2">
                    <a:lumMod val="60000"/>
                    <a:lumOff val="40000"/>
                  </a:schemeClr>
                </a:solidFill>
                <a:latin typeface="Courier New" pitchFamily="49" charset="0"/>
                <a:cs typeface="Courier New" pitchFamily="49" charset="0"/>
              </a:rPr>
              <a:t>&lt;?xml-</a:t>
            </a:r>
            <a:r>
              <a:rPr lang="en-GB" dirty="0" err="1">
                <a:solidFill>
                  <a:schemeClr val="tx2">
                    <a:lumMod val="60000"/>
                    <a:lumOff val="40000"/>
                  </a:schemeClr>
                </a:solidFill>
                <a:latin typeface="Courier New" pitchFamily="49" charset="0"/>
                <a:cs typeface="Courier New" pitchFamily="49" charset="0"/>
              </a:rPr>
              <a:t>stylesheet</a:t>
            </a:r>
            <a:r>
              <a:rPr lang="en-GB" dirty="0">
                <a:solidFill>
                  <a:schemeClr val="tx2">
                    <a:lumMod val="60000"/>
                    <a:lumOff val="40000"/>
                  </a:schemeClr>
                </a:solidFill>
                <a:latin typeface="Courier New" pitchFamily="49" charset="0"/>
                <a:cs typeface="Courier New" pitchFamily="49" charset="0"/>
              </a:rPr>
              <a:t> type="text/</a:t>
            </a:r>
            <a:r>
              <a:rPr lang="en-GB" dirty="0" err="1">
                <a:solidFill>
                  <a:schemeClr val="tx2">
                    <a:lumMod val="60000"/>
                    <a:lumOff val="40000"/>
                  </a:schemeClr>
                </a:solidFill>
                <a:latin typeface="Courier New" pitchFamily="49" charset="0"/>
                <a:cs typeface="Courier New" pitchFamily="49" charset="0"/>
              </a:rPr>
              <a:t>xsl</a:t>
            </a:r>
            <a:r>
              <a:rPr lang="en-GB" dirty="0">
                <a:solidFill>
                  <a:schemeClr val="tx2">
                    <a:lumMod val="60000"/>
                    <a:lumOff val="40000"/>
                  </a:schemeClr>
                </a:solidFill>
                <a:latin typeface="Courier New" pitchFamily="49" charset="0"/>
                <a:cs typeface="Courier New" pitchFamily="49" charset="0"/>
              </a:rPr>
              <a:t>" </a:t>
            </a:r>
            <a:r>
              <a:rPr lang="en-GB" dirty="0" err="1">
                <a:solidFill>
                  <a:schemeClr val="tx2">
                    <a:lumMod val="60000"/>
                    <a:lumOff val="40000"/>
                  </a:schemeClr>
                </a:solidFill>
                <a:latin typeface="Courier New" pitchFamily="49" charset="0"/>
                <a:cs typeface="Courier New" pitchFamily="49" charset="0"/>
              </a:rPr>
              <a:t>href</a:t>
            </a:r>
            <a:r>
              <a:rPr lang="en-GB" dirty="0">
                <a:solidFill>
                  <a:schemeClr val="tx2">
                    <a:lumMod val="60000"/>
                    <a:lumOff val="40000"/>
                  </a:schemeClr>
                </a:solidFill>
                <a:latin typeface="Courier New" pitchFamily="49" charset="0"/>
                <a:cs typeface="Courier New" pitchFamily="49" charset="0"/>
              </a:rPr>
              <a:t>="map3.xsl"?&gt;</a:t>
            </a:r>
          </a:p>
          <a:p>
            <a:pPr marL="0" indent="0">
              <a:buNone/>
            </a:pPr>
            <a:r>
              <a:rPr lang="en-GB" dirty="0">
                <a:latin typeface="Courier New" pitchFamily="49" charset="0"/>
                <a:cs typeface="Courier New" pitchFamily="49" charset="0"/>
              </a:rPr>
              <a:t>&lt;map </a:t>
            </a:r>
          </a:p>
          <a:p>
            <a:pPr marL="0" indent="0">
              <a:buNone/>
            </a:pPr>
            <a:r>
              <a:rPr lang="en-GB" dirty="0" err="1">
                <a:latin typeface="Courier New" pitchFamily="49" charset="0"/>
                <a:cs typeface="Courier New" pitchFamily="49" charset="0"/>
              </a:rPr>
              <a:t>xmlns:xsi</a:t>
            </a:r>
            <a:r>
              <a:rPr lang="en-GB" dirty="0">
                <a:latin typeface="Courier New" pitchFamily="49" charset="0"/>
                <a:cs typeface="Courier New" pitchFamily="49" charset="0"/>
              </a:rPr>
              <a:t>="http://www.w3.org/2001/XMLSchema-instance" </a:t>
            </a:r>
          </a:p>
          <a:p>
            <a:pPr marL="0" indent="0">
              <a:buNone/>
            </a:pPr>
            <a:r>
              <a:rPr lang="en-GB" dirty="0" err="1">
                <a:latin typeface="Courier New" pitchFamily="49" charset="0"/>
                <a:cs typeface="Courier New" pitchFamily="49" charset="0"/>
              </a:rPr>
              <a:t>xsi:schemaLocation</a:t>
            </a:r>
            <a:r>
              <a:rPr lang="en-GB" dirty="0">
                <a:latin typeface="Courier New" pitchFamily="49" charset="0"/>
                <a:cs typeface="Courier New" pitchFamily="49" charset="0"/>
              </a:rPr>
              <a:t>="http://www.geog.leeds.ac.uk map3.xsd"</a:t>
            </a:r>
          </a:p>
          <a:p>
            <a:pPr marL="0" indent="0">
              <a:buNone/>
            </a:pPr>
            <a:r>
              <a:rPr lang="en-GB" dirty="0">
                <a:latin typeface="Courier New" pitchFamily="49" charset="0"/>
                <a:cs typeface="Courier New" pitchFamily="49" charset="0"/>
              </a:rPr>
              <a:t>&gt;</a:t>
            </a:r>
          </a:p>
          <a:p>
            <a:pPr marL="0" indent="0">
              <a:buNone/>
            </a:pPr>
            <a:endParaRPr lang="en-GB" dirty="0">
              <a:latin typeface="Courier New" pitchFamily="49" charset="0"/>
              <a:cs typeface="Courier New" pitchFamily="49" charset="0"/>
            </a:endParaRPr>
          </a:p>
          <a:p>
            <a:pPr marL="0" indent="0">
              <a:buNone/>
            </a:pPr>
            <a:r>
              <a:rPr lang="en-GB" dirty="0">
                <a:latin typeface="Courier New" pitchFamily="49" charset="0"/>
                <a:cs typeface="Courier New" pitchFamily="49" charset="0"/>
              </a:rPr>
              <a:t>&lt;polygon id="p1"&gt;</a:t>
            </a:r>
          </a:p>
          <a:p>
            <a:pPr marL="0" indent="0">
              <a:buNone/>
            </a:pPr>
            <a:r>
              <a:rPr lang="en-GB" dirty="0">
                <a:latin typeface="Courier New" pitchFamily="49" charset="0"/>
                <a:cs typeface="Courier New" pitchFamily="49" charset="0"/>
              </a:rPr>
              <a:t>	&lt;points&gt;100,100 200,100 200,</a:t>
            </a:r>
          </a:p>
          <a:p>
            <a:pPr marL="0" indent="0">
              <a:buNone/>
            </a:pPr>
            <a:r>
              <a:rPr lang="en-GB" dirty="0">
                <a:latin typeface="Courier New" pitchFamily="49" charset="0"/>
                <a:cs typeface="Courier New" pitchFamily="49" charset="0"/>
              </a:rPr>
              <a:t>			200 100,000 100,100&lt;/points&gt;</a:t>
            </a:r>
          </a:p>
          <a:p>
            <a:pPr marL="0" indent="0">
              <a:buNone/>
            </a:pPr>
            <a:r>
              <a:rPr lang="en-GB" dirty="0">
                <a:latin typeface="Courier New" pitchFamily="49" charset="0"/>
                <a:cs typeface="Courier New" pitchFamily="49" charset="0"/>
              </a:rPr>
              <a:t>&lt;/polygon&gt;</a:t>
            </a:r>
          </a:p>
          <a:p>
            <a:pPr marL="0" indent="0">
              <a:buNone/>
            </a:pPr>
            <a:r>
              <a:rPr lang="en-GB" dirty="0">
                <a:latin typeface="Courier New" pitchFamily="49" charset="0"/>
                <a:cs typeface="Courier New" pitchFamily="49" charset="0"/>
              </a:rPr>
              <a:t>&lt;/map&gt;</a:t>
            </a:r>
          </a:p>
        </p:txBody>
      </p:sp>
    </p:spTree>
    <p:extLst>
      <p:ext uri="{BB962C8B-B14F-4D97-AF65-F5344CB8AC3E}">
        <p14:creationId xmlns:p14="http://schemas.microsoft.com/office/powerpoint/2010/main" val="27105029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5720" y="130751"/>
            <a:ext cx="8229600" cy="1143000"/>
          </a:xfrm>
        </p:spPr>
        <p:txBody>
          <a:bodyPr/>
          <a:lstStyle/>
          <a:p>
            <a:pPr algn="r"/>
            <a:r>
              <a:rPr lang="en-GB" sz="4000" dirty="0"/>
              <a:t>Views</a:t>
            </a:r>
            <a:endParaRPr lang="en-GB" dirty="0"/>
          </a:p>
        </p:txBody>
      </p:sp>
      <p:sp>
        <p:nvSpPr>
          <p:cNvPr id="3" name="Content Placeholder 2"/>
          <p:cNvSpPr>
            <a:spLocks noGrp="1"/>
          </p:cNvSpPr>
          <p:nvPr>
            <p:ph idx="1"/>
          </p:nvPr>
        </p:nvSpPr>
        <p:spPr>
          <a:xfrm>
            <a:off x="1703512" y="1628801"/>
            <a:ext cx="8229600" cy="4525963"/>
          </a:xfrm>
        </p:spPr>
        <p:txBody>
          <a:bodyPr/>
          <a:lstStyle/>
          <a:p>
            <a:pPr marL="0" indent="0">
              <a:buNone/>
            </a:pPr>
            <a:r>
              <a:rPr lang="en-GB" dirty="0"/>
              <a:t>As XML</a:t>
            </a:r>
          </a:p>
          <a:p>
            <a:pPr marL="0" indent="0">
              <a:buNone/>
            </a:pPr>
            <a:endParaRPr lang="en-GB" dirty="0"/>
          </a:p>
          <a:p>
            <a:pPr marL="0" indent="0">
              <a:buNone/>
            </a:pPr>
            <a:endParaRPr lang="en-GB" dirty="0"/>
          </a:p>
          <a:p>
            <a:pPr marL="0" indent="0">
              <a:buNone/>
            </a:pPr>
            <a:endParaRPr lang="en-GB" dirty="0"/>
          </a:p>
          <a:p>
            <a:pPr marL="0" indent="0">
              <a:buNone/>
            </a:pPr>
            <a:r>
              <a:rPr lang="en-GB" dirty="0"/>
              <a:t>As HTML</a:t>
            </a:r>
          </a:p>
        </p:txBody>
      </p:sp>
      <p:pic>
        <p:nvPicPr>
          <p:cNvPr id="952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171700"/>
            <a:ext cx="9163050" cy="125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523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5521" y="4725145"/>
            <a:ext cx="3248025" cy="105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0661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3712" y="260648"/>
            <a:ext cx="8363272" cy="1143000"/>
          </a:xfrm>
        </p:spPr>
        <p:txBody>
          <a:bodyPr/>
          <a:lstStyle/>
          <a:p>
            <a:pPr algn="r"/>
            <a:r>
              <a:rPr lang="en-GB" sz="4000" dirty="0"/>
              <a:t>SVG</a:t>
            </a:r>
            <a:br>
              <a:rPr lang="en-GB" sz="4000" dirty="0"/>
            </a:br>
            <a:r>
              <a:rPr lang="en-GB" sz="4000" dirty="0"/>
              <a:t>Scalable Vector Graphics</a:t>
            </a:r>
            <a:endParaRPr lang="en-GB" dirty="0"/>
          </a:p>
        </p:txBody>
      </p:sp>
      <p:sp>
        <p:nvSpPr>
          <p:cNvPr id="3" name="Content Placeholder 2"/>
          <p:cNvSpPr>
            <a:spLocks noGrp="1"/>
          </p:cNvSpPr>
          <p:nvPr>
            <p:ph idx="1"/>
          </p:nvPr>
        </p:nvSpPr>
        <p:spPr>
          <a:xfrm>
            <a:off x="1631504" y="1556792"/>
            <a:ext cx="8928992" cy="5301208"/>
          </a:xfrm>
        </p:spPr>
        <p:txBody>
          <a:bodyPr>
            <a:normAutofit fontScale="47500" lnSpcReduction="20000"/>
          </a:bodyPr>
          <a:lstStyle/>
          <a:p>
            <a:pPr marL="0" indent="0">
              <a:buNone/>
            </a:pPr>
            <a:r>
              <a:rPr lang="en-GB" dirty="0"/>
              <a:t>&lt;?xml version="1.0" encoding="UTF-8"?&gt;</a:t>
            </a:r>
          </a:p>
          <a:p>
            <a:pPr marL="0" indent="0">
              <a:buNone/>
            </a:pPr>
            <a:endParaRPr lang="en-GB" dirty="0"/>
          </a:p>
          <a:p>
            <a:pPr marL="0" indent="0">
              <a:buNone/>
            </a:pPr>
            <a:r>
              <a:rPr lang="en-GB" dirty="0"/>
              <a:t>&lt;</a:t>
            </a:r>
            <a:r>
              <a:rPr lang="en-GB" dirty="0" err="1"/>
              <a:t>xsl:stylesheet</a:t>
            </a:r>
            <a:r>
              <a:rPr lang="en-GB" dirty="0"/>
              <a:t> version="1.0" </a:t>
            </a:r>
          </a:p>
          <a:p>
            <a:pPr marL="0" indent="0">
              <a:buNone/>
            </a:pPr>
            <a:r>
              <a:rPr lang="en-GB" dirty="0" err="1"/>
              <a:t>xmlns:xsl</a:t>
            </a:r>
            <a:r>
              <a:rPr lang="en-GB" dirty="0"/>
              <a:t>="http://www.w3.org/1999/XSL/Transform"&gt;</a:t>
            </a:r>
          </a:p>
          <a:p>
            <a:pPr marL="0" indent="0">
              <a:buNone/>
            </a:pPr>
            <a:r>
              <a:rPr lang="en-GB" dirty="0"/>
              <a:t>&lt;</a:t>
            </a:r>
            <a:r>
              <a:rPr lang="en-GB" dirty="0" err="1"/>
              <a:t>xsl:output</a:t>
            </a:r>
            <a:r>
              <a:rPr lang="en-GB" dirty="0"/>
              <a:t> method='xml' </a:t>
            </a:r>
            <a:r>
              <a:rPr lang="en-GB" dirty="0" err="1"/>
              <a:t>doctype</a:t>
            </a:r>
            <a:r>
              <a:rPr lang="en-GB" dirty="0"/>
              <a:t>-system='http://www.w3.org/TR/2000/03/WD-SVG-20000303/DTD/svg-20000303-stylable.dtd' </a:t>
            </a:r>
            <a:r>
              <a:rPr lang="en-GB" dirty="0" err="1"/>
              <a:t>doctype</a:t>
            </a:r>
            <a:r>
              <a:rPr lang="en-GB" dirty="0"/>
              <a:t>-public='-//W3C//DTD SVG 20000303 </a:t>
            </a:r>
            <a:r>
              <a:rPr lang="en-GB" dirty="0" err="1"/>
              <a:t>Stylable</a:t>
            </a:r>
            <a:r>
              <a:rPr lang="en-GB" dirty="0"/>
              <a:t>//EN"/' /&gt;</a:t>
            </a:r>
          </a:p>
          <a:p>
            <a:pPr marL="0" indent="0">
              <a:buNone/>
            </a:pPr>
            <a:endParaRPr lang="en-GB" dirty="0"/>
          </a:p>
          <a:p>
            <a:pPr marL="0" indent="0">
              <a:buNone/>
            </a:pPr>
            <a:r>
              <a:rPr lang="en-GB" dirty="0"/>
              <a:t>&lt;</a:t>
            </a:r>
            <a:r>
              <a:rPr lang="en-GB" dirty="0" err="1"/>
              <a:t>xsl:template</a:t>
            </a:r>
            <a:r>
              <a:rPr lang="en-GB" dirty="0"/>
              <a:t> match="/"&gt;</a:t>
            </a:r>
          </a:p>
          <a:p>
            <a:pPr marL="0" indent="0">
              <a:buNone/>
            </a:pPr>
            <a:endParaRPr lang="en-GB" dirty="0"/>
          </a:p>
          <a:p>
            <a:pPr marL="0" indent="0">
              <a:buNone/>
            </a:pPr>
            <a:endParaRPr lang="en-GB" dirty="0"/>
          </a:p>
          <a:p>
            <a:pPr marL="0" indent="0">
              <a:buNone/>
            </a:pPr>
            <a:r>
              <a:rPr lang="en-GB" dirty="0"/>
              <a:t>&lt;</a:t>
            </a:r>
            <a:r>
              <a:rPr lang="en-GB" dirty="0" err="1"/>
              <a:t>svg</a:t>
            </a:r>
            <a:r>
              <a:rPr lang="en-GB" dirty="0"/>
              <a:t> width="100%" height="100%" version="1.1" </a:t>
            </a:r>
            <a:r>
              <a:rPr lang="en-GB" dirty="0" err="1"/>
              <a:t>xmlns</a:t>
            </a:r>
            <a:r>
              <a:rPr lang="en-GB" dirty="0"/>
              <a:t>="http://www.w3.org/2000/svg"&gt;</a:t>
            </a:r>
          </a:p>
          <a:p>
            <a:pPr marL="0" indent="0">
              <a:buNone/>
            </a:pPr>
            <a:endParaRPr lang="en-GB" dirty="0"/>
          </a:p>
          <a:p>
            <a:pPr marL="0" indent="0">
              <a:buNone/>
            </a:pPr>
            <a:r>
              <a:rPr lang="en-GB" dirty="0"/>
              <a:t>&lt;</a:t>
            </a:r>
            <a:r>
              <a:rPr lang="en-GB" dirty="0" err="1"/>
              <a:t>xsl:for-each</a:t>
            </a:r>
            <a:r>
              <a:rPr lang="en-GB" dirty="0"/>
              <a:t> select=“/map/polygon"&gt;</a:t>
            </a:r>
          </a:p>
          <a:p>
            <a:pPr marL="0" indent="0">
              <a:buNone/>
            </a:pPr>
            <a:r>
              <a:rPr lang="en-GB" dirty="0"/>
              <a:t>&lt;polygon style="fill:#</a:t>
            </a:r>
            <a:r>
              <a:rPr lang="en-GB" dirty="0" err="1"/>
              <a:t>cccccc;stroke</a:t>
            </a:r>
            <a:r>
              <a:rPr lang="en-GB" dirty="0"/>
              <a:t>:#000000;stroke-width:1"&gt;</a:t>
            </a:r>
          </a:p>
          <a:p>
            <a:pPr marL="0" indent="0">
              <a:buNone/>
            </a:pPr>
            <a:r>
              <a:rPr lang="en-GB" dirty="0"/>
              <a:t>	&lt;</a:t>
            </a:r>
            <a:r>
              <a:rPr lang="en-GB" dirty="0" err="1"/>
              <a:t>xsl:attribute</a:t>
            </a:r>
            <a:r>
              <a:rPr lang="en-GB" dirty="0"/>
              <a:t> name="points"&gt;&lt;</a:t>
            </a:r>
            <a:r>
              <a:rPr lang="en-GB" dirty="0" err="1"/>
              <a:t>xsl:value-of</a:t>
            </a:r>
            <a:r>
              <a:rPr lang="en-GB" dirty="0"/>
              <a:t> select="points"/&gt;&lt;/</a:t>
            </a:r>
            <a:r>
              <a:rPr lang="en-GB" dirty="0" err="1"/>
              <a:t>xsl:attribute</a:t>
            </a:r>
            <a:r>
              <a:rPr lang="en-GB" dirty="0"/>
              <a:t>&gt;</a:t>
            </a:r>
          </a:p>
          <a:p>
            <a:pPr marL="0" indent="0">
              <a:buNone/>
            </a:pPr>
            <a:r>
              <a:rPr lang="en-GB" dirty="0"/>
              <a:t>&lt;/polygon&gt;</a:t>
            </a:r>
          </a:p>
          <a:p>
            <a:pPr marL="0" indent="0">
              <a:buNone/>
            </a:pPr>
            <a:r>
              <a:rPr lang="en-GB" dirty="0"/>
              <a:t>&lt;/</a:t>
            </a:r>
            <a:r>
              <a:rPr lang="en-GB" dirty="0" err="1"/>
              <a:t>xsl:for-each</a:t>
            </a:r>
            <a:r>
              <a:rPr lang="en-GB" dirty="0"/>
              <a:t>&gt;</a:t>
            </a:r>
          </a:p>
          <a:p>
            <a:pPr marL="0" indent="0">
              <a:buNone/>
            </a:pPr>
            <a:r>
              <a:rPr lang="en-GB" dirty="0"/>
              <a:t>&lt;/</a:t>
            </a:r>
            <a:r>
              <a:rPr lang="en-GB" dirty="0" err="1"/>
              <a:t>svg</a:t>
            </a:r>
            <a:r>
              <a:rPr lang="en-GB" dirty="0"/>
              <a:t>&gt;</a:t>
            </a:r>
          </a:p>
          <a:p>
            <a:pPr marL="0" indent="0">
              <a:buNone/>
            </a:pPr>
            <a:r>
              <a:rPr lang="en-GB" dirty="0"/>
              <a:t>&lt;/</a:t>
            </a:r>
            <a:r>
              <a:rPr lang="en-GB" dirty="0" err="1"/>
              <a:t>xsl:template</a:t>
            </a:r>
            <a:r>
              <a:rPr lang="en-GB" dirty="0"/>
              <a:t>&gt;</a:t>
            </a:r>
          </a:p>
          <a:p>
            <a:pPr marL="0" indent="0">
              <a:buNone/>
            </a:pPr>
            <a:r>
              <a:rPr lang="en-GB" dirty="0"/>
              <a:t>&lt;/</a:t>
            </a:r>
            <a:r>
              <a:rPr lang="en-GB" dirty="0" err="1"/>
              <a:t>xsl:stylesheet</a:t>
            </a:r>
            <a:r>
              <a:rPr lang="en-GB" dirty="0"/>
              <a:t>&gt;</a:t>
            </a:r>
          </a:p>
        </p:txBody>
      </p:sp>
    </p:spTree>
    <p:extLst>
      <p:ext uri="{BB962C8B-B14F-4D97-AF65-F5344CB8AC3E}">
        <p14:creationId xmlns:p14="http://schemas.microsoft.com/office/powerpoint/2010/main" val="6567823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9696" y="267572"/>
            <a:ext cx="8435280" cy="1143000"/>
          </a:xfrm>
        </p:spPr>
        <p:txBody>
          <a:bodyPr/>
          <a:lstStyle/>
          <a:p>
            <a:pPr algn="r"/>
            <a:r>
              <a:rPr lang="en-GB" sz="4000" dirty="0"/>
              <a:t>SVG</a:t>
            </a:r>
          </a:p>
        </p:txBody>
      </p:sp>
      <p:sp>
        <p:nvSpPr>
          <p:cNvPr id="3" name="Content Placeholder 2"/>
          <p:cNvSpPr>
            <a:spLocks noGrp="1"/>
          </p:cNvSpPr>
          <p:nvPr>
            <p:ph idx="1"/>
          </p:nvPr>
        </p:nvSpPr>
        <p:spPr>
          <a:xfrm>
            <a:off x="335360" y="1844824"/>
            <a:ext cx="10153128" cy="4896544"/>
          </a:xfrm>
        </p:spPr>
        <p:txBody>
          <a:bodyPr/>
          <a:lstStyle/>
          <a:p>
            <a:pPr marL="0" indent="0">
              <a:buNone/>
            </a:pPr>
            <a:r>
              <a:rPr lang="en-GB" sz="2600" dirty="0"/>
              <a:t>SVG View</a:t>
            </a:r>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r>
              <a:rPr lang="en-GB" sz="2600" dirty="0"/>
              <a:t>All the same data, just different view.</a:t>
            </a:r>
          </a:p>
          <a:p>
            <a:pPr marL="0" indent="0">
              <a:buNone/>
            </a:pPr>
            <a:r>
              <a:rPr lang="en-GB" sz="2600" dirty="0"/>
              <a:t>GML to XML and SVG: Maria, S. and </a:t>
            </a:r>
            <a:r>
              <a:rPr lang="en-GB" sz="2600" dirty="0" err="1"/>
              <a:t>Tsoulos</a:t>
            </a:r>
            <a:r>
              <a:rPr lang="en-GB" sz="2600" dirty="0"/>
              <a:t>, L (2003) A holistic Approach of Map Composition Utilizing XML </a:t>
            </a:r>
            <a:r>
              <a:rPr lang="en-GB" sz="2600" i="1" dirty="0"/>
              <a:t>Proceedings of SVG Open 2003 Vancouver, Canada - July 13-18, 2003</a:t>
            </a:r>
            <a:r>
              <a:rPr lang="en-GB" sz="2600" dirty="0"/>
              <a:t>. </a:t>
            </a:r>
          </a:p>
        </p:txBody>
      </p:sp>
      <p:pic>
        <p:nvPicPr>
          <p:cNvPr id="9625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7728" y="2132857"/>
            <a:ext cx="1828800" cy="202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99243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3712" y="264238"/>
            <a:ext cx="8229600" cy="1143000"/>
          </a:xfrm>
        </p:spPr>
        <p:txBody>
          <a:bodyPr/>
          <a:lstStyle/>
          <a:p>
            <a:pPr algn="r"/>
            <a:r>
              <a:rPr lang="en-GB" sz="4000" dirty="0"/>
              <a:t>Tools for writing XML</a:t>
            </a:r>
            <a:endParaRPr lang="en-GB" dirty="0"/>
          </a:p>
        </p:txBody>
      </p:sp>
      <p:sp>
        <p:nvSpPr>
          <p:cNvPr id="3" name="Content Placeholder 2"/>
          <p:cNvSpPr>
            <a:spLocks noGrp="1"/>
          </p:cNvSpPr>
          <p:nvPr>
            <p:ph idx="1"/>
          </p:nvPr>
        </p:nvSpPr>
        <p:spPr>
          <a:xfrm>
            <a:off x="407368" y="2636913"/>
            <a:ext cx="9597752" cy="3949899"/>
          </a:xfrm>
        </p:spPr>
        <p:txBody>
          <a:bodyPr/>
          <a:lstStyle/>
          <a:p>
            <a:pPr marL="0" indent="0">
              <a:spcAft>
                <a:spcPts val="1200"/>
              </a:spcAft>
              <a:buNone/>
            </a:pPr>
            <a:r>
              <a:rPr lang="en-GB" sz="2600" dirty="0"/>
              <a:t>Notepad++ will recognise it, but not check it.</a:t>
            </a:r>
          </a:p>
          <a:p>
            <a:pPr marL="0" indent="0">
              <a:buNone/>
            </a:pPr>
            <a:r>
              <a:rPr lang="en-GB" sz="2600" dirty="0"/>
              <a:t>XML Notepad:</a:t>
            </a:r>
          </a:p>
          <a:p>
            <a:pPr marL="0" indent="0">
              <a:spcAft>
                <a:spcPts val="1200"/>
              </a:spcAft>
              <a:buNone/>
            </a:pPr>
            <a:r>
              <a:rPr lang="en-GB" sz="2600" dirty="0"/>
              <a:t>http://msdn.microsoft.com/en-US/data/bb190600.aspx</a:t>
            </a:r>
          </a:p>
          <a:p>
            <a:pPr marL="0" indent="0">
              <a:spcAft>
                <a:spcPts val="1200"/>
              </a:spcAft>
              <a:buNone/>
            </a:pPr>
            <a:r>
              <a:rPr lang="en-GB" sz="2600" dirty="0"/>
              <a:t>Eclipse</a:t>
            </a:r>
          </a:p>
          <a:p>
            <a:pPr marL="0" indent="0">
              <a:spcAft>
                <a:spcPts val="1200"/>
              </a:spcAft>
              <a:buNone/>
            </a:pPr>
            <a:r>
              <a:rPr lang="en-GB" sz="2600" dirty="0"/>
              <a:t>But most browsers will allow you to view and validate XML.</a:t>
            </a:r>
          </a:p>
        </p:txBody>
      </p:sp>
    </p:spTree>
    <p:extLst>
      <p:ext uri="{BB962C8B-B14F-4D97-AF65-F5344CB8AC3E}">
        <p14:creationId xmlns:p14="http://schemas.microsoft.com/office/powerpoint/2010/main" val="114608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5720" y="408435"/>
            <a:ext cx="8229600" cy="1143000"/>
          </a:xfrm>
        </p:spPr>
        <p:txBody>
          <a:bodyPr/>
          <a:lstStyle/>
          <a:p>
            <a:pPr algn="r"/>
            <a:r>
              <a:rPr lang="en-GB" sz="4000" dirty="0"/>
              <a:t>Text-based data formats</a:t>
            </a:r>
          </a:p>
        </p:txBody>
      </p:sp>
      <p:sp>
        <p:nvSpPr>
          <p:cNvPr id="3" name="Content Placeholder 2"/>
          <p:cNvSpPr>
            <a:spLocks noGrp="1"/>
          </p:cNvSpPr>
          <p:nvPr>
            <p:ph idx="1"/>
          </p:nvPr>
        </p:nvSpPr>
        <p:spPr>
          <a:xfrm>
            <a:off x="551384" y="1916833"/>
            <a:ext cx="11253936" cy="4525963"/>
          </a:xfrm>
        </p:spPr>
        <p:txBody>
          <a:bodyPr/>
          <a:lstStyle/>
          <a:p>
            <a:pPr marL="0" indent="0">
              <a:buNone/>
            </a:pPr>
            <a:r>
              <a:rPr lang="en-GB" sz="2600" dirty="0"/>
              <a:t>As data space has become cheaper, people have moved away from binary data formats.</a:t>
            </a:r>
          </a:p>
          <a:p>
            <a:pPr marL="0" indent="0">
              <a:buNone/>
            </a:pPr>
            <a:r>
              <a:rPr lang="en-GB" sz="2600" dirty="0"/>
              <a:t>Text easier to understand for humans / coders.</a:t>
            </a:r>
          </a:p>
          <a:p>
            <a:pPr marL="0" indent="0">
              <a:buNone/>
            </a:pPr>
            <a:endParaRPr lang="en-GB" sz="2600" dirty="0"/>
          </a:p>
          <a:p>
            <a:pPr marL="0" indent="0">
              <a:buNone/>
            </a:pPr>
            <a:r>
              <a:rPr lang="en-GB" sz="2600" dirty="0"/>
              <a:t>Move to open data formats encourages text.</a:t>
            </a:r>
          </a:p>
          <a:p>
            <a:pPr marL="0" indent="0">
              <a:buNone/>
            </a:pPr>
            <a:r>
              <a:rPr lang="en-GB" sz="2600" dirty="0"/>
              <a:t>Text based on international standards so easier to transfer between software.</a:t>
            </a:r>
          </a:p>
          <a:p>
            <a:pPr marL="0" indent="0">
              <a:buNone/>
            </a:pPr>
            <a:endParaRPr lang="en-GB" sz="2600" dirty="0"/>
          </a:p>
          <a:p>
            <a:pPr marL="0" indent="0">
              <a:buNone/>
            </a:pPr>
            <a:endParaRPr lang="en-GB" dirty="0"/>
          </a:p>
        </p:txBody>
      </p:sp>
    </p:spTree>
    <p:extLst>
      <p:ext uri="{BB962C8B-B14F-4D97-AF65-F5344CB8AC3E}">
        <p14:creationId xmlns:p14="http://schemas.microsoft.com/office/powerpoint/2010/main" val="23950544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3024" y="188640"/>
            <a:ext cx="8229600" cy="1143000"/>
          </a:xfrm>
        </p:spPr>
        <p:txBody>
          <a:bodyPr/>
          <a:lstStyle/>
          <a:p>
            <a:pPr algn="r"/>
            <a:r>
              <a:rPr lang="en-GB" sz="4000" dirty="0"/>
              <a:t>Further information</a:t>
            </a:r>
          </a:p>
        </p:txBody>
      </p:sp>
      <p:sp>
        <p:nvSpPr>
          <p:cNvPr id="3" name="Content Placeholder 2"/>
          <p:cNvSpPr>
            <a:spLocks noGrp="1"/>
          </p:cNvSpPr>
          <p:nvPr>
            <p:ph idx="1"/>
          </p:nvPr>
        </p:nvSpPr>
        <p:spPr>
          <a:xfrm>
            <a:off x="479376" y="1196753"/>
            <a:ext cx="10009112" cy="5649399"/>
          </a:xfrm>
        </p:spPr>
        <p:txBody>
          <a:bodyPr>
            <a:normAutofit lnSpcReduction="10000"/>
          </a:bodyPr>
          <a:lstStyle/>
          <a:p>
            <a:pPr marL="0" indent="0">
              <a:buNone/>
            </a:pPr>
            <a:r>
              <a:rPr lang="en-GB" sz="2600" dirty="0">
                <a:solidFill>
                  <a:schemeClr val="tx2">
                    <a:lumMod val="60000"/>
                    <a:lumOff val="40000"/>
                  </a:schemeClr>
                </a:solidFill>
              </a:rPr>
              <a:t>XML: http://www.w3.org/TR/xml11</a:t>
            </a:r>
          </a:p>
          <a:p>
            <a:pPr marL="0" indent="0">
              <a:buNone/>
            </a:pPr>
            <a:r>
              <a:rPr lang="en-GB" sz="2600" dirty="0"/>
              <a:t>http://en.wikipedia.org/wiki/XML</a:t>
            </a:r>
          </a:p>
          <a:p>
            <a:pPr marL="0" indent="0">
              <a:buNone/>
            </a:pPr>
            <a:r>
              <a:rPr lang="en-GB" sz="2600" dirty="0"/>
              <a:t>http://en.wikipedia.org/wiki/Geography_Markup_Language</a:t>
            </a:r>
          </a:p>
          <a:p>
            <a:pPr marL="0" indent="0">
              <a:buNone/>
            </a:pPr>
            <a:r>
              <a:rPr lang="en-GB" sz="2600" dirty="0">
                <a:solidFill>
                  <a:schemeClr val="tx2">
                    <a:lumMod val="60000"/>
                    <a:lumOff val="40000"/>
                  </a:schemeClr>
                </a:solidFill>
              </a:rPr>
              <a:t>Schema</a:t>
            </a:r>
            <a:r>
              <a:rPr lang="en-GB" sz="2600" dirty="0"/>
              <a:t> </a:t>
            </a:r>
          </a:p>
          <a:p>
            <a:pPr marL="0" indent="0">
              <a:buNone/>
            </a:pPr>
            <a:r>
              <a:rPr lang="en-GB" sz="2600" dirty="0"/>
              <a:t>http://en.wikipedia.org/wiki/Document_Type_Definition</a:t>
            </a:r>
          </a:p>
          <a:p>
            <a:pPr marL="0" indent="0">
              <a:buNone/>
            </a:pPr>
            <a:r>
              <a:rPr lang="en-GB" sz="2600" dirty="0"/>
              <a:t>http://www.w3schools.com/dtd/default.asp</a:t>
            </a:r>
          </a:p>
          <a:p>
            <a:pPr marL="0" indent="0">
              <a:buNone/>
            </a:pPr>
            <a:r>
              <a:rPr lang="en-GB" sz="2600" dirty="0"/>
              <a:t>http://en.wikipedia.org/wiki/XML_Schema_%28W3C%29</a:t>
            </a:r>
          </a:p>
          <a:p>
            <a:pPr marL="0" indent="0">
              <a:buNone/>
            </a:pPr>
            <a:r>
              <a:rPr lang="en-GB" sz="2600" dirty="0"/>
              <a:t>http://www.w3schools.com/schema/schema_intro.asp</a:t>
            </a:r>
          </a:p>
          <a:p>
            <a:pPr marL="0" indent="0">
              <a:buNone/>
            </a:pPr>
            <a:r>
              <a:rPr lang="en-GB" sz="2600" dirty="0"/>
              <a:t>http://www.w3schools.com/xml/xml_namespaces.asp</a:t>
            </a:r>
          </a:p>
          <a:p>
            <a:pPr marL="0" indent="0">
              <a:buNone/>
            </a:pPr>
            <a:r>
              <a:rPr lang="en-GB" sz="2600" dirty="0">
                <a:solidFill>
                  <a:schemeClr val="tx2">
                    <a:lumMod val="60000"/>
                    <a:lumOff val="40000"/>
                  </a:schemeClr>
                </a:solidFill>
              </a:rPr>
              <a:t>Styling:</a:t>
            </a:r>
          </a:p>
          <a:p>
            <a:pPr marL="0" indent="0">
              <a:buNone/>
            </a:pPr>
            <a:r>
              <a:rPr lang="en-GB" sz="2600" dirty="0"/>
              <a:t>http://www.w3schools.com/xpath/default.asp</a:t>
            </a:r>
          </a:p>
          <a:p>
            <a:pPr marL="0" indent="0">
              <a:buNone/>
            </a:pPr>
            <a:r>
              <a:rPr lang="en-GB" sz="2600" dirty="0"/>
              <a:t>http://www.w3schools.com/xsl/default.asp</a:t>
            </a:r>
          </a:p>
        </p:txBody>
      </p:sp>
    </p:spTree>
    <p:extLst>
      <p:ext uri="{BB962C8B-B14F-4D97-AF65-F5344CB8AC3E}">
        <p14:creationId xmlns:p14="http://schemas.microsoft.com/office/powerpoint/2010/main" val="41909639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1704" y="188640"/>
            <a:ext cx="8229600" cy="1143000"/>
          </a:xfrm>
        </p:spPr>
        <p:txBody>
          <a:bodyPr/>
          <a:lstStyle/>
          <a:p>
            <a:pPr algn="r"/>
            <a:r>
              <a:rPr lang="en-GB" sz="4000" dirty="0"/>
              <a:t>Key XML</a:t>
            </a:r>
            <a:endParaRPr lang="en-GB" dirty="0"/>
          </a:p>
        </p:txBody>
      </p:sp>
      <p:sp>
        <p:nvSpPr>
          <p:cNvPr id="3" name="Content Placeholder 2"/>
          <p:cNvSpPr>
            <a:spLocks noGrp="1"/>
          </p:cNvSpPr>
          <p:nvPr>
            <p:ph idx="1"/>
          </p:nvPr>
        </p:nvSpPr>
        <p:spPr>
          <a:xfrm>
            <a:off x="407368" y="2348881"/>
            <a:ext cx="9597752" cy="4165923"/>
          </a:xfrm>
        </p:spPr>
        <p:txBody>
          <a:bodyPr/>
          <a:lstStyle/>
          <a:p>
            <a:pPr marL="0" indent="0">
              <a:spcAft>
                <a:spcPts val="1200"/>
              </a:spcAft>
              <a:buNone/>
            </a:pPr>
            <a:r>
              <a:rPr lang="en-GB" sz="2600" dirty="0"/>
              <a:t>GML (Geographical </a:t>
            </a:r>
            <a:r>
              <a:rPr lang="en-GB" sz="2600" dirty="0" err="1"/>
              <a:t>Markup</a:t>
            </a:r>
            <a:r>
              <a:rPr lang="en-GB" sz="2600" dirty="0"/>
              <a:t> Language)</a:t>
            </a:r>
          </a:p>
          <a:p>
            <a:pPr marL="0" indent="0">
              <a:spcAft>
                <a:spcPts val="1200"/>
              </a:spcAft>
              <a:buNone/>
            </a:pPr>
            <a:r>
              <a:rPr lang="en-GB" sz="2600" dirty="0"/>
              <a:t>Simple Object Access Protocol (SOAP) (Web service messaging using HTTP – see also Web Services Description Language (WSDL))</a:t>
            </a:r>
          </a:p>
          <a:p>
            <a:pPr marL="0" indent="0">
              <a:spcAft>
                <a:spcPts val="1200"/>
              </a:spcAft>
              <a:buNone/>
            </a:pPr>
            <a:r>
              <a:rPr lang="en-GB" sz="2600" dirty="0"/>
              <a:t>Really Simple Syndication (RSS)</a:t>
            </a:r>
          </a:p>
          <a:p>
            <a:pPr marL="0" indent="0">
              <a:buNone/>
            </a:pPr>
            <a:endParaRPr lang="en-GB" dirty="0"/>
          </a:p>
        </p:txBody>
      </p:sp>
    </p:spTree>
    <p:extLst>
      <p:ext uri="{BB962C8B-B14F-4D97-AF65-F5344CB8AC3E}">
        <p14:creationId xmlns:p14="http://schemas.microsoft.com/office/powerpoint/2010/main" val="27133805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3712" y="332656"/>
            <a:ext cx="8229600" cy="1143000"/>
          </a:xfrm>
        </p:spPr>
        <p:txBody>
          <a:bodyPr/>
          <a:lstStyle/>
          <a:p>
            <a:pPr algn="r"/>
            <a:r>
              <a:rPr lang="en-GB" sz="4000" dirty="0"/>
              <a:t>Problems</a:t>
            </a:r>
          </a:p>
        </p:txBody>
      </p:sp>
      <p:sp>
        <p:nvSpPr>
          <p:cNvPr id="3" name="Content Placeholder 2"/>
          <p:cNvSpPr>
            <a:spLocks noGrp="1"/>
          </p:cNvSpPr>
          <p:nvPr>
            <p:ph idx="1"/>
          </p:nvPr>
        </p:nvSpPr>
        <p:spPr>
          <a:xfrm>
            <a:off x="263352" y="2276872"/>
            <a:ext cx="11665296" cy="4464496"/>
          </a:xfrm>
        </p:spPr>
        <p:txBody>
          <a:bodyPr/>
          <a:lstStyle/>
          <a:p>
            <a:pPr marL="0" indent="0">
              <a:spcAft>
                <a:spcPts val="1200"/>
              </a:spcAft>
              <a:buNone/>
            </a:pPr>
            <a:r>
              <a:rPr lang="en-GB" sz="2600" dirty="0"/>
              <a:t>Data types are defined by the schema in an </a:t>
            </a:r>
            <a:r>
              <a:rPr lang="en-GB" sz="2600" i="1" dirty="0">
                <a:solidFill>
                  <a:schemeClr val="tx2">
                    <a:lumMod val="60000"/>
                    <a:lumOff val="40000"/>
                  </a:schemeClr>
                </a:solidFill>
              </a:rPr>
              <a:t>ontology</a:t>
            </a:r>
            <a:r>
              <a:rPr lang="en-GB" sz="2600" dirty="0"/>
              <a:t>: how objects fit into a knowledge framework.</a:t>
            </a:r>
          </a:p>
          <a:p>
            <a:pPr marL="0" indent="0">
              <a:spcAft>
                <a:spcPts val="1200"/>
              </a:spcAft>
              <a:buNone/>
            </a:pPr>
            <a:r>
              <a:rPr lang="en-GB" sz="2600" dirty="0"/>
              <a:t>Top-down approach. Someone, somewhere defines the ontology and everyone uses it.</a:t>
            </a:r>
          </a:p>
          <a:p>
            <a:pPr marL="0" indent="0">
              <a:spcAft>
                <a:spcPts val="1200"/>
              </a:spcAft>
              <a:buNone/>
            </a:pPr>
            <a:r>
              <a:rPr lang="en-GB" sz="2600" dirty="0"/>
              <a:t>Can transform between ontologies, but, again, top-down.</a:t>
            </a:r>
          </a:p>
          <a:p>
            <a:pPr marL="0" indent="0">
              <a:spcAft>
                <a:spcPts val="1200"/>
              </a:spcAft>
              <a:buNone/>
            </a:pPr>
            <a:r>
              <a:rPr lang="en-GB" sz="2600" dirty="0"/>
              <a:t>How do we negotiate different understandings?</a:t>
            </a:r>
          </a:p>
          <a:p>
            <a:pPr marL="0" indent="0">
              <a:spcAft>
                <a:spcPts val="1200"/>
              </a:spcAft>
              <a:buNone/>
            </a:pPr>
            <a:r>
              <a:rPr lang="en-GB" sz="2600" dirty="0"/>
              <a:t>Compare with </a:t>
            </a:r>
            <a:r>
              <a:rPr lang="en-GB" sz="2600" i="1" dirty="0">
                <a:solidFill>
                  <a:schemeClr val="tx2">
                    <a:lumMod val="60000"/>
                    <a:lumOff val="40000"/>
                  </a:schemeClr>
                </a:solidFill>
              </a:rPr>
              <a:t>folksonomies</a:t>
            </a:r>
            <a:r>
              <a:rPr lang="en-GB" sz="2600" dirty="0">
                <a:solidFill>
                  <a:schemeClr val="tx2">
                    <a:lumMod val="60000"/>
                    <a:lumOff val="40000"/>
                  </a:schemeClr>
                </a:solidFill>
              </a:rPr>
              <a:t> </a:t>
            </a:r>
            <a:r>
              <a:rPr lang="en-GB" sz="2600" dirty="0"/>
              <a:t>developed by crowd-tagging.</a:t>
            </a:r>
          </a:p>
        </p:txBody>
      </p:sp>
    </p:spTree>
    <p:extLst>
      <p:ext uri="{BB962C8B-B14F-4D97-AF65-F5344CB8AC3E}">
        <p14:creationId xmlns:p14="http://schemas.microsoft.com/office/powerpoint/2010/main" val="25699115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119336" y="2349500"/>
            <a:ext cx="9885089" cy="4237038"/>
          </a:xfrm>
        </p:spPr>
        <p:txBody>
          <a:bodyPr rtlCol="0">
            <a:normAutofit/>
          </a:bodyPr>
          <a:lstStyle/>
          <a:p>
            <a:pPr lvl="1" eaLnBrk="1" fontAlgn="auto" hangingPunct="1">
              <a:spcAft>
                <a:spcPts val="0"/>
              </a:spcAft>
              <a:buNone/>
              <a:defRPr/>
            </a:pPr>
            <a:r>
              <a:rPr lang="en-GB" sz="2000" dirty="0">
                <a:solidFill>
                  <a:schemeClr val="bg1">
                    <a:lumMod val="50000"/>
                  </a:schemeClr>
                </a:solidFill>
              </a:rPr>
              <a:t>XML</a:t>
            </a:r>
          </a:p>
          <a:p>
            <a:pPr lvl="1" eaLnBrk="1" fontAlgn="auto" hangingPunct="1">
              <a:spcAft>
                <a:spcPts val="0"/>
              </a:spcAft>
              <a:buNone/>
              <a:defRPr/>
            </a:pPr>
            <a:r>
              <a:rPr lang="en-GB" dirty="0">
                <a:solidFill>
                  <a:schemeClr val="bg1">
                    <a:lumMod val="50000"/>
                  </a:schemeClr>
                </a:solidFill>
              </a:rPr>
              <a:t>Styling and other issues</a:t>
            </a:r>
          </a:p>
          <a:p>
            <a:pPr lvl="1" eaLnBrk="1" fontAlgn="auto" hangingPunct="1">
              <a:spcAft>
                <a:spcPts val="0"/>
              </a:spcAft>
              <a:buNone/>
              <a:defRPr/>
            </a:pPr>
            <a:r>
              <a:rPr lang="en-GB" sz="3600" dirty="0"/>
              <a:t>Python and XML</a:t>
            </a:r>
          </a:p>
        </p:txBody>
      </p:sp>
    </p:spTree>
    <p:extLst>
      <p:ext uri="{BB962C8B-B14F-4D97-AF65-F5344CB8AC3E}">
        <p14:creationId xmlns:p14="http://schemas.microsoft.com/office/powerpoint/2010/main" val="27728612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3712" y="188640"/>
            <a:ext cx="8229600" cy="1143000"/>
          </a:xfrm>
        </p:spPr>
        <p:txBody>
          <a:bodyPr/>
          <a:lstStyle/>
          <a:p>
            <a:pPr algn="r"/>
            <a:r>
              <a:rPr lang="en-GB" sz="4000" dirty="0"/>
              <a:t>XML Parsing</a:t>
            </a:r>
            <a:endParaRPr lang="en-GB" dirty="0"/>
          </a:p>
        </p:txBody>
      </p:sp>
      <p:sp>
        <p:nvSpPr>
          <p:cNvPr id="3" name="Content Placeholder 2"/>
          <p:cNvSpPr>
            <a:spLocks noGrp="1"/>
          </p:cNvSpPr>
          <p:nvPr>
            <p:ph idx="1"/>
          </p:nvPr>
        </p:nvSpPr>
        <p:spPr>
          <a:xfrm>
            <a:off x="335360" y="2060848"/>
            <a:ext cx="11521280" cy="4608512"/>
          </a:xfrm>
        </p:spPr>
        <p:txBody>
          <a:bodyPr/>
          <a:lstStyle/>
          <a:p>
            <a:pPr marL="0" indent="0">
              <a:buNone/>
            </a:pPr>
            <a:r>
              <a:rPr lang="en-GB" sz="2600" dirty="0"/>
              <a:t>Two major choices:</a:t>
            </a:r>
          </a:p>
          <a:p>
            <a:pPr marL="400050" lvl="1" indent="0">
              <a:buNone/>
            </a:pPr>
            <a:r>
              <a:rPr lang="en-GB" sz="2600" dirty="0">
                <a:solidFill>
                  <a:schemeClr val="tx2">
                    <a:lumMod val="60000"/>
                    <a:lumOff val="40000"/>
                  </a:schemeClr>
                </a:solidFill>
              </a:rPr>
              <a:t>Document Object Model (DOM) / Tree-based Parsing: </a:t>
            </a:r>
          </a:p>
          <a:p>
            <a:pPr marL="800100" lvl="2" indent="0">
              <a:buNone/>
            </a:pPr>
            <a:r>
              <a:rPr lang="en-GB" sz="2600" dirty="0"/>
              <a:t>The whole document is read in and processed into a tree-structure that you can then navigate around, either as a DOM (API defined by W3C) or bespoke API.</a:t>
            </a:r>
          </a:p>
          <a:p>
            <a:pPr marL="800100" lvl="2" indent="0">
              <a:buNone/>
            </a:pPr>
            <a:r>
              <a:rPr lang="en-GB" sz="2600" dirty="0"/>
              <a:t>The whole document is loaded into memory.</a:t>
            </a:r>
          </a:p>
          <a:p>
            <a:pPr marL="400050" lvl="1" indent="0">
              <a:buNone/>
            </a:pPr>
            <a:r>
              <a:rPr lang="en-GB" sz="2600" dirty="0">
                <a:solidFill>
                  <a:schemeClr val="tx2">
                    <a:lumMod val="60000"/>
                    <a:lumOff val="40000"/>
                  </a:schemeClr>
                </a:solidFill>
              </a:rPr>
              <a:t>Stream based Parsing: </a:t>
            </a:r>
          </a:p>
          <a:p>
            <a:pPr marL="800100" lvl="2" indent="0">
              <a:buNone/>
            </a:pPr>
            <a:r>
              <a:rPr lang="en-GB" sz="2600" dirty="0"/>
              <a:t>The document is read in one element at a time, and you are given the attributes of each element. </a:t>
            </a:r>
          </a:p>
          <a:p>
            <a:pPr marL="800100" lvl="2" indent="0">
              <a:buNone/>
            </a:pPr>
            <a:r>
              <a:rPr lang="en-GB" sz="2600" dirty="0"/>
              <a:t>The document is not stored in memory.</a:t>
            </a:r>
          </a:p>
        </p:txBody>
      </p:sp>
    </p:spTree>
    <p:extLst>
      <p:ext uri="{BB962C8B-B14F-4D97-AF65-F5344CB8AC3E}">
        <p14:creationId xmlns:p14="http://schemas.microsoft.com/office/powerpoint/2010/main" val="4567637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5032" y="188640"/>
            <a:ext cx="8229600" cy="1143000"/>
          </a:xfrm>
        </p:spPr>
        <p:txBody>
          <a:bodyPr/>
          <a:lstStyle/>
          <a:p>
            <a:pPr algn="r"/>
            <a:r>
              <a:rPr lang="en-GB" sz="4000" dirty="0"/>
              <a:t>Stream-based parsing</a:t>
            </a:r>
            <a:endParaRPr lang="en-GB" dirty="0"/>
          </a:p>
        </p:txBody>
      </p:sp>
      <p:sp>
        <p:nvSpPr>
          <p:cNvPr id="3" name="Content Placeholder 2"/>
          <p:cNvSpPr>
            <a:spLocks noGrp="1"/>
          </p:cNvSpPr>
          <p:nvPr>
            <p:ph idx="1"/>
          </p:nvPr>
        </p:nvSpPr>
        <p:spPr>
          <a:xfrm>
            <a:off x="335360" y="1988840"/>
            <a:ext cx="11449272" cy="4680520"/>
          </a:xfrm>
        </p:spPr>
        <p:txBody>
          <a:bodyPr>
            <a:normAutofit lnSpcReduction="10000"/>
          </a:bodyPr>
          <a:lstStyle/>
          <a:p>
            <a:pPr marL="0" indent="0">
              <a:buNone/>
            </a:pPr>
            <a:r>
              <a:rPr lang="en-GB" sz="2600" dirty="0"/>
              <a:t>Stream-based Parsing divided into: </a:t>
            </a:r>
          </a:p>
          <a:p>
            <a:pPr marL="400050" lvl="1" indent="0">
              <a:buNone/>
            </a:pPr>
            <a:r>
              <a:rPr lang="en-GB" sz="2600" dirty="0">
                <a:solidFill>
                  <a:schemeClr val="tx2">
                    <a:lumMod val="60000"/>
                    <a:lumOff val="40000"/>
                  </a:schemeClr>
                </a:solidFill>
              </a:rPr>
              <a:t>Push-Parsing / Event-based Parsing (Simple API for XML: SAX)</a:t>
            </a:r>
          </a:p>
          <a:p>
            <a:pPr marL="800100" lvl="2" indent="0">
              <a:buNone/>
            </a:pPr>
            <a:r>
              <a:rPr lang="en-GB" sz="2600" dirty="0"/>
              <a:t>The whole stream is read and as an element appears in a stream, a relevant method is called. </a:t>
            </a:r>
          </a:p>
          <a:p>
            <a:pPr marL="800100" lvl="2" indent="0">
              <a:buNone/>
            </a:pPr>
            <a:r>
              <a:rPr lang="en-GB" sz="2600" dirty="0"/>
              <a:t>The programmer has no control on the in-streaming. </a:t>
            </a:r>
          </a:p>
          <a:p>
            <a:pPr marL="400050" lvl="1" indent="0">
              <a:buNone/>
            </a:pPr>
            <a:r>
              <a:rPr lang="en-GB" sz="2600" dirty="0">
                <a:solidFill>
                  <a:schemeClr val="tx2">
                    <a:lumMod val="60000"/>
                    <a:lumOff val="40000"/>
                  </a:schemeClr>
                </a:solidFill>
              </a:rPr>
              <a:t>Pull-Parsing: </a:t>
            </a:r>
          </a:p>
          <a:p>
            <a:pPr marL="800100" lvl="2" indent="0">
              <a:buNone/>
            </a:pPr>
            <a:r>
              <a:rPr lang="en-GB" sz="2600" dirty="0"/>
              <a:t>The programmer asks for the next element in the XML and can then farm it off for processing. </a:t>
            </a:r>
          </a:p>
          <a:p>
            <a:pPr marL="800100" lvl="2" indent="0">
              <a:buNone/>
            </a:pPr>
            <a:r>
              <a:rPr lang="en-GB" sz="2600" dirty="0"/>
              <a:t>The programmer has complete control over the rate of movement through the XML. </a:t>
            </a:r>
          </a:p>
          <a:p>
            <a:pPr marL="0" indent="0">
              <a:buNone/>
            </a:pPr>
            <a:r>
              <a:rPr lang="en-GB" sz="2800" dirty="0"/>
              <a:t>Trade off control and efficiency.</a:t>
            </a:r>
          </a:p>
          <a:p>
            <a:pPr marL="0" indent="0">
              <a:buNone/>
            </a:pPr>
            <a:endParaRPr lang="en-GB" dirty="0"/>
          </a:p>
        </p:txBody>
      </p:sp>
    </p:spTree>
    <p:extLst>
      <p:ext uri="{BB962C8B-B14F-4D97-AF65-F5344CB8AC3E}">
        <p14:creationId xmlns:p14="http://schemas.microsoft.com/office/powerpoint/2010/main" val="41360895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54A797-4197-4EE3-BACC-BB368385573B}"/>
              </a:ext>
            </a:extLst>
          </p:cNvPr>
          <p:cNvSpPr>
            <a:spLocks noGrp="1"/>
          </p:cNvSpPr>
          <p:nvPr>
            <p:ph type="title"/>
          </p:nvPr>
        </p:nvSpPr>
        <p:spPr/>
        <p:txBody>
          <a:bodyPr/>
          <a:lstStyle/>
          <a:p>
            <a:pPr algn="r"/>
            <a:r>
              <a:rPr lang="en-GB" dirty="0"/>
              <a:t>Standard library</a:t>
            </a:r>
          </a:p>
        </p:txBody>
      </p:sp>
      <p:sp>
        <p:nvSpPr>
          <p:cNvPr id="3" name="Content Placeholder 2">
            <a:extLst>
              <a:ext uri="{FF2B5EF4-FFF2-40B4-BE49-F238E27FC236}">
                <a16:creationId xmlns:a16="http://schemas.microsoft.com/office/drawing/2014/main" xmlns="" id="{14C0FE16-AD6A-4696-BF3E-2C76E85D2061}"/>
              </a:ext>
            </a:extLst>
          </p:cNvPr>
          <p:cNvSpPr>
            <a:spLocks noGrp="1"/>
          </p:cNvSpPr>
          <p:nvPr>
            <p:ph idx="1"/>
          </p:nvPr>
        </p:nvSpPr>
        <p:spPr>
          <a:xfrm>
            <a:off x="400472" y="1916832"/>
            <a:ext cx="11391056" cy="4281340"/>
          </a:xfrm>
        </p:spPr>
        <p:txBody>
          <a:bodyPr/>
          <a:lstStyle/>
          <a:p>
            <a:pPr marL="0" indent="0">
              <a:buNone/>
            </a:pPr>
            <a:r>
              <a:rPr lang="en-GB" dirty="0"/>
              <a:t>xml library contains:</a:t>
            </a:r>
          </a:p>
          <a:p>
            <a:pPr marL="0" indent="0">
              <a:buNone/>
            </a:pPr>
            <a:r>
              <a:rPr lang="en-GB" sz="2800" dirty="0" err="1">
                <a:latin typeface="Courier New" panose="02070309020205020404" pitchFamily="49" charset="0"/>
                <a:cs typeface="Courier New" panose="02070309020205020404" pitchFamily="49" charset="0"/>
              </a:rPr>
              <a:t>xml.etree.ElementTree</a:t>
            </a:r>
            <a:r>
              <a:rPr lang="en-GB" sz="2800" dirty="0">
                <a:latin typeface="Courier New" panose="02070309020205020404" pitchFamily="49" charset="0"/>
                <a:cs typeface="Courier New" panose="02070309020205020404" pitchFamily="49" charset="0"/>
              </a:rPr>
              <a:t>		</a:t>
            </a:r>
            <a:r>
              <a:rPr lang="en-GB" dirty="0">
                <a:latin typeface="Courier New" panose="02070309020205020404" pitchFamily="49" charset="0"/>
                <a:cs typeface="Courier New" panose="02070309020205020404" pitchFamily="49" charset="0"/>
              </a:rPr>
              <a:t>:</a:t>
            </a:r>
            <a:r>
              <a:rPr lang="en-GB" dirty="0"/>
              <a:t>parse to tree</a:t>
            </a:r>
          </a:p>
          <a:p>
            <a:pPr marL="0" indent="0">
              <a:buNone/>
            </a:pPr>
            <a:r>
              <a:rPr lang="en-GB" sz="2800" dirty="0" err="1">
                <a:latin typeface="Courier New" panose="02070309020205020404" pitchFamily="49" charset="0"/>
                <a:cs typeface="Courier New" panose="02070309020205020404" pitchFamily="49" charset="0"/>
              </a:rPr>
              <a:t>xml.dom</a:t>
            </a:r>
            <a:r>
              <a:rPr lang="en-GB" sz="2800" dirty="0">
                <a:latin typeface="Courier New" panose="02070309020205020404" pitchFamily="49" charset="0"/>
                <a:cs typeface="Courier New" panose="02070309020205020404" pitchFamily="49" charset="0"/>
              </a:rPr>
              <a:t>					:</a:t>
            </a:r>
            <a:r>
              <a:rPr lang="en-GB" dirty="0"/>
              <a:t>parse to DOM </a:t>
            </a:r>
          </a:p>
          <a:p>
            <a:pPr marL="0" indent="0">
              <a:buNone/>
            </a:pPr>
            <a:r>
              <a:rPr lang="en-GB" sz="2800" dirty="0" err="1">
                <a:latin typeface="Courier New" panose="02070309020205020404" pitchFamily="49" charset="0"/>
                <a:cs typeface="Courier New" panose="02070309020205020404" pitchFamily="49" charset="0"/>
              </a:rPr>
              <a:t>xml.dom.minidom</a:t>
            </a:r>
            <a:r>
              <a:rPr lang="en-GB" dirty="0"/>
              <a:t> 			</a:t>
            </a:r>
            <a:r>
              <a:rPr lang="en-GB" dirty="0">
                <a:latin typeface="Courier New" panose="02070309020205020404" pitchFamily="49" charset="0"/>
                <a:cs typeface="Courier New" panose="02070309020205020404" pitchFamily="49" charset="0"/>
              </a:rPr>
              <a:t>:</a:t>
            </a:r>
            <a:r>
              <a:rPr lang="en-GB" dirty="0"/>
              <a:t>lightweight parse to DOM</a:t>
            </a:r>
          </a:p>
          <a:p>
            <a:pPr marL="0" indent="0">
              <a:buNone/>
            </a:pPr>
            <a:r>
              <a:rPr lang="en-GB" sz="2800" dirty="0" err="1">
                <a:latin typeface="Courier New" panose="02070309020205020404" pitchFamily="49" charset="0"/>
                <a:cs typeface="Courier New" panose="02070309020205020404" pitchFamily="49" charset="0"/>
              </a:rPr>
              <a:t>xml.sax</a:t>
            </a:r>
            <a:r>
              <a:rPr lang="en-GB" dirty="0"/>
              <a:t>				</a:t>
            </a:r>
            <a:r>
              <a:rPr lang="en-GB" dirty="0">
                <a:latin typeface="Courier New" panose="02070309020205020404" pitchFamily="49" charset="0"/>
                <a:cs typeface="Courier New" panose="02070309020205020404" pitchFamily="49" charset="0"/>
              </a:rPr>
              <a:t> 	:</a:t>
            </a:r>
            <a:r>
              <a:rPr lang="en-GB" dirty="0"/>
              <a:t>SAX push and pull parser  </a:t>
            </a:r>
          </a:p>
          <a:p>
            <a:pPr marL="0" indent="0">
              <a:buNone/>
            </a:pPr>
            <a:r>
              <a:rPr lang="en-GB" dirty="0" err="1">
                <a:latin typeface="Courier New" panose="02070309020205020404" pitchFamily="49" charset="0"/>
                <a:cs typeface="Courier New" panose="02070309020205020404" pitchFamily="49" charset="0"/>
              </a:rPr>
              <a:t>xml.parsers.expat</a:t>
            </a:r>
            <a:r>
              <a:rPr lang="en-GB" dirty="0"/>
              <a:t> 		</a:t>
            </a:r>
            <a:r>
              <a:rPr lang="en-GB" dirty="0">
                <a:latin typeface="Courier New" panose="02070309020205020404" pitchFamily="49" charset="0"/>
                <a:cs typeface="Courier New" panose="02070309020205020404" pitchFamily="49" charset="0"/>
              </a:rPr>
              <a:t>:</a:t>
            </a:r>
            <a:r>
              <a:rPr lang="en-GB" dirty="0"/>
              <a:t>SAX-like push and pull parser</a:t>
            </a:r>
          </a:p>
          <a:p>
            <a:pPr marL="0" indent="0">
              <a:buNone/>
            </a:pPr>
            <a:r>
              <a:rPr lang="en-GB" sz="2800" dirty="0" err="1">
                <a:latin typeface="Courier New" panose="02070309020205020404" pitchFamily="49" charset="0"/>
                <a:cs typeface="Courier New" panose="02070309020205020404" pitchFamily="49" charset="0"/>
              </a:rPr>
              <a:t>xml.dom.pulldom</a:t>
            </a:r>
            <a:r>
              <a:rPr lang="en-GB" dirty="0"/>
              <a:t> 		</a:t>
            </a:r>
            <a:r>
              <a:rPr lang="en-GB" dirty="0">
                <a:latin typeface="Courier New" panose="02070309020205020404" pitchFamily="49" charset="0"/>
                <a:cs typeface="Courier New" panose="02070309020205020404" pitchFamily="49" charset="0"/>
              </a:rPr>
              <a:t> 	:</a:t>
            </a:r>
            <a:r>
              <a:rPr lang="en-GB" dirty="0"/>
              <a:t>pull in partial DOM trees</a:t>
            </a:r>
          </a:p>
        </p:txBody>
      </p:sp>
    </p:spTree>
    <p:extLst>
      <p:ext uri="{BB962C8B-B14F-4D97-AF65-F5344CB8AC3E}">
        <p14:creationId xmlns:p14="http://schemas.microsoft.com/office/powerpoint/2010/main" val="36046272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AD4A89-6CEA-4DC0-A1B2-CA814F8B69EA}"/>
              </a:ext>
            </a:extLst>
          </p:cNvPr>
          <p:cNvSpPr>
            <a:spLocks noGrp="1"/>
          </p:cNvSpPr>
          <p:nvPr>
            <p:ph type="title"/>
          </p:nvPr>
        </p:nvSpPr>
        <p:spPr/>
        <p:txBody>
          <a:bodyPr/>
          <a:lstStyle/>
          <a:p>
            <a:pPr algn="r"/>
            <a:r>
              <a:rPr lang="en-GB" dirty="0"/>
              <a:t>Other libraries</a:t>
            </a:r>
          </a:p>
        </p:txBody>
      </p:sp>
      <p:sp>
        <p:nvSpPr>
          <p:cNvPr id="3" name="Content Placeholder 2">
            <a:extLst>
              <a:ext uri="{FF2B5EF4-FFF2-40B4-BE49-F238E27FC236}">
                <a16:creationId xmlns:a16="http://schemas.microsoft.com/office/drawing/2014/main" xmlns="" id="{8BF90EEF-94B8-4190-87FA-D92BB9F4ADAA}"/>
              </a:ext>
            </a:extLst>
          </p:cNvPr>
          <p:cNvSpPr>
            <a:spLocks noGrp="1"/>
          </p:cNvSpPr>
          <p:nvPr>
            <p:ph idx="1"/>
          </p:nvPr>
        </p:nvSpPr>
        <p:spPr>
          <a:xfrm>
            <a:off x="335360" y="3140968"/>
            <a:ext cx="11247040" cy="2985196"/>
          </a:xfrm>
        </p:spPr>
        <p:txBody>
          <a:bodyPr/>
          <a:lstStyle/>
          <a:p>
            <a:pPr marL="0" indent="0">
              <a:buNone/>
            </a:pPr>
            <a:r>
              <a:rPr lang="en-GB" dirty="0" err="1">
                <a:latin typeface="Courier New" panose="02070309020205020404" pitchFamily="49" charset="0"/>
                <a:cs typeface="Courier New" panose="02070309020205020404" pitchFamily="49" charset="0"/>
              </a:rPr>
              <a:t>lxml</a:t>
            </a:r>
            <a:r>
              <a:rPr lang="en-GB" dirty="0"/>
              <a:t> 		: simple XML </a:t>
            </a:r>
            <a:r>
              <a:rPr lang="en-GB" dirty="0" smtClean="0"/>
              <a:t>parsing</a:t>
            </a:r>
          </a:p>
          <a:p>
            <a:pPr marL="0" indent="0">
              <a:buNone/>
            </a:pPr>
            <a:endParaRPr lang="en-GB" dirty="0"/>
          </a:p>
          <a:p>
            <a:pPr marL="0" indent="0">
              <a:buNone/>
            </a:pPr>
            <a:r>
              <a:rPr lang="en-GB" dirty="0"/>
              <a:t>Can be used with SAX (</a:t>
            </a:r>
            <a:r>
              <a:rPr lang="en-GB" dirty="0">
                <a:solidFill>
                  <a:schemeClr val="accent1">
                    <a:lumMod val="60000"/>
                    <a:lumOff val="40000"/>
                  </a:schemeClr>
                </a:solidFill>
              </a:rPr>
              <a:t>http://</a:t>
            </a:r>
            <a:r>
              <a:rPr lang="en-GB" dirty="0" smtClean="0">
                <a:solidFill>
                  <a:schemeClr val="accent1">
                    <a:lumMod val="60000"/>
                    <a:lumOff val="40000"/>
                  </a:schemeClr>
                </a:solidFill>
              </a:rPr>
              <a:t>lxml.de/sax.html</a:t>
            </a:r>
            <a:r>
              <a:rPr lang="en-GB" dirty="0" smtClean="0"/>
              <a:t>) but here we'll look at simple tree-based parsing.</a:t>
            </a:r>
            <a:endParaRPr lang="en-GB" dirty="0"/>
          </a:p>
        </p:txBody>
      </p:sp>
    </p:spTree>
    <p:extLst>
      <p:ext uri="{BB962C8B-B14F-4D97-AF65-F5344CB8AC3E}">
        <p14:creationId xmlns:p14="http://schemas.microsoft.com/office/powerpoint/2010/main" val="39573120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C14A46-C7CE-4D8C-B390-AB4F4670F14C}"/>
              </a:ext>
            </a:extLst>
          </p:cNvPr>
          <p:cNvSpPr>
            <a:spLocks noGrp="1"/>
          </p:cNvSpPr>
          <p:nvPr>
            <p:ph type="title"/>
          </p:nvPr>
        </p:nvSpPr>
        <p:spPr/>
        <p:txBody>
          <a:bodyPr/>
          <a:lstStyle/>
          <a:p>
            <a:pPr algn="r"/>
            <a:r>
              <a:rPr lang="en-GB" dirty="0"/>
              <a:t>Validation using </a:t>
            </a:r>
            <a:r>
              <a:rPr lang="en-GB" dirty="0" err="1"/>
              <a:t>lxml</a:t>
            </a:r>
            <a:endParaRPr lang="en-GB" dirty="0"/>
          </a:p>
        </p:txBody>
      </p:sp>
      <p:sp>
        <p:nvSpPr>
          <p:cNvPr id="3" name="Content Placeholder 2">
            <a:extLst>
              <a:ext uri="{FF2B5EF4-FFF2-40B4-BE49-F238E27FC236}">
                <a16:creationId xmlns:a16="http://schemas.microsoft.com/office/drawing/2014/main" xmlns="" id="{3CF16B3D-0876-416C-8B33-C522D420930F}"/>
              </a:ext>
            </a:extLst>
          </p:cNvPr>
          <p:cNvSpPr>
            <a:spLocks noGrp="1"/>
          </p:cNvSpPr>
          <p:nvPr>
            <p:ph idx="1"/>
          </p:nvPr>
        </p:nvSpPr>
        <p:spPr>
          <a:xfrm>
            <a:off x="177298" y="2289992"/>
            <a:ext cx="5472608" cy="3196951"/>
          </a:xfrm>
        </p:spPr>
        <p:txBody>
          <a:bodyPr/>
          <a:lstStyle/>
          <a:p>
            <a:pPr marL="0" indent="0">
              <a:buNone/>
            </a:pPr>
            <a:r>
              <a:rPr lang="en-GB" sz="2400" dirty="0"/>
              <a:t>Against DTD:</a:t>
            </a:r>
          </a:p>
          <a:p>
            <a:pPr marL="0" indent="0">
              <a:spcBef>
                <a:spcPts val="0"/>
              </a:spcBef>
              <a:buNone/>
            </a:pPr>
            <a:r>
              <a:rPr lang="en-GB" sz="2000" dirty="0" err="1">
                <a:latin typeface="Courier New" panose="02070309020205020404" pitchFamily="49" charset="0"/>
                <a:cs typeface="Courier New" panose="02070309020205020404" pitchFamily="49" charset="0"/>
              </a:rPr>
              <a:t>dtd_file</a:t>
            </a:r>
            <a:r>
              <a:rPr lang="en-GB" sz="2000" dirty="0">
                <a:latin typeface="Courier New" panose="02070309020205020404" pitchFamily="49" charset="0"/>
                <a:cs typeface="Courier New" panose="02070309020205020404" pitchFamily="49" charset="0"/>
              </a:rPr>
              <a:t> = open("map1.dtd")</a:t>
            </a:r>
          </a:p>
          <a:p>
            <a:pPr marL="0" indent="0">
              <a:spcBef>
                <a:spcPts val="0"/>
              </a:spcBef>
              <a:buNone/>
            </a:pPr>
            <a:r>
              <a:rPr lang="en-GB" sz="2000" dirty="0">
                <a:latin typeface="Courier New" panose="02070309020205020404" pitchFamily="49" charset="0"/>
                <a:cs typeface="Courier New" panose="02070309020205020404" pitchFamily="49" charset="0"/>
              </a:rPr>
              <a:t>xml1 = open("map1.xml").read()</a:t>
            </a:r>
          </a:p>
          <a:p>
            <a:pPr marL="0" indent="0">
              <a:spcBef>
                <a:spcPts val="0"/>
              </a:spcBef>
              <a:buNone/>
            </a:pPr>
            <a:r>
              <a:rPr lang="en-GB" sz="2000" dirty="0" err="1">
                <a:latin typeface="Courier New" panose="02070309020205020404" pitchFamily="49" charset="0"/>
                <a:cs typeface="Courier New" panose="02070309020205020404" pitchFamily="49" charset="0"/>
              </a:rPr>
              <a:t>dtd</a:t>
            </a:r>
            <a:r>
              <a:rPr lang="en-GB" sz="2000" dirty="0">
                <a:latin typeface="Courier New" panose="02070309020205020404" pitchFamily="49" charset="0"/>
                <a:cs typeface="Courier New" panose="02070309020205020404" pitchFamily="49" charset="0"/>
              </a:rPr>
              <a:t> = etree.DTD(</a:t>
            </a:r>
            <a:r>
              <a:rPr lang="en-GB" sz="2000" dirty="0" err="1">
                <a:latin typeface="Courier New" panose="02070309020205020404" pitchFamily="49" charset="0"/>
                <a:cs typeface="Courier New" panose="02070309020205020404" pitchFamily="49" charset="0"/>
              </a:rPr>
              <a:t>dtd_file</a:t>
            </a:r>
            <a:r>
              <a:rPr lang="en-GB" sz="2000" dirty="0">
                <a:latin typeface="Courier New" panose="02070309020205020404" pitchFamily="49" charset="0"/>
                <a:cs typeface="Courier New" panose="02070309020205020404" pitchFamily="49" charset="0"/>
              </a:rPr>
              <a:t>)</a:t>
            </a:r>
          </a:p>
          <a:p>
            <a:pPr marL="0" indent="0">
              <a:spcBef>
                <a:spcPts val="0"/>
              </a:spcBef>
              <a:buNone/>
            </a:pPr>
            <a:r>
              <a:rPr lang="en-GB" sz="2000" dirty="0">
                <a:latin typeface="Courier New" panose="02070309020205020404" pitchFamily="49" charset="0"/>
                <a:cs typeface="Courier New" panose="02070309020205020404" pitchFamily="49" charset="0"/>
              </a:rPr>
              <a:t>root = etree.XML(xml1)</a:t>
            </a:r>
          </a:p>
          <a:p>
            <a:pPr marL="0" indent="0">
              <a:spcBef>
                <a:spcPts val="0"/>
              </a:spcBef>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dtd.validate</a:t>
            </a:r>
            <a:r>
              <a:rPr lang="en-GB" sz="2000" dirty="0">
                <a:latin typeface="Courier New" panose="02070309020205020404" pitchFamily="49" charset="0"/>
                <a:cs typeface="Courier New" panose="02070309020205020404" pitchFamily="49" charset="0"/>
              </a:rPr>
              <a:t>(root))</a:t>
            </a:r>
          </a:p>
          <a:p>
            <a:pPr marL="0" indent="0">
              <a:buNone/>
            </a:pPr>
            <a:endParaRPr lang="en-GB" dirty="0"/>
          </a:p>
        </p:txBody>
      </p:sp>
      <p:sp>
        <p:nvSpPr>
          <p:cNvPr id="4" name="Rectangle 3">
            <a:extLst>
              <a:ext uri="{FF2B5EF4-FFF2-40B4-BE49-F238E27FC236}">
                <a16:creationId xmlns:a16="http://schemas.microsoft.com/office/drawing/2014/main" xmlns="" id="{FF0F5E7E-1457-4BAA-AF6E-6D4854D84D5E}"/>
              </a:ext>
            </a:extLst>
          </p:cNvPr>
          <p:cNvSpPr/>
          <p:nvPr/>
        </p:nvSpPr>
        <p:spPr>
          <a:xfrm>
            <a:off x="5087888" y="2289992"/>
            <a:ext cx="6984776" cy="2000548"/>
          </a:xfrm>
          <a:prstGeom prst="rect">
            <a:avLst/>
          </a:prstGeom>
        </p:spPr>
        <p:txBody>
          <a:bodyPr wrap="square">
            <a:spAutoFit/>
          </a:bodyPr>
          <a:lstStyle/>
          <a:p>
            <a:pPr marL="0" indent="0">
              <a:buNone/>
            </a:pPr>
            <a:r>
              <a:rPr lang="en-GB" sz="2400" dirty="0">
                <a:latin typeface="+mn-lt"/>
                <a:cs typeface="+mn-cs"/>
              </a:rPr>
              <a:t>Against XSD:</a:t>
            </a:r>
          </a:p>
          <a:p>
            <a:pPr marL="0" indent="0">
              <a:buNone/>
            </a:pPr>
            <a:r>
              <a:rPr lang="en-GB" sz="2000" dirty="0" err="1">
                <a:latin typeface="Courier New" panose="02070309020205020404" pitchFamily="49" charset="0"/>
                <a:cs typeface="Courier New" panose="02070309020205020404" pitchFamily="49" charset="0"/>
              </a:rPr>
              <a:t>xsd_file</a:t>
            </a:r>
            <a:r>
              <a:rPr lang="en-GB" sz="2000" dirty="0">
                <a:latin typeface="Courier New" panose="02070309020205020404" pitchFamily="49" charset="0"/>
                <a:cs typeface="Courier New" panose="02070309020205020404" pitchFamily="49" charset="0"/>
              </a:rPr>
              <a:t> = open("map2.xsd")</a:t>
            </a:r>
          </a:p>
          <a:p>
            <a:pPr marL="0" indent="0">
              <a:buNone/>
            </a:pPr>
            <a:r>
              <a:rPr lang="en-GB" sz="2000" dirty="0">
                <a:latin typeface="Courier New" panose="02070309020205020404" pitchFamily="49" charset="0"/>
                <a:cs typeface="Courier New" panose="02070309020205020404" pitchFamily="49" charset="0"/>
              </a:rPr>
              <a:t>xml2 = open("map2.xml").read()</a:t>
            </a:r>
          </a:p>
          <a:p>
            <a:pPr marL="0" indent="0">
              <a:buNone/>
            </a:pPr>
            <a:r>
              <a:rPr lang="en-GB" sz="2000" dirty="0" err="1">
                <a:latin typeface="Courier New" panose="02070309020205020404" pitchFamily="49" charset="0"/>
                <a:cs typeface="Courier New" panose="02070309020205020404" pitchFamily="49" charset="0"/>
              </a:rPr>
              <a:t>xsd</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etree.XMLSchema</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etree.parse</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xsd_file</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root = etree.XML(xml2)</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xsd.validate</a:t>
            </a:r>
            <a:r>
              <a:rPr lang="en-GB" sz="2000" dirty="0">
                <a:latin typeface="Courier New" panose="02070309020205020404" pitchFamily="49" charset="0"/>
                <a:cs typeface="Courier New" panose="02070309020205020404" pitchFamily="49" charset="0"/>
              </a:rPr>
              <a:t>(root))</a:t>
            </a:r>
          </a:p>
        </p:txBody>
      </p:sp>
      <p:sp>
        <p:nvSpPr>
          <p:cNvPr id="5" name="TextBox 4">
            <a:extLst>
              <a:ext uri="{FF2B5EF4-FFF2-40B4-BE49-F238E27FC236}">
                <a16:creationId xmlns:a16="http://schemas.microsoft.com/office/drawing/2014/main" xmlns="" id="{6AF23DE4-0F4F-44BF-9FAD-01DB2B030811}"/>
              </a:ext>
            </a:extLst>
          </p:cNvPr>
          <p:cNvSpPr txBox="1"/>
          <p:nvPr/>
        </p:nvSpPr>
        <p:spPr>
          <a:xfrm>
            <a:off x="9480376" y="5316799"/>
            <a:ext cx="2304256" cy="923330"/>
          </a:xfrm>
          <a:prstGeom prst="rect">
            <a:avLst/>
          </a:prstGeom>
          <a:noFill/>
        </p:spPr>
        <p:txBody>
          <a:bodyPr wrap="square" rtlCol="0">
            <a:spAutoFit/>
          </a:bodyPr>
          <a:lstStyle/>
          <a:p>
            <a:r>
              <a:rPr lang="en-GB" dirty="0"/>
              <a:t>Note extra step of parsing the XSD XML</a:t>
            </a:r>
          </a:p>
        </p:txBody>
      </p:sp>
      <p:sp>
        <p:nvSpPr>
          <p:cNvPr id="6" name="Freeform: Shape 5">
            <a:extLst>
              <a:ext uri="{FF2B5EF4-FFF2-40B4-BE49-F238E27FC236}">
                <a16:creationId xmlns:a16="http://schemas.microsoft.com/office/drawing/2014/main" xmlns="" id="{1E964B1F-D10A-48E2-AE7C-0736091B6086}"/>
              </a:ext>
            </a:extLst>
          </p:cNvPr>
          <p:cNvSpPr/>
          <p:nvPr/>
        </p:nvSpPr>
        <p:spPr>
          <a:xfrm>
            <a:off x="9692048" y="3777916"/>
            <a:ext cx="318226" cy="1455821"/>
          </a:xfrm>
          <a:custGeom>
            <a:avLst/>
            <a:gdLst>
              <a:gd name="connsiteX0" fmla="*/ 318226 w 318226"/>
              <a:gd name="connsiteY0" fmla="*/ 1455821 h 1455821"/>
              <a:gd name="connsiteX1" fmla="*/ 5405 w 318226"/>
              <a:gd name="connsiteY1" fmla="*/ 529389 h 1455821"/>
              <a:gd name="connsiteX2" fmla="*/ 149784 w 318226"/>
              <a:gd name="connsiteY2" fmla="*/ 0 h 1455821"/>
            </a:gdLst>
            <a:ahLst/>
            <a:cxnLst>
              <a:cxn ang="0">
                <a:pos x="connsiteX0" y="connsiteY0"/>
              </a:cxn>
              <a:cxn ang="0">
                <a:pos x="connsiteX1" y="connsiteY1"/>
              </a:cxn>
              <a:cxn ang="0">
                <a:pos x="connsiteX2" y="connsiteY2"/>
              </a:cxn>
            </a:cxnLst>
            <a:rect l="l" t="t" r="r" b="b"/>
            <a:pathLst>
              <a:path w="318226" h="1455821">
                <a:moveTo>
                  <a:pt x="318226" y="1455821"/>
                </a:moveTo>
                <a:cubicBezTo>
                  <a:pt x="175852" y="1113923"/>
                  <a:pt x="33479" y="772026"/>
                  <a:pt x="5405" y="529389"/>
                </a:cubicBezTo>
                <a:cubicBezTo>
                  <a:pt x="-22669" y="286752"/>
                  <a:pt x="63557" y="143376"/>
                  <a:pt x="149784" y="0"/>
                </a:cubicBezTo>
              </a:path>
            </a:pathLst>
          </a:custGeom>
          <a:noFill/>
          <a:ln>
            <a:solidFill>
              <a:schemeClr val="accent1"/>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944084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Parsing XML using </a:t>
            </a:r>
            <a:r>
              <a:rPr lang="en-GB" dirty="0" err="1" smtClean="0"/>
              <a:t>lxml</a:t>
            </a:r>
            <a:endParaRPr lang="en-GB" dirty="0"/>
          </a:p>
        </p:txBody>
      </p:sp>
      <p:sp>
        <p:nvSpPr>
          <p:cNvPr id="3" name="Content Placeholder 2"/>
          <p:cNvSpPr>
            <a:spLocks noGrp="1"/>
          </p:cNvSpPr>
          <p:nvPr>
            <p:ph idx="1"/>
          </p:nvPr>
        </p:nvSpPr>
        <p:spPr>
          <a:xfrm>
            <a:off x="609600" y="1556792"/>
            <a:ext cx="10972800" cy="3633268"/>
          </a:xfrm>
        </p:spPr>
        <p:txBody>
          <a:bodyPr/>
          <a:lstStyle/>
          <a:p>
            <a:pPr marL="0" indent="0">
              <a:buNone/>
            </a:pPr>
            <a:r>
              <a:rPr lang="en-GB" sz="2400" dirty="0">
                <a:latin typeface="Courier New" pitchFamily="49" charset="0"/>
                <a:cs typeface="Courier New" pitchFamily="49" charset="0"/>
              </a:rPr>
              <a:t>root = etree.XML(xml1</a:t>
            </a:r>
            <a:r>
              <a:rPr lang="en-GB" sz="2400" dirty="0" smtClean="0">
                <a:latin typeface="Courier New" pitchFamily="49" charset="0"/>
                <a:cs typeface="Courier New" pitchFamily="49" charset="0"/>
              </a:rPr>
              <a:t>)		# Where xml1 is XML text</a:t>
            </a:r>
            <a:endParaRPr lang="en-GB" sz="2400" dirty="0">
              <a:latin typeface="Courier New" pitchFamily="49" charset="0"/>
              <a:cs typeface="Courier New" pitchFamily="49" charset="0"/>
            </a:endParaRPr>
          </a:p>
          <a:p>
            <a:pPr marL="0" indent="0">
              <a:buNone/>
            </a:pPr>
            <a:r>
              <a:rPr lang="en-GB" sz="2400" dirty="0">
                <a:latin typeface="Courier New" pitchFamily="49" charset="0"/>
                <a:cs typeface="Courier New" pitchFamily="49" charset="0"/>
              </a:rPr>
              <a:t>print (</a:t>
            </a:r>
            <a:r>
              <a:rPr lang="en-GB" sz="2400" dirty="0" err="1">
                <a:latin typeface="Courier New" pitchFamily="49" charset="0"/>
                <a:cs typeface="Courier New" pitchFamily="49" charset="0"/>
              </a:rPr>
              <a:t>root.tag</a:t>
            </a:r>
            <a:r>
              <a:rPr lang="en-GB" sz="2400" dirty="0">
                <a:latin typeface="Courier New" pitchFamily="49" charset="0"/>
                <a:cs typeface="Courier New" pitchFamily="49" charset="0"/>
              </a:rPr>
              <a:t>)			</a:t>
            </a:r>
            <a:r>
              <a:rPr lang="en-GB" sz="2400" dirty="0" smtClean="0">
                <a:latin typeface="Courier New" pitchFamily="49" charset="0"/>
                <a:cs typeface="Courier New" pitchFamily="49" charset="0"/>
              </a:rPr>
              <a:t># "map"</a:t>
            </a:r>
            <a:endParaRPr lang="en-GB" sz="2400" dirty="0">
              <a:latin typeface="Courier New" pitchFamily="49" charset="0"/>
              <a:cs typeface="Courier New" pitchFamily="49" charset="0"/>
            </a:endParaRPr>
          </a:p>
          <a:p>
            <a:pPr marL="0" indent="0">
              <a:buNone/>
            </a:pPr>
            <a:r>
              <a:rPr lang="en-GB" sz="2400" dirty="0">
                <a:latin typeface="Courier New" pitchFamily="49" charset="0"/>
                <a:cs typeface="Courier New" pitchFamily="49" charset="0"/>
              </a:rPr>
              <a:t>print (root[0].tag</a:t>
            </a:r>
            <a:r>
              <a:rPr lang="en-GB" sz="2400" dirty="0">
                <a:latin typeface="Courier New" pitchFamily="49" charset="0"/>
                <a:cs typeface="Courier New" pitchFamily="49" charset="0"/>
              </a:rPr>
              <a:t>)			# </a:t>
            </a:r>
            <a:r>
              <a:rPr lang="en-GB" sz="2400" dirty="0" smtClean="0">
                <a:latin typeface="Courier New" pitchFamily="49" charset="0"/>
                <a:cs typeface="Courier New" pitchFamily="49" charset="0"/>
              </a:rPr>
              <a:t>"polygon"</a:t>
            </a:r>
            <a:endParaRPr lang="en-GB" sz="2400" dirty="0">
              <a:latin typeface="Courier New" pitchFamily="49" charset="0"/>
              <a:cs typeface="Courier New" pitchFamily="49" charset="0"/>
            </a:endParaRPr>
          </a:p>
          <a:p>
            <a:pPr marL="0" indent="0">
              <a:buNone/>
            </a:pPr>
            <a:r>
              <a:rPr lang="en-GB" sz="2400" dirty="0">
                <a:latin typeface="Courier New" pitchFamily="49" charset="0"/>
                <a:cs typeface="Courier New" pitchFamily="49" charset="0"/>
              </a:rPr>
              <a:t>print (root[0].get("id</a:t>
            </a:r>
            <a:r>
              <a:rPr lang="en-GB" sz="2400" dirty="0">
                <a:latin typeface="Courier New" pitchFamily="49" charset="0"/>
                <a:cs typeface="Courier New" pitchFamily="49" charset="0"/>
              </a:rPr>
              <a:t>"))		# </a:t>
            </a:r>
            <a:r>
              <a:rPr lang="en-GB" sz="2400" dirty="0" smtClean="0">
                <a:latin typeface="Courier New" pitchFamily="49" charset="0"/>
                <a:cs typeface="Courier New" pitchFamily="49" charset="0"/>
              </a:rPr>
              <a:t>"p1"</a:t>
            </a:r>
            <a:endParaRPr lang="en-GB" sz="2400" dirty="0">
              <a:latin typeface="Courier New" pitchFamily="49" charset="0"/>
              <a:cs typeface="Courier New" pitchFamily="49" charset="0"/>
            </a:endParaRPr>
          </a:p>
          <a:p>
            <a:pPr marL="0" indent="0">
              <a:buNone/>
            </a:pPr>
            <a:r>
              <a:rPr lang="en-GB" sz="2400" dirty="0">
                <a:latin typeface="Courier New" pitchFamily="49" charset="0"/>
                <a:cs typeface="Courier New" pitchFamily="49" charset="0"/>
              </a:rPr>
              <a:t>print (root[0][0].tag</a:t>
            </a:r>
            <a:r>
              <a:rPr lang="en-GB" sz="2400" dirty="0">
                <a:latin typeface="Courier New" pitchFamily="49" charset="0"/>
                <a:cs typeface="Courier New" pitchFamily="49" charset="0"/>
              </a:rPr>
              <a:t>)		</a:t>
            </a:r>
            <a:r>
              <a:rPr lang="en-GB" sz="2400" dirty="0" smtClean="0">
                <a:latin typeface="Courier New" pitchFamily="49" charset="0"/>
                <a:cs typeface="Courier New" pitchFamily="49" charset="0"/>
              </a:rPr>
              <a:t># "points"</a:t>
            </a:r>
            <a:endParaRPr lang="en-GB" sz="2400" dirty="0">
              <a:latin typeface="Courier New" pitchFamily="49" charset="0"/>
              <a:cs typeface="Courier New" pitchFamily="49" charset="0"/>
            </a:endParaRPr>
          </a:p>
          <a:p>
            <a:pPr marL="0" indent="0">
              <a:buNone/>
            </a:pPr>
            <a:r>
              <a:rPr lang="en-GB" sz="2400" dirty="0">
                <a:latin typeface="Courier New" pitchFamily="49" charset="0"/>
                <a:cs typeface="Courier New" pitchFamily="49" charset="0"/>
              </a:rPr>
              <a:t>print (root[0][0].text</a:t>
            </a:r>
            <a:r>
              <a:rPr lang="en-GB" sz="2400" dirty="0">
                <a:latin typeface="Courier New" pitchFamily="49" charset="0"/>
                <a:cs typeface="Courier New" pitchFamily="49" charset="0"/>
              </a:rPr>
              <a:t>)		</a:t>
            </a:r>
            <a:r>
              <a:rPr lang="en-GB" sz="2400" dirty="0" smtClean="0">
                <a:latin typeface="Courier New" pitchFamily="49" charset="0"/>
                <a:cs typeface="Courier New" pitchFamily="49" charset="0"/>
              </a:rPr>
              <a:t># "100,100 200,100" </a:t>
            </a:r>
            <a:r>
              <a:rPr lang="en-GB" sz="2400" dirty="0">
                <a:latin typeface="Courier New" pitchFamily="49" charset="0"/>
                <a:cs typeface="Courier New" pitchFamily="49" charset="0"/>
              </a:rPr>
              <a:t>etc.</a:t>
            </a:r>
            <a:endParaRPr lang="en-GB" sz="2400" dirty="0">
              <a:latin typeface="Courier New" pitchFamily="49" charset="0"/>
              <a:cs typeface="Courier New" pitchFamily="49" charset="0"/>
            </a:endParaRPr>
          </a:p>
        </p:txBody>
      </p:sp>
      <p:sp>
        <p:nvSpPr>
          <p:cNvPr id="4" name="Rectangle 3"/>
          <p:cNvSpPr/>
          <p:nvPr/>
        </p:nvSpPr>
        <p:spPr>
          <a:xfrm>
            <a:off x="5486400" y="4797152"/>
            <a:ext cx="6096000" cy="1754326"/>
          </a:xfrm>
          <a:prstGeom prst="rect">
            <a:avLst/>
          </a:prstGeom>
          <a:ln>
            <a:solidFill>
              <a:schemeClr val="accent1"/>
            </a:solidFill>
          </a:ln>
        </p:spPr>
        <p:txBody>
          <a:bodyPr>
            <a:spAutoFit/>
          </a:bodyPr>
          <a:lstStyle/>
          <a:p>
            <a:pPr marL="0" indent="0">
              <a:buNone/>
            </a:pPr>
            <a:r>
              <a:rPr lang="en-GB" dirty="0" smtClean="0">
                <a:latin typeface="Courier New" pitchFamily="49" charset="0"/>
                <a:cs typeface="Courier New" pitchFamily="49" charset="0"/>
              </a:rPr>
              <a:t>&lt;map&gt;</a:t>
            </a:r>
            <a:endParaRPr lang="en-GB" dirty="0">
              <a:latin typeface="Courier New" pitchFamily="49" charset="0"/>
              <a:cs typeface="Courier New" pitchFamily="49" charset="0"/>
            </a:endParaRPr>
          </a:p>
          <a:p>
            <a:pPr marL="0" indent="0">
              <a:buNone/>
            </a:pPr>
            <a:r>
              <a:rPr lang="en-GB" dirty="0">
                <a:latin typeface="Courier New" pitchFamily="49" charset="0"/>
                <a:cs typeface="Courier New" pitchFamily="49" charset="0"/>
              </a:rPr>
              <a:t>&lt;polygon id="p1"&gt;</a:t>
            </a:r>
          </a:p>
          <a:p>
            <a:pPr marL="0" indent="0">
              <a:buNone/>
            </a:pPr>
            <a:r>
              <a:rPr lang="en-GB" dirty="0" smtClean="0">
                <a:latin typeface="Courier New" pitchFamily="49" charset="0"/>
                <a:cs typeface="Courier New" pitchFamily="49" charset="0"/>
              </a:rPr>
              <a:t>	&lt;</a:t>
            </a:r>
            <a:r>
              <a:rPr lang="en-GB" dirty="0">
                <a:latin typeface="Courier New" pitchFamily="49" charset="0"/>
                <a:cs typeface="Courier New" pitchFamily="49" charset="0"/>
              </a:rPr>
              <a:t>points&gt;100,100 200,100 200,</a:t>
            </a:r>
          </a:p>
          <a:p>
            <a:pPr marL="0" indent="0">
              <a:buNone/>
            </a:pPr>
            <a:r>
              <a:rPr lang="en-GB" dirty="0">
                <a:latin typeface="Courier New" pitchFamily="49" charset="0"/>
                <a:cs typeface="Courier New" pitchFamily="49" charset="0"/>
              </a:rPr>
              <a:t>		200 100,000 100,100&lt;/points&gt;</a:t>
            </a:r>
          </a:p>
          <a:p>
            <a:pPr marL="0" indent="0">
              <a:buNone/>
            </a:pPr>
            <a:r>
              <a:rPr lang="en-GB" dirty="0">
                <a:latin typeface="Courier New" pitchFamily="49" charset="0"/>
                <a:cs typeface="Courier New" pitchFamily="49" charset="0"/>
              </a:rPr>
              <a:t>&lt;/polygon&gt;</a:t>
            </a:r>
          </a:p>
          <a:p>
            <a:pPr marL="0" indent="0">
              <a:buNone/>
            </a:pPr>
            <a:r>
              <a:rPr lang="en-GB" dirty="0">
                <a:latin typeface="Courier New" pitchFamily="49" charset="0"/>
                <a:cs typeface="Courier New" pitchFamily="49" charset="0"/>
              </a:rPr>
              <a:t>&lt;/map&gt;</a:t>
            </a:r>
            <a:endParaRPr lang="en-GB" dirty="0">
              <a:latin typeface="Courier New" pitchFamily="49" charset="0"/>
              <a:cs typeface="Courier New" pitchFamily="49" charset="0"/>
            </a:endParaRPr>
          </a:p>
        </p:txBody>
      </p:sp>
    </p:spTree>
    <p:extLst>
      <p:ext uri="{BB962C8B-B14F-4D97-AF65-F5344CB8AC3E}">
        <p14:creationId xmlns:p14="http://schemas.microsoft.com/office/powerpoint/2010/main" val="3548784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CSV</a:t>
            </a:r>
          </a:p>
        </p:txBody>
      </p:sp>
      <p:sp>
        <p:nvSpPr>
          <p:cNvPr id="3" name="Content Placeholder 2"/>
          <p:cNvSpPr>
            <a:spLocks noGrp="1"/>
          </p:cNvSpPr>
          <p:nvPr>
            <p:ph idx="1"/>
          </p:nvPr>
        </p:nvSpPr>
        <p:spPr>
          <a:xfrm>
            <a:off x="407368" y="1844825"/>
            <a:ext cx="7344816" cy="3921299"/>
          </a:xfrm>
        </p:spPr>
        <p:txBody>
          <a:bodyPr/>
          <a:lstStyle/>
          <a:p>
            <a:pPr marL="0" indent="0">
              <a:spcAft>
                <a:spcPts val="1200"/>
              </a:spcAft>
              <a:buNone/>
            </a:pPr>
            <a:r>
              <a:rPr lang="en-GB" sz="2600" dirty="0"/>
              <a:t>Classic format Comma Separated Variables (CSV).</a:t>
            </a:r>
          </a:p>
          <a:p>
            <a:pPr marL="0" indent="0">
              <a:spcAft>
                <a:spcPts val="1200"/>
              </a:spcAft>
              <a:buNone/>
            </a:pPr>
            <a:r>
              <a:rPr lang="en-GB" sz="2600" dirty="0"/>
              <a:t>Easily parsed (see Core course).</a:t>
            </a:r>
          </a:p>
          <a:p>
            <a:pPr marL="0" indent="0">
              <a:spcAft>
                <a:spcPts val="1200"/>
              </a:spcAft>
              <a:buNone/>
            </a:pPr>
            <a:r>
              <a:rPr lang="en-GB" sz="2600" dirty="0"/>
              <a:t>No information added by structure, so an </a:t>
            </a:r>
            <a:r>
              <a:rPr lang="en-GB" sz="2600" i="1" dirty="0">
                <a:solidFill>
                  <a:schemeClr val="tx2">
                    <a:lumMod val="60000"/>
                    <a:lumOff val="40000"/>
                  </a:schemeClr>
                </a:solidFill>
              </a:rPr>
              <a:t>ontology</a:t>
            </a:r>
            <a:r>
              <a:rPr lang="en-GB" sz="2600" dirty="0">
                <a:solidFill>
                  <a:schemeClr val="tx2">
                    <a:lumMod val="60000"/>
                    <a:lumOff val="40000"/>
                  </a:schemeClr>
                </a:solidFill>
              </a:rPr>
              <a:t> </a:t>
            </a:r>
            <a:r>
              <a:rPr lang="en-GB" sz="2600" dirty="0"/>
              <a:t>(in this case meaning a structured knowledge framework) must be externally imposed.</a:t>
            </a:r>
          </a:p>
          <a:p>
            <a:pPr marL="0" indent="0">
              <a:spcAft>
                <a:spcPts val="1200"/>
              </a:spcAft>
              <a:buNone/>
            </a:pPr>
            <a:endParaRPr lang="en-GB" sz="2600" dirty="0"/>
          </a:p>
          <a:p>
            <a:pPr marL="0" indent="0">
              <a:buNone/>
            </a:pPr>
            <a:endParaRPr lang="en-GB" dirty="0"/>
          </a:p>
        </p:txBody>
      </p:sp>
      <p:sp>
        <p:nvSpPr>
          <p:cNvPr id="4" name="TextBox 3"/>
          <p:cNvSpPr txBox="1"/>
          <p:nvPr/>
        </p:nvSpPr>
        <p:spPr>
          <a:xfrm>
            <a:off x="8112224" y="1844825"/>
            <a:ext cx="3240360" cy="1754326"/>
          </a:xfrm>
          <a:prstGeom prst="rect">
            <a:avLst/>
          </a:prstGeom>
          <a:noFill/>
          <a:ln>
            <a:solidFill>
              <a:schemeClr val="accent1"/>
            </a:solidFill>
          </a:ln>
        </p:spPr>
        <p:txBody>
          <a:bodyPr wrap="square" rtlCol="0">
            <a:spAutoFit/>
          </a:bodyPr>
          <a:lstStyle/>
          <a:p>
            <a:r>
              <a:rPr lang="en-GB" dirty="0">
                <a:latin typeface="Courier New" panose="02070309020205020404" pitchFamily="49" charset="0"/>
                <a:cs typeface="Courier New" panose="02070309020205020404" pitchFamily="49" charset="0"/>
              </a:rPr>
              <a:t>10,10,50,50,10</a:t>
            </a:r>
          </a:p>
          <a:p>
            <a:r>
              <a:rPr lang="en-GB" dirty="0">
                <a:latin typeface="Courier New" panose="02070309020205020404" pitchFamily="49" charset="0"/>
                <a:cs typeface="Courier New" panose="02070309020205020404" pitchFamily="49" charset="0"/>
              </a:rPr>
              <a:t>10,50,50,10,10</a:t>
            </a:r>
          </a:p>
          <a:p>
            <a:r>
              <a:rPr lang="en-GB" dirty="0">
                <a:latin typeface="Courier New" panose="02070309020205020404" pitchFamily="49" charset="0"/>
                <a:cs typeface="Courier New" panose="02070309020205020404" pitchFamily="49" charset="0"/>
              </a:rPr>
              <a:t>25,25,75,75,25</a:t>
            </a:r>
          </a:p>
          <a:p>
            <a:r>
              <a:rPr lang="en-GB" dirty="0">
                <a:latin typeface="Courier New" panose="02070309020205020404" pitchFamily="49" charset="0"/>
                <a:cs typeface="Courier New" panose="02070309020205020404" pitchFamily="49" charset="0"/>
              </a:rPr>
              <a:t>25,75,75,25,25</a:t>
            </a:r>
          </a:p>
          <a:p>
            <a:r>
              <a:rPr lang="en-GB" dirty="0">
                <a:latin typeface="Courier New" panose="02070309020205020404" pitchFamily="49" charset="0"/>
                <a:cs typeface="Courier New" panose="02070309020205020404" pitchFamily="49" charset="0"/>
              </a:rPr>
              <a:t>50,50,100,100,50</a:t>
            </a:r>
          </a:p>
          <a:p>
            <a:r>
              <a:rPr lang="en-GB" dirty="0">
                <a:latin typeface="Courier New" panose="02070309020205020404" pitchFamily="49" charset="0"/>
                <a:cs typeface="Courier New" panose="02070309020205020404" pitchFamily="49" charset="0"/>
              </a:rPr>
              <a:t>50,100,100,50,50</a:t>
            </a:r>
          </a:p>
        </p:txBody>
      </p:sp>
    </p:spTree>
    <p:extLst>
      <p:ext uri="{BB962C8B-B14F-4D97-AF65-F5344CB8AC3E}">
        <p14:creationId xmlns:p14="http://schemas.microsoft.com/office/powerpoint/2010/main" val="30450606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Generating XML </a:t>
            </a:r>
            <a:r>
              <a:rPr lang="en-GB" dirty="0"/>
              <a:t>using </a:t>
            </a:r>
            <a:r>
              <a:rPr lang="en-GB" dirty="0" err="1"/>
              <a:t>lxml</a:t>
            </a:r>
            <a:endParaRPr lang="en-GB" dirty="0"/>
          </a:p>
        </p:txBody>
      </p:sp>
      <p:sp>
        <p:nvSpPr>
          <p:cNvPr id="3" name="Content Placeholder 2"/>
          <p:cNvSpPr>
            <a:spLocks noGrp="1"/>
          </p:cNvSpPr>
          <p:nvPr>
            <p:ph idx="1"/>
          </p:nvPr>
        </p:nvSpPr>
        <p:spPr>
          <a:xfrm>
            <a:off x="191344" y="1988840"/>
            <a:ext cx="11809312" cy="4525963"/>
          </a:xfrm>
        </p:spPr>
        <p:txBody>
          <a:bodyPr/>
          <a:lstStyle/>
          <a:p>
            <a:pPr marL="0" indent="0">
              <a:buNone/>
            </a:pPr>
            <a:r>
              <a:rPr lang="en-GB" sz="2000" dirty="0">
                <a:latin typeface="Courier New" pitchFamily="49" charset="0"/>
                <a:cs typeface="Courier New" pitchFamily="49" charset="0"/>
              </a:rPr>
              <a:t>root = </a:t>
            </a:r>
            <a:r>
              <a:rPr lang="en-GB" sz="2000" dirty="0">
                <a:latin typeface="Courier New" pitchFamily="49" charset="0"/>
                <a:cs typeface="Courier New" pitchFamily="49" charset="0"/>
              </a:rPr>
              <a:t>etree.XML(xml1</a:t>
            </a:r>
            <a:r>
              <a:rPr lang="en-GB" sz="2000" dirty="0" smtClean="0">
                <a:latin typeface="Courier New" pitchFamily="49" charset="0"/>
                <a:cs typeface="Courier New" pitchFamily="49" charset="0"/>
              </a:rPr>
              <a:t>)					# Could start from nothing</a:t>
            </a:r>
            <a:endParaRPr lang="en-GB" sz="2000" dirty="0">
              <a:latin typeface="Courier New" pitchFamily="49" charset="0"/>
              <a:cs typeface="Courier New" pitchFamily="49" charset="0"/>
            </a:endParaRPr>
          </a:p>
          <a:p>
            <a:pPr marL="0" indent="0">
              <a:buNone/>
            </a:pPr>
            <a:r>
              <a:rPr lang="en-GB" sz="2000" dirty="0">
                <a:latin typeface="Courier New" pitchFamily="49" charset="0"/>
                <a:cs typeface="Courier New" pitchFamily="49" charset="0"/>
              </a:rPr>
              <a:t>p2 = </a:t>
            </a:r>
            <a:r>
              <a:rPr lang="en-GB" sz="2000" dirty="0" err="1">
                <a:latin typeface="Courier New" pitchFamily="49" charset="0"/>
                <a:cs typeface="Courier New" pitchFamily="49" charset="0"/>
              </a:rPr>
              <a:t>etree.Element</a:t>
            </a:r>
            <a:r>
              <a:rPr lang="en-GB" sz="2000" dirty="0">
                <a:latin typeface="Courier New" pitchFamily="49" charset="0"/>
                <a:cs typeface="Courier New" pitchFamily="49" charset="0"/>
              </a:rPr>
              <a:t>("polygon</a:t>
            </a:r>
            <a:r>
              <a:rPr lang="en-GB" sz="2000" dirty="0" smtClean="0">
                <a:latin typeface="Courier New" pitchFamily="49" charset="0"/>
                <a:cs typeface="Courier New" pitchFamily="49" charset="0"/>
              </a:rPr>
              <a:t>")				# Create polygon</a:t>
            </a:r>
            <a:endParaRPr lang="en-GB" sz="2000" dirty="0">
              <a:latin typeface="Courier New" pitchFamily="49" charset="0"/>
              <a:cs typeface="Courier New" pitchFamily="49" charset="0"/>
            </a:endParaRPr>
          </a:p>
          <a:p>
            <a:pPr marL="0" indent="0">
              <a:buNone/>
            </a:pPr>
            <a:r>
              <a:rPr lang="en-GB" sz="2000" dirty="0">
                <a:latin typeface="Courier New" pitchFamily="49" charset="0"/>
                <a:cs typeface="Courier New" pitchFamily="49" charset="0"/>
              </a:rPr>
              <a:t>p2.set("id", "p2</a:t>
            </a:r>
            <a:r>
              <a:rPr lang="en-GB" sz="2000" dirty="0" smtClean="0">
                <a:latin typeface="Courier New" pitchFamily="49" charset="0"/>
                <a:cs typeface="Courier New" pitchFamily="49" charset="0"/>
              </a:rPr>
              <a:t>");					# Set attribute</a:t>
            </a:r>
            <a:endParaRPr lang="en-GB" sz="2000" dirty="0">
              <a:latin typeface="Courier New" pitchFamily="49" charset="0"/>
              <a:cs typeface="Courier New" pitchFamily="49" charset="0"/>
            </a:endParaRPr>
          </a:p>
          <a:p>
            <a:pPr marL="0" indent="0">
              <a:buNone/>
            </a:pPr>
            <a:r>
              <a:rPr lang="en-GB" sz="2000" dirty="0">
                <a:latin typeface="Courier New" pitchFamily="49" charset="0"/>
                <a:cs typeface="Courier New" pitchFamily="49" charset="0"/>
              </a:rPr>
              <a:t>p2.append(</a:t>
            </a:r>
            <a:r>
              <a:rPr lang="en-GB" sz="2000" dirty="0" err="1">
                <a:latin typeface="Courier New" pitchFamily="49" charset="0"/>
                <a:cs typeface="Courier New" pitchFamily="49" charset="0"/>
              </a:rPr>
              <a:t>etree.Element</a:t>
            </a:r>
            <a:r>
              <a:rPr lang="en-GB" sz="2000" dirty="0">
                <a:latin typeface="Courier New" pitchFamily="49" charset="0"/>
                <a:cs typeface="Courier New" pitchFamily="49" charset="0"/>
              </a:rPr>
              <a:t>("points</a:t>
            </a:r>
            <a:r>
              <a:rPr lang="en-GB" sz="2000" dirty="0" smtClean="0">
                <a:latin typeface="Courier New" pitchFamily="49" charset="0"/>
                <a:cs typeface="Courier New" pitchFamily="49" charset="0"/>
              </a:rPr>
              <a:t>"))			# Append points</a:t>
            </a:r>
            <a:endParaRPr lang="en-GB" sz="2000" dirty="0">
              <a:latin typeface="Courier New" pitchFamily="49" charset="0"/>
              <a:cs typeface="Courier New" pitchFamily="49" charset="0"/>
            </a:endParaRPr>
          </a:p>
          <a:p>
            <a:pPr marL="0" indent="0">
              <a:buNone/>
            </a:pPr>
            <a:r>
              <a:rPr lang="en-GB" sz="2000" dirty="0">
                <a:latin typeface="Courier New" pitchFamily="49" charset="0"/>
                <a:cs typeface="Courier New" pitchFamily="49" charset="0"/>
              </a:rPr>
              <a:t>p2[0].text = "100,100 100,200 200,200 200,100</a:t>
            </a:r>
            <a:r>
              <a:rPr lang="en-GB" sz="2000" dirty="0" smtClean="0">
                <a:latin typeface="Courier New" pitchFamily="49" charset="0"/>
                <a:cs typeface="Courier New" pitchFamily="49" charset="0"/>
              </a:rPr>
              <a:t>"	# Set points text</a:t>
            </a:r>
            <a:endParaRPr lang="en-GB" sz="2000" dirty="0">
              <a:latin typeface="Courier New" pitchFamily="49" charset="0"/>
              <a:cs typeface="Courier New" pitchFamily="49" charset="0"/>
            </a:endParaRPr>
          </a:p>
          <a:p>
            <a:pPr marL="0" indent="0">
              <a:buNone/>
            </a:pPr>
            <a:r>
              <a:rPr lang="en-GB" sz="2000" dirty="0" err="1">
                <a:latin typeface="Courier New" pitchFamily="49" charset="0"/>
                <a:cs typeface="Courier New" pitchFamily="49" charset="0"/>
              </a:rPr>
              <a:t>root.append</a:t>
            </a:r>
            <a:r>
              <a:rPr lang="en-GB" sz="2000" dirty="0">
                <a:latin typeface="Courier New" pitchFamily="49" charset="0"/>
                <a:cs typeface="Courier New" pitchFamily="49" charset="0"/>
              </a:rPr>
              <a:t>(p2</a:t>
            </a:r>
            <a:r>
              <a:rPr lang="en-GB" sz="2000" dirty="0" smtClean="0">
                <a:latin typeface="Courier New" pitchFamily="49" charset="0"/>
                <a:cs typeface="Courier New" pitchFamily="49" charset="0"/>
              </a:rPr>
              <a:t>)						# Append polygon</a:t>
            </a:r>
            <a:endParaRPr lang="en-GB" sz="2000" dirty="0">
              <a:latin typeface="Courier New" pitchFamily="49" charset="0"/>
              <a:cs typeface="Courier New" pitchFamily="49" charset="0"/>
            </a:endParaRPr>
          </a:p>
          <a:p>
            <a:pPr marL="0" indent="0">
              <a:buNone/>
            </a:pPr>
            <a:r>
              <a:rPr lang="en-GB" sz="2000" dirty="0">
                <a:latin typeface="Courier New" pitchFamily="49" charset="0"/>
                <a:cs typeface="Courier New" pitchFamily="49" charset="0"/>
              </a:rPr>
              <a:t>print (root[1].tag</a:t>
            </a:r>
            <a:r>
              <a:rPr lang="en-GB" sz="2000" dirty="0" smtClean="0">
                <a:latin typeface="Courier New" pitchFamily="49" charset="0"/>
                <a:cs typeface="Courier New" pitchFamily="49" charset="0"/>
              </a:rPr>
              <a:t>)					# Check</a:t>
            </a:r>
            <a:endParaRPr lang="en-GB" sz="2000" dirty="0">
              <a:latin typeface="Courier New" pitchFamily="49" charset="0"/>
              <a:cs typeface="Courier New" pitchFamily="49" charset="0"/>
            </a:endParaRPr>
          </a:p>
        </p:txBody>
      </p:sp>
    </p:spTree>
    <p:extLst>
      <p:ext uri="{BB962C8B-B14F-4D97-AF65-F5344CB8AC3E}">
        <p14:creationId xmlns:p14="http://schemas.microsoft.com/office/powerpoint/2010/main" val="23178692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Print XML</a:t>
            </a:r>
            <a:endParaRPr lang="en-GB" dirty="0"/>
          </a:p>
        </p:txBody>
      </p:sp>
      <p:sp>
        <p:nvSpPr>
          <p:cNvPr id="3" name="Content Placeholder 2"/>
          <p:cNvSpPr>
            <a:spLocks noGrp="1"/>
          </p:cNvSpPr>
          <p:nvPr>
            <p:ph idx="1"/>
          </p:nvPr>
        </p:nvSpPr>
        <p:spPr>
          <a:xfrm>
            <a:off x="609600" y="2420888"/>
            <a:ext cx="10972800" cy="3705276"/>
          </a:xfrm>
        </p:spPr>
        <p:txBody>
          <a:bodyPr/>
          <a:lstStyle/>
          <a:p>
            <a:pPr marL="0" indent="0">
              <a:buNone/>
            </a:pPr>
            <a:r>
              <a:rPr lang="en-GB" sz="2000" dirty="0" smtClean="0">
                <a:latin typeface="Courier New" pitchFamily="49" charset="0"/>
                <a:cs typeface="Courier New" pitchFamily="49" charset="0"/>
              </a:rPr>
              <a:t>out </a:t>
            </a:r>
            <a:r>
              <a:rPr lang="en-GB" sz="2000" dirty="0">
                <a:latin typeface="Courier New" pitchFamily="49" charset="0"/>
                <a:cs typeface="Courier New" pitchFamily="49" charset="0"/>
              </a:rPr>
              <a:t>= </a:t>
            </a:r>
            <a:r>
              <a:rPr lang="en-GB" sz="2000" dirty="0" err="1">
                <a:latin typeface="Courier New" pitchFamily="49" charset="0"/>
                <a:cs typeface="Courier New" pitchFamily="49" charset="0"/>
              </a:rPr>
              <a:t>etree.tostring</a:t>
            </a:r>
            <a:r>
              <a:rPr lang="en-GB" sz="2000" dirty="0">
                <a:latin typeface="Courier New" pitchFamily="49" charset="0"/>
                <a:cs typeface="Courier New" pitchFamily="49" charset="0"/>
              </a:rPr>
              <a:t>(root, </a:t>
            </a:r>
            <a:r>
              <a:rPr lang="en-GB" sz="2000" dirty="0" err="1">
                <a:latin typeface="Courier New" pitchFamily="49" charset="0"/>
                <a:cs typeface="Courier New" pitchFamily="49" charset="0"/>
              </a:rPr>
              <a:t>pretty_print</a:t>
            </a:r>
            <a:r>
              <a:rPr lang="en-GB" sz="2000" dirty="0">
                <a:latin typeface="Courier New" pitchFamily="49" charset="0"/>
                <a:cs typeface="Courier New" pitchFamily="49" charset="0"/>
              </a:rPr>
              <a:t>=True</a:t>
            </a:r>
            <a:r>
              <a:rPr lang="en-GB" sz="2000" dirty="0" smtClean="0">
                <a:latin typeface="Courier New" pitchFamily="49" charset="0"/>
                <a:cs typeface="Courier New" pitchFamily="49" charset="0"/>
              </a:rPr>
              <a:t>)</a:t>
            </a:r>
          </a:p>
          <a:p>
            <a:pPr marL="0" indent="0">
              <a:buNone/>
            </a:pPr>
            <a:r>
              <a:rPr lang="en-GB" sz="2000" dirty="0" smtClean="0">
                <a:latin typeface="Courier New" pitchFamily="49" charset="0"/>
                <a:cs typeface="Courier New" pitchFamily="49" charset="0"/>
              </a:rPr>
              <a:t>print(out)</a:t>
            </a:r>
            <a:endParaRPr lang="en-GB" sz="2000" dirty="0">
              <a:latin typeface="Courier New" pitchFamily="49" charset="0"/>
              <a:cs typeface="Courier New" pitchFamily="49" charset="0"/>
            </a:endParaRPr>
          </a:p>
          <a:p>
            <a:pPr marL="0" indent="0">
              <a:buNone/>
            </a:pPr>
            <a:r>
              <a:rPr lang="en-GB" sz="2000" dirty="0">
                <a:latin typeface="Courier New" pitchFamily="49" charset="0"/>
                <a:cs typeface="Courier New" pitchFamily="49" charset="0"/>
              </a:rPr>
              <a:t>writer = open('xml3.xml', '</a:t>
            </a:r>
            <a:r>
              <a:rPr lang="en-GB" sz="2000" dirty="0" err="1">
                <a:latin typeface="Courier New" pitchFamily="49" charset="0"/>
                <a:cs typeface="Courier New" pitchFamily="49" charset="0"/>
              </a:rPr>
              <a:t>wb</a:t>
            </a:r>
            <a:r>
              <a:rPr lang="en-GB" sz="2000" dirty="0">
                <a:latin typeface="Courier New" pitchFamily="49" charset="0"/>
                <a:cs typeface="Courier New" pitchFamily="49" charset="0"/>
              </a:rPr>
              <a:t>')		# Open for binary write</a:t>
            </a:r>
            <a:endParaRPr lang="en-GB" sz="2000" dirty="0">
              <a:latin typeface="Courier New" pitchFamily="49" charset="0"/>
              <a:cs typeface="Courier New" pitchFamily="49" charset="0"/>
            </a:endParaRPr>
          </a:p>
          <a:p>
            <a:pPr marL="0" indent="0">
              <a:buNone/>
            </a:pPr>
            <a:r>
              <a:rPr lang="en-GB" sz="2000" dirty="0" err="1" smtClean="0">
                <a:latin typeface="Courier New" pitchFamily="49" charset="0"/>
                <a:cs typeface="Courier New" pitchFamily="49" charset="0"/>
              </a:rPr>
              <a:t>writer.write</a:t>
            </a:r>
            <a:r>
              <a:rPr lang="en-GB" sz="2000" dirty="0" smtClean="0">
                <a:latin typeface="Courier New" pitchFamily="49" charset="0"/>
                <a:cs typeface="Courier New" pitchFamily="49" charset="0"/>
              </a:rPr>
              <a:t>(out)</a:t>
            </a:r>
            <a:endParaRPr lang="en-GB" sz="2000" dirty="0">
              <a:latin typeface="Courier New" pitchFamily="49" charset="0"/>
              <a:cs typeface="Courier New" pitchFamily="49" charset="0"/>
            </a:endParaRPr>
          </a:p>
          <a:p>
            <a:pPr marL="0" indent="0">
              <a:buNone/>
            </a:pPr>
            <a:r>
              <a:rPr lang="en-GB" sz="2000" dirty="0" err="1">
                <a:latin typeface="Courier New" pitchFamily="49" charset="0"/>
                <a:cs typeface="Courier New" pitchFamily="49" charset="0"/>
              </a:rPr>
              <a:t>writer.close</a:t>
            </a:r>
            <a:r>
              <a:rPr lang="en-GB" sz="2000" dirty="0" smtClean="0">
                <a:latin typeface="Courier New" pitchFamily="49" charset="0"/>
                <a:cs typeface="Courier New" pitchFamily="49" charset="0"/>
              </a:rPr>
              <a:t>()</a:t>
            </a:r>
          </a:p>
          <a:p>
            <a:pPr marL="0" indent="0">
              <a:buNone/>
            </a:pPr>
            <a:endParaRPr lang="en-GB" sz="2000" dirty="0">
              <a:latin typeface="Courier New" pitchFamily="49" charset="0"/>
              <a:cs typeface="Courier New" pitchFamily="49" charset="0"/>
            </a:endParaRPr>
          </a:p>
          <a:p>
            <a:pPr marL="0" indent="0">
              <a:buNone/>
            </a:pPr>
            <a:endParaRPr lang="en-GB" sz="2000" dirty="0" smtClean="0">
              <a:latin typeface="Courier New" pitchFamily="49" charset="0"/>
              <a:cs typeface="Courier New" pitchFamily="49" charset="0"/>
            </a:endParaRPr>
          </a:p>
          <a:p>
            <a:pPr marL="0" indent="0">
              <a:buNone/>
            </a:pPr>
            <a:r>
              <a:rPr lang="en-GB" dirty="0"/>
              <a:t>Pretty print puts </a:t>
            </a:r>
            <a:r>
              <a:rPr lang="en-GB" dirty="0" err="1"/>
              <a:t>linebreaks</a:t>
            </a:r>
            <a:r>
              <a:rPr lang="en-GB" dirty="0"/>
              <a:t> between objects etc.</a:t>
            </a:r>
            <a:endParaRPr lang="en-GB" dirty="0"/>
          </a:p>
        </p:txBody>
      </p:sp>
    </p:spTree>
    <p:extLst>
      <p:ext uri="{BB962C8B-B14F-4D97-AF65-F5344CB8AC3E}">
        <p14:creationId xmlns:p14="http://schemas.microsoft.com/office/powerpoint/2010/main" val="14658110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Transform XML</a:t>
            </a:r>
            <a:endParaRPr lang="en-GB" dirty="0"/>
          </a:p>
        </p:txBody>
      </p:sp>
      <p:sp>
        <p:nvSpPr>
          <p:cNvPr id="3" name="Content Placeholder 2"/>
          <p:cNvSpPr>
            <a:spLocks noGrp="1"/>
          </p:cNvSpPr>
          <p:nvPr>
            <p:ph idx="1"/>
          </p:nvPr>
        </p:nvSpPr>
        <p:spPr>
          <a:xfrm>
            <a:off x="407368" y="1844824"/>
            <a:ext cx="10972800" cy="4525963"/>
          </a:xfrm>
        </p:spPr>
        <p:txBody>
          <a:bodyPr/>
          <a:lstStyle/>
          <a:p>
            <a:pPr marL="0" indent="0">
              <a:buNone/>
            </a:pPr>
            <a:r>
              <a:rPr lang="en-GB" sz="2000" dirty="0">
                <a:latin typeface="Courier New" pitchFamily="49" charset="0"/>
                <a:cs typeface="Courier New" pitchFamily="49" charset="0"/>
              </a:rPr>
              <a:t>xsl3 </a:t>
            </a:r>
            <a:r>
              <a:rPr lang="en-GB" sz="2000" dirty="0">
                <a:latin typeface="Courier New" pitchFamily="49" charset="0"/>
                <a:cs typeface="Courier New" pitchFamily="49" charset="0"/>
              </a:rPr>
              <a:t>= open("map3.xsl").read</a:t>
            </a:r>
            <a:r>
              <a:rPr lang="en-GB" sz="2000" dirty="0" smtClean="0">
                <a:latin typeface="Courier New" pitchFamily="49" charset="0"/>
                <a:cs typeface="Courier New" pitchFamily="49" charset="0"/>
              </a:rPr>
              <a:t>()		# Read stylesheet</a:t>
            </a:r>
            <a:endParaRPr lang="en-GB" sz="2000" dirty="0">
              <a:latin typeface="Courier New" pitchFamily="49" charset="0"/>
              <a:cs typeface="Courier New" pitchFamily="49" charset="0"/>
            </a:endParaRPr>
          </a:p>
          <a:p>
            <a:pPr marL="0" indent="0">
              <a:buNone/>
            </a:pPr>
            <a:r>
              <a:rPr lang="en-GB" sz="2000" dirty="0" err="1">
                <a:latin typeface="Courier New" pitchFamily="49" charset="0"/>
                <a:cs typeface="Courier New" pitchFamily="49" charset="0"/>
              </a:rPr>
              <a:t>xslt_root</a:t>
            </a:r>
            <a:r>
              <a:rPr lang="en-GB" sz="2000" dirty="0">
                <a:latin typeface="Courier New" pitchFamily="49" charset="0"/>
                <a:cs typeface="Courier New" pitchFamily="49" charset="0"/>
              </a:rPr>
              <a:t> = etree.XML(xsl3</a:t>
            </a:r>
            <a:r>
              <a:rPr lang="en-GB" sz="2000" dirty="0" smtClean="0">
                <a:latin typeface="Courier New" pitchFamily="49" charset="0"/>
                <a:cs typeface="Courier New" pitchFamily="49" charset="0"/>
              </a:rPr>
              <a:t>)			# Parse stylesheet</a:t>
            </a:r>
            <a:endParaRPr lang="en-GB" sz="2000" dirty="0">
              <a:latin typeface="Courier New" pitchFamily="49" charset="0"/>
              <a:cs typeface="Courier New" pitchFamily="49" charset="0"/>
            </a:endParaRPr>
          </a:p>
          <a:p>
            <a:pPr marL="0" indent="0">
              <a:buNone/>
            </a:pPr>
            <a:r>
              <a:rPr lang="en-GB" sz="2000" dirty="0">
                <a:latin typeface="Courier New" pitchFamily="49" charset="0"/>
                <a:cs typeface="Courier New" pitchFamily="49" charset="0"/>
              </a:rPr>
              <a:t>transform = </a:t>
            </a:r>
            <a:r>
              <a:rPr lang="en-GB" sz="2000" dirty="0" err="1">
                <a:latin typeface="Courier New" pitchFamily="49" charset="0"/>
                <a:cs typeface="Courier New" pitchFamily="49" charset="0"/>
              </a:rPr>
              <a:t>etree.XSLT</a:t>
            </a:r>
            <a:r>
              <a:rPr lang="en-GB" sz="2000" dirty="0">
                <a:latin typeface="Courier New" pitchFamily="49" charset="0"/>
                <a:cs typeface="Courier New" pitchFamily="49" charset="0"/>
              </a:rPr>
              <a:t>(</a:t>
            </a:r>
            <a:r>
              <a:rPr lang="en-GB" sz="2000" dirty="0" err="1">
                <a:latin typeface="Courier New" pitchFamily="49" charset="0"/>
                <a:cs typeface="Courier New" pitchFamily="49" charset="0"/>
              </a:rPr>
              <a:t>xslt_root</a:t>
            </a:r>
            <a:r>
              <a:rPr lang="en-GB" sz="2000" dirty="0" smtClean="0">
                <a:latin typeface="Courier New" pitchFamily="49" charset="0"/>
                <a:cs typeface="Courier New" pitchFamily="49" charset="0"/>
              </a:rPr>
              <a:t>)		# Make transform</a:t>
            </a:r>
            <a:endParaRPr lang="en-GB" sz="2000" dirty="0">
              <a:latin typeface="Courier New" pitchFamily="49" charset="0"/>
              <a:cs typeface="Courier New" pitchFamily="49" charset="0"/>
            </a:endParaRPr>
          </a:p>
          <a:p>
            <a:pPr marL="0" indent="0">
              <a:buNone/>
            </a:pPr>
            <a:r>
              <a:rPr lang="en-GB" sz="2000" dirty="0" err="1">
                <a:latin typeface="Courier New" pitchFamily="49" charset="0"/>
                <a:cs typeface="Courier New" pitchFamily="49" charset="0"/>
              </a:rPr>
              <a:t>result_tree</a:t>
            </a:r>
            <a:r>
              <a:rPr lang="en-GB" sz="2000" dirty="0">
                <a:latin typeface="Courier New" pitchFamily="49" charset="0"/>
                <a:cs typeface="Courier New" pitchFamily="49" charset="0"/>
              </a:rPr>
              <a:t> </a:t>
            </a:r>
            <a:r>
              <a:rPr lang="en-GB" sz="2000" dirty="0">
                <a:latin typeface="Courier New" pitchFamily="49" charset="0"/>
                <a:cs typeface="Courier New" pitchFamily="49" charset="0"/>
              </a:rPr>
              <a:t>= transform(root</a:t>
            </a:r>
            <a:r>
              <a:rPr lang="en-GB" sz="2000" dirty="0" smtClean="0">
                <a:latin typeface="Courier New" pitchFamily="49" charset="0"/>
                <a:cs typeface="Courier New" pitchFamily="49" charset="0"/>
              </a:rPr>
              <a:t>)			# Transform some XML root</a:t>
            </a:r>
            <a:endParaRPr lang="en-GB" sz="2000" dirty="0">
              <a:latin typeface="Courier New" pitchFamily="49" charset="0"/>
              <a:cs typeface="Courier New" pitchFamily="49" charset="0"/>
            </a:endParaRPr>
          </a:p>
          <a:p>
            <a:pPr marL="0" indent="0">
              <a:buNone/>
            </a:pPr>
            <a:r>
              <a:rPr lang="en-GB" sz="2000" dirty="0" err="1">
                <a:latin typeface="Courier New" pitchFamily="49" charset="0"/>
                <a:cs typeface="Courier New" pitchFamily="49" charset="0"/>
              </a:rPr>
              <a:t>transformed_text</a:t>
            </a:r>
            <a:r>
              <a:rPr lang="en-GB" sz="2000" dirty="0">
                <a:latin typeface="Courier New" pitchFamily="49" charset="0"/>
                <a:cs typeface="Courier New" pitchFamily="49" charset="0"/>
              </a:rPr>
              <a:t> = </a:t>
            </a:r>
            <a:r>
              <a:rPr lang="en-GB" sz="2000" dirty="0" err="1">
                <a:latin typeface="Courier New" pitchFamily="49" charset="0"/>
                <a:cs typeface="Courier New" pitchFamily="49" charset="0"/>
              </a:rPr>
              <a:t>str</a:t>
            </a:r>
            <a:r>
              <a:rPr lang="en-GB" sz="2000" dirty="0">
                <a:latin typeface="Courier New" pitchFamily="49" charset="0"/>
                <a:cs typeface="Courier New" pitchFamily="49" charset="0"/>
              </a:rPr>
              <a:t>(</a:t>
            </a:r>
            <a:r>
              <a:rPr lang="en-GB" sz="2000" dirty="0" err="1">
                <a:latin typeface="Courier New" pitchFamily="49" charset="0"/>
                <a:cs typeface="Courier New" pitchFamily="49" charset="0"/>
              </a:rPr>
              <a:t>result_tree</a:t>
            </a:r>
            <a:r>
              <a:rPr lang="en-GB" sz="2000" dirty="0" smtClean="0">
                <a:latin typeface="Courier New" pitchFamily="49" charset="0"/>
                <a:cs typeface="Courier New" pitchFamily="49" charset="0"/>
              </a:rPr>
              <a:t>)</a:t>
            </a:r>
          </a:p>
          <a:p>
            <a:pPr marL="0" indent="0">
              <a:buNone/>
            </a:pPr>
            <a:endParaRPr lang="en-GB" sz="2000" dirty="0">
              <a:latin typeface="Courier New" pitchFamily="49" charset="0"/>
              <a:cs typeface="Courier New" pitchFamily="49" charset="0"/>
            </a:endParaRPr>
          </a:p>
          <a:p>
            <a:pPr marL="0" indent="0">
              <a:buNone/>
            </a:pPr>
            <a:r>
              <a:rPr lang="en-GB" sz="2000" dirty="0">
                <a:latin typeface="Courier New" pitchFamily="49" charset="0"/>
                <a:cs typeface="Courier New" pitchFamily="49" charset="0"/>
              </a:rPr>
              <a:t>print(</a:t>
            </a:r>
            <a:r>
              <a:rPr lang="en-GB" sz="2000" dirty="0" err="1">
                <a:latin typeface="Courier New" pitchFamily="49" charset="0"/>
                <a:cs typeface="Courier New" pitchFamily="49" charset="0"/>
              </a:rPr>
              <a:t>transformed_text</a:t>
            </a:r>
            <a:r>
              <a:rPr lang="en-GB" sz="2000" dirty="0">
                <a:latin typeface="Courier New" pitchFamily="49" charset="0"/>
                <a:cs typeface="Courier New" pitchFamily="49" charset="0"/>
              </a:rPr>
              <a:t>)</a:t>
            </a:r>
          </a:p>
          <a:p>
            <a:pPr marL="0" indent="0">
              <a:buNone/>
            </a:pPr>
            <a:r>
              <a:rPr lang="en-GB" sz="2000" dirty="0">
                <a:latin typeface="Courier New" pitchFamily="49" charset="0"/>
                <a:cs typeface="Courier New" pitchFamily="49" charset="0"/>
              </a:rPr>
              <a:t>writer = open('map3.html', 'w</a:t>
            </a:r>
            <a:r>
              <a:rPr lang="en-GB" sz="2000" dirty="0" smtClean="0">
                <a:latin typeface="Courier New" pitchFamily="49" charset="0"/>
                <a:cs typeface="Courier New" pitchFamily="49" charset="0"/>
              </a:rPr>
              <a:t>')		# Normal writer</a:t>
            </a:r>
            <a:endParaRPr lang="en-GB" sz="2000" dirty="0">
              <a:latin typeface="Courier New" pitchFamily="49" charset="0"/>
              <a:cs typeface="Courier New" pitchFamily="49" charset="0"/>
            </a:endParaRPr>
          </a:p>
          <a:p>
            <a:pPr marL="0" indent="0">
              <a:buNone/>
            </a:pPr>
            <a:r>
              <a:rPr lang="en-GB" sz="2000" dirty="0" err="1">
                <a:latin typeface="Courier New" pitchFamily="49" charset="0"/>
                <a:cs typeface="Courier New" pitchFamily="49" charset="0"/>
              </a:rPr>
              <a:t>writer.write</a:t>
            </a:r>
            <a:r>
              <a:rPr lang="en-GB" sz="2000" dirty="0">
                <a:latin typeface="Courier New" pitchFamily="49" charset="0"/>
                <a:cs typeface="Courier New" pitchFamily="49" charset="0"/>
              </a:rPr>
              <a:t>(</a:t>
            </a:r>
            <a:r>
              <a:rPr lang="en-GB" sz="2000" dirty="0" err="1">
                <a:latin typeface="Courier New" pitchFamily="49" charset="0"/>
                <a:cs typeface="Courier New" pitchFamily="49" charset="0"/>
              </a:rPr>
              <a:t>transformed_text</a:t>
            </a:r>
            <a:r>
              <a:rPr lang="en-GB" sz="2000" dirty="0">
                <a:latin typeface="Courier New" pitchFamily="49" charset="0"/>
                <a:cs typeface="Courier New" pitchFamily="49" charset="0"/>
              </a:rPr>
              <a:t>)</a:t>
            </a:r>
            <a:endParaRPr lang="en-GB" sz="2000" dirty="0">
              <a:latin typeface="Courier New" pitchFamily="49" charset="0"/>
              <a:cs typeface="Courier New" pitchFamily="49" charset="0"/>
            </a:endParaRPr>
          </a:p>
        </p:txBody>
      </p:sp>
      <p:sp>
        <p:nvSpPr>
          <p:cNvPr id="4" name="Rectangle 3"/>
          <p:cNvSpPr/>
          <p:nvPr/>
        </p:nvSpPr>
        <p:spPr>
          <a:xfrm>
            <a:off x="407368" y="5877272"/>
            <a:ext cx="10413229" cy="646331"/>
          </a:xfrm>
          <a:prstGeom prst="rect">
            <a:avLst/>
          </a:prstGeom>
        </p:spPr>
        <p:txBody>
          <a:bodyPr wrap="square">
            <a:spAutoFit/>
          </a:bodyPr>
          <a:lstStyle/>
          <a:p>
            <a:r>
              <a:rPr lang="en-GB" dirty="0"/>
              <a:t>Note that if the XML is from a file it doesn't need the XSL is referenced in the </a:t>
            </a:r>
            <a:r>
              <a:rPr lang="en-GB" dirty="0" smtClean="0"/>
              <a:t>XML, a major advantage in applying arbitrary stylesheets.</a:t>
            </a:r>
            <a:endParaRPr lang="en-GB" dirty="0"/>
          </a:p>
        </p:txBody>
      </p:sp>
    </p:spTree>
    <p:extLst>
      <p:ext uri="{BB962C8B-B14F-4D97-AF65-F5344CB8AC3E}">
        <p14:creationId xmlns:p14="http://schemas.microsoft.com/office/powerpoint/2010/main" val="40593423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AD4A89-6CEA-4DC0-A1B2-CA814F8B69EA}"/>
              </a:ext>
            </a:extLst>
          </p:cNvPr>
          <p:cNvSpPr>
            <a:spLocks noGrp="1"/>
          </p:cNvSpPr>
          <p:nvPr>
            <p:ph type="title"/>
          </p:nvPr>
        </p:nvSpPr>
        <p:spPr/>
        <p:txBody>
          <a:bodyPr/>
          <a:lstStyle/>
          <a:p>
            <a:pPr algn="r"/>
            <a:r>
              <a:rPr lang="en-GB" dirty="0"/>
              <a:t>Other libraries</a:t>
            </a:r>
          </a:p>
        </p:txBody>
      </p:sp>
      <p:sp>
        <p:nvSpPr>
          <p:cNvPr id="3" name="Content Placeholder 2">
            <a:extLst>
              <a:ext uri="{FF2B5EF4-FFF2-40B4-BE49-F238E27FC236}">
                <a16:creationId xmlns:a16="http://schemas.microsoft.com/office/drawing/2014/main" xmlns="" id="{8BF90EEF-94B8-4190-87FA-D92BB9F4ADAA}"/>
              </a:ext>
            </a:extLst>
          </p:cNvPr>
          <p:cNvSpPr>
            <a:spLocks noGrp="1"/>
          </p:cNvSpPr>
          <p:nvPr>
            <p:ph idx="1"/>
          </p:nvPr>
        </p:nvSpPr>
        <p:spPr>
          <a:xfrm>
            <a:off x="335360" y="2492896"/>
            <a:ext cx="11247040" cy="3633268"/>
          </a:xfrm>
        </p:spPr>
        <p:txBody>
          <a:bodyPr/>
          <a:lstStyle/>
          <a:p>
            <a:pPr marL="0" indent="0">
              <a:buNone/>
            </a:pPr>
            <a:r>
              <a:rPr lang="en-GB" dirty="0" err="1" smtClean="0">
                <a:latin typeface="Courier New" panose="02070309020205020404" pitchFamily="49" charset="0"/>
                <a:cs typeface="Courier New" panose="02070309020205020404" pitchFamily="49" charset="0"/>
              </a:rPr>
              <a:t>dicttoxml</a:t>
            </a:r>
            <a:r>
              <a:rPr lang="en-GB" dirty="0"/>
              <a:t>	: conversion of </a:t>
            </a:r>
            <a:r>
              <a:rPr lang="en-GB" dirty="0" err="1"/>
              <a:t>dicts</a:t>
            </a:r>
            <a:r>
              <a:rPr lang="en-GB" dirty="0"/>
              <a:t> to XML</a:t>
            </a:r>
          </a:p>
          <a:p>
            <a:pPr marL="0" indent="0">
              <a:buNone/>
            </a:pPr>
            <a:r>
              <a:rPr lang="en-GB" dirty="0">
                <a:latin typeface="Courier New" panose="02070309020205020404" pitchFamily="49" charset="0"/>
                <a:cs typeface="Courier New" panose="02070309020205020404" pitchFamily="49" charset="0"/>
              </a:rPr>
              <a:t>untangle</a:t>
            </a:r>
            <a:r>
              <a:rPr lang="en-GB" dirty="0"/>
              <a:t>	: library for converting DOMs to object </a:t>
            </a:r>
            <a:r>
              <a:rPr lang="en-GB" dirty="0" smtClean="0"/>
              <a:t>models</a:t>
            </a:r>
          </a:p>
          <a:p>
            <a:pPr marL="0" indent="0">
              <a:buNone/>
            </a:pPr>
            <a:endParaRPr lang="en-GB" dirty="0" smtClean="0"/>
          </a:p>
          <a:p>
            <a:pPr marL="0" indent="0">
              <a:buNone/>
            </a:pPr>
            <a:r>
              <a:rPr lang="en-GB" dirty="0" smtClean="0"/>
              <a:t>Not distributed with Anaconda, but worth looking at. </a:t>
            </a:r>
          </a:p>
          <a:p>
            <a:pPr marL="0" indent="0">
              <a:buNone/>
            </a:pPr>
            <a:r>
              <a:rPr lang="en-GB" dirty="0" smtClean="0"/>
              <a:t>Nice intro </a:t>
            </a:r>
            <a:r>
              <a:rPr lang="en-GB" dirty="0"/>
              <a:t>by </a:t>
            </a:r>
            <a:r>
              <a:rPr lang="en-GB" dirty="0" smtClean="0"/>
              <a:t>Kenneth Reitz </a:t>
            </a:r>
            <a:r>
              <a:rPr lang="en-GB" dirty="0" smtClean="0"/>
              <a:t>at:</a:t>
            </a:r>
          </a:p>
          <a:p>
            <a:pPr marL="0" indent="0">
              <a:buNone/>
            </a:pPr>
            <a:r>
              <a:rPr lang="en-GB" dirty="0">
                <a:solidFill>
                  <a:schemeClr val="accent1">
                    <a:lumMod val="60000"/>
                    <a:lumOff val="40000"/>
                  </a:schemeClr>
                </a:solidFill>
              </a:rPr>
              <a:t>http://docs.python-guide.org/en/latest/scenarios/xml/</a:t>
            </a:r>
            <a:endParaRPr lang="en-GB" dirty="0">
              <a:solidFill>
                <a:schemeClr val="accent1">
                  <a:lumMod val="60000"/>
                  <a:lumOff val="40000"/>
                </a:schemeClr>
              </a:solidFill>
            </a:endParaRPr>
          </a:p>
        </p:txBody>
      </p:sp>
    </p:spTree>
    <p:extLst>
      <p:ext uri="{BB962C8B-B14F-4D97-AF65-F5344CB8AC3E}">
        <p14:creationId xmlns:p14="http://schemas.microsoft.com/office/powerpoint/2010/main" val="2869899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4000" dirty="0"/>
              <a:t> JSON (JavaScript Object Notation) </a:t>
            </a:r>
          </a:p>
        </p:txBody>
      </p:sp>
      <p:sp>
        <p:nvSpPr>
          <p:cNvPr id="3" name="Content Placeholder 2"/>
          <p:cNvSpPr>
            <a:spLocks noGrp="1"/>
          </p:cNvSpPr>
          <p:nvPr>
            <p:ph idx="1"/>
          </p:nvPr>
        </p:nvSpPr>
        <p:spPr>
          <a:xfrm>
            <a:off x="551384" y="1764805"/>
            <a:ext cx="6480720" cy="4525963"/>
          </a:xfrm>
        </p:spPr>
        <p:txBody>
          <a:bodyPr/>
          <a:lstStyle/>
          <a:p>
            <a:pPr marL="0" indent="0">
              <a:buNone/>
            </a:pPr>
            <a:r>
              <a:rPr lang="en-GB" sz="2600" dirty="0"/>
              <a:t>Increasing popular light-weight data format.</a:t>
            </a:r>
          </a:p>
          <a:p>
            <a:pPr marL="0" indent="0">
              <a:buNone/>
            </a:pPr>
            <a:r>
              <a:rPr lang="en-GB" sz="2600" dirty="0"/>
              <a:t>Text attribute and value pairs.</a:t>
            </a:r>
          </a:p>
          <a:p>
            <a:pPr marL="0" indent="0">
              <a:buNone/>
            </a:pPr>
            <a:r>
              <a:rPr lang="en-GB" sz="2600" dirty="0"/>
              <a:t>Values can include more complex objects made up of further attribute-value pairs. </a:t>
            </a:r>
          </a:p>
          <a:p>
            <a:pPr marL="0" indent="0">
              <a:buNone/>
            </a:pPr>
            <a:r>
              <a:rPr lang="en-GB" sz="2600" dirty="0"/>
              <a:t>Easily parsed.</a:t>
            </a:r>
          </a:p>
          <a:p>
            <a:pPr marL="0" indent="0">
              <a:buNone/>
            </a:pPr>
            <a:r>
              <a:rPr lang="en-GB" sz="2600" dirty="0"/>
              <a:t>Small(</a:t>
            </a:r>
            <a:r>
              <a:rPr lang="en-GB" sz="2600" dirty="0" err="1"/>
              <a:t>ish</a:t>
            </a:r>
            <a:r>
              <a:rPr lang="en-GB" sz="2600" dirty="0"/>
              <a:t>) files.</a:t>
            </a:r>
          </a:p>
          <a:p>
            <a:pPr marL="0" indent="0">
              <a:buNone/>
            </a:pPr>
            <a:r>
              <a:rPr lang="en-GB" sz="2600" dirty="0"/>
              <a:t>Limited structuring opportunities.</a:t>
            </a:r>
          </a:p>
        </p:txBody>
      </p:sp>
      <p:sp>
        <p:nvSpPr>
          <p:cNvPr id="4" name="TextBox 3"/>
          <p:cNvSpPr txBox="1"/>
          <p:nvPr/>
        </p:nvSpPr>
        <p:spPr>
          <a:xfrm>
            <a:off x="7231836" y="1764805"/>
            <a:ext cx="4248472" cy="3323987"/>
          </a:xfrm>
          <a:prstGeom prst="rect">
            <a:avLst/>
          </a:prstGeom>
          <a:noFill/>
          <a:ln>
            <a:solidFill>
              <a:schemeClr val="accent1"/>
            </a:solidFill>
          </a:ln>
        </p:spPr>
        <p:txBody>
          <a:bodyPr wrap="square" rtlCol="0">
            <a:spAutoFit/>
          </a:bodyPr>
          <a:lstStyle/>
          <a:p>
            <a:r>
              <a:rPr lang="en-GB" sz="1600" dirty="0">
                <a:latin typeface="Courier New" panose="02070309020205020404" pitchFamily="49" charset="0"/>
                <a:cs typeface="Courier New" panose="02070309020205020404" pitchFamily="49" charset="0"/>
              </a:rPr>
              <a:t>{</a:t>
            </a:r>
          </a:p>
          <a:p>
            <a:r>
              <a:rPr lang="en-GB" sz="1600" dirty="0">
                <a:latin typeface="Courier New" panose="02070309020205020404" pitchFamily="49" charset="0"/>
                <a:cs typeface="Courier New" panose="02070309020205020404" pitchFamily="49" charset="0"/>
              </a:rPr>
              <a:t> "type": "</a:t>
            </a:r>
            <a:r>
              <a:rPr lang="en-GB" sz="1600" dirty="0" err="1">
                <a:latin typeface="Courier New" panose="02070309020205020404" pitchFamily="49" charset="0"/>
                <a:cs typeface="Courier New" panose="02070309020205020404" pitchFamily="49" charset="0"/>
              </a:rPr>
              <a:t>FeatureCollection</a:t>
            </a:r>
            <a:r>
              <a:rPr lang="en-GB" sz="1600" dirty="0">
                <a:latin typeface="Courier New" panose="02070309020205020404" pitchFamily="49" charset="0"/>
                <a:cs typeface="Courier New" panose="02070309020205020404" pitchFamily="49" charset="0"/>
              </a:rPr>
              <a:t>", </a:t>
            </a:r>
          </a:p>
          <a:p>
            <a:r>
              <a:rPr lang="en-GB" sz="1600" dirty="0">
                <a:latin typeface="Courier New" panose="02070309020205020404" pitchFamily="49" charset="0"/>
                <a:cs typeface="Courier New" panose="02070309020205020404" pitchFamily="49" charset="0"/>
              </a:rPr>
              <a:t> "features": [ { </a:t>
            </a:r>
          </a:p>
          <a:p>
            <a:r>
              <a:rPr lang="en-GB" sz="1600" dirty="0">
                <a:latin typeface="Courier New" panose="02070309020205020404" pitchFamily="49" charset="0"/>
                <a:cs typeface="Courier New" panose="02070309020205020404" pitchFamily="49" charset="0"/>
              </a:rPr>
              <a:t>  "type": "Feature", </a:t>
            </a:r>
          </a:p>
          <a:p>
            <a:r>
              <a:rPr lang="en-GB" sz="1600" dirty="0">
                <a:latin typeface="Courier New" panose="02070309020205020404" pitchFamily="49" charset="0"/>
                <a:cs typeface="Courier New" panose="02070309020205020404" pitchFamily="49" charset="0"/>
              </a:rPr>
              <a:t>  "geometry": { </a:t>
            </a:r>
          </a:p>
          <a:p>
            <a:r>
              <a:rPr lang="en-GB" sz="1600" dirty="0">
                <a:latin typeface="Courier New" panose="02070309020205020404" pitchFamily="49" charset="0"/>
                <a:cs typeface="Courier New" panose="02070309020205020404" pitchFamily="49" charset="0"/>
              </a:rPr>
              <a:t>    "type": "Point", </a:t>
            </a:r>
          </a:p>
          <a:p>
            <a:r>
              <a:rPr lang="en-GB" sz="1600" dirty="0">
                <a:latin typeface="Courier New" panose="02070309020205020404" pitchFamily="49" charset="0"/>
                <a:cs typeface="Courier New" panose="02070309020205020404" pitchFamily="49" charset="0"/>
              </a:rPr>
              <a:t>    "coordinates": [42.0, 21.0] </a:t>
            </a:r>
          </a:p>
          <a:p>
            <a:r>
              <a:rPr lang="en-GB" sz="1600" dirty="0">
                <a:latin typeface="Courier New" panose="02070309020205020404" pitchFamily="49" charset="0"/>
                <a:cs typeface="Courier New" panose="02070309020205020404" pitchFamily="49" charset="0"/>
              </a:rPr>
              <a:t>   }, </a:t>
            </a:r>
          </a:p>
          <a:p>
            <a:r>
              <a:rPr lang="en-GB" sz="1600" dirty="0">
                <a:latin typeface="Courier New" panose="02070309020205020404" pitchFamily="49" charset="0"/>
                <a:cs typeface="Courier New" panose="02070309020205020404" pitchFamily="49" charset="0"/>
              </a:rPr>
              <a:t>  "properties": { </a:t>
            </a:r>
          </a:p>
          <a:p>
            <a:r>
              <a:rPr lang="en-GB" sz="1600" dirty="0">
                <a:latin typeface="Courier New" panose="02070309020205020404" pitchFamily="49" charset="0"/>
                <a:cs typeface="Courier New" panose="02070309020205020404" pitchFamily="49" charset="0"/>
              </a:rPr>
              <a:t>    "prop0": "value0" </a:t>
            </a:r>
          </a:p>
          <a:p>
            <a:r>
              <a:rPr lang="en-GB" sz="1600" dirty="0">
                <a:latin typeface="Courier New" panose="02070309020205020404" pitchFamily="49" charset="0"/>
                <a:cs typeface="Courier New" panose="02070309020205020404" pitchFamily="49" charset="0"/>
              </a:rPr>
              <a:t>  } </a:t>
            </a:r>
          </a:p>
          <a:p>
            <a:r>
              <a:rPr lang="en-GB" sz="1600" dirty="0">
                <a:latin typeface="Courier New" panose="02070309020205020404" pitchFamily="49" charset="0"/>
                <a:cs typeface="Courier New" panose="02070309020205020404" pitchFamily="49" charset="0"/>
              </a:rPr>
              <a:t> }] </a:t>
            </a:r>
          </a:p>
          <a:p>
            <a:r>
              <a:rPr lang="en-GB" sz="1600" dirty="0">
                <a:latin typeface="Courier New" panose="02070309020205020404" pitchFamily="49" charset="0"/>
                <a:cs typeface="Courier New" panose="02070309020205020404" pitchFamily="49" charset="0"/>
              </a:rPr>
              <a:t>}</a:t>
            </a:r>
          </a:p>
        </p:txBody>
      </p:sp>
      <p:sp>
        <p:nvSpPr>
          <p:cNvPr id="5" name="TextBox 4"/>
          <p:cNvSpPr txBox="1"/>
          <p:nvPr/>
        </p:nvSpPr>
        <p:spPr>
          <a:xfrm>
            <a:off x="7183682" y="5088792"/>
            <a:ext cx="2172390" cy="369332"/>
          </a:xfrm>
          <a:prstGeom prst="rect">
            <a:avLst/>
          </a:prstGeom>
          <a:noFill/>
        </p:spPr>
        <p:txBody>
          <a:bodyPr wrap="none" rtlCol="0">
            <a:spAutoFit/>
          </a:bodyPr>
          <a:lstStyle/>
          <a:p>
            <a:r>
              <a:rPr lang="en-GB" dirty="0" err="1"/>
              <a:t>GeoJSON</a:t>
            </a:r>
            <a:r>
              <a:rPr lang="en-GB" dirty="0"/>
              <a:t> example</a:t>
            </a:r>
          </a:p>
        </p:txBody>
      </p:sp>
    </p:spTree>
    <p:extLst>
      <p:ext uri="{BB962C8B-B14F-4D97-AF65-F5344CB8AC3E}">
        <p14:creationId xmlns:p14="http://schemas.microsoft.com/office/powerpoint/2010/main" val="1699539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6093" y="299788"/>
            <a:ext cx="8229600" cy="1143000"/>
          </a:xfrm>
        </p:spPr>
        <p:txBody>
          <a:bodyPr/>
          <a:lstStyle/>
          <a:p>
            <a:pPr algn="r"/>
            <a:r>
              <a:rPr lang="en-GB" dirty="0"/>
              <a:t>	</a:t>
            </a:r>
            <a:r>
              <a:rPr lang="en-GB" sz="4000" dirty="0" err="1"/>
              <a:t>Markup</a:t>
            </a:r>
            <a:r>
              <a:rPr lang="en-GB" sz="4000" dirty="0"/>
              <a:t> languages</a:t>
            </a:r>
          </a:p>
        </p:txBody>
      </p:sp>
      <p:sp>
        <p:nvSpPr>
          <p:cNvPr id="3" name="Content Placeholder 2"/>
          <p:cNvSpPr>
            <a:spLocks noGrp="1"/>
          </p:cNvSpPr>
          <p:nvPr>
            <p:ph idx="1"/>
          </p:nvPr>
        </p:nvSpPr>
        <p:spPr>
          <a:xfrm>
            <a:off x="335360" y="2780929"/>
            <a:ext cx="11377264" cy="3777283"/>
          </a:xfrm>
        </p:spPr>
        <p:txBody>
          <a:bodyPr/>
          <a:lstStyle/>
          <a:p>
            <a:pPr marL="0" indent="0">
              <a:buNone/>
            </a:pPr>
            <a:r>
              <a:rPr lang="en-GB" sz="2600" dirty="0"/>
              <a:t>Tags and content.</a:t>
            </a:r>
          </a:p>
          <a:p>
            <a:pPr marL="0" indent="0">
              <a:buNone/>
            </a:pPr>
            <a:r>
              <a:rPr lang="en-GB" sz="2600" dirty="0"/>
              <a:t>Tags often note the ontological context of the data, making the value have meaning: that is determining its </a:t>
            </a:r>
            <a:r>
              <a:rPr lang="en-GB" sz="2600" i="1" dirty="0"/>
              <a:t>semantic</a:t>
            </a:r>
            <a:r>
              <a:rPr lang="en-GB" sz="2600" dirty="0"/>
              <a:t> content.  </a:t>
            </a:r>
          </a:p>
          <a:p>
            <a:pPr marL="0" indent="0">
              <a:buNone/>
            </a:pPr>
            <a:endParaRPr lang="en-GB" sz="2600" dirty="0"/>
          </a:p>
          <a:p>
            <a:pPr marL="0" indent="0">
              <a:buNone/>
            </a:pPr>
            <a:r>
              <a:rPr lang="en-GB" sz="2600" dirty="0"/>
              <a:t>All based on Standard Generalized </a:t>
            </a:r>
            <a:r>
              <a:rPr lang="en-GB" sz="2600" dirty="0" err="1"/>
              <a:t>Markup</a:t>
            </a:r>
            <a:r>
              <a:rPr lang="en-GB" sz="2600" dirty="0"/>
              <a:t> Language (SGML) [ISO 8879]</a:t>
            </a:r>
          </a:p>
          <a:p>
            <a:pPr marL="0" indent="0">
              <a:buNone/>
            </a:pPr>
            <a:endParaRPr lang="en-GB" dirty="0"/>
          </a:p>
        </p:txBody>
      </p:sp>
    </p:spTree>
    <p:extLst>
      <p:ext uri="{BB962C8B-B14F-4D97-AF65-F5344CB8AC3E}">
        <p14:creationId xmlns:p14="http://schemas.microsoft.com/office/powerpoint/2010/main" val="4150850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1704" y="271188"/>
            <a:ext cx="8229600" cy="1143000"/>
          </a:xfrm>
        </p:spPr>
        <p:txBody>
          <a:bodyPr/>
          <a:lstStyle/>
          <a:p>
            <a:pPr algn="r"/>
            <a:r>
              <a:rPr lang="en-GB" dirty="0"/>
              <a:t>	</a:t>
            </a:r>
            <a:r>
              <a:rPr lang="en-GB" sz="4000" dirty="0"/>
              <a:t>HTML</a:t>
            </a:r>
            <a:br>
              <a:rPr lang="en-GB" sz="4000" dirty="0"/>
            </a:br>
            <a:r>
              <a:rPr lang="en-GB" sz="4000" dirty="0"/>
              <a:t>Hypertext </a:t>
            </a:r>
            <a:r>
              <a:rPr lang="en-GB" sz="4000" dirty="0" err="1"/>
              <a:t>Markup</a:t>
            </a:r>
            <a:r>
              <a:rPr lang="en-GB" sz="4000" dirty="0"/>
              <a:t> Language</a:t>
            </a:r>
          </a:p>
        </p:txBody>
      </p:sp>
      <p:sp>
        <p:nvSpPr>
          <p:cNvPr id="3" name="Content Placeholder 2"/>
          <p:cNvSpPr>
            <a:spLocks noGrp="1"/>
          </p:cNvSpPr>
          <p:nvPr>
            <p:ph idx="1"/>
          </p:nvPr>
        </p:nvSpPr>
        <p:spPr>
          <a:xfrm>
            <a:off x="479376" y="1916833"/>
            <a:ext cx="11377264" cy="4669979"/>
          </a:xfrm>
        </p:spPr>
        <p:txBody>
          <a:bodyPr/>
          <a:lstStyle/>
          <a:p>
            <a:pPr marL="0" indent="0">
              <a:buNone/>
            </a:pPr>
            <a:r>
              <a:rPr lang="en-GB" sz="2600" dirty="0"/>
              <a:t>Nested tags giving information about the content.</a:t>
            </a:r>
          </a:p>
          <a:p>
            <a:pPr marL="0" indent="0">
              <a:buNone/>
            </a:pPr>
            <a:r>
              <a:rPr lang="en-GB" sz="2600" dirty="0">
                <a:latin typeface="Courier New" pitchFamily="49" charset="0"/>
                <a:cs typeface="Courier New" pitchFamily="49" charset="0"/>
              </a:rPr>
              <a:t>&lt;HTML&gt;</a:t>
            </a:r>
          </a:p>
          <a:p>
            <a:pPr marL="0" indent="0">
              <a:buNone/>
            </a:pPr>
            <a:r>
              <a:rPr lang="en-GB" sz="2600" dirty="0">
                <a:latin typeface="Courier New" pitchFamily="49" charset="0"/>
                <a:cs typeface="Courier New" pitchFamily="49" charset="0"/>
              </a:rPr>
              <a:t>	&lt;BODY&gt;</a:t>
            </a:r>
          </a:p>
          <a:p>
            <a:pPr marL="0" indent="0">
              <a:buNone/>
            </a:pPr>
            <a:r>
              <a:rPr lang="en-GB" sz="2600" dirty="0">
                <a:latin typeface="Courier New" pitchFamily="49" charset="0"/>
                <a:cs typeface="Courier New" pitchFamily="49" charset="0"/>
              </a:rPr>
              <a:t>		&lt;P&gt;&lt;B&gt;This&lt;/B&gt; is&lt;BR&gt;text	</a:t>
            </a:r>
          </a:p>
          <a:p>
            <a:pPr marL="0" indent="0">
              <a:buNone/>
            </a:pPr>
            <a:r>
              <a:rPr lang="en-GB" sz="2600" dirty="0">
                <a:latin typeface="Courier New" pitchFamily="49" charset="0"/>
                <a:cs typeface="Courier New" pitchFamily="49" charset="0"/>
              </a:rPr>
              <a:t>		&lt;A </a:t>
            </a:r>
            <a:r>
              <a:rPr lang="en-GB" sz="2600" dirty="0" err="1">
                <a:latin typeface="Courier New" pitchFamily="49" charset="0"/>
                <a:cs typeface="Courier New" pitchFamily="49" charset="0"/>
              </a:rPr>
              <a:t>href</a:t>
            </a:r>
            <a:r>
              <a:rPr lang="en-GB" sz="2600" dirty="0">
                <a:latin typeface="Courier New" pitchFamily="49" charset="0"/>
                <a:cs typeface="Courier New" pitchFamily="49" charset="0"/>
              </a:rPr>
              <a:t>="index.html"&gt;homepage&lt;/A&gt;</a:t>
            </a:r>
          </a:p>
          <a:p>
            <a:pPr marL="0" indent="0">
              <a:buNone/>
            </a:pPr>
            <a:r>
              <a:rPr lang="en-GB" sz="2600" dirty="0">
                <a:latin typeface="Courier New" pitchFamily="49" charset="0"/>
                <a:cs typeface="Courier New" pitchFamily="49" charset="0"/>
              </a:rPr>
              <a:t>	&lt;/BODY&gt;</a:t>
            </a:r>
          </a:p>
          <a:p>
            <a:pPr marL="0" indent="0">
              <a:buNone/>
            </a:pPr>
            <a:r>
              <a:rPr lang="en-GB" sz="2600" dirty="0">
                <a:latin typeface="Courier New" pitchFamily="49" charset="0"/>
                <a:cs typeface="Courier New" pitchFamily="49" charset="0"/>
              </a:rPr>
              <a:t>&lt;/HTML&gt;</a:t>
            </a:r>
          </a:p>
          <a:p>
            <a:pPr marL="0" indent="0">
              <a:buNone/>
            </a:pPr>
            <a:r>
              <a:rPr lang="en-GB" sz="2600" dirty="0"/>
              <a:t>Note that tags can be on their own, some by default, some through sloppiness.</a:t>
            </a:r>
          </a:p>
          <a:p>
            <a:pPr marL="0" indent="0">
              <a:buNone/>
            </a:pPr>
            <a:r>
              <a:rPr lang="en-GB" sz="2600" dirty="0"/>
              <a:t>Not case sensitive.</a:t>
            </a:r>
          </a:p>
          <a:p>
            <a:pPr marL="0" indent="0">
              <a:buNone/>
            </a:pPr>
            <a:r>
              <a:rPr lang="en-GB" sz="2600" dirty="0"/>
              <a:t>Contains style information (though use discouraged).</a:t>
            </a:r>
          </a:p>
        </p:txBody>
      </p:sp>
    </p:spTree>
    <p:extLst>
      <p:ext uri="{BB962C8B-B14F-4D97-AF65-F5344CB8AC3E}">
        <p14:creationId xmlns:p14="http://schemas.microsoft.com/office/powerpoint/2010/main" val="3615152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4000" dirty="0"/>
              <a:t>XML</a:t>
            </a:r>
            <a:br>
              <a:rPr lang="en-GB" sz="4000" dirty="0"/>
            </a:br>
            <a:r>
              <a:rPr lang="en-GB" sz="4000" dirty="0" err="1"/>
              <a:t>eXtensible</a:t>
            </a:r>
            <a:r>
              <a:rPr lang="en-GB" sz="4000" dirty="0"/>
              <a:t> </a:t>
            </a:r>
            <a:r>
              <a:rPr lang="en-GB" sz="4000" dirty="0" err="1"/>
              <a:t>Markup</a:t>
            </a:r>
            <a:r>
              <a:rPr lang="en-GB" sz="4000" dirty="0"/>
              <a:t> Language</a:t>
            </a:r>
            <a:endParaRPr lang="en-GB" dirty="0"/>
          </a:p>
        </p:txBody>
      </p:sp>
      <p:sp>
        <p:nvSpPr>
          <p:cNvPr id="3" name="Content Placeholder 2"/>
          <p:cNvSpPr>
            <a:spLocks noGrp="1"/>
          </p:cNvSpPr>
          <p:nvPr>
            <p:ph idx="1"/>
          </p:nvPr>
        </p:nvSpPr>
        <p:spPr>
          <a:xfrm>
            <a:off x="335360" y="2204864"/>
            <a:ext cx="11593288" cy="4464496"/>
          </a:xfrm>
        </p:spPr>
        <p:txBody>
          <a:bodyPr/>
          <a:lstStyle/>
          <a:p>
            <a:pPr marL="0" indent="0">
              <a:spcAft>
                <a:spcPts val="1200"/>
              </a:spcAft>
              <a:buNone/>
            </a:pPr>
            <a:r>
              <a:rPr lang="en-GB" sz="2600" dirty="0"/>
              <a:t>More generic.</a:t>
            </a:r>
          </a:p>
          <a:p>
            <a:pPr marL="0" indent="0">
              <a:spcAft>
                <a:spcPts val="1200"/>
              </a:spcAft>
              <a:buNone/>
            </a:pPr>
            <a:r>
              <a:rPr lang="en-GB" sz="2600" dirty="0"/>
              <a:t>Extensible – not fixed terms, but terms you can add to.</a:t>
            </a:r>
          </a:p>
          <a:p>
            <a:pPr marL="0" indent="0">
              <a:spcAft>
                <a:spcPts val="1200"/>
              </a:spcAft>
              <a:buNone/>
            </a:pPr>
            <a:r>
              <a:rPr lang="en-GB" sz="2600" dirty="0"/>
              <a:t>Vast number of different versions for different kinds of information.</a:t>
            </a:r>
          </a:p>
          <a:p>
            <a:pPr marL="0" indent="0">
              <a:spcAft>
                <a:spcPts val="1200"/>
              </a:spcAft>
              <a:buNone/>
            </a:pPr>
            <a:r>
              <a:rPr lang="en-GB" sz="2600" dirty="0"/>
              <a:t>Used a lot now because of the advantages of using human-readable data formats. Data transfer fast, memory cheap, and it is therefore now feasible.</a:t>
            </a:r>
          </a:p>
        </p:txBody>
      </p:sp>
    </p:spTree>
    <p:extLst>
      <p:ext uri="{BB962C8B-B14F-4D97-AF65-F5344CB8AC3E}">
        <p14:creationId xmlns:p14="http://schemas.microsoft.com/office/powerpoint/2010/main" val="640670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5032" y="203575"/>
            <a:ext cx="8229600" cy="1143000"/>
          </a:xfrm>
        </p:spPr>
        <p:txBody>
          <a:bodyPr/>
          <a:lstStyle/>
          <a:p>
            <a:pPr algn="r"/>
            <a:r>
              <a:rPr lang="en-GB" sz="4000" dirty="0"/>
              <a:t>GML</a:t>
            </a:r>
            <a:endParaRPr lang="en-GB" dirty="0"/>
          </a:p>
        </p:txBody>
      </p:sp>
      <p:sp>
        <p:nvSpPr>
          <p:cNvPr id="3" name="Content Placeholder 2"/>
          <p:cNvSpPr>
            <a:spLocks noGrp="1"/>
          </p:cNvSpPr>
          <p:nvPr>
            <p:ph idx="1"/>
          </p:nvPr>
        </p:nvSpPr>
        <p:spPr>
          <a:xfrm>
            <a:off x="407368" y="2132856"/>
            <a:ext cx="11305256" cy="4536504"/>
          </a:xfrm>
        </p:spPr>
        <p:txBody>
          <a:bodyPr/>
          <a:lstStyle/>
          <a:p>
            <a:pPr marL="0" indent="0">
              <a:buNone/>
            </a:pPr>
            <a:r>
              <a:rPr lang="en-GB" sz="2600" dirty="0"/>
              <a:t>Major geographical type is GML (Geographical </a:t>
            </a:r>
            <a:r>
              <a:rPr lang="en-GB" sz="2600" dirty="0" err="1"/>
              <a:t>Markup</a:t>
            </a:r>
            <a:r>
              <a:rPr lang="en-GB" sz="2600" dirty="0"/>
              <a:t> Language).</a:t>
            </a:r>
          </a:p>
          <a:p>
            <a:pPr marL="0" indent="0">
              <a:buNone/>
            </a:pPr>
            <a:r>
              <a:rPr lang="en-GB" sz="2600" dirty="0"/>
              <a:t>Given a significant boost by the shift of Ordnance Survey from their own binary data format to this.</a:t>
            </a:r>
          </a:p>
          <a:p>
            <a:pPr marL="0" indent="0">
              <a:buNone/>
            </a:pPr>
            <a:r>
              <a:rPr lang="en-GB" sz="2600" dirty="0"/>
              <a:t>Controlled by the Open GIS Consortium:</a:t>
            </a:r>
          </a:p>
          <a:p>
            <a:pPr marL="0" indent="0">
              <a:buNone/>
            </a:pPr>
            <a:r>
              <a:rPr lang="en-GB" sz="2600" dirty="0"/>
              <a:t>http://www.opengeospatial.org/standards/gml</a:t>
            </a:r>
          </a:p>
          <a:p>
            <a:pPr marL="0" indent="0">
              <a:buNone/>
            </a:pPr>
            <a:endParaRPr lang="en-GB" sz="2600" dirty="0"/>
          </a:p>
          <a:p>
            <a:pPr marL="0" indent="0">
              <a:buNone/>
            </a:pPr>
            <a:r>
              <a:rPr lang="en-GB" sz="2000" dirty="0"/>
              <a:t> &lt;</a:t>
            </a:r>
            <a:r>
              <a:rPr lang="en-GB" sz="2000" dirty="0" err="1"/>
              <a:t>gml:Point</a:t>
            </a:r>
            <a:r>
              <a:rPr lang="en-GB" sz="2000" dirty="0"/>
              <a:t> </a:t>
            </a:r>
            <a:r>
              <a:rPr lang="en-GB" sz="2000" dirty="0" err="1"/>
              <a:t>gml:id</a:t>
            </a:r>
            <a:r>
              <a:rPr lang="en-GB" sz="2000" dirty="0"/>
              <a:t>="p21“ 		</a:t>
            </a:r>
            <a:r>
              <a:rPr lang="en-GB" sz="2000" dirty="0" err="1"/>
              <a:t>srsName</a:t>
            </a:r>
            <a:r>
              <a:rPr lang="en-GB" sz="2000" dirty="0"/>
              <a:t>="http://www.opengis.net/def/crs/EPSG/0/4326"&gt;</a:t>
            </a:r>
          </a:p>
          <a:p>
            <a:pPr marL="0" indent="0">
              <a:buNone/>
            </a:pPr>
            <a:r>
              <a:rPr lang="en-GB" sz="2000" dirty="0"/>
              <a:t>    &lt;</a:t>
            </a:r>
            <a:r>
              <a:rPr lang="en-GB" sz="2000" dirty="0" err="1"/>
              <a:t>gml:coordinates</a:t>
            </a:r>
            <a:r>
              <a:rPr lang="en-GB" sz="2000" dirty="0"/>
              <a:t>&gt;45.67, 88.56&lt;/</a:t>
            </a:r>
            <a:r>
              <a:rPr lang="en-GB" sz="2000" dirty="0" err="1"/>
              <a:t>gml:coordinates</a:t>
            </a:r>
            <a:r>
              <a:rPr lang="en-GB" sz="2000" dirty="0"/>
              <a:t>&gt;</a:t>
            </a:r>
          </a:p>
          <a:p>
            <a:pPr marL="0" indent="0">
              <a:buNone/>
            </a:pPr>
            <a:r>
              <a:rPr lang="en-GB" sz="2000" dirty="0"/>
              <a:t> &lt;/</a:t>
            </a:r>
            <a:r>
              <a:rPr lang="en-GB" sz="2000" dirty="0" err="1"/>
              <a:t>gml:Point</a:t>
            </a:r>
            <a:r>
              <a:rPr lang="en-GB" sz="2000" dirty="0"/>
              <a:t>&gt;</a:t>
            </a:r>
          </a:p>
        </p:txBody>
      </p:sp>
    </p:spTree>
    <p:extLst>
      <p:ext uri="{BB962C8B-B14F-4D97-AF65-F5344CB8AC3E}">
        <p14:creationId xmlns:p14="http://schemas.microsoft.com/office/powerpoint/2010/main" val="3654684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1472223651</TotalTime>
  <Pages>19</Pages>
  <Words>4611</Words>
  <Application>Microsoft Office PowerPoint</Application>
  <PresentationFormat>Widescreen</PresentationFormat>
  <Paragraphs>459</Paragraphs>
  <Slides>43</Slides>
  <Notes>43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Courier New</vt:lpstr>
      <vt:lpstr>Times New Roman</vt:lpstr>
      <vt:lpstr>Office Theme</vt:lpstr>
      <vt:lpstr>XML</vt:lpstr>
      <vt:lpstr>PowerPoint Presentation</vt:lpstr>
      <vt:lpstr>Text-based data formats</vt:lpstr>
      <vt:lpstr>CSV</vt:lpstr>
      <vt:lpstr> JSON (JavaScript Object Notation) </vt:lpstr>
      <vt:lpstr> Markup languages</vt:lpstr>
      <vt:lpstr> HTML Hypertext Markup Language</vt:lpstr>
      <vt:lpstr>XML eXtensible Markup Language</vt:lpstr>
      <vt:lpstr>GML</vt:lpstr>
      <vt:lpstr>Simple example</vt:lpstr>
      <vt:lpstr>Simple example</vt:lpstr>
      <vt:lpstr>Text</vt:lpstr>
      <vt:lpstr>Well Formedness</vt:lpstr>
      <vt:lpstr>Document Object Model (DOM)</vt:lpstr>
      <vt:lpstr>Schema</vt:lpstr>
      <vt:lpstr>DTD</vt:lpstr>
      <vt:lpstr>Linking to DTD</vt:lpstr>
      <vt:lpstr>XSD</vt:lpstr>
      <vt:lpstr>XSD</vt:lpstr>
      <vt:lpstr>Linking to XSD</vt:lpstr>
      <vt:lpstr>PowerPoint Presentation</vt:lpstr>
      <vt:lpstr>Multiple views</vt:lpstr>
      <vt:lpstr>XPath</vt:lpstr>
      <vt:lpstr>XSLT</vt:lpstr>
      <vt:lpstr>Linking to XSLT</vt:lpstr>
      <vt:lpstr>Views</vt:lpstr>
      <vt:lpstr>SVG Scalable Vector Graphics</vt:lpstr>
      <vt:lpstr>SVG</vt:lpstr>
      <vt:lpstr>Tools for writing XML</vt:lpstr>
      <vt:lpstr>Further information</vt:lpstr>
      <vt:lpstr>Key XML</vt:lpstr>
      <vt:lpstr>Problems</vt:lpstr>
      <vt:lpstr>PowerPoint Presentation</vt:lpstr>
      <vt:lpstr>XML Parsing</vt:lpstr>
      <vt:lpstr>Stream-based parsing</vt:lpstr>
      <vt:lpstr>Standard library</vt:lpstr>
      <vt:lpstr>Other libraries</vt:lpstr>
      <vt:lpstr>Validation using lxml</vt:lpstr>
      <vt:lpstr>Parsing XML using lxml</vt:lpstr>
      <vt:lpstr>Generating XML using lxml</vt:lpstr>
      <vt:lpstr>Print XML</vt:lpstr>
      <vt:lpstr>Transform XML</vt:lpstr>
      <vt:lpstr>Other libraries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Intriduction to Java Programming for Beginners, Novices, Geographers and Complete Idiots</dc:title>
  <dc:creator>Stan Openshaw</dc:creator>
  <cp:lastModifiedBy>Andrew Evans</cp:lastModifiedBy>
  <cp:revision>535</cp:revision>
  <cp:lastPrinted>1999-09-27T08:33:01Z</cp:lastPrinted>
  <dcterms:created xsi:type="dcterms:W3CDTF">1998-09-23T18:41:26Z</dcterms:created>
  <dcterms:modified xsi:type="dcterms:W3CDTF">2018-02-20T18:05:45Z</dcterms:modified>
</cp:coreProperties>
</file>