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437" r:id="rId2"/>
    <p:sldId id="439" r:id="rId3"/>
    <p:sldId id="440" r:id="rId4"/>
    <p:sldId id="497" r:id="rId5"/>
    <p:sldId id="498" r:id="rId6"/>
    <p:sldId id="499" r:id="rId7"/>
    <p:sldId id="441" r:id="rId8"/>
    <p:sldId id="500" r:id="rId9"/>
    <p:sldId id="488" r:id="rId10"/>
    <p:sldId id="501" r:id="rId11"/>
    <p:sldId id="494" r:id="rId12"/>
    <p:sldId id="495" r:id="rId13"/>
    <p:sldId id="496" r:id="rId14"/>
    <p:sldId id="502" r:id="rId15"/>
    <p:sldId id="442" r:id="rId16"/>
    <p:sldId id="443" r:id="rId17"/>
    <p:sldId id="444" r:id="rId18"/>
    <p:sldId id="445" r:id="rId19"/>
    <p:sldId id="446" r:id="rId20"/>
    <p:sldId id="447" r:id="rId21"/>
    <p:sldId id="489" r:id="rId22"/>
    <p:sldId id="490" r:id="rId23"/>
    <p:sldId id="491" r:id="rId24"/>
    <p:sldId id="493" r:id="rId25"/>
    <p:sldId id="492" r:id="rId26"/>
    <p:sldId id="451" r:id="rId27"/>
    <p:sldId id="452" r:id="rId28"/>
    <p:sldId id="453" r:id="rId29"/>
    <p:sldId id="454" r:id="rId30"/>
    <p:sldId id="456" r:id="rId31"/>
    <p:sldId id="505" r:id="rId32"/>
    <p:sldId id="464" r:id="rId33"/>
    <p:sldId id="465" r:id="rId34"/>
    <p:sldId id="466" r:id="rId35"/>
    <p:sldId id="467" r:id="rId36"/>
    <p:sldId id="468" r:id="rId37"/>
    <p:sldId id="469" r:id="rId38"/>
    <p:sldId id="470" r:id="rId39"/>
    <p:sldId id="471" r:id="rId40"/>
    <p:sldId id="472" r:id="rId41"/>
    <p:sldId id="473" r:id="rId42"/>
    <p:sldId id="504" r:id="rId43"/>
    <p:sldId id="503"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0" autoAdjust="0"/>
    <p:restoredTop sz="68478" autoAdjust="0"/>
  </p:normalViewPr>
  <p:slideViewPr>
    <p:cSldViewPr snapToGrid="0">
      <p:cViewPr varScale="1">
        <p:scale>
          <a:sx n="71" d="100"/>
          <a:sy n="71" d="100"/>
        </p:scale>
        <p:origin x="146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D5429-156D-48AF-BD5A-3D2AF4827B73}" type="datetimeFigureOut">
              <a:rPr lang="en-GB" smtClean="0"/>
              <a:t>13/02/2018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1631D-B206-4E12-8AB2-DDE63A41DC15}" type="slidenum">
              <a:rPr lang="en-GB" smtClean="0"/>
              <a:t>‹#›</a:t>
            </a:fld>
            <a:endParaRPr lang="en-GB"/>
          </a:p>
        </p:txBody>
      </p:sp>
    </p:spTree>
    <p:extLst>
      <p:ext uri="{BB962C8B-B14F-4D97-AF65-F5344CB8AC3E}">
        <p14:creationId xmlns:p14="http://schemas.microsoft.com/office/powerpoint/2010/main" val="33171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part we'll look at using Python and databases.</a:t>
            </a:r>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3543892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terms of bespoke APIs for external databases software, perhaps the most useful example is the sets of libraries for dealing with Excel.</a:t>
            </a:r>
          </a:p>
        </p:txBody>
      </p:sp>
      <p:sp>
        <p:nvSpPr>
          <p:cNvPr id="4" name="Slide Number Placeholder 3"/>
          <p:cNvSpPr>
            <a:spLocks noGrp="1"/>
          </p:cNvSpPr>
          <p:nvPr>
            <p:ph type="sldNum" sz="quarter" idx="10"/>
          </p:nvPr>
        </p:nvSpPr>
        <p:spPr/>
        <p:txBody>
          <a:bodyPr/>
          <a:lstStyle/>
          <a:p>
            <a:fld id="{6D71631D-B206-4E12-8AB2-DDE63A41DC15}" type="slidenum">
              <a:rPr lang="en-GB" smtClean="0"/>
              <a:t>10</a:t>
            </a:fld>
            <a:endParaRPr lang="en-GB"/>
          </a:p>
        </p:txBody>
      </p:sp>
    </p:spTree>
    <p:extLst>
      <p:ext uri="{BB962C8B-B14F-4D97-AF65-F5344CB8AC3E}">
        <p14:creationId xmlns:p14="http://schemas.microsoft.com/office/powerpoint/2010/main" val="3700997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that some people don't regard Excel as a database because it isn't a relational database - it's a spreadsheet system with interlinking code. Nevertheless, it does persistently store data in a management system, so we'll give it the benefit of the doubt.</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Anaconda comes with non-standard libraries for connecting to (and writing) Excel spreadsheets. Note that with Excel, there is a difference between older format .</a:t>
            </a:r>
            <a:r>
              <a:rPr lang="en-GB" dirty="0" err="1"/>
              <a:t>xls</a:t>
            </a:r>
            <a:r>
              <a:rPr lang="en-GB" dirty="0"/>
              <a:t> files, and newer .</a:t>
            </a:r>
            <a:r>
              <a:rPr lang="en-GB" dirty="0" err="1"/>
              <a:t>xlsx</a:t>
            </a:r>
            <a:r>
              <a:rPr lang="en-GB" dirty="0"/>
              <a:t> files: we'll deal with the latter here, but there are alternative libraries for the former.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Above is example code from </a:t>
            </a:r>
            <a:r>
              <a:rPr lang="en-GB" dirty="0" err="1"/>
              <a:t>openpyxl</a:t>
            </a:r>
            <a:r>
              <a:rPr lang="en-GB" dirty="0"/>
              <a:t>, which works with .</a:t>
            </a:r>
            <a:r>
              <a:rPr lang="en-GB" dirty="0" err="1"/>
              <a:t>xlsx</a:t>
            </a:r>
            <a:r>
              <a:rPr lang="en-GB" dirty="0"/>
              <a:t> files. The first six lines show how to open a sheet and get a value out.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11</a:t>
            </a:fld>
            <a:endParaRPr lang="en-GB"/>
          </a:p>
        </p:txBody>
      </p:sp>
    </p:spTree>
    <p:extLst>
      <p:ext uri="{BB962C8B-B14F-4D97-AF65-F5344CB8AC3E}">
        <p14:creationId xmlns:p14="http://schemas.microsoft.com/office/powerpoint/2010/main" val="629423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Alternatively, you can iterate through a set of cells row by row. The top example shows the simplest method, which uses iterators. However, this requires knowing the addresses with letter-number names. If you just have numbered coordinates, use </a:t>
            </a:r>
            <a:r>
              <a:rPr lang="en-GB" dirty="0" err="1"/>
              <a:t>iter_rows</a:t>
            </a:r>
            <a:r>
              <a:rPr lang="en-GB" dirty="0"/>
              <a:t> and </a:t>
            </a:r>
            <a:r>
              <a:rPr lang="en-GB" dirty="0" err="1"/>
              <a:t>iter_cols</a:t>
            </a:r>
            <a:r>
              <a:rPr lang="en-GB" dirty="0"/>
              <a:t>. </a:t>
            </a:r>
          </a:p>
          <a:p>
            <a:endParaRPr lang="en-GB" dirty="0"/>
          </a:p>
          <a:p>
            <a:r>
              <a:rPr lang="en-GB" dirty="0"/>
              <a:t>At the bottom of the slide are some useful functions that help when utilising these looping functions.</a:t>
            </a:r>
          </a:p>
        </p:txBody>
      </p:sp>
      <p:sp>
        <p:nvSpPr>
          <p:cNvPr id="4" name="Slide Number Placeholder 3"/>
          <p:cNvSpPr>
            <a:spLocks noGrp="1"/>
          </p:cNvSpPr>
          <p:nvPr>
            <p:ph type="sldNum" sz="quarter" idx="10"/>
          </p:nvPr>
        </p:nvSpPr>
        <p:spPr/>
        <p:txBody>
          <a:bodyPr/>
          <a:lstStyle/>
          <a:p>
            <a:fld id="{6D71631D-B206-4E12-8AB2-DDE63A41DC15}" type="slidenum">
              <a:rPr lang="en-GB" smtClean="0"/>
              <a:t>12</a:t>
            </a:fld>
            <a:endParaRPr lang="en-GB"/>
          </a:p>
        </p:txBody>
      </p:sp>
    </p:spTree>
    <p:extLst>
      <p:ext uri="{BB962C8B-B14F-4D97-AF65-F5344CB8AC3E}">
        <p14:creationId xmlns:p14="http://schemas.microsoft.com/office/powerpoint/2010/main" val="3652968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err="1">
                <a:latin typeface="Courier New" panose="02070309020205020404" pitchFamily="49" charset="0"/>
                <a:cs typeface="Courier New" panose="02070309020205020404" pitchFamily="49" charset="0"/>
              </a:rPr>
              <a:t>openpyxl</a:t>
            </a:r>
            <a:r>
              <a:rPr lang="en-GB" sz="1200" dirty="0">
                <a:latin typeface="Courier New" panose="02070309020205020404" pitchFamily="49" charset="0"/>
                <a:cs typeface="Courier New" panose="02070309020205020404" pitchFamily="49" charset="0"/>
              </a:rPr>
              <a:t> supports a very wide range of Excel functionalities. However, it is worth noting its limitations. It only recognises and builds certain elements: for example, embedded images don't work so well; so you need to be careful not to save over the original file, or those elements will be filtered out of it.</a:t>
            </a:r>
          </a:p>
          <a:p>
            <a:endParaRPr lang="en-GB" sz="1200" dirty="0">
              <a:latin typeface="Courier New" panose="02070309020205020404" pitchFamily="49" charset="0"/>
              <a:cs typeface="Courier New" panose="02070309020205020404" pitchFamily="49" charset="0"/>
            </a:endParaRPr>
          </a:p>
          <a:p>
            <a:r>
              <a:rPr lang="en-GB" sz="1200" dirty="0">
                <a:latin typeface="Courier New" panose="02070309020205020404" pitchFamily="49" charset="0"/>
                <a:cs typeface="Courier New" panose="02070309020205020404" pitchFamily="49" charset="0"/>
              </a:rPr>
              <a:t>Secondly, note that it won't generally re-calculate equations and will read cells containing equations as containing equations, not data. There are some options for exploring the results of equations that have run in the past, but these are limited and not guaranteed to represent the current sheet. Although not as good with Excel generally, pandas can be used to get at data that would otherwise be equations: </a:t>
            </a:r>
            <a:endParaRPr lang="en-GB" dirty="0"/>
          </a:p>
          <a:p>
            <a:r>
              <a:rPr lang="en-GB" dirty="0"/>
              <a:t>https://stackoverflow.com/questions/23350581/openpyxl-1-8-5-reading-the-result-of-a-formula-typed-in-a-cell-using-openpyxl</a:t>
            </a:r>
          </a:p>
        </p:txBody>
      </p:sp>
      <p:sp>
        <p:nvSpPr>
          <p:cNvPr id="4" name="Slide Number Placeholder 3"/>
          <p:cNvSpPr>
            <a:spLocks noGrp="1"/>
          </p:cNvSpPr>
          <p:nvPr>
            <p:ph type="sldNum" sz="quarter" idx="10"/>
          </p:nvPr>
        </p:nvSpPr>
        <p:spPr/>
        <p:txBody>
          <a:bodyPr/>
          <a:lstStyle/>
          <a:p>
            <a:fld id="{6D71631D-B206-4E12-8AB2-DDE63A41DC15}" type="slidenum">
              <a:rPr lang="en-GB" smtClean="0"/>
              <a:t>13</a:t>
            </a:fld>
            <a:endParaRPr lang="en-GB"/>
          </a:p>
        </p:txBody>
      </p:sp>
    </p:spTree>
    <p:extLst>
      <p:ext uri="{BB962C8B-B14F-4D97-AF65-F5344CB8AC3E}">
        <p14:creationId xmlns:p14="http://schemas.microsoft.com/office/powerpoint/2010/main" val="2980408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let's look at the generic ways of accessing databases. These are most appropriate for standard database systems.</a:t>
            </a:r>
          </a:p>
        </p:txBody>
      </p:sp>
      <p:sp>
        <p:nvSpPr>
          <p:cNvPr id="4" name="Slide Number Placeholder 3"/>
          <p:cNvSpPr>
            <a:spLocks noGrp="1"/>
          </p:cNvSpPr>
          <p:nvPr>
            <p:ph type="sldNum" sz="quarter" idx="10"/>
          </p:nvPr>
        </p:nvSpPr>
        <p:spPr/>
        <p:txBody>
          <a:bodyPr/>
          <a:lstStyle/>
          <a:p>
            <a:fld id="{6D71631D-B206-4E12-8AB2-DDE63A41DC15}" type="slidenum">
              <a:rPr lang="en-GB" smtClean="0"/>
              <a:t>14</a:t>
            </a:fld>
            <a:endParaRPr lang="en-GB"/>
          </a:p>
        </p:txBody>
      </p:sp>
    </p:spTree>
    <p:extLst>
      <p:ext uri="{BB962C8B-B14F-4D97-AF65-F5344CB8AC3E}">
        <p14:creationId xmlns:p14="http://schemas.microsoft.com/office/powerpoint/2010/main" val="1032665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7EF3A2A-987D-4A56-80F0-F1B2CC251A9A}"/>
              </a:ext>
            </a:extLst>
          </p:cNvPr>
          <p:cNvSpPr>
            <a:spLocks noGrp="1" noRot="1" noChangeAspect="1" noTextEdit="1"/>
          </p:cNvSpPr>
          <p:nvPr>
            <p:ph type="sldImg"/>
          </p:nvPr>
        </p:nvSpPr>
        <p:spPr>
          <a:xfrm>
            <a:off x="331788" y="863600"/>
            <a:ext cx="6134100" cy="3451225"/>
          </a:xfrm>
          <a:ln/>
        </p:spPr>
      </p:sp>
      <p:sp>
        <p:nvSpPr>
          <p:cNvPr id="11267" name="Notes Placeholder 2">
            <a:extLst>
              <a:ext uri="{FF2B5EF4-FFF2-40B4-BE49-F238E27FC236}">
                <a16:creationId xmlns:a16="http://schemas.microsoft.com/office/drawing/2014/main" id="{66EFB778-738D-409E-BCF6-3B9BBAC32D8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To understand database connectivity, we really need to understand basic software-to-software communication.</a:t>
            </a:r>
          </a:p>
        </p:txBody>
      </p:sp>
    </p:spTree>
    <p:extLst>
      <p:ext uri="{BB962C8B-B14F-4D97-AF65-F5344CB8AC3E}">
        <p14:creationId xmlns:p14="http://schemas.microsoft.com/office/powerpoint/2010/main" val="844127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communicate between languages and processes we can:</a:t>
            </a:r>
          </a:p>
          <a:p>
            <a:r>
              <a:rPr lang="en-GB" dirty="0"/>
              <a:t>Make sure we're working in the same environment once code is converted into binary. </a:t>
            </a:r>
          </a:p>
          <a:p>
            <a:r>
              <a:rPr lang="en-GB" dirty="0"/>
              <a:t>Ensure that the objects sent between code have the same format: for example, the same way of storing numbers as bits, or use XML text (like SOAP https://en.wikipedia.org/wiki/SOAP).</a:t>
            </a:r>
          </a:p>
          <a:p>
            <a:r>
              <a:rPr lang="en-GB" dirty="0"/>
              <a:t>Use intermediate software that translates, for example, one way of storing numbers as binary to another. </a:t>
            </a:r>
          </a:p>
          <a:p>
            <a:r>
              <a:rPr lang="en-GB" dirty="0"/>
              <a:t>In general, with databases, we tend to use the latter, though there are variations.</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16</a:t>
            </a:fld>
            <a:endParaRPr lang="en-GB"/>
          </a:p>
        </p:txBody>
      </p:sp>
    </p:spTree>
    <p:extLst>
      <p:ext uri="{BB962C8B-B14F-4D97-AF65-F5344CB8AC3E}">
        <p14:creationId xmlns:p14="http://schemas.microsoft.com/office/powerpoint/2010/main" val="3645712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we're going to communicate with a database specifically, we thus have three options:</a:t>
            </a:r>
          </a:p>
          <a:p>
            <a:r>
              <a:rPr lang="en-GB" dirty="0"/>
              <a:t>If we use a Python database (e.g. the Python </a:t>
            </a:r>
            <a:r>
              <a:rPr lang="en-GB" dirty="0" err="1"/>
              <a:t>dbm</a:t>
            </a:r>
            <a:r>
              <a:rPr lang="en-GB" dirty="0"/>
              <a:t>), we can use Python to communicate with it directly.</a:t>
            </a:r>
          </a:p>
          <a:p>
            <a:r>
              <a:rPr lang="en-GB" dirty="0"/>
              <a:t>If we have a standard for data structures, we can use this with databases that except this standard.</a:t>
            </a:r>
          </a:p>
          <a:p>
            <a:r>
              <a:rPr lang="en-GB" dirty="0"/>
              <a:t>Finally, we can use a piece of translating software that knows both our standards and those of the databases.</a:t>
            </a:r>
          </a:p>
          <a:p>
            <a:endParaRPr lang="en-GB" dirty="0"/>
          </a:p>
          <a:p>
            <a:r>
              <a:rPr lang="en-GB" dirty="0"/>
              <a:t>In both the latter two, chances are that we'll need *some* translating software, as we'll need to convert binary data representations between Python and the software, so really the distinction is whether the translation is done by a driver (that is a piece of software supplied by the database) or independently of both the Python and the database.  </a:t>
            </a:r>
          </a:p>
        </p:txBody>
      </p:sp>
      <p:sp>
        <p:nvSpPr>
          <p:cNvPr id="4" name="Slide Number Placeholder 3"/>
          <p:cNvSpPr>
            <a:spLocks noGrp="1"/>
          </p:cNvSpPr>
          <p:nvPr>
            <p:ph type="sldNum" sz="quarter" idx="10"/>
          </p:nvPr>
        </p:nvSpPr>
        <p:spPr/>
        <p:txBody>
          <a:bodyPr/>
          <a:lstStyle/>
          <a:p>
            <a:fld id="{6D71631D-B206-4E12-8AB2-DDE63A41DC15}" type="slidenum">
              <a:rPr lang="en-GB" smtClean="0"/>
              <a:t>17</a:t>
            </a:fld>
            <a:endParaRPr lang="en-GB"/>
          </a:p>
        </p:txBody>
      </p:sp>
    </p:spTree>
    <p:extLst>
      <p:ext uri="{BB962C8B-B14F-4D97-AF65-F5344CB8AC3E}">
        <p14:creationId xmlns:p14="http://schemas.microsoft.com/office/powerpoint/2010/main" val="6278374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876B1DC6-78BC-454A-A379-D03C4393CCD0}"/>
              </a:ext>
            </a:extLst>
          </p:cNvPr>
          <p:cNvSpPr>
            <a:spLocks noGrp="1" noRot="1" noChangeAspect="1" noTextEdit="1"/>
          </p:cNvSpPr>
          <p:nvPr>
            <p:ph type="sldImg"/>
          </p:nvPr>
        </p:nvSpPr>
        <p:spPr>
          <a:xfrm>
            <a:off x="331788" y="863600"/>
            <a:ext cx="6134100" cy="3451225"/>
          </a:xfrm>
          <a:ln/>
        </p:spPr>
      </p:sp>
      <p:sp>
        <p:nvSpPr>
          <p:cNvPr id="15363" name="Notes Placeholder 2">
            <a:extLst>
              <a:ext uri="{FF2B5EF4-FFF2-40B4-BE49-F238E27FC236}">
                <a16:creationId xmlns:a16="http://schemas.microsoft.com/office/drawing/2014/main" id="{5578ABEA-53CE-475B-A55A-C3315DEC8CA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The standard for talking between Python and databases is the DB-API, outlined in PEP 249. </a:t>
            </a:r>
          </a:p>
          <a:p>
            <a:r>
              <a:rPr lang="en-GB" altLang="en-US" dirty="0">
                <a:cs typeface="Arial" panose="020B0604020202020204" pitchFamily="34" charset="0"/>
              </a:rPr>
              <a:t>Many database companies supply drivers that you can connect with from Python and that accept DB-API function calls, translating these to whatever the database is waiting for.</a:t>
            </a:r>
          </a:p>
          <a:p>
            <a:r>
              <a:rPr lang="en-GB" altLang="en-US" dirty="0">
                <a:cs typeface="Arial" panose="020B0604020202020204" pitchFamily="34" charset="0"/>
              </a:rPr>
              <a:t>https://www.python.org/dev/peps/pep-0249/</a:t>
            </a:r>
          </a:p>
          <a:p>
            <a:r>
              <a:rPr lang="en-GB" altLang="en-US" dirty="0">
                <a:cs typeface="Arial" panose="020B0604020202020204" pitchFamily="34" charset="0"/>
              </a:rPr>
              <a:t>sqlite3 does this for the SQLite built into Python (pretty much - the functions return the right objects, but as we'll see, some variables are empty).</a:t>
            </a:r>
          </a:p>
        </p:txBody>
      </p:sp>
    </p:spTree>
    <p:extLst>
      <p:ext uri="{BB962C8B-B14F-4D97-AF65-F5344CB8AC3E}">
        <p14:creationId xmlns:p14="http://schemas.microsoft.com/office/powerpoint/2010/main" val="60034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general process for using the DB-API is above. Note that we use a cursor, as you do in other database-organised systems such as ArcGIS. SQL is the language of relational databases, which we'll come to later.</a:t>
            </a:r>
          </a:p>
          <a:p>
            <a:endParaRPr lang="en-GB" dirty="0"/>
          </a:p>
          <a:p>
            <a:r>
              <a:rPr lang="en-GB" dirty="0"/>
              <a:t>The first thing is getting hold of the appropriate driver, which usually comes as a Python library.</a:t>
            </a:r>
          </a:p>
        </p:txBody>
      </p:sp>
      <p:sp>
        <p:nvSpPr>
          <p:cNvPr id="4" name="Slide Number Placeholder 3"/>
          <p:cNvSpPr>
            <a:spLocks noGrp="1"/>
          </p:cNvSpPr>
          <p:nvPr>
            <p:ph type="sldNum" sz="quarter" idx="10"/>
          </p:nvPr>
        </p:nvSpPr>
        <p:spPr/>
        <p:txBody>
          <a:bodyPr/>
          <a:lstStyle/>
          <a:p>
            <a:fld id="{6D71631D-B206-4E12-8AB2-DDE63A41DC15}" type="slidenum">
              <a:rPr lang="en-GB" smtClean="0"/>
              <a:t>19</a:t>
            </a:fld>
            <a:endParaRPr lang="en-GB"/>
          </a:p>
        </p:txBody>
      </p:sp>
    </p:spTree>
    <p:extLst>
      <p:ext uri="{BB962C8B-B14F-4D97-AF65-F5344CB8AC3E}">
        <p14:creationId xmlns:p14="http://schemas.microsoft.com/office/powerpoint/2010/main" val="1522098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9EA433B9-F184-4E7C-9BBD-273474C69666}"/>
              </a:ext>
            </a:extLst>
          </p:cNvPr>
          <p:cNvSpPr>
            <a:spLocks noGrp="1" noRot="1" noChangeAspect="1" noTextEdit="1"/>
          </p:cNvSpPr>
          <p:nvPr>
            <p:ph type="sldImg"/>
          </p:nvPr>
        </p:nvSpPr>
        <p:spPr>
          <a:xfrm>
            <a:off x="331788" y="863600"/>
            <a:ext cx="6134100" cy="3451225"/>
          </a:xfrm>
          <a:ln/>
        </p:spPr>
      </p:sp>
      <p:sp>
        <p:nvSpPr>
          <p:cNvPr id="6147" name="Notes Placeholder 2">
            <a:extLst>
              <a:ext uri="{FF2B5EF4-FFF2-40B4-BE49-F238E27FC236}">
                <a16:creationId xmlns:a16="http://schemas.microsoft.com/office/drawing/2014/main" id="{755AF666-67E4-4434-AEA2-5F8FCC6FD97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We'll first look at how Python interacts with databases. We'll then look at SQL, the language of relational databases, before finally we look at how we can avoid thinking about databases at all.</a:t>
            </a:r>
          </a:p>
        </p:txBody>
      </p:sp>
    </p:spTree>
    <p:extLst>
      <p:ext uri="{BB962C8B-B14F-4D97-AF65-F5344CB8AC3E}">
        <p14:creationId xmlns:p14="http://schemas.microsoft.com/office/powerpoint/2010/main" val="3301815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D5DDA9F8-0879-45D0-A971-987A1A1C3FD0}"/>
              </a:ext>
            </a:extLst>
          </p:cNvPr>
          <p:cNvSpPr>
            <a:spLocks noGrp="1" noRot="1" noChangeAspect="1" noTextEdit="1"/>
          </p:cNvSpPr>
          <p:nvPr>
            <p:ph type="sldImg"/>
          </p:nvPr>
        </p:nvSpPr>
        <p:spPr>
          <a:xfrm>
            <a:off x="331788" y="863600"/>
            <a:ext cx="6134100" cy="3451225"/>
          </a:xfrm>
          <a:ln/>
        </p:spPr>
      </p:sp>
      <p:sp>
        <p:nvSpPr>
          <p:cNvPr id="18435" name="Notes Placeholder 2">
            <a:extLst>
              <a:ext uri="{FF2B5EF4-FFF2-40B4-BE49-F238E27FC236}">
                <a16:creationId xmlns:a16="http://schemas.microsoft.com/office/drawing/2014/main" id="{5E00ECE7-32CB-4E42-BEFB-4B5EAFD8B33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The Python wiki has an extensive list of drivers for the most popular databases.</a:t>
            </a:r>
          </a:p>
          <a:p>
            <a:r>
              <a:rPr lang="en-US" altLang="en-US" dirty="0">
                <a:cs typeface="Arial" panose="020B0604020202020204" pitchFamily="34" charset="0"/>
              </a:rPr>
              <a:t>Anaconda also has versions that can be installed - most don't come with the Anaconda install, but they can be downloaded and installed with the </a:t>
            </a:r>
            <a:r>
              <a:rPr lang="en-US" altLang="en-US" dirty="0" err="1">
                <a:cs typeface="Arial" panose="020B0604020202020204" pitchFamily="34" charset="0"/>
              </a:rPr>
              <a:t>conda</a:t>
            </a:r>
            <a:r>
              <a:rPr lang="en-US" altLang="en-US" dirty="0">
                <a:cs typeface="Arial" panose="020B0604020202020204" pitchFamily="34" charset="0"/>
              </a:rPr>
              <a:t> installation software. Otherwise you can use the install options listed above - instructions (for example, what to call the library in the above) should be on the driver download page or a nearby installation page.</a:t>
            </a:r>
          </a:p>
          <a:p>
            <a:endParaRPr lang="en-US" altLang="en-US" dirty="0">
              <a:cs typeface="Arial" panose="020B0604020202020204" pitchFamily="34" charset="0"/>
            </a:endParaRPr>
          </a:p>
        </p:txBody>
      </p:sp>
    </p:spTree>
    <p:extLst>
      <p:ext uri="{BB962C8B-B14F-4D97-AF65-F5344CB8AC3E}">
        <p14:creationId xmlns:p14="http://schemas.microsoft.com/office/powerpoint/2010/main" val="727828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then, is how we connect to and use the DB-API with </a:t>
            </a:r>
            <a:r>
              <a:rPr lang="en-GB" dirty="0" err="1"/>
              <a:t>sqlite</a:t>
            </a:r>
            <a:r>
              <a:rPr lang="en-GB" dirty="0"/>
              <a:t>. The code opens a database (making it if it doesn't exist), makes a table, and then inserts one piece of data into it. Note that the code with capitalised terms inside it is SQL. A few things:</a:t>
            </a:r>
          </a:p>
          <a:p>
            <a:r>
              <a:rPr lang="en-GB" dirty="0"/>
              <a:t>If you need to but quotes inside quotes, use single and double quotes to prevent ending the string, or put everything in triple quotes of either type. </a:t>
            </a:r>
          </a:p>
          <a:p>
            <a:r>
              <a:rPr lang="en-GB" dirty="0" err="1"/>
              <a:t>Sqlite</a:t>
            </a:r>
            <a:r>
              <a:rPr lang="en-GB" dirty="0"/>
              <a:t> supports the major DB-API types except DATETIME. The types in parentheses are the Python types they map to.</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21</a:t>
            </a:fld>
            <a:endParaRPr lang="en-GB"/>
          </a:p>
        </p:txBody>
      </p:sp>
    </p:spTree>
    <p:extLst>
      <p:ext uri="{BB962C8B-B14F-4D97-AF65-F5344CB8AC3E}">
        <p14:creationId xmlns:p14="http://schemas.microsoft.com/office/powerpoint/2010/main" val="15046264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useful thing to be able to find in databases is metadata about the tables. Here's two pieces of code to do this, with thanks to the people on these </a:t>
            </a:r>
            <a:r>
              <a:rPr lang="en-GB" dirty="0" err="1"/>
              <a:t>stackoverflow</a:t>
            </a:r>
            <a:r>
              <a:rPr lang="en-GB" dirty="0"/>
              <a:t> pages:</a:t>
            </a:r>
          </a:p>
          <a:p>
            <a:r>
              <a:rPr lang="en-GB" dirty="0"/>
              <a:t>https://stackoverflow.com/questions/82875/how-to-list-the-tables-in-an-sqlite-database-file-that-was-opened-with-attach</a:t>
            </a:r>
          </a:p>
          <a:p>
            <a:r>
              <a:rPr lang="en-GB" dirty="0"/>
              <a:t>https://stackoverflow.com/questions/7831371/is-there-a-way-to-get-a-list-of-column-names-in-sqlite</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22</a:t>
            </a:fld>
            <a:endParaRPr lang="en-GB"/>
          </a:p>
        </p:txBody>
      </p:sp>
    </p:spTree>
    <p:extLst>
      <p:ext uri="{BB962C8B-B14F-4D97-AF65-F5344CB8AC3E}">
        <p14:creationId xmlns:p14="http://schemas.microsoft.com/office/powerpoint/2010/main" val="2806680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read data, use an SQL query to SELECT it. SELECT * selects all columns for return. </a:t>
            </a:r>
          </a:p>
          <a:p>
            <a:r>
              <a:rPr lang="en-GB" dirty="0"/>
              <a:t>Here we get all the Results table columns, and order the rows returned by the number of burglaries. </a:t>
            </a:r>
          </a:p>
          <a:p>
            <a:r>
              <a:rPr lang="en-GB" dirty="0"/>
              <a:t>Here you see the use of the </a:t>
            </a:r>
            <a:r>
              <a:rPr lang="en-GB" dirty="0" err="1"/>
              <a:t>c.execute</a:t>
            </a:r>
            <a:r>
              <a:rPr lang="en-GB" dirty="0"/>
              <a:t> as an iterator. You can also manually get the count of the rows returned from the query, and get each next row by calling </a:t>
            </a:r>
            <a:r>
              <a:rPr lang="en-GB" dirty="0" err="1"/>
              <a:t>fetchone</a:t>
            </a:r>
            <a:r>
              <a:rPr lang="en-GB" dirty="0"/>
              <a:t>(), or you can get them all at once.</a:t>
            </a:r>
          </a:p>
          <a:p>
            <a:r>
              <a:rPr lang="en-GB" dirty="0"/>
              <a:t>There are also a variety of options in </a:t>
            </a:r>
            <a:r>
              <a:rPr lang="en-GB" dirty="0" err="1"/>
              <a:t>sqlite</a:t>
            </a:r>
            <a:r>
              <a:rPr lang="en-GB" dirty="0"/>
              <a:t> for pre-cooking SQL queries: see the sqlite3 library webpages. </a:t>
            </a:r>
          </a:p>
        </p:txBody>
      </p:sp>
      <p:sp>
        <p:nvSpPr>
          <p:cNvPr id="4" name="Slide Number Placeholder 3"/>
          <p:cNvSpPr>
            <a:spLocks noGrp="1"/>
          </p:cNvSpPr>
          <p:nvPr>
            <p:ph type="sldNum" sz="quarter" idx="10"/>
          </p:nvPr>
        </p:nvSpPr>
        <p:spPr/>
        <p:txBody>
          <a:bodyPr/>
          <a:lstStyle/>
          <a:p>
            <a:fld id="{6D71631D-B206-4E12-8AB2-DDE63A41DC15}" type="slidenum">
              <a:rPr lang="en-GB" smtClean="0"/>
              <a:t>23</a:t>
            </a:fld>
            <a:endParaRPr lang="en-GB"/>
          </a:p>
        </p:txBody>
      </p:sp>
    </p:spTree>
    <p:extLst>
      <p:ext uri="{BB962C8B-B14F-4D97-AF65-F5344CB8AC3E}">
        <p14:creationId xmlns:p14="http://schemas.microsoft.com/office/powerpoint/2010/main" val="33729205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key elements that are different between sqlite3 and a full implementation of DB-API are listed above. </a:t>
            </a:r>
          </a:p>
          <a:p>
            <a:r>
              <a:rPr lang="en-GB" dirty="0" err="1"/>
              <a:t>cursor.description</a:t>
            </a:r>
            <a:r>
              <a:rPr lang="en-GB" dirty="0"/>
              <a:t> describes each column in the results. Results with 3 columns would have 3 lists, and the first element in the list would be the name of the column (up to the first space, if there are spaces in the name). SQLite just returns these names; the full DB-API includes the other details listed above. </a:t>
            </a:r>
          </a:p>
          <a:p>
            <a:r>
              <a:rPr lang="en-GB" dirty="0"/>
              <a:t>The full API also supports the calling of Python and other procedures stored in the database (modern databases can often store code to run on the server-side to improve efficiency and capability).</a:t>
            </a:r>
          </a:p>
        </p:txBody>
      </p:sp>
      <p:sp>
        <p:nvSpPr>
          <p:cNvPr id="4" name="Slide Number Placeholder 3"/>
          <p:cNvSpPr>
            <a:spLocks noGrp="1"/>
          </p:cNvSpPr>
          <p:nvPr>
            <p:ph type="sldNum" sz="quarter" idx="10"/>
          </p:nvPr>
        </p:nvSpPr>
        <p:spPr/>
        <p:txBody>
          <a:bodyPr/>
          <a:lstStyle/>
          <a:p>
            <a:fld id="{6D71631D-B206-4E12-8AB2-DDE63A41DC15}" type="slidenum">
              <a:rPr lang="en-GB" smtClean="0"/>
              <a:t>24</a:t>
            </a:fld>
            <a:endParaRPr lang="en-GB"/>
          </a:p>
        </p:txBody>
      </p:sp>
    </p:spTree>
    <p:extLst>
      <p:ext uri="{BB962C8B-B14F-4D97-AF65-F5344CB8AC3E}">
        <p14:creationId xmlns:p14="http://schemas.microsoft.com/office/powerpoint/2010/main" val="37111635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D5DDA9F8-0879-45D0-A971-987A1A1C3FD0}"/>
              </a:ext>
            </a:extLst>
          </p:cNvPr>
          <p:cNvSpPr>
            <a:spLocks noGrp="1" noRot="1" noChangeAspect="1" noTextEdit="1"/>
          </p:cNvSpPr>
          <p:nvPr>
            <p:ph type="sldImg"/>
          </p:nvPr>
        </p:nvSpPr>
        <p:spPr>
          <a:xfrm>
            <a:off x="331788" y="863600"/>
            <a:ext cx="6134100" cy="3451225"/>
          </a:xfrm>
          <a:ln/>
        </p:spPr>
      </p:sp>
      <p:sp>
        <p:nvSpPr>
          <p:cNvPr id="18435" name="Notes Placeholder 2">
            <a:extLst>
              <a:ext uri="{FF2B5EF4-FFF2-40B4-BE49-F238E27FC236}">
                <a16:creationId xmlns:a16="http://schemas.microsoft.com/office/drawing/2014/main" id="{5E00ECE7-32CB-4E42-BEFB-4B5EAFD8B33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Full database systems often need to be accessed online with a username and password. The above DB-API code shows how to do this.</a:t>
            </a:r>
          </a:p>
        </p:txBody>
      </p:sp>
    </p:spTree>
    <p:extLst>
      <p:ext uri="{BB962C8B-B14F-4D97-AF65-F5344CB8AC3E}">
        <p14:creationId xmlns:p14="http://schemas.microsoft.com/office/powerpoint/2010/main" val="28131847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3BC0C8D5-D748-4995-8B3F-67E316AEB927}"/>
              </a:ext>
            </a:extLst>
          </p:cNvPr>
          <p:cNvSpPr>
            <a:spLocks noGrp="1" noRot="1" noChangeAspect="1" noTextEdit="1"/>
          </p:cNvSpPr>
          <p:nvPr>
            <p:ph type="sldImg"/>
          </p:nvPr>
        </p:nvSpPr>
        <p:spPr>
          <a:xfrm>
            <a:off x="331788" y="863600"/>
            <a:ext cx="6134100" cy="3451225"/>
          </a:xfrm>
          <a:ln/>
        </p:spPr>
      </p:sp>
      <p:sp>
        <p:nvSpPr>
          <p:cNvPr id="25603" name="Notes Placeholder 2">
            <a:extLst>
              <a:ext uri="{FF2B5EF4-FFF2-40B4-BE49-F238E27FC236}">
                <a16:creationId xmlns:a16="http://schemas.microsoft.com/office/drawing/2014/main" id="{47D030A2-B515-4712-BEF5-28F8CF84592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So, this is all well and good, but what do we do if there's no driver? </a:t>
            </a:r>
          </a:p>
          <a:p>
            <a:r>
              <a:rPr lang="en-GB" altLang="en-US" dirty="0">
                <a:cs typeface="Arial" panose="020B0604020202020204" pitchFamily="34" charset="0"/>
              </a:rPr>
              <a:t>There is a more universal solution, which is to go through an ODBC system. ODBC is a universal system for communicating with databases. There is a Python to ODBC driver, and most databases supply ODBC to database drivers. This provides an ODBC bridge between Python and any implementing database. Python wiki supplies a list of drivers for major databases (note that many of these are commercial). You can also get ODBC drivers for some things you wouldn't think of as databases, but which can be treated as databases - for example, social media websites: see the wiki for details. </a:t>
            </a:r>
          </a:p>
          <a:p>
            <a:endParaRPr lang="en-GB" altLang="en-US" dirty="0">
              <a:cs typeface="Arial" panose="020B0604020202020204" pitchFamily="34" charset="0"/>
            </a:endParaRPr>
          </a:p>
        </p:txBody>
      </p:sp>
    </p:spTree>
    <p:extLst>
      <p:ext uri="{BB962C8B-B14F-4D97-AF65-F5344CB8AC3E}">
        <p14:creationId xmlns:p14="http://schemas.microsoft.com/office/powerpoint/2010/main" val="23940478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96D3AF3A-6B5E-4A2A-A207-7F0BC5D2E1FF}"/>
              </a:ext>
            </a:extLst>
          </p:cNvPr>
          <p:cNvSpPr>
            <a:spLocks noGrp="1" noRot="1" noChangeAspect="1" noTextEdit="1"/>
          </p:cNvSpPr>
          <p:nvPr>
            <p:ph type="sldImg"/>
          </p:nvPr>
        </p:nvSpPr>
        <p:spPr>
          <a:xfrm>
            <a:off x="331788" y="863600"/>
            <a:ext cx="6134100" cy="3451225"/>
          </a:xfrm>
          <a:ln/>
        </p:spPr>
      </p:sp>
      <p:sp>
        <p:nvSpPr>
          <p:cNvPr id="27651" name="Notes Placeholder 2">
            <a:extLst>
              <a:ext uri="{FF2B5EF4-FFF2-40B4-BE49-F238E27FC236}">
                <a16:creationId xmlns:a16="http://schemas.microsoft.com/office/drawing/2014/main" id="{66017BAA-9106-42D8-A9AC-72FABA6165C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In Windows, ODBC is dealt with through the ODBC manager, which allows us to set up ODBC sources by name, which we can then communicate with.</a:t>
            </a:r>
          </a:p>
          <a:p>
            <a:r>
              <a:rPr lang="en-GB" altLang="en-US" dirty="0">
                <a:cs typeface="Arial" panose="020B0604020202020204" pitchFamily="34" charset="0"/>
              </a:rPr>
              <a:t>Here we see the process for setting up Excel as a data source. </a:t>
            </a:r>
          </a:p>
        </p:txBody>
      </p:sp>
    </p:spTree>
    <p:extLst>
      <p:ext uri="{BB962C8B-B14F-4D97-AF65-F5344CB8AC3E}">
        <p14:creationId xmlns:p14="http://schemas.microsoft.com/office/powerpoint/2010/main" val="15285581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99BB5C07-8AE8-4E88-AE41-B5B2A664D4E7}"/>
              </a:ext>
            </a:extLst>
          </p:cNvPr>
          <p:cNvSpPr>
            <a:spLocks noGrp="1" noRot="1" noChangeAspect="1" noTextEdit="1"/>
          </p:cNvSpPr>
          <p:nvPr>
            <p:ph type="sldImg"/>
          </p:nvPr>
        </p:nvSpPr>
        <p:spPr>
          <a:xfrm>
            <a:off x="331788" y="863600"/>
            <a:ext cx="6134100" cy="3451225"/>
          </a:xfrm>
          <a:ln/>
        </p:spPr>
      </p:sp>
      <p:sp>
        <p:nvSpPr>
          <p:cNvPr id="29699" name="Notes Placeholder 2">
            <a:extLst>
              <a:ext uri="{FF2B5EF4-FFF2-40B4-BE49-F238E27FC236}">
                <a16:creationId xmlns:a16="http://schemas.microsoft.com/office/drawing/2014/main" id="{C49AFF8D-E391-4F28-885C-D83DFD5225E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25173980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we see the difference between Excel and the more fully database office product, Access. </a:t>
            </a:r>
          </a:p>
        </p:txBody>
      </p:sp>
      <p:sp>
        <p:nvSpPr>
          <p:cNvPr id="4" name="Slide Number Placeholder 3"/>
          <p:cNvSpPr>
            <a:spLocks noGrp="1"/>
          </p:cNvSpPr>
          <p:nvPr>
            <p:ph type="sldNum" sz="quarter" idx="10"/>
          </p:nvPr>
        </p:nvSpPr>
        <p:spPr/>
        <p:txBody>
          <a:bodyPr/>
          <a:lstStyle/>
          <a:p>
            <a:fld id="{6D71631D-B206-4E12-8AB2-DDE63A41DC15}" type="slidenum">
              <a:rPr lang="en-GB" smtClean="0"/>
              <a:t>29</a:t>
            </a:fld>
            <a:endParaRPr lang="en-GB"/>
          </a:p>
        </p:txBody>
      </p:sp>
    </p:spTree>
    <p:extLst>
      <p:ext uri="{BB962C8B-B14F-4D97-AF65-F5344CB8AC3E}">
        <p14:creationId xmlns:p14="http://schemas.microsoft.com/office/powerpoint/2010/main" val="159202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Databases are software and file systems for structuring data in a persistent (i.e. stays between sessions) manner, such that it is easy for retrieval and search (and therefore analysis). Some of the more well known are listed on the slide. </a:t>
            </a:r>
          </a:p>
          <a:p>
            <a:r>
              <a:rPr lang="en-GB" dirty="0"/>
              <a:t>  </a:t>
            </a:r>
          </a:p>
        </p:txBody>
      </p:sp>
      <p:sp>
        <p:nvSpPr>
          <p:cNvPr id="4" name="Slide Number Placeholder 3"/>
          <p:cNvSpPr>
            <a:spLocks noGrp="1"/>
          </p:cNvSpPr>
          <p:nvPr>
            <p:ph type="sldNum" sz="quarter" idx="10"/>
          </p:nvPr>
        </p:nvSpPr>
        <p:spPr/>
        <p:txBody>
          <a:bodyPr/>
          <a:lstStyle/>
          <a:p>
            <a:fld id="{6D71631D-B206-4E12-8AB2-DDE63A41DC15}" type="slidenum">
              <a:rPr lang="en-GB" smtClean="0"/>
              <a:t>3</a:t>
            </a:fld>
            <a:endParaRPr lang="en-GB"/>
          </a:p>
        </p:txBody>
      </p:sp>
    </p:spTree>
    <p:extLst>
      <p:ext uri="{BB962C8B-B14F-4D97-AF65-F5344CB8AC3E}">
        <p14:creationId xmlns:p14="http://schemas.microsoft.com/office/powerpoint/2010/main" val="7997783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F81995B2-B56F-4FC2-8308-07BB1F06882F}"/>
              </a:ext>
            </a:extLst>
          </p:cNvPr>
          <p:cNvSpPr>
            <a:spLocks noGrp="1" noRot="1" noChangeAspect="1" noTextEdit="1"/>
          </p:cNvSpPr>
          <p:nvPr>
            <p:ph type="sldImg"/>
          </p:nvPr>
        </p:nvSpPr>
        <p:spPr>
          <a:xfrm>
            <a:off x="331788" y="863600"/>
            <a:ext cx="6134100" cy="3451225"/>
          </a:xfrm>
          <a:ln/>
        </p:spPr>
      </p:sp>
      <p:sp>
        <p:nvSpPr>
          <p:cNvPr id="34819" name="Notes Placeholder 2">
            <a:extLst>
              <a:ext uri="{FF2B5EF4-FFF2-40B4-BE49-F238E27FC236}">
                <a16:creationId xmlns:a16="http://schemas.microsoft.com/office/drawing/2014/main" id="{737B5B0D-EB9E-4AF3-B027-ABB9056E82F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There are some significant downsides to ODBC, not least the lack of efficiency of having to go through another piece of software. Direct drivers are generally better.</a:t>
            </a:r>
          </a:p>
        </p:txBody>
      </p:sp>
    </p:spTree>
    <p:extLst>
      <p:ext uri="{BB962C8B-B14F-4D97-AF65-F5344CB8AC3E}">
        <p14:creationId xmlns:p14="http://schemas.microsoft.com/office/powerpoint/2010/main" val="34790293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F13F0CC2-9498-4E6E-862B-1BA91AEA40BC}"/>
              </a:ext>
            </a:extLst>
          </p:cNvPr>
          <p:cNvSpPr>
            <a:spLocks noGrp="1" noRot="1" noChangeAspect="1" noTextEdit="1"/>
          </p:cNvSpPr>
          <p:nvPr>
            <p:ph type="sldImg"/>
          </p:nvPr>
        </p:nvSpPr>
        <p:spPr>
          <a:xfrm>
            <a:off x="331788" y="863600"/>
            <a:ext cx="6134100" cy="3451225"/>
          </a:xfrm>
          <a:ln/>
        </p:spPr>
      </p:sp>
      <p:sp>
        <p:nvSpPr>
          <p:cNvPr id="49155" name="Notes Placeholder 2">
            <a:extLst>
              <a:ext uri="{FF2B5EF4-FFF2-40B4-BE49-F238E27FC236}">
                <a16:creationId xmlns:a16="http://schemas.microsoft.com/office/drawing/2014/main" id="{D70535C4-FB89-4D55-B80F-C538E947CDB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So, let's now have a brief look at SQL, the language of databases.</a:t>
            </a:r>
          </a:p>
        </p:txBody>
      </p:sp>
    </p:spTree>
    <p:extLst>
      <p:ext uri="{BB962C8B-B14F-4D97-AF65-F5344CB8AC3E}">
        <p14:creationId xmlns:p14="http://schemas.microsoft.com/office/powerpoint/2010/main" val="9637002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SQL (pronounced S.Q.L. or "sequel") is the chief language of databases, most noticeably relational databases. As a language it falls in to the declarative language family, though you'd not generally notice this.</a:t>
            </a:r>
          </a:p>
          <a:p>
            <a:r>
              <a:rPr lang="en-GB" dirty="0"/>
              <a:t>Although broadly divided into data operations and structural operations, in practice the two are used together. </a:t>
            </a:r>
          </a:p>
          <a:p>
            <a:r>
              <a:rPr lang="en-GB" dirty="0"/>
              <a:t>There are subtle variations in the implementations of SQL; best to try queries out on a test database before relying on them. </a:t>
            </a:r>
          </a:p>
          <a:p>
            <a:r>
              <a:rPr lang="en-GB" dirty="0"/>
              <a:t>SQL and database management is a whole course in itself, so here we'll touch briefly on a few key elements. A good source for further tutorials is the w3Schools site: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200" dirty="0">
                <a:solidFill>
                  <a:schemeClr val="accent5"/>
                </a:solidFill>
                <a:cs typeface="Courier New" panose="02070309020205020404" pitchFamily="49" charset="0"/>
              </a:rPr>
              <a:t>http://www.w3schools.com/sql/</a:t>
            </a:r>
            <a:endParaRPr lang="en-GB" altLang="en-US" sz="1200" dirty="0">
              <a:solidFill>
                <a:schemeClr val="accent5"/>
              </a:solidFill>
              <a:latin typeface="Courier New" panose="02070309020205020404" pitchFamily="49" charset="0"/>
              <a:cs typeface="Courier New" panose="02070309020205020404" pitchFamily="49" charset="0"/>
            </a:endParaRP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33</a:t>
            </a:fld>
            <a:endParaRPr lang="en-GB"/>
          </a:p>
        </p:txBody>
      </p:sp>
    </p:spTree>
    <p:extLst>
      <p:ext uri="{BB962C8B-B14F-4D97-AF65-F5344CB8AC3E}">
        <p14:creationId xmlns:p14="http://schemas.microsoft.com/office/powerpoint/2010/main" val="40184329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0FDC897E-2004-4C06-BF8B-664B7437BCBB}"/>
              </a:ext>
            </a:extLst>
          </p:cNvPr>
          <p:cNvSpPr>
            <a:spLocks noGrp="1" noRot="1" noChangeAspect="1" noTextEdit="1"/>
          </p:cNvSpPr>
          <p:nvPr>
            <p:ph type="sldImg"/>
          </p:nvPr>
        </p:nvSpPr>
        <p:spPr>
          <a:xfrm>
            <a:off x="331788" y="863600"/>
            <a:ext cx="6134100" cy="3451225"/>
          </a:xfrm>
          <a:ln/>
        </p:spPr>
      </p:sp>
      <p:sp>
        <p:nvSpPr>
          <p:cNvPr id="52227" name="Notes Placeholder 2">
            <a:extLst>
              <a:ext uri="{FF2B5EF4-FFF2-40B4-BE49-F238E27FC236}">
                <a16:creationId xmlns:a16="http://schemas.microsoft.com/office/drawing/2014/main" id="{2B003F53-8C8F-407F-8D4E-1EB16BE1C14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a:cs typeface="Arial" panose="020B0604020202020204" pitchFamily="34" charset="0"/>
              </a:rPr>
              <a:t>Note the difference between the SQL version of the datatypes and the DB-API version. </a:t>
            </a:r>
          </a:p>
        </p:txBody>
      </p:sp>
    </p:spTree>
    <p:extLst>
      <p:ext uri="{BB962C8B-B14F-4D97-AF65-F5344CB8AC3E}">
        <p14:creationId xmlns:p14="http://schemas.microsoft.com/office/powerpoint/2010/main" val="5421515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that selections only return the columns you ask for.</a:t>
            </a:r>
          </a:p>
        </p:txBody>
      </p:sp>
      <p:sp>
        <p:nvSpPr>
          <p:cNvPr id="4" name="Slide Number Placeholder 3"/>
          <p:cNvSpPr>
            <a:spLocks noGrp="1"/>
          </p:cNvSpPr>
          <p:nvPr>
            <p:ph type="sldNum" sz="quarter" idx="10"/>
          </p:nvPr>
        </p:nvSpPr>
        <p:spPr/>
        <p:txBody>
          <a:bodyPr/>
          <a:lstStyle/>
          <a:p>
            <a:fld id="{6D71631D-B206-4E12-8AB2-DDE63A41DC15}" type="slidenum">
              <a:rPr lang="en-GB" smtClean="0"/>
              <a:t>35</a:t>
            </a:fld>
            <a:endParaRPr lang="en-GB"/>
          </a:p>
        </p:txBody>
      </p:sp>
    </p:spTree>
    <p:extLst>
      <p:ext uri="{BB962C8B-B14F-4D97-AF65-F5344CB8AC3E}">
        <p14:creationId xmlns:p14="http://schemas.microsoft.com/office/powerpoint/2010/main" val="8183650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can utilise different wildcards within queries. LIKE is used with the % and _ wildcards.</a:t>
            </a:r>
          </a:p>
          <a:p>
            <a:r>
              <a:rPr lang="en-GB" dirty="0"/>
              <a:t>The query here returns any string starting a, b, or c.</a:t>
            </a:r>
          </a:p>
        </p:txBody>
      </p:sp>
      <p:sp>
        <p:nvSpPr>
          <p:cNvPr id="4" name="Slide Number Placeholder 3"/>
          <p:cNvSpPr>
            <a:spLocks noGrp="1"/>
          </p:cNvSpPr>
          <p:nvPr>
            <p:ph type="sldNum" sz="quarter" idx="10"/>
          </p:nvPr>
        </p:nvSpPr>
        <p:spPr/>
        <p:txBody>
          <a:bodyPr/>
          <a:lstStyle/>
          <a:p>
            <a:fld id="{6D71631D-B206-4E12-8AB2-DDE63A41DC15}" type="slidenum">
              <a:rPr lang="en-GB" smtClean="0"/>
              <a:t>36</a:t>
            </a:fld>
            <a:endParaRPr lang="en-GB"/>
          </a:p>
        </p:txBody>
      </p:sp>
    </p:spTree>
    <p:extLst>
      <p:ext uri="{BB962C8B-B14F-4D97-AF65-F5344CB8AC3E}">
        <p14:creationId xmlns:p14="http://schemas.microsoft.com/office/powerpoint/2010/main" val="34273380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D58239A8-507A-4350-A21F-C7606E3809A7}"/>
              </a:ext>
            </a:extLst>
          </p:cNvPr>
          <p:cNvSpPr>
            <a:spLocks noGrp="1" noRot="1" noChangeAspect="1" noTextEdit="1"/>
          </p:cNvSpPr>
          <p:nvPr>
            <p:ph type="sldImg"/>
          </p:nvPr>
        </p:nvSpPr>
        <p:spPr>
          <a:xfrm>
            <a:off x="331788" y="863600"/>
            <a:ext cx="6134100" cy="3451225"/>
          </a:xfrm>
          <a:ln/>
        </p:spPr>
      </p:sp>
      <p:sp>
        <p:nvSpPr>
          <p:cNvPr id="56323" name="Notes Placeholder 2">
            <a:extLst>
              <a:ext uri="{FF2B5EF4-FFF2-40B4-BE49-F238E27FC236}">
                <a16:creationId xmlns:a16="http://schemas.microsoft.com/office/drawing/2014/main" id="{389C0538-3559-4EC6-A248-A8837438C5A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Caveat lector; case sensitivity varies massively with database:</a:t>
            </a:r>
          </a:p>
          <a:p>
            <a:r>
              <a:rPr lang="en-GB" altLang="en-US" dirty="0">
                <a:cs typeface="Arial" panose="020B0604020202020204" pitchFamily="34" charset="0"/>
              </a:rPr>
              <a:t>http://aspadvice.com/blogs/ssmith/archive/2007/09/30/Case-Sensitive-or-Insensitive-SQL-Query.aspx</a:t>
            </a:r>
          </a:p>
          <a:p>
            <a:r>
              <a:rPr lang="en-GB" altLang="en-US" dirty="0">
                <a:cs typeface="Arial" panose="020B0604020202020204" pitchFamily="34" charset="0"/>
              </a:rPr>
              <a:t>http://sqlskills.com/BLOGS/KIMBERLY/post/The-perils-of-case-insensitive-data-%28and-our-life-in-tangent-land%29.aspx</a:t>
            </a:r>
          </a:p>
          <a:p>
            <a:r>
              <a:rPr lang="en-GB" altLang="en-US" dirty="0">
                <a:cs typeface="Arial" panose="020B0604020202020204" pitchFamily="34" charset="0"/>
              </a:rPr>
              <a:t>http://www.sqlskills.com/BLOGS/KIMBERLY/post/Follow-on-post-to-The-perils-of-case-insensitive-data-%28and-our-life-in-tangent-land%29.aspx</a:t>
            </a:r>
          </a:p>
          <a:p>
            <a:r>
              <a:rPr lang="en-GB" altLang="en-US" dirty="0">
                <a:cs typeface="Arial" panose="020B0604020202020204" pitchFamily="34" charset="0"/>
              </a:rPr>
              <a:t>http://www.sqlserverclub.com/articles/understanding-sql-server-collation-sequences.aspx</a:t>
            </a:r>
          </a:p>
          <a:p>
            <a:endParaRPr lang="en-GB" altLang="en-US" dirty="0">
              <a:cs typeface="Arial" panose="020B0604020202020204" pitchFamily="34" charset="0"/>
            </a:endParaRPr>
          </a:p>
        </p:txBody>
      </p:sp>
    </p:spTree>
    <p:extLst>
      <p:ext uri="{BB962C8B-B14F-4D97-AF65-F5344CB8AC3E}">
        <p14:creationId xmlns:p14="http://schemas.microsoft.com/office/powerpoint/2010/main" val="28866561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38</a:t>
            </a:fld>
            <a:endParaRPr lang="en-GB"/>
          </a:p>
        </p:txBody>
      </p:sp>
    </p:spTree>
    <p:extLst>
      <p:ext uri="{BB962C8B-B14F-4D97-AF65-F5344CB8AC3E}">
        <p14:creationId xmlns:p14="http://schemas.microsoft.com/office/powerpoint/2010/main" val="25634995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8CD952BC-C4DA-40C5-A1E6-53CF9C925564}"/>
              </a:ext>
            </a:extLst>
          </p:cNvPr>
          <p:cNvSpPr>
            <a:spLocks noGrp="1" noRot="1" noChangeAspect="1" noTextEdit="1"/>
          </p:cNvSpPr>
          <p:nvPr>
            <p:ph type="sldImg"/>
          </p:nvPr>
        </p:nvSpPr>
        <p:spPr>
          <a:xfrm>
            <a:off x="331788" y="863600"/>
            <a:ext cx="6134100" cy="3451225"/>
          </a:xfrm>
          <a:ln/>
        </p:spPr>
      </p:sp>
      <p:sp>
        <p:nvSpPr>
          <p:cNvPr id="59395" name="Notes Placeholder 2">
            <a:extLst>
              <a:ext uri="{FF2B5EF4-FFF2-40B4-BE49-F238E27FC236}">
                <a16:creationId xmlns:a16="http://schemas.microsoft.com/office/drawing/2014/main" id="{ABD53F47-BA83-4D41-BD4F-BA49EF2F1BD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Joining tables is the key function that makes a database a relative database, and is key to relative database analysis. The JOIN here links Table1 and Table2 by the fact that </a:t>
            </a:r>
            <a:r>
              <a:rPr lang="en-US" altLang="en-US" dirty="0" err="1">
                <a:cs typeface="Arial" panose="020B0604020202020204" pitchFamily="34" charset="0"/>
              </a:rPr>
              <a:t>P_key</a:t>
            </a:r>
            <a:r>
              <a:rPr lang="en-US" altLang="en-US" dirty="0">
                <a:cs typeface="Arial" panose="020B0604020202020204" pitchFamily="34" charset="0"/>
              </a:rPr>
              <a:t> in Table1 is the same data as id in Table2. So, the row "A" in Table1, which has a </a:t>
            </a:r>
            <a:r>
              <a:rPr lang="en-US" altLang="en-US" dirty="0" err="1">
                <a:cs typeface="Arial" panose="020B0604020202020204" pitchFamily="34" charset="0"/>
              </a:rPr>
              <a:t>P_key</a:t>
            </a:r>
            <a:r>
              <a:rPr lang="en-US" altLang="en-US" dirty="0">
                <a:cs typeface="Arial" panose="020B0604020202020204" pitchFamily="34" charset="0"/>
              </a:rPr>
              <a:t> 1, is linked wherever a "1" appears in Table2's id column, that is, the rows containing HH and GG. As we've asked for Table1.columnA and Table2.column back, those are the columns we get back in our final table.</a:t>
            </a:r>
          </a:p>
        </p:txBody>
      </p:sp>
    </p:spTree>
    <p:extLst>
      <p:ext uri="{BB962C8B-B14F-4D97-AF65-F5344CB8AC3E}">
        <p14:creationId xmlns:p14="http://schemas.microsoft.com/office/powerpoint/2010/main" val="13579947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17D870C-242E-4199-9DB2-2BD43575B56B}"/>
              </a:ext>
            </a:extLst>
          </p:cNvPr>
          <p:cNvSpPr>
            <a:spLocks noGrp="1" noRot="1" noChangeAspect="1" noTextEdit="1"/>
          </p:cNvSpPr>
          <p:nvPr>
            <p:ph type="sldImg"/>
          </p:nvPr>
        </p:nvSpPr>
        <p:spPr>
          <a:xfrm>
            <a:off x="331788" y="863600"/>
            <a:ext cx="6134100" cy="3451225"/>
          </a:xfrm>
          <a:ln/>
        </p:spPr>
      </p:sp>
      <p:sp>
        <p:nvSpPr>
          <p:cNvPr id="61443" name="Notes Placeholder 2">
            <a:extLst>
              <a:ext uri="{FF2B5EF4-FFF2-40B4-BE49-F238E27FC236}">
                <a16:creationId xmlns:a16="http://schemas.microsoft.com/office/drawing/2014/main" id="{C4FFF329-1537-4A4F-9B89-F193E921D4D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Update is used to change cells.</a:t>
            </a:r>
          </a:p>
        </p:txBody>
      </p:sp>
    </p:spTree>
    <p:extLst>
      <p:ext uri="{BB962C8B-B14F-4D97-AF65-F5344CB8AC3E}">
        <p14:creationId xmlns:p14="http://schemas.microsoft.com/office/powerpoint/2010/main" val="702297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simplest form of database is a flat file containing data. Given that you usually want to find unique records, even if data is repeated in them (the house a person lives in, even if it is shared), the next stage is to have flat files, but unique IDs associated with each piece of data. This gives us a key-value system, where we can look up a value based on a key. The key can be a word or number, or anything, but is usually unique so you can look up the value by unique key. Such structures, when built and used in a program, are often called a </a:t>
            </a:r>
            <a:r>
              <a:rPr lang="en-GB" dirty="0" err="1"/>
              <a:t>hashtable</a:t>
            </a:r>
            <a:r>
              <a:rPr lang="en-GB" dirty="0"/>
              <a:t>, as the key is produced by a "hash" function - that is, one that generates a unique key based on some input that can't easily be replicated using the same process and other data. </a:t>
            </a:r>
          </a:p>
          <a:p>
            <a:endParaRPr lang="en-GB" dirty="0"/>
          </a:p>
          <a:p>
            <a:r>
              <a:rPr lang="en-GB" dirty="0"/>
              <a:t>Flat file key-value databases are sometimes called NoSQL databases, because they are too simple to use SQL, the language of databases we'll look at a little later (there are other types of NoSQL databases though). That is not to say that all flat-file databases are simple. They tend to be thought of as pre-relational databases, because they were invented earlier than relational databases (we'll talk about these shortly), but </a:t>
            </a:r>
            <a:r>
              <a:rPr lang="en-GB" dirty="0" err="1"/>
              <a:t>infact</a:t>
            </a:r>
            <a:r>
              <a:rPr lang="en-GB" dirty="0"/>
              <a:t> they are still used for simple parameter saving in code, and, perhaps more importantly, they are at the core of some quite sophisticated types of databases which are now coming back into fashion, including document-oriented databases, which are documents stored in a XML format that is optimised for search. Such databases are often also "graph databases" - that is, the documents within them are related to each other using a searchable and structured 'graph' (i.e. network of connections).</a:t>
            </a:r>
          </a:p>
          <a:p>
            <a:endParaRPr lang="en-GB" dirty="0"/>
          </a:p>
          <a:p>
            <a:r>
              <a:rPr lang="en-GB" dirty="0"/>
              <a:t>Relational databases are the most popular form of database. These involve storing data in multiple tables, each with several columns and rows. Each row has at least one column containing data that is unique to each row and acts as an ID. Tables are linked together by rules that say one data column's values in a table can be found in another table and used to look up associated data. So, for example, if a person's name appears in a table of addresses as HOMEOWNER and in a table of gas company customers as BUYER we can link the two datasets to see which addresses are associated with which gas company. </a:t>
            </a:r>
          </a:p>
          <a:p>
            <a:endParaRPr lang="en-GB" dirty="0"/>
          </a:p>
          <a:p>
            <a:r>
              <a:rPr lang="en-GB" dirty="0"/>
              <a:t>By pre-cooking such rules, we can structure the datasets into a schema, which is then ready to be queries for particular types of data. See, for example:</a:t>
            </a:r>
          </a:p>
          <a:p>
            <a:r>
              <a:rPr lang="en-GB" dirty="0"/>
              <a:t>https://en.wikipedia.org/wiki/Star_schema</a:t>
            </a:r>
          </a:p>
          <a:p>
            <a:r>
              <a:rPr lang="en-GB" dirty="0"/>
              <a:t>and </a:t>
            </a:r>
          </a:p>
          <a:p>
            <a:r>
              <a:rPr lang="en-GB" dirty="0"/>
              <a:t>https://en.wikipedia.org/wiki/Online_analytical_processing</a:t>
            </a:r>
          </a:p>
          <a:p>
            <a:endParaRPr lang="en-GB" dirty="0"/>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4</a:t>
            </a:fld>
            <a:endParaRPr lang="en-GB"/>
          </a:p>
        </p:txBody>
      </p:sp>
    </p:spTree>
    <p:extLst>
      <p:ext uri="{BB962C8B-B14F-4D97-AF65-F5344CB8AC3E}">
        <p14:creationId xmlns:p14="http://schemas.microsoft.com/office/powerpoint/2010/main" val="41924839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noted, this is only a very brief introduction. A more extensive tutorial can be found on the w3Schools site.</a:t>
            </a:r>
          </a:p>
        </p:txBody>
      </p:sp>
      <p:sp>
        <p:nvSpPr>
          <p:cNvPr id="4" name="Slide Number Placeholder 3"/>
          <p:cNvSpPr>
            <a:spLocks noGrp="1"/>
          </p:cNvSpPr>
          <p:nvPr>
            <p:ph type="sldNum" sz="quarter" idx="10"/>
          </p:nvPr>
        </p:nvSpPr>
        <p:spPr/>
        <p:txBody>
          <a:bodyPr/>
          <a:lstStyle/>
          <a:p>
            <a:fld id="{6D71631D-B206-4E12-8AB2-DDE63A41DC15}" type="slidenum">
              <a:rPr lang="en-GB" smtClean="0"/>
              <a:t>41</a:t>
            </a:fld>
            <a:endParaRPr lang="en-GB"/>
          </a:p>
        </p:txBody>
      </p:sp>
    </p:spTree>
    <p:extLst>
      <p:ext uri="{BB962C8B-B14F-4D97-AF65-F5344CB8AC3E}">
        <p14:creationId xmlns:p14="http://schemas.microsoft.com/office/powerpoint/2010/main" val="23042838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F13F0CC2-9498-4E6E-862B-1BA91AEA40BC}"/>
              </a:ext>
            </a:extLst>
          </p:cNvPr>
          <p:cNvSpPr>
            <a:spLocks noGrp="1" noRot="1" noChangeAspect="1" noTextEdit="1"/>
          </p:cNvSpPr>
          <p:nvPr>
            <p:ph type="sldImg"/>
          </p:nvPr>
        </p:nvSpPr>
        <p:spPr>
          <a:xfrm>
            <a:off x="331788" y="863600"/>
            <a:ext cx="6134100" cy="3451225"/>
          </a:xfrm>
          <a:ln/>
        </p:spPr>
      </p:sp>
      <p:sp>
        <p:nvSpPr>
          <p:cNvPr id="49155" name="Notes Placeholder 2">
            <a:extLst>
              <a:ext uri="{FF2B5EF4-FFF2-40B4-BE49-F238E27FC236}">
                <a16:creationId xmlns:a16="http://schemas.microsoft.com/office/drawing/2014/main" id="{D70535C4-FB89-4D55-B80F-C538E947CDB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Having looked at SQL, it is perhaps worth having a very brief look at how to avoid it in Object Oriented Programming.</a:t>
            </a:r>
          </a:p>
          <a:p>
            <a:r>
              <a:rPr lang="en-US" altLang="en-US" dirty="0">
                <a:cs typeface="Arial" panose="020B0604020202020204" pitchFamily="34" charset="0"/>
              </a:rPr>
              <a:t>We noted earlier that databases can be Object Oriented, in which case they have their own API. You can also use a ORM (</a:t>
            </a:r>
            <a:r>
              <a:rPr lang="en-GB" dirty="0"/>
              <a:t>Object Relational Mapping) </a:t>
            </a:r>
            <a:r>
              <a:rPr lang="en-US" altLang="en-US" dirty="0">
                <a:cs typeface="Arial" panose="020B0604020202020204" pitchFamily="34" charset="0"/>
              </a:rPr>
              <a:t>manager. This translates objects invisibly into tables in relational databases in a way that means you never have to worry about it - you just load and save objects.</a:t>
            </a:r>
          </a:p>
        </p:txBody>
      </p:sp>
    </p:spTree>
    <p:extLst>
      <p:ext uri="{BB962C8B-B14F-4D97-AF65-F5344CB8AC3E}">
        <p14:creationId xmlns:p14="http://schemas.microsoft.com/office/powerpoint/2010/main" val="17899042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Popular ORMs include </a:t>
            </a:r>
            <a:r>
              <a:rPr lang="en-GB" dirty="0" err="1"/>
              <a:t>SQLAlchemy</a:t>
            </a:r>
            <a:r>
              <a:rPr lang="en-GB" dirty="0"/>
              <a:t> (which is a bigger system but which includes a popular ORM manager) and the lightweight peewee, an example of which is shown here. The full </a:t>
            </a:r>
            <a:r>
              <a:rPr lang="en-GB" dirty="0" err="1"/>
              <a:t>quickstart</a:t>
            </a:r>
            <a:r>
              <a:rPr lang="en-GB" dirty="0"/>
              <a:t> website (listed above) includes how to link different classes, such that one class can reference another as a variable, and how to store the relationship in the database.</a:t>
            </a:r>
          </a:p>
        </p:txBody>
      </p:sp>
      <p:sp>
        <p:nvSpPr>
          <p:cNvPr id="4" name="Slide Number Placeholder 3"/>
          <p:cNvSpPr>
            <a:spLocks noGrp="1"/>
          </p:cNvSpPr>
          <p:nvPr>
            <p:ph type="sldNum" sz="quarter" idx="10"/>
          </p:nvPr>
        </p:nvSpPr>
        <p:spPr/>
        <p:txBody>
          <a:bodyPr/>
          <a:lstStyle/>
          <a:p>
            <a:fld id="{6D71631D-B206-4E12-8AB2-DDE63A41DC15}" type="slidenum">
              <a:rPr lang="en-GB" smtClean="0"/>
              <a:t>43</a:t>
            </a:fld>
            <a:endParaRPr lang="en-GB"/>
          </a:p>
        </p:txBody>
      </p:sp>
    </p:spTree>
    <p:extLst>
      <p:ext uri="{BB962C8B-B14F-4D97-AF65-F5344CB8AC3E}">
        <p14:creationId xmlns:p14="http://schemas.microsoft.com/office/powerpoint/2010/main" val="3980438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Relational databases are fine, but suffer in two ways: firstly they are limited in the types of data they tend to store and the way they are accessed, and secondly they don't scale especially well, despite a great many advances over the years in search optimisation. Because of this, new database formats have arisen.</a:t>
            </a:r>
          </a:p>
          <a:p>
            <a:endParaRPr lang="en-GB" dirty="0"/>
          </a:p>
          <a:p>
            <a:r>
              <a:rPr lang="en-GB" dirty="0"/>
              <a:t>Object oriented databases store data as objects in a hierarchical inheritance structure, mapping onto object oriented code directly. An intermediate position is </a:t>
            </a:r>
            <a:r>
              <a:rPr lang="en-GB" dirty="0">
                <a:solidFill>
                  <a:schemeClr val="accent5"/>
                </a:solidFill>
              </a:rPr>
              <a:t>Object Relational Mapping </a:t>
            </a:r>
            <a:r>
              <a:rPr lang="en-GB" dirty="0"/>
              <a:t>(ORM) databases, which are relational databases that have a management interface such that they appear object oriented to code on the outside, but objects are translated into tables invisibly internally. </a:t>
            </a:r>
          </a:p>
          <a:p>
            <a:endParaRPr lang="en-GB" dirty="0"/>
          </a:p>
          <a:p>
            <a:r>
              <a:rPr lang="en-GB" dirty="0"/>
              <a:t>Distributed file systems are databases that work in parallel in the programming sense. That is, the database is split up across multiple computers and search routines designed to be optimal with this structure. Each machine searches only a small part of the data, making searches very efficient and scalable. These are common for big data. </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5</a:t>
            </a:fld>
            <a:endParaRPr lang="en-GB"/>
          </a:p>
        </p:txBody>
      </p:sp>
    </p:spTree>
    <p:extLst>
      <p:ext uri="{BB962C8B-B14F-4D97-AF65-F5344CB8AC3E}">
        <p14:creationId xmlns:p14="http://schemas.microsoft.com/office/powerpoint/2010/main" val="2219480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terms of accessing persistent data in databases, we have three broad options: with software built into the Python standard library, we can have a bespoke API. Equally, we could have this for software not built into the standard library. Finally, we could have a standardised API that all software matches up with. We'll see examples of each.</a:t>
            </a:r>
          </a:p>
        </p:txBody>
      </p:sp>
      <p:sp>
        <p:nvSpPr>
          <p:cNvPr id="4" name="Slide Number Placeholder 3"/>
          <p:cNvSpPr>
            <a:spLocks noGrp="1"/>
          </p:cNvSpPr>
          <p:nvPr>
            <p:ph type="sldNum" sz="quarter" idx="10"/>
          </p:nvPr>
        </p:nvSpPr>
        <p:spPr/>
        <p:txBody>
          <a:bodyPr/>
          <a:lstStyle/>
          <a:p>
            <a:fld id="{6D71631D-B206-4E12-8AB2-DDE63A41DC15}" type="slidenum">
              <a:rPr lang="en-GB" smtClean="0"/>
              <a:t>6</a:t>
            </a:fld>
            <a:endParaRPr lang="en-GB"/>
          </a:p>
        </p:txBody>
      </p:sp>
    </p:spTree>
    <p:extLst>
      <p:ext uri="{BB962C8B-B14F-4D97-AF65-F5344CB8AC3E}">
        <p14:creationId xmlns:p14="http://schemas.microsoft.com/office/powerpoint/2010/main" val="1809834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EBD5B894-670F-4625-AEED-06A5315C4F62}"/>
              </a:ext>
            </a:extLst>
          </p:cNvPr>
          <p:cNvSpPr>
            <a:spLocks noGrp="1" noRot="1" noChangeAspect="1" noTextEdit="1"/>
          </p:cNvSpPr>
          <p:nvPr>
            <p:ph type="sldImg"/>
          </p:nvPr>
        </p:nvSpPr>
        <p:spPr>
          <a:xfrm>
            <a:off x="331788" y="863600"/>
            <a:ext cx="6134100" cy="3451225"/>
          </a:xfrm>
          <a:ln/>
        </p:spPr>
      </p:sp>
      <p:sp>
        <p:nvSpPr>
          <p:cNvPr id="9219" name="Notes Placeholder 2">
            <a:extLst>
              <a:ext uri="{FF2B5EF4-FFF2-40B4-BE49-F238E27FC236}">
                <a16:creationId xmlns:a16="http://schemas.microsoft.com/office/drawing/2014/main" id="{2EB0AD5D-B53A-456D-B3BE-02941481E89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Python comes with two libraries for interacting with databases as standard. </a:t>
            </a:r>
          </a:p>
          <a:p>
            <a:endParaRPr lang="en-GB" altLang="en-US" dirty="0">
              <a:cs typeface="Arial" panose="020B0604020202020204" pitchFamily="34" charset="0"/>
            </a:endParaRPr>
          </a:p>
          <a:p>
            <a:r>
              <a:rPr lang="en-GB" altLang="en-US" dirty="0" err="1">
                <a:cs typeface="Arial" panose="020B0604020202020204" pitchFamily="34" charset="0"/>
              </a:rPr>
              <a:t>dbm</a:t>
            </a:r>
            <a:r>
              <a:rPr lang="en-GB" altLang="en-US" dirty="0">
                <a:cs typeface="Arial" panose="020B0604020202020204" pitchFamily="34" charset="0"/>
              </a:rPr>
              <a:t> is a library for interacting with a flat file key-value NoSQL system written initially for UNIX but now built into Python for all systems. This is a very simple database for, for example, parameter storage between sessions. </a:t>
            </a:r>
          </a:p>
          <a:p>
            <a:endParaRPr lang="en-GB" altLang="en-US" dirty="0">
              <a:cs typeface="Arial" panose="020B0604020202020204" pitchFamily="34" charset="0"/>
            </a:endParaRPr>
          </a:p>
          <a:p>
            <a:r>
              <a:rPr lang="en-GB" altLang="en-US" dirty="0">
                <a:cs typeface="Arial" panose="020B0604020202020204" pitchFamily="34" charset="0"/>
              </a:rPr>
              <a:t>Python also comes with SQLite, a very simple database that utilises a subset of SQL and which generates a single database file. It's size and ease of use means it is a popular choice (beyond Python - it works in lots of languages) for storing application data.</a:t>
            </a:r>
          </a:p>
          <a:p>
            <a:endParaRPr lang="en-GB" altLang="en-US" dirty="0">
              <a:cs typeface="Arial" panose="020B0604020202020204" pitchFamily="34" charset="0"/>
            </a:endParaRPr>
          </a:p>
          <a:p>
            <a:r>
              <a:rPr lang="en-GB" altLang="en-US" dirty="0">
                <a:cs typeface="Arial" panose="020B0604020202020204" pitchFamily="34" charset="0"/>
              </a:rPr>
              <a:t>More at:</a:t>
            </a:r>
          </a:p>
          <a:p>
            <a:r>
              <a:rPr lang="en-GB" altLang="en-US" dirty="0">
                <a:cs typeface="Arial" panose="020B0604020202020204" pitchFamily="34" charset="0"/>
              </a:rPr>
              <a:t>https://www.sqlite.org/</a:t>
            </a:r>
          </a:p>
          <a:p>
            <a:endParaRPr lang="en-GB" altLang="en-US" dirty="0">
              <a:cs typeface="Arial" panose="020B0604020202020204" pitchFamily="34" charset="0"/>
            </a:endParaRPr>
          </a:p>
          <a:p>
            <a:r>
              <a:rPr lang="en-GB" altLang="en-US" dirty="0">
                <a:cs typeface="Arial" panose="020B0604020202020204" pitchFamily="34" charset="0"/>
              </a:rPr>
              <a:t>With many enterprise databases, the database needs to be up and running as a server service before anyone can communicate with it. Neither of these databases require either sophisticated database management software or for anything to be running before the databases is called. </a:t>
            </a:r>
          </a:p>
        </p:txBody>
      </p:sp>
    </p:spTree>
    <p:extLst>
      <p:ext uri="{BB962C8B-B14F-4D97-AF65-F5344CB8AC3E}">
        <p14:creationId xmlns:p14="http://schemas.microsoft.com/office/powerpoint/2010/main" val="3943503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look in turn at our three options.</a:t>
            </a:r>
          </a:p>
        </p:txBody>
      </p:sp>
      <p:sp>
        <p:nvSpPr>
          <p:cNvPr id="4" name="Slide Number Placeholder 3"/>
          <p:cNvSpPr>
            <a:spLocks noGrp="1"/>
          </p:cNvSpPr>
          <p:nvPr>
            <p:ph type="sldNum" sz="quarter" idx="10"/>
          </p:nvPr>
        </p:nvSpPr>
        <p:spPr/>
        <p:txBody>
          <a:bodyPr/>
          <a:lstStyle/>
          <a:p>
            <a:fld id="{6D71631D-B206-4E12-8AB2-DDE63A41DC15}" type="slidenum">
              <a:rPr lang="en-GB" smtClean="0"/>
              <a:t>8</a:t>
            </a:fld>
            <a:endParaRPr lang="en-GB"/>
          </a:p>
        </p:txBody>
      </p:sp>
    </p:spTree>
    <p:extLst>
      <p:ext uri="{BB962C8B-B14F-4D97-AF65-F5344CB8AC3E}">
        <p14:creationId xmlns:p14="http://schemas.microsoft.com/office/powerpoint/2010/main" val="3945621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terms of a bespoke API for software built into the standard library, </a:t>
            </a:r>
            <a:r>
              <a:rPr lang="en-GB" dirty="0" err="1"/>
              <a:t>dbm</a:t>
            </a:r>
            <a:r>
              <a:rPr lang="en-GB" dirty="0"/>
              <a:t> fits the bill well. The data setting and getting methods map exactly onto standard Python associated with objects, the only difference here being that it is set up for writing to and reading from files. The downside is that it's old-school structure means it only works with strings (which it stores as bytes). Nevertheless, as a quick option for storing parameters or GUI labels etc., it makes a good option. Although Python has its own implementation, you can use local (faster) implementations if you are on the right kind of machine (Linux, for example); the library has functions for discovering if this is the case.</a:t>
            </a:r>
          </a:p>
        </p:txBody>
      </p:sp>
      <p:sp>
        <p:nvSpPr>
          <p:cNvPr id="4" name="Slide Number Placeholder 3"/>
          <p:cNvSpPr>
            <a:spLocks noGrp="1"/>
          </p:cNvSpPr>
          <p:nvPr>
            <p:ph type="sldNum" sz="quarter" idx="10"/>
          </p:nvPr>
        </p:nvSpPr>
        <p:spPr/>
        <p:txBody>
          <a:bodyPr/>
          <a:lstStyle/>
          <a:p>
            <a:fld id="{6D71631D-B206-4E12-8AB2-DDE63A41DC15}" type="slidenum">
              <a:rPr lang="en-GB" smtClean="0"/>
              <a:t>9</a:t>
            </a:fld>
            <a:endParaRPr lang="en-GB"/>
          </a:p>
        </p:txBody>
      </p:sp>
    </p:spTree>
    <p:extLst>
      <p:ext uri="{BB962C8B-B14F-4D97-AF65-F5344CB8AC3E}">
        <p14:creationId xmlns:p14="http://schemas.microsoft.com/office/powerpoint/2010/main" val="1776275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00A7D-9843-4EC4-A336-FD5530D83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EC741FA-4D69-426F-80F9-66E98914D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C62FE98-6A5F-454F-924C-5379EF723CA3}"/>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5" name="Footer Placeholder 4">
            <a:extLst>
              <a:ext uri="{FF2B5EF4-FFF2-40B4-BE49-F238E27FC236}">
                <a16:creationId xmlns:a16="http://schemas.microsoft.com/office/drawing/2014/main" id="{2ADA6A4A-EC99-4765-AE35-842850CD1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987B1D-BF99-42D4-B72C-53901FDD9418}"/>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88902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460B1-D9B8-477C-A09F-6586653A6C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1A9B87-AAFA-4F0E-9F8C-D59BB9037C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66E5A7-F122-426E-86AF-3C196022C7A6}"/>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5" name="Footer Placeholder 4">
            <a:extLst>
              <a:ext uri="{FF2B5EF4-FFF2-40B4-BE49-F238E27FC236}">
                <a16:creationId xmlns:a16="http://schemas.microsoft.com/office/drawing/2014/main" id="{DAC6F0D1-506B-47B2-911F-C83AD6B11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636ADD-5035-4E7C-AE6D-12A8C12B31E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2202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B1D2FF-7B87-439D-A814-1E993691A2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53BA87-8B32-4416-A60F-5CEDD6A3ED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E18C52-6895-4DDF-9736-7E2F48A9C88D}"/>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5" name="Footer Placeholder 4">
            <a:extLst>
              <a:ext uri="{FF2B5EF4-FFF2-40B4-BE49-F238E27FC236}">
                <a16:creationId xmlns:a16="http://schemas.microsoft.com/office/drawing/2014/main" id="{76D6FDAF-EAEE-430F-986D-839ADCE2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72619D-60F4-44B0-A3D9-C673EB7BE8A4}"/>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43218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6CB80-7167-42CB-96B4-40E0C22B72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514BD7-AFFD-4B13-A1FC-44A1C3C81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47E00C-E5C4-41E3-B868-77ECE84D6DE5}"/>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5" name="Footer Placeholder 4">
            <a:extLst>
              <a:ext uri="{FF2B5EF4-FFF2-40B4-BE49-F238E27FC236}">
                <a16:creationId xmlns:a16="http://schemas.microsoft.com/office/drawing/2014/main" id="{521C22FD-C213-4BF3-BF20-A3176DBF5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3E656F-1CB6-4E1A-BB07-840DA53E6D6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512588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D2D3-D5B8-47CA-A468-65AA9140A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166566-DD0D-4654-BF9F-07961827F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1E965BD-EC88-45CF-80E6-2B37FE60F78B}"/>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5" name="Footer Placeholder 4">
            <a:extLst>
              <a:ext uri="{FF2B5EF4-FFF2-40B4-BE49-F238E27FC236}">
                <a16:creationId xmlns:a16="http://schemas.microsoft.com/office/drawing/2014/main" id="{F6B89BC6-B770-4B5B-A20F-FE9823AF6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3A0148-3B63-4A28-9060-6A8DFDE4AF1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13783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E3F3E-3D7F-438B-BCCA-2159349DF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A0F7A7-1122-479D-AFF9-B953ED963F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E8DC92-7B7B-469A-9BA8-87BC70C7EB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F7F7928-DD5D-4E8F-AD02-01004E0FD6D5}"/>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6" name="Footer Placeholder 5">
            <a:extLst>
              <a:ext uri="{FF2B5EF4-FFF2-40B4-BE49-F238E27FC236}">
                <a16:creationId xmlns:a16="http://schemas.microsoft.com/office/drawing/2014/main" id="{685A6093-4216-4FA1-8C76-46F18906A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17CF0D-5F3E-4AEE-A780-7F929B488E0F}"/>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9567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C158-9CC5-469E-AC1D-3681DA7645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6D1FA0-D65B-4146-B46B-7350F340D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3B1730-2005-4AFA-93F7-A63323CE27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82AFDC-8AFF-4C6F-A102-42490C0BB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BAA2621-8922-43E3-AA1C-B4501D3A32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4929C9-C34E-49ED-8BD1-FFE3F3A1A03B}"/>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8" name="Footer Placeholder 7">
            <a:extLst>
              <a:ext uri="{FF2B5EF4-FFF2-40B4-BE49-F238E27FC236}">
                <a16:creationId xmlns:a16="http://schemas.microsoft.com/office/drawing/2014/main" id="{F6B59C8C-5160-44F0-8426-6E7F40CE95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50D9EA-BD00-43C2-B666-0F1D34138FE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5150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A592A-E1B0-4BF1-A9A0-338DD31209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EE7D942-9B8C-4E08-B920-A12063AB7BE5}"/>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4" name="Footer Placeholder 3">
            <a:extLst>
              <a:ext uri="{FF2B5EF4-FFF2-40B4-BE49-F238E27FC236}">
                <a16:creationId xmlns:a16="http://schemas.microsoft.com/office/drawing/2014/main" id="{40B8105A-3083-4531-B4D4-2CB451031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9548917-FEA9-40E3-8DD3-3C3955DB714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32066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163DD2-9830-48D5-A321-5CD4B8BEAD4C}"/>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3" name="Footer Placeholder 2">
            <a:extLst>
              <a:ext uri="{FF2B5EF4-FFF2-40B4-BE49-F238E27FC236}">
                <a16:creationId xmlns:a16="http://schemas.microsoft.com/office/drawing/2014/main" id="{7ABF3A5A-7E85-431A-97E9-6ECBD6437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B62A44-B95B-41A0-8BCE-D696B08E5E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90581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1465A-A5F5-4AA7-94CD-CDB7A2BAD0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3C88DB-4FC4-48F4-AEE1-5979D443E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DDD496-20A8-4BB0-ACA5-3EE599A62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3C90EC-E2BF-482A-AAFB-1DED6EFCE291}"/>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6" name="Footer Placeholder 5">
            <a:extLst>
              <a:ext uri="{FF2B5EF4-FFF2-40B4-BE49-F238E27FC236}">
                <a16:creationId xmlns:a16="http://schemas.microsoft.com/office/drawing/2014/main" id="{49C51304-8366-4A47-A362-D21E526C9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0BD8B8-F907-488F-8EC2-F889572B03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423158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2D3B2-A652-4A9E-9020-1810A4949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BD9D0E1-DDBD-48D6-9853-154F3948A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D8F07A-A1CC-4586-A9DE-E82D8D98C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60418F-F5F1-42E4-8711-1EFC7AAA9F2C}"/>
              </a:ext>
            </a:extLst>
          </p:cNvPr>
          <p:cNvSpPr>
            <a:spLocks noGrp="1"/>
          </p:cNvSpPr>
          <p:nvPr>
            <p:ph type="dt" sz="half" idx="10"/>
          </p:nvPr>
        </p:nvSpPr>
        <p:spPr/>
        <p:txBody>
          <a:bodyPr/>
          <a:lstStyle/>
          <a:p>
            <a:fld id="{EFCFEBF4-E8FA-4DFF-976C-EAA9BEBEE218}" type="datetimeFigureOut">
              <a:rPr lang="en-GB" smtClean="0"/>
              <a:t>13/02/2018</a:t>
            </a:fld>
            <a:endParaRPr lang="en-GB"/>
          </a:p>
        </p:txBody>
      </p:sp>
      <p:sp>
        <p:nvSpPr>
          <p:cNvPr id="6" name="Footer Placeholder 5">
            <a:extLst>
              <a:ext uri="{FF2B5EF4-FFF2-40B4-BE49-F238E27FC236}">
                <a16:creationId xmlns:a16="http://schemas.microsoft.com/office/drawing/2014/main" id="{224F21C8-E9AC-49E3-A075-A976CB5F3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B33725-B3D8-42DB-B9D1-388FB8A7080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09000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0FDE8E-D3E6-4041-8466-C540F3A7A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83BA28-83AF-450F-B1E7-0D0982F9E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55DB86-1290-4963-B64D-1F3A92290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EBF4-E8FA-4DFF-976C-EAA9BEBEE218}" type="datetimeFigureOut">
              <a:rPr lang="en-GB" smtClean="0"/>
              <a:t>13/02/2018</a:t>
            </a:fld>
            <a:endParaRPr lang="en-GB"/>
          </a:p>
        </p:txBody>
      </p:sp>
      <p:sp>
        <p:nvSpPr>
          <p:cNvPr id="5" name="Footer Placeholder 4">
            <a:extLst>
              <a:ext uri="{FF2B5EF4-FFF2-40B4-BE49-F238E27FC236}">
                <a16:creationId xmlns:a16="http://schemas.microsoft.com/office/drawing/2014/main" id="{7FC3A0AA-2E0E-4A20-A205-3FD38F99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E2844E-7CDA-4386-9EFF-ACC9A2D32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465D-B02E-4D6A-A509-FEA0E486BBF1}" type="slidenum">
              <a:rPr lang="en-GB" smtClean="0"/>
              <a:t>‹#›</a:t>
            </a:fld>
            <a:endParaRPr lang="en-GB"/>
          </a:p>
        </p:txBody>
      </p:sp>
    </p:spTree>
    <p:extLst>
      <p:ext uri="{BB962C8B-B14F-4D97-AF65-F5344CB8AC3E}">
        <p14:creationId xmlns:p14="http://schemas.microsoft.com/office/powerpoint/2010/main" val="1524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a:bodyPr>
          <a:lstStyle/>
          <a:p>
            <a:r>
              <a:rPr lang="en-GB" dirty="0"/>
              <a:t>Databases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3200" dirty="0">
                <a:solidFill>
                  <a:schemeClr val="bg2">
                    <a:lumMod val="50000"/>
                  </a:schemeClr>
                </a:solidFill>
              </a:rPr>
              <a:t>Dr Andy Evans</a:t>
            </a:r>
          </a:p>
        </p:txBody>
      </p:sp>
    </p:spTree>
    <p:extLst>
      <p:ext uri="{BB962C8B-B14F-4D97-AF65-F5344CB8AC3E}">
        <p14:creationId xmlns:p14="http://schemas.microsoft.com/office/powerpoint/2010/main" val="3775307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0F688-7CA6-42B8-9890-4A4B97DC244E}"/>
              </a:ext>
            </a:extLst>
          </p:cNvPr>
          <p:cNvSpPr>
            <a:spLocks noGrp="1"/>
          </p:cNvSpPr>
          <p:nvPr>
            <p:ph type="title"/>
          </p:nvPr>
        </p:nvSpPr>
        <p:spPr/>
        <p:txBody>
          <a:bodyPr/>
          <a:lstStyle/>
          <a:p>
            <a:pPr algn="r"/>
            <a:r>
              <a:rPr lang="en-GB" dirty="0"/>
              <a:t>Database access</a:t>
            </a:r>
          </a:p>
        </p:txBody>
      </p:sp>
      <p:sp>
        <p:nvSpPr>
          <p:cNvPr id="3" name="Content Placeholder 2">
            <a:extLst>
              <a:ext uri="{FF2B5EF4-FFF2-40B4-BE49-F238E27FC236}">
                <a16:creationId xmlns:a16="http://schemas.microsoft.com/office/drawing/2014/main" id="{339F393E-E456-4114-8897-A72749B1140B}"/>
              </a:ext>
            </a:extLst>
          </p:cNvPr>
          <p:cNvSpPr>
            <a:spLocks noGrp="1"/>
          </p:cNvSpPr>
          <p:nvPr>
            <p:ph idx="1"/>
          </p:nvPr>
        </p:nvSpPr>
        <p:spPr>
          <a:xfrm>
            <a:off x="838200" y="2407023"/>
            <a:ext cx="10515600" cy="3769939"/>
          </a:xfrm>
        </p:spPr>
        <p:txBody>
          <a:bodyPr/>
          <a:lstStyle/>
          <a:p>
            <a:pPr marL="0" indent="0">
              <a:buNone/>
            </a:pPr>
            <a:r>
              <a:rPr lang="en-GB" dirty="0">
                <a:solidFill>
                  <a:schemeClr val="tx1">
                    <a:lumMod val="50000"/>
                    <a:lumOff val="50000"/>
                  </a:schemeClr>
                </a:solidFill>
              </a:rPr>
              <a:t>Bespoke APIs for software built into/with Python.</a:t>
            </a:r>
          </a:p>
          <a:p>
            <a:pPr marL="0" indent="0">
              <a:buNone/>
            </a:pPr>
            <a:r>
              <a:rPr lang="en-GB" dirty="0"/>
              <a:t>Bespoke APIs for external software.</a:t>
            </a:r>
          </a:p>
          <a:p>
            <a:pPr marL="0" indent="0">
              <a:buNone/>
            </a:pPr>
            <a:r>
              <a:rPr lang="en-GB" dirty="0">
                <a:solidFill>
                  <a:schemeClr val="tx1">
                    <a:lumMod val="50000"/>
                    <a:lumOff val="50000"/>
                  </a:schemeClr>
                </a:solidFill>
              </a:rPr>
              <a:t>Generic database communication for internal and external software.</a:t>
            </a:r>
          </a:p>
        </p:txBody>
      </p:sp>
    </p:spTree>
    <p:extLst>
      <p:ext uri="{BB962C8B-B14F-4D97-AF65-F5344CB8AC3E}">
        <p14:creationId xmlns:p14="http://schemas.microsoft.com/office/powerpoint/2010/main" val="427385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C73E-8A5F-4965-9FB9-A27B0CDB54F8}"/>
              </a:ext>
            </a:extLst>
          </p:cNvPr>
          <p:cNvSpPr>
            <a:spLocks noGrp="1"/>
          </p:cNvSpPr>
          <p:nvPr>
            <p:ph type="title"/>
          </p:nvPr>
        </p:nvSpPr>
        <p:spPr>
          <a:xfrm>
            <a:off x="838199" y="365125"/>
            <a:ext cx="10981765" cy="1325563"/>
          </a:xfrm>
        </p:spPr>
        <p:txBody>
          <a:bodyPr/>
          <a:lstStyle/>
          <a:p>
            <a:pPr algn="r"/>
            <a:r>
              <a:rPr lang="en-GB" dirty="0"/>
              <a:t>Excel</a:t>
            </a:r>
          </a:p>
        </p:txBody>
      </p:sp>
      <p:sp>
        <p:nvSpPr>
          <p:cNvPr id="3" name="Content Placeholder 2">
            <a:extLst>
              <a:ext uri="{FF2B5EF4-FFF2-40B4-BE49-F238E27FC236}">
                <a16:creationId xmlns:a16="http://schemas.microsoft.com/office/drawing/2014/main" id="{D51CF9CE-E044-4C71-B459-868BB7F88487}"/>
              </a:ext>
            </a:extLst>
          </p:cNvPr>
          <p:cNvSpPr>
            <a:spLocks noGrp="1"/>
          </p:cNvSpPr>
          <p:nvPr>
            <p:ph idx="1"/>
          </p:nvPr>
        </p:nvSpPr>
        <p:spPr>
          <a:xfrm>
            <a:off x="448234" y="1573306"/>
            <a:ext cx="11371729" cy="4919569"/>
          </a:xfrm>
        </p:spPr>
        <p:txBody>
          <a:bodyPr>
            <a:normAutofit fontScale="92500" lnSpcReduction="20000"/>
          </a:bodyPr>
          <a:lstStyle/>
          <a:p>
            <a:pPr marL="0" indent="0">
              <a:buNone/>
            </a:pPr>
            <a:r>
              <a:rPr lang="en-GB" dirty="0"/>
              <a:t>Some software has its own libraries to connect.</a:t>
            </a:r>
          </a:p>
          <a:p>
            <a:pPr marL="0" indent="0">
              <a:buNone/>
            </a:pPr>
            <a:r>
              <a:rPr lang="en-GB" dirty="0"/>
              <a:t>Anaconda comes with four different libraries for reading/writing Excel files, for example. Good option is </a:t>
            </a:r>
            <a:r>
              <a:rPr lang="en-GB" sz="2200" dirty="0" err="1">
                <a:latin typeface="Courier New" panose="02070309020205020404" pitchFamily="49" charset="0"/>
                <a:cs typeface="Courier New" panose="02070309020205020404" pitchFamily="49" charset="0"/>
              </a:rPr>
              <a:t>openpyxl</a:t>
            </a:r>
            <a:r>
              <a:rPr lang="en-GB" dirty="0"/>
              <a:t>.</a:t>
            </a:r>
          </a:p>
          <a:p>
            <a:pPr marL="0" indent="0">
              <a:buNone/>
            </a:pPr>
            <a:endParaRPr lang="en-GB" dirty="0"/>
          </a:p>
          <a:p>
            <a:pPr marL="0" indent="0">
              <a:buNone/>
            </a:pPr>
            <a:r>
              <a:rPr lang="en-GB" sz="2200" dirty="0">
                <a:latin typeface="Courier New" panose="02070309020205020404" pitchFamily="49" charset="0"/>
                <a:cs typeface="Courier New" panose="02070309020205020404" pitchFamily="49" charset="0"/>
              </a:rPr>
              <a:t>import </a:t>
            </a:r>
            <a:r>
              <a:rPr lang="en-GB" sz="2200" dirty="0" err="1">
                <a:latin typeface="Courier New" panose="02070309020205020404" pitchFamily="49" charset="0"/>
                <a:cs typeface="Courier New" panose="02070309020205020404" pitchFamily="49" charset="0"/>
              </a:rPr>
              <a:t>openpyxl</a:t>
            </a: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workbook = </a:t>
            </a:r>
            <a:r>
              <a:rPr lang="en-GB" sz="2200" dirty="0" err="1">
                <a:latin typeface="Courier New" panose="02070309020205020404" pitchFamily="49" charset="0"/>
                <a:cs typeface="Courier New" panose="02070309020205020404" pitchFamily="49" charset="0"/>
              </a:rPr>
              <a:t>openpyxl.load_workbook</a:t>
            </a:r>
            <a:r>
              <a:rPr lang="en-GB" sz="2200" dirty="0">
                <a:latin typeface="Courier New" panose="02070309020205020404" pitchFamily="49" charset="0"/>
                <a:cs typeface="Courier New" panose="02070309020205020404" pitchFamily="49" charset="0"/>
              </a:rPr>
              <a:t>("data.xlsx")</a:t>
            </a:r>
          </a:p>
          <a:p>
            <a:pPr marL="0" indent="0">
              <a:buNone/>
            </a:pPr>
            <a:r>
              <a:rPr lang="en-GB" sz="2200" dirty="0">
                <a:latin typeface="Courier New" panose="02070309020205020404" pitchFamily="49" charset="0"/>
                <a:cs typeface="Courier New" panose="02070309020205020404" pitchFamily="49" charset="0"/>
              </a:rPr>
              <a:t>sheets = </a:t>
            </a:r>
            <a:r>
              <a:rPr lang="en-GB" sz="2200" dirty="0" err="1">
                <a:latin typeface="Courier New" panose="02070309020205020404" pitchFamily="49" charset="0"/>
                <a:cs typeface="Courier New" panose="02070309020205020404" pitchFamily="49" charset="0"/>
              </a:rPr>
              <a:t>workbook.get_sheet_names</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sheet = </a:t>
            </a:r>
            <a:r>
              <a:rPr lang="en-GB" sz="2200" dirty="0" err="1">
                <a:latin typeface="Courier New" panose="02070309020205020404" pitchFamily="49" charset="0"/>
                <a:cs typeface="Courier New" panose="02070309020205020404" pitchFamily="49" charset="0"/>
              </a:rPr>
              <a:t>workbook.get_sheet_by_name</a:t>
            </a:r>
            <a:r>
              <a:rPr lang="en-GB" sz="2200" dirty="0">
                <a:latin typeface="Courier New" panose="02070309020205020404" pitchFamily="49" charset="0"/>
                <a:cs typeface="Courier New" panose="02070309020205020404" pitchFamily="49" charset="0"/>
              </a:rPr>
              <a:t>(sheets[0])</a:t>
            </a:r>
          </a:p>
          <a:p>
            <a:pPr marL="0" indent="0">
              <a:buNone/>
            </a:pPr>
            <a:r>
              <a:rPr lang="en-GB" sz="2200" dirty="0">
                <a:latin typeface="Courier New" panose="02070309020205020404" pitchFamily="49" charset="0"/>
                <a:cs typeface="Courier New" panose="02070309020205020404" pitchFamily="49" charset="0"/>
              </a:rPr>
              <a:t>cell = sheet['A1']		# alternatively </a:t>
            </a:r>
            <a:r>
              <a:rPr lang="en-GB" sz="2200" dirty="0" err="1">
                <a:latin typeface="Courier New" panose="02070309020205020404" pitchFamily="49" charset="0"/>
                <a:cs typeface="Courier New" panose="02070309020205020404" pitchFamily="49" charset="0"/>
              </a:rPr>
              <a:t>sheet.cell</a:t>
            </a:r>
            <a:r>
              <a:rPr lang="en-GB" sz="2200" dirty="0">
                <a:latin typeface="Courier New" panose="02070309020205020404" pitchFamily="49" charset="0"/>
                <a:cs typeface="Courier New" panose="02070309020205020404" pitchFamily="49" charset="0"/>
              </a:rPr>
              <a:t>(row=1, column=1)</a:t>
            </a:r>
          </a:p>
          <a:p>
            <a:pPr marL="0" indent="0">
              <a:buNone/>
            </a:pPr>
            <a:r>
              <a:rPr lang="en-GB" sz="2200" dirty="0">
                <a:latin typeface="Courier New" panose="02070309020205020404" pitchFamily="49" charset="0"/>
                <a:cs typeface="Courier New" panose="02070309020205020404" pitchFamily="49" charset="0"/>
              </a:rPr>
              <a:t>value = </a:t>
            </a:r>
            <a:r>
              <a:rPr lang="en-GB" sz="2200" dirty="0" err="1">
                <a:latin typeface="Courier New" panose="02070309020205020404" pitchFamily="49" charset="0"/>
                <a:cs typeface="Courier New" panose="02070309020205020404" pitchFamily="49" charset="0"/>
              </a:rPr>
              <a:t>cell.value</a:t>
            </a: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address = </a:t>
            </a:r>
            <a:r>
              <a:rPr lang="en-GB" sz="2200" dirty="0" err="1">
                <a:latin typeface="Courier New" panose="02070309020205020404" pitchFamily="49" charset="0"/>
                <a:cs typeface="Courier New" panose="02070309020205020404" pitchFamily="49" charset="0"/>
              </a:rPr>
              <a:t>cell.coordinate</a:t>
            </a:r>
            <a:r>
              <a:rPr lang="en-GB" sz="2200" dirty="0">
                <a:latin typeface="Courier New" panose="02070309020205020404" pitchFamily="49" charset="0"/>
                <a:cs typeface="Courier New" panose="02070309020205020404" pitchFamily="49" charset="0"/>
              </a:rPr>
              <a:t>	# returns "A1"</a:t>
            </a:r>
          </a:p>
          <a:p>
            <a:pPr marL="0" indent="0">
              <a:buNone/>
            </a:pPr>
            <a:r>
              <a:rPr lang="en-GB" sz="2200" dirty="0">
                <a:latin typeface="Courier New" panose="02070309020205020404" pitchFamily="49" charset="0"/>
                <a:cs typeface="Courier New" panose="02070309020205020404" pitchFamily="49" charset="0"/>
              </a:rPr>
              <a:t>sheet["A5"] = "=SUM(A1, A4)"     # Set as equation; not comma separated</a:t>
            </a:r>
          </a:p>
          <a:p>
            <a:pPr marL="0" indent="0">
              <a:buNone/>
            </a:pPr>
            <a:r>
              <a:rPr lang="en-GB" sz="2200" dirty="0" err="1">
                <a:latin typeface="Courier New" panose="02070309020205020404" pitchFamily="49" charset="0"/>
                <a:cs typeface="Courier New" panose="02070309020205020404" pitchFamily="49" charset="0"/>
              </a:rPr>
              <a:t>workbook.save</a:t>
            </a:r>
            <a:r>
              <a:rPr lang="en-GB" sz="2200" dirty="0">
                <a:latin typeface="Courier New" panose="02070309020205020404" pitchFamily="49" charset="0"/>
                <a:cs typeface="Courier New" panose="02070309020205020404" pitchFamily="49" charset="0"/>
              </a:rPr>
              <a:t>('data2.xlsx')</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164213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937E4-0463-4752-82B3-35C5C866E9B3}"/>
              </a:ext>
            </a:extLst>
          </p:cNvPr>
          <p:cNvSpPr>
            <a:spLocks noGrp="1"/>
          </p:cNvSpPr>
          <p:nvPr>
            <p:ph type="title"/>
          </p:nvPr>
        </p:nvSpPr>
        <p:spPr>
          <a:xfrm>
            <a:off x="1210235" y="244101"/>
            <a:ext cx="10515600" cy="1325563"/>
          </a:xfrm>
        </p:spPr>
        <p:txBody>
          <a:bodyPr/>
          <a:lstStyle/>
          <a:p>
            <a:pPr algn="r"/>
            <a:r>
              <a:rPr lang="en-GB" dirty="0"/>
              <a:t>Looping</a:t>
            </a:r>
          </a:p>
        </p:txBody>
      </p:sp>
      <p:sp>
        <p:nvSpPr>
          <p:cNvPr id="3" name="Content Placeholder 2">
            <a:extLst>
              <a:ext uri="{FF2B5EF4-FFF2-40B4-BE49-F238E27FC236}">
                <a16:creationId xmlns:a16="http://schemas.microsoft.com/office/drawing/2014/main" id="{E89A33FF-0770-4BBD-A85C-F80C35E17CFC}"/>
              </a:ext>
            </a:extLst>
          </p:cNvPr>
          <p:cNvSpPr>
            <a:spLocks noGrp="1"/>
          </p:cNvSpPr>
          <p:nvPr>
            <p:ph idx="1"/>
          </p:nvPr>
        </p:nvSpPr>
        <p:spPr>
          <a:xfrm>
            <a:off x="349624" y="1825625"/>
            <a:ext cx="11551023" cy="4351338"/>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for row in sheet['A1':'ZZ300']:</a:t>
            </a:r>
          </a:p>
          <a:p>
            <a:pPr marL="0" indent="0">
              <a:buNone/>
            </a:pPr>
            <a:r>
              <a:rPr lang="en-GB" dirty="0">
                <a:latin typeface="Courier New" panose="02070309020205020404" pitchFamily="49" charset="0"/>
                <a:cs typeface="Courier New" panose="02070309020205020404" pitchFamily="49" charset="0"/>
              </a:rPr>
              <a:t>	for cell in row</a:t>
            </a:r>
          </a:p>
          <a:p>
            <a:pPr marL="0" indent="0">
              <a:buNone/>
            </a:pPr>
            <a:endParaRPr lang="en-GB" dirty="0"/>
          </a:p>
          <a:p>
            <a:pPr marL="0" indent="0">
              <a:buNone/>
            </a:pPr>
            <a:r>
              <a:rPr lang="en-GB" dirty="0"/>
              <a:t>Also:</a:t>
            </a:r>
          </a:p>
          <a:p>
            <a:pPr marL="0" indent="0">
              <a:buNone/>
            </a:pPr>
            <a:r>
              <a:rPr lang="en-GB" dirty="0" err="1">
                <a:latin typeface="Courier New" panose="02070309020205020404" pitchFamily="49" charset="0"/>
                <a:cs typeface="Courier New" panose="02070309020205020404" pitchFamily="49" charset="0"/>
              </a:rPr>
              <a:t>sheet.iter_rows</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min_row</a:t>
            </a:r>
            <a:r>
              <a:rPr lang="en-GB" dirty="0">
                <a:latin typeface="Courier New" panose="02070309020205020404" pitchFamily="49" charset="0"/>
                <a:cs typeface="Courier New" panose="02070309020205020404" pitchFamily="49" charset="0"/>
              </a:rPr>
              <a:t>=1, </a:t>
            </a:r>
            <a:r>
              <a:rPr lang="en-GB" dirty="0" err="1">
                <a:latin typeface="Courier New" panose="02070309020205020404" pitchFamily="49" charset="0"/>
                <a:cs typeface="Courier New" panose="02070309020205020404" pitchFamily="49" charset="0"/>
              </a:rPr>
              <a:t>max_row</a:t>
            </a:r>
            <a:r>
              <a:rPr lang="en-GB" dirty="0">
                <a:latin typeface="Courier New" panose="02070309020205020404" pitchFamily="49" charset="0"/>
                <a:cs typeface="Courier New" panose="02070309020205020404" pitchFamily="49" charset="0"/>
              </a:rPr>
              <a:t>=5, </a:t>
            </a:r>
            <a:r>
              <a:rPr lang="en-GB" dirty="0" err="1">
                <a:latin typeface="Courier New" panose="02070309020205020404" pitchFamily="49" charset="0"/>
                <a:cs typeface="Courier New" panose="02070309020205020404" pitchFamily="49" charset="0"/>
              </a:rPr>
              <a:t>min_col</a:t>
            </a:r>
            <a:r>
              <a:rPr lang="en-GB" dirty="0">
                <a:latin typeface="Courier New" panose="02070309020205020404" pitchFamily="49" charset="0"/>
                <a:cs typeface="Courier New" panose="02070309020205020404" pitchFamily="49" charset="0"/>
              </a:rPr>
              <a:t>=1, </a:t>
            </a:r>
            <a:r>
              <a:rPr lang="en-GB" dirty="0" err="1">
                <a:latin typeface="Courier New" panose="02070309020205020404" pitchFamily="49" charset="0"/>
                <a:cs typeface="Courier New" panose="02070309020205020404" pitchFamily="49" charset="0"/>
              </a:rPr>
              <a:t>max_col</a:t>
            </a:r>
            <a:r>
              <a:rPr lang="en-GB" dirty="0">
                <a:latin typeface="Courier New" panose="02070309020205020404" pitchFamily="49" charset="0"/>
                <a:cs typeface="Courier New" panose="02070309020205020404" pitchFamily="49" charset="0"/>
              </a:rPr>
              <a:t>=5)</a:t>
            </a:r>
          </a:p>
          <a:p>
            <a:pPr marL="0" indent="0">
              <a:buNone/>
            </a:pPr>
            <a:r>
              <a:rPr lang="en-GB" dirty="0" err="1">
                <a:latin typeface="Courier New" panose="02070309020205020404" pitchFamily="49" charset="0"/>
                <a:cs typeface="Courier New" panose="02070309020205020404" pitchFamily="49" charset="0"/>
              </a:rPr>
              <a:t>sheet.iter_cols</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min_row</a:t>
            </a:r>
            <a:r>
              <a:rPr lang="en-GB" dirty="0">
                <a:latin typeface="Courier New" panose="02070309020205020404" pitchFamily="49" charset="0"/>
                <a:cs typeface="Courier New" panose="02070309020205020404" pitchFamily="49" charset="0"/>
              </a:rPr>
              <a:t>=1, </a:t>
            </a:r>
            <a:r>
              <a:rPr lang="en-GB" dirty="0" err="1">
                <a:latin typeface="Courier New" panose="02070309020205020404" pitchFamily="49" charset="0"/>
                <a:cs typeface="Courier New" panose="02070309020205020404" pitchFamily="49" charset="0"/>
              </a:rPr>
              <a:t>max_row</a:t>
            </a:r>
            <a:r>
              <a:rPr lang="en-GB" dirty="0">
                <a:latin typeface="Courier New" panose="02070309020205020404" pitchFamily="49" charset="0"/>
                <a:cs typeface="Courier New" panose="02070309020205020404" pitchFamily="49" charset="0"/>
              </a:rPr>
              <a:t>=5, </a:t>
            </a:r>
            <a:r>
              <a:rPr lang="en-GB" dirty="0" err="1">
                <a:latin typeface="Courier New" panose="02070309020205020404" pitchFamily="49" charset="0"/>
                <a:cs typeface="Courier New" panose="02070309020205020404" pitchFamily="49" charset="0"/>
              </a:rPr>
              <a:t>min_col</a:t>
            </a:r>
            <a:r>
              <a:rPr lang="en-GB" dirty="0">
                <a:latin typeface="Courier New" panose="02070309020205020404" pitchFamily="49" charset="0"/>
                <a:cs typeface="Courier New" panose="02070309020205020404" pitchFamily="49" charset="0"/>
              </a:rPr>
              <a:t>=1, </a:t>
            </a:r>
            <a:r>
              <a:rPr lang="en-GB" dirty="0" err="1">
                <a:latin typeface="Courier New" panose="02070309020205020404" pitchFamily="49" charset="0"/>
                <a:cs typeface="Courier New" panose="02070309020205020404" pitchFamily="49" charset="0"/>
              </a:rPr>
              <a:t>max_col</a:t>
            </a:r>
            <a:r>
              <a:rPr lang="en-GB" dirty="0">
                <a:latin typeface="Courier New" panose="02070309020205020404" pitchFamily="49" charset="0"/>
                <a:cs typeface="Courier New" panose="02070309020205020404" pitchFamily="49" charset="0"/>
              </a:rPr>
              <a:t>=5)</a:t>
            </a:r>
          </a:p>
          <a:p>
            <a:pPr marL="0" indent="0">
              <a:buNone/>
            </a:pPr>
            <a:endParaRPr lang="en-GB" dirty="0"/>
          </a:p>
          <a:p>
            <a:pPr marL="0" indent="0">
              <a:buNone/>
            </a:pPr>
            <a:r>
              <a:rPr lang="en-GB" dirty="0"/>
              <a:t>Can use the following to convert numbers to cell address:</a:t>
            </a:r>
          </a:p>
          <a:p>
            <a:pPr marL="0" indent="0">
              <a:buNone/>
            </a:pPr>
            <a:r>
              <a:rPr lang="en-GB" dirty="0">
                <a:latin typeface="Courier New" panose="02070309020205020404" pitchFamily="49" charset="0"/>
                <a:cs typeface="Courier New" panose="02070309020205020404" pitchFamily="49" charset="0"/>
              </a:rPr>
              <a:t>height = </a:t>
            </a:r>
            <a:r>
              <a:rPr lang="en-GB" dirty="0" err="1">
                <a:latin typeface="Courier New" panose="02070309020205020404" pitchFamily="49" charset="0"/>
                <a:cs typeface="Courier New" panose="02070309020205020404" pitchFamily="49" charset="0"/>
              </a:rPr>
              <a:t>sheet.max_row</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width = </a:t>
            </a:r>
            <a:r>
              <a:rPr lang="en-GB" dirty="0" err="1">
                <a:latin typeface="Courier New" panose="02070309020205020404" pitchFamily="49" charset="0"/>
                <a:cs typeface="Courier New" panose="02070309020205020404" pitchFamily="49" charset="0"/>
              </a:rPr>
              <a:t>sheet.max_column</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cell.get_column_letter</a:t>
            </a:r>
            <a:r>
              <a:rPr lang="en-GB" dirty="0">
                <a:latin typeface="Courier New" panose="02070309020205020404" pitchFamily="49" charset="0"/>
                <a:cs typeface="Courier New" panose="02070309020205020404" pitchFamily="49" charset="0"/>
              </a:rPr>
              <a:t>(1)</a:t>
            </a:r>
          </a:p>
          <a:p>
            <a:pPr marL="0" indent="0">
              <a:buNone/>
            </a:pPr>
            <a:r>
              <a:rPr lang="en-GB" dirty="0" err="1">
                <a:latin typeface="Courier New" panose="02070309020205020404" pitchFamily="49" charset="0"/>
                <a:cs typeface="Courier New" panose="02070309020205020404" pitchFamily="49" charset="0"/>
              </a:rPr>
              <a:t>cell.column_index_from_string</a:t>
            </a:r>
            <a:r>
              <a:rPr lang="en-GB" dirty="0">
                <a:latin typeface="Courier New" panose="02070309020205020404" pitchFamily="49" charset="0"/>
                <a:cs typeface="Courier New" panose="02070309020205020404" pitchFamily="49" charset="0"/>
              </a:rPr>
              <a:t>('A')</a:t>
            </a:r>
          </a:p>
          <a:p>
            <a:pPr marL="0" indent="0">
              <a:buNone/>
            </a:pPr>
            <a:endParaRPr lang="en-GB" dirty="0"/>
          </a:p>
        </p:txBody>
      </p:sp>
    </p:spTree>
    <p:extLst>
      <p:ext uri="{BB962C8B-B14F-4D97-AF65-F5344CB8AC3E}">
        <p14:creationId xmlns:p14="http://schemas.microsoft.com/office/powerpoint/2010/main" val="3958498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79385-D12B-4D63-B954-F5FEBC3FBB8E}"/>
              </a:ext>
            </a:extLst>
          </p:cNvPr>
          <p:cNvSpPr>
            <a:spLocks noGrp="1"/>
          </p:cNvSpPr>
          <p:nvPr>
            <p:ph type="title"/>
          </p:nvPr>
        </p:nvSpPr>
        <p:spPr/>
        <p:txBody>
          <a:bodyPr/>
          <a:lstStyle/>
          <a:p>
            <a:pPr algn="r"/>
            <a:r>
              <a:rPr lang="en-GB" dirty="0"/>
              <a:t>Supports</a:t>
            </a:r>
          </a:p>
        </p:txBody>
      </p:sp>
      <p:sp>
        <p:nvSpPr>
          <p:cNvPr id="3" name="Content Placeholder 2">
            <a:extLst>
              <a:ext uri="{FF2B5EF4-FFF2-40B4-BE49-F238E27FC236}">
                <a16:creationId xmlns:a16="http://schemas.microsoft.com/office/drawing/2014/main" id="{7C867E75-BCC7-4F7E-ABC1-360F3777EACC}"/>
              </a:ext>
            </a:extLst>
          </p:cNvPr>
          <p:cNvSpPr>
            <a:spLocks noGrp="1"/>
          </p:cNvSpPr>
          <p:nvPr>
            <p:ph idx="1"/>
          </p:nvPr>
        </p:nvSpPr>
        <p:spPr>
          <a:xfrm>
            <a:off x="322729" y="2635624"/>
            <a:ext cx="4585447" cy="3541338"/>
          </a:xfrm>
        </p:spPr>
        <p:txBody>
          <a:bodyPr>
            <a:normAutofit lnSpcReduction="10000"/>
          </a:bodyPr>
          <a:lstStyle/>
          <a:p>
            <a:pPr marL="0" indent="0">
              <a:buNone/>
            </a:pPr>
            <a:r>
              <a:rPr lang="en-GB" dirty="0"/>
              <a:t>Using number formats</a:t>
            </a:r>
          </a:p>
          <a:p>
            <a:pPr marL="0" indent="0">
              <a:buNone/>
            </a:pPr>
            <a:r>
              <a:rPr lang="en-GB" dirty="0"/>
              <a:t>Using formulae</a:t>
            </a:r>
          </a:p>
          <a:p>
            <a:pPr marL="0" indent="0">
              <a:buNone/>
            </a:pPr>
            <a:r>
              <a:rPr lang="en-GB" dirty="0"/>
              <a:t>Merging / Unmerging cells</a:t>
            </a:r>
          </a:p>
          <a:p>
            <a:pPr marL="0" indent="0">
              <a:buNone/>
            </a:pPr>
            <a:r>
              <a:rPr lang="en-GB" dirty="0"/>
              <a:t>Inserting images</a:t>
            </a:r>
          </a:p>
          <a:p>
            <a:pPr marL="0" indent="0">
              <a:buNone/>
            </a:pPr>
            <a:r>
              <a:rPr lang="en-GB" dirty="0"/>
              <a:t>Folding columns </a:t>
            </a:r>
          </a:p>
          <a:p>
            <a:pPr marL="0" indent="0">
              <a:buNone/>
            </a:pPr>
            <a:r>
              <a:rPr lang="en-GB" dirty="0"/>
              <a:t>Graphs</a:t>
            </a:r>
          </a:p>
          <a:p>
            <a:pPr marL="0" indent="0">
              <a:buNone/>
            </a:pPr>
            <a:r>
              <a:rPr lang="en-GB" dirty="0"/>
              <a:t>Styling</a:t>
            </a:r>
          </a:p>
          <a:p>
            <a:pPr marL="0" indent="0">
              <a:buNone/>
            </a:pPr>
            <a:endParaRPr lang="en-GB" dirty="0"/>
          </a:p>
        </p:txBody>
      </p:sp>
      <p:sp>
        <p:nvSpPr>
          <p:cNvPr id="4" name="TextBox 3">
            <a:extLst>
              <a:ext uri="{FF2B5EF4-FFF2-40B4-BE49-F238E27FC236}">
                <a16:creationId xmlns:a16="http://schemas.microsoft.com/office/drawing/2014/main" id="{2F9A5DC9-BF6D-4DBE-B4D1-B7B865209386}"/>
              </a:ext>
            </a:extLst>
          </p:cNvPr>
          <p:cNvSpPr txBox="1"/>
          <p:nvPr/>
        </p:nvSpPr>
        <p:spPr>
          <a:xfrm>
            <a:off x="5540189" y="2635624"/>
            <a:ext cx="6427693" cy="3416320"/>
          </a:xfrm>
          <a:prstGeom prst="rect">
            <a:avLst/>
          </a:prstGeom>
          <a:noFill/>
        </p:spPr>
        <p:txBody>
          <a:bodyPr wrap="square" rtlCol="0">
            <a:spAutoFit/>
          </a:bodyPr>
          <a:lstStyle/>
          <a:p>
            <a:r>
              <a:rPr lang="en-GB" sz="2400" dirty="0"/>
              <a:t>Note that if saved it will only save the elements it recognises, so don't save over original.</a:t>
            </a:r>
          </a:p>
          <a:p>
            <a:endParaRPr lang="en-GB" sz="2400" dirty="0"/>
          </a:p>
          <a:p>
            <a:r>
              <a:rPr lang="en-GB" sz="2400" dirty="0"/>
              <a:t>Note that it will read formulas if these are in cells, not data (there is an option for this but it doesn't work well. </a:t>
            </a:r>
          </a:p>
          <a:p>
            <a:r>
              <a:rPr lang="en-GB" sz="2400" dirty="0"/>
              <a:t>For data, use </a:t>
            </a:r>
            <a:r>
              <a:rPr lang="en-GB" sz="2400" dirty="0" err="1"/>
              <a:t>pandas.read_excel</a:t>
            </a:r>
            <a:r>
              <a:rPr lang="en-GB" sz="2400" dirty="0"/>
              <a:t>()</a:t>
            </a:r>
          </a:p>
          <a:p>
            <a:r>
              <a:rPr lang="en-GB" sz="2400" dirty="0"/>
              <a:t>https://pandas.pydata.org/pandas-docs/stable/generated/pandas.read_excel.html</a:t>
            </a:r>
          </a:p>
        </p:txBody>
      </p:sp>
    </p:spTree>
    <p:extLst>
      <p:ext uri="{BB962C8B-B14F-4D97-AF65-F5344CB8AC3E}">
        <p14:creationId xmlns:p14="http://schemas.microsoft.com/office/powerpoint/2010/main" val="14663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0F688-7CA6-42B8-9890-4A4B97DC244E}"/>
              </a:ext>
            </a:extLst>
          </p:cNvPr>
          <p:cNvSpPr>
            <a:spLocks noGrp="1"/>
          </p:cNvSpPr>
          <p:nvPr>
            <p:ph type="title"/>
          </p:nvPr>
        </p:nvSpPr>
        <p:spPr/>
        <p:txBody>
          <a:bodyPr/>
          <a:lstStyle/>
          <a:p>
            <a:pPr algn="r"/>
            <a:r>
              <a:rPr lang="en-GB" dirty="0"/>
              <a:t>Database access</a:t>
            </a:r>
          </a:p>
        </p:txBody>
      </p:sp>
      <p:sp>
        <p:nvSpPr>
          <p:cNvPr id="3" name="Content Placeholder 2">
            <a:extLst>
              <a:ext uri="{FF2B5EF4-FFF2-40B4-BE49-F238E27FC236}">
                <a16:creationId xmlns:a16="http://schemas.microsoft.com/office/drawing/2014/main" id="{339F393E-E456-4114-8897-A72749B1140B}"/>
              </a:ext>
            </a:extLst>
          </p:cNvPr>
          <p:cNvSpPr>
            <a:spLocks noGrp="1"/>
          </p:cNvSpPr>
          <p:nvPr>
            <p:ph idx="1"/>
          </p:nvPr>
        </p:nvSpPr>
        <p:spPr>
          <a:xfrm>
            <a:off x="838200" y="2407023"/>
            <a:ext cx="10515600" cy="3769939"/>
          </a:xfrm>
        </p:spPr>
        <p:txBody>
          <a:bodyPr/>
          <a:lstStyle/>
          <a:p>
            <a:pPr marL="0" indent="0">
              <a:buNone/>
            </a:pPr>
            <a:r>
              <a:rPr lang="en-GB" dirty="0">
                <a:solidFill>
                  <a:schemeClr val="tx1">
                    <a:lumMod val="50000"/>
                    <a:lumOff val="50000"/>
                  </a:schemeClr>
                </a:solidFill>
              </a:rPr>
              <a:t>Bespoke APIs for software built into/with Python.</a:t>
            </a:r>
          </a:p>
          <a:p>
            <a:pPr marL="0" indent="0">
              <a:buNone/>
            </a:pPr>
            <a:r>
              <a:rPr lang="en-GB" dirty="0">
                <a:solidFill>
                  <a:schemeClr val="tx1">
                    <a:lumMod val="50000"/>
                    <a:lumOff val="50000"/>
                  </a:schemeClr>
                </a:solidFill>
              </a:rPr>
              <a:t>Bespoke APIs for external software.</a:t>
            </a:r>
          </a:p>
          <a:p>
            <a:pPr marL="0" indent="0">
              <a:buNone/>
            </a:pPr>
            <a:r>
              <a:rPr lang="en-GB" dirty="0"/>
              <a:t>Generic database communication for internal and external software.</a:t>
            </a:r>
          </a:p>
        </p:txBody>
      </p:sp>
    </p:spTree>
    <p:extLst>
      <p:ext uri="{BB962C8B-B14F-4D97-AF65-F5344CB8AC3E}">
        <p14:creationId xmlns:p14="http://schemas.microsoft.com/office/powerpoint/2010/main" val="3195781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449410F-862D-490C-845D-4DE9800DFD21}"/>
              </a:ext>
            </a:extLst>
          </p:cNvPr>
          <p:cNvSpPr>
            <a:spLocks noGrp="1"/>
          </p:cNvSpPr>
          <p:nvPr>
            <p:ph type="title"/>
          </p:nvPr>
        </p:nvSpPr>
        <p:spPr>
          <a:xfrm>
            <a:off x="3512578" y="166221"/>
            <a:ext cx="8229600" cy="1143000"/>
          </a:xfrm>
        </p:spPr>
        <p:txBody>
          <a:bodyPr/>
          <a:lstStyle/>
          <a:p>
            <a:pPr algn="r"/>
            <a:r>
              <a:rPr lang="en-GB" altLang="en-US" sz="4000" dirty="0"/>
              <a:t>Software connections</a:t>
            </a:r>
          </a:p>
        </p:txBody>
      </p:sp>
      <p:sp>
        <p:nvSpPr>
          <p:cNvPr id="10243" name="Content Placeholder 2">
            <a:extLst>
              <a:ext uri="{FF2B5EF4-FFF2-40B4-BE49-F238E27FC236}">
                <a16:creationId xmlns:a16="http://schemas.microsoft.com/office/drawing/2014/main" id="{B30143B3-D504-4756-9811-C9E706973980}"/>
              </a:ext>
            </a:extLst>
          </p:cNvPr>
          <p:cNvSpPr>
            <a:spLocks noGrp="1"/>
          </p:cNvSpPr>
          <p:nvPr>
            <p:ph idx="1"/>
          </p:nvPr>
        </p:nvSpPr>
        <p:spPr>
          <a:xfrm>
            <a:off x="510988" y="2433919"/>
            <a:ext cx="11107271" cy="4008158"/>
          </a:xfrm>
        </p:spPr>
        <p:txBody>
          <a:bodyPr/>
          <a:lstStyle/>
          <a:p>
            <a:pPr marL="0" indent="0">
              <a:spcAft>
                <a:spcPts val="1200"/>
              </a:spcAft>
              <a:buNone/>
            </a:pPr>
            <a:r>
              <a:rPr lang="en-GB" altLang="en-US" sz="2600" dirty="0"/>
              <a:t>Bespoke APIs are ok, but a more generic solution would be useful. One obstacle is the language software is written in.</a:t>
            </a:r>
          </a:p>
          <a:p>
            <a:pPr marL="0" indent="0">
              <a:spcAft>
                <a:spcPts val="1200"/>
              </a:spcAft>
              <a:buNone/>
            </a:pPr>
            <a:endParaRPr lang="en-GB" altLang="en-US" sz="2600" dirty="0"/>
          </a:p>
          <a:p>
            <a:pPr marL="0" indent="0">
              <a:spcAft>
                <a:spcPts val="1200"/>
              </a:spcAft>
              <a:buNone/>
            </a:pPr>
            <a:r>
              <a:rPr lang="en-GB" altLang="en-US" sz="2600" dirty="0"/>
              <a:t>Software can be written in many different languages.</a:t>
            </a:r>
          </a:p>
          <a:p>
            <a:pPr marL="0" indent="0">
              <a:spcAft>
                <a:spcPts val="1200"/>
              </a:spcAft>
              <a:buNone/>
            </a:pPr>
            <a:r>
              <a:rPr lang="en-GB" altLang="en-US" sz="2600" dirty="0"/>
              <a:t>Languages can represent even basic data types in different ways.</a:t>
            </a:r>
          </a:p>
          <a:p>
            <a:pPr marL="0" indent="0">
              <a:spcAft>
                <a:spcPts val="1200"/>
              </a:spcAft>
              <a:buNone/>
            </a:pPr>
            <a:r>
              <a:rPr lang="en-GB" altLang="en-US" sz="2600" dirty="0"/>
              <a:t>We therefore need something to do the translation.</a:t>
            </a:r>
          </a:p>
        </p:txBody>
      </p:sp>
    </p:spTree>
    <p:extLst>
      <p:ext uri="{BB962C8B-B14F-4D97-AF65-F5344CB8AC3E}">
        <p14:creationId xmlns:p14="http://schemas.microsoft.com/office/powerpoint/2010/main" val="358982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938BAD6-6DFC-4A9C-83F8-8DFB075B7FAE}"/>
              </a:ext>
            </a:extLst>
          </p:cNvPr>
          <p:cNvSpPr>
            <a:spLocks noGrp="1"/>
          </p:cNvSpPr>
          <p:nvPr>
            <p:ph type="title"/>
          </p:nvPr>
        </p:nvSpPr>
        <p:spPr>
          <a:xfrm>
            <a:off x="3469340" y="314138"/>
            <a:ext cx="8229600" cy="1143000"/>
          </a:xfrm>
        </p:spPr>
        <p:txBody>
          <a:bodyPr/>
          <a:lstStyle/>
          <a:p>
            <a:pPr algn="r"/>
            <a:r>
              <a:rPr lang="en-GB" altLang="en-US" sz="4000" dirty="0"/>
              <a:t>Inter-process communication</a:t>
            </a:r>
          </a:p>
        </p:txBody>
      </p:sp>
      <p:sp>
        <p:nvSpPr>
          <p:cNvPr id="12291" name="Content Placeholder 2">
            <a:extLst>
              <a:ext uri="{FF2B5EF4-FFF2-40B4-BE49-F238E27FC236}">
                <a16:creationId xmlns:a16="http://schemas.microsoft.com/office/drawing/2014/main" id="{2E88097A-1BF0-4D9E-A4CF-A5F5745B7871}"/>
              </a:ext>
            </a:extLst>
          </p:cNvPr>
          <p:cNvSpPr>
            <a:spLocks noGrp="1"/>
          </p:cNvSpPr>
          <p:nvPr>
            <p:ph idx="1"/>
          </p:nvPr>
        </p:nvSpPr>
        <p:spPr>
          <a:xfrm>
            <a:off x="336175" y="2205038"/>
            <a:ext cx="11362765" cy="4525962"/>
          </a:xfrm>
        </p:spPr>
        <p:txBody>
          <a:bodyPr/>
          <a:lstStyle/>
          <a:p>
            <a:pPr marL="0" indent="0">
              <a:spcAft>
                <a:spcPts val="1200"/>
              </a:spcAft>
              <a:buNone/>
            </a:pPr>
            <a:r>
              <a:rPr lang="en-GB" altLang="en-US" sz="2600" dirty="0"/>
              <a:t>To communicate we can:</a:t>
            </a:r>
          </a:p>
          <a:p>
            <a:pPr marL="400050" lvl="1" indent="0">
              <a:spcAft>
                <a:spcPts val="1200"/>
              </a:spcAft>
              <a:buNone/>
            </a:pPr>
            <a:r>
              <a:rPr lang="en-GB" altLang="en-US" sz="2600" dirty="0"/>
              <a:t>Ensure everyone uses the same type of compiled code : </a:t>
            </a:r>
            <a:r>
              <a:rPr lang="en-GB" altLang="en-US" sz="2600" dirty="0" err="1"/>
              <a:t>PythonVM</a:t>
            </a:r>
            <a:r>
              <a:rPr lang="en-GB" altLang="en-US" sz="2600" dirty="0"/>
              <a:t>, JVM, </a:t>
            </a:r>
            <a:r>
              <a:rPr lang="en-GB" altLang="en-US" sz="2600" dirty="0" err="1"/>
              <a:t>.Net</a:t>
            </a:r>
            <a:endParaRPr lang="en-GB" altLang="en-US" sz="2600" dirty="0"/>
          </a:p>
          <a:p>
            <a:pPr marL="400050" lvl="1" indent="0">
              <a:spcAft>
                <a:spcPts val="1200"/>
              </a:spcAft>
              <a:buNone/>
            </a:pPr>
            <a:r>
              <a:rPr lang="en-GB" altLang="en-US" sz="2600" dirty="0"/>
              <a:t>Ensure everyone uses the same types of objects and give some way of invoking methods in a OS framework: COM, Simple Object Access Protocol (SOAP).</a:t>
            </a:r>
          </a:p>
          <a:p>
            <a:pPr marL="400050" lvl="1" indent="0">
              <a:spcAft>
                <a:spcPts val="1200"/>
              </a:spcAft>
              <a:buNone/>
            </a:pPr>
            <a:r>
              <a:rPr lang="en-GB" altLang="en-US" sz="2600" dirty="0"/>
              <a:t>Supply software that can translate the binary code of one into the binary code of the other : ORM, CORBA, bridge drivers</a:t>
            </a:r>
          </a:p>
        </p:txBody>
      </p:sp>
    </p:spTree>
    <p:extLst>
      <p:ext uri="{BB962C8B-B14F-4D97-AF65-F5344CB8AC3E}">
        <p14:creationId xmlns:p14="http://schemas.microsoft.com/office/powerpoint/2010/main" val="119016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A07E5CB-9A0D-416E-AFFA-2828CB3B52C5}"/>
              </a:ext>
            </a:extLst>
          </p:cNvPr>
          <p:cNvSpPr>
            <a:spLocks noGrp="1"/>
          </p:cNvSpPr>
          <p:nvPr>
            <p:ph type="title"/>
          </p:nvPr>
        </p:nvSpPr>
        <p:spPr>
          <a:xfrm>
            <a:off x="3644152" y="271461"/>
            <a:ext cx="8229600" cy="1143000"/>
          </a:xfrm>
        </p:spPr>
        <p:txBody>
          <a:bodyPr/>
          <a:lstStyle/>
          <a:p>
            <a:pPr algn="r"/>
            <a:r>
              <a:rPr lang="en-US" altLang="en-US" sz="4000" dirty="0"/>
              <a:t>Translation drivers</a:t>
            </a:r>
          </a:p>
        </p:txBody>
      </p:sp>
      <p:sp>
        <p:nvSpPr>
          <p:cNvPr id="13315" name="Content Placeholder 2">
            <a:extLst>
              <a:ext uri="{FF2B5EF4-FFF2-40B4-BE49-F238E27FC236}">
                <a16:creationId xmlns:a16="http://schemas.microsoft.com/office/drawing/2014/main" id="{CB87B360-1F0D-47C0-B2A5-92EB3013A8FC}"/>
              </a:ext>
            </a:extLst>
          </p:cNvPr>
          <p:cNvSpPr>
            <a:spLocks noGrp="1"/>
          </p:cNvSpPr>
          <p:nvPr>
            <p:ph idx="1"/>
          </p:nvPr>
        </p:nvSpPr>
        <p:spPr>
          <a:xfrm>
            <a:off x="322729" y="2060576"/>
            <a:ext cx="11551023" cy="4525963"/>
          </a:xfrm>
        </p:spPr>
        <p:txBody>
          <a:bodyPr>
            <a:normAutofit/>
          </a:bodyPr>
          <a:lstStyle/>
          <a:p>
            <a:pPr marL="0" indent="0">
              <a:spcAft>
                <a:spcPts val="1200"/>
              </a:spcAft>
              <a:buNone/>
            </a:pPr>
            <a:r>
              <a:rPr lang="en-US" altLang="en-US" sz="2600" dirty="0"/>
              <a:t>For Python Database communication we have various options:</a:t>
            </a:r>
          </a:p>
          <a:p>
            <a:pPr marL="400050" lvl="1" indent="0">
              <a:buNone/>
            </a:pPr>
            <a:r>
              <a:rPr lang="en-US" altLang="en-US" sz="2600" dirty="0"/>
              <a:t>Python → database with Python interface/driver.</a:t>
            </a:r>
          </a:p>
          <a:p>
            <a:pPr marL="400050" lvl="1" indent="0">
              <a:buNone/>
            </a:pPr>
            <a:r>
              <a:rPr lang="en-US" altLang="en-US" sz="2600" dirty="0"/>
              <a:t>	</a:t>
            </a:r>
            <a:r>
              <a:rPr lang="en-US" altLang="en-US" sz="2600" dirty="0" err="1"/>
              <a:t>dbm</a:t>
            </a:r>
            <a:endParaRPr lang="en-US" altLang="en-US" sz="2600" dirty="0"/>
          </a:p>
          <a:p>
            <a:pPr marL="400050" lvl="1" indent="0">
              <a:spcAft>
                <a:spcPts val="1200"/>
              </a:spcAft>
              <a:buNone/>
            </a:pPr>
            <a:endParaRPr lang="en-US" altLang="en-US" sz="2600" dirty="0"/>
          </a:p>
          <a:p>
            <a:pPr marL="400050" lvl="1" indent="0">
              <a:buNone/>
            </a:pPr>
            <a:r>
              <a:rPr lang="en-US" altLang="en-US" sz="2600" dirty="0"/>
              <a:t>Python → standard protocol [PC or Network] → database that accepts standard protocols.</a:t>
            </a:r>
          </a:p>
          <a:p>
            <a:pPr marL="400050" lvl="1" indent="0">
              <a:buNone/>
            </a:pPr>
            <a:r>
              <a:rPr lang="en-US" altLang="en-US" sz="2600" dirty="0"/>
              <a:t>	</a:t>
            </a:r>
            <a:r>
              <a:rPr lang="en-GB" altLang="en-US" sz="2600" dirty="0"/>
              <a:t> Python Database API Specification</a:t>
            </a:r>
          </a:p>
          <a:p>
            <a:pPr marL="400050" lvl="1" indent="0">
              <a:buNone/>
            </a:pPr>
            <a:endParaRPr lang="en-GB" altLang="en-US" sz="2600" dirty="0"/>
          </a:p>
          <a:p>
            <a:pPr marL="400050" lvl="1" indent="0">
              <a:buNone/>
            </a:pPr>
            <a:r>
              <a:rPr lang="en-US" altLang="en-US" sz="2600" dirty="0"/>
              <a:t>Python → standardized driver → database</a:t>
            </a:r>
          </a:p>
          <a:p>
            <a:pPr marL="400050" lvl="1" indent="0">
              <a:spcAft>
                <a:spcPts val="1200"/>
              </a:spcAft>
              <a:buNone/>
            </a:pPr>
            <a:r>
              <a:rPr lang="en-GB" altLang="en-US" sz="2600" dirty="0"/>
              <a:t>	ODBC (Open Database Connectivity)</a:t>
            </a:r>
            <a:endParaRPr lang="en-US" altLang="en-US" sz="2600" dirty="0"/>
          </a:p>
        </p:txBody>
      </p:sp>
    </p:spTree>
    <p:extLst>
      <p:ext uri="{BB962C8B-B14F-4D97-AF65-F5344CB8AC3E}">
        <p14:creationId xmlns:p14="http://schemas.microsoft.com/office/powerpoint/2010/main" val="2735413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5582A45-897F-4151-B71D-CF4541637B54}"/>
              </a:ext>
            </a:extLst>
          </p:cNvPr>
          <p:cNvSpPr>
            <a:spLocks noGrp="1"/>
          </p:cNvSpPr>
          <p:nvPr>
            <p:ph type="title"/>
          </p:nvPr>
        </p:nvSpPr>
        <p:spPr>
          <a:xfrm>
            <a:off x="3297425" y="327585"/>
            <a:ext cx="8229600" cy="1143000"/>
          </a:xfrm>
        </p:spPr>
        <p:txBody>
          <a:bodyPr/>
          <a:lstStyle/>
          <a:p>
            <a:pPr marL="400050" lvl="1" indent="0" algn="r">
              <a:buNone/>
            </a:pPr>
            <a:r>
              <a:rPr lang="en-GB" altLang="en-US" sz="2600" dirty="0"/>
              <a:t>Python Database API Specification</a:t>
            </a:r>
          </a:p>
        </p:txBody>
      </p:sp>
      <p:sp>
        <p:nvSpPr>
          <p:cNvPr id="14339" name="Content Placeholder 2">
            <a:extLst>
              <a:ext uri="{FF2B5EF4-FFF2-40B4-BE49-F238E27FC236}">
                <a16:creationId xmlns:a16="http://schemas.microsoft.com/office/drawing/2014/main" id="{F61C6848-691B-41CE-BD45-B611DD2F5DB9}"/>
              </a:ext>
            </a:extLst>
          </p:cNvPr>
          <p:cNvSpPr>
            <a:spLocks noGrp="1"/>
          </p:cNvSpPr>
          <p:nvPr>
            <p:ph idx="1"/>
          </p:nvPr>
        </p:nvSpPr>
        <p:spPr>
          <a:xfrm>
            <a:off x="632012" y="2997201"/>
            <a:ext cx="11255188" cy="3128963"/>
          </a:xfrm>
        </p:spPr>
        <p:txBody>
          <a:bodyPr/>
          <a:lstStyle/>
          <a:p>
            <a:pPr marL="0" indent="0">
              <a:buNone/>
            </a:pPr>
            <a:r>
              <a:rPr lang="en-GB" altLang="en-US" sz="2600" dirty="0"/>
              <a:t>PEP 249 - Python Database API Specification v2.0</a:t>
            </a:r>
          </a:p>
          <a:p>
            <a:pPr marL="0" indent="0">
              <a:buNone/>
            </a:pPr>
            <a:r>
              <a:rPr lang="en-GB" altLang="en-US" sz="2600" dirty="0"/>
              <a:t>Each database company matched the DB-API 2.0 API.</a:t>
            </a:r>
          </a:p>
          <a:p>
            <a:pPr marL="0" indent="0">
              <a:buNone/>
            </a:pPr>
            <a:r>
              <a:rPr lang="en-GB" altLang="en-US" sz="2600" dirty="0"/>
              <a:t>sqlite3 matches this specification (though the database is more limited as to what it will return in some cases).</a:t>
            </a:r>
          </a:p>
        </p:txBody>
      </p:sp>
    </p:spTree>
    <p:extLst>
      <p:ext uri="{BB962C8B-B14F-4D97-AF65-F5344CB8AC3E}">
        <p14:creationId xmlns:p14="http://schemas.microsoft.com/office/powerpoint/2010/main" val="2126256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2055B13-73C2-45FE-9483-E346E7E8E0E9}"/>
              </a:ext>
            </a:extLst>
          </p:cNvPr>
          <p:cNvSpPr>
            <a:spLocks noGrp="1"/>
          </p:cNvSpPr>
          <p:nvPr>
            <p:ph type="title"/>
          </p:nvPr>
        </p:nvSpPr>
        <p:spPr>
          <a:xfrm>
            <a:off x="838199" y="365125"/>
            <a:ext cx="10981765" cy="1325563"/>
          </a:xfrm>
        </p:spPr>
        <p:txBody>
          <a:bodyPr/>
          <a:lstStyle/>
          <a:p>
            <a:pPr algn="r"/>
            <a:r>
              <a:rPr lang="en-GB" altLang="en-US" sz="4000" dirty="0"/>
              <a:t>General process</a:t>
            </a:r>
          </a:p>
        </p:txBody>
      </p:sp>
      <p:sp>
        <p:nvSpPr>
          <p:cNvPr id="16387" name="Content Placeholder 2">
            <a:extLst>
              <a:ext uri="{FF2B5EF4-FFF2-40B4-BE49-F238E27FC236}">
                <a16:creationId xmlns:a16="http://schemas.microsoft.com/office/drawing/2014/main" id="{0A80D8F7-4091-4818-A69F-42970541542C}"/>
              </a:ext>
            </a:extLst>
          </p:cNvPr>
          <p:cNvSpPr>
            <a:spLocks noGrp="1"/>
          </p:cNvSpPr>
          <p:nvPr>
            <p:ph idx="1"/>
          </p:nvPr>
        </p:nvSpPr>
        <p:spPr>
          <a:xfrm>
            <a:off x="712694" y="2944906"/>
            <a:ext cx="11107270" cy="3181258"/>
          </a:xfrm>
        </p:spPr>
        <p:txBody>
          <a:bodyPr/>
          <a:lstStyle/>
          <a:p>
            <a:pPr marL="514350" indent="-514350">
              <a:buFont typeface="Arial" panose="020B0604020202020204" pitchFamily="34" charset="0"/>
              <a:buAutoNum type="arabicParenR"/>
            </a:pPr>
            <a:r>
              <a:rPr lang="en-GB" altLang="en-US" sz="2600" dirty="0"/>
              <a:t>Import the driver library</a:t>
            </a:r>
          </a:p>
          <a:p>
            <a:pPr marL="514350" indent="-514350">
              <a:buFont typeface="Arial" panose="020B0604020202020204" pitchFamily="34" charset="0"/>
              <a:buAutoNum type="arabicParenR"/>
            </a:pPr>
            <a:r>
              <a:rPr lang="en-GB" altLang="en-US" sz="2600" dirty="0"/>
              <a:t>Open the connection</a:t>
            </a:r>
          </a:p>
          <a:p>
            <a:pPr marL="514350" indent="-514350">
              <a:buFont typeface="Arial" panose="020B0604020202020204" pitchFamily="34" charset="0"/>
              <a:buAutoNum type="arabicParenR"/>
            </a:pPr>
            <a:r>
              <a:rPr lang="en-GB" altLang="en-US" sz="2600" dirty="0"/>
              <a:t>Build a cursor</a:t>
            </a:r>
          </a:p>
          <a:p>
            <a:pPr marL="514350" indent="-514350">
              <a:buFont typeface="Arial" panose="020B0604020202020204" pitchFamily="34" charset="0"/>
              <a:buAutoNum type="arabicParenR"/>
            </a:pPr>
            <a:r>
              <a:rPr lang="en-GB" altLang="en-US" sz="2600" dirty="0"/>
              <a:t>Issue SQL</a:t>
            </a:r>
          </a:p>
          <a:p>
            <a:pPr marL="514350" indent="-514350">
              <a:buFont typeface="Arial" panose="020B0604020202020204" pitchFamily="34" charset="0"/>
              <a:buAutoNum type="arabicParenR"/>
            </a:pPr>
            <a:r>
              <a:rPr lang="en-GB" altLang="en-US" sz="2600" dirty="0"/>
              <a:t>Loop through results</a:t>
            </a:r>
          </a:p>
          <a:p>
            <a:pPr marL="514350" indent="-514350">
              <a:buFont typeface="Arial" panose="020B0604020202020204" pitchFamily="34" charset="0"/>
              <a:buAutoNum type="arabicParenR"/>
            </a:pPr>
            <a:r>
              <a:rPr lang="en-GB" altLang="en-US" sz="2600" dirty="0"/>
              <a:t>Close the connection</a:t>
            </a:r>
          </a:p>
        </p:txBody>
      </p:sp>
    </p:spTree>
    <p:extLst>
      <p:ext uri="{BB962C8B-B14F-4D97-AF65-F5344CB8AC3E}">
        <p14:creationId xmlns:p14="http://schemas.microsoft.com/office/powerpoint/2010/main" val="126811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52BF25AF-E616-4951-A2CD-7D3B51E3C460}"/>
              </a:ext>
            </a:extLst>
          </p:cNvPr>
          <p:cNvSpPr>
            <a:spLocks noGrp="1" noChangeArrowheads="1"/>
          </p:cNvSpPr>
          <p:nvPr>
            <p:ph idx="1"/>
          </p:nvPr>
        </p:nvSpPr>
        <p:spPr>
          <a:xfrm>
            <a:off x="309282" y="2349500"/>
            <a:ext cx="9695143" cy="4237038"/>
          </a:xfrm>
        </p:spPr>
        <p:txBody>
          <a:bodyPr rtlCol="0">
            <a:normAutofit/>
          </a:bodyPr>
          <a:lstStyle/>
          <a:p>
            <a:pPr lvl="1">
              <a:buNone/>
              <a:defRPr/>
            </a:pPr>
            <a:r>
              <a:rPr lang="en-GB" sz="3600" dirty="0"/>
              <a:t>Python and Databases</a:t>
            </a:r>
          </a:p>
          <a:p>
            <a:pPr lvl="1">
              <a:buNone/>
              <a:defRPr/>
            </a:pPr>
            <a:r>
              <a:rPr lang="en-GB" dirty="0">
                <a:solidFill>
                  <a:schemeClr val="bg1">
                    <a:lumMod val="50000"/>
                  </a:schemeClr>
                </a:solidFill>
              </a:rPr>
              <a:t>SQL</a:t>
            </a:r>
          </a:p>
          <a:p>
            <a:pPr lvl="1">
              <a:buNone/>
              <a:defRPr/>
            </a:pPr>
            <a:r>
              <a:rPr lang="en-GB" dirty="0">
                <a:solidFill>
                  <a:schemeClr val="bg1">
                    <a:lumMod val="50000"/>
                  </a:schemeClr>
                </a:solidFill>
              </a:rPr>
              <a:t>ORMs</a:t>
            </a:r>
          </a:p>
        </p:txBody>
      </p:sp>
    </p:spTree>
    <p:extLst>
      <p:ext uri="{BB962C8B-B14F-4D97-AF65-F5344CB8AC3E}">
        <p14:creationId xmlns:p14="http://schemas.microsoft.com/office/powerpoint/2010/main" val="4111715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EBAA7A97-A86A-4D7B-A152-2046CA0B1858}"/>
              </a:ext>
            </a:extLst>
          </p:cNvPr>
          <p:cNvSpPr>
            <a:spLocks noGrp="1"/>
          </p:cNvSpPr>
          <p:nvPr>
            <p:ph type="title"/>
          </p:nvPr>
        </p:nvSpPr>
        <p:spPr>
          <a:xfrm>
            <a:off x="3368862" y="188911"/>
            <a:ext cx="8229600" cy="1143000"/>
          </a:xfrm>
        </p:spPr>
        <p:txBody>
          <a:bodyPr/>
          <a:lstStyle/>
          <a:p>
            <a:pPr algn="r"/>
            <a:r>
              <a:rPr lang="en-GB" altLang="en-US" sz="4000" dirty="0"/>
              <a:t>Database drivers</a:t>
            </a:r>
          </a:p>
        </p:txBody>
      </p:sp>
      <p:sp>
        <p:nvSpPr>
          <p:cNvPr id="17411" name="Content Placeholder 2">
            <a:extLst>
              <a:ext uri="{FF2B5EF4-FFF2-40B4-BE49-F238E27FC236}">
                <a16:creationId xmlns:a16="http://schemas.microsoft.com/office/drawing/2014/main" id="{83263E11-94D6-4341-8F35-45ACE29726D3}"/>
              </a:ext>
            </a:extLst>
          </p:cNvPr>
          <p:cNvSpPr>
            <a:spLocks noGrp="1"/>
          </p:cNvSpPr>
          <p:nvPr>
            <p:ph idx="1"/>
          </p:nvPr>
        </p:nvSpPr>
        <p:spPr>
          <a:xfrm>
            <a:off x="376517" y="1183341"/>
            <a:ext cx="11577917" cy="5485747"/>
          </a:xfrm>
        </p:spPr>
        <p:txBody>
          <a:bodyPr>
            <a:normAutofit fontScale="77500" lnSpcReduction="20000"/>
          </a:bodyPr>
          <a:lstStyle/>
          <a:p>
            <a:pPr marL="0" indent="0">
              <a:buNone/>
            </a:pPr>
            <a:r>
              <a:rPr lang="en-GB" altLang="en-US" sz="2600" dirty="0"/>
              <a:t>If the manufacturer supplied a Python driver, you should be able to load it.</a:t>
            </a:r>
          </a:p>
          <a:p>
            <a:pPr marL="0" indent="0">
              <a:buNone/>
            </a:pPr>
            <a:r>
              <a:rPr lang="en-GB" altLang="en-US" sz="2600" dirty="0">
                <a:solidFill>
                  <a:schemeClr val="accent5"/>
                </a:solidFill>
              </a:rPr>
              <a:t>https://wiki.python.org/moin/DatabaseInterfaces</a:t>
            </a:r>
          </a:p>
          <a:p>
            <a:pPr marL="0" indent="0">
              <a:spcAft>
                <a:spcPts val="600"/>
              </a:spcAft>
              <a:buNone/>
            </a:pPr>
            <a:r>
              <a:rPr lang="en-GB" altLang="en-US" dirty="0"/>
              <a:t>Includes: MySQL, Oracle database, SQL Server</a:t>
            </a:r>
            <a:r>
              <a:rPr lang="en-GB" altLang="en-US" sz="2400" dirty="0"/>
              <a:t>, </a:t>
            </a:r>
            <a:r>
              <a:rPr lang="en-GB" altLang="en-US" dirty="0"/>
              <a:t>PostgreSQL, Access</a:t>
            </a:r>
          </a:p>
          <a:p>
            <a:pPr marL="0" indent="0">
              <a:spcAft>
                <a:spcPts val="600"/>
              </a:spcAft>
              <a:buNone/>
            </a:pPr>
            <a:r>
              <a:rPr lang="en-GB" altLang="en-US" dirty="0"/>
              <a:t>Anaconda can integrate </a:t>
            </a:r>
            <a:r>
              <a:rPr lang="en-GB" dirty="0"/>
              <a:t>PostgreSQL, </a:t>
            </a:r>
            <a:r>
              <a:rPr lang="en-GB" dirty="0" err="1"/>
              <a:t>leveldb</a:t>
            </a:r>
            <a:r>
              <a:rPr lang="en-GB" dirty="0"/>
              <a:t>, Sybase, Teradata</a:t>
            </a:r>
            <a:endParaRPr lang="en-GB" altLang="en-US" dirty="0"/>
          </a:p>
          <a:p>
            <a:pPr marL="0" indent="0">
              <a:spcAft>
                <a:spcPts val="600"/>
              </a:spcAft>
              <a:buNone/>
            </a:pPr>
            <a:r>
              <a:rPr lang="en-GB" altLang="en-US" sz="2500" dirty="0">
                <a:solidFill>
                  <a:schemeClr val="accent5"/>
                </a:solidFill>
              </a:rPr>
              <a:t>https://docs.anaconda.com/anaconda/packages/pkg-docs </a:t>
            </a:r>
          </a:p>
          <a:p>
            <a:pPr marL="0" indent="0">
              <a:spcAft>
                <a:spcPts val="600"/>
              </a:spcAft>
              <a:buNone/>
            </a:pPr>
            <a:endParaRPr lang="en-GB" altLang="en-US" dirty="0"/>
          </a:p>
          <a:p>
            <a:pPr marL="0" indent="0">
              <a:spcAft>
                <a:spcPts val="600"/>
              </a:spcAft>
              <a:buNone/>
            </a:pPr>
            <a:r>
              <a:rPr lang="en-GB" altLang="en-US" dirty="0"/>
              <a:t>Install depends on library: </a:t>
            </a:r>
          </a:p>
          <a:p>
            <a:pPr marL="0" indent="0">
              <a:spcAft>
                <a:spcPts val="600"/>
              </a:spcAft>
              <a:buNone/>
            </a:pPr>
            <a:r>
              <a:rPr lang="en-GB" altLang="en-US" sz="2600" dirty="0">
                <a:latin typeface="Courier New" panose="02070309020205020404" pitchFamily="49" charset="0"/>
                <a:cs typeface="Courier New" panose="02070309020205020404" pitchFamily="49" charset="0"/>
              </a:rPr>
              <a:t>python setup.py install   		</a:t>
            </a:r>
            <a:r>
              <a:rPr lang="en-GB" altLang="en-US" dirty="0"/>
              <a:t>(from downloaded and unzipped directory)</a:t>
            </a:r>
          </a:p>
          <a:p>
            <a:pPr marL="0" indent="0">
              <a:spcAft>
                <a:spcPts val="600"/>
              </a:spcAft>
              <a:buNone/>
            </a:pPr>
            <a:r>
              <a:rPr lang="en-GB" altLang="en-US" sz="2600" dirty="0">
                <a:latin typeface="Courier New" panose="02070309020205020404" pitchFamily="49" charset="0"/>
                <a:cs typeface="Courier New" panose="02070309020205020404" pitchFamily="49" charset="0"/>
              </a:rPr>
              <a:t>pip install </a:t>
            </a:r>
            <a:r>
              <a:rPr lang="en-GB" altLang="en-US" sz="2600" dirty="0" err="1">
                <a:latin typeface="Courier New" panose="02070309020205020404" pitchFamily="49" charset="0"/>
                <a:cs typeface="Courier New" panose="02070309020205020404" pitchFamily="49" charset="0"/>
              </a:rPr>
              <a:t>libraryname</a:t>
            </a:r>
            <a:endParaRPr lang="en-GB" altLang="en-US" sz="2600" dirty="0">
              <a:latin typeface="Courier New" panose="02070309020205020404" pitchFamily="49" charset="0"/>
              <a:cs typeface="Courier New" panose="02070309020205020404" pitchFamily="49" charset="0"/>
            </a:endParaRPr>
          </a:p>
          <a:p>
            <a:pPr marL="0" indent="0">
              <a:spcAft>
                <a:spcPts val="600"/>
              </a:spcAft>
              <a:buNone/>
            </a:pPr>
            <a:r>
              <a:rPr lang="en-GB" altLang="en-US" sz="2600" dirty="0" err="1">
                <a:latin typeface="Courier New" panose="02070309020205020404" pitchFamily="49" charset="0"/>
                <a:cs typeface="Courier New" panose="02070309020205020404" pitchFamily="49" charset="0"/>
              </a:rPr>
              <a:t>conda</a:t>
            </a:r>
            <a:r>
              <a:rPr lang="en-GB" altLang="en-US" sz="2600" dirty="0">
                <a:latin typeface="Courier New" panose="02070309020205020404" pitchFamily="49" charset="0"/>
                <a:cs typeface="Courier New" panose="02070309020205020404" pitchFamily="49" charset="0"/>
              </a:rPr>
              <a:t> install </a:t>
            </a:r>
            <a:r>
              <a:rPr lang="en-GB" altLang="en-US" sz="2600" dirty="0" err="1">
                <a:latin typeface="Courier New" panose="02070309020205020404" pitchFamily="49" charset="0"/>
                <a:cs typeface="Courier New" panose="02070309020205020404" pitchFamily="49" charset="0"/>
              </a:rPr>
              <a:t>libraryname</a:t>
            </a:r>
            <a:r>
              <a:rPr lang="en-GB" altLang="en-US" sz="2600" dirty="0">
                <a:latin typeface="Courier New" panose="02070309020205020404" pitchFamily="49" charset="0"/>
                <a:cs typeface="Courier New" panose="02070309020205020404" pitchFamily="49" charset="0"/>
              </a:rPr>
              <a:t>    		</a:t>
            </a:r>
          </a:p>
          <a:p>
            <a:pPr marL="0" indent="0">
              <a:spcAft>
                <a:spcPts val="600"/>
              </a:spcAft>
              <a:buNone/>
            </a:pPr>
            <a:endParaRPr lang="en-GB" altLang="en-US" dirty="0"/>
          </a:p>
          <a:p>
            <a:pPr marL="0" indent="0">
              <a:spcAft>
                <a:spcPts val="600"/>
              </a:spcAft>
              <a:buNone/>
            </a:pPr>
            <a:r>
              <a:rPr lang="en-GB" altLang="en-US" dirty="0"/>
              <a:t>Generally you just have to import the driver library to use the driver.</a:t>
            </a:r>
          </a:p>
          <a:p>
            <a:pPr marL="0" indent="0">
              <a:spcAft>
                <a:spcPts val="600"/>
              </a:spcAft>
              <a:buNone/>
            </a:pPr>
            <a:r>
              <a:rPr lang="en-GB" altLang="en-US" sz="1800" dirty="0">
                <a:latin typeface="Courier New" panose="02070309020205020404" pitchFamily="49" charset="0"/>
                <a:cs typeface="Courier New" panose="02070309020205020404" pitchFamily="49" charset="0"/>
              </a:rPr>
              <a:t>import </a:t>
            </a:r>
            <a:r>
              <a:rPr lang="en-GB" altLang="en-US" sz="1800" dirty="0" err="1">
                <a:latin typeface="Courier New" panose="02070309020205020404" pitchFamily="49" charset="0"/>
                <a:cs typeface="Courier New" panose="02070309020205020404" pitchFamily="49" charset="0"/>
              </a:rPr>
              <a:t>mysql.connector</a:t>
            </a:r>
            <a:endParaRPr lang="en-GB" altLang="en-US" sz="1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703500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9F330-131A-4A5B-918B-76A6AF2D830A}"/>
              </a:ext>
            </a:extLst>
          </p:cNvPr>
          <p:cNvSpPr>
            <a:spLocks noGrp="1"/>
          </p:cNvSpPr>
          <p:nvPr>
            <p:ph type="title"/>
          </p:nvPr>
        </p:nvSpPr>
        <p:spPr/>
        <p:txBody>
          <a:bodyPr/>
          <a:lstStyle/>
          <a:p>
            <a:pPr algn="r"/>
            <a:r>
              <a:rPr lang="en-GB" sz="4800" dirty="0">
                <a:latin typeface="Courier New" panose="02070309020205020404" pitchFamily="49" charset="0"/>
                <a:ea typeface="+mn-ea"/>
                <a:cs typeface="Courier New" panose="02070309020205020404" pitchFamily="49" charset="0"/>
              </a:rPr>
              <a:t>sqlite3</a:t>
            </a:r>
            <a:endParaRPr lang="en-GB" sz="2000" dirty="0">
              <a:latin typeface="Courier New" panose="02070309020205020404" pitchFamily="49" charset="0"/>
              <a:ea typeface="+mn-ea"/>
              <a:cs typeface="Courier New" panose="02070309020205020404" pitchFamily="49" charset="0"/>
            </a:endParaRPr>
          </a:p>
        </p:txBody>
      </p:sp>
      <p:sp>
        <p:nvSpPr>
          <p:cNvPr id="3" name="Content Placeholder 2">
            <a:extLst>
              <a:ext uri="{FF2B5EF4-FFF2-40B4-BE49-F238E27FC236}">
                <a16:creationId xmlns:a16="http://schemas.microsoft.com/office/drawing/2014/main" id="{E4BEFEED-A996-4BEE-B223-874F51E32554}"/>
              </a:ext>
            </a:extLst>
          </p:cNvPr>
          <p:cNvSpPr>
            <a:spLocks noGrp="1"/>
          </p:cNvSpPr>
          <p:nvPr>
            <p:ph idx="1"/>
          </p:nvPr>
        </p:nvSpPr>
        <p:spPr>
          <a:xfrm>
            <a:off x="421341" y="2141537"/>
            <a:ext cx="11506200" cy="4351338"/>
          </a:xfrm>
        </p:spPr>
        <p:txBody>
          <a:bodyPr>
            <a:normAutofit fontScale="92500" lnSpcReduction="10000"/>
          </a:bodyPr>
          <a:lstStyle/>
          <a:p>
            <a:pPr marL="0" indent="0">
              <a:buNone/>
            </a:pPr>
            <a:r>
              <a:rPr lang="en-GB" sz="2100" dirty="0">
                <a:latin typeface="Courier New" panose="02070309020205020404" pitchFamily="49" charset="0"/>
                <a:cs typeface="Courier New" panose="02070309020205020404" pitchFamily="49" charset="0"/>
              </a:rPr>
              <a:t>conn = sqlite3.connect('</a:t>
            </a:r>
            <a:r>
              <a:rPr lang="en-GB" sz="2100" dirty="0" err="1">
                <a:latin typeface="Courier New" panose="02070309020205020404" pitchFamily="49" charset="0"/>
                <a:cs typeface="Courier New" panose="02070309020205020404" pitchFamily="49" charset="0"/>
              </a:rPr>
              <a:t>database.sqlite</a:t>
            </a:r>
            <a:r>
              <a:rPr lang="en-GB" sz="2100" dirty="0">
                <a:latin typeface="Courier New" panose="02070309020205020404" pitchFamily="49" charset="0"/>
                <a:cs typeface="Courier New" panose="02070309020205020404" pitchFamily="49" charset="0"/>
              </a:rPr>
              <a:t>')</a:t>
            </a:r>
          </a:p>
          <a:p>
            <a:pPr marL="0" indent="0">
              <a:buNone/>
            </a:pPr>
            <a:r>
              <a:rPr lang="en-GB" sz="2100" dirty="0">
                <a:latin typeface="Courier New" panose="02070309020205020404" pitchFamily="49" charset="0"/>
                <a:cs typeface="Courier New" panose="02070309020205020404" pitchFamily="49" charset="0"/>
              </a:rPr>
              <a:t>c = </a:t>
            </a:r>
            <a:r>
              <a:rPr lang="en-GB" sz="2100" dirty="0" err="1">
                <a:latin typeface="Courier New" panose="02070309020205020404" pitchFamily="49" charset="0"/>
                <a:cs typeface="Courier New" panose="02070309020205020404" pitchFamily="49" charset="0"/>
              </a:rPr>
              <a:t>conn.cursor</a:t>
            </a:r>
            <a:r>
              <a:rPr lang="en-GB" sz="2100" dirty="0">
                <a:latin typeface="Courier New" panose="02070309020205020404" pitchFamily="49" charset="0"/>
                <a:cs typeface="Courier New" panose="02070309020205020404" pitchFamily="49" charset="0"/>
              </a:rPr>
              <a:t>()</a:t>
            </a:r>
          </a:p>
          <a:p>
            <a:pPr marL="0" indent="0">
              <a:buNone/>
            </a:pPr>
            <a:r>
              <a:rPr lang="en-GB" sz="2100" dirty="0" err="1">
                <a:latin typeface="Courier New" panose="02070309020205020404" pitchFamily="49" charset="0"/>
                <a:cs typeface="Courier New" panose="02070309020205020404" pitchFamily="49" charset="0"/>
              </a:rPr>
              <a:t>c.execute</a:t>
            </a:r>
            <a:r>
              <a:rPr lang="en-GB" sz="2100" dirty="0">
                <a:latin typeface="Courier New" panose="02070309020205020404" pitchFamily="49" charset="0"/>
                <a:cs typeface="Courier New" panose="02070309020205020404" pitchFamily="49" charset="0"/>
              </a:rPr>
              <a:t>("CREATE TABLE Results (address text, burglaries integer)")</a:t>
            </a:r>
          </a:p>
          <a:p>
            <a:pPr marL="0" indent="0">
              <a:buNone/>
            </a:pPr>
            <a:r>
              <a:rPr lang="en-GB" sz="2100" dirty="0" err="1">
                <a:latin typeface="Courier New" panose="02070309020205020404" pitchFamily="49" charset="0"/>
                <a:cs typeface="Courier New" panose="02070309020205020404" pitchFamily="49" charset="0"/>
              </a:rPr>
              <a:t>c.execute</a:t>
            </a:r>
            <a:r>
              <a:rPr lang="en-GB" sz="2100" dirty="0">
                <a:latin typeface="Courier New" panose="02070309020205020404" pitchFamily="49" charset="0"/>
                <a:cs typeface="Courier New" panose="02070309020205020404" pitchFamily="49" charset="0"/>
              </a:rPr>
              <a:t>("INSERT INTO Results VALUES ('Queen Vic',2)")</a:t>
            </a:r>
          </a:p>
          <a:p>
            <a:pPr marL="0" indent="0">
              <a:buNone/>
            </a:pPr>
            <a:r>
              <a:rPr lang="en-GB" sz="2100" dirty="0" err="1">
                <a:latin typeface="Courier New" panose="02070309020205020404" pitchFamily="49" charset="0"/>
                <a:cs typeface="Courier New" panose="02070309020205020404" pitchFamily="49" charset="0"/>
              </a:rPr>
              <a:t>conn.commit</a:t>
            </a:r>
            <a:r>
              <a:rPr lang="en-GB" sz="2100" dirty="0">
                <a:latin typeface="Courier New" panose="02070309020205020404" pitchFamily="49" charset="0"/>
                <a:cs typeface="Courier New" panose="02070309020205020404" pitchFamily="49" charset="0"/>
              </a:rPr>
              <a:t>()</a:t>
            </a:r>
          </a:p>
          <a:p>
            <a:pPr marL="0" indent="0">
              <a:buNone/>
            </a:pPr>
            <a:r>
              <a:rPr lang="en-GB" sz="2100" dirty="0" err="1">
                <a:latin typeface="Courier New" panose="02070309020205020404" pitchFamily="49" charset="0"/>
                <a:cs typeface="Courier New" panose="02070309020205020404" pitchFamily="49" charset="0"/>
              </a:rPr>
              <a:t>conn.close</a:t>
            </a:r>
            <a:r>
              <a:rPr lang="en-GB" sz="2100"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Supports: </a:t>
            </a:r>
            <a:r>
              <a:rPr lang="en-GB" sz="2600" dirty="0">
                <a:latin typeface="Courier New" panose="02070309020205020404" pitchFamily="49" charset="0"/>
                <a:cs typeface="Courier New" panose="02070309020205020404" pitchFamily="49" charset="0"/>
              </a:rPr>
              <a:t>NULL</a:t>
            </a:r>
            <a:r>
              <a:rPr lang="en-GB" dirty="0"/>
              <a:t> (</a:t>
            </a:r>
            <a:r>
              <a:rPr lang="en-GB" sz="2600" dirty="0">
                <a:latin typeface="Courier New" panose="02070309020205020404" pitchFamily="49" charset="0"/>
                <a:cs typeface="Courier New" panose="02070309020205020404" pitchFamily="49" charset="0"/>
              </a:rPr>
              <a:t>None</a:t>
            </a:r>
            <a:r>
              <a:rPr lang="en-GB" dirty="0"/>
              <a:t>), </a:t>
            </a:r>
            <a:r>
              <a:rPr lang="en-GB" sz="2600" dirty="0">
                <a:latin typeface="Courier New" panose="02070309020205020404" pitchFamily="49" charset="0"/>
                <a:cs typeface="Courier New" panose="02070309020205020404" pitchFamily="49" charset="0"/>
              </a:rPr>
              <a:t>INTEGER</a:t>
            </a:r>
            <a:r>
              <a:rPr lang="en-GB" dirty="0"/>
              <a:t> (</a:t>
            </a:r>
            <a:r>
              <a:rPr lang="en-GB" sz="2600" dirty="0" err="1">
                <a:latin typeface="Courier New" panose="02070309020205020404" pitchFamily="49" charset="0"/>
                <a:cs typeface="Courier New" panose="02070309020205020404" pitchFamily="49" charset="0"/>
              </a:rPr>
              <a:t>int</a:t>
            </a:r>
            <a:r>
              <a:rPr lang="en-GB" dirty="0"/>
              <a:t>), </a:t>
            </a:r>
            <a:r>
              <a:rPr lang="en-GB" sz="2600" dirty="0">
                <a:latin typeface="Courier New" panose="02070309020205020404" pitchFamily="49" charset="0"/>
                <a:cs typeface="Courier New" panose="02070309020205020404" pitchFamily="49" charset="0"/>
              </a:rPr>
              <a:t>REAL</a:t>
            </a:r>
            <a:r>
              <a:rPr lang="en-GB" dirty="0"/>
              <a:t>(</a:t>
            </a:r>
            <a:r>
              <a:rPr lang="en-GB" sz="2600" dirty="0">
                <a:latin typeface="Courier New" panose="02070309020205020404" pitchFamily="49" charset="0"/>
                <a:cs typeface="Courier New" panose="02070309020205020404" pitchFamily="49" charset="0"/>
              </a:rPr>
              <a:t>float</a:t>
            </a:r>
            <a:r>
              <a:rPr lang="en-GB" dirty="0"/>
              <a:t>), </a:t>
            </a:r>
            <a:r>
              <a:rPr lang="en-GB" sz="2600" dirty="0">
                <a:latin typeface="Courier New" panose="02070309020205020404" pitchFamily="49" charset="0"/>
                <a:cs typeface="Courier New" panose="02070309020205020404" pitchFamily="49" charset="0"/>
              </a:rPr>
              <a:t>TEXT</a:t>
            </a:r>
            <a:r>
              <a:rPr lang="en-GB" dirty="0"/>
              <a:t>(</a:t>
            </a:r>
            <a:r>
              <a:rPr lang="en-GB" sz="2600" dirty="0" err="1">
                <a:latin typeface="Courier New" panose="02070309020205020404" pitchFamily="49" charset="0"/>
                <a:cs typeface="Courier New" panose="02070309020205020404" pitchFamily="49" charset="0"/>
              </a:rPr>
              <a:t>str</a:t>
            </a:r>
            <a:r>
              <a:rPr lang="en-GB" dirty="0"/>
              <a:t>), </a:t>
            </a:r>
            <a:r>
              <a:rPr lang="en-GB" sz="2600" dirty="0">
                <a:latin typeface="Courier New" panose="02070309020205020404" pitchFamily="49" charset="0"/>
                <a:cs typeface="Courier New" panose="02070309020205020404" pitchFamily="49" charset="0"/>
              </a:rPr>
              <a:t>BLOB</a:t>
            </a:r>
            <a:r>
              <a:rPr lang="en-GB" dirty="0"/>
              <a:t>(</a:t>
            </a:r>
            <a:r>
              <a:rPr lang="en-GB" sz="2600" dirty="0">
                <a:latin typeface="Courier New" panose="02070309020205020404" pitchFamily="49" charset="0"/>
                <a:cs typeface="Courier New" panose="02070309020205020404" pitchFamily="49" charset="0"/>
              </a:rPr>
              <a:t>bytes</a:t>
            </a:r>
            <a:r>
              <a:rPr lang="en-GB" dirty="0"/>
              <a:t>).</a:t>
            </a:r>
          </a:p>
          <a:p>
            <a:pPr marL="0" indent="0">
              <a:buNone/>
            </a:pPr>
            <a:r>
              <a:rPr lang="en-GB" dirty="0"/>
              <a:t>SQL supported: </a:t>
            </a:r>
            <a:r>
              <a:rPr lang="en-GB" dirty="0">
                <a:solidFill>
                  <a:schemeClr val="accent5"/>
                </a:solidFill>
              </a:rPr>
              <a:t>https://www.sqlite.org/lang.html</a:t>
            </a:r>
          </a:p>
          <a:p>
            <a:pPr marL="0" indent="0">
              <a:buNone/>
            </a:pPr>
            <a:r>
              <a:rPr lang="en-GB" sz="2600" dirty="0" err="1">
                <a:latin typeface="Courier New" panose="02070309020205020404" pitchFamily="49" charset="0"/>
                <a:cs typeface="Courier New" panose="02070309020205020404" pitchFamily="49" charset="0"/>
              </a:rPr>
              <a:t>conn.rollback</a:t>
            </a:r>
            <a:r>
              <a:rPr lang="en-GB" sz="2600" dirty="0">
                <a:latin typeface="Courier New" panose="02070309020205020404" pitchFamily="49" charset="0"/>
                <a:cs typeface="Courier New" panose="02070309020205020404" pitchFamily="49" charset="0"/>
              </a:rPr>
              <a:t>() </a:t>
            </a:r>
            <a:r>
              <a:rPr lang="en-GB" dirty="0"/>
              <a:t>: Rolls back to last commit.</a:t>
            </a:r>
          </a:p>
          <a:p>
            <a:pPr marL="0" indent="0">
              <a:buNone/>
            </a:pPr>
            <a:r>
              <a:rPr lang="en-GB" sz="2600" dirty="0">
                <a:latin typeface="Courier New" panose="02070309020205020404" pitchFamily="49" charset="0"/>
                <a:cs typeface="Courier New" panose="02070309020205020404" pitchFamily="49" charset="0"/>
              </a:rPr>
              <a:t>sqlite3.connect(':memory:') </a:t>
            </a:r>
            <a:r>
              <a:rPr lang="en-GB" dirty="0"/>
              <a:t>: Makes a temp database in memory.</a:t>
            </a:r>
          </a:p>
        </p:txBody>
      </p:sp>
    </p:spTree>
    <p:extLst>
      <p:ext uri="{BB962C8B-B14F-4D97-AF65-F5344CB8AC3E}">
        <p14:creationId xmlns:p14="http://schemas.microsoft.com/office/powerpoint/2010/main" val="3846142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EF7F2-95B6-4095-A9AB-C501E8F60822}"/>
              </a:ext>
            </a:extLst>
          </p:cNvPr>
          <p:cNvSpPr>
            <a:spLocks noGrp="1"/>
          </p:cNvSpPr>
          <p:nvPr>
            <p:ph type="title"/>
          </p:nvPr>
        </p:nvSpPr>
        <p:spPr>
          <a:xfrm>
            <a:off x="1362635" y="324783"/>
            <a:ext cx="10515600" cy="1325563"/>
          </a:xfrm>
        </p:spPr>
        <p:txBody>
          <a:bodyPr/>
          <a:lstStyle/>
          <a:p>
            <a:pPr algn="r"/>
            <a:r>
              <a:rPr lang="en-GB" dirty="0"/>
              <a:t>Metadata</a:t>
            </a:r>
          </a:p>
        </p:txBody>
      </p:sp>
      <p:sp>
        <p:nvSpPr>
          <p:cNvPr id="3" name="Content Placeholder 2">
            <a:extLst>
              <a:ext uri="{FF2B5EF4-FFF2-40B4-BE49-F238E27FC236}">
                <a16:creationId xmlns:a16="http://schemas.microsoft.com/office/drawing/2014/main" id="{FA0123F7-C341-40C2-9EDE-B6DDA1DCB1F0}"/>
              </a:ext>
            </a:extLst>
          </p:cNvPr>
          <p:cNvSpPr>
            <a:spLocks noGrp="1"/>
          </p:cNvSpPr>
          <p:nvPr>
            <p:ph idx="1"/>
          </p:nvPr>
        </p:nvSpPr>
        <p:spPr>
          <a:xfrm>
            <a:off x="201705" y="2796987"/>
            <a:ext cx="11779623" cy="3379975"/>
          </a:xfrm>
        </p:spPr>
        <p:txBody>
          <a:bodyPr>
            <a:normAutofit fontScale="92500" lnSpcReduction="10000"/>
          </a:bodyPr>
          <a:lstStyle/>
          <a:p>
            <a:pPr marL="0" indent="0">
              <a:buNone/>
            </a:pPr>
            <a:r>
              <a:rPr lang="en-GB" dirty="0"/>
              <a:t>Find table names:</a:t>
            </a:r>
          </a:p>
          <a:p>
            <a:pPr marL="0" indent="0">
              <a:buNone/>
            </a:pPr>
            <a:r>
              <a:rPr lang="en-GB" sz="2400" dirty="0" err="1">
                <a:latin typeface="Courier New" panose="02070309020205020404" pitchFamily="49" charset="0"/>
                <a:cs typeface="Courier New" panose="02070309020205020404" pitchFamily="49" charset="0"/>
              </a:rPr>
              <a:t>c.execute</a:t>
            </a: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	("SELECT name FROM </a:t>
            </a:r>
            <a:r>
              <a:rPr lang="en-GB" sz="2400" dirty="0" err="1">
                <a:latin typeface="Courier New" panose="02070309020205020404" pitchFamily="49" charset="0"/>
                <a:cs typeface="Courier New" panose="02070309020205020404" pitchFamily="49" charset="0"/>
              </a:rPr>
              <a:t>sqlite_master</a:t>
            </a:r>
            <a:r>
              <a:rPr lang="en-GB" sz="2400" dirty="0">
                <a:latin typeface="Courier New" panose="02070309020205020404" pitchFamily="49" charset="0"/>
                <a:cs typeface="Courier New" panose="02070309020205020404" pitchFamily="49" charset="0"/>
              </a:rPr>
              <a:t> WHERE type='table';")</a:t>
            </a:r>
          </a:p>
          <a:p>
            <a:pPr marL="0" indent="0">
              <a:buNone/>
            </a:pPr>
            <a:endParaRPr lang="en-GB" dirty="0"/>
          </a:p>
          <a:p>
            <a:pPr marL="0" indent="0">
              <a:buNone/>
            </a:pPr>
            <a:r>
              <a:rPr lang="en-GB" dirty="0"/>
              <a:t>Find column names</a:t>
            </a:r>
          </a:p>
          <a:p>
            <a:pPr marL="0" indent="0">
              <a:buNone/>
            </a:pPr>
            <a:r>
              <a:rPr lang="en-GB" sz="2400" dirty="0">
                <a:latin typeface="Courier New" panose="02070309020205020404" pitchFamily="49" charset="0"/>
                <a:cs typeface="Courier New" panose="02070309020205020404" pitchFamily="49" charset="0"/>
              </a:rPr>
              <a:t>c = </a:t>
            </a:r>
            <a:r>
              <a:rPr lang="en-GB" sz="2400" dirty="0" err="1">
                <a:latin typeface="Courier New" panose="02070309020205020404" pitchFamily="49" charset="0"/>
                <a:cs typeface="Courier New" panose="02070309020205020404" pitchFamily="49" charset="0"/>
              </a:rPr>
              <a:t>conn.execute</a:t>
            </a:r>
            <a:r>
              <a:rPr lang="en-GB" sz="2400" dirty="0">
                <a:latin typeface="Courier New" panose="02070309020205020404" pitchFamily="49" charset="0"/>
                <a:cs typeface="Courier New" panose="02070309020205020404" pitchFamily="49" charset="0"/>
              </a:rPr>
              <a:t>('SELECT * FROM </a:t>
            </a:r>
            <a:r>
              <a:rPr lang="en-GB" sz="2400" dirty="0" err="1">
                <a:latin typeface="Courier New" panose="02070309020205020404" pitchFamily="49" charset="0"/>
                <a:cs typeface="Courier New" panose="02070309020205020404" pitchFamily="49" charset="0"/>
              </a:rPr>
              <a:t>tablename</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for description in </a:t>
            </a:r>
            <a:r>
              <a:rPr lang="en-GB" sz="2400" dirty="0" err="1">
                <a:latin typeface="Courier New" panose="02070309020205020404" pitchFamily="49" charset="0"/>
                <a:cs typeface="Courier New" panose="02070309020205020404" pitchFamily="49" charset="0"/>
              </a:rPr>
              <a:t>c.description</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print(description[0]) # Name - note that [1]…[6] are </a:t>
            </a:r>
            <a:r>
              <a:rPr lang="en-GB" sz="2400" dirty="0" err="1">
                <a:latin typeface="Courier New" panose="02070309020205020404" pitchFamily="49" charset="0"/>
                <a:cs typeface="Courier New" panose="02070309020205020404" pitchFamily="49" charset="0"/>
              </a:rPr>
              <a:t>Nones</a:t>
            </a:r>
            <a:r>
              <a:rPr lang="en-GB" sz="24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754796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ABDC-2669-4157-A7BA-78AFDED96FBB}"/>
              </a:ext>
            </a:extLst>
          </p:cNvPr>
          <p:cNvSpPr>
            <a:spLocks noGrp="1"/>
          </p:cNvSpPr>
          <p:nvPr>
            <p:ph type="title"/>
          </p:nvPr>
        </p:nvSpPr>
        <p:spPr>
          <a:xfrm>
            <a:off x="1093694" y="378573"/>
            <a:ext cx="10515600" cy="1325563"/>
          </a:xfrm>
        </p:spPr>
        <p:txBody>
          <a:bodyPr/>
          <a:lstStyle/>
          <a:p>
            <a:pPr algn="r"/>
            <a:r>
              <a:rPr lang="en-GB" dirty="0"/>
              <a:t>Retrieving data </a:t>
            </a:r>
          </a:p>
        </p:txBody>
      </p:sp>
      <p:sp>
        <p:nvSpPr>
          <p:cNvPr id="3" name="Content Placeholder 2">
            <a:extLst>
              <a:ext uri="{FF2B5EF4-FFF2-40B4-BE49-F238E27FC236}">
                <a16:creationId xmlns:a16="http://schemas.microsoft.com/office/drawing/2014/main" id="{1FD0AC0A-FDCB-41D3-AAA5-C90C7D9EE50B}"/>
              </a:ext>
            </a:extLst>
          </p:cNvPr>
          <p:cNvSpPr>
            <a:spLocks noGrp="1"/>
          </p:cNvSpPr>
          <p:nvPr>
            <p:ph idx="1"/>
          </p:nvPr>
        </p:nvSpPr>
        <p:spPr>
          <a:xfrm>
            <a:off x="528916" y="2043766"/>
            <a:ext cx="11277601" cy="4351338"/>
          </a:xfrm>
        </p:spPr>
        <p:txBody>
          <a:bodyPr/>
          <a:lstStyle/>
          <a:p>
            <a:pPr marL="0" indent="0">
              <a:buNone/>
            </a:pPr>
            <a:r>
              <a:rPr lang="en-GB" sz="2000" dirty="0">
                <a:latin typeface="Courier New" panose="02070309020205020404" pitchFamily="49" charset="0"/>
                <a:cs typeface="Courier New" panose="02070309020205020404" pitchFamily="49" charset="0"/>
              </a:rPr>
              <a:t>for row in </a:t>
            </a:r>
            <a:r>
              <a:rPr lang="en-GB" sz="2000" dirty="0" err="1">
                <a:latin typeface="Courier New" panose="02070309020205020404" pitchFamily="49" charset="0"/>
                <a:cs typeface="Courier New" panose="02070309020205020404" pitchFamily="49" charset="0"/>
              </a:rPr>
              <a:t>c.execute</a:t>
            </a:r>
            <a:r>
              <a:rPr lang="en-GB" sz="2000" dirty="0">
                <a:latin typeface="Courier New" panose="02070309020205020404" pitchFamily="49" charset="0"/>
                <a:cs typeface="Courier New" panose="02070309020205020404" pitchFamily="49" charset="0"/>
              </a:rPr>
              <a:t>('SELECT * FROM Results ORDER BY burglaries'):</a:t>
            </a:r>
          </a:p>
          <a:p>
            <a:pPr marL="0" indent="0">
              <a:buNone/>
            </a:pPr>
            <a:r>
              <a:rPr lang="en-GB" sz="2000" dirty="0">
                <a:latin typeface="Courier New" panose="02070309020205020404" pitchFamily="49" charset="0"/>
                <a:cs typeface="Courier New" panose="02070309020205020404" pitchFamily="49" charset="0"/>
              </a:rPr>
              <a:t>        print(row)</a:t>
            </a:r>
          </a:p>
          <a:p>
            <a:pPr marL="0" indent="0">
              <a:buNone/>
            </a:pPr>
            <a:endParaRPr lang="en-GB" dirty="0"/>
          </a:p>
          <a:p>
            <a:pPr marL="0" indent="0">
              <a:buNone/>
            </a:pPr>
            <a:r>
              <a:rPr lang="en-GB" dirty="0"/>
              <a:t>Can also loop manually with: </a:t>
            </a:r>
          </a:p>
          <a:p>
            <a:pPr marL="0" indent="0">
              <a:buNone/>
            </a:pPr>
            <a:r>
              <a:rPr lang="en-GB" sz="2000" dirty="0" err="1">
                <a:latin typeface="Courier New" panose="02070309020205020404" pitchFamily="49" charset="0"/>
                <a:cs typeface="Courier New" panose="02070309020205020404" pitchFamily="49" charset="0"/>
              </a:rPr>
              <a:t>c.rowcount</a:t>
            </a: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c.fetchone</a:t>
            </a:r>
            <a:r>
              <a:rPr lang="en-GB" sz="2000" dirty="0">
                <a:latin typeface="Courier New" panose="02070309020205020404" pitchFamily="49" charset="0"/>
                <a:cs typeface="Courier New" panose="02070309020205020404" pitchFamily="49" charset="0"/>
              </a:rPr>
              <a:t>()	# single row </a:t>
            </a:r>
          </a:p>
          <a:p>
            <a:pPr marL="0" indent="0">
              <a:buNone/>
            </a:pPr>
            <a:r>
              <a:rPr lang="en-GB" sz="2000" dirty="0" err="1">
                <a:latin typeface="Courier New" panose="02070309020205020404" pitchFamily="49" charset="0"/>
                <a:cs typeface="Courier New" panose="02070309020205020404" pitchFamily="49" charset="0"/>
              </a:rPr>
              <a:t>c.fetchall</a:t>
            </a:r>
            <a:r>
              <a:rPr lang="en-GB" sz="2000" dirty="0">
                <a:latin typeface="Courier New" panose="02070309020205020404" pitchFamily="49" charset="0"/>
                <a:cs typeface="Courier New" panose="02070309020205020404" pitchFamily="49" charset="0"/>
              </a:rPr>
              <a:t>() 	# list of rows </a:t>
            </a:r>
          </a:p>
          <a:p>
            <a:pPr marL="0" indent="0">
              <a:buNone/>
            </a:pPr>
            <a:endParaRPr lang="en-GB" dirty="0"/>
          </a:p>
          <a:p>
            <a:pPr marL="0" indent="0">
              <a:buNone/>
            </a:pPr>
            <a:r>
              <a:rPr lang="en-GB" dirty="0"/>
              <a:t>Various options for pre-cooking compound statements.</a:t>
            </a:r>
          </a:p>
          <a:p>
            <a:pPr marL="0" indent="0">
              <a:buNone/>
            </a:pPr>
            <a:endParaRPr lang="en-GB" dirty="0"/>
          </a:p>
        </p:txBody>
      </p:sp>
    </p:spTree>
    <p:extLst>
      <p:ext uri="{BB962C8B-B14F-4D97-AF65-F5344CB8AC3E}">
        <p14:creationId xmlns:p14="http://schemas.microsoft.com/office/powerpoint/2010/main" val="1271383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9E22-8455-406A-8AC9-6755F4C3FD1F}"/>
              </a:ext>
            </a:extLst>
          </p:cNvPr>
          <p:cNvSpPr>
            <a:spLocks noGrp="1"/>
          </p:cNvSpPr>
          <p:nvPr>
            <p:ph type="title"/>
          </p:nvPr>
        </p:nvSpPr>
        <p:spPr/>
        <p:txBody>
          <a:bodyPr/>
          <a:lstStyle/>
          <a:p>
            <a:pPr algn="r"/>
            <a:r>
              <a:rPr lang="en-GB" dirty="0"/>
              <a:t>Beyond SQLite</a:t>
            </a:r>
          </a:p>
        </p:txBody>
      </p:sp>
      <p:sp>
        <p:nvSpPr>
          <p:cNvPr id="3" name="Content Placeholder 2">
            <a:extLst>
              <a:ext uri="{FF2B5EF4-FFF2-40B4-BE49-F238E27FC236}">
                <a16:creationId xmlns:a16="http://schemas.microsoft.com/office/drawing/2014/main" id="{D8BB7A08-A28D-4FD1-BC27-42FBE9C3FA72}"/>
              </a:ext>
            </a:extLst>
          </p:cNvPr>
          <p:cNvSpPr>
            <a:spLocks noGrp="1"/>
          </p:cNvSpPr>
          <p:nvPr>
            <p:ph idx="1"/>
          </p:nvPr>
        </p:nvSpPr>
        <p:spPr>
          <a:xfrm>
            <a:off x="322729" y="1990165"/>
            <a:ext cx="11031071" cy="4186798"/>
          </a:xfrm>
        </p:spPr>
        <p:txBody>
          <a:bodyPr>
            <a:normAutofit fontScale="92500" lnSpcReduction="10000"/>
          </a:bodyPr>
          <a:lstStyle/>
          <a:p>
            <a:pPr marL="0" indent="0">
              <a:buNone/>
            </a:pPr>
            <a:r>
              <a:rPr lang="en-GB" dirty="0"/>
              <a:t>SQLite isn't a full database, so DB-API has slightly more in it.</a:t>
            </a:r>
          </a:p>
          <a:p>
            <a:pPr marL="0" indent="0">
              <a:buNone/>
            </a:pPr>
            <a:endParaRPr lang="en-GB" dirty="0"/>
          </a:p>
          <a:p>
            <a:pPr marL="0" indent="0">
              <a:buNone/>
            </a:pPr>
            <a:r>
              <a:rPr lang="en-GB" dirty="0"/>
              <a:t>Supports DATETIME objects encapsulating dates and times.</a:t>
            </a:r>
          </a:p>
          <a:p>
            <a:pPr marL="0" indent="0">
              <a:buNone/>
            </a:pPr>
            <a:endParaRPr lang="en-GB" dirty="0"/>
          </a:p>
          <a:p>
            <a:pPr marL="0" indent="0">
              <a:buNone/>
            </a:pPr>
            <a:r>
              <a:rPr lang="en-GB" dirty="0"/>
              <a:t>Fuller support for </a:t>
            </a:r>
            <a:r>
              <a:rPr lang="en-GB" dirty="0" err="1"/>
              <a:t>cursor.description</a:t>
            </a:r>
            <a:r>
              <a:rPr lang="en-GB" dirty="0"/>
              <a:t>: SQLite only supports the first list element (column names). The full API suggests: name; </a:t>
            </a:r>
            <a:r>
              <a:rPr lang="en-GB" dirty="0" err="1"/>
              <a:t>type_code</a:t>
            </a:r>
            <a:r>
              <a:rPr lang="en-GB" dirty="0"/>
              <a:t>; </a:t>
            </a:r>
            <a:r>
              <a:rPr lang="en-GB" dirty="0" err="1"/>
              <a:t>display_size</a:t>
            </a:r>
            <a:r>
              <a:rPr lang="en-GB" dirty="0"/>
              <a:t>; </a:t>
            </a:r>
            <a:r>
              <a:rPr lang="en-GB" dirty="0" err="1"/>
              <a:t>internal_size</a:t>
            </a:r>
            <a:r>
              <a:rPr lang="en-GB" dirty="0"/>
              <a:t>; precision; scale; </a:t>
            </a:r>
            <a:r>
              <a:rPr lang="en-GB" dirty="0" err="1"/>
              <a:t>null_ok</a:t>
            </a:r>
            <a:r>
              <a:rPr lang="en-GB" dirty="0"/>
              <a:t>.</a:t>
            </a:r>
          </a:p>
          <a:p>
            <a:pPr marL="0" indent="0">
              <a:buNone/>
            </a:pPr>
            <a:endParaRPr lang="en-GB" dirty="0"/>
          </a:p>
          <a:p>
            <a:pPr marL="0" indent="0">
              <a:buNone/>
            </a:pPr>
            <a:r>
              <a:rPr lang="en-GB" dirty="0"/>
              <a:t>Supports the calling of procedures stored in the databases, and a more sophisticated commit system.</a:t>
            </a:r>
          </a:p>
          <a:p>
            <a:pPr marL="0" indent="0">
              <a:buNone/>
            </a:pPr>
            <a:endParaRPr lang="en-GB" dirty="0"/>
          </a:p>
        </p:txBody>
      </p:sp>
    </p:spTree>
    <p:extLst>
      <p:ext uri="{BB962C8B-B14F-4D97-AF65-F5344CB8AC3E}">
        <p14:creationId xmlns:p14="http://schemas.microsoft.com/office/powerpoint/2010/main" val="3553833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EBAA7A97-A86A-4D7B-A152-2046CA0B1858}"/>
              </a:ext>
            </a:extLst>
          </p:cNvPr>
          <p:cNvSpPr>
            <a:spLocks noGrp="1"/>
          </p:cNvSpPr>
          <p:nvPr>
            <p:ph type="title"/>
          </p:nvPr>
        </p:nvSpPr>
        <p:spPr>
          <a:xfrm>
            <a:off x="3368862" y="188911"/>
            <a:ext cx="8229600" cy="1143000"/>
          </a:xfrm>
        </p:spPr>
        <p:txBody>
          <a:bodyPr/>
          <a:lstStyle/>
          <a:p>
            <a:pPr algn="r"/>
            <a:r>
              <a:rPr lang="en-GB" altLang="en-US" sz="4000" dirty="0"/>
              <a:t>Connection parameters</a:t>
            </a:r>
          </a:p>
        </p:txBody>
      </p:sp>
      <p:sp>
        <p:nvSpPr>
          <p:cNvPr id="17411" name="Content Placeholder 2">
            <a:extLst>
              <a:ext uri="{FF2B5EF4-FFF2-40B4-BE49-F238E27FC236}">
                <a16:creationId xmlns:a16="http://schemas.microsoft.com/office/drawing/2014/main" id="{83263E11-94D6-4341-8F35-45ACE29726D3}"/>
              </a:ext>
            </a:extLst>
          </p:cNvPr>
          <p:cNvSpPr>
            <a:spLocks noGrp="1"/>
          </p:cNvSpPr>
          <p:nvPr>
            <p:ph idx="1"/>
          </p:nvPr>
        </p:nvSpPr>
        <p:spPr>
          <a:xfrm>
            <a:off x="376517" y="1990165"/>
            <a:ext cx="11577917" cy="4678924"/>
          </a:xfrm>
        </p:spPr>
        <p:txBody>
          <a:bodyPr>
            <a:normAutofit/>
          </a:bodyPr>
          <a:lstStyle/>
          <a:p>
            <a:pPr marL="0" indent="0">
              <a:spcAft>
                <a:spcPts val="600"/>
              </a:spcAft>
              <a:buNone/>
            </a:pPr>
            <a:r>
              <a:rPr lang="en-GB" altLang="en-US" dirty="0"/>
              <a:t>Can pass in user, password, and if the database is online, host as IP address and database.</a:t>
            </a:r>
          </a:p>
          <a:p>
            <a:pPr marL="0" indent="0">
              <a:spcAft>
                <a:spcPts val="600"/>
              </a:spcAft>
              <a:buNone/>
            </a:pPr>
            <a:endParaRPr lang="en-GB" altLang="en-US" sz="1800" dirty="0">
              <a:latin typeface="Courier New" panose="02070309020205020404" pitchFamily="49" charset="0"/>
              <a:cs typeface="Courier New" panose="02070309020205020404" pitchFamily="49" charset="0"/>
            </a:endParaRPr>
          </a:p>
          <a:p>
            <a:pPr marL="0" indent="0">
              <a:spcAft>
                <a:spcPts val="600"/>
              </a:spcAft>
              <a:buNone/>
            </a:pPr>
            <a:r>
              <a:rPr lang="en-GB" altLang="en-US" sz="1800" dirty="0">
                <a:latin typeface="Courier New" panose="02070309020205020404" pitchFamily="49" charset="0"/>
                <a:cs typeface="Courier New" panose="02070309020205020404" pitchFamily="49" charset="0"/>
              </a:rPr>
              <a:t>conn = </a:t>
            </a:r>
            <a:r>
              <a:rPr lang="en-GB" altLang="en-US" sz="1800" dirty="0" err="1">
                <a:latin typeface="Courier New" panose="02070309020205020404" pitchFamily="49" charset="0"/>
                <a:cs typeface="Courier New" panose="02070309020205020404" pitchFamily="49" charset="0"/>
              </a:rPr>
              <a:t>mysql.connector.connect</a:t>
            </a:r>
            <a:r>
              <a:rPr lang="en-GB" altLang="en-US" sz="1800" dirty="0">
                <a:latin typeface="Courier New" panose="02070309020205020404" pitchFamily="49" charset="0"/>
                <a:cs typeface="Courier New" panose="02070309020205020404" pitchFamily="49" charset="0"/>
              </a:rPr>
              <a:t>(</a:t>
            </a:r>
          </a:p>
          <a:p>
            <a:pPr marL="0" indent="0">
              <a:spcAft>
                <a:spcPts val="600"/>
              </a:spcAft>
              <a:buNone/>
            </a:pPr>
            <a:r>
              <a:rPr lang="en-GB" altLang="en-US" sz="1800" dirty="0">
                <a:latin typeface="Courier New" panose="02070309020205020404" pitchFamily="49" charset="0"/>
                <a:cs typeface="Courier New" panose="02070309020205020404" pitchFamily="49" charset="0"/>
              </a:rPr>
              <a:t>	user='username', </a:t>
            </a:r>
          </a:p>
          <a:p>
            <a:pPr marL="0" indent="0">
              <a:spcAft>
                <a:spcPts val="600"/>
              </a:spcAft>
              <a:buNone/>
            </a:pPr>
            <a:r>
              <a:rPr lang="en-GB" altLang="en-US" sz="1800" dirty="0">
                <a:latin typeface="Courier New" panose="02070309020205020404" pitchFamily="49" charset="0"/>
                <a:cs typeface="Courier New" panose="02070309020205020404" pitchFamily="49" charset="0"/>
              </a:rPr>
              <a:t>	password='password',</a:t>
            </a:r>
          </a:p>
          <a:p>
            <a:pPr marL="0" indent="0">
              <a:spcAft>
                <a:spcPts val="600"/>
              </a:spcAft>
              <a:buNone/>
            </a:pPr>
            <a:r>
              <a:rPr lang="en-GB" altLang="en-US" sz="1800" dirty="0">
                <a:latin typeface="Courier New" panose="02070309020205020404" pitchFamily="49" charset="0"/>
                <a:cs typeface="Courier New" panose="02070309020205020404" pitchFamily="49" charset="0"/>
              </a:rPr>
              <a:t>       host='127.0.0.1',</a:t>
            </a:r>
          </a:p>
          <a:p>
            <a:pPr marL="0" indent="0">
              <a:spcAft>
                <a:spcPts val="600"/>
              </a:spcAft>
              <a:buNone/>
            </a:pPr>
            <a:r>
              <a:rPr lang="en-GB" altLang="en-US" sz="1800" dirty="0">
                <a:latin typeface="Courier New" panose="02070309020205020404" pitchFamily="49" charset="0"/>
                <a:cs typeface="Courier New" panose="02070309020205020404" pitchFamily="49" charset="0"/>
              </a:rPr>
              <a:t>	database='employees')</a:t>
            </a:r>
          </a:p>
        </p:txBody>
      </p:sp>
    </p:spTree>
    <p:extLst>
      <p:ext uri="{BB962C8B-B14F-4D97-AF65-F5344CB8AC3E}">
        <p14:creationId xmlns:p14="http://schemas.microsoft.com/office/powerpoint/2010/main" val="17313987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A2F4675-C332-48AF-9E71-1F9EB21406EE}"/>
              </a:ext>
            </a:extLst>
          </p:cNvPr>
          <p:cNvSpPr>
            <a:spLocks noGrp="1"/>
          </p:cNvSpPr>
          <p:nvPr>
            <p:ph type="title"/>
          </p:nvPr>
        </p:nvSpPr>
        <p:spPr>
          <a:xfrm>
            <a:off x="1847850" y="188913"/>
            <a:ext cx="9918326" cy="1143000"/>
          </a:xfrm>
        </p:spPr>
        <p:txBody>
          <a:bodyPr>
            <a:normAutofit fontScale="90000"/>
          </a:bodyPr>
          <a:lstStyle/>
          <a:p>
            <a:pPr algn="r"/>
            <a:r>
              <a:rPr lang="en-GB" altLang="en-US" sz="4000" dirty="0"/>
              <a:t>ODBC </a:t>
            </a:r>
            <a:br>
              <a:rPr lang="en-GB" altLang="en-US" sz="4000" dirty="0"/>
            </a:br>
            <a:r>
              <a:rPr lang="en-GB" altLang="en-US" sz="4000" dirty="0"/>
              <a:t>(Open Database Connectivity)</a:t>
            </a:r>
          </a:p>
        </p:txBody>
      </p:sp>
      <p:sp>
        <p:nvSpPr>
          <p:cNvPr id="24579" name="Content Placeholder 2">
            <a:extLst>
              <a:ext uri="{FF2B5EF4-FFF2-40B4-BE49-F238E27FC236}">
                <a16:creationId xmlns:a16="http://schemas.microsoft.com/office/drawing/2014/main" id="{FBFCFB28-A1CC-43ED-BADD-132DA5BB5FF3}"/>
              </a:ext>
            </a:extLst>
          </p:cNvPr>
          <p:cNvSpPr>
            <a:spLocks noGrp="1"/>
          </p:cNvSpPr>
          <p:nvPr>
            <p:ph idx="1"/>
          </p:nvPr>
        </p:nvSpPr>
        <p:spPr>
          <a:xfrm>
            <a:off x="268941" y="2339788"/>
            <a:ext cx="11923059" cy="4103875"/>
          </a:xfrm>
        </p:spPr>
        <p:txBody>
          <a:bodyPr>
            <a:normAutofit/>
          </a:bodyPr>
          <a:lstStyle/>
          <a:p>
            <a:pPr marL="0" indent="0">
              <a:spcAft>
                <a:spcPts val="1200"/>
              </a:spcAft>
              <a:buNone/>
            </a:pPr>
            <a:r>
              <a:rPr lang="en-GB" altLang="en-US" sz="2600" dirty="0"/>
              <a:t>Use where no driver available.</a:t>
            </a:r>
          </a:p>
          <a:p>
            <a:pPr marL="0" indent="0">
              <a:spcAft>
                <a:spcPts val="1200"/>
              </a:spcAft>
              <a:buNone/>
            </a:pPr>
            <a:r>
              <a:rPr lang="en-GB" altLang="en-US" sz="2600" dirty="0"/>
              <a:t>On Windows, Driver Manager keeps a list of data sources.</a:t>
            </a:r>
          </a:p>
          <a:p>
            <a:pPr marL="0" indent="0">
              <a:spcAft>
                <a:spcPts val="1200"/>
              </a:spcAft>
              <a:buNone/>
            </a:pPr>
            <a:r>
              <a:rPr lang="en-GB" altLang="en-US" sz="2600" dirty="0"/>
              <a:t>ODBC Driver Manager opens a driver that communicates with a database when requested.</a:t>
            </a:r>
          </a:p>
          <a:p>
            <a:pPr marL="0" indent="0">
              <a:spcAft>
                <a:spcPts val="1200"/>
              </a:spcAft>
              <a:buNone/>
            </a:pPr>
            <a:r>
              <a:rPr lang="en-GB" altLang="en-US" sz="2600" dirty="0"/>
              <a:t>Python-ODBC bridge used to ask the Driver Manager to open a driver connection.</a:t>
            </a:r>
          </a:p>
          <a:p>
            <a:pPr marL="0" indent="0">
              <a:buNone/>
            </a:pPr>
            <a:r>
              <a:rPr lang="en-GB" altLang="en-US" dirty="0">
                <a:solidFill>
                  <a:schemeClr val="accent5"/>
                </a:solidFill>
              </a:rPr>
              <a:t>https://wiki.python.org/moin/ODBC</a:t>
            </a:r>
          </a:p>
          <a:p>
            <a:pPr marL="0" indent="0">
              <a:buNone/>
            </a:pPr>
            <a:r>
              <a:rPr lang="en-GB" altLang="en-US" dirty="0">
                <a:solidFill>
                  <a:schemeClr val="accent5"/>
                </a:solidFill>
              </a:rPr>
              <a:t>https://wiki.python.org/moin/ODBCDrivers (Commercial)</a:t>
            </a:r>
          </a:p>
        </p:txBody>
      </p:sp>
    </p:spTree>
    <p:extLst>
      <p:ext uri="{BB962C8B-B14F-4D97-AF65-F5344CB8AC3E}">
        <p14:creationId xmlns:p14="http://schemas.microsoft.com/office/powerpoint/2010/main" val="1608134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FE1070F2-8269-4DCA-9DDC-44F9018AE6E4}"/>
              </a:ext>
            </a:extLst>
          </p:cNvPr>
          <p:cNvSpPr>
            <a:spLocks noGrp="1"/>
          </p:cNvSpPr>
          <p:nvPr>
            <p:ph type="title"/>
          </p:nvPr>
        </p:nvSpPr>
        <p:spPr>
          <a:xfrm>
            <a:off x="1981199" y="274638"/>
            <a:ext cx="9838765" cy="850900"/>
          </a:xfrm>
        </p:spPr>
        <p:txBody>
          <a:bodyPr/>
          <a:lstStyle/>
          <a:p>
            <a:pPr algn="r"/>
            <a:r>
              <a:rPr lang="en-GB" altLang="en-US" sz="4000" dirty="0"/>
              <a:t>ODBC Data Source Manager</a:t>
            </a:r>
          </a:p>
        </p:txBody>
      </p:sp>
      <p:sp>
        <p:nvSpPr>
          <p:cNvPr id="26627" name="Content Placeholder 2">
            <a:extLst>
              <a:ext uri="{FF2B5EF4-FFF2-40B4-BE49-F238E27FC236}">
                <a16:creationId xmlns:a16="http://schemas.microsoft.com/office/drawing/2014/main" id="{D9C0DD97-0C5E-4D35-8862-B5306A7CB354}"/>
              </a:ext>
            </a:extLst>
          </p:cNvPr>
          <p:cNvSpPr>
            <a:spLocks noGrp="1"/>
          </p:cNvSpPr>
          <p:nvPr>
            <p:ph idx="1"/>
          </p:nvPr>
        </p:nvSpPr>
        <p:spPr>
          <a:xfrm>
            <a:off x="1662114" y="1989138"/>
            <a:ext cx="8435975" cy="3733800"/>
          </a:xfrm>
        </p:spPr>
        <p:txBody>
          <a:bodyPr/>
          <a:lstStyle/>
          <a:p>
            <a:pPr marL="0" indent="0">
              <a:buNone/>
            </a:pPr>
            <a:r>
              <a:rPr lang="en-GB" altLang="en-US" sz="2600"/>
              <a:t>Driver managers in Windows and Mac.</a:t>
            </a:r>
          </a:p>
          <a:p>
            <a:pPr marL="0" indent="0">
              <a:buNone/>
            </a:pPr>
            <a:r>
              <a:rPr lang="en-GB" altLang="en-US" sz="2600"/>
              <a:t>Windows: odbcad32.exe</a:t>
            </a:r>
          </a:p>
        </p:txBody>
      </p:sp>
      <p:pic>
        <p:nvPicPr>
          <p:cNvPr id="26628" name="Picture 3">
            <a:extLst>
              <a:ext uri="{FF2B5EF4-FFF2-40B4-BE49-F238E27FC236}">
                <a16:creationId xmlns:a16="http://schemas.microsoft.com/office/drawing/2014/main" id="{68E1E088-3A37-455D-960E-C109989132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4250" y="3213100"/>
            <a:ext cx="445770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5">
            <a:extLst>
              <a:ext uri="{FF2B5EF4-FFF2-40B4-BE49-F238E27FC236}">
                <a16:creationId xmlns:a16="http://schemas.microsoft.com/office/drawing/2014/main" id="{997D2B0F-B7FA-496A-A2C2-C84F543EEE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4664" y="3209926"/>
            <a:ext cx="4103687"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a:extLst>
              <a:ext uri="{FF2B5EF4-FFF2-40B4-BE49-F238E27FC236}">
                <a16:creationId xmlns:a16="http://schemas.microsoft.com/office/drawing/2014/main" id="{5E437168-B320-4F4C-B88B-8830E74CE731}"/>
              </a:ext>
            </a:extLst>
          </p:cNvPr>
          <p:cNvSpPr/>
          <p:nvPr/>
        </p:nvSpPr>
        <p:spPr>
          <a:xfrm>
            <a:off x="4686300" y="3862388"/>
            <a:ext cx="863600" cy="431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cxnSp>
        <p:nvCxnSpPr>
          <p:cNvPr id="7" name="Straight Arrow Connector 6">
            <a:extLst>
              <a:ext uri="{FF2B5EF4-FFF2-40B4-BE49-F238E27FC236}">
                <a16:creationId xmlns:a16="http://schemas.microsoft.com/office/drawing/2014/main" id="{4A4A58EF-D117-460C-89B8-EF4CF06985E6}"/>
              </a:ext>
            </a:extLst>
          </p:cNvPr>
          <p:cNvCxnSpPr>
            <a:stCxn id="5" idx="6"/>
          </p:cNvCxnSpPr>
          <p:nvPr/>
        </p:nvCxnSpPr>
        <p:spPr>
          <a:xfrm>
            <a:off x="5549901" y="4078288"/>
            <a:ext cx="1019175" cy="0"/>
          </a:xfrm>
          <a:prstGeom prst="straightConnector1">
            <a:avLst/>
          </a:prstGeom>
          <a:noFill/>
          <a:ln>
            <a:solidFill>
              <a:srgbClr val="FF0000"/>
            </a:solidFill>
            <a:tailEnd type="arrow"/>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2665911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a:extLst>
              <a:ext uri="{FF2B5EF4-FFF2-40B4-BE49-F238E27FC236}">
                <a16:creationId xmlns:a16="http://schemas.microsoft.com/office/drawing/2014/main" id="{C0FB9370-0C09-4F2A-AB5E-CA6002E42C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4975" y="1304926"/>
            <a:ext cx="4311650" cy="313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a:extLst>
              <a:ext uri="{FF2B5EF4-FFF2-40B4-BE49-F238E27FC236}">
                <a16:creationId xmlns:a16="http://schemas.microsoft.com/office/drawing/2014/main" id="{E46CBF27-B24B-40D0-978B-0063818B23E2}"/>
              </a:ext>
            </a:extLst>
          </p:cNvPr>
          <p:cNvSpPr>
            <a:spLocks noGrp="1"/>
          </p:cNvSpPr>
          <p:nvPr>
            <p:ph type="title"/>
          </p:nvPr>
        </p:nvSpPr>
        <p:spPr>
          <a:xfrm>
            <a:off x="2070099" y="161925"/>
            <a:ext cx="9749865" cy="890588"/>
          </a:xfrm>
        </p:spPr>
        <p:txBody>
          <a:bodyPr/>
          <a:lstStyle/>
          <a:p>
            <a:pPr algn="r"/>
            <a:r>
              <a:rPr lang="en-GB" altLang="en-US" sz="4000" dirty="0"/>
              <a:t>ODBC Data Source Manager</a:t>
            </a:r>
          </a:p>
        </p:txBody>
      </p:sp>
      <p:pic>
        <p:nvPicPr>
          <p:cNvPr id="28676" name="Picture 2">
            <a:extLst>
              <a:ext uri="{FF2B5EF4-FFF2-40B4-BE49-F238E27FC236}">
                <a16:creationId xmlns:a16="http://schemas.microsoft.com/office/drawing/2014/main" id="{E0BEA966-82AA-4A04-8528-D3245C971F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6626" y="2897189"/>
            <a:ext cx="4608513" cy="381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a:extLst>
              <a:ext uri="{FF2B5EF4-FFF2-40B4-BE49-F238E27FC236}">
                <a16:creationId xmlns:a16="http://schemas.microsoft.com/office/drawing/2014/main" id="{8BFE765A-85F8-41CF-A284-9AC38F3961D5}"/>
              </a:ext>
            </a:extLst>
          </p:cNvPr>
          <p:cNvSpPr/>
          <p:nvPr/>
        </p:nvSpPr>
        <p:spPr>
          <a:xfrm>
            <a:off x="1720850" y="1628776"/>
            <a:ext cx="2935288" cy="5762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sp>
        <p:nvSpPr>
          <p:cNvPr id="6" name="Oval 5">
            <a:extLst>
              <a:ext uri="{FF2B5EF4-FFF2-40B4-BE49-F238E27FC236}">
                <a16:creationId xmlns:a16="http://schemas.microsoft.com/office/drawing/2014/main" id="{65C737EE-0487-4108-B0AB-1DFD8DB3BDC3}"/>
              </a:ext>
            </a:extLst>
          </p:cNvPr>
          <p:cNvSpPr/>
          <p:nvPr/>
        </p:nvSpPr>
        <p:spPr>
          <a:xfrm>
            <a:off x="2711450" y="2736851"/>
            <a:ext cx="1296988" cy="6207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sp>
        <p:nvSpPr>
          <p:cNvPr id="7" name="Arc 6">
            <a:extLst>
              <a:ext uri="{FF2B5EF4-FFF2-40B4-BE49-F238E27FC236}">
                <a16:creationId xmlns:a16="http://schemas.microsoft.com/office/drawing/2014/main" id="{3E8F9E5A-987A-4D2A-A342-961ECF5CB74E}"/>
              </a:ext>
            </a:extLst>
          </p:cNvPr>
          <p:cNvSpPr/>
          <p:nvPr/>
        </p:nvSpPr>
        <p:spPr>
          <a:xfrm flipH="1" flipV="1">
            <a:off x="4656139" y="2205038"/>
            <a:ext cx="5184775" cy="2519362"/>
          </a:xfrm>
          <a:prstGeom prst="arc">
            <a:avLst>
              <a:gd name="adj1" fmla="val 18808233"/>
              <a:gd name="adj2" fmla="val 0"/>
            </a:avLst>
          </a:prstGeom>
          <a:noFill/>
          <a:ln>
            <a:solidFill>
              <a:srgbClr val="FF0000"/>
            </a:solidFill>
            <a:head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8680" name="TextBox 7">
            <a:extLst>
              <a:ext uri="{FF2B5EF4-FFF2-40B4-BE49-F238E27FC236}">
                <a16:creationId xmlns:a16="http://schemas.microsoft.com/office/drawing/2014/main" id="{85E0AECB-DA2E-48C4-9AB8-17311B4575F3}"/>
              </a:ext>
            </a:extLst>
          </p:cNvPr>
          <p:cNvSpPr txBox="1">
            <a:spLocks noChangeArrowheads="1"/>
          </p:cNvSpPr>
          <p:nvPr/>
        </p:nvSpPr>
        <p:spPr bwMode="auto">
          <a:xfrm>
            <a:off x="1844676" y="4510089"/>
            <a:ext cx="4214813"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600"/>
              <a:t>Give the source a name </a:t>
            </a:r>
          </a:p>
          <a:p>
            <a:pPr eaLnBrk="1" hangingPunct="1">
              <a:spcBef>
                <a:spcPct val="0"/>
              </a:spcBef>
              <a:buFontTx/>
              <a:buNone/>
            </a:pPr>
            <a:r>
              <a:rPr lang="en-GB" altLang="en-US" sz="2600"/>
              <a:t>and (for Excel) select the workbook.</a:t>
            </a:r>
          </a:p>
          <a:p>
            <a:pPr eaLnBrk="1" hangingPunct="1">
              <a:spcBef>
                <a:spcPct val="0"/>
              </a:spcBef>
              <a:buFontTx/>
              <a:buNone/>
            </a:pPr>
            <a:r>
              <a:rPr lang="en-GB" altLang="en-US" sz="2600"/>
              <a:t>Note under “Options&gt;&gt;” that the default is “Read Only”.</a:t>
            </a:r>
          </a:p>
        </p:txBody>
      </p:sp>
      <p:sp>
        <p:nvSpPr>
          <p:cNvPr id="9" name="Oval 8">
            <a:extLst>
              <a:ext uri="{FF2B5EF4-FFF2-40B4-BE49-F238E27FC236}">
                <a16:creationId xmlns:a16="http://schemas.microsoft.com/office/drawing/2014/main" id="{099C72C7-35C5-485A-AAE4-0B4A513967B0}"/>
              </a:ext>
            </a:extLst>
          </p:cNvPr>
          <p:cNvSpPr/>
          <p:nvPr/>
        </p:nvSpPr>
        <p:spPr>
          <a:xfrm>
            <a:off x="3575050" y="3681413"/>
            <a:ext cx="865188" cy="4683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sp>
        <p:nvSpPr>
          <p:cNvPr id="10" name="Oval 9">
            <a:extLst>
              <a:ext uri="{FF2B5EF4-FFF2-40B4-BE49-F238E27FC236}">
                <a16:creationId xmlns:a16="http://schemas.microsoft.com/office/drawing/2014/main" id="{F438D2FC-86DB-4A61-8A25-A0F298958D8E}"/>
              </a:ext>
            </a:extLst>
          </p:cNvPr>
          <p:cNvSpPr/>
          <p:nvPr/>
        </p:nvSpPr>
        <p:spPr>
          <a:xfrm>
            <a:off x="6240464" y="4344989"/>
            <a:ext cx="719137" cy="4587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a:solidFill>
                <a:srgbClr val="FFFFFF"/>
              </a:solidFill>
              <a:latin typeface="Calibri" pitchFamily="34" charset="0"/>
            </a:endParaRPr>
          </a:p>
        </p:txBody>
      </p:sp>
    </p:spTree>
    <p:extLst>
      <p:ext uri="{BB962C8B-B14F-4D97-AF65-F5344CB8AC3E}">
        <p14:creationId xmlns:p14="http://schemas.microsoft.com/office/powerpoint/2010/main" val="1368016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F678353E-48EE-4976-8812-D1B8513D0AA4}"/>
              </a:ext>
            </a:extLst>
          </p:cNvPr>
          <p:cNvSpPr>
            <a:spLocks noGrp="1"/>
          </p:cNvSpPr>
          <p:nvPr>
            <p:ph type="title"/>
          </p:nvPr>
        </p:nvSpPr>
        <p:spPr/>
        <p:txBody>
          <a:bodyPr/>
          <a:lstStyle/>
          <a:p>
            <a:pPr algn="r"/>
            <a:r>
              <a:rPr lang="en-GB" altLang="en-US" sz="4000"/>
              <a:t>Access</a:t>
            </a:r>
          </a:p>
        </p:txBody>
      </p:sp>
      <p:sp>
        <p:nvSpPr>
          <p:cNvPr id="30723" name="Content Placeholder 2">
            <a:extLst>
              <a:ext uri="{FF2B5EF4-FFF2-40B4-BE49-F238E27FC236}">
                <a16:creationId xmlns:a16="http://schemas.microsoft.com/office/drawing/2014/main" id="{1E522AC9-AA1F-4EFF-9C4D-A1BBE82AF2D6}"/>
              </a:ext>
            </a:extLst>
          </p:cNvPr>
          <p:cNvSpPr>
            <a:spLocks noGrp="1"/>
          </p:cNvSpPr>
          <p:nvPr>
            <p:ph idx="1"/>
          </p:nvPr>
        </p:nvSpPr>
        <p:spPr>
          <a:xfrm>
            <a:off x="618565" y="2420939"/>
            <a:ext cx="4694799" cy="3773487"/>
          </a:xfrm>
        </p:spPr>
        <p:txBody>
          <a:bodyPr/>
          <a:lstStyle/>
          <a:p>
            <a:pPr marL="0" indent="0">
              <a:buNone/>
            </a:pPr>
            <a:r>
              <a:rPr lang="en-GB" altLang="en-US" sz="2600" dirty="0"/>
              <a:t>The same kinds of options, but some additional ones for databases. </a:t>
            </a:r>
          </a:p>
          <a:p>
            <a:pPr marL="0" indent="0">
              <a:buNone/>
            </a:pPr>
            <a:endParaRPr lang="en-GB" altLang="en-US" sz="2600" dirty="0"/>
          </a:p>
          <a:p>
            <a:pPr marL="0" indent="0">
              <a:buNone/>
            </a:pPr>
            <a:r>
              <a:rPr lang="en-GB" altLang="en-US" sz="2600" dirty="0"/>
              <a:t>Under “Advanced” you can set default passwords to use.</a:t>
            </a:r>
          </a:p>
        </p:txBody>
      </p:sp>
      <p:pic>
        <p:nvPicPr>
          <p:cNvPr id="30724" name="Picture 2">
            <a:extLst>
              <a:ext uri="{FF2B5EF4-FFF2-40B4-BE49-F238E27FC236}">
                <a16:creationId xmlns:a16="http://schemas.microsoft.com/office/drawing/2014/main" id="{A849F812-4C9F-4133-9891-5ACADA6E4C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1176" y="2276475"/>
            <a:ext cx="4981575"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5903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980EE9AE-DC66-4287-B275-C6680161A8B4}"/>
              </a:ext>
            </a:extLst>
          </p:cNvPr>
          <p:cNvSpPr>
            <a:spLocks noGrp="1"/>
          </p:cNvSpPr>
          <p:nvPr>
            <p:ph type="title"/>
          </p:nvPr>
        </p:nvSpPr>
        <p:spPr>
          <a:xfrm>
            <a:off x="2208213" y="260350"/>
            <a:ext cx="8229600" cy="1143000"/>
          </a:xfrm>
        </p:spPr>
        <p:txBody>
          <a:bodyPr/>
          <a:lstStyle/>
          <a:p>
            <a:pPr algn="r"/>
            <a:r>
              <a:rPr lang="en-GB" altLang="en-US" sz="4000"/>
              <a:t>Databases</a:t>
            </a:r>
            <a:endParaRPr lang="en-GB" altLang="en-US"/>
          </a:p>
        </p:txBody>
      </p:sp>
      <p:sp>
        <p:nvSpPr>
          <p:cNvPr id="7171" name="Content Placeholder 2">
            <a:extLst>
              <a:ext uri="{FF2B5EF4-FFF2-40B4-BE49-F238E27FC236}">
                <a16:creationId xmlns:a16="http://schemas.microsoft.com/office/drawing/2014/main" id="{3E2AA2C9-2EAF-4678-9820-5A940782D510}"/>
              </a:ext>
            </a:extLst>
          </p:cNvPr>
          <p:cNvSpPr>
            <a:spLocks noGrp="1"/>
          </p:cNvSpPr>
          <p:nvPr>
            <p:ph idx="1"/>
          </p:nvPr>
        </p:nvSpPr>
        <p:spPr>
          <a:xfrm>
            <a:off x="739588" y="2565400"/>
            <a:ext cx="10986247" cy="3949700"/>
          </a:xfrm>
        </p:spPr>
        <p:txBody>
          <a:bodyPr/>
          <a:lstStyle/>
          <a:p>
            <a:pPr marL="0" indent="0">
              <a:buNone/>
            </a:pPr>
            <a:r>
              <a:rPr lang="en-GB" altLang="en-US" sz="2600" dirty="0"/>
              <a:t>Structured </a:t>
            </a:r>
            <a:r>
              <a:rPr lang="en-GB" sz="2400" dirty="0"/>
              <a:t>persistent data stores.</a:t>
            </a:r>
            <a:endParaRPr lang="en-GB" altLang="en-US" sz="2600" dirty="0"/>
          </a:p>
          <a:p>
            <a:pPr marL="0" indent="0">
              <a:buNone/>
            </a:pPr>
            <a:endParaRPr lang="en-GB" altLang="en-US" sz="2600" dirty="0"/>
          </a:p>
          <a:p>
            <a:pPr marL="0" indent="0">
              <a:buNone/>
            </a:pPr>
            <a:r>
              <a:rPr lang="en-GB" altLang="en-US" sz="2600" dirty="0"/>
              <a:t>Oracle</a:t>
            </a:r>
          </a:p>
          <a:p>
            <a:pPr marL="0" indent="0">
              <a:buNone/>
            </a:pPr>
            <a:r>
              <a:rPr lang="en-GB" altLang="en-US" sz="2600" dirty="0"/>
              <a:t>MySQL</a:t>
            </a:r>
          </a:p>
          <a:p>
            <a:pPr marL="0" indent="0">
              <a:buNone/>
            </a:pPr>
            <a:r>
              <a:rPr lang="en-GB" altLang="en-US" sz="2600" dirty="0"/>
              <a:t>MS SQL Server</a:t>
            </a:r>
          </a:p>
          <a:p>
            <a:pPr marL="0" indent="0">
              <a:buNone/>
            </a:pPr>
            <a:r>
              <a:rPr lang="en-GB" altLang="en-US" sz="2600" dirty="0"/>
              <a:t>PostgreSQL ("Postgres")</a:t>
            </a:r>
          </a:p>
          <a:p>
            <a:pPr marL="0" indent="0">
              <a:buNone/>
            </a:pPr>
            <a:r>
              <a:rPr lang="en-GB" altLang="en-US" sz="2600" dirty="0"/>
              <a:t>Access (~format used by Arc Geodatabases)</a:t>
            </a:r>
          </a:p>
          <a:p>
            <a:pPr marL="0" indent="0">
              <a:buNone/>
            </a:pPr>
            <a:endParaRPr lang="en-GB" altLang="en-US" dirty="0"/>
          </a:p>
        </p:txBody>
      </p:sp>
    </p:spTree>
    <p:extLst>
      <p:ext uri="{BB962C8B-B14F-4D97-AF65-F5344CB8AC3E}">
        <p14:creationId xmlns:p14="http://schemas.microsoft.com/office/powerpoint/2010/main" val="36452124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D05C4E0E-E9FB-4020-ABC2-44852E37BE31}"/>
              </a:ext>
            </a:extLst>
          </p:cNvPr>
          <p:cNvSpPr>
            <a:spLocks noGrp="1"/>
          </p:cNvSpPr>
          <p:nvPr>
            <p:ph type="title"/>
          </p:nvPr>
        </p:nvSpPr>
        <p:spPr>
          <a:xfrm>
            <a:off x="1102659" y="188913"/>
            <a:ext cx="8901766" cy="1143000"/>
          </a:xfrm>
        </p:spPr>
        <p:txBody>
          <a:bodyPr>
            <a:normAutofit/>
          </a:bodyPr>
          <a:lstStyle/>
          <a:p>
            <a:pPr algn="l"/>
            <a:r>
              <a:rPr lang="en-GB" altLang="en-US" sz="4000" dirty="0">
                <a:latin typeface="Calibri" panose="020F0502020204030204" pitchFamily="34" charset="0"/>
                <a:ea typeface="+mn-ea"/>
                <a:cs typeface="+mn-cs"/>
              </a:rPr>
              <a:t>ODBC Pros</a:t>
            </a:r>
          </a:p>
        </p:txBody>
      </p:sp>
      <p:sp>
        <p:nvSpPr>
          <p:cNvPr id="33795" name="Content Placeholder 2">
            <a:extLst>
              <a:ext uri="{FF2B5EF4-FFF2-40B4-BE49-F238E27FC236}">
                <a16:creationId xmlns:a16="http://schemas.microsoft.com/office/drawing/2014/main" id="{3B64D555-141A-41E5-9C2A-3D41C9D41F47}"/>
              </a:ext>
            </a:extLst>
          </p:cNvPr>
          <p:cNvSpPr>
            <a:spLocks noGrp="1"/>
          </p:cNvSpPr>
          <p:nvPr>
            <p:ph idx="1"/>
          </p:nvPr>
        </p:nvSpPr>
        <p:spPr>
          <a:xfrm>
            <a:off x="1082021" y="3429000"/>
            <a:ext cx="10388319" cy="3240088"/>
          </a:xfrm>
        </p:spPr>
        <p:txBody>
          <a:bodyPr/>
          <a:lstStyle/>
          <a:p>
            <a:pPr marL="0" indent="0">
              <a:spcAft>
                <a:spcPts val="1200"/>
              </a:spcAft>
              <a:buNone/>
            </a:pPr>
            <a:r>
              <a:rPr lang="en-GB" altLang="en-US" sz="2600" dirty="0"/>
              <a:t>Rather inefficient:</a:t>
            </a:r>
          </a:p>
          <a:p>
            <a:pPr marL="0" indent="0">
              <a:spcAft>
                <a:spcPts val="1200"/>
              </a:spcAft>
              <a:buNone/>
            </a:pPr>
            <a:r>
              <a:rPr lang="en-GB" altLang="en-US" sz="2600" dirty="0"/>
              <a:t>	Program </a:t>
            </a:r>
            <a:r>
              <a:rPr lang="en-US" altLang="en-US" sz="2600" dirty="0"/>
              <a:t>→ Bridge → Driver → Database</a:t>
            </a:r>
            <a:endParaRPr lang="en-GB" altLang="en-US" sz="2600" dirty="0"/>
          </a:p>
          <a:p>
            <a:pPr marL="0" indent="0">
              <a:spcAft>
                <a:spcPts val="1200"/>
              </a:spcAft>
              <a:buNone/>
            </a:pPr>
            <a:r>
              <a:rPr lang="en-GB" altLang="en-US" sz="2600" dirty="0"/>
              <a:t>ODBC was meant to be a stop-gap and is a bit hit and miss.</a:t>
            </a:r>
          </a:p>
          <a:p>
            <a:pPr marL="0" indent="0">
              <a:spcAft>
                <a:spcPts val="1200"/>
              </a:spcAft>
              <a:buNone/>
            </a:pPr>
            <a:r>
              <a:rPr lang="en-GB" altLang="en-US" sz="2600" dirty="0"/>
              <a:t>Issues with Strings and Access. On Excel and text, see also: </a:t>
            </a:r>
            <a:r>
              <a:rPr lang="en-GB" altLang="en-US" sz="2600" dirty="0">
                <a:solidFill>
                  <a:schemeClr val="accent5"/>
                </a:solidFill>
              </a:rPr>
              <a:t>http://support.microsoft.com/kb/178717</a:t>
            </a:r>
          </a:p>
        </p:txBody>
      </p:sp>
      <p:sp>
        <p:nvSpPr>
          <p:cNvPr id="33796" name="Title 1">
            <a:extLst>
              <a:ext uri="{FF2B5EF4-FFF2-40B4-BE49-F238E27FC236}">
                <a16:creationId xmlns:a16="http://schemas.microsoft.com/office/drawing/2014/main" id="{A4F4F215-0ECD-4A73-8F97-3094E7870964}"/>
              </a:ext>
            </a:extLst>
          </p:cNvPr>
          <p:cNvSpPr txBox="1">
            <a:spLocks/>
          </p:cNvSpPr>
          <p:nvPr/>
        </p:nvSpPr>
        <p:spPr bwMode="auto">
          <a:xfrm>
            <a:off x="1102659" y="2565400"/>
            <a:ext cx="89017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dirty="0"/>
              <a:t>ODBC Cons</a:t>
            </a:r>
          </a:p>
        </p:txBody>
      </p:sp>
      <p:sp>
        <p:nvSpPr>
          <p:cNvPr id="33797" name="Content Placeholder 2">
            <a:extLst>
              <a:ext uri="{FF2B5EF4-FFF2-40B4-BE49-F238E27FC236}">
                <a16:creationId xmlns:a16="http://schemas.microsoft.com/office/drawing/2014/main" id="{4BE80227-59CC-47B4-B71D-57767646BBB4}"/>
              </a:ext>
            </a:extLst>
          </p:cNvPr>
          <p:cNvSpPr txBox="1">
            <a:spLocks/>
          </p:cNvSpPr>
          <p:nvPr/>
        </p:nvSpPr>
        <p:spPr bwMode="auto">
          <a:xfrm>
            <a:off x="1102659" y="1196976"/>
            <a:ext cx="9986682"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GB" altLang="en-US" sz="2600" dirty="0"/>
              <a:t>Common to most machines and driver supplied.</a:t>
            </a:r>
          </a:p>
          <a:p>
            <a:pPr>
              <a:buFont typeface="Arial" panose="020B0604020202020204" pitchFamily="34" charset="0"/>
              <a:buNone/>
            </a:pPr>
            <a:r>
              <a:rPr lang="en-GB" altLang="en-US" sz="2600" dirty="0"/>
              <a:t>As long as the ODBC data is </a:t>
            </a:r>
            <a:r>
              <a:rPr lang="en-GB" altLang="en-US" sz="2600" dirty="0" err="1"/>
              <a:t>uptodate</a:t>
            </a:r>
            <a:r>
              <a:rPr lang="en-GB" altLang="en-US" sz="2600" dirty="0"/>
              <a:t>, you can refer to the database by name, not location.</a:t>
            </a:r>
          </a:p>
        </p:txBody>
      </p:sp>
    </p:spTree>
    <p:extLst>
      <p:ext uri="{BB962C8B-B14F-4D97-AF65-F5344CB8AC3E}">
        <p14:creationId xmlns:p14="http://schemas.microsoft.com/office/powerpoint/2010/main" val="3214366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87FF-7E94-496D-A4B5-60259784FF16}"/>
              </a:ext>
            </a:extLst>
          </p:cNvPr>
          <p:cNvSpPr>
            <a:spLocks noGrp="1"/>
          </p:cNvSpPr>
          <p:nvPr>
            <p:ph type="title"/>
          </p:nvPr>
        </p:nvSpPr>
        <p:spPr/>
        <p:txBody>
          <a:bodyPr/>
          <a:lstStyle/>
          <a:p>
            <a:pPr algn="r"/>
            <a:r>
              <a:rPr lang="en-GB" dirty="0"/>
              <a:t>Security</a:t>
            </a:r>
          </a:p>
        </p:txBody>
      </p:sp>
      <p:sp>
        <p:nvSpPr>
          <p:cNvPr id="3" name="Content Placeholder 2">
            <a:extLst>
              <a:ext uri="{FF2B5EF4-FFF2-40B4-BE49-F238E27FC236}">
                <a16:creationId xmlns:a16="http://schemas.microsoft.com/office/drawing/2014/main" id="{C504F4BC-0F9A-4F75-A3F0-5F31D4B295DF}"/>
              </a:ext>
            </a:extLst>
          </p:cNvPr>
          <p:cNvSpPr>
            <a:spLocks noGrp="1"/>
          </p:cNvSpPr>
          <p:nvPr>
            <p:ph idx="1"/>
          </p:nvPr>
        </p:nvSpPr>
        <p:spPr>
          <a:xfrm>
            <a:off x="461682" y="2141537"/>
            <a:ext cx="11344835" cy="4351338"/>
          </a:xfrm>
        </p:spPr>
        <p:txBody>
          <a:bodyPr/>
          <a:lstStyle/>
          <a:p>
            <a:pPr marL="0" indent="0">
              <a:buNone/>
            </a:pPr>
            <a:r>
              <a:rPr lang="en-GB" dirty="0"/>
              <a:t>If security is likely to be an issue, for example, because the database will be web-based, you need to understand attacks against databases.</a:t>
            </a:r>
          </a:p>
          <a:p>
            <a:pPr marL="0" indent="0">
              <a:buNone/>
            </a:pPr>
            <a:r>
              <a:rPr lang="en-GB" dirty="0"/>
              <a:t>Generally, see:</a:t>
            </a:r>
          </a:p>
          <a:p>
            <a:pPr marL="0" indent="0">
              <a:buNone/>
            </a:pPr>
            <a:r>
              <a:rPr lang="en-GB" dirty="0">
                <a:solidFill>
                  <a:schemeClr val="accent5"/>
                </a:solidFill>
              </a:rPr>
              <a:t>http://www.geog.leeds.ac.uk/courses/postgrad/web/web-based-gis/materials.html</a:t>
            </a:r>
          </a:p>
          <a:p>
            <a:pPr marL="0" indent="0">
              <a:buNone/>
            </a:pPr>
            <a:r>
              <a:rPr lang="en-GB" dirty="0"/>
              <a:t>You should use parameter substitution (where checked variables are injected into queries as tuples, rather than allowing queries to be directly created):</a:t>
            </a:r>
          </a:p>
          <a:p>
            <a:pPr marL="0" indent="0">
              <a:buNone/>
            </a:pPr>
            <a:r>
              <a:rPr lang="en-GB" dirty="0">
                <a:solidFill>
                  <a:schemeClr val="accent5"/>
                </a:solidFill>
              </a:rPr>
              <a:t>https://docs.python.org/3/library/sqlite3.html </a:t>
            </a:r>
            <a:r>
              <a:rPr lang="en-GB" dirty="0"/>
              <a:t>(search for "injection attack")</a:t>
            </a:r>
          </a:p>
          <a:p>
            <a:pPr marL="0" indent="0">
              <a:buNone/>
            </a:pPr>
            <a:endParaRPr lang="en-GB" dirty="0"/>
          </a:p>
        </p:txBody>
      </p:sp>
    </p:spTree>
    <p:extLst>
      <p:ext uri="{BB962C8B-B14F-4D97-AF65-F5344CB8AC3E}">
        <p14:creationId xmlns:p14="http://schemas.microsoft.com/office/powerpoint/2010/main" val="15025024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DB404861-D942-4B43-A663-E64A2795BF49}"/>
              </a:ext>
            </a:extLst>
          </p:cNvPr>
          <p:cNvSpPr>
            <a:spLocks noGrp="1" noChangeArrowheads="1"/>
          </p:cNvSpPr>
          <p:nvPr>
            <p:ph idx="1"/>
          </p:nvPr>
        </p:nvSpPr>
        <p:spPr>
          <a:xfrm>
            <a:off x="591671" y="2349500"/>
            <a:ext cx="9412754" cy="4237038"/>
          </a:xfrm>
        </p:spPr>
        <p:txBody>
          <a:bodyPr rtlCol="0">
            <a:normAutofit/>
          </a:bodyPr>
          <a:lstStyle/>
          <a:p>
            <a:pPr lvl="1">
              <a:buNone/>
              <a:defRPr/>
            </a:pPr>
            <a:r>
              <a:rPr lang="en-GB" dirty="0">
                <a:solidFill>
                  <a:schemeClr val="bg1">
                    <a:lumMod val="50000"/>
                  </a:schemeClr>
                </a:solidFill>
              </a:rPr>
              <a:t>Python and Databases</a:t>
            </a:r>
          </a:p>
          <a:p>
            <a:pPr lvl="1">
              <a:buNone/>
              <a:defRPr/>
            </a:pPr>
            <a:r>
              <a:rPr lang="en-GB" sz="3600" dirty="0"/>
              <a:t>SQL</a:t>
            </a:r>
          </a:p>
          <a:p>
            <a:pPr lvl="1">
              <a:buNone/>
              <a:defRPr/>
            </a:pPr>
            <a:r>
              <a:rPr lang="en-GB" dirty="0">
                <a:solidFill>
                  <a:schemeClr val="bg1">
                    <a:lumMod val="50000"/>
                  </a:schemeClr>
                </a:solidFill>
              </a:rPr>
              <a:t>ORMs</a:t>
            </a:r>
          </a:p>
        </p:txBody>
      </p:sp>
    </p:spTree>
    <p:extLst>
      <p:ext uri="{BB962C8B-B14F-4D97-AF65-F5344CB8AC3E}">
        <p14:creationId xmlns:p14="http://schemas.microsoft.com/office/powerpoint/2010/main" val="19303365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5B5F7C7C-AE6D-4683-91B8-3ED1C9489786}"/>
              </a:ext>
            </a:extLst>
          </p:cNvPr>
          <p:cNvSpPr>
            <a:spLocks noGrp="1"/>
          </p:cNvSpPr>
          <p:nvPr>
            <p:ph type="title"/>
          </p:nvPr>
        </p:nvSpPr>
        <p:spPr>
          <a:xfrm>
            <a:off x="1919287" y="333375"/>
            <a:ext cx="9793099" cy="1143000"/>
          </a:xfrm>
        </p:spPr>
        <p:txBody>
          <a:bodyPr>
            <a:normAutofit fontScale="90000"/>
          </a:bodyPr>
          <a:lstStyle/>
          <a:p>
            <a:pPr algn="r"/>
            <a:r>
              <a:rPr lang="en-GB" altLang="en-US" sz="4000" dirty="0"/>
              <a:t>SQL </a:t>
            </a:r>
            <a:br>
              <a:rPr lang="en-GB" altLang="en-US" sz="4000" dirty="0"/>
            </a:br>
            <a:r>
              <a:rPr lang="en-GB" altLang="en-US" sz="4000" dirty="0"/>
              <a:t>(Structured Query Language)</a:t>
            </a:r>
            <a:endParaRPr lang="en-GB" altLang="en-US" dirty="0"/>
          </a:p>
        </p:txBody>
      </p:sp>
      <p:sp>
        <p:nvSpPr>
          <p:cNvPr id="50179" name="Content Placeholder 2">
            <a:extLst>
              <a:ext uri="{FF2B5EF4-FFF2-40B4-BE49-F238E27FC236}">
                <a16:creationId xmlns:a16="http://schemas.microsoft.com/office/drawing/2014/main" id="{5C779838-4476-4FE0-AF39-0FD071FA0817}"/>
              </a:ext>
            </a:extLst>
          </p:cNvPr>
          <p:cNvSpPr>
            <a:spLocks noGrp="1"/>
          </p:cNvSpPr>
          <p:nvPr>
            <p:ph idx="1"/>
          </p:nvPr>
        </p:nvSpPr>
        <p:spPr>
          <a:xfrm>
            <a:off x="658906" y="1989139"/>
            <a:ext cx="11053481" cy="4752975"/>
          </a:xfrm>
        </p:spPr>
        <p:txBody>
          <a:bodyPr>
            <a:normAutofit lnSpcReduction="10000"/>
          </a:bodyPr>
          <a:lstStyle/>
          <a:p>
            <a:pPr marL="0" indent="0">
              <a:spcAft>
                <a:spcPts val="1200"/>
              </a:spcAft>
              <a:buNone/>
            </a:pPr>
            <a:r>
              <a:rPr lang="en-GB" altLang="en-US" sz="2600" dirty="0"/>
              <a:t>ISO Standard for database management.</a:t>
            </a:r>
          </a:p>
          <a:p>
            <a:pPr marL="0" indent="0">
              <a:spcAft>
                <a:spcPts val="1200"/>
              </a:spcAft>
              <a:buNone/>
            </a:pPr>
            <a:r>
              <a:rPr lang="en-GB" altLang="en-US" sz="2600" dirty="0"/>
              <a:t>Allows creation, alteration, and querying of databases.</a:t>
            </a:r>
          </a:p>
          <a:p>
            <a:pPr marL="0" indent="0">
              <a:buNone/>
            </a:pPr>
            <a:r>
              <a:rPr lang="en-GB" altLang="en-US" sz="2600" dirty="0"/>
              <a:t>Broadly divided into: </a:t>
            </a:r>
          </a:p>
          <a:p>
            <a:pPr marL="0" indent="0">
              <a:buNone/>
            </a:pPr>
            <a:r>
              <a:rPr lang="en-GB" altLang="en-US" sz="2600" dirty="0"/>
              <a:t>Data Manipulation Language (DML) : data operations</a:t>
            </a:r>
          </a:p>
          <a:p>
            <a:pPr marL="0" indent="0">
              <a:spcAft>
                <a:spcPts val="1200"/>
              </a:spcAft>
              <a:buNone/>
            </a:pPr>
            <a:r>
              <a:rPr lang="en-GB" altLang="en-US" sz="2600" dirty="0"/>
              <a:t>Data Definition Language (DDL) : table &amp; database operations</a:t>
            </a:r>
          </a:p>
          <a:p>
            <a:pPr marL="0" indent="0">
              <a:buNone/>
            </a:pPr>
            <a:endParaRPr lang="en-GB" altLang="en-US" sz="2600" dirty="0"/>
          </a:p>
          <a:p>
            <a:pPr marL="0" indent="0">
              <a:buNone/>
            </a:pPr>
            <a:r>
              <a:rPr lang="en-GB" altLang="en-US" sz="2600" dirty="0"/>
              <a:t>Often not case-sensitive, but better to assume it is. </a:t>
            </a:r>
          </a:p>
          <a:p>
            <a:pPr marL="0" indent="0">
              <a:buNone/>
            </a:pPr>
            <a:r>
              <a:rPr lang="en-GB" altLang="en-US" sz="2600" dirty="0"/>
              <a:t>Commands therefore usually written UPPERCASE. </a:t>
            </a:r>
          </a:p>
          <a:p>
            <a:pPr marL="0" indent="0">
              <a:buNone/>
            </a:pPr>
            <a:r>
              <a:rPr lang="en-GB" altLang="en-US" sz="2600" dirty="0"/>
              <a:t>Some databases require a semi-colon at the end of lines.</a:t>
            </a:r>
          </a:p>
          <a:p>
            <a:pPr marL="0" indent="0">
              <a:buNone/>
            </a:pPr>
            <a:endParaRPr lang="en-GB" altLang="en-US" dirty="0"/>
          </a:p>
        </p:txBody>
      </p:sp>
    </p:spTree>
    <p:extLst>
      <p:ext uri="{BB962C8B-B14F-4D97-AF65-F5344CB8AC3E}">
        <p14:creationId xmlns:p14="http://schemas.microsoft.com/office/powerpoint/2010/main" val="5624606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91BC9B29-30A1-4C1F-830D-D58FE2D63B8D}"/>
              </a:ext>
            </a:extLst>
          </p:cNvPr>
          <p:cNvSpPr>
            <a:spLocks noGrp="1"/>
          </p:cNvSpPr>
          <p:nvPr>
            <p:ph type="title"/>
          </p:nvPr>
        </p:nvSpPr>
        <p:spPr>
          <a:xfrm>
            <a:off x="3274732" y="115886"/>
            <a:ext cx="8229600" cy="1143000"/>
          </a:xfrm>
        </p:spPr>
        <p:txBody>
          <a:bodyPr/>
          <a:lstStyle/>
          <a:p>
            <a:pPr algn="r"/>
            <a:r>
              <a:rPr lang="en-GB" altLang="en-US" sz="4000" dirty="0"/>
              <a:t>Creating Tables</a:t>
            </a:r>
            <a:endParaRPr lang="en-GB" altLang="en-US" dirty="0"/>
          </a:p>
        </p:txBody>
      </p:sp>
      <p:sp>
        <p:nvSpPr>
          <p:cNvPr id="51203" name="Content Placeholder 2">
            <a:extLst>
              <a:ext uri="{FF2B5EF4-FFF2-40B4-BE49-F238E27FC236}">
                <a16:creationId xmlns:a16="http://schemas.microsoft.com/office/drawing/2014/main" id="{DA996759-53E5-48ED-AFF1-A013342BF008}"/>
              </a:ext>
            </a:extLst>
          </p:cNvPr>
          <p:cNvSpPr>
            <a:spLocks noGrp="1"/>
          </p:cNvSpPr>
          <p:nvPr>
            <p:ph idx="1"/>
          </p:nvPr>
        </p:nvSpPr>
        <p:spPr>
          <a:xfrm>
            <a:off x="591670" y="1557339"/>
            <a:ext cx="11268635" cy="5184775"/>
          </a:xfrm>
        </p:spPr>
        <p:txBody>
          <a:bodyPr>
            <a:normAutofit fontScale="92500" lnSpcReduction="10000"/>
          </a:bodyPr>
          <a:lstStyle/>
          <a:p>
            <a:pPr marL="0" indent="0">
              <a:buNone/>
            </a:pPr>
            <a:r>
              <a:rPr lang="en-GB" altLang="en-US" sz="2600" dirty="0">
                <a:latin typeface="Courier New" panose="02070309020205020404" pitchFamily="49" charset="0"/>
                <a:cs typeface="Courier New" panose="02070309020205020404" pitchFamily="49" charset="0"/>
              </a:rPr>
              <a:t>CREATE TABLE </a:t>
            </a:r>
            <a:r>
              <a:rPr lang="en-GB" altLang="en-US" sz="2600" dirty="0" err="1">
                <a:latin typeface="Courier New" panose="02070309020205020404" pitchFamily="49" charset="0"/>
                <a:cs typeface="Courier New" panose="02070309020205020404" pitchFamily="49" charset="0"/>
              </a:rPr>
              <a:t>tableName</a:t>
            </a:r>
            <a:r>
              <a:rPr lang="en-GB" altLang="en-US" sz="2600" dirty="0">
                <a:latin typeface="Courier New" panose="02070309020205020404" pitchFamily="49" charset="0"/>
                <a:cs typeface="Courier New" panose="02070309020205020404" pitchFamily="49" charset="0"/>
              </a:rPr>
              <a:t> (</a:t>
            </a:r>
          </a:p>
          <a:p>
            <a:pPr marL="0" indent="0">
              <a:buNone/>
            </a:pPr>
            <a:r>
              <a:rPr lang="en-GB" altLang="en-US" sz="2600" dirty="0">
                <a:latin typeface="Courier New" panose="02070309020205020404" pitchFamily="49" charset="0"/>
                <a:cs typeface="Courier New" panose="02070309020205020404" pitchFamily="49" charset="0"/>
              </a:rPr>
              <a:t>	col1Name  type,</a:t>
            </a:r>
          </a:p>
          <a:p>
            <a:pPr marL="0" indent="0">
              <a:buNone/>
            </a:pPr>
            <a:r>
              <a:rPr lang="en-GB" altLang="en-US" sz="2600" dirty="0">
                <a:latin typeface="Courier New" panose="02070309020205020404" pitchFamily="49" charset="0"/>
                <a:cs typeface="Courier New" panose="02070309020205020404" pitchFamily="49" charset="0"/>
              </a:rPr>
              <a:t>	col2Name  type</a:t>
            </a:r>
          </a:p>
          <a:p>
            <a:pPr marL="0" indent="0">
              <a:spcAft>
                <a:spcPts val="1200"/>
              </a:spcAft>
              <a:buNone/>
            </a:pPr>
            <a:r>
              <a:rPr lang="en-GB" altLang="en-US" sz="2600" dirty="0">
                <a:latin typeface="Courier New" panose="02070309020205020404" pitchFamily="49" charset="0"/>
                <a:cs typeface="Courier New" panose="02070309020205020404" pitchFamily="49" charset="0"/>
              </a:rPr>
              <a:t>)</a:t>
            </a:r>
          </a:p>
          <a:p>
            <a:pPr marL="0" indent="0">
              <a:buNone/>
            </a:pPr>
            <a:r>
              <a:rPr lang="en-GB" altLang="en-US" sz="2600" dirty="0">
                <a:cs typeface="Courier New" panose="02070309020205020404" pitchFamily="49" charset="0"/>
              </a:rPr>
              <a:t>List of datatypes at:</a:t>
            </a:r>
          </a:p>
          <a:p>
            <a:pPr marL="0" indent="0">
              <a:spcAft>
                <a:spcPts val="1200"/>
              </a:spcAft>
              <a:buNone/>
            </a:pPr>
            <a:r>
              <a:rPr lang="en-GB" altLang="en-US" sz="2600" dirty="0">
                <a:solidFill>
                  <a:schemeClr val="accent5"/>
                </a:solidFill>
                <a:cs typeface="Courier New" panose="02070309020205020404" pitchFamily="49" charset="0"/>
              </a:rPr>
              <a:t>http://www.w3schools.com/sql/sql_datatypes.asp</a:t>
            </a:r>
            <a:endParaRPr lang="en-GB" altLang="en-US" sz="2600" dirty="0">
              <a:solidFill>
                <a:schemeClr val="accent5"/>
              </a:solidFill>
              <a:latin typeface="Courier New" panose="02070309020205020404" pitchFamily="49" charset="0"/>
              <a:cs typeface="Courier New" panose="02070309020205020404" pitchFamily="49" charset="0"/>
            </a:endParaRPr>
          </a:p>
          <a:p>
            <a:pPr marL="0" indent="0">
              <a:buNone/>
            </a:pPr>
            <a:r>
              <a:rPr lang="en-GB" altLang="en-US" sz="2600" dirty="0">
                <a:latin typeface="Courier New" panose="02070309020205020404" pitchFamily="49" charset="0"/>
                <a:cs typeface="Courier New" panose="02070309020205020404" pitchFamily="49" charset="0"/>
              </a:rPr>
              <a:t>CREATE TABLE Results (</a:t>
            </a:r>
          </a:p>
          <a:p>
            <a:pPr marL="0" indent="0">
              <a:buNone/>
            </a:pPr>
            <a:r>
              <a:rPr lang="en-GB" altLang="en-US" sz="2600" dirty="0">
                <a:latin typeface="Courier New" panose="02070309020205020404" pitchFamily="49" charset="0"/>
                <a:cs typeface="Courier New" panose="02070309020205020404" pitchFamily="49" charset="0"/>
              </a:rPr>
              <a:t>    	Address varchar(255),</a:t>
            </a:r>
          </a:p>
          <a:p>
            <a:pPr marL="0" indent="0">
              <a:buNone/>
            </a:pPr>
            <a:r>
              <a:rPr lang="en-GB" altLang="en-US" sz="2600" dirty="0">
                <a:latin typeface="Courier New" panose="02070309020205020404" pitchFamily="49" charset="0"/>
                <a:cs typeface="Courier New" panose="02070309020205020404" pitchFamily="49" charset="0"/>
              </a:rPr>
              <a:t>    	Burglaries </a:t>
            </a:r>
            <a:r>
              <a:rPr lang="en-GB" altLang="en-US" sz="2600" dirty="0" err="1">
                <a:latin typeface="Courier New" panose="02070309020205020404" pitchFamily="49" charset="0"/>
                <a:cs typeface="Courier New" panose="02070309020205020404" pitchFamily="49" charset="0"/>
              </a:rPr>
              <a:t>int</a:t>
            </a: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latin typeface="Courier New" panose="02070309020205020404" pitchFamily="49" charset="0"/>
                <a:cs typeface="Courier New" panose="02070309020205020404" pitchFamily="49" charset="0"/>
              </a:rPr>
              <a:t>)</a:t>
            </a:r>
          </a:p>
          <a:p>
            <a:pPr marL="0" indent="0">
              <a:buNone/>
            </a:pPr>
            <a:r>
              <a:rPr lang="en-GB" altLang="en-US" dirty="0"/>
              <a:t> </a:t>
            </a:r>
          </a:p>
        </p:txBody>
      </p:sp>
      <p:sp>
        <p:nvSpPr>
          <p:cNvPr id="51204" name="TextBox 3">
            <a:extLst>
              <a:ext uri="{FF2B5EF4-FFF2-40B4-BE49-F238E27FC236}">
                <a16:creationId xmlns:a16="http://schemas.microsoft.com/office/drawing/2014/main" id="{B7452FA8-3A34-48AF-A871-7E574EA6F677}"/>
              </a:ext>
            </a:extLst>
          </p:cNvPr>
          <p:cNvSpPr txBox="1">
            <a:spLocks noChangeArrowheads="1"/>
          </p:cNvSpPr>
          <p:nvPr/>
        </p:nvSpPr>
        <p:spPr bwMode="auto">
          <a:xfrm>
            <a:off x="6716340" y="4839492"/>
            <a:ext cx="2376487"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latin typeface="Arial" panose="020B0604020202020204" pitchFamily="34" charset="0"/>
              </a:rPr>
              <a:t>Note the need to define String max size.</a:t>
            </a:r>
          </a:p>
        </p:txBody>
      </p:sp>
    </p:spTree>
    <p:extLst>
      <p:ext uri="{BB962C8B-B14F-4D97-AF65-F5344CB8AC3E}">
        <p14:creationId xmlns:p14="http://schemas.microsoft.com/office/powerpoint/2010/main" val="30669719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FDDA49F1-F494-4620-97E8-BFF737C28EBF}"/>
              </a:ext>
            </a:extLst>
          </p:cNvPr>
          <p:cNvSpPr>
            <a:spLocks noGrp="1"/>
          </p:cNvSpPr>
          <p:nvPr>
            <p:ph type="title"/>
          </p:nvPr>
        </p:nvSpPr>
        <p:spPr/>
        <p:txBody>
          <a:bodyPr/>
          <a:lstStyle/>
          <a:p>
            <a:pPr algn="r"/>
            <a:r>
              <a:rPr lang="en-GB" altLang="en-US" sz="4000"/>
              <a:t>SELECT command</a:t>
            </a:r>
          </a:p>
        </p:txBody>
      </p:sp>
      <p:sp>
        <p:nvSpPr>
          <p:cNvPr id="53251" name="Content Placeholder 2">
            <a:extLst>
              <a:ext uri="{FF2B5EF4-FFF2-40B4-BE49-F238E27FC236}">
                <a16:creationId xmlns:a16="http://schemas.microsoft.com/office/drawing/2014/main" id="{48F8DDF5-4ED6-443D-98DD-1BF781A4EA83}"/>
              </a:ext>
            </a:extLst>
          </p:cNvPr>
          <p:cNvSpPr>
            <a:spLocks noGrp="1"/>
          </p:cNvSpPr>
          <p:nvPr>
            <p:ph idx="1"/>
          </p:nvPr>
        </p:nvSpPr>
        <p:spPr>
          <a:xfrm>
            <a:off x="497541" y="1989138"/>
            <a:ext cx="11134165" cy="4679950"/>
          </a:xfrm>
        </p:spPr>
        <p:txBody>
          <a:bodyPr/>
          <a:lstStyle/>
          <a:p>
            <a:pPr marL="0" indent="0">
              <a:buNone/>
            </a:pPr>
            <a:r>
              <a:rPr lang="en-GB" altLang="en-US" sz="2600" dirty="0">
                <a:latin typeface="Courier New" panose="02070309020205020404" pitchFamily="49" charset="0"/>
                <a:cs typeface="Courier New" panose="02070309020205020404" pitchFamily="49" charset="0"/>
              </a:rPr>
              <a:t>SELECT</a:t>
            </a:r>
            <a:r>
              <a:rPr lang="en-GB" altLang="en-US" sz="2600" dirty="0"/>
              <a:t> column, column</a:t>
            </a:r>
          </a:p>
          <a:p>
            <a:pPr marL="0" indent="0">
              <a:buNone/>
            </a:pPr>
            <a:r>
              <a:rPr lang="en-GB" altLang="en-US" sz="2600" dirty="0">
                <a:latin typeface="Courier New" panose="02070309020205020404" pitchFamily="49" charset="0"/>
                <a:cs typeface="Courier New" panose="02070309020205020404" pitchFamily="49" charset="0"/>
              </a:rPr>
              <a:t>FROM</a:t>
            </a:r>
            <a:r>
              <a:rPr lang="en-GB" altLang="en-US" sz="2600" dirty="0"/>
              <a:t> tables in database</a:t>
            </a:r>
          </a:p>
          <a:p>
            <a:pPr marL="0" indent="0">
              <a:buNone/>
            </a:pPr>
            <a:r>
              <a:rPr lang="en-GB" altLang="en-US" sz="2600" dirty="0">
                <a:latin typeface="Courier New" panose="02070309020205020404" pitchFamily="49" charset="0"/>
                <a:cs typeface="Courier New" panose="02070309020205020404" pitchFamily="49" charset="0"/>
              </a:rPr>
              <a:t>WHERE</a:t>
            </a:r>
            <a:r>
              <a:rPr lang="en-GB" altLang="en-US" sz="2600" dirty="0"/>
              <a:t> conditions</a:t>
            </a:r>
          </a:p>
          <a:p>
            <a:pPr marL="0" indent="0">
              <a:buNone/>
            </a:pPr>
            <a:r>
              <a:rPr lang="en-GB" altLang="en-US" sz="2600" dirty="0">
                <a:latin typeface="Courier New" panose="02070309020205020404" pitchFamily="49" charset="0"/>
                <a:cs typeface="Courier New" panose="02070309020205020404" pitchFamily="49" charset="0"/>
              </a:rPr>
              <a:t>ORDER BY</a:t>
            </a:r>
            <a:r>
              <a:rPr lang="en-GB" altLang="en-US" sz="2600" dirty="0"/>
              <a:t> things to ordered on</a:t>
            </a:r>
          </a:p>
          <a:p>
            <a:pPr marL="0" indent="0">
              <a:buNone/>
            </a:pPr>
            <a:endParaRPr lang="en-GB" altLang="en-US" sz="2600" dirty="0"/>
          </a:p>
          <a:p>
            <a:pPr marL="0" indent="0">
              <a:buNone/>
            </a:pPr>
            <a:r>
              <a:rPr lang="en-GB" altLang="en-US" sz="2600" dirty="0">
                <a:latin typeface="Courier New" panose="02070309020205020404" pitchFamily="49" charset="0"/>
                <a:cs typeface="Courier New" panose="02070309020205020404" pitchFamily="49" charset="0"/>
              </a:rPr>
              <a:t>SELECT Addresses</a:t>
            </a:r>
            <a:endParaRPr lang="en-GB" altLang="en-US" sz="2600" dirty="0"/>
          </a:p>
          <a:p>
            <a:pPr marL="0" indent="0">
              <a:buNone/>
            </a:pPr>
            <a:r>
              <a:rPr lang="en-GB" altLang="en-US" sz="2600" dirty="0">
                <a:latin typeface="Courier New" panose="02070309020205020404" pitchFamily="49" charset="0"/>
                <a:cs typeface="Courier New" panose="02070309020205020404" pitchFamily="49" charset="0"/>
              </a:rPr>
              <a:t>FROM </a:t>
            </a:r>
            <a:r>
              <a:rPr lang="en-GB" altLang="en-US" sz="2600" dirty="0" err="1">
                <a:latin typeface="Courier New" panose="02070309020205020404" pitchFamily="49" charset="0"/>
                <a:cs typeface="Courier New" panose="02070309020205020404" pitchFamily="49" charset="0"/>
              </a:rPr>
              <a:t>crimeTab</a:t>
            </a: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latin typeface="Courier New" panose="02070309020205020404" pitchFamily="49" charset="0"/>
                <a:cs typeface="Courier New" panose="02070309020205020404" pitchFamily="49" charset="0"/>
              </a:rPr>
              <a:t>WHERE </a:t>
            </a:r>
            <a:r>
              <a:rPr lang="en-GB" altLang="en-US" sz="2600" dirty="0" err="1">
                <a:latin typeface="Courier New" panose="02070309020205020404" pitchFamily="49" charset="0"/>
                <a:cs typeface="Courier New" panose="02070309020205020404" pitchFamily="49" charset="0"/>
              </a:rPr>
              <a:t>crimeType</a:t>
            </a:r>
            <a:r>
              <a:rPr lang="en-GB" altLang="en-US" sz="2600" dirty="0">
                <a:latin typeface="Courier New" panose="02070309020205020404" pitchFamily="49" charset="0"/>
                <a:cs typeface="Courier New" panose="02070309020205020404" pitchFamily="49" charset="0"/>
              </a:rPr>
              <a:t> = burglary</a:t>
            </a:r>
          </a:p>
          <a:p>
            <a:pPr marL="0" indent="0">
              <a:buNone/>
            </a:pPr>
            <a:r>
              <a:rPr lang="en-GB" altLang="en-US" sz="2600" dirty="0">
                <a:latin typeface="Courier New" panose="02070309020205020404" pitchFamily="49" charset="0"/>
                <a:cs typeface="Courier New" panose="02070309020205020404" pitchFamily="49" charset="0"/>
              </a:rPr>
              <a:t>ORDER BY city</a:t>
            </a:r>
          </a:p>
          <a:p>
            <a:pPr marL="0" indent="0">
              <a:buNone/>
            </a:pPr>
            <a:endParaRPr lang="en-GB" altLang="en-US" dirty="0"/>
          </a:p>
        </p:txBody>
      </p:sp>
    </p:spTree>
    <p:extLst>
      <p:ext uri="{BB962C8B-B14F-4D97-AF65-F5344CB8AC3E}">
        <p14:creationId xmlns:p14="http://schemas.microsoft.com/office/powerpoint/2010/main" val="22163382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146C3EFA-EB1C-4FA2-9B24-6138FE51E698}"/>
              </a:ext>
            </a:extLst>
          </p:cNvPr>
          <p:cNvSpPr>
            <a:spLocks noGrp="1"/>
          </p:cNvSpPr>
          <p:nvPr>
            <p:ph type="title"/>
          </p:nvPr>
        </p:nvSpPr>
        <p:spPr>
          <a:xfrm>
            <a:off x="2208212" y="188913"/>
            <a:ext cx="9557963" cy="1143000"/>
          </a:xfrm>
        </p:spPr>
        <p:txBody>
          <a:bodyPr/>
          <a:lstStyle/>
          <a:p>
            <a:pPr algn="r"/>
            <a:r>
              <a:rPr lang="en-GB" altLang="en-US" sz="4000" dirty="0"/>
              <a:t>Wildcards</a:t>
            </a:r>
          </a:p>
        </p:txBody>
      </p:sp>
      <p:sp>
        <p:nvSpPr>
          <p:cNvPr id="54275" name="Content Placeholder 2">
            <a:extLst>
              <a:ext uri="{FF2B5EF4-FFF2-40B4-BE49-F238E27FC236}">
                <a16:creationId xmlns:a16="http://schemas.microsoft.com/office/drawing/2014/main" id="{16838682-B354-4F8B-88F3-DFE6FD1AF638}"/>
              </a:ext>
            </a:extLst>
          </p:cNvPr>
          <p:cNvSpPr>
            <a:spLocks noGrp="1"/>
          </p:cNvSpPr>
          <p:nvPr>
            <p:ph idx="1"/>
          </p:nvPr>
        </p:nvSpPr>
        <p:spPr>
          <a:xfrm>
            <a:off x="497541" y="1916114"/>
            <a:ext cx="11147612" cy="4681537"/>
          </a:xfrm>
        </p:spPr>
        <p:txBody>
          <a:bodyPr/>
          <a:lstStyle/>
          <a:p>
            <a:pPr marL="0" indent="0">
              <a:buNone/>
            </a:pPr>
            <a:r>
              <a:rPr lang="en-GB" altLang="en-US" sz="2600" dirty="0">
                <a:latin typeface="Courier New" panose="02070309020205020404" pitchFamily="49" charset="0"/>
                <a:cs typeface="Courier New" panose="02070309020205020404" pitchFamily="49" charset="0"/>
              </a:rPr>
              <a:t>*</a:t>
            </a:r>
            <a:r>
              <a:rPr lang="en-GB" altLang="en-US" sz="2600" dirty="0"/>
              <a:t> 			: All (objects)</a:t>
            </a:r>
          </a:p>
          <a:p>
            <a:pPr marL="0" indent="0">
              <a:buNone/>
            </a:pPr>
            <a:r>
              <a:rPr lang="en-GB" altLang="en-US" sz="2600" dirty="0">
                <a:latin typeface="Courier New" panose="02070309020205020404" pitchFamily="49" charset="0"/>
                <a:cs typeface="Courier New" panose="02070309020205020404" pitchFamily="49" charset="0"/>
              </a:rPr>
              <a:t>%</a:t>
            </a:r>
            <a:r>
              <a:rPr lang="en-GB" altLang="en-US" sz="2600" dirty="0"/>
              <a:t> 			: Zero or more characters (in a string)</a:t>
            </a:r>
          </a:p>
          <a:p>
            <a:pPr marL="0" indent="0">
              <a:buNone/>
            </a:pPr>
            <a:r>
              <a:rPr lang="en-GB" altLang="en-US" sz="2600" dirty="0">
                <a:latin typeface="Courier New" panose="02070309020205020404" pitchFamily="49" charset="0"/>
                <a:cs typeface="Courier New" panose="02070309020205020404" pitchFamily="49" charset="0"/>
              </a:rPr>
              <a:t>_</a:t>
            </a:r>
            <a:r>
              <a:rPr lang="en-GB" altLang="en-US" sz="2600" dirty="0"/>
              <a:t>  			: One character</a:t>
            </a:r>
          </a:p>
          <a:p>
            <a:pPr marL="0" indent="0">
              <a:buNone/>
            </a:pPr>
            <a:r>
              <a:rPr lang="en-GB" altLang="en-US" sz="2600" dirty="0">
                <a:latin typeface="Courier New" panose="02070309020205020404" pitchFamily="49" charset="0"/>
                <a:cs typeface="Courier New" panose="02070309020205020404" pitchFamily="49" charset="0"/>
              </a:rPr>
              <a:t>[chars] </a:t>
            </a:r>
            <a:r>
              <a:rPr lang="en-GB" altLang="en-US" sz="2600" dirty="0"/>
              <a:t>		: Any character listed</a:t>
            </a:r>
          </a:p>
          <a:p>
            <a:pPr marL="0" indent="0">
              <a:buNone/>
            </a:pPr>
            <a:r>
              <a:rPr lang="en-GB" altLang="en-US" sz="2600" dirty="0">
                <a:latin typeface="Courier New" panose="02070309020205020404" pitchFamily="49" charset="0"/>
                <a:cs typeface="Courier New" panose="02070309020205020404" pitchFamily="49" charset="0"/>
              </a:rPr>
              <a:t>[^</a:t>
            </a:r>
            <a:r>
              <a:rPr lang="en-GB" altLang="en-US" sz="2600" dirty="0" err="1">
                <a:latin typeface="Courier New" panose="02070309020205020404" pitchFamily="49" charset="0"/>
                <a:cs typeface="Courier New" panose="02070309020205020404" pitchFamily="49" charset="0"/>
              </a:rPr>
              <a:t>charlist</a:t>
            </a:r>
            <a:r>
              <a:rPr lang="en-GB" altLang="en-US" sz="2600" dirty="0">
                <a:latin typeface="Courier New" panose="02070309020205020404" pitchFamily="49" charset="0"/>
                <a:cs typeface="Courier New" panose="02070309020205020404" pitchFamily="49" charset="0"/>
              </a:rPr>
              <a:t>] </a:t>
            </a:r>
            <a:r>
              <a:rPr lang="en-GB" altLang="en-US" sz="2600" dirty="0"/>
              <a:t>or </a:t>
            </a:r>
            <a:r>
              <a:rPr lang="en-GB" altLang="en-US" sz="2600" dirty="0">
                <a:latin typeface="Courier New" panose="02070309020205020404" pitchFamily="49" charset="0"/>
                <a:cs typeface="Courier New" panose="02070309020205020404" pitchFamily="49" charset="0"/>
              </a:rPr>
              <a:t>[!</a:t>
            </a:r>
            <a:r>
              <a:rPr lang="en-GB" altLang="en-US" sz="2600" dirty="0" err="1">
                <a:latin typeface="Courier New" panose="02070309020205020404" pitchFamily="49" charset="0"/>
                <a:cs typeface="Courier New" panose="02070309020205020404" pitchFamily="49" charset="0"/>
              </a:rPr>
              <a:t>charlist</a:t>
            </a:r>
            <a:r>
              <a:rPr lang="en-GB" altLang="en-US" sz="2600" dirty="0">
                <a:latin typeface="Courier New" panose="02070309020205020404" pitchFamily="49" charset="0"/>
                <a:cs typeface="Courier New" panose="02070309020205020404" pitchFamily="49" charset="0"/>
              </a:rPr>
              <a:t>] </a:t>
            </a:r>
          </a:p>
          <a:p>
            <a:pPr marL="0" indent="0">
              <a:buNone/>
            </a:pPr>
            <a:r>
              <a:rPr lang="en-GB" altLang="en-US" sz="2600" dirty="0">
                <a:latin typeface="Courier New" panose="02070309020205020404" pitchFamily="49" charset="0"/>
                <a:cs typeface="Courier New" panose="02070309020205020404" pitchFamily="49" charset="0"/>
              </a:rPr>
              <a:t>			</a:t>
            </a:r>
            <a:r>
              <a:rPr lang="en-GB" altLang="en-US" sz="2600" dirty="0"/>
              <a:t>: Any character not listed</a:t>
            </a:r>
          </a:p>
          <a:p>
            <a:pPr marL="0" indent="0">
              <a:buNone/>
            </a:pPr>
            <a:endParaRPr lang="en-GB" altLang="en-US" sz="2600" dirty="0"/>
          </a:p>
          <a:p>
            <a:pPr marL="0" indent="0">
              <a:buNone/>
            </a:pPr>
            <a:r>
              <a:rPr lang="en-GB" altLang="en-US" sz="2600" dirty="0"/>
              <a:t>E.g. Select all names with an </a:t>
            </a:r>
            <a:r>
              <a:rPr lang="en-GB" altLang="en-US" sz="2600" dirty="0" err="1"/>
              <a:t>a,b</a:t>
            </a:r>
            <a:r>
              <a:rPr lang="en-GB" altLang="en-US" sz="2600" dirty="0"/>
              <a:t>, or c somewhere in them:</a:t>
            </a:r>
          </a:p>
          <a:p>
            <a:pPr marL="0" indent="0">
              <a:buNone/>
            </a:pPr>
            <a:r>
              <a:rPr lang="en-GB" altLang="en-US" sz="2600" dirty="0">
                <a:latin typeface="Courier New" panose="02070309020205020404" pitchFamily="49" charset="0"/>
                <a:cs typeface="Courier New" panose="02070309020205020404" pitchFamily="49" charset="0"/>
              </a:rPr>
              <a:t>SELECT * FROM Tab1 WHERE name LIKE '[</a:t>
            </a:r>
            <a:r>
              <a:rPr lang="en-GB" altLang="en-US" sz="2600" dirty="0" err="1">
                <a:latin typeface="Courier New" panose="02070309020205020404" pitchFamily="49" charset="0"/>
                <a:cs typeface="Courier New" panose="02070309020205020404" pitchFamily="49" charset="0"/>
              </a:rPr>
              <a:t>abc</a:t>
            </a:r>
            <a:r>
              <a:rPr lang="en-GB" altLang="en-US" sz="26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3212312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41089EF4-0CB0-4781-A357-70EEFA786043}"/>
              </a:ext>
            </a:extLst>
          </p:cNvPr>
          <p:cNvSpPr>
            <a:spLocks noGrp="1"/>
          </p:cNvSpPr>
          <p:nvPr>
            <p:ph type="title"/>
          </p:nvPr>
        </p:nvSpPr>
        <p:spPr/>
        <p:txBody>
          <a:bodyPr/>
          <a:lstStyle/>
          <a:p>
            <a:pPr algn="r"/>
            <a:r>
              <a:rPr lang="en-GB" altLang="en-US" sz="4000"/>
              <a:t>Case sensitivity</a:t>
            </a:r>
          </a:p>
        </p:txBody>
      </p:sp>
      <p:sp>
        <p:nvSpPr>
          <p:cNvPr id="55299" name="Content Placeholder 2">
            <a:extLst>
              <a:ext uri="{FF2B5EF4-FFF2-40B4-BE49-F238E27FC236}">
                <a16:creationId xmlns:a16="http://schemas.microsoft.com/office/drawing/2014/main" id="{205C252D-D496-4B97-B346-2851B44A94F1}"/>
              </a:ext>
            </a:extLst>
          </p:cNvPr>
          <p:cNvSpPr>
            <a:spLocks noGrp="1"/>
          </p:cNvSpPr>
          <p:nvPr>
            <p:ph idx="1"/>
          </p:nvPr>
        </p:nvSpPr>
        <p:spPr>
          <a:xfrm>
            <a:off x="430307" y="2636838"/>
            <a:ext cx="11241740" cy="4032250"/>
          </a:xfrm>
        </p:spPr>
        <p:txBody>
          <a:bodyPr/>
          <a:lstStyle/>
          <a:p>
            <a:pPr marL="0" indent="0">
              <a:spcAft>
                <a:spcPts val="1200"/>
              </a:spcAft>
              <a:buNone/>
            </a:pPr>
            <a:r>
              <a:rPr lang="en-GB" altLang="en-US" sz="2600" dirty="0"/>
              <a:t>If you need to check without case sensitivity you can force the datatype into a case insensitive character set first:</a:t>
            </a:r>
          </a:p>
          <a:p>
            <a:pPr marL="0" indent="0">
              <a:spcAft>
                <a:spcPts val="1200"/>
              </a:spcAft>
              <a:buNone/>
            </a:pPr>
            <a:r>
              <a:rPr lang="en-GB" altLang="en-US" sz="2000" dirty="0">
                <a:latin typeface="Courier New" panose="02070309020205020404" pitchFamily="49" charset="0"/>
                <a:cs typeface="Courier New" panose="02070309020205020404" pitchFamily="49" charset="0"/>
              </a:rPr>
              <a:t>WHERE name = 'bob' COLLATE SQL_Latin1_General_CP1_CI_AS</a:t>
            </a:r>
          </a:p>
          <a:p>
            <a:pPr marL="0" indent="0">
              <a:spcAft>
                <a:spcPts val="1200"/>
              </a:spcAft>
              <a:buNone/>
            </a:pPr>
            <a:r>
              <a:rPr lang="en-GB" altLang="en-US" sz="2600" dirty="0"/>
              <a:t>Alternatively, if you want to force case sensitivity:</a:t>
            </a:r>
          </a:p>
          <a:p>
            <a:pPr marL="0" indent="0">
              <a:spcAft>
                <a:spcPts val="1200"/>
              </a:spcAft>
              <a:buNone/>
            </a:pPr>
            <a:r>
              <a:rPr lang="en-GB" altLang="en-US" sz="2000" dirty="0">
                <a:latin typeface="Courier New" panose="02070309020205020404" pitchFamily="49" charset="0"/>
                <a:cs typeface="Courier New" panose="02070309020205020404" pitchFamily="49" charset="0"/>
              </a:rPr>
              <a:t>WHERE name = 'Bob' COLLATE SQL_Latin1_General_CP1_CS_AS</a:t>
            </a:r>
          </a:p>
        </p:txBody>
      </p:sp>
    </p:spTree>
    <p:extLst>
      <p:ext uri="{BB962C8B-B14F-4D97-AF65-F5344CB8AC3E}">
        <p14:creationId xmlns:p14="http://schemas.microsoft.com/office/powerpoint/2010/main" val="3011510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6BCF40D0-11E5-4301-9F2C-F451F8667874}"/>
              </a:ext>
            </a:extLst>
          </p:cNvPr>
          <p:cNvSpPr>
            <a:spLocks noGrp="1"/>
          </p:cNvSpPr>
          <p:nvPr>
            <p:ph type="title"/>
          </p:nvPr>
        </p:nvSpPr>
        <p:spPr>
          <a:xfrm>
            <a:off x="2208213" y="260350"/>
            <a:ext cx="8229600" cy="1143000"/>
          </a:xfrm>
        </p:spPr>
        <p:txBody>
          <a:bodyPr/>
          <a:lstStyle/>
          <a:p>
            <a:pPr algn="r"/>
            <a:r>
              <a:rPr lang="en-GB" altLang="en-US" sz="4000"/>
              <a:t>Counting</a:t>
            </a:r>
          </a:p>
        </p:txBody>
      </p:sp>
      <p:sp>
        <p:nvSpPr>
          <p:cNvPr id="57347" name="Content Placeholder 2">
            <a:extLst>
              <a:ext uri="{FF2B5EF4-FFF2-40B4-BE49-F238E27FC236}">
                <a16:creationId xmlns:a16="http://schemas.microsoft.com/office/drawing/2014/main" id="{F689C523-CBAF-4D93-B1E2-0528BE3FF333}"/>
              </a:ext>
            </a:extLst>
          </p:cNvPr>
          <p:cNvSpPr>
            <a:spLocks noGrp="1"/>
          </p:cNvSpPr>
          <p:nvPr>
            <p:ph idx="1"/>
          </p:nvPr>
        </p:nvSpPr>
        <p:spPr>
          <a:xfrm>
            <a:off x="591671" y="1773238"/>
            <a:ext cx="11107270" cy="4895850"/>
          </a:xfrm>
        </p:spPr>
        <p:txBody>
          <a:bodyPr/>
          <a:lstStyle/>
          <a:p>
            <a:pPr marL="0" indent="0">
              <a:buNone/>
            </a:pPr>
            <a:r>
              <a:rPr lang="en-GB" altLang="en-US" sz="2600" dirty="0"/>
              <a:t>Can include count columns.</a:t>
            </a:r>
          </a:p>
          <a:p>
            <a:pPr marL="0" indent="0">
              <a:buNone/>
            </a:pPr>
            <a:r>
              <a:rPr lang="en-GB" altLang="en-US" sz="2600" dirty="0"/>
              <a:t>Count all records:</a:t>
            </a:r>
          </a:p>
          <a:p>
            <a:pPr marL="0" indent="0">
              <a:buNone/>
            </a:pPr>
            <a:r>
              <a:rPr lang="en-GB" altLang="en-US" sz="2600" dirty="0">
                <a:latin typeface="Courier New" panose="02070309020205020404" pitchFamily="49" charset="0"/>
                <a:cs typeface="Courier New" panose="02070309020205020404" pitchFamily="49" charset="0"/>
              </a:rPr>
              <a:t>COUNT (*) AS </a:t>
            </a:r>
            <a:r>
              <a:rPr lang="en-GB" altLang="en-US" sz="2600" dirty="0" err="1">
                <a:latin typeface="Courier New" panose="02070309020205020404" pitchFamily="49" charset="0"/>
                <a:cs typeface="Courier New" panose="02070309020205020404" pitchFamily="49" charset="0"/>
              </a:rPr>
              <a:t>colForAnswers</a:t>
            </a: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t>Count all records in a column:</a:t>
            </a:r>
          </a:p>
          <a:p>
            <a:pPr marL="0" indent="0">
              <a:buNone/>
            </a:pPr>
            <a:r>
              <a:rPr lang="en-GB" altLang="en-US" sz="2600" dirty="0">
                <a:latin typeface="Courier New" panose="02070309020205020404" pitchFamily="49" charset="0"/>
                <a:cs typeface="Courier New" panose="02070309020205020404" pitchFamily="49" charset="0"/>
              </a:rPr>
              <a:t>COUNT (column) AS </a:t>
            </a:r>
            <a:r>
              <a:rPr lang="en-GB" altLang="en-US" sz="2600" dirty="0" err="1">
                <a:latin typeface="Courier New" panose="02070309020205020404" pitchFamily="49" charset="0"/>
                <a:cs typeface="Courier New" panose="02070309020205020404" pitchFamily="49" charset="0"/>
              </a:rPr>
              <a:t>colForAnswers</a:t>
            </a: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t>Count distinct values:</a:t>
            </a:r>
          </a:p>
          <a:p>
            <a:pPr marL="0" indent="0">
              <a:buNone/>
            </a:pPr>
            <a:r>
              <a:rPr lang="en-GB" altLang="en-US" sz="2600" dirty="0">
                <a:latin typeface="Courier New" panose="02070309020205020404" pitchFamily="49" charset="0"/>
                <a:cs typeface="Courier New" panose="02070309020205020404" pitchFamily="49" charset="0"/>
              </a:rPr>
              <a:t>COUNT(DISTINCT </a:t>
            </a:r>
            <a:r>
              <a:rPr lang="en-GB" altLang="en-US" sz="2600" dirty="0" err="1">
                <a:latin typeface="Courier New" panose="02070309020205020404" pitchFamily="49" charset="0"/>
                <a:cs typeface="Courier New" panose="02070309020205020404" pitchFamily="49" charset="0"/>
              </a:rPr>
              <a:t>columnName</a:t>
            </a:r>
            <a:r>
              <a:rPr lang="en-GB" altLang="en-US" sz="2600" dirty="0">
                <a:latin typeface="Courier New" panose="02070309020205020404" pitchFamily="49" charset="0"/>
                <a:cs typeface="Courier New" panose="02070309020205020404" pitchFamily="49" charset="0"/>
              </a:rPr>
              <a:t>) AS </a:t>
            </a:r>
            <a:r>
              <a:rPr lang="en-GB" altLang="en-US" sz="2600" dirty="0" err="1">
                <a:latin typeface="Courier New" panose="02070309020205020404" pitchFamily="49" charset="0"/>
                <a:cs typeface="Courier New" panose="02070309020205020404" pitchFamily="49" charset="0"/>
              </a:rPr>
              <a:t>colForAnswers</a:t>
            </a:r>
            <a:endParaRPr lang="en-GB" altLang="en-US" sz="2600" dirty="0">
              <a:latin typeface="Courier New" panose="02070309020205020404" pitchFamily="49" charset="0"/>
              <a:cs typeface="Courier New" panose="02070309020205020404" pitchFamily="49" charset="0"/>
            </a:endParaRPr>
          </a:p>
          <a:p>
            <a:pPr marL="0" indent="0">
              <a:buNone/>
            </a:pP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latin typeface="Courier New" panose="02070309020205020404" pitchFamily="49" charset="0"/>
                <a:cs typeface="Courier New" panose="02070309020205020404" pitchFamily="49" charset="0"/>
              </a:rPr>
              <a:t>SELECT </a:t>
            </a:r>
            <a:r>
              <a:rPr lang="en-GB" altLang="en-US" sz="2600" dirty="0" err="1">
                <a:latin typeface="Courier New" panose="02070309020205020404" pitchFamily="49" charset="0"/>
                <a:cs typeface="Courier New" panose="02070309020205020404" pitchFamily="49" charset="0"/>
              </a:rPr>
              <a:t>crimeType</a:t>
            </a:r>
            <a:r>
              <a:rPr lang="en-GB" altLang="en-US" sz="2600" dirty="0">
                <a:latin typeface="Courier New" panose="02070309020205020404" pitchFamily="49" charset="0"/>
                <a:cs typeface="Courier New" panose="02070309020205020404" pitchFamily="49" charset="0"/>
              </a:rPr>
              <a:t>, COUNT(DISTINCT Address) AS </a:t>
            </a:r>
            <a:r>
              <a:rPr lang="en-GB" altLang="en-US" sz="2600" dirty="0" err="1">
                <a:latin typeface="Courier New" panose="02070309020205020404" pitchFamily="49" charset="0"/>
                <a:cs typeface="Courier New" panose="02070309020205020404" pitchFamily="49" charset="0"/>
              </a:rPr>
              <a:t>HousesAffected</a:t>
            </a:r>
            <a:r>
              <a:rPr lang="en-GB" altLang="en-US" sz="2600" dirty="0">
                <a:latin typeface="Courier New" panose="02070309020205020404" pitchFamily="49" charset="0"/>
                <a:cs typeface="Courier New" panose="02070309020205020404" pitchFamily="49" charset="0"/>
              </a:rPr>
              <a:t> FROM crimes</a:t>
            </a:r>
          </a:p>
          <a:p>
            <a:pPr marL="0" indent="0">
              <a:buNone/>
            </a:pPr>
            <a:endParaRPr lang="en-GB" altLang="en-US" dirty="0"/>
          </a:p>
        </p:txBody>
      </p:sp>
    </p:spTree>
    <p:extLst>
      <p:ext uri="{BB962C8B-B14F-4D97-AF65-F5344CB8AC3E}">
        <p14:creationId xmlns:p14="http://schemas.microsoft.com/office/powerpoint/2010/main" val="25822957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7E4EE2AD-E1E3-4B35-A171-C95A2688CA55}"/>
              </a:ext>
            </a:extLst>
          </p:cNvPr>
          <p:cNvSpPr>
            <a:spLocks noGrp="1"/>
          </p:cNvSpPr>
          <p:nvPr>
            <p:ph type="title"/>
          </p:nvPr>
        </p:nvSpPr>
        <p:spPr>
          <a:xfrm>
            <a:off x="2279650" y="115888"/>
            <a:ext cx="8229600" cy="1143000"/>
          </a:xfrm>
        </p:spPr>
        <p:txBody>
          <a:bodyPr/>
          <a:lstStyle/>
          <a:p>
            <a:pPr algn="r"/>
            <a:r>
              <a:rPr lang="en-GB" altLang="en-US" sz="4000"/>
              <a:t>Joining tables</a:t>
            </a:r>
          </a:p>
        </p:txBody>
      </p:sp>
      <p:sp>
        <p:nvSpPr>
          <p:cNvPr id="58371" name="Content Placeholder 2">
            <a:extLst>
              <a:ext uri="{FF2B5EF4-FFF2-40B4-BE49-F238E27FC236}">
                <a16:creationId xmlns:a16="http://schemas.microsoft.com/office/drawing/2014/main" id="{51DF32FF-5732-4533-B1D4-BFB9E2900E4A}"/>
              </a:ext>
            </a:extLst>
          </p:cNvPr>
          <p:cNvSpPr>
            <a:spLocks noGrp="1"/>
          </p:cNvSpPr>
          <p:nvPr>
            <p:ph idx="1"/>
          </p:nvPr>
        </p:nvSpPr>
        <p:spPr>
          <a:xfrm>
            <a:off x="645459" y="1412876"/>
            <a:ext cx="9914591" cy="5256213"/>
          </a:xfrm>
        </p:spPr>
        <p:txBody>
          <a:bodyPr>
            <a:normAutofit fontScale="92500" lnSpcReduction="10000"/>
          </a:bodyPr>
          <a:lstStyle/>
          <a:p>
            <a:pPr marL="0" indent="0">
              <a:lnSpc>
                <a:spcPct val="80000"/>
              </a:lnSpc>
              <a:buNone/>
            </a:pPr>
            <a:r>
              <a:rPr lang="en-GB" altLang="en-US" sz="2600" dirty="0"/>
              <a:t>Primary key columns: Each value is unique to only one row.</a:t>
            </a:r>
          </a:p>
          <a:p>
            <a:pPr marL="0" indent="0">
              <a:lnSpc>
                <a:spcPct val="80000"/>
              </a:lnSpc>
              <a:buNone/>
            </a:pPr>
            <a:r>
              <a:rPr lang="en-GB" altLang="en-US" sz="2600" dirty="0"/>
              <a:t>We can join two tables if one has a primary key column which is used in rows in the other:</a:t>
            </a:r>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r>
              <a:rPr lang="en-GB" altLang="en-US" sz="2000" dirty="0">
                <a:latin typeface="Courier New" panose="02070309020205020404" pitchFamily="49" charset="0"/>
                <a:cs typeface="Courier New" panose="02070309020205020404" pitchFamily="49" charset="0"/>
              </a:rPr>
              <a:t>SELECT Table1.columnA, Table2.columnB</a:t>
            </a:r>
            <a:br>
              <a:rPr lang="en-GB" altLang="en-US" sz="2000" dirty="0">
                <a:latin typeface="Courier New" panose="02070309020205020404" pitchFamily="49" charset="0"/>
                <a:cs typeface="Courier New" panose="02070309020205020404" pitchFamily="49" charset="0"/>
              </a:rPr>
            </a:br>
            <a:r>
              <a:rPr lang="en-GB" altLang="en-US" sz="2000" dirty="0">
                <a:latin typeface="Courier New" panose="02070309020205020404" pitchFamily="49" charset="0"/>
                <a:cs typeface="Courier New" panose="02070309020205020404" pitchFamily="49" charset="0"/>
              </a:rPr>
              <a:t>FROM Table1</a:t>
            </a:r>
            <a:br>
              <a:rPr lang="en-GB" altLang="en-US" sz="2000" dirty="0">
                <a:latin typeface="Courier New" panose="02070309020205020404" pitchFamily="49" charset="0"/>
                <a:cs typeface="Courier New" panose="02070309020205020404" pitchFamily="49" charset="0"/>
              </a:rPr>
            </a:br>
            <a:r>
              <a:rPr lang="en-GB" altLang="en-US" sz="2000" dirty="0">
                <a:latin typeface="Courier New" panose="02070309020205020404" pitchFamily="49" charset="0"/>
                <a:cs typeface="Courier New" panose="02070309020205020404" pitchFamily="49" charset="0"/>
              </a:rPr>
              <a:t>JOIN Table2</a:t>
            </a:r>
            <a:br>
              <a:rPr lang="en-GB" altLang="en-US" sz="2000" dirty="0">
                <a:latin typeface="Courier New" panose="02070309020205020404" pitchFamily="49" charset="0"/>
                <a:cs typeface="Courier New" panose="02070309020205020404" pitchFamily="49" charset="0"/>
              </a:rPr>
            </a:br>
            <a:r>
              <a:rPr lang="en-GB" altLang="en-US" sz="2000" dirty="0">
                <a:latin typeface="Courier New" panose="02070309020205020404" pitchFamily="49" charset="0"/>
                <a:cs typeface="Courier New" panose="02070309020205020404" pitchFamily="49" charset="0"/>
              </a:rPr>
              <a:t>ON Table1.</a:t>
            </a:r>
            <a:r>
              <a:rPr lang="en-GB" altLang="en-US" sz="2000" b="1" dirty="0">
                <a:latin typeface="Courier New" panose="02070309020205020404" pitchFamily="49" charset="0"/>
                <a:cs typeface="Courier New" panose="02070309020205020404" pitchFamily="49" charset="0"/>
              </a:rPr>
              <a:t>P_Key</a:t>
            </a:r>
            <a:r>
              <a:rPr lang="en-GB" altLang="en-US" sz="2000" dirty="0">
                <a:latin typeface="Courier New" panose="02070309020205020404" pitchFamily="49" charset="0"/>
                <a:cs typeface="Courier New" panose="02070309020205020404" pitchFamily="49" charset="0"/>
              </a:rPr>
              <a:t>=Table2</a:t>
            </a:r>
            <a:r>
              <a:rPr lang="en-GB" altLang="en-US" sz="2000" b="1" dirty="0">
                <a:latin typeface="Courier New" panose="02070309020205020404" pitchFamily="49" charset="0"/>
                <a:cs typeface="Courier New" panose="02070309020205020404" pitchFamily="49" charset="0"/>
              </a:rPr>
              <a:t>.id</a:t>
            </a:r>
            <a:br>
              <a:rPr lang="en-GB" altLang="en-US" sz="2000" dirty="0"/>
            </a:br>
            <a:endParaRPr lang="en-GB" altLang="en-US" sz="2000" dirty="0"/>
          </a:p>
        </p:txBody>
      </p:sp>
      <p:graphicFrame>
        <p:nvGraphicFramePr>
          <p:cNvPr id="4" name="Table 3">
            <a:extLst>
              <a:ext uri="{FF2B5EF4-FFF2-40B4-BE49-F238E27FC236}">
                <a16:creationId xmlns:a16="http://schemas.microsoft.com/office/drawing/2014/main" id="{D3187815-5A53-4119-906D-3662462F3300}"/>
              </a:ext>
            </a:extLst>
          </p:cNvPr>
          <p:cNvGraphicFramePr>
            <a:graphicFrameLocks noGrp="1"/>
          </p:cNvGraphicFramePr>
          <p:nvPr/>
        </p:nvGraphicFramePr>
        <p:xfrm>
          <a:off x="2855914" y="2743200"/>
          <a:ext cx="2039937" cy="1912940"/>
        </p:xfrm>
        <a:graphic>
          <a:graphicData uri="http://schemas.openxmlformats.org/drawingml/2006/table">
            <a:tbl>
              <a:tblPr/>
              <a:tblGrid>
                <a:gridCol w="1020762">
                  <a:extLst>
                    <a:ext uri="{9D8B030D-6E8A-4147-A177-3AD203B41FA5}">
                      <a16:colId xmlns:a16="http://schemas.microsoft.com/office/drawing/2014/main" val="20000"/>
                    </a:ext>
                  </a:extLst>
                </a:gridCol>
                <a:gridCol w="1019175">
                  <a:extLst>
                    <a:ext uri="{9D8B030D-6E8A-4147-A177-3AD203B41FA5}">
                      <a16:colId xmlns:a16="http://schemas.microsoft.com/office/drawing/2014/main" val="20001"/>
                    </a:ext>
                  </a:extLst>
                </a:gridCol>
              </a:tblGrid>
              <a:tr h="3825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Table1</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err="1">
                          <a:ln>
                            <a:noFill/>
                          </a:ln>
                          <a:solidFill>
                            <a:schemeClr val="tx1"/>
                          </a:solidFill>
                          <a:effectLst/>
                          <a:latin typeface="Calibri" pitchFamily="34" charset="0"/>
                          <a:cs typeface="Arial" charset="0"/>
                        </a:rPr>
                        <a:t>P_key</a:t>
                      </a:r>
                      <a:endParaRPr kumimoji="0" lang="en-GB" sz="1800" b="1" i="0" u="none" strike="noStrike" cap="none" normalizeH="0" baseline="0" dirty="0">
                        <a:ln>
                          <a:noFill/>
                        </a:ln>
                        <a:solidFill>
                          <a:schemeClr val="tx1"/>
                        </a:solidFill>
                        <a:effectLst/>
                        <a:latin typeface="Calibri" pitchFamily="34" charset="0"/>
                        <a:cs typeface="Arial" charset="0"/>
                      </a:endParaRP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columnA</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Calibri" pitchFamily="34" charset="0"/>
                          <a:cs typeface="Arial" charset="0"/>
                        </a:rPr>
                        <a:t>1</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A</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Calibri" pitchFamily="34" charset="0"/>
                          <a:cs typeface="Arial" charset="0"/>
                        </a:rPr>
                        <a:t>2</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B</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chemeClr val="tx1"/>
                          </a:solidFill>
                          <a:effectLst/>
                          <a:latin typeface="Calibri" pitchFamily="34" charset="0"/>
                          <a:cs typeface="Arial" charset="0"/>
                        </a:rPr>
                        <a:t>3</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C</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5" name="Table 4">
            <a:extLst>
              <a:ext uri="{FF2B5EF4-FFF2-40B4-BE49-F238E27FC236}">
                <a16:creationId xmlns:a16="http://schemas.microsoft.com/office/drawing/2014/main" id="{9096C4D4-E17F-45FF-AF27-AD354625327C}"/>
              </a:ext>
            </a:extLst>
          </p:cNvPr>
          <p:cNvGraphicFramePr>
            <a:graphicFrameLocks noGrp="1"/>
          </p:cNvGraphicFramePr>
          <p:nvPr/>
        </p:nvGraphicFramePr>
        <p:xfrm>
          <a:off x="6240464" y="2671764"/>
          <a:ext cx="3240087" cy="2071685"/>
        </p:xfrm>
        <a:graphic>
          <a:graphicData uri="http://schemas.openxmlformats.org/drawingml/2006/table">
            <a:tbl>
              <a:tblPr/>
              <a:tblGrid>
                <a:gridCol w="1073150">
                  <a:extLst>
                    <a:ext uri="{9D8B030D-6E8A-4147-A177-3AD203B41FA5}">
                      <a16:colId xmlns:a16="http://schemas.microsoft.com/office/drawing/2014/main" val="20000"/>
                    </a:ext>
                  </a:extLst>
                </a:gridCol>
                <a:gridCol w="1073150">
                  <a:extLst>
                    <a:ext uri="{9D8B030D-6E8A-4147-A177-3AD203B41FA5}">
                      <a16:colId xmlns:a16="http://schemas.microsoft.com/office/drawing/2014/main" val="20001"/>
                    </a:ext>
                  </a:extLst>
                </a:gridCol>
                <a:gridCol w="1093787">
                  <a:extLst>
                    <a:ext uri="{9D8B030D-6E8A-4147-A177-3AD203B41FA5}">
                      <a16:colId xmlns:a16="http://schemas.microsoft.com/office/drawing/2014/main" val="20002"/>
                    </a:ext>
                  </a:extLst>
                </a:gridCol>
              </a:tblGrid>
              <a:tr h="414337">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Table2</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14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P_key</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columnB</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chemeClr val="tx1"/>
                          </a:solidFill>
                          <a:effectLst/>
                          <a:latin typeface="Calibri" pitchFamily="34" charset="0"/>
                          <a:cs typeface="Arial" charset="0"/>
                        </a:rPr>
                        <a:t>id</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4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a</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HH</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Calibri" pitchFamily="34" charset="0"/>
                          <a:cs typeface="Arial" charset="0"/>
                        </a:rPr>
                        <a:t>1</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4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b</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GG</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Calibri" pitchFamily="34" charset="0"/>
                          <a:cs typeface="Arial" charset="0"/>
                        </a:rPr>
                        <a:t>1</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4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c</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YY</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chemeClr val="tx1"/>
                          </a:solidFill>
                          <a:effectLst/>
                          <a:latin typeface="Calibri" pitchFamily="34" charset="0"/>
                          <a:cs typeface="Arial" charset="0"/>
                        </a:rPr>
                        <a:t>3</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6" name="Table 5">
            <a:extLst>
              <a:ext uri="{FF2B5EF4-FFF2-40B4-BE49-F238E27FC236}">
                <a16:creationId xmlns:a16="http://schemas.microsoft.com/office/drawing/2014/main" id="{58A57D03-BDCA-4F90-85B1-FCE97BD53607}"/>
              </a:ext>
            </a:extLst>
          </p:cNvPr>
          <p:cNvGraphicFramePr>
            <a:graphicFrameLocks noGrp="1"/>
          </p:cNvGraphicFramePr>
          <p:nvPr/>
        </p:nvGraphicFramePr>
        <p:xfrm>
          <a:off x="7896225" y="5229226"/>
          <a:ext cx="2427288" cy="1152525"/>
        </p:xfrm>
        <a:graphic>
          <a:graphicData uri="http://schemas.openxmlformats.org/drawingml/2006/table">
            <a:tbl>
              <a:tblPr/>
              <a:tblGrid>
                <a:gridCol w="1214438">
                  <a:extLst>
                    <a:ext uri="{9D8B030D-6E8A-4147-A177-3AD203B41FA5}">
                      <a16:colId xmlns:a16="http://schemas.microsoft.com/office/drawing/2014/main" val="20000"/>
                    </a:ext>
                  </a:extLst>
                </a:gridCol>
                <a:gridCol w="1212850">
                  <a:extLst>
                    <a:ext uri="{9D8B030D-6E8A-4147-A177-3AD203B41FA5}">
                      <a16:colId xmlns:a16="http://schemas.microsoft.com/office/drawing/2014/main" val="20001"/>
                    </a:ext>
                  </a:extLst>
                </a:gridCol>
              </a:tblGrid>
              <a:tr h="384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A</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HH</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4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A</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GG</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4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C</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YY</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cxnSp>
        <p:nvCxnSpPr>
          <p:cNvPr id="8" name="Straight Arrow Connector 7">
            <a:extLst>
              <a:ext uri="{FF2B5EF4-FFF2-40B4-BE49-F238E27FC236}">
                <a16:creationId xmlns:a16="http://schemas.microsoft.com/office/drawing/2014/main" id="{40CA3423-18CD-4FF5-AE7F-BCEA94E58F49}"/>
              </a:ext>
            </a:extLst>
          </p:cNvPr>
          <p:cNvCxnSpPr>
            <a:stCxn id="4" idx="3"/>
            <a:endCxn id="5" idx="1"/>
          </p:cNvCxnSpPr>
          <p:nvPr/>
        </p:nvCxnSpPr>
        <p:spPr>
          <a:xfrm>
            <a:off x="4895851" y="3699670"/>
            <a:ext cx="1344613" cy="793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7852773-E793-4375-B32F-023D3DAC9405}"/>
              </a:ext>
            </a:extLst>
          </p:cNvPr>
          <p:cNvCxnSpPr/>
          <p:nvPr/>
        </p:nvCxnSpPr>
        <p:spPr>
          <a:xfrm>
            <a:off x="4895851" y="3698875"/>
            <a:ext cx="1344613" cy="41275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BB36E1A-1196-4D7E-A065-71A342BF4CD8}"/>
              </a:ext>
            </a:extLst>
          </p:cNvPr>
          <p:cNvCxnSpPr/>
          <p:nvPr/>
        </p:nvCxnSpPr>
        <p:spPr>
          <a:xfrm>
            <a:off x="4895851" y="4471989"/>
            <a:ext cx="1344613" cy="714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7929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61F30-836B-4675-A2E1-C1037EDCC843}"/>
              </a:ext>
            </a:extLst>
          </p:cNvPr>
          <p:cNvSpPr>
            <a:spLocks noGrp="1"/>
          </p:cNvSpPr>
          <p:nvPr>
            <p:ph type="title"/>
          </p:nvPr>
        </p:nvSpPr>
        <p:spPr/>
        <p:txBody>
          <a:bodyPr/>
          <a:lstStyle/>
          <a:p>
            <a:pPr algn="r"/>
            <a:r>
              <a:rPr lang="en-GB" dirty="0"/>
              <a:t>Types</a:t>
            </a:r>
          </a:p>
        </p:txBody>
      </p:sp>
      <p:sp>
        <p:nvSpPr>
          <p:cNvPr id="3" name="Content Placeholder 2">
            <a:extLst>
              <a:ext uri="{FF2B5EF4-FFF2-40B4-BE49-F238E27FC236}">
                <a16:creationId xmlns:a16="http://schemas.microsoft.com/office/drawing/2014/main" id="{DAB634F0-089D-482A-89CC-94C08951FDDB}"/>
              </a:ext>
            </a:extLst>
          </p:cNvPr>
          <p:cNvSpPr>
            <a:spLocks noGrp="1"/>
          </p:cNvSpPr>
          <p:nvPr>
            <p:ph idx="1"/>
          </p:nvPr>
        </p:nvSpPr>
        <p:spPr>
          <a:xfrm>
            <a:off x="510987" y="1825625"/>
            <a:ext cx="11241741" cy="4351338"/>
          </a:xfrm>
        </p:spPr>
        <p:txBody>
          <a:bodyPr>
            <a:normAutofit lnSpcReduction="10000"/>
          </a:bodyPr>
          <a:lstStyle/>
          <a:p>
            <a:pPr marL="0" indent="0">
              <a:buNone/>
            </a:pPr>
            <a:r>
              <a:rPr lang="en-GB" dirty="0">
                <a:solidFill>
                  <a:schemeClr val="accent5"/>
                </a:solidFill>
              </a:rPr>
              <a:t>Flat file / NoSQL</a:t>
            </a:r>
            <a:r>
              <a:rPr lang="en-GB" dirty="0"/>
              <a:t>: key-value pairs simplest; rows of data with an ID. More complex modern versions include </a:t>
            </a:r>
            <a:r>
              <a:rPr lang="en-GB" dirty="0">
                <a:solidFill>
                  <a:schemeClr val="accent5"/>
                </a:solidFill>
              </a:rPr>
              <a:t>document-oriented databases</a:t>
            </a:r>
            <a:r>
              <a:rPr lang="en-GB" dirty="0"/>
              <a:t>, where values are, e.g. XML documents structured for optimal searches, sometimes using a </a:t>
            </a:r>
            <a:r>
              <a:rPr lang="en-GB" dirty="0">
                <a:solidFill>
                  <a:schemeClr val="accent5"/>
                </a:solidFill>
              </a:rPr>
              <a:t>graph</a:t>
            </a:r>
            <a:r>
              <a:rPr lang="en-GB" dirty="0"/>
              <a:t> to structure the relationships.</a:t>
            </a:r>
          </a:p>
          <a:p>
            <a:pPr marL="0" indent="0">
              <a:buNone/>
            </a:pPr>
            <a:endParaRPr lang="en-GB" dirty="0"/>
          </a:p>
          <a:p>
            <a:pPr marL="0" indent="0">
              <a:buNone/>
            </a:pPr>
            <a:r>
              <a:rPr lang="en-GB" dirty="0">
                <a:solidFill>
                  <a:schemeClr val="accent5"/>
                </a:solidFill>
              </a:rPr>
              <a:t>Relational</a:t>
            </a:r>
            <a:r>
              <a:rPr lang="en-GB" dirty="0"/>
              <a:t>: multiple </a:t>
            </a:r>
            <a:r>
              <a:rPr lang="en-GB" dirty="0">
                <a:solidFill>
                  <a:schemeClr val="accent5"/>
                </a:solidFill>
              </a:rPr>
              <a:t>tables</a:t>
            </a:r>
            <a:r>
              <a:rPr lang="en-GB" dirty="0"/>
              <a:t> (multiple rows of data with ID) </a:t>
            </a:r>
            <a:r>
              <a:rPr lang="en-GB" dirty="0">
                <a:solidFill>
                  <a:schemeClr val="accent5"/>
                </a:solidFill>
              </a:rPr>
              <a:t>linked</a:t>
            </a:r>
            <a:r>
              <a:rPr lang="en-GB" dirty="0"/>
              <a:t>, for example, ID (person's name) in one table is a value in another (e.g. households with people). Linking allows data to be extracted across tables (e.g. address of a person). Tables will usually be structured to some </a:t>
            </a:r>
            <a:r>
              <a:rPr lang="en-GB" dirty="0">
                <a:solidFill>
                  <a:schemeClr val="accent5"/>
                </a:solidFill>
              </a:rPr>
              <a:t>schema</a:t>
            </a:r>
            <a:r>
              <a:rPr lang="en-GB" dirty="0"/>
              <a:t>, which optimises the database for some purpose, e.g. </a:t>
            </a:r>
            <a:r>
              <a:rPr lang="en-GB" dirty="0">
                <a:solidFill>
                  <a:schemeClr val="accent5"/>
                </a:solidFill>
              </a:rPr>
              <a:t>Online Analytical Processing</a:t>
            </a:r>
            <a:r>
              <a:rPr lang="en-GB" dirty="0"/>
              <a:t> (OLAP).</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5827147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91520788-98F1-41C3-A10D-237B197E86ED}"/>
              </a:ext>
            </a:extLst>
          </p:cNvPr>
          <p:cNvSpPr>
            <a:spLocks noGrp="1"/>
          </p:cNvSpPr>
          <p:nvPr>
            <p:ph type="title"/>
          </p:nvPr>
        </p:nvSpPr>
        <p:spPr>
          <a:xfrm>
            <a:off x="2208213" y="188913"/>
            <a:ext cx="8229600" cy="1143000"/>
          </a:xfrm>
        </p:spPr>
        <p:txBody>
          <a:bodyPr/>
          <a:lstStyle/>
          <a:p>
            <a:pPr algn="r"/>
            <a:r>
              <a:rPr lang="en-GB" altLang="en-US" sz="4000"/>
              <a:t>Altering data</a:t>
            </a:r>
          </a:p>
        </p:txBody>
      </p:sp>
      <p:sp>
        <p:nvSpPr>
          <p:cNvPr id="60419" name="Content Placeholder 2">
            <a:extLst>
              <a:ext uri="{FF2B5EF4-FFF2-40B4-BE49-F238E27FC236}">
                <a16:creationId xmlns:a16="http://schemas.microsoft.com/office/drawing/2014/main" id="{5F5065A0-BA2F-4224-A5CB-1CA0CE387EF6}"/>
              </a:ext>
            </a:extLst>
          </p:cNvPr>
          <p:cNvSpPr>
            <a:spLocks noGrp="1"/>
          </p:cNvSpPr>
          <p:nvPr>
            <p:ph idx="1"/>
          </p:nvPr>
        </p:nvSpPr>
        <p:spPr/>
        <p:txBody>
          <a:bodyPr/>
          <a:lstStyle/>
          <a:p>
            <a:pPr marL="0" indent="0">
              <a:buNone/>
            </a:pPr>
            <a:r>
              <a:rPr lang="en-GB" altLang="en-US" sz="2600"/>
              <a:t>Two examples using UPDATE:</a:t>
            </a:r>
          </a:p>
          <a:p>
            <a:pPr marL="0" indent="0">
              <a:buNone/>
            </a:pPr>
            <a:endParaRPr lang="en-GB" altLang="en-US" sz="2600"/>
          </a:p>
          <a:p>
            <a:pPr marL="0" indent="0">
              <a:buNone/>
            </a:pPr>
            <a:r>
              <a:rPr lang="en-GB" altLang="en-US" sz="2600">
                <a:latin typeface="Courier New" panose="02070309020205020404" pitchFamily="49" charset="0"/>
                <a:cs typeface="Courier New" panose="02070309020205020404" pitchFamily="49" charset="0"/>
              </a:rPr>
              <a:t>UPDATE Table1 </a:t>
            </a:r>
          </a:p>
          <a:p>
            <a:pPr marL="0" indent="0">
              <a:buNone/>
            </a:pPr>
            <a:r>
              <a:rPr lang="en-GB" altLang="en-US" sz="2600">
                <a:latin typeface="Courier New" panose="02070309020205020404" pitchFamily="49" charset="0"/>
                <a:cs typeface="Courier New" panose="02070309020205020404" pitchFamily="49" charset="0"/>
              </a:rPr>
              <a:t>SET column1 = ‘string’ </a:t>
            </a:r>
          </a:p>
          <a:p>
            <a:pPr marL="0" indent="0">
              <a:buNone/>
            </a:pPr>
            <a:r>
              <a:rPr lang="en-GB" altLang="en-US" sz="2600">
                <a:latin typeface="Courier New" panose="02070309020205020404" pitchFamily="49" charset="0"/>
                <a:cs typeface="Courier New" panose="02070309020205020404" pitchFamily="49" charset="0"/>
              </a:rPr>
              <a:t>WHERE column2 = 1</a:t>
            </a:r>
          </a:p>
          <a:p>
            <a:pPr marL="0" indent="0">
              <a:buNone/>
            </a:pPr>
            <a:endParaRPr lang="en-GB" altLang="en-US" sz="2600">
              <a:latin typeface="Courier New" panose="02070309020205020404" pitchFamily="49" charset="0"/>
              <a:cs typeface="Courier New" panose="02070309020205020404" pitchFamily="49" charset="0"/>
            </a:endParaRPr>
          </a:p>
          <a:p>
            <a:pPr marL="0" indent="0">
              <a:buNone/>
            </a:pPr>
            <a:r>
              <a:rPr lang="en-GB" altLang="en-US" sz="2600">
                <a:latin typeface="Courier New" panose="02070309020205020404" pitchFamily="49" charset="0"/>
                <a:cs typeface="Courier New" panose="02070309020205020404" pitchFamily="49" charset="0"/>
              </a:rPr>
              <a:t>UPDATE Table1 </a:t>
            </a:r>
          </a:p>
          <a:p>
            <a:pPr marL="0" indent="0">
              <a:buNone/>
            </a:pPr>
            <a:r>
              <a:rPr lang="en-GB" altLang="en-US" sz="2600">
                <a:latin typeface="Courier New" panose="02070309020205020404" pitchFamily="49" charset="0"/>
                <a:cs typeface="Courier New" panose="02070309020205020404" pitchFamily="49" charset="0"/>
              </a:rPr>
              <a:t>SET column1 = column2</a:t>
            </a:r>
          </a:p>
          <a:p>
            <a:pPr marL="0" indent="0">
              <a:buNone/>
            </a:pPr>
            <a:r>
              <a:rPr lang="en-GB" altLang="en-US" sz="2600">
                <a:latin typeface="Courier New" panose="02070309020205020404" pitchFamily="49" charset="0"/>
                <a:cs typeface="Courier New" panose="02070309020205020404" pitchFamily="49" charset="0"/>
              </a:rPr>
              <a:t>WHERE column3 = 1</a:t>
            </a:r>
          </a:p>
          <a:p>
            <a:pPr marL="0" indent="0">
              <a:buNone/>
            </a:pPr>
            <a:endParaRPr lang="en-GB" altLang="en-US" sz="2600"/>
          </a:p>
        </p:txBody>
      </p:sp>
    </p:spTree>
    <p:extLst>
      <p:ext uri="{BB962C8B-B14F-4D97-AF65-F5344CB8AC3E}">
        <p14:creationId xmlns:p14="http://schemas.microsoft.com/office/powerpoint/2010/main" val="37381889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259EAA34-19FB-47E7-8D22-A64ECC7298C8}"/>
              </a:ext>
            </a:extLst>
          </p:cNvPr>
          <p:cNvSpPr>
            <a:spLocks noGrp="1"/>
          </p:cNvSpPr>
          <p:nvPr>
            <p:ph type="title"/>
          </p:nvPr>
        </p:nvSpPr>
        <p:spPr>
          <a:xfrm>
            <a:off x="2135187" y="260350"/>
            <a:ext cx="9563753" cy="1143000"/>
          </a:xfrm>
        </p:spPr>
        <p:txBody>
          <a:bodyPr/>
          <a:lstStyle/>
          <a:p>
            <a:pPr algn="r"/>
            <a:r>
              <a:rPr lang="en-GB" altLang="en-US" sz="4000" dirty="0"/>
              <a:t>SQL</a:t>
            </a:r>
          </a:p>
        </p:txBody>
      </p:sp>
      <p:sp>
        <p:nvSpPr>
          <p:cNvPr id="62467" name="Content Placeholder 2">
            <a:extLst>
              <a:ext uri="{FF2B5EF4-FFF2-40B4-BE49-F238E27FC236}">
                <a16:creationId xmlns:a16="http://schemas.microsoft.com/office/drawing/2014/main" id="{A07F01EC-E058-43E8-A7EB-04C12923A8CA}"/>
              </a:ext>
            </a:extLst>
          </p:cNvPr>
          <p:cNvSpPr>
            <a:spLocks noGrp="1"/>
          </p:cNvSpPr>
          <p:nvPr>
            <p:ph idx="1"/>
          </p:nvPr>
        </p:nvSpPr>
        <p:spPr>
          <a:xfrm>
            <a:off x="647047" y="2636839"/>
            <a:ext cx="9563753" cy="3489325"/>
          </a:xfrm>
        </p:spPr>
        <p:txBody>
          <a:bodyPr/>
          <a:lstStyle/>
          <a:p>
            <a:pPr marL="0" indent="0">
              <a:buNone/>
            </a:pPr>
            <a:r>
              <a:rPr lang="en-GB" altLang="en-US" sz="2600" dirty="0"/>
              <a:t>Introductory tutorials:</a:t>
            </a:r>
          </a:p>
          <a:p>
            <a:pPr marL="0" indent="0">
              <a:buNone/>
            </a:pPr>
            <a:r>
              <a:rPr lang="en-GB" altLang="en-US" sz="2600" dirty="0">
                <a:solidFill>
                  <a:schemeClr val="accent5"/>
                </a:solidFill>
              </a:rPr>
              <a:t>http://www.w3schools.com/sql/default.asp</a:t>
            </a:r>
          </a:p>
        </p:txBody>
      </p:sp>
    </p:spTree>
    <p:extLst>
      <p:ext uri="{BB962C8B-B14F-4D97-AF65-F5344CB8AC3E}">
        <p14:creationId xmlns:p14="http://schemas.microsoft.com/office/powerpoint/2010/main" val="29455489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DB404861-D942-4B43-A663-E64A2795BF49}"/>
              </a:ext>
            </a:extLst>
          </p:cNvPr>
          <p:cNvSpPr>
            <a:spLocks noGrp="1" noChangeArrowheads="1"/>
          </p:cNvSpPr>
          <p:nvPr>
            <p:ph idx="1"/>
          </p:nvPr>
        </p:nvSpPr>
        <p:spPr>
          <a:xfrm>
            <a:off x="591671" y="2349500"/>
            <a:ext cx="9412754" cy="4237038"/>
          </a:xfrm>
        </p:spPr>
        <p:txBody>
          <a:bodyPr rtlCol="0">
            <a:normAutofit/>
          </a:bodyPr>
          <a:lstStyle/>
          <a:p>
            <a:pPr lvl="1">
              <a:buNone/>
              <a:defRPr/>
            </a:pPr>
            <a:r>
              <a:rPr lang="en-GB" dirty="0">
                <a:solidFill>
                  <a:schemeClr val="bg1">
                    <a:lumMod val="50000"/>
                  </a:schemeClr>
                </a:solidFill>
              </a:rPr>
              <a:t>Python and Databases</a:t>
            </a:r>
          </a:p>
          <a:p>
            <a:pPr lvl="1">
              <a:buNone/>
              <a:defRPr/>
            </a:pPr>
            <a:r>
              <a:rPr lang="en-GB" sz="2800" dirty="0">
                <a:solidFill>
                  <a:schemeClr val="tx1">
                    <a:lumMod val="50000"/>
                    <a:lumOff val="50000"/>
                  </a:schemeClr>
                </a:solidFill>
              </a:rPr>
              <a:t>SQL</a:t>
            </a:r>
          </a:p>
          <a:p>
            <a:pPr lvl="1">
              <a:buNone/>
              <a:defRPr/>
            </a:pPr>
            <a:r>
              <a:rPr lang="en-GB" sz="3600" dirty="0"/>
              <a:t>ORMs</a:t>
            </a:r>
          </a:p>
        </p:txBody>
      </p:sp>
    </p:spTree>
    <p:extLst>
      <p:ext uri="{BB962C8B-B14F-4D97-AF65-F5344CB8AC3E}">
        <p14:creationId xmlns:p14="http://schemas.microsoft.com/office/powerpoint/2010/main" val="29715143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22803-5BE6-4F11-96FA-DD796BE93532}"/>
              </a:ext>
            </a:extLst>
          </p:cNvPr>
          <p:cNvSpPr>
            <a:spLocks noGrp="1"/>
          </p:cNvSpPr>
          <p:nvPr>
            <p:ph type="title"/>
          </p:nvPr>
        </p:nvSpPr>
        <p:spPr>
          <a:xfrm>
            <a:off x="838200" y="365125"/>
            <a:ext cx="10726270" cy="1325563"/>
          </a:xfrm>
        </p:spPr>
        <p:txBody>
          <a:bodyPr>
            <a:normAutofit/>
          </a:bodyPr>
          <a:lstStyle/>
          <a:p>
            <a:pPr algn="r"/>
            <a:r>
              <a:rPr lang="en-GB" dirty="0"/>
              <a:t>Python ORMs </a:t>
            </a:r>
            <a:br>
              <a:rPr lang="en-GB" dirty="0"/>
            </a:br>
            <a:r>
              <a:rPr lang="en-GB" dirty="0"/>
              <a:t>(Object Relational Mapping)</a:t>
            </a:r>
          </a:p>
        </p:txBody>
      </p:sp>
      <p:sp>
        <p:nvSpPr>
          <p:cNvPr id="3" name="Content Placeholder 2">
            <a:extLst>
              <a:ext uri="{FF2B5EF4-FFF2-40B4-BE49-F238E27FC236}">
                <a16:creationId xmlns:a16="http://schemas.microsoft.com/office/drawing/2014/main" id="{2C711D00-3BEE-49E1-975E-AC95B154F6BE}"/>
              </a:ext>
            </a:extLst>
          </p:cNvPr>
          <p:cNvSpPr>
            <a:spLocks noGrp="1"/>
          </p:cNvSpPr>
          <p:nvPr>
            <p:ph idx="1"/>
          </p:nvPr>
        </p:nvSpPr>
        <p:spPr>
          <a:xfrm>
            <a:off x="416859" y="1546412"/>
            <a:ext cx="11658600" cy="4946463"/>
          </a:xfrm>
        </p:spPr>
        <p:txBody>
          <a:bodyPr>
            <a:normAutofit fontScale="55000" lnSpcReduction="20000"/>
          </a:bodyPr>
          <a:lstStyle/>
          <a:p>
            <a:pPr marL="0" indent="0">
              <a:buNone/>
            </a:pPr>
            <a:r>
              <a:rPr lang="en-GB" sz="4400" dirty="0"/>
              <a:t>http://www.sqlalchemy.org/</a:t>
            </a:r>
          </a:p>
          <a:p>
            <a:pPr marL="0" indent="0">
              <a:buNone/>
            </a:pPr>
            <a:r>
              <a:rPr lang="en-GB" sz="4400" dirty="0"/>
              <a:t>http://peewee.readthedocs.io</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from peewee import *</a:t>
            </a:r>
          </a:p>
          <a:p>
            <a:pPr marL="0" indent="0">
              <a:buNone/>
            </a:pPr>
            <a:r>
              <a:rPr lang="en-GB" dirty="0" err="1">
                <a:latin typeface="Courier New" panose="02070309020205020404" pitchFamily="49" charset="0"/>
                <a:cs typeface="Courier New" panose="02070309020205020404" pitchFamily="49" charset="0"/>
              </a:rPr>
              <a:t>db</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SqliteDatabase</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people.db</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class Person(Model):</a:t>
            </a:r>
          </a:p>
          <a:p>
            <a:pPr marL="0" indent="0">
              <a:buNone/>
            </a:pPr>
            <a:r>
              <a:rPr lang="en-GB" dirty="0">
                <a:latin typeface="Courier New" panose="02070309020205020404" pitchFamily="49" charset="0"/>
                <a:cs typeface="Courier New" panose="02070309020205020404" pitchFamily="49" charset="0"/>
              </a:rPr>
              <a:t>    name = </a:t>
            </a:r>
            <a:r>
              <a:rPr lang="en-GB" dirty="0" err="1">
                <a:latin typeface="Courier New" panose="02070309020205020404" pitchFamily="49" charset="0"/>
                <a:cs typeface="Courier New" panose="02070309020205020404" pitchFamily="49" charset="0"/>
              </a:rPr>
              <a:t>CharField</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class Meta:</a:t>
            </a:r>
          </a:p>
          <a:p>
            <a:pPr marL="0" indent="0">
              <a:buNone/>
            </a:pPr>
            <a:r>
              <a:rPr lang="en-GB" dirty="0">
                <a:latin typeface="Courier New" panose="02070309020205020404" pitchFamily="49" charset="0"/>
                <a:cs typeface="Courier New" panose="02070309020205020404" pitchFamily="49" charset="0"/>
              </a:rPr>
              <a:t>        database = </a:t>
            </a:r>
            <a:r>
              <a:rPr lang="en-GB" dirty="0" err="1">
                <a:latin typeface="Courier New" panose="02070309020205020404" pitchFamily="49" charset="0"/>
                <a:cs typeface="Courier New" panose="02070309020205020404" pitchFamily="49" charset="0"/>
              </a:rPr>
              <a:t>db</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db.create_tables</a:t>
            </a:r>
            <a:r>
              <a:rPr lang="en-GB" dirty="0">
                <a:latin typeface="Courier New" panose="02070309020205020404" pitchFamily="49" charset="0"/>
                <a:cs typeface="Courier New" panose="02070309020205020404" pitchFamily="49" charset="0"/>
              </a:rPr>
              <a:t>([Person])</a:t>
            </a:r>
          </a:p>
          <a:p>
            <a:pPr marL="0" indent="0">
              <a:buNone/>
            </a:pPr>
            <a:r>
              <a:rPr lang="en-GB" dirty="0">
                <a:latin typeface="Courier New" panose="02070309020205020404" pitchFamily="49" charset="0"/>
                <a:cs typeface="Courier New" panose="02070309020205020404" pitchFamily="49" charset="0"/>
              </a:rPr>
              <a:t>bob = Person(name='Bob')</a:t>
            </a:r>
          </a:p>
          <a:p>
            <a:pPr marL="0" indent="0">
              <a:buNone/>
            </a:pPr>
            <a:r>
              <a:rPr lang="en-GB" dirty="0" err="1">
                <a:latin typeface="Courier New" panose="02070309020205020404" pitchFamily="49" charset="0"/>
                <a:cs typeface="Courier New" panose="02070309020205020404" pitchFamily="49" charset="0"/>
              </a:rPr>
              <a:t>bob.save</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bob.delete_instance</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db.close</a:t>
            </a:r>
            <a:r>
              <a:rPr lang="en-GB" dirty="0">
                <a:latin typeface="Courier New" panose="02070309020205020404" pitchFamily="49" charset="0"/>
                <a:cs typeface="Courier New" panose="02070309020205020404" pitchFamily="49" charset="0"/>
              </a:rPr>
              <a:t>()</a:t>
            </a:r>
          </a:p>
        </p:txBody>
      </p:sp>
      <p:sp>
        <p:nvSpPr>
          <p:cNvPr id="9" name="Rectangle 8">
            <a:extLst>
              <a:ext uri="{FF2B5EF4-FFF2-40B4-BE49-F238E27FC236}">
                <a16:creationId xmlns:a16="http://schemas.microsoft.com/office/drawing/2014/main" id="{1CF03D8E-D297-434B-8CD3-0B905DEDB92B}"/>
              </a:ext>
            </a:extLst>
          </p:cNvPr>
          <p:cNvSpPr/>
          <p:nvPr/>
        </p:nvSpPr>
        <p:spPr>
          <a:xfrm>
            <a:off x="4796117" y="2459504"/>
            <a:ext cx="6965576" cy="1938992"/>
          </a:xfrm>
          <a:prstGeom prst="rect">
            <a:avLst/>
          </a:prstGeom>
        </p:spPr>
        <p:txBody>
          <a:bodyPr wrap="square">
            <a:spAutoFit/>
          </a:bodyPr>
          <a:lstStyle/>
          <a:p>
            <a:r>
              <a:rPr lang="en-GB" sz="2000" dirty="0"/>
              <a:t>ORMs convert objects to standard relational database tables without worry.</a:t>
            </a:r>
          </a:p>
          <a:p>
            <a:endParaRPr lang="en-GB" sz="2000" dirty="0"/>
          </a:p>
          <a:p>
            <a:r>
              <a:rPr lang="en-GB" sz="2000" dirty="0"/>
              <a:t>See examples for how to link tables:</a:t>
            </a:r>
          </a:p>
          <a:p>
            <a:r>
              <a:rPr lang="en-GB" sz="2000" dirty="0">
                <a:solidFill>
                  <a:schemeClr val="accent5"/>
                </a:solidFill>
              </a:rPr>
              <a:t>http://peewee.readthedocs.io/en/latest/peewee/quickstart.html</a:t>
            </a:r>
          </a:p>
          <a:p>
            <a:r>
              <a:rPr lang="en-GB" sz="2000" dirty="0"/>
              <a:t>Also has built in SQL functions.</a:t>
            </a:r>
          </a:p>
        </p:txBody>
      </p:sp>
    </p:spTree>
    <p:extLst>
      <p:ext uri="{BB962C8B-B14F-4D97-AF65-F5344CB8AC3E}">
        <p14:creationId xmlns:p14="http://schemas.microsoft.com/office/powerpoint/2010/main" val="2880934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E6DBC-DE41-4CB5-8CFC-618F380B2E11}"/>
              </a:ext>
            </a:extLst>
          </p:cNvPr>
          <p:cNvSpPr>
            <a:spLocks noGrp="1"/>
          </p:cNvSpPr>
          <p:nvPr>
            <p:ph type="title"/>
          </p:nvPr>
        </p:nvSpPr>
        <p:spPr/>
        <p:txBody>
          <a:bodyPr/>
          <a:lstStyle/>
          <a:p>
            <a:pPr algn="r"/>
            <a:r>
              <a:rPr lang="en-GB" dirty="0"/>
              <a:t>Types</a:t>
            </a:r>
          </a:p>
        </p:txBody>
      </p:sp>
      <p:sp>
        <p:nvSpPr>
          <p:cNvPr id="3" name="Content Placeholder 2">
            <a:extLst>
              <a:ext uri="{FF2B5EF4-FFF2-40B4-BE49-F238E27FC236}">
                <a16:creationId xmlns:a16="http://schemas.microsoft.com/office/drawing/2014/main" id="{4ADC04B1-609F-46C1-8A17-E7141D827C7C}"/>
              </a:ext>
            </a:extLst>
          </p:cNvPr>
          <p:cNvSpPr>
            <a:spLocks noGrp="1"/>
          </p:cNvSpPr>
          <p:nvPr>
            <p:ph idx="1"/>
          </p:nvPr>
        </p:nvSpPr>
        <p:spPr>
          <a:xfrm>
            <a:off x="389965" y="1825624"/>
            <a:ext cx="11282081" cy="4803775"/>
          </a:xfrm>
        </p:spPr>
        <p:txBody>
          <a:bodyPr>
            <a:normAutofit fontScale="92500" lnSpcReduction="10000"/>
          </a:bodyPr>
          <a:lstStyle/>
          <a:p>
            <a:pPr marL="0" indent="0">
              <a:buNone/>
            </a:pPr>
            <a:r>
              <a:rPr lang="en-GB" dirty="0">
                <a:solidFill>
                  <a:schemeClr val="accent5"/>
                </a:solidFill>
              </a:rPr>
              <a:t>Object oriented databases</a:t>
            </a:r>
            <a:r>
              <a:rPr lang="en-GB" dirty="0"/>
              <a:t>: contents held as objects.</a:t>
            </a:r>
          </a:p>
          <a:p>
            <a:pPr marL="0" indent="0">
              <a:buNone/>
            </a:pPr>
            <a:endParaRPr lang="en-GB" dirty="0"/>
          </a:p>
          <a:p>
            <a:pPr marL="0" indent="0">
              <a:buNone/>
            </a:pPr>
            <a:r>
              <a:rPr lang="en-GB" dirty="0"/>
              <a:t>These may be full OO database, or </a:t>
            </a:r>
            <a:r>
              <a:rPr lang="en-GB" dirty="0">
                <a:solidFill>
                  <a:schemeClr val="accent5"/>
                </a:solidFill>
              </a:rPr>
              <a:t>Object Relational Mapping </a:t>
            </a:r>
            <a:r>
              <a:rPr lang="en-GB" dirty="0"/>
              <a:t>(ORM) databases, where software converts objects in an access language (like Python) into complicated relational database tables without the coder having to understand how.</a:t>
            </a:r>
          </a:p>
          <a:p>
            <a:pPr marL="0" indent="0">
              <a:buNone/>
            </a:pPr>
            <a:endParaRPr lang="en-GB" dirty="0"/>
          </a:p>
          <a:p>
            <a:pPr marL="0" indent="0">
              <a:buNone/>
            </a:pPr>
            <a:r>
              <a:rPr lang="en-GB" dirty="0">
                <a:solidFill>
                  <a:schemeClr val="accent5"/>
                </a:solidFill>
              </a:rPr>
              <a:t>Distributed file systems</a:t>
            </a:r>
            <a:r>
              <a:rPr lang="en-GB" dirty="0"/>
              <a:t>: Big Data management systems like Hadoop (and its programming side MapReduce), which distribute the data around multiple machines/cloud systems and the parallelise search execution. Generally very efficient, scalable, and fault-tolerant.</a:t>
            </a:r>
          </a:p>
          <a:p>
            <a:pPr marL="0" indent="0">
              <a:buNone/>
            </a:pPr>
            <a:r>
              <a:rPr lang="en-GB" dirty="0"/>
              <a:t>(Nice resource here: </a:t>
            </a:r>
            <a:r>
              <a:rPr lang="en-GB" dirty="0">
                <a:solidFill>
                  <a:schemeClr val="accent5"/>
                </a:solidFill>
              </a:rPr>
              <a:t>https://www.oreilly.com/learning/hadoop-with-python</a:t>
            </a:r>
            <a:r>
              <a:rPr lang="en-GB" dirty="0"/>
              <a:t>)</a:t>
            </a:r>
          </a:p>
        </p:txBody>
      </p:sp>
    </p:spTree>
    <p:extLst>
      <p:ext uri="{BB962C8B-B14F-4D97-AF65-F5344CB8AC3E}">
        <p14:creationId xmlns:p14="http://schemas.microsoft.com/office/powerpoint/2010/main" val="1058501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0F688-7CA6-42B8-9890-4A4B97DC244E}"/>
              </a:ext>
            </a:extLst>
          </p:cNvPr>
          <p:cNvSpPr>
            <a:spLocks noGrp="1"/>
          </p:cNvSpPr>
          <p:nvPr>
            <p:ph type="title"/>
          </p:nvPr>
        </p:nvSpPr>
        <p:spPr/>
        <p:txBody>
          <a:bodyPr/>
          <a:lstStyle/>
          <a:p>
            <a:pPr algn="r"/>
            <a:r>
              <a:rPr lang="en-GB" dirty="0"/>
              <a:t>Database access</a:t>
            </a:r>
          </a:p>
        </p:txBody>
      </p:sp>
      <p:sp>
        <p:nvSpPr>
          <p:cNvPr id="3" name="Content Placeholder 2">
            <a:extLst>
              <a:ext uri="{FF2B5EF4-FFF2-40B4-BE49-F238E27FC236}">
                <a16:creationId xmlns:a16="http://schemas.microsoft.com/office/drawing/2014/main" id="{339F393E-E456-4114-8897-A72749B1140B}"/>
              </a:ext>
            </a:extLst>
          </p:cNvPr>
          <p:cNvSpPr>
            <a:spLocks noGrp="1"/>
          </p:cNvSpPr>
          <p:nvPr>
            <p:ph idx="1"/>
          </p:nvPr>
        </p:nvSpPr>
        <p:spPr>
          <a:xfrm>
            <a:off x="838200" y="2407023"/>
            <a:ext cx="10515600" cy="3769939"/>
          </a:xfrm>
        </p:spPr>
        <p:txBody>
          <a:bodyPr/>
          <a:lstStyle/>
          <a:p>
            <a:pPr marL="0" indent="0">
              <a:buNone/>
            </a:pPr>
            <a:r>
              <a:rPr lang="en-GB" dirty="0"/>
              <a:t>Bespoke APIs for software built into/with Python.</a:t>
            </a:r>
          </a:p>
          <a:p>
            <a:pPr marL="0" indent="0">
              <a:buNone/>
            </a:pPr>
            <a:r>
              <a:rPr lang="en-GB" dirty="0"/>
              <a:t>Bespoke APIs for external software.</a:t>
            </a:r>
          </a:p>
          <a:p>
            <a:pPr marL="0" indent="0">
              <a:buNone/>
            </a:pPr>
            <a:r>
              <a:rPr lang="en-GB" dirty="0"/>
              <a:t>Generic database communication for internal and external software.</a:t>
            </a:r>
          </a:p>
        </p:txBody>
      </p:sp>
    </p:spTree>
    <p:extLst>
      <p:ext uri="{BB962C8B-B14F-4D97-AF65-F5344CB8AC3E}">
        <p14:creationId xmlns:p14="http://schemas.microsoft.com/office/powerpoint/2010/main" val="238534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A76AFA2-41FB-49C6-A848-62D753975789}"/>
              </a:ext>
            </a:extLst>
          </p:cNvPr>
          <p:cNvSpPr>
            <a:spLocks noGrp="1"/>
          </p:cNvSpPr>
          <p:nvPr>
            <p:ph type="title"/>
          </p:nvPr>
        </p:nvSpPr>
        <p:spPr>
          <a:xfrm>
            <a:off x="2208212" y="260350"/>
            <a:ext cx="9557963" cy="1143000"/>
          </a:xfrm>
        </p:spPr>
        <p:txBody>
          <a:bodyPr/>
          <a:lstStyle/>
          <a:p>
            <a:pPr algn="r"/>
            <a:r>
              <a:rPr lang="en-GB" altLang="en-US" sz="4000" dirty="0"/>
              <a:t>Python </a:t>
            </a:r>
          </a:p>
        </p:txBody>
      </p:sp>
      <p:sp>
        <p:nvSpPr>
          <p:cNvPr id="8195" name="Content Placeholder 2">
            <a:extLst>
              <a:ext uri="{FF2B5EF4-FFF2-40B4-BE49-F238E27FC236}">
                <a16:creationId xmlns:a16="http://schemas.microsoft.com/office/drawing/2014/main" id="{05C07258-1F23-4488-BCF8-54233F1BBEB2}"/>
              </a:ext>
            </a:extLst>
          </p:cNvPr>
          <p:cNvSpPr>
            <a:spLocks noGrp="1"/>
          </p:cNvSpPr>
          <p:nvPr>
            <p:ph idx="1"/>
          </p:nvPr>
        </p:nvSpPr>
        <p:spPr>
          <a:xfrm>
            <a:off x="322729" y="1573306"/>
            <a:ext cx="11443447" cy="5095783"/>
          </a:xfrm>
        </p:spPr>
        <p:txBody>
          <a:bodyPr/>
          <a:lstStyle/>
          <a:p>
            <a:pPr marL="0" indent="0">
              <a:buNone/>
            </a:pPr>
            <a:r>
              <a:rPr lang="en-GB" altLang="en-US" sz="2600" dirty="0"/>
              <a:t>Python comes with libraries for working with:</a:t>
            </a:r>
          </a:p>
          <a:p>
            <a:pPr marL="0" indent="0">
              <a:buNone/>
            </a:pPr>
            <a:endParaRPr lang="en-GB" altLang="en-US" sz="2600" dirty="0"/>
          </a:p>
          <a:p>
            <a:pPr marL="0" indent="0">
              <a:buNone/>
            </a:pPr>
            <a:r>
              <a:rPr lang="en-GB" altLang="en-US" sz="1800" dirty="0" err="1">
                <a:latin typeface="Courier New" panose="02070309020205020404" pitchFamily="49" charset="0"/>
                <a:cs typeface="Courier New" panose="02070309020205020404" pitchFamily="49" charset="0"/>
              </a:rPr>
              <a:t>dbm</a:t>
            </a:r>
            <a:r>
              <a:rPr lang="en-GB" altLang="en-US" sz="2400" dirty="0"/>
              <a:t>: DBM (</a:t>
            </a:r>
            <a:r>
              <a:rPr lang="en-GB" sz="2000" dirty="0" err="1"/>
              <a:t>DataBase</a:t>
            </a:r>
            <a:r>
              <a:rPr lang="en-GB" sz="2000" dirty="0"/>
              <a:t> Manager)</a:t>
            </a:r>
            <a:r>
              <a:rPr lang="en-GB" altLang="en-US" sz="2400" dirty="0"/>
              <a:t>: A POSIX system pre-relational NoSQL database which stores single key-value relationships for fast access. </a:t>
            </a:r>
          </a:p>
          <a:p>
            <a:pPr marL="0" indent="0">
              <a:buNone/>
            </a:pPr>
            <a:endParaRPr lang="en-GB" altLang="en-US" sz="2000" dirty="0">
              <a:latin typeface="Courier New" panose="02070309020205020404" pitchFamily="49" charset="0"/>
              <a:cs typeface="Courier New" panose="02070309020205020404" pitchFamily="49" charset="0"/>
            </a:endParaRPr>
          </a:p>
          <a:p>
            <a:pPr marL="0" indent="0">
              <a:buNone/>
            </a:pPr>
            <a:r>
              <a:rPr lang="en-GB" altLang="en-US" sz="2000" dirty="0">
                <a:latin typeface="Courier New" panose="02070309020205020404" pitchFamily="49" charset="0"/>
                <a:cs typeface="Courier New" panose="02070309020205020404" pitchFamily="49" charset="0"/>
              </a:rPr>
              <a:t>sqlite3</a:t>
            </a:r>
            <a:r>
              <a:rPr lang="en-GB" altLang="en-US" sz="2600" dirty="0"/>
              <a:t>: SQLite: A lightweight database system for building into applications (e.g. Firefox)</a:t>
            </a:r>
          </a:p>
          <a:p>
            <a:pPr marL="0" indent="0">
              <a:buNone/>
            </a:pPr>
            <a:endParaRPr lang="en-GB" altLang="en-US" sz="2600" dirty="0"/>
          </a:p>
          <a:p>
            <a:pPr marL="0" indent="0">
              <a:buNone/>
            </a:pPr>
            <a:r>
              <a:rPr lang="en-GB" altLang="en-US" sz="2600" dirty="0"/>
              <a:t>Neither require a separate database acting as a server as both access the local disk directly.</a:t>
            </a:r>
          </a:p>
          <a:p>
            <a:pPr marL="0" indent="0">
              <a:buNone/>
            </a:pPr>
            <a:endParaRPr lang="en-GB" altLang="en-US" sz="2600" dirty="0"/>
          </a:p>
        </p:txBody>
      </p:sp>
    </p:spTree>
    <p:extLst>
      <p:ext uri="{BB962C8B-B14F-4D97-AF65-F5344CB8AC3E}">
        <p14:creationId xmlns:p14="http://schemas.microsoft.com/office/powerpoint/2010/main" val="910988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0F688-7CA6-42B8-9890-4A4B97DC244E}"/>
              </a:ext>
            </a:extLst>
          </p:cNvPr>
          <p:cNvSpPr>
            <a:spLocks noGrp="1"/>
          </p:cNvSpPr>
          <p:nvPr>
            <p:ph type="title"/>
          </p:nvPr>
        </p:nvSpPr>
        <p:spPr/>
        <p:txBody>
          <a:bodyPr/>
          <a:lstStyle/>
          <a:p>
            <a:pPr algn="r"/>
            <a:r>
              <a:rPr lang="en-GB" dirty="0"/>
              <a:t>Database access</a:t>
            </a:r>
          </a:p>
        </p:txBody>
      </p:sp>
      <p:sp>
        <p:nvSpPr>
          <p:cNvPr id="3" name="Content Placeholder 2">
            <a:extLst>
              <a:ext uri="{FF2B5EF4-FFF2-40B4-BE49-F238E27FC236}">
                <a16:creationId xmlns:a16="http://schemas.microsoft.com/office/drawing/2014/main" id="{339F393E-E456-4114-8897-A72749B1140B}"/>
              </a:ext>
            </a:extLst>
          </p:cNvPr>
          <p:cNvSpPr>
            <a:spLocks noGrp="1"/>
          </p:cNvSpPr>
          <p:nvPr>
            <p:ph idx="1"/>
          </p:nvPr>
        </p:nvSpPr>
        <p:spPr>
          <a:xfrm>
            <a:off x="838200" y="2407023"/>
            <a:ext cx="10515600" cy="3769939"/>
          </a:xfrm>
        </p:spPr>
        <p:txBody>
          <a:bodyPr/>
          <a:lstStyle/>
          <a:p>
            <a:pPr marL="0" indent="0">
              <a:buNone/>
            </a:pPr>
            <a:r>
              <a:rPr lang="en-GB" dirty="0"/>
              <a:t>Bespoke APIs for software built into/with Python.</a:t>
            </a:r>
          </a:p>
          <a:p>
            <a:pPr marL="0" indent="0">
              <a:buNone/>
            </a:pPr>
            <a:r>
              <a:rPr lang="en-GB" dirty="0">
                <a:solidFill>
                  <a:schemeClr val="tx1">
                    <a:lumMod val="50000"/>
                    <a:lumOff val="50000"/>
                  </a:schemeClr>
                </a:solidFill>
              </a:rPr>
              <a:t>Bespoke APIs for external software.</a:t>
            </a:r>
          </a:p>
          <a:p>
            <a:pPr marL="0" indent="0">
              <a:buNone/>
            </a:pPr>
            <a:r>
              <a:rPr lang="en-GB" dirty="0">
                <a:solidFill>
                  <a:schemeClr val="tx1">
                    <a:lumMod val="50000"/>
                    <a:lumOff val="50000"/>
                  </a:schemeClr>
                </a:solidFill>
              </a:rPr>
              <a:t>Generic database communication for internal and external software.</a:t>
            </a:r>
          </a:p>
        </p:txBody>
      </p:sp>
    </p:spTree>
    <p:extLst>
      <p:ext uri="{BB962C8B-B14F-4D97-AF65-F5344CB8AC3E}">
        <p14:creationId xmlns:p14="http://schemas.microsoft.com/office/powerpoint/2010/main" val="96445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F3D8D-6C67-48AB-B327-F8E0B9F3F504}"/>
              </a:ext>
            </a:extLst>
          </p:cNvPr>
          <p:cNvSpPr>
            <a:spLocks noGrp="1"/>
          </p:cNvSpPr>
          <p:nvPr>
            <p:ph type="title"/>
          </p:nvPr>
        </p:nvSpPr>
        <p:spPr>
          <a:xfrm>
            <a:off x="1228164" y="270995"/>
            <a:ext cx="10515600" cy="1325563"/>
          </a:xfrm>
        </p:spPr>
        <p:txBody>
          <a:bodyPr>
            <a:normAutofit/>
          </a:bodyPr>
          <a:lstStyle/>
          <a:p>
            <a:pPr algn="r"/>
            <a:r>
              <a:rPr lang="en-GB" sz="4800" dirty="0" err="1">
                <a:latin typeface="Courier New" panose="02070309020205020404" pitchFamily="49" charset="0"/>
                <a:ea typeface="+mn-ea"/>
                <a:cs typeface="Courier New" panose="02070309020205020404" pitchFamily="49" charset="0"/>
              </a:rPr>
              <a:t>dbm</a:t>
            </a:r>
            <a:endParaRPr lang="en-GB" sz="4800" dirty="0">
              <a:latin typeface="Courier New" panose="02070309020205020404" pitchFamily="49" charset="0"/>
              <a:ea typeface="+mn-ea"/>
              <a:cs typeface="Courier New" panose="02070309020205020404" pitchFamily="49" charset="0"/>
            </a:endParaRPr>
          </a:p>
        </p:txBody>
      </p:sp>
      <p:sp>
        <p:nvSpPr>
          <p:cNvPr id="3" name="Content Placeholder 2">
            <a:extLst>
              <a:ext uri="{FF2B5EF4-FFF2-40B4-BE49-F238E27FC236}">
                <a16:creationId xmlns:a16="http://schemas.microsoft.com/office/drawing/2014/main" id="{4A28EE6A-D286-4180-BCE8-314B93141DA0}"/>
              </a:ext>
            </a:extLst>
          </p:cNvPr>
          <p:cNvSpPr>
            <a:spLocks noGrp="1"/>
          </p:cNvSpPr>
          <p:nvPr>
            <p:ph idx="1"/>
          </p:nvPr>
        </p:nvSpPr>
        <p:spPr>
          <a:xfrm>
            <a:off x="416859" y="1825625"/>
            <a:ext cx="11524129" cy="4761380"/>
          </a:xfrm>
        </p:spPr>
        <p:txBody>
          <a:bodyPr>
            <a:normAutofit lnSpcReduction="10000"/>
          </a:bodyPr>
          <a:lstStyle/>
          <a:p>
            <a:pPr marL="0" indent="0">
              <a:buNone/>
            </a:pPr>
            <a:r>
              <a:rPr lang="en-GB" sz="2000" dirty="0">
                <a:latin typeface="Courier New" panose="02070309020205020404" pitchFamily="49" charset="0"/>
                <a:cs typeface="Courier New" panose="02070309020205020404" pitchFamily="49" charset="0"/>
              </a:rPr>
              <a:t># Open with read/write/create permissions</a:t>
            </a:r>
          </a:p>
          <a:p>
            <a:pPr marL="0" indent="0">
              <a:buNone/>
            </a:pPr>
            <a:r>
              <a:rPr lang="en-GB" sz="2000" dirty="0">
                <a:latin typeface="Courier New" panose="02070309020205020404" pitchFamily="49" charset="0"/>
                <a:cs typeface="Courier New" panose="02070309020205020404" pitchFamily="49" charset="0"/>
              </a:rPr>
              <a:t>with </a:t>
            </a:r>
            <a:r>
              <a:rPr lang="en-GB" sz="2000" dirty="0" err="1">
                <a:latin typeface="Courier New" panose="02070309020205020404" pitchFamily="49" charset="0"/>
                <a:cs typeface="Courier New" panose="02070309020205020404" pitchFamily="49" charset="0"/>
              </a:rPr>
              <a:t>dbm.open</a:t>
            </a:r>
            <a:r>
              <a:rPr lang="en-GB" sz="2000" dirty="0">
                <a:latin typeface="Courier New" panose="02070309020205020404" pitchFamily="49" charset="0"/>
                <a:cs typeface="Courier New" panose="02070309020205020404" pitchFamily="49" charset="0"/>
              </a:rPr>
              <a:t>('database', 'c') as </a:t>
            </a:r>
            <a:r>
              <a:rPr lang="en-GB" sz="2000" dirty="0" err="1">
                <a:latin typeface="Courier New" panose="02070309020205020404" pitchFamily="49" charset="0"/>
                <a:cs typeface="Courier New" panose="02070309020205020404" pitchFamily="49" charset="0"/>
              </a:rPr>
              <a:t>db</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db</a:t>
            </a:r>
            <a:r>
              <a:rPr lang="en-GB" sz="2000" dirty="0">
                <a:latin typeface="Courier New" panose="02070309020205020404" pitchFamily="49" charset="0"/>
                <a:cs typeface="Courier New" panose="02070309020205020404" pitchFamily="49" charset="0"/>
              </a:rPr>
              <a:t>['key'] = 'value'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db.get</a:t>
            </a:r>
            <a:r>
              <a:rPr lang="en-GB" sz="2000" dirty="0">
                <a:latin typeface="Courier New" panose="02070309020205020404" pitchFamily="49" charset="0"/>
                <a:cs typeface="Courier New" panose="02070309020205020404" pitchFamily="49" charset="0"/>
              </a:rPr>
              <a:t>('key', 'default return') </a:t>
            </a:r>
          </a:p>
          <a:p>
            <a:pPr marL="0" indent="0">
              <a:buNone/>
            </a:pPr>
            <a:endParaRPr lang="en-GB" dirty="0"/>
          </a:p>
          <a:p>
            <a:pPr marL="0" indent="0">
              <a:buNone/>
            </a:pPr>
            <a:r>
              <a:rPr lang="en-GB" dirty="0"/>
              <a:t>Only takes strings, and stores them as bytes.</a:t>
            </a:r>
          </a:p>
          <a:p>
            <a:pPr marL="0" indent="0">
              <a:buNone/>
            </a:pPr>
            <a:r>
              <a:rPr lang="en-GB" dirty="0"/>
              <a:t>Useful for quickly storing and looking up dictionaries, user preferences, internationalisation translations for GUIs.</a:t>
            </a:r>
          </a:p>
          <a:p>
            <a:pPr marL="0" indent="0">
              <a:buNone/>
            </a:pPr>
            <a:r>
              <a:rPr lang="en-GB" dirty="0"/>
              <a:t>Module version a little slow, but can connect to external versions if installed.</a:t>
            </a:r>
          </a:p>
          <a:p>
            <a:pPr marL="0" indent="0">
              <a:buNone/>
            </a:pPr>
            <a:r>
              <a:rPr lang="en-GB" dirty="0"/>
              <a:t>However, remember it is simple to save (and edit) dictionaries as JSON files using the </a:t>
            </a:r>
            <a:r>
              <a:rPr lang="en-GB" sz="2000" dirty="0" err="1">
                <a:latin typeface="Courier New" panose="02070309020205020404" pitchFamily="49" charset="0"/>
                <a:cs typeface="Courier New" panose="02070309020205020404" pitchFamily="49" charset="0"/>
              </a:rPr>
              <a:t>json</a:t>
            </a:r>
            <a:r>
              <a:rPr lang="en-GB" dirty="0"/>
              <a:t> library.</a:t>
            </a:r>
          </a:p>
        </p:txBody>
      </p:sp>
    </p:spTree>
    <p:extLst>
      <p:ext uri="{BB962C8B-B14F-4D97-AF65-F5344CB8AC3E}">
        <p14:creationId xmlns:p14="http://schemas.microsoft.com/office/powerpoint/2010/main" val="3969992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6576</TotalTime>
  <Words>5283</Words>
  <Application>Microsoft Office PowerPoint</Application>
  <PresentationFormat>Widescreen</PresentationFormat>
  <Paragraphs>496</Paragraphs>
  <Slides>43</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Calibri Light</vt:lpstr>
      <vt:lpstr>Courier New</vt:lpstr>
      <vt:lpstr>Office Theme</vt:lpstr>
      <vt:lpstr>Databases</vt:lpstr>
      <vt:lpstr>PowerPoint Presentation</vt:lpstr>
      <vt:lpstr>Databases</vt:lpstr>
      <vt:lpstr>Types</vt:lpstr>
      <vt:lpstr>Types</vt:lpstr>
      <vt:lpstr>Database access</vt:lpstr>
      <vt:lpstr>Python </vt:lpstr>
      <vt:lpstr>Database access</vt:lpstr>
      <vt:lpstr>dbm</vt:lpstr>
      <vt:lpstr>Database access</vt:lpstr>
      <vt:lpstr>Excel</vt:lpstr>
      <vt:lpstr>Looping</vt:lpstr>
      <vt:lpstr>Supports</vt:lpstr>
      <vt:lpstr>Database access</vt:lpstr>
      <vt:lpstr>Software connections</vt:lpstr>
      <vt:lpstr>Inter-process communication</vt:lpstr>
      <vt:lpstr>Translation drivers</vt:lpstr>
      <vt:lpstr>Python Database API Specification</vt:lpstr>
      <vt:lpstr>General process</vt:lpstr>
      <vt:lpstr>Database drivers</vt:lpstr>
      <vt:lpstr>sqlite3</vt:lpstr>
      <vt:lpstr>Metadata</vt:lpstr>
      <vt:lpstr>Retrieving data </vt:lpstr>
      <vt:lpstr>Beyond SQLite</vt:lpstr>
      <vt:lpstr>Connection parameters</vt:lpstr>
      <vt:lpstr>ODBC  (Open Database Connectivity)</vt:lpstr>
      <vt:lpstr>ODBC Data Source Manager</vt:lpstr>
      <vt:lpstr>ODBC Data Source Manager</vt:lpstr>
      <vt:lpstr>Access</vt:lpstr>
      <vt:lpstr>ODBC Pros</vt:lpstr>
      <vt:lpstr>Security</vt:lpstr>
      <vt:lpstr>PowerPoint Presentation</vt:lpstr>
      <vt:lpstr>SQL  (Structured Query Language)</vt:lpstr>
      <vt:lpstr>Creating Tables</vt:lpstr>
      <vt:lpstr>SELECT command</vt:lpstr>
      <vt:lpstr>Wildcards</vt:lpstr>
      <vt:lpstr>Case sensitivity</vt:lpstr>
      <vt:lpstr>Counting</vt:lpstr>
      <vt:lpstr>Joining tables</vt:lpstr>
      <vt:lpstr>Altering data</vt:lpstr>
      <vt:lpstr>SQL</vt:lpstr>
      <vt:lpstr>PowerPoint Presentation</vt:lpstr>
      <vt:lpstr>Python ORMs  (Object Relational Mapping)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Science: Core Skills</dc:title>
  <dc:creator>Linus</dc:creator>
  <cp:lastModifiedBy>Linus</cp:lastModifiedBy>
  <cp:revision>599</cp:revision>
  <dcterms:created xsi:type="dcterms:W3CDTF">2017-08-07T14:40:53Z</dcterms:created>
  <dcterms:modified xsi:type="dcterms:W3CDTF">2018-02-13T00:24:08Z</dcterms:modified>
</cp:coreProperties>
</file>