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437" r:id="rId2"/>
    <p:sldId id="500" r:id="rId3"/>
    <p:sldId id="451" r:id="rId4"/>
    <p:sldId id="453" r:id="rId5"/>
    <p:sldId id="482" r:id="rId6"/>
    <p:sldId id="485" r:id="rId7"/>
    <p:sldId id="452" r:id="rId8"/>
    <p:sldId id="454" r:id="rId9"/>
    <p:sldId id="455" r:id="rId10"/>
    <p:sldId id="323" r:id="rId11"/>
    <p:sldId id="456" r:id="rId12"/>
    <p:sldId id="450" r:id="rId13"/>
    <p:sldId id="457" r:id="rId14"/>
    <p:sldId id="459" r:id="rId15"/>
    <p:sldId id="492" r:id="rId16"/>
    <p:sldId id="495" r:id="rId17"/>
    <p:sldId id="496" r:id="rId18"/>
    <p:sldId id="498" r:id="rId19"/>
    <p:sldId id="497" r:id="rId20"/>
    <p:sldId id="494" r:id="rId21"/>
    <p:sldId id="462" r:id="rId22"/>
    <p:sldId id="471" r:id="rId23"/>
    <p:sldId id="472" r:id="rId24"/>
    <p:sldId id="499" r:id="rId25"/>
    <p:sldId id="473" r:id="rId26"/>
    <p:sldId id="474" r:id="rId27"/>
    <p:sldId id="463" r:id="rId28"/>
    <p:sldId id="475" r:id="rId29"/>
    <p:sldId id="465" r:id="rId30"/>
    <p:sldId id="466" r:id="rId31"/>
    <p:sldId id="468" r:id="rId32"/>
    <p:sldId id="483" r:id="rId33"/>
    <p:sldId id="484" r:id="rId34"/>
    <p:sldId id="467" r:id="rId35"/>
    <p:sldId id="477" r:id="rId36"/>
    <p:sldId id="501" r:id="rId37"/>
    <p:sldId id="446" r:id="rId38"/>
    <p:sldId id="354" r:id="rId39"/>
    <p:sldId id="481" r:id="rId40"/>
    <p:sldId id="358" r:id="rId41"/>
    <p:sldId id="502" r:id="rId42"/>
    <p:sldId id="503" r:id="rId43"/>
    <p:sldId id="478" r:id="rId44"/>
    <p:sldId id="361" r:id="rId45"/>
    <p:sldId id="504" r:id="rId46"/>
    <p:sldId id="489" r:id="rId47"/>
    <p:sldId id="292" r:id="rId48"/>
    <p:sldId id="490" r:id="rId49"/>
    <p:sldId id="362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68478" autoAdjust="0"/>
  </p:normalViewPr>
  <p:slideViewPr>
    <p:cSldViewPr snapToGrid="0">
      <p:cViewPr varScale="1">
        <p:scale>
          <a:sx n="71" d="100"/>
          <a:sy n="71" d="100"/>
        </p:scale>
        <p:origin x="14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D5429-156D-48AF-BD5A-3D2AF4827B73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631D-B206-4E12-8AB2-DDE63A41D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1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Welcome to the course. You’ll find extra information in these note sections below each slide.</a:t>
            </a:r>
          </a:p>
          <a:p>
            <a:r>
              <a:rPr lang="en-GB" dirty="0"/>
              <a:t>http://desktop.arcgis.com/en/analytics/python/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92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519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896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http://desktop.arcgis.com/en/arcmap/latest/analyze/arcpy-classes/spatialreference.htm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969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From: http://desktop.arcgis.com/en/arcmap/10.3/tools/environments/output-extent.htm</a:t>
            </a:r>
          </a:p>
          <a:p>
            <a:r>
              <a:rPr lang="en-GB" dirty="0"/>
              <a:t>http://desktop.arcgis.com/en/arcmap/10.3/analyze/arcpy-classes/extent.htm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908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31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http://desktop.arcgis.com/en/arcmap/latest/analyze/arcpy-mapping/layer-class.htm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414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http://desktop.arcgis.com/en/arcmap/latest/tools/data-management-toolbox/select-layer-by-attribute.htm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2602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476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101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217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6181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5344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6473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3666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3069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816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8460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http://desktop.arcgis.com/en/arcmap/latest/analyze/python/writing-geometries.htm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5160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308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http://desktop.arcgis.com/en/arcmap/latest/analyze/python/mapping-fields.htm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http://desktop.arcgis.com/en/arcmap/latest/tools/data-management-toolbox/merge.htm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http://desktop.arcgis.com/en/arcmap/latest/tools/data-management-toolbox/append.htm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7600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http://desktop.arcgis.com/en/arcmap/latest/analyze/arcpy-data-access/editor.htm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71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134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950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1250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http://desktop.arcgis.com/en/arcmap/latest/tools/analysis-toolbox/summary-statistics.htm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305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741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702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1957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1391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http://desktop.arcgis.com/en/arcmap/latest/extensions/spatial-analyst/map-algebra/a-quick-tour-of-using-map-algebra.htm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5946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2B8F2F75-7F24-4650-BB7D-231904B346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31788" y="863600"/>
            <a:ext cx="6134100" cy="3451225"/>
          </a:xfrm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2C77CE67-C40F-4B23-8BD7-DCC31605D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>
                <a:cs typeface="Arial" panose="020B0604020202020204" pitchFamily="34" charset="0"/>
              </a:rPr>
              <a:t>See: http://msdn.microsoft.com/en-us/library/bwa2bx93.aspx</a:t>
            </a:r>
          </a:p>
        </p:txBody>
      </p:sp>
    </p:spTree>
    <p:extLst>
      <p:ext uri="{BB962C8B-B14F-4D97-AF65-F5344CB8AC3E}">
        <p14:creationId xmlns:p14="http://schemas.microsoft.com/office/powerpoint/2010/main" val="3648479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347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8722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https://gis.stackexchange.com/questions/80/accessing-arcobjects-from-python</a:t>
            </a:r>
          </a:p>
          <a:p>
            <a:r>
              <a:rPr lang="en-GB" dirty="0"/>
              <a:t>https://darrenwiens.wordpress.com/2014/09/01/using-arcobjects-in-python/</a:t>
            </a:r>
          </a:p>
          <a:p>
            <a:r>
              <a:rPr lang="en-GB" dirty="0"/>
              <a:t>https://pypi.python.org/pypi/comtypes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866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http://desktop.arcgis.com/en/arcmap/latest/analyze/arcpy-mapping/layer-class.htm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894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814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205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91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683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00A7D-9843-4EC4-A336-FD5530D83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741FA-4D69-426F-80F9-66E98914D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2FE98-6A5F-454F-924C-5379EF72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A6A4A-EC99-4765-AE35-842850CD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87B1D-BF99-42D4-B72C-53901FDD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02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460B1-D9B8-477C-A09F-6586653A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A9B87-AAFA-4F0E-9F8C-D59BB9037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6E5A7-F122-426E-86AF-3C196022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6F0D1-506B-47B2-911F-C83AD6B1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36ADD-5035-4E7C-AE6D-12A8C12B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B1D2FF-7B87-439D-A814-1E993691A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53BA87-8B32-4416-A60F-5CEDD6A3E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18C52-6895-4DDF-9736-7E2F48A9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6FDAF-EAEE-430F-986D-839ADCE26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2619D-60F4-44B0-A3D9-C673EB7B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8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6CB80-7167-42CB-96B4-40E0C22B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14BD7-AFFD-4B13-A1FC-44A1C3C81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7E00C-E5C4-41E3-B868-77ECE84D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C22FD-C213-4BF3-BF20-A3176DBF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E656F-1CB6-4E1A-BB07-840DA53E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D2D3-D5B8-47CA-A468-65AA9140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66566-DD0D-4654-BF9F-07961827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965BD-EC88-45CF-80E6-2B37FE60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89BC6-B770-4B5B-A20F-FE9823AF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A0148-3B63-4A28-9060-6A8DFDE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3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E3F3E-3D7F-438B-BCCA-2159349D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0F7A7-1122-479D-AFF9-B953ED963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E8DC92-7B7B-469A-9BA8-87BC70C7E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F7928-DD5D-4E8F-AD02-01004E0F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A6093-4216-4FA1-8C76-46F18906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7CF0D-5F3E-4AEE-A780-7F929B48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4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C158-9CC5-469E-AC1D-3681DA76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D1FA0-D65B-4146-B46B-7350F340D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B1730-2005-4AFA-93F7-A63323CE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82AFDC-8AFF-4C6F-A102-42490C0BB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AA2621-8922-43E3-AA1C-B4501D3A3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4929C9-C34E-49ED-8BD1-FFE3F3A1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B59C8C-5160-44F0-8426-6E7F40CE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50D9EA-BD00-43C2-B666-0F1D3413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A592A-E1B0-4BF1-A9A0-338DD312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E7D942-9B8C-4E08-B920-A12063AB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B8105A-3083-4531-B4D4-2CB45103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48917-FEA9-40E3-8DD3-3C3955DB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1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63DD2-9830-48D5-A321-5CD4B8BE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F3A5A-7E85-431A-97E9-6ECBD6437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B62A44-B95B-41A0-8BCE-D696B08E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465A-A5F5-4AA7-94CD-CDB7A2BA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C88DB-4FC4-48F4-AEE1-5979D443E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DDD496-20A8-4BB0-ACA5-3EE599A62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C90EC-E2BF-482A-AAFB-1DED6EFC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51304-8366-4A47-A362-D21E526C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BD8B8-F907-488F-8EC2-F889572B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8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2D3B2-A652-4A9E-9020-1810A494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D9D0E1-DDBD-48D6-9853-154F3948A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D8F07A-A1CC-4586-A9DE-E82D8D98C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0418F-F5F1-42E4-8711-1EFC7AAA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F21C8-E9AC-49E3-A075-A976CB5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33725-B3D8-42DB-B9D1-388FB8A7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0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0FDE8E-D3E6-4041-8466-C540F3A7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3BA28-83AF-450F-B1E7-0D0982F9E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5DB86-1290-4963-B64D-1F3A9229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EBF4-E8FA-4DFF-976C-EAA9BEBEE218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3A0AA-2E0E-4A20-A205-3FD38F990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2844E-7CDA-4386-9EFF-ACC9A2D32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esktop.arcgis.com/en/arcmap/latest/analyze/arcpy-classes/graph.htm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sktop.arcgis.com/en/arcmap/latest/analyze/arcpy-classes/graphtemplate.htm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D4550-52AF-431B-B56C-865A6087B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95454-3617-421C-B687-70B9BB593F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Dr Andy Evans</a:t>
            </a:r>
          </a:p>
        </p:txBody>
      </p:sp>
    </p:spTree>
    <p:extLst>
      <p:ext uri="{BB962C8B-B14F-4D97-AF65-F5344CB8AC3E}">
        <p14:creationId xmlns:p14="http://schemas.microsoft.com/office/powerpoint/2010/main" val="3775307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1930-794D-487F-A0C3-4217BECA8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431" y="175696"/>
            <a:ext cx="10515600" cy="664563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/>
              <a:t>List functions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AF10BE-91B9-4548-AAA0-DD11621C9A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751699"/>
              </p:ext>
            </p:extLst>
          </p:nvPr>
        </p:nvGraphicFramePr>
        <p:xfrm>
          <a:off x="284204" y="1145284"/>
          <a:ext cx="11726564" cy="3759324"/>
        </p:xfrm>
        <a:graphic>
          <a:graphicData uri="http://schemas.openxmlformats.org/drawingml/2006/table">
            <a:tbl>
              <a:tblPr/>
              <a:tblGrid>
                <a:gridCol w="5863282">
                  <a:extLst>
                    <a:ext uri="{9D8B030D-6E8A-4147-A177-3AD203B41FA5}">
                      <a16:colId xmlns:a16="http://schemas.microsoft.com/office/drawing/2014/main" val="3726870852"/>
                    </a:ext>
                  </a:extLst>
                </a:gridCol>
                <a:gridCol w="5863282">
                  <a:extLst>
                    <a:ext uri="{9D8B030D-6E8A-4147-A177-3AD203B41FA5}">
                      <a16:colId xmlns:a16="http://schemas.microsoft.com/office/drawing/2014/main" val="1488876330"/>
                    </a:ext>
                  </a:extLst>
                </a:gridCol>
              </a:tblGrid>
              <a:tr h="332982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ListFields(dataset, </a:t>
                      </a:r>
                      <a:r>
                        <a:rPr lang="en-GB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wild_card</a:t>
                      </a:r>
                      <a:r>
                        <a:rPr lang="en-GB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field_type</a:t>
                      </a:r>
                      <a:r>
                        <a:rPr lang="en-GB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/>
                        <a:t>Returns a list of fields found in the input value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634412"/>
                  </a:ext>
                </a:extLst>
              </a:tr>
              <a:tr h="422068">
                <a:tc>
                  <a:txBody>
                    <a:bodyPr/>
                    <a:lstStyle/>
                    <a:p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ListIndexes(dataset, 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wild_card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Returns a list of attribute indexes found in the input value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7109"/>
                  </a:ext>
                </a:extLst>
              </a:tr>
              <a:tr h="332982">
                <a:tc>
                  <a:txBody>
                    <a:bodyPr/>
                    <a:lstStyle/>
                    <a:p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ListDatasets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wild_card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feature_type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Returns the datasets in the current workspace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970593"/>
                  </a:ext>
                </a:extLst>
              </a:tr>
              <a:tr h="422068">
                <a:tc>
                  <a:txBody>
                    <a:bodyPr/>
                    <a:lstStyle/>
                    <a:p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ListFeatureClasses(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wild_card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feature_type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feature_dataset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/>
                        <a:t>Returns the feature classes in the current workspace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851422"/>
                  </a:ext>
                </a:extLst>
              </a:tr>
              <a:tr h="332982">
                <a:tc>
                  <a:txBody>
                    <a:bodyPr/>
                    <a:lstStyle/>
                    <a:p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ListFiles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wild_card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Returns the files in the current workspace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185813"/>
                  </a:ext>
                </a:extLst>
              </a:tr>
              <a:tr h="422068">
                <a:tc>
                  <a:txBody>
                    <a:bodyPr/>
                    <a:lstStyle/>
                    <a:p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ListRasters(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wild_card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raster_type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/>
                        <a:t>Returns a list of rasters found in the current workspace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503725"/>
                  </a:ext>
                </a:extLst>
              </a:tr>
              <a:tr h="332982">
                <a:tc>
                  <a:txBody>
                    <a:bodyPr/>
                    <a:lstStyle/>
                    <a:p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ListTables(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wild_card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table_type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Returns a list of tables found in the current workspace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055587"/>
                  </a:ext>
                </a:extLst>
              </a:tr>
              <a:tr h="422068">
                <a:tc>
                  <a:txBody>
                    <a:bodyPr/>
                    <a:lstStyle/>
                    <a:p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ListWorkspaces(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wild_card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workspace_type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Returns a list of workspaces found in the current workspace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286778"/>
                  </a:ext>
                </a:extLst>
              </a:tr>
              <a:tr h="583473">
                <a:tc>
                  <a:txBody>
                    <a:bodyPr/>
                    <a:lstStyle/>
                    <a:p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ListVersions(</a:t>
                      </a:r>
                      <a:r>
                        <a:rPr lang="en-GB" sz="1400" u="non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sde_workspace</a:t>
                      </a:r>
                      <a:r>
                        <a:rPr lang="en-GB" sz="1400" u="non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Returns a list of versions the connected user has permission to use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06851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EA34B4B-265C-4793-9566-4594E5558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204" y="4870223"/>
            <a:ext cx="11171196" cy="1726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Each can take a wildcard search and some a feature type, e.g.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fcs 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arcpy.ListFeatureClasses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("G*", "polygon")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/>
              <a:t>Geoprocessing 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ools exists</a:t>
            </a:r>
            <a:r>
              <a:rPr kumimoji="0" lang="en-US" alt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for copying, </a:t>
            </a:r>
            <a:r>
              <a:rPr kumimoji="0" lang="en-US" altLang="en-US" sz="1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</a:rPr>
              <a:t>deleteing</a:t>
            </a:r>
            <a:r>
              <a:rPr kumimoji="0" lang="en-US" alt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, altering or building each; mainly in the management toolbox.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816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Finding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2508421"/>
            <a:ext cx="10908957" cy="36685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list or search methods to access objects directly.</a:t>
            </a:r>
          </a:p>
          <a:p>
            <a:pPr marL="0" indent="0">
              <a:buNone/>
            </a:pPr>
            <a:r>
              <a:rPr lang="en-GB" dirty="0"/>
              <a:t>Use geoprocessing tools to get and use objects directly.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selections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cursors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example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arcpy.MakeQueryTable_management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will make a table based on a SQL query (more later on these).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overview of a few elements you might come across when using tools...</a:t>
            </a:r>
          </a:p>
        </p:txBody>
      </p:sp>
    </p:spTree>
    <p:extLst>
      <p:ext uri="{BB962C8B-B14F-4D97-AF65-F5344CB8AC3E}">
        <p14:creationId xmlns:p14="http://schemas.microsoft.com/office/powerpoint/2010/main" val="1511863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BEAED-E4AD-46CD-8CE1-F0A7834EA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0" y="377825"/>
            <a:ext cx="10515600" cy="1325563"/>
          </a:xfrm>
        </p:spPr>
        <p:txBody>
          <a:bodyPr/>
          <a:lstStyle/>
          <a:p>
            <a:pPr algn="r"/>
            <a:r>
              <a:rPr lang="en-GB" dirty="0" err="1"/>
              <a:t>FeatureSets</a:t>
            </a:r>
            <a:r>
              <a:rPr lang="en-GB" dirty="0"/>
              <a:t>/</a:t>
            </a:r>
            <a:r>
              <a:rPr lang="en-GB" dirty="0" err="1"/>
              <a:t>RecordSets</a:t>
            </a:r>
            <a:r>
              <a:rPr lang="en-GB" dirty="0"/>
              <a:t>/</a:t>
            </a:r>
            <a:r>
              <a:rPr lang="en-GB" dirty="0" err="1"/>
              <a:t>TableViews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2C200-8E88-4178-B985-485451837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638" y="2038865"/>
            <a:ext cx="11447162" cy="44840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Occasionally tools demand/will take </a:t>
            </a:r>
            <a:r>
              <a:rPr lang="en-GB" dirty="0" err="1"/>
              <a:t>FeatureSets</a:t>
            </a:r>
            <a:r>
              <a:rPr lang="en-GB" dirty="0"/>
              <a:t>/</a:t>
            </a:r>
            <a:r>
              <a:rPr lang="en-GB" dirty="0" err="1"/>
              <a:t>RecordSets</a:t>
            </a:r>
            <a:r>
              <a:rPr lang="en-GB" dirty="0"/>
              <a:t>/</a:t>
            </a:r>
            <a:r>
              <a:rPr lang="en-GB" dirty="0" err="1"/>
              <a:t>TableViews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These are memory-based copies of Feature Classes / Tables that offer a lightweight and efficient alternative to using the whole table.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feature_set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arcpy.FeatureSet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("c:/base/roads.shp")</a:t>
            </a:r>
          </a:p>
          <a:p>
            <a:pPr marL="0" indent="0">
              <a:buNone/>
            </a:pP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record_set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arcpy.RecordSet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("c:/base/roads.shp")</a:t>
            </a:r>
          </a:p>
          <a:p>
            <a:pPr marL="0" indent="0">
              <a:buNone/>
            </a:pP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table_view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arcpy.MakeTableView_management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() # See docs for </a:t>
            </a: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GB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feature_set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arcpy.FeatureSet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feature_set.load</a:t>
            </a:r>
            <a:r>
              <a:rPr lang="en-GB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("c:/data/roads.shp")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Result objects can also contain Feature and Record sets.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050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4060A-9E6E-4420-A6E6-782164A1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SpatialReference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3A5C8-25A6-4FA5-9396-3E2B51042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2409568"/>
            <a:ext cx="11633200" cy="403924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Include projection details, resolution, etc.</a:t>
            </a:r>
          </a:p>
          <a:p>
            <a:pPr marL="0" indent="0">
              <a:buNone/>
            </a:pPr>
            <a:r>
              <a:rPr lang="en-GB" dirty="0"/>
              <a:t>Not unusual to need these for tools: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spatial_ref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arcpy.Describe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featureclass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spatialReference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324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9925"/>
            <a:ext cx="11303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arcpy.env.extent</a:t>
            </a:r>
            <a:r>
              <a:rPr lang="en-GB" dirty="0"/>
              <a:t> used by a variety of tools to determine which areas to process.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be set in a variety of ways for the whole map: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arcpy.env.extent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"MAXOF"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arcpy.env.extent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arcpy.Extent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(-107.0, 38.0, -104.0, 40.0)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arcpy.env.extent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"-107.0 38.0 -104.0 40.0"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Individual features / selections may also have an extent variable.</a:t>
            </a:r>
          </a:p>
        </p:txBody>
      </p:sp>
    </p:spTree>
    <p:extLst>
      <p:ext uri="{BB962C8B-B14F-4D97-AF65-F5344CB8AC3E}">
        <p14:creationId xmlns:p14="http://schemas.microsoft.com/office/powerpoint/2010/main" val="96622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Finding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2508421"/>
            <a:ext cx="10908957" cy="3668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list or search methods to access objects directly.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geoprocessing tools to get and use objects directly.</a:t>
            </a:r>
          </a:p>
          <a:p>
            <a:pPr marL="0" indent="0">
              <a:buNone/>
            </a:pPr>
            <a:r>
              <a:rPr lang="en-GB" dirty="0"/>
              <a:t>Use selections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cursors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044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3DEA2-8621-4C7B-AFE4-2D38400D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Selecting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528DA-7AC4-4C5D-A705-DD1E5E925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965200"/>
            <a:ext cx="11811000" cy="56261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900" dirty="0"/>
              <a:t>When a selection is made, tools should (check) only work with selection.</a:t>
            </a:r>
          </a:p>
          <a:p>
            <a:pPr marL="0" indent="0">
              <a:buNone/>
            </a:pPr>
            <a:endParaRPr lang="en-GB" sz="2900" dirty="0"/>
          </a:p>
          <a:p>
            <a:pPr marL="0" indent="0">
              <a:buNone/>
            </a:pP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layer.getSelectionSet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() 	  </a:t>
            </a:r>
            <a:r>
              <a:rPr lang="en-GB" dirty="0"/>
              <a:t>: Returns a layer's selection as a Python set of object IDs.</a:t>
            </a:r>
          </a:p>
          <a:p>
            <a:pPr marL="0" indent="0">
              <a:buNone/>
            </a:pP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setSelectionSet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method,oidList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/>
              <a:t>   : Sets a layer's selection using a Python set of object IDs.</a:t>
            </a:r>
          </a:p>
          <a:p>
            <a:pPr marL="0" indent="0">
              <a:buNone/>
            </a:pP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layer.getSelectedExtent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()	</a:t>
            </a:r>
            <a:r>
              <a:rPr lang="en-GB" sz="2900" dirty="0"/>
              <a:t>: Gets the extent of the selected features.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GB" dirty="0"/>
              <a:t>: new selection from the </a:t>
            </a:r>
            <a:r>
              <a:rPr lang="en-GB" dirty="0" err="1"/>
              <a:t>oidList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DIFFERENCE</a:t>
            </a:r>
            <a:r>
              <a:rPr lang="en-GB" dirty="0"/>
              <a:t> : selects the features that are not in the current selection but that are in </a:t>
            </a:r>
            <a:r>
              <a:rPr lang="en-GB" dirty="0" err="1"/>
              <a:t>oidList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INTERSECT</a:t>
            </a:r>
            <a:r>
              <a:rPr lang="en-GB" dirty="0"/>
              <a:t>: selects the features that are in the current selection and the </a:t>
            </a:r>
            <a:r>
              <a:rPr lang="en-GB" dirty="0" err="1"/>
              <a:t>oidList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SYMDIFFERENCE</a:t>
            </a:r>
            <a:r>
              <a:rPr lang="en-GB" dirty="0"/>
              <a:t>: selects the features that are in the current selection or the </a:t>
            </a:r>
            <a:r>
              <a:rPr lang="en-GB" dirty="0" err="1"/>
              <a:t>oidList</a:t>
            </a:r>
            <a:r>
              <a:rPr lang="en-GB" dirty="0"/>
              <a:t> but not both.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GB" dirty="0"/>
              <a:t> : selects all the features in both the current selection and those in the </a:t>
            </a:r>
            <a:r>
              <a:rPr lang="en-GB" dirty="0" err="1"/>
              <a:t>oidList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Object IDs can be got using the OID@ token in a cursor, for example (see later).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Selections also possible from Tables: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/>
                </a:solidFill>
              </a:rPr>
              <a:t>http://desktop.arcgis.com/en/arcmap/latest/analyze/arcpy-mapping/tableview-class.htm</a:t>
            </a:r>
          </a:p>
        </p:txBody>
      </p:sp>
    </p:spTree>
    <p:extLst>
      <p:ext uri="{BB962C8B-B14F-4D97-AF65-F5344CB8AC3E}">
        <p14:creationId xmlns:p14="http://schemas.microsoft.com/office/powerpoint/2010/main" val="840992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240A-6014-427E-B3D4-94DDFE29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635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Selecting by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75A42-7A3B-4445-A136-47F11BF2D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" y="1825625"/>
            <a:ext cx="118745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arcpy.SelectLayerByAttribute_management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(layer/view,{select},{where})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8300" y="2642446"/>
          <a:ext cx="108331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NEW_SELECTION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Replace any existing selection (default).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ADD_TO_SELECTION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Add to current selection / select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REMOVE_FROM_SELECTION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If no selection exists, this option has no effect.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SUBSET_SELECTION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Only records common to current and new selection are selected.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SWITCH_SELECTION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Records that were selected are removed from the selection;  records not currently selected are added to the selection.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CLEAR_SELECTION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Clear.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466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E74D9-9451-4619-94EB-C6B73E6D6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9ED97-9ABB-4222-9EE5-5CD3129B5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825625"/>
            <a:ext cx="11658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Selections, cursors, and some tools take SQL.</a:t>
            </a:r>
          </a:p>
          <a:p>
            <a:pPr marL="0" indent="0">
              <a:buNone/>
            </a:pPr>
            <a:r>
              <a:rPr lang="en-GB" dirty="0"/>
              <a:t>Expressions have to be strings, but also contain quotes. Simplest to triple quote outside: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arcpy.SelectLayerByAttribute_management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lyr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,"#",</a:t>
            </a:r>
            <a:r>
              <a:rPr lang="en-GB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""""</a:t>
            </a:r>
            <a:r>
              <a:rPr lang="en-GB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roadclass</a:t>
            </a:r>
            <a:r>
              <a:rPr lang="en-GB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 2"""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i.e. WHERE "</a:t>
            </a:r>
            <a:r>
              <a:rPr lang="en-GB" dirty="0" err="1"/>
              <a:t>roadclass</a:t>
            </a:r>
            <a:r>
              <a:rPr lang="en-GB" dirty="0"/>
              <a:t>" = 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However, in some cases, the quotes need to be different. Personal geodatabases use []. Given this, do, in doubt: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fieldname = 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roadclass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whereclause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"""{} = 2""".format(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arcpy.AddFieldDelimiters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(fc, fieldname))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arcpy.SelectLayerByAttribute_management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lyr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,"#",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whereclause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1882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Select by geography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2412999"/>
            <a:ext cx="11645900" cy="397986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arcpy.SelectLayerByLocation_management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layer, {overlap}, {features}, {distance}, {select}, {invert}))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Select by whether features in the layer overlap / are contained within a set of features.</a:t>
            </a:r>
          </a:p>
          <a:p>
            <a:pPr marL="0" indent="0">
              <a:buNone/>
            </a:pPr>
            <a:r>
              <a:rPr lang="en-GB" dirty="0"/>
              <a:t>Select by distance from a set of features.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INVERT</a:t>
            </a:r>
            <a:r>
              <a:rPr lang="en-GB" dirty="0"/>
              <a:t> : sets to e.g. find layer features not overlapped by features.</a:t>
            </a:r>
          </a:p>
        </p:txBody>
      </p:sp>
    </p:spTree>
    <p:extLst>
      <p:ext uri="{BB962C8B-B14F-4D97-AF65-F5344CB8AC3E}">
        <p14:creationId xmlns:p14="http://schemas.microsoft.com/office/powerpoint/2010/main" val="1026530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3967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Finding data</a:t>
            </a:r>
          </a:p>
          <a:p>
            <a:pPr marL="0" indent="0">
              <a:buNone/>
            </a:pPr>
            <a:r>
              <a:rPr lang="en-GB" dirty="0"/>
              <a:t>Editing data</a:t>
            </a:r>
          </a:p>
          <a:p>
            <a:pPr marL="0" indent="0">
              <a:buNone/>
            </a:pPr>
            <a:r>
              <a:rPr lang="en-GB" dirty="0"/>
              <a:t>Useful </a:t>
            </a:r>
            <a:r>
              <a:rPr lang="en-GB" dirty="0" err="1"/>
              <a:t>arcpy</a:t>
            </a:r>
            <a:r>
              <a:rPr lang="en-GB" dirty="0"/>
              <a:t> bits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Important: Note that in these slides we've cut the names down to fit cleanly on the slides; if you want to use </a:t>
            </a:r>
            <a:r>
              <a:rPr lang="en-GB" dirty="0" err="1"/>
              <a:t>kwargs</a:t>
            </a:r>
            <a:r>
              <a:rPr lang="en-GB" dirty="0"/>
              <a:t> look up the originals in the docs.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240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Finding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2508421"/>
            <a:ext cx="10908957" cy="3668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list or search methods to access objects directly.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geoprocessing tools to get and use objects directly.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selections</a:t>
            </a:r>
          </a:p>
          <a:p>
            <a:pPr marL="0" indent="0">
              <a:buNone/>
            </a:pPr>
            <a:r>
              <a:rPr lang="en-GB" dirty="0"/>
              <a:t>Use cursors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441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9BC08-8DD5-47E9-B11B-49E67CC6C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494" y="161925"/>
            <a:ext cx="10515600" cy="879475"/>
          </a:xfrm>
        </p:spPr>
        <p:txBody>
          <a:bodyPr/>
          <a:lstStyle/>
          <a:p>
            <a:pPr algn="r"/>
            <a:r>
              <a:rPr lang="en-GB" dirty="0"/>
              <a:t>Find and edit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E4FEA-71C1-42C0-A905-DFF25A11D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1" y="1041400"/>
            <a:ext cx="11647394" cy="55745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Both operations are commonly easiest done through cursors.</a:t>
            </a:r>
          </a:p>
          <a:p>
            <a:pPr marL="0" indent="0">
              <a:buNone/>
            </a:pPr>
            <a:r>
              <a:rPr lang="en-GB" dirty="0"/>
              <a:t>Cursors can be imagined as sub-sets of tables, or a pointer than leaps between relevant rows in a table.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Arc has three: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arcpy.da.SearchCursor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Read-only access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arcpy.da.InsertCursor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</a:t>
            </a:r>
            <a:r>
              <a:rPr lang="en-GB" dirty="0"/>
              <a:t>Inserts rows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arcpy.da.UpdateCursor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Updates or deletes rows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Note the location in the da library. There are older </a:t>
            </a:r>
            <a:r>
              <a:rPr lang="en-GB" dirty="0" err="1"/>
              <a:t>arcpy</a:t>
            </a:r>
            <a:r>
              <a:rPr lang="en-GB" dirty="0"/>
              <a:t> direct cursors, but these are less efficient.</a:t>
            </a:r>
          </a:p>
        </p:txBody>
      </p:sp>
    </p:spTree>
    <p:extLst>
      <p:ext uri="{BB962C8B-B14F-4D97-AF65-F5344CB8AC3E}">
        <p14:creationId xmlns:p14="http://schemas.microsoft.com/office/powerpoint/2010/main" val="2427492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35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866899"/>
            <a:ext cx="11861800" cy="46482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arcpy.da.SearchCursor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intable,fields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,{where},{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spat_ref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},{explode},{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arcpy.da.InsertCursor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intable,fields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arcpy.da.UpdateCursor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intable,fields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,{where},{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spat_ref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},{explode},{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Field names can be * but this will slow things down a lot. Can be tuples or lists.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Where clause is SQL. SQL clause is for additional ordering of results, etc.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Explode causes complex shapes to be listed as one constituent point per row.</a:t>
            </a:r>
          </a:p>
          <a:p>
            <a:pPr marL="0" indent="0">
              <a:buNone/>
            </a:pPr>
            <a:r>
              <a:rPr lang="en-GB" dirty="0"/>
              <a:t>Spatial reference can be used to </a:t>
            </a:r>
            <a:r>
              <a:rPr lang="en-GB" dirty="0" err="1"/>
              <a:t>reproject</a:t>
            </a:r>
            <a:r>
              <a:rPr lang="en-GB" dirty="0"/>
              <a:t> data during reading and writing. See: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5"/>
                </a:solidFill>
              </a:rPr>
              <a:t>http://desktop.arcgis.com/en/arcmap/latest/analyze/python/setting-a-cursor-s-spatial-reference.htm</a:t>
            </a:r>
          </a:p>
          <a:p>
            <a:pPr marL="0" indent="0">
              <a:buNone/>
            </a:pPr>
            <a:endParaRPr lang="en-GB" sz="2600" dirty="0">
              <a:solidFill>
                <a:schemeClr val="accent5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554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SearchCursor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825624"/>
            <a:ext cx="11620500" cy="47656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fc = 'c:/data/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mygeodatabase.gdb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/schools'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fields = ['COUNTY', 'SCHOOL_NAME']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where = """"COUNTY" = "WEST_YORKS""""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'ORDER BY SCHOOL_NAME'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for row in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arcpy.da.SearchCursor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(fc, fields, where,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sql_clause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print(u'{0}, {1}'.format(row[0], row[1]))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del cursor  # To free up memory.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Note that after we miss optional </a:t>
            </a:r>
            <a:r>
              <a:rPr lang="en-GB" dirty="0" err="1"/>
              <a:t>params</a:t>
            </a:r>
            <a:r>
              <a:rPr lang="en-GB" dirty="0"/>
              <a:t> we have to use </a:t>
            </a:r>
            <a:r>
              <a:rPr lang="en-GB" dirty="0" err="1"/>
              <a:t>kwargs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The "u" forces the text into Unicode, just </a:t>
            </a:r>
            <a:r>
              <a:rPr lang="en-GB" dirty="0" err="1"/>
              <a:t>incase</a:t>
            </a:r>
            <a:r>
              <a:rPr lang="en-GB" dirty="0"/>
              <a:t> there are non-</a:t>
            </a:r>
            <a:r>
              <a:rPr lang="en-GB" dirty="0" err="1"/>
              <a:t>ascii</a:t>
            </a:r>
            <a:r>
              <a:rPr lang="en-GB" dirty="0"/>
              <a:t> characters.</a:t>
            </a:r>
          </a:p>
          <a:p>
            <a:pPr marL="0" indent="0">
              <a:buNone/>
            </a:pPr>
            <a:r>
              <a:rPr lang="en-GB" dirty="0"/>
              <a:t>Note that only two fields are in each row returned - the cursor filters out the others.</a:t>
            </a:r>
          </a:p>
          <a:p>
            <a:pPr marL="0" indent="0">
              <a:buNone/>
            </a:pPr>
            <a:r>
              <a:rPr lang="en-GB" dirty="0"/>
              <a:t>See also </a:t>
            </a:r>
            <a:r>
              <a:rPr lang="en-GB" dirty="0" err="1"/>
              <a:t>arcpy.MakeQueryTable_management</a:t>
            </a:r>
            <a:r>
              <a:rPr lang="en-GB" dirty="0"/>
              <a:t>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573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39671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Finding data</a:t>
            </a:r>
          </a:p>
          <a:p>
            <a:pPr marL="0" indent="0">
              <a:buNone/>
            </a:pPr>
            <a:r>
              <a:rPr lang="en-GB" sz="3200" dirty="0"/>
              <a:t>Editing data</a:t>
            </a: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Useful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arcpy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bits</a:t>
            </a:r>
          </a:p>
        </p:txBody>
      </p:sp>
    </p:spTree>
    <p:extLst>
      <p:ext uri="{BB962C8B-B14F-4D97-AF65-F5344CB8AC3E}">
        <p14:creationId xmlns:p14="http://schemas.microsoft.com/office/powerpoint/2010/main" val="2368886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InsertCursor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825624"/>
            <a:ext cx="11620500" cy="476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fc = 'c:/data/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mygeodatabase.gdb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/schools'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fields = ['COUNTY', 'SCHOOL_NAME']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arcpy.da.InsertCursor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(fc, fields):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row_tuple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("West Sussex", "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Nutbourne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Academy")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c.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row_tuple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del cursor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600" dirty="0"/>
              <a:t>Other fields get filled with default values.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901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UpdateCursor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825624"/>
            <a:ext cx="11620500" cy="476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fc = 'c:/data/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mygeodatabase.gdb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/schools'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fields = ['SCHOOL_NAME']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where = """"SCHOOL_NAME" = "Coal Hill School""""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for row in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arcpy.da.SearchCursor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(fc, fields, where):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row[0] = "Coal Hill Academy"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cursor.updateRow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(row) 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del cursor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/>
              <a:t>Also </a:t>
            </a:r>
            <a:r>
              <a:rPr lang="en-GB" sz="2400" dirty="0" err="1"/>
              <a:t>cursor.deleteRow</a:t>
            </a:r>
            <a:r>
              <a:rPr lang="en-GB" sz="2400" dirty="0"/>
              <a:t>() for deleting.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064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4C89A-88AA-4BF5-AD82-D311AFCA8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1873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Cursors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573D3-45FB-42DE-BA85-9D3B5716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990600"/>
            <a:ext cx="11569700" cy="57022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Search and update also have a manual next() method. </a:t>
            </a:r>
          </a:p>
          <a:p>
            <a:pPr marL="0" indent="0">
              <a:buNone/>
            </a:pPr>
            <a:r>
              <a:rPr lang="en-GB" dirty="0"/>
              <a:t>If no more rows, a </a:t>
            </a:r>
            <a:r>
              <a:rPr lang="en-GB" dirty="0" err="1"/>
              <a:t>StopIteration</a:t>
            </a:r>
            <a:r>
              <a:rPr lang="en-GB" dirty="0"/>
              <a:t> exception is returned.</a:t>
            </a:r>
          </a:p>
          <a:p>
            <a:pPr marL="0" indent="0">
              <a:buNone/>
            </a:pPr>
            <a:r>
              <a:rPr lang="en-GB" dirty="0" err="1"/>
              <a:t>cursor.reset</a:t>
            </a:r>
            <a:r>
              <a:rPr lang="en-GB" dirty="0"/>
              <a:t> resets back to start.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the fields are objects, you can drill into them. For example, a SHAPE field may contain a point object with a .X and .Y value.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Update and insert cursors will lock a table for editing. This only ends when:</a:t>
            </a:r>
          </a:p>
          <a:p>
            <a:pPr marL="514350" indent="-514350">
              <a:buAutoNum type="arabicParenR"/>
            </a:pPr>
            <a:r>
              <a:rPr lang="en-GB" dirty="0"/>
              <a:t>with statement concludes</a:t>
            </a:r>
          </a:p>
          <a:p>
            <a:pPr marL="514350" indent="-514350">
              <a:buAutoNum type="arabicParenR"/>
            </a:pPr>
            <a:r>
              <a:rPr lang="en-GB" dirty="0"/>
              <a:t>reset() called</a:t>
            </a:r>
          </a:p>
          <a:p>
            <a:pPr marL="514350" indent="-514350">
              <a:buAutoNum type="arabicParenR"/>
            </a:pPr>
            <a:r>
              <a:rPr lang="en-GB" dirty="0"/>
              <a:t>Cursor runs through completely</a:t>
            </a:r>
          </a:p>
          <a:p>
            <a:pPr marL="514350" indent="-514350">
              <a:buAutoNum type="arabicParenR"/>
            </a:pPr>
            <a:r>
              <a:rPr lang="en-GB" dirty="0"/>
              <a:t>Cursor is deleted using del(cursor).</a:t>
            </a:r>
          </a:p>
          <a:p>
            <a:pPr marL="0" indent="0">
              <a:buNone/>
            </a:pPr>
            <a:r>
              <a:rPr lang="en-GB" dirty="0"/>
              <a:t>If you have trouble running these when the data is displayed, remove it from the map.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064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Getting shapes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2527299"/>
            <a:ext cx="11798300" cy="36496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Use "SHAPE@" as field in cursor (OID@ gets the </a:t>
            </a:r>
            <a:r>
              <a:rPr lang="en-GB" dirty="0" err="1"/>
              <a:t>ObjectID</a:t>
            </a:r>
            <a:r>
              <a:rPr lang="en-GB" dirty="0"/>
              <a:t> field).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SHAPE@XY will return a tuple with X,Y or centroid values. </a:t>
            </a:r>
          </a:p>
          <a:p>
            <a:pPr marL="0" indent="0">
              <a:spcAft>
                <a:spcPts val="600"/>
              </a:spcAft>
              <a:buNone/>
            </a:pPr>
            <a:endParaRPr lang="en-GB" dirty="0"/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Full list of potential tokens at: </a:t>
            </a:r>
          </a:p>
          <a:p>
            <a:pPr marL="0" indent="0">
              <a:buNone/>
            </a:pPr>
            <a:r>
              <a:rPr lang="en-GB" sz="2600" dirty="0">
                <a:solidFill>
                  <a:schemeClr val="accent5"/>
                </a:solidFill>
              </a:rPr>
              <a:t>http://desktop.arcgis.com/en/arcmap/latest/analyze/python/reading-geometries.htm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6357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BED31-47BF-40AD-BFD9-6D4626128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3143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Getting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A6C57-5C1A-4730-BEC1-04AD934C8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673100"/>
            <a:ext cx="11684000" cy="58546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Features may be: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Polygon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Polyline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PointGeometry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MultiPoint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These contain Point objects as an </a:t>
            </a:r>
            <a:r>
              <a:rPr lang="en-GB" dirty="0" err="1"/>
              <a:t>arcpy.Array</a:t>
            </a:r>
            <a:r>
              <a:rPr lang="en-GB" dirty="0"/>
              <a:t> (except </a:t>
            </a:r>
            <a:r>
              <a:rPr lang="en-GB" dirty="0" err="1"/>
              <a:t>PointGeometry</a:t>
            </a:r>
            <a:r>
              <a:rPr lang="en-GB" dirty="0"/>
              <a:t> which contains a Point). If multi-part (</a:t>
            </a:r>
            <a:r>
              <a:rPr lang="en-GB" dirty="0" err="1"/>
              <a:t>partCount</a:t>
            </a:r>
            <a:r>
              <a:rPr lang="en-GB" dirty="0"/>
              <a:t>; </a:t>
            </a:r>
            <a:r>
              <a:rPr lang="en-GB" dirty="0" err="1"/>
              <a:t>getPart</a:t>
            </a:r>
            <a:r>
              <a:rPr lang="en-GB" dirty="0"/>
              <a:t>() ) this will be an array of arrays. Polygons with holes come as one array, with the external (clockwise) polygon first, then </a:t>
            </a:r>
            <a:r>
              <a:rPr lang="en-GB" dirty="0" err="1"/>
              <a:t>Nones</a:t>
            </a:r>
            <a:r>
              <a:rPr lang="en-GB" dirty="0"/>
              <a:t> between each internal (anticlockwise) ring.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Each has a </a:t>
            </a:r>
            <a:r>
              <a:rPr lang="en-GB" dirty="0" err="1"/>
              <a:t>SpatialReference</a:t>
            </a:r>
            <a:r>
              <a:rPr lang="en-GB" dirty="0"/>
              <a:t> (includes, e.g. coordinate system), plus a variety of methods to find centroids, areas, etc. Also include method to get the shape as JSON. Will also take in other geometries for results like clip, contains, union, etc.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Some of these you can also get directly by using search field tokens, for example SHAPE@AREA </a:t>
            </a:r>
            <a:r>
              <a:rPr lang="en-GB" dirty="0" err="1"/>
              <a:t>amd</a:t>
            </a:r>
            <a:r>
              <a:rPr lang="en-GB" dirty="0"/>
              <a:t> SHAPE@JSON.</a:t>
            </a:r>
          </a:p>
        </p:txBody>
      </p:sp>
    </p:spTree>
    <p:extLst>
      <p:ext uri="{BB962C8B-B14F-4D97-AF65-F5344CB8AC3E}">
        <p14:creationId xmlns:p14="http://schemas.microsoft.com/office/powerpoint/2010/main" val="990526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Arc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2014151"/>
            <a:ext cx="11269362" cy="4162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general in Arc we can distinguish between: </a:t>
            </a:r>
          </a:p>
          <a:p>
            <a:pPr marL="0" indent="0">
              <a:buNone/>
            </a:pPr>
            <a:r>
              <a:rPr lang="en-GB" dirty="0"/>
              <a:t>Geodatabase Feature Classes / Raster Classes and the associated files (for example, shapefiles are wrapped as Feature Classes). These contain the data and associated shape information.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Layers, the visualisation components, with </a:t>
            </a:r>
            <a:r>
              <a:rPr lang="en-GB" dirty="0" err="1"/>
              <a:t>symbology</a:t>
            </a:r>
            <a:r>
              <a:rPr lang="en-GB" dirty="0"/>
              <a:t> etc. These are generally linked to a specific Feature Class/Raster Class.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 deal with data we deal with Feature Classes; Visualisation, Layers.</a:t>
            </a:r>
          </a:p>
        </p:txBody>
      </p:sp>
    </p:spTree>
    <p:extLst>
      <p:ext uri="{BB962C8B-B14F-4D97-AF65-F5344CB8AC3E}">
        <p14:creationId xmlns:p14="http://schemas.microsoft.com/office/powerpoint/2010/main" val="738565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5711A-01CA-45E1-81CC-DF4CDD24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Examples from docs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2FECD-6918-4A9E-A60D-1AB0447E3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1690688"/>
            <a:ext cx="11455400" cy="48672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fc = "c:/data/gdb.gdb/roads"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cursor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arcpy.da.InsertCursor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(fc, ["SHAPE@"])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array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arcpy.Array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([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arcpy.Point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(5997611.48964, 2069897.7022),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arcpy.Point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(5997577.46097, 2069905.81145)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])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polyline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arcpy.Polyline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(array)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cursor.insertRow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([polyline])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cursor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arcpy.da.InsertCursor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(fc, ["SHAPE@XY"])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(5997594.4753, 2069901.75682)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cursor.insertRow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([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Note that shapes may be adjusted to work as they go in (e.g. polygon orders reversed). </a:t>
            </a:r>
          </a:p>
        </p:txBody>
      </p:sp>
    </p:spTree>
    <p:extLst>
      <p:ext uri="{BB962C8B-B14F-4D97-AF65-F5344CB8AC3E}">
        <p14:creationId xmlns:p14="http://schemas.microsoft.com/office/powerpoint/2010/main" val="20662796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82F97-F77E-4E19-BDC2-ACC370273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Binary data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E5D87-A7DE-4670-8E29-802810A80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260599"/>
            <a:ext cx="11455400" cy="39163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With cursors:</a:t>
            </a:r>
          </a:p>
          <a:p>
            <a:pPr marL="0" indent="0">
              <a:buNone/>
            </a:pPr>
            <a:r>
              <a:rPr lang="en-GB" sz="2600" dirty="0">
                <a:solidFill>
                  <a:schemeClr val="accent5"/>
                </a:solidFill>
              </a:rPr>
              <a:t>http://desktop.arcgis.com/en/arcmap/latest/analyze/python/data-access-using-cursors.htm</a:t>
            </a:r>
          </a:p>
        </p:txBody>
      </p:sp>
    </p:spTree>
    <p:extLst>
      <p:ext uri="{BB962C8B-B14F-4D97-AF65-F5344CB8AC3E}">
        <p14:creationId xmlns:p14="http://schemas.microsoft.com/office/powerpoint/2010/main" val="34867272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0" y="16271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330200"/>
            <a:ext cx="12065000" cy="6324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/>
              <a:t>To add a field, use:</a:t>
            </a:r>
          </a:p>
          <a:p>
            <a:pPr marL="0" indent="0">
              <a:buNone/>
            </a:pPr>
            <a:r>
              <a:rPr lang="en-GB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arcpy.AddField_management</a:t>
            </a:r>
            <a:r>
              <a:rPr lang="en-GB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() / </a:t>
            </a:r>
            <a:r>
              <a:rPr lang="en-GB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AddFields_management</a:t>
            </a:r>
            <a:r>
              <a:rPr lang="en-GB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1500" dirty="0"/>
              <a:t>Field types: 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5"/>
                </a:solidFill>
              </a:rPr>
              <a:t>http://desktop.arcgis.com/en/arcmap/latest/manage-data/geodatabases/arcgis-field-data-types.htm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/>
              <a:t>To find a field (and other field info):</a:t>
            </a:r>
          </a:p>
          <a:p>
            <a:pPr marL="0" indent="0">
              <a:buNone/>
            </a:pPr>
            <a:r>
              <a:rPr lang="en-GB" sz="1500" dirty="0" err="1"/>
              <a:t>desc</a:t>
            </a:r>
            <a:r>
              <a:rPr lang="en-GB" sz="1500" dirty="0"/>
              <a:t> = </a:t>
            </a:r>
            <a:r>
              <a:rPr lang="en-GB" sz="1500" dirty="0" err="1"/>
              <a:t>arcpy.Describe</a:t>
            </a:r>
            <a:r>
              <a:rPr lang="en-GB" sz="1500" dirty="0"/>
              <a:t>(layer).</a:t>
            </a:r>
            <a:r>
              <a:rPr lang="en-GB" sz="1500" dirty="0" err="1"/>
              <a:t>fieldInfo</a:t>
            </a:r>
            <a:endParaRPr lang="en-GB" sz="1500" dirty="0"/>
          </a:p>
          <a:p>
            <a:pPr marL="0" indent="0">
              <a:buNone/>
            </a:pPr>
            <a:r>
              <a:rPr lang="en-GB" sz="1500" dirty="0"/>
              <a:t>field = </a:t>
            </a:r>
            <a:r>
              <a:rPr lang="en-GB" sz="1500" dirty="0" err="1"/>
              <a:t>desc.findFieldByName</a:t>
            </a:r>
            <a:r>
              <a:rPr lang="en-GB" sz="1500" dirty="0"/>
              <a:t> (</a:t>
            </a:r>
            <a:r>
              <a:rPr lang="en-GB" sz="1500" dirty="0" err="1"/>
              <a:t>field_name</a:t>
            </a:r>
            <a:r>
              <a:rPr lang="en-GB" sz="1500" dirty="0"/>
              <a:t>)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/>
              <a:t>To delete a field, use:</a:t>
            </a:r>
          </a:p>
          <a:p>
            <a:pPr marL="0" indent="0">
              <a:buNone/>
            </a:pPr>
            <a:r>
              <a:rPr lang="en-GB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arcpy.DeleteField_management</a:t>
            </a:r>
            <a:r>
              <a:rPr lang="en-GB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/>
              <a:t>To change values based on a calculation, use:</a:t>
            </a:r>
          </a:p>
          <a:p>
            <a:pPr marL="0" indent="0">
              <a:buNone/>
            </a:pPr>
            <a:r>
              <a:rPr lang="en-GB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arcpy.CalculateField_management</a:t>
            </a:r>
            <a:r>
              <a:rPr lang="en-GB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() / </a:t>
            </a:r>
            <a:r>
              <a:rPr lang="en-GB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CalculateFields_management</a:t>
            </a:r>
            <a:r>
              <a:rPr lang="en-GB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/>
              <a:t>Calculations can be written in Arcade: a simple language for geoprocessing expressions.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5"/>
                </a:solidFill>
              </a:rPr>
              <a:t>https://developers.arcgis.com/arcade/</a:t>
            </a:r>
            <a:endParaRPr lang="en-GB" sz="1500" dirty="0"/>
          </a:p>
          <a:p>
            <a:pPr marL="0" indent="0">
              <a:buNone/>
            </a:pPr>
            <a:r>
              <a:rPr lang="en-GB" sz="1500" dirty="0"/>
              <a:t>For other operations, see: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5"/>
                </a:solidFill>
              </a:rPr>
              <a:t>http://desktop.arcgis.com/en/arcmap/latest/tools/data-management-toolbox/an-overview-of-the-data-management-toolbox.htm</a:t>
            </a:r>
          </a:p>
        </p:txBody>
      </p:sp>
    </p:spTree>
    <p:extLst>
      <p:ext uri="{BB962C8B-B14F-4D97-AF65-F5344CB8AC3E}">
        <p14:creationId xmlns:p14="http://schemas.microsoft.com/office/powerpoint/2010/main" val="1954252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F9F6-2F70-4832-A22E-587EC828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Useful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46952-1748-4BA9-AAE1-7FBD97385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041525"/>
            <a:ext cx="114554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arcpy.Merge_management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sz="2400" dirty="0"/>
              <a:t>: merge spatial data to form a new dataset.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arcpy.Append_management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r>
              <a:rPr lang="en-GB" sz="2400" dirty="0"/>
              <a:t> same, but add data into one dataset.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Both take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arcpy.FieldMap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/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FieldMappings</a:t>
            </a:r>
            <a:r>
              <a:rPr lang="en-GB" sz="2400" dirty="0"/>
              <a:t>: Make rules for splitting and merging field data.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arcpy.JoinField_management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sz="2400" dirty="0"/>
              <a:t>: join two tables as relational database.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05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603AB-287F-4882-ADCE-1B272B7F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Edit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24F12-FD99-471E-A1AE-C12616D0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825624"/>
            <a:ext cx="11404600" cy="4625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Replicate editing as a user.</a:t>
            </a:r>
          </a:p>
          <a:p>
            <a:pPr marL="0" indent="0">
              <a:buNone/>
            </a:pPr>
            <a:r>
              <a:rPr lang="en-GB" dirty="0"/>
              <a:t>Allow multiple simultaneous editors.</a:t>
            </a:r>
          </a:p>
          <a:p>
            <a:pPr marL="0" indent="0">
              <a:buNone/>
            </a:pPr>
            <a:r>
              <a:rPr lang="en-GB" dirty="0"/>
              <a:t>Allows rollback of edits.</a:t>
            </a:r>
          </a:p>
          <a:p>
            <a:pPr marL="0" indent="0">
              <a:buNone/>
            </a:pPr>
            <a:r>
              <a:rPr lang="en-GB" dirty="0"/>
              <a:t>Easy way: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with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arcpy.da.Editor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(workspace) as edit: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# Make changes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Editing closed one exiting the with.</a:t>
            </a:r>
          </a:p>
        </p:txBody>
      </p:sp>
    </p:spTree>
    <p:extLst>
      <p:ext uri="{BB962C8B-B14F-4D97-AF65-F5344CB8AC3E}">
        <p14:creationId xmlns:p14="http://schemas.microsoft.com/office/powerpoint/2010/main" val="42285456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Full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825625"/>
            <a:ext cx="11684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edit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arcpy.da.Editor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(workspace)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edit.startEditing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(False, True)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edit.startOperation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Do stuff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edit.stopOperation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edit.redoOperation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edit.undoOperation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edit.stopEditing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(True)</a:t>
            </a:r>
          </a:p>
        </p:txBody>
      </p:sp>
    </p:spTree>
    <p:extLst>
      <p:ext uri="{BB962C8B-B14F-4D97-AF65-F5344CB8AC3E}">
        <p14:creationId xmlns:p14="http://schemas.microsoft.com/office/powerpoint/2010/main" val="2261658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396716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chemeClr val="bg1">
                    <a:lumMod val="65000"/>
                  </a:schemeClr>
                </a:solidFill>
              </a:rPr>
              <a:t>Finding data</a:t>
            </a: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Editing data</a:t>
            </a:r>
          </a:p>
          <a:p>
            <a:pPr marL="0" indent="0">
              <a:buNone/>
            </a:pPr>
            <a:r>
              <a:rPr lang="en-GB" sz="3200" dirty="0"/>
              <a:t>Useful </a:t>
            </a:r>
            <a:r>
              <a:rPr lang="en-GB" sz="3200" dirty="0" err="1"/>
              <a:t>arcpy</a:t>
            </a:r>
            <a:r>
              <a:rPr lang="en-GB" sz="3200" dirty="0"/>
              <a:t> bits</a:t>
            </a:r>
          </a:p>
        </p:txBody>
      </p:sp>
    </p:spTree>
    <p:extLst>
      <p:ext uri="{BB962C8B-B14F-4D97-AF65-F5344CB8AC3E}">
        <p14:creationId xmlns:p14="http://schemas.microsoft.com/office/powerpoint/2010/main" val="10756204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E81C7-C490-4799-928B-06A0B83C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Useful </a:t>
            </a:r>
            <a:r>
              <a:rPr lang="en-GB" dirty="0" err="1"/>
              <a:t>arcpy</a:t>
            </a:r>
            <a:r>
              <a:rPr lang="en-GB" dirty="0"/>
              <a:t>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FC23D-0BB3-4EF6-8B7A-2CFCE7665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273299"/>
            <a:ext cx="11264900" cy="39036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Geometries stored in Feature Classes can export to JSON/</a:t>
            </a:r>
            <a:r>
              <a:rPr lang="en-GB" dirty="0" err="1"/>
              <a:t>GeoJSON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j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shape.JSON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 convert JSON/</a:t>
            </a:r>
            <a:r>
              <a:rPr lang="en-GB" dirty="0" err="1"/>
              <a:t>GeoJSON</a:t>
            </a:r>
            <a:r>
              <a:rPr lang="en-GB" dirty="0"/>
              <a:t> to shapes with unknown projection: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shape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arcpy.AsShape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(j)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also process more than one with: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arcpy.FeaturesToJSON_conversion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arcpy.JSONToFeatures_conversion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4481654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2D430-E837-41FB-865B-1CF569E64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181504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Useful </a:t>
            </a:r>
            <a:r>
              <a:rPr lang="en-GB" dirty="0" err="1"/>
              <a:t>arcpy</a:t>
            </a:r>
            <a:r>
              <a:rPr lang="en-GB" dirty="0"/>
              <a:t>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713AD-B6C5-405E-847D-190B54F8F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790700"/>
            <a:ext cx="11023600" cy="43862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Graph / </a:t>
            </a:r>
            <a:r>
              <a:rPr lang="en-GB" dirty="0" err="1"/>
              <a:t>GraphTemplate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http://desktop.arcgis.com/en/arcmap/latest/analyze/arcpy-classes/graph.htm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http://desktop.arcgis.com/en/arcmap/latest/analyze/arcpy-classes/graphtemplate.htm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8139"/>
              </p:ext>
            </p:extLst>
          </p:nvPr>
        </p:nvGraphicFramePr>
        <p:xfrm>
          <a:off x="330200" y="2357966"/>
          <a:ext cx="81280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Area graphs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Bar graphs (Horizontal and vertical)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Min/Max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Boxplots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 err="1">
                          <a:solidFill>
                            <a:schemeClr val="tx1"/>
                          </a:solidFill>
                        </a:rPr>
                        <a:t>Bubbleplots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Histograms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Line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Pie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Polar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Scatter</a:t>
                      </a:r>
                    </a:p>
                    <a:p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0331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0" y="2762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2298699"/>
            <a:ext cx="11722100" cy="4170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arcpy.Statistics_analysis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input_table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output_table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{statistic}, {field})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SUM</a:t>
            </a:r>
          </a:p>
          <a:p>
            <a:pPr marL="0" indent="0">
              <a:buNone/>
            </a:pPr>
            <a:r>
              <a:rPr lang="en-GB" dirty="0"/>
              <a:t>MEAN</a:t>
            </a:r>
          </a:p>
          <a:p>
            <a:pPr marL="0" indent="0">
              <a:buNone/>
            </a:pPr>
            <a:r>
              <a:rPr lang="en-GB" dirty="0"/>
              <a:t>MIN</a:t>
            </a:r>
          </a:p>
          <a:p>
            <a:pPr marL="0" indent="0">
              <a:buNone/>
            </a:pPr>
            <a:r>
              <a:rPr lang="en-GB" dirty="0"/>
              <a:t>MAX</a:t>
            </a:r>
          </a:p>
          <a:p>
            <a:pPr marL="0" indent="0">
              <a:buNone/>
            </a:pPr>
            <a:r>
              <a:rPr lang="en-GB" dirty="0"/>
              <a:t>RANGE</a:t>
            </a:r>
          </a:p>
          <a:p>
            <a:pPr marL="0" indent="0">
              <a:buNone/>
            </a:pPr>
            <a:r>
              <a:rPr lang="en-GB" dirty="0"/>
              <a:t>STD</a:t>
            </a:r>
          </a:p>
          <a:p>
            <a:pPr marL="0" indent="0">
              <a:buNone/>
            </a:pPr>
            <a:r>
              <a:rPr lang="en-GB" dirty="0"/>
              <a:t>COUNT</a:t>
            </a:r>
          </a:p>
          <a:p>
            <a:pPr marL="0" indent="0">
              <a:buNone/>
            </a:pPr>
            <a:r>
              <a:rPr lang="en-GB" dirty="0"/>
              <a:t>FIRST</a:t>
            </a:r>
          </a:p>
          <a:p>
            <a:pPr marL="0" indent="0">
              <a:buNone/>
            </a:pPr>
            <a:r>
              <a:rPr lang="en-GB" dirty="0"/>
              <a:t>LAST</a:t>
            </a:r>
          </a:p>
        </p:txBody>
      </p:sp>
    </p:spTree>
    <p:extLst>
      <p:ext uri="{BB962C8B-B14F-4D97-AF65-F5344CB8AC3E}">
        <p14:creationId xmlns:p14="http://schemas.microsoft.com/office/powerpoint/2010/main" val="296558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84" y="1556951"/>
            <a:ext cx="10834816" cy="4955060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The application (not generally available in Python)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What we think of as a map file is the "</a:t>
            </a:r>
            <a:r>
              <a:rPr lang="en-GB" dirty="0" err="1">
                <a:solidFill>
                  <a:srgbClr val="558ED5"/>
                </a:solidFill>
              </a:rPr>
              <a:t>MapDocument</a:t>
            </a:r>
            <a:r>
              <a:rPr lang="en-GB" dirty="0"/>
              <a:t>" this includes the current map data and associated toolbars.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 err="1"/>
              <a:t>ArcDesktop</a:t>
            </a:r>
            <a:r>
              <a:rPr lang="en-GB" dirty="0"/>
              <a:t> can either show a single </a:t>
            </a:r>
            <a:r>
              <a:rPr lang="en-GB" dirty="0">
                <a:solidFill>
                  <a:srgbClr val="558ED5"/>
                </a:solidFill>
              </a:rPr>
              <a:t>Map</a:t>
            </a:r>
            <a:r>
              <a:rPr lang="en-GB" dirty="0"/>
              <a:t> (data view) or a set of Maps and associated layout (layout view). Whichever is currently shown is the "active view".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Each map is made up of multiple </a:t>
            </a:r>
            <a:r>
              <a:rPr lang="en-GB" dirty="0">
                <a:solidFill>
                  <a:srgbClr val="558ED5"/>
                </a:solidFill>
              </a:rPr>
              <a:t>Layers</a:t>
            </a:r>
            <a:r>
              <a:rPr lang="en-GB" dirty="0"/>
              <a:t>. These may be associated with Layer files, but will certainly be associated with a spatial dataset, for example a </a:t>
            </a:r>
            <a:r>
              <a:rPr lang="en-GB" dirty="0">
                <a:solidFill>
                  <a:srgbClr val="558ED5"/>
                </a:solidFill>
              </a:rPr>
              <a:t>Feature Class </a:t>
            </a:r>
            <a:r>
              <a:rPr lang="en-GB" dirty="0"/>
              <a:t>(vector data) or </a:t>
            </a:r>
            <a:r>
              <a:rPr lang="en-GB" dirty="0">
                <a:solidFill>
                  <a:srgbClr val="558ED5"/>
                </a:solidFill>
              </a:rPr>
              <a:t>Raster Class</a:t>
            </a:r>
            <a:r>
              <a:rPr lang="en-GB" dirty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Spatial datasets can be viewed as either Layers, or as </a:t>
            </a:r>
            <a:r>
              <a:rPr lang="en-GB" dirty="0">
                <a:solidFill>
                  <a:srgbClr val="558ED5"/>
                </a:solidFill>
              </a:rPr>
              <a:t>Attribute Tables</a:t>
            </a:r>
            <a:r>
              <a:rPr lang="en-GB" dirty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Each object in a Feature Class is a </a:t>
            </a:r>
            <a:r>
              <a:rPr lang="en-GB" dirty="0">
                <a:solidFill>
                  <a:srgbClr val="558ED5"/>
                </a:solidFill>
              </a:rPr>
              <a:t>Feature</a:t>
            </a:r>
            <a:r>
              <a:rPr lang="en-GB" dirty="0"/>
              <a:t> or a row in the Attribute Table.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Features/Feature Classes/Attribute Tables have columns called </a:t>
            </a:r>
            <a:r>
              <a:rPr lang="en-GB" dirty="0">
                <a:solidFill>
                  <a:srgbClr val="558ED5"/>
                </a:solidFill>
              </a:rPr>
              <a:t>Fields</a:t>
            </a:r>
            <a:r>
              <a:rPr lang="en-GB" dirty="0"/>
              <a:t>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A particular Feature will have a </a:t>
            </a:r>
            <a:r>
              <a:rPr lang="en-GB" sz="2900" dirty="0">
                <a:solidFill>
                  <a:srgbClr val="558ED5"/>
                </a:solidFill>
              </a:rPr>
              <a:t>Value</a:t>
            </a:r>
            <a:r>
              <a:rPr lang="en-GB" dirty="0"/>
              <a:t> in a Field.</a:t>
            </a:r>
          </a:p>
        </p:txBody>
      </p:sp>
    </p:spTree>
    <p:extLst>
      <p:ext uri="{BB962C8B-B14F-4D97-AF65-F5344CB8AC3E}">
        <p14:creationId xmlns:p14="http://schemas.microsoft.com/office/powerpoint/2010/main" val="8740599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240A-6014-427E-B3D4-94DDFE29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Mapping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75A42-7A3B-4445-A136-47F11BF2D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2336800"/>
            <a:ext cx="116459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Anything to do with the look of maps and map export (e.g. pdf; old versions of Arc; image formats), repair lost data paths etc.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5"/>
                </a:solidFill>
              </a:rPr>
              <a:t>http://desktop.arcgis.com/en/arcmap/latest/analyze/arcpy-mapping/introduction-to-arcpy-mapping.htm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arcpy.mapping.ExportToPDF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r"C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:\outputs\map.pdf")</a:t>
            </a:r>
          </a:p>
        </p:txBody>
      </p:sp>
    </p:spTree>
    <p:extLst>
      <p:ext uri="{BB962C8B-B14F-4D97-AF65-F5344CB8AC3E}">
        <p14:creationId xmlns:p14="http://schemas.microsoft.com/office/powerpoint/2010/main" val="11958393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Adding data to a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2" y="2767913"/>
            <a:ext cx="11689492" cy="3569687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arcpy.mapping.MapDocument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("CURRENT")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mxd.activeDataFrame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newlayer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arcpy.mapping.Layer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crime_sorted.shp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arcpy.mapping.AddLayer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newlayer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,"TOP")  #BOTTOM or AUTO_ARRANGE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Remember to then save the map file: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mxd.saveACopy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r"m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:\GEOG5790M\map.mxd")</a:t>
            </a:r>
          </a:p>
        </p:txBody>
      </p:sp>
    </p:spTree>
    <p:extLst>
      <p:ext uri="{BB962C8B-B14F-4D97-AF65-F5344CB8AC3E}">
        <p14:creationId xmlns:p14="http://schemas.microsoft.com/office/powerpoint/2010/main" val="27812479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Symbology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49" y="1825625"/>
            <a:ext cx="11788346" cy="482231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Information on how to render a layer.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Read information: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lyr.symbology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 apply a </a:t>
            </a:r>
            <a:r>
              <a:rPr lang="en-GB" dirty="0" err="1"/>
              <a:t>symbology</a:t>
            </a:r>
            <a:r>
              <a:rPr lang="en-GB" dirty="0"/>
              <a:t> in Python you can only take one manually applied to another layer and copy it, then adapt it: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 as am: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am.Layer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crime_sorted.shp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am.Layer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albertsquare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buildings.lyr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am.UpdateLayer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, True)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newlayer.symbology.valueField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Join_Count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newlayer.symbology.addAllValues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am.AddLayer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am.MapDocument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("CURRENT").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activeDataFrame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newlayer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,"TOP")</a:t>
            </a:r>
          </a:p>
        </p:txBody>
      </p:sp>
    </p:spTree>
    <p:extLst>
      <p:ext uri="{BB962C8B-B14F-4D97-AF65-F5344CB8AC3E}">
        <p14:creationId xmlns:p14="http://schemas.microsoft.com/office/powerpoint/2010/main" val="2117272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240A-6014-427E-B3D4-94DDFE29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Mapping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75A42-7A3B-4445-A136-47F11BF2D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2171699"/>
            <a:ext cx="11645900" cy="4005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Repairing data paths is a popular use: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/>
                </a:solidFill>
              </a:rPr>
              <a:t>http://desktop.arcgis.com/en/arcmap/latest/analyze/arcpy-mapping/updatingandfixingdatasources.htm </a:t>
            </a:r>
          </a:p>
          <a:p>
            <a:pPr marL="0" indent="0">
              <a:buNone/>
            </a:pPr>
            <a:r>
              <a:rPr lang="en-GB" dirty="0"/>
              <a:t>Functions exist for, for example, finding and replacing all workspace addresses in a set of maps.</a:t>
            </a:r>
          </a:p>
        </p:txBody>
      </p:sp>
    </p:spTree>
    <p:extLst>
      <p:ext uri="{BB962C8B-B14F-4D97-AF65-F5344CB8AC3E}">
        <p14:creationId xmlns:p14="http://schemas.microsoft.com/office/powerpoint/2010/main" val="7641588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F70A1-2065-4BAC-B7B8-B3996648D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6191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Spatial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DAD0B-C699-4581-AC1E-031F1D024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2171699"/>
            <a:ext cx="10934700" cy="40052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Mainly for defining parameters and operations to go with raster spatial analysis geoprocessing tools (rather than containing the tools themselves).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example,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arcpy.sa.ApplyEnvironment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applies current </a:t>
            </a:r>
            <a:r>
              <a:rPr lang="en-GB" dirty="0" err="1"/>
              <a:t>env</a:t>
            </a:r>
            <a:r>
              <a:rPr lang="en-GB" dirty="0"/>
              <a:t> conditions to a Raster.</a:t>
            </a:r>
          </a:p>
        </p:txBody>
      </p:sp>
    </p:spTree>
    <p:extLst>
      <p:ext uri="{BB962C8B-B14F-4D97-AF65-F5344CB8AC3E}">
        <p14:creationId xmlns:p14="http://schemas.microsoft.com/office/powerpoint/2010/main" val="40669600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143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Map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65325"/>
            <a:ext cx="114935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Raster operations. Cast to Raster and cell-by-cell operations occur.</a:t>
            </a:r>
          </a:p>
          <a:p>
            <a:pPr marL="0" indent="0">
              <a:buNone/>
            </a:pPr>
            <a:r>
              <a:rPr lang="en-GB" dirty="0"/>
              <a:t>(Remember you may need to checkout the </a:t>
            </a:r>
            <a:r>
              <a:rPr lang="en-GB" dirty="0" err="1"/>
              <a:t>sa</a:t>
            </a:r>
            <a:r>
              <a:rPr lang="en-GB" dirty="0"/>
              <a:t> library)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outRaster = (Raster("rasterdata1") + Raster("rasterdata2")) </a:t>
            </a:r>
          </a:p>
          <a:p>
            <a:pPr marL="0" indent="0">
              <a:buNone/>
            </a:pP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outRaster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arcpy.sa.Slope("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rasterdata1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 * 2) 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3228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0" y="4286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What you can't do in </a:t>
            </a:r>
            <a:r>
              <a:rPr lang="en-GB" dirty="0" err="1"/>
              <a:t>arcpy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206625"/>
            <a:ext cx="11480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Arcpy</a:t>
            </a:r>
            <a:r>
              <a:rPr lang="en-GB" dirty="0"/>
              <a:t> is limited to the functions and classes it has, which is a subset of the </a:t>
            </a:r>
            <a:r>
              <a:rPr lang="en-GB" dirty="0" err="1"/>
              <a:t>ArcObjects</a:t>
            </a:r>
            <a:r>
              <a:rPr lang="en-GB" dirty="0"/>
              <a:t> framework.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example, it is hard to drill down through objects to data, because cursors are the preferred interaction route (saver than direct data access).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However, the whole framework is there and registered with Windows through the Component Object Model. This means, in theory, we should be able to get at it programmatically.</a:t>
            </a:r>
          </a:p>
        </p:txBody>
      </p:sp>
    </p:spTree>
    <p:extLst>
      <p:ext uri="{BB962C8B-B14F-4D97-AF65-F5344CB8AC3E}">
        <p14:creationId xmlns:p14="http://schemas.microsoft.com/office/powerpoint/2010/main" val="1881792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D12B1792-1779-425C-8C05-D41D0CC8A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0413" y="412750"/>
            <a:ext cx="8229600" cy="922338"/>
          </a:xfrm>
        </p:spPr>
        <p:txBody>
          <a:bodyPr/>
          <a:lstStyle/>
          <a:p>
            <a:pPr algn="r"/>
            <a:r>
              <a:rPr lang="en-GB" altLang="en-US" sz="4000" dirty="0"/>
              <a:t>The COM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99745A5A-9D63-4E2A-9162-A1C71B245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524000"/>
            <a:ext cx="11537950" cy="5137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600" dirty="0"/>
              <a:t>Remember that an interface is a set of promises about the kind of functions/methods a class will contain. They allow code to use other code without knowing anything other than the method names.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In Microsoft languages, reassignment of interface labels is key. You get an object and look at it through the perspective of one of the interfaces it matches.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You do this by casting it to the interface. 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It is used to hold together a great deal of the </a:t>
            </a:r>
            <a:r>
              <a:rPr lang="en-GB" altLang="en-US" sz="2600" dirty="0">
                <a:solidFill>
                  <a:srgbClr val="558ED5"/>
                </a:solidFill>
              </a:rPr>
              <a:t>Component Object Model (COM) </a:t>
            </a:r>
            <a:r>
              <a:rPr lang="en-GB" altLang="en-US" sz="2600" dirty="0"/>
              <a:t>at the heart of Microsoft software.</a:t>
            </a:r>
          </a:p>
          <a:p>
            <a:pPr marL="0" indent="0">
              <a:buNone/>
            </a:pPr>
            <a:endParaRPr lang="en-GB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3306493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905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Example COM-style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28899"/>
            <a:ext cx="11404600" cy="376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IMxDocument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mxDocument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GB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IMxDocument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application.getDocument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altLang="en-US" sz="2200" dirty="0" err="1">
                <a:latin typeface="Courier New" panose="02070309020205020404" pitchFamily="49" charset="0"/>
              </a:rPr>
              <a:t>IMap</a:t>
            </a:r>
            <a:r>
              <a:rPr lang="en-GB" altLang="en-US" sz="2200" dirty="0">
                <a:latin typeface="Courier New" panose="02070309020205020404" pitchFamily="49" charset="0"/>
              </a:rPr>
              <a:t> </a:t>
            </a:r>
            <a:r>
              <a:rPr lang="en-GB" altLang="en-US" sz="2200" dirty="0" err="1">
                <a:latin typeface="Courier New" panose="02070309020205020404" pitchFamily="49" charset="0"/>
              </a:rPr>
              <a:t>mxDoc</a:t>
            </a:r>
            <a:r>
              <a:rPr lang="en-GB" altLang="en-US" sz="2200" dirty="0">
                <a:latin typeface="Courier New" panose="02070309020205020404" pitchFamily="49" charset="0"/>
              </a:rPr>
              <a:t> = (</a:t>
            </a:r>
            <a:r>
              <a:rPr lang="en-GB" altLang="en-US" sz="2200" dirty="0" err="1">
                <a:latin typeface="Courier New" panose="02070309020205020404" pitchFamily="49" charset="0"/>
              </a:rPr>
              <a:t>Imap</a:t>
            </a:r>
            <a:r>
              <a:rPr lang="en-GB" altLang="en-US" sz="2200" dirty="0">
                <a:latin typeface="Courier New" panose="02070309020205020404" pitchFamily="49" charset="0"/>
              </a:rPr>
              <a:t>)</a:t>
            </a:r>
            <a:r>
              <a:rPr lang="en-GB" alt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mxDocument</a:t>
            </a:r>
            <a:r>
              <a:rPr lang="en-GB" altLang="en-US" sz="2200" dirty="0" err="1">
                <a:latin typeface="Courier New" panose="02070309020205020404" pitchFamily="49" charset="0"/>
              </a:rPr>
              <a:t>.getFocusMap</a:t>
            </a:r>
            <a:r>
              <a:rPr lang="en-GB" altLang="en-US" sz="2200" dirty="0">
                <a:latin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GB" altLang="en-US" sz="24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altLang="en-US" sz="24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altLang="en-US" sz="2600" dirty="0"/>
              <a:t>Note the manifest typing, but the types are interfaces rather than real classes. The objects are of classes that implement multiple interfaces.</a:t>
            </a:r>
          </a:p>
          <a:p>
            <a:pPr marL="0" indent="0">
              <a:buNone/>
            </a:pPr>
            <a:endParaRPr lang="en-GB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1079257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2A0B1-E991-4797-A9AB-7FA935DE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700" y="4032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Accessing the 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BE349-7ACB-4B7A-A095-3929452EE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244725"/>
            <a:ext cx="11417300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However, you can gain access to this through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comtypes</a:t>
            </a:r>
            <a:r>
              <a:rPr lang="en-GB" dirty="0"/>
              <a:t>, a library for interacting with the COM framework, and Mark </a:t>
            </a:r>
            <a:r>
              <a:rPr lang="en-GB" dirty="0" err="1"/>
              <a:t>Cederholm's</a:t>
            </a:r>
            <a:r>
              <a:rPr lang="en-GB" dirty="0"/>
              <a:t> Snippets module which works with this.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should be a last resort; chances are, if you've had to resort to this, you've missed something and/or a different language would be better.</a:t>
            </a:r>
          </a:p>
        </p:txBody>
      </p:sp>
    </p:spTree>
    <p:extLst>
      <p:ext uri="{BB962C8B-B14F-4D97-AF65-F5344CB8AC3E}">
        <p14:creationId xmlns:p14="http://schemas.microsoft.com/office/powerpoint/2010/main" val="40220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Datasets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825624"/>
            <a:ext cx="11772900" cy="484187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By and large there's little distinction between how you refer to things except when saving as files: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c:/geodatabase.gdb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c:/geodatabase.gdb/dataset 	# Features or table, depending on use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c:/dataset.shp	# Geography + (potentially) attributes in associated files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c:/dataset.dbf	# Just table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c:/dataset.lyr	# Layer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90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3DEA2-8621-4C7B-AFE4-2D38400D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528DA-7AC4-4C5D-A705-DD1E5E925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311399"/>
            <a:ext cx="11544300" cy="42799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Layers and </a:t>
            </a:r>
            <a:r>
              <a:rPr lang="en-GB" dirty="0" err="1"/>
              <a:t>MapDocuments</a:t>
            </a:r>
            <a:r>
              <a:rPr lang="en-GB" dirty="0"/>
              <a:t> have options to save: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.save 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saveACopy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{version})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For </a:t>
            </a:r>
            <a:r>
              <a:rPr lang="en-GB" dirty="0" err="1"/>
              <a:t>featureClasses</a:t>
            </a:r>
            <a:r>
              <a:rPr lang="en-GB" dirty="0"/>
              <a:t>, use: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arcpy.FeatureClassToShapefile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To open a file, you generally just use the </a:t>
            </a:r>
            <a:r>
              <a:rPr lang="en-GB" dirty="0" err="1"/>
              <a:t>filepath</a:t>
            </a:r>
            <a:r>
              <a:rPr lang="en-GB" dirty="0"/>
              <a:t> in the tool you want.</a:t>
            </a:r>
          </a:p>
        </p:txBody>
      </p:sp>
    </p:spTree>
    <p:extLst>
      <p:ext uri="{BB962C8B-B14F-4D97-AF65-F5344CB8AC3E}">
        <p14:creationId xmlns:p14="http://schemas.microsoft.com/office/powerpoint/2010/main" val="400137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MapDocument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30" y="2014151"/>
            <a:ext cx="10933670" cy="460907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You can drill down from the </a:t>
            </a:r>
            <a:r>
              <a:rPr lang="en-GB" dirty="0" err="1"/>
              <a:t>MapDocument</a:t>
            </a:r>
            <a:r>
              <a:rPr lang="en-GB" dirty="0"/>
              <a:t> to get at data. More usual to get hold of the </a:t>
            </a:r>
            <a:r>
              <a:rPr lang="en-GB" dirty="0" err="1"/>
              <a:t>MapDocument</a:t>
            </a:r>
            <a:r>
              <a:rPr lang="en-GB" dirty="0"/>
              <a:t> for changing data display.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arcpy.mapping.MapDocument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map.mxd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arcpy.mapping.MapDocument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("CURRENT")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change the display, it may not update, and you may need to call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arcpy.RefreshActiveView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RefreshTOC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RefreshCatalog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</a:p>
        </p:txBody>
      </p:sp>
    </p:spTree>
    <p:extLst>
      <p:ext uri="{BB962C8B-B14F-4D97-AF65-F5344CB8AC3E}">
        <p14:creationId xmlns:p14="http://schemas.microsoft.com/office/powerpoint/2010/main" val="419202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Drilling down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059" y="1825625"/>
            <a:ext cx="1097074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Drilling from the map document directly to the data in total is pointlessly complicated in Python.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arcpy.mapping.MapDocument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("CURRENT")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arcpy.mapping.ListDataFrames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)[0]: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lyr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arcpy.mapping.ListLayers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None,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)[0]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lyr.dataSource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arcpy.da.FeatureClassToNumPyArray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"*")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0521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Finding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2508421"/>
            <a:ext cx="10908957" cy="366854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Use list methods to access objects directly.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geoprocessing tools to get and use objects directly.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selections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 cursors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First, a few list functions...</a:t>
            </a:r>
          </a:p>
        </p:txBody>
      </p:sp>
    </p:spTree>
    <p:extLst>
      <p:ext uri="{BB962C8B-B14F-4D97-AF65-F5344CB8AC3E}">
        <p14:creationId xmlns:p14="http://schemas.microsoft.com/office/powerpoint/2010/main" val="64879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5750</TotalTime>
  <Words>3794</Words>
  <Application>Microsoft Office PowerPoint</Application>
  <PresentationFormat>Widescreen</PresentationFormat>
  <Paragraphs>519</Paragraphs>
  <Slides>49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Courier New</vt:lpstr>
      <vt:lpstr>Office Theme</vt:lpstr>
      <vt:lpstr>Data</vt:lpstr>
      <vt:lpstr>This lecture</vt:lpstr>
      <vt:lpstr>Arc files</vt:lpstr>
      <vt:lpstr>Components</vt:lpstr>
      <vt:lpstr>Datasets</vt:lpstr>
      <vt:lpstr>Saving</vt:lpstr>
      <vt:lpstr>MapDocument</vt:lpstr>
      <vt:lpstr>Drilling down </vt:lpstr>
      <vt:lpstr>Finding data</vt:lpstr>
      <vt:lpstr>List functions</vt:lpstr>
      <vt:lpstr>Finding data</vt:lpstr>
      <vt:lpstr>FeatureSets/RecordSets/TableViews</vt:lpstr>
      <vt:lpstr>SpatialReference</vt:lpstr>
      <vt:lpstr>Extent</vt:lpstr>
      <vt:lpstr>Finding data</vt:lpstr>
      <vt:lpstr>Selecting</vt:lpstr>
      <vt:lpstr>Selecting by attributes</vt:lpstr>
      <vt:lpstr>SQL</vt:lpstr>
      <vt:lpstr>Select by geography</vt:lpstr>
      <vt:lpstr>Finding data</vt:lpstr>
      <vt:lpstr>Find and edit data</vt:lpstr>
      <vt:lpstr>Setup</vt:lpstr>
      <vt:lpstr>SearchCursor</vt:lpstr>
      <vt:lpstr>This lecture</vt:lpstr>
      <vt:lpstr>InsertCursor</vt:lpstr>
      <vt:lpstr>UpdateCursor</vt:lpstr>
      <vt:lpstr>Cursors</vt:lpstr>
      <vt:lpstr>Getting shapes</vt:lpstr>
      <vt:lpstr>Getting shapes</vt:lpstr>
      <vt:lpstr>Examples from docs</vt:lpstr>
      <vt:lpstr>Binary data files</vt:lpstr>
      <vt:lpstr>Fields</vt:lpstr>
      <vt:lpstr>Useful tools</vt:lpstr>
      <vt:lpstr>Edit sessions</vt:lpstr>
      <vt:lpstr>Full session</vt:lpstr>
      <vt:lpstr>This lecture</vt:lpstr>
      <vt:lpstr>Useful arcpy functions</vt:lpstr>
      <vt:lpstr>Useful arcpy classes</vt:lpstr>
      <vt:lpstr>Statistics</vt:lpstr>
      <vt:lpstr>Mapping library</vt:lpstr>
      <vt:lpstr>Adding data to a map</vt:lpstr>
      <vt:lpstr>Symbology</vt:lpstr>
      <vt:lpstr>Mapping library</vt:lpstr>
      <vt:lpstr>Spatial Analysis</vt:lpstr>
      <vt:lpstr>Map Algebra</vt:lpstr>
      <vt:lpstr>What you can't do in arcpy</vt:lpstr>
      <vt:lpstr>The COM</vt:lpstr>
      <vt:lpstr>Example COM-style code</vt:lpstr>
      <vt:lpstr>Accessing the 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for Geographical Information Science: Core Skills</dc:title>
  <dc:creator>Linus</dc:creator>
  <cp:lastModifiedBy>Linus</cp:lastModifiedBy>
  <cp:revision>520</cp:revision>
  <dcterms:created xsi:type="dcterms:W3CDTF">2017-08-07T14:40:53Z</dcterms:created>
  <dcterms:modified xsi:type="dcterms:W3CDTF">2018-02-11T15:18:32Z</dcterms:modified>
</cp:coreProperties>
</file>