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30" r:id="rId2"/>
    <p:sldId id="431" r:id="rId3"/>
    <p:sldId id="402" r:id="rId4"/>
    <p:sldId id="432" r:id="rId5"/>
    <p:sldId id="411" r:id="rId6"/>
    <p:sldId id="434" r:id="rId7"/>
    <p:sldId id="435" r:id="rId8"/>
    <p:sldId id="436" r:id="rId9"/>
    <p:sldId id="443" r:id="rId10"/>
    <p:sldId id="412" r:id="rId11"/>
    <p:sldId id="414" r:id="rId12"/>
    <p:sldId id="444" r:id="rId13"/>
    <p:sldId id="433" r:id="rId14"/>
    <p:sldId id="413" r:id="rId15"/>
    <p:sldId id="438" r:id="rId16"/>
    <p:sldId id="439" r:id="rId17"/>
    <p:sldId id="440" r:id="rId18"/>
    <p:sldId id="441" r:id="rId19"/>
    <p:sldId id="44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68478" autoAdjust="0"/>
  </p:normalViewPr>
  <p:slideViewPr>
    <p:cSldViewPr snapToGrid="0">
      <p:cViewPr varScale="1">
        <p:scale>
          <a:sx n="75" d="100"/>
          <a:sy n="75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D5429-156D-48AF-BD5A-3D2AF4827B73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631D-B206-4E12-8AB2-DDE63A41D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1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Welcome to the course. You’ll find extra information in these note sections below each slide.</a:t>
            </a:r>
          </a:p>
          <a:p>
            <a:r>
              <a:rPr lang="en-GB" dirty="0"/>
              <a:t>http://desktop.arcgis.com/en/analytics/python/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837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http://desktop.arcgis.com/en/arcmap/latest/analyze/python-addins/extension-class.htm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153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874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472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43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00A7D-9843-4EC4-A336-FD5530D83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EC741FA-4D69-426F-80F9-66E98914D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62FE98-6A5F-454F-924C-5379EF72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A6A4A-EC99-4765-AE35-842850CD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987B1D-BF99-42D4-B72C-53901FDD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02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B460B1-D9B8-477C-A09F-6586653A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D1A9B87-AAFA-4F0E-9F8C-D59BB9037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66E5A7-F122-426E-86AF-3C196022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C6F0D1-506B-47B2-911F-C83AD6B1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636ADD-5035-4E7C-AE6D-12A8C12B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B1D2FF-7B87-439D-A814-1E993691A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53BA87-8B32-4416-A60F-5CEDD6A3E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18C52-6895-4DDF-9736-7E2F48A9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D6FDAF-EAEE-430F-986D-839ADCE26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72619D-60F4-44B0-A3D9-C673EB7B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8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6CB80-7167-42CB-96B4-40E0C22B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14BD7-AFFD-4B13-A1FC-44A1C3C81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47E00C-E5C4-41E3-B868-77ECE84D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1C22FD-C213-4BF3-BF20-A3176DBF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3E656F-1CB6-4E1A-BB07-840DA53E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ADD2D3-D5B8-47CA-A468-65AA9140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166566-DD0D-4654-BF9F-07961827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965BD-EC88-45CF-80E6-2B37FE60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B89BC6-B770-4B5B-A20F-FE9823AF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3A0148-3B63-4A28-9060-6A8DFDE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3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8E3F3E-3D7F-438B-BCCA-2159349D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A0F7A7-1122-479D-AFF9-B953ED963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E8DC92-7B7B-469A-9BA8-87BC70C7E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7F7928-DD5D-4E8F-AD02-01004E0F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5A6093-4216-4FA1-8C76-46F18906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17CF0D-5F3E-4AEE-A780-7F929B48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4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5C158-9CC5-469E-AC1D-3681DA76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6D1FA0-D65B-4146-B46B-7350F340D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3B1730-2005-4AFA-93F7-A63323CE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482AFDC-8AFF-4C6F-A102-42490C0BB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BAA2621-8922-43E3-AA1C-B4501D3A3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4929C9-C34E-49ED-8BD1-FFE3F3A1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B59C8C-5160-44F0-8426-6E7F40CE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D50D9EA-BD00-43C2-B666-0F1D3413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A592A-E1B0-4BF1-A9A0-338DD312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EE7D942-9B8C-4E08-B920-A12063AB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B8105A-3083-4531-B4D4-2CB45103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9548917-FEA9-40E3-8DD3-3C3955DB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1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E163DD2-9830-48D5-A321-5CD4B8BE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ABF3A5A-7E85-431A-97E9-6ECBD6437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FB62A44-B95B-41A0-8BCE-D696B08E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21465A-A5F5-4AA7-94CD-CDB7A2BA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3C88DB-4FC4-48F4-AEE1-5979D443E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DDD496-20A8-4BB0-ACA5-3EE599A62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3C90EC-E2BF-482A-AAFB-1DED6EFC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C51304-8366-4A47-A362-D21E526C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0BD8B8-F907-488F-8EC2-F889572B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8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2D3B2-A652-4A9E-9020-1810A494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BD9D0E1-DDBD-48D6-9853-154F3948A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D8F07A-A1CC-4586-A9DE-E82D8D98C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60418F-F5F1-42E4-8711-1EFC7AAA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4F21C8-E9AC-49E3-A075-A976CB5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B33725-B3D8-42DB-B9D1-388FB8A7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0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00FDE8E-D3E6-4041-8466-C540F3A7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83BA28-83AF-450F-B1E7-0D0982F9E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55DB86-1290-4963-B64D-1F3A9229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C3A0AA-2E0E-4A20-A205-3FD38F990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E2844E-7CDA-4386-9EFF-ACC9A2D32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D4550-52AF-431B-B56C-865A6087B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addins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DB95454-3617-421C-B687-70B9BB593F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Dr Andy Evans</a:t>
            </a:r>
          </a:p>
        </p:txBody>
      </p:sp>
    </p:spTree>
    <p:extLst>
      <p:ext uri="{BB962C8B-B14F-4D97-AF65-F5344CB8AC3E}">
        <p14:creationId xmlns:p14="http://schemas.microsoft.com/office/powerpoint/2010/main" val="1056123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7C4134A0-C211-4C40-B6F8-246A9D2C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35" y="271461"/>
            <a:ext cx="8229600" cy="922338"/>
          </a:xfrm>
        </p:spPr>
        <p:txBody>
          <a:bodyPr/>
          <a:lstStyle/>
          <a:p>
            <a:pPr algn="r"/>
            <a:r>
              <a:rPr lang="en-GB" altLang="en-US" sz="4000" dirty="0"/>
              <a:t>Installing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494515C8-134D-4270-A484-DFB81BFFE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64" y="2060576"/>
            <a:ext cx="6629401" cy="452596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/>
              <a:t>Zip file is put into 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M:\ArcGIS\Addins\Desktop10.4\</a:t>
            </a:r>
          </a:p>
          <a:p>
            <a:pPr marL="0" indent="0">
              <a:buNone/>
            </a:pPr>
            <a:r>
              <a:rPr lang="en-GB" altLang="en-US" sz="2600" dirty="0"/>
              <a:t>or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%USERPROFILE%\Documents\ArcGIS\</a:t>
            </a:r>
            <a:r>
              <a:rPr lang="en-GB" alt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AddIns</a:t>
            </a:r>
            <a:r>
              <a:rPr lang="en-GB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\Desktop10.4</a:t>
            </a:r>
          </a:p>
          <a:p>
            <a:pPr marL="0" indent="0">
              <a:buNone/>
            </a:pPr>
            <a:endParaRPr lang="en-GB" alt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altLang="en-US" sz="2600" dirty="0"/>
              <a:t>There are easy install options: double clicking on the </a:t>
            </a:r>
            <a:r>
              <a:rPr lang="en-GB" altLang="en-US" sz="2600" dirty="0" err="1"/>
              <a:t>addin</a:t>
            </a:r>
            <a:r>
              <a:rPr lang="en-GB" altLang="en-US" sz="2600" dirty="0"/>
              <a:t> will bring up a wizard to install it.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E5AE7323-FAC0-423B-98E9-A13389C9BF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236" y="1929653"/>
            <a:ext cx="41148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48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D5569697-2C20-4317-ADF8-4BB5F2DCA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4355" y="637570"/>
            <a:ext cx="8229600" cy="863600"/>
          </a:xfrm>
        </p:spPr>
        <p:txBody>
          <a:bodyPr/>
          <a:lstStyle/>
          <a:p>
            <a:pPr algn="r"/>
            <a:r>
              <a:rPr lang="en-GB" altLang="en-US" sz="4000" dirty="0" err="1"/>
              <a:t>Addin</a:t>
            </a:r>
            <a:r>
              <a:rPr lang="en-GB" altLang="en-US" sz="4000" dirty="0"/>
              <a:t> manager</a:t>
            </a: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xmlns="" id="{B2B77C3C-39A6-443E-B2F0-09DA5C5AE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84" y="1720477"/>
            <a:ext cx="171450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96AF0BC3-8AD7-4D4F-B6AD-204ABC823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251" y="1730607"/>
            <a:ext cx="5914676" cy="448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1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45AB90-94D7-4E7B-82DC-625926722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Rebuilding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C93889-4BEF-419D-8DA5-2D4F35419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1825625"/>
            <a:ext cx="10923494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You can open the project again to add extra </a:t>
            </a:r>
            <a:r>
              <a:rPr lang="en-GB" dirty="0" err="1"/>
              <a:t>addins</a:t>
            </a:r>
            <a:r>
              <a:rPr lang="en-GB" dirty="0"/>
              <a:t>: it will back up the old copy.</a:t>
            </a:r>
          </a:p>
          <a:p>
            <a:pPr marL="0" indent="0">
              <a:buNone/>
            </a:pPr>
            <a:r>
              <a:rPr lang="en-GB" dirty="0"/>
              <a:t>Remember, once you change the code, you need to rebuild the zip file </a:t>
            </a:r>
            <a:r>
              <a:rPr lang="en-GB" i="1" dirty="0"/>
              <a:t>and</a:t>
            </a:r>
            <a:r>
              <a:rPr lang="en-GB" dirty="0"/>
              <a:t> reinstall. </a:t>
            </a:r>
          </a:p>
          <a:p>
            <a:pPr marL="0" indent="0">
              <a:buNone/>
            </a:pPr>
            <a:r>
              <a:rPr lang="en-GB" dirty="0"/>
              <a:t>You'll need to reboot Arc to see the changes if it is open.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there's a syntax error, the </a:t>
            </a:r>
            <a:r>
              <a:rPr lang="en-GB" dirty="0" err="1"/>
              <a:t>addin</a:t>
            </a:r>
            <a:r>
              <a:rPr lang="en-GB" dirty="0"/>
              <a:t> will appear as a red "stop" sign.</a:t>
            </a:r>
          </a:p>
        </p:txBody>
      </p:sp>
    </p:spTree>
    <p:extLst>
      <p:ext uri="{BB962C8B-B14F-4D97-AF65-F5344CB8AC3E}">
        <p14:creationId xmlns:p14="http://schemas.microsoft.com/office/powerpoint/2010/main" val="3565215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62D45961-24B4-4C34-90F8-14FB080CB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294" y="190314"/>
            <a:ext cx="10515600" cy="1325563"/>
          </a:xfrm>
        </p:spPr>
        <p:txBody>
          <a:bodyPr/>
          <a:lstStyle/>
          <a:p>
            <a:pPr algn="r"/>
            <a:r>
              <a:rPr lang="en-GB" altLang="en-US" sz="4000" dirty="0"/>
              <a:t>Managing </a:t>
            </a:r>
            <a:r>
              <a:rPr lang="en-GB" altLang="en-US" sz="4000" dirty="0" err="1"/>
              <a:t>AddIns</a:t>
            </a:r>
            <a:endParaRPr lang="en-GB" altLang="en-US" sz="4000" dirty="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xmlns="" id="{5CA8C2E1-E009-4657-B136-10AD9D4FD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268414"/>
            <a:ext cx="9991073" cy="5246687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Admin Registry Keys (</a:t>
            </a:r>
            <a:r>
              <a:rPr lang="en-GB" altLang="en-US" dirty="0"/>
              <a:t>regedit.exe)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sz="2400" dirty="0"/>
              <a:t>HKEY_LOCAL_MACHINE\SOFTWARE\ESRI\Desktop10.4 \ Settings </a:t>
            </a:r>
          </a:p>
          <a:p>
            <a:pPr marL="0" indent="0">
              <a:buNone/>
            </a:pPr>
            <a:r>
              <a:rPr lang="en-US" altLang="en-US" dirty="0" err="1">
                <a:solidFill>
                  <a:srgbClr val="558ED5"/>
                </a:solidFill>
              </a:rPr>
              <a:t>BlockAddIns</a:t>
            </a:r>
            <a:endParaRPr lang="en-US" altLang="en-US" dirty="0">
              <a:solidFill>
                <a:srgbClr val="558ED5"/>
              </a:solidFill>
            </a:endParaRPr>
          </a:p>
          <a:p>
            <a:pPr marL="0" indent="0">
              <a:buNone/>
            </a:pPr>
            <a:r>
              <a:rPr lang="en-GB" altLang="en-US" sz="2400" dirty="0"/>
              <a:t>	0 - Load all.</a:t>
            </a:r>
          </a:p>
          <a:p>
            <a:pPr marL="0" indent="0">
              <a:buNone/>
            </a:pPr>
            <a:r>
              <a:rPr lang="en-GB" altLang="en-US" sz="2400" dirty="0"/>
              <a:t>	1 - Load signed only.</a:t>
            </a:r>
          </a:p>
          <a:p>
            <a:pPr marL="0" indent="0">
              <a:buNone/>
            </a:pPr>
            <a:r>
              <a:rPr lang="en-GB" altLang="en-US" sz="2400" dirty="0"/>
              <a:t>	2 - Load ESRI only.</a:t>
            </a:r>
          </a:p>
          <a:p>
            <a:pPr marL="0" indent="0">
              <a:buNone/>
            </a:pPr>
            <a:r>
              <a:rPr lang="en-GB" altLang="en-US" sz="2400" dirty="0"/>
              <a:t>	3 - Load from administrator folders only.</a:t>
            </a:r>
          </a:p>
          <a:p>
            <a:pPr marL="0" indent="0">
              <a:buNone/>
            </a:pPr>
            <a:r>
              <a:rPr lang="en-GB" altLang="en-US" sz="2400" dirty="0"/>
              <a:t>	4 - Do not Load any Add-Ins.</a:t>
            </a:r>
            <a:endParaRPr lang="en-US" altLang="en-US" sz="2400" dirty="0"/>
          </a:p>
          <a:p>
            <a:pPr marL="0" indent="0">
              <a:buNone/>
            </a:pPr>
            <a:r>
              <a:rPr lang="en-US" altLang="en-US" dirty="0" err="1">
                <a:solidFill>
                  <a:srgbClr val="558ED5"/>
                </a:solidFill>
              </a:rPr>
              <a:t>AddInFolders</a:t>
            </a:r>
            <a:endParaRPr lang="en-US" altLang="en-US" dirty="0">
              <a:solidFill>
                <a:srgbClr val="558ED5"/>
              </a:solidFill>
            </a:endParaRPr>
          </a:p>
          <a:p>
            <a:pPr marL="0" indent="0">
              <a:buNone/>
            </a:pPr>
            <a:r>
              <a:rPr lang="en-US" altLang="en-US" dirty="0" err="1">
                <a:solidFill>
                  <a:srgbClr val="558ED5"/>
                </a:solidFill>
              </a:rPr>
              <a:t>AdminAddInLock</a:t>
            </a:r>
            <a:r>
              <a:rPr lang="en-US" altLang="en-US" dirty="0">
                <a:solidFill>
                  <a:srgbClr val="558ED5"/>
                </a:solidFill>
              </a:rPr>
              <a:t>  </a:t>
            </a:r>
            <a:r>
              <a:rPr lang="en-US" altLang="en-US" dirty="0"/>
              <a:t>-  stop tampering with these.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1532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A32998-4B77-4E34-BA72-0910D6197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Digital 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975747-FB10-42BA-8B41-001E3AC0E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32211"/>
            <a:ext cx="11712388" cy="39447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More on demanding digital signatures at:</a:t>
            </a:r>
          </a:p>
          <a:p>
            <a:pPr marL="0" indent="0">
              <a:buNone/>
            </a:pPr>
            <a:r>
              <a:rPr lang="en-GB" sz="2600" dirty="0">
                <a:solidFill>
                  <a:srgbClr val="558ED5"/>
                </a:solidFill>
              </a:rPr>
              <a:t>http://desktop.arcgis.com/en/arcmap/latest/analyze/python-addins/digitally-signing-add-ins.htm</a:t>
            </a:r>
          </a:p>
        </p:txBody>
      </p:sp>
    </p:spTree>
    <p:extLst>
      <p:ext uri="{BB962C8B-B14F-4D97-AF65-F5344CB8AC3E}">
        <p14:creationId xmlns:p14="http://schemas.microsoft.com/office/powerpoint/2010/main" val="3606540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858F86-203F-48DC-96DC-46D36049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Communicating between </a:t>
            </a:r>
            <a:r>
              <a:rPr lang="en-GB" dirty="0" err="1"/>
              <a:t>addins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49DB75-E42F-4979-8C3F-07A372E5B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77" y="2111188"/>
            <a:ext cx="11008658" cy="422714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ID set up in </a:t>
            </a:r>
            <a:r>
              <a:rPr lang="en-GB" dirty="0" err="1"/>
              <a:t>addin</a:t>
            </a:r>
            <a:r>
              <a:rPr lang="en-GB" dirty="0"/>
              <a:t> wizard can be used as a variable name to communicate with other </a:t>
            </a:r>
            <a:r>
              <a:rPr lang="en-GB" dirty="0" err="1"/>
              <a:t>addins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wizard adds a prefix, but if the </a:t>
            </a:r>
            <a:r>
              <a:rPr lang="en-GB" dirty="0" err="1"/>
              <a:t>addin</a:t>
            </a:r>
            <a:r>
              <a:rPr lang="en-GB" dirty="0"/>
              <a:t> components are in the same </a:t>
            </a:r>
            <a:r>
              <a:rPr lang="en-GB" dirty="0" err="1"/>
              <a:t>addin</a:t>
            </a:r>
            <a:r>
              <a:rPr lang="en-GB" dirty="0"/>
              <a:t> you shouldn't use it. </a:t>
            </a:r>
          </a:p>
          <a:p>
            <a:pPr marL="0" indent="0">
              <a:buNone/>
            </a:pPr>
            <a:r>
              <a:rPr lang="en-GB" dirty="0"/>
              <a:t>Don't use the same ID for different components.</a:t>
            </a:r>
          </a:p>
        </p:txBody>
      </p:sp>
    </p:spTree>
    <p:extLst>
      <p:ext uri="{BB962C8B-B14F-4D97-AF65-F5344CB8AC3E}">
        <p14:creationId xmlns:p14="http://schemas.microsoft.com/office/powerpoint/2010/main" val="1000241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CB450B-48EE-44E7-86B8-758922C5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35553" cy="1325563"/>
          </a:xfrm>
        </p:spPr>
        <p:txBody>
          <a:bodyPr/>
          <a:lstStyle/>
          <a:p>
            <a:pPr algn="r"/>
            <a:r>
              <a:rPr lang="en-GB" dirty="0"/>
              <a:t>Enabling GUI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EB8B52-E744-49E3-AE90-C8422994A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MyButton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(object):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def __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self.checked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False 	# i.e. pushed (buttons only)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self.enabled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Can set for other tools based on ID: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results.shp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")):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process_button.enabled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</p:txBody>
      </p:sp>
    </p:spTree>
    <p:extLst>
      <p:ext uri="{BB962C8B-B14F-4D97-AF65-F5344CB8AC3E}">
        <p14:creationId xmlns:p14="http://schemas.microsoft.com/office/powerpoint/2010/main" val="2327303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E7BEC-7706-4B18-85A7-6E8154C5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pythonaddins</a:t>
            </a:r>
            <a:r>
              <a:rPr lang="en-GB" dirty="0"/>
              <a:t>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D490AE-D5B5-4C03-97CD-0637E1A05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825625"/>
            <a:ext cx="10842812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have access to the </a:t>
            </a:r>
            <a:r>
              <a:rPr lang="en-GB" dirty="0" err="1"/>
              <a:t>pythonaddins</a:t>
            </a:r>
            <a:r>
              <a:rPr lang="en-GB" dirty="0"/>
              <a:t> module: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 	</a:t>
            </a:r>
            <a:r>
              <a:rPr lang="en-GB" dirty="0"/>
              <a:t>		to choose one or more GIS datasets.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SaveDialog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GB" dirty="0"/>
              <a:t>			to save data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GPToolDialog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GB" dirty="0"/>
              <a:t>		run geoprocessing tool dialog box.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MessageBox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GetSelectedTOCLayerOrDataFrame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GetSelectedCatalogWindowPath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ProgressDialog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(Actually, although undocumented, so do all internal script tools.)</a:t>
            </a:r>
          </a:p>
        </p:txBody>
      </p:sp>
    </p:spTree>
    <p:extLst>
      <p:ext uri="{BB962C8B-B14F-4D97-AF65-F5344CB8AC3E}">
        <p14:creationId xmlns:p14="http://schemas.microsoft.com/office/powerpoint/2010/main" val="3731795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DCD34C-D66C-41BD-ADC5-2BFDD7AA6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MessageBox</a:t>
            </a:r>
            <a:r>
              <a:rPr lang="en-GB" dirty="0"/>
              <a:t>()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1E97B32-2BF7-4F46-A800-F4CD05B471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0283" y="2228972"/>
          <a:ext cx="10515600" cy="365760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142750084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17987477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mb_type code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Message Box Type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874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OK only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6921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OK/Cancel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957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Abort/Retry/Ignore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515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Yes/No/Cancel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3345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Yes/No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9616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Retry/Cancel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684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Cancel/Try Again/Continue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9297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399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E79549-79F8-43D0-A62C-97B6A43A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ProgressDialog</a:t>
            </a:r>
            <a:r>
              <a:rPr lang="en-GB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F0F9D6-1A50-45C1-BABC-53F0B223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47" y="1963271"/>
            <a:ext cx="10883153" cy="452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pythonaddins.ProgressDialog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as dialog: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dialog.title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"Progress so far"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dialog.description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"Doing something."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dialog.animation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"File"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i in range(100):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dialog.progress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i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   # Do something here.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dialog.cancelled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raise Exception("Issue has occurred")</a:t>
            </a:r>
          </a:p>
        </p:txBody>
      </p:sp>
    </p:spTree>
    <p:extLst>
      <p:ext uri="{BB962C8B-B14F-4D97-AF65-F5344CB8AC3E}">
        <p14:creationId xmlns:p14="http://schemas.microsoft.com/office/powerpoint/2010/main" val="345662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0E5EB-2AA3-4D5E-A4D3-1C4D11AEE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Addins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D3BB0A-758C-4753-AC5C-B4CC36463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are GUI elements we can add that respond to user-driven GUI events.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Button</a:t>
            </a:r>
            <a:r>
              <a:rPr lang="en-GB" altLang="en-US" dirty="0"/>
              <a:t> : Icon on toolbar.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Tool </a:t>
            </a:r>
            <a:r>
              <a:rPr lang="en-GB" altLang="en-US" dirty="0"/>
              <a:t>: Changes mouse operations.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Combo box </a:t>
            </a:r>
            <a:r>
              <a:rPr lang="en-GB" altLang="en-US" dirty="0"/>
              <a:t>: Dropdown list and editable box.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Toolbar </a:t>
            </a:r>
            <a:r>
              <a:rPr lang="en-GB" altLang="en-US" dirty="0"/>
              <a:t>: For grouping </a:t>
            </a:r>
            <a:r>
              <a:rPr lang="en-GB" altLang="en-US" dirty="0" err="1"/>
              <a:t>AddIns</a:t>
            </a:r>
            <a:r>
              <a:rPr lang="en-GB" altLang="en-US" dirty="0"/>
              <a:t>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Menu</a:t>
            </a:r>
            <a:r>
              <a:rPr lang="en-GB" altLang="en-US" dirty="0"/>
              <a:t> : Dropdown and right-click.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Tool palette </a:t>
            </a:r>
            <a:r>
              <a:rPr lang="en-GB" altLang="en-US" dirty="0"/>
              <a:t>: Floating container for other </a:t>
            </a:r>
            <a:r>
              <a:rPr lang="en-GB" altLang="en-US" dirty="0" err="1"/>
              <a:t>AddIns</a:t>
            </a:r>
            <a:r>
              <a:rPr lang="en-GB" altLang="en-US" dirty="0"/>
              <a:t>. 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Application extension </a:t>
            </a:r>
            <a:r>
              <a:rPr lang="en-GB" altLang="en-US" dirty="0"/>
              <a:t>: Additional functionality within, e.g. Arc extensions.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(Python doesn't have </a:t>
            </a:r>
            <a:r>
              <a:rPr lang="en-GB" altLang="en-US" b="1" dirty="0" err="1">
                <a:solidFill>
                  <a:srgbClr val="558ED5"/>
                </a:solidFill>
              </a:rPr>
              <a:t>Dockable</a:t>
            </a:r>
            <a:r>
              <a:rPr lang="en-GB" altLang="en-US" b="1" dirty="0">
                <a:solidFill>
                  <a:srgbClr val="558ED5"/>
                </a:solidFill>
              </a:rPr>
              <a:t> window </a:t>
            </a:r>
            <a:r>
              <a:rPr lang="en-GB" altLang="en-US" dirty="0"/>
              <a:t>: Floating window that can be locked into the GUI cf. Java / C++.)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08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DB8F20-AAA0-4DE6-94CF-9763B22F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9C8CDE-D9C0-4A45-A30D-5C3059AC9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29" y="1539594"/>
            <a:ext cx="10515600" cy="495328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As well as GUI events, Application Extension </a:t>
            </a:r>
            <a:r>
              <a:rPr lang="en-GB" dirty="0" err="1"/>
              <a:t>addins</a:t>
            </a:r>
            <a:r>
              <a:rPr lang="en-GB" dirty="0"/>
              <a:t> give: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2236046-A111-4C3C-98BF-F775D03DE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433740"/>
              </p:ext>
            </p:extLst>
          </p:nvPr>
        </p:nvGraphicFramePr>
        <p:xfrm>
          <a:off x="838200" y="2012315"/>
          <a:ext cx="10515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323556295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1090744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startup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activeViewChanged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mapsChanged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newDocument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openDocument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beforeCloseDocument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closeDocument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beforePageIndexExtentChange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old_id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pageIndexExtentChanged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new_id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contentsChanged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spatialReferenceChanged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itemAdded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new_item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itemDeleted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deleted_item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itemReordered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reordered_item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new_index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onEditorSelectionChanged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onCurrentLayerChanged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onCurrentTaskChanged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onStartEditing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onStopEditing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save_changes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onStartOperation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beforeStopOperation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onStopOperation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onSaveEdits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onChangeFeature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onCreateFeature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onDeleteFeature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onUndo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onRedo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098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035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66BA32-AAE6-4D4F-8AAB-818509D02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717" y="311337"/>
            <a:ext cx="10515600" cy="1325563"/>
          </a:xfrm>
        </p:spPr>
        <p:txBody>
          <a:bodyPr/>
          <a:lstStyle/>
          <a:p>
            <a:pPr algn="r"/>
            <a:r>
              <a:rPr lang="en-GB" dirty="0" err="1"/>
              <a:t>Addins</a:t>
            </a:r>
            <a:r>
              <a:rPr lang="en-GB" dirty="0"/>
              <a:t> vs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5C0F49-3D06-4047-82E4-83D5780A7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2487705"/>
            <a:ext cx="10923494" cy="3689257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have:</a:t>
            </a:r>
          </a:p>
          <a:p>
            <a:pPr marL="0" indent="0">
              <a:buNone/>
            </a:pPr>
            <a:r>
              <a:rPr lang="en-GB" dirty="0"/>
              <a:t>More sophisticated GUI elements, such as drop-down </a:t>
            </a:r>
            <a:r>
              <a:rPr lang="en-GB" dirty="0" err="1"/>
              <a:t>comboboxes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The ability to communicate between </a:t>
            </a:r>
            <a:r>
              <a:rPr lang="en-GB" dirty="0" err="1"/>
              <a:t>addins</a:t>
            </a:r>
            <a:r>
              <a:rPr lang="en-GB" dirty="0"/>
              <a:t>, linking several GUI elements together.</a:t>
            </a:r>
          </a:p>
          <a:p>
            <a:pPr marL="0" indent="0">
              <a:buNone/>
            </a:pPr>
            <a:r>
              <a:rPr lang="en-GB" dirty="0"/>
              <a:t>The ability to respond to Arc events beyond the GUI with application extensions.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39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549CE310-A87E-4F58-A9FE-C45DBBD0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260351"/>
            <a:ext cx="8229600" cy="777875"/>
          </a:xfrm>
        </p:spPr>
        <p:txBody>
          <a:bodyPr/>
          <a:lstStyle/>
          <a:p>
            <a:pPr algn="r"/>
            <a:r>
              <a:rPr lang="en-GB" altLang="en-US" sz="4000"/>
              <a:t>Form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7D646DE9-94F5-4CD7-9DE1-0CC1A17BB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761565"/>
            <a:ext cx="10892118" cy="4651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600" dirty="0"/>
              <a:t>zip file, with a .</a:t>
            </a:r>
            <a:r>
              <a:rPr lang="en-GB" altLang="en-US" sz="2600" dirty="0" err="1"/>
              <a:t>esriaddin</a:t>
            </a:r>
            <a:r>
              <a:rPr lang="en-GB" altLang="en-US" sz="2600" dirty="0"/>
              <a:t> extension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Contains:</a:t>
            </a:r>
          </a:p>
          <a:p>
            <a:pPr marL="0" indent="0">
              <a:buNone/>
            </a:pPr>
            <a:r>
              <a:rPr lang="en-GB" altLang="en-US" sz="2600" b="1" dirty="0">
                <a:solidFill>
                  <a:srgbClr val="558ED5"/>
                </a:solidFill>
              </a:rPr>
              <a:t>	config.xml</a:t>
            </a:r>
            <a:r>
              <a:rPr lang="en-GB" altLang="en-US" sz="2600" dirty="0">
                <a:solidFill>
                  <a:srgbClr val="558ED5"/>
                </a:solidFill>
              </a:rPr>
              <a:t> </a:t>
            </a:r>
            <a:r>
              <a:rPr lang="en-GB" altLang="en-US" sz="2600" dirty="0"/>
              <a:t>: metadata describing the </a:t>
            </a:r>
            <a:r>
              <a:rPr lang="en-GB" altLang="en-US" sz="2600" dirty="0" err="1"/>
              <a:t>addin</a:t>
            </a:r>
            <a:endParaRPr lang="en-GB" altLang="en-US" sz="2600" dirty="0"/>
          </a:p>
          <a:p>
            <a:pPr marL="0" indent="0">
              <a:buNone/>
            </a:pPr>
            <a:r>
              <a:rPr lang="en-GB" altLang="en-US" sz="2600" b="1" dirty="0">
                <a:solidFill>
                  <a:srgbClr val="558ED5"/>
                </a:solidFill>
              </a:rPr>
              <a:t>	Python files</a:t>
            </a:r>
          </a:p>
          <a:p>
            <a:pPr marL="0" indent="0">
              <a:buNone/>
            </a:pPr>
            <a:r>
              <a:rPr lang="en-GB" altLang="en-US" sz="2600" b="1" dirty="0">
                <a:solidFill>
                  <a:srgbClr val="558ED5"/>
                </a:solidFill>
              </a:rPr>
              <a:t>	Other resources needed </a:t>
            </a:r>
            <a:r>
              <a:rPr lang="en-GB" altLang="en-US" sz="2600" dirty="0"/>
              <a:t>: e.g. data, images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XML is a bit like HTML but more formal.</a:t>
            </a:r>
          </a:p>
          <a:p>
            <a:pPr marL="0" indent="0">
              <a:buNone/>
            </a:pPr>
            <a:r>
              <a:rPr lang="en-GB" altLang="en-US" sz="2600" dirty="0"/>
              <a:t>Use the </a:t>
            </a:r>
            <a:r>
              <a:rPr lang="en-GB" altLang="en-US" sz="2600" dirty="0" err="1"/>
              <a:t>addin</a:t>
            </a:r>
            <a:r>
              <a:rPr lang="en-GB" altLang="en-US" sz="2600" dirty="0"/>
              <a:t> wizard to edit the XML and make changes to properties.</a:t>
            </a:r>
          </a:p>
        </p:txBody>
      </p:sp>
    </p:spTree>
    <p:extLst>
      <p:ext uri="{BB962C8B-B14F-4D97-AF65-F5344CB8AC3E}">
        <p14:creationId xmlns:p14="http://schemas.microsoft.com/office/powerpoint/2010/main" val="334083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C6640EE7-EDA5-4D69-BCD0-F41A8EF03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447" y="488951"/>
            <a:ext cx="8229600" cy="777875"/>
          </a:xfrm>
        </p:spPr>
        <p:txBody>
          <a:bodyPr/>
          <a:lstStyle/>
          <a:p>
            <a:pPr algn="r"/>
            <a:r>
              <a:rPr lang="en-GB" altLang="en-US" sz="4000" dirty="0"/>
              <a:t>Making an </a:t>
            </a:r>
            <a:r>
              <a:rPr lang="en-GB" altLang="en-US" sz="4000" dirty="0" err="1"/>
              <a:t>AddIn</a:t>
            </a:r>
            <a:endParaRPr lang="en-GB" altLang="en-US" sz="4000" dirty="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xmlns="" id="{EE8D0962-4084-47CA-B799-8AF89A624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906" y="1989138"/>
            <a:ext cx="10878670" cy="4525962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/>
              <a:t>Rather than writing the config.xml ourselves, and zipping it up manually with the Python files, there’s a wizard to help.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This does all the basic Python module generation for us, and prepares the file.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Details for installing the wizard on the website.</a:t>
            </a:r>
          </a:p>
        </p:txBody>
      </p:sp>
    </p:spTree>
    <p:extLst>
      <p:ext uri="{BB962C8B-B14F-4D97-AF65-F5344CB8AC3E}">
        <p14:creationId xmlns:p14="http://schemas.microsoft.com/office/powerpoint/2010/main" val="101978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xmlns="" id="{E6A6EBE6-4682-418B-B64A-17148153D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626" y="578367"/>
            <a:ext cx="8494748" cy="601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970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A8E64DB1-DE50-4615-A837-BDB8DB788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708" y="617714"/>
            <a:ext cx="6284584" cy="562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08D2C7-935C-46D9-B380-7550F8B0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What the wizard produces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6760AC-723A-4214-A438-D72C8485D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1825625"/>
            <a:ext cx="10789024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Main elements:</a:t>
            </a:r>
          </a:p>
          <a:p>
            <a:pPr marL="0" indent="0">
              <a:buNone/>
            </a:pPr>
            <a:r>
              <a:rPr lang="en-GB" dirty="0">
                <a:solidFill>
                  <a:srgbClr val="558ED5"/>
                </a:solidFill>
              </a:rPr>
              <a:t>An install directory containing the Python file.</a:t>
            </a:r>
          </a:p>
          <a:p>
            <a:pPr marL="0" indent="0">
              <a:buNone/>
            </a:pPr>
            <a:r>
              <a:rPr lang="en-GB" dirty="0"/>
              <a:t>Adjust this to add functionality.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558ED5"/>
                </a:solidFill>
              </a:rPr>
              <a:t>makeaddin.py: file to build the zip file</a:t>
            </a:r>
          </a:p>
          <a:p>
            <a:pPr marL="0" indent="0">
              <a:buNone/>
            </a:pPr>
            <a:r>
              <a:rPr lang="en-GB" dirty="0"/>
              <a:t>This needs to run in Python 2, and produces: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558ED5"/>
                </a:solidFill>
              </a:rPr>
              <a:t>projectname.esriaddin</a:t>
            </a:r>
            <a:endParaRPr lang="en-GB" dirty="0">
              <a:solidFill>
                <a:srgbClr val="558ED5"/>
              </a:solidFill>
            </a:endParaRP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addin</a:t>
            </a:r>
            <a:r>
              <a:rPr lang="en-GB" dirty="0"/>
              <a:t> file.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also options for adding resource directories containing data, images, etc.</a:t>
            </a:r>
          </a:p>
        </p:txBody>
      </p:sp>
    </p:spTree>
    <p:extLst>
      <p:ext uri="{BB962C8B-B14F-4D97-AF65-F5344CB8AC3E}">
        <p14:creationId xmlns:p14="http://schemas.microsoft.com/office/powerpoint/2010/main" val="2053091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5717</TotalTime>
  <Words>644</Words>
  <Application>Microsoft Office PowerPoint</Application>
  <PresentationFormat>Widescreen</PresentationFormat>
  <Paragraphs>166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Office Theme</vt:lpstr>
      <vt:lpstr>addins</vt:lpstr>
      <vt:lpstr>Addins</vt:lpstr>
      <vt:lpstr>Events</vt:lpstr>
      <vt:lpstr>Addins vs scripts</vt:lpstr>
      <vt:lpstr>Form</vt:lpstr>
      <vt:lpstr>Making an AddIn</vt:lpstr>
      <vt:lpstr>PowerPoint Presentation</vt:lpstr>
      <vt:lpstr>PowerPoint Presentation</vt:lpstr>
      <vt:lpstr>What the wizard produces</vt:lpstr>
      <vt:lpstr>Installing</vt:lpstr>
      <vt:lpstr>Addin manager</vt:lpstr>
      <vt:lpstr>Rebuilding</vt:lpstr>
      <vt:lpstr>Managing AddIns</vt:lpstr>
      <vt:lpstr>Digital signatures</vt:lpstr>
      <vt:lpstr>Communicating between addins</vt:lpstr>
      <vt:lpstr>Enabling GUI components</vt:lpstr>
      <vt:lpstr>pythonaddins module</vt:lpstr>
      <vt:lpstr>MessageBox()</vt:lpstr>
      <vt:lpstr>ProgressDialog()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for Geographical Information Science: Core Skills</dc:title>
  <dc:creator>Linus</dc:creator>
  <cp:lastModifiedBy>Andrew Evans</cp:lastModifiedBy>
  <cp:revision>517</cp:revision>
  <dcterms:created xsi:type="dcterms:W3CDTF">2017-08-07T14:40:53Z</dcterms:created>
  <dcterms:modified xsi:type="dcterms:W3CDTF">2018-02-07T16:11:28Z</dcterms:modified>
</cp:coreProperties>
</file>