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427" r:id="rId3"/>
    <p:sldId id="365" r:id="rId4"/>
    <p:sldId id="299" r:id="rId5"/>
    <p:sldId id="366" r:id="rId6"/>
    <p:sldId id="300" r:id="rId7"/>
    <p:sldId id="367" r:id="rId8"/>
    <p:sldId id="301" r:id="rId9"/>
    <p:sldId id="303" r:id="rId10"/>
    <p:sldId id="302" r:id="rId11"/>
    <p:sldId id="336" r:id="rId12"/>
    <p:sldId id="368" r:id="rId13"/>
    <p:sldId id="369" r:id="rId14"/>
    <p:sldId id="388" r:id="rId15"/>
    <p:sldId id="370" r:id="rId16"/>
    <p:sldId id="394" r:id="rId17"/>
    <p:sldId id="396" r:id="rId18"/>
    <p:sldId id="373" r:id="rId19"/>
    <p:sldId id="374" r:id="rId20"/>
    <p:sldId id="372" r:id="rId21"/>
    <p:sldId id="399" r:id="rId22"/>
    <p:sldId id="428" r:id="rId23"/>
    <p:sldId id="375" r:id="rId24"/>
    <p:sldId id="319" r:id="rId25"/>
    <p:sldId id="320" r:id="rId26"/>
    <p:sldId id="321" r:id="rId27"/>
    <p:sldId id="322" r:id="rId28"/>
    <p:sldId id="395" r:id="rId29"/>
    <p:sldId id="376" r:id="rId30"/>
    <p:sldId id="429" r:id="rId31"/>
    <p:sldId id="379" r:id="rId32"/>
    <p:sldId id="378" r:id="rId33"/>
    <p:sldId id="380" r:id="rId34"/>
    <p:sldId id="384" r:id="rId35"/>
    <p:sldId id="389" r:id="rId36"/>
    <p:sldId id="390" r:id="rId37"/>
    <p:sldId id="383" r:id="rId38"/>
    <p:sldId id="381" r:id="rId39"/>
    <p:sldId id="387" r:id="rId40"/>
    <p:sldId id="382" r:id="rId41"/>
    <p:sldId id="371" r:id="rId42"/>
    <p:sldId id="313" r:id="rId43"/>
    <p:sldId id="312" r:id="rId44"/>
    <p:sldId id="397" r:id="rId45"/>
    <p:sldId id="385" r:id="rId46"/>
    <p:sldId id="386" r:id="rId47"/>
    <p:sldId id="314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68478" autoAdjust="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to the course. You’ll find extra information in these note sections below each slide.</a:t>
            </a:r>
          </a:p>
          <a:p>
            <a:r>
              <a:rPr lang="en-GB" dirty="0"/>
              <a:t>http://desktop.arcgis.com/en/analytics/python/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13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http://desktop.arcgis.com/en/arcmap/latest/analyze/python-addins/essential-python-add-in-concepts.htm</a:t>
            </a:r>
          </a:p>
          <a:p>
            <a:endParaRPr lang="en-GB" dirty="0"/>
          </a:p>
          <a:p>
            <a:r>
              <a:rPr lang="en-GB" dirty="0"/>
              <a:t>See also</a:t>
            </a:r>
            <a:br>
              <a:rPr lang="en-GB" dirty="0"/>
            </a:br>
            <a:r>
              <a:rPr lang="en-GB" dirty="0"/>
              <a:t>https://anothergisblog.blogspot.co.uk/2014/06/finding-location-of-your-python-file.html</a:t>
            </a:r>
          </a:p>
          <a:p>
            <a:r>
              <a:rPr lang="en-GB" dirty="0"/>
              <a:t>for some nuances.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652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656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19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540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446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http://desktop.arcgis.com/en/arcmap/latest/analyze/creating-tools/writing-messages-in-script-tools.htm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986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http://desktop.arcgis.com/en/arcmap/latest/analyze/python/error-handling-with-python.htm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08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842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http://desktop.arcgis.com/en/arcmap/latest/tools/environments/output-extent.htm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38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http://desktop.arcgis.com/en/arcmap/latest/analyze/python/using-environment-settings.htm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6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61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http://desktop.arcgis.com/en/arcmap/latest/analyze/arcpy-classes/env.htm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3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We'll see more built in functions when we look at data, but as a start here's two.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926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http://desktop.arcgis.com/en/arcmap/latest/analyze/python/listing-data.htm</a:t>
            </a:r>
          </a:p>
          <a:p>
            <a:r>
              <a:rPr lang="en-GB" dirty="0" err="1"/>
              <a:t>Followlinks</a:t>
            </a:r>
            <a:r>
              <a:rPr lang="en-GB" dirty="0"/>
              <a:t> is for online databases.</a:t>
            </a:r>
          </a:p>
          <a:p>
            <a:endParaRPr lang="en-GB" dirty="0"/>
          </a:p>
          <a:p>
            <a:r>
              <a:rPr lang="en-GB" dirty="0"/>
              <a:t>Types listed at:</a:t>
            </a:r>
          </a:p>
          <a:p>
            <a:r>
              <a:rPr lang="en-GB" dirty="0"/>
              <a:t>http://desktop.arcgis.com/en/arcmap/latest/analyze/arcpy-data-access/walk.htm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097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439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9315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48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8239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of getting a map image from a server:</a:t>
            </a:r>
          </a:p>
          <a:p>
            <a:r>
              <a:rPr lang="en-GB" dirty="0"/>
              <a:t>http://desktop.arcgis.com/en/arcmap/latest/analyze/python/using-geoprocessing-services-in-python.htm</a:t>
            </a:r>
          </a:p>
          <a:p>
            <a:r>
              <a:rPr lang="en-GB" dirty="0"/>
              <a:t>See also examples for recreating results at:</a:t>
            </a:r>
          </a:p>
          <a:p>
            <a:r>
              <a:rPr lang="en-GB" dirty="0"/>
              <a:t>http://desktop.arcgis.com/en/arcmap/latest/analyze/arcpy-classes/result.htm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223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77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http://desktop.arcgis.com/en/arcmap/latest/analyze/python/working-with-numpy-in-arcgis.htm</a:t>
            </a:r>
          </a:p>
          <a:p>
            <a:r>
              <a:rPr lang="en-GB" dirty="0"/>
              <a:t>https://docs.scipy.org/doc/numpy/user/basics.rec.html</a:t>
            </a:r>
          </a:p>
          <a:p>
            <a:r>
              <a:rPr lang="en-GB" dirty="0" err="1"/>
              <a:t>arr</a:t>
            </a:r>
            <a:r>
              <a:rPr lang="en-GB" dirty="0"/>
              <a:t> = </a:t>
            </a:r>
            <a:r>
              <a:rPr lang="en-GB" dirty="0" err="1"/>
              <a:t>arcpy.da.FeatureClassToNumPyArray</a:t>
            </a:r>
            <a:r>
              <a:rPr lang="en-GB" dirty="0"/>
              <a:t>(fc, fields, </a:t>
            </a:r>
            <a:r>
              <a:rPr lang="en-GB" dirty="0" err="1"/>
              <a:t>skip_nulls</a:t>
            </a:r>
            <a:r>
              <a:rPr lang="en-GB" dirty="0"/>
              <a:t>=True)</a:t>
            </a:r>
          </a:p>
          <a:p>
            <a:r>
              <a:rPr lang="en-GB" dirty="0" err="1"/>
              <a:t>my_array</a:t>
            </a:r>
            <a:r>
              <a:rPr lang="en-GB" dirty="0"/>
              <a:t> = </a:t>
            </a:r>
            <a:r>
              <a:rPr lang="en-GB" dirty="0" err="1"/>
              <a:t>arcpy.RasterToNumPyArray</a:t>
            </a:r>
            <a:r>
              <a:rPr lang="en-GB" dirty="0"/>
              <a:t>('C:/data/</a:t>
            </a:r>
            <a:r>
              <a:rPr lang="en-GB" dirty="0" err="1"/>
              <a:t>inRaster</a:t>
            </a:r>
            <a:r>
              <a:rPr lang="en-GB" dirty="0"/>
              <a:t>')</a:t>
            </a:r>
          </a:p>
          <a:p>
            <a:r>
              <a:rPr lang="en-GB" dirty="0"/>
              <a:t>http://desktop.arcgis.com/en/arcmap/latest/analyze/arcpy-data-access/tabletonumpyarray.htm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198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Find the Python versions used here:</a:t>
            </a:r>
          </a:p>
          <a:p>
            <a:r>
              <a:rPr lang="en-GB" dirty="0"/>
              <a:t>https://support.esri.com/en/technical-article/000013224</a:t>
            </a:r>
          </a:p>
          <a:p>
            <a:endParaRPr lang="en-GB" dirty="0"/>
          </a:p>
          <a:p>
            <a:r>
              <a:rPr lang="en-GB" dirty="0"/>
              <a:t>https://arcpy.wordpress.com/2016/10/21/conda-and-arcgis-pro/</a:t>
            </a:r>
          </a:p>
          <a:p>
            <a:r>
              <a:rPr lang="en-GB" dirty="0"/>
              <a:t>http://pro.arcgis.com/en/pro-app/arcpy/get-started/installing-python-for-arcgis-pro.htm</a:t>
            </a:r>
          </a:p>
          <a:p>
            <a:r>
              <a:rPr lang="en-GB" dirty="0"/>
              <a:t>https://community.esri.com/docs/DOC-8359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0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58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very nice summary can be found at:</a:t>
            </a:r>
          </a:p>
          <a:p>
            <a:r>
              <a:rPr lang="en-GB" dirty="0"/>
              <a:t>http://sebastianraschka.com/Articles/2014_python_2_3_key_diff.html</a:t>
            </a:r>
          </a:p>
          <a:p>
            <a:r>
              <a:rPr lang="en-GB" dirty="0"/>
              <a:t>See also:</a:t>
            </a:r>
          </a:p>
          <a:p>
            <a:r>
              <a:rPr lang="en-GB" dirty="0"/>
              <a:t>https://docs.python.org/3.0/whatsnew/3.0.html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8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36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desktop.arcgis.com/en/arcmap/latest/analyze/arcpy-data-access/walk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D4550-52AF-431B-B56C-865A6087B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arcpy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DB95454-3617-421C-B687-70B9BB593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Dr Andy Evans</a:t>
            </a:r>
          </a:p>
        </p:txBody>
      </p:sp>
    </p:spTree>
    <p:extLst>
      <p:ext uri="{BB962C8B-B14F-4D97-AF65-F5344CB8AC3E}">
        <p14:creationId xmlns:p14="http://schemas.microsoft.com/office/powerpoint/2010/main" val="41547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CCC1C1-B7D2-4F7C-8130-29FA2203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11FC37-EE37-4AD9-A2C6-D6D4EBA17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7" y="1129553"/>
            <a:ext cx="11344836" cy="5363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Starting point for ArcMap programming is: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http://desktop.arcgis.com/en/arcmap/latest/analyze/python/</a:t>
            </a:r>
          </a:p>
          <a:p>
            <a:pPr marL="0" indent="0">
              <a:buNone/>
            </a:pPr>
            <a:r>
              <a:rPr lang="en-GB" dirty="0"/>
              <a:t>You can change the documentation depending on which version you have.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NB: don't confuse this with the ArcGIS Pro documentation, at: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https://pro.arcgis.com/en/pro-app/arcpy/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AB846E2-5809-4C6A-91A6-BF192D9B7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17" y="2807637"/>
            <a:ext cx="3558989" cy="233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0FFB52-E084-48E8-B7A9-D28559F6F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8CEDC1-5FE2-4545-8F12-E61A7151A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124635"/>
            <a:ext cx="11631706" cy="4052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Complete lists of classes, functions: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http://desktop.arcgis.com/en/arcmap/latest/analyze/arcpy/what-is-arcpy-.htm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Complete list of geoprocessing tools: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http://desktop.arcgis.com/en/arcmap/latest/tools/main/a-quick-tour-of-geoprocessing-tool-references.htm </a:t>
            </a:r>
          </a:p>
          <a:p>
            <a:pPr marL="0" indent="0">
              <a:buNone/>
            </a:pPr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/>
              <a:t>Help docs for tools now come with Python examples, e.g.: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http://desktop.arcgis.com/en/arcmap/10.3/tools/analysis-toolbox/buffer.htm</a:t>
            </a:r>
          </a:p>
          <a:p>
            <a:pPr marL="0" indent="0">
              <a:buNone/>
            </a:pP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9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79AC04-9A17-4FF7-BD07-A44735B9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Running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2955D3-5A79-4297-B1D5-8AB1E1A58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76" y="2407024"/>
            <a:ext cx="11452412" cy="393130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Python Window: 	single commands</a:t>
            </a:r>
          </a:p>
          <a:p>
            <a:pPr marL="0" indent="0">
              <a:buNone/>
            </a:pPr>
            <a:r>
              <a:rPr lang="en-GB" dirty="0"/>
              <a:t>Script tools: 		multiple commands with option for a parameter GUI </a:t>
            </a:r>
          </a:p>
          <a:p>
            <a:pPr marL="0" indent="0">
              <a:buNone/>
            </a:pPr>
            <a:r>
              <a:rPr lang="en-GB" dirty="0"/>
              <a:t>Python Toolbox:	</a:t>
            </a:r>
            <a:r>
              <a:rPr lang="en-GB" dirty="0" err="1"/>
              <a:t>ArcToolbox</a:t>
            </a:r>
            <a:r>
              <a:rPr lang="en-GB" dirty="0"/>
              <a:t> built from Python with special access</a:t>
            </a:r>
          </a:p>
          <a:p>
            <a:pPr marL="0" indent="0">
              <a:buNone/>
            </a:pPr>
            <a:r>
              <a:rPr lang="en-GB" dirty="0"/>
              <a:t>Python </a:t>
            </a:r>
            <a:r>
              <a:rPr lang="en-GB" dirty="0" err="1"/>
              <a:t>addins</a:t>
            </a:r>
            <a:r>
              <a:rPr lang="en-GB" dirty="0"/>
              <a:t>:	GUI elements with special access</a:t>
            </a:r>
          </a:p>
          <a:p>
            <a:pPr marL="0" indent="0">
              <a:buNone/>
            </a:pPr>
            <a:r>
              <a:rPr lang="en-GB" dirty="0"/>
              <a:t>External scripts:	standard Python using </a:t>
            </a:r>
            <a:r>
              <a:rPr lang="en-GB" dirty="0" err="1"/>
              <a:t>arcpy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we'll see in the </a:t>
            </a:r>
            <a:r>
              <a:rPr lang="en-GB" dirty="0" err="1"/>
              <a:t>practicals</a:t>
            </a:r>
            <a:r>
              <a:rPr lang="en-GB" dirty="0"/>
              <a:t>, it is sometimes useful to have these working together.</a:t>
            </a:r>
          </a:p>
        </p:txBody>
      </p:sp>
    </p:spTree>
    <p:extLst>
      <p:ext uri="{BB962C8B-B14F-4D97-AF65-F5344CB8AC3E}">
        <p14:creationId xmlns:p14="http://schemas.microsoft.com/office/powerpoint/2010/main" val="376509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B93916-CADA-4895-8B47-C3C472125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Writing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851373-CC5F-4717-82F9-3DEC61115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2178423"/>
            <a:ext cx="10815918" cy="3998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Generally write in notepad++. You can use Spyder, but you won't be able to run it, and the debugging messages appear in Arc.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Set editor for scripts (right-click -&gt; edit) in Geoprocessing menu -&gt; Geoprocessing Options.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Documenting scripts: right-click tool/box -&gt; Item Description -&gt; Edit button.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4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EA2AF6-1988-4C2F-A1DC-B9E9AE3A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847" y="32478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Scheduling a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2FF6B8-5F1F-4D44-88A7-C3CBB0D3B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366681"/>
            <a:ext cx="11658600" cy="381028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http://desktop.arcgis.com/en/arcmap/latest/analyze/python/scheduling-a-python-script-to-run-at-prescribed-times.htm</a:t>
            </a:r>
          </a:p>
          <a:p>
            <a:pPr marL="0" indent="0">
              <a:buNone/>
            </a:pPr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/>
              <a:t>As it happens, this is useful for all Python.</a:t>
            </a:r>
          </a:p>
        </p:txBody>
      </p:sp>
    </p:spTree>
    <p:extLst>
      <p:ext uri="{BB962C8B-B14F-4D97-AF65-F5344CB8AC3E}">
        <p14:creationId xmlns:p14="http://schemas.microsoft.com/office/powerpoint/2010/main" val="4137642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ED3133-FE4A-4BB9-81E5-B6E95A70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B1E75D-ADA1-4E2E-8132-76A16670F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2070847"/>
            <a:ext cx="11031071" cy="4106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arcpy.env.workspace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"c:/data/myDirectory"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arcpy.env.workspace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"c:/data/myGeoDatabase.gdb"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Then don't need to give paths for data in that directory/database.</a:t>
            </a:r>
          </a:p>
          <a:p>
            <a:pPr marL="0" indent="0">
              <a:buNone/>
            </a:pPr>
            <a:r>
              <a:rPr lang="en-GB" dirty="0"/>
              <a:t>By default this is </a:t>
            </a:r>
          </a:p>
          <a:p>
            <a:pPr marL="0" indent="0">
              <a:buNone/>
            </a:pPr>
            <a:r>
              <a:rPr lang="en-GB" dirty="0"/>
              <a:t>%USER%/ArcGIS/</a:t>
            </a:r>
            <a:r>
              <a:rPr lang="en-GB" dirty="0" err="1"/>
              <a:t>Default.gdb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And stays this even for saved maps.</a:t>
            </a:r>
          </a:p>
        </p:txBody>
      </p:sp>
    </p:spTree>
    <p:extLst>
      <p:ext uri="{BB962C8B-B14F-4D97-AF65-F5344CB8AC3E}">
        <p14:creationId xmlns:p14="http://schemas.microsoft.com/office/powerpoint/2010/main" val="772019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BCC5D-F78E-4083-8E71-1AF075660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8CE1CF-9079-472E-B9E4-CFE303469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282700"/>
            <a:ext cx="10960100" cy="48942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Decide on relative or absolute paths when adding scripts.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put relative, Arc will adjust some paths when Arc opens:</a:t>
            </a:r>
          </a:p>
          <a:p>
            <a:pPr marL="457200" lvl="1" indent="0">
              <a:buNone/>
            </a:pPr>
            <a:r>
              <a:rPr lang="en-GB" sz="2800" dirty="0"/>
              <a:t>The script path</a:t>
            </a:r>
          </a:p>
          <a:p>
            <a:pPr marL="457200" lvl="1" indent="0">
              <a:buNone/>
            </a:pPr>
            <a:r>
              <a:rPr lang="en-GB" sz="2800" dirty="0"/>
              <a:t>Default paths</a:t>
            </a:r>
          </a:p>
          <a:p>
            <a:pPr marL="457200" lvl="1" indent="0">
              <a:buNone/>
            </a:pPr>
            <a:r>
              <a:rPr lang="en-GB" sz="2800" dirty="0"/>
              <a:t>Files referenced in tool metadata and help</a:t>
            </a:r>
          </a:p>
          <a:p>
            <a:pPr marL="457200" lvl="1" indent="0">
              <a:buNone/>
            </a:pPr>
            <a:r>
              <a:rPr lang="en-GB" sz="2800" dirty="0"/>
              <a:t>Layer files (.</a:t>
            </a:r>
            <a:r>
              <a:rPr lang="en-GB" sz="2800" dirty="0" err="1"/>
              <a:t>lyr</a:t>
            </a:r>
            <a:r>
              <a:rPr lang="en-GB" sz="2800" dirty="0"/>
              <a:t>) used for the </a:t>
            </a:r>
            <a:r>
              <a:rPr lang="en-GB" sz="2800" dirty="0" err="1"/>
              <a:t>symbology</a:t>
            </a:r>
            <a:r>
              <a:rPr lang="en-GB" sz="2800" dirty="0"/>
              <a:t> property</a:t>
            </a:r>
          </a:p>
          <a:p>
            <a:pPr marL="457200" lvl="1" indent="0">
              <a:buNone/>
            </a:pPr>
            <a:r>
              <a:rPr lang="en-GB" sz="2800" dirty="0"/>
              <a:t>Compiled help files (.chm)</a:t>
            </a:r>
          </a:p>
          <a:p>
            <a:pPr marL="457200" lvl="1" indent="0">
              <a:buNone/>
            </a:pPr>
            <a:r>
              <a:rPr lang="en-GB" sz="2800" dirty="0"/>
              <a:t>Style sheets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you cannot use relative paths yourself inside scripts that use ".." (going up directories is fine, just not down)</a:t>
            </a:r>
          </a:p>
          <a:p>
            <a:pPr marL="0" indent="0">
              <a:buNone/>
            </a:pPr>
            <a:r>
              <a:rPr lang="en-GB" sz="3300" dirty="0">
                <a:solidFill>
                  <a:schemeClr val="accent1"/>
                </a:solidFill>
              </a:rPr>
              <a:t>http://desktop.arcgis.com/en/arcmap/latest/tools/supplement/pathnames-explained-absolute-relative-unc-and-url.htm</a:t>
            </a:r>
          </a:p>
        </p:txBody>
      </p:sp>
    </p:spTree>
    <p:extLst>
      <p:ext uri="{BB962C8B-B14F-4D97-AF65-F5344CB8AC3E}">
        <p14:creationId xmlns:p14="http://schemas.microsoft.com/office/powerpoint/2010/main" val="3964243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4600" y="3397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Finding the current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825625"/>
            <a:ext cx="118237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external files, if you want to find the current directory (so you can do stuff relative to that, or set the workspace) the __file__ hidden variable is set for all Python files as the current script running. So: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filename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os.path.abspath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(__file__)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directory_name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os.path.dirname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(__file__)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new_file_path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os.path.join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os.path.dirname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(__file__), 'new.txt')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new_file_path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os.path.join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os.path.dirname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(__file__),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r'data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\new.txt')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use of "r" to use raw string rather than interpreting "\" as escape.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536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ED3133-FE4A-4BB9-81E5-B6E95A70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B1E75D-ADA1-4E2E-8132-76A16670F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2191871"/>
            <a:ext cx="11031071" cy="3985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Any issues importing libraries you think are installed, see: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http://desktop.arcgis.com/en/arcmap/latest/analyze/python/importing-arcpy.htm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that Arc has many classes etc. with the same names, so don't use: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someLibrary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</p:txBody>
      </p:sp>
    </p:spTree>
    <p:extLst>
      <p:ext uri="{BB962C8B-B14F-4D97-AF65-F5344CB8AC3E}">
        <p14:creationId xmlns:p14="http://schemas.microsoft.com/office/powerpoint/2010/main" val="3674406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28168-470B-4720-804A-3B3FFF87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Stuff in Arc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7ED269-2D23-463F-BCED-BCCAEA60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35" y="1825625"/>
            <a:ext cx="1129553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ESRI distinguish between: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Built in functions</a:t>
            </a:r>
          </a:p>
          <a:p>
            <a:pPr marL="0" indent="0">
              <a:buNone/>
            </a:pPr>
            <a:r>
              <a:rPr lang="en-GB" dirty="0"/>
              <a:t>Classes and objects</a:t>
            </a:r>
          </a:p>
          <a:p>
            <a:pPr marL="0" indent="0">
              <a:buNone/>
            </a:pPr>
            <a:r>
              <a:rPr lang="en-GB" dirty="0"/>
              <a:t>Object functions</a:t>
            </a:r>
          </a:p>
          <a:p>
            <a:pPr marL="0" indent="0">
              <a:buNone/>
            </a:pPr>
            <a:r>
              <a:rPr lang="en-GB" dirty="0"/>
              <a:t>Geoprocessing tools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Though the latter are just functions within modules and most stuff is accessed through </a:t>
            </a:r>
            <a:r>
              <a:rPr lang="en-GB" dirty="0" err="1"/>
              <a:t>arcpy</a:t>
            </a:r>
            <a:r>
              <a:rPr lang="en-GB" dirty="0"/>
              <a:t>, e.g.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("c:/data/roads.shp")</a:t>
            </a:r>
          </a:p>
          <a:p>
            <a:pPr marL="0" indent="0">
              <a:buNone/>
            </a:pP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that ESRI generally don't follow community practice in having functions start with lowercase letters and using </a:t>
            </a:r>
            <a:r>
              <a:rPr lang="en-GB" dirty="0" err="1"/>
              <a:t>snake_case</a:t>
            </a:r>
            <a:r>
              <a:rPr lang="en-GB" dirty="0"/>
              <a:t> (using </a:t>
            </a:r>
            <a:r>
              <a:rPr lang="en-GB" dirty="0" err="1"/>
              <a:t>PascalCase</a:t>
            </a:r>
            <a:r>
              <a:rPr lang="en-GB" dirty="0"/>
              <a:t> instead).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6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135"/>
            <a:ext cx="10515600" cy="364382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Introduction to </a:t>
            </a:r>
            <a:r>
              <a:rPr lang="en-GB" dirty="0" err="1"/>
              <a:t>arcpy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Debugging</a:t>
            </a:r>
          </a:p>
          <a:p>
            <a:pPr marL="0" indent="0">
              <a:buNone/>
            </a:pPr>
            <a:r>
              <a:rPr lang="en-GB" dirty="0"/>
              <a:t>Using </a:t>
            </a:r>
            <a:r>
              <a:rPr lang="en-GB" dirty="0" err="1"/>
              <a:t>arcpy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295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DC2792-83CE-47C5-ABB8-D823CF73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Getting at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75856A-F5F9-4CDB-9D9C-E5634E3ED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3" y="1825625"/>
            <a:ext cx="109503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Either drill down to it through </a:t>
            </a:r>
            <a:r>
              <a:rPr lang="en-GB" dirty="0" err="1"/>
              <a:t>ArcObjects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(later in course)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 use a tool that accesses it directly.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arcpy.AddField_management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("c:/data/myGeodatabase.gdb/roads", "ROAD_NUMBER", "TEXT")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427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F9518D-AC85-424B-9F52-FCD09253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9600" cy="1325563"/>
          </a:xfrm>
        </p:spPr>
        <p:txBody>
          <a:bodyPr/>
          <a:lstStyle/>
          <a:p>
            <a:pPr algn="r"/>
            <a:r>
              <a:rPr lang="en-GB" dirty="0"/>
              <a:t>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39ED02-9D8D-43A8-871D-5750AA238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2079625"/>
            <a:ext cx="116459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Scripts can be distributed with toolboxes in the same directory using relative paths.</a:t>
            </a:r>
          </a:p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are distributed as zip files with associated resources, as we'll see.</a:t>
            </a:r>
          </a:p>
          <a:p>
            <a:pPr marL="0" indent="0">
              <a:buNone/>
            </a:pPr>
            <a:r>
              <a:rPr lang="en-GB" dirty="0"/>
              <a:t>Python toolboxes have a complex distribution setup, but are probably the best way to tie tools and toolboxes: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1"/>
                </a:solidFill>
              </a:rPr>
              <a:t>http://desktop.arcgis.com/en/arcmap/latest/analyze/python/extending-geoprocessing-through-python-modules.htm</a:t>
            </a:r>
          </a:p>
          <a:p>
            <a:pPr marL="0" indent="0">
              <a:buNone/>
            </a:pPr>
            <a:r>
              <a:rPr lang="en-GB" dirty="0"/>
              <a:t>the same setup process can be used with standard custom toolboxes.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Internationalisation:</a:t>
            </a:r>
          </a:p>
          <a:p>
            <a:pPr marL="0" indent="0">
              <a:buNone/>
            </a:pPr>
            <a:r>
              <a:rPr lang="en-GB" sz="3100" dirty="0">
                <a:solidFill>
                  <a:schemeClr val="accent1"/>
                </a:solidFill>
              </a:rPr>
              <a:t>http://desktop.arcgis.com/en/arcmap/latest/analyze/python/international-language-support.htm</a:t>
            </a:r>
          </a:p>
        </p:txBody>
      </p:sp>
    </p:spTree>
    <p:extLst>
      <p:ext uri="{BB962C8B-B14F-4D97-AF65-F5344CB8AC3E}">
        <p14:creationId xmlns:p14="http://schemas.microsoft.com/office/powerpoint/2010/main" val="677674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135"/>
            <a:ext cx="10515600" cy="364382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Introduction to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arcpy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/>
              <a:t>Debugging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Using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arcpy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84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F0925-BD5D-4025-A832-7E0A26B3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88" y="174625"/>
            <a:ext cx="3263900" cy="1325563"/>
          </a:xfrm>
        </p:spPr>
        <p:txBody>
          <a:bodyPr/>
          <a:lstStyle/>
          <a:p>
            <a:r>
              <a:rPr lang="en-GB" dirty="0"/>
              <a:t>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936257-39A3-4298-9B9A-FAB79ED4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88" y="1500188"/>
            <a:ext cx="7388412" cy="4992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Scripts with an issue will be marked with a broken script icon. </a:t>
            </a:r>
            <a:r>
              <a:rPr lang="en-GB" dirty="0" err="1"/>
              <a:t>Addins</a:t>
            </a:r>
            <a:r>
              <a:rPr lang="en-GB" dirty="0"/>
              <a:t> with syntax errors will appear as a red stop sign.</a:t>
            </a:r>
          </a:p>
          <a:p>
            <a:pPr marL="0" indent="0">
              <a:buNone/>
            </a:pPr>
            <a:r>
              <a:rPr lang="en-GB" dirty="0"/>
              <a:t>Debugging messages are often sent to the Python Window (so keep open).</a:t>
            </a:r>
          </a:p>
          <a:p>
            <a:pPr marL="0" indent="0">
              <a:buNone/>
            </a:pPr>
            <a:r>
              <a:rPr lang="en-GB" dirty="0"/>
              <a:t>print() also usually writes to the Python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Debugging messages for geoprocessing tools will go to their dialog.</a:t>
            </a:r>
          </a:p>
          <a:p>
            <a:pPr marL="0" indent="0">
              <a:buNone/>
            </a:pPr>
            <a:r>
              <a:rPr lang="en-GB" dirty="0"/>
              <a:t>Debugging information will also go to the results window (usually hidden).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76" y="501366"/>
            <a:ext cx="3628900" cy="599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64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CD688-DDC0-4187-BF25-23AC5999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529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445661-EDA4-4B42-91A1-D4388AE3B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1325564"/>
            <a:ext cx="11752729" cy="53172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200" dirty="0"/>
              <a:t>When something goes wrong with an </a:t>
            </a:r>
            <a:r>
              <a:rPr lang="en-GB" sz="3200" dirty="0" err="1"/>
              <a:t>arcpy</a:t>
            </a:r>
            <a:r>
              <a:rPr lang="en-GB" sz="3200" dirty="0"/>
              <a:t> component, it generates 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arcpy.ExecuteError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200" dirty="0"/>
              <a:t>exceptions.</a:t>
            </a:r>
          </a:p>
          <a:p>
            <a:pPr marL="0" indent="0">
              <a:buNone/>
            </a:pPr>
            <a:r>
              <a:rPr lang="en-GB" sz="3200" dirty="0"/>
              <a:t>When something goes wrong with a geoprocessing tool, it generates messages - indeed, they also generate messages when working.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Geoprocessing messages are subdivided into the following levels of severity:</a:t>
            </a:r>
          </a:p>
          <a:p>
            <a:pPr marL="0" indent="0">
              <a:buNone/>
            </a:pPr>
            <a:r>
              <a:rPr lang="en-GB" sz="3200" dirty="0"/>
              <a:t>0: general </a:t>
            </a:r>
            <a:r>
              <a:rPr lang="en-GB" sz="3200" i="1" dirty="0"/>
              <a:t>messages</a:t>
            </a:r>
            <a:r>
              <a:rPr lang="en-GB" sz="3200" dirty="0"/>
              <a:t> </a:t>
            </a:r>
          </a:p>
          <a:p>
            <a:pPr marL="0" indent="0">
              <a:buNone/>
            </a:pPr>
            <a:r>
              <a:rPr lang="en-GB" sz="3200" dirty="0"/>
              <a:t>1: non-critical </a:t>
            </a:r>
            <a:r>
              <a:rPr lang="en-GB" sz="3200" i="1" dirty="0"/>
              <a:t>warnings</a:t>
            </a:r>
          </a:p>
          <a:p>
            <a:pPr marL="0" indent="0">
              <a:buNone/>
            </a:pPr>
            <a:r>
              <a:rPr lang="en-GB" sz="3200" dirty="0"/>
              <a:t>2: critical </a:t>
            </a:r>
            <a:r>
              <a:rPr lang="en-GB" sz="3200" i="1" dirty="0"/>
              <a:t>errors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In Arc, geoprocessing messages get diverted to the screen, so it is rarely necessary to deal with them separately, but in external scripts this kind of thing helps: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arcpy.ExecuteError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# or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(2))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247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F50425-EDFF-4922-B001-0826038D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CC8B22-87C6-4A88-94B2-2F8F37470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2070847"/>
            <a:ext cx="11376212" cy="4106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geoprocessing dialog appears whenever tools run, including script tools.</a:t>
            </a:r>
          </a:p>
          <a:p>
            <a:pPr marL="0" indent="0">
              <a:buNone/>
            </a:pPr>
            <a:r>
              <a:rPr lang="en-GB" dirty="0"/>
              <a:t>You can write to this with: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arcpy.AddWarning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arcpy.AddError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arcpy.AddIDMessage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message_severity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argument1, argument2)</a:t>
            </a:r>
          </a:p>
        </p:txBody>
      </p:sp>
    </p:spTree>
    <p:extLst>
      <p:ext uri="{BB962C8B-B14F-4D97-AF65-F5344CB8AC3E}">
        <p14:creationId xmlns:p14="http://schemas.microsoft.com/office/powerpoint/2010/main" val="1056806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8AF70A-DC58-414B-B3E9-446CAA6D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Pattern for raising your own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5945B0-76DC-4C6C-B4AB-89703777E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825625"/>
            <a:ext cx="1153757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000" dirty="0"/>
              <a:t>A common pattern used by ESRI in the docs (and quite nice) is this quick and easy way of checking your own stuff is working ok with an empty exception class: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(Exception):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stuff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if (condition):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raise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("message")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stuff</a:t>
            </a:r>
          </a:p>
        </p:txBody>
      </p:sp>
    </p:spTree>
    <p:extLst>
      <p:ext uri="{BB962C8B-B14F-4D97-AF65-F5344CB8AC3E}">
        <p14:creationId xmlns:p14="http://schemas.microsoft.com/office/powerpoint/2010/main" val="3611879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A8BB3D-BA4E-4455-BB9D-AC269F74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123" y="4458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Python traceback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84EA4D-F4AE-4DB1-90D0-47E7F684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276" y="1963272"/>
            <a:ext cx="11443447" cy="4294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As </a:t>
            </a:r>
            <a:r>
              <a:rPr lang="en-GB" dirty="0" err="1"/>
              <a:t>arcpy</a:t>
            </a:r>
            <a:r>
              <a:rPr lang="en-GB" dirty="0"/>
              <a:t> error messages don't always include information about the Python itself (such as the erroneous </a:t>
            </a:r>
            <a:r>
              <a:rPr lang="en-GB" dirty="0" err="1"/>
              <a:t>linenumber</a:t>
            </a:r>
            <a:r>
              <a:rPr lang="en-GB" dirty="0"/>
              <a:t>) it can be useful to explicitly get the </a:t>
            </a:r>
            <a:r>
              <a:rPr lang="en-GB" dirty="0" err="1"/>
              <a:t>stacktrace</a:t>
            </a:r>
            <a:r>
              <a:rPr lang="en-GB" dirty="0"/>
              <a:t> using the sys and traceback libraries when something goes wrong: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sys.exc_info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()[2]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traceback.format_tb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)[0]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or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arcpy.AddError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527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Emergency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2066925"/>
            <a:ext cx="11480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In the (unlikely) scenario you destroy Arc to the point it won't reboot, there are various options for resetting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easiest is to delete the new map template at: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1"/>
                </a:solidFill>
              </a:rPr>
              <a:t>%APPDATA%\Roaming\ESRI\Desktop10.x\ArcMap\Templates\</a:t>
            </a:r>
            <a:r>
              <a:rPr lang="en-GB" sz="3000" dirty="0" err="1">
                <a:solidFill>
                  <a:schemeClr val="accent1"/>
                </a:solidFill>
              </a:rPr>
              <a:t>Normal.mxt</a:t>
            </a:r>
            <a:endParaRPr lang="en-GB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/>
              <a:t>Rename it, and Arc will rebuild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Other options at: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1"/>
                </a:solidFill>
              </a:rPr>
              <a:t>https://my.usgs.gov/confluence/display/EGIS/Resetting+your+ArcGIS+application+profile</a:t>
            </a:r>
          </a:p>
        </p:txBody>
      </p:sp>
    </p:spTree>
    <p:extLst>
      <p:ext uri="{BB962C8B-B14F-4D97-AF65-F5344CB8AC3E}">
        <p14:creationId xmlns:p14="http://schemas.microsoft.com/office/powerpoint/2010/main" val="672784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7C7C1-5587-4D9E-B01F-64A84365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arcpy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EBF24-A05A-4E9C-8860-A9DCC4757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64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D02F22-6DFC-4E85-9ED5-D78250B4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Application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C644EC-2CC1-4598-A0FE-5DE321846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1825625"/>
            <a:ext cx="11685494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One use of Python is as an </a:t>
            </a:r>
            <a:r>
              <a:rPr lang="en-GB" dirty="0">
                <a:solidFill>
                  <a:schemeClr val="accent1"/>
                </a:solidFill>
              </a:rPr>
              <a:t>extension language</a:t>
            </a:r>
            <a:r>
              <a:rPr lang="en-GB" dirty="0"/>
              <a:t>; that is, one to script other software.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Others include: Visual Basic for Applications (VBA); Lua.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Generally extension languages work in two ways: as scripts or as GUI elements that have event listening functions overridden.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Usually access is provided to an application object, representing the running code, and then this is drilled into using the dot operator: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application.getDocument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getActiveView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getLayers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()[0]</a:t>
            </a:r>
          </a:p>
        </p:txBody>
      </p:sp>
    </p:spTree>
    <p:extLst>
      <p:ext uri="{BB962C8B-B14F-4D97-AF65-F5344CB8AC3E}">
        <p14:creationId xmlns:p14="http://schemas.microsoft.com/office/powerpoint/2010/main" val="2258028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135"/>
            <a:ext cx="10515600" cy="364382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65000"/>
                  </a:schemeClr>
                </a:solidFill>
              </a:rPr>
              <a:t>Introduction to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</a:rPr>
              <a:t>arcpy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Debugging</a:t>
            </a:r>
          </a:p>
          <a:p>
            <a:pPr marL="0" indent="0">
              <a:buNone/>
            </a:pPr>
            <a:r>
              <a:rPr lang="en-GB" sz="3200" dirty="0"/>
              <a:t>Using </a:t>
            </a:r>
            <a:r>
              <a:rPr lang="en-GB" sz="3200" dirty="0" err="1"/>
              <a:t>arcpy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91639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9FD1E-BA5E-4E85-91C1-E9404CFCA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76" y="228602"/>
            <a:ext cx="10515600" cy="645458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Arc </a:t>
            </a:r>
            <a:r>
              <a:rPr lang="en-GB" dirty="0" err="1"/>
              <a:t>env</a:t>
            </a:r>
            <a:r>
              <a:rPr lang="en-GB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12DC18-B054-461A-8F4E-1B68D9D7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210234"/>
            <a:ext cx="11429999" cy="541916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700" dirty="0"/>
              <a:t>contains a set of variables that control overall behaviour in Arc.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arcpy.env.workspace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"c:/data/myGeodatabase.gdb"</a:t>
            </a:r>
          </a:p>
          <a:p>
            <a:pPr marL="0" indent="0">
              <a:buNone/>
            </a:pPr>
            <a:r>
              <a:rPr lang="en-GB" dirty="0"/>
              <a:t>From then on, this is default location for output.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900" dirty="0"/>
              <a:t>List all: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environments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arcpy.ListEnvironments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environment in environments: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env_value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getattr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environment)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Reset all </a:t>
            </a:r>
            <a:r>
              <a:rPr lang="en-GB" dirty="0" err="1"/>
              <a:t>env</a:t>
            </a:r>
            <a:r>
              <a:rPr lang="en-GB" dirty="0"/>
              <a:t> settings: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arcpy.ResetEnvironments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Reset an </a:t>
            </a:r>
            <a:r>
              <a:rPr lang="en-GB" dirty="0" err="1"/>
              <a:t>env</a:t>
            </a:r>
            <a:r>
              <a:rPr lang="en-GB" dirty="0"/>
              <a:t> setting: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arcpy.ClearEnvironment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("workspace")</a:t>
            </a:r>
          </a:p>
        </p:txBody>
      </p:sp>
    </p:spTree>
    <p:extLst>
      <p:ext uri="{BB962C8B-B14F-4D97-AF65-F5344CB8AC3E}">
        <p14:creationId xmlns:p14="http://schemas.microsoft.com/office/powerpoint/2010/main" val="36543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AA3AA-8E02-48A8-AA90-D25D4797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046" y="348037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Scratch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61652D-7402-474B-AB86-70280925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5" y="1690688"/>
            <a:ext cx="11698941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arcpy.env.scratchGDB</a:t>
            </a:r>
            <a:r>
              <a:rPr lang="en-GB" dirty="0"/>
              <a:t> and </a:t>
            </a:r>
            <a:r>
              <a:rPr lang="en-GB" dirty="0" err="1"/>
              <a:t>scratchFolder</a:t>
            </a:r>
            <a:r>
              <a:rPr lang="en-GB" dirty="0"/>
              <a:t> used for temp files.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Set through the </a:t>
            </a:r>
            <a:r>
              <a:rPr lang="en-GB" dirty="0" err="1"/>
              <a:t>scratchWorkspace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arcpy.env.scratchWorkspace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'c:/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LandUse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scratch.gdb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arcpy.env.scratchWorkspace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'c:/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LandUse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/>
              <a:t>If workspace is set to a GDB or folder, the other adjusts appropriately, with the default database being </a:t>
            </a:r>
            <a:r>
              <a:rPr lang="en-GB" dirty="0" err="1"/>
              <a:t>scratch.gdb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generate temp paths for use in tools, thus: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temp_path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arcpy.CreateScratchName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(workspace=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arcpy.env.scratchGDB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DB0DA-B2EE-4E6C-BECA-2CA7F6B9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useful </a:t>
            </a:r>
            <a:r>
              <a:rPr lang="en-GB" dirty="0" err="1"/>
              <a:t>env</a:t>
            </a:r>
            <a:r>
              <a:rPr lang="en-GB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F6F0B5-D77C-459C-83B3-A20AFE79D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825625"/>
            <a:ext cx="116451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http://desktop.arcgis.com/en/arcmap/latest/analyze/arcpy-classes/env.htm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arcpy.env.addOutputsToMap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arcpy.env.autoCommit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arcpy.env.overwriteOutput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arcpy.Extent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(-107.0, 38.0, -104.0, 40.0)</a:t>
            </a:r>
          </a:p>
          <a:p>
            <a:pPr marL="0" indent="0">
              <a:buNone/>
            </a:pPr>
            <a:r>
              <a:rPr lang="en-GB" dirty="0"/>
              <a:t>Some tools will only process features within the current extent.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896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CB5DC-47C6-42C2-AF99-19E993D1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976" y="19031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Built in functions: Exists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2BD02-9482-41FE-A36F-3D115826E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7" y="1949823"/>
            <a:ext cx="11582400" cy="4227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Checks whether something exists.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("c:/data/buildings.shp")</a:t>
            </a:r>
          </a:p>
          <a:p>
            <a:pPr marL="0" indent="0">
              <a:buNone/>
            </a:pPr>
            <a:r>
              <a:rPr lang="en-GB" sz="2400" dirty="0"/>
              <a:t>Note that the advantage of doing this in Arc is that it unifies multiple files (for example the various files that make up a full shapefile with data) to a single entity, and allows path-based exploration of geodatabases (so called </a:t>
            </a:r>
            <a:r>
              <a:rPr lang="en-GB" sz="2400" dirty="0" err="1">
                <a:solidFill>
                  <a:schemeClr val="accent1"/>
                </a:solidFill>
              </a:rPr>
              <a:t>catalog</a:t>
            </a:r>
            <a:r>
              <a:rPr lang="en-GB" sz="2400" dirty="0">
                <a:solidFill>
                  <a:schemeClr val="accent1"/>
                </a:solidFill>
              </a:rPr>
              <a:t> paths </a:t>
            </a:r>
            <a:r>
              <a:rPr lang="en-GB" sz="2400" dirty="0"/>
              <a:t>as opposed to system paths):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("c:/data/myGeodatabase.gdb/roads")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http://desktop.arcgis.com/en/arcmap/10.4/analyze/arcpy-functions/exists.htm</a:t>
            </a:r>
          </a:p>
        </p:txBody>
      </p:sp>
    </p:spTree>
    <p:extLst>
      <p:ext uri="{BB962C8B-B14F-4D97-AF65-F5344CB8AC3E}">
        <p14:creationId xmlns:p14="http://schemas.microsoft.com/office/powerpoint/2010/main" val="2586097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96775C-FEB3-4C6F-8F3C-C86883D45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Checking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E53A8-BC52-4AE0-9DDB-9EF82AD75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2272553"/>
            <a:ext cx="10856259" cy="390441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scripts, the system should check input parameters exist. Otherwise you can check with: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arcpy.GetParameterAsText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(input):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478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05ABF5-BB40-4CF5-84A8-78B62E4C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77282" cy="791322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Built in functions: Walk</a:t>
            </a:r>
            <a:r>
              <a:rPr lang="en-GB" dirty="0">
                <a:hlinkClick r:id="rId3"/>
              </a:rPr>
              <a:t/>
            </a:r>
            <a:br>
              <a:rPr lang="en-GB" dirty="0">
                <a:hlinkClick r:id="rId3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6129B5-9407-455F-9E93-5B0EE1E1D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2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Walk(top,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followlinks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datatype, type) </a:t>
            </a:r>
            <a:r>
              <a:rPr lang="en-GB" dirty="0"/>
              <a:t>allows scanning of a directory tree in Arc file space including geodatabases, e.g.:</a:t>
            </a:r>
          </a:p>
          <a:p>
            <a:pPr marL="0" indent="0">
              <a:buNone/>
            </a:pPr>
            <a:r>
              <a:rPr lang="en-GB" dirty="0"/>
              <a:t>c:\data\MyGeoDataBase.gdb\myfeaturedataset\myfeatureclass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dirpath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filenames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arcpy.da.Walk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workspace,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topdown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=True, datatype="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RasterDataset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if "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back_up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dirnames.remove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back_up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	for filename in filenames: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rasters.append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os.path.join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dirpath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filename))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514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CB5DC-47C6-42C2-AF99-19E993D1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976" y="19031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Built in functions: Describe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2BD02-9482-41FE-A36F-3D115826E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1949823"/>
            <a:ext cx="11326905" cy="422713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Function returns a Describe object particular to the data type passed in. </a:t>
            </a:r>
          </a:p>
          <a:p>
            <a:pPr marL="0" indent="0">
              <a:buNone/>
            </a:pPr>
            <a:r>
              <a:rPr lang="en-GB" dirty="0"/>
              <a:t>A bit like a uber-"type()".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http://desktop.arcgis.com/en/arcmap/latest/analyze/python/describing-data.htm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http://desktop.arcgis.com/en/arcmap/latest/analyze/arcpy-functions/describe.htm</a:t>
            </a:r>
          </a:p>
          <a:p>
            <a:pPr marL="0" indent="0">
              <a:buNone/>
            </a:pPr>
            <a:r>
              <a:rPr lang="en-GB" dirty="0"/>
              <a:t>Can contain "Property sets" which can be drilled into further.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arcpy.Describe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("c:/data/buildings")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d.FieldInfo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f.count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(for this example, see also </a:t>
            </a:r>
            <a:r>
              <a:rPr lang="en-GB" dirty="0" err="1"/>
              <a:t>ListFields</a:t>
            </a:r>
            <a:r>
              <a:rPr lang="en-GB" dirty="0"/>
              <a:t> and </a:t>
            </a:r>
            <a:r>
              <a:rPr lang="en-GB" dirty="0" err="1"/>
              <a:t>ListIndexes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310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98B1D-09AC-4C89-8245-42256BAD2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3019E8-1C50-4836-A368-A9CA6061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90688"/>
            <a:ext cx="11546541" cy="46341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Essentially the tools presented in </a:t>
            </a:r>
            <a:r>
              <a:rPr lang="en-GB" dirty="0" err="1"/>
              <a:t>ArcToolbox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Need to find the proper name of the toolbox and tool (we'll see how in </a:t>
            </a:r>
            <a:r>
              <a:rPr lang="en-GB" dirty="0" err="1"/>
              <a:t>practicals</a:t>
            </a:r>
            <a:r>
              <a:rPr lang="en-GB" dirty="0"/>
              <a:t>).</a:t>
            </a:r>
          </a:p>
          <a:p>
            <a:pPr marL="0" indent="0">
              <a:buNone/>
            </a:pPr>
            <a:r>
              <a:rPr lang="en-GB" dirty="0"/>
              <a:t>You can then do: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arcpy.toolname_toolboxname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arcpy.toolboxname.toolname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In which case it will quietly run.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want associated parameter dialogs in an </a:t>
            </a:r>
            <a:r>
              <a:rPr lang="en-GB" dirty="0" err="1"/>
              <a:t>addin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pythonaddins.GPToolDialog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toolboxname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But, as we'll see in the </a:t>
            </a:r>
            <a:r>
              <a:rPr lang="en-GB" dirty="0" err="1"/>
              <a:t>practicals</a:t>
            </a:r>
            <a:r>
              <a:rPr lang="en-GB" dirty="0"/>
              <a:t>, there are some issues with this.</a:t>
            </a:r>
          </a:p>
        </p:txBody>
      </p:sp>
    </p:spTree>
    <p:extLst>
      <p:ext uri="{BB962C8B-B14F-4D97-AF65-F5344CB8AC3E}">
        <p14:creationId xmlns:p14="http://schemas.microsoft.com/office/powerpoint/2010/main" val="2483250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4A286-D86D-486F-8C59-321EE3AB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0499C4-ACD0-4A76-A99B-6478F13AC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2218765"/>
            <a:ext cx="11604812" cy="3958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Inputs in [] indicate a list should be used.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Will also generally take semicolon separated strings and a </a:t>
            </a:r>
            <a:r>
              <a:rPr lang="en-GB" dirty="0" err="1"/>
              <a:t>ValueTable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http://desktop.arcgis.com/en/arcmap/latest/analyze/arcpy-classes/valuetable.htm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4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D22E3-52B7-4AD0-A579-8EEF1E1E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arcpy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5C6D40-9356-478D-AE0E-E7478E5F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71" y="1963271"/>
            <a:ext cx="11940988" cy="4213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Access to the ESRI applications is through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</a:t>
            </a:r>
            <a:r>
              <a:rPr lang="en-GB" dirty="0"/>
              <a:t> library, which needs importing.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Inline with Python's "It just works" philosophy, </a:t>
            </a:r>
            <a:r>
              <a:rPr lang="en-GB" dirty="0" err="1"/>
              <a:t>arcpy</a:t>
            </a:r>
            <a:r>
              <a:rPr lang="en-GB" dirty="0"/>
              <a:t> does some of the drilling down for you: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Layer a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application.getDocument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getActiveView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getLayers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getLayer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en-GB" dirty="0"/>
              <a:t>is: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as m: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a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m.listLayers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MapDocument("CURRENT"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))[0]</a:t>
            </a:r>
          </a:p>
        </p:txBody>
      </p:sp>
    </p:spTree>
    <p:extLst>
      <p:ext uri="{BB962C8B-B14F-4D97-AF65-F5344CB8AC3E}">
        <p14:creationId xmlns:p14="http://schemas.microsoft.com/office/powerpoint/2010/main" val="105213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EE333C-C5B5-4221-8201-C66B8AE0B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DDD99-09B5-4706-91A3-9D294A3D6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2057399"/>
            <a:ext cx="11766176" cy="4119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For a custom toolbox in an external script, you need to load the toolbox to use it (as you'd have to as a user):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arcpy.ImportToolbox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toolbox_path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alias_for_toolbox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alias is a short (</a:t>
            </a:r>
            <a:r>
              <a:rPr lang="en-GB" sz="2400" dirty="0" err="1"/>
              <a:t>singleword</a:t>
            </a:r>
            <a:r>
              <a:rPr lang="en-GB" sz="2400" dirty="0"/>
              <a:t>) name for the toolbox to use in, e.g.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arcpy.toolname_toolboxname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400" dirty="0"/>
              <a:t>as the </a:t>
            </a:r>
            <a:r>
              <a:rPr lang="en-GB" sz="2400" dirty="0" err="1"/>
              <a:t>toolboxname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alias_for_toolbox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/>
              <a:t>is optional if the toolbox has an alias set manually.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39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9B885C-4C2F-42DB-B461-01915433E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341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Using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459F50-3941-44DF-A7D8-B2BEF1B4C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558800"/>
            <a:ext cx="11766175" cy="61243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500" dirty="0"/>
              <a:t>If tools are in Arc extension packs (not application extension </a:t>
            </a:r>
          </a:p>
          <a:p>
            <a:pPr marL="0" indent="0">
              <a:buNone/>
            </a:pPr>
            <a:r>
              <a:rPr lang="en-GB" sz="4500" dirty="0" err="1"/>
              <a:t>addins</a:t>
            </a:r>
            <a:r>
              <a:rPr lang="en-GB" sz="4500" dirty="0"/>
              <a:t>), you need to deal with the licensing:</a:t>
            </a:r>
          </a:p>
          <a:p>
            <a:pPr marL="0" indent="0">
              <a:buNone/>
            </a:pPr>
            <a:r>
              <a:rPr lang="en-GB" sz="4500" dirty="0"/>
              <a:t>For example: 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import arcpy.sa</a:t>
            </a:r>
          </a:p>
          <a:p>
            <a:pPr marL="0" indent="0">
              <a:buNone/>
            </a:pP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arcpy.CheckOutExtension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("spatial")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# do stuff</a:t>
            </a:r>
          </a:p>
          <a:p>
            <a:pPr marL="0" indent="0">
              <a:buNone/>
            </a:pP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arcpy.CheckInExtension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("spatial")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4500" dirty="0"/>
              <a:t>Here we're assuming the license is ok. To check licences: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("3D") == "Available":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arcpy.CheckOutExtension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("3D")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4500" dirty="0"/>
              <a:t>List of extension names at: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accent1"/>
                </a:solidFill>
              </a:rPr>
              <a:t>http://desktop.arcgis.com/en/arcmap/latest/analyze/arcpy-functions/checkextension.htm</a:t>
            </a:r>
          </a:p>
          <a:p>
            <a:pPr marL="0" indent="0">
              <a:buNone/>
            </a:pPr>
            <a:r>
              <a:rPr lang="en-GB" sz="4500" dirty="0"/>
              <a:t>See also: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accent1"/>
                </a:solidFill>
              </a:rPr>
              <a:t>http://desktop.arcgis.com/en/arcmap/latest/analyze/python/access-to-licensing-and-extensions.htm</a:t>
            </a:r>
          </a:p>
        </p:txBody>
      </p:sp>
    </p:spTree>
    <p:extLst>
      <p:ext uri="{BB962C8B-B14F-4D97-AF65-F5344CB8AC3E}">
        <p14:creationId xmlns:p14="http://schemas.microsoft.com/office/powerpoint/2010/main" val="3741982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9F5AA-99F9-454C-B938-792347C46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30" y="2172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Finding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65E5A-1D8F-4A8E-ADD0-E8B922FF8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1922929"/>
            <a:ext cx="11483788" cy="4518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Search window in Arc (we'll see how to add tools to this in the </a:t>
            </a:r>
            <a:r>
              <a:rPr lang="en-GB" sz="2400" dirty="0" err="1"/>
              <a:t>practicals</a:t>
            </a:r>
            <a:r>
              <a:rPr lang="en-GB" sz="2400" dirty="0"/>
              <a:t>).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tools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("*")  	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tools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("*_conversion")  </a:t>
            </a:r>
          </a:p>
          <a:p>
            <a:pPr marL="0" indent="0">
              <a:buNone/>
            </a:pPr>
            <a:r>
              <a:rPr lang="en-GB" sz="2400" dirty="0"/>
              <a:t>Note optional wildcard *</a:t>
            </a:r>
          </a:p>
          <a:p>
            <a:pPr marL="0" indent="0">
              <a:buNone/>
            </a:pPr>
            <a:endParaRPr lang="en-GB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tool in tools: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arcpy.Usage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(tool))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toolbox in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arcpy.ListToolboxes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print(toolbox)</a:t>
            </a:r>
          </a:p>
        </p:txBody>
      </p:sp>
    </p:spTree>
    <p:extLst>
      <p:ext uri="{BB962C8B-B14F-4D97-AF65-F5344CB8AC3E}">
        <p14:creationId xmlns:p14="http://schemas.microsoft.com/office/powerpoint/2010/main" val="10527504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AA3AA-8E02-48A8-AA90-D25D4797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046" y="2172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Optional tool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61652D-7402-474B-AB86-70280925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5" y="2232211"/>
            <a:ext cx="11698941" cy="394475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Fill in spaces with "", "#" (including quotes), or None.</a:t>
            </a:r>
          </a:p>
          <a:p>
            <a:pPr marL="514350" indent="-514350">
              <a:buAutoNum type="arabicParenR"/>
            </a:pPr>
            <a:r>
              <a:rPr lang="en-GB" dirty="0"/>
              <a:t>Use </a:t>
            </a:r>
            <a:r>
              <a:rPr lang="en-GB" dirty="0" err="1"/>
              <a:t>kwargs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tools that demand an output path, missing out the output/setting it to "#" or None will usually make the tool result a system-created temp file. This saves having to determine this beforehand, but requires write access to default locations.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2365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2C0517-5988-4D84-84D5-9C30054D8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GUI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594E-F2A5-41F4-AD6D-E43C0C0DA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We've seen that scripts and models can have parameter GUIs.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are explicitly GUI elements, but can spawn others (</a:t>
            </a:r>
            <a:r>
              <a:rPr lang="en-GB" dirty="0" err="1"/>
              <a:t>filedialogs</a:t>
            </a:r>
            <a:r>
              <a:rPr lang="en-GB" dirty="0"/>
              <a:t> and messages, for example).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add a tool to buttons and menus from a custom toolbox using the customisation options. The tool should be listed under "Geoprocessing".</a:t>
            </a:r>
          </a:p>
          <a:p>
            <a:pPr marL="0" indent="0">
              <a:buNone/>
            </a:pPr>
            <a:r>
              <a:rPr lang="en-GB" dirty="0"/>
              <a:t>If not, you can add it manually:</a:t>
            </a:r>
          </a:p>
          <a:p>
            <a:pPr marL="0" indent="0">
              <a:buNone/>
            </a:pPr>
            <a:r>
              <a:rPr lang="en-GB" sz="2600" dirty="0">
                <a:solidFill>
                  <a:schemeClr val="accent1"/>
                </a:solidFill>
              </a:rPr>
              <a:t>http://desktop.arcgis.com/en/arcmap/latest/analyze/finding-tools/adding-and-removing-tools-on-menus-and-toolbars.htm</a:t>
            </a:r>
          </a:p>
        </p:txBody>
      </p:sp>
    </p:spTree>
    <p:extLst>
      <p:ext uri="{BB962C8B-B14F-4D97-AF65-F5344CB8AC3E}">
        <p14:creationId xmlns:p14="http://schemas.microsoft.com/office/powerpoint/2010/main" val="14715840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F3BDE-982C-4C79-A847-0A30A103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212" y="140167"/>
            <a:ext cx="10515600" cy="1002834"/>
          </a:xfrm>
        </p:spPr>
        <p:txBody>
          <a:bodyPr/>
          <a:lstStyle/>
          <a:p>
            <a:pPr algn="r"/>
            <a:r>
              <a:rPr lang="en-GB" dirty="0"/>
              <a:t>Tool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9CC77E-EA73-43FA-BAB7-44BE4E4C8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5" y="1775011"/>
            <a:ext cx="11456894" cy="4827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Come back as a "Result" object. Usually path to output, or single data value or a list of data, including lists of lists for </a:t>
            </a:r>
            <a:r>
              <a:rPr lang="en-GB" sz="2400" dirty="0" err="1"/>
              <a:t>multivalue</a:t>
            </a:r>
            <a:r>
              <a:rPr lang="en-GB" sz="2400" dirty="0"/>
              <a:t> parameters.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arcpy.Buffer_analysis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("bomb", "buffer", "100 METERS")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 (result)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/>
              <a:t>For multiples: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result.outputCount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result.getOutput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(i) # Returns strings,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recordsets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or layers.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result[i] 			# The same.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result.saveToFile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("c:\temp\file.rlt")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http://desktop.arcgis.com/en/arcmap/latest/analyze/arcpy-classes/result.htm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687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4F331-F811-415D-AA86-3D67FDC6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082" y="213151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555D71-C00A-41E9-BB07-087A6C9A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result.status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gives info:</a:t>
            </a:r>
          </a:p>
          <a:p>
            <a:pPr marL="0" indent="0">
              <a:buNone/>
            </a:pPr>
            <a:r>
              <a:rPr lang="en-GB" dirty="0"/>
              <a:t>0 : 	New</a:t>
            </a:r>
          </a:p>
          <a:p>
            <a:pPr marL="0" indent="0">
              <a:buNone/>
            </a:pPr>
            <a:r>
              <a:rPr lang="en-GB" dirty="0"/>
              <a:t>1 : 	Submitted</a:t>
            </a:r>
          </a:p>
          <a:p>
            <a:pPr marL="0" indent="0">
              <a:buNone/>
            </a:pPr>
            <a:r>
              <a:rPr lang="en-GB" dirty="0"/>
              <a:t>2 : 	Waiting</a:t>
            </a:r>
          </a:p>
          <a:p>
            <a:pPr marL="0" indent="0">
              <a:buNone/>
            </a:pPr>
            <a:r>
              <a:rPr lang="en-GB" dirty="0"/>
              <a:t>3 : 	Executing</a:t>
            </a:r>
          </a:p>
          <a:p>
            <a:pPr marL="0" indent="0">
              <a:buNone/>
            </a:pPr>
            <a:r>
              <a:rPr lang="en-GB" dirty="0"/>
              <a:t>4 : 	Succeeded</a:t>
            </a:r>
          </a:p>
          <a:p>
            <a:pPr marL="0" indent="0">
              <a:buNone/>
            </a:pPr>
            <a:r>
              <a:rPr lang="en-GB" dirty="0"/>
              <a:t>5 : 	Failed</a:t>
            </a:r>
          </a:p>
          <a:p>
            <a:pPr marL="0" indent="0">
              <a:buNone/>
            </a:pPr>
            <a:r>
              <a:rPr lang="en-GB" dirty="0"/>
              <a:t>6 : 	Timed out</a:t>
            </a:r>
          </a:p>
          <a:p>
            <a:pPr marL="0" indent="0">
              <a:buNone/>
            </a:pPr>
            <a:r>
              <a:rPr lang="en-GB" dirty="0"/>
              <a:t>7 : 	Cancelling</a:t>
            </a:r>
          </a:p>
          <a:p>
            <a:pPr marL="0" indent="0">
              <a:buNone/>
            </a:pPr>
            <a:r>
              <a:rPr lang="en-GB" dirty="0"/>
              <a:t>8 : 	Cancelled</a:t>
            </a:r>
          </a:p>
          <a:p>
            <a:pPr marL="0" indent="0">
              <a:buNone/>
            </a:pPr>
            <a:r>
              <a:rPr lang="en-GB" dirty="0"/>
              <a:t>9 : 	Deleting</a:t>
            </a:r>
          </a:p>
          <a:p>
            <a:pPr marL="0" indent="0">
              <a:buNone/>
            </a:pPr>
            <a:r>
              <a:rPr lang="en-GB" dirty="0"/>
              <a:t>10 : 	Deleted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0019CC0-2404-4978-847E-155E9A9DE31E}"/>
              </a:ext>
            </a:extLst>
          </p:cNvPr>
          <p:cNvSpPr txBox="1"/>
          <p:nvPr/>
        </p:nvSpPr>
        <p:spPr>
          <a:xfrm>
            <a:off x="3774141" y="2399447"/>
            <a:ext cx="77410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result.messageCount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(i))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Last is often the most useful: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- 1))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Alternatively: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However, because there are cases where tool failure doesn't create a results object, you can also do the same with </a:t>
            </a:r>
            <a:r>
              <a:rPr lang="en-GB" sz="2000" dirty="0" err="1"/>
              <a:t>arcpy</a:t>
            </a:r>
            <a:r>
              <a:rPr lang="en-GB" sz="2000" dirty="0"/>
              <a:t> directly: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6874463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184BBE-ECAF-4757-B69A-0A1567DD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Online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4E523E-9F8B-46CD-978D-804AA68A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825625"/>
            <a:ext cx="1144344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Some tools can run online services. 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IsSynchronous</a:t>
            </a:r>
            <a:r>
              <a:rPr lang="en-GB" dirty="0"/>
              <a:t> can be used to see if the tool is asynchronous (i.e. results may not be immediate and the code can continue to run).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results =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arcpy.Buffer_analysis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(bomb, output, "100 METERS", "FULL", "ROUND", "NONE")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not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arcpy.IsSynchronous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("Buffer"):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results.status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(0.1)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just </a:t>
            </a:r>
            <a:r>
              <a:rPr lang="en-GB" dirty="0" err="1"/>
              <a:t>toolname</a:t>
            </a:r>
            <a:r>
              <a:rPr lang="en-GB" dirty="0"/>
              <a:t> used.</a:t>
            </a:r>
          </a:p>
        </p:txBody>
      </p:sp>
    </p:spTree>
    <p:extLst>
      <p:ext uri="{BB962C8B-B14F-4D97-AF65-F5344CB8AC3E}">
        <p14:creationId xmlns:p14="http://schemas.microsoft.com/office/powerpoint/2010/main" val="7276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D22E3-52B7-4AD0-A579-8EEF1E1E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arcpy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5C6D40-9356-478D-AE0E-E7478E5F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1896035"/>
            <a:ext cx="11793071" cy="47333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Contains several modules depending on the extensions installed: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GUI element support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pythonaddins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Geoprocessing etc.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Data access module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Mapping module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</a:t>
            </a:r>
            <a:r>
              <a:rPr lang="en-GB" dirty="0"/>
              <a:t>)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arcpy.mpmodule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in ArcGIS Pro)</a:t>
            </a:r>
          </a:p>
          <a:p>
            <a:pPr marL="0" indent="0">
              <a:buNone/>
            </a:pPr>
            <a:r>
              <a:rPr lang="en-GB" dirty="0"/>
              <a:t>ArcGIS Spatial Analyst extension module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arcpy.sa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ArcGIS Network Analyst extension module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arcpy.na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Also comes with a suitable </a:t>
            </a:r>
            <a:r>
              <a:rPr lang="en-GB" dirty="0" err="1"/>
              <a:t>numpy</a:t>
            </a:r>
            <a:r>
              <a:rPr lang="en-GB" dirty="0"/>
              <a:t> (though it only uses a specific </a:t>
            </a:r>
            <a:r>
              <a:rPr lang="en-GB" dirty="0" err="1"/>
              <a:t>numpy</a:t>
            </a:r>
            <a:r>
              <a:rPr lang="en-GB" dirty="0"/>
              <a:t> format called structured arrays, where columns have names and a memory structure).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42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D22E3-52B7-4AD0-A579-8EEF1E1E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152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Python 2.7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5C6D40-9356-478D-AE0E-E7478E5F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223" y="1922929"/>
            <a:ext cx="11295529" cy="4569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ArcDesktop</a:t>
            </a:r>
            <a:r>
              <a:rPr lang="en-GB" dirty="0"/>
              <a:t>/ArcMap uses Python 2.7 </a:t>
            </a:r>
          </a:p>
          <a:p>
            <a:pPr marL="0" indent="0">
              <a:buNone/>
            </a:pPr>
            <a:r>
              <a:rPr lang="en-GB" dirty="0"/>
              <a:t>ArcGIS Pro uses 3.5 (including </a:t>
            </a:r>
            <a:r>
              <a:rPr lang="en-GB" dirty="0" err="1"/>
              <a:t>conda</a:t>
            </a:r>
            <a:r>
              <a:rPr lang="en-GB" dirty="0"/>
              <a:t> libraries).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use Anaconda in the labs, there is a 2.7 (27) version of Spyder, but it won't work as it doesn't know about the </a:t>
            </a:r>
            <a:r>
              <a:rPr lang="en-GB" dirty="0" err="1"/>
              <a:t>arcpy</a:t>
            </a:r>
            <a:r>
              <a:rPr lang="en-GB" dirty="0"/>
              <a:t> libraries.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We'll see how to use 2.7 in the </a:t>
            </a:r>
            <a:r>
              <a:rPr lang="en-GB" dirty="0" err="1"/>
              <a:t>practicals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43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D22E3-52B7-4AD0-A579-8EEF1E1E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152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Python 2.7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5C6D40-9356-478D-AE0E-E7478E5F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223" y="1250576"/>
            <a:ext cx="11295529" cy="52422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Changes were mainly to make Python 3 more restrictive, so reasonably simple to go from 3 to 2 — carry on writing 3-style for the majority. </a:t>
            </a:r>
          </a:p>
          <a:p>
            <a:pPr marL="0" indent="0">
              <a:buNone/>
            </a:pPr>
            <a:r>
              <a:rPr lang="en-GB" dirty="0"/>
              <a:t>Standard libraries may have slight changes. External libraries may not exist.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Major issues: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as err: 	  # 3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err:     # 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"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/>
              <a:t>" gives integer division in 2 (i.e. results in an integer if both numbers are integers). Use "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GB" dirty="0"/>
              <a:t>" if you want this in Python 3, which also works in 2.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String formatting only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dirty="0"/>
              <a:t>and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print("{}, {}".format(x, y))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* </a:t>
            </a:r>
            <a:r>
              <a:rPr lang="en-GB" dirty="0" err="1"/>
              <a:t>iterable</a:t>
            </a:r>
            <a:r>
              <a:rPr lang="en-GB" dirty="0"/>
              <a:t> unpacking operator doesn't work in 2.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27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2EA30B-D545-49DE-A880-D0957087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149972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Python 2.7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F3A7F7-373F-42B0-A052-E84407AD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887506"/>
            <a:ext cx="11582400" cy="56477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Try not to pick up any bad habits you might see in Python 2: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'Hello World'</a:t>
            </a:r>
            <a:r>
              <a:rPr lang="en-GB" sz="2400" dirty="0"/>
              <a:t>		(use parentheses)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xrange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    </a:t>
            </a:r>
            <a:r>
              <a:rPr lang="en-GB" sz="2400" dirty="0"/>
              <a:t>			(use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GB" sz="2400" dirty="0"/>
              <a:t>, which now does this job, unless efficiency key)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raise Error, "message"</a:t>
            </a:r>
            <a:r>
              <a:rPr lang="en-GB" sz="2400" dirty="0"/>
              <a:t>	(use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raise Error("message") </a:t>
            </a:r>
            <a:r>
              <a:rPr lang="en-GB" sz="2400" dirty="0"/>
              <a:t>instead)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generator.next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GB" sz="2400" dirty="0"/>
              <a:t>		(use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next(generator) </a:t>
            </a:r>
            <a:r>
              <a:rPr lang="en-GB" sz="2400" dirty="0"/>
              <a:t>instead)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	</a:t>
            </a:r>
            <a:r>
              <a:rPr lang="en-GB" sz="2400" dirty="0"/>
              <a:t>				(use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GB" sz="2400" dirty="0"/>
              <a:t>  instead; it is the same from 2.6 onwards)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Watch also:</a:t>
            </a:r>
          </a:p>
          <a:p>
            <a:pPr marL="0" indent="0">
              <a:buNone/>
            </a:pPr>
            <a:r>
              <a:rPr lang="en-GB" sz="2400" dirty="0"/>
              <a:t>That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GB" sz="2400" dirty="0"/>
              <a:t>in 2 reads numbers (and other types) directly, not strings (dangerous for security).</a:t>
            </a:r>
          </a:p>
          <a:p>
            <a:pPr marL="0" indent="0">
              <a:buNone/>
            </a:pPr>
            <a:r>
              <a:rPr lang="en-GB" sz="2400" dirty="0"/>
              <a:t>That </a:t>
            </a:r>
            <a:r>
              <a:rPr lang="en-GB" sz="2400" dirty="0" err="1"/>
              <a:t>kwarg</a:t>
            </a:r>
            <a:r>
              <a:rPr lang="en-GB" sz="2400" dirty="0"/>
              <a:t> argument positioning is more flexible in 2.</a:t>
            </a:r>
          </a:p>
          <a:p>
            <a:pPr marL="0" indent="0">
              <a:buNone/>
            </a:pPr>
            <a:r>
              <a:rPr lang="en-GB" sz="2400" dirty="0"/>
              <a:t>Loose use of variables: the scoping rules were much more flexible in 2, especially with loops.</a:t>
            </a:r>
          </a:p>
          <a:p>
            <a:pPr marL="0" indent="0">
              <a:buNone/>
            </a:pPr>
            <a:r>
              <a:rPr lang="en-GB" sz="2400" dirty="0"/>
              <a:t>There's a maximum size for </a:t>
            </a:r>
            <a:r>
              <a:rPr lang="en-GB" sz="2400" dirty="0" err="1"/>
              <a:t>ints</a:t>
            </a:r>
            <a:r>
              <a:rPr lang="en-GB" sz="2400" dirty="0"/>
              <a:t> in 2 (found with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sys.maxint</a:t>
            </a:r>
            <a:r>
              <a:rPr lang="en-GB" sz="2400" dirty="0"/>
              <a:t>); for very large </a:t>
            </a:r>
            <a:r>
              <a:rPr lang="en-GB" sz="2400" dirty="0" err="1"/>
              <a:t>ints</a:t>
            </a:r>
            <a:r>
              <a:rPr lang="en-GB" sz="2400" dirty="0"/>
              <a:t>, use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GB" sz="2400" dirty="0"/>
              <a:t> in 2.</a:t>
            </a:r>
          </a:p>
        </p:txBody>
      </p:sp>
    </p:spTree>
    <p:extLst>
      <p:ext uri="{BB962C8B-B14F-4D97-AF65-F5344CB8AC3E}">
        <p14:creationId xmlns:p14="http://schemas.microsoft.com/office/powerpoint/2010/main" val="261191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D0203D-C609-4327-A563-2B7C8071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301625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ArcGIS Pro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B11183-6534-49D3-9A0B-93DB9350A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Uses Python 3.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arcpy.mapping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--&gt;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arcpy.mpmodule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Uses </a:t>
            </a:r>
            <a:r>
              <a:rPr lang="en-GB" dirty="0" err="1"/>
              <a:t>conda</a:t>
            </a:r>
            <a:r>
              <a:rPr lang="en-GB" dirty="0"/>
              <a:t> for library installs.</a:t>
            </a:r>
          </a:p>
          <a:p>
            <a:pPr marL="0" indent="0">
              <a:buNone/>
            </a:pPr>
            <a:r>
              <a:rPr lang="en-GB" dirty="0"/>
              <a:t>Can have scheduled jobs in Arc.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Introduction: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https://pro.arcgis.com/en/pro-app/arcpy/get-started/installing-python-for-arcgis-pro.htm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99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5672</TotalTime>
  <Words>2510</Words>
  <Application>Microsoft Office PowerPoint</Application>
  <PresentationFormat>Widescreen</PresentationFormat>
  <Paragraphs>494</Paragraphs>
  <Slides>47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Courier New</vt:lpstr>
      <vt:lpstr>Office Theme</vt:lpstr>
      <vt:lpstr>arcpy</vt:lpstr>
      <vt:lpstr>This lecture</vt:lpstr>
      <vt:lpstr>Application programming</vt:lpstr>
      <vt:lpstr>arcpy</vt:lpstr>
      <vt:lpstr>arcpy</vt:lpstr>
      <vt:lpstr>Python 2.7</vt:lpstr>
      <vt:lpstr>Python 2.7</vt:lpstr>
      <vt:lpstr>Python 2.7</vt:lpstr>
      <vt:lpstr>ArcGIS Pro</vt:lpstr>
      <vt:lpstr>Help</vt:lpstr>
      <vt:lpstr>API</vt:lpstr>
      <vt:lpstr>Running Python</vt:lpstr>
      <vt:lpstr>Writing Python</vt:lpstr>
      <vt:lpstr>Scheduling a task</vt:lpstr>
      <vt:lpstr>Start</vt:lpstr>
      <vt:lpstr>Paths</vt:lpstr>
      <vt:lpstr>Finding the current directory</vt:lpstr>
      <vt:lpstr>Start</vt:lpstr>
      <vt:lpstr>Stuff in Arc</vt:lpstr>
      <vt:lpstr>Getting at stuff</vt:lpstr>
      <vt:lpstr>Distribution</vt:lpstr>
      <vt:lpstr>This lecture</vt:lpstr>
      <vt:lpstr>Debugging</vt:lpstr>
      <vt:lpstr>Errors</vt:lpstr>
      <vt:lpstr>Messages</vt:lpstr>
      <vt:lpstr>Pattern for raising your own errors</vt:lpstr>
      <vt:lpstr>Python traceback</vt:lpstr>
      <vt:lpstr>Emergency treatment</vt:lpstr>
      <vt:lpstr>Using arcpy</vt:lpstr>
      <vt:lpstr>This lecture</vt:lpstr>
      <vt:lpstr>Arc env variables</vt:lpstr>
      <vt:lpstr>Scratch space</vt:lpstr>
      <vt:lpstr>Other useful env variables</vt:lpstr>
      <vt:lpstr>Built in functions: Exists</vt:lpstr>
      <vt:lpstr>Checking inputs</vt:lpstr>
      <vt:lpstr>Built in functions: Walk </vt:lpstr>
      <vt:lpstr>Built in functions: Describe</vt:lpstr>
      <vt:lpstr>Geoprocessing tools</vt:lpstr>
      <vt:lpstr>Geoprocessing tools</vt:lpstr>
      <vt:lpstr>Geoprocessing tools</vt:lpstr>
      <vt:lpstr>Using extensions</vt:lpstr>
      <vt:lpstr>Finding tools</vt:lpstr>
      <vt:lpstr>Optional tool parameters</vt:lpstr>
      <vt:lpstr>GUI options</vt:lpstr>
      <vt:lpstr>Tool results</vt:lpstr>
      <vt:lpstr>Result</vt:lpstr>
      <vt:lpstr>Online services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Andrew Evans</cp:lastModifiedBy>
  <cp:revision>509</cp:revision>
  <dcterms:created xsi:type="dcterms:W3CDTF">2017-08-07T14:40:53Z</dcterms:created>
  <dcterms:modified xsi:type="dcterms:W3CDTF">2018-02-07T15:17:38Z</dcterms:modified>
</cp:coreProperties>
</file>