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7">
  <p:sldMasterIdLst>
    <p:sldMasterId id="2147483714" r:id="rId1"/>
  </p:sldMasterIdLst>
  <p:notesMasterIdLst>
    <p:notesMasterId r:id="rId76"/>
  </p:notesMasterIdLst>
  <p:handoutMasterIdLst>
    <p:handoutMasterId r:id="rId77"/>
  </p:handoutMasterIdLst>
  <p:sldIdLst>
    <p:sldId id="348" r:id="rId2"/>
    <p:sldId id="336" r:id="rId3"/>
    <p:sldId id="337" r:id="rId4"/>
    <p:sldId id="306" r:id="rId5"/>
    <p:sldId id="307" r:id="rId6"/>
    <p:sldId id="308" r:id="rId7"/>
    <p:sldId id="309" r:id="rId8"/>
    <p:sldId id="310" r:id="rId9"/>
    <p:sldId id="311" r:id="rId10"/>
    <p:sldId id="312" r:id="rId11"/>
    <p:sldId id="314" r:id="rId12"/>
    <p:sldId id="313" r:id="rId13"/>
    <p:sldId id="315" r:id="rId14"/>
    <p:sldId id="324" r:id="rId15"/>
    <p:sldId id="316" r:id="rId16"/>
    <p:sldId id="345" r:id="rId17"/>
    <p:sldId id="317" r:id="rId18"/>
    <p:sldId id="352" r:id="rId19"/>
    <p:sldId id="319" r:id="rId20"/>
    <p:sldId id="320" r:id="rId21"/>
    <p:sldId id="321" r:id="rId22"/>
    <p:sldId id="322" r:id="rId23"/>
    <p:sldId id="323" r:id="rId24"/>
    <p:sldId id="325" r:id="rId25"/>
    <p:sldId id="346" r:id="rId26"/>
    <p:sldId id="378" r:id="rId27"/>
    <p:sldId id="373" r:id="rId28"/>
    <p:sldId id="374" r:id="rId29"/>
    <p:sldId id="375" r:id="rId30"/>
    <p:sldId id="376" r:id="rId31"/>
    <p:sldId id="377" r:id="rId32"/>
    <p:sldId id="380" r:id="rId33"/>
    <p:sldId id="379" r:id="rId34"/>
    <p:sldId id="382" r:id="rId35"/>
    <p:sldId id="383" r:id="rId36"/>
    <p:sldId id="381" r:id="rId37"/>
    <p:sldId id="389" r:id="rId38"/>
    <p:sldId id="384" r:id="rId39"/>
    <p:sldId id="385" r:id="rId40"/>
    <p:sldId id="386" r:id="rId41"/>
    <p:sldId id="387" r:id="rId42"/>
    <p:sldId id="390" r:id="rId43"/>
    <p:sldId id="388" r:id="rId44"/>
    <p:sldId id="326" r:id="rId45"/>
    <p:sldId id="330" r:id="rId46"/>
    <p:sldId id="329" r:id="rId47"/>
    <p:sldId id="331" r:id="rId48"/>
    <p:sldId id="332" r:id="rId49"/>
    <p:sldId id="333" r:id="rId50"/>
    <p:sldId id="391" r:id="rId51"/>
    <p:sldId id="395" r:id="rId52"/>
    <p:sldId id="392" r:id="rId53"/>
    <p:sldId id="347" r:id="rId54"/>
    <p:sldId id="364" r:id="rId55"/>
    <p:sldId id="359" r:id="rId56"/>
    <p:sldId id="360" r:id="rId57"/>
    <p:sldId id="361" r:id="rId58"/>
    <p:sldId id="362" r:id="rId59"/>
    <p:sldId id="363" r:id="rId60"/>
    <p:sldId id="368" r:id="rId61"/>
    <p:sldId id="369" r:id="rId62"/>
    <p:sldId id="358" r:id="rId63"/>
    <p:sldId id="365" r:id="rId64"/>
    <p:sldId id="393" r:id="rId65"/>
    <p:sldId id="394" r:id="rId66"/>
    <p:sldId id="349" r:id="rId67"/>
    <p:sldId id="370" r:id="rId68"/>
    <p:sldId id="366" r:id="rId69"/>
    <p:sldId id="339" r:id="rId70"/>
    <p:sldId id="340" r:id="rId71"/>
    <p:sldId id="371" r:id="rId72"/>
    <p:sldId id="367" r:id="rId73"/>
    <p:sldId id="372" r:id="rId74"/>
    <p:sldId id="335" r:id="rId75"/>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75976" autoAdjust="0"/>
  </p:normalViewPr>
  <p:slideViewPr>
    <p:cSldViewPr>
      <p:cViewPr varScale="1">
        <p:scale>
          <a:sx n="80" d="100"/>
          <a:sy n="80" d="100"/>
        </p:scale>
        <p:origin x="106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3" Type="http://schemas.openxmlformats.org/officeDocument/2006/relationships/hyperlink" Target="https://outlook.leeds.ac.uk/owa/redir.aspx?C=9c973db78ac64055935a818681bec3a9&amp;URL=http://aws.amazon.com/ec2/pricing/" TargetMode="External"/><Relationship Id="rId2" Type="http://schemas.openxmlformats.org/officeDocument/2006/relationships/slide" Target="../slides/slide71.xml"/><Relationship Id="rId1" Type="http://schemas.openxmlformats.org/officeDocument/2006/relationships/notesMaster" Target="../notesMasters/notesMaster1.xml"/><Relationship Id="rId4" Type="http://schemas.openxmlformats.org/officeDocument/2006/relationships/hyperlink" Target="https://outlook.leeds.ac.uk/owa/redir.aspx?C=9c973db78ac64055935a818681bec3a9&amp;URL=http://aws.amazon.com/ec2/instance-types/" TargetMode="Externa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48428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1A1E774-185B-4CC1-8C2E-055B1CF1A67B}"/>
              </a:ext>
            </a:extLst>
          </p:cNvPr>
          <p:cNvSpPr>
            <a:spLocks noGrp="1" noRot="1" noChangeAspect="1" noTextEdit="1"/>
          </p:cNvSpPr>
          <p:nvPr>
            <p:ph type="sldImg"/>
          </p:nvPr>
        </p:nvSpPr>
        <p:spPr>
          <a:xfrm>
            <a:off x="331788" y="863600"/>
            <a:ext cx="6134100" cy="3451225"/>
          </a:xfrm>
          <a:ln/>
        </p:spPr>
      </p:sp>
      <p:sp>
        <p:nvSpPr>
          <p:cNvPr id="20483" name="Notes Placeholder 2">
            <a:extLst>
              <a:ext uri="{FF2B5EF4-FFF2-40B4-BE49-F238E27FC236}">
                <a16:creationId xmlns:a16="http://schemas.microsoft.com/office/drawing/2014/main" id="{F2765857-079C-454E-9ACA-F1CFDA2E284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025443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this adds up; we often want to do thousands of runs. However, even hundreds of runs can be a problem.</a:t>
            </a:r>
          </a:p>
        </p:txBody>
      </p:sp>
    </p:spTree>
    <p:extLst>
      <p:ext uri="{BB962C8B-B14F-4D97-AF65-F5344CB8AC3E}">
        <p14:creationId xmlns:p14="http://schemas.microsoft.com/office/powerpoint/2010/main" val="2923619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goes for models goes for other kinds of computation as well. For example, certain image processing tasks can be very intensive.</a:t>
            </a:r>
          </a:p>
        </p:txBody>
      </p:sp>
    </p:spTree>
    <p:extLst>
      <p:ext uri="{BB962C8B-B14F-4D97-AF65-F5344CB8AC3E}">
        <p14:creationId xmlns:p14="http://schemas.microsoft.com/office/powerpoint/2010/main" val="2192539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C83355BF-7330-4D81-A1FC-D3B8C8F88E8B}"/>
              </a:ext>
            </a:extLst>
          </p:cNvPr>
          <p:cNvSpPr>
            <a:spLocks noGrp="1" noRot="1" noChangeAspect="1" noTextEdit="1"/>
          </p:cNvSpPr>
          <p:nvPr>
            <p:ph type="sldImg"/>
          </p:nvPr>
        </p:nvSpPr>
        <p:spPr>
          <a:xfrm>
            <a:off x="331788" y="863600"/>
            <a:ext cx="6134100" cy="3451225"/>
          </a:xfrm>
          <a:ln/>
        </p:spPr>
      </p:sp>
      <p:sp>
        <p:nvSpPr>
          <p:cNvPr id="25603" name="Notes Placeholder 2">
            <a:extLst>
              <a:ext uri="{FF2B5EF4-FFF2-40B4-BE49-F238E27FC236}">
                <a16:creationId xmlns:a16="http://schemas.microsoft.com/office/drawing/2014/main" id="{16165BDB-1887-483A-8175-2DCF3432969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As many of our models are memory limited and batch distribution is relatively simple, we’ll talk about parallelisation more in this lecture. </a:t>
            </a:r>
          </a:p>
          <a:p>
            <a:r>
              <a:rPr lang="en-GB" altLang="en-US">
                <a:cs typeface="Arial" panose="020B0604020202020204" pitchFamily="34" charset="0"/>
              </a:rPr>
              <a:t>Of course, there is also a gradient here – some programs may run in batch mode but have a parallel component to pull together the results.</a:t>
            </a:r>
          </a:p>
        </p:txBody>
      </p:sp>
    </p:spTree>
    <p:extLst>
      <p:ext uri="{BB962C8B-B14F-4D97-AF65-F5344CB8AC3E}">
        <p14:creationId xmlns:p14="http://schemas.microsoft.com/office/powerpoint/2010/main" val="575423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08AD39EF-6B82-4E76-90AB-D0A3656C0D0A}"/>
              </a:ext>
            </a:extLst>
          </p:cNvPr>
          <p:cNvSpPr>
            <a:spLocks noGrp="1" noRot="1" noChangeAspect="1" noTextEdit="1"/>
          </p:cNvSpPr>
          <p:nvPr>
            <p:ph type="sldImg"/>
          </p:nvPr>
        </p:nvSpPr>
        <p:spPr>
          <a:xfrm>
            <a:off x="331788" y="863600"/>
            <a:ext cx="6134100" cy="3451225"/>
          </a:xfrm>
          <a:ln/>
        </p:spPr>
      </p:sp>
      <p:sp>
        <p:nvSpPr>
          <p:cNvPr id="27651" name="Notes Placeholder 2">
            <a:extLst>
              <a:ext uri="{FF2B5EF4-FFF2-40B4-BE49-F238E27FC236}">
                <a16:creationId xmlns:a16="http://schemas.microsoft.com/office/drawing/2014/main" id="{F9A67BE5-F676-4BD9-856A-2D2B17639E3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9751612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FCE11F0-F68F-4B6B-9958-A34B4F45F36B}"/>
              </a:ext>
            </a:extLst>
          </p:cNvPr>
          <p:cNvSpPr>
            <a:spLocks noGrp="1" noRot="1" noChangeAspect="1" noTextEdit="1"/>
          </p:cNvSpPr>
          <p:nvPr>
            <p:ph type="sldImg"/>
          </p:nvPr>
        </p:nvSpPr>
        <p:spPr>
          <a:xfrm>
            <a:off x="331788" y="863600"/>
            <a:ext cx="6134100" cy="3451225"/>
          </a:xfrm>
          <a:ln/>
        </p:spPr>
      </p:sp>
      <p:sp>
        <p:nvSpPr>
          <p:cNvPr id="29699" name="Notes Placeholder 2">
            <a:extLst>
              <a:ext uri="{FF2B5EF4-FFF2-40B4-BE49-F238E27FC236}">
                <a16:creationId xmlns:a16="http://schemas.microsoft.com/office/drawing/2014/main" id="{C8B66C31-9DE3-4263-A35F-54DF1A82D76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44322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B147D3C5-D786-46AC-8AF5-10EE9FF6418A}"/>
              </a:ext>
            </a:extLst>
          </p:cNvPr>
          <p:cNvSpPr>
            <a:spLocks noGrp="1" noRot="1" noChangeAspect="1" noTextEdit="1"/>
          </p:cNvSpPr>
          <p:nvPr>
            <p:ph type="sldImg"/>
          </p:nvPr>
        </p:nvSpPr>
        <p:spPr>
          <a:xfrm>
            <a:off x="331788" y="863600"/>
            <a:ext cx="6134100" cy="3451225"/>
          </a:xfrm>
          <a:ln/>
        </p:spPr>
      </p:sp>
      <p:sp>
        <p:nvSpPr>
          <p:cNvPr id="31747" name="Notes Placeholder 2">
            <a:extLst>
              <a:ext uri="{FF2B5EF4-FFF2-40B4-BE49-F238E27FC236}">
                <a16:creationId xmlns:a16="http://schemas.microsoft.com/office/drawing/2014/main" id="{F01883B8-2133-4CDE-A8D4-76CD483F231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In general there are lots of different architectures that could be used for parallel processing, depending on how we break things up. Flynn’s taxonomy is a description of the broad types. With most geographical models we’re interested in MIMD and SPMD architectures.</a:t>
            </a:r>
          </a:p>
          <a:p>
            <a:r>
              <a:rPr lang="en-GB" altLang="en-US" dirty="0">
                <a:cs typeface="Arial" panose="020B0604020202020204" pitchFamily="34" charset="0"/>
              </a:rPr>
              <a:t>Modern CPUs often utilise different elements within themselves; so, for example, many now have SIMD components that will apply a single instruction to arrays of data very efficiently.</a:t>
            </a:r>
          </a:p>
          <a:p>
            <a:r>
              <a:rPr lang="en-GB" altLang="en-US" dirty="0">
                <a:cs typeface="Arial" panose="020B0604020202020204" pitchFamily="34" charset="0"/>
              </a:rPr>
              <a:t>Sadly </a:t>
            </a:r>
            <a:r>
              <a:rPr lang="en-GB" altLang="en-US">
                <a:cs typeface="Arial" panose="020B0604020202020204" pitchFamily="34" charset="0"/>
              </a:rPr>
              <a:t>this taxonomy isn’t </a:t>
            </a:r>
            <a:r>
              <a:rPr lang="en-GB" altLang="en-US" dirty="0">
                <a:cs typeface="Arial" panose="020B0604020202020204" pitchFamily="34" charset="0"/>
              </a:rPr>
              <a:t>named after the TRON character, but rather: http://en.wikipedia.org/wiki/Michael_J._Flynn</a:t>
            </a:r>
          </a:p>
        </p:txBody>
      </p:sp>
    </p:spTree>
    <p:extLst>
      <p:ext uri="{BB962C8B-B14F-4D97-AF65-F5344CB8AC3E}">
        <p14:creationId xmlns:p14="http://schemas.microsoft.com/office/powerpoint/2010/main" val="3842853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8AF8C2AD-CC20-48FA-A49A-36F0A275D764}"/>
              </a:ext>
            </a:extLst>
          </p:cNvPr>
          <p:cNvSpPr>
            <a:spLocks noGrp="1" noRot="1" noChangeAspect="1" noTextEdit="1"/>
          </p:cNvSpPr>
          <p:nvPr>
            <p:ph type="sldImg"/>
          </p:nvPr>
        </p:nvSpPr>
        <p:spPr>
          <a:xfrm>
            <a:off x="331788" y="863600"/>
            <a:ext cx="6134100" cy="3451225"/>
          </a:xfrm>
          <a:ln/>
        </p:spPr>
      </p:sp>
      <p:sp>
        <p:nvSpPr>
          <p:cNvPr id="33795" name="Notes Placeholder 2">
            <a:extLst>
              <a:ext uri="{FF2B5EF4-FFF2-40B4-BE49-F238E27FC236}">
                <a16:creationId xmlns:a16="http://schemas.microsoft.com/office/drawing/2014/main" id="{C7112C75-2B02-48EA-8322-A663755F6E9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We’ll look at some other architectures later. A very common architecture is the Beowulf Cluster. Though as a physical object it is fast being superseded by cloud based systems, these often are used to replicate Beowulf-like systems using virtual machines (we'll look at this later).</a:t>
            </a:r>
          </a:p>
        </p:txBody>
      </p:sp>
    </p:spTree>
    <p:extLst>
      <p:ext uri="{BB962C8B-B14F-4D97-AF65-F5344CB8AC3E}">
        <p14:creationId xmlns:p14="http://schemas.microsoft.com/office/powerpoint/2010/main" val="38015918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4CF1D76D-6581-4A4C-BAA0-3BDBE37BC67A}"/>
              </a:ext>
            </a:extLst>
          </p:cNvPr>
          <p:cNvSpPr>
            <a:spLocks noGrp="1" noRot="1" noChangeAspect="1" noTextEdit="1"/>
          </p:cNvSpPr>
          <p:nvPr>
            <p:ph type="sldImg"/>
          </p:nvPr>
        </p:nvSpPr>
        <p:spPr>
          <a:xfrm>
            <a:off x="331788" y="863600"/>
            <a:ext cx="6134100" cy="3451225"/>
          </a:xfrm>
          <a:ln/>
        </p:spPr>
      </p:sp>
      <p:sp>
        <p:nvSpPr>
          <p:cNvPr id="35843" name="Notes Placeholder 2">
            <a:extLst>
              <a:ext uri="{FF2B5EF4-FFF2-40B4-BE49-F238E27FC236}">
                <a16:creationId xmlns:a16="http://schemas.microsoft.com/office/drawing/2014/main" id="{6A4C02C8-A74D-47B8-AB59-36888EBA176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While there are fields where you can also split by time, in geography systems tend to change state by Markov processes – that is, the state at time = x determines the state at time = x+1. In general, the fact that we are modelling such causal systems dictate that events have to happen in sequence. There are some exceptions, but these are few, and tend to be treated either statistically or analytically.</a:t>
            </a:r>
          </a:p>
        </p:txBody>
      </p:sp>
    </p:spTree>
    <p:extLst>
      <p:ext uri="{BB962C8B-B14F-4D97-AF65-F5344CB8AC3E}">
        <p14:creationId xmlns:p14="http://schemas.microsoft.com/office/powerpoint/2010/main" val="4036561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4C105B07-1387-4CB7-97EA-47D74AFFC9B6}"/>
              </a:ext>
            </a:extLst>
          </p:cNvPr>
          <p:cNvSpPr>
            <a:spLocks noGrp="1" noRot="1" noChangeAspect="1" noTextEdit="1"/>
          </p:cNvSpPr>
          <p:nvPr>
            <p:ph type="sldImg"/>
          </p:nvPr>
        </p:nvSpPr>
        <p:spPr>
          <a:xfrm>
            <a:off x="331788" y="863600"/>
            <a:ext cx="6134100" cy="3451225"/>
          </a:xfrm>
          <a:ln/>
        </p:spPr>
      </p:sp>
      <p:sp>
        <p:nvSpPr>
          <p:cNvPr id="38915" name="Notes Placeholder 2">
            <a:extLst>
              <a:ext uri="{FF2B5EF4-FFF2-40B4-BE49-F238E27FC236}">
                <a16:creationId xmlns:a16="http://schemas.microsoft.com/office/drawing/2014/main" id="{ACC87023-18A0-4F3E-9AEA-B20213ABB6C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Parry, H., Evans, A.J., and Morgan, D. (2006) 'Aphid population dynamics in agricultural landscapes: an agent-based simulation model' Ecological Modelling, Special Issue on Pattern and Processes of Dynamic Landscapes, 199 (4), 451-463.</a:t>
            </a:r>
          </a:p>
          <a:p>
            <a:r>
              <a:rPr lang="en-GB" altLang="en-US">
                <a:cs typeface="Arial" panose="020B0604020202020204" pitchFamily="34" charset="0"/>
              </a:rPr>
              <a:t>Parry, H. and Evans, A.J. (2008) 'A comparative analysis of parallel processing and super-individual methods for improving the computational performance of a large individual-based model' Ecological Modelling, 214 (2-4), 141-152</a:t>
            </a:r>
          </a:p>
          <a:p>
            <a:endParaRPr lang="en-GB" altLang="en-US">
              <a:cs typeface="Arial" panose="020B0604020202020204" pitchFamily="34" charset="0"/>
            </a:endParaRPr>
          </a:p>
        </p:txBody>
      </p:sp>
    </p:spTree>
    <p:extLst>
      <p:ext uri="{BB962C8B-B14F-4D97-AF65-F5344CB8AC3E}">
        <p14:creationId xmlns:p14="http://schemas.microsoft.com/office/powerpoint/2010/main" val="3647503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EA98188C-C8DE-4147-A091-01144ADF6286}"/>
              </a:ext>
            </a:extLst>
          </p:cNvPr>
          <p:cNvSpPr>
            <a:spLocks noGrp="1" noRot="1" noChangeAspect="1" noTextEdit="1"/>
          </p:cNvSpPr>
          <p:nvPr>
            <p:ph type="sldImg"/>
          </p:nvPr>
        </p:nvSpPr>
        <p:spPr>
          <a:xfrm>
            <a:off x="331788" y="863600"/>
            <a:ext cx="6134100" cy="3451225"/>
          </a:xfrm>
          <a:ln/>
        </p:spPr>
      </p:sp>
      <p:sp>
        <p:nvSpPr>
          <p:cNvPr id="6147" name="Notes Placeholder 2">
            <a:extLst>
              <a:ext uri="{FF2B5EF4-FFF2-40B4-BE49-F238E27FC236}">
                <a16:creationId xmlns:a16="http://schemas.microsoft.com/office/drawing/2014/main" id="{3CFE3C27-066D-42A8-9B28-CA2798D031A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First some terms from standard programming that are useful to know. You’ll remember that we covered Threads briefly in the Core Programming course.</a:t>
            </a:r>
          </a:p>
        </p:txBody>
      </p:sp>
    </p:spTree>
    <p:extLst>
      <p:ext uri="{BB962C8B-B14F-4D97-AF65-F5344CB8AC3E}">
        <p14:creationId xmlns:p14="http://schemas.microsoft.com/office/powerpoint/2010/main" val="23829704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457C7D8F-FFA7-4AB3-A5CA-8FE83157D695}"/>
              </a:ext>
            </a:extLst>
          </p:cNvPr>
          <p:cNvSpPr>
            <a:spLocks noGrp="1" noRot="1" noChangeAspect="1" noTextEdit="1"/>
          </p:cNvSpPr>
          <p:nvPr>
            <p:ph type="sldImg"/>
          </p:nvPr>
        </p:nvSpPr>
        <p:spPr>
          <a:xfrm>
            <a:off x="331788" y="863600"/>
            <a:ext cx="6134100" cy="3451225"/>
          </a:xfrm>
          <a:ln/>
        </p:spPr>
      </p:sp>
      <p:sp>
        <p:nvSpPr>
          <p:cNvPr id="40963" name="Notes Placeholder 2">
            <a:extLst>
              <a:ext uri="{FF2B5EF4-FFF2-40B4-BE49-F238E27FC236}">
                <a16:creationId xmlns:a16="http://schemas.microsoft.com/office/drawing/2014/main" id="{84B3DB73-F52D-4AAE-9C64-0326B78EA5E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20446415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047710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46C99519-304A-4699-9486-C2BF17728166}"/>
              </a:ext>
            </a:extLst>
          </p:cNvPr>
          <p:cNvSpPr>
            <a:spLocks noGrp="1" noRot="1" noChangeAspect="1" noTextEdit="1"/>
          </p:cNvSpPr>
          <p:nvPr>
            <p:ph type="sldImg"/>
          </p:nvPr>
        </p:nvSpPr>
        <p:spPr>
          <a:xfrm>
            <a:off x="331788" y="863600"/>
            <a:ext cx="6134100" cy="3451225"/>
          </a:xfrm>
          <a:ln/>
        </p:spPr>
      </p:sp>
      <p:sp>
        <p:nvSpPr>
          <p:cNvPr id="44035" name="Notes Placeholder 2">
            <a:extLst>
              <a:ext uri="{FF2B5EF4-FFF2-40B4-BE49-F238E27FC236}">
                <a16:creationId xmlns:a16="http://schemas.microsoft.com/office/drawing/2014/main" id="{CAF33FD8-44F7-487E-A5C1-780F9D1B6DC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cs typeface="Arial" panose="020B0604020202020204" pitchFamily="34" charset="0"/>
              </a:rPr>
              <a:t>So, how do we go about this type of programming?</a:t>
            </a:r>
          </a:p>
        </p:txBody>
      </p:sp>
    </p:spTree>
    <p:extLst>
      <p:ext uri="{BB962C8B-B14F-4D97-AF65-F5344CB8AC3E}">
        <p14:creationId xmlns:p14="http://schemas.microsoft.com/office/powerpoint/2010/main" val="5490738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saw in the Core course that Python will run certain elements of files when, for example, a module is imported. To stop this, if we want a module to include both library functions and a script program, we can add an if-statement that identifies when the hidden </a:t>
            </a:r>
            <a:r>
              <a:rPr lang="en-GB" dirty="0" err="1"/>
              <a:t>dunder</a:t>
            </a:r>
            <a:r>
              <a:rPr lang="en-GB" dirty="0"/>
              <a:t> variable "__name__" is set to "__main__". This only happens when the file is running as a program. The program has a "main" thread. </a:t>
            </a:r>
          </a:p>
          <a:p>
            <a:endParaRPr lang="en-GB" dirty="0"/>
          </a:p>
          <a:p>
            <a:r>
              <a:rPr lang="en-GB" dirty="0"/>
              <a:t>We can, however, spawn other threads.</a:t>
            </a:r>
          </a:p>
        </p:txBody>
      </p:sp>
    </p:spTree>
    <p:extLst>
      <p:ext uri="{BB962C8B-B14F-4D97-AF65-F5344CB8AC3E}">
        <p14:creationId xmlns:p14="http://schemas.microsoft.com/office/powerpoint/2010/main" val="2353226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https://docs.python.org/3/library/threading.html</a:t>
            </a:r>
          </a:p>
          <a:p>
            <a:endParaRPr lang="en-GB" dirty="0"/>
          </a:p>
          <a:p>
            <a:r>
              <a:rPr lang="en-GB" dirty="0"/>
              <a:t>If we do this, each thread can get on with separate work - for example, downloading resources from the internet, or, as here, doing some work and printing a result. This is especially good when external factors are limiting speed (for example, website response times). Even on one core, threads can swap in and out as they become more or less active. </a:t>
            </a:r>
          </a:p>
        </p:txBody>
      </p:sp>
    </p:spTree>
    <p:extLst>
      <p:ext uri="{BB962C8B-B14F-4D97-AF65-F5344CB8AC3E}">
        <p14:creationId xmlns:p14="http://schemas.microsoft.com/office/powerpoint/2010/main" val="18998254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on the GIL, see:</a:t>
            </a:r>
          </a:p>
          <a:p>
            <a:r>
              <a:rPr lang="en-GB" dirty="0"/>
              <a:t>https://wiki.python.org/moin/GlobalInterpreterLock</a:t>
            </a:r>
          </a:p>
          <a:p>
            <a:r>
              <a:rPr lang="en-GB" dirty="0"/>
              <a:t>https://docs.python.org/3/c-api/init.html#thread-state-and-the-global-interpreter-lock</a:t>
            </a:r>
          </a:p>
          <a:p>
            <a:endParaRPr lang="en-GB" dirty="0"/>
          </a:p>
        </p:txBody>
      </p:sp>
    </p:spTree>
    <p:extLst>
      <p:ext uri="{BB962C8B-B14F-4D97-AF65-F5344CB8AC3E}">
        <p14:creationId xmlns:p14="http://schemas.microsoft.com/office/powerpoint/2010/main" val="14742372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example above is simple, but probably too simple. More usually, queues are used to line up tasks for Threads to do, adding tasks with put, and removing tasks with get. A 'main' thread can then be set to only proceed when all the tasks are done and the queue is empty with </a:t>
            </a:r>
          </a:p>
          <a:p>
            <a:r>
              <a:rPr lang="en-GB" dirty="0" err="1"/>
              <a:t>qu.join</a:t>
            </a:r>
            <a:r>
              <a:rPr lang="en-GB" dirty="0"/>
              <a:t>()</a:t>
            </a:r>
          </a:p>
          <a:p>
            <a:endParaRPr lang="en-GB" dirty="0"/>
          </a:p>
          <a:p>
            <a:r>
              <a:rPr lang="en-GB" dirty="0"/>
              <a:t>For more realistic examples, see:</a:t>
            </a:r>
          </a:p>
          <a:p>
            <a:r>
              <a:rPr lang="en-GB" dirty="0"/>
              <a:t>https://docs.python.org/3/library/queue.html</a:t>
            </a:r>
          </a:p>
          <a:p>
            <a:endParaRPr lang="en-GB" dirty="0"/>
          </a:p>
          <a:p>
            <a:r>
              <a:rPr lang="en-GB" dirty="0"/>
              <a:t>The above also isn't ideal, as we have to wait until Thread1 is finished before processing Thread2. These are the kinds of things you have to think through with threads; see: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https://docs.python.org/3/library/threading.html</a:t>
            </a:r>
          </a:p>
          <a:p>
            <a:r>
              <a:rPr lang="en-GB" dirty="0"/>
              <a:t>for more info about how to wait, or not, for threads. We're not going to go into detail here, as the GIL renders threads largely poor for our purposes. </a:t>
            </a:r>
          </a:p>
        </p:txBody>
      </p:sp>
    </p:spTree>
    <p:extLst>
      <p:ext uri="{BB962C8B-B14F-4D97-AF65-F5344CB8AC3E}">
        <p14:creationId xmlns:p14="http://schemas.microsoft.com/office/powerpoint/2010/main" val="20408581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598802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https://docs.python.org/3.4/library/multiprocessing.html</a:t>
            </a:r>
          </a:p>
        </p:txBody>
      </p:sp>
    </p:spTree>
    <p:extLst>
      <p:ext uri="{BB962C8B-B14F-4D97-AF65-F5344CB8AC3E}">
        <p14:creationId xmlns:p14="http://schemas.microsoft.com/office/powerpoint/2010/main" val="8579892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https://docs.python.org/3/library/concurrent.futures.html</a:t>
            </a:r>
          </a:p>
          <a:p>
            <a:endParaRPr lang="en-GB" dirty="0"/>
          </a:p>
          <a:p>
            <a:r>
              <a:rPr lang="en-GB" dirty="0"/>
              <a:t>Note that we set up the function that we want to run on multiple cores, and then in the main thread we submit to this function. This starts a new process to run the function, separate from the current thread/program. Shutting this down releases the extra processing resources.</a:t>
            </a:r>
          </a:p>
          <a:p>
            <a:endParaRPr lang="en-GB" dirty="0"/>
          </a:p>
          <a:p>
            <a:endParaRPr lang="en-GB" dirty="0"/>
          </a:p>
          <a:p>
            <a:r>
              <a:rPr lang="en-GB" dirty="0"/>
              <a:t>Can also write this using the PPE as a context, thus:</a:t>
            </a:r>
          </a:p>
          <a:p>
            <a:pPr marL="0" indent="0">
              <a:buNone/>
            </a:pPr>
            <a:r>
              <a:rPr lang="en-GB" sz="1200" dirty="0">
                <a:latin typeface="Courier New" panose="02070309020205020404" pitchFamily="49" charset="0"/>
                <a:cs typeface="Courier New" panose="02070309020205020404" pitchFamily="49" charset="0"/>
              </a:rPr>
              <a:t>if __name__ == '__main__':</a:t>
            </a:r>
          </a:p>
          <a:p>
            <a:pPr marL="0" indent="0">
              <a:buNone/>
            </a:pPr>
            <a:r>
              <a:rPr lang="en-GB" sz="1200" dirty="0">
                <a:latin typeface="Courier New" panose="02070309020205020404" pitchFamily="49" charset="0"/>
                <a:cs typeface="Courier New" panose="02070309020205020404" pitchFamily="49" charset="0"/>
              </a:rPr>
              <a:t>	with </a:t>
            </a:r>
            <a:r>
              <a:rPr lang="en-GB" sz="1200" dirty="0" err="1">
                <a:latin typeface="Courier New" panose="02070309020205020404" pitchFamily="49" charset="0"/>
                <a:cs typeface="Courier New" panose="02070309020205020404" pitchFamily="49" charset="0"/>
              </a:rPr>
              <a:t>concurrent.futures.ProcessPoolExecutor</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max_workers</a:t>
            </a:r>
            <a:r>
              <a:rPr lang="en-GB" sz="1200" dirty="0">
                <a:latin typeface="Courier New" panose="02070309020205020404" pitchFamily="49" charset="0"/>
                <a:cs typeface="Courier New" panose="02070309020205020404" pitchFamily="49" charset="0"/>
              </a:rPr>
              <a:t>=4) as </a:t>
            </a:r>
            <a:r>
              <a:rPr lang="en-GB" sz="1200" dirty="0" err="1">
                <a:latin typeface="Courier New" panose="02070309020205020404" pitchFamily="49" charset="0"/>
                <a:cs typeface="Courier New" panose="02070309020205020404" pitchFamily="49" charset="0"/>
              </a:rPr>
              <a:t>ppe</a:t>
            </a:r>
            <a:r>
              <a:rPr lang="en-GB" sz="1200" dirty="0">
                <a:latin typeface="Courier New" panose="02070309020205020404" pitchFamily="49" charset="0"/>
                <a:cs typeface="Courier New" panose="02070309020205020404" pitchFamily="49" charset="0"/>
              </a:rPr>
              <a:t>:</a:t>
            </a:r>
          </a:p>
          <a:p>
            <a:pPr marL="0" indent="0">
              <a:buNone/>
            </a:pP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ppe.submit</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func</a:t>
            </a:r>
            <a:r>
              <a:rPr lang="en-GB" sz="1200" dirty="0">
                <a:latin typeface="Courier New" panose="02070309020205020404" pitchFamily="49" charset="0"/>
                <a:cs typeface="Courier New" panose="02070309020205020404" pitchFamily="49" charset="0"/>
              </a:rPr>
              <a:t>,"hello world")</a:t>
            </a:r>
          </a:p>
          <a:p>
            <a:pPr marL="0" indent="0">
              <a:buNone/>
            </a:pPr>
            <a:r>
              <a:rPr lang="en-GB" sz="1200" dirty="0">
                <a:latin typeface="Courier New" panose="02070309020205020404" pitchFamily="49" charset="0"/>
                <a:cs typeface="Courier New" panose="02070309020205020404" pitchFamily="49" charset="0"/>
              </a:rPr>
              <a:t>    </a:t>
            </a:r>
          </a:p>
          <a:p>
            <a:pPr marL="0" indent="0">
              <a:buNone/>
            </a:pPr>
            <a:r>
              <a:rPr lang="en-GB" sz="1200" dirty="0">
                <a:latin typeface="Courier New" panose="02070309020205020404" pitchFamily="49" charset="0"/>
                <a:cs typeface="Courier New" panose="02070309020205020404" pitchFamily="49" charset="0"/>
              </a:rPr>
              <a:t>which does the shutting down for us. </a:t>
            </a:r>
          </a:p>
          <a:p>
            <a:pPr marL="0" indent="0">
              <a:buNone/>
            </a:pPr>
            <a:endParaRPr lang="en-GB" sz="1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30939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8FAFA626-0868-4E10-909E-5B7D359BA95E}"/>
              </a:ext>
            </a:extLst>
          </p:cNvPr>
          <p:cNvSpPr>
            <a:spLocks noGrp="1" noRot="1" noChangeAspect="1" noTextEdit="1"/>
          </p:cNvSpPr>
          <p:nvPr>
            <p:ph type="sldImg"/>
          </p:nvPr>
        </p:nvSpPr>
        <p:spPr>
          <a:xfrm>
            <a:off x="331788" y="863600"/>
            <a:ext cx="6134100" cy="3451225"/>
          </a:xfrm>
          <a:ln/>
        </p:spPr>
      </p:sp>
      <p:sp>
        <p:nvSpPr>
          <p:cNvPr id="50179" name="Notes Placeholder 2">
            <a:extLst>
              <a:ext uri="{FF2B5EF4-FFF2-40B4-BE49-F238E27FC236}">
                <a16:creationId xmlns:a16="http://schemas.microsoft.com/office/drawing/2014/main" id="{BDFE34DA-1AC3-4F5B-88C6-41B8DB7EDC0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It may be useful to know how many processors/cores you have and how they are load balancing. To check for processors, look at the My Computer properties, which lists the processors you have on your machine. It may also say something like it is a “quad core”, which means the chip has four cores. To see the number of available cores, and check their processing load balance, look at Windows’ Task Manager.</a:t>
            </a:r>
          </a:p>
        </p:txBody>
      </p:sp>
    </p:spTree>
    <p:extLst>
      <p:ext uri="{BB962C8B-B14F-4D97-AF65-F5344CB8AC3E}">
        <p14:creationId xmlns:p14="http://schemas.microsoft.com/office/powerpoint/2010/main" val="28688245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process returns a "Future" object, which not only keeps track of whether the task/function has run, but also the result. It is usual for us to want to run several copies of the task on different cores, and gain several results. That's what the code above does. We use a comprehension to generate a set of Futures: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ppe.submit</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func</a:t>
            </a: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arg</a:t>
            </a: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arg</a:t>
            </a:r>
            <a:r>
              <a:rPr lang="en-GB" sz="1200" dirty="0">
                <a:latin typeface="Courier New" panose="02070309020205020404" pitchFamily="49" charset="0"/>
                <a:cs typeface="Courier New" panose="02070309020205020404" pitchFamily="49" charset="0"/>
              </a:rPr>
              <a:t> for </a:t>
            </a:r>
            <a:r>
              <a:rPr lang="en-GB" sz="1200" dirty="0" err="1">
                <a:latin typeface="Courier New" panose="02070309020205020404" pitchFamily="49" charset="0"/>
                <a:cs typeface="Courier New" panose="02070309020205020404" pitchFamily="49" charset="0"/>
              </a:rPr>
              <a:t>arg</a:t>
            </a:r>
            <a:r>
              <a:rPr lang="en-GB" sz="1200" dirty="0">
                <a:latin typeface="Courier New" panose="02070309020205020404" pitchFamily="49" charset="0"/>
                <a:cs typeface="Courier New" panose="02070309020205020404" pitchFamily="49" charset="0"/>
              </a:rPr>
              <a:t> in </a:t>
            </a:r>
            <a:r>
              <a:rPr lang="en-GB" sz="1200" dirty="0" err="1">
                <a:latin typeface="Courier New" panose="02070309020205020404" pitchFamily="49" charset="0"/>
                <a:cs typeface="Courier New" panose="02070309020205020404" pitchFamily="49" charset="0"/>
              </a:rPr>
              <a:t>args</a:t>
            </a:r>
            <a:r>
              <a:rPr lang="en-GB" sz="1200" dirty="0">
                <a:latin typeface="Courier New" panose="02070309020205020404" pitchFamily="49" charset="0"/>
                <a:cs typeface="Courier New" panose="02070309020205020404" pitchFamily="49" charset="0"/>
              </a:rPr>
              <a:t>}</a:t>
            </a:r>
          </a:p>
          <a:p>
            <a:r>
              <a:rPr lang="en-GB" dirty="0"/>
              <a:t>This does a submission for each </a:t>
            </a:r>
            <a:r>
              <a:rPr lang="en-GB" dirty="0" err="1"/>
              <a:t>arg</a:t>
            </a:r>
            <a:r>
              <a:rPr lang="en-GB" dirty="0"/>
              <a:t> in </a:t>
            </a:r>
            <a:r>
              <a:rPr lang="en-GB" dirty="0" err="1"/>
              <a:t>args</a:t>
            </a:r>
            <a:r>
              <a:rPr lang="en-GB" dirty="0"/>
              <a:t>. Each submission generates a Future object, which is then captured in the resulting set "{ }". </a:t>
            </a:r>
          </a:p>
          <a:p>
            <a:r>
              <a:rPr lang="en-GB" dirty="0"/>
              <a:t>This line:</a:t>
            </a:r>
          </a:p>
          <a:p>
            <a:pPr marL="0" indent="0">
              <a:buNone/>
            </a:pPr>
            <a:r>
              <a:rPr lang="en-GB" sz="1200" dirty="0">
                <a:latin typeface="Courier New" panose="02070309020205020404" pitchFamily="49" charset="0"/>
                <a:cs typeface="Courier New" panose="02070309020205020404" pitchFamily="49" charset="0"/>
              </a:rPr>
              <a:t>done, </a:t>
            </a:r>
            <a:r>
              <a:rPr lang="en-GB" sz="1200" dirty="0" err="1">
                <a:latin typeface="Courier New" panose="02070309020205020404" pitchFamily="49" charset="0"/>
                <a:cs typeface="Courier New" panose="02070309020205020404" pitchFamily="49" charset="0"/>
              </a:rPr>
              <a:t>not_done</a:t>
            </a:r>
            <a:r>
              <a:rPr lang="en-GB" sz="1200" dirty="0">
                <a:latin typeface="Courier New" panose="02070309020205020404" pitchFamily="49" charset="0"/>
                <a:cs typeface="Courier New" panose="02070309020205020404" pitchFamily="49" charset="0"/>
              </a:rPr>
              <a:t> = </a:t>
            </a:r>
            <a:r>
              <a:rPr lang="en-GB" sz="1200" dirty="0" err="1">
                <a:latin typeface="Courier New" panose="02070309020205020404" pitchFamily="49" charset="0"/>
                <a:cs typeface="Courier New" panose="02070309020205020404" pitchFamily="49" charset="0"/>
              </a:rPr>
              <a:t>concurrent.futures.wait</a:t>
            </a:r>
            <a:r>
              <a:rPr lang="en-GB" sz="1200" dirty="0">
                <a:latin typeface="Courier New" panose="02070309020205020404" pitchFamily="49" charset="0"/>
                <a:cs typeface="Courier New" panose="02070309020205020404" pitchFamily="49" charset="0"/>
              </a:rPr>
              <a:t>(fs=</a:t>
            </a:r>
            <a:r>
              <a:rPr lang="en-GB" sz="1200" dirty="0" err="1">
                <a:latin typeface="Courier New" panose="02070309020205020404" pitchFamily="49" charset="0"/>
                <a:cs typeface="Courier New" panose="02070309020205020404" pitchFamily="49" charset="0"/>
              </a:rPr>
              <a:t>future_set,timeout</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None,return_when</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concurrent.futures.ALL_COMPLETED</a:t>
            </a:r>
            <a:r>
              <a:rPr lang="en-GB" sz="1200" dirty="0">
                <a:latin typeface="Courier New" panose="02070309020205020404" pitchFamily="49" charset="0"/>
                <a:cs typeface="Courier New" panose="02070309020205020404" pitchFamily="49" charset="0"/>
              </a:rPr>
              <a:t>)</a:t>
            </a:r>
          </a:p>
          <a:p>
            <a:r>
              <a:rPr lang="en-GB" dirty="0"/>
              <a:t>causes the program to wait until all the tasks are done (or have failed/timed out). It generates two sets, containing the futures from those tasks done or not done. Generally we'd expect, for this simple example, for all to de done. </a:t>
            </a:r>
          </a:p>
          <a:p>
            <a:r>
              <a:rPr lang="en-GB" dirty="0"/>
              <a:t>Once done, we can iterate through the futures set we set up, pulling out the specific results. </a:t>
            </a:r>
          </a:p>
        </p:txBody>
      </p:sp>
    </p:spTree>
    <p:extLst>
      <p:ext uri="{BB962C8B-B14F-4D97-AF65-F5344CB8AC3E}">
        <p14:creationId xmlns:p14="http://schemas.microsoft.com/office/powerpoint/2010/main" val="291311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alternative is to process futures as they complete. This is what the above does.</a:t>
            </a:r>
          </a:p>
        </p:txBody>
      </p:sp>
    </p:spTree>
    <p:extLst>
      <p:ext uri="{BB962C8B-B14F-4D97-AF65-F5344CB8AC3E}">
        <p14:creationId xmlns:p14="http://schemas.microsoft.com/office/powerpoint/2010/main" val="20183206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note that there is a way of running multiple tasks with one request, using "map". However, this is harder to get results from.</a:t>
            </a:r>
            <a:endParaRPr lang="en-GB" sz="1200" dirty="0">
              <a:latin typeface="Courier New" panose="02070309020205020404" pitchFamily="49" charset="0"/>
              <a:cs typeface="Courier New" panose="02070309020205020404" pitchFamily="49" charset="0"/>
            </a:endParaRPr>
          </a:p>
          <a:p>
            <a:pPr marL="0" indent="0">
              <a:buNone/>
            </a:pPr>
            <a:r>
              <a:rPr lang="en-GB" sz="1200" dirty="0">
                <a:latin typeface="Courier New" panose="02070309020205020404" pitchFamily="49" charset="0"/>
                <a:cs typeface="Courier New" panose="02070309020205020404" pitchFamily="49" charset="0"/>
              </a:rPr>
              <a:t>    </a:t>
            </a:r>
            <a:r>
              <a:rPr lang="en-GB" dirty="0"/>
              <a:t>https://docs.python.org/3/library/concurrent.futures.html</a:t>
            </a:r>
          </a:p>
        </p:txBody>
      </p:sp>
    </p:spTree>
    <p:extLst>
      <p:ext uri="{BB962C8B-B14F-4D97-AF65-F5344CB8AC3E}">
        <p14:creationId xmlns:p14="http://schemas.microsoft.com/office/powerpoint/2010/main" val="23005124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t>
            </a:r>
            <a:r>
              <a:rPr lang="en-GB" dirty="0" err="1"/>
              <a:t>concurrent.futures</a:t>
            </a:r>
            <a:r>
              <a:rPr lang="en-GB" dirty="0"/>
              <a:t> module is relatively small, but a couple of other function types in it stand out (see slide).</a:t>
            </a:r>
          </a:p>
        </p:txBody>
      </p:sp>
    </p:spTree>
    <p:extLst>
      <p:ext uri="{BB962C8B-B14F-4D97-AF65-F5344CB8AC3E}">
        <p14:creationId xmlns:p14="http://schemas.microsoft.com/office/powerpoint/2010/main" val="24629505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main issue is that while this is easy to use on multi-core machines, it isn't set up for multi-machine distribution. Depending on how cores are allocated memory, this may not solve memory issues therefore. For memory issues, we need more machines. For this we need a more sophisticated system. The go-to solution in Python is celery. This works by setting up multiple computers to work together. Specifically it sets up a broker, which organises task distribution; a backend for storing data; and a set of worker machines and cores/processes. </a:t>
            </a:r>
          </a:p>
          <a:p>
            <a:r>
              <a:rPr lang="en-GB" dirty="0"/>
              <a:t>This is generally used for batch distribution of functions - but the functions can range from a whole program to a small component of something that runs otherwise on a single machine.</a:t>
            </a:r>
          </a:p>
        </p:txBody>
      </p:sp>
    </p:spTree>
    <p:extLst>
      <p:ext uri="{BB962C8B-B14F-4D97-AF65-F5344CB8AC3E}">
        <p14:creationId xmlns:p14="http://schemas.microsoft.com/office/powerpoint/2010/main" val="3694498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an example program set up for celery. Here we have three things:</a:t>
            </a:r>
          </a:p>
          <a:p>
            <a:pPr marL="228600" indent="-228600">
              <a:buAutoNum type="arabicParenR"/>
            </a:pPr>
            <a:r>
              <a:rPr lang="en-GB" dirty="0"/>
              <a:t>The celery configuration. It is set to use the file that the configuration is also written in (cel.py), though it could be a different program. </a:t>
            </a:r>
          </a:p>
          <a:p>
            <a:pPr marL="0" indent="0">
              <a:buNone/>
            </a:pPr>
            <a:r>
              <a:rPr lang="en-GB" sz="1200" dirty="0">
                <a:latin typeface="Courier New" panose="02070309020205020404" pitchFamily="49" charset="0"/>
                <a:cs typeface="Courier New" panose="02070309020205020404" pitchFamily="49" charset="0"/>
              </a:rPr>
              <a:t>app = </a:t>
            </a:r>
            <a:r>
              <a:rPr lang="en-GB" sz="1200" dirty="0" err="1">
                <a:latin typeface="Courier New" panose="02070309020205020404" pitchFamily="49" charset="0"/>
                <a:cs typeface="Courier New" panose="02070309020205020404" pitchFamily="49" charset="0"/>
              </a:rPr>
              <a:t>celery.Celery</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cel</a:t>
            </a:r>
            <a:r>
              <a:rPr lang="en-GB" sz="1200" dirty="0">
                <a:latin typeface="Courier New" panose="02070309020205020404" pitchFamily="49" charset="0"/>
                <a:cs typeface="Courier New" panose="02070309020205020404" pitchFamily="49" charset="0"/>
              </a:rPr>
              <a:t>',</a:t>
            </a:r>
          </a:p>
          <a:p>
            <a:pPr marL="0" indent="0">
              <a:buNone/>
            </a:pPr>
            <a:r>
              <a:rPr lang="en-GB" sz="1200" dirty="0">
                <a:latin typeface="Courier New" panose="02070309020205020404" pitchFamily="49" charset="0"/>
                <a:cs typeface="Courier New" panose="02070309020205020404" pitchFamily="49" charset="0"/>
              </a:rPr>
              <a:t>            broker='</a:t>
            </a:r>
            <a:r>
              <a:rPr lang="en-GB" sz="1200" dirty="0" err="1">
                <a:latin typeface="Courier New" panose="02070309020205020404" pitchFamily="49" charset="0"/>
                <a:cs typeface="Courier New" panose="02070309020205020404" pitchFamily="49" charset="0"/>
              </a:rPr>
              <a:t>amqp</a:t>
            </a:r>
            <a:r>
              <a:rPr lang="en-GB" sz="1200" dirty="0">
                <a:latin typeface="Courier New" panose="02070309020205020404" pitchFamily="49" charset="0"/>
                <a:cs typeface="Courier New" panose="02070309020205020404" pitchFamily="49" charset="0"/>
              </a:rPr>
              <a:t>://FIRSTPC',</a:t>
            </a:r>
          </a:p>
          <a:p>
            <a:pPr marL="0" indent="0">
              <a:buNone/>
            </a:pPr>
            <a:r>
              <a:rPr lang="en-GB" sz="1200" dirty="0">
                <a:latin typeface="Courier New" panose="02070309020205020404" pitchFamily="49" charset="0"/>
                <a:cs typeface="Courier New" panose="02070309020205020404" pitchFamily="49" charset="0"/>
              </a:rPr>
              <a:t>            backend='</a:t>
            </a:r>
            <a:r>
              <a:rPr lang="en-GB" sz="1200" dirty="0" err="1">
                <a:latin typeface="Courier New" panose="02070309020205020404" pitchFamily="49" charset="0"/>
                <a:cs typeface="Courier New" panose="02070309020205020404" pitchFamily="49" charset="0"/>
              </a:rPr>
              <a:t>redis</a:t>
            </a:r>
            <a:r>
              <a:rPr lang="en-GB" sz="1200" dirty="0">
                <a:latin typeface="Courier New" panose="02070309020205020404" pitchFamily="49" charset="0"/>
                <a:cs typeface="Courier New" panose="02070309020205020404" pitchFamily="49" charset="0"/>
              </a:rPr>
              <a:t>://SECONDPC')</a:t>
            </a:r>
          </a:p>
          <a:p>
            <a:pPr marL="0" indent="0">
              <a:buNone/>
            </a:pPr>
            <a:r>
              <a:rPr lang="en-GB" dirty="0"/>
              <a:t>2) This "app" object is then used as a "decorator" for the function we want to distribute ("</a:t>
            </a:r>
            <a:r>
              <a:rPr lang="en-GB" dirty="0" err="1"/>
              <a:t>func</a:t>
            </a:r>
            <a:r>
              <a:rPr lang="en-GB" dirty="0"/>
              <a:t>"). We talked briefly about decorators before, but in way of reminder, a decorator takes the for </a:t>
            </a:r>
          </a:p>
          <a:p>
            <a:pPr marL="0" indent="0">
              <a:buNone/>
            </a:pPr>
            <a:r>
              <a:rPr lang="en-GB" dirty="0"/>
              <a:t>@name</a:t>
            </a:r>
          </a:p>
          <a:p>
            <a:pPr marL="0" indent="0">
              <a:buNone/>
            </a:pPr>
            <a:r>
              <a:rPr lang="en-GB" dirty="0"/>
              <a:t>when used in from of a function, and invisibly wraps extra code around the function. Here, that extra code is written inside the celery library. </a:t>
            </a:r>
          </a:p>
          <a:p>
            <a:pPr marL="0" indent="0">
              <a:buNone/>
            </a:pPr>
            <a:r>
              <a:rPr lang="en-GB" dirty="0"/>
              <a:t>3) The main body of the program, one (or more) small parts of which are the call to the function, here using the "delay" function added to it by celery: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results = [</a:t>
            </a:r>
            <a:r>
              <a:rPr lang="en-GB" sz="1200" dirty="0" err="1">
                <a:latin typeface="Courier New" panose="02070309020205020404" pitchFamily="49" charset="0"/>
                <a:cs typeface="Courier New" panose="02070309020205020404" pitchFamily="49" charset="0"/>
              </a:rPr>
              <a:t>func.delay</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arg</a:t>
            </a:r>
            <a:r>
              <a:rPr lang="en-GB" sz="1200" dirty="0">
                <a:latin typeface="Courier New" panose="02070309020205020404" pitchFamily="49" charset="0"/>
                <a:cs typeface="Courier New" panose="02070309020205020404" pitchFamily="49" charset="0"/>
              </a:rPr>
              <a:t>): for </a:t>
            </a:r>
            <a:r>
              <a:rPr lang="en-GB" sz="1200" dirty="0" err="1">
                <a:latin typeface="Courier New" panose="02070309020205020404" pitchFamily="49" charset="0"/>
                <a:cs typeface="Courier New" panose="02070309020205020404" pitchFamily="49" charset="0"/>
              </a:rPr>
              <a:t>arg</a:t>
            </a:r>
            <a:r>
              <a:rPr lang="en-GB" sz="1200" dirty="0">
                <a:latin typeface="Courier New" panose="02070309020205020404" pitchFamily="49" charset="0"/>
                <a:cs typeface="Courier New" panose="02070309020205020404" pitchFamily="49" charset="0"/>
              </a:rPr>
              <a:t> in </a:t>
            </a:r>
            <a:r>
              <a:rPr lang="en-GB" sz="1200" dirty="0" err="1">
                <a:latin typeface="Courier New" panose="02070309020205020404" pitchFamily="49" charset="0"/>
                <a:cs typeface="Courier New" panose="02070309020205020404" pitchFamily="49" charset="0"/>
              </a:rPr>
              <a:t>args</a:t>
            </a:r>
            <a:r>
              <a:rPr lang="en-GB" sz="1200" dirty="0">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Note that like the concurrent example, we've used a list comprehension to run this multiple times (the difference is here we generate a list rather than a set).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Each time </a:t>
            </a:r>
            <a:r>
              <a:rPr lang="en-GB" sz="1200" dirty="0" err="1">
                <a:latin typeface="Courier New" panose="02070309020205020404" pitchFamily="49" charset="0"/>
                <a:cs typeface="Courier New" panose="02070309020205020404" pitchFamily="49" charset="0"/>
              </a:rPr>
              <a:t>func.delay</a:t>
            </a:r>
            <a:r>
              <a:rPr lang="en-GB" sz="1200" dirty="0">
                <a:latin typeface="Courier New" panose="02070309020205020404" pitchFamily="49" charset="0"/>
                <a:cs typeface="Courier New" panose="02070309020205020404" pitchFamily="49" charset="0"/>
              </a:rPr>
              <a:t> is called, a different machine is going to run the function for us. The results will be stored on the backend, and supplied to us when generated.</a:t>
            </a:r>
            <a:endParaRPr lang="en-GB" dirty="0"/>
          </a:p>
        </p:txBody>
      </p:sp>
    </p:spTree>
    <p:extLst>
      <p:ext uri="{BB962C8B-B14F-4D97-AF65-F5344CB8AC3E}">
        <p14:creationId xmlns:p14="http://schemas.microsoft.com/office/powerpoint/2010/main" val="21748275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we're using multiple machines, the process for starting everything up is more involved.</a:t>
            </a:r>
          </a:p>
          <a:p>
            <a:r>
              <a:rPr lang="en-GB" dirty="0"/>
              <a:t>You can find a good tutorial for setting this up on a single machine at:</a:t>
            </a:r>
          </a:p>
          <a:p>
            <a:r>
              <a:rPr lang="en-GB" dirty="0"/>
              <a:t>http://docs.celeryproject.org/en/latest/getting-started/first-steps-with-celery.html</a:t>
            </a:r>
          </a:p>
        </p:txBody>
      </p:sp>
    </p:spTree>
    <p:extLst>
      <p:ext uri="{BB962C8B-B14F-4D97-AF65-F5344CB8AC3E}">
        <p14:creationId xmlns:p14="http://schemas.microsoft.com/office/powerpoint/2010/main" val="14133425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very significant uses doing major tasks over a long time period, you may like to add the management software, above.</a:t>
            </a:r>
          </a:p>
          <a:p>
            <a:endParaRPr lang="en-GB" dirty="0"/>
          </a:p>
          <a:p>
            <a:r>
              <a:rPr lang="en-GB" dirty="0"/>
              <a:t>Control systems are useful for tweaking things like thundering herd issues.</a:t>
            </a:r>
          </a:p>
        </p:txBody>
      </p:sp>
    </p:spTree>
    <p:extLst>
      <p:ext uri="{BB962C8B-B14F-4D97-AF65-F5344CB8AC3E}">
        <p14:creationId xmlns:p14="http://schemas.microsoft.com/office/powerpoint/2010/main" val="27105528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general, celery is great for distributed computing, where functions need spreading across multiple machines, and results aggregated. </a:t>
            </a:r>
          </a:p>
          <a:p>
            <a:r>
              <a:rPr lang="en-GB" dirty="0"/>
              <a:t>What it is less good for is detailed parallelisation in which programs are continually talking to each other and working together. For this, we need a full parallelisation API.</a:t>
            </a:r>
          </a:p>
          <a:p>
            <a:endParaRPr lang="en-GB" dirty="0"/>
          </a:p>
          <a:p>
            <a:r>
              <a:rPr lang="en-GB" altLang="en-US" dirty="0">
                <a:cs typeface="Arial" panose="020B0604020202020204" pitchFamily="34" charset="0"/>
              </a:rPr>
              <a:t>Alternatives include treating all the machines as one giant virtual machine:</a:t>
            </a:r>
          </a:p>
          <a:p>
            <a:r>
              <a:rPr lang="en-GB" altLang="en-US" dirty="0">
                <a:cs typeface="Arial" panose="020B0604020202020204" pitchFamily="34" charset="0"/>
              </a:rPr>
              <a:t>http://en.wikipedia.org/wiki/Parallel_Virtual_Machine</a:t>
            </a:r>
          </a:p>
          <a:p>
            <a:r>
              <a:rPr lang="en-GB" altLang="en-US" dirty="0">
                <a:cs typeface="Arial" panose="020B0604020202020204" pitchFamily="34" charset="0"/>
              </a:rPr>
              <a:t>http://www.mosix.org/</a:t>
            </a:r>
          </a:p>
          <a:p>
            <a:r>
              <a:rPr lang="en-GB" altLang="en-US" dirty="0">
                <a:cs typeface="Arial" panose="020B0604020202020204" pitchFamily="34" charset="0"/>
              </a:rPr>
              <a:t>Using remote machine invocation, utilising something like CORBA:</a:t>
            </a:r>
          </a:p>
          <a:p>
            <a:r>
              <a:rPr lang="en-GB" altLang="en-US" dirty="0">
                <a:cs typeface="Arial" panose="020B0604020202020204" pitchFamily="34" charset="0"/>
              </a:rPr>
              <a:t>http://en.wikipedia.org/wiki/CORBA</a:t>
            </a:r>
          </a:p>
          <a:p>
            <a:r>
              <a:rPr lang="en-GB" altLang="en-US" dirty="0">
                <a:cs typeface="Arial" panose="020B0604020202020204" pitchFamily="34" charset="0"/>
              </a:rPr>
              <a:t>(a Python equivalent is Pyro: https://pythonhosted.org/Pyro4/)</a:t>
            </a:r>
          </a:p>
          <a:p>
            <a:r>
              <a:rPr lang="en-GB" altLang="en-US" dirty="0">
                <a:cs typeface="Arial" panose="020B0604020202020204" pitchFamily="34" charset="0"/>
              </a:rPr>
              <a:t>Or a distributed processing system like BOINC:</a:t>
            </a:r>
          </a:p>
          <a:p>
            <a:r>
              <a:rPr lang="en-GB" altLang="en-US" dirty="0">
                <a:cs typeface="Arial" panose="020B0604020202020204" pitchFamily="34" charset="0"/>
              </a:rPr>
              <a:t>http://en.wikipedia.org/wiki/Berkeley_Open_Infrastructure_for_Network_Computing</a:t>
            </a:r>
          </a:p>
          <a:p>
            <a:endParaRPr lang="en-GB" dirty="0"/>
          </a:p>
        </p:txBody>
      </p:sp>
    </p:spTree>
    <p:extLst>
      <p:ext uri="{BB962C8B-B14F-4D97-AF65-F5344CB8AC3E}">
        <p14:creationId xmlns:p14="http://schemas.microsoft.com/office/powerpoint/2010/main" val="16417516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7834F05F-410C-4910-A2F5-91455CC1217F}"/>
              </a:ext>
            </a:extLst>
          </p:cNvPr>
          <p:cNvSpPr>
            <a:spLocks noGrp="1" noRot="1" noChangeAspect="1" noTextEdit="1"/>
          </p:cNvSpPr>
          <p:nvPr>
            <p:ph type="sldImg"/>
          </p:nvPr>
        </p:nvSpPr>
        <p:spPr>
          <a:xfrm>
            <a:off x="331788" y="863600"/>
            <a:ext cx="6134100" cy="3451225"/>
          </a:xfrm>
          <a:ln/>
        </p:spPr>
      </p:sp>
      <p:sp>
        <p:nvSpPr>
          <p:cNvPr id="46083" name="Notes Placeholder 2">
            <a:extLst>
              <a:ext uri="{FF2B5EF4-FFF2-40B4-BE49-F238E27FC236}">
                <a16:creationId xmlns:a16="http://schemas.microsoft.com/office/drawing/2014/main" id="{30DFA199-480F-42C1-B587-B4B06AA459E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MPI is the general standard for scientific parallelisation. There are versions for almost all major languages. Quite a lot (including the example above) need a C version installing first which they can run on top of.  Each version runs slightly differently, but details can be found on the MPI4Py site for how to get a variety of them working (or links to their sites). Broadly speaking, the biggest problem is with security, which is the major aspect of setting up MPI. We'll talk a bit more about that later, however, for now, imagine that MPI requires a broker-style system to know about each machine.</a:t>
            </a:r>
          </a:p>
          <a:p>
            <a:endParaRPr lang="en-GB" altLang="en-US" dirty="0">
              <a:cs typeface="Arial" panose="020B0604020202020204" pitchFamily="34" charset="0"/>
            </a:endParaRPr>
          </a:p>
          <a:p>
            <a:r>
              <a:rPr lang="en-GB" altLang="en-US" dirty="0">
                <a:cs typeface="Arial" panose="020B0604020202020204" pitchFamily="34" charset="0"/>
              </a:rPr>
              <a:t>The multiprocessing library has similar features to MPI, which can be useful if you don't want to go to the effort of setting up MPI on a single machine:</a:t>
            </a:r>
          </a:p>
          <a:p>
            <a:r>
              <a:rPr lang="en-GB" altLang="en-US" dirty="0">
                <a:cs typeface="Arial" panose="020B0604020202020204" pitchFamily="34" charset="0"/>
              </a:rPr>
              <a:t>https://docs.python.org/3.4/library/multiprocessing.html</a:t>
            </a:r>
          </a:p>
          <a:p>
            <a:r>
              <a:rPr lang="en-GB" altLang="en-US" dirty="0">
                <a:cs typeface="Arial" panose="020B0604020202020204" pitchFamily="34" charset="0"/>
              </a:rPr>
              <a:t>In addition, one can set up client-server systems using multiprocessing directly, without MPI.</a:t>
            </a:r>
          </a:p>
        </p:txBody>
      </p:sp>
    </p:spTree>
    <p:extLst>
      <p:ext uri="{BB962C8B-B14F-4D97-AF65-F5344CB8AC3E}">
        <p14:creationId xmlns:p14="http://schemas.microsoft.com/office/powerpoint/2010/main" val="1686903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A73BEB0-2AE1-43DF-8825-5D0BE402E59A}"/>
              </a:ext>
            </a:extLst>
          </p:cNvPr>
          <p:cNvSpPr>
            <a:spLocks noGrp="1" noRot="1" noChangeAspect="1" noTextEdit="1"/>
          </p:cNvSpPr>
          <p:nvPr>
            <p:ph type="sldImg"/>
          </p:nvPr>
        </p:nvSpPr>
        <p:spPr>
          <a:xfrm>
            <a:off x="331788" y="863600"/>
            <a:ext cx="6134100" cy="3451225"/>
          </a:xfrm>
          <a:ln/>
        </p:spPr>
      </p:sp>
      <p:sp>
        <p:nvSpPr>
          <p:cNvPr id="8195" name="Notes Placeholder 2">
            <a:extLst>
              <a:ext uri="{FF2B5EF4-FFF2-40B4-BE49-F238E27FC236}">
                <a16:creationId xmlns:a16="http://schemas.microsoft.com/office/drawing/2014/main" id="{4FC97C7F-FCF5-40AC-8F53-6CB4032C77F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cs typeface="Arial" panose="020B0604020202020204" pitchFamily="34" charset="0"/>
              </a:rPr>
              <a:t>So, we’ll start by looking at some of the issues with modelling on PCs.</a:t>
            </a:r>
          </a:p>
        </p:txBody>
      </p:sp>
    </p:spTree>
    <p:extLst>
      <p:ext uri="{BB962C8B-B14F-4D97-AF65-F5344CB8AC3E}">
        <p14:creationId xmlns:p14="http://schemas.microsoft.com/office/powerpoint/2010/main" val="175293558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how do we write parallel code using MPI?</a:t>
            </a:r>
          </a:p>
          <a:p>
            <a:endParaRPr lang="en-GB" dirty="0"/>
          </a:p>
          <a:p>
            <a:r>
              <a:rPr lang="en-GB" dirty="0"/>
              <a:t>The first thing to know is that the code isn't broken up into pieces and distributed, nor do we write a different program on each machine. Instead, we write the same program for all the machines, and we start each copy running separately on each machine. Within the program, we then have a bunch of if-statements which only run depending on which machine we're on. Each machine has its own node number, allocated to it by MPI, which can also tell how many nodes are running.</a:t>
            </a:r>
          </a:p>
        </p:txBody>
      </p:sp>
    </p:spTree>
    <p:extLst>
      <p:ext uri="{BB962C8B-B14F-4D97-AF65-F5344CB8AC3E}">
        <p14:creationId xmlns:p14="http://schemas.microsoft.com/office/powerpoint/2010/main" val="40590880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common job at the start of a program is to evenly divide up the tasks depending on the number of nodes. See of you can work out how the code above generates the right number of agents such that the agents are evenly (more or less) divided between the nodes. </a:t>
            </a:r>
          </a:p>
          <a:p>
            <a:endParaRPr lang="en-GB" dirty="0"/>
          </a:p>
          <a:p>
            <a:r>
              <a:rPr lang="en-GB" dirty="0"/>
              <a:t>Note that we don't create all the agents on one node and distribute them (though we could) instead, we just generate the right number of agents on each node. This is more efficient.</a:t>
            </a:r>
          </a:p>
        </p:txBody>
      </p:sp>
    </p:spTree>
    <p:extLst>
      <p:ext uri="{BB962C8B-B14F-4D97-AF65-F5344CB8AC3E}">
        <p14:creationId xmlns:p14="http://schemas.microsoft.com/office/powerpoint/2010/main" val="160092589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AEC085AD-9E70-4341-B8B3-1ED7C24730FF}"/>
              </a:ext>
            </a:extLst>
          </p:cNvPr>
          <p:cNvSpPr>
            <a:spLocks noGrp="1" noRot="1" noChangeAspect="1" noTextEdit="1"/>
          </p:cNvSpPr>
          <p:nvPr>
            <p:ph type="sldImg"/>
          </p:nvPr>
        </p:nvSpPr>
        <p:spPr>
          <a:xfrm>
            <a:off x="331788" y="863600"/>
            <a:ext cx="6134100" cy="3451225"/>
          </a:xfrm>
          <a:ln/>
        </p:spPr>
      </p:sp>
      <p:sp>
        <p:nvSpPr>
          <p:cNvPr id="55299" name="Notes Placeholder 2">
            <a:extLst>
              <a:ext uri="{FF2B5EF4-FFF2-40B4-BE49-F238E27FC236}">
                <a16:creationId xmlns:a16="http://schemas.microsoft.com/office/drawing/2014/main" id="{68855F55-A864-43C7-8943-14FB13FC1B9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Note that the functions for dealing with </a:t>
            </a:r>
            <a:r>
              <a:rPr lang="en-US" altLang="en-US" dirty="0" err="1">
                <a:cs typeface="Arial" panose="020B0604020202020204" pitchFamily="34" charset="0"/>
              </a:rPr>
              <a:t>numpy</a:t>
            </a:r>
            <a:r>
              <a:rPr lang="en-US" altLang="en-US" dirty="0">
                <a:cs typeface="Arial" panose="020B0604020202020204" pitchFamily="34" charset="0"/>
              </a:rPr>
              <a:t> arrays etc. start with capitals, while those for general objects start with lowercase letters.</a:t>
            </a:r>
          </a:p>
          <a:p>
            <a:r>
              <a:rPr lang="en-US" altLang="en-US" dirty="0">
                <a:cs typeface="Arial" panose="020B0604020202020204" pitchFamily="34" charset="0"/>
              </a:rPr>
              <a:t>Sending is a matter of passing the object to send(), with the node to send it to and a unique message ID to identify it. If we want to send to multiple nodes, we just put this in a loop with a counter variable or list of nodes.</a:t>
            </a:r>
          </a:p>
        </p:txBody>
      </p:sp>
    </p:spTree>
    <p:extLst>
      <p:ext uri="{BB962C8B-B14F-4D97-AF65-F5344CB8AC3E}">
        <p14:creationId xmlns:p14="http://schemas.microsoft.com/office/powerpoint/2010/main" val="37288803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Receiving calls then cause the receiving node programs to sit and wait until they have a message from the right source and with the right message tag ID (the ID allows us to send multiple messages from the same source).</a:t>
            </a:r>
          </a:p>
          <a:p>
            <a:endParaRPr lang="en-GB" dirty="0"/>
          </a:p>
          <a:p>
            <a:endParaRPr lang="en-GB" dirty="0"/>
          </a:p>
        </p:txBody>
      </p:sp>
    </p:spTree>
    <p:extLst>
      <p:ext uri="{BB962C8B-B14F-4D97-AF65-F5344CB8AC3E}">
        <p14:creationId xmlns:p14="http://schemas.microsoft.com/office/powerpoint/2010/main" val="14724908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two advantages of the multiprocessing library are: 1) it needs no setting up, cp. celery or MPI, and 2) it has more control over shared memory objects than some of the other standard library components, like </a:t>
            </a:r>
            <a:r>
              <a:rPr lang="en-GB" dirty="0" err="1"/>
              <a:t>concurrent.futures</a:t>
            </a:r>
            <a:r>
              <a:rPr lang="en-GB" dirty="0"/>
              <a:t>. In general, the documentation also offers a nice introduction to some other elements of parallel programming, like worker pools.</a:t>
            </a:r>
          </a:p>
          <a:p>
            <a:endParaRPr lang="en-GB" dirty="0"/>
          </a:p>
          <a:p>
            <a:r>
              <a:rPr lang="en-GB" dirty="0"/>
              <a:t>There's a practical that will walk you through parallelising a model with this library. </a:t>
            </a:r>
          </a:p>
        </p:txBody>
      </p:sp>
    </p:spTree>
    <p:extLst>
      <p:ext uri="{BB962C8B-B14F-4D97-AF65-F5344CB8AC3E}">
        <p14:creationId xmlns:p14="http://schemas.microsoft.com/office/powerpoint/2010/main" val="50914827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Having looked at the programming options, let's now look at the associated hardware. </a:t>
            </a:r>
          </a:p>
        </p:txBody>
      </p:sp>
    </p:spTree>
    <p:extLst>
      <p:ext uri="{BB962C8B-B14F-4D97-AF65-F5344CB8AC3E}">
        <p14:creationId xmlns:p14="http://schemas.microsoft.com/office/powerpoint/2010/main" val="30843406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B310E991-35B9-4359-909C-0C173813BBC5}"/>
              </a:ext>
            </a:extLst>
          </p:cNvPr>
          <p:cNvSpPr>
            <a:spLocks noGrp="1" noRot="1" noChangeAspect="1" noTextEdit="1"/>
          </p:cNvSpPr>
          <p:nvPr>
            <p:ph type="sldImg"/>
          </p:nvPr>
        </p:nvSpPr>
        <p:spPr>
          <a:xfrm>
            <a:off x="331788" y="863600"/>
            <a:ext cx="6134100" cy="3451225"/>
          </a:xfrm>
          <a:ln/>
        </p:spPr>
      </p:sp>
      <p:sp>
        <p:nvSpPr>
          <p:cNvPr id="59395" name="Notes Placeholder 2">
            <a:extLst>
              <a:ext uri="{FF2B5EF4-FFF2-40B4-BE49-F238E27FC236}">
                <a16:creationId xmlns:a16="http://schemas.microsoft.com/office/drawing/2014/main" id="{88958739-663F-4759-8E0F-E166DFDEA37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cs typeface="Arial" panose="020B0604020202020204" pitchFamily="34" charset="0"/>
              </a:rPr>
              <a:t>So, what kinds of systems do we run this kind of code on? </a:t>
            </a:r>
          </a:p>
        </p:txBody>
      </p:sp>
    </p:spTree>
    <p:extLst>
      <p:ext uri="{BB962C8B-B14F-4D97-AF65-F5344CB8AC3E}">
        <p14:creationId xmlns:p14="http://schemas.microsoft.com/office/powerpoint/2010/main" val="85308719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3528385C-A37E-4293-B972-C87BB4F9FA9B}"/>
              </a:ext>
            </a:extLst>
          </p:cNvPr>
          <p:cNvSpPr>
            <a:spLocks noGrp="1" noRot="1" noChangeAspect="1" noTextEdit="1"/>
          </p:cNvSpPr>
          <p:nvPr>
            <p:ph type="sldImg"/>
          </p:nvPr>
        </p:nvSpPr>
        <p:spPr>
          <a:xfrm>
            <a:off x="331788" y="863600"/>
            <a:ext cx="6134100" cy="3451225"/>
          </a:xfrm>
          <a:ln/>
        </p:spPr>
      </p:sp>
      <p:sp>
        <p:nvSpPr>
          <p:cNvPr id="61443" name="Notes Placeholder 2">
            <a:extLst>
              <a:ext uri="{FF2B5EF4-FFF2-40B4-BE49-F238E27FC236}">
                <a16:creationId xmlns:a16="http://schemas.microsoft.com/office/drawing/2014/main" id="{08AF4B0E-CFE9-4B88-8725-13C0AFF528F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When considering the kind of system to run your program on, you need to think about a few issues.</a:t>
            </a:r>
          </a:p>
        </p:txBody>
      </p:sp>
    </p:spTree>
    <p:extLst>
      <p:ext uri="{BB962C8B-B14F-4D97-AF65-F5344CB8AC3E}">
        <p14:creationId xmlns:p14="http://schemas.microsoft.com/office/powerpoint/2010/main" val="329833524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E8E23F04-F09D-4FB1-BEA9-DAD875AACEE5}"/>
              </a:ext>
            </a:extLst>
          </p:cNvPr>
          <p:cNvSpPr>
            <a:spLocks noGrp="1" noRot="1" noChangeAspect="1" noTextEdit="1"/>
          </p:cNvSpPr>
          <p:nvPr>
            <p:ph type="sldImg"/>
          </p:nvPr>
        </p:nvSpPr>
        <p:spPr>
          <a:xfrm>
            <a:off x="331788" y="863600"/>
            <a:ext cx="6134100" cy="3451225"/>
          </a:xfrm>
          <a:ln/>
        </p:spPr>
      </p:sp>
      <p:sp>
        <p:nvSpPr>
          <p:cNvPr id="63491" name="Notes Placeholder 2">
            <a:extLst>
              <a:ext uri="{FF2B5EF4-FFF2-40B4-BE49-F238E27FC236}">
                <a16:creationId xmlns:a16="http://schemas.microsoft.com/office/drawing/2014/main" id="{4E36FA7C-6465-4856-B898-6203DB5904F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Communication levels are key. Low communication levels (as in batch distribution) allow greater flexibility. To understand the impact of communication on our architectural choices we have to think about the speed at which processing is done. </a:t>
            </a:r>
          </a:p>
          <a:p>
            <a:r>
              <a:rPr lang="en-GB" altLang="en-US">
                <a:cs typeface="Arial" panose="020B0604020202020204" pitchFamily="34" charset="0"/>
              </a:rPr>
              <a:t>If we look at the processing and memory retrieval itself, we can see that RAM is much faster than hard-drive access, and CPUs can generally run faster than RAM can supply data (MIps is millions of instructions per second – an instruction potentially containing a number of bytes; MBps is millions of bits per second). </a:t>
            </a:r>
          </a:p>
          <a:p>
            <a:r>
              <a:rPr lang="en-GB" altLang="en-US">
                <a:cs typeface="Arial" panose="020B0604020202020204" pitchFamily="34" charset="0"/>
              </a:rPr>
              <a:t>However, the real bottlenecks are the communications between components. This varies even on a single motherboard (the base on which most computer components sit or are connected to). The connections between elements are called “buses”. The System Bus connects the CPU and memory. Already we can see that this limits the data transfer from the RAM to the CPU. IO Buses sit between the CPU and devices like hard-drives. The typical hard-drive IO Bus runs much slower than a hard-drive can be read.  </a:t>
            </a:r>
          </a:p>
          <a:p>
            <a:r>
              <a:rPr lang="en-GB" altLang="en-US">
                <a:cs typeface="Arial" panose="020B0604020202020204" pitchFamily="34" charset="0"/>
              </a:rPr>
              <a:t>This is why we don’t want to write to the hard-drive if we can help it – writing here is almost 2 orders of magnitude slower than the CPU can process data.</a:t>
            </a:r>
          </a:p>
          <a:p>
            <a:endParaRPr lang="en-GB" altLang="en-US">
              <a:cs typeface="Arial" panose="020B0604020202020204" pitchFamily="34" charset="0"/>
            </a:endParaRPr>
          </a:p>
          <a:p>
            <a:r>
              <a:rPr lang="en-GB" altLang="en-US">
                <a:cs typeface="Arial" panose="020B0604020202020204" pitchFamily="34" charset="0"/>
              </a:rPr>
              <a:t>Central Processing Units can now process &gt;7000 million instructions per second.</a:t>
            </a:r>
          </a:p>
          <a:p>
            <a:r>
              <a:rPr lang="en-GB" altLang="en-US">
                <a:cs typeface="Arial" panose="020B0604020202020204" pitchFamily="34" charset="0"/>
              </a:rPr>
              <a:t>Typical RAM read speeds are ~3000 million bits per second.</a:t>
            </a:r>
          </a:p>
          <a:p>
            <a:r>
              <a:rPr lang="en-GB" altLang="en-US">
                <a:cs typeface="Arial" panose="020B0604020202020204" pitchFamily="34" charset="0"/>
              </a:rPr>
              <a:t>Typical System Bus transfer rates are ~1000 million bits per second.</a:t>
            </a:r>
          </a:p>
          <a:p>
            <a:r>
              <a:rPr lang="en-GB" altLang="en-US">
                <a:cs typeface="Arial" panose="020B0604020202020204" pitchFamily="34" charset="0"/>
              </a:rPr>
              <a:t>Typical hard-drive reading speeds are 700 million bits per second.</a:t>
            </a:r>
          </a:p>
          <a:p>
            <a:r>
              <a:rPr lang="en-GB" altLang="en-US">
                <a:cs typeface="Arial" panose="020B0604020202020204" pitchFamily="34" charset="0"/>
              </a:rPr>
              <a:t>Typical IO bus for harddrives run at 133 million bits per second.</a:t>
            </a:r>
          </a:p>
          <a:p>
            <a:r>
              <a:rPr lang="en-GB" altLang="en-US">
                <a:cs typeface="Arial" panose="020B0604020202020204" pitchFamily="34" charset="0"/>
              </a:rPr>
              <a:t>Typical home network runs at 1.6Mbps</a:t>
            </a:r>
          </a:p>
          <a:p>
            <a:r>
              <a:rPr lang="en-GB" altLang="en-US">
                <a:cs typeface="Arial" panose="020B0604020202020204" pitchFamily="34" charset="0"/>
              </a:rPr>
              <a:t>Typical ethernet connection runs at 10Mbps</a:t>
            </a:r>
          </a:p>
          <a:p>
            <a:r>
              <a:rPr lang="en-GB" altLang="en-US">
                <a:cs typeface="Arial" panose="020B0604020202020204" pitchFamily="34" charset="0"/>
              </a:rPr>
              <a:t>Typical fast ethernet runs at 100Mbps</a:t>
            </a:r>
          </a:p>
          <a:p>
            <a:endParaRPr lang="en-GB" altLang="en-US">
              <a:cs typeface="Arial" panose="020B0604020202020204" pitchFamily="34" charset="0"/>
            </a:endParaRPr>
          </a:p>
          <a:p>
            <a:r>
              <a:rPr lang="en-GB" altLang="en-US">
                <a:cs typeface="Arial" panose="020B0604020202020204" pitchFamily="34" charset="0"/>
              </a:rPr>
              <a:t>Recommended reading:</a:t>
            </a:r>
          </a:p>
          <a:p>
            <a:r>
              <a:rPr lang="en-GB" altLang="en-US">
                <a:cs typeface="Arial" panose="020B0604020202020204" pitchFamily="34" charset="0"/>
              </a:rPr>
              <a:t>http://computer.howstuffworks.com/motherboard.htm</a:t>
            </a:r>
          </a:p>
          <a:p>
            <a:r>
              <a:rPr lang="en-GB" altLang="en-US">
                <a:cs typeface="Arial" panose="020B0604020202020204" pitchFamily="34" charset="0"/>
              </a:rPr>
              <a:t>http://computer.howstuffworks.com/microprocessor.htm</a:t>
            </a:r>
          </a:p>
          <a:p>
            <a:r>
              <a:rPr lang="en-GB" altLang="en-US">
                <a:cs typeface="Arial" panose="020B0604020202020204" pitchFamily="34" charset="0"/>
              </a:rPr>
              <a:t>http://www.webopedia.com/DidYouKnow/Hardware_Software/2005/computer_bus.asp</a:t>
            </a:r>
          </a:p>
        </p:txBody>
      </p:sp>
    </p:spTree>
    <p:extLst>
      <p:ext uri="{BB962C8B-B14F-4D97-AF65-F5344CB8AC3E}">
        <p14:creationId xmlns:p14="http://schemas.microsoft.com/office/powerpoint/2010/main" val="7423803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58B03BC8-AE57-4ECB-9896-10CEDF022C37}"/>
              </a:ext>
            </a:extLst>
          </p:cNvPr>
          <p:cNvSpPr>
            <a:spLocks noGrp="1" noRot="1" noChangeAspect="1" noTextEdit="1"/>
          </p:cNvSpPr>
          <p:nvPr>
            <p:ph type="sldImg"/>
          </p:nvPr>
        </p:nvSpPr>
        <p:spPr>
          <a:xfrm>
            <a:off x="331788" y="863600"/>
            <a:ext cx="6134100" cy="3451225"/>
          </a:xfrm>
          <a:ln/>
        </p:spPr>
      </p:sp>
      <p:sp>
        <p:nvSpPr>
          <p:cNvPr id="65539" name="Notes Placeholder 2">
            <a:extLst>
              <a:ext uri="{FF2B5EF4-FFF2-40B4-BE49-F238E27FC236}">
                <a16:creationId xmlns:a16="http://schemas.microsoft.com/office/drawing/2014/main" id="{521315D0-1866-4DA9-A7EE-BA03EF14E66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However, the real problem with distributed computing is that some of it is done over the network.</a:t>
            </a:r>
          </a:p>
        </p:txBody>
      </p:sp>
    </p:spTree>
    <p:extLst>
      <p:ext uri="{BB962C8B-B14F-4D97-AF65-F5344CB8AC3E}">
        <p14:creationId xmlns:p14="http://schemas.microsoft.com/office/powerpoint/2010/main" val="3331347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27D989A4-885C-488C-9604-6D82CCE2E98C}"/>
              </a:ext>
            </a:extLst>
          </p:cNvPr>
          <p:cNvSpPr>
            <a:spLocks noGrp="1" noRot="1" noChangeAspect="1" noTextEdit="1"/>
          </p:cNvSpPr>
          <p:nvPr>
            <p:ph type="sldImg"/>
          </p:nvPr>
        </p:nvSpPr>
        <p:spPr>
          <a:xfrm>
            <a:off x="331788" y="863600"/>
            <a:ext cx="6134100" cy="3451225"/>
          </a:xfrm>
          <a:ln/>
        </p:spPr>
      </p:sp>
      <p:sp>
        <p:nvSpPr>
          <p:cNvPr id="11267" name="Notes Placeholder 2">
            <a:extLst>
              <a:ext uri="{FF2B5EF4-FFF2-40B4-BE49-F238E27FC236}">
                <a16:creationId xmlns:a16="http://schemas.microsoft.com/office/drawing/2014/main" id="{6A6D5C06-E9B0-42D2-A09F-3DE6C3D70FA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Writing to disks takes a long time, programmatically. To keep runtimes down to something reasonable we really need to stick to writing to Random Access Memory – the chips built into your computer’s motherboard. We can read data from these at ~an order of magnitude faster than hard drives (we’ll look at this in detail later).</a:t>
            </a:r>
          </a:p>
          <a:p>
            <a:r>
              <a:rPr lang="en-GB" altLang="en-US" dirty="0">
                <a:cs typeface="Arial" panose="020B0604020202020204" pitchFamily="34" charset="0"/>
              </a:rPr>
              <a:t>The above shows how we might store the sex of a range of people. We can pretty easily store the sex of the world's population on a PC.</a:t>
            </a:r>
          </a:p>
          <a:p>
            <a:endParaRPr lang="en-GB" altLang="en-US" dirty="0">
              <a:cs typeface="Arial" panose="020B0604020202020204" pitchFamily="34" charset="0"/>
            </a:endParaRPr>
          </a:p>
        </p:txBody>
      </p:sp>
    </p:spTree>
    <p:extLst>
      <p:ext uri="{BB962C8B-B14F-4D97-AF65-F5344CB8AC3E}">
        <p14:creationId xmlns:p14="http://schemas.microsoft.com/office/powerpoint/2010/main" val="23305811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B2750EEB-D063-49D6-B3BF-AB74475D1B82}"/>
              </a:ext>
            </a:extLst>
          </p:cNvPr>
          <p:cNvSpPr>
            <a:spLocks noGrp="1" noRot="1" noChangeAspect="1" noTextEdit="1"/>
          </p:cNvSpPr>
          <p:nvPr>
            <p:ph type="sldImg"/>
          </p:nvPr>
        </p:nvSpPr>
        <p:spPr>
          <a:xfrm>
            <a:off x="331788" y="863600"/>
            <a:ext cx="6134100" cy="3451225"/>
          </a:xfrm>
          <a:ln/>
        </p:spPr>
      </p:sp>
      <p:sp>
        <p:nvSpPr>
          <p:cNvPr id="67587" name="Notes Placeholder 2">
            <a:extLst>
              <a:ext uri="{FF2B5EF4-FFF2-40B4-BE49-F238E27FC236}">
                <a16:creationId xmlns:a16="http://schemas.microsoft.com/office/drawing/2014/main" id="{3E42F999-9C85-4D3F-8D9C-0D7F66E15C1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Typically a home network runs three orders of magnitude slower than a CPU will process. At best we might get it up to an order of magnitude less, with fast Ethernet connections. </a:t>
            </a:r>
          </a:p>
          <a:p>
            <a:r>
              <a:rPr lang="en-GB" altLang="en-US">
                <a:cs typeface="Arial" panose="020B0604020202020204" pitchFamily="34" charset="0"/>
              </a:rPr>
              <a:t>What this means is that is we have high communication levels, these are best done on a LAN, or, even better, on a single machine where we only have to worry about bus speeds.</a:t>
            </a:r>
          </a:p>
          <a:p>
            <a:r>
              <a:rPr lang="en-GB" altLang="en-US">
                <a:cs typeface="Arial" panose="020B0604020202020204" pitchFamily="34" charset="0"/>
              </a:rPr>
              <a:t>Not that MBp is Mega Bytes per second, while Mbp is Mega bits per second.</a:t>
            </a:r>
          </a:p>
        </p:txBody>
      </p:sp>
    </p:spTree>
    <p:extLst>
      <p:ext uri="{BB962C8B-B14F-4D97-AF65-F5344CB8AC3E}">
        <p14:creationId xmlns:p14="http://schemas.microsoft.com/office/powerpoint/2010/main" val="229291051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3D9BEAF-A796-4764-B70F-3A8825B0B962}"/>
              </a:ext>
            </a:extLst>
          </p:cNvPr>
          <p:cNvSpPr>
            <a:spLocks noGrp="1" noRot="1" noChangeAspect="1" noTextEdit="1"/>
          </p:cNvSpPr>
          <p:nvPr>
            <p:ph type="sldImg"/>
          </p:nvPr>
        </p:nvSpPr>
        <p:spPr>
          <a:xfrm>
            <a:off x="331788" y="863600"/>
            <a:ext cx="6134100" cy="3451225"/>
          </a:xfrm>
          <a:ln/>
        </p:spPr>
      </p:sp>
      <p:sp>
        <p:nvSpPr>
          <p:cNvPr id="69635" name="Notes Placeholder 2">
            <a:extLst>
              <a:ext uri="{FF2B5EF4-FFF2-40B4-BE49-F238E27FC236}">
                <a16:creationId xmlns:a16="http://schemas.microsoft.com/office/drawing/2014/main" id="{148B58C6-07A7-4C5A-8195-6404DCE395B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Though if we’re hitting memory limits, this may slow programs as the OS struggles to find running space, so dividing the memory use across nodes may also speed up the program compared with running the full model on one PC.</a:t>
            </a:r>
          </a:p>
        </p:txBody>
      </p:sp>
    </p:spTree>
    <p:extLst>
      <p:ext uri="{BB962C8B-B14F-4D97-AF65-F5344CB8AC3E}">
        <p14:creationId xmlns:p14="http://schemas.microsoft.com/office/powerpoint/2010/main" val="402938272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1E276F14-01F6-40ED-B59C-D944FA9C3C32}"/>
              </a:ext>
            </a:extLst>
          </p:cNvPr>
          <p:cNvSpPr>
            <a:spLocks noGrp="1" noRot="1" noChangeAspect="1" noTextEdit="1"/>
          </p:cNvSpPr>
          <p:nvPr>
            <p:ph type="sldImg"/>
          </p:nvPr>
        </p:nvSpPr>
        <p:spPr>
          <a:xfrm>
            <a:off x="331788" y="863600"/>
            <a:ext cx="6134100" cy="3451225"/>
          </a:xfrm>
          <a:ln/>
        </p:spPr>
      </p:sp>
      <p:sp>
        <p:nvSpPr>
          <p:cNvPr id="72707" name="Notes Placeholder 2">
            <a:extLst>
              <a:ext uri="{FF2B5EF4-FFF2-40B4-BE49-F238E27FC236}">
                <a16:creationId xmlns:a16="http://schemas.microsoft.com/office/drawing/2014/main" id="{D31F1D6A-7A9F-4652-93DD-BC463C062F5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The alternative for running Linux temporarily is to boot into it from a USB stick:</a:t>
            </a:r>
          </a:p>
          <a:p>
            <a:r>
              <a:rPr lang="en-GB" altLang="en-US">
                <a:cs typeface="Arial" panose="020B0604020202020204" pitchFamily="34" charset="0"/>
              </a:rPr>
              <a:t>http://www.techradar.com/news/computing/pc/how-to-run-linux-from-a-usb-drive-496211</a:t>
            </a:r>
          </a:p>
          <a:p>
            <a:r>
              <a:rPr lang="en-GB" altLang="en-US">
                <a:cs typeface="Arial" panose="020B0604020202020204" pitchFamily="34" charset="0"/>
              </a:rPr>
              <a:t>http://www.linuxliveusb.com/</a:t>
            </a:r>
          </a:p>
          <a:p>
            <a:r>
              <a:rPr lang="en-GB" altLang="en-US">
                <a:cs typeface="Arial" panose="020B0604020202020204" pitchFamily="34" charset="0"/>
              </a:rPr>
              <a:t>http://www.pendrivelinux.com/</a:t>
            </a:r>
          </a:p>
        </p:txBody>
      </p:sp>
    </p:spTree>
    <p:extLst>
      <p:ext uri="{BB962C8B-B14F-4D97-AF65-F5344CB8AC3E}">
        <p14:creationId xmlns:p14="http://schemas.microsoft.com/office/powerpoint/2010/main" val="302845143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2C5F31BC-FAE4-4CE9-B532-BEB37627C7CF}"/>
              </a:ext>
            </a:extLst>
          </p:cNvPr>
          <p:cNvSpPr>
            <a:spLocks noGrp="1" noRot="1" noChangeAspect="1" noTextEdit="1"/>
          </p:cNvSpPr>
          <p:nvPr>
            <p:ph type="sldImg"/>
          </p:nvPr>
        </p:nvSpPr>
        <p:spPr>
          <a:xfrm>
            <a:off x="331788" y="863600"/>
            <a:ext cx="6134100" cy="3451225"/>
          </a:xfrm>
          <a:ln/>
        </p:spPr>
      </p:sp>
      <p:sp>
        <p:nvSpPr>
          <p:cNvPr id="74755" name="Notes Placeholder 2">
            <a:extLst>
              <a:ext uri="{FF2B5EF4-FFF2-40B4-BE49-F238E27FC236}">
                <a16:creationId xmlns:a16="http://schemas.microsoft.com/office/drawing/2014/main" id="{8353FD4E-29F1-400A-BFFF-1D719F2A7BF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A lot of Linux books tend to jump into some pretty horrible details quite rapidly. If you’re starting out, you’ll probably want something that gets you up and running in a safe way. The ‘For Dummies’ book seems to do a good job of it. The complete reference is less for beginners, but equally doesn’t go into huge depth, so it’s a middle-range reference that’s good for most things.</a:t>
            </a:r>
          </a:p>
        </p:txBody>
      </p:sp>
    </p:spTree>
    <p:extLst>
      <p:ext uri="{BB962C8B-B14F-4D97-AF65-F5344CB8AC3E}">
        <p14:creationId xmlns:p14="http://schemas.microsoft.com/office/powerpoint/2010/main" val="332495734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504D9E04-3DC0-470B-BD45-15B618883E98}"/>
              </a:ext>
            </a:extLst>
          </p:cNvPr>
          <p:cNvSpPr>
            <a:spLocks noGrp="1" noRot="1" noChangeAspect="1" noTextEdit="1"/>
          </p:cNvSpPr>
          <p:nvPr>
            <p:ph type="sldImg"/>
          </p:nvPr>
        </p:nvSpPr>
        <p:spPr>
          <a:xfrm>
            <a:off x="331788" y="863600"/>
            <a:ext cx="6134100" cy="3451225"/>
          </a:xfrm>
          <a:ln/>
        </p:spPr>
      </p:sp>
      <p:sp>
        <p:nvSpPr>
          <p:cNvPr id="78851" name="Notes Placeholder 2">
            <a:extLst>
              <a:ext uri="{FF2B5EF4-FFF2-40B4-BE49-F238E27FC236}">
                <a16:creationId xmlns:a16="http://schemas.microsoft.com/office/drawing/2014/main" id="{AC715905-8E38-488E-A941-0AD8A2505CD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3567417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C382F8C9-409B-4326-B039-E3D1B5C00587}"/>
              </a:ext>
            </a:extLst>
          </p:cNvPr>
          <p:cNvSpPr>
            <a:spLocks noGrp="1" noRot="1" noChangeAspect="1" noTextEdit="1"/>
          </p:cNvSpPr>
          <p:nvPr>
            <p:ph type="sldImg"/>
          </p:nvPr>
        </p:nvSpPr>
        <p:spPr>
          <a:xfrm>
            <a:off x="331788" y="863600"/>
            <a:ext cx="6134100" cy="3451225"/>
          </a:xfrm>
          <a:ln/>
        </p:spPr>
      </p:sp>
      <p:sp>
        <p:nvSpPr>
          <p:cNvPr id="82947" name="Notes Placeholder 2">
            <a:extLst>
              <a:ext uri="{FF2B5EF4-FFF2-40B4-BE49-F238E27FC236}">
                <a16:creationId xmlns:a16="http://schemas.microsoft.com/office/drawing/2014/main" id="{49F16DDA-47BD-4F81-A067-EA3F72FC6B5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55281876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9EE94D26-4563-404D-8092-275C97416CA0}"/>
              </a:ext>
            </a:extLst>
          </p:cNvPr>
          <p:cNvSpPr>
            <a:spLocks noGrp="1" noRot="1" noChangeAspect="1" noTextEdit="1"/>
          </p:cNvSpPr>
          <p:nvPr>
            <p:ph type="sldImg"/>
          </p:nvPr>
        </p:nvSpPr>
        <p:spPr>
          <a:xfrm>
            <a:off x="331788" y="863600"/>
            <a:ext cx="6134100" cy="3451225"/>
          </a:xfrm>
          <a:ln/>
        </p:spPr>
      </p:sp>
      <p:sp>
        <p:nvSpPr>
          <p:cNvPr id="84995" name="Notes Placeholder 2">
            <a:extLst>
              <a:ext uri="{FF2B5EF4-FFF2-40B4-BE49-F238E27FC236}">
                <a16:creationId xmlns:a16="http://schemas.microsoft.com/office/drawing/2014/main" id="{066C3387-3C0A-4465-8A0B-9E2A4875FA3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Note that hardware “virtualisation” refers to the process whereby one (or more) machine(s) pretend to be a different piece of hardware running a different OS.  This can be a single machine running several different OSs, but in the case of cloud computing is more usually a bank of machines working as a flexible collective. </a:t>
            </a:r>
          </a:p>
        </p:txBody>
      </p:sp>
    </p:spTree>
    <p:extLst>
      <p:ext uri="{BB962C8B-B14F-4D97-AF65-F5344CB8AC3E}">
        <p14:creationId xmlns:p14="http://schemas.microsoft.com/office/powerpoint/2010/main" val="251964612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45BCB428-E7BD-4E10-8941-C84476F23D52}"/>
              </a:ext>
            </a:extLst>
          </p:cNvPr>
          <p:cNvSpPr>
            <a:spLocks noGrp="1" noRot="1" noChangeAspect="1" noTextEdit="1"/>
          </p:cNvSpPr>
          <p:nvPr>
            <p:ph type="sldImg"/>
          </p:nvPr>
        </p:nvSpPr>
        <p:spPr>
          <a:xfrm>
            <a:off x="331788" y="863600"/>
            <a:ext cx="6134100" cy="3451225"/>
          </a:xfrm>
          <a:ln/>
        </p:spPr>
      </p:sp>
      <p:sp>
        <p:nvSpPr>
          <p:cNvPr id="87043" name="Notes Placeholder 2">
            <a:extLst>
              <a:ext uri="{FF2B5EF4-FFF2-40B4-BE49-F238E27FC236}">
                <a16:creationId xmlns:a16="http://schemas.microsoft.com/office/drawing/2014/main" id="{4C67EFAE-2DCD-454F-AC99-AA5496E654A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Nick has given the costs above.</a:t>
            </a:r>
          </a:p>
          <a:p>
            <a:endParaRPr lang="en-GB" altLang="en-US">
              <a:cs typeface="Arial" panose="020B0604020202020204" pitchFamily="34" charset="0"/>
            </a:endParaRPr>
          </a:p>
          <a:p>
            <a:r>
              <a:rPr lang="en-GB" altLang="en-US">
                <a:cs typeface="Arial" panose="020B0604020202020204" pitchFamily="34" charset="0"/>
              </a:rPr>
              <a:t>Amazon cloud costs (from </a:t>
            </a:r>
            <a:r>
              <a:rPr lang="en-GB" altLang="en-US">
                <a:cs typeface="Arial" panose="020B0604020202020204" pitchFamily="34" charset="0"/>
                <a:hlinkClick r:id="rId3" action="ppaction://hlinkfile"/>
              </a:rPr>
              <a:t>http://aws.amazon.com/ec2/pricing/</a:t>
            </a:r>
            <a:r>
              <a:rPr lang="en-GB" altLang="en-US">
                <a:cs typeface="Arial" panose="020B0604020202020204" pitchFamily="34" charset="0"/>
              </a:rPr>
              <a:t> with instance definitions here </a:t>
            </a:r>
            <a:r>
              <a:rPr lang="en-GB" altLang="en-US">
                <a:cs typeface="Arial" panose="020B0604020202020204" pitchFamily="34" charset="0"/>
                <a:hlinkClick r:id="rId4" action="ppaction://hlinkfile"/>
              </a:rPr>
              <a:t>http://aws.amazon.com/ec2/instance-types/</a:t>
            </a:r>
            <a:r>
              <a:rPr lang="en-GB" altLang="en-US">
                <a:cs typeface="Arial" panose="020B0604020202020204" pitchFamily="34" charset="0"/>
              </a:rPr>
              <a:t>) running Linux (Windows is a bit more expensive).</a:t>
            </a:r>
            <a:br>
              <a:rPr lang="en-GB" altLang="en-US">
                <a:cs typeface="Arial" panose="020B0604020202020204" pitchFamily="34" charset="0"/>
              </a:rPr>
            </a:br>
            <a:r>
              <a:rPr lang="en-GB" altLang="en-US">
                <a:cs typeface="Arial" panose="020B0604020202020204" pitchFamily="34" charset="0"/>
              </a:rPr>
              <a:t>The machines are easy to start up and shut down, so you should only pay while they're in use.</a:t>
            </a:r>
            <a:br>
              <a:rPr lang="en-GB" altLang="en-US">
                <a:cs typeface="Arial" panose="020B0604020202020204" pitchFamily="34" charset="0"/>
              </a:rPr>
            </a:br>
            <a:endParaRPr lang="en-GB" altLang="en-US">
              <a:cs typeface="Arial" panose="020B0604020202020204" pitchFamily="34" charset="0"/>
            </a:endParaRPr>
          </a:p>
          <a:p>
            <a:r>
              <a:rPr lang="en-GB" altLang="en-US">
                <a:cs typeface="Arial" panose="020B0604020202020204" pitchFamily="34" charset="0"/>
              </a:rPr>
              <a:t>Nick also notes that you can apply for Amazon sponsorship which gets you free resources – the form takes about 30 mins to fill in and can get you several thousand dollars worth of resources for something useful.</a:t>
            </a:r>
          </a:p>
        </p:txBody>
      </p:sp>
    </p:spTree>
    <p:extLst>
      <p:ext uri="{BB962C8B-B14F-4D97-AF65-F5344CB8AC3E}">
        <p14:creationId xmlns:p14="http://schemas.microsoft.com/office/powerpoint/2010/main" val="63517095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914BB6AD-D99D-4052-A465-C117E851CD4B}"/>
              </a:ext>
            </a:extLst>
          </p:cNvPr>
          <p:cNvSpPr>
            <a:spLocks noGrp="1" noRot="1" noChangeAspect="1" noTextEdit="1"/>
          </p:cNvSpPr>
          <p:nvPr>
            <p:ph type="sldImg"/>
          </p:nvPr>
        </p:nvSpPr>
        <p:spPr>
          <a:xfrm>
            <a:off x="331788" y="863600"/>
            <a:ext cx="6134100" cy="3451225"/>
          </a:xfrm>
          <a:ln/>
        </p:spPr>
      </p:sp>
      <p:sp>
        <p:nvSpPr>
          <p:cNvPr id="90115" name="Notes Placeholder 2">
            <a:extLst>
              <a:ext uri="{FF2B5EF4-FFF2-40B4-BE49-F238E27FC236}">
                <a16:creationId xmlns:a16="http://schemas.microsoft.com/office/drawing/2014/main" id="{7746E519-349B-416D-85AB-A73F259D0F7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When considering the kind of system to run your program on, you need to think about a few issues.</a:t>
            </a:r>
          </a:p>
        </p:txBody>
      </p:sp>
    </p:spTree>
    <p:extLst>
      <p:ext uri="{BB962C8B-B14F-4D97-AF65-F5344CB8AC3E}">
        <p14:creationId xmlns:p14="http://schemas.microsoft.com/office/powerpoint/2010/main" val="238991200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A32C017B-E6B9-4A27-AD11-1066D2D3E060}"/>
              </a:ext>
            </a:extLst>
          </p:cNvPr>
          <p:cNvSpPr>
            <a:spLocks noGrp="1" noRot="1" noChangeAspect="1" noTextEdit="1"/>
          </p:cNvSpPr>
          <p:nvPr>
            <p:ph type="sldImg"/>
          </p:nvPr>
        </p:nvSpPr>
        <p:spPr>
          <a:xfrm>
            <a:off x="331788" y="863600"/>
            <a:ext cx="6134100" cy="3451225"/>
          </a:xfrm>
          <a:ln/>
        </p:spPr>
      </p:sp>
      <p:sp>
        <p:nvSpPr>
          <p:cNvPr id="92163" name="Notes Placeholder 2">
            <a:extLst>
              <a:ext uri="{FF2B5EF4-FFF2-40B4-BE49-F238E27FC236}">
                <a16:creationId xmlns:a16="http://schemas.microsoft.com/office/drawing/2014/main" id="{2663A886-8C9F-4A19-8386-4095E1B51B4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cs typeface="Arial" panose="020B0604020202020204" pitchFamily="34" charset="0"/>
            </a:endParaRPr>
          </a:p>
        </p:txBody>
      </p:sp>
    </p:spTree>
    <p:extLst>
      <p:ext uri="{BB962C8B-B14F-4D97-AF65-F5344CB8AC3E}">
        <p14:creationId xmlns:p14="http://schemas.microsoft.com/office/powerpoint/2010/main" val="363041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972DF441-0C76-4D07-9812-954D3977163B}"/>
              </a:ext>
            </a:extLst>
          </p:cNvPr>
          <p:cNvSpPr>
            <a:spLocks noGrp="1" noRot="1" noChangeAspect="1" noTextEdit="1"/>
          </p:cNvSpPr>
          <p:nvPr>
            <p:ph type="sldImg"/>
          </p:nvPr>
        </p:nvSpPr>
        <p:spPr>
          <a:xfrm>
            <a:off x="331788" y="863600"/>
            <a:ext cx="6134100" cy="3451225"/>
          </a:xfrm>
          <a:ln/>
        </p:spPr>
      </p:sp>
      <p:sp>
        <p:nvSpPr>
          <p:cNvPr id="13315" name="Notes Placeholder 2">
            <a:extLst>
              <a:ext uri="{FF2B5EF4-FFF2-40B4-BE49-F238E27FC236}">
                <a16:creationId xmlns:a16="http://schemas.microsoft.com/office/drawing/2014/main" id="{8BE54A74-0BCD-44DA-B631-1E8D6E25976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In general, however, we want more than one 1bit variables, we need tens of variables of several bytes each. In addition we need resources to manage those. These limit the size of our models on a single PC.</a:t>
            </a:r>
          </a:p>
        </p:txBody>
      </p:sp>
    </p:spTree>
    <p:extLst>
      <p:ext uri="{BB962C8B-B14F-4D97-AF65-F5344CB8AC3E}">
        <p14:creationId xmlns:p14="http://schemas.microsoft.com/office/powerpoint/2010/main" val="837996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6B17D1F-C984-4578-8CC3-4016222DC072}"/>
              </a:ext>
            </a:extLst>
          </p:cNvPr>
          <p:cNvSpPr>
            <a:spLocks noGrp="1" noRot="1" noChangeAspect="1" noTextEdit="1"/>
          </p:cNvSpPr>
          <p:nvPr>
            <p:ph type="sldImg"/>
          </p:nvPr>
        </p:nvSpPr>
        <p:spPr>
          <a:xfrm>
            <a:off x="331788" y="863600"/>
            <a:ext cx="6134100" cy="3451225"/>
          </a:xfrm>
          <a:ln/>
        </p:spPr>
      </p:sp>
      <p:sp>
        <p:nvSpPr>
          <p:cNvPr id="15363" name="Notes Placeholder 2">
            <a:extLst>
              <a:ext uri="{FF2B5EF4-FFF2-40B4-BE49-F238E27FC236}">
                <a16:creationId xmlns:a16="http://schemas.microsoft.com/office/drawing/2014/main" id="{E564024B-A813-4644-A084-054421C3EB6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In addition to memory space, calculations also take processing time (informally "power"). </a:t>
            </a:r>
          </a:p>
          <a:p>
            <a:endParaRPr lang="en-GB" altLang="en-US" dirty="0">
              <a:cs typeface="Arial" panose="020B0604020202020204" pitchFamily="34" charset="0"/>
            </a:endParaRPr>
          </a:p>
          <a:p>
            <a:r>
              <a:rPr lang="en-GB" altLang="en-US" dirty="0">
                <a:cs typeface="Arial" panose="020B0604020202020204" pitchFamily="34" charset="0"/>
              </a:rPr>
              <a:t>Malleson, N., See, L.M., Evans, A.J. and Heppenstall, A.J. (2010) 'Implementing comprehensive offender behaviour in a realistic agent-based model of burglary' Simulation, 0(0): 1-22</a:t>
            </a:r>
          </a:p>
          <a:p>
            <a:r>
              <a:rPr lang="en-GB" altLang="en-US" dirty="0">
                <a:cs typeface="Arial" panose="020B0604020202020204" pitchFamily="34" charset="0"/>
              </a:rPr>
              <a:t>Parry, H., Evans, A.J., and Morgan, D. (2006) 'Aphid population dynamics in agricultural landscapes: an agent-based simulation model' Ecological Modelling, Special Issue on Pattern and Processes of Dynamic Landscapes, 199 (4), 451-463.</a:t>
            </a:r>
          </a:p>
          <a:p>
            <a:r>
              <a:rPr lang="en-GB" altLang="en-US" dirty="0">
                <a:cs typeface="Arial" panose="020B0604020202020204" pitchFamily="34" charset="0"/>
              </a:rPr>
              <a:t>Parry, H. and Evans, A.J. (2008) 'A comparative analysis of parallel processing and super-individual methods for improving the computational performance of a large individual-based model' Ecological Modelling, 214 (2-4), 141-152</a:t>
            </a:r>
          </a:p>
        </p:txBody>
      </p:sp>
    </p:spTree>
    <p:extLst>
      <p:ext uri="{BB962C8B-B14F-4D97-AF65-F5344CB8AC3E}">
        <p14:creationId xmlns:p14="http://schemas.microsoft.com/office/powerpoint/2010/main" val="2155456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one model run might be fine, we have to remember that we often need multiple runs.</a:t>
            </a:r>
          </a:p>
        </p:txBody>
      </p:sp>
    </p:spTree>
    <p:extLst>
      <p:ext uri="{BB962C8B-B14F-4D97-AF65-F5344CB8AC3E}">
        <p14:creationId xmlns:p14="http://schemas.microsoft.com/office/powerpoint/2010/main" val="1222033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E663839F-5244-4BE0-8A93-F7AF2E4FCF5E}"/>
              </a:ext>
            </a:extLst>
          </p:cNvPr>
          <p:cNvSpPr>
            <a:spLocks noGrp="1" noRot="1" noChangeAspect="1" noTextEdit="1"/>
          </p:cNvSpPr>
          <p:nvPr>
            <p:ph type="sldImg"/>
          </p:nvPr>
        </p:nvSpPr>
        <p:spPr>
          <a:xfrm>
            <a:off x="331788" y="863600"/>
            <a:ext cx="6134100" cy="3451225"/>
          </a:xfrm>
          <a:ln/>
        </p:spPr>
      </p:sp>
      <p:sp>
        <p:nvSpPr>
          <p:cNvPr id="18435" name="Notes Placeholder 2">
            <a:extLst>
              <a:ext uri="{FF2B5EF4-FFF2-40B4-BE49-F238E27FC236}">
                <a16:creationId xmlns:a16="http://schemas.microsoft.com/office/drawing/2014/main" id="{A949297D-A125-4B0B-A556-04C8710341B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This is especially true where our model inputs might range across several values in reality. In this case we often want to generate a set of models encompassing that range (weighted for the more probable values) to see what the range of outputs might be.</a:t>
            </a:r>
          </a:p>
          <a:p>
            <a:endParaRPr lang="en-GB" altLang="en-US" dirty="0">
              <a:cs typeface="Arial" panose="020B0604020202020204" pitchFamily="34" charset="0"/>
            </a:endParaRPr>
          </a:p>
          <a:p>
            <a:r>
              <a:rPr lang="en-GB" altLang="en-US" dirty="0">
                <a:cs typeface="Arial" panose="020B0604020202020204" pitchFamily="34" charset="0"/>
              </a:rPr>
              <a:t>For and introduction, see:</a:t>
            </a:r>
          </a:p>
          <a:p>
            <a:r>
              <a:rPr lang="en-GB" altLang="en-US" dirty="0">
                <a:cs typeface="Arial" panose="020B0604020202020204" pitchFamily="34" charset="0"/>
              </a:rPr>
              <a:t>Evans, A.J. (2012) 'Uncertainty and Error'. In Heppenstall, A.J., Crooks, A.T., See, L.M., and Batty, M. (2011) 'Agent-Based Models of Geographical Systems'. Springer.</a:t>
            </a:r>
          </a:p>
        </p:txBody>
      </p:sp>
    </p:spTree>
    <p:extLst>
      <p:ext uri="{BB962C8B-B14F-4D97-AF65-F5344CB8AC3E}">
        <p14:creationId xmlns:p14="http://schemas.microsoft.com/office/powerpoint/2010/main" val="1880209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4.jpe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9.xml"/><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11E5-701E-480B-8A96-9BBEB29AFD14}"/>
              </a:ext>
            </a:extLst>
          </p:cNvPr>
          <p:cNvSpPr>
            <a:spLocks noGrp="1"/>
          </p:cNvSpPr>
          <p:nvPr>
            <p:ph type="ctrTitle"/>
          </p:nvPr>
        </p:nvSpPr>
        <p:spPr/>
        <p:txBody>
          <a:bodyPr/>
          <a:lstStyle/>
          <a:p>
            <a:r>
              <a:rPr lang="en-GB" dirty="0">
                <a:solidFill>
                  <a:prstClr val="black"/>
                </a:solidFill>
                <a:cs typeface="Arial" charset="0"/>
              </a:rPr>
              <a:t>Parallel Programming</a:t>
            </a:r>
            <a:endParaRPr lang="en-GB" dirty="0"/>
          </a:p>
        </p:txBody>
      </p:sp>
      <p:sp>
        <p:nvSpPr>
          <p:cNvPr id="3" name="Subtitle 2">
            <a:extLst>
              <a:ext uri="{FF2B5EF4-FFF2-40B4-BE49-F238E27FC236}">
                <a16:creationId xmlns:a16="http://schemas.microsoft.com/office/drawing/2014/main" id="{E395355A-DE91-404A-ABAC-C26030D48492}"/>
              </a:ext>
            </a:extLst>
          </p:cNvPr>
          <p:cNvSpPr>
            <a:spLocks noGrp="1"/>
          </p:cNvSpPr>
          <p:nvPr>
            <p:ph type="subTitle" idx="1"/>
          </p:nvPr>
        </p:nvSpPr>
        <p:spPr/>
        <p:txBody>
          <a:bodyPr/>
          <a:lstStyle/>
          <a:p>
            <a:r>
              <a:rPr lang="en-GB" dirty="0"/>
              <a:t>Dr Andy Evans</a:t>
            </a:r>
          </a:p>
        </p:txBody>
      </p:sp>
    </p:spTree>
    <p:extLst>
      <p:ext uri="{BB962C8B-B14F-4D97-AF65-F5344CB8AC3E}">
        <p14:creationId xmlns:p14="http://schemas.microsoft.com/office/powerpoint/2010/main" val="300085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F658922-521D-498F-83E9-06BEAC06E524}"/>
              </a:ext>
            </a:extLst>
          </p:cNvPr>
          <p:cNvSpPr>
            <a:spLocks noGrp="1"/>
          </p:cNvSpPr>
          <p:nvPr>
            <p:ph type="title"/>
          </p:nvPr>
        </p:nvSpPr>
        <p:spPr>
          <a:xfrm>
            <a:off x="2208212" y="260350"/>
            <a:ext cx="9504411" cy="1143000"/>
          </a:xfrm>
        </p:spPr>
        <p:txBody>
          <a:bodyPr/>
          <a:lstStyle/>
          <a:p>
            <a:pPr algn="r"/>
            <a:r>
              <a:rPr lang="en-GB" altLang="en-US" sz="4000" dirty="0"/>
              <a:t>Monte Carlo testing</a:t>
            </a:r>
          </a:p>
        </p:txBody>
      </p:sp>
      <p:sp>
        <p:nvSpPr>
          <p:cNvPr id="17411" name="Content Placeholder 2">
            <a:extLst>
              <a:ext uri="{FF2B5EF4-FFF2-40B4-BE49-F238E27FC236}">
                <a16:creationId xmlns:a16="http://schemas.microsoft.com/office/drawing/2014/main" id="{59BA387E-957F-422D-B45A-04F6D3EDE386}"/>
              </a:ext>
            </a:extLst>
          </p:cNvPr>
          <p:cNvSpPr>
            <a:spLocks noGrp="1"/>
          </p:cNvSpPr>
          <p:nvPr>
            <p:ph idx="1"/>
          </p:nvPr>
        </p:nvSpPr>
        <p:spPr>
          <a:xfrm>
            <a:off x="407368" y="2636838"/>
            <a:ext cx="11305256" cy="3878262"/>
          </a:xfrm>
        </p:spPr>
        <p:txBody>
          <a:bodyPr/>
          <a:lstStyle/>
          <a:p>
            <a:pPr marL="0" indent="0">
              <a:spcAft>
                <a:spcPts val="1200"/>
              </a:spcAft>
              <a:buNone/>
            </a:pPr>
            <a:r>
              <a:rPr lang="en-GB" altLang="en-US" sz="2600" dirty="0"/>
              <a:t>Where inputs have  a distribution (error or otherwise), sample from this using Monte Carlo sampling:</a:t>
            </a:r>
          </a:p>
          <a:p>
            <a:pPr marL="400050" lvl="1" indent="0">
              <a:spcAft>
                <a:spcPts val="1200"/>
              </a:spcAft>
              <a:buNone/>
            </a:pPr>
            <a:r>
              <a:rPr lang="en-GB" altLang="en-US" sz="2600" dirty="0"/>
              <a:t>Sample such that the likelihood of getting a value is equal to its likelihood in the original distribution.</a:t>
            </a:r>
          </a:p>
          <a:p>
            <a:pPr marL="0" indent="0">
              <a:spcAft>
                <a:spcPts val="1200"/>
              </a:spcAft>
              <a:buNone/>
            </a:pPr>
            <a:r>
              <a:rPr lang="en-GB" altLang="en-US" sz="2600" dirty="0"/>
              <a:t>Run the model until the results distribution is clear. </a:t>
            </a:r>
          </a:p>
          <a:p>
            <a:pPr marL="0" indent="0">
              <a:spcAft>
                <a:spcPts val="1200"/>
              </a:spcAft>
              <a:buNone/>
            </a:pPr>
            <a:r>
              <a:rPr lang="en-GB" altLang="en-US" sz="2600" dirty="0"/>
              <a:t>Estimates of how many runs are necessary run from 100 to 1000s.</a:t>
            </a:r>
          </a:p>
        </p:txBody>
      </p:sp>
    </p:spTree>
    <p:extLst>
      <p:ext uri="{BB962C8B-B14F-4D97-AF65-F5344CB8AC3E}">
        <p14:creationId xmlns:p14="http://schemas.microsoft.com/office/powerpoint/2010/main" val="1302372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77093F1-C0A7-489C-B96B-1C2970475FA0}"/>
              </a:ext>
            </a:extLst>
          </p:cNvPr>
          <p:cNvSpPr>
            <a:spLocks noGrp="1"/>
          </p:cNvSpPr>
          <p:nvPr>
            <p:ph type="title"/>
          </p:nvPr>
        </p:nvSpPr>
        <p:spPr>
          <a:xfrm>
            <a:off x="1981201" y="274638"/>
            <a:ext cx="9731423" cy="1143000"/>
          </a:xfrm>
        </p:spPr>
        <p:txBody>
          <a:bodyPr/>
          <a:lstStyle/>
          <a:p>
            <a:pPr algn="r"/>
            <a:r>
              <a:rPr lang="en-GB" altLang="en-US" sz="4000" dirty="0"/>
              <a:t>Identifiability</a:t>
            </a:r>
          </a:p>
        </p:txBody>
      </p:sp>
      <p:sp>
        <p:nvSpPr>
          <p:cNvPr id="11267" name="Content Placeholder 2">
            <a:extLst>
              <a:ext uri="{FF2B5EF4-FFF2-40B4-BE49-F238E27FC236}">
                <a16:creationId xmlns:a16="http://schemas.microsoft.com/office/drawing/2014/main" id="{C9207370-B470-4D94-AB27-EA82D5926A4F}"/>
              </a:ext>
            </a:extLst>
          </p:cNvPr>
          <p:cNvSpPr>
            <a:spLocks noGrp="1"/>
          </p:cNvSpPr>
          <p:nvPr>
            <p:ph idx="1"/>
          </p:nvPr>
        </p:nvSpPr>
        <p:spPr>
          <a:xfrm>
            <a:off x="346027" y="2492375"/>
            <a:ext cx="11366597" cy="3949700"/>
          </a:xfrm>
        </p:spPr>
        <p:txBody>
          <a:bodyPr/>
          <a:lstStyle/>
          <a:p>
            <a:pPr marL="0" indent="0">
              <a:spcAft>
                <a:spcPts val="1200"/>
              </a:spcAft>
              <a:buNone/>
              <a:defRPr/>
            </a:pPr>
            <a:r>
              <a:rPr lang="en-GB" sz="2600" dirty="0"/>
              <a:t>In addition, it may be that multiple sets of parameters would give a model that matched the calibration data well, but gave varying predictive results. Whether we can identify the true parameters from the data is known as the </a:t>
            </a:r>
            <a:r>
              <a:rPr lang="en-GB" sz="2600" dirty="0">
                <a:solidFill>
                  <a:schemeClr val="tx2">
                    <a:lumMod val="60000"/>
                    <a:lumOff val="40000"/>
                  </a:schemeClr>
                </a:solidFill>
              </a:rPr>
              <a:t> </a:t>
            </a:r>
            <a:r>
              <a:rPr lang="en-GB" sz="2600" dirty="0" err="1">
                <a:solidFill>
                  <a:schemeClr val="tx2">
                    <a:lumMod val="60000"/>
                    <a:lumOff val="40000"/>
                  </a:schemeClr>
                </a:solidFill>
              </a:rPr>
              <a:t>identifiability</a:t>
            </a:r>
            <a:r>
              <a:rPr lang="en-GB" sz="2600" dirty="0">
                <a:solidFill>
                  <a:schemeClr val="tx2">
                    <a:lumMod val="60000"/>
                    <a:lumOff val="40000"/>
                  </a:schemeClr>
                </a:solidFill>
              </a:rPr>
              <a:t> problem</a:t>
            </a:r>
            <a:r>
              <a:rPr lang="en-GB" sz="2600" dirty="0"/>
              <a:t>. Discovering what these parameters are is the </a:t>
            </a:r>
            <a:r>
              <a:rPr lang="en-GB" sz="2600" dirty="0">
                <a:solidFill>
                  <a:schemeClr val="tx2">
                    <a:lumMod val="60000"/>
                    <a:lumOff val="40000"/>
                  </a:schemeClr>
                </a:solidFill>
              </a:rPr>
              <a:t>inverse problem</a:t>
            </a:r>
            <a:r>
              <a:rPr lang="en-GB" sz="2600" dirty="0"/>
              <a:t>.</a:t>
            </a:r>
          </a:p>
          <a:p>
            <a:pPr marL="0" indent="0">
              <a:spcAft>
                <a:spcPts val="1200"/>
              </a:spcAft>
              <a:buNone/>
              <a:defRPr/>
            </a:pPr>
            <a:r>
              <a:rPr lang="en-GB" sz="2600" dirty="0"/>
              <a:t>If we can’t identify the true parameter sets, we may want to Monte Carlo test the distribution of potential parameter sets to show the range of potential solutions.</a:t>
            </a:r>
          </a:p>
          <a:p>
            <a:pPr marL="0" indent="0">
              <a:buNone/>
              <a:defRPr/>
            </a:pPr>
            <a:endParaRPr lang="en-GB" dirty="0"/>
          </a:p>
        </p:txBody>
      </p:sp>
    </p:spTree>
    <p:extLst>
      <p:ext uri="{BB962C8B-B14F-4D97-AF65-F5344CB8AC3E}">
        <p14:creationId xmlns:p14="http://schemas.microsoft.com/office/powerpoint/2010/main" val="315681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5373F791-D6AA-496A-9BDD-B5323DC225D7}"/>
              </a:ext>
            </a:extLst>
          </p:cNvPr>
          <p:cNvSpPr>
            <a:spLocks noGrp="1"/>
          </p:cNvSpPr>
          <p:nvPr>
            <p:ph type="title"/>
          </p:nvPr>
        </p:nvSpPr>
        <p:spPr>
          <a:xfrm>
            <a:off x="2135188" y="260350"/>
            <a:ext cx="9649444" cy="1143000"/>
          </a:xfrm>
        </p:spPr>
        <p:txBody>
          <a:bodyPr/>
          <a:lstStyle/>
          <a:p>
            <a:pPr algn="r"/>
            <a:r>
              <a:rPr lang="en-GB" altLang="en-US" sz="4000" dirty="0"/>
              <a:t>Equifinality</a:t>
            </a:r>
          </a:p>
        </p:txBody>
      </p:sp>
      <p:sp>
        <p:nvSpPr>
          <p:cNvPr id="12291" name="Content Placeholder 2">
            <a:extLst>
              <a:ext uri="{FF2B5EF4-FFF2-40B4-BE49-F238E27FC236}">
                <a16:creationId xmlns:a16="http://schemas.microsoft.com/office/drawing/2014/main" id="{9FD2AEEF-7EA4-4F28-BDB7-BF83078CE881}"/>
              </a:ext>
            </a:extLst>
          </p:cNvPr>
          <p:cNvSpPr>
            <a:spLocks noGrp="1"/>
          </p:cNvSpPr>
          <p:nvPr>
            <p:ph idx="1"/>
          </p:nvPr>
        </p:nvSpPr>
        <p:spPr>
          <a:xfrm>
            <a:off x="551384" y="2276476"/>
            <a:ext cx="11233248" cy="4310063"/>
          </a:xfrm>
        </p:spPr>
        <p:txBody>
          <a:bodyPr/>
          <a:lstStyle/>
          <a:p>
            <a:pPr marL="0" indent="0">
              <a:spcAft>
                <a:spcPts val="1200"/>
              </a:spcAft>
              <a:buNone/>
              <a:defRPr/>
            </a:pPr>
            <a:r>
              <a:rPr lang="en-GB" sz="2600" dirty="0"/>
              <a:t>In addition, we may not trust the model form because multiple models give the same calibration results (the </a:t>
            </a:r>
            <a:r>
              <a:rPr lang="en-GB" sz="2600" dirty="0" err="1">
                <a:solidFill>
                  <a:schemeClr val="tx2">
                    <a:lumMod val="60000"/>
                    <a:lumOff val="40000"/>
                  </a:schemeClr>
                </a:solidFill>
              </a:rPr>
              <a:t>equifinality</a:t>
            </a:r>
            <a:r>
              <a:rPr lang="en-GB" sz="2600" dirty="0">
                <a:solidFill>
                  <a:schemeClr val="tx2">
                    <a:lumMod val="60000"/>
                    <a:lumOff val="40000"/>
                  </a:schemeClr>
                </a:solidFill>
              </a:rPr>
              <a:t> problem</a:t>
            </a:r>
            <a:r>
              <a:rPr lang="en-GB" sz="2600" dirty="0"/>
              <a:t>).</a:t>
            </a:r>
          </a:p>
          <a:p>
            <a:pPr marL="0" indent="0">
              <a:spcAft>
                <a:spcPts val="1200"/>
              </a:spcAft>
              <a:buNone/>
              <a:defRPr/>
            </a:pPr>
            <a:r>
              <a:rPr lang="en-GB" sz="2600" dirty="0"/>
              <a:t>We may want to test multiple model forms against each other and pick the best.</a:t>
            </a:r>
          </a:p>
          <a:p>
            <a:pPr marL="0" indent="0">
              <a:spcAft>
                <a:spcPts val="1200"/>
              </a:spcAft>
              <a:buNone/>
              <a:defRPr/>
            </a:pPr>
            <a:r>
              <a:rPr lang="en-GB" sz="2600" dirty="0"/>
              <a:t>Or we may want to combine the results if we think different system components are better represented by different models.</a:t>
            </a:r>
          </a:p>
          <a:p>
            <a:pPr marL="0" indent="0">
              <a:spcAft>
                <a:spcPts val="1200"/>
              </a:spcAft>
              <a:buNone/>
              <a:defRPr/>
            </a:pPr>
            <a:r>
              <a:rPr lang="en-GB" sz="2600" dirty="0"/>
              <a:t>Some evidence that such ‘</a:t>
            </a:r>
            <a:r>
              <a:rPr lang="en-GB" sz="2600" dirty="0">
                <a:solidFill>
                  <a:schemeClr val="tx2">
                    <a:lumMod val="60000"/>
                    <a:lumOff val="40000"/>
                  </a:schemeClr>
                </a:solidFill>
              </a:rPr>
              <a:t>ensemble</a:t>
            </a:r>
            <a:r>
              <a:rPr lang="en-GB" sz="2600" dirty="0"/>
              <a:t>’ models do better.</a:t>
            </a:r>
          </a:p>
        </p:txBody>
      </p:sp>
    </p:spTree>
    <p:extLst>
      <p:ext uri="{BB962C8B-B14F-4D97-AF65-F5344CB8AC3E}">
        <p14:creationId xmlns:p14="http://schemas.microsoft.com/office/powerpoint/2010/main" val="1600027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A2BA330E-D8B4-4F00-BDB9-46ED8018564E}"/>
              </a:ext>
            </a:extLst>
          </p:cNvPr>
          <p:cNvSpPr>
            <a:spLocks noGrp="1"/>
          </p:cNvSpPr>
          <p:nvPr>
            <p:ph type="title"/>
          </p:nvPr>
        </p:nvSpPr>
        <p:spPr/>
        <p:txBody>
          <a:bodyPr/>
          <a:lstStyle/>
          <a:p>
            <a:pPr algn="r"/>
            <a:r>
              <a:rPr lang="en-GB" altLang="en-US"/>
              <a:t>Processing</a:t>
            </a:r>
          </a:p>
        </p:txBody>
      </p:sp>
      <p:sp>
        <p:nvSpPr>
          <p:cNvPr id="22531" name="Content Placeholder 2">
            <a:extLst>
              <a:ext uri="{FF2B5EF4-FFF2-40B4-BE49-F238E27FC236}">
                <a16:creationId xmlns:a16="http://schemas.microsoft.com/office/drawing/2014/main" id="{A44083B3-64C6-4304-AFAF-9F6820EF68A3}"/>
              </a:ext>
            </a:extLst>
          </p:cNvPr>
          <p:cNvSpPr>
            <a:spLocks noGrp="1"/>
          </p:cNvSpPr>
          <p:nvPr>
            <p:ph idx="1"/>
          </p:nvPr>
        </p:nvSpPr>
        <p:spPr>
          <a:xfrm>
            <a:off x="479376" y="2205039"/>
            <a:ext cx="11161240" cy="4537075"/>
          </a:xfrm>
        </p:spPr>
        <p:txBody>
          <a:bodyPr/>
          <a:lstStyle/>
          <a:p>
            <a:pPr marL="0" indent="0">
              <a:spcAft>
                <a:spcPts val="1200"/>
              </a:spcAft>
              <a:buNone/>
            </a:pPr>
            <a:r>
              <a:rPr lang="en-GB" altLang="en-US" sz="2600" dirty="0"/>
              <a:t>a) Individual level model of 273 burglars searching 30000 houses in Leeds over 30 days takes 20hrs.</a:t>
            </a:r>
          </a:p>
          <a:p>
            <a:pPr marL="0" indent="0">
              <a:spcAft>
                <a:spcPts val="1200"/>
              </a:spcAft>
              <a:buNone/>
            </a:pPr>
            <a:r>
              <a:rPr lang="en-GB" altLang="en-US" sz="2600" dirty="0"/>
              <a:t>	100 runs = 83.3 days</a:t>
            </a:r>
          </a:p>
          <a:p>
            <a:pPr marL="0" indent="0">
              <a:spcAft>
                <a:spcPts val="1200"/>
              </a:spcAft>
              <a:buNone/>
            </a:pPr>
            <a:r>
              <a:rPr lang="en-GB" altLang="en-US" sz="2600" dirty="0"/>
              <a:t> b) Aphid migration model of 750,000 aphids takes 12 days to run them out of a 100m field.</a:t>
            </a:r>
          </a:p>
          <a:p>
            <a:pPr marL="0" indent="0">
              <a:spcAft>
                <a:spcPts val="1200"/>
              </a:spcAft>
              <a:buNone/>
            </a:pPr>
            <a:r>
              <a:rPr lang="en-GB" altLang="en-US" sz="2600" dirty="0"/>
              <a:t>	100 runs = 3.2 years</a:t>
            </a:r>
          </a:p>
          <a:p>
            <a:pPr marL="0" indent="0">
              <a:spcAft>
                <a:spcPts val="1200"/>
              </a:spcAft>
              <a:buNone/>
            </a:pPr>
            <a:r>
              <a:rPr lang="en-GB" altLang="en-US" sz="2600" dirty="0"/>
              <a:t>Ideally, models based on current data would run faster than reality to make predictions useful!</a:t>
            </a:r>
          </a:p>
        </p:txBody>
      </p:sp>
    </p:spTree>
    <p:extLst>
      <p:ext uri="{BB962C8B-B14F-4D97-AF65-F5344CB8AC3E}">
        <p14:creationId xmlns:p14="http://schemas.microsoft.com/office/powerpoint/2010/main" val="2651648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4005E4C-8CF5-4C0B-9E13-3D3CDC1CCCED}"/>
              </a:ext>
            </a:extLst>
          </p:cNvPr>
          <p:cNvSpPr>
            <a:spLocks noGrp="1"/>
          </p:cNvSpPr>
          <p:nvPr>
            <p:ph type="title"/>
          </p:nvPr>
        </p:nvSpPr>
        <p:spPr>
          <a:xfrm>
            <a:off x="2135187" y="333375"/>
            <a:ext cx="9453041" cy="1143000"/>
          </a:xfrm>
        </p:spPr>
        <p:txBody>
          <a:bodyPr/>
          <a:lstStyle/>
          <a:p>
            <a:pPr algn="r"/>
            <a:r>
              <a:rPr lang="en-GB" altLang="en-US" sz="4000" dirty="0"/>
              <a:t>Issues</a:t>
            </a:r>
          </a:p>
        </p:txBody>
      </p:sp>
      <p:sp>
        <p:nvSpPr>
          <p:cNvPr id="23555" name="Content Placeholder 2">
            <a:extLst>
              <a:ext uri="{FF2B5EF4-FFF2-40B4-BE49-F238E27FC236}">
                <a16:creationId xmlns:a16="http://schemas.microsoft.com/office/drawing/2014/main" id="{3003CB29-3F8A-420B-BE53-9580F557E7BE}"/>
              </a:ext>
            </a:extLst>
          </p:cNvPr>
          <p:cNvSpPr>
            <a:spLocks noGrp="1"/>
          </p:cNvSpPr>
          <p:nvPr>
            <p:ph idx="1"/>
          </p:nvPr>
        </p:nvSpPr>
        <p:spPr>
          <a:xfrm>
            <a:off x="551384" y="2565400"/>
            <a:ext cx="9453041" cy="4021138"/>
          </a:xfrm>
        </p:spPr>
        <p:txBody>
          <a:bodyPr/>
          <a:lstStyle/>
          <a:p>
            <a:pPr marL="0" indent="0">
              <a:buNone/>
            </a:pPr>
            <a:r>
              <a:rPr lang="en-GB" altLang="en-US" sz="2600" dirty="0"/>
              <a:t>Models can therefore be:</a:t>
            </a:r>
          </a:p>
          <a:p>
            <a:pPr marL="0" indent="0">
              <a:buNone/>
            </a:pPr>
            <a:r>
              <a:rPr lang="en-GB" altLang="en-US" sz="2600" dirty="0"/>
              <a:t>	Memory limited.</a:t>
            </a:r>
          </a:p>
          <a:p>
            <a:pPr marL="0" indent="0">
              <a:buNone/>
            </a:pPr>
            <a:r>
              <a:rPr lang="en-GB" altLang="en-US" sz="2600" dirty="0"/>
              <a:t>	Processing limited.</a:t>
            </a:r>
          </a:p>
          <a:p>
            <a:pPr marL="0" indent="0">
              <a:buNone/>
            </a:pPr>
            <a:r>
              <a:rPr lang="en-GB" altLang="en-US" sz="2600" dirty="0"/>
              <a:t>	Both.</a:t>
            </a:r>
          </a:p>
        </p:txBody>
      </p:sp>
    </p:spTree>
    <p:extLst>
      <p:ext uri="{BB962C8B-B14F-4D97-AF65-F5344CB8AC3E}">
        <p14:creationId xmlns:p14="http://schemas.microsoft.com/office/powerpoint/2010/main" val="2990555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60B43253-D86F-4D02-BB91-DB8D3BDF400A}"/>
              </a:ext>
            </a:extLst>
          </p:cNvPr>
          <p:cNvSpPr>
            <a:spLocks noGrp="1"/>
          </p:cNvSpPr>
          <p:nvPr>
            <p:ph type="title"/>
          </p:nvPr>
        </p:nvSpPr>
        <p:spPr>
          <a:xfrm>
            <a:off x="2208213" y="260350"/>
            <a:ext cx="9504410" cy="1143000"/>
          </a:xfrm>
        </p:spPr>
        <p:txBody>
          <a:bodyPr/>
          <a:lstStyle/>
          <a:p>
            <a:pPr algn="r"/>
            <a:r>
              <a:rPr lang="en-GB" altLang="en-US" sz="4000" dirty="0"/>
              <a:t>Solutions</a:t>
            </a:r>
          </a:p>
        </p:txBody>
      </p:sp>
      <p:sp>
        <p:nvSpPr>
          <p:cNvPr id="24579" name="Content Placeholder 2">
            <a:extLst>
              <a:ext uri="{FF2B5EF4-FFF2-40B4-BE49-F238E27FC236}">
                <a16:creationId xmlns:a16="http://schemas.microsoft.com/office/drawing/2014/main" id="{1AEF6314-4C87-4B0A-A163-8CBAC5628B1C}"/>
              </a:ext>
            </a:extLst>
          </p:cNvPr>
          <p:cNvSpPr>
            <a:spLocks noGrp="1"/>
          </p:cNvSpPr>
          <p:nvPr>
            <p:ph idx="1"/>
          </p:nvPr>
        </p:nvSpPr>
        <p:spPr>
          <a:xfrm>
            <a:off x="551384" y="1773238"/>
            <a:ext cx="11161239" cy="4813300"/>
          </a:xfrm>
        </p:spPr>
        <p:txBody>
          <a:bodyPr/>
          <a:lstStyle/>
          <a:p>
            <a:pPr marL="0" indent="0">
              <a:buNone/>
            </a:pPr>
            <a:r>
              <a:rPr lang="en-GB" altLang="en-US" sz="2600" dirty="0"/>
              <a:t>If a single model takes 20hrs to run and we need to run 100:</a:t>
            </a:r>
          </a:p>
          <a:p>
            <a:pPr marL="0" indent="0">
              <a:buNone/>
            </a:pPr>
            <a:endParaRPr lang="en-GB" altLang="en-US" sz="2600" dirty="0"/>
          </a:p>
          <a:p>
            <a:pPr marL="0" indent="0">
              <a:buNone/>
            </a:pPr>
            <a:r>
              <a:rPr lang="en-GB" altLang="en-US" sz="2600" dirty="0"/>
              <a:t>a) Somehow cut down the number of runs needed.</a:t>
            </a:r>
          </a:p>
          <a:p>
            <a:pPr marL="0" indent="0">
              <a:buNone/>
            </a:pPr>
            <a:endParaRPr lang="en-GB" altLang="en-US" sz="2600" dirty="0"/>
          </a:p>
          <a:p>
            <a:pPr marL="0" indent="0">
              <a:buNone/>
            </a:pPr>
            <a:r>
              <a:rPr lang="en-GB" altLang="en-US" sz="2600" dirty="0"/>
              <a:t>b) Batch distribution: Run models on 100 computers, one model per computer. Each model takes 20hrs. Only suitable where not memory limited.</a:t>
            </a:r>
          </a:p>
          <a:p>
            <a:pPr marL="0" indent="0">
              <a:buNone/>
            </a:pPr>
            <a:endParaRPr lang="en-GB" altLang="en-US" sz="2600" dirty="0"/>
          </a:p>
          <a:p>
            <a:pPr marL="0" indent="0">
              <a:buNone/>
            </a:pPr>
            <a:r>
              <a:rPr lang="en-GB" altLang="en-US" sz="2600" dirty="0"/>
              <a:t>c) Parallelisation: Spread the model across multiple computers so it only takes 12mins to run, and run it 100 times.</a:t>
            </a:r>
          </a:p>
          <a:p>
            <a:pPr marL="0" indent="0">
              <a:buNone/>
            </a:pPr>
            <a:endParaRPr lang="en-GB" altLang="en-US" sz="2600" dirty="0"/>
          </a:p>
        </p:txBody>
      </p:sp>
    </p:spTree>
    <p:extLst>
      <p:ext uri="{BB962C8B-B14F-4D97-AF65-F5344CB8AC3E}">
        <p14:creationId xmlns:p14="http://schemas.microsoft.com/office/powerpoint/2010/main" val="95701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68B0D3C6-CA79-48FE-BF80-B651F597ABB6}"/>
              </a:ext>
            </a:extLst>
          </p:cNvPr>
          <p:cNvSpPr>
            <a:spLocks noGrp="1" noChangeArrowheads="1"/>
          </p:cNvSpPr>
          <p:nvPr>
            <p:ph idx="1"/>
          </p:nvPr>
        </p:nvSpPr>
        <p:spPr>
          <a:xfrm>
            <a:off x="263352" y="2349500"/>
            <a:ext cx="9741073" cy="4237038"/>
          </a:xfrm>
        </p:spPr>
        <p:txBody>
          <a:bodyPr rtlCol="0">
            <a:normAutofit/>
          </a:bodyPr>
          <a:lstStyle/>
          <a:p>
            <a:pPr lvl="1" eaLnBrk="1" fontAlgn="auto" hangingPunct="1">
              <a:spcAft>
                <a:spcPts val="0"/>
              </a:spcAft>
              <a:buNone/>
              <a:defRPr/>
            </a:pPr>
            <a:r>
              <a:rPr lang="en-GB" dirty="0">
                <a:solidFill>
                  <a:schemeClr val="bg1">
                    <a:lumMod val="50000"/>
                  </a:schemeClr>
                </a:solidFill>
              </a:rPr>
              <a:t>Computational issues with modelling</a:t>
            </a:r>
          </a:p>
          <a:p>
            <a:pPr lvl="1" eaLnBrk="1" fontAlgn="auto" hangingPunct="1">
              <a:spcAft>
                <a:spcPts val="0"/>
              </a:spcAft>
              <a:buNone/>
              <a:defRPr/>
            </a:pPr>
            <a:r>
              <a:rPr lang="en-GB" sz="3600" dirty="0"/>
              <a:t>High Performance Computing</a:t>
            </a:r>
          </a:p>
          <a:p>
            <a:pPr lvl="1" eaLnBrk="1" fontAlgn="auto" hangingPunct="1">
              <a:spcAft>
                <a:spcPts val="0"/>
              </a:spcAft>
              <a:buNone/>
              <a:defRPr/>
            </a:pPr>
            <a:r>
              <a:rPr lang="en-GB" dirty="0">
                <a:solidFill>
                  <a:schemeClr val="bg1">
                    <a:lumMod val="50000"/>
                  </a:schemeClr>
                </a:solidFill>
              </a:rPr>
              <a:t>Parallel programming</a:t>
            </a:r>
          </a:p>
          <a:p>
            <a:pPr lvl="1" eaLnBrk="1" fontAlgn="auto" hangingPunct="1">
              <a:spcAft>
                <a:spcPts val="0"/>
              </a:spcAft>
              <a:buNone/>
              <a:defRPr/>
            </a:pPr>
            <a:r>
              <a:rPr lang="en-GB" sz="2000" dirty="0">
                <a:solidFill>
                  <a:schemeClr val="bg1">
                    <a:lumMod val="50000"/>
                  </a:schemeClr>
                </a:solidFill>
              </a:rPr>
              <a:t>Distributed computing architectures</a:t>
            </a:r>
            <a:endParaRPr lang="en-GB" sz="2000" dirty="0">
              <a:solidFill>
                <a:prstClr val="white">
                  <a:lumMod val="50000"/>
                </a:prstClr>
              </a:solidFill>
            </a:endParaRPr>
          </a:p>
          <a:p>
            <a:pPr lvl="1" eaLnBrk="1" fontAlgn="auto" hangingPunct="1">
              <a:spcAft>
                <a:spcPts val="0"/>
              </a:spcAft>
              <a:buNone/>
              <a:defRPr/>
            </a:pPr>
            <a:endParaRPr lang="en-GB" sz="2000" dirty="0">
              <a:solidFill>
                <a:schemeClr val="bg1">
                  <a:lumMod val="50000"/>
                </a:schemeClr>
              </a:solidFill>
            </a:endParaRPr>
          </a:p>
        </p:txBody>
      </p:sp>
    </p:spTree>
    <p:extLst>
      <p:ext uri="{BB962C8B-B14F-4D97-AF65-F5344CB8AC3E}">
        <p14:creationId xmlns:p14="http://schemas.microsoft.com/office/powerpoint/2010/main" val="825799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4C4A1CFF-B47E-426A-9048-0BF5261F8656}"/>
              </a:ext>
            </a:extLst>
          </p:cNvPr>
          <p:cNvSpPr>
            <a:spLocks noGrp="1"/>
          </p:cNvSpPr>
          <p:nvPr>
            <p:ph type="title"/>
          </p:nvPr>
        </p:nvSpPr>
        <p:spPr>
          <a:xfrm>
            <a:off x="1703389" y="260351"/>
            <a:ext cx="10081243" cy="936625"/>
          </a:xfrm>
        </p:spPr>
        <p:txBody>
          <a:bodyPr/>
          <a:lstStyle/>
          <a:p>
            <a:pPr algn="r"/>
            <a:r>
              <a:rPr lang="en-GB" altLang="en-US" sz="4000" dirty="0"/>
              <a:t>Supercomputers vs. Distributed</a:t>
            </a:r>
            <a:endParaRPr lang="en-GB" altLang="en-US" dirty="0"/>
          </a:p>
        </p:txBody>
      </p:sp>
      <p:sp>
        <p:nvSpPr>
          <p:cNvPr id="3" name="Content Placeholder 2">
            <a:extLst>
              <a:ext uri="{FF2B5EF4-FFF2-40B4-BE49-F238E27FC236}">
                <a16:creationId xmlns:a16="http://schemas.microsoft.com/office/drawing/2014/main" id="{FDBF5837-1881-43D1-B7AA-986F5680FC31}"/>
              </a:ext>
            </a:extLst>
          </p:cNvPr>
          <p:cNvSpPr>
            <a:spLocks noGrp="1"/>
          </p:cNvSpPr>
          <p:nvPr>
            <p:ph idx="1"/>
          </p:nvPr>
        </p:nvSpPr>
        <p:spPr>
          <a:xfrm>
            <a:off x="407368" y="1341439"/>
            <a:ext cx="11233248" cy="5400675"/>
          </a:xfrm>
        </p:spPr>
        <p:txBody>
          <a:bodyPr/>
          <a:lstStyle/>
          <a:p>
            <a:pPr marL="0" indent="0">
              <a:buNone/>
              <a:defRPr/>
            </a:pPr>
            <a:r>
              <a:rPr lang="en-GB" sz="2600" dirty="0">
                <a:solidFill>
                  <a:schemeClr val="tx2">
                    <a:lumMod val="60000"/>
                    <a:lumOff val="40000"/>
                  </a:schemeClr>
                </a:solidFill>
              </a:rPr>
              <a:t>Supercomputers</a:t>
            </a:r>
            <a:r>
              <a:rPr lang="en-GB" sz="2600" dirty="0"/>
              <a:t>: very high specification machines.</a:t>
            </a:r>
          </a:p>
          <a:p>
            <a:pPr marL="0" indent="0">
              <a:spcAft>
                <a:spcPts val="1200"/>
              </a:spcAft>
              <a:buNone/>
              <a:defRPr/>
            </a:pPr>
            <a:r>
              <a:rPr lang="en-GB" sz="2600" dirty="0"/>
              <a:t>Added multiple processors to a single machine with high speed internal connections. Note that most PCs now have more than one processor and/or core.</a:t>
            </a:r>
          </a:p>
          <a:p>
            <a:pPr marL="0" indent="0">
              <a:buNone/>
              <a:defRPr/>
            </a:pPr>
            <a:r>
              <a:rPr lang="en-GB" sz="2600" dirty="0">
                <a:solidFill>
                  <a:schemeClr val="tx2">
                    <a:lumMod val="60000"/>
                    <a:lumOff val="40000"/>
                  </a:schemeClr>
                </a:solidFill>
              </a:rPr>
              <a:t>Distributed computing</a:t>
            </a:r>
            <a:r>
              <a:rPr lang="en-GB" sz="2600" dirty="0"/>
              <a:t>: Several computers work together.</a:t>
            </a:r>
          </a:p>
          <a:p>
            <a:pPr marL="0" indent="0">
              <a:buNone/>
              <a:defRPr/>
            </a:pPr>
            <a:r>
              <a:rPr lang="en-GB" sz="2600" dirty="0"/>
              <a:t>Either formally connected or through apps that work in the background.</a:t>
            </a:r>
          </a:p>
          <a:p>
            <a:pPr marL="0" indent="0">
              <a:buNone/>
              <a:defRPr/>
            </a:pPr>
            <a:r>
              <a:rPr lang="en-GB" sz="2600" dirty="0"/>
              <a:t>Strictly includes any networked computing jobs including </a:t>
            </a:r>
            <a:r>
              <a:rPr lang="en-GB" sz="2600" dirty="0">
                <a:solidFill>
                  <a:schemeClr val="tx2">
                    <a:lumMod val="60000"/>
                    <a:lumOff val="40000"/>
                  </a:schemeClr>
                </a:solidFill>
              </a:rPr>
              <a:t>Peer-to-Peer</a:t>
            </a:r>
            <a:r>
              <a:rPr lang="en-GB" sz="2600" dirty="0"/>
              <a:t> (P2P) services.</a:t>
            </a:r>
          </a:p>
          <a:p>
            <a:pPr marL="0" indent="0">
              <a:buNone/>
              <a:defRPr/>
            </a:pPr>
            <a:r>
              <a:rPr lang="en-GB" sz="2600" dirty="0"/>
              <a:t>Informal includes: Napster (Distributed Data);  </a:t>
            </a:r>
            <a:r>
              <a:rPr lang="en-GB" sz="2600" dirty="0" err="1"/>
              <a:t>SETI@Home</a:t>
            </a:r>
            <a:r>
              <a:rPr lang="en-GB" sz="2600" dirty="0"/>
              <a:t> (Distributed Processing; see Berkeley Open Infrastructure for Network Computing [BOINC]); Skype; Spotify.</a:t>
            </a:r>
          </a:p>
        </p:txBody>
      </p:sp>
    </p:spTree>
    <p:extLst>
      <p:ext uri="{BB962C8B-B14F-4D97-AF65-F5344CB8AC3E}">
        <p14:creationId xmlns:p14="http://schemas.microsoft.com/office/powerpoint/2010/main" val="1709668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6000B7F4-12C0-4A3A-B9ED-D820B61A5589}"/>
              </a:ext>
            </a:extLst>
          </p:cNvPr>
          <p:cNvSpPr>
            <a:spLocks noGrp="1"/>
          </p:cNvSpPr>
          <p:nvPr>
            <p:ph type="title"/>
          </p:nvPr>
        </p:nvSpPr>
        <p:spPr/>
        <p:txBody>
          <a:bodyPr/>
          <a:lstStyle/>
          <a:p>
            <a:pPr algn="r"/>
            <a:r>
              <a:rPr lang="en-GB" altLang="en-US" sz="4000"/>
              <a:t>Flynn’s taxonomy</a:t>
            </a:r>
          </a:p>
        </p:txBody>
      </p:sp>
      <p:sp>
        <p:nvSpPr>
          <p:cNvPr id="3" name="Content Placeholder 2">
            <a:extLst>
              <a:ext uri="{FF2B5EF4-FFF2-40B4-BE49-F238E27FC236}">
                <a16:creationId xmlns:a16="http://schemas.microsoft.com/office/drawing/2014/main" id="{51C29684-ED89-4A42-96D4-1106F4546188}"/>
              </a:ext>
            </a:extLst>
          </p:cNvPr>
          <p:cNvSpPr>
            <a:spLocks noGrp="1"/>
          </p:cNvSpPr>
          <p:nvPr>
            <p:ph idx="1"/>
          </p:nvPr>
        </p:nvSpPr>
        <p:spPr>
          <a:xfrm>
            <a:off x="479376" y="1341438"/>
            <a:ext cx="11103024" cy="5245100"/>
          </a:xfrm>
        </p:spPr>
        <p:txBody>
          <a:bodyPr/>
          <a:lstStyle/>
          <a:p>
            <a:pPr>
              <a:buFont typeface="Arial" charset="0"/>
              <a:buNone/>
              <a:defRPr/>
            </a:pPr>
            <a:r>
              <a:rPr lang="en-GB" sz="2600" dirty="0">
                <a:solidFill>
                  <a:schemeClr val="tx2">
                    <a:lumMod val="60000"/>
                    <a:lumOff val="40000"/>
                  </a:schemeClr>
                </a:solidFill>
              </a:rPr>
              <a:t>SISD: Single Instruction, Single Data stream</a:t>
            </a:r>
          </a:p>
          <a:p>
            <a:pPr>
              <a:buFont typeface="Arial" charset="0"/>
              <a:buNone/>
              <a:defRPr/>
            </a:pPr>
            <a:r>
              <a:rPr lang="en-GB" sz="2600" dirty="0">
                <a:solidFill>
                  <a:schemeClr val="tx2">
                    <a:lumMod val="60000"/>
                    <a:lumOff val="40000"/>
                  </a:schemeClr>
                </a:solidFill>
              </a:rPr>
              <a:t>MISD: Multiple Instruction, Single Data stream</a:t>
            </a:r>
          </a:p>
          <a:p>
            <a:pPr>
              <a:buFont typeface="Arial" charset="0"/>
              <a:buNone/>
              <a:defRPr/>
            </a:pPr>
            <a:r>
              <a:rPr lang="en-GB" sz="2600" dirty="0">
                <a:solidFill>
                  <a:schemeClr val="tx2">
                    <a:lumMod val="60000"/>
                    <a:lumOff val="40000"/>
                  </a:schemeClr>
                </a:solidFill>
              </a:rPr>
              <a:t>SIMD: Single Instruction, Multiple Data stream</a:t>
            </a:r>
          </a:p>
          <a:p>
            <a:pPr marL="450850" lvl="1" indent="0">
              <a:buNone/>
              <a:defRPr/>
            </a:pPr>
            <a:r>
              <a:rPr lang="en-GB" sz="2600" dirty="0"/>
              <a:t>Each processor runs the same instruction on multiple  datasets.</a:t>
            </a:r>
          </a:p>
          <a:p>
            <a:pPr marL="450850" lvl="1" indent="0">
              <a:buNone/>
              <a:defRPr/>
            </a:pPr>
            <a:r>
              <a:rPr lang="en-GB" sz="2600" dirty="0"/>
              <a:t>Each processor waits for all to finish.</a:t>
            </a:r>
          </a:p>
          <a:p>
            <a:pPr>
              <a:buFont typeface="Arial" charset="0"/>
              <a:buNone/>
              <a:defRPr/>
            </a:pPr>
            <a:r>
              <a:rPr lang="en-GB" sz="2600" dirty="0">
                <a:solidFill>
                  <a:schemeClr val="tx2">
                    <a:lumMod val="60000"/>
                    <a:lumOff val="40000"/>
                  </a:schemeClr>
                </a:solidFill>
              </a:rPr>
              <a:t>MIMD: Multiple Instruction, Multiple data stream</a:t>
            </a:r>
          </a:p>
          <a:p>
            <a:pPr marL="450850" lvl="1" indent="0">
              <a:buNone/>
              <a:defRPr/>
            </a:pPr>
            <a:r>
              <a:rPr lang="en-GB" sz="2600" dirty="0"/>
              <a:t>Each processor runs whatever instructions it likes on multiple data streams. </a:t>
            </a:r>
          </a:p>
          <a:p>
            <a:pPr lvl="1">
              <a:buFont typeface="Arial" charset="0"/>
              <a:buNone/>
              <a:defRPr/>
            </a:pPr>
            <a:r>
              <a:rPr lang="en-GB" sz="2600" dirty="0">
                <a:solidFill>
                  <a:schemeClr val="tx2">
                    <a:lumMod val="60000"/>
                    <a:lumOff val="40000"/>
                  </a:schemeClr>
                </a:solidFill>
              </a:rPr>
              <a:t>SPMD: Single Process/program, Multiple Data</a:t>
            </a:r>
          </a:p>
          <a:p>
            <a:pPr lvl="1">
              <a:buFont typeface="Arial" charset="0"/>
              <a:buNone/>
              <a:defRPr/>
            </a:pPr>
            <a:r>
              <a:rPr lang="en-GB" sz="2600" dirty="0"/>
              <a:t>		Tasks split with different input data.</a:t>
            </a:r>
          </a:p>
        </p:txBody>
      </p:sp>
    </p:spTree>
    <p:extLst>
      <p:ext uri="{BB962C8B-B14F-4D97-AF65-F5344CB8AC3E}">
        <p14:creationId xmlns:p14="http://schemas.microsoft.com/office/powerpoint/2010/main" val="3670272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584656CB-F1DD-4B50-B5FA-B3D5D2486509}"/>
              </a:ext>
            </a:extLst>
          </p:cNvPr>
          <p:cNvSpPr>
            <a:spLocks noGrp="1"/>
          </p:cNvSpPr>
          <p:nvPr>
            <p:ph type="title"/>
          </p:nvPr>
        </p:nvSpPr>
        <p:spPr>
          <a:xfrm>
            <a:off x="1703389" y="260351"/>
            <a:ext cx="9937229" cy="792163"/>
          </a:xfrm>
        </p:spPr>
        <p:txBody>
          <a:bodyPr/>
          <a:lstStyle/>
          <a:p>
            <a:pPr algn="r"/>
            <a:r>
              <a:rPr lang="en-GB" altLang="en-US" sz="4000" dirty="0"/>
              <a:t>Beowulf</a:t>
            </a:r>
            <a:endParaRPr lang="en-GB" altLang="en-US" dirty="0"/>
          </a:p>
        </p:txBody>
      </p:sp>
      <p:sp>
        <p:nvSpPr>
          <p:cNvPr id="3" name="Content Placeholder 2">
            <a:extLst>
              <a:ext uri="{FF2B5EF4-FFF2-40B4-BE49-F238E27FC236}">
                <a16:creationId xmlns:a16="http://schemas.microsoft.com/office/drawing/2014/main" id="{4A1CB0C7-9BD6-40B5-913C-FD710B3327D9}"/>
              </a:ext>
            </a:extLst>
          </p:cNvPr>
          <p:cNvSpPr>
            <a:spLocks noGrp="1"/>
          </p:cNvSpPr>
          <p:nvPr>
            <p:ph idx="1"/>
          </p:nvPr>
        </p:nvSpPr>
        <p:spPr>
          <a:xfrm>
            <a:off x="551384" y="1268413"/>
            <a:ext cx="9937229" cy="5473700"/>
          </a:xfrm>
        </p:spPr>
        <p:txBody>
          <a:bodyPr/>
          <a:lstStyle/>
          <a:p>
            <a:pPr marL="0" indent="0">
              <a:buNone/>
              <a:defRPr/>
            </a:pPr>
            <a:r>
              <a:rPr lang="en-GB" sz="2600" dirty="0"/>
              <a:t>Formal MIMD architectures include </a:t>
            </a:r>
            <a:r>
              <a:rPr lang="en-GB" sz="2600" i="1" dirty="0">
                <a:solidFill>
                  <a:schemeClr val="tx2">
                    <a:lumMod val="60000"/>
                    <a:lumOff val="40000"/>
                  </a:schemeClr>
                </a:solidFill>
              </a:rPr>
              <a:t>Beowulf clusters</a:t>
            </a:r>
            <a:r>
              <a:rPr lang="en-GB" sz="2600" dirty="0"/>
              <a:t>. Built from cheap PCs, these revolutionised the cost of HPC.</a:t>
            </a:r>
          </a:p>
          <a:p>
            <a:pPr marL="400050" lvl="1" indent="0">
              <a:buNone/>
              <a:defRPr/>
            </a:pPr>
            <a:r>
              <a:rPr lang="en-GB" sz="2600" dirty="0"/>
              <a:t>Generally one PC with a monitor acts as ‘node zero’ collating and displaying results.</a:t>
            </a:r>
          </a:p>
          <a:p>
            <a:pPr marL="400050" lvl="1" indent="0">
              <a:buNone/>
              <a:defRPr/>
            </a:pPr>
            <a:r>
              <a:rPr lang="en-GB" sz="2600" dirty="0"/>
              <a:t>Other nodes can write to their own drives and a network space (</a:t>
            </a:r>
            <a:r>
              <a:rPr lang="en-GB" sz="2600" dirty="0">
                <a:solidFill>
                  <a:schemeClr val="tx2">
                    <a:lumMod val="60000"/>
                    <a:lumOff val="40000"/>
                  </a:schemeClr>
                </a:solidFill>
              </a:rPr>
              <a:t>Shared Memory Model</a:t>
            </a:r>
            <a:r>
              <a:rPr lang="en-GB" sz="2600" dirty="0"/>
              <a:t>).</a:t>
            </a:r>
          </a:p>
          <a:p>
            <a:pPr marL="0" indent="0">
              <a:buNone/>
              <a:defRPr/>
            </a:pPr>
            <a:endParaRPr lang="en-GB" dirty="0"/>
          </a:p>
        </p:txBody>
      </p:sp>
      <p:grpSp>
        <p:nvGrpSpPr>
          <p:cNvPr id="32772" name="Group 38">
            <a:extLst>
              <a:ext uri="{FF2B5EF4-FFF2-40B4-BE49-F238E27FC236}">
                <a16:creationId xmlns:a16="http://schemas.microsoft.com/office/drawing/2014/main" id="{7417195A-314D-4D53-B8EE-0B6E878926B3}"/>
              </a:ext>
            </a:extLst>
          </p:cNvPr>
          <p:cNvGrpSpPr>
            <a:grpSpLocks/>
          </p:cNvGrpSpPr>
          <p:nvPr/>
        </p:nvGrpSpPr>
        <p:grpSpPr bwMode="auto">
          <a:xfrm>
            <a:off x="2146300" y="4181476"/>
            <a:ext cx="7939088" cy="2562225"/>
            <a:chOff x="323528" y="3212974"/>
            <a:chExt cx="8533172" cy="2916236"/>
          </a:xfrm>
        </p:grpSpPr>
        <p:pic>
          <p:nvPicPr>
            <p:cNvPr id="32773" name="Picture 8">
              <a:extLst>
                <a:ext uri="{FF2B5EF4-FFF2-40B4-BE49-F238E27FC236}">
                  <a16:creationId xmlns:a16="http://schemas.microsoft.com/office/drawing/2014/main" id="{3AC20596-9167-4FD4-8E4A-A1C1969433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429000"/>
              <a:ext cx="1800200" cy="1751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4" name="Picture 10">
              <a:extLst>
                <a:ext uri="{FF2B5EF4-FFF2-40B4-BE49-F238E27FC236}">
                  <a16:creationId xmlns:a16="http://schemas.microsoft.com/office/drawing/2014/main" id="{F08A12A4-7DE8-4457-8B71-2030E0CE05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3515125"/>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 name="Picture 10">
              <a:extLst>
                <a:ext uri="{FF2B5EF4-FFF2-40B4-BE49-F238E27FC236}">
                  <a16:creationId xmlns:a16="http://schemas.microsoft.com/office/drawing/2014/main" id="{3F2B6C05-32D8-4A1E-8315-C0C39EE019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3537682"/>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6" name="Picture 10">
              <a:extLst>
                <a:ext uri="{FF2B5EF4-FFF2-40B4-BE49-F238E27FC236}">
                  <a16:creationId xmlns:a16="http://schemas.microsoft.com/office/drawing/2014/main" id="{C9526271-7074-48ED-8210-645998A0C1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3537682"/>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Elbow Connector 4">
              <a:extLst>
                <a:ext uri="{FF2B5EF4-FFF2-40B4-BE49-F238E27FC236}">
                  <a16:creationId xmlns:a16="http://schemas.microsoft.com/office/drawing/2014/main" id="{FF7B3899-A4DE-4FC4-A8FF-D43FEB0BF985}"/>
                </a:ext>
              </a:extLst>
            </p:cNvPr>
            <p:cNvCxnSpPr/>
            <p:nvPr/>
          </p:nvCxnSpPr>
          <p:spPr>
            <a:xfrm rot="5400000" flipH="1" flipV="1">
              <a:off x="4237704" y="199720"/>
              <a:ext cx="216821" cy="624332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DAD6DCFB-6152-443A-8AAD-4CE4FAA3B69A}"/>
                </a:ext>
              </a:extLst>
            </p:cNvPr>
            <p:cNvCxnSpPr/>
            <p:nvPr/>
          </p:nvCxnSpPr>
          <p:spPr>
            <a:xfrm>
              <a:off x="3580842" y="3212974"/>
              <a:ext cx="0" cy="3017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ACDA017-7F54-4991-9B83-72B8607A0918}"/>
                </a:ext>
              </a:extLst>
            </p:cNvPr>
            <p:cNvCxnSpPr/>
            <p:nvPr/>
          </p:nvCxnSpPr>
          <p:spPr>
            <a:xfrm>
              <a:off x="5524309" y="3212974"/>
              <a:ext cx="0" cy="3017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BFBB451-5F02-4C63-9E7B-82585BCADB95}"/>
                </a:ext>
              </a:extLst>
            </p:cNvPr>
            <p:cNvCxnSpPr/>
            <p:nvPr/>
          </p:nvCxnSpPr>
          <p:spPr>
            <a:xfrm>
              <a:off x="7467777" y="3212974"/>
              <a:ext cx="0" cy="3017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32781" name="Picture 12">
              <a:extLst>
                <a:ext uri="{FF2B5EF4-FFF2-40B4-BE49-F238E27FC236}">
                  <a16:creationId xmlns:a16="http://schemas.microsoft.com/office/drawing/2014/main" id="{B9B39DFA-E985-4B6F-92D6-9F8438E1923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61627" y="4906309"/>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2" name="Picture 12">
              <a:extLst>
                <a:ext uri="{FF2B5EF4-FFF2-40B4-BE49-F238E27FC236}">
                  <a16:creationId xmlns:a16="http://schemas.microsoft.com/office/drawing/2014/main" id="{4299E1EE-903E-4BE6-998F-C80CFB58D6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8183" y="4952249"/>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3" name="Picture 12">
              <a:extLst>
                <a:ext uri="{FF2B5EF4-FFF2-40B4-BE49-F238E27FC236}">
                  <a16:creationId xmlns:a16="http://schemas.microsoft.com/office/drawing/2014/main" id="{59C51155-E70C-4938-BD62-5E15A2E4693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32031" y="4941271"/>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Arrow Connector 10">
              <a:extLst>
                <a:ext uri="{FF2B5EF4-FFF2-40B4-BE49-F238E27FC236}">
                  <a16:creationId xmlns:a16="http://schemas.microsoft.com/office/drawing/2014/main" id="{2D2434ED-9077-4F4D-A55D-A0D1DC95290B}"/>
                </a:ext>
              </a:extLst>
            </p:cNvPr>
            <p:cNvCxnSpPr/>
            <p:nvPr/>
          </p:nvCxnSpPr>
          <p:spPr>
            <a:xfrm>
              <a:off x="3923806" y="4880686"/>
              <a:ext cx="249119" cy="1445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F10FD29-393F-4EB6-A715-59A388BBDB04}"/>
                </a:ext>
              </a:extLst>
            </p:cNvPr>
            <p:cNvCxnSpPr/>
            <p:nvPr/>
          </p:nvCxnSpPr>
          <p:spPr>
            <a:xfrm>
              <a:off x="5991833" y="4871651"/>
              <a:ext cx="249119" cy="1445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29EC6A69-50CF-4789-A497-36E1921C5451}"/>
                </a:ext>
              </a:extLst>
            </p:cNvPr>
            <p:cNvCxnSpPr/>
            <p:nvPr/>
          </p:nvCxnSpPr>
          <p:spPr>
            <a:xfrm>
              <a:off x="7937008" y="4871651"/>
              <a:ext cx="247413" cy="1445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32787" name="Picture 12">
              <a:extLst>
                <a:ext uri="{FF2B5EF4-FFF2-40B4-BE49-F238E27FC236}">
                  <a16:creationId xmlns:a16="http://schemas.microsoft.com/office/drawing/2014/main" id="{85E112CD-CEA2-44D7-BCCD-66E66299E1D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672" y="5202256"/>
              <a:ext cx="1226431" cy="926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Arrow Connector 18">
              <a:extLst>
                <a:ext uri="{FF2B5EF4-FFF2-40B4-BE49-F238E27FC236}">
                  <a16:creationId xmlns:a16="http://schemas.microsoft.com/office/drawing/2014/main" id="{CE488FD0-29DA-4491-B5E2-A8E2C7AFDF48}"/>
                </a:ext>
              </a:extLst>
            </p:cNvPr>
            <p:cNvCxnSpPr/>
            <p:nvPr/>
          </p:nvCxnSpPr>
          <p:spPr>
            <a:xfrm>
              <a:off x="2987052" y="5708217"/>
              <a:ext cx="4480726" cy="0"/>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DEADF4F-3AB4-4FA3-9EF5-9BFC31FDCB38}"/>
                </a:ext>
              </a:extLst>
            </p:cNvPr>
            <p:cNvCxnSpPr/>
            <p:nvPr/>
          </p:nvCxnSpPr>
          <p:spPr>
            <a:xfrm flipH="1">
              <a:off x="7467777" y="5025233"/>
              <a:ext cx="0" cy="682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BE0C3367-755D-4467-968E-2E6031303625}"/>
                </a:ext>
              </a:extLst>
            </p:cNvPr>
            <p:cNvCxnSpPr/>
            <p:nvPr/>
          </p:nvCxnSpPr>
          <p:spPr>
            <a:xfrm flipH="1">
              <a:off x="5548197" y="5025233"/>
              <a:ext cx="0" cy="682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7458FE9-1276-4647-AB8D-B5E59E001960}"/>
                </a:ext>
              </a:extLst>
            </p:cNvPr>
            <p:cNvCxnSpPr/>
            <p:nvPr/>
          </p:nvCxnSpPr>
          <p:spPr>
            <a:xfrm flipH="1">
              <a:off x="3592785" y="5025233"/>
              <a:ext cx="0" cy="682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D023E326-402C-40B9-A347-7A86B40A5AF5}"/>
                </a:ext>
              </a:extLst>
            </p:cNvPr>
            <p:cNvCxnSpPr/>
            <p:nvPr/>
          </p:nvCxnSpPr>
          <p:spPr>
            <a:xfrm>
              <a:off x="1302940" y="5113767"/>
              <a:ext cx="414630" cy="26379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81389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03A9990-78B7-4520-815B-7E8A848BC0B5}"/>
              </a:ext>
            </a:extLst>
          </p:cNvPr>
          <p:cNvSpPr>
            <a:spLocks noGrp="1"/>
          </p:cNvSpPr>
          <p:nvPr>
            <p:ph type="title"/>
          </p:nvPr>
        </p:nvSpPr>
        <p:spPr>
          <a:xfrm>
            <a:off x="1847850" y="28574"/>
            <a:ext cx="10008790" cy="1024161"/>
          </a:xfrm>
        </p:spPr>
        <p:txBody>
          <a:bodyPr/>
          <a:lstStyle/>
          <a:p>
            <a:pPr algn="r"/>
            <a:r>
              <a:rPr lang="en-GB" altLang="en-US" sz="4000" dirty="0"/>
              <a:t>A few terms from standard programming</a:t>
            </a:r>
          </a:p>
        </p:txBody>
      </p:sp>
      <p:sp>
        <p:nvSpPr>
          <p:cNvPr id="3" name="Content Placeholder 2">
            <a:extLst>
              <a:ext uri="{FF2B5EF4-FFF2-40B4-BE49-F238E27FC236}">
                <a16:creationId xmlns:a16="http://schemas.microsoft.com/office/drawing/2014/main" id="{A6957A79-1D06-435E-A12B-70D50E69F864}"/>
              </a:ext>
            </a:extLst>
          </p:cNvPr>
          <p:cNvSpPr>
            <a:spLocks noGrp="1"/>
          </p:cNvSpPr>
          <p:nvPr>
            <p:ph idx="1"/>
          </p:nvPr>
        </p:nvSpPr>
        <p:spPr>
          <a:xfrm>
            <a:off x="335360" y="1196752"/>
            <a:ext cx="11521280" cy="5462810"/>
          </a:xfrm>
        </p:spPr>
        <p:txBody>
          <a:bodyPr/>
          <a:lstStyle/>
          <a:p>
            <a:pPr marL="0" indent="0">
              <a:spcAft>
                <a:spcPts val="600"/>
              </a:spcAft>
              <a:buNone/>
              <a:defRPr/>
            </a:pPr>
            <a:r>
              <a:rPr lang="en-GB" sz="2200" dirty="0">
                <a:solidFill>
                  <a:schemeClr val="tx2">
                    <a:lumMod val="60000"/>
                    <a:lumOff val="40000"/>
                  </a:schemeClr>
                </a:solidFill>
              </a:rPr>
              <a:t>Process</a:t>
            </a:r>
            <a:r>
              <a:rPr lang="en-GB" sz="2200" dirty="0"/>
              <a:t>:</a:t>
            </a:r>
            <a:r>
              <a:rPr lang="en-GB" sz="2200" dirty="0">
                <a:solidFill>
                  <a:schemeClr val="tx2">
                    <a:lumMod val="60000"/>
                    <a:lumOff val="40000"/>
                  </a:schemeClr>
                </a:solidFill>
              </a:rPr>
              <a:t> </a:t>
            </a:r>
            <a:r>
              <a:rPr lang="en-GB" sz="2200" dirty="0"/>
              <a:t>a self-contained chunk of code running in its own allocated environment.</a:t>
            </a:r>
          </a:p>
          <a:p>
            <a:pPr marL="0" indent="0">
              <a:spcAft>
                <a:spcPts val="600"/>
              </a:spcAft>
              <a:buNone/>
              <a:defRPr/>
            </a:pPr>
            <a:r>
              <a:rPr lang="en-GB" sz="2200" dirty="0">
                <a:solidFill>
                  <a:schemeClr val="tx2">
                    <a:lumMod val="60000"/>
                    <a:lumOff val="40000"/>
                  </a:schemeClr>
                </a:solidFill>
              </a:rPr>
              <a:t>Thread</a:t>
            </a:r>
            <a:r>
              <a:rPr lang="en-GB" sz="2200" dirty="0"/>
              <a:t>: a lightweight sub-process; a semi-independent chunk of a program separated off from other elements.</a:t>
            </a:r>
          </a:p>
          <a:p>
            <a:pPr marL="0" indent="0">
              <a:spcAft>
                <a:spcPts val="600"/>
              </a:spcAft>
              <a:buNone/>
              <a:defRPr/>
            </a:pPr>
            <a:r>
              <a:rPr lang="en-GB" sz="2200" dirty="0">
                <a:solidFill>
                  <a:schemeClr val="tx2">
                    <a:lumMod val="60000"/>
                    <a:lumOff val="40000"/>
                  </a:schemeClr>
                </a:solidFill>
              </a:rPr>
              <a:t>Processor</a:t>
            </a:r>
            <a:r>
              <a:rPr lang="en-GB" sz="2200" dirty="0"/>
              <a:t>: chip doing processing. One Processor may have multiple Cores. A PC might have multiple </a:t>
            </a:r>
            <a:r>
              <a:rPr lang="en-GB" sz="2200" dirty="0">
                <a:solidFill>
                  <a:schemeClr val="tx2">
                    <a:lumMod val="60000"/>
                    <a:lumOff val="40000"/>
                  </a:schemeClr>
                </a:solidFill>
              </a:rPr>
              <a:t>Central Processing Units </a:t>
            </a:r>
            <a:r>
              <a:rPr lang="en-GB" sz="2200" dirty="0"/>
              <a:t>(~processor plus other bits), but will undoubtedly have multiple Cores these days.</a:t>
            </a:r>
          </a:p>
          <a:p>
            <a:pPr marL="0" indent="0">
              <a:spcAft>
                <a:spcPts val="600"/>
              </a:spcAft>
              <a:buNone/>
              <a:defRPr/>
            </a:pPr>
            <a:r>
              <a:rPr lang="en-GB" sz="2200" dirty="0">
                <a:solidFill>
                  <a:schemeClr val="tx2">
                    <a:lumMod val="60000"/>
                    <a:lumOff val="40000"/>
                  </a:schemeClr>
                </a:solidFill>
              </a:rPr>
              <a:t>Core</a:t>
            </a:r>
            <a:r>
              <a:rPr lang="en-GB" sz="2200" dirty="0"/>
              <a:t>: a processing unit usually only capable of running a single Process at a time (though can have others on hold). Usually a single core machine can appear to run more than one Process by quickly switching between processes, though more recently have multiple Hardware Threads (</a:t>
            </a:r>
            <a:r>
              <a:rPr lang="en-GB" sz="2200" dirty="0">
                <a:solidFill>
                  <a:schemeClr val="tx2">
                    <a:lumMod val="60000"/>
                    <a:lumOff val="40000"/>
                  </a:schemeClr>
                </a:solidFill>
              </a:rPr>
              <a:t>HW Threads</a:t>
            </a:r>
            <a:r>
              <a:rPr lang="en-GB" sz="2200" dirty="0"/>
              <a:t>) to support effective use and/or multiple processes/threads essentially as virtual cores.</a:t>
            </a:r>
          </a:p>
          <a:p>
            <a:pPr marL="0" indent="0">
              <a:spcAft>
                <a:spcPts val="1200"/>
              </a:spcAft>
              <a:buNone/>
              <a:defRPr/>
            </a:pPr>
            <a:r>
              <a:rPr lang="en-GB" sz="2200" dirty="0">
                <a:solidFill>
                  <a:schemeClr val="tx2">
                    <a:lumMod val="60000"/>
                    <a:lumOff val="40000"/>
                  </a:schemeClr>
                </a:solidFill>
              </a:rPr>
              <a:t>Asynchronous programming</a:t>
            </a:r>
            <a:r>
              <a:rPr lang="en-GB" sz="2200" dirty="0"/>
              <a:t>: calling code that will, at some point get back to us, rather than calling it in strict order.</a:t>
            </a:r>
          </a:p>
          <a:p>
            <a:pPr marL="0" indent="0">
              <a:spcAft>
                <a:spcPts val="1200"/>
              </a:spcAft>
              <a:buNone/>
              <a:defRPr/>
            </a:pPr>
            <a:r>
              <a:rPr lang="en-GB" sz="2200" dirty="0">
                <a:solidFill>
                  <a:schemeClr val="tx2">
                    <a:lumMod val="60000"/>
                    <a:lumOff val="40000"/>
                  </a:schemeClr>
                </a:solidFill>
              </a:rPr>
              <a:t>Concurrent programming</a:t>
            </a:r>
            <a:r>
              <a:rPr lang="en-GB" sz="2200" dirty="0"/>
              <a:t>: programming using multiple threads and/or multiple cores; on a single machine or multiple specialised machines.</a:t>
            </a:r>
          </a:p>
          <a:p>
            <a:pPr marL="0" indent="0">
              <a:buNone/>
              <a:defRPr/>
            </a:pPr>
            <a:endParaRPr lang="en-GB" sz="2200" dirty="0"/>
          </a:p>
          <a:p>
            <a:pPr marL="0" indent="0">
              <a:buNone/>
              <a:defRPr/>
            </a:pPr>
            <a:endParaRPr lang="en-GB" dirty="0"/>
          </a:p>
        </p:txBody>
      </p:sp>
    </p:spTree>
    <p:extLst>
      <p:ext uri="{BB962C8B-B14F-4D97-AF65-F5344CB8AC3E}">
        <p14:creationId xmlns:p14="http://schemas.microsoft.com/office/powerpoint/2010/main" val="3413177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32ADEE6C-373A-4382-B653-02E369A3CF59}"/>
              </a:ext>
            </a:extLst>
          </p:cNvPr>
          <p:cNvSpPr>
            <a:spLocks noGrp="1"/>
          </p:cNvSpPr>
          <p:nvPr>
            <p:ph type="title"/>
          </p:nvPr>
        </p:nvSpPr>
        <p:spPr>
          <a:xfrm>
            <a:off x="2135188" y="260350"/>
            <a:ext cx="9361412" cy="1143000"/>
          </a:xfrm>
        </p:spPr>
        <p:txBody>
          <a:bodyPr/>
          <a:lstStyle/>
          <a:p>
            <a:pPr algn="r"/>
            <a:r>
              <a:rPr lang="en-GB" altLang="en-US" sz="4000" dirty="0"/>
              <a:t>Parallelisation</a:t>
            </a:r>
          </a:p>
        </p:txBody>
      </p:sp>
      <p:sp>
        <p:nvSpPr>
          <p:cNvPr id="3" name="Content Placeholder 2">
            <a:extLst>
              <a:ext uri="{FF2B5EF4-FFF2-40B4-BE49-F238E27FC236}">
                <a16:creationId xmlns:a16="http://schemas.microsoft.com/office/drawing/2014/main" id="{4F2BEEC9-758A-4738-A7A9-A6187304721C}"/>
              </a:ext>
            </a:extLst>
          </p:cNvPr>
          <p:cNvSpPr>
            <a:spLocks noGrp="1"/>
          </p:cNvSpPr>
          <p:nvPr>
            <p:ph idx="1"/>
          </p:nvPr>
        </p:nvSpPr>
        <p:spPr>
          <a:xfrm>
            <a:off x="407368" y="1341438"/>
            <a:ext cx="11305256" cy="5256212"/>
          </a:xfrm>
        </p:spPr>
        <p:txBody>
          <a:bodyPr/>
          <a:lstStyle/>
          <a:p>
            <a:pPr marL="0" indent="0">
              <a:buNone/>
              <a:defRPr/>
            </a:pPr>
            <a:r>
              <a:rPr lang="en-GB" sz="2600" dirty="0"/>
              <a:t>Split the model up so bits of it run on different machines. End result then collated.</a:t>
            </a:r>
          </a:p>
          <a:p>
            <a:pPr marL="0" indent="0">
              <a:buNone/>
              <a:defRPr/>
            </a:pPr>
            <a:r>
              <a:rPr lang="en-GB" sz="2600" dirty="0"/>
              <a:t>Two broad methods of parallelisation which play out in Flynn’s taxonomy, but also at the model level:</a:t>
            </a:r>
          </a:p>
          <a:p>
            <a:pPr marL="0" indent="0">
              <a:buNone/>
              <a:defRPr/>
            </a:pPr>
            <a:r>
              <a:rPr lang="en-GB" sz="2600" dirty="0">
                <a:solidFill>
                  <a:schemeClr val="tx2">
                    <a:lumMod val="60000"/>
                    <a:lumOff val="40000"/>
                  </a:schemeClr>
                </a:solidFill>
              </a:rPr>
              <a:t>Data parallelisation</a:t>
            </a:r>
          </a:p>
          <a:p>
            <a:pPr marL="0" indent="0">
              <a:buNone/>
              <a:defRPr/>
            </a:pPr>
            <a:r>
              <a:rPr lang="en-GB" sz="2600" dirty="0"/>
              <a:t>Divide the data the model works with into chunks, each processor dealing with a separate chunk (in our case, we usually divide the geography up).</a:t>
            </a:r>
          </a:p>
          <a:p>
            <a:pPr marL="0" indent="0">
              <a:buNone/>
              <a:defRPr/>
            </a:pPr>
            <a:r>
              <a:rPr lang="en-GB" sz="2600" dirty="0">
                <a:solidFill>
                  <a:schemeClr val="tx2">
                    <a:lumMod val="60000"/>
                    <a:lumOff val="40000"/>
                  </a:schemeClr>
                </a:solidFill>
              </a:rPr>
              <a:t>Task parallelisation</a:t>
            </a:r>
          </a:p>
          <a:p>
            <a:pPr marL="0" indent="0">
              <a:buNone/>
              <a:defRPr/>
            </a:pPr>
            <a:r>
              <a:rPr lang="en-GB" sz="2600" dirty="0"/>
              <a:t>Each processor has all the data, but the task is split up (in the case of an ABM, the agents might be divided up – though whether this is task or data division depends on the agents).</a:t>
            </a:r>
          </a:p>
        </p:txBody>
      </p:sp>
    </p:spTree>
    <p:extLst>
      <p:ext uri="{BB962C8B-B14F-4D97-AF65-F5344CB8AC3E}">
        <p14:creationId xmlns:p14="http://schemas.microsoft.com/office/powerpoint/2010/main" val="1527659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6E6D2023-FCA2-42F6-B6FA-50D79359E8F1}"/>
              </a:ext>
            </a:extLst>
          </p:cNvPr>
          <p:cNvSpPr>
            <a:spLocks noGrp="1"/>
          </p:cNvSpPr>
          <p:nvPr>
            <p:ph type="title"/>
          </p:nvPr>
        </p:nvSpPr>
        <p:spPr/>
        <p:txBody>
          <a:bodyPr/>
          <a:lstStyle/>
          <a:p>
            <a:pPr algn="r"/>
            <a:r>
              <a:rPr lang="en-GB" altLang="en-US" sz="4000" dirty="0"/>
              <a:t>Which?</a:t>
            </a:r>
          </a:p>
        </p:txBody>
      </p:sp>
      <p:sp>
        <p:nvSpPr>
          <p:cNvPr id="36867" name="Content Placeholder 2">
            <a:extLst>
              <a:ext uri="{FF2B5EF4-FFF2-40B4-BE49-F238E27FC236}">
                <a16:creationId xmlns:a16="http://schemas.microsoft.com/office/drawing/2014/main" id="{877FCD69-3CF3-4FF6-8DAE-805A0B8E05DC}"/>
              </a:ext>
            </a:extLst>
          </p:cNvPr>
          <p:cNvSpPr>
            <a:spLocks noGrp="1"/>
          </p:cNvSpPr>
          <p:nvPr>
            <p:ph idx="1"/>
          </p:nvPr>
        </p:nvSpPr>
        <p:spPr>
          <a:xfrm>
            <a:off x="335360" y="1772816"/>
            <a:ext cx="11449271" cy="4813723"/>
          </a:xfrm>
        </p:spPr>
        <p:txBody>
          <a:bodyPr/>
          <a:lstStyle/>
          <a:p>
            <a:pPr marL="0" indent="0">
              <a:spcAft>
                <a:spcPts val="1800"/>
              </a:spcAft>
              <a:buNone/>
            </a:pPr>
            <a:r>
              <a:rPr lang="en-GB" altLang="en-US" sz="2600" dirty="0"/>
              <a:t>If memory limited, you </a:t>
            </a:r>
            <a:r>
              <a:rPr lang="en-GB" altLang="en-US" sz="2600" i="1" dirty="0"/>
              <a:t>have</a:t>
            </a:r>
            <a:r>
              <a:rPr lang="en-GB" altLang="en-US" sz="2600" dirty="0"/>
              <a:t> to divide the memory-heavy components, even if this slows the model. Sometimes it is better to get a model running slowly than not at all.</a:t>
            </a:r>
          </a:p>
          <a:p>
            <a:pPr marL="0" indent="0">
              <a:buNone/>
            </a:pPr>
            <a:r>
              <a:rPr lang="en-GB" altLang="en-US" sz="2600" dirty="0"/>
              <a:t>Otherwise, whichever reduces communication between processors – this is usually the slowest process.</a:t>
            </a:r>
          </a:p>
          <a:p>
            <a:pPr marL="400050" lvl="1" indent="0">
              <a:buNone/>
            </a:pPr>
            <a:r>
              <a:rPr lang="en-GB" altLang="en-US" sz="2600" dirty="0"/>
              <a:t>If agents local and static, then divide geography.</a:t>
            </a:r>
          </a:p>
          <a:p>
            <a:pPr marL="400050" lvl="1" indent="0">
              <a:buNone/>
            </a:pPr>
            <a:r>
              <a:rPr lang="en-GB" altLang="en-US" sz="2600" dirty="0"/>
              <a:t>If agents move lots but don’t communicate, then divide agents.</a:t>
            </a:r>
          </a:p>
          <a:p>
            <a:pPr marL="0" indent="0">
              <a:buNone/>
            </a:pPr>
            <a:r>
              <a:rPr lang="en-GB" altLang="en-US" sz="2600" dirty="0"/>
              <a:t>Unfortunately, most models have agents that move and communicate so at some point you’ll have to move agents between geography slabs or communicate with agents on other nodes.</a:t>
            </a:r>
          </a:p>
        </p:txBody>
      </p:sp>
    </p:spTree>
    <p:extLst>
      <p:ext uri="{BB962C8B-B14F-4D97-AF65-F5344CB8AC3E}">
        <p14:creationId xmlns:p14="http://schemas.microsoft.com/office/powerpoint/2010/main" val="1531534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03D805E6-A132-4DC2-9030-2211DA1D8128}"/>
              </a:ext>
            </a:extLst>
          </p:cNvPr>
          <p:cNvSpPr>
            <a:spLocks noGrp="1"/>
          </p:cNvSpPr>
          <p:nvPr>
            <p:ph type="title"/>
          </p:nvPr>
        </p:nvSpPr>
        <p:spPr>
          <a:xfrm>
            <a:off x="2208214" y="188913"/>
            <a:ext cx="9288386" cy="863600"/>
          </a:xfrm>
        </p:spPr>
        <p:txBody>
          <a:bodyPr/>
          <a:lstStyle/>
          <a:p>
            <a:pPr algn="r"/>
            <a:r>
              <a:rPr lang="en-GB" altLang="en-US" sz="4000" dirty="0"/>
              <a:t>Case Study</a:t>
            </a:r>
          </a:p>
        </p:txBody>
      </p:sp>
      <p:sp>
        <p:nvSpPr>
          <p:cNvPr id="37891" name="Content Placeholder 2">
            <a:extLst>
              <a:ext uri="{FF2B5EF4-FFF2-40B4-BE49-F238E27FC236}">
                <a16:creationId xmlns:a16="http://schemas.microsoft.com/office/drawing/2014/main" id="{AE5BC2FC-DC7C-43CB-948C-F272957BA268}"/>
              </a:ext>
            </a:extLst>
          </p:cNvPr>
          <p:cNvSpPr>
            <a:spLocks noGrp="1"/>
          </p:cNvSpPr>
          <p:nvPr>
            <p:ph idx="1"/>
          </p:nvPr>
        </p:nvSpPr>
        <p:spPr>
          <a:xfrm>
            <a:off x="407368" y="1412875"/>
            <a:ext cx="11449272" cy="5329238"/>
          </a:xfrm>
        </p:spPr>
        <p:txBody>
          <a:bodyPr/>
          <a:lstStyle/>
          <a:p>
            <a:pPr marL="0" indent="0">
              <a:buNone/>
            </a:pPr>
            <a:r>
              <a:rPr lang="en-GB" altLang="en-US" sz="2600" dirty="0"/>
              <a:t>Sometimes you need to think closely about the data transferred to get out of this issue.</a:t>
            </a:r>
          </a:p>
          <a:p>
            <a:pPr marL="0" indent="0">
              <a:buNone/>
            </a:pPr>
            <a:r>
              <a:rPr lang="en-GB" altLang="en-US" sz="2600" dirty="0"/>
              <a:t>Memory limited model: how to model millions of Aphids attacking agricultural land?</a:t>
            </a:r>
          </a:p>
          <a:p>
            <a:pPr marL="0" indent="0">
              <a:buNone/>
            </a:pPr>
            <a:r>
              <a:rPr lang="en-GB" altLang="en-US" sz="2600" dirty="0"/>
              <a:t>Aphids move a mix of long and short distances (Lévy flight), random but skewed by wind.</a:t>
            </a:r>
          </a:p>
          <a:p>
            <a:pPr marL="0" indent="0">
              <a:buNone/>
            </a:pPr>
            <a:r>
              <a:rPr lang="en-GB" altLang="en-US" sz="2600" dirty="0"/>
              <a:t>Long flights take place when density of aphids are high, so we can’t reduce the number of agents.</a:t>
            </a:r>
          </a:p>
          <a:p>
            <a:pPr marL="0" indent="0">
              <a:buNone/>
            </a:pPr>
            <a:r>
              <a:rPr lang="en-GB" altLang="en-US" sz="2600" dirty="0"/>
              <a:t>i.e. model needs all of geography on one node, but also all agents need to know about all other agents (i.e. communicate with other agents). </a:t>
            </a:r>
          </a:p>
          <a:p>
            <a:pPr marL="0" indent="0">
              <a:buNone/>
            </a:pPr>
            <a:r>
              <a:rPr lang="en-GB" altLang="en-US" sz="2600" dirty="0"/>
              <a:t>Seems problematic.</a:t>
            </a:r>
          </a:p>
        </p:txBody>
      </p:sp>
    </p:spTree>
    <p:extLst>
      <p:ext uri="{BB962C8B-B14F-4D97-AF65-F5344CB8AC3E}">
        <p14:creationId xmlns:p14="http://schemas.microsoft.com/office/powerpoint/2010/main" val="4094725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6C7CB635-41D6-4C5F-8F3A-5535C68886A5}"/>
              </a:ext>
            </a:extLst>
          </p:cNvPr>
          <p:cNvSpPr>
            <a:spLocks noGrp="1"/>
          </p:cNvSpPr>
          <p:nvPr>
            <p:ph type="title"/>
          </p:nvPr>
        </p:nvSpPr>
        <p:spPr>
          <a:xfrm>
            <a:off x="2135188" y="188914"/>
            <a:ext cx="9433420" cy="720725"/>
          </a:xfrm>
        </p:spPr>
        <p:txBody>
          <a:bodyPr/>
          <a:lstStyle/>
          <a:p>
            <a:pPr algn="r"/>
            <a:r>
              <a:rPr lang="en-GB" altLang="en-US" sz="4000" dirty="0"/>
              <a:t>Case Study</a:t>
            </a:r>
          </a:p>
        </p:txBody>
      </p:sp>
      <p:sp>
        <p:nvSpPr>
          <p:cNvPr id="39939" name="Content Placeholder 2">
            <a:extLst>
              <a:ext uri="{FF2B5EF4-FFF2-40B4-BE49-F238E27FC236}">
                <a16:creationId xmlns:a16="http://schemas.microsoft.com/office/drawing/2014/main" id="{85E312A2-4F8C-4A5A-BAF0-9C70E386C075}"/>
              </a:ext>
            </a:extLst>
          </p:cNvPr>
          <p:cNvSpPr>
            <a:spLocks noGrp="1"/>
          </p:cNvSpPr>
          <p:nvPr>
            <p:ph idx="1"/>
          </p:nvPr>
        </p:nvSpPr>
        <p:spPr>
          <a:xfrm>
            <a:off x="695400" y="1412776"/>
            <a:ext cx="10873207" cy="5173763"/>
          </a:xfrm>
        </p:spPr>
        <p:txBody>
          <a:bodyPr/>
          <a:lstStyle/>
          <a:p>
            <a:pPr marL="0" indent="0">
              <a:spcAft>
                <a:spcPts val="1200"/>
              </a:spcAft>
              <a:buNone/>
            </a:pPr>
            <a:r>
              <a:rPr lang="en-GB" altLang="en-US" sz="2400" dirty="0"/>
              <a:t>Let’s say we run the model on 10 nodes, each with the whole geography but we split up the aphids.</a:t>
            </a:r>
          </a:p>
          <a:p>
            <a:pPr marL="0" indent="0">
              <a:spcAft>
                <a:spcPts val="1200"/>
              </a:spcAft>
              <a:buNone/>
            </a:pPr>
            <a:r>
              <a:rPr lang="en-GB" altLang="en-US" sz="2400" dirty="0"/>
              <a:t>We might think that 100 aphids need 99 communications each to find out where all the other aphids are (i.e. 9,900 communications per step).</a:t>
            </a:r>
          </a:p>
          <a:p>
            <a:pPr marL="0" indent="0">
              <a:spcAft>
                <a:spcPts val="1200"/>
              </a:spcAft>
              <a:buNone/>
            </a:pPr>
            <a:r>
              <a:rPr lang="en-GB" altLang="en-US" sz="2400" dirty="0"/>
              <a:t>But, actually, they only need the density raster on each node. i.e. at most, each node needs to communicate with each other node once per step (10 x 9 communications). </a:t>
            </a:r>
          </a:p>
          <a:p>
            <a:pPr marL="0" indent="0">
              <a:spcAft>
                <a:spcPts val="1200"/>
              </a:spcAft>
              <a:buNone/>
            </a:pPr>
            <a:r>
              <a:rPr lang="en-GB" altLang="en-US" sz="2400" dirty="0"/>
              <a:t>Actually, if we get node zero to request and send out the total aggregate density, each node only needs to communicate with node zero (i.e. 10 sends and 10 receives).</a:t>
            </a:r>
          </a:p>
          <a:p>
            <a:pPr marL="0" indent="0">
              <a:spcAft>
                <a:spcPts val="1200"/>
              </a:spcAft>
              <a:buNone/>
            </a:pPr>
            <a:r>
              <a:rPr lang="en-GB" altLang="en-US" sz="2400" dirty="0"/>
              <a:t>Managed to model 1 million aphids at an equivalent speed to 100,000 aphids on one processor. </a:t>
            </a:r>
          </a:p>
        </p:txBody>
      </p:sp>
    </p:spTree>
    <p:extLst>
      <p:ext uri="{BB962C8B-B14F-4D97-AF65-F5344CB8AC3E}">
        <p14:creationId xmlns:p14="http://schemas.microsoft.com/office/powerpoint/2010/main" val="4267206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B9BFA4C0-AEDC-4822-BA13-57F312BADBA5}"/>
              </a:ext>
            </a:extLst>
          </p:cNvPr>
          <p:cNvSpPr>
            <a:spLocks noGrp="1"/>
          </p:cNvSpPr>
          <p:nvPr>
            <p:ph type="title"/>
          </p:nvPr>
        </p:nvSpPr>
        <p:spPr>
          <a:xfrm>
            <a:off x="2208212" y="260350"/>
            <a:ext cx="9432403" cy="1143000"/>
          </a:xfrm>
        </p:spPr>
        <p:txBody>
          <a:bodyPr/>
          <a:lstStyle/>
          <a:p>
            <a:pPr algn="r"/>
            <a:r>
              <a:rPr lang="en-GB" altLang="en-US" sz="4000" dirty="0"/>
              <a:t>Issues with parallelisation</a:t>
            </a:r>
          </a:p>
        </p:txBody>
      </p:sp>
      <p:sp>
        <p:nvSpPr>
          <p:cNvPr id="3" name="Content Placeholder 2">
            <a:extLst>
              <a:ext uri="{FF2B5EF4-FFF2-40B4-BE49-F238E27FC236}">
                <a16:creationId xmlns:a16="http://schemas.microsoft.com/office/drawing/2014/main" id="{4CDBE226-3337-4AA4-BD9D-9ED775327E37}"/>
              </a:ext>
            </a:extLst>
          </p:cNvPr>
          <p:cNvSpPr>
            <a:spLocks noGrp="1"/>
          </p:cNvSpPr>
          <p:nvPr>
            <p:ph idx="1"/>
          </p:nvPr>
        </p:nvSpPr>
        <p:spPr>
          <a:xfrm>
            <a:off x="479376" y="1628775"/>
            <a:ext cx="11305256" cy="4997450"/>
          </a:xfrm>
        </p:spPr>
        <p:txBody>
          <a:bodyPr/>
          <a:lstStyle/>
          <a:p>
            <a:pPr marL="0" indent="0">
              <a:buNone/>
              <a:defRPr/>
            </a:pPr>
            <a:r>
              <a:rPr lang="en-GB" sz="2600" dirty="0"/>
              <a:t>Message passing </a:t>
            </a:r>
            <a:r>
              <a:rPr lang="en-GB" sz="2600" dirty="0">
                <a:solidFill>
                  <a:schemeClr val="tx2">
                    <a:lumMod val="60000"/>
                    <a:lumOff val="40000"/>
                  </a:schemeClr>
                </a:solidFill>
              </a:rPr>
              <a:t>overheads</a:t>
            </a:r>
            <a:r>
              <a:rPr lang="en-GB" sz="2600" dirty="0"/>
              <a:t> if we need our machines to talk.</a:t>
            </a:r>
          </a:p>
          <a:p>
            <a:pPr marL="0" indent="0">
              <a:buNone/>
              <a:defRPr/>
            </a:pPr>
            <a:r>
              <a:rPr lang="en-GB" sz="2600" dirty="0"/>
              <a:t>Need to </a:t>
            </a:r>
            <a:r>
              <a:rPr lang="en-GB" sz="2600" dirty="0">
                <a:solidFill>
                  <a:schemeClr val="tx2">
                    <a:lumMod val="60000"/>
                    <a:lumOff val="40000"/>
                  </a:schemeClr>
                </a:solidFill>
              </a:rPr>
              <a:t>lock</a:t>
            </a:r>
            <a:r>
              <a:rPr lang="en-GB" sz="2600" dirty="0"/>
              <a:t> shared data when being altered. This can result in </a:t>
            </a:r>
            <a:r>
              <a:rPr lang="en-GB" sz="2600" dirty="0">
                <a:solidFill>
                  <a:schemeClr val="tx2">
                    <a:lumMod val="60000"/>
                    <a:lumOff val="40000"/>
                  </a:schemeClr>
                </a:solidFill>
              </a:rPr>
              <a:t>thundering herd problems</a:t>
            </a:r>
            <a:r>
              <a:rPr lang="en-GB" sz="2600" dirty="0"/>
              <a:t>, where a number of processes want access to resources and use up processing power negotiating that and then putting non-successful processes to sleep.</a:t>
            </a:r>
          </a:p>
          <a:p>
            <a:pPr marL="0" indent="0">
              <a:buNone/>
              <a:defRPr/>
            </a:pPr>
            <a:r>
              <a:rPr lang="en-GB" sz="2600" dirty="0"/>
              <a:t>Need to carefully plan shared variables to prevent </a:t>
            </a:r>
            <a:r>
              <a:rPr lang="en-GB" sz="2600" dirty="0">
                <a:solidFill>
                  <a:schemeClr val="tx2">
                    <a:lumMod val="60000"/>
                    <a:lumOff val="40000"/>
                  </a:schemeClr>
                </a:solidFill>
              </a:rPr>
              <a:t>race hazards</a:t>
            </a:r>
            <a:r>
              <a:rPr lang="en-GB" sz="2600" dirty="0"/>
              <a:t>, where the order of variable changes determines their proper use.</a:t>
            </a:r>
          </a:p>
          <a:p>
            <a:pPr marL="0" indent="0">
              <a:buNone/>
              <a:defRPr/>
            </a:pPr>
            <a:r>
              <a:rPr lang="en-GB" sz="2600" dirty="0">
                <a:solidFill>
                  <a:schemeClr val="tx2">
                    <a:lumMod val="60000"/>
                    <a:lumOff val="40000"/>
                  </a:schemeClr>
                </a:solidFill>
              </a:rPr>
              <a:t>Load balancing </a:t>
            </a:r>
            <a:r>
              <a:rPr lang="en-GB" sz="2600" dirty="0"/>
              <a:t>(how to most efficiently distribute the processing and data).</a:t>
            </a:r>
          </a:p>
          <a:p>
            <a:pPr marL="0" indent="0">
              <a:buNone/>
              <a:defRPr/>
            </a:pPr>
            <a:r>
              <a:rPr lang="en-GB" sz="2600" dirty="0">
                <a:solidFill>
                  <a:schemeClr val="tx2">
                    <a:lumMod val="60000"/>
                    <a:lumOff val="40000"/>
                  </a:schemeClr>
                </a:solidFill>
              </a:rPr>
              <a:t>Synchronisation</a:t>
            </a:r>
            <a:r>
              <a:rPr lang="en-GB" sz="2600" dirty="0"/>
              <a:t>/</a:t>
            </a:r>
            <a:r>
              <a:rPr lang="en-GB" sz="2600" dirty="0" err="1">
                <a:solidFill>
                  <a:schemeClr val="tx2">
                    <a:lumMod val="60000"/>
                    <a:lumOff val="40000"/>
                  </a:schemeClr>
                </a:solidFill>
              </a:rPr>
              <a:t>Asynchronisation</a:t>
            </a:r>
            <a:r>
              <a:rPr lang="en-GB" sz="2600" dirty="0"/>
              <a:t> of code timings to avoid detrimental </a:t>
            </a:r>
            <a:r>
              <a:rPr lang="en-GB" sz="2600" dirty="0">
                <a:solidFill>
                  <a:schemeClr val="tx2">
                    <a:lumMod val="60000"/>
                    <a:lumOff val="40000"/>
                  </a:schemeClr>
                </a:solidFill>
              </a:rPr>
              <a:t>blocking</a:t>
            </a:r>
            <a:r>
              <a:rPr lang="en-GB" sz="2600" dirty="0"/>
              <a:t> (one free processor waiting on another), particularly </a:t>
            </a:r>
            <a:r>
              <a:rPr lang="en-GB" sz="2600" dirty="0">
                <a:solidFill>
                  <a:schemeClr val="tx2">
                    <a:lumMod val="60000"/>
                    <a:lumOff val="40000"/>
                  </a:schemeClr>
                </a:solidFill>
              </a:rPr>
              <a:t>deadlock</a:t>
            </a:r>
            <a:r>
              <a:rPr lang="en-GB" sz="2600" dirty="0"/>
              <a:t> (where all the processors are waiting for each other).</a:t>
            </a:r>
          </a:p>
        </p:txBody>
      </p:sp>
    </p:spTree>
    <p:extLst>
      <p:ext uri="{BB962C8B-B14F-4D97-AF65-F5344CB8AC3E}">
        <p14:creationId xmlns:p14="http://schemas.microsoft.com/office/powerpoint/2010/main" val="855140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42F7E3AA-AD2F-46B3-9A5F-D39510666F3D}"/>
              </a:ext>
            </a:extLst>
          </p:cNvPr>
          <p:cNvSpPr>
            <a:spLocks noGrp="1" noChangeArrowheads="1"/>
          </p:cNvSpPr>
          <p:nvPr>
            <p:ph idx="1"/>
          </p:nvPr>
        </p:nvSpPr>
        <p:spPr>
          <a:xfrm>
            <a:off x="407368" y="2349500"/>
            <a:ext cx="9597057" cy="4237038"/>
          </a:xfrm>
        </p:spPr>
        <p:txBody>
          <a:bodyPr rtlCol="0">
            <a:normAutofit/>
          </a:bodyPr>
          <a:lstStyle/>
          <a:p>
            <a:pPr lvl="1" eaLnBrk="1" fontAlgn="auto" hangingPunct="1">
              <a:spcAft>
                <a:spcPts val="0"/>
              </a:spcAft>
              <a:buNone/>
              <a:defRPr/>
            </a:pPr>
            <a:r>
              <a:rPr lang="en-GB" sz="2000" dirty="0">
                <a:solidFill>
                  <a:schemeClr val="bg1">
                    <a:lumMod val="50000"/>
                  </a:schemeClr>
                </a:solidFill>
              </a:rPr>
              <a:t>Computational issues with modelling</a:t>
            </a:r>
          </a:p>
          <a:p>
            <a:pPr lvl="1" eaLnBrk="1" fontAlgn="auto" hangingPunct="1">
              <a:spcAft>
                <a:spcPts val="0"/>
              </a:spcAft>
              <a:buNone/>
              <a:defRPr/>
            </a:pPr>
            <a:r>
              <a:rPr lang="en-GB" dirty="0">
                <a:solidFill>
                  <a:schemeClr val="bg1">
                    <a:lumMod val="50000"/>
                  </a:schemeClr>
                </a:solidFill>
              </a:rPr>
              <a:t>High Performance Computing</a:t>
            </a:r>
          </a:p>
          <a:p>
            <a:pPr lvl="1" eaLnBrk="1" fontAlgn="auto" hangingPunct="1">
              <a:spcAft>
                <a:spcPts val="0"/>
              </a:spcAft>
              <a:buNone/>
              <a:defRPr/>
            </a:pPr>
            <a:r>
              <a:rPr lang="en-GB" sz="3600" dirty="0"/>
              <a:t>Parallel programming</a:t>
            </a:r>
          </a:p>
          <a:p>
            <a:pPr lvl="1" eaLnBrk="1" fontAlgn="auto" hangingPunct="1">
              <a:spcAft>
                <a:spcPts val="0"/>
              </a:spcAft>
              <a:buNone/>
              <a:defRPr/>
            </a:pPr>
            <a:r>
              <a:rPr lang="en-GB" dirty="0">
                <a:solidFill>
                  <a:schemeClr val="bg1">
                    <a:lumMod val="50000"/>
                  </a:schemeClr>
                </a:solidFill>
              </a:rPr>
              <a:t>Distributed computing architectures</a:t>
            </a:r>
          </a:p>
          <a:p>
            <a:pPr lvl="1" eaLnBrk="1" fontAlgn="auto" hangingPunct="1">
              <a:spcAft>
                <a:spcPts val="0"/>
              </a:spcAft>
              <a:buNone/>
              <a:defRPr/>
            </a:pPr>
            <a:endParaRPr lang="en-GB" sz="2000" dirty="0">
              <a:solidFill>
                <a:schemeClr val="bg1">
                  <a:lumMod val="50000"/>
                </a:schemeClr>
              </a:solidFill>
            </a:endParaRPr>
          </a:p>
        </p:txBody>
      </p:sp>
    </p:spTree>
    <p:extLst>
      <p:ext uri="{BB962C8B-B14F-4D97-AF65-F5344CB8AC3E}">
        <p14:creationId xmlns:p14="http://schemas.microsoft.com/office/powerpoint/2010/main" val="3561133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F8173-C58E-4E75-BA2D-D7061D633D56}"/>
              </a:ext>
            </a:extLst>
          </p:cNvPr>
          <p:cNvSpPr>
            <a:spLocks noGrp="1"/>
          </p:cNvSpPr>
          <p:nvPr>
            <p:ph type="title"/>
          </p:nvPr>
        </p:nvSpPr>
        <p:spPr/>
        <p:txBody>
          <a:bodyPr/>
          <a:lstStyle/>
          <a:p>
            <a:pPr algn="r"/>
            <a:r>
              <a:rPr lang="en-GB" dirty="0"/>
              <a:t>Threads</a:t>
            </a:r>
          </a:p>
        </p:txBody>
      </p:sp>
      <p:sp>
        <p:nvSpPr>
          <p:cNvPr id="3" name="Content Placeholder 2">
            <a:extLst>
              <a:ext uri="{FF2B5EF4-FFF2-40B4-BE49-F238E27FC236}">
                <a16:creationId xmlns:a16="http://schemas.microsoft.com/office/drawing/2014/main" id="{095A35FA-8F46-40E6-A6B9-DD8FA71C19B0}"/>
              </a:ext>
            </a:extLst>
          </p:cNvPr>
          <p:cNvSpPr>
            <a:spLocks noGrp="1"/>
          </p:cNvSpPr>
          <p:nvPr>
            <p:ph idx="1"/>
          </p:nvPr>
        </p:nvSpPr>
        <p:spPr>
          <a:xfrm>
            <a:off x="609600" y="1268760"/>
            <a:ext cx="10972800" cy="5184576"/>
          </a:xfrm>
        </p:spPr>
        <p:txBody>
          <a:bodyPr/>
          <a:lstStyle/>
          <a:p>
            <a:pPr marL="0" indent="0">
              <a:spcAft>
                <a:spcPts val="600"/>
              </a:spcAft>
              <a:buNone/>
              <a:defRPr/>
            </a:pPr>
            <a:r>
              <a:rPr lang="en-GB" sz="2800" dirty="0">
                <a:solidFill>
                  <a:schemeClr val="tx2">
                    <a:lumMod val="60000"/>
                    <a:lumOff val="40000"/>
                  </a:schemeClr>
                </a:solidFill>
              </a:rPr>
              <a:t>Thread</a:t>
            </a:r>
            <a:r>
              <a:rPr lang="en-GB" sz="2800" dirty="0"/>
              <a:t>: a lightweight sub-process; a semi-independent chunk of a program separated off from other elements.</a:t>
            </a:r>
          </a:p>
          <a:p>
            <a:pPr marL="0" indent="0">
              <a:buNone/>
            </a:pPr>
            <a:endParaRPr lang="en-GB" sz="2800" dirty="0"/>
          </a:p>
          <a:p>
            <a:pPr marL="0" indent="0">
              <a:buNone/>
            </a:pPr>
            <a:r>
              <a:rPr lang="en-GB" sz="2800" dirty="0"/>
              <a:t>Often a system will allocate different threads to different CPU cores to maximise efficient use of the cores.</a:t>
            </a:r>
          </a:p>
          <a:p>
            <a:pPr marL="0" indent="0">
              <a:buNone/>
            </a:pPr>
            <a:endParaRPr lang="en-GB" sz="2800" dirty="0"/>
          </a:p>
          <a:p>
            <a:pPr marL="0" indent="0">
              <a:buNone/>
            </a:pPr>
            <a:r>
              <a:rPr lang="en-GB" sz="2800" dirty="0"/>
              <a:t>We have seen that we can identify the "main" thread of a Python program with:</a:t>
            </a:r>
          </a:p>
          <a:p>
            <a:pPr marL="0" indent="0">
              <a:buNone/>
            </a:pPr>
            <a:r>
              <a:rPr lang="en-GB" sz="2000" dirty="0">
                <a:latin typeface="Courier New" panose="02070309020205020404" pitchFamily="49" charset="0"/>
                <a:cs typeface="Courier New" panose="02070309020205020404" pitchFamily="49" charset="0"/>
              </a:rPr>
              <a:t>if __name__ == '__main__':</a:t>
            </a:r>
          </a:p>
          <a:p>
            <a:pPr marL="0" indent="0">
              <a:buNone/>
            </a:pPr>
            <a:r>
              <a:rPr lang="en-GB" sz="2000" dirty="0">
                <a:latin typeface="Courier New" panose="02070309020205020404" pitchFamily="49" charset="0"/>
                <a:cs typeface="Courier New" panose="02070309020205020404" pitchFamily="49" charset="0"/>
              </a:rPr>
              <a:t>	# code to only run in the main thread when run as a program </a:t>
            </a:r>
          </a:p>
          <a:p>
            <a:pPr marL="0" indent="0">
              <a:buNone/>
            </a:pPr>
            <a:r>
              <a:rPr lang="en-GB" sz="2000" dirty="0">
                <a:latin typeface="Courier New" panose="02070309020205020404" pitchFamily="49" charset="0"/>
                <a:cs typeface="Courier New" panose="02070309020205020404" pitchFamily="49" charset="0"/>
              </a:rPr>
              <a:t>	# not, for example, when imported as a module</a:t>
            </a:r>
          </a:p>
          <a:p>
            <a:pPr marL="0" indent="0">
              <a:buNone/>
            </a:pPr>
            <a:endParaRPr lang="en-GB" dirty="0"/>
          </a:p>
        </p:txBody>
      </p:sp>
    </p:spTree>
    <p:extLst>
      <p:ext uri="{BB962C8B-B14F-4D97-AF65-F5344CB8AC3E}">
        <p14:creationId xmlns:p14="http://schemas.microsoft.com/office/powerpoint/2010/main" val="15994319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C2F07-D601-44B0-8D0A-0076A96CB50C}"/>
              </a:ext>
            </a:extLst>
          </p:cNvPr>
          <p:cNvSpPr>
            <a:spLocks noGrp="1"/>
          </p:cNvSpPr>
          <p:nvPr>
            <p:ph type="title"/>
          </p:nvPr>
        </p:nvSpPr>
        <p:spPr/>
        <p:txBody>
          <a:bodyPr/>
          <a:lstStyle/>
          <a:p>
            <a:pPr algn="r"/>
            <a:r>
              <a:rPr lang="en-GB" dirty="0"/>
              <a:t>Python Threads</a:t>
            </a:r>
          </a:p>
        </p:txBody>
      </p:sp>
      <p:sp>
        <p:nvSpPr>
          <p:cNvPr id="3" name="Content Placeholder 2">
            <a:extLst>
              <a:ext uri="{FF2B5EF4-FFF2-40B4-BE49-F238E27FC236}">
                <a16:creationId xmlns:a16="http://schemas.microsoft.com/office/drawing/2014/main" id="{5E2D75F0-6A56-4CAD-A70D-45F513BBB9A3}"/>
              </a:ext>
            </a:extLst>
          </p:cNvPr>
          <p:cNvSpPr>
            <a:spLocks noGrp="1"/>
          </p:cNvSpPr>
          <p:nvPr>
            <p:ph idx="1"/>
          </p:nvPr>
        </p:nvSpPr>
        <p:spPr>
          <a:xfrm>
            <a:off x="609600" y="1052737"/>
            <a:ext cx="10972800" cy="5073428"/>
          </a:xfrm>
        </p:spPr>
        <p:txBody>
          <a:bodyPr/>
          <a:lstStyle/>
          <a:p>
            <a:pPr marL="0" indent="0">
              <a:buNone/>
            </a:pPr>
            <a:r>
              <a:rPr lang="en-GB" dirty="0"/>
              <a:t>Python can utilise threads.</a:t>
            </a:r>
          </a:p>
          <a:p>
            <a:pPr marL="0" indent="0">
              <a:buNone/>
            </a:pPr>
            <a:r>
              <a:rPr lang="en-GB" sz="2400" dirty="0">
                <a:latin typeface="Courier New" panose="02070309020205020404" pitchFamily="49" charset="0"/>
                <a:cs typeface="Courier New" panose="02070309020205020404" pitchFamily="49" charset="0"/>
              </a:rPr>
              <a:t>from threading import Thread</a:t>
            </a:r>
          </a:p>
          <a:p>
            <a:pPr marL="0" indent="0">
              <a:buNone/>
            </a:pPr>
            <a:r>
              <a:rPr lang="en-GB" sz="2400" dirty="0">
                <a:latin typeface="Courier New" panose="02070309020205020404" pitchFamily="49" charset="0"/>
                <a:cs typeface="Courier New" panose="02070309020205020404" pitchFamily="49" charset="0"/>
              </a:rPr>
              <a:t>def </a:t>
            </a:r>
            <a:r>
              <a:rPr lang="en-GB" sz="2400" dirty="0" err="1">
                <a:latin typeface="Courier New" panose="02070309020205020404" pitchFamily="49" charset="0"/>
                <a:cs typeface="Courier New" panose="02070309020205020404" pitchFamily="49" charset="0"/>
              </a:rPr>
              <a:t>func</a:t>
            </a:r>
            <a:r>
              <a:rPr lang="en-GB" sz="2400" dirty="0">
                <a:latin typeface="Courier New" panose="02070309020205020404" pitchFamily="49" charset="0"/>
                <a:cs typeface="Courier New" panose="02070309020205020404" pitchFamily="49" charset="0"/>
              </a:rPr>
              <a:t>(a):</a:t>
            </a:r>
          </a:p>
          <a:p>
            <a:pPr marL="0" indent="0">
              <a:buNone/>
            </a:pPr>
            <a:r>
              <a:rPr lang="en-GB" sz="2400" dirty="0">
                <a:latin typeface="Courier New" panose="02070309020205020404" pitchFamily="49" charset="0"/>
                <a:cs typeface="Courier New" panose="02070309020205020404" pitchFamily="49" charset="0"/>
              </a:rPr>
              <a:t>	print(a)</a:t>
            </a:r>
          </a:p>
          <a:p>
            <a:pPr marL="0" indent="0">
              <a:buNone/>
            </a:pPr>
            <a:r>
              <a:rPr lang="en-GB" sz="2400" dirty="0">
                <a:latin typeface="Courier New" panose="02070309020205020404" pitchFamily="49" charset="0"/>
                <a:cs typeface="Courier New" panose="02070309020205020404" pitchFamily="49" charset="0"/>
              </a:rPr>
              <a:t>thread1 = Thread(target=</a:t>
            </a:r>
            <a:r>
              <a:rPr lang="en-GB" sz="2400" dirty="0" err="1">
                <a:latin typeface="Courier New" panose="02070309020205020404" pitchFamily="49" charset="0"/>
                <a:cs typeface="Courier New" panose="02070309020205020404" pitchFamily="49" charset="0"/>
              </a:rPr>
              <a:t>func</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kwargs</a:t>
            </a:r>
            <a:r>
              <a:rPr lang="en-GB" sz="2400" dirty="0">
                <a:latin typeface="Courier New" panose="02070309020205020404" pitchFamily="49" charset="0"/>
                <a:cs typeface="Courier New" panose="02070309020205020404" pitchFamily="49" charset="0"/>
              </a:rPr>
              <a:t>={'a':10})</a:t>
            </a:r>
          </a:p>
          <a:p>
            <a:pPr marL="0" indent="0">
              <a:buNone/>
            </a:pPr>
            <a:r>
              <a:rPr lang="en-GB" sz="2400" dirty="0">
                <a:latin typeface="Courier New" panose="02070309020205020404" pitchFamily="49" charset="0"/>
                <a:cs typeface="Courier New" panose="02070309020205020404" pitchFamily="49" charset="0"/>
              </a:rPr>
              <a:t>thread2 = Thread(target=</a:t>
            </a:r>
            <a:r>
              <a:rPr lang="en-GB" sz="2400" dirty="0" err="1">
                <a:latin typeface="Courier New" panose="02070309020205020404" pitchFamily="49" charset="0"/>
                <a:cs typeface="Courier New" panose="02070309020205020404" pitchFamily="49" charset="0"/>
              </a:rPr>
              <a:t>func</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kwargs</a:t>
            </a:r>
            <a:r>
              <a:rPr lang="en-GB" sz="2400" dirty="0">
                <a:latin typeface="Courier New" panose="02070309020205020404" pitchFamily="49" charset="0"/>
                <a:cs typeface="Courier New" panose="02070309020205020404" pitchFamily="49" charset="0"/>
              </a:rPr>
              <a:t>={'a':20})</a:t>
            </a:r>
          </a:p>
          <a:p>
            <a:pPr marL="0" indent="0">
              <a:buNone/>
            </a:pPr>
            <a:r>
              <a:rPr lang="en-GB" sz="2400" dirty="0">
                <a:latin typeface="Courier New" panose="02070309020205020404" pitchFamily="49" charset="0"/>
                <a:cs typeface="Courier New" panose="02070309020205020404" pitchFamily="49" charset="0"/>
              </a:rPr>
              <a:t>thread1.start()</a:t>
            </a:r>
          </a:p>
          <a:p>
            <a:pPr marL="0" indent="0">
              <a:buNone/>
            </a:pPr>
            <a:r>
              <a:rPr lang="en-GB" sz="2400" dirty="0">
                <a:latin typeface="Courier New" panose="02070309020205020404" pitchFamily="49" charset="0"/>
                <a:cs typeface="Courier New" panose="02070309020205020404" pitchFamily="49" charset="0"/>
              </a:rPr>
              <a:t>thread2.start()</a:t>
            </a:r>
          </a:p>
          <a:p>
            <a:pPr marL="0" indent="0">
              <a:buNone/>
            </a:pPr>
            <a:r>
              <a:rPr lang="en-GB" sz="2400" dirty="0">
                <a:latin typeface="Courier New" panose="02070309020205020404" pitchFamily="49" charset="0"/>
                <a:cs typeface="Courier New" panose="02070309020205020404" pitchFamily="49" charset="0"/>
              </a:rPr>
              <a:t>thread1.join()	# Wait until thread1 finished</a:t>
            </a:r>
          </a:p>
          <a:p>
            <a:pPr marL="0" indent="0">
              <a:buNone/>
            </a:pPr>
            <a:r>
              <a:rPr lang="en-GB" sz="2400" dirty="0">
                <a:latin typeface="Courier New" panose="02070309020205020404" pitchFamily="49" charset="0"/>
                <a:cs typeface="Courier New" panose="02070309020205020404" pitchFamily="49" charset="0"/>
              </a:rPr>
              <a:t>thread2.join()</a:t>
            </a:r>
          </a:p>
        </p:txBody>
      </p:sp>
    </p:spTree>
    <p:extLst>
      <p:ext uri="{BB962C8B-B14F-4D97-AF65-F5344CB8AC3E}">
        <p14:creationId xmlns:p14="http://schemas.microsoft.com/office/powerpoint/2010/main" val="2416390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B8533-FB07-4DB1-B97E-154CB227F358}"/>
              </a:ext>
            </a:extLst>
          </p:cNvPr>
          <p:cNvSpPr>
            <a:spLocks noGrp="1"/>
          </p:cNvSpPr>
          <p:nvPr>
            <p:ph type="title"/>
          </p:nvPr>
        </p:nvSpPr>
        <p:spPr/>
        <p:txBody>
          <a:bodyPr/>
          <a:lstStyle/>
          <a:p>
            <a:pPr algn="r"/>
            <a:r>
              <a:rPr lang="en-GB" dirty="0"/>
              <a:t>Python Threads</a:t>
            </a:r>
          </a:p>
        </p:txBody>
      </p:sp>
      <p:sp>
        <p:nvSpPr>
          <p:cNvPr id="3" name="Content Placeholder 2">
            <a:extLst>
              <a:ext uri="{FF2B5EF4-FFF2-40B4-BE49-F238E27FC236}">
                <a16:creationId xmlns:a16="http://schemas.microsoft.com/office/drawing/2014/main" id="{4C541DF0-51DE-455C-A143-B3B1C444CD8F}"/>
              </a:ext>
            </a:extLst>
          </p:cNvPr>
          <p:cNvSpPr>
            <a:spLocks noGrp="1"/>
          </p:cNvSpPr>
          <p:nvPr>
            <p:ph idx="1"/>
          </p:nvPr>
        </p:nvSpPr>
        <p:spPr>
          <a:xfrm>
            <a:off x="609600" y="1417638"/>
            <a:ext cx="10972800" cy="5165723"/>
          </a:xfrm>
        </p:spPr>
        <p:txBody>
          <a:bodyPr/>
          <a:lstStyle/>
          <a:p>
            <a:pPr marL="0" indent="0">
              <a:buNone/>
            </a:pPr>
            <a:r>
              <a:rPr lang="en-GB" sz="2400" dirty="0"/>
              <a:t>Threading works ok for IO, but references to variables reveal issues. In Python, objects are shared between all threads, rather than associated with them each.</a:t>
            </a:r>
          </a:p>
          <a:p>
            <a:pPr marL="0" indent="0">
              <a:buNone/>
            </a:pPr>
            <a:endParaRPr lang="en-GB" sz="2400" dirty="0"/>
          </a:p>
          <a:p>
            <a:pPr marL="0" indent="0">
              <a:buNone/>
            </a:pPr>
            <a:r>
              <a:rPr lang="en-GB" sz="2400" dirty="0"/>
              <a:t>Standard Python includes something called the </a:t>
            </a:r>
            <a:r>
              <a:rPr lang="en-GB" sz="2400" dirty="0">
                <a:solidFill>
                  <a:schemeClr val="tx2">
                    <a:lumMod val="60000"/>
                    <a:lumOff val="40000"/>
                  </a:schemeClr>
                </a:solidFill>
              </a:rPr>
              <a:t>Global</a:t>
            </a:r>
            <a:r>
              <a:rPr lang="en-GB" sz="2400" dirty="0"/>
              <a:t> </a:t>
            </a:r>
            <a:r>
              <a:rPr lang="en-GB" sz="2400" dirty="0">
                <a:solidFill>
                  <a:schemeClr val="tx2">
                    <a:lumMod val="60000"/>
                    <a:lumOff val="40000"/>
                  </a:schemeClr>
                </a:solidFill>
              </a:rPr>
              <a:t>Interpreter Lock (GIL)</a:t>
            </a:r>
            <a:r>
              <a:rPr lang="en-GB" sz="2400" dirty="0"/>
              <a:t>. This is used to ensure that only one thread at a time can use the Python objects. Early on, this seemed like a good idea: it means, for example, one thread can't remove the last reference to a variable that another might be using. </a:t>
            </a:r>
          </a:p>
          <a:p>
            <a:pPr marL="0" indent="0">
              <a:buNone/>
            </a:pPr>
            <a:endParaRPr lang="en-GB" sz="2400" dirty="0"/>
          </a:p>
          <a:p>
            <a:pPr marL="0" indent="0">
              <a:buNone/>
            </a:pPr>
            <a:r>
              <a:rPr lang="en-GB" sz="2400" dirty="0"/>
              <a:t>Unfortunately, it means that even where threads are allocated to different cores, they are still largely tied together - threads can't head off and do their own thing faster, as they can in other languages, as they have to wait while they all negotiate access to the objects with the GIL.</a:t>
            </a:r>
            <a:endParaRPr lang="en-GB" sz="2800" dirty="0"/>
          </a:p>
        </p:txBody>
      </p:sp>
    </p:spTree>
    <p:extLst>
      <p:ext uri="{BB962C8B-B14F-4D97-AF65-F5344CB8AC3E}">
        <p14:creationId xmlns:p14="http://schemas.microsoft.com/office/powerpoint/2010/main" val="1895062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0F1AD-F8FA-423A-A149-5C3484E18647}"/>
              </a:ext>
            </a:extLst>
          </p:cNvPr>
          <p:cNvSpPr>
            <a:spLocks noGrp="1"/>
          </p:cNvSpPr>
          <p:nvPr>
            <p:ph type="title"/>
          </p:nvPr>
        </p:nvSpPr>
        <p:spPr>
          <a:xfrm>
            <a:off x="911424" y="-68138"/>
            <a:ext cx="10972800" cy="1143000"/>
          </a:xfrm>
        </p:spPr>
        <p:txBody>
          <a:bodyPr/>
          <a:lstStyle/>
          <a:p>
            <a:pPr algn="r"/>
            <a:r>
              <a:rPr lang="en-GB" dirty="0"/>
              <a:t>Python Threads</a:t>
            </a:r>
          </a:p>
        </p:txBody>
      </p:sp>
      <p:sp>
        <p:nvSpPr>
          <p:cNvPr id="3" name="Content Placeholder 2">
            <a:extLst>
              <a:ext uri="{FF2B5EF4-FFF2-40B4-BE49-F238E27FC236}">
                <a16:creationId xmlns:a16="http://schemas.microsoft.com/office/drawing/2014/main" id="{9ADC8101-A21C-4F9E-8F0E-64030C4D0B2C}"/>
              </a:ext>
            </a:extLst>
          </p:cNvPr>
          <p:cNvSpPr>
            <a:spLocks noGrp="1"/>
          </p:cNvSpPr>
          <p:nvPr>
            <p:ph idx="1"/>
          </p:nvPr>
        </p:nvSpPr>
        <p:spPr>
          <a:xfrm>
            <a:off x="609600" y="1052736"/>
            <a:ext cx="10972800" cy="5530626"/>
          </a:xfrm>
        </p:spPr>
        <p:txBody>
          <a:bodyPr/>
          <a:lstStyle/>
          <a:p>
            <a:pPr marL="0" indent="0">
              <a:buNone/>
            </a:pPr>
            <a:r>
              <a:rPr lang="en-GB" sz="2400" dirty="0"/>
              <a:t>Even with the GIL, standard objects are not well set up to work with threads. There is, for example, the potential for multiple threads to try and adjust the value of an object in some confused sequence. </a:t>
            </a:r>
          </a:p>
          <a:p>
            <a:pPr marL="0" indent="0">
              <a:buNone/>
            </a:pPr>
            <a:endParaRPr lang="en-GB" sz="2400" dirty="0"/>
          </a:p>
          <a:p>
            <a:pPr marL="0" indent="0">
              <a:buNone/>
            </a:pPr>
            <a:r>
              <a:rPr lang="en-GB" sz="2400" dirty="0"/>
              <a:t>Some objects are specially set up to work with threads ("</a:t>
            </a:r>
            <a:r>
              <a:rPr lang="en-GB" sz="2400" dirty="0">
                <a:solidFill>
                  <a:schemeClr val="tx2">
                    <a:lumMod val="60000"/>
                    <a:lumOff val="40000"/>
                  </a:schemeClr>
                </a:solidFill>
              </a:rPr>
              <a:t>thread</a:t>
            </a:r>
            <a:r>
              <a:rPr lang="en-GB" sz="2400" dirty="0">
                <a:solidFill>
                  <a:srgbClr val="0070C0"/>
                </a:solidFill>
              </a:rPr>
              <a:t> </a:t>
            </a:r>
            <a:r>
              <a:rPr lang="en-GB" sz="2400" dirty="0">
                <a:solidFill>
                  <a:schemeClr val="tx2">
                    <a:lumMod val="60000"/>
                    <a:lumOff val="40000"/>
                  </a:schemeClr>
                </a:solidFill>
              </a:rPr>
              <a:t>safe</a:t>
            </a:r>
            <a:r>
              <a:rPr lang="en-GB" sz="2400" dirty="0"/>
              <a:t>" objects). These can be accessed by multiple threads simultaneously (often "</a:t>
            </a:r>
            <a:r>
              <a:rPr lang="en-GB" sz="2400" dirty="0">
                <a:solidFill>
                  <a:schemeClr val="tx2">
                    <a:lumMod val="60000"/>
                    <a:lumOff val="40000"/>
                  </a:schemeClr>
                </a:solidFill>
              </a:rPr>
              <a:t>shared memory</a:t>
            </a:r>
            <a:r>
              <a:rPr lang="en-GB" sz="2400" dirty="0"/>
              <a:t>" objects)</a:t>
            </a:r>
          </a:p>
          <a:p>
            <a:pPr marL="0" indent="0">
              <a:buNone/>
            </a:pPr>
            <a:endParaRPr lang="en-GB" sz="2400" dirty="0"/>
          </a:p>
          <a:p>
            <a:pPr marL="0" indent="0">
              <a:buNone/>
            </a:pPr>
            <a:r>
              <a:rPr lang="en-GB" sz="2400" dirty="0"/>
              <a:t>They are often kept safe from being adjusted by multiple threads simultaneously by being locked so only one thread can access them (the threads/objects are "</a:t>
            </a:r>
            <a:r>
              <a:rPr lang="en-GB" sz="2400" dirty="0">
                <a:solidFill>
                  <a:schemeClr val="tx2">
                    <a:lumMod val="60000"/>
                    <a:lumOff val="40000"/>
                  </a:schemeClr>
                </a:solidFill>
              </a:rPr>
              <a:t>synchronised</a:t>
            </a:r>
            <a:r>
              <a:rPr lang="en-GB" sz="2400" dirty="0"/>
              <a:t>"), and are generally set up to behave better when manipulated by multiple threads. </a:t>
            </a:r>
          </a:p>
          <a:p>
            <a:pPr marL="0" indent="0">
              <a:buNone/>
            </a:pPr>
            <a:endParaRPr lang="en-GB" sz="2400" dirty="0"/>
          </a:p>
          <a:p>
            <a:pPr marL="0" indent="0">
              <a:buNone/>
            </a:pPr>
            <a:r>
              <a:rPr lang="en-GB" sz="2400" dirty="0"/>
              <a:t>For example, a </a:t>
            </a:r>
            <a:r>
              <a:rPr lang="en-GB" sz="2400" dirty="0" err="1">
                <a:latin typeface="Courier New" panose="02070309020205020404" pitchFamily="49" charset="0"/>
                <a:cs typeface="Courier New" panose="02070309020205020404" pitchFamily="49" charset="0"/>
              </a:rPr>
              <a:t>queue.Queue</a:t>
            </a:r>
            <a:r>
              <a:rPr lang="en-GB" sz="2400" dirty="0">
                <a:latin typeface="Courier New" panose="02070309020205020404" pitchFamily="49" charset="0"/>
                <a:cs typeface="Courier New" panose="02070309020205020404" pitchFamily="49" charset="0"/>
              </a:rPr>
              <a:t> </a:t>
            </a:r>
            <a:r>
              <a:rPr lang="en-GB" sz="2400" dirty="0"/>
              <a:t>can be passed into several threaded functions, and things added from each thread.</a:t>
            </a:r>
          </a:p>
        </p:txBody>
      </p:sp>
    </p:spTree>
    <p:extLst>
      <p:ext uri="{BB962C8B-B14F-4D97-AF65-F5344CB8AC3E}">
        <p14:creationId xmlns:p14="http://schemas.microsoft.com/office/powerpoint/2010/main" val="1078800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0FACBEBC-141F-4F8C-82D8-1E24A0A8E813}"/>
              </a:ext>
            </a:extLst>
          </p:cNvPr>
          <p:cNvSpPr>
            <a:spLocks noGrp="1"/>
          </p:cNvSpPr>
          <p:nvPr>
            <p:ph type="title"/>
          </p:nvPr>
        </p:nvSpPr>
        <p:spPr>
          <a:xfrm>
            <a:off x="2279650" y="188913"/>
            <a:ext cx="9360966" cy="1143000"/>
          </a:xfrm>
        </p:spPr>
        <p:txBody>
          <a:bodyPr/>
          <a:lstStyle/>
          <a:p>
            <a:pPr algn="r"/>
            <a:r>
              <a:rPr lang="en-GB" altLang="en-US" sz="4000" dirty="0"/>
              <a:t>How to check processor/core numbers</a:t>
            </a:r>
          </a:p>
        </p:txBody>
      </p:sp>
      <p:sp>
        <p:nvSpPr>
          <p:cNvPr id="49155" name="Content Placeholder 2">
            <a:extLst>
              <a:ext uri="{FF2B5EF4-FFF2-40B4-BE49-F238E27FC236}">
                <a16:creationId xmlns:a16="http://schemas.microsoft.com/office/drawing/2014/main" id="{CD05D3D7-3027-4673-BFE5-484DF9304B38}"/>
              </a:ext>
            </a:extLst>
          </p:cNvPr>
          <p:cNvSpPr>
            <a:spLocks noGrp="1"/>
          </p:cNvSpPr>
          <p:nvPr>
            <p:ph idx="1"/>
          </p:nvPr>
        </p:nvSpPr>
        <p:spPr>
          <a:xfrm>
            <a:off x="1703389" y="1484313"/>
            <a:ext cx="4321175" cy="577850"/>
          </a:xfrm>
        </p:spPr>
        <p:txBody>
          <a:bodyPr/>
          <a:lstStyle/>
          <a:p>
            <a:pPr marL="0" indent="0">
              <a:buNone/>
            </a:pPr>
            <a:r>
              <a:rPr lang="en-GB" altLang="en-US" sz="2600"/>
              <a:t>My Computer → Properties</a:t>
            </a:r>
          </a:p>
        </p:txBody>
      </p:sp>
      <p:pic>
        <p:nvPicPr>
          <p:cNvPr id="49156" name="Picture 2">
            <a:extLst>
              <a:ext uri="{FF2B5EF4-FFF2-40B4-BE49-F238E27FC236}">
                <a16:creationId xmlns:a16="http://schemas.microsoft.com/office/drawing/2014/main" id="{943446FA-0F21-48B3-ADA3-8DB62B86E5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4813" y="2062163"/>
            <a:ext cx="4464050"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val 3">
            <a:extLst>
              <a:ext uri="{FF2B5EF4-FFF2-40B4-BE49-F238E27FC236}">
                <a16:creationId xmlns:a16="http://schemas.microsoft.com/office/drawing/2014/main" id="{D1CACC76-4B65-498F-9EE8-862712555309}"/>
              </a:ext>
            </a:extLst>
          </p:cNvPr>
          <p:cNvSpPr/>
          <p:nvPr/>
        </p:nvSpPr>
        <p:spPr>
          <a:xfrm>
            <a:off x="3886201" y="4076701"/>
            <a:ext cx="1450975" cy="5762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pic>
        <p:nvPicPr>
          <p:cNvPr id="49158" name="Picture 3">
            <a:extLst>
              <a:ext uri="{FF2B5EF4-FFF2-40B4-BE49-F238E27FC236}">
                <a16:creationId xmlns:a16="http://schemas.microsoft.com/office/drawing/2014/main" id="{C4B6E40B-2D29-4ABF-A60B-BE9A8A5417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7763" y="3429000"/>
            <a:ext cx="4386262" cy="338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21B414E5-65AE-44DF-AC84-E34E650F5FE6}"/>
              </a:ext>
            </a:extLst>
          </p:cNvPr>
          <p:cNvSpPr/>
          <p:nvPr/>
        </p:nvSpPr>
        <p:spPr>
          <a:xfrm>
            <a:off x="7110413" y="4090988"/>
            <a:ext cx="3168650" cy="6477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9160" name="Content Placeholder 2">
            <a:extLst>
              <a:ext uri="{FF2B5EF4-FFF2-40B4-BE49-F238E27FC236}">
                <a16:creationId xmlns:a16="http://schemas.microsoft.com/office/drawing/2014/main" id="{E4E9E89C-CB7F-4EE0-B75E-DA7536D43BF1}"/>
              </a:ext>
            </a:extLst>
          </p:cNvPr>
          <p:cNvSpPr txBox="1">
            <a:spLocks/>
          </p:cNvSpPr>
          <p:nvPr/>
        </p:nvSpPr>
        <p:spPr bwMode="auto">
          <a:xfrm>
            <a:off x="6261101" y="2062164"/>
            <a:ext cx="4321175" cy="136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GB" altLang="en-US" sz="2600"/>
              <a:t>Right-click taskbar → Start Task Manager (→ Resource Monitor in Win 8)</a:t>
            </a:r>
          </a:p>
        </p:txBody>
      </p:sp>
      <p:sp>
        <p:nvSpPr>
          <p:cNvPr id="2" name="TextBox 1">
            <a:extLst>
              <a:ext uri="{FF2B5EF4-FFF2-40B4-BE49-F238E27FC236}">
                <a16:creationId xmlns:a16="http://schemas.microsoft.com/office/drawing/2014/main" id="{ADF36D0E-8FB1-4828-B6F3-4F8DADB0F62E}"/>
              </a:ext>
            </a:extLst>
          </p:cNvPr>
          <p:cNvSpPr txBox="1"/>
          <p:nvPr/>
        </p:nvSpPr>
        <p:spPr>
          <a:xfrm>
            <a:off x="1674813" y="5153025"/>
            <a:ext cx="4552950" cy="1047750"/>
          </a:xfrm>
          <a:prstGeom prst="rect">
            <a:avLst/>
          </a:prstGeom>
          <a:noFill/>
        </p:spPr>
        <p:txBody>
          <a:bodyPr>
            <a:spAutoFit/>
          </a:bodyPr>
          <a:lstStyle/>
          <a:p>
            <a:pPr eaLnBrk="1" hangingPunct="1">
              <a:defRPr/>
            </a:pPr>
            <a:r>
              <a:rPr lang="en-GB" sz="2600" dirty="0">
                <a:latin typeface="+mn-lt"/>
              </a:rPr>
              <a:t>With Python:</a:t>
            </a:r>
          </a:p>
          <a:p>
            <a:pPr eaLnBrk="1" hangingPunct="1">
              <a:defRPr/>
            </a:pPr>
            <a:r>
              <a:rPr lang="en-GB" dirty="0" err="1">
                <a:latin typeface="+mn-lt"/>
              </a:rPr>
              <a:t>multiprocessing.cpu_count</a:t>
            </a:r>
            <a:r>
              <a:rPr lang="en-GB" dirty="0">
                <a:latin typeface="+mn-lt"/>
              </a:rPr>
              <a:t>() </a:t>
            </a:r>
            <a:br>
              <a:rPr lang="en-GB" dirty="0">
                <a:latin typeface="+mn-lt"/>
                <a:cs typeface="Arial" charset="0"/>
              </a:rPr>
            </a:br>
            <a:endParaRPr lang="en-GB" dirty="0">
              <a:latin typeface="+mn-lt"/>
              <a:cs typeface="Arial" charset="0"/>
            </a:endParaRPr>
          </a:p>
        </p:txBody>
      </p:sp>
    </p:spTree>
    <p:extLst>
      <p:ext uri="{BB962C8B-B14F-4D97-AF65-F5344CB8AC3E}">
        <p14:creationId xmlns:p14="http://schemas.microsoft.com/office/powerpoint/2010/main" val="2709555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C69C4-569E-4EDF-A8F4-C1106566A35D}"/>
              </a:ext>
            </a:extLst>
          </p:cNvPr>
          <p:cNvSpPr>
            <a:spLocks noGrp="1"/>
          </p:cNvSpPr>
          <p:nvPr>
            <p:ph type="title"/>
          </p:nvPr>
        </p:nvSpPr>
        <p:spPr/>
        <p:txBody>
          <a:bodyPr/>
          <a:lstStyle/>
          <a:p>
            <a:pPr algn="r"/>
            <a:r>
              <a:rPr lang="en-GB" dirty="0"/>
              <a:t>(very) Simple </a:t>
            </a:r>
            <a:br>
              <a:rPr lang="en-GB" dirty="0"/>
            </a:br>
            <a:r>
              <a:rPr lang="en-GB" dirty="0"/>
              <a:t>queue example</a:t>
            </a:r>
          </a:p>
        </p:txBody>
      </p:sp>
      <p:sp>
        <p:nvSpPr>
          <p:cNvPr id="3" name="Content Placeholder 2">
            <a:extLst>
              <a:ext uri="{FF2B5EF4-FFF2-40B4-BE49-F238E27FC236}">
                <a16:creationId xmlns:a16="http://schemas.microsoft.com/office/drawing/2014/main" id="{26C2EB09-DDA5-4A86-B896-1D07E8C93687}"/>
              </a:ext>
            </a:extLst>
          </p:cNvPr>
          <p:cNvSpPr>
            <a:spLocks noGrp="1"/>
          </p:cNvSpPr>
          <p:nvPr>
            <p:ph idx="1"/>
          </p:nvPr>
        </p:nvSpPr>
        <p:spPr>
          <a:xfrm>
            <a:off x="609600" y="764704"/>
            <a:ext cx="10972800" cy="5976663"/>
          </a:xfrm>
        </p:spPr>
        <p:txBody>
          <a:bodyPr/>
          <a:lstStyle/>
          <a:p>
            <a:pPr marL="0" indent="0">
              <a:buNone/>
            </a:pPr>
            <a:r>
              <a:rPr lang="en-GB" sz="2000" dirty="0">
                <a:latin typeface="Courier New" panose="02070309020205020404" pitchFamily="49" charset="0"/>
                <a:cs typeface="Courier New" panose="02070309020205020404" pitchFamily="49" charset="0"/>
              </a:rPr>
              <a:t>from threading import Thread</a:t>
            </a:r>
          </a:p>
          <a:p>
            <a:pPr marL="0" indent="0">
              <a:buNone/>
            </a:pPr>
            <a:r>
              <a:rPr lang="en-GB" sz="2000" dirty="0">
                <a:latin typeface="Courier New" panose="02070309020205020404" pitchFamily="49" charset="0"/>
                <a:cs typeface="Courier New" panose="02070309020205020404" pitchFamily="49" charset="0"/>
              </a:rPr>
              <a:t>from queue import Queue</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def </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(a, q):</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q.put</a:t>
            </a:r>
            <a:r>
              <a:rPr lang="en-GB" sz="2000" dirty="0">
                <a:latin typeface="Courier New" panose="02070309020205020404" pitchFamily="49" charset="0"/>
                <a:cs typeface="Courier New" panose="02070309020205020404" pitchFamily="49" charset="0"/>
              </a:rPr>
              <a:t>(a)</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err="1">
                <a:latin typeface="Courier New" panose="02070309020205020404" pitchFamily="49" charset="0"/>
                <a:cs typeface="Courier New" panose="02070309020205020404" pitchFamily="49" charset="0"/>
              </a:rPr>
              <a:t>qu</a:t>
            </a:r>
            <a:r>
              <a:rPr lang="en-GB" sz="2000" dirty="0">
                <a:latin typeface="Courier New" panose="02070309020205020404" pitchFamily="49" charset="0"/>
                <a:cs typeface="Courier New" panose="02070309020205020404" pitchFamily="49" charset="0"/>
              </a:rPr>
              <a:t> = Queue()    </a:t>
            </a:r>
          </a:p>
          <a:p>
            <a:pPr marL="0" indent="0">
              <a:buNone/>
            </a:pPr>
            <a:r>
              <a:rPr lang="en-GB" sz="2000" dirty="0">
                <a:latin typeface="Courier New" panose="02070309020205020404" pitchFamily="49" charset="0"/>
                <a:cs typeface="Courier New" panose="02070309020205020404" pitchFamily="49" charset="0"/>
              </a:rPr>
              <a:t>thread1 = Thread(target=</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kwargs</a:t>
            </a:r>
            <a:r>
              <a:rPr lang="en-GB" sz="2000" dirty="0">
                <a:latin typeface="Courier New" panose="02070309020205020404" pitchFamily="49" charset="0"/>
                <a:cs typeface="Courier New" panose="02070309020205020404" pitchFamily="49" charset="0"/>
              </a:rPr>
              <a:t>={'a':10, 'q': </a:t>
            </a:r>
            <a:r>
              <a:rPr lang="en-GB" sz="2000" dirty="0" err="1">
                <a:latin typeface="Courier New" panose="02070309020205020404" pitchFamily="49" charset="0"/>
                <a:cs typeface="Courier New" panose="02070309020205020404" pitchFamily="49" charset="0"/>
              </a:rPr>
              <a:t>qu</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thread2 = Thread(target=</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kwargs</a:t>
            </a:r>
            <a:r>
              <a:rPr lang="en-GB" sz="2000" dirty="0">
                <a:latin typeface="Courier New" panose="02070309020205020404" pitchFamily="49" charset="0"/>
                <a:cs typeface="Courier New" panose="02070309020205020404" pitchFamily="49" charset="0"/>
              </a:rPr>
              <a:t>={'a':20, 'q': </a:t>
            </a:r>
            <a:r>
              <a:rPr lang="en-GB" sz="2000" dirty="0" err="1">
                <a:latin typeface="Courier New" panose="02070309020205020404" pitchFamily="49" charset="0"/>
                <a:cs typeface="Courier New" panose="02070309020205020404" pitchFamily="49" charset="0"/>
              </a:rPr>
              <a:t>qu</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thread1.start()</a:t>
            </a:r>
          </a:p>
          <a:p>
            <a:pPr marL="0" indent="0">
              <a:buNone/>
            </a:pPr>
            <a:r>
              <a:rPr lang="en-GB" sz="2000" dirty="0">
                <a:latin typeface="Courier New" panose="02070309020205020404" pitchFamily="49" charset="0"/>
                <a:cs typeface="Courier New" panose="02070309020205020404" pitchFamily="49" charset="0"/>
              </a:rPr>
              <a:t>thread2.start()</a:t>
            </a:r>
          </a:p>
          <a:p>
            <a:pPr marL="0" indent="0">
              <a:buNone/>
            </a:pPr>
            <a:r>
              <a:rPr lang="en-GB" sz="2000" dirty="0">
                <a:latin typeface="Courier New" panose="02070309020205020404" pitchFamily="49" charset="0"/>
                <a:cs typeface="Courier New" panose="02070309020205020404" pitchFamily="49" charset="0"/>
              </a:rPr>
              <a:t>thread1.join()</a:t>
            </a:r>
          </a:p>
          <a:p>
            <a:pPr marL="0" indent="0">
              <a:buNone/>
            </a:pPr>
            <a:r>
              <a:rPr lang="en-GB" sz="2000" dirty="0">
                <a:latin typeface="Courier New" panose="02070309020205020404" pitchFamily="49" charset="0"/>
                <a:cs typeface="Courier New" panose="02070309020205020404" pitchFamily="49" charset="0"/>
              </a:rPr>
              <a:t>thread2.join()</a:t>
            </a:r>
          </a:p>
          <a:p>
            <a:pPr marL="0" indent="0">
              <a:buNone/>
            </a:pPr>
            <a:r>
              <a:rPr lang="en-GB" sz="2000" dirty="0">
                <a:latin typeface="Courier New" panose="02070309020205020404" pitchFamily="49" charset="0"/>
                <a:cs typeface="Courier New" panose="02070309020205020404" pitchFamily="49" charset="0"/>
              </a:rPr>
              <a:t>for item in range(</a:t>
            </a:r>
            <a:r>
              <a:rPr lang="en-GB" sz="2000" dirty="0" err="1">
                <a:latin typeface="Courier New" panose="02070309020205020404" pitchFamily="49" charset="0"/>
                <a:cs typeface="Courier New" panose="02070309020205020404" pitchFamily="49" charset="0"/>
              </a:rPr>
              <a:t>qu.qsize</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print(</a:t>
            </a:r>
            <a:r>
              <a:rPr lang="en-GB" sz="2000" dirty="0" err="1">
                <a:latin typeface="Courier New" panose="02070309020205020404" pitchFamily="49" charset="0"/>
                <a:cs typeface="Courier New" panose="02070309020205020404" pitchFamily="49" charset="0"/>
              </a:rPr>
              <a:t>qu.get</a:t>
            </a:r>
            <a:r>
              <a:rPr lang="en-GB" sz="2000" dirty="0">
                <a:latin typeface="Courier New" panose="02070309020205020404" pitchFamily="49" charset="0"/>
                <a:cs typeface="Courier New" panose="02070309020205020404" pitchFamily="49" charset="0"/>
              </a:rPr>
              <a:t>())</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698633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590A9-D20C-48FA-8A97-EFDF7BB01CD7}"/>
              </a:ext>
            </a:extLst>
          </p:cNvPr>
          <p:cNvSpPr>
            <a:spLocks noGrp="1"/>
          </p:cNvSpPr>
          <p:nvPr>
            <p:ph type="title"/>
          </p:nvPr>
        </p:nvSpPr>
        <p:spPr/>
        <p:txBody>
          <a:bodyPr/>
          <a:lstStyle/>
          <a:p>
            <a:pPr algn="r"/>
            <a:r>
              <a:rPr lang="en-GB" dirty="0"/>
              <a:t>Python Threads</a:t>
            </a:r>
          </a:p>
        </p:txBody>
      </p:sp>
      <p:sp>
        <p:nvSpPr>
          <p:cNvPr id="3" name="Content Placeholder 2">
            <a:extLst>
              <a:ext uri="{FF2B5EF4-FFF2-40B4-BE49-F238E27FC236}">
                <a16:creationId xmlns:a16="http://schemas.microsoft.com/office/drawing/2014/main" id="{17E6879B-DF82-461A-A764-7034F79A2BA9}"/>
              </a:ext>
            </a:extLst>
          </p:cNvPr>
          <p:cNvSpPr>
            <a:spLocks noGrp="1"/>
          </p:cNvSpPr>
          <p:nvPr>
            <p:ph idx="1"/>
          </p:nvPr>
        </p:nvSpPr>
        <p:spPr>
          <a:xfrm>
            <a:off x="609600" y="1700808"/>
            <a:ext cx="10972800" cy="4425356"/>
          </a:xfrm>
        </p:spPr>
        <p:txBody>
          <a:bodyPr>
            <a:normAutofit fontScale="92500"/>
          </a:bodyPr>
          <a:lstStyle/>
          <a:p>
            <a:pPr marL="0" indent="0">
              <a:buNone/>
            </a:pPr>
            <a:r>
              <a:rPr lang="en-GB" sz="2800" dirty="0"/>
              <a:t>Unfortunately, even with thread safe objects, threads don't work well in Python.</a:t>
            </a:r>
          </a:p>
          <a:p>
            <a:pPr marL="0" indent="0">
              <a:buNone/>
            </a:pPr>
            <a:endParaRPr lang="en-GB" sz="2800" dirty="0"/>
          </a:p>
          <a:p>
            <a:pPr marL="0" indent="0">
              <a:buNone/>
            </a:pPr>
            <a:r>
              <a:rPr lang="en-GB" sz="2800" dirty="0"/>
              <a:t>Any attempt to use variables generally increases the time involved as the GIL comes into play.</a:t>
            </a:r>
          </a:p>
          <a:p>
            <a:pPr marL="0" indent="0">
              <a:buNone/>
            </a:pPr>
            <a:endParaRPr lang="en-GB" sz="2800" dirty="0"/>
          </a:p>
          <a:p>
            <a:pPr marL="0" indent="0">
              <a:buNone/>
            </a:pPr>
            <a:r>
              <a:rPr lang="en-GB" sz="2800" dirty="0"/>
              <a:t>Note that there are some exceptions. Some libraries, that call on C code beneath Python have their own C-based threading which works well (</a:t>
            </a:r>
            <a:r>
              <a:rPr lang="en-GB" sz="2800" dirty="0" err="1"/>
              <a:t>numpy</a:t>
            </a:r>
            <a:r>
              <a:rPr lang="en-GB" sz="2800" dirty="0"/>
              <a:t>, for example). If you need to worry about this (for example, because you have to build the code to exploit this), details will be in the documentation. </a:t>
            </a:r>
          </a:p>
        </p:txBody>
      </p:sp>
    </p:spTree>
    <p:extLst>
      <p:ext uri="{BB962C8B-B14F-4D97-AF65-F5344CB8AC3E}">
        <p14:creationId xmlns:p14="http://schemas.microsoft.com/office/powerpoint/2010/main" val="31913300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BED3E-B896-4ADD-B4EA-73C252463F85}"/>
              </a:ext>
            </a:extLst>
          </p:cNvPr>
          <p:cNvSpPr>
            <a:spLocks noGrp="1"/>
          </p:cNvSpPr>
          <p:nvPr>
            <p:ph type="title"/>
          </p:nvPr>
        </p:nvSpPr>
        <p:spPr/>
        <p:txBody>
          <a:bodyPr/>
          <a:lstStyle/>
          <a:p>
            <a:pPr algn="r"/>
            <a:r>
              <a:rPr lang="en-GB" dirty="0"/>
              <a:t>Multi-processor programs</a:t>
            </a:r>
          </a:p>
        </p:txBody>
      </p:sp>
      <p:sp>
        <p:nvSpPr>
          <p:cNvPr id="3" name="Content Placeholder 2">
            <a:extLst>
              <a:ext uri="{FF2B5EF4-FFF2-40B4-BE49-F238E27FC236}">
                <a16:creationId xmlns:a16="http://schemas.microsoft.com/office/drawing/2014/main" id="{7BD6742E-8EB8-43F8-B8A9-4960FCD8B72F}"/>
              </a:ext>
            </a:extLst>
          </p:cNvPr>
          <p:cNvSpPr>
            <a:spLocks noGrp="1"/>
          </p:cNvSpPr>
          <p:nvPr>
            <p:ph idx="1"/>
          </p:nvPr>
        </p:nvSpPr>
        <p:spPr>
          <a:xfrm>
            <a:off x="609600" y="1772816"/>
            <a:ext cx="10972800" cy="4810546"/>
          </a:xfrm>
        </p:spPr>
        <p:txBody>
          <a:bodyPr>
            <a:normAutofit fontScale="85000" lnSpcReduction="20000"/>
          </a:bodyPr>
          <a:lstStyle/>
          <a:p>
            <a:pPr marL="0" indent="0">
              <a:buNone/>
            </a:pPr>
            <a:r>
              <a:rPr lang="en-GB" dirty="0"/>
              <a:t>The solution to the threading issue  is to run multiple Python interpreters, each running a separate process.</a:t>
            </a:r>
          </a:p>
          <a:p>
            <a:pPr marL="0" indent="0">
              <a:buNone/>
            </a:pPr>
            <a:endParaRPr lang="en-GB" dirty="0"/>
          </a:p>
          <a:p>
            <a:pPr marL="0" indent="0">
              <a:buNone/>
            </a:pPr>
            <a:r>
              <a:rPr lang="en-GB" dirty="0"/>
              <a:t>Objects can be transferred between processes by "pickling" them - that is, serialising them into transferable binary file objects using Pythons "pickle" module.</a:t>
            </a:r>
          </a:p>
          <a:p>
            <a:pPr marL="0" indent="0">
              <a:buNone/>
            </a:pPr>
            <a:endParaRPr lang="en-GB" dirty="0"/>
          </a:p>
          <a:p>
            <a:pPr marL="0" indent="0">
              <a:buNone/>
            </a:pPr>
            <a:r>
              <a:rPr lang="en-GB" dirty="0"/>
              <a:t>For a single machine with multiple cores, this is done invisibly by the standard library </a:t>
            </a:r>
            <a:r>
              <a:rPr lang="en-GB" dirty="0" err="1">
                <a:latin typeface="Courier New" panose="02070309020205020404" pitchFamily="49" charset="0"/>
                <a:cs typeface="Courier New" panose="02070309020205020404" pitchFamily="49" charset="0"/>
              </a:rPr>
              <a:t>concurrent.futures</a:t>
            </a:r>
            <a:r>
              <a:rPr lang="en-GB" dirty="0"/>
              <a:t> module.</a:t>
            </a:r>
          </a:p>
          <a:p>
            <a:pPr marL="0" indent="0">
              <a:buNone/>
            </a:pPr>
            <a:endParaRPr lang="en-GB" dirty="0"/>
          </a:p>
          <a:p>
            <a:pPr marL="0" indent="0">
              <a:buNone/>
            </a:pPr>
            <a:r>
              <a:rPr lang="en-GB" dirty="0"/>
              <a:t>This consists mainly of process </a:t>
            </a:r>
            <a:r>
              <a:rPr lang="en-GB" dirty="0">
                <a:latin typeface="Courier New" panose="02070309020205020404" pitchFamily="49" charset="0"/>
                <a:cs typeface="Courier New" panose="02070309020205020404" pitchFamily="49" charset="0"/>
              </a:rPr>
              <a:t>Executors,</a:t>
            </a:r>
            <a:r>
              <a:rPr lang="en-GB" dirty="0"/>
              <a:t> and </a:t>
            </a:r>
            <a:r>
              <a:rPr lang="en-GB" dirty="0">
                <a:latin typeface="Courier New" panose="02070309020205020404" pitchFamily="49" charset="0"/>
                <a:cs typeface="Courier New" panose="02070309020205020404" pitchFamily="49" charset="0"/>
              </a:rPr>
              <a:t>Futures</a:t>
            </a:r>
            <a:r>
              <a:rPr lang="en-GB" dirty="0"/>
              <a:t> which represent running processes and their potential ability to return results.</a:t>
            </a:r>
          </a:p>
          <a:p>
            <a:pPr marL="0" indent="0">
              <a:buNone/>
            </a:pPr>
            <a:endParaRPr lang="en-GB" dirty="0"/>
          </a:p>
        </p:txBody>
      </p:sp>
    </p:spTree>
    <p:extLst>
      <p:ext uri="{BB962C8B-B14F-4D97-AF65-F5344CB8AC3E}">
        <p14:creationId xmlns:p14="http://schemas.microsoft.com/office/powerpoint/2010/main" val="2252879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E561-97C7-47EC-82E4-2445125D7F38}"/>
              </a:ext>
            </a:extLst>
          </p:cNvPr>
          <p:cNvSpPr>
            <a:spLocks noGrp="1"/>
          </p:cNvSpPr>
          <p:nvPr>
            <p:ph type="title"/>
          </p:nvPr>
        </p:nvSpPr>
        <p:spPr/>
        <p:txBody>
          <a:bodyPr/>
          <a:lstStyle/>
          <a:p>
            <a:pPr algn="r"/>
            <a:r>
              <a:rPr lang="en-GB" dirty="0"/>
              <a:t>Multi-process programs</a:t>
            </a:r>
          </a:p>
        </p:txBody>
      </p:sp>
      <p:sp>
        <p:nvSpPr>
          <p:cNvPr id="3" name="Content Placeholder 2">
            <a:extLst>
              <a:ext uri="{FF2B5EF4-FFF2-40B4-BE49-F238E27FC236}">
                <a16:creationId xmlns:a16="http://schemas.microsoft.com/office/drawing/2014/main" id="{08C1D3B4-7E09-43E4-9185-5DED6F172FBD}"/>
              </a:ext>
            </a:extLst>
          </p:cNvPr>
          <p:cNvSpPr>
            <a:spLocks noGrp="1"/>
          </p:cNvSpPr>
          <p:nvPr>
            <p:ph idx="1"/>
          </p:nvPr>
        </p:nvSpPr>
        <p:spPr/>
        <p:txBody>
          <a:bodyPr/>
          <a:lstStyle/>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concurrent.futures</a:t>
            </a: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def </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(a):</a:t>
            </a:r>
          </a:p>
          <a:p>
            <a:pPr marL="0" indent="0">
              <a:buNone/>
            </a:pPr>
            <a:r>
              <a:rPr lang="en-GB" sz="2000" dirty="0">
                <a:latin typeface="Courier New" panose="02070309020205020404" pitchFamily="49" charset="0"/>
                <a:cs typeface="Courier New" panose="02070309020205020404" pitchFamily="49" charset="0"/>
              </a:rPr>
              <a:t>	print(a)</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if __name__ == '__main__':</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concurrent.futures.ProcessPoolExecutor</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max_workers</a:t>
            </a:r>
            <a:r>
              <a:rPr lang="en-GB" sz="2000" dirty="0">
                <a:latin typeface="Courier New" panose="02070309020205020404" pitchFamily="49" charset="0"/>
                <a:cs typeface="Courier New" panose="02070309020205020404" pitchFamily="49" charset="0"/>
              </a:rPr>
              <a:t>=4)</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ppe.submit</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,"hello world")</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ppe.shutdown</a:t>
            </a:r>
            <a:r>
              <a:rPr lang="en-GB"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0893694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E561-97C7-47EC-82E4-2445125D7F38}"/>
              </a:ext>
            </a:extLst>
          </p:cNvPr>
          <p:cNvSpPr>
            <a:spLocks noGrp="1"/>
          </p:cNvSpPr>
          <p:nvPr>
            <p:ph type="title"/>
          </p:nvPr>
        </p:nvSpPr>
        <p:spPr/>
        <p:txBody>
          <a:bodyPr/>
          <a:lstStyle/>
          <a:p>
            <a:pPr algn="r"/>
            <a:r>
              <a:rPr lang="en-GB" dirty="0"/>
              <a:t>Getting results</a:t>
            </a:r>
          </a:p>
        </p:txBody>
      </p:sp>
      <p:sp>
        <p:nvSpPr>
          <p:cNvPr id="3" name="Content Placeholder 2">
            <a:extLst>
              <a:ext uri="{FF2B5EF4-FFF2-40B4-BE49-F238E27FC236}">
                <a16:creationId xmlns:a16="http://schemas.microsoft.com/office/drawing/2014/main" id="{08C1D3B4-7E09-43E4-9185-5DED6F172FBD}"/>
              </a:ext>
            </a:extLst>
          </p:cNvPr>
          <p:cNvSpPr>
            <a:spLocks noGrp="1"/>
          </p:cNvSpPr>
          <p:nvPr>
            <p:ph idx="1"/>
          </p:nvPr>
        </p:nvSpPr>
        <p:spPr>
          <a:xfrm>
            <a:off x="335360" y="836713"/>
            <a:ext cx="11665296" cy="5289452"/>
          </a:xfrm>
        </p:spPr>
        <p:txBody>
          <a:bodyPr/>
          <a:lstStyle/>
          <a:p>
            <a:pPr marL="0" indent="0">
              <a:buNone/>
            </a:pPr>
            <a:r>
              <a:rPr lang="en-GB" sz="1900" dirty="0">
                <a:latin typeface="Courier New" panose="02070309020205020404" pitchFamily="49" charset="0"/>
                <a:cs typeface="Courier New" panose="02070309020205020404" pitchFamily="49" charset="0"/>
              </a:rPr>
              <a:t>import </a:t>
            </a:r>
            <a:r>
              <a:rPr lang="en-GB" sz="1900" dirty="0" err="1">
                <a:latin typeface="Courier New" panose="02070309020205020404" pitchFamily="49" charset="0"/>
                <a:cs typeface="Courier New" panose="02070309020205020404" pitchFamily="49" charset="0"/>
              </a:rPr>
              <a:t>concurrent.futures</a:t>
            </a:r>
            <a:endParaRPr lang="en-GB" sz="1900" dirty="0">
              <a:latin typeface="Courier New" panose="02070309020205020404" pitchFamily="49" charset="0"/>
              <a:cs typeface="Courier New" panose="02070309020205020404" pitchFamily="49" charset="0"/>
            </a:endParaRPr>
          </a:p>
          <a:p>
            <a:pPr marL="0" indent="0">
              <a:buNone/>
            </a:pPr>
            <a:endParaRPr lang="en-GB" sz="1900" dirty="0">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def </a:t>
            </a:r>
            <a:r>
              <a:rPr lang="en-GB" sz="1900" dirty="0" err="1">
                <a:latin typeface="Courier New" panose="02070309020205020404" pitchFamily="49" charset="0"/>
                <a:cs typeface="Courier New" panose="02070309020205020404" pitchFamily="49" charset="0"/>
              </a:rPr>
              <a:t>func</a:t>
            </a:r>
            <a:r>
              <a:rPr lang="en-GB" sz="1900" dirty="0">
                <a:latin typeface="Courier New" panose="02070309020205020404" pitchFamily="49" charset="0"/>
                <a:cs typeface="Courier New" panose="02070309020205020404" pitchFamily="49" charset="0"/>
              </a:rPr>
              <a:t>(a):</a:t>
            </a:r>
          </a:p>
          <a:p>
            <a:pPr marL="0" indent="0">
              <a:buNone/>
            </a:pPr>
            <a:r>
              <a:rPr lang="en-GB" sz="1900" dirty="0">
                <a:latin typeface="Courier New" panose="02070309020205020404" pitchFamily="49" charset="0"/>
                <a:cs typeface="Courier New" panose="02070309020205020404" pitchFamily="49" charset="0"/>
              </a:rPr>
              <a:t>	print(a)</a:t>
            </a:r>
          </a:p>
          <a:p>
            <a:pPr marL="0" indent="0">
              <a:buNone/>
            </a:pPr>
            <a:endParaRPr lang="en-GB" sz="1900" dirty="0">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if __name__ == '__main__':</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ppe</a:t>
            </a:r>
            <a:r>
              <a:rPr lang="en-GB" sz="1900" dirty="0">
                <a:latin typeface="Courier New" panose="02070309020205020404" pitchFamily="49" charset="0"/>
                <a:cs typeface="Courier New" panose="02070309020205020404" pitchFamily="49" charset="0"/>
              </a:rPr>
              <a:t> = </a:t>
            </a:r>
            <a:r>
              <a:rPr lang="en-GB" sz="1900" dirty="0" err="1">
                <a:latin typeface="Courier New" panose="02070309020205020404" pitchFamily="49" charset="0"/>
                <a:cs typeface="Courier New" panose="02070309020205020404" pitchFamily="49" charset="0"/>
              </a:rPr>
              <a:t>concurrent.futures.ProcessPoolExecutor</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max_workers</a:t>
            </a:r>
            <a:r>
              <a:rPr lang="en-GB" sz="1900" dirty="0">
                <a:latin typeface="Courier New" panose="02070309020205020404" pitchFamily="49" charset="0"/>
                <a:cs typeface="Courier New" panose="02070309020205020404" pitchFamily="49" charset="0"/>
              </a:rPr>
              <a:t>=4)</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args</a:t>
            </a:r>
            <a:r>
              <a:rPr lang="en-GB" sz="1900" dirty="0">
                <a:latin typeface="Courier New" panose="02070309020205020404" pitchFamily="49" charset="0"/>
                <a:cs typeface="Courier New" panose="02070309020205020404" pitchFamily="49" charset="0"/>
              </a:rPr>
              <a:t> = ["10","20","30","40"]</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future_set</a:t>
            </a:r>
            <a:r>
              <a:rPr lang="en-GB" sz="1900" dirty="0">
                <a:latin typeface="Courier New" panose="02070309020205020404" pitchFamily="49" charset="0"/>
                <a:cs typeface="Courier New" panose="02070309020205020404" pitchFamily="49" charset="0"/>
              </a:rPr>
              <a:t> = {</a:t>
            </a:r>
            <a:r>
              <a:rPr lang="en-GB" sz="1900" dirty="0" err="1">
                <a:latin typeface="Courier New" panose="02070309020205020404" pitchFamily="49" charset="0"/>
                <a:cs typeface="Courier New" panose="02070309020205020404" pitchFamily="49" charset="0"/>
              </a:rPr>
              <a:t>ppe.submit</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func</a:t>
            </a: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for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in </a:t>
            </a:r>
            <a:r>
              <a:rPr lang="en-GB" sz="1900" dirty="0" err="1">
                <a:latin typeface="Courier New" panose="02070309020205020404" pitchFamily="49" charset="0"/>
                <a:cs typeface="Courier New" panose="02070309020205020404" pitchFamily="49" charset="0"/>
              </a:rPr>
              <a:t>args</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done, </a:t>
            </a:r>
            <a:r>
              <a:rPr lang="en-GB" sz="1900" dirty="0" err="1">
                <a:latin typeface="Courier New" panose="02070309020205020404" pitchFamily="49" charset="0"/>
                <a:cs typeface="Courier New" panose="02070309020205020404" pitchFamily="49" charset="0"/>
              </a:rPr>
              <a:t>not_done</a:t>
            </a:r>
            <a:r>
              <a:rPr lang="en-GB" sz="1900" dirty="0">
                <a:latin typeface="Courier New" panose="02070309020205020404" pitchFamily="49" charset="0"/>
                <a:cs typeface="Courier New" panose="02070309020205020404" pitchFamily="49" charset="0"/>
              </a:rPr>
              <a:t> = </a:t>
            </a:r>
            <a:r>
              <a:rPr lang="en-GB" sz="1900" dirty="0" err="1">
                <a:latin typeface="Courier New" panose="02070309020205020404" pitchFamily="49" charset="0"/>
                <a:cs typeface="Courier New" panose="02070309020205020404" pitchFamily="49" charset="0"/>
              </a:rPr>
              <a:t>concurrent.futures.wait</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fs= </a:t>
            </a:r>
            <a:r>
              <a:rPr lang="en-GB" sz="1900" dirty="0" err="1">
                <a:latin typeface="Courier New" panose="02070309020205020404" pitchFamily="49" charset="0"/>
                <a:cs typeface="Courier New" panose="02070309020205020404" pitchFamily="49" charset="0"/>
              </a:rPr>
              <a:t>future_set,timeout</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None,return_when</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concurrent.futures.ALL_COMPLETED</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for future in </a:t>
            </a:r>
            <a:r>
              <a:rPr lang="en-GB" sz="1900" dirty="0" err="1">
                <a:latin typeface="Courier New" panose="02070309020205020404" pitchFamily="49" charset="0"/>
                <a:cs typeface="Courier New" panose="02070309020205020404" pitchFamily="49" charset="0"/>
              </a:rPr>
              <a:t>future_set</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print(</a:t>
            </a:r>
            <a:r>
              <a:rPr lang="en-GB" sz="1900" dirty="0" err="1">
                <a:latin typeface="Courier New" panose="02070309020205020404" pitchFamily="49" charset="0"/>
                <a:cs typeface="Courier New" panose="02070309020205020404" pitchFamily="49" charset="0"/>
              </a:rPr>
              <a:t>future.result</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ppe.shutdown</a:t>
            </a:r>
            <a:r>
              <a:rPr lang="en-GB" sz="19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277876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E561-97C7-47EC-82E4-2445125D7F38}"/>
              </a:ext>
            </a:extLst>
          </p:cNvPr>
          <p:cNvSpPr>
            <a:spLocks noGrp="1"/>
          </p:cNvSpPr>
          <p:nvPr>
            <p:ph type="title"/>
          </p:nvPr>
        </p:nvSpPr>
        <p:spPr/>
        <p:txBody>
          <a:bodyPr/>
          <a:lstStyle/>
          <a:p>
            <a:pPr algn="r"/>
            <a:r>
              <a:rPr lang="en-GB" dirty="0"/>
              <a:t>Getting results</a:t>
            </a:r>
          </a:p>
        </p:txBody>
      </p:sp>
      <p:sp>
        <p:nvSpPr>
          <p:cNvPr id="3" name="Content Placeholder 2">
            <a:extLst>
              <a:ext uri="{FF2B5EF4-FFF2-40B4-BE49-F238E27FC236}">
                <a16:creationId xmlns:a16="http://schemas.microsoft.com/office/drawing/2014/main" id="{08C1D3B4-7E09-43E4-9185-5DED6F172FBD}"/>
              </a:ext>
            </a:extLst>
          </p:cNvPr>
          <p:cNvSpPr>
            <a:spLocks noGrp="1"/>
          </p:cNvSpPr>
          <p:nvPr>
            <p:ph idx="1"/>
          </p:nvPr>
        </p:nvSpPr>
        <p:spPr>
          <a:xfrm>
            <a:off x="335360" y="836713"/>
            <a:ext cx="11665296" cy="5289452"/>
          </a:xfrm>
        </p:spPr>
        <p:txBody>
          <a:bodyPr/>
          <a:lstStyle/>
          <a:p>
            <a:pPr marL="0" indent="0">
              <a:buNone/>
            </a:pPr>
            <a:r>
              <a:rPr lang="en-GB" sz="1900" dirty="0">
                <a:latin typeface="Courier New" panose="02070309020205020404" pitchFamily="49" charset="0"/>
                <a:cs typeface="Courier New" panose="02070309020205020404" pitchFamily="49" charset="0"/>
              </a:rPr>
              <a:t>import </a:t>
            </a:r>
            <a:r>
              <a:rPr lang="en-GB" sz="1900" dirty="0" err="1">
                <a:latin typeface="Courier New" panose="02070309020205020404" pitchFamily="49" charset="0"/>
                <a:cs typeface="Courier New" panose="02070309020205020404" pitchFamily="49" charset="0"/>
              </a:rPr>
              <a:t>concurrent.futures</a:t>
            </a:r>
            <a:endParaRPr lang="en-GB" sz="1900" dirty="0">
              <a:latin typeface="Courier New" panose="02070309020205020404" pitchFamily="49" charset="0"/>
              <a:cs typeface="Courier New" panose="02070309020205020404" pitchFamily="49" charset="0"/>
            </a:endParaRPr>
          </a:p>
          <a:p>
            <a:pPr marL="0" indent="0">
              <a:buNone/>
            </a:pPr>
            <a:endParaRPr lang="en-GB" sz="1900" dirty="0">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def </a:t>
            </a:r>
            <a:r>
              <a:rPr lang="en-GB" sz="1900" dirty="0" err="1">
                <a:latin typeface="Courier New" panose="02070309020205020404" pitchFamily="49" charset="0"/>
                <a:cs typeface="Courier New" panose="02070309020205020404" pitchFamily="49" charset="0"/>
              </a:rPr>
              <a:t>func</a:t>
            </a:r>
            <a:r>
              <a:rPr lang="en-GB" sz="1900" dirty="0">
                <a:latin typeface="Courier New" panose="02070309020205020404" pitchFamily="49" charset="0"/>
                <a:cs typeface="Courier New" panose="02070309020205020404" pitchFamily="49" charset="0"/>
              </a:rPr>
              <a:t>(a):</a:t>
            </a:r>
          </a:p>
          <a:p>
            <a:pPr marL="0" indent="0">
              <a:buNone/>
            </a:pPr>
            <a:r>
              <a:rPr lang="en-GB" sz="1900" dirty="0">
                <a:latin typeface="Courier New" panose="02070309020205020404" pitchFamily="49" charset="0"/>
                <a:cs typeface="Courier New" panose="02070309020205020404" pitchFamily="49" charset="0"/>
              </a:rPr>
              <a:t>	print(a)</a:t>
            </a:r>
          </a:p>
          <a:p>
            <a:pPr marL="0" indent="0">
              <a:buNone/>
            </a:pPr>
            <a:endParaRPr lang="en-GB" sz="1900" dirty="0">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if __name__ == '__main__':</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ppe</a:t>
            </a:r>
            <a:r>
              <a:rPr lang="en-GB" sz="1900" dirty="0">
                <a:latin typeface="Courier New" panose="02070309020205020404" pitchFamily="49" charset="0"/>
                <a:cs typeface="Courier New" panose="02070309020205020404" pitchFamily="49" charset="0"/>
              </a:rPr>
              <a:t> = </a:t>
            </a:r>
            <a:r>
              <a:rPr lang="en-GB" sz="1900" dirty="0" err="1">
                <a:latin typeface="Courier New" panose="02070309020205020404" pitchFamily="49" charset="0"/>
                <a:cs typeface="Courier New" panose="02070309020205020404" pitchFamily="49" charset="0"/>
              </a:rPr>
              <a:t>concurrent.futures.ProcessPoolExecutor</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max_workers</a:t>
            </a:r>
            <a:r>
              <a:rPr lang="en-GB" sz="1900" dirty="0">
                <a:latin typeface="Courier New" panose="02070309020205020404" pitchFamily="49" charset="0"/>
                <a:cs typeface="Courier New" panose="02070309020205020404" pitchFamily="49" charset="0"/>
              </a:rPr>
              <a:t>=4)</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args</a:t>
            </a:r>
            <a:r>
              <a:rPr lang="en-GB" sz="1900" dirty="0">
                <a:latin typeface="Courier New" panose="02070309020205020404" pitchFamily="49" charset="0"/>
                <a:cs typeface="Courier New" panose="02070309020205020404" pitchFamily="49" charset="0"/>
              </a:rPr>
              <a:t> = ["10","20","30","40"]</a:t>
            </a:r>
          </a:p>
          <a:p>
            <a:pPr marL="0" indent="0">
              <a:buNone/>
            </a:pPr>
            <a:r>
              <a:rPr lang="en-GB" sz="1900" dirty="0">
                <a:latin typeface="Courier New" panose="02070309020205020404" pitchFamily="49" charset="0"/>
                <a:cs typeface="Courier New" panose="02070309020205020404" pitchFamily="49" charset="0"/>
              </a:rPr>
              <a:t>    results = {</a:t>
            </a:r>
            <a:r>
              <a:rPr lang="en-GB" sz="1900" dirty="0" err="1">
                <a:latin typeface="Courier New" panose="02070309020205020404" pitchFamily="49" charset="0"/>
                <a:cs typeface="Courier New" panose="02070309020205020404" pitchFamily="49" charset="0"/>
              </a:rPr>
              <a:t>ppe.submit</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func</a:t>
            </a: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for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in </a:t>
            </a:r>
            <a:r>
              <a:rPr lang="en-GB" sz="1900" dirty="0" err="1">
                <a:latin typeface="Courier New" panose="02070309020205020404" pitchFamily="49" charset="0"/>
                <a:cs typeface="Courier New" panose="02070309020205020404" pitchFamily="49" charset="0"/>
              </a:rPr>
              <a:t>args</a:t>
            </a:r>
            <a:r>
              <a:rPr lang="en-GB" sz="1900" dirty="0">
                <a:latin typeface="Courier New" panose="02070309020205020404" pitchFamily="49" charset="0"/>
                <a:cs typeface="Courier New" panose="02070309020205020404" pitchFamily="49" charset="0"/>
              </a:rPr>
              <a:t>}</a:t>
            </a:r>
          </a:p>
          <a:p>
            <a:pPr marL="0" indent="0">
              <a:buNone/>
            </a:pPr>
            <a:r>
              <a:rPr lang="en-GB" sz="1900" b="1" dirty="0">
                <a:latin typeface="Courier New" panose="02070309020205020404" pitchFamily="49" charset="0"/>
                <a:cs typeface="Courier New" panose="02070309020205020404" pitchFamily="49" charset="0"/>
              </a:rPr>
              <a:t>    for future in </a:t>
            </a:r>
            <a:r>
              <a:rPr lang="en-GB" sz="1900" b="1" dirty="0" err="1">
                <a:latin typeface="Courier New" panose="02070309020205020404" pitchFamily="49" charset="0"/>
                <a:cs typeface="Courier New" panose="02070309020205020404" pitchFamily="49" charset="0"/>
              </a:rPr>
              <a:t>concurrent.futures.as_completed</a:t>
            </a:r>
            <a:r>
              <a:rPr lang="en-GB" sz="1900" b="1" dirty="0">
                <a:latin typeface="Courier New" panose="02070309020205020404" pitchFamily="49" charset="0"/>
                <a:cs typeface="Courier New" panose="02070309020205020404" pitchFamily="49" charset="0"/>
              </a:rPr>
              <a:t>(results, timeout=None):</a:t>
            </a:r>
          </a:p>
          <a:p>
            <a:pPr marL="0" indent="0">
              <a:buNone/>
            </a:pPr>
            <a:r>
              <a:rPr lang="en-GB" sz="1900" b="1" dirty="0">
                <a:latin typeface="Courier New" panose="02070309020205020404" pitchFamily="49" charset="0"/>
                <a:cs typeface="Courier New" panose="02070309020205020404" pitchFamily="49" charset="0"/>
              </a:rPr>
              <a:t>	print(</a:t>
            </a:r>
            <a:r>
              <a:rPr lang="en-GB" sz="1900" b="1" dirty="0" err="1">
                <a:latin typeface="Courier New" panose="02070309020205020404" pitchFamily="49" charset="0"/>
                <a:cs typeface="Courier New" panose="02070309020205020404" pitchFamily="49" charset="0"/>
              </a:rPr>
              <a:t>future.result</a:t>
            </a:r>
            <a:r>
              <a:rPr lang="en-GB" sz="1900" b="1"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ppe.shutdown</a:t>
            </a:r>
            <a:r>
              <a:rPr lang="en-GB" sz="19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6903045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E561-97C7-47EC-82E4-2445125D7F38}"/>
              </a:ext>
            </a:extLst>
          </p:cNvPr>
          <p:cNvSpPr>
            <a:spLocks noGrp="1"/>
          </p:cNvSpPr>
          <p:nvPr>
            <p:ph type="title"/>
          </p:nvPr>
        </p:nvSpPr>
        <p:spPr/>
        <p:txBody>
          <a:bodyPr/>
          <a:lstStyle/>
          <a:p>
            <a:pPr algn="r"/>
            <a:r>
              <a:rPr lang="en-GB" dirty="0"/>
              <a:t>Multi-process programs</a:t>
            </a:r>
          </a:p>
        </p:txBody>
      </p:sp>
      <p:sp>
        <p:nvSpPr>
          <p:cNvPr id="3" name="Content Placeholder 2">
            <a:extLst>
              <a:ext uri="{FF2B5EF4-FFF2-40B4-BE49-F238E27FC236}">
                <a16:creationId xmlns:a16="http://schemas.microsoft.com/office/drawing/2014/main" id="{08C1D3B4-7E09-43E4-9185-5DED6F172FBD}"/>
              </a:ext>
            </a:extLst>
          </p:cNvPr>
          <p:cNvSpPr>
            <a:spLocks noGrp="1"/>
          </p:cNvSpPr>
          <p:nvPr>
            <p:ph idx="1"/>
          </p:nvPr>
        </p:nvSpPr>
        <p:spPr/>
        <p:txBody>
          <a:bodyPr/>
          <a:lstStyle/>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concurrent.futures</a:t>
            </a: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def </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(a):</a:t>
            </a:r>
          </a:p>
          <a:p>
            <a:pPr marL="0" indent="0">
              <a:buNone/>
            </a:pPr>
            <a:r>
              <a:rPr lang="en-GB" sz="2000" dirty="0">
                <a:latin typeface="Courier New" panose="02070309020205020404" pitchFamily="49" charset="0"/>
                <a:cs typeface="Courier New" panose="02070309020205020404" pitchFamily="49" charset="0"/>
              </a:rPr>
              <a:t>	print(a)</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if __name__ == '__main__':</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concurrent.futures.ProcessPoolExecutor</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max_workers</a:t>
            </a:r>
            <a:r>
              <a:rPr lang="en-GB" sz="2000" dirty="0">
                <a:latin typeface="Courier New" panose="02070309020205020404" pitchFamily="49" charset="0"/>
                <a:cs typeface="Courier New" panose="02070309020205020404" pitchFamily="49" charset="0"/>
              </a:rPr>
              <a:t>=4)</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args</a:t>
            </a:r>
            <a:r>
              <a:rPr lang="en-GB" sz="2000" dirty="0">
                <a:latin typeface="Courier New" panose="02070309020205020404" pitchFamily="49" charset="0"/>
                <a:cs typeface="Courier New" panose="02070309020205020404" pitchFamily="49" charset="0"/>
              </a:rPr>
              <a:t> = ["10","20","30","40"]</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ppe.map</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func,args</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ppe.shutdown</a:t>
            </a:r>
            <a:r>
              <a:rPr lang="en-GB"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753788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1D567-FE22-4E19-AF84-1BB7D6CFEE47}"/>
              </a:ext>
            </a:extLst>
          </p:cNvPr>
          <p:cNvSpPr>
            <a:spLocks noGrp="1"/>
          </p:cNvSpPr>
          <p:nvPr>
            <p:ph type="title"/>
          </p:nvPr>
        </p:nvSpPr>
        <p:spPr/>
        <p:txBody>
          <a:bodyPr/>
          <a:lstStyle/>
          <a:p>
            <a:pPr algn="r"/>
            <a:r>
              <a:rPr lang="en-GB" dirty="0"/>
              <a:t>Other functions</a:t>
            </a:r>
          </a:p>
        </p:txBody>
      </p:sp>
      <p:sp>
        <p:nvSpPr>
          <p:cNvPr id="3" name="Content Placeholder 2">
            <a:extLst>
              <a:ext uri="{FF2B5EF4-FFF2-40B4-BE49-F238E27FC236}">
                <a16:creationId xmlns:a16="http://schemas.microsoft.com/office/drawing/2014/main" id="{28D30FB5-0C71-4CFB-83C5-4A59390B5FE5}"/>
              </a:ext>
            </a:extLst>
          </p:cNvPr>
          <p:cNvSpPr>
            <a:spLocks noGrp="1"/>
          </p:cNvSpPr>
          <p:nvPr>
            <p:ph idx="1"/>
          </p:nvPr>
        </p:nvSpPr>
        <p:spPr>
          <a:xfrm>
            <a:off x="609600" y="1700808"/>
            <a:ext cx="10972800" cy="4882554"/>
          </a:xfrm>
        </p:spPr>
        <p:txBody>
          <a:bodyPr/>
          <a:lstStyle/>
          <a:p>
            <a:pPr marL="0" indent="0">
              <a:buNone/>
            </a:pPr>
            <a:r>
              <a:rPr lang="en-GB" sz="2800" dirty="0"/>
              <a:t>Can also check whether tasks are running or not, and cancel them.</a:t>
            </a:r>
          </a:p>
          <a:p>
            <a:pPr marL="0" indent="0">
              <a:buNone/>
            </a:pPr>
            <a:endParaRPr lang="en-GB" sz="2800" dirty="0"/>
          </a:p>
          <a:p>
            <a:pPr marL="0" indent="0">
              <a:buNone/>
            </a:pPr>
            <a:r>
              <a:rPr lang="en-GB" sz="2800" dirty="0" err="1">
                <a:latin typeface="Courier New" panose="02070309020205020404" pitchFamily="49" charset="0"/>
                <a:cs typeface="Courier New" panose="02070309020205020404" pitchFamily="49" charset="0"/>
              </a:rPr>
              <a:t>future.add_done_callback</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fn</a:t>
            </a:r>
            <a:r>
              <a:rPr lang="en-GB" sz="2800" dirty="0">
                <a:latin typeface="Courier New" panose="02070309020205020404" pitchFamily="49" charset="0"/>
                <a:cs typeface="Courier New" panose="02070309020205020404" pitchFamily="49" charset="0"/>
              </a:rPr>
              <a:t>)</a:t>
            </a:r>
          </a:p>
          <a:p>
            <a:pPr marL="0" indent="0">
              <a:buNone/>
            </a:pPr>
            <a:r>
              <a:rPr lang="en-GB" sz="2800" dirty="0"/>
              <a:t>Allows you to add a </a:t>
            </a:r>
            <a:r>
              <a:rPr lang="en-GB" sz="2800" dirty="0" err="1"/>
              <a:t>callback</a:t>
            </a:r>
            <a:r>
              <a:rPr lang="en-GB" sz="2800" dirty="0"/>
              <a:t> function that is called and passed the future object when the task is done. You can then extract the result from the future object as before.</a:t>
            </a:r>
          </a:p>
          <a:p>
            <a:pPr marL="0" indent="0">
              <a:buNone/>
            </a:pPr>
            <a:endParaRPr lang="en-GB" sz="2800" dirty="0"/>
          </a:p>
          <a:p>
            <a:pPr marL="0" indent="0">
              <a:buNone/>
            </a:pPr>
            <a:r>
              <a:rPr lang="en-GB" sz="2800" dirty="0"/>
              <a:t>The library can also be adjusted easily to make the program run as threads rather than processes, meaning it is simple to develop threaded programs where efficient, but convert them when it becomes less so.</a:t>
            </a:r>
          </a:p>
        </p:txBody>
      </p:sp>
    </p:spTree>
    <p:extLst>
      <p:ext uri="{BB962C8B-B14F-4D97-AF65-F5344CB8AC3E}">
        <p14:creationId xmlns:p14="http://schemas.microsoft.com/office/powerpoint/2010/main" val="1995309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E7126-44C8-49B4-BE90-7841E9E04028}"/>
              </a:ext>
            </a:extLst>
          </p:cNvPr>
          <p:cNvSpPr>
            <a:spLocks noGrp="1"/>
          </p:cNvSpPr>
          <p:nvPr>
            <p:ph type="title"/>
          </p:nvPr>
        </p:nvSpPr>
        <p:spPr/>
        <p:txBody>
          <a:bodyPr/>
          <a:lstStyle/>
          <a:p>
            <a:pPr algn="r"/>
            <a:r>
              <a:rPr lang="en-GB" dirty="0"/>
              <a:t>Distributed parallelisation</a:t>
            </a:r>
          </a:p>
        </p:txBody>
      </p:sp>
      <p:sp>
        <p:nvSpPr>
          <p:cNvPr id="3" name="Content Placeholder 2">
            <a:extLst>
              <a:ext uri="{FF2B5EF4-FFF2-40B4-BE49-F238E27FC236}">
                <a16:creationId xmlns:a16="http://schemas.microsoft.com/office/drawing/2014/main" id="{D37520C7-6FC5-474D-A7E4-4303A2978CF3}"/>
              </a:ext>
            </a:extLst>
          </p:cNvPr>
          <p:cNvSpPr>
            <a:spLocks noGrp="1"/>
          </p:cNvSpPr>
          <p:nvPr>
            <p:ph idx="1"/>
          </p:nvPr>
        </p:nvSpPr>
        <p:spPr/>
        <p:txBody>
          <a:bodyPr/>
          <a:lstStyle/>
          <a:p>
            <a:pPr marL="0" indent="0">
              <a:buNone/>
            </a:pPr>
            <a:r>
              <a:rPr lang="en-GB" sz="2800" dirty="0"/>
              <a:t>If we want to do the same thing across multiple machines, the best way is to use celery: </a:t>
            </a:r>
            <a:r>
              <a:rPr lang="en-GB" sz="2800" dirty="0">
                <a:solidFill>
                  <a:schemeClr val="tx2">
                    <a:lumMod val="60000"/>
                    <a:lumOff val="40000"/>
                  </a:schemeClr>
                </a:solidFill>
              </a:rPr>
              <a:t>http://www.celeryproject.org/</a:t>
            </a:r>
          </a:p>
          <a:p>
            <a:pPr marL="0" indent="0">
              <a:buNone/>
            </a:pPr>
            <a:r>
              <a:rPr lang="en-GB" sz="2800" dirty="0"/>
              <a:t>This sets up:</a:t>
            </a:r>
          </a:p>
          <a:p>
            <a:pPr marL="0" indent="0">
              <a:buNone/>
            </a:pPr>
            <a:r>
              <a:rPr lang="en-GB" sz="2800" dirty="0"/>
              <a:t>	A broker: negotiates everything.</a:t>
            </a:r>
          </a:p>
          <a:p>
            <a:pPr marL="0" indent="0">
              <a:buNone/>
            </a:pPr>
            <a:r>
              <a:rPr lang="en-GB" sz="2800" dirty="0"/>
              <a:t>	A backend data store: stores results.</a:t>
            </a:r>
          </a:p>
          <a:p>
            <a:pPr marL="0" indent="0">
              <a:buNone/>
            </a:pPr>
            <a:r>
              <a:rPr lang="en-GB" sz="2800" dirty="0"/>
              <a:t>	Worker machines: that do the jobs.</a:t>
            </a:r>
          </a:p>
          <a:p>
            <a:pPr marL="0" indent="0">
              <a:buNone/>
            </a:pPr>
            <a:r>
              <a:rPr lang="en-GB" sz="2800" dirty="0"/>
              <a:t>Largely for batch distribution of jobs, but works within programs, for example to batch distribute function calls.</a:t>
            </a:r>
          </a:p>
        </p:txBody>
      </p:sp>
    </p:spTree>
    <p:extLst>
      <p:ext uri="{BB962C8B-B14F-4D97-AF65-F5344CB8AC3E}">
        <p14:creationId xmlns:p14="http://schemas.microsoft.com/office/powerpoint/2010/main" val="1715642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02D77-7F0C-491A-8D56-F88C523C8A91}"/>
              </a:ext>
            </a:extLst>
          </p:cNvPr>
          <p:cNvSpPr>
            <a:spLocks noGrp="1"/>
          </p:cNvSpPr>
          <p:nvPr>
            <p:ph type="title"/>
          </p:nvPr>
        </p:nvSpPr>
        <p:spPr/>
        <p:txBody>
          <a:bodyPr/>
          <a:lstStyle/>
          <a:p>
            <a:pPr algn="r"/>
            <a:r>
              <a:rPr lang="en-GB" dirty="0"/>
              <a:t>Broker and Backend</a:t>
            </a:r>
          </a:p>
        </p:txBody>
      </p:sp>
      <p:sp>
        <p:nvSpPr>
          <p:cNvPr id="3" name="Content Placeholder 2">
            <a:extLst>
              <a:ext uri="{FF2B5EF4-FFF2-40B4-BE49-F238E27FC236}">
                <a16:creationId xmlns:a16="http://schemas.microsoft.com/office/drawing/2014/main" id="{30540347-3C57-44D7-881D-4027AAAB0817}"/>
              </a:ext>
            </a:extLst>
          </p:cNvPr>
          <p:cNvSpPr>
            <a:spLocks noGrp="1"/>
          </p:cNvSpPr>
          <p:nvPr>
            <p:ph idx="1"/>
          </p:nvPr>
        </p:nvSpPr>
        <p:spPr>
          <a:xfrm>
            <a:off x="609600" y="1196752"/>
            <a:ext cx="10972800" cy="5256583"/>
          </a:xfrm>
        </p:spPr>
        <p:txBody>
          <a:bodyPr/>
          <a:lstStyle/>
          <a:p>
            <a:pPr marL="0" indent="0">
              <a:buNone/>
            </a:pPr>
            <a:r>
              <a:rPr lang="en-GB" sz="2800" dirty="0"/>
              <a:t>Broker negotiates which machine is to do which job.</a:t>
            </a:r>
          </a:p>
          <a:p>
            <a:pPr marL="0" indent="0">
              <a:buNone/>
            </a:pPr>
            <a:r>
              <a:rPr lang="en-GB" sz="2800" dirty="0"/>
              <a:t>Common example is RabbitMQ: </a:t>
            </a:r>
            <a:r>
              <a:rPr lang="en-GB" sz="2800" dirty="0">
                <a:solidFill>
                  <a:schemeClr val="tx2">
                    <a:lumMod val="60000"/>
                    <a:lumOff val="40000"/>
                  </a:schemeClr>
                </a:solidFill>
              </a:rPr>
              <a:t>https://www.rabbitmq.com/</a:t>
            </a:r>
          </a:p>
          <a:p>
            <a:pPr marL="0" indent="0">
              <a:buNone/>
            </a:pPr>
            <a:r>
              <a:rPr lang="en-GB" sz="2800" dirty="0"/>
              <a:t>This uses the binary-level Advanced Message Queuing Protocol (AMQP) to transfer messages between machines.</a:t>
            </a:r>
          </a:p>
          <a:p>
            <a:pPr marL="0" indent="0">
              <a:buNone/>
            </a:pPr>
            <a:endParaRPr lang="en-GB" sz="2800" dirty="0"/>
          </a:p>
          <a:p>
            <a:pPr marL="0" indent="0">
              <a:buNone/>
            </a:pPr>
            <a:r>
              <a:rPr lang="en-GB" sz="2800" dirty="0"/>
              <a:t>Backend stores results.</a:t>
            </a:r>
          </a:p>
          <a:p>
            <a:pPr marL="0" indent="0">
              <a:buNone/>
            </a:pPr>
            <a:r>
              <a:rPr lang="en-GB" sz="2800" dirty="0"/>
              <a:t>Common example is </a:t>
            </a:r>
            <a:r>
              <a:rPr lang="en-GB" sz="2800" dirty="0" err="1"/>
              <a:t>Redis</a:t>
            </a:r>
            <a:r>
              <a:rPr lang="en-GB" sz="2800" dirty="0"/>
              <a:t>: </a:t>
            </a:r>
            <a:r>
              <a:rPr lang="en-GB" sz="2800" dirty="0">
                <a:solidFill>
                  <a:schemeClr val="tx2">
                    <a:lumMod val="60000"/>
                    <a:lumOff val="40000"/>
                  </a:schemeClr>
                </a:solidFill>
              </a:rPr>
              <a:t>https://redis.io/ </a:t>
            </a:r>
            <a:r>
              <a:rPr lang="en-GB" sz="2800" dirty="0"/>
              <a:t>but you can also use RabbitMQ.</a:t>
            </a:r>
          </a:p>
          <a:p>
            <a:pPr marL="0" indent="0">
              <a:buNone/>
            </a:pPr>
            <a:endParaRPr lang="en-GB" sz="2800" dirty="0"/>
          </a:p>
          <a:p>
            <a:pPr marL="0" indent="0">
              <a:buNone/>
            </a:pPr>
            <a:r>
              <a:rPr lang="en-GB" sz="2800" dirty="0"/>
              <a:t>Workers register with the broker and backend, and then can be allocated tasks.</a:t>
            </a:r>
          </a:p>
        </p:txBody>
      </p:sp>
    </p:spTree>
    <p:extLst>
      <p:ext uri="{BB962C8B-B14F-4D97-AF65-F5344CB8AC3E}">
        <p14:creationId xmlns:p14="http://schemas.microsoft.com/office/powerpoint/2010/main" val="138233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359ADC76-A6FB-4207-912F-1969FEBB5678}"/>
              </a:ext>
            </a:extLst>
          </p:cNvPr>
          <p:cNvSpPr>
            <a:spLocks noGrp="1" noChangeArrowheads="1"/>
          </p:cNvSpPr>
          <p:nvPr>
            <p:ph idx="1"/>
          </p:nvPr>
        </p:nvSpPr>
        <p:spPr>
          <a:xfrm>
            <a:off x="191344" y="2349500"/>
            <a:ext cx="9813081" cy="4237038"/>
          </a:xfrm>
        </p:spPr>
        <p:txBody>
          <a:bodyPr rtlCol="0">
            <a:normAutofit/>
          </a:bodyPr>
          <a:lstStyle/>
          <a:p>
            <a:pPr lvl="1" eaLnBrk="1" fontAlgn="auto" hangingPunct="1">
              <a:spcAft>
                <a:spcPts val="0"/>
              </a:spcAft>
              <a:buNone/>
              <a:defRPr/>
            </a:pPr>
            <a:r>
              <a:rPr lang="en-GB" sz="3600" dirty="0"/>
              <a:t>Computational issues with modelling</a:t>
            </a:r>
          </a:p>
          <a:p>
            <a:pPr lvl="1" eaLnBrk="1" fontAlgn="auto" hangingPunct="1">
              <a:spcAft>
                <a:spcPts val="0"/>
              </a:spcAft>
              <a:buNone/>
              <a:defRPr/>
            </a:pPr>
            <a:r>
              <a:rPr lang="en-GB" dirty="0">
                <a:solidFill>
                  <a:schemeClr val="bg1">
                    <a:lumMod val="50000"/>
                  </a:schemeClr>
                </a:solidFill>
              </a:rPr>
              <a:t>High Performance Computing</a:t>
            </a:r>
          </a:p>
          <a:p>
            <a:pPr lvl="1" eaLnBrk="1" fontAlgn="auto" hangingPunct="1">
              <a:spcAft>
                <a:spcPts val="0"/>
              </a:spcAft>
              <a:buNone/>
              <a:defRPr/>
            </a:pPr>
            <a:r>
              <a:rPr lang="en-GB" sz="2000" dirty="0">
                <a:solidFill>
                  <a:schemeClr val="bg1">
                    <a:lumMod val="50000"/>
                  </a:schemeClr>
                </a:solidFill>
              </a:rPr>
              <a:t>Parallel programming</a:t>
            </a:r>
          </a:p>
          <a:p>
            <a:pPr lvl="1" eaLnBrk="1" fontAlgn="auto" hangingPunct="1">
              <a:spcAft>
                <a:spcPts val="0"/>
              </a:spcAft>
              <a:buNone/>
              <a:defRPr/>
            </a:pPr>
            <a:r>
              <a:rPr lang="en-GB" sz="2000" dirty="0">
                <a:solidFill>
                  <a:schemeClr val="bg1">
                    <a:lumMod val="50000"/>
                  </a:schemeClr>
                </a:solidFill>
              </a:rPr>
              <a:t>Distributed computing architectures</a:t>
            </a:r>
            <a:endParaRPr lang="en-GB" sz="2000" dirty="0">
              <a:solidFill>
                <a:prstClr val="white">
                  <a:lumMod val="50000"/>
                </a:prstClr>
              </a:solidFill>
            </a:endParaRPr>
          </a:p>
          <a:p>
            <a:pPr lvl="1" eaLnBrk="1" fontAlgn="auto" hangingPunct="1">
              <a:spcAft>
                <a:spcPts val="0"/>
              </a:spcAft>
              <a:buNone/>
              <a:defRPr/>
            </a:pPr>
            <a:endParaRPr lang="en-GB" sz="2000" dirty="0">
              <a:solidFill>
                <a:schemeClr val="bg1">
                  <a:lumMod val="50000"/>
                </a:schemeClr>
              </a:solidFill>
            </a:endParaRPr>
          </a:p>
        </p:txBody>
      </p:sp>
    </p:spTree>
    <p:extLst>
      <p:ext uri="{BB962C8B-B14F-4D97-AF65-F5344CB8AC3E}">
        <p14:creationId xmlns:p14="http://schemas.microsoft.com/office/powerpoint/2010/main" val="14403731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0B286-8149-4201-A45A-78383AD95943}"/>
              </a:ext>
            </a:extLst>
          </p:cNvPr>
          <p:cNvSpPr>
            <a:spLocks noGrp="1"/>
          </p:cNvSpPr>
          <p:nvPr>
            <p:ph type="title"/>
          </p:nvPr>
        </p:nvSpPr>
        <p:spPr/>
        <p:txBody>
          <a:bodyPr/>
          <a:lstStyle/>
          <a:p>
            <a:pPr algn="r"/>
            <a:r>
              <a:rPr lang="en-GB" dirty="0"/>
              <a:t>Example: cel.py</a:t>
            </a:r>
          </a:p>
        </p:txBody>
      </p:sp>
      <p:sp>
        <p:nvSpPr>
          <p:cNvPr id="3" name="Content Placeholder 2">
            <a:extLst>
              <a:ext uri="{FF2B5EF4-FFF2-40B4-BE49-F238E27FC236}">
                <a16:creationId xmlns:a16="http://schemas.microsoft.com/office/drawing/2014/main" id="{44168962-0CAC-4DD9-AAA4-737DAED5119A}"/>
              </a:ext>
            </a:extLst>
          </p:cNvPr>
          <p:cNvSpPr>
            <a:spLocks noGrp="1"/>
          </p:cNvSpPr>
          <p:nvPr>
            <p:ph idx="1"/>
          </p:nvPr>
        </p:nvSpPr>
        <p:spPr>
          <a:xfrm>
            <a:off x="407368" y="764704"/>
            <a:ext cx="11175032" cy="5688631"/>
          </a:xfrm>
        </p:spPr>
        <p:txBody>
          <a:bodyPr/>
          <a:lstStyle/>
          <a:p>
            <a:pPr marL="0" indent="0">
              <a:buNone/>
            </a:pPr>
            <a:r>
              <a:rPr lang="en-GB" sz="2000" dirty="0">
                <a:latin typeface="Courier New" panose="02070309020205020404" pitchFamily="49" charset="0"/>
                <a:cs typeface="Courier New" panose="02070309020205020404" pitchFamily="49" charset="0"/>
              </a:rPr>
              <a:t>import celery</a:t>
            </a:r>
          </a:p>
          <a:p>
            <a:pPr marL="0" indent="0">
              <a:buNone/>
            </a:pPr>
            <a:r>
              <a:rPr lang="en-GB" sz="2000" dirty="0">
                <a:latin typeface="Courier New" panose="02070309020205020404" pitchFamily="49" charset="0"/>
                <a:cs typeface="Courier New" panose="02070309020205020404" pitchFamily="49" charset="0"/>
              </a:rPr>
              <a:t>app = </a:t>
            </a:r>
            <a:r>
              <a:rPr lang="en-GB" sz="2000" dirty="0" err="1">
                <a:latin typeface="Courier New" panose="02070309020205020404" pitchFamily="49" charset="0"/>
                <a:cs typeface="Courier New" panose="02070309020205020404" pitchFamily="49" charset="0"/>
              </a:rPr>
              <a:t>celery.Celery</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cel</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broker='</a:t>
            </a:r>
            <a:r>
              <a:rPr lang="en-GB" sz="2000" dirty="0" err="1">
                <a:latin typeface="Courier New" panose="02070309020205020404" pitchFamily="49" charset="0"/>
                <a:cs typeface="Courier New" panose="02070309020205020404" pitchFamily="49" charset="0"/>
              </a:rPr>
              <a:t>amqp</a:t>
            </a:r>
            <a:r>
              <a:rPr lang="en-GB" sz="2000" dirty="0">
                <a:latin typeface="Courier New" panose="02070309020205020404" pitchFamily="49" charset="0"/>
                <a:cs typeface="Courier New" panose="02070309020205020404" pitchFamily="49" charset="0"/>
              </a:rPr>
              <a:t>://FIRSTPC',</a:t>
            </a:r>
          </a:p>
          <a:p>
            <a:pPr marL="0" indent="0">
              <a:buNone/>
            </a:pPr>
            <a:r>
              <a:rPr lang="en-GB" sz="2000" dirty="0">
                <a:latin typeface="Courier New" panose="02070309020205020404" pitchFamily="49" charset="0"/>
                <a:cs typeface="Courier New" panose="02070309020205020404" pitchFamily="49" charset="0"/>
              </a:rPr>
              <a:t>            backend='</a:t>
            </a:r>
            <a:r>
              <a:rPr lang="en-GB" sz="2000" dirty="0" err="1">
                <a:latin typeface="Courier New" panose="02070309020205020404" pitchFamily="49" charset="0"/>
                <a:cs typeface="Courier New" panose="02070309020205020404" pitchFamily="49" charset="0"/>
              </a:rPr>
              <a:t>redis</a:t>
            </a:r>
            <a:r>
              <a:rPr lang="en-GB" sz="2000" dirty="0">
                <a:latin typeface="Courier New" panose="02070309020205020404" pitchFamily="49" charset="0"/>
                <a:cs typeface="Courier New" panose="02070309020205020404" pitchFamily="49" charset="0"/>
              </a:rPr>
              <a:t>://SECONDPC')</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app.task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def </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(a):</a:t>
            </a:r>
          </a:p>
          <a:p>
            <a:pPr marL="0" indent="0">
              <a:buNone/>
            </a:pPr>
            <a:r>
              <a:rPr lang="en-GB" sz="2000" dirty="0">
                <a:latin typeface="Courier New" panose="02070309020205020404" pitchFamily="49" charset="0"/>
                <a:cs typeface="Courier New" panose="02070309020205020404" pitchFamily="49" charset="0"/>
              </a:rPr>
              <a:t>    return "a = " + a </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if __name__ == '__main__':</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args</a:t>
            </a:r>
            <a:r>
              <a:rPr lang="en-GB" sz="2000" dirty="0">
                <a:latin typeface="Courier New" panose="02070309020205020404" pitchFamily="49" charset="0"/>
                <a:cs typeface="Courier New" panose="02070309020205020404" pitchFamily="49" charset="0"/>
              </a:rPr>
              <a:t> = ["10","20","30","40"]</a:t>
            </a:r>
          </a:p>
          <a:p>
            <a:pPr marL="0" indent="0">
              <a:buNone/>
            </a:pPr>
            <a:r>
              <a:rPr lang="en-GB" sz="2000" dirty="0">
                <a:latin typeface="Courier New" panose="02070309020205020404" pitchFamily="49" charset="0"/>
                <a:cs typeface="Courier New" panose="02070309020205020404" pitchFamily="49" charset="0"/>
              </a:rPr>
              <a:t>    results = [</a:t>
            </a:r>
            <a:r>
              <a:rPr lang="en-GB" sz="2000" dirty="0" err="1">
                <a:latin typeface="Courier New" panose="02070309020205020404" pitchFamily="49" charset="0"/>
                <a:cs typeface="Courier New" panose="02070309020205020404" pitchFamily="49" charset="0"/>
              </a:rPr>
              <a:t>func.delay</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arg</a:t>
            </a:r>
            <a:r>
              <a:rPr lang="en-GB" sz="2000" dirty="0">
                <a:latin typeface="Courier New" panose="02070309020205020404" pitchFamily="49" charset="0"/>
                <a:cs typeface="Courier New" panose="02070309020205020404" pitchFamily="49" charset="0"/>
              </a:rPr>
              <a:t>): for </a:t>
            </a:r>
            <a:r>
              <a:rPr lang="en-GB" sz="2000" dirty="0" err="1">
                <a:latin typeface="Courier New" panose="02070309020205020404" pitchFamily="49" charset="0"/>
                <a:cs typeface="Courier New" panose="02070309020205020404" pitchFamily="49" charset="0"/>
              </a:rPr>
              <a:t>arg</a:t>
            </a:r>
            <a:r>
              <a:rPr lang="en-GB" sz="2000" dirty="0">
                <a:latin typeface="Courier New" panose="02070309020205020404" pitchFamily="49" charset="0"/>
                <a:cs typeface="Courier New" panose="02070309020205020404" pitchFamily="49" charset="0"/>
              </a:rPr>
              <a:t> in </a:t>
            </a:r>
            <a:r>
              <a:rPr lang="en-GB" sz="2000" dirty="0" err="1">
                <a:latin typeface="Courier New" panose="02070309020205020404" pitchFamily="49" charset="0"/>
                <a:cs typeface="Courier New" panose="02070309020205020404" pitchFamily="49" charset="0"/>
              </a:rPr>
              <a:t>args</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for result in results:</a:t>
            </a:r>
          </a:p>
          <a:p>
            <a:pPr marL="0" indent="0">
              <a:buNone/>
            </a:pPr>
            <a:r>
              <a:rPr lang="en-GB" sz="2000" dirty="0">
                <a:latin typeface="Courier New" panose="02070309020205020404" pitchFamily="49" charset="0"/>
                <a:cs typeface="Courier New" panose="02070309020205020404" pitchFamily="49" charset="0"/>
              </a:rPr>
              <a:t>        print(</a:t>
            </a:r>
            <a:r>
              <a:rPr lang="en-GB" sz="2000" dirty="0" err="1">
                <a:latin typeface="Courier New" panose="02070309020205020404" pitchFamily="49" charset="0"/>
                <a:cs typeface="Courier New" panose="02070309020205020404" pitchFamily="49" charset="0"/>
              </a:rPr>
              <a:t>result.get</a:t>
            </a:r>
            <a:r>
              <a:rPr lang="en-GB" sz="2000" dirty="0">
                <a:latin typeface="Courier New" panose="02070309020205020404" pitchFamily="49" charset="0"/>
                <a:cs typeface="Courier New" panose="02070309020205020404" pitchFamily="49" charset="0"/>
              </a:rPr>
              <a:t>())</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008096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2C10F-5F30-42E2-9E53-B0B198F0BA72}"/>
              </a:ext>
            </a:extLst>
          </p:cNvPr>
          <p:cNvSpPr>
            <a:spLocks noGrp="1"/>
          </p:cNvSpPr>
          <p:nvPr>
            <p:ph type="title"/>
          </p:nvPr>
        </p:nvSpPr>
        <p:spPr/>
        <p:txBody>
          <a:bodyPr/>
          <a:lstStyle/>
          <a:p>
            <a:pPr algn="r"/>
            <a:r>
              <a:rPr lang="en-GB" dirty="0"/>
              <a:t>How to</a:t>
            </a:r>
          </a:p>
        </p:txBody>
      </p:sp>
      <p:sp>
        <p:nvSpPr>
          <p:cNvPr id="3" name="Content Placeholder 2">
            <a:extLst>
              <a:ext uri="{FF2B5EF4-FFF2-40B4-BE49-F238E27FC236}">
                <a16:creationId xmlns:a16="http://schemas.microsoft.com/office/drawing/2014/main" id="{42E2DC61-FFE9-47E3-BF76-3C8A2FFC1813}"/>
              </a:ext>
            </a:extLst>
          </p:cNvPr>
          <p:cNvSpPr>
            <a:spLocks noGrp="1"/>
          </p:cNvSpPr>
          <p:nvPr>
            <p:ph idx="1"/>
          </p:nvPr>
        </p:nvSpPr>
        <p:spPr>
          <a:xfrm>
            <a:off x="609600" y="1417637"/>
            <a:ext cx="10972800" cy="5035699"/>
          </a:xfrm>
        </p:spPr>
        <p:txBody>
          <a:bodyPr/>
          <a:lstStyle/>
          <a:p>
            <a:pPr marL="514350" indent="-514350">
              <a:buFont typeface="+mj-lt"/>
              <a:buAutoNum type="arabicPeriod"/>
            </a:pPr>
            <a:r>
              <a:rPr lang="en-GB" sz="2800" dirty="0"/>
              <a:t>Start the broker on </a:t>
            </a:r>
            <a:r>
              <a:rPr lang="en-GB" sz="2800" dirty="0">
                <a:latin typeface="Courier New" panose="02070309020205020404" pitchFamily="49" charset="0"/>
                <a:cs typeface="Courier New" panose="02070309020205020404" pitchFamily="49" charset="0"/>
              </a:rPr>
              <a:t>FIRSTPC</a:t>
            </a:r>
            <a:r>
              <a:rPr lang="en-GB" sz="2800" dirty="0"/>
              <a:t>.</a:t>
            </a:r>
          </a:p>
          <a:p>
            <a:pPr marL="514350" indent="-514350">
              <a:buFont typeface="+mj-lt"/>
              <a:buAutoNum type="arabicPeriod"/>
            </a:pPr>
            <a:r>
              <a:rPr lang="en-GB" sz="2800" dirty="0"/>
              <a:t>Start the backend on </a:t>
            </a:r>
            <a:r>
              <a:rPr lang="en-GB" sz="2800" dirty="0">
                <a:latin typeface="Courier New" panose="02070309020205020404" pitchFamily="49" charset="0"/>
                <a:cs typeface="Courier New" panose="02070309020205020404" pitchFamily="49" charset="0"/>
              </a:rPr>
              <a:t>SECONDPC</a:t>
            </a:r>
            <a:r>
              <a:rPr lang="en-GB" sz="2800" dirty="0"/>
              <a:t>.</a:t>
            </a:r>
          </a:p>
          <a:p>
            <a:pPr marL="514350" indent="-514350">
              <a:buFont typeface="+mj-lt"/>
              <a:buAutoNum type="arabicPeriod"/>
            </a:pPr>
            <a:r>
              <a:rPr lang="en-GB" sz="2800" dirty="0"/>
              <a:t>Start</a:t>
            </a:r>
            <a:r>
              <a:rPr lang="en-GB" sz="2800" dirty="0">
                <a:latin typeface="Courier New" panose="02070309020205020404" pitchFamily="49" charset="0"/>
                <a:cs typeface="Courier New" panose="02070309020205020404" pitchFamily="49" charset="0"/>
              </a:rPr>
              <a:t> cel.py </a:t>
            </a:r>
            <a:r>
              <a:rPr lang="en-GB" sz="2800" dirty="0"/>
              <a:t>on</a:t>
            </a:r>
            <a:r>
              <a:rPr lang="en-GB" sz="2800" dirty="0">
                <a:latin typeface="Courier New" panose="02070309020205020404" pitchFamily="49" charset="0"/>
                <a:cs typeface="Courier New" panose="02070309020205020404" pitchFamily="49" charset="0"/>
              </a:rPr>
              <a:t> THIRDPC </a:t>
            </a:r>
            <a:r>
              <a:rPr lang="en-GB" sz="2800" dirty="0"/>
              <a:t>(or more):</a:t>
            </a:r>
          </a:p>
          <a:p>
            <a:pPr marL="0" indent="0">
              <a:buNone/>
            </a:pPr>
            <a:r>
              <a:rPr lang="en-GB" sz="2800" dirty="0">
                <a:latin typeface="Courier New" panose="02070309020205020404" pitchFamily="49" charset="0"/>
                <a:cs typeface="Courier New" panose="02070309020205020404" pitchFamily="49" charset="0"/>
              </a:rPr>
              <a:t>celery -A </a:t>
            </a:r>
            <a:r>
              <a:rPr lang="en-GB" sz="2800" dirty="0" err="1">
                <a:latin typeface="Courier New" panose="02070309020205020404" pitchFamily="49" charset="0"/>
                <a:cs typeface="Courier New" panose="02070309020205020404" pitchFamily="49" charset="0"/>
              </a:rPr>
              <a:t>cel</a:t>
            </a:r>
            <a:r>
              <a:rPr lang="en-GB" sz="2800" dirty="0">
                <a:latin typeface="Courier New" panose="02070309020205020404" pitchFamily="49" charset="0"/>
                <a:cs typeface="Courier New" panose="02070309020205020404" pitchFamily="49" charset="0"/>
              </a:rPr>
              <a:t> worker --</a:t>
            </a:r>
            <a:r>
              <a:rPr lang="en-GB" sz="2800" dirty="0" err="1">
                <a:latin typeface="Courier New" panose="02070309020205020404" pitchFamily="49" charset="0"/>
                <a:cs typeface="Courier New" panose="02070309020205020404" pitchFamily="49" charset="0"/>
              </a:rPr>
              <a:t>loglevel</a:t>
            </a:r>
            <a:r>
              <a:rPr lang="en-GB" sz="2800" dirty="0">
                <a:latin typeface="Courier New" panose="02070309020205020404" pitchFamily="49" charset="0"/>
                <a:cs typeface="Courier New" panose="02070309020205020404" pitchFamily="49" charset="0"/>
              </a:rPr>
              <a:t>=info</a:t>
            </a:r>
          </a:p>
          <a:p>
            <a:pPr marL="0" indent="0">
              <a:buNone/>
            </a:pPr>
            <a:r>
              <a:rPr lang="en-GB" sz="2800" dirty="0"/>
              <a:t>This will start as many workers containing the</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func</a:t>
            </a:r>
            <a:r>
              <a:rPr lang="en-GB" sz="2800" dirty="0">
                <a:latin typeface="Courier New" panose="02070309020205020404" pitchFamily="49" charset="0"/>
                <a:cs typeface="Courier New" panose="02070309020205020404" pitchFamily="49" charset="0"/>
              </a:rPr>
              <a:t> </a:t>
            </a:r>
            <a:r>
              <a:rPr lang="en-GB" sz="2800" dirty="0"/>
              <a:t>as cores available.</a:t>
            </a:r>
          </a:p>
          <a:p>
            <a:pPr marL="0" indent="0">
              <a:buNone/>
            </a:pPr>
            <a:endParaRPr lang="en-GB" sz="2800" dirty="0"/>
          </a:p>
          <a:p>
            <a:pPr marL="0" indent="0">
              <a:buNone/>
            </a:pPr>
            <a:r>
              <a:rPr lang="en-GB" sz="2800" dirty="0">
                <a:latin typeface="Courier New" panose="02070309020205020404" pitchFamily="49" charset="0"/>
                <a:cs typeface="Courier New" panose="02070309020205020404" pitchFamily="49" charset="0"/>
              </a:rPr>
              <a:t>4.</a:t>
            </a:r>
            <a:r>
              <a:rPr lang="en-GB" sz="2800" dirty="0"/>
              <a:t>Run the </a:t>
            </a:r>
            <a:r>
              <a:rPr lang="en-GB" sz="2800" dirty="0">
                <a:latin typeface="Courier New" panose="02070309020205020404" pitchFamily="49" charset="0"/>
                <a:cs typeface="Courier New" panose="02070309020205020404" pitchFamily="49" charset="0"/>
              </a:rPr>
              <a:t>cel.py </a:t>
            </a:r>
            <a:r>
              <a:rPr lang="en-GB" sz="2800" dirty="0"/>
              <a:t>as a Python program on </a:t>
            </a:r>
            <a:r>
              <a:rPr lang="en-GB" sz="2800" dirty="0">
                <a:latin typeface="Courier New" panose="02070309020205020404" pitchFamily="49" charset="0"/>
                <a:cs typeface="Courier New" panose="02070309020205020404" pitchFamily="49" charset="0"/>
              </a:rPr>
              <a:t>FOURTHPC</a:t>
            </a:r>
            <a:r>
              <a:rPr lang="en-GB" sz="2800" dirty="0"/>
              <a:t>.</a:t>
            </a:r>
          </a:p>
          <a:p>
            <a:pPr marL="0" indent="0">
              <a:buNone/>
            </a:pPr>
            <a:r>
              <a:rPr lang="en-GB" sz="2800" dirty="0"/>
              <a:t>Each call to </a:t>
            </a:r>
            <a:r>
              <a:rPr lang="en-GB" sz="2800" dirty="0" err="1">
                <a:latin typeface="Courier New" panose="02070309020205020404" pitchFamily="49" charset="0"/>
                <a:cs typeface="Courier New" panose="02070309020205020404" pitchFamily="49" charset="0"/>
              </a:rPr>
              <a:t>func</a:t>
            </a:r>
            <a:r>
              <a:rPr lang="en-GB" sz="2800" dirty="0"/>
              <a:t> from the program running on </a:t>
            </a:r>
            <a:r>
              <a:rPr lang="en-GB" sz="2800" dirty="0">
                <a:latin typeface="Courier New" panose="02070309020205020404" pitchFamily="49" charset="0"/>
                <a:cs typeface="Courier New" panose="02070309020205020404" pitchFamily="49" charset="0"/>
              </a:rPr>
              <a:t>FOURTHPC </a:t>
            </a:r>
            <a:r>
              <a:rPr lang="en-GB" sz="2800" dirty="0"/>
              <a:t>will use one of the workers on </a:t>
            </a:r>
            <a:r>
              <a:rPr lang="en-GB" sz="2800" dirty="0">
                <a:latin typeface="Courier New" panose="02070309020205020404" pitchFamily="49" charset="0"/>
                <a:cs typeface="Courier New" panose="02070309020205020404" pitchFamily="49" charset="0"/>
              </a:rPr>
              <a:t>THIRDPC</a:t>
            </a:r>
            <a:r>
              <a:rPr lang="en-GB" sz="2800" dirty="0"/>
              <a:t>, and the results will be retrieved from the backend on </a:t>
            </a:r>
            <a:r>
              <a:rPr lang="en-GB" sz="2800" dirty="0">
                <a:latin typeface="Courier New" panose="02070309020205020404" pitchFamily="49" charset="0"/>
                <a:cs typeface="Courier New" panose="02070309020205020404" pitchFamily="49" charset="0"/>
              </a:rPr>
              <a:t>SECONDPC</a:t>
            </a:r>
            <a:r>
              <a:rPr lang="en-GB" sz="2800" dirty="0"/>
              <a:t>.</a:t>
            </a:r>
          </a:p>
          <a:p>
            <a:pPr marL="514350" indent="-514350">
              <a:buFont typeface="+mj-lt"/>
              <a:buAutoNum type="arabicPeriod"/>
            </a:pPr>
            <a:endParaRPr lang="en-GB" dirty="0"/>
          </a:p>
        </p:txBody>
      </p:sp>
    </p:spTree>
    <p:extLst>
      <p:ext uri="{BB962C8B-B14F-4D97-AF65-F5344CB8AC3E}">
        <p14:creationId xmlns:p14="http://schemas.microsoft.com/office/powerpoint/2010/main" val="12067222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CD7A-C875-4EBA-9B1F-F91B10170D40}"/>
              </a:ext>
            </a:extLst>
          </p:cNvPr>
          <p:cNvSpPr>
            <a:spLocks noGrp="1"/>
          </p:cNvSpPr>
          <p:nvPr>
            <p:ph type="title"/>
          </p:nvPr>
        </p:nvSpPr>
        <p:spPr/>
        <p:txBody>
          <a:bodyPr/>
          <a:lstStyle/>
          <a:p>
            <a:pPr algn="r"/>
            <a:r>
              <a:rPr lang="en-GB" dirty="0"/>
              <a:t>Other elements</a:t>
            </a:r>
          </a:p>
        </p:txBody>
      </p:sp>
      <p:sp>
        <p:nvSpPr>
          <p:cNvPr id="3" name="Content Placeholder 2">
            <a:extLst>
              <a:ext uri="{FF2B5EF4-FFF2-40B4-BE49-F238E27FC236}">
                <a16:creationId xmlns:a16="http://schemas.microsoft.com/office/drawing/2014/main" id="{BB7BFD1B-7450-4508-B9B4-8EBF23777FFD}"/>
              </a:ext>
            </a:extLst>
          </p:cNvPr>
          <p:cNvSpPr>
            <a:spLocks noGrp="1"/>
          </p:cNvSpPr>
          <p:nvPr>
            <p:ph idx="1"/>
          </p:nvPr>
        </p:nvSpPr>
        <p:spPr/>
        <p:txBody>
          <a:bodyPr/>
          <a:lstStyle/>
          <a:p>
            <a:pPr marL="0" indent="0">
              <a:buNone/>
            </a:pPr>
            <a:r>
              <a:rPr lang="en-GB" sz="2800" dirty="0"/>
              <a:t>Supervisor: A Process Control System (for POSIX systems): allows you to control the worker and other processes.</a:t>
            </a:r>
          </a:p>
          <a:p>
            <a:pPr marL="0" indent="0">
              <a:buNone/>
            </a:pPr>
            <a:r>
              <a:rPr lang="en-GB" sz="2800" dirty="0">
                <a:solidFill>
                  <a:schemeClr val="tx2">
                    <a:lumMod val="60000"/>
                    <a:lumOff val="40000"/>
                  </a:schemeClr>
                </a:solidFill>
              </a:rPr>
              <a:t>http://supervisord.org/</a:t>
            </a:r>
          </a:p>
          <a:p>
            <a:pPr marL="0" indent="0">
              <a:buNone/>
            </a:pPr>
            <a:r>
              <a:rPr lang="en-GB" sz="2800" dirty="0"/>
              <a:t>Flower: a celery control system:</a:t>
            </a:r>
          </a:p>
          <a:p>
            <a:pPr marL="0" indent="0">
              <a:buNone/>
            </a:pPr>
            <a:r>
              <a:rPr lang="en-GB" sz="2800" dirty="0">
                <a:solidFill>
                  <a:schemeClr val="tx2">
                    <a:lumMod val="60000"/>
                    <a:lumOff val="40000"/>
                  </a:schemeClr>
                </a:solidFill>
              </a:rPr>
              <a:t>http://flower.readthedocs.io/en/latest/</a:t>
            </a:r>
          </a:p>
          <a:p>
            <a:pPr marL="0" indent="0">
              <a:buNone/>
            </a:pPr>
            <a:r>
              <a:rPr lang="en-GB" sz="2800" dirty="0"/>
              <a:t>Includes controlling tasks to workers, number of workers, task completion and stats, </a:t>
            </a:r>
            <a:r>
              <a:rPr lang="en-GB" sz="2800" dirty="0" err="1"/>
              <a:t>Github</a:t>
            </a:r>
            <a:r>
              <a:rPr lang="en-GB" sz="2800" dirty="0"/>
              <a:t> integration.</a:t>
            </a:r>
          </a:p>
          <a:p>
            <a:pPr marL="0" indent="0">
              <a:buNone/>
            </a:pPr>
            <a:r>
              <a:rPr lang="en-GB" sz="2800" dirty="0"/>
              <a:t>(See also </a:t>
            </a:r>
            <a:r>
              <a:rPr lang="en-GB" sz="2800" dirty="0" err="1"/>
              <a:t>jobtastic</a:t>
            </a:r>
            <a:r>
              <a:rPr lang="en-GB" sz="2800" dirty="0"/>
              <a:t>: </a:t>
            </a:r>
            <a:r>
              <a:rPr lang="en-GB" sz="2800" dirty="0">
                <a:solidFill>
                  <a:schemeClr val="tx2">
                    <a:lumMod val="60000"/>
                    <a:lumOff val="40000"/>
                  </a:schemeClr>
                </a:solidFill>
              </a:rPr>
              <a:t>https://policystat.github.io/jobtastic/ </a:t>
            </a:r>
            <a:r>
              <a:rPr lang="en-GB" sz="2800" dirty="0"/>
              <a:t>especially for outputting reports)</a:t>
            </a:r>
          </a:p>
        </p:txBody>
      </p:sp>
    </p:spTree>
    <p:extLst>
      <p:ext uri="{BB962C8B-B14F-4D97-AF65-F5344CB8AC3E}">
        <p14:creationId xmlns:p14="http://schemas.microsoft.com/office/powerpoint/2010/main" val="27004917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E648F-7669-4F4C-BED7-3F9ECC19F158}"/>
              </a:ext>
            </a:extLst>
          </p:cNvPr>
          <p:cNvSpPr>
            <a:spLocks noGrp="1"/>
          </p:cNvSpPr>
          <p:nvPr>
            <p:ph type="title"/>
          </p:nvPr>
        </p:nvSpPr>
        <p:spPr/>
        <p:txBody>
          <a:bodyPr/>
          <a:lstStyle/>
          <a:p>
            <a:pPr algn="r"/>
            <a:r>
              <a:rPr lang="en-GB" dirty="0"/>
              <a:t>Downsides</a:t>
            </a:r>
          </a:p>
        </p:txBody>
      </p:sp>
      <p:sp>
        <p:nvSpPr>
          <p:cNvPr id="3" name="Content Placeholder 2">
            <a:extLst>
              <a:ext uri="{FF2B5EF4-FFF2-40B4-BE49-F238E27FC236}">
                <a16:creationId xmlns:a16="http://schemas.microsoft.com/office/drawing/2014/main" id="{2A540787-4FC3-42FA-A505-BF3C5F6E82B1}"/>
              </a:ext>
            </a:extLst>
          </p:cNvPr>
          <p:cNvSpPr>
            <a:spLocks noGrp="1"/>
          </p:cNvSpPr>
          <p:nvPr>
            <p:ph idx="1"/>
          </p:nvPr>
        </p:nvSpPr>
        <p:spPr>
          <a:xfrm>
            <a:off x="609600" y="2132856"/>
            <a:ext cx="10972800" cy="3993308"/>
          </a:xfrm>
        </p:spPr>
        <p:txBody>
          <a:bodyPr/>
          <a:lstStyle/>
          <a:p>
            <a:pPr marL="0" indent="0">
              <a:buNone/>
            </a:pPr>
            <a:r>
              <a:rPr lang="en-GB" sz="2800" dirty="0"/>
              <a:t>There's obviously an overhead associated with making and retrieving the results.</a:t>
            </a:r>
          </a:p>
          <a:p>
            <a:pPr marL="0" indent="0">
              <a:buNone/>
            </a:pPr>
            <a:r>
              <a:rPr lang="en-GB" sz="2800" dirty="0"/>
              <a:t>The more calls, the more overhead. </a:t>
            </a:r>
          </a:p>
          <a:p>
            <a:pPr marL="0" indent="0">
              <a:buNone/>
            </a:pPr>
            <a:r>
              <a:rPr lang="en-GB" sz="2800" dirty="0"/>
              <a:t>Hard to do direct machine-to-machine communication. For complete communication control, you need MPI, the Message Passing Interface.</a:t>
            </a:r>
          </a:p>
        </p:txBody>
      </p:sp>
    </p:spTree>
    <p:extLst>
      <p:ext uri="{BB962C8B-B14F-4D97-AF65-F5344CB8AC3E}">
        <p14:creationId xmlns:p14="http://schemas.microsoft.com/office/powerpoint/2010/main" val="2306425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DFAE5AA3-1BEA-4AC6-8A38-7FA62A2691DB}"/>
              </a:ext>
            </a:extLst>
          </p:cNvPr>
          <p:cNvSpPr>
            <a:spLocks noGrp="1"/>
          </p:cNvSpPr>
          <p:nvPr>
            <p:ph type="title"/>
          </p:nvPr>
        </p:nvSpPr>
        <p:spPr>
          <a:xfrm>
            <a:off x="2208212" y="260350"/>
            <a:ext cx="9432403" cy="792387"/>
          </a:xfrm>
        </p:spPr>
        <p:txBody>
          <a:bodyPr/>
          <a:lstStyle/>
          <a:p>
            <a:pPr algn="r"/>
            <a:r>
              <a:rPr lang="en-GB" altLang="en-US" sz="4000" dirty="0"/>
              <a:t>Parallel programming</a:t>
            </a:r>
          </a:p>
        </p:txBody>
      </p:sp>
      <p:sp>
        <p:nvSpPr>
          <p:cNvPr id="23555" name="Content Placeholder 2">
            <a:extLst>
              <a:ext uri="{FF2B5EF4-FFF2-40B4-BE49-F238E27FC236}">
                <a16:creationId xmlns:a16="http://schemas.microsoft.com/office/drawing/2014/main" id="{64316527-F38D-4F8D-8271-32B46A0A2092}"/>
              </a:ext>
            </a:extLst>
          </p:cNvPr>
          <p:cNvSpPr>
            <a:spLocks noGrp="1"/>
          </p:cNvSpPr>
          <p:nvPr>
            <p:ph idx="1"/>
          </p:nvPr>
        </p:nvSpPr>
        <p:spPr>
          <a:xfrm>
            <a:off x="407368" y="1052737"/>
            <a:ext cx="11377263" cy="5606828"/>
          </a:xfrm>
        </p:spPr>
        <p:txBody>
          <a:bodyPr/>
          <a:lstStyle/>
          <a:p>
            <a:pPr marL="0" indent="0">
              <a:buNone/>
              <a:defRPr/>
            </a:pPr>
            <a:r>
              <a:rPr lang="en-GB" sz="2600" dirty="0"/>
              <a:t>Various options, but a popular one is the Message Passing Interface (MPI). This is a standard for talking between nodes implemented in a variety of languages.</a:t>
            </a:r>
          </a:p>
          <a:p>
            <a:pPr marL="0" indent="0">
              <a:buNone/>
              <a:defRPr/>
            </a:pPr>
            <a:endParaRPr lang="en-GB" sz="2600" dirty="0"/>
          </a:p>
          <a:p>
            <a:pPr marL="0" indent="0">
              <a:buNone/>
              <a:defRPr/>
            </a:pPr>
            <a:r>
              <a:rPr lang="en-GB" sz="2600" dirty="0"/>
              <a:t>With shared memory systems, we could just write to that, but enacting events around continually checking memory isn’t very efficient. Message passing better.</a:t>
            </a:r>
          </a:p>
          <a:p>
            <a:pPr marL="0" indent="0">
              <a:buNone/>
              <a:defRPr/>
            </a:pPr>
            <a:endParaRPr lang="en-GB" sz="2600" dirty="0"/>
          </a:p>
          <a:p>
            <a:pPr marL="0" indent="0">
              <a:buNone/>
              <a:defRPr/>
            </a:pPr>
            <a:r>
              <a:rPr lang="en-GB" sz="2600" dirty="0"/>
              <a:t>A good implementation for Python is SciPy's MPI4Py</a:t>
            </a:r>
          </a:p>
          <a:p>
            <a:pPr marL="0" indent="0">
              <a:buNone/>
              <a:defRPr/>
            </a:pPr>
            <a:r>
              <a:rPr lang="en-GB" sz="2600" dirty="0">
                <a:solidFill>
                  <a:schemeClr val="tx2">
                    <a:lumMod val="60000"/>
                    <a:lumOff val="40000"/>
                  </a:schemeClr>
                </a:solidFill>
              </a:rPr>
              <a:t>http://mpi4py.scipy.org/docs/usrman/index.html</a:t>
            </a:r>
          </a:p>
          <a:p>
            <a:pPr marL="0" indent="0">
              <a:buNone/>
              <a:defRPr/>
            </a:pPr>
            <a:r>
              <a:rPr lang="en-GB" sz="2600" dirty="0"/>
              <a:t>Optimised for transferring strings, 1D numeric arrays, and </a:t>
            </a:r>
            <a:r>
              <a:rPr lang="en-GB" sz="2600" dirty="0" err="1"/>
              <a:t>numpy</a:t>
            </a:r>
            <a:r>
              <a:rPr lang="en-GB" sz="2600" dirty="0"/>
              <a:t>-style data objects, all of which ~generally occupy contiguous memory (single-segment buffer interface).</a:t>
            </a:r>
          </a:p>
          <a:p>
            <a:pPr marL="0" indent="0">
              <a:buNone/>
              <a:defRPr/>
            </a:pPr>
            <a:r>
              <a:rPr lang="en-GB" sz="2600" dirty="0"/>
              <a:t>Runs on top of standard versions of MPI, so one of those must be installed and set up. Popular is </a:t>
            </a:r>
            <a:r>
              <a:rPr lang="en-GB" sz="2600" dirty="0">
                <a:solidFill>
                  <a:schemeClr val="tx2">
                    <a:lumMod val="60000"/>
                    <a:lumOff val="40000"/>
                  </a:schemeClr>
                </a:solidFill>
              </a:rPr>
              <a:t>https://www.open-mpi.org/</a:t>
            </a:r>
          </a:p>
        </p:txBody>
      </p:sp>
    </p:spTree>
    <p:extLst>
      <p:ext uri="{BB962C8B-B14F-4D97-AF65-F5344CB8AC3E}">
        <p14:creationId xmlns:p14="http://schemas.microsoft.com/office/powerpoint/2010/main" val="31955138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22E8C155-37E7-4105-BE82-574D4454B05B}"/>
              </a:ext>
            </a:extLst>
          </p:cNvPr>
          <p:cNvSpPr>
            <a:spLocks noGrp="1"/>
          </p:cNvSpPr>
          <p:nvPr>
            <p:ph type="title"/>
          </p:nvPr>
        </p:nvSpPr>
        <p:spPr>
          <a:xfrm>
            <a:off x="2279650" y="3175"/>
            <a:ext cx="9504982" cy="1143000"/>
          </a:xfrm>
        </p:spPr>
        <p:txBody>
          <a:bodyPr/>
          <a:lstStyle/>
          <a:p>
            <a:pPr algn="r"/>
            <a:r>
              <a:rPr lang="en-GB" altLang="en-US" sz="4000" dirty="0"/>
              <a:t>General outline</a:t>
            </a:r>
          </a:p>
        </p:txBody>
      </p:sp>
      <p:sp>
        <p:nvSpPr>
          <p:cNvPr id="51203" name="Content Placeholder 2">
            <a:extLst>
              <a:ext uri="{FF2B5EF4-FFF2-40B4-BE49-F238E27FC236}">
                <a16:creationId xmlns:a16="http://schemas.microsoft.com/office/drawing/2014/main" id="{95CF0369-646D-4B93-85FA-B1245C82857A}"/>
              </a:ext>
            </a:extLst>
          </p:cNvPr>
          <p:cNvSpPr>
            <a:spLocks noGrp="1"/>
          </p:cNvSpPr>
          <p:nvPr>
            <p:ph idx="1"/>
          </p:nvPr>
        </p:nvSpPr>
        <p:spPr>
          <a:xfrm>
            <a:off x="479376" y="981075"/>
            <a:ext cx="11305256" cy="5761038"/>
          </a:xfrm>
        </p:spPr>
        <p:txBody>
          <a:bodyPr/>
          <a:lstStyle/>
          <a:p>
            <a:pPr marL="0" indent="0">
              <a:buNone/>
            </a:pPr>
            <a:r>
              <a:rPr lang="en-GB" altLang="en-US" sz="2600" dirty="0"/>
              <a:t>You write the same code for all nodes. </a:t>
            </a:r>
          </a:p>
          <a:p>
            <a:pPr marL="0" indent="0">
              <a:buNone/>
            </a:pPr>
            <a:r>
              <a:rPr lang="en-GB" altLang="en-US" sz="2600" dirty="0"/>
              <a:t>However, the behaviour changes depending on the node number.</a:t>
            </a:r>
          </a:p>
          <a:p>
            <a:pPr marL="0" indent="0">
              <a:buNone/>
            </a:pPr>
            <a:r>
              <a:rPr lang="en-GB" altLang="en-US" sz="2600" dirty="0"/>
              <a:t>You can also open sockets to other nodes and send them stuff if they are listening.</a:t>
            </a:r>
          </a:p>
          <a:p>
            <a:pPr marL="0" indent="0">
              <a:buNone/>
            </a:pPr>
            <a:r>
              <a:rPr lang="en-GB" altLang="en-US" sz="2600" dirty="0">
                <a:latin typeface="Courier New" panose="02070309020205020404" pitchFamily="49" charset="0"/>
                <a:cs typeface="Courier New" panose="02070309020205020404" pitchFamily="49" charset="0"/>
              </a:rPr>
              <a:t>	if (node == 0):</a:t>
            </a:r>
          </a:p>
          <a:p>
            <a:pPr marL="0" indent="0">
              <a:buNone/>
            </a:pPr>
            <a:r>
              <a:rPr lang="en-GB" altLang="en-US" sz="2600" dirty="0">
                <a:latin typeface="Courier New" panose="02070309020205020404" pitchFamily="49" charset="0"/>
                <a:cs typeface="Courier New" panose="02070309020205020404" pitchFamily="49" charset="0"/>
              </a:rPr>
              <a:t>		listen()</a:t>
            </a:r>
          </a:p>
          <a:p>
            <a:pPr marL="0" indent="0">
              <a:buNone/>
            </a:pPr>
            <a:r>
              <a:rPr lang="en-GB" altLang="en-US" sz="2600" dirty="0">
                <a:latin typeface="Courier New" panose="02070309020205020404" pitchFamily="49" charset="0"/>
                <a:cs typeface="Courier New" panose="02070309020205020404" pitchFamily="49" charset="0"/>
              </a:rPr>
              <a:t>	else:</a:t>
            </a:r>
          </a:p>
          <a:p>
            <a:pPr marL="0" indent="0">
              <a:buNone/>
            </a:pPr>
            <a:r>
              <a:rPr lang="en-GB" altLang="en-US" sz="2600" dirty="0">
                <a:latin typeface="Courier New" panose="02070309020205020404" pitchFamily="49" charset="0"/>
                <a:cs typeface="Courier New" panose="02070309020205020404" pitchFamily="49" charset="0"/>
              </a:rPr>
              <a:t>		</a:t>
            </a:r>
            <a:r>
              <a:rPr lang="en-GB" altLang="en-US" sz="2600" dirty="0" err="1">
                <a:latin typeface="Courier New" panose="02070309020205020404" pitchFamily="49" charset="0"/>
                <a:cs typeface="Courier New" panose="02070309020205020404" pitchFamily="49" charset="0"/>
              </a:rPr>
              <a:t>sendData</a:t>
            </a:r>
            <a:r>
              <a:rPr lang="en-GB" altLang="en-US" sz="2600" dirty="0">
                <a:latin typeface="Courier New" panose="02070309020205020404" pitchFamily="49" charset="0"/>
                <a:cs typeface="Courier New" panose="02070309020205020404" pitchFamily="49" charset="0"/>
              </a:rPr>
              <a:t>()</a:t>
            </a:r>
          </a:p>
          <a:p>
            <a:pPr marL="0" indent="0">
              <a:buNone/>
            </a:pP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t>Usually the MPI environment will organise running the code on the other nodes if you tell it to run the code and how many nodes you want.</a:t>
            </a:r>
          </a:p>
          <a:p>
            <a:pPr marL="0" indent="0">
              <a:buNone/>
            </a:pPr>
            <a:endParaRPr lang="en-GB" altLang="en-US" sz="2600" i="1" dirty="0"/>
          </a:p>
          <a:p>
            <a:pPr marL="0" indent="0">
              <a:buNone/>
            </a:pPr>
            <a:endParaRPr lang="en-GB" altLang="en-US" dirty="0"/>
          </a:p>
        </p:txBody>
      </p:sp>
    </p:spTree>
    <p:extLst>
      <p:ext uri="{BB962C8B-B14F-4D97-AF65-F5344CB8AC3E}">
        <p14:creationId xmlns:p14="http://schemas.microsoft.com/office/powerpoint/2010/main" val="1715383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60FE6E37-810F-4C77-862D-51F043B8A17A}"/>
              </a:ext>
            </a:extLst>
          </p:cNvPr>
          <p:cNvSpPr>
            <a:spLocks noGrp="1"/>
          </p:cNvSpPr>
          <p:nvPr>
            <p:ph type="title"/>
          </p:nvPr>
        </p:nvSpPr>
        <p:spPr>
          <a:xfrm>
            <a:off x="2135188" y="188914"/>
            <a:ext cx="9577436" cy="936625"/>
          </a:xfrm>
        </p:spPr>
        <p:txBody>
          <a:bodyPr/>
          <a:lstStyle/>
          <a:p>
            <a:pPr algn="r"/>
            <a:r>
              <a:rPr lang="en-GB" altLang="en-US" sz="4000" dirty="0"/>
              <a:t>MPI  basics</a:t>
            </a:r>
          </a:p>
        </p:txBody>
      </p:sp>
      <p:sp>
        <p:nvSpPr>
          <p:cNvPr id="52227" name="Content Placeholder 2">
            <a:extLst>
              <a:ext uri="{FF2B5EF4-FFF2-40B4-BE49-F238E27FC236}">
                <a16:creationId xmlns:a16="http://schemas.microsoft.com/office/drawing/2014/main" id="{C12B8CC7-7856-4F5F-8B15-B458C5DEB94D}"/>
              </a:ext>
            </a:extLst>
          </p:cNvPr>
          <p:cNvSpPr>
            <a:spLocks noGrp="1"/>
          </p:cNvSpPr>
          <p:nvPr>
            <p:ph idx="1"/>
          </p:nvPr>
        </p:nvSpPr>
        <p:spPr>
          <a:xfrm>
            <a:off x="479376" y="1988840"/>
            <a:ext cx="11233248" cy="4680249"/>
          </a:xfrm>
        </p:spPr>
        <p:txBody>
          <a:bodyPr/>
          <a:lstStyle/>
          <a:p>
            <a:pPr marL="0" indent="0">
              <a:buNone/>
            </a:pPr>
            <a:r>
              <a:rPr lang="en-GB" altLang="en-US" sz="2600" dirty="0"/>
              <a:t>API definition for communicating between Nodes.</a:t>
            </a:r>
          </a:p>
          <a:p>
            <a:pPr marL="0" indent="0">
              <a:buNone/>
            </a:pPr>
            <a:endParaRPr lang="en-GB" altLang="en-US" sz="2600" dirty="0"/>
          </a:p>
          <a:p>
            <a:pPr marL="0" indent="0">
              <a:spcAft>
                <a:spcPts val="1200"/>
              </a:spcAft>
              <a:buNone/>
            </a:pPr>
            <a:r>
              <a:rPr lang="en-GB" altLang="en-US" sz="2600" dirty="0" err="1">
                <a:latin typeface="Courier New" panose="02070309020205020404" pitchFamily="49" charset="0"/>
                <a:cs typeface="Courier New" panose="02070309020205020404" pitchFamily="49" charset="0"/>
              </a:rPr>
              <a:t>comm</a:t>
            </a:r>
            <a:r>
              <a:rPr lang="en-GB" altLang="en-US" sz="2600" dirty="0">
                <a:latin typeface="Courier New" panose="02070309020205020404" pitchFamily="49" charset="0"/>
                <a:cs typeface="Courier New" panose="02070309020205020404" pitchFamily="49" charset="0"/>
              </a:rPr>
              <a:t> = MPI.COMM_WORLD	</a:t>
            </a:r>
            <a:r>
              <a:rPr lang="en-GB" altLang="en-US" sz="2600" dirty="0"/>
              <a:t>Get MPI reference	</a:t>
            </a:r>
          </a:p>
          <a:p>
            <a:pPr marL="0" indent="0">
              <a:buNone/>
            </a:pPr>
            <a:r>
              <a:rPr lang="en-GB" altLang="en-US" sz="2600" dirty="0" err="1">
                <a:latin typeface="Courier New" panose="02070309020205020404" pitchFamily="49" charset="0"/>
                <a:cs typeface="Courier New" panose="02070309020205020404" pitchFamily="49" charset="0"/>
              </a:rPr>
              <a:t>comm.Get_size</a:t>
            </a:r>
            <a:r>
              <a:rPr lang="en-GB" altLang="en-US" sz="2600" dirty="0">
                <a:latin typeface="Courier New" panose="02070309020205020404" pitchFamily="49" charset="0"/>
                <a:cs typeface="Courier New" panose="02070309020205020404" pitchFamily="49" charset="0"/>
              </a:rPr>
              <a:t>()</a:t>
            </a:r>
            <a:r>
              <a:rPr lang="en-GB" altLang="en-US" sz="2600" dirty="0"/>
              <a:t>	Get the number of available nodes.</a:t>
            </a:r>
          </a:p>
          <a:p>
            <a:pPr marL="0" indent="0">
              <a:buNone/>
            </a:pPr>
            <a:r>
              <a:rPr lang="en-GB" altLang="en-US" sz="2600" dirty="0" err="1">
                <a:latin typeface="Courier New" panose="02070309020205020404" pitchFamily="49" charset="0"/>
                <a:cs typeface="Courier New" panose="02070309020205020404" pitchFamily="49" charset="0"/>
              </a:rPr>
              <a:t>comm.Get_rank</a:t>
            </a:r>
            <a:r>
              <a:rPr lang="en-GB" altLang="en-US" sz="2600" dirty="0">
                <a:latin typeface="Courier New" panose="02070309020205020404" pitchFamily="49" charset="0"/>
                <a:cs typeface="Courier New" panose="02070309020205020404" pitchFamily="49" charset="0"/>
              </a:rPr>
              <a:t>()  	</a:t>
            </a:r>
            <a:r>
              <a:rPr lang="en-GB" altLang="en-US" sz="2600" dirty="0"/>
              <a:t>Get the node the code is running on.</a:t>
            </a:r>
          </a:p>
        </p:txBody>
      </p:sp>
    </p:spTree>
    <p:extLst>
      <p:ext uri="{BB962C8B-B14F-4D97-AF65-F5344CB8AC3E}">
        <p14:creationId xmlns:p14="http://schemas.microsoft.com/office/powerpoint/2010/main" val="29749381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5AAC7FEF-1A99-48BA-886D-E4A237D77697}"/>
              </a:ext>
            </a:extLst>
          </p:cNvPr>
          <p:cNvSpPr>
            <a:spLocks noGrp="1"/>
          </p:cNvSpPr>
          <p:nvPr>
            <p:ph type="title"/>
          </p:nvPr>
        </p:nvSpPr>
        <p:spPr>
          <a:xfrm>
            <a:off x="2135188" y="260350"/>
            <a:ext cx="9649444" cy="1143000"/>
          </a:xfrm>
        </p:spPr>
        <p:txBody>
          <a:bodyPr/>
          <a:lstStyle/>
          <a:p>
            <a:pPr algn="r"/>
            <a:r>
              <a:rPr lang="en-GB" altLang="en-US" sz="4000" dirty="0"/>
              <a:t>Load balancing</a:t>
            </a:r>
          </a:p>
        </p:txBody>
      </p:sp>
      <p:sp>
        <p:nvSpPr>
          <p:cNvPr id="3" name="Content Placeholder 2">
            <a:extLst>
              <a:ext uri="{FF2B5EF4-FFF2-40B4-BE49-F238E27FC236}">
                <a16:creationId xmlns:a16="http://schemas.microsoft.com/office/drawing/2014/main" id="{00EE6462-36C1-4CE4-8A8B-2BBE64ED7315}"/>
              </a:ext>
            </a:extLst>
          </p:cNvPr>
          <p:cNvSpPr>
            <a:spLocks noGrp="1"/>
          </p:cNvSpPr>
          <p:nvPr>
            <p:ph idx="1"/>
          </p:nvPr>
        </p:nvSpPr>
        <p:spPr>
          <a:xfrm>
            <a:off x="623392" y="1125538"/>
            <a:ext cx="11089231" cy="5543550"/>
          </a:xfrm>
        </p:spPr>
        <p:txBody>
          <a:bodyPr/>
          <a:lstStyle/>
          <a:p>
            <a:pPr marL="0" indent="0">
              <a:spcAft>
                <a:spcPts val="1200"/>
              </a:spcAft>
              <a:buNone/>
              <a:defRPr/>
            </a:pPr>
            <a:r>
              <a:rPr lang="en-GB" sz="2600" dirty="0"/>
              <a:t>This kind of thing is common:</a:t>
            </a:r>
          </a:p>
          <a:p>
            <a:pPr marL="0" indent="0">
              <a:buNone/>
              <a:defRPr/>
            </a:pPr>
            <a:r>
              <a:rPr lang="en-GB" sz="1800" dirty="0" err="1">
                <a:latin typeface="Courier New" pitchFamily="49" charset="0"/>
                <a:cs typeface="Courier New" pitchFamily="49" charset="0"/>
              </a:rPr>
              <a:t>node_number_of_agents</a:t>
            </a:r>
            <a:r>
              <a:rPr lang="en-GB" sz="1800" dirty="0">
                <a:latin typeface="Courier New" pitchFamily="49" charset="0"/>
                <a:cs typeface="Courier New" pitchFamily="49" charset="0"/>
              </a:rPr>
              <a:t> = 0;</a:t>
            </a:r>
          </a:p>
          <a:p>
            <a:pPr marL="0" indent="0">
              <a:buNone/>
              <a:defRPr/>
            </a:pPr>
            <a:br>
              <a:rPr lang="en-GB" sz="1800" dirty="0">
                <a:latin typeface="Courier New" pitchFamily="49" charset="0"/>
                <a:cs typeface="Courier New" pitchFamily="49" charset="0"/>
              </a:rPr>
            </a:br>
            <a:r>
              <a:rPr lang="en-GB" sz="1800" dirty="0">
                <a:latin typeface="Courier New" pitchFamily="49" charset="0"/>
                <a:cs typeface="Courier New" pitchFamily="49" charset="0"/>
              </a:rPr>
              <a:t>if (node != 0):</a:t>
            </a:r>
          </a:p>
          <a:p>
            <a:pPr marL="0" indent="0">
              <a:buNone/>
              <a:defRPr/>
            </a:pPr>
            <a:r>
              <a:rPr lang="en-GB" sz="1800" dirty="0">
                <a:solidFill>
                  <a:schemeClr val="tx2">
                    <a:lumMod val="60000"/>
                    <a:lumOff val="40000"/>
                  </a:schemeClr>
                </a:solidFill>
                <a:latin typeface="Courier New" pitchFamily="49" charset="0"/>
                <a:cs typeface="Courier New" pitchFamily="49" charset="0"/>
              </a:rPr>
              <a:t>  </a:t>
            </a:r>
            <a:r>
              <a:rPr lang="en-GB" sz="1800" b="1" dirty="0">
                <a:solidFill>
                  <a:schemeClr val="tx2">
                    <a:lumMod val="60000"/>
                    <a:lumOff val="40000"/>
                  </a:schemeClr>
                </a:solidFill>
                <a:latin typeface="Courier New" pitchFamily="49" charset="0"/>
                <a:cs typeface="Courier New" pitchFamily="49" charset="0"/>
              </a:rPr>
              <a:t> </a:t>
            </a:r>
            <a:r>
              <a:rPr lang="en-GB" sz="1800" dirty="0">
                <a:latin typeface="Courier New" pitchFamily="49" charset="0"/>
                <a:cs typeface="Courier New" pitchFamily="49" charset="0"/>
              </a:rPr>
              <a:t> </a:t>
            </a:r>
            <a:r>
              <a:rPr lang="en-GB" sz="1800" b="1" dirty="0" err="1">
                <a:solidFill>
                  <a:schemeClr val="tx2">
                    <a:lumMod val="60000"/>
                    <a:lumOff val="40000"/>
                  </a:schemeClr>
                </a:solidFill>
                <a:latin typeface="Courier New" pitchFamily="49" charset="0"/>
                <a:cs typeface="Courier New" pitchFamily="49" charset="0"/>
              </a:rPr>
              <a:t>node_number_of_agents</a:t>
            </a:r>
            <a:r>
              <a:rPr lang="en-GB" sz="1800" b="1" dirty="0">
                <a:solidFill>
                  <a:schemeClr val="tx2">
                    <a:lumMod val="60000"/>
                    <a:lumOff val="40000"/>
                  </a:schemeClr>
                </a:solidFill>
                <a:latin typeface="Courier New" pitchFamily="49" charset="0"/>
                <a:cs typeface="Courier New" pitchFamily="49" charset="0"/>
              </a:rPr>
              <a:t> = </a:t>
            </a:r>
            <a:r>
              <a:rPr lang="en-GB" sz="1800" b="1" dirty="0" err="1">
                <a:solidFill>
                  <a:schemeClr val="tx2">
                    <a:lumMod val="60000"/>
                    <a:lumOff val="40000"/>
                  </a:schemeClr>
                </a:solidFill>
                <a:latin typeface="Courier New" pitchFamily="49" charset="0"/>
                <a:cs typeface="Courier New" pitchFamily="49" charset="0"/>
              </a:rPr>
              <a:t>number_of_agents</a:t>
            </a:r>
            <a:r>
              <a:rPr lang="en-GB" sz="1800" b="1" dirty="0">
                <a:solidFill>
                  <a:schemeClr val="tx2">
                    <a:lumMod val="60000"/>
                    <a:lumOff val="40000"/>
                  </a:schemeClr>
                </a:solidFill>
                <a:latin typeface="Courier New" pitchFamily="49" charset="0"/>
                <a:cs typeface="Courier New" pitchFamily="49" charset="0"/>
              </a:rPr>
              <a:t> /(</a:t>
            </a:r>
            <a:r>
              <a:rPr lang="en-GB" sz="1800" b="1" dirty="0" err="1">
                <a:solidFill>
                  <a:schemeClr val="tx2">
                    <a:lumMod val="60000"/>
                    <a:lumOff val="40000"/>
                  </a:schemeClr>
                </a:solidFill>
                <a:latin typeface="Courier New" pitchFamily="49" charset="0"/>
                <a:cs typeface="Courier New" pitchFamily="49" charset="0"/>
              </a:rPr>
              <a:t>number_of_nodes</a:t>
            </a:r>
            <a:r>
              <a:rPr lang="en-GB" sz="1800" b="1" dirty="0">
                <a:solidFill>
                  <a:schemeClr val="tx2">
                    <a:lumMod val="60000"/>
                    <a:lumOff val="40000"/>
                  </a:schemeClr>
                </a:solidFill>
                <a:latin typeface="Courier New" pitchFamily="49" charset="0"/>
                <a:cs typeface="Courier New" pitchFamily="49" charset="0"/>
              </a:rPr>
              <a:t> - 1)</a:t>
            </a:r>
            <a:br>
              <a:rPr lang="en-GB" sz="1800" b="1" dirty="0">
                <a:solidFill>
                  <a:schemeClr val="tx2">
                    <a:lumMod val="60000"/>
                    <a:lumOff val="40000"/>
                  </a:schemeClr>
                </a:solidFill>
                <a:latin typeface="Courier New" pitchFamily="49" charset="0"/>
                <a:cs typeface="Courier New" pitchFamily="49" charset="0"/>
              </a:rPr>
            </a:br>
            <a:r>
              <a:rPr lang="en-GB" sz="1800" b="1" dirty="0">
                <a:solidFill>
                  <a:schemeClr val="tx2">
                    <a:lumMod val="60000"/>
                    <a:lumOff val="40000"/>
                  </a:schemeClr>
                </a:solidFill>
                <a:latin typeface="Courier New" pitchFamily="49" charset="0"/>
                <a:cs typeface="Courier New" pitchFamily="49" charset="0"/>
              </a:rPr>
              <a:t> </a:t>
            </a:r>
            <a:br>
              <a:rPr lang="en-GB" sz="1800" b="1" dirty="0">
                <a:solidFill>
                  <a:schemeClr val="tx2">
                    <a:lumMod val="60000"/>
                    <a:lumOff val="40000"/>
                  </a:schemeClr>
                </a:solidFill>
                <a:latin typeface="Courier New" pitchFamily="49" charset="0"/>
                <a:cs typeface="Courier New" pitchFamily="49" charset="0"/>
              </a:rPr>
            </a:br>
            <a:r>
              <a:rPr lang="en-GB" sz="1800" b="1" dirty="0">
                <a:solidFill>
                  <a:schemeClr val="tx2">
                    <a:lumMod val="60000"/>
                    <a:lumOff val="40000"/>
                  </a:schemeClr>
                </a:solidFill>
                <a:latin typeface="Courier New" pitchFamily="49" charset="0"/>
                <a:cs typeface="Courier New" pitchFamily="49" charset="0"/>
              </a:rPr>
              <a:t>    if (node == (</a:t>
            </a:r>
            <a:r>
              <a:rPr lang="en-GB" sz="1800" b="1" dirty="0" err="1">
                <a:solidFill>
                  <a:schemeClr val="tx2">
                    <a:lumMod val="60000"/>
                    <a:lumOff val="40000"/>
                  </a:schemeClr>
                </a:solidFill>
                <a:latin typeface="Courier New" pitchFamily="49" charset="0"/>
                <a:cs typeface="Courier New" pitchFamily="49" charset="0"/>
              </a:rPr>
              <a:t>number_of_nodes</a:t>
            </a:r>
            <a:r>
              <a:rPr lang="en-GB" sz="1800" b="1" dirty="0">
                <a:solidFill>
                  <a:schemeClr val="tx2">
                    <a:lumMod val="60000"/>
                    <a:lumOff val="40000"/>
                  </a:schemeClr>
                </a:solidFill>
                <a:latin typeface="Courier New" pitchFamily="49" charset="0"/>
                <a:cs typeface="Courier New" pitchFamily="49" charset="0"/>
              </a:rPr>
              <a:t> – 1)):</a:t>
            </a:r>
            <a:br>
              <a:rPr lang="en-GB" sz="1800" b="1" dirty="0">
                <a:solidFill>
                  <a:schemeClr val="tx2">
                    <a:lumMod val="60000"/>
                    <a:lumOff val="40000"/>
                  </a:schemeClr>
                </a:solidFill>
                <a:latin typeface="Courier New" pitchFamily="49" charset="0"/>
                <a:cs typeface="Courier New" pitchFamily="49" charset="0"/>
              </a:rPr>
            </a:br>
            <a:r>
              <a:rPr lang="en-GB" sz="1800" b="1" dirty="0">
                <a:solidFill>
                  <a:schemeClr val="tx2">
                    <a:lumMod val="60000"/>
                    <a:lumOff val="40000"/>
                  </a:schemeClr>
                </a:solidFill>
                <a:latin typeface="Courier New" pitchFamily="49" charset="0"/>
                <a:cs typeface="Courier New" pitchFamily="49" charset="0"/>
              </a:rPr>
              <a:t>       	</a:t>
            </a:r>
            <a:r>
              <a:rPr lang="en-GB" sz="1800" b="1" dirty="0" err="1">
                <a:solidFill>
                  <a:schemeClr val="tx2">
                    <a:lumMod val="60000"/>
                    <a:lumOff val="40000"/>
                  </a:schemeClr>
                </a:solidFill>
                <a:latin typeface="Courier New" pitchFamily="49" charset="0"/>
                <a:cs typeface="Courier New" pitchFamily="49" charset="0"/>
              </a:rPr>
              <a:t>node_number_of_agents</a:t>
            </a:r>
            <a:r>
              <a:rPr lang="en-GB" sz="1800" b="1" dirty="0">
                <a:solidFill>
                  <a:schemeClr val="tx2">
                    <a:lumMod val="60000"/>
                    <a:lumOff val="40000"/>
                  </a:schemeClr>
                </a:solidFill>
                <a:latin typeface="Courier New" pitchFamily="49" charset="0"/>
                <a:cs typeface="Courier New" pitchFamily="49" charset="0"/>
              </a:rPr>
              <a:t> = </a:t>
            </a:r>
            <a:r>
              <a:rPr lang="en-GB" sz="1800" b="1" dirty="0" err="1">
                <a:solidFill>
                  <a:schemeClr val="tx2">
                    <a:lumMod val="60000"/>
                    <a:lumOff val="40000"/>
                  </a:schemeClr>
                </a:solidFill>
                <a:latin typeface="Courier New" pitchFamily="49" charset="0"/>
                <a:cs typeface="Courier New" pitchFamily="49" charset="0"/>
              </a:rPr>
              <a:t>node_number_of_agents</a:t>
            </a:r>
            <a:r>
              <a:rPr lang="en-GB" sz="1800" b="1" dirty="0">
                <a:solidFill>
                  <a:schemeClr val="tx2">
                    <a:lumMod val="60000"/>
                    <a:lumOff val="40000"/>
                  </a:schemeClr>
                </a:solidFill>
                <a:latin typeface="Courier New" pitchFamily="49" charset="0"/>
                <a:cs typeface="Courier New" pitchFamily="49" charset="0"/>
              </a:rPr>
              <a:t> + </a:t>
            </a:r>
          </a:p>
          <a:p>
            <a:pPr marL="0" indent="0">
              <a:buNone/>
              <a:defRPr/>
            </a:pPr>
            <a:r>
              <a:rPr lang="en-GB" sz="1800" b="1" dirty="0">
                <a:solidFill>
                  <a:schemeClr val="tx2">
                    <a:lumMod val="60000"/>
                    <a:lumOff val="40000"/>
                  </a:schemeClr>
                </a:solidFill>
                <a:latin typeface="Courier New" pitchFamily="49" charset="0"/>
                <a:cs typeface="Courier New" pitchFamily="49" charset="0"/>
              </a:rPr>
              <a:t>				(</a:t>
            </a:r>
            <a:r>
              <a:rPr lang="en-GB" sz="1800" b="1" dirty="0" err="1">
                <a:solidFill>
                  <a:schemeClr val="tx2">
                    <a:lumMod val="60000"/>
                    <a:lumOff val="40000"/>
                  </a:schemeClr>
                </a:solidFill>
                <a:latin typeface="Courier New" pitchFamily="49" charset="0"/>
                <a:cs typeface="Courier New" pitchFamily="49" charset="0"/>
              </a:rPr>
              <a:t>number_of_agents</a:t>
            </a:r>
            <a:r>
              <a:rPr lang="en-GB" sz="1800" b="1" dirty="0">
                <a:solidFill>
                  <a:schemeClr val="tx2">
                    <a:lumMod val="60000"/>
                    <a:lumOff val="40000"/>
                  </a:schemeClr>
                </a:solidFill>
                <a:latin typeface="Courier New" pitchFamily="49" charset="0"/>
                <a:cs typeface="Courier New" pitchFamily="49" charset="0"/>
              </a:rPr>
              <a:t> % (</a:t>
            </a:r>
            <a:r>
              <a:rPr lang="en-GB" sz="1800" b="1" dirty="0" err="1">
                <a:solidFill>
                  <a:schemeClr val="tx2">
                    <a:lumMod val="60000"/>
                    <a:lumOff val="40000"/>
                  </a:schemeClr>
                </a:solidFill>
                <a:latin typeface="Courier New" pitchFamily="49" charset="0"/>
                <a:cs typeface="Courier New" pitchFamily="49" charset="0"/>
              </a:rPr>
              <a:t>number_of_nodes</a:t>
            </a:r>
            <a:r>
              <a:rPr lang="en-GB" sz="1800" b="1" dirty="0">
                <a:solidFill>
                  <a:schemeClr val="tx2">
                    <a:lumMod val="60000"/>
                    <a:lumOff val="40000"/>
                  </a:schemeClr>
                </a:solidFill>
                <a:latin typeface="Courier New" pitchFamily="49" charset="0"/>
                <a:cs typeface="Courier New" pitchFamily="49" charset="0"/>
              </a:rPr>
              <a:t> - 1))</a:t>
            </a:r>
            <a:br>
              <a:rPr lang="en-GB" sz="1800" b="1" dirty="0">
                <a:solidFill>
                  <a:schemeClr val="tx2">
                    <a:lumMod val="60000"/>
                    <a:lumOff val="40000"/>
                  </a:schemeClr>
                </a:solidFill>
                <a:latin typeface="Courier New" pitchFamily="49" charset="0"/>
                <a:cs typeface="Courier New" pitchFamily="49" charset="0"/>
              </a:rPr>
            </a:br>
            <a:r>
              <a:rPr lang="en-GB" sz="1800" b="1" dirty="0">
                <a:solidFill>
                  <a:schemeClr val="tx2">
                    <a:lumMod val="60000"/>
                    <a:lumOff val="40000"/>
                  </a:schemeClr>
                </a:solidFill>
                <a:latin typeface="Courier New" pitchFamily="49" charset="0"/>
                <a:cs typeface="Courier New" pitchFamily="49" charset="0"/>
              </a:rPr>
              <a:t>   </a:t>
            </a:r>
            <a:br>
              <a:rPr lang="en-GB" sz="1800" b="1" dirty="0">
                <a:latin typeface="Courier New" pitchFamily="49" charset="0"/>
                <a:cs typeface="Courier New" pitchFamily="49" charset="0"/>
              </a:rPr>
            </a:br>
            <a:r>
              <a:rPr lang="en-GB" sz="1800" dirty="0">
                <a:latin typeface="Courier New" pitchFamily="49" charset="0"/>
                <a:cs typeface="Courier New" pitchFamily="49" charset="0"/>
              </a:rPr>
              <a:t> </a:t>
            </a:r>
            <a:br>
              <a:rPr lang="en-GB" sz="1800" dirty="0">
                <a:latin typeface="Courier New" pitchFamily="49" charset="0"/>
                <a:cs typeface="Courier New" pitchFamily="49" charset="0"/>
              </a:rPr>
            </a:br>
            <a:r>
              <a:rPr lang="en-GB" sz="1800" dirty="0">
                <a:latin typeface="Courier New" pitchFamily="49" charset="0"/>
                <a:cs typeface="Courier New" pitchFamily="49" charset="0"/>
              </a:rPr>
              <a:t>   agents = [];</a:t>
            </a:r>
            <a:br>
              <a:rPr lang="en-GB" sz="1800" dirty="0">
                <a:latin typeface="Courier New" pitchFamily="49" charset="0"/>
                <a:cs typeface="Courier New" pitchFamily="49" charset="0"/>
              </a:rPr>
            </a:br>
            <a:r>
              <a:rPr lang="en-GB" sz="1800" dirty="0">
                <a:latin typeface="Courier New" pitchFamily="49" charset="0"/>
                <a:cs typeface="Courier New" pitchFamily="49" charset="0"/>
              </a:rPr>
              <a:t> </a:t>
            </a:r>
            <a:br>
              <a:rPr lang="en-GB" sz="1800" dirty="0">
                <a:latin typeface="Courier New" pitchFamily="49" charset="0"/>
                <a:cs typeface="Courier New" pitchFamily="49" charset="0"/>
              </a:rPr>
            </a:br>
            <a:r>
              <a:rPr lang="en-GB" sz="1800" dirty="0">
                <a:latin typeface="Courier New" pitchFamily="49" charset="0"/>
                <a:cs typeface="Courier New" pitchFamily="49" charset="0"/>
              </a:rPr>
              <a:t>   for i in range(</a:t>
            </a:r>
            <a:r>
              <a:rPr lang="en-GB" sz="1800" dirty="0" err="1">
                <a:latin typeface="Courier New" pitchFamily="49" charset="0"/>
                <a:cs typeface="Courier New" pitchFamily="49" charset="0"/>
              </a:rPr>
              <a:t>node_number_of_agents</a:t>
            </a:r>
            <a:r>
              <a:rPr lang="en-GB" sz="1800" dirty="0">
                <a:latin typeface="Courier New" pitchFamily="49" charset="0"/>
                <a:cs typeface="Courier New" pitchFamily="49" charset="0"/>
              </a:rPr>
              <a:t>):</a:t>
            </a:r>
            <a:br>
              <a:rPr lang="en-GB" sz="1800" dirty="0">
                <a:latin typeface="Courier New" pitchFamily="49" charset="0"/>
                <a:cs typeface="Courier New" pitchFamily="49" charset="0"/>
              </a:rPr>
            </a:br>
            <a:r>
              <a:rPr lang="en-GB" sz="1800" dirty="0">
                <a:latin typeface="Courier New" pitchFamily="49" charset="0"/>
                <a:cs typeface="Courier New" pitchFamily="49" charset="0"/>
              </a:rPr>
              <a:t>      </a:t>
            </a:r>
            <a:r>
              <a:rPr lang="en-GB" sz="1800" dirty="0" err="1">
                <a:latin typeface="Courier New" pitchFamily="49" charset="0"/>
                <a:cs typeface="Courier New" pitchFamily="49" charset="0"/>
              </a:rPr>
              <a:t>agents.append</a:t>
            </a:r>
            <a:r>
              <a:rPr lang="en-GB" sz="1800" dirty="0">
                <a:latin typeface="Courier New" pitchFamily="49" charset="0"/>
                <a:cs typeface="Courier New" pitchFamily="49" charset="0"/>
              </a:rPr>
              <a:t>(Agent())</a:t>
            </a:r>
            <a:br>
              <a:rPr lang="en-GB" sz="1800" dirty="0">
                <a:latin typeface="Courier New" pitchFamily="49" charset="0"/>
                <a:cs typeface="Courier New" pitchFamily="49" charset="0"/>
              </a:rPr>
            </a:br>
            <a:r>
              <a:rPr lang="en-GB" sz="1800" dirty="0">
                <a:latin typeface="Courier New" pitchFamily="49" charset="0"/>
                <a:cs typeface="Courier New" pitchFamily="49" charset="0"/>
              </a:rPr>
              <a:t>   </a:t>
            </a:r>
            <a:br>
              <a:rPr lang="en-GB" sz="1800" dirty="0">
                <a:latin typeface="Courier New" pitchFamily="49" charset="0"/>
                <a:cs typeface="Courier New" pitchFamily="49" charset="0"/>
              </a:rPr>
            </a:br>
            <a:endParaRPr lang="en-GB" sz="1800" dirty="0">
              <a:latin typeface="Courier New" pitchFamily="49" charset="0"/>
              <a:cs typeface="Courier New" pitchFamily="49" charset="0"/>
            </a:endParaRPr>
          </a:p>
        </p:txBody>
      </p:sp>
    </p:spTree>
    <p:extLst>
      <p:ext uri="{BB962C8B-B14F-4D97-AF65-F5344CB8AC3E}">
        <p14:creationId xmlns:p14="http://schemas.microsoft.com/office/powerpoint/2010/main" val="927326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69C4C921-7BBE-46C3-81EB-394E737F6EB9}"/>
              </a:ext>
            </a:extLst>
          </p:cNvPr>
          <p:cNvSpPr>
            <a:spLocks noGrp="1"/>
          </p:cNvSpPr>
          <p:nvPr>
            <p:ph type="title"/>
          </p:nvPr>
        </p:nvSpPr>
        <p:spPr>
          <a:xfrm>
            <a:off x="2135188" y="188913"/>
            <a:ext cx="9577436" cy="1143000"/>
          </a:xfrm>
        </p:spPr>
        <p:txBody>
          <a:bodyPr/>
          <a:lstStyle/>
          <a:p>
            <a:pPr algn="r"/>
            <a:r>
              <a:rPr lang="en-GB" altLang="en-US" sz="4000" dirty="0"/>
              <a:t>Sending stuff</a:t>
            </a:r>
          </a:p>
        </p:txBody>
      </p:sp>
      <p:sp>
        <p:nvSpPr>
          <p:cNvPr id="54275" name="Content Placeholder 2">
            <a:extLst>
              <a:ext uri="{FF2B5EF4-FFF2-40B4-BE49-F238E27FC236}">
                <a16:creationId xmlns:a16="http://schemas.microsoft.com/office/drawing/2014/main" id="{CD003ED1-17B9-42C4-A8C3-9B79BFE4964C}"/>
              </a:ext>
            </a:extLst>
          </p:cNvPr>
          <p:cNvSpPr>
            <a:spLocks noGrp="1"/>
          </p:cNvSpPr>
          <p:nvPr>
            <p:ph idx="1"/>
          </p:nvPr>
        </p:nvSpPr>
        <p:spPr>
          <a:xfrm>
            <a:off x="191344" y="1052736"/>
            <a:ext cx="11809312" cy="5689377"/>
          </a:xfrm>
        </p:spPr>
        <p:txBody>
          <a:bodyPr/>
          <a:lstStyle/>
          <a:p>
            <a:pPr marL="0" indent="0">
              <a:buNone/>
            </a:pPr>
            <a:r>
              <a:rPr lang="en-GB" altLang="en-US" sz="2800" dirty="0" err="1">
                <a:latin typeface="Courier New" panose="02070309020205020404" pitchFamily="49" charset="0"/>
                <a:cs typeface="Courier New" panose="02070309020205020404" pitchFamily="49" charset="0"/>
              </a:rPr>
              <a:t>node_to_send_to</a:t>
            </a:r>
            <a:r>
              <a:rPr lang="en-GB" altLang="en-US" sz="2800" dirty="0">
                <a:latin typeface="Courier New" panose="02070309020205020404" pitchFamily="49" charset="0"/>
                <a:cs typeface="Courier New" panose="02070309020205020404" pitchFamily="49" charset="0"/>
              </a:rPr>
              <a:t> = 1</a:t>
            </a:r>
          </a:p>
          <a:p>
            <a:pPr marL="0" indent="0">
              <a:buNone/>
            </a:pPr>
            <a:r>
              <a:rPr lang="en-GB" altLang="en-US" sz="2800" dirty="0" err="1">
                <a:latin typeface="Courier New" panose="02070309020205020404" pitchFamily="49" charset="0"/>
                <a:cs typeface="Courier New" panose="02070309020205020404" pitchFamily="49" charset="0"/>
              </a:rPr>
              <a:t>message_ID</a:t>
            </a:r>
            <a:r>
              <a:rPr lang="en-GB" altLang="en-US" sz="2800" dirty="0">
                <a:latin typeface="Courier New" panose="02070309020205020404" pitchFamily="49" charset="0"/>
                <a:cs typeface="Courier New" panose="02070309020205020404" pitchFamily="49" charset="0"/>
              </a:rPr>
              <a:t> = 10</a:t>
            </a:r>
            <a:endParaRPr lang="en-GB" altLang="en-US" sz="2600" dirty="0"/>
          </a:p>
          <a:p>
            <a:pPr marL="0" indent="0">
              <a:buNone/>
            </a:pPr>
            <a:endParaRPr lang="en-GB" altLang="en-US" sz="2600" dirty="0"/>
          </a:p>
          <a:p>
            <a:pPr marL="0" indent="0">
              <a:buNone/>
            </a:pPr>
            <a:r>
              <a:rPr lang="en-GB" altLang="en-US" sz="2600" dirty="0"/>
              <a:t>If object is a pickleable object:</a:t>
            </a:r>
          </a:p>
          <a:p>
            <a:pPr marL="0" indent="0">
              <a:buNone/>
            </a:pPr>
            <a:r>
              <a:rPr lang="en-GB" altLang="en-US" sz="2400" dirty="0" err="1">
                <a:latin typeface="Courier New" panose="02070309020205020404" pitchFamily="49" charset="0"/>
                <a:cs typeface="Courier New" panose="02070309020205020404" pitchFamily="49" charset="0"/>
              </a:rPr>
              <a:t>comm.send</a:t>
            </a:r>
            <a:r>
              <a:rPr lang="en-GB" altLang="en-US" sz="2400" dirty="0">
                <a:latin typeface="Courier New" panose="02070309020205020404" pitchFamily="49" charset="0"/>
                <a:cs typeface="Courier New" panose="02070309020205020404" pitchFamily="49" charset="0"/>
              </a:rPr>
              <a:t> (data, </a:t>
            </a:r>
            <a:r>
              <a:rPr lang="en-GB" altLang="en-US" sz="2400" dirty="0" err="1">
                <a:latin typeface="Courier New" panose="02070309020205020404" pitchFamily="49" charset="0"/>
                <a:cs typeface="Courier New" panose="02070309020205020404" pitchFamily="49" charset="0"/>
              </a:rPr>
              <a:t>dest</a:t>
            </a:r>
            <a:r>
              <a:rPr lang="en-GB" altLang="en-US" sz="2400" dirty="0">
                <a:latin typeface="Courier New" panose="02070309020205020404" pitchFamily="49" charset="0"/>
                <a:cs typeface="Courier New" panose="02070309020205020404" pitchFamily="49" charset="0"/>
              </a:rPr>
              <a:t>=</a:t>
            </a:r>
            <a:r>
              <a:rPr lang="en-GB" altLang="en-US" sz="2400" dirty="0" err="1">
                <a:latin typeface="Courier New" panose="02070309020205020404" pitchFamily="49" charset="0"/>
                <a:cs typeface="Courier New" panose="02070309020205020404" pitchFamily="49" charset="0"/>
              </a:rPr>
              <a:t>node_to_send_to</a:t>
            </a:r>
            <a:r>
              <a:rPr lang="en-GB" altLang="en-US" sz="2400" dirty="0">
                <a:latin typeface="Courier New" panose="02070309020205020404" pitchFamily="49" charset="0"/>
                <a:cs typeface="Courier New" panose="02070309020205020404" pitchFamily="49" charset="0"/>
              </a:rPr>
              <a:t>, tag=</a:t>
            </a:r>
            <a:r>
              <a:rPr lang="en-GB" altLang="en-US" sz="2400" dirty="0" err="1">
                <a:latin typeface="Courier New" panose="02070309020205020404" pitchFamily="49" charset="0"/>
                <a:cs typeface="Courier New" panose="02070309020205020404" pitchFamily="49" charset="0"/>
              </a:rPr>
              <a:t>message_ID</a:t>
            </a:r>
            <a:r>
              <a:rPr lang="en-GB" altLang="en-US" sz="2400" dirty="0">
                <a:latin typeface="Courier New" panose="02070309020205020404" pitchFamily="49" charset="0"/>
                <a:cs typeface="Courier New" panose="02070309020205020404" pitchFamily="49" charset="0"/>
              </a:rPr>
              <a:t>)</a:t>
            </a:r>
          </a:p>
          <a:p>
            <a:pPr marL="0" indent="0">
              <a:buNone/>
            </a:pP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t>If object is a </a:t>
            </a:r>
            <a:r>
              <a:rPr lang="en-GB" altLang="en-US" sz="2600" dirty="0" err="1"/>
              <a:t>numpy</a:t>
            </a:r>
            <a:r>
              <a:rPr lang="en-GB" altLang="en-US" sz="2600" dirty="0"/>
              <a:t> array etc.:</a:t>
            </a:r>
          </a:p>
          <a:p>
            <a:pPr marL="0" indent="0">
              <a:buNone/>
            </a:pPr>
            <a:r>
              <a:rPr lang="en-GB" altLang="en-US" sz="2400" dirty="0" err="1">
                <a:latin typeface="Courier New" panose="02070309020205020404" pitchFamily="49" charset="0"/>
                <a:cs typeface="Courier New" panose="02070309020205020404" pitchFamily="49" charset="0"/>
              </a:rPr>
              <a:t>comm.</a:t>
            </a:r>
            <a:r>
              <a:rPr lang="en-GB" altLang="en-US" sz="2400" b="1" dirty="0" err="1">
                <a:solidFill>
                  <a:schemeClr val="accent1">
                    <a:lumMod val="75000"/>
                  </a:schemeClr>
                </a:solidFill>
                <a:latin typeface="Courier New" panose="02070309020205020404" pitchFamily="49" charset="0"/>
                <a:cs typeface="Courier New" panose="02070309020205020404" pitchFamily="49" charset="0"/>
              </a:rPr>
              <a:t>S</a:t>
            </a:r>
            <a:r>
              <a:rPr lang="en-GB" altLang="en-US" sz="2400" dirty="0" err="1">
                <a:latin typeface="Courier New" panose="02070309020205020404" pitchFamily="49" charset="0"/>
                <a:cs typeface="Courier New" panose="02070309020205020404" pitchFamily="49" charset="0"/>
              </a:rPr>
              <a:t>end</a:t>
            </a:r>
            <a:r>
              <a:rPr lang="en-GB" altLang="en-US" sz="2400" dirty="0">
                <a:latin typeface="Courier New" panose="02070309020205020404" pitchFamily="49" charset="0"/>
                <a:cs typeface="Courier New" panose="02070309020205020404" pitchFamily="49" charset="0"/>
              </a:rPr>
              <a:t>([data, MPI.INT], </a:t>
            </a:r>
            <a:r>
              <a:rPr lang="en-GB" altLang="en-US" sz="2400" dirty="0" err="1">
                <a:latin typeface="Courier New" panose="02070309020205020404" pitchFamily="49" charset="0"/>
                <a:cs typeface="Courier New" panose="02070309020205020404" pitchFamily="49" charset="0"/>
              </a:rPr>
              <a:t>dest</a:t>
            </a:r>
            <a:r>
              <a:rPr lang="en-GB" altLang="en-US" sz="2400" dirty="0">
                <a:latin typeface="Courier New" panose="02070309020205020404" pitchFamily="49" charset="0"/>
                <a:cs typeface="Courier New" panose="02070309020205020404" pitchFamily="49" charset="0"/>
              </a:rPr>
              <a:t>=</a:t>
            </a:r>
            <a:r>
              <a:rPr lang="en-GB" altLang="en-US" sz="2400" dirty="0" err="1">
                <a:latin typeface="Courier New" panose="02070309020205020404" pitchFamily="49" charset="0"/>
                <a:cs typeface="Courier New" panose="02070309020205020404" pitchFamily="49" charset="0"/>
              </a:rPr>
              <a:t>node_to_send_to,tag</a:t>
            </a:r>
            <a:r>
              <a:rPr lang="en-GB" altLang="en-US" sz="2400" dirty="0">
                <a:latin typeface="Courier New" panose="02070309020205020404" pitchFamily="49" charset="0"/>
                <a:cs typeface="Courier New" panose="02070309020205020404" pitchFamily="49" charset="0"/>
              </a:rPr>
              <a:t>=</a:t>
            </a:r>
            <a:r>
              <a:rPr lang="en-GB" altLang="en-US" sz="2400" dirty="0" err="1">
                <a:latin typeface="Courier New" panose="02070309020205020404" pitchFamily="49" charset="0"/>
                <a:cs typeface="Courier New" panose="02070309020205020404" pitchFamily="49" charset="0"/>
              </a:rPr>
              <a:t>message_ID</a:t>
            </a:r>
            <a:r>
              <a:rPr lang="en-GB" altLang="en-US" sz="2400" dirty="0">
                <a:latin typeface="Courier New" panose="02070309020205020404" pitchFamily="49" charset="0"/>
                <a:cs typeface="Courier New" panose="02070309020205020404" pitchFamily="49" charset="0"/>
              </a:rPr>
              <a:t>)</a:t>
            </a:r>
          </a:p>
          <a:p>
            <a:pPr marL="0" indent="0">
              <a:buNone/>
            </a:pPr>
            <a:endParaRPr lang="en-GB" altLang="en-US" sz="2600" dirty="0"/>
          </a:p>
          <a:p>
            <a:pPr marL="0" indent="0">
              <a:buNone/>
            </a:pPr>
            <a:r>
              <a:rPr lang="en-GB" altLang="en-US" sz="2600" dirty="0"/>
              <a:t>(For other data types, see </a:t>
            </a:r>
            <a:r>
              <a:rPr lang="en-GB" altLang="en-US" sz="2600" dirty="0">
                <a:latin typeface="Courier New" panose="02070309020205020404" pitchFamily="49" charset="0"/>
                <a:cs typeface="Courier New" panose="02070309020205020404" pitchFamily="49" charset="0"/>
              </a:rPr>
              <a:t>https://mpi4py.scipy.org/docs/apiref/mpi4py.MPI-module.html</a:t>
            </a:r>
            <a:r>
              <a:rPr lang="en-GB" altLang="en-US" sz="2600" dirty="0"/>
              <a:t>)</a:t>
            </a:r>
          </a:p>
        </p:txBody>
      </p:sp>
    </p:spTree>
    <p:extLst>
      <p:ext uri="{BB962C8B-B14F-4D97-AF65-F5344CB8AC3E}">
        <p14:creationId xmlns:p14="http://schemas.microsoft.com/office/powerpoint/2010/main" val="11236638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1095470A-D297-4CAD-85D4-82A7136225F0}"/>
              </a:ext>
            </a:extLst>
          </p:cNvPr>
          <p:cNvSpPr>
            <a:spLocks noGrp="1"/>
          </p:cNvSpPr>
          <p:nvPr>
            <p:ph type="title"/>
          </p:nvPr>
        </p:nvSpPr>
        <p:spPr>
          <a:xfrm>
            <a:off x="2208212" y="188913"/>
            <a:ext cx="9432403" cy="1143000"/>
          </a:xfrm>
        </p:spPr>
        <p:txBody>
          <a:bodyPr/>
          <a:lstStyle/>
          <a:p>
            <a:pPr algn="r"/>
            <a:r>
              <a:rPr lang="en-GB" altLang="en-US" sz="4000" dirty="0"/>
              <a:t>Receiving stuff</a:t>
            </a:r>
          </a:p>
        </p:txBody>
      </p:sp>
      <p:sp>
        <p:nvSpPr>
          <p:cNvPr id="56323" name="Content Placeholder 2">
            <a:extLst>
              <a:ext uri="{FF2B5EF4-FFF2-40B4-BE49-F238E27FC236}">
                <a16:creationId xmlns:a16="http://schemas.microsoft.com/office/drawing/2014/main" id="{3291A265-D7BC-4616-B65E-7C54EBD9A3BD}"/>
              </a:ext>
            </a:extLst>
          </p:cNvPr>
          <p:cNvSpPr>
            <a:spLocks noGrp="1"/>
          </p:cNvSpPr>
          <p:nvPr>
            <p:ph idx="1"/>
          </p:nvPr>
        </p:nvSpPr>
        <p:spPr>
          <a:xfrm>
            <a:off x="551384" y="1600200"/>
            <a:ext cx="11233248" cy="4997450"/>
          </a:xfrm>
        </p:spPr>
        <p:txBody>
          <a:bodyPr/>
          <a:lstStyle/>
          <a:p>
            <a:pPr marL="0" indent="0">
              <a:buNone/>
            </a:pPr>
            <a:r>
              <a:rPr lang="en-GB" altLang="en-US" sz="2600" dirty="0">
                <a:latin typeface="Courier New" panose="02070309020205020404" pitchFamily="49" charset="0"/>
                <a:cs typeface="Courier New" panose="02070309020205020404" pitchFamily="49" charset="0"/>
              </a:rPr>
              <a:t>data = </a:t>
            </a:r>
            <a:r>
              <a:rPr lang="en-GB" altLang="en-US" sz="2600" dirty="0" err="1">
                <a:latin typeface="Courier New" panose="02070309020205020404" pitchFamily="49" charset="0"/>
                <a:cs typeface="Courier New" panose="02070309020205020404" pitchFamily="49" charset="0"/>
              </a:rPr>
              <a:t>comm.recv</a:t>
            </a:r>
            <a:r>
              <a:rPr lang="en-GB" altLang="en-US" sz="2600" dirty="0">
                <a:latin typeface="Courier New" panose="02070309020205020404" pitchFamily="49" charset="0"/>
                <a:cs typeface="Courier New" panose="02070309020205020404" pitchFamily="49" charset="0"/>
              </a:rPr>
              <a:t>(source=0, tag=10)</a:t>
            </a:r>
          </a:p>
          <a:p>
            <a:pPr marL="0" indent="0">
              <a:buNone/>
            </a:pPr>
            <a:r>
              <a:rPr lang="en-GB" altLang="en-US" sz="2600" dirty="0">
                <a:cs typeface="Courier New" panose="02070309020205020404" pitchFamily="49" charset="0"/>
              </a:rPr>
              <a:t>Might, for example, be in a loop that increments </a:t>
            </a:r>
            <a:r>
              <a:rPr lang="en-GB" altLang="en-US" sz="2600" dirty="0" err="1">
                <a:cs typeface="Courier New" panose="02070309020205020404" pitchFamily="49" charset="0"/>
              </a:rPr>
              <a:t>nodeSending</a:t>
            </a:r>
            <a:r>
              <a:rPr lang="en-GB" altLang="en-US" sz="2600" dirty="0">
                <a:cs typeface="Courier New" panose="02070309020205020404" pitchFamily="49" charset="0"/>
              </a:rPr>
              <a:t>, to </a:t>
            </a:r>
            <a:r>
              <a:rPr lang="en-GB" altLang="en-US" sz="2600" dirty="0" err="1">
                <a:cs typeface="Courier New" panose="02070309020205020404" pitchFamily="49" charset="0"/>
              </a:rPr>
              <a:t>recv</a:t>
            </a:r>
            <a:r>
              <a:rPr lang="en-GB" altLang="en-US" sz="2600" dirty="0">
                <a:cs typeface="Courier New" panose="02070309020205020404" pitchFamily="49" charset="0"/>
              </a:rPr>
              <a:t> from all nodes.</a:t>
            </a:r>
          </a:p>
          <a:p>
            <a:pPr marL="0" indent="0">
              <a:buNone/>
            </a:pP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cs typeface="Courier New" panose="02070309020205020404" pitchFamily="49" charset="0"/>
              </a:rPr>
              <a:t>For </a:t>
            </a:r>
            <a:r>
              <a:rPr lang="en-GB" altLang="en-US" sz="2600" dirty="0" err="1">
                <a:cs typeface="Courier New" panose="02070309020205020404" pitchFamily="49" charset="0"/>
              </a:rPr>
              <a:t>numpy</a:t>
            </a:r>
            <a:r>
              <a:rPr lang="en-GB" altLang="en-US" sz="2600" dirty="0">
                <a:cs typeface="Courier New" panose="02070309020205020404" pitchFamily="49" charset="0"/>
              </a:rPr>
              <a:t> arrays etc., make the array first for maximum efficiency:</a:t>
            </a:r>
          </a:p>
          <a:p>
            <a:pPr marL="0" indent="0">
              <a:buNone/>
            </a:pPr>
            <a:r>
              <a:rPr lang="en-GB" altLang="en-US" sz="2600" dirty="0">
                <a:latin typeface="Courier New" panose="02070309020205020404" pitchFamily="49" charset="0"/>
                <a:cs typeface="Courier New" panose="02070309020205020404" pitchFamily="49" charset="0"/>
              </a:rPr>
              <a:t>data = </a:t>
            </a:r>
            <a:r>
              <a:rPr lang="en-GB" altLang="en-US" sz="2600" dirty="0" err="1">
                <a:latin typeface="Courier New" panose="02070309020205020404" pitchFamily="49" charset="0"/>
                <a:cs typeface="Courier New" panose="02070309020205020404" pitchFamily="49" charset="0"/>
              </a:rPr>
              <a:t>numpy.empty</a:t>
            </a:r>
            <a:r>
              <a:rPr lang="en-GB" altLang="en-US" sz="2600" dirty="0">
                <a:latin typeface="Courier New" panose="02070309020205020404" pitchFamily="49" charset="0"/>
                <a:cs typeface="Courier New" panose="02070309020205020404" pitchFamily="49" charset="0"/>
              </a:rPr>
              <a:t>(1000, </a:t>
            </a:r>
            <a:r>
              <a:rPr lang="en-GB" altLang="en-US" sz="2600" dirty="0" err="1">
                <a:latin typeface="Courier New" panose="02070309020205020404" pitchFamily="49" charset="0"/>
                <a:cs typeface="Courier New" panose="02070309020205020404" pitchFamily="49" charset="0"/>
              </a:rPr>
              <a:t>dtype</a:t>
            </a:r>
            <a:r>
              <a:rPr lang="en-GB" altLang="en-US" sz="2600" dirty="0">
                <a:latin typeface="Courier New" panose="02070309020205020404" pitchFamily="49" charset="0"/>
                <a:cs typeface="Courier New" panose="02070309020205020404" pitchFamily="49" charset="0"/>
              </a:rPr>
              <a:t>='i')</a:t>
            </a:r>
          </a:p>
          <a:p>
            <a:pPr marL="0" indent="0">
              <a:buNone/>
            </a:pPr>
            <a:r>
              <a:rPr lang="en-GB" altLang="en-US" sz="2600" dirty="0" err="1">
                <a:latin typeface="Courier New" panose="02070309020205020404" pitchFamily="49" charset="0"/>
                <a:cs typeface="Courier New" panose="02070309020205020404" pitchFamily="49" charset="0"/>
              </a:rPr>
              <a:t>comm.Recv</a:t>
            </a:r>
            <a:r>
              <a:rPr lang="en-GB" altLang="en-US" sz="2600" dirty="0">
                <a:latin typeface="Courier New" panose="02070309020205020404" pitchFamily="49" charset="0"/>
                <a:cs typeface="Courier New" panose="02070309020205020404" pitchFamily="49" charset="0"/>
              </a:rPr>
              <a:t>([data, MPI.INT], source=0, tag=10)</a:t>
            </a:r>
          </a:p>
        </p:txBody>
      </p:sp>
    </p:spTree>
    <p:extLst>
      <p:ext uri="{BB962C8B-B14F-4D97-AF65-F5344CB8AC3E}">
        <p14:creationId xmlns:p14="http://schemas.microsoft.com/office/powerpoint/2010/main" val="806831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F363849-0E02-4528-812B-A25F9AA2500B}"/>
              </a:ext>
            </a:extLst>
          </p:cNvPr>
          <p:cNvSpPr>
            <a:spLocks noGrp="1"/>
          </p:cNvSpPr>
          <p:nvPr>
            <p:ph type="title"/>
          </p:nvPr>
        </p:nvSpPr>
        <p:spPr>
          <a:xfrm>
            <a:off x="2208212" y="188913"/>
            <a:ext cx="9504411" cy="1143000"/>
          </a:xfrm>
        </p:spPr>
        <p:txBody>
          <a:bodyPr/>
          <a:lstStyle/>
          <a:p>
            <a:pPr algn="r"/>
            <a:r>
              <a:rPr lang="en-GB" altLang="en-US" sz="4000" dirty="0"/>
              <a:t>The frontier of modelling</a:t>
            </a:r>
          </a:p>
        </p:txBody>
      </p:sp>
      <p:sp>
        <p:nvSpPr>
          <p:cNvPr id="9219" name="Content Placeholder 2">
            <a:extLst>
              <a:ext uri="{FF2B5EF4-FFF2-40B4-BE49-F238E27FC236}">
                <a16:creationId xmlns:a16="http://schemas.microsoft.com/office/drawing/2014/main" id="{FDB7177B-10A7-48CA-8B01-2C8D4A15CAC2}"/>
              </a:ext>
            </a:extLst>
          </p:cNvPr>
          <p:cNvSpPr>
            <a:spLocks noGrp="1"/>
          </p:cNvSpPr>
          <p:nvPr>
            <p:ph idx="1"/>
          </p:nvPr>
        </p:nvSpPr>
        <p:spPr>
          <a:xfrm>
            <a:off x="479377" y="1989138"/>
            <a:ext cx="10009238" cy="4525962"/>
          </a:xfrm>
        </p:spPr>
        <p:txBody>
          <a:bodyPr/>
          <a:lstStyle/>
          <a:p>
            <a:pPr marL="0" indent="0">
              <a:buNone/>
            </a:pPr>
            <a:r>
              <a:rPr lang="en-GB" altLang="en-US" sz="2600" dirty="0"/>
              <a:t>Individual level modelling is now commonplace.</a:t>
            </a:r>
          </a:p>
          <a:p>
            <a:pPr marL="0" indent="0">
              <a:buNone/>
            </a:pPr>
            <a:r>
              <a:rPr lang="en-GB" altLang="en-US" sz="2600" dirty="0"/>
              <a:t>Data is in excess, including individual-level data.</a:t>
            </a:r>
          </a:p>
          <a:p>
            <a:pPr marL="0" indent="0">
              <a:buNone/>
            </a:pPr>
            <a:r>
              <a:rPr lang="en-GB" altLang="en-US" sz="2600" dirty="0"/>
              <a:t>Network speeds are fast.</a:t>
            </a:r>
          </a:p>
          <a:p>
            <a:pPr marL="0" indent="0">
              <a:buNone/>
            </a:pPr>
            <a:r>
              <a:rPr lang="en-GB" altLang="en-US" sz="2600" dirty="0"/>
              <a:t>Storage is next to free.</a:t>
            </a:r>
          </a:p>
          <a:p>
            <a:pPr marL="0" indent="0">
              <a:buNone/>
            </a:pPr>
            <a:endParaRPr lang="en-GB" altLang="en-US" sz="2600" dirty="0"/>
          </a:p>
          <a:p>
            <a:pPr marL="0" indent="0">
              <a:buNone/>
            </a:pPr>
            <a:r>
              <a:rPr lang="en-GB" altLang="en-US" sz="2600" dirty="0"/>
              <a:t>So, what is stopping us building a model of everyone/thing in the world?</a:t>
            </a:r>
          </a:p>
          <a:p>
            <a:pPr marL="0" indent="0">
              <a:buNone/>
            </a:pPr>
            <a:r>
              <a:rPr lang="en-GB" altLang="en-US" sz="2600" dirty="0"/>
              <a:t>	Memory.</a:t>
            </a:r>
          </a:p>
          <a:p>
            <a:pPr marL="0" indent="0">
              <a:buNone/>
            </a:pPr>
            <a:r>
              <a:rPr lang="en-GB" altLang="en-US" sz="2600" dirty="0"/>
              <a:t>	Processing power.</a:t>
            </a:r>
          </a:p>
        </p:txBody>
      </p:sp>
    </p:spTree>
    <p:extLst>
      <p:ext uri="{BB962C8B-B14F-4D97-AF65-F5344CB8AC3E}">
        <p14:creationId xmlns:p14="http://schemas.microsoft.com/office/powerpoint/2010/main" val="7643999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87D07-8E51-4B8F-9FA9-CECCF0C1DBFC}"/>
              </a:ext>
            </a:extLst>
          </p:cNvPr>
          <p:cNvSpPr>
            <a:spLocks noGrp="1"/>
          </p:cNvSpPr>
          <p:nvPr>
            <p:ph type="title"/>
          </p:nvPr>
        </p:nvSpPr>
        <p:spPr/>
        <p:txBody>
          <a:bodyPr/>
          <a:lstStyle/>
          <a:p>
            <a:pPr algn="r"/>
            <a:r>
              <a:rPr lang="en-GB" dirty="0"/>
              <a:t>MPI</a:t>
            </a:r>
          </a:p>
        </p:txBody>
      </p:sp>
      <p:sp>
        <p:nvSpPr>
          <p:cNvPr id="3" name="Content Placeholder 2">
            <a:extLst>
              <a:ext uri="{FF2B5EF4-FFF2-40B4-BE49-F238E27FC236}">
                <a16:creationId xmlns:a16="http://schemas.microsoft.com/office/drawing/2014/main" id="{E2A38903-02E7-49FB-8A19-1C3FA5ED2009}"/>
              </a:ext>
            </a:extLst>
          </p:cNvPr>
          <p:cNvSpPr>
            <a:spLocks noGrp="1"/>
          </p:cNvSpPr>
          <p:nvPr>
            <p:ph idx="1"/>
          </p:nvPr>
        </p:nvSpPr>
        <p:spPr>
          <a:xfrm>
            <a:off x="609600" y="2132856"/>
            <a:ext cx="10972800" cy="3993308"/>
          </a:xfrm>
        </p:spPr>
        <p:txBody>
          <a:bodyPr/>
          <a:lstStyle/>
          <a:p>
            <a:pPr marL="0" indent="0">
              <a:buNone/>
            </a:pPr>
            <a:r>
              <a:rPr lang="en-GB" sz="2800" dirty="0"/>
              <a:t>Overall, MPI is not so hard to use. However, the earlier you start thinking about it, the easier it is.</a:t>
            </a:r>
          </a:p>
          <a:p>
            <a:pPr marL="0" indent="0">
              <a:buNone/>
            </a:pPr>
            <a:endParaRPr lang="en-GB" sz="2800" dirty="0"/>
          </a:p>
          <a:p>
            <a:pPr marL="0" indent="0">
              <a:buNone/>
            </a:pPr>
            <a:r>
              <a:rPr lang="en-GB" sz="2800" dirty="0"/>
              <a:t>If you think a task requires full parallelisation, if you can build this in from the start, it is simpler than hitting a processing wall on a single thread program, and retro-fitting parallelisation.</a:t>
            </a:r>
          </a:p>
        </p:txBody>
      </p:sp>
    </p:spTree>
    <p:extLst>
      <p:ext uri="{BB962C8B-B14F-4D97-AF65-F5344CB8AC3E}">
        <p14:creationId xmlns:p14="http://schemas.microsoft.com/office/powerpoint/2010/main" val="39908178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AED56-1BCF-4957-905A-CAB6AF503A28}"/>
              </a:ext>
            </a:extLst>
          </p:cNvPr>
          <p:cNvSpPr>
            <a:spLocks noGrp="1"/>
          </p:cNvSpPr>
          <p:nvPr>
            <p:ph type="title"/>
          </p:nvPr>
        </p:nvSpPr>
        <p:spPr/>
        <p:txBody>
          <a:bodyPr/>
          <a:lstStyle/>
          <a:p>
            <a:pPr algn="r"/>
            <a:r>
              <a:rPr lang="en-GB" dirty="0"/>
              <a:t>multiprocessing library</a:t>
            </a:r>
          </a:p>
        </p:txBody>
      </p:sp>
      <p:sp>
        <p:nvSpPr>
          <p:cNvPr id="3" name="Content Placeholder 2">
            <a:extLst>
              <a:ext uri="{FF2B5EF4-FFF2-40B4-BE49-F238E27FC236}">
                <a16:creationId xmlns:a16="http://schemas.microsoft.com/office/drawing/2014/main" id="{7FBA6204-5AD6-45A9-8CE6-90FBC21E3A55}"/>
              </a:ext>
            </a:extLst>
          </p:cNvPr>
          <p:cNvSpPr>
            <a:spLocks noGrp="1"/>
          </p:cNvSpPr>
          <p:nvPr>
            <p:ph idx="1"/>
          </p:nvPr>
        </p:nvSpPr>
        <p:spPr/>
        <p:txBody>
          <a:bodyPr/>
          <a:lstStyle/>
          <a:p>
            <a:pPr marL="0" indent="0">
              <a:buNone/>
            </a:pPr>
            <a:r>
              <a:rPr lang="en-GB" sz="2800" dirty="0"/>
              <a:t>This is in the standard library, essentially following the threading library.</a:t>
            </a:r>
          </a:p>
          <a:p>
            <a:pPr marL="0" indent="0">
              <a:buNone/>
            </a:pPr>
            <a:r>
              <a:rPr lang="en-GB" sz="2800" dirty="0"/>
              <a:t>More complicated to use than </a:t>
            </a:r>
            <a:r>
              <a:rPr lang="en-GB" sz="2800" dirty="0" err="1"/>
              <a:t>concurrent.futures</a:t>
            </a:r>
            <a:r>
              <a:rPr lang="en-GB" sz="2800" dirty="0"/>
              <a:t>.</a:t>
            </a:r>
          </a:p>
          <a:p>
            <a:pPr marL="0" indent="0">
              <a:buNone/>
            </a:pPr>
            <a:r>
              <a:rPr lang="en-GB" sz="2800" dirty="0"/>
              <a:t>Allows for multi-processor and multi-machine use, including setting up pools of workers, but lacks the enterprise-oriented structure of celery.</a:t>
            </a:r>
          </a:p>
          <a:p>
            <a:pPr marL="0" indent="0">
              <a:buNone/>
            </a:pPr>
            <a:r>
              <a:rPr lang="en-GB" sz="2800" dirty="0"/>
              <a:t>Can work with shared memory objects or message passing, but less standardised than MPI.</a:t>
            </a:r>
          </a:p>
          <a:p>
            <a:pPr marL="0" indent="0">
              <a:buNone/>
            </a:pPr>
            <a:r>
              <a:rPr lang="en-GB" sz="2800" dirty="0"/>
              <a:t>Nevertheless, built into the standard library, making it easy to use, and worth knowing about.</a:t>
            </a:r>
          </a:p>
          <a:p>
            <a:pPr marL="0" indent="0">
              <a:buNone/>
            </a:pPr>
            <a:r>
              <a:rPr lang="en-GB" sz="2800" dirty="0">
                <a:solidFill>
                  <a:schemeClr val="tx2">
                    <a:lumMod val="60000"/>
                    <a:lumOff val="40000"/>
                  </a:schemeClr>
                </a:solidFill>
              </a:rPr>
              <a:t>https://docs.python.org/3/library/multiprocessing.html</a:t>
            </a:r>
          </a:p>
        </p:txBody>
      </p:sp>
    </p:spTree>
    <p:extLst>
      <p:ext uri="{BB962C8B-B14F-4D97-AF65-F5344CB8AC3E}">
        <p14:creationId xmlns:p14="http://schemas.microsoft.com/office/powerpoint/2010/main" val="39382175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44B21-80B1-4D41-A4AF-13D23D4455E5}"/>
              </a:ext>
            </a:extLst>
          </p:cNvPr>
          <p:cNvSpPr>
            <a:spLocks noGrp="1"/>
          </p:cNvSpPr>
          <p:nvPr>
            <p:ph type="title"/>
          </p:nvPr>
        </p:nvSpPr>
        <p:spPr/>
        <p:txBody>
          <a:bodyPr/>
          <a:lstStyle/>
          <a:p>
            <a:pPr algn="r"/>
            <a:r>
              <a:rPr lang="en-GB" dirty="0"/>
              <a:t>Summary</a:t>
            </a:r>
          </a:p>
        </p:txBody>
      </p:sp>
      <p:sp>
        <p:nvSpPr>
          <p:cNvPr id="3" name="Content Placeholder 2">
            <a:extLst>
              <a:ext uri="{FF2B5EF4-FFF2-40B4-BE49-F238E27FC236}">
                <a16:creationId xmlns:a16="http://schemas.microsoft.com/office/drawing/2014/main" id="{DDE78F14-DBF5-4A40-B4DE-CB063A76C239}"/>
              </a:ext>
            </a:extLst>
          </p:cNvPr>
          <p:cNvSpPr>
            <a:spLocks noGrp="1"/>
          </p:cNvSpPr>
          <p:nvPr>
            <p:ph idx="1"/>
          </p:nvPr>
        </p:nvSpPr>
        <p:spPr>
          <a:xfrm>
            <a:off x="609600" y="1700808"/>
            <a:ext cx="10972800" cy="4425356"/>
          </a:xfrm>
        </p:spPr>
        <p:txBody>
          <a:bodyPr/>
          <a:lstStyle/>
          <a:p>
            <a:pPr marL="0" indent="0">
              <a:buNone/>
            </a:pPr>
            <a:r>
              <a:rPr lang="en-GB" sz="2800" dirty="0"/>
              <a:t>We've seen some different approaches:</a:t>
            </a:r>
          </a:p>
          <a:p>
            <a:pPr marL="514350" indent="-514350">
              <a:buAutoNum type="arabicPeriod"/>
            </a:pPr>
            <a:r>
              <a:rPr lang="en-GB" sz="2800" dirty="0"/>
              <a:t>Threading (good where the limit is some other external code).</a:t>
            </a:r>
          </a:p>
          <a:p>
            <a:pPr marL="514350" indent="-514350">
              <a:buAutoNum type="arabicPeriod"/>
            </a:pPr>
            <a:r>
              <a:rPr lang="en-GB" sz="2800" dirty="0"/>
              <a:t>Concurrent use of cores: good for speedup where cores available, but doesn't solve memory issues.</a:t>
            </a:r>
          </a:p>
          <a:p>
            <a:pPr marL="514350" indent="-514350">
              <a:buAutoNum type="arabicPeriod"/>
            </a:pPr>
            <a:r>
              <a:rPr lang="en-GB" sz="2800" dirty="0"/>
              <a:t>Distributed batch tasks with celery.</a:t>
            </a:r>
          </a:p>
          <a:p>
            <a:pPr marL="514350" indent="-514350">
              <a:buAutoNum type="arabicPeriod"/>
            </a:pPr>
            <a:r>
              <a:rPr lang="en-GB" sz="2800" dirty="0"/>
              <a:t>Full parallelisation with MPI.</a:t>
            </a:r>
          </a:p>
          <a:p>
            <a:pPr marL="514350" indent="-514350">
              <a:buAutoNum type="arabicPeriod"/>
            </a:pPr>
            <a:r>
              <a:rPr lang="en-GB" sz="2800" dirty="0"/>
              <a:t>Multiprocessing library offers a broad toolkit.</a:t>
            </a:r>
          </a:p>
          <a:p>
            <a:pPr marL="0" indent="0">
              <a:buNone/>
            </a:pPr>
            <a:endParaRPr lang="en-GB" dirty="0"/>
          </a:p>
        </p:txBody>
      </p:sp>
    </p:spTree>
    <p:extLst>
      <p:ext uri="{BB962C8B-B14F-4D97-AF65-F5344CB8AC3E}">
        <p14:creationId xmlns:p14="http://schemas.microsoft.com/office/powerpoint/2010/main" val="6478022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26D66E46-C2B0-4140-8DE0-487E8746F8F5}"/>
              </a:ext>
            </a:extLst>
          </p:cNvPr>
          <p:cNvSpPr>
            <a:spLocks noGrp="1" noChangeArrowheads="1"/>
          </p:cNvSpPr>
          <p:nvPr>
            <p:ph idx="1"/>
          </p:nvPr>
        </p:nvSpPr>
        <p:spPr>
          <a:xfrm>
            <a:off x="335360" y="2349500"/>
            <a:ext cx="9669065" cy="4237038"/>
          </a:xfrm>
        </p:spPr>
        <p:txBody>
          <a:bodyPr rtlCol="0">
            <a:normAutofit/>
          </a:bodyPr>
          <a:lstStyle/>
          <a:p>
            <a:pPr lvl="1" eaLnBrk="1" fontAlgn="auto" hangingPunct="1">
              <a:spcAft>
                <a:spcPts val="0"/>
              </a:spcAft>
              <a:buNone/>
              <a:defRPr/>
            </a:pPr>
            <a:r>
              <a:rPr lang="en-GB" sz="2000" dirty="0">
                <a:solidFill>
                  <a:schemeClr val="bg1">
                    <a:lumMod val="50000"/>
                  </a:schemeClr>
                </a:solidFill>
              </a:rPr>
              <a:t>Computational issues with modelling</a:t>
            </a:r>
          </a:p>
          <a:p>
            <a:pPr lvl="1" eaLnBrk="1" fontAlgn="auto" hangingPunct="1">
              <a:spcAft>
                <a:spcPts val="0"/>
              </a:spcAft>
              <a:buNone/>
              <a:defRPr/>
            </a:pPr>
            <a:r>
              <a:rPr lang="en-GB" sz="2000" dirty="0">
                <a:solidFill>
                  <a:schemeClr val="bg1">
                    <a:lumMod val="50000"/>
                  </a:schemeClr>
                </a:solidFill>
              </a:rPr>
              <a:t>High Performance Computing</a:t>
            </a:r>
          </a:p>
          <a:p>
            <a:pPr lvl="1" eaLnBrk="1" fontAlgn="auto" hangingPunct="1">
              <a:spcAft>
                <a:spcPts val="0"/>
              </a:spcAft>
              <a:buNone/>
              <a:defRPr/>
            </a:pPr>
            <a:r>
              <a:rPr lang="en-GB" dirty="0">
                <a:solidFill>
                  <a:schemeClr val="bg1">
                    <a:lumMod val="50000"/>
                  </a:schemeClr>
                </a:solidFill>
              </a:rPr>
              <a:t>Parallel programming</a:t>
            </a:r>
          </a:p>
          <a:p>
            <a:pPr lvl="1" eaLnBrk="1" fontAlgn="auto" hangingPunct="1">
              <a:spcAft>
                <a:spcPts val="0"/>
              </a:spcAft>
              <a:buNone/>
              <a:defRPr/>
            </a:pPr>
            <a:r>
              <a:rPr lang="en-GB" sz="3600" dirty="0"/>
              <a:t>Distributed computing architectures</a:t>
            </a:r>
          </a:p>
          <a:p>
            <a:pPr lvl="1" eaLnBrk="1" fontAlgn="auto" hangingPunct="1">
              <a:spcAft>
                <a:spcPts val="0"/>
              </a:spcAft>
              <a:buNone/>
              <a:defRPr/>
            </a:pPr>
            <a:endParaRPr lang="en-GB" sz="2000" dirty="0">
              <a:solidFill>
                <a:schemeClr val="bg1">
                  <a:lumMod val="50000"/>
                </a:schemeClr>
              </a:solidFill>
            </a:endParaRPr>
          </a:p>
        </p:txBody>
      </p:sp>
    </p:spTree>
    <p:extLst>
      <p:ext uri="{BB962C8B-B14F-4D97-AF65-F5344CB8AC3E}">
        <p14:creationId xmlns:p14="http://schemas.microsoft.com/office/powerpoint/2010/main" val="42888252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D6D27AEE-062B-4A43-9259-18FDC85FC78A}"/>
              </a:ext>
            </a:extLst>
          </p:cNvPr>
          <p:cNvSpPr>
            <a:spLocks noGrp="1"/>
          </p:cNvSpPr>
          <p:nvPr>
            <p:ph type="title"/>
          </p:nvPr>
        </p:nvSpPr>
        <p:spPr>
          <a:xfrm>
            <a:off x="2135188" y="260350"/>
            <a:ext cx="9505428" cy="1143000"/>
          </a:xfrm>
        </p:spPr>
        <p:txBody>
          <a:bodyPr/>
          <a:lstStyle/>
          <a:p>
            <a:pPr algn="r"/>
            <a:r>
              <a:rPr lang="en-GB" altLang="en-US" sz="4000" dirty="0"/>
              <a:t>Issues with architecture</a:t>
            </a:r>
            <a:endParaRPr lang="en-GB" altLang="en-US" dirty="0"/>
          </a:p>
        </p:txBody>
      </p:sp>
      <p:sp>
        <p:nvSpPr>
          <p:cNvPr id="60419" name="Content Placeholder 2">
            <a:extLst>
              <a:ext uri="{FF2B5EF4-FFF2-40B4-BE49-F238E27FC236}">
                <a16:creationId xmlns:a16="http://schemas.microsoft.com/office/drawing/2014/main" id="{13BE4CB6-FAFF-4B78-8B44-5740CE0C9D8F}"/>
              </a:ext>
            </a:extLst>
          </p:cNvPr>
          <p:cNvSpPr>
            <a:spLocks noGrp="1"/>
          </p:cNvSpPr>
          <p:nvPr>
            <p:ph idx="1"/>
          </p:nvPr>
        </p:nvSpPr>
        <p:spPr>
          <a:xfrm>
            <a:off x="479376" y="2492376"/>
            <a:ext cx="9598074" cy="4022725"/>
          </a:xfrm>
        </p:spPr>
        <p:txBody>
          <a:bodyPr/>
          <a:lstStyle/>
          <a:p>
            <a:pPr marL="0" indent="0">
              <a:buNone/>
            </a:pPr>
            <a:r>
              <a:rPr lang="en-GB" altLang="en-US" sz="2600" dirty="0"/>
              <a:t>Is there going to be a lot of communication?</a:t>
            </a:r>
          </a:p>
          <a:p>
            <a:pPr marL="0" indent="0">
              <a:buNone/>
            </a:pPr>
            <a:r>
              <a:rPr lang="en-GB" altLang="en-US" sz="2600" dirty="0"/>
              <a:t>Can you cope with security issues?</a:t>
            </a:r>
          </a:p>
          <a:p>
            <a:pPr marL="0" indent="0">
              <a:buNone/>
            </a:pPr>
            <a:r>
              <a:rPr lang="en-GB" altLang="en-US" sz="2600" dirty="0"/>
              <a:t>What skills do you need?</a:t>
            </a:r>
          </a:p>
          <a:p>
            <a:pPr marL="0" indent="0">
              <a:buNone/>
            </a:pPr>
            <a:r>
              <a:rPr lang="en-GB" altLang="en-US" sz="2600" dirty="0"/>
              <a:t>Do you have the computing resources?</a:t>
            </a:r>
          </a:p>
          <a:p>
            <a:pPr marL="0" indent="0">
              <a:buNone/>
            </a:pPr>
            <a:r>
              <a:rPr lang="en-GB" altLang="en-US" sz="2600" dirty="0"/>
              <a:t>What other services do you want?</a:t>
            </a:r>
          </a:p>
          <a:p>
            <a:pPr marL="0" indent="0">
              <a:buNone/>
            </a:pPr>
            <a:r>
              <a:rPr lang="en-GB" altLang="en-US" sz="2600" dirty="0"/>
              <a:t>Do you want a permanent resource?</a:t>
            </a:r>
          </a:p>
        </p:txBody>
      </p:sp>
    </p:spTree>
    <p:extLst>
      <p:ext uri="{BB962C8B-B14F-4D97-AF65-F5344CB8AC3E}">
        <p14:creationId xmlns:p14="http://schemas.microsoft.com/office/powerpoint/2010/main" val="33944771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BB5D85CC-D172-4A97-8BEC-035DFD37C273}"/>
              </a:ext>
            </a:extLst>
          </p:cNvPr>
          <p:cNvSpPr>
            <a:spLocks noGrp="1"/>
          </p:cNvSpPr>
          <p:nvPr>
            <p:ph type="title"/>
          </p:nvPr>
        </p:nvSpPr>
        <p:spPr>
          <a:xfrm>
            <a:off x="1981201" y="274638"/>
            <a:ext cx="9731423" cy="1143000"/>
          </a:xfrm>
        </p:spPr>
        <p:txBody>
          <a:bodyPr/>
          <a:lstStyle/>
          <a:p>
            <a:pPr algn="r"/>
            <a:r>
              <a:rPr lang="en-GB" altLang="en-US" sz="4000" dirty="0"/>
              <a:t>Communication and Processing speed</a:t>
            </a:r>
          </a:p>
        </p:txBody>
      </p:sp>
      <p:sp>
        <p:nvSpPr>
          <p:cNvPr id="19459" name="Content Placeholder 2">
            <a:extLst>
              <a:ext uri="{FF2B5EF4-FFF2-40B4-BE49-F238E27FC236}">
                <a16:creationId xmlns:a16="http://schemas.microsoft.com/office/drawing/2014/main" id="{BDEBBB08-518F-4F7E-B60B-6F1FB3EAE865}"/>
              </a:ext>
            </a:extLst>
          </p:cNvPr>
          <p:cNvSpPr>
            <a:spLocks noGrp="1"/>
          </p:cNvSpPr>
          <p:nvPr>
            <p:ph idx="1"/>
          </p:nvPr>
        </p:nvSpPr>
        <p:spPr>
          <a:xfrm>
            <a:off x="407368" y="1916113"/>
            <a:ext cx="11305255" cy="4826000"/>
          </a:xfrm>
        </p:spPr>
        <p:txBody>
          <a:bodyPr/>
          <a:lstStyle/>
          <a:p>
            <a:pPr marL="0" indent="0">
              <a:buNone/>
              <a:defRPr/>
            </a:pPr>
            <a:r>
              <a:rPr lang="en-US" sz="2600" dirty="0"/>
              <a:t>Different computing components have different speeds:</a:t>
            </a:r>
          </a:p>
          <a:p>
            <a:pPr marL="0" indent="0">
              <a:buNone/>
              <a:defRPr/>
            </a:pPr>
            <a:r>
              <a:rPr lang="en-GB" sz="2600" dirty="0"/>
              <a:t>	Central Processing Units can now process &gt;7000 </a:t>
            </a:r>
            <a:r>
              <a:rPr lang="en-GB" sz="2600" dirty="0" err="1"/>
              <a:t>MIps</a:t>
            </a:r>
            <a:r>
              <a:rPr lang="en-GB" sz="2600" dirty="0"/>
              <a:t> </a:t>
            </a:r>
          </a:p>
          <a:p>
            <a:pPr marL="0" indent="0">
              <a:buNone/>
              <a:defRPr/>
            </a:pPr>
            <a:r>
              <a:rPr lang="en-GB" sz="2600" dirty="0"/>
              <a:t>	Typical RAM read speeds are ~3000 Mbps.</a:t>
            </a:r>
          </a:p>
          <a:p>
            <a:pPr marL="0" indent="0">
              <a:buNone/>
              <a:defRPr/>
            </a:pPr>
            <a:r>
              <a:rPr lang="en-GB" sz="2600" dirty="0"/>
              <a:t>	Typical hard-drive reading speeds are 700 Mbps.</a:t>
            </a:r>
          </a:p>
          <a:p>
            <a:pPr marL="0" indent="0">
              <a:buNone/>
              <a:defRPr/>
            </a:pPr>
            <a:r>
              <a:rPr lang="en-GB" sz="2600" dirty="0"/>
              <a:t>Hence we don’t want to read hard-drives, and RAM speed limits us.</a:t>
            </a:r>
          </a:p>
          <a:p>
            <a:pPr marL="0" indent="0">
              <a:buNone/>
              <a:defRPr/>
            </a:pPr>
            <a:r>
              <a:rPr lang="en-GB" sz="2600" dirty="0"/>
              <a:t>However, what limits local computation is </a:t>
            </a:r>
            <a:r>
              <a:rPr lang="en-GB" sz="2600" dirty="0">
                <a:solidFill>
                  <a:schemeClr val="tx2">
                    <a:lumMod val="60000"/>
                    <a:lumOff val="40000"/>
                  </a:schemeClr>
                </a:solidFill>
              </a:rPr>
              <a:t>bus</a:t>
            </a:r>
            <a:r>
              <a:rPr lang="en-GB" sz="2600" dirty="0"/>
              <a:t> speeds:</a:t>
            </a:r>
          </a:p>
          <a:p>
            <a:pPr marL="0" indent="0">
              <a:buNone/>
              <a:defRPr/>
            </a:pPr>
            <a:r>
              <a:rPr lang="en-GB" sz="2600" dirty="0"/>
              <a:t>	Typical </a:t>
            </a:r>
            <a:r>
              <a:rPr lang="en-GB" sz="2600" dirty="0">
                <a:solidFill>
                  <a:schemeClr val="tx2">
                    <a:lumMod val="60000"/>
                    <a:lumOff val="40000"/>
                  </a:schemeClr>
                </a:solidFill>
              </a:rPr>
              <a:t>System Bus </a:t>
            </a:r>
            <a:r>
              <a:rPr lang="en-GB" sz="2600" dirty="0"/>
              <a:t>transfer rates are ~1000 Mbps.</a:t>
            </a:r>
          </a:p>
          <a:p>
            <a:pPr marL="0" indent="0">
              <a:buNone/>
              <a:defRPr/>
            </a:pPr>
            <a:r>
              <a:rPr lang="en-GB" sz="2600" dirty="0"/>
              <a:t>	Typical </a:t>
            </a:r>
            <a:r>
              <a:rPr lang="en-GB" sz="2600" dirty="0">
                <a:solidFill>
                  <a:schemeClr val="tx2">
                    <a:lumMod val="60000"/>
                    <a:lumOff val="40000"/>
                  </a:schemeClr>
                </a:solidFill>
              </a:rPr>
              <a:t>IO Bus </a:t>
            </a:r>
            <a:r>
              <a:rPr lang="en-GB" sz="2600" dirty="0"/>
              <a:t>for hard-drives run at 133 Mbps.</a:t>
            </a:r>
          </a:p>
          <a:p>
            <a:pPr marL="0" indent="0">
              <a:buNone/>
              <a:defRPr/>
            </a:pPr>
            <a:endParaRPr lang="en-US" sz="2600" dirty="0"/>
          </a:p>
        </p:txBody>
      </p:sp>
    </p:spTree>
    <p:extLst>
      <p:ext uri="{BB962C8B-B14F-4D97-AF65-F5344CB8AC3E}">
        <p14:creationId xmlns:p14="http://schemas.microsoft.com/office/powerpoint/2010/main" val="25000986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0AABDBE5-E9BA-4291-A803-EF5AD0C60D54}"/>
              </a:ext>
            </a:extLst>
          </p:cNvPr>
          <p:cNvSpPr>
            <a:spLocks noGrp="1"/>
          </p:cNvSpPr>
          <p:nvPr>
            <p:ph type="title"/>
          </p:nvPr>
        </p:nvSpPr>
        <p:spPr>
          <a:xfrm>
            <a:off x="2208212" y="260350"/>
            <a:ext cx="9360395" cy="1143000"/>
          </a:xfrm>
        </p:spPr>
        <p:txBody>
          <a:bodyPr/>
          <a:lstStyle/>
          <a:p>
            <a:pPr algn="r"/>
            <a:r>
              <a:rPr lang="en-GB" altLang="en-US" sz="4000" dirty="0"/>
              <a:t>Latency and Location</a:t>
            </a:r>
            <a:endParaRPr lang="en-GB" altLang="en-US" dirty="0"/>
          </a:p>
        </p:txBody>
      </p:sp>
      <p:sp>
        <p:nvSpPr>
          <p:cNvPr id="3" name="Content Placeholder 2">
            <a:extLst>
              <a:ext uri="{FF2B5EF4-FFF2-40B4-BE49-F238E27FC236}">
                <a16:creationId xmlns:a16="http://schemas.microsoft.com/office/drawing/2014/main" id="{704858AF-8D72-42A0-9F70-2CAD10EFE04E}"/>
              </a:ext>
            </a:extLst>
          </p:cNvPr>
          <p:cNvSpPr>
            <a:spLocks noGrp="1"/>
          </p:cNvSpPr>
          <p:nvPr>
            <p:ph idx="1"/>
          </p:nvPr>
        </p:nvSpPr>
        <p:spPr>
          <a:xfrm>
            <a:off x="479377" y="2205038"/>
            <a:ext cx="11089230" cy="4464050"/>
          </a:xfrm>
        </p:spPr>
        <p:txBody>
          <a:bodyPr/>
          <a:lstStyle/>
          <a:p>
            <a:pPr marL="0" indent="0">
              <a:buNone/>
              <a:defRPr/>
            </a:pPr>
            <a:r>
              <a:rPr lang="en-GB" sz="2600" dirty="0"/>
              <a:t>However, distributed computing relies on network speeds, or </a:t>
            </a:r>
            <a:r>
              <a:rPr lang="en-GB" sz="2600" dirty="0">
                <a:solidFill>
                  <a:schemeClr val="tx2">
                    <a:lumMod val="60000"/>
                    <a:lumOff val="40000"/>
                  </a:schemeClr>
                </a:solidFill>
              </a:rPr>
              <a:t>bandwidth</a:t>
            </a:r>
            <a:r>
              <a:rPr lang="en-GB" sz="2600" dirty="0"/>
              <a:t>. </a:t>
            </a:r>
          </a:p>
          <a:p>
            <a:pPr marL="0" indent="0">
              <a:buNone/>
              <a:defRPr/>
            </a:pPr>
            <a:r>
              <a:rPr lang="en-GB" sz="2600" dirty="0"/>
              <a:t>Theoretical values, however, are altered by the processing time needed for management, and sometimes by the distance and network form between exchanges. This gives us the network </a:t>
            </a:r>
            <a:r>
              <a:rPr lang="en-GB" sz="2600" dirty="0">
                <a:solidFill>
                  <a:schemeClr val="tx2">
                    <a:lumMod val="60000"/>
                    <a:lumOff val="40000"/>
                  </a:schemeClr>
                </a:solidFill>
              </a:rPr>
              <a:t>latency</a:t>
            </a:r>
            <a:r>
              <a:rPr lang="en-GB" sz="2600" dirty="0"/>
              <a:t> – the speed it generally works at.</a:t>
            </a:r>
          </a:p>
        </p:txBody>
      </p:sp>
    </p:spTree>
    <p:extLst>
      <p:ext uri="{BB962C8B-B14F-4D97-AF65-F5344CB8AC3E}">
        <p14:creationId xmlns:p14="http://schemas.microsoft.com/office/powerpoint/2010/main" val="14611206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A70D1647-A958-4726-9BAA-6B9DF99DCBEC}"/>
              </a:ext>
            </a:extLst>
          </p:cNvPr>
          <p:cNvSpPr>
            <a:spLocks noGrp="1"/>
          </p:cNvSpPr>
          <p:nvPr>
            <p:ph type="title"/>
          </p:nvPr>
        </p:nvSpPr>
        <p:spPr>
          <a:xfrm>
            <a:off x="2208212" y="260350"/>
            <a:ext cx="9432403" cy="1143000"/>
          </a:xfrm>
        </p:spPr>
        <p:txBody>
          <a:bodyPr/>
          <a:lstStyle/>
          <a:p>
            <a:pPr algn="r"/>
            <a:r>
              <a:rPr lang="en-GB" altLang="en-US" sz="4000" dirty="0"/>
              <a:t>Latency and Location</a:t>
            </a:r>
            <a:endParaRPr lang="en-GB" altLang="en-US" dirty="0"/>
          </a:p>
        </p:txBody>
      </p:sp>
      <p:sp>
        <p:nvSpPr>
          <p:cNvPr id="66563" name="Content Placeholder 2">
            <a:extLst>
              <a:ext uri="{FF2B5EF4-FFF2-40B4-BE49-F238E27FC236}">
                <a16:creationId xmlns:a16="http://schemas.microsoft.com/office/drawing/2014/main" id="{09EC95E9-323A-4975-97F5-108691E69BAE}"/>
              </a:ext>
            </a:extLst>
          </p:cNvPr>
          <p:cNvSpPr>
            <a:spLocks noGrp="1"/>
          </p:cNvSpPr>
          <p:nvPr>
            <p:ph idx="1"/>
          </p:nvPr>
        </p:nvSpPr>
        <p:spPr>
          <a:xfrm>
            <a:off x="407368" y="1989138"/>
            <a:ext cx="11377263" cy="4679950"/>
          </a:xfrm>
        </p:spPr>
        <p:txBody>
          <a:bodyPr/>
          <a:lstStyle/>
          <a:p>
            <a:pPr marL="0" indent="0">
              <a:buNone/>
            </a:pPr>
            <a:r>
              <a:rPr lang="en-GB" altLang="en-US" sz="2600" dirty="0"/>
              <a:t>Typical home network runs at 1.6Mbps.</a:t>
            </a:r>
          </a:p>
          <a:p>
            <a:pPr marL="0" indent="0">
              <a:buNone/>
            </a:pPr>
            <a:r>
              <a:rPr lang="en-GB" altLang="en-US" sz="2600" dirty="0"/>
              <a:t>Typical Ethernet connection on a Local Area Network (LAN) runs at 10Mbps.</a:t>
            </a:r>
          </a:p>
          <a:p>
            <a:pPr marL="0" indent="0">
              <a:buNone/>
            </a:pPr>
            <a:r>
              <a:rPr lang="en-GB" altLang="en-US" sz="2600" dirty="0"/>
              <a:t>Typical fast Ethernet runs at 100Mbps.</a:t>
            </a:r>
          </a:p>
          <a:p>
            <a:pPr marL="0" indent="0">
              <a:buNone/>
            </a:pPr>
            <a:endParaRPr lang="en-GB" altLang="en-US" sz="2600" dirty="0"/>
          </a:p>
          <a:p>
            <a:pPr marL="0" indent="0">
              <a:buNone/>
            </a:pPr>
            <a:r>
              <a:rPr lang="en-GB" altLang="en-US" sz="2600" dirty="0"/>
              <a:t>i.e. at best the same as hard-drive access.</a:t>
            </a:r>
          </a:p>
          <a:p>
            <a:pPr marL="0" indent="0">
              <a:buNone/>
            </a:pPr>
            <a:r>
              <a:rPr lang="en-GB" altLang="en-US" sz="2600" dirty="0"/>
              <a:t>We therefore want to minimise computer-to-computer communications and minimise the distance between computers, ideally ensuring they are all on a Fast Ethernet LAN.</a:t>
            </a:r>
          </a:p>
          <a:p>
            <a:pPr marL="0" indent="0">
              <a:buNone/>
            </a:pPr>
            <a:endParaRPr lang="en-GB" altLang="en-US" sz="2600" dirty="0"/>
          </a:p>
          <a:p>
            <a:pPr marL="0" indent="0">
              <a:buNone/>
            </a:pPr>
            <a:endParaRPr lang="en-GB" altLang="en-US" dirty="0"/>
          </a:p>
        </p:txBody>
      </p:sp>
    </p:spTree>
    <p:extLst>
      <p:ext uri="{BB962C8B-B14F-4D97-AF65-F5344CB8AC3E}">
        <p14:creationId xmlns:p14="http://schemas.microsoft.com/office/powerpoint/2010/main" val="18879403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26DB47ED-8BC1-4392-B518-8C4EB53C494E}"/>
              </a:ext>
            </a:extLst>
          </p:cNvPr>
          <p:cNvSpPr>
            <a:spLocks noGrp="1"/>
          </p:cNvSpPr>
          <p:nvPr>
            <p:ph type="title"/>
          </p:nvPr>
        </p:nvSpPr>
        <p:spPr/>
        <p:txBody>
          <a:bodyPr/>
          <a:lstStyle/>
          <a:p>
            <a:pPr algn="r"/>
            <a:r>
              <a:rPr lang="en-GB" altLang="en-US" dirty="0"/>
              <a:t>Speedup</a:t>
            </a:r>
          </a:p>
        </p:txBody>
      </p:sp>
      <p:sp>
        <p:nvSpPr>
          <p:cNvPr id="3" name="Content Placeholder 2">
            <a:extLst>
              <a:ext uri="{FF2B5EF4-FFF2-40B4-BE49-F238E27FC236}">
                <a16:creationId xmlns:a16="http://schemas.microsoft.com/office/drawing/2014/main" id="{ADDA4DBE-094A-4D00-8552-938FFE8EDEEC}"/>
              </a:ext>
            </a:extLst>
          </p:cNvPr>
          <p:cNvSpPr>
            <a:spLocks noGrp="1"/>
          </p:cNvSpPr>
          <p:nvPr>
            <p:ph idx="1"/>
          </p:nvPr>
        </p:nvSpPr>
        <p:spPr>
          <a:xfrm>
            <a:off x="407368" y="1341438"/>
            <a:ext cx="11305256" cy="5327650"/>
          </a:xfrm>
        </p:spPr>
        <p:txBody>
          <a:bodyPr/>
          <a:lstStyle/>
          <a:p>
            <a:pPr marL="0" indent="0">
              <a:spcAft>
                <a:spcPts val="1200"/>
              </a:spcAft>
              <a:buNone/>
              <a:defRPr/>
            </a:pPr>
            <a:r>
              <a:rPr lang="en-GB" sz="2600" dirty="0"/>
              <a:t>One would expect that doubling the processors would halve the time.</a:t>
            </a:r>
          </a:p>
          <a:p>
            <a:pPr marL="0" indent="0">
              <a:spcAft>
                <a:spcPts val="1200"/>
              </a:spcAft>
              <a:buNone/>
              <a:defRPr/>
            </a:pPr>
            <a:r>
              <a:rPr lang="en-GB" sz="2600" dirty="0"/>
              <a:t>However, as </a:t>
            </a:r>
            <a:r>
              <a:rPr lang="en-GB" sz="2600" dirty="0">
                <a:solidFill>
                  <a:schemeClr val="tx2">
                    <a:lumMod val="60000"/>
                    <a:lumOff val="40000"/>
                  </a:schemeClr>
                </a:solidFill>
              </a:rPr>
              <a:t>Amdahl's law </a:t>
            </a:r>
            <a:r>
              <a:rPr lang="en-GB" sz="2600" dirty="0"/>
              <a:t>points out, this is limited by the speed of the non-parallelisable component, and this is particularly key in locking algorithms and those with high communication overheads.</a:t>
            </a:r>
          </a:p>
          <a:p>
            <a:pPr marL="0" indent="0">
              <a:spcAft>
                <a:spcPts val="1200"/>
              </a:spcAft>
              <a:buNone/>
              <a:defRPr/>
            </a:pPr>
            <a:r>
              <a:rPr lang="en-GB" sz="2600" dirty="0"/>
              <a:t>In general, parallelisation doesn’t speed up models.</a:t>
            </a:r>
          </a:p>
          <a:p>
            <a:pPr marL="0" indent="0">
              <a:spcAft>
                <a:spcPts val="1200"/>
              </a:spcAft>
              <a:buNone/>
              <a:defRPr/>
            </a:pPr>
            <a:r>
              <a:rPr lang="en-GB" sz="2600" dirty="0" err="1"/>
              <a:t>Infact</a:t>
            </a:r>
            <a:r>
              <a:rPr lang="en-GB" sz="2600" dirty="0"/>
              <a:t>, if we use communication across high-latency connections, there can be a slow-down in processing.</a:t>
            </a:r>
          </a:p>
          <a:p>
            <a:pPr marL="0" indent="0">
              <a:spcAft>
                <a:spcPts val="1200"/>
              </a:spcAft>
              <a:buNone/>
              <a:defRPr/>
            </a:pPr>
            <a:r>
              <a:rPr lang="en-GB" sz="2600" dirty="0"/>
              <a:t>We therefore generally parallelise models to make them possible, not faster.</a:t>
            </a:r>
          </a:p>
        </p:txBody>
      </p:sp>
    </p:spTree>
    <p:extLst>
      <p:ext uri="{BB962C8B-B14F-4D97-AF65-F5344CB8AC3E}">
        <p14:creationId xmlns:p14="http://schemas.microsoft.com/office/powerpoint/2010/main" val="36918006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4C772865-2107-4EE5-9863-EF918DBA5893}"/>
              </a:ext>
            </a:extLst>
          </p:cNvPr>
          <p:cNvSpPr>
            <a:spLocks noGrp="1"/>
          </p:cNvSpPr>
          <p:nvPr>
            <p:ph type="title"/>
          </p:nvPr>
        </p:nvSpPr>
        <p:spPr/>
        <p:txBody>
          <a:bodyPr/>
          <a:lstStyle/>
          <a:p>
            <a:pPr algn="r"/>
            <a:r>
              <a:rPr lang="en-GB" altLang="en-US" sz="4000"/>
              <a:t>Security</a:t>
            </a:r>
          </a:p>
        </p:txBody>
      </p:sp>
      <p:sp>
        <p:nvSpPr>
          <p:cNvPr id="29699" name="Content Placeholder 2">
            <a:extLst>
              <a:ext uri="{FF2B5EF4-FFF2-40B4-BE49-F238E27FC236}">
                <a16:creationId xmlns:a16="http://schemas.microsoft.com/office/drawing/2014/main" id="{3318121F-253E-49BF-A454-5943D24B4165}"/>
              </a:ext>
            </a:extLst>
          </p:cNvPr>
          <p:cNvSpPr>
            <a:spLocks noGrp="1"/>
          </p:cNvSpPr>
          <p:nvPr>
            <p:ph idx="1"/>
          </p:nvPr>
        </p:nvSpPr>
        <p:spPr>
          <a:xfrm>
            <a:off x="479376" y="1773238"/>
            <a:ext cx="11305255" cy="4813300"/>
          </a:xfrm>
        </p:spPr>
        <p:txBody>
          <a:bodyPr/>
          <a:lstStyle/>
          <a:p>
            <a:pPr marL="0" indent="0">
              <a:spcAft>
                <a:spcPts val="1200"/>
              </a:spcAft>
              <a:buNone/>
              <a:defRPr/>
            </a:pPr>
            <a:r>
              <a:rPr lang="en-GB" sz="2600" dirty="0"/>
              <a:t>In general MPI-style coding allows outside code to contact each PC and run arbitrary Java. </a:t>
            </a:r>
          </a:p>
          <a:p>
            <a:pPr marL="0" indent="0">
              <a:spcAft>
                <a:spcPts val="1200"/>
              </a:spcAft>
              <a:buNone/>
              <a:defRPr/>
            </a:pPr>
            <a:r>
              <a:rPr lang="en-GB" sz="2600" dirty="0"/>
              <a:t>This needs a good firewall around, but not between, the PCs with strong security measures.</a:t>
            </a:r>
          </a:p>
          <a:p>
            <a:pPr marL="0" indent="0">
              <a:spcAft>
                <a:spcPts val="0"/>
              </a:spcAft>
              <a:buNone/>
              <a:defRPr/>
            </a:pPr>
            <a:r>
              <a:rPr lang="en-GB" sz="2600" dirty="0"/>
              <a:t>Generally, with Beowulf setups, the machine-to-machine communications are encrypted and validated using </a:t>
            </a:r>
            <a:r>
              <a:rPr lang="en-GB" sz="2600" dirty="0">
                <a:solidFill>
                  <a:schemeClr val="tx2">
                    <a:lumMod val="60000"/>
                    <a:lumOff val="40000"/>
                  </a:schemeClr>
                </a:solidFill>
              </a:rPr>
              <a:t>Secure Shell </a:t>
            </a:r>
            <a:r>
              <a:rPr lang="en-GB" sz="2600" dirty="0"/>
              <a:t>(SSH), because Beowulf machines tend to use the LINUX OS:</a:t>
            </a:r>
          </a:p>
          <a:p>
            <a:pPr marL="0" indent="0">
              <a:spcAft>
                <a:spcPts val="1200"/>
              </a:spcAft>
              <a:buNone/>
              <a:defRPr/>
            </a:pPr>
            <a:r>
              <a:rPr lang="en-GB" sz="2600" dirty="0"/>
              <a:t> http://en.wikipedia.org/wiki/Secure_Shell</a:t>
            </a:r>
          </a:p>
          <a:p>
            <a:pPr marL="0" indent="0">
              <a:spcAft>
                <a:spcPts val="1200"/>
              </a:spcAft>
              <a:buNone/>
              <a:defRPr/>
            </a:pPr>
            <a:r>
              <a:rPr lang="en-GB" sz="2600" dirty="0"/>
              <a:t>But it depends on your software, MPJ Express for Windows, for example, relies more on an external firewalls.</a:t>
            </a:r>
          </a:p>
        </p:txBody>
      </p:sp>
    </p:spTree>
    <p:extLst>
      <p:ext uri="{BB962C8B-B14F-4D97-AF65-F5344CB8AC3E}">
        <p14:creationId xmlns:p14="http://schemas.microsoft.com/office/powerpoint/2010/main" val="2895736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615EF009-EF9F-4A19-8B66-17E7642756C5}"/>
              </a:ext>
            </a:extLst>
          </p:cNvPr>
          <p:cNvSpPr>
            <a:spLocks noGrp="1"/>
          </p:cNvSpPr>
          <p:nvPr>
            <p:ph type="title"/>
          </p:nvPr>
        </p:nvSpPr>
        <p:spPr>
          <a:xfrm>
            <a:off x="2135188" y="188913"/>
            <a:ext cx="9577436" cy="1143000"/>
          </a:xfrm>
        </p:spPr>
        <p:txBody>
          <a:bodyPr/>
          <a:lstStyle/>
          <a:p>
            <a:pPr algn="r"/>
            <a:r>
              <a:rPr lang="en-GB" altLang="en-US" sz="4000" dirty="0"/>
              <a:t>Memory</a:t>
            </a:r>
          </a:p>
        </p:txBody>
      </p:sp>
      <p:sp>
        <p:nvSpPr>
          <p:cNvPr id="10243" name="Content Placeholder 2">
            <a:extLst>
              <a:ext uri="{FF2B5EF4-FFF2-40B4-BE49-F238E27FC236}">
                <a16:creationId xmlns:a16="http://schemas.microsoft.com/office/drawing/2014/main" id="{BDBBC2BA-1C4D-47E7-8346-5C17F7876CC3}"/>
              </a:ext>
            </a:extLst>
          </p:cNvPr>
          <p:cNvSpPr>
            <a:spLocks noGrp="1"/>
          </p:cNvSpPr>
          <p:nvPr>
            <p:ph idx="1"/>
          </p:nvPr>
        </p:nvSpPr>
        <p:spPr>
          <a:xfrm>
            <a:off x="479376" y="1844676"/>
            <a:ext cx="11233248" cy="4741863"/>
          </a:xfrm>
        </p:spPr>
        <p:txBody>
          <a:bodyPr/>
          <a:lstStyle/>
          <a:p>
            <a:pPr marL="0" indent="0">
              <a:spcAft>
                <a:spcPts val="1200"/>
              </a:spcAft>
              <a:buNone/>
            </a:pPr>
            <a:r>
              <a:rPr lang="en-GB" altLang="en-US" sz="2600" dirty="0"/>
              <a:t>To model with any reasonable speed, we need to use RAM.</a:t>
            </a:r>
          </a:p>
          <a:p>
            <a:pPr marL="0" indent="0">
              <a:buNone/>
            </a:pPr>
            <a:r>
              <a:rPr lang="en-GB" altLang="en-US" sz="2600" dirty="0"/>
              <a:t>Sex: 1bit (0 = male; 1 = female)</a:t>
            </a:r>
          </a:p>
          <a:p>
            <a:pPr marL="0" indent="0">
              <a:buNone/>
            </a:pPr>
            <a:r>
              <a:rPr lang="en-GB" altLang="en-US" sz="2600" dirty="0"/>
              <a:t>1 bit = 1 person</a:t>
            </a:r>
          </a:p>
          <a:p>
            <a:pPr marL="0" indent="0">
              <a:buNone/>
            </a:pPr>
            <a:r>
              <a:rPr lang="en-GB" altLang="en-US" sz="2600" dirty="0"/>
              <a:t>1 byte = 8 people</a:t>
            </a:r>
          </a:p>
          <a:p>
            <a:pPr marL="0" indent="0">
              <a:buNone/>
            </a:pPr>
            <a:r>
              <a:rPr lang="en-GB" altLang="en-US" sz="2600" dirty="0"/>
              <a:t>1Kb = 1024 x 8 = 8192 people</a:t>
            </a:r>
          </a:p>
          <a:p>
            <a:pPr marL="0" indent="0">
              <a:buNone/>
            </a:pPr>
            <a:r>
              <a:rPr lang="en-GB" altLang="en-US" sz="2600" dirty="0"/>
              <a:t>1Mb = 1,048,576 x 8 = 8,388,608 (1024</a:t>
            </a:r>
            <a:r>
              <a:rPr lang="en-GB" altLang="en-US" sz="2600" baseline="30000" dirty="0"/>
              <a:t>2</a:t>
            </a:r>
            <a:r>
              <a:rPr lang="en-GB" altLang="en-US" sz="2600" dirty="0"/>
              <a:t>x8) people</a:t>
            </a:r>
          </a:p>
          <a:p>
            <a:pPr marL="0" indent="0">
              <a:buNone/>
            </a:pPr>
            <a:r>
              <a:rPr lang="en-GB" altLang="en-US" sz="2600" dirty="0"/>
              <a:t>1 Gb = 1,073,741,824 x 8 = 8,589,934,592 people</a:t>
            </a:r>
          </a:p>
          <a:p>
            <a:pPr marL="0" indent="0">
              <a:buNone/>
            </a:pPr>
            <a:endParaRPr lang="en-GB" altLang="en-US" sz="2600" dirty="0"/>
          </a:p>
          <a:p>
            <a:pPr marL="0" indent="0">
              <a:buNone/>
            </a:pPr>
            <a:r>
              <a:rPr lang="en-GB" altLang="en-US" sz="2600" dirty="0"/>
              <a:t>Seems reasonable then. Typical models running on a PC have access to ~ a gigabyte of RAM memory.</a:t>
            </a:r>
          </a:p>
        </p:txBody>
      </p:sp>
    </p:spTree>
    <p:extLst>
      <p:ext uri="{BB962C8B-B14F-4D97-AF65-F5344CB8AC3E}">
        <p14:creationId xmlns:p14="http://schemas.microsoft.com/office/powerpoint/2010/main" val="11946909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id="{8B8D51D8-734B-4FB9-A505-77339B2D5758}"/>
              </a:ext>
            </a:extLst>
          </p:cNvPr>
          <p:cNvSpPr>
            <a:spLocks noGrp="1"/>
          </p:cNvSpPr>
          <p:nvPr>
            <p:ph type="title"/>
          </p:nvPr>
        </p:nvSpPr>
        <p:spPr>
          <a:xfrm>
            <a:off x="2135188" y="6351"/>
            <a:ext cx="9577436" cy="1046163"/>
          </a:xfrm>
        </p:spPr>
        <p:txBody>
          <a:bodyPr/>
          <a:lstStyle/>
          <a:p>
            <a:pPr algn="r"/>
            <a:r>
              <a:rPr lang="en-GB" altLang="en-US" sz="4000" dirty="0"/>
              <a:t>Skills</a:t>
            </a:r>
          </a:p>
        </p:txBody>
      </p:sp>
      <p:sp>
        <p:nvSpPr>
          <p:cNvPr id="71683" name="Content Placeholder 2">
            <a:extLst>
              <a:ext uri="{FF2B5EF4-FFF2-40B4-BE49-F238E27FC236}">
                <a16:creationId xmlns:a16="http://schemas.microsoft.com/office/drawing/2014/main" id="{1A083DE9-F262-4A7A-8104-2DF8AD809352}"/>
              </a:ext>
            </a:extLst>
          </p:cNvPr>
          <p:cNvSpPr>
            <a:spLocks noGrp="1"/>
          </p:cNvSpPr>
          <p:nvPr>
            <p:ph idx="1"/>
          </p:nvPr>
        </p:nvSpPr>
        <p:spPr>
          <a:xfrm>
            <a:off x="479376" y="981075"/>
            <a:ext cx="11161239" cy="5761038"/>
          </a:xfrm>
        </p:spPr>
        <p:txBody>
          <a:bodyPr/>
          <a:lstStyle/>
          <a:p>
            <a:pPr marL="0" indent="0">
              <a:spcAft>
                <a:spcPts val="1200"/>
              </a:spcAft>
              <a:buNone/>
            </a:pPr>
            <a:r>
              <a:rPr lang="en-US" altLang="en-US" sz="2600" dirty="0"/>
              <a:t>Other than MPJ Express, a lot of these systems run on Unix-like OSs like Linux. </a:t>
            </a:r>
          </a:p>
          <a:p>
            <a:pPr marL="0" indent="0">
              <a:spcAft>
                <a:spcPts val="1200"/>
              </a:spcAft>
              <a:buNone/>
            </a:pPr>
            <a:r>
              <a:rPr lang="en-US" altLang="en-US" sz="2600" dirty="0"/>
              <a:t>Useful to get familiar with these.</a:t>
            </a:r>
          </a:p>
          <a:p>
            <a:pPr marL="0" indent="0">
              <a:spcAft>
                <a:spcPts val="1200"/>
              </a:spcAft>
              <a:buNone/>
            </a:pPr>
            <a:r>
              <a:rPr lang="en-US" altLang="en-US" sz="2600" dirty="0"/>
              <a:t>Command line driven, but with various different “shells” on the same machine.</a:t>
            </a:r>
          </a:p>
          <a:p>
            <a:pPr marL="0" indent="0">
              <a:spcAft>
                <a:spcPts val="1200"/>
              </a:spcAft>
              <a:buNone/>
            </a:pPr>
            <a:r>
              <a:rPr lang="en-US" altLang="en-US" sz="2600" dirty="0"/>
              <a:t>Tend not to have lettered hard-drives, but instead space “mounted” as directories.</a:t>
            </a:r>
          </a:p>
          <a:p>
            <a:pPr marL="0" indent="0">
              <a:buNone/>
            </a:pPr>
            <a:r>
              <a:rPr lang="en-US" altLang="en-US" sz="2600" dirty="0"/>
              <a:t>Learning: </a:t>
            </a:r>
          </a:p>
          <a:p>
            <a:pPr marL="0" indent="0">
              <a:spcAft>
                <a:spcPts val="1200"/>
              </a:spcAft>
              <a:buNone/>
            </a:pPr>
            <a:r>
              <a:rPr lang="en-US" altLang="en-US" sz="2600" dirty="0"/>
              <a:t>Mac-OS is a Unix-based system, and you can access the command line using the Terminal app.</a:t>
            </a:r>
          </a:p>
          <a:p>
            <a:pPr marL="0" indent="0">
              <a:spcAft>
                <a:spcPts val="1200"/>
              </a:spcAft>
              <a:buNone/>
            </a:pPr>
            <a:r>
              <a:rPr lang="en-US" altLang="en-US" sz="2600" dirty="0"/>
              <a:t>http://www.virtualbox.org/ allows you to run Linux on a PC.</a:t>
            </a:r>
          </a:p>
          <a:p>
            <a:pPr marL="0" indent="0">
              <a:buNone/>
            </a:pPr>
            <a:r>
              <a:rPr lang="en-US" altLang="en-US" dirty="0"/>
              <a:t> </a:t>
            </a:r>
          </a:p>
        </p:txBody>
      </p:sp>
    </p:spTree>
    <p:extLst>
      <p:ext uri="{BB962C8B-B14F-4D97-AF65-F5344CB8AC3E}">
        <p14:creationId xmlns:p14="http://schemas.microsoft.com/office/powerpoint/2010/main" val="41130850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a:extLst>
              <a:ext uri="{FF2B5EF4-FFF2-40B4-BE49-F238E27FC236}">
                <a16:creationId xmlns:a16="http://schemas.microsoft.com/office/drawing/2014/main" id="{11C47367-0BD8-4E22-968B-02FDD2771FE4}"/>
              </a:ext>
            </a:extLst>
          </p:cNvPr>
          <p:cNvSpPr>
            <a:spLocks noGrp="1"/>
          </p:cNvSpPr>
          <p:nvPr>
            <p:ph type="title"/>
          </p:nvPr>
        </p:nvSpPr>
        <p:spPr/>
        <p:txBody>
          <a:bodyPr/>
          <a:lstStyle/>
          <a:p>
            <a:pPr algn="r"/>
            <a:r>
              <a:rPr lang="en-GB" altLang="en-US" sz="4000"/>
              <a:t>Linux Books</a:t>
            </a:r>
          </a:p>
        </p:txBody>
      </p:sp>
      <p:sp>
        <p:nvSpPr>
          <p:cNvPr id="73731" name="Content Placeholder 2">
            <a:extLst>
              <a:ext uri="{FF2B5EF4-FFF2-40B4-BE49-F238E27FC236}">
                <a16:creationId xmlns:a16="http://schemas.microsoft.com/office/drawing/2014/main" id="{CAEB3311-DBF5-4DA4-A678-D34120C61E44}"/>
              </a:ext>
            </a:extLst>
          </p:cNvPr>
          <p:cNvSpPr>
            <a:spLocks noGrp="1"/>
          </p:cNvSpPr>
          <p:nvPr>
            <p:ph idx="1"/>
          </p:nvPr>
        </p:nvSpPr>
        <p:spPr>
          <a:xfrm>
            <a:off x="609600" y="1916113"/>
            <a:ext cx="7286625" cy="4525962"/>
          </a:xfrm>
        </p:spPr>
        <p:txBody>
          <a:bodyPr/>
          <a:lstStyle/>
          <a:p>
            <a:pPr marL="0" indent="0">
              <a:buNone/>
            </a:pPr>
            <a:r>
              <a:rPr lang="en-GB" altLang="en-US" sz="2600" dirty="0"/>
              <a:t>Richard Petersen (2008) </a:t>
            </a:r>
            <a:r>
              <a:rPr lang="en-GB" altLang="en-US" sz="2600" i="1" dirty="0"/>
              <a:t>Linux: The Complete Reference.</a:t>
            </a:r>
            <a:r>
              <a:rPr lang="en-GB" altLang="en-US" sz="2600" dirty="0"/>
              <a:t> </a:t>
            </a:r>
          </a:p>
          <a:p>
            <a:pPr marL="0" indent="0">
              <a:buNone/>
            </a:pPr>
            <a:r>
              <a:rPr lang="en-GB" altLang="en-US" sz="2600" dirty="0"/>
              <a:t>Generally a good starting point.</a:t>
            </a:r>
          </a:p>
          <a:p>
            <a:pPr marL="0" indent="0">
              <a:buNone/>
            </a:pPr>
            <a:endParaRPr lang="en-GB" altLang="en-US" sz="2600" dirty="0"/>
          </a:p>
          <a:p>
            <a:pPr marL="0" indent="0">
              <a:buNone/>
            </a:pPr>
            <a:r>
              <a:rPr lang="en-GB" altLang="en-US" sz="2600" dirty="0"/>
              <a:t>Emmett Dulaney (2010) </a:t>
            </a:r>
            <a:r>
              <a:rPr lang="en-GB" altLang="en-US" sz="2600" i="1" dirty="0"/>
              <a:t>Linux All-in-One For Dummies.</a:t>
            </a:r>
            <a:r>
              <a:rPr lang="en-GB" altLang="en-US" sz="2600" dirty="0"/>
              <a:t> </a:t>
            </a:r>
          </a:p>
          <a:p>
            <a:pPr marL="0" indent="0">
              <a:buNone/>
            </a:pPr>
            <a:r>
              <a:rPr lang="en-GB" altLang="en-US" sz="2600" dirty="0"/>
              <a:t>Includes LAN and security setup.</a:t>
            </a:r>
          </a:p>
          <a:p>
            <a:pPr marL="0" indent="0">
              <a:buNone/>
            </a:pPr>
            <a:endParaRPr lang="en-GB" altLang="en-US" sz="2600" dirty="0"/>
          </a:p>
          <a:p>
            <a:pPr marL="0" indent="0">
              <a:buNone/>
            </a:pPr>
            <a:r>
              <a:rPr lang="en-GB" altLang="en-US" sz="2600" dirty="0"/>
              <a:t>Basic tutorial at:</a:t>
            </a:r>
          </a:p>
          <a:p>
            <a:pPr marL="0" indent="0">
              <a:buNone/>
            </a:pPr>
            <a:r>
              <a:rPr lang="en-GB" altLang="en-US" sz="2600" dirty="0"/>
              <a:t>http://www.ee.surrey.ac.uk/Teaching/Unix/</a:t>
            </a:r>
          </a:p>
        </p:txBody>
      </p:sp>
      <p:pic>
        <p:nvPicPr>
          <p:cNvPr id="73732" name="Picture 12" descr="http://www.flazx.us/covers/large-007149247X.jpg">
            <a:extLst>
              <a:ext uri="{FF2B5EF4-FFF2-40B4-BE49-F238E27FC236}">
                <a16:creationId xmlns:a16="http://schemas.microsoft.com/office/drawing/2014/main" id="{1BE9AE9C-7EC9-4F22-87F5-FC29CD9DCF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3925" y="1770063"/>
            <a:ext cx="18478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3" name="Picture 14" descr="http://www.imarksweb.net/img/0/0470770198.jpg">
            <a:extLst>
              <a:ext uri="{FF2B5EF4-FFF2-40B4-BE49-F238E27FC236}">
                <a16:creationId xmlns:a16="http://schemas.microsoft.com/office/drawing/2014/main" id="{393EBB28-3C0B-4DA0-862A-4C79629CC5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43925" y="4276725"/>
            <a:ext cx="1847850" cy="231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09541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32A639F5-E4A8-4152-94FA-EDB51805FE29}"/>
              </a:ext>
            </a:extLst>
          </p:cNvPr>
          <p:cNvSpPr>
            <a:spLocks noGrp="1"/>
          </p:cNvSpPr>
          <p:nvPr>
            <p:ph type="title"/>
          </p:nvPr>
        </p:nvSpPr>
        <p:spPr>
          <a:xfrm>
            <a:off x="2279650" y="188914"/>
            <a:ext cx="9360966" cy="936625"/>
          </a:xfrm>
        </p:spPr>
        <p:txBody>
          <a:bodyPr/>
          <a:lstStyle/>
          <a:p>
            <a:pPr algn="r"/>
            <a:r>
              <a:rPr lang="en-GB" altLang="en-US" sz="4000" dirty="0"/>
              <a:t>Volunteer computing</a:t>
            </a:r>
          </a:p>
        </p:txBody>
      </p:sp>
      <p:sp>
        <p:nvSpPr>
          <p:cNvPr id="75779" name="Content Placeholder 2">
            <a:extLst>
              <a:ext uri="{FF2B5EF4-FFF2-40B4-BE49-F238E27FC236}">
                <a16:creationId xmlns:a16="http://schemas.microsoft.com/office/drawing/2014/main" id="{AA6F77F1-9F9F-43E1-9592-0D5208957CF5}"/>
              </a:ext>
            </a:extLst>
          </p:cNvPr>
          <p:cNvSpPr>
            <a:spLocks noGrp="1"/>
          </p:cNvSpPr>
          <p:nvPr>
            <p:ph idx="1"/>
          </p:nvPr>
        </p:nvSpPr>
        <p:spPr>
          <a:xfrm>
            <a:off x="479376" y="1916113"/>
            <a:ext cx="10080674" cy="4826000"/>
          </a:xfrm>
        </p:spPr>
        <p:txBody>
          <a:bodyPr/>
          <a:lstStyle/>
          <a:p>
            <a:pPr marL="0" indent="0">
              <a:spcAft>
                <a:spcPts val="1200"/>
              </a:spcAft>
              <a:buNone/>
            </a:pPr>
            <a:r>
              <a:rPr lang="en-GB" altLang="en-US" sz="2600" dirty="0"/>
              <a:t>Most fully Peer-to-Peer software is written bespoke and not so useful for processing as need a central node to report to. </a:t>
            </a:r>
          </a:p>
          <a:p>
            <a:pPr marL="0" indent="0">
              <a:buNone/>
            </a:pPr>
            <a:r>
              <a:rPr lang="en-GB" altLang="en-US" sz="2600" dirty="0"/>
              <a:t>Easiest option for more centralised distribution is the Berkeley Open Infrastructure for Network Computing (BOINC):</a:t>
            </a:r>
          </a:p>
          <a:p>
            <a:pPr marL="0" indent="0">
              <a:spcAft>
                <a:spcPts val="1200"/>
              </a:spcAft>
              <a:buNone/>
            </a:pPr>
            <a:r>
              <a:rPr lang="en-GB" altLang="en-US" sz="2600" dirty="0"/>
              <a:t>	http://boinc.berkeley.edu/trac/wiki/ProjectMain</a:t>
            </a:r>
          </a:p>
          <a:p>
            <a:pPr marL="0" indent="0">
              <a:buNone/>
            </a:pPr>
            <a:r>
              <a:rPr lang="en-GB" altLang="en-US" sz="2600" dirty="0"/>
              <a:t>BOINC client fetches jobs from a server and runs it on a local application. It then returns the result. Client runs as a screensaver or on spare CPU cycles.</a:t>
            </a:r>
          </a:p>
        </p:txBody>
      </p:sp>
    </p:spTree>
    <p:extLst>
      <p:ext uri="{BB962C8B-B14F-4D97-AF65-F5344CB8AC3E}">
        <p14:creationId xmlns:p14="http://schemas.microsoft.com/office/powerpoint/2010/main" val="19004051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a:extLst>
              <a:ext uri="{FF2B5EF4-FFF2-40B4-BE49-F238E27FC236}">
                <a16:creationId xmlns:a16="http://schemas.microsoft.com/office/drawing/2014/main" id="{0DEB3689-B907-452A-893B-6AC0CA64F7D8}"/>
              </a:ext>
            </a:extLst>
          </p:cNvPr>
          <p:cNvSpPr>
            <a:spLocks noGrp="1"/>
          </p:cNvSpPr>
          <p:nvPr>
            <p:ph type="title"/>
          </p:nvPr>
        </p:nvSpPr>
        <p:spPr/>
        <p:txBody>
          <a:bodyPr/>
          <a:lstStyle/>
          <a:p>
            <a:pPr algn="r"/>
            <a:r>
              <a:rPr lang="en-GB" altLang="en-US"/>
              <a:t>Volunteer computing</a:t>
            </a:r>
          </a:p>
        </p:txBody>
      </p:sp>
      <p:sp>
        <p:nvSpPr>
          <p:cNvPr id="3" name="Content Placeholder 2">
            <a:extLst>
              <a:ext uri="{FF2B5EF4-FFF2-40B4-BE49-F238E27FC236}">
                <a16:creationId xmlns:a16="http://schemas.microsoft.com/office/drawing/2014/main" id="{EFA3B30D-DF30-4806-9C40-FC6CE043D0D3}"/>
              </a:ext>
            </a:extLst>
          </p:cNvPr>
          <p:cNvSpPr>
            <a:spLocks noGrp="1"/>
          </p:cNvSpPr>
          <p:nvPr>
            <p:ph idx="1"/>
          </p:nvPr>
        </p:nvSpPr>
        <p:spPr>
          <a:xfrm>
            <a:off x="479376" y="2060576"/>
            <a:ext cx="11233248" cy="4525963"/>
          </a:xfrm>
        </p:spPr>
        <p:txBody>
          <a:bodyPr/>
          <a:lstStyle/>
          <a:p>
            <a:pPr marL="0" indent="0">
              <a:buNone/>
              <a:defRPr/>
            </a:pPr>
            <a:r>
              <a:rPr lang="en-GB" sz="2600" dirty="0">
                <a:solidFill>
                  <a:schemeClr val="tx2">
                    <a:lumMod val="60000"/>
                    <a:lumOff val="40000"/>
                  </a:schemeClr>
                </a:solidFill>
              </a:rPr>
              <a:t>Large numbers of computers at low hardware cost (+ low maintenance etc.) </a:t>
            </a:r>
          </a:p>
          <a:p>
            <a:pPr marL="0" indent="0">
              <a:buNone/>
              <a:defRPr/>
            </a:pPr>
            <a:r>
              <a:rPr lang="en-GB" sz="2600" dirty="0">
                <a:solidFill>
                  <a:srgbClr val="CC3300"/>
                </a:solidFill>
              </a:rPr>
              <a:t>High latency, so low communication/data transfer, high processing, jobs good.</a:t>
            </a:r>
          </a:p>
          <a:p>
            <a:pPr marL="0" indent="0">
              <a:buNone/>
              <a:defRPr/>
            </a:pPr>
            <a:r>
              <a:rPr lang="en-GB" sz="2600" dirty="0">
                <a:solidFill>
                  <a:srgbClr val="CC3300"/>
                </a:solidFill>
              </a:rPr>
              <a:t>Person investment high as needs to have good looking interface and run reliably. BOINC suggest ~3 person-months: </a:t>
            </a:r>
          </a:p>
          <a:p>
            <a:pPr marL="0" indent="0">
              <a:buNone/>
              <a:defRPr/>
            </a:pPr>
            <a:r>
              <a:rPr lang="en-GB" sz="2600" dirty="0">
                <a:solidFill>
                  <a:srgbClr val="CC3300"/>
                </a:solidFill>
              </a:rPr>
              <a:t>	1 month experienced sys admin; </a:t>
            </a:r>
          </a:p>
          <a:p>
            <a:pPr marL="0" indent="0">
              <a:buNone/>
              <a:defRPr/>
            </a:pPr>
            <a:r>
              <a:rPr lang="en-GB" sz="2600" dirty="0">
                <a:solidFill>
                  <a:srgbClr val="CC3300"/>
                </a:solidFill>
              </a:rPr>
              <a:t>	1 month of a programmer; </a:t>
            </a:r>
          </a:p>
          <a:p>
            <a:pPr marL="0" indent="0">
              <a:buNone/>
              <a:defRPr/>
            </a:pPr>
            <a:r>
              <a:rPr lang="en-GB" sz="2600" dirty="0">
                <a:solidFill>
                  <a:srgbClr val="CC3300"/>
                </a:solidFill>
              </a:rPr>
              <a:t>	1 month of a web developer </a:t>
            </a:r>
          </a:p>
          <a:p>
            <a:pPr marL="0" indent="0">
              <a:buNone/>
              <a:defRPr/>
            </a:pPr>
            <a:r>
              <a:rPr lang="en-GB" sz="2600" dirty="0">
                <a:solidFill>
                  <a:srgbClr val="CC3300"/>
                </a:solidFill>
              </a:rPr>
              <a:t>	+ then 50% person to maintain it over project lifetime. </a:t>
            </a:r>
          </a:p>
          <a:p>
            <a:pPr marL="0" indent="0">
              <a:buNone/>
              <a:defRPr/>
            </a:pPr>
            <a:endParaRPr lang="en-GB" dirty="0"/>
          </a:p>
        </p:txBody>
      </p:sp>
    </p:spTree>
    <p:extLst>
      <p:ext uri="{BB962C8B-B14F-4D97-AF65-F5344CB8AC3E}">
        <p14:creationId xmlns:p14="http://schemas.microsoft.com/office/powerpoint/2010/main" val="25002312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5009F-4ABD-4C0B-AD8D-E7F83943A29C}"/>
              </a:ext>
            </a:extLst>
          </p:cNvPr>
          <p:cNvSpPr>
            <a:spLocks noGrp="1"/>
          </p:cNvSpPr>
          <p:nvPr>
            <p:ph type="title"/>
          </p:nvPr>
        </p:nvSpPr>
        <p:spPr/>
        <p:txBody>
          <a:bodyPr/>
          <a:lstStyle/>
          <a:p>
            <a:pPr algn="r"/>
            <a:r>
              <a:rPr lang="en-GB" dirty="0"/>
              <a:t>Multi-core machines / GPUs</a:t>
            </a:r>
          </a:p>
        </p:txBody>
      </p:sp>
      <p:sp>
        <p:nvSpPr>
          <p:cNvPr id="3" name="Content Placeholder 2">
            <a:extLst>
              <a:ext uri="{FF2B5EF4-FFF2-40B4-BE49-F238E27FC236}">
                <a16:creationId xmlns:a16="http://schemas.microsoft.com/office/drawing/2014/main" id="{B0BDB46D-7223-460C-B801-04898EBC1AAF}"/>
              </a:ext>
            </a:extLst>
          </p:cNvPr>
          <p:cNvSpPr>
            <a:spLocks noGrp="1"/>
          </p:cNvSpPr>
          <p:nvPr>
            <p:ph idx="1"/>
          </p:nvPr>
        </p:nvSpPr>
        <p:spPr>
          <a:xfrm>
            <a:off x="335360" y="1600201"/>
            <a:ext cx="11593288" cy="4983161"/>
          </a:xfrm>
        </p:spPr>
        <p:txBody>
          <a:bodyPr/>
          <a:lstStyle/>
          <a:p>
            <a:pPr marL="0" indent="0">
              <a:buNone/>
            </a:pPr>
            <a:r>
              <a:rPr lang="en-GB" dirty="0"/>
              <a:t>It's possible now to buy multicore machines with large amounts of memory (generally Linux machines, as traditionally Windows machines had memory maximums).</a:t>
            </a:r>
          </a:p>
          <a:p>
            <a:pPr marL="0" indent="0">
              <a:buNone/>
            </a:pPr>
            <a:r>
              <a:rPr lang="en-GB" dirty="0">
                <a:solidFill>
                  <a:srgbClr val="FF0000"/>
                </a:solidFill>
              </a:rPr>
              <a:t>However, these can be expensive.</a:t>
            </a:r>
          </a:p>
          <a:p>
            <a:pPr marL="0" indent="0">
              <a:buNone/>
            </a:pPr>
            <a:r>
              <a:rPr lang="en-GB" dirty="0"/>
              <a:t>Increasingly common is to instead use graphics cards. Graphics Processing Units generally have much more power and many more cores (often hundreds) for a very cheap cost.</a:t>
            </a:r>
          </a:p>
        </p:txBody>
      </p:sp>
    </p:spTree>
    <p:extLst>
      <p:ext uri="{BB962C8B-B14F-4D97-AF65-F5344CB8AC3E}">
        <p14:creationId xmlns:p14="http://schemas.microsoft.com/office/powerpoint/2010/main" val="2948839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EB572-3D3D-4A15-ADDD-622095DF0305}"/>
              </a:ext>
            </a:extLst>
          </p:cNvPr>
          <p:cNvSpPr>
            <a:spLocks noGrp="1"/>
          </p:cNvSpPr>
          <p:nvPr>
            <p:ph type="title"/>
          </p:nvPr>
        </p:nvSpPr>
        <p:spPr/>
        <p:txBody>
          <a:bodyPr/>
          <a:lstStyle/>
          <a:p>
            <a:pPr algn="r"/>
            <a:r>
              <a:rPr lang="en-GB" dirty="0"/>
              <a:t>GPUs</a:t>
            </a:r>
          </a:p>
        </p:txBody>
      </p:sp>
      <p:sp>
        <p:nvSpPr>
          <p:cNvPr id="3" name="Content Placeholder 2">
            <a:extLst>
              <a:ext uri="{FF2B5EF4-FFF2-40B4-BE49-F238E27FC236}">
                <a16:creationId xmlns:a16="http://schemas.microsoft.com/office/drawing/2014/main" id="{BF5A1ED0-225A-4196-8F16-54A642875AEB}"/>
              </a:ext>
            </a:extLst>
          </p:cNvPr>
          <p:cNvSpPr>
            <a:spLocks noGrp="1"/>
          </p:cNvSpPr>
          <p:nvPr>
            <p:ph idx="1"/>
          </p:nvPr>
        </p:nvSpPr>
        <p:spPr/>
        <p:txBody>
          <a:bodyPr/>
          <a:lstStyle/>
          <a:p>
            <a:pPr marL="0" indent="0">
              <a:buNone/>
            </a:pPr>
            <a:r>
              <a:rPr lang="en-GB" sz="2800" dirty="0">
                <a:solidFill>
                  <a:srgbClr val="FF0000"/>
                </a:solidFill>
              </a:rPr>
              <a:t>The downside is that software needs writing in special languages, for example OpenCL. </a:t>
            </a:r>
          </a:p>
          <a:p>
            <a:pPr marL="0" indent="0">
              <a:buNone/>
            </a:pPr>
            <a:r>
              <a:rPr lang="en-GB" sz="2800" dirty="0"/>
              <a:t>One option is Theano (comes with Anaconda), a compiler that will compile Python maths and array operations especially for GPUs such that they can be called very efficiently from standard Python.</a:t>
            </a:r>
          </a:p>
          <a:p>
            <a:pPr marL="0" indent="0">
              <a:buNone/>
            </a:pPr>
            <a:r>
              <a:rPr lang="en-GB" sz="2800" dirty="0">
                <a:solidFill>
                  <a:schemeClr val="tx2">
                    <a:lumMod val="60000"/>
                    <a:lumOff val="40000"/>
                  </a:schemeClr>
                </a:solidFill>
              </a:rPr>
              <a:t>http://deeplearning.net/software/theano/</a:t>
            </a:r>
          </a:p>
          <a:p>
            <a:pPr marL="0" indent="0">
              <a:buNone/>
            </a:pPr>
            <a:r>
              <a:rPr lang="en-GB" sz="2800" dirty="0"/>
              <a:t>If you have a graphics card (or more than one - you can build banks of them) and need to do intensive array/matrix operations, this is a good option.</a:t>
            </a:r>
          </a:p>
          <a:p>
            <a:pPr marL="0" indent="0">
              <a:buNone/>
            </a:pPr>
            <a:endParaRPr lang="en-GB" dirty="0"/>
          </a:p>
        </p:txBody>
      </p:sp>
    </p:spTree>
    <p:extLst>
      <p:ext uri="{BB962C8B-B14F-4D97-AF65-F5344CB8AC3E}">
        <p14:creationId xmlns:p14="http://schemas.microsoft.com/office/powerpoint/2010/main" val="30973813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B6F083B9-A549-42A7-BE9A-08DAB1F47BA2}"/>
              </a:ext>
            </a:extLst>
          </p:cNvPr>
          <p:cNvSpPr>
            <a:spLocks noGrp="1"/>
          </p:cNvSpPr>
          <p:nvPr>
            <p:ph type="title"/>
          </p:nvPr>
        </p:nvSpPr>
        <p:spPr>
          <a:xfrm>
            <a:off x="1703389" y="260350"/>
            <a:ext cx="9577182" cy="647700"/>
          </a:xfrm>
        </p:spPr>
        <p:txBody>
          <a:bodyPr/>
          <a:lstStyle/>
          <a:p>
            <a:pPr algn="r"/>
            <a:r>
              <a:rPr lang="en-GB" altLang="en-US" sz="4000" dirty="0"/>
              <a:t>Beowulf</a:t>
            </a:r>
            <a:endParaRPr lang="en-GB" altLang="en-US" dirty="0"/>
          </a:p>
        </p:txBody>
      </p:sp>
      <p:sp>
        <p:nvSpPr>
          <p:cNvPr id="37891" name="Content Placeholder 2">
            <a:extLst>
              <a:ext uri="{FF2B5EF4-FFF2-40B4-BE49-F238E27FC236}">
                <a16:creationId xmlns:a16="http://schemas.microsoft.com/office/drawing/2014/main" id="{FFE3A47D-4F79-4894-A299-F9D945B0B951}"/>
              </a:ext>
            </a:extLst>
          </p:cNvPr>
          <p:cNvSpPr>
            <a:spLocks noGrp="1"/>
          </p:cNvSpPr>
          <p:nvPr>
            <p:ph idx="1"/>
          </p:nvPr>
        </p:nvSpPr>
        <p:spPr>
          <a:xfrm>
            <a:off x="479376" y="874713"/>
            <a:ext cx="11089223" cy="5702300"/>
          </a:xfrm>
        </p:spPr>
        <p:txBody>
          <a:bodyPr/>
          <a:lstStyle/>
          <a:p>
            <a:pPr marL="0" indent="0">
              <a:buNone/>
              <a:defRPr/>
            </a:pPr>
            <a:r>
              <a:rPr lang="en-GB" sz="2600" dirty="0"/>
              <a:t>In general, while we’d distinguish Beowulf by being a  cluster of PCs dedicated to parallelisation surrounded by a specific firewall, there’s little difference between that and a Windows cluster running MPJ (though you can run MPJ on much more sophisticated architectures).</a:t>
            </a:r>
          </a:p>
          <a:p>
            <a:pPr marL="0" indent="0">
              <a:buNone/>
              <a:defRPr/>
            </a:pPr>
            <a:r>
              <a:rPr lang="en-GB" sz="2600" dirty="0">
                <a:solidFill>
                  <a:schemeClr val="tx2">
                    <a:lumMod val="60000"/>
                    <a:lumOff val="40000"/>
                  </a:schemeClr>
                </a:solidFill>
              </a:rPr>
              <a:t>Beowulf clusters have the great advantage of being cheap, easy to set up, and under local control. They are also on a LAN.</a:t>
            </a:r>
          </a:p>
          <a:p>
            <a:pPr marL="0" indent="0">
              <a:buNone/>
              <a:defRPr/>
            </a:pPr>
            <a:r>
              <a:rPr lang="en-GB" sz="2600" dirty="0">
                <a:solidFill>
                  <a:srgbClr val="CC3300"/>
                </a:solidFill>
              </a:rPr>
              <a:t>You need to buy the PCs though, and make sure of their security and management. </a:t>
            </a:r>
          </a:p>
          <a:p>
            <a:pPr marL="0" indent="0">
              <a:buNone/>
              <a:defRPr/>
            </a:pPr>
            <a:r>
              <a:rPr lang="en-GB" sz="2600" dirty="0">
                <a:solidFill>
                  <a:srgbClr val="CC3300"/>
                </a:solidFill>
              </a:rPr>
              <a:t>Limited in other resources they connect to.</a:t>
            </a:r>
          </a:p>
        </p:txBody>
      </p:sp>
      <p:grpSp>
        <p:nvGrpSpPr>
          <p:cNvPr id="77828" name="Group 38">
            <a:extLst>
              <a:ext uri="{FF2B5EF4-FFF2-40B4-BE49-F238E27FC236}">
                <a16:creationId xmlns:a16="http://schemas.microsoft.com/office/drawing/2014/main" id="{A21916AD-C28B-4039-87DB-1E71EF0FF775}"/>
              </a:ext>
            </a:extLst>
          </p:cNvPr>
          <p:cNvGrpSpPr>
            <a:grpSpLocks/>
          </p:cNvGrpSpPr>
          <p:nvPr/>
        </p:nvGrpSpPr>
        <p:grpSpPr bwMode="auto">
          <a:xfrm>
            <a:off x="5297489" y="5259388"/>
            <a:ext cx="5214937" cy="1554162"/>
            <a:chOff x="323528" y="3212974"/>
            <a:chExt cx="8533172" cy="2916236"/>
          </a:xfrm>
        </p:grpSpPr>
        <p:pic>
          <p:nvPicPr>
            <p:cNvPr id="77829" name="Picture 8">
              <a:extLst>
                <a:ext uri="{FF2B5EF4-FFF2-40B4-BE49-F238E27FC236}">
                  <a16:creationId xmlns:a16="http://schemas.microsoft.com/office/drawing/2014/main" id="{69E7F552-460D-4EA1-ACC2-EA377C5D32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429000"/>
              <a:ext cx="1800200" cy="1751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0" name="Picture 10">
              <a:extLst>
                <a:ext uri="{FF2B5EF4-FFF2-40B4-BE49-F238E27FC236}">
                  <a16:creationId xmlns:a16="http://schemas.microsoft.com/office/drawing/2014/main" id="{16673FE9-286A-4A97-9BC0-2044D63E16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3515125"/>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1" name="Picture 10">
              <a:extLst>
                <a:ext uri="{FF2B5EF4-FFF2-40B4-BE49-F238E27FC236}">
                  <a16:creationId xmlns:a16="http://schemas.microsoft.com/office/drawing/2014/main" id="{B2B83EA5-FE1F-48AA-AF8D-ABC53C4812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3537682"/>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2" name="Picture 10">
              <a:extLst>
                <a:ext uri="{FF2B5EF4-FFF2-40B4-BE49-F238E27FC236}">
                  <a16:creationId xmlns:a16="http://schemas.microsoft.com/office/drawing/2014/main" id="{7094E983-17CB-48BB-A7D8-5FA18CDA53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3537682"/>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Elbow Connector 4">
              <a:extLst>
                <a:ext uri="{FF2B5EF4-FFF2-40B4-BE49-F238E27FC236}">
                  <a16:creationId xmlns:a16="http://schemas.microsoft.com/office/drawing/2014/main" id="{8F3895BA-3697-4C88-8AEE-8FD9FF2681E7}"/>
                </a:ext>
              </a:extLst>
            </p:cNvPr>
            <p:cNvCxnSpPr/>
            <p:nvPr/>
          </p:nvCxnSpPr>
          <p:spPr>
            <a:xfrm rot="5400000" flipH="1" flipV="1">
              <a:off x="4237213" y="200662"/>
              <a:ext cx="217451" cy="624207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905F3FD4-DE81-43E4-8AB9-B648EC010B2C}"/>
                </a:ext>
              </a:extLst>
            </p:cNvPr>
            <p:cNvCxnSpPr/>
            <p:nvPr/>
          </p:nvCxnSpPr>
          <p:spPr>
            <a:xfrm>
              <a:off x="3580940" y="3212974"/>
              <a:ext cx="0" cy="3008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2D902D9-255A-4EA9-B065-408A751040F9}"/>
                </a:ext>
              </a:extLst>
            </p:cNvPr>
            <p:cNvCxnSpPr/>
            <p:nvPr/>
          </p:nvCxnSpPr>
          <p:spPr>
            <a:xfrm>
              <a:off x="5523958" y="3212974"/>
              <a:ext cx="0" cy="3008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CEA00AF-6434-4E17-A624-7AD913731DC7}"/>
                </a:ext>
              </a:extLst>
            </p:cNvPr>
            <p:cNvCxnSpPr/>
            <p:nvPr/>
          </p:nvCxnSpPr>
          <p:spPr>
            <a:xfrm>
              <a:off x="7466976" y="3212974"/>
              <a:ext cx="0" cy="3008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77837" name="Picture 12">
              <a:extLst>
                <a:ext uri="{FF2B5EF4-FFF2-40B4-BE49-F238E27FC236}">
                  <a16:creationId xmlns:a16="http://schemas.microsoft.com/office/drawing/2014/main" id="{3D10A0F5-CA32-4529-825C-C2ECDB9876A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61627" y="4906309"/>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8" name="Picture 12">
              <a:extLst>
                <a:ext uri="{FF2B5EF4-FFF2-40B4-BE49-F238E27FC236}">
                  <a16:creationId xmlns:a16="http://schemas.microsoft.com/office/drawing/2014/main" id="{665F1AD2-BFCD-48C8-94C8-C2E3BA29312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8183" y="4952249"/>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9" name="Picture 12">
              <a:extLst>
                <a:ext uri="{FF2B5EF4-FFF2-40B4-BE49-F238E27FC236}">
                  <a16:creationId xmlns:a16="http://schemas.microsoft.com/office/drawing/2014/main" id="{1542C1EF-5BC6-4387-836E-A5ABD63E3C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32031" y="4941271"/>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Arrow Connector 10">
              <a:extLst>
                <a:ext uri="{FF2B5EF4-FFF2-40B4-BE49-F238E27FC236}">
                  <a16:creationId xmlns:a16="http://schemas.microsoft.com/office/drawing/2014/main" id="{3E2A63EE-CF0A-48D7-85E0-CE595FDD8ACC}"/>
                </a:ext>
              </a:extLst>
            </p:cNvPr>
            <p:cNvCxnSpPr/>
            <p:nvPr/>
          </p:nvCxnSpPr>
          <p:spPr>
            <a:xfrm>
              <a:off x="3923826" y="4881097"/>
              <a:ext cx="249371" cy="1429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5FDFE910-18FB-4D75-875D-52E7DCD6DCFE}"/>
                </a:ext>
              </a:extLst>
            </p:cNvPr>
            <p:cNvCxnSpPr/>
            <p:nvPr/>
          </p:nvCxnSpPr>
          <p:spPr>
            <a:xfrm>
              <a:off x="5991529" y="4872160"/>
              <a:ext cx="249371" cy="1429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DCDFA6E4-7867-4621-B9E3-9D3D14D95DB9}"/>
                </a:ext>
              </a:extLst>
            </p:cNvPr>
            <p:cNvCxnSpPr/>
            <p:nvPr/>
          </p:nvCxnSpPr>
          <p:spPr>
            <a:xfrm>
              <a:off x="7937143" y="4872160"/>
              <a:ext cx="246774" cy="1429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77843" name="Picture 12">
              <a:extLst>
                <a:ext uri="{FF2B5EF4-FFF2-40B4-BE49-F238E27FC236}">
                  <a16:creationId xmlns:a16="http://schemas.microsoft.com/office/drawing/2014/main" id="{C9ED96F2-0C14-418A-A895-B918A31C586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672" y="5202256"/>
              <a:ext cx="1226431" cy="926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Arrow Connector 18">
              <a:extLst>
                <a:ext uri="{FF2B5EF4-FFF2-40B4-BE49-F238E27FC236}">
                  <a16:creationId xmlns:a16="http://schemas.microsoft.com/office/drawing/2014/main" id="{6C361555-CA12-412C-8B23-4C6B61B7C41D}"/>
                </a:ext>
              </a:extLst>
            </p:cNvPr>
            <p:cNvCxnSpPr/>
            <p:nvPr/>
          </p:nvCxnSpPr>
          <p:spPr>
            <a:xfrm>
              <a:off x="2986085" y="5709201"/>
              <a:ext cx="4480891" cy="0"/>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18A77C7-8F0B-4A54-9267-969E0C13E9FD}"/>
                </a:ext>
              </a:extLst>
            </p:cNvPr>
            <p:cNvCxnSpPr/>
            <p:nvPr/>
          </p:nvCxnSpPr>
          <p:spPr>
            <a:xfrm flipH="1">
              <a:off x="7466976" y="5024079"/>
              <a:ext cx="0" cy="685122"/>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8E38EB7-75C6-4239-AE17-C37E2140B389}"/>
                </a:ext>
              </a:extLst>
            </p:cNvPr>
            <p:cNvCxnSpPr/>
            <p:nvPr/>
          </p:nvCxnSpPr>
          <p:spPr>
            <a:xfrm flipH="1">
              <a:off x="5547336" y="5024079"/>
              <a:ext cx="0" cy="685122"/>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2FE6D63E-494B-4ED0-8731-778B254900E4}"/>
                </a:ext>
              </a:extLst>
            </p:cNvPr>
            <p:cNvCxnSpPr/>
            <p:nvPr/>
          </p:nvCxnSpPr>
          <p:spPr>
            <a:xfrm flipH="1">
              <a:off x="3593927" y="5024079"/>
              <a:ext cx="0" cy="68512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AD37F232-2A27-417E-BE06-656A56276569}"/>
                </a:ext>
              </a:extLst>
            </p:cNvPr>
            <p:cNvCxnSpPr/>
            <p:nvPr/>
          </p:nvCxnSpPr>
          <p:spPr>
            <a:xfrm>
              <a:off x="1302829" y="5113443"/>
              <a:ext cx="415619" cy="26511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290670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3B067408-2E1F-4142-B40E-138FDBB141B0}"/>
              </a:ext>
            </a:extLst>
          </p:cNvPr>
          <p:cNvSpPr>
            <a:spLocks noGrp="1"/>
          </p:cNvSpPr>
          <p:nvPr>
            <p:ph type="title"/>
          </p:nvPr>
        </p:nvSpPr>
        <p:spPr/>
        <p:txBody>
          <a:bodyPr/>
          <a:lstStyle/>
          <a:p>
            <a:pPr algn="r"/>
            <a:r>
              <a:rPr lang="en-GB" altLang="en-US" sz="4000"/>
              <a:t>Grid Computing</a:t>
            </a:r>
          </a:p>
        </p:txBody>
      </p:sp>
      <p:sp>
        <p:nvSpPr>
          <p:cNvPr id="79875" name="Content Placeholder 2">
            <a:extLst>
              <a:ext uri="{FF2B5EF4-FFF2-40B4-BE49-F238E27FC236}">
                <a16:creationId xmlns:a16="http://schemas.microsoft.com/office/drawing/2014/main" id="{38650272-F135-4BA6-953A-85AE6D291F57}"/>
              </a:ext>
            </a:extLst>
          </p:cNvPr>
          <p:cNvSpPr>
            <a:spLocks noGrp="1"/>
          </p:cNvSpPr>
          <p:nvPr>
            <p:ph idx="1"/>
          </p:nvPr>
        </p:nvSpPr>
        <p:spPr>
          <a:xfrm>
            <a:off x="479376" y="1844675"/>
            <a:ext cx="11305255" cy="4897438"/>
          </a:xfrm>
        </p:spPr>
        <p:txBody>
          <a:bodyPr/>
          <a:lstStyle/>
          <a:p>
            <a:pPr marL="0" indent="0">
              <a:spcAft>
                <a:spcPts val="1200"/>
              </a:spcAft>
              <a:buNone/>
            </a:pPr>
            <a:r>
              <a:rPr lang="en-GB" altLang="en-US" sz="2600" dirty="0"/>
              <a:t>More general than Beowulf (includes some things like BOINC and web-services), but tends in practice to be a formal architecture.</a:t>
            </a:r>
          </a:p>
          <a:p>
            <a:pPr marL="0" indent="0">
              <a:spcAft>
                <a:spcPts val="1200"/>
              </a:spcAft>
              <a:buNone/>
            </a:pPr>
            <a:r>
              <a:rPr lang="en-GB" altLang="en-US" sz="2600" dirty="0"/>
              <a:t>A group of networked resources, including data servers, service providers, secure gateways, etc. managed by a consortium.</a:t>
            </a:r>
          </a:p>
          <a:p>
            <a:pPr marL="0" indent="0">
              <a:spcAft>
                <a:spcPts val="1200"/>
              </a:spcAft>
              <a:buNone/>
            </a:pPr>
            <a:r>
              <a:rPr lang="en-GB" altLang="en-US" sz="2600" dirty="0"/>
              <a:t>Jobs timetabled/allocated to processors using middleware, e.g. the Globus Toolkit.</a:t>
            </a:r>
          </a:p>
          <a:p>
            <a:pPr marL="0" indent="0">
              <a:spcAft>
                <a:spcPts val="1200"/>
              </a:spcAft>
              <a:buNone/>
            </a:pPr>
            <a:r>
              <a:rPr lang="en-GB" altLang="en-US" sz="2600" dirty="0"/>
              <a:t>Makes batch distribution simple: just load up the model on multiple processors. You can then have a single program that collates the end results.</a:t>
            </a:r>
          </a:p>
          <a:p>
            <a:pPr marL="0" indent="0">
              <a:buNone/>
            </a:pPr>
            <a:endParaRPr lang="en-GB" altLang="en-US" dirty="0"/>
          </a:p>
        </p:txBody>
      </p:sp>
    </p:spTree>
    <p:extLst>
      <p:ext uri="{BB962C8B-B14F-4D97-AF65-F5344CB8AC3E}">
        <p14:creationId xmlns:p14="http://schemas.microsoft.com/office/powerpoint/2010/main" val="30648788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a:extLst>
              <a:ext uri="{FF2B5EF4-FFF2-40B4-BE49-F238E27FC236}">
                <a16:creationId xmlns:a16="http://schemas.microsoft.com/office/drawing/2014/main" id="{5A9D1238-BD92-40C2-83B9-A29E2F0270D0}"/>
              </a:ext>
            </a:extLst>
          </p:cNvPr>
          <p:cNvSpPr>
            <a:spLocks noGrp="1"/>
          </p:cNvSpPr>
          <p:nvPr>
            <p:ph type="title"/>
          </p:nvPr>
        </p:nvSpPr>
        <p:spPr>
          <a:xfrm>
            <a:off x="2135188" y="188913"/>
            <a:ext cx="9361412" cy="1143000"/>
          </a:xfrm>
        </p:spPr>
        <p:txBody>
          <a:bodyPr/>
          <a:lstStyle/>
          <a:p>
            <a:pPr algn="r"/>
            <a:r>
              <a:rPr lang="en-GB" altLang="en-US" sz="4000" dirty="0"/>
              <a:t>Grid</a:t>
            </a:r>
          </a:p>
        </p:txBody>
      </p:sp>
      <p:sp>
        <p:nvSpPr>
          <p:cNvPr id="3" name="Content Placeholder 2">
            <a:extLst>
              <a:ext uri="{FF2B5EF4-FFF2-40B4-BE49-F238E27FC236}">
                <a16:creationId xmlns:a16="http://schemas.microsoft.com/office/drawing/2014/main" id="{79818D10-0125-463A-834E-F91D2C3B9875}"/>
              </a:ext>
            </a:extLst>
          </p:cNvPr>
          <p:cNvSpPr>
            <a:spLocks noGrp="1"/>
          </p:cNvSpPr>
          <p:nvPr>
            <p:ph idx="1"/>
          </p:nvPr>
        </p:nvSpPr>
        <p:spPr>
          <a:xfrm>
            <a:off x="407368" y="2349500"/>
            <a:ext cx="11089232" cy="4165600"/>
          </a:xfrm>
        </p:spPr>
        <p:txBody>
          <a:bodyPr/>
          <a:lstStyle/>
          <a:p>
            <a:pPr marL="0" indent="0">
              <a:buNone/>
              <a:defRPr/>
            </a:pPr>
            <a:r>
              <a:rPr lang="en-GB" sz="2600" dirty="0">
                <a:solidFill>
                  <a:schemeClr val="tx2">
                    <a:lumMod val="60000"/>
                    <a:lumOff val="40000"/>
                  </a:schemeClr>
                </a:solidFill>
              </a:rPr>
              <a:t>Generally maintained and secured by a consortium who own the machines.</a:t>
            </a:r>
          </a:p>
          <a:p>
            <a:pPr marL="0" indent="0">
              <a:buNone/>
              <a:defRPr/>
            </a:pPr>
            <a:r>
              <a:rPr lang="en-GB" sz="2600" dirty="0">
                <a:solidFill>
                  <a:schemeClr val="tx2">
                    <a:lumMod val="60000"/>
                    <a:lumOff val="40000"/>
                  </a:schemeClr>
                </a:solidFill>
              </a:rPr>
              <a:t>Low(</a:t>
            </a:r>
            <a:r>
              <a:rPr lang="en-GB" sz="2600" dirty="0" err="1">
                <a:solidFill>
                  <a:schemeClr val="tx2">
                    <a:lumMod val="60000"/>
                    <a:lumOff val="40000"/>
                  </a:schemeClr>
                </a:solidFill>
              </a:rPr>
              <a:t>ish</a:t>
            </a:r>
            <a:r>
              <a:rPr lang="en-GB" sz="2600" dirty="0">
                <a:solidFill>
                  <a:schemeClr val="tx2">
                    <a:lumMod val="60000"/>
                    <a:lumOff val="40000"/>
                  </a:schemeClr>
                </a:solidFill>
              </a:rPr>
              <a:t>) cost of entry.</a:t>
            </a:r>
          </a:p>
          <a:p>
            <a:pPr marL="0" indent="0">
              <a:buNone/>
              <a:defRPr/>
            </a:pPr>
            <a:r>
              <a:rPr lang="en-GB" sz="2600" dirty="0">
                <a:solidFill>
                  <a:schemeClr val="tx2">
                    <a:lumMod val="60000"/>
                    <a:lumOff val="40000"/>
                  </a:schemeClr>
                </a:solidFill>
              </a:rPr>
              <a:t>Good connectivity with resources.</a:t>
            </a:r>
          </a:p>
          <a:p>
            <a:pPr marL="0" indent="0">
              <a:buNone/>
              <a:defRPr/>
            </a:pPr>
            <a:r>
              <a:rPr lang="en-GB" sz="2600" dirty="0">
                <a:solidFill>
                  <a:srgbClr val="CC3300"/>
                </a:solidFill>
              </a:rPr>
              <a:t>Share processing/memory with other people, so you need to wait for space to run stuff.</a:t>
            </a:r>
          </a:p>
          <a:p>
            <a:pPr marL="0" indent="0">
              <a:buNone/>
              <a:defRPr/>
            </a:pPr>
            <a:endParaRPr lang="en-GB" dirty="0"/>
          </a:p>
        </p:txBody>
      </p:sp>
    </p:spTree>
    <p:extLst>
      <p:ext uri="{BB962C8B-B14F-4D97-AF65-F5344CB8AC3E}">
        <p14:creationId xmlns:p14="http://schemas.microsoft.com/office/powerpoint/2010/main" val="175895049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id="{C7FC0B68-4516-4D6F-8571-7D834538C3DC}"/>
              </a:ext>
            </a:extLst>
          </p:cNvPr>
          <p:cNvSpPr>
            <a:spLocks noGrp="1"/>
          </p:cNvSpPr>
          <p:nvPr>
            <p:ph type="title"/>
          </p:nvPr>
        </p:nvSpPr>
        <p:spPr>
          <a:xfrm>
            <a:off x="2208212" y="188913"/>
            <a:ext cx="9360395" cy="1143000"/>
          </a:xfrm>
        </p:spPr>
        <p:txBody>
          <a:bodyPr/>
          <a:lstStyle/>
          <a:p>
            <a:pPr algn="r"/>
            <a:r>
              <a:rPr lang="en-GB" altLang="en-US" sz="4000" dirty="0"/>
              <a:t>Running on ‘The Grid’</a:t>
            </a:r>
          </a:p>
        </p:txBody>
      </p:sp>
      <p:sp>
        <p:nvSpPr>
          <p:cNvPr id="81923" name="Content Placeholder 2">
            <a:extLst>
              <a:ext uri="{FF2B5EF4-FFF2-40B4-BE49-F238E27FC236}">
                <a16:creationId xmlns:a16="http://schemas.microsoft.com/office/drawing/2014/main" id="{C5946117-1B3E-402B-891E-01D8B8D0B066}"/>
              </a:ext>
            </a:extLst>
          </p:cNvPr>
          <p:cNvSpPr>
            <a:spLocks noGrp="1"/>
          </p:cNvSpPr>
          <p:nvPr>
            <p:ph idx="1"/>
          </p:nvPr>
        </p:nvSpPr>
        <p:spPr>
          <a:xfrm>
            <a:off x="479376" y="1268414"/>
            <a:ext cx="11161239" cy="5400675"/>
          </a:xfrm>
        </p:spPr>
        <p:txBody>
          <a:bodyPr/>
          <a:lstStyle/>
          <a:p>
            <a:pPr marL="0" indent="0">
              <a:spcAft>
                <a:spcPts val="600"/>
              </a:spcAft>
              <a:buNone/>
            </a:pPr>
            <a:r>
              <a:rPr lang="en-GB" altLang="en-US" sz="2600" dirty="0"/>
              <a:t>Because GRID's are shared between multiple users, they use 'job submission' systems. You submit your program to a queue and wait your turn.</a:t>
            </a:r>
          </a:p>
          <a:p>
            <a:pPr marL="0" indent="0">
              <a:spcAft>
                <a:spcPts val="600"/>
              </a:spcAft>
              <a:buNone/>
            </a:pPr>
            <a:r>
              <a:rPr lang="en-GB" altLang="en-US" sz="2600" dirty="0"/>
              <a:t>The larger the job (in terms of number of cores and amount of memory requested) the longer you usually have to wait.</a:t>
            </a:r>
          </a:p>
          <a:p>
            <a:pPr marL="0" indent="0">
              <a:spcAft>
                <a:spcPts val="600"/>
              </a:spcAft>
              <a:buNone/>
            </a:pPr>
            <a:r>
              <a:rPr lang="en-GB" altLang="en-US" sz="2600" dirty="0"/>
              <a:t>Although it is possible to ask for an interactive session, it is normal to write a script to define the job.</a:t>
            </a:r>
          </a:p>
          <a:p>
            <a:pPr marL="0" indent="0">
              <a:spcAft>
                <a:spcPts val="600"/>
              </a:spcAft>
              <a:buNone/>
            </a:pPr>
            <a:r>
              <a:rPr lang="en-GB" altLang="en-US" sz="2600" dirty="0"/>
              <a:t>Each user has a resource limit (e.g. total number of CPU time). If you go over this you have to ask for / pay for more time. (Using the Leeds grid 'Arc2' is free for end-users).</a:t>
            </a:r>
          </a:p>
          <a:p>
            <a:pPr marL="0" indent="0">
              <a:spcAft>
                <a:spcPts val="600"/>
              </a:spcAft>
              <a:buNone/>
            </a:pPr>
            <a:r>
              <a:rPr lang="en-GB" altLang="en-US" sz="2600" dirty="0"/>
              <a:t>For more information about getting access to the GRID at Leeds, email Andy or Nick Malleson.</a:t>
            </a:r>
            <a:br>
              <a:rPr lang="en-GB" altLang="en-US" sz="2600" dirty="0"/>
            </a:br>
            <a:endParaRPr lang="en-US" altLang="en-US" sz="2600" dirty="0"/>
          </a:p>
        </p:txBody>
      </p:sp>
    </p:spTree>
    <p:extLst>
      <p:ext uri="{BB962C8B-B14F-4D97-AF65-F5344CB8AC3E}">
        <p14:creationId xmlns:p14="http://schemas.microsoft.com/office/powerpoint/2010/main" val="2093149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C2807D6-60BC-4005-838A-D347DD3986BF}"/>
              </a:ext>
            </a:extLst>
          </p:cNvPr>
          <p:cNvSpPr>
            <a:spLocks noGrp="1"/>
          </p:cNvSpPr>
          <p:nvPr>
            <p:ph type="title"/>
          </p:nvPr>
        </p:nvSpPr>
        <p:spPr>
          <a:xfrm>
            <a:off x="2135188" y="188913"/>
            <a:ext cx="9649444" cy="1143000"/>
          </a:xfrm>
        </p:spPr>
        <p:txBody>
          <a:bodyPr/>
          <a:lstStyle/>
          <a:p>
            <a:pPr algn="r"/>
            <a:r>
              <a:rPr lang="en-GB" altLang="en-US" sz="4000" dirty="0"/>
              <a:t>Memory</a:t>
            </a:r>
          </a:p>
        </p:txBody>
      </p:sp>
      <p:sp>
        <p:nvSpPr>
          <p:cNvPr id="3" name="Content Placeholder 2">
            <a:extLst>
              <a:ext uri="{FF2B5EF4-FFF2-40B4-BE49-F238E27FC236}">
                <a16:creationId xmlns:a16="http://schemas.microsoft.com/office/drawing/2014/main" id="{D36EEA08-A1F3-4B92-9CFF-690C4A9D7B79}"/>
              </a:ext>
            </a:extLst>
          </p:cNvPr>
          <p:cNvSpPr>
            <a:spLocks noGrp="1"/>
          </p:cNvSpPr>
          <p:nvPr>
            <p:ph idx="1"/>
          </p:nvPr>
        </p:nvSpPr>
        <p:spPr>
          <a:xfrm>
            <a:off x="479376" y="2060576"/>
            <a:ext cx="11305256" cy="4525963"/>
          </a:xfrm>
        </p:spPr>
        <p:txBody>
          <a:bodyPr/>
          <a:lstStyle/>
          <a:p>
            <a:pPr marL="0" indent="0">
              <a:buNone/>
              <a:defRPr/>
            </a:pPr>
            <a:r>
              <a:rPr lang="en-GB" sz="2800" dirty="0"/>
              <a:t>Geographical location (⁰ ′ ″ ‴N &amp;W): 8 </a:t>
            </a:r>
            <a:r>
              <a:rPr lang="en-GB" sz="2800" dirty="0" err="1"/>
              <a:t>ints</a:t>
            </a:r>
            <a:r>
              <a:rPr lang="en-GB" sz="2800" dirty="0"/>
              <a:t> = (for example) 256 bits</a:t>
            </a:r>
          </a:p>
          <a:p>
            <a:pPr marL="0" indent="0">
              <a:buNone/>
              <a:defRPr/>
            </a:pPr>
            <a:r>
              <a:rPr lang="en-GB" sz="2800" dirty="0"/>
              <a:t>1 Gb = 33,554,432 people</a:t>
            </a:r>
          </a:p>
          <a:p>
            <a:pPr marL="0" indent="0">
              <a:buNone/>
              <a:defRPr/>
            </a:pPr>
            <a:endParaRPr lang="en-GB" sz="2800" dirty="0"/>
          </a:p>
          <a:p>
            <a:pPr marL="0" indent="0">
              <a:buNone/>
              <a:defRPr/>
            </a:pPr>
            <a:r>
              <a:rPr lang="en-GB" sz="2800" dirty="0"/>
              <a:t>This isn’t including:</a:t>
            </a:r>
          </a:p>
          <a:p>
            <a:pPr marL="514350" indent="-514350">
              <a:buFont typeface="Arial" charset="0"/>
              <a:buAutoNum type="alphaLcParenR"/>
              <a:defRPr/>
            </a:pPr>
            <a:r>
              <a:rPr lang="en-GB" sz="2800" dirty="0"/>
              <a:t>The fact that we need multiple values per person.</a:t>
            </a:r>
          </a:p>
          <a:p>
            <a:pPr marL="514350" indent="-514350">
              <a:buFont typeface="Arial" charset="0"/>
              <a:buAutoNum type="alphaLcParenR"/>
              <a:defRPr/>
            </a:pPr>
            <a:r>
              <a:rPr lang="en-GB" sz="2800" dirty="0"/>
              <a:t>That we need to store the running code.</a:t>
            </a:r>
          </a:p>
          <a:p>
            <a:pPr marL="0" indent="0">
              <a:buNone/>
              <a:defRPr/>
            </a:pPr>
            <a:endParaRPr lang="en-GB" sz="2800" dirty="0"/>
          </a:p>
          <a:p>
            <a:pPr marL="0" indent="0">
              <a:buNone/>
              <a:defRPr/>
            </a:pPr>
            <a:r>
              <a:rPr lang="en-GB" sz="2800" dirty="0"/>
              <a:t>Maximum agents for a PC ~ 100,000 — 1,000,000.</a:t>
            </a:r>
          </a:p>
        </p:txBody>
      </p:sp>
    </p:spTree>
    <p:extLst>
      <p:ext uri="{BB962C8B-B14F-4D97-AF65-F5344CB8AC3E}">
        <p14:creationId xmlns:p14="http://schemas.microsoft.com/office/powerpoint/2010/main" val="9827221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a:extLst>
              <a:ext uri="{FF2B5EF4-FFF2-40B4-BE49-F238E27FC236}">
                <a16:creationId xmlns:a16="http://schemas.microsoft.com/office/drawing/2014/main" id="{BFA4633B-EC55-4B99-B1A9-58046C7F31EC}"/>
              </a:ext>
            </a:extLst>
          </p:cNvPr>
          <p:cNvSpPr>
            <a:spLocks noGrp="1"/>
          </p:cNvSpPr>
          <p:nvPr>
            <p:ph type="title"/>
          </p:nvPr>
        </p:nvSpPr>
        <p:spPr>
          <a:xfrm>
            <a:off x="2135188" y="260350"/>
            <a:ext cx="9577436" cy="1143000"/>
          </a:xfrm>
        </p:spPr>
        <p:txBody>
          <a:bodyPr/>
          <a:lstStyle/>
          <a:p>
            <a:pPr algn="r"/>
            <a:r>
              <a:rPr lang="en-GB" altLang="en-US" sz="4000" dirty="0"/>
              <a:t>Cloud computing</a:t>
            </a:r>
          </a:p>
        </p:txBody>
      </p:sp>
      <p:sp>
        <p:nvSpPr>
          <p:cNvPr id="46083" name="Content Placeholder 2">
            <a:extLst>
              <a:ext uri="{FF2B5EF4-FFF2-40B4-BE49-F238E27FC236}">
                <a16:creationId xmlns:a16="http://schemas.microsoft.com/office/drawing/2014/main" id="{95533582-13AF-4BD7-B73B-2A749FE79204}"/>
              </a:ext>
            </a:extLst>
          </p:cNvPr>
          <p:cNvSpPr>
            <a:spLocks noGrp="1"/>
          </p:cNvSpPr>
          <p:nvPr>
            <p:ph idx="1"/>
          </p:nvPr>
        </p:nvSpPr>
        <p:spPr>
          <a:xfrm>
            <a:off x="407368" y="1412875"/>
            <a:ext cx="11233248" cy="5329238"/>
          </a:xfrm>
        </p:spPr>
        <p:txBody>
          <a:bodyPr/>
          <a:lstStyle/>
          <a:p>
            <a:pPr marL="0" indent="0">
              <a:buNone/>
              <a:defRPr/>
            </a:pPr>
            <a:r>
              <a:rPr lang="en-GB" sz="2600" dirty="0"/>
              <a:t>Large scale processor farms with associated data storage and services.</a:t>
            </a:r>
          </a:p>
          <a:p>
            <a:pPr marL="0" indent="0">
              <a:buNone/>
              <a:defRPr/>
            </a:pPr>
            <a:r>
              <a:rPr lang="en-GB" sz="2600" dirty="0"/>
              <a:t>You rent as much power and space as you need ‘</a:t>
            </a:r>
            <a:r>
              <a:rPr lang="en-GB" sz="2600" dirty="0">
                <a:solidFill>
                  <a:schemeClr val="tx2">
                    <a:lumMod val="60000"/>
                    <a:lumOff val="40000"/>
                  </a:schemeClr>
                </a:solidFill>
              </a:rPr>
              <a:t>elastically</a:t>
            </a:r>
            <a:r>
              <a:rPr lang="en-GB" sz="2600" dirty="0"/>
              <a:t>’.</a:t>
            </a:r>
          </a:p>
          <a:p>
            <a:pPr marL="400050" lvl="1" indent="0">
              <a:buNone/>
              <a:defRPr/>
            </a:pPr>
            <a:r>
              <a:rPr lang="en-GB" sz="2600" dirty="0"/>
              <a:t>Popular versions include Amazon Elastic Compute Cloud (Amazon EC2) :</a:t>
            </a:r>
          </a:p>
          <a:p>
            <a:pPr marL="400050" lvl="1" indent="0">
              <a:buNone/>
              <a:defRPr/>
            </a:pPr>
            <a:r>
              <a:rPr lang="en-GB" sz="2600" dirty="0"/>
              <a:t>http://aws.amazon.com/ec2/</a:t>
            </a:r>
          </a:p>
          <a:p>
            <a:pPr marL="0" indent="0">
              <a:buNone/>
              <a:defRPr/>
            </a:pPr>
            <a:r>
              <a:rPr lang="en-GB" sz="2600" dirty="0"/>
              <a:t>Usually get a </a:t>
            </a:r>
            <a:r>
              <a:rPr lang="en-GB" sz="2600" dirty="0">
                <a:solidFill>
                  <a:schemeClr val="tx2">
                    <a:lumMod val="60000"/>
                    <a:lumOff val="40000"/>
                  </a:schemeClr>
                </a:solidFill>
              </a:rPr>
              <a:t>virtual machine </a:t>
            </a:r>
            <a:r>
              <a:rPr lang="en-GB" sz="2600" dirty="0"/>
              <a:t>you can work with (e.g. Amazon Machine Image (AMI) system). This may include virtual clusters for HPC:</a:t>
            </a:r>
          </a:p>
          <a:p>
            <a:pPr marL="400050" lvl="1" indent="0">
              <a:buNone/>
              <a:defRPr/>
            </a:pPr>
            <a:r>
              <a:rPr lang="en-GB" sz="2600" dirty="0"/>
              <a:t>http://aws.amazon.com/hpc-applications/</a:t>
            </a:r>
          </a:p>
          <a:p>
            <a:pPr marL="400050" lvl="1" indent="0">
              <a:buNone/>
              <a:defRPr/>
            </a:pPr>
            <a:r>
              <a:rPr lang="en-GB" sz="2600" dirty="0"/>
              <a:t>Nice video at: http://www.youtube.com/embed/YfCgK1bmCjw</a:t>
            </a:r>
          </a:p>
        </p:txBody>
      </p:sp>
    </p:spTree>
    <p:extLst>
      <p:ext uri="{BB962C8B-B14F-4D97-AF65-F5344CB8AC3E}">
        <p14:creationId xmlns:p14="http://schemas.microsoft.com/office/powerpoint/2010/main" val="16247093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D60A17DD-CE8D-45F6-9E76-6FF7413BBCD2}"/>
              </a:ext>
            </a:extLst>
          </p:cNvPr>
          <p:cNvSpPr>
            <a:spLocks noGrp="1"/>
          </p:cNvSpPr>
          <p:nvPr>
            <p:ph type="title"/>
          </p:nvPr>
        </p:nvSpPr>
        <p:spPr>
          <a:xfrm>
            <a:off x="2438400" y="-36513"/>
            <a:ext cx="9274224" cy="1143001"/>
          </a:xfrm>
        </p:spPr>
        <p:txBody>
          <a:bodyPr/>
          <a:lstStyle/>
          <a:p>
            <a:pPr algn="r"/>
            <a:r>
              <a:rPr lang="en-GB" altLang="en-US" sz="4000" dirty="0"/>
              <a:t>Costs</a:t>
            </a:r>
          </a:p>
        </p:txBody>
      </p:sp>
      <p:sp>
        <p:nvSpPr>
          <p:cNvPr id="86019" name="Content Placeholder 2">
            <a:extLst>
              <a:ext uri="{FF2B5EF4-FFF2-40B4-BE49-F238E27FC236}">
                <a16:creationId xmlns:a16="http://schemas.microsoft.com/office/drawing/2014/main" id="{B1DA08DF-19DD-46CE-8760-05E0CB85EB5E}"/>
              </a:ext>
            </a:extLst>
          </p:cNvPr>
          <p:cNvSpPr>
            <a:spLocks noGrp="1"/>
          </p:cNvSpPr>
          <p:nvPr>
            <p:ph idx="1"/>
          </p:nvPr>
        </p:nvSpPr>
        <p:spPr>
          <a:xfrm>
            <a:off x="479376" y="620714"/>
            <a:ext cx="11233248" cy="6237287"/>
          </a:xfrm>
        </p:spPr>
        <p:txBody>
          <a:bodyPr/>
          <a:lstStyle/>
          <a:p>
            <a:pPr marL="0" indent="0">
              <a:buNone/>
            </a:pPr>
            <a:r>
              <a:rPr lang="en-GB" altLang="en-US" sz="2600" dirty="0"/>
              <a:t>Typical Amazon costs for Linux (Windows a bit more):</a:t>
            </a:r>
          </a:p>
          <a:p>
            <a:pPr marL="0" indent="0">
              <a:buNone/>
            </a:pPr>
            <a:r>
              <a:rPr lang="en-GB" altLang="en-US" sz="2600" dirty="0"/>
              <a:t>Small (Default) $0.090 per Hour. </a:t>
            </a:r>
            <a:br>
              <a:rPr lang="en-GB" altLang="en-US" sz="2600" dirty="0"/>
            </a:br>
            <a:r>
              <a:rPr lang="en-GB" altLang="en-US" sz="2000" dirty="0"/>
              <a:t>1.7 GB memory</a:t>
            </a:r>
            <a:br>
              <a:rPr lang="en-GB" altLang="en-US" sz="2000" dirty="0"/>
            </a:br>
            <a:r>
              <a:rPr lang="en-GB" altLang="en-US" sz="2000" dirty="0"/>
              <a:t>1 EC2 Compute Unit (1 virtual core with 1 EC2 Compute Unit)</a:t>
            </a:r>
            <a:br>
              <a:rPr lang="en-GB" altLang="en-US" sz="2000" dirty="0"/>
            </a:br>
            <a:r>
              <a:rPr lang="en-GB" altLang="en-US" sz="2000" dirty="0"/>
              <a:t>160 GB instance storage</a:t>
            </a:r>
            <a:br>
              <a:rPr lang="en-GB" altLang="en-US" sz="2000" dirty="0"/>
            </a:br>
            <a:r>
              <a:rPr lang="en-GB" altLang="en-US" sz="2000" dirty="0"/>
              <a:t>32-bit or 64-bit platform</a:t>
            </a:r>
            <a:br>
              <a:rPr lang="en-GB" altLang="en-US" sz="2600" dirty="0"/>
            </a:br>
            <a:br>
              <a:rPr lang="en-GB" altLang="en-US" sz="2600" dirty="0"/>
            </a:br>
            <a:r>
              <a:rPr lang="en-GB" altLang="en-US" sz="2600" dirty="0"/>
              <a:t>Extra Large $0.720 per Hour</a:t>
            </a:r>
            <a:br>
              <a:rPr lang="en-GB" altLang="en-US" sz="2600" dirty="0"/>
            </a:br>
            <a:r>
              <a:rPr lang="en-GB" altLang="en-US" sz="2000" dirty="0"/>
              <a:t>15 GB memory</a:t>
            </a:r>
            <a:br>
              <a:rPr lang="en-GB" altLang="en-US" sz="2000" dirty="0"/>
            </a:br>
            <a:r>
              <a:rPr lang="en-GB" altLang="en-US" sz="2000" dirty="0"/>
              <a:t>8 EC2 Compute Units (4 virtual cores with 2 EC2 Compute Units each)</a:t>
            </a:r>
            <a:br>
              <a:rPr lang="en-GB" altLang="en-US" sz="2000" dirty="0"/>
            </a:br>
            <a:r>
              <a:rPr lang="en-GB" altLang="en-US" sz="2000" dirty="0"/>
              <a:t>1,690 GB instance storage</a:t>
            </a:r>
            <a:br>
              <a:rPr lang="en-GB" altLang="en-US" sz="2000" dirty="0"/>
            </a:br>
            <a:r>
              <a:rPr lang="en-GB" altLang="en-US" sz="2000" dirty="0"/>
              <a:t>64-bit platform</a:t>
            </a:r>
            <a:br>
              <a:rPr lang="en-GB" altLang="en-US" sz="2000" dirty="0"/>
            </a:br>
            <a:br>
              <a:rPr lang="en-GB" altLang="en-US" sz="2600" dirty="0"/>
            </a:br>
            <a:r>
              <a:rPr lang="en-GB" altLang="en-US" sz="2600" dirty="0"/>
              <a:t>There are also additional costs for I/O and extra storage (although these aren't much). </a:t>
            </a:r>
          </a:p>
          <a:p>
            <a:pPr marL="0" indent="0">
              <a:buNone/>
            </a:pPr>
            <a:r>
              <a:rPr lang="en-GB" altLang="en-US" sz="2600" dirty="0"/>
              <a:t>You can start/stop the machines and should generally only pay when in use.</a:t>
            </a:r>
            <a:br>
              <a:rPr lang="en-GB" altLang="en-US" sz="2600" dirty="0"/>
            </a:br>
            <a:endParaRPr lang="en-GB" altLang="en-US" sz="2600" dirty="0"/>
          </a:p>
        </p:txBody>
      </p:sp>
    </p:spTree>
    <p:extLst>
      <p:ext uri="{BB962C8B-B14F-4D97-AF65-F5344CB8AC3E}">
        <p14:creationId xmlns:p14="http://schemas.microsoft.com/office/powerpoint/2010/main" val="21320167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id="{079893A4-7C82-42E5-9815-BB7A75A7698B}"/>
              </a:ext>
            </a:extLst>
          </p:cNvPr>
          <p:cNvSpPr>
            <a:spLocks noGrp="1"/>
          </p:cNvSpPr>
          <p:nvPr>
            <p:ph type="title"/>
          </p:nvPr>
        </p:nvSpPr>
        <p:spPr>
          <a:xfrm>
            <a:off x="2063750" y="260351"/>
            <a:ext cx="9576866" cy="936625"/>
          </a:xfrm>
        </p:spPr>
        <p:txBody>
          <a:bodyPr/>
          <a:lstStyle/>
          <a:p>
            <a:pPr algn="r"/>
            <a:r>
              <a:rPr lang="en-GB" altLang="en-US" sz="4000" dirty="0"/>
              <a:t>Cloud computing</a:t>
            </a:r>
          </a:p>
        </p:txBody>
      </p:sp>
      <p:sp>
        <p:nvSpPr>
          <p:cNvPr id="3" name="Content Placeholder 2">
            <a:extLst>
              <a:ext uri="{FF2B5EF4-FFF2-40B4-BE49-F238E27FC236}">
                <a16:creationId xmlns:a16="http://schemas.microsoft.com/office/drawing/2014/main" id="{8FB608A9-D3E2-4E57-A8B6-CE7805DB70BE}"/>
              </a:ext>
            </a:extLst>
          </p:cNvPr>
          <p:cNvSpPr>
            <a:spLocks noGrp="1"/>
          </p:cNvSpPr>
          <p:nvPr>
            <p:ph idx="1"/>
          </p:nvPr>
        </p:nvSpPr>
        <p:spPr>
          <a:xfrm>
            <a:off x="479376" y="2060576"/>
            <a:ext cx="11017224" cy="4525963"/>
          </a:xfrm>
        </p:spPr>
        <p:txBody>
          <a:bodyPr/>
          <a:lstStyle/>
          <a:p>
            <a:pPr marL="0" indent="0">
              <a:buNone/>
              <a:defRPr/>
            </a:pPr>
            <a:r>
              <a:rPr lang="en-GB" sz="2600" dirty="0">
                <a:solidFill>
                  <a:schemeClr val="tx2">
                    <a:lumMod val="60000"/>
                    <a:lumOff val="40000"/>
                  </a:schemeClr>
                </a:solidFill>
              </a:rPr>
              <a:t>Very low entry cost, though you don’t own the machines.</a:t>
            </a:r>
          </a:p>
          <a:p>
            <a:pPr marL="0" indent="0">
              <a:buNone/>
              <a:defRPr/>
            </a:pPr>
            <a:r>
              <a:rPr lang="en-GB" sz="2600" dirty="0">
                <a:solidFill>
                  <a:schemeClr val="tx2">
                    <a:lumMod val="60000"/>
                    <a:lumOff val="40000"/>
                  </a:schemeClr>
                </a:solidFill>
              </a:rPr>
              <a:t>Flexible resource levels.</a:t>
            </a:r>
          </a:p>
          <a:p>
            <a:pPr marL="0" indent="0">
              <a:buNone/>
              <a:defRPr/>
            </a:pPr>
            <a:r>
              <a:rPr lang="en-GB" sz="2600" dirty="0">
                <a:solidFill>
                  <a:schemeClr val="tx2">
                    <a:lumMod val="60000"/>
                    <a:lumOff val="40000"/>
                  </a:schemeClr>
                </a:solidFill>
              </a:rPr>
              <a:t>Someone else maintains and secures the machines.</a:t>
            </a:r>
          </a:p>
          <a:p>
            <a:pPr marL="0" indent="0">
              <a:buNone/>
              <a:defRPr/>
            </a:pPr>
            <a:r>
              <a:rPr lang="en-GB" sz="2600" dirty="0">
                <a:solidFill>
                  <a:srgbClr val="CC3300"/>
                </a:solidFill>
              </a:rPr>
              <a:t>Usually not connected directly to useful resources.</a:t>
            </a:r>
          </a:p>
          <a:p>
            <a:pPr marL="0" indent="0">
              <a:buNone/>
              <a:defRPr/>
            </a:pPr>
            <a:r>
              <a:rPr lang="en-GB" sz="2600" dirty="0">
                <a:solidFill>
                  <a:srgbClr val="CC3300"/>
                </a:solidFill>
              </a:rPr>
              <a:t>You don’t know what they are doing with your data, and usually they are hosted outside your country, which may cause data-protection issues.</a:t>
            </a:r>
          </a:p>
          <a:p>
            <a:pPr marL="0" indent="0">
              <a:buNone/>
              <a:defRPr/>
            </a:pPr>
            <a:r>
              <a:rPr lang="en-GB" sz="2600" dirty="0">
                <a:solidFill>
                  <a:srgbClr val="CC3300"/>
                </a:solidFill>
              </a:rPr>
              <a:t>Latency between machines can vary, though it is often possible to request machines local to each other.</a:t>
            </a:r>
          </a:p>
        </p:txBody>
      </p:sp>
    </p:spTree>
    <p:extLst>
      <p:ext uri="{BB962C8B-B14F-4D97-AF65-F5344CB8AC3E}">
        <p14:creationId xmlns:p14="http://schemas.microsoft.com/office/powerpoint/2010/main" val="27079660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a:extLst>
              <a:ext uri="{FF2B5EF4-FFF2-40B4-BE49-F238E27FC236}">
                <a16:creationId xmlns:a16="http://schemas.microsoft.com/office/drawing/2014/main" id="{5D3E1FEE-7E86-480D-AE60-3C2A99B128B1}"/>
              </a:ext>
            </a:extLst>
          </p:cNvPr>
          <p:cNvSpPr>
            <a:spLocks noGrp="1"/>
          </p:cNvSpPr>
          <p:nvPr>
            <p:ph type="title"/>
          </p:nvPr>
        </p:nvSpPr>
        <p:spPr>
          <a:xfrm>
            <a:off x="2135188" y="188913"/>
            <a:ext cx="9505428" cy="863600"/>
          </a:xfrm>
        </p:spPr>
        <p:txBody>
          <a:bodyPr/>
          <a:lstStyle/>
          <a:p>
            <a:pPr algn="r"/>
            <a:r>
              <a:rPr lang="en-GB" altLang="en-US" sz="4000" dirty="0"/>
              <a:t>Issues with architecture</a:t>
            </a:r>
            <a:endParaRPr lang="en-GB" altLang="en-US" dirty="0"/>
          </a:p>
        </p:txBody>
      </p:sp>
      <p:sp>
        <p:nvSpPr>
          <p:cNvPr id="3" name="Content Placeholder 2">
            <a:extLst>
              <a:ext uri="{FF2B5EF4-FFF2-40B4-BE49-F238E27FC236}">
                <a16:creationId xmlns:a16="http://schemas.microsoft.com/office/drawing/2014/main" id="{701062DD-EB73-4B4A-8BAB-2DFA60629508}"/>
              </a:ext>
            </a:extLst>
          </p:cNvPr>
          <p:cNvSpPr>
            <a:spLocks noGrp="1"/>
          </p:cNvSpPr>
          <p:nvPr>
            <p:ph idx="1"/>
          </p:nvPr>
        </p:nvSpPr>
        <p:spPr>
          <a:xfrm>
            <a:off x="551385" y="981075"/>
            <a:ext cx="9937230" cy="5761038"/>
          </a:xfrm>
        </p:spPr>
        <p:txBody>
          <a:bodyPr/>
          <a:lstStyle/>
          <a:p>
            <a:pPr marL="0" indent="0">
              <a:buNone/>
              <a:defRPr/>
            </a:pPr>
            <a:r>
              <a:rPr lang="en-GB" sz="2600" dirty="0"/>
              <a:t>Is there going to be a lot of communication?</a:t>
            </a:r>
          </a:p>
          <a:p>
            <a:pPr marL="0" indent="0">
              <a:buNone/>
              <a:defRPr/>
            </a:pPr>
            <a:r>
              <a:rPr lang="en-GB" sz="2600" dirty="0"/>
              <a:t>	</a:t>
            </a:r>
            <a:r>
              <a:rPr lang="en-GB" sz="2600" dirty="0">
                <a:solidFill>
                  <a:schemeClr val="tx2">
                    <a:lumMod val="60000"/>
                    <a:lumOff val="40000"/>
                  </a:schemeClr>
                </a:solidFill>
              </a:rPr>
              <a:t>LAN Beowulf (or bus-connected supercomputer).</a:t>
            </a:r>
          </a:p>
          <a:p>
            <a:pPr marL="0" indent="0">
              <a:buNone/>
              <a:defRPr/>
            </a:pPr>
            <a:r>
              <a:rPr lang="en-GB" sz="2600" dirty="0"/>
              <a:t>Can you cope with security issues?</a:t>
            </a:r>
          </a:p>
          <a:p>
            <a:pPr marL="0" indent="0">
              <a:buNone/>
              <a:defRPr/>
            </a:pPr>
            <a:r>
              <a:rPr lang="en-GB" sz="2600" dirty="0"/>
              <a:t>	</a:t>
            </a:r>
            <a:r>
              <a:rPr lang="en-GB" sz="2600" dirty="0">
                <a:solidFill>
                  <a:schemeClr val="tx2">
                    <a:lumMod val="60000"/>
                    <a:lumOff val="40000"/>
                  </a:schemeClr>
                </a:solidFill>
              </a:rPr>
              <a:t>If not, Grid or Cloud.</a:t>
            </a:r>
          </a:p>
          <a:p>
            <a:pPr marL="0" indent="0">
              <a:buNone/>
              <a:defRPr/>
            </a:pPr>
            <a:r>
              <a:rPr lang="en-GB" sz="2600" dirty="0"/>
              <a:t>What skills do you need?</a:t>
            </a:r>
          </a:p>
          <a:p>
            <a:pPr marL="0" indent="0">
              <a:buNone/>
              <a:defRPr/>
            </a:pPr>
            <a:r>
              <a:rPr lang="en-GB" sz="2600" dirty="0"/>
              <a:t>	</a:t>
            </a:r>
            <a:r>
              <a:rPr lang="en-GB" sz="2600" dirty="0">
                <a:solidFill>
                  <a:schemeClr val="tx2">
                    <a:lumMod val="60000"/>
                    <a:lumOff val="40000"/>
                  </a:schemeClr>
                </a:solidFill>
              </a:rPr>
              <a:t>If not Linux, then Beowulf-</a:t>
            </a:r>
            <a:r>
              <a:rPr lang="en-GB" sz="2600" dirty="0" err="1">
                <a:solidFill>
                  <a:schemeClr val="tx2">
                    <a:lumMod val="60000"/>
                    <a:lumOff val="40000"/>
                  </a:schemeClr>
                </a:solidFill>
              </a:rPr>
              <a:t>lite</a:t>
            </a:r>
            <a:r>
              <a:rPr lang="en-GB" sz="2600" dirty="0">
                <a:solidFill>
                  <a:schemeClr val="tx2">
                    <a:lumMod val="60000"/>
                    <a:lumOff val="40000"/>
                  </a:schemeClr>
                </a:solidFill>
              </a:rPr>
              <a:t> MPJ on a Windows cluster.</a:t>
            </a:r>
          </a:p>
          <a:p>
            <a:pPr marL="0" indent="0">
              <a:buNone/>
              <a:defRPr/>
            </a:pPr>
            <a:r>
              <a:rPr lang="en-GB" sz="2600" dirty="0"/>
              <a:t>Do you have the computing resources?</a:t>
            </a:r>
          </a:p>
          <a:p>
            <a:pPr marL="0" indent="0">
              <a:buNone/>
              <a:defRPr/>
            </a:pPr>
            <a:r>
              <a:rPr lang="en-GB" sz="2600" dirty="0"/>
              <a:t>	</a:t>
            </a:r>
            <a:r>
              <a:rPr lang="en-GB" sz="2600" dirty="0">
                <a:solidFill>
                  <a:schemeClr val="tx2">
                    <a:lumMod val="60000"/>
                    <a:lumOff val="40000"/>
                  </a:schemeClr>
                </a:solidFill>
              </a:rPr>
              <a:t>If not, Volunteer system, Grid or Cloud.</a:t>
            </a:r>
          </a:p>
          <a:p>
            <a:pPr marL="0" indent="0">
              <a:buNone/>
              <a:defRPr/>
            </a:pPr>
            <a:r>
              <a:rPr lang="en-GB" sz="2600" dirty="0"/>
              <a:t>What other services do you want?</a:t>
            </a:r>
          </a:p>
          <a:p>
            <a:pPr marL="0" indent="0">
              <a:buNone/>
              <a:defRPr/>
            </a:pPr>
            <a:r>
              <a:rPr lang="en-GB" sz="2600" dirty="0"/>
              <a:t>	</a:t>
            </a:r>
            <a:r>
              <a:rPr lang="en-GB" sz="2600" dirty="0">
                <a:solidFill>
                  <a:schemeClr val="tx2">
                    <a:lumMod val="60000"/>
                    <a:lumOff val="40000"/>
                  </a:schemeClr>
                </a:solidFill>
              </a:rPr>
              <a:t>If many, probably Grid.</a:t>
            </a:r>
          </a:p>
          <a:p>
            <a:pPr marL="0" indent="0">
              <a:buNone/>
              <a:defRPr/>
            </a:pPr>
            <a:r>
              <a:rPr lang="en-GB" sz="2600" dirty="0"/>
              <a:t>Do you want a permanent resource?</a:t>
            </a:r>
          </a:p>
          <a:p>
            <a:pPr marL="0" indent="0">
              <a:buNone/>
              <a:defRPr/>
            </a:pPr>
            <a:r>
              <a:rPr lang="en-GB" sz="2600" dirty="0"/>
              <a:t>	</a:t>
            </a:r>
            <a:r>
              <a:rPr lang="en-GB" sz="2600" dirty="0">
                <a:solidFill>
                  <a:schemeClr val="tx2">
                    <a:lumMod val="60000"/>
                    <a:lumOff val="40000"/>
                  </a:schemeClr>
                </a:solidFill>
              </a:rPr>
              <a:t>If not, Volunteer, Grid, or Cloud.</a:t>
            </a:r>
          </a:p>
        </p:txBody>
      </p:sp>
    </p:spTree>
    <p:extLst>
      <p:ext uri="{BB962C8B-B14F-4D97-AF65-F5344CB8AC3E}">
        <p14:creationId xmlns:p14="http://schemas.microsoft.com/office/powerpoint/2010/main" val="22180925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a:extLst>
              <a:ext uri="{FF2B5EF4-FFF2-40B4-BE49-F238E27FC236}">
                <a16:creationId xmlns:a16="http://schemas.microsoft.com/office/drawing/2014/main" id="{B3332C55-7202-440A-9C08-60A982FCABB1}"/>
              </a:ext>
            </a:extLst>
          </p:cNvPr>
          <p:cNvSpPr>
            <a:spLocks noGrp="1"/>
          </p:cNvSpPr>
          <p:nvPr>
            <p:ph type="title"/>
          </p:nvPr>
        </p:nvSpPr>
        <p:spPr>
          <a:xfrm>
            <a:off x="2049462" y="188914"/>
            <a:ext cx="9519145" cy="936625"/>
          </a:xfrm>
        </p:spPr>
        <p:txBody>
          <a:bodyPr/>
          <a:lstStyle/>
          <a:p>
            <a:pPr algn="r"/>
            <a:r>
              <a:rPr lang="en-GB" altLang="en-US" sz="4000" dirty="0"/>
              <a:t>Further info</a:t>
            </a:r>
          </a:p>
        </p:txBody>
      </p:sp>
      <p:sp>
        <p:nvSpPr>
          <p:cNvPr id="91139" name="Content Placeholder 2">
            <a:extLst>
              <a:ext uri="{FF2B5EF4-FFF2-40B4-BE49-F238E27FC236}">
                <a16:creationId xmlns:a16="http://schemas.microsoft.com/office/drawing/2014/main" id="{619EB6BB-8216-49D7-9583-9A14E676DAC8}"/>
              </a:ext>
            </a:extLst>
          </p:cNvPr>
          <p:cNvSpPr>
            <a:spLocks noGrp="1"/>
          </p:cNvSpPr>
          <p:nvPr>
            <p:ph idx="1"/>
          </p:nvPr>
        </p:nvSpPr>
        <p:spPr>
          <a:xfrm>
            <a:off x="335361" y="1052513"/>
            <a:ext cx="7992666" cy="5575300"/>
          </a:xfrm>
        </p:spPr>
        <p:txBody>
          <a:bodyPr/>
          <a:lstStyle/>
          <a:p>
            <a:pPr marL="0" indent="0">
              <a:spcAft>
                <a:spcPts val="1200"/>
              </a:spcAft>
              <a:buNone/>
            </a:pPr>
            <a:r>
              <a:rPr lang="en-GB" altLang="en-US" sz="2600" dirty="0"/>
              <a:t>A really good book that introduces threads, </a:t>
            </a:r>
            <a:r>
              <a:rPr lang="en-GB" altLang="en-US" sz="2600" dirty="0" err="1"/>
              <a:t>concurrent.futures</a:t>
            </a:r>
            <a:r>
              <a:rPr lang="en-GB" altLang="en-US" sz="2600" dirty="0"/>
              <a:t>, and celery, and gives a detailed look at setting up Amazon cloud computing is:</a:t>
            </a:r>
          </a:p>
          <a:p>
            <a:pPr marL="0" indent="0">
              <a:spcAft>
                <a:spcPts val="1200"/>
              </a:spcAft>
              <a:buNone/>
            </a:pPr>
            <a:r>
              <a:rPr lang="en-GB" altLang="en-US" sz="2600" dirty="0"/>
              <a:t>Francesco </a:t>
            </a:r>
            <a:r>
              <a:rPr lang="en-GB" altLang="en-US" sz="2600" dirty="0" err="1"/>
              <a:t>Pierfederici</a:t>
            </a:r>
            <a:r>
              <a:rPr lang="en-GB" altLang="en-US" sz="2600" dirty="0"/>
              <a:t> (2016) </a:t>
            </a:r>
            <a:r>
              <a:rPr lang="en-GB" altLang="en-US" sz="2600" i="1" dirty="0"/>
              <a:t>Distributed Computing with Python</a:t>
            </a:r>
            <a:r>
              <a:rPr lang="en-GB" altLang="en-US" sz="2600" dirty="0"/>
              <a:t>.</a:t>
            </a:r>
          </a:p>
          <a:p>
            <a:pPr marL="0" indent="0">
              <a:spcAft>
                <a:spcPts val="1200"/>
              </a:spcAft>
              <a:buNone/>
            </a:pPr>
            <a:r>
              <a:rPr lang="en-GB" altLang="en-US" sz="2600" dirty="0"/>
              <a:t>It doesn't cover MPI. For this, the MPI4Py docs are good. You could also check out a general MPI book, as the API and issues are roughly similar, and you'll need to get a C version running in the background. A good one is:</a:t>
            </a:r>
          </a:p>
          <a:p>
            <a:pPr marL="0" indent="0">
              <a:spcAft>
                <a:spcPts val="1200"/>
              </a:spcAft>
              <a:buNone/>
            </a:pPr>
            <a:r>
              <a:rPr lang="en-GB" altLang="en-US" sz="2600" dirty="0"/>
              <a:t>Peter Pacheco (2011) </a:t>
            </a:r>
            <a:r>
              <a:rPr lang="en-GB" altLang="en-US" sz="2600" i="1" dirty="0"/>
              <a:t>An Introduction to Parallel Programming </a:t>
            </a:r>
            <a:r>
              <a:rPr lang="en-GB" altLang="en-US" sz="2600" dirty="0"/>
              <a:t>(update on</a:t>
            </a:r>
            <a:r>
              <a:rPr lang="en-GB" altLang="en-US" sz="2600" i="1" dirty="0"/>
              <a:t> Parallel Programming with MPI</a:t>
            </a:r>
            <a:r>
              <a:rPr lang="en-GB" altLang="en-US" sz="2600" dirty="0"/>
              <a:t>? C++ code, but fine).</a:t>
            </a:r>
          </a:p>
          <a:p>
            <a:pPr marL="0" indent="0">
              <a:buNone/>
            </a:pPr>
            <a:endParaRPr lang="en-GB" altLang="en-US" sz="2600" i="1" dirty="0"/>
          </a:p>
        </p:txBody>
      </p:sp>
      <p:pic>
        <p:nvPicPr>
          <p:cNvPr id="2" name="Picture 1">
            <a:extLst>
              <a:ext uri="{FF2B5EF4-FFF2-40B4-BE49-F238E27FC236}">
                <a16:creationId xmlns:a16="http://schemas.microsoft.com/office/drawing/2014/main" id="{538E2901-2A9E-4E07-ACC8-B14AE4E4F05A}"/>
              </a:ext>
            </a:extLst>
          </p:cNvPr>
          <p:cNvPicPr>
            <a:picLocks noChangeAspect="1"/>
          </p:cNvPicPr>
          <p:nvPr/>
        </p:nvPicPr>
        <p:blipFill>
          <a:blip r:embed="rId3"/>
          <a:stretch>
            <a:fillRect/>
          </a:stretch>
        </p:blipFill>
        <p:spPr>
          <a:xfrm>
            <a:off x="9480376" y="1196753"/>
            <a:ext cx="2005583" cy="2469930"/>
          </a:xfrm>
          <a:prstGeom prst="rect">
            <a:avLst/>
          </a:prstGeom>
        </p:spPr>
      </p:pic>
      <p:pic>
        <p:nvPicPr>
          <p:cNvPr id="4" name="Picture 3" descr="A picture containing windmill, outdoor object, grass, sky&#10;&#10;Description generated with very high confidence">
            <a:extLst>
              <a:ext uri="{FF2B5EF4-FFF2-40B4-BE49-F238E27FC236}">
                <a16:creationId xmlns:a16="http://schemas.microsoft.com/office/drawing/2014/main" id="{2F227858-C473-4D49-BA73-CA2D6045D8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74707" y="4005064"/>
            <a:ext cx="2005583" cy="2585061"/>
          </a:xfrm>
          <a:prstGeom prst="rect">
            <a:avLst/>
          </a:prstGeom>
        </p:spPr>
      </p:pic>
    </p:spTree>
    <p:extLst>
      <p:ext uri="{BB962C8B-B14F-4D97-AF65-F5344CB8AC3E}">
        <p14:creationId xmlns:p14="http://schemas.microsoft.com/office/powerpoint/2010/main" val="1128118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CFACC7E-0DE5-477D-B6E6-83469B0AAED5}"/>
              </a:ext>
            </a:extLst>
          </p:cNvPr>
          <p:cNvSpPr>
            <a:spLocks noGrp="1"/>
          </p:cNvSpPr>
          <p:nvPr>
            <p:ph type="title"/>
          </p:nvPr>
        </p:nvSpPr>
        <p:spPr/>
        <p:txBody>
          <a:bodyPr/>
          <a:lstStyle/>
          <a:p>
            <a:pPr algn="r"/>
            <a:r>
              <a:rPr lang="en-GB" altLang="en-US" sz="4000"/>
              <a:t>Processing</a:t>
            </a:r>
            <a:endParaRPr lang="en-GB" altLang="en-US"/>
          </a:p>
        </p:txBody>
      </p:sp>
      <p:sp>
        <p:nvSpPr>
          <p:cNvPr id="14339" name="Content Placeholder 2">
            <a:extLst>
              <a:ext uri="{FF2B5EF4-FFF2-40B4-BE49-F238E27FC236}">
                <a16:creationId xmlns:a16="http://schemas.microsoft.com/office/drawing/2014/main" id="{5F7C1514-84D3-4B26-9DE1-BE84336474AA}"/>
              </a:ext>
            </a:extLst>
          </p:cNvPr>
          <p:cNvSpPr>
            <a:spLocks noGrp="1"/>
          </p:cNvSpPr>
          <p:nvPr>
            <p:ph idx="1"/>
          </p:nvPr>
        </p:nvSpPr>
        <p:spPr>
          <a:xfrm>
            <a:off x="407368" y="2276476"/>
            <a:ext cx="11305256" cy="4310063"/>
          </a:xfrm>
        </p:spPr>
        <p:txBody>
          <a:bodyPr/>
          <a:lstStyle/>
          <a:p>
            <a:pPr marL="0" indent="0">
              <a:spcAft>
                <a:spcPts val="1200"/>
              </a:spcAft>
              <a:buNone/>
            </a:pPr>
            <a:r>
              <a:rPr lang="en-GB" altLang="en-US" sz="2600" dirty="0"/>
              <a:t>Models vary greatly in the processing they require.</a:t>
            </a:r>
          </a:p>
          <a:p>
            <a:pPr marL="0" indent="0">
              <a:spcAft>
                <a:spcPts val="1200"/>
              </a:spcAft>
              <a:buNone/>
            </a:pPr>
            <a:r>
              <a:rPr lang="en-GB" altLang="en-US" sz="2600" dirty="0"/>
              <a:t>a) Individual level model of 273 burglars searching 30000 houses in Leeds over 30 days takes 20hrs.</a:t>
            </a:r>
          </a:p>
          <a:p>
            <a:pPr marL="0" indent="0">
              <a:spcAft>
                <a:spcPts val="1200"/>
              </a:spcAft>
              <a:buNone/>
            </a:pPr>
            <a:r>
              <a:rPr lang="en-GB" altLang="en-US" sz="2600" dirty="0"/>
              <a:t> b) Aphid migration model of 750,000 aphids takes 12 days to run them out of a 100m field.</a:t>
            </a:r>
          </a:p>
          <a:p>
            <a:pPr marL="0" indent="0">
              <a:spcAft>
                <a:spcPts val="1200"/>
              </a:spcAft>
              <a:buNone/>
            </a:pPr>
            <a:r>
              <a:rPr lang="en-GB" altLang="en-US" sz="2600" dirty="0"/>
              <a:t>These, again, seem ok.</a:t>
            </a:r>
          </a:p>
        </p:txBody>
      </p:sp>
    </p:spTree>
    <p:extLst>
      <p:ext uri="{BB962C8B-B14F-4D97-AF65-F5344CB8AC3E}">
        <p14:creationId xmlns:p14="http://schemas.microsoft.com/office/powerpoint/2010/main" val="986132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883B5A3B-3B18-47D0-9B22-58A4FB34C84D}"/>
              </a:ext>
            </a:extLst>
          </p:cNvPr>
          <p:cNvSpPr>
            <a:spLocks noGrp="1"/>
          </p:cNvSpPr>
          <p:nvPr>
            <p:ph type="title"/>
          </p:nvPr>
        </p:nvSpPr>
        <p:spPr/>
        <p:txBody>
          <a:bodyPr/>
          <a:lstStyle/>
          <a:p>
            <a:pPr algn="r"/>
            <a:r>
              <a:rPr lang="en-GB" altLang="en-US" sz="4000"/>
              <a:t>Processing</a:t>
            </a:r>
            <a:endParaRPr lang="en-GB" altLang="en-US"/>
          </a:p>
        </p:txBody>
      </p:sp>
      <p:sp>
        <p:nvSpPr>
          <p:cNvPr id="9219" name="Content Placeholder 2">
            <a:extLst>
              <a:ext uri="{FF2B5EF4-FFF2-40B4-BE49-F238E27FC236}">
                <a16:creationId xmlns:a16="http://schemas.microsoft.com/office/drawing/2014/main" id="{A2015E2B-1846-45E5-8EBB-9BA79D593E33}"/>
              </a:ext>
            </a:extLst>
          </p:cNvPr>
          <p:cNvSpPr>
            <a:spLocks noGrp="1"/>
          </p:cNvSpPr>
          <p:nvPr>
            <p:ph idx="1"/>
          </p:nvPr>
        </p:nvSpPr>
        <p:spPr>
          <a:xfrm>
            <a:off x="407368" y="2205038"/>
            <a:ext cx="11305255" cy="4381500"/>
          </a:xfrm>
        </p:spPr>
        <p:txBody>
          <a:bodyPr/>
          <a:lstStyle/>
          <a:p>
            <a:pPr marL="0" indent="0">
              <a:spcAft>
                <a:spcPts val="1200"/>
              </a:spcAft>
              <a:buNone/>
              <a:defRPr/>
            </a:pPr>
            <a:r>
              <a:rPr lang="en-GB" sz="2600" dirty="0"/>
              <a:t>However, in general models need multiple runs.</a:t>
            </a:r>
          </a:p>
          <a:p>
            <a:pPr marL="0" indent="0">
              <a:spcAft>
                <a:spcPts val="1200"/>
              </a:spcAft>
              <a:buNone/>
              <a:defRPr/>
            </a:pPr>
            <a:r>
              <a:rPr lang="en-GB" sz="2600" dirty="0"/>
              <a:t>Models tend to be </a:t>
            </a:r>
            <a:r>
              <a:rPr lang="en-GB" sz="2600" dirty="0">
                <a:solidFill>
                  <a:schemeClr val="tx2">
                    <a:lumMod val="60000"/>
                    <a:lumOff val="40000"/>
                  </a:schemeClr>
                </a:solidFill>
              </a:rPr>
              <a:t>stochastic</a:t>
            </a:r>
            <a:r>
              <a:rPr lang="en-GB" sz="2600" dirty="0"/>
              <a:t>: include a random element so need multiple runs to give a probabilistic distribution as a result.</a:t>
            </a:r>
          </a:p>
          <a:p>
            <a:pPr marL="0" indent="0">
              <a:spcAft>
                <a:spcPts val="1200"/>
              </a:spcAft>
              <a:buNone/>
              <a:defRPr/>
            </a:pPr>
            <a:r>
              <a:rPr lang="en-GB" sz="2600" dirty="0"/>
              <a:t>Errors in inputs mean you need a distribution of inputs to give a reasonable idea of likely range of model outputs in the face of these errors.</a:t>
            </a:r>
          </a:p>
        </p:txBody>
      </p:sp>
    </p:spTree>
    <p:extLst>
      <p:ext uri="{BB962C8B-B14F-4D97-AF65-F5344CB8AC3E}">
        <p14:creationId xmlns:p14="http://schemas.microsoft.com/office/powerpoint/2010/main" val="1146435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1472226956</TotalTime>
  <Pages>19</Pages>
  <Words>8718</Words>
  <Application>Microsoft Office PowerPoint</Application>
  <PresentationFormat>Widescreen</PresentationFormat>
  <Paragraphs>680</Paragraphs>
  <Slides>74</Slides>
  <Notes>59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74</vt:i4>
      </vt:variant>
    </vt:vector>
  </HeadingPairs>
  <TitlesOfParts>
    <vt:vector size="79" baseType="lpstr">
      <vt:lpstr>Arial</vt:lpstr>
      <vt:lpstr>Calibri</vt:lpstr>
      <vt:lpstr>Courier New</vt:lpstr>
      <vt:lpstr>Times New Roman</vt:lpstr>
      <vt:lpstr>Office Theme</vt:lpstr>
      <vt:lpstr>Parallel Programming</vt:lpstr>
      <vt:lpstr>A few terms from standard programming</vt:lpstr>
      <vt:lpstr>How to check processor/core numbers</vt:lpstr>
      <vt:lpstr>PowerPoint Presentation</vt:lpstr>
      <vt:lpstr>The frontier of modelling</vt:lpstr>
      <vt:lpstr>Memory</vt:lpstr>
      <vt:lpstr>Memory</vt:lpstr>
      <vt:lpstr>Processing</vt:lpstr>
      <vt:lpstr>Processing</vt:lpstr>
      <vt:lpstr>Monte Carlo testing</vt:lpstr>
      <vt:lpstr>Identifiability</vt:lpstr>
      <vt:lpstr>Equifinality</vt:lpstr>
      <vt:lpstr>Processing</vt:lpstr>
      <vt:lpstr>Issues</vt:lpstr>
      <vt:lpstr>Solutions</vt:lpstr>
      <vt:lpstr>PowerPoint Presentation</vt:lpstr>
      <vt:lpstr>Supercomputers vs. Distributed</vt:lpstr>
      <vt:lpstr>Flynn’s taxonomy</vt:lpstr>
      <vt:lpstr>Beowulf</vt:lpstr>
      <vt:lpstr>Parallelisation</vt:lpstr>
      <vt:lpstr>Which?</vt:lpstr>
      <vt:lpstr>Case Study</vt:lpstr>
      <vt:lpstr>Case Study</vt:lpstr>
      <vt:lpstr>Issues with parallelisation</vt:lpstr>
      <vt:lpstr>PowerPoint Presentation</vt:lpstr>
      <vt:lpstr>Threads</vt:lpstr>
      <vt:lpstr>Python Threads</vt:lpstr>
      <vt:lpstr>Python Threads</vt:lpstr>
      <vt:lpstr>Python Threads</vt:lpstr>
      <vt:lpstr>(very) Simple  queue example</vt:lpstr>
      <vt:lpstr>Python Threads</vt:lpstr>
      <vt:lpstr>Multi-processor programs</vt:lpstr>
      <vt:lpstr>Multi-process programs</vt:lpstr>
      <vt:lpstr>Getting results</vt:lpstr>
      <vt:lpstr>Getting results</vt:lpstr>
      <vt:lpstr>Multi-process programs</vt:lpstr>
      <vt:lpstr>Other functions</vt:lpstr>
      <vt:lpstr>Distributed parallelisation</vt:lpstr>
      <vt:lpstr>Broker and Backend</vt:lpstr>
      <vt:lpstr>Example: cel.py</vt:lpstr>
      <vt:lpstr>How to</vt:lpstr>
      <vt:lpstr>Other elements</vt:lpstr>
      <vt:lpstr>Downsides</vt:lpstr>
      <vt:lpstr>Parallel programming</vt:lpstr>
      <vt:lpstr>General outline</vt:lpstr>
      <vt:lpstr>MPI  basics</vt:lpstr>
      <vt:lpstr>Load balancing</vt:lpstr>
      <vt:lpstr>Sending stuff</vt:lpstr>
      <vt:lpstr>Receiving stuff</vt:lpstr>
      <vt:lpstr>MPI</vt:lpstr>
      <vt:lpstr>multiprocessing library</vt:lpstr>
      <vt:lpstr>Summary</vt:lpstr>
      <vt:lpstr>PowerPoint Presentation</vt:lpstr>
      <vt:lpstr>Issues with architecture</vt:lpstr>
      <vt:lpstr>Communication and Processing speed</vt:lpstr>
      <vt:lpstr>Latency and Location</vt:lpstr>
      <vt:lpstr>Latency and Location</vt:lpstr>
      <vt:lpstr>Speedup</vt:lpstr>
      <vt:lpstr>Security</vt:lpstr>
      <vt:lpstr>Skills</vt:lpstr>
      <vt:lpstr>Linux Books</vt:lpstr>
      <vt:lpstr>Volunteer computing</vt:lpstr>
      <vt:lpstr>Volunteer computing</vt:lpstr>
      <vt:lpstr>Multi-core machines / GPUs</vt:lpstr>
      <vt:lpstr>GPUs</vt:lpstr>
      <vt:lpstr>Beowulf</vt:lpstr>
      <vt:lpstr>Grid Computing</vt:lpstr>
      <vt:lpstr>Grid</vt:lpstr>
      <vt:lpstr>Running on ‘The Grid’</vt:lpstr>
      <vt:lpstr>Cloud computing</vt:lpstr>
      <vt:lpstr>Costs</vt:lpstr>
      <vt:lpstr>Cloud computing</vt:lpstr>
      <vt:lpstr>Issues with architecture</vt:lpstr>
      <vt:lpstr>Further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Andy</cp:lastModifiedBy>
  <cp:revision>945</cp:revision>
  <cp:lastPrinted>1999-09-27T08:33:01Z</cp:lastPrinted>
  <dcterms:created xsi:type="dcterms:W3CDTF">1998-09-23T18:41:26Z</dcterms:created>
  <dcterms:modified xsi:type="dcterms:W3CDTF">2018-04-20T17:00:27Z</dcterms:modified>
</cp:coreProperties>
</file>