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14" r:id="rId1"/>
  </p:sldMasterIdLst>
  <p:notesMasterIdLst>
    <p:notesMasterId r:id="rId13"/>
  </p:notesMasterIdLst>
  <p:handoutMasterIdLst>
    <p:handoutMasterId r:id="rId14"/>
  </p:handoutMasterIdLst>
  <p:sldIdLst>
    <p:sldId id="344" r:id="rId2"/>
    <p:sldId id="331" r:id="rId3"/>
    <p:sldId id="333" r:id="rId4"/>
    <p:sldId id="349" r:id="rId5"/>
    <p:sldId id="351" r:id="rId6"/>
    <p:sldId id="350" r:id="rId7"/>
    <p:sldId id="353" r:id="rId8"/>
    <p:sldId id="354" r:id="rId9"/>
    <p:sldId id="355" r:id="rId10"/>
    <p:sldId id="356" r:id="rId11"/>
    <p:sldId id="352" r:id="rId12"/>
  </p:sldIdLst>
  <p:sldSz cx="12192000" cy="6858000"/>
  <p:notesSz cx="6797675" cy="9874250"/>
  <p:kinsoku lang="ja-JP" invalStChars="、。，．・：；？！゛゜ヽヾゝゞ々ー’”）〕］｝〉》」』】°‰′″℃￠％ぁぃぅぇぉっゃゅょゎァィゥェォッャュョヮヵヶ!%),.:;?]}｡｣､･ｧｨｩｪｫｬｭｮｯｰﾞﾟ" invalEndChars="‘“（〔［｛〈《「『【￥＄$([\{｢￡"/>
  <p:defaultTex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7" autoAdjust="0"/>
    <p:restoredTop sz="75976" autoAdjust="0"/>
  </p:normalViewPr>
  <p:slideViewPr>
    <p:cSldViewPr>
      <p:cViewPr varScale="1">
        <p:scale>
          <a:sx n="81" d="100"/>
          <a:sy n="81" d="100"/>
        </p:scale>
        <p:origin x="96" y="144"/>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7738588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06463" y="4705350"/>
            <a:ext cx="4984750" cy="4465638"/>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52227" name="Rectangle 3"/>
          <p:cNvSpPr>
            <a:spLocks noGrp="1" noRot="1" noChangeAspect="1" noChangeArrowheads="1" noTextEdit="1"/>
          </p:cNvSpPr>
          <p:nvPr>
            <p:ph type="sldImg" idx="2"/>
          </p:nvPr>
        </p:nvSpPr>
        <p:spPr bwMode="auto">
          <a:xfrm>
            <a:off x="331788" y="863600"/>
            <a:ext cx="6134100" cy="34512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271135635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xfrm>
            <a:off x="331788" y="863600"/>
            <a:ext cx="6134100" cy="3451225"/>
          </a:xfrm>
          <a:ln/>
        </p:spPr>
      </p:sp>
      <p:sp>
        <p:nvSpPr>
          <p:cNvPr id="55299"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dirty="0"/>
              <a:t>So, how do we process XML in Python.</a:t>
            </a:r>
          </a:p>
        </p:txBody>
      </p:sp>
    </p:spTree>
    <p:extLst>
      <p:ext uri="{BB962C8B-B14F-4D97-AF65-F5344CB8AC3E}">
        <p14:creationId xmlns:p14="http://schemas.microsoft.com/office/powerpoint/2010/main" val="7898611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Finally, the above code reads in an XML stylesheet,</a:t>
            </a:r>
            <a:r>
              <a:rPr lang="en-GB" baseline="0" dirty="0" smtClean="0"/>
              <a:t> parses it, and turns it into a Transform object. This has an overridden constructor-like method that will convert an associated XML file into transformed text. The above uses the example that generates HTML from earlier. </a:t>
            </a:r>
          </a:p>
          <a:p>
            <a:r>
              <a:rPr lang="en-GB" dirty="0" smtClean="0"/>
              <a:t>Note that if the XML is from a file it doesn't need the XSL is referenced in the XML, a major advantage in applying arbitrary stylesheets.</a:t>
            </a:r>
            <a:endParaRPr lang="en-GB" dirty="0"/>
          </a:p>
        </p:txBody>
      </p:sp>
    </p:spTree>
    <p:extLst>
      <p:ext uri="{BB962C8B-B14F-4D97-AF65-F5344CB8AC3E}">
        <p14:creationId xmlns:p14="http://schemas.microsoft.com/office/powerpoint/2010/main" val="35909299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To round off, here's a couple of popular libraries that aren't distributed with Anaconda</a:t>
            </a:r>
            <a:r>
              <a:rPr lang="en-GB" baseline="0" dirty="0" smtClean="0"/>
              <a:t>, but which are worth </a:t>
            </a:r>
            <a:r>
              <a:rPr lang="en-GB" baseline="0" smtClean="0"/>
              <a:t>checking out. </a:t>
            </a:r>
            <a:endParaRPr lang="en-GB" dirty="0"/>
          </a:p>
        </p:txBody>
      </p:sp>
    </p:spTree>
    <p:extLst>
      <p:ext uri="{BB962C8B-B14F-4D97-AF65-F5344CB8AC3E}">
        <p14:creationId xmlns:p14="http://schemas.microsoft.com/office/powerpoint/2010/main" val="10438965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 have two broad methods by which we might parse XML programmatically. </a:t>
            </a:r>
          </a:p>
          <a:p>
            <a:r>
              <a:rPr lang="en-GB" dirty="0"/>
              <a:t>The first is that we read the whole file in and convert it to a tree, either following the DOM standard or some other tree which is more or less efficient in some way. We can then navigate around that tree.</a:t>
            </a:r>
          </a:p>
          <a:p>
            <a:r>
              <a:rPr lang="en-GB" dirty="0"/>
              <a:t>The problem with this is that it involves reading in the whole tree, which for very large files could be an extreme amount of memory.</a:t>
            </a:r>
          </a:p>
          <a:p>
            <a:r>
              <a:rPr lang="en-GB" dirty="0"/>
              <a:t>Instead, we can engage it stream-based parsing. This reads and processes one element at a time, rather than the whole document. The disadvantage is that you only understand the element you are processing (or anything you've recorded from those before), not the whole document structure.</a:t>
            </a:r>
          </a:p>
        </p:txBody>
      </p:sp>
    </p:spTree>
    <p:extLst>
      <p:ext uri="{BB962C8B-B14F-4D97-AF65-F5344CB8AC3E}">
        <p14:creationId xmlns:p14="http://schemas.microsoft.com/office/powerpoint/2010/main" val="41571990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1788" y="863600"/>
            <a:ext cx="6134100" cy="3451225"/>
          </a:xfrm>
        </p:spPr>
      </p:sp>
      <p:sp>
        <p:nvSpPr>
          <p:cNvPr id="3" name="Notes Placeholder 2"/>
          <p:cNvSpPr>
            <a:spLocks noGrp="1"/>
          </p:cNvSpPr>
          <p:nvPr>
            <p:ph type="body" idx="1"/>
          </p:nvPr>
        </p:nvSpPr>
        <p:spPr/>
        <p:txBody>
          <a:bodyPr/>
          <a:lstStyle/>
          <a:p>
            <a:r>
              <a:rPr lang="en-GB" dirty="0"/>
              <a:t>Stream parsing is broadly divided into SAX and pull-parsing.</a:t>
            </a:r>
          </a:p>
          <a:p>
            <a:r>
              <a:rPr lang="en-GB" dirty="0"/>
              <a:t>SAX is a semi-formal community standardised API which allows a program to pull in XML at processing speed (i.e. it does it as fast as it can, with no control from the programmer) and farm elements out to functions depending on their tags. Pull parsing is similar, but the programmer gains control over the speed, asking for one element at a time rather than it simply running through tags as fast as possible. </a:t>
            </a:r>
          </a:p>
          <a:p>
            <a:endParaRPr lang="en-GB" dirty="0"/>
          </a:p>
        </p:txBody>
      </p:sp>
    </p:spTree>
    <p:extLst>
      <p:ext uri="{BB962C8B-B14F-4D97-AF65-F5344CB8AC3E}">
        <p14:creationId xmlns:p14="http://schemas.microsoft.com/office/powerpoint/2010/main" val="21716164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standard Python library contains six key packages for processing XML matching these models. </a:t>
            </a:r>
          </a:p>
        </p:txBody>
      </p:sp>
    </p:spTree>
    <p:extLst>
      <p:ext uri="{BB962C8B-B14F-4D97-AF65-F5344CB8AC3E}">
        <p14:creationId xmlns:p14="http://schemas.microsoft.com/office/powerpoint/2010/main" val="6505735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However, there are simpler XML libraries which are very popular. Here </a:t>
            </a:r>
            <a:r>
              <a:rPr lang="en-GB" dirty="0" smtClean="0"/>
              <a:t>we'll mainly look at </a:t>
            </a:r>
            <a:r>
              <a:rPr lang="en-GB" dirty="0" err="1" smtClean="0"/>
              <a:t>lxml</a:t>
            </a:r>
            <a:r>
              <a:rPr lang="en-GB" dirty="0" smtClean="0"/>
              <a:t>, a simple xml parser distributed with Anaconda.</a:t>
            </a:r>
            <a:endParaRPr lang="en-GB" dirty="0"/>
          </a:p>
        </p:txBody>
      </p:sp>
    </p:spTree>
    <p:extLst>
      <p:ext uri="{BB962C8B-B14F-4D97-AF65-F5344CB8AC3E}">
        <p14:creationId xmlns:p14="http://schemas.microsoft.com/office/powerpoint/2010/main" val="27989583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To validate XML, we can use </a:t>
            </a:r>
            <a:r>
              <a:rPr lang="en-GB" dirty="0" err="1"/>
              <a:t>lxml</a:t>
            </a:r>
            <a:r>
              <a:rPr lang="en-GB" dirty="0"/>
              <a:t>, </a:t>
            </a:r>
            <a:r>
              <a:rPr lang="en-GB" dirty="0" smtClean="0"/>
              <a:t>a </a:t>
            </a:r>
            <a:r>
              <a:rPr lang="en-GB" dirty="0"/>
              <a:t>lightweight XML parser that also does validation. It will validate against both DTD and XSD, the only difference being you need to parse the XSD to read it in. </a:t>
            </a:r>
          </a:p>
          <a:p>
            <a:r>
              <a:rPr lang="en-GB" dirty="0"/>
              <a:t>The validate function will take in an XML tree and validate it against the schema, reporting whether the XML matches the schema, and what is wrong if it doesn't.</a:t>
            </a:r>
          </a:p>
          <a:p>
            <a:r>
              <a:rPr lang="en-GB" dirty="0"/>
              <a:t>Note that </a:t>
            </a:r>
            <a:r>
              <a:rPr lang="en-GB" dirty="0" err="1"/>
              <a:t>lxml</a:t>
            </a:r>
            <a:r>
              <a:rPr lang="en-GB" dirty="0"/>
              <a:t> doesn't like  the encoding element of </a:t>
            </a:r>
            <a:r>
              <a:rPr lang="en-GB" dirty="0" err="1"/>
              <a:t>prologs</a:t>
            </a:r>
            <a:r>
              <a:rPr lang="en-GB" dirty="0"/>
              <a:t>:</a:t>
            </a:r>
          </a:p>
          <a:p>
            <a:r>
              <a:rPr lang="en-GB" sz="1200" dirty="0">
                <a:latin typeface="Courier New" pitchFamily="49" charset="0"/>
                <a:cs typeface="Courier New" pitchFamily="49" charset="0"/>
              </a:rPr>
              <a:t>&lt;?xml version="1.0" encoding="UTF-8"?&gt;</a:t>
            </a:r>
          </a:p>
          <a:p>
            <a:r>
              <a:rPr lang="en-GB" sz="1200" dirty="0">
                <a:latin typeface="Courier New" pitchFamily="49" charset="0"/>
                <a:cs typeface="Courier New" pitchFamily="49" charset="0"/>
              </a:rPr>
              <a:t>so these need removing before validation, using the Python </a:t>
            </a:r>
            <a:r>
              <a:rPr lang="en-GB" sz="1200" dirty="0" err="1">
                <a:latin typeface="Courier New" pitchFamily="49" charset="0"/>
                <a:cs typeface="Courier New" pitchFamily="49" charset="0"/>
              </a:rPr>
              <a:t>string.remove</a:t>
            </a:r>
            <a:r>
              <a:rPr lang="en-GB" sz="1200" dirty="0">
                <a:latin typeface="Courier New" pitchFamily="49" charset="0"/>
                <a:cs typeface="Courier New" pitchFamily="49" charset="0"/>
              </a:rPr>
              <a:t> function or similar. </a:t>
            </a:r>
            <a:endParaRPr lang="en-GB" dirty="0"/>
          </a:p>
        </p:txBody>
      </p:sp>
    </p:spTree>
    <p:extLst>
      <p:ext uri="{BB962C8B-B14F-4D97-AF65-F5344CB8AC3E}">
        <p14:creationId xmlns:p14="http://schemas.microsoft.com/office/powerpoint/2010/main" val="30006115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Parsing XML read from a file (here xml1 is read as the previous slide)</a:t>
            </a:r>
            <a:r>
              <a:rPr lang="en-GB" baseline="0" dirty="0" smtClean="0"/>
              <a:t> creates a tree of Python objects. The root object is the root of the XML - here we use our example XML from earlier, so the root is the "map" tags. </a:t>
            </a:r>
          </a:p>
          <a:p>
            <a:r>
              <a:rPr lang="en-GB" baseline="0" dirty="0" smtClean="0"/>
              <a:t>For each element we can ask for the tag using ".tag", specific attributes using "get", or objects within the object by treating it as a list or list of lists. Finally we can get the text content of elements using ".text".</a:t>
            </a:r>
            <a:endParaRPr lang="en-GB" dirty="0"/>
          </a:p>
        </p:txBody>
      </p:sp>
    </p:spTree>
    <p:extLst>
      <p:ext uri="{BB962C8B-B14F-4D97-AF65-F5344CB8AC3E}">
        <p14:creationId xmlns:p14="http://schemas.microsoft.com/office/powerpoint/2010/main" val="34927175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Equally, we can create XML using the tree once it is parsed. Here we see how to add a new polygon,</a:t>
            </a:r>
            <a:r>
              <a:rPr lang="en-GB" baseline="0" dirty="0" smtClean="0"/>
              <a:t> essentially mirroring our reading on the last slide. </a:t>
            </a:r>
          </a:p>
          <a:p>
            <a:r>
              <a:rPr lang="en-GB" baseline="0" dirty="0" smtClean="0"/>
              <a:t>Here we see two structures for making XML objects: we can make a separate object and append it (p2) or we can make and append it at the same time (points)). </a:t>
            </a:r>
          </a:p>
          <a:p>
            <a:endParaRPr lang="en-GB" dirty="0"/>
          </a:p>
        </p:txBody>
      </p:sp>
    </p:spTree>
    <p:extLst>
      <p:ext uri="{BB962C8B-B14F-4D97-AF65-F5344CB8AC3E}">
        <p14:creationId xmlns:p14="http://schemas.microsoft.com/office/powerpoint/2010/main" val="26302939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If we have an XML tree (here "root" from the previous slides) and we want to print it or write it out, we can use the "</a:t>
            </a:r>
            <a:r>
              <a:rPr lang="en-GB" dirty="0" err="1" smtClean="0"/>
              <a:t>tostring</a:t>
            </a:r>
            <a:r>
              <a:rPr lang="en-GB" dirty="0" smtClean="0"/>
              <a:t>" function. This can be set to</a:t>
            </a:r>
            <a:r>
              <a:rPr lang="en-GB" baseline="0" dirty="0" smtClean="0"/>
              <a:t> "pretty print". "Pretty print" is a broader Python idea; it means to print a set of objects with nice line breaks, tabbing, etc. </a:t>
            </a:r>
          </a:p>
          <a:p>
            <a:r>
              <a:rPr lang="en-GB" baseline="0" dirty="0" smtClean="0"/>
              <a:t>Note that </a:t>
            </a:r>
            <a:r>
              <a:rPr lang="en-GB" baseline="0" dirty="0" err="1" smtClean="0"/>
              <a:t>lxml</a:t>
            </a:r>
            <a:r>
              <a:rPr lang="en-GB" baseline="0" dirty="0" smtClean="0"/>
              <a:t> works with characters read as binary entities to avoid thinking about their character sets; this means you need to write them back out as binary. </a:t>
            </a:r>
            <a:endParaRPr lang="en-GB" dirty="0"/>
          </a:p>
        </p:txBody>
      </p:sp>
    </p:spTree>
    <p:extLst>
      <p:ext uri="{BB962C8B-B14F-4D97-AF65-F5344CB8AC3E}">
        <p14:creationId xmlns:p14="http://schemas.microsoft.com/office/powerpoint/2010/main" val="40015138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DDBC8C8-B2AA-4877-ACAF-EC77FF4A9711}" type="slidenum">
              <a:rPr lang="en-GB"/>
              <a:pPr>
                <a:defRPr/>
              </a:pPr>
              <a:t>‹#›</a:t>
            </a:fld>
            <a:endParaRPr lang="en-GB"/>
          </a:p>
        </p:txBody>
      </p:sp>
    </p:spTree>
    <p:extLst>
      <p:ext uri="{BB962C8B-B14F-4D97-AF65-F5344CB8AC3E}">
        <p14:creationId xmlns:p14="http://schemas.microsoft.com/office/powerpoint/2010/main" val="38828331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93A91D5-16BC-4ECB-8549-282307842A6A}" type="slidenum">
              <a:rPr lang="en-GB"/>
              <a:pPr>
                <a:defRPr/>
              </a:pPr>
              <a:t>‹#›</a:t>
            </a:fld>
            <a:endParaRPr lang="en-GB"/>
          </a:p>
        </p:txBody>
      </p:sp>
    </p:spTree>
    <p:extLst>
      <p:ext uri="{BB962C8B-B14F-4D97-AF65-F5344CB8AC3E}">
        <p14:creationId xmlns:p14="http://schemas.microsoft.com/office/powerpoint/2010/main" val="19892438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C74A1D1-4DAF-413D-A774-3B20D7182B58}" type="slidenum">
              <a:rPr lang="en-GB"/>
              <a:pPr>
                <a:defRPr/>
              </a:pPr>
              <a:t>‹#›</a:t>
            </a:fld>
            <a:endParaRPr lang="en-GB"/>
          </a:p>
        </p:txBody>
      </p:sp>
    </p:spTree>
    <p:extLst>
      <p:ext uri="{BB962C8B-B14F-4D97-AF65-F5344CB8AC3E}">
        <p14:creationId xmlns:p14="http://schemas.microsoft.com/office/powerpoint/2010/main" val="38721851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4BDE741-46DC-42B7-9AFD-CABEF59374F4}" type="slidenum">
              <a:rPr lang="en-GB"/>
              <a:pPr>
                <a:defRPr/>
              </a:pPr>
              <a:t>‹#›</a:t>
            </a:fld>
            <a:endParaRPr lang="en-GB"/>
          </a:p>
        </p:txBody>
      </p:sp>
    </p:spTree>
    <p:extLst>
      <p:ext uri="{BB962C8B-B14F-4D97-AF65-F5344CB8AC3E}">
        <p14:creationId xmlns:p14="http://schemas.microsoft.com/office/powerpoint/2010/main" val="776871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F83A1E5-3B9B-4AE1-99FD-0917BC4B093A}" type="slidenum">
              <a:rPr lang="en-GB"/>
              <a:pPr>
                <a:defRPr/>
              </a:pPr>
              <a:t>‹#›</a:t>
            </a:fld>
            <a:endParaRPr lang="en-GB"/>
          </a:p>
        </p:txBody>
      </p:sp>
    </p:spTree>
    <p:extLst>
      <p:ext uri="{BB962C8B-B14F-4D97-AF65-F5344CB8AC3E}">
        <p14:creationId xmlns:p14="http://schemas.microsoft.com/office/powerpoint/2010/main" val="2326294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1A5F330-7792-484B-8315-C4CB1D2BF978}" type="slidenum">
              <a:rPr lang="en-GB"/>
              <a:pPr>
                <a:defRPr/>
              </a:pPr>
              <a:t>‹#›</a:t>
            </a:fld>
            <a:endParaRPr lang="en-GB"/>
          </a:p>
        </p:txBody>
      </p:sp>
    </p:spTree>
    <p:extLst>
      <p:ext uri="{BB962C8B-B14F-4D97-AF65-F5344CB8AC3E}">
        <p14:creationId xmlns:p14="http://schemas.microsoft.com/office/powerpoint/2010/main" val="25396241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4DD11429-59BD-4851-B3DD-FD51FBEB67B9}" type="slidenum">
              <a:rPr lang="en-GB"/>
              <a:pPr>
                <a:defRPr/>
              </a:pPr>
              <a:t>‹#›</a:t>
            </a:fld>
            <a:endParaRPr lang="en-GB"/>
          </a:p>
        </p:txBody>
      </p:sp>
    </p:spTree>
    <p:extLst>
      <p:ext uri="{BB962C8B-B14F-4D97-AF65-F5344CB8AC3E}">
        <p14:creationId xmlns:p14="http://schemas.microsoft.com/office/powerpoint/2010/main" val="27733870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F69534B4-5505-47B5-B946-487A961F2E6C}" type="slidenum">
              <a:rPr lang="en-GB"/>
              <a:pPr>
                <a:defRPr/>
              </a:pPr>
              <a:t>‹#›</a:t>
            </a:fld>
            <a:endParaRPr lang="en-GB"/>
          </a:p>
        </p:txBody>
      </p:sp>
    </p:spTree>
    <p:extLst>
      <p:ext uri="{BB962C8B-B14F-4D97-AF65-F5344CB8AC3E}">
        <p14:creationId xmlns:p14="http://schemas.microsoft.com/office/powerpoint/2010/main" val="14083062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C2EDACC8-AE9F-45D0-97B4-5F193EBA0D9C}" type="slidenum">
              <a:rPr lang="en-GB"/>
              <a:pPr>
                <a:defRPr/>
              </a:pPr>
              <a:t>‹#›</a:t>
            </a:fld>
            <a:endParaRPr lang="en-GB"/>
          </a:p>
        </p:txBody>
      </p:sp>
    </p:spTree>
    <p:extLst>
      <p:ext uri="{BB962C8B-B14F-4D97-AF65-F5344CB8AC3E}">
        <p14:creationId xmlns:p14="http://schemas.microsoft.com/office/powerpoint/2010/main" val="32557563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D817C8D-EE70-4516-90B9-995AD30D89C0}" type="slidenum">
              <a:rPr lang="en-GB"/>
              <a:pPr>
                <a:defRPr/>
              </a:pPr>
              <a:t>‹#›</a:t>
            </a:fld>
            <a:endParaRPr lang="en-GB"/>
          </a:p>
        </p:txBody>
      </p:sp>
    </p:spTree>
    <p:extLst>
      <p:ext uri="{BB962C8B-B14F-4D97-AF65-F5344CB8AC3E}">
        <p14:creationId xmlns:p14="http://schemas.microsoft.com/office/powerpoint/2010/main" val="28462845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EC65995-8545-400F-9D7E-CFD8A59DE4A8}" type="slidenum">
              <a:rPr lang="en-GB"/>
              <a:pPr>
                <a:defRPr/>
              </a:pPr>
              <a:t>‹#›</a:t>
            </a:fld>
            <a:endParaRPr lang="en-GB"/>
          </a:p>
        </p:txBody>
      </p:sp>
    </p:spTree>
    <p:extLst>
      <p:ext uri="{BB962C8B-B14F-4D97-AF65-F5344CB8AC3E}">
        <p14:creationId xmlns:p14="http://schemas.microsoft.com/office/powerpoint/2010/main" val="1144066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endParaRPr lang="en-GB"/>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a:defRPr sz="1200" smtClean="0">
                <a:solidFill>
                  <a:srgbClr val="898989"/>
                </a:solidFill>
              </a:defRPr>
            </a:lvl1pPr>
          </a:lstStyle>
          <a:p>
            <a:pPr>
              <a:defRPr/>
            </a:pPr>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wrap="square" lIns="91440" tIns="45720" rIns="91440" bIns="45720" numCol="1" anchor="ctr" anchorCtr="0" compatLnSpc="1">
            <a:prstTxWarp prst="textNoShape">
              <a:avLst/>
            </a:prstTxWarp>
          </a:bodyPr>
          <a:lstStyle>
            <a:lvl1pPr algn="ctr">
              <a:defRPr sz="1200" smtClean="0">
                <a:solidFill>
                  <a:srgbClr val="898989"/>
                </a:solidFill>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smtClean="0">
                <a:solidFill>
                  <a:srgbClr val="898989"/>
                </a:solidFill>
              </a:defRPr>
            </a:lvl1pPr>
          </a:lstStyle>
          <a:p>
            <a:pPr>
              <a:defRPr/>
            </a:pPr>
            <a:fld id="{2B69F344-FAC5-40BC-938D-431F41F28541}"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Grp="1" noChangeArrowheads="1"/>
          </p:cNvSpPr>
          <p:nvPr>
            <p:ph idx="1"/>
          </p:nvPr>
        </p:nvSpPr>
        <p:spPr>
          <a:xfrm>
            <a:off x="119336" y="2349500"/>
            <a:ext cx="9885089" cy="4237038"/>
          </a:xfrm>
        </p:spPr>
        <p:txBody>
          <a:bodyPr rtlCol="0">
            <a:normAutofit/>
          </a:bodyPr>
          <a:lstStyle/>
          <a:p>
            <a:pPr lvl="1" eaLnBrk="1" fontAlgn="auto" hangingPunct="1">
              <a:spcAft>
                <a:spcPts val="0"/>
              </a:spcAft>
              <a:buNone/>
              <a:defRPr/>
            </a:pPr>
            <a:r>
              <a:rPr lang="en-GB" sz="2000" dirty="0">
                <a:solidFill>
                  <a:schemeClr val="bg1">
                    <a:lumMod val="50000"/>
                  </a:schemeClr>
                </a:solidFill>
              </a:rPr>
              <a:t>XML</a:t>
            </a:r>
          </a:p>
          <a:p>
            <a:pPr lvl="1" eaLnBrk="1" fontAlgn="auto" hangingPunct="1">
              <a:spcAft>
                <a:spcPts val="0"/>
              </a:spcAft>
              <a:buNone/>
              <a:defRPr/>
            </a:pPr>
            <a:r>
              <a:rPr lang="en-GB" dirty="0">
                <a:solidFill>
                  <a:schemeClr val="bg1">
                    <a:lumMod val="50000"/>
                  </a:schemeClr>
                </a:solidFill>
              </a:rPr>
              <a:t>Styling and other issues</a:t>
            </a:r>
          </a:p>
          <a:p>
            <a:pPr lvl="1" eaLnBrk="1" fontAlgn="auto" hangingPunct="1">
              <a:spcAft>
                <a:spcPts val="0"/>
              </a:spcAft>
              <a:buNone/>
              <a:defRPr/>
            </a:pPr>
            <a:r>
              <a:rPr lang="en-GB" sz="3600" dirty="0"/>
              <a:t>Python and XML</a:t>
            </a:r>
          </a:p>
        </p:txBody>
      </p:sp>
    </p:spTree>
    <p:extLst>
      <p:ext uri="{BB962C8B-B14F-4D97-AF65-F5344CB8AC3E}">
        <p14:creationId xmlns:p14="http://schemas.microsoft.com/office/powerpoint/2010/main" val="27728612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dirty="0" smtClean="0"/>
              <a:t>Transform XML</a:t>
            </a:r>
            <a:endParaRPr lang="en-GB" dirty="0"/>
          </a:p>
        </p:txBody>
      </p:sp>
      <p:sp>
        <p:nvSpPr>
          <p:cNvPr id="3" name="Content Placeholder 2"/>
          <p:cNvSpPr>
            <a:spLocks noGrp="1"/>
          </p:cNvSpPr>
          <p:nvPr>
            <p:ph idx="1"/>
          </p:nvPr>
        </p:nvSpPr>
        <p:spPr>
          <a:xfrm>
            <a:off x="407368" y="1844824"/>
            <a:ext cx="10972800" cy="4525963"/>
          </a:xfrm>
        </p:spPr>
        <p:txBody>
          <a:bodyPr/>
          <a:lstStyle/>
          <a:p>
            <a:pPr marL="0" indent="0">
              <a:buNone/>
            </a:pPr>
            <a:r>
              <a:rPr lang="en-GB" sz="2000" dirty="0">
                <a:latin typeface="Courier New" pitchFamily="49" charset="0"/>
                <a:cs typeface="Courier New" pitchFamily="49" charset="0"/>
              </a:rPr>
              <a:t>xsl3 = open("map3.xsl").read</a:t>
            </a:r>
            <a:r>
              <a:rPr lang="en-GB" sz="2000" dirty="0" smtClean="0">
                <a:latin typeface="Courier New" pitchFamily="49" charset="0"/>
                <a:cs typeface="Courier New" pitchFamily="49" charset="0"/>
              </a:rPr>
              <a:t>()		# Read stylesheet</a:t>
            </a:r>
            <a:endParaRPr lang="en-GB" sz="2000" dirty="0">
              <a:latin typeface="Courier New" pitchFamily="49" charset="0"/>
              <a:cs typeface="Courier New" pitchFamily="49" charset="0"/>
            </a:endParaRPr>
          </a:p>
          <a:p>
            <a:pPr marL="0" indent="0">
              <a:buNone/>
            </a:pPr>
            <a:r>
              <a:rPr lang="en-GB" sz="2000" dirty="0" err="1">
                <a:latin typeface="Courier New" pitchFamily="49" charset="0"/>
                <a:cs typeface="Courier New" pitchFamily="49" charset="0"/>
              </a:rPr>
              <a:t>xslt_root</a:t>
            </a:r>
            <a:r>
              <a:rPr lang="en-GB" sz="2000" dirty="0">
                <a:latin typeface="Courier New" pitchFamily="49" charset="0"/>
                <a:cs typeface="Courier New" pitchFamily="49" charset="0"/>
              </a:rPr>
              <a:t> = etree.XML(xsl3</a:t>
            </a:r>
            <a:r>
              <a:rPr lang="en-GB" sz="2000" dirty="0" smtClean="0">
                <a:latin typeface="Courier New" pitchFamily="49" charset="0"/>
                <a:cs typeface="Courier New" pitchFamily="49" charset="0"/>
              </a:rPr>
              <a:t>)			# Parse stylesheet</a:t>
            </a:r>
            <a:endParaRPr lang="en-GB" sz="2000" dirty="0">
              <a:latin typeface="Courier New" pitchFamily="49" charset="0"/>
              <a:cs typeface="Courier New" pitchFamily="49" charset="0"/>
            </a:endParaRPr>
          </a:p>
          <a:p>
            <a:pPr marL="0" indent="0">
              <a:buNone/>
            </a:pPr>
            <a:r>
              <a:rPr lang="en-GB" sz="2000" dirty="0">
                <a:latin typeface="Courier New" pitchFamily="49" charset="0"/>
                <a:cs typeface="Courier New" pitchFamily="49" charset="0"/>
              </a:rPr>
              <a:t>transform = </a:t>
            </a:r>
            <a:r>
              <a:rPr lang="en-GB" sz="2000" dirty="0" err="1">
                <a:latin typeface="Courier New" pitchFamily="49" charset="0"/>
                <a:cs typeface="Courier New" pitchFamily="49" charset="0"/>
              </a:rPr>
              <a:t>etree.XSLT</a:t>
            </a:r>
            <a:r>
              <a:rPr lang="en-GB" sz="2000" dirty="0">
                <a:latin typeface="Courier New" pitchFamily="49" charset="0"/>
                <a:cs typeface="Courier New" pitchFamily="49" charset="0"/>
              </a:rPr>
              <a:t>(</a:t>
            </a:r>
            <a:r>
              <a:rPr lang="en-GB" sz="2000" dirty="0" err="1">
                <a:latin typeface="Courier New" pitchFamily="49" charset="0"/>
                <a:cs typeface="Courier New" pitchFamily="49" charset="0"/>
              </a:rPr>
              <a:t>xslt_root</a:t>
            </a:r>
            <a:r>
              <a:rPr lang="en-GB" sz="2000" dirty="0" smtClean="0">
                <a:latin typeface="Courier New" pitchFamily="49" charset="0"/>
                <a:cs typeface="Courier New" pitchFamily="49" charset="0"/>
              </a:rPr>
              <a:t>)		# Make transform</a:t>
            </a:r>
            <a:endParaRPr lang="en-GB" sz="2000" dirty="0">
              <a:latin typeface="Courier New" pitchFamily="49" charset="0"/>
              <a:cs typeface="Courier New" pitchFamily="49" charset="0"/>
            </a:endParaRPr>
          </a:p>
          <a:p>
            <a:pPr marL="0" indent="0">
              <a:buNone/>
            </a:pPr>
            <a:r>
              <a:rPr lang="en-GB" sz="2000" dirty="0" err="1">
                <a:latin typeface="Courier New" pitchFamily="49" charset="0"/>
                <a:cs typeface="Courier New" pitchFamily="49" charset="0"/>
              </a:rPr>
              <a:t>result_tree</a:t>
            </a:r>
            <a:r>
              <a:rPr lang="en-GB" sz="2000" dirty="0">
                <a:latin typeface="Courier New" pitchFamily="49" charset="0"/>
                <a:cs typeface="Courier New" pitchFamily="49" charset="0"/>
              </a:rPr>
              <a:t> = transform(root</a:t>
            </a:r>
            <a:r>
              <a:rPr lang="en-GB" sz="2000" dirty="0" smtClean="0">
                <a:latin typeface="Courier New" pitchFamily="49" charset="0"/>
                <a:cs typeface="Courier New" pitchFamily="49" charset="0"/>
              </a:rPr>
              <a:t>)			# Transform some XML root</a:t>
            </a:r>
            <a:endParaRPr lang="en-GB" sz="2000" dirty="0">
              <a:latin typeface="Courier New" pitchFamily="49" charset="0"/>
              <a:cs typeface="Courier New" pitchFamily="49" charset="0"/>
            </a:endParaRPr>
          </a:p>
          <a:p>
            <a:pPr marL="0" indent="0">
              <a:buNone/>
            </a:pPr>
            <a:r>
              <a:rPr lang="en-GB" sz="2000" dirty="0" err="1">
                <a:latin typeface="Courier New" pitchFamily="49" charset="0"/>
                <a:cs typeface="Courier New" pitchFamily="49" charset="0"/>
              </a:rPr>
              <a:t>transformed_text</a:t>
            </a:r>
            <a:r>
              <a:rPr lang="en-GB" sz="2000" dirty="0">
                <a:latin typeface="Courier New" pitchFamily="49" charset="0"/>
                <a:cs typeface="Courier New" pitchFamily="49" charset="0"/>
              </a:rPr>
              <a:t> = </a:t>
            </a:r>
            <a:r>
              <a:rPr lang="en-GB" sz="2000" dirty="0" err="1">
                <a:latin typeface="Courier New" pitchFamily="49" charset="0"/>
                <a:cs typeface="Courier New" pitchFamily="49" charset="0"/>
              </a:rPr>
              <a:t>str</a:t>
            </a:r>
            <a:r>
              <a:rPr lang="en-GB" sz="2000" dirty="0">
                <a:latin typeface="Courier New" pitchFamily="49" charset="0"/>
                <a:cs typeface="Courier New" pitchFamily="49" charset="0"/>
              </a:rPr>
              <a:t>(</a:t>
            </a:r>
            <a:r>
              <a:rPr lang="en-GB" sz="2000" dirty="0" err="1">
                <a:latin typeface="Courier New" pitchFamily="49" charset="0"/>
                <a:cs typeface="Courier New" pitchFamily="49" charset="0"/>
              </a:rPr>
              <a:t>result_tree</a:t>
            </a:r>
            <a:r>
              <a:rPr lang="en-GB" sz="2000" dirty="0" smtClean="0">
                <a:latin typeface="Courier New" pitchFamily="49" charset="0"/>
                <a:cs typeface="Courier New" pitchFamily="49" charset="0"/>
              </a:rPr>
              <a:t>)</a:t>
            </a:r>
          </a:p>
          <a:p>
            <a:pPr marL="0" indent="0">
              <a:buNone/>
            </a:pPr>
            <a:endParaRPr lang="en-GB" sz="2000" dirty="0">
              <a:latin typeface="Courier New" pitchFamily="49" charset="0"/>
              <a:cs typeface="Courier New" pitchFamily="49" charset="0"/>
            </a:endParaRPr>
          </a:p>
          <a:p>
            <a:pPr marL="0" indent="0">
              <a:buNone/>
            </a:pPr>
            <a:r>
              <a:rPr lang="en-GB" sz="2000" dirty="0">
                <a:latin typeface="Courier New" pitchFamily="49" charset="0"/>
                <a:cs typeface="Courier New" pitchFamily="49" charset="0"/>
              </a:rPr>
              <a:t>print(</a:t>
            </a:r>
            <a:r>
              <a:rPr lang="en-GB" sz="2000" dirty="0" err="1">
                <a:latin typeface="Courier New" pitchFamily="49" charset="0"/>
                <a:cs typeface="Courier New" pitchFamily="49" charset="0"/>
              </a:rPr>
              <a:t>transformed_text</a:t>
            </a:r>
            <a:r>
              <a:rPr lang="en-GB" sz="2000" dirty="0">
                <a:latin typeface="Courier New" pitchFamily="49" charset="0"/>
                <a:cs typeface="Courier New" pitchFamily="49" charset="0"/>
              </a:rPr>
              <a:t>)</a:t>
            </a:r>
          </a:p>
          <a:p>
            <a:pPr marL="0" indent="0">
              <a:buNone/>
            </a:pPr>
            <a:r>
              <a:rPr lang="en-GB" sz="2000" dirty="0">
                <a:latin typeface="Courier New" pitchFamily="49" charset="0"/>
                <a:cs typeface="Courier New" pitchFamily="49" charset="0"/>
              </a:rPr>
              <a:t>writer = open('map3.html', 'w</a:t>
            </a:r>
            <a:r>
              <a:rPr lang="en-GB" sz="2000" dirty="0" smtClean="0">
                <a:latin typeface="Courier New" pitchFamily="49" charset="0"/>
                <a:cs typeface="Courier New" pitchFamily="49" charset="0"/>
              </a:rPr>
              <a:t>')		# Normal writer</a:t>
            </a:r>
            <a:endParaRPr lang="en-GB" sz="2000" dirty="0">
              <a:latin typeface="Courier New" pitchFamily="49" charset="0"/>
              <a:cs typeface="Courier New" pitchFamily="49" charset="0"/>
            </a:endParaRPr>
          </a:p>
          <a:p>
            <a:pPr marL="0" indent="0">
              <a:buNone/>
            </a:pPr>
            <a:r>
              <a:rPr lang="en-GB" sz="2000" dirty="0" err="1">
                <a:latin typeface="Courier New" pitchFamily="49" charset="0"/>
                <a:cs typeface="Courier New" pitchFamily="49" charset="0"/>
              </a:rPr>
              <a:t>writer.write</a:t>
            </a:r>
            <a:r>
              <a:rPr lang="en-GB" sz="2000" dirty="0">
                <a:latin typeface="Courier New" pitchFamily="49" charset="0"/>
                <a:cs typeface="Courier New" pitchFamily="49" charset="0"/>
              </a:rPr>
              <a:t>(</a:t>
            </a:r>
            <a:r>
              <a:rPr lang="en-GB" sz="2000" dirty="0" err="1">
                <a:latin typeface="Courier New" pitchFamily="49" charset="0"/>
                <a:cs typeface="Courier New" pitchFamily="49" charset="0"/>
              </a:rPr>
              <a:t>transformed_text</a:t>
            </a:r>
            <a:r>
              <a:rPr lang="en-GB" sz="2000" dirty="0">
                <a:latin typeface="Courier New" pitchFamily="49" charset="0"/>
                <a:cs typeface="Courier New" pitchFamily="49" charset="0"/>
              </a:rPr>
              <a:t>)</a:t>
            </a:r>
          </a:p>
        </p:txBody>
      </p:sp>
      <p:sp>
        <p:nvSpPr>
          <p:cNvPr id="4" name="Rectangle 3"/>
          <p:cNvSpPr/>
          <p:nvPr/>
        </p:nvSpPr>
        <p:spPr>
          <a:xfrm>
            <a:off x="407368" y="5877272"/>
            <a:ext cx="10413229" cy="646331"/>
          </a:xfrm>
          <a:prstGeom prst="rect">
            <a:avLst/>
          </a:prstGeom>
        </p:spPr>
        <p:txBody>
          <a:bodyPr wrap="square">
            <a:spAutoFit/>
          </a:bodyPr>
          <a:lstStyle/>
          <a:p>
            <a:r>
              <a:rPr lang="en-GB" dirty="0"/>
              <a:t>Note that if the XML is from a file it doesn't need the XSL is referenced in the </a:t>
            </a:r>
            <a:r>
              <a:rPr lang="en-GB" dirty="0" smtClean="0"/>
              <a:t>XML, a major advantage in applying arbitrary stylesheets.</a:t>
            </a:r>
            <a:endParaRPr lang="en-GB" dirty="0"/>
          </a:p>
        </p:txBody>
      </p:sp>
    </p:spTree>
    <p:extLst>
      <p:ext uri="{BB962C8B-B14F-4D97-AF65-F5344CB8AC3E}">
        <p14:creationId xmlns:p14="http://schemas.microsoft.com/office/powerpoint/2010/main" val="40593423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0AD4A89-6CEA-4DC0-A1B2-CA814F8B69EA}"/>
              </a:ext>
            </a:extLst>
          </p:cNvPr>
          <p:cNvSpPr>
            <a:spLocks noGrp="1"/>
          </p:cNvSpPr>
          <p:nvPr>
            <p:ph type="title"/>
          </p:nvPr>
        </p:nvSpPr>
        <p:spPr/>
        <p:txBody>
          <a:bodyPr/>
          <a:lstStyle/>
          <a:p>
            <a:pPr algn="r"/>
            <a:r>
              <a:rPr lang="en-GB" dirty="0"/>
              <a:t>Other libraries</a:t>
            </a:r>
          </a:p>
        </p:txBody>
      </p:sp>
      <p:sp>
        <p:nvSpPr>
          <p:cNvPr id="3" name="Content Placeholder 2">
            <a:extLst>
              <a:ext uri="{FF2B5EF4-FFF2-40B4-BE49-F238E27FC236}">
                <a16:creationId xmlns="" xmlns:a16="http://schemas.microsoft.com/office/drawing/2014/main" id="{8BF90EEF-94B8-4190-87FA-D92BB9F4ADAA}"/>
              </a:ext>
            </a:extLst>
          </p:cNvPr>
          <p:cNvSpPr>
            <a:spLocks noGrp="1"/>
          </p:cNvSpPr>
          <p:nvPr>
            <p:ph idx="1"/>
          </p:nvPr>
        </p:nvSpPr>
        <p:spPr>
          <a:xfrm>
            <a:off x="335360" y="2492896"/>
            <a:ext cx="11247040" cy="3633268"/>
          </a:xfrm>
        </p:spPr>
        <p:txBody>
          <a:bodyPr/>
          <a:lstStyle/>
          <a:p>
            <a:pPr marL="0" indent="0">
              <a:buNone/>
            </a:pPr>
            <a:r>
              <a:rPr lang="en-GB" dirty="0" err="1" smtClean="0">
                <a:latin typeface="Courier New" panose="02070309020205020404" pitchFamily="49" charset="0"/>
                <a:cs typeface="Courier New" panose="02070309020205020404" pitchFamily="49" charset="0"/>
              </a:rPr>
              <a:t>dicttoxml</a:t>
            </a:r>
            <a:r>
              <a:rPr lang="en-GB" dirty="0"/>
              <a:t>	: conversion of </a:t>
            </a:r>
            <a:r>
              <a:rPr lang="en-GB" dirty="0" err="1"/>
              <a:t>dicts</a:t>
            </a:r>
            <a:r>
              <a:rPr lang="en-GB" dirty="0"/>
              <a:t> to XML</a:t>
            </a:r>
          </a:p>
          <a:p>
            <a:pPr marL="0" indent="0">
              <a:buNone/>
            </a:pPr>
            <a:r>
              <a:rPr lang="en-GB" dirty="0">
                <a:latin typeface="Courier New" panose="02070309020205020404" pitchFamily="49" charset="0"/>
                <a:cs typeface="Courier New" panose="02070309020205020404" pitchFamily="49" charset="0"/>
              </a:rPr>
              <a:t>untangle</a:t>
            </a:r>
            <a:r>
              <a:rPr lang="en-GB" dirty="0"/>
              <a:t>	: library for converting DOMs to object </a:t>
            </a:r>
            <a:r>
              <a:rPr lang="en-GB" dirty="0" smtClean="0"/>
              <a:t>models</a:t>
            </a:r>
          </a:p>
          <a:p>
            <a:pPr marL="0" indent="0">
              <a:buNone/>
            </a:pPr>
            <a:endParaRPr lang="en-GB" dirty="0" smtClean="0"/>
          </a:p>
          <a:p>
            <a:pPr marL="0" indent="0">
              <a:buNone/>
            </a:pPr>
            <a:r>
              <a:rPr lang="en-GB" dirty="0" smtClean="0"/>
              <a:t>Not distributed with Anaconda, but worth looking at. </a:t>
            </a:r>
          </a:p>
          <a:p>
            <a:pPr marL="0" indent="0">
              <a:buNone/>
            </a:pPr>
            <a:r>
              <a:rPr lang="en-GB" dirty="0" smtClean="0"/>
              <a:t>Nice intro </a:t>
            </a:r>
            <a:r>
              <a:rPr lang="en-GB" dirty="0"/>
              <a:t>by </a:t>
            </a:r>
            <a:r>
              <a:rPr lang="en-GB" dirty="0" smtClean="0"/>
              <a:t>Kenneth Reitz at:</a:t>
            </a:r>
          </a:p>
          <a:p>
            <a:pPr marL="0" indent="0">
              <a:buNone/>
            </a:pPr>
            <a:r>
              <a:rPr lang="en-GB" dirty="0">
                <a:solidFill>
                  <a:schemeClr val="accent1">
                    <a:lumMod val="60000"/>
                    <a:lumOff val="40000"/>
                  </a:schemeClr>
                </a:solidFill>
              </a:rPr>
              <a:t>http://docs.python-guide.org/en/latest/scenarios/xml/</a:t>
            </a:r>
          </a:p>
        </p:txBody>
      </p:sp>
    </p:spTree>
    <p:extLst>
      <p:ext uri="{BB962C8B-B14F-4D97-AF65-F5344CB8AC3E}">
        <p14:creationId xmlns:p14="http://schemas.microsoft.com/office/powerpoint/2010/main" val="28698994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03712" y="188640"/>
            <a:ext cx="8229600" cy="1143000"/>
          </a:xfrm>
        </p:spPr>
        <p:txBody>
          <a:bodyPr/>
          <a:lstStyle/>
          <a:p>
            <a:pPr algn="r"/>
            <a:r>
              <a:rPr lang="en-GB" sz="4000" dirty="0"/>
              <a:t>XML Parsing</a:t>
            </a:r>
            <a:endParaRPr lang="en-GB" dirty="0"/>
          </a:p>
        </p:txBody>
      </p:sp>
      <p:sp>
        <p:nvSpPr>
          <p:cNvPr id="3" name="Content Placeholder 2"/>
          <p:cNvSpPr>
            <a:spLocks noGrp="1"/>
          </p:cNvSpPr>
          <p:nvPr>
            <p:ph idx="1"/>
          </p:nvPr>
        </p:nvSpPr>
        <p:spPr>
          <a:xfrm>
            <a:off x="335360" y="2060848"/>
            <a:ext cx="11521280" cy="4608512"/>
          </a:xfrm>
        </p:spPr>
        <p:txBody>
          <a:bodyPr/>
          <a:lstStyle/>
          <a:p>
            <a:pPr marL="0" indent="0">
              <a:buNone/>
            </a:pPr>
            <a:r>
              <a:rPr lang="en-GB" sz="2600" dirty="0"/>
              <a:t>Two major choices:</a:t>
            </a:r>
          </a:p>
          <a:p>
            <a:pPr marL="400050" lvl="1" indent="0">
              <a:buNone/>
            </a:pPr>
            <a:r>
              <a:rPr lang="en-GB" sz="2600" dirty="0">
                <a:solidFill>
                  <a:schemeClr val="tx2">
                    <a:lumMod val="60000"/>
                    <a:lumOff val="40000"/>
                  </a:schemeClr>
                </a:solidFill>
              </a:rPr>
              <a:t>Document Object Model (DOM) / Tree-based Parsing: </a:t>
            </a:r>
          </a:p>
          <a:p>
            <a:pPr marL="800100" lvl="2" indent="0">
              <a:buNone/>
            </a:pPr>
            <a:r>
              <a:rPr lang="en-GB" sz="2600" dirty="0"/>
              <a:t>The whole document is read in and processed into a tree-structure that you can then navigate around, either as a DOM (API defined by W3C) or bespoke API.</a:t>
            </a:r>
          </a:p>
          <a:p>
            <a:pPr marL="800100" lvl="2" indent="0">
              <a:buNone/>
            </a:pPr>
            <a:r>
              <a:rPr lang="en-GB" sz="2600" dirty="0"/>
              <a:t>The whole document is loaded into memory.</a:t>
            </a:r>
          </a:p>
          <a:p>
            <a:pPr marL="400050" lvl="1" indent="0">
              <a:buNone/>
            </a:pPr>
            <a:r>
              <a:rPr lang="en-GB" sz="2600" dirty="0">
                <a:solidFill>
                  <a:schemeClr val="tx2">
                    <a:lumMod val="60000"/>
                    <a:lumOff val="40000"/>
                  </a:schemeClr>
                </a:solidFill>
              </a:rPr>
              <a:t>Stream based Parsing: </a:t>
            </a:r>
          </a:p>
          <a:p>
            <a:pPr marL="800100" lvl="2" indent="0">
              <a:buNone/>
            </a:pPr>
            <a:r>
              <a:rPr lang="en-GB" sz="2600" dirty="0"/>
              <a:t>The document is read in one element at a time, and you are given the attributes of each element. </a:t>
            </a:r>
          </a:p>
          <a:p>
            <a:pPr marL="800100" lvl="2" indent="0">
              <a:buNone/>
            </a:pPr>
            <a:r>
              <a:rPr lang="en-GB" sz="2600" dirty="0"/>
              <a:t>The document is not stored in memory.</a:t>
            </a:r>
          </a:p>
        </p:txBody>
      </p:sp>
    </p:spTree>
    <p:extLst>
      <p:ext uri="{BB962C8B-B14F-4D97-AF65-F5344CB8AC3E}">
        <p14:creationId xmlns:p14="http://schemas.microsoft.com/office/powerpoint/2010/main" val="4567637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55032" y="188640"/>
            <a:ext cx="8229600" cy="1143000"/>
          </a:xfrm>
        </p:spPr>
        <p:txBody>
          <a:bodyPr/>
          <a:lstStyle/>
          <a:p>
            <a:pPr algn="r"/>
            <a:r>
              <a:rPr lang="en-GB" sz="4000" dirty="0"/>
              <a:t>Stream-based parsing</a:t>
            </a:r>
            <a:endParaRPr lang="en-GB" dirty="0"/>
          </a:p>
        </p:txBody>
      </p:sp>
      <p:sp>
        <p:nvSpPr>
          <p:cNvPr id="3" name="Content Placeholder 2"/>
          <p:cNvSpPr>
            <a:spLocks noGrp="1"/>
          </p:cNvSpPr>
          <p:nvPr>
            <p:ph idx="1"/>
          </p:nvPr>
        </p:nvSpPr>
        <p:spPr>
          <a:xfrm>
            <a:off x="335360" y="1988840"/>
            <a:ext cx="11449272" cy="4680520"/>
          </a:xfrm>
        </p:spPr>
        <p:txBody>
          <a:bodyPr>
            <a:normAutofit lnSpcReduction="10000"/>
          </a:bodyPr>
          <a:lstStyle/>
          <a:p>
            <a:pPr marL="0" indent="0">
              <a:buNone/>
            </a:pPr>
            <a:r>
              <a:rPr lang="en-GB" sz="2600" dirty="0"/>
              <a:t>Stream-based Parsing divided into: </a:t>
            </a:r>
          </a:p>
          <a:p>
            <a:pPr marL="400050" lvl="1" indent="0">
              <a:buNone/>
            </a:pPr>
            <a:r>
              <a:rPr lang="en-GB" sz="2600" dirty="0">
                <a:solidFill>
                  <a:schemeClr val="tx2">
                    <a:lumMod val="60000"/>
                    <a:lumOff val="40000"/>
                  </a:schemeClr>
                </a:solidFill>
              </a:rPr>
              <a:t>Push-Parsing / Event-based Parsing (Simple API for XML: SAX)</a:t>
            </a:r>
          </a:p>
          <a:p>
            <a:pPr marL="800100" lvl="2" indent="0">
              <a:buNone/>
            </a:pPr>
            <a:r>
              <a:rPr lang="en-GB" sz="2600" dirty="0"/>
              <a:t>The whole stream is read and as an element appears in a stream, a relevant method is called. </a:t>
            </a:r>
          </a:p>
          <a:p>
            <a:pPr marL="800100" lvl="2" indent="0">
              <a:buNone/>
            </a:pPr>
            <a:r>
              <a:rPr lang="en-GB" sz="2600" dirty="0"/>
              <a:t>The programmer has no control on the in-streaming. </a:t>
            </a:r>
          </a:p>
          <a:p>
            <a:pPr marL="400050" lvl="1" indent="0">
              <a:buNone/>
            </a:pPr>
            <a:r>
              <a:rPr lang="en-GB" sz="2600" dirty="0">
                <a:solidFill>
                  <a:schemeClr val="tx2">
                    <a:lumMod val="60000"/>
                    <a:lumOff val="40000"/>
                  </a:schemeClr>
                </a:solidFill>
              </a:rPr>
              <a:t>Pull-Parsing: </a:t>
            </a:r>
          </a:p>
          <a:p>
            <a:pPr marL="800100" lvl="2" indent="0">
              <a:buNone/>
            </a:pPr>
            <a:r>
              <a:rPr lang="en-GB" sz="2600" dirty="0"/>
              <a:t>The programmer asks for the next element in the XML and can then farm it off for processing. </a:t>
            </a:r>
          </a:p>
          <a:p>
            <a:pPr marL="800100" lvl="2" indent="0">
              <a:buNone/>
            </a:pPr>
            <a:r>
              <a:rPr lang="en-GB" sz="2600" dirty="0"/>
              <a:t>The programmer has complete control over the rate of movement through the XML. </a:t>
            </a:r>
          </a:p>
          <a:p>
            <a:pPr marL="0" indent="0">
              <a:buNone/>
            </a:pPr>
            <a:r>
              <a:rPr lang="en-GB" sz="2800" dirty="0"/>
              <a:t>Trade off control and efficiency.</a:t>
            </a:r>
          </a:p>
          <a:p>
            <a:pPr marL="0" indent="0">
              <a:buNone/>
            </a:pPr>
            <a:endParaRPr lang="en-GB" dirty="0"/>
          </a:p>
        </p:txBody>
      </p:sp>
    </p:spTree>
    <p:extLst>
      <p:ext uri="{BB962C8B-B14F-4D97-AF65-F5344CB8AC3E}">
        <p14:creationId xmlns:p14="http://schemas.microsoft.com/office/powerpoint/2010/main" val="41360895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F54A797-4197-4EE3-BACC-BB368385573B}"/>
              </a:ext>
            </a:extLst>
          </p:cNvPr>
          <p:cNvSpPr>
            <a:spLocks noGrp="1"/>
          </p:cNvSpPr>
          <p:nvPr>
            <p:ph type="title"/>
          </p:nvPr>
        </p:nvSpPr>
        <p:spPr/>
        <p:txBody>
          <a:bodyPr/>
          <a:lstStyle/>
          <a:p>
            <a:pPr algn="r"/>
            <a:r>
              <a:rPr lang="en-GB" dirty="0"/>
              <a:t>Standard library</a:t>
            </a:r>
          </a:p>
        </p:txBody>
      </p:sp>
      <p:sp>
        <p:nvSpPr>
          <p:cNvPr id="3" name="Content Placeholder 2">
            <a:extLst>
              <a:ext uri="{FF2B5EF4-FFF2-40B4-BE49-F238E27FC236}">
                <a16:creationId xmlns="" xmlns:a16="http://schemas.microsoft.com/office/drawing/2014/main" id="{14C0FE16-AD6A-4696-BF3E-2C76E85D2061}"/>
              </a:ext>
            </a:extLst>
          </p:cNvPr>
          <p:cNvSpPr>
            <a:spLocks noGrp="1"/>
          </p:cNvSpPr>
          <p:nvPr>
            <p:ph idx="1"/>
          </p:nvPr>
        </p:nvSpPr>
        <p:spPr>
          <a:xfrm>
            <a:off x="400472" y="1916832"/>
            <a:ext cx="11391056" cy="4281340"/>
          </a:xfrm>
        </p:spPr>
        <p:txBody>
          <a:bodyPr/>
          <a:lstStyle/>
          <a:p>
            <a:pPr marL="0" indent="0">
              <a:buNone/>
            </a:pPr>
            <a:r>
              <a:rPr lang="en-GB" dirty="0"/>
              <a:t>xml library contains:</a:t>
            </a:r>
          </a:p>
          <a:p>
            <a:pPr marL="0" indent="0">
              <a:buNone/>
            </a:pPr>
            <a:r>
              <a:rPr lang="en-GB" sz="2800" dirty="0" err="1">
                <a:latin typeface="Courier New" panose="02070309020205020404" pitchFamily="49" charset="0"/>
                <a:cs typeface="Courier New" panose="02070309020205020404" pitchFamily="49" charset="0"/>
              </a:rPr>
              <a:t>xml.etree.ElementTree</a:t>
            </a:r>
            <a:r>
              <a:rPr lang="en-GB" sz="2800" dirty="0">
                <a:latin typeface="Courier New" panose="02070309020205020404" pitchFamily="49" charset="0"/>
                <a:cs typeface="Courier New" panose="02070309020205020404" pitchFamily="49" charset="0"/>
              </a:rPr>
              <a:t>		</a:t>
            </a:r>
            <a:r>
              <a:rPr lang="en-GB" dirty="0">
                <a:latin typeface="Courier New" panose="02070309020205020404" pitchFamily="49" charset="0"/>
                <a:cs typeface="Courier New" panose="02070309020205020404" pitchFamily="49" charset="0"/>
              </a:rPr>
              <a:t>:</a:t>
            </a:r>
            <a:r>
              <a:rPr lang="en-GB" dirty="0"/>
              <a:t>parse to tree</a:t>
            </a:r>
          </a:p>
          <a:p>
            <a:pPr marL="0" indent="0">
              <a:buNone/>
            </a:pPr>
            <a:r>
              <a:rPr lang="en-GB" sz="2800" dirty="0" err="1">
                <a:latin typeface="Courier New" panose="02070309020205020404" pitchFamily="49" charset="0"/>
                <a:cs typeface="Courier New" panose="02070309020205020404" pitchFamily="49" charset="0"/>
              </a:rPr>
              <a:t>xml.dom</a:t>
            </a:r>
            <a:r>
              <a:rPr lang="en-GB" sz="2800" dirty="0">
                <a:latin typeface="Courier New" panose="02070309020205020404" pitchFamily="49" charset="0"/>
                <a:cs typeface="Courier New" panose="02070309020205020404" pitchFamily="49" charset="0"/>
              </a:rPr>
              <a:t>					:</a:t>
            </a:r>
            <a:r>
              <a:rPr lang="en-GB" dirty="0"/>
              <a:t>parse to DOM </a:t>
            </a:r>
          </a:p>
          <a:p>
            <a:pPr marL="0" indent="0">
              <a:buNone/>
            </a:pPr>
            <a:r>
              <a:rPr lang="en-GB" sz="2800" dirty="0" err="1">
                <a:latin typeface="Courier New" panose="02070309020205020404" pitchFamily="49" charset="0"/>
                <a:cs typeface="Courier New" panose="02070309020205020404" pitchFamily="49" charset="0"/>
              </a:rPr>
              <a:t>xml.dom.minidom</a:t>
            </a:r>
            <a:r>
              <a:rPr lang="en-GB" dirty="0"/>
              <a:t> 			</a:t>
            </a:r>
            <a:r>
              <a:rPr lang="en-GB" dirty="0">
                <a:latin typeface="Courier New" panose="02070309020205020404" pitchFamily="49" charset="0"/>
                <a:cs typeface="Courier New" panose="02070309020205020404" pitchFamily="49" charset="0"/>
              </a:rPr>
              <a:t>:</a:t>
            </a:r>
            <a:r>
              <a:rPr lang="en-GB" dirty="0"/>
              <a:t>lightweight parse to DOM</a:t>
            </a:r>
          </a:p>
          <a:p>
            <a:pPr marL="0" indent="0">
              <a:buNone/>
            </a:pPr>
            <a:r>
              <a:rPr lang="en-GB" sz="2800" dirty="0" err="1">
                <a:latin typeface="Courier New" panose="02070309020205020404" pitchFamily="49" charset="0"/>
                <a:cs typeface="Courier New" panose="02070309020205020404" pitchFamily="49" charset="0"/>
              </a:rPr>
              <a:t>xml.sax</a:t>
            </a:r>
            <a:r>
              <a:rPr lang="en-GB" dirty="0"/>
              <a:t>				</a:t>
            </a:r>
            <a:r>
              <a:rPr lang="en-GB" dirty="0">
                <a:latin typeface="Courier New" panose="02070309020205020404" pitchFamily="49" charset="0"/>
                <a:cs typeface="Courier New" panose="02070309020205020404" pitchFamily="49" charset="0"/>
              </a:rPr>
              <a:t> 	:</a:t>
            </a:r>
            <a:r>
              <a:rPr lang="en-GB" dirty="0"/>
              <a:t>SAX push and pull parser  </a:t>
            </a:r>
          </a:p>
          <a:p>
            <a:pPr marL="0" indent="0">
              <a:buNone/>
            </a:pPr>
            <a:r>
              <a:rPr lang="en-GB" dirty="0" err="1">
                <a:latin typeface="Courier New" panose="02070309020205020404" pitchFamily="49" charset="0"/>
                <a:cs typeface="Courier New" panose="02070309020205020404" pitchFamily="49" charset="0"/>
              </a:rPr>
              <a:t>xml.parsers.expat</a:t>
            </a:r>
            <a:r>
              <a:rPr lang="en-GB" dirty="0"/>
              <a:t> 		</a:t>
            </a:r>
            <a:r>
              <a:rPr lang="en-GB" dirty="0">
                <a:latin typeface="Courier New" panose="02070309020205020404" pitchFamily="49" charset="0"/>
                <a:cs typeface="Courier New" panose="02070309020205020404" pitchFamily="49" charset="0"/>
              </a:rPr>
              <a:t>:</a:t>
            </a:r>
            <a:r>
              <a:rPr lang="en-GB" dirty="0"/>
              <a:t>SAX-like push and pull parser</a:t>
            </a:r>
          </a:p>
          <a:p>
            <a:pPr marL="0" indent="0">
              <a:buNone/>
            </a:pPr>
            <a:r>
              <a:rPr lang="en-GB" sz="2800" dirty="0" err="1">
                <a:latin typeface="Courier New" panose="02070309020205020404" pitchFamily="49" charset="0"/>
                <a:cs typeface="Courier New" panose="02070309020205020404" pitchFamily="49" charset="0"/>
              </a:rPr>
              <a:t>xml.dom.pulldom</a:t>
            </a:r>
            <a:r>
              <a:rPr lang="en-GB" dirty="0"/>
              <a:t> 		</a:t>
            </a:r>
            <a:r>
              <a:rPr lang="en-GB" dirty="0">
                <a:latin typeface="Courier New" panose="02070309020205020404" pitchFamily="49" charset="0"/>
                <a:cs typeface="Courier New" panose="02070309020205020404" pitchFamily="49" charset="0"/>
              </a:rPr>
              <a:t> 	:</a:t>
            </a:r>
            <a:r>
              <a:rPr lang="en-GB" dirty="0"/>
              <a:t>pull in partial DOM trees</a:t>
            </a:r>
          </a:p>
        </p:txBody>
      </p:sp>
    </p:spTree>
    <p:extLst>
      <p:ext uri="{BB962C8B-B14F-4D97-AF65-F5344CB8AC3E}">
        <p14:creationId xmlns:p14="http://schemas.microsoft.com/office/powerpoint/2010/main" val="36046272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0AD4A89-6CEA-4DC0-A1B2-CA814F8B69EA}"/>
              </a:ext>
            </a:extLst>
          </p:cNvPr>
          <p:cNvSpPr>
            <a:spLocks noGrp="1"/>
          </p:cNvSpPr>
          <p:nvPr>
            <p:ph type="title"/>
          </p:nvPr>
        </p:nvSpPr>
        <p:spPr/>
        <p:txBody>
          <a:bodyPr/>
          <a:lstStyle/>
          <a:p>
            <a:pPr algn="r"/>
            <a:r>
              <a:rPr lang="en-GB" dirty="0"/>
              <a:t>Other libraries</a:t>
            </a:r>
          </a:p>
        </p:txBody>
      </p:sp>
      <p:sp>
        <p:nvSpPr>
          <p:cNvPr id="3" name="Content Placeholder 2">
            <a:extLst>
              <a:ext uri="{FF2B5EF4-FFF2-40B4-BE49-F238E27FC236}">
                <a16:creationId xmlns="" xmlns:a16="http://schemas.microsoft.com/office/drawing/2014/main" id="{8BF90EEF-94B8-4190-87FA-D92BB9F4ADAA}"/>
              </a:ext>
            </a:extLst>
          </p:cNvPr>
          <p:cNvSpPr>
            <a:spLocks noGrp="1"/>
          </p:cNvSpPr>
          <p:nvPr>
            <p:ph idx="1"/>
          </p:nvPr>
        </p:nvSpPr>
        <p:spPr>
          <a:xfrm>
            <a:off x="335360" y="3140968"/>
            <a:ext cx="11247040" cy="2985196"/>
          </a:xfrm>
        </p:spPr>
        <p:txBody>
          <a:bodyPr/>
          <a:lstStyle/>
          <a:p>
            <a:pPr marL="0" indent="0">
              <a:buNone/>
            </a:pPr>
            <a:r>
              <a:rPr lang="en-GB" dirty="0" err="1">
                <a:latin typeface="Courier New" panose="02070309020205020404" pitchFamily="49" charset="0"/>
                <a:cs typeface="Courier New" panose="02070309020205020404" pitchFamily="49" charset="0"/>
              </a:rPr>
              <a:t>lxml</a:t>
            </a:r>
            <a:r>
              <a:rPr lang="en-GB" dirty="0"/>
              <a:t> 		: simple XML </a:t>
            </a:r>
            <a:r>
              <a:rPr lang="en-GB" dirty="0" smtClean="0"/>
              <a:t>parsing</a:t>
            </a:r>
          </a:p>
          <a:p>
            <a:pPr marL="0" indent="0">
              <a:buNone/>
            </a:pPr>
            <a:endParaRPr lang="en-GB" dirty="0"/>
          </a:p>
          <a:p>
            <a:pPr marL="0" indent="0">
              <a:buNone/>
            </a:pPr>
            <a:r>
              <a:rPr lang="en-GB" dirty="0"/>
              <a:t>Can be used with SAX (</a:t>
            </a:r>
            <a:r>
              <a:rPr lang="en-GB" dirty="0">
                <a:solidFill>
                  <a:schemeClr val="accent1">
                    <a:lumMod val="60000"/>
                    <a:lumOff val="40000"/>
                  </a:schemeClr>
                </a:solidFill>
              </a:rPr>
              <a:t>http://</a:t>
            </a:r>
            <a:r>
              <a:rPr lang="en-GB" dirty="0" smtClean="0">
                <a:solidFill>
                  <a:schemeClr val="accent1">
                    <a:lumMod val="60000"/>
                    <a:lumOff val="40000"/>
                  </a:schemeClr>
                </a:solidFill>
              </a:rPr>
              <a:t>lxml.de/sax.html</a:t>
            </a:r>
            <a:r>
              <a:rPr lang="en-GB" dirty="0" smtClean="0"/>
              <a:t>) but here we'll look at simple tree-based parsing.</a:t>
            </a:r>
            <a:endParaRPr lang="en-GB" dirty="0"/>
          </a:p>
        </p:txBody>
      </p:sp>
    </p:spTree>
    <p:extLst>
      <p:ext uri="{BB962C8B-B14F-4D97-AF65-F5344CB8AC3E}">
        <p14:creationId xmlns:p14="http://schemas.microsoft.com/office/powerpoint/2010/main" val="39573120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4C14A46-C7CE-4D8C-B390-AB4F4670F14C}"/>
              </a:ext>
            </a:extLst>
          </p:cNvPr>
          <p:cNvSpPr>
            <a:spLocks noGrp="1"/>
          </p:cNvSpPr>
          <p:nvPr>
            <p:ph type="title"/>
          </p:nvPr>
        </p:nvSpPr>
        <p:spPr/>
        <p:txBody>
          <a:bodyPr/>
          <a:lstStyle/>
          <a:p>
            <a:pPr algn="r"/>
            <a:r>
              <a:rPr lang="en-GB" dirty="0"/>
              <a:t>Validation using </a:t>
            </a:r>
            <a:r>
              <a:rPr lang="en-GB" dirty="0" err="1"/>
              <a:t>lxml</a:t>
            </a:r>
            <a:endParaRPr lang="en-GB" dirty="0"/>
          </a:p>
        </p:txBody>
      </p:sp>
      <p:sp>
        <p:nvSpPr>
          <p:cNvPr id="3" name="Content Placeholder 2">
            <a:extLst>
              <a:ext uri="{FF2B5EF4-FFF2-40B4-BE49-F238E27FC236}">
                <a16:creationId xmlns="" xmlns:a16="http://schemas.microsoft.com/office/drawing/2014/main" id="{3CF16B3D-0876-416C-8B33-C522D420930F}"/>
              </a:ext>
            </a:extLst>
          </p:cNvPr>
          <p:cNvSpPr>
            <a:spLocks noGrp="1"/>
          </p:cNvSpPr>
          <p:nvPr>
            <p:ph idx="1"/>
          </p:nvPr>
        </p:nvSpPr>
        <p:spPr>
          <a:xfrm>
            <a:off x="177298" y="2289992"/>
            <a:ext cx="5472608" cy="3196951"/>
          </a:xfrm>
        </p:spPr>
        <p:txBody>
          <a:bodyPr/>
          <a:lstStyle/>
          <a:p>
            <a:pPr marL="0" indent="0">
              <a:buNone/>
            </a:pPr>
            <a:r>
              <a:rPr lang="en-GB" sz="2400" dirty="0"/>
              <a:t>Against DTD:</a:t>
            </a:r>
          </a:p>
          <a:p>
            <a:pPr marL="0" indent="0">
              <a:spcBef>
                <a:spcPts val="0"/>
              </a:spcBef>
              <a:buNone/>
            </a:pPr>
            <a:r>
              <a:rPr lang="en-GB" sz="2000" dirty="0" err="1">
                <a:latin typeface="Courier New" panose="02070309020205020404" pitchFamily="49" charset="0"/>
                <a:cs typeface="Courier New" panose="02070309020205020404" pitchFamily="49" charset="0"/>
              </a:rPr>
              <a:t>dtd_file</a:t>
            </a:r>
            <a:r>
              <a:rPr lang="en-GB" sz="2000" dirty="0">
                <a:latin typeface="Courier New" panose="02070309020205020404" pitchFamily="49" charset="0"/>
                <a:cs typeface="Courier New" panose="02070309020205020404" pitchFamily="49" charset="0"/>
              </a:rPr>
              <a:t> = open("map1.dtd")</a:t>
            </a:r>
          </a:p>
          <a:p>
            <a:pPr marL="0" indent="0">
              <a:spcBef>
                <a:spcPts val="0"/>
              </a:spcBef>
              <a:buNone/>
            </a:pPr>
            <a:r>
              <a:rPr lang="en-GB" sz="2000" dirty="0">
                <a:latin typeface="Courier New" panose="02070309020205020404" pitchFamily="49" charset="0"/>
                <a:cs typeface="Courier New" panose="02070309020205020404" pitchFamily="49" charset="0"/>
              </a:rPr>
              <a:t>xml1 = open("map1.xml").read()</a:t>
            </a:r>
          </a:p>
          <a:p>
            <a:pPr marL="0" indent="0">
              <a:spcBef>
                <a:spcPts val="0"/>
              </a:spcBef>
              <a:buNone/>
            </a:pPr>
            <a:r>
              <a:rPr lang="en-GB" sz="2000" dirty="0" err="1">
                <a:latin typeface="Courier New" panose="02070309020205020404" pitchFamily="49" charset="0"/>
                <a:cs typeface="Courier New" panose="02070309020205020404" pitchFamily="49" charset="0"/>
              </a:rPr>
              <a:t>dtd</a:t>
            </a:r>
            <a:r>
              <a:rPr lang="en-GB" sz="2000" dirty="0">
                <a:latin typeface="Courier New" panose="02070309020205020404" pitchFamily="49" charset="0"/>
                <a:cs typeface="Courier New" panose="02070309020205020404" pitchFamily="49" charset="0"/>
              </a:rPr>
              <a:t> = etree.DTD(</a:t>
            </a:r>
            <a:r>
              <a:rPr lang="en-GB" sz="2000" dirty="0" err="1">
                <a:latin typeface="Courier New" panose="02070309020205020404" pitchFamily="49" charset="0"/>
                <a:cs typeface="Courier New" panose="02070309020205020404" pitchFamily="49" charset="0"/>
              </a:rPr>
              <a:t>dtd_file</a:t>
            </a:r>
            <a:r>
              <a:rPr lang="en-GB" sz="2000" dirty="0">
                <a:latin typeface="Courier New" panose="02070309020205020404" pitchFamily="49" charset="0"/>
                <a:cs typeface="Courier New" panose="02070309020205020404" pitchFamily="49" charset="0"/>
              </a:rPr>
              <a:t>)</a:t>
            </a:r>
          </a:p>
          <a:p>
            <a:pPr marL="0" indent="0">
              <a:spcBef>
                <a:spcPts val="0"/>
              </a:spcBef>
              <a:buNone/>
            </a:pPr>
            <a:r>
              <a:rPr lang="en-GB" sz="2000" dirty="0">
                <a:latin typeface="Courier New" panose="02070309020205020404" pitchFamily="49" charset="0"/>
                <a:cs typeface="Courier New" panose="02070309020205020404" pitchFamily="49" charset="0"/>
              </a:rPr>
              <a:t>root = etree.XML(xml1)</a:t>
            </a:r>
          </a:p>
          <a:p>
            <a:pPr marL="0" indent="0">
              <a:spcBef>
                <a:spcPts val="0"/>
              </a:spcBef>
              <a:buNone/>
            </a:pPr>
            <a:r>
              <a:rPr lang="en-GB" sz="2000" dirty="0">
                <a:latin typeface="Courier New" panose="02070309020205020404" pitchFamily="49" charset="0"/>
                <a:cs typeface="Courier New" panose="02070309020205020404" pitchFamily="49" charset="0"/>
              </a:rPr>
              <a:t>print(</a:t>
            </a:r>
            <a:r>
              <a:rPr lang="en-GB" sz="2000" dirty="0" err="1">
                <a:latin typeface="Courier New" panose="02070309020205020404" pitchFamily="49" charset="0"/>
                <a:cs typeface="Courier New" panose="02070309020205020404" pitchFamily="49" charset="0"/>
              </a:rPr>
              <a:t>dtd.validate</a:t>
            </a:r>
            <a:r>
              <a:rPr lang="en-GB" sz="2000" dirty="0">
                <a:latin typeface="Courier New" panose="02070309020205020404" pitchFamily="49" charset="0"/>
                <a:cs typeface="Courier New" panose="02070309020205020404" pitchFamily="49" charset="0"/>
              </a:rPr>
              <a:t>(root))</a:t>
            </a:r>
          </a:p>
          <a:p>
            <a:pPr marL="0" indent="0">
              <a:buNone/>
            </a:pPr>
            <a:endParaRPr lang="en-GB" dirty="0"/>
          </a:p>
        </p:txBody>
      </p:sp>
      <p:sp>
        <p:nvSpPr>
          <p:cNvPr id="4" name="Rectangle 3">
            <a:extLst>
              <a:ext uri="{FF2B5EF4-FFF2-40B4-BE49-F238E27FC236}">
                <a16:creationId xmlns="" xmlns:a16="http://schemas.microsoft.com/office/drawing/2014/main" id="{FF0F5E7E-1457-4BAA-AF6E-6D4854D84D5E}"/>
              </a:ext>
            </a:extLst>
          </p:cNvPr>
          <p:cNvSpPr/>
          <p:nvPr/>
        </p:nvSpPr>
        <p:spPr>
          <a:xfrm>
            <a:off x="5087888" y="2289992"/>
            <a:ext cx="6984776" cy="2000548"/>
          </a:xfrm>
          <a:prstGeom prst="rect">
            <a:avLst/>
          </a:prstGeom>
        </p:spPr>
        <p:txBody>
          <a:bodyPr wrap="square">
            <a:spAutoFit/>
          </a:bodyPr>
          <a:lstStyle/>
          <a:p>
            <a:pPr marL="0" indent="0">
              <a:buNone/>
            </a:pPr>
            <a:r>
              <a:rPr lang="en-GB" sz="2400" dirty="0">
                <a:latin typeface="+mn-lt"/>
                <a:cs typeface="+mn-cs"/>
              </a:rPr>
              <a:t>Against XSD:</a:t>
            </a:r>
          </a:p>
          <a:p>
            <a:pPr marL="0" indent="0">
              <a:buNone/>
            </a:pPr>
            <a:r>
              <a:rPr lang="en-GB" sz="2000" dirty="0" err="1">
                <a:latin typeface="Courier New" panose="02070309020205020404" pitchFamily="49" charset="0"/>
                <a:cs typeface="Courier New" panose="02070309020205020404" pitchFamily="49" charset="0"/>
              </a:rPr>
              <a:t>xsd_file</a:t>
            </a:r>
            <a:r>
              <a:rPr lang="en-GB" sz="2000" dirty="0">
                <a:latin typeface="Courier New" panose="02070309020205020404" pitchFamily="49" charset="0"/>
                <a:cs typeface="Courier New" panose="02070309020205020404" pitchFamily="49" charset="0"/>
              </a:rPr>
              <a:t> = open("map2.xsd")</a:t>
            </a:r>
          </a:p>
          <a:p>
            <a:pPr marL="0" indent="0">
              <a:buNone/>
            </a:pPr>
            <a:r>
              <a:rPr lang="en-GB" sz="2000" dirty="0">
                <a:latin typeface="Courier New" panose="02070309020205020404" pitchFamily="49" charset="0"/>
                <a:cs typeface="Courier New" panose="02070309020205020404" pitchFamily="49" charset="0"/>
              </a:rPr>
              <a:t>xml2 = open("map2.xml").read()</a:t>
            </a:r>
          </a:p>
          <a:p>
            <a:pPr marL="0" indent="0">
              <a:buNone/>
            </a:pPr>
            <a:r>
              <a:rPr lang="en-GB" sz="2000" dirty="0" err="1">
                <a:latin typeface="Courier New" panose="02070309020205020404" pitchFamily="49" charset="0"/>
                <a:cs typeface="Courier New" panose="02070309020205020404" pitchFamily="49" charset="0"/>
              </a:rPr>
              <a:t>xsd</a:t>
            </a:r>
            <a:r>
              <a:rPr lang="en-GB" sz="2000" dirty="0">
                <a:latin typeface="Courier New" panose="02070309020205020404" pitchFamily="49" charset="0"/>
                <a:cs typeface="Courier New" panose="02070309020205020404" pitchFamily="49" charset="0"/>
              </a:rPr>
              <a:t> = </a:t>
            </a:r>
            <a:r>
              <a:rPr lang="en-GB" sz="2000" dirty="0" err="1">
                <a:latin typeface="Courier New" panose="02070309020205020404" pitchFamily="49" charset="0"/>
                <a:cs typeface="Courier New" panose="02070309020205020404" pitchFamily="49" charset="0"/>
              </a:rPr>
              <a:t>etree.XMLSchema</a:t>
            </a:r>
            <a:r>
              <a:rPr lang="en-GB" sz="2000" dirty="0">
                <a:latin typeface="Courier New" panose="02070309020205020404" pitchFamily="49" charset="0"/>
                <a:cs typeface="Courier New" panose="02070309020205020404" pitchFamily="49" charset="0"/>
              </a:rPr>
              <a:t>(</a:t>
            </a:r>
            <a:r>
              <a:rPr lang="en-GB" sz="2000" dirty="0" err="1">
                <a:latin typeface="Courier New" panose="02070309020205020404" pitchFamily="49" charset="0"/>
                <a:cs typeface="Courier New" panose="02070309020205020404" pitchFamily="49" charset="0"/>
              </a:rPr>
              <a:t>etree.parse</a:t>
            </a:r>
            <a:r>
              <a:rPr lang="en-GB" sz="2000" dirty="0">
                <a:latin typeface="Courier New" panose="02070309020205020404" pitchFamily="49" charset="0"/>
                <a:cs typeface="Courier New" panose="02070309020205020404" pitchFamily="49" charset="0"/>
              </a:rPr>
              <a:t>(</a:t>
            </a:r>
            <a:r>
              <a:rPr lang="en-GB" sz="2000" dirty="0" err="1">
                <a:latin typeface="Courier New" panose="02070309020205020404" pitchFamily="49" charset="0"/>
                <a:cs typeface="Courier New" panose="02070309020205020404" pitchFamily="49" charset="0"/>
              </a:rPr>
              <a:t>xsd_file</a:t>
            </a:r>
            <a:r>
              <a:rPr lang="en-GB" sz="2000" dirty="0">
                <a:latin typeface="Courier New" panose="02070309020205020404" pitchFamily="49" charset="0"/>
                <a:cs typeface="Courier New" panose="02070309020205020404" pitchFamily="49" charset="0"/>
              </a:rPr>
              <a:t>))</a:t>
            </a:r>
          </a:p>
          <a:p>
            <a:pPr marL="0" indent="0">
              <a:buNone/>
            </a:pPr>
            <a:r>
              <a:rPr lang="en-GB" sz="2000" dirty="0">
                <a:latin typeface="Courier New" panose="02070309020205020404" pitchFamily="49" charset="0"/>
                <a:cs typeface="Courier New" panose="02070309020205020404" pitchFamily="49" charset="0"/>
              </a:rPr>
              <a:t>root = etree.XML(xml2)</a:t>
            </a:r>
          </a:p>
          <a:p>
            <a:pPr marL="0" indent="0">
              <a:buNone/>
            </a:pPr>
            <a:r>
              <a:rPr lang="en-GB" sz="2000" dirty="0">
                <a:latin typeface="Courier New" panose="02070309020205020404" pitchFamily="49" charset="0"/>
                <a:cs typeface="Courier New" panose="02070309020205020404" pitchFamily="49" charset="0"/>
              </a:rPr>
              <a:t>print(</a:t>
            </a:r>
            <a:r>
              <a:rPr lang="en-GB" sz="2000" dirty="0" err="1">
                <a:latin typeface="Courier New" panose="02070309020205020404" pitchFamily="49" charset="0"/>
                <a:cs typeface="Courier New" panose="02070309020205020404" pitchFamily="49" charset="0"/>
              </a:rPr>
              <a:t>xsd.validate</a:t>
            </a:r>
            <a:r>
              <a:rPr lang="en-GB" sz="2000" dirty="0">
                <a:latin typeface="Courier New" panose="02070309020205020404" pitchFamily="49" charset="0"/>
                <a:cs typeface="Courier New" panose="02070309020205020404" pitchFamily="49" charset="0"/>
              </a:rPr>
              <a:t>(root))</a:t>
            </a:r>
          </a:p>
        </p:txBody>
      </p:sp>
      <p:sp>
        <p:nvSpPr>
          <p:cNvPr id="5" name="TextBox 4">
            <a:extLst>
              <a:ext uri="{FF2B5EF4-FFF2-40B4-BE49-F238E27FC236}">
                <a16:creationId xmlns="" xmlns:a16="http://schemas.microsoft.com/office/drawing/2014/main" id="{6AF23DE4-0F4F-44BF-9FAD-01DB2B030811}"/>
              </a:ext>
            </a:extLst>
          </p:cNvPr>
          <p:cNvSpPr txBox="1"/>
          <p:nvPr/>
        </p:nvSpPr>
        <p:spPr>
          <a:xfrm>
            <a:off x="9480376" y="5316799"/>
            <a:ext cx="2304256" cy="923330"/>
          </a:xfrm>
          <a:prstGeom prst="rect">
            <a:avLst/>
          </a:prstGeom>
          <a:noFill/>
        </p:spPr>
        <p:txBody>
          <a:bodyPr wrap="square" rtlCol="0">
            <a:spAutoFit/>
          </a:bodyPr>
          <a:lstStyle/>
          <a:p>
            <a:r>
              <a:rPr lang="en-GB" dirty="0"/>
              <a:t>Note extra step of parsing the XSD XML</a:t>
            </a:r>
          </a:p>
        </p:txBody>
      </p:sp>
      <p:sp>
        <p:nvSpPr>
          <p:cNvPr id="6" name="Freeform: Shape 5">
            <a:extLst>
              <a:ext uri="{FF2B5EF4-FFF2-40B4-BE49-F238E27FC236}">
                <a16:creationId xmlns="" xmlns:a16="http://schemas.microsoft.com/office/drawing/2014/main" id="{1E964B1F-D10A-48E2-AE7C-0736091B6086}"/>
              </a:ext>
            </a:extLst>
          </p:cNvPr>
          <p:cNvSpPr/>
          <p:nvPr/>
        </p:nvSpPr>
        <p:spPr>
          <a:xfrm>
            <a:off x="9692048" y="3777916"/>
            <a:ext cx="318226" cy="1455821"/>
          </a:xfrm>
          <a:custGeom>
            <a:avLst/>
            <a:gdLst>
              <a:gd name="connsiteX0" fmla="*/ 318226 w 318226"/>
              <a:gd name="connsiteY0" fmla="*/ 1455821 h 1455821"/>
              <a:gd name="connsiteX1" fmla="*/ 5405 w 318226"/>
              <a:gd name="connsiteY1" fmla="*/ 529389 h 1455821"/>
              <a:gd name="connsiteX2" fmla="*/ 149784 w 318226"/>
              <a:gd name="connsiteY2" fmla="*/ 0 h 1455821"/>
            </a:gdLst>
            <a:ahLst/>
            <a:cxnLst>
              <a:cxn ang="0">
                <a:pos x="connsiteX0" y="connsiteY0"/>
              </a:cxn>
              <a:cxn ang="0">
                <a:pos x="connsiteX1" y="connsiteY1"/>
              </a:cxn>
              <a:cxn ang="0">
                <a:pos x="connsiteX2" y="connsiteY2"/>
              </a:cxn>
            </a:cxnLst>
            <a:rect l="l" t="t" r="r" b="b"/>
            <a:pathLst>
              <a:path w="318226" h="1455821">
                <a:moveTo>
                  <a:pt x="318226" y="1455821"/>
                </a:moveTo>
                <a:cubicBezTo>
                  <a:pt x="175852" y="1113923"/>
                  <a:pt x="33479" y="772026"/>
                  <a:pt x="5405" y="529389"/>
                </a:cubicBezTo>
                <a:cubicBezTo>
                  <a:pt x="-22669" y="286752"/>
                  <a:pt x="63557" y="143376"/>
                  <a:pt x="149784" y="0"/>
                </a:cubicBezTo>
              </a:path>
            </a:pathLst>
          </a:custGeom>
          <a:noFill/>
          <a:ln>
            <a:solidFill>
              <a:schemeClr val="accent1"/>
            </a:solidFill>
            <a:tailEnd type="arrow"/>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9944084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dirty="0" smtClean="0"/>
              <a:t>Parsing XML using </a:t>
            </a:r>
            <a:r>
              <a:rPr lang="en-GB" dirty="0" err="1" smtClean="0"/>
              <a:t>lxml</a:t>
            </a:r>
            <a:endParaRPr lang="en-GB" dirty="0"/>
          </a:p>
        </p:txBody>
      </p:sp>
      <p:sp>
        <p:nvSpPr>
          <p:cNvPr id="3" name="Content Placeholder 2"/>
          <p:cNvSpPr>
            <a:spLocks noGrp="1"/>
          </p:cNvSpPr>
          <p:nvPr>
            <p:ph idx="1"/>
          </p:nvPr>
        </p:nvSpPr>
        <p:spPr>
          <a:xfrm>
            <a:off x="609600" y="1556792"/>
            <a:ext cx="10972800" cy="3633268"/>
          </a:xfrm>
        </p:spPr>
        <p:txBody>
          <a:bodyPr/>
          <a:lstStyle/>
          <a:p>
            <a:pPr marL="0" indent="0">
              <a:buNone/>
            </a:pPr>
            <a:r>
              <a:rPr lang="en-GB" sz="2400" dirty="0">
                <a:latin typeface="Courier New" pitchFamily="49" charset="0"/>
                <a:cs typeface="Courier New" pitchFamily="49" charset="0"/>
              </a:rPr>
              <a:t>root = etree.XML(xml1</a:t>
            </a:r>
            <a:r>
              <a:rPr lang="en-GB" sz="2400" dirty="0" smtClean="0">
                <a:latin typeface="Courier New" pitchFamily="49" charset="0"/>
                <a:cs typeface="Courier New" pitchFamily="49" charset="0"/>
              </a:rPr>
              <a:t>)		# Where xml1 is XML text</a:t>
            </a:r>
            <a:endParaRPr lang="en-GB" sz="2400" dirty="0">
              <a:latin typeface="Courier New" pitchFamily="49" charset="0"/>
              <a:cs typeface="Courier New" pitchFamily="49" charset="0"/>
            </a:endParaRPr>
          </a:p>
          <a:p>
            <a:pPr marL="0" indent="0">
              <a:buNone/>
            </a:pPr>
            <a:r>
              <a:rPr lang="en-GB" sz="2400" dirty="0">
                <a:latin typeface="Courier New" pitchFamily="49" charset="0"/>
                <a:cs typeface="Courier New" pitchFamily="49" charset="0"/>
              </a:rPr>
              <a:t>print (</a:t>
            </a:r>
            <a:r>
              <a:rPr lang="en-GB" sz="2400" dirty="0" err="1">
                <a:latin typeface="Courier New" pitchFamily="49" charset="0"/>
                <a:cs typeface="Courier New" pitchFamily="49" charset="0"/>
              </a:rPr>
              <a:t>root.tag</a:t>
            </a:r>
            <a:r>
              <a:rPr lang="en-GB" sz="2400" dirty="0">
                <a:latin typeface="Courier New" pitchFamily="49" charset="0"/>
                <a:cs typeface="Courier New" pitchFamily="49" charset="0"/>
              </a:rPr>
              <a:t>)			</a:t>
            </a:r>
            <a:r>
              <a:rPr lang="en-GB" sz="2400" dirty="0" smtClean="0">
                <a:latin typeface="Courier New" pitchFamily="49" charset="0"/>
                <a:cs typeface="Courier New" pitchFamily="49" charset="0"/>
              </a:rPr>
              <a:t># "map"</a:t>
            </a:r>
            <a:endParaRPr lang="en-GB" sz="2400" dirty="0">
              <a:latin typeface="Courier New" pitchFamily="49" charset="0"/>
              <a:cs typeface="Courier New" pitchFamily="49" charset="0"/>
            </a:endParaRPr>
          </a:p>
          <a:p>
            <a:pPr marL="0" indent="0">
              <a:buNone/>
            </a:pPr>
            <a:r>
              <a:rPr lang="en-GB" sz="2400" dirty="0">
                <a:latin typeface="Courier New" pitchFamily="49" charset="0"/>
                <a:cs typeface="Courier New" pitchFamily="49" charset="0"/>
              </a:rPr>
              <a:t>print (root[0].tag)			# </a:t>
            </a:r>
            <a:r>
              <a:rPr lang="en-GB" sz="2400" dirty="0" smtClean="0">
                <a:latin typeface="Courier New" pitchFamily="49" charset="0"/>
                <a:cs typeface="Courier New" pitchFamily="49" charset="0"/>
              </a:rPr>
              <a:t>"polygon"</a:t>
            </a:r>
            <a:endParaRPr lang="en-GB" sz="2400" dirty="0">
              <a:latin typeface="Courier New" pitchFamily="49" charset="0"/>
              <a:cs typeface="Courier New" pitchFamily="49" charset="0"/>
            </a:endParaRPr>
          </a:p>
          <a:p>
            <a:pPr marL="0" indent="0">
              <a:buNone/>
            </a:pPr>
            <a:r>
              <a:rPr lang="en-GB" sz="2400" dirty="0">
                <a:latin typeface="Courier New" pitchFamily="49" charset="0"/>
                <a:cs typeface="Courier New" pitchFamily="49" charset="0"/>
              </a:rPr>
              <a:t>print (root[0].get("id"))		# </a:t>
            </a:r>
            <a:r>
              <a:rPr lang="en-GB" sz="2400" dirty="0" smtClean="0">
                <a:latin typeface="Courier New" pitchFamily="49" charset="0"/>
                <a:cs typeface="Courier New" pitchFamily="49" charset="0"/>
              </a:rPr>
              <a:t>"p1"</a:t>
            </a:r>
            <a:endParaRPr lang="en-GB" sz="2400" dirty="0">
              <a:latin typeface="Courier New" pitchFamily="49" charset="0"/>
              <a:cs typeface="Courier New" pitchFamily="49" charset="0"/>
            </a:endParaRPr>
          </a:p>
          <a:p>
            <a:pPr marL="0" indent="0">
              <a:buNone/>
            </a:pPr>
            <a:r>
              <a:rPr lang="en-GB" sz="2400" dirty="0">
                <a:latin typeface="Courier New" pitchFamily="49" charset="0"/>
                <a:cs typeface="Courier New" pitchFamily="49" charset="0"/>
              </a:rPr>
              <a:t>print (root[0][0].tag)		</a:t>
            </a:r>
            <a:r>
              <a:rPr lang="en-GB" sz="2400" dirty="0" smtClean="0">
                <a:latin typeface="Courier New" pitchFamily="49" charset="0"/>
                <a:cs typeface="Courier New" pitchFamily="49" charset="0"/>
              </a:rPr>
              <a:t># "points"</a:t>
            </a:r>
            <a:endParaRPr lang="en-GB" sz="2400" dirty="0">
              <a:latin typeface="Courier New" pitchFamily="49" charset="0"/>
              <a:cs typeface="Courier New" pitchFamily="49" charset="0"/>
            </a:endParaRPr>
          </a:p>
          <a:p>
            <a:pPr marL="0" indent="0">
              <a:buNone/>
            </a:pPr>
            <a:r>
              <a:rPr lang="en-GB" sz="2400" dirty="0">
                <a:latin typeface="Courier New" pitchFamily="49" charset="0"/>
                <a:cs typeface="Courier New" pitchFamily="49" charset="0"/>
              </a:rPr>
              <a:t>print (root[0][0].text)		</a:t>
            </a:r>
            <a:r>
              <a:rPr lang="en-GB" sz="2400" dirty="0" smtClean="0">
                <a:latin typeface="Courier New" pitchFamily="49" charset="0"/>
                <a:cs typeface="Courier New" pitchFamily="49" charset="0"/>
              </a:rPr>
              <a:t># "100,100 200,100" </a:t>
            </a:r>
            <a:r>
              <a:rPr lang="en-GB" sz="2400" dirty="0">
                <a:latin typeface="Courier New" pitchFamily="49" charset="0"/>
                <a:cs typeface="Courier New" pitchFamily="49" charset="0"/>
              </a:rPr>
              <a:t>etc.</a:t>
            </a:r>
          </a:p>
        </p:txBody>
      </p:sp>
      <p:sp>
        <p:nvSpPr>
          <p:cNvPr id="4" name="Rectangle 3"/>
          <p:cNvSpPr/>
          <p:nvPr/>
        </p:nvSpPr>
        <p:spPr>
          <a:xfrm>
            <a:off x="5486400" y="4797152"/>
            <a:ext cx="6096000" cy="1754326"/>
          </a:xfrm>
          <a:prstGeom prst="rect">
            <a:avLst/>
          </a:prstGeom>
          <a:ln>
            <a:solidFill>
              <a:schemeClr val="accent1"/>
            </a:solidFill>
          </a:ln>
        </p:spPr>
        <p:txBody>
          <a:bodyPr>
            <a:spAutoFit/>
          </a:bodyPr>
          <a:lstStyle/>
          <a:p>
            <a:pPr marL="0" indent="0">
              <a:buNone/>
            </a:pPr>
            <a:r>
              <a:rPr lang="en-GB" dirty="0" smtClean="0">
                <a:latin typeface="Courier New" pitchFamily="49" charset="0"/>
                <a:cs typeface="Courier New" pitchFamily="49" charset="0"/>
              </a:rPr>
              <a:t>&lt;map&gt;</a:t>
            </a:r>
            <a:endParaRPr lang="en-GB" dirty="0">
              <a:latin typeface="Courier New" pitchFamily="49" charset="0"/>
              <a:cs typeface="Courier New" pitchFamily="49" charset="0"/>
            </a:endParaRPr>
          </a:p>
          <a:p>
            <a:pPr marL="0" indent="0">
              <a:buNone/>
            </a:pPr>
            <a:r>
              <a:rPr lang="en-GB" dirty="0">
                <a:latin typeface="Courier New" pitchFamily="49" charset="0"/>
                <a:cs typeface="Courier New" pitchFamily="49" charset="0"/>
              </a:rPr>
              <a:t>&lt;polygon id="p1"&gt;</a:t>
            </a:r>
          </a:p>
          <a:p>
            <a:pPr marL="0" indent="0">
              <a:buNone/>
            </a:pPr>
            <a:r>
              <a:rPr lang="en-GB" dirty="0" smtClean="0">
                <a:latin typeface="Courier New" pitchFamily="49" charset="0"/>
                <a:cs typeface="Courier New" pitchFamily="49" charset="0"/>
              </a:rPr>
              <a:t>	&lt;</a:t>
            </a:r>
            <a:r>
              <a:rPr lang="en-GB" dirty="0">
                <a:latin typeface="Courier New" pitchFamily="49" charset="0"/>
                <a:cs typeface="Courier New" pitchFamily="49" charset="0"/>
              </a:rPr>
              <a:t>points&gt;100,100 200,100 200,</a:t>
            </a:r>
          </a:p>
          <a:p>
            <a:pPr marL="0" indent="0">
              <a:buNone/>
            </a:pPr>
            <a:r>
              <a:rPr lang="en-GB" dirty="0">
                <a:latin typeface="Courier New" pitchFamily="49" charset="0"/>
                <a:cs typeface="Courier New" pitchFamily="49" charset="0"/>
              </a:rPr>
              <a:t>		200 100,000 100,100&lt;/points&gt;</a:t>
            </a:r>
          </a:p>
          <a:p>
            <a:pPr marL="0" indent="0">
              <a:buNone/>
            </a:pPr>
            <a:r>
              <a:rPr lang="en-GB" dirty="0">
                <a:latin typeface="Courier New" pitchFamily="49" charset="0"/>
                <a:cs typeface="Courier New" pitchFamily="49" charset="0"/>
              </a:rPr>
              <a:t>&lt;/polygon&gt;</a:t>
            </a:r>
          </a:p>
          <a:p>
            <a:pPr marL="0" indent="0">
              <a:buNone/>
            </a:pPr>
            <a:r>
              <a:rPr lang="en-GB" dirty="0">
                <a:latin typeface="Courier New" pitchFamily="49" charset="0"/>
                <a:cs typeface="Courier New" pitchFamily="49" charset="0"/>
              </a:rPr>
              <a:t>&lt;/map&gt;</a:t>
            </a:r>
          </a:p>
        </p:txBody>
      </p:sp>
    </p:spTree>
    <p:extLst>
      <p:ext uri="{BB962C8B-B14F-4D97-AF65-F5344CB8AC3E}">
        <p14:creationId xmlns:p14="http://schemas.microsoft.com/office/powerpoint/2010/main" val="35487841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dirty="0" smtClean="0"/>
              <a:t>Generating XML </a:t>
            </a:r>
            <a:r>
              <a:rPr lang="en-GB" dirty="0"/>
              <a:t>using </a:t>
            </a:r>
            <a:r>
              <a:rPr lang="en-GB" dirty="0" err="1"/>
              <a:t>lxml</a:t>
            </a:r>
            <a:endParaRPr lang="en-GB" dirty="0"/>
          </a:p>
        </p:txBody>
      </p:sp>
      <p:sp>
        <p:nvSpPr>
          <p:cNvPr id="3" name="Content Placeholder 2"/>
          <p:cNvSpPr>
            <a:spLocks noGrp="1"/>
          </p:cNvSpPr>
          <p:nvPr>
            <p:ph idx="1"/>
          </p:nvPr>
        </p:nvSpPr>
        <p:spPr>
          <a:xfrm>
            <a:off x="191344" y="1988840"/>
            <a:ext cx="11809312" cy="4525963"/>
          </a:xfrm>
        </p:spPr>
        <p:txBody>
          <a:bodyPr/>
          <a:lstStyle/>
          <a:p>
            <a:pPr marL="0" indent="0">
              <a:buNone/>
            </a:pPr>
            <a:r>
              <a:rPr lang="en-GB" sz="2000" dirty="0">
                <a:latin typeface="Courier New" pitchFamily="49" charset="0"/>
                <a:cs typeface="Courier New" pitchFamily="49" charset="0"/>
              </a:rPr>
              <a:t>root = etree.XML(xml1</a:t>
            </a:r>
            <a:r>
              <a:rPr lang="en-GB" sz="2000" dirty="0" smtClean="0">
                <a:latin typeface="Courier New" pitchFamily="49" charset="0"/>
                <a:cs typeface="Courier New" pitchFamily="49" charset="0"/>
              </a:rPr>
              <a:t>)					# Could start from nothing</a:t>
            </a:r>
            <a:endParaRPr lang="en-GB" sz="2000" dirty="0">
              <a:latin typeface="Courier New" pitchFamily="49" charset="0"/>
              <a:cs typeface="Courier New" pitchFamily="49" charset="0"/>
            </a:endParaRPr>
          </a:p>
          <a:p>
            <a:pPr marL="0" indent="0">
              <a:buNone/>
            </a:pPr>
            <a:r>
              <a:rPr lang="en-GB" sz="2000" dirty="0">
                <a:latin typeface="Courier New" pitchFamily="49" charset="0"/>
                <a:cs typeface="Courier New" pitchFamily="49" charset="0"/>
              </a:rPr>
              <a:t>p2 = </a:t>
            </a:r>
            <a:r>
              <a:rPr lang="en-GB" sz="2000" dirty="0" err="1">
                <a:latin typeface="Courier New" pitchFamily="49" charset="0"/>
                <a:cs typeface="Courier New" pitchFamily="49" charset="0"/>
              </a:rPr>
              <a:t>etree.Element</a:t>
            </a:r>
            <a:r>
              <a:rPr lang="en-GB" sz="2000" dirty="0">
                <a:latin typeface="Courier New" pitchFamily="49" charset="0"/>
                <a:cs typeface="Courier New" pitchFamily="49" charset="0"/>
              </a:rPr>
              <a:t>("polygon</a:t>
            </a:r>
            <a:r>
              <a:rPr lang="en-GB" sz="2000" dirty="0" smtClean="0">
                <a:latin typeface="Courier New" pitchFamily="49" charset="0"/>
                <a:cs typeface="Courier New" pitchFamily="49" charset="0"/>
              </a:rPr>
              <a:t>")				# Create polygon</a:t>
            </a:r>
            <a:endParaRPr lang="en-GB" sz="2000" dirty="0">
              <a:latin typeface="Courier New" pitchFamily="49" charset="0"/>
              <a:cs typeface="Courier New" pitchFamily="49" charset="0"/>
            </a:endParaRPr>
          </a:p>
          <a:p>
            <a:pPr marL="0" indent="0">
              <a:buNone/>
            </a:pPr>
            <a:r>
              <a:rPr lang="en-GB" sz="2000" dirty="0">
                <a:latin typeface="Courier New" pitchFamily="49" charset="0"/>
                <a:cs typeface="Courier New" pitchFamily="49" charset="0"/>
              </a:rPr>
              <a:t>p2.set("id", "p2</a:t>
            </a:r>
            <a:r>
              <a:rPr lang="en-GB" sz="2000" dirty="0" smtClean="0">
                <a:latin typeface="Courier New" pitchFamily="49" charset="0"/>
                <a:cs typeface="Courier New" pitchFamily="49" charset="0"/>
              </a:rPr>
              <a:t>");					# Set attribute</a:t>
            </a:r>
            <a:endParaRPr lang="en-GB" sz="2000" dirty="0">
              <a:latin typeface="Courier New" pitchFamily="49" charset="0"/>
              <a:cs typeface="Courier New" pitchFamily="49" charset="0"/>
            </a:endParaRPr>
          </a:p>
          <a:p>
            <a:pPr marL="0" indent="0">
              <a:buNone/>
            </a:pPr>
            <a:r>
              <a:rPr lang="en-GB" sz="2000" dirty="0">
                <a:latin typeface="Courier New" pitchFamily="49" charset="0"/>
                <a:cs typeface="Courier New" pitchFamily="49" charset="0"/>
              </a:rPr>
              <a:t>p2.append(</a:t>
            </a:r>
            <a:r>
              <a:rPr lang="en-GB" sz="2000" dirty="0" err="1">
                <a:latin typeface="Courier New" pitchFamily="49" charset="0"/>
                <a:cs typeface="Courier New" pitchFamily="49" charset="0"/>
              </a:rPr>
              <a:t>etree.Element</a:t>
            </a:r>
            <a:r>
              <a:rPr lang="en-GB" sz="2000" dirty="0">
                <a:latin typeface="Courier New" pitchFamily="49" charset="0"/>
                <a:cs typeface="Courier New" pitchFamily="49" charset="0"/>
              </a:rPr>
              <a:t>("points</a:t>
            </a:r>
            <a:r>
              <a:rPr lang="en-GB" sz="2000" dirty="0" smtClean="0">
                <a:latin typeface="Courier New" pitchFamily="49" charset="0"/>
                <a:cs typeface="Courier New" pitchFamily="49" charset="0"/>
              </a:rPr>
              <a:t>"))			# Append points</a:t>
            </a:r>
            <a:endParaRPr lang="en-GB" sz="2000" dirty="0">
              <a:latin typeface="Courier New" pitchFamily="49" charset="0"/>
              <a:cs typeface="Courier New" pitchFamily="49" charset="0"/>
            </a:endParaRPr>
          </a:p>
          <a:p>
            <a:pPr marL="0" indent="0">
              <a:buNone/>
            </a:pPr>
            <a:r>
              <a:rPr lang="en-GB" sz="2000" dirty="0">
                <a:latin typeface="Courier New" pitchFamily="49" charset="0"/>
                <a:cs typeface="Courier New" pitchFamily="49" charset="0"/>
              </a:rPr>
              <a:t>p2[0].text = "100,100 100,200 200,200 200,100</a:t>
            </a:r>
            <a:r>
              <a:rPr lang="en-GB" sz="2000" dirty="0" smtClean="0">
                <a:latin typeface="Courier New" pitchFamily="49" charset="0"/>
                <a:cs typeface="Courier New" pitchFamily="49" charset="0"/>
              </a:rPr>
              <a:t>"	# Set points text</a:t>
            </a:r>
            <a:endParaRPr lang="en-GB" sz="2000" dirty="0">
              <a:latin typeface="Courier New" pitchFamily="49" charset="0"/>
              <a:cs typeface="Courier New" pitchFamily="49" charset="0"/>
            </a:endParaRPr>
          </a:p>
          <a:p>
            <a:pPr marL="0" indent="0">
              <a:buNone/>
            </a:pPr>
            <a:r>
              <a:rPr lang="en-GB" sz="2000" dirty="0" err="1">
                <a:latin typeface="Courier New" pitchFamily="49" charset="0"/>
                <a:cs typeface="Courier New" pitchFamily="49" charset="0"/>
              </a:rPr>
              <a:t>root.append</a:t>
            </a:r>
            <a:r>
              <a:rPr lang="en-GB" sz="2000" dirty="0">
                <a:latin typeface="Courier New" pitchFamily="49" charset="0"/>
                <a:cs typeface="Courier New" pitchFamily="49" charset="0"/>
              </a:rPr>
              <a:t>(p2</a:t>
            </a:r>
            <a:r>
              <a:rPr lang="en-GB" sz="2000" dirty="0" smtClean="0">
                <a:latin typeface="Courier New" pitchFamily="49" charset="0"/>
                <a:cs typeface="Courier New" pitchFamily="49" charset="0"/>
              </a:rPr>
              <a:t>)						# Append polygon</a:t>
            </a:r>
            <a:endParaRPr lang="en-GB" sz="2000" dirty="0">
              <a:latin typeface="Courier New" pitchFamily="49" charset="0"/>
              <a:cs typeface="Courier New" pitchFamily="49" charset="0"/>
            </a:endParaRPr>
          </a:p>
          <a:p>
            <a:pPr marL="0" indent="0">
              <a:buNone/>
            </a:pPr>
            <a:r>
              <a:rPr lang="en-GB" sz="2000" dirty="0">
                <a:latin typeface="Courier New" pitchFamily="49" charset="0"/>
                <a:cs typeface="Courier New" pitchFamily="49" charset="0"/>
              </a:rPr>
              <a:t>print (root[1].tag</a:t>
            </a:r>
            <a:r>
              <a:rPr lang="en-GB" sz="2000" dirty="0" smtClean="0">
                <a:latin typeface="Courier New" pitchFamily="49" charset="0"/>
                <a:cs typeface="Courier New" pitchFamily="49" charset="0"/>
              </a:rPr>
              <a:t>)					# Check</a:t>
            </a:r>
            <a:endParaRPr lang="en-GB" sz="2000" dirty="0">
              <a:latin typeface="Courier New" pitchFamily="49" charset="0"/>
              <a:cs typeface="Courier New" pitchFamily="49" charset="0"/>
            </a:endParaRPr>
          </a:p>
        </p:txBody>
      </p:sp>
    </p:spTree>
    <p:extLst>
      <p:ext uri="{BB962C8B-B14F-4D97-AF65-F5344CB8AC3E}">
        <p14:creationId xmlns:p14="http://schemas.microsoft.com/office/powerpoint/2010/main" val="23178692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GB" dirty="0" smtClean="0"/>
              <a:t>Print XML</a:t>
            </a:r>
            <a:endParaRPr lang="en-GB" dirty="0"/>
          </a:p>
        </p:txBody>
      </p:sp>
      <p:sp>
        <p:nvSpPr>
          <p:cNvPr id="3" name="Content Placeholder 2"/>
          <p:cNvSpPr>
            <a:spLocks noGrp="1"/>
          </p:cNvSpPr>
          <p:nvPr>
            <p:ph idx="1"/>
          </p:nvPr>
        </p:nvSpPr>
        <p:spPr>
          <a:xfrm>
            <a:off x="609600" y="2420888"/>
            <a:ext cx="10972800" cy="3705276"/>
          </a:xfrm>
        </p:spPr>
        <p:txBody>
          <a:bodyPr/>
          <a:lstStyle/>
          <a:p>
            <a:pPr marL="0" indent="0">
              <a:buNone/>
            </a:pPr>
            <a:r>
              <a:rPr lang="en-GB" sz="2000" dirty="0" smtClean="0">
                <a:latin typeface="Courier New" pitchFamily="49" charset="0"/>
                <a:cs typeface="Courier New" pitchFamily="49" charset="0"/>
              </a:rPr>
              <a:t>out </a:t>
            </a:r>
            <a:r>
              <a:rPr lang="en-GB" sz="2000" dirty="0">
                <a:latin typeface="Courier New" pitchFamily="49" charset="0"/>
                <a:cs typeface="Courier New" pitchFamily="49" charset="0"/>
              </a:rPr>
              <a:t>= </a:t>
            </a:r>
            <a:r>
              <a:rPr lang="en-GB" sz="2000" dirty="0" err="1">
                <a:latin typeface="Courier New" pitchFamily="49" charset="0"/>
                <a:cs typeface="Courier New" pitchFamily="49" charset="0"/>
              </a:rPr>
              <a:t>etree.tostring</a:t>
            </a:r>
            <a:r>
              <a:rPr lang="en-GB" sz="2000" dirty="0">
                <a:latin typeface="Courier New" pitchFamily="49" charset="0"/>
                <a:cs typeface="Courier New" pitchFamily="49" charset="0"/>
              </a:rPr>
              <a:t>(root, </a:t>
            </a:r>
            <a:r>
              <a:rPr lang="en-GB" sz="2000" dirty="0" err="1">
                <a:latin typeface="Courier New" pitchFamily="49" charset="0"/>
                <a:cs typeface="Courier New" pitchFamily="49" charset="0"/>
              </a:rPr>
              <a:t>pretty_print</a:t>
            </a:r>
            <a:r>
              <a:rPr lang="en-GB" sz="2000" dirty="0">
                <a:latin typeface="Courier New" pitchFamily="49" charset="0"/>
                <a:cs typeface="Courier New" pitchFamily="49" charset="0"/>
              </a:rPr>
              <a:t>=True</a:t>
            </a:r>
            <a:r>
              <a:rPr lang="en-GB" sz="2000" dirty="0" smtClean="0">
                <a:latin typeface="Courier New" pitchFamily="49" charset="0"/>
                <a:cs typeface="Courier New" pitchFamily="49" charset="0"/>
              </a:rPr>
              <a:t>)</a:t>
            </a:r>
          </a:p>
          <a:p>
            <a:pPr marL="0" indent="0">
              <a:buNone/>
            </a:pPr>
            <a:r>
              <a:rPr lang="en-GB" sz="2000" dirty="0" smtClean="0">
                <a:latin typeface="Courier New" pitchFamily="49" charset="0"/>
                <a:cs typeface="Courier New" pitchFamily="49" charset="0"/>
              </a:rPr>
              <a:t>print(out)</a:t>
            </a:r>
            <a:endParaRPr lang="en-GB" sz="2000" dirty="0">
              <a:latin typeface="Courier New" pitchFamily="49" charset="0"/>
              <a:cs typeface="Courier New" pitchFamily="49" charset="0"/>
            </a:endParaRPr>
          </a:p>
          <a:p>
            <a:pPr marL="0" indent="0">
              <a:buNone/>
            </a:pPr>
            <a:r>
              <a:rPr lang="en-GB" sz="2000" dirty="0">
                <a:latin typeface="Courier New" pitchFamily="49" charset="0"/>
                <a:cs typeface="Courier New" pitchFamily="49" charset="0"/>
              </a:rPr>
              <a:t>writer = open('xml3.xml', '</a:t>
            </a:r>
            <a:r>
              <a:rPr lang="en-GB" sz="2000" dirty="0" err="1">
                <a:latin typeface="Courier New" pitchFamily="49" charset="0"/>
                <a:cs typeface="Courier New" pitchFamily="49" charset="0"/>
              </a:rPr>
              <a:t>wb</a:t>
            </a:r>
            <a:r>
              <a:rPr lang="en-GB" sz="2000" dirty="0">
                <a:latin typeface="Courier New" pitchFamily="49" charset="0"/>
                <a:cs typeface="Courier New" pitchFamily="49" charset="0"/>
              </a:rPr>
              <a:t>')		# Open for binary write</a:t>
            </a:r>
          </a:p>
          <a:p>
            <a:pPr marL="0" indent="0">
              <a:buNone/>
            </a:pPr>
            <a:r>
              <a:rPr lang="en-GB" sz="2000" dirty="0" err="1" smtClean="0">
                <a:latin typeface="Courier New" pitchFamily="49" charset="0"/>
                <a:cs typeface="Courier New" pitchFamily="49" charset="0"/>
              </a:rPr>
              <a:t>writer.write</a:t>
            </a:r>
            <a:r>
              <a:rPr lang="en-GB" sz="2000" dirty="0" smtClean="0">
                <a:latin typeface="Courier New" pitchFamily="49" charset="0"/>
                <a:cs typeface="Courier New" pitchFamily="49" charset="0"/>
              </a:rPr>
              <a:t>(out)</a:t>
            </a:r>
            <a:endParaRPr lang="en-GB" sz="2000" dirty="0">
              <a:latin typeface="Courier New" pitchFamily="49" charset="0"/>
              <a:cs typeface="Courier New" pitchFamily="49" charset="0"/>
            </a:endParaRPr>
          </a:p>
          <a:p>
            <a:pPr marL="0" indent="0">
              <a:buNone/>
            </a:pPr>
            <a:r>
              <a:rPr lang="en-GB" sz="2000" dirty="0" err="1">
                <a:latin typeface="Courier New" pitchFamily="49" charset="0"/>
                <a:cs typeface="Courier New" pitchFamily="49" charset="0"/>
              </a:rPr>
              <a:t>writer.close</a:t>
            </a:r>
            <a:r>
              <a:rPr lang="en-GB" sz="2000" dirty="0" smtClean="0">
                <a:latin typeface="Courier New" pitchFamily="49" charset="0"/>
                <a:cs typeface="Courier New" pitchFamily="49" charset="0"/>
              </a:rPr>
              <a:t>()</a:t>
            </a:r>
          </a:p>
          <a:p>
            <a:pPr marL="0" indent="0">
              <a:buNone/>
            </a:pPr>
            <a:endParaRPr lang="en-GB" sz="2000" dirty="0">
              <a:latin typeface="Courier New" pitchFamily="49" charset="0"/>
              <a:cs typeface="Courier New" pitchFamily="49" charset="0"/>
            </a:endParaRPr>
          </a:p>
          <a:p>
            <a:pPr marL="0" indent="0">
              <a:buNone/>
            </a:pPr>
            <a:endParaRPr lang="en-GB" sz="2000" dirty="0" smtClean="0">
              <a:latin typeface="Courier New" pitchFamily="49" charset="0"/>
              <a:cs typeface="Courier New" pitchFamily="49" charset="0"/>
            </a:endParaRPr>
          </a:p>
          <a:p>
            <a:pPr marL="0" indent="0">
              <a:buNone/>
            </a:pPr>
            <a:r>
              <a:rPr lang="en-GB" dirty="0"/>
              <a:t>Pretty print puts </a:t>
            </a:r>
            <a:r>
              <a:rPr lang="en-GB" dirty="0" err="1"/>
              <a:t>linebreaks</a:t>
            </a:r>
            <a:r>
              <a:rPr lang="en-GB" dirty="0"/>
              <a:t> between objects etc.</a:t>
            </a:r>
          </a:p>
        </p:txBody>
      </p:sp>
    </p:spTree>
    <p:extLst>
      <p:ext uri="{BB962C8B-B14F-4D97-AF65-F5344CB8AC3E}">
        <p14:creationId xmlns:p14="http://schemas.microsoft.com/office/powerpoint/2010/main" val="14658110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1472223651</TotalTime>
  <Pages>19</Pages>
  <Words>1106</Words>
  <Application>Microsoft Office PowerPoint</Application>
  <PresentationFormat>Widescreen</PresentationFormat>
  <Paragraphs>117</Paragraphs>
  <Slides>11</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Courier New</vt:lpstr>
      <vt:lpstr>Times New Roman</vt:lpstr>
      <vt:lpstr>Office Theme</vt:lpstr>
      <vt:lpstr>PowerPoint Presentation</vt:lpstr>
      <vt:lpstr>XML Parsing</vt:lpstr>
      <vt:lpstr>Stream-based parsing</vt:lpstr>
      <vt:lpstr>Standard library</vt:lpstr>
      <vt:lpstr>Other libraries</vt:lpstr>
      <vt:lpstr>Validation using lxml</vt:lpstr>
      <vt:lpstr>Parsing XML using lxml</vt:lpstr>
      <vt:lpstr>Generating XML using lxml</vt:lpstr>
      <vt:lpstr>Print XML</vt:lpstr>
      <vt:lpstr>Transform XML</vt:lpstr>
      <vt:lpstr>Other libraries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Intriduction to Java Programming for Beginners, Novices, Geographers and Complete Idiots</dc:title>
  <dc:creator>Stan Openshaw</dc:creator>
  <cp:lastModifiedBy>Andrew Evans</cp:lastModifiedBy>
  <cp:revision>536</cp:revision>
  <cp:lastPrinted>1999-09-27T08:33:01Z</cp:lastPrinted>
  <dcterms:created xsi:type="dcterms:W3CDTF">1998-09-23T18:41:26Z</dcterms:created>
  <dcterms:modified xsi:type="dcterms:W3CDTF">2018-02-20T18:06:37Z</dcterms:modified>
</cp:coreProperties>
</file>