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1557" r:id="rId2"/>
    <p:sldId id="333" r:id="rId3"/>
    <p:sldId id="541" r:id="rId4"/>
    <p:sldId id="767" r:id="rId5"/>
    <p:sldId id="1689" r:id="rId6"/>
    <p:sldId id="1697" r:id="rId7"/>
    <p:sldId id="1691" r:id="rId8"/>
    <p:sldId id="1581" r:id="rId9"/>
    <p:sldId id="169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https://www.python.org/dev/peps/pep-0484/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1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31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27/11/2017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faq/programming.html#my-program-is-too-slow-how-do-i-speed-it-u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venv.html" TargetMode="External"/><Relationship Id="rId2" Type="http://schemas.openxmlformats.org/officeDocument/2006/relationships/hyperlink" Target="https://docs.python.org/3/library/2to3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nda.io/docs/user-guide/tasks/manage-environments.html" TargetMode="External"/><Relationship Id="rId4" Type="http://schemas.openxmlformats.org/officeDocument/2006/relationships/hyperlink" Target="http://www.wilsonsayreslab.org/blog/2015/10/26/managing-multiple-python-environments-using-anacond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g.leeds.ac.uk/courses/computing/" TargetMode="External"/><Relationship Id="rId2" Type="http://schemas.openxmlformats.org/officeDocument/2006/relationships/hyperlink" Target="https://docs.python.org/3/howto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B08F-4D29-42CE-A903-C7A13EEF0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Special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3847D-3FDC-4275-B5B7-78D02545A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4049"/>
            <a:ext cx="10515600" cy="36729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Objects and operators built into the language but used only in modules: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Ellipsis</a:t>
            </a:r>
            <a:r>
              <a:rPr lang="en-GB" dirty="0"/>
              <a:t> (also “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GB" dirty="0"/>
              <a:t>”): used chiefly in slices in modules like </a:t>
            </a:r>
            <a:r>
              <a:rPr lang="en-GB" dirty="0" err="1"/>
              <a:t>numpy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@ </a:t>
            </a:r>
            <a:r>
              <a:rPr lang="en-GB" dirty="0"/>
              <a:t>Used as an operator in some maths packages.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643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68847-472B-4542-A37B-D395533DA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Type annotations (only at class and module level)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388F1-83BA-4304-BB47-D00EC5B82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2695"/>
            <a:ext cx="10515600" cy="395426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ascii_char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-&gt;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These give the appearance of manifest typing, but can be checked only by outside code-checking software.</a:t>
            </a:r>
          </a:p>
        </p:txBody>
      </p:sp>
    </p:spTree>
    <p:extLst>
      <p:ext uri="{BB962C8B-B14F-4D97-AF65-F5344CB8AC3E}">
        <p14:creationId xmlns:p14="http://schemas.microsoft.com/office/powerpoint/2010/main" val="275394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3B8D-3275-4EA3-938A-74349D98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Efficiency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00BD9-994A-44C1-BE42-77753D2E66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825625"/>
            <a:ext cx="1080516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https://docs.python.org/3/faq/programming.html#my-program-is-too-slow-how-do-i-speed-it-up</a:t>
            </a: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https://wiki.python.org/moin/PythonSpeed/PerformanceTipsp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176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BDBB-3CD4-4A3F-BDE5-07CD47D0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Python 2 to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B963E-902D-46EF-8290-1B475609F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Converting 2 to 3: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https://docs.python.org/3/library/2to3.html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If you need a particular python version or library, use a virtual environment: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https://docs.python.org/3/tutorial/venv.html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or </a:t>
            </a:r>
            <a:r>
              <a:rPr lang="en-GB" dirty="0" err="1"/>
              <a:t>Conda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http://www.wilsonsayreslab.org/blog/2015/10/26/managing-multiple-python-environments-using-anaconda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5"/>
              </a:rPr>
              <a:t>https://conda.io/docs/user-guide/tasks/manage-environments.html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4891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331B6824-A798-4056-9642-A9DE9A69F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3465" y="-99109"/>
            <a:ext cx="10515600" cy="1325563"/>
          </a:xfrm>
        </p:spPr>
        <p:txBody>
          <a:bodyPr/>
          <a:lstStyle/>
          <a:p>
            <a:pPr algn="r"/>
            <a:r>
              <a:rPr lang="en-GB" altLang="en-US" sz="4000" dirty="0">
                <a:ea typeface="ＭＳ Ｐゴシック" panose="020B0600070205080204" pitchFamily="34" charset="-128"/>
              </a:rPr>
              <a:t>Other languages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8CDE7017-1955-4C2F-A566-68ED5C212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67" y="1420837"/>
            <a:ext cx="11408898" cy="51487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C++ / C / Java / JavaScript / C# / </a:t>
            </a:r>
            <a:r>
              <a:rPr lang="en-GB" altLang="en-US" sz="2600" dirty="0" err="1">
                <a:ea typeface="ＭＳ Ｐゴシック" panose="020B0600070205080204" pitchFamily="34" charset="-128"/>
              </a:rPr>
              <a:t>VB.Net</a:t>
            </a:r>
            <a:r>
              <a:rPr lang="en-GB" altLang="en-US" sz="2600" dirty="0">
                <a:ea typeface="ＭＳ Ｐゴシック" panose="020B0600070205080204" pitchFamily="34" charset="-128"/>
              </a:rPr>
              <a:t> / Scala: "C" Family. Broadly speaking more formal languages than Python, with more restrictions to prevent errors including manifest typing. Typical Java:</a:t>
            </a:r>
          </a:p>
          <a:p>
            <a:pPr marL="0" indent="0">
              <a:buNone/>
            </a:pPr>
            <a:endParaRPr lang="en-GB" altLang="en-US" sz="26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import 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java.util.Vector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public static void main (String 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args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Vector v = new Vector();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double sum = 0;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for (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int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i = 0; i &lt; 10; i++) {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	double a = 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Math.random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()*10.0;	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	sum += a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	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v.add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(a)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	</a:t>
            </a:r>
            <a:r>
              <a:rPr lang="en-GB" altLang="en-US" sz="2600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System.out.println</a:t>
            </a: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("sum = " + sum);</a:t>
            </a:r>
          </a:p>
          <a:p>
            <a:pPr marL="0" indent="0">
              <a:buNone/>
            </a:pPr>
            <a:r>
              <a:rPr lang="en-GB" altLang="en-US" sz="2600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}	</a:t>
            </a:r>
            <a:r>
              <a:rPr lang="en-GB" altLang="en-US" sz="2600" dirty="0">
                <a:ea typeface="ＭＳ Ｐゴシック" panose="020B0600070205080204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4980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642CC-13CD-4E64-8644-7299A5FA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1418" y="95298"/>
            <a:ext cx="10866120" cy="1325563"/>
          </a:xfrm>
        </p:spPr>
        <p:txBody>
          <a:bodyPr>
            <a:normAutofit/>
          </a:bodyPr>
          <a:lstStyle/>
          <a:p>
            <a:pPr algn="r"/>
            <a:r>
              <a:rPr lang="en-GB" sz="3200" dirty="0"/>
              <a:t>Other useful languages</a:t>
            </a:r>
            <a:br>
              <a:rPr lang="en-GB" sz="3200" dirty="0"/>
            </a:br>
            <a:r>
              <a:rPr lang="en-GB" sz="3200" dirty="0"/>
              <a:t>(In vague order of usefulness)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9DC26-0E94-467D-8B39-D7FA7B4A6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51" y="689318"/>
            <a:ext cx="11718387" cy="597876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JavaScript		(Web programming)</a:t>
            </a:r>
          </a:p>
          <a:p>
            <a:pPr marL="0" indent="0">
              <a:buNone/>
            </a:pPr>
            <a:r>
              <a:rPr lang="en-GB" dirty="0"/>
              <a:t>PHP			(Backend web processing)</a:t>
            </a:r>
          </a:p>
          <a:p>
            <a:pPr marL="0" indent="0">
              <a:buNone/>
            </a:pPr>
            <a:r>
              <a:rPr lang="en-GB" dirty="0"/>
              <a:t>Java			(General programming; Android)</a:t>
            </a:r>
          </a:p>
          <a:p>
            <a:pPr marL="0" indent="0">
              <a:buNone/>
            </a:pPr>
            <a:r>
              <a:rPr lang="en-GB" dirty="0"/>
              <a:t>C++			(General programming; joining the godhead)</a:t>
            </a:r>
          </a:p>
          <a:p>
            <a:pPr marL="0" indent="0">
              <a:buNone/>
            </a:pPr>
            <a:r>
              <a:rPr lang="en-GB" dirty="0"/>
              <a:t>C			(Hardware programming)</a:t>
            </a:r>
          </a:p>
          <a:p>
            <a:pPr marL="0" indent="0">
              <a:buNone/>
            </a:pPr>
            <a:r>
              <a:rPr lang="en-GB" dirty="0"/>
              <a:t>R			(Statistics)</a:t>
            </a:r>
          </a:p>
          <a:p>
            <a:pPr marL="0" indent="0">
              <a:buNone/>
            </a:pPr>
            <a:r>
              <a:rPr lang="en-GB" dirty="0"/>
              <a:t>VBA 			(Visual Basic for Applications)</a:t>
            </a:r>
          </a:p>
          <a:p>
            <a:pPr marL="0" indent="0">
              <a:buNone/>
            </a:pPr>
            <a:r>
              <a:rPr lang="en-GB" dirty="0" err="1"/>
              <a:t>VB.Net</a:t>
            </a:r>
            <a:r>
              <a:rPr lang="en-GB" dirty="0"/>
              <a:t> / C#		(Windows programming)</a:t>
            </a:r>
          </a:p>
          <a:p>
            <a:pPr marL="0" indent="0">
              <a:buNone/>
            </a:pPr>
            <a:r>
              <a:rPr lang="en-GB" dirty="0"/>
              <a:t>Perl 			(Largely superseded by PHP)</a:t>
            </a:r>
          </a:p>
          <a:p>
            <a:pPr marL="0" indent="0">
              <a:buNone/>
            </a:pPr>
            <a:r>
              <a:rPr lang="en-GB" dirty="0"/>
              <a:t>Swift / Objective C 		(Mac programming languages)</a:t>
            </a:r>
          </a:p>
          <a:p>
            <a:pPr marL="0" indent="0">
              <a:buNone/>
            </a:pPr>
            <a:r>
              <a:rPr lang="en-GB" dirty="0"/>
              <a:t>Ruby			(More OOP Python-like language)</a:t>
            </a:r>
          </a:p>
          <a:p>
            <a:pPr marL="0" indent="0">
              <a:buNone/>
            </a:pPr>
            <a:r>
              <a:rPr lang="en-GB" dirty="0" err="1"/>
              <a:t>MatLab</a:t>
            </a:r>
            <a:r>
              <a:rPr lang="en-GB" dirty="0"/>
              <a:t>			(Maths processing)</a:t>
            </a:r>
          </a:p>
          <a:p>
            <a:pPr marL="0" indent="0">
              <a:buNone/>
            </a:pPr>
            <a:r>
              <a:rPr lang="en-GB" dirty="0"/>
              <a:t>Fortran 			(frequently used for mathematically intense science) </a:t>
            </a:r>
          </a:p>
          <a:p>
            <a:pPr marL="0" indent="0">
              <a:buNone/>
            </a:pPr>
            <a:r>
              <a:rPr lang="en-GB" dirty="0"/>
              <a:t>			(…though there's no good reason for it)</a:t>
            </a:r>
          </a:p>
          <a:p>
            <a:pPr marL="0" indent="0">
              <a:buNone/>
            </a:pPr>
            <a:r>
              <a:rPr lang="en-GB" dirty="0" err="1"/>
              <a:t>Prolog</a:t>
            </a:r>
            <a:r>
              <a:rPr lang="en-GB" dirty="0"/>
              <a:t> 			(Logic programming)</a:t>
            </a:r>
          </a:p>
          <a:p>
            <a:pPr marL="0" indent="0">
              <a:buNone/>
            </a:pPr>
            <a:r>
              <a:rPr lang="en-GB" dirty="0"/>
              <a:t>Groovy / </a:t>
            </a:r>
            <a:r>
              <a:rPr lang="en-GB" altLang="en-US" dirty="0">
                <a:ea typeface="ＭＳ Ｐゴシック" panose="020B0600070205080204" pitchFamily="34" charset="-128"/>
              </a:rPr>
              <a:t>Scala </a:t>
            </a:r>
            <a:r>
              <a:rPr lang="en-GB" dirty="0"/>
              <a:t>		(Python-like language / Java-like language that run on the Java platform)</a:t>
            </a:r>
          </a:p>
          <a:p>
            <a:pPr marL="0" indent="0">
              <a:buNone/>
            </a:pPr>
            <a:r>
              <a:rPr lang="en-GB" dirty="0"/>
              <a:t>Lisp / Haskell 		(Semi-historical lambda-based/functional languages)</a:t>
            </a:r>
          </a:p>
          <a:p>
            <a:pPr marL="0" indent="0">
              <a:buNone/>
            </a:pPr>
            <a:r>
              <a:rPr lang="en-GB" dirty="0"/>
              <a:t>Smalltalk 			(Semi-historical OOP language)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873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D848765-7AE4-422F-9DC3-CFCA2DCB9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63475" y="498402"/>
            <a:ext cx="7772400" cy="762000"/>
          </a:xfrm>
        </p:spPr>
        <p:txBody>
          <a:bodyPr/>
          <a:lstStyle/>
          <a:p>
            <a:pPr algn="r" eaLnBrk="1" hangingPunct="1"/>
            <a:r>
              <a:rPr lang="en-GB" altLang="en-US" sz="4000" dirty="0">
                <a:ea typeface="ＭＳ Ｐゴシック" panose="020B0600070205080204" pitchFamily="34" charset="-128"/>
              </a:rPr>
              <a:t>Further information</a:t>
            </a:r>
            <a:endParaRPr lang="en-US" altLang="en-US" sz="4000" dirty="0">
              <a:ea typeface="ＭＳ Ｐゴシック" panose="020B0600070205080204" pitchFamily="34" charset="-128"/>
            </a:endParaRP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3E139A7-B54D-4655-A6BF-FC5FC771E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182" y="2133600"/>
            <a:ext cx="9778218" cy="4248150"/>
          </a:xfrm>
        </p:spPr>
        <p:txBody>
          <a:bodyPr/>
          <a:lstStyle/>
          <a:p>
            <a:pPr marL="0" indent="0">
              <a:buNone/>
            </a:pPr>
            <a:r>
              <a:rPr lang="en-GB" altLang="en-US" dirty="0">
                <a:ea typeface="ＭＳ Ｐゴシック" panose="020B0600070205080204" pitchFamily="34" charset="-128"/>
              </a:rPr>
              <a:t>The course website for subjects we’ve covered: </a:t>
            </a:r>
          </a:p>
          <a:p>
            <a:pPr marL="457200" lvl="1" indent="0">
              <a:buNone/>
            </a:pPr>
            <a:r>
              <a:rPr lang="en-GB" altLang="en-US" sz="2300" dirty="0">
                <a:ea typeface="ＭＳ Ｐゴシック" panose="020B0600070205080204" pitchFamily="34" charset="-128"/>
              </a:rPr>
              <a:t>All the lectures. </a:t>
            </a:r>
          </a:p>
          <a:p>
            <a:pPr marL="457200" lvl="1" indent="0">
              <a:buNone/>
            </a:pPr>
            <a:r>
              <a:rPr lang="en-GB" altLang="en-US" sz="2300" dirty="0">
                <a:ea typeface="ＭＳ Ｐゴシック" panose="020B0600070205080204" pitchFamily="34" charset="-128"/>
              </a:rPr>
              <a:t>Examples, practice pieces, and useful links.</a:t>
            </a:r>
          </a:p>
        </p:txBody>
      </p:sp>
    </p:spTree>
    <p:extLst>
      <p:ext uri="{BB962C8B-B14F-4D97-AF65-F5344CB8AC3E}">
        <p14:creationId xmlns:p14="http://schemas.microsoft.com/office/powerpoint/2010/main" val="1142279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A1106-ED23-4D7A-9568-212D4660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22579-A680-4372-A670-07FBD2175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2357"/>
            <a:ext cx="10515600" cy="4024606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https://docs.python.org/3/howto/index.html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See also recipes in docs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http://www.geog.leeds.ac.uk/courses/computing/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26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7BAAA7FB-D9D1-4DFB-907E-538916192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altLang="en-US" sz="4000" dirty="0">
                <a:ea typeface="ＭＳ Ｐゴシック" panose="020B0600070205080204" pitchFamily="34" charset="-128"/>
              </a:rPr>
              <a:t>Main thing</a:t>
            </a:r>
          </a:p>
        </p:txBody>
      </p:sp>
      <p:sp>
        <p:nvSpPr>
          <p:cNvPr id="52227" name="Content Placeholder 2">
            <a:extLst>
              <a:ext uri="{FF2B5EF4-FFF2-40B4-BE49-F238E27FC236}">
                <a16:creationId xmlns:a16="http://schemas.microsoft.com/office/drawing/2014/main" id="{A950C708-64FC-4A4F-96BC-C72CDAB72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8664" y="3095674"/>
            <a:ext cx="8229600" cy="3455988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>
                <a:ea typeface="ＭＳ Ｐゴシック" panose="020B0600070205080204" pitchFamily="34" charset="-128"/>
              </a:rPr>
              <a:t>Practice!</a:t>
            </a:r>
          </a:p>
        </p:txBody>
      </p:sp>
    </p:spTree>
    <p:extLst>
      <p:ext uri="{BB962C8B-B14F-4D97-AF65-F5344CB8AC3E}">
        <p14:creationId xmlns:p14="http://schemas.microsoft.com/office/powerpoint/2010/main" val="4064865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17075</TotalTime>
  <Words>349</Words>
  <Application>Microsoft Office PowerPoint</Application>
  <PresentationFormat>Widescreen</PresentationFormat>
  <Paragraphs>73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Calibri Light</vt:lpstr>
      <vt:lpstr>Courier New</vt:lpstr>
      <vt:lpstr>Office Theme</vt:lpstr>
      <vt:lpstr>Special types</vt:lpstr>
      <vt:lpstr>Type annotations (only at class and module level)</vt:lpstr>
      <vt:lpstr>Efficiency</vt:lpstr>
      <vt:lpstr>Python 2 to 3</vt:lpstr>
      <vt:lpstr>Other languages</vt:lpstr>
      <vt:lpstr>Other useful languages (In vague order of usefulness)</vt:lpstr>
      <vt:lpstr>Further information</vt:lpstr>
      <vt:lpstr>Other info</vt:lpstr>
      <vt:lpstr>Main thing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1496</cp:revision>
  <dcterms:created xsi:type="dcterms:W3CDTF">2017-08-18T14:16:12Z</dcterms:created>
  <dcterms:modified xsi:type="dcterms:W3CDTF">2017-11-27T11:33:47Z</dcterms:modified>
</cp:coreProperties>
</file>