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319" r:id="rId2"/>
    <p:sldId id="318" r:id="rId3"/>
    <p:sldId id="268" r:id="rId4"/>
    <p:sldId id="269" r:id="rId5"/>
    <p:sldId id="323" r:id="rId6"/>
    <p:sldId id="324" r:id="rId7"/>
    <p:sldId id="271" r:id="rId8"/>
    <p:sldId id="275" r:id="rId9"/>
    <p:sldId id="278" r:id="rId10"/>
    <p:sldId id="316" r:id="rId11"/>
    <p:sldId id="276" r:id="rId12"/>
    <p:sldId id="317" r:id="rId13"/>
    <p:sldId id="277" r:id="rId14"/>
    <p:sldId id="322" r:id="rId15"/>
    <p:sldId id="320" r:id="rId16"/>
    <p:sldId id="321" r:id="rId17"/>
    <p:sldId id="280" r:id="rId18"/>
    <p:sldId id="307" r:id="rId19"/>
    <p:sldId id="274" r:id="rId20"/>
    <p:sldId id="282" r:id="rId21"/>
    <p:sldId id="284" r:id="rId22"/>
    <p:sldId id="285" r:id="rId23"/>
    <p:sldId id="299"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8478" autoAdjust="0"/>
  </p:normalViewPr>
  <p:slideViewPr>
    <p:cSldViewPr snapToGrid="0">
      <p:cViewPr varScale="1">
        <p:scale>
          <a:sx n="67" d="100"/>
          <a:sy n="67" d="100"/>
        </p:scale>
        <p:origin x="76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DD5429-156D-48AF-BD5A-3D2AF4827B73}" type="datetimeFigureOut">
              <a:rPr lang="en-GB" smtClean="0"/>
              <a:t>22/01/2022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71631D-B206-4E12-8AB2-DDE63A41DC15}" type="slidenum">
              <a:rPr lang="en-GB" smtClean="0"/>
              <a:t>‹#›</a:t>
            </a:fld>
            <a:endParaRPr lang="en-GB"/>
          </a:p>
        </p:txBody>
      </p:sp>
    </p:spTree>
    <p:extLst>
      <p:ext uri="{BB962C8B-B14F-4D97-AF65-F5344CB8AC3E}">
        <p14:creationId xmlns:p14="http://schemas.microsoft.com/office/powerpoint/2010/main" val="3317137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1C60D308-9D32-4D1B-A056-C2A3B8B065D2}"/>
              </a:ext>
            </a:extLst>
          </p:cNvPr>
          <p:cNvSpPr>
            <a:spLocks noGrp="1" noRot="1" noChangeAspect="1" noChangeArrowheads="1" noTextEdit="1"/>
          </p:cNvSpPr>
          <p:nvPr>
            <p:ph type="sldImg"/>
          </p:nvPr>
        </p:nvSpPr>
        <p:spPr>
          <a:ln/>
        </p:spPr>
      </p:sp>
      <p:sp>
        <p:nvSpPr>
          <p:cNvPr id="13315" name="Rectangle 3">
            <a:extLst>
              <a:ext uri="{FF2B5EF4-FFF2-40B4-BE49-F238E27FC236}">
                <a16:creationId xmlns:a16="http://schemas.microsoft.com/office/drawing/2014/main" id="{A29AB2C8-7E6B-421B-917B-58BC89FBFE14}"/>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dirty="0">
                <a:cs typeface="Arial" panose="020B0604020202020204" pitchFamily="34" charset="0"/>
              </a:rPr>
              <a:t>Programming is about instructing a computer to carry out a set of tasks.</a:t>
            </a:r>
          </a:p>
          <a:p>
            <a:pPr eaLnBrk="1" hangingPunct="1"/>
            <a:r>
              <a:rPr lang="en-GB" altLang="en-US" dirty="0">
                <a:cs typeface="Arial" panose="020B0604020202020204" pitchFamily="34" charset="0"/>
              </a:rPr>
              <a:t>Sometimes programming is also called coding.</a:t>
            </a:r>
          </a:p>
          <a:p>
            <a:pPr eaLnBrk="1" hangingPunct="1"/>
            <a:r>
              <a:rPr lang="en-GB" altLang="en-US" dirty="0">
                <a:cs typeface="Arial" panose="020B0604020202020204" pitchFamily="34" charset="0"/>
              </a:rPr>
              <a:t>The instructions or commands are entered at a prompt or passed in a file.</a:t>
            </a:r>
          </a:p>
          <a:p>
            <a:pPr eaLnBrk="1" hangingPunct="1"/>
            <a:r>
              <a:rPr lang="en-GB" altLang="en-US" dirty="0">
                <a:cs typeface="Arial" panose="020B0604020202020204" pitchFamily="34" charset="0"/>
              </a:rPr>
              <a:t>Programming allows us to automate tasks without having to manually push buttons or be on hand to figure out what to do and set the next things going.</a:t>
            </a:r>
          </a:p>
          <a:p>
            <a:pPr eaLnBrk="1" hangingPunct="1"/>
            <a:r>
              <a:rPr lang="en-GB" altLang="en-US" dirty="0">
                <a:cs typeface="Arial" panose="020B0604020202020204" pitchFamily="34" charset="0"/>
              </a:rPr>
              <a:t>Being able to program allows us to develop new functionality to do things that existing software cannot easily do.</a:t>
            </a:r>
          </a:p>
          <a:p>
            <a:pPr eaLnBrk="1" hangingPunct="1"/>
            <a:r>
              <a:rPr lang="en-GB" altLang="en-US" dirty="0">
                <a:cs typeface="Arial" panose="020B0604020202020204" pitchFamily="34" charset="0"/>
              </a:rPr>
              <a:t>It allows us to make ways of processing and visualising data available to others that lack programming skills. </a:t>
            </a:r>
          </a:p>
        </p:txBody>
      </p:sp>
    </p:spTree>
    <p:extLst>
      <p:ext uri="{BB962C8B-B14F-4D97-AF65-F5344CB8AC3E}">
        <p14:creationId xmlns:p14="http://schemas.microsoft.com/office/powerpoint/2010/main" val="25936427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code here is Python code.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t>
            </a:r>
            <a:r>
              <a:rPr lang="en-GB" dirty="0">
                <a:latin typeface="Courier New" panose="02070309020205020404" pitchFamily="49" charset="0"/>
                <a:cs typeface="Courier New" panose="02070309020205020404" pitchFamily="49" charset="0"/>
              </a:rPr>
              <a:t>input’</a:t>
            </a:r>
            <a:r>
              <a:rPr lang="en-GB" dirty="0"/>
              <a:t> is a procedure that displays some text and returns something typed by the user, ‘</a:t>
            </a:r>
            <a:r>
              <a:rPr lang="en-GB" dirty="0">
                <a:latin typeface="Courier New" panose="02070309020205020404" pitchFamily="49" charset="0"/>
                <a:cs typeface="Courier New" panose="02070309020205020404" pitchFamily="49" charset="0"/>
              </a:rPr>
              <a:t>int’</a:t>
            </a:r>
            <a:r>
              <a:rPr lang="en-GB" dirty="0"/>
              <a:t> takes this typed text and returns a number, and ‘</a:t>
            </a:r>
            <a:r>
              <a:rPr lang="en-GB" dirty="0">
                <a:latin typeface="Courier New" panose="02070309020205020404" pitchFamily="49" charset="0"/>
                <a:cs typeface="Courier New" panose="02070309020205020404" pitchFamily="49" charset="0"/>
              </a:rPr>
              <a:t>print’</a:t>
            </a:r>
            <a:r>
              <a:rPr lang="en-GB" dirty="0"/>
              <a:t> is code that prints stuff on screen and returns nothing.</a:t>
            </a:r>
          </a:p>
          <a:p>
            <a:endParaRPr lang="en-GB" dirty="0"/>
          </a:p>
        </p:txBody>
      </p:sp>
      <p:sp>
        <p:nvSpPr>
          <p:cNvPr id="4" name="Slide Number Placeholder 3"/>
          <p:cNvSpPr>
            <a:spLocks noGrp="1"/>
          </p:cNvSpPr>
          <p:nvPr>
            <p:ph type="sldNum" sz="quarter" idx="10"/>
          </p:nvPr>
        </p:nvSpPr>
        <p:spPr/>
        <p:txBody>
          <a:bodyPr/>
          <a:lstStyle/>
          <a:p>
            <a:fld id="{6D71631D-B206-4E12-8AB2-DDE63A41DC15}" type="slidenum">
              <a:rPr lang="en-GB" smtClean="0"/>
              <a:t>10</a:t>
            </a:fld>
            <a:endParaRPr lang="en-GB"/>
          </a:p>
        </p:txBody>
      </p:sp>
    </p:spTree>
    <p:extLst>
      <p:ext uri="{BB962C8B-B14F-4D97-AF65-F5344CB8AC3E}">
        <p14:creationId xmlns:p14="http://schemas.microsoft.com/office/powerpoint/2010/main" val="16164379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Now let’s return to declarative languages…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 general idea is to describe what you want to end up with, and work from that to generate the solution.</a:t>
            </a:r>
          </a:p>
        </p:txBody>
      </p:sp>
      <p:sp>
        <p:nvSpPr>
          <p:cNvPr id="4" name="Slide Number Placeholder 3"/>
          <p:cNvSpPr>
            <a:spLocks noGrp="1"/>
          </p:cNvSpPr>
          <p:nvPr>
            <p:ph type="sldNum" sz="quarter" idx="10"/>
          </p:nvPr>
        </p:nvSpPr>
        <p:spPr/>
        <p:txBody>
          <a:bodyPr/>
          <a:lstStyle/>
          <a:p>
            <a:fld id="{6D71631D-B206-4E12-8AB2-DDE63A41DC15}" type="slidenum">
              <a:rPr lang="en-GB" smtClean="0"/>
              <a:t>11</a:t>
            </a:fld>
            <a:endParaRPr lang="en-GB"/>
          </a:p>
        </p:txBody>
      </p:sp>
    </p:spTree>
    <p:extLst>
      <p:ext uri="{BB962C8B-B14F-4D97-AF65-F5344CB8AC3E}">
        <p14:creationId xmlns:p14="http://schemas.microsoft.com/office/powerpoint/2010/main" val="33281441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In the above, for example, the functional expression version starts with ‘print’ – the result is that the program prints something, what it prints is ‘4’ added to something else, that something else is the input converted to an ‘int’.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Note, in particular, that this functional expression has no stateful elements – no variables as such with labels. There is no record of the answers beyond their use. This cuts out the opportunity for code elsewhere to alter the state of the solution.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Such stateless functional programming can be safer, but it can also be difficult to do.</a:t>
            </a:r>
          </a:p>
          <a:p>
            <a:endParaRPr lang="en-GB" dirty="0"/>
          </a:p>
          <a:p>
            <a:r>
              <a:rPr lang="en-GB" dirty="0"/>
              <a:t>Do not worry if this is hard to understand, it is not important for now. What is more important is that you are aware there could be another quite different way to achieving the same thing in Python.</a:t>
            </a:r>
          </a:p>
        </p:txBody>
      </p:sp>
      <p:sp>
        <p:nvSpPr>
          <p:cNvPr id="4" name="Slide Number Placeholder 3"/>
          <p:cNvSpPr>
            <a:spLocks noGrp="1"/>
          </p:cNvSpPr>
          <p:nvPr>
            <p:ph type="sldNum" sz="quarter" idx="10"/>
          </p:nvPr>
        </p:nvSpPr>
        <p:spPr/>
        <p:txBody>
          <a:bodyPr/>
          <a:lstStyle/>
          <a:p>
            <a:fld id="{6D71631D-B206-4E12-8AB2-DDE63A41DC15}" type="slidenum">
              <a:rPr lang="en-GB" smtClean="0"/>
              <a:t>12</a:t>
            </a:fld>
            <a:endParaRPr lang="en-GB"/>
          </a:p>
        </p:txBody>
      </p:sp>
    </p:spTree>
    <p:extLst>
      <p:ext uri="{BB962C8B-B14F-4D97-AF65-F5344CB8AC3E}">
        <p14:creationId xmlns:p14="http://schemas.microsoft.com/office/powerpoint/2010/main" val="19791020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Most languages are converging on something which is a mix of functional and imperative programming. For example, R, a functional language, comes across as very imperative, whereas Java, which is very imperative by tradition, has introduced many functional elements.</a:t>
            </a:r>
          </a:p>
        </p:txBody>
      </p:sp>
      <p:sp>
        <p:nvSpPr>
          <p:cNvPr id="4" name="Slide Number Placeholder 3"/>
          <p:cNvSpPr>
            <a:spLocks noGrp="1"/>
          </p:cNvSpPr>
          <p:nvPr>
            <p:ph type="sldNum" sz="quarter" idx="10"/>
          </p:nvPr>
        </p:nvSpPr>
        <p:spPr/>
        <p:txBody>
          <a:bodyPr/>
          <a:lstStyle/>
          <a:p>
            <a:fld id="{6D71631D-B206-4E12-8AB2-DDE63A41DC15}" type="slidenum">
              <a:rPr lang="en-GB" smtClean="0"/>
              <a:t>13</a:t>
            </a:fld>
            <a:endParaRPr lang="en-GB"/>
          </a:p>
        </p:txBody>
      </p:sp>
    </p:spTree>
    <p:extLst>
      <p:ext uri="{BB962C8B-B14F-4D97-AF65-F5344CB8AC3E}">
        <p14:creationId xmlns:p14="http://schemas.microsoft.com/office/powerpoint/2010/main" val="35528068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2022C812-0BD5-4CBF-9F93-A6B139879A2E}"/>
              </a:ext>
            </a:extLst>
          </p:cNvPr>
          <p:cNvSpPr>
            <a:spLocks noGrp="1" noRot="1" noChangeAspect="1" noChangeArrowheads="1" noTextEdit="1"/>
          </p:cNvSpPr>
          <p:nvPr>
            <p:ph type="sldImg"/>
          </p:nvPr>
        </p:nvSpPr>
        <p:spPr>
          <a:ln/>
        </p:spPr>
      </p:sp>
      <p:sp>
        <p:nvSpPr>
          <p:cNvPr id="28675" name="Rectangle 3">
            <a:extLst>
              <a:ext uri="{FF2B5EF4-FFF2-40B4-BE49-F238E27FC236}">
                <a16:creationId xmlns:a16="http://schemas.microsoft.com/office/drawing/2014/main" id="{B0AB959E-A7E3-413B-92B7-4E2B50E052B7}"/>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dirty="0">
                <a:cs typeface="Arial" panose="020B0604020202020204" pitchFamily="34" charset="0"/>
              </a:rPr>
              <a:t>It helps not to have all the instructions in one file as programs can grow to have millions of lines of code.</a:t>
            </a:r>
          </a:p>
          <a:p>
            <a:pPr eaLnBrk="1" hangingPunct="1"/>
            <a:endParaRPr lang="en-GB" altLang="en-US" dirty="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200" dirty="0"/>
              <a:t>Object Oriented (or sometimes in the UK “Orientated”) Languages help us to do this.</a:t>
            </a:r>
          </a:p>
          <a:p>
            <a:pPr eaLnBrk="1" hangingPunct="1"/>
            <a:endParaRPr lang="en-GB" altLang="en-US" dirty="0">
              <a:cs typeface="Arial" panose="020B0604020202020204" pitchFamily="34" charset="0"/>
            </a:endParaRPr>
          </a:p>
          <a:p>
            <a:pPr eaLnBrk="1" hangingPunct="1"/>
            <a:r>
              <a:rPr lang="en-GB" altLang="en-US" dirty="0">
                <a:cs typeface="Arial" panose="020B0604020202020204" pitchFamily="34" charset="0"/>
              </a:rPr>
              <a:t>Do not worry about the details of Object Orientated Programming. We will come back to this later…</a:t>
            </a:r>
            <a:endParaRPr lang="en-US" altLang="en-US" dirty="0">
              <a:cs typeface="Arial" panose="020B0604020202020204" pitchFamily="34" charset="0"/>
            </a:endParaRPr>
          </a:p>
        </p:txBody>
      </p:sp>
    </p:spTree>
    <p:extLst>
      <p:ext uri="{BB962C8B-B14F-4D97-AF65-F5344CB8AC3E}">
        <p14:creationId xmlns:p14="http://schemas.microsoft.com/office/powerpoint/2010/main" val="18592663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cs typeface="Arial" panose="020B0604020202020204" pitchFamily="34" charset="0"/>
              </a:rPr>
              <a:t>Here is some Python code that would make a simple window and menu for a graphical user interface.</a:t>
            </a:r>
          </a:p>
          <a:p>
            <a:endParaRPr lang="en-GB" altLang="en-US" dirty="0">
              <a:cs typeface="Arial" panose="020B0604020202020204" pitchFamily="34" charset="0"/>
            </a:endParaRPr>
          </a:p>
          <a:p>
            <a:r>
              <a:rPr lang="en-GB" altLang="en-US" dirty="0">
                <a:cs typeface="Arial" panose="020B0604020202020204" pitchFamily="34" charset="0"/>
              </a:rPr>
              <a:t>The import statement on the first line makes functionality in a library available.</a:t>
            </a:r>
          </a:p>
          <a:p>
            <a:r>
              <a:rPr lang="en-GB" altLang="en-US" dirty="0">
                <a:cs typeface="Arial" panose="020B0604020202020204" pitchFamily="34" charset="0"/>
              </a:rPr>
              <a:t>The next two lines define a function called run that does nothing currently.</a:t>
            </a:r>
          </a:p>
          <a:p>
            <a:r>
              <a:rPr lang="en-GB" altLang="en-US" dirty="0">
                <a:cs typeface="Arial" panose="020B0604020202020204" pitchFamily="34" charset="0"/>
              </a:rPr>
              <a:t>The remaining lines load a tool kit to listen for user interaction and set up a GUI that a user might use to action the run function.</a:t>
            </a:r>
          </a:p>
          <a:p>
            <a:endParaRPr lang="en-GB" altLang="en-US" dirty="0">
              <a:cs typeface="Arial" panose="020B0604020202020204" pitchFamily="34" charset="0"/>
            </a:endParaRPr>
          </a:p>
        </p:txBody>
      </p:sp>
      <p:sp>
        <p:nvSpPr>
          <p:cNvPr id="4" name="Slide Number Placeholder 3"/>
          <p:cNvSpPr>
            <a:spLocks noGrp="1"/>
          </p:cNvSpPr>
          <p:nvPr>
            <p:ph type="sldNum" sz="quarter" idx="10"/>
          </p:nvPr>
        </p:nvSpPr>
        <p:spPr/>
        <p:txBody>
          <a:bodyPr/>
          <a:lstStyle/>
          <a:p>
            <a:fld id="{6D71631D-B206-4E12-8AB2-DDE63A41DC15}" type="slidenum">
              <a:rPr lang="en-GB" smtClean="0"/>
              <a:t>15</a:t>
            </a:fld>
            <a:endParaRPr lang="en-GB"/>
          </a:p>
        </p:txBody>
      </p:sp>
    </p:spTree>
    <p:extLst>
      <p:ext uri="{BB962C8B-B14F-4D97-AF65-F5344CB8AC3E}">
        <p14:creationId xmlns:p14="http://schemas.microsoft.com/office/powerpoint/2010/main" val="18603502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cs typeface="Arial" panose="020B0604020202020204" pitchFamily="34" charset="0"/>
              </a:rPr>
              <a:t>Don’t worry about the details of this code, but notice the dot operator.</a:t>
            </a:r>
          </a:p>
          <a:p>
            <a:endParaRPr lang="en-GB" altLang="en-US" dirty="0">
              <a:cs typeface="Arial" panose="020B0604020202020204" pitchFamily="34" charset="0"/>
            </a:endParaRPr>
          </a:p>
          <a:p>
            <a:r>
              <a:rPr lang="en-GB" altLang="en-US" dirty="0">
                <a:cs typeface="Arial" panose="020B0604020202020204" pitchFamily="34" charset="0"/>
              </a:rPr>
              <a:t>Every time you see the dot operator, it is object orientation working.</a:t>
            </a:r>
          </a:p>
          <a:p>
            <a:endParaRPr lang="en-GB" dirty="0"/>
          </a:p>
        </p:txBody>
      </p:sp>
      <p:sp>
        <p:nvSpPr>
          <p:cNvPr id="4" name="Slide Number Placeholder 3"/>
          <p:cNvSpPr>
            <a:spLocks noGrp="1"/>
          </p:cNvSpPr>
          <p:nvPr>
            <p:ph type="sldNum" sz="quarter" idx="10"/>
          </p:nvPr>
        </p:nvSpPr>
        <p:spPr/>
        <p:txBody>
          <a:bodyPr/>
          <a:lstStyle/>
          <a:p>
            <a:fld id="{6D71631D-B206-4E12-8AB2-DDE63A41DC15}" type="slidenum">
              <a:rPr lang="en-GB" smtClean="0"/>
              <a:t>16</a:t>
            </a:fld>
            <a:endParaRPr lang="en-GB"/>
          </a:p>
        </p:txBody>
      </p:sp>
    </p:spTree>
    <p:extLst>
      <p:ext uri="{BB962C8B-B14F-4D97-AF65-F5344CB8AC3E}">
        <p14:creationId xmlns:p14="http://schemas.microsoft.com/office/powerpoint/2010/main" val="5576300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Languages can also be split between:</a:t>
            </a:r>
          </a:p>
          <a:p>
            <a:pPr marL="0" indent="0">
              <a:buNone/>
            </a:pPr>
            <a:r>
              <a:rPr lang="en-GB" dirty="0">
                <a:solidFill>
                  <a:schemeClr val="accent5">
                    <a:lumMod val="75000"/>
                  </a:schemeClr>
                </a:solidFill>
              </a:rPr>
              <a:t>Systems (or Application) Programming Languages:</a:t>
            </a:r>
          </a:p>
          <a:p>
            <a:pPr marL="0" indent="0">
              <a:buNone/>
            </a:pPr>
            <a:r>
              <a:rPr lang="en-GB" dirty="0">
                <a:solidFill>
                  <a:schemeClr val="accent5">
                    <a:lumMod val="75000"/>
                  </a:schemeClr>
                </a:solidFill>
              </a:rPr>
              <a:t>	</a:t>
            </a:r>
            <a:r>
              <a:rPr lang="en-GB" dirty="0"/>
              <a:t>used for developing full systems, and… </a:t>
            </a:r>
          </a:p>
          <a:p>
            <a:pPr marL="0" indent="0">
              <a:buNone/>
            </a:pPr>
            <a:r>
              <a:rPr lang="en-GB" dirty="0">
                <a:solidFill>
                  <a:schemeClr val="accent5">
                    <a:lumMod val="75000"/>
                  </a:schemeClr>
                </a:solidFill>
              </a:rPr>
              <a:t>Scripting Languages</a:t>
            </a:r>
            <a:r>
              <a:rPr lang="en-GB" dirty="0"/>
              <a:t>, which:</a:t>
            </a:r>
          </a:p>
          <a:p>
            <a:pPr marL="0" indent="0">
              <a:buNone/>
            </a:pPr>
            <a:r>
              <a:rPr lang="en-GB" dirty="0"/>
              <a:t>	tie together other software (</a:t>
            </a:r>
            <a:r>
              <a:rPr lang="en-GB" dirty="0">
                <a:solidFill>
                  <a:schemeClr val="accent5">
                    <a:lumMod val="75000"/>
                  </a:schemeClr>
                </a:solidFill>
              </a:rPr>
              <a:t>glue languages</a:t>
            </a:r>
            <a:r>
              <a:rPr lang="en-GB" dirty="0"/>
              <a:t>),  </a:t>
            </a:r>
          </a:p>
          <a:p>
            <a:pPr marL="0" indent="0">
              <a:buNone/>
            </a:pPr>
            <a:r>
              <a:rPr lang="en-GB" dirty="0"/>
              <a:t>	are used inside other applications for </a:t>
            </a:r>
          </a:p>
          <a:p>
            <a:pPr marL="0" indent="0">
              <a:buNone/>
            </a:pPr>
            <a:r>
              <a:rPr lang="en-GB" dirty="0"/>
              <a:t>		simple programming (</a:t>
            </a:r>
            <a:r>
              <a:rPr lang="en-GB" dirty="0">
                <a:solidFill>
                  <a:schemeClr val="accent5">
                    <a:lumMod val="75000"/>
                  </a:schemeClr>
                </a:solidFill>
              </a:rPr>
              <a:t>extension languages</a:t>
            </a:r>
            <a:r>
              <a:rPr lang="en-GB" dirty="0"/>
              <a:t>), or </a:t>
            </a:r>
          </a:p>
          <a:p>
            <a:pPr marL="0" indent="0">
              <a:buNone/>
            </a:pPr>
            <a:r>
              <a:rPr lang="en-GB" dirty="0"/>
              <a:t>	are used to manage systems (</a:t>
            </a:r>
            <a:r>
              <a:rPr lang="en-GB" dirty="0">
                <a:solidFill>
                  <a:schemeClr val="accent5">
                    <a:lumMod val="75000"/>
                  </a:schemeClr>
                </a:solidFill>
              </a:rPr>
              <a:t>control languages</a:t>
            </a:r>
            <a:r>
              <a:rPr lang="en-GB" dirty="0"/>
              <a:t>).</a:t>
            </a:r>
          </a:p>
          <a:p>
            <a:endParaRPr lang="en-GB" dirty="0"/>
          </a:p>
          <a:p>
            <a:r>
              <a:rPr lang="en-GB" dirty="0"/>
              <a:t>This distinction was made by John </a:t>
            </a:r>
            <a:r>
              <a:rPr lang="en-GB" dirty="0" err="1"/>
              <a:t>Ousterhout</a:t>
            </a:r>
            <a:r>
              <a:rPr lang="en-GB" dirty="0"/>
              <a:t> and is therefore known as “</a:t>
            </a:r>
            <a:r>
              <a:rPr lang="en-GB" dirty="0" err="1"/>
              <a:t>Ousterhout’s</a:t>
            </a:r>
            <a:r>
              <a:rPr lang="en-GB" dirty="0"/>
              <a:t> Dichotomy”.</a:t>
            </a:r>
          </a:p>
          <a:p>
            <a:r>
              <a:rPr lang="en-GB" dirty="0"/>
              <a:t>John </a:t>
            </a:r>
            <a:r>
              <a:rPr lang="en-GB" dirty="0" err="1"/>
              <a:t>Ousterhout</a:t>
            </a:r>
            <a:r>
              <a:rPr lang="en-GB" dirty="0"/>
              <a:t> (1998) "Scripting: Higher Level Programming for the 21st Century" IEEE Computer magazine. http://www.tcl.tk/doc/scripting.html</a:t>
            </a:r>
          </a:p>
        </p:txBody>
      </p:sp>
      <p:sp>
        <p:nvSpPr>
          <p:cNvPr id="4" name="Slide Number Placeholder 3"/>
          <p:cNvSpPr>
            <a:spLocks noGrp="1"/>
          </p:cNvSpPr>
          <p:nvPr>
            <p:ph type="sldNum" sz="quarter" idx="10"/>
          </p:nvPr>
        </p:nvSpPr>
        <p:spPr/>
        <p:txBody>
          <a:bodyPr/>
          <a:lstStyle/>
          <a:p>
            <a:fld id="{6D71631D-B206-4E12-8AB2-DDE63A41DC15}" type="slidenum">
              <a:rPr lang="en-GB" smtClean="0"/>
              <a:t>17</a:t>
            </a:fld>
            <a:endParaRPr lang="en-GB"/>
          </a:p>
        </p:txBody>
      </p:sp>
    </p:spTree>
    <p:extLst>
      <p:ext uri="{BB962C8B-B14F-4D97-AF65-F5344CB8AC3E}">
        <p14:creationId xmlns:p14="http://schemas.microsoft.com/office/powerpoint/2010/main" val="30137412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 </a:t>
            </a:r>
            <a:r>
              <a:rPr lang="en-GB" dirty="0" err="1"/>
              <a:t>Ousterhout</a:t>
            </a:r>
            <a:r>
              <a:rPr lang="en-GB" dirty="0"/>
              <a:t> pointed out, the issue is that scripting languages are generally easy to use but lack ability (because they are so abstracted from low level computing, which means that they hide or cannot access functionality you might want).</a:t>
            </a:r>
          </a:p>
          <a:p>
            <a:r>
              <a:rPr lang="en-GB" dirty="0"/>
              <a:t>Comparatively, systems languages can be complicate to write, but are generally faster and more powerful.</a:t>
            </a:r>
          </a:p>
          <a:p>
            <a:endParaRPr lang="en-GB" dirty="0"/>
          </a:p>
          <a:p>
            <a:r>
              <a:rPr lang="en-GB" dirty="0"/>
              <a:t>Again it is not so easy to divide languages into one or the other as many languages including Python have evolved to do both.</a:t>
            </a:r>
          </a:p>
        </p:txBody>
      </p:sp>
      <p:sp>
        <p:nvSpPr>
          <p:cNvPr id="4" name="Slide Number Placeholder 3"/>
          <p:cNvSpPr>
            <a:spLocks noGrp="1"/>
          </p:cNvSpPr>
          <p:nvPr>
            <p:ph type="sldNum" sz="quarter" idx="10"/>
          </p:nvPr>
        </p:nvSpPr>
        <p:spPr/>
        <p:txBody>
          <a:bodyPr/>
          <a:lstStyle/>
          <a:p>
            <a:fld id="{6D71631D-B206-4E12-8AB2-DDE63A41DC15}" type="slidenum">
              <a:rPr lang="en-GB" smtClean="0"/>
              <a:t>18</a:t>
            </a:fld>
            <a:endParaRPr lang="en-GB"/>
          </a:p>
        </p:txBody>
      </p:sp>
    </p:spTree>
    <p:extLst>
      <p:ext uri="{BB962C8B-B14F-4D97-AF65-F5344CB8AC3E}">
        <p14:creationId xmlns:p14="http://schemas.microsoft.com/office/powerpoint/2010/main" val="37807558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10F94082-3977-4A08-8432-8869CD3302FD}"/>
              </a:ext>
            </a:extLst>
          </p:cNvPr>
          <p:cNvSpPr>
            <a:spLocks noGrp="1" noRot="1" noChangeAspect="1" noChangeArrowheads="1" noTextEdit="1"/>
          </p:cNvSpPr>
          <p:nvPr>
            <p:ph type="sldImg"/>
          </p:nvPr>
        </p:nvSpPr>
        <p:spPr>
          <a:ln/>
        </p:spPr>
      </p:sp>
      <p:sp>
        <p:nvSpPr>
          <p:cNvPr id="32771" name="Rectangle 3">
            <a:extLst>
              <a:ext uri="{FF2B5EF4-FFF2-40B4-BE49-F238E27FC236}">
                <a16:creationId xmlns:a16="http://schemas.microsoft.com/office/drawing/2014/main" id="{53F37B50-3142-4A25-80B8-B4304277114D}"/>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dirty="0">
                <a:cs typeface="Arial" panose="020B0604020202020204" pitchFamily="34" charset="0"/>
              </a:rPr>
              <a:t>Python was first released in 1991</a:t>
            </a:r>
          </a:p>
          <a:p>
            <a:pPr eaLnBrk="1" hangingPunct="1"/>
            <a:endParaRPr lang="en-GB" altLang="en-US" dirty="0">
              <a:cs typeface="Arial" panose="020B0604020202020204" pitchFamily="34" charset="0"/>
            </a:endParaRPr>
          </a:p>
          <a:p>
            <a:pPr eaLnBrk="1" hangingPunct="1"/>
            <a:r>
              <a:rPr lang="en-GB" altLang="en-US" dirty="0">
                <a:cs typeface="Arial" panose="020B0604020202020204" pitchFamily="34" charset="0"/>
              </a:rPr>
              <a:t>Python 2 opened up and was developed by a community that formed to </a:t>
            </a:r>
            <a:r>
              <a:rPr lang="en-GB" altLang="en-US">
                <a:cs typeface="Arial" panose="020B0604020202020204" pitchFamily="34" charset="0"/>
              </a:rPr>
              <a:t>also develop future </a:t>
            </a:r>
            <a:r>
              <a:rPr lang="en-GB" altLang="en-US" dirty="0">
                <a:cs typeface="Arial" panose="020B0604020202020204" pitchFamily="34" charset="0"/>
              </a:rPr>
              <a:t>versions of the language</a:t>
            </a:r>
          </a:p>
          <a:p>
            <a:pPr eaLnBrk="1" hangingPunct="1"/>
            <a:endParaRPr lang="en-GB" altLang="en-US" dirty="0">
              <a:cs typeface="Arial" panose="020B0604020202020204" pitchFamily="34" charset="0"/>
            </a:endParaRPr>
          </a:p>
          <a:p>
            <a:pPr eaLnBrk="1" hangingPunct="1"/>
            <a:r>
              <a:rPr lang="en-GB" altLang="en-US" dirty="0">
                <a:cs typeface="Arial" panose="020B0604020202020204" pitchFamily="34" charset="0"/>
              </a:rPr>
              <a:t>Python 3 was released in 2008.</a:t>
            </a:r>
          </a:p>
          <a:p>
            <a:pPr eaLnBrk="1" hangingPunct="1"/>
            <a:endParaRPr lang="en-GB" altLang="en-US" dirty="0">
              <a:cs typeface="Arial" panose="020B0604020202020204" pitchFamily="34" charset="0"/>
            </a:endParaRPr>
          </a:p>
          <a:p>
            <a:pPr eaLnBrk="1" hangingPunct="1"/>
            <a:r>
              <a:rPr lang="en-GB" altLang="en-US" dirty="0">
                <a:cs typeface="Arial" panose="020B0604020202020204" pitchFamily="34" charset="0"/>
              </a:rPr>
              <a:t>Python 3 is not backward compatible with Python 2. So Python 2 code needs to be modified to run in a Python 3 environment.</a:t>
            </a:r>
          </a:p>
          <a:p>
            <a:pPr eaLnBrk="1" hangingPunct="1"/>
            <a:endParaRPr lang="en-GB" altLang="en-US" dirty="0">
              <a:cs typeface="Arial" panose="020B0604020202020204" pitchFamily="34" charset="0"/>
            </a:endParaRPr>
          </a:p>
          <a:p>
            <a:pPr eaLnBrk="1" hangingPunct="1"/>
            <a:r>
              <a:rPr lang="en-GB" altLang="en-US" dirty="0">
                <a:cs typeface="Arial" panose="020B0604020202020204" pitchFamily="34" charset="0"/>
              </a:rPr>
              <a:t>This was a big issue when Python 3 was first released as it split the community of users.</a:t>
            </a:r>
          </a:p>
          <a:p>
            <a:pPr eaLnBrk="1" hangingPunct="1"/>
            <a:endParaRPr lang="en-GB" altLang="en-US" dirty="0">
              <a:cs typeface="Arial" panose="020B0604020202020204" pitchFamily="34" charset="0"/>
            </a:endParaRPr>
          </a:p>
          <a:p>
            <a:pPr eaLnBrk="1" hangingPunct="1"/>
            <a:r>
              <a:rPr lang="en-GB" altLang="en-US" dirty="0">
                <a:cs typeface="Arial" panose="020B0604020202020204" pitchFamily="34" charset="0"/>
              </a:rPr>
              <a:t>Python 2 is now much more rarely used as many of the popular libraries have been refactored to work in Python 3.</a:t>
            </a:r>
          </a:p>
          <a:p>
            <a:pPr eaLnBrk="1" hangingPunct="1"/>
            <a:r>
              <a:rPr lang="en-GB" altLang="en-US" dirty="0">
                <a:cs typeface="Arial" panose="020B0604020202020204" pitchFamily="34" charset="0"/>
              </a:rPr>
              <a:t>Python 2 is now pretty much unsupported, so if someone finds a major problem with it, no one is likely to fix it.</a:t>
            </a:r>
          </a:p>
          <a:p>
            <a:pPr eaLnBrk="1" hangingPunct="1"/>
            <a:endParaRPr lang="en-GB" altLang="en-US" dirty="0">
              <a:cs typeface="Arial" panose="020B0604020202020204" pitchFamily="34" charset="0"/>
            </a:endParaRPr>
          </a:p>
          <a:p>
            <a:pPr eaLnBrk="1" hangingPunct="1"/>
            <a:r>
              <a:rPr lang="en-GB" altLang="en-US" dirty="0">
                <a:cs typeface="Arial" panose="020B0604020202020204" pitchFamily="34" charset="0"/>
              </a:rPr>
              <a:t>This course was first written using Python 3.4. In 2022, Python 3.9 has been released.</a:t>
            </a:r>
          </a:p>
          <a:p>
            <a:pPr eaLnBrk="1" hangingPunct="1"/>
            <a:endParaRPr lang="en-GB" altLang="en-US" dirty="0">
              <a:cs typeface="Arial" panose="020B0604020202020204" pitchFamily="34" charset="0"/>
            </a:endParaRPr>
          </a:p>
          <a:p>
            <a:pPr eaLnBrk="1" hangingPunct="1"/>
            <a:r>
              <a:rPr lang="en-GB" altLang="en-US" dirty="0">
                <a:cs typeface="Arial" panose="020B0604020202020204" pitchFamily="34" charset="0"/>
              </a:rPr>
              <a:t>Image from </a:t>
            </a:r>
            <a:r>
              <a:rPr lang="en-GB" altLang="en-US" dirty="0" err="1">
                <a:cs typeface="Arial" panose="020B0604020202020204" pitchFamily="34" charset="0"/>
              </a:rPr>
              <a:t>WikiCommons</a:t>
            </a:r>
            <a:r>
              <a:rPr lang="en-GB" altLang="en-US" dirty="0">
                <a:cs typeface="Arial" panose="020B0604020202020204" pitchFamily="34" charset="0"/>
              </a:rPr>
              <a:t>:</a:t>
            </a:r>
          </a:p>
          <a:p>
            <a:pPr eaLnBrk="1" hangingPunct="1"/>
            <a:r>
              <a:rPr lang="en-GB" altLang="en-US" dirty="0">
                <a:cs typeface="Arial" panose="020B0604020202020204" pitchFamily="34" charset="0"/>
              </a:rPr>
              <a:t>https://commons.wikimedia.org/wiki/File:Guido_van_Rossum_OSCON_2006.jpg</a:t>
            </a:r>
          </a:p>
          <a:p>
            <a:pPr eaLnBrk="1" hangingPunct="1"/>
            <a:endParaRPr lang="en-GB" altLang="en-US" dirty="0">
              <a:cs typeface="Arial" panose="020B0604020202020204" pitchFamily="34" charset="0"/>
            </a:endParaRPr>
          </a:p>
          <a:p>
            <a:pPr eaLnBrk="1" hangingPunct="1"/>
            <a:r>
              <a:rPr lang="en-GB" altLang="en-US" dirty="0">
                <a:cs typeface="Arial" panose="020B0604020202020204" pitchFamily="34" charset="0"/>
              </a:rPr>
              <a:t>For more background, see: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https://docs.python.org/3/faq/general.html#why-was-python-created-in-the-first-place</a:t>
            </a:r>
          </a:p>
        </p:txBody>
      </p:sp>
    </p:spTree>
    <p:extLst>
      <p:ext uri="{BB962C8B-B14F-4D97-AF65-F5344CB8AC3E}">
        <p14:creationId xmlns:p14="http://schemas.microsoft.com/office/powerpoint/2010/main" val="33073986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1C60D308-9D32-4D1B-A056-C2A3B8B065D2}"/>
              </a:ext>
            </a:extLst>
          </p:cNvPr>
          <p:cNvSpPr>
            <a:spLocks noGrp="1" noRot="1" noChangeAspect="1" noChangeArrowheads="1" noTextEdit="1"/>
          </p:cNvSpPr>
          <p:nvPr>
            <p:ph type="sldImg"/>
          </p:nvPr>
        </p:nvSpPr>
        <p:spPr>
          <a:ln/>
        </p:spPr>
      </p:sp>
      <p:sp>
        <p:nvSpPr>
          <p:cNvPr id="13315" name="Rectangle 3">
            <a:extLst>
              <a:ext uri="{FF2B5EF4-FFF2-40B4-BE49-F238E27FC236}">
                <a16:creationId xmlns:a16="http://schemas.microsoft.com/office/drawing/2014/main" id="{A29AB2C8-7E6B-421B-917B-58BC89FBFE14}"/>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cs typeface="Arial" panose="020B0604020202020204" pitchFamily="34" charset="0"/>
              </a:rPr>
              <a:t>Python code looks like a mix of English and mathematical notation.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cs typeface="Arial" panose="020B0604020202020204" pitchFamily="34" charset="0"/>
              </a:rPr>
              <a:t>Whilst mathematical notation is used, don’t think of the lines as equations.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cs typeface="Arial" panose="020B0604020202020204" pitchFamily="34" charset="0"/>
              </a:rPr>
              <a:t>The “=” equals sign does not mean that the left hand side equals the right hand side. It sets the left hand side to equal the right hand side.</a:t>
            </a:r>
          </a:p>
          <a:p>
            <a:pPr eaLnBrk="1" hangingPunct="1"/>
            <a:endParaRPr lang="en-US" altLang="en-US" dirty="0">
              <a:cs typeface="Arial" panose="020B0604020202020204" pitchFamily="34" charset="0"/>
            </a:endParaRPr>
          </a:p>
          <a:p>
            <a:pPr eaLnBrk="1" hangingPunct="1"/>
            <a:r>
              <a:rPr lang="en-US" altLang="en-US" dirty="0">
                <a:cs typeface="Arial" panose="020B0604020202020204" pitchFamily="34" charset="0"/>
              </a:rPr>
              <a:t>Programming languages have strict syntax rules that code must abide by if it is to do what is expected or run without error.</a:t>
            </a:r>
          </a:p>
          <a:p>
            <a:pPr eaLnBrk="1" hangingPunct="1"/>
            <a:r>
              <a:rPr lang="en-US" altLang="en-US" dirty="0">
                <a:cs typeface="Arial" panose="020B0604020202020204" pitchFamily="34" charset="0"/>
              </a:rPr>
              <a:t>For example, many programming languages have an end of command symbol that has to be put in the right place, a bit like how a full stop ends a sentence in English.</a:t>
            </a:r>
          </a:p>
          <a:p>
            <a:pPr eaLnBrk="1" hangingPunct="1"/>
            <a:r>
              <a:rPr lang="en-US" altLang="en-US" dirty="0">
                <a:cs typeface="Arial" panose="020B0604020202020204" pitchFamily="34" charset="0"/>
              </a:rPr>
              <a:t>Python does not have an end of command symbol, rather it relies on having a strict level of indentation so called “white space” – as the page was typically white in </a:t>
            </a:r>
            <a:r>
              <a:rPr lang="en-US" altLang="en-US" dirty="0" err="1">
                <a:cs typeface="Arial" panose="020B0604020202020204" pitchFamily="34" charset="0"/>
              </a:rPr>
              <a:t>colour</a:t>
            </a:r>
            <a:r>
              <a:rPr lang="en-US" altLang="en-US" dirty="0">
                <a:cs typeface="Arial" panose="020B0604020202020204" pitchFamily="34" charset="0"/>
              </a:rPr>
              <a:t>. If you get the spacing wrong, the meaning of the code might change.</a:t>
            </a:r>
          </a:p>
          <a:p>
            <a:pPr eaLnBrk="1" hangingPunct="1"/>
            <a:r>
              <a:rPr lang="en-US" altLang="en-US" dirty="0">
                <a:cs typeface="Arial" panose="020B0604020202020204" pitchFamily="34" charset="0"/>
              </a:rPr>
              <a:t>Anyway, the point is that code has to be syntactically correct and abide by the rules of syntax for the code to work as expected.</a:t>
            </a:r>
          </a:p>
          <a:p>
            <a:pPr eaLnBrk="1" hangingPunct="1"/>
            <a:endParaRPr lang="en-US" altLang="en-US" dirty="0">
              <a:cs typeface="Arial" panose="020B0604020202020204" pitchFamily="34" charset="0"/>
            </a:endParaRPr>
          </a:p>
          <a:p>
            <a:pPr eaLnBrk="1" hangingPunct="1"/>
            <a:r>
              <a:rPr lang="en-US" altLang="en-US" dirty="0">
                <a:cs typeface="Arial" panose="020B0604020202020204" pitchFamily="34" charset="0"/>
              </a:rPr>
              <a:t>Some words like (“if” and “for”) are reserved keywords and these can’t be used for anything other than what the language intends.</a:t>
            </a:r>
          </a:p>
          <a:p>
            <a:pPr eaLnBrk="1" hangingPunct="1"/>
            <a:r>
              <a:rPr lang="en-US" altLang="en-US" dirty="0">
                <a:cs typeface="Arial" panose="020B0604020202020204" pitchFamily="34" charset="0"/>
              </a:rPr>
              <a:t>For example, in the above, we couldn’t say “if = 2” instead of “value = 2”, but we could say “bob = 2” as “bob” is not a keyword.</a:t>
            </a:r>
          </a:p>
          <a:p>
            <a:pPr eaLnBrk="1" hangingPunct="1"/>
            <a:endParaRPr lang="en-US" altLang="en-US" dirty="0">
              <a:cs typeface="Arial" panose="020B0604020202020204" pitchFamily="34" charset="0"/>
            </a:endParaRPr>
          </a:p>
          <a:p>
            <a:pPr eaLnBrk="1" hangingPunct="1"/>
            <a:r>
              <a:rPr lang="en-US" altLang="en-US" dirty="0">
                <a:cs typeface="Arial" panose="020B0604020202020204" pitchFamily="34" charset="0"/>
              </a:rPr>
              <a:t>Operators are symbols that do something to one or two or more values. For example, “+” is an operator that adds things together. </a:t>
            </a:r>
          </a:p>
          <a:p>
            <a:pPr eaLnBrk="1" hangingPunct="1"/>
            <a:endParaRPr lang="en-US" altLang="en-US" dirty="0">
              <a:cs typeface="Arial" panose="020B0604020202020204" pitchFamily="34" charset="0"/>
            </a:endParaRPr>
          </a:p>
          <a:p>
            <a:pPr eaLnBrk="1" hangingPunct="1"/>
            <a:r>
              <a:rPr lang="en-US" altLang="en-US" dirty="0">
                <a:cs typeface="Arial" panose="020B0604020202020204" pitchFamily="34" charset="0"/>
              </a:rPr>
              <a:t>Programmers often use pre-existing code written by others; for example, “print” here, is code that sends text to the standard output (by default this is then usually displayed on the computer screen). In the above example print is a function. You can tell it is a function in Python as the name of the function is proceeded by a curved open bracket “(”. What comes between this and the matching curved close bracket are the arguments that are passed into the function. In this case there is one argument passed into the “print” function - the variable called “answer”.</a:t>
            </a:r>
          </a:p>
          <a:p>
            <a:pPr eaLnBrk="1" hangingPunct="1"/>
            <a:endParaRPr lang="en-US" altLang="en-US" dirty="0">
              <a:cs typeface="Arial" panose="020B0604020202020204" pitchFamily="34" charset="0"/>
            </a:endParaRPr>
          </a:p>
          <a:p>
            <a:pPr eaLnBrk="1" hangingPunct="1"/>
            <a:r>
              <a:rPr lang="en-US" altLang="en-US" dirty="0">
                <a:cs typeface="Arial" panose="020B0604020202020204" pitchFamily="34" charset="0"/>
              </a:rPr>
              <a:t>Have a go at thinking about what this bit of Python code would do if we were to run it.</a:t>
            </a:r>
          </a:p>
        </p:txBody>
      </p:sp>
    </p:spTree>
    <p:extLst>
      <p:ext uri="{BB962C8B-B14F-4D97-AF65-F5344CB8AC3E}">
        <p14:creationId xmlns:p14="http://schemas.microsoft.com/office/powerpoint/2010/main" val="19364740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Generally language designers go to extreme lengths to ensure that new code is </a:t>
            </a:r>
            <a:r>
              <a:rPr lang="en-GB" dirty="0">
                <a:solidFill>
                  <a:schemeClr val="accent5">
                    <a:lumMod val="75000"/>
                  </a:schemeClr>
                </a:solidFill>
              </a:rPr>
              <a:t>back-compatible</a:t>
            </a:r>
            <a:r>
              <a:rPr lang="en-GB" dirty="0"/>
              <a:t> (i.e. new changes do not break old).</a:t>
            </a:r>
          </a:p>
          <a:p>
            <a:pPr marL="0" indent="0">
              <a:buNone/>
            </a:pPr>
            <a:endParaRPr lang="en-GB" dirty="0"/>
          </a:p>
          <a:p>
            <a:pPr marL="0" indent="0">
              <a:buNone/>
            </a:pPr>
            <a:r>
              <a:rPr lang="en-GB" dirty="0"/>
              <a:t>Language features are sometimes deprecated as a more standard name and way for things to be done is implemented. Deprecation gives everyone a bit of time to make changes and release new versions of their software that will continue to work on the language platform in the future. </a:t>
            </a:r>
          </a:p>
          <a:p>
            <a:pPr marL="0" indent="0">
              <a:buNone/>
            </a:pPr>
            <a:endParaRPr lang="en-GB" dirty="0"/>
          </a:p>
          <a:p>
            <a:pPr marL="0" indent="0">
              <a:buNone/>
            </a:pPr>
            <a:r>
              <a:rPr lang="en-GB" dirty="0"/>
              <a:t>Individuals and organisations often need time (often decades; and significant funding) to refactor their programs so that they will work on newer language platforms.</a:t>
            </a:r>
          </a:p>
          <a:p>
            <a:endParaRPr lang="en-GB" dirty="0"/>
          </a:p>
        </p:txBody>
      </p:sp>
      <p:sp>
        <p:nvSpPr>
          <p:cNvPr id="4" name="Slide Number Placeholder 3"/>
          <p:cNvSpPr>
            <a:spLocks noGrp="1"/>
          </p:cNvSpPr>
          <p:nvPr>
            <p:ph type="sldNum" sz="quarter" idx="10"/>
          </p:nvPr>
        </p:nvSpPr>
        <p:spPr/>
        <p:txBody>
          <a:bodyPr/>
          <a:lstStyle/>
          <a:p>
            <a:fld id="{6D71631D-B206-4E12-8AB2-DDE63A41DC15}" type="slidenum">
              <a:rPr lang="en-GB" smtClean="0"/>
              <a:t>20</a:t>
            </a:fld>
            <a:endParaRPr lang="en-GB"/>
          </a:p>
        </p:txBody>
      </p:sp>
    </p:spTree>
    <p:extLst>
      <p:ext uri="{BB962C8B-B14F-4D97-AF65-F5344CB8AC3E}">
        <p14:creationId xmlns:p14="http://schemas.microsoft.com/office/powerpoint/2010/main" val="33668137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History lesson over.</a:t>
            </a:r>
          </a:p>
          <a:p>
            <a:endParaRPr lang="en-GB" dirty="0"/>
          </a:p>
          <a:p>
            <a:r>
              <a:rPr lang="en-GB" dirty="0"/>
              <a:t>This covered a lot of the major components in programs and what they do.</a:t>
            </a:r>
          </a:p>
          <a:p>
            <a:endParaRPr lang="en-GB" dirty="0"/>
          </a:p>
          <a:p>
            <a:r>
              <a:rPr lang="en-GB" dirty="0"/>
              <a:t>But here is a recap.</a:t>
            </a:r>
          </a:p>
          <a:p>
            <a:endParaRPr lang="en-GB" dirty="0"/>
          </a:p>
          <a:p>
            <a:pPr marL="0" indent="0">
              <a:buNone/>
            </a:pPr>
            <a:r>
              <a:rPr lang="en-GB" dirty="0">
                <a:solidFill>
                  <a:schemeClr val="accent5">
                    <a:lumMod val="75000"/>
                  </a:schemeClr>
                </a:solidFill>
              </a:rPr>
              <a:t>Variables</a:t>
            </a:r>
            <a:r>
              <a:rPr lang="en-GB" dirty="0"/>
              <a:t> are labels attached to data</a:t>
            </a:r>
          </a:p>
          <a:p>
            <a:pPr marL="0" indent="0">
              <a:buNone/>
            </a:pPr>
            <a:r>
              <a:rPr lang="en-GB" dirty="0">
                <a:solidFill>
                  <a:schemeClr val="accent5">
                    <a:lumMod val="75000"/>
                  </a:schemeClr>
                </a:solidFill>
              </a:rPr>
              <a:t>Delimiters are </a:t>
            </a:r>
            <a:r>
              <a:rPr lang="en-GB" dirty="0"/>
              <a:t>things like brackets that help structure code</a:t>
            </a:r>
          </a:p>
          <a:p>
            <a:pPr marL="0" indent="0">
              <a:buNone/>
            </a:pPr>
            <a:r>
              <a:rPr lang="en-GB" dirty="0">
                <a:solidFill>
                  <a:schemeClr val="accent5">
                    <a:lumMod val="75000"/>
                  </a:schemeClr>
                </a:solidFill>
              </a:rPr>
              <a:t>Operators are</a:t>
            </a:r>
            <a:r>
              <a:rPr lang="en-GB" dirty="0"/>
              <a:t> things like the plus sign “+” that act on variables.</a:t>
            </a:r>
          </a:p>
          <a:p>
            <a:pPr marL="0" indent="0">
              <a:buNone/>
            </a:pPr>
            <a:r>
              <a:rPr lang="en-GB" dirty="0">
                <a:solidFill>
                  <a:schemeClr val="accent5">
                    <a:lumMod val="75000"/>
                  </a:schemeClr>
                </a:solidFill>
              </a:rPr>
              <a:t>Keywords are reserved </a:t>
            </a:r>
            <a:r>
              <a:rPr lang="en-GB" dirty="0"/>
              <a:t>words that mean specific things and can not be used as variable names (for example “</a:t>
            </a:r>
            <a:r>
              <a:rPr lang="en-GB" dirty="0">
                <a:latin typeface="Courier New" panose="02070309020205020404" pitchFamily="49" charset="0"/>
                <a:cs typeface="Courier New" panose="02070309020205020404" pitchFamily="49" charset="0"/>
              </a:rPr>
              <a:t>if</a:t>
            </a:r>
            <a:r>
              <a:rPr lang="en-GB" dirty="0"/>
              <a:t>” is a keyword).</a:t>
            </a:r>
          </a:p>
          <a:p>
            <a:pPr marL="0" indent="0">
              <a:buNone/>
            </a:pPr>
            <a:r>
              <a:rPr lang="en-GB" dirty="0">
                <a:solidFill>
                  <a:schemeClr val="accent5">
                    <a:lumMod val="75000"/>
                  </a:schemeClr>
                </a:solidFill>
              </a:rPr>
              <a:t>Expressions are</a:t>
            </a:r>
            <a:r>
              <a:rPr lang="en-GB" dirty="0"/>
              <a:t> combinations of variables, keywords, and operators that are evaluated – that is, they result in a value.</a:t>
            </a:r>
          </a:p>
          <a:p>
            <a:pPr marL="0" indent="0">
              <a:buNone/>
            </a:pPr>
            <a:r>
              <a:rPr lang="en-GB" dirty="0"/>
              <a:t>These things are built up into </a:t>
            </a:r>
            <a:r>
              <a:rPr lang="en-GB" dirty="0">
                <a:solidFill>
                  <a:schemeClr val="accent5">
                    <a:lumMod val="75000"/>
                  </a:schemeClr>
                </a:solidFill>
              </a:rPr>
              <a:t>statements</a:t>
            </a:r>
            <a:r>
              <a:rPr lang="en-GB" dirty="0"/>
              <a:t> which are instruction for the computer to do things.</a:t>
            </a:r>
          </a:p>
          <a:p>
            <a:endParaRPr lang="en-GB" dirty="0"/>
          </a:p>
        </p:txBody>
      </p:sp>
      <p:sp>
        <p:nvSpPr>
          <p:cNvPr id="4" name="Slide Number Placeholder 3"/>
          <p:cNvSpPr>
            <a:spLocks noGrp="1"/>
          </p:cNvSpPr>
          <p:nvPr>
            <p:ph type="sldNum" sz="quarter" idx="10"/>
          </p:nvPr>
        </p:nvSpPr>
        <p:spPr/>
        <p:txBody>
          <a:bodyPr/>
          <a:lstStyle/>
          <a:p>
            <a:fld id="{6D71631D-B206-4E12-8AB2-DDE63A41DC15}" type="slidenum">
              <a:rPr lang="en-GB" smtClean="0"/>
              <a:t>21</a:t>
            </a:fld>
            <a:endParaRPr lang="en-GB"/>
          </a:p>
        </p:txBody>
      </p:sp>
    </p:spTree>
    <p:extLst>
      <p:ext uri="{BB962C8B-B14F-4D97-AF65-F5344CB8AC3E}">
        <p14:creationId xmlns:p14="http://schemas.microsoft.com/office/powerpoint/2010/main" val="32384385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Statements are structured into programs using:</a:t>
            </a:r>
          </a:p>
          <a:p>
            <a:pPr marL="0" indent="0">
              <a:buNone/>
            </a:pPr>
            <a:endParaRPr lang="en-GB" dirty="0"/>
          </a:p>
          <a:p>
            <a:pPr marL="0" indent="0">
              <a:buNone/>
            </a:pPr>
            <a:r>
              <a:rPr lang="en-GB" dirty="0">
                <a:solidFill>
                  <a:schemeClr val="accent5">
                    <a:lumMod val="75000"/>
                  </a:schemeClr>
                </a:solidFill>
              </a:rPr>
              <a:t>Line breaks</a:t>
            </a:r>
          </a:p>
          <a:p>
            <a:pPr marL="0" indent="0">
              <a:buNone/>
            </a:pPr>
            <a:r>
              <a:rPr lang="en-GB" dirty="0">
                <a:solidFill>
                  <a:schemeClr val="accent5">
                    <a:lumMod val="75000"/>
                  </a:schemeClr>
                </a:solidFill>
              </a:rPr>
              <a:t>Control flow keywords</a:t>
            </a:r>
          </a:p>
          <a:p>
            <a:pPr marL="0" indent="0">
              <a:buNone/>
            </a:pPr>
            <a:r>
              <a:rPr lang="en-GB" dirty="0">
                <a:solidFill>
                  <a:schemeClr val="accent5">
                    <a:lumMod val="75000"/>
                  </a:schemeClr>
                </a:solidFill>
              </a:rPr>
              <a:t>Procedures</a:t>
            </a:r>
          </a:p>
          <a:p>
            <a:pPr marL="0" indent="0">
              <a:buNone/>
            </a:pPr>
            <a:r>
              <a:rPr lang="en-GB" dirty="0">
                <a:solidFill>
                  <a:schemeClr val="accent5">
                    <a:lumMod val="75000"/>
                  </a:schemeClr>
                </a:solidFill>
              </a:rPr>
              <a:t>Classes</a:t>
            </a:r>
          </a:p>
          <a:p>
            <a:pPr marL="0" indent="0">
              <a:buNone/>
            </a:pPr>
            <a:r>
              <a:rPr lang="en-GB" dirty="0">
                <a:solidFill>
                  <a:schemeClr val="accent5">
                    <a:lumMod val="75000"/>
                  </a:schemeClr>
                </a:solidFill>
              </a:rPr>
              <a:t>Libraries</a:t>
            </a:r>
          </a:p>
          <a:p>
            <a:pPr marL="0" indent="0">
              <a:buNone/>
            </a:pPr>
            <a:endParaRPr lang="en-GB" dirty="0"/>
          </a:p>
        </p:txBody>
      </p:sp>
      <p:sp>
        <p:nvSpPr>
          <p:cNvPr id="4" name="Slide Number Placeholder 3"/>
          <p:cNvSpPr>
            <a:spLocks noGrp="1"/>
          </p:cNvSpPr>
          <p:nvPr>
            <p:ph type="sldNum" sz="quarter" idx="10"/>
          </p:nvPr>
        </p:nvSpPr>
        <p:spPr/>
        <p:txBody>
          <a:bodyPr/>
          <a:lstStyle/>
          <a:p>
            <a:fld id="{6D71631D-B206-4E12-8AB2-DDE63A41DC15}" type="slidenum">
              <a:rPr lang="en-GB" smtClean="0"/>
              <a:t>22</a:t>
            </a:fld>
            <a:endParaRPr lang="en-GB"/>
          </a:p>
        </p:txBody>
      </p:sp>
    </p:spTree>
    <p:extLst>
      <p:ext uri="{BB962C8B-B14F-4D97-AF65-F5344CB8AC3E}">
        <p14:creationId xmlns:p14="http://schemas.microsoft.com/office/powerpoint/2010/main" val="24178288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Python development aimed to keep the language simple and not aim for perfection as “good enough” is often just that.</a:t>
            </a:r>
          </a:p>
          <a:p>
            <a:pPr marL="0" indent="0">
              <a:buNone/>
            </a:pPr>
            <a:endParaRPr lang="en-GB" dirty="0"/>
          </a:p>
          <a:p>
            <a:pPr marL="0" indent="0">
              <a:buNone/>
            </a:pPr>
            <a:r>
              <a:rPr lang="en-GB" dirty="0"/>
              <a:t>Also ideas were borrowed from elsewhere whenever it made sense.</a:t>
            </a:r>
          </a:p>
          <a:p>
            <a:pPr marL="0" indent="0">
              <a:buNone/>
            </a:pPr>
            <a:endParaRPr lang="en-GB" dirty="0"/>
          </a:p>
          <a:p>
            <a:pPr marL="0" indent="0">
              <a:buNone/>
            </a:pPr>
            <a:r>
              <a:rPr lang="en-GB" dirty="0"/>
              <a:t>This resulted in a language which is, to reuse author Luciano </a:t>
            </a:r>
            <a:r>
              <a:rPr lang="en-GB" dirty="0" err="1"/>
              <a:t>Ramalho’s</a:t>
            </a:r>
            <a:r>
              <a:rPr lang="en-GB" dirty="0"/>
              <a:t> phrase: “Clear, Concise, and Effective”.</a:t>
            </a:r>
          </a:p>
          <a:p>
            <a:endParaRPr lang="en-GB" sz="1200" dirty="0"/>
          </a:p>
          <a:p>
            <a:endParaRPr lang="en-GB" sz="1200" dirty="0"/>
          </a:p>
          <a:p>
            <a:r>
              <a:rPr lang="en-GB" sz="1200" dirty="0"/>
              <a:t>Guido van Rossum (</a:t>
            </a:r>
            <a:r>
              <a:rPr lang="en-GB" dirty="0"/>
              <a:t>2009) “Python's Design Philosophy” The History of Python  http://python-history.blogspot.co.uk/2009/01/pythons-design-philosophy.html</a:t>
            </a:r>
          </a:p>
          <a:p>
            <a:r>
              <a:rPr lang="en-GB" dirty="0"/>
              <a:t>Luciano </a:t>
            </a:r>
            <a:r>
              <a:rPr lang="en-GB" dirty="0" err="1"/>
              <a:t>Ramalho</a:t>
            </a:r>
            <a:r>
              <a:rPr lang="en-GB" dirty="0"/>
              <a:t> (2015) “Fluent Python: Clear, Concise, and Effective Programming” O'Reilly Media</a:t>
            </a:r>
          </a:p>
        </p:txBody>
      </p:sp>
      <p:sp>
        <p:nvSpPr>
          <p:cNvPr id="4" name="Slide Number Placeholder 3"/>
          <p:cNvSpPr>
            <a:spLocks noGrp="1"/>
          </p:cNvSpPr>
          <p:nvPr>
            <p:ph type="sldNum" sz="quarter" idx="10"/>
          </p:nvPr>
        </p:nvSpPr>
        <p:spPr/>
        <p:txBody>
          <a:bodyPr/>
          <a:lstStyle/>
          <a:p>
            <a:fld id="{6D71631D-B206-4E12-8AB2-DDE63A41DC15}" type="slidenum">
              <a:rPr lang="en-GB" smtClean="0"/>
              <a:t>23</a:t>
            </a:fld>
            <a:endParaRPr lang="en-GB"/>
          </a:p>
        </p:txBody>
      </p:sp>
    </p:spTree>
    <p:extLst>
      <p:ext uri="{BB962C8B-B14F-4D97-AF65-F5344CB8AC3E}">
        <p14:creationId xmlns:p14="http://schemas.microsoft.com/office/powerpoint/2010/main" val="9809852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B70B3484-F2E4-485E-AE36-26605C7EF8F6}"/>
              </a:ext>
            </a:extLst>
          </p:cNvPr>
          <p:cNvSpPr>
            <a:spLocks noGrp="1" noRot="1" noChangeAspect="1" noChangeArrowheads="1" noTextEdit="1"/>
          </p:cNvSpPr>
          <p:nvPr>
            <p:ph type="sldImg"/>
          </p:nvPr>
        </p:nvSpPr>
        <p:spPr>
          <a:ln/>
        </p:spPr>
      </p:sp>
      <p:sp>
        <p:nvSpPr>
          <p:cNvPr id="19459" name="Rectangle 3">
            <a:extLst>
              <a:ext uri="{FF2B5EF4-FFF2-40B4-BE49-F238E27FC236}">
                <a16:creationId xmlns:a16="http://schemas.microsoft.com/office/drawing/2014/main" id="{A712882A-F488-4F66-A7AB-60413584059A}"/>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dirty="0">
                <a:cs typeface="Arial" panose="020B0604020202020204" pitchFamily="34" charset="0"/>
              </a:rPr>
              <a:t>Many programs are written for a specific platform operating system and depend on it.</a:t>
            </a:r>
          </a:p>
          <a:p>
            <a:pPr eaLnBrk="1" hangingPunct="1"/>
            <a:r>
              <a:rPr lang="en-GB" altLang="en-US" dirty="0">
                <a:cs typeface="Arial" panose="020B0604020202020204" pitchFamily="34" charset="0"/>
              </a:rPr>
              <a:t>Python can be run on the most common operating systems used today (Windows, MacOS and Linux). </a:t>
            </a:r>
          </a:p>
          <a:p>
            <a:pPr eaLnBrk="1" hangingPunct="1"/>
            <a:endParaRPr lang="en-GB" altLang="en-US" dirty="0">
              <a:cs typeface="Arial" panose="020B0604020202020204" pitchFamily="34" charset="0"/>
            </a:endParaRPr>
          </a:p>
          <a:p>
            <a:pPr eaLnBrk="1" hangingPunct="1"/>
            <a:r>
              <a:rPr lang="en-GB" altLang="en-US" dirty="0">
                <a:cs typeface="Arial" panose="020B0604020202020204" pitchFamily="34" charset="0"/>
              </a:rPr>
              <a:t>Some Geographical Information System Software including QGIS can be driven using Python.</a:t>
            </a:r>
          </a:p>
          <a:p>
            <a:pPr eaLnBrk="1" hangingPunct="1"/>
            <a:endParaRPr lang="en-GB" altLang="en-US" dirty="0">
              <a:cs typeface="Arial" panose="020B0604020202020204" pitchFamily="34" charset="0"/>
            </a:endParaRPr>
          </a:p>
          <a:p>
            <a:pPr eaLnBrk="1" hangingPunct="1"/>
            <a:r>
              <a:rPr lang="en-GB" altLang="en-US" dirty="0">
                <a:cs typeface="Arial" panose="020B0604020202020204" pitchFamily="34" charset="0"/>
              </a:rPr>
              <a:t>Python Trademark statement:</a:t>
            </a:r>
          </a:p>
          <a:p>
            <a:pPr eaLnBrk="1" hangingPunct="1"/>
            <a:r>
              <a:rPr lang="en-GB" altLang="en-US" dirty="0">
                <a:cs typeface="Arial" panose="020B0604020202020204" pitchFamily="34" charset="0"/>
              </a:rPr>
              <a:t>https://www.python.org/psf/trademarks/</a:t>
            </a:r>
          </a:p>
          <a:p>
            <a:pPr eaLnBrk="1" hangingPunct="1"/>
            <a:endParaRPr lang="en-GB" altLang="en-US" dirty="0">
              <a:cs typeface="Arial" panose="020B0604020202020204" pitchFamily="34" charset="0"/>
            </a:endParaRPr>
          </a:p>
          <a:p>
            <a:pPr eaLnBrk="1" hangingPunct="1"/>
            <a:endParaRPr lang="en-US" altLang="en-US" dirty="0">
              <a:cs typeface="Arial" panose="020B0604020202020204" pitchFamily="34" charset="0"/>
            </a:endParaRPr>
          </a:p>
        </p:txBody>
      </p:sp>
    </p:spTree>
    <p:extLst>
      <p:ext uri="{BB962C8B-B14F-4D97-AF65-F5344CB8AC3E}">
        <p14:creationId xmlns:p14="http://schemas.microsoft.com/office/powerpoint/2010/main" val="20455084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8315B897-86F4-4CB1-9AD9-0D0467FCE6DB}"/>
              </a:ext>
            </a:extLst>
          </p:cNvPr>
          <p:cNvSpPr>
            <a:spLocks noGrp="1" noRot="1" noChangeAspect="1" noChangeArrowheads="1" noTextEdit="1"/>
          </p:cNvSpPr>
          <p:nvPr>
            <p:ph type="sldImg"/>
          </p:nvPr>
        </p:nvSpPr>
        <p:spPr>
          <a:ln/>
        </p:spPr>
      </p:sp>
      <p:sp>
        <p:nvSpPr>
          <p:cNvPr id="22531" name="Rectangle 3">
            <a:extLst>
              <a:ext uri="{FF2B5EF4-FFF2-40B4-BE49-F238E27FC236}">
                <a16:creationId xmlns:a16="http://schemas.microsoft.com/office/drawing/2014/main" id="{95AB9AAB-CF54-4399-817B-E6666536BBB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dirty="0">
                <a:cs typeface="Arial" panose="020B0604020202020204" pitchFamily="34" charset="0"/>
              </a:rPr>
              <a:t>Computers are calculators</a:t>
            </a:r>
          </a:p>
          <a:p>
            <a:pPr eaLnBrk="1" hangingPunct="1"/>
            <a:endParaRPr lang="en-GB" altLang="en-US" dirty="0">
              <a:cs typeface="Arial" panose="020B0604020202020204" pitchFamily="34" charset="0"/>
            </a:endParaRPr>
          </a:p>
          <a:p>
            <a:pPr eaLnBrk="1" hangingPunct="1"/>
            <a:r>
              <a:rPr lang="en-GB" altLang="en-US" dirty="0">
                <a:cs typeface="Arial" panose="020B0604020202020204" pitchFamily="34" charset="0"/>
              </a:rPr>
              <a:t>Most current computers are electrical and use circuits to charge or release charge from areas of memory.</a:t>
            </a:r>
          </a:p>
          <a:p>
            <a:pPr eaLnBrk="1" hangingPunct="1"/>
            <a:endParaRPr lang="en-GB" altLang="en-US" dirty="0">
              <a:cs typeface="Arial" panose="020B0604020202020204" pitchFamily="34" charset="0"/>
            </a:endParaRPr>
          </a:p>
          <a:p>
            <a:pPr eaLnBrk="1" hangingPunct="1"/>
            <a:r>
              <a:rPr lang="en-GB" altLang="en-US" dirty="0">
                <a:cs typeface="Arial" panose="020B0604020202020204" pitchFamily="34" charset="0"/>
              </a:rPr>
              <a:t>Electrical computers have been getting exponentially faster, more powerful, cheaper and smaller over our lifetimes.</a:t>
            </a:r>
          </a:p>
          <a:p>
            <a:pPr eaLnBrk="1" hangingPunct="1"/>
            <a:endParaRPr lang="en-GB" altLang="en-US" dirty="0">
              <a:cs typeface="Arial" panose="020B0604020202020204" pitchFamily="34" charset="0"/>
            </a:endParaRPr>
          </a:p>
          <a:p>
            <a:pPr eaLnBrk="1" hangingPunct="1"/>
            <a:r>
              <a:rPr lang="en-GB" altLang="en-US" dirty="0">
                <a:cs typeface="Arial" panose="020B0604020202020204" pitchFamily="34" charset="0"/>
              </a:rPr>
              <a:t>They perform mathematical calculations extremely quickly and in standard ways.</a:t>
            </a:r>
          </a:p>
          <a:p>
            <a:pPr eaLnBrk="1" hangingPunct="1"/>
            <a:endParaRPr lang="en-GB" altLang="en-US" dirty="0">
              <a:cs typeface="Arial" panose="020B0604020202020204" pitchFamily="34" charset="0"/>
            </a:endParaRPr>
          </a:p>
          <a:p>
            <a:pPr eaLnBrk="1" hangingPunct="1"/>
            <a:r>
              <a:rPr lang="en-GB" altLang="en-US" dirty="0">
                <a:cs typeface="Arial" panose="020B0604020202020204" pitchFamily="34" charset="0"/>
              </a:rPr>
              <a:t>Operating systems are low level programs that organise memory and control input and output devices.</a:t>
            </a:r>
          </a:p>
          <a:p>
            <a:pPr eaLnBrk="1" hangingPunct="1"/>
            <a:endParaRPr lang="en-GB" altLang="en-US" dirty="0">
              <a:cs typeface="Arial" panose="020B0604020202020204" pitchFamily="34" charset="0"/>
            </a:endParaRPr>
          </a:p>
          <a:p>
            <a:pPr eaLnBrk="1" hangingPunct="1"/>
            <a:r>
              <a:rPr lang="en-GB" altLang="en-US" dirty="0">
                <a:cs typeface="Arial" panose="020B0604020202020204" pitchFamily="34" charset="0"/>
              </a:rPr>
              <a:t>Computers have two main types of memory, a fast access memory which is wiped clean each time a computer reboots and a disk memory for storing data as files that persist and can be reloaded.</a:t>
            </a:r>
          </a:p>
          <a:p>
            <a:pPr eaLnBrk="1" hangingPunct="1"/>
            <a:endParaRPr lang="en-GB" altLang="en-US" dirty="0">
              <a:cs typeface="Arial" panose="020B0604020202020204" pitchFamily="34" charset="0"/>
            </a:endParaRPr>
          </a:p>
          <a:p>
            <a:pPr eaLnBrk="1" hangingPunct="1"/>
            <a:r>
              <a:rPr lang="en-GB" altLang="en-US" dirty="0">
                <a:cs typeface="Arial" panose="020B0604020202020204" pitchFamily="34" charset="0"/>
              </a:rPr>
              <a:t>Programs are stored as files that get loaded into memory to process other data, the idea is keep the program or instruction separate.</a:t>
            </a:r>
          </a:p>
          <a:p>
            <a:pPr eaLnBrk="1" hangingPunct="1"/>
            <a:endParaRPr lang="en-GB" altLang="en-US" dirty="0">
              <a:cs typeface="Arial" panose="020B0604020202020204" pitchFamily="34" charset="0"/>
            </a:endParaRPr>
          </a:p>
          <a:p>
            <a:pPr eaLnBrk="1" hangingPunct="1"/>
            <a:r>
              <a:rPr lang="en-GB" altLang="en-US" dirty="0">
                <a:cs typeface="Arial" panose="020B0604020202020204" pitchFamily="34" charset="0"/>
              </a:rPr>
              <a:t>Python programming is quite safe in this way as it uses a virtual machine to keep its runtime environment separate.</a:t>
            </a:r>
          </a:p>
          <a:p>
            <a:pPr eaLnBrk="1" hangingPunct="1"/>
            <a:endParaRPr lang="en-GB" altLang="en-US" dirty="0">
              <a:cs typeface="Arial" panose="020B0604020202020204" pitchFamily="34" charset="0"/>
            </a:endParaRPr>
          </a:p>
          <a:p>
            <a:pPr eaLnBrk="1" hangingPunct="1"/>
            <a:r>
              <a:rPr lang="en-GB" altLang="en-US" dirty="0">
                <a:cs typeface="Arial" panose="020B0604020202020204" pitchFamily="34" charset="0"/>
              </a:rPr>
              <a:t>However, sometimes things can go wrong, and the only way to fix the issue is to reboot the machine.</a:t>
            </a:r>
          </a:p>
        </p:txBody>
      </p:sp>
    </p:spTree>
    <p:extLst>
      <p:ext uri="{BB962C8B-B14F-4D97-AF65-F5344CB8AC3E}">
        <p14:creationId xmlns:p14="http://schemas.microsoft.com/office/powerpoint/2010/main" val="40437488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8315B897-86F4-4CB1-9AD9-0D0467FCE6DB}"/>
              </a:ext>
            </a:extLst>
          </p:cNvPr>
          <p:cNvSpPr>
            <a:spLocks noGrp="1" noRot="1" noChangeAspect="1" noChangeArrowheads="1" noTextEdit="1"/>
          </p:cNvSpPr>
          <p:nvPr>
            <p:ph type="sldImg"/>
          </p:nvPr>
        </p:nvSpPr>
        <p:spPr>
          <a:ln/>
        </p:spPr>
      </p:sp>
      <p:sp>
        <p:nvSpPr>
          <p:cNvPr id="22531" name="Rectangle 3">
            <a:extLst>
              <a:ext uri="{FF2B5EF4-FFF2-40B4-BE49-F238E27FC236}">
                <a16:creationId xmlns:a16="http://schemas.microsoft.com/office/drawing/2014/main" id="{95AB9AAB-CF54-4399-817B-E6666536BBB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dirty="0">
                <a:cs typeface="Arial" panose="020B0604020202020204" pitchFamily="34" charset="0"/>
              </a:rPr>
              <a:t>The computers we use are binary. Calculations are done on sets of bits, a bit being an individual 0 or 1. Bits are typically organised into Bytes of a set length. The number of possible values grows exponentially with byte length.</a:t>
            </a:r>
          </a:p>
          <a:p>
            <a:pPr eaLnBrk="1" hangingPunct="1"/>
            <a:endParaRPr lang="en-GB" altLang="en-US" dirty="0">
              <a:cs typeface="Arial" panose="020B0604020202020204" pitchFamily="34" charset="0"/>
            </a:endParaRPr>
          </a:p>
          <a:p>
            <a:pPr eaLnBrk="1" hangingPunct="1"/>
            <a:r>
              <a:rPr lang="en-GB" altLang="en-US" dirty="0">
                <a:cs typeface="Arial" panose="020B0604020202020204" pitchFamily="34" charset="0"/>
              </a:rPr>
              <a:t>It is important to know this as it helps understand how calculations are done, in that they often involve imprecision.</a:t>
            </a:r>
          </a:p>
          <a:p>
            <a:pPr eaLnBrk="1" hangingPunct="1"/>
            <a:endParaRPr lang="en-GB" altLang="en-US" dirty="0">
              <a:cs typeface="Arial" panose="020B0604020202020204" pitchFamily="34" charset="0"/>
            </a:endParaRPr>
          </a:p>
          <a:p>
            <a:pPr eaLnBrk="1" hangingPunct="1"/>
            <a:r>
              <a:rPr lang="en-GB" altLang="en-US" dirty="0">
                <a:cs typeface="Arial" panose="020B0604020202020204" pitchFamily="34" charset="0"/>
              </a:rPr>
              <a:t>There are infinities of numbers and not all numbers can be represented accurately in binary of a fixed length, indeed only a small fraction can.</a:t>
            </a:r>
          </a:p>
          <a:p>
            <a:pPr eaLnBrk="1" hangingPunct="1"/>
            <a:endParaRPr lang="en-GB" altLang="en-US" dirty="0">
              <a:cs typeface="Arial" panose="020B0604020202020204" pitchFamily="34" charset="0"/>
            </a:endParaRPr>
          </a:p>
          <a:p>
            <a:pPr eaLnBrk="1" hangingPunct="1"/>
            <a:r>
              <a:rPr lang="en-GB" altLang="en-US" dirty="0">
                <a:cs typeface="Arial" panose="020B0604020202020204" pitchFamily="34" charset="0"/>
              </a:rPr>
              <a:t>So, most numerical calculations in computers have to be rounded.</a:t>
            </a:r>
          </a:p>
          <a:p>
            <a:pPr eaLnBrk="1" hangingPunct="1"/>
            <a:endParaRPr lang="en-GB" altLang="en-US" dirty="0">
              <a:cs typeface="Arial" panose="020B0604020202020204" pitchFamily="34" charset="0"/>
            </a:endParaRPr>
          </a:p>
          <a:p>
            <a:pPr eaLnBrk="1" hangingPunct="1"/>
            <a:r>
              <a:rPr lang="en-GB" altLang="en-US" dirty="0">
                <a:cs typeface="Arial" panose="020B0604020202020204" pitchFamily="34" charset="0"/>
              </a:rPr>
              <a:t>The details of how this rounding is done are a bit involved, but there is a standard way of doing it which most computers implement.</a:t>
            </a:r>
          </a:p>
          <a:p>
            <a:pPr eaLnBrk="1" hangingPunct="1"/>
            <a:endParaRPr lang="en-GB" altLang="en-US" dirty="0">
              <a:cs typeface="Arial" panose="020B0604020202020204" pitchFamily="34" charset="0"/>
            </a:endParaRPr>
          </a:p>
          <a:p>
            <a:pPr eaLnBrk="1" hangingPunct="1"/>
            <a:r>
              <a:rPr lang="en-GB" altLang="en-US" dirty="0">
                <a:cs typeface="Arial" panose="020B0604020202020204" pitchFamily="34" charset="0"/>
              </a:rPr>
              <a:t>The standardisation helps as the same calculations will likely yield the same result on different machines.</a:t>
            </a:r>
          </a:p>
        </p:txBody>
      </p:sp>
    </p:spTree>
    <p:extLst>
      <p:ext uri="{BB962C8B-B14F-4D97-AF65-F5344CB8AC3E}">
        <p14:creationId xmlns:p14="http://schemas.microsoft.com/office/powerpoint/2010/main" val="19775501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8315B897-86F4-4CB1-9AD9-0D0467FCE6DB}"/>
              </a:ext>
            </a:extLst>
          </p:cNvPr>
          <p:cNvSpPr>
            <a:spLocks noGrp="1" noRot="1" noChangeAspect="1" noChangeArrowheads="1" noTextEdit="1"/>
          </p:cNvSpPr>
          <p:nvPr>
            <p:ph type="sldImg"/>
          </p:nvPr>
        </p:nvSpPr>
        <p:spPr>
          <a:ln/>
        </p:spPr>
      </p:sp>
      <p:sp>
        <p:nvSpPr>
          <p:cNvPr id="22531" name="Rectangle 3">
            <a:extLst>
              <a:ext uri="{FF2B5EF4-FFF2-40B4-BE49-F238E27FC236}">
                <a16:creationId xmlns:a16="http://schemas.microsoft.com/office/drawing/2014/main" id="{95AB9AAB-CF54-4399-817B-E6666536BBB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cs typeface="Arial" panose="020B0604020202020204" pitchFamily="34" charset="0"/>
              </a:rPr>
              <a:t>First generation languages are sometimes called ‘Machine Code’.</a:t>
            </a:r>
          </a:p>
          <a:p>
            <a:pPr eaLnBrk="1" hangingPunct="1"/>
            <a:r>
              <a:rPr lang="en-GB" altLang="en-US" dirty="0">
                <a:cs typeface="Arial" panose="020B0604020202020204" pitchFamily="34" charset="0"/>
              </a:rPr>
              <a:t>Second generation languages are sometimes called ‘Assembler’.</a:t>
            </a:r>
          </a:p>
          <a:p>
            <a:pPr eaLnBrk="1" hangingPunct="1"/>
            <a:r>
              <a:rPr lang="en-GB" altLang="en-US" dirty="0">
                <a:cs typeface="Arial" panose="020B0604020202020204" pitchFamily="34" charset="0"/>
              </a:rPr>
              <a:t>Second generation and higher languages need changing back into Machine Code binary. This is done by a compiler or interpreter. </a:t>
            </a:r>
          </a:p>
        </p:txBody>
      </p:sp>
    </p:spTree>
    <p:extLst>
      <p:ext uri="{BB962C8B-B14F-4D97-AF65-F5344CB8AC3E}">
        <p14:creationId xmlns:p14="http://schemas.microsoft.com/office/powerpoint/2010/main" val="17216366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94A4DB7B-0FAC-47EE-8EC0-A39767C19327}"/>
              </a:ext>
            </a:extLst>
          </p:cNvPr>
          <p:cNvSpPr>
            <a:spLocks noGrp="1" noRot="1" noChangeAspect="1" noChangeArrowheads="1" noTextEdit="1"/>
          </p:cNvSpPr>
          <p:nvPr>
            <p:ph type="sldImg"/>
          </p:nvPr>
        </p:nvSpPr>
        <p:spPr>
          <a:ln/>
        </p:spPr>
      </p:sp>
      <p:sp>
        <p:nvSpPr>
          <p:cNvPr id="26627" name="Rectangle 3">
            <a:extLst>
              <a:ext uri="{FF2B5EF4-FFF2-40B4-BE49-F238E27FC236}">
                <a16:creationId xmlns:a16="http://schemas.microsoft.com/office/drawing/2014/main" id="{F357106E-2BA4-46B9-87B9-36467E3AB38F}"/>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dirty="0">
                <a:cs typeface="Arial" panose="020B0604020202020204" pitchFamily="34" charset="0"/>
              </a:rPr>
              <a:t>Third generation languages started with FORTRAN.</a:t>
            </a:r>
          </a:p>
          <a:p>
            <a:pPr eaLnBrk="1" hangingPunct="1"/>
            <a:r>
              <a:rPr lang="en-GB" altLang="en-US" dirty="0">
                <a:cs typeface="Arial" panose="020B0604020202020204" pitchFamily="34" charset="0"/>
              </a:rPr>
              <a:t>Early versions of FORTRAN were great for numerical data processing, but struggled to do much else.</a:t>
            </a:r>
          </a:p>
          <a:p>
            <a:pPr eaLnBrk="1" hangingPunct="1"/>
            <a:r>
              <a:rPr lang="en-GB" altLang="en-US" dirty="0">
                <a:cs typeface="Arial" panose="020B0604020202020204" pitchFamily="34" charset="0"/>
              </a:rPr>
              <a:t>All the languages mentioned here have been evolving over time.</a:t>
            </a:r>
          </a:p>
          <a:p>
            <a:pPr eaLnBrk="1" hangingPunct="1"/>
            <a:r>
              <a:rPr lang="en-GB" altLang="en-US" dirty="0">
                <a:cs typeface="Arial" panose="020B0604020202020204" pitchFamily="34" charset="0"/>
              </a:rPr>
              <a:t>Newer versions of the language will not necessarily run programs written with older versions of the syntax.</a:t>
            </a:r>
          </a:p>
          <a:p>
            <a:pPr eaLnBrk="1" hangingPunct="1"/>
            <a:r>
              <a:rPr lang="en-GB" altLang="en-US" dirty="0">
                <a:cs typeface="Arial" panose="020B0604020202020204" pitchFamily="34" charset="0"/>
              </a:rPr>
              <a:t>Compilation is an extra step, but it can save a lot of time!</a:t>
            </a:r>
          </a:p>
        </p:txBody>
      </p:sp>
    </p:spTree>
    <p:extLst>
      <p:ext uri="{BB962C8B-B14F-4D97-AF65-F5344CB8AC3E}">
        <p14:creationId xmlns:p14="http://schemas.microsoft.com/office/powerpoint/2010/main" val="13791213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Languages are traditionally divided into Imperative and Declarative languages. </a:t>
            </a:r>
          </a:p>
          <a:p>
            <a:r>
              <a:rPr lang="en-GB" dirty="0"/>
              <a:t>Imperative languages are intuitive to write, and work well with systems that interact with users.</a:t>
            </a:r>
          </a:p>
          <a:p>
            <a:r>
              <a:rPr lang="en-GB" dirty="0"/>
              <a:t>Expressions are chunks of code that resolve to some kind of answer.</a:t>
            </a:r>
          </a:p>
          <a:p>
            <a:r>
              <a:rPr lang="en-GB" dirty="0"/>
              <a:t>For example, in the equation 5 = 2 + 3, the “2 + 3” part is an expression.</a:t>
            </a:r>
          </a:p>
          <a:p>
            <a:r>
              <a:rPr lang="en-GB" dirty="0"/>
              <a:t>We will consider a declarative approach in a short while…</a:t>
            </a:r>
          </a:p>
        </p:txBody>
      </p:sp>
      <p:sp>
        <p:nvSpPr>
          <p:cNvPr id="4" name="Slide Number Placeholder 3"/>
          <p:cNvSpPr>
            <a:spLocks noGrp="1"/>
          </p:cNvSpPr>
          <p:nvPr>
            <p:ph type="sldNum" sz="quarter" idx="10"/>
          </p:nvPr>
        </p:nvSpPr>
        <p:spPr/>
        <p:txBody>
          <a:bodyPr/>
          <a:lstStyle/>
          <a:p>
            <a:fld id="{6D71631D-B206-4E12-8AB2-DDE63A41DC15}" type="slidenum">
              <a:rPr lang="en-GB" smtClean="0"/>
              <a:t>8</a:t>
            </a:fld>
            <a:endParaRPr lang="en-GB"/>
          </a:p>
        </p:txBody>
      </p:sp>
    </p:spTree>
    <p:extLst>
      <p:ext uri="{BB962C8B-B14F-4D97-AF65-F5344CB8AC3E}">
        <p14:creationId xmlns:p14="http://schemas.microsoft.com/office/powerpoint/2010/main" val="9014067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Control flow determines the sequence of instructions run by a program.</a:t>
            </a:r>
          </a:p>
          <a:p>
            <a:r>
              <a:rPr lang="en-GB" dirty="0"/>
              <a:t>By default, the program normally runs the next line of code working from top to bottom.</a:t>
            </a:r>
          </a:p>
          <a:p>
            <a:r>
              <a:rPr lang="en-GB" dirty="0"/>
              <a:t>But usually we need to run some parts of a program more than once.</a:t>
            </a:r>
          </a:p>
          <a:p>
            <a:r>
              <a:rPr lang="en-GB" dirty="0"/>
              <a:t>In the past this was achieved with GOTO statements which the program followed to run a given line of a program continuing from this line.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GOTO statements are no longer used as they made it hard to understand what programs were doing and it made them harder to update.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Many modern languages are procedural, meaning they organise code into methods/functions/or subroutines which are called.</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Once these have completed, then the program carries on from where it was.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Python works this way, and the procedures are called functions.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Modern languages also use for loops and conditional statements which alter the normal top to bottom flow.</a:t>
            </a:r>
          </a:p>
        </p:txBody>
      </p:sp>
      <p:sp>
        <p:nvSpPr>
          <p:cNvPr id="4" name="Slide Number Placeholder 3"/>
          <p:cNvSpPr>
            <a:spLocks noGrp="1"/>
          </p:cNvSpPr>
          <p:nvPr>
            <p:ph type="sldNum" sz="quarter" idx="10"/>
          </p:nvPr>
        </p:nvSpPr>
        <p:spPr/>
        <p:txBody>
          <a:bodyPr/>
          <a:lstStyle/>
          <a:p>
            <a:fld id="{6D71631D-B206-4E12-8AB2-DDE63A41DC15}" type="slidenum">
              <a:rPr lang="en-GB" smtClean="0"/>
              <a:t>9</a:t>
            </a:fld>
            <a:endParaRPr lang="en-GB"/>
          </a:p>
        </p:txBody>
      </p:sp>
    </p:spTree>
    <p:extLst>
      <p:ext uri="{BB962C8B-B14F-4D97-AF65-F5344CB8AC3E}">
        <p14:creationId xmlns:p14="http://schemas.microsoft.com/office/powerpoint/2010/main" val="3333928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00A7D-9843-4EC4-A336-FD5530D833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EC741FA-4D69-426F-80F9-66E98914D6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C62FE98-6A5F-454F-924C-5379EF723CA3}"/>
              </a:ext>
            </a:extLst>
          </p:cNvPr>
          <p:cNvSpPr>
            <a:spLocks noGrp="1"/>
          </p:cNvSpPr>
          <p:nvPr>
            <p:ph type="dt" sz="half" idx="10"/>
          </p:nvPr>
        </p:nvSpPr>
        <p:spPr/>
        <p:txBody>
          <a:bodyPr/>
          <a:lstStyle/>
          <a:p>
            <a:fld id="{EFCFEBF4-E8FA-4DFF-976C-EAA9BEBEE218}" type="datetimeFigureOut">
              <a:rPr lang="en-GB" smtClean="0"/>
              <a:t>22/01/2022</a:t>
            </a:fld>
            <a:endParaRPr lang="en-GB"/>
          </a:p>
        </p:txBody>
      </p:sp>
      <p:sp>
        <p:nvSpPr>
          <p:cNvPr id="5" name="Footer Placeholder 4">
            <a:extLst>
              <a:ext uri="{FF2B5EF4-FFF2-40B4-BE49-F238E27FC236}">
                <a16:creationId xmlns:a16="http://schemas.microsoft.com/office/drawing/2014/main" id="{2ADA6A4A-EC99-4765-AE35-842850CD11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E987B1D-BF99-42D4-B72C-53901FDD9418}"/>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2889022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460B1-D9B8-477C-A09F-6586653A6C4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D1A9B87-AAFA-4F0E-9F8C-D59BB9037C6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166E5A7-F122-426E-86AF-3C196022C7A6}"/>
              </a:ext>
            </a:extLst>
          </p:cNvPr>
          <p:cNvSpPr>
            <a:spLocks noGrp="1"/>
          </p:cNvSpPr>
          <p:nvPr>
            <p:ph type="dt" sz="half" idx="10"/>
          </p:nvPr>
        </p:nvSpPr>
        <p:spPr/>
        <p:txBody>
          <a:bodyPr/>
          <a:lstStyle/>
          <a:p>
            <a:fld id="{EFCFEBF4-E8FA-4DFF-976C-EAA9BEBEE218}" type="datetimeFigureOut">
              <a:rPr lang="en-GB" smtClean="0"/>
              <a:t>22/01/2022</a:t>
            </a:fld>
            <a:endParaRPr lang="en-GB"/>
          </a:p>
        </p:txBody>
      </p:sp>
      <p:sp>
        <p:nvSpPr>
          <p:cNvPr id="5" name="Footer Placeholder 4">
            <a:extLst>
              <a:ext uri="{FF2B5EF4-FFF2-40B4-BE49-F238E27FC236}">
                <a16:creationId xmlns:a16="http://schemas.microsoft.com/office/drawing/2014/main" id="{DAC6F0D1-506B-47B2-911F-C83AD6B11FA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D636ADD-5035-4E7C-AE6D-12A8C12B31EE}"/>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122020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FB1D2FF-7B87-439D-A814-1E993691A26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653BA87-8B32-4416-A60F-5CEDD6A3ED1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CE18C52-6895-4DDF-9736-7E2F48A9C88D}"/>
              </a:ext>
            </a:extLst>
          </p:cNvPr>
          <p:cNvSpPr>
            <a:spLocks noGrp="1"/>
          </p:cNvSpPr>
          <p:nvPr>
            <p:ph type="dt" sz="half" idx="10"/>
          </p:nvPr>
        </p:nvSpPr>
        <p:spPr/>
        <p:txBody>
          <a:bodyPr/>
          <a:lstStyle/>
          <a:p>
            <a:fld id="{EFCFEBF4-E8FA-4DFF-976C-EAA9BEBEE218}" type="datetimeFigureOut">
              <a:rPr lang="en-GB" smtClean="0"/>
              <a:t>22/01/2022</a:t>
            </a:fld>
            <a:endParaRPr lang="en-GB"/>
          </a:p>
        </p:txBody>
      </p:sp>
      <p:sp>
        <p:nvSpPr>
          <p:cNvPr id="5" name="Footer Placeholder 4">
            <a:extLst>
              <a:ext uri="{FF2B5EF4-FFF2-40B4-BE49-F238E27FC236}">
                <a16:creationId xmlns:a16="http://schemas.microsoft.com/office/drawing/2014/main" id="{76D6FDAF-EAEE-430F-986D-839ADCE264B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472619D-60F4-44B0-A3D9-C673EB7BE8A4}"/>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24321812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a:extLst>
              <a:ext uri="{FF2B5EF4-FFF2-40B4-BE49-F238E27FC236}">
                <a16:creationId xmlns:a16="http://schemas.microsoft.com/office/drawing/2014/main" id="{6D460FCA-BEB2-441E-96BA-1EF5FAABDEA5}"/>
              </a:ext>
            </a:extLst>
          </p:cNvPr>
          <p:cNvSpPr>
            <a:spLocks noGrp="1"/>
          </p:cNvSpPr>
          <p:nvPr>
            <p:ph type="dt" sz="half" idx="10"/>
          </p:nvPr>
        </p:nvSpPr>
        <p:spPr/>
        <p:txBody>
          <a:bodyPr/>
          <a:lstStyle>
            <a:lvl1pPr>
              <a:defRPr/>
            </a:lvl1pPr>
          </a:lstStyle>
          <a:p>
            <a:pPr>
              <a:defRPr/>
            </a:pPr>
            <a:endParaRPr lang="en-GB"/>
          </a:p>
        </p:txBody>
      </p:sp>
      <p:sp>
        <p:nvSpPr>
          <p:cNvPr id="6" name="Footer Placeholder 4">
            <a:extLst>
              <a:ext uri="{FF2B5EF4-FFF2-40B4-BE49-F238E27FC236}">
                <a16:creationId xmlns:a16="http://schemas.microsoft.com/office/drawing/2014/main" id="{815CD3BF-BEAB-473C-A569-4AF9AAF54E28}"/>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2DF2E900-4FBD-42D2-9A11-362ACA86AC08}"/>
              </a:ext>
            </a:extLst>
          </p:cNvPr>
          <p:cNvSpPr>
            <a:spLocks noGrp="1"/>
          </p:cNvSpPr>
          <p:nvPr>
            <p:ph type="sldNum" sz="quarter" idx="12"/>
          </p:nvPr>
        </p:nvSpPr>
        <p:spPr/>
        <p:txBody>
          <a:bodyPr/>
          <a:lstStyle>
            <a:lvl1pPr>
              <a:defRPr/>
            </a:lvl1pPr>
          </a:lstStyle>
          <a:p>
            <a:pPr>
              <a:defRPr/>
            </a:pPr>
            <a:fld id="{16AE60FD-E38E-4152-8F4E-C9477F159812}" type="slidenum">
              <a:rPr lang="en-GB" altLang="en-US"/>
              <a:pPr>
                <a:defRPr/>
              </a:pPr>
              <a:t>‹#›</a:t>
            </a:fld>
            <a:endParaRPr lang="en-GB" altLang="en-US"/>
          </a:p>
        </p:txBody>
      </p:sp>
    </p:spTree>
    <p:extLst>
      <p:ext uri="{BB962C8B-B14F-4D97-AF65-F5344CB8AC3E}">
        <p14:creationId xmlns:p14="http://schemas.microsoft.com/office/powerpoint/2010/main" val="3205511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6CB80-7167-42CB-96B4-40E0C22B72E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A514BD7-AFFD-4B13-A1FC-44A1C3C8171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847E00C-E5C4-41E3-B868-77ECE84D6DE5}"/>
              </a:ext>
            </a:extLst>
          </p:cNvPr>
          <p:cNvSpPr>
            <a:spLocks noGrp="1"/>
          </p:cNvSpPr>
          <p:nvPr>
            <p:ph type="dt" sz="half" idx="10"/>
          </p:nvPr>
        </p:nvSpPr>
        <p:spPr/>
        <p:txBody>
          <a:bodyPr/>
          <a:lstStyle/>
          <a:p>
            <a:fld id="{EFCFEBF4-E8FA-4DFF-976C-EAA9BEBEE218}" type="datetimeFigureOut">
              <a:rPr lang="en-GB" smtClean="0"/>
              <a:t>22/01/2022</a:t>
            </a:fld>
            <a:endParaRPr lang="en-GB"/>
          </a:p>
        </p:txBody>
      </p:sp>
      <p:sp>
        <p:nvSpPr>
          <p:cNvPr id="5" name="Footer Placeholder 4">
            <a:extLst>
              <a:ext uri="{FF2B5EF4-FFF2-40B4-BE49-F238E27FC236}">
                <a16:creationId xmlns:a16="http://schemas.microsoft.com/office/drawing/2014/main" id="{521C22FD-C213-4BF3-BF20-A3176DBF5F0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E3E656F-1CB6-4E1A-BB07-840DA53E6D65}"/>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1512588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DD2D3-D5B8-47CA-A468-65AA9140A31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7166566-DD0D-4654-BF9F-07961827FF5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1E965BD-EC88-45CF-80E6-2B37FE60F78B}"/>
              </a:ext>
            </a:extLst>
          </p:cNvPr>
          <p:cNvSpPr>
            <a:spLocks noGrp="1"/>
          </p:cNvSpPr>
          <p:nvPr>
            <p:ph type="dt" sz="half" idx="10"/>
          </p:nvPr>
        </p:nvSpPr>
        <p:spPr/>
        <p:txBody>
          <a:bodyPr/>
          <a:lstStyle/>
          <a:p>
            <a:fld id="{EFCFEBF4-E8FA-4DFF-976C-EAA9BEBEE218}" type="datetimeFigureOut">
              <a:rPr lang="en-GB" smtClean="0"/>
              <a:t>22/01/2022</a:t>
            </a:fld>
            <a:endParaRPr lang="en-GB"/>
          </a:p>
        </p:txBody>
      </p:sp>
      <p:sp>
        <p:nvSpPr>
          <p:cNvPr id="5" name="Footer Placeholder 4">
            <a:extLst>
              <a:ext uri="{FF2B5EF4-FFF2-40B4-BE49-F238E27FC236}">
                <a16:creationId xmlns:a16="http://schemas.microsoft.com/office/drawing/2014/main" id="{F6B89BC6-B770-4B5B-A20F-FE9823AF687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C3A0148-3B63-4A28-9060-6A8DFDE4AF11}"/>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1137836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E3F3E-3D7F-438B-BCCA-2159349DF7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2A0F7A7-1122-479D-AFF9-B953ED963F9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2E8DC92-7B7B-469A-9BA8-87BC70C7EBB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F7F7928-DD5D-4E8F-AD02-01004E0FD6D5}"/>
              </a:ext>
            </a:extLst>
          </p:cNvPr>
          <p:cNvSpPr>
            <a:spLocks noGrp="1"/>
          </p:cNvSpPr>
          <p:nvPr>
            <p:ph type="dt" sz="half" idx="10"/>
          </p:nvPr>
        </p:nvSpPr>
        <p:spPr/>
        <p:txBody>
          <a:bodyPr/>
          <a:lstStyle/>
          <a:p>
            <a:fld id="{EFCFEBF4-E8FA-4DFF-976C-EAA9BEBEE218}" type="datetimeFigureOut">
              <a:rPr lang="en-GB" smtClean="0"/>
              <a:t>22/01/2022</a:t>
            </a:fld>
            <a:endParaRPr lang="en-GB"/>
          </a:p>
        </p:txBody>
      </p:sp>
      <p:sp>
        <p:nvSpPr>
          <p:cNvPr id="6" name="Footer Placeholder 5">
            <a:extLst>
              <a:ext uri="{FF2B5EF4-FFF2-40B4-BE49-F238E27FC236}">
                <a16:creationId xmlns:a16="http://schemas.microsoft.com/office/drawing/2014/main" id="{685A6093-4216-4FA1-8C76-46F18906A09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D17CF0D-5F3E-4AEE-A780-7F929B488E0F}"/>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1956745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C158-9CC5-469E-AC1D-3681DA7645B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46D1FA0-D65B-4146-B46B-7350F340D8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03B1730-2005-4AFA-93F7-A63323CE270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482AFDC-8AFF-4C6F-A102-42490C0BB2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BAA2621-8922-43E3-AA1C-B4501D3A32F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D4929C9-C34E-49ED-8BD1-FFE3F3A1A03B}"/>
              </a:ext>
            </a:extLst>
          </p:cNvPr>
          <p:cNvSpPr>
            <a:spLocks noGrp="1"/>
          </p:cNvSpPr>
          <p:nvPr>
            <p:ph type="dt" sz="half" idx="10"/>
          </p:nvPr>
        </p:nvSpPr>
        <p:spPr/>
        <p:txBody>
          <a:bodyPr/>
          <a:lstStyle/>
          <a:p>
            <a:fld id="{EFCFEBF4-E8FA-4DFF-976C-EAA9BEBEE218}" type="datetimeFigureOut">
              <a:rPr lang="en-GB" smtClean="0"/>
              <a:t>22/01/2022</a:t>
            </a:fld>
            <a:endParaRPr lang="en-GB"/>
          </a:p>
        </p:txBody>
      </p:sp>
      <p:sp>
        <p:nvSpPr>
          <p:cNvPr id="8" name="Footer Placeholder 7">
            <a:extLst>
              <a:ext uri="{FF2B5EF4-FFF2-40B4-BE49-F238E27FC236}">
                <a16:creationId xmlns:a16="http://schemas.microsoft.com/office/drawing/2014/main" id="{F6B59C8C-5160-44F0-8426-6E7F40CE952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D50D9EA-BD00-43C2-B666-0F1D34138FE1}"/>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515041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A592A-E1B0-4BF1-A9A0-338DD312091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EE7D942-9B8C-4E08-B920-A12063AB7BE5}"/>
              </a:ext>
            </a:extLst>
          </p:cNvPr>
          <p:cNvSpPr>
            <a:spLocks noGrp="1"/>
          </p:cNvSpPr>
          <p:nvPr>
            <p:ph type="dt" sz="half" idx="10"/>
          </p:nvPr>
        </p:nvSpPr>
        <p:spPr/>
        <p:txBody>
          <a:bodyPr/>
          <a:lstStyle/>
          <a:p>
            <a:fld id="{EFCFEBF4-E8FA-4DFF-976C-EAA9BEBEE218}" type="datetimeFigureOut">
              <a:rPr lang="en-GB" smtClean="0"/>
              <a:t>22/01/2022</a:t>
            </a:fld>
            <a:endParaRPr lang="en-GB"/>
          </a:p>
        </p:txBody>
      </p:sp>
      <p:sp>
        <p:nvSpPr>
          <p:cNvPr id="4" name="Footer Placeholder 3">
            <a:extLst>
              <a:ext uri="{FF2B5EF4-FFF2-40B4-BE49-F238E27FC236}">
                <a16:creationId xmlns:a16="http://schemas.microsoft.com/office/drawing/2014/main" id="{40B8105A-3083-4531-B4D4-2CB45103168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9548917-FEA9-40E3-8DD3-3C3955DB714E}"/>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3206619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E163DD2-9830-48D5-A321-5CD4B8BEAD4C}"/>
              </a:ext>
            </a:extLst>
          </p:cNvPr>
          <p:cNvSpPr>
            <a:spLocks noGrp="1"/>
          </p:cNvSpPr>
          <p:nvPr>
            <p:ph type="dt" sz="half" idx="10"/>
          </p:nvPr>
        </p:nvSpPr>
        <p:spPr/>
        <p:txBody>
          <a:bodyPr/>
          <a:lstStyle/>
          <a:p>
            <a:fld id="{EFCFEBF4-E8FA-4DFF-976C-EAA9BEBEE218}" type="datetimeFigureOut">
              <a:rPr lang="en-GB" smtClean="0"/>
              <a:t>22/01/2022</a:t>
            </a:fld>
            <a:endParaRPr lang="en-GB"/>
          </a:p>
        </p:txBody>
      </p:sp>
      <p:sp>
        <p:nvSpPr>
          <p:cNvPr id="3" name="Footer Placeholder 2">
            <a:extLst>
              <a:ext uri="{FF2B5EF4-FFF2-40B4-BE49-F238E27FC236}">
                <a16:creationId xmlns:a16="http://schemas.microsoft.com/office/drawing/2014/main" id="{7ABF3A5A-7E85-431A-97E9-6ECBD64372D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FB62A44-B95B-41A0-8BCE-D696B08E5E92}"/>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905814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1465A-A5F5-4AA7-94CD-CDB7A2BAD0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83C88DB-4FC4-48F4-AEE1-5979D443E1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5DDD496-20A8-4BB0-ACA5-3EE599A62D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A3C90EC-E2BF-482A-AAFB-1DED6EFCE291}"/>
              </a:ext>
            </a:extLst>
          </p:cNvPr>
          <p:cNvSpPr>
            <a:spLocks noGrp="1"/>
          </p:cNvSpPr>
          <p:nvPr>
            <p:ph type="dt" sz="half" idx="10"/>
          </p:nvPr>
        </p:nvSpPr>
        <p:spPr/>
        <p:txBody>
          <a:bodyPr/>
          <a:lstStyle/>
          <a:p>
            <a:fld id="{EFCFEBF4-E8FA-4DFF-976C-EAA9BEBEE218}" type="datetimeFigureOut">
              <a:rPr lang="en-GB" smtClean="0"/>
              <a:t>22/01/2022</a:t>
            </a:fld>
            <a:endParaRPr lang="en-GB"/>
          </a:p>
        </p:txBody>
      </p:sp>
      <p:sp>
        <p:nvSpPr>
          <p:cNvPr id="6" name="Footer Placeholder 5">
            <a:extLst>
              <a:ext uri="{FF2B5EF4-FFF2-40B4-BE49-F238E27FC236}">
                <a16:creationId xmlns:a16="http://schemas.microsoft.com/office/drawing/2014/main" id="{49C51304-8366-4A47-A362-D21E526C97E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70BD8B8-F907-488F-8EC2-F889572B0392}"/>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4231584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2D3B2-A652-4A9E-9020-1810A49491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BD9D0E1-DDBD-48D6-9853-154F3948A1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4D8F07A-A1CC-4586-A9DE-E82D8D98C3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E60418F-F5F1-42E4-8711-1EFC7AAA9F2C}"/>
              </a:ext>
            </a:extLst>
          </p:cNvPr>
          <p:cNvSpPr>
            <a:spLocks noGrp="1"/>
          </p:cNvSpPr>
          <p:nvPr>
            <p:ph type="dt" sz="half" idx="10"/>
          </p:nvPr>
        </p:nvSpPr>
        <p:spPr/>
        <p:txBody>
          <a:bodyPr/>
          <a:lstStyle/>
          <a:p>
            <a:fld id="{EFCFEBF4-E8FA-4DFF-976C-EAA9BEBEE218}" type="datetimeFigureOut">
              <a:rPr lang="en-GB" smtClean="0"/>
              <a:t>22/01/2022</a:t>
            </a:fld>
            <a:endParaRPr lang="en-GB"/>
          </a:p>
        </p:txBody>
      </p:sp>
      <p:sp>
        <p:nvSpPr>
          <p:cNvPr id="6" name="Footer Placeholder 5">
            <a:extLst>
              <a:ext uri="{FF2B5EF4-FFF2-40B4-BE49-F238E27FC236}">
                <a16:creationId xmlns:a16="http://schemas.microsoft.com/office/drawing/2014/main" id="{224F21C8-E9AC-49E3-A075-A976CB5F369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4B33725-B3D8-42DB-B9D1-388FB8A70805}"/>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2090003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00FDE8E-D3E6-4041-8466-C540F3A7AD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283BA28-83AF-450F-B1E7-0D0982F9E4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C55DB86-1290-4963-B64D-1F3A922901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CFEBF4-E8FA-4DFF-976C-EAA9BEBEE218}" type="datetimeFigureOut">
              <a:rPr lang="en-GB" smtClean="0"/>
              <a:t>22/01/2022</a:t>
            </a:fld>
            <a:endParaRPr lang="en-GB"/>
          </a:p>
        </p:txBody>
      </p:sp>
      <p:sp>
        <p:nvSpPr>
          <p:cNvPr id="5" name="Footer Placeholder 4">
            <a:extLst>
              <a:ext uri="{FF2B5EF4-FFF2-40B4-BE49-F238E27FC236}">
                <a16:creationId xmlns:a16="http://schemas.microsoft.com/office/drawing/2014/main" id="{7FC3A0AA-2E0E-4A20-A205-3FD38F990A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2E2844E-7CDA-4386-9EFF-ACC9A2D3210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17465D-B02E-4D6A-A509-FEA0E486BBF1}" type="slidenum">
              <a:rPr lang="en-GB" smtClean="0"/>
              <a:t>‹#›</a:t>
            </a:fld>
            <a:endParaRPr lang="en-GB"/>
          </a:p>
        </p:txBody>
      </p:sp>
    </p:spTree>
    <p:extLst>
      <p:ext uri="{BB962C8B-B14F-4D97-AF65-F5344CB8AC3E}">
        <p14:creationId xmlns:p14="http://schemas.microsoft.com/office/powerpoint/2010/main" val="152459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nasa.gov/audience/forstudents/k-4/stories/nasa-knows/who-was-katherine-johnson-k4"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9D7D2321-04A8-4B91-A96D-A4F947C8EF69}"/>
              </a:ext>
            </a:extLst>
          </p:cNvPr>
          <p:cNvSpPr>
            <a:spLocks noGrp="1" noChangeArrowheads="1"/>
          </p:cNvSpPr>
          <p:nvPr>
            <p:ph type="title"/>
          </p:nvPr>
        </p:nvSpPr>
        <p:spPr>
          <a:xfrm>
            <a:off x="3477176" y="203200"/>
            <a:ext cx="8229600" cy="1143000"/>
          </a:xfrm>
        </p:spPr>
        <p:txBody>
          <a:bodyPr/>
          <a:lstStyle/>
          <a:p>
            <a:pPr algn="r" eaLnBrk="1" hangingPunct="1"/>
            <a:r>
              <a:rPr lang="en-GB" altLang="en-US" sz="4000" dirty="0"/>
              <a:t>What is Programming?</a:t>
            </a:r>
          </a:p>
        </p:txBody>
      </p:sp>
      <p:sp>
        <p:nvSpPr>
          <p:cNvPr id="10243" name="Rectangle 3">
            <a:extLst>
              <a:ext uri="{FF2B5EF4-FFF2-40B4-BE49-F238E27FC236}">
                <a16:creationId xmlns:a16="http://schemas.microsoft.com/office/drawing/2014/main" id="{0D6F570B-6D89-4DC6-AB58-E73F18CB0CFB}"/>
              </a:ext>
            </a:extLst>
          </p:cNvPr>
          <p:cNvSpPr>
            <a:spLocks noGrp="1" noChangeArrowheads="1"/>
          </p:cNvSpPr>
          <p:nvPr>
            <p:ph idx="1"/>
          </p:nvPr>
        </p:nvSpPr>
        <p:spPr>
          <a:xfrm>
            <a:off x="389106" y="1549400"/>
            <a:ext cx="11040894" cy="5049935"/>
          </a:xfrm>
        </p:spPr>
        <p:txBody>
          <a:bodyPr>
            <a:normAutofit/>
          </a:bodyPr>
          <a:lstStyle/>
          <a:p>
            <a:pPr>
              <a:defRPr/>
            </a:pPr>
            <a:r>
              <a:rPr lang="en-GB" sz="2600" dirty="0"/>
              <a:t>For us, programming (or coding) is about instructing a computer machine to operate using a programming language written in lines in simple text files or entered at a command prompt.</a:t>
            </a:r>
          </a:p>
          <a:p>
            <a:pPr>
              <a:defRPr/>
            </a:pPr>
            <a:r>
              <a:rPr lang="en-GB" sz="2600" dirty="0"/>
              <a:t>With it, you can:</a:t>
            </a:r>
          </a:p>
          <a:p>
            <a:pPr lvl="1">
              <a:defRPr/>
            </a:pPr>
            <a:r>
              <a:rPr lang="en-GB" sz="2200" dirty="0"/>
              <a:t>Reproduce results in a highly automated way</a:t>
            </a:r>
          </a:p>
          <a:p>
            <a:pPr lvl="2">
              <a:defRPr/>
            </a:pPr>
            <a:r>
              <a:rPr lang="en-GB" sz="1800" dirty="0"/>
              <a:t>Without having to manually redo many steps each time</a:t>
            </a:r>
          </a:p>
          <a:p>
            <a:pPr lvl="1">
              <a:defRPr/>
            </a:pPr>
            <a:r>
              <a:rPr lang="en-GB" sz="2200" dirty="0"/>
              <a:t>Run routines with variations</a:t>
            </a:r>
          </a:p>
          <a:p>
            <a:pPr lvl="2">
              <a:defRPr/>
            </a:pPr>
            <a:r>
              <a:rPr lang="en-GB" sz="1800" dirty="0"/>
              <a:t>Varying input data</a:t>
            </a:r>
          </a:p>
          <a:p>
            <a:pPr lvl="2">
              <a:defRPr/>
            </a:pPr>
            <a:r>
              <a:rPr lang="en-GB" sz="1800" dirty="0"/>
              <a:t>Varying parameter values</a:t>
            </a:r>
          </a:p>
          <a:p>
            <a:pPr lvl="1">
              <a:defRPr/>
            </a:pPr>
            <a:r>
              <a:rPr lang="en-GB" sz="2200" dirty="0"/>
              <a:t>Build analysis routines which are not available in standard software 'out of the box’</a:t>
            </a:r>
          </a:p>
          <a:p>
            <a:pPr lvl="1">
              <a:defRPr/>
            </a:pPr>
            <a:r>
              <a:rPr lang="en-GB" sz="2200" dirty="0"/>
              <a:t>Build workflows or interfaces that are easy for others to use</a:t>
            </a:r>
          </a:p>
          <a:p>
            <a:pPr marL="0" indent="0">
              <a:buNone/>
              <a:defRPr/>
            </a:pPr>
            <a:endParaRPr lang="en-GB" sz="2600" dirty="0"/>
          </a:p>
          <a:p>
            <a:pPr marL="0" indent="0" algn="just">
              <a:spcBef>
                <a:spcPts val="0"/>
              </a:spcBef>
              <a:buNone/>
              <a:defRPr/>
            </a:pPr>
            <a:endParaRPr lang="en-GB" sz="2600" dirty="0">
              <a:solidFill>
                <a:srgbClr val="000000"/>
              </a:solidFill>
              <a:latin typeface="Courier New" pitchFamily="49" charset="0"/>
              <a:cs typeface="Times New Roman" pitchFamily="18" charset="0"/>
            </a:endParaRPr>
          </a:p>
        </p:txBody>
      </p:sp>
    </p:spTree>
    <p:extLst>
      <p:ext uri="{BB962C8B-B14F-4D97-AF65-F5344CB8AC3E}">
        <p14:creationId xmlns:p14="http://schemas.microsoft.com/office/powerpoint/2010/main" val="28281551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99CBD6D-82DE-4410-BA73-F82BB32D1212}"/>
              </a:ext>
            </a:extLst>
          </p:cNvPr>
          <p:cNvSpPr>
            <a:spLocks noGrp="1"/>
          </p:cNvSpPr>
          <p:nvPr>
            <p:ph idx="1"/>
          </p:nvPr>
        </p:nvSpPr>
        <p:spPr>
          <a:xfrm>
            <a:off x="447869" y="1825625"/>
            <a:ext cx="11364685" cy="4351338"/>
          </a:xfrm>
        </p:spPr>
        <p:txBody>
          <a:bodyPr>
            <a:normAutofit/>
          </a:bodyPr>
          <a:lstStyle/>
          <a:p>
            <a:pPr marL="0" indent="0" algn="just">
              <a:buNone/>
              <a:defRPr/>
            </a:pPr>
            <a:r>
              <a:rPr lang="en-GB" dirty="0">
                <a:solidFill>
                  <a:srgbClr val="000000"/>
                </a:solidFill>
                <a:latin typeface="Courier New" pitchFamily="49" charset="0"/>
                <a:cs typeface="Times New Roman" pitchFamily="18" charset="0"/>
              </a:rPr>
              <a:t>text = input("Type a number to add to four")</a:t>
            </a:r>
          </a:p>
          <a:p>
            <a:pPr marL="0" indent="0" algn="just">
              <a:buNone/>
              <a:defRPr/>
            </a:pPr>
            <a:r>
              <a:rPr lang="en-GB" dirty="0">
                <a:solidFill>
                  <a:srgbClr val="000000"/>
                </a:solidFill>
                <a:latin typeface="Courier New" pitchFamily="49" charset="0"/>
                <a:cs typeface="Times New Roman" pitchFamily="18" charset="0"/>
              </a:rPr>
              <a:t>value = </a:t>
            </a:r>
            <a:r>
              <a:rPr lang="en-GB" dirty="0" err="1">
                <a:solidFill>
                  <a:srgbClr val="000000"/>
                </a:solidFill>
                <a:latin typeface="Courier New" pitchFamily="49" charset="0"/>
                <a:cs typeface="Times New Roman" pitchFamily="18" charset="0"/>
              </a:rPr>
              <a:t>int</a:t>
            </a:r>
            <a:r>
              <a:rPr lang="en-GB" dirty="0">
                <a:solidFill>
                  <a:srgbClr val="000000"/>
                </a:solidFill>
                <a:latin typeface="Courier New" pitchFamily="49" charset="0"/>
                <a:cs typeface="Times New Roman" pitchFamily="18" charset="0"/>
              </a:rPr>
              <a:t>(text)</a:t>
            </a:r>
          </a:p>
          <a:p>
            <a:pPr marL="0" indent="0" algn="just">
              <a:buNone/>
              <a:defRPr/>
            </a:pPr>
            <a:r>
              <a:rPr lang="en-GB" dirty="0">
                <a:solidFill>
                  <a:srgbClr val="000000"/>
                </a:solidFill>
                <a:latin typeface="Courier New" pitchFamily="49" charset="0"/>
                <a:ea typeface="Times New Roman" pitchFamily="18" charset="0"/>
                <a:cs typeface="Courier New" pitchFamily="49" charset="0"/>
              </a:rPr>
              <a:t>answer = 4 + value</a:t>
            </a:r>
          </a:p>
          <a:p>
            <a:pPr marL="0" indent="0" algn="just">
              <a:buNone/>
              <a:defRPr/>
            </a:pPr>
            <a:r>
              <a:rPr lang="en-GB" dirty="0">
                <a:solidFill>
                  <a:srgbClr val="000000"/>
                </a:solidFill>
                <a:latin typeface="Courier New" pitchFamily="49" charset="0"/>
                <a:ea typeface="Times New Roman" pitchFamily="18" charset="0"/>
                <a:cs typeface="Courier New" pitchFamily="49" charset="0"/>
              </a:rPr>
              <a:t>print (answer)</a:t>
            </a:r>
          </a:p>
          <a:p>
            <a:pPr marL="0" indent="0" algn="just">
              <a:buNone/>
              <a:defRPr/>
            </a:pPr>
            <a:endParaRPr lang="en-GB" dirty="0"/>
          </a:p>
          <a:p>
            <a:pPr marL="0" indent="0">
              <a:buNone/>
            </a:pPr>
            <a:r>
              <a:rPr lang="en-GB" dirty="0"/>
              <a:t>Here </a:t>
            </a:r>
            <a:r>
              <a:rPr lang="en-GB" dirty="0">
                <a:latin typeface="Courier New" panose="02070309020205020404" pitchFamily="49" charset="0"/>
                <a:cs typeface="Courier New" panose="02070309020205020404" pitchFamily="49" charset="0"/>
              </a:rPr>
              <a:t>input</a:t>
            </a:r>
            <a:r>
              <a:rPr lang="en-GB" dirty="0"/>
              <a:t> is a procedure that displays some text and returns something typed by the user, </a:t>
            </a:r>
            <a:r>
              <a:rPr lang="en-GB" dirty="0" err="1">
                <a:latin typeface="Courier New" panose="02070309020205020404" pitchFamily="49" charset="0"/>
                <a:cs typeface="Courier New" panose="02070309020205020404" pitchFamily="49" charset="0"/>
              </a:rPr>
              <a:t>int</a:t>
            </a:r>
            <a:r>
              <a:rPr lang="en-GB" dirty="0"/>
              <a:t> takes this typed text and returns a number, and </a:t>
            </a:r>
            <a:r>
              <a:rPr lang="en-GB" dirty="0">
                <a:latin typeface="Courier New" panose="02070309020205020404" pitchFamily="49" charset="0"/>
                <a:cs typeface="Courier New" panose="02070309020205020404" pitchFamily="49" charset="0"/>
              </a:rPr>
              <a:t>print</a:t>
            </a:r>
            <a:r>
              <a:rPr lang="en-GB" dirty="0"/>
              <a:t> is code that prints stuff on screen and returns nothing.</a:t>
            </a:r>
          </a:p>
        </p:txBody>
      </p:sp>
    </p:spTree>
    <p:extLst>
      <p:ext uri="{BB962C8B-B14F-4D97-AF65-F5344CB8AC3E}">
        <p14:creationId xmlns:p14="http://schemas.microsoft.com/office/powerpoint/2010/main" val="10235463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BC498-94CF-462C-8E82-A9C218574051}"/>
              </a:ext>
            </a:extLst>
          </p:cNvPr>
          <p:cNvSpPr>
            <a:spLocks noGrp="1"/>
          </p:cNvSpPr>
          <p:nvPr>
            <p:ph type="title"/>
          </p:nvPr>
        </p:nvSpPr>
        <p:spPr>
          <a:xfrm>
            <a:off x="1305127" y="170572"/>
            <a:ext cx="10515600" cy="1325563"/>
          </a:xfrm>
        </p:spPr>
        <p:txBody>
          <a:bodyPr/>
          <a:lstStyle/>
          <a:p>
            <a:pPr algn="r"/>
            <a:r>
              <a:rPr lang="en-GB" dirty="0"/>
              <a:t>Declarative Languages</a:t>
            </a:r>
          </a:p>
        </p:txBody>
      </p:sp>
      <p:sp>
        <p:nvSpPr>
          <p:cNvPr id="3" name="Content Placeholder 2">
            <a:extLst>
              <a:ext uri="{FF2B5EF4-FFF2-40B4-BE49-F238E27FC236}">
                <a16:creationId xmlns:a16="http://schemas.microsoft.com/office/drawing/2014/main" id="{17CA4268-75D2-43D4-A399-D1A1BB42F83D}"/>
              </a:ext>
            </a:extLst>
          </p:cNvPr>
          <p:cNvSpPr>
            <a:spLocks noGrp="1"/>
          </p:cNvSpPr>
          <p:nvPr>
            <p:ph idx="1"/>
          </p:nvPr>
        </p:nvSpPr>
        <p:spPr>
          <a:xfrm>
            <a:off x="317241" y="1686560"/>
            <a:ext cx="11644604" cy="4732901"/>
          </a:xfrm>
        </p:spPr>
        <p:txBody>
          <a:bodyPr>
            <a:normAutofit/>
          </a:bodyPr>
          <a:lstStyle/>
          <a:p>
            <a:pPr marL="0" indent="0">
              <a:buNone/>
            </a:pPr>
            <a:r>
              <a:rPr lang="en-GB" dirty="0">
                <a:solidFill>
                  <a:schemeClr val="accent5">
                    <a:lumMod val="75000"/>
                  </a:schemeClr>
                </a:solidFill>
              </a:rPr>
              <a:t>Declarative Languages </a:t>
            </a:r>
            <a:r>
              <a:rPr lang="en-GB" dirty="0"/>
              <a:t>usually describe the end point first and the program works to get there. </a:t>
            </a:r>
          </a:p>
          <a:p>
            <a:pPr marL="0" indent="0">
              <a:buNone/>
            </a:pPr>
            <a:endParaRPr lang="en-GB" dirty="0"/>
          </a:p>
          <a:p>
            <a:pPr marL="0" indent="0">
              <a:buNone/>
            </a:pPr>
            <a:r>
              <a:rPr lang="en-GB" dirty="0"/>
              <a:t>One subset of these are </a:t>
            </a:r>
            <a:r>
              <a:rPr lang="en-GB" dirty="0">
                <a:solidFill>
                  <a:schemeClr val="accent5">
                    <a:lumMod val="75000"/>
                  </a:schemeClr>
                </a:solidFill>
              </a:rPr>
              <a:t>Functional Languages </a:t>
            </a:r>
            <a:r>
              <a:rPr lang="en-GB" dirty="0"/>
              <a:t>where one passes one procedure to another in ever more complex nesting in order to calculate some end result defined by the first layer of nesting. </a:t>
            </a:r>
          </a:p>
          <a:p>
            <a:pPr marL="0" indent="0">
              <a:buNone/>
            </a:pPr>
            <a:endParaRPr lang="en-GB" dirty="0">
              <a:solidFill>
                <a:srgbClr val="000000"/>
              </a:solidFill>
              <a:latin typeface="Courier New" pitchFamily="49" charset="0"/>
              <a:ea typeface="Times New Roman" pitchFamily="18" charset="0"/>
              <a:cs typeface="Courier New" pitchFamily="49" charset="0"/>
            </a:endParaRPr>
          </a:p>
          <a:p>
            <a:pPr marL="0" indent="0">
              <a:buNone/>
            </a:pPr>
            <a:r>
              <a:rPr lang="en-GB" dirty="0"/>
              <a:t>Generally </a:t>
            </a:r>
            <a:r>
              <a:rPr lang="en-GB" dirty="0" err="1">
                <a:solidFill>
                  <a:schemeClr val="accent5">
                    <a:lumMod val="75000"/>
                  </a:schemeClr>
                </a:solidFill>
              </a:rPr>
              <a:t>stateful</a:t>
            </a:r>
            <a:r>
              <a:rPr lang="en-GB" dirty="0"/>
              <a:t> elements like variables are discouraged; the code is constructed from </a:t>
            </a:r>
            <a:r>
              <a:rPr lang="en-GB" dirty="0">
                <a:solidFill>
                  <a:schemeClr val="accent5">
                    <a:lumMod val="75000"/>
                  </a:schemeClr>
                </a:solidFill>
              </a:rPr>
              <a:t>expressions</a:t>
            </a:r>
            <a:r>
              <a:rPr lang="en-GB" dirty="0"/>
              <a:t> rather than full </a:t>
            </a:r>
            <a:r>
              <a:rPr lang="en-GB" dirty="0">
                <a:solidFill>
                  <a:schemeClr val="accent5">
                    <a:lumMod val="75000"/>
                  </a:schemeClr>
                </a:solidFill>
              </a:rPr>
              <a:t>statements</a:t>
            </a:r>
            <a:r>
              <a:rPr lang="en-GB" dirty="0"/>
              <a:t>.</a:t>
            </a:r>
          </a:p>
        </p:txBody>
      </p:sp>
    </p:spTree>
    <p:extLst>
      <p:ext uri="{BB962C8B-B14F-4D97-AF65-F5344CB8AC3E}">
        <p14:creationId xmlns:p14="http://schemas.microsoft.com/office/powerpoint/2010/main" val="12260901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CA4268-75D2-43D4-A399-D1A1BB42F83D}"/>
              </a:ext>
            </a:extLst>
          </p:cNvPr>
          <p:cNvSpPr>
            <a:spLocks noGrp="1"/>
          </p:cNvSpPr>
          <p:nvPr>
            <p:ph idx="1"/>
          </p:nvPr>
        </p:nvSpPr>
        <p:spPr>
          <a:xfrm>
            <a:off x="317241" y="1971040"/>
            <a:ext cx="11644604" cy="4448421"/>
          </a:xfrm>
        </p:spPr>
        <p:txBody>
          <a:bodyPr>
            <a:normAutofit fontScale="92500" lnSpcReduction="20000"/>
          </a:bodyPr>
          <a:lstStyle/>
          <a:p>
            <a:pPr marL="0" indent="0">
              <a:buNone/>
            </a:pPr>
            <a:endParaRPr lang="en-GB" dirty="0"/>
          </a:p>
          <a:p>
            <a:pPr marL="0" indent="0">
              <a:buNone/>
            </a:pPr>
            <a:r>
              <a:rPr lang="en-GB" dirty="0">
                <a:solidFill>
                  <a:srgbClr val="000000"/>
                </a:solidFill>
                <a:latin typeface="Courier New" pitchFamily="49" charset="0"/>
                <a:ea typeface="Times New Roman" pitchFamily="18" charset="0"/>
                <a:cs typeface="Courier New" pitchFamily="49" charset="0"/>
              </a:rPr>
              <a:t>print (</a:t>
            </a:r>
          </a:p>
          <a:p>
            <a:pPr marL="0" indent="0">
              <a:buNone/>
            </a:pPr>
            <a:r>
              <a:rPr lang="en-GB" dirty="0">
                <a:solidFill>
                  <a:srgbClr val="000000"/>
                </a:solidFill>
                <a:latin typeface="Courier New" pitchFamily="49" charset="0"/>
                <a:ea typeface="Times New Roman" pitchFamily="18" charset="0"/>
                <a:cs typeface="Courier New" pitchFamily="49" charset="0"/>
              </a:rPr>
              <a:t>	4 +  </a:t>
            </a:r>
            <a:r>
              <a:rPr lang="en-GB" dirty="0" err="1">
                <a:solidFill>
                  <a:srgbClr val="000000"/>
                </a:solidFill>
                <a:latin typeface="Courier New" pitchFamily="49" charset="0"/>
                <a:ea typeface="Times New Roman" pitchFamily="18" charset="0"/>
                <a:cs typeface="Courier New" pitchFamily="49" charset="0"/>
              </a:rPr>
              <a:t>int</a:t>
            </a:r>
            <a:r>
              <a:rPr lang="en-GB" dirty="0">
                <a:solidFill>
                  <a:srgbClr val="000000"/>
                </a:solidFill>
                <a:latin typeface="Courier New" pitchFamily="49" charset="0"/>
                <a:ea typeface="Times New Roman" pitchFamily="18" charset="0"/>
                <a:cs typeface="Courier New" pitchFamily="49" charset="0"/>
              </a:rPr>
              <a:t>(</a:t>
            </a:r>
          </a:p>
          <a:p>
            <a:pPr marL="0" indent="0">
              <a:buNone/>
            </a:pPr>
            <a:r>
              <a:rPr lang="en-GB" dirty="0">
                <a:solidFill>
                  <a:srgbClr val="000000"/>
                </a:solidFill>
                <a:latin typeface="Courier New" pitchFamily="49" charset="0"/>
                <a:ea typeface="Times New Roman" pitchFamily="18" charset="0"/>
                <a:cs typeface="Courier New" pitchFamily="49" charset="0"/>
              </a:rPr>
              <a:t>		 input(</a:t>
            </a:r>
          </a:p>
          <a:p>
            <a:pPr marL="0" indent="0">
              <a:buNone/>
            </a:pPr>
            <a:r>
              <a:rPr lang="en-GB" dirty="0">
                <a:solidFill>
                  <a:srgbClr val="000000"/>
                </a:solidFill>
                <a:latin typeface="Courier New" pitchFamily="49" charset="0"/>
                <a:ea typeface="Times New Roman" pitchFamily="18" charset="0"/>
                <a:cs typeface="Courier New" pitchFamily="49" charset="0"/>
              </a:rPr>
              <a:t>			</a:t>
            </a:r>
            <a:r>
              <a:rPr lang="en-GB" dirty="0">
                <a:solidFill>
                  <a:srgbClr val="000000"/>
                </a:solidFill>
                <a:latin typeface="Courier New" pitchFamily="49" charset="0"/>
                <a:cs typeface="Times New Roman" pitchFamily="18" charset="0"/>
              </a:rPr>
              <a:t>"Type a number to add to four“</a:t>
            </a:r>
          </a:p>
          <a:p>
            <a:pPr marL="0" indent="0">
              <a:buNone/>
            </a:pPr>
            <a:r>
              <a:rPr lang="en-GB" dirty="0">
                <a:solidFill>
                  <a:srgbClr val="000000"/>
                </a:solidFill>
                <a:latin typeface="Courier New" pitchFamily="49" charset="0"/>
                <a:ea typeface="Times New Roman" pitchFamily="18" charset="0"/>
                <a:cs typeface="Courier New" pitchFamily="49" charset="0"/>
              </a:rPr>
              <a:t>		)</a:t>
            </a:r>
          </a:p>
          <a:p>
            <a:pPr marL="0" indent="0">
              <a:buNone/>
            </a:pPr>
            <a:r>
              <a:rPr lang="en-GB" dirty="0">
                <a:solidFill>
                  <a:srgbClr val="000000"/>
                </a:solidFill>
                <a:latin typeface="Courier New" pitchFamily="49" charset="0"/>
                <a:ea typeface="Times New Roman" pitchFamily="18" charset="0"/>
                <a:cs typeface="Courier New" pitchFamily="49" charset="0"/>
              </a:rPr>
              <a:t>	)</a:t>
            </a:r>
          </a:p>
          <a:p>
            <a:pPr marL="0" indent="0">
              <a:buNone/>
            </a:pPr>
            <a:r>
              <a:rPr lang="en-GB" dirty="0">
                <a:solidFill>
                  <a:srgbClr val="000000"/>
                </a:solidFill>
                <a:latin typeface="Courier New" pitchFamily="49" charset="0"/>
                <a:ea typeface="Times New Roman" pitchFamily="18" charset="0"/>
                <a:cs typeface="Courier New" pitchFamily="49" charset="0"/>
              </a:rPr>
              <a:t>)</a:t>
            </a:r>
          </a:p>
          <a:p>
            <a:pPr marL="0" indent="0">
              <a:buNone/>
            </a:pPr>
            <a:endParaRPr lang="en-GB" dirty="0">
              <a:solidFill>
                <a:srgbClr val="000000"/>
              </a:solidFill>
              <a:latin typeface="Courier New" pitchFamily="49" charset="0"/>
              <a:ea typeface="Times New Roman" pitchFamily="18" charset="0"/>
              <a:cs typeface="Courier New" pitchFamily="49" charset="0"/>
            </a:endParaRPr>
          </a:p>
          <a:p>
            <a:pPr marL="0" indent="0">
              <a:buNone/>
            </a:pPr>
            <a:r>
              <a:rPr lang="en-GB" sz="3000" dirty="0"/>
              <a:t>Generally </a:t>
            </a:r>
            <a:r>
              <a:rPr lang="en-GB" sz="3000" dirty="0" err="1">
                <a:solidFill>
                  <a:schemeClr val="accent5">
                    <a:lumMod val="75000"/>
                  </a:schemeClr>
                </a:solidFill>
              </a:rPr>
              <a:t>stateful</a:t>
            </a:r>
            <a:r>
              <a:rPr lang="en-GB" sz="3000" dirty="0"/>
              <a:t> elements like variables are discouraged; the code is constructed from </a:t>
            </a:r>
            <a:r>
              <a:rPr lang="en-GB" sz="3000" dirty="0">
                <a:solidFill>
                  <a:schemeClr val="accent5">
                    <a:lumMod val="75000"/>
                  </a:schemeClr>
                </a:solidFill>
              </a:rPr>
              <a:t>expressions</a:t>
            </a:r>
            <a:r>
              <a:rPr lang="en-GB" sz="3000" dirty="0"/>
              <a:t> rather than full </a:t>
            </a:r>
            <a:r>
              <a:rPr lang="en-GB" sz="3000" dirty="0">
                <a:solidFill>
                  <a:schemeClr val="accent5">
                    <a:lumMod val="75000"/>
                  </a:schemeClr>
                </a:solidFill>
              </a:rPr>
              <a:t>statements</a:t>
            </a:r>
            <a:r>
              <a:rPr lang="en-GB" sz="3000" dirty="0"/>
              <a:t>.</a:t>
            </a:r>
          </a:p>
        </p:txBody>
      </p:sp>
      <p:sp>
        <p:nvSpPr>
          <p:cNvPr id="4" name="TextBox 3">
            <a:extLst>
              <a:ext uri="{FF2B5EF4-FFF2-40B4-BE49-F238E27FC236}">
                <a16:creationId xmlns:a16="http://schemas.microsoft.com/office/drawing/2014/main" id="{96DD206E-C960-455D-8DDA-E2D8F9D73E1B}"/>
              </a:ext>
            </a:extLst>
          </p:cNvPr>
          <p:cNvSpPr txBox="1"/>
          <p:nvPr/>
        </p:nvSpPr>
        <p:spPr>
          <a:xfrm>
            <a:off x="4771054" y="459815"/>
            <a:ext cx="7190791" cy="2215991"/>
          </a:xfrm>
          <a:prstGeom prst="rect">
            <a:avLst/>
          </a:prstGeom>
          <a:noFill/>
        </p:spPr>
        <p:txBody>
          <a:bodyPr wrap="square" rtlCol="0">
            <a:spAutoFit/>
          </a:bodyPr>
          <a:lstStyle/>
          <a:p>
            <a:pPr algn="just">
              <a:defRPr/>
            </a:pPr>
            <a:r>
              <a:rPr lang="en-GB" sz="2400" dirty="0">
                <a:solidFill>
                  <a:schemeClr val="bg2">
                    <a:lumMod val="50000"/>
                  </a:schemeClr>
                </a:solidFill>
                <a:latin typeface="Courier New" pitchFamily="49" charset="0"/>
                <a:cs typeface="Times New Roman" pitchFamily="18" charset="0"/>
              </a:rPr>
              <a:t>text = input("Type a number to add to four")</a:t>
            </a:r>
          </a:p>
          <a:p>
            <a:pPr algn="just">
              <a:defRPr/>
            </a:pPr>
            <a:r>
              <a:rPr lang="en-GB" sz="2400" dirty="0">
                <a:solidFill>
                  <a:schemeClr val="bg2">
                    <a:lumMod val="50000"/>
                  </a:schemeClr>
                </a:solidFill>
                <a:latin typeface="Courier New" pitchFamily="49" charset="0"/>
                <a:cs typeface="Times New Roman" pitchFamily="18" charset="0"/>
              </a:rPr>
              <a:t>value = </a:t>
            </a:r>
            <a:r>
              <a:rPr lang="en-GB" sz="2400" dirty="0" err="1">
                <a:solidFill>
                  <a:schemeClr val="bg2">
                    <a:lumMod val="50000"/>
                  </a:schemeClr>
                </a:solidFill>
                <a:latin typeface="Courier New" pitchFamily="49" charset="0"/>
                <a:cs typeface="Times New Roman" pitchFamily="18" charset="0"/>
              </a:rPr>
              <a:t>int</a:t>
            </a:r>
            <a:r>
              <a:rPr lang="en-GB" sz="2400" dirty="0">
                <a:solidFill>
                  <a:schemeClr val="bg2">
                    <a:lumMod val="50000"/>
                  </a:schemeClr>
                </a:solidFill>
                <a:latin typeface="Courier New" pitchFamily="49" charset="0"/>
                <a:cs typeface="Times New Roman" pitchFamily="18" charset="0"/>
              </a:rPr>
              <a:t>(text)</a:t>
            </a:r>
          </a:p>
          <a:p>
            <a:pPr algn="just">
              <a:defRPr/>
            </a:pPr>
            <a:r>
              <a:rPr lang="en-GB" sz="2400" dirty="0">
                <a:solidFill>
                  <a:schemeClr val="bg2">
                    <a:lumMod val="50000"/>
                  </a:schemeClr>
                </a:solidFill>
                <a:latin typeface="Courier New" pitchFamily="49" charset="0"/>
                <a:ea typeface="Times New Roman" pitchFamily="18" charset="0"/>
                <a:cs typeface="Courier New" pitchFamily="49" charset="0"/>
              </a:rPr>
              <a:t>answer = 4 + value</a:t>
            </a:r>
          </a:p>
          <a:p>
            <a:pPr algn="just">
              <a:defRPr/>
            </a:pPr>
            <a:r>
              <a:rPr lang="en-GB" sz="2400" dirty="0">
                <a:solidFill>
                  <a:schemeClr val="bg2">
                    <a:lumMod val="50000"/>
                  </a:schemeClr>
                </a:solidFill>
                <a:latin typeface="Courier New" pitchFamily="49" charset="0"/>
                <a:ea typeface="Times New Roman" pitchFamily="18" charset="0"/>
                <a:cs typeface="Courier New" pitchFamily="49" charset="0"/>
              </a:rPr>
              <a:t>print (answer)</a:t>
            </a:r>
            <a:endParaRPr lang="en-GB" sz="2400" dirty="0">
              <a:solidFill>
                <a:schemeClr val="bg2">
                  <a:lumMod val="50000"/>
                </a:schemeClr>
              </a:solidFill>
            </a:endParaRPr>
          </a:p>
          <a:p>
            <a:endParaRPr lang="en-GB" dirty="0"/>
          </a:p>
        </p:txBody>
      </p:sp>
    </p:spTree>
    <p:extLst>
      <p:ext uri="{BB962C8B-B14F-4D97-AF65-F5344CB8AC3E}">
        <p14:creationId xmlns:p14="http://schemas.microsoft.com/office/powerpoint/2010/main" val="8500380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AA2DF57-0400-45AB-A618-631892DA905D}"/>
              </a:ext>
            </a:extLst>
          </p:cNvPr>
          <p:cNvSpPr>
            <a:spLocks noGrp="1"/>
          </p:cNvSpPr>
          <p:nvPr>
            <p:ph idx="1"/>
          </p:nvPr>
        </p:nvSpPr>
        <p:spPr>
          <a:xfrm>
            <a:off x="564204" y="2276271"/>
            <a:ext cx="11264630" cy="3900691"/>
          </a:xfrm>
        </p:spPr>
        <p:txBody>
          <a:bodyPr/>
          <a:lstStyle/>
          <a:p>
            <a:pPr marL="0" indent="0">
              <a:buNone/>
            </a:pPr>
            <a:r>
              <a:rPr lang="en-GB" dirty="0"/>
              <a:t>Functional languages are increasingly popular as everything is contained within the nesting and can be readily processed in a more efficient way on hardware with multiple processors (which is usual now)</a:t>
            </a:r>
          </a:p>
          <a:p>
            <a:pPr marL="0" indent="0">
              <a:buNone/>
            </a:pPr>
            <a:endParaRPr lang="en-GB" dirty="0"/>
          </a:p>
          <a:p>
            <a:pPr marL="0" indent="0">
              <a:buNone/>
            </a:pPr>
            <a:r>
              <a:rPr lang="en-GB" dirty="0"/>
              <a:t>Python is a third generation imperative language, but with functional bits. </a:t>
            </a:r>
          </a:p>
          <a:p>
            <a:pPr marL="0" indent="0">
              <a:buNone/>
            </a:pPr>
            <a:endParaRPr lang="en-GB" dirty="0"/>
          </a:p>
          <a:p>
            <a:pPr marL="0" indent="0">
              <a:buNone/>
            </a:pPr>
            <a:r>
              <a:rPr lang="en-GB" dirty="0"/>
              <a:t>Many languages are evolving to support both the declarative and imperative approaches.</a:t>
            </a:r>
          </a:p>
        </p:txBody>
      </p:sp>
    </p:spTree>
    <p:extLst>
      <p:ext uri="{BB962C8B-B14F-4D97-AF65-F5344CB8AC3E}">
        <p14:creationId xmlns:p14="http://schemas.microsoft.com/office/powerpoint/2010/main" val="10033617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53AEAA4A-3C8F-4CA5-A64A-071BCD5D3D9B}"/>
              </a:ext>
            </a:extLst>
          </p:cNvPr>
          <p:cNvSpPr>
            <a:spLocks noGrp="1" noChangeArrowheads="1"/>
          </p:cNvSpPr>
          <p:nvPr>
            <p:ph type="title"/>
          </p:nvPr>
        </p:nvSpPr>
        <p:spPr>
          <a:xfrm>
            <a:off x="3189968" y="230077"/>
            <a:ext cx="8435975" cy="850900"/>
          </a:xfrm>
        </p:spPr>
        <p:txBody>
          <a:bodyPr/>
          <a:lstStyle/>
          <a:p>
            <a:pPr algn="r" eaLnBrk="1" hangingPunct="1"/>
            <a:r>
              <a:rPr lang="en-GB" altLang="en-US" sz="4000" dirty="0"/>
              <a:t>Object Oriented Languages</a:t>
            </a:r>
            <a:endParaRPr lang="en-US" altLang="en-US" sz="4000" dirty="0"/>
          </a:p>
        </p:txBody>
      </p:sp>
      <p:sp>
        <p:nvSpPr>
          <p:cNvPr id="27651" name="Rectangle 3">
            <a:extLst>
              <a:ext uri="{FF2B5EF4-FFF2-40B4-BE49-F238E27FC236}">
                <a16:creationId xmlns:a16="http://schemas.microsoft.com/office/drawing/2014/main" id="{84392979-697C-49B3-B9F9-36A1AC7B9EC3}"/>
              </a:ext>
            </a:extLst>
          </p:cNvPr>
          <p:cNvSpPr>
            <a:spLocks noGrp="1" noChangeArrowheads="1"/>
          </p:cNvSpPr>
          <p:nvPr>
            <p:ph type="body" sz="half" idx="1"/>
          </p:nvPr>
        </p:nvSpPr>
        <p:spPr>
          <a:xfrm>
            <a:off x="597159" y="1125539"/>
            <a:ext cx="10889991" cy="5356226"/>
          </a:xfrm>
        </p:spPr>
        <p:txBody>
          <a:bodyPr>
            <a:normAutofit/>
          </a:bodyPr>
          <a:lstStyle/>
          <a:p>
            <a:r>
              <a:rPr lang="en-GB" altLang="en-US" sz="2600" dirty="0"/>
              <a:t>Object Oriented (or sometimes in the UK “Orientated”) Languages</a:t>
            </a:r>
          </a:p>
          <a:p>
            <a:pPr lvl="1"/>
            <a:r>
              <a:rPr lang="en-GB" altLang="en-US" sz="2200" dirty="0"/>
              <a:t>Help to divide code over multiple files.</a:t>
            </a:r>
            <a:endParaRPr lang="en-GB" altLang="en-US" sz="2600" dirty="0"/>
          </a:p>
          <a:p>
            <a:r>
              <a:rPr lang="en-GB" altLang="en-US" sz="2600" dirty="0"/>
              <a:t>Objects are instances of classes</a:t>
            </a:r>
          </a:p>
          <a:p>
            <a:pPr lvl="1"/>
            <a:r>
              <a:rPr lang="en-GB" altLang="en-US" sz="2200" dirty="0"/>
              <a:t>Classes define the type of an Object</a:t>
            </a:r>
          </a:p>
          <a:p>
            <a:r>
              <a:rPr lang="en-GB" altLang="en-US" sz="2600" dirty="0"/>
              <a:t>Classes are used to create instances which are the objects</a:t>
            </a:r>
          </a:p>
          <a:p>
            <a:pPr lvl="1"/>
            <a:r>
              <a:rPr lang="en-GB" altLang="en-US" sz="2200" dirty="0"/>
              <a:t>A class could define what a bicycle is</a:t>
            </a:r>
          </a:p>
          <a:p>
            <a:pPr lvl="1"/>
            <a:r>
              <a:rPr lang="en-GB" altLang="en-US" sz="2200" dirty="0"/>
              <a:t>An instance of the bicycle could be my bicycle, or your bicycle, or any other bicycle</a:t>
            </a:r>
          </a:p>
          <a:p>
            <a:r>
              <a:rPr lang="en-GB" altLang="en-US" sz="2600" dirty="0"/>
              <a:t>Objects have state in that they hold data and can do specific things with it.</a:t>
            </a:r>
          </a:p>
          <a:p>
            <a:pPr lvl="1"/>
            <a:r>
              <a:rPr lang="en-GB" altLang="en-US" sz="2200" dirty="0"/>
              <a:t>For instance, I might be able to ask the object representing my bicycle where it is, or whether it is locked, or what the front tyre pressure is.</a:t>
            </a:r>
          </a:p>
          <a:p>
            <a:r>
              <a:rPr lang="en-GB" altLang="en-US" sz="2600" dirty="0"/>
              <a:t>Objects can pass data on to other objects and hold references to other objects so long as the class definition allows for this.</a:t>
            </a:r>
            <a:endParaRPr lang="en-GB" altLang="en-US" sz="1800" dirty="0"/>
          </a:p>
          <a:p>
            <a:pPr marL="0" indent="0">
              <a:buNone/>
            </a:pPr>
            <a:endParaRPr lang="en-US" altLang="en-US" sz="2600" dirty="0"/>
          </a:p>
        </p:txBody>
      </p:sp>
    </p:spTree>
    <p:extLst>
      <p:ext uri="{BB962C8B-B14F-4D97-AF65-F5344CB8AC3E}">
        <p14:creationId xmlns:p14="http://schemas.microsoft.com/office/powerpoint/2010/main" val="439756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691E4-9DF5-4F74-898B-5EB83AEEFA8F}"/>
              </a:ext>
            </a:extLst>
          </p:cNvPr>
          <p:cNvSpPr>
            <a:spLocks noGrp="1"/>
          </p:cNvSpPr>
          <p:nvPr>
            <p:ph type="title"/>
          </p:nvPr>
        </p:nvSpPr>
        <p:spPr>
          <a:xfrm>
            <a:off x="1316501" y="208517"/>
            <a:ext cx="10515600" cy="1325563"/>
          </a:xfrm>
        </p:spPr>
        <p:txBody>
          <a:bodyPr/>
          <a:lstStyle/>
          <a:p>
            <a:pPr algn="r"/>
            <a:r>
              <a:rPr lang="en-GB" altLang="en-US" dirty="0"/>
              <a:t>Example</a:t>
            </a:r>
            <a:endParaRPr lang="en-GB" dirty="0"/>
          </a:p>
        </p:txBody>
      </p:sp>
      <p:sp>
        <p:nvSpPr>
          <p:cNvPr id="3" name="Content Placeholder 2">
            <a:extLst>
              <a:ext uri="{FF2B5EF4-FFF2-40B4-BE49-F238E27FC236}">
                <a16:creationId xmlns:a16="http://schemas.microsoft.com/office/drawing/2014/main" id="{046850C4-EDBF-4E64-B505-9881084B727E}"/>
              </a:ext>
            </a:extLst>
          </p:cNvPr>
          <p:cNvSpPr>
            <a:spLocks noGrp="1"/>
          </p:cNvSpPr>
          <p:nvPr>
            <p:ph idx="1"/>
          </p:nvPr>
        </p:nvSpPr>
        <p:spPr>
          <a:xfrm>
            <a:off x="393895" y="548640"/>
            <a:ext cx="11268221" cy="5838091"/>
          </a:xfrm>
        </p:spPr>
        <p:txBody>
          <a:bodyPr>
            <a:normAutofit fontScale="62500" lnSpcReduction="20000"/>
          </a:bodyPr>
          <a:lstStyle/>
          <a:p>
            <a:pPr>
              <a:spcAft>
                <a:spcPts val="1200"/>
              </a:spcAft>
              <a:buNone/>
            </a:pPr>
            <a:r>
              <a:rPr lang="en-GB" altLang="en-US" dirty="0">
                <a:latin typeface="Courier New" panose="02070309020205020404" pitchFamily="49" charset="0"/>
              </a:rPr>
              <a:t>import </a:t>
            </a:r>
            <a:r>
              <a:rPr lang="en-GB" altLang="en-US" dirty="0" err="1">
                <a:latin typeface="Courier New" panose="02070309020205020404" pitchFamily="49" charset="0"/>
              </a:rPr>
              <a:t>tkinter</a:t>
            </a:r>
            <a:endParaRPr lang="en-GB" altLang="en-US" dirty="0">
              <a:latin typeface="Courier New" panose="02070309020205020404" pitchFamily="49" charset="0"/>
            </a:endParaRPr>
          </a:p>
          <a:p>
            <a:pPr>
              <a:spcAft>
                <a:spcPts val="1200"/>
              </a:spcAft>
              <a:buNone/>
            </a:pPr>
            <a:r>
              <a:rPr lang="en-GB" altLang="en-US" dirty="0">
                <a:latin typeface="Courier New" panose="02070309020205020404" pitchFamily="49" charset="0"/>
              </a:rPr>
              <a:t>def run():</a:t>
            </a:r>
          </a:p>
          <a:p>
            <a:pPr>
              <a:spcAft>
                <a:spcPts val="1200"/>
              </a:spcAft>
              <a:buNone/>
            </a:pPr>
            <a:r>
              <a:rPr lang="en-GB" altLang="en-US" dirty="0">
                <a:latin typeface="Courier New" panose="02070309020205020404" pitchFamily="49" charset="0"/>
              </a:rPr>
              <a:t>	pass</a:t>
            </a:r>
          </a:p>
          <a:p>
            <a:pPr>
              <a:spcAft>
                <a:spcPts val="1200"/>
              </a:spcAft>
              <a:buNone/>
            </a:pPr>
            <a:endParaRPr lang="en-GB" altLang="en-US" dirty="0">
              <a:latin typeface="Courier New" panose="02070309020205020404" pitchFamily="49" charset="0"/>
            </a:endParaRPr>
          </a:p>
          <a:p>
            <a:pPr>
              <a:spcAft>
                <a:spcPts val="1200"/>
              </a:spcAft>
              <a:buNone/>
            </a:pPr>
            <a:r>
              <a:rPr lang="en-GB" altLang="en-US" dirty="0">
                <a:latin typeface="Courier New" panose="02070309020205020404" pitchFamily="49" charset="0"/>
              </a:rPr>
              <a:t>root = </a:t>
            </a:r>
            <a:r>
              <a:rPr lang="en-GB" altLang="en-US" dirty="0" err="1">
                <a:latin typeface="Courier New" panose="02070309020205020404" pitchFamily="49" charset="0"/>
              </a:rPr>
              <a:t>tkinter.Tk</a:t>
            </a:r>
            <a:r>
              <a:rPr lang="en-GB" altLang="en-US" dirty="0">
                <a:latin typeface="Courier New" panose="02070309020205020404" pitchFamily="49" charset="0"/>
              </a:rPr>
              <a:t>() </a:t>
            </a:r>
          </a:p>
          <a:p>
            <a:pPr>
              <a:spcAft>
                <a:spcPts val="1200"/>
              </a:spcAft>
              <a:buNone/>
            </a:pPr>
            <a:r>
              <a:rPr lang="en-GB" altLang="en-US" dirty="0">
                <a:latin typeface="Courier New" panose="02070309020205020404" pitchFamily="49" charset="0"/>
              </a:rPr>
              <a:t>menu = </a:t>
            </a:r>
            <a:r>
              <a:rPr lang="en-GB" altLang="en-US" dirty="0" err="1">
                <a:latin typeface="Courier New" panose="02070309020205020404" pitchFamily="49" charset="0"/>
              </a:rPr>
              <a:t>tkinter.Menu</a:t>
            </a:r>
            <a:r>
              <a:rPr lang="en-GB" altLang="en-US" dirty="0">
                <a:latin typeface="Courier New" panose="02070309020205020404" pitchFamily="49" charset="0"/>
              </a:rPr>
              <a:t>(root)</a:t>
            </a:r>
          </a:p>
          <a:p>
            <a:pPr>
              <a:spcAft>
                <a:spcPts val="1200"/>
              </a:spcAft>
              <a:buNone/>
            </a:pPr>
            <a:r>
              <a:rPr lang="en-GB" altLang="en-US" dirty="0" err="1">
                <a:latin typeface="Courier New" panose="02070309020205020404" pitchFamily="49" charset="0"/>
              </a:rPr>
              <a:t>root.config</a:t>
            </a:r>
            <a:r>
              <a:rPr lang="en-GB" altLang="en-US" dirty="0">
                <a:latin typeface="Courier New" panose="02070309020205020404" pitchFamily="49" charset="0"/>
              </a:rPr>
              <a:t>(menu=menu)</a:t>
            </a:r>
          </a:p>
          <a:p>
            <a:pPr>
              <a:spcAft>
                <a:spcPts val="1200"/>
              </a:spcAft>
              <a:buNone/>
            </a:pPr>
            <a:r>
              <a:rPr lang="en-GB" altLang="en-US" dirty="0" err="1">
                <a:latin typeface="Courier New" panose="02070309020205020404" pitchFamily="49" charset="0"/>
              </a:rPr>
              <a:t>model_menu</a:t>
            </a:r>
            <a:r>
              <a:rPr lang="en-GB" altLang="en-US" dirty="0">
                <a:latin typeface="Courier New" panose="02070309020205020404" pitchFamily="49" charset="0"/>
              </a:rPr>
              <a:t> = </a:t>
            </a:r>
            <a:r>
              <a:rPr lang="en-GB" altLang="en-US" dirty="0" err="1">
                <a:latin typeface="Courier New" panose="02070309020205020404" pitchFamily="49" charset="0"/>
              </a:rPr>
              <a:t>tkinter.Menu</a:t>
            </a:r>
            <a:r>
              <a:rPr lang="en-GB" altLang="en-US" dirty="0">
                <a:latin typeface="Courier New" panose="02070309020205020404" pitchFamily="49" charset="0"/>
              </a:rPr>
              <a:t>(menu)</a:t>
            </a:r>
          </a:p>
          <a:p>
            <a:pPr>
              <a:spcAft>
                <a:spcPts val="1200"/>
              </a:spcAft>
              <a:buNone/>
            </a:pPr>
            <a:r>
              <a:rPr lang="en-GB" altLang="en-US" dirty="0" err="1">
                <a:latin typeface="Courier New" panose="02070309020205020404" pitchFamily="49" charset="0"/>
              </a:rPr>
              <a:t>menu.add_cascade</a:t>
            </a:r>
            <a:r>
              <a:rPr lang="en-GB" altLang="en-US" dirty="0">
                <a:latin typeface="Courier New" panose="02070309020205020404" pitchFamily="49" charset="0"/>
              </a:rPr>
              <a:t>(label="Model", menu=</a:t>
            </a:r>
            <a:r>
              <a:rPr lang="en-GB" altLang="en-US" dirty="0" err="1">
                <a:latin typeface="Courier New" panose="02070309020205020404" pitchFamily="49" charset="0"/>
              </a:rPr>
              <a:t>model_menu</a:t>
            </a:r>
            <a:r>
              <a:rPr lang="en-GB" altLang="en-US" dirty="0">
                <a:latin typeface="Courier New" panose="02070309020205020404" pitchFamily="49" charset="0"/>
              </a:rPr>
              <a:t>)</a:t>
            </a:r>
          </a:p>
          <a:p>
            <a:pPr>
              <a:spcAft>
                <a:spcPts val="1200"/>
              </a:spcAft>
              <a:buNone/>
            </a:pPr>
            <a:r>
              <a:rPr lang="en-GB" altLang="en-US" dirty="0" err="1">
                <a:latin typeface="Courier New" panose="02070309020205020404" pitchFamily="49" charset="0"/>
              </a:rPr>
              <a:t>model_menu.add_command</a:t>
            </a:r>
            <a:r>
              <a:rPr lang="en-GB" altLang="en-US" dirty="0">
                <a:latin typeface="Courier New" panose="02070309020205020404" pitchFamily="49" charset="0"/>
              </a:rPr>
              <a:t>(label="Run model", command=run) </a:t>
            </a:r>
          </a:p>
          <a:p>
            <a:pPr>
              <a:spcAft>
                <a:spcPts val="1200"/>
              </a:spcAft>
              <a:buNone/>
            </a:pPr>
            <a:endParaRPr lang="en-GB" altLang="en-US" dirty="0">
              <a:latin typeface="Courier New" panose="02070309020205020404" pitchFamily="49" charset="0"/>
            </a:endParaRPr>
          </a:p>
          <a:p>
            <a:pPr>
              <a:spcAft>
                <a:spcPts val="1200"/>
              </a:spcAft>
              <a:buNone/>
            </a:pPr>
            <a:r>
              <a:rPr lang="en-GB" altLang="en-US" dirty="0" err="1">
                <a:latin typeface="Courier New" panose="02070309020205020404" pitchFamily="49" charset="0"/>
              </a:rPr>
              <a:t>tkinter.mainloop</a:t>
            </a:r>
            <a:r>
              <a:rPr lang="en-GB" altLang="en-US" dirty="0">
                <a:latin typeface="Courier New" panose="02070309020205020404" pitchFamily="49" charset="0"/>
              </a:rPr>
              <a:t>()</a:t>
            </a:r>
          </a:p>
          <a:p>
            <a:pPr marL="0" indent="0">
              <a:buNone/>
            </a:pPr>
            <a:endParaRPr lang="en-GB" dirty="0"/>
          </a:p>
        </p:txBody>
      </p:sp>
      <p:pic>
        <p:nvPicPr>
          <p:cNvPr id="5" name="Picture 4">
            <a:extLst>
              <a:ext uri="{FF2B5EF4-FFF2-40B4-BE49-F238E27FC236}">
                <a16:creationId xmlns:a16="http://schemas.microsoft.com/office/drawing/2014/main" id="{39D605C9-48FB-42A6-AD59-01D20C9BBFD8}"/>
              </a:ext>
            </a:extLst>
          </p:cNvPr>
          <p:cNvPicPr>
            <a:picLocks noChangeAspect="1"/>
          </p:cNvPicPr>
          <p:nvPr/>
        </p:nvPicPr>
        <p:blipFill>
          <a:blip r:embed="rId3"/>
          <a:stretch>
            <a:fillRect/>
          </a:stretch>
        </p:blipFill>
        <p:spPr>
          <a:xfrm>
            <a:off x="8122708" y="1534080"/>
            <a:ext cx="3709393" cy="1429714"/>
          </a:xfrm>
          <a:prstGeom prst="rect">
            <a:avLst/>
          </a:prstGeom>
        </p:spPr>
      </p:pic>
    </p:spTree>
    <p:extLst>
      <p:ext uri="{BB962C8B-B14F-4D97-AF65-F5344CB8AC3E}">
        <p14:creationId xmlns:p14="http://schemas.microsoft.com/office/powerpoint/2010/main" val="8941636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691E4-9DF5-4F74-898B-5EB83AEEFA8F}"/>
              </a:ext>
            </a:extLst>
          </p:cNvPr>
          <p:cNvSpPr>
            <a:spLocks noGrp="1"/>
          </p:cNvSpPr>
          <p:nvPr>
            <p:ph type="title"/>
          </p:nvPr>
        </p:nvSpPr>
        <p:spPr>
          <a:xfrm>
            <a:off x="1316501" y="208517"/>
            <a:ext cx="10515600" cy="1325563"/>
          </a:xfrm>
        </p:spPr>
        <p:txBody>
          <a:bodyPr/>
          <a:lstStyle/>
          <a:p>
            <a:pPr algn="r"/>
            <a:r>
              <a:rPr lang="en-GB" altLang="en-US" dirty="0"/>
              <a:t>Example</a:t>
            </a:r>
            <a:endParaRPr lang="en-GB" dirty="0"/>
          </a:p>
        </p:txBody>
      </p:sp>
      <p:sp>
        <p:nvSpPr>
          <p:cNvPr id="3" name="Content Placeholder 2">
            <a:extLst>
              <a:ext uri="{FF2B5EF4-FFF2-40B4-BE49-F238E27FC236}">
                <a16:creationId xmlns:a16="http://schemas.microsoft.com/office/drawing/2014/main" id="{046850C4-EDBF-4E64-B505-9881084B727E}"/>
              </a:ext>
            </a:extLst>
          </p:cNvPr>
          <p:cNvSpPr>
            <a:spLocks noGrp="1"/>
          </p:cNvSpPr>
          <p:nvPr>
            <p:ph idx="1"/>
          </p:nvPr>
        </p:nvSpPr>
        <p:spPr>
          <a:xfrm>
            <a:off x="393895" y="548640"/>
            <a:ext cx="11268221" cy="5838091"/>
          </a:xfrm>
        </p:spPr>
        <p:txBody>
          <a:bodyPr>
            <a:normAutofit fontScale="55000" lnSpcReduction="20000"/>
          </a:bodyPr>
          <a:lstStyle/>
          <a:p>
            <a:pPr>
              <a:spcAft>
                <a:spcPts val="1200"/>
              </a:spcAft>
              <a:buNone/>
            </a:pPr>
            <a:r>
              <a:rPr lang="en-GB" altLang="en-US" dirty="0">
                <a:latin typeface="Courier New" panose="02070309020205020404" pitchFamily="49" charset="0"/>
              </a:rPr>
              <a:t>import </a:t>
            </a:r>
            <a:r>
              <a:rPr lang="en-GB" altLang="en-US" dirty="0" err="1">
                <a:latin typeface="Courier New" panose="02070309020205020404" pitchFamily="49" charset="0"/>
              </a:rPr>
              <a:t>tkinter</a:t>
            </a:r>
            <a:endParaRPr lang="en-GB" altLang="en-US" dirty="0">
              <a:latin typeface="Courier New" panose="02070309020205020404" pitchFamily="49" charset="0"/>
            </a:endParaRPr>
          </a:p>
          <a:p>
            <a:pPr>
              <a:spcAft>
                <a:spcPts val="1200"/>
              </a:spcAft>
              <a:buNone/>
            </a:pPr>
            <a:r>
              <a:rPr lang="en-GB" altLang="en-US" dirty="0">
                <a:latin typeface="Courier New" panose="02070309020205020404" pitchFamily="49" charset="0"/>
              </a:rPr>
              <a:t>def run():</a:t>
            </a:r>
          </a:p>
          <a:p>
            <a:pPr>
              <a:spcAft>
                <a:spcPts val="1200"/>
              </a:spcAft>
              <a:buNone/>
            </a:pPr>
            <a:r>
              <a:rPr lang="en-GB" altLang="en-US" dirty="0">
                <a:latin typeface="Courier New" panose="02070309020205020404" pitchFamily="49" charset="0"/>
              </a:rPr>
              <a:t>	pass</a:t>
            </a:r>
          </a:p>
          <a:p>
            <a:pPr>
              <a:spcAft>
                <a:spcPts val="1200"/>
              </a:spcAft>
              <a:buNone/>
            </a:pPr>
            <a:endParaRPr lang="en-GB" altLang="en-US" dirty="0">
              <a:latin typeface="Courier New" panose="02070309020205020404" pitchFamily="49" charset="0"/>
            </a:endParaRPr>
          </a:p>
          <a:p>
            <a:pPr>
              <a:spcAft>
                <a:spcPts val="1200"/>
              </a:spcAft>
              <a:buNone/>
            </a:pPr>
            <a:r>
              <a:rPr lang="en-GB" altLang="en-US" dirty="0">
                <a:latin typeface="Courier New" panose="02070309020205020404" pitchFamily="49" charset="0"/>
              </a:rPr>
              <a:t>root = </a:t>
            </a:r>
            <a:r>
              <a:rPr lang="en-GB" altLang="en-US" dirty="0" err="1">
                <a:latin typeface="Courier New" panose="02070309020205020404" pitchFamily="49" charset="0"/>
              </a:rPr>
              <a:t>tkinter.Tk</a:t>
            </a:r>
            <a:r>
              <a:rPr lang="en-GB" altLang="en-US" dirty="0">
                <a:latin typeface="Courier New" panose="02070309020205020404" pitchFamily="49" charset="0"/>
              </a:rPr>
              <a:t>() </a:t>
            </a:r>
          </a:p>
          <a:p>
            <a:pPr>
              <a:spcAft>
                <a:spcPts val="1200"/>
              </a:spcAft>
              <a:buNone/>
            </a:pPr>
            <a:r>
              <a:rPr lang="en-GB" altLang="en-US" dirty="0">
                <a:latin typeface="Courier New" panose="02070309020205020404" pitchFamily="49" charset="0"/>
              </a:rPr>
              <a:t>menu = </a:t>
            </a:r>
            <a:r>
              <a:rPr lang="en-GB" altLang="en-US" dirty="0" err="1">
                <a:latin typeface="Courier New" panose="02070309020205020404" pitchFamily="49" charset="0"/>
              </a:rPr>
              <a:t>tkinter.Menu</a:t>
            </a:r>
            <a:r>
              <a:rPr lang="en-GB" altLang="en-US" dirty="0">
                <a:latin typeface="Courier New" panose="02070309020205020404" pitchFamily="49" charset="0"/>
              </a:rPr>
              <a:t>(root)</a:t>
            </a:r>
          </a:p>
          <a:p>
            <a:pPr>
              <a:spcAft>
                <a:spcPts val="1200"/>
              </a:spcAft>
              <a:buNone/>
            </a:pPr>
            <a:r>
              <a:rPr lang="en-GB" altLang="en-US" dirty="0" err="1">
                <a:latin typeface="Courier New" panose="02070309020205020404" pitchFamily="49" charset="0"/>
              </a:rPr>
              <a:t>root.config</a:t>
            </a:r>
            <a:r>
              <a:rPr lang="en-GB" altLang="en-US" dirty="0">
                <a:latin typeface="Courier New" panose="02070309020205020404" pitchFamily="49" charset="0"/>
              </a:rPr>
              <a:t>(menu=menu)</a:t>
            </a:r>
          </a:p>
          <a:p>
            <a:pPr>
              <a:spcAft>
                <a:spcPts val="1200"/>
              </a:spcAft>
              <a:buNone/>
            </a:pPr>
            <a:r>
              <a:rPr lang="en-GB" altLang="en-US" dirty="0" err="1">
                <a:latin typeface="Courier New" panose="02070309020205020404" pitchFamily="49" charset="0"/>
              </a:rPr>
              <a:t>model_menu</a:t>
            </a:r>
            <a:r>
              <a:rPr lang="en-GB" altLang="en-US" dirty="0">
                <a:latin typeface="Courier New" panose="02070309020205020404" pitchFamily="49" charset="0"/>
              </a:rPr>
              <a:t> = </a:t>
            </a:r>
            <a:r>
              <a:rPr lang="en-GB" altLang="en-US" dirty="0" err="1">
                <a:latin typeface="Courier New" panose="02070309020205020404" pitchFamily="49" charset="0"/>
              </a:rPr>
              <a:t>tkinter.Menu</a:t>
            </a:r>
            <a:r>
              <a:rPr lang="en-GB" altLang="en-US" dirty="0">
                <a:latin typeface="Courier New" panose="02070309020205020404" pitchFamily="49" charset="0"/>
              </a:rPr>
              <a:t>(menu)</a:t>
            </a:r>
          </a:p>
          <a:p>
            <a:pPr>
              <a:spcAft>
                <a:spcPts val="1200"/>
              </a:spcAft>
              <a:buNone/>
            </a:pPr>
            <a:r>
              <a:rPr lang="en-GB" altLang="en-US" dirty="0" err="1">
                <a:latin typeface="Courier New" panose="02070309020205020404" pitchFamily="49" charset="0"/>
              </a:rPr>
              <a:t>menu.add_cascade</a:t>
            </a:r>
            <a:r>
              <a:rPr lang="en-GB" altLang="en-US" dirty="0">
                <a:latin typeface="Courier New" panose="02070309020205020404" pitchFamily="49" charset="0"/>
              </a:rPr>
              <a:t>(label="Model", menu=</a:t>
            </a:r>
            <a:r>
              <a:rPr lang="en-GB" altLang="en-US" dirty="0" err="1">
                <a:latin typeface="Courier New" panose="02070309020205020404" pitchFamily="49" charset="0"/>
              </a:rPr>
              <a:t>model_menu</a:t>
            </a:r>
            <a:r>
              <a:rPr lang="en-GB" altLang="en-US" dirty="0">
                <a:latin typeface="Courier New" panose="02070309020205020404" pitchFamily="49" charset="0"/>
              </a:rPr>
              <a:t>)</a:t>
            </a:r>
          </a:p>
          <a:p>
            <a:pPr>
              <a:spcAft>
                <a:spcPts val="1200"/>
              </a:spcAft>
              <a:buNone/>
            </a:pPr>
            <a:r>
              <a:rPr lang="en-GB" altLang="en-US" dirty="0" err="1">
                <a:latin typeface="Courier New" panose="02070309020205020404" pitchFamily="49" charset="0"/>
              </a:rPr>
              <a:t>model_menu.add_command</a:t>
            </a:r>
            <a:r>
              <a:rPr lang="en-GB" altLang="en-US" dirty="0">
                <a:latin typeface="Courier New" panose="02070309020205020404" pitchFamily="49" charset="0"/>
              </a:rPr>
              <a:t>(label="Run model", command=run) </a:t>
            </a:r>
          </a:p>
          <a:p>
            <a:pPr>
              <a:spcAft>
                <a:spcPts val="1200"/>
              </a:spcAft>
              <a:buNone/>
            </a:pPr>
            <a:endParaRPr lang="en-GB" altLang="en-US" dirty="0">
              <a:latin typeface="Courier New" panose="02070309020205020404" pitchFamily="49" charset="0"/>
            </a:endParaRPr>
          </a:p>
          <a:p>
            <a:pPr>
              <a:spcAft>
                <a:spcPts val="1200"/>
              </a:spcAft>
              <a:buNone/>
            </a:pPr>
            <a:r>
              <a:rPr lang="en-GB" altLang="en-US" dirty="0" err="1">
                <a:latin typeface="Courier New" panose="02070309020205020404" pitchFamily="49" charset="0"/>
              </a:rPr>
              <a:t>tkinter.mainloop</a:t>
            </a:r>
            <a:r>
              <a:rPr lang="en-GB" altLang="en-US" dirty="0">
                <a:latin typeface="Courier New" panose="02070309020205020404" pitchFamily="49" charset="0"/>
              </a:rPr>
              <a:t>()</a:t>
            </a:r>
          </a:p>
          <a:p>
            <a:pPr>
              <a:spcAft>
                <a:spcPts val="1200"/>
              </a:spcAft>
              <a:buNone/>
            </a:pPr>
            <a:r>
              <a:rPr lang="en-GB" altLang="en-US" sz="4400" dirty="0"/>
              <a:t>Python</a:t>
            </a:r>
            <a:r>
              <a:rPr lang="en-GB" altLang="en-US" sz="4400" dirty="0">
                <a:latin typeface="Courier New" panose="02070309020205020404" pitchFamily="49" charset="0"/>
              </a:rPr>
              <a:t> </a:t>
            </a:r>
            <a:r>
              <a:rPr lang="en-GB" altLang="en-US" sz="4400" dirty="0"/>
              <a:t>is a third generation, imperative, procedural, object oriented language.</a:t>
            </a:r>
          </a:p>
          <a:p>
            <a:pPr>
              <a:spcAft>
                <a:spcPts val="1200"/>
              </a:spcAft>
              <a:buNone/>
            </a:pPr>
            <a:endParaRPr lang="en-GB" altLang="en-US" dirty="0">
              <a:latin typeface="Courier New" panose="02070309020205020404" pitchFamily="49" charset="0"/>
            </a:endParaRPr>
          </a:p>
          <a:p>
            <a:pPr marL="0" indent="0">
              <a:buNone/>
            </a:pPr>
            <a:endParaRPr lang="en-GB" dirty="0"/>
          </a:p>
        </p:txBody>
      </p:sp>
      <p:grpSp>
        <p:nvGrpSpPr>
          <p:cNvPr id="5" name="Group 4">
            <a:extLst>
              <a:ext uri="{FF2B5EF4-FFF2-40B4-BE49-F238E27FC236}">
                <a16:creationId xmlns:a16="http://schemas.microsoft.com/office/drawing/2014/main" id="{A63A2E0E-78BB-4BB6-B70E-7B6E8899A997}"/>
              </a:ext>
            </a:extLst>
          </p:cNvPr>
          <p:cNvGrpSpPr/>
          <p:nvPr/>
        </p:nvGrpSpPr>
        <p:grpSpPr>
          <a:xfrm>
            <a:off x="745300" y="2128148"/>
            <a:ext cx="10916816" cy="2420323"/>
            <a:chOff x="1119674" y="2207661"/>
            <a:chExt cx="10916816" cy="2420323"/>
          </a:xfrm>
        </p:grpSpPr>
        <p:sp>
          <p:nvSpPr>
            <p:cNvPr id="6" name="Oval 5">
              <a:extLst>
                <a:ext uri="{FF2B5EF4-FFF2-40B4-BE49-F238E27FC236}">
                  <a16:creationId xmlns:a16="http://schemas.microsoft.com/office/drawing/2014/main" id="{89ED2661-CB33-4AB4-A660-9B60E0358ADF}"/>
                </a:ext>
              </a:extLst>
            </p:cNvPr>
            <p:cNvSpPr/>
            <p:nvPr/>
          </p:nvSpPr>
          <p:spPr>
            <a:xfrm>
              <a:off x="1119674" y="3956180"/>
              <a:ext cx="690465" cy="671804"/>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reeform: Shape 6">
              <a:extLst>
                <a:ext uri="{FF2B5EF4-FFF2-40B4-BE49-F238E27FC236}">
                  <a16:creationId xmlns:a16="http://schemas.microsoft.com/office/drawing/2014/main" id="{85910F34-B95B-4F18-BBEE-33BDF607D92B}"/>
                </a:ext>
              </a:extLst>
            </p:cNvPr>
            <p:cNvSpPr/>
            <p:nvPr/>
          </p:nvSpPr>
          <p:spPr>
            <a:xfrm>
              <a:off x="1642188" y="2375612"/>
              <a:ext cx="6120881" cy="1636551"/>
            </a:xfrm>
            <a:custGeom>
              <a:avLst/>
              <a:gdLst>
                <a:gd name="connsiteX0" fmla="*/ 0 w 6120881"/>
                <a:gd name="connsiteY0" fmla="*/ 1636551 h 1636551"/>
                <a:gd name="connsiteX1" fmla="*/ 3918857 w 6120881"/>
                <a:gd name="connsiteY1" fmla="*/ 143653 h 1636551"/>
                <a:gd name="connsiteX2" fmla="*/ 6120881 w 6120881"/>
                <a:gd name="connsiteY2" fmla="*/ 143653 h 1636551"/>
              </a:gdLst>
              <a:ahLst/>
              <a:cxnLst>
                <a:cxn ang="0">
                  <a:pos x="connsiteX0" y="connsiteY0"/>
                </a:cxn>
                <a:cxn ang="0">
                  <a:pos x="connsiteX1" y="connsiteY1"/>
                </a:cxn>
                <a:cxn ang="0">
                  <a:pos x="connsiteX2" y="connsiteY2"/>
                </a:cxn>
              </a:cxnLst>
              <a:rect l="l" t="t" r="r" b="b"/>
              <a:pathLst>
                <a:path w="6120881" h="1636551">
                  <a:moveTo>
                    <a:pt x="0" y="1636551"/>
                  </a:moveTo>
                  <a:cubicBezTo>
                    <a:pt x="1449355" y="1014510"/>
                    <a:pt x="2898710" y="392469"/>
                    <a:pt x="3918857" y="143653"/>
                  </a:cubicBezTo>
                  <a:cubicBezTo>
                    <a:pt x="4939004" y="-105163"/>
                    <a:pt x="5529942" y="19245"/>
                    <a:pt x="6120881" y="143653"/>
                  </a:cubicBezTo>
                </a:path>
              </a:pathLst>
            </a:cu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208BF983-9C9F-4A90-BE8D-E0BF986762BB}"/>
                </a:ext>
              </a:extLst>
            </p:cNvPr>
            <p:cNvSpPr txBox="1"/>
            <p:nvPr/>
          </p:nvSpPr>
          <p:spPr>
            <a:xfrm>
              <a:off x="7862596" y="2207661"/>
              <a:ext cx="4173894" cy="1569660"/>
            </a:xfrm>
            <a:prstGeom prst="rect">
              <a:avLst/>
            </a:prstGeom>
            <a:noFill/>
          </p:spPr>
          <p:txBody>
            <a:bodyPr wrap="square" rtlCol="0">
              <a:spAutoFit/>
            </a:bodyPr>
            <a:lstStyle/>
            <a:p>
              <a:r>
                <a:rPr lang="en-GB" sz="2400" dirty="0"/>
                <a:t>The “</a:t>
              </a:r>
              <a:r>
                <a:rPr lang="en-GB" sz="2400" dirty="0">
                  <a:solidFill>
                    <a:schemeClr val="accent5">
                      <a:lumMod val="75000"/>
                    </a:schemeClr>
                  </a:solidFill>
                </a:rPr>
                <a:t>dot operator</a:t>
              </a:r>
              <a:r>
                <a:rPr lang="en-GB" sz="2400" dirty="0"/>
                <a:t>” is used to say “look inside this object and find this code (in this case a procedure).</a:t>
              </a:r>
            </a:p>
          </p:txBody>
        </p:sp>
      </p:grpSp>
    </p:spTree>
    <p:extLst>
      <p:ext uri="{BB962C8B-B14F-4D97-AF65-F5344CB8AC3E}">
        <p14:creationId xmlns:p14="http://schemas.microsoft.com/office/powerpoint/2010/main" val="29904086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B0961-7AC6-4C3D-B237-4FFE7664350B}"/>
              </a:ext>
            </a:extLst>
          </p:cNvPr>
          <p:cNvSpPr>
            <a:spLocks noGrp="1"/>
          </p:cNvSpPr>
          <p:nvPr>
            <p:ph type="title"/>
          </p:nvPr>
        </p:nvSpPr>
        <p:spPr>
          <a:xfrm>
            <a:off x="335903" y="365125"/>
            <a:ext cx="11532636" cy="1325563"/>
          </a:xfrm>
        </p:spPr>
        <p:txBody>
          <a:bodyPr/>
          <a:lstStyle/>
          <a:p>
            <a:pPr algn="r"/>
            <a:r>
              <a:rPr lang="en-GB" dirty="0"/>
              <a:t>Scripting languages vs System Programming Languages</a:t>
            </a:r>
          </a:p>
        </p:txBody>
      </p:sp>
      <p:sp>
        <p:nvSpPr>
          <p:cNvPr id="3" name="Content Placeholder 2">
            <a:extLst>
              <a:ext uri="{FF2B5EF4-FFF2-40B4-BE49-F238E27FC236}">
                <a16:creationId xmlns:a16="http://schemas.microsoft.com/office/drawing/2014/main" id="{342CD045-02EC-41B5-81A5-FE2EFE09A2CB}"/>
              </a:ext>
            </a:extLst>
          </p:cNvPr>
          <p:cNvSpPr>
            <a:spLocks noGrp="1"/>
          </p:cNvSpPr>
          <p:nvPr>
            <p:ph idx="1"/>
          </p:nvPr>
        </p:nvSpPr>
        <p:spPr>
          <a:xfrm>
            <a:off x="335903" y="1690688"/>
            <a:ext cx="11532636" cy="4971369"/>
          </a:xfrm>
        </p:spPr>
        <p:txBody>
          <a:bodyPr>
            <a:normAutofit/>
          </a:bodyPr>
          <a:lstStyle/>
          <a:p>
            <a:pPr marL="0" indent="0">
              <a:buNone/>
            </a:pPr>
            <a:r>
              <a:rPr lang="en-GB" dirty="0"/>
              <a:t>Languages can also be split between:</a:t>
            </a:r>
          </a:p>
          <a:p>
            <a:pPr marL="0" indent="0">
              <a:buNone/>
            </a:pPr>
            <a:r>
              <a:rPr lang="en-GB" dirty="0">
                <a:solidFill>
                  <a:schemeClr val="accent5">
                    <a:lumMod val="75000"/>
                  </a:schemeClr>
                </a:solidFill>
              </a:rPr>
              <a:t>Systems (or Application) Programming Languages:</a:t>
            </a:r>
          </a:p>
          <a:p>
            <a:pPr marL="0" indent="0">
              <a:buNone/>
            </a:pPr>
            <a:r>
              <a:rPr lang="en-GB" dirty="0">
                <a:solidFill>
                  <a:schemeClr val="accent5">
                    <a:lumMod val="75000"/>
                  </a:schemeClr>
                </a:solidFill>
              </a:rPr>
              <a:t>	</a:t>
            </a:r>
            <a:r>
              <a:rPr lang="en-GB" dirty="0"/>
              <a:t>used for developing full systems, and… </a:t>
            </a:r>
          </a:p>
          <a:p>
            <a:pPr marL="0" indent="0">
              <a:buNone/>
            </a:pPr>
            <a:r>
              <a:rPr lang="en-GB" dirty="0">
                <a:solidFill>
                  <a:schemeClr val="accent5">
                    <a:lumMod val="75000"/>
                  </a:schemeClr>
                </a:solidFill>
              </a:rPr>
              <a:t>Scripting Languages</a:t>
            </a:r>
            <a:r>
              <a:rPr lang="en-GB" dirty="0"/>
              <a:t>, which:</a:t>
            </a:r>
          </a:p>
          <a:p>
            <a:pPr marL="0" indent="0">
              <a:buNone/>
            </a:pPr>
            <a:r>
              <a:rPr lang="en-GB" dirty="0"/>
              <a:t>	tie together other software (</a:t>
            </a:r>
            <a:r>
              <a:rPr lang="en-GB" dirty="0">
                <a:solidFill>
                  <a:schemeClr val="accent5">
                    <a:lumMod val="75000"/>
                  </a:schemeClr>
                </a:solidFill>
              </a:rPr>
              <a:t>glue languages</a:t>
            </a:r>
            <a:r>
              <a:rPr lang="en-GB" dirty="0"/>
              <a:t>),  </a:t>
            </a:r>
          </a:p>
          <a:p>
            <a:pPr marL="0" indent="0">
              <a:buNone/>
            </a:pPr>
            <a:r>
              <a:rPr lang="en-GB" dirty="0"/>
              <a:t>	are used inside other applications for </a:t>
            </a:r>
          </a:p>
          <a:p>
            <a:pPr marL="0" indent="0">
              <a:buNone/>
            </a:pPr>
            <a:r>
              <a:rPr lang="en-GB" dirty="0"/>
              <a:t>		simple programming (</a:t>
            </a:r>
            <a:r>
              <a:rPr lang="en-GB" dirty="0">
                <a:solidFill>
                  <a:schemeClr val="accent5">
                    <a:lumMod val="75000"/>
                  </a:schemeClr>
                </a:solidFill>
              </a:rPr>
              <a:t>extension languages</a:t>
            </a:r>
            <a:r>
              <a:rPr lang="en-GB" dirty="0"/>
              <a:t>), or </a:t>
            </a:r>
          </a:p>
          <a:p>
            <a:pPr marL="0" indent="0">
              <a:buNone/>
            </a:pPr>
            <a:r>
              <a:rPr lang="en-GB" dirty="0"/>
              <a:t>	are used to manage systems (</a:t>
            </a:r>
            <a:r>
              <a:rPr lang="en-GB" dirty="0">
                <a:solidFill>
                  <a:schemeClr val="accent5">
                    <a:lumMod val="75000"/>
                  </a:schemeClr>
                </a:solidFill>
              </a:rPr>
              <a:t>control languages</a:t>
            </a:r>
            <a:r>
              <a:rPr lang="en-GB" dirty="0"/>
              <a:t>).</a:t>
            </a:r>
          </a:p>
          <a:p>
            <a:pPr marL="0" indent="0">
              <a:buNone/>
            </a:pPr>
            <a:endParaRPr lang="en-GB" dirty="0"/>
          </a:p>
        </p:txBody>
      </p:sp>
    </p:spTree>
    <p:extLst>
      <p:ext uri="{BB962C8B-B14F-4D97-AF65-F5344CB8AC3E}">
        <p14:creationId xmlns:p14="http://schemas.microsoft.com/office/powerpoint/2010/main" val="41828063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B0961-7AC6-4C3D-B237-4FFE7664350B}"/>
              </a:ext>
            </a:extLst>
          </p:cNvPr>
          <p:cNvSpPr>
            <a:spLocks noGrp="1"/>
          </p:cNvSpPr>
          <p:nvPr>
            <p:ph type="title"/>
          </p:nvPr>
        </p:nvSpPr>
        <p:spPr>
          <a:xfrm>
            <a:off x="335903" y="365125"/>
            <a:ext cx="11532636" cy="1325563"/>
          </a:xfrm>
        </p:spPr>
        <p:txBody>
          <a:bodyPr/>
          <a:lstStyle/>
          <a:p>
            <a:pPr algn="r"/>
            <a:r>
              <a:rPr lang="en-GB" dirty="0"/>
              <a:t>Scripting languages vs System Programming Languages</a:t>
            </a:r>
          </a:p>
        </p:txBody>
      </p:sp>
      <p:sp>
        <p:nvSpPr>
          <p:cNvPr id="3" name="Content Placeholder 2">
            <a:extLst>
              <a:ext uri="{FF2B5EF4-FFF2-40B4-BE49-F238E27FC236}">
                <a16:creationId xmlns:a16="http://schemas.microsoft.com/office/drawing/2014/main" id="{342CD045-02EC-41B5-81A5-FE2EFE09A2CB}"/>
              </a:ext>
            </a:extLst>
          </p:cNvPr>
          <p:cNvSpPr>
            <a:spLocks noGrp="1"/>
          </p:cNvSpPr>
          <p:nvPr>
            <p:ph idx="1"/>
          </p:nvPr>
        </p:nvSpPr>
        <p:spPr>
          <a:xfrm>
            <a:off x="335903" y="2235200"/>
            <a:ext cx="11532636" cy="4426857"/>
          </a:xfrm>
        </p:spPr>
        <p:txBody>
          <a:bodyPr>
            <a:normAutofit/>
          </a:bodyPr>
          <a:lstStyle/>
          <a:p>
            <a:pPr marL="0" indent="0">
              <a:buNone/>
            </a:pPr>
            <a:r>
              <a:rPr lang="en-GB" dirty="0"/>
              <a:t>Generally scripting languages are interpreted (which helps with running inside other software) and hide away complicated code making them easy to learn, but traditionally reducing the ability to do complex jobs and making code had to optimise for speed. </a:t>
            </a:r>
          </a:p>
          <a:p>
            <a:pPr marL="0" indent="0">
              <a:buNone/>
            </a:pPr>
            <a:endParaRPr lang="en-GB" dirty="0"/>
          </a:p>
          <a:p>
            <a:pPr marL="0" indent="0">
              <a:buNone/>
            </a:pPr>
            <a:r>
              <a:rPr lang="en-GB" dirty="0"/>
              <a:t>Again, the two are converging: Python is traditionally a scripting language, but gives good access to complicated underlying computing, and undergoes continual optimisation. Much of the time it invisibly calls native code written in C, which is a very efficient language. </a:t>
            </a:r>
          </a:p>
        </p:txBody>
      </p:sp>
    </p:spTree>
    <p:extLst>
      <p:ext uri="{BB962C8B-B14F-4D97-AF65-F5344CB8AC3E}">
        <p14:creationId xmlns:p14="http://schemas.microsoft.com/office/powerpoint/2010/main" val="40346357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62E9EF1F-5E22-4147-B7A9-0A8BBB208630}"/>
              </a:ext>
            </a:extLst>
          </p:cNvPr>
          <p:cNvSpPr>
            <a:spLocks noGrp="1" noChangeArrowheads="1"/>
          </p:cNvSpPr>
          <p:nvPr>
            <p:ph type="title"/>
          </p:nvPr>
        </p:nvSpPr>
        <p:spPr>
          <a:xfrm>
            <a:off x="3839679" y="0"/>
            <a:ext cx="8134350" cy="863600"/>
          </a:xfrm>
        </p:spPr>
        <p:txBody>
          <a:bodyPr vert="horz" lIns="90488" tIns="44450" rIns="90488" bIns="44450" rtlCol="0" anchor="ctr">
            <a:normAutofit fontScale="90000"/>
          </a:bodyPr>
          <a:lstStyle/>
          <a:p>
            <a:pPr algn="r">
              <a:defRPr/>
            </a:pPr>
            <a:br>
              <a:rPr lang="en-GB" sz="2500" dirty="0"/>
            </a:br>
            <a:r>
              <a:rPr lang="en-GB" dirty="0"/>
              <a:t>Brief History of Python</a:t>
            </a:r>
            <a:endParaRPr lang="en-GB" sz="2500" dirty="0"/>
          </a:p>
        </p:txBody>
      </p:sp>
      <p:sp>
        <p:nvSpPr>
          <p:cNvPr id="19459" name="Rectangle 3">
            <a:extLst>
              <a:ext uri="{FF2B5EF4-FFF2-40B4-BE49-F238E27FC236}">
                <a16:creationId xmlns:a16="http://schemas.microsoft.com/office/drawing/2014/main" id="{254DA629-A2C0-45BA-B42C-C4158AC79E6D}"/>
              </a:ext>
            </a:extLst>
          </p:cNvPr>
          <p:cNvSpPr>
            <a:spLocks noGrp="1" noChangeArrowheads="1"/>
          </p:cNvSpPr>
          <p:nvPr>
            <p:ph idx="1"/>
          </p:nvPr>
        </p:nvSpPr>
        <p:spPr>
          <a:xfrm>
            <a:off x="341119" y="719848"/>
            <a:ext cx="8187061" cy="5893258"/>
          </a:xfrm>
        </p:spPr>
        <p:txBody>
          <a:bodyPr vert="horz" lIns="90488" tIns="44450" rIns="90488" bIns="44450" rtlCol="0">
            <a:noAutofit/>
          </a:bodyPr>
          <a:lstStyle/>
          <a:p>
            <a:pPr marL="0" indent="0">
              <a:buNone/>
              <a:defRPr/>
            </a:pPr>
            <a:r>
              <a:rPr lang="en-GB" sz="2600" dirty="0"/>
              <a:t>Developed initially by Guido van Rossum. </a:t>
            </a:r>
          </a:p>
          <a:p>
            <a:pPr marL="0" indent="0">
              <a:buNone/>
              <a:defRPr/>
            </a:pPr>
            <a:r>
              <a:rPr lang="en-GB" sz="2600" dirty="0"/>
              <a:t>Who worked as part of the ABC language development team in the 1980s: a teaching language with a syntax that encouraged clarity, conciseness, and easy data structure use, taking a lot from a language called SETL (SET Language) developed in the late 1960s. Also influenced by Modula; Amoeba; C++</a:t>
            </a:r>
            <a:r>
              <a:rPr lang="en-GB" sz="2400" dirty="0"/>
              <a:t>.</a:t>
            </a:r>
            <a:endParaRPr lang="en-GB" sz="2600" dirty="0"/>
          </a:p>
          <a:p>
            <a:pPr marL="0" indent="0">
              <a:buNone/>
              <a:defRPr/>
            </a:pPr>
            <a:r>
              <a:rPr lang="en-GB" sz="2600" dirty="0"/>
              <a:t>The first version of Python was release in 1991</a:t>
            </a:r>
          </a:p>
          <a:p>
            <a:pPr marL="0" indent="0">
              <a:buNone/>
              <a:defRPr/>
            </a:pPr>
            <a:r>
              <a:rPr lang="en-GB" sz="2600" dirty="0"/>
              <a:t>Python 2 was released in 2000: added a few elements of modernisation and opened out development to a full community effort.</a:t>
            </a:r>
          </a:p>
          <a:p>
            <a:pPr marL="0" indent="0">
              <a:buNone/>
              <a:defRPr/>
            </a:pPr>
            <a:r>
              <a:rPr lang="en-GB" sz="2600" dirty="0"/>
              <a:t>Python 3 released in 2008: not back-compatible with Python 2. Python 2 end of life set now at 2020. </a:t>
            </a:r>
          </a:p>
          <a:p>
            <a:pPr marL="0" indent="0">
              <a:buNone/>
              <a:defRPr/>
            </a:pPr>
            <a:r>
              <a:rPr lang="en-GB" sz="2600" dirty="0"/>
              <a:t>We are now on Python 3.9.</a:t>
            </a:r>
          </a:p>
        </p:txBody>
      </p:sp>
      <p:pic>
        <p:nvPicPr>
          <p:cNvPr id="3" name="Picture 2">
            <a:extLst>
              <a:ext uri="{FF2B5EF4-FFF2-40B4-BE49-F238E27FC236}">
                <a16:creationId xmlns:a16="http://schemas.microsoft.com/office/drawing/2014/main" id="{A70DC5CA-9C64-42D2-9F09-C84ED0B635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24387" y="1572792"/>
            <a:ext cx="2794000" cy="4191000"/>
          </a:xfrm>
          <a:prstGeom prst="rect">
            <a:avLst/>
          </a:prstGeom>
        </p:spPr>
      </p:pic>
    </p:spTree>
    <p:extLst>
      <p:ext uri="{BB962C8B-B14F-4D97-AF65-F5344CB8AC3E}">
        <p14:creationId xmlns:p14="http://schemas.microsoft.com/office/powerpoint/2010/main" val="252743586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9D7D2321-04A8-4B91-A96D-A4F947C8EF69}"/>
              </a:ext>
            </a:extLst>
          </p:cNvPr>
          <p:cNvSpPr>
            <a:spLocks noGrp="1" noChangeArrowheads="1"/>
          </p:cNvSpPr>
          <p:nvPr>
            <p:ph type="title"/>
          </p:nvPr>
        </p:nvSpPr>
        <p:spPr>
          <a:xfrm>
            <a:off x="3477176" y="203200"/>
            <a:ext cx="8229600" cy="1143000"/>
          </a:xfrm>
        </p:spPr>
        <p:txBody>
          <a:bodyPr/>
          <a:lstStyle/>
          <a:p>
            <a:pPr algn="r" eaLnBrk="1" hangingPunct="1"/>
            <a:r>
              <a:rPr lang="en-GB" altLang="en-US" sz="4000" dirty="0"/>
              <a:t>What is Programming?</a:t>
            </a:r>
          </a:p>
        </p:txBody>
      </p:sp>
      <p:sp>
        <p:nvSpPr>
          <p:cNvPr id="10243" name="Rectangle 3">
            <a:extLst>
              <a:ext uri="{FF2B5EF4-FFF2-40B4-BE49-F238E27FC236}">
                <a16:creationId xmlns:a16="http://schemas.microsoft.com/office/drawing/2014/main" id="{0D6F570B-6D89-4DC6-AB58-E73F18CB0CFB}"/>
              </a:ext>
            </a:extLst>
          </p:cNvPr>
          <p:cNvSpPr>
            <a:spLocks noGrp="1" noChangeArrowheads="1"/>
          </p:cNvSpPr>
          <p:nvPr>
            <p:ph idx="1"/>
          </p:nvPr>
        </p:nvSpPr>
        <p:spPr>
          <a:xfrm>
            <a:off x="389106" y="1666240"/>
            <a:ext cx="11516756" cy="4933095"/>
          </a:xfrm>
        </p:spPr>
        <p:txBody>
          <a:bodyPr>
            <a:normAutofit lnSpcReduction="10000"/>
          </a:bodyPr>
          <a:lstStyle/>
          <a:p>
            <a:pPr marL="0" indent="0" algn="just">
              <a:spcBef>
                <a:spcPts val="0"/>
              </a:spcBef>
              <a:buNone/>
              <a:defRPr/>
            </a:pPr>
            <a:endParaRPr lang="en-GB" sz="2600" dirty="0">
              <a:solidFill>
                <a:srgbClr val="000000"/>
              </a:solidFill>
              <a:latin typeface="Courier New" pitchFamily="49" charset="0"/>
              <a:cs typeface="Times New Roman" pitchFamily="18" charset="0"/>
            </a:endParaRPr>
          </a:p>
          <a:p>
            <a:pPr marL="0" indent="0" algn="just">
              <a:spcBef>
                <a:spcPts val="0"/>
              </a:spcBef>
              <a:buNone/>
              <a:defRPr/>
            </a:pPr>
            <a:r>
              <a:rPr lang="en-GB" sz="2600" dirty="0">
                <a:solidFill>
                  <a:srgbClr val="000000"/>
                </a:solidFill>
                <a:latin typeface="Courier New" pitchFamily="49" charset="0"/>
                <a:cs typeface="Times New Roman" pitchFamily="18" charset="0"/>
              </a:rPr>
              <a:t>value = 2</a:t>
            </a:r>
          </a:p>
          <a:p>
            <a:pPr marL="0" indent="0" algn="just">
              <a:spcBef>
                <a:spcPts val="0"/>
              </a:spcBef>
              <a:buNone/>
              <a:defRPr/>
            </a:pPr>
            <a:r>
              <a:rPr lang="en-GB" sz="2600" dirty="0">
                <a:solidFill>
                  <a:srgbClr val="000000"/>
                </a:solidFill>
                <a:latin typeface="Courier New" pitchFamily="49" charset="0"/>
                <a:cs typeface="Times New Roman" pitchFamily="18" charset="0"/>
              </a:rPr>
              <a:t>answer = 4 + value</a:t>
            </a:r>
          </a:p>
          <a:p>
            <a:pPr marL="0" indent="0" algn="just">
              <a:spcBef>
                <a:spcPts val="0"/>
              </a:spcBef>
              <a:buNone/>
              <a:defRPr/>
            </a:pPr>
            <a:r>
              <a:rPr lang="en-GB" sz="2600" dirty="0">
                <a:solidFill>
                  <a:srgbClr val="000000"/>
                </a:solidFill>
                <a:latin typeface="Courier New" pitchFamily="49" charset="0"/>
                <a:cs typeface="Times New Roman" pitchFamily="18" charset="0"/>
              </a:rPr>
              <a:t>if answer &gt; 0 : </a:t>
            </a:r>
          </a:p>
          <a:p>
            <a:pPr marL="0" indent="0" algn="just">
              <a:spcBef>
                <a:spcPts val="0"/>
              </a:spcBef>
              <a:buNone/>
              <a:defRPr/>
            </a:pPr>
            <a:r>
              <a:rPr lang="en-GB" sz="2600" dirty="0">
                <a:solidFill>
                  <a:srgbClr val="000000"/>
                </a:solidFill>
                <a:latin typeface="Courier New" pitchFamily="49" charset="0"/>
                <a:cs typeface="Times New Roman" pitchFamily="18" charset="0"/>
              </a:rPr>
              <a:t>	print (answer</a:t>
            </a:r>
            <a:r>
              <a:rPr lang="en-GB" sz="2600" dirty="0">
                <a:solidFill>
                  <a:srgbClr val="000000"/>
                </a:solidFill>
                <a:latin typeface="Courier New" pitchFamily="49" charset="0"/>
                <a:ea typeface="Times New Roman" pitchFamily="18" charset="0"/>
                <a:cs typeface="Courier New" pitchFamily="49" charset="0"/>
              </a:rPr>
              <a:t>)</a:t>
            </a:r>
            <a:endParaRPr lang="en-GB" sz="2600" dirty="0"/>
          </a:p>
          <a:p>
            <a:pPr marL="0" indent="0">
              <a:spcBef>
                <a:spcPts val="0"/>
              </a:spcBef>
              <a:buNone/>
              <a:defRPr/>
            </a:pPr>
            <a:endParaRPr lang="en-GB" sz="2600" dirty="0"/>
          </a:p>
          <a:p>
            <a:pPr marL="0" indent="0">
              <a:buNone/>
              <a:defRPr/>
            </a:pPr>
            <a:r>
              <a:rPr lang="en-GB" sz="2600" dirty="0"/>
              <a:t>Code is written in text files called the </a:t>
            </a:r>
            <a:r>
              <a:rPr lang="en-GB" sz="2600" dirty="0">
                <a:solidFill>
                  <a:schemeClr val="accent5">
                    <a:lumMod val="75000"/>
                  </a:schemeClr>
                </a:solidFill>
              </a:rPr>
              <a:t>source code </a:t>
            </a:r>
            <a:r>
              <a:rPr lang="en-GB" sz="2600" dirty="0"/>
              <a:t>(sometimes “</a:t>
            </a:r>
            <a:r>
              <a:rPr lang="en-GB" sz="2600" dirty="0" err="1"/>
              <a:t>src</a:t>
            </a:r>
            <a:r>
              <a:rPr lang="en-GB" sz="2600" dirty="0"/>
              <a:t>”). In Python’s case, each command is on a new line.</a:t>
            </a:r>
          </a:p>
          <a:p>
            <a:pPr marL="0" indent="0">
              <a:buNone/>
              <a:defRPr/>
            </a:pPr>
            <a:r>
              <a:rPr lang="en-GB" sz="2600" dirty="0"/>
              <a:t>The code has a specific </a:t>
            </a:r>
            <a:r>
              <a:rPr lang="en-GB" sz="2600" dirty="0">
                <a:solidFill>
                  <a:schemeClr val="accent5">
                    <a:lumMod val="75000"/>
                  </a:schemeClr>
                </a:solidFill>
              </a:rPr>
              <a:t>syntax</a:t>
            </a:r>
            <a:r>
              <a:rPr lang="en-GB" sz="2600" dirty="0"/>
              <a:t> along with </a:t>
            </a:r>
            <a:r>
              <a:rPr lang="en-GB" sz="2600" dirty="0">
                <a:solidFill>
                  <a:schemeClr val="accent5">
                    <a:lumMod val="75000"/>
                  </a:schemeClr>
                </a:solidFill>
              </a:rPr>
              <a:t>keywords</a:t>
            </a:r>
            <a:r>
              <a:rPr lang="en-GB" sz="2600" dirty="0"/>
              <a:t> and </a:t>
            </a:r>
            <a:r>
              <a:rPr lang="en-GB" sz="2600" dirty="0">
                <a:solidFill>
                  <a:schemeClr val="accent5">
                    <a:lumMod val="75000"/>
                  </a:schemeClr>
                </a:solidFill>
              </a:rPr>
              <a:t>operators</a:t>
            </a:r>
            <a:r>
              <a:rPr lang="en-GB" sz="2600" dirty="0"/>
              <a:t> that have specific meanings for the computer. Here </a:t>
            </a:r>
            <a:r>
              <a:rPr lang="en-GB" sz="2600" dirty="0">
                <a:latin typeface="Courier New" panose="02070309020205020404" pitchFamily="49" charset="0"/>
                <a:cs typeface="Courier New" panose="02070309020205020404" pitchFamily="49" charset="0"/>
              </a:rPr>
              <a:t>if</a:t>
            </a:r>
            <a:r>
              <a:rPr lang="en-GB" sz="2600" dirty="0"/>
              <a:t> is a </a:t>
            </a:r>
            <a:r>
              <a:rPr lang="en-GB" sz="2600" dirty="0">
                <a:solidFill>
                  <a:schemeClr val="accent5">
                    <a:lumMod val="75000"/>
                  </a:schemeClr>
                </a:solidFill>
              </a:rPr>
              <a:t>control flow keyword</a:t>
            </a:r>
            <a:r>
              <a:rPr lang="en-GB" sz="2600" dirty="0"/>
              <a:t>: it controls the flow of the program as it runs based on some </a:t>
            </a:r>
            <a:r>
              <a:rPr lang="en-GB" sz="2600" dirty="0">
                <a:solidFill>
                  <a:schemeClr val="accent5">
                    <a:lumMod val="75000"/>
                  </a:schemeClr>
                </a:solidFill>
              </a:rPr>
              <a:t>condition</a:t>
            </a:r>
            <a:r>
              <a:rPr lang="en-GB" sz="2600" dirty="0"/>
              <a:t>.</a:t>
            </a:r>
          </a:p>
          <a:p>
            <a:pPr marL="0" indent="0">
              <a:buNone/>
              <a:defRPr/>
            </a:pPr>
            <a:r>
              <a:rPr lang="en-GB" sz="2600" dirty="0"/>
              <a:t>One or more files (often written by different people) work together to make a program.</a:t>
            </a:r>
          </a:p>
        </p:txBody>
      </p:sp>
    </p:spTree>
    <p:extLst>
      <p:ext uri="{BB962C8B-B14F-4D97-AF65-F5344CB8AC3E}">
        <p14:creationId xmlns:p14="http://schemas.microsoft.com/office/powerpoint/2010/main" val="19267015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2EB3F-1C58-4DAD-AB68-FBC9D84CB548}"/>
              </a:ext>
            </a:extLst>
          </p:cNvPr>
          <p:cNvSpPr>
            <a:spLocks noGrp="1"/>
          </p:cNvSpPr>
          <p:nvPr>
            <p:ph type="title"/>
          </p:nvPr>
        </p:nvSpPr>
        <p:spPr/>
        <p:txBody>
          <a:bodyPr/>
          <a:lstStyle/>
          <a:p>
            <a:pPr algn="r"/>
            <a:r>
              <a:rPr lang="en-GB" dirty="0"/>
              <a:t>Language change</a:t>
            </a:r>
          </a:p>
        </p:txBody>
      </p:sp>
      <p:sp>
        <p:nvSpPr>
          <p:cNvPr id="3" name="Content Placeholder 2">
            <a:extLst>
              <a:ext uri="{FF2B5EF4-FFF2-40B4-BE49-F238E27FC236}">
                <a16:creationId xmlns:a16="http://schemas.microsoft.com/office/drawing/2014/main" id="{ECBBDB52-07CA-4064-8BC0-1BAA7BB6397D}"/>
              </a:ext>
            </a:extLst>
          </p:cNvPr>
          <p:cNvSpPr>
            <a:spLocks noGrp="1"/>
          </p:cNvSpPr>
          <p:nvPr>
            <p:ph idx="1"/>
          </p:nvPr>
        </p:nvSpPr>
        <p:spPr>
          <a:xfrm>
            <a:off x="291830" y="1825624"/>
            <a:ext cx="11446080" cy="4612497"/>
          </a:xfrm>
        </p:spPr>
        <p:txBody>
          <a:bodyPr>
            <a:normAutofit/>
          </a:bodyPr>
          <a:lstStyle/>
          <a:p>
            <a:pPr marL="0" indent="0">
              <a:buNone/>
            </a:pPr>
            <a:r>
              <a:rPr lang="en-GB" dirty="0"/>
              <a:t>Generally language designers go to extreme lengths to ensure </a:t>
            </a:r>
            <a:r>
              <a:rPr lang="en-GB" dirty="0">
                <a:solidFill>
                  <a:schemeClr val="accent5">
                    <a:lumMod val="75000"/>
                  </a:schemeClr>
                </a:solidFill>
              </a:rPr>
              <a:t>backward-compatibility</a:t>
            </a:r>
            <a:r>
              <a:rPr lang="en-GB" dirty="0"/>
              <a:t> (i.e. old code still works in the new version).</a:t>
            </a:r>
          </a:p>
          <a:p>
            <a:pPr marL="0" indent="0">
              <a:buNone/>
            </a:pPr>
            <a:endParaRPr lang="en-GB" dirty="0"/>
          </a:p>
          <a:p>
            <a:pPr marL="0" indent="0">
              <a:buNone/>
            </a:pPr>
            <a:r>
              <a:rPr lang="en-GB" dirty="0"/>
              <a:t>However language features may be </a:t>
            </a:r>
            <a:r>
              <a:rPr lang="en-GB" dirty="0">
                <a:solidFill>
                  <a:schemeClr val="accent5">
                    <a:lumMod val="75000"/>
                  </a:schemeClr>
                </a:solidFill>
              </a:rPr>
              <a:t>deprecated </a:t>
            </a:r>
            <a:r>
              <a:rPr lang="en-GB" dirty="0"/>
              <a:t>(scheduled to be removed in a future version).</a:t>
            </a:r>
          </a:p>
          <a:p>
            <a:pPr marL="0" indent="0">
              <a:buNone/>
            </a:pPr>
            <a:endParaRPr lang="en-GB" dirty="0"/>
          </a:p>
          <a:p>
            <a:pPr marL="0" indent="0">
              <a:buNone/>
            </a:pPr>
            <a:r>
              <a:rPr lang="en-GB" dirty="0"/>
              <a:t>There is lots of </a:t>
            </a:r>
            <a:r>
              <a:rPr lang="en-GB" dirty="0">
                <a:solidFill>
                  <a:schemeClr val="accent5">
                    <a:lumMod val="75000"/>
                  </a:schemeClr>
                </a:solidFill>
              </a:rPr>
              <a:t>legacy code </a:t>
            </a:r>
            <a:r>
              <a:rPr lang="en-GB" dirty="0"/>
              <a:t>(old but vital code) hanging around, and people need time (often decades; and significant funding) to revise it.</a:t>
            </a:r>
          </a:p>
          <a:p>
            <a:pPr marL="0" indent="0">
              <a:buNone/>
            </a:pPr>
            <a:endParaRPr lang="en-GB" dirty="0"/>
          </a:p>
        </p:txBody>
      </p:sp>
    </p:spTree>
    <p:extLst>
      <p:ext uri="{BB962C8B-B14F-4D97-AF65-F5344CB8AC3E}">
        <p14:creationId xmlns:p14="http://schemas.microsoft.com/office/powerpoint/2010/main" val="15414319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50220-BD3A-4806-80A9-5FD2A4B9B834}"/>
              </a:ext>
            </a:extLst>
          </p:cNvPr>
          <p:cNvSpPr>
            <a:spLocks noGrp="1"/>
          </p:cNvSpPr>
          <p:nvPr>
            <p:ph type="title"/>
          </p:nvPr>
        </p:nvSpPr>
        <p:spPr/>
        <p:txBody>
          <a:bodyPr/>
          <a:lstStyle/>
          <a:p>
            <a:pPr algn="r"/>
            <a:r>
              <a:rPr lang="en-GB" dirty="0"/>
              <a:t>What’s in a program?</a:t>
            </a:r>
          </a:p>
        </p:txBody>
      </p:sp>
      <p:sp>
        <p:nvSpPr>
          <p:cNvPr id="3" name="Content Placeholder 2">
            <a:extLst>
              <a:ext uri="{FF2B5EF4-FFF2-40B4-BE49-F238E27FC236}">
                <a16:creationId xmlns:a16="http://schemas.microsoft.com/office/drawing/2014/main" id="{43A48B75-30B1-4DBC-A854-10DDDE98C1BD}"/>
              </a:ext>
            </a:extLst>
          </p:cNvPr>
          <p:cNvSpPr>
            <a:spLocks noGrp="1"/>
          </p:cNvSpPr>
          <p:nvPr>
            <p:ph idx="1"/>
          </p:nvPr>
        </p:nvSpPr>
        <p:spPr>
          <a:xfrm>
            <a:off x="391887" y="1825625"/>
            <a:ext cx="11383346" cy="4649820"/>
          </a:xfrm>
        </p:spPr>
        <p:txBody>
          <a:bodyPr>
            <a:normAutofit/>
          </a:bodyPr>
          <a:lstStyle/>
          <a:p>
            <a:pPr marL="0" indent="0">
              <a:buNone/>
            </a:pPr>
            <a:r>
              <a:rPr lang="en-GB" dirty="0">
                <a:solidFill>
                  <a:schemeClr val="accent5">
                    <a:lumMod val="75000"/>
                  </a:schemeClr>
                </a:solidFill>
              </a:rPr>
              <a:t>Variables</a:t>
            </a:r>
            <a:r>
              <a:rPr lang="en-GB" dirty="0"/>
              <a:t> : labels attached to data (including text and other bits of code)</a:t>
            </a:r>
          </a:p>
          <a:p>
            <a:pPr marL="0" indent="0">
              <a:buNone/>
            </a:pPr>
            <a:r>
              <a:rPr lang="en-GB" dirty="0">
                <a:solidFill>
                  <a:schemeClr val="accent5">
                    <a:lumMod val="75000"/>
                  </a:schemeClr>
                </a:solidFill>
              </a:rPr>
              <a:t>Delimiters: </a:t>
            </a:r>
            <a:r>
              <a:rPr lang="en-GB" dirty="0"/>
              <a:t>things like "()" and “:” that structure the code.</a:t>
            </a:r>
          </a:p>
          <a:p>
            <a:pPr marL="0" indent="0">
              <a:buNone/>
            </a:pPr>
            <a:r>
              <a:rPr lang="en-GB" dirty="0">
                <a:solidFill>
                  <a:schemeClr val="accent5">
                    <a:lumMod val="75000"/>
                  </a:schemeClr>
                </a:solidFill>
              </a:rPr>
              <a:t>Operators</a:t>
            </a:r>
            <a:r>
              <a:rPr lang="en-GB" dirty="0"/>
              <a:t>: things like “+” that act with variables.</a:t>
            </a:r>
          </a:p>
          <a:p>
            <a:pPr marL="0" indent="0">
              <a:buNone/>
            </a:pPr>
            <a:r>
              <a:rPr lang="en-GB" dirty="0">
                <a:solidFill>
                  <a:schemeClr val="accent5">
                    <a:lumMod val="75000"/>
                  </a:schemeClr>
                </a:solidFill>
              </a:rPr>
              <a:t>Keywords</a:t>
            </a:r>
            <a:r>
              <a:rPr lang="en-GB" dirty="0"/>
              <a:t>: words that can only be used to mean specific things (like the word “</a:t>
            </a:r>
            <a:r>
              <a:rPr lang="en-GB" dirty="0">
                <a:latin typeface="Courier New" panose="02070309020205020404" pitchFamily="49" charset="0"/>
                <a:cs typeface="Courier New" panose="02070309020205020404" pitchFamily="49" charset="0"/>
              </a:rPr>
              <a:t>if</a:t>
            </a:r>
            <a:r>
              <a:rPr lang="en-GB" dirty="0"/>
              <a:t>” and can't be used for variable names. </a:t>
            </a:r>
          </a:p>
          <a:p>
            <a:pPr marL="0" indent="0">
              <a:buNone/>
            </a:pPr>
            <a:r>
              <a:rPr lang="en-GB" dirty="0">
                <a:solidFill>
                  <a:schemeClr val="accent5">
                    <a:lumMod val="75000"/>
                  </a:schemeClr>
                </a:solidFill>
              </a:rPr>
              <a:t>Expressions</a:t>
            </a:r>
            <a:r>
              <a:rPr lang="en-GB" dirty="0"/>
              <a:t>: combinations of variables, keywords, and operators that evaluate to a value.</a:t>
            </a:r>
          </a:p>
          <a:p>
            <a:pPr marL="0" indent="0">
              <a:buNone/>
            </a:pPr>
            <a:r>
              <a:rPr lang="en-GB" dirty="0"/>
              <a:t>These are built up into </a:t>
            </a:r>
            <a:r>
              <a:rPr lang="en-GB" dirty="0">
                <a:solidFill>
                  <a:schemeClr val="accent5">
                    <a:lumMod val="75000"/>
                  </a:schemeClr>
                </a:solidFill>
              </a:rPr>
              <a:t>statements</a:t>
            </a:r>
            <a:r>
              <a:rPr lang="en-GB" dirty="0"/>
              <a:t> telling the computer what to do.</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20843975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2B83D6-0CC7-4CAC-BD6C-1B96671271D0}"/>
              </a:ext>
            </a:extLst>
          </p:cNvPr>
          <p:cNvSpPr>
            <a:spLocks noGrp="1"/>
          </p:cNvSpPr>
          <p:nvPr>
            <p:ph type="title"/>
          </p:nvPr>
        </p:nvSpPr>
        <p:spPr/>
        <p:txBody>
          <a:bodyPr/>
          <a:lstStyle/>
          <a:p>
            <a:pPr algn="r"/>
            <a:r>
              <a:rPr lang="en-GB" dirty="0"/>
              <a:t>What’s in a program?</a:t>
            </a:r>
          </a:p>
        </p:txBody>
      </p:sp>
      <p:sp>
        <p:nvSpPr>
          <p:cNvPr id="3" name="Content Placeholder 2">
            <a:extLst>
              <a:ext uri="{FF2B5EF4-FFF2-40B4-BE49-F238E27FC236}">
                <a16:creationId xmlns:a16="http://schemas.microsoft.com/office/drawing/2014/main" id="{5D33C0A5-9E92-4562-B3F0-8C95771E70B7}"/>
              </a:ext>
            </a:extLst>
          </p:cNvPr>
          <p:cNvSpPr>
            <a:spLocks noGrp="1"/>
          </p:cNvSpPr>
          <p:nvPr>
            <p:ph idx="1"/>
          </p:nvPr>
        </p:nvSpPr>
        <p:spPr>
          <a:xfrm>
            <a:off x="373223" y="1511559"/>
            <a:ext cx="11495315" cy="5150498"/>
          </a:xfrm>
        </p:spPr>
        <p:txBody>
          <a:bodyPr>
            <a:normAutofit/>
          </a:bodyPr>
          <a:lstStyle/>
          <a:p>
            <a:pPr marL="0" indent="0">
              <a:buNone/>
            </a:pPr>
            <a:r>
              <a:rPr lang="en-GB" dirty="0"/>
              <a:t>Statements are structured into programs using:</a:t>
            </a:r>
          </a:p>
          <a:p>
            <a:pPr marL="0" indent="0">
              <a:buNone/>
            </a:pPr>
            <a:endParaRPr lang="en-GB" dirty="0"/>
          </a:p>
          <a:p>
            <a:pPr marL="0" indent="0">
              <a:buNone/>
            </a:pPr>
            <a:r>
              <a:rPr lang="en-GB" dirty="0">
                <a:solidFill>
                  <a:schemeClr val="accent5">
                    <a:lumMod val="75000"/>
                  </a:schemeClr>
                </a:solidFill>
              </a:rPr>
              <a:t>Line breaks</a:t>
            </a:r>
            <a:r>
              <a:rPr lang="en-GB" dirty="0"/>
              <a:t>: in Python, each new line is generally a new statement.</a:t>
            </a:r>
          </a:p>
          <a:p>
            <a:pPr marL="0" indent="0">
              <a:buNone/>
            </a:pPr>
            <a:r>
              <a:rPr lang="en-GB" dirty="0">
                <a:solidFill>
                  <a:schemeClr val="accent5">
                    <a:lumMod val="75000"/>
                  </a:schemeClr>
                </a:solidFill>
              </a:rPr>
              <a:t>Control flow keywords</a:t>
            </a:r>
            <a:r>
              <a:rPr lang="en-GB" dirty="0"/>
              <a:t>: keywords (like “if”) that control the flow of the code.</a:t>
            </a:r>
          </a:p>
          <a:p>
            <a:pPr marL="0" indent="0">
              <a:buNone/>
            </a:pPr>
            <a:r>
              <a:rPr lang="en-GB" dirty="0">
                <a:solidFill>
                  <a:schemeClr val="accent5">
                    <a:lumMod val="75000"/>
                  </a:schemeClr>
                </a:solidFill>
              </a:rPr>
              <a:t>Procedures</a:t>
            </a:r>
            <a:r>
              <a:rPr lang="en-GB" dirty="0"/>
              <a:t>: separate parts of a program that can be called and that run and may return results (or nothing) to the code that calls them.</a:t>
            </a:r>
          </a:p>
          <a:p>
            <a:pPr marL="0" indent="0">
              <a:buNone/>
            </a:pPr>
            <a:r>
              <a:rPr lang="en-GB" dirty="0">
                <a:solidFill>
                  <a:schemeClr val="accent5">
                    <a:lumMod val="75000"/>
                  </a:schemeClr>
                </a:solidFill>
              </a:rPr>
              <a:t>Classes</a:t>
            </a:r>
            <a:r>
              <a:rPr lang="en-GB" dirty="0"/>
              <a:t>: code organised into separate bits and that does a specific job.</a:t>
            </a:r>
          </a:p>
          <a:p>
            <a:pPr marL="0" indent="0">
              <a:buNone/>
            </a:pPr>
            <a:r>
              <a:rPr lang="en-GB" dirty="0">
                <a:solidFill>
                  <a:schemeClr val="accent5">
                    <a:lumMod val="75000"/>
                  </a:schemeClr>
                </a:solidFill>
              </a:rPr>
              <a:t>Libraries</a:t>
            </a:r>
            <a:r>
              <a:rPr lang="en-GB" dirty="0"/>
              <a:t>: a collection of classes that might help do a particular set of jobs.</a:t>
            </a:r>
          </a:p>
          <a:p>
            <a:endParaRPr lang="en-GB" dirty="0"/>
          </a:p>
        </p:txBody>
      </p:sp>
    </p:spTree>
    <p:extLst>
      <p:ext uri="{BB962C8B-B14F-4D97-AF65-F5344CB8AC3E}">
        <p14:creationId xmlns:p14="http://schemas.microsoft.com/office/powerpoint/2010/main" val="40144440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478EF-7EF7-4BC1-BE4E-5D7CB43878AB}"/>
              </a:ext>
            </a:extLst>
          </p:cNvPr>
          <p:cNvSpPr>
            <a:spLocks noGrp="1"/>
          </p:cNvSpPr>
          <p:nvPr>
            <p:ph type="title"/>
          </p:nvPr>
        </p:nvSpPr>
        <p:spPr/>
        <p:txBody>
          <a:bodyPr/>
          <a:lstStyle/>
          <a:p>
            <a:pPr algn="r"/>
            <a:r>
              <a:rPr lang="en-GB" dirty="0"/>
              <a:t>The Python Philosophy</a:t>
            </a:r>
          </a:p>
        </p:txBody>
      </p:sp>
      <p:sp>
        <p:nvSpPr>
          <p:cNvPr id="3" name="Content Placeholder 2">
            <a:extLst>
              <a:ext uri="{FF2B5EF4-FFF2-40B4-BE49-F238E27FC236}">
                <a16:creationId xmlns:a16="http://schemas.microsoft.com/office/drawing/2014/main" id="{358FA09E-B753-4B8C-96F1-6AA733EC4DBE}"/>
              </a:ext>
            </a:extLst>
          </p:cNvPr>
          <p:cNvSpPr>
            <a:spLocks noGrp="1"/>
          </p:cNvSpPr>
          <p:nvPr>
            <p:ph idx="1"/>
          </p:nvPr>
        </p:nvSpPr>
        <p:spPr>
          <a:xfrm>
            <a:off x="426720" y="1825625"/>
            <a:ext cx="11379200" cy="4594630"/>
          </a:xfrm>
        </p:spPr>
        <p:txBody>
          <a:bodyPr>
            <a:normAutofit/>
          </a:bodyPr>
          <a:lstStyle/>
          <a:p>
            <a:pPr marL="0" indent="0">
              <a:buNone/>
            </a:pPr>
            <a:r>
              <a:rPr lang="en-GB" dirty="0"/>
              <a:t>Python development aimed to keep the language simple and not aim for perfection as “good enough” is often just that.</a:t>
            </a:r>
          </a:p>
          <a:p>
            <a:pPr marL="0" indent="0">
              <a:buNone/>
            </a:pPr>
            <a:endParaRPr lang="en-GB" dirty="0"/>
          </a:p>
          <a:p>
            <a:pPr marL="0" indent="0">
              <a:buNone/>
            </a:pPr>
            <a:r>
              <a:rPr lang="en-GB" dirty="0"/>
              <a:t>Also ideas were borrowed from elsewhere whenever it made sense.</a:t>
            </a:r>
          </a:p>
          <a:p>
            <a:pPr marL="0" indent="0">
              <a:buNone/>
            </a:pPr>
            <a:endParaRPr lang="en-GB" dirty="0"/>
          </a:p>
          <a:p>
            <a:pPr marL="0" indent="0">
              <a:buNone/>
            </a:pPr>
            <a:r>
              <a:rPr lang="en-GB" dirty="0"/>
              <a:t>This resulted in a language which is, to reuse author Luciano </a:t>
            </a:r>
            <a:r>
              <a:rPr lang="en-GB" dirty="0" err="1"/>
              <a:t>Ramalho’s</a:t>
            </a:r>
            <a:r>
              <a:rPr lang="en-GB" dirty="0"/>
              <a:t> phrase: “Clear, Concise, and Effective”.</a:t>
            </a:r>
          </a:p>
        </p:txBody>
      </p:sp>
    </p:spTree>
    <p:extLst>
      <p:ext uri="{BB962C8B-B14F-4D97-AF65-F5344CB8AC3E}">
        <p14:creationId xmlns:p14="http://schemas.microsoft.com/office/powerpoint/2010/main" val="3774972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05987CA4-9E73-4828-82E9-AEAED58596EE}"/>
              </a:ext>
            </a:extLst>
          </p:cNvPr>
          <p:cNvSpPr>
            <a:spLocks noGrp="1" noChangeArrowheads="1"/>
          </p:cNvSpPr>
          <p:nvPr>
            <p:ph type="title"/>
          </p:nvPr>
        </p:nvSpPr>
        <p:spPr>
          <a:xfrm>
            <a:off x="3250163" y="479912"/>
            <a:ext cx="8229600" cy="685800"/>
          </a:xfrm>
        </p:spPr>
        <p:txBody>
          <a:bodyPr vert="horz" lIns="90488" tIns="44450" rIns="90488" bIns="44450" rtlCol="0" anchor="ctr">
            <a:normAutofit fontScale="90000"/>
          </a:bodyPr>
          <a:lstStyle/>
          <a:p>
            <a:pPr algn="r">
              <a:defRPr/>
            </a:pPr>
            <a:r>
              <a:rPr lang="en-GB" dirty="0"/>
              <a:t>Why Python?</a:t>
            </a:r>
          </a:p>
        </p:txBody>
      </p:sp>
      <p:sp>
        <p:nvSpPr>
          <p:cNvPr id="13315" name="Rectangle 3">
            <a:extLst>
              <a:ext uri="{FF2B5EF4-FFF2-40B4-BE49-F238E27FC236}">
                <a16:creationId xmlns:a16="http://schemas.microsoft.com/office/drawing/2014/main" id="{CD5252B6-03BE-465D-A83F-AB8C3D0DB34D}"/>
              </a:ext>
            </a:extLst>
          </p:cNvPr>
          <p:cNvSpPr>
            <a:spLocks noGrp="1" noChangeArrowheads="1"/>
          </p:cNvSpPr>
          <p:nvPr>
            <p:ph idx="1"/>
          </p:nvPr>
        </p:nvSpPr>
        <p:spPr>
          <a:xfrm>
            <a:off x="802433" y="2276476"/>
            <a:ext cx="9252792" cy="4276725"/>
          </a:xfrm>
        </p:spPr>
        <p:txBody>
          <a:bodyPr vert="horz" lIns="90488" tIns="44450" rIns="90488" bIns="44450" rtlCol="0">
            <a:normAutofit/>
          </a:bodyPr>
          <a:lstStyle/>
          <a:p>
            <a:pPr>
              <a:spcAft>
                <a:spcPts val="600"/>
              </a:spcAft>
              <a:buNone/>
              <a:defRPr/>
            </a:pPr>
            <a:r>
              <a:rPr lang="en-GB" sz="2600" dirty="0"/>
              <a:t>It can be run on the most common Operating Systems</a:t>
            </a:r>
          </a:p>
          <a:p>
            <a:pPr marL="0" indent="0">
              <a:spcAft>
                <a:spcPts val="600"/>
              </a:spcAft>
              <a:buNone/>
              <a:defRPr/>
            </a:pPr>
            <a:r>
              <a:rPr lang="en-GB" sz="2600" dirty="0"/>
              <a:t>It has a thriving community of users that produce quality reusable code.</a:t>
            </a:r>
          </a:p>
          <a:p>
            <a:pPr marL="0" indent="0">
              <a:spcAft>
                <a:spcPts val="600"/>
              </a:spcAft>
              <a:buNone/>
              <a:defRPr/>
            </a:pPr>
            <a:r>
              <a:rPr lang="en-GB" sz="2600" dirty="0"/>
              <a:t>It is built into a wide range of software including GIS as a scripting language.</a:t>
            </a:r>
          </a:p>
          <a:p>
            <a:pPr marL="0" indent="0">
              <a:spcAft>
                <a:spcPts val="600"/>
              </a:spcAft>
              <a:buNone/>
              <a:defRPr/>
            </a:pPr>
            <a:r>
              <a:rPr lang="en-GB" sz="2600" dirty="0"/>
              <a:t>Knowledge of Python is highly desired by a wide range of employers.</a:t>
            </a:r>
          </a:p>
          <a:p>
            <a:pPr marL="0" indent="0">
              <a:spcAft>
                <a:spcPts val="600"/>
              </a:spcAft>
              <a:buNone/>
              <a:defRPr/>
            </a:pPr>
            <a:r>
              <a:rPr lang="en-GB" sz="2600" dirty="0"/>
              <a:t>Learning about it in depth will teach you about other languages.</a:t>
            </a:r>
          </a:p>
        </p:txBody>
      </p:sp>
      <p:pic>
        <p:nvPicPr>
          <p:cNvPr id="5" name="Picture 4">
            <a:extLst>
              <a:ext uri="{FF2B5EF4-FFF2-40B4-BE49-F238E27FC236}">
                <a16:creationId xmlns:a16="http://schemas.microsoft.com/office/drawing/2014/main" id="{C62271C3-F14F-4EDC-B8BC-E2DFEEBC7B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2880" y="479912"/>
            <a:ext cx="4506216" cy="1522066"/>
          </a:xfrm>
          <a:prstGeom prst="rect">
            <a:avLst/>
          </a:prstGeom>
        </p:spPr>
      </p:pic>
    </p:spTree>
    <p:extLst>
      <p:ext uri="{BB962C8B-B14F-4D97-AF65-F5344CB8AC3E}">
        <p14:creationId xmlns:p14="http://schemas.microsoft.com/office/powerpoint/2010/main" val="239795759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CCA5879D-2CDF-4D62-959E-4684466144BB}"/>
              </a:ext>
            </a:extLst>
          </p:cNvPr>
          <p:cNvSpPr>
            <a:spLocks noGrp="1" noChangeArrowheads="1"/>
          </p:cNvSpPr>
          <p:nvPr>
            <p:ph type="title"/>
          </p:nvPr>
        </p:nvSpPr>
        <p:spPr>
          <a:xfrm>
            <a:off x="3026230" y="405266"/>
            <a:ext cx="8435975" cy="1143000"/>
          </a:xfrm>
        </p:spPr>
        <p:txBody>
          <a:bodyPr>
            <a:normAutofit/>
          </a:bodyPr>
          <a:lstStyle/>
          <a:p>
            <a:pPr algn="r" eaLnBrk="1" hangingPunct="1"/>
            <a:r>
              <a:rPr lang="en-GB" altLang="en-US" sz="4000" dirty="0"/>
              <a:t>Computing history</a:t>
            </a:r>
            <a:endParaRPr lang="en-US" altLang="en-US" sz="4000" dirty="0"/>
          </a:p>
        </p:txBody>
      </p:sp>
      <p:sp>
        <p:nvSpPr>
          <p:cNvPr id="21507" name="Rectangle 3">
            <a:extLst>
              <a:ext uri="{FF2B5EF4-FFF2-40B4-BE49-F238E27FC236}">
                <a16:creationId xmlns:a16="http://schemas.microsoft.com/office/drawing/2014/main" id="{09E89749-03A5-46DD-9F77-DF18993BDDDE}"/>
              </a:ext>
            </a:extLst>
          </p:cNvPr>
          <p:cNvSpPr>
            <a:spLocks noGrp="1" noChangeArrowheads="1"/>
          </p:cNvSpPr>
          <p:nvPr>
            <p:ph idx="1"/>
          </p:nvPr>
        </p:nvSpPr>
        <p:spPr>
          <a:xfrm>
            <a:off x="391886" y="1770434"/>
            <a:ext cx="11588620" cy="4891623"/>
          </a:xfrm>
        </p:spPr>
        <p:txBody>
          <a:bodyPr>
            <a:normAutofit/>
          </a:bodyPr>
          <a:lstStyle/>
          <a:p>
            <a:r>
              <a:rPr lang="en-GB" altLang="en-US" dirty="0"/>
              <a:t>The first computers were people that did calculations</a:t>
            </a:r>
          </a:p>
          <a:p>
            <a:pPr lvl="1"/>
            <a:r>
              <a:rPr lang="en-GB" altLang="en-US" dirty="0"/>
              <a:t>For example: </a:t>
            </a:r>
            <a:r>
              <a:rPr lang="en-GB" altLang="en-US" dirty="0">
                <a:hlinkClick r:id="rId3"/>
              </a:rPr>
              <a:t>Katherine Johnson</a:t>
            </a:r>
            <a:r>
              <a:rPr lang="en-GB" altLang="en-US" dirty="0"/>
              <a:t> who helped with space exploration </a:t>
            </a:r>
          </a:p>
          <a:p>
            <a:r>
              <a:rPr lang="en-GB" altLang="en-US" dirty="0"/>
              <a:t>Machines were developed to take on these calculation tasks</a:t>
            </a:r>
          </a:p>
          <a:p>
            <a:r>
              <a:rPr lang="en-GB" altLang="en-US" dirty="0"/>
              <a:t>Modern computers are electronic and use and store charge and circuits to store and process data</a:t>
            </a:r>
          </a:p>
          <a:p>
            <a:r>
              <a:rPr lang="en-GB" altLang="en-US" dirty="0"/>
              <a:t>Data which represents things is separated from program instructions that are applied to read and change data</a:t>
            </a:r>
          </a:p>
          <a:p>
            <a:r>
              <a:rPr lang="en-GB" altLang="en-US" dirty="0"/>
              <a:t>Data and instructions are binary in that they are effectively encoded using a series of zeros and ones, each digit either a 0 or a 1 is known as a bit</a:t>
            </a:r>
          </a:p>
          <a:p>
            <a:pPr lvl="1"/>
            <a:r>
              <a:rPr lang="en-GB" altLang="en-US" dirty="0"/>
              <a:t>Bits are grouped together into Bytes – standard sized sets of bits</a:t>
            </a:r>
          </a:p>
          <a:p>
            <a:pPr lvl="2"/>
            <a:r>
              <a:rPr lang="en-GB" altLang="en-US" dirty="0"/>
              <a:t>32 bit machines are generally working with Bytes of length 32</a:t>
            </a:r>
          </a:p>
        </p:txBody>
      </p:sp>
    </p:spTree>
    <p:extLst>
      <p:ext uri="{BB962C8B-B14F-4D97-AF65-F5344CB8AC3E}">
        <p14:creationId xmlns:p14="http://schemas.microsoft.com/office/powerpoint/2010/main" val="912320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CCA5879D-2CDF-4D62-959E-4684466144BB}"/>
              </a:ext>
            </a:extLst>
          </p:cNvPr>
          <p:cNvSpPr>
            <a:spLocks noGrp="1" noChangeArrowheads="1"/>
          </p:cNvSpPr>
          <p:nvPr>
            <p:ph type="title"/>
          </p:nvPr>
        </p:nvSpPr>
        <p:spPr>
          <a:xfrm>
            <a:off x="3026230" y="405266"/>
            <a:ext cx="8435975" cy="1143000"/>
          </a:xfrm>
        </p:spPr>
        <p:txBody>
          <a:bodyPr>
            <a:normAutofit/>
          </a:bodyPr>
          <a:lstStyle/>
          <a:p>
            <a:pPr algn="r" eaLnBrk="1" hangingPunct="1"/>
            <a:r>
              <a:rPr lang="en-GB" altLang="en-US" sz="4000" dirty="0"/>
              <a:t>Binary</a:t>
            </a:r>
            <a:endParaRPr lang="en-US" altLang="en-US" sz="4000" dirty="0"/>
          </a:p>
        </p:txBody>
      </p:sp>
      <p:sp>
        <p:nvSpPr>
          <p:cNvPr id="21507" name="Rectangle 3">
            <a:extLst>
              <a:ext uri="{FF2B5EF4-FFF2-40B4-BE49-F238E27FC236}">
                <a16:creationId xmlns:a16="http://schemas.microsoft.com/office/drawing/2014/main" id="{09E89749-03A5-46DD-9F77-DF18993BDDDE}"/>
              </a:ext>
            </a:extLst>
          </p:cNvPr>
          <p:cNvSpPr>
            <a:spLocks noGrp="1" noChangeArrowheads="1"/>
          </p:cNvSpPr>
          <p:nvPr>
            <p:ph idx="1"/>
          </p:nvPr>
        </p:nvSpPr>
        <p:spPr>
          <a:xfrm>
            <a:off x="391886" y="1770434"/>
            <a:ext cx="11588620" cy="4891623"/>
          </a:xfrm>
        </p:spPr>
        <p:txBody>
          <a:bodyPr>
            <a:normAutofit/>
          </a:bodyPr>
          <a:lstStyle/>
          <a:p>
            <a:r>
              <a:rPr lang="en-GB" altLang="en-US" dirty="0"/>
              <a:t>Binary encoding can be used to represent different states and each state could represent a number or something else</a:t>
            </a:r>
          </a:p>
          <a:p>
            <a:pPr lvl="1"/>
            <a:r>
              <a:rPr lang="en-GB" altLang="en-US" dirty="0"/>
              <a:t>With 1 bit there are 2 states</a:t>
            </a:r>
          </a:p>
          <a:p>
            <a:pPr lvl="1"/>
            <a:r>
              <a:rPr lang="en-GB" altLang="en-US" dirty="0"/>
              <a:t>With 2 bits there are 2</a:t>
            </a:r>
            <a:r>
              <a:rPr lang="en-GB" altLang="en-US" baseline="30000" dirty="0"/>
              <a:t>2</a:t>
            </a:r>
            <a:r>
              <a:rPr lang="en-GB" altLang="en-US" dirty="0"/>
              <a:t> = 4 states</a:t>
            </a:r>
          </a:p>
          <a:p>
            <a:pPr lvl="1"/>
            <a:r>
              <a:rPr lang="en-GB" altLang="en-US" dirty="0"/>
              <a:t>With 4 bits there are 2</a:t>
            </a:r>
            <a:r>
              <a:rPr lang="en-GB" altLang="en-US" baseline="30000" dirty="0"/>
              <a:t>4</a:t>
            </a:r>
            <a:r>
              <a:rPr lang="en-GB" altLang="en-US" dirty="0"/>
              <a:t> = 16 states</a:t>
            </a:r>
          </a:p>
          <a:p>
            <a:pPr lvl="1"/>
            <a:r>
              <a:rPr lang="en-GB" altLang="en-US" dirty="0"/>
              <a:t>With 8 bits there are 2</a:t>
            </a:r>
            <a:r>
              <a:rPr lang="en-GB" altLang="en-US" baseline="30000" dirty="0"/>
              <a:t>8</a:t>
            </a:r>
            <a:r>
              <a:rPr lang="en-GB" altLang="en-US" dirty="0"/>
              <a:t> = 256 states</a:t>
            </a:r>
          </a:p>
          <a:p>
            <a:pPr lvl="1"/>
            <a:r>
              <a:rPr lang="en-GB" altLang="en-US" dirty="0"/>
              <a:t>With 16 bits there are 2</a:t>
            </a:r>
            <a:r>
              <a:rPr lang="en-GB" altLang="en-US" baseline="30000" dirty="0"/>
              <a:t>16</a:t>
            </a:r>
            <a:r>
              <a:rPr lang="en-GB" altLang="en-US" dirty="0"/>
              <a:t> = 65,536 states</a:t>
            </a:r>
          </a:p>
          <a:p>
            <a:pPr lvl="1"/>
            <a:r>
              <a:rPr lang="en-GB" altLang="en-US" dirty="0"/>
              <a:t>With 32 bits there are 2</a:t>
            </a:r>
            <a:r>
              <a:rPr lang="en-GB" altLang="en-US" baseline="30000" dirty="0"/>
              <a:t>32</a:t>
            </a:r>
            <a:r>
              <a:rPr lang="en-GB" altLang="en-US" dirty="0"/>
              <a:t> = 4,294,967,296 states</a:t>
            </a:r>
          </a:p>
          <a:p>
            <a:pPr lvl="1"/>
            <a:r>
              <a:rPr lang="en-GB" altLang="en-US" dirty="0"/>
              <a:t>With 64 bits there are 2</a:t>
            </a:r>
            <a:r>
              <a:rPr lang="en-GB" altLang="en-US" baseline="30000" dirty="0"/>
              <a:t>64</a:t>
            </a:r>
            <a:r>
              <a:rPr lang="en-GB" altLang="en-US" dirty="0"/>
              <a:t> = 18,446,744,073,709,551,616 states</a:t>
            </a:r>
          </a:p>
        </p:txBody>
      </p:sp>
    </p:spTree>
    <p:extLst>
      <p:ext uri="{BB962C8B-B14F-4D97-AF65-F5344CB8AC3E}">
        <p14:creationId xmlns:p14="http://schemas.microsoft.com/office/powerpoint/2010/main" val="1095609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CCA5879D-2CDF-4D62-959E-4684466144BB}"/>
              </a:ext>
            </a:extLst>
          </p:cNvPr>
          <p:cNvSpPr>
            <a:spLocks noGrp="1" noChangeArrowheads="1"/>
          </p:cNvSpPr>
          <p:nvPr>
            <p:ph type="title"/>
          </p:nvPr>
        </p:nvSpPr>
        <p:spPr>
          <a:xfrm>
            <a:off x="3026230" y="405266"/>
            <a:ext cx="8435975" cy="1143000"/>
          </a:xfrm>
        </p:spPr>
        <p:txBody>
          <a:bodyPr>
            <a:normAutofit/>
          </a:bodyPr>
          <a:lstStyle/>
          <a:p>
            <a:pPr algn="r" eaLnBrk="1" hangingPunct="1"/>
            <a:r>
              <a:rPr lang="en-GB" altLang="en-US" sz="4000" dirty="0"/>
              <a:t>Programming language types</a:t>
            </a:r>
            <a:endParaRPr lang="en-US" altLang="en-US" sz="4000" dirty="0"/>
          </a:p>
        </p:txBody>
      </p:sp>
      <p:sp>
        <p:nvSpPr>
          <p:cNvPr id="21507" name="Rectangle 3">
            <a:extLst>
              <a:ext uri="{FF2B5EF4-FFF2-40B4-BE49-F238E27FC236}">
                <a16:creationId xmlns:a16="http://schemas.microsoft.com/office/drawing/2014/main" id="{09E89749-03A5-46DD-9F77-DF18993BDDDE}"/>
              </a:ext>
            </a:extLst>
          </p:cNvPr>
          <p:cNvSpPr>
            <a:spLocks noGrp="1" noChangeArrowheads="1"/>
          </p:cNvSpPr>
          <p:nvPr>
            <p:ph idx="1"/>
          </p:nvPr>
        </p:nvSpPr>
        <p:spPr>
          <a:xfrm>
            <a:off x="391886" y="1770434"/>
            <a:ext cx="11588620" cy="4891623"/>
          </a:xfrm>
        </p:spPr>
        <p:txBody>
          <a:bodyPr>
            <a:normAutofit/>
          </a:bodyPr>
          <a:lstStyle/>
          <a:p>
            <a:r>
              <a:rPr lang="en-GB" altLang="en-US" dirty="0"/>
              <a:t>Low Level Languages</a:t>
            </a:r>
          </a:p>
          <a:p>
            <a:pPr lvl="1"/>
            <a:r>
              <a:rPr lang="en-GB" altLang="en-US" dirty="0"/>
              <a:t>First generation (Machine Code) languages are basic instructions that allowed the state of a computer to be set from a small list of possible states, and essentially allowed data to be read, deleted and written and for the state of the computer to be changed.</a:t>
            </a:r>
          </a:p>
          <a:p>
            <a:pPr lvl="1"/>
            <a:r>
              <a:rPr lang="en-GB" altLang="en-US" dirty="0"/>
              <a:t>Second generation (Assembler) languages allowed computers to do a lot more</a:t>
            </a:r>
          </a:p>
          <a:p>
            <a:pPr lvl="1"/>
            <a:r>
              <a:rPr lang="en-GB" altLang="en-US" dirty="0"/>
              <a:t>They are ‘Low Level’ as they operate close to the hardware, the memory and data processing units.</a:t>
            </a:r>
          </a:p>
        </p:txBody>
      </p:sp>
    </p:spTree>
    <p:extLst>
      <p:ext uri="{BB962C8B-B14F-4D97-AF65-F5344CB8AC3E}">
        <p14:creationId xmlns:p14="http://schemas.microsoft.com/office/powerpoint/2010/main" val="2733762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674C6E89-D238-4365-AF29-510D7F643A90}"/>
              </a:ext>
            </a:extLst>
          </p:cNvPr>
          <p:cNvSpPr>
            <a:spLocks noGrp="1" noChangeArrowheads="1"/>
          </p:cNvSpPr>
          <p:nvPr>
            <p:ph type="title"/>
          </p:nvPr>
        </p:nvSpPr>
        <p:spPr>
          <a:xfrm>
            <a:off x="3184267" y="216272"/>
            <a:ext cx="8507413" cy="1143000"/>
          </a:xfrm>
        </p:spPr>
        <p:txBody>
          <a:bodyPr rtlCol="0">
            <a:normAutofit/>
          </a:bodyPr>
          <a:lstStyle/>
          <a:p>
            <a:pPr algn="r">
              <a:defRPr/>
            </a:pPr>
            <a:r>
              <a:rPr lang="en-GB" altLang="en-US" sz="4400" dirty="0"/>
              <a:t>Programming language types</a:t>
            </a:r>
            <a:endParaRPr lang="en-US" dirty="0"/>
          </a:p>
        </p:txBody>
      </p:sp>
      <p:sp>
        <p:nvSpPr>
          <p:cNvPr id="25603" name="Rectangle 3">
            <a:extLst>
              <a:ext uri="{FF2B5EF4-FFF2-40B4-BE49-F238E27FC236}">
                <a16:creationId xmlns:a16="http://schemas.microsoft.com/office/drawing/2014/main" id="{43C381DB-1C95-4192-8CDC-A8F5C6608889}"/>
              </a:ext>
            </a:extLst>
          </p:cNvPr>
          <p:cNvSpPr>
            <a:spLocks noGrp="1" noChangeArrowheads="1"/>
          </p:cNvSpPr>
          <p:nvPr>
            <p:ph idx="1"/>
          </p:nvPr>
        </p:nvSpPr>
        <p:spPr>
          <a:xfrm>
            <a:off x="373223" y="1359273"/>
            <a:ext cx="11318457" cy="5114458"/>
          </a:xfrm>
        </p:spPr>
        <p:txBody>
          <a:bodyPr>
            <a:normAutofit fontScale="92500" lnSpcReduction="10000"/>
          </a:bodyPr>
          <a:lstStyle/>
          <a:p>
            <a:r>
              <a:rPr lang="en-GB" altLang="en-US" sz="2600" dirty="0"/>
              <a:t>High Level Languages</a:t>
            </a:r>
          </a:p>
          <a:p>
            <a:pPr lvl="1"/>
            <a:r>
              <a:rPr lang="en-GB" altLang="en-US" sz="2200" dirty="0"/>
              <a:t>Third generation languages first arrived in the 1950s</a:t>
            </a:r>
          </a:p>
          <a:p>
            <a:pPr lvl="1"/>
            <a:r>
              <a:rPr lang="en-GB" altLang="en-US" sz="2200" dirty="0"/>
              <a:t>Programs are:</a:t>
            </a:r>
          </a:p>
          <a:p>
            <a:pPr lvl="2"/>
            <a:r>
              <a:rPr lang="en-GB" altLang="en-US" sz="1800" dirty="0"/>
              <a:t>Written in a much more human readable form</a:t>
            </a:r>
          </a:p>
          <a:p>
            <a:pPr lvl="2"/>
            <a:r>
              <a:rPr lang="en-GB" altLang="en-US" sz="1800" dirty="0"/>
              <a:t>Compiled or interpreted into Machine Code before or as they are run</a:t>
            </a:r>
            <a:endParaRPr lang="en-GB" altLang="en-US" sz="2200" dirty="0"/>
          </a:p>
          <a:p>
            <a:pPr lvl="1"/>
            <a:r>
              <a:rPr lang="en-US" altLang="en-US" sz="2200" dirty="0"/>
              <a:t>Compiled languages</a:t>
            </a:r>
          </a:p>
          <a:p>
            <a:pPr lvl="2"/>
            <a:r>
              <a:rPr lang="en-US" altLang="en-US" sz="1800" dirty="0"/>
              <a:t>Programs are precompiled to check syntax and can be distributed as compiled (non-human readable) executables</a:t>
            </a:r>
          </a:p>
          <a:p>
            <a:pPr lvl="2"/>
            <a:r>
              <a:rPr lang="en-US" altLang="en-US" sz="1800" dirty="0"/>
              <a:t>Examples:</a:t>
            </a:r>
          </a:p>
          <a:p>
            <a:pPr lvl="3"/>
            <a:r>
              <a:rPr lang="en-GB" altLang="en-US" sz="1600" dirty="0"/>
              <a:t>Fortran</a:t>
            </a:r>
          </a:p>
          <a:p>
            <a:pPr lvl="3"/>
            <a:r>
              <a:rPr lang="en-GB" altLang="en-US" sz="1600" dirty="0"/>
              <a:t>C++</a:t>
            </a:r>
          </a:p>
          <a:p>
            <a:pPr lvl="3"/>
            <a:r>
              <a:rPr lang="en-GB" altLang="en-US" sz="1600" dirty="0"/>
              <a:t>Java</a:t>
            </a:r>
          </a:p>
          <a:p>
            <a:pPr lvl="1"/>
            <a:r>
              <a:rPr lang="en-GB" altLang="en-US" sz="2200" dirty="0"/>
              <a:t>Interpreted languages</a:t>
            </a:r>
          </a:p>
          <a:p>
            <a:pPr lvl="2"/>
            <a:r>
              <a:rPr lang="en-GB" altLang="en-US" sz="1800" dirty="0"/>
              <a:t>Programs are distributed as source code (human readable) form and are converted into machine code each time they are run</a:t>
            </a:r>
          </a:p>
          <a:p>
            <a:pPr lvl="2"/>
            <a:r>
              <a:rPr lang="en-GB" altLang="en-US" sz="1800" dirty="0"/>
              <a:t>Examples</a:t>
            </a:r>
          </a:p>
          <a:p>
            <a:pPr lvl="3"/>
            <a:r>
              <a:rPr lang="en-US" altLang="en-US" sz="1400" dirty="0"/>
              <a:t>Python</a:t>
            </a:r>
          </a:p>
          <a:p>
            <a:pPr lvl="3"/>
            <a:r>
              <a:rPr lang="en-US" altLang="en-US" sz="1400" dirty="0"/>
              <a:t>Ruby</a:t>
            </a:r>
          </a:p>
          <a:p>
            <a:pPr lvl="3"/>
            <a:r>
              <a:rPr lang="en-US" altLang="en-US" sz="1400" dirty="0" err="1"/>
              <a:t>Javascript</a:t>
            </a:r>
            <a:endParaRPr lang="en-GB" altLang="en-US" dirty="0"/>
          </a:p>
        </p:txBody>
      </p:sp>
    </p:spTree>
    <p:extLst>
      <p:ext uri="{BB962C8B-B14F-4D97-AF65-F5344CB8AC3E}">
        <p14:creationId xmlns:p14="http://schemas.microsoft.com/office/powerpoint/2010/main" val="302934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BC498-94CF-462C-8E82-A9C218574051}"/>
              </a:ext>
            </a:extLst>
          </p:cNvPr>
          <p:cNvSpPr>
            <a:spLocks noGrp="1"/>
          </p:cNvSpPr>
          <p:nvPr>
            <p:ph type="title"/>
          </p:nvPr>
        </p:nvSpPr>
        <p:spPr>
          <a:xfrm>
            <a:off x="335903" y="365125"/>
            <a:ext cx="11017897" cy="1325563"/>
          </a:xfrm>
        </p:spPr>
        <p:txBody>
          <a:bodyPr>
            <a:normAutofit/>
          </a:bodyPr>
          <a:lstStyle/>
          <a:p>
            <a:pPr algn="r"/>
            <a:r>
              <a:rPr lang="en-GB" dirty="0"/>
              <a:t>Imperative vs declarative</a:t>
            </a:r>
          </a:p>
        </p:txBody>
      </p:sp>
      <p:sp>
        <p:nvSpPr>
          <p:cNvPr id="3" name="Content Placeholder 2">
            <a:extLst>
              <a:ext uri="{FF2B5EF4-FFF2-40B4-BE49-F238E27FC236}">
                <a16:creationId xmlns:a16="http://schemas.microsoft.com/office/drawing/2014/main" id="{17CA4268-75D2-43D4-A399-D1A1BB42F83D}"/>
              </a:ext>
            </a:extLst>
          </p:cNvPr>
          <p:cNvSpPr>
            <a:spLocks noGrp="1"/>
          </p:cNvSpPr>
          <p:nvPr>
            <p:ph idx="1"/>
          </p:nvPr>
        </p:nvSpPr>
        <p:spPr>
          <a:xfrm>
            <a:off x="335903" y="1690688"/>
            <a:ext cx="11476652" cy="4896724"/>
          </a:xfrm>
        </p:spPr>
        <p:txBody>
          <a:bodyPr>
            <a:normAutofit fontScale="92500" lnSpcReduction="10000"/>
          </a:bodyPr>
          <a:lstStyle/>
          <a:p>
            <a:pPr marL="0" indent="0">
              <a:buNone/>
            </a:pPr>
            <a:endParaRPr lang="en-GB" dirty="0"/>
          </a:p>
          <a:p>
            <a:pPr marL="0" indent="0">
              <a:buNone/>
            </a:pPr>
            <a:r>
              <a:rPr lang="en-GB" dirty="0">
                <a:solidFill>
                  <a:schemeClr val="accent5">
                    <a:lumMod val="75000"/>
                  </a:schemeClr>
                </a:solidFill>
              </a:rPr>
              <a:t>Imperative Languages </a:t>
            </a:r>
            <a:r>
              <a:rPr lang="en-GB" dirty="0"/>
              <a:t>are traditionally the most popular. They are used to form sets of </a:t>
            </a:r>
            <a:r>
              <a:rPr lang="en-GB" dirty="0">
                <a:solidFill>
                  <a:schemeClr val="accent5">
                    <a:lumMod val="75000"/>
                  </a:schemeClr>
                </a:solidFill>
              </a:rPr>
              <a:t>statements</a:t>
            </a:r>
            <a:r>
              <a:rPr lang="en-GB" dirty="0"/>
              <a:t> that are read in sequence from top to bottom, which change the </a:t>
            </a:r>
            <a:r>
              <a:rPr lang="en-GB" dirty="0">
                <a:solidFill>
                  <a:schemeClr val="accent5">
                    <a:lumMod val="75000"/>
                  </a:schemeClr>
                </a:solidFill>
              </a:rPr>
              <a:t>state</a:t>
            </a:r>
            <a:r>
              <a:rPr lang="en-GB" dirty="0"/>
              <a:t> of the computer (for example, the data held).</a:t>
            </a:r>
          </a:p>
          <a:p>
            <a:pPr marL="0" indent="0">
              <a:buNone/>
            </a:pPr>
            <a:endParaRPr lang="en-GB" dirty="0"/>
          </a:p>
          <a:p>
            <a:pPr marL="0" indent="0" algn="just">
              <a:buNone/>
              <a:defRPr/>
            </a:pPr>
            <a:r>
              <a:rPr lang="en-GB" dirty="0">
                <a:solidFill>
                  <a:srgbClr val="000000"/>
                </a:solidFill>
                <a:latin typeface="Courier New" pitchFamily="49" charset="0"/>
                <a:cs typeface="Times New Roman" pitchFamily="18" charset="0"/>
              </a:rPr>
              <a:t>value = 2</a:t>
            </a:r>
          </a:p>
          <a:p>
            <a:pPr marL="0" indent="0" algn="just">
              <a:buNone/>
              <a:defRPr/>
            </a:pPr>
            <a:r>
              <a:rPr lang="en-GB" dirty="0">
                <a:solidFill>
                  <a:srgbClr val="000000"/>
                </a:solidFill>
                <a:latin typeface="Courier New" pitchFamily="49" charset="0"/>
                <a:ea typeface="Times New Roman" pitchFamily="18" charset="0"/>
                <a:cs typeface="Courier New" pitchFamily="49" charset="0"/>
              </a:rPr>
              <a:t>answer = 4 + value</a:t>
            </a:r>
          </a:p>
          <a:p>
            <a:pPr marL="0" indent="0" algn="just">
              <a:buNone/>
              <a:defRPr/>
            </a:pPr>
            <a:r>
              <a:rPr lang="en-GB" dirty="0">
                <a:solidFill>
                  <a:srgbClr val="000000"/>
                </a:solidFill>
                <a:latin typeface="Courier New" pitchFamily="49" charset="0"/>
                <a:ea typeface="Times New Roman" pitchFamily="18" charset="0"/>
                <a:cs typeface="Courier New" pitchFamily="49" charset="0"/>
              </a:rPr>
              <a:t>print (answer)</a:t>
            </a:r>
          </a:p>
          <a:p>
            <a:pPr marL="0" indent="0" algn="just">
              <a:buNone/>
              <a:defRPr/>
            </a:pPr>
            <a:endParaRPr lang="en-GB" dirty="0"/>
          </a:p>
          <a:p>
            <a:pPr marL="0" indent="0">
              <a:buNone/>
            </a:pPr>
            <a:r>
              <a:rPr lang="en-GB" dirty="0"/>
              <a:t>State is held in the computer memory with labels attached so we can refer to them as “</a:t>
            </a:r>
            <a:r>
              <a:rPr lang="en-GB" dirty="0">
                <a:solidFill>
                  <a:schemeClr val="accent5">
                    <a:lumMod val="75000"/>
                  </a:schemeClr>
                </a:solidFill>
              </a:rPr>
              <a:t>variables</a:t>
            </a:r>
            <a:r>
              <a:rPr lang="en-GB" dirty="0"/>
              <a:t>”. For example, the label “</a:t>
            </a:r>
            <a:r>
              <a:rPr lang="en-GB" dirty="0">
                <a:solidFill>
                  <a:srgbClr val="000000"/>
                </a:solidFill>
                <a:latin typeface="Courier New" pitchFamily="49" charset="0"/>
                <a:cs typeface="Courier New" pitchFamily="49" charset="0"/>
              </a:rPr>
              <a:t>value</a:t>
            </a:r>
            <a:r>
              <a:rPr lang="en-GB" dirty="0"/>
              <a:t>” above is assigned the number “</a:t>
            </a:r>
            <a:r>
              <a:rPr lang="en-GB" dirty="0">
                <a:solidFill>
                  <a:srgbClr val="000000"/>
                </a:solidFill>
                <a:latin typeface="Courier New" pitchFamily="49" charset="0"/>
                <a:cs typeface="Courier New" pitchFamily="49" charset="0"/>
              </a:rPr>
              <a:t>2</a:t>
            </a:r>
            <a:r>
              <a:rPr lang="en-GB" dirty="0"/>
              <a:t>”. The label “</a:t>
            </a:r>
            <a:r>
              <a:rPr lang="en-GB" dirty="0">
                <a:solidFill>
                  <a:srgbClr val="000000"/>
                </a:solidFill>
                <a:latin typeface="Courier New" pitchFamily="49" charset="0"/>
                <a:cs typeface="Courier New" pitchFamily="49" charset="0"/>
              </a:rPr>
              <a:t>answer</a:t>
            </a:r>
            <a:r>
              <a:rPr lang="en-GB" dirty="0"/>
              <a:t>” is assigned the </a:t>
            </a:r>
            <a:r>
              <a:rPr lang="en-GB" dirty="0">
                <a:solidFill>
                  <a:schemeClr val="accent5">
                    <a:lumMod val="75000"/>
                  </a:schemeClr>
                </a:solidFill>
              </a:rPr>
              <a:t>evaluation</a:t>
            </a:r>
            <a:r>
              <a:rPr lang="en-GB" dirty="0"/>
              <a:t> of the </a:t>
            </a:r>
            <a:r>
              <a:rPr lang="en-GB" dirty="0">
                <a:solidFill>
                  <a:schemeClr val="accent5">
                    <a:lumMod val="75000"/>
                  </a:schemeClr>
                </a:solidFill>
              </a:rPr>
              <a:t>expression</a:t>
            </a:r>
            <a:r>
              <a:rPr lang="en-GB" dirty="0"/>
              <a:t> </a:t>
            </a:r>
            <a:r>
              <a:rPr lang="en-GB" dirty="0">
                <a:solidFill>
                  <a:srgbClr val="000000"/>
                </a:solidFill>
                <a:latin typeface="Courier New" pitchFamily="49" charset="0"/>
                <a:cs typeface="Courier New" pitchFamily="49" charset="0"/>
              </a:rPr>
              <a:t>4 + value</a:t>
            </a:r>
            <a:r>
              <a:rPr lang="en-GB" dirty="0">
                <a:solidFill>
                  <a:srgbClr val="000000"/>
                </a:solidFill>
                <a:latin typeface="Courier New" pitchFamily="49" charset="0"/>
                <a:ea typeface="Times New Roman" pitchFamily="18" charset="0"/>
                <a:cs typeface="Courier New" pitchFamily="49" charset="0"/>
              </a:rPr>
              <a:t>.</a:t>
            </a:r>
            <a:endParaRPr lang="en-GB" dirty="0"/>
          </a:p>
        </p:txBody>
      </p:sp>
    </p:spTree>
    <p:extLst>
      <p:ext uri="{BB962C8B-B14F-4D97-AF65-F5344CB8AC3E}">
        <p14:creationId xmlns:p14="http://schemas.microsoft.com/office/powerpoint/2010/main" val="1129991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F0A43-0D7E-485F-B4A9-9AA0D7322E14}"/>
              </a:ext>
            </a:extLst>
          </p:cNvPr>
          <p:cNvSpPr>
            <a:spLocks noGrp="1"/>
          </p:cNvSpPr>
          <p:nvPr>
            <p:ph type="title"/>
          </p:nvPr>
        </p:nvSpPr>
        <p:spPr>
          <a:xfrm>
            <a:off x="1136779" y="327803"/>
            <a:ext cx="10515600" cy="1325563"/>
          </a:xfrm>
        </p:spPr>
        <p:txBody>
          <a:bodyPr/>
          <a:lstStyle/>
          <a:p>
            <a:pPr algn="r"/>
            <a:r>
              <a:rPr lang="en-GB" dirty="0"/>
              <a:t>Control flow</a:t>
            </a:r>
          </a:p>
        </p:txBody>
      </p:sp>
      <p:sp>
        <p:nvSpPr>
          <p:cNvPr id="3" name="Content Placeholder 2">
            <a:extLst>
              <a:ext uri="{FF2B5EF4-FFF2-40B4-BE49-F238E27FC236}">
                <a16:creationId xmlns:a16="http://schemas.microsoft.com/office/drawing/2014/main" id="{3BF55FE4-33FC-49FE-9592-85B2B2C13FFA}"/>
              </a:ext>
            </a:extLst>
          </p:cNvPr>
          <p:cNvSpPr>
            <a:spLocks noGrp="1"/>
          </p:cNvSpPr>
          <p:nvPr>
            <p:ph idx="1"/>
          </p:nvPr>
        </p:nvSpPr>
        <p:spPr>
          <a:xfrm>
            <a:off x="541176" y="1825625"/>
            <a:ext cx="10812624" cy="4351338"/>
          </a:xfrm>
        </p:spPr>
        <p:txBody>
          <a:bodyPr>
            <a:normAutofit fontScale="92500" lnSpcReduction="20000"/>
          </a:bodyPr>
          <a:lstStyle/>
          <a:p>
            <a:pPr marL="0" indent="0">
              <a:buNone/>
            </a:pPr>
            <a:endParaRPr lang="en-GB" dirty="0"/>
          </a:p>
          <a:p>
            <a:r>
              <a:rPr lang="en-GB" dirty="0"/>
              <a:t>Control flow determines the sequence of instructions run by a program.</a:t>
            </a:r>
          </a:p>
          <a:p>
            <a:r>
              <a:rPr lang="en-GB" dirty="0"/>
              <a:t>By default, the program normally runs the next line of code working from top to bottom.</a:t>
            </a:r>
          </a:p>
          <a:p>
            <a:r>
              <a:rPr lang="en-GB" dirty="0"/>
              <a:t>In the past GOTO statements were commonly used to change from this default</a:t>
            </a:r>
          </a:p>
          <a:p>
            <a:pPr lvl="1"/>
            <a:r>
              <a:rPr lang="en-GB" dirty="0"/>
              <a:t>A GOTO statement was to the effect of ordering the program to continue to run from a part of the program as specified</a:t>
            </a:r>
          </a:p>
          <a:p>
            <a:r>
              <a:rPr lang="en-GB" dirty="0"/>
              <a:t>Modern languages use procedure/methods/functions/subroutines calls in place of GOTO</a:t>
            </a:r>
          </a:p>
          <a:p>
            <a:r>
              <a:rPr lang="en-GB" dirty="0"/>
              <a:t>For loops and conditional statements also alter the normal top to bottom flow.</a:t>
            </a:r>
          </a:p>
        </p:txBody>
      </p:sp>
    </p:spTree>
    <p:extLst>
      <p:ext uri="{BB962C8B-B14F-4D97-AF65-F5344CB8AC3E}">
        <p14:creationId xmlns:p14="http://schemas.microsoft.com/office/powerpoint/2010/main" val="1599203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4727</TotalTime>
  <Words>4554</Words>
  <Application>Microsoft Office PowerPoint</Application>
  <PresentationFormat>Widescreen</PresentationFormat>
  <Paragraphs>387</Paragraphs>
  <Slides>23</Slides>
  <Notes>23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Courier New</vt:lpstr>
      <vt:lpstr>Office Theme</vt:lpstr>
      <vt:lpstr>What is Programming?</vt:lpstr>
      <vt:lpstr>What is Programming?</vt:lpstr>
      <vt:lpstr>Why Python?</vt:lpstr>
      <vt:lpstr>Computing history</vt:lpstr>
      <vt:lpstr>Binary</vt:lpstr>
      <vt:lpstr>Programming language types</vt:lpstr>
      <vt:lpstr>Programming language types</vt:lpstr>
      <vt:lpstr>Imperative vs declarative</vt:lpstr>
      <vt:lpstr>Control flow</vt:lpstr>
      <vt:lpstr>PowerPoint Presentation</vt:lpstr>
      <vt:lpstr>Declarative Languages</vt:lpstr>
      <vt:lpstr>PowerPoint Presentation</vt:lpstr>
      <vt:lpstr>PowerPoint Presentation</vt:lpstr>
      <vt:lpstr>Object Oriented Languages</vt:lpstr>
      <vt:lpstr>Example</vt:lpstr>
      <vt:lpstr>Example</vt:lpstr>
      <vt:lpstr>Scripting languages vs System Programming Languages</vt:lpstr>
      <vt:lpstr>Scripting languages vs System Programming Languages</vt:lpstr>
      <vt:lpstr> Brief History of Python</vt:lpstr>
      <vt:lpstr>Language change</vt:lpstr>
      <vt:lpstr>What’s in a program?</vt:lpstr>
      <vt:lpstr>What’s in a program?</vt:lpstr>
      <vt:lpstr>The Python Philosophy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Programming for Geographical Information Science: Core Skills</dc:title>
  <dc:creator>Linus</dc:creator>
  <cp:lastModifiedBy>Andy Turner</cp:lastModifiedBy>
  <cp:revision>175</cp:revision>
  <dcterms:created xsi:type="dcterms:W3CDTF">2017-08-07T14:40:53Z</dcterms:created>
  <dcterms:modified xsi:type="dcterms:W3CDTF">2022-01-23T22:03:04Z</dcterms:modified>
</cp:coreProperties>
</file>