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1002" r:id="rId2"/>
    <p:sldId id="265" r:id="rId3"/>
    <p:sldId id="1007" r:id="rId4"/>
    <p:sldId id="1001" r:id="rId5"/>
    <p:sldId id="1032" r:id="rId6"/>
    <p:sldId id="1034" r:id="rId7"/>
    <p:sldId id="1033" r:id="rId8"/>
    <p:sldId id="1051" r:id="rId9"/>
    <p:sldId id="1027" r:id="rId10"/>
    <p:sldId id="1107" r:id="rId11"/>
    <p:sldId id="1028" r:id="rId12"/>
    <p:sldId id="1504" r:id="rId13"/>
    <p:sldId id="1039" r:id="rId14"/>
    <p:sldId id="1040" r:id="rId15"/>
    <p:sldId id="795" r:id="rId16"/>
    <p:sldId id="1030" r:id="rId17"/>
    <p:sldId id="1031" r:id="rId18"/>
    <p:sldId id="149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1" autoAdjust="0"/>
    <p:restoredTop sz="65291" autoAdjust="0"/>
  </p:normalViewPr>
  <p:slideViewPr>
    <p:cSldViewPr snapToGrid="0">
      <p:cViewPr varScale="1">
        <p:scale>
          <a:sx n="48" d="100"/>
          <a:sy n="48" d="100"/>
        </p:scale>
        <p:origin x="78" y="498"/>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18/10/2017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18/10/2017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3945315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Converting fractions to other bases isn't generally done because of the uses in computing bases are put to. If you're interested, information here:</a:t>
            </a:r>
          </a:p>
          <a:p>
            <a:r>
              <a:rPr lang="en-GB" dirty="0"/>
              <a:t>https://www.cs.umd.edu/class/sum2003/cmsc311/Notes/Data/fracToBaseK.html</a:t>
            </a:r>
          </a:p>
          <a:p>
            <a:r>
              <a:rPr lang="en-GB" dirty="0"/>
              <a:t>Octal is a little obscure these days, but hex is still uses a lot, for example to represent web colours. </a:t>
            </a:r>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3393461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2453576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1890397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4107745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 is used, rather than the more traditional "</a:t>
            </a:r>
            <a:r>
              <a:rPr lang="en-GB" dirty="0" err="1"/>
              <a:t>i</a:t>
            </a:r>
            <a:r>
              <a:rPr lang="en-GB" dirty="0"/>
              <a:t>" because this is the convention in electrical engineering where "</a:t>
            </a:r>
            <a:r>
              <a:rPr lang="en-GB" dirty="0" err="1"/>
              <a:t>i</a:t>
            </a:r>
            <a:r>
              <a:rPr lang="en-GB" dirty="0"/>
              <a:t>" has other meanings, and because capital "I" looks too much like one.</a:t>
            </a:r>
          </a:p>
          <a:p>
            <a:r>
              <a:rPr lang="en-GB" dirty="0"/>
              <a:t>http://bugs.python.org/issue10562</a:t>
            </a:r>
          </a:p>
          <a:p>
            <a:r>
              <a:rPr lang="en-GB" dirty="0"/>
              <a:t>https://en.wikipedia.org/wiki/Imaginary_unit#Alternative_notations</a:t>
            </a:r>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3533585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cover string formatting later, but if you are interested:</a:t>
            </a:r>
          </a:p>
          <a:p>
            <a:r>
              <a:rPr lang="en-GB" dirty="0"/>
              <a:t>https://docs.python.org/3/library/stdtypes.html#old-string-formatting</a:t>
            </a:r>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4151114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general, dealing with binary data is rare, but if you need to, here are the operators.</a:t>
            </a:r>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4189478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negation one is particularly one to look out for, as it is rare to parenthesize negatives normally. This example is from the documentation.</a:t>
            </a:r>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2602514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computer has no idea "2" and 2 are related. One is writing, the other a number. Perhaps more strangely, the binary for "2", when translated into a number, is 50.</a:t>
            </a:r>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374350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Python tends to use either implicit casting or casting by procedure. When we look at string processing, we'll see that there are some cases where the detailed representation of the string is determined by identifiers in front of them.</a:t>
            </a:r>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3265483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cs.python.org/3/reference/expressions.html#operator-precedenc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cs.python.org/3/library/fpectl.html" TargetMode="External"/><Relationship Id="rId2" Type="http://schemas.openxmlformats.org/officeDocument/2006/relationships/hyperlink" Target="https://docs.python.org/3/tutorial/floatingpoint.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cs.python.org/3/library/cmath.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476AA-6B04-450B-9CA8-4BF4C44EBE90}"/>
              </a:ext>
            </a:extLst>
          </p:cNvPr>
          <p:cNvSpPr>
            <a:spLocks noGrp="1"/>
          </p:cNvSpPr>
          <p:nvPr>
            <p:ph type="title"/>
          </p:nvPr>
        </p:nvSpPr>
        <p:spPr/>
        <p:txBody>
          <a:bodyPr/>
          <a:lstStyle/>
          <a:p>
            <a:pPr algn="r"/>
            <a:r>
              <a:rPr lang="en-GB" dirty="0"/>
              <a:t>Primitives</a:t>
            </a:r>
          </a:p>
        </p:txBody>
      </p:sp>
      <p:sp>
        <p:nvSpPr>
          <p:cNvPr id="3" name="Content Placeholder 2">
            <a:extLst>
              <a:ext uri="{FF2B5EF4-FFF2-40B4-BE49-F238E27FC236}">
                <a16:creationId xmlns:a16="http://schemas.microsoft.com/office/drawing/2014/main" id="{5BC5BC3B-C788-41DC-9134-F5B0D76C5067}"/>
              </a:ext>
            </a:extLst>
          </p:cNvPr>
          <p:cNvSpPr>
            <a:spLocks noGrp="1"/>
          </p:cNvSpPr>
          <p:nvPr>
            <p:ph idx="1"/>
          </p:nvPr>
        </p:nvSpPr>
        <p:spPr>
          <a:xfrm>
            <a:off x="711591" y="2022573"/>
            <a:ext cx="10515600" cy="4351338"/>
          </a:xfrm>
        </p:spPr>
        <p:txBody>
          <a:bodyPr/>
          <a:lstStyle/>
          <a:p>
            <a:pPr marL="0" indent="0">
              <a:buNone/>
            </a:pPr>
            <a:r>
              <a:rPr lang="en-GB" dirty="0"/>
              <a:t>Many languages have </a:t>
            </a:r>
            <a:r>
              <a:rPr lang="en-GB" dirty="0">
                <a:solidFill>
                  <a:schemeClr val="accent1"/>
                </a:solidFill>
              </a:rPr>
              <a:t>primitives</a:t>
            </a:r>
            <a:r>
              <a:rPr lang="en-GB" dirty="0"/>
              <a:t>: core data types built into the language with a definite space set aside for each type in memory. </a:t>
            </a:r>
          </a:p>
          <a:p>
            <a:pPr marL="0" indent="0">
              <a:buNone/>
            </a:pPr>
            <a:r>
              <a:rPr lang="en-GB" dirty="0"/>
              <a:t>These are usually simple literal holders. </a:t>
            </a:r>
          </a:p>
          <a:p>
            <a:pPr marL="0" indent="0">
              <a:buNone/>
            </a:pPr>
            <a:endParaRPr lang="en-GB" dirty="0"/>
          </a:p>
          <a:p>
            <a:pPr marL="0" indent="0">
              <a:buNone/>
            </a:pPr>
            <a:r>
              <a:rPr lang="en-GB" dirty="0"/>
              <a:t>Python has core types, but these are not primitives: they're object types with their own functions and variables for storing the literals; you just don't have to know that to set them up. </a:t>
            </a:r>
          </a:p>
        </p:txBody>
      </p:sp>
    </p:spTree>
    <p:extLst>
      <p:ext uri="{BB962C8B-B14F-4D97-AF65-F5344CB8AC3E}">
        <p14:creationId xmlns:p14="http://schemas.microsoft.com/office/powerpoint/2010/main" val="577258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6AA3-74C5-455B-BB3D-EBD01C60ABDE}"/>
              </a:ext>
            </a:extLst>
          </p:cNvPr>
          <p:cNvSpPr>
            <a:spLocks noGrp="1"/>
          </p:cNvSpPr>
          <p:nvPr>
            <p:ph type="title"/>
          </p:nvPr>
        </p:nvSpPr>
        <p:spPr/>
        <p:txBody>
          <a:bodyPr/>
          <a:lstStyle/>
          <a:p>
            <a:pPr algn="r"/>
            <a:r>
              <a:rPr lang="en-GB" dirty="0"/>
              <a:t>Comparison operators</a:t>
            </a:r>
          </a:p>
        </p:txBody>
      </p:sp>
      <p:sp>
        <p:nvSpPr>
          <p:cNvPr id="3" name="Content Placeholder 2">
            <a:extLst>
              <a:ext uri="{FF2B5EF4-FFF2-40B4-BE49-F238E27FC236}">
                <a16:creationId xmlns:a16="http://schemas.microsoft.com/office/drawing/2014/main" id="{D899725D-7E10-4680-8292-F1D27BAAE3F7}"/>
              </a:ext>
            </a:extLst>
          </p:cNvPr>
          <p:cNvSpPr>
            <a:spLocks noGrp="1"/>
          </p:cNvSpPr>
          <p:nvPr>
            <p:ph idx="1"/>
          </p:nvPr>
        </p:nvSpPr>
        <p:spPr>
          <a:xfrm>
            <a:off x="514643" y="1924098"/>
            <a:ext cx="11414760" cy="4351338"/>
          </a:xfrm>
        </p:spPr>
        <p:txBody>
          <a:bodyPr>
            <a:normAutofit fontScale="92500" lnSpcReduction="20000"/>
          </a:bodyPr>
          <a:lstStyle/>
          <a:p>
            <a:pPr marL="0" indent="0">
              <a:buNone/>
            </a:pPr>
            <a:r>
              <a:rPr lang="en-GB" dirty="0">
                <a:latin typeface="Courier New" panose="02070309020205020404" pitchFamily="49" charset="0"/>
                <a:cs typeface="Courier New" panose="02070309020205020404" pitchFamily="49" charset="0"/>
              </a:rPr>
              <a:t>==   !=	</a:t>
            </a:r>
            <a:r>
              <a:rPr lang="en-GB" dirty="0"/>
              <a:t>		Equal to; not equal to</a:t>
            </a:r>
          </a:p>
          <a:p>
            <a:pPr marL="0" indent="0">
              <a:buNone/>
            </a:pPr>
            <a:r>
              <a:rPr lang="en-GB" dirty="0">
                <a:latin typeface="Courier New" panose="02070309020205020404" pitchFamily="49" charset="0"/>
                <a:cs typeface="Courier New" panose="02070309020205020404" pitchFamily="49" charset="0"/>
              </a:rPr>
              <a:t>&lt;  &gt;  &lt;=  &gt;=  	</a:t>
            </a:r>
            <a:r>
              <a:rPr lang="en-GB" dirty="0"/>
              <a:t>Less than; greater than; </a:t>
            </a:r>
          </a:p>
          <a:p>
            <a:pPr marL="0" indent="0">
              <a:buNone/>
            </a:pPr>
            <a:r>
              <a:rPr lang="en-GB" dirty="0"/>
              <a:t>					less than or equal to; greater than or equal to.</a:t>
            </a:r>
          </a:p>
          <a:p>
            <a:pPr marL="0" indent="0">
              <a:buNone/>
            </a:pPr>
            <a:r>
              <a:rPr lang="en-GB" dirty="0">
                <a:latin typeface="Courier New" panose="02070309020205020404" pitchFamily="49" charset="0"/>
                <a:cs typeface="Courier New" panose="02070309020205020404" pitchFamily="49" charset="0"/>
              </a:rPr>
              <a:t>is   not is 	</a:t>
            </a:r>
            <a:r>
              <a:rPr lang="en-GB" dirty="0"/>
              <a:t>For checking whether objects are the same.</a:t>
            </a:r>
          </a:p>
          <a:p>
            <a:pPr marL="0" indent="0">
              <a:buNone/>
            </a:pPr>
            <a:endParaRPr lang="en-GB" dirty="0"/>
          </a:p>
          <a:p>
            <a:pPr marL="0" indent="0">
              <a:buNone/>
            </a:pPr>
            <a:r>
              <a:rPr lang="en-GB" dirty="0"/>
              <a:t>These result in two special </a:t>
            </a:r>
            <a:r>
              <a:rPr lang="en-GB" dirty="0">
                <a:solidFill>
                  <a:schemeClr val="accent1"/>
                </a:solidFill>
              </a:rPr>
              <a:t>Boolean</a:t>
            </a:r>
            <a:r>
              <a:rPr lang="en-GB" dirty="0"/>
              <a:t> values:</a:t>
            </a:r>
          </a:p>
          <a:p>
            <a:pPr marL="0" indent="0">
              <a:buNone/>
            </a:pPr>
            <a:r>
              <a:rPr lang="en-GB" dirty="0">
                <a:latin typeface="Courier New" panose="02070309020205020404" pitchFamily="49" charset="0"/>
                <a:cs typeface="Courier New" panose="02070309020205020404" pitchFamily="49" charset="0"/>
              </a:rPr>
              <a:t>True 			# Note capital letter </a:t>
            </a:r>
          </a:p>
          <a:p>
            <a:pPr marL="0" indent="0">
              <a:buNone/>
            </a:pPr>
            <a:r>
              <a:rPr lang="en-GB" dirty="0">
                <a:latin typeface="Courier New" panose="02070309020205020404" pitchFamily="49" charset="0"/>
                <a:cs typeface="Courier New" panose="02070309020205020404" pitchFamily="49" charset="0"/>
              </a:rPr>
              <a:t>False</a:t>
            </a:r>
          </a:p>
          <a:p>
            <a:pPr marL="0" indent="0">
              <a:buNone/>
            </a:pPr>
            <a:r>
              <a:rPr lang="en-GB" dirty="0"/>
              <a:t>In common with many languages, these also evaluate to numbers, </a:t>
            </a:r>
            <a:r>
              <a:rPr lang="en-GB" dirty="0">
                <a:latin typeface="Courier New" panose="02070309020205020404" pitchFamily="49" charset="0"/>
                <a:cs typeface="Courier New" panose="02070309020205020404" pitchFamily="49" charset="0"/>
              </a:rPr>
              <a:t>False</a:t>
            </a:r>
            <a:r>
              <a:rPr lang="en-GB" dirty="0"/>
              <a:t> being zero and </a:t>
            </a:r>
            <a:r>
              <a:rPr lang="en-GB" dirty="0">
                <a:latin typeface="Courier New" panose="02070309020205020404" pitchFamily="49" charset="0"/>
                <a:cs typeface="Courier New" panose="02070309020205020404" pitchFamily="49" charset="0"/>
              </a:rPr>
              <a:t>True</a:t>
            </a:r>
            <a:r>
              <a:rPr lang="en-GB" dirty="0"/>
              <a:t> being one, but also, numbers can evaluate to Booleans, with zero being False and any other number (including negatives) being True.</a:t>
            </a:r>
          </a:p>
          <a:p>
            <a:pPr marL="0" indent="0">
              <a:buNone/>
            </a:pPr>
            <a:endParaRPr lang="en-GB" dirty="0"/>
          </a:p>
        </p:txBody>
      </p:sp>
    </p:spTree>
    <p:extLst>
      <p:ext uri="{BB962C8B-B14F-4D97-AF65-F5344CB8AC3E}">
        <p14:creationId xmlns:p14="http://schemas.microsoft.com/office/powerpoint/2010/main" val="1234555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911E-E9EA-4899-BE23-0FC83A358647}"/>
              </a:ext>
            </a:extLst>
          </p:cNvPr>
          <p:cNvSpPr>
            <a:spLocks noGrp="1"/>
          </p:cNvSpPr>
          <p:nvPr>
            <p:ph type="title"/>
          </p:nvPr>
        </p:nvSpPr>
        <p:spPr/>
        <p:txBody>
          <a:bodyPr/>
          <a:lstStyle/>
          <a:p>
            <a:pPr algn="r"/>
            <a:r>
              <a:rPr lang="en-GB" dirty="0"/>
              <a:t>Bitwise operators</a:t>
            </a:r>
          </a:p>
        </p:txBody>
      </p:sp>
      <p:sp>
        <p:nvSpPr>
          <p:cNvPr id="3" name="Content Placeholder 2">
            <a:extLst>
              <a:ext uri="{FF2B5EF4-FFF2-40B4-BE49-F238E27FC236}">
                <a16:creationId xmlns:a16="http://schemas.microsoft.com/office/drawing/2014/main" id="{392C8656-6460-4BE1-A5B4-5FF41CC54092}"/>
              </a:ext>
            </a:extLst>
          </p:cNvPr>
          <p:cNvSpPr>
            <a:spLocks noGrp="1"/>
          </p:cNvSpPr>
          <p:nvPr>
            <p:ph idx="1"/>
          </p:nvPr>
        </p:nvSpPr>
        <p:spPr>
          <a:xfrm>
            <a:off x="281354" y="1825625"/>
            <a:ext cx="11704320" cy="4786190"/>
          </a:xfrm>
        </p:spPr>
        <p:txBody>
          <a:bodyPr>
            <a:normAutofit/>
          </a:bodyPr>
          <a:lstStyle/>
          <a:p>
            <a:pPr marL="0" indent="0">
              <a:buNone/>
            </a:pPr>
            <a:r>
              <a:rPr lang="en-GB" sz="2000" dirty="0"/>
              <a:t>&gt;&gt; &lt;&lt;		</a:t>
            </a:r>
            <a:r>
              <a:rPr lang="en-GB" sz="2000" dirty="0" err="1"/>
              <a:t>Bitshifts</a:t>
            </a:r>
            <a:r>
              <a:rPr lang="en-GB" sz="2000" dirty="0"/>
              <a:t>, e.g. 		1 &gt;&gt; 1 == 0  (00000001 &gt;&gt; 1 == 00000000)</a:t>
            </a:r>
          </a:p>
          <a:p>
            <a:pPr marL="0" indent="0">
              <a:buNone/>
            </a:pPr>
            <a:r>
              <a:rPr lang="en-GB" sz="2000" dirty="0"/>
              <a:t>					1 &lt;&lt; 1 == 2  (00000001 &lt;&lt; 1 == 00000010)</a:t>
            </a:r>
          </a:p>
          <a:p>
            <a:pPr marL="0" indent="0">
              <a:buNone/>
            </a:pPr>
            <a:endParaRPr lang="en-GB" sz="2000" dirty="0"/>
          </a:p>
          <a:p>
            <a:pPr marL="0" indent="0">
              <a:buNone/>
            </a:pPr>
            <a:r>
              <a:rPr lang="en-GB" sz="2000" dirty="0"/>
              <a:t>&amp; ^ | 		Bitwise AND, XOR, OR	00000001 &amp; 00000011 == 00000001</a:t>
            </a:r>
          </a:p>
          <a:p>
            <a:pPr marL="0" indent="0">
              <a:buNone/>
            </a:pPr>
            <a:r>
              <a:rPr lang="en-GB" sz="2000" dirty="0"/>
              <a:t>					00000001 |  00000010 == 00000011</a:t>
            </a:r>
          </a:p>
          <a:p>
            <a:pPr marL="0" indent="0">
              <a:buNone/>
            </a:pPr>
            <a:r>
              <a:rPr lang="en-GB" sz="2000" dirty="0"/>
              <a:t>					00000001 ^  00000011 == 00000010</a:t>
            </a:r>
          </a:p>
          <a:p>
            <a:pPr marL="0" indent="0">
              <a:buNone/>
            </a:pPr>
            <a:endParaRPr lang="en-GB" sz="2000" dirty="0"/>
          </a:p>
          <a:p>
            <a:pPr marL="0" indent="0">
              <a:buNone/>
            </a:pPr>
            <a:r>
              <a:rPr lang="en-GB" sz="2000" dirty="0"/>
              <a:t>~ 		Bitwise inversion 		~00000001 == 11111110</a:t>
            </a:r>
          </a:p>
          <a:p>
            <a:pPr marL="0" indent="0">
              <a:buNone/>
            </a:pPr>
            <a:r>
              <a:rPr lang="en-GB" dirty="0"/>
              <a:t> </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2979317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55594-4888-46B7-8EC4-9396B47F9600}"/>
              </a:ext>
            </a:extLst>
          </p:cNvPr>
          <p:cNvSpPr>
            <a:spLocks noGrp="1"/>
          </p:cNvSpPr>
          <p:nvPr>
            <p:ph type="title"/>
          </p:nvPr>
        </p:nvSpPr>
        <p:spPr/>
        <p:txBody>
          <a:bodyPr/>
          <a:lstStyle/>
          <a:p>
            <a:pPr algn="r"/>
            <a:r>
              <a:rPr lang="en-GB" dirty="0"/>
              <a:t>Useful functions </a:t>
            </a:r>
          </a:p>
        </p:txBody>
      </p:sp>
      <p:sp>
        <p:nvSpPr>
          <p:cNvPr id="3" name="Content Placeholder 2">
            <a:extLst>
              <a:ext uri="{FF2B5EF4-FFF2-40B4-BE49-F238E27FC236}">
                <a16:creationId xmlns:a16="http://schemas.microsoft.com/office/drawing/2014/main" id="{D6D08EF5-9700-4336-B723-84FEA8760DAC}"/>
              </a:ext>
            </a:extLst>
          </p:cNvPr>
          <p:cNvSpPr>
            <a:spLocks noGrp="1"/>
          </p:cNvSpPr>
          <p:nvPr>
            <p:ph idx="1"/>
          </p:nvPr>
        </p:nvSpPr>
        <p:spPr>
          <a:xfrm>
            <a:off x="472440" y="2222695"/>
            <a:ext cx="10515600" cy="3968335"/>
          </a:xfrm>
        </p:spPr>
        <p:txBody>
          <a:bodyPr>
            <a:normAutofit fontScale="92500" lnSpcReduction="10000"/>
          </a:bodyPr>
          <a:lstStyle/>
          <a:p>
            <a:pPr marL="0" indent="0">
              <a:buNone/>
            </a:pPr>
            <a:r>
              <a:rPr lang="en-GB" dirty="0">
                <a:latin typeface="Courier New" panose="02070309020205020404" pitchFamily="49" charset="0"/>
                <a:cs typeface="Courier New" panose="02070309020205020404" pitchFamily="49" charset="0"/>
              </a:rPr>
              <a:t>abs(x)	</a:t>
            </a:r>
          </a:p>
          <a:p>
            <a:pPr marL="0" indent="0">
              <a:buNone/>
            </a:pPr>
            <a:r>
              <a:rPr lang="en-GB" dirty="0"/>
              <a:t>Returns the absolute positive value, or the magnitude for a complex number.</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round(number, </a:t>
            </a:r>
            <a:r>
              <a:rPr lang="en-GB" dirty="0" err="1">
                <a:latin typeface="Courier New" panose="02070309020205020404" pitchFamily="49" charset="0"/>
                <a:cs typeface="Courier New" panose="02070309020205020404" pitchFamily="49" charset="0"/>
              </a:rPr>
              <a:t>ndigits</a:t>
            </a:r>
            <a:r>
              <a:rPr lang="en-GB" dirty="0">
                <a:latin typeface="Courier New" panose="02070309020205020404" pitchFamily="49" charset="0"/>
                <a:cs typeface="Courier New" panose="02070309020205020404" pitchFamily="49" charset="0"/>
              </a:rPr>
              <a:t>)</a:t>
            </a:r>
          </a:p>
          <a:p>
            <a:pPr marL="0" indent="0">
              <a:buNone/>
            </a:pPr>
            <a:r>
              <a:rPr lang="en-GB" dirty="0"/>
              <a:t>Rounds </a:t>
            </a:r>
            <a:r>
              <a:rPr lang="en-GB" dirty="0">
                <a:latin typeface="Courier New" panose="02070309020205020404" pitchFamily="49" charset="0"/>
                <a:cs typeface="Courier New" panose="02070309020205020404" pitchFamily="49" charset="0"/>
              </a:rPr>
              <a:t>number</a:t>
            </a:r>
            <a:r>
              <a:rPr lang="en-GB" dirty="0"/>
              <a:t> to (optional) </a:t>
            </a:r>
            <a:r>
              <a:rPr lang="en-GB" dirty="0" err="1">
                <a:latin typeface="Courier New" panose="02070309020205020404" pitchFamily="49" charset="0"/>
                <a:cs typeface="Courier New" panose="02070309020205020404" pitchFamily="49" charset="0"/>
              </a:rPr>
              <a:t>ndigits</a:t>
            </a:r>
            <a:r>
              <a:rPr lang="en-GB" dirty="0"/>
              <a:t> decimal points and returns it.</a:t>
            </a:r>
          </a:p>
          <a:p>
            <a:pPr marL="0" indent="0">
              <a:buNone/>
            </a:pPr>
            <a:r>
              <a:rPr lang="en-GB" dirty="0"/>
              <a:t>If </a:t>
            </a:r>
            <a:r>
              <a:rPr lang="en-GB" dirty="0" err="1">
                <a:latin typeface="Courier New" panose="02070309020205020404" pitchFamily="49" charset="0"/>
                <a:cs typeface="Courier New" panose="02070309020205020404" pitchFamily="49" charset="0"/>
              </a:rPr>
              <a:t>ndigits</a:t>
            </a:r>
            <a:r>
              <a:rPr lang="en-GB" dirty="0"/>
              <a:t> not there or </a:t>
            </a:r>
            <a:r>
              <a:rPr lang="en-GB" dirty="0">
                <a:latin typeface="Courier New" panose="02070309020205020404" pitchFamily="49" charset="0"/>
                <a:cs typeface="Courier New" panose="02070309020205020404" pitchFamily="49" charset="0"/>
              </a:rPr>
              <a:t>None</a:t>
            </a:r>
            <a:r>
              <a:rPr lang="en-GB" dirty="0"/>
              <a:t>, returns nearest int.</a:t>
            </a:r>
          </a:p>
          <a:p>
            <a:pPr marL="0" indent="0">
              <a:buNone/>
            </a:pPr>
            <a:r>
              <a:rPr lang="en-GB" dirty="0"/>
              <a:t>Watch out for values where a "</a:t>
            </a:r>
            <a:r>
              <a:rPr lang="en-GB" dirty="0">
                <a:latin typeface="Courier New" panose="02070309020205020404" pitchFamily="49" charset="0"/>
                <a:cs typeface="Courier New" panose="02070309020205020404" pitchFamily="49" charset="0"/>
              </a:rPr>
              <a:t>.5</a:t>
            </a:r>
            <a:r>
              <a:rPr lang="en-GB" dirty="0"/>
              <a:t>" or equivalent at other magnitudes is being rounded: rounding can be up or down because of storage precision issues.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721913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499F-D866-4933-9C41-24674421C79A}"/>
              </a:ext>
            </a:extLst>
          </p:cNvPr>
          <p:cNvSpPr>
            <a:spLocks noGrp="1"/>
          </p:cNvSpPr>
          <p:nvPr>
            <p:ph type="title"/>
          </p:nvPr>
        </p:nvSpPr>
        <p:spPr/>
        <p:txBody>
          <a:bodyPr/>
          <a:lstStyle/>
          <a:p>
            <a:pPr algn="r"/>
            <a:r>
              <a:rPr lang="en-GB" dirty="0"/>
              <a:t>Precedence</a:t>
            </a:r>
          </a:p>
        </p:txBody>
      </p:sp>
      <p:sp>
        <p:nvSpPr>
          <p:cNvPr id="3" name="Content Placeholder 2">
            <a:extLst>
              <a:ext uri="{FF2B5EF4-FFF2-40B4-BE49-F238E27FC236}">
                <a16:creationId xmlns:a16="http://schemas.microsoft.com/office/drawing/2014/main" id="{3F9B78E3-C5FF-497C-97FE-39D75C836133}"/>
              </a:ext>
            </a:extLst>
          </p:cNvPr>
          <p:cNvSpPr>
            <a:spLocks noGrp="1"/>
          </p:cNvSpPr>
          <p:nvPr>
            <p:ph idx="1"/>
          </p:nvPr>
        </p:nvSpPr>
        <p:spPr>
          <a:xfrm>
            <a:off x="478301" y="1406770"/>
            <a:ext cx="11451101" cy="5092504"/>
          </a:xfrm>
        </p:spPr>
        <p:txBody>
          <a:bodyPr>
            <a:normAutofit fontScale="85000" lnSpcReduction="20000"/>
          </a:bodyPr>
          <a:lstStyle/>
          <a:p>
            <a:pPr marL="0" indent="0">
              <a:buNone/>
            </a:pPr>
            <a:r>
              <a:rPr lang="en-GB" dirty="0"/>
              <a:t>Operators have a specific order they are assessed in, if not put in parentheses. For example: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3+2*2 </a:t>
            </a:r>
            <a:r>
              <a:rPr lang="en-GB" dirty="0"/>
              <a:t>	== 	7 	</a:t>
            </a:r>
            <a:r>
              <a:rPr lang="en-GB" dirty="0">
                <a:latin typeface="Courier New" panose="02070309020205020404" pitchFamily="49" charset="0"/>
                <a:cs typeface="Courier New" panose="02070309020205020404" pitchFamily="49" charset="0"/>
              </a:rPr>
              <a:t>3+(2*2)</a:t>
            </a:r>
            <a:r>
              <a:rPr lang="en-GB" dirty="0"/>
              <a:t>		Multiplication before addition.</a:t>
            </a:r>
          </a:p>
          <a:p>
            <a:pPr marL="0" indent="0">
              <a:buNone/>
            </a:pPr>
            <a:r>
              <a:rPr lang="en-GB" dirty="0"/>
              <a:t>		!= 	10	</a:t>
            </a:r>
            <a:r>
              <a:rPr lang="en-GB" dirty="0">
                <a:latin typeface="Courier New" panose="02070309020205020404" pitchFamily="49" charset="0"/>
                <a:cs typeface="Courier New" panose="02070309020205020404" pitchFamily="49" charset="0"/>
              </a:rPr>
              <a:t>(3+2)*2</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-3**2</a:t>
            </a:r>
            <a:r>
              <a:rPr lang="en-GB" dirty="0"/>
              <a:t>	==	-9	</a:t>
            </a:r>
            <a:r>
              <a:rPr lang="en-GB" dirty="0">
                <a:latin typeface="Courier New" panose="02070309020205020404" pitchFamily="49" charset="0"/>
                <a:cs typeface="Courier New" panose="02070309020205020404" pitchFamily="49" charset="0"/>
              </a:rPr>
              <a:t>-(3**2)</a:t>
            </a:r>
            <a:r>
              <a:rPr lang="en-GB" dirty="0"/>
              <a:t>		Power raising before negation.</a:t>
            </a:r>
          </a:p>
          <a:p>
            <a:pPr marL="0" indent="0">
              <a:buNone/>
            </a:pPr>
            <a:r>
              <a:rPr lang="en-GB" dirty="0"/>
              <a:t>		!= 	9	</a:t>
            </a:r>
            <a:r>
              <a:rPr lang="en-GB" dirty="0">
                <a:latin typeface="Courier New" panose="02070309020205020404" pitchFamily="49" charset="0"/>
                <a:cs typeface="Courier New" panose="02070309020205020404" pitchFamily="49" charset="0"/>
              </a:rPr>
              <a:t>(-3)**2</a:t>
            </a:r>
          </a:p>
          <a:p>
            <a:pPr marL="0" indent="0">
              <a:buNone/>
            </a:pPr>
            <a:r>
              <a:rPr lang="en-GB" dirty="0"/>
              <a:t> </a:t>
            </a:r>
          </a:p>
          <a:p>
            <a:pPr marL="0" indent="0">
              <a:buNone/>
            </a:pPr>
            <a:endParaRPr lang="en-GB" dirty="0"/>
          </a:p>
          <a:p>
            <a:pPr marL="0" indent="0">
              <a:buNone/>
            </a:pPr>
            <a:r>
              <a:rPr lang="en-GB" dirty="0"/>
              <a:t>A full list is at:</a:t>
            </a:r>
          </a:p>
          <a:p>
            <a:pPr marL="0" indent="0">
              <a:buNone/>
            </a:pPr>
            <a:r>
              <a:rPr lang="en-GB" dirty="0">
                <a:hlinkClick r:id="rId3"/>
              </a:rPr>
              <a:t>https://docs.python.org/3/reference/expressions.html#operator-precedence</a:t>
            </a:r>
            <a:r>
              <a:rPr lang="en-GB" dirty="0"/>
              <a:t> </a:t>
            </a:r>
          </a:p>
          <a:p>
            <a:pPr marL="0" indent="0">
              <a:buNone/>
            </a:pPr>
            <a:r>
              <a:rPr lang="en-GB" dirty="0"/>
              <a:t>but always put parentheses around component expressions to clarify for yourself you have what you're after.</a:t>
            </a:r>
          </a:p>
          <a:p>
            <a:pPr marL="0" indent="0">
              <a:buNone/>
            </a:pPr>
            <a:endParaRPr lang="en-GB" dirty="0"/>
          </a:p>
        </p:txBody>
      </p:sp>
    </p:spTree>
    <p:extLst>
      <p:ext uri="{BB962C8B-B14F-4D97-AF65-F5344CB8AC3E}">
        <p14:creationId xmlns:p14="http://schemas.microsoft.com/office/powerpoint/2010/main" val="4086154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A31DF-E2CA-44E6-B739-664E1BF67994}"/>
              </a:ext>
            </a:extLst>
          </p:cNvPr>
          <p:cNvSpPr>
            <a:spLocks noGrp="1"/>
          </p:cNvSpPr>
          <p:nvPr>
            <p:ph type="title"/>
          </p:nvPr>
        </p:nvSpPr>
        <p:spPr/>
        <p:txBody>
          <a:bodyPr/>
          <a:lstStyle/>
          <a:p>
            <a:pPr algn="r"/>
            <a:r>
              <a:rPr lang="en-GB" dirty="0"/>
              <a:t>Mixed maths</a:t>
            </a:r>
          </a:p>
        </p:txBody>
      </p:sp>
      <p:sp>
        <p:nvSpPr>
          <p:cNvPr id="3" name="Content Placeholder 2">
            <a:extLst>
              <a:ext uri="{FF2B5EF4-FFF2-40B4-BE49-F238E27FC236}">
                <a16:creationId xmlns:a16="http://schemas.microsoft.com/office/drawing/2014/main" id="{37D047AE-9A5C-475E-A3E7-791BDC89067A}"/>
              </a:ext>
            </a:extLst>
          </p:cNvPr>
          <p:cNvSpPr>
            <a:spLocks noGrp="1"/>
          </p:cNvSpPr>
          <p:nvPr>
            <p:ph idx="1"/>
          </p:nvPr>
        </p:nvSpPr>
        <p:spPr>
          <a:xfrm>
            <a:off x="506437" y="1690688"/>
            <a:ext cx="11352627" cy="4907059"/>
          </a:xfrm>
        </p:spPr>
        <p:txBody>
          <a:bodyPr>
            <a:normAutofit fontScale="92500" lnSpcReduction="20000"/>
          </a:bodyPr>
          <a:lstStyle/>
          <a:p>
            <a:pPr marL="0" indent="0">
              <a:buNone/>
            </a:pPr>
            <a:r>
              <a:rPr lang="en-GB" dirty="0"/>
              <a:t>What happens if we mix types, for example:</a:t>
            </a:r>
          </a:p>
          <a:p>
            <a:pPr marL="0" indent="0">
              <a:buNone/>
            </a:pPr>
            <a:r>
              <a:rPr lang="en-GB" dirty="0">
                <a:latin typeface="Courier New" panose="02070309020205020404" pitchFamily="49" charset="0"/>
                <a:cs typeface="Courier New" panose="02070309020205020404" pitchFamily="49" charset="0"/>
              </a:rPr>
              <a:t>a = 2 + 2.0</a:t>
            </a:r>
          </a:p>
          <a:p>
            <a:pPr marL="0" indent="0">
              <a:buNone/>
            </a:pPr>
            <a:r>
              <a:rPr lang="en-GB" dirty="0"/>
              <a:t>or, worse:</a:t>
            </a:r>
          </a:p>
          <a:p>
            <a:pPr marL="0" indent="0">
              <a:spcAft>
                <a:spcPts val="1200"/>
              </a:spcAft>
              <a:buNone/>
            </a:pPr>
            <a:r>
              <a:rPr lang="en-GB" dirty="0">
                <a:latin typeface="Courier New" panose="02070309020205020404" pitchFamily="49" charset="0"/>
                <a:cs typeface="Courier New" panose="02070309020205020404" pitchFamily="49" charset="0"/>
              </a:rPr>
              <a:t>a = "2" + 2    </a:t>
            </a:r>
            <a:r>
              <a:rPr lang="en-GB" dirty="0"/>
              <a:t>		 "2" the character plus 2 the number.</a:t>
            </a:r>
          </a:p>
          <a:p>
            <a:pPr marL="0" indent="0">
              <a:buNone/>
            </a:pPr>
            <a:r>
              <a:rPr lang="en-GB" dirty="0"/>
              <a:t>The last case is especially hard for humans to see the problem with, as we treat characters as if they were numbers, but for a computer, they are completely unrelated: </a:t>
            </a:r>
          </a:p>
          <a:p>
            <a:pPr marL="0" indent="0">
              <a:buNone/>
            </a:pPr>
            <a:r>
              <a:rPr lang="en-GB" dirty="0"/>
              <a:t>	"</a:t>
            </a:r>
            <a:r>
              <a:rPr lang="en-GB" dirty="0">
                <a:latin typeface="Courier New" panose="02070309020205020404" pitchFamily="49" charset="0"/>
                <a:cs typeface="Courier New" panose="02070309020205020404" pitchFamily="49" charset="0"/>
              </a:rPr>
              <a:t>2</a:t>
            </a:r>
            <a:r>
              <a:rPr lang="en-GB" dirty="0"/>
              <a:t>" is represented (at simplest) as </a:t>
            </a:r>
            <a:r>
              <a:rPr lang="en-GB" dirty="0">
                <a:latin typeface="Courier New" panose="02070309020205020404" pitchFamily="49" charset="0"/>
                <a:cs typeface="Courier New" panose="02070309020205020404" pitchFamily="49" charset="0"/>
              </a:rPr>
              <a:t>00110010</a:t>
            </a:r>
          </a:p>
          <a:p>
            <a:pPr marL="0" indent="0">
              <a:spcAft>
                <a:spcPts val="1200"/>
              </a:spcAft>
              <a:buNone/>
            </a:pPr>
            <a:r>
              <a:rPr lang="en-GB" dirty="0"/>
              <a:t>	  </a:t>
            </a:r>
            <a:r>
              <a:rPr lang="en-GB" dirty="0">
                <a:latin typeface="Courier New" panose="02070309020205020404" pitchFamily="49" charset="0"/>
                <a:cs typeface="Courier New" panose="02070309020205020404" pitchFamily="49" charset="0"/>
              </a:rPr>
              <a:t>2</a:t>
            </a:r>
            <a:r>
              <a:rPr lang="en-GB" dirty="0"/>
              <a:t>   is represented (at simplest) as </a:t>
            </a:r>
            <a:r>
              <a:rPr lang="en-GB" dirty="0">
                <a:latin typeface="Courier New" panose="02070309020205020404" pitchFamily="49" charset="0"/>
                <a:cs typeface="Courier New" panose="02070309020205020404" pitchFamily="49" charset="0"/>
              </a:rPr>
              <a:t>00000010</a:t>
            </a:r>
          </a:p>
          <a:p>
            <a:pPr marL="0" indent="0">
              <a:buNone/>
            </a:pPr>
            <a:r>
              <a:rPr lang="en-GB" dirty="0"/>
              <a:t>Likewise:</a:t>
            </a:r>
          </a:p>
          <a:p>
            <a:pPr marL="0" indent="0">
              <a:buNone/>
            </a:pPr>
            <a:r>
              <a:rPr lang="en-GB" dirty="0">
                <a:latin typeface="Courier New" panose="02070309020205020404" pitchFamily="49" charset="0"/>
                <a:cs typeface="Courier New" panose="02070309020205020404" pitchFamily="49" charset="0"/>
              </a:rPr>
              <a:t>print ("answer = " + 2)</a:t>
            </a:r>
            <a:r>
              <a:rPr lang="en-GB" dirty="0"/>
              <a:t>		</a:t>
            </a:r>
          </a:p>
          <a:p>
            <a:pPr marL="0" indent="0">
              <a:buNone/>
            </a:pPr>
            <a:r>
              <a:rPr lang="en-GB" dirty="0"/>
              <a:t>fails, as it expects text not a number.</a:t>
            </a:r>
          </a:p>
        </p:txBody>
      </p:sp>
    </p:spTree>
    <p:extLst>
      <p:ext uri="{BB962C8B-B14F-4D97-AF65-F5344CB8AC3E}">
        <p14:creationId xmlns:p14="http://schemas.microsoft.com/office/powerpoint/2010/main" val="2927269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8B430-CD47-4F1A-A03C-11418DA2FC71}"/>
              </a:ext>
            </a:extLst>
          </p:cNvPr>
          <p:cNvSpPr>
            <a:spLocks noGrp="1"/>
          </p:cNvSpPr>
          <p:nvPr>
            <p:ph type="title"/>
          </p:nvPr>
        </p:nvSpPr>
        <p:spPr>
          <a:xfrm>
            <a:off x="1063283" y="379193"/>
            <a:ext cx="10515600" cy="1325563"/>
          </a:xfrm>
        </p:spPr>
        <p:txBody>
          <a:bodyPr/>
          <a:lstStyle/>
          <a:p>
            <a:pPr algn="r"/>
            <a:r>
              <a:rPr lang="en-GB" dirty="0"/>
              <a:t>Weakly typed vs strongly typed</a:t>
            </a:r>
          </a:p>
        </p:txBody>
      </p:sp>
      <p:sp>
        <p:nvSpPr>
          <p:cNvPr id="3" name="Content Placeholder 2">
            <a:extLst>
              <a:ext uri="{FF2B5EF4-FFF2-40B4-BE49-F238E27FC236}">
                <a16:creationId xmlns:a16="http://schemas.microsoft.com/office/drawing/2014/main" id="{F0B8EECC-8CC4-4D7F-9BAE-895A6762E8BC}"/>
              </a:ext>
            </a:extLst>
          </p:cNvPr>
          <p:cNvSpPr>
            <a:spLocks noGrp="1"/>
          </p:cNvSpPr>
          <p:nvPr>
            <p:ph idx="1"/>
          </p:nvPr>
        </p:nvSpPr>
        <p:spPr>
          <a:xfrm>
            <a:off x="253219" y="1825624"/>
            <a:ext cx="11549576" cy="4772124"/>
          </a:xfrm>
        </p:spPr>
        <p:txBody>
          <a:bodyPr>
            <a:normAutofit fontScale="92500" lnSpcReduction="10000"/>
          </a:bodyPr>
          <a:lstStyle/>
          <a:p>
            <a:pPr marL="0" indent="0">
              <a:buNone/>
            </a:pPr>
            <a:r>
              <a:rPr lang="en-GB" dirty="0"/>
              <a:t>We can distinguish between </a:t>
            </a:r>
            <a:r>
              <a:rPr lang="en-GB" dirty="0">
                <a:solidFill>
                  <a:schemeClr val="accent1"/>
                </a:solidFill>
              </a:rPr>
              <a:t>weakly typed languages </a:t>
            </a:r>
            <a:r>
              <a:rPr lang="en-GB" dirty="0"/>
              <a:t>(which allow easy mixing of variable types, like the number  2 and the character “2”) and </a:t>
            </a:r>
            <a:r>
              <a:rPr lang="en-GB" dirty="0">
                <a:solidFill>
                  <a:schemeClr val="accent1"/>
                </a:solidFill>
              </a:rPr>
              <a:t>strongly typed languages</a:t>
            </a:r>
            <a:r>
              <a:rPr lang="en-GB" dirty="0"/>
              <a:t>. </a:t>
            </a:r>
          </a:p>
          <a:p>
            <a:pPr marL="0" indent="0">
              <a:buNone/>
            </a:pPr>
            <a:endParaRPr lang="en-GB" dirty="0"/>
          </a:p>
          <a:p>
            <a:pPr marL="0" indent="0">
              <a:buNone/>
            </a:pPr>
            <a:r>
              <a:rPr lang="en-GB" dirty="0"/>
              <a:t>We call the changing of one value type to another “type casting” (or type conversion). We can divide casting into:</a:t>
            </a:r>
          </a:p>
          <a:p>
            <a:pPr marL="0" indent="0">
              <a:buNone/>
            </a:pPr>
            <a:r>
              <a:rPr lang="en-GB" dirty="0">
                <a:solidFill>
                  <a:schemeClr val="accent1"/>
                </a:solidFill>
              </a:rPr>
              <a:t>Implicit casting </a:t>
            </a:r>
            <a:r>
              <a:rPr lang="en-GB" dirty="0"/>
              <a:t>or coercion: it just happens.</a:t>
            </a:r>
          </a:p>
          <a:p>
            <a:pPr marL="0" indent="0">
              <a:buNone/>
            </a:pPr>
            <a:r>
              <a:rPr lang="en-GB" dirty="0">
                <a:solidFill>
                  <a:schemeClr val="accent1"/>
                </a:solidFill>
              </a:rPr>
              <a:t>Explicit casting by identifier</a:t>
            </a:r>
            <a:r>
              <a:rPr lang="en-GB" dirty="0"/>
              <a:t>: there's some kind of marker that casting is needed - for example, in Java the type to change to in parentheses: </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 a =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floatB</a:t>
            </a:r>
            <a:r>
              <a:rPr lang="en-GB" dirty="0">
                <a:latin typeface="Courier New" panose="02070309020205020404" pitchFamily="49" charset="0"/>
                <a:cs typeface="Courier New" panose="02070309020205020404" pitchFamily="49" charset="0"/>
              </a:rPr>
              <a:t>;</a:t>
            </a:r>
          </a:p>
          <a:p>
            <a:pPr marL="0" indent="0">
              <a:buNone/>
            </a:pPr>
            <a:r>
              <a:rPr lang="en-GB" dirty="0">
                <a:solidFill>
                  <a:schemeClr val="accent1"/>
                </a:solidFill>
              </a:rPr>
              <a:t>Explicit casting by procedure/routine</a:t>
            </a:r>
            <a:r>
              <a:rPr lang="en-GB" dirty="0"/>
              <a:t>: some function is called to do the change.</a:t>
            </a:r>
          </a:p>
        </p:txBody>
      </p:sp>
    </p:spTree>
    <p:extLst>
      <p:ext uri="{BB962C8B-B14F-4D97-AF65-F5344CB8AC3E}">
        <p14:creationId xmlns:p14="http://schemas.microsoft.com/office/powerpoint/2010/main" val="56986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9DD42-B66A-4015-93B2-CB541E2D46D1}"/>
              </a:ext>
            </a:extLst>
          </p:cNvPr>
          <p:cNvSpPr>
            <a:spLocks noGrp="1"/>
          </p:cNvSpPr>
          <p:nvPr>
            <p:ph type="title"/>
          </p:nvPr>
        </p:nvSpPr>
        <p:spPr/>
        <p:txBody>
          <a:bodyPr/>
          <a:lstStyle/>
          <a:p>
            <a:pPr algn="r"/>
            <a:r>
              <a:rPr lang="en-GB" dirty="0"/>
              <a:t>Implicit casting</a:t>
            </a:r>
          </a:p>
        </p:txBody>
      </p:sp>
      <p:sp>
        <p:nvSpPr>
          <p:cNvPr id="3" name="Content Placeholder 2">
            <a:extLst>
              <a:ext uri="{FF2B5EF4-FFF2-40B4-BE49-F238E27FC236}">
                <a16:creationId xmlns:a16="http://schemas.microsoft.com/office/drawing/2014/main" id="{A6DF5E4F-350F-464E-8D46-F6C3AC82D5CA}"/>
              </a:ext>
            </a:extLst>
          </p:cNvPr>
          <p:cNvSpPr>
            <a:spLocks noGrp="1"/>
          </p:cNvSpPr>
          <p:nvPr>
            <p:ph idx="1"/>
          </p:nvPr>
        </p:nvSpPr>
        <p:spPr/>
        <p:txBody>
          <a:bodyPr>
            <a:normAutofit lnSpcReduction="10000"/>
          </a:bodyPr>
          <a:lstStyle/>
          <a:p>
            <a:pPr marL="0" indent="0">
              <a:buNone/>
            </a:pPr>
            <a:r>
              <a:rPr lang="en-GB" dirty="0"/>
              <a:t>Most languages have some degree of implicit casting, usually when the change can be made without losing information, so:</a:t>
            </a:r>
          </a:p>
          <a:p>
            <a:pPr marL="0" indent="0">
              <a:buNone/>
            </a:pPr>
            <a:r>
              <a:rPr lang="en-GB" dirty="0">
                <a:latin typeface="Courier New" panose="02070309020205020404" pitchFamily="49" charset="0"/>
                <a:cs typeface="Courier New" panose="02070309020205020404" pitchFamily="49" charset="0"/>
              </a:rPr>
              <a:t>a = 1</a:t>
            </a:r>
          </a:p>
          <a:p>
            <a:pPr marL="0" indent="0">
              <a:buNone/>
            </a:pPr>
            <a:r>
              <a:rPr lang="en-GB" dirty="0">
                <a:latin typeface="Courier New" panose="02070309020205020404" pitchFamily="49" charset="0"/>
                <a:cs typeface="Courier New" panose="02070309020205020404" pitchFamily="49" charset="0"/>
              </a:rPr>
              <a:t>b = a + 2.1</a:t>
            </a:r>
          </a:p>
          <a:p>
            <a:pPr marL="0" indent="0">
              <a:buNone/>
            </a:pPr>
            <a:r>
              <a:rPr lang="en-GB" dirty="0"/>
              <a:t>in Python, this will convert a to 1.0 (a float) during evaluation. </a:t>
            </a:r>
          </a:p>
          <a:p>
            <a:pPr marL="0" indent="0">
              <a:buNone/>
            </a:pPr>
            <a:r>
              <a:rPr lang="en-GB" dirty="0"/>
              <a:t>In Python, all numbers are converted to the more complicated type.</a:t>
            </a:r>
          </a:p>
          <a:p>
            <a:pPr marL="0" indent="0">
              <a:buNone/>
            </a:pPr>
            <a:endParaRPr lang="en-GB" dirty="0"/>
          </a:p>
          <a:p>
            <a:pPr marL="0" indent="0">
              <a:buNone/>
            </a:pPr>
            <a:r>
              <a:rPr lang="en-GB" dirty="0"/>
              <a:t>Caveat coder, though: in other languages, because </a:t>
            </a:r>
            <a:r>
              <a:rPr lang="en-GB" dirty="0" err="1"/>
              <a:t>ints</a:t>
            </a:r>
            <a:r>
              <a:rPr lang="en-GB" dirty="0"/>
              <a:t> are more exact, </a:t>
            </a:r>
            <a:r>
              <a:rPr lang="en-GB" dirty="0" err="1"/>
              <a:t>ints</a:t>
            </a:r>
            <a:r>
              <a:rPr lang="en-GB" dirty="0"/>
              <a:t> have preference.  In Java, one </a:t>
            </a:r>
            <a:r>
              <a:rPr lang="en-GB" dirty="0" err="1"/>
              <a:t>int</a:t>
            </a:r>
            <a:r>
              <a:rPr lang="en-GB" dirty="0"/>
              <a:t> will render many expressions as integer results. </a:t>
            </a:r>
          </a:p>
          <a:p>
            <a:pPr marL="0" indent="0">
              <a:buNone/>
            </a:pPr>
            <a:endParaRPr lang="en-GB" dirty="0"/>
          </a:p>
        </p:txBody>
      </p:sp>
    </p:spTree>
    <p:extLst>
      <p:ext uri="{BB962C8B-B14F-4D97-AF65-F5344CB8AC3E}">
        <p14:creationId xmlns:p14="http://schemas.microsoft.com/office/powerpoint/2010/main" val="482557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2EC09-9674-4DF0-ABEA-4A081E4390B5}"/>
              </a:ext>
            </a:extLst>
          </p:cNvPr>
          <p:cNvSpPr>
            <a:spLocks noGrp="1"/>
          </p:cNvSpPr>
          <p:nvPr>
            <p:ph type="title"/>
          </p:nvPr>
        </p:nvSpPr>
        <p:spPr/>
        <p:txBody>
          <a:bodyPr/>
          <a:lstStyle/>
          <a:p>
            <a:pPr algn="r"/>
            <a:r>
              <a:rPr lang="en-GB" dirty="0"/>
              <a:t>Explicit casting</a:t>
            </a:r>
          </a:p>
        </p:txBody>
      </p:sp>
      <p:sp>
        <p:nvSpPr>
          <p:cNvPr id="3" name="Content Placeholder 2">
            <a:extLst>
              <a:ext uri="{FF2B5EF4-FFF2-40B4-BE49-F238E27FC236}">
                <a16:creationId xmlns:a16="http://schemas.microsoft.com/office/drawing/2014/main" id="{7DEED8B7-5759-4C59-8AF4-E5BB886E0B08}"/>
              </a:ext>
            </a:extLst>
          </p:cNvPr>
          <p:cNvSpPr>
            <a:spLocks noGrp="1"/>
          </p:cNvSpPr>
          <p:nvPr>
            <p:ph idx="1"/>
          </p:nvPr>
        </p:nvSpPr>
        <p:spPr>
          <a:xfrm>
            <a:off x="436098" y="1825625"/>
            <a:ext cx="11563644" cy="4351338"/>
          </a:xfrm>
        </p:spPr>
        <p:txBody>
          <a:bodyPr>
            <a:normAutofit fontScale="70000" lnSpcReduction="20000"/>
          </a:bodyPr>
          <a:lstStyle/>
          <a:p>
            <a:pPr marL="0" indent="0">
              <a:buNone/>
            </a:pPr>
            <a:r>
              <a:rPr lang="en-GB" dirty="0"/>
              <a:t>Python jumps straight from implicit casting to explicit casting by procedure, using </a:t>
            </a:r>
            <a:r>
              <a:rPr lang="en-GB" dirty="0" err="1"/>
              <a:t>builtin</a:t>
            </a:r>
            <a:r>
              <a:rPr lang="en-GB" dirty="0"/>
              <a:t> functions, thus: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float(x) </a:t>
            </a:r>
            <a:r>
              <a:rPr lang="en-GB" dirty="0"/>
              <a:t>		# Where x can include a group of numerical text characters.</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(x)	</a:t>
            </a:r>
            <a:r>
              <a:rPr lang="en-GB" dirty="0"/>
              <a:t>		# Likewise.</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(x)</a:t>
            </a:r>
            <a:r>
              <a:rPr lang="en-GB" dirty="0"/>
              <a:t>			# Convert to a string.</a:t>
            </a:r>
          </a:p>
          <a:p>
            <a:pPr marL="0" indent="0">
              <a:buNone/>
            </a:pPr>
            <a:r>
              <a:rPr lang="en-GB" sz="2900" dirty="0">
                <a:latin typeface="Courier New" panose="02070309020205020404" pitchFamily="49" charset="0"/>
                <a:cs typeface="Courier New" panose="02070309020205020404" pitchFamily="49" charset="0"/>
              </a:rPr>
              <a:t>a = bool(x)</a:t>
            </a:r>
            <a:r>
              <a:rPr lang="en-GB" dirty="0"/>
              <a:t>			# Convert to Boolean </a:t>
            </a:r>
            <a:r>
              <a:rPr lang="en-GB" sz="2900" dirty="0">
                <a:latin typeface="Courier New" panose="02070309020205020404" pitchFamily="49" charset="0"/>
                <a:cs typeface="Courier New" panose="02070309020205020404" pitchFamily="49" charset="0"/>
              </a:rPr>
              <a:t>True</a:t>
            </a:r>
            <a:r>
              <a:rPr lang="en-GB" dirty="0"/>
              <a:t> or </a:t>
            </a:r>
            <a:r>
              <a:rPr lang="en-GB" sz="2900" dirty="0">
                <a:latin typeface="Courier New" panose="02070309020205020404" pitchFamily="49" charset="0"/>
                <a:cs typeface="Courier New" panose="02070309020205020404" pitchFamily="49" charset="0"/>
              </a:rPr>
              <a:t>False</a:t>
            </a:r>
            <a:r>
              <a:rPr lang="en-GB" dirty="0"/>
              <a:t>.</a:t>
            </a:r>
          </a:p>
          <a:p>
            <a:pPr marL="0" indent="0">
              <a:buNone/>
            </a:pPr>
            <a:r>
              <a:rPr lang="en-GB" dirty="0"/>
              <a:t>And also, not strictly casting, but:</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x,base</a:t>
            </a:r>
            <a:r>
              <a:rPr lang="en-GB" dirty="0">
                <a:latin typeface="Courier New" panose="02070309020205020404" pitchFamily="49" charset="0"/>
                <a:cs typeface="Courier New" panose="02070309020205020404" pitchFamily="49" charset="0"/>
              </a:rPr>
              <a:t>=10)</a:t>
            </a:r>
            <a:r>
              <a:rPr lang="en-GB" dirty="0"/>
              <a:t>	# </a:t>
            </a:r>
            <a:r>
              <a:rPr lang="en-GB" dirty="0" err="1"/>
              <a:t>int</a:t>
            </a:r>
            <a:r>
              <a:rPr lang="en-GB" dirty="0"/>
              <a:t> to some base.</a:t>
            </a:r>
          </a:p>
          <a:p>
            <a:pPr marL="0" indent="0">
              <a:buNone/>
            </a:pPr>
            <a:r>
              <a:rPr lang="en-GB" dirty="0">
                <a:latin typeface="Courier New" panose="02070309020205020404" pitchFamily="49" charset="0"/>
                <a:cs typeface="Courier New" panose="02070309020205020404" pitchFamily="49" charset="0"/>
              </a:rPr>
              <a:t>a = oct(x) </a:t>
            </a:r>
            <a:r>
              <a:rPr lang="en-GB" dirty="0"/>
              <a:t>			# Convert an </a:t>
            </a:r>
            <a:r>
              <a:rPr lang="en-GB" dirty="0" err="1"/>
              <a:t>int</a:t>
            </a:r>
            <a:r>
              <a:rPr lang="en-GB" dirty="0"/>
              <a:t> to a octal (base 8) string prefixed with "0o".</a:t>
            </a:r>
          </a:p>
          <a:p>
            <a:pPr marL="0" indent="0">
              <a:buNone/>
            </a:pPr>
            <a:r>
              <a:rPr lang="en-GB" dirty="0">
                <a:latin typeface="Courier New" panose="02070309020205020404" pitchFamily="49" charset="0"/>
                <a:cs typeface="Courier New" panose="02070309020205020404" pitchFamily="49" charset="0"/>
              </a:rPr>
              <a:t>a = hex(x)	</a:t>
            </a:r>
            <a:r>
              <a:rPr lang="en-GB" dirty="0"/>
              <a:t>		# Convert an </a:t>
            </a:r>
            <a:r>
              <a:rPr lang="en-GB" dirty="0" err="1"/>
              <a:t>int</a:t>
            </a:r>
            <a:r>
              <a:rPr lang="en-GB" dirty="0"/>
              <a:t> to a hexadecimal (base 16) string prefixed "0x".</a:t>
            </a:r>
          </a:p>
          <a:p>
            <a:pPr marL="0" indent="0">
              <a:buNone/>
            </a:pPr>
            <a:endParaRPr lang="en-GB" dirty="0"/>
          </a:p>
          <a:p>
            <a:pPr marL="0" indent="0">
              <a:buNone/>
            </a:pPr>
            <a:r>
              <a:rPr lang="en-GB" dirty="0"/>
              <a:t>In actual fact, these are a special type of function called a </a:t>
            </a:r>
            <a:r>
              <a:rPr lang="en-GB" dirty="0">
                <a:solidFill>
                  <a:schemeClr val="accent1"/>
                </a:solidFill>
              </a:rPr>
              <a:t>constructor</a:t>
            </a:r>
            <a:r>
              <a:rPr lang="en-GB" dirty="0"/>
              <a:t>, used to make an object of a specific type, rather than a more usual conversion function.</a:t>
            </a:r>
          </a:p>
          <a:p>
            <a:pPr marL="0" indent="0">
              <a:buNone/>
            </a:pPr>
            <a:endParaRPr lang="en-GB" dirty="0"/>
          </a:p>
        </p:txBody>
      </p:sp>
    </p:spTree>
    <p:extLst>
      <p:ext uri="{BB962C8B-B14F-4D97-AF65-F5344CB8AC3E}">
        <p14:creationId xmlns:p14="http://schemas.microsoft.com/office/powerpoint/2010/main" val="2043868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79FB0-24D7-4D18-91BA-F80C83622EE7}"/>
              </a:ext>
            </a:extLst>
          </p:cNvPr>
          <p:cNvSpPr>
            <a:spLocks noGrp="1"/>
          </p:cNvSpPr>
          <p:nvPr>
            <p:ph type="title"/>
          </p:nvPr>
        </p:nvSpPr>
        <p:spPr/>
        <p:txBody>
          <a:bodyPr/>
          <a:lstStyle/>
          <a:p>
            <a:pPr algn="r"/>
            <a:r>
              <a:rPr lang="en-GB" dirty="0"/>
              <a:t>print</a:t>
            </a:r>
          </a:p>
        </p:txBody>
      </p:sp>
      <p:sp>
        <p:nvSpPr>
          <p:cNvPr id="3" name="Content Placeholder 2">
            <a:extLst>
              <a:ext uri="{FF2B5EF4-FFF2-40B4-BE49-F238E27FC236}">
                <a16:creationId xmlns:a16="http://schemas.microsoft.com/office/drawing/2014/main" id="{3CEA338F-0AD0-4ECA-903F-436375B2EBA2}"/>
              </a:ext>
            </a:extLst>
          </p:cNvPr>
          <p:cNvSpPr>
            <a:spLocks noGrp="1"/>
          </p:cNvSpPr>
          <p:nvPr>
            <p:ph idx="1"/>
          </p:nvPr>
        </p:nvSpPr>
        <p:spPr/>
        <p:txBody>
          <a:bodyPr/>
          <a:lstStyle/>
          <a:p>
            <a:pPr marL="0" indent="0">
              <a:buNone/>
            </a:pPr>
            <a:r>
              <a:rPr lang="en-GB" dirty="0"/>
              <a:t>As an example of how shifty this can be:</a:t>
            </a:r>
          </a:p>
          <a:p>
            <a:pPr marL="0" indent="0">
              <a:buNone/>
            </a:pPr>
            <a:r>
              <a:rPr lang="en-GB" dirty="0">
                <a:latin typeface="Courier New" panose="02070309020205020404" pitchFamily="49" charset="0"/>
                <a:cs typeface="Courier New" panose="02070309020205020404" pitchFamily="49" charset="0"/>
              </a:rPr>
              <a:t>print(10)</a:t>
            </a:r>
          </a:p>
          <a:p>
            <a:pPr marL="0" indent="0">
              <a:buNone/>
            </a:pPr>
            <a:r>
              <a:rPr lang="en-GB" dirty="0"/>
              <a:t>Will convert 10 to "10" and print it.</a:t>
            </a:r>
          </a:p>
          <a:p>
            <a:pPr marL="0" indent="0">
              <a:buNone/>
            </a:pPr>
            <a:endParaRPr lang="en-GB" dirty="0"/>
          </a:p>
          <a:p>
            <a:pPr marL="0" indent="0">
              <a:buNone/>
            </a:pPr>
            <a:r>
              <a:rPr lang="en-GB" dirty="0"/>
              <a:t>But</a:t>
            </a:r>
          </a:p>
          <a:p>
            <a:pPr marL="0" indent="0">
              <a:buNone/>
            </a:pPr>
            <a:r>
              <a:rPr lang="en-GB" dirty="0">
                <a:latin typeface="Courier New" panose="02070309020205020404" pitchFamily="49" charset="0"/>
                <a:cs typeface="Courier New" panose="02070309020205020404" pitchFamily="49" charset="0"/>
              </a:rPr>
              <a:t>print("here's a number " + 10)</a:t>
            </a:r>
          </a:p>
          <a:p>
            <a:pPr marL="0" indent="0">
              <a:buNone/>
            </a:pPr>
            <a:r>
              <a:rPr lang="en-GB" dirty="0"/>
              <a:t>won't; you need:</a:t>
            </a:r>
          </a:p>
          <a:p>
            <a:pPr marL="0" indent="0">
              <a:buNone/>
            </a:pPr>
            <a:r>
              <a:rPr lang="en-GB" dirty="0">
                <a:latin typeface="Courier New" panose="02070309020205020404" pitchFamily="49" charset="0"/>
                <a:cs typeface="Courier New" panose="02070309020205020404" pitchFamily="49" charset="0"/>
              </a:rPr>
              <a:t>print("here's a number" +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(10))</a:t>
            </a:r>
          </a:p>
        </p:txBody>
      </p:sp>
    </p:spTree>
    <p:extLst>
      <p:ext uri="{BB962C8B-B14F-4D97-AF65-F5344CB8AC3E}">
        <p14:creationId xmlns:p14="http://schemas.microsoft.com/office/powerpoint/2010/main" val="423612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895F1-D79E-413E-86CC-21B42DF4891B}"/>
              </a:ext>
            </a:extLst>
          </p:cNvPr>
          <p:cNvSpPr>
            <a:spLocks noGrp="1"/>
          </p:cNvSpPr>
          <p:nvPr>
            <p:ph type="title"/>
          </p:nvPr>
        </p:nvSpPr>
        <p:spPr>
          <a:xfrm>
            <a:off x="1357531" y="151546"/>
            <a:ext cx="10515600" cy="1325563"/>
          </a:xfrm>
        </p:spPr>
        <p:txBody>
          <a:bodyPr/>
          <a:lstStyle/>
          <a:p>
            <a:pPr algn="r"/>
            <a:r>
              <a:rPr lang="en-GB" dirty="0"/>
              <a:t>Built in types</a:t>
            </a:r>
          </a:p>
        </p:txBody>
      </p:sp>
      <p:sp>
        <p:nvSpPr>
          <p:cNvPr id="3" name="Content Placeholder 2">
            <a:extLst>
              <a:ext uri="{FF2B5EF4-FFF2-40B4-BE49-F238E27FC236}">
                <a16:creationId xmlns:a16="http://schemas.microsoft.com/office/drawing/2014/main" id="{C1B8074C-94A7-41EC-82CE-AC037F67C738}"/>
              </a:ext>
            </a:extLst>
          </p:cNvPr>
          <p:cNvSpPr>
            <a:spLocks noGrp="1"/>
          </p:cNvSpPr>
          <p:nvPr>
            <p:ph idx="1"/>
          </p:nvPr>
        </p:nvSpPr>
        <p:spPr>
          <a:xfrm>
            <a:off x="351692" y="1575582"/>
            <a:ext cx="11521439" cy="5106572"/>
          </a:xfrm>
        </p:spPr>
        <p:txBody>
          <a:bodyPr>
            <a:noAutofit/>
          </a:bodyPr>
          <a:lstStyle/>
          <a:p>
            <a:pPr marL="0" indent="0">
              <a:buNone/>
            </a:pPr>
            <a:r>
              <a:rPr lang="en-GB" sz="2000" dirty="0"/>
              <a:t>Integrals: </a:t>
            </a:r>
          </a:p>
          <a:p>
            <a:pPr marL="0" indent="0">
              <a:buNone/>
            </a:pPr>
            <a:r>
              <a:rPr lang="en-GB" sz="2000" dirty="0"/>
              <a:t>	</a:t>
            </a:r>
            <a:r>
              <a:rPr lang="en-GB" sz="2000" dirty="0" err="1"/>
              <a:t>int</a:t>
            </a:r>
            <a:r>
              <a:rPr lang="en-GB" sz="2000" dirty="0"/>
              <a:t> : 	Integers – whole numbers.</a:t>
            </a:r>
          </a:p>
          <a:p>
            <a:pPr marL="0" indent="0">
              <a:buNone/>
            </a:pPr>
            <a:r>
              <a:rPr lang="en-GB" sz="2000" dirty="0"/>
              <a:t>	bool: 	True and False ; evaluate to 1 and 0 respectively, </a:t>
            </a:r>
          </a:p>
          <a:p>
            <a:pPr marL="0" indent="0">
              <a:buNone/>
            </a:pPr>
            <a:r>
              <a:rPr lang="en-GB" sz="2000" dirty="0"/>
              <a:t>			except when printed.</a:t>
            </a:r>
          </a:p>
          <a:p>
            <a:pPr marL="0" indent="0">
              <a:buNone/>
            </a:pPr>
            <a:r>
              <a:rPr lang="en-GB" sz="2000" dirty="0"/>
              <a:t>Other numbers:</a:t>
            </a:r>
          </a:p>
          <a:p>
            <a:pPr marL="0" indent="0">
              <a:buNone/>
            </a:pPr>
            <a:r>
              <a:rPr lang="en-GB" sz="2000" dirty="0"/>
              <a:t>	float: 	Floating point numbers – decimal numbers </a:t>
            </a:r>
          </a:p>
          <a:p>
            <a:pPr marL="0" indent="0">
              <a:buNone/>
            </a:pPr>
            <a:r>
              <a:rPr lang="en-GB" sz="2000" dirty="0"/>
              <a:t>			(sometimes called ‘doubles’ in other languages because of how they are stored)</a:t>
            </a:r>
          </a:p>
          <a:p>
            <a:pPr marL="0" indent="0">
              <a:buNone/>
            </a:pPr>
            <a:r>
              <a:rPr lang="en-GB" sz="2000" dirty="0"/>
              <a:t>	complex: For imaginary numbers (actually two floats: one real, one imaginary)</a:t>
            </a:r>
          </a:p>
          <a:p>
            <a:pPr marL="0" indent="0">
              <a:buNone/>
            </a:pPr>
            <a:endParaRPr lang="en-GB" sz="2000" dirty="0"/>
          </a:p>
          <a:p>
            <a:pPr marL="0" indent="0">
              <a:buNone/>
            </a:pPr>
            <a:r>
              <a:rPr lang="en-GB" sz="2000" dirty="0"/>
              <a:t>Basic sequences:</a:t>
            </a:r>
          </a:p>
          <a:p>
            <a:pPr marL="0" indent="0">
              <a:buNone/>
            </a:pPr>
            <a:r>
              <a:rPr lang="en-GB" sz="2000" dirty="0"/>
              <a:t>	</a:t>
            </a:r>
            <a:r>
              <a:rPr lang="en-GB" sz="2000" dirty="0" err="1"/>
              <a:t>str</a:t>
            </a:r>
            <a:r>
              <a:rPr lang="en-GB" sz="2000" dirty="0"/>
              <a:t>: 	Strings – text.</a:t>
            </a:r>
          </a:p>
          <a:p>
            <a:pPr marL="0" indent="0">
              <a:buNone/>
            </a:pPr>
            <a:r>
              <a:rPr lang="en-GB" sz="2000" dirty="0"/>
              <a:t>	bytes: 	Byte – binary.</a:t>
            </a:r>
          </a:p>
          <a:p>
            <a:pPr marL="0" indent="0">
              <a:buNone/>
            </a:pPr>
            <a:endParaRPr lang="en-GB" dirty="0"/>
          </a:p>
        </p:txBody>
      </p:sp>
    </p:spTree>
    <p:extLst>
      <p:ext uri="{BB962C8B-B14F-4D97-AF65-F5344CB8AC3E}">
        <p14:creationId xmlns:p14="http://schemas.microsoft.com/office/powerpoint/2010/main" val="2232823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0C0B-A068-43EF-A546-2240CEDA378D}"/>
              </a:ext>
            </a:extLst>
          </p:cNvPr>
          <p:cNvSpPr>
            <a:spLocks noGrp="1"/>
          </p:cNvSpPr>
          <p:nvPr>
            <p:ph type="title"/>
          </p:nvPr>
        </p:nvSpPr>
        <p:spPr>
          <a:xfrm>
            <a:off x="1498209" y="0"/>
            <a:ext cx="10515600" cy="1325563"/>
          </a:xfrm>
        </p:spPr>
        <p:txBody>
          <a:bodyPr/>
          <a:lstStyle/>
          <a:p>
            <a:pPr algn="r"/>
            <a:r>
              <a:rPr lang="en-GB" dirty="0"/>
              <a:t>Built in types as objects</a:t>
            </a:r>
          </a:p>
        </p:txBody>
      </p:sp>
      <p:sp>
        <p:nvSpPr>
          <p:cNvPr id="3" name="Content Placeholder 2">
            <a:extLst>
              <a:ext uri="{FF2B5EF4-FFF2-40B4-BE49-F238E27FC236}">
                <a16:creationId xmlns:a16="http://schemas.microsoft.com/office/drawing/2014/main" id="{2CB9C67E-B111-4BC4-A45D-DFF2C10F3578}"/>
              </a:ext>
            </a:extLst>
          </p:cNvPr>
          <p:cNvSpPr>
            <a:spLocks noGrp="1"/>
          </p:cNvSpPr>
          <p:nvPr>
            <p:ph idx="1"/>
          </p:nvPr>
        </p:nvSpPr>
        <p:spPr>
          <a:xfrm>
            <a:off x="393895" y="1209822"/>
            <a:ext cx="11619914" cy="5444196"/>
          </a:xfrm>
        </p:spPr>
        <p:txBody>
          <a:bodyPr>
            <a:normAutofit fontScale="62500" lnSpcReduction="20000"/>
          </a:bodyPr>
          <a:lstStyle/>
          <a:p>
            <a:pPr marL="0" indent="0">
              <a:buNone/>
            </a:pPr>
            <a:r>
              <a:rPr lang="en-GB" dirty="0"/>
              <a:t>To see that these are stored as objects, look at this code: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"hello world"</a:t>
            </a:r>
          </a:p>
          <a:p>
            <a:pPr marL="0" indent="0">
              <a:buNone/>
            </a:pPr>
            <a:r>
              <a:rPr lang="en-GB" dirty="0">
                <a:latin typeface="Courier New" panose="02070309020205020404" pitchFamily="49" charset="0"/>
                <a:cs typeface="Courier New" panose="02070309020205020404" pitchFamily="49" charset="0"/>
              </a:rPr>
              <a:t>&gt;&gt;&gt; b = </a:t>
            </a:r>
            <a:r>
              <a:rPr lang="en-GB" dirty="0" err="1">
                <a:latin typeface="Courier New" panose="02070309020205020404" pitchFamily="49" charset="0"/>
                <a:cs typeface="Courier New" panose="02070309020205020404" pitchFamily="49" charset="0"/>
              </a:rPr>
              <a:t>a.upper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hello world</a:t>
            </a:r>
          </a:p>
          <a:p>
            <a:pPr marL="0" indent="0">
              <a:buNone/>
            </a:pPr>
            <a:r>
              <a:rPr lang="en-GB" dirty="0">
                <a:latin typeface="Courier New" panose="02070309020205020404" pitchFamily="49" charset="0"/>
                <a:cs typeface="Courier New" panose="02070309020205020404" pitchFamily="49" charset="0"/>
              </a:rPr>
              <a:t>&gt;&gt;&gt; b</a:t>
            </a:r>
          </a:p>
          <a:p>
            <a:pPr marL="0" indent="0">
              <a:buNone/>
            </a:pPr>
            <a:r>
              <a:rPr lang="en-GB" dirty="0">
                <a:latin typeface="Courier New" panose="02070309020205020404" pitchFamily="49" charset="0"/>
                <a:cs typeface="Courier New" panose="02070309020205020404" pitchFamily="49" charset="0"/>
              </a:rPr>
              <a:t>HELLO WORLD</a:t>
            </a:r>
          </a:p>
          <a:p>
            <a:pPr marL="0" indent="0">
              <a:buNone/>
            </a:pPr>
            <a:r>
              <a:rPr lang="en-GB" dirty="0">
                <a:latin typeface="Courier New" panose="02070309020205020404" pitchFamily="49" charset="0"/>
                <a:cs typeface="Courier New" panose="02070309020205020404" pitchFamily="49" charset="0"/>
              </a:rPr>
              <a:t>&gt;&gt;&gt; c = "hello </a:t>
            </a:r>
            <a:r>
              <a:rPr lang="en-GB" dirty="0" err="1">
                <a:latin typeface="Courier New" panose="02070309020205020404" pitchFamily="49" charset="0"/>
                <a:cs typeface="Courier New" panose="02070309020205020404" pitchFamily="49" charset="0"/>
              </a:rPr>
              <a:t>world".upper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&gt;&gt;&gt; c</a:t>
            </a:r>
          </a:p>
          <a:p>
            <a:pPr marL="0" indent="0">
              <a:buNone/>
            </a:pPr>
            <a:r>
              <a:rPr lang="en-GB" dirty="0">
                <a:latin typeface="Courier New" panose="02070309020205020404" pitchFamily="49" charset="0"/>
                <a:cs typeface="Courier New" panose="02070309020205020404" pitchFamily="49" charset="0"/>
              </a:rPr>
              <a:t>HELLO WORLD</a:t>
            </a:r>
          </a:p>
          <a:p>
            <a:pPr marL="0" indent="0">
              <a:buNone/>
            </a:pPr>
            <a:endParaRPr lang="en-GB" dirty="0"/>
          </a:p>
          <a:p>
            <a:pPr marL="0" indent="0">
              <a:buNone/>
            </a:pPr>
            <a:r>
              <a:rPr lang="en-GB" dirty="0"/>
              <a:t>Notice that in the case of </a:t>
            </a:r>
            <a:r>
              <a:rPr lang="en-GB" dirty="0">
                <a:latin typeface="Courier New" panose="02070309020205020404" pitchFamily="49" charset="0"/>
                <a:cs typeface="Courier New" panose="02070309020205020404" pitchFamily="49" charset="0"/>
              </a:rPr>
              <a:t>"hello </a:t>
            </a:r>
            <a:r>
              <a:rPr lang="en-GB" dirty="0" err="1">
                <a:latin typeface="Courier New" panose="02070309020205020404" pitchFamily="49" charset="0"/>
                <a:cs typeface="Courier New" panose="02070309020205020404" pitchFamily="49" charset="0"/>
              </a:rPr>
              <a:t>world".upper</a:t>
            </a:r>
            <a:r>
              <a:rPr lang="en-GB" dirty="0">
                <a:latin typeface="Courier New" panose="02070309020205020404" pitchFamily="49" charset="0"/>
                <a:cs typeface="Courier New" panose="02070309020205020404" pitchFamily="49" charset="0"/>
              </a:rPr>
              <a:t>() </a:t>
            </a:r>
            <a:r>
              <a:rPr lang="en-GB" dirty="0"/>
              <a:t>we haven't even made a variable label; from the start, the string literal is wrapped in an object. Try typing </a:t>
            </a:r>
          </a:p>
          <a:p>
            <a:pPr marL="0" indent="0">
              <a:buNone/>
            </a:pPr>
            <a:r>
              <a:rPr lang="en-GB" dirty="0">
                <a:latin typeface="Courier New" panose="02070309020205020404" pitchFamily="49" charset="0"/>
                <a:cs typeface="Courier New" panose="02070309020205020404" pitchFamily="49" charset="0"/>
              </a:rPr>
              <a:t>&gt;&gt;&gt; 2.</a:t>
            </a:r>
          </a:p>
          <a:p>
            <a:pPr marL="0" indent="0">
              <a:buNone/>
            </a:pPr>
            <a:r>
              <a:rPr lang="en-GB" dirty="0"/>
              <a:t>And then hitting the tab key to see what functions and variables are available when numerical literals are wrapped (or use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(2)</a:t>
            </a:r>
            <a:r>
              <a:rPr lang="en-GB" dirty="0"/>
              <a:t>).</a:t>
            </a:r>
          </a:p>
          <a:p>
            <a:pPr marL="0" indent="0">
              <a:buNone/>
            </a:pPr>
            <a:endParaRPr lang="en-GB" dirty="0"/>
          </a:p>
        </p:txBody>
      </p:sp>
    </p:spTree>
    <p:extLst>
      <p:ext uri="{BB962C8B-B14F-4D97-AF65-F5344CB8AC3E}">
        <p14:creationId xmlns:p14="http://schemas.microsoft.com/office/powerpoint/2010/main" val="1129317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50204-DE0F-498C-8C78-822BE5DB5998}"/>
              </a:ext>
            </a:extLst>
          </p:cNvPr>
          <p:cNvSpPr>
            <a:spLocks noGrp="1"/>
          </p:cNvSpPr>
          <p:nvPr>
            <p:ph type="title"/>
          </p:nvPr>
        </p:nvSpPr>
        <p:spPr>
          <a:xfrm>
            <a:off x="838199" y="365125"/>
            <a:ext cx="10711375" cy="1325563"/>
          </a:xfrm>
        </p:spPr>
        <p:txBody>
          <a:bodyPr/>
          <a:lstStyle/>
          <a:p>
            <a:pPr algn="r"/>
            <a:r>
              <a:rPr lang="en-GB" dirty="0" err="1"/>
              <a:t>Ints</a:t>
            </a:r>
            <a:endParaRPr lang="en-GB" dirty="0"/>
          </a:p>
        </p:txBody>
      </p:sp>
      <p:sp>
        <p:nvSpPr>
          <p:cNvPr id="3" name="Content Placeholder 2">
            <a:extLst>
              <a:ext uri="{FF2B5EF4-FFF2-40B4-BE49-F238E27FC236}">
                <a16:creationId xmlns:a16="http://schemas.microsoft.com/office/drawing/2014/main" id="{47DE4730-A582-4B4E-B8D0-7C9057F6A6CD}"/>
              </a:ext>
            </a:extLst>
          </p:cNvPr>
          <p:cNvSpPr>
            <a:spLocks noGrp="1"/>
          </p:cNvSpPr>
          <p:nvPr>
            <p:ph idx="1"/>
          </p:nvPr>
        </p:nvSpPr>
        <p:spPr>
          <a:xfrm>
            <a:off x="838200" y="1825625"/>
            <a:ext cx="11161542" cy="4351338"/>
          </a:xfrm>
        </p:spPr>
        <p:txBody>
          <a:bodyPr>
            <a:normAutofit/>
          </a:bodyPr>
          <a:lstStyle/>
          <a:p>
            <a:pPr marL="0" indent="0">
              <a:buNone/>
            </a:pPr>
            <a:r>
              <a:rPr lang="en-GB" dirty="0" err="1"/>
              <a:t>Ints</a:t>
            </a:r>
            <a:r>
              <a:rPr lang="en-GB" dirty="0"/>
              <a:t> may look like: </a:t>
            </a:r>
          </a:p>
          <a:p>
            <a:pPr marL="0" indent="0">
              <a:buNone/>
            </a:pPr>
            <a:r>
              <a:rPr lang="en-GB" dirty="0">
                <a:latin typeface="Courier New" panose="02070309020205020404" pitchFamily="49" charset="0"/>
                <a:cs typeface="Courier New" panose="02070309020205020404" pitchFamily="49" charset="0"/>
              </a:rPr>
              <a:t>1000000</a:t>
            </a:r>
            <a:r>
              <a:rPr lang="en-GB" dirty="0"/>
              <a:t> or </a:t>
            </a:r>
            <a:r>
              <a:rPr lang="en-GB" dirty="0">
                <a:latin typeface="Courier New" panose="02070309020205020404" pitchFamily="49" charset="0"/>
                <a:cs typeface="Courier New" panose="02070309020205020404" pitchFamily="49" charset="0"/>
              </a:rPr>
              <a:t>1_000_000</a:t>
            </a:r>
            <a:r>
              <a:rPr lang="en-GB" dirty="0"/>
              <a:t>  	</a:t>
            </a:r>
            <a:r>
              <a:rPr lang="en-GB" sz="2400" dirty="0">
                <a:latin typeface="Courier New" panose="02070309020205020404" pitchFamily="49" charset="0"/>
                <a:cs typeface="Courier New" panose="02070309020205020404" pitchFamily="49" charset="0"/>
              </a:rPr>
              <a:t># 3.6 onwards for the underscores.</a:t>
            </a:r>
            <a:endParaRPr lang="en-GB" dirty="0">
              <a:latin typeface="Courier New" panose="02070309020205020404" pitchFamily="49" charset="0"/>
              <a:cs typeface="Courier New" panose="02070309020205020404" pitchFamily="49" charset="0"/>
            </a:endParaRPr>
          </a:p>
          <a:p>
            <a:pPr marL="0" indent="0">
              <a:buNone/>
            </a:pPr>
            <a:r>
              <a:rPr lang="en-GB" dirty="0"/>
              <a:t>but can't have leading zeros.</a:t>
            </a:r>
          </a:p>
          <a:p>
            <a:pPr marL="0" indent="0">
              <a:buNone/>
            </a:pPr>
            <a:endParaRPr lang="en-GB" dirty="0"/>
          </a:p>
          <a:p>
            <a:pPr marL="0" indent="0">
              <a:buNone/>
            </a:pPr>
            <a:r>
              <a:rPr lang="en-GB" dirty="0"/>
              <a:t>Since Python 3, the size of </a:t>
            </a:r>
            <a:r>
              <a:rPr lang="en-GB" dirty="0" err="1"/>
              <a:t>int</a:t>
            </a:r>
            <a:r>
              <a:rPr lang="en-GB" dirty="0"/>
              <a:t> you can have is only limited by the computer memory, and is, therefore, for all practical purposes, unlimited.</a:t>
            </a:r>
          </a:p>
          <a:p>
            <a:pPr marL="0" indent="0">
              <a:buNone/>
            </a:pPr>
            <a:endParaRPr lang="en-GB" dirty="0"/>
          </a:p>
          <a:p>
            <a:endParaRPr lang="en-GB" dirty="0"/>
          </a:p>
        </p:txBody>
      </p:sp>
    </p:spTree>
    <p:extLst>
      <p:ext uri="{BB962C8B-B14F-4D97-AF65-F5344CB8AC3E}">
        <p14:creationId xmlns:p14="http://schemas.microsoft.com/office/powerpoint/2010/main" val="340918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50204-DE0F-498C-8C78-822BE5DB5998}"/>
              </a:ext>
            </a:extLst>
          </p:cNvPr>
          <p:cNvSpPr>
            <a:spLocks noGrp="1"/>
          </p:cNvSpPr>
          <p:nvPr>
            <p:ph type="title"/>
          </p:nvPr>
        </p:nvSpPr>
        <p:spPr/>
        <p:txBody>
          <a:bodyPr/>
          <a:lstStyle/>
          <a:p>
            <a:pPr algn="r"/>
            <a:r>
              <a:rPr lang="en-GB" dirty="0"/>
              <a:t>Floats</a:t>
            </a:r>
          </a:p>
        </p:txBody>
      </p:sp>
      <p:sp>
        <p:nvSpPr>
          <p:cNvPr id="3" name="Content Placeholder 2">
            <a:extLst>
              <a:ext uri="{FF2B5EF4-FFF2-40B4-BE49-F238E27FC236}">
                <a16:creationId xmlns:a16="http://schemas.microsoft.com/office/drawing/2014/main" id="{47DE4730-A582-4B4E-B8D0-7C9057F6A6CD}"/>
              </a:ext>
            </a:extLst>
          </p:cNvPr>
          <p:cNvSpPr>
            <a:spLocks noGrp="1"/>
          </p:cNvSpPr>
          <p:nvPr>
            <p:ph idx="1"/>
          </p:nvPr>
        </p:nvSpPr>
        <p:spPr/>
        <p:txBody>
          <a:bodyPr>
            <a:normAutofit fontScale="70000" lnSpcReduction="20000"/>
          </a:bodyPr>
          <a:lstStyle/>
          <a:p>
            <a:pPr marL="0" indent="0">
              <a:buNone/>
            </a:pPr>
            <a:r>
              <a:rPr lang="en-GB" dirty="0"/>
              <a:t>Floats may look like:</a:t>
            </a:r>
          </a:p>
          <a:p>
            <a:pPr marL="0" indent="0">
              <a:buNone/>
            </a:pPr>
            <a:r>
              <a:rPr lang="en-GB" dirty="0">
                <a:latin typeface="Courier New" panose="02070309020205020404" pitchFamily="49" charset="0"/>
                <a:cs typeface="Courier New" panose="02070309020205020404" pitchFamily="49" charset="0"/>
              </a:rPr>
              <a:t>3.14    10.    .001    1e100    3.14E-10    0e0    3.14_15_93</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Floats are limited, but to a very large (system dependent) number. You can find it with:</a:t>
            </a:r>
          </a:p>
          <a:p>
            <a:pPr marL="0" indent="0">
              <a:buNone/>
            </a:pPr>
            <a:r>
              <a:rPr lang="en-GB" dirty="0">
                <a:latin typeface="Courier New" panose="02070309020205020404" pitchFamily="49" charset="0"/>
                <a:cs typeface="Courier New" panose="02070309020205020404" pitchFamily="49" charset="0"/>
              </a:rPr>
              <a:t>&gt;&gt;&gt; import sys</a:t>
            </a:r>
          </a:p>
          <a:p>
            <a:pPr marL="0" indent="0">
              <a:buNone/>
            </a:pPr>
            <a:r>
              <a:rPr lang="en-GB" dirty="0">
                <a:latin typeface="Courier New" panose="02070309020205020404" pitchFamily="49" charset="0"/>
                <a:cs typeface="Courier New" panose="02070309020205020404" pitchFamily="49" charset="0"/>
              </a:rPr>
              <a:t>&gt;&gt;&gt; </a:t>
            </a:r>
            <a:r>
              <a:rPr lang="en-GB" dirty="0" err="1">
                <a:latin typeface="Courier New" panose="02070309020205020404" pitchFamily="49" charset="0"/>
                <a:cs typeface="Courier New" panose="02070309020205020404" pitchFamily="49" charset="0"/>
              </a:rPr>
              <a:t>sys.float_info</a:t>
            </a:r>
            <a:endParaRPr lang="en-GB" dirty="0">
              <a:latin typeface="Courier New" panose="02070309020205020404" pitchFamily="49" charset="0"/>
              <a:cs typeface="Courier New" panose="02070309020205020404" pitchFamily="49" charset="0"/>
            </a:endParaRPr>
          </a:p>
          <a:p>
            <a:pPr marL="0" indent="0">
              <a:buNone/>
            </a:pPr>
            <a:r>
              <a:rPr lang="en-GB" dirty="0"/>
              <a:t>For a 32 bit machine picked at random it was ~1.75e308 to -2.22e308. In the unlikely event you need bigger numbers you can construct them from two </a:t>
            </a:r>
            <a:r>
              <a:rPr lang="en-GB" dirty="0" err="1"/>
              <a:t>ints</a:t>
            </a:r>
            <a:r>
              <a:rPr lang="en-GB" dirty="0"/>
              <a:t>! </a:t>
            </a:r>
          </a:p>
          <a:p>
            <a:pPr marL="0" indent="0">
              <a:buNone/>
            </a:pPr>
            <a:endParaRPr lang="en-GB" dirty="0"/>
          </a:p>
          <a:p>
            <a:pPr marL="0" indent="0">
              <a:buNone/>
            </a:pPr>
            <a:r>
              <a:rPr lang="en-GB" dirty="0"/>
              <a:t>Floats have two special values:</a:t>
            </a:r>
          </a:p>
          <a:p>
            <a:pPr marL="0" indent="0">
              <a:buNone/>
            </a:pPr>
            <a:r>
              <a:rPr lang="en-GB" dirty="0">
                <a:latin typeface="Courier New" panose="02070309020205020404" pitchFamily="49" charset="0"/>
                <a:cs typeface="Courier New" panose="02070309020205020404" pitchFamily="49" charset="0"/>
              </a:rPr>
              <a:t>a = float("</a:t>
            </a:r>
            <a:r>
              <a:rPr lang="en-GB" dirty="0" err="1">
                <a:latin typeface="Courier New" panose="02070309020205020404" pitchFamily="49" charset="0"/>
                <a:cs typeface="Courier New" panose="02070309020205020404" pitchFamily="49" charset="0"/>
              </a:rPr>
              <a:t>inf</a:t>
            </a:r>
            <a:r>
              <a:rPr lang="en-GB" dirty="0">
                <a:latin typeface="Courier New" panose="02070309020205020404" pitchFamily="49" charset="0"/>
                <a:cs typeface="Courier New" panose="02070309020205020404" pitchFamily="49" charset="0"/>
              </a:rPr>
              <a:t>")</a:t>
            </a:r>
            <a:r>
              <a:rPr lang="en-GB" dirty="0"/>
              <a:t>		# Representing infinity.</a:t>
            </a:r>
          </a:p>
          <a:p>
            <a:pPr marL="0" indent="0">
              <a:buNone/>
            </a:pPr>
            <a:r>
              <a:rPr lang="en-GB" dirty="0">
                <a:latin typeface="Courier New" panose="02070309020205020404" pitchFamily="49" charset="0"/>
                <a:cs typeface="Courier New" panose="02070309020205020404" pitchFamily="49" charset="0"/>
              </a:rPr>
              <a:t>a = float("nan")	</a:t>
            </a:r>
            <a:r>
              <a:rPr lang="en-GB" dirty="0"/>
              <a:t>	# Representing the result of a calculation a computer can't do </a:t>
            </a:r>
          </a:p>
          <a:p>
            <a:pPr marL="0" indent="0">
              <a:buNone/>
            </a:pPr>
            <a:r>
              <a:rPr lang="en-GB" dirty="0"/>
              <a:t>					# for example, dividing by zero. </a:t>
            </a: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154092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74A97-F511-4647-8039-A6D3375C924F}"/>
              </a:ext>
            </a:extLst>
          </p:cNvPr>
          <p:cNvSpPr>
            <a:spLocks noGrp="1"/>
          </p:cNvSpPr>
          <p:nvPr>
            <p:ph type="title"/>
          </p:nvPr>
        </p:nvSpPr>
        <p:spPr/>
        <p:txBody>
          <a:bodyPr/>
          <a:lstStyle/>
          <a:p>
            <a:pPr algn="r"/>
            <a:r>
              <a:rPr lang="en-GB" dirty="0"/>
              <a:t>Floats: warning</a:t>
            </a:r>
          </a:p>
        </p:txBody>
      </p:sp>
      <p:sp>
        <p:nvSpPr>
          <p:cNvPr id="3" name="Content Placeholder 2">
            <a:extLst>
              <a:ext uri="{FF2B5EF4-FFF2-40B4-BE49-F238E27FC236}">
                <a16:creationId xmlns:a16="http://schemas.microsoft.com/office/drawing/2014/main" id="{788E9D87-6788-4240-9FD3-96DF4DB7BBA9}"/>
              </a:ext>
            </a:extLst>
          </p:cNvPr>
          <p:cNvSpPr>
            <a:spLocks noGrp="1"/>
          </p:cNvSpPr>
          <p:nvPr>
            <p:ph idx="1"/>
          </p:nvPr>
        </p:nvSpPr>
        <p:spPr>
          <a:xfrm>
            <a:off x="478303" y="1690688"/>
            <a:ext cx="11535506" cy="4991465"/>
          </a:xfrm>
        </p:spPr>
        <p:txBody>
          <a:bodyPr>
            <a:normAutofit fontScale="85000" lnSpcReduction="20000"/>
          </a:bodyPr>
          <a:lstStyle/>
          <a:p>
            <a:pPr marL="0" indent="0">
              <a:buNone/>
            </a:pPr>
            <a:r>
              <a:rPr lang="en-GB" dirty="0"/>
              <a:t>You might think that floats are more exact than </a:t>
            </a:r>
            <a:r>
              <a:rPr lang="en-GB" dirty="0" err="1"/>
              <a:t>ints</a:t>
            </a:r>
            <a:r>
              <a:rPr lang="en-GB" dirty="0"/>
              <a:t>, because you can have decimal places. </a:t>
            </a:r>
          </a:p>
          <a:p>
            <a:pPr marL="0" indent="0">
              <a:buNone/>
            </a:pPr>
            <a:r>
              <a:rPr lang="en-GB" dirty="0"/>
              <a:t>However, you'd be wrong: computers are very poor at representing decimal numbers. So poor, it regularly kills people. </a:t>
            </a:r>
            <a:r>
              <a:rPr lang="en-GB" dirty="0" err="1"/>
              <a:t>Ints</a:t>
            </a:r>
            <a:r>
              <a:rPr lang="en-GB" dirty="0"/>
              <a:t>, on the other hand, are exact.</a:t>
            </a:r>
          </a:p>
          <a:p>
            <a:pPr marL="0" indent="0">
              <a:buNone/>
            </a:pPr>
            <a:endParaRPr lang="en-GB" dirty="0"/>
          </a:p>
          <a:p>
            <a:pPr marL="0" indent="0">
              <a:buNone/>
            </a:pPr>
            <a:r>
              <a:rPr lang="en-GB" dirty="0"/>
              <a:t>Python matches the IEEE 754 double-precision number standard, but still has issues.</a:t>
            </a:r>
          </a:p>
          <a:p>
            <a:pPr marL="0" indent="0">
              <a:buNone/>
            </a:pPr>
            <a:r>
              <a:rPr lang="en-GB" dirty="0"/>
              <a:t> </a:t>
            </a:r>
          </a:p>
          <a:p>
            <a:pPr marL="0" indent="0">
              <a:buNone/>
            </a:pPr>
            <a:r>
              <a:rPr lang="en-GB" dirty="0"/>
              <a:t>If you intend to use Python for critical systems, especially navigation systems, you need to read up on floating point calculations. </a:t>
            </a:r>
          </a:p>
          <a:p>
            <a:pPr marL="0" indent="0">
              <a:buNone/>
            </a:pPr>
            <a:r>
              <a:rPr lang="en-GB" dirty="0"/>
              <a:t>A good starting point is:</a:t>
            </a:r>
          </a:p>
          <a:p>
            <a:pPr marL="0" indent="0">
              <a:buNone/>
            </a:pPr>
            <a:r>
              <a:rPr lang="en-GB" dirty="0">
                <a:hlinkClick r:id="rId2"/>
              </a:rPr>
              <a:t>https://docs.python.org/3/tutorial/floatingpoint.html</a:t>
            </a:r>
            <a:endParaRPr lang="en-GB" dirty="0">
              <a:hlinkClick r:id="rId3"/>
            </a:endParaRPr>
          </a:p>
          <a:p>
            <a:pPr marL="0" indent="0">
              <a:buNone/>
            </a:pPr>
            <a:endParaRPr lang="en-GB" dirty="0"/>
          </a:p>
          <a:p>
            <a:pPr marL="0" indent="0">
              <a:buNone/>
            </a:pPr>
            <a:r>
              <a:rPr lang="en-GB" dirty="0"/>
              <a:t>We'll mention this again later in the course, looking at the Fractions and Decimal libraries which try to make them more exact, and flag when they're not. </a:t>
            </a:r>
          </a:p>
        </p:txBody>
      </p:sp>
    </p:spTree>
    <p:extLst>
      <p:ext uri="{BB962C8B-B14F-4D97-AF65-F5344CB8AC3E}">
        <p14:creationId xmlns:p14="http://schemas.microsoft.com/office/powerpoint/2010/main" val="245234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50204-DE0F-498C-8C78-822BE5DB5998}"/>
              </a:ext>
            </a:extLst>
          </p:cNvPr>
          <p:cNvSpPr>
            <a:spLocks noGrp="1"/>
          </p:cNvSpPr>
          <p:nvPr>
            <p:ph type="title"/>
          </p:nvPr>
        </p:nvSpPr>
        <p:spPr/>
        <p:txBody>
          <a:bodyPr/>
          <a:lstStyle/>
          <a:p>
            <a:pPr algn="r"/>
            <a:r>
              <a:rPr lang="en-GB" dirty="0"/>
              <a:t>Imaginary numbers</a:t>
            </a:r>
          </a:p>
        </p:txBody>
      </p:sp>
      <p:sp>
        <p:nvSpPr>
          <p:cNvPr id="3" name="Content Placeholder 2">
            <a:extLst>
              <a:ext uri="{FF2B5EF4-FFF2-40B4-BE49-F238E27FC236}">
                <a16:creationId xmlns:a16="http://schemas.microsoft.com/office/drawing/2014/main" id="{47DE4730-A582-4B4E-B8D0-7C9057F6A6CD}"/>
              </a:ext>
            </a:extLst>
          </p:cNvPr>
          <p:cNvSpPr>
            <a:spLocks noGrp="1"/>
          </p:cNvSpPr>
          <p:nvPr>
            <p:ph idx="1"/>
          </p:nvPr>
        </p:nvSpPr>
        <p:spPr>
          <a:xfrm>
            <a:off x="359897" y="1608846"/>
            <a:ext cx="11288151" cy="4806021"/>
          </a:xfrm>
        </p:spPr>
        <p:txBody>
          <a:bodyPr>
            <a:normAutofit fontScale="85000" lnSpcReduction="20000"/>
          </a:bodyPr>
          <a:lstStyle/>
          <a:p>
            <a:pPr marL="0" indent="0">
              <a:buNone/>
            </a:pPr>
            <a:r>
              <a:rPr lang="en-GB" dirty="0"/>
              <a:t>Imaginary numbers are floats followed by capital or lowercase "J".</a:t>
            </a:r>
          </a:p>
          <a:p>
            <a:pPr marL="0" indent="0">
              <a:buNone/>
            </a:pPr>
            <a:r>
              <a:rPr lang="en-GB" dirty="0">
                <a:latin typeface="Courier New" panose="02070309020205020404" pitchFamily="49" charset="0"/>
                <a:cs typeface="Courier New" panose="02070309020205020404" pitchFamily="49" charset="0"/>
              </a:rPr>
              <a:t>3.14j   10.j    10J     .001J   1e100j   3.14e-10j   3.14_15_93j</a:t>
            </a:r>
          </a:p>
          <a:p>
            <a:pPr marL="0" indent="0">
              <a:buNone/>
            </a:pPr>
            <a:endParaRPr lang="en-GB" dirty="0"/>
          </a:p>
          <a:p>
            <a:pPr marL="0" indent="0">
              <a:buNone/>
            </a:pPr>
            <a:r>
              <a:rPr lang="en-GB" dirty="0"/>
              <a:t>These are joined to real floats with the "+" operator (not addition when there's a "J") to form complex numbers:</a:t>
            </a:r>
          </a:p>
          <a:p>
            <a:pPr marL="0" indent="0">
              <a:buNone/>
            </a:pPr>
            <a:r>
              <a:rPr lang="en-GB" dirty="0">
                <a:latin typeface="Courier New" panose="02070309020205020404" pitchFamily="49" charset="0"/>
                <a:cs typeface="Courier New" panose="02070309020205020404" pitchFamily="49" charset="0"/>
              </a:rPr>
              <a:t>&gt;&gt;&gt; a = 3.2+2.4J</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(3.2+2.4J)</a:t>
            </a:r>
          </a:p>
          <a:p>
            <a:pPr marL="0" indent="0">
              <a:buNone/>
            </a:pPr>
            <a:endParaRPr lang="en-GB" dirty="0"/>
          </a:p>
          <a:p>
            <a:pPr marL="0" indent="0">
              <a:buNone/>
            </a:pPr>
            <a:r>
              <a:rPr lang="en-GB" dirty="0"/>
              <a:t>We won't deal in detail on complex/imaginary numbers here, but if you're interested then a good starting point is:</a:t>
            </a:r>
          </a:p>
          <a:p>
            <a:pPr marL="0" indent="0">
              <a:buNone/>
            </a:pPr>
            <a:r>
              <a:rPr lang="en-GB" dirty="0">
                <a:hlinkClick r:id="rId3"/>
              </a:rPr>
              <a:t>https://docs.python.org/3/library/cmath.html</a:t>
            </a:r>
            <a:r>
              <a:rPr lang="en-GB" dirty="0"/>
              <a:t> </a:t>
            </a:r>
          </a:p>
        </p:txBody>
      </p:sp>
    </p:spTree>
    <p:extLst>
      <p:ext uri="{BB962C8B-B14F-4D97-AF65-F5344CB8AC3E}">
        <p14:creationId xmlns:p14="http://schemas.microsoft.com/office/powerpoint/2010/main" val="3967913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9CC0C-1B34-4E8D-9328-50B14D3DA1EE}"/>
              </a:ext>
            </a:extLst>
          </p:cNvPr>
          <p:cNvSpPr>
            <a:spLocks noGrp="1"/>
          </p:cNvSpPr>
          <p:nvPr>
            <p:ph type="title"/>
          </p:nvPr>
        </p:nvSpPr>
        <p:spPr/>
        <p:txBody>
          <a:bodyPr/>
          <a:lstStyle/>
          <a:p>
            <a:pPr algn="r"/>
            <a:r>
              <a:rPr lang="en-GB" dirty="0"/>
              <a:t>Type</a:t>
            </a:r>
          </a:p>
        </p:txBody>
      </p:sp>
      <p:sp>
        <p:nvSpPr>
          <p:cNvPr id="3" name="Content Placeholder 2">
            <a:extLst>
              <a:ext uri="{FF2B5EF4-FFF2-40B4-BE49-F238E27FC236}">
                <a16:creationId xmlns:a16="http://schemas.microsoft.com/office/drawing/2014/main" id="{4E44ED51-0B4C-4A06-B518-EB20B664C6EB}"/>
              </a:ext>
            </a:extLst>
          </p:cNvPr>
          <p:cNvSpPr>
            <a:spLocks noGrp="1"/>
          </p:cNvSpPr>
          <p:nvPr>
            <p:ph idx="1"/>
          </p:nvPr>
        </p:nvSpPr>
        <p:spPr/>
        <p:txBody>
          <a:bodyPr/>
          <a:lstStyle/>
          <a:p>
            <a:pPr marL="0" indent="0">
              <a:buNone/>
            </a:pPr>
            <a:r>
              <a:rPr lang="en-GB" dirty="0"/>
              <a:t>To find the type of a variable (for example, one you've not back from a function), use </a:t>
            </a:r>
            <a:r>
              <a:rPr lang="en-GB" dirty="0">
                <a:latin typeface="Courier New" panose="02070309020205020404" pitchFamily="49" charset="0"/>
                <a:cs typeface="Courier New" panose="02070309020205020404" pitchFamily="49" charset="0"/>
              </a:rPr>
              <a:t>type(</a:t>
            </a:r>
            <a:r>
              <a:rPr lang="en-GB" dirty="0" err="1">
                <a:latin typeface="Courier New" panose="02070309020205020404" pitchFamily="49" charset="0"/>
                <a:cs typeface="Courier New" panose="02070309020205020404" pitchFamily="49" charset="0"/>
              </a:rPr>
              <a:t>variableName</a:t>
            </a:r>
            <a:r>
              <a:rPr lang="en-GB" dirty="0">
                <a:latin typeface="Courier New" panose="02070309020205020404" pitchFamily="49" charset="0"/>
                <a:cs typeface="Courier New" panose="02070309020205020404" pitchFamily="49" charset="0"/>
              </a:rPr>
              <a:t>)</a:t>
            </a:r>
            <a:r>
              <a:rPr lang="en-GB" dirty="0"/>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type(a)</a:t>
            </a:r>
          </a:p>
          <a:p>
            <a:pPr marL="0" indent="0">
              <a:buNone/>
            </a:pPr>
            <a:r>
              <a:rPr lang="en-GB" dirty="0">
                <a:latin typeface="Courier New" panose="02070309020205020404" pitchFamily="49" charset="0"/>
                <a:cs typeface="Courier New" panose="02070309020205020404" pitchFamily="49" charset="0"/>
              </a:rPr>
              <a:t>&lt;class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'&gt;</a:t>
            </a:r>
          </a:p>
        </p:txBody>
      </p:sp>
    </p:spTree>
    <p:extLst>
      <p:ext uri="{BB962C8B-B14F-4D97-AF65-F5344CB8AC3E}">
        <p14:creationId xmlns:p14="http://schemas.microsoft.com/office/powerpoint/2010/main" val="401084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F726-86FF-4DBD-8AE8-538B25AD38CF}"/>
              </a:ext>
            </a:extLst>
          </p:cNvPr>
          <p:cNvSpPr>
            <a:spLocks noGrp="1"/>
          </p:cNvSpPr>
          <p:nvPr>
            <p:ph type="title"/>
          </p:nvPr>
        </p:nvSpPr>
        <p:spPr/>
        <p:txBody>
          <a:bodyPr/>
          <a:lstStyle/>
          <a:p>
            <a:pPr algn="r"/>
            <a:r>
              <a:rPr lang="en-GB" dirty="0"/>
              <a:t>Operators</a:t>
            </a:r>
          </a:p>
        </p:txBody>
      </p:sp>
      <p:sp>
        <p:nvSpPr>
          <p:cNvPr id="3" name="Content Placeholder 2">
            <a:extLst>
              <a:ext uri="{FF2B5EF4-FFF2-40B4-BE49-F238E27FC236}">
                <a16:creationId xmlns:a16="http://schemas.microsoft.com/office/drawing/2014/main" id="{ED2DCB5D-269F-4DB1-B966-FA7133CA231E}"/>
              </a:ext>
            </a:extLst>
          </p:cNvPr>
          <p:cNvSpPr>
            <a:spLocks noGrp="1"/>
          </p:cNvSpPr>
          <p:nvPr>
            <p:ph idx="1"/>
          </p:nvPr>
        </p:nvSpPr>
        <p:spPr>
          <a:xfrm>
            <a:off x="295422" y="1825625"/>
            <a:ext cx="11788726" cy="4794250"/>
          </a:xfrm>
        </p:spPr>
        <p:txBody>
          <a:bodyPr>
            <a:normAutofit/>
          </a:bodyPr>
          <a:lstStyle/>
          <a:p>
            <a:pPr marL="0" indent="0">
              <a:buNone/>
            </a:pPr>
            <a:r>
              <a:rPr lang="en-GB" sz="2600" dirty="0">
                <a:latin typeface="Courier New" panose="02070309020205020404" pitchFamily="49" charset="0"/>
                <a:cs typeface="Courier New" panose="02070309020205020404" pitchFamily="49" charset="0"/>
              </a:rPr>
              <a:t>-</a:t>
            </a:r>
            <a:r>
              <a:rPr lang="en-GB" sz="2600" dirty="0"/>
              <a:t>			Unitary “-” – negates a number, e.g. in </a:t>
            </a:r>
            <a:r>
              <a:rPr lang="en-GB" sz="2600" dirty="0">
                <a:latin typeface="Courier New" panose="02070309020205020404" pitchFamily="49" charset="0"/>
                <a:cs typeface="Courier New" panose="02070309020205020404" pitchFamily="49" charset="0"/>
              </a:rPr>
              <a:t>a = -1</a:t>
            </a:r>
            <a:r>
              <a:rPr lang="en-GB" sz="2600" dirty="0"/>
              <a:t>.</a:t>
            </a:r>
          </a:p>
          <a:p>
            <a:pPr marL="0" indent="0">
              <a:buNone/>
            </a:pPr>
            <a:r>
              <a:rPr lang="en-GB" sz="2600" dirty="0">
                <a:latin typeface="Courier New" panose="02070309020205020404" pitchFamily="49" charset="0"/>
                <a:cs typeface="Courier New" panose="02070309020205020404" pitchFamily="49" charset="0"/>
              </a:rPr>
              <a:t>+ - /</a:t>
            </a:r>
            <a:r>
              <a:rPr lang="en-GB" sz="2600" dirty="0"/>
              <a:t>			Add; subtract; divide.</a:t>
            </a:r>
          </a:p>
          <a:p>
            <a:pPr marL="0" indent="0">
              <a:buNone/>
            </a:pPr>
            <a:r>
              <a:rPr lang="en-GB" sz="2600" dirty="0">
                <a:latin typeface="Courier New" panose="02070309020205020404" pitchFamily="49" charset="0"/>
                <a:cs typeface="Courier New" panose="02070309020205020404" pitchFamily="49" charset="0"/>
              </a:rPr>
              <a:t>* </a:t>
            </a:r>
            <a:r>
              <a:rPr lang="en-GB" sz="2600" dirty="0"/>
              <a:t>			Multiply.</a:t>
            </a:r>
          </a:p>
          <a:p>
            <a:pPr marL="0" indent="0">
              <a:buNone/>
            </a:pPr>
            <a:r>
              <a:rPr lang="en-GB" sz="2600" dirty="0">
                <a:latin typeface="Courier New" panose="02070309020205020404" pitchFamily="49" charset="0"/>
                <a:cs typeface="Courier New" panose="02070309020205020404" pitchFamily="49" charset="0"/>
              </a:rPr>
              <a:t>** </a:t>
            </a:r>
            <a:r>
              <a:rPr lang="en-GB" sz="2600" dirty="0"/>
              <a:t>			Power, e.g. a**b == a</a:t>
            </a:r>
            <a:r>
              <a:rPr lang="en-GB" sz="2600" baseline="30000" dirty="0"/>
              <a:t>b</a:t>
            </a:r>
            <a:r>
              <a:rPr lang="en-GB" sz="2600" dirty="0"/>
              <a:t>.</a:t>
            </a:r>
          </a:p>
          <a:p>
            <a:pPr marL="0" indent="0">
              <a:buNone/>
            </a:pPr>
            <a:r>
              <a:rPr lang="en-GB" sz="2600" dirty="0">
                <a:latin typeface="Courier New" panose="02070309020205020404" pitchFamily="49" charset="0"/>
                <a:cs typeface="Courier New" panose="02070309020205020404" pitchFamily="49" charset="0"/>
              </a:rPr>
              <a:t>// </a:t>
            </a:r>
            <a:r>
              <a:rPr lang="en-GB" sz="2600" dirty="0"/>
              <a:t>			Floor divide, i.e. give the result as next lowest integer.</a:t>
            </a:r>
          </a:p>
          <a:p>
            <a:pPr marL="0" indent="0">
              <a:buNone/>
            </a:pPr>
            <a:r>
              <a:rPr lang="en-GB" sz="2600" dirty="0">
                <a:latin typeface="Courier New" panose="02070309020205020404" pitchFamily="49" charset="0"/>
                <a:cs typeface="Courier New" panose="02070309020205020404" pitchFamily="49" charset="0"/>
              </a:rPr>
              <a:t>% </a:t>
            </a:r>
            <a:r>
              <a:rPr lang="en-GB" sz="2600" dirty="0"/>
              <a:t>			Modulus, i.e. remainder of integer division; </a:t>
            </a:r>
          </a:p>
          <a:p>
            <a:pPr marL="0" indent="0">
              <a:buNone/>
            </a:pPr>
            <a:r>
              <a:rPr lang="en-GB" sz="2600" dirty="0"/>
              <a:t>			 	but note, used sometimes to format strings.  </a:t>
            </a:r>
          </a:p>
          <a:p>
            <a:pPr marL="0" indent="0">
              <a:buNone/>
            </a:pPr>
            <a:r>
              <a:rPr lang="en-GB" sz="2600" dirty="0">
                <a:latin typeface="Courier New" panose="02070309020205020404" pitchFamily="49" charset="0"/>
                <a:cs typeface="Courier New" panose="02070309020205020404" pitchFamily="49" charset="0"/>
              </a:rPr>
              <a:t>@ </a:t>
            </a:r>
            <a:r>
              <a:rPr lang="en-GB" sz="2600" dirty="0"/>
              <a:t>			Unused in core, but reserved for matrix operations in libraries.</a:t>
            </a:r>
          </a:p>
          <a:p>
            <a:pPr marL="0" indent="0">
              <a:buNone/>
            </a:pPr>
            <a:endParaRPr lang="en-GB" dirty="0"/>
          </a:p>
        </p:txBody>
      </p:sp>
    </p:spTree>
    <p:extLst>
      <p:ext uri="{BB962C8B-B14F-4D97-AF65-F5344CB8AC3E}">
        <p14:creationId xmlns:p14="http://schemas.microsoft.com/office/powerpoint/2010/main" val="2146275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16702</TotalTime>
  <Words>1214</Words>
  <Application>Microsoft Office PowerPoint</Application>
  <PresentationFormat>Widescreen</PresentationFormat>
  <Paragraphs>204</Paragraphs>
  <Slides>18</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Courier New</vt:lpstr>
      <vt:lpstr>Office Theme</vt:lpstr>
      <vt:lpstr>Primitives</vt:lpstr>
      <vt:lpstr>Built in types</vt:lpstr>
      <vt:lpstr>Built in types as objects</vt:lpstr>
      <vt:lpstr>Ints</vt:lpstr>
      <vt:lpstr>Floats</vt:lpstr>
      <vt:lpstr>Floats: warning</vt:lpstr>
      <vt:lpstr>Imaginary numbers</vt:lpstr>
      <vt:lpstr>Type</vt:lpstr>
      <vt:lpstr>Operators</vt:lpstr>
      <vt:lpstr>Comparison operators</vt:lpstr>
      <vt:lpstr>Bitwise operators</vt:lpstr>
      <vt:lpstr>Useful functions </vt:lpstr>
      <vt:lpstr>Precedence</vt:lpstr>
      <vt:lpstr>Mixed maths</vt:lpstr>
      <vt:lpstr>Weakly typed vs strongly typed</vt:lpstr>
      <vt:lpstr>Implicit casting</vt:lpstr>
      <vt:lpstr>Explicit casting</vt:lpstr>
      <vt:lpstr>print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1442</cp:revision>
  <dcterms:created xsi:type="dcterms:W3CDTF">2017-08-18T14:16:12Z</dcterms:created>
  <dcterms:modified xsi:type="dcterms:W3CDTF">2017-10-18T22:20:41Z</dcterms:modified>
</cp:coreProperties>
</file>