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790" r:id="rId2"/>
    <p:sldId id="992" r:id="rId3"/>
    <p:sldId id="1108" r:id="rId4"/>
    <p:sldId id="791" r:id="rId5"/>
    <p:sldId id="1230" r:id="rId6"/>
    <p:sldId id="989" r:id="rId7"/>
    <p:sldId id="1047" r:id="rId8"/>
    <p:sldId id="994" r:id="rId9"/>
    <p:sldId id="1048" r:id="rId10"/>
    <p:sldId id="991" r:id="rId11"/>
    <p:sldId id="990" r:id="rId12"/>
    <p:sldId id="995" r:id="rId13"/>
    <p:sldId id="1003" r:id="rId14"/>
    <p:sldId id="1231" r:id="rId15"/>
    <p:sldId id="1232" r:id="rId16"/>
    <p:sldId id="1004" r:id="rId17"/>
    <p:sldId id="996" r:id="rId18"/>
    <p:sldId id="792" r:id="rId19"/>
    <p:sldId id="997" r:id="rId20"/>
    <p:sldId id="999" r:id="rId21"/>
    <p:sldId id="100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47" d="100"/>
          <a:sy n="47" d="100"/>
        </p:scale>
        <p:origin x="492" y="4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19/10/2017</a:t>
            </a:fld>
            <a:endParaRPr lang="en-GB"/>
          </a:p>
        </p:txBody>
      </p:sp>
      <p:sp>
        <p:nvSpPr>
          <p:cNvPr id="4" name="Footer Placeholder 3">
            <a:extLst>
              <a:ext uri="{FF2B5EF4-FFF2-40B4-BE49-F238E27FC236}">
                <a16:creationId xmlns:a16="http://schemas.microsoft.com/office/drawing/2014/main" xmlns=""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19/10/2017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Remember &gt;&gt;&gt; shows working typed at the shell; this allows us to show you the output, which doesn't start &gt;&gt;&gt;.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a:t>
            </a:fld>
            <a:endParaRPr lang="en-GB"/>
          </a:p>
        </p:txBody>
      </p:sp>
    </p:spTree>
    <p:extLst>
      <p:ext uri="{BB962C8B-B14F-4D97-AF65-F5344CB8AC3E}">
        <p14:creationId xmlns:p14="http://schemas.microsoft.com/office/powerpoint/2010/main" val="3266889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539989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cs typeface="Arial" panose="020B0604020202020204" pitchFamily="34" charset="0"/>
              </a:rPr>
              <a:t>Note how little code it takes, and how (with the exception maybe of </a:t>
            </a:r>
            <a:r>
              <a:rPr lang="en-GB" altLang="en-US" dirty="0" err="1">
                <a:cs typeface="Arial" panose="020B0604020202020204" pitchFamily="34" charset="0"/>
              </a:rPr>
              <a:t>add_</a:t>
            </a:r>
            <a:r>
              <a:rPr lang="en-GB" altLang="en-US" sz="1200" dirty="0" err="1">
                <a:latin typeface="Courier New" panose="02070309020205020404" pitchFamily="49" charset="0"/>
              </a:rPr>
              <a:t>cascade</a:t>
            </a:r>
            <a:r>
              <a:rPr lang="en-GB" altLang="en-US" dirty="0">
                <a:cs typeface="Arial" panose="020B0604020202020204" pitchFamily="34" charset="0"/>
              </a:rPr>
              <a:t>) you can kind of understand what it does without really knowing too much about how it does it. These are two key reasons people like Object Orientated programming languages.</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14</a:t>
            </a:fld>
            <a:endParaRPr lang="en-GB"/>
          </a:p>
        </p:txBody>
      </p:sp>
    </p:spTree>
    <p:extLst>
      <p:ext uri="{BB962C8B-B14F-4D97-AF65-F5344CB8AC3E}">
        <p14:creationId xmlns:p14="http://schemas.microsoft.com/office/powerpoint/2010/main" val="1439281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cs typeface="Arial" panose="020B0604020202020204" pitchFamily="34" charset="0"/>
              </a:rPr>
              <a:t>Every time you see the dot operator, it is object orientation working.</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15</a:t>
            </a:fld>
            <a:endParaRPr lang="en-GB"/>
          </a:p>
        </p:txBody>
      </p:sp>
    </p:spTree>
    <p:extLst>
      <p:ext uri="{BB962C8B-B14F-4D97-AF65-F5344CB8AC3E}">
        <p14:creationId xmlns:p14="http://schemas.microsoft.com/office/powerpoint/2010/main" val="570988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1327053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nice clear discussion of this is </a:t>
            </a:r>
          </a:p>
          <a:p>
            <a:r>
              <a:rPr lang="en-GB" dirty="0"/>
              <a:t>https://pythonconquerstheuniverse.wordpress.com/2009/10/03/static-vs-dynamic-typing-of-programming-languages/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1496897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a:p>
            <a:pPr marL="0" indent="0">
              <a:spcAft>
                <a:spcPts val="1200"/>
              </a:spcAft>
              <a:buNone/>
            </a:pPr>
            <a:r>
              <a:rPr lang="en-GB" dirty="0"/>
              <a:t>One efficient solution, for example, is to work out the type when the variable is first used and store the type with the label. Sometimes, this involves making a new label (not that you need to know this):</a:t>
            </a:r>
          </a:p>
          <a:p>
            <a:pPr marL="0" indent="0">
              <a:buNone/>
            </a:pPr>
            <a:r>
              <a:rPr lang="en-GB" dirty="0">
                <a:latin typeface="Courier New" panose="02070309020205020404" pitchFamily="49" charset="0"/>
                <a:cs typeface="Courier New" panose="02070309020205020404" pitchFamily="49" charset="0"/>
              </a:rPr>
              <a:t>a = 10		# First "a" label.</a:t>
            </a:r>
          </a:p>
          <a:p>
            <a:pPr marL="0" indent="0">
              <a:buNone/>
            </a:pPr>
            <a:r>
              <a:rPr lang="en-GB" dirty="0">
                <a:latin typeface="Courier New" panose="02070309020205020404" pitchFamily="49" charset="0"/>
                <a:cs typeface="Courier New" panose="02070309020205020404" pitchFamily="49" charset="0"/>
              </a:rPr>
              <a:t>a = 20 		# New "a" label.</a:t>
            </a:r>
          </a:p>
          <a:p>
            <a:pPr marL="0" indent="0">
              <a:spcAft>
                <a:spcPts val="1200"/>
              </a:spcAft>
              <a:buNone/>
            </a:pPr>
            <a:r>
              <a:rPr lang="en-GB" dirty="0">
                <a:latin typeface="Courier New" panose="02070309020205020404" pitchFamily="49" charset="0"/>
                <a:cs typeface="Courier New" panose="02070309020205020404" pitchFamily="49" charset="0"/>
              </a:rPr>
              <a:t>a = "hello world"	# Another new "a" label.</a:t>
            </a:r>
          </a:p>
          <a:p>
            <a:endParaRPr lang="en-GB" dirty="0"/>
          </a:p>
          <a:p>
            <a:r>
              <a:rPr lang="en-GB" dirty="0"/>
              <a:t>One way some languages deal with a function taking in a variety of types of variable is to compile several different versions of the function for different uses, for example. </a:t>
            </a:r>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1008414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1827430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For the record, specifically they can't use the expansion operators * or ** and they can't be used to assign to lists etc. We'll what these mean later in the course.</a:t>
            </a:r>
          </a:p>
          <a:p>
            <a:pPr marL="0" indent="0">
              <a:buNone/>
            </a:pP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3306583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a:t>
            </a:fld>
            <a:endParaRPr lang="en-GB"/>
          </a:p>
        </p:txBody>
      </p:sp>
    </p:spTree>
    <p:extLst>
      <p:ext uri="{BB962C8B-B14F-4D97-AF65-F5344CB8AC3E}">
        <p14:creationId xmlns:p14="http://schemas.microsoft.com/office/powerpoint/2010/main" val="157200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2900688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In fact, what is going on is slightly more complicated. Literals are sometimes reused for multiple values in some languages. For example, in many languages, text is reused where possible, because it uses up a lot of space, so in:</a:t>
            </a:r>
          </a:p>
          <a:p>
            <a:pPr marL="0" indent="0">
              <a:buNone/>
            </a:pPr>
            <a:endParaRPr lang="en-GB" dirty="0"/>
          </a:p>
          <a:p>
            <a:pPr marL="0" indent="0">
              <a:buNone/>
            </a:pPr>
            <a:r>
              <a:rPr lang="en-GB" dirty="0"/>
              <a:t>a = "hello world"</a:t>
            </a:r>
          </a:p>
          <a:p>
            <a:pPr marL="0" indent="0">
              <a:buNone/>
            </a:pPr>
            <a:r>
              <a:rPr lang="en-GB" dirty="0"/>
              <a:t>b = "hello world"</a:t>
            </a:r>
          </a:p>
          <a:p>
            <a:pPr marL="0" indent="0">
              <a:buNone/>
            </a:pPr>
            <a:endParaRPr lang="en-GB" dirty="0"/>
          </a:p>
          <a:p>
            <a:pPr marL="0" indent="0">
              <a:buNone/>
            </a:pPr>
            <a:r>
              <a:rPr lang="en-GB" dirty="0"/>
              <a:t>chances are, it'll be the same "hello world" until it is altered to </a:t>
            </a:r>
          </a:p>
          <a:p>
            <a:pPr marL="0" indent="0">
              <a:buNone/>
            </a:pPr>
            <a:endParaRPr lang="en-GB" dirty="0"/>
          </a:p>
          <a:p>
            <a:pPr marL="0" indent="0">
              <a:buNone/>
            </a:pPr>
            <a:r>
              <a:rPr lang="en-GB" dirty="0"/>
              <a:t>b = "hello globe"</a:t>
            </a:r>
          </a:p>
          <a:p>
            <a:pPr marL="0" indent="0">
              <a:buNone/>
            </a:pPr>
            <a:endParaRPr lang="en-GB" dirty="0"/>
          </a:p>
          <a:p>
            <a:pPr marL="0" indent="0">
              <a:buNone/>
            </a:pPr>
            <a:r>
              <a:rPr lang="en-GB" dirty="0"/>
              <a:t>and then it'll be a different literal. This helps keep memory efficiently used.</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1092395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80598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3797018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tend to use </a:t>
            </a:r>
            <a:r>
              <a:rPr lang="en-GB" dirty="0" err="1"/>
              <a:t>i</a:t>
            </a:r>
            <a:r>
              <a:rPr lang="en-GB" dirty="0"/>
              <a:t>, j, and k for counters because in the first third generation language, FORTRAN, letters had to be used for certain variables, and certain types of number could only be assigned to certain letters. Integer values (whole numbers) could only be assigned to the letters from </a:t>
            </a:r>
            <a:r>
              <a:rPr lang="en-GB" dirty="0" err="1"/>
              <a:t>i</a:t>
            </a:r>
            <a:r>
              <a:rPr lang="en-GB" dirty="0"/>
              <a:t> (for integer) onwards. For this reason, people still use </a:t>
            </a:r>
            <a:r>
              <a:rPr lang="en-GB" dirty="0" err="1"/>
              <a:t>i</a:t>
            </a:r>
            <a:r>
              <a:rPr lang="en-GB" dirty="0"/>
              <a:t>, j, k for counting things (but not lowercase "L" -- it looks too much like a one).</a:t>
            </a:r>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1705788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355490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424357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B195DC1-471D-4158-B4C0-26ABF3007B4B}"/>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7EEAD6F-E3A6-4DDF-83E9-02D37D35F285}"/>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9FADEF-A226-471C-B363-7735F4073236}"/>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AA54581-B1B7-451B-A7E7-C1FE61B21FC7}"/>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94AB635-654C-4EC0-929F-9F1A3FE9EC62}"/>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7DB5E872-2DAC-4C44-9CE7-12CB5B6F46F9}"/>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6" name="Footer Placeholder 5">
            <a:extLst>
              <a:ext uri="{FF2B5EF4-FFF2-40B4-BE49-F238E27FC236}">
                <a16:creationId xmlns:a16="http://schemas.microsoft.com/office/drawing/2014/main" xmlns=""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B4745CE4-ECBE-4A13-BC8F-D71C51EA83EF}"/>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8" name="Footer Placeholder 7">
            <a:extLst>
              <a:ext uri="{FF2B5EF4-FFF2-40B4-BE49-F238E27FC236}">
                <a16:creationId xmlns:a16="http://schemas.microsoft.com/office/drawing/2014/main" xmlns=""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E03EA8E-1324-4009-A219-F88C29216429}"/>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4" name="Footer Placeholder 3">
            <a:extLst>
              <a:ext uri="{FF2B5EF4-FFF2-40B4-BE49-F238E27FC236}">
                <a16:creationId xmlns:a16="http://schemas.microsoft.com/office/drawing/2014/main" xmlns=""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2EFE443-86C8-47FA-9C3F-58E195AC7CE1}"/>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3" name="Footer Placeholder 2">
            <a:extLst>
              <a:ext uri="{FF2B5EF4-FFF2-40B4-BE49-F238E27FC236}">
                <a16:creationId xmlns:a16="http://schemas.microsoft.com/office/drawing/2014/main" xmlns=""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8D93E4B-BBFF-41AD-9467-55B3B6B65D8C}"/>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6" name="Footer Placeholder 5">
            <a:extLst>
              <a:ext uri="{FF2B5EF4-FFF2-40B4-BE49-F238E27FC236}">
                <a16:creationId xmlns:a16="http://schemas.microsoft.com/office/drawing/2014/main" xmlns=""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532E38B-8A3F-4CBF-A623-7D746C4193EF}"/>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6" name="Footer Placeholder 5">
            <a:extLst>
              <a:ext uri="{FF2B5EF4-FFF2-40B4-BE49-F238E27FC236}">
                <a16:creationId xmlns:a16="http://schemas.microsoft.com/office/drawing/2014/main" xmlns=""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ython.org/dev/peps/pep-000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961083-6BC2-4ED1-9590-22443A05EAD5}"/>
              </a:ext>
            </a:extLst>
          </p:cNvPr>
          <p:cNvSpPr>
            <a:spLocks noGrp="1"/>
          </p:cNvSpPr>
          <p:nvPr>
            <p:ph type="title"/>
          </p:nvPr>
        </p:nvSpPr>
        <p:spPr>
          <a:xfrm>
            <a:off x="1429044" y="224448"/>
            <a:ext cx="10515600" cy="1325563"/>
          </a:xfrm>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0A1F7F30-E2AD-4DD6-AE95-41DC33E89822}"/>
              </a:ext>
            </a:extLst>
          </p:cNvPr>
          <p:cNvSpPr>
            <a:spLocks noGrp="1"/>
          </p:cNvSpPr>
          <p:nvPr>
            <p:ph idx="1"/>
          </p:nvPr>
        </p:nvSpPr>
        <p:spPr>
          <a:xfrm>
            <a:off x="506437" y="1825625"/>
            <a:ext cx="11282289" cy="4800258"/>
          </a:xfrm>
        </p:spPr>
        <p:txBody>
          <a:bodyPr>
            <a:normAutofit fontScale="92500" lnSpcReduction="20000"/>
          </a:bodyPr>
          <a:lstStyle/>
          <a:p>
            <a:pPr marL="0" indent="0">
              <a:spcAft>
                <a:spcPts val="1200"/>
              </a:spcAft>
              <a:buNone/>
            </a:pPr>
            <a:r>
              <a:rPr lang="en-GB" dirty="0"/>
              <a:t>Variables are the combination of an identifying label and a value, often a literal like 2 or "hello world". The label/identifier is attached to the value thus:</a:t>
            </a:r>
          </a:p>
          <a:p>
            <a:pPr marL="0" indent="0">
              <a:spcAft>
                <a:spcPts val="1200"/>
              </a:spcAft>
              <a:buNone/>
            </a:pPr>
            <a:r>
              <a:rPr lang="en-GB" dirty="0">
                <a:latin typeface="Courier New" panose="02070309020205020404" pitchFamily="49" charset="0"/>
                <a:cs typeface="Courier New" panose="02070309020205020404" pitchFamily="49" charset="0"/>
              </a:rPr>
              <a:t>&gt;&gt;&gt; a = 10</a:t>
            </a:r>
          </a:p>
          <a:p>
            <a:pPr marL="0" indent="0">
              <a:buNone/>
            </a:pPr>
            <a:r>
              <a:rPr lang="en-GB" dirty="0"/>
              <a:t>This is called variable </a:t>
            </a:r>
            <a:r>
              <a:rPr lang="en-GB" dirty="0">
                <a:solidFill>
                  <a:schemeClr val="accent1"/>
                </a:solidFill>
              </a:rPr>
              <a:t>assignment</a:t>
            </a:r>
            <a:r>
              <a:rPr lang="en-GB" dirty="0"/>
              <a:t>. </a:t>
            </a:r>
          </a:p>
          <a:p>
            <a:pPr marL="0" indent="0">
              <a:spcAft>
                <a:spcPts val="1200"/>
              </a:spcAft>
              <a:buNone/>
            </a:pPr>
            <a:r>
              <a:rPr lang="en-GB" dirty="0"/>
              <a:t>Once assigned, when you use the label, you get the value:</a:t>
            </a:r>
          </a:p>
          <a:p>
            <a:pPr marL="0" indent="0">
              <a:buNone/>
            </a:pPr>
            <a:r>
              <a:rPr lang="en-GB" dirty="0">
                <a:latin typeface="Courier New" panose="02070309020205020404" pitchFamily="49" charset="0"/>
                <a:cs typeface="Courier New" panose="02070309020205020404" pitchFamily="49" charset="0"/>
              </a:rPr>
              <a:t>&gt;&gt;&gt; print(a)</a:t>
            </a:r>
          </a:p>
          <a:p>
            <a:pPr marL="0" indent="0">
              <a:spcAft>
                <a:spcPts val="1200"/>
              </a:spcAft>
              <a:buNone/>
            </a:pPr>
            <a:r>
              <a:rPr lang="en-GB" dirty="0">
                <a:latin typeface="Courier New" panose="02070309020205020404" pitchFamily="49" charset="0"/>
                <a:cs typeface="Courier New" panose="02070309020205020404" pitchFamily="49" charset="0"/>
              </a:rPr>
              <a:t>10</a:t>
            </a:r>
          </a:p>
          <a:p>
            <a:pPr marL="0" indent="0">
              <a:spcAft>
                <a:spcPts val="1200"/>
              </a:spcAft>
              <a:buNone/>
            </a:pPr>
            <a:r>
              <a:rPr lang="en-GB" dirty="0"/>
              <a:t>Note that this is not the same as:</a:t>
            </a:r>
          </a:p>
          <a:p>
            <a:pPr marL="0" indent="0">
              <a:buNone/>
            </a:pPr>
            <a:r>
              <a:rPr lang="en-GB" dirty="0">
                <a:latin typeface="Courier New" panose="02070309020205020404" pitchFamily="49" charset="0"/>
                <a:cs typeface="Courier New" panose="02070309020205020404" pitchFamily="49" charset="0"/>
              </a:rPr>
              <a:t>&gt;&gt;&gt; print("a")</a:t>
            </a:r>
          </a:p>
          <a:p>
            <a:pPr marL="0" indent="0">
              <a:buNone/>
            </a:pPr>
            <a:r>
              <a:rPr lang="en-GB" dirty="0">
                <a:latin typeface="Courier New" panose="02070309020205020404" pitchFamily="49" charset="0"/>
                <a:cs typeface="Courier New" panose="02070309020205020404" pitchFamily="49" charset="0"/>
              </a:rPr>
              <a:t>a</a:t>
            </a:r>
          </a:p>
          <a:p>
            <a:pPr marL="0" indent="0">
              <a:buNone/>
            </a:pPr>
            <a:endParaRPr lang="en-GB" dirty="0"/>
          </a:p>
        </p:txBody>
      </p:sp>
    </p:spTree>
    <p:extLst>
      <p:ext uri="{BB962C8B-B14F-4D97-AF65-F5344CB8AC3E}">
        <p14:creationId xmlns:p14="http://schemas.microsoft.com/office/powerpoint/2010/main" val="1077890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4B34D6-699F-4142-9951-4696645FB7A0}"/>
              </a:ext>
            </a:extLst>
          </p:cNvPr>
          <p:cNvSpPr>
            <a:spLocks noGrp="1"/>
          </p:cNvSpPr>
          <p:nvPr>
            <p:ph type="title"/>
          </p:nvPr>
        </p:nvSpPr>
        <p:spPr>
          <a:xfrm>
            <a:off x="1105487" y="336989"/>
            <a:ext cx="10515600" cy="1325563"/>
          </a:xfrm>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D80E8AD5-77C1-4F83-829E-C1864D533F8E}"/>
              </a:ext>
            </a:extLst>
          </p:cNvPr>
          <p:cNvSpPr>
            <a:spLocks noGrp="1"/>
          </p:cNvSpPr>
          <p:nvPr>
            <p:ph idx="1"/>
          </p:nvPr>
        </p:nvSpPr>
        <p:spPr>
          <a:xfrm>
            <a:off x="570914" y="2349305"/>
            <a:ext cx="10515600" cy="4024606"/>
          </a:xfrm>
        </p:spPr>
        <p:txBody>
          <a:bodyPr/>
          <a:lstStyle/>
          <a:p>
            <a:pPr marL="0" indent="0">
              <a:buNone/>
            </a:pPr>
            <a:r>
              <a:rPr lang="en-GB" dirty="0"/>
              <a:t>You may see variables described as containers for values, but this isn't true and isn't helpful. Think of them as labels and values. </a:t>
            </a:r>
          </a:p>
          <a:p>
            <a:pPr marL="0" indent="0">
              <a:buNone/>
            </a:pPr>
            <a:endParaRPr lang="en-GB" dirty="0"/>
          </a:p>
          <a:p>
            <a:pPr marL="0" indent="0">
              <a:buNone/>
            </a:pPr>
            <a:r>
              <a:rPr lang="en-GB" dirty="0"/>
              <a:t>As we'll see later on, it is quite easy to get confused about what a variable is referring to, and thinking about them as a identifier/label and value helps.</a:t>
            </a:r>
          </a:p>
        </p:txBody>
      </p:sp>
    </p:spTree>
    <p:extLst>
      <p:ext uri="{BB962C8B-B14F-4D97-AF65-F5344CB8AC3E}">
        <p14:creationId xmlns:p14="http://schemas.microsoft.com/office/powerpoint/2010/main" val="2005297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BB129A-A9DD-40C9-A908-A91F43946DAE}"/>
              </a:ext>
            </a:extLst>
          </p:cNvPr>
          <p:cNvSpPr>
            <a:spLocks noGrp="1"/>
          </p:cNvSpPr>
          <p:nvPr>
            <p:ph type="title"/>
          </p:nvPr>
        </p:nvSpPr>
        <p:spPr/>
        <p:txBody>
          <a:bodyPr/>
          <a:lstStyle/>
          <a:p>
            <a:pPr algn="r"/>
            <a:r>
              <a:rPr lang="en-GB" dirty="0"/>
              <a:t>The why of variables</a:t>
            </a:r>
          </a:p>
        </p:txBody>
      </p:sp>
      <p:sp>
        <p:nvSpPr>
          <p:cNvPr id="3" name="Content Placeholder 2">
            <a:extLst>
              <a:ext uri="{FF2B5EF4-FFF2-40B4-BE49-F238E27FC236}">
                <a16:creationId xmlns:a16="http://schemas.microsoft.com/office/drawing/2014/main" xmlns="" id="{60167321-884C-44F9-BB0E-AA5BFB703A31}"/>
              </a:ext>
            </a:extLst>
          </p:cNvPr>
          <p:cNvSpPr>
            <a:spLocks noGrp="1"/>
          </p:cNvSpPr>
          <p:nvPr>
            <p:ph idx="1"/>
          </p:nvPr>
        </p:nvSpPr>
        <p:spPr>
          <a:xfrm>
            <a:off x="641252" y="1690687"/>
            <a:ext cx="11133405" cy="4921127"/>
          </a:xfrm>
        </p:spPr>
        <p:txBody>
          <a:bodyPr>
            <a:normAutofit fontScale="92500" lnSpcReduction="20000"/>
          </a:bodyPr>
          <a:lstStyle/>
          <a:p>
            <a:pPr marL="0" indent="0">
              <a:buNone/>
            </a:pPr>
            <a:r>
              <a:rPr lang="en-GB" dirty="0"/>
              <a:t>Variables are generally used to hold the result of calculations and user inputs. These are things we can't predict before the code is run. </a:t>
            </a:r>
          </a:p>
          <a:p>
            <a:pPr marL="0" indent="0">
              <a:buNone/>
            </a:pPr>
            <a:endParaRPr lang="en-GB" dirty="0"/>
          </a:p>
          <a:p>
            <a:pPr marL="0" indent="0">
              <a:buNone/>
            </a:pPr>
            <a:r>
              <a:rPr lang="en-GB" dirty="0"/>
              <a:t>Some things we can predict the value of, for example, the 4 in:</a:t>
            </a:r>
          </a:p>
          <a:p>
            <a:pPr marL="0" indent="0">
              <a:spcAft>
                <a:spcPts val="1200"/>
              </a:spcAft>
              <a:buNone/>
            </a:pPr>
            <a:r>
              <a:rPr lang="en-GB" dirty="0">
                <a:latin typeface="Courier New" panose="02070309020205020404" pitchFamily="49" charset="0"/>
                <a:cs typeface="Courier New" panose="02070309020205020404" pitchFamily="49" charset="0"/>
              </a:rPr>
              <a:t>perimeter = 4 * </a:t>
            </a:r>
            <a:r>
              <a:rPr lang="en-GB" dirty="0" err="1">
                <a:latin typeface="Courier New" panose="02070309020205020404" pitchFamily="49" charset="0"/>
                <a:cs typeface="Courier New" panose="02070309020205020404" pitchFamily="49" charset="0"/>
              </a:rPr>
              <a:t>length_of_side</a:t>
            </a:r>
            <a:r>
              <a:rPr lang="en-GB" dirty="0">
                <a:latin typeface="Courier New" panose="02070309020205020404" pitchFamily="49" charset="0"/>
                <a:cs typeface="Courier New" panose="02070309020205020404" pitchFamily="49" charset="0"/>
              </a:rPr>
              <a:t> # perimeter of a square</a:t>
            </a:r>
          </a:p>
          <a:p>
            <a:pPr marL="0" indent="0">
              <a:buNone/>
            </a:pPr>
            <a:r>
              <a:rPr lang="en-GB" dirty="0"/>
              <a:t>Such literals are </a:t>
            </a:r>
            <a:r>
              <a:rPr lang="en-GB" dirty="0">
                <a:solidFill>
                  <a:schemeClr val="accent1"/>
                </a:solidFill>
              </a:rPr>
              <a:t>hardwired</a:t>
            </a:r>
            <a:r>
              <a:rPr lang="en-GB" dirty="0"/>
              <a:t> in.</a:t>
            </a:r>
          </a:p>
          <a:p>
            <a:pPr marL="0" indent="0">
              <a:spcAft>
                <a:spcPts val="1200"/>
              </a:spcAft>
              <a:buNone/>
            </a:pPr>
            <a:r>
              <a:rPr lang="en-GB" dirty="0"/>
              <a:t>Even such literals are often better put in a variable at the top of the file, as changing the variable instantly allows us to change the value throughout:</a:t>
            </a:r>
          </a:p>
          <a:p>
            <a:pPr marL="0" indent="0">
              <a:buNone/>
            </a:pPr>
            <a:r>
              <a:rPr lang="en-GB" dirty="0" err="1">
                <a:latin typeface="Courier New" panose="02070309020205020404" pitchFamily="49" charset="0"/>
                <a:cs typeface="Courier New" panose="02070309020205020404" pitchFamily="49" charset="0"/>
              </a:rPr>
              <a:t>number_of_sides</a:t>
            </a:r>
            <a:r>
              <a:rPr lang="en-GB" dirty="0">
                <a:latin typeface="Courier New" panose="02070309020205020404" pitchFamily="49" charset="0"/>
                <a:cs typeface="Courier New" panose="02070309020205020404" pitchFamily="49" charset="0"/>
              </a:rPr>
              <a:t> = 4</a:t>
            </a:r>
          </a:p>
          <a:p>
            <a:pPr marL="0" indent="0">
              <a:spcAft>
                <a:spcPts val="1200"/>
              </a:spcAft>
              <a:buNone/>
            </a:pPr>
            <a:r>
              <a:rPr lang="en-GB" dirty="0">
                <a:latin typeface="Courier New" panose="02070309020205020404" pitchFamily="49" charset="0"/>
                <a:cs typeface="Courier New" panose="02070309020205020404" pitchFamily="49" charset="0"/>
              </a:rPr>
              <a:t>perimeter = </a:t>
            </a:r>
            <a:r>
              <a:rPr lang="en-GB" dirty="0" err="1">
                <a:latin typeface="Courier New" panose="02070309020205020404" pitchFamily="49" charset="0"/>
                <a:cs typeface="Courier New" panose="02070309020205020404" pitchFamily="49" charset="0"/>
              </a:rPr>
              <a:t>number_of_sides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length_of_side</a:t>
            </a:r>
            <a:r>
              <a:rPr lang="en-GB" dirty="0">
                <a:latin typeface="Courier New" panose="02070309020205020404" pitchFamily="49" charset="0"/>
                <a:cs typeface="Courier New" panose="02070309020205020404" pitchFamily="49" charset="0"/>
              </a:rPr>
              <a:t> </a:t>
            </a:r>
            <a:r>
              <a:rPr lang="en-GB" dirty="0"/>
              <a:t>		</a:t>
            </a:r>
          </a:p>
          <a:p>
            <a:pPr marL="0" indent="0">
              <a:buNone/>
            </a:pPr>
            <a:r>
              <a:rPr lang="en-GB" dirty="0"/>
              <a:t>This now works for any regular shape if we change </a:t>
            </a:r>
            <a:r>
              <a:rPr lang="en-GB" dirty="0" err="1">
                <a:latin typeface="Courier New" panose="02070309020205020404" pitchFamily="49" charset="0"/>
                <a:cs typeface="Courier New" panose="02070309020205020404" pitchFamily="49" charset="0"/>
              </a:rPr>
              <a:t>number_of_sides</a:t>
            </a:r>
            <a:r>
              <a:rPr lang="en-GB" dirty="0"/>
              <a:t>.</a:t>
            </a:r>
          </a:p>
        </p:txBody>
      </p:sp>
    </p:spTree>
    <p:extLst>
      <p:ext uri="{BB962C8B-B14F-4D97-AF65-F5344CB8AC3E}">
        <p14:creationId xmlns:p14="http://schemas.microsoft.com/office/powerpoint/2010/main" val="281592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03775-F797-4FA9-8E64-D5A0942ADE3A}"/>
              </a:ext>
            </a:extLst>
          </p:cNvPr>
          <p:cNvSpPr>
            <a:spLocks noGrp="1"/>
          </p:cNvSpPr>
          <p:nvPr>
            <p:ph type="title"/>
          </p:nvPr>
        </p:nvSpPr>
        <p:spPr>
          <a:xfrm>
            <a:off x="1457179" y="0"/>
            <a:ext cx="10515600" cy="1325563"/>
          </a:xfrm>
        </p:spPr>
        <p:txBody>
          <a:bodyPr/>
          <a:lstStyle/>
          <a:p>
            <a:pPr algn="r"/>
            <a:r>
              <a:rPr lang="en-GB" dirty="0"/>
              <a:t>Values</a:t>
            </a:r>
          </a:p>
        </p:txBody>
      </p:sp>
      <p:sp>
        <p:nvSpPr>
          <p:cNvPr id="3" name="Content Placeholder 2">
            <a:extLst>
              <a:ext uri="{FF2B5EF4-FFF2-40B4-BE49-F238E27FC236}">
                <a16:creationId xmlns:a16="http://schemas.microsoft.com/office/drawing/2014/main" xmlns="" id="{E77F1104-F4BC-4517-9297-7670F44C4078}"/>
              </a:ext>
            </a:extLst>
          </p:cNvPr>
          <p:cNvSpPr>
            <a:spLocks noGrp="1"/>
          </p:cNvSpPr>
          <p:nvPr>
            <p:ph idx="1"/>
          </p:nvPr>
        </p:nvSpPr>
        <p:spPr>
          <a:xfrm>
            <a:off x="345830" y="1181685"/>
            <a:ext cx="11471031" cy="5528603"/>
          </a:xfrm>
        </p:spPr>
        <p:txBody>
          <a:bodyPr>
            <a:normAutofit fontScale="92500" lnSpcReduction="20000"/>
          </a:bodyPr>
          <a:lstStyle/>
          <a:p>
            <a:pPr marL="0" indent="0">
              <a:buNone/>
            </a:pPr>
            <a:r>
              <a:rPr lang="en-GB" dirty="0"/>
              <a:t>What kinds of things can we attached to variable labels?</a:t>
            </a:r>
          </a:p>
          <a:p>
            <a:pPr marL="0" indent="0">
              <a:buNone/>
            </a:pPr>
            <a:r>
              <a:rPr lang="en-GB" dirty="0"/>
              <a:t>Everything!</a:t>
            </a:r>
          </a:p>
          <a:p>
            <a:pPr marL="0" indent="0">
              <a:buNone/>
            </a:pPr>
            <a:r>
              <a:rPr lang="en-GB" dirty="0"/>
              <a:t>Literals like 1, 1.1, "a", "hello world".</a:t>
            </a:r>
          </a:p>
          <a:p>
            <a:pPr marL="0" indent="0">
              <a:buNone/>
            </a:pPr>
            <a:r>
              <a:rPr lang="en-GB" dirty="0"/>
              <a:t> </a:t>
            </a:r>
          </a:p>
          <a:p>
            <a:pPr marL="0" indent="0">
              <a:buNone/>
            </a:pPr>
            <a:r>
              <a:rPr lang="en-GB" dirty="0"/>
              <a:t>But also whole chunks of code.</a:t>
            </a:r>
          </a:p>
          <a:p>
            <a:pPr marL="0" indent="0">
              <a:buNone/>
            </a:pPr>
            <a:endParaRPr lang="en-GB" dirty="0"/>
          </a:p>
          <a:p>
            <a:pPr marL="0" indent="0">
              <a:buNone/>
            </a:pPr>
            <a:r>
              <a:rPr lang="en-GB" dirty="0"/>
              <a:t>All the code and values in the computer is held in the form of binary data. We don't usually see this, but it is. It has to be: computers are just very complicated sets of on and off switches.  </a:t>
            </a:r>
          </a:p>
          <a:p>
            <a:pPr marL="0" indent="0">
              <a:buNone/>
            </a:pPr>
            <a:endParaRPr lang="en-GB" dirty="0"/>
          </a:p>
          <a:p>
            <a:pPr marL="0" indent="0">
              <a:buNone/>
            </a:pPr>
            <a:r>
              <a:rPr lang="en-GB" dirty="0"/>
              <a:t>If values are just spaces in memory with something in them, and all code and values is binary, if we can attach a label to a value in memory, we can attach it to code in memory. </a:t>
            </a:r>
          </a:p>
          <a:p>
            <a:pPr marL="0" indent="0">
              <a:buNone/>
            </a:pPr>
            <a:endParaRPr lang="en-GB" dirty="0"/>
          </a:p>
          <a:p>
            <a:pPr marL="0" indent="0">
              <a:buNone/>
            </a:pPr>
            <a:r>
              <a:rPr lang="en-GB" dirty="0"/>
              <a:t>This is the basis of object oriented computing.</a:t>
            </a:r>
          </a:p>
        </p:txBody>
      </p:sp>
    </p:spTree>
    <p:extLst>
      <p:ext uri="{BB962C8B-B14F-4D97-AF65-F5344CB8AC3E}">
        <p14:creationId xmlns:p14="http://schemas.microsoft.com/office/powerpoint/2010/main" val="1619531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03775-F797-4FA9-8E64-D5A0942ADE3A}"/>
              </a:ext>
            </a:extLst>
          </p:cNvPr>
          <p:cNvSpPr>
            <a:spLocks noGrp="1"/>
          </p:cNvSpPr>
          <p:nvPr>
            <p:ph type="title"/>
          </p:nvPr>
        </p:nvSpPr>
        <p:spPr/>
        <p:txBody>
          <a:bodyPr/>
          <a:lstStyle/>
          <a:p>
            <a:pPr algn="r"/>
            <a:r>
              <a:rPr lang="en-GB" dirty="0"/>
              <a:t>Objects</a:t>
            </a:r>
          </a:p>
        </p:txBody>
      </p:sp>
      <p:sp>
        <p:nvSpPr>
          <p:cNvPr id="3" name="Content Placeholder 2">
            <a:extLst>
              <a:ext uri="{FF2B5EF4-FFF2-40B4-BE49-F238E27FC236}">
                <a16:creationId xmlns:a16="http://schemas.microsoft.com/office/drawing/2014/main" xmlns="" id="{E77F1104-F4BC-4517-9297-7670F44C4078}"/>
              </a:ext>
            </a:extLst>
          </p:cNvPr>
          <p:cNvSpPr>
            <a:spLocks noGrp="1"/>
          </p:cNvSpPr>
          <p:nvPr>
            <p:ph idx="1"/>
          </p:nvPr>
        </p:nvSpPr>
        <p:spPr>
          <a:xfrm>
            <a:off x="373965" y="1927274"/>
            <a:ext cx="11471031" cy="4417254"/>
          </a:xfrm>
        </p:spPr>
        <p:txBody>
          <a:bodyPr>
            <a:normAutofit/>
          </a:bodyPr>
          <a:lstStyle/>
          <a:p>
            <a:pPr marL="0" indent="0">
              <a:buNone/>
            </a:pPr>
            <a:r>
              <a:rPr lang="en-GB" dirty="0"/>
              <a:t>Objects are chunks of code that are wrapped up in a particular way. </a:t>
            </a:r>
          </a:p>
          <a:p>
            <a:pPr marL="0" indent="0">
              <a:buNone/>
            </a:pPr>
            <a:endParaRPr lang="en-GB" dirty="0"/>
          </a:p>
          <a:p>
            <a:pPr marL="0" indent="0">
              <a:buNone/>
            </a:pPr>
            <a:r>
              <a:rPr lang="en-GB" dirty="0"/>
              <a:t>One thing this format enables is the attaching of labels to them to create variables.</a:t>
            </a:r>
          </a:p>
          <a:p>
            <a:pPr marL="0" indent="0">
              <a:buNone/>
            </a:pPr>
            <a:endParaRPr lang="en-GB" dirty="0"/>
          </a:p>
          <a:p>
            <a:pPr marL="0" indent="0">
              <a:buNone/>
            </a:pPr>
            <a:r>
              <a:rPr lang="en-GB" dirty="0"/>
              <a:t>Objects can have their own functions and variables, so you can have variables inside other variables.</a:t>
            </a:r>
          </a:p>
          <a:p>
            <a:pPr marL="0" indent="0">
              <a:buNone/>
            </a:pPr>
            <a:endParaRPr lang="en-GB" dirty="0"/>
          </a:p>
          <a:p>
            <a:pPr marL="0" indent="0">
              <a:buNone/>
            </a:pPr>
            <a:r>
              <a:rPr lang="en-GB" dirty="0"/>
              <a:t>Objects generally do some particular job. Here's an example…</a:t>
            </a:r>
          </a:p>
          <a:p>
            <a:pPr marL="0" indent="0">
              <a:buNone/>
            </a:pPr>
            <a:endParaRPr lang="en-GB" dirty="0"/>
          </a:p>
        </p:txBody>
      </p:sp>
    </p:spTree>
    <p:extLst>
      <p:ext uri="{BB962C8B-B14F-4D97-AF65-F5344CB8AC3E}">
        <p14:creationId xmlns:p14="http://schemas.microsoft.com/office/powerpoint/2010/main" val="3657196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691E4-9DF5-4F74-898B-5EB83AEEFA8F}"/>
              </a:ext>
            </a:extLst>
          </p:cNvPr>
          <p:cNvSpPr>
            <a:spLocks noGrp="1"/>
          </p:cNvSpPr>
          <p:nvPr>
            <p:ph type="title"/>
          </p:nvPr>
        </p:nvSpPr>
        <p:spPr>
          <a:xfrm>
            <a:off x="1316501" y="208517"/>
            <a:ext cx="10515600" cy="1325563"/>
          </a:xfrm>
        </p:spPr>
        <p:txBody>
          <a:bodyPr/>
          <a:lstStyle/>
          <a:p>
            <a:pPr algn="r"/>
            <a:r>
              <a:rPr lang="en-GB" altLang="en-US" dirty="0"/>
              <a:t>Example</a:t>
            </a:r>
            <a:endParaRPr lang="en-GB" dirty="0"/>
          </a:p>
        </p:txBody>
      </p:sp>
      <p:sp>
        <p:nvSpPr>
          <p:cNvPr id="3" name="Content Placeholder 2">
            <a:extLst>
              <a:ext uri="{FF2B5EF4-FFF2-40B4-BE49-F238E27FC236}">
                <a16:creationId xmlns:a16="http://schemas.microsoft.com/office/drawing/2014/main" xmlns="" id="{046850C4-EDBF-4E64-B505-9881084B727E}"/>
              </a:ext>
            </a:extLst>
          </p:cNvPr>
          <p:cNvSpPr>
            <a:spLocks noGrp="1"/>
          </p:cNvSpPr>
          <p:nvPr>
            <p:ph idx="1"/>
          </p:nvPr>
        </p:nvSpPr>
        <p:spPr>
          <a:xfrm>
            <a:off x="393895" y="548640"/>
            <a:ext cx="11268221" cy="5838091"/>
          </a:xfrm>
        </p:spPr>
        <p:txBody>
          <a:bodyPr>
            <a:normAutofit fontScale="625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a:latin typeface="Courier New" panose="02070309020205020404" pitchFamily="49" charset="0"/>
              </a:rPr>
              <a:t>menu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(menu=menu)</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(menu)</a:t>
            </a:r>
          </a:p>
          <a:p>
            <a:pPr>
              <a:spcAft>
                <a:spcPts val="1200"/>
              </a:spcAft>
              <a:buNone/>
            </a:pPr>
            <a:r>
              <a:rPr lang="en-GB" altLang="en-US" dirty="0" err="1">
                <a:latin typeface="Courier New" panose="02070309020205020404" pitchFamily="49" charset="0"/>
              </a:rPr>
              <a:t>menu.add_cascade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command=run)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marL="0" indent="0">
              <a:buNone/>
            </a:pPr>
            <a:endParaRPr lang="en-GB" dirty="0"/>
          </a:p>
        </p:txBody>
      </p:sp>
      <p:pic>
        <p:nvPicPr>
          <p:cNvPr id="5" name="Picture 4">
            <a:extLst>
              <a:ext uri="{FF2B5EF4-FFF2-40B4-BE49-F238E27FC236}">
                <a16:creationId xmlns:a16="http://schemas.microsoft.com/office/drawing/2014/main" xmlns="" id="{39D605C9-48FB-42A6-AD59-01D20C9BBFD8}"/>
              </a:ext>
            </a:extLst>
          </p:cNvPr>
          <p:cNvPicPr>
            <a:picLocks noChangeAspect="1"/>
          </p:cNvPicPr>
          <p:nvPr/>
        </p:nvPicPr>
        <p:blipFill>
          <a:blip r:embed="rId3"/>
          <a:stretch>
            <a:fillRect/>
          </a:stretch>
        </p:blipFill>
        <p:spPr>
          <a:xfrm>
            <a:off x="8122708" y="1534080"/>
            <a:ext cx="3709393" cy="1429714"/>
          </a:xfrm>
          <a:prstGeom prst="rect">
            <a:avLst/>
          </a:prstGeom>
        </p:spPr>
      </p:pic>
    </p:spTree>
    <p:extLst>
      <p:ext uri="{BB962C8B-B14F-4D97-AF65-F5344CB8AC3E}">
        <p14:creationId xmlns:p14="http://schemas.microsoft.com/office/powerpoint/2010/main" val="894163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691E4-9DF5-4F74-898B-5EB83AEEFA8F}"/>
              </a:ext>
            </a:extLst>
          </p:cNvPr>
          <p:cNvSpPr>
            <a:spLocks noGrp="1"/>
          </p:cNvSpPr>
          <p:nvPr>
            <p:ph type="title"/>
          </p:nvPr>
        </p:nvSpPr>
        <p:spPr>
          <a:xfrm>
            <a:off x="1316501" y="208517"/>
            <a:ext cx="10515600" cy="1325563"/>
          </a:xfrm>
        </p:spPr>
        <p:txBody>
          <a:bodyPr/>
          <a:lstStyle/>
          <a:p>
            <a:pPr algn="r"/>
            <a:r>
              <a:rPr lang="en-GB" altLang="en-US" dirty="0"/>
              <a:t>Example</a:t>
            </a:r>
            <a:endParaRPr lang="en-GB" dirty="0"/>
          </a:p>
        </p:txBody>
      </p:sp>
      <p:sp>
        <p:nvSpPr>
          <p:cNvPr id="3" name="Content Placeholder 2">
            <a:extLst>
              <a:ext uri="{FF2B5EF4-FFF2-40B4-BE49-F238E27FC236}">
                <a16:creationId xmlns:a16="http://schemas.microsoft.com/office/drawing/2014/main" xmlns="" id="{046850C4-EDBF-4E64-B505-9881084B727E}"/>
              </a:ext>
            </a:extLst>
          </p:cNvPr>
          <p:cNvSpPr>
            <a:spLocks noGrp="1"/>
          </p:cNvSpPr>
          <p:nvPr>
            <p:ph idx="1"/>
          </p:nvPr>
        </p:nvSpPr>
        <p:spPr>
          <a:xfrm>
            <a:off x="393895" y="548640"/>
            <a:ext cx="11268221" cy="5838091"/>
          </a:xfrm>
        </p:spPr>
        <p:txBody>
          <a:bodyPr>
            <a:normAutofit fontScale="550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a:latin typeface="Courier New" panose="02070309020205020404" pitchFamily="49" charset="0"/>
              </a:rPr>
              <a:t>menu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(menu=menu)</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(menu)</a:t>
            </a:r>
          </a:p>
          <a:p>
            <a:pPr>
              <a:spcAft>
                <a:spcPts val="1200"/>
              </a:spcAft>
              <a:buNone/>
            </a:pPr>
            <a:r>
              <a:rPr lang="en-GB" altLang="en-US" dirty="0" err="1">
                <a:latin typeface="Courier New" panose="02070309020205020404" pitchFamily="49" charset="0"/>
              </a:rPr>
              <a:t>menu.add_cascade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command=run)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a:spcAft>
                <a:spcPts val="1200"/>
              </a:spcAft>
              <a:buNone/>
            </a:pPr>
            <a:r>
              <a:rPr lang="en-GB" altLang="en-US" sz="4400" dirty="0"/>
              <a:t>Python</a:t>
            </a:r>
            <a:r>
              <a:rPr lang="en-GB" altLang="en-US" sz="4400" dirty="0">
                <a:latin typeface="Courier New" panose="02070309020205020404" pitchFamily="49" charset="0"/>
              </a:rPr>
              <a:t> </a:t>
            </a:r>
            <a:r>
              <a:rPr lang="en-GB" altLang="en-US" sz="4400" dirty="0"/>
              <a:t>is a third generation, imperative, procedural, object oriented language.</a:t>
            </a:r>
          </a:p>
          <a:p>
            <a:pPr>
              <a:spcAft>
                <a:spcPts val="1200"/>
              </a:spcAft>
              <a:buNone/>
            </a:pPr>
            <a:endParaRPr lang="en-GB" altLang="en-US" dirty="0">
              <a:latin typeface="Courier New" panose="02070309020205020404" pitchFamily="49" charset="0"/>
            </a:endParaRPr>
          </a:p>
          <a:p>
            <a:pPr marL="0" indent="0">
              <a:buNone/>
            </a:pPr>
            <a:endParaRPr lang="en-GB" dirty="0"/>
          </a:p>
        </p:txBody>
      </p:sp>
      <p:grpSp>
        <p:nvGrpSpPr>
          <p:cNvPr id="5" name="Group 4">
            <a:extLst>
              <a:ext uri="{FF2B5EF4-FFF2-40B4-BE49-F238E27FC236}">
                <a16:creationId xmlns:a16="http://schemas.microsoft.com/office/drawing/2014/main" xmlns="" id="{A63A2E0E-78BB-4BB6-B70E-7B6E8899A997}"/>
              </a:ext>
            </a:extLst>
          </p:cNvPr>
          <p:cNvGrpSpPr/>
          <p:nvPr/>
        </p:nvGrpSpPr>
        <p:grpSpPr>
          <a:xfrm>
            <a:off x="745300" y="2128148"/>
            <a:ext cx="10916816" cy="2420323"/>
            <a:chOff x="1119674" y="2207661"/>
            <a:chExt cx="10916816" cy="2420323"/>
          </a:xfrm>
        </p:grpSpPr>
        <p:sp>
          <p:nvSpPr>
            <p:cNvPr id="6" name="Oval 5">
              <a:extLst>
                <a:ext uri="{FF2B5EF4-FFF2-40B4-BE49-F238E27FC236}">
                  <a16:creationId xmlns:a16="http://schemas.microsoft.com/office/drawing/2014/main" xmlns="" id="{89ED2661-CB33-4AB4-A660-9B60E0358ADF}"/>
                </a:ext>
              </a:extLst>
            </p:cNvPr>
            <p:cNvSpPr/>
            <p:nvPr/>
          </p:nvSpPr>
          <p:spPr>
            <a:xfrm>
              <a:off x="1119674" y="3956180"/>
              <a:ext cx="690465" cy="67180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xmlns="" id="{85910F34-B95B-4F18-BBEE-33BDF607D92B}"/>
                </a:ext>
              </a:extLst>
            </p:cNvPr>
            <p:cNvSpPr/>
            <p:nvPr/>
          </p:nvSpPr>
          <p:spPr>
            <a:xfrm>
              <a:off x="1642188" y="2375612"/>
              <a:ext cx="6120881" cy="1636551"/>
            </a:xfrm>
            <a:custGeom>
              <a:avLst/>
              <a:gdLst>
                <a:gd name="connsiteX0" fmla="*/ 0 w 6120881"/>
                <a:gd name="connsiteY0" fmla="*/ 1636551 h 1636551"/>
                <a:gd name="connsiteX1" fmla="*/ 3918857 w 6120881"/>
                <a:gd name="connsiteY1" fmla="*/ 143653 h 1636551"/>
                <a:gd name="connsiteX2" fmla="*/ 6120881 w 6120881"/>
                <a:gd name="connsiteY2" fmla="*/ 143653 h 1636551"/>
              </a:gdLst>
              <a:ahLst/>
              <a:cxnLst>
                <a:cxn ang="0">
                  <a:pos x="connsiteX0" y="connsiteY0"/>
                </a:cxn>
                <a:cxn ang="0">
                  <a:pos x="connsiteX1" y="connsiteY1"/>
                </a:cxn>
                <a:cxn ang="0">
                  <a:pos x="connsiteX2" y="connsiteY2"/>
                </a:cxn>
              </a:cxnLst>
              <a:rect l="l" t="t" r="r" b="b"/>
              <a:pathLst>
                <a:path w="6120881" h="1636551">
                  <a:moveTo>
                    <a:pt x="0" y="1636551"/>
                  </a:moveTo>
                  <a:cubicBezTo>
                    <a:pt x="1449355" y="1014510"/>
                    <a:pt x="2898710" y="392469"/>
                    <a:pt x="3918857" y="143653"/>
                  </a:cubicBezTo>
                  <a:cubicBezTo>
                    <a:pt x="4939004" y="-105163"/>
                    <a:pt x="5529942" y="19245"/>
                    <a:pt x="6120881" y="143653"/>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xmlns="" id="{208BF983-9C9F-4A90-BE8D-E0BF986762BB}"/>
                </a:ext>
              </a:extLst>
            </p:cNvPr>
            <p:cNvSpPr txBox="1"/>
            <p:nvPr/>
          </p:nvSpPr>
          <p:spPr>
            <a:xfrm>
              <a:off x="7862596" y="2207661"/>
              <a:ext cx="4173894" cy="1569660"/>
            </a:xfrm>
            <a:prstGeom prst="rect">
              <a:avLst/>
            </a:prstGeom>
            <a:noFill/>
          </p:spPr>
          <p:txBody>
            <a:bodyPr wrap="square" rtlCol="0">
              <a:spAutoFit/>
            </a:bodyPr>
            <a:lstStyle/>
            <a:p>
              <a:r>
                <a:rPr lang="en-GB" sz="2400" dirty="0"/>
                <a:t>The “</a:t>
              </a:r>
              <a:r>
                <a:rPr lang="en-GB" sz="2400" dirty="0">
                  <a:solidFill>
                    <a:schemeClr val="accent5">
                      <a:lumMod val="75000"/>
                    </a:schemeClr>
                  </a:solidFill>
                </a:rPr>
                <a:t>dot operator</a:t>
              </a:r>
              <a:r>
                <a:rPr lang="en-GB" sz="2400" dirty="0"/>
                <a:t>” is used to say “look inside this object and find this code (in this case a procedure).</a:t>
              </a:r>
            </a:p>
          </p:txBody>
        </p:sp>
      </p:grpSp>
    </p:spTree>
    <p:extLst>
      <p:ext uri="{BB962C8B-B14F-4D97-AF65-F5344CB8AC3E}">
        <p14:creationId xmlns:p14="http://schemas.microsoft.com/office/powerpoint/2010/main" val="2990408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03775-F797-4FA9-8E64-D5A0942ADE3A}"/>
              </a:ext>
            </a:extLst>
          </p:cNvPr>
          <p:cNvSpPr>
            <a:spLocks noGrp="1"/>
          </p:cNvSpPr>
          <p:nvPr>
            <p:ph type="title"/>
          </p:nvPr>
        </p:nvSpPr>
        <p:spPr/>
        <p:txBody>
          <a:bodyPr/>
          <a:lstStyle/>
          <a:p>
            <a:pPr algn="r"/>
            <a:r>
              <a:rPr lang="en-GB" dirty="0"/>
              <a:t>Values</a:t>
            </a:r>
          </a:p>
        </p:txBody>
      </p:sp>
      <p:sp>
        <p:nvSpPr>
          <p:cNvPr id="3" name="Content Placeholder 2">
            <a:extLst>
              <a:ext uri="{FF2B5EF4-FFF2-40B4-BE49-F238E27FC236}">
                <a16:creationId xmlns:a16="http://schemas.microsoft.com/office/drawing/2014/main" xmlns="" id="{E77F1104-F4BC-4517-9297-7670F44C4078}"/>
              </a:ext>
            </a:extLst>
          </p:cNvPr>
          <p:cNvSpPr>
            <a:spLocks noGrp="1"/>
          </p:cNvSpPr>
          <p:nvPr>
            <p:ph idx="1"/>
          </p:nvPr>
        </p:nvSpPr>
        <p:spPr>
          <a:xfrm>
            <a:off x="373965" y="1547446"/>
            <a:ext cx="11471031" cy="4797082"/>
          </a:xfrm>
        </p:spPr>
        <p:txBody>
          <a:bodyPr>
            <a:normAutofit fontScale="92500" lnSpcReduction="20000"/>
          </a:bodyPr>
          <a:lstStyle/>
          <a:p>
            <a:pPr marL="0" indent="0">
              <a:buNone/>
            </a:pPr>
            <a:r>
              <a:rPr lang="en-GB" dirty="0"/>
              <a:t>Don't worry about how we make objects for the moment; we'll look at this a bit later.</a:t>
            </a:r>
          </a:p>
          <a:p>
            <a:pPr marL="0" indent="0">
              <a:buNone/>
            </a:pPr>
            <a:r>
              <a:rPr lang="en-GB" dirty="0"/>
              <a:t> </a:t>
            </a:r>
          </a:p>
          <a:p>
            <a:pPr marL="0" indent="0">
              <a:buNone/>
            </a:pPr>
            <a:r>
              <a:rPr lang="en-GB" dirty="0"/>
              <a:t>But, for example, in Python (but not all other languages), functions themselves are objects that can be given labels:</a:t>
            </a:r>
          </a:p>
          <a:p>
            <a:pPr marL="0" indent="0">
              <a:buNone/>
            </a:pPr>
            <a:r>
              <a:rPr lang="en-GB" dirty="0">
                <a:latin typeface="Courier New" panose="02070309020205020404" pitchFamily="49" charset="0"/>
                <a:cs typeface="Courier New" panose="02070309020205020404" pitchFamily="49" charset="0"/>
              </a:rPr>
              <a:t>&gt;&gt;&gt; a = print</a:t>
            </a:r>
          </a:p>
          <a:p>
            <a:pPr marL="0" indent="0">
              <a:buNone/>
            </a:pPr>
            <a:r>
              <a:rPr lang="en-GB" dirty="0">
                <a:latin typeface="Courier New" panose="02070309020205020404" pitchFamily="49" charset="0"/>
                <a:cs typeface="Courier New" panose="02070309020205020404" pitchFamily="49" charset="0"/>
              </a:rPr>
              <a:t>&gt;&gt;&gt; a("hello world")</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This makes it incredibly powerful: for example, we can pass one function into another (the core of functional programming). </a:t>
            </a: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(a)</a:t>
            </a:r>
          </a:p>
        </p:txBody>
      </p:sp>
    </p:spTree>
    <p:extLst>
      <p:ext uri="{BB962C8B-B14F-4D97-AF65-F5344CB8AC3E}">
        <p14:creationId xmlns:p14="http://schemas.microsoft.com/office/powerpoint/2010/main" val="1279634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69771E-7B7D-4E3E-A79F-DD400E9AC9CF}"/>
              </a:ext>
            </a:extLst>
          </p:cNvPr>
          <p:cNvSpPr>
            <a:spLocks noGrp="1"/>
          </p:cNvSpPr>
          <p:nvPr>
            <p:ph type="title"/>
          </p:nvPr>
        </p:nvSpPr>
        <p:spPr>
          <a:xfrm>
            <a:off x="1161757" y="500062"/>
            <a:ext cx="10515600" cy="1325563"/>
          </a:xfrm>
        </p:spPr>
        <p:txBody>
          <a:bodyPr/>
          <a:lstStyle/>
          <a:p>
            <a:pPr algn="r"/>
            <a:r>
              <a:rPr lang="en-GB" dirty="0"/>
              <a:t>Values</a:t>
            </a:r>
          </a:p>
        </p:txBody>
      </p:sp>
      <p:sp>
        <p:nvSpPr>
          <p:cNvPr id="3" name="Content Placeholder 2">
            <a:extLst>
              <a:ext uri="{FF2B5EF4-FFF2-40B4-BE49-F238E27FC236}">
                <a16:creationId xmlns:a16="http://schemas.microsoft.com/office/drawing/2014/main" xmlns="" id="{6272289C-EE58-4430-8051-5343961F6C67}"/>
              </a:ext>
            </a:extLst>
          </p:cNvPr>
          <p:cNvSpPr>
            <a:spLocks noGrp="1"/>
          </p:cNvSpPr>
          <p:nvPr>
            <p:ph idx="1"/>
          </p:nvPr>
        </p:nvSpPr>
        <p:spPr>
          <a:xfrm>
            <a:off x="472439" y="2335237"/>
            <a:ext cx="11372557" cy="4206240"/>
          </a:xfrm>
        </p:spPr>
        <p:txBody>
          <a:bodyPr/>
          <a:lstStyle/>
          <a:p>
            <a:pPr marL="0" indent="0">
              <a:buNone/>
            </a:pPr>
            <a:r>
              <a:rPr lang="en-GB" dirty="0"/>
              <a:t>How does the computer know what a variable is?</a:t>
            </a:r>
          </a:p>
          <a:p>
            <a:pPr marL="0" indent="0">
              <a:buNone/>
            </a:pPr>
            <a:endParaRPr lang="en-GB" dirty="0"/>
          </a:p>
          <a:p>
            <a:pPr marL="0" indent="0">
              <a:buNone/>
            </a:pPr>
            <a:r>
              <a:rPr lang="en-GB" dirty="0"/>
              <a:t>For Python, it works it out. This takes it a little time, but means it is much more flexible.</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70022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1739CD-7B88-4719-8177-F60B5FB45941}"/>
              </a:ext>
            </a:extLst>
          </p:cNvPr>
          <p:cNvSpPr>
            <a:spLocks noGrp="1"/>
          </p:cNvSpPr>
          <p:nvPr>
            <p:ph type="title"/>
          </p:nvPr>
        </p:nvSpPr>
        <p:spPr/>
        <p:txBody>
          <a:bodyPr/>
          <a:lstStyle/>
          <a:p>
            <a:pPr algn="r"/>
            <a:r>
              <a:rPr lang="en-GB" dirty="0"/>
              <a:t>Static vs dynamic languages </a:t>
            </a:r>
          </a:p>
        </p:txBody>
      </p:sp>
      <p:sp>
        <p:nvSpPr>
          <p:cNvPr id="3" name="Content Placeholder 2">
            <a:extLst>
              <a:ext uri="{FF2B5EF4-FFF2-40B4-BE49-F238E27FC236}">
                <a16:creationId xmlns:a16="http://schemas.microsoft.com/office/drawing/2014/main" xmlns="" id="{FDC3D322-7F65-41E6-B761-8B5909BA101C}"/>
              </a:ext>
            </a:extLst>
          </p:cNvPr>
          <p:cNvSpPr>
            <a:spLocks noGrp="1"/>
          </p:cNvSpPr>
          <p:nvPr>
            <p:ph idx="1"/>
          </p:nvPr>
        </p:nvSpPr>
        <p:spPr>
          <a:xfrm>
            <a:off x="393895" y="1825624"/>
            <a:ext cx="11408899" cy="4828393"/>
          </a:xfrm>
        </p:spPr>
        <p:txBody>
          <a:bodyPr>
            <a:normAutofit fontScale="85000" lnSpcReduction="20000"/>
          </a:bodyPr>
          <a:lstStyle/>
          <a:p>
            <a:pPr marL="0" indent="0">
              <a:buNone/>
            </a:pPr>
            <a:r>
              <a:rPr lang="en-GB" dirty="0">
                <a:solidFill>
                  <a:schemeClr val="accent1"/>
                </a:solidFill>
              </a:rPr>
              <a:t>Dynamic languages </a:t>
            </a:r>
            <a:r>
              <a:rPr lang="en-GB" dirty="0"/>
              <a:t>calculate on the fly what </a:t>
            </a:r>
            <a:r>
              <a:rPr lang="en-GB" dirty="0">
                <a:solidFill>
                  <a:schemeClr val="accent1"/>
                </a:solidFill>
              </a:rPr>
              <a:t>static languages </a:t>
            </a:r>
            <a:r>
              <a:rPr lang="en-GB" dirty="0"/>
              <a:t>do at compilation time. This traditionally makes them more flexible but less efficient. </a:t>
            </a:r>
          </a:p>
          <a:p>
            <a:pPr marL="0" indent="0">
              <a:spcAft>
                <a:spcPts val="1200"/>
              </a:spcAft>
              <a:buNone/>
            </a:pPr>
            <a:r>
              <a:rPr lang="en-GB" dirty="0"/>
              <a:t>For example, with many static languages, variables are associated with a single data type. This is quite often associated with </a:t>
            </a:r>
            <a:r>
              <a:rPr lang="en-GB" dirty="0">
                <a:solidFill>
                  <a:schemeClr val="accent1"/>
                </a:solidFill>
              </a:rPr>
              <a:t>manifest typing</a:t>
            </a:r>
            <a:r>
              <a:rPr lang="en-GB" dirty="0"/>
              <a:t>: you have to say what kind of variables you’re going to use before/when you first use them. This is sometimes called the variable </a:t>
            </a:r>
            <a:r>
              <a:rPr lang="en-GB" dirty="0">
                <a:solidFill>
                  <a:schemeClr val="accent1"/>
                </a:solidFill>
              </a:rPr>
              <a:t>declaration</a:t>
            </a:r>
            <a:r>
              <a:rPr lang="en-GB" dirty="0"/>
              <a:t> or </a:t>
            </a:r>
            <a:r>
              <a:rPr lang="en-GB" dirty="0">
                <a:solidFill>
                  <a:schemeClr val="accent1"/>
                </a:solidFill>
              </a:rPr>
              <a:t>description</a:t>
            </a:r>
            <a:r>
              <a:rPr lang="en-GB" dirty="0"/>
              <a:t>. This:</a:t>
            </a:r>
          </a:p>
          <a:p>
            <a:pPr marL="514350" indent="-514350">
              <a:buAutoNum type="alphaLcParenR"/>
            </a:pPr>
            <a:r>
              <a:rPr lang="en-GB" dirty="0"/>
              <a:t>allows the system to set aside memory for the value;</a:t>
            </a:r>
          </a:p>
          <a:p>
            <a:pPr marL="514350" indent="-514350">
              <a:spcAft>
                <a:spcPts val="1200"/>
              </a:spcAft>
              <a:buAutoNum type="alphaLcParenR"/>
            </a:pPr>
            <a:r>
              <a:rPr lang="en-GB" dirty="0"/>
              <a:t>means the system can check you’re using the type of variable you think you are. Here’s a Java declaration and assignment:</a:t>
            </a:r>
          </a:p>
          <a:p>
            <a:pPr marL="0" indent="0">
              <a:spcAft>
                <a:spcPts val="1200"/>
              </a:spcAft>
              <a:buNone/>
            </a:pP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a = 20;     </a:t>
            </a:r>
          </a:p>
          <a:p>
            <a:pPr marL="0" indent="0">
              <a:buNone/>
            </a:pPr>
            <a:r>
              <a:rPr lang="en-GB" dirty="0"/>
              <a:t>Dynamically languages allow a variety of types to be associated with a variable. These are therefore often associated with </a:t>
            </a:r>
            <a:r>
              <a:rPr lang="en-GB" dirty="0">
                <a:solidFill>
                  <a:schemeClr val="accent1"/>
                </a:solidFill>
              </a:rPr>
              <a:t>implicit typing</a:t>
            </a:r>
            <a:r>
              <a:rPr lang="en-GB" dirty="0"/>
              <a:t>, where you don’t have </a:t>
            </a:r>
            <a:r>
              <a:rPr lang="en-GB"/>
              <a:t>to </a:t>
            </a:r>
            <a:r>
              <a:rPr lang="en-GB" smtClean="0"/>
              <a:t>define </a:t>
            </a:r>
            <a:r>
              <a:rPr lang="en-GB" dirty="0"/>
              <a:t>the type, and frequent </a:t>
            </a:r>
            <a:r>
              <a:rPr lang="en-GB" dirty="0">
                <a:solidFill>
                  <a:schemeClr val="accent1"/>
                </a:solidFill>
              </a:rPr>
              <a:t>type inference</a:t>
            </a:r>
            <a:r>
              <a:rPr lang="en-GB" dirty="0"/>
              <a:t>, where the system works out which type is being used.</a:t>
            </a:r>
          </a:p>
          <a:p>
            <a:pPr marL="0" indent="0">
              <a:buNone/>
            </a:pPr>
            <a:endParaRPr lang="en-GB" dirty="0"/>
          </a:p>
        </p:txBody>
      </p:sp>
    </p:spTree>
    <p:extLst>
      <p:ext uri="{BB962C8B-B14F-4D97-AF65-F5344CB8AC3E}">
        <p14:creationId xmlns:p14="http://schemas.microsoft.com/office/powerpoint/2010/main" val="3847337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865E8B-576E-471D-A321-A4E6F5959A29}"/>
              </a:ext>
            </a:extLst>
          </p:cNvPr>
          <p:cNvSpPr>
            <a:spLocks noGrp="1"/>
          </p:cNvSpPr>
          <p:nvPr>
            <p:ph type="title"/>
          </p:nvPr>
        </p:nvSpPr>
        <p:spPr/>
        <p:txBody>
          <a:bodyPr/>
          <a:lstStyle/>
          <a:p>
            <a:pPr algn="r"/>
            <a:r>
              <a:rPr lang="en-GB" dirty="0"/>
              <a:t>Type inference</a:t>
            </a:r>
          </a:p>
        </p:txBody>
      </p:sp>
      <p:sp>
        <p:nvSpPr>
          <p:cNvPr id="3" name="Content Placeholder 2">
            <a:extLst>
              <a:ext uri="{FF2B5EF4-FFF2-40B4-BE49-F238E27FC236}">
                <a16:creationId xmlns:a16="http://schemas.microsoft.com/office/drawing/2014/main" xmlns="" id="{1E129B8B-E56A-4C1B-94A2-9B819AA6E8D9}"/>
              </a:ext>
            </a:extLst>
          </p:cNvPr>
          <p:cNvSpPr>
            <a:spLocks noGrp="1"/>
          </p:cNvSpPr>
          <p:nvPr>
            <p:ph idx="1"/>
          </p:nvPr>
        </p:nvSpPr>
        <p:spPr>
          <a:xfrm>
            <a:off x="450165" y="1927274"/>
            <a:ext cx="11085342" cy="4473526"/>
          </a:xfrm>
        </p:spPr>
        <p:txBody>
          <a:bodyPr>
            <a:normAutofit fontScale="85000" lnSpcReduction="20000"/>
          </a:bodyPr>
          <a:lstStyle/>
          <a:p>
            <a:pPr marL="0" indent="0">
              <a:buNone/>
            </a:pPr>
            <a:r>
              <a:rPr lang="en-GB" dirty="0"/>
              <a:t>In general, for type inference languages, the computer will work out the type of the variable.</a:t>
            </a:r>
          </a:p>
          <a:p>
            <a:pPr marL="0" indent="0">
              <a:buNone/>
            </a:pPr>
            <a:endParaRPr lang="en-GB" dirty="0"/>
          </a:p>
          <a:p>
            <a:pPr marL="0" indent="0">
              <a:buNone/>
            </a:pPr>
            <a:r>
              <a:rPr lang="en-GB" dirty="0"/>
              <a:t>This is a little less efficient but allows any type to be assigned to an identifier, which make code easier for beginners.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However, it does mean that you need to keep track of what kind of thing is in the variable. For example, Python will often also allow different types of value to be used with a function call, but there are limits. </a:t>
            </a:r>
          </a:p>
          <a:p>
            <a:pPr marL="0" indent="0">
              <a:buNone/>
            </a:pPr>
            <a:endParaRPr lang="en-GB" dirty="0"/>
          </a:p>
          <a:p>
            <a:pPr marL="0" indent="0">
              <a:buNone/>
            </a:pPr>
            <a:r>
              <a:rPr lang="en-GB" dirty="0"/>
              <a:t>Python will generally warn you if you misuse a variable, but this isn't always the case, which is one reason very critical systems are more likely to use manifest typing languages.</a:t>
            </a:r>
          </a:p>
          <a:p>
            <a:pPr marL="0" indent="0">
              <a:buNone/>
            </a:pPr>
            <a:endParaRPr lang="en-GB" dirty="0"/>
          </a:p>
        </p:txBody>
      </p:sp>
    </p:spTree>
    <p:extLst>
      <p:ext uri="{BB962C8B-B14F-4D97-AF65-F5344CB8AC3E}">
        <p14:creationId xmlns:p14="http://schemas.microsoft.com/office/powerpoint/2010/main" val="2293767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EAE2E0-6B11-4551-A4B0-9150659AE865}"/>
              </a:ext>
            </a:extLst>
          </p:cNvPr>
          <p:cNvSpPr>
            <a:spLocks noGrp="1"/>
          </p:cNvSpPr>
          <p:nvPr>
            <p:ph type="title"/>
          </p:nvPr>
        </p:nvSpPr>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FA1DF887-77C4-412A-A25C-F456B91EEB4E}"/>
              </a:ext>
            </a:extLst>
          </p:cNvPr>
          <p:cNvSpPr>
            <a:spLocks noGrp="1"/>
          </p:cNvSpPr>
          <p:nvPr>
            <p:ph idx="1"/>
          </p:nvPr>
        </p:nvSpPr>
        <p:spPr>
          <a:xfrm>
            <a:off x="584981" y="1690687"/>
            <a:ext cx="10515600" cy="4738247"/>
          </a:xfrm>
        </p:spPr>
        <p:txBody>
          <a:bodyPr>
            <a:normAutofit/>
          </a:bodyPr>
          <a:lstStyle/>
          <a:p>
            <a:pPr marL="0" indent="0">
              <a:buNone/>
            </a:pPr>
            <a:r>
              <a:rPr lang="en-GB" dirty="0"/>
              <a:t>They are called 'variables' as you can change the value: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print (a)</a:t>
            </a:r>
          </a:p>
          <a:p>
            <a:pPr marL="0" indent="0">
              <a:buNone/>
            </a:pPr>
            <a:r>
              <a:rPr lang="en-GB" dirty="0">
                <a:latin typeface="Courier New" panose="02070309020205020404" pitchFamily="49" charset="0"/>
                <a:cs typeface="Courier New" panose="02070309020205020404" pitchFamily="49" charset="0"/>
              </a:rPr>
              <a:t>10</a:t>
            </a:r>
          </a:p>
          <a:p>
            <a:pPr marL="0" indent="0">
              <a:buNone/>
            </a:pPr>
            <a:r>
              <a:rPr lang="en-GB" dirty="0">
                <a:latin typeface="Courier New" panose="02070309020205020404" pitchFamily="49" charset="0"/>
                <a:cs typeface="Courier New" panose="02070309020205020404" pitchFamily="49" charset="0"/>
              </a:rPr>
              <a:t>&gt;&gt;&gt; a = 20</a:t>
            </a:r>
          </a:p>
          <a:p>
            <a:pPr marL="0" indent="0">
              <a:buNone/>
            </a:pPr>
            <a:r>
              <a:rPr lang="en-GB" dirty="0">
                <a:latin typeface="Courier New" panose="02070309020205020404" pitchFamily="49" charset="0"/>
                <a:cs typeface="Courier New" panose="02070309020205020404" pitchFamily="49" charset="0"/>
              </a:rPr>
              <a:t>&gt;&gt;&gt; print (a)</a:t>
            </a:r>
          </a:p>
          <a:p>
            <a:pPr marL="0" indent="0">
              <a:buNone/>
            </a:pPr>
            <a:r>
              <a:rPr lang="en-GB" dirty="0">
                <a:latin typeface="Courier New" panose="02070309020205020404" pitchFamily="49" charset="0"/>
                <a:cs typeface="Courier New" panose="02070309020205020404" pitchFamily="49" charset="0"/>
              </a:rPr>
              <a:t>20</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72220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CFD682-0D1B-4ECE-80B7-7EF32E5568F1}"/>
              </a:ext>
            </a:extLst>
          </p:cNvPr>
          <p:cNvSpPr>
            <a:spLocks noGrp="1"/>
          </p:cNvSpPr>
          <p:nvPr>
            <p:ph type="title"/>
          </p:nvPr>
        </p:nvSpPr>
        <p:spPr>
          <a:xfrm>
            <a:off x="1399734" y="111906"/>
            <a:ext cx="10515600" cy="1325563"/>
          </a:xfrm>
        </p:spPr>
        <p:txBody>
          <a:bodyPr/>
          <a:lstStyle/>
          <a:p>
            <a:pPr algn="r"/>
            <a:r>
              <a:rPr lang="en-GB" dirty="0"/>
              <a:t>Assignment order</a:t>
            </a:r>
          </a:p>
        </p:txBody>
      </p:sp>
      <p:sp>
        <p:nvSpPr>
          <p:cNvPr id="3" name="Content Placeholder 2">
            <a:extLst>
              <a:ext uri="{FF2B5EF4-FFF2-40B4-BE49-F238E27FC236}">
                <a16:creationId xmlns:a16="http://schemas.microsoft.com/office/drawing/2014/main" xmlns="" id="{B42F85E3-0782-4210-8650-C057E1D76F1D}"/>
              </a:ext>
            </a:extLst>
          </p:cNvPr>
          <p:cNvSpPr>
            <a:spLocks noGrp="1"/>
          </p:cNvSpPr>
          <p:nvPr>
            <p:ph idx="1"/>
          </p:nvPr>
        </p:nvSpPr>
        <p:spPr>
          <a:xfrm>
            <a:off x="239151" y="1561514"/>
            <a:ext cx="11676183" cy="5134707"/>
          </a:xfrm>
        </p:spPr>
        <p:txBody>
          <a:bodyPr>
            <a:normAutofit fontScale="70000" lnSpcReduction="20000"/>
          </a:bodyPr>
          <a:lstStyle/>
          <a:p>
            <a:pPr marL="0" indent="0">
              <a:spcAft>
                <a:spcPts val="1200"/>
              </a:spcAft>
              <a:buNone/>
            </a:pPr>
            <a:r>
              <a:rPr lang="en-GB" dirty="0"/>
              <a:t>When we assign an expression, the expression on the right is generally calculated first and assigned the label on the left:</a:t>
            </a:r>
          </a:p>
          <a:p>
            <a:pPr marL="0" indent="0">
              <a:spcAft>
                <a:spcPts val="1200"/>
              </a:spcAft>
              <a:buNone/>
            </a:pPr>
            <a:r>
              <a:rPr lang="en-GB" dirty="0">
                <a:latin typeface="Courier New" panose="02070309020205020404" pitchFamily="49" charset="0"/>
                <a:cs typeface="Courier New" panose="02070309020205020404" pitchFamily="49" charset="0"/>
              </a:rPr>
              <a:t>a = 2 + 4</a:t>
            </a:r>
          </a:p>
          <a:p>
            <a:pPr marL="0" indent="0">
              <a:spcAft>
                <a:spcPts val="1200"/>
              </a:spcAft>
              <a:buNone/>
            </a:pPr>
            <a:r>
              <a:rPr lang="en-GB" dirty="0"/>
              <a:t>This means this is fine:</a:t>
            </a:r>
          </a:p>
          <a:p>
            <a:pPr marL="0" indent="0">
              <a:buNone/>
            </a:pPr>
            <a:r>
              <a:rPr lang="en-GB" dirty="0">
                <a:latin typeface="Courier New" panose="02070309020205020404" pitchFamily="49" charset="0"/>
                <a:cs typeface="Courier New" panose="02070309020205020404" pitchFamily="49" charset="0"/>
              </a:rPr>
              <a:t>a = 2</a:t>
            </a:r>
          </a:p>
          <a:p>
            <a:pPr marL="0" indent="0">
              <a:spcAft>
                <a:spcPts val="1200"/>
              </a:spcAft>
              <a:buNone/>
            </a:pPr>
            <a:r>
              <a:rPr lang="en-GB" dirty="0">
                <a:latin typeface="Courier New" panose="02070309020205020404" pitchFamily="49" charset="0"/>
                <a:cs typeface="Courier New" panose="02070309020205020404" pitchFamily="49" charset="0"/>
              </a:rPr>
              <a:t>a = a + 4</a:t>
            </a:r>
          </a:p>
          <a:p>
            <a:pPr marL="0" indent="0">
              <a:spcAft>
                <a:spcPts val="1200"/>
              </a:spcAft>
              <a:buNone/>
            </a:pPr>
            <a:r>
              <a:rPr lang="en-GB" dirty="0"/>
              <a:t>Note that for functions, there is a difference between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 Use "a" as an alias for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			# which we can then call.</a:t>
            </a:r>
          </a:p>
          <a:p>
            <a:pPr marL="0" indent="0">
              <a:spcAft>
                <a:spcPts val="1200"/>
              </a:spcAft>
              <a:buNone/>
            </a:pPr>
            <a:r>
              <a:rPr lang="en-GB" dirty="0"/>
              <a:t>and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 Run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and get some result back from it,</a:t>
            </a:r>
          </a:p>
          <a:p>
            <a:pPr marL="0" indent="0">
              <a:buNone/>
            </a:pPr>
            <a:r>
              <a:rPr lang="en-GB" dirty="0">
                <a:latin typeface="Courier New" panose="02070309020205020404" pitchFamily="49" charset="0"/>
                <a:cs typeface="Courier New" panose="02070309020205020404" pitchFamily="49" charset="0"/>
              </a:rPr>
              <a:t>print(a)			# assigning the result to "a" we can then print.</a:t>
            </a:r>
          </a:p>
        </p:txBody>
      </p:sp>
    </p:spTree>
    <p:extLst>
      <p:ext uri="{BB962C8B-B14F-4D97-AF65-F5344CB8AC3E}">
        <p14:creationId xmlns:p14="http://schemas.microsoft.com/office/powerpoint/2010/main" val="1150041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B88113-7A07-477B-AE6A-07014E4EC006}"/>
              </a:ext>
            </a:extLst>
          </p:cNvPr>
          <p:cNvSpPr>
            <a:spLocks noGrp="1"/>
          </p:cNvSpPr>
          <p:nvPr>
            <p:ph type="title"/>
          </p:nvPr>
        </p:nvSpPr>
        <p:spPr/>
        <p:txBody>
          <a:bodyPr/>
          <a:lstStyle/>
          <a:p>
            <a:pPr algn="r"/>
            <a:r>
              <a:rPr lang="en-GB" dirty="0"/>
              <a:t>Augmented assignment</a:t>
            </a:r>
          </a:p>
        </p:txBody>
      </p:sp>
      <p:sp>
        <p:nvSpPr>
          <p:cNvPr id="3" name="Content Placeholder 2">
            <a:extLst>
              <a:ext uri="{FF2B5EF4-FFF2-40B4-BE49-F238E27FC236}">
                <a16:creationId xmlns:a16="http://schemas.microsoft.com/office/drawing/2014/main" xmlns="" id="{64F27C8E-EB33-4842-BB5A-38021B703D1F}"/>
              </a:ext>
            </a:extLst>
          </p:cNvPr>
          <p:cNvSpPr>
            <a:spLocks noGrp="1"/>
          </p:cNvSpPr>
          <p:nvPr>
            <p:ph idx="1"/>
          </p:nvPr>
        </p:nvSpPr>
        <p:spPr>
          <a:xfrm>
            <a:off x="436097" y="1825625"/>
            <a:ext cx="11493305" cy="4351338"/>
          </a:xfrm>
        </p:spPr>
        <p:txBody>
          <a:bodyPr>
            <a:normAutofit/>
          </a:bodyPr>
          <a:lstStyle/>
          <a:p>
            <a:pPr marL="0" indent="0">
              <a:buNone/>
            </a:pPr>
            <a:r>
              <a:rPr lang="en-GB" dirty="0"/>
              <a:t>Instead, Python has the augmented assignment operators:</a:t>
            </a:r>
          </a:p>
          <a:p>
            <a:pPr marL="0" indent="0">
              <a:buNone/>
            </a:pPr>
            <a:r>
              <a:rPr lang="en-GB" dirty="0">
                <a:latin typeface="Courier New" panose="02070309020205020404" pitchFamily="49" charset="0"/>
                <a:cs typeface="Courier New" panose="02070309020205020404" pitchFamily="49" charset="0"/>
              </a:rPr>
              <a:t>x += 1 </a:t>
            </a:r>
            <a:r>
              <a:rPr lang="en-GB" dirty="0"/>
              <a:t>		</a:t>
            </a:r>
            <a:r>
              <a:rPr lang="en-GB" dirty="0">
                <a:latin typeface="Courier New" panose="02070309020205020404" pitchFamily="49" charset="0"/>
                <a:cs typeface="Courier New" panose="02070309020205020404" pitchFamily="49" charset="0"/>
              </a:rPr>
              <a:t># same as	 x = x + 1 </a:t>
            </a:r>
          </a:p>
          <a:p>
            <a:pPr marL="0" indent="0">
              <a:buNone/>
            </a:pPr>
            <a:r>
              <a:rPr lang="en-GB" dirty="0">
                <a:latin typeface="Courier New" panose="02070309020205020404" pitchFamily="49" charset="0"/>
                <a:cs typeface="Courier New" panose="02070309020205020404" pitchFamily="49" charset="0"/>
              </a:rPr>
              <a:t>x -= 1		# same as 	 x = x - 1</a:t>
            </a:r>
          </a:p>
          <a:p>
            <a:pPr marL="0" indent="0">
              <a:buNone/>
            </a:pPr>
            <a:endParaRPr lang="en-GB" dirty="0"/>
          </a:p>
          <a:p>
            <a:pPr marL="0" indent="0">
              <a:buNone/>
            </a:pPr>
            <a:r>
              <a:rPr lang="en-GB" dirty="0"/>
              <a:t>As we'll see, you can create some quite complicated assignment statements, but these assignment operators can only be used in very simple ways like these.</a:t>
            </a:r>
          </a:p>
          <a:p>
            <a:pPr marL="0" indent="0">
              <a:buNone/>
            </a:pPr>
            <a:endParaRPr lang="en-GB" dirty="0"/>
          </a:p>
        </p:txBody>
      </p:sp>
    </p:spTree>
    <p:extLst>
      <p:ext uri="{BB962C8B-B14F-4D97-AF65-F5344CB8AC3E}">
        <p14:creationId xmlns:p14="http://schemas.microsoft.com/office/powerpoint/2010/main" val="291503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EAE2E0-6B11-4551-A4B0-9150659AE865}"/>
              </a:ext>
            </a:extLst>
          </p:cNvPr>
          <p:cNvSpPr>
            <a:spLocks noGrp="1"/>
          </p:cNvSpPr>
          <p:nvPr>
            <p:ph type="title"/>
          </p:nvPr>
        </p:nvSpPr>
        <p:spPr>
          <a:xfrm>
            <a:off x="1302434" y="365124"/>
            <a:ext cx="10515600" cy="1325563"/>
          </a:xfrm>
        </p:spPr>
        <p:txBody>
          <a:bodyPr/>
          <a:lstStyle/>
          <a:p>
            <a:pPr algn="r"/>
            <a:r>
              <a:rPr lang="en-GB" dirty="0"/>
              <a:t>NB: Shell interaction</a:t>
            </a:r>
          </a:p>
        </p:txBody>
      </p:sp>
      <p:sp>
        <p:nvSpPr>
          <p:cNvPr id="3" name="Content Placeholder 2">
            <a:extLst>
              <a:ext uri="{FF2B5EF4-FFF2-40B4-BE49-F238E27FC236}">
                <a16:creationId xmlns:a16="http://schemas.microsoft.com/office/drawing/2014/main" xmlns="" id="{FA1DF887-77C4-412A-A25C-F456B91EEB4E}"/>
              </a:ext>
            </a:extLst>
          </p:cNvPr>
          <p:cNvSpPr>
            <a:spLocks noGrp="1"/>
          </p:cNvSpPr>
          <p:nvPr>
            <p:ph idx="1"/>
          </p:nvPr>
        </p:nvSpPr>
        <p:spPr>
          <a:xfrm>
            <a:off x="584981" y="1690687"/>
            <a:ext cx="10515600" cy="4738247"/>
          </a:xfrm>
        </p:spPr>
        <p:txBody>
          <a:bodyPr>
            <a:normAutofit/>
          </a:bodyPr>
          <a:lstStyle/>
          <a:p>
            <a:pPr marL="0" lvl="0" indent="0">
              <a:lnSpc>
                <a:spcPct val="100000"/>
              </a:lnSpc>
              <a:spcBef>
                <a:spcPts val="0"/>
              </a:spcBef>
              <a:buNone/>
              <a:defRPr/>
            </a:pPr>
            <a:r>
              <a:rPr lang="en-GB" dirty="0"/>
              <a:t>Note that at the shell prompt, you don't actually need the print command, you can just type the name of the variable or an expression and it will display the value</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20</a:t>
            </a:r>
          </a:p>
          <a:p>
            <a:pPr marL="0" indent="0">
              <a:buNone/>
            </a:pPr>
            <a:r>
              <a:rPr lang="en-GB" dirty="0">
                <a:latin typeface="Courier New" panose="02070309020205020404" pitchFamily="49" charset="0"/>
                <a:cs typeface="Courier New" panose="02070309020205020404" pitchFamily="49" charset="0"/>
              </a:rPr>
              <a:t>&gt;&gt;&gt; 2+2</a:t>
            </a:r>
          </a:p>
          <a:p>
            <a:pPr marL="0" indent="0">
              <a:buNone/>
            </a:pPr>
            <a:r>
              <a:rPr lang="en-GB" dirty="0">
                <a:latin typeface="Courier New" panose="02070309020205020404" pitchFamily="49" charset="0"/>
                <a:cs typeface="Courier New" panose="02070309020205020404" pitchFamily="49" charset="0"/>
              </a:rPr>
              <a:t>4</a:t>
            </a:r>
          </a:p>
          <a:p>
            <a:pPr marL="0" indent="0">
              <a:buNone/>
            </a:pPr>
            <a:r>
              <a:rPr lang="en-GB" dirty="0"/>
              <a:t>We'll drop the print, when we're dealing with the shell prompt, but keep it for code that's displayed as if it is in a script.</a:t>
            </a:r>
          </a:p>
        </p:txBody>
      </p:sp>
    </p:spTree>
    <p:extLst>
      <p:ext uri="{BB962C8B-B14F-4D97-AF65-F5344CB8AC3E}">
        <p14:creationId xmlns:p14="http://schemas.microsoft.com/office/powerpoint/2010/main" val="1317601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D38A8-74EE-4A3B-ABEC-88B3CAE64204}"/>
              </a:ext>
            </a:extLst>
          </p:cNvPr>
          <p:cNvSpPr>
            <a:spLocks noGrp="1"/>
          </p:cNvSpPr>
          <p:nvPr>
            <p:ph type="title"/>
          </p:nvPr>
        </p:nvSpPr>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C72248E0-046F-4ED0-9716-B70D548E9450}"/>
              </a:ext>
            </a:extLst>
          </p:cNvPr>
          <p:cNvSpPr>
            <a:spLocks noGrp="1"/>
          </p:cNvSpPr>
          <p:nvPr>
            <p:ph idx="1"/>
          </p:nvPr>
        </p:nvSpPr>
        <p:spPr>
          <a:xfrm>
            <a:off x="331762" y="1690688"/>
            <a:ext cx="11471032" cy="4710112"/>
          </a:xfrm>
        </p:spPr>
        <p:txBody>
          <a:bodyPr>
            <a:normAutofit fontScale="85000" lnSpcReduction="20000"/>
          </a:bodyPr>
          <a:lstStyle/>
          <a:p>
            <a:pPr marL="0" indent="0">
              <a:buNone/>
            </a:pPr>
            <a:r>
              <a:rPr lang="en-GB" dirty="0"/>
              <a:t>The label is just pointing to the value, which is stored somewhere in the computer </a:t>
            </a:r>
            <a:r>
              <a:rPr lang="en-GB" dirty="0">
                <a:solidFill>
                  <a:schemeClr val="accent1"/>
                </a:solidFill>
              </a:rPr>
              <a:t>memory</a:t>
            </a:r>
            <a:r>
              <a:rPr lang="en-GB" dirty="0"/>
              <a:t>.</a:t>
            </a:r>
          </a:p>
          <a:p>
            <a:pPr marL="0" indent="0">
              <a:spcAft>
                <a:spcPts val="1200"/>
              </a:spcAft>
              <a:buNone/>
            </a:pPr>
            <a:r>
              <a:rPr lang="en-GB" dirty="0"/>
              <a:t>To show that it is just a label, there's nothing to stop you attaching more than one label to the same value.</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a</a:t>
            </a:r>
          </a:p>
          <a:p>
            <a:pPr marL="0" indent="0">
              <a:buNone/>
            </a:pPr>
            <a:r>
              <a:rPr lang="en-GB" dirty="0">
                <a:latin typeface="Courier New" panose="02070309020205020404" pitchFamily="49" charset="0"/>
                <a:cs typeface="Courier New" panose="02070309020205020404" pitchFamily="49" charset="0"/>
              </a:rPr>
              <a:t>&gt;&gt;&gt; b</a:t>
            </a:r>
          </a:p>
          <a:p>
            <a:pPr marL="0" indent="0">
              <a:spcAft>
                <a:spcPts val="1200"/>
              </a:spcAft>
              <a:buNone/>
            </a:pPr>
            <a:r>
              <a:rPr lang="en-GB" dirty="0">
                <a:latin typeface="Courier New" panose="02070309020205020404" pitchFamily="49" charset="0"/>
                <a:cs typeface="Courier New" panose="02070309020205020404" pitchFamily="49" charset="0"/>
              </a:rPr>
              <a:t>10</a:t>
            </a:r>
          </a:p>
          <a:p>
            <a:pPr marL="0" indent="0">
              <a:spcAft>
                <a:spcPts val="1200"/>
              </a:spcAft>
              <a:buNone/>
            </a:pPr>
            <a:r>
              <a:rPr lang="en-GB" dirty="0"/>
              <a:t>Note that this is not the same as:</a:t>
            </a:r>
          </a:p>
          <a:p>
            <a:pPr marL="0" indent="0">
              <a:buNone/>
            </a:pPr>
            <a:r>
              <a:rPr lang="en-GB" dirty="0">
                <a:latin typeface="Courier New" panose="02070309020205020404" pitchFamily="49" charset="0"/>
                <a:cs typeface="Courier New" panose="02070309020205020404" pitchFamily="49" charset="0"/>
              </a:rPr>
              <a:t>&gt;&gt;&gt; a = 10</a:t>
            </a:r>
          </a:p>
          <a:p>
            <a:pPr marL="0" indent="0">
              <a:spcAft>
                <a:spcPts val="1200"/>
              </a:spcAft>
              <a:buNone/>
            </a:pPr>
            <a:r>
              <a:rPr lang="en-GB" dirty="0">
                <a:latin typeface="Courier New" panose="02070309020205020404" pitchFamily="49" charset="0"/>
                <a:cs typeface="Courier New" panose="02070309020205020404" pitchFamily="49" charset="0"/>
              </a:rPr>
              <a:t>&gt;&gt;&gt; b = 10</a:t>
            </a:r>
          </a:p>
          <a:p>
            <a:pPr marL="0" indent="0">
              <a:buNone/>
            </a:pPr>
            <a:r>
              <a:rPr lang="en-GB" dirty="0"/>
              <a:t>Which creates a second "10" and attaches it to b only.</a:t>
            </a:r>
          </a:p>
          <a:p>
            <a:pPr marL="0" indent="0">
              <a:buNone/>
            </a:pPr>
            <a:endParaRPr lang="en-GB" dirty="0"/>
          </a:p>
        </p:txBody>
      </p:sp>
      <p:grpSp>
        <p:nvGrpSpPr>
          <p:cNvPr id="14" name="Group 13">
            <a:extLst>
              <a:ext uri="{FF2B5EF4-FFF2-40B4-BE49-F238E27FC236}">
                <a16:creationId xmlns:a16="http://schemas.microsoft.com/office/drawing/2014/main" xmlns="" id="{F0891747-248E-4138-A709-ECC30999F5D2}"/>
              </a:ext>
            </a:extLst>
          </p:cNvPr>
          <p:cNvGrpSpPr/>
          <p:nvPr/>
        </p:nvGrpSpPr>
        <p:grpSpPr>
          <a:xfrm>
            <a:off x="6822831" y="2964460"/>
            <a:ext cx="4403188" cy="1081283"/>
            <a:chOff x="6766560" y="2534114"/>
            <a:chExt cx="4403188" cy="1081283"/>
          </a:xfrm>
        </p:grpSpPr>
        <p:cxnSp>
          <p:nvCxnSpPr>
            <p:cNvPr id="5" name="Straight Connector 4">
              <a:extLst>
                <a:ext uri="{FF2B5EF4-FFF2-40B4-BE49-F238E27FC236}">
                  <a16:creationId xmlns:a16="http://schemas.microsoft.com/office/drawing/2014/main" xmlns="" id="{1849708E-891F-479F-BAB7-8850DF5366C4}"/>
                </a:ext>
              </a:extLst>
            </p:cNvPr>
            <p:cNvCxnSpPr/>
            <p:nvPr/>
          </p:nvCxnSpPr>
          <p:spPr>
            <a:xfrm>
              <a:off x="6766560" y="3615397"/>
              <a:ext cx="4403188"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xmlns="" id="{1BFBEBB4-4B57-4D8F-B9A2-2C4C8B485C4D}"/>
                </a:ext>
              </a:extLst>
            </p:cNvPr>
            <p:cNvSpPr txBox="1"/>
            <p:nvPr/>
          </p:nvSpPr>
          <p:spPr>
            <a:xfrm>
              <a:off x="8758802" y="3246065"/>
              <a:ext cx="418704" cy="369332"/>
            </a:xfrm>
            <a:prstGeom prst="rect">
              <a:avLst/>
            </a:prstGeom>
            <a:noFill/>
          </p:spPr>
          <p:txBody>
            <a:bodyPr wrap="none" rtlCol="0">
              <a:spAutoFit/>
            </a:bodyPr>
            <a:lstStyle/>
            <a:p>
              <a:r>
                <a:rPr lang="en-GB" dirty="0"/>
                <a:t>10</a:t>
              </a:r>
            </a:p>
          </p:txBody>
        </p:sp>
        <p:sp>
          <p:nvSpPr>
            <p:cNvPr id="7" name="Rectangle 6">
              <a:extLst>
                <a:ext uri="{FF2B5EF4-FFF2-40B4-BE49-F238E27FC236}">
                  <a16:creationId xmlns:a16="http://schemas.microsoft.com/office/drawing/2014/main" xmlns="" id="{48CC8103-27F5-4FC4-9D5B-69C7E3EC76C8}"/>
                </a:ext>
              </a:extLst>
            </p:cNvPr>
            <p:cNvSpPr/>
            <p:nvPr/>
          </p:nvSpPr>
          <p:spPr>
            <a:xfrm>
              <a:off x="7596553" y="2556473"/>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a:t>
              </a:r>
            </a:p>
          </p:txBody>
        </p:sp>
        <p:cxnSp>
          <p:nvCxnSpPr>
            <p:cNvPr id="9" name="Straight Arrow Connector 8">
              <a:extLst>
                <a:ext uri="{FF2B5EF4-FFF2-40B4-BE49-F238E27FC236}">
                  <a16:creationId xmlns:a16="http://schemas.microsoft.com/office/drawing/2014/main" xmlns="" id="{1CA72CBE-CA09-4120-9964-59DAE29D9E0F}"/>
                </a:ext>
              </a:extLst>
            </p:cNvPr>
            <p:cNvCxnSpPr/>
            <p:nvPr/>
          </p:nvCxnSpPr>
          <p:spPr>
            <a:xfrm>
              <a:off x="8060788" y="2996418"/>
              <a:ext cx="698014" cy="249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AE081858-28AD-4E6B-BCDE-A5BF85E30D1D}"/>
                </a:ext>
              </a:extLst>
            </p:cNvPr>
            <p:cNvSpPr/>
            <p:nvPr/>
          </p:nvSpPr>
          <p:spPr>
            <a:xfrm>
              <a:off x="9781392" y="2534114"/>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t>
              </a:r>
            </a:p>
          </p:txBody>
        </p:sp>
        <p:cxnSp>
          <p:nvCxnSpPr>
            <p:cNvPr id="12" name="Straight Arrow Connector 11">
              <a:extLst>
                <a:ext uri="{FF2B5EF4-FFF2-40B4-BE49-F238E27FC236}">
                  <a16:creationId xmlns:a16="http://schemas.microsoft.com/office/drawing/2014/main" xmlns="" id="{D83824CC-4AC8-4548-9BB3-380955DE2C06}"/>
                </a:ext>
              </a:extLst>
            </p:cNvPr>
            <p:cNvCxnSpPr>
              <a:cxnSpLocks/>
            </p:cNvCxnSpPr>
            <p:nvPr/>
          </p:nvCxnSpPr>
          <p:spPr>
            <a:xfrm flipH="1">
              <a:off x="9177506" y="2991314"/>
              <a:ext cx="603886" cy="254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xmlns="" id="{C3CDAC62-4077-48FB-8AF0-9E4A01572EDE}"/>
              </a:ext>
            </a:extLst>
          </p:cNvPr>
          <p:cNvGrpSpPr/>
          <p:nvPr/>
        </p:nvGrpSpPr>
        <p:grpSpPr>
          <a:xfrm>
            <a:off x="6920301" y="4769582"/>
            <a:ext cx="4403188" cy="1058924"/>
            <a:chOff x="6920301" y="4769582"/>
            <a:chExt cx="4403188" cy="1058924"/>
          </a:xfrm>
        </p:grpSpPr>
        <p:cxnSp>
          <p:nvCxnSpPr>
            <p:cNvPr id="16" name="Straight Connector 15">
              <a:extLst>
                <a:ext uri="{FF2B5EF4-FFF2-40B4-BE49-F238E27FC236}">
                  <a16:creationId xmlns:a16="http://schemas.microsoft.com/office/drawing/2014/main" xmlns="" id="{FB06A7BF-5A4A-4F28-974C-32945FABCC06}"/>
                </a:ext>
              </a:extLst>
            </p:cNvPr>
            <p:cNvCxnSpPr/>
            <p:nvPr/>
          </p:nvCxnSpPr>
          <p:spPr>
            <a:xfrm>
              <a:off x="6920301" y="5828506"/>
              <a:ext cx="4403188"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9022F22F-F516-4246-AB49-1BF05A714325}"/>
                </a:ext>
              </a:extLst>
            </p:cNvPr>
            <p:cNvSpPr txBox="1"/>
            <p:nvPr/>
          </p:nvSpPr>
          <p:spPr>
            <a:xfrm>
              <a:off x="8433238" y="5459174"/>
              <a:ext cx="418704" cy="369332"/>
            </a:xfrm>
            <a:prstGeom prst="rect">
              <a:avLst/>
            </a:prstGeom>
            <a:noFill/>
          </p:spPr>
          <p:txBody>
            <a:bodyPr wrap="none" rtlCol="0">
              <a:spAutoFit/>
            </a:bodyPr>
            <a:lstStyle/>
            <a:p>
              <a:r>
                <a:rPr lang="en-GB" dirty="0"/>
                <a:t>10</a:t>
              </a:r>
            </a:p>
          </p:txBody>
        </p:sp>
        <p:sp>
          <p:nvSpPr>
            <p:cNvPr id="18" name="Rectangle 17">
              <a:extLst>
                <a:ext uri="{FF2B5EF4-FFF2-40B4-BE49-F238E27FC236}">
                  <a16:creationId xmlns:a16="http://schemas.microsoft.com/office/drawing/2014/main" xmlns="" id="{2C14938A-7B2A-4821-873A-BDE85BAD61FD}"/>
                </a:ext>
              </a:extLst>
            </p:cNvPr>
            <p:cNvSpPr/>
            <p:nvPr/>
          </p:nvSpPr>
          <p:spPr>
            <a:xfrm>
              <a:off x="7270989" y="4769582"/>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a:t>
              </a:r>
            </a:p>
          </p:txBody>
        </p:sp>
        <p:cxnSp>
          <p:nvCxnSpPr>
            <p:cNvPr id="19" name="Straight Arrow Connector 18">
              <a:extLst>
                <a:ext uri="{FF2B5EF4-FFF2-40B4-BE49-F238E27FC236}">
                  <a16:creationId xmlns:a16="http://schemas.microsoft.com/office/drawing/2014/main" xmlns="" id="{19251EDC-5EC0-426C-8B7F-BEFD76B4A9D7}"/>
                </a:ext>
              </a:extLst>
            </p:cNvPr>
            <p:cNvCxnSpPr/>
            <p:nvPr/>
          </p:nvCxnSpPr>
          <p:spPr>
            <a:xfrm>
              <a:off x="7735224" y="5209527"/>
              <a:ext cx="698014" cy="249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xmlns="" id="{C524C45F-5D61-4164-999B-2A92ED256372}"/>
                </a:ext>
              </a:extLst>
            </p:cNvPr>
            <p:cNvSpPr/>
            <p:nvPr/>
          </p:nvSpPr>
          <p:spPr>
            <a:xfrm>
              <a:off x="10364879" y="4781135"/>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t>
              </a:r>
            </a:p>
          </p:txBody>
        </p:sp>
        <p:cxnSp>
          <p:nvCxnSpPr>
            <p:cNvPr id="21" name="Straight Arrow Connector 20">
              <a:extLst>
                <a:ext uri="{FF2B5EF4-FFF2-40B4-BE49-F238E27FC236}">
                  <a16:creationId xmlns:a16="http://schemas.microsoft.com/office/drawing/2014/main" xmlns="" id="{23399442-5CA6-4A1B-B925-2EF9C8A21E2E}"/>
                </a:ext>
              </a:extLst>
            </p:cNvPr>
            <p:cNvCxnSpPr>
              <a:cxnSpLocks/>
            </p:cNvCxnSpPr>
            <p:nvPr/>
          </p:nvCxnSpPr>
          <p:spPr>
            <a:xfrm flipH="1">
              <a:off x="9760993" y="5210433"/>
              <a:ext cx="603886" cy="254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E78C7562-F5FE-4B75-A478-FF23C4EE0980}"/>
                </a:ext>
              </a:extLst>
            </p:cNvPr>
            <p:cNvSpPr txBox="1"/>
            <p:nvPr/>
          </p:nvSpPr>
          <p:spPr>
            <a:xfrm>
              <a:off x="9418959" y="5454691"/>
              <a:ext cx="418704" cy="369332"/>
            </a:xfrm>
            <a:prstGeom prst="rect">
              <a:avLst/>
            </a:prstGeom>
            <a:noFill/>
          </p:spPr>
          <p:txBody>
            <a:bodyPr wrap="none" rtlCol="0">
              <a:spAutoFit/>
            </a:bodyPr>
            <a:lstStyle/>
            <a:p>
              <a:r>
                <a:rPr lang="en-GB" dirty="0"/>
                <a:t>10</a:t>
              </a:r>
            </a:p>
          </p:txBody>
        </p:sp>
      </p:grpSp>
    </p:spTree>
    <p:extLst>
      <p:ext uri="{BB962C8B-B14F-4D97-AF65-F5344CB8AC3E}">
        <p14:creationId xmlns:p14="http://schemas.microsoft.com/office/powerpoint/2010/main" val="3528284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D38A8-74EE-4A3B-ABEC-88B3CAE64204}"/>
              </a:ext>
            </a:extLst>
          </p:cNvPr>
          <p:cNvSpPr>
            <a:spLocks noGrp="1"/>
          </p:cNvSpPr>
          <p:nvPr>
            <p:ph type="title"/>
          </p:nvPr>
        </p:nvSpPr>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C72248E0-046F-4ED0-9716-B70D548E9450}"/>
              </a:ext>
            </a:extLst>
          </p:cNvPr>
          <p:cNvSpPr>
            <a:spLocks noGrp="1"/>
          </p:cNvSpPr>
          <p:nvPr>
            <p:ph idx="1"/>
          </p:nvPr>
        </p:nvSpPr>
        <p:spPr>
          <a:xfrm>
            <a:off x="331762" y="1690688"/>
            <a:ext cx="11471032" cy="4710112"/>
          </a:xfrm>
        </p:spPr>
        <p:txBody>
          <a:bodyPr>
            <a:normAutofit fontScale="85000" lnSpcReduction="20000"/>
          </a:bodyPr>
          <a:lstStyle/>
          <a:p>
            <a:pPr marL="0" indent="0">
              <a:buNone/>
            </a:pPr>
            <a:r>
              <a:rPr lang="en-GB" dirty="0"/>
              <a:t>For text and numbers, if you change a variable, it is essentially created anew.</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a</a:t>
            </a:r>
          </a:p>
          <a:p>
            <a:pPr marL="0" indent="0">
              <a:buNone/>
            </a:pPr>
            <a:r>
              <a:rPr lang="en-GB" dirty="0">
                <a:latin typeface="Courier New" panose="02070309020205020404" pitchFamily="49" charset="0"/>
                <a:cs typeface="Courier New" panose="02070309020205020404" pitchFamily="49" charset="0"/>
              </a:rPr>
              <a:t>&gt;&gt;&gt; b</a:t>
            </a:r>
          </a:p>
          <a:p>
            <a:pPr marL="0" indent="0">
              <a:spcAft>
                <a:spcPts val="1200"/>
              </a:spcAft>
              <a:buNone/>
            </a:pPr>
            <a:r>
              <a:rPr lang="en-GB" dirty="0">
                <a:latin typeface="Courier New" panose="02070309020205020404" pitchFamily="49" charset="0"/>
                <a:cs typeface="Courier New" panose="02070309020205020404" pitchFamily="49" charset="0"/>
              </a:rPr>
              <a:t>10</a:t>
            </a:r>
          </a:p>
          <a:p>
            <a:pPr marL="0" indent="0">
              <a:spcAft>
                <a:spcPts val="1200"/>
              </a:spcAft>
              <a:buNone/>
            </a:pPr>
            <a:r>
              <a:rPr lang="en-GB" dirty="0">
                <a:latin typeface="Courier New" panose="02070309020205020404" pitchFamily="49" charset="0"/>
                <a:cs typeface="Courier New" panose="02070309020205020404" pitchFamily="49" charset="0"/>
              </a:rPr>
              <a:t>&gt;&gt;&gt; b = 20	</a:t>
            </a:r>
          </a:p>
          <a:p>
            <a:pPr marL="0" indent="0">
              <a:spcAft>
                <a:spcPts val="1200"/>
              </a:spcAft>
              <a:buNone/>
            </a:pPr>
            <a:r>
              <a:rPr lang="en-GB" dirty="0">
                <a:latin typeface="Courier New" panose="02070309020205020404" pitchFamily="49" charset="0"/>
                <a:cs typeface="Courier New" panose="02070309020205020404" pitchFamily="49" charset="0"/>
              </a:rPr>
              <a:t>&gt;&gt;&gt; a			# Changing b has no effect on a, even though</a:t>
            </a:r>
          </a:p>
          <a:p>
            <a:pPr marL="0" indent="0">
              <a:spcAft>
                <a:spcPts val="1200"/>
              </a:spcAft>
              <a:buNone/>
            </a:pPr>
            <a:r>
              <a:rPr lang="en-GB" dirty="0">
                <a:latin typeface="Courier New" panose="02070309020205020404" pitchFamily="49" charset="0"/>
                <a:cs typeface="Courier New" panose="02070309020205020404" pitchFamily="49" charset="0"/>
              </a:rPr>
              <a:t>10			#   they were once attached to the same value,</a:t>
            </a:r>
          </a:p>
          <a:p>
            <a:pPr marL="0" indent="0">
              <a:spcAft>
                <a:spcPts val="1200"/>
              </a:spcAft>
              <a:buNone/>
            </a:pPr>
            <a:r>
              <a:rPr lang="en-GB" dirty="0">
                <a:latin typeface="Courier New" panose="02070309020205020404" pitchFamily="49" charset="0"/>
                <a:cs typeface="Courier New" panose="02070309020205020404" pitchFamily="49" charset="0"/>
              </a:rPr>
              <a:t>&gt;&gt;&gt; b			#   because b is a new "b".</a:t>
            </a:r>
          </a:p>
          <a:p>
            <a:pPr marL="0" indent="0">
              <a:spcAft>
                <a:spcPts val="1200"/>
              </a:spcAft>
              <a:buNone/>
            </a:pPr>
            <a:r>
              <a:rPr lang="en-GB" dirty="0">
                <a:latin typeface="Courier New" panose="02070309020205020404" pitchFamily="49" charset="0"/>
                <a:cs typeface="Courier New" panose="02070309020205020404" pitchFamily="49" charset="0"/>
              </a:rPr>
              <a:t>20</a:t>
            </a:r>
          </a:p>
          <a:p>
            <a:pPr marL="0" indent="0">
              <a:buNone/>
            </a:pPr>
            <a:endParaRPr lang="en-GB" dirty="0"/>
          </a:p>
        </p:txBody>
      </p:sp>
    </p:spTree>
    <p:extLst>
      <p:ext uri="{BB962C8B-B14F-4D97-AF65-F5344CB8AC3E}">
        <p14:creationId xmlns:p14="http://schemas.microsoft.com/office/powerpoint/2010/main" val="282376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F445AB-A731-415C-8C6C-EB9A71DFA69F}"/>
              </a:ext>
            </a:extLst>
          </p:cNvPr>
          <p:cNvSpPr>
            <a:spLocks noGrp="1"/>
          </p:cNvSpPr>
          <p:nvPr>
            <p:ph type="title"/>
          </p:nvPr>
        </p:nvSpPr>
        <p:spPr/>
        <p:txBody>
          <a:bodyPr/>
          <a:lstStyle/>
          <a:p>
            <a:pPr algn="r"/>
            <a:r>
              <a:rPr lang="en-GB" dirty="0"/>
              <a:t>Values</a:t>
            </a:r>
          </a:p>
        </p:txBody>
      </p:sp>
      <p:sp>
        <p:nvSpPr>
          <p:cNvPr id="3" name="Content Placeholder 2">
            <a:extLst>
              <a:ext uri="{FF2B5EF4-FFF2-40B4-BE49-F238E27FC236}">
                <a16:creationId xmlns:a16="http://schemas.microsoft.com/office/drawing/2014/main" xmlns="" id="{2075D8FF-A081-4CF8-9DA3-B79607A53CB8}"/>
              </a:ext>
            </a:extLst>
          </p:cNvPr>
          <p:cNvSpPr>
            <a:spLocks noGrp="1"/>
          </p:cNvSpPr>
          <p:nvPr>
            <p:ph idx="1"/>
          </p:nvPr>
        </p:nvSpPr>
        <p:spPr>
          <a:xfrm>
            <a:off x="458372" y="633046"/>
            <a:ext cx="11442896" cy="6077243"/>
          </a:xfrm>
        </p:spPr>
        <p:txBody>
          <a:bodyPr>
            <a:normAutofit fontScale="70000" lnSpcReduction="20000"/>
          </a:bodyPr>
          <a:lstStyle/>
          <a:p>
            <a:pPr marL="0" indent="0">
              <a:spcAft>
                <a:spcPts val="1200"/>
              </a:spcAft>
              <a:buNone/>
            </a:pPr>
            <a:r>
              <a:rPr lang="en-GB" dirty="0"/>
              <a:t>When a value has no label attached to it, it is useless, as we can't talk about it.</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20</a:t>
            </a:r>
          </a:p>
          <a:p>
            <a:pPr marL="0" indent="0">
              <a:spcAft>
                <a:spcPts val="1200"/>
              </a:spcAft>
              <a:buNone/>
            </a:pPr>
            <a:r>
              <a:rPr lang="en-GB" dirty="0">
                <a:latin typeface="Courier New" panose="02070309020205020404" pitchFamily="49" charset="0"/>
                <a:cs typeface="Courier New" panose="02070309020205020404" pitchFamily="49" charset="0"/>
              </a:rPr>
              <a:t>&gt;&gt;&gt; a = b</a:t>
            </a:r>
          </a:p>
          <a:p>
            <a:pPr marL="0" indent="0">
              <a:spcAft>
                <a:spcPts val="1200"/>
              </a:spcAft>
              <a:buNone/>
            </a:pPr>
            <a:r>
              <a:rPr lang="en-GB" dirty="0"/>
              <a:t>The initial 10 is now without a label, so we can never talk about it again. How would we? For instance, this creates a new 10 rather than attaching to the old one:</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20</a:t>
            </a:r>
          </a:p>
          <a:p>
            <a:pPr marL="0" indent="0">
              <a:buNone/>
            </a:pPr>
            <a:r>
              <a:rPr lang="en-GB" dirty="0">
                <a:latin typeface="Courier New" panose="02070309020205020404" pitchFamily="49" charset="0"/>
                <a:cs typeface="Courier New" panose="02070309020205020404" pitchFamily="49" charset="0"/>
              </a:rPr>
              <a:t>&gt;&gt;&gt; a = b</a:t>
            </a:r>
          </a:p>
          <a:p>
            <a:pPr marL="0" indent="0">
              <a:spcAft>
                <a:spcPts val="1200"/>
              </a:spcAft>
              <a:buNone/>
            </a:pPr>
            <a:r>
              <a:rPr lang="en-GB" dirty="0">
                <a:latin typeface="Courier New" panose="02070309020205020404" pitchFamily="49" charset="0"/>
                <a:cs typeface="Courier New" panose="02070309020205020404" pitchFamily="49" charset="0"/>
              </a:rPr>
              <a:t>&gt;&gt;&gt; a = 10</a:t>
            </a:r>
          </a:p>
          <a:p>
            <a:pPr marL="0" indent="0">
              <a:spcAft>
                <a:spcPts val="1200"/>
              </a:spcAft>
              <a:buNone/>
            </a:pPr>
            <a:r>
              <a:rPr lang="en-GB" dirty="0"/>
              <a:t>You can also remove labels from values by pointing them at the special "</a:t>
            </a:r>
            <a:r>
              <a:rPr lang="en-GB" dirty="0">
                <a:solidFill>
                  <a:schemeClr val="accent1"/>
                </a:solidFill>
              </a:rPr>
              <a:t>null object</a:t>
            </a:r>
            <a:r>
              <a:rPr lang="en-GB" dirty="0"/>
              <a:t>"</a:t>
            </a:r>
            <a:r>
              <a:rPr lang="en-GB" dirty="0">
                <a:latin typeface="Courier New" panose="02070309020205020404" pitchFamily="49" charset="0"/>
                <a:cs typeface="Courier New" panose="02070309020205020404" pitchFamily="49" charset="0"/>
              </a:rPr>
              <a:t> None</a:t>
            </a:r>
            <a:r>
              <a:rPr lang="en-GB" dirty="0"/>
              <a:t>, which denotes a label not attached to anything (else):</a:t>
            </a:r>
          </a:p>
          <a:p>
            <a:pPr marL="0" indent="0">
              <a:spcAft>
                <a:spcPts val="1200"/>
              </a:spcAft>
              <a:buNone/>
            </a:pPr>
            <a:r>
              <a:rPr lang="en-GB" dirty="0">
                <a:latin typeface="Courier New" panose="02070309020205020404" pitchFamily="49" charset="0"/>
                <a:cs typeface="Courier New" panose="02070309020205020404" pitchFamily="49" charset="0"/>
              </a:rPr>
              <a:t>a = None </a:t>
            </a:r>
          </a:p>
          <a:p>
            <a:pPr marL="0" indent="0">
              <a:spcAft>
                <a:spcPts val="1200"/>
              </a:spcAft>
              <a:buNone/>
            </a:pPr>
            <a:r>
              <a:rPr lang="en-GB" dirty="0"/>
              <a:t>Or entirely with </a:t>
            </a:r>
            <a:r>
              <a:rPr lang="en-GB" dirty="0">
                <a:latin typeface="Courier New" panose="02070309020205020404" pitchFamily="49" charset="0"/>
                <a:cs typeface="Courier New" panose="02070309020205020404" pitchFamily="49" charset="0"/>
              </a:rPr>
              <a:t>del(</a:t>
            </a:r>
            <a:r>
              <a:rPr lang="en-GB" dirty="0" err="1">
                <a:latin typeface="Courier New" panose="02070309020205020404" pitchFamily="49" charset="0"/>
                <a:cs typeface="Courier New" panose="02070309020205020404" pitchFamily="49" charset="0"/>
              </a:rPr>
              <a:t>label_name</a:t>
            </a:r>
            <a:r>
              <a:rPr lang="en-GB" dirty="0">
                <a:latin typeface="Courier New" panose="02070309020205020404" pitchFamily="49" charset="0"/>
                <a:cs typeface="Courier New" panose="02070309020205020404" pitchFamily="49" charset="0"/>
              </a:rPr>
              <a:t>) </a:t>
            </a:r>
            <a:r>
              <a:rPr lang="en-GB" dirty="0">
                <a:cs typeface="Courier New" panose="02070309020205020404" pitchFamily="49" charset="0"/>
              </a:rPr>
              <a:t>or</a:t>
            </a:r>
            <a:r>
              <a:rPr lang="en-GB" dirty="0">
                <a:latin typeface="Courier New" panose="02070309020205020404" pitchFamily="49" charset="0"/>
                <a:cs typeface="Courier New" panose="02070309020205020404" pitchFamily="49" charset="0"/>
              </a:rPr>
              <a:t> del </a:t>
            </a:r>
            <a:r>
              <a:rPr lang="en-GB" dirty="0" err="1">
                <a:latin typeface="Courier New" panose="02070309020205020404" pitchFamily="49" charset="0"/>
                <a:cs typeface="Courier New" panose="02070309020205020404" pitchFamily="49" charset="0"/>
              </a:rPr>
              <a:t>label_name</a:t>
            </a:r>
            <a:r>
              <a:rPr lang="en-GB" sz="2700" dirty="0"/>
              <a:t>:</a:t>
            </a:r>
          </a:p>
          <a:p>
            <a:pPr marL="0" indent="0">
              <a:spcAft>
                <a:spcPts val="1200"/>
              </a:spcAft>
              <a:buNone/>
            </a:pPr>
            <a:r>
              <a:rPr lang="en-GB" sz="2900" dirty="0">
                <a:latin typeface="Courier New" panose="02070309020205020404" pitchFamily="49" charset="0"/>
                <a:cs typeface="Courier New" panose="02070309020205020404" pitchFamily="49" charset="0"/>
              </a:rPr>
              <a:t>del(a)</a:t>
            </a:r>
            <a:endParaRPr lang="en-GB" sz="2900" dirty="0"/>
          </a:p>
          <a:p>
            <a:pPr marL="0" indent="0">
              <a:buNone/>
            </a:pPr>
            <a:endParaRPr lang="en-GB" dirty="0"/>
          </a:p>
        </p:txBody>
      </p:sp>
    </p:spTree>
    <p:extLst>
      <p:ext uri="{BB962C8B-B14F-4D97-AF65-F5344CB8AC3E}">
        <p14:creationId xmlns:p14="http://schemas.microsoft.com/office/powerpoint/2010/main" val="2120493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9CA402-44AE-4D98-9D5A-D3766F0C536F}"/>
              </a:ext>
            </a:extLst>
          </p:cNvPr>
          <p:cNvSpPr>
            <a:spLocks noGrp="1"/>
          </p:cNvSpPr>
          <p:nvPr>
            <p:ph type="title"/>
          </p:nvPr>
        </p:nvSpPr>
        <p:spPr/>
        <p:txBody>
          <a:bodyPr/>
          <a:lstStyle/>
          <a:p>
            <a:pPr algn="r"/>
            <a:r>
              <a:rPr lang="en-GB" dirty="0"/>
              <a:t>			Garbage collection</a:t>
            </a:r>
          </a:p>
        </p:txBody>
      </p:sp>
      <p:sp>
        <p:nvSpPr>
          <p:cNvPr id="3" name="Content Placeholder 2">
            <a:extLst>
              <a:ext uri="{FF2B5EF4-FFF2-40B4-BE49-F238E27FC236}">
                <a16:creationId xmlns:a16="http://schemas.microsoft.com/office/drawing/2014/main" xmlns="" id="{2BE977C6-2CD5-4665-A920-1959830DA761}"/>
              </a:ext>
            </a:extLst>
          </p:cNvPr>
          <p:cNvSpPr>
            <a:spLocks noGrp="1"/>
          </p:cNvSpPr>
          <p:nvPr>
            <p:ph idx="1"/>
          </p:nvPr>
        </p:nvSpPr>
        <p:spPr/>
        <p:txBody>
          <a:bodyPr>
            <a:normAutofit fontScale="92500" lnSpcReduction="10000"/>
          </a:bodyPr>
          <a:lstStyle/>
          <a:p>
            <a:pPr marL="0" indent="0">
              <a:buNone/>
            </a:pPr>
            <a:r>
              <a:rPr lang="en-GB" dirty="0"/>
              <a:t>When all the labels pointing at something are removed from it, the object is unreachable. </a:t>
            </a:r>
          </a:p>
          <a:p>
            <a:pPr marL="0" indent="0">
              <a:buNone/>
            </a:pPr>
            <a:r>
              <a:rPr lang="en-GB" dirty="0"/>
              <a:t>At some point when it can, the Python virtual machine will then do </a:t>
            </a:r>
            <a:r>
              <a:rPr lang="en-GB" dirty="0">
                <a:solidFill>
                  <a:schemeClr val="accent1"/>
                </a:solidFill>
              </a:rPr>
              <a:t>garbage collection </a:t>
            </a:r>
            <a:r>
              <a:rPr lang="en-GB" dirty="0"/>
              <a:t>and delete it from memory. We don't want very big variables containing whole files hanging around using up memory.</a:t>
            </a:r>
          </a:p>
          <a:p>
            <a:pPr marL="0" indent="0">
              <a:buNone/>
            </a:pPr>
            <a:endParaRPr lang="en-GB" dirty="0"/>
          </a:p>
          <a:p>
            <a:pPr marL="0" indent="0">
              <a:buNone/>
            </a:pPr>
            <a:r>
              <a:rPr lang="en-GB" dirty="0"/>
              <a:t>If you want to force this, you can with:</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gc</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gc.collect</a:t>
            </a:r>
            <a:r>
              <a:rPr lang="en-GB" dirty="0">
                <a:latin typeface="Courier New" panose="02070309020205020404" pitchFamily="49" charset="0"/>
                <a:cs typeface="Courier New" panose="02070309020205020404" pitchFamily="49" charset="0"/>
              </a:rPr>
              <a:t>()</a:t>
            </a:r>
          </a:p>
          <a:p>
            <a:pPr marL="0" indent="0">
              <a:buNone/>
            </a:pPr>
            <a:r>
              <a:rPr lang="en-GB" dirty="0"/>
              <a:t>But unless you're dealing with massive files and marginal memory space, its better to let the virtual machine deal with it.</a:t>
            </a:r>
          </a:p>
          <a:p>
            <a:pPr marL="0" indent="0">
              <a:buNone/>
            </a:pPr>
            <a:endParaRPr lang="en-GB" dirty="0"/>
          </a:p>
        </p:txBody>
      </p:sp>
    </p:spTree>
    <p:extLst>
      <p:ext uri="{BB962C8B-B14F-4D97-AF65-F5344CB8AC3E}">
        <p14:creationId xmlns:p14="http://schemas.microsoft.com/office/powerpoint/2010/main" val="763398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CF0DB-E905-42E5-945A-F507290A6C35}"/>
              </a:ext>
            </a:extLst>
          </p:cNvPr>
          <p:cNvSpPr>
            <a:spLocks noGrp="1"/>
          </p:cNvSpPr>
          <p:nvPr>
            <p:ph type="title"/>
          </p:nvPr>
        </p:nvSpPr>
        <p:spPr/>
        <p:txBody>
          <a:bodyPr/>
          <a:lstStyle/>
          <a:p>
            <a:pPr algn="r"/>
            <a:r>
              <a:rPr lang="en-GB" dirty="0"/>
              <a:t>Variable identifiers</a:t>
            </a:r>
          </a:p>
        </p:txBody>
      </p:sp>
      <p:sp>
        <p:nvSpPr>
          <p:cNvPr id="3" name="Content Placeholder 2">
            <a:extLst>
              <a:ext uri="{FF2B5EF4-FFF2-40B4-BE49-F238E27FC236}">
                <a16:creationId xmlns:a16="http://schemas.microsoft.com/office/drawing/2014/main" xmlns="" id="{7AAE0304-0D6C-48BF-8AA1-75DF7E679AC2}"/>
              </a:ext>
            </a:extLst>
          </p:cNvPr>
          <p:cNvSpPr>
            <a:spLocks noGrp="1"/>
          </p:cNvSpPr>
          <p:nvPr>
            <p:ph idx="1"/>
          </p:nvPr>
        </p:nvSpPr>
        <p:spPr>
          <a:xfrm>
            <a:off x="373966" y="1519310"/>
            <a:ext cx="11217812" cy="4979964"/>
          </a:xfrm>
        </p:spPr>
        <p:txBody>
          <a:bodyPr>
            <a:normAutofit fontScale="70000" lnSpcReduction="20000"/>
          </a:bodyPr>
          <a:lstStyle/>
          <a:p>
            <a:pPr marL="0" indent="0">
              <a:spcAft>
                <a:spcPts val="1200"/>
              </a:spcAft>
              <a:buNone/>
            </a:pPr>
            <a:r>
              <a:rPr lang="en-GB" dirty="0"/>
              <a:t>Names can be any continuous word/s, but must start with a letter or underscores.</a:t>
            </a:r>
          </a:p>
          <a:p>
            <a:pPr marL="0" indent="0">
              <a:spcAft>
                <a:spcPts val="1200"/>
              </a:spcAft>
              <a:buNone/>
            </a:pPr>
            <a:r>
              <a:rPr lang="en-GB" dirty="0"/>
              <a:t>There is no relationship between a variable's value or use and its name. In the last simple examples, a and b were fine, but generally you should name variables so you can tell what they are used for:</a:t>
            </a:r>
          </a:p>
          <a:p>
            <a:pPr marL="0" indent="0">
              <a:spcAft>
                <a:spcPts val="1200"/>
              </a:spcAft>
              <a:buNone/>
            </a:pPr>
            <a:r>
              <a:rPr lang="en-GB" dirty="0">
                <a:latin typeface="Courier New" panose="02070309020205020404" pitchFamily="49" charset="0"/>
                <a:cs typeface="Courier New" panose="02070309020205020404" pitchFamily="49" charset="0"/>
              </a:rPr>
              <a:t>radius = 10</a:t>
            </a:r>
          </a:p>
          <a:p>
            <a:pPr marL="0" indent="0">
              <a:spcAft>
                <a:spcPts val="1200"/>
              </a:spcAft>
              <a:buNone/>
            </a:pPr>
            <a:r>
              <a:rPr lang="en-GB" dirty="0"/>
              <a:t>is more meaningful than </a:t>
            </a:r>
          </a:p>
          <a:p>
            <a:pPr marL="0" indent="0">
              <a:spcAft>
                <a:spcPts val="1200"/>
              </a:spcAft>
              <a:buNone/>
            </a:pPr>
            <a:r>
              <a:rPr lang="en-GB" dirty="0">
                <a:latin typeface="Courier New" panose="02070309020205020404" pitchFamily="49" charset="0"/>
                <a:cs typeface="Courier New" panose="02070309020205020404" pitchFamily="49" charset="0"/>
              </a:rPr>
              <a:t>a = 10</a:t>
            </a:r>
          </a:p>
          <a:p>
            <a:pPr marL="0" indent="0">
              <a:spcAft>
                <a:spcPts val="1200"/>
              </a:spcAft>
              <a:buNone/>
            </a:pPr>
            <a:r>
              <a:rPr lang="en-GB" dirty="0"/>
              <a:t>or </a:t>
            </a:r>
          </a:p>
          <a:p>
            <a:pPr marL="0" indent="0">
              <a:buNone/>
            </a:pPr>
            <a:r>
              <a:rPr lang="en-GB" dirty="0">
                <a:latin typeface="Courier New" panose="02070309020205020404" pitchFamily="49" charset="0"/>
                <a:cs typeface="Courier New" panose="02070309020205020404" pitchFamily="49" charset="0"/>
              </a:rPr>
              <a:t>bob = 10</a:t>
            </a:r>
          </a:p>
          <a:p>
            <a:pPr marL="0" indent="0">
              <a:buNone/>
            </a:pPr>
            <a:r>
              <a:rPr lang="en-GB" dirty="0"/>
              <a:t>In general, the more meaningful your names, the easier it will be to understand the code, when you come back to it, and the less likely you are to use the wrong variable.</a:t>
            </a:r>
          </a:p>
          <a:p>
            <a:pPr marL="0" indent="0">
              <a:buNone/>
            </a:pPr>
            <a:r>
              <a:rPr lang="en-GB" dirty="0"/>
              <a:t>In geography, x, y , and z are obviously used a lot for coordinates. You will also see </a:t>
            </a:r>
            <a:r>
              <a:rPr lang="en-GB" dirty="0" err="1"/>
              <a:t>i</a:t>
            </a:r>
            <a:r>
              <a:rPr lang="en-GB" dirty="0"/>
              <a:t>, j, k used a lot for counting things, for historical reasons.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151948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B794F-D5EC-4250-AB6B-15D17C3E5F6C}"/>
              </a:ext>
            </a:extLst>
          </p:cNvPr>
          <p:cNvSpPr>
            <a:spLocks noGrp="1"/>
          </p:cNvSpPr>
          <p:nvPr>
            <p:ph type="title"/>
          </p:nvPr>
        </p:nvSpPr>
        <p:spPr/>
        <p:txBody>
          <a:bodyPr/>
          <a:lstStyle/>
          <a:p>
            <a:pPr algn="r"/>
            <a:r>
              <a:rPr lang="en-GB" dirty="0"/>
              <a:t>Name style</a:t>
            </a:r>
          </a:p>
        </p:txBody>
      </p:sp>
      <p:sp>
        <p:nvSpPr>
          <p:cNvPr id="3" name="Content Placeholder 2">
            <a:extLst>
              <a:ext uri="{FF2B5EF4-FFF2-40B4-BE49-F238E27FC236}">
                <a16:creationId xmlns:a16="http://schemas.microsoft.com/office/drawing/2014/main" xmlns="" id="{417E2083-A9CA-47A3-9366-5292F55C0AFC}"/>
              </a:ext>
            </a:extLst>
          </p:cNvPr>
          <p:cNvSpPr>
            <a:spLocks noGrp="1"/>
          </p:cNvSpPr>
          <p:nvPr>
            <p:ph idx="1"/>
          </p:nvPr>
        </p:nvSpPr>
        <p:spPr>
          <a:xfrm>
            <a:off x="436098" y="1825624"/>
            <a:ext cx="11633982" cy="4673649"/>
          </a:xfrm>
        </p:spPr>
        <p:txBody>
          <a:bodyPr>
            <a:normAutofit fontScale="70000" lnSpcReduction="20000"/>
          </a:bodyPr>
          <a:lstStyle/>
          <a:p>
            <a:pPr marL="0" indent="0">
              <a:buNone/>
            </a:pPr>
            <a:r>
              <a:rPr lang="en-GB" dirty="0"/>
              <a:t>Style conventions aren't syntax, but allow all coders to recognise what an element is.</a:t>
            </a:r>
          </a:p>
          <a:p>
            <a:pPr marL="0" indent="0">
              <a:buNone/>
            </a:pPr>
            <a:r>
              <a:rPr lang="en-GB" dirty="0"/>
              <a:t>There's a </a:t>
            </a:r>
            <a:r>
              <a:rPr lang="en-GB" dirty="0" err="1"/>
              <a:t>styleguide</a:t>
            </a:r>
            <a:r>
              <a:rPr lang="en-GB" dirty="0"/>
              <a:t> for Python at:</a:t>
            </a:r>
          </a:p>
          <a:p>
            <a:pPr marL="0" indent="0">
              <a:buNone/>
            </a:pPr>
            <a:r>
              <a:rPr lang="en-GB" dirty="0">
                <a:hlinkClick r:id="rId2"/>
              </a:rPr>
              <a:t>https://www.python.org/dev/peps/pep-0008/</a:t>
            </a:r>
            <a:r>
              <a:rPr lang="en-GB" dirty="0"/>
              <a:t> </a:t>
            </a:r>
          </a:p>
          <a:p>
            <a:pPr marL="0" indent="0">
              <a:buNone/>
            </a:pPr>
            <a:r>
              <a:rPr lang="en-GB" dirty="0"/>
              <a:t>But it goes out of its way to avoid talking about variable names. </a:t>
            </a:r>
          </a:p>
          <a:p>
            <a:pPr marL="0" indent="0">
              <a:buNone/>
            </a:pPr>
            <a:endParaRPr lang="en-GB" dirty="0"/>
          </a:p>
          <a:p>
            <a:pPr marL="0" indent="0">
              <a:buNone/>
            </a:pPr>
            <a:r>
              <a:rPr lang="en-GB" dirty="0"/>
              <a:t>The community preference seems to be for lowercase words to be joined with underscores; what is called (coincidentally) </a:t>
            </a:r>
            <a:r>
              <a:rPr lang="en-GB" dirty="0" err="1">
                <a:solidFill>
                  <a:schemeClr val="accent1"/>
                </a:solidFill>
              </a:rPr>
              <a:t>snake_case</a:t>
            </a:r>
            <a:r>
              <a:rPr lang="en-GB" dirty="0"/>
              <a:t>:</a:t>
            </a:r>
          </a:p>
          <a:p>
            <a:pPr marL="0" indent="0">
              <a:buNone/>
            </a:pPr>
            <a:r>
              <a:rPr lang="en-GB" dirty="0" err="1">
                <a:latin typeface="Courier New" panose="02070309020205020404" pitchFamily="49" charset="0"/>
                <a:cs typeface="Courier New" panose="02070309020205020404" pitchFamily="49" charset="0"/>
              </a:rPr>
              <a:t>perimeter_of_a_square</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Though where Python is working with C or other code, the more conventional </a:t>
            </a:r>
            <a:r>
              <a:rPr lang="en-GB" dirty="0">
                <a:solidFill>
                  <a:schemeClr val="accent1"/>
                </a:solidFill>
              </a:rPr>
              <a:t>camelCase</a:t>
            </a:r>
            <a:r>
              <a:rPr lang="en-GB" dirty="0"/>
              <a:t> is sometimes used:</a:t>
            </a:r>
          </a:p>
          <a:p>
            <a:pPr marL="0" indent="0">
              <a:buNone/>
            </a:pPr>
            <a:r>
              <a:rPr lang="en-GB" dirty="0" err="1">
                <a:latin typeface="Courier New" panose="02070309020205020404" pitchFamily="49" charset="0"/>
                <a:cs typeface="Courier New" panose="02070309020205020404" pitchFamily="49" charset="0"/>
              </a:rPr>
              <a:t>perimeterOfASquare</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Either way, start with a lowercase letter, as other things start uppercase.</a:t>
            </a:r>
          </a:p>
          <a:p>
            <a:pPr marL="0" indent="0">
              <a:buNone/>
            </a:pPr>
            <a:endParaRPr lang="en-GB" dirty="0"/>
          </a:p>
        </p:txBody>
      </p:sp>
    </p:spTree>
    <p:extLst>
      <p:ext uri="{BB962C8B-B14F-4D97-AF65-F5344CB8AC3E}">
        <p14:creationId xmlns:p14="http://schemas.microsoft.com/office/powerpoint/2010/main" val="1701053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16730</TotalTime>
  <Words>2049</Words>
  <Application>Microsoft Office PowerPoint</Application>
  <PresentationFormat>Widescreen</PresentationFormat>
  <Paragraphs>251</Paragraphs>
  <Slides>21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Courier New</vt:lpstr>
      <vt:lpstr>Office Theme</vt:lpstr>
      <vt:lpstr>The what of variables</vt:lpstr>
      <vt:lpstr>The what of variables</vt:lpstr>
      <vt:lpstr>NB: Shell interaction</vt:lpstr>
      <vt:lpstr>The what of variables</vt:lpstr>
      <vt:lpstr>The what of variables</vt:lpstr>
      <vt:lpstr>Values</vt:lpstr>
      <vt:lpstr>   Garbage collection</vt:lpstr>
      <vt:lpstr>Variable identifiers</vt:lpstr>
      <vt:lpstr>Name style</vt:lpstr>
      <vt:lpstr>The what of variables</vt:lpstr>
      <vt:lpstr>The why of variables</vt:lpstr>
      <vt:lpstr>Values</vt:lpstr>
      <vt:lpstr>Objects</vt:lpstr>
      <vt:lpstr>Example</vt:lpstr>
      <vt:lpstr>Example</vt:lpstr>
      <vt:lpstr>Values</vt:lpstr>
      <vt:lpstr>Values</vt:lpstr>
      <vt:lpstr>Static vs dynamic languages </vt:lpstr>
      <vt:lpstr>Type inference</vt:lpstr>
      <vt:lpstr>Assignment order</vt:lpstr>
      <vt:lpstr>Augmented assignment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Andrew Evans</cp:lastModifiedBy>
  <cp:revision>1443</cp:revision>
  <dcterms:created xsi:type="dcterms:W3CDTF">2017-08-18T14:16:12Z</dcterms:created>
  <dcterms:modified xsi:type="dcterms:W3CDTF">2017-10-19T13:36:08Z</dcterms:modified>
</cp:coreProperties>
</file>