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550" r:id="rId2"/>
    <p:sldId id="1551" r:id="rId3"/>
    <p:sldId id="1552" r:id="rId4"/>
    <p:sldId id="1553" r:id="rId5"/>
    <p:sldId id="155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1" autoAdjust="0"/>
    <p:restoredTop sz="65291" autoAdjust="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96B5A3FC-DA4F-4757-A2E5-4A46F7B557E9}" type="slidenum">
              <a:rPr lang="en-GB" altLang="en-US" smtClean="0">
                <a:cs typeface="Times New Roman" panose="02020603050405020304" pitchFamily="18" charset="0"/>
              </a:rPr>
              <a:pPr>
                <a:spcBef>
                  <a:spcPct val="20000"/>
                </a:spcBef>
              </a:pPr>
              <a:t>1</a:t>
            </a:fld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>
                <a:cs typeface="Arial" panose="020B0604020202020204" pitchFamily="34" charset="0"/>
              </a:rPr>
              <a:t>UML is not a replacement for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2337514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CB006847-F14A-4842-AAF1-E658F2FBE1E6}" type="slidenum">
              <a:rPr lang="en-GB" altLang="en-US" smtClean="0">
                <a:cs typeface="Times New Roman" panose="02020603050405020304" pitchFamily="18" charset="0"/>
              </a:rPr>
              <a:pPr>
                <a:spcBef>
                  <a:spcPct val="20000"/>
                </a:spcBef>
              </a:pPr>
              <a:t>2</a:t>
            </a:fld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05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CD5AFE34-3BE0-4586-8468-4ADED1663F17}" type="slidenum">
              <a:rPr lang="en-GB" altLang="en-US" smtClean="0">
                <a:cs typeface="Times New Roman" panose="02020603050405020304" pitchFamily="18" charset="0"/>
              </a:rPr>
              <a:pPr>
                <a:spcBef>
                  <a:spcPct val="20000"/>
                </a:spcBef>
              </a:pPr>
              <a:t>3</a:t>
            </a:fld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altLang="en-US" dirty="0">
                <a:cs typeface="Arial" panose="020B0604020202020204" pitchFamily="34" charset="0"/>
              </a:rPr>
              <a:t>Don’t get too hung up on using the whole specification.</a:t>
            </a:r>
            <a:endParaRPr lang="en-US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838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A337DC0C-B516-4D5A-80DA-536764C7FB32}" type="slidenum">
              <a:rPr lang="en-GB" altLang="en-US" smtClean="0">
                <a:cs typeface="Times New Roman" panose="02020603050405020304" pitchFamily="18" charset="0"/>
              </a:rPr>
              <a:pPr>
                <a:spcBef>
                  <a:spcPct val="20000"/>
                </a:spcBef>
              </a:pPr>
              <a:t>4</a:t>
            </a:fld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GB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801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F9B0A921-A798-4D4A-9456-56AAC9937799}" type="slidenum">
              <a:rPr lang="en-GB" altLang="en-US" smtClean="0">
                <a:cs typeface="Times New Roman" panose="02020603050405020304" pitchFamily="18" charset="0"/>
              </a:rPr>
              <a:pPr>
                <a:spcBef>
                  <a:spcPct val="20000"/>
                </a:spcBef>
              </a:pPr>
              <a:t>5</a:t>
            </a:fld>
            <a:endParaRPr lang="en-GB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95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B8C49-CD71-4F6B-9F5F-00BF4B59CA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36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3" y="333375"/>
            <a:ext cx="8938094" cy="685800"/>
          </a:xfrm>
        </p:spPr>
        <p:txBody>
          <a:bodyPr rtlCol="0">
            <a:normAutofit fontScale="90000"/>
          </a:bodyPr>
          <a:lstStyle/>
          <a:p>
            <a:pPr algn="r">
              <a:defRPr/>
            </a:pPr>
            <a:r>
              <a:rPr lang="en-GB" dirty="0"/>
              <a:t>UML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12124" y="2060576"/>
            <a:ext cx="11436439" cy="4797425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altLang="en-US" sz="2600" dirty="0"/>
              <a:t>The Unified Modelling Language.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altLang="en-US" sz="2600" dirty="0"/>
              <a:t>A way of drawing code overviews so that it's understood by any programmer.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altLang="en-US" sz="2600" dirty="0"/>
              <a:t>Usually part of a software development 'process'.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altLang="en-US" sz="2600" dirty="0"/>
              <a:t>UML is an overview. Once developers have seen your UML, they’ll look at your documentation (next lecture) for more information.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Can be converted into raw code using some </a:t>
            </a:r>
            <a:r>
              <a:rPr lang="en-US" altLang="en-US" sz="2600" dirty="0"/>
              <a:t>Computer Aided Software Engineering</a:t>
            </a:r>
            <a:r>
              <a:rPr lang="en-GB" altLang="en-US" sz="2600" dirty="0"/>
              <a:t> (CASE) tools.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73320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0" y="188913"/>
            <a:ext cx="7772400" cy="762000"/>
          </a:xfrm>
        </p:spPr>
        <p:txBody>
          <a:bodyPr/>
          <a:lstStyle/>
          <a:p>
            <a:pPr algn="r" eaLnBrk="1" hangingPunct="1"/>
            <a:r>
              <a:rPr lang="en-GB" altLang="en-US" sz="4000"/>
              <a:t>Why have an overview standard?</a:t>
            </a:r>
            <a:endParaRPr lang="en-US" altLang="en-US" sz="400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53792" y="2349500"/>
            <a:ext cx="11050073" cy="42799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dirty="0"/>
              <a:t>In industry code tends to be part of much larger projects with multiple programmers working on it.</a:t>
            </a:r>
          </a:p>
          <a:p>
            <a:pPr eaLnBrk="1" hangingPunct="1">
              <a:buFont typeface="Arial" charset="0"/>
              <a:buNone/>
              <a:defRPr/>
            </a:pPr>
            <a:endParaRPr lang="en-GB" dirty="0"/>
          </a:p>
          <a:p>
            <a:pPr eaLnBrk="1" hangingPunct="1">
              <a:buFont typeface="Arial" charset="0"/>
              <a:buNone/>
              <a:defRPr/>
            </a:pPr>
            <a:r>
              <a:rPr lang="en-GB" dirty="0"/>
              <a:t>Therefore we need standard overviews so that…</a:t>
            </a:r>
          </a:p>
          <a:p>
            <a:pPr marL="450850" lvl="1" indent="6350">
              <a:buNone/>
              <a:defRPr/>
            </a:pPr>
            <a:r>
              <a:rPr lang="en-GB" sz="2300" dirty="0"/>
              <a:t>We can see whether an application can be made and how many people we’ll need to work before we start coding.</a:t>
            </a:r>
          </a:p>
          <a:p>
            <a:pPr marL="450850" lvl="1" indent="6350">
              <a:buNone/>
              <a:defRPr/>
            </a:pPr>
            <a:r>
              <a:rPr lang="en-GB" sz="2300" dirty="0"/>
              <a:t>We can see where our code fits in when we start.</a:t>
            </a:r>
          </a:p>
          <a:p>
            <a:pPr marL="450850" lvl="1" indent="6350">
              <a:buNone/>
              <a:defRPr/>
            </a:pPr>
            <a:r>
              <a:rPr lang="en-GB" sz="2300" dirty="0"/>
              <a:t>We can see how to use other people’s objects.</a:t>
            </a:r>
          </a:p>
          <a:p>
            <a:pPr marL="450850" lvl="1" indent="6350">
              <a:buNone/>
              <a:defRPr/>
            </a:pPr>
            <a:r>
              <a:rPr lang="en-GB" sz="2300" dirty="0"/>
              <a:t>If you spontaneously combust, others can pick up your work easily.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7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0" y="260350"/>
            <a:ext cx="8943930" cy="609600"/>
          </a:xfrm>
        </p:spPr>
        <p:txBody>
          <a:bodyPr rtlCol="0">
            <a:normAutofit fontScale="90000"/>
          </a:bodyPr>
          <a:lstStyle/>
          <a:p>
            <a:pPr algn="r">
              <a:defRPr/>
            </a:pPr>
            <a:r>
              <a:rPr lang="en-GB" dirty="0"/>
              <a:t>Parts of UML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95460" y="2060576"/>
            <a:ext cx="10959920" cy="449262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sz="2600" dirty="0"/>
              <a:t>There are several types of model in the UML. Which one you use, and how you look at it, will depend on what you’re trying to do.</a:t>
            </a:r>
          </a:p>
          <a:p>
            <a:pPr eaLnBrk="1" hangingPunct="1">
              <a:lnSpc>
                <a:spcPct val="55000"/>
              </a:lnSpc>
              <a:buFont typeface="Arial" charset="0"/>
              <a:buNone/>
              <a:defRPr/>
            </a:pPr>
            <a:endParaRPr lang="en-GB" sz="26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2600" dirty="0"/>
              <a:t>The secret is to use what’s useful.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sz="2600" dirty="0"/>
              <a:t>Types of diagram…</a:t>
            </a:r>
          </a:p>
          <a:p>
            <a:pPr marL="450850" lvl="1" indent="6350">
              <a:buNone/>
              <a:defRPr/>
            </a:pPr>
            <a:r>
              <a:rPr lang="en-GB" sz="2300" dirty="0"/>
              <a:t>Use Cases (What are the uses someone [or thing] may want from our software).</a:t>
            </a:r>
          </a:p>
          <a:p>
            <a:pPr marL="450850" lvl="1" indent="6350">
              <a:buNone/>
              <a:defRPr/>
            </a:pPr>
            <a:r>
              <a:rPr lang="en-GB" sz="2300" dirty="0"/>
              <a:t>Class Diagrams (What are the different relationships between Classes).</a:t>
            </a:r>
          </a:p>
          <a:p>
            <a:pPr marL="450850" lvl="1" indent="6350">
              <a:buNone/>
              <a:defRPr/>
            </a:pPr>
            <a:r>
              <a:rPr lang="en-GB" sz="2300" dirty="0"/>
              <a:t>Sequence Diagrams (What order does stuff happen in).</a:t>
            </a:r>
          </a:p>
          <a:p>
            <a:pPr marL="450850" lvl="1" indent="6350">
              <a:buNone/>
              <a:defRPr/>
            </a:pPr>
            <a:r>
              <a:rPr lang="en-GB" sz="2300" dirty="0"/>
              <a:t>State/Activity Diagrams (What are Classes like over time).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23070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88913"/>
            <a:ext cx="8229600" cy="863600"/>
          </a:xfrm>
        </p:spPr>
        <p:txBody>
          <a:bodyPr/>
          <a:lstStyle/>
          <a:p>
            <a:pPr algn="r" eaLnBrk="1" hangingPunct="1"/>
            <a:r>
              <a:rPr lang="en-GB" altLang="en-US" sz="4000"/>
              <a:t>The Class Diagram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5910" y="385360"/>
            <a:ext cx="5440251" cy="6105592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GB" altLang="en-US" sz="2400" dirty="0"/>
              <a:t>-/+/# = private/public/protected (all public in Python, though might use # for semi-protected variables)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GB" altLang="en-US" sz="2400" dirty="0"/>
              <a:t>Diamond-line means Agent is dependent for its life on Model. There's one model and multiple Agents.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GB" altLang="en-US" sz="2400" dirty="0"/>
              <a:t>Solid arrow is inheritance from a class/abstract class. Interfaces have dashed arrows and are written: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GB" altLang="en-US" sz="2400" i="1" dirty="0"/>
              <a:t>&lt;&lt;Point&gt;&gt;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GB" altLang="en-US" sz="2400" dirty="0"/>
              <a:t>Abstract classes are either light font or, more usually, italics.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GB" altLang="en-US" sz="2400" dirty="0"/>
              <a:t>Variables at top, methods at bottom.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271" y="2008031"/>
            <a:ext cx="61341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19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altLang="en-US"/>
              <a:t>Activity Diagram</a:t>
            </a:r>
          </a:p>
        </p:txBody>
      </p:sp>
      <p:sp>
        <p:nvSpPr>
          <p:cNvPr id="6144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9139"/>
            <a:ext cx="9385300" cy="4530725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600" dirty="0"/>
              <a:t>Replacement for older flowcharts.</a:t>
            </a:r>
          </a:p>
          <a:p>
            <a:pPr marL="0" indent="0">
              <a:buNone/>
            </a:pPr>
            <a:r>
              <a:rPr lang="en-GB" altLang="en-US" sz="2600" dirty="0"/>
              <a:t>Beginning and end marked by circles</a:t>
            </a:r>
          </a:p>
          <a:p>
            <a:pPr marL="0" indent="0">
              <a:buNone/>
            </a:pPr>
            <a:r>
              <a:rPr lang="en-GB" altLang="en-US" sz="2600" dirty="0"/>
              <a:t>(end by a double circle).</a:t>
            </a:r>
          </a:p>
          <a:p>
            <a:pPr marL="0" indent="0">
              <a:buNone/>
            </a:pPr>
            <a:r>
              <a:rPr lang="en-GB" altLang="en-US" sz="2600" dirty="0"/>
              <a:t>Diamonds for decisions.</a:t>
            </a:r>
          </a:p>
          <a:p>
            <a:pPr marL="0" indent="0">
              <a:buNone/>
            </a:pPr>
            <a:r>
              <a:rPr lang="en-GB" altLang="en-US" sz="2600" dirty="0"/>
              <a:t>Parallel code marked by bars.</a:t>
            </a:r>
          </a:p>
        </p:txBody>
      </p:sp>
      <p:pic>
        <p:nvPicPr>
          <p:cNvPr id="61444" name="Picture 2" descr="C:\Google Drive\Programming for Social Scientists\materials\coding\uml\images\activity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2428875"/>
            <a:ext cx="4102100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00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16843</TotalTime>
  <Words>395</Words>
  <Application>Microsoft Office PowerPoint</Application>
  <PresentationFormat>Widescreen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UML</vt:lpstr>
      <vt:lpstr>Why have an overview standard?</vt:lpstr>
      <vt:lpstr>Parts of UML</vt:lpstr>
      <vt:lpstr>The Class Diagram</vt:lpstr>
      <vt:lpstr>Activity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1461</cp:revision>
  <dcterms:created xsi:type="dcterms:W3CDTF">2017-08-18T14:16:12Z</dcterms:created>
  <dcterms:modified xsi:type="dcterms:W3CDTF">2017-11-04T15:50:56Z</dcterms:modified>
</cp:coreProperties>
</file>