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1094" r:id="rId2"/>
    <p:sldId id="1058" r:id="rId3"/>
    <p:sldId id="1061" r:id="rId4"/>
    <p:sldId id="1059" r:id="rId5"/>
    <p:sldId id="1060" r:id="rId6"/>
    <p:sldId id="1062" r:id="rId7"/>
    <p:sldId id="1045" r:id="rId8"/>
    <p:sldId id="1071" r:id="rId9"/>
    <p:sldId id="1097" r:id="rId10"/>
    <p:sldId id="1091" r:id="rId11"/>
    <p:sldId id="1135" r:id="rId12"/>
    <p:sldId id="1109" r:id="rId13"/>
    <p:sldId id="1096" r:id="rId14"/>
    <p:sldId id="1098" r:id="rId15"/>
    <p:sldId id="1099" r:id="rId16"/>
    <p:sldId id="1092" r:id="rId17"/>
    <p:sldId id="1103" r:id="rId18"/>
    <p:sldId id="1104" r:id="rId19"/>
    <p:sldId id="111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364" autoAdjust="0"/>
    <p:restoredTop sz="65291" autoAdjust="0"/>
  </p:normalViewPr>
  <p:slideViewPr>
    <p:cSldViewPr snapToGrid="0">
      <p:cViewPr varScale="1">
        <p:scale>
          <a:sx n="41" d="100"/>
          <a:sy n="41" d="100"/>
        </p:scale>
        <p:origin x="48" y="654"/>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22/10/2017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22/10/2017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 try and use the Python terms. </a:t>
            </a:r>
          </a:p>
        </p:txBody>
      </p:sp>
      <p:sp>
        <p:nvSpPr>
          <p:cNvPr id="4" name="Slide Number Placeholder 3"/>
          <p:cNvSpPr>
            <a:spLocks noGrp="1"/>
          </p:cNvSpPr>
          <p:nvPr>
            <p:ph type="sldNum" sz="quarter" idx="10"/>
          </p:nvPr>
        </p:nvSpPr>
        <p:spPr/>
        <p:txBody>
          <a:bodyPr/>
          <a:lstStyle/>
          <a:p>
            <a:fld id="{40AF8E6D-2F87-4F6A-97CA-AABE12BDBAA7}" type="slidenum">
              <a:rPr lang="en-GB" smtClean="0"/>
              <a:t>1</a:t>
            </a:fld>
            <a:endParaRPr lang="en-GB"/>
          </a:p>
        </p:txBody>
      </p:sp>
    </p:spTree>
    <p:extLst>
      <p:ext uri="{BB962C8B-B14F-4D97-AF65-F5344CB8AC3E}">
        <p14:creationId xmlns:p14="http://schemas.microsoft.com/office/powerpoint/2010/main" val="1507983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1248498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824967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24297706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an example of a complicated packing/unpacking sequence, taken from the Python tutorial. </a:t>
            </a:r>
          </a:p>
          <a:p>
            <a:r>
              <a:rPr lang="en-GB" dirty="0"/>
              <a:t>https://docs.python.org/3/tutorial/introduction.html#first-steps-towards-programming</a:t>
            </a:r>
          </a:p>
          <a:p>
            <a:r>
              <a:rPr lang="en-GB" dirty="0"/>
              <a:t>Can you work out what is going on here?</a:t>
            </a:r>
          </a:p>
        </p:txBody>
      </p:sp>
      <p:sp>
        <p:nvSpPr>
          <p:cNvPr id="4" name="Slide Number Placeholder 3"/>
          <p:cNvSpPr>
            <a:spLocks noGrp="1"/>
          </p:cNvSpPr>
          <p:nvPr>
            <p:ph type="sldNum" sz="quarter" idx="10"/>
          </p:nvPr>
        </p:nvSpPr>
        <p:spPr/>
        <p:txBody>
          <a:bodyPr/>
          <a:lstStyle/>
          <a:p>
            <a:fld id="{40AF8E6D-2F87-4F6A-97CA-AABE12BDBAA7}" type="slidenum">
              <a:rPr lang="en-GB" smtClean="0"/>
              <a:t>16</a:t>
            </a:fld>
            <a:endParaRPr lang="en-GB"/>
          </a:p>
        </p:txBody>
      </p:sp>
    </p:spTree>
    <p:extLst>
      <p:ext uri="{BB962C8B-B14F-4D97-AF65-F5344CB8AC3E}">
        <p14:creationId xmlns:p14="http://schemas.microsoft.com/office/powerpoint/2010/main" val="42456348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Ranges generate an immutable sequence of numbers. You can use these for making synthetic data, but we'll see other uses for them when we look at processing containers in the next lecture.</a:t>
            </a:r>
          </a:p>
        </p:txBody>
      </p:sp>
      <p:sp>
        <p:nvSpPr>
          <p:cNvPr id="4" name="Slide Number Placeholder 3"/>
          <p:cNvSpPr>
            <a:spLocks noGrp="1"/>
          </p:cNvSpPr>
          <p:nvPr>
            <p:ph type="sldNum" sz="quarter" idx="10"/>
          </p:nvPr>
        </p:nvSpPr>
        <p:spPr/>
        <p:txBody>
          <a:bodyPr/>
          <a:lstStyle/>
          <a:p>
            <a:fld id="{40AF8E6D-2F87-4F6A-97CA-AABE12BDBAA7}" type="slidenum">
              <a:rPr lang="en-GB" smtClean="0"/>
              <a:t>17</a:t>
            </a:fld>
            <a:endParaRPr lang="en-GB"/>
          </a:p>
        </p:txBody>
      </p:sp>
    </p:spTree>
    <p:extLst>
      <p:ext uri="{BB962C8B-B14F-4D97-AF65-F5344CB8AC3E}">
        <p14:creationId xmlns:p14="http://schemas.microsoft.com/office/powerpoint/2010/main" val="2446900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18</a:t>
            </a:fld>
            <a:endParaRPr lang="en-GB"/>
          </a:p>
        </p:txBody>
      </p:sp>
    </p:spTree>
    <p:extLst>
      <p:ext uri="{BB962C8B-B14F-4D97-AF65-F5344CB8AC3E}">
        <p14:creationId xmlns:p14="http://schemas.microsoft.com/office/powerpoint/2010/main" val="17669770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useful element of having data in sequences is that there are functions that work specifically with sequences; for example, the max() function will find the maximum value in the sequence.</a:t>
            </a:r>
          </a:p>
        </p:txBody>
      </p:sp>
      <p:sp>
        <p:nvSpPr>
          <p:cNvPr id="4" name="Slide Number Placeholder 3"/>
          <p:cNvSpPr>
            <a:spLocks noGrp="1"/>
          </p:cNvSpPr>
          <p:nvPr>
            <p:ph type="sldNum" sz="quarter" idx="10"/>
          </p:nvPr>
        </p:nvSpPr>
        <p:spPr/>
        <p:txBody>
          <a:bodyPr/>
          <a:lstStyle/>
          <a:p>
            <a:fld id="{40AF8E6D-2F87-4F6A-97CA-AABE12BDBAA7}" type="slidenum">
              <a:rPr lang="en-GB" smtClean="0"/>
              <a:t>19</a:t>
            </a:fld>
            <a:endParaRPr lang="en-GB"/>
          </a:p>
        </p:txBody>
      </p:sp>
    </p:spTree>
    <p:extLst>
      <p:ext uri="{BB962C8B-B14F-4D97-AF65-F5344CB8AC3E}">
        <p14:creationId xmlns:p14="http://schemas.microsoft.com/office/powerpoint/2010/main" val="1921036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a:t>
            </a:fld>
            <a:endParaRPr lang="en-GB"/>
          </a:p>
        </p:txBody>
      </p:sp>
    </p:spTree>
    <p:extLst>
      <p:ext uri="{BB962C8B-B14F-4D97-AF65-F5344CB8AC3E}">
        <p14:creationId xmlns:p14="http://schemas.microsoft.com/office/powerpoint/2010/main" val="3364136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964206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https://docs.python.org/3/library/array.html</a:t>
            </a:r>
          </a:p>
        </p:txBody>
      </p:sp>
      <p:sp>
        <p:nvSpPr>
          <p:cNvPr id="4" name="Slide Number Placeholder 3"/>
          <p:cNvSpPr>
            <a:spLocks noGrp="1"/>
          </p:cNvSpPr>
          <p:nvPr>
            <p:ph type="sldNum" sz="quarter" idx="10"/>
          </p:nvPr>
        </p:nvSpPr>
        <p:spPr/>
        <p:txBody>
          <a:bodyPr/>
          <a:lstStyle/>
          <a:p>
            <a:fld id="{40AF8E6D-2F87-4F6A-97CA-AABE12BDBAA7}" type="slidenum">
              <a:rPr lang="en-GB" smtClean="0"/>
              <a:t>4</a:t>
            </a:fld>
            <a:endParaRPr lang="en-GB"/>
          </a:p>
        </p:txBody>
      </p:sp>
    </p:spTree>
    <p:extLst>
      <p:ext uri="{BB962C8B-B14F-4D97-AF65-F5344CB8AC3E}">
        <p14:creationId xmlns:p14="http://schemas.microsoft.com/office/powerpoint/2010/main" val="2586481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Wrappers are code that goes around other code like an </a:t>
            </a:r>
            <a:r>
              <a:rPr lang="en-GB" dirty="0" err="1"/>
              <a:t>ectoskeleton</a:t>
            </a:r>
            <a:r>
              <a:rPr lang="en-GB" baseline="0" dirty="0"/>
              <a:t> to add functionality.</a:t>
            </a:r>
          </a:p>
          <a:p>
            <a:endParaRPr lang="en-GB" baseline="0" dirty="0"/>
          </a:p>
          <a:p>
            <a:r>
              <a:rPr lang="en-GB" baseline="0" dirty="0"/>
              <a:t>Indeed, arrays in Python are actually regarded as an </a:t>
            </a:r>
            <a:r>
              <a:rPr lang="en-GB" baseline="0" dirty="0" err="1"/>
              <a:t>addon</a:t>
            </a:r>
            <a:r>
              <a:rPr lang="en-GB" baseline="0" dirty="0"/>
              <a:t>, rather than a core datatype, and the wrappers are core, in reverse of the usual situation.</a:t>
            </a:r>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4001628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339672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3028055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Like </a:t>
            </a:r>
            <a:r>
              <a:rPr lang="en-GB" dirty="0" err="1"/>
              <a:t>int</a:t>
            </a:r>
            <a:r>
              <a:rPr lang="en-GB" dirty="0"/>
              <a:t>(x) and float(x) there is a constructor function for tuples.</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10</a:t>
            </a:fld>
            <a:endParaRPr lang="en-GB"/>
          </a:p>
        </p:txBody>
      </p:sp>
    </p:spTree>
    <p:extLst>
      <p:ext uri="{BB962C8B-B14F-4D97-AF65-F5344CB8AC3E}">
        <p14:creationId xmlns:p14="http://schemas.microsoft.com/office/powerpoint/2010/main" val="40715236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 2 only works with single values, obviously - that is, you can't multiple a tuple by a tuple of multiple values.</a:t>
            </a:r>
          </a:p>
        </p:txBody>
      </p:sp>
      <p:sp>
        <p:nvSpPr>
          <p:cNvPr id="4" name="Slide Number Placeholder 3"/>
          <p:cNvSpPr>
            <a:spLocks noGrp="1"/>
          </p:cNvSpPr>
          <p:nvPr>
            <p:ph type="sldNum" sz="quarter" idx="10"/>
          </p:nvPr>
        </p:nvSpPr>
        <p:spPr/>
        <p:txBody>
          <a:bodyPr/>
          <a:lstStyle/>
          <a:p>
            <a:fld id="{40AF8E6D-2F87-4F6A-97CA-AABE12BDBAA7}" type="slidenum">
              <a:rPr lang="en-GB" smtClean="0"/>
              <a:t>11</a:t>
            </a:fld>
            <a:endParaRPr lang="en-GB"/>
          </a:p>
        </p:txBody>
      </p:sp>
    </p:spTree>
    <p:extLst>
      <p:ext uri="{BB962C8B-B14F-4D97-AF65-F5344CB8AC3E}">
        <p14:creationId xmlns:p14="http://schemas.microsoft.com/office/powerpoint/2010/main" val="2705877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22/10/2017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22/10/2017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22/10/2017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22/10/2017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22/10/2017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22/10/2017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22/10/2017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22/10/2017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22/10/2017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22/10/2017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22/10/2017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22/10/2017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4EADC-0029-40AF-9D98-C68C3E5998B5}"/>
              </a:ext>
            </a:extLst>
          </p:cNvPr>
          <p:cNvSpPr>
            <a:spLocks noGrp="1"/>
          </p:cNvSpPr>
          <p:nvPr>
            <p:ph type="title"/>
          </p:nvPr>
        </p:nvSpPr>
        <p:spPr/>
        <p:txBody>
          <a:bodyPr/>
          <a:lstStyle/>
          <a:p>
            <a:pPr algn="r"/>
            <a:r>
              <a:rPr lang="en-GB" dirty="0"/>
              <a:t>Enclosing delimiters</a:t>
            </a:r>
          </a:p>
        </p:txBody>
      </p:sp>
      <p:sp>
        <p:nvSpPr>
          <p:cNvPr id="3" name="Content Placeholder 2">
            <a:extLst>
              <a:ext uri="{FF2B5EF4-FFF2-40B4-BE49-F238E27FC236}">
                <a16:creationId xmlns:a16="http://schemas.microsoft.com/office/drawing/2014/main" id="{BE09D86A-B4ED-4ADF-895B-22E2F7BB1547}"/>
              </a:ext>
            </a:extLst>
          </p:cNvPr>
          <p:cNvSpPr>
            <a:spLocks noGrp="1"/>
          </p:cNvSpPr>
          <p:nvPr>
            <p:ph idx="1"/>
          </p:nvPr>
        </p:nvSpPr>
        <p:spPr>
          <a:xfrm>
            <a:off x="520505" y="1825625"/>
            <a:ext cx="11310424" cy="4351338"/>
          </a:xfrm>
        </p:spPr>
        <p:txBody>
          <a:bodyPr>
            <a:normAutofit/>
          </a:bodyPr>
          <a:lstStyle/>
          <a:p>
            <a:pPr marL="0" indent="0">
              <a:buNone/>
            </a:pPr>
            <a:r>
              <a:rPr lang="en-GB" dirty="0"/>
              <a:t>Python uses three style of special enclosing delimiters. These are what the Python documentation calls them:</a:t>
            </a:r>
          </a:p>
          <a:p>
            <a:pPr marL="0" indent="0">
              <a:buNone/>
            </a:pPr>
            <a:endParaRPr lang="en-GB" dirty="0"/>
          </a:p>
          <a:p>
            <a:pPr marL="0" indent="0">
              <a:buNone/>
            </a:pPr>
            <a:r>
              <a:rPr lang="en-GB" dirty="0"/>
              <a:t>{} </a:t>
            </a:r>
            <a:r>
              <a:rPr lang="en-GB" dirty="0">
                <a:solidFill>
                  <a:schemeClr val="accent1"/>
                </a:solidFill>
              </a:rPr>
              <a:t>braces</a:t>
            </a:r>
            <a:r>
              <a:rPr lang="en-GB" dirty="0"/>
              <a:t> 			# Sometimes called curly brackets elsewhere.</a:t>
            </a:r>
          </a:p>
          <a:p>
            <a:pPr marL="0" indent="0">
              <a:buNone/>
            </a:pPr>
            <a:r>
              <a:rPr lang="en-GB" dirty="0"/>
              <a:t>[] </a:t>
            </a:r>
            <a:r>
              <a:rPr lang="en-GB" dirty="0">
                <a:solidFill>
                  <a:schemeClr val="accent1"/>
                </a:solidFill>
              </a:rPr>
              <a:t>brackets</a:t>
            </a:r>
            <a:r>
              <a:rPr lang="en-GB" dirty="0"/>
              <a:t>			# Sometimes called square brackets elsewhere.</a:t>
            </a:r>
          </a:p>
          <a:p>
            <a:pPr marL="0" indent="0">
              <a:buNone/>
            </a:pPr>
            <a:r>
              <a:rPr lang="en-GB" dirty="0"/>
              <a:t>() </a:t>
            </a:r>
            <a:r>
              <a:rPr lang="en-GB" dirty="0">
                <a:solidFill>
                  <a:schemeClr val="accent1"/>
                </a:solidFill>
              </a:rPr>
              <a:t>parentheses</a:t>
            </a:r>
            <a:r>
              <a:rPr lang="en-GB" dirty="0"/>
              <a:t>		# Sometimes called curved brackets elsewhere.</a:t>
            </a:r>
          </a:p>
          <a:p>
            <a:pPr marL="0" indent="0">
              <a:buNone/>
            </a:pPr>
            <a:endParaRPr lang="en-GB" dirty="0"/>
          </a:p>
        </p:txBody>
      </p:sp>
    </p:spTree>
    <p:extLst>
      <p:ext uri="{BB962C8B-B14F-4D97-AF65-F5344CB8AC3E}">
        <p14:creationId xmlns:p14="http://schemas.microsoft.com/office/powerpoint/2010/main" val="4017238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2ACD6-1E04-49A5-AD32-436CD6D75BB0}"/>
              </a:ext>
            </a:extLst>
          </p:cNvPr>
          <p:cNvSpPr>
            <a:spLocks noGrp="1"/>
          </p:cNvSpPr>
          <p:nvPr>
            <p:ph type="title"/>
          </p:nvPr>
        </p:nvSpPr>
        <p:spPr>
          <a:xfrm>
            <a:off x="1676400" y="0"/>
            <a:ext cx="10515600" cy="1325563"/>
          </a:xfrm>
        </p:spPr>
        <p:txBody>
          <a:bodyPr/>
          <a:lstStyle/>
          <a:p>
            <a:pPr algn="r"/>
            <a:r>
              <a:rPr lang="en-GB" dirty="0"/>
              <a:t>Tuples</a:t>
            </a:r>
          </a:p>
        </p:txBody>
      </p:sp>
      <p:sp>
        <p:nvSpPr>
          <p:cNvPr id="3" name="Content Placeholder 2">
            <a:extLst>
              <a:ext uri="{FF2B5EF4-FFF2-40B4-BE49-F238E27FC236}">
                <a16:creationId xmlns:a16="http://schemas.microsoft.com/office/drawing/2014/main" id="{6DA98527-A793-4E43-B002-3E06D05E3249}"/>
              </a:ext>
            </a:extLst>
          </p:cNvPr>
          <p:cNvSpPr>
            <a:spLocks noGrp="1"/>
          </p:cNvSpPr>
          <p:nvPr>
            <p:ph idx="1"/>
          </p:nvPr>
        </p:nvSpPr>
        <p:spPr>
          <a:xfrm>
            <a:off x="558018" y="1448972"/>
            <a:ext cx="11441724" cy="5120640"/>
          </a:xfrm>
        </p:spPr>
        <p:txBody>
          <a:bodyPr>
            <a:normAutofit fontScale="92500"/>
          </a:bodyPr>
          <a:lstStyle/>
          <a:p>
            <a:pPr marL="0" indent="0">
              <a:buNone/>
            </a:pPr>
            <a:r>
              <a:rPr lang="en-GB" dirty="0"/>
              <a:t>Tuples are produced by the comma operator if used without [] {} </a:t>
            </a:r>
            <a:r>
              <a:rPr lang="en-GB" dirty="0" err="1"/>
              <a:t>enclosers</a:t>
            </a:r>
            <a:r>
              <a:rPr lang="en-GB" dirty="0"/>
              <a:t>. For example:</a:t>
            </a:r>
          </a:p>
          <a:p>
            <a:pPr marL="0" indent="0">
              <a:buNone/>
            </a:pPr>
            <a:r>
              <a:rPr lang="en-GB" dirty="0">
                <a:latin typeface="Courier New" panose="02070309020205020404" pitchFamily="49" charset="0"/>
                <a:cs typeface="Courier New" panose="02070309020205020404" pitchFamily="49" charset="0"/>
              </a:rPr>
              <a:t>a = 2,3</a:t>
            </a:r>
          </a:p>
          <a:p>
            <a:pPr marL="0" indent="0">
              <a:buNone/>
            </a:pPr>
            <a:r>
              <a:rPr lang="en-GB" dirty="0"/>
              <a:t>Frequently they are inside (), but this is only necessary for making the empty tuple:</a:t>
            </a:r>
          </a:p>
          <a:p>
            <a:pPr marL="0" indent="0">
              <a:buNone/>
            </a:pPr>
            <a:r>
              <a:rPr lang="en-GB" dirty="0">
                <a:latin typeface="Courier New" panose="02070309020205020404" pitchFamily="49" charset="0"/>
                <a:cs typeface="Courier New" panose="02070309020205020404" pitchFamily="49" charset="0"/>
              </a:rPr>
              <a:t>a = (2,3)</a:t>
            </a:r>
          </a:p>
          <a:p>
            <a:pPr marL="0" indent="0">
              <a:buNone/>
            </a:pPr>
            <a:r>
              <a:rPr lang="en-GB" dirty="0">
                <a:latin typeface="Courier New" panose="02070309020205020404" pitchFamily="49" charset="0"/>
                <a:cs typeface="Courier New" panose="02070309020205020404" pitchFamily="49" charset="0"/>
              </a:rPr>
              <a:t>a = ()</a:t>
            </a:r>
          </a:p>
          <a:p>
            <a:pPr marL="0" indent="0">
              <a:buNone/>
            </a:pPr>
            <a:r>
              <a:rPr lang="en-GB" dirty="0"/>
              <a:t>The following is a tuple with one element (the documentation calls this a singleton, though beware this has other, more general meanings):</a:t>
            </a:r>
          </a:p>
          <a:p>
            <a:pPr marL="0" indent="0">
              <a:buNone/>
            </a:pPr>
            <a:r>
              <a:rPr lang="en-GB" dirty="0">
                <a:latin typeface="Courier New" panose="02070309020205020404" pitchFamily="49" charset="0"/>
                <a:cs typeface="Courier New" panose="02070309020205020404" pitchFamily="49" charset="0"/>
              </a:rPr>
              <a:t>a = 2,</a:t>
            </a:r>
          </a:p>
          <a:p>
            <a:pPr marL="0" indent="0">
              <a:buNone/>
            </a:pPr>
            <a:r>
              <a:rPr lang="en-GB" dirty="0"/>
              <a:t>You can also use a constructor function:</a:t>
            </a:r>
          </a:p>
          <a:p>
            <a:pPr marL="0" indent="0">
              <a:buNone/>
            </a:pPr>
            <a:r>
              <a:rPr lang="en-GB" dirty="0">
                <a:latin typeface="Courier New" panose="02070309020205020404" pitchFamily="49" charset="0"/>
                <a:cs typeface="Courier New" panose="02070309020205020404" pitchFamily="49" charset="0"/>
              </a:rPr>
              <a:t>a = tuple(</a:t>
            </a:r>
            <a:r>
              <a:rPr lang="en-GB" dirty="0" err="1">
                <a:latin typeface="Courier New" panose="02070309020205020404" pitchFamily="49" charset="0"/>
                <a:cs typeface="Courier New" panose="02070309020205020404" pitchFamily="49" charset="0"/>
              </a:rPr>
              <a:t>some_other_container</a:t>
            </a:r>
            <a:r>
              <a:rPr lang="en-GB" dirty="0">
                <a:latin typeface="Courier New" panose="02070309020205020404" pitchFamily="49" charset="0"/>
                <a:cs typeface="Courier New" panose="02070309020205020404" pitchFamily="49" charset="0"/>
              </a:rPr>
              <a:t>)</a:t>
            </a:r>
          </a:p>
          <a:p>
            <a:pPr marL="0" indent="0">
              <a:buNone/>
            </a:pPr>
            <a:endParaRPr lang="en-GB" dirty="0"/>
          </a:p>
        </p:txBody>
      </p:sp>
    </p:spTree>
    <p:extLst>
      <p:ext uri="{BB962C8B-B14F-4D97-AF65-F5344CB8AC3E}">
        <p14:creationId xmlns:p14="http://schemas.microsoft.com/office/powerpoint/2010/main" val="1653800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2ACD6-1E04-49A5-AD32-436CD6D75BB0}"/>
              </a:ext>
            </a:extLst>
          </p:cNvPr>
          <p:cNvSpPr>
            <a:spLocks noGrp="1"/>
          </p:cNvSpPr>
          <p:nvPr>
            <p:ph type="title"/>
          </p:nvPr>
        </p:nvSpPr>
        <p:spPr>
          <a:xfrm>
            <a:off x="1676400" y="0"/>
            <a:ext cx="10515600" cy="1325563"/>
          </a:xfrm>
        </p:spPr>
        <p:txBody>
          <a:bodyPr/>
          <a:lstStyle/>
          <a:p>
            <a:pPr algn="r"/>
            <a:r>
              <a:rPr lang="en-GB" dirty="0"/>
              <a:t>Tuples</a:t>
            </a:r>
          </a:p>
        </p:txBody>
      </p:sp>
      <p:sp>
        <p:nvSpPr>
          <p:cNvPr id="3" name="Content Placeholder 2">
            <a:extLst>
              <a:ext uri="{FF2B5EF4-FFF2-40B4-BE49-F238E27FC236}">
                <a16:creationId xmlns:a16="http://schemas.microsoft.com/office/drawing/2014/main" id="{6DA98527-A793-4E43-B002-3E06D05E3249}"/>
              </a:ext>
            </a:extLst>
          </p:cNvPr>
          <p:cNvSpPr>
            <a:spLocks noGrp="1"/>
          </p:cNvSpPr>
          <p:nvPr>
            <p:ph idx="1"/>
          </p:nvPr>
        </p:nvSpPr>
        <p:spPr>
          <a:xfrm>
            <a:off x="558018" y="1448972"/>
            <a:ext cx="11441724" cy="5120640"/>
          </a:xfrm>
        </p:spPr>
        <p:txBody>
          <a:bodyPr>
            <a:normAutofit/>
          </a:bodyPr>
          <a:lstStyle/>
          <a:p>
            <a:pPr marL="0" indent="0">
              <a:buNone/>
            </a:pPr>
            <a:r>
              <a:rPr lang="en-GB" dirty="0"/>
              <a:t>You can also add and multiply tuples (but not subtract from them or divide):</a:t>
            </a:r>
          </a:p>
          <a:p>
            <a:pPr marL="0" indent="0">
              <a:buNone/>
            </a:pPr>
            <a:r>
              <a:rPr lang="en-GB" dirty="0">
                <a:latin typeface="Courier New" panose="02070309020205020404" pitchFamily="49" charset="0"/>
                <a:cs typeface="Courier New" panose="02070309020205020404" pitchFamily="49" charset="0"/>
              </a:rPr>
              <a:t>&gt;&gt;&gt; a = 1,2,3				</a:t>
            </a:r>
          </a:p>
          <a:p>
            <a:pPr marL="0" indent="0">
              <a:buNone/>
            </a:pPr>
            <a:r>
              <a:rPr lang="en-GB" dirty="0">
                <a:latin typeface="Courier New" panose="02070309020205020404" pitchFamily="49" charset="0"/>
                <a:cs typeface="Courier New" panose="02070309020205020404" pitchFamily="49" charset="0"/>
              </a:rPr>
              <a:t>&gt;&gt;&gt; a = a + (4,) 			# or a += 4,			</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(1, 2, 3, 4)	</a:t>
            </a:r>
          </a:p>
          <a:p>
            <a:pPr marL="0" indent="0">
              <a:buNone/>
            </a:pPr>
            <a:r>
              <a:rPr lang="en-GB" dirty="0">
                <a:latin typeface="Courier New" panose="02070309020205020404" pitchFamily="49" charset="0"/>
                <a:cs typeface="Courier New" panose="02070309020205020404" pitchFamily="49" charset="0"/>
              </a:rPr>
              <a:t>			</a:t>
            </a:r>
            <a:endParaRPr lang="en-GB" dirty="0"/>
          </a:p>
          <a:p>
            <a:pPr marL="0" indent="0">
              <a:buNone/>
            </a:pPr>
            <a:r>
              <a:rPr lang="en-GB" dirty="0">
                <a:latin typeface="Courier New" panose="02070309020205020404" pitchFamily="49" charset="0"/>
                <a:cs typeface="Courier New" panose="02070309020205020404" pitchFamily="49" charset="0"/>
              </a:rPr>
              <a:t>&gt;&gt;&gt; a = 1,2,3</a:t>
            </a:r>
          </a:p>
          <a:p>
            <a:pPr marL="0" indent="0">
              <a:buNone/>
            </a:pPr>
            <a:r>
              <a:rPr lang="en-GB">
                <a:latin typeface="Courier New" panose="02070309020205020404" pitchFamily="49" charset="0"/>
                <a:cs typeface="Courier New" panose="02070309020205020404" pitchFamily="49" charset="0"/>
              </a:rPr>
              <a:t>&gt;&gt;&gt; a </a:t>
            </a:r>
            <a:r>
              <a:rPr lang="en-GB" dirty="0">
                <a:latin typeface="Courier New" panose="02070309020205020404" pitchFamily="49" charset="0"/>
                <a:cs typeface="Courier New" panose="02070309020205020404" pitchFamily="49" charset="0"/>
              </a:rPr>
              <a:t>= a*2				# or  a *= 2</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(1,2,3,1,2,3)</a:t>
            </a:r>
          </a:p>
          <a:p>
            <a:pPr marL="0" indent="0">
              <a:buNone/>
            </a:pPr>
            <a:endParaRPr lang="en-GB" dirty="0"/>
          </a:p>
        </p:txBody>
      </p:sp>
    </p:spTree>
    <p:extLst>
      <p:ext uri="{BB962C8B-B14F-4D97-AF65-F5344CB8AC3E}">
        <p14:creationId xmlns:p14="http://schemas.microsoft.com/office/powerpoint/2010/main" val="720741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3587D-B0D5-4FD1-A61B-50FF1816920B}"/>
              </a:ext>
            </a:extLst>
          </p:cNvPr>
          <p:cNvSpPr>
            <a:spLocks noGrp="1"/>
          </p:cNvSpPr>
          <p:nvPr>
            <p:ph type="title"/>
          </p:nvPr>
        </p:nvSpPr>
        <p:spPr/>
        <p:txBody>
          <a:bodyPr/>
          <a:lstStyle/>
          <a:p>
            <a:pPr algn="r"/>
            <a:r>
              <a:rPr lang="en-GB" dirty="0"/>
              <a:t>Subscription</a:t>
            </a:r>
          </a:p>
        </p:txBody>
      </p:sp>
      <p:sp>
        <p:nvSpPr>
          <p:cNvPr id="3" name="Content Placeholder 2">
            <a:extLst>
              <a:ext uri="{FF2B5EF4-FFF2-40B4-BE49-F238E27FC236}">
                <a16:creationId xmlns:a16="http://schemas.microsoft.com/office/drawing/2014/main" id="{E6861C6C-2338-4FB8-90CC-83FB79B4C6D8}"/>
              </a:ext>
            </a:extLst>
          </p:cNvPr>
          <p:cNvSpPr>
            <a:spLocks noGrp="1"/>
          </p:cNvSpPr>
          <p:nvPr>
            <p:ph idx="1"/>
          </p:nvPr>
        </p:nvSpPr>
        <p:spPr/>
        <p:txBody>
          <a:bodyPr>
            <a:normAutofit fontScale="92500" lnSpcReduction="10000"/>
          </a:bodyPr>
          <a:lstStyle/>
          <a:p>
            <a:pPr marL="0" indent="0">
              <a:buNone/>
            </a:pPr>
            <a:r>
              <a:rPr lang="en-GB" dirty="0"/>
              <a:t>You can get values out, thus:</a:t>
            </a:r>
          </a:p>
          <a:p>
            <a:pPr marL="0" indent="0">
              <a:buNone/>
            </a:pPr>
            <a:r>
              <a:rPr lang="en-GB" dirty="0">
                <a:latin typeface="Courier New" panose="02070309020205020404" pitchFamily="49" charset="0"/>
                <a:cs typeface="Courier New" panose="02070309020205020404" pitchFamily="49" charset="0"/>
              </a:rPr>
              <a:t>a[0]					# First</a:t>
            </a:r>
          </a:p>
          <a:p>
            <a:pPr marL="0" indent="0">
              <a:buNone/>
            </a:pPr>
            <a:r>
              <a:rPr lang="en-GB" dirty="0">
                <a:latin typeface="Courier New" panose="02070309020205020404" pitchFamily="49" charset="0"/>
                <a:cs typeface="Courier New" panose="02070309020205020404" pitchFamily="49" charset="0"/>
              </a:rPr>
              <a:t>a[</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 - 1]			# Last</a:t>
            </a:r>
          </a:p>
          <a:p>
            <a:pPr marL="0" indent="0">
              <a:buNone/>
            </a:pPr>
            <a:endParaRPr lang="en-GB" dirty="0"/>
          </a:p>
          <a:p>
            <a:pPr marL="0" indent="0">
              <a:buNone/>
            </a:pPr>
            <a:r>
              <a:rPr lang="en-GB" dirty="0"/>
              <a:t>But also:</a:t>
            </a:r>
          </a:p>
          <a:p>
            <a:pPr marL="0" indent="0">
              <a:buNone/>
            </a:pPr>
            <a:r>
              <a:rPr lang="en-GB" dirty="0">
                <a:latin typeface="Courier New" panose="02070309020205020404" pitchFamily="49" charset="0"/>
                <a:cs typeface="Courier New" panose="02070309020205020404" pitchFamily="49" charset="0"/>
              </a:rPr>
              <a:t>a[-1]				# Last</a:t>
            </a:r>
          </a:p>
          <a:p>
            <a:pPr marL="0" indent="0">
              <a:buNone/>
            </a:pPr>
            <a:r>
              <a:rPr lang="en-GB" dirty="0">
                <a:latin typeface="Courier New" panose="02070309020205020404" pitchFamily="49" charset="0"/>
                <a:cs typeface="Courier New" panose="02070309020205020404" pitchFamily="49" charset="0"/>
              </a:rPr>
              <a:t>a[-</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			# First</a:t>
            </a:r>
          </a:p>
          <a:p>
            <a:pPr marL="0" indent="0">
              <a:buNone/>
            </a:pPr>
            <a:endParaRPr lang="en-GB" dirty="0"/>
          </a:p>
          <a:p>
            <a:pPr marL="0" indent="0">
              <a:buNone/>
            </a:pPr>
            <a:r>
              <a:rPr lang="en-GB" dirty="0"/>
              <a:t>Negatives count back from the end (essentially negatives get </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t>
            </a:r>
            <a:r>
              <a:rPr lang="en-GB" dirty="0"/>
              <a:t>added to them).</a:t>
            </a:r>
          </a:p>
        </p:txBody>
      </p:sp>
    </p:spTree>
    <p:extLst>
      <p:ext uri="{BB962C8B-B14F-4D97-AF65-F5344CB8AC3E}">
        <p14:creationId xmlns:p14="http://schemas.microsoft.com/office/powerpoint/2010/main" val="2440942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A6AD6-6E19-41E1-85F8-D16BB9962F99}"/>
              </a:ext>
            </a:extLst>
          </p:cNvPr>
          <p:cNvSpPr>
            <a:spLocks noGrp="1"/>
          </p:cNvSpPr>
          <p:nvPr>
            <p:ph type="title"/>
          </p:nvPr>
        </p:nvSpPr>
        <p:spPr/>
        <p:txBody>
          <a:bodyPr/>
          <a:lstStyle/>
          <a:p>
            <a:pPr algn="r"/>
            <a:r>
              <a:rPr lang="en-GB" dirty="0"/>
              <a:t>Packing</a:t>
            </a:r>
          </a:p>
        </p:txBody>
      </p:sp>
      <p:sp>
        <p:nvSpPr>
          <p:cNvPr id="3" name="Content Placeholder 2">
            <a:extLst>
              <a:ext uri="{FF2B5EF4-FFF2-40B4-BE49-F238E27FC236}">
                <a16:creationId xmlns:a16="http://schemas.microsoft.com/office/drawing/2014/main" id="{6706B1CC-1FCF-4405-9495-64A1518822FE}"/>
              </a:ext>
            </a:extLst>
          </p:cNvPr>
          <p:cNvSpPr>
            <a:spLocks noGrp="1"/>
          </p:cNvSpPr>
          <p:nvPr>
            <p:ph idx="1"/>
          </p:nvPr>
        </p:nvSpPr>
        <p:spPr>
          <a:xfrm>
            <a:off x="286043" y="1690688"/>
            <a:ext cx="11619913" cy="4351338"/>
          </a:xfrm>
        </p:spPr>
        <p:txBody>
          <a:bodyPr>
            <a:normAutofit fontScale="92500" lnSpcReduction="20000"/>
          </a:bodyPr>
          <a:lstStyle/>
          <a:p>
            <a:pPr marL="0" indent="0">
              <a:buNone/>
            </a:pPr>
            <a:r>
              <a:rPr lang="en-GB" dirty="0"/>
              <a:t>Forcing multiple answers into a sequence is known as '</a:t>
            </a:r>
            <a:r>
              <a:rPr lang="en-GB" dirty="0">
                <a:solidFill>
                  <a:schemeClr val="accent1"/>
                </a:solidFill>
              </a:rPr>
              <a:t>packing</a:t>
            </a:r>
            <a:r>
              <a:rPr lang="en-GB" dirty="0"/>
              <a:t>'.</a:t>
            </a:r>
          </a:p>
          <a:p>
            <a:pPr marL="0" indent="0">
              <a:buNone/>
            </a:pPr>
            <a:r>
              <a:rPr lang="en-GB" dirty="0"/>
              <a:t>Example: the </a:t>
            </a:r>
            <a:r>
              <a:rPr lang="en-GB" dirty="0" err="1">
                <a:latin typeface="Courier New" panose="02070309020205020404" pitchFamily="49" charset="0"/>
                <a:cs typeface="Courier New" panose="02070309020205020404" pitchFamily="49" charset="0"/>
              </a:rPr>
              <a:t>divmod</a:t>
            </a:r>
            <a:r>
              <a:rPr lang="en-GB" dirty="0">
                <a:latin typeface="Courier New" panose="02070309020205020404" pitchFamily="49" charset="0"/>
                <a:cs typeface="Courier New" panose="02070309020205020404" pitchFamily="49" charset="0"/>
              </a:rPr>
              <a:t>() </a:t>
            </a:r>
            <a:r>
              <a:rPr lang="en-GB" dirty="0" err="1"/>
              <a:t>builtin</a:t>
            </a:r>
            <a:r>
              <a:rPr lang="en-GB" dirty="0"/>
              <a:t> function returns a tuple (</a:t>
            </a:r>
            <a:r>
              <a:rPr lang="en-GB" dirty="0">
                <a:latin typeface="Courier New" panose="02070309020205020404" pitchFamily="49" charset="0"/>
                <a:cs typeface="Courier New" panose="02070309020205020404" pitchFamily="49" charset="0"/>
              </a:rPr>
              <a:t>a // b, a % b</a:t>
            </a:r>
            <a:r>
              <a:rPr lang="en-GB" dirty="0"/>
              <a: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&gt;&gt;&gt; c = </a:t>
            </a:r>
            <a:r>
              <a:rPr lang="en-GB" dirty="0" err="1">
                <a:latin typeface="Courier New" panose="02070309020205020404" pitchFamily="49" charset="0"/>
                <a:cs typeface="Courier New" panose="02070309020205020404" pitchFamily="49" charset="0"/>
              </a:rPr>
              <a:t>divmod</a:t>
            </a:r>
            <a:r>
              <a:rPr lang="en-GB" dirty="0">
                <a:latin typeface="Courier New" panose="02070309020205020404" pitchFamily="49" charset="0"/>
                <a:cs typeface="Courier New" panose="02070309020205020404" pitchFamily="49" charset="0"/>
              </a:rPr>
              <a:t> (9,2)</a:t>
            </a:r>
          </a:p>
          <a:p>
            <a:pPr marL="0" indent="0">
              <a:buNone/>
            </a:pPr>
            <a:r>
              <a:rPr lang="en-GB" dirty="0">
                <a:latin typeface="Courier New" panose="02070309020205020404" pitchFamily="49" charset="0"/>
                <a:cs typeface="Courier New" panose="02070309020205020404" pitchFamily="49" charset="0"/>
              </a:rPr>
              <a:t>&gt;&gt;&gt; type(c)</a:t>
            </a:r>
          </a:p>
          <a:p>
            <a:pPr marL="0" indent="0">
              <a:buNone/>
            </a:pPr>
            <a:r>
              <a:rPr lang="en-GB" dirty="0">
                <a:latin typeface="Courier New" panose="02070309020205020404" pitchFamily="49" charset="0"/>
                <a:cs typeface="Courier New" panose="02070309020205020404" pitchFamily="49" charset="0"/>
              </a:rPr>
              <a:t>&lt;class 'tuple'&gt;	# c is automatically made tuple type </a:t>
            </a:r>
          </a:p>
          <a:p>
            <a:pPr marL="0" indent="0">
              <a:buNone/>
            </a:pPr>
            <a:r>
              <a:rPr lang="en-GB" dirty="0">
                <a:latin typeface="Courier New" panose="02070309020205020404" pitchFamily="49" charset="0"/>
                <a:cs typeface="Courier New" panose="02070309020205020404" pitchFamily="49" charset="0"/>
              </a:rPr>
              <a:t>&gt;&gt;&gt; c[0]			# subscription, cell 0</a:t>
            </a:r>
          </a:p>
          <a:p>
            <a:pPr marL="0" indent="0">
              <a:buNone/>
            </a:pPr>
            <a:r>
              <a:rPr lang="en-GB" dirty="0">
                <a:latin typeface="Courier New" panose="02070309020205020404" pitchFamily="49" charset="0"/>
                <a:cs typeface="Courier New" panose="02070309020205020404" pitchFamily="49" charset="0"/>
              </a:rPr>
              <a:t>4				# 9//2</a:t>
            </a:r>
          </a:p>
          <a:p>
            <a:pPr marL="0" indent="0">
              <a:buNone/>
            </a:pPr>
            <a:r>
              <a:rPr lang="en-GB" dirty="0">
                <a:latin typeface="Courier New" panose="02070309020205020404" pitchFamily="49" charset="0"/>
                <a:cs typeface="Courier New" panose="02070309020205020404" pitchFamily="49" charset="0"/>
              </a:rPr>
              <a:t>&gt;&gt;&gt; c[1]			# subscription, cell 1</a:t>
            </a:r>
          </a:p>
          <a:p>
            <a:pPr marL="0" indent="0">
              <a:buNone/>
            </a:pPr>
            <a:r>
              <a:rPr lang="en-GB" dirty="0">
                <a:latin typeface="Courier New" panose="02070309020205020404" pitchFamily="49" charset="0"/>
                <a:cs typeface="Courier New" panose="02070309020205020404" pitchFamily="49" charset="0"/>
              </a:rPr>
              <a:t>1				# 9%2</a:t>
            </a:r>
          </a:p>
        </p:txBody>
      </p:sp>
    </p:spTree>
    <p:extLst>
      <p:ext uri="{BB962C8B-B14F-4D97-AF65-F5344CB8AC3E}">
        <p14:creationId xmlns:p14="http://schemas.microsoft.com/office/powerpoint/2010/main" val="79611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AF1AC-6D17-4DA0-B604-E502CAA9EC10}"/>
              </a:ext>
            </a:extLst>
          </p:cNvPr>
          <p:cNvSpPr>
            <a:spLocks noGrp="1"/>
          </p:cNvSpPr>
          <p:nvPr>
            <p:ph type="title"/>
          </p:nvPr>
        </p:nvSpPr>
        <p:spPr>
          <a:xfrm>
            <a:off x="1175825" y="280719"/>
            <a:ext cx="10515600" cy="1325563"/>
          </a:xfrm>
        </p:spPr>
        <p:txBody>
          <a:bodyPr/>
          <a:lstStyle/>
          <a:p>
            <a:pPr algn="r"/>
            <a:r>
              <a:rPr lang="en-GB" dirty="0"/>
              <a:t>Unpacking</a:t>
            </a:r>
          </a:p>
        </p:txBody>
      </p:sp>
      <p:sp>
        <p:nvSpPr>
          <p:cNvPr id="3" name="Content Placeholder 2">
            <a:extLst>
              <a:ext uri="{FF2B5EF4-FFF2-40B4-BE49-F238E27FC236}">
                <a16:creationId xmlns:a16="http://schemas.microsoft.com/office/drawing/2014/main" id="{C26BC71F-12F4-4656-8B89-360D8DBBE28F}"/>
              </a:ext>
            </a:extLst>
          </p:cNvPr>
          <p:cNvSpPr>
            <a:spLocks noGrp="1"/>
          </p:cNvSpPr>
          <p:nvPr>
            <p:ph idx="1"/>
          </p:nvPr>
        </p:nvSpPr>
        <p:spPr>
          <a:xfrm>
            <a:off x="556846" y="1952234"/>
            <a:ext cx="10515600" cy="4351338"/>
          </a:xfrm>
        </p:spPr>
        <p:txBody>
          <a:bodyPr>
            <a:normAutofit fontScale="85000" lnSpcReduction="20000"/>
          </a:bodyPr>
          <a:lstStyle/>
          <a:p>
            <a:pPr marL="0" indent="0">
              <a:buNone/>
            </a:pPr>
            <a:r>
              <a:rPr lang="en-GB" dirty="0"/>
              <a:t>Unpacking is splitting a sequence across variables: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&gt;&gt;&gt; a = (1,2)</a:t>
            </a:r>
          </a:p>
          <a:p>
            <a:pPr marL="0" indent="0">
              <a:buNone/>
            </a:pPr>
            <a:r>
              <a:rPr lang="en-GB" dirty="0">
                <a:latin typeface="Courier New" panose="02070309020205020404" pitchFamily="49" charset="0"/>
                <a:cs typeface="Courier New" panose="02070309020205020404" pitchFamily="49" charset="0"/>
              </a:rPr>
              <a:t>&gt;&gt;&gt; b, c = a</a:t>
            </a:r>
          </a:p>
          <a:p>
            <a:pPr marL="0" indent="0">
              <a:buNone/>
            </a:pPr>
            <a:r>
              <a:rPr lang="en-GB" dirty="0">
                <a:latin typeface="Courier New" panose="02070309020205020404" pitchFamily="49" charset="0"/>
                <a:cs typeface="Courier New" panose="02070309020205020404" pitchFamily="49" charset="0"/>
              </a:rPr>
              <a:t>&gt;&gt;&gt; b</a:t>
            </a:r>
          </a:p>
          <a:p>
            <a:pPr marL="0" indent="0">
              <a:buNone/>
            </a:pPr>
            <a:r>
              <a:rPr lang="en-GB" dirty="0">
                <a:latin typeface="Courier New" panose="02070309020205020404" pitchFamily="49" charset="0"/>
                <a:cs typeface="Courier New" panose="02070309020205020404" pitchFamily="49" charset="0"/>
              </a:rPr>
              <a:t>1</a:t>
            </a:r>
          </a:p>
          <a:p>
            <a:pPr marL="0" indent="0">
              <a:buNone/>
            </a:pPr>
            <a:r>
              <a:rPr lang="en-GB" dirty="0">
                <a:latin typeface="Courier New" panose="02070309020205020404" pitchFamily="49" charset="0"/>
                <a:cs typeface="Courier New" panose="02070309020205020404" pitchFamily="49" charset="0"/>
              </a:rPr>
              <a:t>&gt;&gt;&gt; c</a:t>
            </a:r>
          </a:p>
          <a:p>
            <a:pPr marL="0" indent="0">
              <a:buNone/>
            </a:pPr>
            <a:r>
              <a:rPr lang="en-GB" dirty="0">
                <a:latin typeface="Courier New" panose="02070309020205020404" pitchFamily="49" charset="0"/>
                <a:cs typeface="Courier New" panose="02070309020205020404" pitchFamily="49" charset="0"/>
              </a:rPr>
              <a:t>2</a:t>
            </a:r>
          </a:p>
          <a:p>
            <a:pPr marL="0" indent="0">
              <a:buNone/>
            </a:pPr>
            <a:r>
              <a:rPr lang="en-GB" dirty="0"/>
              <a:t>There must be the right number of variables to unpack into.</a:t>
            </a:r>
          </a:p>
          <a:p>
            <a:pPr marL="0" indent="0">
              <a:buNone/>
            </a:pPr>
            <a:r>
              <a:rPr lang="en-GB" dirty="0"/>
              <a:t>Relatively rare in other languages, so feels Pythonic.</a:t>
            </a:r>
          </a:p>
          <a:p>
            <a:pPr marL="0" indent="0">
              <a:buNone/>
            </a:pPr>
            <a:r>
              <a:rPr lang="en-GB"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952386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29FBE-8963-4038-B5CF-71AD6A1EE0B7}"/>
              </a:ext>
            </a:extLst>
          </p:cNvPr>
          <p:cNvSpPr>
            <a:spLocks noGrp="1"/>
          </p:cNvSpPr>
          <p:nvPr>
            <p:ph type="title"/>
          </p:nvPr>
        </p:nvSpPr>
        <p:spPr/>
        <p:txBody>
          <a:bodyPr/>
          <a:lstStyle/>
          <a:p>
            <a:pPr algn="r"/>
            <a:r>
              <a:rPr lang="en-GB" dirty="0"/>
              <a:t>Packing/Unpacking</a:t>
            </a:r>
          </a:p>
        </p:txBody>
      </p:sp>
      <p:sp>
        <p:nvSpPr>
          <p:cNvPr id="3" name="Content Placeholder 2">
            <a:extLst>
              <a:ext uri="{FF2B5EF4-FFF2-40B4-BE49-F238E27FC236}">
                <a16:creationId xmlns:a16="http://schemas.microsoft.com/office/drawing/2014/main" id="{24CBA6F7-8B1A-4970-AE12-55B090D601E6}"/>
              </a:ext>
            </a:extLst>
          </p:cNvPr>
          <p:cNvSpPr>
            <a:spLocks noGrp="1"/>
          </p:cNvSpPr>
          <p:nvPr>
            <p:ph idx="1"/>
          </p:nvPr>
        </p:nvSpPr>
        <p:spPr>
          <a:xfrm>
            <a:off x="337626" y="1463039"/>
            <a:ext cx="11676184" cy="5162843"/>
          </a:xfrm>
        </p:spPr>
        <p:txBody>
          <a:bodyPr>
            <a:normAutofit fontScale="92500" lnSpcReduction="20000"/>
          </a:bodyPr>
          <a:lstStyle/>
          <a:p>
            <a:pPr marL="0" indent="0">
              <a:buNone/>
            </a:pPr>
            <a:r>
              <a:rPr lang="en-GB" dirty="0"/>
              <a:t>This packing/unpacking means you can assign multiple variables at once:</a:t>
            </a:r>
          </a:p>
          <a:p>
            <a:pPr marL="0" indent="0">
              <a:buNone/>
            </a:pPr>
            <a:r>
              <a:rPr lang="en-GB" dirty="0">
                <a:latin typeface="Courier New" panose="02070309020205020404" pitchFamily="49" charset="0"/>
                <a:cs typeface="Courier New" panose="02070309020205020404" pitchFamily="49" charset="0"/>
              </a:rPr>
              <a:t>a, b = 1, 2</a:t>
            </a:r>
          </a:p>
          <a:p>
            <a:pPr marL="0" indent="0">
              <a:buNone/>
            </a:pPr>
            <a:r>
              <a:rPr lang="en-GB" dirty="0"/>
              <a:t>But also means you can do this:</a:t>
            </a:r>
          </a:p>
          <a:p>
            <a:pPr marL="0" indent="0">
              <a:spcAft>
                <a:spcPts val="1200"/>
              </a:spcAft>
              <a:buNone/>
            </a:pPr>
            <a:r>
              <a:rPr lang="en-GB" dirty="0">
                <a:latin typeface="Courier New" panose="02070309020205020404" pitchFamily="49" charset="0"/>
                <a:cs typeface="Courier New" panose="02070309020205020404" pitchFamily="49" charset="0"/>
              </a:rPr>
              <a:t>a, b = </a:t>
            </a:r>
            <a:r>
              <a:rPr lang="en-GB" dirty="0" err="1">
                <a:latin typeface="Courier New" panose="02070309020205020404" pitchFamily="49" charset="0"/>
                <a:cs typeface="Courier New" panose="02070309020205020404" pitchFamily="49" charset="0"/>
              </a:rPr>
              <a:t>divmod</a:t>
            </a:r>
            <a:r>
              <a:rPr lang="en-GB" dirty="0">
                <a:latin typeface="Courier New" panose="02070309020205020404" pitchFamily="49" charset="0"/>
                <a:cs typeface="Courier New" panose="02070309020205020404" pitchFamily="49" charset="0"/>
              </a:rPr>
              <a:t>(9,2)</a:t>
            </a:r>
          </a:p>
          <a:p>
            <a:pPr marL="0" indent="0">
              <a:spcAft>
                <a:spcPts val="1200"/>
              </a:spcAft>
              <a:buNone/>
            </a:pPr>
            <a:r>
              <a:rPr lang="en-GB" dirty="0"/>
              <a:t>If you see two variable names with a comma between, they are usually being assigned some unpacked sequence. </a:t>
            </a:r>
          </a:p>
          <a:p>
            <a:pPr marL="0" indent="0">
              <a:buNone/>
            </a:pPr>
            <a:r>
              <a:rPr lang="en-GB" dirty="0"/>
              <a:t>You can find out what type with:</a:t>
            </a:r>
          </a:p>
          <a:p>
            <a:pPr marL="0" indent="0">
              <a:buNone/>
            </a:pPr>
            <a:r>
              <a:rPr lang="en-GB" dirty="0">
                <a:latin typeface="Courier New" panose="02070309020205020404" pitchFamily="49" charset="0"/>
                <a:cs typeface="Courier New" panose="02070309020205020404" pitchFamily="49" charset="0"/>
              </a:rPr>
              <a:t>&gt;&gt;&gt; c = </a:t>
            </a:r>
            <a:r>
              <a:rPr lang="en-GB" dirty="0" err="1">
                <a:latin typeface="Courier New" panose="02070309020205020404" pitchFamily="49" charset="0"/>
                <a:cs typeface="Courier New" panose="02070309020205020404" pitchFamily="49" charset="0"/>
              </a:rPr>
              <a:t>divmod</a:t>
            </a:r>
            <a:r>
              <a:rPr lang="en-GB" dirty="0">
                <a:latin typeface="Courier New" panose="02070309020205020404" pitchFamily="49" charset="0"/>
                <a:cs typeface="Courier New" panose="02070309020205020404" pitchFamily="49" charset="0"/>
              </a:rPr>
              <a:t>(9,2)</a:t>
            </a:r>
          </a:p>
          <a:p>
            <a:pPr marL="0" indent="0">
              <a:buNone/>
            </a:pPr>
            <a:r>
              <a:rPr lang="en-GB" dirty="0">
                <a:latin typeface="Courier New" panose="02070309020205020404" pitchFamily="49" charset="0"/>
                <a:cs typeface="Courier New" panose="02070309020205020404" pitchFamily="49" charset="0"/>
              </a:rPr>
              <a:t>&gt;&gt;&gt; type(c)</a:t>
            </a:r>
          </a:p>
          <a:p>
            <a:pPr marL="0" indent="0">
              <a:buNone/>
            </a:pPr>
            <a:r>
              <a:rPr lang="en-GB" dirty="0"/>
              <a:t>or </a:t>
            </a:r>
          </a:p>
          <a:p>
            <a:pPr marL="0" indent="0">
              <a:spcAft>
                <a:spcPts val="1200"/>
              </a:spcAft>
              <a:buNone/>
            </a:pPr>
            <a:r>
              <a:rPr lang="en-GB" dirty="0">
                <a:latin typeface="Courier New" panose="02070309020205020404" pitchFamily="49" charset="0"/>
                <a:cs typeface="Courier New" panose="02070309020205020404" pitchFamily="49" charset="0"/>
              </a:rPr>
              <a:t>&gt;&gt;&gt; type(</a:t>
            </a:r>
            <a:r>
              <a:rPr lang="en-GB" dirty="0" err="1">
                <a:latin typeface="Courier New" panose="02070309020205020404" pitchFamily="49" charset="0"/>
                <a:cs typeface="Courier New" panose="02070309020205020404" pitchFamily="49" charset="0"/>
              </a:rPr>
              <a:t>divmod</a:t>
            </a:r>
            <a:r>
              <a:rPr lang="en-GB" dirty="0">
                <a:latin typeface="Courier New" panose="02070309020205020404" pitchFamily="49" charset="0"/>
                <a:cs typeface="Courier New" panose="02070309020205020404" pitchFamily="49" charset="0"/>
              </a:rPr>
              <a:t>(9,2))</a:t>
            </a:r>
          </a:p>
          <a:p>
            <a:pPr marL="0" indent="0">
              <a:buNone/>
            </a:pPr>
            <a:r>
              <a:rPr lang="en-GB" dirty="0"/>
              <a:t>Which returns the sequence (here a tuple) and passes it straight to the type function.</a:t>
            </a:r>
          </a:p>
          <a:p>
            <a:pPr marL="0" indent="0">
              <a:buNone/>
            </a:pPr>
            <a:endParaRPr lang="en-GB" dirty="0"/>
          </a:p>
        </p:txBody>
      </p:sp>
    </p:spTree>
    <p:extLst>
      <p:ext uri="{BB962C8B-B14F-4D97-AF65-F5344CB8AC3E}">
        <p14:creationId xmlns:p14="http://schemas.microsoft.com/office/powerpoint/2010/main" val="166290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FF9D6-F408-4423-BB25-24773CDEF2B1}"/>
              </a:ext>
            </a:extLst>
          </p:cNvPr>
          <p:cNvSpPr>
            <a:spLocks noGrp="1"/>
          </p:cNvSpPr>
          <p:nvPr>
            <p:ph type="title"/>
          </p:nvPr>
        </p:nvSpPr>
        <p:spPr/>
        <p:txBody>
          <a:bodyPr/>
          <a:lstStyle/>
          <a:p>
            <a:r>
              <a:rPr lang="en-GB" dirty="0"/>
              <a:t>Complicated variable assignment example</a:t>
            </a:r>
          </a:p>
        </p:txBody>
      </p:sp>
      <p:sp>
        <p:nvSpPr>
          <p:cNvPr id="3" name="Content Placeholder 2">
            <a:extLst>
              <a:ext uri="{FF2B5EF4-FFF2-40B4-BE49-F238E27FC236}">
                <a16:creationId xmlns:a16="http://schemas.microsoft.com/office/drawing/2014/main" id="{667F3C32-9760-40F6-81B8-D6290F33675C}"/>
              </a:ext>
            </a:extLst>
          </p:cNvPr>
          <p:cNvSpPr>
            <a:spLocks noGrp="1"/>
          </p:cNvSpPr>
          <p:nvPr>
            <p:ph idx="1"/>
          </p:nvPr>
        </p:nvSpPr>
        <p:spPr/>
        <p:txBody>
          <a:bodyPr>
            <a:normAutofit/>
          </a:bodyPr>
          <a:lstStyle/>
          <a:p>
            <a:pPr marL="0" indent="0">
              <a:buNone/>
            </a:pPr>
            <a:r>
              <a:rPr lang="en-GB" dirty="0">
                <a:latin typeface="Courier New" panose="02070309020205020404" pitchFamily="49" charset="0"/>
                <a:cs typeface="Courier New" panose="02070309020205020404" pitchFamily="49" charset="0"/>
              </a:rPr>
              <a:t>&gt;&gt;&gt; # Fibonacci series</a:t>
            </a:r>
          </a:p>
          <a:p>
            <a:pPr marL="0" indent="0">
              <a:buNone/>
            </a:pPr>
            <a:r>
              <a:rPr lang="en-GB" dirty="0">
                <a:latin typeface="Courier New" panose="02070309020205020404" pitchFamily="49" charset="0"/>
                <a:cs typeface="Courier New" panose="02070309020205020404" pitchFamily="49" charset="0"/>
              </a:rPr>
              <a:t>&gt;&gt;&gt; # the sum of two elements defines the next</a:t>
            </a:r>
          </a:p>
          <a:p>
            <a:pPr marL="0" indent="0">
              <a:buNone/>
            </a:pPr>
            <a:r>
              <a:rPr lang="en-GB" dirty="0">
                <a:latin typeface="Courier New" panose="02070309020205020404" pitchFamily="49" charset="0"/>
                <a:cs typeface="Courier New" panose="02070309020205020404" pitchFamily="49" charset="0"/>
              </a:rPr>
              <a:t>&gt;&gt;&gt; a, b = 0, 1</a:t>
            </a:r>
          </a:p>
          <a:p>
            <a:pPr marL="0" indent="0">
              <a:buNone/>
            </a:pPr>
            <a:r>
              <a:rPr lang="en-GB" dirty="0">
                <a:latin typeface="Courier New" panose="02070309020205020404" pitchFamily="49" charset="0"/>
                <a:cs typeface="Courier New" panose="02070309020205020404" pitchFamily="49" charset="0"/>
              </a:rPr>
              <a:t>&gt;&gt;&gt; while b &lt; 10:</a:t>
            </a:r>
          </a:p>
          <a:p>
            <a:pPr marL="0" indent="0">
              <a:buNone/>
            </a:pPr>
            <a:r>
              <a:rPr lang="en-GB" dirty="0">
                <a:latin typeface="Courier New" panose="02070309020205020404" pitchFamily="49" charset="0"/>
                <a:cs typeface="Courier New" panose="02070309020205020404" pitchFamily="49" charset="0"/>
              </a:rPr>
              <a:t>...     print(b)</a:t>
            </a:r>
          </a:p>
          <a:p>
            <a:pPr marL="0" indent="0">
              <a:buNone/>
            </a:pPr>
            <a:r>
              <a:rPr lang="en-GB" dirty="0">
                <a:latin typeface="Courier New" panose="02070309020205020404" pitchFamily="49" charset="0"/>
                <a:cs typeface="Courier New" panose="02070309020205020404" pitchFamily="49" charset="0"/>
              </a:rPr>
              <a:t>...     a, b = b, </a:t>
            </a:r>
            <a:r>
              <a:rPr lang="en-GB" dirty="0" err="1">
                <a:latin typeface="Courier New" panose="02070309020205020404" pitchFamily="49" charset="0"/>
                <a:cs typeface="Courier New" panose="02070309020205020404" pitchFamily="49" charset="0"/>
              </a:rPr>
              <a:t>a+b</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134790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E16CC-7454-4900-89D8-9BD19A05700A}"/>
              </a:ext>
            </a:extLst>
          </p:cNvPr>
          <p:cNvSpPr>
            <a:spLocks noGrp="1"/>
          </p:cNvSpPr>
          <p:nvPr>
            <p:ph type="title"/>
          </p:nvPr>
        </p:nvSpPr>
        <p:spPr>
          <a:xfrm>
            <a:off x="1302434" y="179680"/>
            <a:ext cx="10515600" cy="1325563"/>
          </a:xfrm>
        </p:spPr>
        <p:txBody>
          <a:bodyPr/>
          <a:lstStyle/>
          <a:p>
            <a:pPr algn="r"/>
            <a:r>
              <a:rPr lang="en-GB" dirty="0"/>
              <a:t>Ranges</a:t>
            </a:r>
          </a:p>
        </p:txBody>
      </p:sp>
      <p:sp>
        <p:nvSpPr>
          <p:cNvPr id="3" name="Content Placeholder 2">
            <a:extLst>
              <a:ext uri="{FF2B5EF4-FFF2-40B4-BE49-F238E27FC236}">
                <a16:creationId xmlns:a16="http://schemas.microsoft.com/office/drawing/2014/main" id="{EF205502-9F9F-4DDB-B35C-D8F748A73098}"/>
              </a:ext>
            </a:extLst>
          </p:cNvPr>
          <p:cNvSpPr>
            <a:spLocks noGrp="1"/>
          </p:cNvSpPr>
          <p:nvPr>
            <p:ph idx="1"/>
          </p:nvPr>
        </p:nvSpPr>
        <p:spPr>
          <a:xfrm>
            <a:off x="253219" y="1505243"/>
            <a:ext cx="11690252" cy="4671720"/>
          </a:xfrm>
        </p:spPr>
        <p:txBody>
          <a:bodyPr>
            <a:normAutofit fontScale="92500" lnSpcReduction="20000"/>
          </a:bodyPr>
          <a:lstStyle/>
          <a:p>
            <a:pPr marL="0" indent="0">
              <a:buNone/>
            </a:pPr>
            <a:r>
              <a:rPr lang="en-GB" dirty="0"/>
              <a:t>Ranges are a special type of immutable sequence. </a:t>
            </a:r>
          </a:p>
          <a:p>
            <a:pPr marL="0" indent="0">
              <a:spcAft>
                <a:spcPts val="1200"/>
              </a:spcAft>
              <a:buNone/>
            </a:pPr>
            <a:r>
              <a:rPr lang="en-GB" dirty="0">
                <a:latin typeface="Courier New" panose="02070309020205020404" pitchFamily="49" charset="0"/>
                <a:cs typeface="Courier New" panose="02070309020205020404" pitchFamily="49" charset="0"/>
              </a:rPr>
              <a:t>range(</a:t>
            </a:r>
            <a:r>
              <a:rPr lang="en-GB" i="1" dirty="0">
                <a:latin typeface="Courier New" panose="02070309020205020404" pitchFamily="49" charset="0"/>
                <a:cs typeface="Courier New" panose="02070309020205020404" pitchFamily="49" charset="0"/>
              </a:rPr>
              <a:t>start,</a:t>
            </a:r>
            <a:r>
              <a:rPr lang="en-GB" dirty="0">
                <a:latin typeface="Courier New" panose="02070309020205020404" pitchFamily="49" charset="0"/>
                <a:cs typeface="Courier New" panose="02070309020205020404" pitchFamily="49" charset="0"/>
              </a:rPr>
              <a:t> </a:t>
            </a:r>
            <a:r>
              <a:rPr lang="en-GB" b="1" dirty="0">
                <a:latin typeface="Courier New" panose="02070309020205020404" pitchFamily="49" charset="0"/>
                <a:cs typeface="Courier New" panose="02070309020205020404" pitchFamily="49" charset="0"/>
              </a:rPr>
              <a:t>stop</a:t>
            </a:r>
            <a:r>
              <a:rPr lang="en-GB" i="1" dirty="0">
                <a:latin typeface="Courier New" panose="02070309020205020404" pitchFamily="49" charset="0"/>
                <a:cs typeface="Courier New" panose="02070309020205020404" pitchFamily="49" charset="0"/>
              </a:rPr>
              <a:t>, step</a:t>
            </a:r>
            <a:r>
              <a:rPr lang="en-GB" dirty="0">
                <a:latin typeface="Courier New" panose="02070309020205020404" pitchFamily="49" charset="0"/>
                <a:cs typeface="Courier New" panose="02070309020205020404" pitchFamily="49" charset="0"/>
              </a:rPr>
              <a:t>)   </a:t>
            </a:r>
            <a:r>
              <a:rPr lang="en-GB" dirty="0"/>
              <a:t>	</a:t>
            </a:r>
            <a:r>
              <a:rPr lang="en-GB" dirty="0">
                <a:latin typeface="Courier New" panose="02070309020205020404" pitchFamily="49" charset="0"/>
                <a:cs typeface="Courier New" panose="02070309020205020404" pitchFamily="49" charset="0"/>
              </a:rPr>
              <a:t># Elements in </a:t>
            </a:r>
            <a:r>
              <a:rPr lang="en-GB" i="1" dirty="0">
                <a:latin typeface="Courier New" panose="02070309020205020404" pitchFamily="49" charset="0"/>
                <a:cs typeface="Courier New" panose="02070309020205020404" pitchFamily="49" charset="0"/>
              </a:rPr>
              <a:t>italics</a:t>
            </a:r>
            <a:r>
              <a:rPr lang="en-GB" dirty="0">
                <a:latin typeface="Courier New" panose="02070309020205020404" pitchFamily="49" charset="0"/>
                <a:cs typeface="Courier New" panose="02070309020205020404" pitchFamily="49" charset="0"/>
              </a:rPr>
              <a:t> optional</a:t>
            </a:r>
          </a:p>
          <a:p>
            <a:pPr marL="0" indent="0">
              <a:buNone/>
            </a:pPr>
            <a:r>
              <a:rPr lang="en-GB" dirty="0"/>
              <a:t>Start; stop; step should be </a:t>
            </a:r>
            <a:r>
              <a:rPr lang="en-GB" dirty="0" err="1"/>
              <a:t>ints</a:t>
            </a:r>
            <a:r>
              <a:rPr lang="en-GB" dirty="0"/>
              <a:t>.</a:t>
            </a:r>
          </a:p>
          <a:p>
            <a:pPr marL="0" indent="0">
              <a:buNone/>
            </a:pPr>
            <a:r>
              <a:rPr lang="en-GB" dirty="0"/>
              <a:t>Default for start = 0</a:t>
            </a:r>
          </a:p>
          <a:p>
            <a:pPr marL="0" indent="0">
              <a:buNone/>
            </a:pPr>
            <a:r>
              <a:rPr lang="en-GB" dirty="0"/>
              <a:t>Default for step = 1</a:t>
            </a:r>
          </a:p>
          <a:p>
            <a:pPr marL="0" indent="0">
              <a:spcAft>
                <a:spcPts val="1200"/>
              </a:spcAft>
              <a:buNone/>
            </a:pPr>
            <a:r>
              <a:rPr lang="en-GB" dirty="0"/>
              <a:t>Generates numbers up to but not including stop.</a:t>
            </a:r>
          </a:p>
          <a:p>
            <a:pPr marL="0" indent="0">
              <a:buNone/>
            </a:pPr>
            <a:r>
              <a:rPr lang="en-GB" dirty="0">
                <a:latin typeface="Courier New" panose="02070309020205020404" pitchFamily="49" charset="0"/>
                <a:cs typeface="Courier New" panose="02070309020205020404" pitchFamily="49" charset="0"/>
              </a:rPr>
              <a:t>range(4) 			</a:t>
            </a:r>
            <a:r>
              <a:rPr lang="en-GB" dirty="0"/>
              <a:t>generates 	</a:t>
            </a:r>
            <a:r>
              <a:rPr lang="en-GB" dirty="0">
                <a:latin typeface="Courier New" panose="02070309020205020404" pitchFamily="49" charset="0"/>
                <a:cs typeface="Courier New" panose="02070309020205020404" pitchFamily="49" charset="0"/>
              </a:rPr>
              <a:t>0,1,2,3</a:t>
            </a:r>
          </a:p>
          <a:p>
            <a:pPr marL="0" indent="0">
              <a:buNone/>
            </a:pPr>
            <a:r>
              <a:rPr lang="en-GB" dirty="0"/>
              <a:t>Note how this is the same as  sequence indices - this will come in useful.</a:t>
            </a:r>
          </a:p>
          <a:p>
            <a:pPr marL="0" indent="0">
              <a:buNone/>
            </a:pPr>
            <a:r>
              <a:rPr lang="en-GB" dirty="0">
                <a:latin typeface="Courier New" panose="02070309020205020404" pitchFamily="49" charset="0"/>
                <a:cs typeface="Courier New" panose="02070309020205020404" pitchFamily="49" charset="0"/>
              </a:rPr>
              <a:t>range(2,8,2) 		</a:t>
            </a:r>
            <a:r>
              <a:rPr lang="en-GB" dirty="0"/>
              <a:t>generates 	</a:t>
            </a:r>
            <a:r>
              <a:rPr lang="en-GB" dirty="0">
                <a:latin typeface="Courier New" panose="02070309020205020404" pitchFamily="49" charset="0"/>
                <a:cs typeface="Courier New" panose="02070309020205020404" pitchFamily="49" charset="0"/>
              </a:rPr>
              <a:t>2,4,6</a:t>
            </a:r>
          </a:p>
          <a:p>
            <a:pPr marL="0" indent="0">
              <a:buNone/>
            </a:pPr>
            <a:r>
              <a:rPr lang="en-GB" dirty="0">
                <a:latin typeface="Courier New" panose="02070309020205020404" pitchFamily="49" charset="0"/>
                <a:cs typeface="Courier New" panose="02070309020205020404" pitchFamily="49" charset="0"/>
              </a:rPr>
              <a:t>range(0,-5,-1) 	</a:t>
            </a:r>
            <a:r>
              <a:rPr lang="en-GB" dirty="0"/>
              <a:t>generates 	</a:t>
            </a:r>
            <a:r>
              <a:rPr lang="en-GB" dirty="0">
                <a:latin typeface="Courier New" panose="02070309020205020404" pitchFamily="49" charset="0"/>
                <a:cs typeface="Courier New" panose="02070309020205020404" pitchFamily="49" charset="0"/>
              </a:rPr>
              <a:t>0,-1,-2,-3,-4</a:t>
            </a:r>
          </a:p>
          <a:p>
            <a:pPr marL="0" indent="0">
              <a:buNone/>
            </a:pPr>
            <a:endParaRPr lang="en-GB" dirty="0"/>
          </a:p>
        </p:txBody>
      </p:sp>
    </p:spTree>
    <p:extLst>
      <p:ext uri="{BB962C8B-B14F-4D97-AF65-F5344CB8AC3E}">
        <p14:creationId xmlns:p14="http://schemas.microsoft.com/office/powerpoint/2010/main" val="2772521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C75B9-8385-4B05-B6A9-AFA26B6B193D}"/>
              </a:ext>
            </a:extLst>
          </p:cNvPr>
          <p:cNvSpPr>
            <a:spLocks noGrp="1"/>
          </p:cNvSpPr>
          <p:nvPr>
            <p:ph type="title"/>
          </p:nvPr>
        </p:nvSpPr>
        <p:spPr>
          <a:xfrm>
            <a:off x="1676400" y="0"/>
            <a:ext cx="10182664" cy="1325563"/>
          </a:xfrm>
        </p:spPr>
        <p:txBody>
          <a:bodyPr/>
          <a:lstStyle/>
          <a:p>
            <a:pPr algn="r"/>
            <a:r>
              <a:rPr lang="en-GB" dirty="0"/>
              <a:t>Tuple constructor</a:t>
            </a:r>
          </a:p>
        </p:txBody>
      </p:sp>
      <p:sp>
        <p:nvSpPr>
          <p:cNvPr id="3" name="Content Placeholder 2">
            <a:extLst>
              <a:ext uri="{FF2B5EF4-FFF2-40B4-BE49-F238E27FC236}">
                <a16:creationId xmlns:a16="http://schemas.microsoft.com/office/drawing/2014/main" id="{F83A3D80-23F0-4AB5-9F9A-D3177AAE4782}"/>
              </a:ext>
            </a:extLst>
          </p:cNvPr>
          <p:cNvSpPr>
            <a:spLocks noGrp="1"/>
          </p:cNvSpPr>
          <p:nvPr>
            <p:ph idx="1"/>
          </p:nvPr>
        </p:nvSpPr>
        <p:spPr>
          <a:xfrm>
            <a:off x="323557" y="1547446"/>
            <a:ext cx="11535507" cy="5092505"/>
          </a:xfrm>
        </p:spPr>
        <p:txBody>
          <a:bodyPr>
            <a:normAutofit fontScale="77500" lnSpcReduction="20000"/>
          </a:bodyPr>
          <a:lstStyle/>
          <a:p>
            <a:pPr marL="0" indent="0">
              <a:buNone/>
            </a:pPr>
            <a:r>
              <a:rPr lang="en-GB" dirty="0">
                <a:latin typeface="Courier New" panose="02070309020205020404" pitchFamily="49" charset="0"/>
                <a:cs typeface="Courier New" panose="02070309020205020404" pitchFamily="49" charset="0"/>
              </a:rPr>
              <a:t>a = tuple(x)	# Where x is a container or producer of a sequence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One way to make a tuple is thus:</a:t>
            </a:r>
          </a:p>
          <a:p>
            <a:pPr marL="0" indent="0">
              <a:buNone/>
            </a:pPr>
            <a:r>
              <a:rPr lang="en-GB" dirty="0">
                <a:latin typeface="Courier New" panose="02070309020205020404" pitchFamily="49" charset="0"/>
                <a:cs typeface="Courier New" panose="02070309020205020404" pitchFamily="49" charset="0"/>
              </a:rPr>
              <a:t>&gt;&gt;&gt; a = tuple(range(5))</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(0,1,2,3,4)</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Note you can't just assign a label:</a:t>
            </a:r>
          </a:p>
          <a:p>
            <a:pPr marL="0" indent="0">
              <a:buNone/>
            </a:pPr>
            <a:r>
              <a:rPr lang="en-GB" dirty="0">
                <a:latin typeface="Courier New" panose="02070309020205020404" pitchFamily="49" charset="0"/>
                <a:cs typeface="Courier New" panose="02070309020205020404" pitchFamily="49" charset="0"/>
              </a:rPr>
              <a:t>&gt;&gt;&gt; a = range(5)</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'range(0,5)'</a:t>
            </a:r>
          </a:p>
          <a:p>
            <a:pPr marL="0" indent="0">
              <a:buNone/>
            </a:pPr>
            <a:r>
              <a:rPr lang="en-GB" dirty="0">
                <a:latin typeface="Courier New" panose="02070309020205020404" pitchFamily="49" charset="0"/>
                <a:cs typeface="Courier New" panose="02070309020205020404" pitchFamily="49" charset="0"/>
              </a:rPr>
              <a:t>&gt;&gt;&gt; type(a)</a:t>
            </a:r>
          </a:p>
          <a:p>
            <a:pPr marL="0" indent="0">
              <a:buNone/>
            </a:pPr>
            <a:r>
              <a:rPr lang="en-GB" dirty="0">
                <a:latin typeface="Courier New" panose="02070309020205020404" pitchFamily="49" charset="0"/>
                <a:cs typeface="Courier New" panose="02070309020205020404" pitchFamily="49" charset="0"/>
              </a:rPr>
              <a:t>&lt;class 'range'&gt;</a:t>
            </a:r>
          </a:p>
        </p:txBody>
      </p:sp>
    </p:spTree>
    <p:extLst>
      <p:ext uri="{BB962C8B-B14F-4D97-AF65-F5344CB8AC3E}">
        <p14:creationId xmlns:p14="http://schemas.microsoft.com/office/powerpoint/2010/main" val="3749743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72F7B-A650-4779-8465-8AA80BAAD105}"/>
              </a:ext>
            </a:extLst>
          </p:cNvPr>
          <p:cNvSpPr>
            <a:spLocks noGrp="1"/>
          </p:cNvSpPr>
          <p:nvPr>
            <p:ph type="title"/>
          </p:nvPr>
        </p:nvSpPr>
        <p:spPr/>
        <p:txBody>
          <a:bodyPr/>
          <a:lstStyle/>
          <a:p>
            <a:pPr algn="r"/>
            <a:r>
              <a:rPr lang="en-GB" dirty="0"/>
              <a:t>Sequence functions</a:t>
            </a:r>
          </a:p>
        </p:txBody>
      </p:sp>
      <p:sp>
        <p:nvSpPr>
          <p:cNvPr id="3" name="Content Placeholder 2">
            <a:extLst>
              <a:ext uri="{FF2B5EF4-FFF2-40B4-BE49-F238E27FC236}">
                <a16:creationId xmlns:a16="http://schemas.microsoft.com/office/drawing/2014/main" id="{A5BD0863-26E2-45E8-A0A4-2D507A870CE5}"/>
              </a:ext>
            </a:extLst>
          </p:cNvPr>
          <p:cNvSpPr>
            <a:spLocks noGrp="1"/>
          </p:cNvSpPr>
          <p:nvPr>
            <p:ph idx="1"/>
          </p:nvPr>
        </p:nvSpPr>
        <p:spPr>
          <a:xfrm>
            <a:off x="683454" y="1952234"/>
            <a:ext cx="11274083" cy="4351338"/>
          </a:xfrm>
        </p:spPr>
        <p:txBody>
          <a:bodyPr>
            <a:normAutofit/>
          </a:bodyPr>
          <a:lstStyle/>
          <a:p>
            <a:pPr marL="0" indent="0">
              <a:buNone/>
            </a:pPr>
            <a:r>
              <a:rPr lang="en-GB" dirty="0">
                <a:latin typeface="Courier New" panose="02070309020205020404" pitchFamily="49" charset="0"/>
                <a:cs typeface="Courier New" panose="02070309020205020404" pitchFamily="49" charset="0"/>
              </a:rPr>
              <a:t>min(a) </a:t>
            </a:r>
            <a:r>
              <a:rPr lang="en-GB" dirty="0"/>
              <a:t>		Smallest item in a. 	 </a:t>
            </a:r>
          </a:p>
          <a:p>
            <a:pPr marL="0" indent="0">
              <a:buNone/>
            </a:pPr>
            <a:r>
              <a:rPr lang="en-GB" dirty="0">
                <a:latin typeface="Courier New" panose="02070309020205020404" pitchFamily="49" charset="0"/>
                <a:cs typeface="Courier New" panose="02070309020205020404" pitchFamily="49" charset="0"/>
              </a:rPr>
              <a:t>max(a) </a:t>
            </a:r>
            <a:r>
              <a:rPr lang="en-GB" dirty="0"/>
              <a:t>		Largest item in a.	 </a:t>
            </a:r>
          </a:p>
          <a:p>
            <a:pPr marL="0" indent="0">
              <a:buNone/>
            </a:pPr>
            <a:r>
              <a:rPr lang="en-GB" dirty="0" err="1">
                <a:latin typeface="Courier New" panose="02070309020205020404" pitchFamily="49" charset="0"/>
                <a:cs typeface="Courier New" panose="02070309020205020404" pitchFamily="49" charset="0"/>
              </a:rPr>
              <a:t>a.index</a:t>
            </a:r>
            <a:r>
              <a:rPr lang="en-GB" dirty="0">
                <a:latin typeface="Courier New" panose="02070309020205020404" pitchFamily="49" charset="0"/>
                <a:cs typeface="Courier New" panose="02070309020205020404" pitchFamily="49" charset="0"/>
              </a:rPr>
              <a:t>(</a:t>
            </a:r>
            <a:r>
              <a:rPr lang="en-GB" b="1" dirty="0" err="1">
                <a:latin typeface="Courier New" panose="02070309020205020404" pitchFamily="49" charset="0"/>
                <a:cs typeface="Courier New" panose="02070309020205020404" pitchFamily="49" charset="0"/>
              </a:rPr>
              <a:t>x</a:t>
            </a:r>
            <a:r>
              <a:rPr lang="en-GB" i="1" dirty="0" err="1">
                <a:latin typeface="Courier New" panose="02070309020205020404" pitchFamily="49" charset="0"/>
                <a:cs typeface="Courier New" panose="02070309020205020404" pitchFamily="49" charset="0"/>
              </a:rPr>
              <a:t>,i,j</a:t>
            </a:r>
            <a:r>
              <a:rPr lang="en-GB" dirty="0">
                <a:latin typeface="Courier New" panose="02070309020205020404" pitchFamily="49" charset="0"/>
                <a:cs typeface="Courier New" panose="02070309020205020404" pitchFamily="49" charset="0"/>
              </a:rPr>
              <a:t>) </a:t>
            </a:r>
            <a:r>
              <a:rPr lang="en-GB" dirty="0"/>
              <a:t>	Index of the first occurrence of x in a </a:t>
            </a:r>
          </a:p>
          <a:p>
            <a:pPr marL="0" indent="0">
              <a:buNone/>
            </a:pPr>
            <a:r>
              <a:rPr lang="en-GB" dirty="0"/>
              <a:t>			    	(at or after optional index </a:t>
            </a:r>
            <a:r>
              <a:rPr lang="en-GB" dirty="0" err="1"/>
              <a:t>i</a:t>
            </a:r>
            <a:r>
              <a:rPr lang="en-GB" dirty="0"/>
              <a:t> and before index j). 	</a:t>
            </a:r>
          </a:p>
          <a:p>
            <a:pPr marL="0" indent="0">
              <a:buNone/>
            </a:pPr>
            <a:r>
              <a:rPr lang="en-GB" dirty="0" err="1">
                <a:latin typeface="Courier New" panose="02070309020205020404" pitchFamily="49" charset="0"/>
                <a:cs typeface="Courier New" panose="02070309020205020404" pitchFamily="49" charset="0"/>
              </a:rPr>
              <a:t>a.count</a:t>
            </a:r>
            <a:r>
              <a:rPr lang="en-GB" dirty="0">
                <a:latin typeface="Courier New" panose="02070309020205020404" pitchFamily="49" charset="0"/>
                <a:cs typeface="Courier New" panose="02070309020205020404" pitchFamily="49" charset="0"/>
              </a:rPr>
              <a:t>(x) </a:t>
            </a:r>
            <a:r>
              <a:rPr lang="en-GB" dirty="0"/>
              <a:t>		Counts </a:t>
            </a:r>
            <a:r>
              <a:rPr lang="en-GB"/>
              <a:t>of x </a:t>
            </a:r>
            <a:r>
              <a:rPr lang="en-GB" dirty="0"/>
              <a:t>in a.</a:t>
            </a:r>
          </a:p>
          <a:p>
            <a:pPr marL="0" indent="0">
              <a:buNone/>
            </a:pPr>
            <a:r>
              <a:rPr lang="en-GB" dirty="0">
                <a:latin typeface="Courier New" panose="02070309020205020404" pitchFamily="49" charset="0"/>
                <a:cs typeface="Courier New" panose="02070309020205020404" pitchFamily="49" charset="0"/>
              </a:rPr>
              <a:t>any(a)		</a:t>
            </a:r>
            <a:r>
              <a:rPr lang="en-GB" dirty="0"/>
              <a:t>For a sequence of Booleans, checks whether any are true</a:t>
            </a:r>
          </a:p>
          <a:p>
            <a:pPr marL="0" indent="0">
              <a:buNone/>
            </a:pPr>
            <a:r>
              <a:rPr lang="en-GB" dirty="0"/>
              <a:t>				Returns as soon as it finds one (likewise, because</a:t>
            </a:r>
          </a:p>
          <a:p>
            <a:pPr marL="0" indent="0">
              <a:buNone/>
            </a:pPr>
            <a:r>
              <a:rPr lang="en-GB" dirty="0"/>
              <a:t>				of conversion, whether any numbers are != 0)	</a:t>
            </a:r>
          </a:p>
        </p:txBody>
      </p:sp>
    </p:spTree>
    <p:extLst>
      <p:ext uri="{BB962C8B-B14F-4D97-AF65-F5344CB8AC3E}">
        <p14:creationId xmlns:p14="http://schemas.microsoft.com/office/powerpoint/2010/main" val="3682441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2668" y="349626"/>
            <a:ext cx="10515600" cy="1325563"/>
          </a:xfrm>
        </p:spPr>
        <p:txBody>
          <a:bodyPr/>
          <a:lstStyle/>
          <a:p>
            <a:pPr algn="r"/>
            <a:r>
              <a:rPr lang="en-GB" dirty="0"/>
              <a:t>Holding more than one thing</a:t>
            </a:r>
          </a:p>
        </p:txBody>
      </p:sp>
      <p:sp>
        <p:nvSpPr>
          <p:cNvPr id="3" name="Content Placeholder 2"/>
          <p:cNvSpPr>
            <a:spLocks noGrp="1"/>
          </p:cNvSpPr>
          <p:nvPr>
            <p:ph idx="1"/>
          </p:nvPr>
        </p:nvSpPr>
        <p:spPr>
          <a:xfrm>
            <a:off x="497238" y="1675188"/>
            <a:ext cx="11312470" cy="4849597"/>
          </a:xfrm>
        </p:spPr>
        <p:txBody>
          <a:bodyPr>
            <a:normAutofit fontScale="92500" lnSpcReduction="10000"/>
          </a:bodyPr>
          <a:lstStyle/>
          <a:p>
            <a:pPr marL="0" indent="0">
              <a:buNone/>
            </a:pPr>
            <a:r>
              <a:rPr lang="en-GB" dirty="0"/>
              <a:t>What happens if we want to store more than one thing?</a:t>
            </a:r>
          </a:p>
          <a:p>
            <a:pPr marL="0" indent="0">
              <a:buNone/>
            </a:pPr>
            <a:endParaRPr lang="en-GB" dirty="0"/>
          </a:p>
          <a:p>
            <a:pPr marL="0" indent="0">
              <a:buNone/>
            </a:pPr>
            <a:r>
              <a:rPr lang="en-GB" dirty="0"/>
              <a:t>What happens if we want to store 10000 data points? We don’t want to have to call each by a new name.</a:t>
            </a:r>
          </a:p>
          <a:p>
            <a:pPr marL="0" indent="0">
              <a:buNone/>
            </a:pPr>
            <a:endParaRPr lang="en-GB" dirty="0"/>
          </a:p>
          <a:p>
            <a:pPr marL="0" indent="0">
              <a:buNone/>
            </a:pPr>
            <a:r>
              <a:rPr lang="en-GB" dirty="0"/>
              <a:t>Languages generally have variables that are arrays: one variable that can store multiple things with one name and a numerical index. Here’s one in Java:</a:t>
            </a:r>
          </a:p>
          <a:p>
            <a:pPr marL="0" indent="0">
              <a:buNone/>
            </a:pPr>
            <a:r>
              <a:rPr lang="en-GB" dirty="0"/>
              <a:t>Assignment:</a:t>
            </a:r>
          </a:p>
          <a:p>
            <a:pPr marL="0" indent="0">
              <a:buNone/>
            </a:pPr>
            <a:r>
              <a:rPr lang="en-GB" dirty="0" err="1">
                <a:latin typeface="Courier New" panose="02070309020205020404" pitchFamily="49" charset="0"/>
                <a:cs typeface="Courier New" panose="02070309020205020404" pitchFamily="49" charset="0"/>
              </a:rPr>
              <a:t>array_name</a:t>
            </a:r>
            <a:r>
              <a:rPr lang="en-GB" dirty="0">
                <a:latin typeface="Courier New" panose="02070309020205020404" pitchFamily="49" charset="0"/>
                <a:cs typeface="Courier New" panose="02070309020205020404" pitchFamily="49" charset="0"/>
              </a:rPr>
              <a:t>[3] = 21;</a:t>
            </a:r>
          </a:p>
          <a:p>
            <a:pPr marL="0" indent="0">
              <a:buNone/>
            </a:pPr>
            <a:r>
              <a:rPr lang="en-GB" dirty="0"/>
              <a:t>Subscription:</a:t>
            </a: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System.out.print</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array_name</a:t>
            </a:r>
            <a:r>
              <a:rPr lang="en-GB" dirty="0">
                <a:latin typeface="Courier New" panose="02070309020205020404" pitchFamily="49" charset="0"/>
                <a:cs typeface="Courier New" panose="02070309020205020404" pitchFamily="49" charset="0"/>
              </a:rPr>
              <a:t>[3]);</a:t>
            </a:r>
          </a:p>
          <a:p>
            <a:pPr marL="0" indent="0">
              <a:buNone/>
            </a:pPr>
            <a:endParaRPr lang="en-GB" dirty="0"/>
          </a:p>
        </p:txBody>
      </p:sp>
    </p:spTree>
    <p:extLst>
      <p:ext uri="{BB962C8B-B14F-4D97-AF65-F5344CB8AC3E}">
        <p14:creationId xmlns:p14="http://schemas.microsoft.com/office/powerpoint/2010/main" val="2050359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 of range</a:t>
            </a:r>
          </a:p>
        </p:txBody>
      </p:sp>
      <p:sp>
        <p:nvSpPr>
          <p:cNvPr id="3" name="Content Placeholder 2"/>
          <p:cNvSpPr>
            <a:spLocks noGrp="1"/>
          </p:cNvSpPr>
          <p:nvPr>
            <p:ph idx="1"/>
          </p:nvPr>
        </p:nvSpPr>
        <p:spPr/>
        <p:txBody>
          <a:bodyPr/>
          <a:lstStyle/>
          <a:p>
            <a:pPr marL="0" indent="0">
              <a:buNone/>
            </a:pPr>
            <a:r>
              <a:rPr lang="en-GB" dirty="0"/>
              <a:t>Depending on the language and data stored, the array will either refer to a space in memory where all the literals are stored, or will contain </a:t>
            </a:r>
            <a:r>
              <a:rPr lang="en-GB" dirty="0">
                <a:solidFill>
                  <a:schemeClr val="accent1"/>
                </a:solidFill>
              </a:rPr>
              <a:t>pointers </a:t>
            </a:r>
            <a:r>
              <a:rPr lang="en-GB" dirty="0"/>
              <a:t>(memory addresses) or </a:t>
            </a:r>
            <a:r>
              <a:rPr lang="en-GB" dirty="0">
                <a:solidFill>
                  <a:schemeClr val="accent1"/>
                </a:solidFill>
              </a:rPr>
              <a:t>references </a:t>
            </a:r>
            <a:r>
              <a:rPr lang="en-GB" dirty="0"/>
              <a:t>(linked labels) to their locations in memory (in Python it is generally the later).</a:t>
            </a:r>
          </a:p>
          <a:p>
            <a:pPr marL="0" indent="0">
              <a:buNone/>
            </a:pPr>
            <a:endParaRPr lang="en-GB" dirty="0"/>
          </a:p>
          <a:p>
            <a:pPr marL="0" indent="0">
              <a:buNone/>
            </a:pPr>
            <a:r>
              <a:rPr lang="en-GB" dirty="0"/>
              <a:t>Attempts to read a cell that doesn't exist will usually generate some kind of error message (usually "Index out of range/bounds" or similar) and end the program.</a:t>
            </a:r>
          </a:p>
          <a:p>
            <a:endParaRPr lang="en-GB" dirty="0"/>
          </a:p>
          <a:p>
            <a:endParaRPr lang="en-GB" dirty="0"/>
          </a:p>
        </p:txBody>
      </p:sp>
    </p:spTree>
    <p:extLst>
      <p:ext uri="{BB962C8B-B14F-4D97-AF65-F5344CB8AC3E}">
        <p14:creationId xmlns:p14="http://schemas.microsoft.com/office/powerpoint/2010/main" val="1993600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671" y="334128"/>
            <a:ext cx="10515600" cy="1325563"/>
          </a:xfrm>
        </p:spPr>
        <p:txBody>
          <a:bodyPr/>
          <a:lstStyle/>
          <a:p>
            <a:pPr algn="r"/>
            <a:r>
              <a:rPr lang="en-GB" dirty="0"/>
              <a:t>Arrays</a:t>
            </a:r>
          </a:p>
        </p:txBody>
      </p:sp>
      <p:sp>
        <p:nvSpPr>
          <p:cNvPr id="3" name="Content Placeholder 2"/>
          <p:cNvSpPr>
            <a:spLocks noGrp="1"/>
          </p:cNvSpPr>
          <p:nvPr>
            <p:ph idx="1"/>
          </p:nvPr>
        </p:nvSpPr>
        <p:spPr>
          <a:xfrm>
            <a:off x="397790" y="1659691"/>
            <a:ext cx="11411918" cy="4942587"/>
          </a:xfrm>
        </p:spPr>
        <p:txBody>
          <a:bodyPr>
            <a:normAutofit/>
          </a:bodyPr>
          <a:lstStyle/>
          <a:p>
            <a:pPr marL="0" indent="0">
              <a:buNone/>
            </a:pPr>
            <a:r>
              <a:rPr lang="en-GB" dirty="0"/>
              <a:t>As arrays can be very large, they usually require manifest typing – you have to say what they are going to hold (and sometimes how large they will be) to build them.</a:t>
            </a:r>
          </a:p>
          <a:p>
            <a:pPr marL="0" indent="0">
              <a:buNone/>
            </a:pPr>
            <a:r>
              <a:rPr lang="en-GB" dirty="0"/>
              <a:t>Python arrays need manifest typing. Python arrays are in a special module. You’d make one like this:</a:t>
            </a:r>
          </a:p>
          <a:p>
            <a:pPr marL="0" indent="0">
              <a:buNone/>
            </a:pPr>
            <a:r>
              <a:rPr lang="en-GB" sz="2400" dirty="0">
                <a:latin typeface="Courier New" panose="02070309020205020404" pitchFamily="49" charset="0"/>
                <a:cs typeface="Courier New" panose="02070309020205020404" pitchFamily="49" charset="0"/>
              </a:rPr>
              <a:t>import array</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array.array</a:t>
            </a:r>
            <a:r>
              <a:rPr lang="en-GB" sz="2400" dirty="0">
                <a:latin typeface="Courier New" panose="02070309020205020404" pitchFamily="49" charset="0"/>
                <a:cs typeface="Courier New" panose="02070309020205020404" pitchFamily="49" charset="0"/>
              </a:rPr>
              <a:t>('i',[0,0,0,0])    # Signed </a:t>
            </a:r>
            <a:r>
              <a:rPr lang="en-GB" sz="2400" dirty="0" err="1">
                <a:latin typeface="Courier New" panose="02070309020205020404" pitchFamily="49" charset="0"/>
                <a:cs typeface="Courier New" panose="02070309020205020404" pitchFamily="49" charset="0"/>
              </a:rPr>
              <a:t>int</a:t>
            </a:r>
            <a:r>
              <a:rPr lang="en-GB" sz="2400" dirty="0">
                <a:latin typeface="Courier New" panose="02070309020205020404" pitchFamily="49" charset="0"/>
                <a:cs typeface="Courier New" panose="02070309020205020404" pitchFamily="49" charset="0"/>
              </a:rPr>
              <a:t> type 'i'</a:t>
            </a:r>
          </a:p>
          <a:p>
            <a:pPr marL="0" indent="0">
              <a:buNone/>
            </a:pPr>
            <a:r>
              <a:rPr lang="en-GB" sz="2400" dirty="0" err="1">
                <a:latin typeface="Courier New" panose="02070309020205020404" pitchFamily="49" charset="0"/>
                <a:cs typeface="Courier New" panose="02070309020205020404" pitchFamily="49" charset="0"/>
              </a:rPr>
              <a:t>a.insert</a:t>
            </a:r>
            <a:r>
              <a:rPr lang="en-GB" sz="2400" dirty="0">
                <a:latin typeface="Courier New" panose="02070309020205020404" pitchFamily="49" charset="0"/>
                <a:cs typeface="Courier New" panose="02070309020205020404" pitchFamily="49" charset="0"/>
              </a:rPr>
              <a:t>(3, 21)</a:t>
            </a:r>
          </a:p>
          <a:p>
            <a:pPr marL="0" indent="0">
              <a:buNone/>
            </a:pPr>
            <a:r>
              <a:rPr lang="en-GB" sz="2400" dirty="0">
                <a:latin typeface="Courier New" panose="02070309020205020404" pitchFamily="49" charset="0"/>
                <a:cs typeface="Courier New" panose="02070309020205020404" pitchFamily="49" charset="0"/>
              </a:rPr>
              <a:t>print(a[3])</a:t>
            </a:r>
          </a:p>
          <a:p>
            <a:pPr marL="0" indent="0">
              <a:buNone/>
            </a:pPr>
            <a:r>
              <a:rPr lang="en-GB" dirty="0"/>
              <a:t>Unlike many arrays, you don't need to say how big it will be.</a:t>
            </a:r>
          </a:p>
        </p:txBody>
      </p:sp>
    </p:spTree>
    <p:extLst>
      <p:ext uri="{BB962C8B-B14F-4D97-AF65-F5344CB8AC3E}">
        <p14:creationId xmlns:p14="http://schemas.microsoft.com/office/powerpoint/2010/main" val="3514871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Arrays</a:t>
            </a:r>
          </a:p>
        </p:txBody>
      </p:sp>
      <p:sp>
        <p:nvSpPr>
          <p:cNvPr id="3" name="Content Placeholder 2"/>
          <p:cNvSpPr>
            <a:spLocks noGrp="1"/>
          </p:cNvSpPr>
          <p:nvPr>
            <p:ph idx="1"/>
          </p:nvPr>
        </p:nvSpPr>
        <p:spPr>
          <a:xfrm>
            <a:off x="263471" y="1825625"/>
            <a:ext cx="11685722" cy="4351338"/>
          </a:xfrm>
        </p:spPr>
        <p:txBody>
          <a:bodyPr>
            <a:normAutofit fontScale="92500" lnSpcReduction="20000"/>
          </a:bodyPr>
          <a:lstStyle/>
          <a:p>
            <a:pPr marL="0" indent="0">
              <a:buNone/>
            </a:pPr>
            <a:r>
              <a:rPr lang="en-GB" dirty="0"/>
              <a:t>Arrays are very efficient: they are memory optimised for space and often for searching. </a:t>
            </a:r>
          </a:p>
          <a:p>
            <a:pPr marL="0" indent="0">
              <a:buNone/>
            </a:pPr>
            <a:r>
              <a:rPr lang="en-GB" dirty="0"/>
              <a:t>However, in general in most languages they aren't very easy to use:</a:t>
            </a:r>
          </a:p>
          <a:p>
            <a:pPr marL="0" indent="0">
              <a:buNone/>
            </a:pPr>
            <a:r>
              <a:rPr lang="en-GB" dirty="0"/>
              <a:t>	You can only put pre-defined data types in them (usually just one)</a:t>
            </a:r>
          </a:p>
          <a:p>
            <a:pPr marL="0" indent="0">
              <a:buNone/>
            </a:pPr>
            <a:r>
              <a:rPr lang="en-GB" dirty="0"/>
              <a:t>	In most languages (though not Python) they have a fixed size </a:t>
            </a:r>
          </a:p>
          <a:p>
            <a:pPr marL="0" indent="0">
              <a:buNone/>
            </a:pPr>
            <a:endParaRPr lang="en-GB" dirty="0"/>
          </a:p>
          <a:p>
            <a:pPr marL="0" indent="0">
              <a:buNone/>
            </a:pPr>
            <a:r>
              <a:rPr lang="en-GB" dirty="0"/>
              <a:t>(in Python, stuff just gets added to the end whatever the index, though attempts to read non-existent cells still generates errors).</a:t>
            </a:r>
          </a:p>
          <a:p>
            <a:pPr marL="0" indent="0">
              <a:buNone/>
            </a:pPr>
            <a:endParaRPr lang="en-GB" dirty="0"/>
          </a:p>
          <a:p>
            <a:pPr marL="0" indent="0">
              <a:buNone/>
            </a:pPr>
            <a:r>
              <a:rPr lang="en-GB" dirty="0"/>
              <a:t>Because of this, most languages have </a:t>
            </a:r>
            <a:r>
              <a:rPr lang="en-GB" dirty="0">
                <a:solidFill>
                  <a:schemeClr val="accent1"/>
                </a:solidFill>
              </a:rPr>
              <a:t>wrappers</a:t>
            </a:r>
            <a:r>
              <a:rPr lang="en-GB" dirty="0"/>
              <a:t> for arrays that make them more flexible. In Python, these objects are called Containers, and much more used than arrays.</a:t>
            </a:r>
          </a:p>
          <a:p>
            <a:pPr marL="0" indent="0">
              <a:buNone/>
            </a:pPr>
            <a:endParaRPr lang="en-GB" dirty="0"/>
          </a:p>
        </p:txBody>
      </p:sp>
    </p:spTree>
    <p:extLst>
      <p:ext uri="{BB962C8B-B14F-4D97-AF65-F5344CB8AC3E}">
        <p14:creationId xmlns:p14="http://schemas.microsoft.com/office/powerpoint/2010/main" val="2040375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Containers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17439"/>
              </p:ext>
            </p:extLst>
          </p:nvPr>
        </p:nvGraphicFramePr>
        <p:xfrm>
          <a:off x="1160434" y="2382182"/>
          <a:ext cx="9623157" cy="3306144"/>
        </p:xfrm>
        <a:graphic>
          <a:graphicData uri="http://schemas.openxmlformats.org/drawingml/2006/table">
            <a:tbl>
              <a:tblPr firstRow="1" bandRow="1">
                <a:tableStyleId>{5C22544A-7EE6-4342-B048-85BDC9FD1C3A}</a:tableStyleId>
              </a:tblPr>
              <a:tblGrid>
                <a:gridCol w="3207719">
                  <a:extLst>
                    <a:ext uri="{9D8B030D-6E8A-4147-A177-3AD203B41FA5}">
                      <a16:colId xmlns:a16="http://schemas.microsoft.com/office/drawing/2014/main" val="20000"/>
                    </a:ext>
                  </a:extLst>
                </a:gridCol>
                <a:gridCol w="3207719">
                  <a:extLst>
                    <a:ext uri="{9D8B030D-6E8A-4147-A177-3AD203B41FA5}">
                      <a16:colId xmlns:a16="http://schemas.microsoft.com/office/drawing/2014/main" val="20001"/>
                    </a:ext>
                  </a:extLst>
                </a:gridCol>
                <a:gridCol w="3207719">
                  <a:extLst>
                    <a:ext uri="{9D8B030D-6E8A-4147-A177-3AD203B41FA5}">
                      <a16:colId xmlns:a16="http://schemas.microsoft.com/office/drawing/2014/main" val="20002"/>
                    </a:ext>
                  </a:extLst>
                </a:gridCol>
              </a:tblGrid>
              <a:tr h="797248">
                <a:tc>
                  <a:txBody>
                    <a:bodyPr/>
                    <a:lstStyle/>
                    <a:p>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GB" dirty="0">
                          <a:solidFill>
                            <a:schemeClr val="tx1"/>
                          </a:solidFill>
                        </a:rPr>
                        <a:t>Data changeable:</a:t>
                      </a:r>
                    </a:p>
                    <a:p>
                      <a:r>
                        <a:rPr lang="en-GB" dirty="0">
                          <a:solidFill>
                            <a:schemeClr val="tx1"/>
                          </a:solidFill>
                        </a:rPr>
                        <a:t>"</a:t>
                      </a:r>
                      <a:r>
                        <a:rPr lang="en-GB" dirty="0" err="1">
                          <a:solidFill>
                            <a:schemeClr val="tx1"/>
                          </a:solidFill>
                        </a:rPr>
                        <a:t>Mutables</a:t>
                      </a:r>
                      <a:r>
                        <a:rPr lang="en-GB"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GB" dirty="0">
                          <a:solidFill>
                            <a:schemeClr val="tx1"/>
                          </a:solidFill>
                        </a:rPr>
                        <a:t>Data fixed</a:t>
                      </a:r>
                    </a:p>
                    <a:p>
                      <a:r>
                        <a:rPr lang="en-GB" dirty="0">
                          <a:solidFill>
                            <a:schemeClr val="tx1"/>
                          </a:solidFill>
                        </a:rPr>
                        <a:t>"</a:t>
                      </a:r>
                      <a:r>
                        <a:rPr lang="en-GB" dirty="0" err="1">
                          <a:solidFill>
                            <a:schemeClr val="tx1"/>
                          </a:solidFill>
                        </a:rPr>
                        <a:t>Immutables</a:t>
                      </a:r>
                      <a:r>
                        <a:rPr lang="en-GB"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797248">
                <a:tc>
                  <a:txBody>
                    <a:bodyPr/>
                    <a:lstStyle/>
                    <a:p>
                      <a:r>
                        <a:rPr lang="en-GB" b="1" dirty="0">
                          <a:solidFill>
                            <a:schemeClr val="tx1"/>
                          </a:solidFill>
                        </a:rPr>
                        <a:t>Access by position:</a:t>
                      </a:r>
                    </a:p>
                    <a:p>
                      <a:r>
                        <a:rPr lang="en-GB" b="1" dirty="0">
                          <a:solidFill>
                            <a:schemeClr val="tx1"/>
                          </a:solidFill>
                        </a:rPr>
                        <a:t>"Sequences"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GB" b="1" dirty="0">
                          <a:solidFill>
                            <a:schemeClr val="tx1"/>
                          </a:solidFill>
                        </a:rPr>
                        <a:t>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1" dirty="0">
                          <a:solidFill>
                            <a:schemeClr val="tx1"/>
                          </a:solidFill>
                        </a:rPr>
                        <a:t>Tuple</a:t>
                      </a:r>
                    </a:p>
                    <a:p>
                      <a:r>
                        <a:rPr lang="en-GB" b="1" dirty="0">
                          <a:solidFill>
                            <a:schemeClr val="tx1"/>
                          </a:solidFill>
                        </a:rPr>
                        <a:t>String</a:t>
                      </a:r>
                    </a:p>
                    <a:p>
                      <a:r>
                        <a:rPr lang="en-GB" b="0" dirty="0">
                          <a:solidFill>
                            <a:schemeClr val="tx1"/>
                          </a:solidFill>
                        </a:rPr>
                        <a:t>Bytes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97248">
                <a:tc>
                  <a:txBody>
                    <a:bodyPr/>
                    <a:lstStyle/>
                    <a:p>
                      <a:r>
                        <a:rPr lang="en-GB" b="1" dirty="0">
                          <a:solidFill>
                            <a:schemeClr val="tx1"/>
                          </a:solidFill>
                        </a:rPr>
                        <a:t>Access</a:t>
                      </a:r>
                      <a:r>
                        <a:rPr lang="en-GB" b="1" baseline="0" dirty="0">
                          <a:solidFill>
                            <a:schemeClr val="tx1"/>
                          </a:solidFill>
                        </a:rPr>
                        <a:t> b</a:t>
                      </a:r>
                      <a:r>
                        <a:rPr lang="en-GB" b="1" dirty="0">
                          <a:solidFill>
                            <a:schemeClr val="tx1"/>
                          </a:solidFill>
                        </a:rPr>
                        <a:t>y name:</a:t>
                      </a:r>
                    </a:p>
                    <a:p>
                      <a:r>
                        <a:rPr lang="en-GB" b="1" dirty="0">
                          <a:solidFill>
                            <a:schemeClr val="tx1"/>
                          </a:solidFill>
                        </a:rPr>
                        <a:t>"Mappings"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GB" b="1" dirty="0">
                          <a:solidFill>
                            <a:schemeClr val="tx1"/>
                          </a:solidFill>
                        </a:rPr>
                        <a:t>Dictionary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Named tuple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7248">
                <a:tc>
                  <a:txBody>
                    <a:bodyPr/>
                    <a:lstStyle/>
                    <a:p>
                      <a:r>
                        <a:rPr lang="en-GB" b="1" dirty="0">
                          <a:solidFill>
                            <a:schemeClr val="tx1"/>
                          </a:solidFill>
                        </a:rPr>
                        <a:t>Access by checking</a:t>
                      </a:r>
                      <a:r>
                        <a:rPr lang="en-GB" b="1" baseline="0" dirty="0">
                          <a:solidFill>
                            <a:schemeClr val="tx1"/>
                          </a:solidFill>
                        </a:rPr>
                        <a:t> existence:</a:t>
                      </a:r>
                    </a:p>
                    <a:p>
                      <a:r>
                        <a:rPr lang="en-GB" b="1" baseline="0" dirty="0">
                          <a:solidFill>
                            <a:schemeClr val="tx1"/>
                          </a:solidFill>
                        </a:rPr>
                        <a:t>"Sets"</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GB" b="1" dirty="0">
                          <a:solidFill>
                            <a:schemeClr val="tx1"/>
                          </a:solidFill>
                        </a:rPr>
                        <a:t>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Frozen</a:t>
                      </a:r>
                      <a:r>
                        <a:rPr lang="en-GB" baseline="0" dirty="0">
                          <a:solidFill>
                            <a:schemeClr val="tx1"/>
                          </a:solidFill>
                        </a:rPr>
                        <a:t> set</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5" name="TextBox 4"/>
          <p:cNvSpPr txBox="1"/>
          <p:nvPr/>
        </p:nvSpPr>
        <p:spPr>
          <a:xfrm>
            <a:off x="404248" y="1190630"/>
            <a:ext cx="7437895" cy="830997"/>
          </a:xfrm>
          <a:prstGeom prst="rect">
            <a:avLst/>
          </a:prstGeom>
          <a:noFill/>
        </p:spPr>
        <p:txBody>
          <a:bodyPr wrap="square" rtlCol="0">
            <a:spAutoFit/>
          </a:bodyPr>
          <a:lstStyle/>
          <a:p>
            <a:r>
              <a:rPr lang="en-GB" sz="2400" dirty="0"/>
              <a:t>The container depends on how data is to be accessed, and whether it can be altered or not.</a:t>
            </a:r>
          </a:p>
        </p:txBody>
      </p:sp>
      <p:sp>
        <p:nvSpPr>
          <p:cNvPr id="6" name="TextBox 5"/>
          <p:cNvSpPr txBox="1"/>
          <p:nvPr/>
        </p:nvSpPr>
        <p:spPr>
          <a:xfrm>
            <a:off x="5573115" y="6148987"/>
            <a:ext cx="5780685" cy="461665"/>
          </a:xfrm>
          <a:prstGeom prst="rect">
            <a:avLst/>
          </a:prstGeom>
          <a:noFill/>
        </p:spPr>
        <p:txBody>
          <a:bodyPr wrap="none" rtlCol="0">
            <a:spAutoFit/>
          </a:bodyPr>
          <a:lstStyle/>
          <a:p>
            <a:r>
              <a:rPr lang="en-GB" sz="2400" dirty="0"/>
              <a:t>We will mainly be dealing with those in </a:t>
            </a:r>
            <a:r>
              <a:rPr lang="en-GB" sz="2400" b="1" dirty="0"/>
              <a:t>bold</a:t>
            </a:r>
            <a:r>
              <a:rPr lang="en-GB" sz="2400" dirty="0"/>
              <a:t>.</a:t>
            </a:r>
          </a:p>
        </p:txBody>
      </p:sp>
    </p:spTree>
    <p:extLst>
      <p:ext uri="{BB962C8B-B14F-4D97-AF65-F5344CB8AC3E}">
        <p14:creationId xmlns:p14="http://schemas.microsoft.com/office/powerpoint/2010/main" val="2163390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D3939-4184-47F8-AB66-7B372255C303}"/>
              </a:ext>
            </a:extLst>
          </p:cNvPr>
          <p:cNvSpPr>
            <a:spLocks noGrp="1"/>
          </p:cNvSpPr>
          <p:nvPr>
            <p:ph type="title"/>
          </p:nvPr>
        </p:nvSpPr>
        <p:spPr/>
        <p:txBody>
          <a:bodyPr/>
          <a:lstStyle/>
          <a:p>
            <a:r>
              <a:rPr lang="en-GB" dirty="0"/>
              <a:t>Mutability</a:t>
            </a:r>
          </a:p>
        </p:txBody>
      </p:sp>
      <p:sp>
        <p:nvSpPr>
          <p:cNvPr id="3" name="Content Placeholder 2">
            <a:extLst>
              <a:ext uri="{FF2B5EF4-FFF2-40B4-BE49-F238E27FC236}">
                <a16:creationId xmlns:a16="http://schemas.microsoft.com/office/drawing/2014/main" id="{74193813-529A-46B3-BA03-A65A3B01B848}"/>
              </a:ext>
            </a:extLst>
          </p:cNvPr>
          <p:cNvSpPr>
            <a:spLocks noGrp="1"/>
          </p:cNvSpPr>
          <p:nvPr>
            <p:ph idx="1"/>
          </p:nvPr>
        </p:nvSpPr>
        <p:spPr>
          <a:xfrm>
            <a:off x="838200" y="1825624"/>
            <a:ext cx="10852052" cy="4645513"/>
          </a:xfrm>
        </p:spPr>
        <p:txBody>
          <a:bodyPr>
            <a:normAutofit fontScale="92500" lnSpcReduction="20000"/>
          </a:bodyPr>
          <a:lstStyle/>
          <a:p>
            <a:pPr marL="0" indent="0">
              <a:buNone/>
            </a:pPr>
            <a:r>
              <a:rPr lang="en-GB" dirty="0">
                <a:solidFill>
                  <a:schemeClr val="accent1"/>
                </a:solidFill>
              </a:rPr>
              <a:t>Mutability</a:t>
            </a:r>
            <a:r>
              <a:rPr lang="en-GB" dirty="0"/>
              <a:t> is whether data can be changed after it is stored in an object.</a:t>
            </a:r>
          </a:p>
          <a:p>
            <a:pPr marL="0" indent="0">
              <a:buNone/>
            </a:pPr>
            <a:endParaRPr lang="en-GB" dirty="0"/>
          </a:p>
          <a:p>
            <a:pPr marL="0" indent="0">
              <a:buNone/>
            </a:pPr>
            <a:r>
              <a:rPr lang="en-GB" dirty="0"/>
              <a:t>Immutable objects are more efficient, as the computer can optimise around them guaranteed they won't change. Obviously, though, not being able to change them is limiting. </a:t>
            </a:r>
          </a:p>
          <a:p>
            <a:pPr marL="0" indent="0">
              <a:buNone/>
            </a:pPr>
            <a:endParaRPr lang="en-GB" dirty="0"/>
          </a:p>
          <a:p>
            <a:pPr marL="0" indent="0">
              <a:buNone/>
            </a:pPr>
            <a:r>
              <a:rPr lang="en-GB" dirty="0"/>
              <a:t>Numbers and strings are immutable, though they may not seem it: if you assign a new value to a pre-existing label, the value is created anew.</a:t>
            </a:r>
          </a:p>
          <a:p>
            <a:pPr marL="0" indent="0">
              <a:buNone/>
            </a:pPr>
            <a:endParaRPr lang="en-GB" dirty="0"/>
          </a:p>
          <a:p>
            <a:pPr marL="0" indent="0">
              <a:buNone/>
            </a:pPr>
            <a:r>
              <a:rPr lang="en-GB" dirty="0"/>
              <a:t>Of the containers, strings and tuples are immutable. We'll see that a) strings are containers, and b) that tuples can be immutable, yet contain mutable objects.</a:t>
            </a:r>
          </a:p>
          <a:p>
            <a:pPr marL="0" indent="0">
              <a:buNone/>
            </a:pPr>
            <a:r>
              <a:rPr lang="en-GB" dirty="0"/>
              <a:t>Dictionaries, sets, and lists are mutable.</a:t>
            </a:r>
          </a:p>
        </p:txBody>
      </p:sp>
    </p:spTree>
    <p:extLst>
      <p:ext uri="{BB962C8B-B14F-4D97-AF65-F5344CB8AC3E}">
        <p14:creationId xmlns:p14="http://schemas.microsoft.com/office/powerpoint/2010/main" val="12808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32F3B-1620-46A8-9F57-5E8C46114432}"/>
              </a:ext>
            </a:extLst>
          </p:cNvPr>
          <p:cNvSpPr>
            <a:spLocks noGrp="1"/>
          </p:cNvSpPr>
          <p:nvPr>
            <p:ph type="title"/>
          </p:nvPr>
        </p:nvSpPr>
        <p:spPr>
          <a:xfrm>
            <a:off x="1260230" y="60325"/>
            <a:ext cx="10515600" cy="1325563"/>
          </a:xfrm>
        </p:spPr>
        <p:txBody>
          <a:bodyPr/>
          <a:lstStyle/>
          <a:p>
            <a:pPr algn="r"/>
            <a:r>
              <a:rPr lang="en-GB" dirty="0"/>
              <a:t>Sequences</a:t>
            </a:r>
          </a:p>
        </p:txBody>
      </p:sp>
      <p:sp>
        <p:nvSpPr>
          <p:cNvPr id="3" name="Content Placeholder 2">
            <a:extLst>
              <a:ext uri="{FF2B5EF4-FFF2-40B4-BE49-F238E27FC236}">
                <a16:creationId xmlns:a16="http://schemas.microsoft.com/office/drawing/2014/main" id="{963F5BFE-C172-49A8-A13A-974A229513D7}"/>
              </a:ext>
            </a:extLst>
          </p:cNvPr>
          <p:cNvSpPr>
            <a:spLocks noGrp="1"/>
          </p:cNvSpPr>
          <p:nvPr>
            <p:ph idx="1"/>
          </p:nvPr>
        </p:nvSpPr>
        <p:spPr>
          <a:xfrm>
            <a:off x="500063" y="1209822"/>
            <a:ext cx="11072812" cy="4543864"/>
          </a:xfrm>
        </p:spPr>
        <p:txBody>
          <a:bodyPr>
            <a:normAutofit fontScale="92500" lnSpcReduction="20000"/>
          </a:bodyPr>
          <a:lstStyle/>
          <a:p>
            <a:pPr marL="0" indent="0">
              <a:spcAft>
                <a:spcPts val="1200"/>
              </a:spcAft>
              <a:buNone/>
            </a:pPr>
            <a:r>
              <a:rPr lang="en-GB" dirty="0"/>
              <a:t>Have the advantage of being a sequence (usually the sequence as added, but potentially ordered).</a:t>
            </a:r>
          </a:p>
          <a:p>
            <a:pPr marL="0" indent="0">
              <a:spcAft>
                <a:spcPts val="1200"/>
              </a:spcAft>
              <a:buNone/>
            </a:pPr>
            <a:r>
              <a:rPr lang="en-GB" dirty="0"/>
              <a:t>Their length is found with a </a:t>
            </a:r>
            <a:r>
              <a:rPr lang="en-GB" dirty="0" err="1"/>
              <a:t>builtin</a:t>
            </a:r>
            <a:r>
              <a:rPr lang="en-GB" dirty="0"/>
              <a:t> function, thus:</a:t>
            </a:r>
          </a:p>
          <a:p>
            <a:pPr marL="0" indent="0">
              <a:buNone/>
            </a:pP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sequence_name</a:t>
            </a: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seq</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e.g</a:t>
            </a:r>
            <a:endParaRPr lang="en-GB" dirty="0">
              <a:latin typeface="Courier New" panose="02070309020205020404" pitchFamily="49" charset="0"/>
              <a:cs typeface="Courier New" panose="02070309020205020404" pitchFamily="49" charset="0"/>
            </a:endParaRPr>
          </a:p>
          <a:p>
            <a:pPr marL="0" indent="0">
              <a:spcAft>
                <a:spcPts val="1200"/>
              </a:spcAft>
              <a:buNone/>
            </a:pPr>
            <a:r>
              <a:rPr lang="en-GB" dirty="0"/>
              <a:t>Just like arrays, we refer to the values in them using a name and position index:</a:t>
            </a:r>
          </a:p>
          <a:p>
            <a:pPr marL="0" indent="0">
              <a:buNone/>
            </a:pPr>
            <a:r>
              <a:rPr lang="en-GB" dirty="0">
                <a:latin typeface="Courier New" panose="02070309020205020404" pitchFamily="49" charset="0"/>
                <a:cs typeface="Courier New" panose="02070309020205020404" pitchFamily="49" charset="0"/>
              </a:rPr>
              <a:t>name[</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Where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is an int.</a:t>
            </a:r>
          </a:p>
          <a:p>
            <a:pPr marL="0" indent="0">
              <a:spcAft>
                <a:spcPts val="1200"/>
              </a:spcAft>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seq</a:t>
            </a:r>
            <a:r>
              <a:rPr lang="en-GB" dirty="0">
                <a:latin typeface="Courier New" panose="02070309020205020404" pitchFamily="49" charset="0"/>
                <a:cs typeface="Courier New" panose="02070309020205020404" pitchFamily="49" charset="0"/>
              </a:rPr>
              <a:t>[2]) 	# e.g.</a:t>
            </a:r>
          </a:p>
          <a:p>
            <a:pPr marL="0" indent="0">
              <a:buNone/>
            </a:pPr>
            <a:r>
              <a:rPr lang="en-GB" dirty="0"/>
              <a:t>All indices start with zero and go to </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sequence_name</a:t>
            </a:r>
            <a:r>
              <a:rPr lang="en-GB" dirty="0">
                <a:latin typeface="Courier New" panose="02070309020205020404" pitchFamily="49" charset="0"/>
                <a:cs typeface="Courier New" panose="02070309020205020404" pitchFamily="49" charset="0"/>
              </a:rPr>
              <a:t>) - 1</a:t>
            </a:r>
          </a:p>
          <a:p>
            <a:pPr marL="0" indent="0">
              <a:buNone/>
            </a:pPr>
            <a:endParaRPr lang="en-GB" dirty="0"/>
          </a:p>
          <a:p>
            <a:pPr marL="0" indent="0">
              <a:buNone/>
            </a:pPr>
            <a:endParaRPr lang="en-GB" dirty="0"/>
          </a:p>
          <a:p>
            <a:pPr marL="0" indent="0">
              <a:buNone/>
            </a:pPr>
            <a:endParaRPr lang="en-GB" dirty="0"/>
          </a:p>
        </p:txBody>
      </p:sp>
      <p:graphicFrame>
        <p:nvGraphicFramePr>
          <p:cNvPr id="4" name="Table 3">
            <a:extLst>
              <a:ext uri="{FF2B5EF4-FFF2-40B4-BE49-F238E27FC236}">
                <a16:creationId xmlns:a16="http://schemas.microsoft.com/office/drawing/2014/main" id="{618FE6B3-F6F2-4757-B4B3-A4EEBD111E30}"/>
              </a:ext>
            </a:extLst>
          </p:cNvPr>
          <p:cNvGraphicFramePr>
            <a:graphicFrameLocks noGrp="1"/>
          </p:cNvGraphicFramePr>
          <p:nvPr>
            <p:extLst>
              <p:ext uri="{D42A27DB-BD31-4B8C-83A1-F6EECF244321}">
                <p14:modId xmlns:p14="http://schemas.microsoft.com/office/powerpoint/2010/main" val="1174516677"/>
              </p:ext>
            </p:extLst>
          </p:nvPr>
        </p:nvGraphicFramePr>
        <p:xfrm>
          <a:off x="3221502" y="5910644"/>
          <a:ext cx="8132298" cy="370840"/>
        </p:xfrm>
        <a:graphic>
          <a:graphicData uri="http://schemas.openxmlformats.org/drawingml/2006/table">
            <a:tbl>
              <a:tblPr firstRow="1" bandRow="1">
                <a:tableStyleId>{5C22544A-7EE6-4342-B048-85BDC9FD1C3A}</a:tableStyleId>
              </a:tblPr>
              <a:tblGrid>
                <a:gridCol w="965577">
                  <a:extLst>
                    <a:ext uri="{9D8B030D-6E8A-4147-A177-3AD203B41FA5}">
                      <a16:colId xmlns:a16="http://schemas.microsoft.com/office/drawing/2014/main" val="1233875994"/>
                    </a:ext>
                  </a:extLst>
                </a:gridCol>
                <a:gridCol w="917632">
                  <a:extLst>
                    <a:ext uri="{9D8B030D-6E8A-4147-A177-3AD203B41FA5}">
                      <a16:colId xmlns:a16="http://schemas.microsoft.com/office/drawing/2014/main" val="4222396354"/>
                    </a:ext>
                  </a:extLst>
                </a:gridCol>
                <a:gridCol w="901244">
                  <a:extLst>
                    <a:ext uri="{9D8B030D-6E8A-4147-A177-3AD203B41FA5}">
                      <a16:colId xmlns:a16="http://schemas.microsoft.com/office/drawing/2014/main" val="2576992464"/>
                    </a:ext>
                  </a:extLst>
                </a:gridCol>
                <a:gridCol w="917632">
                  <a:extLst>
                    <a:ext uri="{9D8B030D-6E8A-4147-A177-3AD203B41FA5}">
                      <a16:colId xmlns:a16="http://schemas.microsoft.com/office/drawing/2014/main" val="2800748029"/>
                    </a:ext>
                  </a:extLst>
                </a:gridCol>
                <a:gridCol w="1573082">
                  <a:extLst>
                    <a:ext uri="{9D8B030D-6E8A-4147-A177-3AD203B41FA5}">
                      <a16:colId xmlns:a16="http://schemas.microsoft.com/office/drawing/2014/main" val="3885333969"/>
                    </a:ext>
                  </a:extLst>
                </a:gridCol>
                <a:gridCol w="2857131">
                  <a:extLst>
                    <a:ext uri="{9D8B030D-6E8A-4147-A177-3AD203B41FA5}">
                      <a16:colId xmlns:a16="http://schemas.microsoft.com/office/drawing/2014/main" val="1568382903"/>
                    </a:ext>
                  </a:extLst>
                </a:gridCol>
              </a:tblGrid>
              <a:tr h="370840">
                <a:tc>
                  <a:txBody>
                    <a:bodyPr/>
                    <a:lstStyle/>
                    <a:p>
                      <a:pPr algn="ctr"/>
                      <a:r>
                        <a:rPr lang="en-GB" dirty="0" err="1">
                          <a:solidFill>
                            <a:sysClr val="windowText" lastClr="000000"/>
                          </a:solidFill>
                          <a:latin typeface="Courier New" panose="02070309020205020404" pitchFamily="49" charset="0"/>
                          <a:cs typeface="Courier New" panose="02070309020205020404" pitchFamily="49" charset="0"/>
                        </a:rPr>
                        <a:t>i</a:t>
                      </a:r>
                      <a:r>
                        <a:rPr lang="en-GB" dirty="0">
                          <a:solidFill>
                            <a:sysClr val="windowText" lastClr="000000"/>
                          </a:solidFill>
                          <a:latin typeface="Courier New" panose="02070309020205020404" pitchFamily="49" charset="0"/>
                          <a:cs typeface="Courier New" panose="02070309020205020404" pitchFamily="49" charset="0"/>
                        </a:rPr>
                        <a:t> =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err="1">
                          <a:solidFill>
                            <a:sysClr val="windowText" lastClr="000000"/>
                          </a:solidFill>
                          <a:latin typeface="Courier New" panose="02070309020205020404" pitchFamily="49" charset="0"/>
                          <a:cs typeface="Courier New" panose="02070309020205020404" pitchFamily="49" charset="0"/>
                        </a:rPr>
                        <a:t>i</a:t>
                      </a:r>
                      <a:r>
                        <a:rPr lang="en-GB" dirty="0">
                          <a:solidFill>
                            <a:sysClr val="windowText" lastClr="000000"/>
                          </a:solidFill>
                          <a:latin typeface="Courier New" panose="02070309020205020404" pitchFamily="49" charset="0"/>
                          <a:cs typeface="Courier New" panose="02070309020205020404" pitchFamily="49" charset="0"/>
                        </a:rPr>
                        <a:t> =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err="1">
                          <a:solidFill>
                            <a:sysClr val="windowText" lastClr="000000"/>
                          </a:solidFill>
                          <a:latin typeface="Courier New" panose="02070309020205020404" pitchFamily="49" charset="0"/>
                          <a:cs typeface="Courier New" panose="02070309020205020404" pitchFamily="49" charset="0"/>
                        </a:rPr>
                        <a:t>i</a:t>
                      </a:r>
                      <a:r>
                        <a:rPr lang="en-GB" dirty="0">
                          <a:solidFill>
                            <a:sysClr val="windowText" lastClr="000000"/>
                          </a:solidFill>
                          <a:latin typeface="Courier New" panose="02070309020205020404" pitchFamily="49" charset="0"/>
                          <a:cs typeface="Courier New" panose="02070309020205020404" pitchFamily="49" charset="0"/>
                        </a:rPr>
                        <a:t> =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err="1">
                          <a:solidFill>
                            <a:sysClr val="windowText" lastClr="000000"/>
                          </a:solidFill>
                          <a:latin typeface="Courier New" panose="02070309020205020404" pitchFamily="49" charset="0"/>
                          <a:cs typeface="Courier New" panose="02070309020205020404" pitchFamily="49" charset="0"/>
                        </a:rPr>
                        <a:t>i</a:t>
                      </a:r>
                      <a:r>
                        <a:rPr lang="en-GB" dirty="0">
                          <a:solidFill>
                            <a:sysClr val="windowText" lastClr="000000"/>
                          </a:solidFill>
                          <a:latin typeface="Courier New" panose="02070309020205020404" pitchFamily="49" charset="0"/>
                          <a:cs typeface="Courier New" panose="02070309020205020404" pitchFamily="49" charset="0"/>
                        </a:rPr>
                        <a:t> =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a:solidFill>
                            <a:sysClr val="windowText" lastClr="000000"/>
                          </a:solidFill>
                          <a:latin typeface="Courier New" panose="02070309020205020404" pitchFamily="49" charset="0"/>
                          <a:cs typeface="Courier New" panose="02070309020205020404" pitchFamily="49"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err="1">
                          <a:solidFill>
                            <a:sysClr val="windowText" lastClr="000000"/>
                          </a:solidFill>
                          <a:latin typeface="Courier New" panose="02070309020205020404" pitchFamily="49" charset="0"/>
                          <a:cs typeface="Courier New" panose="02070309020205020404" pitchFamily="49" charset="0"/>
                        </a:rPr>
                        <a:t>i</a:t>
                      </a:r>
                      <a:r>
                        <a:rPr lang="en-GB" dirty="0">
                          <a:solidFill>
                            <a:sysClr val="windowText" lastClr="000000"/>
                          </a:solidFill>
                          <a:latin typeface="Courier New" panose="02070309020205020404" pitchFamily="49" charset="0"/>
                          <a:cs typeface="Courier New" panose="02070309020205020404" pitchFamily="49" charset="0"/>
                        </a:rPr>
                        <a:t> = </a:t>
                      </a:r>
                      <a:r>
                        <a:rPr lang="en-GB" dirty="0" err="1">
                          <a:solidFill>
                            <a:sysClr val="windowText" lastClr="000000"/>
                          </a:solidFill>
                          <a:latin typeface="Courier New" panose="02070309020205020404" pitchFamily="49" charset="0"/>
                          <a:cs typeface="Courier New" panose="02070309020205020404" pitchFamily="49" charset="0"/>
                        </a:rPr>
                        <a:t>len</a:t>
                      </a:r>
                      <a:r>
                        <a:rPr lang="en-GB" dirty="0">
                          <a:solidFill>
                            <a:sysClr val="windowText" lastClr="000000"/>
                          </a:solidFill>
                          <a:latin typeface="Courier New" panose="02070309020205020404" pitchFamily="49" charset="0"/>
                          <a:cs typeface="Courier New" panose="02070309020205020404" pitchFamily="49" charset="0"/>
                        </a:rPr>
                        <a:t>(x) - 1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9807356"/>
                  </a:ext>
                </a:extLst>
              </a:tr>
            </a:tbl>
          </a:graphicData>
        </a:graphic>
      </p:graphicFrame>
    </p:spTree>
    <p:extLst>
      <p:ext uri="{BB962C8B-B14F-4D97-AF65-F5344CB8AC3E}">
        <p14:creationId xmlns:p14="http://schemas.microsoft.com/office/powerpoint/2010/main" val="4194451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32F3B-1620-46A8-9F57-5E8C46114432}"/>
              </a:ext>
            </a:extLst>
          </p:cNvPr>
          <p:cNvSpPr>
            <a:spLocks noGrp="1"/>
          </p:cNvSpPr>
          <p:nvPr>
            <p:ph type="title"/>
          </p:nvPr>
        </p:nvSpPr>
        <p:spPr/>
        <p:txBody>
          <a:bodyPr/>
          <a:lstStyle/>
          <a:p>
            <a:pPr algn="r"/>
            <a:r>
              <a:rPr lang="en-GB" dirty="0"/>
              <a:t>Sequences</a:t>
            </a:r>
          </a:p>
        </p:txBody>
      </p:sp>
      <p:sp>
        <p:nvSpPr>
          <p:cNvPr id="3" name="Content Placeholder 2">
            <a:extLst>
              <a:ext uri="{FF2B5EF4-FFF2-40B4-BE49-F238E27FC236}">
                <a16:creationId xmlns:a16="http://schemas.microsoft.com/office/drawing/2014/main" id="{963F5BFE-C172-49A8-A13A-974A229513D7}"/>
              </a:ext>
            </a:extLst>
          </p:cNvPr>
          <p:cNvSpPr>
            <a:spLocks noGrp="1"/>
          </p:cNvSpPr>
          <p:nvPr>
            <p:ph idx="1"/>
          </p:nvPr>
        </p:nvSpPr>
        <p:spPr>
          <a:xfrm>
            <a:off x="711591" y="1690688"/>
            <a:ext cx="10515600" cy="4351338"/>
          </a:xfrm>
        </p:spPr>
        <p:txBody>
          <a:bodyPr>
            <a:normAutofit/>
          </a:bodyPr>
          <a:lstStyle/>
          <a:p>
            <a:pPr marL="0" indent="0">
              <a:buNone/>
            </a:pPr>
            <a:r>
              <a:rPr lang="en-GB" dirty="0"/>
              <a:t>Tuples: immutable sequence of objects, either literal-style or more complicated objects.</a:t>
            </a:r>
          </a:p>
          <a:p>
            <a:pPr marL="0" indent="0">
              <a:buNone/>
            </a:pPr>
            <a:endParaRPr lang="en-GB" dirty="0"/>
          </a:p>
          <a:p>
            <a:pPr marL="0" indent="0">
              <a:buNone/>
            </a:pPr>
            <a:r>
              <a:rPr lang="en-GB" dirty="0"/>
              <a:t>Lists: mutable sequence of objects, either literal-style or more complicated objects.</a:t>
            </a:r>
          </a:p>
          <a:p>
            <a:pPr marL="0" indent="0">
              <a:buNone/>
            </a:pPr>
            <a:endParaRPr lang="en-GB" dirty="0"/>
          </a:p>
          <a:p>
            <a:pPr marL="0" indent="0">
              <a:buNone/>
            </a:pPr>
            <a:r>
              <a:rPr lang="en-GB" dirty="0"/>
              <a:t>Both can contain other sequences as their objects, and both can contain mixed types of object, so, for example </a:t>
            </a:r>
            <a:r>
              <a:rPr lang="en-GB" dirty="0" err="1"/>
              <a:t>ints</a:t>
            </a:r>
            <a:r>
              <a:rPr lang="en-GB" dirty="0"/>
              <a:t> and strings.</a:t>
            </a:r>
          </a:p>
        </p:txBody>
      </p:sp>
    </p:spTree>
    <p:extLst>
      <p:ext uri="{BB962C8B-B14F-4D97-AF65-F5344CB8AC3E}">
        <p14:creationId xmlns:p14="http://schemas.microsoft.com/office/powerpoint/2010/main" val="517640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16681</TotalTime>
  <Words>1303</Words>
  <Application>Microsoft Office PowerPoint</Application>
  <PresentationFormat>Widescreen</PresentationFormat>
  <Paragraphs>224</Paragraphs>
  <Slides>19</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Courier New</vt:lpstr>
      <vt:lpstr>Office Theme</vt:lpstr>
      <vt:lpstr>Enclosing delimiters</vt:lpstr>
      <vt:lpstr>Holding more than one thing</vt:lpstr>
      <vt:lpstr>Out of range</vt:lpstr>
      <vt:lpstr>Arrays</vt:lpstr>
      <vt:lpstr>Arrays</vt:lpstr>
      <vt:lpstr>Containers</vt:lpstr>
      <vt:lpstr>Mutability</vt:lpstr>
      <vt:lpstr>Sequences</vt:lpstr>
      <vt:lpstr>Sequences</vt:lpstr>
      <vt:lpstr>Tuples</vt:lpstr>
      <vt:lpstr>Tuples</vt:lpstr>
      <vt:lpstr>Subscription</vt:lpstr>
      <vt:lpstr>Packing</vt:lpstr>
      <vt:lpstr>Unpacking</vt:lpstr>
      <vt:lpstr>Packing/Unpacking</vt:lpstr>
      <vt:lpstr>Complicated variable assignment example</vt:lpstr>
      <vt:lpstr>Ranges</vt:lpstr>
      <vt:lpstr>Tuple constructor</vt:lpstr>
      <vt:lpstr>Sequence functions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1450</cp:revision>
  <dcterms:created xsi:type="dcterms:W3CDTF">2017-08-18T14:16:12Z</dcterms:created>
  <dcterms:modified xsi:type="dcterms:W3CDTF">2017-10-22T12:31:37Z</dcterms:modified>
</cp:coreProperties>
</file>