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86" r:id="rId2"/>
    <p:sldId id="287" r:id="rId3"/>
    <p:sldId id="288" r:id="rId4"/>
    <p:sldId id="289" r:id="rId5"/>
    <p:sldId id="290" r:id="rId6"/>
    <p:sldId id="291" r:id="rId7"/>
    <p:sldId id="293" r:id="rId8"/>
    <p:sldId id="301" r:id="rId9"/>
    <p:sldId id="294" r:id="rId10"/>
    <p:sldId id="295" r:id="rId11"/>
    <p:sldId id="296" r:id="rId12"/>
    <p:sldId id="297" r:id="rId13"/>
    <p:sldId id="302" r:id="rId14"/>
    <p:sldId id="303" r:id="rId15"/>
    <p:sldId id="304" r:id="rId16"/>
    <p:sldId id="308" r:id="rId17"/>
    <p:sldId id="305" r:id="rId18"/>
    <p:sldId id="309" r:id="rId19"/>
    <p:sldId id="32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478" autoAdjust="0"/>
  </p:normalViewPr>
  <p:slideViewPr>
    <p:cSldViewPr snapToGrid="0">
      <p:cViewPr varScale="1">
        <p:scale>
          <a:sx n="67" d="100"/>
          <a:sy n="67"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24/01/2022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To </a:t>
            </a:r>
            <a:r>
              <a:rPr lang="en-GB" dirty="0">
                <a:solidFill>
                  <a:schemeClr val="accent5">
                    <a:lumMod val="75000"/>
                  </a:schemeClr>
                </a:solidFill>
              </a:rPr>
              <a:t>run</a:t>
            </a:r>
            <a:r>
              <a:rPr lang="en-GB" dirty="0"/>
              <a:t> / </a:t>
            </a:r>
            <a:r>
              <a:rPr lang="en-GB" dirty="0">
                <a:solidFill>
                  <a:schemeClr val="accent5">
                    <a:lumMod val="75000"/>
                  </a:schemeClr>
                </a:solidFill>
              </a:rPr>
              <a:t>execute</a:t>
            </a:r>
            <a:r>
              <a:rPr lang="en-GB" dirty="0"/>
              <a:t> Python code we need a Python interpreter, the virtual machine, and the </a:t>
            </a:r>
            <a:r>
              <a:rPr lang="en-GB" dirty="0">
                <a:solidFill>
                  <a:schemeClr val="accent5">
                    <a:lumMod val="75000"/>
                  </a:schemeClr>
                </a:solidFill>
              </a:rPr>
              <a:t>standard library</a:t>
            </a:r>
            <a:r>
              <a:rPr lang="en-GB" dirty="0"/>
              <a:t>, which contains commonly used code ancillary to the core language.</a:t>
            </a:r>
          </a:p>
          <a:p>
            <a:pPr marL="0" indent="0">
              <a:buNone/>
            </a:pPr>
            <a:endParaRPr lang="en-GB" dirty="0"/>
          </a:p>
          <a:p>
            <a:pPr marL="0" indent="0">
              <a:buNone/>
            </a:pPr>
            <a:r>
              <a:rPr lang="en-GB" dirty="0"/>
              <a:t>In addition, we may need to install additional libraries or packages. The official Python Package Index ('</a:t>
            </a:r>
            <a:r>
              <a:rPr lang="en-GB" dirty="0" err="1"/>
              <a:t>PyPI</a:t>
            </a:r>
            <a:r>
              <a:rPr lang="en-GB" dirty="0"/>
              <a:t>') lists thousands of third party optional extras. </a:t>
            </a:r>
          </a:p>
          <a:p>
            <a:pPr marL="0" indent="0">
              <a:buNone/>
            </a:pPr>
            <a:endParaRPr lang="en-GB" dirty="0"/>
          </a:p>
          <a:p>
            <a:pPr marL="0" indent="0">
              <a:buNone/>
            </a:pPr>
            <a:r>
              <a:rPr lang="en-GB" dirty="0"/>
              <a:t>You can manually download both the core language and additional libraries and install them. However, it can prove quite complicated to do so. </a:t>
            </a:r>
          </a:p>
          <a:p>
            <a:endParaRPr lang="en-GB" dirty="0"/>
          </a:p>
          <a:p>
            <a:r>
              <a:rPr lang="en-GB" dirty="0"/>
              <a:t>You can download the standard Python from:</a:t>
            </a:r>
          </a:p>
          <a:p>
            <a:r>
              <a:rPr lang="en-GB" dirty="0"/>
              <a:t>https://www.python.org/</a:t>
            </a:r>
          </a:p>
          <a:p>
            <a:r>
              <a:rPr lang="en-GB" dirty="0" err="1"/>
              <a:t>PyPI</a:t>
            </a:r>
            <a:r>
              <a:rPr lang="en-GB" dirty="0"/>
              <a:t> is at:</a:t>
            </a:r>
          </a:p>
          <a:p>
            <a:r>
              <a:rPr lang="en-GB" dirty="0"/>
              <a:t>https://pypi.python.org/pypi</a:t>
            </a:r>
          </a:p>
          <a:p>
            <a:r>
              <a:rPr lang="en-GB" dirty="0"/>
              <a:t>More information on standard installs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https://docs.python.org/3/using/index.html</a:t>
            </a:r>
          </a:p>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1651092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ABBB281-CBCB-4873-840D-604BA72FDFFA}"/>
              </a:ext>
            </a:extLst>
          </p:cNvPr>
          <p:cNvSpPr>
            <a:spLocks noGrp="1" noRot="1" noChangeAspect="1" noChangeArrowheads="1" noTextEdit="1"/>
          </p:cNvSpPr>
          <p:nvPr>
            <p:ph type="sldImg"/>
          </p:nvPr>
        </p:nvSpPr>
        <p:spPr>
          <a:ln/>
        </p:spPr>
      </p:sp>
      <p:sp>
        <p:nvSpPr>
          <p:cNvPr id="48131" name="Rectangle 3">
            <a:extLst>
              <a:ext uri="{FF2B5EF4-FFF2-40B4-BE49-F238E27FC236}">
                <a16:creationId xmlns:a16="http://schemas.microsoft.com/office/drawing/2014/main" id="{1F7F37E4-553F-4D09-AF09-E9A85C53ABC7}"/>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As you can see, algorithms are all about getting the order of things right. This is much of the skill involved in computer programming.</a:t>
            </a:r>
          </a:p>
          <a:p>
            <a:pPr eaLnBrk="1" hangingPunct="1"/>
            <a:r>
              <a:rPr lang="en-GB" altLang="en-US" dirty="0">
                <a:cs typeface="Arial" panose="020B0604020202020204" pitchFamily="34" charset="0"/>
              </a:rPr>
              <a:t>For example, if you want to mail someone a present, you have to buy the present and have a box ready before you can send it.</a:t>
            </a:r>
          </a:p>
          <a:p>
            <a:pPr eaLnBrk="1" hangingPunct="1"/>
            <a:r>
              <a:rPr lang="en-GB" altLang="en-US" dirty="0">
                <a:cs typeface="Arial" panose="020B0604020202020204" pitchFamily="34" charset="0"/>
              </a:rPr>
              <a:t>This may sound obvious, but when people start to write computer programs many try to send empty boxes, or send the box before they’ve bought the present.</a:t>
            </a:r>
          </a:p>
          <a:p>
            <a:pPr eaLnBrk="1" hangingPunct="1"/>
            <a:endParaRPr lang="en-GB" altLang="en-US" dirty="0">
              <a:cs typeface="Arial" panose="020B0604020202020204" pitchFamily="34" charset="0"/>
            </a:endParaRPr>
          </a:p>
          <a:p>
            <a:pPr eaLnBrk="1" hangingPunct="1">
              <a:lnSpc>
                <a:spcPct val="80000"/>
              </a:lnSpc>
            </a:pPr>
            <a:endParaRPr lang="en-GB" altLang="en-US" sz="800" dirty="0">
              <a:cs typeface="Arial" panose="020B0604020202020204" pitchFamily="34" charset="0"/>
            </a:endParaRPr>
          </a:p>
        </p:txBody>
      </p:sp>
    </p:spTree>
    <p:extLst>
      <p:ext uri="{BB962C8B-B14F-4D97-AF65-F5344CB8AC3E}">
        <p14:creationId xmlns:p14="http://schemas.microsoft.com/office/powerpoint/2010/main" val="1613031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3BD6A2DF-BFF4-4265-A008-B24463408315}"/>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17EA1904-C396-4A62-B97D-101C4F3B4D1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defRPr/>
            </a:pPr>
            <a:r>
              <a:rPr lang="en-GB" sz="1200" dirty="0"/>
              <a:t>First, write the algorithm into your text file as comments (these are lines starting </a:t>
            </a:r>
            <a:r>
              <a:rPr lang="en-GB" sz="1200" b="1" dirty="0">
                <a:solidFill>
                  <a:schemeClr val="tx2">
                    <a:lumMod val="60000"/>
                    <a:lumOff val="40000"/>
                  </a:schemeClr>
                </a:solidFill>
              </a:rPr>
              <a:t># </a:t>
            </a:r>
            <a:r>
              <a:rPr lang="en-GB" sz="1200" dirty="0"/>
              <a:t>that the computer doesn’t process – blocks of lines can start and end </a:t>
            </a:r>
            <a:r>
              <a:rPr lang="en-GB" sz="1200" b="1" dirty="0">
                <a:solidFill>
                  <a:schemeClr val="tx2">
                    <a:lumMod val="60000"/>
                    <a:lumOff val="40000"/>
                  </a:schemeClr>
                </a:solidFill>
              </a:rPr>
              <a:t>""" </a:t>
            </a:r>
            <a:r>
              <a:rPr lang="en-GB" sz="1200" dirty="0"/>
              <a:t>or </a:t>
            </a:r>
            <a:r>
              <a:rPr lang="en-GB" sz="1200" b="1" dirty="0">
                <a:solidFill>
                  <a:schemeClr val="tx2">
                    <a:lumMod val="60000"/>
                    <a:lumOff val="40000"/>
                  </a:schemeClr>
                </a:solidFill>
              </a:rPr>
              <a:t>'''</a:t>
            </a:r>
            <a:r>
              <a:rPr lang="en-GB" sz="1200" dirty="0"/>
              <a:t>).</a:t>
            </a:r>
          </a:p>
          <a:p>
            <a:pPr marL="0" indent="0">
              <a:spcAft>
                <a:spcPts val="1200"/>
              </a:spcAft>
              <a:buNone/>
              <a:defRPr/>
            </a:pPr>
            <a:r>
              <a:rPr lang="en-GB" sz="1200" dirty="0"/>
              <a:t>Next, pick part of the algorithm to work up as code.</a:t>
            </a:r>
          </a:p>
          <a:p>
            <a:pPr marL="0" indent="0">
              <a:spcAft>
                <a:spcPts val="1200"/>
              </a:spcAft>
              <a:buNone/>
              <a:defRPr/>
            </a:pPr>
            <a:r>
              <a:rPr lang="en-GB" sz="1200" dirty="0"/>
              <a:t>Write the code a line, or couple of lines, at a time. Compile and test the code every couple of lines.</a:t>
            </a:r>
          </a:p>
          <a:p>
            <a:pPr marL="0" indent="0">
              <a:spcAft>
                <a:spcPts val="1200"/>
              </a:spcAft>
              <a:buNone/>
              <a:defRPr/>
            </a:pPr>
            <a:r>
              <a:rPr lang="en-GB" sz="1200" dirty="0"/>
              <a:t>Think about how you can test it works properly as you write each part.</a:t>
            </a:r>
          </a:p>
          <a:p>
            <a:endParaRPr lang="en-US" altLang="en-US" dirty="0">
              <a:cs typeface="Arial" panose="020B0604020202020204" pitchFamily="34" charset="0"/>
            </a:endParaRPr>
          </a:p>
        </p:txBody>
      </p:sp>
    </p:spTree>
    <p:extLst>
      <p:ext uri="{BB962C8B-B14F-4D97-AF65-F5344CB8AC3E}">
        <p14:creationId xmlns:p14="http://schemas.microsoft.com/office/powerpoint/2010/main" val="1285346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57CF3E2E-4EF8-43B2-83BD-26F05B03661F}"/>
              </a:ext>
            </a:extLst>
          </p:cNvPr>
          <p:cNvSpPr>
            <a:spLocks noGrp="1" noRot="1" noChangeAspect="1" noTextEdit="1"/>
          </p:cNvSpPr>
          <p:nvPr>
            <p:ph type="sldImg"/>
          </p:nvPr>
        </p:nvSpPr>
        <p:spPr>
          <a:ln/>
        </p:spPr>
      </p:sp>
      <p:sp>
        <p:nvSpPr>
          <p:cNvPr id="52227" name="Notes Placeholder 2">
            <a:extLst>
              <a:ext uri="{FF2B5EF4-FFF2-40B4-BE49-F238E27FC236}">
                <a16:creationId xmlns:a16="http://schemas.microsoft.com/office/drawing/2014/main" id="{3BCD2C2E-049B-48DB-937A-575EB892C91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spcAft>
                <a:spcPts val="1200"/>
              </a:spcAft>
              <a:buNone/>
            </a:pPr>
            <a:r>
              <a:rPr lang="en-GB" altLang="en-US" sz="1200" dirty="0"/>
              <a:t>Don’t ignore errors – they won’t go away, and they’ll just make everything wrong.</a:t>
            </a:r>
          </a:p>
          <a:p>
            <a:pPr marL="0" indent="0">
              <a:spcAft>
                <a:spcPts val="1200"/>
              </a:spcAft>
              <a:buNone/>
            </a:pPr>
            <a:r>
              <a:rPr lang="en-GB" altLang="en-US" sz="1200" dirty="0"/>
              <a:t>If you encounter an error and can’t obviously figure out what is causing it, then try commenting out chunks of code until you have something simple that works, then add it back in, a line at a time.</a:t>
            </a:r>
          </a:p>
          <a:p>
            <a:pPr marL="0" indent="0">
              <a:spcAft>
                <a:spcPts val="1200"/>
              </a:spcAft>
              <a:buNone/>
            </a:pPr>
            <a:r>
              <a:rPr lang="en-GB" altLang="en-US" sz="1200" dirty="0"/>
              <a:t>Sometimes the error is caused by a bracket not being closed or in the right place and this can be particularly difficult to spot. </a:t>
            </a:r>
          </a:p>
          <a:p>
            <a:endParaRPr lang="en-US" altLang="en-US" dirty="0">
              <a:cs typeface="Arial" panose="020B0604020202020204" pitchFamily="34" charset="0"/>
            </a:endParaRPr>
          </a:p>
        </p:txBody>
      </p:sp>
    </p:spTree>
    <p:extLst>
      <p:ext uri="{BB962C8B-B14F-4D97-AF65-F5344CB8AC3E}">
        <p14:creationId xmlns:p14="http://schemas.microsoft.com/office/powerpoint/2010/main" val="412117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en-US" sz="1200" dirty="0"/>
              <a:t>No one codes from scratch; it would be counterproductive to ignore the mass of experience available to draw on.</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Usually, the first thing to do is to see if there is already existing code that you can leverage or learn from. But as you are just learning to code we ask that for this module, you only build on what we give you and use the Python documentation to develop on this.</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There are also many helpful forums where people will post useful examples, ask and answer questions (Stack Overflow is especially good – </a:t>
            </a:r>
            <a:r>
              <a:rPr lang="en-US" altLang="en-US" sz="1200" dirty="0">
                <a:solidFill>
                  <a:srgbClr val="FF0000"/>
                </a:solidFill>
              </a:rPr>
              <a:t>but please don’t ask questions without talking to us first</a:t>
            </a:r>
            <a:r>
              <a:rPr lang="en-US" altLang="en-US" sz="1200" dirty="0"/>
              <a:t>). </a:t>
            </a:r>
          </a:p>
          <a:p>
            <a:endParaRPr lang="en-GB" dirty="0"/>
          </a:p>
          <a:p>
            <a:r>
              <a:rPr lang="en-GB" dirty="0"/>
              <a:t>https://stackoverflow.com/questions/tagged/python</a:t>
            </a:r>
          </a:p>
        </p:txBody>
      </p:sp>
      <p:sp>
        <p:nvSpPr>
          <p:cNvPr id="4" name="Slide Number Placeholder 3"/>
          <p:cNvSpPr>
            <a:spLocks noGrp="1"/>
          </p:cNvSpPr>
          <p:nvPr>
            <p:ph type="sldNum" sz="quarter" idx="10"/>
          </p:nvPr>
        </p:nvSpPr>
        <p:spPr/>
        <p:txBody>
          <a:bodyPr/>
          <a:lstStyle/>
          <a:p>
            <a:fld id="{6D71631D-B206-4E12-8AB2-DDE63A41DC15}" type="slidenum">
              <a:rPr lang="en-GB" smtClean="0"/>
              <a:t>13</a:t>
            </a:fld>
            <a:endParaRPr lang="en-GB"/>
          </a:p>
        </p:txBody>
      </p:sp>
    </p:spTree>
    <p:extLst>
      <p:ext uri="{BB962C8B-B14F-4D97-AF65-F5344CB8AC3E}">
        <p14:creationId xmlns:p14="http://schemas.microsoft.com/office/powerpoint/2010/main" val="4055069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One way people make code available for others is by making it “Open Source”.</a:t>
            </a:r>
          </a:p>
          <a:p>
            <a:pPr marL="0" indent="0">
              <a:buNone/>
            </a:pPr>
            <a:endParaRPr lang="en-GB" dirty="0">
              <a:solidFill>
                <a:schemeClr val="accent5">
                  <a:lumMod val="75000"/>
                </a:schemeClr>
              </a:solidFill>
            </a:endParaRPr>
          </a:p>
          <a:p>
            <a:pPr marL="0" indent="0">
              <a:buNone/>
            </a:pPr>
            <a:r>
              <a:rPr lang="en-GB" dirty="0">
                <a:solidFill>
                  <a:schemeClr val="accent5">
                    <a:lumMod val="75000"/>
                  </a:schemeClr>
                </a:solidFill>
              </a:rPr>
              <a:t>Open Source</a:t>
            </a:r>
            <a:r>
              <a:rPr lang="en-GB" dirty="0"/>
              <a:t> means the core code is available for people to study, adapt, and distribute. The originator maintains </a:t>
            </a:r>
            <a:r>
              <a:rPr lang="en-GB" dirty="0">
                <a:solidFill>
                  <a:schemeClr val="accent5">
                    <a:lumMod val="75000"/>
                  </a:schemeClr>
                </a:solidFill>
              </a:rPr>
              <a:t>copyright and ownership</a:t>
            </a:r>
            <a:r>
              <a:rPr lang="en-GB" dirty="0"/>
              <a:t>, but licences others to use the code in this way. The details of what these generalities mean in practice is controlled by a </a:t>
            </a:r>
            <a:r>
              <a:rPr lang="en-GB" dirty="0">
                <a:solidFill>
                  <a:schemeClr val="accent5">
                    <a:lumMod val="75000"/>
                  </a:schemeClr>
                </a:solidFill>
              </a:rPr>
              <a:t>licence</a:t>
            </a:r>
            <a:r>
              <a:rPr lang="en-GB" dirty="0"/>
              <a:t>.</a:t>
            </a:r>
          </a:p>
          <a:p>
            <a:pPr marL="0" indent="0">
              <a:buNone/>
            </a:pPr>
            <a:endParaRPr lang="en-GB" dirty="0"/>
          </a:p>
          <a:p>
            <a:pPr marL="0" indent="0">
              <a:buNone/>
            </a:pPr>
            <a:r>
              <a:rPr lang="en-GB" dirty="0"/>
              <a:t>Python was built on an Open Source basis from Version 2.</a:t>
            </a:r>
          </a:p>
          <a:p>
            <a:pPr marL="0" indent="0">
              <a:buNone/>
            </a:pPr>
            <a:r>
              <a:rPr lang="en-GB" dirty="0"/>
              <a:t>See: Raymond, Eric S. (1999). The Cathedral and the Bazaar: Musings on Linux and Open Source by an Accidental Revolutionary. O'Reilly Media.</a:t>
            </a:r>
          </a:p>
        </p:txBody>
      </p:sp>
      <p:sp>
        <p:nvSpPr>
          <p:cNvPr id="4" name="Slide Number Placeholder 3"/>
          <p:cNvSpPr>
            <a:spLocks noGrp="1"/>
          </p:cNvSpPr>
          <p:nvPr>
            <p:ph type="sldNum" sz="quarter" idx="10"/>
          </p:nvPr>
        </p:nvSpPr>
        <p:spPr/>
        <p:txBody>
          <a:bodyPr/>
          <a:lstStyle/>
          <a:p>
            <a:fld id="{6D71631D-B206-4E12-8AB2-DDE63A41DC15}" type="slidenum">
              <a:rPr lang="en-GB" smtClean="0"/>
              <a:t>14</a:t>
            </a:fld>
            <a:endParaRPr lang="en-GB"/>
          </a:p>
        </p:txBody>
      </p:sp>
    </p:spTree>
    <p:extLst>
      <p:ext uri="{BB962C8B-B14F-4D97-AF65-F5344CB8AC3E}">
        <p14:creationId xmlns:p14="http://schemas.microsoft.com/office/powerpoint/2010/main" val="1597838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Trademark guidelines:</a:t>
            </a:r>
          </a:p>
          <a:p>
            <a:r>
              <a:rPr lang="en-GB" dirty="0"/>
              <a:t>https://opensource.org/trademark-guidelines</a:t>
            </a:r>
          </a:p>
        </p:txBody>
      </p:sp>
      <p:sp>
        <p:nvSpPr>
          <p:cNvPr id="4" name="Slide Number Placeholder 3"/>
          <p:cNvSpPr>
            <a:spLocks noGrp="1"/>
          </p:cNvSpPr>
          <p:nvPr>
            <p:ph type="sldNum" sz="quarter" idx="10"/>
          </p:nvPr>
        </p:nvSpPr>
        <p:spPr/>
        <p:txBody>
          <a:bodyPr/>
          <a:lstStyle/>
          <a:p>
            <a:fld id="{6D71631D-B206-4E12-8AB2-DDE63A41DC15}" type="slidenum">
              <a:rPr lang="en-GB" smtClean="0"/>
              <a:t>15</a:t>
            </a:fld>
            <a:endParaRPr lang="en-GB"/>
          </a:p>
        </p:txBody>
      </p:sp>
    </p:spTree>
    <p:extLst>
      <p:ext uri="{BB962C8B-B14F-4D97-AF65-F5344CB8AC3E}">
        <p14:creationId xmlns:p14="http://schemas.microsoft.com/office/powerpoint/2010/main" val="8797797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FF0000"/>
                </a:solidFill>
              </a:rPr>
              <a:t>For the assignments we want you to develop your own code and not simply use code developed by others.</a:t>
            </a:r>
          </a:p>
          <a:p>
            <a:pPr marL="0" indent="0">
              <a:buNone/>
            </a:pPr>
            <a:r>
              <a:rPr lang="en-GB" dirty="0">
                <a:solidFill>
                  <a:srgbClr val="FF0000"/>
                </a:solidFill>
              </a:rPr>
              <a:t>At the end of the day, you’re here to learn to code, not learn to give the appearance of being able to code.</a:t>
            </a:r>
            <a:endParaRPr lang="en-GB" dirty="0"/>
          </a:p>
        </p:txBody>
      </p:sp>
      <p:sp>
        <p:nvSpPr>
          <p:cNvPr id="4" name="Slide Number Placeholder 3"/>
          <p:cNvSpPr>
            <a:spLocks noGrp="1"/>
          </p:cNvSpPr>
          <p:nvPr>
            <p:ph type="sldNum" sz="quarter" idx="5"/>
          </p:nvPr>
        </p:nvSpPr>
        <p:spPr/>
        <p:txBody>
          <a:bodyPr/>
          <a:lstStyle/>
          <a:p>
            <a:fld id="{6D71631D-B206-4E12-8AB2-DDE63A41DC15}" type="slidenum">
              <a:rPr lang="en-GB" smtClean="0"/>
              <a:t>16</a:t>
            </a:fld>
            <a:endParaRPr lang="en-GB"/>
          </a:p>
        </p:txBody>
      </p:sp>
    </p:spTree>
    <p:extLst>
      <p:ext uri="{BB962C8B-B14F-4D97-AF65-F5344CB8AC3E}">
        <p14:creationId xmlns:p14="http://schemas.microsoft.com/office/powerpoint/2010/main" val="3899010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Code repositories are places for storing code and providing access to the code to others.</a:t>
            </a:r>
          </a:p>
          <a:p>
            <a:pPr marL="0" indent="0">
              <a:buNone/>
            </a:pPr>
            <a:r>
              <a:rPr lang="en-GB" dirty="0"/>
              <a:t>This is particularly helpful for a team that are all working on the same code.</a:t>
            </a:r>
          </a:p>
          <a:p>
            <a:pPr marL="0" indent="0">
              <a:buNone/>
            </a:pPr>
            <a:r>
              <a:rPr lang="en-GB" dirty="0"/>
              <a:t>Repository software helps to resolve conflicts where two or more people have tried to edit the same file simultaneously.</a:t>
            </a:r>
          </a:p>
          <a:p>
            <a:pPr marL="0" indent="0">
              <a:buNone/>
            </a:pPr>
            <a:r>
              <a:rPr lang="en-GB" dirty="0"/>
              <a:t>Repositories often also have version control (allowing you to roll back to previous versions).</a:t>
            </a:r>
          </a:p>
          <a:p>
            <a:endParaRPr lang="en-GB" dirty="0"/>
          </a:p>
        </p:txBody>
      </p:sp>
      <p:sp>
        <p:nvSpPr>
          <p:cNvPr id="4" name="Slide Number Placeholder 3"/>
          <p:cNvSpPr>
            <a:spLocks noGrp="1"/>
          </p:cNvSpPr>
          <p:nvPr>
            <p:ph type="sldNum" sz="quarter" idx="5"/>
          </p:nvPr>
        </p:nvSpPr>
        <p:spPr/>
        <p:txBody>
          <a:bodyPr/>
          <a:lstStyle/>
          <a:p>
            <a:fld id="{6D71631D-B206-4E12-8AB2-DDE63A41DC15}" type="slidenum">
              <a:rPr lang="en-GB" smtClean="0"/>
              <a:t>17</a:t>
            </a:fld>
            <a:endParaRPr lang="en-GB"/>
          </a:p>
        </p:txBody>
      </p:sp>
    </p:spTree>
    <p:extLst>
      <p:ext uri="{BB962C8B-B14F-4D97-AF65-F5344CB8AC3E}">
        <p14:creationId xmlns:p14="http://schemas.microsoft.com/office/powerpoint/2010/main" val="4101142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GitHub is a well known repository and collaboration platform.</a:t>
            </a:r>
          </a:p>
          <a:p>
            <a:pPr marL="0" indent="0">
              <a:buNone/>
            </a:pPr>
            <a:endParaRPr lang="en-GB" dirty="0"/>
          </a:p>
          <a:p>
            <a:pPr marL="0" indent="0">
              <a:buNone/>
            </a:pPr>
            <a:r>
              <a:rPr lang="en-GB" dirty="0"/>
              <a:t>As well as a repository, it also allows you to build your own website, something we will start with right after we have got to grips with the three main ways to run Python.</a:t>
            </a:r>
          </a:p>
          <a:p>
            <a:endParaRPr lang="en-GB" dirty="0"/>
          </a:p>
          <a:p>
            <a:r>
              <a:rPr lang="en-GB" dirty="0"/>
              <a:t>GitHub’s logo is the “</a:t>
            </a:r>
            <a:r>
              <a:rPr lang="en-GB" dirty="0" err="1"/>
              <a:t>OctoCat</a:t>
            </a:r>
            <a:r>
              <a:rPr lang="en-GB" dirty="0"/>
              <a:t>”. </a:t>
            </a:r>
          </a:p>
          <a:p>
            <a:r>
              <a:rPr lang="en-GB" dirty="0"/>
              <a:t>Yes, Git is named after “Git” the insult. Unfortunately.</a:t>
            </a:r>
          </a:p>
          <a:p>
            <a:endParaRPr lang="en-GB" dirty="0"/>
          </a:p>
          <a:p>
            <a:r>
              <a:rPr lang="en-GB" dirty="0"/>
              <a:t>Logo copyright statements:</a:t>
            </a:r>
          </a:p>
          <a:p>
            <a:r>
              <a:rPr lang="en-GB" dirty="0"/>
              <a:t>https://github.com/logos</a:t>
            </a:r>
          </a:p>
        </p:txBody>
      </p:sp>
      <p:sp>
        <p:nvSpPr>
          <p:cNvPr id="4" name="Slide Number Placeholder 3"/>
          <p:cNvSpPr>
            <a:spLocks noGrp="1"/>
          </p:cNvSpPr>
          <p:nvPr>
            <p:ph type="sldNum" sz="quarter" idx="10"/>
          </p:nvPr>
        </p:nvSpPr>
        <p:spPr/>
        <p:txBody>
          <a:bodyPr/>
          <a:lstStyle/>
          <a:p>
            <a:fld id="{6D71631D-B206-4E12-8AB2-DDE63A41DC15}" type="slidenum">
              <a:rPr lang="en-GB" smtClean="0"/>
              <a:t>18</a:t>
            </a:fld>
            <a:endParaRPr lang="en-GB"/>
          </a:p>
        </p:txBody>
      </p:sp>
    </p:spTree>
    <p:extLst>
      <p:ext uri="{BB962C8B-B14F-4D97-AF65-F5344CB8AC3E}">
        <p14:creationId xmlns:p14="http://schemas.microsoft.com/office/powerpoint/2010/main" val="3217605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links to further information.</a:t>
            </a:r>
          </a:p>
        </p:txBody>
      </p:sp>
      <p:sp>
        <p:nvSpPr>
          <p:cNvPr id="4" name="Slide Number Placeholder 3"/>
          <p:cNvSpPr>
            <a:spLocks noGrp="1"/>
          </p:cNvSpPr>
          <p:nvPr>
            <p:ph type="sldNum" sz="quarter" idx="5"/>
          </p:nvPr>
        </p:nvSpPr>
        <p:spPr/>
        <p:txBody>
          <a:bodyPr/>
          <a:lstStyle/>
          <a:p>
            <a:fld id="{6D71631D-B206-4E12-8AB2-DDE63A41DC15}" type="slidenum">
              <a:rPr lang="en-GB" smtClean="0"/>
              <a:t>19</a:t>
            </a:fld>
            <a:endParaRPr lang="en-GB"/>
          </a:p>
        </p:txBody>
      </p:sp>
    </p:spTree>
    <p:extLst>
      <p:ext uri="{BB962C8B-B14F-4D97-AF65-F5344CB8AC3E}">
        <p14:creationId xmlns:p14="http://schemas.microsoft.com/office/powerpoint/2010/main" val="3936021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It is easier to use Anaconda: a distribution that includes all the core language elements, plus the optional extras that we are likely to want.</a:t>
            </a:r>
          </a:p>
          <a:p>
            <a:pPr marL="0" indent="0">
              <a:buNone/>
            </a:pPr>
            <a:endParaRPr lang="en-GB" dirty="0"/>
          </a:p>
          <a:p>
            <a:pPr marL="0" indent="0">
              <a:buNone/>
            </a:pPr>
            <a:r>
              <a:rPr lang="en-GB" dirty="0"/>
              <a:t>The Individual edition is best for starters</a:t>
            </a:r>
          </a:p>
        </p:txBody>
      </p:sp>
      <p:sp>
        <p:nvSpPr>
          <p:cNvPr id="4" name="Slide Number Placeholder 3"/>
          <p:cNvSpPr>
            <a:spLocks noGrp="1"/>
          </p:cNvSpPr>
          <p:nvPr>
            <p:ph type="sldNum" sz="quarter" idx="10"/>
          </p:nvPr>
        </p:nvSpPr>
        <p:spPr/>
        <p:txBody>
          <a:bodyPr/>
          <a:lstStyle/>
          <a:p>
            <a:fld id="{6D71631D-B206-4E12-8AB2-DDE63A41DC15}" type="slidenum">
              <a:rPr lang="en-GB" smtClean="0"/>
              <a:t>2</a:t>
            </a:fld>
            <a:endParaRPr lang="en-GB"/>
          </a:p>
        </p:txBody>
      </p:sp>
    </p:spTree>
    <p:extLst>
      <p:ext uri="{BB962C8B-B14F-4D97-AF65-F5344CB8AC3E}">
        <p14:creationId xmlns:p14="http://schemas.microsoft.com/office/powerpoint/2010/main" val="464641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Mostly we will be using an Integrated Development Environment or IDE to develop our code, but it helps to know that the code is simply a text file format and that the file can be created and run from the command line.</a:t>
            </a:r>
          </a:p>
          <a:p>
            <a:r>
              <a:rPr lang="en-GB" dirty="0"/>
              <a:t>Notepad++</a:t>
            </a:r>
          </a:p>
          <a:p>
            <a:r>
              <a:rPr lang="en-GB" dirty="0"/>
              <a:t>https://notepad-plus-plus.org/</a:t>
            </a:r>
          </a:p>
        </p:txBody>
      </p:sp>
      <p:sp>
        <p:nvSpPr>
          <p:cNvPr id="4" name="Slide Number Placeholder 3"/>
          <p:cNvSpPr>
            <a:spLocks noGrp="1"/>
          </p:cNvSpPr>
          <p:nvPr>
            <p:ph type="sldNum" sz="quarter" idx="10"/>
          </p:nvPr>
        </p:nvSpPr>
        <p:spPr/>
        <p:txBody>
          <a:bodyPr/>
          <a:lstStyle/>
          <a:p>
            <a:fld id="{6D71631D-B206-4E12-8AB2-DDE63A41DC15}" type="slidenum">
              <a:rPr lang="en-GB" smtClean="0"/>
              <a:t>3</a:t>
            </a:fld>
            <a:endParaRPr lang="en-GB"/>
          </a:p>
        </p:txBody>
      </p:sp>
    </p:spTree>
    <p:extLst>
      <p:ext uri="{BB962C8B-B14F-4D97-AF65-F5344CB8AC3E}">
        <p14:creationId xmlns:p14="http://schemas.microsoft.com/office/powerpoint/2010/main" val="1287812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 Generally, programmers use an IDE when coding. This is text editing software that adds coding functionality, including:</a:t>
            </a:r>
          </a:p>
          <a:p>
            <a:pPr marL="0" indent="0">
              <a:buNone/>
            </a:pPr>
            <a:r>
              <a:rPr lang="en-GB" dirty="0"/>
              <a:t>	Syntax colouring</a:t>
            </a:r>
          </a:p>
          <a:p>
            <a:pPr marL="0" indent="0">
              <a:buNone/>
            </a:pPr>
            <a:r>
              <a:rPr lang="en-GB" dirty="0"/>
              <a:t>	Line numbers</a:t>
            </a:r>
          </a:p>
          <a:p>
            <a:pPr marL="0" indent="0">
              <a:buNone/>
            </a:pPr>
            <a:r>
              <a:rPr lang="en-GB" dirty="0"/>
              <a:t>	Push button running and debugging</a:t>
            </a:r>
          </a:p>
          <a:p>
            <a:pPr marL="0" indent="0">
              <a:buNone/>
            </a:pPr>
            <a:r>
              <a:rPr lang="en-GB" dirty="0"/>
              <a:t>	Error identification and help</a:t>
            </a:r>
          </a:p>
          <a:p>
            <a:pPr marL="0" indent="0">
              <a:buNone/>
            </a:pPr>
            <a:r>
              <a:rPr lang="en-GB" dirty="0"/>
              <a:t>	Autocompletion of keywords and procedure names</a:t>
            </a:r>
          </a:p>
          <a:p>
            <a:pPr marL="0" indent="0">
              <a:buNone/>
            </a:pPr>
            <a:r>
              <a:rPr lang="en-GB" dirty="0"/>
              <a:t>	GUI building help</a:t>
            </a:r>
          </a:p>
          <a:p>
            <a:pPr marL="0" indent="0">
              <a:buNone/>
            </a:pPr>
            <a:r>
              <a:rPr lang="en-GB" dirty="0"/>
              <a:t>Anaconda comes with Spyder which we’ll use in the first practical.</a:t>
            </a:r>
          </a:p>
        </p:txBody>
      </p:sp>
      <p:sp>
        <p:nvSpPr>
          <p:cNvPr id="4" name="Slide Number Placeholder 3"/>
          <p:cNvSpPr>
            <a:spLocks noGrp="1"/>
          </p:cNvSpPr>
          <p:nvPr>
            <p:ph type="sldNum" sz="quarter" idx="10"/>
          </p:nvPr>
        </p:nvSpPr>
        <p:spPr/>
        <p:txBody>
          <a:bodyPr/>
          <a:lstStyle/>
          <a:p>
            <a:fld id="{6D71631D-B206-4E12-8AB2-DDE63A41DC15}" type="slidenum">
              <a:rPr lang="en-GB" smtClean="0"/>
              <a:t>4</a:t>
            </a:fld>
            <a:endParaRPr lang="en-GB"/>
          </a:p>
        </p:txBody>
      </p:sp>
    </p:spTree>
    <p:extLst>
      <p:ext uri="{BB962C8B-B14F-4D97-AF65-F5344CB8AC3E}">
        <p14:creationId xmlns:p14="http://schemas.microsoft.com/office/powerpoint/2010/main" val="3927438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REPL capable languages have an associated prompt that sets up an environment recording variable values, and allow you to type one line at a time to do jobs. These are read, evaluated, and the answers printed to the screen.</a:t>
            </a:r>
          </a:p>
          <a:p>
            <a:pPr marL="0" indent="0">
              <a:buNone/>
            </a:pPr>
            <a:endParaRPr lang="en-GB" dirty="0"/>
          </a:p>
          <a:p>
            <a:pPr marL="0" indent="0">
              <a:buNone/>
            </a:pPr>
            <a:r>
              <a:rPr lang="en-GB" dirty="0"/>
              <a:t>If you type </a:t>
            </a:r>
            <a:r>
              <a:rPr lang="en-GB" dirty="0">
                <a:latin typeface="Courier New" panose="02070309020205020404" pitchFamily="49" charset="0"/>
                <a:cs typeface="Courier New" panose="02070309020205020404" pitchFamily="49" charset="0"/>
              </a:rPr>
              <a:t>python</a:t>
            </a:r>
            <a:r>
              <a:rPr lang="en-GB" dirty="0"/>
              <a:t> at the command prompt (which is itself a REPL environment), you open the Python REPL prompt. It looks like this:</a:t>
            </a:r>
          </a:p>
          <a:p>
            <a:pPr marL="0" indent="0">
              <a:buNone/>
            </a:pPr>
            <a:r>
              <a:rPr lang="en-GB" dirty="0">
                <a:latin typeface="Courier New" panose="02070309020205020404" pitchFamily="49" charset="0"/>
                <a:cs typeface="Courier New" panose="02070309020205020404" pitchFamily="49" charset="0"/>
              </a:rPr>
              <a:t>&gt;&gt;&gt;</a:t>
            </a:r>
          </a:p>
          <a:p>
            <a:pPr marL="0" indent="0">
              <a:buNone/>
            </a:pPr>
            <a:r>
              <a:rPr lang="en-GB" dirty="0"/>
              <a:t>From now on, if you see this, it means the command is to be typed in a Python REPL prompt.</a:t>
            </a:r>
          </a:p>
        </p:txBody>
      </p:sp>
      <p:sp>
        <p:nvSpPr>
          <p:cNvPr id="4" name="Slide Number Placeholder 3"/>
          <p:cNvSpPr>
            <a:spLocks noGrp="1"/>
          </p:cNvSpPr>
          <p:nvPr>
            <p:ph type="sldNum" sz="quarter" idx="10"/>
          </p:nvPr>
        </p:nvSpPr>
        <p:spPr/>
        <p:txBody>
          <a:bodyPr/>
          <a:lstStyle/>
          <a:p>
            <a:fld id="{6D71631D-B206-4E12-8AB2-DDE63A41DC15}" type="slidenum">
              <a:rPr lang="en-GB" smtClean="0"/>
              <a:t>5</a:t>
            </a:fld>
            <a:endParaRPr lang="en-GB"/>
          </a:p>
        </p:txBody>
      </p:sp>
    </p:spTree>
    <p:extLst>
      <p:ext uri="{BB962C8B-B14F-4D97-AF65-F5344CB8AC3E}">
        <p14:creationId xmlns:p14="http://schemas.microsoft.com/office/powerpoint/2010/main" val="323100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err="1"/>
              <a:t>Jupyter</a:t>
            </a:r>
            <a:r>
              <a:rPr lang="en-GB" dirty="0"/>
              <a:t> Notebooks integrate a REPL into a document so that you can integrate text, images, hyperlinks and code that runs. </a:t>
            </a:r>
          </a:p>
          <a:p>
            <a:pPr marL="0" indent="0">
              <a:buNone/>
            </a:pPr>
            <a:endParaRPr lang="en-GB" dirty="0"/>
          </a:p>
          <a:p>
            <a:pPr marL="0" indent="0">
              <a:buNone/>
            </a:pPr>
            <a:r>
              <a:rPr lang="en-GB" dirty="0"/>
              <a:t>These were formerly called </a:t>
            </a:r>
            <a:r>
              <a:rPr lang="en-GB" dirty="0" err="1"/>
              <a:t>iPython</a:t>
            </a:r>
            <a:r>
              <a:rPr lang="en-GB" dirty="0"/>
              <a:t> Notebooks – the name was changed when they added the option for other REPL languages (including R).</a:t>
            </a:r>
          </a:p>
          <a:p>
            <a:pPr marL="0" indent="0">
              <a:buNone/>
            </a:pPr>
            <a:endParaRPr lang="en-GB" dirty="0"/>
          </a:p>
          <a:p>
            <a:pPr marL="0" indent="0">
              <a:buNone/>
            </a:pPr>
            <a:r>
              <a:rPr lang="en-GB" dirty="0"/>
              <a:t>Logo copyright statement:</a:t>
            </a:r>
          </a:p>
          <a:p>
            <a:r>
              <a:rPr lang="en-GB" dirty="0"/>
              <a:t>https://github.com/jupyter/governance/pull/22</a:t>
            </a:r>
          </a:p>
        </p:txBody>
      </p:sp>
      <p:sp>
        <p:nvSpPr>
          <p:cNvPr id="4" name="Slide Number Placeholder 3"/>
          <p:cNvSpPr>
            <a:spLocks noGrp="1"/>
          </p:cNvSpPr>
          <p:nvPr>
            <p:ph type="sldNum" sz="quarter" idx="10"/>
          </p:nvPr>
        </p:nvSpPr>
        <p:spPr/>
        <p:txBody>
          <a:bodyPr/>
          <a:lstStyle/>
          <a:p>
            <a:fld id="{6D71631D-B206-4E12-8AB2-DDE63A41DC15}" type="slidenum">
              <a:rPr lang="en-GB" smtClean="0"/>
              <a:t>6</a:t>
            </a:fld>
            <a:endParaRPr lang="en-GB"/>
          </a:p>
        </p:txBody>
      </p:sp>
    </p:spTree>
    <p:extLst>
      <p:ext uri="{BB962C8B-B14F-4D97-AF65-F5344CB8AC3E}">
        <p14:creationId xmlns:p14="http://schemas.microsoft.com/office/powerpoint/2010/main" val="3923466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78314A9D-AE31-4806-BF39-C6DEEAB2919E}"/>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E03D30A0-C6B6-416A-8D6C-7E3BA45BEE7C}"/>
              </a:ext>
            </a:extLst>
          </p:cNvPr>
          <p:cNvSpPr>
            <a:spLocks noGrp="1"/>
          </p:cNvSpPr>
          <p:nvPr>
            <p:ph type="body" idx="1"/>
          </p:nvPr>
        </p:nvSpPr>
        <p:spPr/>
        <p:txBody>
          <a:bodyPr>
            <a:normAutofit/>
          </a:bodyPr>
          <a:lstStyle/>
          <a:p>
            <a:pPr marL="0" indent="0">
              <a:buFontTx/>
              <a:buNone/>
              <a:defRPr/>
            </a:pPr>
            <a:r>
              <a:rPr lang="en-GB" dirty="0"/>
              <a:t>When you start programming you will likely encounter many errors. This isn’t because you’re a bad programmer and can’t program. This is because this is what programming is: it’s 50% writing code, and 50% fixing problems. All that happens as you become a better coder is that the easy problems get fixed as you write the code, and harder ones appear to take their place. Try to enjoy solving the problems, try to solve them on your own first, but seek help if you get stuck.</a:t>
            </a:r>
          </a:p>
          <a:p>
            <a:pPr>
              <a:defRPr/>
            </a:pPr>
            <a:endParaRPr lang="en-GB" dirty="0"/>
          </a:p>
        </p:txBody>
      </p:sp>
    </p:spTree>
    <p:extLst>
      <p:ext uri="{BB962C8B-B14F-4D97-AF65-F5344CB8AC3E}">
        <p14:creationId xmlns:p14="http://schemas.microsoft.com/office/powerpoint/2010/main" val="31188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6590ED8-AF8D-4B33-B360-EE1CE6C1266F}"/>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D404115F-DAA5-46D3-83F0-25A18944570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GB" altLang="en-US" sz="1200" dirty="0">
                <a:latin typeface="Arial Unicode MS" panose="020B0604020202020204" pitchFamily="34" charset="-128"/>
              </a:rPr>
              <a:t>Your programming syntax needs to be valid. Capital letters, punctuation and spacing in Python all have to be correct.</a:t>
            </a:r>
          </a:p>
          <a:p>
            <a:pPr>
              <a:buFontTx/>
              <a:buNone/>
            </a:pPr>
            <a:endParaRPr lang="en-GB" altLang="en-US" sz="1200" dirty="0">
              <a:latin typeface="Arial Unicode MS" panose="020B0604020202020204" pitchFamily="34" charset="-128"/>
            </a:endParaRPr>
          </a:p>
          <a:p>
            <a:pPr>
              <a:buFontTx/>
              <a:buNone/>
            </a:pPr>
            <a:r>
              <a:rPr lang="en-GB" altLang="en-US" sz="1200" dirty="0">
                <a:latin typeface="Arial Unicode MS" panose="020B0604020202020204" pitchFamily="34" charset="-128"/>
              </a:rPr>
              <a:t>Computers are not yet very good at interpolating or guessing what you want to do.</a:t>
            </a:r>
          </a:p>
          <a:p>
            <a:pPr>
              <a:buFontTx/>
              <a:buNone/>
            </a:pPr>
            <a:endParaRPr lang="en-GB" altLang="en-US" sz="1200" dirty="0">
              <a:latin typeface="Arial Unicode MS" panose="020B0604020202020204" pitchFamily="34" charset="-128"/>
            </a:endParaRPr>
          </a:p>
          <a:p>
            <a:pPr>
              <a:buFontTx/>
              <a:buNone/>
            </a:pPr>
            <a:r>
              <a:rPr lang="en-GB" altLang="en-US" sz="1200" dirty="0">
                <a:latin typeface="Arial Unicode MS" panose="020B0604020202020204" pitchFamily="34" charset="-128"/>
              </a:rPr>
              <a:t>Approach coding logically by building up the components you need to do a job and breaking the solution down into manageable tasks.</a:t>
            </a:r>
          </a:p>
          <a:p>
            <a:pPr algn="just" eaLnBrk="1" hangingPunct="1"/>
            <a:endParaRPr lang="en-US" altLang="en-US" dirty="0">
              <a:cs typeface="Arial" panose="020B0604020202020204" pitchFamily="34" charset="0"/>
            </a:endParaRPr>
          </a:p>
        </p:txBody>
      </p:sp>
    </p:spTree>
    <p:extLst>
      <p:ext uri="{BB962C8B-B14F-4D97-AF65-F5344CB8AC3E}">
        <p14:creationId xmlns:p14="http://schemas.microsoft.com/office/powerpoint/2010/main" val="1115561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6590ED8-AF8D-4B33-B360-EE1CE6C1266F}"/>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D404115F-DAA5-46D3-83F0-25A18944570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altLang="en-US" sz="1200" dirty="0">
                <a:latin typeface="Arial Unicode MS" panose="020B0604020202020204" pitchFamily="34" charset="-128"/>
              </a:rPr>
              <a:t>The initial outline for the processing to be done is called an ‘algorithm’, it’s a bit like a recipe.</a:t>
            </a:r>
          </a:p>
          <a:p>
            <a:pPr algn="just" eaLnBrk="1" hangingPunct="1"/>
            <a:endParaRPr lang="en-US" altLang="en-US" dirty="0">
              <a:cs typeface="Arial" panose="020B0604020202020204" pitchFamily="34" charset="0"/>
            </a:endParaRPr>
          </a:p>
        </p:txBody>
      </p:sp>
    </p:spTree>
    <p:extLst>
      <p:ext uri="{BB962C8B-B14F-4D97-AF65-F5344CB8AC3E}">
        <p14:creationId xmlns:p14="http://schemas.microsoft.com/office/powerpoint/2010/main" val="3898568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C62FE98-6A5F-454F-924C-5379EF723CA3}"/>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66E5A7-F122-426E-86AF-3C196022C7A6}"/>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E18C52-6895-4DDF-9736-7E2F48A9C88D}"/>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47E00C-E5C4-41E3-B868-77ECE84D6DE5}"/>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E965BD-EC88-45CF-80E6-2B37FE60F78B}"/>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7F7928-DD5D-4E8F-AD02-01004E0FD6D5}"/>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6" name="Footer Placeholder 5">
            <a:extLst>
              <a:ext uri="{FF2B5EF4-FFF2-40B4-BE49-F238E27FC236}">
                <a16:creationId xmlns:a16="http://schemas.microsoft.com/office/drawing/2014/main"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D4929C9-C34E-49ED-8BD1-FFE3F3A1A03B}"/>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8" name="Footer Placeholder 7">
            <a:extLst>
              <a:ext uri="{FF2B5EF4-FFF2-40B4-BE49-F238E27FC236}">
                <a16:creationId xmlns:a16="http://schemas.microsoft.com/office/drawing/2014/main"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E7D942-9B8C-4E08-B920-A12063AB7BE5}"/>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4" name="Footer Placeholder 3">
            <a:extLst>
              <a:ext uri="{FF2B5EF4-FFF2-40B4-BE49-F238E27FC236}">
                <a16:creationId xmlns:a16="http://schemas.microsoft.com/office/drawing/2014/main"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163DD2-9830-48D5-A321-5CD4B8BEAD4C}"/>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3" name="Footer Placeholder 2">
            <a:extLst>
              <a:ext uri="{FF2B5EF4-FFF2-40B4-BE49-F238E27FC236}">
                <a16:creationId xmlns:a16="http://schemas.microsoft.com/office/drawing/2014/main"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3C90EC-E2BF-482A-AAFB-1DED6EFCE291}"/>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6" name="Footer Placeholder 5">
            <a:extLst>
              <a:ext uri="{FF2B5EF4-FFF2-40B4-BE49-F238E27FC236}">
                <a16:creationId xmlns:a16="http://schemas.microsoft.com/office/drawing/2014/main"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60418F-F5F1-42E4-8711-1EFC7AAA9F2C}"/>
              </a:ext>
            </a:extLst>
          </p:cNvPr>
          <p:cNvSpPr>
            <a:spLocks noGrp="1"/>
          </p:cNvSpPr>
          <p:nvPr>
            <p:ph type="dt" sz="half" idx="10"/>
          </p:nvPr>
        </p:nvSpPr>
        <p:spPr/>
        <p:txBody>
          <a:bodyPr/>
          <a:lstStyle/>
          <a:p>
            <a:fld id="{EFCFEBF4-E8FA-4DFF-976C-EAA9BEBEE218}" type="datetimeFigureOut">
              <a:rPr lang="en-GB" smtClean="0"/>
              <a:t>24/01/2022</a:t>
            </a:fld>
            <a:endParaRPr lang="en-GB"/>
          </a:p>
        </p:txBody>
      </p:sp>
      <p:sp>
        <p:nvSpPr>
          <p:cNvPr id="6" name="Footer Placeholder 5">
            <a:extLst>
              <a:ext uri="{FF2B5EF4-FFF2-40B4-BE49-F238E27FC236}">
                <a16:creationId xmlns:a16="http://schemas.microsoft.com/office/drawing/2014/main"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24/01/2022</a:t>
            </a:fld>
            <a:endParaRPr lang="en-GB"/>
          </a:p>
        </p:txBody>
      </p:sp>
      <p:sp>
        <p:nvSpPr>
          <p:cNvPr id="5" name="Footer Placeholder 4">
            <a:extLst>
              <a:ext uri="{FF2B5EF4-FFF2-40B4-BE49-F238E27FC236}">
                <a16:creationId xmlns:a16="http://schemas.microsoft.com/office/drawing/2014/main"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ckoverflow.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pensource.org/licenses/alphabetica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ocs.python.org/3/library/index.html" TargetMode="External"/><Relationship Id="rId7" Type="http://schemas.openxmlformats.org/officeDocument/2006/relationships/hyperlink" Target="https://wiki.python.org/moin/"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docs.python.org/3/tutorial/index.html" TargetMode="External"/><Relationship Id="rId5" Type="http://schemas.openxmlformats.org/officeDocument/2006/relationships/hyperlink" Target="https://docs.python.org/3/reference/index.html" TargetMode="External"/><Relationship Id="rId4" Type="http://schemas.openxmlformats.org/officeDocument/2006/relationships/hyperlink" Target="https://www.python.org/dev/pep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ontinuum.io/download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CCB19-2F34-4C83-B648-A8B20B735CCD}"/>
              </a:ext>
            </a:extLst>
          </p:cNvPr>
          <p:cNvSpPr>
            <a:spLocks noGrp="1"/>
          </p:cNvSpPr>
          <p:nvPr>
            <p:ph type="title"/>
          </p:nvPr>
        </p:nvSpPr>
        <p:spPr/>
        <p:txBody>
          <a:bodyPr/>
          <a:lstStyle/>
          <a:p>
            <a:pPr algn="r"/>
            <a:r>
              <a:rPr lang="en-GB" dirty="0"/>
              <a:t>Running Python</a:t>
            </a:r>
          </a:p>
        </p:txBody>
      </p:sp>
      <p:sp>
        <p:nvSpPr>
          <p:cNvPr id="3" name="Content Placeholder 2">
            <a:extLst>
              <a:ext uri="{FF2B5EF4-FFF2-40B4-BE49-F238E27FC236}">
                <a16:creationId xmlns:a16="http://schemas.microsoft.com/office/drawing/2014/main" id="{B5889DE1-C0AA-46BB-84DF-4CF7BF4497A2}"/>
              </a:ext>
            </a:extLst>
          </p:cNvPr>
          <p:cNvSpPr>
            <a:spLocks noGrp="1"/>
          </p:cNvSpPr>
          <p:nvPr>
            <p:ph idx="1"/>
          </p:nvPr>
        </p:nvSpPr>
        <p:spPr>
          <a:xfrm>
            <a:off x="486383" y="1825624"/>
            <a:ext cx="11307511" cy="4612497"/>
          </a:xfrm>
        </p:spPr>
        <p:txBody>
          <a:bodyPr>
            <a:normAutofit/>
          </a:bodyPr>
          <a:lstStyle/>
          <a:p>
            <a:pPr marL="0" indent="0">
              <a:buNone/>
            </a:pPr>
            <a:r>
              <a:rPr lang="en-GB" dirty="0"/>
              <a:t>To </a:t>
            </a:r>
            <a:r>
              <a:rPr lang="en-GB" dirty="0">
                <a:solidFill>
                  <a:schemeClr val="accent5">
                    <a:lumMod val="75000"/>
                  </a:schemeClr>
                </a:solidFill>
              </a:rPr>
              <a:t>run</a:t>
            </a:r>
            <a:r>
              <a:rPr lang="en-GB" dirty="0"/>
              <a:t> / </a:t>
            </a:r>
            <a:r>
              <a:rPr lang="en-GB" dirty="0">
                <a:solidFill>
                  <a:schemeClr val="accent5">
                    <a:lumMod val="75000"/>
                  </a:schemeClr>
                </a:solidFill>
              </a:rPr>
              <a:t>execute</a:t>
            </a:r>
            <a:r>
              <a:rPr lang="en-GB" dirty="0"/>
              <a:t> Python code we need a Python interpreter, the virtual machine, and the </a:t>
            </a:r>
            <a:r>
              <a:rPr lang="en-GB" dirty="0">
                <a:solidFill>
                  <a:schemeClr val="accent5">
                    <a:lumMod val="75000"/>
                  </a:schemeClr>
                </a:solidFill>
              </a:rPr>
              <a:t>standard library</a:t>
            </a:r>
            <a:r>
              <a:rPr lang="en-GB" dirty="0"/>
              <a:t>, which contains commonly used code ancillary to the core language.</a:t>
            </a:r>
          </a:p>
          <a:p>
            <a:pPr marL="0" indent="0">
              <a:buNone/>
            </a:pPr>
            <a:endParaRPr lang="en-GB" dirty="0"/>
          </a:p>
          <a:p>
            <a:pPr marL="0" indent="0">
              <a:buNone/>
            </a:pPr>
            <a:r>
              <a:rPr lang="en-GB" dirty="0"/>
              <a:t>In addition, we may need to install additional libraries or packages. The official Python Package Index ('</a:t>
            </a:r>
            <a:r>
              <a:rPr lang="en-GB" dirty="0" err="1"/>
              <a:t>PyPI</a:t>
            </a:r>
            <a:r>
              <a:rPr lang="en-GB" dirty="0"/>
              <a:t>') lists thousands of third party optional extras. </a:t>
            </a:r>
          </a:p>
          <a:p>
            <a:pPr marL="0" indent="0">
              <a:buNone/>
            </a:pPr>
            <a:endParaRPr lang="en-GB" dirty="0"/>
          </a:p>
          <a:p>
            <a:pPr marL="0" indent="0">
              <a:buNone/>
            </a:pPr>
            <a:r>
              <a:rPr lang="en-GB" dirty="0"/>
              <a:t>You can manually download both the core language and additional libraries and manually install them. However, it can prove quite complicated to do so. </a:t>
            </a:r>
          </a:p>
        </p:txBody>
      </p:sp>
    </p:spTree>
    <p:extLst>
      <p:ext uri="{BB962C8B-B14F-4D97-AF65-F5344CB8AC3E}">
        <p14:creationId xmlns:p14="http://schemas.microsoft.com/office/powerpoint/2010/main" val="344222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D4F122C-075C-4F41-9782-F83FC8544305}"/>
              </a:ext>
            </a:extLst>
          </p:cNvPr>
          <p:cNvSpPr>
            <a:spLocks noGrp="1" noChangeArrowheads="1"/>
          </p:cNvSpPr>
          <p:nvPr>
            <p:ph type="title"/>
          </p:nvPr>
        </p:nvSpPr>
        <p:spPr/>
        <p:txBody>
          <a:bodyPr rtlCol="0">
            <a:normAutofit/>
          </a:bodyPr>
          <a:lstStyle/>
          <a:p>
            <a:pPr algn="r">
              <a:defRPr/>
            </a:pPr>
            <a:r>
              <a:rPr lang="en-GB" dirty="0"/>
              <a:t>How to calculate the mean of three numbers</a:t>
            </a:r>
          </a:p>
        </p:txBody>
      </p:sp>
      <p:sp>
        <p:nvSpPr>
          <p:cNvPr id="47107" name="Rectangle 3">
            <a:extLst>
              <a:ext uri="{FF2B5EF4-FFF2-40B4-BE49-F238E27FC236}">
                <a16:creationId xmlns:a16="http://schemas.microsoft.com/office/drawing/2014/main" id="{A92B4437-FB10-4B93-B2B6-390B7280D001}"/>
              </a:ext>
            </a:extLst>
          </p:cNvPr>
          <p:cNvSpPr>
            <a:spLocks noGrp="1" noChangeArrowheads="1"/>
          </p:cNvSpPr>
          <p:nvPr>
            <p:ph idx="1"/>
          </p:nvPr>
        </p:nvSpPr>
        <p:spPr>
          <a:xfrm>
            <a:off x="1087120" y="2436495"/>
            <a:ext cx="8229600" cy="3201988"/>
          </a:xfrm>
        </p:spPr>
        <p:txBody>
          <a:bodyPr/>
          <a:lstStyle/>
          <a:p>
            <a:pPr marL="660400" indent="-660400">
              <a:buFont typeface="Wingdings" panose="05000000000000000000" pitchFamily="2" charset="2"/>
              <a:buAutoNum type="arabicPeriod"/>
            </a:pPr>
            <a:r>
              <a:rPr lang="en-GB" altLang="en-US" sz="2600" dirty="0"/>
              <a:t>Get 3 numbers.</a:t>
            </a:r>
          </a:p>
          <a:p>
            <a:pPr marL="660400" indent="-660400">
              <a:buFont typeface="Wingdings" panose="05000000000000000000" pitchFamily="2" charset="2"/>
              <a:buAutoNum type="arabicPeriod"/>
            </a:pPr>
            <a:r>
              <a:rPr lang="en-GB" altLang="en-US" sz="2600" dirty="0"/>
              <a:t>Sum the numbers.</a:t>
            </a:r>
          </a:p>
          <a:p>
            <a:pPr marL="660400" indent="-660400">
              <a:buFont typeface="Wingdings" panose="05000000000000000000" pitchFamily="2" charset="2"/>
              <a:buAutoNum type="arabicPeriod"/>
            </a:pPr>
            <a:r>
              <a:rPr lang="en-GB" altLang="en-US" sz="2600" dirty="0"/>
              <a:t>Divide the sum by 3.</a:t>
            </a:r>
          </a:p>
          <a:p>
            <a:pPr marL="660400" indent="-660400">
              <a:buFont typeface="Wingdings" panose="05000000000000000000" pitchFamily="2" charset="2"/>
              <a:buAutoNum type="arabicPeriod"/>
            </a:pPr>
            <a:r>
              <a:rPr lang="en-GB" altLang="en-US" sz="2600" dirty="0"/>
              <a:t>Print the result.</a:t>
            </a:r>
          </a:p>
        </p:txBody>
      </p:sp>
    </p:spTree>
    <p:extLst>
      <p:ext uri="{BB962C8B-B14F-4D97-AF65-F5344CB8AC3E}">
        <p14:creationId xmlns:p14="http://schemas.microsoft.com/office/powerpoint/2010/main" val="3092855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0349A05F-E096-4703-8537-4390CA7FE3BA}"/>
              </a:ext>
            </a:extLst>
          </p:cNvPr>
          <p:cNvSpPr>
            <a:spLocks noGrp="1"/>
          </p:cNvSpPr>
          <p:nvPr>
            <p:ph type="title"/>
          </p:nvPr>
        </p:nvSpPr>
        <p:spPr>
          <a:xfrm>
            <a:off x="3592169" y="606340"/>
            <a:ext cx="8229600" cy="777875"/>
          </a:xfrm>
        </p:spPr>
        <p:txBody>
          <a:bodyPr/>
          <a:lstStyle/>
          <a:p>
            <a:pPr algn="r"/>
            <a:r>
              <a:rPr lang="en-GB" sz="4000" dirty="0"/>
              <a:t>Computational Thinking:</a:t>
            </a:r>
            <a:r>
              <a:rPr lang="en-GB" sz="4000" dirty="0">
                <a:latin typeface="Arial Unicode MS" pitchFamily="34" charset="-128"/>
              </a:rPr>
              <a:t> </a:t>
            </a:r>
            <a:r>
              <a:rPr lang="en-GB" altLang="en-US" sz="4000" dirty="0"/>
              <a:t>How to code</a:t>
            </a:r>
            <a:endParaRPr lang="en-GB" altLang="en-US" dirty="0"/>
          </a:p>
        </p:txBody>
      </p:sp>
      <p:sp>
        <p:nvSpPr>
          <p:cNvPr id="3" name="Content Placeholder 2">
            <a:extLst>
              <a:ext uri="{FF2B5EF4-FFF2-40B4-BE49-F238E27FC236}">
                <a16:creationId xmlns:a16="http://schemas.microsoft.com/office/drawing/2014/main" id="{9DB62E91-6DDD-4E2C-8FB1-D15C4C97C6B8}"/>
              </a:ext>
            </a:extLst>
          </p:cNvPr>
          <p:cNvSpPr>
            <a:spLocks noGrp="1"/>
          </p:cNvSpPr>
          <p:nvPr>
            <p:ph idx="1"/>
          </p:nvPr>
        </p:nvSpPr>
        <p:spPr>
          <a:xfrm>
            <a:off x="296562" y="1844676"/>
            <a:ext cx="11269362" cy="4741863"/>
          </a:xfrm>
        </p:spPr>
        <p:txBody>
          <a:bodyPr/>
          <a:lstStyle/>
          <a:p>
            <a:pPr marL="0" indent="0">
              <a:spcAft>
                <a:spcPts val="1200"/>
              </a:spcAft>
              <a:buNone/>
              <a:defRPr/>
            </a:pPr>
            <a:r>
              <a:rPr lang="en-GB" sz="2600" dirty="0"/>
              <a:t>First, write the algorithm into your text file as comments (these are lines starting </a:t>
            </a:r>
            <a:r>
              <a:rPr lang="en-GB" sz="2600" b="1" dirty="0">
                <a:solidFill>
                  <a:schemeClr val="tx2">
                    <a:lumMod val="60000"/>
                    <a:lumOff val="40000"/>
                  </a:schemeClr>
                </a:solidFill>
              </a:rPr>
              <a:t># </a:t>
            </a:r>
            <a:r>
              <a:rPr lang="en-GB" sz="2600" dirty="0"/>
              <a:t>that the computer doesn’t process – blocks of lines can start and end </a:t>
            </a:r>
            <a:r>
              <a:rPr lang="en-GB" sz="2600" b="1" dirty="0">
                <a:solidFill>
                  <a:schemeClr val="tx2">
                    <a:lumMod val="60000"/>
                    <a:lumOff val="40000"/>
                  </a:schemeClr>
                </a:solidFill>
              </a:rPr>
              <a:t>""" </a:t>
            </a:r>
            <a:r>
              <a:rPr lang="en-GB" sz="2600" dirty="0"/>
              <a:t>or </a:t>
            </a:r>
            <a:r>
              <a:rPr lang="en-GB" sz="2600" b="1" dirty="0">
                <a:solidFill>
                  <a:schemeClr val="tx2">
                    <a:lumMod val="60000"/>
                    <a:lumOff val="40000"/>
                  </a:schemeClr>
                </a:solidFill>
              </a:rPr>
              <a:t>'''</a:t>
            </a:r>
            <a:r>
              <a:rPr lang="en-GB" sz="2600" dirty="0"/>
              <a:t>).</a:t>
            </a:r>
          </a:p>
          <a:p>
            <a:pPr marL="0" indent="0">
              <a:spcAft>
                <a:spcPts val="1200"/>
              </a:spcAft>
              <a:buNone/>
              <a:defRPr/>
            </a:pPr>
            <a:r>
              <a:rPr lang="en-GB" sz="2600" dirty="0"/>
              <a:t>Next, pick part of the algorithm to work up as code.</a:t>
            </a:r>
          </a:p>
          <a:p>
            <a:pPr marL="0" indent="0">
              <a:spcAft>
                <a:spcPts val="1200"/>
              </a:spcAft>
              <a:buNone/>
              <a:defRPr/>
            </a:pPr>
            <a:r>
              <a:rPr lang="en-GB" sz="2600" dirty="0"/>
              <a:t>Write the code a line, or couple of lines, at a time. Compile and test the code every couple of lines.</a:t>
            </a:r>
          </a:p>
          <a:p>
            <a:pPr marL="0" indent="0">
              <a:spcAft>
                <a:spcPts val="1200"/>
              </a:spcAft>
              <a:buNone/>
              <a:defRPr/>
            </a:pPr>
            <a:r>
              <a:rPr lang="en-GB" sz="2600" dirty="0"/>
              <a:t>Think about how you can test it works properly as you write each part.</a:t>
            </a:r>
          </a:p>
        </p:txBody>
      </p:sp>
    </p:spTree>
    <p:extLst>
      <p:ext uri="{BB962C8B-B14F-4D97-AF65-F5344CB8AC3E}">
        <p14:creationId xmlns:p14="http://schemas.microsoft.com/office/powerpoint/2010/main" val="174662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D916AFED-4272-4353-A018-D721CA7941FB}"/>
              </a:ext>
            </a:extLst>
          </p:cNvPr>
          <p:cNvSpPr>
            <a:spLocks noGrp="1"/>
          </p:cNvSpPr>
          <p:nvPr>
            <p:ph type="title"/>
          </p:nvPr>
        </p:nvSpPr>
        <p:spPr>
          <a:xfrm>
            <a:off x="3224213" y="565151"/>
            <a:ext cx="8229600" cy="777875"/>
          </a:xfrm>
        </p:spPr>
        <p:txBody>
          <a:bodyPr>
            <a:normAutofit fontScale="90000"/>
          </a:bodyPr>
          <a:lstStyle/>
          <a:p>
            <a:pPr algn="r"/>
            <a:r>
              <a:rPr lang="en-GB" sz="4000" dirty="0"/>
              <a:t>Computational Thinking:</a:t>
            </a:r>
            <a:r>
              <a:rPr lang="en-GB" sz="4000" dirty="0">
                <a:latin typeface="Arial Unicode MS" pitchFamily="34" charset="-128"/>
              </a:rPr>
              <a:t> </a:t>
            </a:r>
            <a:r>
              <a:rPr lang="en-GB" altLang="en-US" sz="4000" dirty="0"/>
              <a:t>How not to code</a:t>
            </a:r>
            <a:endParaRPr lang="en-GB" altLang="en-US" dirty="0"/>
          </a:p>
        </p:txBody>
      </p:sp>
      <p:sp>
        <p:nvSpPr>
          <p:cNvPr id="51203" name="Content Placeholder 2">
            <a:extLst>
              <a:ext uri="{FF2B5EF4-FFF2-40B4-BE49-F238E27FC236}">
                <a16:creationId xmlns:a16="http://schemas.microsoft.com/office/drawing/2014/main" id="{044EADB7-71F8-4424-AF12-AB1C555D256C}"/>
              </a:ext>
            </a:extLst>
          </p:cNvPr>
          <p:cNvSpPr>
            <a:spLocks noGrp="1"/>
          </p:cNvSpPr>
          <p:nvPr>
            <p:ph idx="1"/>
          </p:nvPr>
        </p:nvSpPr>
        <p:spPr>
          <a:xfrm>
            <a:off x="426720" y="1605280"/>
            <a:ext cx="11358880" cy="4981258"/>
          </a:xfrm>
        </p:spPr>
        <p:txBody>
          <a:bodyPr>
            <a:normAutofit/>
          </a:bodyPr>
          <a:lstStyle/>
          <a:p>
            <a:pPr marL="0" indent="0">
              <a:spcAft>
                <a:spcPts val="1200"/>
              </a:spcAft>
              <a:buNone/>
            </a:pPr>
            <a:r>
              <a:rPr lang="en-GB" altLang="en-US" sz="2600" dirty="0"/>
              <a:t>Don’t ignore errors – they won’t go away, and they’ll just make everything wrong.</a:t>
            </a:r>
          </a:p>
          <a:p>
            <a:pPr marL="0" indent="0">
              <a:spcAft>
                <a:spcPts val="1200"/>
              </a:spcAft>
              <a:buNone/>
            </a:pPr>
            <a:r>
              <a:rPr lang="en-GB" altLang="en-US" sz="2600" dirty="0"/>
              <a:t>If you encounter an error and can’t obviously figure out what is causing it, then try commenting out chunks of code until you have something simple that works, then add it back in, a line at a time.</a:t>
            </a:r>
          </a:p>
          <a:p>
            <a:pPr marL="0" indent="0">
              <a:spcAft>
                <a:spcPts val="1200"/>
              </a:spcAft>
              <a:buNone/>
            </a:pPr>
            <a:r>
              <a:rPr lang="en-GB" altLang="en-US" sz="2600" dirty="0"/>
              <a:t>Sometimes the error is caused by a bracket not being closed or in the right place and this can be particularly difficult to spot. </a:t>
            </a:r>
          </a:p>
        </p:txBody>
      </p:sp>
    </p:spTree>
    <p:extLst>
      <p:ext uri="{BB962C8B-B14F-4D97-AF65-F5344CB8AC3E}">
        <p14:creationId xmlns:p14="http://schemas.microsoft.com/office/powerpoint/2010/main" val="276282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6A328405-BBD5-4554-BA02-72F6BC6CEFA2}"/>
              </a:ext>
            </a:extLst>
          </p:cNvPr>
          <p:cNvSpPr>
            <a:spLocks noGrp="1"/>
          </p:cNvSpPr>
          <p:nvPr>
            <p:ph type="title"/>
          </p:nvPr>
        </p:nvSpPr>
        <p:spPr>
          <a:xfrm>
            <a:off x="3133090" y="320040"/>
            <a:ext cx="8229600" cy="1143000"/>
          </a:xfrm>
        </p:spPr>
        <p:txBody>
          <a:bodyPr/>
          <a:lstStyle/>
          <a:p>
            <a:pPr algn="r"/>
            <a:r>
              <a:rPr lang="en-GB" altLang="en-US" sz="4000" dirty="0"/>
              <a:t>The Coding Community</a:t>
            </a:r>
          </a:p>
        </p:txBody>
      </p:sp>
      <p:sp>
        <p:nvSpPr>
          <p:cNvPr id="53251" name="Content Placeholder 2">
            <a:extLst>
              <a:ext uri="{FF2B5EF4-FFF2-40B4-BE49-F238E27FC236}">
                <a16:creationId xmlns:a16="http://schemas.microsoft.com/office/drawing/2014/main" id="{E0EDCDE1-A4DF-4CDA-AFF4-A98D4B8A4548}"/>
              </a:ext>
            </a:extLst>
          </p:cNvPr>
          <p:cNvSpPr>
            <a:spLocks noGrp="1"/>
          </p:cNvSpPr>
          <p:nvPr>
            <p:ph idx="1"/>
          </p:nvPr>
        </p:nvSpPr>
        <p:spPr>
          <a:xfrm>
            <a:off x="568960" y="1463040"/>
            <a:ext cx="11277599" cy="5206049"/>
          </a:xfrm>
        </p:spPr>
        <p:txBody>
          <a:bodyPr>
            <a:normAutofit/>
          </a:bodyPr>
          <a:lstStyle/>
          <a:p>
            <a:pPr marL="0" indent="0">
              <a:buFont typeface="Arial" panose="020B0604020202020204" pitchFamily="34" charset="0"/>
              <a:buNone/>
            </a:pPr>
            <a:r>
              <a:rPr lang="en-US" altLang="en-US" sz="2600" dirty="0"/>
              <a:t>Usually, the first thing to do when you have to code something is to look to see if there is already existing code that you can leverage or learn from.</a:t>
            </a:r>
          </a:p>
          <a:p>
            <a:pPr marL="0" indent="0">
              <a:buFont typeface="Arial" panose="020B0604020202020204" pitchFamily="34" charset="0"/>
              <a:buNone/>
            </a:pPr>
            <a:r>
              <a:rPr lang="en-US" altLang="en-US" sz="2600" dirty="0"/>
              <a:t>But as you are just learning to code we ask that for this module, you mostly build on what we give and just use what we teach you to use, although feel free to explore the Python documentation to learn more and use other parts of the language.</a:t>
            </a:r>
          </a:p>
          <a:p>
            <a:pPr marL="0" indent="0">
              <a:buFont typeface="Arial" panose="020B0604020202020204" pitchFamily="34" charset="0"/>
              <a:buNone/>
            </a:pPr>
            <a:endParaRPr lang="en-US" altLang="en-US" sz="2600" dirty="0"/>
          </a:p>
          <a:p>
            <a:pPr marL="0" indent="0">
              <a:buFont typeface="Arial" panose="020B0604020202020204" pitchFamily="34" charset="0"/>
              <a:buNone/>
            </a:pPr>
            <a:r>
              <a:rPr lang="en-US" altLang="en-US" sz="2600" dirty="0"/>
              <a:t>There are many helpful forums where people post useful examples, ask and answer questions (Stack Overflow is especially good – </a:t>
            </a:r>
            <a:r>
              <a:rPr lang="en-US" altLang="en-US" sz="2600" dirty="0">
                <a:solidFill>
                  <a:srgbClr val="FF0000"/>
                </a:solidFill>
              </a:rPr>
              <a:t>but please don’t ask questions on forums without talking to us first</a:t>
            </a:r>
            <a:r>
              <a:rPr lang="en-US" altLang="en-US" sz="2600" dirty="0"/>
              <a:t>). </a:t>
            </a:r>
          </a:p>
          <a:p>
            <a:pPr marL="0" indent="0">
              <a:buNone/>
            </a:pPr>
            <a:r>
              <a:rPr lang="en-US" altLang="en-US" sz="2600" dirty="0">
                <a:hlinkClick r:id="rId3"/>
              </a:rPr>
              <a:t>https://stackoverflow.com/</a:t>
            </a:r>
            <a:r>
              <a:rPr lang="en-US" altLang="en-US" sz="2600" dirty="0"/>
              <a:t> </a:t>
            </a:r>
          </a:p>
          <a:p>
            <a:pPr marL="0" indent="0">
              <a:buFont typeface="Arial" panose="020B0604020202020204" pitchFamily="34" charset="0"/>
              <a:buNone/>
            </a:pPr>
            <a:r>
              <a:rPr lang="en-US" altLang="en-US" sz="2600" dirty="0"/>
              <a:t>It’s not called a coding community for nothing.</a:t>
            </a:r>
          </a:p>
        </p:txBody>
      </p:sp>
    </p:spTree>
    <p:extLst>
      <p:ext uri="{BB962C8B-B14F-4D97-AF65-F5344CB8AC3E}">
        <p14:creationId xmlns:p14="http://schemas.microsoft.com/office/powerpoint/2010/main" val="1462940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78C9-B022-43F1-B3A8-77ED64E22948}"/>
              </a:ext>
            </a:extLst>
          </p:cNvPr>
          <p:cNvSpPr>
            <a:spLocks noGrp="1"/>
          </p:cNvSpPr>
          <p:nvPr>
            <p:ph type="title"/>
          </p:nvPr>
        </p:nvSpPr>
        <p:spPr>
          <a:xfrm>
            <a:off x="1122680" y="324485"/>
            <a:ext cx="10515600" cy="1325563"/>
          </a:xfrm>
        </p:spPr>
        <p:txBody>
          <a:bodyPr/>
          <a:lstStyle/>
          <a:p>
            <a:pPr algn="r"/>
            <a:r>
              <a:rPr lang="en-GB" dirty="0"/>
              <a:t>Real World Programming: </a:t>
            </a:r>
            <a:br>
              <a:rPr lang="en-GB" dirty="0"/>
            </a:br>
            <a:r>
              <a:rPr lang="en-GB" dirty="0"/>
              <a:t>Open Source Software</a:t>
            </a:r>
          </a:p>
        </p:txBody>
      </p:sp>
      <p:sp>
        <p:nvSpPr>
          <p:cNvPr id="3" name="Content Placeholder 2">
            <a:extLst>
              <a:ext uri="{FF2B5EF4-FFF2-40B4-BE49-F238E27FC236}">
                <a16:creationId xmlns:a16="http://schemas.microsoft.com/office/drawing/2014/main" id="{8C495BCC-D581-4E91-9385-43E5C99AFD31}"/>
              </a:ext>
            </a:extLst>
          </p:cNvPr>
          <p:cNvSpPr>
            <a:spLocks noGrp="1"/>
          </p:cNvSpPr>
          <p:nvPr>
            <p:ph idx="1"/>
          </p:nvPr>
        </p:nvSpPr>
        <p:spPr>
          <a:xfrm>
            <a:off x="731520" y="1831975"/>
            <a:ext cx="11297920" cy="4531359"/>
          </a:xfrm>
        </p:spPr>
        <p:txBody>
          <a:bodyPr>
            <a:normAutofit/>
          </a:bodyPr>
          <a:lstStyle/>
          <a:p>
            <a:pPr marL="0" indent="0">
              <a:buNone/>
            </a:pPr>
            <a:r>
              <a:rPr lang="en-GB" dirty="0"/>
              <a:t>One way people make code available for others is by making it “Open Source”.</a:t>
            </a:r>
          </a:p>
          <a:p>
            <a:pPr marL="0" indent="0">
              <a:buNone/>
            </a:pPr>
            <a:endParaRPr lang="en-GB" dirty="0">
              <a:solidFill>
                <a:schemeClr val="accent5">
                  <a:lumMod val="75000"/>
                </a:schemeClr>
              </a:solidFill>
            </a:endParaRPr>
          </a:p>
          <a:p>
            <a:pPr marL="0" indent="0">
              <a:buNone/>
            </a:pPr>
            <a:r>
              <a:rPr lang="en-GB" dirty="0">
                <a:solidFill>
                  <a:schemeClr val="accent5">
                    <a:lumMod val="75000"/>
                  </a:schemeClr>
                </a:solidFill>
              </a:rPr>
              <a:t>Open Source</a:t>
            </a:r>
            <a:r>
              <a:rPr lang="en-GB" dirty="0"/>
              <a:t> means the core code is available for people to study, adapt, and distribute. The originator maintains </a:t>
            </a:r>
            <a:r>
              <a:rPr lang="en-GB" dirty="0">
                <a:solidFill>
                  <a:schemeClr val="accent5">
                    <a:lumMod val="75000"/>
                  </a:schemeClr>
                </a:solidFill>
              </a:rPr>
              <a:t>copyright and ownership</a:t>
            </a:r>
            <a:r>
              <a:rPr lang="en-GB" dirty="0"/>
              <a:t>, but licences others to use the code in this way. The details of what these generalities mean in practice is controlled by a </a:t>
            </a:r>
            <a:r>
              <a:rPr lang="en-GB" dirty="0">
                <a:solidFill>
                  <a:schemeClr val="accent5">
                    <a:lumMod val="75000"/>
                  </a:schemeClr>
                </a:solidFill>
              </a:rPr>
              <a:t>licence</a:t>
            </a:r>
            <a:r>
              <a:rPr lang="en-GB" dirty="0"/>
              <a:t>.</a:t>
            </a:r>
          </a:p>
          <a:p>
            <a:pPr marL="0" indent="0">
              <a:buNone/>
            </a:pPr>
            <a:endParaRPr lang="en-GB" dirty="0"/>
          </a:p>
          <a:p>
            <a:pPr marL="0" indent="0">
              <a:buNone/>
            </a:pPr>
            <a:r>
              <a:rPr lang="en-GB" dirty="0"/>
              <a:t>Python was built on an Open Source basis from Version 2.</a:t>
            </a:r>
          </a:p>
          <a:p>
            <a:pPr marL="0" indent="0">
              <a:buNone/>
            </a:pPr>
            <a:endParaRPr lang="en-GB" dirty="0"/>
          </a:p>
        </p:txBody>
      </p:sp>
    </p:spTree>
    <p:extLst>
      <p:ext uri="{BB962C8B-B14F-4D97-AF65-F5344CB8AC3E}">
        <p14:creationId xmlns:p14="http://schemas.microsoft.com/office/powerpoint/2010/main" val="2263880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4FF9F-29F5-4CA9-8BC5-C019D295AF9A}"/>
              </a:ext>
            </a:extLst>
          </p:cNvPr>
          <p:cNvSpPr>
            <a:spLocks noGrp="1"/>
          </p:cNvSpPr>
          <p:nvPr>
            <p:ph type="title"/>
          </p:nvPr>
        </p:nvSpPr>
        <p:spPr/>
        <p:txBody>
          <a:bodyPr/>
          <a:lstStyle/>
          <a:p>
            <a:pPr algn="r"/>
            <a:r>
              <a:rPr lang="en-GB" dirty="0"/>
              <a:t>Some key licences</a:t>
            </a:r>
          </a:p>
        </p:txBody>
      </p:sp>
      <p:sp>
        <p:nvSpPr>
          <p:cNvPr id="3" name="Content Placeholder 2">
            <a:extLst>
              <a:ext uri="{FF2B5EF4-FFF2-40B4-BE49-F238E27FC236}">
                <a16:creationId xmlns:a16="http://schemas.microsoft.com/office/drawing/2014/main" id="{8C72B40A-935B-4873-823B-A21A7DD882CE}"/>
              </a:ext>
            </a:extLst>
          </p:cNvPr>
          <p:cNvSpPr>
            <a:spLocks noGrp="1"/>
          </p:cNvSpPr>
          <p:nvPr>
            <p:ph idx="1"/>
          </p:nvPr>
        </p:nvSpPr>
        <p:spPr>
          <a:xfrm>
            <a:off x="574040" y="2171065"/>
            <a:ext cx="10515600" cy="4351338"/>
          </a:xfrm>
        </p:spPr>
        <p:txBody>
          <a:bodyPr>
            <a:normAutofit fontScale="92500"/>
          </a:bodyPr>
          <a:lstStyle/>
          <a:p>
            <a:pPr marL="0" indent="0">
              <a:buNone/>
            </a:pPr>
            <a:r>
              <a:rPr lang="en-GB" dirty="0"/>
              <a:t>GNU General Public License (GPL):</a:t>
            </a:r>
          </a:p>
          <a:p>
            <a:pPr marL="0" indent="0">
              <a:buNone/>
            </a:pPr>
            <a:r>
              <a:rPr lang="en-GB" dirty="0"/>
              <a:t>	Permission to copy, adapt, distribute</a:t>
            </a:r>
          </a:p>
          <a:p>
            <a:pPr marL="0" indent="0">
              <a:buNone/>
            </a:pPr>
            <a:r>
              <a:rPr lang="en-GB" dirty="0"/>
              <a:t>Artistic License 2: </a:t>
            </a:r>
          </a:p>
          <a:p>
            <a:pPr marL="893763" indent="0">
              <a:buNone/>
            </a:pPr>
            <a:r>
              <a:rPr lang="en-GB" dirty="0"/>
              <a:t>Permission to copy, adapt, distribute, provided it is clear where the original resides and you allow changes to be rolled into the original.</a:t>
            </a:r>
          </a:p>
          <a:p>
            <a:pPr marL="0" indent="0">
              <a:buNone/>
            </a:pPr>
            <a:r>
              <a:rPr lang="en-GB" dirty="0"/>
              <a:t>Attribution Assurance License:</a:t>
            </a:r>
          </a:p>
          <a:p>
            <a:pPr marL="0" indent="0">
              <a:buNone/>
            </a:pPr>
            <a:r>
              <a:rPr lang="en-GB" dirty="0"/>
              <a:t>	Assures attribution.</a:t>
            </a:r>
          </a:p>
          <a:p>
            <a:pPr marL="0" indent="0">
              <a:buNone/>
            </a:pPr>
            <a:r>
              <a:rPr lang="en-GB" dirty="0"/>
              <a:t>Full list:</a:t>
            </a:r>
          </a:p>
          <a:p>
            <a:pPr marL="0" indent="0">
              <a:buNone/>
            </a:pPr>
            <a:r>
              <a:rPr lang="en-GB" dirty="0">
                <a:hlinkClick r:id="rId3"/>
              </a:rPr>
              <a:t>https://opensource.org/licenses/alphabetical</a:t>
            </a:r>
            <a:r>
              <a:rPr lang="en-GB" dirty="0"/>
              <a:t> </a:t>
            </a:r>
          </a:p>
        </p:txBody>
      </p:sp>
      <p:pic>
        <p:nvPicPr>
          <p:cNvPr id="5" name="Picture 4">
            <a:extLst>
              <a:ext uri="{FF2B5EF4-FFF2-40B4-BE49-F238E27FC236}">
                <a16:creationId xmlns:a16="http://schemas.microsoft.com/office/drawing/2014/main" id="{6992242C-6D72-4553-B5A0-43DEEB5D23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4040" y="365125"/>
            <a:ext cx="1341252" cy="1341252"/>
          </a:xfrm>
          <a:prstGeom prst="rect">
            <a:avLst/>
          </a:prstGeom>
        </p:spPr>
      </p:pic>
    </p:spTree>
    <p:extLst>
      <p:ext uri="{BB962C8B-B14F-4D97-AF65-F5344CB8AC3E}">
        <p14:creationId xmlns:p14="http://schemas.microsoft.com/office/powerpoint/2010/main" val="957045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2297F-44E0-4F8C-AF85-A873CB1C46B9}"/>
              </a:ext>
            </a:extLst>
          </p:cNvPr>
          <p:cNvSpPr>
            <a:spLocks noGrp="1"/>
          </p:cNvSpPr>
          <p:nvPr>
            <p:ph type="title"/>
          </p:nvPr>
        </p:nvSpPr>
        <p:spPr/>
        <p:txBody>
          <a:bodyPr/>
          <a:lstStyle/>
          <a:p>
            <a:pPr algn="r"/>
            <a:r>
              <a:rPr lang="en-GB" dirty="0"/>
              <a:t>Using OSS</a:t>
            </a:r>
          </a:p>
        </p:txBody>
      </p:sp>
      <p:sp>
        <p:nvSpPr>
          <p:cNvPr id="3" name="Content Placeholder 2">
            <a:extLst>
              <a:ext uri="{FF2B5EF4-FFF2-40B4-BE49-F238E27FC236}">
                <a16:creationId xmlns:a16="http://schemas.microsoft.com/office/drawing/2014/main" id="{406944C7-6668-4E75-8ABE-8E3E348CE815}"/>
              </a:ext>
            </a:extLst>
          </p:cNvPr>
          <p:cNvSpPr>
            <a:spLocks noGrp="1"/>
          </p:cNvSpPr>
          <p:nvPr>
            <p:ph idx="1"/>
          </p:nvPr>
        </p:nvSpPr>
        <p:spPr>
          <a:xfrm>
            <a:off x="548640" y="1463040"/>
            <a:ext cx="11216640" cy="4998720"/>
          </a:xfrm>
        </p:spPr>
        <p:txBody>
          <a:bodyPr>
            <a:normAutofit fontScale="92500"/>
          </a:bodyPr>
          <a:lstStyle/>
          <a:p>
            <a:pPr marL="0" indent="0">
              <a:buNone/>
            </a:pPr>
            <a:r>
              <a:rPr lang="en-US" altLang="en-US" dirty="0"/>
              <a:t>Open Source Licenses make code freely available (in the sense of putting it out there for others to use) and freely available (in the sense of not costing anything). </a:t>
            </a:r>
          </a:p>
          <a:p>
            <a:pPr marL="0" indent="0">
              <a:buNone/>
            </a:pPr>
            <a:endParaRPr lang="en-US" altLang="en-US" dirty="0"/>
          </a:p>
          <a:p>
            <a:pPr marL="0" indent="0">
              <a:buNone/>
            </a:pPr>
            <a:r>
              <a:rPr lang="en-US" altLang="en-US" dirty="0"/>
              <a:t>Different licenses have different requirements and protection. </a:t>
            </a:r>
            <a:r>
              <a:rPr lang="en-US" altLang="en-US" b="1" dirty="0">
                <a:solidFill>
                  <a:schemeClr val="accent5">
                    <a:lumMod val="75000"/>
                  </a:schemeClr>
                </a:solidFill>
              </a:rPr>
              <a:t>You must make sure you match the licensing requirements.</a:t>
            </a:r>
          </a:p>
          <a:p>
            <a:pPr marL="0" indent="0">
              <a:buNone/>
            </a:pPr>
            <a:endParaRPr lang="en-GB" dirty="0"/>
          </a:p>
          <a:p>
            <a:pPr marL="0" indent="0">
              <a:buNone/>
            </a:pPr>
            <a:r>
              <a:rPr lang="en-GB" dirty="0">
                <a:solidFill>
                  <a:srgbClr val="FF0000"/>
                </a:solidFill>
              </a:rPr>
              <a:t>Moreover, for our courses, we want to see that you can write code yourself, so a) we have limits on the amount of others’ code you can use and b) we have limits on automated code production (code produced by other software). Please see the assessments pages for more details. At the end of the day, you’re here to learn to code, not learn to give the appearance of being able to code.</a:t>
            </a:r>
          </a:p>
        </p:txBody>
      </p:sp>
    </p:spTree>
    <p:extLst>
      <p:ext uri="{BB962C8B-B14F-4D97-AF65-F5344CB8AC3E}">
        <p14:creationId xmlns:p14="http://schemas.microsoft.com/office/powerpoint/2010/main" val="1470159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0285-7B92-4E7F-AAAD-EAE9FA864602}"/>
              </a:ext>
            </a:extLst>
          </p:cNvPr>
          <p:cNvSpPr>
            <a:spLocks noGrp="1"/>
          </p:cNvSpPr>
          <p:nvPr>
            <p:ph type="title"/>
          </p:nvPr>
        </p:nvSpPr>
        <p:spPr/>
        <p:txBody>
          <a:bodyPr/>
          <a:lstStyle/>
          <a:p>
            <a:r>
              <a:rPr lang="en-GB" dirty="0"/>
              <a:t>Repositories and versioning</a:t>
            </a:r>
          </a:p>
        </p:txBody>
      </p:sp>
      <p:sp>
        <p:nvSpPr>
          <p:cNvPr id="3" name="Content Placeholder 2">
            <a:extLst>
              <a:ext uri="{FF2B5EF4-FFF2-40B4-BE49-F238E27FC236}">
                <a16:creationId xmlns:a16="http://schemas.microsoft.com/office/drawing/2014/main" id="{D9A29B97-9849-4F85-9EFF-A847EC96F1D9}"/>
              </a:ext>
            </a:extLst>
          </p:cNvPr>
          <p:cNvSpPr>
            <a:spLocks noGrp="1"/>
          </p:cNvSpPr>
          <p:nvPr>
            <p:ph idx="1"/>
          </p:nvPr>
        </p:nvSpPr>
        <p:spPr/>
        <p:txBody>
          <a:bodyPr>
            <a:normAutofit lnSpcReduction="10000"/>
          </a:bodyPr>
          <a:lstStyle/>
          <a:p>
            <a:pPr marL="0" indent="0">
              <a:buNone/>
            </a:pPr>
            <a:r>
              <a:rPr lang="en-GB" dirty="0"/>
              <a:t>Code repositories are places for storing code and providing access to the code to others.</a:t>
            </a:r>
          </a:p>
          <a:p>
            <a:pPr marL="0" indent="0">
              <a:buNone/>
            </a:pPr>
            <a:r>
              <a:rPr lang="en-GB" dirty="0"/>
              <a:t>This is particularly helpful for a team that are all working on the same code.</a:t>
            </a:r>
          </a:p>
          <a:p>
            <a:pPr marL="0" indent="0">
              <a:buNone/>
            </a:pPr>
            <a:r>
              <a:rPr lang="en-GB" dirty="0"/>
              <a:t>Repository software helps to resolve conflicts where two or more people have tried to edit the same file simultaneously.</a:t>
            </a:r>
          </a:p>
          <a:p>
            <a:pPr marL="0" indent="0">
              <a:buNone/>
            </a:pPr>
            <a:r>
              <a:rPr lang="en-GB" dirty="0"/>
              <a:t>Repositories often also have version control (allowing you to roll back to previous versions).</a:t>
            </a:r>
          </a:p>
          <a:p>
            <a:pPr marL="0" indent="0">
              <a:buNone/>
            </a:pPr>
            <a:endParaRPr lang="en-GB" dirty="0"/>
          </a:p>
          <a:p>
            <a:pPr marL="0" indent="0">
              <a:buNone/>
            </a:pPr>
            <a:r>
              <a:rPr lang="en-GB" dirty="0"/>
              <a:t>A number are free to use.</a:t>
            </a:r>
          </a:p>
          <a:p>
            <a:pPr marL="0" indent="0">
              <a:buNone/>
            </a:pPr>
            <a:endParaRPr lang="en-GB" dirty="0"/>
          </a:p>
        </p:txBody>
      </p:sp>
    </p:spTree>
    <p:extLst>
      <p:ext uri="{BB962C8B-B14F-4D97-AF65-F5344CB8AC3E}">
        <p14:creationId xmlns:p14="http://schemas.microsoft.com/office/powerpoint/2010/main" val="4177211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40285-7B92-4E7F-AAAD-EAE9FA864602}"/>
              </a:ext>
            </a:extLst>
          </p:cNvPr>
          <p:cNvSpPr>
            <a:spLocks noGrp="1"/>
          </p:cNvSpPr>
          <p:nvPr>
            <p:ph type="title"/>
          </p:nvPr>
        </p:nvSpPr>
        <p:spPr/>
        <p:txBody>
          <a:bodyPr/>
          <a:lstStyle/>
          <a:p>
            <a:pPr algn="r"/>
            <a:r>
              <a:rPr lang="en-GB" dirty="0"/>
              <a:t>Repositories</a:t>
            </a:r>
          </a:p>
        </p:txBody>
      </p:sp>
      <p:sp>
        <p:nvSpPr>
          <p:cNvPr id="3" name="Content Placeholder 2">
            <a:extLst>
              <a:ext uri="{FF2B5EF4-FFF2-40B4-BE49-F238E27FC236}">
                <a16:creationId xmlns:a16="http://schemas.microsoft.com/office/drawing/2014/main" id="{D9A29B97-9849-4F85-9EFF-A847EC96F1D9}"/>
              </a:ext>
            </a:extLst>
          </p:cNvPr>
          <p:cNvSpPr>
            <a:spLocks noGrp="1"/>
          </p:cNvSpPr>
          <p:nvPr>
            <p:ph idx="1"/>
          </p:nvPr>
        </p:nvSpPr>
        <p:spPr>
          <a:xfrm>
            <a:off x="594360" y="1690688"/>
            <a:ext cx="10515600" cy="4351338"/>
          </a:xfrm>
        </p:spPr>
        <p:txBody>
          <a:bodyPr/>
          <a:lstStyle/>
          <a:p>
            <a:pPr marL="0" indent="0">
              <a:buNone/>
            </a:pPr>
            <a:r>
              <a:rPr lang="en-GB" dirty="0"/>
              <a:t>GitHub is a well known repository and collaboration platform.</a:t>
            </a:r>
          </a:p>
          <a:p>
            <a:pPr marL="0" indent="0">
              <a:buNone/>
            </a:pPr>
            <a:endParaRPr lang="en-GB" dirty="0"/>
          </a:p>
          <a:p>
            <a:pPr marL="0" indent="0">
              <a:buNone/>
            </a:pPr>
            <a:r>
              <a:rPr lang="en-GB" dirty="0"/>
              <a:t>As well as a repository, it also allows you to build your own website.</a:t>
            </a:r>
          </a:p>
          <a:p>
            <a:pPr marL="0" indent="0">
              <a:buNone/>
            </a:pPr>
            <a:endParaRPr lang="en-GB" dirty="0"/>
          </a:p>
        </p:txBody>
      </p:sp>
      <p:pic>
        <p:nvPicPr>
          <p:cNvPr id="7" name="Picture 6">
            <a:extLst>
              <a:ext uri="{FF2B5EF4-FFF2-40B4-BE49-F238E27FC236}">
                <a16:creationId xmlns:a16="http://schemas.microsoft.com/office/drawing/2014/main" id="{E5167CBA-3AEB-4AED-8D83-9A32222A38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0640" y="3866357"/>
            <a:ext cx="3261360" cy="2711006"/>
          </a:xfrm>
          <a:prstGeom prst="rect">
            <a:avLst/>
          </a:prstGeom>
        </p:spPr>
      </p:pic>
    </p:spTree>
    <p:extLst>
      <p:ext uri="{BB962C8B-B14F-4D97-AF65-F5344CB8AC3E}">
        <p14:creationId xmlns:p14="http://schemas.microsoft.com/office/powerpoint/2010/main" val="3054555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43434-5EB0-4D7C-8D22-C203E641EFA6}"/>
              </a:ext>
            </a:extLst>
          </p:cNvPr>
          <p:cNvSpPr>
            <a:spLocks noGrp="1"/>
          </p:cNvSpPr>
          <p:nvPr>
            <p:ph type="title"/>
          </p:nvPr>
        </p:nvSpPr>
        <p:spPr/>
        <p:txBody>
          <a:bodyPr/>
          <a:lstStyle/>
          <a:p>
            <a:pPr algn="r"/>
            <a:r>
              <a:rPr lang="en-GB" dirty="0"/>
              <a:t>Further info</a:t>
            </a:r>
          </a:p>
        </p:txBody>
      </p:sp>
      <p:sp>
        <p:nvSpPr>
          <p:cNvPr id="3" name="Content Placeholder 2">
            <a:extLst>
              <a:ext uri="{FF2B5EF4-FFF2-40B4-BE49-F238E27FC236}">
                <a16:creationId xmlns:a16="http://schemas.microsoft.com/office/drawing/2014/main" id="{9F5FE563-D49C-4ACF-92F6-0A2862838402}"/>
              </a:ext>
            </a:extLst>
          </p:cNvPr>
          <p:cNvSpPr>
            <a:spLocks noGrp="1"/>
          </p:cNvSpPr>
          <p:nvPr>
            <p:ph idx="1"/>
          </p:nvPr>
        </p:nvSpPr>
        <p:spPr>
          <a:xfrm>
            <a:off x="702365" y="895350"/>
            <a:ext cx="10760765" cy="5690980"/>
          </a:xfrm>
        </p:spPr>
        <p:txBody>
          <a:bodyPr>
            <a:normAutofit fontScale="77500" lnSpcReduction="20000"/>
          </a:bodyPr>
          <a:lstStyle/>
          <a:p>
            <a:pPr marL="0" indent="0">
              <a:buNone/>
            </a:pPr>
            <a:r>
              <a:rPr lang="en-GB" dirty="0"/>
              <a:t>Documentation on the standard library is at:</a:t>
            </a:r>
          </a:p>
          <a:p>
            <a:pPr marL="0" indent="0">
              <a:buNone/>
            </a:pPr>
            <a:r>
              <a:rPr lang="en-GB" dirty="0">
                <a:hlinkClick r:id="rId3"/>
              </a:rPr>
              <a:t>https://docs.python.org/3/library/index.html</a:t>
            </a:r>
            <a:r>
              <a:rPr lang="en-GB" dirty="0"/>
              <a:t> </a:t>
            </a:r>
          </a:p>
          <a:p>
            <a:pPr marL="0" indent="0">
              <a:buNone/>
            </a:pPr>
            <a:endParaRPr lang="en-GB" dirty="0"/>
          </a:p>
          <a:p>
            <a:pPr marL="0" indent="0">
              <a:buNone/>
            </a:pPr>
            <a:r>
              <a:rPr lang="en-GB" dirty="0"/>
              <a:t>The Python Enhancement Proposals (PEPs):</a:t>
            </a:r>
          </a:p>
          <a:p>
            <a:pPr marL="0" indent="0">
              <a:buNone/>
            </a:pPr>
            <a:r>
              <a:rPr lang="en-GB" dirty="0">
                <a:hlinkClick r:id="rId4"/>
              </a:rPr>
              <a:t>https://www.python.org/dev/peps/</a:t>
            </a:r>
            <a:r>
              <a:rPr lang="en-GB" dirty="0"/>
              <a:t> </a:t>
            </a:r>
          </a:p>
          <a:p>
            <a:pPr marL="0" indent="0">
              <a:buNone/>
            </a:pPr>
            <a:endParaRPr lang="en-GB" dirty="0"/>
          </a:p>
          <a:p>
            <a:pPr marL="0" indent="0">
              <a:buNone/>
            </a:pPr>
            <a:r>
              <a:rPr lang="en-GB" dirty="0"/>
              <a:t>The language reference is at:</a:t>
            </a:r>
          </a:p>
          <a:p>
            <a:pPr marL="0" indent="0">
              <a:buNone/>
            </a:pPr>
            <a:r>
              <a:rPr lang="en-GB" dirty="0">
                <a:hlinkClick r:id="rId5"/>
              </a:rPr>
              <a:t>https://docs.python.org/3/reference/index.html</a:t>
            </a:r>
            <a:endParaRPr lang="en-GB" dirty="0"/>
          </a:p>
          <a:p>
            <a:pPr marL="0" indent="0">
              <a:buNone/>
            </a:pPr>
            <a:endParaRPr lang="en-GB" dirty="0"/>
          </a:p>
          <a:p>
            <a:pPr marL="0" indent="0">
              <a:buNone/>
            </a:pPr>
            <a:r>
              <a:rPr lang="en-GB" dirty="0"/>
              <a:t>The official tutorial is at:</a:t>
            </a:r>
          </a:p>
          <a:p>
            <a:pPr marL="0" indent="0">
              <a:buNone/>
            </a:pPr>
            <a:r>
              <a:rPr lang="en-GB" dirty="0">
                <a:hlinkClick r:id="rId6"/>
              </a:rPr>
              <a:t>https://docs.python.org/3/tutorial/index.html</a:t>
            </a:r>
            <a:r>
              <a:rPr lang="en-GB" dirty="0"/>
              <a:t>  </a:t>
            </a:r>
          </a:p>
          <a:p>
            <a:pPr marL="0" indent="0">
              <a:buNone/>
            </a:pPr>
            <a:r>
              <a:rPr lang="en-GB" dirty="0"/>
              <a:t>but it assumes experience in other languages. </a:t>
            </a:r>
          </a:p>
          <a:p>
            <a:pPr marL="0" indent="0">
              <a:buNone/>
            </a:pPr>
            <a:endParaRPr lang="en-GB" dirty="0"/>
          </a:p>
          <a:p>
            <a:pPr marL="0" indent="0">
              <a:buNone/>
            </a:pPr>
            <a:r>
              <a:rPr lang="en-GB"/>
              <a:t>Python Wiki:</a:t>
            </a:r>
            <a:endParaRPr lang="en-GB" dirty="0"/>
          </a:p>
          <a:p>
            <a:pPr marL="0" indent="0">
              <a:buNone/>
            </a:pPr>
            <a:r>
              <a:rPr lang="en-GB" dirty="0">
                <a:hlinkClick r:id="rId7"/>
              </a:rPr>
              <a:t>https://wiki.python.org/moin/</a:t>
            </a:r>
            <a:r>
              <a:rPr lang="en-GB" dirty="0"/>
              <a:t> </a:t>
            </a:r>
          </a:p>
        </p:txBody>
      </p:sp>
    </p:spTree>
    <p:extLst>
      <p:ext uri="{BB962C8B-B14F-4D97-AF65-F5344CB8AC3E}">
        <p14:creationId xmlns:p14="http://schemas.microsoft.com/office/powerpoint/2010/main" val="315398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36CCA-BE50-40D7-939F-0E9E031A9E11}"/>
              </a:ext>
            </a:extLst>
          </p:cNvPr>
          <p:cNvSpPr>
            <a:spLocks noGrp="1"/>
          </p:cNvSpPr>
          <p:nvPr>
            <p:ph type="title"/>
          </p:nvPr>
        </p:nvSpPr>
        <p:spPr/>
        <p:txBody>
          <a:bodyPr/>
          <a:lstStyle/>
          <a:p>
            <a:pPr algn="r"/>
            <a:r>
              <a:rPr lang="en-GB" dirty="0"/>
              <a:t>Anaconda</a:t>
            </a:r>
          </a:p>
        </p:txBody>
      </p:sp>
      <p:sp>
        <p:nvSpPr>
          <p:cNvPr id="3" name="Content Placeholder 2">
            <a:extLst>
              <a:ext uri="{FF2B5EF4-FFF2-40B4-BE49-F238E27FC236}">
                <a16:creationId xmlns:a16="http://schemas.microsoft.com/office/drawing/2014/main" id="{26BC9B12-A08B-47D5-A482-B7992A810380}"/>
              </a:ext>
            </a:extLst>
          </p:cNvPr>
          <p:cNvSpPr>
            <a:spLocks noGrp="1"/>
          </p:cNvSpPr>
          <p:nvPr>
            <p:ph idx="1"/>
          </p:nvPr>
        </p:nvSpPr>
        <p:spPr>
          <a:xfrm>
            <a:off x="503853" y="1690688"/>
            <a:ext cx="10849947" cy="4486275"/>
          </a:xfrm>
        </p:spPr>
        <p:txBody>
          <a:bodyPr>
            <a:normAutofit/>
          </a:bodyPr>
          <a:lstStyle/>
          <a:p>
            <a:pPr marL="0" indent="0">
              <a:buNone/>
            </a:pPr>
            <a:r>
              <a:rPr lang="en-GB" dirty="0"/>
              <a:t>It is easier to use Anaconda: a distribution that includes all the core language elements, plus the optional extras that we are likely to want.</a:t>
            </a:r>
          </a:p>
          <a:p>
            <a:pPr marL="0" indent="0">
              <a:buNone/>
            </a:pPr>
            <a:endParaRPr lang="en-GB" dirty="0"/>
          </a:p>
          <a:p>
            <a:pPr marL="0" indent="0">
              <a:buNone/>
            </a:pPr>
            <a:r>
              <a:rPr lang="en-GB" dirty="0"/>
              <a:t>The Individual edition is best for starters:</a:t>
            </a:r>
          </a:p>
          <a:p>
            <a:pPr marL="0" indent="0">
              <a:buNone/>
            </a:pPr>
            <a:r>
              <a:rPr lang="en-GB" dirty="0">
                <a:hlinkClick r:id="rId3"/>
              </a:rPr>
              <a:t>https://www.continuum.io/downloads</a:t>
            </a:r>
            <a:r>
              <a:rPr lang="en-GB" dirty="0"/>
              <a:t> </a:t>
            </a:r>
          </a:p>
        </p:txBody>
      </p:sp>
    </p:spTree>
    <p:extLst>
      <p:ext uri="{BB962C8B-B14F-4D97-AF65-F5344CB8AC3E}">
        <p14:creationId xmlns:p14="http://schemas.microsoft.com/office/powerpoint/2010/main" val="32556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A46B8-4966-4B9E-BC0B-FEB533DB33B8}"/>
              </a:ext>
            </a:extLst>
          </p:cNvPr>
          <p:cNvSpPr>
            <a:spLocks noGrp="1"/>
          </p:cNvSpPr>
          <p:nvPr>
            <p:ph type="title"/>
          </p:nvPr>
        </p:nvSpPr>
        <p:spPr/>
        <p:txBody>
          <a:bodyPr/>
          <a:lstStyle/>
          <a:p>
            <a:pPr algn="r"/>
            <a:r>
              <a:rPr lang="en-GB" dirty="0"/>
              <a:t>Writing and running Python</a:t>
            </a:r>
          </a:p>
        </p:txBody>
      </p:sp>
      <p:sp>
        <p:nvSpPr>
          <p:cNvPr id="3" name="Content Placeholder 2">
            <a:extLst>
              <a:ext uri="{FF2B5EF4-FFF2-40B4-BE49-F238E27FC236}">
                <a16:creationId xmlns:a16="http://schemas.microsoft.com/office/drawing/2014/main" id="{F5C9B1E4-A4C3-4755-87A4-51E045A641CC}"/>
              </a:ext>
            </a:extLst>
          </p:cNvPr>
          <p:cNvSpPr>
            <a:spLocks noGrp="1"/>
          </p:cNvSpPr>
          <p:nvPr>
            <p:ph idx="1"/>
          </p:nvPr>
        </p:nvSpPr>
        <p:spPr>
          <a:xfrm>
            <a:off x="485192" y="1690688"/>
            <a:ext cx="11215395" cy="4784855"/>
          </a:xfrm>
        </p:spPr>
        <p:txBody>
          <a:bodyPr>
            <a:normAutofit fontScale="92500"/>
          </a:bodyPr>
          <a:lstStyle/>
          <a:p>
            <a:pPr marL="0" indent="0">
              <a:buNone/>
            </a:pPr>
            <a:r>
              <a:rPr lang="en-GB" dirty="0"/>
              <a:t>You can write Python in any text editor that will produce text in the format UTF-8. </a:t>
            </a:r>
          </a:p>
          <a:p>
            <a:pPr marL="0" indent="0">
              <a:buNone/>
            </a:pPr>
            <a:endParaRPr lang="en-GB" dirty="0"/>
          </a:p>
          <a:p>
            <a:pPr marL="0" indent="0">
              <a:buNone/>
            </a:pPr>
            <a:r>
              <a:rPr lang="en-GB" dirty="0"/>
              <a:t>On Windows, both Notepad and Notepad++ can be used. Notepad++ is slightly better as it helpfully displays the code in colour where each different language element is given a different default colour.</a:t>
            </a:r>
          </a:p>
          <a:p>
            <a:pPr marL="0" indent="0">
              <a:buNone/>
            </a:pPr>
            <a:endParaRPr lang="en-GB" dirty="0"/>
          </a:p>
          <a:p>
            <a:pPr marL="0" indent="0">
              <a:buNone/>
            </a:pPr>
            <a:r>
              <a:rPr lang="en-GB" dirty="0"/>
              <a:t>Write the Python, and save it with a filename suffix “.</a:t>
            </a:r>
            <a:r>
              <a:rPr lang="en-GB" dirty="0" err="1"/>
              <a:t>py</a:t>
            </a:r>
            <a:r>
              <a:rPr lang="en-GB" dirty="0"/>
              <a:t>” (not “.txt or .txt.py”).</a:t>
            </a:r>
          </a:p>
          <a:p>
            <a:pPr marL="0" indent="0">
              <a:buNone/>
            </a:pPr>
            <a:endParaRPr lang="en-GB" dirty="0"/>
          </a:p>
          <a:p>
            <a:pPr marL="0" indent="0">
              <a:buNone/>
            </a:pPr>
            <a:r>
              <a:rPr lang="en-GB" dirty="0"/>
              <a:t>To run the Python, move to the directory where you’ve saved the file, and type:</a:t>
            </a:r>
          </a:p>
          <a:p>
            <a:pPr marL="0" indent="0">
              <a:buNone/>
            </a:pPr>
            <a:r>
              <a:rPr lang="en-GB" dirty="0">
                <a:latin typeface="Courier New" panose="02070309020205020404" pitchFamily="49" charset="0"/>
                <a:cs typeface="Courier New" panose="02070309020205020404" pitchFamily="49" charset="0"/>
              </a:rPr>
              <a:t>&gt; python </a:t>
            </a:r>
            <a:r>
              <a:rPr lang="en-GB" i="1" dirty="0">
                <a:latin typeface="Courier New" panose="02070309020205020404" pitchFamily="49" charset="0"/>
                <a:cs typeface="Courier New" panose="02070309020205020404" pitchFamily="49" charset="0"/>
              </a:rPr>
              <a:t>filename</a:t>
            </a:r>
            <a:r>
              <a:rPr lang="en-GB" dirty="0">
                <a:latin typeface="Courier New" panose="02070309020205020404" pitchFamily="49" charset="0"/>
                <a:cs typeface="Courier New" panose="02070309020205020404" pitchFamily="49" charset="0"/>
              </a:rPr>
              <a:t>.py</a:t>
            </a:r>
          </a:p>
        </p:txBody>
      </p:sp>
    </p:spTree>
    <p:extLst>
      <p:ext uri="{BB962C8B-B14F-4D97-AF65-F5344CB8AC3E}">
        <p14:creationId xmlns:p14="http://schemas.microsoft.com/office/powerpoint/2010/main" val="105682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45C37-CC94-4997-9F49-E1834F76F618}"/>
              </a:ext>
            </a:extLst>
          </p:cNvPr>
          <p:cNvSpPr>
            <a:spLocks noGrp="1"/>
          </p:cNvSpPr>
          <p:nvPr>
            <p:ph type="title"/>
          </p:nvPr>
        </p:nvSpPr>
        <p:spPr/>
        <p:txBody>
          <a:bodyPr/>
          <a:lstStyle/>
          <a:p>
            <a:pPr algn="r"/>
            <a:r>
              <a:rPr lang="en-GB" dirty="0"/>
              <a:t>Integrated Development Environments</a:t>
            </a:r>
          </a:p>
        </p:txBody>
      </p:sp>
      <p:sp>
        <p:nvSpPr>
          <p:cNvPr id="3" name="Content Placeholder 2">
            <a:extLst>
              <a:ext uri="{FF2B5EF4-FFF2-40B4-BE49-F238E27FC236}">
                <a16:creationId xmlns:a16="http://schemas.microsoft.com/office/drawing/2014/main" id="{7A25C9A1-F99B-4B2F-8357-7062D14C1446}"/>
              </a:ext>
            </a:extLst>
          </p:cNvPr>
          <p:cNvSpPr>
            <a:spLocks noGrp="1"/>
          </p:cNvSpPr>
          <p:nvPr>
            <p:ph idx="1"/>
          </p:nvPr>
        </p:nvSpPr>
        <p:spPr>
          <a:xfrm>
            <a:off x="597159" y="1825625"/>
            <a:ext cx="11010123" cy="4705804"/>
          </a:xfrm>
        </p:spPr>
        <p:txBody>
          <a:bodyPr>
            <a:normAutofit lnSpcReduction="10000"/>
          </a:bodyPr>
          <a:lstStyle/>
          <a:p>
            <a:pPr marL="0" indent="0">
              <a:buNone/>
            </a:pPr>
            <a:r>
              <a:rPr lang="en-GB" dirty="0"/>
              <a:t>Generally, programmers use an IDE when coding. This is text editing software that adds coding functionality, including:</a:t>
            </a:r>
          </a:p>
          <a:p>
            <a:pPr marL="0" indent="0">
              <a:buNone/>
            </a:pPr>
            <a:r>
              <a:rPr lang="en-GB" dirty="0"/>
              <a:t>	Syntax colouring</a:t>
            </a:r>
          </a:p>
          <a:p>
            <a:pPr marL="0" indent="0">
              <a:buNone/>
            </a:pPr>
            <a:r>
              <a:rPr lang="en-GB" dirty="0"/>
              <a:t>	Line numbers</a:t>
            </a:r>
          </a:p>
          <a:p>
            <a:pPr marL="0" indent="0">
              <a:buNone/>
            </a:pPr>
            <a:r>
              <a:rPr lang="en-GB" dirty="0"/>
              <a:t>	Push button running and debugging</a:t>
            </a:r>
          </a:p>
          <a:p>
            <a:pPr marL="0" indent="0">
              <a:buNone/>
            </a:pPr>
            <a:r>
              <a:rPr lang="en-GB" dirty="0"/>
              <a:t>	Error identification and help</a:t>
            </a:r>
          </a:p>
          <a:p>
            <a:pPr marL="0" indent="0">
              <a:buNone/>
            </a:pPr>
            <a:r>
              <a:rPr lang="en-GB" dirty="0"/>
              <a:t>	Autocompletion of keywords and procedure names</a:t>
            </a:r>
          </a:p>
          <a:p>
            <a:pPr marL="0" indent="0">
              <a:buNone/>
            </a:pPr>
            <a:r>
              <a:rPr lang="en-GB" dirty="0"/>
              <a:t>	GUI building help</a:t>
            </a:r>
          </a:p>
          <a:p>
            <a:pPr marL="0" indent="0">
              <a:buNone/>
            </a:pPr>
            <a:r>
              <a:rPr lang="en-GB" dirty="0"/>
              <a:t>Anaconda comes with Spyder (Scientific </a:t>
            </a:r>
            <a:r>
              <a:rPr lang="en-GB" dirty="0" err="1"/>
              <a:t>PYthon</a:t>
            </a:r>
            <a:r>
              <a:rPr lang="en-GB" dirty="0"/>
              <a:t> Development </a:t>
            </a:r>
            <a:r>
              <a:rPr lang="en-GB" dirty="0" err="1"/>
              <a:t>EnviRonment</a:t>
            </a:r>
            <a:r>
              <a:rPr lang="en-GB" dirty="0"/>
              <a:t>), a popular IDE.</a:t>
            </a:r>
          </a:p>
        </p:txBody>
      </p:sp>
    </p:spTree>
    <p:extLst>
      <p:ext uri="{BB962C8B-B14F-4D97-AF65-F5344CB8AC3E}">
        <p14:creationId xmlns:p14="http://schemas.microsoft.com/office/powerpoint/2010/main" val="942507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8CA9F-8ACA-4EA2-8A7B-ED595143B7CE}"/>
              </a:ext>
            </a:extLst>
          </p:cNvPr>
          <p:cNvSpPr>
            <a:spLocks noGrp="1"/>
          </p:cNvSpPr>
          <p:nvPr>
            <p:ph type="title"/>
          </p:nvPr>
        </p:nvSpPr>
        <p:spPr>
          <a:xfrm>
            <a:off x="838200" y="365125"/>
            <a:ext cx="10713098" cy="1325563"/>
          </a:xfrm>
        </p:spPr>
        <p:txBody>
          <a:bodyPr/>
          <a:lstStyle/>
          <a:p>
            <a:pPr algn="r"/>
            <a:r>
              <a:rPr lang="en-GB" dirty="0"/>
              <a:t>Read–</a:t>
            </a:r>
            <a:r>
              <a:rPr lang="en-GB" dirty="0" err="1"/>
              <a:t>Eval</a:t>
            </a:r>
            <a:r>
              <a:rPr lang="en-GB" dirty="0"/>
              <a:t>–Print loop (REPL)</a:t>
            </a:r>
          </a:p>
        </p:txBody>
      </p:sp>
      <p:sp>
        <p:nvSpPr>
          <p:cNvPr id="3" name="Content Placeholder 2">
            <a:extLst>
              <a:ext uri="{FF2B5EF4-FFF2-40B4-BE49-F238E27FC236}">
                <a16:creationId xmlns:a16="http://schemas.microsoft.com/office/drawing/2014/main" id="{D921C86E-1F22-4B61-BEE7-847F3B339C2D}"/>
              </a:ext>
            </a:extLst>
          </p:cNvPr>
          <p:cNvSpPr>
            <a:spLocks noGrp="1"/>
          </p:cNvSpPr>
          <p:nvPr>
            <p:ph idx="1"/>
          </p:nvPr>
        </p:nvSpPr>
        <p:spPr>
          <a:xfrm>
            <a:off x="252919" y="1844285"/>
            <a:ext cx="11673192" cy="4770523"/>
          </a:xfrm>
        </p:spPr>
        <p:txBody>
          <a:bodyPr>
            <a:normAutofit fontScale="92500" lnSpcReduction="20000"/>
          </a:bodyPr>
          <a:lstStyle/>
          <a:p>
            <a:pPr marL="0" indent="0">
              <a:buNone/>
            </a:pPr>
            <a:r>
              <a:rPr lang="en-GB" dirty="0"/>
              <a:t>REPL capable languages have an associated prompt that sets up an environment recording variable values, and allow you to type one line at a time to do jobs. These are read, evaluated, and the answers printed to the screen.</a:t>
            </a:r>
          </a:p>
          <a:p>
            <a:pPr marL="0" indent="0">
              <a:buNone/>
            </a:pPr>
            <a:endParaRPr lang="en-GB" dirty="0"/>
          </a:p>
          <a:p>
            <a:pPr marL="0" indent="0">
              <a:buNone/>
            </a:pPr>
            <a:r>
              <a:rPr lang="en-GB" dirty="0"/>
              <a:t>If you type </a:t>
            </a:r>
            <a:r>
              <a:rPr lang="en-GB" dirty="0">
                <a:latin typeface="Courier New" panose="02070309020205020404" pitchFamily="49" charset="0"/>
                <a:cs typeface="Courier New" panose="02070309020205020404" pitchFamily="49" charset="0"/>
              </a:rPr>
              <a:t>python</a:t>
            </a:r>
            <a:r>
              <a:rPr lang="en-GB" dirty="0"/>
              <a:t> at the command prompt (which is itself a REPL environment), you open the Python REPL prompt. It looks like this:</a:t>
            </a:r>
          </a:p>
          <a:p>
            <a:pPr marL="0" indent="0">
              <a:buNone/>
            </a:pPr>
            <a:r>
              <a:rPr lang="en-GB" dirty="0">
                <a:latin typeface="Courier New" panose="02070309020205020404" pitchFamily="49" charset="0"/>
                <a:cs typeface="Courier New" panose="02070309020205020404" pitchFamily="49" charset="0"/>
              </a:rPr>
              <a:t>&gt;&gt;&gt;</a:t>
            </a:r>
          </a:p>
          <a:p>
            <a:pPr marL="0" indent="0">
              <a:buNone/>
            </a:pPr>
            <a:r>
              <a:rPr lang="en-GB" dirty="0"/>
              <a:t>From now on, if you see this, it means the command is to be typed in a Python REPL prompt.</a:t>
            </a:r>
          </a:p>
          <a:p>
            <a:pPr marL="0" indent="0">
              <a:buNone/>
            </a:pPr>
            <a:endParaRPr lang="en-GB" dirty="0"/>
          </a:p>
          <a:p>
            <a:pPr marL="0" indent="0">
              <a:buNone/>
            </a:pPr>
            <a:r>
              <a:rPr lang="en-GB" dirty="0"/>
              <a:t>To end the Python REPL session type and enter:</a:t>
            </a:r>
          </a:p>
          <a:p>
            <a:pPr marL="0" indent="0">
              <a:buNone/>
            </a:pPr>
            <a:r>
              <a:rPr lang="en-GB" dirty="0">
                <a:latin typeface="Courier New" panose="02070309020205020404" pitchFamily="49" charset="0"/>
                <a:cs typeface="Courier New" panose="02070309020205020404" pitchFamily="49" charset="0"/>
              </a:rPr>
              <a:t>&gt;&gt;&gt; quit()</a:t>
            </a:r>
            <a:endParaRPr lang="en-GB" dirty="0"/>
          </a:p>
          <a:p>
            <a:pPr marL="0" indent="0">
              <a:buNone/>
            </a:pPr>
            <a:r>
              <a:rPr lang="en-GB" dirty="0"/>
              <a:t> </a:t>
            </a:r>
          </a:p>
        </p:txBody>
      </p:sp>
    </p:spTree>
    <p:extLst>
      <p:ext uri="{BB962C8B-B14F-4D97-AF65-F5344CB8AC3E}">
        <p14:creationId xmlns:p14="http://schemas.microsoft.com/office/powerpoint/2010/main" val="215001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5D06E-B142-4C8D-A300-D7A617DFE762}"/>
              </a:ext>
            </a:extLst>
          </p:cNvPr>
          <p:cNvSpPr>
            <a:spLocks noGrp="1"/>
          </p:cNvSpPr>
          <p:nvPr>
            <p:ph type="title"/>
          </p:nvPr>
        </p:nvSpPr>
        <p:spPr/>
        <p:txBody>
          <a:bodyPr/>
          <a:lstStyle/>
          <a:p>
            <a:pPr algn="r"/>
            <a:r>
              <a:rPr lang="en-GB" dirty="0"/>
              <a:t>Jupyter </a:t>
            </a:r>
          </a:p>
        </p:txBody>
      </p:sp>
      <p:sp>
        <p:nvSpPr>
          <p:cNvPr id="3" name="Content Placeholder 2">
            <a:extLst>
              <a:ext uri="{FF2B5EF4-FFF2-40B4-BE49-F238E27FC236}">
                <a16:creationId xmlns:a16="http://schemas.microsoft.com/office/drawing/2014/main" id="{82934FB8-C23D-423A-AABD-3CA8467C19E4}"/>
              </a:ext>
            </a:extLst>
          </p:cNvPr>
          <p:cNvSpPr>
            <a:spLocks noGrp="1"/>
          </p:cNvSpPr>
          <p:nvPr>
            <p:ph idx="1"/>
          </p:nvPr>
        </p:nvSpPr>
        <p:spPr>
          <a:xfrm>
            <a:off x="573210" y="2122586"/>
            <a:ext cx="11216951" cy="4710209"/>
          </a:xfrm>
        </p:spPr>
        <p:txBody>
          <a:bodyPr>
            <a:normAutofit/>
          </a:bodyPr>
          <a:lstStyle/>
          <a:p>
            <a:pPr marL="0" indent="0">
              <a:buNone/>
            </a:pPr>
            <a:endParaRPr lang="en-GB" dirty="0"/>
          </a:p>
          <a:p>
            <a:pPr marL="0" indent="0">
              <a:buNone/>
            </a:pPr>
            <a:r>
              <a:rPr lang="en-GB" dirty="0" err="1"/>
              <a:t>Jupyter</a:t>
            </a:r>
            <a:r>
              <a:rPr lang="en-GB" dirty="0"/>
              <a:t> Notebooks integrate a REPL into a document so that you can integrate text, images, hyperlinks and code that runs. </a:t>
            </a:r>
          </a:p>
          <a:p>
            <a:pPr marL="0" indent="0">
              <a:buNone/>
            </a:pPr>
            <a:endParaRPr lang="en-GB" dirty="0"/>
          </a:p>
          <a:p>
            <a:pPr marL="0" indent="0">
              <a:buNone/>
            </a:pPr>
            <a:r>
              <a:rPr lang="en-GB" dirty="0"/>
              <a:t>These were formerly called </a:t>
            </a:r>
            <a:r>
              <a:rPr lang="en-GB" dirty="0" err="1"/>
              <a:t>iPython</a:t>
            </a:r>
            <a:r>
              <a:rPr lang="en-GB" dirty="0"/>
              <a:t> Notebooks – the name was changed when they added the option for other REPL languages (including R).</a:t>
            </a:r>
          </a:p>
          <a:p>
            <a:pPr marL="0" indent="0">
              <a:buNone/>
            </a:pPr>
            <a:endParaRPr lang="en-GB" dirty="0"/>
          </a:p>
          <a:p>
            <a:pPr marL="0" indent="0">
              <a:buNone/>
            </a:pPr>
            <a:endParaRPr lang="en-GB" dirty="0"/>
          </a:p>
        </p:txBody>
      </p:sp>
      <p:pic>
        <p:nvPicPr>
          <p:cNvPr id="7" name="Picture 6">
            <a:extLst>
              <a:ext uri="{FF2B5EF4-FFF2-40B4-BE49-F238E27FC236}">
                <a16:creationId xmlns:a16="http://schemas.microsoft.com/office/drawing/2014/main" id="{DBB9A421-4D75-4C40-84FA-504032EB5C5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330" y="365125"/>
            <a:ext cx="1722950" cy="1722950"/>
          </a:xfrm>
          <a:prstGeom prst="rect">
            <a:avLst/>
          </a:prstGeom>
        </p:spPr>
      </p:pic>
    </p:spTree>
    <p:extLst>
      <p:ext uri="{BB962C8B-B14F-4D97-AF65-F5344CB8AC3E}">
        <p14:creationId xmlns:p14="http://schemas.microsoft.com/office/powerpoint/2010/main" val="3223093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10F65072-A487-4445-8A18-5EE5574CA18E}"/>
              </a:ext>
            </a:extLst>
          </p:cNvPr>
          <p:cNvSpPr>
            <a:spLocks noGrp="1"/>
          </p:cNvSpPr>
          <p:nvPr>
            <p:ph type="title"/>
          </p:nvPr>
        </p:nvSpPr>
        <p:spPr>
          <a:xfrm>
            <a:off x="1410510" y="343747"/>
            <a:ext cx="10515600" cy="1325563"/>
          </a:xfrm>
        </p:spPr>
        <p:txBody>
          <a:bodyPr/>
          <a:lstStyle/>
          <a:p>
            <a:pPr algn="r"/>
            <a:r>
              <a:rPr lang="en-GB" altLang="en-US" sz="4000" dirty="0"/>
              <a:t>Debugging</a:t>
            </a:r>
          </a:p>
        </p:txBody>
      </p:sp>
      <p:sp>
        <p:nvSpPr>
          <p:cNvPr id="43011" name="Content Placeholder 2">
            <a:extLst>
              <a:ext uri="{FF2B5EF4-FFF2-40B4-BE49-F238E27FC236}">
                <a16:creationId xmlns:a16="http://schemas.microsoft.com/office/drawing/2014/main" id="{8EFF28E4-F24B-47BB-AF8B-3AA508AAF515}"/>
              </a:ext>
            </a:extLst>
          </p:cNvPr>
          <p:cNvSpPr>
            <a:spLocks noGrp="1"/>
          </p:cNvSpPr>
          <p:nvPr>
            <p:ph idx="1"/>
          </p:nvPr>
        </p:nvSpPr>
        <p:spPr>
          <a:xfrm>
            <a:off x="291829" y="1690689"/>
            <a:ext cx="11634281" cy="4908550"/>
          </a:xfrm>
        </p:spPr>
        <p:txBody>
          <a:bodyPr>
            <a:normAutofit fontScale="92500" lnSpcReduction="10000"/>
          </a:bodyPr>
          <a:lstStyle/>
          <a:p>
            <a:pPr marL="0" indent="0">
              <a:spcAft>
                <a:spcPts val="1200"/>
              </a:spcAft>
              <a:buNone/>
            </a:pPr>
            <a:r>
              <a:rPr lang="en-GB" altLang="en-US" sz="2600" dirty="0"/>
              <a:t>However you run the code, there may be issues with it that the interpreter will flag. We can distinguish between </a:t>
            </a:r>
          </a:p>
          <a:p>
            <a:pPr marL="0" indent="0">
              <a:spcAft>
                <a:spcPts val="1200"/>
              </a:spcAft>
              <a:buNone/>
            </a:pPr>
            <a:r>
              <a:rPr lang="en-GB" altLang="en-US" sz="2600" dirty="0"/>
              <a:t>	Compilation time errors: errors associated with problems with syntax.</a:t>
            </a:r>
          </a:p>
          <a:p>
            <a:pPr marL="0" indent="0">
              <a:spcAft>
                <a:spcPts val="1200"/>
              </a:spcAft>
              <a:buNone/>
            </a:pPr>
            <a:r>
              <a:rPr lang="en-GB" altLang="en-US" sz="2600" dirty="0"/>
              <a:t>	Import time errors: errors associated with finding other code the software uses</a:t>
            </a:r>
          </a:p>
          <a:p>
            <a:pPr marL="0" indent="0">
              <a:spcAft>
                <a:spcPts val="1200"/>
              </a:spcAft>
              <a:buNone/>
            </a:pPr>
            <a:r>
              <a:rPr lang="en-GB" altLang="en-US" sz="2600" dirty="0"/>
              <a:t>	Runtime errors: errors associated with the logic of the program.</a:t>
            </a:r>
          </a:p>
          <a:p>
            <a:pPr marL="0" indent="0">
              <a:spcAft>
                <a:spcPts val="1200"/>
              </a:spcAft>
              <a:buNone/>
            </a:pPr>
            <a:r>
              <a:rPr lang="en-GB" altLang="en-US" sz="2600" dirty="0"/>
              <a:t>The interpreter will give you a description of what has gone wrong and where. Your job is then to fix the issue. You then need to run the interpreter again. You repeat this process until the program will run.</a:t>
            </a:r>
          </a:p>
          <a:p>
            <a:pPr marL="0" indent="0">
              <a:spcAft>
                <a:spcPts val="1200"/>
              </a:spcAft>
              <a:buNone/>
            </a:pPr>
            <a:r>
              <a:rPr lang="en-GB" altLang="en-US" sz="2600" dirty="0"/>
              <a:t>This isn’t because you can’t program; this </a:t>
            </a:r>
            <a:r>
              <a:rPr lang="en-GB" altLang="en-US" sz="2600" i="1" dirty="0"/>
              <a:t>is</a:t>
            </a:r>
            <a:r>
              <a:rPr lang="en-GB" altLang="en-US" sz="2600" dirty="0"/>
              <a:t> programming.</a:t>
            </a:r>
          </a:p>
          <a:p>
            <a:pPr marL="0" indent="0">
              <a:spcAft>
                <a:spcPts val="1200"/>
              </a:spcAft>
              <a:buNone/>
            </a:pPr>
            <a:r>
              <a:rPr lang="en-GB" altLang="en-US" sz="2600" dirty="0"/>
              <a:t>Programming is 50% writing code and 50% fixing it.</a:t>
            </a:r>
          </a:p>
          <a:p>
            <a:pPr marL="0" indent="0">
              <a:buNone/>
            </a:pPr>
            <a:endParaRPr lang="en-GB" altLang="en-US" sz="2600" dirty="0"/>
          </a:p>
        </p:txBody>
      </p:sp>
    </p:spTree>
    <p:extLst>
      <p:ext uri="{BB962C8B-B14F-4D97-AF65-F5344CB8AC3E}">
        <p14:creationId xmlns:p14="http://schemas.microsoft.com/office/powerpoint/2010/main" val="2331049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E627ECF-D7F6-45DA-AA6F-99B3B3AB8CC8}"/>
              </a:ext>
            </a:extLst>
          </p:cNvPr>
          <p:cNvSpPr>
            <a:spLocks noGrp="1" noChangeArrowheads="1"/>
          </p:cNvSpPr>
          <p:nvPr>
            <p:ph type="title"/>
          </p:nvPr>
        </p:nvSpPr>
        <p:spPr>
          <a:xfrm>
            <a:off x="3488547" y="162671"/>
            <a:ext cx="8435975" cy="1143000"/>
          </a:xfrm>
        </p:spPr>
        <p:txBody>
          <a:bodyPr vert="horz" lIns="90488" tIns="44450" rIns="90488" bIns="44450" rtlCol="0" anchor="ctr">
            <a:normAutofit fontScale="90000"/>
          </a:bodyPr>
          <a:lstStyle/>
          <a:p>
            <a:pPr algn="r">
              <a:defRPr/>
            </a:pPr>
            <a:br>
              <a:rPr lang="en-GB" sz="2500" dirty="0"/>
            </a:br>
            <a:r>
              <a:rPr lang="en-GB" dirty="0"/>
              <a:t>Computational Thinking </a:t>
            </a:r>
            <a:br>
              <a:rPr lang="en-GB" dirty="0"/>
            </a:br>
            <a:endParaRPr lang="en-GB" sz="2900" dirty="0"/>
          </a:p>
        </p:txBody>
      </p:sp>
      <p:sp>
        <p:nvSpPr>
          <p:cNvPr id="45059" name="Rectangle 3">
            <a:extLst>
              <a:ext uri="{FF2B5EF4-FFF2-40B4-BE49-F238E27FC236}">
                <a16:creationId xmlns:a16="http://schemas.microsoft.com/office/drawing/2014/main" id="{2FBC0826-3286-460C-ABD4-4602F5F5D66B}"/>
              </a:ext>
            </a:extLst>
          </p:cNvPr>
          <p:cNvSpPr>
            <a:spLocks noChangeArrowheads="1"/>
          </p:cNvSpPr>
          <p:nvPr/>
        </p:nvSpPr>
        <p:spPr bwMode="auto">
          <a:xfrm>
            <a:off x="373224" y="1305671"/>
            <a:ext cx="11551298" cy="3610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2600" dirty="0">
                <a:latin typeface="Arial Unicode MS" panose="020B0604020202020204" pitchFamily="34" charset="-128"/>
              </a:rPr>
              <a:t>Your program syntax needs to be valid/correct. Capital letters and punctuation are all important.</a:t>
            </a:r>
          </a:p>
          <a:p>
            <a:pPr>
              <a:buFontTx/>
              <a:buNone/>
            </a:pPr>
            <a:endParaRPr lang="en-GB" altLang="en-US" sz="2600" dirty="0">
              <a:latin typeface="Arial Unicode MS" panose="020B0604020202020204" pitchFamily="34" charset="-128"/>
            </a:endParaRPr>
          </a:p>
          <a:p>
            <a:pPr>
              <a:buFontTx/>
              <a:buNone/>
            </a:pPr>
            <a:r>
              <a:rPr lang="en-GB" altLang="en-US" sz="2600" dirty="0">
                <a:latin typeface="Arial Unicode MS" panose="020B0604020202020204" pitchFamily="34" charset="-128"/>
              </a:rPr>
              <a:t>Computers are not yet very good at guessing what you want to do and automatically fixing syntactical incorrect code.</a:t>
            </a:r>
          </a:p>
          <a:p>
            <a:pPr>
              <a:buFontTx/>
              <a:buNone/>
            </a:pPr>
            <a:endParaRPr lang="en-GB" altLang="en-US" sz="2600" dirty="0">
              <a:latin typeface="Arial Unicode MS" panose="020B0604020202020204" pitchFamily="34" charset="-128"/>
            </a:endParaRPr>
          </a:p>
          <a:p>
            <a:pPr>
              <a:buFontTx/>
              <a:buNone/>
            </a:pPr>
            <a:r>
              <a:rPr lang="en-GB" altLang="en-US" sz="2600" dirty="0">
                <a:latin typeface="Arial Unicode MS" panose="020B0604020202020204" pitchFamily="34" charset="-128"/>
              </a:rPr>
              <a:t>Approach coding logically by building up the components you need to do a job and breaking the solution down into manageable tasks.</a:t>
            </a:r>
            <a:endParaRPr lang="en-GB" altLang="en-US" sz="2800" dirty="0">
              <a:latin typeface="Arial Unicode MS" panose="020B0604020202020204" pitchFamily="34" charset="-128"/>
            </a:endParaRPr>
          </a:p>
        </p:txBody>
      </p:sp>
    </p:spTree>
    <p:extLst>
      <p:ext uri="{BB962C8B-B14F-4D97-AF65-F5344CB8AC3E}">
        <p14:creationId xmlns:p14="http://schemas.microsoft.com/office/powerpoint/2010/main" val="18825860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E627ECF-D7F6-45DA-AA6F-99B3B3AB8CC8}"/>
              </a:ext>
            </a:extLst>
          </p:cNvPr>
          <p:cNvSpPr>
            <a:spLocks noGrp="1" noChangeArrowheads="1"/>
          </p:cNvSpPr>
          <p:nvPr>
            <p:ph type="title"/>
          </p:nvPr>
        </p:nvSpPr>
        <p:spPr>
          <a:xfrm>
            <a:off x="3044891" y="442589"/>
            <a:ext cx="8435975" cy="1143000"/>
          </a:xfrm>
        </p:spPr>
        <p:txBody>
          <a:bodyPr vert="horz" lIns="90488" tIns="44450" rIns="90488" bIns="44450" rtlCol="0" anchor="ctr">
            <a:normAutofit fontScale="90000"/>
          </a:bodyPr>
          <a:lstStyle/>
          <a:p>
            <a:pPr algn="r">
              <a:defRPr/>
            </a:pPr>
            <a:br>
              <a:rPr lang="en-GB" sz="2500" dirty="0"/>
            </a:br>
            <a:r>
              <a:rPr lang="en-GB" dirty="0"/>
              <a:t>Computational Thinking:</a:t>
            </a:r>
            <a:r>
              <a:rPr lang="en-GB" dirty="0">
                <a:latin typeface="Arial Unicode MS" pitchFamily="34" charset="-128"/>
              </a:rPr>
              <a:t> </a:t>
            </a:r>
            <a:r>
              <a:rPr lang="en-GB" dirty="0"/>
              <a:t>Algorithms </a:t>
            </a:r>
            <a:br>
              <a:rPr lang="en-GB" dirty="0"/>
            </a:br>
            <a:endParaRPr lang="en-GB" sz="2900" dirty="0"/>
          </a:p>
        </p:txBody>
      </p:sp>
      <p:sp>
        <p:nvSpPr>
          <p:cNvPr id="45059" name="Rectangle 3">
            <a:extLst>
              <a:ext uri="{FF2B5EF4-FFF2-40B4-BE49-F238E27FC236}">
                <a16:creationId xmlns:a16="http://schemas.microsoft.com/office/drawing/2014/main" id="{2FBC0826-3286-460C-ABD4-4602F5F5D66B}"/>
              </a:ext>
            </a:extLst>
          </p:cNvPr>
          <p:cNvSpPr>
            <a:spLocks noChangeArrowheads="1"/>
          </p:cNvSpPr>
          <p:nvPr/>
        </p:nvSpPr>
        <p:spPr bwMode="auto">
          <a:xfrm>
            <a:off x="634481" y="2599515"/>
            <a:ext cx="10435837" cy="1407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r>
              <a:rPr lang="en-GB" altLang="en-US" sz="2600" dirty="0">
                <a:latin typeface="Arial Unicode MS" panose="020B0604020202020204" pitchFamily="34" charset="-128"/>
              </a:rPr>
              <a:t>The initial outline for the processing done is called an ‘algorithm’, it’s a bit like a recipe.</a:t>
            </a:r>
          </a:p>
          <a:p>
            <a:pPr latinLnBrk="1">
              <a:buFontTx/>
              <a:buNone/>
            </a:pPr>
            <a:endParaRPr lang="en-GB" altLang="en-US" sz="2800" dirty="0">
              <a:latin typeface="Arial Unicode MS" panose="020B0604020202020204" pitchFamily="34" charset="-128"/>
            </a:endParaRPr>
          </a:p>
        </p:txBody>
      </p:sp>
    </p:spTree>
    <p:extLst>
      <p:ext uri="{BB962C8B-B14F-4D97-AF65-F5344CB8AC3E}">
        <p14:creationId xmlns:p14="http://schemas.microsoft.com/office/powerpoint/2010/main" val="1340262728"/>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3281</TotalTime>
  <Words>2883</Words>
  <Application>Microsoft Office PowerPoint</Application>
  <PresentationFormat>Widescreen</PresentationFormat>
  <Paragraphs>227</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 Unicode MS</vt:lpstr>
      <vt:lpstr>Calibri</vt:lpstr>
      <vt:lpstr>Calibri Light</vt:lpstr>
      <vt:lpstr>Courier New</vt:lpstr>
      <vt:lpstr>Wingdings</vt:lpstr>
      <vt:lpstr>Office Theme</vt:lpstr>
      <vt:lpstr>Running Python</vt:lpstr>
      <vt:lpstr>Anaconda</vt:lpstr>
      <vt:lpstr>Writing and running Python</vt:lpstr>
      <vt:lpstr>Integrated Development Environments</vt:lpstr>
      <vt:lpstr>Read–Eval–Print loop (REPL)</vt:lpstr>
      <vt:lpstr>Jupyter </vt:lpstr>
      <vt:lpstr>Debugging</vt:lpstr>
      <vt:lpstr> Computational Thinking  </vt:lpstr>
      <vt:lpstr> Computational Thinking: Algorithms  </vt:lpstr>
      <vt:lpstr>How to calculate the mean of three numbers</vt:lpstr>
      <vt:lpstr>Computational Thinking: How to code</vt:lpstr>
      <vt:lpstr>Computational Thinking: How not to code</vt:lpstr>
      <vt:lpstr>The Coding Community</vt:lpstr>
      <vt:lpstr>Real World Programming:  Open Source Software</vt:lpstr>
      <vt:lpstr>Some key licences</vt:lpstr>
      <vt:lpstr>Using OSS</vt:lpstr>
      <vt:lpstr>Repositories and versioning</vt:lpstr>
      <vt:lpstr>Repositories</vt:lpstr>
      <vt:lpstr>Further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Andy Turner</cp:lastModifiedBy>
  <cp:revision>172</cp:revision>
  <dcterms:created xsi:type="dcterms:W3CDTF">2017-08-07T14:40:53Z</dcterms:created>
  <dcterms:modified xsi:type="dcterms:W3CDTF">2022-01-24T11:32:43Z</dcterms:modified>
</cp:coreProperties>
</file>