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1681" r:id="rId2"/>
    <p:sldId id="1652" r:id="rId3"/>
    <p:sldId id="1653" r:id="rId4"/>
    <p:sldId id="1654" r:id="rId5"/>
    <p:sldId id="1655" r:id="rId6"/>
    <p:sldId id="1656" r:id="rId7"/>
    <p:sldId id="1683" r:id="rId8"/>
    <p:sldId id="1657" r:id="rId9"/>
    <p:sldId id="1658" r:id="rId10"/>
    <p:sldId id="1659" r:id="rId11"/>
    <p:sldId id="1682" r:id="rId12"/>
    <p:sldId id="1661" r:id="rId13"/>
    <p:sldId id="1662" r:id="rId14"/>
    <p:sldId id="1665" r:id="rId15"/>
    <p:sldId id="1666" r:id="rId16"/>
    <p:sldId id="1667" r:id="rId17"/>
    <p:sldId id="1668" r:id="rId18"/>
    <p:sldId id="1669" r:id="rId19"/>
    <p:sldId id="1670" r:id="rId20"/>
    <p:sldId id="1671" r:id="rId21"/>
    <p:sldId id="1678" r:id="rId22"/>
    <p:sldId id="1679" r:id="rId23"/>
    <p:sldId id="16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68" d="100"/>
          <a:sy n="68" d="100"/>
        </p:scale>
        <p:origin x="1386"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16/12/2017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4002398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334127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3FF99067-09EF-4155-B6C9-FC6C871997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E4614BD-DA4C-4218-AD7E-10C0CABE140C}" type="slidenum">
              <a:rPr lang="en-US" altLang="en-US">
                <a:latin typeface="Times New Roman" panose="02020603050405020304" pitchFamily="18" charset="0"/>
                <a:cs typeface="Arial" panose="020B0604020202020204" pitchFamily="34" charset="0"/>
              </a:rPr>
              <a:pPr eaLnBrk="1" hangingPunct="1"/>
              <a:t>13</a:t>
            </a:fld>
            <a:endParaRPr lang="en-US" altLang="en-US">
              <a:latin typeface="Times New Roman" panose="02020603050405020304" pitchFamily="18" charset="0"/>
              <a:cs typeface="Arial" panose="020B0604020202020204" pitchFamily="34" charset="0"/>
            </a:endParaRPr>
          </a:p>
        </p:txBody>
      </p:sp>
      <p:sp>
        <p:nvSpPr>
          <p:cNvPr id="58371" name="Rectangle 2">
            <a:extLst>
              <a:ext uri="{FF2B5EF4-FFF2-40B4-BE49-F238E27FC236}">
                <a16:creationId xmlns:a16="http://schemas.microsoft.com/office/drawing/2014/main" id="{F1CB8113-11BC-4157-8FF6-6C179DC9CCF7}"/>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5E0F87F9-A2D6-4A13-9DE7-B307EE3B33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98984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DAACC9F-D40A-465B-B305-637CAD1F3470}"/>
              </a:ext>
            </a:extLst>
          </p:cNvPr>
          <p:cNvSpPr>
            <a:spLocks noGrp="1" noRot="1" noChangeAspect="1" noTextEdit="1"/>
          </p:cNvSpPr>
          <p:nvPr>
            <p:ph type="sldImg"/>
          </p:nvPr>
        </p:nvSpPr>
        <p:spPr>
          <a:ln/>
        </p:spPr>
      </p:sp>
      <p:sp>
        <p:nvSpPr>
          <p:cNvPr id="62467" name="Notes Placeholder 2">
            <a:extLst>
              <a:ext uri="{FF2B5EF4-FFF2-40B4-BE49-F238E27FC236}">
                <a16:creationId xmlns:a16="http://schemas.microsoft.com/office/drawing/2014/main" id="{28D33227-F5F9-4657-ADE0-3B76BB13253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cs typeface="Arial" panose="020B0604020202020204" pitchFamily="34" charset="0"/>
              </a:rPr>
              <a:t>When designing a method we should decide on the </a:t>
            </a:r>
            <a:r>
              <a:rPr lang="en-US" altLang="en-US" dirty="0" err="1">
                <a:ea typeface="ＭＳ Ｐゴシック" panose="020B0600070205080204" pitchFamily="34" charset="-128"/>
                <a:cs typeface="Arial" panose="020B0604020202020204" pitchFamily="34" charset="0"/>
              </a:rPr>
              <a:t>behaviour</a:t>
            </a:r>
            <a:r>
              <a:rPr lang="en-US" altLang="en-US" dirty="0">
                <a:ea typeface="ＭＳ Ｐゴシック" panose="020B0600070205080204" pitchFamily="34" charset="-128"/>
                <a:cs typeface="Arial" panose="020B0604020202020204" pitchFamily="34" charset="0"/>
              </a:rPr>
              <a:t> the method should display in both correct functionality and also in unexpected circumstances.</a:t>
            </a:r>
          </a:p>
          <a:p>
            <a:endParaRPr lang="en-US" altLang="en-US" dirty="0">
              <a:ea typeface="ＭＳ Ｐゴシック" panose="020B0600070205080204" pitchFamily="34" charset="-128"/>
              <a:cs typeface="Arial" panose="020B0604020202020204" pitchFamily="34" charset="0"/>
            </a:endParaRPr>
          </a:p>
          <a:p>
            <a:r>
              <a:rPr lang="en-US" altLang="en-US" dirty="0">
                <a:ea typeface="ＭＳ Ｐゴシック" panose="020B0600070205080204" pitchFamily="34" charset="-128"/>
                <a:cs typeface="Arial" panose="020B0604020202020204" pitchFamily="34" charset="0"/>
              </a:rPr>
              <a:t>Once </a:t>
            </a:r>
            <a:r>
              <a:rPr lang="en-US" altLang="en-US" dirty="0" err="1">
                <a:ea typeface="ＭＳ Ｐゴシック" panose="020B0600070205080204" pitchFamily="34" charset="-128"/>
                <a:cs typeface="Arial" panose="020B0604020202020204" pitchFamily="34" charset="0"/>
              </a:rPr>
              <a:t>behaviour</a:t>
            </a:r>
            <a:r>
              <a:rPr lang="en-US" altLang="en-US" dirty="0">
                <a:ea typeface="ＭＳ Ｐゴシック" panose="020B0600070205080204" pitchFamily="34" charset="-128"/>
                <a:cs typeface="Arial" panose="020B0604020202020204" pitchFamily="34" charset="0"/>
              </a:rPr>
              <a:t> has been designed tests are designed and written to test that </a:t>
            </a:r>
            <a:r>
              <a:rPr lang="en-US" altLang="en-US" dirty="0" err="1">
                <a:ea typeface="ＭＳ Ｐゴシック" panose="020B0600070205080204" pitchFamily="34" charset="-128"/>
                <a:cs typeface="Arial" panose="020B0604020202020204" pitchFamily="34" charset="0"/>
              </a:rPr>
              <a:t>behaviour</a:t>
            </a:r>
            <a:r>
              <a:rPr lang="en-US" altLang="en-US" dirty="0">
                <a:ea typeface="ＭＳ Ｐゴシック" panose="020B0600070205080204" pitchFamily="34" charset="-128"/>
                <a:cs typeface="Arial" panose="020B0604020202020204" pitchFamily="34" charset="0"/>
              </a:rPr>
              <a:t> under particular conditions.</a:t>
            </a:r>
          </a:p>
          <a:p>
            <a:endParaRPr lang="en-US" altLang="en-US" dirty="0">
              <a:ea typeface="ＭＳ Ｐゴシック" panose="020B0600070205080204" pitchFamily="34" charset="-128"/>
              <a:cs typeface="Arial" panose="020B0604020202020204" pitchFamily="34" charset="0"/>
            </a:endParaRPr>
          </a:p>
          <a:p>
            <a:r>
              <a:rPr lang="en-US" altLang="en-US" dirty="0">
                <a:ea typeface="ＭＳ Ｐゴシック" panose="020B0600070205080204" pitchFamily="34" charset="-128"/>
                <a:cs typeface="Arial" panose="020B0604020202020204" pitchFamily="34" charset="0"/>
              </a:rPr>
              <a:t>Only when the complete test suite is finished do you start to write the code to satisfy the tests.</a:t>
            </a:r>
          </a:p>
          <a:p>
            <a:endParaRPr lang="en-US" altLang="en-US" dirty="0">
              <a:ea typeface="ＭＳ Ｐゴシック" panose="020B0600070205080204" pitchFamily="34" charset="-128"/>
              <a:cs typeface="Arial" panose="020B0604020202020204" pitchFamily="34" charset="0"/>
            </a:endParaRPr>
          </a:p>
          <a:p>
            <a:r>
              <a:rPr lang="en-US" altLang="en-US" dirty="0">
                <a:ea typeface="ＭＳ Ｐゴシック" panose="020B0600070205080204" pitchFamily="34" charset="-128"/>
                <a:cs typeface="Arial" panose="020B0604020202020204" pitchFamily="34" charset="0"/>
              </a:rPr>
              <a:t>The benefits of this approach is the robust nature of the code and the ease of making future changes.  It also works well with continuous integration as a development process because it is immediately obvious when a code change ‘breaks’ a build.</a:t>
            </a:r>
          </a:p>
          <a:p>
            <a:endParaRPr lang="en-US" altLang="en-US" dirty="0">
              <a:ea typeface="ＭＳ Ｐゴシック" panose="020B0600070205080204" pitchFamily="34" charset="-128"/>
              <a:cs typeface="Arial" panose="020B0604020202020204" pitchFamily="34" charset="0"/>
            </a:endParaRPr>
          </a:p>
          <a:p>
            <a:r>
              <a:rPr lang="en-US" altLang="en-US" dirty="0">
                <a:ea typeface="ＭＳ Ｐゴシック" panose="020B0600070205080204" pitchFamily="34" charset="-128"/>
                <a:cs typeface="Arial" panose="020B0604020202020204" pitchFamily="34" charset="0"/>
              </a:rPr>
              <a:t>The main drawback to this approach is the upfront time and effort in designing and developing the tests.  This tends to be about 75% of development time and can be a significant financial overhead.</a:t>
            </a:r>
          </a:p>
        </p:txBody>
      </p:sp>
      <p:sp>
        <p:nvSpPr>
          <p:cNvPr id="62468" name="Slide Number Placeholder 3">
            <a:extLst>
              <a:ext uri="{FF2B5EF4-FFF2-40B4-BE49-F238E27FC236}">
                <a16:creationId xmlns:a16="http://schemas.microsoft.com/office/drawing/2014/main" id="{1401E7BB-35C6-48FF-9D26-AAB600D32E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B53383B-6824-4942-A9E1-CD69360A6075}" type="slidenum">
              <a:rPr lang="en-US" altLang="en-US">
                <a:latin typeface="Times New Roman" panose="02020603050405020304" pitchFamily="18" charset="0"/>
                <a:cs typeface="Arial" panose="020B0604020202020204" pitchFamily="34" charset="0"/>
              </a:rPr>
              <a:pPr eaLnBrk="1" hangingPunct="1"/>
              <a:t>21</a:t>
            </a:fld>
            <a:endParaRPr lang="en-US" altLang="en-US">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4102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books.org/wiki/Python_Programming/Threading" TargetMode="External"/><Relationship Id="rId2" Type="http://schemas.openxmlformats.org/officeDocument/2006/relationships/hyperlink" Target="https://docs.python.org/3/library/threading.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iki.python.org/moin/GlobalInterpreterLoc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python.org/3/library/subproce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toptal.com/python/python-design-pattern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C43EF-EA06-46F9-8BA0-C1F74FBAAA5B}"/>
              </a:ext>
            </a:extLst>
          </p:cNvPr>
          <p:cNvSpPr>
            <a:spLocks noGrp="1"/>
          </p:cNvSpPr>
          <p:nvPr>
            <p:ph type="title"/>
          </p:nvPr>
        </p:nvSpPr>
        <p:spPr/>
        <p:txBody>
          <a:bodyPr/>
          <a:lstStyle/>
          <a:p>
            <a:pPr algn="r"/>
            <a:r>
              <a:rPr lang="en-GB" dirty="0"/>
              <a:t>Structure</a:t>
            </a:r>
          </a:p>
        </p:txBody>
      </p:sp>
      <p:sp>
        <p:nvSpPr>
          <p:cNvPr id="3" name="Content Placeholder 2">
            <a:extLst>
              <a:ext uri="{FF2B5EF4-FFF2-40B4-BE49-F238E27FC236}">
                <a16:creationId xmlns:a16="http://schemas.microsoft.com/office/drawing/2014/main" id="{7510E071-A334-4665-8298-1DEC15A1C3D8}"/>
              </a:ext>
            </a:extLst>
          </p:cNvPr>
          <p:cNvSpPr>
            <a:spLocks noGrp="1"/>
          </p:cNvSpPr>
          <p:nvPr>
            <p:ph idx="1"/>
          </p:nvPr>
        </p:nvSpPr>
        <p:spPr/>
        <p:txBody>
          <a:bodyPr/>
          <a:lstStyle/>
          <a:p>
            <a:pPr marL="0" indent="0">
              <a:buNone/>
            </a:pPr>
            <a:r>
              <a:rPr lang="en-GB" dirty="0"/>
              <a:t>We saw early on the importance of algorithms, but what about structuring our code?</a:t>
            </a:r>
          </a:p>
          <a:p>
            <a:pPr marL="0" indent="0">
              <a:buNone/>
            </a:pPr>
            <a:endParaRPr lang="en-GB" dirty="0"/>
          </a:p>
          <a:p>
            <a:pPr marL="0" indent="0">
              <a:buNone/>
            </a:pPr>
            <a:r>
              <a:rPr lang="en-GB" dirty="0"/>
              <a:t>What's the best way to structure a larger project made of several files?</a:t>
            </a:r>
          </a:p>
        </p:txBody>
      </p:sp>
    </p:spTree>
    <p:extLst>
      <p:ext uri="{BB962C8B-B14F-4D97-AF65-F5344CB8AC3E}">
        <p14:creationId xmlns:p14="http://schemas.microsoft.com/office/powerpoint/2010/main" val="1825199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EE74EE8-F267-4A6C-9336-11FE066C587C}"/>
              </a:ext>
            </a:extLst>
          </p:cNvPr>
          <p:cNvSpPr>
            <a:spLocks noGrp="1" noChangeArrowheads="1"/>
          </p:cNvSpPr>
          <p:nvPr>
            <p:ph type="title"/>
          </p:nvPr>
        </p:nvSpPr>
        <p:spPr>
          <a:xfrm>
            <a:off x="3808730" y="231116"/>
            <a:ext cx="7772400" cy="914400"/>
          </a:xfrm>
        </p:spPr>
        <p:txBody>
          <a:bodyPr/>
          <a:lstStyle/>
          <a:p>
            <a:pPr algn="r" eaLnBrk="1" hangingPunct="1"/>
            <a:r>
              <a:rPr lang="en-GB" altLang="en-US" sz="4000" dirty="0">
                <a:ea typeface="ＭＳ Ｐゴシック" panose="020B0600070205080204" pitchFamily="34" charset="-128"/>
              </a:rPr>
              <a:t>Threads</a:t>
            </a:r>
            <a:endParaRPr lang="en-US" altLang="en-US" sz="4000" dirty="0">
              <a:ea typeface="ＭＳ Ｐゴシック" panose="020B0600070205080204" pitchFamily="34" charset="-128"/>
            </a:endParaRPr>
          </a:p>
        </p:txBody>
      </p:sp>
      <p:sp>
        <p:nvSpPr>
          <p:cNvPr id="21507" name="Rectangle 3">
            <a:extLst>
              <a:ext uri="{FF2B5EF4-FFF2-40B4-BE49-F238E27FC236}">
                <a16:creationId xmlns:a16="http://schemas.microsoft.com/office/drawing/2014/main" id="{B0B98A17-8A6F-4CD0-A0B2-046639CB2E6B}"/>
              </a:ext>
            </a:extLst>
          </p:cNvPr>
          <p:cNvSpPr>
            <a:spLocks noGrp="1" noChangeArrowheads="1"/>
          </p:cNvSpPr>
          <p:nvPr>
            <p:ph type="body" idx="1"/>
          </p:nvPr>
        </p:nvSpPr>
        <p:spPr>
          <a:xfrm>
            <a:off x="506437" y="1989138"/>
            <a:ext cx="11268221" cy="4710112"/>
          </a:xfrm>
        </p:spPr>
        <p:txBody>
          <a:bodyPr/>
          <a:lstStyle/>
          <a:p>
            <a:pPr marL="0" indent="0">
              <a:buNone/>
            </a:pPr>
            <a:r>
              <a:rPr lang="en-US" altLang="en-US" dirty="0">
                <a:ea typeface="ＭＳ Ｐゴシック" panose="020B0600070205080204" pitchFamily="34" charset="-128"/>
              </a:rPr>
              <a:t>Generally managed by the threading library:</a:t>
            </a:r>
          </a:p>
          <a:p>
            <a:pPr marL="0" indent="0">
              <a:buNone/>
            </a:pPr>
            <a:r>
              <a:rPr lang="en-US" altLang="en-US" dirty="0">
                <a:ea typeface="ＭＳ Ｐゴシック" panose="020B0600070205080204" pitchFamily="34" charset="-128"/>
                <a:hlinkClick r:id="rId2"/>
              </a:rPr>
              <a:t>https://docs.python.org/3/library/threading.html</a:t>
            </a:r>
            <a:endParaRPr lang="en-US" altLang="en-US" dirty="0">
              <a:ea typeface="ＭＳ Ｐゴシック" panose="020B0600070205080204" pitchFamily="34" charset="-128"/>
            </a:endParaRPr>
          </a:p>
          <a:p>
            <a:pPr marL="0" indent="0">
              <a:buNone/>
            </a:pPr>
            <a:endParaRPr lang="en-US" altLang="en-US" dirty="0">
              <a:ea typeface="ＭＳ Ｐゴシック" panose="020B0600070205080204" pitchFamily="34" charset="-128"/>
            </a:endParaRPr>
          </a:p>
          <a:p>
            <a:pPr marL="0" indent="0">
              <a:buNone/>
            </a:pPr>
            <a:r>
              <a:rPr lang="en-US" altLang="en-US" dirty="0">
                <a:ea typeface="ＭＳ Ｐゴシック" panose="020B0600070205080204" pitchFamily="34" charset="-128"/>
              </a:rPr>
              <a:t>Issues generally </a:t>
            </a:r>
            <a:r>
              <a:rPr lang="en-US" altLang="en-US" dirty="0" err="1">
                <a:ea typeface="ＭＳ Ｐゴシック" panose="020B0600070205080204" pitchFamily="34" charset="-128"/>
              </a:rPr>
              <a:t>centre</a:t>
            </a:r>
            <a:r>
              <a:rPr lang="en-US" altLang="en-US" dirty="0">
                <a:ea typeface="ＭＳ Ｐゴシック" panose="020B0600070205080204" pitchFamily="34" charset="-128"/>
              </a:rPr>
              <a:t> on shared resources / thread-to-thread communication. </a:t>
            </a:r>
          </a:p>
          <a:p>
            <a:pPr marL="0" indent="0">
              <a:buNone/>
            </a:pPr>
            <a:endParaRPr lang="en-US" altLang="en-US" dirty="0">
              <a:ea typeface="ＭＳ Ｐゴシック" panose="020B0600070205080204" pitchFamily="34" charset="-128"/>
            </a:endParaRPr>
          </a:p>
          <a:p>
            <a:pPr marL="0" indent="0">
              <a:buNone/>
            </a:pPr>
            <a:r>
              <a:rPr lang="en-US" altLang="en-US" dirty="0">
                <a:ea typeface="ＭＳ Ｐゴシック" panose="020B0600070205080204" pitchFamily="34" charset="-128"/>
              </a:rPr>
              <a:t>Nice starting tutorial at:</a:t>
            </a:r>
          </a:p>
          <a:p>
            <a:pPr marL="0" indent="0">
              <a:buNone/>
            </a:pPr>
            <a:r>
              <a:rPr lang="en-US" altLang="en-US" dirty="0">
                <a:ea typeface="ＭＳ Ｐゴシック" panose="020B0600070205080204" pitchFamily="34" charset="-128"/>
                <a:hlinkClick r:id="rId3"/>
              </a:rPr>
              <a:t>https://en.wikibooks.org/wiki/Python_Programming/Threading</a:t>
            </a:r>
            <a:r>
              <a:rPr lang="en-US" altLang="en-US" dirty="0">
                <a:ea typeface="ＭＳ Ｐゴシック" panose="020B0600070205080204" pitchFamily="34" charset="-128"/>
              </a:rPr>
              <a:t> </a:t>
            </a:r>
          </a:p>
        </p:txBody>
      </p:sp>
    </p:spTree>
    <p:extLst>
      <p:ext uri="{BB962C8B-B14F-4D97-AF65-F5344CB8AC3E}">
        <p14:creationId xmlns:p14="http://schemas.microsoft.com/office/powerpoint/2010/main" val="203505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55845-DC38-4AB8-9B71-3C38D2EFE843}"/>
              </a:ext>
            </a:extLst>
          </p:cNvPr>
          <p:cNvSpPr>
            <a:spLocks noGrp="1"/>
          </p:cNvSpPr>
          <p:nvPr>
            <p:ph type="title"/>
          </p:nvPr>
        </p:nvSpPr>
        <p:spPr>
          <a:xfrm>
            <a:off x="1302434" y="0"/>
            <a:ext cx="10515600" cy="1325563"/>
          </a:xfrm>
        </p:spPr>
        <p:txBody>
          <a:bodyPr/>
          <a:lstStyle/>
          <a:p>
            <a:pPr algn="r"/>
            <a:r>
              <a:rPr lang="en-GB" dirty="0"/>
              <a:t>Efficiency</a:t>
            </a:r>
          </a:p>
        </p:txBody>
      </p:sp>
      <p:sp>
        <p:nvSpPr>
          <p:cNvPr id="3" name="Content Placeholder 2">
            <a:extLst>
              <a:ext uri="{FF2B5EF4-FFF2-40B4-BE49-F238E27FC236}">
                <a16:creationId xmlns:a16="http://schemas.microsoft.com/office/drawing/2014/main" id="{8A2BD020-DA75-4FB5-90B3-9A5BB11738C5}"/>
              </a:ext>
            </a:extLst>
          </p:cNvPr>
          <p:cNvSpPr>
            <a:spLocks noGrp="1"/>
          </p:cNvSpPr>
          <p:nvPr>
            <p:ph idx="1"/>
          </p:nvPr>
        </p:nvSpPr>
        <p:spPr>
          <a:xfrm>
            <a:off x="478302" y="1406769"/>
            <a:ext cx="10875498" cy="4770194"/>
          </a:xfrm>
        </p:spPr>
        <p:txBody>
          <a:bodyPr>
            <a:normAutofit fontScale="92500" lnSpcReduction="10000"/>
          </a:bodyPr>
          <a:lstStyle/>
          <a:p>
            <a:pPr marL="0" indent="0">
              <a:buNone/>
            </a:pPr>
            <a:r>
              <a:rPr lang="en-GB" dirty="0"/>
              <a:t>In many languages, threading a program will allow chunks of it to run on separate processor units in the computer.</a:t>
            </a:r>
          </a:p>
          <a:p>
            <a:pPr marL="0" indent="0">
              <a:buNone/>
            </a:pPr>
            <a:endParaRPr lang="en-GB" dirty="0"/>
          </a:p>
          <a:p>
            <a:pPr marL="0" indent="0">
              <a:buNone/>
            </a:pPr>
            <a:r>
              <a:rPr lang="en-GB" dirty="0"/>
              <a:t>However, the standard </a:t>
            </a:r>
            <a:r>
              <a:rPr lang="en-GB" dirty="0" err="1"/>
              <a:t>CPython</a:t>
            </a:r>
            <a:r>
              <a:rPr lang="en-GB" dirty="0"/>
              <a:t> implementation allows only one thread (the thread holding the Global Interpreter Lock or GIL) at a time to access  objects. </a:t>
            </a:r>
          </a:p>
          <a:p>
            <a:pPr marL="0" indent="0">
              <a:buNone/>
            </a:pPr>
            <a:endParaRPr lang="en-GB" dirty="0"/>
          </a:p>
          <a:p>
            <a:pPr marL="0" indent="0">
              <a:buNone/>
            </a:pPr>
            <a:r>
              <a:rPr lang="en-GB" dirty="0"/>
              <a:t>This means multi-threaded programs aren't generally more efficient, unless they are slowed by elements outside the GIL system, such as I/O or processing done in some libraries like </a:t>
            </a:r>
            <a:r>
              <a:rPr lang="en-GB" dirty="0" err="1"/>
              <a:t>numpy</a:t>
            </a:r>
            <a:r>
              <a:rPr lang="en-GB" dirty="0"/>
              <a:t>.</a:t>
            </a:r>
          </a:p>
          <a:p>
            <a:pPr marL="0" indent="0">
              <a:buNone/>
            </a:pPr>
            <a:r>
              <a:rPr lang="en-GB" dirty="0"/>
              <a:t>For details, see:</a:t>
            </a:r>
          </a:p>
          <a:p>
            <a:pPr marL="0" indent="0">
              <a:buNone/>
            </a:pPr>
            <a:r>
              <a:rPr lang="en-GB" dirty="0">
                <a:hlinkClick r:id="rId2"/>
              </a:rPr>
              <a:t>https://wiki.python.org/moin/GlobalInterpreterLock</a:t>
            </a:r>
            <a:r>
              <a:rPr lang="en-GB" dirty="0"/>
              <a:t> </a:t>
            </a:r>
          </a:p>
        </p:txBody>
      </p:sp>
    </p:spTree>
    <p:extLst>
      <p:ext uri="{BB962C8B-B14F-4D97-AF65-F5344CB8AC3E}">
        <p14:creationId xmlns:p14="http://schemas.microsoft.com/office/powerpoint/2010/main" val="84415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C3FFC7B-D562-4656-A0FB-0ACAAC4B2916}"/>
              </a:ext>
            </a:extLst>
          </p:cNvPr>
          <p:cNvSpPr>
            <a:spLocks noGrp="1"/>
          </p:cNvSpPr>
          <p:nvPr>
            <p:ph type="title"/>
          </p:nvPr>
        </p:nvSpPr>
        <p:spPr>
          <a:xfrm>
            <a:off x="3489472" y="302554"/>
            <a:ext cx="8229600" cy="706438"/>
          </a:xfrm>
        </p:spPr>
        <p:txBody>
          <a:bodyPr/>
          <a:lstStyle/>
          <a:p>
            <a:pPr algn="r"/>
            <a:r>
              <a:rPr lang="en-GB" altLang="en-US" sz="4000" dirty="0">
                <a:ea typeface="ＭＳ Ｐゴシック" panose="020B0600070205080204" pitchFamily="34" charset="-128"/>
              </a:rPr>
              <a:t>Parallel Supercomputing</a:t>
            </a:r>
            <a:endParaRPr lang="en-GB" altLang="en-US" dirty="0">
              <a:ea typeface="ＭＳ Ｐゴシック" panose="020B0600070205080204" pitchFamily="34" charset="-128"/>
            </a:endParaRPr>
          </a:p>
        </p:txBody>
      </p:sp>
      <p:sp>
        <p:nvSpPr>
          <p:cNvPr id="23555" name="Content Placeholder 2">
            <a:extLst>
              <a:ext uri="{FF2B5EF4-FFF2-40B4-BE49-F238E27FC236}">
                <a16:creationId xmlns:a16="http://schemas.microsoft.com/office/drawing/2014/main" id="{935BA824-71D5-43DA-9E95-C91ED3E2662B}"/>
              </a:ext>
            </a:extLst>
          </p:cNvPr>
          <p:cNvSpPr>
            <a:spLocks noGrp="1"/>
          </p:cNvSpPr>
          <p:nvPr>
            <p:ph idx="1"/>
          </p:nvPr>
        </p:nvSpPr>
        <p:spPr>
          <a:xfrm>
            <a:off x="703385" y="2152357"/>
            <a:ext cx="10874326" cy="3973807"/>
          </a:xfrm>
        </p:spPr>
        <p:txBody>
          <a:bodyPr/>
          <a:lstStyle/>
          <a:p>
            <a:pPr marL="0" indent="0">
              <a:buNone/>
            </a:pPr>
            <a:r>
              <a:rPr lang="en-GB" altLang="en-US" sz="2600" dirty="0">
                <a:ea typeface="ＭＳ Ｐゴシック" panose="020B0600070205080204" pitchFamily="34" charset="-128"/>
              </a:rPr>
              <a:t>Split up a program so it runs on multiple computers ("</a:t>
            </a:r>
            <a:r>
              <a:rPr lang="en-GB" altLang="en-US" sz="2600" dirty="0">
                <a:solidFill>
                  <a:schemeClr val="accent1"/>
                </a:solidFill>
                <a:ea typeface="ＭＳ Ｐゴシック" panose="020B0600070205080204" pitchFamily="34" charset="-128"/>
              </a:rPr>
              <a:t>parallelize</a:t>
            </a:r>
            <a:r>
              <a:rPr lang="en-GB" altLang="en-US" sz="2600" dirty="0">
                <a:ea typeface="ＭＳ Ｐゴシック" panose="020B0600070205080204" pitchFamily="34" charset="-128"/>
              </a:rPr>
              <a:t>" or "</a:t>
            </a:r>
            <a:r>
              <a:rPr lang="en-GB" altLang="en-US" sz="2600" dirty="0">
                <a:solidFill>
                  <a:schemeClr val="accent1"/>
                </a:solidFill>
                <a:ea typeface="ＭＳ Ｐゴシック" panose="020B0600070205080204" pitchFamily="34" charset="-128"/>
              </a:rPr>
              <a:t>parallel program</a:t>
            </a:r>
            <a:r>
              <a:rPr lang="en-GB" altLang="en-US" sz="2600" dirty="0">
                <a:ea typeface="ＭＳ Ｐゴシック" panose="020B0600070205080204" pitchFamily="34" charset="-128"/>
              </a:rPr>
              <a:t>" it).</a:t>
            </a:r>
          </a:p>
          <a:p>
            <a:pPr marL="0" indent="0">
              <a:buNone/>
            </a:pPr>
            <a:endParaRPr lang="en-GB" altLang="en-US" sz="2600" dirty="0">
              <a:ea typeface="ＭＳ Ｐゴシック" panose="020B0600070205080204" pitchFamily="34" charset="-128"/>
            </a:endParaRPr>
          </a:p>
          <a:p>
            <a:pPr marL="0" indent="0">
              <a:buNone/>
            </a:pPr>
            <a:r>
              <a:rPr lang="en-GB" altLang="en-US" sz="2600" dirty="0">
                <a:ea typeface="ＭＳ Ｐゴシック" panose="020B0600070205080204" pitchFamily="34" charset="-128"/>
              </a:rPr>
              <a:t>For example, each computer does the calculation for a different geographical area.</a:t>
            </a:r>
          </a:p>
          <a:p>
            <a:pPr marL="0" indent="0">
              <a:buNone/>
            </a:pPr>
            <a:endParaRPr lang="en-GB" altLang="en-US" sz="2600" dirty="0">
              <a:ea typeface="ＭＳ Ｐゴシック" panose="020B0600070205080204" pitchFamily="34" charset="-128"/>
            </a:endParaRPr>
          </a:p>
          <a:p>
            <a:pPr marL="0" indent="0">
              <a:buNone/>
            </a:pPr>
            <a:r>
              <a:rPr lang="en-GB" altLang="en-US" sz="2600" dirty="0">
                <a:ea typeface="ＭＳ Ｐゴシック" panose="020B0600070205080204" pitchFamily="34" charset="-128"/>
              </a:rPr>
              <a:t>A good starting point are the books on the reading list.</a:t>
            </a:r>
          </a:p>
        </p:txBody>
      </p:sp>
    </p:spTree>
    <p:extLst>
      <p:ext uri="{BB962C8B-B14F-4D97-AF65-F5344CB8AC3E}">
        <p14:creationId xmlns:p14="http://schemas.microsoft.com/office/powerpoint/2010/main" val="1792999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591CEC2-67BD-4CEE-8129-B5F8EFA2660C}"/>
              </a:ext>
            </a:extLst>
          </p:cNvPr>
          <p:cNvSpPr>
            <a:spLocks noGrp="1" noChangeArrowheads="1"/>
          </p:cNvSpPr>
          <p:nvPr>
            <p:ph type="title"/>
          </p:nvPr>
        </p:nvSpPr>
        <p:spPr>
          <a:xfrm>
            <a:off x="4161521" y="429162"/>
            <a:ext cx="7772400" cy="762000"/>
          </a:xfrm>
        </p:spPr>
        <p:txBody>
          <a:bodyPr/>
          <a:lstStyle/>
          <a:p>
            <a:pPr algn="r" eaLnBrk="1" hangingPunct="1"/>
            <a:r>
              <a:rPr lang="en-GB" altLang="en-US" sz="4000" dirty="0">
                <a:ea typeface="ＭＳ Ｐゴシック" panose="020B0600070205080204" pitchFamily="34" charset="-128"/>
              </a:rPr>
              <a:t>Starting other programs</a:t>
            </a:r>
            <a:endParaRPr lang="en-US" altLang="en-US" sz="4000" dirty="0">
              <a:ea typeface="ＭＳ Ｐゴシック" panose="020B0600070205080204" pitchFamily="34" charset="-128"/>
            </a:endParaRPr>
          </a:p>
        </p:txBody>
      </p:sp>
      <p:sp>
        <p:nvSpPr>
          <p:cNvPr id="15363" name="Rectangle 3">
            <a:extLst>
              <a:ext uri="{FF2B5EF4-FFF2-40B4-BE49-F238E27FC236}">
                <a16:creationId xmlns:a16="http://schemas.microsoft.com/office/drawing/2014/main" id="{03D0EDCF-6D26-4C06-A625-2474E7816183}"/>
              </a:ext>
            </a:extLst>
          </p:cNvPr>
          <p:cNvSpPr>
            <a:spLocks noGrp="1" noChangeArrowheads="1"/>
          </p:cNvSpPr>
          <p:nvPr>
            <p:ph type="body" idx="1"/>
          </p:nvPr>
        </p:nvSpPr>
        <p:spPr>
          <a:xfrm>
            <a:off x="225083" y="1989138"/>
            <a:ext cx="11816861" cy="4679950"/>
          </a:xfrm>
        </p:spPr>
        <p:txBody>
          <a:bodyPr/>
          <a:lstStyle/>
          <a:p>
            <a:pPr marL="0" indent="0">
              <a:buNone/>
              <a:defRPr/>
            </a:pPr>
            <a:r>
              <a:rPr lang="en-GB" dirty="0"/>
              <a:t>To run other programs and read and write from and to them, use the </a:t>
            </a:r>
            <a:r>
              <a:rPr lang="en-GB" dirty="0" err="1"/>
              <a:t>subprocess</a:t>
            </a:r>
            <a:r>
              <a:rPr lang="en-GB" dirty="0"/>
              <a:t> library:</a:t>
            </a:r>
          </a:p>
          <a:p>
            <a:pPr marL="0" indent="0">
              <a:buNone/>
              <a:defRPr/>
            </a:pPr>
            <a:r>
              <a:rPr lang="en-GB" sz="2300" dirty="0">
                <a:hlinkClick r:id="rId3"/>
              </a:rPr>
              <a:t>https://docs.python.org/3/library/subprocess.html</a:t>
            </a:r>
            <a:endParaRPr lang="en-GB" sz="2300" dirty="0"/>
          </a:p>
          <a:p>
            <a:pPr marL="0" indent="0">
              <a:buNone/>
              <a:defRPr/>
            </a:pPr>
            <a:endParaRPr lang="en-GB" sz="2000" dirty="0"/>
          </a:p>
          <a:p>
            <a:pPr marL="0" indent="0">
              <a:buNone/>
              <a:defRPr/>
            </a:pPr>
            <a:r>
              <a:rPr lang="en-GB" sz="1800" dirty="0">
                <a:latin typeface="Courier New" panose="02070309020205020404" pitchFamily="49" charset="0"/>
                <a:cs typeface="Courier New" panose="02070309020205020404" pitchFamily="49" charset="0"/>
              </a:rPr>
              <a:t>import </a:t>
            </a:r>
            <a:r>
              <a:rPr lang="en-GB" sz="1800" dirty="0" err="1">
                <a:latin typeface="Courier New" panose="02070309020205020404" pitchFamily="49" charset="0"/>
                <a:cs typeface="Courier New" panose="02070309020205020404" pitchFamily="49" charset="0"/>
              </a:rPr>
              <a:t>subprocess</a:t>
            </a:r>
            <a:endParaRPr lang="en-GB" sz="1800" dirty="0">
              <a:latin typeface="Courier New" panose="02070309020205020404" pitchFamily="49" charset="0"/>
              <a:cs typeface="Courier New" panose="02070309020205020404" pitchFamily="49" charset="0"/>
            </a:endParaRPr>
          </a:p>
          <a:p>
            <a:pPr marL="0" indent="0">
              <a:buNone/>
              <a:defRPr/>
            </a:pPr>
            <a:endParaRPr lang="en-GB" sz="1800" dirty="0">
              <a:latin typeface="Courier New" panose="02070309020205020404" pitchFamily="49" charset="0"/>
              <a:cs typeface="Courier New" panose="02070309020205020404" pitchFamily="49" charset="0"/>
            </a:endParaRPr>
          </a:p>
          <a:p>
            <a:pPr marL="0" indent="0">
              <a:buNone/>
              <a:defRPr/>
            </a:pPr>
            <a:r>
              <a:rPr lang="en-GB" sz="1800" dirty="0">
                <a:latin typeface="Courier New" panose="02070309020205020404" pitchFamily="49" charset="0"/>
                <a:cs typeface="Courier New" panose="02070309020205020404" pitchFamily="49" charset="0"/>
              </a:rPr>
              <a:t>program = </a:t>
            </a:r>
            <a:r>
              <a:rPr lang="en-GB" sz="1800" dirty="0" err="1">
                <a:latin typeface="Courier New" panose="02070309020205020404" pitchFamily="49" charset="0"/>
                <a:cs typeface="Courier New" panose="02070309020205020404" pitchFamily="49" charset="0"/>
              </a:rPr>
              <a:t>subprocess.Popen</a:t>
            </a:r>
            <a:r>
              <a:rPr lang="en-GB" sz="1800" dirty="0">
                <a:latin typeface="Courier New" panose="02070309020205020404" pitchFamily="49" charset="0"/>
                <a:cs typeface="Courier New" panose="02070309020205020404" pitchFamily="49" charset="0"/>
              </a:rPr>
              <a:t>("program", stdin=</a:t>
            </a:r>
            <a:r>
              <a:rPr lang="en-GB" sz="1800" dirty="0" err="1">
                <a:latin typeface="Courier New" panose="02070309020205020404" pitchFamily="49" charset="0"/>
                <a:cs typeface="Courier New" panose="02070309020205020404" pitchFamily="49" charset="0"/>
              </a:rPr>
              <a:t>subprocess.PIPE</a:t>
            </a:r>
            <a:r>
              <a:rPr lang="en-GB" sz="1800" dirty="0">
                <a:latin typeface="Courier New" panose="02070309020205020404" pitchFamily="49" charset="0"/>
                <a:cs typeface="Courier New" panose="02070309020205020404" pitchFamily="49" charset="0"/>
              </a:rPr>
              <a:t>, </a:t>
            </a:r>
            <a:r>
              <a:rPr lang="en-GB" sz="1800" dirty="0" err="1">
                <a:latin typeface="Courier New" panose="02070309020205020404" pitchFamily="49" charset="0"/>
                <a:cs typeface="Courier New" panose="02070309020205020404" pitchFamily="49" charset="0"/>
              </a:rPr>
              <a:t>universal_newlines</a:t>
            </a:r>
            <a:r>
              <a:rPr lang="en-GB" sz="1800" dirty="0">
                <a:latin typeface="Courier New" panose="02070309020205020404" pitchFamily="49" charset="0"/>
                <a:cs typeface="Courier New" panose="02070309020205020404" pitchFamily="49" charset="0"/>
              </a:rPr>
              <a:t>=True)</a:t>
            </a:r>
          </a:p>
          <a:p>
            <a:pPr marL="0" indent="0">
              <a:buNone/>
              <a:defRPr/>
            </a:pPr>
            <a:r>
              <a:rPr lang="en-GB" sz="1800" dirty="0" err="1">
                <a:latin typeface="Courier New" panose="02070309020205020404" pitchFamily="49" charset="0"/>
                <a:cs typeface="Courier New" panose="02070309020205020404" pitchFamily="49" charset="0"/>
              </a:rPr>
              <a:t>program.stdin.write</a:t>
            </a:r>
            <a:r>
              <a:rPr lang="en-GB" sz="1800" dirty="0">
                <a:latin typeface="Courier New" panose="02070309020205020404" pitchFamily="49" charset="0"/>
                <a:cs typeface="Courier New" panose="02070309020205020404" pitchFamily="49" charset="0"/>
              </a:rPr>
              <a:t>("Hello World")    # Not on Windows unless program reads stdin.</a:t>
            </a:r>
          </a:p>
        </p:txBody>
      </p:sp>
    </p:spTree>
    <p:extLst>
      <p:ext uri="{BB962C8B-B14F-4D97-AF65-F5344CB8AC3E}">
        <p14:creationId xmlns:p14="http://schemas.microsoft.com/office/powerpoint/2010/main" val="199003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18163E72-04A1-4370-9F22-217EF657B209}"/>
              </a:ext>
            </a:extLst>
          </p:cNvPr>
          <p:cNvSpPr>
            <a:spLocks noGrp="1"/>
          </p:cNvSpPr>
          <p:nvPr>
            <p:ph type="title"/>
          </p:nvPr>
        </p:nvSpPr>
        <p:spPr/>
        <p:txBody>
          <a:bodyPr/>
          <a:lstStyle/>
          <a:p>
            <a:pPr algn="r"/>
            <a:r>
              <a:rPr lang="en-GB" altLang="en-US" sz="4000" dirty="0">
                <a:ea typeface="ＭＳ Ｐゴシック" panose="020B0600070205080204" pitchFamily="34" charset="-128"/>
              </a:rPr>
              <a:t>Structure we’ve seen</a:t>
            </a:r>
            <a:endParaRPr lang="en-GB" altLang="en-US" dirty="0">
              <a:ea typeface="ＭＳ Ｐゴシック" panose="020B0600070205080204" pitchFamily="34" charset="-128"/>
            </a:endParaRPr>
          </a:p>
        </p:txBody>
      </p:sp>
      <p:sp>
        <p:nvSpPr>
          <p:cNvPr id="27651" name="Content Placeholder 2">
            <a:extLst>
              <a:ext uri="{FF2B5EF4-FFF2-40B4-BE49-F238E27FC236}">
                <a16:creationId xmlns:a16="http://schemas.microsoft.com/office/drawing/2014/main" id="{4E97C34A-9C03-431A-A3BD-5577847F1A17}"/>
              </a:ext>
            </a:extLst>
          </p:cNvPr>
          <p:cNvSpPr>
            <a:spLocks noGrp="1"/>
          </p:cNvSpPr>
          <p:nvPr>
            <p:ph idx="1"/>
          </p:nvPr>
        </p:nvSpPr>
        <p:spPr>
          <a:xfrm>
            <a:off x="717452" y="1052514"/>
            <a:ext cx="9431436" cy="5462587"/>
          </a:xfrm>
        </p:spPr>
        <p:txBody>
          <a:bodyPr/>
          <a:lstStyle/>
          <a:p>
            <a:pPr marL="0" indent="0">
              <a:buNone/>
            </a:pPr>
            <a:r>
              <a:rPr lang="en-GB" altLang="en-US" dirty="0">
                <a:ea typeface="ＭＳ Ｐゴシック" panose="020B0600070205080204" pitchFamily="34" charset="-128"/>
              </a:rPr>
              <a:t>Clauses</a:t>
            </a:r>
          </a:p>
          <a:p>
            <a:pPr marL="0" indent="0">
              <a:buNone/>
            </a:pPr>
            <a:r>
              <a:rPr lang="en-GB" altLang="en-US" dirty="0">
                <a:ea typeface="ＭＳ Ｐゴシック" panose="020B0600070205080204" pitchFamily="34" charset="-128"/>
              </a:rPr>
              <a:t>Blocks (Functions; Classes)</a:t>
            </a:r>
          </a:p>
          <a:p>
            <a:pPr marL="0" indent="0">
              <a:buNone/>
            </a:pPr>
            <a:r>
              <a:rPr lang="en-GB" altLang="en-US" dirty="0">
                <a:ea typeface="ＭＳ Ｐゴシック" panose="020B0600070205080204" pitchFamily="34" charset="-128"/>
              </a:rPr>
              <a:t>Exception handling</a:t>
            </a:r>
          </a:p>
          <a:p>
            <a:pPr marL="0" indent="0">
              <a:buNone/>
            </a:pPr>
            <a:r>
              <a:rPr lang="en-GB" altLang="en-US" dirty="0">
                <a:ea typeface="ＭＳ Ｐゴシック" panose="020B0600070205080204" pitchFamily="34" charset="-128"/>
              </a:rPr>
              <a:t>Modules</a:t>
            </a:r>
          </a:p>
          <a:p>
            <a:pPr marL="0" indent="0">
              <a:buNone/>
            </a:pPr>
            <a:r>
              <a:rPr lang="en-GB" altLang="en-US" dirty="0">
                <a:ea typeface="ＭＳ Ｐゴシック" panose="020B0600070205080204" pitchFamily="34" charset="-128"/>
              </a:rPr>
              <a:t>Packages</a:t>
            </a:r>
          </a:p>
          <a:p>
            <a:pPr marL="0" indent="0">
              <a:buNone/>
            </a:pPr>
            <a:r>
              <a:rPr lang="en-GB" altLang="en-US" dirty="0">
                <a:ea typeface="ＭＳ Ｐゴシック" panose="020B0600070205080204" pitchFamily="34" charset="-128"/>
              </a:rPr>
              <a:t>Threads / Parallelisation</a:t>
            </a:r>
          </a:p>
          <a:p>
            <a:pPr marL="0" indent="0">
              <a:buNone/>
            </a:pPr>
            <a:r>
              <a:rPr lang="en-GB" altLang="en-US" dirty="0">
                <a:ea typeface="ＭＳ Ｐゴシック" panose="020B0600070205080204" pitchFamily="34" charset="-128"/>
              </a:rPr>
              <a:t>Other programs</a:t>
            </a:r>
          </a:p>
          <a:p>
            <a:pPr marL="0" indent="0">
              <a:buNone/>
            </a:pPr>
            <a:r>
              <a:rPr lang="en-GB" altLang="en-US" dirty="0">
                <a:ea typeface="ＭＳ Ｐゴシック" panose="020B0600070205080204" pitchFamily="34" charset="-128"/>
              </a:rPr>
              <a:t>GUIs</a:t>
            </a:r>
          </a:p>
          <a:p>
            <a:pPr marL="0" indent="0">
              <a:buNone/>
            </a:pPr>
            <a:r>
              <a:rPr lang="en-GB" altLang="en-US" dirty="0">
                <a:ea typeface="ＭＳ Ｐゴシック" panose="020B0600070205080204" pitchFamily="34" charset="-128"/>
              </a:rPr>
              <a:t>Where do we get advice?</a:t>
            </a:r>
          </a:p>
        </p:txBody>
      </p:sp>
    </p:spTree>
    <p:extLst>
      <p:ext uri="{BB962C8B-B14F-4D97-AF65-F5344CB8AC3E}">
        <p14:creationId xmlns:p14="http://schemas.microsoft.com/office/powerpoint/2010/main" val="1500048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DF1CF38-832C-40C6-872B-F4B286E9F86F}"/>
              </a:ext>
            </a:extLst>
          </p:cNvPr>
          <p:cNvSpPr>
            <a:spLocks noGrp="1" noChangeArrowheads="1"/>
          </p:cNvSpPr>
          <p:nvPr>
            <p:ph type="title"/>
          </p:nvPr>
        </p:nvSpPr>
        <p:spPr>
          <a:xfrm>
            <a:off x="2711450" y="188913"/>
            <a:ext cx="7772400" cy="838200"/>
          </a:xfrm>
        </p:spPr>
        <p:txBody>
          <a:bodyPr/>
          <a:lstStyle/>
          <a:p>
            <a:pPr algn="r" eaLnBrk="1" hangingPunct="1"/>
            <a:r>
              <a:rPr lang="en-GB" altLang="en-US" sz="4000" dirty="0">
                <a:ea typeface="ＭＳ Ｐゴシック" panose="020B0600070205080204" pitchFamily="34" charset="-128"/>
              </a:rPr>
              <a:t>Design Patterns</a:t>
            </a:r>
          </a:p>
        </p:txBody>
      </p:sp>
      <p:sp>
        <p:nvSpPr>
          <p:cNvPr id="28675" name="Rectangle 3">
            <a:extLst>
              <a:ext uri="{FF2B5EF4-FFF2-40B4-BE49-F238E27FC236}">
                <a16:creationId xmlns:a16="http://schemas.microsoft.com/office/drawing/2014/main" id="{405AFB6C-EB4A-430D-AB07-68AADA879B43}"/>
              </a:ext>
            </a:extLst>
          </p:cNvPr>
          <p:cNvSpPr>
            <a:spLocks noGrp="1" noChangeArrowheads="1"/>
          </p:cNvSpPr>
          <p:nvPr>
            <p:ph type="body" idx="1"/>
          </p:nvPr>
        </p:nvSpPr>
        <p:spPr>
          <a:xfrm>
            <a:off x="550936" y="1726736"/>
            <a:ext cx="10872030" cy="4652962"/>
          </a:xfrm>
        </p:spPr>
        <p:txBody>
          <a:bodyPr/>
          <a:lstStyle/>
          <a:p>
            <a:pPr marL="0" indent="0">
              <a:buNone/>
            </a:pPr>
            <a:r>
              <a:rPr lang="en-GB" altLang="en-US" dirty="0">
                <a:ea typeface="ＭＳ Ｐゴシック" panose="020B0600070205080204" pitchFamily="34" charset="-128"/>
              </a:rPr>
              <a:t>"</a:t>
            </a:r>
            <a:r>
              <a:rPr lang="en-GB" altLang="en-US" dirty="0">
                <a:solidFill>
                  <a:schemeClr val="accent1"/>
                </a:solidFill>
                <a:ea typeface="ＭＳ Ｐゴシック" panose="020B0600070205080204" pitchFamily="34" charset="-128"/>
              </a:rPr>
              <a:t>Design Patterns</a:t>
            </a:r>
            <a:r>
              <a:rPr lang="en-GB" altLang="en-US" dirty="0">
                <a:ea typeface="ＭＳ Ｐゴシック" panose="020B0600070205080204" pitchFamily="34" charset="-128"/>
              </a:rPr>
              <a:t>" or, more usually just "</a:t>
            </a:r>
            <a:r>
              <a:rPr lang="en-GB" altLang="en-US">
                <a:solidFill>
                  <a:schemeClr val="accent1"/>
                </a:solidFill>
                <a:ea typeface="ＭＳ Ｐゴシック" panose="020B0600070205080204" pitchFamily="34" charset="-128"/>
              </a:rPr>
              <a:t>Patterns</a:t>
            </a:r>
            <a:r>
              <a:rPr lang="en-GB" altLang="en-US">
                <a:ea typeface="ＭＳ Ｐゴシック" panose="020B0600070205080204" pitchFamily="34" charset="-128"/>
              </a:rPr>
              <a:t>", </a:t>
            </a:r>
            <a:r>
              <a:rPr lang="en-GB" altLang="en-US" dirty="0">
                <a:ea typeface="ＭＳ Ｐゴシック" panose="020B0600070205080204" pitchFamily="34" charset="-128"/>
              </a:rPr>
              <a:t>are standard ways of solving a software problem that people come across again and again. They aren’t specific to Python, or any other language.</a:t>
            </a:r>
          </a:p>
          <a:p>
            <a:pPr marL="0" indent="0">
              <a:buNone/>
            </a:pPr>
            <a:endParaRPr lang="en-GB" altLang="en-US" dirty="0">
              <a:ea typeface="ＭＳ Ｐゴシック" panose="020B0600070205080204" pitchFamily="34" charset="-128"/>
            </a:endParaRPr>
          </a:p>
          <a:p>
            <a:pPr marL="0" indent="0">
              <a:buNone/>
            </a:pPr>
            <a:r>
              <a:rPr lang="en-GB" altLang="en-US" dirty="0">
                <a:ea typeface="ＭＳ Ｐゴシック" panose="020B0600070205080204" pitchFamily="34" charset="-128"/>
              </a:rPr>
              <a:t>They save us having to reinvent solutions.</a:t>
            </a:r>
          </a:p>
          <a:p>
            <a:pPr marL="0" indent="0">
              <a:buNone/>
            </a:pPr>
            <a:endParaRPr lang="en-GB" altLang="en-US" dirty="0">
              <a:ea typeface="ＭＳ Ｐゴシック" panose="020B0600070205080204" pitchFamily="34" charset="-128"/>
            </a:endParaRPr>
          </a:p>
          <a:p>
            <a:pPr marL="0" indent="0">
              <a:buNone/>
            </a:pPr>
            <a:r>
              <a:rPr lang="en-GB" altLang="en-US" dirty="0">
                <a:ea typeface="ＭＳ Ｐゴシック" panose="020B0600070205080204" pitchFamily="34" charset="-128"/>
              </a:rPr>
              <a:t>The most influential book in the field was </a:t>
            </a:r>
            <a:r>
              <a:rPr lang="en-GB" altLang="en-US" i="1" dirty="0">
                <a:ea typeface="ＭＳ Ｐゴシック" panose="020B0600070205080204" pitchFamily="34" charset="-128"/>
              </a:rPr>
              <a:t>Design Patterns – Elements of Reusable Software</a:t>
            </a:r>
            <a:r>
              <a:rPr lang="en-GB" altLang="en-US" dirty="0">
                <a:ea typeface="ＭＳ Ｐゴシック" panose="020B0600070205080204" pitchFamily="34" charset="-128"/>
              </a:rPr>
              <a:t> by the “Gang of Four” Gamma, Helm, Johnson and </a:t>
            </a:r>
            <a:r>
              <a:rPr lang="en-GB" altLang="en-US" dirty="0" err="1">
                <a:ea typeface="ＭＳ Ｐゴシック" panose="020B0600070205080204" pitchFamily="34" charset="-128"/>
              </a:rPr>
              <a:t>Vlissides</a:t>
            </a:r>
            <a:r>
              <a:rPr lang="en-GB" altLang="en-US" dirty="0">
                <a:ea typeface="ＭＳ Ｐゴシック" panose="020B0600070205080204" pitchFamily="34" charset="-128"/>
              </a:rPr>
              <a:t> (1995).</a:t>
            </a:r>
          </a:p>
        </p:txBody>
      </p:sp>
    </p:spTree>
    <p:extLst>
      <p:ext uri="{BB962C8B-B14F-4D97-AF65-F5344CB8AC3E}">
        <p14:creationId xmlns:p14="http://schemas.microsoft.com/office/powerpoint/2010/main" val="2665466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10356716-DB1F-444E-9C55-2093B5269685}"/>
              </a:ext>
            </a:extLst>
          </p:cNvPr>
          <p:cNvSpPr>
            <a:spLocks noGrp="1" noChangeArrowheads="1"/>
          </p:cNvSpPr>
          <p:nvPr>
            <p:ph type="title"/>
          </p:nvPr>
        </p:nvSpPr>
        <p:spPr>
          <a:xfrm>
            <a:off x="2711450" y="260350"/>
            <a:ext cx="7772400" cy="685800"/>
          </a:xfrm>
        </p:spPr>
        <p:txBody>
          <a:bodyPr/>
          <a:lstStyle/>
          <a:p>
            <a:pPr algn="r" eaLnBrk="1" hangingPunct="1"/>
            <a:r>
              <a:rPr lang="en-GB" altLang="en-US" sz="4000" dirty="0">
                <a:ea typeface="ＭＳ Ｐゴシック" panose="020B0600070205080204" pitchFamily="34" charset="-128"/>
              </a:rPr>
              <a:t>The Gang of Four Patterns</a:t>
            </a:r>
          </a:p>
        </p:txBody>
      </p:sp>
      <p:sp>
        <p:nvSpPr>
          <p:cNvPr id="29699" name="Rectangle 3">
            <a:extLst>
              <a:ext uri="{FF2B5EF4-FFF2-40B4-BE49-F238E27FC236}">
                <a16:creationId xmlns:a16="http://schemas.microsoft.com/office/drawing/2014/main" id="{9D73655E-0AB7-4602-8731-ECE80E780FB9}"/>
              </a:ext>
            </a:extLst>
          </p:cNvPr>
          <p:cNvSpPr>
            <a:spLocks noGrp="1" noChangeArrowheads="1"/>
          </p:cNvSpPr>
          <p:nvPr>
            <p:ph type="body" idx="1"/>
          </p:nvPr>
        </p:nvSpPr>
        <p:spPr>
          <a:xfrm>
            <a:off x="576774" y="1989138"/>
            <a:ext cx="11240087" cy="4640262"/>
          </a:xfrm>
        </p:spPr>
        <p:txBody>
          <a:bodyPr/>
          <a:lstStyle/>
          <a:p>
            <a:pPr marL="0" indent="0">
              <a:spcAft>
                <a:spcPts val="1800"/>
              </a:spcAft>
              <a:buNone/>
            </a:pPr>
            <a:r>
              <a:rPr lang="en-GB" altLang="en-US" dirty="0">
                <a:ea typeface="ＭＳ Ｐゴシック" panose="020B0600070205080204" pitchFamily="34" charset="-128"/>
              </a:rPr>
              <a:t>They gave 23 patterns with C examples.</a:t>
            </a:r>
          </a:p>
          <a:p>
            <a:pPr marL="0" indent="0">
              <a:buNone/>
            </a:pPr>
            <a:r>
              <a:rPr lang="en-GB" altLang="en-US" b="1" dirty="0">
                <a:solidFill>
                  <a:srgbClr val="558ED5"/>
                </a:solidFill>
                <a:ea typeface="ＭＳ Ｐゴシック" panose="020B0600070205080204" pitchFamily="34" charset="-128"/>
              </a:rPr>
              <a:t>Creational Patterns </a:t>
            </a:r>
            <a:r>
              <a:rPr lang="en-GB" altLang="en-US" dirty="0">
                <a:solidFill>
                  <a:srgbClr val="558ED5"/>
                </a:solidFill>
                <a:ea typeface="ＭＳ Ｐゴシック" panose="020B0600070205080204" pitchFamily="34" charset="-128"/>
              </a:rPr>
              <a:t>– classes to make stuff.</a:t>
            </a:r>
          </a:p>
          <a:p>
            <a:pPr marL="0" lvl="1" indent="0">
              <a:buNone/>
            </a:pPr>
            <a:r>
              <a:rPr lang="en-GB" altLang="en-US" sz="2300" dirty="0">
                <a:ea typeface="ＭＳ Ｐゴシック" panose="020B0600070205080204" pitchFamily="34" charset="-128"/>
              </a:rPr>
              <a:t>The Factory, Abstract Factory, Singleton, Builder, and Prototype.</a:t>
            </a:r>
          </a:p>
          <a:p>
            <a:pPr marL="0" lvl="1" indent="0">
              <a:lnSpc>
                <a:spcPct val="50000"/>
              </a:lnSpc>
              <a:buNone/>
            </a:pPr>
            <a:endParaRPr lang="en-GB" altLang="en-US" sz="2300" dirty="0">
              <a:ea typeface="ＭＳ Ｐゴシック" panose="020B0600070205080204" pitchFamily="34" charset="-128"/>
            </a:endParaRPr>
          </a:p>
          <a:p>
            <a:pPr marL="0" indent="0">
              <a:buNone/>
            </a:pPr>
            <a:r>
              <a:rPr lang="en-GB" altLang="en-US" b="1" dirty="0">
                <a:solidFill>
                  <a:srgbClr val="558ED5"/>
                </a:solidFill>
                <a:ea typeface="ＭＳ Ｐゴシック" panose="020B0600070205080204" pitchFamily="34" charset="-128"/>
              </a:rPr>
              <a:t>Structural Patterns </a:t>
            </a:r>
            <a:r>
              <a:rPr lang="en-GB" altLang="en-US" dirty="0">
                <a:solidFill>
                  <a:srgbClr val="558ED5"/>
                </a:solidFill>
                <a:ea typeface="ＭＳ Ｐゴシック" panose="020B0600070205080204" pitchFamily="34" charset="-128"/>
              </a:rPr>
              <a:t>– software architecture.</a:t>
            </a:r>
          </a:p>
          <a:p>
            <a:pPr marL="0" lvl="1" indent="0">
              <a:buNone/>
            </a:pPr>
            <a:r>
              <a:rPr lang="en-GB" altLang="en-US" sz="2300" dirty="0">
                <a:ea typeface="ＭＳ Ｐゴシック" panose="020B0600070205080204" pitchFamily="34" charset="-128"/>
              </a:rPr>
              <a:t>The Adapter, Bridge, Composite, Decorator, Fa</a:t>
            </a:r>
            <a:r>
              <a:rPr lang="en-GB" altLang="en-US" sz="2300" dirty="0">
                <a:latin typeface="Arial Narrow" panose="020B0606020202030204" pitchFamily="34" charset="0"/>
                <a:ea typeface="ＭＳ Ｐゴシック" panose="020B0600070205080204" pitchFamily="34" charset="-128"/>
              </a:rPr>
              <a:t>ç</a:t>
            </a:r>
            <a:r>
              <a:rPr lang="en-GB" altLang="en-US" sz="2300" dirty="0">
                <a:ea typeface="ＭＳ Ｐゴシック" panose="020B0600070205080204" pitchFamily="34" charset="-128"/>
              </a:rPr>
              <a:t>ade, Flyweight and Proxy.</a:t>
            </a:r>
          </a:p>
          <a:p>
            <a:pPr marL="0" lvl="1" indent="0">
              <a:lnSpc>
                <a:spcPct val="50000"/>
              </a:lnSpc>
              <a:buNone/>
            </a:pPr>
            <a:endParaRPr lang="en-GB" altLang="en-US" sz="2300" dirty="0">
              <a:ea typeface="ＭＳ Ｐゴシック" panose="020B0600070205080204" pitchFamily="34" charset="-128"/>
            </a:endParaRPr>
          </a:p>
          <a:p>
            <a:pPr marL="0" indent="0">
              <a:buNone/>
            </a:pPr>
            <a:r>
              <a:rPr lang="en-GB" altLang="en-US" b="1" dirty="0">
                <a:solidFill>
                  <a:srgbClr val="558ED5"/>
                </a:solidFill>
                <a:ea typeface="ＭＳ Ｐゴシック" panose="020B0600070205080204" pitchFamily="34" charset="-128"/>
              </a:rPr>
              <a:t>Behavioural Patterns </a:t>
            </a:r>
            <a:r>
              <a:rPr lang="en-GB" altLang="en-US" dirty="0">
                <a:solidFill>
                  <a:srgbClr val="558ED5"/>
                </a:solidFill>
                <a:latin typeface="Arial Narrow" panose="020B0606020202030204" pitchFamily="34" charset="0"/>
                <a:ea typeface="ＭＳ Ｐゴシック" panose="020B0600070205080204" pitchFamily="34" charset="-128"/>
              </a:rPr>
              <a:t>–</a:t>
            </a:r>
            <a:r>
              <a:rPr lang="en-GB" altLang="en-US" dirty="0">
                <a:solidFill>
                  <a:srgbClr val="558ED5"/>
                </a:solidFill>
                <a:ea typeface="ＭＳ Ｐゴシック" panose="020B0600070205080204" pitchFamily="34" charset="-128"/>
              </a:rPr>
              <a:t> which classes do what.</a:t>
            </a:r>
          </a:p>
          <a:p>
            <a:pPr marL="0" lvl="1" indent="0">
              <a:buNone/>
            </a:pPr>
            <a:r>
              <a:rPr lang="en-GB" altLang="en-US" sz="2300" dirty="0">
                <a:ea typeface="ＭＳ Ｐゴシック" panose="020B0600070205080204" pitchFamily="34" charset="-128"/>
              </a:rPr>
              <a:t>The Chain of Responsibility, Command, Interpreter, Iterator, Mediator, Memento, Observer, State, Strategy, Template, and Visitor.</a:t>
            </a:r>
          </a:p>
        </p:txBody>
      </p:sp>
    </p:spTree>
    <p:extLst>
      <p:ext uri="{BB962C8B-B14F-4D97-AF65-F5344CB8AC3E}">
        <p14:creationId xmlns:p14="http://schemas.microsoft.com/office/powerpoint/2010/main" val="839301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2BE32ED-709B-4D61-ABF8-1DF83CAE59B3}"/>
              </a:ext>
            </a:extLst>
          </p:cNvPr>
          <p:cNvSpPr>
            <a:spLocks noGrp="1" noChangeArrowheads="1"/>
          </p:cNvSpPr>
          <p:nvPr>
            <p:ph type="title"/>
          </p:nvPr>
        </p:nvSpPr>
        <p:spPr>
          <a:xfrm>
            <a:off x="2640013" y="260350"/>
            <a:ext cx="7772400" cy="838200"/>
          </a:xfrm>
        </p:spPr>
        <p:txBody>
          <a:bodyPr/>
          <a:lstStyle/>
          <a:p>
            <a:pPr algn="r" eaLnBrk="1" hangingPunct="1"/>
            <a:r>
              <a:rPr lang="en-GB" altLang="en-US" sz="4000" dirty="0">
                <a:ea typeface="ＭＳ Ｐゴシック" panose="020B0600070205080204" pitchFamily="34" charset="-128"/>
              </a:rPr>
              <a:t>Patterns we’ve seen</a:t>
            </a:r>
            <a:endParaRPr lang="en-GB" altLang="en-US" dirty="0">
              <a:ea typeface="ＭＳ Ｐゴシック" panose="020B0600070205080204" pitchFamily="34" charset="-128"/>
            </a:endParaRPr>
          </a:p>
        </p:txBody>
      </p:sp>
      <p:sp>
        <p:nvSpPr>
          <p:cNvPr id="45059" name="Rectangle 3">
            <a:extLst>
              <a:ext uri="{FF2B5EF4-FFF2-40B4-BE49-F238E27FC236}">
                <a16:creationId xmlns:a16="http://schemas.microsoft.com/office/drawing/2014/main" id="{B11F225A-D09D-44F1-B873-1005E18130DD}"/>
              </a:ext>
            </a:extLst>
          </p:cNvPr>
          <p:cNvSpPr>
            <a:spLocks noGrp="1" noChangeArrowheads="1"/>
          </p:cNvSpPr>
          <p:nvPr>
            <p:ph type="body" idx="1"/>
          </p:nvPr>
        </p:nvSpPr>
        <p:spPr>
          <a:xfrm>
            <a:off x="900332" y="2082018"/>
            <a:ext cx="10775853" cy="3277773"/>
          </a:xfrm>
        </p:spPr>
        <p:txBody>
          <a:bodyPr/>
          <a:lstStyle/>
          <a:p>
            <a:pPr marL="0" indent="0">
              <a:buNone/>
              <a:defRPr/>
            </a:pPr>
            <a:r>
              <a:rPr lang="en-GB" dirty="0"/>
              <a:t>Iterator</a:t>
            </a:r>
          </a:p>
          <a:p>
            <a:pPr marL="0" indent="0">
              <a:buNone/>
              <a:defRPr/>
            </a:pPr>
            <a:r>
              <a:rPr lang="en-GB" dirty="0"/>
              <a:t>Decorators (wrappers, not Python decorators)</a:t>
            </a:r>
          </a:p>
          <a:p>
            <a:pPr marL="0" indent="0">
              <a:buNone/>
              <a:defRPr/>
            </a:pPr>
            <a:r>
              <a:rPr lang="en-GB" altLang="en-US" dirty="0">
                <a:ea typeface="ＭＳ Ｐゴシック" panose="020B0600070205080204" pitchFamily="34" charset="-128"/>
              </a:rPr>
              <a:t>Factory (class that quietly produces the right subclass of something) </a:t>
            </a:r>
            <a:endParaRPr lang="en-GB" dirty="0"/>
          </a:p>
        </p:txBody>
      </p:sp>
    </p:spTree>
    <p:extLst>
      <p:ext uri="{BB962C8B-B14F-4D97-AF65-F5344CB8AC3E}">
        <p14:creationId xmlns:p14="http://schemas.microsoft.com/office/powerpoint/2010/main" val="1402326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44D3853-D805-49F8-92B3-2B480228405F}"/>
              </a:ext>
            </a:extLst>
          </p:cNvPr>
          <p:cNvSpPr>
            <a:spLocks noGrp="1" noChangeArrowheads="1"/>
          </p:cNvSpPr>
          <p:nvPr>
            <p:ph type="title"/>
          </p:nvPr>
        </p:nvSpPr>
        <p:spPr>
          <a:xfrm>
            <a:off x="2782888" y="188913"/>
            <a:ext cx="7772400" cy="838200"/>
          </a:xfrm>
        </p:spPr>
        <p:txBody>
          <a:bodyPr/>
          <a:lstStyle/>
          <a:p>
            <a:pPr algn="r" eaLnBrk="1" hangingPunct="1"/>
            <a:r>
              <a:rPr lang="en-GB" altLang="en-US" sz="4000" dirty="0">
                <a:ea typeface="ＭＳ Ｐゴシック" panose="020B0600070205080204" pitchFamily="34" charset="-128"/>
              </a:rPr>
              <a:t>Why Use Patterns?</a:t>
            </a:r>
            <a:endParaRPr lang="en-US" altLang="en-US" sz="4000" dirty="0">
              <a:ea typeface="ＭＳ Ｐゴシック" panose="020B0600070205080204" pitchFamily="34" charset="-128"/>
            </a:endParaRPr>
          </a:p>
        </p:txBody>
      </p:sp>
      <p:sp>
        <p:nvSpPr>
          <p:cNvPr id="31747" name="Rectangle 3">
            <a:extLst>
              <a:ext uri="{FF2B5EF4-FFF2-40B4-BE49-F238E27FC236}">
                <a16:creationId xmlns:a16="http://schemas.microsoft.com/office/drawing/2014/main" id="{BB917B3E-8754-4BCE-A46D-66A961E53687}"/>
              </a:ext>
            </a:extLst>
          </p:cNvPr>
          <p:cNvSpPr>
            <a:spLocks noGrp="1" noChangeArrowheads="1"/>
          </p:cNvSpPr>
          <p:nvPr>
            <p:ph type="body" idx="1"/>
          </p:nvPr>
        </p:nvSpPr>
        <p:spPr>
          <a:xfrm>
            <a:off x="618978" y="1628776"/>
            <a:ext cx="10846191" cy="5000625"/>
          </a:xfrm>
        </p:spPr>
        <p:txBody>
          <a:bodyPr/>
          <a:lstStyle/>
          <a:p>
            <a:pPr marL="0" indent="0">
              <a:buNone/>
            </a:pPr>
            <a:r>
              <a:rPr lang="en-GB" altLang="en-US" sz="2600" dirty="0">
                <a:ea typeface="ＭＳ Ｐゴシック" panose="020B0600070205080204" pitchFamily="34" charset="-128"/>
              </a:rPr>
              <a:t>Industry standard methods of doing something, therefore other programmers will understand your code.</a:t>
            </a:r>
          </a:p>
          <a:p>
            <a:pPr marL="0" indent="0">
              <a:lnSpc>
                <a:spcPct val="55000"/>
              </a:lnSpc>
              <a:buNone/>
            </a:pPr>
            <a:endParaRPr lang="en-GB" altLang="en-US" sz="2600" dirty="0">
              <a:ea typeface="ＭＳ Ｐゴシック" panose="020B0600070205080204" pitchFamily="34" charset="-128"/>
            </a:endParaRPr>
          </a:p>
          <a:p>
            <a:pPr marL="0" indent="0">
              <a:buNone/>
            </a:pPr>
            <a:r>
              <a:rPr lang="en-GB" altLang="en-US" sz="2600" dirty="0">
                <a:ea typeface="ＭＳ Ｐゴシック" panose="020B0600070205080204" pitchFamily="34" charset="-128"/>
              </a:rPr>
              <a:t>They encapsulate solutions so you can get on with more tricky things.</a:t>
            </a:r>
          </a:p>
          <a:p>
            <a:pPr marL="0" indent="0">
              <a:lnSpc>
                <a:spcPct val="55000"/>
              </a:lnSpc>
              <a:buNone/>
            </a:pPr>
            <a:endParaRPr lang="en-GB" altLang="en-US" sz="2600" dirty="0">
              <a:ea typeface="ＭＳ Ｐゴシック" panose="020B0600070205080204" pitchFamily="34" charset="-128"/>
            </a:endParaRPr>
          </a:p>
          <a:p>
            <a:pPr marL="0" indent="0">
              <a:buNone/>
            </a:pPr>
            <a:r>
              <a:rPr lang="en-GB" altLang="en-US" sz="2600" dirty="0">
                <a:ea typeface="ＭＳ Ｐゴシック" panose="020B0600070205080204" pitchFamily="34" charset="-128"/>
              </a:rPr>
              <a:t>They’ll give you a deeper understanding of why Python is the way it is.</a:t>
            </a:r>
          </a:p>
          <a:p>
            <a:pPr marL="0" indent="0">
              <a:lnSpc>
                <a:spcPct val="55000"/>
              </a:lnSpc>
              <a:buNone/>
            </a:pPr>
            <a:endParaRPr lang="en-GB" altLang="en-US" sz="2600" dirty="0">
              <a:ea typeface="ＭＳ Ｐゴシック" panose="020B0600070205080204" pitchFamily="34" charset="-128"/>
            </a:endParaRPr>
          </a:p>
          <a:p>
            <a:pPr marL="0" indent="0">
              <a:buNone/>
            </a:pPr>
            <a:r>
              <a:rPr lang="en-GB" altLang="en-US" sz="2600" dirty="0">
                <a:ea typeface="ＭＳ Ｐゴシック" panose="020B0600070205080204" pitchFamily="34" charset="-128"/>
              </a:rPr>
              <a:t>They’re the advice of top experts with years of experience – they’ll teach you a lot about good Object Orientated software design.</a:t>
            </a:r>
            <a:endParaRPr lang="en-US" altLang="en-US" sz="2600" dirty="0">
              <a:ea typeface="ＭＳ Ｐゴシック" panose="020B0600070205080204" pitchFamily="34" charset="-128"/>
            </a:endParaRPr>
          </a:p>
        </p:txBody>
      </p:sp>
    </p:spTree>
    <p:extLst>
      <p:ext uri="{BB962C8B-B14F-4D97-AF65-F5344CB8AC3E}">
        <p14:creationId xmlns:p14="http://schemas.microsoft.com/office/powerpoint/2010/main" val="2389860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883D6AC-3F0E-4075-821D-912CCAFF9154}"/>
              </a:ext>
            </a:extLst>
          </p:cNvPr>
          <p:cNvSpPr>
            <a:spLocks noGrp="1" noChangeArrowheads="1"/>
          </p:cNvSpPr>
          <p:nvPr>
            <p:ph type="title"/>
          </p:nvPr>
        </p:nvSpPr>
        <p:spPr>
          <a:xfrm>
            <a:off x="590428" y="417781"/>
            <a:ext cx="1660402" cy="704850"/>
          </a:xfrm>
        </p:spPr>
        <p:txBody>
          <a:bodyPr/>
          <a:lstStyle/>
          <a:p>
            <a:pPr algn="r" eaLnBrk="1" hangingPunct="1"/>
            <a:r>
              <a:rPr lang="en-GB" altLang="en-US" sz="4000" dirty="0">
                <a:ea typeface="ＭＳ Ｐゴシック" panose="020B0600070205080204" pitchFamily="34" charset="-128"/>
              </a:rPr>
              <a:t>Book</a:t>
            </a:r>
          </a:p>
        </p:txBody>
      </p:sp>
      <p:pic>
        <p:nvPicPr>
          <p:cNvPr id="32771" name="Picture 3">
            <a:extLst>
              <a:ext uri="{FF2B5EF4-FFF2-40B4-BE49-F238E27FC236}">
                <a16:creationId xmlns:a16="http://schemas.microsoft.com/office/drawing/2014/main" id="{C78EE449-5FEC-4088-9482-1E124DB24EEB}"/>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897988" y="1459523"/>
            <a:ext cx="4186238" cy="4484688"/>
          </a:xfrm>
        </p:spPr>
      </p:pic>
      <p:sp>
        <p:nvSpPr>
          <p:cNvPr id="2" name="TextBox 1">
            <a:extLst>
              <a:ext uri="{FF2B5EF4-FFF2-40B4-BE49-F238E27FC236}">
                <a16:creationId xmlns:a16="http://schemas.microsoft.com/office/drawing/2014/main" id="{6A854928-4015-49DD-AA5F-46C29B995D9F}"/>
              </a:ext>
            </a:extLst>
          </p:cNvPr>
          <p:cNvSpPr txBox="1"/>
          <p:nvPr/>
        </p:nvSpPr>
        <p:spPr>
          <a:xfrm>
            <a:off x="5627077" y="1347714"/>
            <a:ext cx="5528603" cy="4893647"/>
          </a:xfrm>
          <a:prstGeom prst="rect">
            <a:avLst/>
          </a:prstGeom>
          <a:noFill/>
        </p:spPr>
        <p:txBody>
          <a:bodyPr wrap="square" rtlCol="0">
            <a:spAutoFit/>
          </a:bodyPr>
          <a:lstStyle/>
          <a:p>
            <a:r>
              <a:rPr lang="en-GB" sz="2400" dirty="0"/>
              <a:t>This book will certainly help you think like an </a:t>
            </a:r>
            <a:r>
              <a:rPr lang="en-GB" sz="2400" dirty="0" err="1"/>
              <a:t>OOProgrammer</a:t>
            </a:r>
            <a:r>
              <a:rPr lang="en-GB" sz="2400" dirty="0"/>
              <a:t>. However, the examples are written in Java (shouldn't be too bad to convert).</a:t>
            </a:r>
          </a:p>
          <a:p>
            <a:endParaRPr lang="en-GB" sz="2400" dirty="0"/>
          </a:p>
          <a:p>
            <a:r>
              <a:rPr lang="en-GB" sz="2400" dirty="0"/>
              <a:t>A good starting point for Python is Andrei </a:t>
            </a:r>
            <a:r>
              <a:rPr lang="en-GB" sz="2400" dirty="0" err="1"/>
              <a:t>Boyanov's</a:t>
            </a:r>
            <a:r>
              <a:rPr lang="en-GB" sz="2400" dirty="0"/>
              <a:t> post "</a:t>
            </a:r>
            <a:r>
              <a:rPr lang="en-GB" sz="2400" i="1" dirty="0"/>
              <a:t>Python Design Patterns: For Sleek And Fashionable Code</a:t>
            </a:r>
            <a:r>
              <a:rPr lang="en-GB" sz="2400" dirty="0"/>
              <a:t>" which gives a realistic overview of which patterns are needed in Python</a:t>
            </a:r>
          </a:p>
          <a:p>
            <a:endParaRPr lang="en-GB" sz="2400" dirty="0"/>
          </a:p>
          <a:p>
            <a:r>
              <a:rPr lang="en-GB" sz="2400" dirty="0">
                <a:hlinkClick r:id="rId3"/>
              </a:rPr>
              <a:t>https://www.toptal.com/python/python-design-patterns</a:t>
            </a:r>
            <a:r>
              <a:rPr lang="en-GB" sz="2400" dirty="0"/>
              <a:t> </a:t>
            </a:r>
          </a:p>
        </p:txBody>
      </p:sp>
    </p:spTree>
    <p:extLst>
      <p:ext uri="{BB962C8B-B14F-4D97-AF65-F5344CB8AC3E}">
        <p14:creationId xmlns:p14="http://schemas.microsoft.com/office/powerpoint/2010/main" val="4160918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95BDB08-55CA-4E23-8CE9-F72E768B27EE}"/>
              </a:ext>
            </a:extLst>
          </p:cNvPr>
          <p:cNvSpPr>
            <a:spLocks noGrp="1"/>
          </p:cNvSpPr>
          <p:nvPr>
            <p:ph type="title"/>
          </p:nvPr>
        </p:nvSpPr>
        <p:spPr/>
        <p:txBody>
          <a:bodyPr/>
          <a:lstStyle/>
          <a:p>
            <a:pPr algn="r"/>
            <a:r>
              <a:rPr lang="en-GB" altLang="en-US" sz="4000" dirty="0">
                <a:ea typeface="ＭＳ Ｐゴシック" panose="020B0600070205080204" pitchFamily="34" charset="-128"/>
              </a:rPr>
              <a:t>Structure we’ve seen</a:t>
            </a:r>
            <a:endParaRPr lang="en-GB" altLang="en-US" dirty="0">
              <a:ea typeface="ＭＳ Ｐゴシック" panose="020B0600070205080204" pitchFamily="34" charset="-128"/>
            </a:endParaRPr>
          </a:p>
        </p:txBody>
      </p:sp>
      <p:sp>
        <p:nvSpPr>
          <p:cNvPr id="14339" name="Content Placeholder 2">
            <a:extLst>
              <a:ext uri="{FF2B5EF4-FFF2-40B4-BE49-F238E27FC236}">
                <a16:creationId xmlns:a16="http://schemas.microsoft.com/office/drawing/2014/main" id="{57276394-C0E3-4E31-B66A-32B5FA03DAE8}"/>
              </a:ext>
            </a:extLst>
          </p:cNvPr>
          <p:cNvSpPr>
            <a:spLocks noGrp="1"/>
          </p:cNvSpPr>
          <p:nvPr>
            <p:ph idx="1"/>
          </p:nvPr>
        </p:nvSpPr>
        <p:spPr>
          <a:xfrm>
            <a:off x="838200" y="1989138"/>
            <a:ext cx="10515600" cy="4525962"/>
          </a:xfrm>
        </p:spPr>
        <p:txBody>
          <a:bodyPr/>
          <a:lstStyle/>
          <a:p>
            <a:pPr marL="0" indent="0">
              <a:buNone/>
            </a:pPr>
            <a:r>
              <a:rPr lang="en-GB" altLang="en-US" dirty="0">
                <a:ea typeface="ＭＳ Ｐゴシック" panose="020B0600070205080204" pitchFamily="34" charset="-128"/>
              </a:rPr>
              <a:t>Clauses</a:t>
            </a:r>
          </a:p>
          <a:p>
            <a:pPr marL="0" indent="0">
              <a:buNone/>
            </a:pPr>
            <a:r>
              <a:rPr lang="en-GB" altLang="en-US" dirty="0">
                <a:ea typeface="ＭＳ Ｐゴシック" panose="020B0600070205080204" pitchFamily="34" charset="-128"/>
              </a:rPr>
              <a:t>Blocks (Functions; Classes)</a:t>
            </a:r>
          </a:p>
          <a:p>
            <a:pPr marL="0" indent="0">
              <a:buNone/>
            </a:pPr>
            <a:r>
              <a:rPr lang="en-GB" altLang="en-US" dirty="0">
                <a:ea typeface="ＭＳ Ｐゴシック" panose="020B0600070205080204" pitchFamily="34" charset="-128"/>
              </a:rPr>
              <a:t>Exception handling</a:t>
            </a:r>
          </a:p>
          <a:p>
            <a:pPr marL="0" indent="0">
              <a:buNone/>
            </a:pPr>
            <a:r>
              <a:rPr lang="en-GB" altLang="en-US" dirty="0">
                <a:ea typeface="ＭＳ Ｐゴシック" panose="020B0600070205080204" pitchFamily="34" charset="-128"/>
              </a:rPr>
              <a:t>Modules</a:t>
            </a:r>
          </a:p>
          <a:p>
            <a:pPr marL="0" indent="0">
              <a:buNone/>
            </a:pPr>
            <a:r>
              <a:rPr lang="en-GB" altLang="en-US" dirty="0">
                <a:ea typeface="ＭＳ Ｐゴシック" panose="020B0600070205080204" pitchFamily="34" charset="-128"/>
              </a:rPr>
              <a:t>Packages</a:t>
            </a:r>
          </a:p>
          <a:p>
            <a:pPr marL="0" indent="0">
              <a:buNone/>
            </a:pPr>
            <a:endParaRPr lang="en-GB" altLang="en-US" dirty="0">
              <a:ea typeface="ＭＳ Ｐゴシック" panose="020B0600070205080204" pitchFamily="34" charset="-128"/>
            </a:endParaRPr>
          </a:p>
          <a:p>
            <a:pPr marL="0" indent="0">
              <a:buNone/>
            </a:pPr>
            <a:r>
              <a:rPr lang="en-GB" altLang="en-US" dirty="0">
                <a:ea typeface="ＭＳ Ｐゴシック" panose="020B0600070205080204" pitchFamily="34" charset="-128"/>
              </a:rPr>
              <a:t>How do we judge where code should go?</a:t>
            </a:r>
          </a:p>
        </p:txBody>
      </p:sp>
    </p:spTree>
    <p:extLst>
      <p:ext uri="{BB962C8B-B14F-4D97-AF65-F5344CB8AC3E}">
        <p14:creationId xmlns:p14="http://schemas.microsoft.com/office/powerpoint/2010/main" val="3754665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DB1E015E-BF6B-495A-9B73-45671375EA32}"/>
              </a:ext>
            </a:extLst>
          </p:cNvPr>
          <p:cNvSpPr>
            <a:spLocks noGrp="1"/>
          </p:cNvSpPr>
          <p:nvPr>
            <p:ph type="title"/>
          </p:nvPr>
        </p:nvSpPr>
        <p:spPr/>
        <p:txBody>
          <a:bodyPr/>
          <a:lstStyle/>
          <a:p>
            <a:pPr algn="r"/>
            <a:r>
              <a:rPr lang="en-GB" altLang="en-US" sz="4000" dirty="0">
                <a:ea typeface="ＭＳ Ｐゴシック" panose="020B0600070205080204" pitchFamily="34" charset="-128"/>
              </a:rPr>
              <a:t>Summary</a:t>
            </a:r>
          </a:p>
        </p:txBody>
      </p:sp>
      <p:sp>
        <p:nvSpPr>
          <p:cNvPr id="33795" name="Content Placeholder 2">
            <a:extLst>
              <a:ext uri="{FF2B5EF4-FFF2-40B4-BE49-F238E27FC236}">
                <a16:creationId xmlns:a16="http://schemas.microsoft.com/office/drawing/2014/main" id="{944247FF-1ED2-46F0-9A63-342AA31A3EE2}"/>
              </a:ext>
            </a:extLst>
          </p:cNvPr>
          <p:cNvSpPr>
            <a:spLocks noGrp="1"/>
          </p:cNvSpPr>
          <p:nvPr>
            <p:ph idx="1"/>
          </p:nvPr>
        </p:nvSpPr>
        <p:spPr>
          <a:xfrm>
            <a:off x="838199" y="2205038"/>
            <a:ext cx="10837985" cy="3992562"/>
          </a:xfrm>
        </p:spPr>
        <p:txBody>
          <a:bodyPr/>
          <a:lstStyle/>
          <a:p>
            <a:pPr marL="0" indent="0">
              <a:buNone/>
            </a:pPr>
            <a:r>
              <a:rPr lang="en-GB" altLang="en-US" sz="2400" dirty="0">
                <a:ea typeface="ＭＳ Ｐゴシック" panose="020B0600070205080204" pitchFamily="34" charset="-128"/>
              </a:rPr>
              <a:t>Good Object Orientated code structure encourages robust and reusable software.</a:t>
            </a:r>
          </a:p>
          <a:p>
            <a:pPr marL="0" indent="0">
              <a:buNone/>
            </a:pPr>
            <a:endParaRPr lang="en-GB" altLang="en-US" sz="2400" dirty="0">
              <a:ea typeface="ＭＳ Ｐゴシック" panose="020B0600070205080204" pitchFamily="34" charset="-128"/>
            </a:endParaRPr>
          </a:p>
          <a:p>
            <a:pPr marL="0" indent="0">
              <a:buNone/>
            </a:pPr>
            <a:r>
              <a:rPr lang="en-GB" altLang="en-US" sz="2400" dirty="0">
                <a:ea typeface="ＭＳ Ｐゴシック" panose="020B0600070205080204" pitchFamily="34" charset="-128"/>
              </a:rPr>
              <a:t>Read up on patterns: they’ll teach you about good program style, and help solve major issues.</a:t>
            </a:r>
            <a:endParaRPr lang="en-GB" altLang="en-US" dirty="0">
              <a:ea typeface="ＭＳ Ｐゴシック" panose="020B0600070205080204" pitchFamily="34" charset="-128"/>
            </a:endParaRPr>
          </a:p>
        </p:txBody>
      </p:sp>
    </p:spTree>
    <p:extLst>
      <p:ext uri="{BB962C8B-B14F-4D97-AF65-F5344CB8AC3E}">
        <p14:creationId xmlns:p14="http://schemas.microsoft.com/office/powerpoint/2010/main" val="2450858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C71FAD21-0523-400D-8E71-2405131AE4E3}"/>
              </a:ext>
            </a:extLst>
          </p:cNvPr>
          <p:cNvSpPr>
            <a:spLocks noGrp="1"/>
          </p:cNvSpPr>
          <p:nvPr>
            <p:ph type="title"/>
          </p:nvPr>
        </p:nvSpPr>
        <p:spPr>
          <a:xfrm>
            <a:off x="2063750" y="260350"/>
            <a:ext cx="8229600" cy="1143000"/>
          </a:xfrm>
        </p:spPr>
        <p:txBody>
          <a:bodyPr/>
          <a:lstStyle/>
          <a:p>
            <a:pPr algn="r"/>
            <a:r>
              <a:rPr lang="en-GB" altLang="en-US" sz="4000" dirty="0">
                <a:ea typeface="ＭＳ Ｐゴシック" panose="020B0600070205080204" pitchFamily="34" charset="-128"/>
              </a:rPr>
              <a:t>Unit Testing</a:t>
            </a:r>
          </a:p>
        </p:txBody>
      </p:sp>
      <p:sp>
        <p:nvSpPr>
          <p:cNvPr id="56322" name="Content Placeholder 2">
            <a:extLst>
              <a:ext uri="{FF2B5EF4-FFF2-40B4-BE49-F238E27FC236}">
                <a16:creationId xmlns:a16="http://schemas.microsoft.com/office/drawing/2014/main" id="{17DAB306-EBDE-4AD4-BBE2-2EC7F3D6BF04}"/>
              </a:ext>
            </a:extLst>
          </p:cNvPr>
          <p:cNvSpPr>
            <a:spLocks noGrp="1"/>
          </p:cNvSpPr>
          <p:nvPr>
            <p:ph idx="1"/>
          </p:nvPr>
        </p:nvSpPr>
        <p:spPr/>
        <p:txBody>
          <a:bodyPr/>
          <a:lstStyle/>
          <a:p>
            <a:pPr marL="0" indent="0">
              <a:buNone/>
              <a:defRPr/>
            </a:pPr>
            <a:r>
              <a:rPr lang="en-GB" dirty="0">
                <a:ea typeface="ＭＳ Ｐゴシック" pitchFamily="34" charset="-128"/>
              </a:rPr>
              <a:t>A way to ensure that methods have the desired </a:t>
            </a:r>
            <a:r>
              <a:rPr lang="en-GB" altLang="en-US" dirty="0">
                <a:ea typeface="ＭＳ Ｐゴシック" pitchFamily="34" charset="-128"/>
              </a:rPr>
              <a:t>‘</a:t>
            </a:r>
            <a:r>
              <a:rPr lang="en-GB" dirty="0">
                <a:ea typeface="ＭＳ Ｐゴシック" pitchFamily="34" charset="-128"/>
              </a:rPr>
              <a:t>behaviour</a:t>
            </a:r>
            <a:r>
              <a:rPr lang="en-GB" altLang="en-US" dirty="0">
                <a:ea typeface="ＭＳ Ｐゴシック" pitchFamily="34" charset="-128"/>
              </a:rPr>
              <a:t>’</a:t>
            </a:r>
            <a:endParaRPr lang="en-GB" dirty="0">
              <a:ea typeface="ＭＳ Ｐゴシック" pitchFamily="34" charset="-128"/>
            </a:endParaRPr>
          </a:p>
          <a:p>
            <a:pPr marL="457200" lvl="1" indent="0">
              <a:buNone/>
              <a:defRPr/>
            </a:pPr>
            <a:r>
              <a:rPr lang="en-GB" dirty="0">
                <a:ea typeface="ＭＳ Ｐゴシック" pitchFamily="34" charset="-128"/>
              </a:rPr>
              <a:t>Decide on behaviour</a:t>
            </a:r>
          </a:p>
          <a:p>
            <a:pPr marL="457200" lvl="1" indent="0">
              <a:buNone/>
              <a:defRPr/>
            </a:pPr>
            <a:r>
              <a:rPr lang="en-GB" dirty="0">
                <a:ea typeface="ＭＳ Ｐゴシック" pitchFamily="34" charset="-128"/>
              </a:rPr>
              <a:t>Write tests</a:t>
            </a:r>
          </a:p>
          <a:p>
            <a:pPr marL="457200" lvl="1" indent="0">
              <a:buNone/>
              <a:defRPr/>
            </a:pPr>
            <a:r>
              <a:rPr lang="en-GB" dirty="0">
                <a:ea typeface="ＭＳ Ｐゴシック" pitchFamily="34" charset="-128"/>
              </a:rPr>
              <a:t>Write code to satisfy tests</a:t>
            </a:r>
          </a:p>
          <a:p>
            <a:pPr marL="0" indent="0">
              <a:buNone/>
              <a:defRPr/>
            </a:pPr>
            <a:r>
              <a:rPr lang="en-GB" dirty="0">
                <a:ea typeface="ＭＳ Ｐゴシック" pitchFamily="34" charset="-128"/>
              </a:rPr>
              <a:t>Time consuming</a:t>
            </a:r>
          </a:p>
          <a:p>
            <a:pPr marL="0" indent="0">
              <a:buNone/>
              <a:defRPr/>
            </a:pPr>
            <a:r>
              <a:rPr lang="en-GB" dirty="0">
                <a:ea typeface="ＭＳ Ｐゴシック" pitchFamily="34" charset="-128"/>
              </a:rPr>
              <a:t>Produces robust code</a:t>
            </a:r>
          </a:p>
          <a:p>
            <a:pPr marL="0" indent="0">
              <a:buNone/>
              <a:defRPr/>
            </a:pPr>
            <a:r>
              <a:rPr lang="en-GB" dirty="0">
                <a:ea typeface="ＭＳ Ｐゴシック" pitchFamily="34" charset="-128"/>
              </a:rPr>
              <a:t>Future maintenance is easier</a:t>
            </a:r>
          </a:p>
          <a:p>
            <a:pPr>
              <a:defRPr/>
            </a:pPr>
            <a:endParaRPr lang="en-GB" dirty="0">
              <a:ea typeface="ＭＳ Ｐゴシック" pitchFamily="34" charset="-128"/>
            </a:endParaRPr>
          </a:p>
        </p:txBody>
      </p:sp>
    </p:spTree>
    <p:extLst>
      <p:ext uri="{BB962C8B-B14F-4D97-AF65-F5344CB8AC3E}">
        <p14:creationId xmlns:p14="http://schemas.microsoft.com/office/powerpoint/2010/main" val="177671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5D41F47A-B874-4CC0-B7E3-13368860ED19}"/>
              </a:ext>
            </a:extLst>
          </p:cNvPr>
          <p:cNvSpPr>
            <a:spLocks noGrp="1"/>
          </p:cNvSpPr>
          <p:nvPr>
            <p:ph type="title"/>
          </p:nvPr>
        </p:nvSpPr>
        <p:spPr/>
        <p:txBody>
          <a:bodyPr/>
          <a:lstStyle/>
          <a:p>
            <a:pPr algn="r"/>
            <a:r>
              <a:rPr lang="en-GB" altLang="en-US" sz="4000" dirty="0">
                <a:ea typeface="ＭＳ Ｐゴシック" panose="020B0600070205080204" pitchFamily="34" charset="-128"/>
              </a:rPr>
              <a:t>Other tests</a:t>
            </a:r>
            <a:endParaRPr lang="en-GB" altLang="en-US" dirty="0">
              <a:ea typeface="ＭＳ Ｐゴシック" panose="020B0600070205080204" pitchFamily="34" charset="-128"/>
            </a:endParaRPr>
          </a:p>
        </p:txBody>
      </p:sp>
      <p:sp>
        <p:nvSpPr>
          <p:cNvPr id="41987" name="Content Placeholder 2">
            <a:extLst>
              <a:ext uri="{FF2B5EF4-FFF2-40B4-BE49-F238E27FC236}">
                <a16:creationId xmlns:a16="http://schemas.microsoft.com/office/drawing/2014/main" id="{9C679C7E-9DAB-472B-9F52-54391996CB85}"/>
              </a:ext>
            </a:extLst>
          </p:cNvPr>
          <p:cNvSpPr>
            <a:spLocks noGrp="1"/>
          </p:cNvSpPr>
          <p:nvPr>
            <p:ph idx="1"/>
          </p:nvPr>
        </p:nvSpPr>
        <p:spPr>
          <a:xfrm>
            <a:off x="838200" y="2222695"/>
            <a:ext cx="10415954" cy="3903468"/>
          </a:xfrm>
        </p:spPr>
        <p:txBody>
          <a:bodyPr/>
          <a:lstStyle/>
          <a:p>
            <a:pPr marL="0" indent="0">
              <a:buNone/>
            </a:pPr>
            <a:r>
              <a:rPr lang="en-GB" altLang="en-US" dirty="0">
                <a:solidFill>
                  <a:schemeClr val="accent1"/>
                </a:solidFill>
                <a:ea typeface="ＭＳ Ｐゴシック" panose="020B0600070205080204" pitchFamily="34" charset="-128"/>
              </a:rPr>
              <a:t>Stress testing</a:t>
            </a:r>
          </a:p>
          <a:p>
            <a:pPr marL="0" indent="0">
              <a:buNone/>
            </a:pPr>
            <a:r>
              <a:rPr lang="en-GB" altLang="en-US" dirty="0">
                <a:solidFill>
                  <a:schemeClr val="accent1"/>
                </a:solidFill>
                <a:ea typeface="ＭＳ Ｐゴシック" panose="020B0600070205080204" pitchFamily="34" charset="-128"/>
              </a:rPr>
              <a:t>Alpha/Beta releases</a:t>
            </a:r>
          </a:p>
          <a:p>
            <a:pPr marL="0" indent="0">
              <a:buNone/>
            </a:pPr>
            <a:r>
              <a:rPr lang="en-GB" altLang="en-US" dirty="0">
                <a:solidFill>
                  <a:schemeClr val="accent1"/>
                </a:solidFill>
                <a:ea typeface="ＭＳ Ｐゴシック" panose="020B0600070205080204" pitchFamily="34" charset="-128"/>
              </a:rPr>
              <a:t>Usability</a:t>
            </a:r>
          </a:p>
          <a:p>
            <a:pPr marL="0" indent="0">
              <a:buNone/>
            </a:pPr>
            <a:r>
              <a:rPr lang="en-GB" altLang="en-US" dirty="0">
                <a:solidFill>
                  <a:schemeClr val="accent1"/>
                </a:solidFill>
                <a:ea typeface="ＭＳ Ｐゴシック" panose="020B0600070205080204" pitchFamily="34" charset="-128"/>
              </a:rPr>
              <a:t>Regression testing</a:t>
            </a:r>
          </a:p>
          <a:p>
            <a:pPr marL="0" indent="0">
              <a:buNone/>
            </a:pPr>
            <a:r>
              <a:rPr lang="en-GB" altLang="en-US" dirty="0">
                <a:solidFill>
                  <a:schemeClr val="accent1"/>
                </a:solidFill>
                <a:ea typeface="ＭＳ Ｐゴシック" panose="020B0600070205080204" pitchFamily="34" charset="-128"/>
              </a:rPr>
              <a:t>Software testing</a:t>
            </a:r>
          </a:p>
        </p:txBody>
      </p:sp>
    </p:spTree>
    <p:extLst>
      <p:ext uri="{BB962C8B-B14F-4D97-AF65-F5344CB8AC3E}">
        <p14:creationId xmlns:p14="http://schemas.microsoft.com/office/powerpoint/2010/main" val="3458420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C6E3D375-1088-463B-B5E9-79B6C8487D29}"/>
              </a:ext>
            </a:extLst>
          </p:cNvPr>
          <p:cNvSpPr>
            <a:spLocks noGrp="1"/>
          </p:cNvSpPr>
          <p:nvPr>
            <p:ph type="title"/>
          </p:nvPr>
        </p:nvSpPr>
        <p:spPr/>
        <p:txBody>
          <a:bodyPr/>
          <a:lstStyle/>
          <a:p>
            <a:pPr algn="r"/>
            <a:r>
              <a:rPr lang="en-GB" altLang="en-US" sz="4000" dirty="0">
                <a:ea typeface="ＭＳ Ｐゴシック" panose="020B0600070205080204" pitchFamily="34" charset="-128"/>
              </a:rPr>
              <a:t>Summary</a:t>
            </a:r>
          </a:p>
        </p:txBody>
      </p:sp>
      <p:sp>
        <p:nvSpPr>
          <p:cNvPr id="43011" name="Content Placeholder 2">
            <a:extLst>
              <a:ext uri="{FF2B5EF4-FFF2-40B4-BE49-F238E27FC236}">
                <a16:creationId xmlns:a16="http://schemas.microsoft.com/office/drawing/2014/main" id="{54B00EB3-E59D-468A-A31D-816ED6EC295F}"/>
              </a:ext>
            </a:extLst>
          </p:cNvPr>
          <p:cNvSpPr>
            <a:spLocks noGrp="1"/>
          </p:cNvSpPr>
          <p:nvPr>
            <p:ph idx="1"/>
          </p:nvPr>
        </p:nvSpPr>
        <p:spPr>
          <a:xfrm>
            <a:off x="703385" y="1844676"/>
            <a:ext cx="9301040" cy="4525963"/>
          </a:xfrm>
        </p:spPr>
        <p:txBody>
          <a:bodyPr/>
          <a:lstStyle/>
          <a:p>
            <a:pPr marL="0" indent="0">
              <a:buNone/>
            </a:pPr>
            <a:r>
              <a:rPr lang="en-GB" altLang="en-US" sz="2400" dirty="0">
                <a:ea typeface="ＭＳ Ｐゴシック" panose="020B0600070205080204" pitchFamily="34" charset="-128"/>
              </a:rPr>
              <a:t>Good code structure centres on building to interfaces: are the inputs and outputs to methods and classes reliable, and do they respond well if things go wrong.</a:t>
            </a:r>
          </a:p>
          <a:p>
            <a:pPr marL="0" indent="0">
              <a:buNone/>
            </a:pPr>
            <a:endParaRPr lang="en-GB" altLang="en-US" sz="2400" dirty="0">
              <a:ea typeface="ＭＳ Ｐゴシック" panose="020B0600070205080204" pitchFamily="34" charset="-128"/>
            </a:endParaRPr>
          </a:p>
          <a:p>
            <a:pPr marL="0" indent="0">
              <a:buNone/>
            </a:pPr>
            <a:r>
              <a:rPr lang="en-GB" altLang="en-US" sz="2400" dirty="0">
                <a:ea typeface="ＭＳ Ｐゴシック" panose="020B0600070205080204" pitchFamily="34" charset="-128"/>
              </a:rPr>
              <a:t>Get this right, and you’ll minimise bugs.</a:t>
            </a:r>
          </a:p>
          <a:p>
            <a:pPr marL="0" indent="0">
              <a:buNone/>
            </a:pPr>
            <a:endParaRPr lang="en-GB" altLang="en-US" sz="2400" dirty="0">
              <a:ea typeface="ＭＳ Ｐゴシック" panose="020B0600070205080204" pitchFamily="34" charset="-128"/>
            </a:endParaRPr>
          </a:p>
          <a:p>
            <a:pPr marL="0" indent="0">
              <a:buNone/>
            </a:pPr>
            <a:r>
              <a:rPr lang="en-GB" altLang="en-US" sz="2400" dirty="0">
                <a:ea typeface="ＭＳ Ｐゴシック" panose="020B0600070205080204" pitchFamily="34" charset="-128"/>
              </a:rPr>
              <a:t>Unit testing formalises this.</a:t>
            </a:r>
          </a:p>
          <a:p>
            <a:pPr marL="0" indent="0">
              <a:buNone/>
            </a:pPr>
            <a:endParaRPr lang="en-GB" altLang="en-US" sz="2400" dirty="0">
              <a:ea typeface="ＭＳ Ｐゴシック" panose="020B0600070205080204" pitchFamily="34" charset="-128"/>
            </a:endParaRPr>
          </a:p>
          <a:p>
            <a:pPr marL="0" indent="0">
              <a:buNone/>
            </a:pPr>
            <a:r>
              <a:rPr lang="en-GB" altLang="en-US" sz="2400" dirty="0">
                <a:ea typeface="ＭＳ Ｐゴシック" panose="020B0600070205080204" pitchFamily="34" charset="-128"/>
              </a:rPr>
              <a:t>However, also test usability and go through alpha and beta test releases.</a:t>
            </a:r>
          </a:p>
        </p:txBody>
      </p:sp>
    </p:spTree>
    <p:extLst>
      <p:ext uri="{BB962C8B-B14F-4D97-AF65-F5344CB8AC3E}">
        <p14:creationId xmlns:p14="http://schemas.microsoft.com/office/powerpoint/2010/main" val="121863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BE6B7B1-0C8B-48EB-92E6-BB92B0EB258C}"/>
              </a:ext>
            </a:extLst>
          </p:cNvPr>
          <p:cNvSpPr>
            <a:spLocks noGrp="1"/>
          </p:cNvSpPr>
          <p:nvPr>
            <p:ph type="title"/>
          </p:nvPr>
        </p:nvSpPr>
        <p:spPr>
          <a:xfrm>
            <a:off x="2208213" y="188913"/>
            <a:ext cx="8229600" cy="1143000"/>
          </a:xfrm>
        </p:spPr>
        <p:txBody>
          <a:bodyPr/>
          <a:lstStyle/>
          <a:p>
            <a:pPr algn="r"/>
            <a:r>
              <a:rPr lang="en-GB" altLang="en-US" sz="4000" dirty="0">
                <a:ea typeface="ＭＳ Ｐゴシック" panose="020B0600070205080204" pitchFamily="34" charset="-128"/>
              </a:rPr>
              <a:t>Coupling and Cohesion</a:t>
            </a:r>
          </a:p>
        </p:txBody>
      </p:sp>
      <p:sp>
        <p:nvSpPr>
          <p:cNvPr id="15363" name="Content Placeholder 2">
            <a:extLst>
              <a:ext uri="{FF2B5EF4-FFF2-40B4-BE49-F238E27FC236}">
                <a16:creationId xmlns:a16="http://schemas.microsoft.com/office/drawing/2014/main" id="{4ED6B8B4-3273-425D-87D3-399C08828203}"/>
              </a:ext>
            </a:extLst>
          </p:cNvPr>
          <p:cNvSpPr>
            <a:spLocks noGrp="1"/>
          </p:cNvSpPr>
          <p:nvPr>
            <p:ph idx="1"/>
          </p:nvPr>
        </p:nvSpPr>
        <p:spPr>
          <a:xfrm>
            <a:off x="492369" y="2060575"/>
            <a:ext cx="11324493" cy="4065588"/>
          </a:xfrm>
        </p:spPr>
        <p:txBody>
          <a:bodyPr>
            <a:normAutofit fontScale="92500" lnSpcReduction="10000"/>
          </a:bodyPr>
          <a:lstStyle/>
          <a:p>
            <a:pPr marL="0" indent="0">
              <a:spcAft>
                <a:spcPts val="1200"/>
              </a:spcAft>
              <a:buNone/>
            </a:pPr>
            <a:r>
              <a:rPr lang="en-GB" altLang="en-US" sz="2400" dirty="0">
                <a:ea typeface="ＭＳ Ｐゴシック" panose="020B0600070205080204" pitchFamily="34" charset="-128"/>
              </a:rPr>
              <a:t>Good OO design calls for LOOSE coupling and HIGH cohesion.</a:t>
            </a:r>
          </a:p>
          <a:p>
            <a:pPr marL="0" indent="0">
              <a:spcAft>
                <a:spcPts val="1200"/>
              </a:spcAft>
              <a:buNone/>
            </a:pPr>
            <a:r>
              <a:rPr lang="en-GB" altLang="en-US" sz="2400" dirty="0">
                <a:solidFill>
                  <a:schemeClr val="accent1"/>
                </a:solidFill>
                <a:ea typeface="ＭＳ Ｐゴシック" panose="020B0600070205080204" pitchFamily="34" charset="-128"/>
              </a:rPr>
              <a:t>Coupling</a:t>
            </a:r>
            <a:r>
              <a:rPr lang="en-GB" altLang="en-US" sz="2400" dirty="0">
                <a:ea typeface="ＭＳ Ｐゴシック" panose="020B0600070205080204" pitchFamily="34" charset="-128"/>
              </a:rPr>
              <a:t> is the degree to which two classes 'know about each other'.</a:t>
            </a:r>
          </a:p>
          <a:p>
            <a:pPr marL="0" indent="0">
              <a:spcAft>
                <a:spcPts val="1200"/>
              </a:spcAft>
              <a:buNone/>
            </a:pPr>
            <a:r>
              <a:rPr lang="en-GB" altLang="en-US" sz="2400" dirty="0">
                <a:ea typeface="ＭＳ Ｐゴシック" panose="020B0600070205080204" pitchFamily="34" charset="-128"/>
              </a:rPr>
              <a:t>	Just uses </a:t>
            </a:r>
            <a:r>
              <a:rPr lang="en-GB" altLang="en-US" sz="2400" dirty="0" err="1">
                <a:ea typeface="ＭＳ Ｐゴシック" panose="020B0600070205080204" pitchFamily="34" charset="-128"/>
              </a:rPr>
              <a:t>unobfuscated</a:t>
            </a:r>
            <a:r>
              <a:rPr lang="en-GB" altLang="en-US" sz="2400" dirty="0">
                <a:ea typeface="ＭＳ Ｐゴシック" panose="020B0600070205080204" pitchFamily="34" charset="-128"/>
              </a:rPr>
              <a:t> methods: low coupling.</a:t>
            </a:r>
          </a:p>
          <a:p>
            <a:pPr marL="0" indent="0">
              <a:spcAft>
                <a:spcPts val="1200"/>
              </a:spcAft>
              <a:buNone/>
            </a:pPr>
            <a:r>
              <a:rPr lang="en-GB" altLang="en-US" sz="2400" dirty="0">
                <a:ea typeface="ＭＳ Ｐゴシック" panose="020B0600070205080204" pitchFamily="34" charset="-128"/>
              </a:rPr>
              <a:t>	Uses internal code, e.g. internal variables: high coupling.</a:t>
            </a:r>
          </a:p>
          <a:p>
            <a:pPr marL="0" indent="0">
              <a:spcAft>
                <a:spcPts val="1200"/>
              </a:spcAft>
              <a:buNone/>
            </a:pPr>
            <a:r>
              <a:rPr lang="en-GB" altLang="en-US" sz="2400" dirty="0">
                <a:solidFill>
                  <a:schemeClr val="accent1"/>
                </a:solidFill>
                <a:ea typeface="ＭＳ Ｐゴシック" panose="020B0600070205080204" pitchFamily="34" charset="-128"/>
              </a:rPr>
              <a:t>Cohesion</a:t>
            </a:r>
            <a:r>
              <a:rPr lang="en-GB" altLang="en-US" sz="2400" dirty="0">
                <a:ea typeface="ＭＳ Ｐゴシック" panose="020B0600070205080204" pitchFamily="34" charset="-128"/>
              </a:rPr>
              <a:t> is the purpose of the class. Is it well focused?</a:t>
            </a:r>
          </a:p>
          <a:p>
            <a:pPr marL="0" indent="0">
              <a:spcAft>
                <a:spcPts val="1200"/>
              </a:spcAft>
              <a:buNone/>
            </a:pPr>
            <a:endParaRPr lang="en-GB" altLang="en-US" sz="2400" dirty="0">
              <a:ea typeface="ＭＳ Ｐゴシック" panose="020B0600070205080204" pitchFamily="34" charset="-128"/>
            </a:endParaRPr>
          </a:p>
          <a:p>
            <a:pPr marL="0" indent="0">
              <a:spcAft>
                <a:spcPts val="1200"/>
              </a:spcAft>
              <a:buNone/>
            </a:pPr>
            <a:r>
              <a:rPr lang="en-GB" altLang="en-US" sz="2400" dirty="0">
                <a:ea typeface="ＭＳ Ｐゴシック" panose="020B0600070205080204" pitchFamily="34" charset="-128"/>
              </a:rPr>
              <a:t>We can talk about accessing a class through its methods that haven't been mangled: its "</a:t>
            </a:r>
            <a:r>
              <a:rPr lang="en-GB" altLang="en-US" sz="2400" dirty="0">
                <a:solidFill>
                  <a:schemeClr val="accent1"/>
                </a:solidFill>
                <a:ea typeface="ＭＳ Ｐゴシック" panose="020B0600070205080204" pitchFamily="34" charset="-128"/>
              </a:rPr>
              <a:t>interface</a:t>
            </a:r>
            <a:r>
              <a:rPr lang="en-GB" altLang="en-US" sz="2400" dirty="0">
                <a:ea typeface="ＭＳ Ｐゴシック" panose="020B0600070205080204" pitchFamily="34" charset="-128"/>
              </a:rPr>
              <a:t>".</a:t>
            </a:r>
          </a:p>
        </p:txBody>
      </p:sp>
    </p:spTree>
    <p:extLst>
      <p:ext uri="{BB962C8B-B14F-4D97-AF65-F5344CB8AC3E}">
        <p14:creationId xmlns:p14="http://schemas.microsoft.com/office/powerpoint/2010/main" val="4130594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A217502-C09E-40CD-B3FC-98FE0E1DA006}"/>
              </a:ext>
            </a:extLst>
          </p:cNvPr>
          <p:cNvSpPr>
            <a:spLocks noGrp="1"/>
          </p:cNvSpPr>
          <p:nvPr>
            <p:ph type="title"/>
          </p:nvPr>
        </p:nvSpPr>
        <p:spPr/>
        <p:txBody>
          <a:bodyPr/>
          <a:lstStyle/>
          <a:p>
            <a:pPr algn="r"/>
            <a:r>
              <a:rPr lang="en-GB" altLang="en-US" sz="4000" dirty="0">
                <a:ea typeface="ＭＳ Ｐゴシック" panose="020B0600070205080204" pitchFamily="34" charset="-128"/>
              </a:rPr>
              <a:t>Coupling</a:t>
            </a:r>
          </a:p>
        </p:txBody>
      </p:sp>
      <p:sp>
        <p:nvSpPr>
          <p:cNvPr id="16387" name="Content Placeholder 2">
            <a:extLst>
              <a:ext uri="{FF2B5EF4-FFF2-40B4-BE49-F238E27FC236}">
                <a16:creationId xmlns:a16="http://schemas.microsoft.com/office/drawing/2014/main" id="{575927C2-0023-4547-BD06-6AB3A01EB789}"/>
              </a:ext>
            </a:extLst>
          </p:cNvPr>
          <p:cNvSpPr>
            <a:spLocks noGrp="1"/>
          </p:cNvSpPr>
          <p:nvPr>
            <p:ph idx="1"/>
          </p:nvPr>
        </p:nvSpPr>
        <p:spPr>
          <a:xfrm>
            <a:off x="590843" y="1899139"/>
            <a:ext cx="10762957" cy="4409588"/>
          </a:xfrm>
        </p:spPr>
        <p:txBody>
          <a:bodyPr>
            <a:normAutofit/>
          </a:bodyPr>
          <a:lstStyle/>
          <a:p>
            <a:pPr marL="0" indent="0">
              <a:spcAft>
                <a:spcPts val="1200"/>
              </a:spcAft>
              <a:buNone/>
            </a:pPr>
            <a:r>
              <a:rPr lang="en-GB" altLang="en-US" dirty="0">
                <a:ea typeface="ＭＳ Ｐゴシック" panose="020B0600070205080204" pitchFamily="34" charset="-128"/>
              </a:rPr>
              <a:t>Close coupling causes issues for code maintenance.</a:t>
            </a:r>
          </a:p>
          <a:p>
            <a:pPr marL="400050" lvl="1" indent="0">
              <a:spcAft>
                <a:spcPts val="1200"/>
              </a:spcAft>
              <a:buNone/>
            </a:pPr>
            <a:r>
              <a:rPr lang="en-GB" altLang="en-US" dirty="0">
                <a:ea typeface="ＭＳ Ｐゴシック" panose="020B0600070205080204" pitchFamily="34" charset="-128"/>
              </a:rPr>
              <a:t>Enhancement or bug fixes to a class should be possible without impacting the interface of methods it presents.</a:t>
            </a:r>
          </a:p>
          <a:p>
            <a:pPr marL="400050" lvl="1" indent="0">
              <a:spcAft>
                <a:spcPts val="1200"/>
              </a:spcAft>
              <a:buNone/>
            </a:pPr>
            <a:r>
              <a:rPr lang="en-GB" altLang="en-US" dirty="0">
                <a:ea typeface="ＭＳ Ｐゴシック" panose="020B0600070205080204" pitchFamily="34" charset="-128"/>
              </a:rPr>
              <a:t>Assumption is that changes will not impact anywhere else, why should it if the interface has not changed.</a:t>
            </a:r>
          </a:p>
          <a:p>
            <a:pPr marL="400050" lvl="1" indent="0">
              <a:spcAft>
                <a:spcPts val="1200"/>
              </a:spcAft>
              <a:buNone/>
            </a:pPr>
            <a:r>
              <a:rPr lang="en-GB" altLang="en-US" dirty="0">
                <a:ea typeface="ＭＳ Ｐゴシック" panose="020B0600070205080204" pitchFamily="34" charset="-128"/>
              </a:rPr>
              <a:t>A close coupled class means if part of the code changed, the alteration has an undetected impact.</a:t>
            </a:r>
          </a:p>
          <a:p>
            <a:pPr marL="0" indent="0">
              <a:spcAft>
                <a:spcPts val="1200"/>
              </a:spcAft>
              <a:buNone/>
            </a:pPr>
            <a:r>
              <a:rPr lang="fr-FR" altLang="en-US" dirty="0">
                <a:ea typeface="ＭＳ Ｐゴシック" panose="020B0600070205080204" pitchFamily="34" charset="-128"/>
              </a:rPr>
              <a:t>Close </a:t>
            </a:r>
            <a:r>
              <a:rPr lang="fr-FR" altLang="en-US" dirty="0" err="1">
                <a:ea typeface="ＭＳ Ｐゴシック" panose="020B0600070205080204" pitchFamily="34" charset="-128"/>
              </a:rPr>
              <a:t>coupling</a:t>
            </a:r>
            <a:r>
              <a:rPr lang="fr-FR" altLang="en-US" dirty="0">
                <a:ea typeface="ＭＳ Ｐゴシック" panose="020B0600070205080204" pitchFamily="34" charset="-128"/>
              </a:rPr>
              <a:t> </a:t>
            </a:r>
            <a:r>
              <a:rPr lang="fr-FR" altLang="en-US" dirty="0" err="1">
                <a:ea typeface="ＭＳ Ｐゴシック" panose="020B0600070205080204" pitchFamily="34" charset="-128"/>
              </a:rPr>
              <a:t>limits</a:t>
            </a:r>
            <a:r>
              <a:rPr lang="fr-FR" altLang="en-US" dirty="0">
                <a:ea typeface="ＭＳ Ｐゴシック" panose="020B0600070205080204" pitchFamily="34" charset="-128"/>
              </a:rPr>
              <a:t> code </a:t>
            </a:r>
            <a:r>
              <a:rPr lang="fr-FR" altLang="en-US" dirty="0" err="1">
                <a:ea typeface="ＭＳ Ｐゴシック" panose="020B0600070205080204" pitchFamily="34" charset="-128"/>
              </a:rPr>
              <a:t>reuse</a:t>
            </a:r>
            <a:r>
              <a:rPr lang="fr-FR" altLang="en-US" dirty="0">
                <a:ea typeface="ＭＳ Ｐゴシック" panose="020B0600070205080204" pitchFamily="34" charset="-128"/>
              </a:rPr>
              <a:t> </a:t>
            </a:r>
            <a:r>
              <a:rPr lang="fr-FR" altLang="en-US" dirty="0" err="1">
                <a:ea typeface="ＭＳ Ｐゴシック" panose="020B0600070205080204" pitchFamily="34" charset="-128"/>
              </a:rPr>
              <a:t>because</a:t>
            </a:r>
            <a:r>
              <a:rPr lang="fr-FR" altLang="en-US" dirty="0">
                <a:ea typeface="ＭＳ Ｐゴシック" panose="020B0600070205080204" pitchFamily="34" charset="-128"/>
              </a:rPr>
              <a:t> </a:t>
            </a:r>
            <a:r>
              <a:rPr lang="fr-FR" altLang="en-US" dirty="0" err="1">
                <a:ea typeface="ＭＳ Ｐゴシック" panose="020B0600070205080204" pitchFamily="34" charset="-128"/>
              </a:rPr>
              <a:t>you</a:t>
            </a:r>
            <a:r>
              <a:rPr lang="fr-FR" altLang="en-US" dirty="0">
                <a:ea typeface="ＭＳ Ｐゴシック" panose="020B0600070205080204" pitchFamily="34" charset="-128"/>
              </a:rPr>
              <a:t> </a:t>
            </a:r>
            <a:r>
              <a:rPr lang="fr-FR" altLang="en-US" dirty="0" err="1">
                <a:ea typeface="ＭＳ Ｐゴシック" panose="020B0600070205080204" pitchFamily="34" charset="-128"/>
              </a:rPr>
              <a:t>can’t</a:t>
            </a:r>
            <a:r>
              <a:rPr lang="fr-FR" altLang="en-US" dirty="0">
                <a:ea typeface="ＭＳ Ｐゴシック" panose="020B0600070205080204" pitchFamily="34" charset="-128"/>
              </a:rPr>
              <a:t> </a:t>
            </a:r>
            <a:r>
              <a:rPr lang="fr-FR" altLang="en-US" dirty="0" err="1">
                <a:ea typeface="ＭＳ Ｐゴシック" panose="020B0600070205080204" pitchFamily="34" charset="-128"/>
              </a:rPr>
              <a:t>just</a:t>
            </a:r>
            <a:r>
              <a:rPr lang="fr-FR" altLang="en-US" dirty="0">
                <a:ea typeface="ＭＳ Ｐゴシック" panose="020B0600070205080204" pitchFamily="34" charset="-128"/>
              </a:rPr>
              <a:t> </a:t>
            </a:r>
            <a:r>
              <a:rPr lang="fr-FR" altLang="en-US" dirty="0" err="1">
                <a:ea typeface="ＭＳ Ｐゴシック" panose="020B0600070205080204" pitchFamily="34" charset="-128"/>
              </a:rPr>
              <a:t>separate</a:t>
            </a:r>
            <a:r>
              <a:rPr lang="fr-FR" altLang="en-US" dirty="0">
                <a:ea typeface="ＭＳ Ｐゴシック" panose="020B0600070205080204" pitchFamily="34" charset="-128"/>
              </a:rPr>
              <a:t> off one class.</a:t>
            </a:r>
            <a:endParaRPr lang="en-GB" altLang="en-US" dirty="0">
              <a:ea typeface="ＭＳ Ｐゴシック" panose="020B0600070205080204" pitchFamily="34" charset="-128"/>
            </a:endParaRPr>
          </a:p>
        </p:txBody>
      </p:sp>
    </p:spTree>
    <p:extLst>
      <p:ext uri="{BB962C8B-B14F-4D97-AF65-F5344CB8AC3E}">
        <p14:creationId xmlns:p14="http://schemas.microsoft.com/office/powerpoint/2010/main" val="270891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8AADEC6-046A-48E0-962E-1DF3ECF2081C}"/>
              </a:ext>
            </a:extLst>
          </p:cNvPr>
          <p:cNvSpPr>
            <a:spLocks noGrp="1"/>
          </p:cNvSpPr>
          <p:nvPr>
            <p:ph type="title"/>
          </p:nvPr>
        </p:nvSpPr>
        <p:spPr/>
        <p:txBody>
          <a:bodyPr/>
          <a:lstStyle/>
          <a:p>
            <a:pPr algn="r"/>
            <a:r>
              <a:rPr lang="en-GB" altLang="en-US" sz="4000" dirty="0">
                <a:ea typeface="ＭＳ Ｐゴシック" panose="020B0600070205080204" pitchFamily="34" charset="-128"/>
              </a:rPr>
              <a:t>Cohesion</a:t>
            </a:r>
          </a:p>
        </p:txBody>
      </p:sp>
      <p:sp>
        <p:nvSpPr>
          <p:cNvPr id="17411" name="Content Placeholder 2">
            <a:extLst>
              <a:ext uri="{FF2B5EF4-FFF2-40B4-BE49-F238E27FC236}">
                <a16:creationId xmlns:a16="http://schemas.microsoft.com/office/drawing/2014/main" id="{D1F32DC0-07B5-461B-8FEB-D1FBAE7126D0}"/>
              </a:ext>
            </a:extLst>
          </p:cNvPr>
          <p:cNvSpPr>
            <a:spLocks noGrp="1"/>
          </p:cNvSpPr>
          <p:nvPr>
            <p:ph idx="1"/>
          </p:nvPr>
        </p:nvSpPr>
        <p:spPr>
          <a:xfrm>
            <a:off x="838200" y="2276475"/>
            <a:ext cx="10515600" cy="3849688"/>
          </a:xfrm>
        </p:spPr>
        <p:txBody>
          <a:bodyPr>
            <a:normAutofit lnSpcReduction="10000"/>
          </a:bodyPr>
          <a:lstStyle/>
          <a:p>
            <a:pPr marL="0" indent="0">
              <a:spcAft>
                <a:spcPts val="1200"/>
              </a:spcAft>
              <a:buNone/>
            </a:pPr>
            <a:r>
              <a:rPr lang="en-GB" altLang="en-US" dirty="0">
                <a:ea typeface="ＭＳ Ｐゴシック" panose="020B0600070205080204" pitchFamily="34" charset="-128"/>
              </a:rPr>
              <a:t>Classes and packages with high cohesion have a well defined purpose.</a:t>
            </a:r>
          </a:p>
          <a:p>
            <a:pPr marL="0" indent="0">
              <a:spcAft>
                <a:spcPts val="1200"/>
              </a:spcAft>
              <a:buNone/>
            </a:pPr>
            <a:r>
              <a:rPr lang="en-GB" altLang="en-US" dirty="0">
                <a:ea typeface="ＭＳ Ｐゴシック" panose="020B0600070205080204" pitchFamily="34" charset="-128"/>
              </a:rPr>
              <a:t>They are:</a:t>
            </a:r>
          </a:p>
          <a:p>
            <a:pPr marL="400050" lvl="1" indent="0">
              <a:spcAft>
                <a:spcPts val="1200"/>
              </a:spcAft>
              <a:buNone/>
            </a:pPr>
            <a:r>
              <a:rPr lang="en-GB" altLang="en-US" dirty="0">
                <a:ea typeface="ＭＳ Ｐゴシック" panose="020B0600070205080204" pitchFamily="34" charset="-128"/>
              </a:rPr>
              <a:t>Easier to maintain.</a:t>
            </a:r>
          </a:p>
          <a:p>
            <a:pPr marL="400050" lvl="1" indent="0">
              <a:spcAft>
                <a:spcPts val="1200"/>
              </a:spcAft>
              <a:buNone/>
            </a:pPr>
            <a:r>
              <a:rPr lang="en-GB" altLang="en-US" dirty="0">
                <a:ea typeface="ＭＳ Ｐゴシック" panose="020B0600070205080204" pitchFamily="34" charset="-128"/>
              </a:rPr>
              <a:t>Less likely to require frequent changes.</a:t>
            </a:r>
          </a:p>
          <a:p>
            <a:pPr marL="400050" lvl="1" indent="0">
              <a:spcAft>
                <a:spcPts val="1200"/>
              </a:spcAft>
              <a:buNone/>
            </a:pPr>
            <a:r>
              <a:rPr lang="en-GB" altLang="en-US" dirty="0">
                <a:ea typeface="ＭＳ Ｐゴシック" panose="020B0600070205080204" pitchFamily="34" charset="-128"/>
              </a:rPr>
              <a:t>Easier to reuse in multiple projects / applications.</a:t>
            </a:r>
          </a:p>
          <a:p>
            <a:pPr marL="400050" lvl="1" indent="0">
              <a:spcAft>
                <a:spcPts val="1200"/>
              </a:spcAft>
              <a:buNone/>
            </a:pPr>
            <a:r>
              <a:rPr lang="en-GB" altLang="en-US" dirty="0">
                <a:ea typeface="ＭＳ Ｐゴシック" panose="020B0600070205080204" pitchFamily="34" charset="-128"/>
              </a:rPr>
              <a:t>Tend to be simpler to follow for other developers.</a:t>
            </a:r>
          </a:p>
          <a:p>
            <a:pPr marL="400050" lvl="1" indent="0">
              <a:spcAft>
                <a:spcPts val="1200"/>
              </a:spcAft>
              <a:buNone/>
            </a:pPr>
            <a:r>
              <a:rPr lang="en-GB" altLang="en-US" dirty="0">
                <a:ea typeface="ＭＳ Ｐゴシック" panose="020B0600070205080204" pitchFamily="34" charset="-128"/>
              </a:rPr>
              <a:t>Generally have a well defined interface.</a:t>
            </a:r>
          </a:p>
        </p:txBody>
      </p:sp>
    </p:spTree>
    <p:extLst>
      <p:ext uri="{BB962C8B-B14F-4D97-AF65-F5344CB8AC3E}">
        <p14:creationId xmlns:p14="http://schemas.microsoft.com/office/powerpoint/2010/main" val="434227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FD8B253-7E55-46A5-AB6F-32623EA6D117}"/>
              </a:ext>
            </a:extLst>
          </p:cNvPr>
          <p:cNvSpPr>
            <a:spLocks noGrp="1"/>
          </p:cNvSpPr>
          <p:nvPr>
            <p:ph type="title"/>
          </p:nvPr>
        </p:nvSpPr>
        <p:spPr/>
        <p:txBody>
          <a:bodyPr/>
          <a:lstStyle/>
          <a:p>
            <a:pPr algn="r"/>
            <a:r>
              <a:rPr lang="en-GB" altLang="en-US" sz="4000" dirty="0">
                <a:ea typeface="ＭＳ Ｐゴシック" panose="020B0600070205080204" pitchFamily="34" charset="-128"/>
              </a:rPr>
              <a:t>High Cohesion Loose Coupling</a:t>
            </a:r>
          </a:p>
        </p:txBody>
      </p:sp>
      <p:sp>
        <p:nvSpPr>
          <p:cNvPr id="18435" name="Content Placeholder 2">
            <a:extLst>
              <a:ext uri="{FF2B5EF4-FFF2-40B4-BE49-F238E27FC236}">
                <a16:creationId xmlns:a16="http://schemas.microsoft.com/office/drawing/2014/main" id="{3A3C60D6-1680-4BCE-A1C5-A5CF6B9F5CF0}"/>
              </a:ext>
            </a:extLst>
          </p:cNvPr>
          <p:cNvSpPr>
            <a:spLocks noGrp="1"/>
          </p:cNvSpPr>
          <p:nvPr>
            <p:ph idx="1"/>
          </p:nvPr>
        </p:nvSpPr>
        <p:spPr>
          <a:xfrm>
            <a:off x="492369" y="2349501"/>
            <a:ext cx="11000935" cy="4318585"/>
          </a:xfrm>
        </p:spPr>
        <p:txBody>
          <a:bodyPr/>
          <a:lstStyle/>
          <a:p>
            <a:pPr marL="0" indent="0">
              <a:spcAft>
                <a:spcPts val="1200"/>
              </a:spcAft>
              <a:buNone/>
            </a:pPr>
            <a:r>
              <a:rPr lang="en-GB" altLang="en-US" dirty="0">
                <a:ea typeface="ＭＳ Ｐゴシック" panose="020B0600070205080204" pitchFamily="34" charset="-128"/>
              </a:rPr>
              <a:t>Remember when designing a class or package:</a:t>
            </a:r>
          </a:p>
          <a:p>
            <a:pPr marL="400050" lvl="1" indent="0">
              <a:spcAft>
                <a:spcPts val="1200"/>
              </a:spcAft>
              <a:buNone/>
            </a:pPr>
            <a:r>
              <a:rPr lang="en-GB" altLang="en-US" dirty="0">
                <a:ea typeface="ＭＳ Ｐゴシック" panose="020B0600070205080204" pitchFamily="34" charset="-128"/>
              </a:rPr>
              <a:t>Define the purpose and don't let that creep.</a:t>
            </a:r>
          </a:p>
          <a:p>
            <a:pPr marL="400050" lvl="1" indent="0">
              <a:spcAft>
                <a:spcPts val="1200"/>
              </a:spcAft>
              <a:buNone/>
            </a:pPr>
            <a:r>
              <a:rPr lang="en-GB" altLang="en-US" dirty="0">
                <a:ea typeface="ＭＳ Ｐゴシック" panose="020B0600070205080204" pitchFamily="34" charset="-128"/>
              </a:rPr>
              <a:t>Keep the inner variables of the class protected.</a:t>
            </a:r>
          </a:p>
          <a:p>
            <a:pPr marL="400050" lvl="1" indent="0">
              <a:spcAft>
                <a:spcPts val="1200"/>
              </a:spcAft>
              <a:buNone/>
            </a:pPr>
            <a:r>
              <a:rPr lang="en-GB" altLang="en-US" dirty="0">
                <a:ea typeface="ＭＳ Ｐゴシック" panose="020B0600070205080204" pitchFamily="34" charset="-128"/>
              </a:rPr>
              <a:t>Think about how you want other classes to interact with this class and define its interface accordingly.</a:t>
            </a:r>
          </a:p>
          <a:p>
            <a:pPr marL="400050" lvl="1" indent="0">
              <a:spcAft>
                <a:spcPts val="1200"/>
              </a:spcAft>
              <a:buNone/>
            </a:pPr>
            <a:r>
              <a:rPr lang="en-GB" altLang="en-US" dirty="0">
                <a:ea typeface="ＭＳ Ｐゴシック" panose="020B0600070205080204" pitchFamily="34" charset="-128"/>
              </a:rPr>
              <a:t>Ask yourself, how easy would this class or package be to reuse in another project?</a:t>
            </a:r>
          </a:p>
        </p:txBody>
      </p:sp>
    </p:spTree>
    <p:extLst>
      <p:ext uri="{BB962C8B-B14F-4D97-AF65-F5344CB8AC3E}">
        <p14:creationId xmlns:p14="http://schemas.microsoft.com/office/powerpoint/2010/main" val="1108278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39EA1-260C-4307-9491-1A965AEC21F2}"/>
              </a:ext>
            </a:extLst>
          </p:cNvPr>
          <p:cNvSpPr>
            <a:spLocks noGrp="1"/>
          </p:cNvSpPr>
          <p:nvPr>
            <p:ph type="title"/>
          </p:nvPr>
        </p:nvSpPr>
        <p:spPr/>
        <p:txBody>
          <a:bodyPr/>
          <a:lstStyle/>
          <a:p>
            <a:pPr algn="r"/>
            <a:r>
              <a:rPr lang="en-GB" dirty="0"/>
              <a:t>Main script</a:t>
            </a:r>
          </a:p>
        </p:txBody>
      </p:sp>
      <p:sp>
        <p:nvSpPr>
          <p:cNvPr id="3" name="Content Placeholder 2">
            <a:extLst>
              <a:ext uri="{FF2B5EF4-FFF2-40B4-BE49-F238E27FC236}">
                <a16:creationId xmlns:a16="http://schemas.microsoft.com/office/drawing/2014/main" id="{09BD6633-0C29-4B7E-A992-BE35CFD29396}"/>
              </a:ext>
            </a:extLst>
          </p:cNvPr>
          <p:cNvSpPr>
            <a:spLocks noGrp="1"/>
          </p:cNvSpPr>
          <p:nvPr>
            <p:ph idx="1"/>
          </p:nvPr>
        </p:nvSpPr>
        <p:spPr/>
        <p:txBody>
          <a:bodyPr>
            <a:normAutofit fontScale="85000" lnSpcReduction="20000"/>
          </a:bodyPr>
          <a:lstStyle/>
          <a:p>
            <a:pPr marL="0" indent="0">
              <a:buNone/>
            </a:pPr>
            <a:r>
              <a:rPr lang="en-GB" dirty="0"/>
              <a:t>Ideally this just wants to be class method calls, or, at worse, function calls. These should describe the story of the code, for example:</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io</a:t>
            </a:r>
            <a:r>
              <a:rPr lang="en-GB" dirty="0">
                <a:latin typeface="Courier New" panose="02070309020205020404" pitchFamily="49" charset="0"/>
                <a:cs typeface="Courier New" panose="02070309020205020404" pitchFamily="49" charset="0"/>
              </a:rPr>
              <a:t> = IO()</a:t>
            </a:r>
          </a:p>
          <a:p>
            <a:pPr marL="0" indent="0">
              <a:buNone/>
            </a:pPr>
            <a:r>
              <a:rPr lang="en-GB" dirty="0">
                <a:latin typeface="Courier New" panose="02070309020205020404" pitchFamily="49" charset="0"/>
                <a:cs typeface="Courier New" panose="02070309020205020404" pitchFamily="49" charset="0"/>
              </a:rPr>
              <a:t>processor = Processor()</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data = </a:t>
            </a:r>
            <a:r>
              <a:rPr lang="en-GB" dirty="0" err="1">
                <a:latin typeface="Courier New" panose="02070309020205020404" pitchFamily="49" charset="0"/>
                <a:cs typeface="Courier New" panose="02070309020205020404" pitchFamily="49" charset="0"/>
              </a:rPr>
              <a:t>io.read_data</a:t>
            </a:r>
            <a:r>
              <a:rPr lang="en-GB" dirty="0">
                <a:latin typeface="Courier New" panose="02070309020205020404" pitchFamily="49" charset="0"/>
                <a:cs typeface="Courier New" panose="02070309020205020404" pitchFamily="49" charset="0"/>
              </a:rPr>
              <a:t>("data.txt")</a:t>
            </a:r>
          </a:p>
          <a:p>
            <a:pPr marL="0" indent="0">
              <a:buNone/>
            </a:pPr>
            <a:r>
              <a:rPr lang="en-GB" dirty="0" err="1">
                <a:latin typeface="Courier New" panose="02070309020205020404" pitchFamily="49" charset="0"/>
                <a:cs typeface="Courier New" panose="02070309020205020404" pitchFamily="49" charset="0"/>
              </a:rPr>
              <a:t>new_data</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processor.process</a:t>
            </a:r>
            <a:r>
              <a:rPr lang="en-GB" dirty="0">
                <a:latin typeface="Courier New" panose="02070309020205020404" pitchFamily="49" charset="0"/>
                <a:cs typeface="Courier New" panose="02070309020205020404" pitchFamily="49" charset="0"/>
              </a:rPr>
              <a:t>(data)</a:t>
            </a:r>
          </a:p>
          <a:p>
            <a:pPr marL="0" indent="0">
              <a:buNone/>
            </a:pPr>
            <a:r>
              <a:rPr lang="en-GB" dirty="0" err="1">
                <a:latin typeface="Courier New" panose="02070309020205020404" pitchFamily="49" charset="0"/>
                <a:cs typeface="Courier New" panose="02070309020205020404" pitchFamily="49" charset="0"/>
              </a:rPr>
              <a:t>io.write_data</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new_data</a:t>
            </a:r>
            <a:r>
              <a:rPr lang="en-GB" dirty="0">
                <a:latin typeface="Courier New" panose="02070309020205020404" pitchFamily="49" charset="0"/>
                <a:cs typeface="Courier New" panose="02070309020205020404" pitchFamily="49" charset="0"/>
              </a:rPr>
              <a:t>, "new_data.txt")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This is "Self-documenting code"; it needs no comments to tell the story.</a:t>
            </a:r>
          </a:p>
        </p:txBody>
      </p:sp>
    </p:spTree>
    <p:extLst>
      <p:ext uri="{BB962C8B-B14F-4D97-AF65-F5344CB8AC3E}">
        <p14:creationId xmlns:p14="http://schemas.microsoft.com/office/powerpoint/2010/main" val="364337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01B2194-84AC-449A-9EBB-17806E7D3C7A}"/>
              </a:ext>
            </a:extLst>
          </p:cNvPr>
          <p:cNvSpPr>
            <a:spLocks noGrp="1"/>
          </p:cNvSpPr>
          <p:nvPr>
            <p:ph type="title"/>
          </p:nvPr>
        </p:nvSpPr>
        <p:spPr/>
        <p:txBody>
          <a:bodyPr/>
          <a:lstStyle/>
          <a:p>
            <a:pPr algn="r"/>
            <a:r>
              <a:rPr lang="en-GB" altLang="en-US" sz="4000" dirty="0">
                <a:ea typeface="ＭＳ Ｐゴシック" panose="020B0600070205080204" pitchFamily="34" charset="-128"/>
              </a:rPr>
              <a:t>Structure we’ve seen</a:t>
            </a:r>
            <a:endParaRPr lang="en-GB" altLang="en-US" dirty="0">
              <a:ea typeface="ＭＳ Ｐゴシック" panose="020B0600070205080204" pitchFamily="34" charset="-128"/>
            </a:endParaRPr>
          </a:p>
        </p:txBody>
      </p:sp>
      <p:sp>
        <p:nvSpPr>
          <p:cNvPr id="19459" name="Content Placeholder 2">
            <a:extLst>
              <a:ext uri="{FF2B5EF4-FFF2-40B4-BE49-F238E27FC236}">
                <a16:creationId xmlns:a16="http://schemas.microsoft.com/office/drawing/2014/main" id="{299C7106-B63C-4B2E-889B-BAE91452D722}"/>
              </a:ext>
            </a:extLst>
          </p:cNvPr>
          <p:cNvSpPr>
            <a:spLocks noGrp="1"/>
          </p:cNvSpPr>
          <p:nvPr>
            <p:ph idx="1"/>
          </p:nvPr>
        </p:nvSpPr>
        <p:spPr>
          <a:xfrm>
            <a:off x="838200" y="1989138"/>
            <a:ext cx="10880188" cy="4525962"/>
          </a:xfrm>
        </p:spPr>
        <p:txBody>
          <a:bodyPr/>
          <a:lstStyle/>
          <a:p>
            <a:pPr marL="0" indent="0">
              <a:buNone/>
            </a:pPr>
            <a:r>
              <a:rPr lang="en-GB" altLang="en-US" dirty="0">
                <a:ea typeface="ＭＳ Ｐゴシック" panose="020B0600070205080204" pitchFamily="34" charset="-128"/>
              </a:rPr>
              <a:t>Clauses</a:t>
            </a:r>
          </a:p>
          <a:p>
            <a:pPr marL="0" indent="0">
              <a:buNone/>
            </a:pPr>
            <a:r>
              <a:rPr lang="en-GB" altLang="en-US" dirty="0">
                <a:ea typeface="ＭＳ Ｐゴシック" panose="020B0600070205080204" pitchFamily="34" charset="-128"/>
              </a:rPr>
              <a:t>Blocks (Functions; Classes)</a:t>
            </a:r>
          </a:p>
          <a:p>
            <a:pPr marL="0" indent="0">
              <a:buNone/>
            </a:pPr>
            <a:r>
              <a:rPr lang="en-GB" altLang="en-US" dirty="0">
                <a:ea typeface="ＭＳ Ｐゴシック" panose="020B0600070205080204" pitchFamily="34" charset="-128"/>
              </a:rPr>
              <a:t>Exception handling</a:t>
            </a:r>
          </a:p>
          <a:p>
            <a:pPr marL="0" indent="0">
              <a:buNone/>
            </a:pPr>
            <a:r>
              <a:rPr lang="en-GB" altLang="en-US" dirty="0">
                <a:ea typeface="ＭＳ Ｐゴシック" panose="020B0600070205080204" pitchFamily="34" charset="-128"/>
              </a:rPr>
              <a:t>Modules</a:t>
            </a:r>
          </a:p>
          <a:p>
            <a:pPr marL="0" indent="0">
              <a:buNone/>
            </a:pPr>
            <a:r>
              <a:rPr lang="en-GB" altLang="en-US" dirty="0">
                <a:ea typeface="ＭＳ Ｐゴシック" panose="020B0600070205080204" pitchFamily="34" charset="-128"/>
              </a:rPr>
              <a:t>Packages</a:t>
            </a:r>
          </a:p>
          <a:p>
            <a:pPr marL="0" indent="0">
              <a:buNone/>
            </a:pPr>
            <a:r>
              <a:rPr lang="en-GB" altLang="en-US" dirty="0">
                <a:ea typeface="ＭＳ Ｐゴシック" panose="020B0600070205080204" pitchFamily="34" charset="-128"/>
              </a:rPr>
              <a:t>GUIs</a:t>
            </a:r>
          </a:p>
          <a:p>
            <a:pPr marL="0" indent="0">
              <a:buNone/>
            </a:pPr>
            <a:r>
              <a:rPr lang="en-GB" altLang="en-US" dirty="0">
                <a:ea typeface="ＭＳ Ｐゴシック" panose="020B0600070205080204" pitchFamily="34" charset="-128"/>
              </a:rPr>
              <a:t>Others we haven’t: threads/concurrency, parallelisation, other programs.</a:t>
            </a:r>
          </a:p>
        </p:txBody>
      </p:sp>
    </p:spTree>
    <p:extLst>
      <p:ext uri="{BB962C8B-B14F-4D97-AF65-F5344CB8AC3E}">
        <p14:creationId xmlns:p14="http://schemas.microsoft.com/office/powerpoint/2010/main" val="287737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59DACB9-CF4C-490B-9F74-7EBBE37BB04C}"/>
              </a:ext>
            </a:extLst>
          </p:cNvPr>
          <p:cNvSpPr>
            <a:spLocks noGrp="1" noChangeArrowheads="1"/>
          </p:cNvSpPr>
          <p:nvPr>
            <p:ph type="title"/>
          </p:nvPr>
        </p:nvSpPr>
        <p:spPr>
          <a:xfrm>
            <a:off x="2782888" y="260350"/>
            <a:ext cx="7772400" cy="838200"/>
          </a:xfrm>
        </p:spPr>
        <p:txBody>
          <a:bodyPr/>
          <a:lstStyle/>
          <a:p>
            <a:pPr algn="r" eaLnBrk="1" hangingPunct="1"/>
            <a:r>
              <a:rPr lang="en-GB" altLang="en-US" sz="4000" dirty="0">
                <a:ea typeface="ＭＳ Ｐゴシック" panose="020B0600070205080204" pitchFamily="34" charset="-128"/>
              </a:rPr>
              <a:t>Getting processor time</a:t>
            </a:r>
            <a:endParaRPr lang="en-US" altLang="en-US" dirty="0">
              <a:ea typeface="ＭＳ Ｐゴシック" panose="020B0600070205080204" pitchFamily="34" charset="-128"/>
            </a:endParaRPr>
          </a:p>
        </p:txBody>
      </p:sp>
      <p:sp>
        <p:nvSpPr>
          <p:cNvPr id="20483" name="Rectangle 3">
            <a:extLst>
              <a:ext uri="{FF2B5EF4-FFF2-40B4-BE49-F238E27FC236}">
                <a16:creationId xmlns:a16="http://schemas.microsoft.com/office/drawing/2014/main" id="{69F38216-A447-473D-A9D3-646BCF65CB19}"/>
              </a:ext>
            </a:extLst>
          </p:cNvPr>
          <p:cNvSpPr>
            <a:spLocks noGrp="1" noChangeArrowheads="1"/>
          </p:cNvSpPr>
          <p:nvPr>
            <p:ph type="body" idx="1"/>
          </p:nvPr>
        </p:nvSpPr>
        <p:spPr>
          <a:xfrm>
            <a:off x="576775" y="2133600"/>
            <a:ext cx="11183816" cy="4535488"/>
          </a:xfrm>
        </p:spPr>
        <p:txBody>
          <a:bodyPr/>
          <a:lstStyle/>
          <a:p>
            <a:pPr marL="0" indent="0">
              <a:buNone/>
            </a:pPr>
            <a:r>
              <a:rPr lang="en-GB" altLang="en-US" sz="2400" dirty="0">
                <a:ea typeface="ＭＳ Ｐゴシック" panose="020B0600070205080204" pitchFamily="34" charset="-128"/>
              </a:rPr>
              <a:t>Usually a program will take over the processor once and run through the code a line at a time in one go.</a:t>
            </a:r>
          </a:p>
          <a:p>
            <a:pPr marL="0" indent="0">
              <a:lnSpc>
                <a:spcPct val="50000"/>
              </a:lnSpc>
              <a:buNone/>
            </a:pPr>
            <a:endParaRPr lang="en-GB" altLang="en-US" sz="2400" dirty="0">
              <a:ea typeface="ＭＳ Ｐゴシック" panose="020B0600070205080204" pitchFamily="34" charset="-128"/>
            </a:endParaRPr>
          </a:p>
          <a:p>
            <a:pPr marL="0" indent="0">
              <a:buNone/>
            </a:pPr>
            <a:r>
              <a:rPr lang="en-GB" altLang="en-US" sz="2400" dirty="0">
                <a:ea typeface="ＭＳ Ｐゴシック" panose="020B0600070205080204" pitchFamily="34" charset="-128"/>
              </a:rPr>
              <a:t>However, you can force the processor to split up and run several copies of the same bit of code.</a:t>
            </a:r>
          </a:p>
          <a:p>
            <a:pPr marL="0" indent="0">
              <a:lnSpc>
                <a:spcPct val="50000"/>
              </a:lnSpc>
              <a:buNone/>
            </a:pPr>
            <a:endParaRPr lang="en-GB" altLang="en-US" sz="2400" dirty="0">
              <a:ea typeface="ＭＳ Ｐゴシック" panose="020B0600070205080204" pitchFamily="34" charset="-128"/>
            </a:endParaRPr>
          </a:p>
          <a:p>
            <a:pPr marL="0" indent="0">
              <a:buNone/>
            </a:pPr>
            <a:r>
              <a:rPr lang="en-GB" altLang="en-US" sz="2400" dirty="0">
                <a:ea typeface="ＭＳ Ｐゴシック" panose="020B0600070205080204" pitchFamily="34" charset="-128"/>
              </a:rPr>
              <a:t>Each runs in its own processor “</a:t>
            </a:r>
            <a:r>
              <a:rPr lang="en-GB" altLang="en-US" sz="2400" dirty="0">
                <a:solidFill>
                  <a:schemeClr val="accent1"/>
                </a:solidFill>
                <a:ea typeface="ＭＳ Ｐゴシック" panose="020B0600070205080204" pitchFamily="34" charset="-128"/>
              </a:rPr>
              <a:t>thread</a:t>
            </a:r>
            <a:r>
              <a:rPr lang="en-GB" altLang="en-US" sz="2400" dirty="0">
                <a:ea typeface="ＭＳ Ｐゴシック" panose="020B0600070205080204" pitchFamily="34" charset="-128"/>
              </a:rPr>
              <a:t>” of execution.</a:t>
            </a:r>
          </a:p>
          <a:p>
            <a:pPr marL="0" indent="0">
              <a:lnSpc>
                <a:spcPct val="50000"/>
              </a:lnSpc>
              <a:buNone/>
            </a:pPr>
            <a:endParaRPr lang="en-GB" altLang="en-US" sz="2400" dirty="0">
              <a:ea typeface="ＭＳ Ｐゴシック" panose="020B0600070205080204" pitchFamily="34" charset="-128"/>
            </a:endParaRPr>
          </a:p>
          <a:p>
            <a:pPr marL="0" indent="0">
              <a:buNone/>
            </a:pPr>
            <a:r>
              <a:rPr lang="en-GB" altLang="en-US" sz="2400" dirty="0">
                <a:ea typeface="ＭＳ Ｐゴシック" panose="020B0600070205080204" pitchFamily="34" charset="-128"/>
              </a:rPr>
              <a:t>For example, you might want a web server to have one thread for each person accessing files so you can send the right file back to the right person, even though lots of requests are being made simultaneously.</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2633798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17178</TotalTime>
  <Words>1427</Words>
  <Application>Microsoft Office PowerPoint</Application>
  <PresentationFormat>Widescreen</PresentationFormat>
  <Paragraphs>180</Paragraphs>
  <Slides>23</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ＭＳ Ｐゴシック</vt:lpstr>
      <vt:lpstr>Arial</vt:lpstr>
      <vt:lpstr>Arial Narrow</vt:lpstr>
      <vt:lpstr>Calibri</vt:lpstr>
      <vt:lpstr>Calibri Light</vt:lpstr>
      <vt:lpstr>Courier New</vt:lpstr>
      <vt:lpstr>Times New Roman</vt:lpstr>
      <vt:lpstr>Office Theme</vt:lpstr>
      <vt:lpstr>Structure</vt:lpstr>
      <vt:lpstr>Structure we’ve seen</vt:lpstr>
      <vt:lpstr>Coupling and Cohesion</vt:lpstr>
      <vt:lpstr>Coupling</vt:lpstr>
      <vt:lpstr>Cohesion</vt:lpstr>
      <vt:lpstr>High Cohesion Loose Coupling</vt:lpstr>
      <vt:lpstr>Main script</vt:lpstr>
      <vt:lpstr>Structure we’ve seen</vt:lpstr>
      <vt:lpstr>Getting processor time</vt:lpstr>
      <vt:lpstr>Threads</vt:lpstr>
      <vt:lpstr>Efficiency</vt:lpstr>
      <vt:lpstr>Parallel Supercomputing</vt:lpstr>
      <vt:lpstr>Starting other programs</vt:lpstr>
      <vt:lpstr>Structure we’ve seen</vt:lpstr>
      <vt:lpstr>Design Patterns</vt:lpstr>
      <vt:lpstr>The Gang of Four Patterns</vt:lpstr>
      <vt:lpstr>Patterns we’ve seen</vt:lpstr>
      <vt:lpstr>Why Use Patterns?</vt:lpstr>
      <vt:lpstr>Book</vt:lpstr>
      <vt:lpstr>Summary</vt:lpstr>
      <vt:lpstr>Unit Testing</vt:lpstr>
      <vt:lpstr>Other tests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1507</cp:revision>
  <dcterms:created xsi:type="dcterms:W3CDTF">2017-08-18T14:16:12Z</dcterms:created>
  <dcterms:modified xsi:type="dcterms:W3CDTF">2017-12-16T00:42:09Z</dcterms:modified>
</cp:coreProperties>
</file>