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1572" r:id="rId2"/>
    <p:sldId id="1573" r:id="rId3"/>
    <p:sldId id="1561" r:id="rId4"/>
    <p:sldId id="1563" r:id="rId5"/>
    <p:sldId id="1576" r:id="rId6"/>
    <p:sldId id="1577" r:id="rId7"/>
    <p:sldId id="1581" r:id="rId8"/>
    <p:sldId id="1564" r:id="rId9"/>
    <p:sldId id="1578" r:id="rId10"/>
    <p:sldId id="1579" r:id="rId11"/>
    <p:sldId id="1580" r:id="rId12"/>
    <p:sldId id="1582" r:id="rId13"/>
    <p:sldId id="1583" r:id="rId14"/>
    <p:sldId id="1585" r:id="rId15"/>
    <p:sldId id="1565" r:id="rId16"/>
    <p:sldId id="158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1" autoAdjust="0"/>
    <p:restoredTop sz="65291" autoAdjust="0"/>
  </p:normalViewPr>
  <p:slideViewPr>
    <p:cSldViewPr snapToGrid="0">
      <p:cViewPr varScale="1">
        <p:scale>
          <a:sx n="72" d="100"/>
          <a:sy n="72" d="100"/>
        </p:scale>
        <p:origin x="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627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835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837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229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https://en.wikipedia.org/wiki/Tcl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204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6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random.html#bookkeeping-function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bisect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tk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xpython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-pillow.org/" TargetMode="External"/><Relationship Id="rId2" Type="http://schemas.openxmlformats.org/officeDocument/2006/relationships/hyperlink" Target="https://docs.python.org/3/library/turtle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argparse.html" TargetMode="External"/><Relationship Id="rId2" Type="http://schemas.openxmlformats.org/officeDocument/2006/relationships/hyperlink" Target="https://docs.python.org/3/faq/library.html#how-do-i-access-the-serial-rs232-por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python.org/3/library/datetime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python.org/moin/DatabaseProgramm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python.org/3/library/sqlite3.html" TargetMode="External"/><Relationship Id="rId4" Type="http://schemas.openxmlformats.org/officeDocument/2006/relationships/hyperlink" Target="https://docs.python.org/3/library/dbm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function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index.html" TargetMode="External"/><Relationship Id="rId2" Type="http://schemas.openxmlformats.org/officeDocument/2006/relationships/hyperlink" Target="https://docs.python.org/3/py-mod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python.org/3/tutorial/stdlib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unicodedata.html" TargetMode="External"/><Relationship Id="rId2" Type="http://schemas.openxmlformats.org/officeDocument/2006/relationships/hyperlink" Target="https://docs.python.org/3/library/difflib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python.org/3/library/re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collection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collections.html#collections.Counter" TargetMode="External"/><Relationship Id="rId2" Type="http://schemas.openxmlformats.org/officeDocument/2006/relationships/hyperlink" Target="https://docs.python.org/3/library/collection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struct.html" TargetMode="External"/><Relationship Id="rId2" Type="http://schemas.openxmlformats.org/officeDocument/2006/relationships/hyperlink" Target="https://docs.python.org/3/library/binary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decimal.html" TargetMode="External"/><Relationship Id="rId2" Type="http://schemas.openxmlformats.org/officeDocument/2006/relationships/hyperlink" Target="https://docs.python.org/3/library/fraction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3/library/statistics.html#statistics.median_high" TargetMode="External"/><Relationship Id="rId13" Type="http://schemas.openxmlformats.org/officeDocument/2006/relationships/hyperlink" Target="https://docs.python.org/3/library/statistics.html#statistics.stdev" TargetMode="External"/><Relationship Id="rId3" Type="http://schemas.openxmlformats.org/officeDocument/2006/relationships/hyperlink" Target="https://docs.python.org/3/library/statistics.html" TargetMode="External"/><Relationship Id="rId7" Type="http://schemas.openxmlformats.org/officeDocument/2006/relationships/hyperlink" Target="https://docs.python.org/3/library/statistics.html#statistics.median_low" TargetMode="External"/><Relationship Id="rId12" Type="http://schemas.openxmlformats.org/officeDocument/2006/relationships/hyperlink" Target="https://docs.python.org/3/library/statistics.html#statistics.pvarian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python.org/3/library/statistics.html#statistics.median" TargetMode="External"/><Relationship Id="rId11" Type="http://schemas.openxmlformats.org/officeDocument/2006/relationships/hyperlink" Target="https://docs.python.org/3/library/statistics.html#statistics.pstdev" TargetMode="External"/><Relationship Id="rId5" Type="http://schemas.openxmlformats.org/officeDocument/2006/relationships/hyperlink" Target="https://docs.python.org/3/library/statistics.html#statistics.harmonic_mean" TargetMode="External"/><Relationship Id="rId10" Type="http://schemas.openxmlformats.org/officeDocument/2006/relationships/hyperlink" Target="https://docs.python.org/3/library/statistics.html#statistics.mode" TargetMode="External"/><Relationship Id="rId4" Type="http://schemas.openxmlformats.org/officeDocument/2006/relationships/hyperlink" Target="https://docs.python.org/3/library/statistics.html#statistics.mean" TargetMode="External"/><Relationship Id="rId9" Type="http://schemas.openxmlformats.org/officeDocument/2006/relationships/hyperlink" Target="https://docs.python.org/3/library/statistics.html#statistics.median_grouped" TargetMode="External"/><Relationship Id="rId14" Type="http://schemas.openxmlformats.org/officeDocument/2006/relationships/hyperlink" Target="https://docs.python.org/3/library/statistics.html#statistics.varia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108F69-E41D-452D-AD8B-BBB662B0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Core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5B90EF-DB5E-480E-A8E3-D1195870E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Scripts, by default only import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sys</a:t>
            </a:r>
            <a:r>
              <a:rPr lang="en-GB" dirty="0"/>
              <a:t> (various system services/functions) and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builtins</a:t>
            </a:r>
            <a:r>
              <a:rPr lang="en-GB" dirty="0"/>
              <a:t> (built-in functions, exceptions and special objects like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None </a:t>
            </a:r>
            <a:r>
              <a:rPr lang="en-GB" dirty="0"/>
              <a:t>and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  <a:r>
              <a:rPr lang="en-GB" dirty="0"/>
              <a:t>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Python shell doesn’t import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sys</a:t>
            </a:r>
            <a:r>
              <a:rPr lang="en-GB" dirty="0"/>
              <a:t>, and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builtins</a:t>
            </a:r>
            <a:r>
              <a:rPr lang="en-GB" dirty="0"/>
              <a:t> is hidden away as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builtins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705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7D89D8-B30D-43F8-A7FC-FBB020C7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Random selection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7FD9905C-26AC-4170-90AA-0D4D65EA97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79828" y="2662472"/>
            <a:ext cx="1028348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Random library includes functions for: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Selecting a random choice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Shuffling lists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Sampling a list randomly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Generating different probability distributions for sampling.</a:t>
            </a:r>
          </a:p>
        </p:txBody>
      </p:sp>
    </p:spTree>
    <p:extLst>
      <p:ext uri="{BB962C8B-B14F-4D97-AF65-F5344CB8AC3E}">
        <p14:creationId xmlns:p14="http://schemas.microsoft.com/office/powerpoint/2010/main" val="1735081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B8BEB6-0501-4F66-9405-3E982FC77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Auditing random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7EDF77-65EB-4E71-8799-643D4CA92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85" y="2250830"/>
            <a:ext cx="10515600" cy="379119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Often we want to generate a repeatable sequence of random numbers so we can rerun models or analyses with random numbers, but </a:t>
            </a:r>
            <a:r>
              <a:rPr lang="en-GB" dirty="0" err="1"/>
              <a:t>repeatably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https://docs.python.org/3/library/random.html#bookkeeping-functions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Normally uses </a:t>
            </a:r>
            <a:r>
              <a:rPr lang="en-GB" dirty="0" err="1"/>
              <a:t>os</a:t>
            </a:r>
            <a:r>
              <a:rPr lang="en-GB" dirty="0"/>
              <a:t> time, but can be forced to a seed.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394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libraries: lists/arrays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bisect — Array bisection algorithm (efficient large sorted arrays for finding stuff)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https://docs.python.org/3/library/bisect.html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636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7B091E-1CF6-4C6E-BFA4-0E0BE48F6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B9E10C-8A1E-43A6-9583-BDCA42E2B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48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hlinkClick r:id="rId3"/>
              </a:rPr>
              <a:t>https://docs.python.org/3/library/tk.html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Used for Graphical User Interfaces (windows etc.)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Wrapper for a library called </a:t>
            </a:r>
            <a:r>
              <a:rPr lang="en-GB" dirty="0" err="1"/>
              <a:t>Tk</a:t>
            </a:r>
            <a:r>
              <a:rPr lang="en-GB" dirty="0"/>
              <a:t> (GUI components) and its manipulation languages </a:t>
            </a:r>
            <a:r>
              <a:rPr lang="en-GB" dirty="0" err="1"/>
              <a:t>Tcl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See also:</a:t>
            </a:r>
          </a:p>
          <a:p>
            <a:pPr marL="0" indent="0">
              <a:buNone/>
            </a:pPr>
            <a:r>
              <a:rPr lang="en-GB" dirty="0" err="1"/>
              <a:t>wxPython</a:t>
            </a:r>
            <a:r>
              <a:rPr lang="en-GB" dirty="0"/>
              <a:t>: Native looking applications: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https://www.wxpython.org/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(Not in Anaconda)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dirty="0" smtClean="0"/>
              <a:t>Useful libraries: </a:t>
            </a:r>
            <a:r>
              <a:rPr lang="en-GB" dirty="0" err="1" smtClean="0"/>
              <a:t>TkInter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878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01E7AF-B22B-4009-89EB-B51EB36D9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Turtle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DC0707-E0AB-49EA-84C8-D20D4741A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https://docs.python.org/3/library/turtle.html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drawing shapes.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TKInter</a:t>
            </a:r>
            <a:r>
              <a:rPr lang="en-GB" dirty="0"/>
              <a:t> will allow you to load and display images, but there are additional external libraries better set up for this, including Pillow: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http://python-pillow.org/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633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Serial ports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https://docs.python.org/3/faq/library.html#how-do-i-access-the-serial-rs232-port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argparse</a:t>
            </a:r>
            <a:r>
              <a:rPr lang="en-GB" dirty="0"/>
              <a:t> — Parser for command-line options, arguments and sub-commands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https://docs.python.org/3/library/argparse.html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datetime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https://docs.python.org/3/library/datetime.html</a:t>
            </a:r>
            <a:r>
              <a:rPr lang="en-GB" dirty="0"/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B501A558-3D36-4551-9BFE-E51C9E7EB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libraries: talking to the outside world</a:t>
            </a:r>
          </a:p>
        </p:txBody>
      </p:sp>
    </p:spTree>
    <p:extLst>
      <p:ext uri="{BB962C8B-B14F-4D97-AF65-F5344CB8AC3E}">
        <p14:creationId xmlns:p14="http://schemas.microsoft.com/office/powerpoint/2010/main" val="3133632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A82B4-67B6-4B2E-9067-DB488ED5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64C135-6CFA-458A-9FBD-45088EE5C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3883"/>
            <a:ext cx="10515600" cy="41230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DB-API</a:t>
            </a:r>
            <a:endParaRPr lang="en-GB" dirty="0">
              <a:hlinkClick r:id="rId3"/>
            </a:endParaRP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https://wiki.python.org/moin/DatabaseProgramming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dbm</a:t>
            </a:r>
            <a:r>
              <a:rPr lang="en-GB" dirty="0"/>
              <a:t> — Interfaces to Unix “databases”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https://docs.python.org/3/library/dbm.html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Simple database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sqlite3 — DB-API 2.0 interface for SQLite databases</a:t>
            </a:r>
          </a:p>
          <a:p>
            <a:pPr marL="0" indent="0">
              <a:buNone/>
            </a:pPr>
            <a:r>
              <a:rPr lang="en-GB" dirty="0">
                <a:hlinkClick r:id="rId5"/>
              </a:rPr>
              <a:t>https://docs.python.org/3/library/sqlite3.html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Used as small databases inside, for example, Firefox.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08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044E79-D31D-4F46-A233-C31307EEF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366" y="106166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Built in functions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D46DCCB-EA25-4081-B135-C84180A6972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942535" y="1431729"/>
          <a:ext cx="9621356" cy="4351340"/>
        </p:xfrm>
        <a:graphic>
          <a:graphicData uri="http://schemas.openxmlformats.org/drawingml/2006/table">
            <a:tbl>
              <a:tblPr/>
              <a:tblGrid>
                <a:gridCol w="1957256">
                  <a:extLst>
                    <a:ext uri="{9D8B030D-6E8A-4147-A177-3AD203B41FA5}">
                      <a16:colId xmlns:a16="http://schemas.microsoft.com/office/drawing/2014/main" xmlns="" val="1101042252"/>
                    </a:ext>
                  </a:extLst>
                </a:gridCol>
                <a:gridCol w="1916025">
                  <a:extLst>
                    <a:ext uri="{9D8B030D-6E8A-4147-A177-3AD203B41FA5}">
                      <a16:colId xmlns:a16="http://schemas.microsoft.com/office/drawing/2014/main" xmlns="" val="1037023076"/>
                    </a:ext>
                  </a:extLst>
                </a:gridCol>
                <a:gridCol w="1916025">
                  <a:extLst>
                    <a:ext uri="{9D8B030D-6E8A-4147-A177-3AD203B41FA5}">
                      <a16:colId xmlns:a16="http://schemas.microsoft.com/office/drawing/2014/main" xmlns="" val="823291303"/>
                    </a:ext>
                  </a:extLst>
                </a:gridCol>
                <a:gridCol w="1916025">
                  <a:extLst>
                    <a:ext uri="{9D8B030D-6E8A-4147-A177-3AD203B41FA5}">
                      <a16:colId xmlns:a16="http://schemas.microsoft.com/office/drawing/2014/main" xmlns="" val="3877754486"/>
                    </a:ext>
                  </a:extLst>
                </a:gridCol>
                <a:gridCol w="1916025">
                  <a:extLst>
                    <a:ext uri="{9D8B030D-6E8A-4147-A177-3AD203B41FA5}">
                      <a16:colId xmlns:a16="http://schemas.microsoft.com/office/drawing/2014/main" xmlns="" val="2901787560"/>
                    </a:ext>
                  </a:extLst>
                </a:gridCol>
              </a:tblGrid>
              <a:tr h="310810"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abs()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help()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setattr</a:t>
                      </a:r>
                      <a:r>
                        <a:rPr lang="en-GB" sz="15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3538402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all()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kern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dir</a:t>
                      </a: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hex()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slice()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6888666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any()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kern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divmod</a:t>
                      </a: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6095859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ascii()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enumerate()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oct()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staticmethod()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1117287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bin()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kern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eval</a:t>
                      </a: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GB" sz="15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3766355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bool()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exec()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ord</a:t>
                      </a:r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5106731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GB" sz="1500" kern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bytearray</a:t>
                      </a: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filter()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issubclass</a:t>
                      </a:r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pow()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super()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1699964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bytes()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float()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tuple()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1117036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callable()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format()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property()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1445109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GB" sz="1500" kern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chr</a:t>
                      </a: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kern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frozenset</a:t>
                      </a: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range()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vars</a:t>
                      </a:r>
                      <a:r>
                        <a:rPr lang="en-GB" sz="15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8209863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GB" sz="1500" kern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classmethod</a:t>
                      </a: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kern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getattr</a:t>
                      </a: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locals()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zip()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2619995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compile()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kern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globals</a:t>
                      </a: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map()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reversed()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__import__()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9882151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complex()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hasattr()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round()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 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4064276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r>
                        <a:rPr lang="en-GB" sz="15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delattr</a:t>
                      </a:r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hash()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memoryview</a:t>
                      </a:r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set()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 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321380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9E768AB-0101-403D-A784-A31DF46B6423}"/>
              </a:ext>
            </a:extLst>
          </p:cNvPr>
          <p:cNvSpPr/>
          <p:nvPr/>
        </p:nvSpPr>
        <p:spPr>
          <a:xfrm>
            <a:off x="4614935" y="6071941"/>
            <a:ext cx="7433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hlinkClick r:id="rId3"/>
              </a:rPr>
              <a:t>https://docs.python.org/3/library/functions.html</a:t>
            </a: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788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389CB3-56E8-4B8D-A264-045388063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b="1" dirty="0"/>
              <a:t>Python Standard Library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DB1EFF-3261-4489-9BF5-C099AD934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0831"/>
            <a:ext cx="10515600" cy="392613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https://docs.python.org/3/py-modindex.html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https://docs.python.org/3/library/index.html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https://docs.python.org/3/tutorial/stdlib.html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Most give useful recipes for how to do major jobs you're likely to want to do.</a:t>
            </a:r>
          </a:p>
        </p:txBody>
      </p:sp>
    </p:spTree>
    <p:extLst>
      <p:ext uri="{BB962C8B-B14F-4D97-AF65-F5344CB8AC3E}">
        <p14:creationId xmlns:p14="http://schemas.microsoft.com/office/powerpoint/2010/main" val="53500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945B05-7C80-449E-A8CB-745588133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libraries: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45D5D2-6F97-4058-B3DC-7AF590185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difflib</a:t>
            </a:r>
            <a:r>
              <a:rPr lang="en-GB" dirty="0"/>
              <a:t> – for comparing text documents; can for example generate a webpages detailing the differences.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https://docs.python.org/3/library/difflib.html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Unicodedata</a:t>
            </a:r>
            <a:r>
              <a:rPr lang="en-GB" dirty="0"/>
              <a:t> – for dealing with complex character sets. See also "Fluent Python"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https://docs.python.org/3/library/unicodedata.html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regex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https://docs.python.org/3/library/re.html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53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0D5157-BF6C-4626-8619-71169E8B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Collections </a:t>
            </a:r>
            <a:r>
              <a:rPr lang="en-GB" dirty="0">
                <a:hlinkClick r:id="rId2"/>
              </a:rPr>
              <a:t>https://docs.python.org/3/library/collections.html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614CB6-FE15-4370-B4E9-8036B0BF2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Tally occurrences of words in a list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 = Counter()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word in ['red', 'blue', 'red', 'green', 'blue', 'blue']: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c[word] += 1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print(c)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&lt;Counter({'blue': 3, 'red': 2, 'green': 1})&gt;</a:t>
            </a:r>
          </a:p>
        </p:txBody>
      </p:sp>
    </p:spTree>
    <p:extLst>
      <p:ext uri="{BB962C8B-B14F-4D97-AF65-F5344CB8AC3E}">
        <p14:creationId xmlns:p14="http://schemas.microsoft.com/office/powerpoint/2010/main" val="3115955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0D5157-BF6C-4626-8619-71169E8B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Collections </a:t>
            </a:r>
            <a:r>
              <a:rPr lang="en-GB" dirty="0">
                <a:hlinkClick r:id="rId2"/>
              </a:rPr>
              <a:t>https://docs.python.org/3/library/collections.html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614CB6-FE15-4370-B4E9-8036B0BF2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Find the ten most common words in Hamlet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re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words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re.findall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(r'\w+', 				 		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	open('hamlet.txt').read().lower())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Counter(words).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most_common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[('the', 1143), ('and', 966), ('to', 762), ('of', 669), ('i', 631)]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https://docs.python.org/3/library/collections.html#collections.Counter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0150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libraries: binary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Binary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https://docs.python.org/3/library/binary.html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See especially </a:t>
            </a:r>
            <a:r>
              <a:rPr lang="en-GB" dirty="0" err="1"/>
              <a:t>struct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https://docs.python.org/3/library/struct.html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math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https://docs.python.org/3/library/math.html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decimal — Does for floating points what </a:t>
            </a:r>
            <a:r>
              <a:rPr lang="en-GB" dirty="0" err="1"/>
              <a:t>ints</a:t>
            </a:r>
            <a:r>
              <a:rPr lang="en-GB" dirty="0"/>
              <a:t> do; makes them exact</a:t>
            </a:r>
            <a:br>
              <a:rPr lang="en-GB" dirty="0"/>
            </a:br>
            <a:r>
              <a:rPr lang="en-GB" dirty="0">
                <a:hlinkClick r:id="rId3"/>
              </a:rPr>
              <a:t>https://docs.python.org/3/library/decimal.html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fractions — Rational numbers (For dealing with numbers as fractions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https://docs.python.org/3/library/fractions.html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68F30814-3F6C-4068-83E0-F496556A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libraries: maths</a:t>
            </a:r>
          </a:p>
        </p:txBody>
      </p:sp>
    </p:spTree>
    <p:extLst>
      <p:ext uri="{BB962C8B-B14F-4D97-AF65-F5344CB8AC3E}">
        <p14:creationId xmlns:p14="http://schemas.microsoft.com/office/powerpoint/2010/main" val="241270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0B15BB-7784-40E3-A638-3608B4B62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506571"/>
            <a:ext cx="11537462" cy="1325563"/>
          </a:xfrm>
        </p:spPr>
        <p:txBody>
          <a:bodyPr>
            <a:normAutofit/>
          </a:bodyPr>
          <a:lstStyle/>
          <a:p>
            <a:r>
              <a:rPr lang="en-GB" dirty="0"/>
              <a:t>Statistics</a:t>
            </a:r>
            <a:br>
              <a:rPr lang="en-GB" dirty="0"/>
            </a:br>
            <a:r>
              <a:rPr lang="en-GB" dirty="0">
                <a:hlinkClick r:id="rId3"/>
              </a:rPr>
              <a:t>https://docs.python.org/3/library/statistics.html</a:t>
            </a:r>
            <a:r>
              <a:rPr lang="en-GB" dirty="0"/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5BC8A3D-D5FA-4C41-8003-CA41372BD5B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75138" y="1832134"/>
          <a:ext cx="10635762" cy="2560320"/>
        </p:xfrm>
        <a:graphic>
          <a:graphicData uri="http://schemas.openxmlformats.org/drawingml/2006/table">
            <a:tbl>
              <a:tblPr/>
              <a:tblGrid>
                <a:gridCol w="3616159">
                  <a:extLst>
                    <a:ext uri="{9D8B030D-6E8A-4147-A177-3AD203B41FA5}">
                      <a16:colId xmlns:a16="http://schemas.microsoft.com/office/drawing/2014/main" xmlns="" val="1703049400"/>
                    </a:ext>
                  </a:extLst>
                </a:gridCol>
                <a:gridCol w="7019603">
                  <a:extLst>
                    <a:ext uri="{9D8B030D-6E8A-4147-A177-3AD203B41FA5}">
                      <a16:colId xmlns:a16="http://schemas.microsoft.com/office/drawing/2014/main" xmlns="" val="31632545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>
                          <a:hlinkClick r:id="rId4" tooltip="statistics.mean"/>
                        </a:rPr>
                        <a:t>mean()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Arithmetic mean (“average”) of data.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1793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hlinkClick r:id="rId5" tooltip="statistics.harmonic_mean"/>
                        </a:rPr>
                        <a:t>harmonic_mean</a:t>
                      </a:r>
                      <a:r>
                        <a:rPr lang="en-GB" dirty="0">
                          <a:hlinkClick r:id="rId5" tooltip="statistics.harmonic_mean"/>
                        </a:rPr>
                        <a:t>()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Harmonic mean of data.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1011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>
                          <a:hlinkClick r:id="rId6" tooltip="statistics.median"/>
                        </a:rPr>
                        <a:t>median()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Median (middle value) of data.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8152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hlinkClick r:id="rId7" tooltip="statistics.median_low"/>
                        </a:rPr>
                        <a:t>median_low</a:t>
                      </a:r>
                      <a:r>
                        <a:rPr lang="en-GB" dirty="0">
                          <a:hlinkClick r:id="rId7" tooltip="statistics.median_low"/>
                        </a:rPr>
                        <a:t>()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 median of data.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5412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hlinkClick r:id="rId8" tooltip="statistics.median_high"/>
                        </a:rPr>
                        <a:t>median_high</a:t>
                      </a:r>
                      <a:r>
                        <a:rPr lang="en-GB" dirty="0">
                          <a:hlinkClick r:id="rId8" tooltip="statistics.median_high"/>
                        </a:rPr>
                        <a:t>()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High median of data.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87184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hlinkClick r:id="rId9" tooltip="statistics.median_grouped"/>
                        </a:rPr>
                        <a:t>median_grouped</a:t>
                      </a:r>
                      <a:r>
                        <a:rPr lang="en-GB" dirty="0">
                          <a:hlinkClick r:id="rId9" tooltip="statistics.median_grouped"/>
                        </a:rPr>
                        <a:t>()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Median, or 50th percentile, of grouped data.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4561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>
                          <a:hlinkClick r:id="rId10" tooltip="statistics.mode"/>
                        </a:rPr>
                        <a:t>mode()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Mode (most common value) of discrete data.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248602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8D20A1F9-CD66-4F9B-B35E-D2A2439E3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44054"/>
              </p:ext>
            </p:extLst>
          </p:nvPr>
        </p:nvGraphicFramePr>
        <p:xfrm>
          <a:off x="393700" y="4785678"/>
          <a:ext cx="10515600" cy="1517056"/>
        </p:xfrm>
        <a:graphic>
          <a:graphicData uri="http://schemas.openxmlformats.org/drawingml/2006/table">
            <a:tbl>
              <a:tblPr/>
              <a:tblGrid>
                <a:gridCol w="3575304">
                  <a:extLst>
                    <a:ext uri="{9D8B030D-6E8A-4147-A177-3AD203B41FA5}">
                      <a16:colId xmlns:a16="http://schemas.microsoft.com/office/drawing/2014/main" xmlns="" val="1496742041"/>
                    </a:ext>
                  </a:extLst>
                </a:gridCol>
                <a:gridCol w="6940296">
                  <a:extLst>
                    <a:ext uri="{9D8B030D-6E8A-4147-A177-3AD203B41FA5}">
                      <a16:colId xmlns:a16="http://schemas.microsoft.com/office/drawing/2014/main" xmlns="" val="19855499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hlinkClick r:id="rId11" tooltip="statistics.pstdev"/>
                        </a:rPr>
                        <a:t>pstdev</a:t>
                      </a:r>
                      <a:r>
                        <a:rPr lang="en-GB" dirty="0">
                          <a:hlinkClick r:id="rId11" tooltip="statistics.pstdev"/>
                        </a:rPr>
                        <a:t>()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Population standard deviation of data.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1346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hlinkClick r:id="rId12" tooltip="statistics.pvariance"/>
                        </a:rPr>
                        <a:t>pvariance</a:t>
                      </a:r>
                      <a:r>
                        <a:rPr lang="en-GB" dirty="0">
                          <a:hlinkClick r:id="rId12" tooltip="statistics.pvariance"/>
                        </a:rPr>
                        <a:t>()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Population variance of data.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1467482"/>
                  </a:ext>
                </a:extLst>
              </a:tr>
              <a:tr h="419776">
                <a:tc>
                  <a:txBody>
                    <a:bodyPr/>
                    <a:lstStyle/>
                    <a:p>
                      <a:r>
                        <a:rPr lang="en-GB" dirty="0" err="1">
                          <a:hlinkClick r:id="rId13" tooltip="statistics.stdev"/>
                        </a:rPr>
                        <a:t>stdev</a:t>
                      </a:r>
                      <a:r>
                        <a:rPr lang="en-GB" dirty="0">
                          <a:hlinkClick r:id="rId13" tooltip="statistics.stdev"/>
                        </a:rPr>
                        <a:t>()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Sample standard deviation of data.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5005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>
                          <a:hlinkClick r:id="rId14" tooltip="statistics.variance"/>
                        </a:rPr>
                        <a:t>variance()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Sample variance of data.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4415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541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16969</TotalTime>
  <Words>708</Words>
  <Application>Microsoft Office PowerPoint</Application>
  <PresentationFormat>Widescreen</PresentationFormat>
  <Paragraphs>212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Office Theme</vt:lpstr>
      <vt:lpstr>Core libraries</vt:lpstr>
      <vt:lpstr>Built in functions</vt:lpstr>
      <vt:lpstr>Python Standard Library </vt:lpstr>
      <vt:lpstr>Useful libraries: text</vt:lpstr>
      <vt:lpstr>Collections https://docs.python.org/3/library/collections.html </vt:lpstr>
      <vt:lpstr>Collections https://docs.python.org/3/library/collections.html </vt:lpstr>
      <vt:lpstr>Useful libraries: binary data</vt:lpstr>
      <vt:lpstr>Useful libraries: maths</vt:lpstr>
      <vt:lpstr>Statistics https://docs.python.org/3/library/statistics.html </vt:lpstr>
      <vt:lpstr>Random selection</vt:lpstr>
      <vt:lpstr>Auditing random numbers</vt:lpstr>
      <vt:lpstr>Useful libraries: lists/arrays</vt:lpstr>
      <vt:lpstr> </vt:lpstr>
      <vt:lpstr>Turtle</vt:lpstr>
      <vt:lpstr>Useful libraries: talking to the outside world</vt:lpstr>
      <vt:lpstr>Databases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Andrew Evans</cp:lastModifiedBy>
  <cp:revision>1488</cp:revision>
  <dcterms:created xsi:type="dcterms:W3CDTF">2017-08-18T14:16:12Z</dcterms:created>
  <dcterms:modified xsi:type="dcterms:W3CDTF">2017-11-16T18:50:58Z</dcterms:modified>
</cp:coreProperties>
</file>