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1572" r:id="rId2"/>
    <p:sldId id="1573" r:id="rId3"/>
    <p:sldId id="1561" r:id="rId4"/>
    <p:sldId id="1563" r:id="rId5"/>
    <p:sldId id="1576" r:id="rId6"/>
    <p:sldId id="1577" r:id="rId7"/>
    <p:sldId id="1581" r:id="rId8"/>
    <p:sldId id="1564" r:id="rId9"/>
    <p:sldId id="1578" r:id="rId10"/>
    <p:sldId id="1579" r:id="rId11"/>
    <p:sldId id="1580" r:id="rId12"/>
    <p:sldId id="1582" r:id="rId13"/>
    <p:sldId id="1583" r:id="rId14"/>
    <p:sldId id="1585" r:id="rId15"/>
    <p:sldId id="1565" r:id="rId16"/>
    <p:sldId id="1586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041" autoAdjust="0"/>
    <p:restoredTop sz="65291" autoAdjust="0"/>
  </p:normalViewPr>
  <p:slideViewPr>
    <p:cSldViewPr snapToGrid="0">
      <p:cViewPr varScale="1">
        <p:scale>
          <a:sx n="72" d="100"/>
          <a:sy n="72" d="100"/>
        </p:scale>
        <p:origin x="32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 varScale="1">
        <p:scale>
          <a:sx n="81" d="100"/>
          <a:sy n="81" d="100"/>
        </p:scale>
        <p:origin x="3174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xmlns="" id="{37D4F06F-9AB2-4BEE-92C3-62BD5FF093C0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8D4889E7-3EF2-4CB1-B589-46A6E9F66CEB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7263394-5E78-4E60-A0EB-01BAB7C1B808}" type="datetimeFigureOut">
              <a:rPr lang="en-GB" smtClean="0"/>
              <a:t>16/11/2017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274DEEF8-EEC9-4227-9392-0A6ECE315E97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B5FBC98C-0309-4AF5-BB4E-7791FA6FD9A1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944820-C3CF-4C14-8917-F2AD192D670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8208300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5863BF-F796-4368-80E3-69D92631BBF7}" type="datetimeFigureOut">
              <a:rPr lang="en-GB" smtClean="0"/>
              <a:t>16/11/2017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AF8E6D-2F87-4F6A-97CA-AABE12BDBAA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232728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AF8E6D-2F87-4F6A-97CA-AABE12BDBAA7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3162768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AF8E6D-2F87-4F6A-97CA-AABE12BDBAA7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883594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AF8E6D-2F87-4F6A-97CA-AABE12BDBAA7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283799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AF8E6D-2F87-4F6A-97CA-AABE12BDBAA7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022943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https://en.wikipedia.org/wiki/Tcl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AF8E6D-2F87-4F6A-97CA-AABE12BDBAA7}" type="slidenum">
              <a:rPr lang="en-GB" smtClean="0"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2020469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AF8E6D-2F87-4F6A-97CA-AABE12BDBAA7}" type="slidenum">
              <a:rPr lang="en-GB" smtClean="0"/>
              <a:t>16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5610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9A9F0E3-1DEC-46B1-B715-5564EC81CC4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BF010337-6B9C-490F-9748-CF9EB3CC311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1B195DC1-471D-4158-B4C0-26ABF3007B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5C198-0286-4978-B10F-877371E3E014}" type="datetimeFigureOut">
              <a:rPr lang="en-GB" smtClean="0"/>
              <a:t>16/11/2017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49CFD95E-788A-4050-99B9-9F8DCAB291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CB3994D5-8159-4CBD-BC45-FB2BB3EB46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CE0BD-95E0-4F46-9ACA-B8EA446F9D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73701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15F699B-93B4-41E7-919E-399956BA5C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AC9C565E-14CE-4731-91A2-DB9CAAC776D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97EEAD6F-E3A6-4DDF-83E9-02D37D35F2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5C198-0286-4978-B10F-877371E3E014}" type="datetimeFigureOut">
              <a:rPr lang="en-GB" smtClean="0"/>
              <a:t>16/11/2017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20AD1376-91E7-4AE6-B455-B590365F9D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B2E26C96-033E-42AD-B9C0-E5BDFB081D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CE0BD-95E0-4F46-9ACA-B8EA446F9D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32129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91F29EFD-C5DD-40E1-B027-1F860B8FA07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106F45A3-A0A0-47B1-9F46-1B200BD4734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999FADEF-A226-471C-B363-7735F40732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5C198-0286-4978-B10F-877371E3E014}" type="datetimeFigureOut">
              <a:rPr lang="en-GB" smtClean="0"/>
              <a:t>16/11/2017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C5EA68FC-34EC-4467-AB2C-205D169E19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66926806-2BF6-4350-9696-13184FABC1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CE0BD-95E0-4F46-9ACA-B8EA446F9D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671626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88CC681-92F5-4172-9843-D4A25F823E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8DAE0DE-5ACE-4F8E-8B18-EA529A356F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CAA54581-B1B7-451B-A7E7-C1FE61B21F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5C198-0286-4978-B10F-877371E3E014}" type="datetimeFigureOut">
              <a:rPr lang="en-GB" smtClean="0"/>
              <a:t>16/11/2017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9E41066C-DB19-4237-A027-6DA09BCFA9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328517B1-0C19-4EF0-8F47-0650A08AC0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CE0BD-95E0-4F46-9ACA-B8EA446F9D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01149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8200EC5-C6F4-4CFC-BB8B-9CDA9B5259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FEBF61D9-1F23-4424-BE39-D53C145567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B94AB635-654C-4EC0-929F-9F1A3FE9EC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5C198-0286-4978-B10F-877371E3E014}" type="datetimeFigureOut">
              <a:rPr lang="en-GB" smtClean="0"/>
              <a:t>16/11/2017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50A99E75-01D2-43FD-8DD6-963F3415E5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D1804BE6-3E07-4210-BF3E-EC65D095BB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CE0BD-95E0-4F46-9ACA-B8EA446F9D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94422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943B3CF-7C7F-4288-87A6-787E573959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464FA1B-B65E-4AC6-BC13-AD67348B0E4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A86B0F39-6CD9-4463-946F-A5091936519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7DB5E872-2DAC-4C44-9CE7-12CB5B6F46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5C198-0286-4978-B10F-877371E3E014}" type="datetimeFigureOut">
              <a:rPr lang="en-GB" smtClean="0"/>
              <a:t>16/11/2017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8900F7DA-7FDC-4F09-9B39-BDBDD7E040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A022EE91-2857-41DA-99D4-65B61452D9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CE0BD-95E0-4F46-9ACA-B8EA446F9D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21050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0B2F0A5-2CCC-48C5-B89B-E0A1B1D804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6D7A14E5-BE3B-42F6-9B11-765F53A295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00DA1860-13A7-4188-9C43-F15D2C61B49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95F5E94B-94D2-4566-A638-763F3694296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70DB6081-BA03-4F62-B362-796595F0D3D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B4745CE4-ECBE-4A13-BC8F-D71C51EA83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5C198-0286-4978-B10F-877371E3E014}" type="datetimeFigureOut">
              <a:rPr lang="en-GB" smtClean="0"/>
              <a:t>16/11/2017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EF4B10DF-8046-4917-8329-F6ECF4A856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7CE9AB88-500E-406E-A3B0-A1569605DD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CE0BD-95E0-4F46-9ACA-B8EA446F9D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42266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C3CDC35-1C97-4AFE-A6F9-5472158F81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DE03EA8E-1324-4009-A219-F88C292164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5C198-0286-4978-B10F-877371E3E014}" type="datetimeFigureOut">
              <a:rPr lang="en-GB" smtClean="0"/>
              <a:t>16/11/2017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0970797D-0BF8-4527-BC0C-41F3FED9B1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07E9ADAE-5AFE-4622-A4FE-970A04ABA8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CE0BD-95E0-4F46-9ACA-B8EA446F9D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21230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E2EFE443-86C8-47FA-9C3F-58E195AC7C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5C198-0286-4978-B10F-877371E3E014}" type="datetimeFigureOut">
              <a:rPr lang="en-GB" smtClean="0"/>
              <a:t>16/11/2017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9659A948-37D3-42E0-933B-D3346F1556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8C0DF4E6-CF48-4CA2-A526-BCB3E66558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CE0BD-95E0-4F46-9ACA-B8EA446F9D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15506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9D74ED9-2181-4D7D-A22B-E504919A4D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2255F99F-442A-40EF-B6D9-8AE3FD7DDC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70D5618F-CEA0-4CC2-9F91-33C9A271A03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E8D93E4B-BBFF-41AD-9467-55B3B6B65D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5C198-0286-4978-B10F-877371E3E014}" type="datetimeFigureOut">
              <a:rPr lang="en-GB" smtClean="0"/>
              <a:t>16/11/2017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B4A1EED0-6CFF-4B36-9E7E-B28289B467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6410B51B-459C-4C50-BA52-C162524971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CE0BD-95E0-4F46-9ACA-B8EA446F9D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61021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E4D10B4-A81C-4DE1-8383-56506689F4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5698D5E9-601C-4784-A35E-A21C5D37EB8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65F8BB5B-A39E-4356-A604-BBFCA29098F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7532E38B-8A3F-4CBF-A623-7D746C4193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5C198-0286-4978-B10F-877371E3E014}" type="datetimeFigureOut">
              <a:rPr lang="en-GB" smtClean="0"/>
              <a:t>16/11/2017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3356A909-848A-49DA-94DD-656E49C6AB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C1AE1EED-919A-4634-BCF7-574685131B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CE0BD-95E0-4F46-9ACA-B8EA446F9D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989102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0A4BA5F1-6827-423D-B0C0-F2640AB160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D8DAB672-1910-4405-97A2-4CE7CEAE1D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26B69774-A2CF-4E6B-9892-53D6CD68942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15C198-0286-4978-B10F-877371E3E014}" type="datetimeFigureOut">
              <a:rPr lang="en-GB" smtClean="0"/>
              <a:t>16/11/2017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C7B97D22-587F-489E-89F3-20BD5BE5877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32B919AF-E929-40C7-95C1-01D45FC43DD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5CE0BD-95E0-4F46-9ACA-B8EA446F9D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63886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docs.python.org/3/library/random.html#bookkeeping-functions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docs.python.org/3/library/bisect.html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docs.python.org/3/library/tk.html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wxpython.org/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python-pillow.org/" TargetMode="External"/><Relationship Id="rId2" Type="http://schemas.openxmlformats.org/officeDocument/2006/relationships/hyperlink" Target="https://docs.python.org/3/library/turtle.html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docs.python.org/3/library/argparse.html" TargetMode="External"/><Relationship Id="rId2" Type="http://schemas.openxmlformats.org/officeDocument/2006/relationships/hyperlink" Target="https://docs.python.org/3/faq/library.html#how-do-i-access-the-serial-rs232-port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docs.python.org/3/library/datetime.html" TargetMode="Externa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wiki.python.org/moin/DatabaseProgramming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docs.python.org/3/library/sqlite3.html" TargetMode="External"/><Relationship Id="rId4" Type="http://schemas.openxmlformats.org/officeDocument/2006/relationships/hyperlink" Target="https://docs.python.org/3/library/dbm.html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docs.python.org/3/library/functions.html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docs.python.org/3/library/index.html" TargetMode="External"/><Relationship Id="rId2" Type="http://schemas.openxmlformats.org/officeDocument/2006/relationships/hyperlink" Target="https://docs.python.org/3/py-modindex.html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docs.python.org/3/tutorial/stdlib.html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docs.python.org/3/library/unicodedata.html" TargetMode="External"/><Relationship Id="rId2" Type="http://schemas.openxmlformats.org/officeDocument/2006/relationships/hyperlink" Target="https://docs.python.org/3/library/difflib.html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docs.python.org/3/library/re.html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docs.python.org/3/library/collections.html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docs.python.org/3/library/collections.html#collections.Counter" TargetMode="External"/><Relationship Id="rId2" Type="http://schemas.openxmlformats.org/officeDocument/2006/relationships/hyperlink" Target="https://docs.python.org/3/library/collections.html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docs.python.org/3/library/struct.html" TargetMode="External"/><Relationship Id="rId2" Type="http://schemas.openxmlformats.org/officeDocument/2006/relationships/hyperlink" Target="https://docs.python.org/3/library/binary.html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docs.python.org/3/library/decimal.html" TargetMode="External"/><Relationship Id="rId2" Type="http://schemas.openxmlformats.org/officeDocument/2006/relationships/hyperlink" Target="https://docs.python.org/3/library/fractions.html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hyperlink" Target="https://docs.python.org/3/library/statistics.html#statistics.median_high" TargetMode="External"/><Relationship Id="rId13" Type="http://schemas.openxmlformats.org/officeDocument/2006/relationships/hyperlink" Target="https://docs.python.org/3/library/statistics.html#statistics.stdev" TargetMode="External"/><Relationship Id="rId3" Type="http://schemas.openxmlformats.org/officeDocument/2006/relationships/hyperlink" Target="https://docs.python.org/3/library/statistics.html" TargetMode="External"/><Relationship Id="rId7" Type="http://schemas.openxmlformats.org/officeDocument/2006/relationships/hyperlink" Target="https://docs.python.org/3/library/statistics.html#statistics.median_low" TargetMode="External"/><Relationship Id="rId12" Type="http://schemas.openxmlformats.org/officeDocument/2006/relationships/hyperlink" Target="https://docs.python.org/3/library/statistics.html#statistics.pvariance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docs.python.org/3/library/statistics.html#statistics.median" TargetMode="External"/><Relationship Id="rId11" Type="http://schemas.openxmlformats.org/officeDocument/2006/relationships/hyperlink" Target="https://docs.python.org/3/library/statistics.html#statistics.pstdev" TargetMode="External"/><Relationship Id="rId5" Type="http://schemas.openxmlformats.org/officeDocument/2006/relationships/hyperlink" Target="https://docs.python.org/3/library/statistics.html#statistics.harmonic_mean" TargetMode="External"/><Relationship Id="rId10" Type="http://schemas.openxmlformats.org/officeDocument/2006/relationships/hyperlink" Target="https://docs.python.org/3/library/statistics.html#statistics.mode" TargetMode="External"/><Relationship Id="rId4" Type="http://schemas.openxmlformats.org/officeDocument/2006/relationships/hyperlink" Target="https://docs.python.org/3/library/statistics.html#statistics.mean" TargetMode="External"/><Relationship Id="rId9" Type="http://schemas.openxmlformats.org/officeDocument/2006/relationships/hyperlink" Target="https://docs.python.org/3/library/statistics.html#statistics.median_grouped" TargetMode="External"/><Relationship Id="rId14" Type="http://schemas.openxmlformats.org/officeDocument/2006/relationships/hyperlink" Target="https://docs.python.org/3/library/statistics.html#statistics.variance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A108F69-E41D-452D-AD8B-BBB662B088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GB" dirty="0"/>
              <a:t>Core libraries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15B90EF-DB5E-480E-A8E3-D1195870ED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Scripts, by default only import 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sys</a:t>
            </a:r>
            <a:r>
              <a:rPr lang="en-GB" dirty="0"/>
              <a:t> (various system services/functions) and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builtins</a:t>
            </a:r>
            <a:r>
              <a:rPr lang="en-GB" dirty="0"/>
              <a:t> (built-in functions, exceptions and special objects like 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None </a:t>
            </a:r>
            <a:r>
              <a:rPr lang="en-GB" dirty="0"/>
              <a:t>and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False</a:t>
            </a:r>
            <a:r>
              <a:rPr lang="en-GB" dirty="0"/>
              <a:t>).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The Python shell doesn’t import 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sys</a:t>
            </a:r>
            <a:r>
              <a:rPr lang="en-GB" dirty="0"/>
              <a:t>, and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builtins</a:t>
            </a:r>
            <a:r>
              <a:rPr lang="en-GB" dirty="0"/>
              <a:t> is hidden away as 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__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builtins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__.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817055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47D89D8-B30D-43F8-A7FC-FBB020C79B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GB" dirty="0"/>
              <a:t>Random selection</a:t>
            </a: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xmlns="" id="{7FD9905C-26AC-4170-90AA-0D4D65EA9735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379828" y="2662472"/>
            <a:ext cx="10283483" cy="26776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Random library includes functions for: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dirty="0">
                <a:latin typeface="Arial" panose="020B0604020202020204" pitchFamily="34" charset="0"/>
              </a:rPr>
              <a:t>Selecting a random choice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Shuffling lists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dirty="0">
                <a:latin typeface="Arial" panose="020B0604020202020204" pitchFamily="34" charset="0"/>
              </a:rPr>
              <a:t>Sampling a list randomly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Generating different probability distributions for sampling.</a:t>
            </a:r>
          </a:p>
        </p:txBody>
      </p:sp>
    </p:spTree>
    <p:extLst>
      <p:ext uri="{BB962C8B-B14F-4D97-AF65-F5344CB8AC3E}">
        <p14:creationId xmlns:p14="http://schemas.microsoft.com/office/powerpoint/2010/main" val="173508169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6B8BEB6-0501-4F66-9405-3E982FC773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GB" dirty="0"/>
              <a:t>Auditing random numbers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77EDF77-65EB-4E71-8799-643D4CA929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7185" y="2250830"/>
            <a:ext cx="10515600" cy="3791195"/>
          </a:xfrm>
        </p:spPr>
        <p:txBody>
          <a:bodyPr/>
          <a:lstStyle/>
          <a:p>
            <a:pPr marL="0" indent="0">
              <a:buNone/>
            </a:pPr>
            <a:r>
              <a:rPr lang="en-GB" dirty="0"/>
              <a:t>Often we want to generate a repeatable sequence of random numbers so we can rerun models or analyses with random numbers, but </a:t>
            </a:r>
            <a:r>
              <a:rPr lang="en-GB" dirty="0" err="1"/>
              <a:t>repeatably</a:t>
            </a:r>
            <a:r>
              <a:rPr lang="en-GB" dirty="0"/>
              <a:t>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>
                <a:hlinkClick r:id="rId3"/>
              </a:rPr>
              <a:t>https://docs.python.org/3/library/random.html#bookkeeping-functions</a:t>
            </a:r>
            <a:r>
              <a:rPr lang="en-GB" dirty="0"/>
              <a:t> </a:t>
            </a:r>
          </a:p>
          <a:p>
            <a:pPr marL="0" indent="0">
              <a:buNone/>
            </a:pPr>
            <a:r>
              <a:rPr lang="en-GB" dirty="0"/>
              <a:t>Normally uses </a:t>
            </a:r>
            <a:r>
              <a:rPr lang="en-GB" dirty="0" err="1"/>
              <a:t>os</a:t>
            </a:r>
            <a:r>
              <a:rPr lang="en-GB" dirty="0"/>
              <a:t> time, but can be forced to a seed.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3539472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Useful libraries: lists/arrays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/>
              <a:t>bisect — Array bisection algorithm (efficient large sorted arrays for finding stuff)</a:t>
            </a:r>
          </a:p>
          <a:p>
            <a:pPr marL="0" indent="0">
              <a:buNone/>
            </a:pPr>
            <a:r>
              <a:rPr lang="en-GB" dirty="0">
                <a:hlinkClick r:id="rId2"/>
              </a:rPr>
              <a:t>https://docs.python.org/3/library/bisect.html</a:t>
            </a:r>
            <a:r>
              <a:rPr lang="en-GB" dirty="0"/>
              <a:t> </a:t>
            </a:r>
          </a:p>
          <a:p>
            <a:pPr marL="0" indent="0">
              <a:buNone/>
            </a:pPr>
            <a:r>
              <a:rPr lang="en-GB" dirty="0"/>
              <a:t>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8563646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27B091E-1CF6-4C6E-BFA4-0E0BE48F69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GB" dirty="0"/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5B9E10C-8A1E-43A6-9583-BDCA42E2B5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504837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GB" dirty="0">
                <a:hlinkClick r:id="rId3"/>
              </a:rPr>
              <a:t>https://docs.python.org/3/library/tk.html</a:t>
            </a:r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Used for Graphical User Interfaces (windows etc.)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Wrapper for a library called </a:t>
            </a:r>
            <a:r>
              <a:rPr lang="en-GB" dirty="0" err="1"/>
              <a:t>Tk</a:t>
            </a:r>
            <a:r>
              <a:rPr lang="en-GB" dirty="0"/>
              <a:t> (GUI components) and its manipulation languages </a:t>
            </a:r>
            <a:r>
              <a:rPr lang="en-GB" dirty="0" err="1"/>
              <a:t>Tcl</a:t>
            </a:r>
            <a:r>
              <a:rPr lang="en-GB" dirty="0"/>
              <a:t>. 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See also:</a:t>
            </a:r>
          </a:p>
          <a:p>
            <a:pPr marL="0" indent="0">
              <a:buNone/>
            </a:pPr>
            <a:r>
              <a:rPr lang="en-GB" dirty="0" err="1"/>
              <a:t>wxPython</a:t>
            </a:r>
            <a:r>
              <a:rPr lang="en-GB" dirty="0"/>
              <a:t>: Native looking applications:</a:t>
            </a:r>
          </a:p>
          <a:p>
            <a:pPr marL="0" indent="0">
              <a:buNone/>
            </a:pPr>
            <a:r>
              <a:rPr lang="en-GB" dirty="0">
                <a:hlinkClick r:id="rId4"/>
              </a:rPr>
              <a:t>https://www.wxpython.org/</a:t>
            </a:r>
            <a:endParaRPr lang="en-GB" dirty="0"/>
          </a:p>
          <a:p>
            <a:pPr marL="0" indent="0">
              <a:buNone/>
            </a:pPr>
            <a:r>
              <a:rPr lang="en-GB" dirty="0"/>
              <a:t>(Not in Anaconda)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990600" y="5175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GB" dirty="0" smtClean="0"/>
              <a:t>Useful libraries: </a:t>
            </a:r>
            <a:r>
              <a:rPr lang="en-GB" dirty="0" err="1" smtClean="0"/>
              <a:t>TkInter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8387884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701E7AF-B22B-4009-89EB-B51EB36D90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GB" dirty="0"/>
              <a:t>Turtle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3DC0707-E0AB-49EA-84C8-D20D4741A7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>
                <a:hlinkClick r:id="rId2"/>
              </a:rPr>
              <a:t>https://docs.python.org/3/library/turtle.html</a:t>
            </a:r>
            <a:r>
              <a:rPr lang="en-GB" dirty="0"/>
              <a:t> 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For drawing shapes.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 err="1"/>
              <a:t>TKInter</a:t>
            </a:r>
            <a:r>
              <a:rPr lang="en-GB" dirty="0"/>
              <a:t> will allow you to load and display images, but there are additional external libraries better set up for this, including Pillow:</a:t>
            </a:r>
          </a:p>
          <a:p>
            <a:pPr marL="0" indent="0">
              <a:buNone/>
            </a:pPr>
            <a:r>
              <a:rPr lang="en-GB" dirty="0">
                <a:hlinkClick r:id="rId3"/>
              </a:rPr>
              <a:t>http://python-pillow.org/</a:t>
            </a:r>
            <a:r>
              <a:rPr lang="en-GB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7363398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Serial ports</a:t>
            </a:r>
          </a:p>
          <a:p>
            <a:pPr marL="0" indent="0">
              <a:buNone/>
            </a:pPr>
            <a:r>
              <a:rPr lang="en-GB" dirty="0">
                <a:hlinkClick r:id="rId2"/>
              </a:rPr>
              <a:t>https://docs.python.org/3/faq/library.html#how-do-i-access-the-serial-rs232-port</a:t>
            </a:r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 err="1"/>
              <a:t>argparse</a:t>
            </a:r>
            <a:r>
              <a:rPr lang="en-GB" dirty="0"/>
              <a:t> — Parser for command-line options, arguments and sub-commands</a:t>
            </a:r>
          </a:p>
          <a:p>
            <a:pPr marL="0" indent="0">
              <a:buNone/>
            </a:pPr>
            <a:r>
              <a:rPr lang="en-GB" dirty="0">
                <a:hlinkClick r:id="rId3"/>
              </a:rPr>
              <a:t>https://docs.python.org/3/library/argparse.html</a:t>
            </a:r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 err="1"/>
              <a:t>datetime</a:t>
            </a:r>
            <a:endParaRPr lang="en-GB" dirty="0"/>
          </a:p>
          <a:p>
            <a:pPr marL="0" indent="0">
              <a:buNone/>
            </a:pPr>
            <a:r>
              <a:rPr lang="en-GB" dirty="0">
                <a:hlinkClick r:id="rId4"/>
              </a:rPr>
              <a:t>https://docs.python.org/3/library/datetime.html</a:t>
            </a:r>
            <a:r>
              <a:rPr lang="en-GB" dirty="0"/>
              <a:t> 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xmlns="" id="{B501A558-3D36-4551-9BFE-E51C9E7EBD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Useful libraries: talking to the outside world</a:t>
            </a:r>
          </a:p>
        </p:txBody>
      </p:sp>
    </p:spTree>
    <p:extLst>
      <p:ext uri="{BB962C8B-B14F-4D97-AF65-F5344CB8AC3E}">
        <p14:creationId xmlns:p14="http://schemas.microsoft.com/office/powerpoint/2010/main" val="313363294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74A82B4-67B6-4B2E-9067-DB488ED595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GB" dirty="0"/>
              <a:t>Databases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A64C135-6CFA-458A-9FBD-45088EE5CB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53883"/>
            <a:ext cx="10515600" cy="4123080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GB" dirty="0"/>
              <a:t>DB-API</a:t>
            </a:r>
            <a:endParaRPr lang="en-GB" dirty="0">
              <a:hlinkClick r:id="rId3"/>
            </a:endParaRPr>
          </a:p>
          <a:p>
            <a:pPr marL="0" indent="0">
              <a:buNone/>
            </a:pPr>
            <a:r>
              <a:rPr lang="en-GB" dirty="0">
                <a:hlinkClick r:id="rId3"/>
              </a:rPr>
              <a:t>https://wiki.python.org/moin/DatabaseProgramming</a:t>
            </a:r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 err="1"/>
              <a:t>dbm</a:t>
            </a:r>
            <a:r>
              <a:rPr lang="en-GB" dirty="0"/>
              <a:t> — Interfaces to Unix “databases”</a:t>
            </a:r>
          </a:p>
          <a:p>
            <a:pPr marL="0" indent="0">
              <a:buNone/>
            </a:pPr>
            <a:r>
              <a:rPr lang="en-GB" dirty="0">
                <a:hlinkClick r:id="rId4"/>
              </a:rPr>
              <a:t>https://docs.python.org/3/library/dbm.html</a:t>
            </a:r>
            <a:endParaRPr lang="en-GB" dirty="0"/>
          </a:p>
          <a:p>
            <a:pPr marL="0" indent="0">
              <a:buNone/>
            </a:pPr>
            <a:r>
              <a:rPr lang="en-GB" dirty="0"/>
              <a:t>Simple database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sqlite3 — DB-API 2.0 interface for SQLite databases</a:t>
            </a:r>
          </a:p>
          <a:p>
            <a:pPr marL="0" indent="0">
              <a:buNone/>
            </a:pPr>
            <a:r>
              <a:rPr lang="en-GB" dirty="0">
                <a:hlinkClick r:id="rId5"/>
              </a:rPr>
              <a:t>https://docs.python.org/3/library/sqlite3.html</a:t>
            </a:r>
            <a:r>
              <a:rPr lang="en-GB" dirty="0"/>
              <a:t> </a:t>
            </a:r>
          </a:p>
          <a:p>
            <a:pPr marL="0" indent="0">
              <a:buNone/>
            </a:pPr>
            <a:r>
              <a:rPr lang="en-GB" dirty="0"/>
              <a:t>Used as small databases inside, for example, Firefox.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400802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4044E79-D31D-4F46-A233-C31307EEF6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366" y="106166"/>
            <a:ext cx="10515600" cy="1325563"/>
          </a:xfrm>
        </p:spPr>
        <p:txBody>
          <a:bodyPr/>
          <a:lstStyle/>
          <a:p>
            <a:pPr algn="r"/>
            <a:r>
              <a:rPr lang="en-GB" dirty="0"/>
              <a:t>Built in functions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xmlns="" id="{FD46DCCB-EA25-4081-B135-C84180A69725}"/>
              </a:ext>
            </a:extLst>
          </p:cNvPr>
          <p:cNvGraphicFramePr>
            <a:graphicFrameLocks noGrp="1"/>
          </p:cNvGraphicFramePr>
          <p:nvPr>
            <p:ph idx="1"/>
            <p:extLst/>
          </p:nvPr>
        </p:nvGraphicFramePr>
        <p:xfrm>
          <a:off x="942535" y="1431729"/>
          <a:ext cx="9621356" cy="4351340"/>
        </p:xfrm>
        <a:graphic>
          <a:graphicData uri="http://schemas.openxmlformats.org/drawingml/2006/table">
            <a:tbl>
              <a:tblPr/>
              <a:tblGrid>
                <a:gridCol w="1957256">
                  <a:extLst>
                    <a:ext uri="{9D8B030D-6E8A-4147-A177-3AD203B41FA5}">
                      <a16:colId xmlns:a16="http://schemas.microsoft.com/office/drawing/2014/main" xmlns="" val="1101042252"/>
                    </a:ext>
                  </a:extLst>
                </a:gridCol>
                <a:gridCol w="1916025">
                  <a:extLst>
                    <a:ext uri="{9D8B030D-6E8A-4147-A177-3AD203B41FA5}">
                      <a16:colId xmlns:a16="http://schemas.microsoft.com/office/drawing/2014/main" xmlns="" val="1037023076"/>
                    </a:ext>
                  </a:extLst>
                </a:gridCol>
                <a:gridCol w="1916025">
                  <a:extLst>
                    <a:ext uri="{9D8B030D-6E8A-4147-A177-3AD203B41FA5}">
                      <a16:colId xmlns:a16="http://schemas.microsoft.com/office/drawing/2014/main" xmlns="" val="823291303"/>
                    </a:ext>
                  </a:extLst>
                </a:gridCol>
                <a:gridCol w="1916025">
                  <a:extLst>
                    <a:ext uri="{9D8B030D-6E8A-4147-A177-3AD203B41FA5}">
                      <a16:colId xmlns:a16="http://schemas.microsoft.com/office/drawing/2014/main" xmlns="" val="3877754486"/>
                    </a:ext>
                  </a:extLst>
                </a:gridCol>
                <a:gridCol w="1916025">
                  <a:extLst>
                    <a:ext uri="{9D8B030D-6E8A-4147-A177-3AD203B41FA5}">
                      <a16:colId xmlns:a16="http://schemas.microsoft.com/office/drawing/2014/main" xmlns="" val="2901787560"/>
                    </a:ext>
                  </a:extLst>
                </a:gridCol>
              </a:tblGrid>
              <a:tr h="310810">
                <a:tc>
                  <a:txBody>
                    <a:bodyPr/>
                    <a:lstStyle/>
                    <a:p>
                      <a:r>
                        <a:rPr lang="en-GB" sz="1500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abs()</a:t>
                      </a:r>
                    </a:p>
                  </a:txBody>
                  <a:tcPr marL="77702" marR="77702" marT="38851" marB="3885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500" baseline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dict</a:t>
                      </a:r>
                      <a:r>
                        <a:rPr lang="en-GB" sz="1500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</a:t>
                      </a:r>
                    </a:p>
                  </a:txBody>
                  <a:tcPr marL="77702" marR="77702" marT="38851" marB="3885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500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help()</a:t>
                      </a:r>
                    </a:p>
                  </a:txBody>
                  <a:tcPr marL="77702" marR="77702" marT="38851" marB="3885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500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min()</a:t>
                      </a:r>
                    </a:p>
                  </a:txBody>
                  <a:tcPr marL="77702" marR="77702" marT="38851" marB="3885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50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setattr</a:t>
                      </a:r>
                      <a:r>
                        <a:rPr lang="en-GB" sz="15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</a:t>
                      </a:r>
                    </a:p>
                  </a:txBody>
                  <a:tcPr marL="77702" marR="77702" marT="38851" marB="3885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603538402"/>
                  </a:ext>
                </a:extLst>
              </a:tr>
              <a:tr h="310810">
                <a:tc>
                  <a:txBody>
                    <a:bodyPr/>
                    <a:lstStyle/>
                    <a:p>
                      <a:r>
                        <a:rPr lang="en-GB" sz="1500" kern="120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all()</a:t>
                      </a:r>
                    </a:p>
                  </a:txBody>
                  <a:tcPr marL="77702" marR="77702" marT="38851" marB="3885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500" kern="120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dir</a:t>
                      </a:r>
                      <a:r>
                        <a:rPr lang="en-GB" sz="1500" kern="120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()</a:t>
                      </a:r>
                    </a:p>
                  </a:txBody>
                  <a:tcPr marL="77702" marR="77702" marT="38851" marB="3885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500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hex()</a:t>
                      </a:r>
                    </a:p>
                  </a:txBody>
                  <a:tcPr marL="77702" marR="77702" marT="38851" marB="3885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500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next()</a:t>
                      </a:r>
                    </a:p>
                  </a:txBody>
                  <a:tcPr marL="77702" marR="77702" marT="38851" marB="3885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5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slice()</a:t>
                      </a:r>
                    </a:p>
                  </a:txBody>
                  <a:tcPr marL="77702" marR="77702" marT="38851" marB="3885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496888666"/>
                  </a:ext>
                </a:extLst>
              </a:tr>
              <a:tr h="310810">
                <a:tc>
                  <a:txBody>
                    <a:bodyPr/>
                    <a:lstStyle/>
                    <a:p>
                      <a:r>
                        <a:rPr lang="en-GB" sz="1500" kern="120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any()</a:t>
                      </a:r>
                    </a:p>
                  </a:txBody>
                  <a:tcPr marL="77702" marR="77702" marT="38851" marB="3885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500" kern="120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divmod</a:t>
                      </a:r>
                      <a:r>
                        <a:rPr lang="en-GB" sz="1500" kern="120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()</a:t>
                      </a:r>
                    </a:p>
                  </a:txBody>
                  <a:tcPr marL="77702" marR="77702" marT="38851" marB="3885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500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id()</a:t>
                      </a:r>
                    </a:p>
                  </a:txBody>
                  <a:tcPr marL="77702" marR="77702" marT="38851" marB="3885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500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object()</a:t>
                      </a:r>
                    </a:p>
                  </a:txBody>
                  <a:tcPr marL="77702" marR="77702" marT="38851" marB="3885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5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sorted()</a:t>
                      </a:r>
                    </a:p>
                  </a:txBody>
                  <a:tcPr marL="77702" marR="77702" marT="38851" marB="3885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716095859"/>
                  </a:ext>
                </a:extLst>
              </a:tr>
              <a:tr h="310810">
                <a:tc>
                  <a:txBody>
                    <a:bodyPr/>
                    <a:lstStyle/>
                    <a:p>
                      <a:r>
                        <a:rPr lang="en-GB" sz="1500" kern="120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ascii()</a:t>
                      </a:r>
                    </a:p>
                  </a:txBody>
                  <a:tcPr marL="77702" marR="77702" marT="38851" marB="3885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500" kern="120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enumerate()</a:t>
                      </a:r>
                    </a:p>
                  </a:txBody>
                  <a:tcPr marL="77702" marR="77702" marT="38851" marB="3885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500" b="0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input()</a:t>
                      </a:r>
                    </a:p>
                  </a:txBody>
                  <a:tcPr marL="77702" marR="77702" marT="38851" marB="3885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500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oct()</a:t>
                      </a:r>
                    </a:p>
                  </a:txBody>
                  <a:tcPr marL="77702" marR="77702" marT="38851" marB="3885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5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staticmethod()</a:t>
                      </a:r>
                    </a:p>
                  </a:txBody>
                  <a:tcPr marL="77702" marR="77702" marT="38851" marB="3885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711117287"/>
                  </a:ext>
                </a:extLst>
              </a:tr>
              <a:tr h="310810">
                <a:tc>
                  <a:txBody>
                    <a:bodyPr/>
                    <a:lstStyle/>
                    <a:p>
                      <a:r>
                        <a:rPr lang="en-GB" sz="1500" kern="120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bin()</a:t>
                      </a:r>
                    </a:p>
                  </a:txBody>
                  <a:tcPr marL="77702" marR="77702" marT="38851" marB="3885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500" kern="120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eval</a:t>
                      </a:r>
                      <a:r>
                        <a:rPr lang="en-GB" sz="1500" kern="120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()</a:t>
                      </a:r>
                    </a:p>
                  </a:txBody>
                  <a:tcPr marL="77702" marR="77702" marT="38851" marB="3885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500" baseline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int</a:t>
                      </a:r>
                      <a:r>
                        <a:rPr lang="en-GB" sz="1500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</a:t>
                      </a:r>
                    </a:p>
                  </a:txBody>
                  <a:tcPr marL="77702" marR="77702" marT="38851" marB="3885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500" b="0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open()</a:t>
                      </a:r>
                    </a:p>
                  </a:txBody>
                  <a:tcPr marL="77702" marR="77702" marT="38851" marB="3885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50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str</a:t>
                      </a:r>
                      <a:r>
                        <a:rPr lang="en-GB" sz="15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</a:t>
                      </a:r>
                    </a:p>
                  </a:txBody>
                  <a:tcPr marL="77702" marR="77702" marT="38851" marB="3885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443766355"/>
                  </a:ext>
                </a:extLst>
              </a:tr>
              <a:tr h="310810">
                <a:tc>
                  <a:txBody>
                    <a:bodyPr/>
                    <a:lstStyle/>
                    <a:p>
                      <a:r>
                        <a:rPr lang="en-GB" sz="1500" kern="120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bool()</a:t>
                      </a:r>
                    </a:p>
                  </a:txBody>
                  <a:tcPr marL="77702" marR="77702" marT="38851" marB="3885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500" kern="120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exec()</a:t>
                      </a:r>
                    </a:p>
                  </a:txBody>
                  <a:tcPr marL="77702" marR="77702" marT="38851" marB="3885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500" baseline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isinstance</a:t>
                      </a:r>
                      <a:r>
                        <a:rPr lang="en-GB" sz="1500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</a:t>
                      </a:r>
                    </a:p>
                  </a:txBody>
                  <a:tcPr marL="77702" marR="77702" marT="38851" marB="3885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500" baseline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ord</a:t>
                      </a:r>
                      <a:r>
                        <a:rPr lang="en-GB" sz="1500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</a:t>
                      </a:r>
                    </a:p>
                  </a:txBody>
                  <a:tcPr marL="77702" marR="77702" marT="38851" marB="3885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5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sum()</a:t>
                      </a:r>
                    </a:p>
                  </a:txBody>
                  <a:tcPr marL="77702" marR="77702" marT="38851" marB="3885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635106731"/>
                  </a:ext>
                </a:extLst>
              </a:tr>
              <a:tr h="310810">
                <a:tc>
                  <a:txBody>
                    <a:bodyPr/>
                    <a:lstStyle/>
                    <a:p>
                      <a:r>
                        <a:rPr lang="en-GB" sz="1500" kern="120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bytearray</a:t>
                      </a:r>
                      <a:r>
                        <a:rPr lang="en-GB" sz="1500" kern="120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()</a:t>
                      </a:r>
                    </a:p>
                  </a:txBody>
                  <a:tcPr marL="77702" marR="77702" marT="38851" marB="3885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500" kern="120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filter()</a:t>
                      </a:r>
                    </a:p>
                  </a:txBody>
                  <a:tcPr marL="77702" marR="77702" marT="38851" marB="3885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500" baseline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issubclass</a:t>
                      </a:r>
                      <a:r>
                        <a:rPr lang="en-GB" sz="1500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</a:t>
                      </a:r>
                    </a:p>
                  </a:txBody>
                  <a:tcPr marL="77702" marR="77702" marT="38851" marB="3885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500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pow()</a:t>
                      </a:r>
                    </a:p>
                  </a:txBody>
                  <a:tcPr marL="77702" marR="77702" marT="38851" marB="3885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5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super()</a:t>
                      </a:r>
                    </a:p>
                  </a:txBody>
                  <a:tcPr marL="77702" marR="77702" marT="38851" marB="3885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721699964"/>
                  </a:ext>
                </a:extLst>
              </a:tr>
              <a:tr h="310810">
                <a:tc>
                  <a:txBody>
                    <a:bodyPr/>
                    <a:lstStyle/>
                    <a:p>
                      <a:r>
                        <a:rPr lang="en-GB" sz="1500" kern="120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bytes()</a:t>
                      </a:r>
                    </a:p>
                  </a:txBody>
                  <a:tcPr marL="77702" marR="77702" marT="38851" marB="3885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500" kern="120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float()</a:t>
                      </a:r>
                    </a:p>
                  </a:txBody>
                  <a:tcPr marL="77702" marR="77702" marT="38851" marB="3885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500" baseline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iter</a:t>
                      </a:r>
                      <a:r>
                        <a:rPr lang="en-GB" sz="1500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</a:t>
                      </a:r>
                    </a:p>
                  </a:txBody>
                  <a:tcPr marL="77702" marR="77702" marT="38851" marB="3885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500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print()</a:t>
                      </a:r>
                    </a:p>
                  </a:txBody>
                  <a:tcPr marL="77702" marR="77702" marT="38851" marB="3885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5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tuple()</a:t>
                      </a:r>
                    </a:p>
                  </a:txBody>
                  <a:tcPr marL="77702" marR="77702" marT="38851" marB="3885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4131117036"/>
                  </a:ext>
                </a:extLst>
              </a:tr>
              <a:tr h="310810">
                <a:tc>
                  <a:txBody>
                    <a:bodyPr/>
                    <a:lstStyle/>
                    <a:p>
                      <a:r>
                        <a:rPr lang="en-GB" sz="1500" kern="120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callable()</a:t>
                      </a:r>
                    </a:p>
                  </a:txBody>
                  <a:tcPr marL="77702" marR="77702" marT="38851" marB="3885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500" kern="120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format()</a:t>
                      </a:r>
                    </a:p>
                  </a:txBody>
                  <a:tcPr marL="77702" marR="77702" marT="38851" marB="3885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500" baseline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len</a:t>
                      </a:r>
                      <a:r>
                        <a:rPr lang="en-GB" sz="1500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</a:t>
                      </a:r>
                    </a:p>
                  </a:txBody>
                  <a:tcPr marL="77702" marR="77702" marT="38851" marB="3885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500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property()</a:t>
                      </a:r>
                    </a:p>
                  </a:txBody>
                  <a:tcPr marL="77702" marR="77702" marT="38851" marB="3885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5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type()</a:t>
                      </a:r>
                    </a:p>
                  </a:txBody>
                  <a:tcPr marL="77702" marR="77702" marT="38851" marB="3885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641445109"/>
                  </a:ext>
                </a:extLst>
              </a:tr>
              <a:tr h="310810">
                <a:tc>
                  <a:txBody>
                    <a:bodyPr/>
                    <a:lstStyle/>
                    <a:p>
                      <a:r>
                        <a:rPr lang="en-GB" sz="1500" kern="120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chr</a:t>
                      </a:r>
                      <a:r>
                        <a:rPr lang="en-GB" sz="1500" kern="120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()</a:t>
                      </a:r>
                    </a:p>
                  </a:txBody>
                  <a:tcPr marL="77702" marR="77702" marT="38851" marB="3885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500" kern="120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frozenset</a:t>
                      </a:r>
                      <a:r>
                        <a:rPr lang="en-GB" sz="1500" kern="120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()</a:t>
                      </a:r>
                    </a:p>
                  </a:txBody>
                  <a:tcPr marL="77702" marR="77702" marT="38851" marB="3885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500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list()</a:t>
                      </a:r>
                    </a:p>
                  </a:txBody>
                  <a:tcPr marL="77702" marR="77702" marT="38851" marB="3885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500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range()</a:t>
                      </a:r>
                    </a:p>
                  </a:txBody>
                  <a:tcPr marL="77702" marR="77702" marT="38851" marB="3885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50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vars</a:t>
                      </a:r>
                      <a:r>
                        <a:rPr lang="en-GB" sz="15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</a:t>
                      </a:r>
                    </a:p>
                  </a:txBody>
                  <a:tcPr marL="77702" marR="77702" marT="38851" marB="3885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828209863"/>
                  </a:ext>
                </a:extLst>
              </a:tr>
              <a:tr h="310810">
                <a:tc>
                  <a:txBody>
                    <a:bodyPr/>
                    <a:lstStyle/>
                    <a:p>
                      <a:r>
                        <a:rPr lang="en-GB" sz="1500" kern="120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classmethod</a:t>
                      </a:r>
                      <a:r>
                        <a:rPr lang="en-GB" sz="1500" kern="120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()</a:t>
                      </a:r>
                    </a:p>
                  </a:txBody>
                  <a:tcPr marL="77702" marR="77702" marT="38851" marB="3885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500" kern="120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getattr</a:t>
                      </a:r>
                      <a:r>
                        <a:rPr lang="en-GB" sz="1500" kern="120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()</a:t>
                      </a:r>
                    </a:p>
                  </a:txBody>
                  <a:tcPr marL="77702" marR="77702" marT="38851" marB="3885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500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locals()</a:t>
                      </a:r>
                    </a:p>
                  </a:txBody>
                  <a:tcPr marL="77702" marR="77702" marT="38851" marB="3885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500" baseline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repr</a:t>
                      </a:r>
                      <a:r>
                        <a:rPr lang="en-GB" sz="1500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</a:t>
                      </a:r>
                    </a:p>
                  </a:txBody>
                  <a:tcPr marL="77702" marR="77702" marT="38851" marB="3885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5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zip()</a:t>
                      </a:r>
                    </a:p>
                  </a:txBody>
                  <a:tcPr marL="77702" marR="77702" marT="38851" marB="3885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42619995"/>
                  </a:ext>
                </a:extLst>
              </a:tr>
              <a:tr h="310810">
                <a:tc>
                  <a:txBody>
                    <a:bodyPr/>
                    <a:lstStyle/>
                    <a:p>
                      <a:r>
                        <a:rPr lang="en-GB" sz="1500" kern="120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compile()</a:t>
                      </a:r>
                    </a:p>
                  </a:txBody>
                  <a:tcPr marL="77702" marR="77702" marT="38851" marB="3885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500" kern="120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globals</a:t>
                      </a:r>
                      <a:r>
                        <a:rPr lang="en-GB" sz="1500" kern="120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()</a:t>
                      </a:r>
                    </a:p>
                  </a:txBody>
                  <a:tcPr marL="77702" marR="77702" marT="38851" marB="3885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500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map()</a:t>
                      </a:r>
                    </a:p>
                  </a:txBody>
                  <a:tcPr marL="77702" marR="77702" marT="38851" marB="3885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500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reversed()</a:t>
                      </a:r>
                    </a:p>
                  </a:txBody>
                  <a:tcPr marL="77702" marR="77702" marT="38851" marB="3885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5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__import__()</a:t>
                      </a:r>
                    </a:p>
                  </a:txBody>
                  <a:tcPr marL="77702" marR="77702" marT="38851" marB="3885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759882151"/>
                  </a:ext>
                </a:extLst>
              </a:tr>
              <a:tr h="310810">
                <a:tc>
                  <a:txBody>
                    <a:bodyPr/>
                    <a:lstStyle/>
                    <a:p>
                      <a:r>
                        <a:rPr lang="en-GB" sz="1500" kern="120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complex()</a:t>
                      </a:r>
                    </a:p>
                  </a:txBody>
                  <a:tcPr marL="77702" marR="77702" marT="38851" marB="3885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500" kern="120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hasattr()</a:t>
                      </a:r>
                    </a:p>
                  </a:txBody>
                  <a:tcPr marL="77702" marR="77702" marT="38851" marB="3885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500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max()</a:t>
                      </a:r>
                    </a:p>
                  </a:txBody>
                  <a:tcPr marL="77702" marR="77702" marT="38851" marB="3885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500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round()</a:t>
                      </a:r>
                    </a:p>
                  </a:txBody>
                  <a:tcPr marL="77702" marR="77702" marT="38851" marB="3885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500" dirty="0"/>
                        <a:t> </a:t>
                      </a:r>
                    </a:p>
                  </a:txBody>
                  <a:tcPr marL="77702" marR="77702" marT="38851" marB="3885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784064276"/>
                  </a:ext>
                </a:extLst>
              </a:tr>
              <a:tr h="310810">
                <a:tc>
                  <a:txBody>
                    <a:bodyPr/>
                    <a:lstStyle/>
                    <a:p>
                      <a:r>
                        <a:rPr lang="en-GB" sz="1500" baseline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delattr</a:t>
                      </a:r>
                      <a:r>
                        <a:rPr lang="en-GB" sz="1500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</a:t>
                      </a:r>
                    </a:p>
                  </a:txBody>
                  <a:tcPr marL="77702" marR="77702" marT="38851" marB="3885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500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hash()</a:t>
                      </a:r>
                    </a:p>
                  </a:txBody>
                  <a:tcPr marL="77702" marR="77702" marT="38851" marB="3885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500" baseline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memoryview</a:t>
                      </a:r>
                      <a:r>
                        <a:rPr lang="en-GB" sz="1500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</a:t>
                      </a:r>
                    </a:p>
                  </a:txBody>
                  <a:tcPr marL="77702" marR="77702" marT="38851" marB="3885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500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set()</a:t>
                      </a:r>
                    </a:p>
                  </a:txBody>
                  <a:tcPr marL="77702" marR="77702" marT="38851" marB="3885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500" dirty="0"/>
                        <a:t> </a:t>
                      </a:r>
                    </a:p>
                  </a:txBody>
                  <a:tcPr marL="77702" marR="77702" marT="38851" marB="3885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303213800"/>
                  </a:ext>
                </a:extLst>
              </a:tr>
            </a:tbl>
          </a:graphicData>
        </a:graphic>
      </p:graphicFrame>
      <p:sp>
        <p:nvSpPr>
          <p:cNvPr id="3" name="Rectangle 2">
            <a:extLst>
              <a:ext uri="{FF2B5EF4-FFF2-40B4-BE49-F238E27FC236}">
                <a16:creationId xmlns:a16="http://schemas.microsoft.com/office/drawing/2014/main" xmlns="" id="{79E768AB-0101-403D-A784-A31DF46B6423}"/>
              </a:ext>
            </a:extLst>
          </p:cNvPr>
          <p:cNvSpPr/>
          <p:nvPr/>
        </p:nvSpPr>
        <p:spPr>
          <a:xfrm>
            <a:off x="4614935" y="6071941"/>
            <a:ext cx="743344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dirty="0">
                <a:hlinkClick r:id="rId3"/>
              </a:rPr>
              <a:t>https://docs.python.org/3/library/functions.html</a:t>
            </a:r>
            <a:r>
              <a:rPr lang="en-GB" sz="28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3778822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3389CB3-56E8-4B8D-A264-0453880637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GB" b="1" dirty="0"/>
              <a:t>Python Standard Library</a:t>
            </a:r>
            <a:br>
              <a:rPr lang="en-GB" b="1" dirty="0"/>
            </a:b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ADB1EFF-3261-4489-9BF5-C099AD934F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250831"/>
            <a:ext cx="10515600" cy="3926132"/>
          </a:xfrm>
        </p:spPr>
        <p:txBody>
          <a:bodyPr/>
          <a:lstStyle/>
          <a:p>
            <a:pPr marL="0" indent="0">
              <a:buNone/>
            </a:pPr>
            <a:r>
              <a:rPr lang="en-GB" dirty="0">
                <a:hlinkClick r:id="rId2"/>
              </a:rPr>
              <a:t>https://docs.python.org/3/py-modindex.html</a:t>
            </a:r>
            <a:r>
              <a:rPr lang="en-GB" dirty="0"/>
              <a:t> </a:t>
            </a:r>
          </a:p>
          <a:p>
            <a:pPr marL="0" indent="0">
              <a:buNone/>
            </a:pPr>
            <a:r>
              <a:rPr lang="en-GB" dirty="0">
                <a:hlinkClick r:id="rId3"/>
              </a:rPr>
              <a:t>https://docs.python.org/3/library/index.html</a:t>
            </a:r>
            <a:endParaRPr lang="en-GB" dirty="0"/>
          </a:p>
          <a:p>
            <a:pPr marL="0" indent="0">
              <a:buNone/>
            </a:pPr>
            <a:r>
              <a:rPr lang="en-GB" dirty="0">
                <a:hlinkClick r:id="rId4"/>
              </a:rPr>
              <a:t>https://docs.python.org/3/tutorial/stdlib.html</a:t>
            </a:r>
            <a:r>
              <a:rPr lang="en-GB" dirty="0"/>
              <a:t> 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Most give useful recipes for how to do major jobs you're likely to want to do.</a:t>
            </a:r>
          </a:p>
        </p:txBody>
      </p:sp>
    </p:spTree>
    <p:extLst>
      <p:ext uri="{BB962C8B-B14F-4D97-AF65-F5344CB8AC3E}">
        <p14:creationId xmlns:p14="http://schemas.microsoft.com/office/powerpoint/2010/main" val="5350037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4945B05-7C80-449E-A8CB-7455881331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Useful libraries: text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BC45D5D2-6F97-4058-B3DC-7AF5901854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 err="1"/>
              <a:t>difflib</a:t>
            </a:r>
            <a:r>
              <a:rPr lang="en-GB" dirty="0"/>
              <a:t> – for comparing text documents; can for example generate a webpages detailing the differences.</a:t>
            </a:r>
          </a:p>
          <a:p>
            <a:pPr marL="0" indent="0">
              <a:buNone/>
            </a:pPr>
            <a:r>
              <a:rPr lang="en-GB" dirty="0">
                <a:hlinkClick r:id="rId2"/>
              </a:rPr>
              <a:t>https://docs.python.org/3/library/difflib.html</a:t>
            </a:r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 err="1"/>
              <a:t>Unicodedata</a:t>
            </a:r>
            <a:r>
              <a:rPr lang="en-GB" dirty="0"/>
              <a:t> – for dealing with complex character sets. See also "Fluent Python"</a:t>
            </a:r>
          </a:p>
          <a:p>
            <a:pPr marL="0" indent="0">
              <a:buNone/>
            </a:pPr>
            <a:r>
              <a:rPr lang="en-GB" dirty="0">
                <a:hlinkClick r:id="rId3"/>
              </a:rPr>
              <a:t>https://docs.python.org/3/library/unicodedata.html</a:t>
            </a:r>
            <a:r>
              <a:rPr lang="en-GB" dirty="0"/>
              <a:t> 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regex</a:t>
            </a:r>
          </a:p>
          <a:p>
            <a:pPr marL="0" indent="0">
              <a:buNone/>
            </a:pPr>
            <a:r>
              <a:rPr lang="en-GB" dirty="0">
                <a:hlinkClick r:id="rId4"/>
              </a:rPr>
              <a:t>https://docs.python.org/3/library/re.html</a:t>
            </a:r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445314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50D5157-BF6C-4626-8619-71169E8B99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Collections </a:t>
            </a:r>
            <a:r>
              <a:rPr lang="en-GB" dirty="0">
                <a:hlinkClick r:id="rId2"/>
              </a:rPr>
              <a:t>https://docs.python.org/3/library/collections.html</a:t>
            </a:r>
            <a:r>
              <a:rPr lang="en-GB" dirty="0"/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F8614CB6-FE15-4370-B4E9-8036B0BF2F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# Tally occurrences of words in a list</a:t>
            </a: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c = Counter()</a:t>
            </a: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for word in ['red', 'blue', 'red', 'green', 'blue', 'blue']:</a:t>
            </a: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	c[word] += 1</a:t>
            </a: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print(c)</a:t>
            </a:r>
          </a:p>
          <a:p>
            <a:pPr marL="0" indent="0">
              <a:buNone/>
            </a:pPr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&lt;Counter({'blue': 3, 'red': 2, 'green': 1})&gt;</a:t>
            </a:r>
          </a:p>
        </p:txBody>
      </p:sp>
    </p:spTree>
    <p:extLst>
      <p:ext uri="{BB962C8B-B14F-4D97-AF65-F5344CB8AC3E}">
        <p14:creationId xmlns:p14="http://schemas.microsoft.com/office/powerpoint/2010/main" val="31159558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50D5157-BF6C-4626-8619-71169E8B99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Collections </a:t>
            </a:r>
            <a:r>
              <a:rPr lang="en-GB" dirty="0">
                <a:hlinkClick r:id="rId2"/>
              </a:rPr>
              <a:t>https://docs.python.org/3/library/collections.html</a:t>
            </a:r>
            <a:r>
              <a:rPr lang="en-GB" dirty="0"/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F8614CB6-FE15-4370-B4E9-8036B0BF2F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# Find the ten most common words in Hamlet</a:t>
            </a: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import re</a:t>
            </a: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words =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re.findall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(r'\w+', 				 		</a:t>
            </a: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			open('hamlet.txt').read().lower())</a:t>
            </a: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Counter(words).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most_common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(5)</a:t>
            </a:r>
          </a:p>
          <a:p>
            <a:pPr marL="0" indent="0">
              <a:buNone/>
            </a:pPr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[('the', 1143), ('and', 966), ('to', 762), ('of', 669), ('i', 631)]</a:t>
            </a:r>
            <a:endParaRPr lang="en-GB" dirty="0"/>
          </a:p>
          <a:p>
            <a:pPr marL="0" indent="0">
              <a:buNone/>
            </a:pPr>
            <a:r>
              <a:rPr lang="en-GB" dirty="0">
                <a:hlinkClick r:id="rId3"/>
              </a:rPr>
              <a:t>https://docs.python.org/3/library/collections.html#collections.Counter</a:t>
            </a:r>
            <a:r>
              <a:rPr lang="en-GB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2301506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Useful libraries: binary data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/>
              <a:t>Binary</a:t>
            </a:r>
          </a:p>
          <a:p>
            <a:pPr marL="0" indent="0">
              <a:buNone/>
            </a:pPr>
            <a:r>
              <a:rPr lang="en-GB" dirty="0">
                <a:hlinkClick r:id="rId2"/>
              </a:rPr>
              <a:t>https://docs.python.org/3/library/binary.html</a:t>
            </a:r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See especially </a:t>
            </a:r>
            <a:r>
              <a:rPr lang="en-GB" dirty="0" err="1"/>
              <a:t>struct</a:t>
            </a:r>
            <a:r>
              <a:rPr lang="en-GB" dirty="0"/>
              <a:t>:</a:t>
            </a:r>
          </a:p>
          <a:p>
            <a:pPr marL="0" indent="0">
              <a:buNone/>
            </a:pPr>
            <a:r>
              <a:rPr lang="en-GB" dirty="0">
                <a:hlinkClick r:id="rId3"/>
              </a:rPr>
              <a:t>https://docs.python.org/3/library/struct.html</a:t>
            </a:r>
            <a:endParaRPr lang="en-GB" dirty="0"/>
          </a:p>
          <a:p>
            <a:pPr marL="0" indent="0">
              <a:buNone/>
            </a:pPr>
            <a:r>
              <a:rPr lang="en-GB" dirty="0"/>
              <a:t>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6689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math</a:t>
            </a:r>
          </a:p>
          <a:p>
            <a:pPr marL="0" indent="0">
              <a:buNone/>
            </a:pPr>
            <a:r>
              <a:rPr lang="en-GB" dirty="0">
                <a:hlinkClick r:id="rId2"/>
              </a:rPr>
              <a:t>https://docs.python.org/3/library/math.html</a:t>
            </a:r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decimal — Does for floating points what </a:t>
            </a:r>
            <a:r>
              <a:rPr lang="en-GB" dirty="0" err="1"/>
              <a:t>ints</a:t>
            </a:r>
            <a:r>
              <a:rPr lang="en-GB" dirty="0"/>
              <a:t> do; makes them exact</a:t>
            </a:r>
            <a:br>
              <a:rPr lang="en-GB" dirty="0"/>
            </a:br>
            <a:r>
              <a:rPr lang="en-GB" dirty="0">
                <a:hlinkClick r:id="rId3"/>
              </a:rPr>
              <a:t>https://docs.python.org/3/library/decimal.html</a:t>
            </a:r>
            <a:r>
              <a:rPr lang="en-GB" dirty="0"/>
              <a:t> 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fractions — Rational numbers (For dealing with numbers as fractions</a:t>
            </a:r>
          </a:p>
          <a:p>
            <a:pPr marL="0" indent="0">
              <a:buNone/>
            </a:pPr>
            <a:r>
              <a:rPr lang="en-GB" dirty="0">
                <a:hlinkClick r:id="rId2"/>
              </a:rPr>
              <a:t>https://docs.python.org/3/library/fractions.html</a:t>
            </a:r>
            <a:endParaRPr lang="en-GB" dirty="0"/>
          </a:p>
          <a:p>
            <a:pPr marL="0" indent="0">
              <a:buNone/>
            </a:pPr>
            <a:endParaRPr lang="en-GB" dirty="0"/>
          </a:p>
          <a:p>
            <a:endParaRPr lang="en-GB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xmlns="" id="{68F30814-3F6C-4068-83E0-F496556A7F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Useful libraries: maths</a:t>
            </a:r>
          </a:p>
        </p:txBody>
      </p:sp>
    </p:spTree>
    <p:extLst>
      <p:ext uri="{BB962C8B-B14F-4D97-AF65-F5344CB8AC3E}">
        <p14:creationId xmlns:p14="http://schemas.microsoft.com/office/powerpoint/2010/main" val="24127020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A0B15BB-7784-40E3-A638-3608B4B624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9400" y="506571"/>
            <a:ext cx="11537462" cy="1325563"/>
          </a:xfrm>
        </p:spPr>
        <p:txBody>
          <a:bodyPr>
            <a:normAutofit/>
          </a:bodyPr>
          <a:lstStyle/>
          <a:p>
            <a:r>
              <a:rPr lang="en-GB" dirty="0"/>
              <a:t>Statistics</a:t>
            </a:r>
            <a:br>
              <a:rPr lang="en-GB" dirty="0"/>
            </a:br>
            <a:r>
              <a:rPr lang="en-GB" dirty="0">
                <a:hlinkClick r:id="rId3"/>
              </a:rPr>
              <a:t>https://docs.python.org/3/library/statistics.html</a:t>
            </a:r>
            <a:r>
              <a:rPr lang="en-GB" dirty="0"/>
              <a:t> 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xmlns="" id="{65BC8A3D-D5FA-4C41-8003-CA41372BD5B9}"/>
              </a:ext>
            </a:extLst>
          </p:cNvPr>
          <p:cNvGraphicFramePr>
            <a:graphicFrameLocks noGrp="1"/>
          </p:cNvGraphicFramePr>
          <p:nvPr>
            <p:ph idx="1"/>
            <p:extLst/>
          </p:nvPr>
        </p:nvGraphicFramePr>
        <p:xfrm>
          <a:off x="375138" y="1832134"/>
          <a:ext cx="10635762" cy="2560320"/>
        </p:xfrm>
        <a:graphic>
          <a:graphicData uri="http://schemas.openxmlformats.org/drawingml/2006/table">
            <a:tbl>
              <a:tblPr/>
              <a:tblGrid>
                <a:gridCol w="3616159">
                  <a:extLst>
                    <a:ext uri="{9D8B030D-6E8A-4147-A177-3AD203B41FA5}">
                      <a16:colId xmlns:a16="http://schemas.microsoft.com/office/drawing/2014/main" xmlns="" val="1703049400"/>
                    </a:ext>
                  </a:extLst>
                </a:gridCol>
                <a:gridCol w="7019603">
                  <a:extLst>
                    <a:ext uri="{9D8B030D-6E8A-4147-A177-3AD203B41FA5}">
                      <a16:colId xmlns:a16="http://schemas.microsoft.com/office/drawing/2014/main" xmlns="" val="316325458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GB" dirty="0">
                          <a:hlinkClick r:id="rId4" tooltip="statistics.mean"/>
                        </a:rPr>
                        <a:t>mean()</a:t>
                      </a:r>
                      <a:endParaRPr lang="en-GB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Arithmetic mean (“average”) of data.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771793997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GB" dirty="0" err="1">
                          <a:hlinkClick r:id="rId5" tooltip="statistics.harmonic_mean"/>
                        </a:rPr>
                        <a:t>harmonic_mean</a:t>
                      </a:r>
                      <a:r>
                        <a:rPr lang="en-GB" dirty="0">
                          <a:hlinkClick r:id="rId5" tooltip="statistics.harmonic_mean"/>
                        </a:rPr>
                        <a:t>()</a:t>
                      </a:r>
                      <a:endParaRPr lang="en-GB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Harmonic mean of data.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481011614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GB" dirty="0">
                          <a:hlinkClick r:id="rId6" tooltip="statistics.median"/>
                        </a:rPr>
                        <a:t>median()</a:t>
                      </a:r>
                      <a:endParaRPr lang="en-GB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Median (middle value) of data.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28152670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GB" dirty="0" err="1">
                          <a:hlinkClick r:id="rId7" tooltip="statistics.median_low"/>
                        </a:rPr>
                        <a:t>median_low</a:t>
                      </a:r>
                      <a:r>
                        <a:rPr lang="en-GB" dirty="0">
                          <a:hlinkClick r:id="rId7" tooltip="statistics.median_low"/>
                        </a:rPr>
                        <a:t>()</a:t>
                      </a:r>
                      <a:endParaRPr lang="en-GB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Low median of data.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885412715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GB" dirty="0" err="1">
                          <a:hlinkClick r:id="rId8" tooltip="statistics.median_high"/>
                        </a:rPr>
                        <a:t>median_high</a:t>
                      </a:r>
                      <a:r>
                        <a:rPr lang="en-GB" dirty="0">
                          <a:hlinkClick r:id="rId8" tooltip="statistics.median_high"/>
                        </a:rPr>
                        <a:t>()</a:t>
                      </a:r>
                      <a:endParaRPr lang="en-GB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High median of data.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687184607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GB" dirty="0" err="1">
                          <a:hlinkClick r:id="rId9" tooltip="statistics.median_grouped"/>
                        </a:rPr>
                        <a:t>median_grouped</a:t>
                      </a:r>
                      <a:r>
                        <a:rPr lang="en-GB" dirty="0">
                          <a:hlinkClick r:id="rId9" tooltip="statistics.median_grouped"/>
                        </a:rPr>
                        <a:t>()</a:t>
                      </a:r>
                      <a:endParaRPr lang="en-GB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Median, or 50th percentile, of grouped data.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674561325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GB" dirty="0">
                          <a:hlinkClick r:id="rId10" tooltip="statistics.mode"/>
                        </a:rPr>
                        <a:t>mode()</a:t>
                      </a:r>
                      <a:endParaRPr lang="en-GB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Mode (most common value) of discrete data.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042486026"/>
                  </a:ext>
                </a:extLst>
              </a:tr>
            </a:tbl>
          </a:graphicData>
        </a:graphic>
      </p:graphicFrame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xmlns="" id="{8D20A1F9-CD66-4F9B-B35E-D2A2439E319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9044054"/>
              </p:ext>
            </p:extLst>
          </p:nvPr>
        </p:nvGraphicFramePr>
        <p:xfrm>
          <a:off x="393700" y="4785678"/>
          <a:ext cx="10515600" cy="1517056"/>
        </p:xfrm>
        <a:graphic>
          <a:graphicData uri="http://schemas.openxmlformats.org/drawingml/2006/table">
            <a:tbl>
              <a:tblPr/>
              <a:tblGrid>
                <a:gridCol w="3575304">
                  <a:extLst>
                    <a:ext uri="{9D8B030D-6E8A-4147-A177-3AD203B41FA5}">
                      <a16:colId xmlns:a16="http://schemas.microsoft.com/office/drawing/2014/main" xmlns="" val="1496742041"/>
                    </a:ext>
                  </a:extLst>
                </a:gridCol>
                <a:gridCol w="6940296">
                  <a:extLst>
                    <a:ext uri="{9D8B030D-6E8A-4147-A177-3AD203B41FA5}">
                      <a16:colId xmlns:a16="http://schemas.microsoft.com/office/drawing/2014/main" xmlns="" val="1985549906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GB" dirty="0" err="1">
                          <a:hlinkClick r:id="rId11" tooltip="statistics.pstdev"/>
                        </a:rPr>
                        <a:t>pstdev</a:t>
                      </a:r>
                      <a:r>
                        <a:rPr lang="en-GB" dirty="0">
                          <a:hlinkClick r:id="rId11" tooltip="statistics.pstdev"/>
                        </a:rPr>
                        <a:t>()</a:t>
                      </a:r>
                      <a:endParaRPr lang="en-GB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Population standard deviation of data.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961346366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GB" dirty="0" err="1">
                          <a:hlinkClick r:id="rId12" tooltip="statistics.pvariance"/>
                        </a:rPr>
                        <a:t>pvariance</a:t>
                      </a:r>
                      <a:r>
                        <a:rPr lang="en-GB" dirty="0">
                          <a:hlinkClick r:id="rId12" tooltip="statistics.pvariance"/>
                        </a:rPr>
                        <a:t>()</a:t>
                      </a:r>
                      <a:endParaRPr lang="en-GB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Population variance of data.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4291467482"/>
                  </a:ext>
                </a:extLst>
              </a:tr>
              <a:tr h="419776">
                <a:tc>
                  <a:txBody>
                    <a:bodyPr/>
                    <a:lstStyle/>
                    <a:p>
                      <a:r>
                        <a:rPr lang="en-GB" dirty="0" err="1">
                          <a:hlinkClick r:id="rId13" tooltip="statistics.stdev"/>
                        </a:rPr>
                        <a:t>stdev</a:t>
                      </a:r>
                      <a:r>
                        <a:rPr lang="en-GB" dirty="0">
                          <a:hlinkClick r:id="rId13" tooltip="statistics.stdev"/>
                        </a:rPr>
                        <a:t>()</a:t>
                      </a:r>
                      <a:endParaRPr lang="en-GB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Sample standard deviation of data.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665005661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GB" dirty="0">
                          <a:hlinkClick r:id="rId14" tooltip="statistics.variance"/>
                        </a:rPr>
                        <a:t>variance()</a:t>
                      </a:r>
                      <a:endParaRPr lang="en-GB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Sample variance of data.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17441556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905418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16969</TotalTime>
  <Words>708</Words>
  <Application>Microsoft Office PowerPoint</Application>
  <PresentationFormat>Widescreen</PresentationFormat>
  <Paragraphs>212</Paragraphs>
  <Slides>16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Arial</vt:lpstr>
      <vt:lpstr>Calibri</vt:lpstr>
      <vt:lpstr>Calibri Light</vt:lpstr>
      <vt:lpstr>Courier New</vt:lpstr>
      <vt:lpstr>Office Theme</vt:lpstr>
      <vt:lpstr>Core libraries</vt:lpstr>
      <vt:lpstr>Built in functions</vt:lpstr>
      <vt:lpstr>Python Standard Library </vt:lpstr>
      <vt:lpstr>Useful libraries: text</vt:lpstr>
      <vt:lpstr>Collections https://docs.python.org/3/library/collections.html </vt:lpstr>
      <vt:lpstr>Collections https://docs.python.org/3/library/collections.html </vt:lpstr>
      <vt:lpstr>Useful libraries: binary data</vt:lpstr>
      <vt:lpstr>Useful libraries: maths</vt:lpstr>
      <vt:lpstr>Statistics https://docs.python.org/3/library/statistics.html </vt:lpstr>
      <vt:lpstr>Random selection</vt:lpstr>
      <vt:lpstr>Auditing random numbers</vt:lpstr>
      <vt:lpstr>Useful libraries: lists/arrays</vt:lpstr>
      <vt:lpstr> </vt:lpstr>
      <vt:lpstr>Turtle</vt:lpstr>
      <vt:lpstr>Useful libraries: talking to the outside world</vt:lpstr>
      <vt:lpstr>Databases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Linus</dc:creator>
  <cp:lastModifiedBy>Andrew Evans</cp:lastModifiedBy>
  <cp:revision>1488</cp:revision>
  <dcterms:created xsi:type="dcterms:W3CDTF">2017-08-18T14:16:12Z</dcterms:created>
  <dcterms:modified xsi:type="dcterms:W3CDTF">2017-11-16T18:50:58Z</dcterms:modified>
</cp:coreProperties>
</file>