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64" r:id="rId2"/>
    <p:sldId id="465" r:id="rId3"/>
    <p:sldId id="466" r:id="rId4"/>
    <p:sldId id="467" r:id="rId5"/>
    <p:sldId id="468" r:id="rId6"/>
    <p:sldId id="469" r:id="rId7"/>
    <p:sldId id="470" r:id="rId8"/>
    <p:sldId id="471" r:id="rId9"/>
    <p:sldId id="472" r:id="rId10"/>
    <p:sldId id="473" r:id="rId11"/>
    <p:sldId id="504" r:id="rId12"/>
    <p:sldId id="50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0" autoAdjust="0"/>
    <p:restoredTop sz="68478" autoAdjust="0"/>
  </p:normalViewPr>
  <p:slideViewPr>
    <p:cSldViewPr snapToGrid="0">
      <p:cViewPr varScale="1">
        <p:scale>
          <a:sx n="75" d="100"/>
          <a:sy n="75" d="100"/>
        </p:scale>
        <p:origin x="3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D5429-156D-48AF-BD5A-3D2AF4827B73}" type="datetimeFigureOut">
              <a:rPr lang="en-GB" smtClean="0"/>
              <a:t>19/02/2018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1631D-B206-4E12-8AB2-DDE63A41DC15}" type="slidenum">
              <a:rPr lang="en-GB" smtClean="0"/>
              <a:t>‹#›</a:t>
            </a:fld>
            <a:endParaRPr lang="en-GB"/>
          </a:p>
        </p:txBody>
      </p:sp>
    </p:spTree>
    <p:extLst>
      <p:ext uri="{BB962C8B-B14F-4D97-AF65-F5344CB8AC3E}">
        <p14:creationId xmlns:p14="http://schemas.microsoft.com/office/powerpoint/2010/main" val="33171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xmlns="" id="{F13F0CC2-9498-4E6E-862B-1BA91AEA40BC}"/>
              </a:ext>
            </a:extLst>
          </p:cNvPr>
          <p:cNvSpPr>
            <a:spLocks noGrp="1" noRot="1" noChangeAspect="1" noTextEdit="1"/>
          </p:cNvSpPr>
          <p:nvPr>
            <p:ph type="sldImg"/>
          </p:nvPr>
        </p:nvSpPr>
        <p:spPr>
          <a:xfrm>
            <a:off x="331788" y="863600"/>
            <a:ext cx="6134100" cy="3451225"/>
          </a:xfrm>
          <a:ln/>
        </p:spPr>
      </p:sp>
      <p:sp>
        <p:nvSpPr>
          <p:cNvPr id="49155" name="Notes Placeholder 2">
            <a:extLst>
              <a:ext uri="{FF2B5EF4-FFF2-40B4-BE49-F238E27FC236}">
                <a16:creationId xmlns:a16="http://schemas.microsoft.com/office/drawing/2014/main" xmlns="" id="{D70535C4-FB89-4D55-B80F-C538E947CDB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So, let's now have a brief look at SQL, the language of databases.</a:t>
            </a:r>
          </a:p>
        </p:txBody>
      </p:sp>
    </p:spTree>
    <p:extLst>
      <p:ext uri="{BB962C8B-B14F-4D97-AF65-F5344CB8AC3E}">
        <p14:creationId xmlns:p14="http://schemas.microsoft.com/office/powerpoint/2010/main" val="963700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noted, this is only a very brief introduction. A more extensive tutorial can be found on the w3Schools site.</a:t>
            </a:r>
          </a:p>
        </p:txBody>
      </p:sp>
      <p:sp>
        <p:nvSpPr>
          <p:cNvPr id="4" name="Slide Number Placeholder 3"/>
          <p:cNvSpPr>
            <a:spLocks noGrp="1"/>
          </p:cNvSpPr>
          <p:nvPr>
            <p:ph type="sldNum" sz="quarter" idx="10"/>
          </p:nvPr>
        </p:nvSpPr>
        <p:spPr/>
        <p:txBody>
          <a:bodyPr/>
          <a:lstStyle/>
          <a:p>
            <a:fld id="{6D71631D-B206-4E12-8AB2-DDE63A41DC15}" type="slidenum">
              <a:rPr lang="en-GB" smtClean="0"/>
              <a:t>10</a:t>
            </a:fld>
            <a:endParaRPr lang="en-GB"/>
          </a:p>
        </p:txBody>
      </p:sp>
    </p:spTree>
    <p:extLst>
      <p:ext uri="{BB962C8B-B14F-4D97-AF65-F5344CB8AC3E}">
        <p14:creationId xmlns:p14="http://schemas.microsoft.com/office/powerpoint/2010/main" val="2304283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xmlns="" id="{F13F0CC2-9498-4E6E-862B-1BA91AEA40BC}"/>
              </a:ext>
            </a:extLst>
          </p:cNvPr>
          <p:cNvSpPr>
            <a:spLocks noGrp="1" noRot="1" noChangeAspect="1" noTextEdit="1"/>
          </p:cNvSpPr>
          <p:nvPr>
            <p:ph type="sldImg"/>
          </p:nvPr>
        </p:nvSpPr>
        <p:spPr>
          <a:xfrm>
            <a:off x="331788" y="863600"/>
            <a:ext cx="6134100" cy="3451225"/>
          </a:xfrm>
          <a:ln/>
        </p:spPr>
      </p:sp>
      <p:sp>
        <p:nvSpPr>
          <p:cNvPr id="49155" name="Notes Placeholder 2">
            <a:extLst>
              <a:ext uri="{FF2B5EF4-FFF2-40B4-BE49-F238E27FC236}">
                <a16:creationId xmlns:a16="http://schemas.microsoft.com/office/drawing/2014/main" xmlns="" id="{D70535C4-FB89-4D55-B80F-C538E947CDB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Having looked at SQL, it is perhaps worth having a very brief look at how to avoid it in Object Oriented Programming.</a:t>
            </a:r>
          </a:p>
          <a:p>
            <a:r>
              <a:rPr lang="en-US" altLang="en-US" dirty="0">
                <a:cs typeface="Arial" panose="020B0604020202020204" pitchFamily="34" charset="0"/>
              </a:rPr>
              <a:t>We noted earlier that databases can be Object Oriented, in which case they have their own API. You can also use a ORM (</a:t>
            </a:r>
            <a:r>
              <a:rPr lang="en-GB" dirty="0"/>
              <a:t>Object Relational Mapping) </a:t>
            </a:r>
            <a:r>
              <a:rPr lang="en-US" altLang="en-US" dirty="0">
                <a:cs typeface="Arial" panose="020B0604020202020204" pitchFamily="34" charset="0"/>
              </a:rPr>
              <a:t>manager. This translates objects invisibly into tables in relational databases in a way that means you never have to worry about it - you just load and save objects.</a:t>
            </a:r>
          </a:p>
        </p:txBody>
      </p:sp>
    </p:spTree>
    <p:extLst>
      <p:ext uri="{BB962C8B-B14F-4D97-AF65-F5344CB8AC3E}">
        <p14:creationId xmlns:p14="http://schemas.microsoft.com/office/powerpoint/2010/main" val="1789904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Popular ORMs include </a:t>
            </a:r>
            <a:r>
              <a:rPr lang="en-GB" dirty="0" err="1"/>
              <a:t>SQLAlchemy</a:t>
            </a:r>
            <a:r>
              <a:rPr lang="en-GB" dirty="0"/>
              <a:t> (which is a bigger system but which includes a popular ORM manager) and the lightweight peewee, an example of which is shown here. The full </a:t>
            </a:r>
            <a:r>
              <a:rPr lang="en-GB" dirty="0" err="1"/>
              <a:t>quickstart</a:t>
            </a:r>
            <a:r>
              <a:rPr lang="en-GB" dirty="0"/>
              <a:t> website (listed above) includes how to link different classes, such that one class can reference another as a variable, and how to store the relationship in the database.</a:t>
            </a:r>
          </a:p>
        </p:txBody>
      </p:sp>
      <p:sp>
        <p:nvSpPr>
          <p:cNvPr id="4" name="Slide Number Placeholder 3"/>
          <p:cNvSpPr>
            <a:spLocks noGrp="1"/>
          </p:cNvSpPr>
          <p:nvPr>
            <p:ph type="sldNum" sz="quarter" idx="10"/>
          </p:nvPr>
        </p:nvSpPr>
        <p:spPr/>
        <p:txBody>
          <a:bodyPr/>
          <a:lstStyle/>
          <a:p>
            <a:fld id="{6D71631D-B206-4E12-8AB2-DDE63A41DC15}" type="slidenum">
              <a:rPr lang="en-GB" smtClean="0"/>
              <a:t>12</a:t>
            </a:fld>
            <a:endParaRPr lang="en-GB"/>
          </a:p>
        </p:txBody>
      </p:sp>
    </p:spTree>
    <p:extLst>
      <p:ext uri="{BB962C8B-B14F-4D97-AF65-F5344CB8AC3E}">
        <p14:creationId xmlns:p14="http://schemas.microsoft.com/office/powerpoint/2010/main" val="3980438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SQL (pronounced S.Q.L. or "sequel") is the chief language of databases, most noticeably relational databases. As a language it falls in to the declarative language family, though you'd not generally notice this.</a:t>
            </a:r>
          </a:p>
          <a:p>
            <a:r>
              <a:rPr lang="en-GB" dirty="0"/>
              <a:t>Although broadly divided into data operations and structural operations, in practice the two are used together. </a:t>
            </a:r>
          </a:p>
          <a:p>
            <a:r>
              <a:rPr lang="en-GB" dirty="0"/>
              <a:t>There are subtle variations in the implementations of SQL; best to try queries out on a test database before relying on them. </a:t>
            </a:r>
          </a:p>
          <a:p>
            <a:r>
              <a:rPr lang="en-GB" dirty="0"/>
              <a:t>SQL and database management is a whole course in itself, so here we'll touch briefly on a few key elements. A good source for further tutorials is the w3Schools site: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200" dirty="0">
                <a:solidFill>
                  <a:schemeClr val="accent5"/>
                </a:solidFill>
                <a:cs typeface="Courier New" panose="02070309020205020404" pitchFamily="49" charset="0"/>
              </a:rPr>
              <a:t>http://www.w3schools.com/sql/</a:t>
            </a:r>
            <a:endParaRPr lang="en-GB" altLang="en-US" sz="1200" dirty="0">
              <a:solidFill>
                <a:schemeClr val="accent5"/>
              </a:solidFill>
              <a:latin typeface="Courier New" panose="02070309020205020404" pitchFamily="49" charset="0"/>
              <a:cs typeface="Courier New" panose="02070309020205020404" pitchFamily="49" charset="0"/>
            </a:endParaRP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a:t>
            </a:fld>
            <a:endParaRPr lang="en-GB"/>
          </a:p>
        </p:txBody>
      </p:sp>
    </p:spTree>
    <p:extLst>
      <p:ext uri="{BB962C8B-B14F-4D97-AF65-F5344CB8AC3E}">
        <p14:creationId xmlns:p14="http://schemas.microsoft.com/office/powerpoint/2010/main" val="4018432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xmlns="" id="{0FDC897E-2004-4C06-BF8B-664B7437BCBB}"/>
              </a:ext>
            </a:extLst>
          </p:cNvPr>
          <p:cNvSpPr>
            <a:spLocks noGrp="1" noRot="1" noChangeAspect="1" noTextEdit="1"/>
          </p:cNvSpPr>
          <p:nvPr>
            <p:ph type="sldImg"/>
          </p:nvPr>
        </p:nvSpPr>
        <p:spPr>
          <a:xfrm>
            <a:off x="331788" y="863600"/>
            <a:ext cx="6134100" cy="3451225"/>
          </a:xfrm>
          <a:ln/>
        </p:spPr>
      </p:sp>
      <p:sp>
        <p:nvSpPr>
          <p:cNvPr id="52227" name="Notes Placeholder 2">
            <a:extLst>
              <a:ext uri="{FF2B5EF4-FFF2-40B4-BE49-F238E27FC236}">
                <a16:creationId xmlns:a16="http://schemas.microsoft.com/office/drawing/2014/main" xmlns="" id="{2B003F53-8C8F-407F-8D4E-1EB16BE1C14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a:cs typeface="Arial" panose="020B0604020202020204" pitchFamily="34" charset="0"/>
              </a:rPr>
              <a:t>Note the difference between the SQL version of the datatypes and the DB-API version. </a:t>
            </a:r>
          </a:p>
        </p:txBody>
      </p:sp>
    </p:spTree>
    <p:extLst>
      <p:ext uri="{BB962C8B-B14F-4D97-AF65-F5344CB8AC3E}">
        <p14:creationId xmlns:p14="http://schemas.microsoft.com/office/powerpoint/2010/main" val="542151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that selections only return the columns you ask for.</a:t>
            </a:r>
          </a:p>
        </p:txBody>
      </p:sp>
      <p:sp>
        <p:nvSpPr>
          <p:cNvPr id="4" name="Slide Number Placeholder 3"/>
          <p:cNvSpPr>
            <a:spLocks noGrp="1"/>
          </p:cNvSpPr>
          <p:nvPr>
            <p:ph type="sldNum" sz="quarter" idx="10"/>
          </p:nvPr>
        </p:nvSpPr>
        <p:spPr/>
        <p:txBody>
          <a:bodyPr/>
          <a:lstStyle/>
          <a:p>
            <a:fld id="{6D71631D-B206-4E12-8AB2-DDE63A41DC15}" type="slidenum">
              <a:rPr lang="en-GB" smtClean="0"/>
              <a:t>4</a:t>
            </a:fld>
            <a:endParaRPr lang="en-GB"/>
          </a:p>
        </p:txBody>
      </p:sp>
    </p:spTree>
    <p:extLst>
      <p:ext uri="{BB962C8B-B14F-4D97-AF65-F5344CB8AC3E}">
        <p14:creationId xmlns:p14="http://schemas.microsoft.com/office/powerpoint/2010/main" val="818365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can utilise different wildcards within queries. LIKE is used with the % and _ wildcards.</a:t>
            </a:r>
          </a:p>
          <a:p>
            <a:r>
              <a:rPr lang="en-GB" dirty="0"/>
              <a:t>The query here returns any string starting a, b, or c.</a:t>
            </a:r>
          </a:p>
        </p:txBody>
      </p:sp>
      <p:sp>
        <p:nvSpPr>
          <p:cNvPr id="4" name="Slide Number Placeholder 3"/>
          <p:cNvSpPr>
            <a:spLocks noGrp="1"/>
          </p:cNvSpPr>
          <p:nvPr>
            <p:ph type="sldNum" sz="quarter" idx="10"/>
          </p:nvPr>
        </p:nvSpPr>
        <p:spPr/>
        <p:txBody>
          <a:bodyPr/>
          <a:lstStyle/>
          <a:p>
            <a:fld id="{6D71631D-B206-4E12-8AB2-DDE63A41DC15}" type="slidenum">
              <a:rPr lang="en-GB" smtClean="0"/>
              <a:t>5</a:t>
            </a:fld>
            <a:endParaRPr lang="en-GB"/>
          </a:p>
        </p:txBody>
      </p:sp>
    </p:spTree>
    <p:extLst>
      <p:ext uri="{BB962C8B-B14F-4D97-AF65-F5344CB8AC3E}">
        <p14:creationId xmlns:p14="http://schemas.microsoft.com/office/powerpoint/2010/main" val="3427338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xmlns="" id="{D58239A8-507A-4350-A21F-C7606E3809A7}"/>
              </a:ext>
            </a:extLst>
          </p:cNvPr>
          <p:cNvSpPr>
            <a:spLocks noGrp="1" noRot="1" noChangeAspect="1" noTextEdit="1"/>
          </p:cNvSpPr>
          <p:nvPr>
            <p:ph type="sldImg"/>
          </p:nvPr>
        </p:nvSpPr>
        <p:spPr>
          <a:xfrm>
            <a:off x="331788" y="863600"/>
            <a:ext cx="6134100" cy="3451225"/>
          </a:xfrm>
          <a:ln/>
        </p:spPr>
      </p:sp>
      <p:sp>
        <p:nvSpPr>
          <p:cNvPr id="56323" name="Notes Placeholder 2">
            <a:extLst>
              <a:ext uri="{FF2B5EF4-FFF2-40B4-BE49-F238E27FC236}">
                <a16:creationId xmlns:a16="http://schemas.microsoft.com/office/drawing/2014/main" xmlns="" id="{389C0538-3559-4EC6-A248-A8837438C5A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Caveat lector; case sensitivity varies massively with database:</a:t>
            </a:r>
          </a:p>
          <a:p>
            <a:r>
              <a:rPr lang="en-GB" altLang="en-US" dirty="0">
                <a:cs typeface="Arial" panose="020B0604020202020204" pitchFamily="34" charset="0"/>
              </a:rPr>
              <a:t>http://aspadvice.com/blogs/ssmith/archive/2007/09/30/Case-Sensitive-or-Insensitive-SQL-Query.aspx</a:t>
            </a:r>
          </a:p>
          <a:p>
            <a:r>
              <a:rPr lang="en-GB" altLang="en-US" dirty="0">
                <a:cs typeface="Arial" panose="020B0604020202020204" pitchFamily="34" charset="0"/>
              </a:rPr>
              <a:t>http://sqlskills.com/BLOGS/KIMBERLY/post/The-perils-of-case-insensitive-data-%28and-our-life-in-tangent-land%29.aspx</a:t>
            </a:r>
          </a:p>
          <a:p>
            <a:r>
              <a:rPr lang="en-GB" altLang="en-US" dirty="0">
                <a:cs typeface="Arial" panose="020B0604020202020204" pitchFamily="34" charset="0"/>
              </a:rPr>
              <a:t>http://www.sqlskills.com/BLOGS/KIMBERLY/post/Follow-on-post-to-The-perils-of-case-insensitive-data-%28and-our-life-in-tangent-land%29.aspx</a:t>
            </a:r>
          </a:p>
          <a:p>
            <a:r>
              <a:rPr lang="en-GB" altLang="en-US" dirty="0">
                <a:cs typeface="Arial" panose="020B0604020202020204" pitchFamily="34" charset="0"/>
              </a:rPr>
              <a:t>http://www.sqlserverclub.com/articles/understanding-sql-server-collation-sequences.aspx</a:t>
            </a:r>
          </a:p>
          <a:p>
            <a:endParaRPr lang="en-GB" altLang="en-US" dirty="0">
              <a:cs typeface="Arial" panose="020B0604020202020204" pitchFamily="34" charset="0"/>
            </a:endParaRPr>
          </a:p>
        </p:txBody>
      </p:sp>
    </p:spTree>
    <p:extLst>
      <p:ext uri="{BB962C8B-B14F-4D97-AF65-F5344CB8AC3E}">
        <p14:creationId xmlns:p14="http://schemas.microsoft.com/office/powerpoint/2010/main" val="2886656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7</a:t>
            </a:fld>
            <a:endParaRPr lang="en-GB"/>
          </a:p>
        </p:txBody>
      </p:sp>
    </p:spTree>
    <p:extLst>
      <p:ext uri="{BB962C8B-B14F-4D97-AF65-F5344CB8AC3E}">
        <p14:creationId xmlns:p14="http://schemas.microsoft.com/office/powerpoint/2010/main" val="2563499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xmlns="" id="{8CD952BC-C4DA-40C5-A1E6-53CF9C925564}"/>
              </a:ext>
            </a:extLst>
          </p:cNvPr>
          <p:cNvSpPr>
            <a:spLocks noGrp="1" noRot="1" noChangeAspect="1" noTextEdit="1"/>
          </p:cNvSpPr>
          <p:nvPr>
            <p:ph type="sldImg"/>
          </p:nvPr>
        </p:nvSpPr>
        <p:spPr>
          <a:xfrm>
            <a:off x="331788" y="863600"/>
            <a:ext cx="6134100" cy="3451225"/>
          </a:xfrm>
          <a:ln/>
        </p:spPr>
      </p:sp>
      <p:sp>
        <p:nvSpPr>
          <p:cNvPr id="59395" name="Notes Placeholder 2">
            <a:extLst>
              <a:ext uri="{FF2B5EF4-FFF2-40B4-BE49-F238E27FC236}">
                <a16:creationId xmlns:a16="http://schemas.microsoft.com/office/drawing/2014/main" xmlns="" id="{ABD53F47-BA83-4D41-BD4F-BA49EF2F1BD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cs typeface="Arial" panose="020B0604020202020204" pitchFamily="34" charset="0"/>
              </a:rPr>
              <a:t>Joining tables is the key function that makes a database a relative database, and is key to relative database analysis. The JOIN here links Table1 and Table2 by the fact that </a:t>
            </a:r>
            <a:r>
              <a:rPr lang="en-US" altLang="en-US" dirty="0" err="1">
                <a:cs typeface="Arial" panose="020B0604020202020204" pitchFamily="34" charset="0"/>
              </a:rPr>
              <a:t>P_key</a:t>
            </a:r>
            <a:r>
              <a:rPr lang="en-US" altLang="en-US" dirty="0">
                <a:cs typeface="Arial" panose="020B0604020202020204" pitchFamily="34" charset="0"/>
              </a:rPr>
              <a:t> in Table1 is the same data as id in Table2. So, the row "A" in Table1, which has a </a:t>
            </a:r>
            <a:r>
              <a:rPr lang="en-US" altLang="en-US" dirty="0" err="1">
                <a:cs typeface="Arial" panose="020B0604020202020204" pitchFamily="34" charset="0"/>
              </a:rPr>
              <a:t>P_key</a:t>
            </a:r>
            <a:r>
              <a:rPr lang="en-US" altLang="en-US" dirty="0">
                <a:cs typeface="Arial" panose="020B0604020202020204" pitchFamily="34" charset="0"/>
              </a:rPr>
              <a:t> 1, is linked wherever a "1" appears in Table2's id column, that is, the rows containing HH and GG. As we've asked for Table1.columnA and Table2.column back, those are the columns we get back in our final table.</a:t>
            </a:r>
          </a:p>
        </p:txBody>
      </p:sp>
    </p:spTree>
    <p:extLst>
      <p:ext uri="{BB962C8B-B14F-4D97-AF65-F5344CB8AC3E}">
        <p14:creationId xmlns:p14="http://schemas.microsoft.com/office/powerpoint/2010/main" val="1357994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xmlns="" id="{E17D870C-242E-4199-9DB2-2BD43575B56B}"/>
              </a:ext>
            </a:extLst>
          </p:cNvPr>
          <p:cNvSpPr>
            <a:spLocks noGrp="1" noRot="1" noChangeAspect="1" noTextEdit="1"/>
          </p:cNvSpPr>
          <p:nvPr>
            <p:ph type="sldImg"/>
          </p:nvPr>
        </p:nvSpPr>
        <p:spPr>
          <a:xfrm>
            <a:off x="331788" y="863600"/>
            <a:ext cx="6134100" cy="3451225"/>
          </a:xfrm>
          <a:ln/>
        </p:spPr>
      </p:sp>
      <p:sp>
        <p:nvSpPr>
          <p:cNvPr id="61443" name="Notes Placeholder 2">
            <a:extLst>
              <a:ext uri="{FF2B5EF4-FFF2-40B4-BE49-F238E27FC236}">
                <a16:creationId xmlns:a16="http://schemas.microsoft.com/office/drawing/2014/main" xmlns="" id="{C4FFF329-1537-4A4F-9B89-F193E921D4D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cs typeface="Arial" panose="020B0604020202020204" pitchFamily="34" charset="0"/>
              </a:rPr>
              <a:t>Update is used to change cells.</a:t>
            </a:r>
          </a:p>
        </p:txBody>
      </p:sp>
    </p:spTree>
    <p:extLst>
      <p:ext uri="{BB962C8B-B14F-4D97-AF65-F5344CB8AC3E}">
        <p14:creationId xmlns:p14="http://schemas.microsoft.com/office/powerpoint/2010/main" val="702297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500A7D-9843-4EC4-A336-FD5530D83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4EC741FA-4D69-426F-80F9-66E98914D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EC62FE98-6A5F-454F-924C-5379EF723CA3}"/>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2ADA6A4A-EC99-4765-AE35-842850CD1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4E987B1D-BF99-42D4-B72C-53901FDD9418}"/>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88902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B460B1-D9B8-477C-A09F-6586653A6C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DD1A9B87-AAFA-4F0E-9F8C-D59BB9037C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166E5A7-F122-426E-86AF-3C196022C7A6}"/>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DAC6F0D1-506B-47B2-911F-C83AD6B11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D636ADD-5035-4E7C-AE6D-12A8C12B31E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2202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FB1D2FF-7B87-439D-A814-1E993691A2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653BA87-8B32-4416-A60F-5CEDD6A3ED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CE18C52-6895-4DDF-9736-7E2F48A9C88D}"/>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76D6FDAF-EAEE-430F-986D-839ADCE2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472619D-60F4-44B0-A3D9-C673EB7BE8A4}"/>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43218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86CB80-7167-42CB-96B4-40E0C22B72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A514BD7-AFFD-4B13-A1FC-44A1C3C81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847E00C-E5C4-41E3-B868-77ECE84D6DE5}"/>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521C22FD-C213-4BF3-BF20-A3176DBF5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E3E656F-1CB6-4E1A-BB07-840DA53E6D6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512588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DD2D3-D5B8-47CA-A468-65AA9140A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7166566-DD0D-4654-BF9F-07961827F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1E965BD-EC88-45CF-80E6-2B37FE60F78B}"/>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F6B89BC6-B770-4B5B-A20F-FE9823AF6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C3A0148-3B63-4A28-9060-6A8DFDE4AF1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13783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8E3F3E-3D7F-438B-BCCA-2159349DF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D2A0F7A7-1122-479D-AFF9-B953ED963F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72E8DC92-7B7B-469A-9BA8-87BC70C7EB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1F7F7928-DD5D-4E8F-AD02-01004E0FD6D5}"/>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6" name="Footer Placeholder 5">
            <a:extLst>
              <a:ext uri="{FF2B5EF4-FFF2-40B4-BE49-F238E27FC236}">
                <a16:creationId xmlns:a16="http://schemas.microsoft.com/office/drawing/2014/main" xmlns="" id="{685A6093-4216-4FA1-8C76-46F18906A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D17CF0D-5F3E-4AEE-A780-7F929B488E0F}"/>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9567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25C158-9CC5-469E-AC1D-3681DA7645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E46D1FA0-D65B-4146-B46B-7350F340D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D03B1730-2005-4AFA-93F7-A63323CE27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D482AFDC-8AFF-4C6F-A102-42490C0BB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BAA2621-8922-43E3-AA1C-B4501D3A32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4929C9-C34E-49ED-8BD1-FFE3F3A1A03B}"/>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8" name="Footer Placeholder 7">
            <a:extLst>
              <a:ext uri="{FF2B5EF4-FFF2-40B4-BE49-F238E27FC236}">
                <a16:creationId xmlns:a16="http://schemas.microsoft.com/office/drawing/2014/main" xmlns="" id="{F6B59C8C-5160-44F0-8426-6E7F40CE95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FD50D9EA-BD00-43C2-B666-0F1D34138FE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5150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DA592A-E1B0-4BF1-A9A0-338DD31209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3EE7D942-9B8C-4E08-B920-A12063AB7BE5}"/>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4" name="Footer Placeholder 3">
            <a:extLst>
              <a:ext uri="{FF2B5EF4-FFF2-40B4-BE49-F238E27FC236}">
                <a16:creationId xmlns:a16="http://schemas.microsoft.com/office/drawing/2014/main" xmlns="" id="{40B8105A-3083-4531-B4D4-2CB451031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A9548917-FEA9-40E3-8DD3-3C3955DB714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32066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E163DD2-9830-48D5-A321-5CD4B8BEAD4C}"/>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3" name="Footer Placeholder 2">
            <a:extLst>
              <a:ext uri="{FF2B5EF4-FFF2-40B4-BE49-F238E27FC236}">
                <a16:creationId xmlns:a16="http://schemas.microsoft.com/office/drawing/2014/main" xmlns="" id="{7ABF3A5A-7E85-431A-97E9-6ECBD6437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9FB62A44-B95B-41A0-8BCE-D696B08E5E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90581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21465A-A5F5-4AA7-94CD-CDB7A2BAD0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83C88DB-4FC4-48F4-AEE1-5979D443E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55DDD496-20A8-4BB0-ACA5-3EE599A62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A3C90EC-E2BF-482A-AAFB-1DED6EFCE291}"/>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6" name="Footer Placeholder 5">
            <a:extLst>
              <a:ext uri="{FF2B5EF4-FFF2-40B4-BE49-F238E27FC236}">
                <a16:creationId xmlns:a16="http://schemas.microsoft.com/office/drawing/2014/main" xmlns="" id="{49C51304-8366-4A47-A362-D21E526C9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70BD8B8-F907-488F-8EC2-F889572B03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423158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72D3B2-A652-4A9E-9020-1810A4949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4BD9D0E1-DDBD-48D6-9853-154F3948A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04D8F07A-A1CC-4586-A9DE-E82D8D98C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E60418F-F5F1-42E4-8711-1EFC7AAA9F2C}"/>
              </a:ext>
            </a:extLst>
          </p:cNvPr>
          <p:cNvSpPr>
            <a:spLocks noGrp="1"/>
          </p:cNvSpPr>
          <p:nvPr>
            <p:ph type="dt" sz="half" idx="10"/>
          </p:nvPr>
        </p:nvSpPr>
        <p:spPr/>
        <p:txBody>
          <a:bodyPr/>
          <a:lstStyle/>
          <a:p>
            <a:fld id="{EFCFEBF4-E8FA-4DFF-976C-EAA9BEBEE218}" type="datetimeFigureOut">
              <a:rPr lang="en-GB" smtClean="0"/>
              <a:t>19/02/2018</a:t>
            </a:fld>
            <a:endParaRPr lang="en-GB"/>
          </a:p>
        </p:txBody>
      </p:sp>
      <p:sp>
        <p:nvSpPr>
          <p:cNvPr id="6" name="Footer Placeholder 5">
            <a:extLst>
              <a:ext uri="{FF2B5EF4-FFF2-40B4-BE49-F238E27FC236}">
                <a16:creationId xmlns:a16="http://schemas.microsoft.com/office/drawing/2014/main" xmlns="" id="{224F21C8-E9AC-49E3-A075-A976CB5F3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4B33725-B3D8-42DB-B9D1-388FB8A7080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09000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00FDE8E-D3E6-4041-8466-C540F3A7A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283BA28-83AF-450F-B1E7-0D0982F9E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C55DB86-1290-4963-B64D-1F3A92290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EBF4-E8FA-4DFF-976C-EAA9BEBEE218}" type="datetimeFigureOut">
              <a:rPr lang="en-GB" smtClean="0"/>
              <a:t>19/02/2018</a:t>
            </a:fld>
            <a:endParaRPr lang="en-GB"/>
          </a:p>
        </p:txBody>
      </p:sp>
      <p:sp>
        <p:nvSpPr>
          <p:cNvPr id="5" name="Footer Placeholder 4">
            <a:extLst>
              <a:ext uri="{FF2B5EF4-FFF2-40B4-BE49-F238E27FC236}">
                <a16:creationId xmlns:a16="http://schemas.microsoft.com/office/drawing/2014/main" xmlns="" id="{7FC3A0AA-2E0E-4A20-A205-3FD38F99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D2E2844E-7CDA-4386-9EFF-ACC9A2D32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465D-B02E-4D6A-A509-FEA0E486BBF1}" type="slidenum">
              <a:rPr lang="en-GB" smtClean="0"/>
              <a:t>‹#›</a:t>
            </a:fld>
            <a:endParaRPr lang="en-GB"/>
          </a:p>
        </p:txBody>
      </p:sp>
    </p:spTree>
    <p:extLst>
      <p:ext uri="{BB962C8B-B14F-4D97-AF65-F5344CB8AC3E}">
        <p14:creationId xmlns:p14="http://schemas.microsoft.com/office/powerpoint/2010/main" val="1524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xmlns="" id="{DB404861-D942-4B43-A663-E64A2795BF49}"/>
              </a:ext>
            </a:extLst>
          </p:cNvPr>
          <p:cNvSpPr>
            <a:spLocks noGrp="1" noChangeArrowheads="1"/>
          </p:cNvSpPr>
          <p:nvPr>
            <p:ph idx="1"/>
          </p:nvPr>
        </p:nvSpPr>
        <p:spPr>
          <a:xfrm>
            <a:off x="591671" y="2349500"/>
            <a:ext cx="9412754" cy="4237038"/>
          </a:xfrm>
        </p:spPr>
        <p:txBody>
          <a:bodyPr rtlCol="0">
            <a:normAutofit/>
          </a:bodyPr>
          <a:lstStyle/>
          <a:p>
            <a:pPr lvl="1">
              <a:buNone/>
              <a:defRPr/>
            </a:pPr>
            <a:r>
              <a:rPr lang="en-GB" dirty="0">
                <a:solidFill>
                  <a:schemeClr val="bg1">
                    <a:lumMod val="50000"/>
                  </a:schemeClr>
                </a:solidFill>
              </a:rPr>
              <a:t>Python and Databases</a:t>
            </a:r>
          </a:p>
          <a:p>
            <a:pPr lvl="1">
              <a:buNone/>
              <a:defRPr/>
            </a:pPr>
            <a:r>
              <a:rPr lang="en-GB" sz="3600" dirty="0"/>
              <a:t>SQL</a:t>
            </a:r>
          </a:p>
          <a:p>
            <a:pPr lvl="1">
              <a:buNone/>
              <a:defRPr/>
            </a:pPr>
            <a:r>
              <a:rPr lang="en-GB" dirty="0">
                <a:solidFill>
                  <a:schemeClr val="bg1">
                    <a:lumMod val="50000"/>
                  </a:schemeClr>
                </a:solidFill>
              </a:rPr>
              <a:t>ORMs</a:t>
            </a:r>
          </a:p>
        </p:txBody>
      </p:sp>
    </p:spTree>
    <p:extLst>
      <p:ext uri="{BB962C8B-B14F-4D97-AF65-F5344CB8AC3E}">
        <p14:creationId xmlns:p14="http://schemas.microsoft.com/office/powerpoint/2010/main" val="1930336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xmlns="" id="{259EAA34-19FB-47E7-8D22-A64ECC7298C8}"/>
              </a:ext>
            </a:extLst>
          </p:cNvPr>
          <p:cNvSpPr>
            <a:spLocks noGrp="1"/>
          </p:cNvSpPr>
          <p:nvPr>
            <p:ph type="title"/>
          </p:nvPr>
        </p:nvSpPr>
        <p:spPr>
          <a:xfrm>
            <a:off x="2135187" y="260350"/>
            <a:ext cx="9563753" cy="1143000"/>
          </a:xfrm>
        </p:spPr>
        <p:txBody>
          <a:bodyPr/>
          <a:lstStyle/>
          <a:p>
            <a:pPr algn="r"/>
            <a:r>
              <a:rPr lang="en-GB" altLang="en-US" sz="4000" dirty="0"/>
              <a:t>SQL</a:t>
            </a:r>
          </a:p>
        </p:txBody>
      </p:sp>
      <p:sp>
        <p:nvSpPr>
          <p:cNvPr id="62467" name="Content Placeholder 2">
            <a:extLst>
              <a:ext uri="{FF2B5EF4-FFF2-40B4-BE49-F238E27FC236}">
                <a16:creationId xmlns:a16="http://schemas.microsoft.com/office/drawing/2014/main" xmlns="" id="{A07F01EC-E058-43E8-A7EB-04C12923A8CA}"/>
              </a:ext>
            </a:extLst>
          </p:cNvPr>
          <p:cNvSpPr>
            <a:spLocks noGrp="1"/>
          </p:cNvSpPr>
          <p:nvPr>
            <p:ph idx="1"/>
          </p:nvPr>
        </p:nvSpPr>
        <p:spPr>
          <a:xfrm>
            <a:off x="647047" y="2636839"/>
            <a:ext cx="9563753" cy="3489325"/>
          </a:xfrm>
        </p:spPr>
        <p:txBody>
          <a:bodyPr/>
          <a:lstStyle/>
          <a:p>
            <a:pPr marL="0" indent="0">
              <a:buNone/>
            </a:pPr>
            <a:r>
              <a:rPr lang="en-GB" altLang="en-US" sz="2600" dirty="0"/>
              <a:t>Introductory tutorials:</a:t>
            </a:r>
          </a:p>
          <a:p>
            <a:pPr marL="0" indent="0">
              <a:buNone/>
            </a:pPr>
            <a:r>
              <a:rPr lang="en-GB" altLang="en-US" sz="2600" dirty="0">
                <a:solidFill>
                  <a:schemeClr val="accent5"/>
                </a:solidFill>
              </a:rPr>
              <a:t>http://www.w3schools.com/sql/default.asp</a:t>
            </a:r>
          </a:p>
        </p:txBody>
      </p:sp>
    </p:spTree>
    <p:extLst>
      <p:ext uri="{BB962C8B-B14F-4D97-AF65-F5344CB8AC3E}">
        <p14:creationId xmlns:p14="http://schemas.microsoft.com/office/powerpoint/2010/main" val="2945548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xmlns="" id="{DB404861-D942-4B43-A663-E64A2795BF49}"/>
              </a:ext>
            </a:extLst>
          </p:cNvPr>
          <p:cNvSpPr>
            <a:spLocks noGrp="1" noChangeArrowheads="1"/>
          </p:cNvSpPr>
          <p:nvPr>
            <p:ph idx="1"/>
          </p:nvPr>
        </p:nvSpPr>
        <p:spPr>
          <a:xfrm>
            <a:off x="591671" y="2349500"/>
            <a:ext cx="9412754" cy="4237038"/>
          </a:xfrm>
        </p:spPr>
        <p:txBody>
          <a:bodyPr rtlCol="0">
            <a:normAutofit/>
          </a:bodyPr>
          <a:lstStyle/>
          <a:p>
            <a:pPr lvl="1">
              <a:buNone/>
              <a:defRPr/>
            </a:pPr>
            <a:r>
              <a:rPr lang="en-GB" dirty="0">
                <a:solidFill>
                  <a:schemeClr val="bg1">
                    <a:lumMod val="50000"/>
                  </a:schemeClr>
                </a:solidFill>
              </a:rPr>
              <a:t>Python and Databases</a:t>
            </a:r>
          </a:p>
          <a:p>
            <a:pPr lvl="1">
              <a:buNone/>
              <a:defRPr/>
            </a:pPr>
            <a:r>
              <a:rPr lang="en-GB" sz="2800" dirty="0">
                <a:solidFill>
                  <a:schemeClr val="tx1">
                    <a:lumMod val="50000"/>
                    <a:lumOff val="50000"/>
                  </a:schemeClr>
                </a:solidFill>
              </a:rPr>
              <a:t>SQL</a:t>
            </a:r>
          </a:p>
          <a:p>
            <a:pPr lvl="1">
              <a:buNone/>
              <a:defRPr/>
            </a:pPr>
            <a:r>
              <a:rPr lang="en-GB" sz="3600" dirty="0"/>
              <a:t>ORMs</a:t>
            </a:r>
          </a:p>
        </p:txBody>
      </p:sp>
    </p:spTree>
    <p:extLst>
      <p:ext uri="{BB962C8B-B14F-4D97-AF65-F5344CB8AC3E}">
        <p14:creationId xmlns:p14="http://schemas.microsoft.com/office/powerpoint/2010/main" val="2971514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F22803-5BE6-4F11-96FA-DD796BE93532}"/>
              </a:ext>
            </a:extLst>
          </p:cNvPr>
          <p:cNvSpPr>
            <a:spLocks noGrp="1"/>
          </p:cNvSpPr>
          <p:nvPr>
            <p:ph type="title"/>
          </p:nvPr>
        </p:nvSpPr>
        <p:spPr>
          <a:xfrm>
            <a:off x="838200" y="365125"/>
            <a:ext cx="10726270" cy="1325563"/>
          </a:xfrm>
        </p:spPr>
        <p:txBody>
          <a:bodyPr>
            <a:normAutofit/>
          </a:bodyPr>
          <a:lstStyle/>
          <a:p>
            <a:pPr algn="r"/>
            <a:r>
              <a:rPr lang="en-GB" dirty="0"/>
              <a:t>Python ORMs </a:t>
            </a:r>
            <a:br>
              <a:rPr lang="en-GB" dirty="0"/>
            </a:br>
            <a:r>
              <a:rPr lang="en-GB" dirty="0"/>
              <a:t>(Object Relational Mapping)</a:t>
            </a:r>
          </a:p>
        </p:txBody>
      </p:sp>
      <p:sp>
        <p:nvSpPr>
          <p:cNvPr id="3" name="Content Placeholder 2">
            <a:extLst>
              <a:ext uri="{FF2B5EF4-FFF2-40B4-BE49-F238E27FC236}">
                <a16:creationId xmlns:a16="http://schemas.microsoft.com/office/drawing/2014/main" xmlns="" id="{2C711D00-3BEE-49E1-975E-AC95B154F6BE}"/>
              </a:ext>
            </a:extLst>
          </p:cNvPr>
          <p:cNvSpPr>
            <a:spLocks noGrp="1"/>
          </p:cNvSpPr>
          <p:nvPr>
            <p:ph idx="1"/>
          </p:nvPr>
        </p:nvSpPr>
        <p:spPr>
          <a:xfrm>
            <a:off x="416859" y="1546412"/>
            <a:ext cx="11658600" cy="4946463"/>
          </a:xfrm>
        </p:spPr>
        <p:txBody>
          <a:bodyPr>
            <a:normAutofit fontScale="55000" lnSpcReduction="20000"/>
          </a:bodyPr>
          <a:lstStyle/>
          <a:p>
            <a:pPr marL="0" indent="0">
              <a:buNone/>
            </a:pPr>
            <a:r>
              <a:rPr lang="en-GB" sz="4400" dirty="0"/>
              <a:t>http://www.sqlalchemy.org/</a:t>
            </a:r>
          </a:p>
          <a:p>
            <a:pPr marL="0" indent="0">
              <a:buNone/>
            </a:pPr>
            <a:r>
              <a:rPr lang="en-GB" sz="4400" dirty="0"/>
              <a:t>http://peewee.readthedocs.io</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from peewee import *</a:t>
            </a:r>
          </a:p>
          <a:p>
            <a:pPr marL="0" indent="0">
              <a:buNone/>
            </a:pPr>
            <a:r>
              <a:rPr lang="en-GB" dirty="0" err="1">
                <a:latin typeface="Courier New" panose="02070309020205020404" pitchFamily="49" charset="0"/>
                <a:cs typeface="Courier New" panose="02070309020205020404" pitchFamily="49" charset="0"/>
              </a:rPr>
              <a:t>db</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SqliteDatabase</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people.db</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class Person(Model):</a:t>
            </a:r>
          </a:p>
          <a:p>
            <a:pPr marL="0" indent="0">
              <a:buNone/>
            </a:pPr>
            <a:r>
              <a:rPr lang="en-GB" dirty="0">
                <a:latin typeface="Courier New" panose="02070309020205020404" pitchFamily="49" charset="0"/>
                <a:cs typeface="Courier New" panose="02070309020205020404" pitchFamily="49" charset="0"/>
              </a:rPr>
              <a:t>    name = </a:t>
            </a:r>
            <a:r>
              <a:rPr lang="en-GB" dirty="0" err="1">
                <a:latin typeface="Courier New" panose="02070309020205020404" pitchFamily="49" charset="0"/>
                <a:cs typeface="Courier New" panose="02070309020205020404" pitchFamily="49" charset="0"/>
              </a:rPr>
              <a:t>CharField</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class Meta:</a:t>
            </a:r>
          </a:p>
          <a:p>
            <a:pPr marL="0" indent="0">
              <a:buNone/>
            </a:pPr>
            <a:r>
              <a:rPr lang="en-GB" dirty="0">
                <a:latin typeface="Courier New" panose="02070309020205020404" pitchFamily="49" charset="0"/>
                <a:cs typeface="Courier New" panose="02070309020205020404" pitchFamily="49" charset="0"/>
              </a:rPr>
              <a:t>        database = </a:t>
            </a:r>
            <a:r>
              <a:rPr lang="en-GB" dirty="0" err="1">
                <a:latin typeface="Courier New" panose="02070309020205020404" pitchFamily="49" charset="0"/>
                <a:cs typeface="Courier New" panose="02070309020205020404" pitchFamily="49" charset="0"/>
              </a:rPr>
              <a:t>db</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db.create_tables</a:t>
            </a:r>
            <a:r>
              <a:rPr lang="en-GB" dirty="0">
                <a:latin typeface="Courier New" panose="02070309020205020404" pitchFamily="49" charset="0"/>
                <a:cs typeface="Courier New" panose="02070309020205020404" pitchFamily="49" charset="0"/>
              </a:rPr>
              <a:t>([Person])</a:t>
            </a:r>
          </a:p>
          <a:p>
            <a:pPr marL="0" indent="0">
              <a:buNone/>
            </a:pPr>
            <a:r>
              <a:rPr lang="en-GB" dirty="0">
                <a:latin typeface="Courier New" panose="02070309020205020404" pitchFamily="49" charset="0"/>
                <a:cs typeface="Courier New" panose="02070309020205020404" pitchFamily="49" charset="0"/>
              </a:rPr>
              <a:t>bob = Person(name='Bob')</a:t>
            </a:r>
          </a:p>
          <a:p>
            <a:pPr marL="0" indent="0">
              <a:buNone/>
            </a:pPr>
            <a:r>
              <a:rPr lang="en-GB" dirty="0" err="1">
                <a:latin typeface="Courier New" panose="02070309020205020404" pitchFamily="49" charset="0"/>
                <a:cs typeface="Courier New" panose="02070309020205020404" pitchFamily="49" charset="0"/>
              </a:rPr>
              <a:t>bob.save</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bob.delete_instance</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db.close</a:t>
            </a:r>
            <a:r>
              <a:rPr lang="en-GB" dirty="0">
                <a:latin typeface="Courier New" panose="02070309020205020404" pitchFamily="49" charset="0"/>
                <a:cs typeface="Courier New" panose="02070309020205020404" pitchFamily="49" charset="0"/>
              </a:rPr>
              <a:t>()</a:t>
            </a:r>
          </a:p>
        </p:txBody>
      </p:sp>
      <p:sp>
        <p:nvSpPr>
          <p:cNvPr id="9" name="Rectangle 8">
            <a:extLst>
              <a:ext uri="{FF2B5EF4-FFF2-40B4-BE49-F238E27FC236}">
                <a16:creationId xmlns:a16="http://schemas.microsoft.com/office/drawing/2014/main" xmlns="" id="{1CF03D8E-D297-434B-8CD3-0B905DEDB92B}"/>
              </a:ext>
            </a:extLst>
          </p:cNvPr>
          <p:cNvSpPr/>
          <p:nvPr/>
        </p:nvSpPr>
        <p:spPr>
          <a:xfrm>
            <a:off x="4796117" y="2459504"/>
            <a:ext cx="6965576" cy="1938992"/>
          </a:xfrm>
          <a:prstGeom prst="rect">
            <a:avLst/>
          </a:prstGeom>
        </p:spPr>
        <p:txBody>
          <a:bodyPr wrap="square">
            <a:spAutoFit/>
          </a:bodyPr>
          <a:lstStyle/>
          <a:p>
            <a:r>
              <a:rPr lang="en-GB" sz="2000" dirty="0"/>
              <a:t>ORMs convert objects to standard relational database tables without worry.</a:t>
            </a:r>
          </a:p>
          <a:p>
            <a:endParaRPr lang="en-GB" sz="2000" dirty="0"/>
          </a:p>
          <a:p>
            <a:r>
              <a:rPr lang="en-GB" sz="2000" dirty="0"/>
              <a:t>See examples for how to link tables:</a:t>
            </a:r>
          </a:p>
          <a:p>
            <a:r>
              <a:rPr lang="en-GB" sz="2000" dirty="0">
                <a:solidFill>
                  <a:schemeClr val="accent5"/>
                </a:solidFill>
              </a:rPr>
              <a:t>http://peewee.readthedocs.io/en/latest/peewee/quickstart.html</a:t>
            </a:r>
          </a:p>
          <a:p>
            <a:r>
              <a:rPr lang="en-GB" sz="2000" dirty="0"/>
              <a:t>Also has built in SQL functions.</a:t>
            </a:r>
          </a:p>
        </p:txBody>
      </p:sp>
    </p:spTree>
    <p:extLst>
      <p:ext uri="{BB962C8B-B14F-4D97-AF65-F5344CB8AC3E}">
        <p14:creationId xmlns:p14="http://schemas.microsoft.com/office/powerpoint/2010/main" val="2880934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xmlns="" id="{5B5F7C7C-AE6D-4683-91B8-3ED1C9489786}"/>
              </a:ext>
            </a:extLst>
          </p:cNvPr>
          <p:cNvSpPr>
            <a:spLocks noGrp="1"/>
          </p:cNvSpPr>
          <p:nvPr>
            <p:ph type="title"/>
          </p:nvPr>
        </p:nvSpPr>
        <p:spPr>
          <a:xfrm>
            <a:off x="1919287" y="333375"/>
            <a:ext cx="9793099" cy="1143000"/>
          </a:xfrm>
        </p:spPr>
        <p:txBody>
          <a:bodyPr>
            <a:normAutofit fontScale="90000"/>
          </a:bodyPr>
          <a:lstStyle/>
          <a:p>
            <a:pPr algn="r"/>
            <a:r>
              <a:rPr lang="en-GB" altLang="en-US" sz="4000" dirty="0"/>
              <a:t>SQL </a:t>
            </a:r>
            <a:br>
              <a:rPr lang="en-GB" altLang="en-US" sz="4000" dirty="0"/>
            </a:br>
            <a:r>
              <a:rPr lang="en-GB" altLang="en-US" sz="4000" dirty="0"/>
              <a:t>(Structured Query Language)</a:t>
            </a:r>
            <a:endParaRPr lang="en-GB" altLang="en-US" dirty="0"/>
          </a:p>
        </p:txBody>
      </p:sp>
      <p:sp>
        <p:nvSpPr>
          <p:cNvPr id="50179" name="Content Placeholder 2">
            <a:extLst>
              <a:ext uri="{FF2B5EF4-FFF2-40B4-BE49-F238E27FC236}">
                <a16:creationId xmlns:a16="http://schemas.microsoft.com/office/drawing/2014/main" xmlns="" id="{5C779838-4476-4FE0-AF39-0FD071FA0817}"/>
              </a:ext>
            </a:extLst>
          </p:cNvPr>
          <p:cNvSpPr>
            <a:spLocks noGrp="1"/>
          </p:cNvSpPr>
          <p:nvPr>
            <p:ph idx="1"/>
          </p:nvPr>
        </p:nvSpPr>
        <p:spPr>
          <a:xfrm>
            <a:off x="658906" y="1989139"/>
            <a:ext cx="11053481" cy="4752975"/>
          </a:xfrm>
        </p:spPr>
        <p:txBody>
          <a:bodyPr>
            <a:normAutofit lnSpcReduction="10000"/>
          </a:bodyPr>
          <a:lstStyle/>
          <a:p>
            <a:pPr marL="0" indent="0">
              <a:spcAft>
                <a:spcPts val="1200"/>
              </a:spcAft>
              <a:buNone/>
            </a:pPr>
            <a:r>
              <a:rPr lang="en-GB" altLang="en-US" sz="2600" dirty="0"/>
              <a:t>ISO Standard for database management.</a:t>
            </a:r>
          </a:p>
          <a:p>
            <a:pPr marL="0" indent="0">
              <a:spcAft>
                <a:spcPts val="1200"/>
              </a:spcAft>
              <a:buNone/>
            </a:pPr>
            <a:r>
              <a:rPr lang="en-GB" altLang="en-US" sz="2600" dirty="0"/>
              <a:t>Allows creation, alteration, and querying of databases.</a:t>
            </a:r>
          </a:p>
          <a:p>
            <a:pPr marL="0" indent="0">
              <a:buNone/>
            </a:pPr>
            <a:r>
              <a:rPr lang="en-GB" altLang="en-US" sz="2600" dirty="0"/>
              <a:t>Broadly divided into: </a:t>
            </a:r>
          </a:p>
          <a:p>
            <a:pPr marL="0" indent="0">
              <a:buNone/>
            </a:pPr>
            <a:r>
              <a:rPr lang="en-GB" altLang="en-US" sz="2600" dirty="0"/>
              <a:t>Data Manipulation Language (DML) : data operations</a:t>
            </a:r>
          </a:p>
          <a:p>
            <a:pPr marL="0" indent="0">
              <a:spcAft>
                <a:spcPts val="1200"/>
              </a:spcAft>
              <a:buNone/>
            </a:pPr>
            <a:r>
              <a:rPr lang="en-GB" altLang="en-US" sz="2600" dirty="0"/>
              <a:t>Data Definition Language (DDL) : table &amp; database operations</a:t>
            </a:r>
          </a:p>
          <a:p>
            <a:pPr marL="0" indent="0">
              <a:buNone/>
            </a:pPr>
            <a:endParaRPr lang="en-GB" altLang="en-US" sz="2600" dirty="0"/>
          </a:p>
          <a:p>
            <a:pPr marL="0" indent="0">
              <a:buNone/>
            </a:pPr>
            <a:r>
              <a:rPr lang="en-GB" altLang="en-US" sz="2600" dirty="0"/>
              <a:t>Often not case-sensitive, but better to assume it is. </a:t>
            </a:r>
          </a:p>
          <a:p>
            <a:pPr marL="0" indent="0">
              <a:buNone/>
            </a:pPr>
            <a:r>
              <a:rPr lang="en-GB" altLang="en-US" sz="2600" dirty="0"/>
              <a:t>Commands therefore usually written UPPERCASE. </a:t>
            </a:r>
          </a:p>
          <a:p>
            <a:pPr marL="0" indent="0">
              <a:buNone/>
            </a:pPr>
            <a:r>
              <a:rPr lang="en-GB" altLang="en-US" sz="2600" dirty="0"/>
              <a:t>Some databases require a semi-colon at the end of lines.</a:t>
            </a:r>
          </a:p>
          <a:p>
            <a:pPr marL="0" indent="0">
              <a:buNone/>
            </a:pPr>
            <a:endParaRPr lang="en-GB" altLang="en-US" dirty="0"/>
          </a:p>
        </p:txBody>
      </p:sp>
    </p:spTree>
    <p:extLst>
      <p:ext uri="{BB962C8B-B14F-4D97-AF65-F5344CB8AC3E}">
        <p14:creationId xmlns:p14="http://schemas.microsoft.com/office/powerpoint/2010/main" val="562460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xmlns="" id="{91BC9B29-30A1-4C1F-830D-D58FE2D63B8D}"/>
              </a:ext>
            </a:extLst>
          </p:cNvPr>
          <p:cNvSpPr>
            <a:spLocks noGrp="1"/>
          </p:cNvSpPr>
          <p:nvPr>
            <p:ph type="title"/>
          </p:nvPr>
        </p:nvSpPr>
        <p:spPr>
          <a:xfrm>
            <a:off x="3274732" y="115886"/>
            <a:ext cx="8229600" cy="1143000"/>
          </a:xfrm>
        </p:spPr>
        <p:txBody>
          <a:bodyPr/>
          <a:lstStyle/>
          <a:p>
            <a:pPr algn="r"/>
            <a:r>
              <a:rPr lang="en-GB" altLang="en-US" sz="4000" dirty="0"/>
              <a:t>Creating Tables</a:t>
            </a:r>
            <a:endParaRPr lang="en-GB" altLang="en-US" dirty="0"/>
          </a:p>
        </p:txBody>
      </p:sp>
      <p:sp>
        <p:nvSpPr>
          <p:cNvPr id="51203" name="Content Placeholder 2">
            <a:extLst>
              <a:ext uri="{FF2B5EF4-FFF2-40B4-BE49-F238E27FC236}">
                <a16:creationId xmlns:a16="http://schemas.microsoft.com/office/drawing/2014/main" xmlns="" id="{DA996759-53E5-48ED-AFF1-A013342BF008}"/>
              </a:ext>
            </a:extLst>
          </p:cNvPr>
          <p:cNvSpPr>
            <a:spLocks noGrp="1"/>
          </p:cNvSpPr>
          <p:nvPr>
            <p:ph idx="1"/>
          </p:nvPr>
        </p:nvSpPr>
        <p:spPr>
          <a:xfrm>
            <a:off x="591670" y="1557339"/>
            <a:ext cx="11268635" cy="5184775"/>
          </a:xfrm>
        </p:spPr>
        <p:txBody>
          <a:bodyPr>
            <a:normAutofit fontScale="92500" lnSpcReduction="10000"/>
          </a:bodyPr>
          <a:lstStyle/>
          <a:p>
            <a:pPr marL="0" indent="0">
              <a:buNone/>
            </a:pPr>
            <a:r>
              <a:rPr lang="en-GB" altLang="en-US" sz="2600" dirty="0">
                <a:latin typeface="Courier New" panose="02070309020205020404" pitchFamily="49" charset="0"/>
                <a:cs typeface="Courier New" panose="02070309020205020404" pitchFamily="49" charset="0"/>
              </a:rPr>
              <a:t>CREATE TABLE </a:t>
            </a:r>
            <a:r>
              <a:rPr lang="en-GB" altLang="en-US" sz="2600" dirty="0" err="1">
                <a:latin typeface="Courier New" panose="02070309020205020404" pitchFamily="49" charset="0"/>
                <a:cs typeface="Courier New" panose="02070309020205020404" pitchFamily="49" charset="0"/>
              </a:rPr>
              <a:t>tableName</a:t>
            </a:r>
            <a:r>
              <a:rPr lang="en-GB" altLang="en-US" sz="2600" dirty="0">
                <a:latin typeface="Courier New" panose="02070309020205020404" pitchFamily="49" charset="0"/>
                <a:cs typeface="Courier New" panose="02070309020205020404" pitchFamily="49" charset="0"/>
              </a:rPr>
              <a:t> (</a:t>
            </a:r>
          </a:p>
          <a:p>
            <a:pPr marL="0" indent="0">
              <a:buNone/>
            </a:pPr>
            <a:r>
              <a:rPr lang="en-GB" altLang="en-US" sz="2600" dirty="0">
                <a:latin typeface="Courier New" panose="02070309020205020404" pitchFamily="49" charset="0"/>
                <a:cs typeface="Courier New" panose="02070309020205020404" pitchFamily="49" charset="0"/>
              </a:rPr>
              <a:t>	col1Name  type,</a:t>
            </a:r>
          </a:p>
          <a:p>
            <a:pPr marL="0" indent="0">
              <a:buNone/>
            </a:pPr>
            <a:r>
              <a:rPr lang="en-GB" altLang="en-US" sz="2600" dirty="0">
                <a:latin typeface="Courier New" panose="02070309020205020404" pitchFamily="49" charset="0"/>
                <a:cs typeface="Courier New" panose="02070309020205020404" pitchFamily="49" charset="0"/>
              </a:rPr>
              <a:t>	col2Name  type</a:t>
            </a:r>
          </a:p>
          <a:p>
            <a:pPr marL="0" indent="0">
              <a:spcAft>
                <a:spcPts val="1200"/>
              </a:spcAft>
              <a:buNone/>
            </a:pPr>
            <a:r>
              <a:rPr lang="en-GB" altLang="en-US" sz="2600" dirty="0">
                <a:latin typeface="Courier New" panose="02070309020205020404" pitchFamily="49" charset="0"/>
                <a:cs typeface="Courier New" panose="02070309020205020404" pitchFamily="49" charset="0"/>
              </a:rPr>
              <a:t>)</a:t>
            </a:r>
          </a:p>
          <a:p>
            <a:pPr marL="0" indent="0">
              <a:buNone/>
            </a:pPr>
            <a:r>
              <a:rPr lang="en-GB" altLang="en-US" sz="2600" dirty="0">
                <a:cs typeface="Courier New" panose="02070309020205020404" pitchFamily="49" charset="0"/>
              </a:rPr>
              <a:t>List of datatypes at:</a:t>
            </a:r>
          </a:p>
          <a:p>
            <a:pPr marL="0" indent="0">
              <a:spcAft>
                <a:spcPts val="1200"/>
              </a:spcAft>
              <a:buNone/>
            </a:pPr>
            <a:r>
              <a:rPr lang="en-GB" altLang="en-US" sz="2600" dirty="0">
                <a:solidFill>
                  <a:schemeClr val="accent5"/>
                </a:solidFill>
                <a:cs typeface="Courier New" panose="02070309020205020404" pitchFamily="49" charset="0"/>
              </a:rPr>
              <a:t>http://www.w3schools.com/sql/sql_datatypes.asp</a:t>
            </a:r>
            <a:endParaRPr lang="en-GB" altLang="en-US" sz="2600" dirty="0">
              <a:solidFill>
                <a:schemeClr val="accent5"/>
              </a:solidFill>
              <a:latin typeface="Courier New" panose="02070309020205020404" pitchFamily="49" charset="0"/>
              <a:cs typeface="Courier New" panose="02070309020205020404" pitchFamily="49" charset="0"/>
            </a:endParaRPr>
          </a:p>
          <a:p>
            <a:pPr marL="0" indent="0">
              <a:buNone/>
            </a:pPr>
            <a:r>
              <a:rPr lang="en-GB" altLang="en-US" sz="2600" dirty="0">
                <a:latin typeface="Courier New" panose="02070309020205020404" pitchFamily="49" charset="0"/>
                <a:cs typeface="Courier New" panose="02070309020205020404" pitchFamily="49" charset="0"/>
              </a:rPr>
              <a:t>CREATE TABLE Results (</a:t>
            </a:r>
          </a:p>
          <a:p>
            <a:pPr marL="0" indent="0">
              <a:buNone/>
            </a:pPr>
            <a:r>
              <a:rPr lang="en-GB" altLang="en-US" sz="2600" dirty="0">
                <a:latin typeface="Courier New" panose="02070309020205020404" pitchFamily="49" charset="0"/>
                <a:cs typeface="Courier New" panose="02070309020205020404" pitchFamily="49" charset="0"/>
              </a:rPr>
              <a:t>    	Address varchar(255),</a:t>
            </a:r>
          </a:p>
          <a:p>
            <a:pPr marL="0" indent="0">
              <a:buNone/>
            </a:pPr>
            <a:r>
              <a:rPr lang="en-GB" altLang="en-US" sz="2600" dirty="0">
                <a:latin typeface="Courier New" panose="02070309020205020404" pitchFamily="49" charset="0"/>
                <a:cs typeface="Courier New" panose="02070309020205020404" pitchFamily="49" charset="0"/>
              </a:rPr>
              <a:t>    	Burglaries </a:t>
            </a:r>
            <a:r>
              <a:rPr lang="en-GB" altLang="en-US" sz="2600" dirty="0" err="1">
                <a:latin typeface="Courier New" panose="02070309020205020404" pitchFamily="49" charset="0"/>
                <a:cs typeface="Courier New" panose="02070309020205020404" pitchFamily="49" charset="0"/>
              </a:rPr>
              <a:t>int</a:t>
            </a: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latin typeface="Courier New" panose="02070309020205020404" pitchFamily="49" charset="0"/>
                <a:cs typeface="Courier New" panose="02070309020205020404" pitchFamily="49" charset="0"/>
              </a:rPr>
              <a:t>)</a:t>
            </a:r>
          </a:p>
          <a:p>
            <a:pPr marL="0" indent="0">
              <a:buNone/>
            </a:pPr>
            <a:r>
              <a:rPr lang="en-GB" altLang="en-US" dirty="0"/>
              <a:t> </a:t>
            </a:r>
          </a:p>
        </p:txBody>
      </p:sp>
      <p:sp>
        <p:nvSpPr>
          <p:cNvPr id="51204" name="TextBox 3">
            <a:extLst>
              <a:ext uri="{FF2B5EF4-FFF2-40B4-BE49-F238E27FC236}">
                <a16:creationId xmlns:a16="http://schemas.microsoft.com/office/drawing/2014/main" xmlns="" id="{B7452FA8-3A34-48AF-A871-7E574EA6F677}"/>
              </a:ext>
            </a:extLst>
          </p:cNvPr>
          <p:cNvSpPr txBox="1">
            <a:spLocks noChangeArrowheads="1"/>
          </p:cNvSpPr>
          <p:nvPr/>
        </p:nvSpPr>
        <p:spPr bwMode="auto">
          <a:xfrm>
            <a:off x="6716340" y="4839492"/>
            <a:ext cx="2376487"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latin typeface="Arial" panose="020B0604020202020204" pitchFamily="34" charset="0"/>
              </a:rPr>
              <a:t>Note the need to define String max size.</a:t>
            </a:r>
          </a:p>
        </p:txBody>
      </p:sp>
    </p:spTree>
    <p:extLst>
      <p:ext uri="{BB962C8B-B14F-4D97-AF65-F5344CB8AC3E}">
        <p14:creationId xmlns:p14="http://schemas.microsoft.com/office/powerpoint/2010/main" val="3066971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xmlns="" id="{FDDA49F1-F494-4620-97E8-BFF737C28EBF}"/>
              </a:ext>
            </a:extLst>
          </p:cNvPr>
          <p:cNvSpPr>
            <a:spLocks noGrp="1"/>
          </p:cNvSpPr>
          <p:nvPr>
            <p:ph type="title"/>
          </p:nvPr>
        </p:nvSpPr>
        <p:spPr/>
        <p:txBody>
          <a:bodyPr/>
          <a:lstStyle/>
          <a:p>
            <a:pPr algn="r"/>
            <a:r>
              <a:rPr lang="en-GB" altLang="en-US" sz="4000"/>
              <a:t>SELECT command</a:t>
            </a:r>
          </a:p>
        </p:txBody>
      </p:sp>
      <p:sp>
        <p:nvSpPr>
          <p:cNvPr id="53251" name="Content Placeholder 2">
            <a:extLst>
              <a:ext uri="{FF2B5EF4-FFF2-40B4-BE49-F238E27FC236}">
                <a16:creationId xmlns:a16="http://schemas.microsoft.com/office/drawing/2014/main" xmlns="" id="{48F8DDF5-4ED6-443D-98DD-1BF781A4EA83}"/>
              </a:ext>
            </a:extLst>
          </p:cNvPr>
          <p:cNvSpPr>
            <a:spLocks noGrp="1"/>
          </p:cNvSpPr>
          <p:nvPr>
            <p:ph idx="1"/>
          </p:nvPr>
        </p:nvSpPr>
        <p:spPr>
          <a:xfrm>
            <a:off x="497541" y="1989138"/>
            <a:ext cx="11134165" cy="4679950"/>
          </a:xfrm>
        </p:spPr>
        <p:txBody>
          <a:bodyPr/>
          <a:lstStyle/>
          <a:p>
            <a:pPr marL="0" indent="0">
              <a:buNone/>
            </a:pPr>
            <a:r>
              <a:rPr lang="en-GB" altLang="en-US" sz="2600" dirty="0">
                <a:latin typeface="Courier New" panose="02070309020205020404" pitchFamily="49" charset="0"/>
                <a:cs typeface="Courier New" panose="02070309020205020404" pitchFamily="49" charset="0"/>
              </a:rPr>
              <a:t>SELECT</a:t>
            </a:r>
            <a:r>
              <a:rPr lang="en-GB" altLang="en-US" sz="2600" dirty="0"/>
              <a:t> column, column</a:t>
            </a:r>
          </a:p>
          <a:p>
            <a:pPr marL="0" indent="0">
              <a:buNone/>
            </a:pPr>
            <a:r>
              <a:rPr lang="en-GB" altLang="en-US" sz="2600" dirty="0">
                <a:latin typeface="Courier New" panose="02070309020205020404" pitchFamily="49" charset="0"/>
                <a:cs typeface="Courier New" panose="02070309020205020404" pitchFamily="49" charset="0"/>
              </a:rPr>
              <a:t>FROM</a:t>
            </a:r>
            <a:r>
              <a:rPr lang="en-GB" altLang="en-US" sz="2600" dirty="0"/>
              <a:t> tables in database</a:t>
            </a:r>
          </a:p>
          <a:p>
            <a:pPr marL="0" indent="0">
              <a:buNone/>
            </a:pPr>
            <a:r>
              <a:rPr lang="en-GB" altLang="en-US" sz="2600" dirty="0">
                <a:latin typeface="Courier New" panose="02070309020205020404" pitchFamily="49" charset="0"/>
                <a:cs typeface="Courier New" panose="02070309020205020404" pitchFamily="49" charset="0"/>
              </a:rPr>
              <a:t>WHERE</a:t>
            </a:r>
            <a:r>
              <a:rPr lang="en-GB" altLang="en-US" sz="2600" dirty="0"/>
              <a:t> conditions</a:t>
            </a:r>
          </a:p>
          <a:p>
            <a:pPr marL="0" indent="0">
              <a:buNone/>
            </a:pPr>
            <a:r>
              <a:rPr lang="en-GB" altLang="en-US" sz="2600" dirty="0">
                <a:latin typeface="Courier New" panose="02070309020205020404" pitchFamily="49" charset="0"/>
                <a:cs typeface="Courier New" panose="02070309020205020404" pitchFamily="49" charset="0"/>
              </a:rPr>
              <a:t>ORDER BY</a:t>
            </a:r>
            <a:r>
              <a:rPr lang="en-GB" altLang="en-US" sz="2600" dirty="0"/>
              <a:t> things to ordered on</a:t>
            </a:r>
          </a:p>
          <a:p>
            <a:pPr marL="0" indent="0">
              <a:buNone/>
            </a:pPr>
            <a:endParaRPr lang="en-GB" altLang="en-US" sz="2600" dirty="0"/>
          </a:p>
          <a:p>
            <a:pPr marL="0" indent="0">
              <a:buNone/>
            </a:pPr>
            <a:r>
              <a:rPr lang="en-GB" altLang="en-US" sz="2600" dirty="0">
                <a:latin typeface="Courier New" panose="02070309020205020404" pitchFamily="49" charset="0"/>
                <a:cs typeface="Courier New" panose="02070309020205020404" pitchFamily="49" charset="0"/>
              </a:rPr>
              <a:t>SELECT Addresses</a:t>
            </a:r>
            <a:endParaRPr lang="en-GB" altLang="en-US" sz="2600" dirty="0"/>
          </a:p>
          <a:p>
            <a:pPr marL="0" indent="0">
              <a:buNone/>
            </a:pPr>
            <a:r>
              <a:rPr lang="en-GB" altLang="en-US" sz="2600" dirty="0">
                <a:latin typeface="Courier New" panose="02070309020205020404" pitchFamily="49" charset="0"/>
                <a:cs typeface="Courier New" panose="02070309020205020404" pitchFamily="49" charset="0"/>
              </a:rPr>
              <a:t>FROM </a:t>
            </a:r>
            <a:r>
              <a:rPr lang="en-GB" altLang="en-US" sz="2600" dirty="0" err="1">
                <a:latin typeface="Courier New" panose="02070309020205020404" pitchFamily="49" charset="0"/>
                <a:cs typeface="Courier New" panose="02070309020205020404" pitchFamily="49" charset="0"/>
              </a:rPr>
              <a:t>crimeTab</a:t>
            </a: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latin typeface="Courier New" panose="02070309020205020404" pitchFamily="49" charset="0"/>
                <a:cs typeface="Courier New" panose="02070309020205020404" pitchFamily="49" charset="0"/>
              </a:rPr>
              <a:t>WHERE </a:t>
            </a:r>
            <a:r>
              <a:rPr lang="en-GB" altLang="en-US" sz="2600" dirty="0" err="1">
                <a:latin typeface="Courier New" panose="02070309020205020404" pitchFamily="49" charset="0"/>
                <a:cs typeface="Courier New" panose="02070309020205020404" pitchFamily="49" charset="0"/>
              </a:rPr>
              <a:t>crimeType</a:t>
            </a:r>
            <a:r>
              <a:rPr lang="en-GB" altLang="en-US" sz="2600" dirty="0">
                <a:latin typeface="Courier New" panose="02070309020205020404" pitchFamily="49" charset="0"/>
                <a:cs typeface="Courier New" panose="02070309020205020404" pitchFamily="49" charset="0"/>
              </a:rPr>
              <a:t> = burglary</a:t>
            </a:r>
          </a:p>
          <a:p>
            <a:pPr marL="0" indent="0">
              <a:buNone/>
            </a:pPr>
            <a:r>
              <a:rPr lang="en-GB" altLang="en-US" sz="2600" dirty="0">
                <a:latin typeface="Courier New" panose="02070309020205020404" pitchFamily="49" charset="0"/>
                <a:cs typeface="Courier New" panose="02070309020205020404" pitchFamily="49" charset="0"/>
              </a:rPr>
              <a:t>ORDER BY city</a:t>
            </a:r>
          </a:p>
          <a:p>
            <a:pPr marL="0" indent="0">
              <a:buNone/>
            </a:pPr>
            <a:endParaRPr lang="en-GB" altLang="en-US" dirty="0"/>
          </a:p>
        </p:txBody>
      </p:sp>
    </p:spTree>
    <p:extLst>
      <p:ext uri="{BB962C8B-B14F-4D97-AF65-F5344CB8AC3E}">
        <p14:creationId xmlns:p14="http://schemas.microsoft.com/office/powerpoint/2010/main" val="2216338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xmlns="" id="{146C3EFA-EB1C-4FA2-9B24-6138FE51E698}"/>
              </a:ext>
            </a:extLst>
          </p:cNvPr>
          <p:cNvSpPr>
            <a:spLocks noGrp="1"/>
          </p:cNvSpPr>
          <p:nvPr>
            <p:ph type="title"/>
          </p:nvPr>
        </p:nvSpPr>
        <p:spPr>
          <a:xfrm>
            <a:off x="2208212" y="188913"/>
            <a:ext cx="9557963" cy="1143000"/>
          </a:xfrm>
        </p:spPr>
        <p:txBody>
          <a:bodyPr/>
          <a:lstStyle/>
          <a:p>
            <a:pPr algn="r"/>
            <a:r>
              <a:rPr lang="en-GB" altLang="en-US" sz="4000" dirty="0"/>
              <a:t>Wildcards</a:t>
            </a:r>
          </a:p>
        </p:txBody>
      </p:sp>
      <p:sp>
        <p:nvSpPr>
          <p:cNvPr id="54275" name="Content Placeholder 2">
            <a:extLst>
              <a:ext uri="{FF2B5EF4-FFF2-40B4-BE49-F238E27FC236}">
                <a16:creationId xmlns:a16="http://schemas.microsoft.com/office/drawing/2014/main" xmlns="" id="{16838682-B354-4F8B-88F3-DFE6FD1AF638}"/>
              </a:ext>
            </a:extLst>
          </p:cNvPr>
          <p:cNvSpPr>
            <a:spLocks noGrp="1"/>
          </p:cNvSpPr>
          <p:nvPr>
            <p:ph idx="1"/>
          </p:nvPr>
        </p:nvSpPr>
        <p:spPr>
          <a:xfrm>
            <a:off x="497541" y="1916114"/>
            <a:ext cx="11147612" cy="4681537"/>
          </a:xfrm>
        </p:spPr>
        <p:txBody>
          <a:bodyPr/>
          <a:lstStyle/>
          <a:p>
            <a:pPr marL="0" indent="0">
              <a:buNone/>
            </a:pPr>
            <a:r>
              <a:rPr lang="en-GB" altLang="en-US" sz="2600" dirty="0">
                <a:latin typeface="Courier New" panose="02070309020205020404" pitchFamily="49" charset="0"/>
                <a:cs typeface="Courier New" panose="02070309020205020404" pitchFamily="49" charset="0"/>
              </a:rPr>
              <a:t>*</a:t>
            </a:r>
            <a:r>
              <a:rPr lang="en-GB" altLang="en-US" sz="2600" dirty="0"/>
              <a:t> 			: All (objects)</a:t>
            </a:r>
          </a:p>
          <a:p>
            <a:pPr marL="0" indent="0">
              <a:buNone/>
            </a:pPr>
            <a:r>
              <a:rPr lang="en-GB" altLang="en-US" sz="2600" dirty="0">
                <a:latin typeface="Courier New" panose="02070309020205020404" pitchFamily="49" charset="0"/>
                <a:cs typeface="Courier New" panose="02070309020205020404" pitchFamily="49" charset="0"/>
              </a:rPr>
              <a:t>%</a:t>
            </a:r>
            <a:r>
              <a:rPr lang="en-GB" altLang="en-US" sz="2600" dirty="0"/>
              <a:t> 			: Zero or more characters (in a string)</a:t>
            </a:r>
          </a:p>
          <a:p>
            <a:pPr marL="0" indent="0">
              <a:buNone/>
            </a:pPr>
            <a:r>
              <a:rPr lang="en-GB" altLang="en-US" sz="2600" dirty="0">
                <a:latin typeface="Courier New" panose="02070309020205020404" pitchFamily="49" charset="0"/>
                <a:cs typeface="Courier New" panose="02070309020205020404" pitchFamily="49" charset="0"/>
              </a:rPr>
              <a:t>_</a:t>
            </a:r>
            <a:r>
              <a:rPr lang="en-GB" altLang="en-US" sz="2600" dirty="0"/>
              <a:t>  			: One character</a:t>
            </a:r>
          </a:p>
          <a:p>
            <a:pPr marL="0" indent="0">
              <a:buNone/>
            </a:pPr>
            <a:r>
              <a:rPr lang="en-GB" altLang="en-US" sz="2600" dirty="0">
                <a:latin typeface="Courier New" panose="02070309020205020404" pitchFamily="49" charset="0"/>
                <a:cs typeface="Courier New" panose="02070309020205020404" pitchFamily="49" charset="0"/>
              </a:rPr>
              <a:t>[chars] </a:t>
            </a:r>
            <a:r>
              <a:rPr lang="en-GB" altLang="en-US" sz="2600" dirty="0"/>
              <a:t>		: Any character listed</a:t>
            </a:r>
          </a:p>
          <a:p>
            <a:pPr marL="0" indent="0">
              <a:buNone/>
            </a:pPr>
            <a:r>
              <a:rPr lang="en-GB" altLang="en-US" sz="2600" dirty="0">
                <a:latin typeface="Courier New" panose="02070309020205020404" pitchFamily="49" charset="0"/>
                <a:cs typeface="Courier New" panose="02070309020205020404" pitchFamily="49" charset="0"/>
              </a:rPr>
              <a:t>[^</a:t>
            </a:r>
            <a:r>
              <a:rPr lang="en-GB" altLang="en-US" sz="2600" dirty="0" err="1">
                <a:latin typeface="Courier New" panose="02070309020205020404" pitchFamily="49" charset="0"/>
                <a:cs typeface="Courier New" panose="02070309020205020404" pitchFamily="49" charset="0"/>
              </a:rPr>
              <a:t>charlist</a:t>
            </a:r>
            <a:r>
              <a:rPr lang="en-GB" altLang="en-US" sz="2600" dirty="0">
                <a:latin typeface="Courier New" panose="02070309020205020404" pitchFamily="49" charset="0"/>
                <a:cs typeface="Courier New" panose="02070309020205020404" pitchFamily="49" charset="0"/>
              </a:rPr>
              <a:t>] </a:t>
            </a:r>
            <a:r>
              <a:rPr lang="en-GB" altLang="en-US" sz="2600" dirty="0"/>
              <a:t>or </a:t>
            </a:r>
            <a:r>
              <a:rPr lang="en-GB" altLang="en-US" sz="2600" dirty="0">
                <a:latin typeface="Courier New" panose="02070309020205020404" pitchFamily="49" charset="0"/>
                <a:cs typeface="Courier New" panose="02070309020205020404" pitchFamily="49" charset="0"/>
              </a:rPr>
              <a:t>[!</a:t>
            </a:r>
            <a:r>
              <a:rPr lang="en-GB" altLang="en-US" sz="2600" dirty="0" err="1">
                <a:latin typeface="Courier New" panose="02070309020205020404" pitchFamily="49" charset="0"/>
                <a:cs typeface="Courier New" panose="02070309020205020404" pitchFamily="49" charset="0"/>
              </a:rPr>
              <a:t>charlist</a:t>
            </a:r>
            <a:r>
              <a:rPr lang="en-GB" altLang="en-US" sz="2600" dirty="0">
                <a:latin typeface="Courier New" panose="02070309020205020404" pitchFamily="49" charset="0"/>
                <a:cs typeface="Courier New" panose="02070309020205020404" pitchFamily="49" charset="0"/>
              </a:rPr>
              <a:t>] </a:t>
            </a:r>
          </a:p>
          <a:p>
            <a:pPr marL="0" indent="0">
              <a:buNone/>
            </a:pPr>
            <a:r>
              <a:rPr lang="en-GB" altLang="en-US" sz="2600" dirty="0">
                <a:latin typeface="Courier New" panose="02070309020205020404" pitchFamily="49" charset="0"/>
                <a:cs typeface="Courier New" panose="02070309020205020404" pitchFamily="49" charset="0"/>
              </a:rPr>
              <a:t>			</a:t>
            </a:r>
            <a:r>
              <a:rPr lang="en-GB" altLang="en-US" sz="2600" dirty="0"/>
              <a:t>: Any character not listed</a:t>
            </a:r>
          </a:p>
          <a:p>
            <a:pPr marL="0" indent="0">
              <a:buNone/>
            </a:pPr>
            <a:endParaRPr lang="en-GB" altLang="en-US" sz="2600" dirty="0"/>
          </a:p>
          <a:p>
            <a:pPr marL="0" indent="0">
              <a:buNone/>
            </a:pPr>
            <a:r>
              <a:rPr lang="en-GB" altLang="en-US" sz="2600" dirty="0"/>
              <a:t>E.g. Select all names with an </a:t>
            </a:r>
            <a:r>
              <a:rPr lang="en-GB" altLang="en-US" sz="2600" dirty="0" err="1"/>
              <a:t>a,b</a:t>
            </a:r>
            <a:r>
              <a:rPr lang="en-GB" altLang="en-US" sz="2600" dirty="0"/>
              <a:t>, or c somewhere in them:</a:t>
            </a:r>
          </a:p>
          <a:p>
            <a:pPr marL="0" indent="0">
              <a:buNone/>
            </a:pPr>
            <a:r>
              <a:rPr lang="en-GB" altLang="en-US" sz="2600" dirty="0">
                <a:latin typeface="Courier New" panose="02070309020205020404" pitchFamily="49" charset="0"/>
                <a:cs typeface="Courier New" panose="02070309020205020404" pitchFamily="49" charset="0"/>
              </a:rPr>
              <a:t>SELECT * FROM Tab1 WHERE name LIKE '[</a:t>
            </a:r>
            <a:r>
              <a:rPr lang="en-GB" altLang="en-US" sz="2600" dirty="0" err="1">
                <a:latin typeface="Courier New" panose="02070309020205020404" pitchFamily="49" charset="0"/>
                <a:cs typeface="Courier New" panose="02070309020205020404" pitchFamily="49" charset="0"/>
              </a:rPr>
              <a:t>abc</a:t>
            </a:r>
            <a:r>
              <a:rPr lang="en-GB" altLang="en-US" sz="26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321231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xmlns="" id="{41089EF4-0CB0-4781-A357-70EEFA786043}"/>
              </a:ext>
            </a:extLst>
          </p:cNvPr>
          <p:cNvSpPr>
            <a:spLocks noGrp="1"/>
          </p:cNvSpPr>
          <p:nvPr>
            <p:ph type="title"/>
          </p:nvPr>
        </p:nvSpPr>
        <p:spPr/>
        <p:txBody>
          <a:bodyPr/>
          <a:lstStyle/>
          <a:p>
            <a:pPr algn="r"/>
            <a:r>
              <a:rPr lang="en-GB" altLang="en-US" sz="4000"/>
              <a:t>Case sensitivity</a:t>
            </a:r>
          </a:p>
        </p:txBody>
      </p:sp>
      <p:sp>
        <p:nvSpPr>
          <p:cNvPr id="55299" name="Content Placeholder 2">
            <a:extLst>
              <a:ext uri="{FF2B5EF4-FFF2-40B4-BE49-F238E27FC236}">
                <a16:creationId xmlns:a16="http://schemas.microsoft.com/office/drawing/2014/main" xmlns="" id="{205C252D-D496-4B97-B346-2851B44A94F1}"/>
              </a:ext>
            </a:extLst>
          </p:cNvPr>
          <p:cNvSpPr>
            <a:spLocks noGrp="1"/>
          </p:cNvSpPr>
          <p:nvPr>
            <p:ph idx="1"/>
          </p:nvPr>
        </p:nvSpPr>
        <p:spPr>
          <a:xfrm>
            <a:off x="430307" y="2636838"/>
            <a:ext cx="11241740" cy="4032250"/>
          </a:xfrm>
        </p:spPr>
        <p:txBody>
          <a:bodyPr/>
          <a:lstStyle/>
          <a:p>
            <a:pPr marL="0" indent="0">
              <a:spcAft>
                <a:spcPts val="1200"/>
              </a:spcAft>
              <a:buNone/>
            </a:pPr>
            <a:r>
              <a:rPr lang="en-GB" altLang="en-US" sz="2600" dirty="0"/>
              <a:t>If you need to check without case sensitivity you can force the datatype into a case insensitive character set first:</a:t>
            </a:r>
          </a:p>
          <a:p>
            <a:pPr marL="0" indent="0">
              <a:spcAft>
                <a:spcPts val="1200"/>
              </a:spcAft>
              <a:buNone/>
            </a:pPr>
            <a:r>
              <a:rPr lang="en-GB" altLang="en-US" sz="2000" dirty="0">
                <a:latin typeface="Courier New" panose="02070309020205020404" pitchFamily="49" charset="0"/>
                <a:cs typeface="Courier New" panose="02070309020205020404" pitchFamily="49" charset="0"/>
              </a:rPr>
              <a:t>WHERE name = 'bob' COLLATE SQL_Latin1_General_CP1_CI_AS</a:t>
            </a:r>
          </a:p>
          <a:p>
            <a:pPr marL="0" indent="0">
              <a:spcAft>
                <a:spcPts val="1200"/>
              </a:spcAft>
              <a:buNone/>
            </a:pPr>
            <a:r>
              <a:rPr lang="en-GB" altLang="en-US" sz="2600" dirty="0"/>
              <a:t>Alternatively, if you want to force case sensitivity:</a:t>
            </a:r>
          </a:p>
          <a:p>
            <a:pPr marL="0" indent="0">
              <a:spcAft>
                <a:spcPts val="1200"/>
              </a:spcAft>
              <a:buNone/>
            </a:pPr>
            <a:r>
              <a:rPr lang="en-GB" altLang="en-US" sz="2000" dirty="0">
                <a:latin typeface="Courier New" panose="02070309020205020404" pitchFamily="49" charset="0"/>
                <a:cs typeface="Courier New" panose="02070309020205020404" pitchFamily="49" charset="0"/>
              </a:rPr>
              <a:t>WHERE name = 'Bob' COLLATE SQL_Latin1_General_CP1_CS_AS</a:t>
            </a:r>
          </a:p>
        </p:txBody>
      </p:sp>
    </p:spTree>
    <p:extLst>
      <p:ext uri="{BB962C8B-B14F-4D97-AF65-F5344CB8AC3E}">
        <p14:creationId xmlns:p14="http://schemas.microsoft.com/office/powerpoint/2010/main" val="3011510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xmlns="" id="{6BCF40D0-11E5-4301-9F2C-F451F8667874}"/>
              </a:ext>
            </a:extLst>
          </p:cNvPr>
          <p:cNvSpPr>
            <a:spLocks noGrp="1"/>
          </p:cNvSpPr>
          <p:nvPr>
            <p:ph type="title"/>
          </p:nvPr>
        </p:nvSpPr>
        <p:spPr>
          <a:xfrm>
            <a:off x="2208213" y="260350"/>
            <a:ext cx="8229600" cy="1143000"/>
          </a:xfrm>
        </p:spPr>
        <p:txBody>
          <a:bodyPr/>
          <a:lstStyle/>
          <a:p>
            <a:pPr algn="r"/>
            <a:r>
              <a:rPr lang="en-GB" altLang="en-US" sz="4000"/>
              <a:t>Counting</a:t>
            </a:r>
          </a:p>
        </p:txBody>
      </p:sp>
      <p:sp>
        <p:nvSpPr>
          <p:cNvPr id="57347" name="Content Placeholder 2">
            <a:extLst>
              <a:ext uri="{FF2B5EF4-FFF2-40B4-BE49-F238E27FC236}">
                <a16:creationId xmlns:a16="http://schemas.microsoft.com/office/drawing/2014/main" xmlns="" id="{F689C523-CBAF-4D93-B1E2-0528BE3FF333}"/>
              </a:ext>
            </a:extLst>
          </p:cNvPr>
          <p:cNvSpPr>
            <a:spLocks noGrp="1"/>
          </p:cNvSpPr>
          <p:nvPr>
            <p:ph idx="1"/>
          </p:nvPr>
        </p:nvSpPr>
        <p:spPr>
          <a:xfrm>
            <a:off x="591671" y="1773238"/>
            <a:ext cx="11107270" cy="4895850"/>
          </a:xfrm>
        </p:spPr>
        <p:txBody>
          <a:bodyPr/>
          <a:lstStyle/>
          <a:p>
            <a:pPr marL="0" indent="0">
              <a:buNone/>
            </a:pPr>
            <a:r>
              <a:rPr lang="en-GB" altLang="en-US" sz="2600" dirty="0"/>
              <a:t>Can include count columns.</a:t>
            </a:r>
          </a:p>
          <a:p>
            <a:pPr marL="0" indent="0">
              <a:buNone/>
            </a:pPr>
            <a:r>
              <a:rPr lang="en-GB" altLang="en-US" sz="2600" dirty="0"/>
              <a:t>Count all records:</a:t>
            </a:r>
          </a:p>
          <a:p>
            <a:pPr marL="0" indent="0">
              <a:buNone/>
            </a:pPr>
            <a:r>
              <a:rPr lang="en-GB" altLang="en-US" sz="2600" dirty="0">
                <a:latin typeface="Courier New" panose="02070309020205020404" pitchFamily="49" charset="0"/>
                <a:cs typeface="Courier New" panose="02070309020205020404" pitchFamily="49" charset="0"/>
              </a:rPr>
              <a:t>COUNT (*) AS </a:t>
            </a:r>
            <a:r>
              <a:rPr lang="en-GB" altLang="en-US" sz="2600" dirty="0" err="1">
                <a:latin typeface="Courier New" panose="02070309020205020404" pitchFamily="49" charset="0"/>
                <a:cs typeface="Courier New" panose="02070309020205020404" pitchFamily="49" charset="0"/>
              </a:rPr>
              <a:t>colForAnswers</a:t>
            </a: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t>Count all records in a column:</a:t>
            </a:r>
          </a:p>
          <a:p>
            <a:pPr marL="0" indent="0">
              <a:buNone/>
            </a:pPr>
            <a:r>
              <a:rPr lang="en-GB" altLang="en-US" sz="2600" dirty="0">
                <a:latin typeface="Courier New" panose="02070309020205020404" pitchFamily="49" charset="0"/>
                <a:cs typeface="Courier New" panose="02070309020205020404" pitchFamily="49" charset="0"/>
              </a:rPr>
              <a:t>COUNT (column) AS </a:t>
            </a:r>
            <a:r>
              <a:rPr lang="en-GB" altLang="en-US" sz="2600" dirty="0" err="1">
                <a:latin typeface="Courier New" panose="02070309020205020404" pitchFamily="49" charset="0"/>
                <a:cs typeface="Courier New" panose="02070309020205020404" pitchFamily="49" charset="0"/>
              </a:rPr>
              <a:t>colForAnswers</a:t>
            </a: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t>Count distinct values:</a:t>
            </a:r>
          </a:p>
          <a:p>
            <a:pPr marL="0" indent="0">
              <a:buNone/>
            </a:pPr>
            <a:r>
              <a:rPr lang="en-GB" altLang="en-US" sz="2600" dirty="0">
                <a:latin typeface="Courier New" panose="02070309020205020404" pitchFamily="49" charset="0"/>
                <a:cs typeface="Courier New" panose="02070309020205020404" pitchFamily="49" charset="0"/>
              </a:rPr>
              <a:t>COUNT(DISTINCT </a:t>
            </a:r>
            <a:r>
              <a:rPr lang="en-GB" altLang="en-US" sz="2600" dirty="0" err="1">
                <a:latin typeface="Courier New" panose="02070309020205020404" pitchFamily="49" charset="0"/>
                <a:cs typeface="Courier New" panose="02070309020205020404" pitchFamily="49" charset="0"/>
              </a:rPr>
              <a:t>columnName</a:t>
            </a:r>
            <a:r>
              <a:rPr lang="en-GB" altLang="en-US" sz="2600" dirty="0">
                <a:latin typeface="Courier New" panose="02070309020205020404" pitchFamily="49" charset="0"/>
                <a:cs typeface="Courier New" panose="02070309020205020404" pitchFamily="49" charset="0"/>
              </a:rPr>
              <a:t>) AS </a:t>
            </a:r>
            <a:r>
              <a:rPr lang="en-GB" altLang="en-US" sz="2600" dirty="0" err="1">
                <a:latin typeface="Courier New" panose="02070309020205020404" pitchFamily="49" charset="0"/>
                <a:cs typeface="Courier New" panose="02070309020205020404" pitchFamily="49" charset="0"/>
              </a:rPr>
              <a:t>colForAnswers</a:t>
            </a:r>
            <a:endParaRPr lang="en-GB" altLang="en-US" sz="2600" dirty="0">
              <a:latin typeface="Courier New" panose="02070309020205020404" pitchFamily="49" charset="0"/>
              <a:cs typeface="Courier New" panose="02070309020205020404" pitchFamily="49" charset="0"/>
            </a:endParaRPr>
          </a:p>
          <a:p>
            <a:pPr marL="0" indent="0">
              <a:buNone/>
            </a:pPr>
            <a:endParaRPr lang="en-GB" altLang="en-US" sz="2600" dirty="0">
              <a:latin typeface="Courier New" panose="02070309020205020404" pitchFamily="49" charset="0"/>
              <a:cs typeface="Courier New" panose="02070309020205020404" pitchFamily="49" charset="0"/>
            </a:endParaRPr>
          </a:p>
          <a:p>
            <a:pPr marL="0" indent="0">
              <a:buNone/>
            </a:pPr>
            <a:r>
              <a:rPr lang="en-GB" altLang="en-US" sz="2600" dirty="0">
                <a:latin typeface="Courier New" panose="02070309020205020404" pitchFamily="49" charset="0"/>
                <a:cs typeface="Courier New" panose="02070309020205020404" pitchFamily="49" charset="0"/>
              </a:rPr>
              <a:t>SELECT </a:t>
            </a:r>
            <a:r>
              <a:rPr lang="en-GB" altLang="en-US" sz="2600" dirty="0" err="1">
                <a:latin typeface="Courier New" panose="02070309020205020404" pitchFamily="49" charset="0"/>
                <a:cs typeface="Courier New" panose="02070309020205020404" pitchFamily="49" charset="0"/>
              </a:rPr>
              <a:t>crimeType</a:t>
            </a:r>
            <a:r>
              <a:rPr lang="en-GB" altLang="en-US" sz="2600" dirty="0">
                <a:latin typeface="Courier New" panose="02070309020205020404" pitchFamily="49" charset="0"/>
                <a:cs typeface="Courier New" panose="02070309020205020404" pitchFamily="49" charset="0"/>
              </a:rPr>
              <a:t>, COUNT(DISTINCT Address) AS </a:t>
            </a:r>
            <a:r>
              <a:rPr lang="en-GB" altLang="en-US" sz="2600" dirty="0" err="1">
                <a:latin typeface="Courier New" panose="02070309020205020404" pitchFamily="49" charset="0"/>
                <a:cs typeface="Courier New" panose="02070309020205020404" pitchFamily="49" charset="0"/>
              </a:rPr>
              <a:t>HousesAffected</a:t>
            </a:r>
            <a:r>
              <a:rPr lang="en-GB" altLang="en-US" sz="2600" dirty="0">
                <a:latin typeface="Courier New" panose="02070309020205020404" pitchFamily="49" charset="0"/>
                <a:cs typeface="Courier New" panose="02070309020205020404" pitchFamily="49" charset="0"/>
              </a:rPr>
              <a:t> FROM crimes</a:t>
            </a:r>
          </a:p>
          <a:p>
            <a:pPr marL="0" indent="0">
              <a:buNone/>
            </a:pPr>
            <a:endParaRPr lang="en-GB" altLang="en-US" dirty="0"/>
          </a:p>
        </p:txBody>
      </p:sp>
    </p:spTree>
    <p:extLst>
      <p:ext uri="{BB962C8B-B14F-4D97-AF65-F5344CB8AC3E}">
        <p14:creationId xmlns:p14="http://schemas.microsoft.com/office/powerpoint/2010/main" val="2582295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xmlns="" id="{7E4EE2AD-E1E3-4B35-A171-C95A2688CA55}"/>
              </a:ext>
            </a:extLst>
          </p:cNvPr>
          <p:cNvSpPr>
            <a:spLocks noGrp="1"/>
          </p:cNvSpPr>
          <p:nvPr>
            <p:ph type="title"/>
          </p:nvPr>
        </p:nvSpPr>
        <p:spPr>
          <a:xfrm>
            <a:off x="2279650" y="115888"/>
            <a:ext cx="8229600" cy="1143000"/>
          </a:xfrm>
        </p:spPr>
        <p:txBody>
          <a:bodyPr/>
          <a:lstStyle/>
          <a:p>
            <a:pPr algn="r"/>
            <a:r>
              <a:rPr lang="en-GB" altLang="en-US" sz="4000"/>
              <a:t>Joining tables</a:t>
            </a:r>
          </a:p>
        </p:txBody>
      </p:sp>
      <p:sp>
        <p:nvSpPr>
          <p:cNvPr id="58371" name="Content Placeholder 2">
            <a:extLst>
              <a:ext uri="{FF2B5EF4-FFF2-40B4-BE49-F238E27FC236}">
                <a16:creationId xmlns:a16="http://schemas.microsoft.com/office/drawing/2014/main" xmlns="" id="{51DF32FF-5732-4533-B1D4-BFB9E2900E4A}"/>
              </a:ext>
            </a:extLst>
          </p:cNvPr>
          <p:cNvSpPr>
            <a:spLocks noGrp="1"/>
          </p:cNvSpPr>
          <p:nvPr>
            <p:ph idx="1"/>
          </p:nvPr>
        </p:nvSpPr>
        <p:spPr>
          <a:xfrm>
            <a:off x="645459" y="1412876"/>
            <a:ext cx="9914591" cy="5256213"/>
          </a:xfrm>
        </p:spPr>
        <p:txBody>
          <a:bodyPr>
            <a:normAutofit fontScale="92500" lnSpcReduction="10000"/>
          </a:bodyPr>
          <a:lstStyle/>
          <a:p>
            <a:pPr marL="0" indent="0">
              <a:lnSpc>
                <a:spcPct val="80000"/>
              </a:lnSpc>
              <a:buNone/>
            </a:pPr>
            <a:r>
              <a:rPr lang="en-GB" altLang="en-US" sz="2600" dirty="0"/>
              <a:t>Primary key columns: Each value is unique to only one row.</a:t>
            </a:r>
          </a:p>
          <a:p>
            <a:pPr marL="0" indent="0">
              <a:lnSpc>
                <a:spcPct val="80000"/>
              </a:lnSpc>
              <a:buNone/>
            </a:pPr>
            <a:r>
              <a:rPr lang="en-GB" altLang="en-US" sz="2600" dirty="0"/>
              <a:t>We can join two tables if one has a primary key column which is used in rows in the other:</a:t>
            </a:r>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endParaRPr lang="en-GB" altLang="en-US" sz="2000" dirty="0"/>
          </a:p>
          <a:p>
            <a:pPr marL="0" indent="0">
              <a:lnSpc>
                <a:spcPct val="80000"/>
              </a:lnSpc>
              <a:buNone/>
            </a:pPr>
            <a:r>
              <a:rPr lang="en-GB" altLang="en-US" sz="2000" dirty="0">
                <a:latin typeface="Courier New" panose="02070309020205020404" pitchFamily="49" charset="0"/>
                <a:cs typeface="Courier New" panose="02070309020205020404" pitchFamily="49" charset="0"/>
              </a:rPr>
              <a:t>SELECT Table1.columnA, Table2.columnB</a:t>
            </a:r>
            <a:br>
              <a:rPr lang="en-GB" altLang="en-US" sz="2000" dirty="0">
                <a:latin typeface="Courier New" panose="02070309020205020404" pitchFamily="49" charset="0"/>
                <a:cs typeface="Courier New" panose="02070309020205020404" pitchFamily="49" charset="0"/>
              </a:rPr>
            </a:br>
            <a:r>
              <a:rPr lang="en-GB" altLang="en-US" sz="2000" dirty="0">
                <a:latin typeface="Courier New" panose="02070309020205020404" pitchFamily="49" charset="0"/>
                <a:cs typeface="Courier New" panose="02070309020205020404" pitchFamily="49" charset="0"/>
              </a:rPr>
              <a:t>FROM Table1</a:t>
            </a:r>
            <a:br>
              <a:rPr lang="en-GB" altLang="en-US" sz="2000" dirty="0">
                <a:latin typeface="Courier New" panose="02070309020205020404" pitchFamily="49" charset="0"/>
                <a:cs typeface="Courier New" panose="02070309020205020404" pitchFamily="49" charset="0"/>
              </a:rPr>
            </a:br>
            <a:r>
              <a:rPr lang="en-GB" altLang="en-US" sz="2000" dirty="0">
                <a:latin typeface="Courier New" panose="02070309020205020404" pitchFamily="49" charset="0"/>
                <a:cs typeface="Courier New" panose="02070309020205020404" pitchFamily="49" charset="0"/>
              </a:rPr>
              <a:t>JOIN Table2</a:t>
            </a:r>
            <a:br>
              <a:rPr lang="en-GB" altLang="en-US" sz="2000" dirty="0">
                <a:latin typeface="Courier New" panose="02070309020205020404" pitchFamily="49" charset="0"/>
                <a:cs typeface="Courier New" panose="02070309020205020404" pitchFamily="49" charset="0"/>
              </a:rPr>
            </a:br>
            <a:r>
              <a:rPr lang="en-GB" altLang="en-US" sz="2000" dirty="0">
                <a:latin typeface="Courier New" panose="02070309020205020404" pitchFamily="49" charset="0"/>
                <a:cs typeface="Courier New" panose="02070309020205020404" pitchFamily="49" charset="0"/>
              </a:rPr>
              <a:t>ON Table1.</a:t>
            </a:r>
            <a:r>
              <a:rPr lang="en-GB" altLang="en-US" sz="2000" b="1" dirty="0">
                <a:latin typeface="Courier New" panose="02070309020205020404" pitchFamily="49" charset="0"/>
                <a:cs typeface="Courier New" panose="02070309020205020404" pitchFamily="49" charset="0"/>
              </a:rPr>
              <a:t>P_Key</a:t>
            </a:r>
            <a:r>
              <a:rPr lang="en-GB" altLang="en-US" sz="2000" dirty="0">
                <a:latin typeface="Courier New" panose="02070309020205020404" pitchFamily="49" charset="0"/>
                <a:cs typeface="Courier New" panose="02070309020205020404" pitchFamily="49" charset="0"/>
              </a:rPr>
              <a:t>=Table2</a:t>
            </a:r>
            <a:r>
              <a:rPr lang="en-GB" altLang="en-US" sz="2000" b="1" dirty="0">
                <a:latin typeface="Courier New" panose="02070309020205020404" pitchFamily="49" charset="0"/>
                <a:cs typeface="Courier New" panose="02070309020205020404" pitchFamily="49" charset="0"/>
              </a:rPr>
              <a:t>.id</a:t>
            </a:r>
            <a:r>
              <a:rPr lang="en-GB" altLang="en-US" sz="2000" dirty="0"/>
              <a:t/>
            </a:r>
            <a:br>
              <a:rPr lang="en-GB" altLang="en-US" sz="2000" dirty="0"/>
            </a:br>
            <a:endParaRPr lang="en-GB" altLang="en-US" sz="2000" dirty="0"/>
          </a:p>
        </p:txBody>
      </p:sp>
      <p:graphicFrame>
        <p:nvGraphicFramePr>
          <p:cNvPr id="4" name="Table 3">
            <a:extLst>
              <a:ext uri="{FF2B5EF4-FFF2-40B4-BE49-F238E27FC236}">
                <a16:creationId xmlns:a16="http://schemas.microsoft.com/office/drawing/2014/main" xmlns="" id="{D3187815-5A53-4119-906D-3662462F3300}"/>
              </a:ext>
            </a:extLst>
          </p:cNvPr>
          <p:cNvGraphicFramePr>
            <a:graphicFrameLocks noGrp="1"/>
          </p:cNvGraphicFramePr>
          <p:nvPr/>
        </p:nvGraphicFramePr>
        <p:xfrm>
          <a:off x="2855914" y="2743200"/>
          <a:ext cx="2039937" cy="1912940"/>
        </p:xfrm>
        <a:graphic>
          <a:graphicData uri="http://schemas.openxmlformats.org/drawingml/2006/table">
            <a:tbl>
              <a:tblPr/>
              <a:tblGrid>
                <a:gridCol w="1020762">
                  <a:extLst>
                    <a:ext uri="{9D8B030D-6E8A-4147-A177-3AD203B41FA5}">
                      <a16:colId xmlns:a16="http://schemas.microsoft.com/office/drawing/2014/main" xmlns="" val="20000"/>
                    </a:ext>
                  </a:extLst>
                </a:gridCol>
                <a:gridCol w="1019175">
                  <a:extLst>
                    <a:ext uri="{9D8B030D-6E8A-4147-A177-3AD203B41FA5}">
                      <a16:colId xmlns:a16="http://schemas.microsoft.com/office/drawing/2014/main" xmlns="" val="20001"/>
                    </a:ext>
                  </a:extLst>
                </a:gridCol>
              </a:tblGrid>
              <a:tr h="3825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Table1</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xmlns="" val="10000"/>
                  </a:ext>
                </a:extLst>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err="1">
                          <a:ln>
                            <a:noFill/>
                          </a:ln>
                          <a:solidFill>
                            <a:schemeClr val="tx1"/>
                          </a:solidFill>
                          <a:effectLst/>
                          <a:latin typeface="Calibri" pitchFamily="34" charset="0"/>
                          <a:cs typeface="Arial" charset="0"/>
                        </a:rPr>
                        <a:t>P_key</a:t>
                      </a:r>
                      <a:endParaRPr kumimoji="0" lang="en-GB" sz="1800" b="1" i="0" u="none" strike="noStrike" cap="none" normalizeH="0" baseline="0" dirty="0">
                        <a:ln>
                          <a:noFill/>
                        </a:ln>
                        <a:solidFill>
                          <a:schemeClr val="tx1"/>
                        </a:solidFill>
                        <a:effectLst/>
                        <a:latin typeface="Calibri" pitchFamily="34" charset="0"/>
                        <a:cs typeface="Arial" charset="0"/>
                      </a:endParaRP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columnA</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Calibri" pitchFamily="34" charset="0"/>
                          <a:cs typeface="Arial" charset="0"/>
                        </a:rPr>
                        <a:t>1</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A</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Calibri" pitchFamily="34" charset="0"/>
                          <a:cs typeface="Arial" charset="0"/>
                        </a:rPr>
                        <a:t>2</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B</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82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chemeClr val="tx1"/>
                          </a:solidFill>
                          <a:effectLst/>
                          <a:latin typeface="Calibri" pitchFamily="34" charset="0"/>
                          <a:cs typeface="Arial" charset="0"/>
                        </a:rPr>
                        <a:t>3</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C</a:t>
                      </a:r>
                    </a:p>
                  </a:txBody>
                  <a:tcPr marL="91442" marR="9144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graphicFrame>
        <p:nvGraphicFramePr>
          <p:cNvPr id="5" name="Table 4">
            <a:extLst>
              <a:ext uri="{FF2B5EF4-FFF2-40B4-BE49-F238E27FC236}">
                <a16:creationId xmlns:a16="http://schemas.microsoft.com/office/drawing/2014/main" xmlns="" id="{9096C4D4-E17F-45FF-AF27-AD354625327C}"/>
              </a:ext>
            </a:extLst>
          </p:cNvPr>
          <p:cNvGraphicFramePr>
            <a:graphicFrameLocks noGrp="1"/>
          </p:cNvGraphicFramePr>
          <p:nvPr/>
        </p:nvGraphicFramePr>
        <p:xfrm>
          <a:off x="6240464" y="2671764"/>
          <a:ext cx="3240087" cy="2071685"/>
        </p:xfrm>
        <a:graphic>
          <a:graphicData uri="http://schemas.openxmlformats.org/drawingml/2006/table">
            <a:tbl>
              <a:tblPr/>
              <a:tblGrid>
                <a:gridCol w="1073150">
                  <a:extLst>
                    <a:ext uri="{9D8B030D-6E8A-4147-A177-3AD203B41FA5}">
                      <a16:colId xmlns:a16="http://schemas.microsoft.com/office/drawing/2014/main" xmlns="" val="20000"/>
                    </a:ext>
                  </a:extLst>
                </a:gridCol>
                <a:gridCol w="1073150">
                  <a:extLst>
                    <a:ext uri="{9D8B030D-6E8A-4147-A177-3AD203B41FA5}">
                      <a16:colId xmlns:a16="http://schemas.microsoft.com/office/drawing/2014/main" xmlns="" val="20001"/>
                    </a:ext>
                  </a:extLst>
                </a:gridCol>
                <a:gridCol w="1093787">
                  <a:extLst>
                    <a:ext uri="{9D8B030D-6E8A-4147-A177-3AD203B41FA5}">
                      <a16:colId xmlns:a16="http://schemas.microsoft.com/office/drawing/2014/main" xmlns="" val="20002"/>
                    </a:ext>
                  </a:extLst>
                </a:gridCol>
              </a:tblGrid>
              <a:tr h="414337">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a:ln>
                            <a:noFill/>
                          </a:ln>
                          <a:solidFill>
                            <a:schemeClr val="tx1"/>
                          </a:solidFill>
                          <a:effectLst/>
                          <a:latin typeface="Calibri" pitchFamily="34" charset="0"/>
                          <a:cs typeface="Arial" charset="0"/>
                        </a:rPr>
                        <a:t>Table2</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0"/>
                  </a:ext>
                </a:extLst>
              </a:tr>
              <a:tr h="414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P_key</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columnB</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chemeClr val="tx1"/>
                          </a:solidFill>
                          <a:effectLst/>
                          <a:latin typeface="Calibri" pitchFamily="34" charset="0"/>
                          <a:cs typeface="Arial" charset="0"/>
                        </a:rPr>
                        <a:t>id</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14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a</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HH</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Calibri" pitchFamily="34" charset="0"/>
                          <a:cs typeface="Arial" charset="0"/>
                        </a:rPr>
                        <a:t>1</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14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b</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GG</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chemeClr val="tx1"/>
                          </a:solidFill>
                          <a:effectLst/>
                          <a:latin typeface="Calibri" pitchFamily="34" charset="0"/>
                          <a:cs typeface="Arial" charset="0"/>
                        </a:rPr>
                        <a:t>1</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14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c</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YY</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chemeClr val="tx1"/>
                          </a:solidFill>
                          <a:effectLst/>
                          <a:latin typeface="Calibri" pitchFamily="34" charset="0"/>
                          <a:cs typeface="Arial" charset="0"/>
                        </a:rPr>
                        <a:t>3</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graphicFrame>
        <p:nvGraphicFramePr>
          <p:cNvPr id="6" name="Table 5">
            <a:extLst>
              <a:ext uri="{FF2B5EF4-FFF2-40B4-BE49-F238E27FC236}">
                <a16:creationId xmlns:a16="http://schemas.microsoft.com/office/drawing/2014/main" xmlns="" id="{58A57D03-BDCA-4F90-85B1-FCE97BD53607}"/>
              </a:ext>
            </a:extLst>
          </p:cNvPr>
          <p:cNvGraphicFramePr>
            <a:graphicFrameLocks noGrp="1"/>
          </p:cNvGraphicFramePr>
          <p:nvPr/>
        </p:nvGraphicFramePr>
        <p:xfrm>
          <a:off x="7896225" y="5229226"/>
          <a:ext cx="2427288" cy="1152525"/>
        </p:xfrm>
        <a:graphic>
          <a:graphicData uri="http://schemas.openxmlformats.org/drawingml/2006/table">
            <a:tbl>
              <a:tblPr/>
              <a:tblGrid>
                <a:gridCol w="1214438">
                  <a:extLst>
                    <a:ext uri="{9D8B030D-6E8A-4147-A177-3AD203B41FA5}">
                      <a16:colId xmlns:a16="http://schemas.microsoft.com/office/drawing/2014/main" xmlns="" val="20000"/>
                    </a:ext>
                  </a:extLst>
                </a:gridCol>
                <a:gridCol w="1212850">
                  <a:extLst>
                    <a:ext uri="{9D8B030D-6E8A-4147-A177-3AD203B41FA5}">
                      <a16:colId xmlns:a16="http://schemas.microsoft.com/office/drawing/2014/main" xmlns="" val="20001"/>
                    </a:ext>
                  </a:extLst>
                </a:gridCol>
              </a:tblGrid>
              <a:tr h="384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A</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HH</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84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A</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GG</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84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C</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a:ln>
                            <a:noFill/>
                          </a:ln>
                          <a:solidFill>
                            <a:schemeClr val="tx1"/>
                          </a:solidFill>
                          <a:effectLst/>
                          <a:latin typeface="Calibri" pitchFamily="34" charset="0"/>
                          <a:cs typeface="Arial" charset="0"/>
                        </a:rPr>
                        <a:t>YY</a:t>
                      </a:r>
                    </a:p>
                  </a:txBody>
                  <a:tcPr marL="91398" marR="91398"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cxnSp>
        <p:nvCxnSpPr>
          <p:cNvPr id="8" name="Straight Arrow Connector 7">
            <a:extLst>
              <a:ext uri="{FF2B5EF4-FFF2-40B4-BE49-F238E27FC236}">
                <a16:creationId xmlns:a16="http://schemas.microsoft.com/office/drawing/2014/main" xmlns="" id="{40CA3423-18CD-4FF5-AE7F-BCEA94E58F49}"/>
              </a:ext>
            </a:extLst>
          </p:cNvPr>
          <p:cNvCxnSpPr>
            <a:stCxn id="4" idx="3"/>
            <a:endCxn id="5" idx="1"/>
          </p:cNvCxnSpPr>
          <p:nvPr/>
        </p:nvCxnSpPr>
        <p:spPr>
          <a:xfrm>
            <a:off x="4895851" y="3699670"/>
            <a:ext cx="1344613" cy="793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07852773-E793-4375-B32F-023D3DAC9405}"/>
              </a:ext>
            </a:extLst>
          </p:cNvPr>
          <p:cNvCxnSpPr/>
          <p:nvPr/>
        </p:nvCxnSpPr>
        <p:spPr>
          <a:xfrm>
            <a:off x="4895851" y="3698875"/>
            <a:ext cx="1344613" cy="41275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6BB36E1A-1196-4D7E-A065-71A342BF4CD8}"/>
              </a:ext>
            </a:extLst>
          </p:cNvPr>
          <p:cNvCxnSpPr/>
          <p:nvPr/>
        </p:nvCxnSpPr>
        <p:spPr>
          <a:xfrm>
            <a:off x="4895851" y="4471989"/>
            <a:ext cx="1344613" cy="714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7929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xmlns="" id="{91520788-98F1-41C3-A10D-237B197E86ED}"/>
              </a:ext>
            </a:extLst>
          </p:cNvPr>
          <p:cNvSpPr>
            <a:spLocks noGrp="1"/>
          </p:cNvSpPr>
          <p:nvPr>
            <p:ph type="title"/>
          </p:nvPr>
        </p:nvSpPr>
        <p:spPr>
          <a:xfrm>
            <a:off x="2208213" y="188913"/>
            <a:ext cx="8229600" cy="1143000"/>
          </a:xfrm>
        </p:spPr>
        <p:txBody>
          <a:bodyPr/>
          <a:lstStyle/>
          <a:p>
            <a:pPr algn="r"/>
            <a:r>
              <a:rPr lang="en-GB" altLang="en-US" sz="4000"/>
              <a:t>Altering data</a:t>
            </a:r>
          </a:p>
        </p:txBody>
      </p:sp>
      <p:sp>
        <p:nvSpPr>
          <p:cNvPr id="60419" name="Content Placeholder 2">
            <a:extLst>
              <a:ext uri="{FF2B5EF4-FFF2-40B4-BE49-F238E27FC236}">
                <a16:creationId xmlns:a16="http://schemas.microsoft.com/office/drawing/2014/main" xmlns="" id="{5F5065A0-BA2F-4224-A5CB-1CA0CE387EF6}"/>
              </a:ext>
            </a:extLst>
          </p:cNvPr>
          <p:cNvSpPr>
            <a:spLocks noGrp="1"/>
          </p:cNvSpPr>
          <p:nvPr>
            <p:ph idx="1"/>
          </p:nvPr>
        </p:nvSpPr>
        <p:spPr/>
        <p:txBody>
          <a:bodyPr/>
          <a:lstStyle/>
          <a:p>
            <a:pPr marL="0" indent="0">
              <a:buNone/>
            </a:pPr>
            <a:r>
              <a:rPr lang="en-GB" altLang="en-US" sz="2600"/>
              <a:t>Two examples using UPDATE:</a:t>
            </a:r>
          </a:p>
          <a:p>
            <a:pPr marL="0" indent="0">
              <a:buNone/>
            </a:pPr>
            <a:endParaRPr lang="en-GB" altLang="en-US" sz="2600"/>
          </a:p>
          <a:p>
            <a:pPr marL="0" indent="0">
              <a:buNone/>
            </a:pPr>
            <a:r>
              <a:rPr lang="en-GB" altLang="en-US" sz="2600">
                <a:latin typeface="Courier New" panose="02070309020205020404" pitchFamily="49" charset="0"/>
                <a:cs typeface="Courier New" panose="02070309020205020404" pitchFamily="49" charset="0"/>
              </a:rPr>
              <a:t>UPDATE Table1 </a:t>
            </a:r>
          </a:p>
          <a:p>
            <a:pPr marL="0" indent="0">
              <a:buNone/>
            </a:pPr>
            <a:r>
              <a:rPr lang="en-GB" altLang="en-US" sz="2600">
                <a:latin typeface="Courier New" panose="02070309020205020404" pitchFamily="49" charset="0"/>
                <a:cs typeface="Courier New" panose="02070309020205020404" pitchFamily="49" charset="0"/>
              </a:rPr>
              <a:t>SET column1 = ‘string’ </a:t>
            </a:r>
          </a:p>
          <a:p>
            <a:pPr marL="0" indent="0">
              <a:buNone/>
            </a:pPr>
            <a:r>
              <a:rPr lang="en-GB" altLang="en-US" sz="2600">
                <a:latin typeface="Courier New" panose="02070309020205020404" pitchFamily="49" charset="0"/>
                <a:cs typeface="Courier New" panose="02070309020205020404" pitchFamily="49" charset="0"/>
              </a:rPr>
              <a:t>WHERE column2 = 1</a:t>
            </a:r>
          </a:p>
          <a:p>
            <a:pPr marL="0" indent="0">
              <a:buNone/>
            </a:pPr>
            <a:endParaRPr lang="en-GB" altLang="en-US" sz="2600">
              <a:latin typeface="Courier New" panose="02070309020205020404" pitchFamily="49" charset="0"/>
              <a:cs typeface="Courier New" panose="02070309020205020404" pitchFamily="49" charset="0"/>
            </a:endParaRPr>
          </a:p>
          <a:p>
            <a:pPr marL="0" indent="0">
              <a:buNone/>
            </a:pPr>
            <a:r>
              <a:rPr lang="en-GB" altLang="en-US" sz="2600">
                <a:latin typeface="Courier New" panose="02070309020205020404" pitchFamily="49" charset="0"/>
                <a:cs typeface="Courier New" panose="02070309020205020404" pitchFamily="49" charset="0"/>
              </a:rPr>
              <a:t>UPDATE Table1 </a:t>
            </a:r>
          </a:p>
          <a:p>
            <a:pPr marL="0" indent="0">
              <a:buNone/>
            </a:pPr>
            <a:r>
              <a:rPr lang="en-GB" altLang="en-US" sz="2600">
                <a:latin typeface="Courier New" panose="02070309020205020404" pitchFamily="49" charset="0"/>
                <a:cs typeface="Courier New" panose="02070309020205020404" pitchFamily="49" charset="0"/>
              </a:rPr>
              <a:t>SET column1 = column2</a:t>
            </a:r>
          </a:p>
          <a:p>
            <a:pPr marL="0" indent="0">
              <a:buNone/>
            </a:pPr>
            <a:r>
              <a:rPr lang="en-GB" altLang="en-US" sz="2600">
                <a:latin typeface="Courier New" panose="02070309020205020404" pitchFamily="49" charset="0"/>
                <a:cs typeface="Courier New" panose="02070309020205020404" pitchFamily="49" charset="0"/>
              </a:rPr>
              <a:t>WHERE column3 = 1</a:t>
            </a:r>
          </a:p>
          <a:p>
            <a:pPr marL="0" indent="0">
              <a:buNone/>
            </a:pPr>
            <a:endParaRPr lang="en-GB" altLang="en-US" sz="2600"/>
          </a:p>
        </p:txBody>
      </p:sp>
    </p:spTree>
    <p:extLst>
      <p:ext uri="{BB962C8B-B14F-4D97-AF65-F5344CB8AC3E}">
        <p14:creationId xmlns:p14="http://schemas.microsoft.com/office/powerpoint/2010/main" val="3738188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6576</TotalTime>
  <Words>914</Words>
  <Application>Microsoft Office PowerPoint</Application>
  <PresentationFormat>Widescreen</PresentationFormat>
  <Paragraphs>167</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Courier New</vt:lpstr>
      <vt:lpstr>Office Theme</vt:lpstr>
      <vt:lpstr>PowerPoint Presentation</vt:lpstr>
      <vt:lpstr>SQL  (Structured Query Language)</vt:lpstr>
      <vt:lpstr>Creating Tables</vt:lpstr>
      <vt:lpstr>SELECT command</vt:lpstr>
      <vt:lpstr>Wildcards</vt:lpstr>
      <vt:lpstr>Case sensitivity</vt:lpstr>
      <vt:lpstr>Counting</vt:lpstr>
      <vt:lpstr>Joining tables</vt:lpstr>
      <vt:lpstr>Altering data</vt:lpstr>
      <vt:lpstr>SQL</vt:lpstr>
      <vt:lpstr>PowerPoint Presentation</vt:lpstr>
      <vt:lpstr>Python ORMs  (Object Relational Mapping)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Science: Core Skills</dc:title>
  <dc:creator>Linus</dc:creator>
  <cp:lastModifiedBy>Andrew Evans</cp:lastModifiedBy>
  <cp:revision>600</cp:revision>
  <dcterms:created xsi:type="dcterms:W3CDTF">2017-08-07T14:40:53Z</dcterms:created>
  <dcterms:modified xsi:type="dcterms:W3CDTF">2018-02-19T12:55:30Z</dcterms:modified>
</cp:coreProperties>
</file>