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1590" r:id="rId2"/>
    <p:sldId id="1591" r:id="rId3"/>
    <p:sldId id="1592" r:id="rId4"/>
    <p:sldId id="1593" r:id="rId5"/>
    <p:sldId id="1701" r:id="rId6"/>
    <p:sldId id="1702" r:id="rId7"/>
    <p:sldId id="1594" r:id="rId8"/>
    <p:sldId id="1704" r:id="rId9"/>
    <p:sldId id="1595" r:id="rId10"/>
    <p:sldId id="1643" r:id="rId11"/>
    <p:sldId id="1693" r:id="rId12"/>
    <p:sldId id="1694" r:id="rId13"/>
    <p:sldId id="1695" r:id="rId14"/>
    <p:sldId id="164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1" autoAdjust="0"/>
    <p:restoredTop sz="65291" autoAdjust="0"/>
  </p:normalViewPr>
  <p:slideViewPr>
    <p:cSldViewPr snapToGrid="0">
      <p:cViewPr varScale="1">
        <p:scale>
          <a:sx n="48" d="100"/>
          <a:sy n="48" d="100"/>
        </p:scale>
        <p:origin x="7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D4F06F-9AB2-4BEE-92C3-62BD5FF093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889E7-3EF2-4CB1-B589-46A6E9F66C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63394-5E78-4E60-A0EB-01BAB7C1B808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4DEEF8-EEC9-4227-9392-0A6ECE315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BC98C-0309-4AF5-BB4E-7791FA6FD9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4820-C3CF-4C14-8917-F2AD192D6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8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863BF-F796-4368-80E3-69D92631BBF7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F8E6D-2F87-4F6A-97CA-AABE12BDB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7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>
            <a:extLst>
              <a:ext uri="{FF2B5EF4-FFF2-40B4-BE49-F238E27FC236}">
                <a16:creationId xmlns:a16="http://schemas.microsoft.com/office/drawing/2014/main" id="{A6C758DA-C83A-4E4C-BF24-008212ACE6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>
            <a:extLst>
              <a:ext uri="{FF2B5EF4-FFF2-40B4-BE49-F238E27FC236}">
                <a16:creationId xmlns:a16="http://schemas.microsoft.com/office/drawing/2014/main" id="{566B5454-63B5-4120-BA21-D9839396C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  <a:cs typeface="Arial" panose="020B0604020202020204" pitchFamily="34" charset="0"/>
              </a:rPr>
              <a:t>Kanban and SCRUM are widely used for communication between large development teams. Taken from process design research: </a:t>
            </a:r>
          </a:p>
          <a:p>
            <a:r>
              <a:rPr lang="en-US" altLang="en-US">
                <a:ea typeface="ＭＳ Ｐゴシック" panose="020B0600070205080204" pitchFamily="34" charset="-128"/>
                <a:cs typeface="Arial" panose="020B0604020202020204" pitchFamily="34" charset="0"/>
              </a:rPr>
              <a:t>	Kanban Toyota – Japanese for ticket, have swim lanes on a board and the aim is to move tickets from a backlog across a board as quickly as possible in an accepted area.  Every 2 weeks or so a ‘Product Owner’ will either accept or reject development progress against a ticket.</a:t>
            </a:r>
          </a:p>
          <a:p>
            <a:r>
              <a:rPr lang="en-US" altLang="en-US">
                <a:ea typeface="ＭＳ Ｐゴシック" panose="020B0600070205080204" pitchFamily="34" charset="-128"/>
                <a:cs typeface="Arial" panose="020B0604020202020204" pitchFamily="34" charset="0"/>
              </a:rPr>
              <a:t>	SCRUM is a way of making sure the whole development team knows what is going on, normally a ten minute stand up meeting around a Kanban board highlighting progress, issues and blockers so that everyone in the team is aware if they are needed to progress a particular ticket.</a:t>
            </a:r>
          </a:p>
          <a:p>
            <a:r>
              <a:rPr lang="en-US" altLang="en-US">
                <a:ea typeface="ＭＳ Ｐゴシック" panose="020B0600070205080204" pitchFamily="34" charset="-128"/>
                <a:cs typeface="Arial" panose="020B0604020202020204" pitchFamily="34" charset="0"/>
              </a:rPr>
              <a:t>Key to most of these development techniques is a short development sprint which puts the user in the driving seat and ensures critical must-have development is completed first.  It also provides continuous feedback for the development team.</a:t>
            </a:r>
          </a:p>
          <a:p>
            <a:r>
              <a:rPr lang="en-US" altLang="en-US">
                <a:ea typeface="ＭＳ Ｐゴシック" panose="020B0600070205080204" pitchFamily="34" charset="-128"/>
                <a:cs typeface="Arial" panose="020B0604020202020204" pitchFamily="34" charset="0"/>
              </a:rPr>
              <a:t>Continuous integration ensures that all developers integrate their code, rather than having two developers working in isolation producing modules that will not work together.</a:t>
            </a:r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807A3F36-C325-4496-B5A2-FD268C2E02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8D45652-F323-49EC-BED5-4512F7C90AC2}" type="slidenum">
              <a:rPr lang="en-US" altLang="en-US">
                <a:latin typeface="Times New Roman" panose="02020603050405020304" pitchFamily="18" charset="0"/>
                <a:cs typeface="Arial" panose="020B0604020202020204" pitchFamily="34" charset="0"/>
              </a:rPr>
              <a:pPr eaLnBrk="1" hangingPunct="1"/>
              <a:t>3</a:t>
            </a:fld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661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2F4CAF4B-237F-4258-A7A0-BEF28DF2F4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143147-F597-426C-A6B0-A73654769FF5}" type="slidenum">
              <a:rPr lang="en-GB" altLang="en-US">
                <a:cs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GB" altLang="en-US">
              <a:cs typeface="Times New Roman" panose="02020603050405020304" pitchFamily="18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25DB2B21-F4F5-4F44-90E4-5390570AE9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1AC1601F-31EE-4CF6-9C8D-536BCA2436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>
                <a:cs typeface="Arial" panose="020B0604020202020204" pitchFamily="34" charset="0"/>
              </a:rPr>
              <a:t>U</a:t>
            </a:r>
            <a:r>
              <a:rPr lang="en-US" altLang="en-US">
                <a:cs typeface="Arial" panose="020B0604020202020204" pitchFamily="34" charset="0"/>
              </a:rPr>
              <a:t>ser consultation should be at the center of the process, as its</a:t>
            </a:r>
            <a:r>
              <a:rPr lang="en-GB" altLang="en-US">
                <a:cs typeface="Arial" panose="020B0604020202020204" pitchFamily="34" charset="0"/>
              </a:rPr>
              <a:t> </a:t>
            </a:r>
            <a:r>
              <a:rPr lang="en-US" altLang="en-US">
                <a:cs typeface="Arial" panose="020B0604020202020204" pitchFamily="34" charset="0"/>
              </a:rPr>
              <a:t>driving force.</a:t>
            </a:r>
          </a:p>
        </p:txBody>
      </p:sp>
    </p:spTree>
    <p:extLst>
      <p:ext uri="{BB962C8B-B14F-4D97-AF65-F5344CB8AC3E}">
        <p14:creationId xmlns:p14="http://schemas.microsoft.com/office/powerpoint/2010/main" val="483268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5F6A3518-92DB-463E-AF5F-C1C815881F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87C76D88-2F49-4F81-BC9D-13CEF7116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247ACCEA-9B6A-4CF5-B277-65829C49E7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F27AD55-8800-4AAC-B588-245877116A60}" type="slidenum">
              <a:rPr lang="en-US" altLang="en-US">
                <a:latin typeface="Times New Roman" panose="02020603050405020304" pitchFamily="18" charset="0"/>
                <a:cs typeface="Arial" panose="020B0604020202020204" pitchFamily="34" charset="0"/>
              </a:rPr>
              <a:pPr eaLnBrk="1" hangingPunct="1"/>
              <a:t>7</a:t>
            </a:fld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535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9F0E3-1DEC-46B1-B715-5564EC81C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10337-6B9C-490F-9748-CF9EB3CC3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95DC1-471D-4158-B4C0-26ABF300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FD95E-788A-4050-99B9-9F8DCAB2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994D5-8159-4CBD-BC45-FB2BB3EB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7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699B-93B4-41E7-919E-399956BA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C565E-14CE-4731-91A2-DB9CAAC77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EAD6F-E3A6-4DDF-83E9-02D37D35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D1376-91E7-4AE6-B455-B590365F9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26C96-033E-42AD-B9C0-E5BDFB08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1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F29EFD-C5DD-40E1-B027-1F860B8F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F45A3-A0A0-47B1-9F46-1B200BD47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FADEF-A226-471C-B363-7735F407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A68FC-34EC-4467-AB2C-205D169E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26806-2BF6-4350-9696-13184FAB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6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CC681-92F5-4172-9843-D4A25F82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AE0DE-5ACE-4F8E-8B18-EA529A356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54581-B1B7-451B-A7E7-C1FE61B2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066C-DB19-4237-A027-6DA09BCF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517B1-0C19-4EF0-8F47-0650A08A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1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0EC5-C6F4-4CFC-BB8B-9CDA9B52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F61D9-1F23-4424-BE39-D53C14556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AB635-654C-4EC0-929F-9F1A3FE9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99E75-01D2-43FD-8DD6-963F3415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04BE6-3E07-4210-BF3E-EC65D095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4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B3CF-7C7F-4288-87A6-787E5739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4FA1B-B65E-4AC6-BC13-AD67348B0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B0F39-6CD9-4463-946F-A50919365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5E872-2DAC-4C44-9CE7-12CB5B6F4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0F7DA-7FDC-4F09-9B39-BDBDD7E0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2EE91-2857-41DA-99D4-65B61452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0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2F0A5-2CCC-48C5-B89B-E0A1B1D80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A14E5-BE3B-42F6-9B11-765F53A29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A1860-13A7-4188-9C43-F15D2C61B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5E94B-94D2-4566-A638-763F36942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DB6081-BA03-4F62-B362-796595F0D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745CE4-ECBE-4A13-BC8F-D71C51EA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B10DF-8046-4917-8329-F6ECF4A8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E9AB88-500E-406E-A3B0-A1569605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2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DC35-1C97-4AFE-A6F9-5472158F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3EA8E-1324-4009-A219-F88C2921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0797D-0BF8-4527-BC0C-41F3FED9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9ADAE-5AFE-4622-A4FE-970A04ABA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EFE443-86C8-47FA-9C3F-58E195AC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9A948-37D3-42E0-933B-D3346F15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DF4E6-CF48-4CA2-A526-BCB3E6655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55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4ED9-2181-4D7D-A22B-E504919A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5F99F-442A-40EF-B6D9-8AE3FD7D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5618F-CEA0-4CC2-9F91-33C9A271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93E4B-BBFF-41AD-9467-55B3B6B65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1EED0-6CFF-4B36-9E7E-B28289B4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0B51B-459C-4C50-BA52-C1625249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0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D10B4-A81C-4DE1-8383-56506689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98D5E9-601C-4784-A35E-A21C5D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F8BB5B-A39E-4356-A604-BBFCA2909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2E38B-8A3F-4CBF-A623-7D746C41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6A909-848A-49DA-94DD-656E49C6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E1EED-919A-4634-BCF7-57468513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1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4BA5F1-6827-423D-B0C0-F2640AB1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AB672-1910-4405-97A2-4CE7CEAE1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69774-A2CF-4E6B-9892-53D6CD689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97D22-587F-489E-89F3-20BD5BE58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919AF-E929-40C7-95C1-01D45FC43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8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etuptools.readthedocs.io/en/latest/" TargetMode="External"/><Relationship Id="rId2" Type="http://schemas.openxmlformats.org/officeDocument/2006/relationships/hyperlink" Target="https://packaging.python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python.org/3/distributing/index.html" TargetMode="External"/><Relationship Id="rId4" Type="http://schemas.openxmlformats.org/officeDocument/2006/relationships/hyperlink" Target="https://docs.python.org/3/library/distribution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faq/programming.html#how-can-i-create-a-stand-alone-binary-from-a-python-script" TargetMode="External"/><Relationship Id="rId2" Type="http://schemas.openxmlformats.org/officeDocument/2006/relationships/hyperlink" Target="https://docs.python.org/3/tutorial/appendix.html#executable-python-script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locale.html" TargetMode="External"/><Relationship Id="rId2" Type="http://schemas.openxmlformats.org/officeDocument/2006/relationships/hyperlink" Target="https://docs.python.org/3/library/gettext.html#internationalizing-your-programs-and-module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FB6F9607-EBB3-4DD6-B247-98C32D435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pPr algn="r"/>
            <a:r>
              <a:rPr lang="en-GB" altLang="en-US" sz="4000">
                <a:ea typeface="ＭＳ Ｐゴシック" panose="020B0600070205080204" pitchFamily="34" charset="-128"/>
              </a:rPr>
              <a:t>Development Processes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47D8D3B0-43C1-4380-BA52-160DEF0A9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1" y="1364566"/>
            <a:ext cx="11422966" cy="5304522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600" dirty="0">
                <a:ea typeface="ＭＳ Ｐゴシック" panose="020B0600070205080204" pitchFamily="34" charset="-128"/>
              </a:rPr>
              <a:t>Considerable debate exists around how best to manage software development.</a:t>
            </a:r>
          </a:p>
          <a:p>
            <a:pPr marL="0" indent="0">
              <a:buNone/>
            </a:pPr>
            <a:r>
              <a:rPr lang="en-GB" altLang="en-US" sz="2600" dirty="0">
                <a:ea typeface="ＭＳ Ｐゴシック" panose="020B0600070205080204" pitchFamily="34" charset="-128"/>
              </a:rPr>
              <a:t>Most proposed ‘processes’ have a parentage in the ‘Waterfall Model’; roughly:</a:t>
            </a:r>
          </a:p>
          <a:p>
            <a:pPr marL="0" indent="0">
              <a:buNone/>
            </a:pPr>
            <a:r>
              <a:rPr lang="en-GB" altLang="en-US" sz="2600" dirty="0">
                <a:ea typeface="ＭＳ Ｐゴシック" panose="020B0600070205080204" pitchFamily="34" charset="-128"/>
              </a:rPr>
              <a:t>	Requirements</a:t>
            </a:r>
          </a:p>
          <a:p>
            <a:pPr marL="0" indent="0">
              <a:buNone/>
            </a:pPr>
            <a:r>
              <a:rPr lang="en-GB" altLang="en-US" sz="2600" dirty="0">
                <a:ea typeface="ＭＳ Ｐゴシック" panose="020B0600070205080204" pitchFamily="34" charset="-128"/>
              </a:rPr>
              <a:t>	Design</a:t>
            </a:r>
          </a:p>
          <a:p>
            <a:pPr marL="0" indent="0">
              <a:buNone/>
            </a:pPr>
            <a:r>
              <a:rPr lang="en-GB" altLang="en-US" sz="2600" dirty="0">
                <a:ea typeface="ＭＳ Ｐゴシック" panose="020B0600070205080204" pitchFamily="34" charset="-128"/>
              </a:rPr>
              <a:t>	Coding</a:t>
            </a:r>
          </a:p>
          <a:p>
            <a:pPr marL="0" indent="0">
              <a:buNone/>
            </a:pPr>
            <a:r>
              <a:rPr lang="en-GB" altLang="en-US" sz="2600" dirty="0">
                <a:ea typeface="ＭＳ Ｐゴシック" panose="020B0600070205080204" pitchFamily="34" charset="-128"/>
              </a:rPr>
              <a:t>	Testing</a:t>
            </a:r>
          </a:p>
          <a:p>
            <a:pPr marL="0" indent="0">
              <a:buNone/>
            </a:pPr>
            <a:r>
              <a:rPr lang="en-GB" altLang="en-US" sz="2600" dirty="0">
                <a:ea typeface="ＭＳ Ｐゴシック" panose="020B0600070205080204" pitchFamily="34" charset="-128"/>
              </a:rPr>
              <a:t>	Installation	</a:t>
            </a:r>
          </a:p>
          <a:p>
            <a:pPr marL="0" indent="0">
              <a:buNone/>
            </a:pPr>
            <a:r>
              <a:rPr lang="en-GB" altLang="en-US" sz="2600" dirty="0">
                <a:ea typeface="ＭＳ Ｐゴシック" panose="020B0600070205080204" pitchFamily="34" charset="-128"/>
              </a:rPr>
              <a:t>	Maintenance</a:t>
            </a:r>
          </a:p>
          <a:p>
            <a:pPr marL="0" indent="0">
              <a:buNone/>
            </a:pPr>
            <a:r>
              <a:rPr lang="en-GB" altLang="en-US" sz="2600" dirty="0">
                <a:ea typeface="ＭＳ Ｐゴシック" panose="020B0600070205080204" pitchFamily="34" charset="-128"/>
              </a:rPr>
              <a:t>Like a good many parents who try their best, its children have nothing good to say about it.</a:t>
            </a:r>
          </a:p>
        </p:txBody>
      </p:sp>
    </p:spTree>
    <p:extLst>
      <p:ext uri="{BB962C8B-B14F-4D97-AF65-F5344CB8AC3E}">
        <p14:creationId xmlns:p14="http://schemas.microsoft.com/office/powerpoint/2010/main" val="243454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C35B5-E30E-478C-AD41-35203401B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Installing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9CD65-C4F3-42E5-B094-6537A4C52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Broadly speaking, you have five levels of distribution:</a:t>
            </a:r>
          </a:p>
          <a:p>
            <a:pPr marL="514350" indent="-514350">
              <a:buAutoNum type="arabicParenR"/>
            </a:pPr>
            <a:r>
              <a:rPr lang="en-GB" dirty="0"/>
              <a:t>Send them the Python files to run / package as a zip.</a:t>
            </a:r>
          </a:p>
          <a:p>
            <a:pPr marL="514350" indent="-514350">
              <a:buAutoNum type="arabicParenR"/>
            </a:pPr>
            <a:r>
              <a:rPr lang="en-GB" dirty="0"/>
              <a:t>Add a .bat or .</a:t>
            </a:r>
            <a:r>
              <a:rPr lang="en-GB" dirty="0" err="1"/>
              <a:t>sh</a:t>
            </a:r>
            <a:r>
              <a:rPr lang="en-GB" dirty="0"/>
              <a:t> file to run the files.</a:t>
            </a:r>
          </a:p>
          <a:p>
            <a:pPr marL="514350" indent="-514350">
              <a:buAutoNum type="arabicParenR"/>
            </a:pPr>
            <a:r>
              <a:rPr lang="en-GB" dirty="0"/>
              <a:t>Produce a proper distribution with a setup.py file to install at the command line.</a:t>
            </a:r>
          </a:p>
          <a:p>
            <a:pPr marL="514350" indent="-514350">
              <a:buAutoNum type="arabicParenR"/>
            </a:pPr>
            <a:r>
              <a:rPr lang="en-GB" dirty="0"/>
              <a:t>Upload to </a:t>
            </a:r>
            <a:r>
              <a:rPr lang="en-GB" dirty="0" err="1"/>
              <a:t>PyPi</a:t>
            </a:r>
            <a:r>
              <a:rPr lang="en-GB" dirty="0"/>
              <a:t> and configure for online installation through pip.</a:t>
            </a:r>
          </a:p>
          <a:p>
            <a:pPr marL="514350" indent="-514350">
              <a:buAutoNum type="arabicParenR"/>
            </a:pPr>
            <a:r>
              <a:rPr lang="en-GB" dirty="0"/>
              <a:t>Build a binary for a specific operating system.</a:t>
            </a:r>
          </a:p>
        </p:txBody>
      </p:sp>
    </p:spTree>
    <p:extLst>
      <p:ext uri="{BB962C8B-B14F-4D97-AF65-F5344CB8AC3E}">
        <p14:creationId xmlns:p14="http://schemas.microsoft.com/office/powerpoint/2010/main" val="460082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FDECA-F3D8-4091-809D-A24BF7A61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Distributing and installing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3576B-A081-4FC3-84D8-8FF94F347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1091203" cy="47721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The starting point for either of the two more complicated options is: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https://packaging.python.org/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Chances are, this is all you'll need.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more complicated projects, there's: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https://setuptools.readthedocs.io/en/latest/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Which works with:</a:t>
            </a:r>
          </a:p>
          <a:p>
            <a:pPr marL="0" indent="0">
              <a:buNone/>
            </a:pPr>
            <a:r>
              <a:rPr lang="en-GB" dirty="0">
                <a:hlinkClick r:id="rId4"/>
              </a:rPr>
              <a:t>https://docs.python.org/3/library/distribution.html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See also</a:t>
            </a:r>
          </a:p>
          <a:p>
            <a:pPr marL="0" indent="0">
              <a:buNone/>
            </a:pPr>
            <a:r>
              <a:rPr lang="en-GB" dirty="0">
                <a:hlinkClick r:id="rId5"/>
              </a:rPr>
              <a:t>https://docs.python.org/3/distributing/index.html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5955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3B8D4-9B0B-4872-9F73-1B7C6179A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Executables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D9583-74AB-4C99-9B05-4E6A9FB74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97" y="2335237"/>
            <a:ext cx="11479237" cy="405149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If you actually want to produce compiled versions for a specific operating system, see: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https://docs.python.org/3/tutorial/appendix.html#executable-python-scripts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https://docs.python.org/3/faq/programming.html#how-can-i-create-a-stand-alone-binary-from-a-python-script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8697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FFCFA-0143-4372-AF64-54B82D36B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Internationalisation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CDC67-6B3B-421A-B9BC-40AD313BC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" y="2321169"/>
            <a:ext cx="11451102" cy="423437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You may also want to consider internationalising your code (for example, responding to different locations with different interface text). The starting point for this is: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https://docs.python.org/3/library/gettext.html#internationalizing-your-programs-and-modules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https://docs.python.org/3/library/locale.html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1551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87EEAA56-BA03-4FDB-8BF7-D1B31D78C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213" y="260350"/>
            <a:ext cx="8229600" cy="1143000"/>
          </a:xfrm>
        </p:spPr>
        <p:txBody>
          <a:bodyPr/>
          <a:lstStyle/>
          <a:p>
            <a:pPr algn="r"/>
            <a:r>
              <a:rPr lang="en-GB" altLang="en-US" sz="4000">
                <a:ea typeface="ＭＳ Ｐゴシック" panose="020B0600070205080204" pitchFamily="34" charset="-128"/>
              </a:rPr>
              <a:t>Summary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FAAF5362-9922-4F4D-8E25-E33D00898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249" y="1916113"/>
            <a:ext cx="10832123" cy="4525962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Getting a strong project outline at the start will help you resource a project, as will having a clear delimitation of coding activities.</a:t>
            </a:r>
          </a:p>
          <a:p>
            <a:pPr marL="0" indent="0">
              <a:buNone/>
            </a:pPr>
            <a:endParaRPr lang="en-GB" altLang="en-US" sz="24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However, project frameworks need to have flexibility built in to cope with project evolution. Start with an ordered list of functionalities, but consult with users frequently.</a:t>
            </a:r>
          </a:p>
          <a:p>
            <a:pPr marL="0" indent="0">
              <a:buNone/>
            </a:pPr>
            <a:endParaRPr lang="en-GB" altLang="en-US" sz="24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Look into formal software development processes if you have to work with teams.</a:t>
            </a:r>
          </a:p>
          <a:p>
            <a:pPr marL="0" indent="0">
              <a:buNone/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7547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CEFF7F61-B042-4DCD-8DA2-8E70AAF1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0" y="188913"/>
            <a:ext cx="8229600" cy="1143000"/>
          </a:xfrm>
        </p:spPr>
        <p:txBody>
          <a:bodyPr/>
          <a:lstStyle/>
          <a:p>
            <a:pPr algn="r"/>
            <a:r>
              <a:rPr lang="en-GB" altLang="en-US" sz="4000">
                <a:ea typeface="ＭＳ Ｐゴシック" panose="020B0600070205080204" pitchFamily="34" charset="-128"/>
              </a:rPr>
              <a:t>Critiques</a:t>
            </a:r>
            <a:endParaRPr lang="en-GB" altLang="en-US">
              <a:ea typeface="ＭＳ Ｐゴシック" panose="020B0600070205080204" pitchFamily="34" charset="-128"/>
            </a:endParaRP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52C31D76-7B94-43D4-846A-28AA34FF5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1" y="1484314"/>
            <a:ext cx="10888393" cy="5184775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Largely focused on the fact that software was never fully completed, but always being re-visited at different scales. In particular, it is unhelpful not to go back to users and consult once a basic system is drafted.</a:t>
            </a:r>
          </a:p>
          <a:p>
            <a:pPr marL="0" indent="0">
              <a:buNone/>
            </a:pPr>
            <a:endParaRPr lang="en-GB" altLang="en-US" sz="24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Popular alterative is Iterative and Incremental development, where, after initial Requirements are outlined, there is a cycling through the development units, taking important and high-risk elements first.</a:t>
            </a:r>
          </a:p>
          <a:p>
            <a:pPr marL="0" indent="0">
              <a:buNone/>
            </a:pPr>
            <a:endParaRPr lang="en-GB" altLang="en-US" sz="24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This is sometimes combined with the Waterfall model as the ‘</a:t>
            </a:r>
            <a:r>
              <a:rPr lang="en-GB" altLang="en-US" sz="2400" dirty="0" err="1">
                <a:ea typeface="ＭＳ Ｐゴシック" panose="020B0600070205080204" pitchFamily="34" charset="-128"/>
              </a:rPr>
              <a:t>Iterfall</a:t>
            </a:r>
            <a:r>
              <a:rPr lang="en-GB" altLang="en-US" sz="2400" dirty="0">
                <a:ea typeface="ＭＳ Ｐゴシック" panose="020B0600070205080204" pitchFamily="34" charset="-128"/>
              </a:rPr>
              <a:t> model’. Experience suggests the broad sweep of this matches with single coder's natural inclinations.</a:t>
            </a:r>
          </a:p>
        </p:txBody>
      </p:sp>
    </p:spTree>
    <p:extLst>
      <p:ext uri="{BB962C8B-B14F-4D97-AF65-F5344CB8AC3E}">
        <p14:creationId xmlns:p14="http://schemas.microsoft.com/office/powerpoint/2010/main" val="2408202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7EC99B8A-ABD4-4756-B9C7-5AF4E7A91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altLang="en-US" sz="4000">
                <a:ea typeface="ＭＳ Ｐゴシック" panose="020B0600070205080204" pitchFamily="34" charset="-128"/>
              </a:rPr>
              <a:t>New processes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999C7A62-724A-41CD-9205-8B183DBA0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825625"/>
            <a:ext cx="10805160" cy="4351338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Based on the Iterative and avoiding the over-management of the Waterfall method: Agile software development processes include: 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	Rational Unified Process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	Extreme Programming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	Kanban and SCRUM for communication 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	Short development sprints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	Continuous Integration</a:t>
            </a:r>
          </a:p>
          <a:p>
            <a:pPr marL="0" indent="0">
              <a:buNone/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GB" altLang="en-US" dirty="0">
                <a:ea typeface="ＭＳ Ｐゴシック" panose="020B0600070205080204" pitchFamily="34" charset="-128"/>
              </a:rPr>
              <a:t>Main issue is to concentrate on user needs.</a:t>
            </a:r>
          </a:p>
        </p:txBody>
      </p:sp>
    </p:spTree>
    <p:extLst>
      <p:ext uri="{BB962C8B-B14F-4D97-AF65-F5344CB8AC3E}">
        <p14:creationId xmlns:p14="http://schemas.microsoft.com/office/powerpoint/2010/main" val="3310374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7035C05-5750-416E-8526-4E7C3B209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altLang="en-US" sz="4000">
                <a:ea typeface="ＭＳ Ｐゴシック" panose="020B0600070205080204" pitchFamily="34" charset="-128"/>
              </a:rPr>
              <a:t>UML</a:t>
            </a:r>
            <a:endParaRPr lang="en-GB" altLang="en-US">
              <a:ea typeface="ＭＳ Ｐゴシック" panose="020B0600070205080204" pitchFamily="34" charset="-128"/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174A31C-08C7-401F-8013-CF3F45F5B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>
                <a:ea typeface="ＭＳ Ｐゴシック" panose="020B0600070205080204" pitchFamily="34" charset="-128"/>
              </a:rPr>
              <a:t>An intrinsic part of the development process.</a:t>
            </a:r>
          </a:p>
          <a:p>
            <a:pPr marL="0" indent="0">
              <a:buNone/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GB" altLang="en-US">
                <a:ea typeface="ＭＳ Ｐゴシック" panose="020B0600070205080204" pitchFamily="34" charset="-128"/>
              </a:rPr>
              <a:t>From: Use Cases</a:t>
            </a:r>
          </a:p>
          <a:p>
            <a:pPr marL="0" indent="0">
              <a:buNone/>
            </a:pPr>
            <a:r>
              <a:rPr lang="en-GB" altLang="en-US">
                <a:ea typeface="ＭＳ Ｐゴシック" panose="020B0600070205080204" pitchFamily="34" charset="-128"/>
              </a:rPr>
              <a:t>Through: Class Diagrams</a:t>
            </a:r>
          </a:p>
          <a:p>
            <a:pPr marL="0" indent="0">
              <a:buNone/>
            </a:pPr>
            <a:r>
              <a:rPr lang="en-GB" altLang="en-US">
                <a:ea typeface="ＭＳ Ｐゴシック" panose="020B0600070205080204" pitchFamily="34" charset="-128"/>
              </a:rPr>
              <a:t>To: Activity Diagrams</a:t>
            </a:r>
          </a:p>
          <a:p>
            <a:pPr marL="0" indent="0">
              <a:buNone/>
            </a:pPr>
            <a:endParaRPr lang="en-GB" altLang="en-US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690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37BF4A2-2E89-4EEE-8C9E-05B6A02978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1" y="152400"/>
            <a:ext cx="8583613" cy="685800"/>
          </a:xfrm>
        </p:spPr>
        <p:txBody>
          <a:bodyPr/>
          <a:lstStyle/>
          <a:p>
            <a:pPr algn="r" eaLnBrk="1" hangingPunct="1"/>
            <a:r>
              <a:rPr lang="en-US" altLang="en-US" sz="4000"/>
              <a:t>Initial consultation 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E4AE77B5-3CD8-4FF7-8FDA-69F9997DB8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8301" y="1871003"/>
            <a:ext cx="11015003" cy="47583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sz="2600" dirty="0"/>
              <a:t>User consultation is a vital part of development. </a:t>
            </a:r>
            <a:endParaRPr lang="en-GB" altLang="en-US" sz="2600" dirty="0"/>
          </a:p>
          <a:p>
            <a:pPr marL="0" indent="0">
              <a:buNone/>
            </a:pPr>
            <a:endParaRPr lang="en-US" altLang="en-US" sz="2600" dirty="0"/>
          </a:p>
          <a:p>
            <a:pPr marL="0" indent="0">
              <a:buNone/>
            </a:pPr>
            <a:r>
              <a:rPr lang="en-US" altLang="en-US" sz="2600" dirty="0"/>
              <a:t>Users should be consulted </a:t>
            </a:r>
            <a:r>
              <a:rPr lang="en-US" altLang="en-US" sz="2600" i="1" dirty="0"/>
              <a:t>first</a:t>
            </a:r>
            <a:r>
              <a:rPr lang="en-US" altLang="en-US" sz="2600" dirty="0"/>
              <a:t>. If the users don’t like your software, you’re sunk.</a:t>
            </a:r>
          </a:p>
          <a:p>
            <a:pPr marL="0" indent="0">
              <a:buNone/>
            </a:pPr>
            <a:endParaRPr lang="en-GB" altLang="en-US" sz="2600" dirty="0"/>
          </a:p>
          <a:p>
            <a:pPr marL="0" indent="0">
              <a:buNone/>
            </a:pPr>
            <a:r>
              <a:rPr lang="en-US" altLang="en-US" sz="2600" dirty="0"/>
              <a:t>Find out what people expect to get from the system before adding extras. If it helps draw UML User Case diagrams.</a:t>
            </a:r>
          </a:p>
          <a:p>
            <a:pPr marL="0" indent="0">
              <a:buNone/>
            </a:pPr>
            <a:endParaRPr lang="en-GB" altLang="en-US" sz="2600" dirty="0"/>
          </a:p>
          <a:p>
            <a:pPr marL="0" indent="0">
              <a:buNone/>
            </a:pPr>
            <a:r>
              <a:rPr lang="en-US" altLang="en-US" sz="2600" dirty="0"/>
              <a:t>User Cases can be used to break a large project up into smaller bits. Do the most difficult important bits first if possible!</a:t>
            </a:r>
          </a:p>
          <a:p>
            <a:pPr marL="0" indent="0">
              <a:buNone/>
            </a:pPr>
            <a:endParaRPr lang="en-US" altLang="en-US" sz="2600" dirty="0"/>
          </a:p>
          <a:p>
            <a:pPr marL="0" indent="0">
              <a:buNone/>
            </a:pPr>
            <a:r>
              <a:rPr lang="en-US" altLang="en-US" sz="2600" dirty="0"/>
              <a:t>However, watch for "feature creep".</a:t>
            </a:r>
          </a:p>
        </p:txBody>
      </p:sp>
    </p:spTree>
    <p:extLst>
      <p:ext uri="{BB962C8B-B14F-4D97-AF65-F5344CB8AC3E}">
        <p14:creationId xmlns:p14="http://schemas.microsoft.com/office/powerpoint/2010/main" val="2370881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6BAC2794-4C7F-4AD0-B9AE-C208DF6AE0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1" y="228600"/>
            <a:ext cx="8507413" cy="6096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altLang="en-US" sz="4000"/>
              <a:t>Usability testing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2A98BD3C-DC14-4D49-85F8-26268FC38D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33046" y="1773238"/>
            <a:ext cx="10902462" cy="4895850"/>
          </a:xfrm>
        </p:spPr>
        <p:txBody>
          <a:bodyPr rtlCol="0"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sz="2600" dirty="0"/>
              <a:t>When you think you have a bit users are interested in up and running, test its ‘usability</a:t>
            </a:r>
            <a:r>
              <a:rPr lang="en-GB" sz="2600" dirty="0"/>
              <a:t>’</a:t>
            </a:r>
            <a:r>
              <a:rPr lang="en-US" sz="2600" dirty="0"/>
              <a:t>.</a:t>
            </a:r>
            <a:endParaRPr lang="en-GB" sz="2600" dirty="0"/>
          </a:p>
          <a:p>
            <a:pPr marL="0" indent="0">
              <a:lnSpc>
                <a:spcPct val="60000"/>
              </a:lnSpc>
              <a:buNone/>
              <a:defRPr/>
            </a:pPr>
            <a:endParaRPr lang="en-US" sz="2600" dirty="0"/>
          </a:p>
          <a:p>
            <a:pPr marL="0" indent="0">
              <a:buNone/>
              <a:defRPr/>
            </a:pPr>
            <a:r>
              <a:rPr lang="en-US" sz="2600" dirty="0"/>
              <a:t>Sit your users down with the software and get them to play with it.</a:t>
            </a:r>
          </a:p>
          <a:p>
            <a:pPr marL="0" indent="0">
              <a:lnSpc>
                <a:spcPct val="60000"/>
              </a:lnSpc>
              <a:buNone/>
              <a:defRPr/>
            </a:pPr>
            <a:endParaRPr lang="en-GB" sz="2600" dirty="0"/>
          </a:p>
          <a:p>
            <a:pPr marL="0" indent="0">
              <a:buNone/>
              <a:defRPr/>
            </a:pPr>
            <a:r>
              <a:rPr lang="en-US" sz="2600" dirty="0"/>
              <a:t>It’s useful to set them common tasks to do.</a:t>
            </a:r>
          </a:p>
          <a:p>
            <a:pPr marL="0" indent="0">
              <a:lnSpc>
                <a:spcPct val="70000"/>
              </a:lnSpc>
              <a:buNone/>
              <a:defRPr/>
            </a:pPr>
            <a:endParaRPr lang="en-GB" sz="2600" dirty="0"/>
          </a:p>
          <a:p>
            <a:pPr marL="0" indent="0">
              <a:buNone/>
              <a:defRPr/>
            </a:pPr>
            <a:r>
              <a:rPr lang="en-US" sz="2600" dirty="0"/>
              <a:t>See how long they take to do stuff, and what they do that’s unexpected. Some companies use mirrored windows.</a:t>
            </a:r>
          </a:p>
          <a:p>
            <a:pPr marL="0" indent="0">
              <a:lnSpc>
                <a:spcPct val="70000"/>
              </a:lnSpc>
              <a:buNone/>
              <a:defRPr/>
            </a:pPr>
            <a:endParaRPr lang="en-GB" sz="2600" dirty="0"/>
          </a:p>
          <a:p>
            <a:pPr marL="0" indent="0">
              <a:buNone/>
              <a:defRPr/>
            </a:pPr>
            <a:r>
              <a:rPr lang="en-US" sz="2600" dirty="0"/>
              <a:t>Remember, users don’t make mistakes - it’s your fault if you lead them the wrong way!</a:t>
            </a:r>
          </a:p>
        </p:txBody>
      </p:sp>
    </p:spTree>
    <p:extLst>
      <p:ext uri="{BB962C8B-B14F-4D97-AF65-F5344CB8AC3E}">
        <p14:creationId xmlns:p14="http://schemas.microsoft.com/office/powerpoint/2010/main" val="2599362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1DB3DF42-C3DA-4768-BF3E-11F4DF722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188" y="260350"/>
            <a:ext cx="8229600" cy="1143000"/>
          </a:xfrm>
        </p:spPr>
        <p:txBody>
          <a:bodyPr/>
          <a:lstStyle/>
          <a:p>
            <a:pPr algn="r"/>
            <a:r>
              <a:rPr lang="en-GB" altLang="en-US" sz="4000">
                <a:ea typeface="ＭＳ Ｐゴシック" panose="020B0600070205080204" pitchFamily="34" charset="-128"/>
              </a:rPr>
              <a:t>Development stages</a:t>
            </a:r>
            <a:endParaRPr lang="en-GB" altLang="en-US">
              <a:ea typeface="ＭＳ Ｐゴシック" panose="020B0600070205080204" pitchFamily="34" charset="-128"/>
            </a:endParaRP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68483F71-E1C2-4FDC-9AE9-E8BAA3936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452" y="1125539"/>
            <a:ext cx="9359998" cy="56165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Refining user requirements.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Dividing code (e.g. by important high-risk functions first).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Keeping users informed.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Development.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Usability testing.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Bug hunting.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Refactoring.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Alpha and Beta testing.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Releases.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Deciding on the next set of functions to tackle.</a:t>
            </a:r>
          </a:p>
          <a:p>
            <a:pPr marL="0" indent="0">
              <a:buNone/>
            </a:pPr>
            <a:endParaRPr lang="en-GB" altLang="en-US" sz="24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Increasingly releases tackle a few functions on a short timescale rather than major releases with a longer gap ("Release Early and Release Often": “RERO”). </a:t>
            </a:r>
          </a:p>
        </p:txBody>
      </p:sp>
    </p:spTree>
    <p:extLst>
      <p:ext uri="{BB962C8B-B14F-4D97-AF65-F5344CB8AC3E}">
        <p14:creationId xmlns:p14="http://schemas.microsoft.com/office/powerpoint/2010/main" val="1455794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4635045E-FDB7-4366-95BD-0C49AD4106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11450" y="188913"/>
            <a:ext cx="7772400" cy="685800"/>
          </a:xfrm>
        </p:spPr>
        <p:txBody>
          <a:bodyPr rtlCol="0">
            <a:normAutofit fontScale="90000"/>
          </a:bodyPr>
          <a:lstStyle/>
          <a:p>
            <a:pPr algn="r">
              <a:defRPr/>
            </a:pPr>
            <a:r>
              <a:rPr lang="en-US" dirty="0"/>
              <a:t>Summary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317729F9-D5C5-4931-B29C-082F5F0D41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2708" y="2133600"/>
            <a:ext cx="9952893" cy="44196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600" dirty="0"/>
              <a:t>Always design assuming the user…</a:t>
            </a:r>
          </a:p>
          <a:p>
            <a:pPr marL="0" lvl="1" indent="0">
              <a:buNone/>
            </a:pPr>
            <a:r>
              <a:rPr lang="en-GB" altLang="en-US" sz="2300" dirty="0"/>
              <a:t>	Will experiment rather than read the manual.</a:t>
            </a:r>
          </a:p>
          <a:p>
            <a:pPr marL="0" lvl="1" indent="0">
              <a:buNone/>
            </a:pPr>
            <a:r>
              <a:rPr lang="en-GB" altLang="en-US" sz="2300" dirty="0"/>
              <a:t>	Will base these experiments on what they expect to find.</a:t>
            </a:r>
          </a:p>
          <a:p>
            <a:pPr marL="0" indent="0">
              <a:buNone/>
            </a:pPr>
            <a:r>
              <a:rPr lang="en-GB" altLang="en-US" sz="2600" dirty="0"/>
              <a:t>Always base the software design around what the user wants.</a:t>
            </a:r>
          </a:p>
          <a:p>
            <a:pPr marL="0" indent="0">
              <a:buNone/>
            </a:pPr>
            <a:r>
              <a:rPr lang="en-GB" altLang="en-US" sz="2600" dirty="0"/>
              <a:t>Always test the user’s opinions and the usability as you develop.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70280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EBEA5C5E-B7C9-45A0-A2FD-1241B17BC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altLang="en-US" sz="4000">
                <a:ea typeface="ＭＳ Ｐゴシック" panose="020B0600070205080204" pitchFamily="34" charset="-128"/>
              </a:rPr>
              <a:t>Licensing</a:t>
            </a:r>
            <a:endParaRPr lang="en-GB" altLang="en-US">
              <a:ea typeface="ＭＳ Ｐゴシック" panose="020B0600070205080204" pitchFamily="34" charset="-128"/>
            </a:endParaRP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AF160A15-AF4D-422E-A9E6-9DD6982E9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7338"/>
            <a:ext cx="9166225" cy="4957762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Different options on a spectrum: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Open source.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Maintenance contracts.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Open standards.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Community built.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Freeware.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Adware.</a:t>
            </a:r>
          </a:p>
          <a:p>
            <a:pPr marL="0" indent="0">
              <a:buNone/>
            </a:pPr>
            <a:r>
              <a:rPr lang="en-GB" altLang="en-US" sz="2400" dirty="0">
                <a:ea typeface="ＭＳ Ｐゴシック" panose="020B0600070205080204" pitchFamily="34" charset="-128"/>
              </a:rPr>
              <a:t>Commercial. </a:t>
            </a:r>
          </a:p>
        </p:txBody>
      </p:sp>
    </p:spTree>
    <p:extLst>
      <p:ext uri="{BB962C8B-B14F-4D97-AF65-F5344CB8AC3E}">
        <p14:creationId xmlns:p14="http://schemas.microsoft.com/office/powerpoint/2010/main" val="480303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17179</TotalTime>
  <Words>839</Words>
  <Application>Microsoft Office PowerPoint</Application>
  <PresentationFormat>Widescreen</PresentationFormat>
  <Paragraphs>121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ＭＳ Ｐゴシック</vt:lpstr>
      <vt:lpstr>Arial</vt:lpstr>
      <vt:lpstr>Calibri</vt:lpstr>
      <vt:lpstr>Calibri Light</vt:lpstr>
      <vt:lpstr>Times New Roman</vt:lpstr>
      <vt:lpstr>Office Theme</vt:lpstr>
      <vt:lpstr>Development Processes</vt:lpstr>
      <vt:lpstr>Critiques</vt:lpstr>
      <vt:lpstr>New processes</vt:lpstr>
      <vt:lpstr>UML</vt:lpstr>
      <vt:lpstr>Initial consultation </vt:lpstr>
      <vt:lpstr>Usability testing</vt:lpstr>
      <vt:lpstr>Development stages</vt:lpstr>
      <vt:lpstr>Summary</vt:lpstr>
      <vt:lpstr>Licensing</vt:lpstr>
      <vt:lpstr>Installing</vt:lpstr>
      <vt:lpstr>Distributing and installing</vt:lpstr>
      <vt:lpstr>Executables</vt:lpstr>
      <vt:lpstr>Internationalisation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Linus</dc:creator>
  <cp:lastModifiedBy>Linus</cp:lastModifiedBy>
  <cp:revision>1502</cp:revision>
  <dcterms:created xsi:type="dcterms:W3CDTF">2017-08-18T14:16:12Z</dcterms:created>
  <dcterms:modified xsi:type="dcterms:W3CDTF">2017-11-27T10:54:37Z</dcterms:modified>
</cp:coreProperties>
</file>