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590" r:id="rId2"/>
    <p:sldId id="1591" r:id="rId3"/>
    <p:sldId id="1592" r:id="rId4"/>
    <p:sldId id="1593" r:id="rId5"/>
    <p:sldId id="1701" r:id="rId6"/>
    <p:sldId id="1702" r:id="rId7"/>
    <p:sldId id="1594" r:id="rId8"/>
    <p:sldId id="1704" r:id="rId9"/>
    <p:sldId id="1595" r:id="rId10"/>
    <p:sldId id="1643" r:id="rId11"/>
    <p:sldId id="1693" r:id="rId12"/>
    <p:sldId id="1694" r:id="rId13"/>
    <p:sldId id="1695" r:id="rId14"/>
    <p:sldId id="16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A6C758DA-C83A-4E4C-BF24-008212ACE6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566B5454-63B5-4120-BA21-D9839396C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Kanban and SCRUM are widely used for communication between large development teams. Taken from process design research: </a:t>
            </a:r>
          </a:p>
          <a:p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Kanban Toyota – Japanese for ticket, have swim lanes on a board and the aim is to move tickets from a backlog across a board as quickly as possible in an accepted area.  Every 2 weeks or so a ‘Product Owner’ will either accept or reject development progress against a ticket.</a:t>
            </a:r>
          </a:p>
          <a:p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SCRUM is a way of making sure the whole development team knows what is going on, normally a ten minute stand up meeting around a Kanban board highlighting progress, issues and blockers so that everyone in the team is aware if they are needed to progress a particular ticket.</a:t>
            </a:r>
          </a:p>
          <a:p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Key to most of these development techniques is a short development sprint which puts the user in the driving seat and ensures critical must-have development is completed first.  It also provides continuous feedback for the development team.</a:t>
            </a:r>
          </a:p>
          <a:p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Continuous integration ensures that all developers integrate their code, rather than having two developers working in isolation producing modules that will not work together.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807A3F36-C325-4496-B5A2-FD268C2E02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D45652-F323-49EC-BED5-4512F7C90AC2}" type="slidenum"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6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F4CAF4B-237F-4258-A7A0-BEF28DF2F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143147-F597-426C-A6B0-A73654769FF5}" type="slidenum">
              <a:rPr lang="en-GB" altLang="en-US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5DB2B21-F4F5-4F44-90E4-5390570AE9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AC1601F-31EE-4CF6-9C8D-536BCA243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cs typeface="Arial" panose="020B0604020202020204" pitchFamily="34" charset="0"/>
              </a:rPr>
              <a:t>U</a:t>
            </a:r>
            <a:r>
              <a:rPr lang="en-US" altLang="en-US">
                <a:cs typeface="Arial" panose="020B0604020202020204" pitchFamily="34" charset="0"/>
              </a:rPr>
              <a:t>ser consultation should be at the center of the process, as its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driving force.</a:t>
            </a:r>
          </a:p>
        </p:txBody>
      </p:sp>
    </p:spTree>
    <p:extLst>
      <p:ext uri="{BB962C8B-B14F-4D97-AF65-F5344CB8AC3E}">
        <p14:creationId xmlns:p14="http://schemas.microsoft.com/office/powerpoint/2010/main" val="48326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5F6A3518-92DB-463E-AF5F-C1C815881F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87C76D88-2F49-4F81-BC9D-13CEF711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247ACCEA-9B6A-4CF5-B277-65829C49E7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27AD55-8800-4AAC-B588-245877116A60}" type="slidenum"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7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3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tuptools.readthedocs.io/en/latest/" TargetMode="External"/><Relationship Id="rId2" Type="http://schemas.openxmlformats.org/officeDocument/2006/relationships/hyperlink" Target="https://packaging.pyth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distributing/index.html" TargetMode="External"/><Relationship Id="rId4" Type="http://schemas.openxmlformats.org/officeDocument/2006/relationships/hyperlink" Target="https://docs.python.org/3/library/distribution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faq/programming.html#how-can-i-create-a-stand-alone-binary-from-a-python-script" TargetMode="External"/><Relationship Id="rId2" Type="http://schemas.openxmlformats.org/officeDocument/2006/relationships/hyperlink" Target="https://docs.python.org/3/tutorial/appendix.html#executable-python-scrip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locale.html" TargetMode="External"/><Relationship Id="rId2" Type="http://schemas.openxmlformats.org/officeDocument/2006/relationships/hyperlink" Target="https://docs.python.org/3/library/gettext.html#internationalizing-your-programs-and-modul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B6F9607-EBB3-4DD6-B247-98C32D43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Development Processes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7D8D3B0-43C1-4380-BA52-160DEF0A9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1364566"/>
            <a:ext cx="11422966" cy="530452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Considerable debate exists around how best to manage software development.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Most proposed ‘processes’ have a parentage in the ‘Waterfall Model’; roughly: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Requirements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Design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Coding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Testing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Installation	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	Maintenance</a:t>
            </a:r>
          </a:p>
          <a:p>
            <a:pPr marL="0" indent="0">
              <a:buNone/>
            </a:pPr>
            <a:r>
              <a:rPr lang="en-GB" altLang="en-US" sz="2600" dirty="0">
                <a:ea typeface="ＭＳ Ｐゴシック" panose="020B0600070205080204" pitchFamily="34" charset="-128"/>
              </a:rPr>
              <a:t>Like a good many parents who try their best, its children have nothing good to say about it.</a:t>
            </a:r>
          </a:p>
        </p:txBody>
      </p:sp>
    </p:spTree>
    <p:extLst>
      <p:ext uri="{BB962C8B-B14F-4D97-AF65-F5344CB8AC3E}">
        <p14:creationId xmlns:p14="http://schemas.microsoft.com/office/powerpoint/2010/main" val="24345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35B5-E30E-478C-AD41-35203401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Installing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CD65-C4F3-42E5-B094-6537A4C5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Broadly speaking, you have five levels of distribution:</a:t>
            </a:r>
          </a:p>
          <a:p>
            <a:pPr marL="514350" indent="-514350">
              <a:buAutoNum type="arabicParenR"/>
            </a:pPr>
            <a:r>
              <a:rPr lang="en-GB" dirty="0"/>
              <a:t>Send them the Python files to run / package as a zip.</a:t>
            </a:r>
          </a:p>
          <a:p>
            <a:pPr marL="514350" indent="-514350">
              <a:buAutoNum type="arabicParenR"/>
            </a:pPr>
            <a:r>
              <a:rPr lang="en-GB" dirty="0"/>
              <a:t>Add a .bat or .</a:t>
            </a:r>
            <a:r>
              <a:rPr lang="en-GB" dirty="0" err="1"/>
              <a:t>sh</a:t>
            </a:r>
            <a:r>
              <a:rPr lang="en-GB" dirty="0"/>
              <a:t> file to run the files.</a:t>
            </a:r>
          </a:p>
          <a:p>
            <a:pPr marL="514350" indent="-514350">
              <a:buAutoNum type="arabicParenR"/>
            </a:pPr>
            <a:r>
              <a:rPr lang="en-GB" dirty="0"/>
              <a:t>Produce a proper distribution with a setup.py file to install at the command line.</a:t>
            </a:r>
          </a:p>
          <a:p>
            <a:pPr marL="514350" indent="-514350">
              <a:buAutoNum type="arabicParenR"/>
            </a:pPr>
            <a:r>
              <a:rPr lang="en-GB" dirty="0"/>
              <a:t>Upload to </a:t>
            </a:r>
            <a:r>
              <a:rPr lang="en-GB" dirty="0" err="1"/>
              <a:t>PyPi</a:t>
            </a:r>
            <a:r>
              <a:rPr lang="en-GB" dirty="0"/>
              <a:t> and configure for online installation through pip.</a:t>
            </a:r>
          </a:p>
          <a:p>
            <a:pPr marL="514350" indent="-514350">
              <a:buAutoNum type="arabicParenR"/>
            </a:pPr>
            <a:r>
              <a:rPr lang="en-GB" dirty="0"/>
              <a:t>Build a binary for a specific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46008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DECA-F3D8-4091-809D-A24BF7A6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Distributing and installing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576B-A081-4FC3-84D8-8FF94F34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91203" cy="4772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 starting point for either of the two more complicated options is: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https://packaging.python.org/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Chances are, this is all you'll need.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complicated projects, there's: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https://setuptools.readthedocs.io/en/latest/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Which works with: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https://docs.python.org/3/library/distribution.html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also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https://docs.python.org/3/distributing/index.html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95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B8D4-9B0B-4872-9F73-1B7C6179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Executables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D9583-74AB-4C99-9B05-4E6A9FB7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7" y="2335237"/>
            <a:ext cx="11479237" cy="405149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you actually want to produce compiled versions for a specific operating system, see: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https://docs.python.org/3/tutorial/appendix.html#executable-python-scripts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https://docs.python.org/3/faq/programming.html#how-can-i-create-a-stand-alone-binary-from-a-python-script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8697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FCFA-0143-4372-AF64-54B82D36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Internationalisation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CDC67-6B3B-421A-B9BC-40AD313B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2321169"/>
            <a:ext cx="11451102" cy="42343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may also want to consider internationalising your code (for example, responding to different locations with different interface text). The starting point for this is: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https://docs.python.org/3/library/gettext.html#internationalizing-your-programs-and-modules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https://docs.python.org/3/library/locale.html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551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7EEAA56-BA03-4FDB-8BF7-D1B31D78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260350"/>
            <a:ext cx="8229600" cy="1143000"/>
          </a:xfrm>
        </p:spPr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AAF5362-9922-4F4D-8E25-E33D00898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9" y="1916113"/>
            <a:ext cx="10832123" cy="452596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Getting a strong project outline at the start will help you resource a project, as will having a clear delimitation of coding activities.</a:t>
            </a: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However, project frameworks need to have flexibility built in to cope with project evolution. Start with an ordered list of functionalities, but consult with users frequently.</a:t>
            </a: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Look into formal software development processes if you have to work with teams.</a:t>
            </a:r>
          </a:p>
          <a:p>
            <a:pPr marL="0" indent="0">
              <a:buNone/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54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EFF7F61-B042-4DCD-8DA2-8E70AAF1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188913"/>
            <a:ext cx="8229600" cy="1143000"/>
          </a:xfrm>
        </p:spPr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Critiques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2C31D76-7B94-43D4-846A-28AA34F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1484314"/>
            <a:ext cx="10888393" cy="5184775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Largely focused on the fact that software was never fully completed, but always being re-visited at different scales. In particular, it is unhelpful not to go back to users and consult once a basic system is drafted.</a:t>
            </a: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Popular alterative is Iterative and Incremental development, where, after initial Requirements are outlined, there is a cycling through the development units, taking important and high-risk elements first.</a:t>
            </a: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This is sometimes combined with the Waterfall model as the ‘</a:t>
            </a:r>
            <a:r>
              <a:rPr lang="en-GB" altLang="en-US" sz="2400" dirty="0" err="1">
                <a:ea typeface="ＭＳ Ｐゴシック" panose="020B0600070205080204" pitchFamily="34" charset="-128"/>
              </a:rPr>
              <a:t>Iterfall</a:t>
            </a:r>
            <a:r>
              <a:rPr lang="en-GB" altLang="en-US" sz="2400" dirty="0">
                <a:ea typeface="ＭＳ Ｐゴシック" panose="020B0600070205080204" pitchFamily="34" charset="-128"/>
              </a:rPr>
              <a:t> model’. Experience suggests the broad sweep of this matches with single coder's natural inclinations.</a:t>
            </a:r>
          </a:p>
        </p:txBody>
      </p:sp>
    </p:spTree>
    <p:extLst>
      <p:ext uri="{BB962C8B-B14F-4D97-AF65-F5344CB8AC3E}">
        <p14:creationId xmlns:p14="http://schemas.microsoft.com/office/powerpoint/2010/main" val="240820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EC99B8A-ABD4-4756-B9C7-5AF4E7A9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New processes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99C7A62-724A-41CD-9205-8B183DBA0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25625"/>
            <a:ext cx="1080516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Based on the Iterative and avoiding the over-management of the Waterfall method: Agile software development processes include: 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Rational Unified Process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Extreme Programming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Kanban and SCRUM for communication 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Short development sprints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Continuous Integration</a:t>
            </a:r>
          </a:p>
          <a:p>
            <a:pPr marL="0" indent="0">
              <a:buNone/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dirty="0">
                <a:ea typeface="ＭＳ Ｐゴシック" panose="020B0600070205080204" pitchFamily="34" charset="-128"/>
              </a:rPr>
              <a:t>Main issue is to concentrate on user needs.</a:t>
            </a:r>
          </a:p>
        </p:txBody>
      </p:sp>
    </p:spTree>
    <p:extLst>
      <p:ext uri="{BB962C8B-B14F-4D97-AF65-F5344CB8AC3E}">
        <p14:creationId xmlns:p14="http://schemas.microsoft.com/office/powerpoint/2010/main" val="331037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7035C05-5750-416E-8526-4E7C3B20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UML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174A31C-08C7-401F-8013-CF3F45F5B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An intrinsic part of the development process.</a:t>
            </a:r>
          </a:p>
          <a:p>
            <a:pPr marL="0" indent="0">
              <a:buNone/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From: Use Cases</a:t>
            </a:r>
          </a:p>
          <a:p>
            <a:pPr marL="0" indent="0"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Through: Class Diagrams</a:t>
            </a:r>
          </a:p>
          <a:p>
            <a:pPr marL="0" indent="0">
              <a:buNone/>
            </a:pPr>
            <a:r>
              <a:rPr lang="en-GB" altLang="en-US">
                <a:ea typeface="ＭＳ Ｐゴシック" panose="020B0600070205080204" pitchFamily="34" charset="-128"/>
              </a:rPr>
              <a:t>To: Activity Diagrams</a:t>
            </a:r>
          </a:p>
          <a:p>
            <a:pPr marL="0" indent="0">
              <a:buNone/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9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37BF4A2-2E89-4EEE-8C9E-05B6A0297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1" y="152400"/>
            <a:ext cx="8583613" cy="685800"/>
          </a:xfrm>
        </p:spPr>
        <p:txBody>
          <a:bodyPr/>
          <a:lstStyle/>
          <a:p>
            <a:pPr algn="r" eaLnBrk="1" hangingPunct="1"/>
            <a:r>
              <a:rPr lang="en-US" altLang="en-US" sz="4000"/>
              <a:t>Initial consultation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4AE77B5-3CD8-4FF7-8FDA-69F9997DB8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8301" y="1871003"/>
            <a:ext cx="11015003" cy="47583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600" dirty="0"/>
              <a:t>User consultation is a vital part of development. </a:t>
            </a:r>
            <a:endParaRPr lang="en-GB" altLang="en-US" sz="2600" dirty="0"/>
          </a:p>
          <a:p>
            <a:pPr marL="0" indent="0">
              <a:buNone/>
            </a:pPr>
            <a:endParaRPr lang="en-US" altLang="en-US" sz="2600" dirty="0"/>
          </a:p>
          <a:p>
            <a:pPr marL="0" indent="0">
              <a:buNone/>
            </a:pPr>
            <a:r>
              <a:rPr lang="en-US" altLang="en-US" sz="2600" dirty="0"/>
              <a:t>Users should be consulted </a:t>
            </a:r>
            <a:r>
              <a:rPr lang="en-US" altLang="en-US" sz="2600" i="1" dirty="0"/>
              <a:t>first</a:t>
            </a:r>
            <a:r>
              <a:rPr lang="en-US" altLang="en-US" sz="2600" dirty="0"/>
              <a:t>. If the users don’t like your software, you’re sunk.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US" altLang="en-US" sz="2600" dirty="0"/>
              <a:t>Find out what people expect to get from the system before adding extras. If it helps draw UML User Case diagrams.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US" altLang="en-US" sz="2600" dirty="0"/>
              <a:t>User Cases can be used to break a large project up into smaller bits. Do the most difficult important bits first if possible!</a:t>
            </a:r>
          </a:p>
          <a:p>
            <a:pPr marL="0" indent="0">
              <a:buNone/>
            </a:pPr>
            <a:endParaRPr lang="en-US" altLang="en-US" sz="2600" dirty="0"/>
          </a:p>
          <a:p>
            <a:pPr marL="0" indent="0">
              <a:buNone/>
            </a:pPr>
            <a:r>
              <a:rPr lang="en-US" altLang="en-US" sz="2600" dirty="0"/>
              <a:t>However, watch for "feature creep".</a:t>
            </a:r>
          </a:p>
        </p:txBody>
      </p:sp>
    </p:spTree>
    <p:extLst>
      <p:ext uri="{BB962C8B-B14F-4D97-AF65-F5344CB8AC3E}">
        <p14:creationId xmlns:p14="http://schemas.microsoft.com/office/powerpoint/2010/main" val="237088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BAC2794-4C7F-4AD0-B9AE-C208DF6AE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8507413" cy="6096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altLang="en-US" sz="4000"/>
              <a:t>Usability testing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A98BD3C-DC14-4D49-85F8-26268FC38D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3046" y="1773238"/>
            <a:ext cx="10902462" cy="489585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600" dirty="0"/>
              <a:t>When you think you have a bit users are interested in up and running, test its ‘usability</a:t>
            </a:r>
            <a:r>
              <a:rPr lang="en-GB" sz="2600" dirty="0"/>
              <a:t>’</a:t>
            </a:r>
            <a:r>
              <a:rPr lang="en-US" sz="2600" dirty="0"/>
              <a:t>.</a:t>
            </a:r>
            <a:endParaRPr lang="en-GB" sz="2600" dirty="0"/>
          </a:p>
          <a:p>
            <a:pPr marL="0" indent="0">
              <a:lnSpc>
                <a:spcPct val="60000"/>
              </a:lnSpc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Sit your users down with the software and get them to play with it.</a:t>
            </a:r>
          </a:p>
          <a:p>
            <a:pPr marL="0" indent="0">
              <a:lnSpc>
                <a:spcPct val="60000"/>
              </a:lnSpc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US" sz="2600" dirty="0"/>
              <a:t>It’s useful to set them common tasks to do.</a:t>
            </a:r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US" sz="2600" dirty="0"/>
              <a:t>See how long they take to do stuff, and what they do that’s unexpected. Some companies use mirrored windows.</a:t>
            </a:r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600" dirty="0"/>
          </a:p>
          <a:p>
            <a:pPr marL="0" indent="0">
              <a:buNone/>
              <a:defRPr/>
            </a:pPr>
            <a:r>
              <a:rPr lang="en-US" sz="2600" dirty="0"/>
              <a:t>Remember, users don’t make mistakes - it’s your fault if you lead them the wrong way!</a:t>
            </a:r>
          </a:p>
        </p:txBody>
      </p:sp>
    </p:spTree>
    <p:extLst>
      <p:ext uri="{BB962C8B-B14F-4D97-AF65-F5344CB8AC3E}">
        <p14:creationId xmlns:p14="http://schemas.microsoft.com/office/powerpoint/2010/main" val="259936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DB3DF42-C3DA-4768-BF3E-11F4DF72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260350"/>
            <a:ext cx="8229600" cy="1143000"/>
          </a:xfrm>
        </p:spPr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Development stages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8483F71-E1C2-4FDC-9AE9-E8BAA393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1125539"/>
            <a:ext cx="9359998" cy="5616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Refining user requirements.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Dividing code (e.g. by important high-risk functions first).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Keeping users informed.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Development.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Usability testing.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Bug hunting.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Refactoring.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Alpha and Beta testing.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Releases.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Deciding on the next set of functions to tackle.</a:t>
            </a:r>
          </a:p>
          <a:p>
            <a:pPr marL="0" indent="0"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Increasingly releases tackle a few functions on a short timescale rather than major releases with a longer gap ("Release Early and Release Often": “RERO”). </a:t>
            </a:r>
          </a:p>
        </p:txBody>
      </p:sp>
    </p:spTree>
    <p:extLst>
      <p:ext uri="{BB962C8B-B14F-4D97-AF65-F5344CB8AC3E}">
        <p14:creationId xmlns:p14="http://schemas.microsoft.com/office/powerpoint/2010/main" val="145579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635045E-FDB7-4366-95BD-0C49AD410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450" y="188913"/>
            <a:ext cx="7772400" cy="6858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US" dirty="0"/>
              <a:t>Summary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17729F9-D5C5-4931-B29C-082F5F0D41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708" y="2133600"/>
            <a:ext cx="9952893" cy="44196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Always design assuming the user…</a:t>
            </a:r>
          </a:p>
          <a:p>
            <a:pPr marL="0" lvl="1" indent="0">
              <a:buNone/>
            </a:pPr>
            <a:r>
              <a:rPr lang="en-GB" altLang="en-US" sz="2300" dirty="0"/>
              <a:t>	Will experiment rather than read the manual.</a:t>
            </a:r>
          </a:p>
          <a:p>
            <a:pPr marL="0" lvl="1" indent="0">
              <a:buNone/>
            </a:pPr>
            <a:r>
              <a:rPr lang="en-GB" altLang="en-US" sz="2300" dirty="0"/>
              <a:t>	Will base these experiments on what they expect to find.</a:t>
            </a:r>
          </a:p>
          <a:p>
            <a:pPr marL="0" indent="0">
              <a:buNone/>
            </a:pPr>
            <a:r>
              <a:rPr lang="en-GB" altLang="en-US" sz="2600" dirty="0"/>
              <a:t>Always base the software design around what the user wants.</a:t>
            </a:r>
          </a:p>
          <a:p>
            <a:pPr marL="0" indent="0">
              <a:buNone/>
            </a:pPr>
            <a:r>
              <a:rPr lang="en-GB" altLang="en-US" sz="2600" dirty="0"/>
              <a:t>Always test the user’s opinions and the usability as you develop.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7028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BEA5C5E-B7C9-45A0-A2FD-1241B17B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Licensing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F160A15-AF4D-422E-A9E6-9DD6982E9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9166225" cy="49577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Different options on a spectrum: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Open source.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Maintenance contracts.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Open standards.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Community built.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Freeware.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Adware.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Commercial. </a:t>
            </a:r>
          </a:p>
        </p:txBody>
      </p:sp>
    </p:spTree>
    <p:extLst>
      <p:ext uri="{BB962C8B-B14F-4D97-AF65-F5344CB8AC3E}">
        <p14:creationId xmlns:p14="http://schemas.microsoft.com/office/powerpoint/2010/main" val="4803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17179</TotalTime>
  <Words>839</Words>
  <Application>Microsoft Office PowerPoint</Application>
  <PresentationFormat>Widescreen</PresentationFormat>
  <Paragraphs>121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Office Theme</vt:lpstr>
      <vt:lpstr>Development Processes</vt:lpstr>
      <vt:lpstr>Critiques</vt:lpstr>
      <vt:lpstr>New processes</vt:lpstr>
      <vt:lpstr>UML</vt:lpstr>
      <vt:lpstr>Initial consultation </vt:lpstr>
      <vt:lpstr>Usability testing</vt:lpstr>
      <vt:lpstr>Development stages</vt:lpstr>
      <vt:lpstr>Summary</vt:lpstr>
      <vt:lpstr>Licensing</vt:lpstr>
      <vt:lpstr>Installing</vt:lpstr>
      <vt:lpstr>Distributing and installing</vt:lpstr>
      <vt:lpstr>Executables</vt:lpstr>
      <vt:lpstr>Internationalisation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1502</cp:revision>
  <dcterms:created xsi:type="dcterms:W3CDTF">2017-08-18T14:16:12Z</dcterms:created>
  <dcterms:modified xsi:type="dcterms:W3CDTF">2017-11-27T10:54:37Z</dcterms:modified>
</cp:coreProperties>
</file>