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24"/>
  </p:notesMasterIdLst>
  <p:handoutMasterIdLst>
    <p:handoutMasterId r:id="rId25"/>
  </p:handoutMasterIdLst>
  <p:sldIdLst>
    <p:sldId id="347" r:id="rId2"/>
    <p:sldId id="364" r:id="rId3"/>
    <p:sldId id="359" r:id="rId4"/>
    <p:sldId id="360" r:id="rId5"/>
    <p:sldId id="361" r:id="rId6"/>
    <p:sldId id="362" r:id="rId7"/>
    <p:sldId id="363" r:id="rId8"/>
    <p:sldId id="368" r:id="rId9"/>
    <p:sldId id="369" r:id="rId10"/>
    <p:sldId id="358" r:id="rId11"/>
    <p:sldId id="365" r:id="rId12"/>
    <p:sldId id="393" r:id="rId13"/>
    <p:sldId id="394" r:id="rId14"/>
    <p:sldId id="349" r:id="rId15"/>
    <p:sldId id="370" r:id="rId16"/>
    <p:sldId id="366" r:id="rId17"/>
    <p:sldId id="339" r:id="rId18"/>
    <p:sldId id="340" r:id="rId19"/>
    <p:sldId id="371" r:id="rId20"/>
    <p:sldId id="367" r:id="rId21"/>
    <p:sldId id="372" r:id="rId22"/>
    <p:sldId id="335" r:id="rId23"/>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outlook.leeds.ac.uk/owa/redir.aspx?C=9c973db78ac64055935a818681bec3a9&amp;URL=http://aws.amazon.com/ec2/pricing/"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outlook.leeds.ac.uk/owa/redir.aspx?C=9c973db78ac64055935a818681bec3a9&amp;URL=http://aws.amazon.com/ec2/instance-types/"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B310E991-35B9-4359-909C-0C173813BBC5}"/>
              </a:ext>
            </a:extLst>
          </p:cNvPr>
          <p:cNvSpPr>
            <a:spLocks noGrp="1" noRot="1" noChangeAspect="1" noTextEdit="1"/>
          </p:cNvSpPr>
          <p:nvPr>
            <p:ph type="sldImg"/>
          </p:nvPr>
        </p:nvSpPr>
        <p:spPr>
          <a:xfrm>
            <a:off x="331788" y="863600"/>
            <a:ext cx="6134100" cy="3451225"/>
          </a:xfrm>
          <a:ln/>
        </p:spPr>
      </p:sp>
      <p:sp>
        <p:nvSpPr>
          <p:cNvPr id="59395" name="Notes Placeholder 2">
            <a:extLst>
              <a:ext uri="{FF2B5EF4-FFF2-40B4-BE49-F238E27FC236}">
                <a16:creationId xmlns:a16="http://schemas.microsoft.com/office/drawing/2014/main" id="{88958739-663F-4759-8E0F-E166DFDEA37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cs typeface="Arial" panose="020B0604020202020204" pitchFamily="34" charset="0"/>
              </a:rPr>
              <a:t>So, what kinds of systems do we run this kind of code on? </a:t>
            </a:r>
          </a:p>
        </p:txBody>
      </p:sp>
    </p:spTree>
    <p:extLst>
      <p:ext uri="{BB962C8B-B14F-4D97-AF65-F5344CB8AC3E}">
        <p14:creationId xmlns:p14="http://schemas.microsoft.com/office/powerpoint/2010/main" val="853087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C382F8C9-409B-4326-B039-E3D1B5C00587}"/>
              </a:ext>
            </a:extLst>
          </p:cNvPr>
          <p:cNvSpPr>
            <a:spLocks noGrp="1" noRot="1" noChangeAspect="1" noTextEdit="1"/>
          </p:cNvSpPr>
          <p:nvPr>
            <p:ph type="sldImg"/>
          </p:nvPr>
        </p:nvSpPr>
        <p:spPr>
          <a:xfrm>
            <a:off x="331788" y="863600"/>
            <a:ext cx="6134100" cy="3451225"/>
          </a:xfrm>
          <a:ln/>
        </p:spPr>
      </p:sp>
      <p:sp>
        <p:nvSpPr>
          <p:cNvPr id="82947" name="Notes Placeholder 2">
            <a:extLst>
              <a:ext uri="{FF2B5EF4-FFF2-40B4-BE49-F238E27FC236}">
                <a16:creationId xmlns:a16="http://schemas.microsoft.com/office/drawing/2014/main" id="{49F16DDA-47BD-4F81-A067-EA3F72FC6B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552818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9EE94D26-4563-404D-8092-275C97416CA0}"/>
              </a:ext>
            </a:extLst>
          </p:cNvPr>
          <p:cNvSpPr>
            <a:spLocks noGrp="1" noRot="1" noChangeAspect="1" noTextEdit="1"/>
          </p:cNvSpPr>
          <p:nvPr>
            <p:ph type="sldImg"/>
          </p:nvPr>
        </p:nvSpPr>
        <p:spPr>
          <a:xfrm>
            <a:off x="331788" y="863600"/>
            <a:ext cx="6134100" cy="3451225"/>
          </a:xfrm>
          <a:ln/>
        </p:spPr>
      </p:sp>
      <p:sp>
        <p:nvSpPr>
          <p:cNvPr id="84995" name="Notes Placeholder 2">
            <a:extLst>
              <a:ext uri="{FF2B5EF4-FFF2-40B4-BE49-F238E27FC236}">
                <a16:creationId xmlns:a16="http://schemas.microsoft.com/office/drawing/2014/main" id="{066C3387-3C0A-4465-8A0B-9E2A4875FA3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Note that hardware “virtualisation” refers to the process whereby one (or more) machine(s) pretend to be a different piece of hardware running a different OS.  This can be a single machine running several different OSs, but in the case of cloud computing is more usually a bank of machines working as a flexible collective. </a:t>
            </a:r>
          </a:p>
        </p:txBody>
      </p:sp>
    </p:spTree>
    <p:extLst>
      <p:ext uri="{BB962C8B-B14F-4D97-AF65-F5344CB8AC3E}">
        <p14:creationId xmlns:p14="http://schemas.microsoft.com/office/powerpoint/2010/main" val="2519646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5BCB428-E7BD-4E10-8941-C84476F23D52}"/>
              </a:ext>
            </a:extLst>
          </p:cNvPr>
          <p:cNvSpPr>
            <a:spLocks noGrp="1" noRot="1" noChangeAspect="1" noTextEdit="1"/>
          </p:cNvSpPr>
          <p:nvPr>
            <p:ph type="sldImg"/>
          </p:nvPr>
        </p:nvSpPr>
        <p:spPr>
          <a:xfrm>
            <a:off x="331788" y="863600"/>
            <a:ext cx="6134100" cy="3451225"/>
          </a:xfrm>
          <a:ln/>
        </p:spPr>
      </p:sp>
      <p:sp>
        <p:nvSpPr>
          <p:cNvPr id="87043" name="Notes Placeholder 2">
            <a:extLst>
              <a:ext uri="{FF2B5EF4-FFF2-40B4-BE49-F238E27FC236}">
                <a16:creationId xmlns:a16="http://schemas.microsoft.com/office/drawing/2014/main" id="{4C67EFAE-2DCD-454F-AC99-AA5496E654A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Nick has given the costs above.</a:t>
            </a:r>
          </a:p>
          <a:p>
            <a:endParaRPr lang="en-GB" altLang="en-US">
              <a:cs typeface="Arial" panose="020B0604020202020204" pitchFamily="34" charset="0"/>
            </a:endParaRPr>
          </a:p>
          <a:p>
            <a:r>
              <a:rPr lang="en-GB" altLang="en-US">
                <a:cs typeface="Arial" panose="020B0604020202020204" pitchFamily="34" charset="0"/>
              </a:rPr>
              <a:t>Amazon cloud costs (from </a:t>
            </a:r>
            <a:r>
              <a:rPr lang="en-GB" altLang="en-US">
                <a:cs typeface="Arial" panose="020B0604020202020204" pitchFamily="34" charset="0"/>
                <a:hlinkClick r:id="rId3" action="ppaction://hlinkfile"/>
              </a:rPr>
              <a:t>http://aws.amazon.com/ec2/pricing/</a:t>
            </a:r>
            <a:r>
              <a:rPr lang="en-GB" altLang="en-US">
                <a:cs typeface="Arial" panose="020B0604020202020204" pitchFamily="34" charset="0"/>
              </a:rPr>
              <a:t> with instance definitions here </a:t>
            </a:r>
            <a:r>
              <a:rPr lang="en-GB" altLang="en-US">
                <a:cs typeface="Arial" panose="020B0604020202020204" pitchFamily="34" charset="0"/>
                <a:hlinkClick r:id="rId4" action="ppaction://hlinkfile"/>
              </a:rPr>
              <a:t>http://aws.amazon.com/ec2/instance-types/</a:t>
            </a:r>
            <a:r>
              <a:rPr lang="en-GB" altLang="en-US">
                <a:cs typeface="Arial" panose="020B0604020202020204" pitchFamily="34" charset="0"/>
              </a:rPr>
              <a:t>) running Linux (Windows is a bit more expensive).</a:t>
            </a:r>
            <a:br>
              <a:rPr lang="en-GB" altLang="en-US">
                <a:cs typeface="Arial" panose="020B0604020202020204" pitchFamily="34" charset="0"/>
              </a:rPr>
            </a:br>
            <a:r>
              <a:rPr lang="en-GB" altLang="en-US">
                <a:cs typeface="Arial" panose="020B0604020202020204" pitchFamily="34" charset="0"/>
              </a:rPr>
              <a:t>The machines are easy to start up and shut down, so you should only pay while they're in use.</a:t>
            </a:r>
            <a:br>
              <a:rPr lang="en-GB" altLang="en-US">
                <a:cs typeface="Arial" panose="020B0604020202020204" pitchFamily="34" charset="0"/>
              </a:rPr>
            </a:br>
            <a:endParaRPr lang="en-GB" altLang="en-US">
              <a:cs typeface="Arial" panose="020B0604020202020204" pitchFamily="34" charset="0"/>
            </a:endParaRPr>
          </a:p>
          <a:p>
            <a:r>
              <a:rPr lang="en-GB" altLang="en-US">
                <a:cs typeface="Arial" panose="020B0604020202020204" pitchFamily="34" charset="0"/>
              </a:rPr>
              <a:t>Nick also notes that you can apply for Amazon sponsorship which gets you free resources – the form takes about 30 mins to fill in and can get you several thousand dollars worth of resources for something useful.</a:t>
            </a:r>
          </a:p>
        </p:txBody>
      </p:sp>
    </p:spTree>
    <p:extLst>
      <p:ext uri="{BB962C8B-B14F-4D97-AF65-F5344CB8AC3E}">
        <p14:creationId xmlns:p14="http://schemas.microsoft.com/office/powerpoint/2010/main" val="635170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914BB6AD-D99D-4052-A465-C117E851CD4B}"/>
              </a:ext>
            </a:extLst>
          </p:cNvPr>
          <p:cNvSpPr>
            <a:spLocks noGrp="1" noRot="1" noChangeAspect="1" noTextEdit="1"/>
          </p:cNvSpPr>
          <p:nvPr>
            <p:ph type="sldImg"/>
          </p:nvPr>
        </p:nvSpPr>
        <p:spPr>
          <a:xfrm>
            <a:off x="331788" y="863600"/>
            <a:ext cx="6134100" cy="3451225"/>
          </a:xfrm>
          <a:ln/>
        </p:spPr>
      </p:sp>
      <p:sp>
        <p:nvSpPr>
          <p:cNvPr id="90115" name="Notes Placeholder 2">
            <a:extLst>
              <a:ext uri="{FF2B5EF4-FFF2-40B4-BE49-F238E27FC236}">
                <a16:creationId xmlns:a16="http://schemas.microsoft.com/office/drawing/2014/main" id="{7746E519-349B-416D-85AB-A73F259D0F7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When considering the kind of system to run your program on, you need to think about a few issues.</a:t>
            </a:r>
          </a:p>
        </p:txBody>
      </p:sp>
    </p:spTree>
    <p:extLst>
      <p:ext uri="{BB962C8B-B14F-4D97-AF65-F5344CB8AC3E}">
        <p14:creationId xmlns:p14="http://schemas.microsoft.com/office/powerpoint/2010/main" val="2389912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A32C017B-E6B9-4A27-AD11-1066D2D3E060}"/>
              </a:ext>
            </a:extLst>
          </p:cNvPr>
          <p:cNvSpPr>
            <a:spLocks noGrp="1" noRot="1" noChangeAspect="1" noTextEdit="1"/>
          </p:cNvSpPr>
          <p:nvPr>
            <p:ph type="sldImg"/>
          </p:nvPr>
        </p:nvSpPr>
        <p:spPr>
          <a:xfrm>
            <a:off x="331788" y="863600"/>
            <a:ext cx="6134100" cy="3451225"/>
          </a:xfrm>
          <a:ln/>
        </p:spPr>
      </p:sp>
      <p:sp>
        <p:nvSpPr>
          <p:cNvPr id="92163" name="Notes Placeholder 2">
            <a:extLst>
              <a:ext uri="{FF2B5EF4-FFF2-40B4-BE49-F238E27FC236}">
                <a16:creationId xmlns:a16="http://schemas.microsoft.com/office/drawing/2014/main" id="{2663A886-8C9F-4A19-8386-4095E1B51B4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cs typeface="Arial" panose="020B0604020202020204" pitchFamily="34" charset="0"/>
            </a:endParaRPr>
          </a:p>
        </p:txBody>
      </p:sp>
    </p:spTree>
    <p:extLst>
      <p:ext uri="{BB962C8B-B14F-4D97-AF65-F5344CB8AC3E}">
        <p14:creationId xmlns:p14="http://schemas.microsoft.com/office/powerpoint/2010/main" val="36304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528385C-A37E-4293-B972-C87BB4F9FA9B}"/>
              </a:ext>
            </a:extLst>
          </p:cNvPr>
          <p:cNvSpPr>
            <a:spLocks noGrp="1" noRot="1" noChangeAspect="1" noTextEdit="1"/>
          </p:cNvSpPr>
          <p:nvPr>
            <p:ph type="sldImg"/>
          </p:nvPr>
        </p:nvSpPr>
        <p:spPr>
          <a:xfrm>
            <a:off x="331788" y="863600"/>
            <a:ext cx="6134100" cy="3451225"/>
          </a:xfrm>
          <a:ln/>
        </p:spPr>
      </p:sp>
      <p:sp>
        <p:nvSpPr>
          <p:cNvPr id="61443" name="Notes Placeholder 2">
            <a:extLst>
              <a:ext uri="{FF2B5EF4-FFF2-40B4-BE49-F238E27FC236}">
                <a16:creationId xmlns:a16="http://schemas.microsoft.com/office/drawing/2014/main" id="{08AF4B0E-CFE9-4B88-8725-13C0AFF528F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When considering the kind of system to run your program on, you need to think about a few issues.</a:t>
            </a:r>
          </a:p>
        </p:txBody>
      </p:sp>
    </p:spTree>
    <p:extLst>
      <p:ext uri="{BB962C8B-B14F-4D97-AF65-F5344CB8AC3E}">
        <p14:creationId xmlns:p14="http://schemas.microsoft.com/office/powerpoint/2010/main" val="3298335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E8E23F04-F09D-4FB1-BEA9-DAD875AACEE5}"/>
              </a:ext>
            </a:extLst>
          </p:cNvPr>
          <p:cNvSpPr>
            <a:spLocks noGrp="1" noRot="1" noChangeAspect="1" noTextEdit="1"/>
          </p:cNvSpPr>
          <p:nvPr>
            <p:ph type="sldImg"/>
          </p:nvPr>
        </p:nvSpPr>
        <p:spPr>
          <a:xfrm>
            <a:off x="331788" y="863600"/>
            <a:ext cx="6134100" cy="3451225"/>
          </a:xfrm>
          <a:ln/>
        </p:spPr>
      </p:sp>
      <p:sp>
        <p:nvSpPr>
          <p:cNvPr id="63491" name="Notes Placeholder 2">
            <a:extLst>
              <a:ext uri="{FF2B5EF4-FFF2-40B4-BE49-F238E27FC236}">
                <a16:creationId xmlns:a16="http://schemas.microsoft.com/office/drawing/2014/main" id="{4E36FA7C-6465-4856-B898-6203DB5904F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Communication levels are key. Low communication levels (as in batch distribution) allow greater flexibility. To understand the impact of communication on our architectural choices we have to think about the speed at which processing is done. </a:t>
            </a:r>
          </a:p>
          <a:p>
            <a:r>
              <a:rPr lang="en-GB" altLang="en-US">
                <a:cs typeface="Arial" panose="020B0604020202020204" pitchFamily="34" charset="0"/>
              </a:rPr>
              <a:t>If we look at the processing and memory retrieval itself, we can see that RAM is much faster than hard-drive access, and CPUs can generally run faster than RAM can supply data (MIps is millions of instructions per second – an instruction potentially containing a number of bytes; MBps is millions of bits per second). </a:t>
            </a:r>
          </a:p>
          <a:p>
            <a:r>
              <a:rPr lang="en-GB" altLang="en-US">
                <a:cs typeface="Arial" panose="020B0604020202020204" pitchFamily="34" charset="0"/>
              </a:rPr>
              <a:t>However, the real bottlenecks are the communications between components. This varies even on a single motherboard (the base on which most computer components sit or are connected to). The connections between elements are called “buses”. The System Bus connects the CPU and memory. Already we can see that this limits the data transfer from the RAM to the CPU. IO Buses sit between the CPU and devices like hard-drives. The typical hard-drive IO Bus runs much slower than a hard-drive can be read.  </a:t>
            </a:r>
          </a:p>
          <a:p>
            <a:r>
              <a:rPr lang="en-GB" altLang="en-US">
                <a:cs typeface="Arial" panose="020B0604020202020204" pitchFamily="34" charset="0"/>
              </a:rPr>
              <a:t>This is why we don’t want to write to the hard-drive if we can help it – writing here is almost 2 orders of magnitude slower than the CPU can process data.</a:t>
            </a:r>
          </a:p>
          <a:p>
            <a:endParaRPr lang="en-GB" altLang="en-US">
              <a:cs typeface="Arial" panose="020B0604020202020204" pitchFamily="34" charset="0"/>
            </a:endParaRPr>
          </a:p>
          <a:p>
            <a:r>
              <a:rPr lang="en-GB" altLang="en-US">
                <a:cs typeface="Arial" panose="020B0604020202020204" pitchFamily="34" charset="0"/>
              </a:rPr>
              <a:t>Central Processing Units can now process &gt;7000 million instructions per second.</a:t>
            </a:r>
          </a:p>
          <a:p>
            <a:r>
              <a:rPr lang="en-GB" altLang="en-US">
                <a:cs typeface="Arial" panose="020B0604020202020204" pitchFamily="34" charset="0"/>
              </a:rPr>
              <a:t>Typical RAM read speeds are ~3000 million bits per second.</a:t>
            </a:r>
          </a:p>
          <a:p>
            <a:r>
              <a:rPr lang="en-GB" altLang="en-US">
                <a:cs typeface="Arial" panose="020B0604020202020204" pitchFamily="34" charset="0"/>
              </a:rPr>
              <a:t>Typical System Bus transfer rates are ~1000 million bits per second.</a:t>
            </a:r>
          </a:p>
          <a:p>
            <a:r>
              <a:rPr lang="en-GB" altLang="en-US">
                <a:cs typeface="Arial" panose="020B0604020202020204" pitchFamily="34" charset="0"/>
              </a:rPr>
              <a:t>Typical hard-drive reading speeds are 700 million bits per second.</a:t>
            </a:r>
          </a:p>
          <a:p>
            <a:r>
              <a:rPr lang="en-GB" altLang="en-US">
                <a:cs typeface="Arial" panose="020B0604020202020204" pitchFamily="34" charset="0"/>
              </a:rPr>
              <a:t>Typical IO bus for harddrives run at 133 million bits per second.</a:t>
            </a:r>
          </a:p>
          <a:p>
            <a:r>
              <a:rPr lang="en-GB" altLang="en-US">
                <a:cs typeface="Arial" panose="020B0604020202020204" pitchFamily="34" charset="0"/>
              </a:rPr>
              <a:t>Typical home network runs at 1.6Mbps</a:t>
            </a:r>
          </a:p>
          <a:p>
            <a:r>
              <a:rPr lang="en-GB" altLang="en-US">
                <a:cs typeface="Arial" panose="020B0604020202020204" pitchFamily="34" charset="0"/>
              </a:rPr>
              <a:t>Typical ethernet connection runs at 10Mbps</a:t>
            </a:r>
          </a:p>
          <a:p>
            <a:r>
              <a:rPr lang="en-GB" altLang="en-US">
                <a:cs typeface="Arial" panose="020B0604020202020204" pitchFamily="34" charset="0"/>
              </a:rPr>
              <a:t>Typical fast ethernet runs at 100Mbps</a:t>
            </a:r>
          </a:p>
          <a:p>
            <a:endParaRPr lang="en-GB" altLang="en-US">
              <a:cs typeface="Arial" panose="020B0604020202020204" pitchFamily="34" charset="0"/>
            </a:endParaRPr>
          </a:p>
          <a:p>
            <a:r>
              <a:rPr lang="en-GB" altLang="en-US">
                <a:cs typeface="Arial" panose="020B0604020202020204" pitchFamily="34" charset="0"/>
              </a:rPr>
              <a:t>Recommended reading:</a:t>
            </a:r>
          </a:p>
          <a:p>
            <a:r>
              <a:rPr lang="en-GB" altLang="en-US">
                <a:cs typeface="Arial" panose="020B0604020202020204" pitchFamily="34" charset="0"/>
              </a:rPr>
              <a:t>http://computer.howstuffworks.com/motherboard.htm</a:t>
            </a:r>
          </a:p>
          <a:p>
            <a:r>
              <a:rPr lang="en-GB" altLang="en-US">
                <a:cs typeface="Arial" panose="020B0604020202020204" pitchFamily="34" charset="0"/>
              </a:rPr>
              <a:t>http://computer.howstuffworks.com/microprocessor.htm</a:t>
            </a:r>
          </a:p>
          <a:p>
            <a:r>
              <a:rPr lang="en-GB" altLang="en-US">
                <a:cs typeface="Arial" panose="020B0604020202020204" pitchFamily="34" charset="0"/>
              </a:rPr>
              <a:t>http://www.webopedia.com/DidYouKnow/Hardware_Software/2005/computer_bus.asp</a:t>
            </a:r>
          </a:p>
        </p:txBody>
      </p:sp>
    </p:spTree>
    <p:extLst>
      <p:ext uri="{BB962C8B-B14F-4D97-AF65-F5344CB8AC3E}">
        <p14:creationId xmlns:p14="http://schemas.microsoft.com/office/powerpoint/2010/main" val="74238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58B03BC8-AE57-4ECB-9896-10CEDF022C37}"/>
              </a:ext>
            </a:extLst>
          </p:cNvPr>
          <p:cNvSpPr>
            <a:spLocks noGrp="1" noRot="1" noChangeAspect="1" noTextEdit="1"/>
          </p:cNvSpPr>
          <p:nvPr>
            <p:ph type="sldImg"/>
          </p:nvPr>
        </p:nvSpPr>
        <p:spPr>
          <a:xfrm>
            <a:off x="331788" y="863600"/>
            <a:ext cx="6134100" cy="3451225"/>
          </a:xfrm>
          <a:ln/>
        </p:spPr>
      </p:sp>
      <p:sp>
        <p:nvSpPr>
          <p:cNvPr id="65539" name="Notes Placeholder 2">
            <a:extLst>
              <a:ext uri="{FF2B5EF4-FFF2-40B4-BE49-F238E27FC236}">
                <a16:creationId xmlns:a16="http://schemas.microsoft.com/office/drawing/2014/main" id="{521315D0-1866-4DA9-A7EE-BA03EF14E66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However, the real problem with distributed computing is that some of it is done over the network.</a:t>
            </a:r>
          </a:p>
        </p:txBody>
      </p:sp>
    </p:spTree>
    <p:extLst>
      <p:ext uri="{BB962C8B-B14F-4D97-AF65-F5344CB8AC3E}">
        <p14:creationId xmlns:p14="http://schemas.microsoft.com/office/powerpoint/2010/main" val="3331347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B2750EEB-D063-49D6-B3BF-AB74475D1B82}"/>
              </a:ext>
            </a:extLst>
          </p:cNvPr>
          <p:cNvSpPr>
            <a:spLocks noGrp="1" noRot="1" noChangeAspect="1" noTextEdit="1"/>
          </p:cNvSpPr>
          <p:nvPr>
            <p:ph type="sldImg"/>
          </p:nvPr>
        </p:nvSpPr>
        <p:spPr>
          <a:xfrm>
            <a:off x="331788" y="863600"/>
            <a:ext cx="6134100" cy="3451225"/>
          </a:xfrm>
          <a:ln/>
        </p:spPr>
      </p:sp>
      <p:sp>
        <p:nvSpPr>
          <p:cNvPr id="67587" name="Notes Placeholder 2">
            <a:extLst>
              <a:ext uri="{FF2B5EF4-FFF2-40B4-BE49-F238E27FC236}">
                <a16:creationId xmlns:a16="http://schemas.microsoft.com/office/drawing/2014/main" id="{3E42F999-9C85-4D3F-8D9C-0D7F66E15C1F}"/>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Typically a home network runs three orders of magnitude slower than a CPU will process. At best we might get it up to an order of magnitude less, with fast Ethernet connections. </a:t>
            </a:r>
          </a:p>
          <a:p>
            <a:r>
              <a:rPr lang="en-GB" altLang="en-US">
                <a:cs typeface="Arial" panose="020B0604020202020204" pitchFamily="34" charset="0"/>
              </a:rPr>
              <a:t>What this means is that is we have high communication levels, these are best done on a LAN, or, even better, on a single machine where we only have to worry about bus speeds.</a:t>
            </a:r>
          </a:p>
          <a:p>
            <a:r>
              <a:rPr lang="en-GB" altLang="en-US">
                <a:cs typeface="Arial" panose="020B0604020202020204" pitchFamily="34" charset="0"/>
              </a:rPr>
              <a:t>Not that MBp is Mega Bytes per second, while Mbp is Mega bits per second.</a:t>
            </a:r>
          </a:p>
        </p:txBody>
      </p:sp>
    </p:spTree>
    <p:extLst>
      <p:ext uri="{BB962C8B-B14F-4D97-AF65-F5344CB8AC3E}">
        <p14:creationId xmlns:p14="http://schemas.microsoft.com/office/powerpoint/2010/main" val="2292910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3D9BEAF-A796-4764-B70F-3A8825B0B962}"/>
              </a:ext>
            </a:extLst>
          </p:cNvPr>
          <p:cNvSpPr>
            <a:spLocks noGrp="1" noRot="1" noChangeAspect="1" noTextEdit="1"/>
          </p:cNvSpPr>
          <p:nvPr>
            <p:ph type="sldImg"/>
          </p:nvPr>
        </p:nvSpPr>
        <p:spPr>
          <a:xfrm>
            <a:off x="331788" y="863600"/>
            <a:ext cx="6134100" cy="3451225"/>
          </a:xfrm>
          <a:ln/>
        </p:spPr>
      </p:sp>
      <p:sp>
        <p:nvSpPr>
          <p:cNvPr id="69635" name="Notes Placeholder 2">
            <a:extLst>
              <a:ext uri="{FF2B5EF4-FFF2-40B4-BE49-F238E27FC236}">
                <a16:creationId xmlns:a16="http://schemas.microsoft.com/office/drawing/2014/main" id="{148B58C6-07A7-4C5A-8195-6404DCE395B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Though if we’re hitting memory limits, this may slow programs as the OS struggles to find running space, so dividing the memory use across nodes may also speed up the program compared with running the full model on one PC.</a:t>
            </a:r>
          </a:p>
        </p:txBody>
      </p:sp>
    </p:spTree>
    <p:extLst>
      <p:ext uri="{BB962C8B-B14F-4D97-AF65-F5344CB8AC3E}">
        <p14:creationId xmlns:p14="http://schemas.microsoft.com/office/powerpoint/2010/main" val="4029382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E276F14-01F6-40ED-B59C-D944FA9C3C32}"/>
              </a:ext>
            </a:extLst>
          </p:cNvPr>
          <p:cNvSpPr>
            <a:spLocks noGrp="1" noRot="1" noChangeAspect="1" noTextEdit="1"/>
          </p:cNvSpPr>
          <p:nvPr>
            <p:ph type="sldImg"/>
          </p:nvPr>
        </p:nvSpPr>
        <p:spPr>
          <a:xfrm>
            <a:off x="331788" y="863600"/>
            <a:ext cx="6134100" cy="3451225"/>
          </a:xfrm>
          <a:ln/>
        </p:spPr>
      </p:sp>
      <p:sp>
        <p:nvSpPr>
          <p:cNvPr id="72707" name="Notes Placeholder 2">
            <a:extLst>
              <a:ext uri="{FF2B5EF4-FFF2-40B4-BE49-F238E27FC236}">
                <a16:creationId xmlns:a16="http://schemas.microsoft.com/office/drawing/2014/main" id="{D31F1D6A-7A9F-4652-93DD-BC463C062F57}"/>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The alternative for running Linux temporarily is to boot into it from a USB stick:</a:t>
            </a:r>
          </a:p>
          <a:p>
            <a:r>
              <a:rPr lang="en-GB" altLang="en-US">
                <a:cs typeface="Arial" panose="020B0604020202020204" pitchFamily="34" charset="0"/>
              </a:rPr>
              <a:t>http://www.techradar.com/news/computing/pc/how-to-run-linux-from-a-usb-drive-496211</a:t>
            </a:r>
          </a:p>
          <a:p>
            <a:r>
              <a:rPr lang="en-GB" altLang="en-US">
                <a:cs typeface="Arial" panose="020B0604020202020204" pitchFamily="34" charset="0"/>
              </a:rPr>
              <a:t>http://www.linuxliveusb.com/</a:t>
            </a:r>
          </a:p>
          <a:p>
            <a:r>
              <a:rPr lang="en-GB" altLang="en-US">
                <a:cs typeface="Arial" panose="020B0604020202020204" pitchFamily="34" charset="0"/>
              </a:rPr>
              <a:t>http://www.pendrivelinux.com/</a:t>
            </a:r>
          </a:p>
        </p:txBody>
      </p:sp>
    </p:spTree>
    <p:extLst>
      <p:ext uri="{BB962C8B-B14F-4D97-AF65-F5344CB8AC3E}">
        <p14:creationId xmlns:p14="http://schemas.microsoft.com/office/powerpoint/2010/main" val="3028451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C5F31BC-FAE4-4CE9-B532-BEB37627C7CF}"/>
              </a:ext>
            </a:extLst>
          </p:cNvPr>
          <p:cNvSpPr>
            <a:spLocks noGrp="1" noRot="1" noChangeAspect="1" noTextEdit="1"/>
          </p:cNvSpPr>
          <p:nvPr>
            <p:ph type="sldImg"/>
          </p:nvPr>
        </p:nvSpPr>
        <p:spPr>
          <a:xfrm>
            <a:off x="331788" y="863600"/>
            <a:ext cx="6134100" cy="3451225"/>
          </a:xfrm>
          <a:ln/>
        </p:spPr>
      </p:sp>
      <p:sp>
        <p:nvSpPr>
          <p:cNvPr id="74755" name="Notes Placeholder 2">
            <a:extLst>
              <a:ext uri="{FF2B5EF4-FFF2-40B4-BE49-F238E27FC236}">
                <a16:creationId xmlns:a16="http://schemas.microsoft.com/office/drawing/2014/main" id="{8353FD4E-29F1-400A-BFFF-1D719F2A7BF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A lot of Linux books tend to jump into some pretty horrible details quite rapidly. If you’re starting out, you’ll probably want something that gets you up and running in a safe way. The ‘For Dummies’ book seems to do a good job of it. The complete reference is less for beginners, but equally doesn’t go into huge depth, so it’s a middle-range reference that’s good for most things.</a:t>
            </a:r>
          </a:p>
        </p:txBody>
      </p:sp>
    </p:spTree>
    <p:extLst>
      <p:ext uri="{BB962C8B-B14F-4D97-AF65-F5344CB8AC3E}">
        <p14:creationId xmlns:p14="http://schemas.microsoft.com/office/powerpoint/2010/main" val="332495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504D9E04-3DC0-470B-BD45-15B618883E98}"/>
              </a:ext>
            </a:extLst>
          </p:cNvPr>
          <p:cNvSpPr>
            <a:spLocks noGrp="1" noRot="1" noChangeAspect="1" noTextEdit="1"/>
          </p:cNvSpPr>
          <p:nvPr>
            <p:ph type="sldImg"/>
          </p:nvPr>
        </p:nvSpPr>
        <p:spPr>
          <a:xfrm>
            <a:off x="331788" y="863600"/>
            <a:ext cx="6134100" cy="3451225"/>
          </a:xfrm>
          <a:ln/>
        </p:spPr>
      </p:sp>
      <p:sp>
        <p:nvSpPr>
          <p:cNvPr id="78851" name="Notes Placeholder 2">
            <a:extLst>
              <a:ext uri="{FF2B5EF4-FFF2-40B4-BE49-F238E27FC236}">
                <a16:creationId xmlns:a16="http://schemas.microsoft.com/office/drawing/2014/main" id="{AC715905-8E38-488E-A941-0AD8A2505CD5}"/>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356741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26D66E46-C2B0-4140-8DE0-487E8746F8F5}"/>
              </a:ext>
            </a:extLst>
          </p:cNvPr>
          <p:cNvSpPr>
            <a:spLocks noGrp="1" noChangeArrowheads="1"/>
          </p:cNvSpPr>
          <p:nvPr>
            <p:ph idx="1"/>
          </p:nvPr>
        </p:nvSpPr>
        <p:spPr>
          <a:xfrm>
            <a:off x="335360" y="2349500"/>
            <a:ext cx="9669065"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Computational issues with modelling</a:t>
            </a:r>
          </a:p>
          <a:p>
            <a:pPr lvl="1" eaLnBrk="1" fontAlgn="auto" hangingPunct="1">
              <a:spcAft>
                <a:spcPts val="0"/>
              </a:spcAft>
              <a:buNone/>
              <a:defRPr/>
            </a:pPr>
            <a:r>
              <a:rPr lang="en-GB" sz="2000" dirty="0">
                <a:solidFill>
                  <a:schemeClr val="bg1">
                    <a:lumMod val="50000"/>
                  </a:schemeClr>
                </a:solidFill>
              </a:rPr>
              <a:t>High Performance Computing</a:t>
            </a:r>
          </a:p>
          <a:p>
            <a:pPr lvl="1" eaLnBrk="1" fontAlgn="auto" hangingPunct="1">
              <a:spcAft>
                <a:spcPts val="0"/>
              </a:spcAft>
              <a:buNone/>
              <a:defRPr/>
            </a:pPr>
            <a:r>
              <a:rPr lang="en-GB" dirty="0">
                <a:solidFill>
                  <a:schemeClr val="bg1">
                    <a:lumMod val="50000"/>
                  </a:schemeClr>
                </a:solidFill>
              </a:rPr>
              <a:t>Parallel programming</a:t>
            </a:r>
          </a:p>
          <a:p>
            <a:pPr lvl="1" eaLnBrk="1" fontAlgn="auto" hangingPunct="1">
              <a:spcAft>
                <a:spcPts val="0"/>
              </a:spcAft>
              <a:buNone/>
              <a:defRPr/>
            </a:pPr>
            <a:r>
              <a:rPr lang="en-GB" sz="3600" dirty="0"/>
              <a:t>Distributed computing architectures</a:t>
            </a:r>
          </a:p>
          <a:p>
            <a:pPr lvl="1" eaLnBrk="1" fontAlgn="auto" hangingPunct="1">
              <a:spcAft>
                <a:spcPts val="0"/>
              </a:spcAft>
              <a:buNone/>
              <a:defRPr/>
            </a:pPr>
            <a:endParaRPr lang="en-GB" sz="2000" dirty="0">
              <a:solidFill>
                <a:schemeClr val="bg1">
                  <a:lumMod val="50000"/>
                </a:schemeClr>
              </a:solidFill>
            </a:endParaRPr>
          </a:p>
        </p:txBody>
      </p:sp>
    </p:spTree>
    <p:extLst>
      <p:ext uri="{BB962C8B-B14F-4D97-AF65-F5344CB8AC3E}">
        <p14:creationId xmlns:p14="http://schemas.microsoft.com/office/powerpoint/2010/main" val="428882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32A639F5-E4A8-4152-94FA-EDB51805FE29}"/>
              </a:ext>
            </a:extLst>
          </p:cNvPr>
          <p:cNvSpPr>
            <a:spLocks noGrp="1"/>
          </p:cNvSpPr>
          <p:nvPr>
            <p:ph type="title"/>
          </p:nvPr>
        </p:nvSpPr>
        <p:spPr>
          <a:xfrm>
            <a:off x="2279650" y="188914"/>
            <a:ext cx="9360966" cy="936625"/>
          </a:xfrm>
        </p:spPr>
        <p:txBody>
          <a:bodyPr/>
          <a:lstStyle/>
          <a:p>
            <a:pPr algn="r"/>
            <a:r>
              <a:rPr lang="en-GB" altLang="en-US" sz="4000" dirty="0"/>
              <a:t>Volunteer computing</a:t>
            </a:r>
          </a:p>
        </p:txBody>
      </p:sp>
      <p:sp>
        <p:nvSpPr>
          <p:cNvPr id="75779" name="Content Placeholder 2">
            <a:extLst>
              <a:ext uri="{FF2B5EF4-FFF2-40B4-BE49-F238E27FC236}">
                <a16:creationId xmlns:a16="http://schemas.microsoft.com/office/drawing/2014/main" id="{AA6F77F1-9F9F-43E1-9592-0D5208957CF5}"/>
              </a:ext>
            </a:extLst>
          </p:cNvPr>
          <p:cNvSpPr>
            <a:spLocks noGrp="1"/>
          </p:cNvSpPr>
          <p:nvPr>
            <p:ph idx="1"/>
          </p:nvPr>
        </p:nvSpPr>
        <p:spPr>
          <a:xfrm>
            <a:off x="479376" y="1916113"/>
            <a:ext cx="10080674" cy="4826000"/>
          </a:xfrm>
        </p:spPr>
        <p:txBody>
          <a:bodyPr/>
          <a:lstStyle/>
          <a:p>
            <a:pPr marL="0" indent="0">
              <a:spcAft>
                <a:spcPts val="1200"/>
              </a:spcAft>
              <a:buNone/>
            </a:pPr>
            <a:r>
              <a:rPr lang="en-GB" altLang="en-US" sz="2600" dirty="0"/>
              <a:t>Most fully Peer-to-Peer software is written bespoke and not so useful for processing as need a central node to report to. </a:t>
            </a:r>
          </a:p>
          <a:p>
            <a:pPr marL="0" indent="0">
              <a:buNone/>
            </a:pPr>
            <a:r>
              <a:rPr lang="en-GB" altLang="en-US" sz="2600" dirty="0"/>
              <a:t>Easiest option for more centralised distribution is the Berkeley Open Infrastructure for Network Computing (BOINC):</a:t>
            </a:r>
          </a:p>
          <a:p>
            <a:pPr marL="0" indent="0">
              <a:spcAft>
                <a:spcPts val="1200"/>
              </a:spcAft>
              <a:buNone/>
            </a:pPr>
            <a:r>
              <a:rPr lang="en-GB" altLang="en-US" sz="2600" dirty="0"/>
              <a:t>	http://boinc.berkeley.edu/trac/wiki/ProjectMain</a:t>
            </a:r>
          </a:p>
          <a:p>
            <a:pPr marL="0" indent="0">
              <a:buNone/>
            </a:pPr>
            <a:r>
              <a:rPr lang="en-GB" altLang="en-US" sz="2600" dirty="0"/>
              <a:t>BOINC client fetches jobs from a server and runs it on a local application. It then returns the result. Client runs as a screensaver or on spare CPU cycles.</a:t>
            </a:r>
          </a:p>
        </p:txBody>
      </p:sp>
    </p:spTree>
    <p:extLst>
      <p:ext uri="{BB962C8B-B14F-4D97-AF65-F5344CB8AC3E}">
        <p14:creationId xmlns:p14="http://schemas.microsoft.com/office/powerpoint/2010/main" val="1900405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0DEB3689-B907-452A-893B-6AC0CA64F7D8}"/>
              </a:ext>
            </a:extLst>
          </p:cNvPr>
          <p:cNvSpPr>
            <a:spLocks noGrp="1"/>
          </p:cNvSpPr>
          <p:nvPr>
            <p:ph type="title"/>
          </p:nvPr>
        </p:nvSpPr>
        <p:spPr/>
        <p:txBody>
          <a:bodyPr/>
          <a:lstStyle/>
          <a:p>
            <a:pPr algn="r"/>
            <a:r>
              <a:rPr lang="en-GB" altLang="en-US"/>
              <a:t>Volunteer computing</a:t>
            </a:r>
          </a:p>
        </p:txBody>
      </p:sp>
      <p:sp>
        <p:nvSpPr>
          <p:cNvPr id="3" name="Content Placeholder 2">
            <a:extLst>
              <a:ext uri="{FF2B5EF4-FFF2-40B4-BE49-F238E27FC236}">
                <a16:creationId xmlns:a16="http://schemas.microsoft.com/office/drawing/2014/main" id="{EFA3B30D-DF30-4806-9C40-FC6CE043D0D3}"/>
              </a:ext>
            </a:extLst>
          </p:cNvPr>
          <p:cNvSpPr>
            <a:spLocks noGrp="1"/>
          </p:cNvSpPr>
          <p:nvPr>
            <p:ph idx="1"/>
          </p:nvPr>
        </p:nvSpPr>
        <p:spPr>
          <a:xfrm>
            <a:off x="479376" y="2060576"/>
            <a:ext cx="11233248" cy="4525963"/>
          </a:xfrm>
        </p:spPr>
        <p:txBody>
          <a:bodyPr/>
          <a:lstStyle/>
          <a:p>
            <a:pPr marL="0" indent="0">
              <a:buNone/>
              <a:defRPr/>
            </a:pPr>
            <a:r>
              <a:rPr lang="en-GB" sz="2600" dirty="0">
                <a:solidFill>
                  <a:schemeClr val="tx2">
                    <a:lumMod val="60000"/>
                    <a:lumOff val="40000"/>
                  </a:schemeClr>
                </a:solidFill>
              </a:rPr>
              <a:t>Large numbers of computers at low hardware cost (+ low maintenance etc.) </a:t>
            </a:r>
          </a:p>
          <a:p>
            <a:pPr marL="0" indent="0">
              <a:buNone/>
              <a:defRPr/>
            </a:pPr>
            <a:r>
              <a:rPr lang="en-GB" sz="2600" dirty="0">
                <a:solidFill>
                  <a:srgbClr val="CC3300"/>
                </a:solidFill>
              </a:rPr>
              <a:t>High latency, so low communication/data transfer, high processing, jobs good.</a:t>
            </a:r>
          </a:p>
          <a:p>
            <a:pPr marL="0" indent="0">
              <a:buNone/>
              <a:defRPr/>
            </a:pPr>
            <a:r>
              <a:rPr lang="en-GB" sz="2600" dirty="0">
                <a:solidFill>
                  <a:srgbClr val="CC3300"/>
                </a:solidFill>
              </a:rPr>
              <a:t>Person investment high as needs to have good looking interface and run reliably. BOINC suggest ~3 person-months: </a:t>
            </a:r>
          </a:p>
          <a:p>
            <a:pPr marL="0" indent="0">
              <a:buNone/>
              <a:defRPr/>
            </a:pPr>
            <a:r>
              <a:rPr lang="en-GB" sz="2600" dirty="0">
                <a:solidFill>
                  <a:srgbClr val="CC3300"/>
                </a:solidFill>
              </a:rPr>
              <a:t>	1 month experienced sys admin; </a:t>
            </a:r>
          </a:p>
          <a:p>
            <a:pPr marL="0" indent="0">
              <a:buNone/>
              <a:defRPr/>
            </a:pPr>
            <a:r>
              <a:rPr lang="en-GB" sz="2600" dirty="0">
                <a:solidFill>
                  <a:srgbClr val="CC3300"/>
                </a:solidFill>
              </a:rPr>
              <a:t>	1 month of a programmer; </a:t>
            </a:r>
          </a:p>
          <a:p>
            <a:pPr marL="0" indent="0">
              <a:buNone/>
              <a:defRPr/>
            </a:pPr>
            <a:r>
              <a:rPr lang="en-GB" sz="2600" dirty="0">
                <a:solidFill>
                  <a:srgbClr val="CC3300"/>
                </a:solidFill>
              </a:rPr>
              <a:t>	1 month of a web developer </a:t>
            </a:r>
          </a:p>
          <a:p>
            <a:pPr marL="0" indent="0">
              <a:buNone/>
              <a:defRPr/>
            </a:pPr>
            <a:r>
              <a:rPr lang="en-GB" sz="2600" dirty="0">
                <a:solidFill>
                  <a:srgbClr val="CC3300"/>
                </a:solidFill>
              </a:rPr>
              <a:t>	+ then 50% person to maintain it over project lifetime. </a:t>
            </a:r>
          </a:p>
          <a:p>
            <a:pPr marL="0" indent="0">
              <a:buNone/>
              <a:defRPr/>
            </a:pPr>
            <a:endParaRPr lang="en-GB" dirty="0"/>
          </a:p>
        </p:txBody>
      </p:sp>
    </p:spTree>
    <p:extLst>
      <p:ext uri="{BB962C8B-B14F-4D97-AF65-F5344CB8AC3E}">
        <p14:creationId xmlns:p14="http://schemas.microsoft.com/office/powerpoint/2010/main" val="2500231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009F-4ABD-4C0B-AD8D-E7F83943A29C}"/>
              </a:ext>
            </a:extLst>
          </p:cNvPr>
          <p:cNvSpPr>
            <a:spLocks noGrp="1"/>
          </p:cNvSpPr>
          <p:nvPr>
            <p:ph type="title"/>
          </p:nvPr>
        </p:nvSpPr>
        <p:spPr/>
        <p:txBody>
          <a:bodyPr/>
          <a:lstStyle/>
          <a:p>
            <a:pPr algn="r"/>
            <a:r>
              <a:rPr lang="en-GB" dirty="0"/>
              <a:t>Multi-core machines / GPUs</a:t>
            </a:r>
          </a:p>
        </p:txBody>
      </p:sp>
      <p:sp>
        <p:nvSpPr>
          <p:cNvPr id="3" name="Content Placeholder 2">
            <a:extLst>
              <a:ext uri="{FF2B5EF4-FFF2-40B4-BE49-F238E27FC236}">
                <a16:creationId xmlns:a16="http://schemas.microsoft.com/office/drawing/2014/main" id="{B0BDB46D-7223-460C-B801-04898EBC1AAF}"/>
              </a:ext>
            </a:extLst>
          </p:cNvPr>
          <p:cNvSpPr>
            <a:spLocks noGrp="1"/>
          </p:cNvSpPr>
          <p:nvPr>
            <p:ph idx="1"/>
          </p:nvPr>
        </p:nvSpPr>
        <p:spPr>
          <a:xfrm>
            <a:off x="335360" y="1600201"/>
            <a:ext cx="11593288" cy="4983161"/>
          </a:xfrm>
        </p:spPr>
        <p:txBody>
          <a:bodyPr/>
          <a:lstStyle/>
          <a:p>
            <a:pPr marL="0" indent="0">
              <a:buNone/>
            </a:pPr>
            <a:r>
              <a:rPr lang="en-GB" dirty="0"/>
              <a:t>It's possible now to buy multicore machines with large amounts of memory (generally Linux machines, as traditionally Windows machines had memory maximums).</a:t>
            </a:r>
          </a:p>
          <a:p>
            <a:pPr marL="0" indent="0">
              <a:buNone/>
            </a:pPr>
            <a:r>
              <a:rPr lang="en-GB" dirty="0">
                <a:solidFill>
                  <a:srgbClr val="FF0000"/>
                </a:solidFill>
              </a:rPr>
              <a:t>However, these can be expensive.</a:t>
            </a:r>
          </a:p>
          <a:p>
            <a:pPr marL="0" indent="0">
              <a:buNone/>
            </a:pPr>
            <a:r>
              <a:rPr lang="en-GB" dirty="0"/>
              <a:t>Increasingly common is to instead use graphics cards. Graphics Processing Units generally have much more power and many more cores (often hundreds) for a very cheap cost.</a:t>
            </a:r>
          </a:p>
        </p:txBody>
      </p:sp>
    </p:spTree>
    <p:extLst>
      <p:ext uri="{BB962C8B-B14F-4D97-AF65-F5344CB8AC3E}">
        <p14:creationId xmlns:p14="http://schemas.microsoft.com/office/powerpoint/2010/main" val="294883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B572-3D3D-4A15-ADDD-622095DF0305}"/>
              </a:ext>
            </a:extLst>
          </p:cNvPr>
          <p:cNvSpPr>
            <a:spLocks noGrp="1"/>
          </p:cNvSpPr>
          <p:nvPr>
            <p:ph type="title"/>
          </p:nvPr>
        </p:nvSpPr>
        <p:spPr/>
        <p:txBody>
          <a:bodyPr/>
          <a:lstStyle/>
          <a:p>
            <a:pPr algn="r"/>
            <a:r>
              <a:rPr lang="en-GB" dirty="0"/>
              <a:t>GPUs</a:t>
            </a:r>
          </a:p>
        </p:txBody>
      </p:sp>
      <p:sp>
        <p:nvSpPr>
          <p:cNvPr id="3" name="Content Placeholder 2">
            <a:extLst>
              <a:ext uri="{FF2B5EF4-FFF2-40B4-BE49-F238E27FC236}">
                <a16:creationId xmlns:a16="http://schemas.microsoft.com/office/drawing/2014/main" id="{BF5A1ED0-225A-4196-8F16-54A642875AEB}"/>
              </a:ext>
            </a:extLst>
          </p:cNvPr>
          <p:cNvSpPr>
            <a:spLocks noGrp="1"/>
          </p:cNvSpPr>
          <p:nvPr>
            <p:ph idx="1"/>
          </p:nvPr>
        </p:nvSpPr>
        <p:spPr/>
        <p:txBody>
          <a:bodyPr/>
          <a:lstStyle/>
          <a:p>
            <a:pPr marL="0" indent="0">
              <a:buNone/>
            </a:pPr>
            <a:r>
              <a:rPr lang="en-GB" sz="2800" dirty="0">
                <a:solidFill>
                  <a:srgbClr val="FF0000"/>
                </a:solidFill>
              </a:rPr>
              <a:t>The downside is that software needs writing in special languages, for example OpenCL. </a:t>
            </a:r>
          </a:p>
          <a:p>
            <a:pPr marL="0" indent="0">
              <a:buNone/>
            </a:pPr>
            <a:r>
              <a:rPr lang="en-GB" sz="2800" dirty="0"/>
              <a:t>One option is Theano (comes with Anaconda), a compiler that will compile Python maths and array operations especially for GPUs such that they can be called very efficiently from standard Python.</a:t>
            </a:r>
          </a:p>
          <a:p>
            <a:pPr marL="0" indent="0">
              <a:buNone/>
            </a:pPr>
            <a:r>
              <a:rPr lang="en-GB" sz="2800" dirty="0">
                <a:solidFill>
                  <a:schemeClr val="tx2">
                    <a:lumMod val="60000"/>
                    <a:lumOff val="40000"/>
                  </a:schemeClr>
                </a:solidFill>
              </a:rPr>
              <a:t>http://deeplearning.net/software/theano/</a:t>
            </a:r>
          </a:p>
          <a:p>
            <a:pPr marL="0" indent="0">
              <a:buNone/>
            </a:pPr>
            <a:r>
              <a:rPr lang="en-GB" sz="2800" dirty="0"/>
              <a:t>If you have a graphics card (or more than one - you can build banks of them) and need to do intensive array/matrix operations, this is a good option.</a:t>
            </a:r>
          </a:p>
          <a:p>
            <a:pPr marL="0" indent="0">
              <a:buNone/>
            </a:pPr>
            <a:endParaRPr lang="en-GB" dirty="0"/>
          </a:p>
        </p:txBody>
      </p:sp>
    </p:spTree>
    <p:extLst>
      <p:ext uri="{BB962C8B-B14F-4D97-AF65-F5344CB8AC3E}">
        <p14:creationId xmlns:p14="http://schemas.microsoft.com/office/powerpoint/2010/main" val="3097381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B6F083B9-A549-42A7-BE9A-08DAB1F47BA2}"/>
              </a:ext>
            </a:extLst>
          </p:cNvPr>
          <p:cNvSpPr>
            <a:spLocks noGrp="1"/>
          </p:cNvSpPr>
          <p:nvPr>
            <p:ph type="title"/>
          </p:nvPr>
        </p:nvSpPr>
        <p:spPr>
          <a:xfrm>
            <a:off x="1703389" y="260350"/>
            <a:ext cx="9577182" cy="647700"/>
          </a:xfrm>
        </p:spPr>
        <p:txBody>
          <a:bodyPr/>
          <a:lstStyle/>
          <a:p>
            <a:pPr algn="r"/>
            <a:r>
              <a:rPr lang="en-GB" altLang="en-US" sz="4000" dirty="0"/>
              <a:t>Beowulf</a:t>
            </a:r>
            <a:endParaRPr lang="en-GB" altLang="en-US" dirty="0"/>
          </a:p>
        </p:txBody>
      </p:sp>
      <p:sp>
        <p:nvSpPr>
          <p:cNvPr id="37891" name="Content Placeholder 2">
            <a:extLst>
              <a:ext uri="{FF2B5EF4-FFF2-40B4-BE49-F238E27FC236}">
                <a16:creationId xmlns:a16="http://schemas.microsoft.com/office/drawing/2014/main" id="{FFE3A47D-4F79-4894-A299-F9D945B0B951}"/>
              </a:ext>
            </a:extLst>
          </p:cNvPr>
          <p:cNvSpPr>
            <a:spLocks noGrp="1"/>
          </p:cNvSpPr>
          <p:nvPr>
            <p:ph idx="1"/>
          </p:nvPr>
        </p:nvSpPr>
        <p:spPr>
          <a:xfrm>
            <a:off x="479376" y="874713"/>
            <a:ext cx="11089223" cy="5702300"/>
          </a:xfrm>
        </p:spPr>
        <p:txBody>
          <a:bodyPr/>
          <a:lstStyle/>
          <a:p>
            <a:pPr marL="0" indent="0">
              <a:buNone/>
              <a:defRPr/>
            </a:pPr>
            <a:r>
              <a:rPr lang="en-GB" sz="2600" dirty="0"/>
              <a:t>In general, while we’d distinguish Beowulf by being a  cluster of PCs dedicated to parallelisation surrounded by a specific firewall, there’s little difference between that and a Windows cluster running MPJ (though you can run MPJ on much more sophisticated architectures).</a:t>
            </a:r>
          </a:p>
          <a:p>
            <a:pPr marL="0" indent="0">
              <a:buNone/>
              <a:defRPr/>
            </a:pPr>
            <a:r>
              <a:rPr lang="en-GB" sz="2600" dirty="0">
                <a:solidFill>
                  <a:schemeClr val="tx2">
                    <a:lumMod val="60000"/>
                    <a:lumOff val="40000"/>
                  </a:schemeClr>
                </a:solidFill>
              </a:rPr>
              <a:t>Beowulf clusters have the great advantage of being cheap, easy to set up, and under local control. They are also on a LAN.</a:t>
            </a:r>
          </a:p>
          <a:p>
            <a:pPr marL="0" indent="0">
              <a:buNone/>
              <a:defRPr/>
            </a:pPr>
            <a:r>
              <a:rPr lang="en-GB" sz="2600" dirty="0">
                <a:solidFill>
                  <a:srgbClr val="CC3300"/>
                </a:solidFill>
              </a:rPr>
              <a:t>You need to buy the PCs though, and make sure of their security and management. </a:t>
            </a:r>
          </a:p>
          <a:p>
            <a:pPr marL="0" indent="0">
              <a:buNone/>
              <a:defRPr/>
            </a:pPr>
            <a:r>
              <a:rPr lang="en-GB" sz="2600" dirty="0">
                <a:solidFill>
                  <a:srgbClr val="CC3300"/>
                </a:solidFill>
              </a:rPr>
              <a:t>Limited in other resources they connect to.</a:t>
            </a:r>
          </a:p>
        </p:txBody>
      </p:sp>
      <p:grpSp>
        <p:nvGrpSpPr>
          <p:cNvPr id="77828" name="Group 38">
            <a:extLst>
              <a:ext uri="{FF2B5EF4-FFF2-40B4-BE49-F238E27FC236}">
                <a16:creationId xmlns:a16="http://schemas.microsoft.com/office/drawing/2014/main" id="{A21916AD-C28B-4039-87DB-1E71EF0FF775}"/>
              </a:ext>
            </a:extLst>
          </p:cNvPr>
          <p:cNvGrpSpPr>
            <a:grpSpLocks/>
          </p:cNvGrpSpPr>
          <p:nvPr/>
        </p:nvGrpSpPr>
        <p:grpSpPr bwMode="auto">
          <a:xfrm>
            <a:off x="5297489" y="5259388"/>
            <a:ext cx="5214937" cy="1554162"/>
            <a:chOff x="323528" y="3212974"/>
            <a:chExt cx="8533172" cy="2916236"/>
          </a:xfrm>
        </p:grpSpPr>
        <p:pic>
          <p:nvPicPr>
            <p:cNvPr id="77829" name="Picture 8">
              <a:extLst>
                <a:ext uri="{FF2B5EF4-FFF2-40B4-BE49-F238E27FC236}">
                  <a16:creationId xmlns:a16="http://schemas.microsoft.com/office/drawing/2014/main" id="{69E7F552-460D-4EA1-ACC2-EA377C5D32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429000"/>
              <a:ext cx="1800200" cy="175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0" name="Picture 10">
              <a:extLst>
                <a:ext uri="{FF2B5EF4-FFF2-40B4-BE49-F238E27FC236}">
                  <a16:creationId xmlns:a16="http://schemas.microsoft.com/office/drawing/2014/main" id="{16673FE9-286A-4A97-9BC0-2044D63E16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515125"/>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1" name="Picture 10">
              <a:extLst>
                <a:ext uri="{FF2B5EF4-FFF2-40B4-BE49-F238E27FC236}">
                  <a16:creationId xmlns:a16="http://schemas.microsoft.com/office/drawing/2014/main" id="{B2B83EA5-FE1F-48AA-AF8D-ABC53C4812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2" name="Picture 10">
              <a:extLst>
                <a:ext uri="{FF2B5EF4-FFF2-40B4-BE49-F238E27FC236}">
                  <a16:creationId xmlns:a16="http://schemas.microsoft.com/office/drawing/2014/main" id="{7094E983-17CB-48BB-A7D8-5FA18CDA53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537682"/>
              <a:ext cx="1184409" cy="1428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Elbow Connector 4">
              <a:extLst>
                <a:ext uri="{FF2B5EF4-FFF2-40B4-BE49-F238E27FC236}">
                  <a16:creationId xmlns:a16="http://schemas.microsoft.com/office/drawing/2014/main" id="{8F3895BA-3697-4C88-8AEE-8FD9FF2681E7}"/>
                </a:ext>
              </a:extLst>
            </p:cNvPr>
            <p:cNvCxnSpPr/>
            <p:nvPr/>
          </p:nvCxnSpPr>
          <p:spPr>
            <a:xfrm rot="5400000" flipH="1" flipV="1">
              <a:off x="4237213" y="200662"/>
              <a:ext cx="217451" cy="624207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05F3FD4-DE81-43E4-8AB9-B648EC010B2C}"/>
                </a:ext>
              </a:extLst>
            </p:cNvPr>
            <p:cNvCxnSpPr/>
            <p:nvPr/>
          </p:nvCxnSpPr>
          <p:spPr>
            <a:xfrm>
              <a:off x="3580940"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72D902D9-255A-4EA9-B065-408A751040F9}"/>
                </a:ext>
              </a:extLst>
            </p:cNvPr>
            <p:cNvCxnSpPr/>
            <p:nvPr/>
          </p:nvCxnSpPr>
          <p:spPr>
            <a:xfrm>
              <a:off x="5523958"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CEA00AF-6434-4E17-A624-7AD913731DC7}"/>
                </a:ext>
              </a:extLst>
            </p:cNvPr>
            <p:cNvCxnSpPr/>
            <p:nvPr/>
          </p:nvCxnSpPr>
          <p:spPr>
            <a:xfrm>
              <a:off x="7466976" y="3212974"/>
              <a:ext cx="0" cy="30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7837" name="Picture 12">
              <a:extLst>
                <a:ext uri="{FF2B5EF4-FFF2-40B4-BE49-F238E27FC236}">
                  <a16:creationId xmlns:a16="http://schemas.microsoft.com/office/drawing/2014/main" id="{3D10A0F5-CA32-4529-825C-C2ECDB9876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61627" y="490630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8" name="Picture 12">
              <a:extLst>
                <a:ext uri="{FF2B5EF4-FFF2-40B4-BE49-F238E27FC236}">
                  <a16:creationId xmlns:a16="http://schemas.microsoft.com/office/drawing/2014/main" id="{665F1AD2-BFCD-48C8-94C8-C2E3BA2931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3" y="4952249"/>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9" name="Picture 12">
              <a:extLst>
                <a:ext uri="{FF2B5EF4-FFF2-40B4-BE49-F238E27FC236}">
                  <a16:creationId xmlns:a16="http://schemas.microsoft.com/office/drawing/2014/main" id="{1542C1EF-5BC6-4387-836E-A5ABD63E3C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031" y="4941271"/>
              <a:ext cx="724669" cy="54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Arrow Connector 10">
              <a:extLst>
                <a:ext uri="{FF2B5EF4-FFF2-40B4-BE49-F238E27FC236}">
                  <a16:creationId xmlns:a16="http://schemas.microsoft.com/office/drawing/2014/main" id="{3E2A63EE-CF0A-48D7-85E0-CE595FDD8ACC}"/>
                </a:ext>
              </a:extLst>
            </p:cNvPr>
            <p:cNvCxnSpPr/>
            <p:nvPr/>
          </p:nvCxnSpPr>
          <p:spPr>
            <a:xfrm>
              <a:off x="3923826" y="4881097"/>
              <a:ext cx="249371"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FDFE910-18FB-4D75-875D-52E7DCD6DCFE}"/>
                </a:ext>
              </a:extLst>
            </p:cNvPr>
            <p:cNvCxnSpPr/>
            <p:nvPr/>
          </p:nvCxnSpPr>
          <p:spPr>
            <a:xfrm>
              <a:off x="5991529" y="4872160"/>
              <a:ext cx="249371"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DCDFA6E4-7867-4621-B9E3-9D3D14D95DB9}"/>
                </a:ext>
              </a:extLst>
            </p:cNvPr>
            <p:cNvCxnSpPr/>
            <p:nvPr/>
          </p:nvCxnSpPr>
          <p:spPr>
            <a:xfrm>
              <a:off x="7937143" y="4872160"/>
              <a:ext cx="246774" cy="14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7843" name="Picture 12">
              <a:extLst>
                <a:ext uri="{FF2B5EF4-FFF2-40B4-BE49-F238E27FC236}">
                  <a16:creationId xmlns:a16="http://schemas.microsoft.com/office/drawing/2014/main" id="{C9ED96F2-0C14-418A-A895-B918A31C58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5202256"/>
              <a:ext cx="1226431" cy="92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FF2B5EF4-FFF2-40B4-BE49-F238E27FC236}">
                  <a16:creationId xmlns:a16="http://schemas.microsoft.com/office/drawing/2014/main" id="{6C361555-CA12-412C-8B23-4C6B61B7C41D}"/>
                </a:ext>
              </a:extLst>
            </p:cNvPr>
            <p:cNvCxnSpPr/>
            <p:nvPr/>
          </p:nvCxnSpPr>
          <p:spPr>
            <a:xfrm>
              <a:off x="2986085" y="5709201"/>
              <a:ext cx="4480891" cy="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18A77C7-8F0B-4A54-9267-969E0C13E9FD}"/>
                </a:ext>
              </a:extLst>
            </p:cNvPr>
            <p:cNvCxnSpPr/>
            <p:nvPr/>
          </p:nvCxnSpPr>
          <p:spPr>
            <a:xfrm flipH="1">
              <a:off x="7466976"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8E38EB7-75C6-4239-AE17-C37E2140B389}"/>
                </a:ext>
              </a:extLst>
            </p:cNvPr>
            <p:cNvCxnSpPr/>
            <p:nvPr/>
          </p:nvCxnSpPr>
          <p:spPr>
            <a:xfrm flipH="1">
              <a:off x="5547336"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2FE6D63E-494B-4ED0-8731-778B254900E4}"/>
                </a:ext>
              </a:extLst>
            </p:cNvPr>
            <p:cNvCxnSpPr/>
            <p:nvPr/>
          </p:nvCxnSpPr>
          <p:spPr>
            <a:xfrm flipH="1">
              <a:off x="3593927" y="5024079"/>
              <a:ext cx="0" cy="685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D37F232-2A27-417E-BE06-656A56276569}"/>
                </a:ext>
              </a:extLst>
            </p:cNvPr>
            <p:cNvCxnSpPr/>
            <p:nvPr/>
          </p:nvCxnSpPr>
          <p:spPr>
            <a:xfrm>
              <a:off x="1302829" y="5113443"/>
              <a:ext cx="415619" cy="26511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29067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3B067408-2E1F-4142-B40E-138FDBB141B0}"/>
              </a:ext>
            </a:extLst>
          </p:cNvPr>
          <p:cNvSpPr>
            <a:spLocks noGrp="1"/>
          </p:cNvSpPr>
          <p:nvPr>
            <p:ph type="title"/>
          </p:nvPr>
        </p:nvSpPr>
        <p:spPr/>
        <p:txBody>
          <a:bodyPr/>
          <a:lstStyle/>
          <a:p>
            <a:pPr algn="r"/>
            <a:r>
              <a:rPr lang="en-GB" altLang="en-US" sz="4000"/>
              <a:t>Grid Computing</a:t>
            </a:r>
          </a:p>
        </p:txBody>
      </p:sp>
      <p:sp>
        <p:nvSpPr>
          <p:cNvPr id="79875" name="Content Placeholder 2">
            <a:extLst>
              <a:ext uri="{FF2B5EF4-FFF2-40B4-BE49-F238E27FC236}">
                <a16:creationId xmlns:a16="http://schemas.microsoft.com/office/drawing/2014/main" id="{38650272-F135-4BA6-953A-85AE6D291F57}"/>
              </a:ext>
            </a:extLst>
          </p:cNvPr>
          <p:cNvSpPr>
            <a:spLocks noGrp="1"/>
          </p:cNvSpPr>
          <p:nvPr>
            <p:ph idx="1"/>
          </p:nvPr>
        </p:nvSpPr>
        <p:spPr>
          <a:xfrm>
            <a:off x="479376" y="1844675"/>
            <a:ext cx="11305255" cy="4897438"/>
          </a:xfrm>
        </p:spPr>
        <p:txBody>
          <a:bodyPr/>
          <a:lstStyle/>
          <a:p>
            <a:pPr marL="0" indent="0">
              <a:spcAft>
                <a:spcPts val="1200"/>
              </a:spcAft>
              <a:buNone/>
            </a:pPr>
            <a:r>
              <a:rPr lang="en-GB" altLang="en-US" sz="2600" dirty="0"/>
              <a:t>More general than Beowulf (includes some things like BOINC and web-services), but tends in practice to be a formal architecture.</a:t>
            </a:r>
          </a:p>
          <a:p>
            <a:pPr marL="0" indent="0">
              <a:spcAft>
                <a:spcPts val="1200"/>
              </a:spcAft>
              <a:buNone/>
            </a:pPr>
            <a:r>
              <a:rPr lang="en-GB" altLang="en-US" sz="2600" dirty="0"/>
              <a:t>A group of networked resources, including data servers, service providers, secure gateways, etc. managed by a consortium.</a:t>
            </a:r>
          </a:p>
          <a:p>
            <a:pPr marL="0" indent="0">
              <a:spcAft>
                <a:spcPts val="1200"/>
              </a:spcAft>
              <a:buNone/>
            </a:pPr>
            <a:r>
              <a:rPr lang="en-GB" altLang="en-US" sz="2600" dirty="0"/>
              <a:t>Jobs timetabled/allocated to processors using middleware, e.g. the Globus Toolkit.</a:t>
            </a:r>
          </a:p>
          <a:p>
            <a:pPr marL="0" indent="0">
              <a:spcAft>
                <a:spcPts val="1200"/>
              </a:spcAft>
              <a:buNone/>
            </a:pPr>
            <a:r>
              <a:rPr lang="en-GB" altLang="en-US" sz="2600" dirty="0"/>
              <a:t>Makes batch distribution simple: just load up the model on multiple processors. You can then have a single program that collates the end results.</a:t>
            </a:r>
          </a:p>
          <a:p>
            <a:pPr marL="0" indent="0">
              <a:buNone/>
            </a:pPr>
            <a:endParaRPr lang="en-GB" altLang="en-US" dirty="0"/>
          </a:p>
        </p:txBody>
      </p:sp>
    </p:spTree>
    <p:extLst>
      <p:ext uri="{BB962C8B-B14F-4D97-AF65-F5344CB8AC3E}">
        <p14:creationId xmlns:p14="http://schemas.microsoft.com/office/powerpoint/2010/main" val="3064878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5A9D1238-BD92-40C2-83B9-A29E2F0270D0}"/>
              </a:ext>
            </a:extLst>
          </p:cNvPr>
          <p:cNvSpPr>
            <a:spLocks noGrp="1"/>
          </p:cNvSpPr>
          <p:nvPr>
            <p:ph type="title"/>
          </p:nvPr>
        </p:nvSpPr>
        <p:spPr>
          <a:xfrm>
            <a:off x="2135188" y="188913"/>
            <a:ext cx="9361412" cy="1143000"/>
          </a:xfrm>
        </p:spPr>
        <p:txBody>
          <a:bodyPr/>
          <a:lstStyle/>
          <a:p>
            <a:pPr algn="r"/>
            <a:r>
              <a:rPr lang="en-GB" altLang="en-US" sz="4000" dirty="0"/>
              <a:t>Grid</a:t>
            </a:r>
          </a:p>
        </p:txBody>
      </p:sp>
      <p:sp>
        <p:nvSpPr>
          <p:cNvPr id="3" name="Content Placeholder 2">
            <a:extLst>
              <a:ext uri="{FF2B5EF4-FFF2-40B4-BE49-F238E27FC236}">
                <a16:creationId xmlns:a16="http://schemas.microsoft.com/office/drawing/2014/main" id="{79818D10-0125-463A-834E-F91D2C3B9875}"/>
              </a:ext>
            </a:extLst>
          </p:cNvPr>
          <p:cNvSpPr>
            <a:spLocks noGrp="1"/>
          </p:cNvSpPr>
          <p:nvPr>
            <p:ph idx="1"/>
          </p:nvPr>
        </p:nvSpPr>
        <p:spPr>
          <a:xfrm>
            <a:off x="407368" y="2349500"/>
            <a:ext cx="11089232" cy="4165600"/>
          </a:xfrm>
        </p:spPr>
        <p:txBody>
          <a:bodyPr/>
          <a:lstStyle/>
          <a:p>
            <a:pPr marL="0" indent="0">
              <a:buNone/>
              <a:defRPr/>
            </a:pPr>
            <a:r>
              <a:rPr lang="en-GB" sz="2600" dirty="0">
                <a:solidFill>
                  <a:schemeClr val="tx2">
                    <a:lumMod val="60000"/>
                    <a:lumOff val="40000"/>
                  </a:schemeClr>
                </a:solidFill>
              </a:rPr>
              <a:t>Generally maintained and secured by a consortium who own the machines.</a:t>
            </a:r>
          </a:p>
          <a:p>
            <a:pPr marL="0" indent="0">
              <a:buNone/>
              <a:defRPr/>
            </a:pPr>
            <a:r>
              <a:rPr lang="en-GB" sz="2600" dirty="0">
                <a:solidFill>
                  <a:schemeClr val="tx2">
                    <a:lumMod val="60000"/>
                    <a:lumOff val="40000"/>
                  </a:schemeClr>
                </a:solidFill>
              </a:rPr>
              <a:t>Low(</a:t>
            </a:r>
            <a:r>
              <a:rPr lang="en-GB" sz="2600" dirty="0" err="1">
                <a:solidFill>
                  <a:schemeClr val="tx2">
                    <a:lumMod val="60000"/>
                    <a:lumOff val="40000"/>
                  </a:schemeClr>
                </a:solidFill>
              </a:rPr>
              <a:t>ish</a:t>
            </a:r>
            <a:r>
              <a:rPr lang="en-GB" sz="2600" dirty="0">
                <a:solidFill>
                  <a:schemeClr val="tx2">
                    <a:lumMod val="60000"/>
                    <a:lumOff val="40000"/>
                  </a:schemeClr>
                </a:solidFill>
              </a:rPr>
              <a:t>) cost of entry.</a:t>
            </a:r>
          </a:p>
          <a:p>
            <a:pPr marL="0" indent="0">
              <a:buNone/>
              <a:defRPr/>
            </a:pPr>
            <a:r>
              <a:rPr lang="en-GB" sz="2600" dirty="0">
                <a:solidFill>
                  <a:schemeClr val="tx2">
                    <a:lumMod val="60000"/>
                    <a:lumOff val="40000"/>
                  </a:schemeClr>
                </a:solidFill>
              </a:rPr>
              <a:t>Good connectivity with resources.</a:t>
            </a:r>
          </a:p>
          <a:p>
            <a:pPr marL="0" indent="0">
              <a:buNone/>
              <a:defRPr/>
            </a:pPr>
            <a:r>
              <a:rPr lang="en-GB" sz="2600" dirty="0">
                <a:solidFill>
                  <a:srgbClr val="CC3300"/>
                </a:solidFill>
              </a:rPr>
              <a:t>Share processing/memory with other people, so you need to wait for space to run stuff.</a:t>
            </a:r>
          </a:p>
          <a:p>
            <a:pPr marL="0" indent="0">
              <a:buNone/>
              <a:defRPr/>
            </a:pPr>
            <a:endParaRPr lang="en-GB" dirty="0"/>
          </a:p>
        </p:txBody>
      </p:sp>
    </p:spTree>
    <p:extLst>
      <p:ext uri="{BB962C8B-B14F-4D97-AF65-F5344CB8AC3E}">
        <p14:creationId xmlns:p14="http://schemas.microsoft.com/office/powerpoint/2010/main" val="1758950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C7FC0B68-4516-4D6F-8571-7D834538C3DC}"/>
              </a:ext>
            </a:extLst>
          </p:cNvPr>
          <p:cNvSpPr>
            <a:spLocks noGrp="1"/>
          </p:cNvSpPr>
          <p:nvPr>
            <p:ph type="title"/>
          </p:nvPr>
        </p:nvSpPr>
        <p:spPr>
          <a:xfrm>
            <a:off x="2208212" y="188913"/>
            <a:ext cx="9360395" cy="1143000"/>
          </a:xfrm>
        </p:spPr>
        <p:txBody>
          <a:bodyPr/>
          <a:lstStyle/>
          <a:p>
            <a:pPr algn="r"/>
            <a:r>
              <a:rPr lang="en-GB" altLang="en-US" sz="4000" dirty="0"/>
              <a:t>Running on ‘The Grid’</a:t>
            </a:r>
          </a:p>
        </p:txBody>
      </p:sp>
      <p:sp>
        <p:nvSpPr>
          <p:cNvPr id="81923" name="Content Placeholder 2">
            <a:extLst>
              <a:ext uri="{FF2B5EF4-FFF2-40B4-BE49-F238E27FC236}">
                <a16:creationId xmlns:a16="http://schemas.microsoft.com/office/drawing/2014/main" id="{C5946117-1B3E-402B-891E-01D8B8D0B066}"/>
              </a:ext>
            </a:extLst>
          </p:cNvPr>
          <p:cNvSpPr>
            <a:spLocks noGrp="1"/>
          </p:cNvSpPr>
          <p:nvPr>
            <p:ph idx="1"/>
          </p:nvPr>
        </p:nvSpPr>
        <p:spPr>
          <a:xfrm>
            <a:off x="479376" y="1268414"/>
            <a:ext cx="11161239" cy="5400675"/>
          </a:xfrm>
        </p:spPr>
        <p:txBody>
          <a:bodyPr/>
          <a:lstStyle/>
          <a:p>
            <a:pPr marL="0" indent="0">
              <a:spcAft>
                <a:spcPts val="600"/>
              </a:spcAft>
              <a:buNone/>
            </a:pPr>
            <a:r>
              <a:rPr lang="en-GB" altLang="en-US" sz="2600" dirty="0"/>
              <a:t>Because GRID's are shared between multiple users, they use 'job submission' systems. You submit your program to a queue and wait your turn.</a:t>
            </a:r>
          </a:p>
          <a:p>
            <a:pPr marL="0" indent="0">
              <a:spcAft>
                <a:spcPts val="600"/>
              </a:spcAft>
              <a:buNone/>
            </a:pPr>
            <a:r>
              <a:rPr lang="en-GB" altLang="en-US" sz="2600" dirty="0"/>
              <a:t>The larger the job (in terms of number of cores and amount of memory requested) the longer you usually have to wait.</a:t>
            </a:r>
          </a:p>
          <a:p>
            <a:pPr marL="0" indent="0">
              <a:spcAft>
                <a:spcPts val="600"/>
              </a:spcAft>
              <a:buNone/>
            </a:pPr>
            <a:r>
              <a:rPr lang="en-GB" altLang="en-US" sz="2600" dirty="0"/>
              <a:t>Although it is possible to ask for an interactive session, it is normal to write a script to define the job.</a:t>
            </a:r>
          </a:p>
          <a:p>
            <a:pPr marL="0" indent="0">
              <a:spcAft>
                <a:spcPts val="600"/>
              </a:spcAft>
              <a:buNone/>
            </a:pPr>
            <a:r>
              <a:rPr lang="en-GB" altLang="en-US" sz="2600" dirty="0"/>
              <a:t>Each user has a resource limit (e.g. total number of CPU time). If you go over this you have to ask for / pay for more time. (Using the Leeds grid 'Arc2' is free for end-users).</a:t>
            </a:r>
          </a:p>
          <a:p>
            <a:pPr marL="0" indent="0">
              <a:spcAft>
                <a:spcPts val="600"/>
              </a:spcAft>
              <a:buNone/>
            </a:pPr>
            <a:r>
              <a:rPr lang="en-GB" altLang="en-US" sz="2600" dirty="0"/>
              <a:t>For more information about getting access to the GRID at Leeds, email Andy or Nick Malleson.</a:t>
            </a:r>
            <a:br>
              <a:rPr lang="en-GB" altLang="en-US" sz="2600" dirty="0"/>
            </a:br>
            <a:endParaRPr lang="en-US" altLang="en-US" sz="2600" dirty="0"/>
          </a:p>
        </p:txBody>
      </p:sp>
    </p:spTree>
    <p:extLst>
      <p:ext uri="{BB962C8B-B14F-4D97-AF65-F5344CB8AC3E}">
        <p14:creationId xmlns:p14="http://schemas.microsoft.com/office/powerpoint/2010/main" val="209314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BFA4633B-EC55-4B99-B1A9-58046C7F31EC}"/>
              </a:ext>
            </a:extLst>
          </p:cNvPr>
          <p:cNvSpPr>
            <a:spLocks noGrp="1"/>
          </p:cNvSpPr>
          <p:nvPr>
            <p:ph type="title"/>
          </p:nvPr>
        </p:nvSpPr>
        <p:spPr>
          <a:xfrm>
            <a:off x="2135188" y="260350"/>
            <a:ext cx="9577436" cy="1143000"/>
          </a:xfrm>
        </p:spPr>
        <p:txBody>
          <a:bodyPr/>
          <a:lstStyle/>
          <a:p>
            <a:pPr algn="r"/>
            <a:r>
              <a:rPr lang="en-GB" altLang="en-US" sz="4000" dirty="0"/>
              <a:t>Cloud computing</a:t>
            </a:r>
          </a:p>
        </p:txBody>
      </p:sp>
      <p:sp>
        <p:nvSpPr>
          <p:cNvPr id="46083" name="Content Placeholder 2">
            <a:extLst>
              <a:ext uri="{FF2B5EF4-FFF2-40B4-BE49-F238E27FC236}">
                <a16:creationId xmlns:a16="http://schemas.microsoft.com/office/drawing/2014/main" id="{95533582-13AF-4BD7-B73B-2A749FE79204}"/>
              </a:ext>
            </a:extLst>
          </p:cNvPr>
          <p:cNvSpPr>
            <a:spLocks noGrp="1"/>
          </p:cNvSpPr>
          <p:nvPr>
            <p:ph idx="1"/>
          </p:nvPr>
        </p:nvSpPr>
        <p:spPr>
          <a:xfrm>
            <a:off x="407368" y="1412875"/>
            <a:ext cx="11233248" cy="5329238"/>
          </a:xfrm>
        </p:spPr>
        <p:txBody>
          <a:bodyPr/>
          <a:lstStyle/>
          <a:p>
            <a:pPr marL="0" indent="0">
              <a:buNone/>
              <a:defRPr/>
            </a:pPr>
            <a:r>
              <a:rPr lang="en-GB" sz="2600" dirty="0"/>
              <a:t>Large scale processor farms with associated data storage and services.</a:t>
            </a:r>
          </a:p>
          <a:p>
            <a:pPr marL="0" indent="0">
              <a:buNone/>
              <a:defRPr/>
            </a:pPr>
            <a:r>
              <a:rPr lang="en-GB" sz="2600" dirty="0"/>
              <a:t>You rent as much power and space as you need ‘</a:t>
            </a:r>
            <a:r>
              <a:rPr lang="en-GB" sz="2600" dirty="0">
                <a:solidFill>
                  <a:schemeClr val="tx2">
                    <a:lumMod val="60000"/>
                    <a:lumOff val="40000"/>
                  </a:schemeClr>
                </a:solidFill>
              </a:rPr>
              <a:t>elastically</a:t>
            </a:r>
            <a:r>
              <a:rPr lang="en-GB" sz="2600" dirty="0"/>
              <a:t>’.</a:t>
            </a:r>
          </a:p>
          <a:p>
            <a:pPr marL="400050" lvl="1" indent="0">
              <a:buNone/>
              <a:defRPr/>
            </a:pPr>
            <a:r>
              <a:rPr lang="en-GB" sz="2600" dirty="0"/>
              <a:t>Popular versions include Amazon Elastic Compute Cloud (Amazon EC2) :</a:t>
            </a:r>
          </a:p>
          <a:p>
            <a:pPr marL="400050" lvl="1" indent="0">
              <a:buNone/>
              <a:defRPr/>
            </a:pPr>
            <a:r>
              <a:rPr lang="en-GB" sz="2600" dirty="0"/>
              <a:t>http://aws.amazon.com/ec2/</a:t>
            </a:r>
          </a:p>
          <a:p>
            <a:pPr marL="0" indent="0">
              <a:buNone/>
              <a:defRPr/>
            </a:pPr>
            <a:r>
              <a:rPr lang="en-GB" sz="2600" dirty="0"/>
              <a:t>Usually get a </a:t>
            </a:r>
            <a:r>
              <a:rPr lang="en-GB" sz="2600" dirty="0">
                <a:solidFill>
                  <a:schemeClr val="tx2">
                    <a:lumMod val="60000"/>
                    <a:lumOff val="40000"/>
                  </a:schemeClr>
                </a:solidFill>
              </a:rPr>
              <a:t>virtual machine </a:t>
            </a:r>
            <a:r>
              <a:rPr lang="en-GB" sz="2600" dirty="0"/>
              <a:t>you can work with (e.g. Amazon Machine Image (AMI) system). This may include virtual clusters for HPC:</a:t>
            </a:r>
          </a:p>
          <a:p>
            <a:pPr marL="400050" lvl="1" indent="0">
              <a:buNone/>
              <a:defRPr/>
            </a:pPr>
            <a:r>
              <a:rPr lang="en-GB" sz="2600" dirty="0"/>
              <a:t>http://aws.amazon.com/hpc-applications/</a:t>
            </a:r>
          </a:p>
          <a:p>
            <a:pPr marL="400050" lvl="1" indent="0">
              <a:buNone/>
              <a:defRPr/>
            </a:pPr>
            <a:r>
              <a:rPr lang="en-GB" sz="2600" dirty="0"/>
              <a:t>Nice video at: http://www.youtube.com/embed/YfCgK1bmCjw</a:t>
            </a:r>
          </a:p>
        </p:txBody>
      </p:sp>
    </p:spTree>
    <p:extLst>
      <p:ext uri="{BB962C8B-B14F-4D97-AF65-F5344CB8AC3E}">
        <p14:creationId xmlns:p14="http://schemas.microsoft.com/office/powerpoint/2010/main" val="1624709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D60A17DD-CE8D-45F6-9E76-6FF7413BBCD2}"/>
              </a:ext>
            </a:extLst>
          </p:cNvPr>
          <p:cNvSpPr>
            <a:spLocks noGrp="1"/>
          </p:cNvSpPr>
          <p:nvPr>
            <p:ph type="title"/>
          </p:nvPr>
        </p:nvSpPr>
        <p:spPr>
          <a:xfrm>
            <a:off x="2438400" y="-36513"/>
            <a:ext cx="9274224" cy="1143001"/>
          </a:xfrm>
        </p:spPr>
        <p:txBody>
          <a:bodyPr/>
          <a:lstStyle/>
          <a:p>
            <a:pPr algn="r"/>
            <a:r>
              <a:rPr lang="en-GB" altLang="en-US" sz="4000" dirty="0"/>
              <a:t>Costs</a:t>
            </a:r>
          </a:p>
        </p:txBody>
      </p:sp>
      <p:sp>
        <p:nvSpPr>
          <p:cNvPr id="86019" name="Content Placeholder 2">
            <a:extLst>
              <a:ext uri="{FF2B5EF4-FFF2-40B4-BE49-F238E27FC236}">
                <a16:creationId xmlns:a16="http://schemas.microsoft.com/office/drawing/2014/main" id="{B1DA08DF-19DD-46CE-8760-05E0CB85EB5E}"/>
              </a:ext>
            </a:extLst>
          </p:cNvPr>
          <p:cNvSpPr>
            <a:spLocks noGrp="1"/>
          </p:cNvSpPr>
          <p:nvPr>
            <p:ph idx="1"/>
          </p:nvPr>
        </p:nvSpPr>
        <p:spPr>
          <a:xfrm>
            <a:off x="479376" y="620714"/>
            <a:ext cx="11233248" cy="6237287"/>
          </a:xfrm>
        </p:spPr>
        <p:txBody>
          <a:bodyPr/>
          <a:lstStyle/>
          <a:p>
            <a:pPr marL="0" indent="0">
              <a:buNone/>
            </a:pPr>
            <a:r>
              <a:rPr lang="en-GB" altLang="en-US" sz="2600" dirty="0"/>
              <a:t>Typical Amazon costs for Linux (Windows a bit more):</a:t>
            </a:r>
          </a:p>
          <a:p>
            <a:pPr marL="0" indent="0">
              <a:buNone/>
            </a:pPr>
            <a:r>
              <a:rPr lang="en-GB" altLang="en-US" sz="2600" dirty="0"/>
              <a:t>Small (Default) $0.090 per Hour. </a:t>
            </a:r>
            <a:br>
              <a:rPr lang="en-GB" altLang="en-US" sz="2600" dirty="0"/>
            </a:br>
            <a:r>
              <a:rPr lang="en-GB" altLang="en-US" sz="2000" dirty="0"/>
              <a:t>1.7 GB memory</a:t>
            </a:r>
            <a:br>
              <a:rPr lang="en-GB" altLang="en-US" sz="2000" dirty="0"/>
            </a:br>
            <a:r>
              <a:rPr lang="en-GB" altLang="en-US" sz="2000" dirty="0"/>
              <a:t>1 EC2 Compute Unit (1 virtual core with 1 EC2 Compute Unit)</a:t>
            </a:r>
            <a:br>
              <a:rPr lang="en-GB" altLang="en-US" sz="2000" dirty="0"/>
            </a:br>
            <a:r>
              <a:rPr lang="en-GB" altLang="en-US" sz="2000" dirty="0"/>
              <a:t>160 GB instance storage</a:t>
            </a:r>
            <a:br>
              <a:rPr lang="en-GB" altLang="en-US" sz="2000" dirty="0"/>
            </a:br>
            <a:r>
              <a:rPr lang="en-GB" altLang="en-US" sz="2000" dirty="0"/>
              <a:t>32-bit or 64-bit platform</a:t>
            </a:r>
            <a:br>
              <a:rPr lang="en-GB" altLang="en-US" sz="2600" dirty="0"/>
            </a:br>
            <a:br>
              <a:rPr lang="en-GB" altLang="en-US" sz="2600" dirty="0"/>
            </a:br>
            <a:r>
              <a:rPr lang="en-GB" altLang="en-US" sz="2600" dirty="0"/>
              <a:t>Extra Large $0.720 per Hour</a:t>
            </a:r>
            <a:br>
              <a:rPr lang="en-GB" altLang="en-US" sz="2600" dirty="0"/>
            </a:br>
            <a:r>
              <a:rPr lang="en-GB" altLang="en-US" sz="2000" dirty="0"/>
              <a:t>15 GB memory</a:t>
            </a:r>
            <a:br>
              <a:rPr lang="en-GB" altLang="en-US" sz="2000" dirty="0"/>
            </a:br>
            <a:r>
              <a:rPr lang="en-GB" altLang="en-US" sz="2000" dirty="0"/>
              <a:t>8 EC2 Compute Units (4 virtual cores with 2 EC2 Compute Units each)</a:t>
            </a:r>
            <a:br>
              <a:rPr lang="en-GB" altLang="en-US" sz="2000" dirty="0"/>
            </a:br>
            <a:r>
              <a:rPr lang="en-GB" altLang="en-US" sz="2000" dirty="0"/>
              <a:t>1,690 GB instance storage</a:t>
            </a:r>
            <a:br>
              <a:rPr lang="en-GB" altLang="en-US" sz="2000" dirty="0"/>
            </a:br>
            <a:r>
              <a:rPr lang="en-GB" altLang="en-US" sz="2000" dirty="0"/>
              <a:t>64-bit platform</a:t>
            </a:r>
            <a:br>
              <a:rPr lang="en-GB" altLang="en-US" sz="2000" dirty="0"/>
            </a:br>
            <a:br>
              <a:rPr lang="en-GB" altLang="en-US" sz="2600" dirty="0"/>
            </a:br>
            <a:r>
              <a:rPr lang="en-GB" altLang="en-US" sz="2600" dirty="0"/>
              <a:t>There are also additional costs for I/O and extra storage (although these aren't much). </a:t>
            </a:r>
          </a:p>
          <a:p>
            <a:pPr marL="0" indent="0">
              <a:buNone/>
            </a:pPr>
            <a:r>
              <a:rPr lang="en-GB" altLang="en-US" sz="2600" dirty="0"/>
              <a:t>You can start/stop the machines and should generally only pay when in use.</a:t>
            </a:r>
            <a:br>
              <a:rPr lang="en-GB" altLang="en-US" sz="2600" dirty="0"/>
            </a:br>
            <a:endParaRPr lang="en-GB" altLang="en-US" sz="2600" dirty="0"/>
          </a:p>
        </p:txBody>
      </p:sp>
    </p:spTree>
    <p:extLst>
      <p:ext uri="{BB962C8B-B14F-4D97-AF65-F5344CB8AC3E}">
        <p14:creationId xmlns:p14="http://schemas.microsoft.com/office/powerpoint/2010/main" val="213201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D6D27AEE-062B-4A43-9259-18FDC85FC78A}"/>
              </a:ext>
            </a:extLst>
          </p:cNvPr>
          <p:cNvSpPr>
            <a:spLocks noGrp="1"/>
          </p:cNvSpPr>
          <p:nvPr>
            <p:ph type="title"/>
          </p:nvPr>
        </p:nvSpPr>
        <p:spPr>
          <a:xfrm>
            <a:off x="2135188" y="260350"/>
            <a:ext cx="9505428" cy="1143000"/>
          </a:xfrm>
        </p:spPr>
        <p:txBody>
          <a:bodyPr/>
          <a:lstStyle/>
          <a:p>
            <a:pPr algn="r"/>
            <a:r>
              <a:rPr lang="en-GB" altLang="en-US" sz="4000" dirty="0"/>
              <a:t>Issues with architecture</a:t>
            </a:r>
            <a:endParaRPr lang="en-GB" altLang="en-US" dirty="0"/>
          </a:p>
        </p:txBody>
      </p:sp>
      <p:sp>
        <p:nvSpPr>
          <p:cNvPr id="60419" name="Content Placeholder 2">
            <a:extLst>
              <a:ext uri="{FF2B5EF4-FFF2-40B4-BE49-F238E27FC236}">
                <a16:creationId xmlns:a16="http://schemas.microsoft.com/office/drawing/2014/main" id="{13BE4CB6-FAFF-4B78-8B44-5740CE0C9D8F}"/>
              </a:ext>
            </a:extLst>
          </p:cNvPr>
          <p:cNvSpPr>
            <a:spLocks noGrp="1"/>
          </p:cNvSpPr>
          <p:nvPr>
            <p:ph idx="1"/>
          </p:nvPr>
        </p:nvSpPr>
        <p:spPr>
          <a:xfrm>
            <a:off x="479376" y="2492376"/>
            <a:ext cx="9598074" cy="4022725"/>
          </a:xfrm>
        </p:spPr>
        <p:txBody>
          <a:bodyPr/>
          <a:lstStyle/>
          <a:p>
            <a:pPr marL="0" indent="0">
              <a:buNone/>
            </a:pPr>
            <a:r>
              <a:rPr lang="en-GB" altLang="en-US" sz="2600" dirty="0"/>
              <a:t>Is there going to be a lot of communication?</a:t>
            </a:r>
          </a:p>
          <a:p>
            <a:pPr marL="0" indent="0">
              <a:buNone/>
            </a:pPr>
            <a:r>
              <a:rPr lang="en-GB" altLang="en-US" sz="2600" dirty="0"/>
              <a:t>Can you cope with security issues?</a:t>
            </a:r>
          </a:p>
          <a:p>
            <a:pPr marL="0" indent="0">
              <a:buNone/>
            </a:pPr>
            <a:r>
              <a:rPr lang="en-GB" altLang="en-US" sz="2600" dirty="0"/>
              <a:t>What skills do you need?</a:t>
            </a:r>
          </a:p>
          <a:p>
            <a:pPr marL="0" indent="0">
              <a:buNone/>
            </a:pPr>
            <a:r>
              <a:rPr lang="en-GB" altLang="en-US" sz="2600" dirty="0"/>
              <a:t>Do you have the computing resources?</a:t>
            </a:r>
          </a:p>
          <a:p>
            <a:pPr marL="0" indent="0">
              <a:buNone/>
            </a:pPr>
            <a:r>
              <a:rPr lang="en-GB" altLang="en-US" sz="2600" dirty="0"/>
              <a:t>What other services do you want?</a:t>
            </a:r>
          </a:p>
          <a:p>
            <a:pPr marL="0" indent="0">
              <a:buNone/>
            </a:pPr>
            <a:r>
              <a:rPr lang="en-GB" altLang="en-US" sz="2600" dirty="0"/>
              <a:t>Do you want a permanent resource?</a:t>
            </a:r>
          </a:p>
        </p:txBody>
      </p:sp>
    </p:spTree>
    <p:extLst>
      <p:ext uri="{BB962C8B-B14F-4D97-AF65-F5344CB8AC3E}">
        <p14:creationId xmlns:p14="http://schemas.microsoft.com/office/powerpoint/2010/main" val="339447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079893A4-7C82-42E5-9815-BB7A75A7698B}"/>
              </a:ext>
            </a:extLst>
          </p:cNvPr>
          <p:cNvSpPr>
            <a:spLocks noGrp="1"/>
          </p:cNvSpPr>
          <p:nvPr>
            <p:ph type="title"/>
          </p:nvPr>
        </p:nvSpPr>
        <p:spPr>
          <a:xfrm>
            <a:off x="2063750" y="260351"/>
            <a:ext cx="9576866" cy="936625"/>
          </a:xfrm>
        </p:spPr>
        <p:txBody>
          <a:bodyPr/>
          <a:lstStyle/>
          <a:p>
            <a:pPr algn="r"/>
            <a:r>
              <a:rPr lang="en-GB" altLang="en-US" sz="4000" dirty="0"/>
              <a:t>Cloud computing</a:t>
            </a:r>
          </a:p>
        </p:txBody>
      </p:sp>
      <p:sp>
        <p:nvSpPr>
          <p:cNvPr id="3" name="Content Placeholder 2">
            <a:extLst>
              <a:ext uri="{FF2B5EF4-FFF2-40B4-BE49-F238E27FC236}">
                <a16:creationId xmlns:a16="http://schemas.microsoft.com/office/drawing/2014/main" id="{8FB608A9-D3E2-4E57-A8B6-CE7805DB70BE}"/>
              </a:ext>
            </a:extLst>
          </p:cNvPr>
          <p:cNvSpPr>
            <a:spLocks noGrp="1"/>
          </p:cNvSpPr>
          <p:nvPr>
            <p:ph idx="1"/>
          </p:nvPr>
        </p:nvSpPr>
        <p:spPr>
          <a:xfrm>
            <a:off x="479376" y="2060576"/>
            <a:ext cx="11017224" cy="4525963"/>
          </a:xfrm>
        </p:spPr>
        <p:txBody>
          <a:bodyPr/>
          <a:lstStyle/>
          <a:p>
            <a:pPr marL="0" indent="0">
              <a:buNone/>
              <a:defRPr/>
            </a:pPr>
            <a:r>
              <a:rPr lang="en-GB" sz="2600" dirty="0">
                <a:solidFill>
                  <a:schemeClr val="tx2">
                    <a:lumMod val="60000"/>
                    <a:lumOff val="40000"/>
                  </a:schemeClr>
                </a:solidFill>
              </a:rPr>
              <a:t>Very low entry cost, though you don’t own the machines.</a:t>
            </a:r>
          </a:p>
          <a:p>
            <a:pPr marL="0" indent="0">
              <a:buNone/>
              <a:defRPr/>
            </a:pPr>
            <a:r>
              <a:rPr lang="en-GB" sz="2600" dirty="0">
                <a:solidFill>
                  <a:schemeClr val="tx2">
                    <a:lumMod val="60000"/>
                    <a:lumOff val="40000"/>
                  </a:schemeClr>
                </a:solidFill>
              </a:rPr>
              <a:t>Flexible resource levels.</a:t>
            </a:r>
          </a:p>
          <a:p>
            <a:pPr marL="0" indent="0">
              <a:buNone/>
              <a:defRPr/>
            </a:pPr>
            <a:r>
              <a:rPr lang="en-GB" sz="2600" dirty="0">
                <a:solidFill>
                  <a:schemeClr val="tx2">
                    <a:lumMod val="60000"/>
                    <a:lumOff val="40000"/>
                  </a:schemeClr>
                </a:solidFill>
              </a:rPr>
              <a:t>Someone else maintains and secures the machines.</a:t>
            </a:r>
          </a:p>
          <a:p>
            <a:pPr marL="0" indent="0">
              <a:buNone/>
              <a:defRPr/>
            </a:pPr>
            <a:r>
              <a:rPr lang="en-GB" sz="2600" dirty="0">
                <a:solidFill>
                  <a:srgbClr val="CC3300"/>
                </a:solidFill>
              </a:rPr>
              <a:t>Usually not connected directly to useful resources.</a:t>
            </a:r>
          </a:p>
          <a:p>
            <a:pPr marL="0" indent="0">
              <a:buNone/>
              <a:defRPr/>
            </a:pPr>
            <a:r>
              <a:rPr lang="en-GB" sz="2600" dirty="0">
                <a:solidFill>
                  <a:srgbClr val="CC3300"/>
                </a:solidFill>
              </a:rPr>
              <a:t>You don’t know what they are doing with your data, and usually they are hosted outside your country, which may cause data-protection issues.</a:t>
            </a:r>
          </a:p>
          <a:p>
            <a:pPr marL="0" indent="0">
              <a:buNone/>
              <a:defRPr/>
            </a:pPr>
            <a:r>
              <a:rPr lang="en-GB" sz="2600" dirty="0">
                <a:solidFill>
                  <a:srgbClr val="CC3300"/>
                </a:solidFill>
              </a:rPr>
              <a:t>Latency between machines can vary, though it is often possible to request machines local to each other.</a:t>
            </a:r>
          </a:p>
        </p:txBody>
      </p:sp>
    </p:spTree>
    <p:extLst>
      <p:ext uri="{BB962C8B-B14F-4D97-AF65-F5344CB8AC3E}">
        <p14:creationId xmlns:p14="http://schemas.microsoft.com/office/powerpoint/2010/main" val="2707966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5D3E1FEE-7E86-480D-AE60-3C2A99B128B1}"/>
              </a:ext>
            </a:extLst>
          </p:cNvPr>
          <p:cNvSpPr>
            <a:spLocks noGrp="1"/>
          </p:cNvSpPr>
          <p:nvPr>
            <p:ph type="title"/>
          </p:nvPr>
        </p:nvSpPr>
        <p:spPr>
          <a:xfrm>
            <a:off x="2135188" y="188913"/>
            <a:ext cx="9505428" cy="863600"/>
          </a:xfrm>
        </p:spPr>
        <p:txBody>
          <a:bodyPr/>
          <a:lstStyle/>
          <a:p>
            <a:pPr algn="r"/>
            <a:r>
              <a:rPr lang="en-GB" altLang="en-US" sz="4000" dirty="0"/>
              <a:t>Issues with architecture</a:t>
            </a:r>
            <a:endParaRPr lang="en-GB" altLang="en-US" dirty="0"/>
          </a:p>
        </p:txBody>
      </p:sp>
      <p:sp>
        <p:nvSpPr>
          <p:cNvPr id="3" name="Content Placeholder 2">
            <a:extLst>
              <a:ext uri="{FF2B5EF4-FFF2-40B4-BE49-F238E27FC236}">
                <a16:creationId xmlns:a16="http://schemas.microsoft.com/office/drawing/2014/main" id="{701062DD-EB73-4B4A-8BAB-2DFA60629508}"/>
              </a:ext>
            </a:extLst>
          </p:cNvPr>
          <p:cNvSpPr>
            <a:spLocks noGrp="1"/>
          </p:cNvSpPr>
          <p:nvPr>
            <p:ph idx="1"/>
          </p:nvPr>
        </p:nvSpPr>
        <p:spPr>
          <a:xfrm>
            <a:off x="551385" y="981075"/>
            <a:ext cx="9937230" cy="5761038"/>
          </a:xfrm>
        </p:spPr>
        <p:txBody>
          <a:bodyPr/>
          <a:lstStyle/>
          <a:p>
            <a:pPr marL="0" indent="0">
              <a:buNone/>
              <a:defRPr/>
            </a:pPr>
            <a:r>
              <a:rPr lang="en-GB" sz="2600" dirty="0"/>
              <a:t>Is there going to be a lot of communication?</a:t>
            </a:r>
          </a:p>
          <a:p>
            <a:pPr marL="0" indent="0">
              <a:buNone/>
              <a:defRPr/>
            </a:pPr>
            <a:r>
              <a:rPr lang="en-GB" sz="2600" dirty="0"/>
              <a:t>	</a:t>
            </a:r>
            <a:r>
              <a:rPr lang="en-GB" sz="2600" dirty="0">
                <a:solidFill>
                  <a:schemeClr val="tx2">
                    <a:lumMod val="60000"/>
                    <a:lumOff val="40000"/>
                  </a:schemeClr>
                </a:solidFill>
              </a:rPr>
              <a:t>LAN Beowulf (or bus-connected supercomputer).</a:t>
            </a:r>
          </a:p>
          <a:p>
            <a:pPr marL="0" indent="0">
              <a:buNone/>
              <a:defRPr/>
            </a:pPr>
            <a:r>
              <a:rPr lang="en-GB" sz="2600" dirty="0"/>
              <a:t>Can you cope with security issues?</a:t>
            </a:r>
          </a:p>
          <a:p>
            <a:pPr marL="0" indent="0">
              <a:buNone/>
              <a:defRPr/>
            </a:pPr>
            <a:r>
              <a:rPr lang="en-GB" sz="2600" dirty="0"/>
              <a:t>	</a:t>
            </a:r>
            <a:r>
              <a:rPr lang="en-GB" sz="2600" dirty="0">
                <a:solidFill>
                  <a:schemeClr val="tx2">
                    <a:lumMod val="60000"/>
                    <a:lumOff val="40000"/>
                  </a:schemeClr>
                </a:solidFill>
              </a:rPr>
              <a:t>If not, Grid or Cloud.</a:t>
            </a:r>
          </a:p>
          <a:p>
            <a:pPr marL="0" indent="0">
              <a:buNone/>
              <a:defRPr/>
            </a:pPr>
            <a:r>
              <a:rPr lang="en-GB" sz="2600" dirty="0"/>
              <a:t>What skills do you need?</a:t>
            </a:r>
          </a:p>
          <a:p>
            <a:pPr marL="0" indent="0">
              <a:buNone/>
              <a:defRPr/>
            </a:pPr>
            <a:r>
              <a:rPr lang="en-GB" sz="2600" dirty="0"/>
              <a:t>	</a:t>
            </a:r>
            <a:r>
              <a:rPr lang="en-GB" sz="2600" dirty="0">
                <a:solidFill>
                  <a:schemeClr val="tx2">
                    <a:lumMod val="60000"/>
                    <a:lumOff val="40000"/>
                  </a:schemeClr>
                </a:solidFill>
              </a:rPr>
              <a:t>If not Linux, then Beowulf-</a:t>
            </a:r>
            <a:r>
              <a:rPr lang="en-GB" sz="2600" dirty="0" err="1">
                <a:solidFill>
                  <a:schemeClr val="tx2">
                    <a:lumMod val="60000"/>
                    <a:lumOff val="40000"/>
                  </a:schemeClr>
                </a:solidFill>
              </a:rPr>
              <a:t>lite</a:t>
            </a:r>
            <a:r>
              <a:rPr lang="en-GB" sz="2600" dirty="0">
                <a:solidFill>
                  <a:schemeClr val="tx2">
                    <a:lumMod val="60000"/>
                    <a:lumOff val="40000"/>
                  </a:schemeClr>
                </a:solidFill>
              </a:rPr>
              <a:t> MPJ on a Windows cluster.</a:t>
            </a:r>
          </a:p>
          <a:p>
            <a:pPr marL="0" indent="0">
              <a:buNone/>
              <a:defRPr/>
            </a:pPr>
            <a:r>
              <a:rPr lang="en-GB" sz="2600" dirty="0"/>
              <a:t>Do you have the computing resources?</a:t>
            </a:r>
          </a:p>
          <a:p>
            <a:pPr marL="0" indent="0">
              <a:buNone/>
              <a:defRPr/>
            </a:pPr>
            <a:r>
              <a:rPr lang="en-GB" sz="2600" dirty="0"/>
              <a:t>	</a:t>
            </a:r>
            <a:r>
              <a:rPr lang="en-GB" sz="2600" dirty="0">
                <a:solidFill>
                  <a:schemeClr val="tx2">
                    <a:lumMod val="60000"/>
                    <a:lumOff val="40000"/>
                  </a:schemeClr>
                </a:solidFill>
              </a:rPr>
              <a:t>If not, Volunteer system, Grid or Cloud.</a:t>
            </a:r>
          </a:p>
          <a:p>
            <a:pPr marL="0" indent="0">
              <a:buNone/>
              <a:defRPr/>
            </a:pPr>
            <a:r>
              <a:rPr lang="en-GB" sz="2600" dirty="0"/>
              <a:t>What other services do you want?</a:t>
            </a:r>
          </a:p>
          <a:p>
            <a:pPr marL="0" indent="0">
              <a:buNone/>
              <a:defRPr/>
            </a:pPr>
            <a:r>
              <a:rPr lang="en-GB" sz="2600" dirty="0"/>
              <a:t>	</a:t>
            </a:r>
            <a:r>
              <a:rPr lang="en-GB" sz="2600" dirty="0">
                <a:solidFill>
                  <a:schemeClr val="tx2">
                    <a:lumMod val="60000"/>
                    <a:lumOff val="40000"/>
                  </a:schemeClr>
                </a:solidFill>
              </a:rPr>
              <a:t>If many, probably Grid.</a:t>
            </a:r>
          </a:p>
          <a:p>
            <a:pPr marL="0" indent="0">
              <a:buNone/>
              <a:defRPr/>
            </a:pPr>
            <a:r>
              <a:rPr lang="en-GB" sz="2600" dirty="0"/>
              <a:t>Do you want a permanent resource?</a:t>
            </a:r>
          </a:p>
          <a:p>
            <a:pPr marL="0" indent="0">
              <a:buNone/>
              <a:defRPr/>
            </a:pPr>
            <a:r>
              <a:rPr lang="en-GB" sz="2600" dirty="0"/>
              <a:t>	</a:t>
            </a:r>
            <a:r>
              <a:rPr lang="en-GB" sz="2600" dirty="0">
                <a:solidFill>
                  <a:schemeClr val="tx2">
                    <a:lumMod val="60000"/>
                    <a:lumOff val="40000"/>
                  </a:schemeClr>
                </a:solidFill>
              </a:rPr>
              <a:t>If not, Volunteer, Grid, or Cloud.</a:t>
            </a:r>
          </a:p>
        </p:txBody>
      </p:sp>
    </p:spTree>
    <p:extLst>
      <p:ext uri="{BB962C8B-B14F-4D97-AF65-F5344CB8AC3E}">
        <p14:creationId xmlns:p14="http://schemas.microsoft.com/office/powerpoint/2010/main" val="2218092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a:extLst>
              <a:ext uri="{FF2B5EF4-FFF2-40B4-BE49-F238E27FC236}">
                <a16:creationId xmlns:a16="http://schemas.microsoft.com/office/drawing/2014/main" id="{B3332C55-7202-440A-9C08-60A982FCABB1}"/>
              </a:ext>
            </a:extLst>
          </p:cNvPr>
          <p:cNvSpPr>
            <a:spLocks noGrp="1"/>
          </p:cNvSpPr>
          <p:nvPr>
            <p:ph type="title"/>
          </p:nvPr>
        </p:nvSpPr>
        <p:spPr>
          <a:xfrm>
            <a:off x="2049462" y="188914"/>
            <a:ext cx="9519145" cy="936625"/>
          </a:xfrm>
        </p:spPr>
        <p:txBody>
          <a:bodyPr/>
          <a:lstStyle/>
          <a:p>
            <a:pPr algn="r"/>
            <a:r>
              <a:rPr lang="en-GB" altLang="en-US" sz="4000" dirty="0"/>
              <a:t>Further info</a:t>
            </a:r>
          </a:p>
        </p:txBody>
      </p:sp>
      <p:sp>
        <p:nvSpPr>
          <p:cNvPr id="91139" name="Content Placeholder 2">
            <a:extLst>
              <a:ext uri="{FF2B5EF4-FFF2-40B4-BE49-F238E27FC236}">
                <a16:creationId xmlns:a16="http://schemas.microsoft.com/office/drawing/2014/main" id="{619EB6BB-8216-49D7-9583-9A14E676DAC8}"/>
              </a:ext>
            </a:extLst>
          </p:cNvPr>
          <p:cNvSpPr>
            <a:spLocks noGrp="1"/>
          </p:cNvSpPr>
          <p:nvPr>
            <p:ph idx="1"/>
          </p:nvPr>
        </p:nvSpPr>
        <p:spPr>
          <a:xfrm>
            <a:off x="335361" y="1052513"/>
            <a:ext cx="7992666" cy="5575300"/>
          </a:xfrm>
        </p:spPr>
        <p:txBody>
          <a:bodyPr/>
          <a:lstStyle/>
          <a:p>
            <a:pPr marL="0" indent="0">
              <a:spcAft>
                <a:spcPts val="1200"/>
              </a:spcAft>
              <a:buNone/>
            </a:pPr>
            <a:r>
              <a:rPr lang="en-GB" altLang="en-US" sz="2600" dirty="0"/>
              <a:t>A really good book that introduces threads, </a:t>
            </a:r>
            <a:r>
              <a:rPr lang="en-GB" altLang="en-US" sz="2600" dirty="0" err="1"/>
              <a:t>concurrent.futures</a:t>
            </a:r>
            <a:r>
              <a:rPr lang="en-GB" altLang="en-US" sz="2600" dirty="0"/>
              <a:t>, and celery, and gives a detailed look at setting up Amazon cloud computing is:</a:t>
            </a:r>
          </a:p>
          <a:p>
            <a:pPr marL="0" indent="0">
              <a:spcAft>
                <a:spcPts val="1200"/>
              </a:spcAft>
              <a:buNone/>
            </a:pPr>
            <a:r>
              <a:rPr lang="en-GB" altLang="en-US" sz="2600" dirty="0"/>
              <a:t>Francesco </a:t>
            </a:r>
            <a:r>
              <a:rPr lang="en-GB" altLang="en-US" sz="2600" dirty="0" err="1"/>
              <a:t>Pierfederici</a:t>
            </a:r>
            <a:r>
              <a:rPr lang="en-GB" altLang="en-US" sz="2600" dirty="0"/>
              <a:t> (2016) </a:t>
            </a:r>
            <a:r>
              <a:rPr lang="en-GB" altLang="en-US" sz="2600" i="1" dirty="0"/>
              <a:t>Distributed Computing with Python</a:t>
            </a:r>
            <a:r>
              <a:rPr lang="en-GB" altLang="en-US" sz="2600" dirty="0"/>
              <a:t>.</a:t>
            </a:r>
          </a:p>
          <a:p>
            <a:pPr marL="0" indent="0">
              <a:spcAft>
                <a:spcPts val="1200"/>
              </a:spcAft>
              <a:buNone/>
            </a:pPr>
            <a:r>
              <a:rPr lang="en-GB" altLang="en-US" sz="2600" dirty="0"/>
              <a:t>It doesn't cover MPI. For this, the MPI4Py docs are good. You could also check out a general MPI book, as the API and issues are roughly similar, and you'll need to get a C version running in the background. A good one is:</a:t>
            </a:r>
          </a:p>
          <a:p>
            <a:pPr marL="0" indent="0">
              <a:spcAft>
                <a:spcPts val="1200"/>
              </a:spcAft>
              <a:buNone/>
            </a:pPr>
            <a:r>
              <a:rPr lang="en-GB" altLang="en-US" sz="2600" dirty="0"/>
              <a:t>Peter Pacheco (2011) </a:t>
            </a:r>
            <a:r>
              <a:rPr lang="en-GB" altLang="en-US" sz="2600" i="1" dirty="0"/>
              <a:t>An Introduction to Parallel Programming </a:t>
            </a:r>
            <a:r>
              <a:rPr lang="en-GB" altLang="en-US" sz="2600" dirty="0"/>
              <a:t>(update on</a:t>
            </a:r>
            <a:r>
              <a:rPr lang="en-GB" altLang="en-US" sz="2600" i="1" dirty="0"/>
              <a:t> Parallel Programming with MPI</a:t>
            </a:r>
            <a:r>
              <a:rPr lang="en-GB" altLang="en-US" sz="2600" dirty="0"/>
              <a:t>? C++ code, but fine).</a:t>
            </a:r>
          </a:p>
          <a:p>
            <a:pPr marL="0" indent="0">
              <a:buNone/>
            </a:pPr>
            <a:endParaRPr lang="en-GB" altLang="en-US" sz="2600" i="1" dirty="0"/>
          </a:p>
        </p:txBody>
      </p:sp>
      <p:pic>
        <p:nvPicPr>
          <p:cNvPr id="2" name="Picture 1">
            <a:extLst>
              <a:ext uri="{FF2B5EF4-FFF2-40B4-BE49-F238E27FC236}">
                <a16:creationId xmlns:a16="http://schemas.microsoft.com/office/drawing/2014/main" id="{538E2901-2A9E-4E07-ACC8-B14AE4E4F05A}"/>
              </a:ext>
            </a:extLst>
          </p:cNvPr>
          <p:cNvPicPr>
            <a:picLocks noChangeAspect="1"/>
          </p:cNvPicPr>
          <p:nvPr/>
        </p:nvPicPr>
        <p:blipFill>
          <a:blip r:embed="rId3"/>
          <a:stretch>
            <a:fillRect/>
          </a:stretch>
        </p:blipFill>
        <p:spPr>
          <a:xfrm>
            <a:off x="9480376" y="1196753"/>
            <a:ext cx="2005583" cy="2469930"/>
          </a:xfrm>
          <a:prstGeom prst="rect">
            <a:avLst/>
          </a:prstGeom>
        </p:spPr>
      </p:pic>
      <p:pic>
        <p:nvPicPr>
          <p:cNvPr id="4" name="Picture 3" descr="A picture containing windmill, outdoor object, grass, sky&#10;&#10;Description generated with very high confidence">
            <a:extLst>
              <a:ext uri="{FF2B5EF4-FFF2-40B4-BE49-F238E27FC236}">
                <a16:creationId xmlns:a16="http://schemas.microsoft.com/office/drawing/2014/main" id="{2F227858-C473-4D49-BA73-CA2D6045D8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74707" y="4005064"/>
            <a:ext cx="2005583" cy="2585061"/>
          </a:xfrm>
          <a:prstGeom prst="rect">
            <a:avLst/>
          </a:prstGeom>
        </p:spPr>
      </p:pic>
    </p:spTree>
    <p:extLst>
      <p:ext uri="{BB962C8B-B14F-4D97-AF65-F5344CB8AC3E}">
        <p14:creationId xmlns:p14="http://schemas.microsoft.com/office/powerpoint/2010/main" val="1128118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BB5D85CC-D172-4A97-8BEC-035DFD37C273}"/>
              </a:ext>
            </a:extLst>
          </p:cNvPr>
          <p:cNvSpPr>
            <a:spLocks noGrp="1"/>
          </p:cNvSpPr>
          <p:nvPr>
            <p:ph type="title"/>
          </p:nvPr>
        </p:nvSpPr>
        <p:spPr>
          <a:xfrm>
            <a:off x="1981201" y="274638"/>
            <a:ext cx="9731423" cy="1143000"/>
          </a:xfrm>
        </p:spPr>
        <p:txBody>
          <a:bodyPr/>
          <a:lstStyle/>
          <a:p>
            <a:pPr algn="r"/>
            <a:r>
              <a:rPr lang="en-GB" altLang="en-US" sz="4000" dirty="0"/>
              <a:t>Communication and Processing speed</a:t>
            </a:r>
          </a:p>
        </p:txBody>
      </p:sp>
      <p:sp>
        <p:nvSpPr>
          <p:cNvPr id="19459" name="Content Placeholder 2">
            <a:extLst>
              <a:ext uri="{FF2B5EF4-FFF2-40B4-BE49-F238E27FC236}">
                <a16:creationId xmlns:a16="http://schemas.microsoft.com/office/drawing/2014/main" id="{BDEBBB08-518F-4F7E-B60B-6F1FB3EAE865}"/>
              </a:ext>
            </a:extLst>
          </p:cNvPr>
          <p:cNvSpPr>
            <a:spLocks noGrp="1"/>
          </p:cNvSpPr>
          <p:nvPr>
            <p:ph idx="1"/>
          </p:nvPr>
        </p:nvSpPr>
        <p:spPr>
          <a:xfrm>
            <a:off x="407368" y="1916113"/>
            <a:ext cx="11305255" cy="4826000"/>
          </a:xfrm>
        </p:spPr>
        <p:txBody>
          <a:bodyPr/>
          <a:lstStyle/>
          <a:p>
            <a:pPr marL="0" indent="0">
              <a:buNone/>
              <a:defRPr/>
            </a:pPr>
            <a:r>
              <a:rPr lang="en-US" sz="2600" dirty="0"/>
              <a:t>Different computing components have different speeds:</a:t>
            </a:r>
          </a:p>
          <a:p>
            <a:pPr marL="0" indent="0">
              <a:buNone/>
              <a:defRPr/>
            </a:pPr>
            <a:r>
              <a:rPr lang="en-GB" sz="2600" dirty="0"/>
              <a:t>	Central Processing Units can now process &gt;7000 </a:t>
            </a:r>
            <a:r>
              <a:rPr lang="en-GB" sz="2600" dirty="0" err="1"/>
              <a:t>MIps</a:t>
            </a:r>
            <a:r>
              <a:rPr lang="en-GB" sz="2600" dirty="0"/>
              <a:t> </a:t>
            </a:r>
          </a:p>
          <a:p>
            <a:pPr marL="0" indent="0">
              <a:buNone/>
              <a:defRPr/>
            </a:pPr>
            <a:r>
              <a:rPr lang="en-GB" sz="2600" dirty="0"/>
              <a:t>	Typical RAM read speeds are ~3000 Mbps.</a:t>
            </a:r>
          </a:p>
          <a:p>
            <a:pPr marL="0" indent="0">
              <a:buNone/>
              <a:defRPr/>
            </a:pPr>
            <a:r>
              <a:rPr lang="en-GB" sz="2600" dirty="0"/>
              <a:t>	Typical hard-drive reading speeds are 700 Mbps.</a:t>
            </a:r>
          </a:p>
          <a:p>
            <a:pPr marL="0" indent="0">
              <a:buNone/>
              <a:defRPr/>
            </a:pPr>
            <a:r>
              <a:rPr lang="en-GB" sz="2600" dirty="0"/>
              <a:t>Hence we don’t want to read hard-drives, and RAM speed limits us.</a:t>
            </a:r>
          </a:p>
          <a:p>
            <a:pPr marL="0" indent="0">
              <a:buNone/>
              <a:defRPr/>
            </a:pPr>
            <a:r>
              <a:rPr lang="en-GB" sz="2600" dirty="0"/>
              <a:t>However, what limits local computation is </a:t>
            </a:r>
            <a:r>
              <a:rPr lang="en-GB" sz="2600" dirty="0">
                <a:solidFill>
                  <a:schemeClr val="tx2">
                    <a:lumMod val="60000"/>
                    <a:lumOff val="40000"/>
                  </a:schemeClr>
                </a:solidFill>
              </a:rPr>
              <a:t>bus</a:t>
            </a:r>
            <a:r>
              <a:rPr lang="en-GB" sz="2600" dirty="0"/>
              <a:t> speeds:</a:t>
            </a:r>
          </a:p>
          <a:p>
            <a:pPr marL="0" indent="0">
              <a:buNone/>
              <a:defRPr/>
            </a:pPr>
            <a:r>
              <a:rPr lang="en-GB" sz="2600" dirty="0"/>
              <a:t>	Typical </a:t>
            </a:r>
            <a:r>
              <a:rPr lang="en-GB" sz="2600" dirty="0">
                <a:solidFill>
                  <a:schemeClr val="tx2">
                    <a:lumMod val="60000"/>
                    <a:lumOff val="40000"/>
                  </a:schemeClr>
                </a:solidFill>
              </a:rPr>
              <a:t>System Bus </a:t>
            </a:r>
            <a:r>
              <a:rPr lang="en-GB" sz="2600" dirty="0"/>
              <a:t>transfer rates are ~1000 Mbps.</a:t>
            </a:r>
          </a:p>
          <a:p>
            <a:pPr marL="0" indent="0">
              <a:buNone/>
              <a:defRPr/>
            </a:pPr>
            <a:r>
              <a:rPr lang="en-GB" sz="2600" dirty="0"/>
              <a:t>	Typical </a:t>
            </a:r>
            <a:r>
              <a:rPr lang="en-GB" sz="2600" dirty="0">
                <a:solidFill>
                  <a:schemeClr val="tx2">
                    <a:lumMod val="60000"/>
                    <a:lumOff val="40000"/>
                  </a:schemeClr>
                </a:solidFill>
              </a:rPr>
              <a:t>IO Bus </a:t>
            </a:r>
            <a:r>
              <a:rPr lang="en-GB" sz="2600" dirty="0"/>
              <a:t>for hard-drives run at 133 Mbps.</a:t>
            </a:r>
          </a:p>
          <a:p>
            <a:pPr marL="0" indent="0">
              <a:buNone/>
              <a:defRPr/>
            </a:pPr>
            <a:endParaRPr lang="en-US" sz="2600" dirty="0"/>
          </a:p>
        </p:txBody>
      </p:sp>
    </p:spTree>
    <p:extLst>
      <p:ext uri="{BB962C8B-B14F-4D97-AF65-F5344CB8AC3E}">
        <p14:creationId xmlns:p14="http://schemas.microsoft.com/office/powerpoint/2010/main" val="2500098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0AABDBE5-E9BA-4291-A803-EF5AD0C60D54}"/>
              </a:ext>
            </a:extLst>
          </p:cNvPr>
          <p:cNvSpPr>
            <a:spLocks noGrp="1"/>
          </p:cNvSpPr>
          <p:nvPr>
            <p:ph type="title"/>
          </p:nvPr>
        </p:nvSpPr>
        <p:spPr>
          <a:xfrm>
            <a:off x="2208212" y="260350"/>
            <a:ext cx="9360395" cy="1143000"/>
          </a:xfrm>
        </p:spPr>
        <p:txBody>
          <a:bodyPr/>
          <a:lstStyle/>
          <a:p>
            <a:pPr algn="r"/>
            <a:r>
              <a:rPr lang="en-GB" altLang="en-US" sz="4000" dirty="0"/>
              <a:t>Latency and Location</a:t>
            </a:r>
            <a:endParaRPr lang="en-GB" altLang="en-US" dirty="0"/>
          </a:p>
        </p:txBody>
      </p:sp>
      <p:sp>
        <p:nvSpPr>
          <p:cNvPr id="3" name="Content Placeholder 2">
            <a:extLst>
              <a:ext uri="{FF2B5EF4-FFF2-40B4-BE49-F238E27FC236}">
                <a16:creationId xmlns:a16="http://schemas.microsoft.com/office/drawing/2014/main" id="{704858AF-8D72-42A0-9F70-2CAD10EFE04E}"/>
              </a:ext>
            </a:extLst>
          </p:cNvPr>
          <p:cNvSpPr>
            <a:spLocks noGrp="1"/>
          </p:cNvSpPr>
          <p:nvPr>
            <p:ph idx="1"/>
          </p:nvPr>
        </p:nvSpPr>
        <p:spPr>
          <a:xfrm>
            <a:off x="479377" y="2205038"/>
            <a:ext cx="11089230" cy="4464050"/>
          </a:xfrm>
        </p:spPr>
        <p:txBody>
          <a:bodyPr/>
          <a:lstStyle/>
          <a:p>
            <a:pPr marL="0" indent="0">
              <a:buNone/>
              <a:defRPr/>
            </a:pPr>
            <a:r>
              <a:rPr lang="en-GB" sz="2600" dirty="0"/>
              <a:t>However, distributed computing relies on network speeds, or </a:t>
            </a:r>
            <a:r>
              <a:rPr lang="en-GB" sz="2600" dirty="0">
                <a:solidFill>
                  <a:schemeClr val="tx2">
                    <a:lumMod val="60000"/>
                    <a:lumOff val="40000"/>
                  </a:schemeClr>
                </a:solidFill>
              </a:rPr>
              <a:t>bandwidth</a:t>
            </a:r>
            <a:r>
              <a:rPr lang="en-GB" sz="2600" dirty="0"/>
              <a:t>. </a:t>
            </a:r>
          </a:p>
          <a:p>
            <a:pPr marL="0" indent="0">
              <a:buNone/>
              <a:defRPr/>
            </a:pPr>
            <a:r>
              <a:rPr lang="en-GB" sz="2600" dirty="0"/>
              <a:t>Theoretical values, however, are altered by the processing time needed for management, and sometimes by the distance and network form between exchanges. This gives us the network </a:t>
            </a:r>
            <a:r>
              <a:rPr lang="en-GB" sz="2600" dirty="0">
                <a:solidFill>
                  <a:schemeClr val="tx2">
                    <a:lumMod val="60000"/>
                    <a:lumOff val="40000"/>
                  </a:schemeClr>
                </a:solidFill>
              </a:rPr>
              <a:t>latency</a:t>
            </a:r>
            <a:r>
              <a:rPr lang="en-GB" sz="2600" dirty="0"/>
              <a:t> – the speed it generally works at.</a:t>
            </a:r>
          </a:p>
        </p:txBody>
      </p:sp>
    </p:spTree>
    <p:extLst>
      <p:ext uri="{BB962C8B-B14F-4D97-AF65-F5344CB8AC3E}">
        <p14:creationId xmlns:p14="http://schemas.microsoft.com/office/powerpoint/2010/main" val="146112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A70D1647-A958-4726-9BAA-6B9DF99DCBEC}"/>
              </a:ext>
            </a:extLst>
          </p:cNvPr>
          <p:cNvSpPr>
            <a:spLocks noGrp="1"/>
          </p:cNvSpPr>
          <p:nvPr>
            <p:ph type="title"/>
          </p:nvPr>
        </p:nvSpPr>
        <p:spPr>
          <a:xfrm>
            <a:off x="2208212" y="260350"/>
            <a:ext cx="9432403" cy="1143000"/>
          </a:xfrm>
        </p:spPr>
        <p:txBody>
          <a:bodyPr/>
          <a:lstStyle/>
          <a:p>
            <a:pPr algn="r"/>
            <a:r>
              <a:rPr lang="en-GB" altLang="en-US" sz="4000" dirty="0"/>
              <a:t>Latency and Location</a:t>
            </a:r>
            <a:endParaRPr lang="en-GB" altLang="en-US" dirty="0"/>
          </a:p>
        </p:txBody>
      </p:sp>
      <p:sp>
        <p:nvSpPr>
          <p:cNvPr id="66563" name="Content Placeholder 2">
            <a:extLst>
              <a:ext uri="{FF2B5EF4-FFF2-40B4-BE49-F238E27FC236}">
                <a16:creationId xmlns:a16="http://schemas.microsoft.com/office/drawing/2014/main" id="{09EC95E9-323A-4975-97F5-108691E69BAE}"/>
              </a:ext>
            </a:extLst>
          </p:cNvPr>
          <p:cNvSpPr>
            <a:spLocks noGrp="1"/>
          </p:cNvSpPr>
          <p:nvPr>
            <p:ph idx="1"/>
          </p:nvPr>
        </p:nvSpPr>
        <p:spPr>
          <a:xfrm>
            <a:off x="407368" y="1989138"/>
            <a:ext cx="11377263" cy="4679950"/>
          </a:xfrm>
        </p:spPr>
        <p:txBody>
          <a:bodyPr/>
          <a:lstStyle/>
          <a:p>
            <a:pPr marL="0" indent="0">
              <a:buNone/>
            </a:pPr>
            <a:r>
              <a:rPr lang="en-GB" altLang="en-US" sz="2600" dirty="0"/>
              <a:t>Typical home network runs at 1.6Mbps.</a:t>
            </a:r>
          </a:p>
          <a:p>
            <a:pPr marL="0" indent="0">
              <a:buNone/>
            </a:pPr>
            <a:r>
              <a:rPr lang="en-GB" altLang="en-US" sz="2600" dirty="0"/>
              <a:t>Typical Ethernet connection on a Local Area Network (LAN) runs at 10Mbps.</a:t>
            </a:r>
          </a:p>
          <a:p>
            <a:pPr marL="0" indent="0">
              <a:buNone/>
            </a:pPr>
            <a:r>
              <a:rPr lang="en-GB" altLang="en-US" sz="2600" dirty="0"/>
              <a:t>Typical fast Ethernet runs at 100Mbps.</a:t>
            </a:r>
          </a:p>
          <a:p>
            <a:pPr marL="0" indent="0">
              <a:buNone/>
            </a:pPr>
            <a:endParaRPr lang="en-GB" altLang="en-US" sz="2600" dirty="0"/>
          </a:p>
          <a:p>
            <a:pPr marL="0" indent="0">
              <a:buNone/>
            </a:pPr>
            <a:r>
              <a:rPr lang="en-GB" altLang="en-US" sz="2600" dirty="0"/>
              <a:t>i.e. at best the same as hard-drive access.</a:t>
            </a:r>
          </a:p>
          <a:p>
            <a:pPr marL="0" indent="0">
              <a:buNone/>
            </a:pPr>
            <a:r>
              <a:rPr lang="en-GB" altLang="en-US" sz="2600" dirty="0"/>
              <a:t>We therefore want to minimise computer-to-computer communications and minimise the distance between computers, ideally ensuring they are all on a Fast Ethernet LAN.</a:t>
            </a:r>
          </a:p>
          <a:p>
            <a:pPr marL="0" indent="0">
              <a:buNone/>
            </a:pPr>
            <a:endParaRPr lang="en-GB" altLang="en-US" sz="2600" dirty="0"/>
          </a:p>
          <a:p>
            <a:pPr marL="0" indent="0">
              <a:buNone/>
            </a:pPr>
            <a:endParaRPr lang="en-GB" altLang="en-US" dirty="0"/>
          </a:p>
        </p:txBody>
      </p:sp>
    </p:spTree>
    <p:extLst>
      <p:ext uri="{BB962C8B-B14F-4D97-AF65-F5344CB8AC3E}">
        <p14:creationId xmlns:p14="http://schemas.microsoft.com/office/powerpoint/2010/main" val="188794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26DB47ED-8BC1-4392-B518-8C4EB53C494E}"/>
              </a:ext>
            </a:extLst>
          </p:cNvPr>
          <p:cNvSpPr>
            <a:spLocks noGrp="1"/>
          </p:cNvSpPr>
          <p:nvPr>
            <p:ph type="title"/>
          </p:nvPr>
        </p:nvSpPr>
        <p:spPr/>
        <p:txBody>
          <a:bodyPr/>
          <a:lstStyle/>
          <a:p>
            <a:pPr algn="r"/>
            <a:r>
              <a:rPr lang="en-GB" altLang="en-US" dirty="0"/>
              <a:t>Speedup</a:t>
            </a:r>
          </a:p>
        </p:txBody>
      </p:sp>
      <p:sp>
        <p:nvSpPr>
          <p:cNvPr id="3" name="Content Placeholder 2">
            <a:extLst>
              <a:ext uri="{FF2B5EF4-FFF2-40B4-BE49-F238E27FC236}">
                <a16:creationId xmlns:a16="http://schemas.microsoft.com/office/drawing/2014/main" id="{ADDA4DBE-094A-4D00-8552-938FFE8EDEEC}"/>
              </a:ext>
            </a:extLst>
          </p:cNvPr>
          <p:cNvSpPr>
            <a:spLocks noGrp="1"/>
          </p:cNvSpPr>
          <p:nvPr>
            <p:ph idx="1"/>
          </p:nvPr>
        </p:nvSpPr>
        <p:spPr>
          <a:xfrm>
            <a:off x="407368" y="1341438"/>
            <a:ext cx="11305256" cy="5327650"/>
          </a:xfrm>
        </p:spPr>
        <p:txBody>
          <a:bodyPr/>
          <a:lstStyle/>
          <a:p>
            <a:pPr marL="0" indent="0">
              <a:spcAft>
                <a:spcPts val="1200"/>
              </a:spcAft>
              <a:buNone/>
              <a:defRPr/>
            </a:pPr>
            <a:r>
              <a:rPr lang="en-GB" sz="2600" dirty="0"/>
              <a:t>One would expect that doubling the processors would halve the time.</a:t>
            </a:r>
          </a:p>
          <a:p>
            <a:pPr marL="0" indent="0">
              <a:spcAft>
                <a:spcPts val="1200"/>
              </a:spcAft>
              <a:buNone/>
              <a:defRPr/>
            </a:pPr>
            <a:r>
              <a:rPr lang="en-GB" sz="2600" dirty="0"/>
              <a:t>However, as </a:t>
            </a:r>
            <a:r>
              <a:rPr lang="en-GB" sz="2600" dirty="0">
                <a:solidFill>
                  <a:schemeClr val="tx2">
                    <a:lumMod val="60000"/>
                    <a:lumOff val="40000"/>
                  </a:schemeClr>
                </a:solidFill>
              </a:rPr>
              <a:t>Amdahl's law </a:t>
            </a:r>
            <a:r>
              <a:rPr lang="en-GB" sz="2600" dirty="0"/>
              <a:t>points out, this is limited by the speed of the non-parallelisable component, and this is particularly key in locking algorithms and those with high communication overheads.</a:t>
            </a:r>
          </a:p>
          <a:p>
            <a:pPr marL="0" indent="0">
              <a:spcAft>
                <a:spcPts val="1200"/>
              </a:spcAft>
              <a:buNone/>
              <a:defRPr/>
            </a:pPr>
            <a:r>
              <a:rPr lang="en-GB" sz="2600" dirty="0"/>
              <a:t>In general, parallelisation doesn’t speed up models.</a:t>
            </a:r>
          </a:p>
          <a:p>
            <a:pPr marL="0" indent="0">
              <a:spcAft>
                <a:spcPts val="1200"/>
              </a:spcAft>
              <a:buNone/>
              <a:defRPr/>
            </a:pPr>
            <a:r>
              <a:rPr lang="en-GB" sz="2600" dirty="0" err="1"/>
              <a:t>Infact</a:t>
            </a:r>
            <a:r>
              <a:rPr lang="en-GB" sz="2600" dirty="0"/>
              <a:t>, if we use communication across high-latency connections, there can be a slow-down in processing.</a:t>
            </a:r>
          </a:p>
          <a:p>
            <a:pPr marL="0" indent="0">
              <a:spcAft>
                <a:spcPts val="1200"/>
              </a:spcAft>
              <a:buNone/>
              <a:defRPr/>
            </a:pPr>
            <a:r>
              <a:rPr lang="en-GB" sz="2600" dirty="0"/>
              <a:t>We therefore generally parallelise models to make them possible, not faster.</a:t>
            </a:r>
          </a:p>
        </p:txBody>
      </p:sp>
    </p:spTree>
    <p:extLst>
      <p:ext uri="{BB962C8B-B14F-4D97-AF65-F5344CB8AC3E}">
        <p14:creationId xmlns:p14="http://schemas.microsoft.com/office/powerpoint/2010/main" val="369180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4C772865-2107-4EE5-9863-EF918DBA5893}"/>
              </a:ext>
            </a:extLst>
          </p:cNvPr>
          <p:cNvSpPr>
            <a:spLocks noGrp="1"/>
          </p:cNvSpPr>
          <p:nvPr>
            <p:ph type="title"/>
          </p:nvPr>
        </p:nvSpPr>
        <p:spPr/>
        <p:txBody>
          <a:bodyPr/>
          <a:lstStyle/>
          <a:p>
            <a:pPr algn="r"/>
            <a:r>
              <a:rPr lang="en-GB" altLang="en-US" sz="4000"/>
              <a:t>Security</a:t>
            </a:r>
          </a:p>
        </p:txBody>
      </p:sp>
      <p:sp>
        <p:nvSpPr>
          <p:cNvPr id="29699" name="Content Placeholder 2">
            <a:extLst>
              <a:ext uri="{FF2B5EF4-FFF2-40B4-BE49-F238E27FC236}">
                <a16:creationId xmlns:a16="http://schemas.microsoft.com/office/drawing/2014/main" id="{3318121F-253E-49BF-A454-5943D24B4165}"/>
              </a:ext>
            </a:extLst>
          </p:cNvPr>
          <p:cNvSpPr>
            <a:spLocks noGrp="1"/>
          </p:cNvSpPr>
          <p:nvPr>
            <p:ph idx="1"/>
          </p:nvPr>
        </p:nvSpPr>
        <p:spPr>
          <a:xfrm>
            <a:off x="479376" y="1773238"/>
            <a:ext cx="11305255" cy="4813300"/>
          </a:xfrm>
        </p:spPr>
        <p:txBody>
          <a:bodyPr/>
          <a:lstStyle/>
          <a:p>
            <a:pPr marL="0" indent="0">
              <a:spcAft>
                <a:spcPts val="1200"/>
              </a:spcAft>
              <a:buNone/>
              <a:defRPr/>
            </a:pPr>
            <a:r>
              <a:rPr lang="en-GB" sz="2600" dirty="0"/>
              <a:t>In general MPI-style coding allows outside code to contact each PC and run arbitrary Java. </a:t>
            </a:r>
          </a:p>
          <a:p>
            <a:pPr marL="0" indent="0">
              <a:spcAft>
                <a:spcPts val="1200"/>
              </a:spcAft>
              <a:buNone/>
              <a:defRPr/>
            </a:pPr>
            <a:r>
              <a:rPr lang="en-GB" sz="2600" dirty="0"/>
              <a:t>This needs a good firewall around, but not between, the PCs with strong security measures.</a:t>
            </a:r>
          </a:p>
          <a:p>
            <a:pPr marL="0" indent="0">
              <a:spcAft>
                <a:spcPts val="0"/>
              </a:spcAft>
              <a:buNone/>
              <a:defRPr/>
            </a:pPr>
            <a:r>
              <a:rPr lang="en-GB" sz="2600" dirty="0"/>
              <a:t>Generally, with Beowulf setups, the machine-to-machine communications are encrypted and validated using </a:t>
            </a:r>
            <a:r>
              <a:rPr lang="en-GB" sz="2600" dirty="0">
                <a:solidFill>
                  <a:schemeClr val="tx2">
                    <a:lumMod val="60000"/>
                    <a:lumOff val="40000"/>
                  </a:schemeClr>
                </a:solidFill>
              </a:rPr>
              <a:t>Secure Shell </a:t>
            </a:r>
            <a:r>
              <a:rPr lang="en-GB" sz="2600" dirty="0"/>
              <a:t>(SSH), because Beowulf machines tend to use the LINUX OS:</a:t>
            </a:r>
          </a:p>
          <a:p>
            <a:pPr marL="0" indent="0">
              <a:spcAft>
                <a:spcPts val="1200"/>
              </a:spcAft>
              <a:buNone/>
              <a:defRPr/>
            </a:pPr>
            <a:r>
              <a:rPr lang="en-GB" sz="2600" dirty="0"/>
              <a:t> http://en.wikipedia.org/wiki/Secure_Shell</a:t>
            </a:r>
          </a:p>
          <a:p>
            <a:pPr marL="0" indent="0">
              <a:spcAft>
                <a:spcPts val="1200"/>
              </a:spcAft>
              <a:buNone/>
              <a:defRPr/>
            </a:pPr>
            <a:r>
              <a:rPr lang="en-GB" sz="2600" dirty="0"/>
              <a:t>But it depends on your software, MPJ Express for Windows, for example, relies more on an external firewalls.</a:t>
            </a:r>
          </a:p>
        </p:txBody>
      </p:sp>
    </p:spTree>
    <p:extLst>
      <p:ext uri="{BB962C8B-B14F-4D97-AF65-F5344CB8AC3E}">
        <p14:creationId xmlns:p14="http://schemas.microsoft.com/office/powerpoint/2010/main" val="2895736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a:extLst>
              <a:ext uri="{FF2B5EF4-FFF2-40B4-BE49-F238E27FC236}">
                <a16:creationId xmlns:a16="http://schemas.microsoft.com/office/drawing/2014/main" id="{8B8D51D8-734B-4FB9-A505-77339B2D5758}"/>
              </a:ext>
            </a:extLst>
          </p:cNvPr>
          <p:cNvSpPr>
            <a:spLocks noGrp="1"/>
          </p:cNvSpPr>
          <p:nvPr>
            <p:ph type="title"/>
          </p:nvPr>
        </p:nvSpPr>
        <p:spPr>
          <a:xfrm>
            <a:off x="2135188" y="6351"/>
            <a:ext cx="9577436" cy="1046163"/>
          </a:xfrm>
        </p:spPr>
        <p:txBody>
          <a:bodyPr/>
          <a:lstStyle/>
          <a:p>
            <a:pPr algn="r"/>
            <a:r>
              <a:rPr lang="en-GB" altLang="en-US" sz="4000" dirty="0"/>
              <a:t>Skills</a:t>
            </a:r>
          </a:p>
        </p:txBody>
      </p:sp>
      <p:sp>
        <p:nvSpPr>
          <p:cNvPr id="71683" name="Content Placeholder 2">
            <a:extLst>
              <a:ext uri="{FF2B5EF4-FFF2-40B4-BE49-F238E27FC236}">
                <a16:creationId xmlns:a16="http://schemas.microsoft.com/office/drawing/2014/main" id="{1A083DE9-F262-4A7A-8104-2DF8AD809352}"/>
              </a:ext>
            </a:extLst>
          </p:cNvPr>
          <p:cNvSpPr>
            <a:spLocks noGrp="1"/>
          </p:cNvSpPr>
          <p:nvPr>
            <p:ph idx="1"/>
          </p:nvPr>
        </p:nvSpPr>
        <p:spPr>
          <a:xfrm>
            <a:off x="479376" y="981075"/>
            <a:ext cx="11161239" cy="5761038"/>
          </a:xfrm>
        </p:spPr>
        <p:txBody>
          <a:bodyPr/>
          <a:lstStyle/>
          <a:p>
            <a:pPr marL="0" indent="0">
              <a:spcAft>
                <a:spcPts val="1200"/>
              </a:spcAft>
              <a:buNone/>
            </a:pPr>
            <a:r>
              <a:rPr lang="en-US" altLang="en-US" sz="2600" dirty="0"/>
              <a:t>Other than MPJ Express, a lot of these systems run on Unix-like OSs like Linux. </a:t>
            </a:r>
          </a:p>
          <a:p>
            <a:pPr marL="0" indent="0">
              <a:spcAft>
                <a:spcPts val="1200"/>
              </a:spcAft>
              <a:buNone/>
            </a:pPr>
            <a:r>
              <a:rPr lang="en-US" altLang="en-US" sz="2600" dirty="0"/>
              <a:t>Useful to get familiar with these.</a:t>
            </a:r>
          </a:p>
          <a:p>
            <a:pPr marL="0" indent="0">
              <a:spcAft>
                <a:spcPts val="1200"/>
              </a:spcAft>
              <a:buNone/>
            </a:pPr>
            <a:r>
              <a:rPr lang="en-US" altLang="en-US" sz="2600" dirty="0"/>
              <a:t>Command line driven, but with various different “shells” on the same machine.</a:t>
            </a:r>
          </a:p>
          <a:p>
            <a:pPr marL="0" indent="0">
              <a:spcAft>
                <a:spcPts val="1200"/>
              </a:spcAft>
              <a:buNone/>
            </a:pPr>
            <a:r>
              <a:rPr lang="en-US" altLang="en-US" sz="2600" dirty="0"/>
              <a:t>Tend not to have lettered hard-drives, but instead space “mounted” as directories.</a:t>
            </a:r>
          </a:p>
          <a:p>
            <a:pPr marL="0" indent="0">
              <a:buNone/>
            </a:pPr>
            <a:r>
              <a:rPr lang="en-US" altLang="en-US" sz="2600" dirty="0"/>
              <a:t>Learning: </a:t>
            </a:r>
          </a:p>
          <a:p>
            <a:pPr marL="0" indent="0">
              <a:spcAft>
                <a:spcPts val="1200"/>
              </a:spcAft>
              <a:buNone/>
            </a:pPr>
            <a:r>
              <a:rPr lang="en-US" altLang="en-US" sz="2600" dirty="0"/>
              <a:t>Mac-OS is a Unix-based system, and you can access the command line using the Terminal app.</a:t>
            </a:r>
          </a:p>
          <a:p>
            <a:pPr marL="0" indent="0">
              <a:spcAft>
                <a:spcPts val="1200"/>
              </a:spcAft>
              <a:buNone/>
            </a:pPr>
            <a:r>
              <a:rPr lang="en-US" altLang="en-US" sz="2600" dirty="0"/>
              <a:t>http://www.virtualbox.org/ allows you to run Linux on a PC.</a:t>
            </a:r>
          </a:p>
          <a:p>
            <a:pPr marL="0" indent="0">
              <a:buNone/>
            </a:pPr>
            <a:r>
              <a:rPr lang="en-US" altLang="en-US" dirty="0"/>
              <a:t> </a:t>
            </a:r>
          </a:p>
        </p:txBody>
      </p:sp>
    </p:spTree>
    <p:extLst>
      <p:ext uri="{BB962C8B-B14F-4D97-AF65-F5344CB8AC3E}">
        <p14:creationId xmlns:p14="http://schemas.microsoft.com/office/powerpoint/2010/main" val="411308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11C47367-0BD8-4E22-968B-02FDD2771FE4}"/>
              </a:ext>
            </a:extLst>
          </p:cNvPr>
          <p:cNvSpPr>
            <a:spLocks noGrp="1"/>
          </p:cNvSpPr>
          <p:nvPr>
            <p:ph type="title"/>
          </p:nvPr>
        </p:nvSpPr>
        <p:spPr/>
        <p:txBody>
          <a:bodyPr/>
          <a:lstStyle/>
          <a:p>
            <a:pPr algn="r"/>
            <a:r>
              <a:rPr lang="en-GB" altLang="en-US" sz="4000"/>
              <a:t>Linux Books</a:t>
            </a:r>
          </a:p>
        </p:txBody>
      </p:sp>
      <p:sp>
        <p:nvSpPr>
          <p:cNvPr id="73731" name="Content Placeholder 2">
            <a:extLst>
              <a:ext uri="{FF2B5EF4-FFF2-40B4-BE49-F238E27FC236}">
                <a16:creationId xmlns:a16="http://schemas.microsoft.com/office/drawing/2014/main" id="{CAEB3311-DBF5-4DA4-A678-D34120C61E44}"/>
              </a:ext>
            </a:extLst>
          </p:cNvPr>
          <p:cNvSpPr>
            <a:spLocks noGrp="1"/>
          </p:cNvSpPr>
          <p:nvPr>
            <p:ph idx="1"/>
          </p:nvPr>
        </p:nvSpPr>
        <p:spPr>
          <a:xfrm>
            <a:off x="609600" y="1916113"/>
            <a:ext cx="7286625" cy="4525962"/>
          </a:xfrm>
        </p:spPr>
        <p:txBody>
          <a:bodyPr/>
          <a:lstStyle/>
          <a:p>
            <a:pPr marL="0" indent="0">
              <a:buNone/>
            </a:pPr>
            <a:r>
              <a:rPr lang="en-GB" altLang="en-US" sz="2600" dirty="0"/>
              <a:t>Richard Petersen (2008) </a:t>
            </a:r>
            <a:r>
              <a:rPr lang="en-GB" altLang="en-US" sz="2600" i="1" dirty="0"/>
              <a:t>Linux: The Complete Reference.</a:t>
            </a:r>
            <a:r>
              <a:rPr lang="en-GB" altLang="en-US" sz="2600" dirty="0"/>
              <a:t> </a:t>
            </a:r>
          </a:p>
          <a:p>
            <a:pPr marL="0" indent="0">
              <a:buNone/>
            </a:pPr>
            <a:r>
              <a:rPr lang="en-GB" altLang="en-US" sz="2600" dirty="0"/>
              <a:t>Generally a good starting point.</a:t>
            </a:r>
          </a:p>
          <a:p>
            <a:pPr marL="0" indent="0">
              <a:buNone/>
            </a:pPr>
            <a:endParaRPr lang="en-GB" altLang="en-US" sz="2600" dirty="0"/>
          </a:p>
          <a:p>
            <a:pPr marL="0" indent="0">
              <a:buNone/>
            </a:pPr>
            <a:r>
              <a:rPr lang="en-GB" altLang="en-US" sz="2600" dirty="0"/>
              <a:t>Emmett Dulaney (2010) </a:t>
            </a:r>
            <a:r>
              <a:rPr lang="en-GB" altLang="en-US" sz="2600" i="1" dirty="0"/>
              <a:t>Linux All-in-One For Dummies.</a:t>
            </a:r>
            <a:r>
              <a:rPr lang="en-GB" altLang="en-US" sz="2600" dirty="0"/>
              <a:t> </a:t>
            </a:r>
          </a:p>
          <a:p>
            <a:pPr marL="0" indent="0">
              <a:buNone/>
            </a:pPr>
            <a:r>
              <a:rPr lang="en-GB" altLang="en-US" sz="2600" dirty="0"/>
              <a:t>Includes LAN and security setup.</a:t>
            </a:r>
          </a:p>
          <a:p>
            <a:pPr marL="0" indent="0">
              <a:buNone/>
            </a:pPr>
            <a:endParaRPr lang="en-GB" altLang="en-US" sz="2600" dirty="0"/>
          </a:p>
          <a:p>
            <a:pPr marL="0" indent="0">
              <a:buNone/>
            </a:pPr>
            <a:r>
              <a:rPr lang="en-GB" altLang="en-US" sz="2600" dirty="0"/>
              <a:t>Basic tutorial at:</a:t>
            </a:r>
          </a:p>
          <a:p>
            <a:pPr marL="0" indent="0">
              <a:buNone/>
            </a:pPr>
            <a:r>
              <a:rPr lang="en-GB" altLang="en-US" sz="2600" dirty="0"/>
              <a:t>http://www.ee.surrey.ac.uk/Teaching/Unix/</a:t>
            </a:r>
          </a:p>
        </p:txBody>
      </p:sp>
      <p:pic>
        <p:nvPicPr>
          <p:cNvPr id="73732" name="Picture 12" descr="http://www.flazx.us/covers/large-007149247X.jpg">
            <a:extLst>
              <a:ext uri="{FF2B5EF4-FFF2-40B4-BE49-F238E27FC236}">
                <a16:creationId xmlns:a16="http://schemas.microsoft.com/office/drawing/2014/main" id="{1BE9AE9C-7EC9-4F22-87F5-FC29CD9DCF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3925" y="1770063"/>
            <a:ext cx="18478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Picture 14" descr="http://www.imarksweb.net/img/0/0470770198.jpg">
            <a:extLst>
              <a:ext uri="{FF2B5EF4-FFF2-40B4-BE49-F238E27FC236}">
                <a16:creationId xmlns:a16="http://schemas.microsoft.com/office/drawing/2014/main" id="{393EBB28-3C0B-4DA0-862A-4C79629CC5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43925" y="4276725"/>
            <a:ext cx="1847850" cy="231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954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1472226958</TotalTime>
  <Pages>19</Pages>
  <Words>2298</Words>
  <Application>Microsoft Office PowerPoint</Application>
  <PresentationFormat>Widescreen</PresentationFormat>
  <Paragraphs>176</Paragraphs>
  <Slides>22</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PowerPoint Presentation</vt:lpstr>
      <vt:lpstr>Issues with architecture</vt:lpstr>
      <vt:lpstr>Communication and Processing speed</vt:lpstr>
      <vt:lpstr>Latency and Location</vt:lpstr>
      <vt:lpstr>Latency and Location</vt:lpstr>
      <vt:lpstr>Speedup</vt:lpstr>
      <vt:lpstr>Security</vt:lpstr>
      <vt:lpstr>Skills</vt:lpstr>
      <vt:lpstr>Linux Books</vt:lpstr>
      <vt:lpstr>Volunteer computing</vt:lpstr>
      <vt:lpstr>Volunteer computing</vt:lpstr>
      <vt:lpstr>Multi-core machines / GPUs</vt:lpstr>
      <vt:lpstr>GPUs</vt:lpstr>
      <vt:lpstr>Beowulf</vt:lpstr>
      <vt:lpstr>Grid Computing</vt:lpstr>
      <vt:lpstr>Grid</vt:lpstr>
      <vt:lpstr>Running on ‘The Grid’</vt:lpstr>
      <vt:lpstr>Cloud computing</vt:lpstr>
      <vt:lpstr>Costs</vt:lpstr>
      <vt:lpstr>Cloud computing</vt:lpstr>
      <vt:lpstr>Issues with architecture</vt:lpstr>
      <vt:lpstr>Further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Andy</cp:lastModifiedBy>
  <cp:revision>946</cp:revision>
  <cp:lastPrinted>1999-09-27T08:33:01Z</cp:lastPrinted>
  <dcterms:created xsi:type="dcterms:W3CDTF">1998-09-23T18:41:26Z</dcterms:created>
  <dcterms:modified xsi:type="dcterms:W3CDTF">2018-04-24T11:25:29Z</dcterms:modified>
</cp:coreProperties>
</file>