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7">
  <p:sldMasterIdLst>
    <p:sldMasterId id="2147483714" r:id="rId1"/>
  </p:sldMasterIdLst>
  <p:notesMasterIdLst>
    <p:notesMasterId r:id="rId30"/>
  </p:notesMasterIdLst>
  <p:handoutMasterIdLst>
    <p:handoutMasterId r:id="rId31"/>
  </p:handoutMasterIdLst>
  <p:sldIdLst>
    <p:sldId id="346" r:id="rId2"/>
    <p:sldId id="378" r:id="rId3"/>
    <p:sldId id="373" r:id="rId4"/>
    <p:sldId id="374" r:id="rId5"/>
    <p:sldId id="375" r:id="rId6"/>
    <p:sldId id="376" r:id="rId7"/>
    <p:sldId id="377" r:id="rId8"/>
    <p:sldId id="380" r:id="rId9"/>
    <p:sldId id="379" r:id="rId10"/>
    <p:sldId id="382" r:id="rId11"/>
    <p:sldId id="383" r:id="rId12"/>
    <p:sldId id="381" r:id="rId13"/>
    <p:sldId id="389" r:id="rId14"/>
    <p:sldId id="384" r:id="rId15"/>
    <p:sldId id="385" r:id="rId16"/>
    <p:sldId id="386" r:id="rId17"/>
    <p:sldId id="387" r:id="rId18"/>
    <p:sldId id="390" r:id="rId19"/>
    <p:sldId id="388" r:id="rId20"/>
    <p:sldId id="326" r:id="rId21"/>
    <p:sldId id="330" r:id="rId22"/>
    <p:sldId id="329" r:id="rId23"/>
    <p:sldId id="331" r:id="rId24"/>
    <p:sldId id="332" r:id="rId25"/>
    <p:sldId id="333" r:id="rId26"/>
    <p:sldId id="391" r:id="rId27"/>
    <p:sldId id="395" r:id="rId28"/>
    <p:sldId id="392" r:id="rId29"/>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46C99519-304A-4699-9486-C2BF17728166}"/>
              </a:ext>
            </a:extLst>
          </p:cNvPr>
          <p:cNvSpPr>
            <a:spLocks noGrp="1" noRot="1" noChangeAspect="1" noTextEdit="1"/>
          </p:cNvSpPr>
          <p:nvPr>
            <p:ph type="sldImg"/>
          </p:nvPr>
        </p:nvSpPr>
        <p:spPr>
          <a:xfrm>
            <a:off x="331788" y="863600"/>
            <a:ext cx="6134100" cy="3451225"/>
          </a:xfrm>
          <a:ln/>
        </p:spPr>
      </p:sp>
      <p:sp>
        <p:nvSpPr>
          <p:cNvPr id="44035" name="Notes Placeholder 2">
            <a:extLst>
              <a:ext uri="{FF2B5EF4-FFF2-40B4-BE49-F238E27FC236}">
                <a16:creationId xmlns:a16="http://schemas.microsoft.com/office/drawing/2014/main" id="{CAF33FD8-44F7-487E-A5C1-780F9D1B6DC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cs typeface="Arial" panose="020B0604020202020204" pitchFamily="34" charset="0"/>
              </a:rPr>
              <a:t>So, how do we go about this type of programming?</a:t>
            </a:r>
          </a:p>
        </p:txBody>
      </p:sp>
    </p:spTree>
    <p:extLst>
      <p:ext uri="{BB962C8B-B14F-4D97-AF65-F5344CB8AC3E}">
        <p14:creationId xmlns:p14="http://schemas.microsoft.com/office/powerpoint/2010/main" val="549073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alternative is to process futures as they complete. This is what the above does.</a:t>
            </a:r>
          </a:p>
        </p:txBody>
      </p:sp>
    </p:spTree>
    <p:extLst>
      <p:ext uri="{BB962C8B-B14F-4D97-AF65-F5344CB8AC3E}">
        <p14:creationId xmlns:p14="http://schemas.microsoft.com/office/powerpoint/2010/main" val="2018320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note that there is a way of running multiple tasks with one request, using "map". However, this is harder to get results from.</a:t>
            </a:r>
            <a:endParaRPr lang="en-GB" sz="1200" dirty="0">
              <a:latin typeface="Courier New" panose="02070309020205020404" pitchFamily="49" charset="0"/>
              <a:cs typeface="Courier New" panose="02070309020205020404" pitchFamily="49" charset="0"/>
            </a:endParaRPr>
          </a:p>
          <a:p>
            <a:pPr marL="0" indent="0">
              <a:buNone/>
            </a:pPr>
            <a:r>
              <a:rPr lang="en-GB" sz="1200" dirty="0">
                <a:latin typeface="Courier New" panose="02070309020205020404" pitchFamily="49" charset="0"/>
                <a:cs typeface="Courier New" panose="02070309020205020404" pitchFamily="49" charset="0"/>
              </a:rPr>
              <a:t>    </a:t>
            </a:r>
            <a:r>
              <a:rPr lang="en-GB" dirty="0"/>
              <a:t>https://docs.python.org/3/library/concurrent.futures.html</a:t>
            </a:r>
          </a:p>
        </p:txBody>
      </p:sp>
    </p:spTree>
    <p:extLst>
      <p:ext uri="{BB962C8B-B14F-4D97-AF65-F5344CB8AC3E}">
        <p14:creationId xmlns:p14="http://schemas.microsoft.com/office/powerpoint/2010/main" val="2300512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t>
            </a:r>
            <a:r>
              <a:rPr lang="en-GB" dirty="0" err="1"/>
              <a:t>concurrent.futures</a:t>
            </a:r>
            <a:r>
              <a:rPr lang="en-GB" dirty="0"/>
              <a:t> module is relatively small, but a couple of other function types in it stand out (see slide).</a:t>
            </a:r>
          </a:p>
        </p:txBody>
      </p:sp>
    </p:spTree>
    <p:extLst>
      <p:ext uri="{BB962C8B-B14F-4D97-AF65-F5344CB8AC3E}">
        <p14:creationId xmlns:p14="http://schemas.microsoft.com/office/powerpoint/2010/main" val="2462950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main issue is that while this is easy to use on multi-core machines, it isn't set up for multi-machine distribution. Depending on how cores are allocated memory, this may not solve memory issues therefore. For memory issues, we need more machines. For this we need a more sophisticated system. The go-to solution in Python is celery. This works by setting up multiple computers to work together. Specifically it sets up a broker, which organises task distribution; a backend for storing data; and a set of worker machines and cores/processes. </a:t>
            </a:r>
          </a:p>
          <a:p>
            <a:r>
              <a:rPr lang="en-GB" dirty="0"/>
              <a:t>This is generally used for batch distribution of functions - but the functions can range from a whole program to a small component of something that runs otherwise on a single machine.</a:t>
            </a:r>
          </a:p>
        </p:txBody>
      </p:sp>
    </p:spTree>
    <p:extLst>
      <p:ext uri="{BB962C8B-B14F-4D97-AF65-F5344CB8AC3E}">
        <p14:creationId xmlns:p14="http://schemas.microsoft.com/office/powerpoint/2010/main" val="3694498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an example program set up for celery. Here we have three things:</a:t>
            </a:r>
          </a:p>
          <a:p>
            <a:pPr marL="228600" indent="-228600">
              <a:buAutoNum type="arabicParenR"/>
            </a:pPr>
            <a:r>
              <a:rPr lang="en-GB" dirty="0"/>
              <a:t>The celery configuration. It is set to use the file that the configuration is also written in (cel.py), though it could be a different program. </a:t>
            </a:r>
          </a:p>
          <a:p>
            <a:pPr marL="0" indent="0">
              <a:buNone/>
            </a:pPr>
            <a:r>
              <a:rPr lang="en-GB" sz="1200" dirty="0">
                <a:latin typeface="Courier New" panose="02070309020205020404" pitchFamily="49" charset="0"/>
                <a:cs typeface="Courier New" panose="02070309020205020404" pitchFamily="49" charset="0"/>
              </a:rPr>
              <a:t>app = </a:t>
            </a:r>
            <a:r>
              <a:rPr lang="en-GB" sz="1200" dirty="0" err="1">
                <a:latin typeface="Courier New" panose="02070309020205020404" pitchFamily="49" charset="0"/>
                <a:cs typeface="Courier New" panose="02070309020205020404" pitchFamily="49" charset="0"/>
              </a:rPr>
              <a:t>celery.Celery</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cel</a:t>
            </a:r>
            <a:r>
              <a:rPr lang="en-GB" sz="1200" dirty="0">
                <a:latin typeface="Courier New" panose="02070309020205020404" pitchFamily="49" charset="0"/>
                <a:cs typeface="Courier New" panose="02070309020205020404" pitchFamily="49" charset="0"/>
              </a:rPr>
              <a:t>',</a:t>
            </a:r>
          </a:p>
          <a:p>
            <a:pPr marL="0" indent="0">
              <a:buNone/>
            </a:pPr>
            <a:r>
              <a:rPr lang="en-GB" sz="1200" dirty="0">
                <a:latin typeface="Courier New" panose="02070309020205020404" pitchFamily="49" charset="0"/>
                <a:cs typeface="Courier New" panose="02070309020205020404" pitchFamily="49" charset="0"/>
              </a:rPr>
              <a:t>            broker='</a:t>
            </a:r>
            <a:r>
              <a:rPr lang="en-GB" sz="1200" dirty="0" err="1">
                <a:latin typeface="Courier New" panose="02070309020205020404" pitchFamily="49" charset="0"/>
                <a:cs typeface="Courier New" panose="02070309020205020404" pitchFamily="49" charset="0"/>
              </a:rPr>
              <a:t>amqp</a:t>
            </a:r>
            <a:r>
              <a:rPr lang="en-GB" sz="1200" dirty="0">
                <a:latin typeface="Courier New" panose="02070309020205020404" pitchFamily="49" charset="0"/>
                <a:cs typeface="Courier New" panose="02070309020205020404" pitchFamily="49" charset="0"/>
              </a:rPr>
              <a:t>://FIRSTPC',</a:t>
            </a:r>
          </a:p>
          <a:p>
            <a:pPr marL="0" indent="0">
              <a:buNone/>
            </a:pPr>
            <a:r>
              <a:rPr lang="en-GB" sz="1200" dirty="0">
                <a:latin typeface="Courier New" panose="02070309020205020404" pitchFamily="49" charset="0"/>
                <a:cs typeface="Courier New" panose="02070309020205020404" pitchFamily="49" charset="0"/>
              </a:rPr>
              <a:t>            backend='</a:t>
            </a:r>
            <a:r>
              <a:rPr lang="en-GB" sz="1200" dirty="0" err="1">
                <a:latin typeface="Courier New" panose="02070309020205020404" pitchFamily="49" charset="0"/>
                <a:cs typeface="Courier New" panose="02070309020205020404" pitchFamily="49" charset="0"/>
              </a:rPr>
              <a:t>redis</a:t>
            </a:r>
            <a:r>
              <a:rPr lang="en-GB" sz="1200" dirty="0">
                <a:latin typeface="Courier New" panose="02070309020205020404" pitchFamily="49" charset="0"/>
                <a:cs typeface="Courier New" panose="02070309020205020404" pitchFamily="49" charset="0"/>
              </a:rPr>
              <a:t>://SECONDPC')</a:t>
            </a:r>
          </a:p>
          <a:p>
            <a:pPr marL="0" indent="0">
              <a:buNone/>
            </a:pPr>
            <a:r>
              <a:rPr lang="en-GB" dirty="0"/>
              <a:t>2) This "app" object is then used as a "decorator" for the function we want to distribute ("</a:t>
            </a:r>
            <a:r>
              <a:rPr lang="en-GB" dirty="0" err="1"/>
              <a:t>func</a:t>
            </a:r>
            <a:r>
              <a:rPr lang="en-GB" dirty="0"/>
              <a:t>"). We talked briefly about decorators before, but in way of reminder, a decorator takes the for </a:t>
            </a:r>
          </a:p>
          <a:p>
            <a:pPr marL="0" indent="0">
              <a:buNone/>
            </a:pPr>
            <a:r>
              <a:rPr lang="en-GB" dirty="0"/>
              <a:t>@name</a:t>
            </a:r>
          </a:p>
          <a:p>
            <a:pPr marL="0" indent="0">
              <a:buNone/>
            </a:pPr>
            <a:r>
              <a:rPr lang="en-GB" dirty="0"/>
              <a:t>when used in from of a function, and invisibly wraps extra code around the function. Here, that extra code is written inside the celery library. </a:t>
            </a:r>
          </a:p>
          <a:p>
            <a:pPr marL="0" indent="0">
              <a:buNone/>
            </a:pPr>
            <a:r>
              <a:rPr lang="en-GB" dirty="0"/>
              <a:t>3) The main body of the program, one (or more) small parts of which are the call to the function, here using the "delay" function added to it by celery: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results = [</a:t>
            </a:r>
            <a:r>
              <a:rPr lang="en-GB" sz="1200" dirty="0" err="1">
                <a:latin typeface="Courier New" panose="02070309020205020404" pitchFamily="49" charset="0"/>
                <a:cs typeface="Courier New" panose="02070309020205020404" pitchFamily="49" charset="0"/>
              </a:rPr>
              <a:t>func.delay</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for </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in </a:t>
            </a:r>
            <a:r>
              <a:rPr lang="en-GB" sz="1200" dirty="0" err="1">
                <a:latin typeface="Courier New" panose="02070309020205020404" pitchFamily="49" charset="0"/>
                <a:cs typeface="Courier New" panose="02070309020205020404" pitchFamily="49" charset="0"/>
              </a:rPr>
              <a:t>args</a:t>
            </a:r>
            <a:r>
              <a:rPr lang="en-GB" sz="1200" dirty="0">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Note that like the concurrent example, we've used a list comprehension to run this multiple times (the difference is here we generate a list rather than a set).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Each time </a:t>
            </a:r>
            <a:r>
              <a:rPr lang="en-GB" sz="1200" dirty="0" err="1">
                <a:latin typeface="Courier New" panose="02070309020205020404" pitchFamily="49" charset="0"/>
                <a:cs typeface="Courier New" panose="02070309020205020404" pitchFamily="49" charset="0"/>
              </a:rPr>
              <a:t>func.delay</a:t>
            </a:r>
            <a:r>
              <a:rPr lang="en-GB" sz="1200" dirty="0">
                <a:latin typeface="Courier New" panose="02070309020205020404" pitchFamily="49" charset="0"/>
                <a:cs typeface="Courier New" panose="02070309020205020404" pitchFamily="49" charset="0"/>
              </a:rPr>
              <a:t> is called, a different machine is going to run the function for us. The results will be stored on the backend, and supplied to us when generated.</a:t>
            </a:r>
            <a:endParaRPr lang="en-GB" dirty="0"/>
          </a:p>
        </p:txBody>
      </p:sp>
    </p:spTree>
    <p:extLst>
      <p:ext uri="{BB962C8B-B14F-4D97-AF65-F5344CB8AC3E}">
        <p14:creationId xmlns:p14="http://schemas.microsoft.com/office/powerpoint/2010/main" val="21748275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we're using multiple machines, the process for starting everything up is more involved.</a:t>
            </a:r>
          </a:p>
          <a:p>
            <a:r>
              <a:rPr lang="en-GB" dirty="0"/>
              <a:t>You can find a good tutorial for setting this up on a single machine at:</a:t>
            </a:r>
          </a:p>
          <a:p>
            <a:r>
              <a:rPr lang="en-GB" dirty="0"/>
              <a:t>http://docs.celeryproject.org/en/latest/getting-started/first-steps-with-celery.html</a:t>
            </a:r>
          </a:p>
        </p:txBody>
      </p:sp>
    </p:spTree>
    <p:extLst>
      <p:ext uri="{BB962C8B-B14F-4D97-AF65-F5344CB8AC3E}">
        <p14:creationId xmlns:p14="http://schemas.microsoft.com/office/powerpoint/2010/main" val="14133425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very significant uses doing major tasks over a long time period, you may like to add the management software, above.</a:t>
            </a:r>
          </a:p>
          <a:p>
            <a:endParaRPr lang="en-GB" dirty="0"/>
          </a:p>
          <a:p>
            <a:r>
              <a:rPr lang="en-GB" dirty="0"/>
              <a:t>Control systems are useful for tweaking things like thundering herd issues.</a:t>
            </a:r>
          </a:p>
        </p:txBody>
      </p:sp>
    </p:spTree>
    <p:extLst>
      <p:ext uri="{BB962C8B-B14F-4D97-AF65-F5344CB8AC3E}">
        <p14:creationId xmlns:p14="http://schemas.microsoft.com/office/powerpoint/2010/main" val="2710552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general, celery is great for distributed computing, where functions need spreading across multiple machines, and results aggregated. </a:t>
            </a:r>
          </a:p>
          <a:p>
            <a:r>
              <a:rPr lang="en-GB" dirty="0"/>
              <a:t>What it is less good for is detailed parallelisation in which programs are continually talking to each other and working together. For this, we need a full parallelisation API.</a:t>
            </a:r>
          </a:p>
          <a:p>
            <a:endParaRPr lang="en-GB" dirty="0"/>
          </a:p>
          <a:p>
            <a:r>
              <a:rPr lang="en-GB" altLang="en-US" dirty="0">
                <a:cs typeface="Arial" panose="020B0604020202020204" pitchFamily="34" charset="0"/>
              </a:rPr>
              <a:t>Alternatives include treating all the machines as one giant virtual machine:</a:t>
            </a:r>
          </a:p>
          <a:p>
            <a:r>
              <a:rPr lang="en-GB" altLang="en-US" dirty="0">
                <a:cs typeface="Arial" panose="020B0604020202020204" pitchFamily="34" charset="0"/>
              </a:rPr>
              <a:t>http://en.wikipedia.org/wiki/Parallel_Virtual_Machine</a:t>
            </a:r>
          </a:p>
          <a:p>
            <a:r>
              <a:rPr lang="en-GB" altLang="en-US" dirty="0">
                <a:cs typeface="Arial" panose="020B0604020202020204" pitchFamily="34" charset="0"/>
              </a:rPr>
              <a:t>http://www.mosix.org/</a:t>
            </a:r>
          </a:p>
          <a:p>
            <a:r>
              <a:rPr lang="en-GB" altLang="en-US" dirty="0">
                <a:cs typeface="Arial" panose="020B0604020202020204" pitchFamily="34" charset="0"/>
              </a:rPr>
              <a:t>Using remote machine invocation, utilising something like CORBA:</a:t>
            </a:r>
          </a:p>
          <a:p>
            <a:r>
              <a:rPr lang="en-GB" altLang="en-US" dirty="0">
                <a:cs typeface="Arial" panose="020B0604020202020204" pitchFamily="34" charset="0"/>
              </a:rPr>
              <a:t>http://en.wikipedia.org/wiki/CORBA</a:t>
            </a:r>
          </a:p>
          <a:p>
            <a:r>
              <a:rPr lang="en-GB" altLang="en-US" dirty="0">
                <a:cs typeface="Arial" panose="020B0604020202020204" pitchFamily="34" charset="0"/>
              </a:rPr>
              <a:t>(a Python equivalent is Pyro: https://pythonhosted.org/Pyro4/)</a:t>
            </a:r>
          </a:p>
          <a:p>
            <a:r>
              <a:rPr lang="en-GB" altLang="en-US" dirty="0">
                <a:cs typeface="Arial" panose="020B0604020202020204" pitchFamily="34" charset="0"/>
              </a:rPr>
              <a:t>Or a distributed processing system like BOINC:</a:t>
            </a:r>
          </a:p>
          <a:p>
            <a:r>
              <a:rPr lang="en-GB" altLang="en-US" dirty="0">
                <a:cs typeface="Arial" panose="020B0604020202020204" pitchFamily="34" charset="0"/>
              </a:rPr>
              <a:t>http://en.wikipedia.org/wiki/Berkeley_Open_Infrastructure_for_Network_Computing</a:t>
            </a:r>
          </a:p>
          <a:p>
            <a:endParaRPr lang="en-GB" dirty="0"/>
          </a:p>
        </p:txBody>
      </p:sp>
    </p:spTree>
    <p:extLst>
      <p:ext uri="{BB962C8B-B14F-4D97-AF65-F5344CB8AC3E}">
        <p14:creationId xmlns:p14="http://schemas.microsoft.com/office/powerpoint/2010/main" val="1641751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7834F05F-410C-4910-A2F5-91455CC1217F}"/>
              </a:ext>
            </a:extLst>
          </p:cNvPr>
          <p:cNvSpPr>
            <a:spLocks noGrp="1" noRot="1" noChangeAspect="1" noTextEdit="1"/>
          </p:cNvSpPr>
          <p:nvPr>
            <p:ph type="sldImg"/>
          </p:nvPr>
        </p:nvSpPr>
        <p:spPr>
          <a:xfrm>
            <a:off x="331788" y="863600"/>
            <a:ext cx="6134100" cy="3451225"/>
          </a:xfrm>
          <a:ln/>
        </p:spPr>
      </p:sp>
      <p:sp>
        <p:nvSpPr>
          <p:cNvPr id="46083" name="Notes Placeholder 2">
            <a:extLst>
              <a:ext uri="{FF2B5EF4-FFF2-40B4-BE49-F238E27FC236}">
                <a16:creationId xmlns:a16="http://schemas.microsoft.com/office/drawing/2014/main" id="{30DFA199-480F-42C1-B587-B4B06AA459E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MPI is the general standard for scientific parallelisation. There are versions for almost all major languages. Quite a lot (including the example above) need a C version installing first which they can run on top of.  Each version runs slightly differently, but details can be found on the MPI4Py site for how to get a variety of them working (or links to their sites). Broadly speaking, the biggest problem is with security, which is the major aspect of setting up MPI. We'll talk a bit more about that later, however, for now, imagine that MPI requires a broker-style system to know about each machine.</a:t>
            </a:r>
          </a:p>
          <a:p>
            <a:endParaRPr lang="en-GB" altLang="en-US" dirty="0">
              <a:cs typeface="Arial" panose="020B0604020202020204" pitchFamily="34" charset="0"/>
            </a:endParaRPr>
          </a:p>
          <a:p>
            <a:r>
              <a:rPr lang="en-GB" altLang="en-US" dirty="0">
                <a:cs typeface="Arial" panose="020B0604020202020204" pitchFamily="34" charset="0"/>
              </a:rPr>
              <a:t>The multiprocessing library has similar features to MPI, which can be useful if you don't want to go to the effort of setting up MPI on a single machine:</a:t>
            </a:r>
          </a:p>
          <a:p>
            <a:r>
              <a:rPr lang="en-GB" altLang="en-US" dirty="0">
                <a:cs typeface="Arial" panose="020B0604020202020204" pitchFamily="34" charset="0"/>
              </a:rPr>
              <a:t>https://docs.python.org/3.4/library/multiprocessing.html</a:t>
            </a:r>
          </a:p>
          <a:p>
            <a:r>
              <a:rPr lang="en-GB" altLang="en-US" dirty="0">
                <a:cs typeface="Arial" panose="020B0604020202020204" pitchFamily="34" charset="0"/>
              </a:rPr>
              <a:t>In addition, one can set up client-server systems using multiprocessing directly, without MPI.</a:t>
            </a:r>
          </a:p>
        </p:txBody>
      </p:sp>
    </p:spTree>
    <p:extLst>
      <p:ext uri="{BB962C8B-B14F-4D97-AF65-F5344CB8AC3E}">
        <p14:creationId xmlns:p14="http://schemas.microsoft.com/office/powerpoint/2010/main" val="1686903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how do we write parallel code using MPI?</a:t>
            </a:r>
          </a:p>
          <a:p>
            <a:endParaRPr lang="en-GB" dirty="0"/>
          </a:p>
          <a:p>
            <a:r>
              <a:rPr lang="en-GB" dirty="0"/>
              <a:t>The first thing to know is that the code isn't broken up into pieces and distributed, nor do we write a different program on each machine. Instead, we write the same program for all the machines, and we start each copy running separately on each machine. Within the program, we then have a bunch of if-statements which only run depending on which machine we're on. Each machine has its own node number, allocated to it by MPI, which can also tell how many nodes are running.</a:t>
            </a:r>
          </a:p>
        </p:txBody>
      </p:sp>
    </p:spTree>
    <p:extLst>
      <p:ext uri="{BB962C8B-B14F-4D97-AF65-F5344CB8AC3E}">
        <p14:creationId xmlns:p14="http://schemas.microsoft.com/office/powerpoint/2010/main" val="4059088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saw in the Core course that Python will run certain elements of files when, for example, a module is imported. To stop this, if we want a module to include both library functions and a script program, we can add an if-statement that identifies when the hidden </a:t>
            </a:r>
            <a:r>
              <a:rPr lang="en-GB" dirty="0" err="1"/>
              <a:t>dunder</a:t>
            </a:r>
            <a:r>
              <a:rPr lang="en-GB" dirty="0"/>
              <a:t> variable "__name__" is set to "__main__". This only happens when the file is running as a program. The program has a "main" thread. </a:t>
            </a:r>
          </a:p>
          <a:p>
            <a:endParaRPr lang="en-GB" dirty="0"/>
          </a:p>
          <a:p>
            <a:r>
              <a:rPr lang="en-GB" dirty="0"/>
              <a:t>We can, however, spawn other threads.</a:t>
            </a:r>
          </a:p>
        </p:txBody>
      </p:sp>
    </p:spTree>
    <p:extLst>
      <p:ext uri="{BB962C8B-B14F-4D97-AF65-F5344CB8AC3E}">
        <p14:creationId xmlns:p14="http://schemas.microsoft.com/office/powerpoint/2010/main" val="23532266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common job at the start of a program is to evenly divide up the tasks depending on the number of nodes. See of you can work out how the code above generates the right number of agents such that the agents are evenly (more or less) divided between the nodes. </a:t>
            </a:r>
          </a:p>
          <a:p>
            <a:endParaRPr lang="en-GB" dirty="0"/>
          </a:p>
          <a:p>
            <a:r>
              <a:rPr lang="en-GB" dirty="0"/>
              <a:t>Note that we don't create all the agents on one node and distribute them (though we could) instead, we just generate the right number of agents on each node. This is more efficient.</a:t>
            </a:r>
          </a:p>
        </p:txBody>
      </p:sp>
    </p:spTree>
    <p:extLst>
      <p:ext uri="{BB962C8B-B14F-4D97-AF65-F5344CB8AC3E}">
        <p14:creationId xmlns:p14="http://schemas.microsoft.com/office/powerpoint/2010/main" val="1600925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AEC085AD-9E70-4341-B8B3-1ED7C24730FF}"/>
              </a:ext>
            </a:extLst>
          </p:cNvPr>
          <p:cNvSpPr>
            <a:spLocks noGrp="1" noRot="1" noChangeAspect="1" noTextEdit="1"/>
          </p:cNvSpPr>
          <p:nvPr>
            <p:ph type="sldImg"/>
          </p:nvPr>
        </p:nvSpPr>
        <p:spPr>
          <a:xfrm>
            <a:off x="331788" y="863600"/>
            <a:ext cx="6134100" cy="3451225"/>
          </a:xfrm>
          <a:ln/>
        </p:spPr>
      </p:sp>
      <p:sp>
        <p:nvSpPr>
          <p:cNvPr id="55299" name="Notes Placeholder 2">
            <a:extLst>
              <a:ext uri="{FF2B5EF4-FFF2-40B4-BE49-F238E27FC236}">
                <a16:creationId xmlns:a16="http://schemas.microsoft.com/office/drawing/2014/main" id="{68855F55-A864-43C7-8943-14FB13FC1B9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Note that the functions for dealing with </a:t>
            </a:r>
            <a:r>
              <a:rPr lang="en-US" altLang="en-US" dirty="0" err="1">
                <a:cs typeface="Arial" panose="020B0604020202020204" pitchFamily="34" charset="0"/>
              </a:rPr>
              <a:t>numpy</a:t>
            </a:r>
            <a:r>
              <a:rPr lang="en-US" altLang="en-US" dirty="0">
                <a:cs typeface="Arial" panose="020B0604020202020204" pitchFamily="34" charset="0"/>
              </a:rPr>
              <a:t> arrays etc. start with capitals, while those for general objects start with lowercase letters.</a:t>
            </a:r>
          </a:p>
          <a:p>
            <a:r>
              <a:rPr lang="en-US" altLang="en-US" dirty="0">
                <a:cs typeface="Arial" panose="020B0604020202020204" pitchFamily="34" charset="0"/>
              </a:rPr>
              <a:t>Sending is a matter of passing the object to send(), with the node to send it to and a unique message ID to identify it. If we want to send to multiple nodes, we just put this in a loop with a counter variable or list of nodes.</a:t>
            </a:r>
          </a:p>
        </p:txBody>
      </p:sp>
    </p:spTree>
    <p:extLst>
      <p:ext uri="{BB962C8B-B14F-4D97-AF65-F5344CB8AC3E}">
        <p14:creationId xmlns:p14="http://schemas.microsoft.com/office/powerpoint/2010/main" val="37288803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Receiving calls then cause the receiving node programs to sit and wait until they have a message from the right source and with the right message tag ID (the ID allows us to send multiple messages from the same source).</a:t>
            </a:r>
          </a:p>
          <a:p>
            <a:endParaRPr lang="en-GB" dirty="0"/>
          </a:p>
          <a:p>
            <a:endParaRPr lang="en-GB" dirty="0"/>
          </a:p>
        </p:txBody>
      </p:sp>
    </p:spTree>
    <p:extLst>
      <p:ext uri="{BB962C8B-B14F-4D97-AF65-F5344CB8AC3E}">
        <p14:creationId xmlns:p14="http://schemas.microsoft.com/office/powerpoint/2010/main" val="14724908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two advantages of the multiprocessing library are: 1) it needs no setting up, cp. celery or MPI, and 2) it has more control over shared memory objects than some of the other standard library components, like </a:t>
            </a:r>
            <a:r>
              <a:rPr lang="en-GB" dirty="0" err="1"/>
              <a:t>concurrent.futures</a:t>
            </a:r>
            <a:r>
              <a:rPr lang="en-GB" dirty="0"/>
              <a:t>. In general, the documentation also offers a nice introduction to some other elements of parallel programming, like worker pools.</a:t>
            </a:r>
          </a:p>
          <a:p>
            <a:endParaRPr lang="en-GB" dirty="0"/>
          </a:p>
          <a:p>
            <a:r>
              <a:rPr lang="en-GB" dirty="0"/>
              <a:t>There's a practical that will walk you through parallelising a model with this library. </a:t>
            </a:r>
          </a:p>
        </p:txBody>
      </p:sp>
    </p:spTree>
    <p:extLst>
      <p:ext uri="{BB962C8B-B14F-4D97-AF65-F5344CB8AC3E}">
        <p14:creationId xmlns:p14="http://schemas.microsoft.com/office/powerpoint/2010/main" val="5091482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Having looked at the programming options, let's now look at the associated hardware. </a:t>
            </a:r>
          </a:p>
        </p:txBody>
      </p:sp>
    </p:spTree>
    <p:extLst>
      <p:ext uri="{BB962C8B-B14F-4D97-AF65-F5344CB8AC3E}">
        <p14:creationId xmlns:p14="http://schemas.microsoft.com/office/powerpoint/2010/main" val="3084340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https://docs.python.org/3/library/threading.html</a:t>
            </a:r>
          </a:p>
          <a:p>
            <a:endParaRPr lang="en-GB" dirty="0"/>
          </a:p>
          <a:p>
            <a:r>
              <a:rPr lang="en-GB" dirty="0"/>
              <a:t>If we do this, each thread can get on with separate work - for example, downloading resources from the internet, or, as here, doing some work and printing a result. This is especially good when external factors are limiting speed (for example, website response times). Even on one core, threads can swap in and out as they become more or less active. </a:t>
            </a:r>
          </a:p>
        </p:txBody>
      </p:sp>
    </p:spTree>
    <p:extLst>
      <p:ext uri="{BB962C8B-B14F-4D97-AF65-F5344CB8AC3E}">
        <p14:creationId xmlns:p14="http://schemas.microsoft.com/office/powerpoint/2010/main" val="1899825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on the GIL, see:</a:t>
            </a:r>
          </a:p>
          <a:p>
            <a:r>
              <a:rPr lang="en-GB" dirty="0"/>
              <a:t>https://wiki.python.org/moin/GlobalInterpreterLock</a:t>
            </a:r>
          </a:p>
          <a:p>
            <a:r>
              <a:rPr lang="en-GB" dirty="0"/>
              <a:t>https://docs.python.org/3/c-api/init.html#thread-state-and-the-global-interpreter-lock</a:t>
            </a:r>
          </a:p>
          <a:p>
            <a:endParaRPr lang="en-GB" dirty="0"/>
          </a:p>
        </p:txBody>
      </p:sp>
    </p:spTree>
    <p:extLst>
      <p:ext uri="{BB962C8B-B14F-4D97-AF65-F5344CB8AC3E}">
        <p14:creationId xmlns:p14="http://schemas.microsoft.com/office/powerpoint/2010/main" val="1474237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example above is simple, but probably too simple. More usually, queues are used to line up tasks for Threads to do, adding tasks with put, and removing tasks with get. A 'main' thread can then be set to only proceed when all the tasks are done and the queue is empty with </a:t>
            </a:r>
          </a:p>
          <a:p>
            <a:r>
              <a:rPr lang="en-GB" dirty="0" err="1"/>
              <a:t>qu.join</a:t>
            </a:r>
            <a:r>
              <a:rPr lang="en-GB" dirty="0"/>
              <a:t>()</a:t>
            </a:r>
          </a:p>
          <a:p>
            <a:endParaRPr lang="en-GB" dirty="0"/>
          </a:p>
          <a:p>
            <a:r>
              <a:rPr lang="en-GB" dirty="0"/>
              <a:t>For more realistic examples, see:</a:t>
            </a:r>
          </a:p>
          <a:p>
            <a:r>
              <a:rPr lang="en-GB" dirty="0"/>
              <a:t>https://docs.python.org/3/library/queue.html</a:t>
            </a:r>
          </a:p>
          <a:p>
            <a:endParaRPr lang="en-GB" dirty="0"/>
          </a:p>
          <a:p>
            <a:r>
              <a:rPr lang="en-GB" dirty="0"/>
              <a:t>The above also isn't ideal, as we have to wait until Thread1 is finished before processing Thread2. These are the kinds of things you have to think through with threads; see: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https://docs.python.org/3/library/threading.html</a:t>
            </a:r>
          </a:p>
          <a:p>
            <a:r>
              <a:rPr lang="en-GB" dirty="0"/>
              <a:t>for more info about how to wait, or not, for threads. We're not going to go into detail here, as the GIL renders threads largely poor for our purposes. </a:t>
            </a:r>
          </a:p>
        </p:txBody>
      </p:sp>
    </p:spTree>
    <p:extLst>
      <p:ext uri="{BB962C8B-B14F-4D97-AF65-F5344CB8AC3E}">
        <p14:creationId xmlns:p14="http://schemas.microsoft.com/office/powerpoint/2010/main" val="2040858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59880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https://docs.python.org/3.4/library/multiprocessing.html</a:t>
            </a:r>
          </a:p>
        </p:txBody>
      </p:sp>
    </p:spTree>
    <p:extLst>
      <p:ext uri="{BB962C8B-B14F-4D97-AF65-F5344CB8AC3E}">
        <p14:creationId xmlns:p14="http://schemas.microsoft.com/office/powerpoint/2010/main" val="857989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https://docs.python.org/3/library/concurrent.futures.html</a:t>
            </a:r>
          </a:p>
          <a:p>
            <a:endParaRPr lang="en-GB" dirty="0"/>
          </a:p>
          <a:p>
            <a:r>
              <a:rPr lang="en-GB" dirty="0"/>
              <a:t>Note that we set up the function that we want to run on multiple cores, and then in the main thread we submit to this function. This starts a new process to run the function, separate from the current thread/program. Shutting this down releases the extra processing resources.</a:t>
            </a:r>
          </a:p>
          <a:p>
            <a:endParaRPr lang="en-GB" dirty="0"/>
          </a:p>
          <a:p>
            <a:endParaRPr lang="en-GB" dirty="0"/>
          </a:p>
          <a:p>
            <a:r>
              <a:rPr lang="en-GB" dirty="0"/>
              <a:t>Can also write this using the PPE as a context, thus:</a:t>
            </a:r>
          </a:p>
          <a:p>
            <a:pPr marL="0" indent="0">
              <a:buNone/>
            </a:pPr>
            <a:r>
              <a:rPr lang="en-GB" sz="1200" dirty="0">
                <a:latin typeface="Courier New" panose="02070309020205020404" pitchFamily="49" charset="0"/>
                <a:cs typeface="Courier New" panose="02070309020205020404" pitchFamily="49" charset="0"/>
              </a:rPr>
              <a:t>if __name__ == '__main__':</a:t>
            </a:r>
          </a:p>
          <a:p>
            <a:pPr marL="0" indent="0">
              <a:buNone/>
            </a:pPr>
            <a:r>
              <a:rPr lang="en-GB" sz="1200" dirty="0">
                <a:latin typeface="Courier New" panose="02070309020205020404" pitchFamily="49" charset="0"/>
                <a:cs typeface="Courier New" panose="02070309020205020404" pitchFamily="49" charset="0"/>
              </a:rPr>
              <a:t>	with </a:t>
            </a:r>
            <a:r>
              <a:rPr lang="en-GB" sz="1200" dirty="0" err="1">
                <a:latin typeface="Courier New" panose="02070309020205020404" pitchFamily="49" charset="0"/>
                <a:cs typeface="Courier New" panose="02070309020205020404" pitchFamily="49" charset="0"/>
              </a:rPr>
              <a:t>concurrent.futures.ProcessPoolExecutor</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max_workers</a:t>
            </a:r>
            <a:r>
              <a:rPr lang="en-GB" sz="1200" dirty="0">
                <a:latin typeface="Courier New" panose="02070309020205020404" pitchFamily="49" charset="0"/>
                <a:cs typeface="Courier New" panose="02070309020205020404" pitchFamily="49" charset="0"/>
              </a:rPr>
              <a:t>=4) as </a:t>
            </a:r>
            <a:r>
              <a:rPr lang="en-GB" sz="1200" dirty="0" err="1">
                <a:latin typeface="Courier New" panose="02070309020205020404" pitchFamily="49" charset="0"/>
                <a:cs typeface="Courier New" panose="02070309020205020404" pitchFamily="49" charset="0"/>
              </a:rPr>
              <a:t>ppe</a:t>
            </a:r>
            <a:r>
              <a:rPr lang="en-GB" sz="1200" dirty="0">
                <a:latin typeface="Courier New" panose="02070309020205020404" pitchFamily="49" charset="0"/>
                <a:cs typeface="Courier New" panose="02070309020205020404" pitchFamily="49" charset="0"/>
              </a:rPr>
              <a:t>:</a:t>
            </a:r>
          </a:p>
          <a:p>
            <a:pPr marL="0" indent="0">
              <a:buNone/>
            </a:pP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ppe.submit</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func</a:t>
            </a:r>
            <a:r>
              <a:rPr lang="en-GB" sz="1200" dirty="0">
                <a:latin typeface="Courier New" panose="02070309020205020404" pitchFamily="49" charset="0"/>
                <a:cs typeface="Courier New" panose="02070309020205020404" pitchFamily="49" charset="0"/>
              </a:rPr>
              <a:t>,"hello world")</a:t>
            </a:r>
          </a:p>
          <a:p>
            <a:pPr marL="0" indent="0">
              <a:buNone/>
            </a:pPr>
            <a:r>
              <a:rPr lang="en-GB" sz="1200" dirty="0">
                <a:latin typeface="Courier New" panose="02070309020205020404" pitchFamily="49" charset="0"/>
                <a:cs typeface="Courier New" panose="02070309020205020404" pitchFamily="49" charset="0"/>
              </a:rPr>
              <a:t>    </a:t>
            </a:r>
          </a:p>
          <a:p>
            <a:pPr marL="0" indent="0">
              <a:buNone/>
            </a:pPr>
            <a:r>
              <a:rPr lang="en-GB" sz="1200" dirty="0">
                <a:latin typeface="Courier New" panose="02070309020205020404" pitchFamily="49" charset="0"/>
                <a:cs typeface="Courier New" panose="02070309020205020404" pitchFamily="49" charset="0"/>
              </a:rPr>
              <a:t>which does the shutting down for us. </a:t>
            </a:r>
          </a:p>
          <a:p>
            <a:pPr marL="0" indent="0">
              <a:buNone/>
            </a:pPr>
            <a:endParaRPr lang="en-GB" sz="1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30939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process returns a "Future" object, which not only keeps track of whether the task/function has run, but also the result. It is usual for us to want to run several copies of the task on different cores, and gain several results. That's what the code above does. We use a comprehension to generate a set of Futures: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ppe.submit</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func</a:t>
            </a: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for </a:t>
            </a:r>
            <a:r>
              <a:rPr lang="en-GB" sz="1200" dirty="0" err="1">
                <a:latin typeface="Courier New" panose="02070309020205020404" pitchFamily="49" charset="0"/>
                <a:cs typeface="Courier New" panose="02070309020205020404" pitchFamily="49" charset="0"/>
              </a:rPr>
              <a:t>arg</a:t>
            </a:r>
            <a:r>
              <a:rPr lang="en-GB" sz="1200" dirty="0">
                <a:latin typeface="Courier New" panose="02070309020205020404" pitchFamily="49" charset="0"/>
                <a:cs typeface="Courier New" panose="02070309020205020404" pitchFamily="49" charset="0"/>
              </a:rPr>
              <a:t> in </a:t>
            </a:r>
            <a:r>
              <a:rPr lang="en-GB" sz="1200" dirty="0" err="1">
                <a:latin typeface="Courier New" panose="02070309020205020404" pitchFamily="49" charset="0"/>
                <a:cs typeface="Courier New" panose="02070309020205020404" pitchFamily="49" charset="0"/>
              </a:rPr>
              <a:t>args</a:t>
            </a:r>
            <a:r>
              <a:rPr lang="en-GB" sz="1200" dirty="0">
                <a:latin typeface="Courier New" panose="02070309020205020404" pitchFamily="49" charset="0"/>
                <a:cs typeface="Courier New" panose="02070309020205020404" pitchFamily="49" charset="0"/>
              </a:rPr>
              <a:t>}</a:t>
            </a:r>
          </a:p>
          <a:p>
            <a:r>
              <a:rPr lang="en-GB" dirty="0"/>
              <a:t>This does a submission for each </a:t>
            </a:r>
            <a:r>
              <a:rPr lang="en-GB" dirty="0" err="1"/>
              <a:t>arg</a:t>
            </a:r>
            <a:r>
              <a:rPr lang="en-GB" dirty="0"/>
              <a:t> in </a:t>
            </a:r>
            <a:r>
              <a:rPr lang="en-GB" dirty="0" err="1"/>
              <a:t>args</a:t>
            </a:r>
            <a:r>
              <a:rPr lang="en-GB" dirty="0"/>
              <a:t>. Each submission generates a Future object, which is then captured in the resulting set "{ }". </a:t>
            </a:r>
          </a:p>
          <a:p>
            <a:r>
              <a:rPr lang="en-GB" dirty="0"/>
              <a:t>This line:</a:t>
            </a:r>
          </a:p>
          <a:p>
            <a:pPr marL="0" indent="0">
              <a:buNone/>
            </a:pPr>
            <a:r>
              <a:rPr lang="en-GB" sz="1200" dirty="0">
                <a:latin typeface="Courier New" panose="02070309020205020404" pitchFamily="49" charset="0"/>
                <a:cs typeface="Courier New" panose="02070309020205020404" pitchFamily="49" charset="0"/>
              </a:rPr>
              <a:t>done, </a:t>
            </a:r>
            <a:r>
              <a:rPr lang="en-GB" sz="1200" dirty="0" err="1">
                <a:latin typeface="Courier New" panose="02070309020205020404" pitchFamily="49" charset="0"/>
                <a:cs typeface="Courier New" panose="02070309020205020404" pitchFamily="49" charset="0"/>
              </a:rPr>
              <a:t>not_done</a:t>
            </a:r>
            <a:r>
              <a:rPr lang="en-GB" sz="1200" dirty="0">
                <a:latin typeface="Courier New" panose="02070309020205020404" pitchFamily="49" charset="0"/>
                <a:cs typeface="Courier New" panose="02070309020205020404" pitchFamily="49" charset="0"/>
              </a:rPr>
              <a:t> = </a:t>
            </a:r>
            <a:r>
              <a:rPr lang="en-GB" sz="1200" dirty="0" err="1">
                <a:latin typeface="Courier New" panose="02070309020205020404" pitchFamily="49" charset="0"/>
                <a:cs typeface="Courier New" panose="02070309020205020404" pitchFamily="49" charset="0"/>
              </a:rPr>
              <a:t>concurrent.futures.wait</a:t>
            </a:r>
            <a:r>
              <a:rPr lang="en-GB" sz="1200" dirty="0">
                <a:latin typeface="Courier New" panose="02070309020205020404" pitchFamily="49" charset="0"/>
                <a:cs typeface="Courier New" panose="02070309020205020404" pitchFamily="49" charset="0"/>
              </a:rPr>
              <a:t>(fs=</a:t>
            </a:r>
            <a:r>
              <a:rPr lang="en-GB" sz="1200" dirty="0" err="1">
                <a:latin typeface="Courier New" panose="02070309020205020404" pitchFamily="49" charset="0"/>
                <a:cs typeface="Courier New" panose="02070309020205020404" pitchFamily="49" charset="0"/>
              </a:rPr>
              <a:t>future_set,timeout</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None,return_when</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concurrent.futures.ALL_COMPLETED</a:t>
            </a:r>
            <a:r>
              <a:rPr lang="en-GB" sz="1200" dirty="0">
                <a:latin typeface="Courier New" panose="02070309020205020404" pitchFamily="49" charset="0"/>
                <a:cs typeface="Courier New" panose="02070309020205020404" pitchFamily="49" charset="0"/>
              </a:rPr>
              <a:t>)</a:t>
            </a:r>
          </a:p>
          <a:p>
            <a:r>
              <a:rPr lang="en-GB" dirty="0"/>
              <a:t>causes the program to wait until all the tasks are done (or have failed/timed out). It generates two sets, containing the futures from those tasks done or not done. Generally we'd expect, for this simple example, for all to de done. </a:t>
            </a:r>
          </a:p>
          <a:p>
            <a:r>
              <a:rPr lang="en-GB" dirty="0"/>
              <a:t>Once done, we can iterate through the futures set we set up, pulling out the specific results. </a:t>
            </a:r>
          </a:p>
        </p:txBody>
      </p:sp>
    </p:spTree>
    <p:extLst>
      <p:ext uri="{BB962C8B-B14F-4D97-AF65-F5344CB8AC3E}">
        <p14:creationId xmlns:p14="http://schemas.microsoft.com/office/powerpoint/2010/main" val="29131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42F7E3AA-AD2F-46B3-9A5F-D39510666F3D}"/>
              </a:ext>
            </a:extLst>
          </p:cNvPr>
          <p:cNvSpPr>
            <a:spLocks noGrp="1" noChangeArrowheads="1"/>
          </p:cNvSpPr>
          <p:nvPr>
            <p:ph idx="1"/>
          </p:nvPr>
        </p:nvSpPr>
        <p:spPr>
          <a:xfrm>
            <a:off x="407368" y="2349500"/>
            <a:ext cx="9597057" cy="4237038"/>
          </a:xfrm>
        </p:spPr>
        <p:txBody>
          <a:bodyPr rtlCol="0">
            <a:normAutofit/>
          </a:bodyPr>
          <a:lstStyle/>
          <a:p>
            <a:pPr lvl="1" eaLnBrk="1" fontAlgn="auto" hangingPunct="1">
              <a:spcAft>
                <a:spcPts val="0"/>
              </a:spcAft>
              <a:buNone/>
              <a:defRPr/>
            </a:pPr>
            <a:r>
              <a:rPr lang="en-GB" sz="2000" dirty="0">
                <a:solidFill>
                  <a:schemeClr val="bg1">
                    <a:lumMod val="50000"/>
                  </a:schemeClr>
                </a:solidFill>
              </a:rPr>
              <a:t>Computational issues with modelling</a:t>
            </a:r>
          </a:p>
          <a:p>
            <a:pPr lvl="1" eaLnBrk="1" fontAlgn="auto" hangingPunct="1">
              <a:spcAft>
                <a:spcPts val="0"/>
              </a:spcAft>
              <a:buNone/>
              <a:defRPr/>
            </a:pPr>
            <a:r>
              <a:rPr lang="en-GB" dirty="0">
                <a:solidFill>
                  <a:schemeClr val="bg1">
                    <a:lumMod val="50000"/>
                  </a:schemeClr>
                </a:solidFill>
              </a:rPr>
              <a:t>High Performance Computing</a:t>
            </a:r>
          </a:p>
          <a:p>
            <a:pPr lvl="1" eaLnBrk="1" fontAlgn="auto" hangingPunct="1">
              <a:spcAft>
                <a:spcPts val="0"/>
              </a:spcAft>
              <a:buNone/>
              <a:defRPr/>
            </a:pPr>
            <a:r>
              <a:rPr lang="en-GB" sz="3600" dirty="0"/>
              <a:t>Parallel programming</a:t>
            </a:r>
          </a:p>
          <a:p>
            <a:pPr lvl="1" eaLnBrk="1" fontAlgn="auto" hangingPunct="1">
              <a:spcAft>
                <a:spcPts val="0"/>
              </a:spcAft>
              <a:buNone/>
              <a:defRPr/>
            </a:pPr>
            <a:r>
              <a:rPr lang="en-GB" dirty="0">
                <a:solidFill>
                  <a:schemeClr val="bg1">
                    <a:lumMod val="50000"/>
                  </a:schemeClr>
                </a:solidFill>
              </a:rPr>
              <a:t>Distributed computing architectures</a:t>
            </a:r>
          </a:p>
          <a:p>
            <a:pPr lvl="1" eaLnBrk="1" fontAlgn="auto" hangingPunct="1">
              <a:spcAft>
                <a:spcPts val="0"/>
              </a:spcAft>
              <a:buNone/>
              <a:defRPr/>
            </a:pPr>
            <a:endParaRPr lang="en-GB" sz="2000" dirty="0">
              <a:solidFill>
                <a:schemeClr val="bg1">
                  <a:lumMod val="50000"/>
                </a:schemeClr>
              </a:solidFill>
            </a:endParaRPr>
          </a:p>
        </p:txBody>
      </p:sp>
    </p:spTree>
    <p:extLst>
      <p:ext uri="{BB962C8B-B14F-4D97-AF65-F5344CB8AC3E}">
        <p14:creationId xmlns:p14="http://schemas.microsoft.com/office/powerpoint/2010/main" val="3561133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E561-97C7-47EC-82E4-2445125D7F38}"/>
              </a:ext>
            </a:extLst>
          </p:cNvPr>
          <p:cNvSpPr>
            <a:spLocks noGrp="1"/>
          </p:cNvSpPr>
          <p:nvPr>
            <p:ph type="title"/>
          </p:nvPr>
        </p:nvSpPr>
        <p:spPr/>
        <p:txBody>
          <a:bodyPr/>
          <a:lstStyle/>
          <a:p>
            <a:pPr algn="r"/>
            <a:r>
              <a:rPr lang="en-GB" dirty="0"/>
              <a:t>Getting results</a:t>
            </a:r>
          </a:p>
        </p:txBody>
      </p:sp>
      <p:sp>
        <p:nvSpPr>
          <p:cNvPr id="3" name="Content Placeholder 2">
            <a:extLst>
              <a:ext uri="{FF2B5EF4-FFF2-40B4-BE49-F238E27FC236}">
                <a16:creationId xmlns:a16="http://schemas.microsoft.com/office/drawing/2014/main" id="{08C1D3B4-7E09-43E4-9185-5DED6F172FBD}"/>
              </a:ext>
            </a:extLst>
          </p:cNvPr>
          <p:cNvSpPr>
            <a:spLocks noGrp="1"/>
          </p:cNvSpPr>
          <p:nvPr>
            <p:ph idx="1"/>
          </p:nvPr>
        </p:nvSpPr>
        <p:spPr>
          <a:xfrm>
            <a:off x="335360" y="836713"/>
            <a:ext cx="11665296" cy="5289452"/>
          </a:xfrm>
        </p:spPr>
        <p:txBody>
          <a:bodyPr/>
          <a:lstStyle/>
          <a:p>
            <a:pPr marL="0" indent="0">
              <a:buNone/>
            </a:pPr>
            <a:r>
              <a:rPr lang="en-GB" sz="1900" dirty="0">
                <a:latin typeface="Courier New" panose="02070309020205020404" pitchFamily="49" charset="0"/>
                <a:cs typeface="Courier New" panose="02070309020205020404" pitchFamily="49" charset="0"/>
              </a:rPr>
              <a:t>import </a:t>
            </a:r>
            <a:r>
              <a:rPr lang="en-GB" sz="1900" dirty="0" err="1">
                <a:latin typeface="Courier New" panose="02070309020205020404" pitchFamily="49" charset="0"/>
                <a:cs typeface="Courier New" panose="02070309020205020404" pitchFamily="49" charset="0"/>
              </a:rPr>
              <a:t>concurrent.futures</a:t>
            </a:r>
            <a:endParaRPr lang="en-GB" sz="1900" dirty="0">
              <a:latin typeface="Courier New" panose="02070309020205020404" pitchFamily="49" charset="0"/>
              <a:cs typeface="Courier New" panose="02070309020205020404" pitchFamily="49" charset="0"/>
            </a:endParaRPr>
          </a:p>
          <a:p>
            <a:pPr marL="0" indent="0">
              <a:buNone/>
            </a:pPr>
            <a:endParaRPr lang="en-GB" sz="1900" dirty="0">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def </a:t>
            </a:r>
            <a:r>
              <a:rPr lang="en-GB" sz="1900" dirty="0" err="1">
                <a:latin typeface="Courier New" panose="02070309020205020404" pitchFamily="49" charset="0"/>
                <a:cs typeface="Courier New" panose="02070309020205020404" pitchFamily="49" charset="0"/>
              </a:rPr>
              <a:t>func</a:t>
            </a:r>
            <a:r>
              <a:rPr lang="en-GB" sz="1900" dirty="0">
                <a:latin typeface="Courier New" panose="02070309020205020404" pitchFamily="49" charset="0"/>
                <a:cs typeface="Courier New" panose="02070309020205020404" pitchFamily="49" charset="0"/>
              </a:rPr>
              <a:t>(a):</a:t>
            </a:r>
          </a:p>
          <a:p>
            <a:pPr marL="0" indent="0">
              <a:buNone/>
            </a:pPr>
            <a:r>
              <a:rPr lang="en-GB" sz="1900" dirty="0">
                <a:latin typeface="Courier New" panose="02070309020205020404" pitchFamily="49" charset="0"/>
                <a:cs typeface="Courier New" panose="02070309020205020404" pitchFamily="49" charset="0"/>
              </a:rPr>
              <a:t>	print(a)</a:t>
            </a:r>
          </a:p>
          <a:p>
            <a:pPr marL="0" indent="0">
              <a:buNone/>
            </a:pPr>
            <a:endParaRPr lang="en-GB" sz="1900" dirty="0">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if __name__ == '__main__':</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ppe</a:t>
            </a:r>
            <a:r>
              <a:rPr lang="en-GB" sz="1900" dirty="0">
                <a:latin typeface="Courier New" panose="02070309020205020404" pitchFamily="49" charset="0"/>
                <a:cs typeface="Courier New" panose="02070309020205020404" pitchFamily="49" charset="0"/>
              </a:rPr>
              <a:t> = </a:t>
            </a:r>
            <a:r>
              <a:rPr lang="en-GB" sz="1900" dirty="0" err="1">
                <a:latin typeface="Courier New" panose="02070309020205020404" pitchFamily="49" charset="0"/>
                <a:cs typeface="Courier New" panose="02070309020205020404" pitchFamily="49" charset="0"/>
              </a:rPr>
              <a:t>concurrent.futures.ProcessPoolExecutor</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max_workers</a:t>
            </a:r>
            <a:r>
              <a:rPr lang="en-GB" sz="1900" dirty="0">
                <a:latin typeface="Courier New" panose="02070309020205020404" pitchFamily="49" charset="0"/>
                <a:cs typeface="Courier New" panose="02070309020205020404" pitchFamily="49" charset="0"/>
              </a:rPr>
              <a:t>=4)</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args</a:t>
            </a:r>
            <a:r>
              <a:rPr lang="en-GB" sz="1900" dirty="0">
                <a:latin typeface="Courier New" panose="02070309020205020404" pitchFamily="49" charset="0"/>
                <a:cs typeface="Courier New" panose="02070309020205020404" pitchFamily="49" charset="0"/>
              </a:rPr>
              <a:t> = ["10","20","30","40"]</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future_set</a:t>
            </a:r>
            <a:r>
              <a:rPr lang="en-GB" sz="1900" dirty="0">
                <a:latin typeface="Courier New" panose="02070309020205020404" pitchFamily="49" charset="0"/>
                <a:cs typeface="Courier New" panose="02070309020205020404" pitchFamily="49" charset="0"/>
              </a:rPr>
              <a:t> = {</a:t>
            </a:r>
            <a:r>
              <a:rPr lang="en-GB" sz="1900" dirty="0" err="1">
                <a:latin typeface="Courier New" panose="02070309020205020404" pitchFamily="49" charset="0"/>
                <a:cs typeface="Courier New" panose="02070309020205020404" pitchFamily="49" charset="0"/>
              </a:rPr>
              <a:t>ppe.submit</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func</a:t>
            </a: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for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in </a:t>
            </a:r>
            <a:r>
              <a:rPr lang="en-GB" sz="1900" dirty="0" err="1">
                <a:latin typeface="Courier New" panose="02070309020205020404" pitchFamily="49" charset="0"/>
                <a:cs typeface="Courier New" panose="02070309020205020404" pitchFamily="49" charset="0"/>
              </a:rPr>
              <a:t>args</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done, </a:t>
            </a:r>
            <a:r>
              <a:rPr lang="en-GB" sz="1900" dirty="0" err="1">
                <a:latin typeface="Courier New" panose="02070309020205020404" pitchFamily="49" charset="0"/>
                <a:cs typeface="Courier New" panose="02070309020205020404" pitchFamily="49" charset="0"/>
              </a:rPr>
              <a:t>not_done</a:t>
            </a:r>
            <a:r>
              <a:rPr lang="en-GB" sz="1900" dirty="0">
                <a:latin typeface="Courier New" panose="02070309020205020404" pitchFamily="49" charset="0"/>
                <a:cs typeface="Courier New" panose="02070309020205020404" pitchFamily="49" charset="0"/>
              </a:rPr>
              <a:t> = </a:t>
            </a:r>
            <a:r>
              <a:rPr lang="en-GB" sz="1900" dirty="0" err="1">
                <a:latin typeface="Courier New" panose="02070309020205020404" pitchFamily="49" charset="0"/>
                <a:cs typeface="Courier New" panose="02070309020205020404" pitchFamily="49" charset="0"/>
              </a:rPr>
              <a:t>concurrent.futures.wait</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fs= </a:t>
            </a:r>
            <a:r>
              <a:rPr lang="en-GB" sz="1900" dirty="0" err="1">
                <a:latin typeface="Courier New" panose="02070309020205020404" pitchFamily="49" charset="0"/>
                <a:cs typeface="Courier New" panose="02070309020205020404" pitchFamily="49" charset="0"/>
              </a:rPr>
              <a:t>future_set,timeout</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None,return_when</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concurrent.futures.ALL_COMPLETED</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for future in </a:t>
            </a:r>
            <a:r>
              <a:rPr lang="en-GB" sz="1900" dirty="0" err="1">
                <a:latin typeface="Courier New" panose="02070309020205020404" pitchFamily="49" charset="0"/>
                <a:cs typeface="Courier New" panose="02070309020205020404" pitchFamily="49" charset="0"/>
              </a:rPr>
              <a:t>future_set</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print(</a:t>
            </a:r>
            <a:r>
              <a:rPr lang="en-GB" sz="1900" dirty="0" err="1">
                <a:latin typeface="Courier New" panose="02070309020205020404" pitchFamily="49" charset="0"/>
                <a:cs typeface="Courier New" panose="02070309020205020404" pitchFamily="49" charset="0"/>
              </a:rPr>
              <a:t>future.result</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ppe.shutdown</a:t>
            </a:r>
            <a:r>
              <a:rPr lang="en-GB" sz="19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277876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E561-97C7-47EC-82E4-2445125D7F38}"/>
              </a:ext>
            </a:extLst>
          </p:cNvPr>
          <p:cNvSpPr>
            <a:spLocks noGrp="1"/>
          </p:cNvSpPr>
          <p:nvPr>
            <p:ph type="title"/>
          </p:nvPr>
        </p:nvSpPr>
        <p:spPr/>
        <p:txBody>
          <a:bodyPr/>
          <a:lstStyle/>
          <a:p>
            <a:pPr algn="r"/>
            <a:r>
              <a:rPr lang="en-GB" dirty="0"/>
              <a:t>Getting results</a:t>
            </a:r>
          </a:p>
        </p:txBody>
      </p:sp>
      <p:sp>
        <p:nvSpPr>
          <p:cNvPr id="3" name="Content Placeholder 2">
            <a:extLst>
              <a:ext uri="{FF2B5EF4-FFF2-40B4-BE49-F238E27FC236}">
                <a16:creationId xmlns:a16="http://schemas.microsoft.com/office/drawing/2014/main" id="{08C1D3B4-7E09-43E4-9185-5DED6F172FBD}"/>
              </a:ext>
            </a:extLst>
          </p:cNvPr>
          <p:cNvSpPr>
            <a:spLocks noGrp="1"/>
          </p:cNvSpPr>
          <p:nvPr>
            <p:ph idx="1"/>
          </p:nvPr>
        </p:nvSpPr>
        <p:spPr>
          <a:xfrm>
            <a:off x="335360" y="836713"/>
            <a:ext cx="11665296" cy="5289452"/>
          </a:xfrm>
        </p:spPr>
        <p:txBody>
          <a:bodyPr/>
          <a:lstStyle/>
          <a:p>
            <a:pPr marL="0" indent="0">
              <a:buNone/>
            </a:pPr>
            <a:r>
              <a:rPr lang="en-GB" sz="1900" dirty="0">
                <a:latin typeface="Courier New" panose="02070309020205020404" pitchFamily="49" charset="0"/>
                <a:cs typeface="Courier New" panose="02070309020205020404" pitchFamily="49" charset="0"/>
              </a:rPr>
              <a:t>import </a:t>
            </a:r>
            <a:r>
              <a:rPr lang="en-GB" sz="1900" dirty="0" err="1">
                <a:latin typeface="Courier New" panose="02070309020205020404" pitchFamily="49" charset="0"/>
                <a:cs typeface="Courier New" panose="02070309020205020404" pitchFamily="49" charset="0"/>
              </a:rPr>
              <a:t>concurrent.futures</a:t>
            </a:r>
            <a:endParaRPr lang="en-GB" sz="1900" dirty="0">
              <a:latin typeface="Courier New" panose="02070309020205020404" pitchFamily="49" charset="0"/>
              <a:cs typeface="Courier New" panose="02070309020205020404" pitchFamily="49" charset="0"/>
            </a:endParaRPr>
          </a:p>
          <a:p>
            <a:pPr marL="0" indent="0">
              <a:buNone/>
            </a:pPr>
            <a:endParaRPr lang="en-GB" sz="1900" dirty="0">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def </a:t>
            </a:r>
            <a:r>
              <a:rPr lang="en-GB" sz="1900" dirty="0" err="1">
                <a:latin typeface="Courier New" panose="02070309020205020404" pitchFamily="49" charset="0"/>
                <a:cs typeface="Courier New" panose="02070309020205020404" pitchFamily="49" charset="0"/>
              </a:rPr>
              <a:t>func</a:t>
            </a:r>
            <a:r>
              <a:rPr lang="en-GB" sz="1900" dirty="0">
                <a:latin typeface="Courier New" panose="02070309020205020404" pitchFamily="49" charset="0"/>
                <a:cs typeface="Courier New" panose="02070309020205020404" pitchFamily="49" charset="0"/>
              </a:rPr>
              <a:t>(a):</a:t>
            </a:r>
          </a:p>
          <a:p>
            <a:pPr marL="0" indent="0">
              <a:buNone/>
            </a:pPr>
            <a:r>
              <a:rPr lang="en-GB" sz="1900" dirty="0">
                <a:latin typeface="Courier New" panose="02070309020205020404" pitchFamily="49" charset="0"/>
                <a:cs typeface="Courier New" panose="02070309020205020404" pitchFamily="49" charset="0"/>
              </a:rPr>
              <a:t>	print(a)</a:t>
            </a:r>
          </a:p>
          <a:p>
            <a:pPr marL="0" indent="0">
              <a:buNone/>
            </a:pPr>
            <a:endParaRPr lang="en-GB" sz="1900" dirty="0">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if __name__ == '__main__':</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ppe</a:t>
            </a:r>
            <a:r>
              <a:rPr lang="en-GB" sz="1900" dirty="0">
                <a:latin typeface="Courier New" panose="02070309020205020404" pitchFamily="49" charset="0"/>
                <a:cs typeface="Courier New" panose="02070309020205020404" pitchFamily="49" charset="0"/>
              </a:rPr>
              <a:t> = </a:t>
            </a:r>
            <a:r>
              <a:rPr lang="en-GB" sz="1900" dirty="0" err="1">
                <a:latin typeface="Courier New" panose="02070309020205020404" pitchFamily="49" charset="0"/>
                <a:cs typeface="Courier New" panose="02070309020205020404" pitchFamily="49" charset="0"/>
              </a:rPr>
              <a:t>concurrent.futures.ProcessPoolExecutor</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max_workers</a:t>
            </a:r>
            <a:r>
              <a:rPr lang="en-GB" sz="1900" dirty="0">
                <a:latin typeface="Courier New" panose="02070309020205020404" pitchFamily="49" charset="0"/>
                <a:cs typeface="Courier New" panose="02070309020205020404" pitchFamily="49" charset="0"/>
              </a:rPr>
              <a:t>=4)</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args</a:t>
            </a:r>
            <a:r>
              <a:rPr lang="en-GB" sz="1900" dirty="0">
                <a:latin typeface="Courier New" panose="02070309020205020404" pitchFamily="49" charset="0"/>
                <a:cs typeface="Courier New" panose="02070309020205020404" pitchFamily="49" charset="0"/>
              </a:rPr>
              <a:t> = ["10","20","30","40"]</a:t>
            </a:r>
          </a:p>
          <a:p>
            <a:pPr marL="0" indent="0">
              <a:buNone/>
            </a:pPr>
            <a:r>
              <a:rPr lang="en-GB" sz="1900" dirty="0">
                <a:latin typeface="Courier New" panose="02070309020205020404" pitchFamily="49" charset="0"/>
                <a:cs typeface="Courier New" panose="02070309020205020404" pitchFamily="49" charset="0"/>
              </a:rPr>
              <a:t>    results = {</a:t>
            </a:r>
            <a:r>
              <a:rPr lang="en-GB" sz="1900" dirty="0" err="1">
                <a:latin typeface="Courier New" panose="02070309020205020404" pitchFamily="49" charset="0"/>
                <a:cs typeface="Courier New" panose="02070309020205020404" pitchFamily="49" charset="0"/>
              </a:rPr>
              <a:t>ppe.submit</a:t>
            </a:r>
            <a:r>
              <a:rPr lang="en-GB" sz="1900" dirty="0">
                <a:latin typeface="Courier New" panose="02070309020205020404" pitchFamily="49" charset="0"/>
                <a:cs typeface="Courier New" panose="02070309020205020404" pitchFamily="49" charset="0"/>
              </a:rPr>
              <a:t>(</a:t>
            </a:r>
            <a:r>
              <a:rPr lang="en-GB" sz="1900" dirty="0" err="1">
                <a:latin typeface="Courier New" panose="02070309020205020404" pitchFamily="49" charset="0"/>
                <a:cs typeface="Courier New" panose="02070309020205020404" pitchFamily="49" charset="0"/>
              </a:rPr>
              <a:t>func</a:t>
            </a: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for </a:t>
            </a:r>
            <a:r>
              <a:rPr lang="en-GB" sz="1900" dirty="0" err="1">
                <a:latin typeface="Courier New" panose="02070309020205020404" pitchFamily="49" charset="0"/>
                <a:cs typeface="Courier New" panose="02070309020205020404" pitchFamily="49" charset="0"/>
              </a:rPr>
              <a:t>arg</a:t>
            </a:r>
            <a:r>
              <a:rPr lang="en-GB" sz="1900" dirty="0">
                <a:latin typeface="Courier New" panose="02070309020205020404" pitchFamily="49" charset="0"/>
                <a:cs typeface="Courier New" panose="02070309020205020404" pitchFamily="49" charset="0"/>
              </a:rPr>
              <a:t> in </a:t>
            </a:r>
            <a:r>
              <a:rPr lang="en-GB" sz="1900" dirty="0" err="1">
                <a:latin typeface="Courier New" panose="02070309020205020404" pitchFamily="49" charset="0"/>
                <a:cs typeface="Courier New" panose="02070309020205020404" pitchFamily="49" charset="0"/>
              </a:rPr>
              <a:t>args</a:t>
            </a:r>
            <a:r>
              <a:rPr lang="en-GB" sz="1900" dirty="0">
                <a:latin typeface="Courier New" panose="02070309020205020404" pitchFamily="49" charset="0"/>
                <a:cs typeface="Courier New" panose="02070309020205020404" pitchFamily="49" charset="0"/>
              </a:rPr>
              <a:t>}</a:t>
            </a:r>
          </a:p>
          <a:p>
            <a:pPr marL="0" indent="0">
              <a:buNone/>
            </a:pPr>
            <a:r>
              <a:rPr lang="en-GB" sz="1900" b="1" dirty="0">
                <a:latin typeface="Courier New" panose="02070309020205020404" pitchFamily="49" charset="0"/>
                <a:cs typeface="Courier New" panose="02070309020205020404" pitchFamily="49" charset="0"/>
              </a:rPr>
              <a:t>    for future in </a:t>
            </a:r>
            <a:r>
              <a:rPr lang="en-GB" sz="1900" b="1" dirty="0" err="1">
                <a:latin typeface="Courier New" panose="02070309020205020404" pitchFamily="49" charset="0"/>
                <a:cs typeface="Courier New" panose="02070309020205020404" pitchFamily="49" charset="0"/>
              </a:rPr>
              <a:t>concurrent.futures.as_completed</a:t>
            </a:r>
            <a:r>
              <a:rPr lang="en-GB" sz="1900" b="1" dirty="0">
                <a:latin typeface="Courier New" panose="02070309020205020404" pitchFamily="49" charset="0"/>
                <a:cs typeface="Courier New" panose="02070309020205020404" pitchFamily="49" charset="0"/>
              </a:rPr>
              <a:t>(results, timeout=None):</a:t>
            </a:r>
          </a:p>
          <a:p>
            <a:pPr marL="0" indent="0">
              <a:buNone/>
            </a:pPr>
            <a:r>
              <a:rPr lang="en-GB" sz="1900" b="1" dirty="0">
                <a:latin typeface="Courier New" panose="02070309020205020404" pitchFamily="49" charset="0"/>
                <a:cs typeface="Courier New" panose="02070309020205020404" pitchFamily="49" charset="0"/>
              </a:rPr>
              <a:t>	print(</a:t>
            </a:r>
            <a:r>
              <a:rPr lang="en-GB" sz="1900" b="1" dirty="0" err="1">
                <a:latin typeface="Courier New" panose="02070309020205020404" pitchFamily="49" charset="0"/>
                <a:cs typeface="Courier New" panose="02070309020205020404" pitchFamily="49" charset="0"/>
              </a:rPr>
              <a:t>future.result</a:t>
            </a:r>
            <a:r>
              <a:rPr lang="en-GB" sz="1900" b="1"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err="1">
                <a:latin typeface="Courier New" panose="02070309020205020404" pitchFamily="49" charset="0"/>
                <a:cs typeface="Courier New" panose="02070309020205020404" pitchFamily="49" charset="0"/>
              </a:rPr>
              <a:t>ppe.shutdown</a:t>
            </a:r>
            <a:r>
              <a:rPr lang="en-GB" sz="19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690304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E561-97C7-47EC-82E4-2445125D7F38}"/>
              </a:ext>
            </a:extLst>
          </p:cNvPr>
          <p:cNvSpPr>
            <a:spLocks noGrp="1"/>
          </p:cNvSpPr>
          <p:nvPr>
            <p:ph type="title"/>
          </p:nvPr>
        </p:nvSpPr>
        <p:spPr/>
        <p:txBody>
          <a:bodyPr/>
          <a:lstStyle/>
          <a:p>
            <a:pPr algn="r"/>
            <a:r>
              <a:rPr lang="en-GB" dirty="0"/>
              <a:t>Multi-process programs</a:t>
            </a:r>
          </a:p>
        </p:txBody>
      </p:sp>
      <p:sp>
        <p:nvSpPr>
          <p:cNvPr id="3" name="Content Placeholder 2">
            <a:extLst>
              <a:ext uri="{FF2B5EF4-FFF2-40B4-BE49-F238E27FC236}">
                <a16:creationId xmlns:a16="http://schemas.microsoft.com/office/drawing/2014/main" id="{08C1D3B4-7E09-43E4-9185-5DED6F172FBD}"/>
              </a:ext>
            </a:extLst>
          </p:cNvPr>
          <p:cNvSpPr>
            <a:spLocks noGrp="1"/>
          </p:cNvSpPr>
          <p:nvPr>
            <p:ph idx="1"/>
          </p:nvPr>
        </p:nvSpPr>
        <p:spPr/>
        <p:txBody>
          <a:bodyPr/>
          <a:lstStyle/>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concurrent.futures</a:t>
            </a: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def </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	print(a)</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if __name__ == '__main__':</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concurrent.futures.ProcessPoolExecutor</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max_workers</a:t>
            </a:r>
            <a:r>
              <a:rPr lang="en-GB" sz="2000" dirty="0">
                <a:latin typeface="Courier New" panose="02070309020205020404" pitchFamily="49" charset="0"/>
                <a:cs typeface="Courier New" panose="02070309020205020404" pitchFamily="49" charset="0"/>
              </a:rPr>
              <a:t>=4)</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args</a:t>
            </a:r>
            <a:r>
              <a:rPr lang="en-GB" sz="2000" dirty="0">
                <a:latin typeface="Courier New" panose="02070309020205020404" pitchFamily="49" charset="0"/>
                <a:cs typeface="Courier New" panose="02070309020205020404" pitchFamily="49" charset="0"/>
              </a:rPr>
              <a:t> = ["10","20","30","40"]</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ppe.map</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func,args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ppe.shutdown</a:t>
            </a:r>
            <a:r>
              <a:rPr lang="en-GB"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753788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1D567-FE22-4E19-AF84-1BB7D6CFEE47}"/>
              </a:ext>
            </a:extLst>
          </p:cNvPr>
          <p:cNvSpPr>
            <a:spLocks noGrp="1"/>
          </p:cNvSpPr>
          <p:nvPr>
            <p:ph type="title"/>
          </p:nvPr>
        </p:nvSpPr>
        <p:spPr/>
        <p:txBody>
          <a:bodyPr/>
          <a:lstStyle/>
          <a:p>
            <a:pPr algn="r"/>
            <a:r>
              <a:rPr lang="en-GB" dirty="0"/>
              <a:t>Other functions</a:t>
            </a:r>
          </a:p>
        </p:txBody>
      </p:sp>
      <p:sp>
        <p:nvSpPr>
          <p:cNvPr id="3" name="Content Placeholder 2">
            <a:extLst>
              <a:ext uri="{FF2B5EF4-FFF2-40B4-BE49-F238E27FC236}">
                <a16:creationId xmlns:a16="http://schemas.microsoft.com/office/drawing/2014/main" id="{28D30FB5-0C71-4CFB-83C5-4A59390B5FE5}"/>
              </a:ext>
            </a:extLst>
          </p:cNvPr>
          <p:cNvSpPr>
            <a:spLocks noGrp="1"/>
          </p:cNvSpPr>
          <p:nvPr>
            <p:ph idx="1"/>
          </p:nvPr>
        </p:nvSpPr>
        <p:spPr>
          <a:xfrm>
            <a:off x="609600" y="1700808"/>
            <a:ext cx="10972800" cy="4882554"/>
          </a:xfrm>
        </p:spPr>
        <p:txBody>
          <a:bodyPr/>
          <a:lstStyle/>
          <a:p>
            <a:pPr marL="0" indent="0">
              <a:buNone/>
            </a:pPr>
            <a:r>
              <a:rPr lang="en-GB" sz="2800" dirty="0"/>
              <a:t>Can also check whether tasks are running or not, and cancel them.</a:t>
            </a:r>
          </a:p>
          <a:p>
            <a:pPr marL="0" indent="0">
              <a:buNone/>
            </a:pPr>
            <a:endParaRPr lang="en-GB" sz="2800" dirty="0"/>
          </a:p>
          <a:p>
            <a:pPr marL="0" indent="0">
              <a:buNone/>
            </a:pPr>
            <a:r>
              <a:rPr lang="en-GB" sz="2800" dirty="0" err="1">
                <a:latin typeface="Courier New" panose="02070309020205020404" pitchFamily="49" charset="0"/>
                <a:cs typeface="Courier New" panose="02070309020205020404" pitchFamily="49" charset="0"/>
              </a:rPr>
              <a:t>future.add_done_callback</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fn</a:t>
            </a:r>
            <a:r>
              <a:rPr lang="en-GB" sz="2800" dirty="0">
                <a:latin typeface="Courier New" panose="02070309020205020404" pitchFamily="49" charset="0"/>
                <a:cs typeface="Courier New" panose="02070309020205020404" pitchFamily="49" charset="0"/>
              </a:rPr>
              <a:t>)</a:t>
            </a:r>
          </a:p>
          <a:p>
            <a:pPr marL="0" indent="0">
              <a:buNone/>
            </a:pPr>
            <a:r>
              <a:rPr lang="en-GB" sz="2800" dirty="0"/>
              <a:t>Allows you to add a </a:t>
            </a:r>
            <a:r>
              <a:rPr lang="en-GB" sz="2800" dirty="0" err="1"/>
              <a:t>callback</a:t>
            </a:r>
            <a:r>
              <a:rPr lang="en-GB" sz="2800" dirty="0"/>
              <a:t> function that is called and passed the future object when the task is done. You can then extract the result from the future object as before.</a:t>
            </a:r>
          </a:p>
          <a:p>
            <a:pPr marL="0" indent="0">
              <a:buNone/>
            </a:pPr>
            <a:endParaRPr lang="en-GB" sz="2800" dirty="0"/>
          </a:p>
          <a:p>
            <a:pPr marL="0" indent="0">
              <a:buNone/>
            </a:pPr>
            <a:r>
              <a:rPr lang="en-GB" sz="2800" dirty="0"/>
              <a:t>The library can also be adjusted easily to make the program run as threads rather than processes, meaning it is simple to develop threaded programs where efficient, but convert them when it becomes less so.</a:t>
            </a:r>
          </a:p>
        </p:txBody>
      </p:sp>
    </p:spTree>
    <p:extLst>
      <p:ext uri="{BB962C8B-B14F-4D97-AF65-F5344CB8AC3E}">
        <p14:creationId xmlns:p14="http://schemas.microsoft.com/office/powerpoint/2010/main" val="1995309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7126-44C8-49B4-BE90-7841E9E04028}"/>
              </a:ext>
            </a:extLst>
          </p:cNvPr>
          <p:cNvSpPr>
            <a:spLocks noGrp="1"/>
          </p:cNvSpPr>
          <p:nvPr>
            <p:ph type="title"/>
          </p:nvPr>
        </p:nvSpPr>
        <p:spPr/>
        <p:txBody>
          <a:bodyPr/>
          <a:lstStyle/>
          <a:p>
            <a:pPr algn="r"/>
            <a:r>
              <a:rPr lang="en-GB" dirty="0"/>
              <a:t>Distributed parallelisation</a:t>
            </a:r>
          </a:p>
        </p:txBody>
      </p:sp>
      <p:sp>
        <p:nvSpPr>
          <p:cNvPr id="3" name="Content Placeholder 2">
            <a:extLst>
              <a:ext uri="{FF2B5EF4-FFF2-40B4-BE49-F238E27FC236}">
                <a16:creationId xmlns:a16="http://schemas.microsoft.com/office/drawing/2014/main" id="{D37520C7-6FC5-474D-A7E4-4303A2978CF3}"/>
              </a:ext>
            </a:extLst>
          </p:cNvPr>
          <p:cNvSpPr>
            <a:spLocks noGrp="1"/>
          </p:cNvSpPr>
          <p:nvPr>
            <p:ph idx="1"/>
          </p:nvPr>
        </p:nvSpPr>
        <p:spPr/>
        <p:txBody>
          <a:bodyPr/>
          <a:lstStyle/>
          <a:p>
            <a:pPr marL="0" indent="0">
              <a:buNone/>
            </a:pPr>
            <a:r>
              <a:rPr lang="en-GB" sz="2800" dirty="0"/>
              <a:t>If we want to do the same thing across multiple machines, the best way is to use celery: </a:t>
            </a:r>
            <a:r>
              <a:rPr lang="en-GB" sz="2800" dirty="0">
                <a:solidFill>
                  <a:schemeClr val="tx2">
                    <a:lumMod val="60000"/>
                    <a:lumOff val="40000"/>
                  </a:schemeClr>
                </a:solidFill>
              </a:rPr>
              <a:t>http://www.celeryproject.org/</a:t>
            </a:r>
          </a:p>
          <a:p>
            <a:pPr marL="0" indent="0">
              <a:buNone/>
            </a:pPr>
            <a:r>
              <a:rPr lang="en-GB" sz="2800" dirty="0"/>
              <a:t>This sets up:</a:t>
            </a:r>
          </a:p>
          <a:p>
            <a:pPr marL="0" indent="0">
              <a:buNone/>
            </a:pPr>
            <a:r>
              <a:rPr lang="en-GB" sz="2800" dirty="0"/>
              <a:t>	A broker: negotiates everything.</a:t>
            </a:r>
          </a:p>
          <a:p>
            <a:pPr marL="0" indent="0">
              <a:buNone/>
            </a:pPr>
            <a:r>
              <a:rPr lang="en-GB" sz="2800" dirty="0"/>
              <a:t>	A backend data store: stores results.</a:t>
            </a:r>
          </a:p>
          <a:p>
            <a:pPr marL="0" indent="0">
              <a:buNone/>
            </a:pPr>
            <a:r>
              <a:rPr lang="en-GB" sz="2800" dirty="0"/>
              <a:t>	Worker machines: that do the jobs.</a:t>
            </a:r>
          </a:p>
          <a:p>
            <a:pPr marL="0" indent="0">
              <a:buNone/>
            </a:pPr>
            <a:r>
              <a:rPr lang="en-GB" sz="2800" dirty="0"/>
              <a:t>Largely for batch distribution of jobs, but works within programs, for example to batch distribute function calls.</a:t>
            </a:r>
          </a:p>
        </p:txBody>
      </p:sp>
    </p:spTree>
    <p:extLst>
      <p:ext uri="{BB962C8B-B14F-4D97-AF65-F5344CB8AC3E}">
        <p14:creationId xmlns:p14="http://schemas.microsoft.com/office/powerpoint/2010/main" val="171564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02D77-7F0C-491A-8D56-F88C523C8A91}"/>
              </a:ext>
            </a:extLst>
          </p:cNvPr>
          <p:cNvSpPr>
            <a:spLocks noGrp="1"/>
          </p:cNvSpPr>
          <p:nvPr>
            <p:ph type="title"/>
          </p:nvPr>
        </p:nvSpPr>
        <p:spPr/>
        <p:txBody>
          <a:bodyPr/>
          <a:lstStyle/>
          <a:p>
            <a:pPr algn="r"/>
            <a:r>
              <a:rPr lang="en-GB" dirty="0"/>
              <a:t>Broker and Backend</a:t>
            </a:r>
          </a:p>
        </p:txBody>
      </p:sp>
      <p:sp>
        <p:nvSpPr>
          <p:cNvPr id="3" name="Content Placeholder 2">
            <a:extLst>
              <a:ext uri="{FF2B5EF4-FFF2-40B4-BE49-F238E27FC236}">
                <a16:creationId xmlns:a16="http://schemas.microsoft.com/office/drawing/2014/main" id="{30540347-3C57-44D7-881D-4027AAAB0817}"/>
              </a:ext>
            </a:extLst>
          </p:cNvPr>
          <p:cNvSpPr>
            <a:spLocks noGrp="1"/>
          </p:cNvSpPr>
          <p:nvPr>
            <p:ph idx="1"/>
          </p:nvPr>
        </p:nvSpPr>
        <p:spPr>
          <a:xfrm>
            <a:off x="609600" y="1196752"/>
            <a:ext cx="10972800" cy="5256583"/>
          </a:xfrm>
        </p:spPr>
        <p:txBody>
          <a:bodyPr/>
          <a:lstStyle/>
          <a:p>
            <a:pPr marL="0" indent="0">
              <a:buNone/>
            </a:pPr>
            <a:r>
              <a:rPr lang="en-GB" sz="2800" dirty="0"/>
              <a:t>Broker negotiates which machine is to do which job.</a:t>
            </a:r>
          </a:p>
          <a:p>
            <a:pPr marL="0" indent="0">
              <a:buNone/>
            </a:pPr>
            <a:r>
              <a:rPr lang="en-GB" sz="2800" dirty="0"/>
              <a:t>Common example is RabbitMQ: </a:t>
            </a:r>
            <a:r>
              <a:rPr lang="en-GB" sz="2800" dirty="0">
                <a:solidFill>
                  <a:schemeClr val="tx2">
                    <a:lumMod val="60000"/>
                    <a:lumOff val="40000"/>
                  </a:schemeClr>
                </a:solidFill>
              </a:rPr>
              <a:t>https://www.rabbitmq.com/</a:t>
            </a:r>
          </a:p>
          <a:p>
            <a:pPr marL="0" indent="0">
              <a:buNone/>
            </a:pPr>
            <a:r>
              <a:rPr lang="en-GB" sz="2800" dirty="0"/>
              <a:t>This uses the binary-level Advanced Message Queuing Protocol (AMQP) to transfer messages between machines.</a:t>
            </a:r>
          </a:p>
          <a:p>
            <a:pPr marL="0" indent="0">
              <a:buNone/>
            </a:pPr>
            <a:endParaRPr lang="en-GB" sz="2800" dirty="0"/>
          </a:p>
          <a:p>
            <a:pPr marL="0" indent="0">
              <a:buNone/>
            </a:pPr>
            <a:r>
              <a:rPr lang="en-GB" sz="2800" dirty="0"/>
              <a:t>Backend stores results.</a:t>
            </a:r>
          </a:p>
          <a:p>
            <a:pPr marL="0" indent="0">
              <a:buNone/>
            </a:pPr>
            <a:r>
              <a:rPr lang="en-GB" sz="2800" dirty="0"/>
              <a:t>Common example is </a:t>
            </a:r>
            <a:r>
              <a:rPr lang="en-GB" sz="2800" dirty="0" err="1"/>
              <a:t>Redis</a:t>
            </a:r>
            <a:r>
              <a:rPr lang="en-GB" sz="2800" dirty="0"/>
              <a:t>: </a:t>
            </a:r>
            <a:r>
              <a:rPr lang="en-GB" sz="2800" dirty="0">
                <a:solidFill>
                  <a:schemeClr val="tx2">
                    <a:lumMod val="60000"/>
                    <a:lumOff val="40000"/>
                  </a:schemeClr>
                </a:solidFill>
              </a:rPr>
              <a:t>https://redis.io/ </a:t>
            </a:r>
            <a:r>
              <a:rPr lang="en-GB" sz="2800" dirty="0"/>
              <a:t>but you can also use RabbitMQ.</a:t>
            </a:r>
          </a:p>
          <a:p>
            <a:pPr marL="0" indent="0">
              <a:buNone/>
            </a:pPr>
            <a:endParaRPr lang="en-GB" sz="2800" dirty="0"/>
          </a:p>
          <a:p>
            <a:pPr marL="0" indent="0">
              <a:buNone/>
            </a:pPr>
            <a:r>
              <a:rPr lang="en-GB" sz="2800" dirty="0"/>
              <a:t>Workers register with the broker and backend, and then can be allocated tasks.</a:t>
            </a:r>
          </a:p>
        </p:txBody>
      </p:sp>
    </p:spTree>
    <p:extLst>
      <p:ext uri="{BB962C8B-B14F-4D97-AF65-F5344CB8AC3E}">
        <p14:creationId xmlns:p14="http://schemas.microsoft.com/office/powerpoint/2010/main" val="1382338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0B286-8149-4201-A45A-78383AD95943}"/>
              </a:ext>
            </a:extLst>
          </p:cNvPr>
          <p:cNvSpPr>
            <a:spLocks noGrp="1"/>
          </p:cNvSpPr>
          <p:nvPr>
            <p:ph type="title"/>
          </p:nvPr>
        </p:nvSpPr>
        <p:spPr/>
        <p:txBody>
          <a:bodyPr/>
          <a:lstStyle/>
          <a:p>
            <a:pPr algn="r"/>
            <a:r>
              <a:rPr lang="en-GB" dirty="0"/>
              <a:t>Example: cel.py</a:t>
            </a:r>
          </a:p>
        </p:txBody>
      </p:sp>
      <p:sp>
        <p:nvSpPr>
          <p:cNvPr id="3" name="Content Placeholder 2">
            <a:extLst>
              <a:ext uri="{FF2B5EF4-FFF2-40B4-BE49-F238E27FC236}">
                <a16:creationId xmlns:a16="http://schemas.microsoft.com/office/drawing/2014/main" id="{44168962-0CAC-4DD9-AAA4-737DAED5119A}"/>
              </a:ext>
            </a:extLst>
          </p:cNvPr>
          <p:cNvSpPr>
            <a:spLocks noGrp="1"/>
          </p:cNvSpPr>
          <p:nvPr>
            <p:ph idx="1"/>
          </p:nvPr>
        </p:nvSpPr>
        <p:spPr>
          <a:xfrm>
            <a:off x="407368" y="764704"/>
            <a:ext cx="11175032" cy="5688631"/>
          </a:xfrm>
        </p:spPr>
        <p:txBody>
          <a:bodyPr/>
          <a:lstStyle/>
          <a:p>
            <a:pPr marL="0" indent="0">
              <a:buNone/>
            </a:pPr>
            <a:r>
              <a:rPr lang="en-GB" sz="2000" dirty="0">
                <a:latin typeface="Courier New" panose="02070309020205020404" pitchFamily="49" charset="0"/>
                <a:cs typeface="Courier New" panose="02070309020205020404" pitchFamily="49" charset="0"/>
              </a:rPr>
              <a:t>import celery</a:t>
            </a:r>
          </a:p>
          <a:p>
            <a:pPr marL="0" indent="0">
              <a:buNone/>
            </a:pPr>
            <a:r>
              <a:rPr lang="en-GB" sz="2000" dirty="0">
                <a:latin typeface="Courier New" panose="02070309020205020404" pitchFamily="49" charset="0"/>
                <a:cs typeface="Courier New" panose="02070309020205020404" pitchFamily="49" charset="0"/>
              </a:rPr>
              <a:t>app = </a:t>
            </a:r>
            <a:r>
              <a:rPr lang="en-GB" sz="2000" dirty="0" err="1">
                <a:latin typeface="Courier New" panose="02070309020205020404" pitchFamily="49" charset="0"/>
                <a:cs typeface="Courier New" panose="02070309020205020404" pitchFamily="49" charset="0"/>
              </a:rPr>
              <a:t>celery.Celery</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cel</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broker='</a:t>
            </a:r>
            <a:r>
              <a:rPr lang="en-GB" sz="2000" dirty="0" err="1">
                <a:latin typeface="Courier New" panose="02070309020205020404" pitchFamily="49" charset="0"/>
                <a:cs typeface="Courier New" panose="02070309020205020404" pitchFamily="49" charset="0"/>
              </a:rPr>
              <a:t>amqp</a:t>
            </a:r>
            <a:r>
              <a:rPr lang="en-GB" sz="2000" dirty="0">
                <a:latin typeface="Courier New" panose="02070309020205020404" pitchFamily="49" charset="0"/>
                <a:cs typeface="Courier New" panose="02070309020205020404" pitchFamily="49" charset="0"/>
              </a:rPr>
              <a:t>://FIRSTPC',</a:t>
            </a:r>
          </a:p>
          <a:p>
            <a:pPr marL="0" indent="0">
              <a:buNone/>
            </a:pPr>
            <a:r>
              <a:rPr lang="en-GB" sz="2000" dirty="0">
                <a:latin typeface="Courier New" panose="02070309020205020404" pitchFamily="49" charset="0"/>
                <a:cs typeface="Courier New" panose="02070309020205020404" pitchFamily="49" charset="0"/>
              </a:rPr>
              <a:t>            backend='</a:t>
            </a:r>
            <a:r>
              <a:rPr lang="en-GB" sz="2000" dirty="0" err="1">
                <a:latin typeface="Courier New" panose="02070309020205020404" pitchFamily="49" charset="0"/>
                <a:cs typeface="Courier New" panose="02070309020205020404" pitchFamily="49" charset="0"/>
              </a:rPr>
              <a:t>redis</a:t>
            </a:r>
            <a:r>
              <a:rPr lang="en-GB" sz="2000" dirty="0">
                <a:latin typeface="Courier New" panose="02070309020205020404" pitchFamily="49" charset="0"/>
                <a:cs typeface="Courier New" panose="02070309020205020404" pitchFamily="49" charset="0"/>
              </a:rPr>
              <a:t>://SECONDPC')</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app.task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def </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    return "a = " + a </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a:latin typeface="Courier New" panose="02070309020205020404" pitchFamily="49" charset="0"/>
                <a:cs typeface="Courier New" panose="02070309020205020404" pitchFamily="49" charset="0"/>
              </a:rPr>
              <a:t>if __name__ == '__main__':</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args</a:t>
            </a:r>
            <a:r>
              <a:rPr lang="en-GB" sz="2000" dirty="0">
                <a:latin typeface="Courier New" panose="02070309020205020404" pitchFamily="49" charset="0"/>
                <a:cs typeface="Courier New" panose="02070309020205020404" pitchFamily="49" charset="0"/>
              </a:rPr>
              <a:t> = ["10","20","30","40"]</a:t>
            </a:r>
          </a:p>
          <a:p>
            <a:pPr marL="0" indent="0">
              <a:buNone/>
            </a:pPr>
            <a:r>
              <a:rPr lang="en-GB" sz="2000" dirty="0">
                <a:latin typeface="Courier New" panose="02070309020205020404" pitchFamily="49" charset="0"/>
                <a:cs typeface="Courier New" panose="02070309020205020404" pitchFamily="49" charset="0"/>
              </a:rPr>
              <a:t>    results = [</a:t>
            </a:r>
            <a:r>
              <a:rPr lang="en-GB" sz="2000" dirty="0" err="1">
                <a:latin typeface="Courier New" panose="02070309020205020404" pitchFamily="49" charset="0"/>
                <a:cs typeface="Courier New" panose="02070309020205020404" pitchFamily="49" charset="0"/>
              </a:rPr>
              <a:t>func.delay</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arg</a:t>
            </a:r>
            <a:r>
              <a:rPr lang="en-GB" sz="2000" dirty="0">
                <a:latin typeface="Courier New" panose="02070309020205020404" pitchFamily="49" charset="0"/>
                <a:cs typeface="Courier New" panose="02070309020205020404" pitchFamily="49" charset="0"/>
              </a:rPr>
              <a:t>): for </a:t>
            </a:r>
            <a:r>
              <a:rPr lang="en-GB" sz="2000" dirty="0" err="1">
                <a:latin typeface="Courier New" panose="02070309020205020404" pitchFamily="49" charset="0"/>
                <a:cs typeface="Courier New" panose="02070309020205020404" pitchFamily="49" charset="0"/>
              </a:rPr>
              <a:t>arg</a:t>
            </a:r>
            <a:r>
              <a:rPr lang="en-GB" sz="2000" dirty="0">
                <a:latin typeface="Courier New" panose="02070309020205020404" pitchFamily="49" charset="0"/>
                <a:cs typeface="Courier New" panose="02070309020205020404" pitchFamily="49" charset="0"/>
              </a:rPr>
              <a:t> in </a:t>
            </a:r>
            <a:r>
              <a:rPr lang="en-GB" sz="2000" dirty="0" err="1">
                <a:latin typeface="Courier New" panose="02070309020205020404" pitchFamily="49" charset="0"/>
                <a:cs typeface="Courier New" panose="02070309020205020404" pitchFamily="49" charset="0"/>
              </a:rPr>
              <a:t>args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for result in results:</a:t>
            </a:r>
          </a:p>
          <a:p>
            <a:pPr marL="0" indent="0">
              <a:buNone/>
            </a:pPr>
            <a:r>
              <a:rPr lang="en-GB" sz="2000" dirty="0">
                <a:latin typeface="Courier New" panose="02070309020205020404" pitchFamily="49" charset="0"/>
                <a:cs typeface="Courier New" panose="02070309020205020404" pitchFamily="49" charset="0"/>
              </a:rPr>
              <a:t>        print(</a:t>
            </a:r>
            <a:r>
              <a:rPr lang="en-GB" sz="2000" dirty="0" err="1">
                <a:latin typeface="Courier New" panose="02070309020205020404" pitchFamily="49" charset="0"/>
                <a:cs typeface="Courier New" panose="02070309020205020404" pitchFamily="49" charset="0"/>
              </a:rPr>
              <a:t>result.get</a:t>
            </a:r>
            <a:r>
              <a:rPr lang="en-GB" sz="2000" dirty="0">
                <a:latin typeface="Courier New" panose="02070309020205020404" pitchFamily="49" charset="0"/>
                <a:cs typeface="Courier New" panose="02070309020205020404" pitchFamily="49" charset="0"/>
              </a:rPr>
              <a:t>())</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00809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2C10F-5F30-42E2-9E53-B0B198F0BA72}"/>
              </a:ext>
            </a:extLst>
          </p:cNvPr>
          <p:cNvSpPr>
            <a:spLocks noGrp="1"/>
          </p:cNvSpPr>
          <p:nvPr>
            <p:ph type="title"/>
          </p:nvPr>
        </p:nvSpPr>
        <p:spPr/>
        <p:txBody>
          <a:bodyPr/>
          <a:lstStyle/>
          <a:p>
            <a:pPr algn="r"/>
            <a:r>
              <a:rPr lang="en-GB" dirty="0"/>
              <a:t>How to</a:t>
            </a:r>
          </a:p>
        </p:txBody>
      </p:sp>
      <p:sp>
        <p:nvSpPr>
          <p:cNvPr id="3" name="Content Placeholder 2">
            <a:extLst>
              <a:ext uri="{FF2B5EF4-FFF2-40B4-BE49-F238E27FC236}">
                <a16:creationId xmlns:a16="http://schemas.microsoft.com/office/drawing/2014/main" id="{42E2DC61-FFE9-47E3-BF76-3C8A2FFC1813}"/>
              </a:ext>
            </a:extLst>
          </p:cNvPr>
          <p:cNvSpPr>
            <a:spLocks noGrp="1"/>
          </p:cNvSpPr>
          <p:nvPr>
            <p:ph idx="1"/>
          </p:nvPr>
        </p:nvSpPr>
        <p:spPr>
          <a:xfrm>
            <a:off x="609600" y="1417637"/>
            <a:ext cx="10972800" cy="5035699"/>
          </a:xfrm>
        </p:spPr>
        <p:txBody>
          <a:bodyPr/>
          <a:lstStyle/>
          <a:p>
            <a:pPr marL="514350" indent="-514350">
              <a:buFont typeface="+mj-lt"/>
              <a:buAutoNum type="arabicPeriod"/>
            </a:pPr>
            <a:r>
              <a:rPr lang="en-GB" sz="2800" dirty="0"/>
              <a:t>Start the broker on </a:t>
            </a:r>
            <a:r>
              <a:rPr lang="en-GB" sz="2800" dirty="0">
                <a:latin typeface="Courier New" panose="02070309020205020404" pitchFamily="49" charset="0"/>
                <a:cs typeface="Courier New" panose="02070309020205020404" pitchFamily="49" charset="0"/>
              </a:rPr>
              <a:t>FIRSTPC</a:t>
            </a:r>
            <a:r>
              <a:rPr lang="en-GB" sz="2800" dirty="0"/>
              <a:t>.</a:t>
            </a:r>
          </a:p>
          <a:p>
            <a:pPr marL="514350" indent="-514350">
              <a:buFont typeface="+mj-lt"/>
              <a:buAutoNum type="arabicPeriod"/>
            </a:pPr>
            <a:r>
              <a:rPr lang="en-GB" sz="2800" dirty="0"/>
              <a:t>Start the backend on </a:t>
            </a:r>
            <a:r>
              <a:rPr lang="en-GB" sz="2800" dirty="0">
                <a:latin typeface="Courier New" panose="02070309020205020404" pitchFamily="49" charset="0"/>
                <a:cs typeface="Courier New" panose="02070309020205020404" pitchFamily="49" charset="0"/>
              </a:rPr>
              <a:t>SECONDPC</a:t>
            </a:r>
            <a:r>
              <a:rPr lang="en-GB" sz="2800" dirty="0"/>
              <a:t>.</a:t>
            </a:r>
          </a:p>
          <a:p>
            <a:pPr marL="514350" indent="-514350">
              <a:buFont typeface="+mj-lt"/>
              <a:buAutoNum type="arabicPeriod"/>
            </a:pPr>
            <a:r>
              <a:rPr lang="en-GB" sz="2800" dirty="0"/>
              <a:t>Start</a:t>
            </a:r>
            <a:r>
              <a:rPr lang="en-GB" sz="2800" dirty="0">
                <a:latin typeface="Courier New" panose="02070309020205020404" pitchFamily="49" charset="0"/>
                <a:cs typeface="Courier New" panose="02070309020205020404" pitchFamily="49" charset="0"/>
              </a:rPr>
              <a:t> cel.py </a:t>
            </a:r>
            <a:r>
              <a:rPr lang="en-GB" sz="2800" dirty="0"/>
              <a:t>on</a:t>
            </a:r>
            <a:r>
              <a:rPr lang="en-GB" sz="2800" dirty="0">
                <a:latin typeface="Courier New" panose="02070309020205020404" pitchFamily="49" charset="0"/>
                <a:cs typeface="Courier New" panose="02070309020205020404" pitchFamily="49" charset="0"/>
              </a:rPr>
              <a:t> THIRDPC </a:t>
            </a:r>
            <a:r>
              <a:rPr lang="en-GB" sz="2800" dirty="0"/>
              <a:t>(or more):</a:t>
            </a:r>
          </a:p>
          <a:p>
            <a:pPr marL="0" indent="0">
              <a:buNone/>
            </a:pPr>
            <a:r>
              <a:rPr lang="en-GB" sz="2800" dirty="0">
                <a:latin typeface="Courier New" panose="02070309020205020404" pitchFamily="49" charset="0"/>
                <a:cs typeface="Courier New" panose="02070309020205020404" pitchFamily="49" charset="0"/>
              </a:rPr>
              <a:t>celery -A </a:t>
            </a:r>
            <a:r>
              <a:rPr lang="en-GB" sz="2800" dirty="0" err="1">
                <a:latin typeface="Courier New" panose="02070309020205020404" pitchFamily="49" charset="0"/>
                <a:cs typeface="Courier New" panose="02070309020205020404" pitchFamily="49" charset="0"/>
              </a:rPr>
              <a:t>cel</a:t>
            </a:r>
            <a:r>
              <a:rPr lang="en-GB" sz="2800" dirty="0">
                <a:latin typeface="Courier New" panose="02070309020205020404" pitchFamily="49" charset="0"/>
                <a:cs typeface="Courier New" panose="02070309020205020404" pitchFamily="49" charset="0"/>
              </a:rPr>
              <a:t> worker --</a:t>
            </a:r>
            <a:r>
              <a:rPr lang="en-GB" sz="2800" dirty="0" err="1">
                <a:latin typeface="Courier New" panose="02070309020205020404" pitchFamily="49" charset="0"/>
                <a:cs typeface="Courier New" panose="02070309020205020404" pitchFamily="49" charset="0"/>
              </a:rPr>
              <a:t>loglevel</a:t>
            </a:r>
            <a:r>
              <a:rPr lang="en-GB" sz="2800" dirty="0">
                <a:latin typeface="Courier New" panose="02070309020205020404" pitchFamily="49" charset="0"/>
                <a:cs typeface="Courier New" panose="02070309020205020404" pitchFamily="49" charset="0"/>
              </a:rPr>
              <a:t>=info</a:t>
            </a:r>
          </a:p>
          <a:p>
            <a:pPr marL="0" indent="0">
              <a:buNone/>
            </a:pPr>
            <a:r>
              <a:rPr lang="en-GB" sz="2800" dirty="0"/>
              <a:t>This will start as many workers containing the</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func</a:t>
            </a:r>
            <a:r>
              <a:rPr lang="en-GB" sz="2800" dirty="0">
                <a:latin typeface="Courier New" panose="02070309020205020404" pitchFamily="49" charset="0"/>
                <a:cs typeface="Courier New" panose="02070309020205020404" pitchFamily="49" charset="0"/>
              </a:rPr>
              <a:t> </a:t>
            </a:r>
            <a:r>
              <a:rPr lang="en-GB" sz="2800" dirty="0"/>
              <a:t>as cores available.</a:t>
            </a:r>
          </a:p>
          <a:p>
            <a:pPr marL="0" indent="0">
              <a:buNone/>
            </a:pPr>
            <a:endParaRPr lang="en-GB" sz="2800" dirty="0"/>
          </a:p>
          <a:p>
            <a:pPr marL="0" indent="0">
              <a:buNone/>
            </a:pPr>
            <a:r>
              <a:rPr lang="en-GB" sz="2800" dirty="0">
                <a:latin typeface="Courier New" panose="02070309020205020404" pitchFamily="49" charset="0"/>
                <a:cs typeface="Courier New" panose="02070309020205020404" pitchFamily="49" charset="0"/>
              </a:rPr>
              <a:t>4.</a:t>
            </a:r>
            <a:r>
              <a:rPr lang="en-GB" sz="2800" dirty="0"/>
              <a:t>Run the </a:t>
            </a:r>
            <a:r>
              <a:rPr lang="en-GB" sz="2800" dirty="0">
                <a:latin typeface="Courier New" panose="02070309020205020404" pitchFamily="49" charset="0"/>
                <a:cs typeface="Courier New" panose="02070309020205020404" pitchFamily="49" charset="0"/>
              </a:rPr>
              <a:t>cel.py </a:t>
            </a:r>
            <a:r>
              <a:rPr lang="en-GB" sz="2800" dirty="0"/>
              <a:t>as a Python program on </a:t>
            </a:r>
            <a:r>
              <a:rPr lang="en-GB" sz="2800" dirty="0">
                <a:latin typeface="Courier New" panose="02070309020205020404" pitchFamily="49" charset="0"/>
                <a:cs typeface="Courier New" panose="02070309020205020404" pitchFamily="49" charset="0"/>
              </a:rPr>
              <a:t>FOURTHPC</a:t>
            </a:r>
            <a:r>
              <a:rPr lang="en-GB" sz="2800" dirty="0"/>
              <a:t>.</a:t>
            </a:r>
          </a:p>
          <a:p>
            <a:pPr marL="0" indent="0">
              <a:buNone/>
            </a:pPr>
            <a:r>
              <a:rPr lang="en-GB" sz="2800" dirty="0"/>
              <a:t>Each call to </a:t>
            </a:r>
            <a:r>
              <a:rPr lang="en-GB" sz="2800" dirty="0" err="1">
                <a:latin typeface="Courier New" panose="02070309020205020404" pitchFamily="49" charset="0"/>
                <a:cs typeface="Courier New" panose="02070309020205020404" pitchFamily="49" charset="0"/>
              </a:rPr>
              <a:t>func</a:t>
            </a:r>
            <a:r>
              <a:rPr lang="en-GB" sz="2800" dirty="0"/>
              <a:t> from the program running on </a:t>
            </a:r>
            <a:r>
              <a:rPr lang="en-GB" sz="2800" dirty="0">
                <a:latin typeface="Courier New" panose="02070309020205020404" pitchFamily="49" charset="0"/>
                <a:cs typeface="Courier New" panose="02070309020205020404" pitchFamily="49" charset="0"/>
              </a:rPr>
              <a:t>FOURTHPC </a:t>
            </a:r>
            <a:r>
              <a:rPr lang="en-GB" sz="2800" dirty="0"/>
              <a:t>will use one of the workers on </a:t>
            </a:r>
            <a:r>
              <a:rPr lang="en-GB" sz="2800" dirty="0">
                <a:latin typeface="Courier New" panose="02070309020205020404" pitchFamily="49" charset="0"/>
                <a:cs typeface="Courier New" panose="02070309020205020404" pitchFamily="49" charset="0"/>
              </a:rPr>
              <a:t>THIRDPC</a:t>
            </a:r>
            <a:r>
              <a:rPr lang="en-GB" sz="2800" dirty="0"/>
              <a:t>, and the results will be retrieved from the backend on </a:t>
            </a:r>
            <a:r>
              <a:rPr lang="en-GB" sz="2800" dirty="0">
                <a:latin typeface="Courier New" panose="02070309020205020404" pitchFamily="49" charset="0"/>
                <a:cs typeface="Courier New" panose="02070309020205020404" pitchFamily="49" charset="0"/>
              </a:rPr>
              <a:t>SECONDPC</a:t>
            </a:r>
            <a:r>
              <a:rPr lang="en-GB" sz="2800" dirty="0"/>
              <a:t>.</a:t>
            </a:r>
          </a:p>
          <a:p>
            <a:pPr marL="514350" indent="-514350">
              <a:buFont typeface="+mj-lt"/>
              <a:buAutoNum type="arabicPeriod"/>
            </a:pPr>
            <a:endParaRPr lang="en-GB" dirty="0"/>
          </a:p>
        </p:txBody>
      </p:sp>
    </p:spTree>
    <p:extLst>
      <p:ext uri="{BB962C8B-B14F-4D97-AF65-F5344CB8AC3E}">
        <p14:creationId xmlns:p14="http://schemas.microsoft.com/office/powerpoint/2010/main" val="1206722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CD7A-C875-4EBA-9B1F-F91B10170D40}"/>
              </a:ext>
            </a:extLst>
          </p:cNvPr>
          <p:cNvSpPr>
            <a:spLocks noGrp="1"/>
          </p:cNvSpPr>
          <p:nvPr>
            <p:ph type="title"/>
          </p:nvPr>
        </p:nvSpPr>
        <p:spPr/>
        <p:txBody>
          <a:bodyPr/>
          <a:lstStyle/>
          <a:p>
            <a:pPr algn="r"/>
            <a:r>
              <a:rPr lang="en-GB" dirty="0"/>
              <a:t>Other elements</a:t>
            </a:r>
          </a:p>
        </p:txBody>
      </p:sp>
      <p:sp>
        <p:nvSpPr>
          <p:cNvPr id="3" name="Content Placeholder 2">
            <a:extLst>
              <a:ext uri="{FF2B5EF4-FFF2-40B4-BE49-F238E27FC236}">
                <a16:creationId xmlns:a16="http://schemas.microsoft.com/office/drawing/2014/main" id="{BB7BFD1B-7450-4508-B9B4-8EBF23777FFD}"/>
              </a:ext>
            </a:extLst>
          </p:cNvPr>
          <p:cNvSpPr>
            <a:spLocks noGrp="1"/>
          </p:cNvSpPr>
          <p:nvPr>
            <p:ph idx="1"/>
          </p:nvPr>
        </p:nvSpPr>
        <p:spPr/>
        <p:txBody>
          <a:bodyPr/>
          <a:lstStyle/>
          <a:p>
            <a:pPr marL="0" indent="0">
              <a:buNone/>
            </a:pPr>
            <a:r>
              <a:rPr lang="en-GB" sz="2800" dirty="0"/>
              <a:t>Supervisor: A Process Control System (for POSIX systems): allows you to control the worker and other processes.</a:t>
            </a:r>
          </a:p>
          <a:p>
            <a:pPr marL="0" indent="0">
              <a:buNone/>
            </a:pPr>
            <a:r>
              <a:rPr lang="en-GB" sz="2800" dirty="0">
                <a:solidFill>
                  <a:schemeClr val="tx2">
                    <a:lumMod val="60000"/>
                    <a:lumOff val="40000"/>
                  </a:schemeClr>
                </a:solidFill>
              </a:rPr>
              <a:t>http://supervisord.org/</a:t>
            </a:r>
          </a:p>
          <a:p>
            <a:pPr marL="0" indent="0">
              <a:buNone/>
            </a:pPr>
            <a:r>
              <a:rPr lang="en-GB" sz="2800" dirty="0"/>
              <a:t>Flower: a celery control system:</a:t>
            </a:r>
          </a:p>
          <a:p>
            <a:pPr marL="0" indent="0">
              <a:buNone/>
            </a:pPr>
            <a:r>
              <a:rPr lang="en-GB" sz="2800" dirty="0">
                <a:solidFill>
                  <a:schemeClr val="tx2">
                    <a:lumMod val="60000"/>
                    <a:lumOff val="40000"/>
                  </a:schemeClr>
                </a:solidFill>
              </a:rPr>
              <a:t>http://flower.readthedocs.io/en/latest/</a:t>
            </a:r>
          </a:p>
          <a:p>
            <a:pPr marL="0" indent="0">
              <a:buNone/>
            </a:pPr>
            <a:r>
              <a:rPr lang="en-GB" sz="2800" dirty="0"/>
              <a:t>Includes controlling tasks to workers, number of workers, task completion and stats, </a:t>
            </a:r>
            <a:r>
              <a:rPr lang="en-GB" sz="2800" dirty="0" err="1"/>
              <a:t>Github</a:t>
            </a:r>
            <a:r>
              <a:rPr lang="en-GB" sz="2800" dirty="0"/>
              <a:t> integration.</a:t>
            </a:r>
          </a:p>
          <a:p>
            <a:pPr marL="0" indent="0">
              <a:buNone/>
            </a:pPr>
            <a:r>
              <a:rPr lang="en-GB" sz="2800" dirty="0"/>
              <a:t>(See also </a:t>
            </a:r>
            <a:r>
              <a:rPr lang="en-GB" sz="2800" dirty="0" err="1"/>
              <a:t>jobtastic</a:t>
            </a:r>
            <a:r>
              <a:rPr lang="en-GB" sz="2800" dirty="0"/>
              <a:t>: </a:t>
            </a:r>
            <a:r>
              <a:rPr lang="en-GB" sz="2800" dirty="0">
                <a:solidFill>
                  <a:schemeClr val="tx2">
                    <a:lumMod val="60000"/>
                    <a:lumOff val="40000"/>
                  </a:schemeClr>
                </a:solidFill>
              </a:rPr>
              <a:t>https://policystat.github.io/jobtastic/ </a:t>
            </a:r>
            <a:r>
              <a:rPr lang="en-GB" sz="2800" dirty="0"/>
              <a:t>especially for outputting reports)</a:t>
            </a:r>
          </a:p>
        </p:txBody>
      </p:sp>
    </p:spTree>
    <p:extLst>
      <p:ext uri="{BB962C8B-B14F-4D97-AF65-F5344CB8AC3E}">
        <p14:creationId xmlns:p14="http://schemas.microsoft.com/office/powerpoint/2010/main" val="2700491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E648F-7669-4F4C-BED7-3F9ECC19F158}"/>
              </a:ext>
            </a:extLst>
          </p:cNvPr>
          <p:cNvSpPr>
            <a:spLocks noGrp="1"/>
          </p:cNvSpPr>
          <p:nvPr>
            <p:ph type="title"/>
          </p:nvPr>
        </p:nvSpPr>
        <p:spPr/>
        <p:txBody>
          <a:bodyPr/>
          <a:lstStyle/>
          <a:p>
            <a:pPr algn="r"/>
            <a:r>
              <a:rPr lang="en-GB" dirty="0"/>
              <a:t>Downsides</a:t>
            </a:r>
          </a:p>
        </p:txBody>
      </p:sp>
      <p:sp>
        <p:nvSpPr>
          <p:cNvPr id="3" name="Content Placeholder 2">
            <a:extLst>
              <a:ext uri="{FF2B5EF4-FFF2-40B4-BE49-F238E27FC236}">
                <a16:creationId xmlns:a16="http://schemas.microsoft.com/office/drawing/2014/main" id="{2A540787-4FC3-42FA-A505-BF3C5F6E82B1}"/>
              </a:ext>
            </a:extLst>
          </p:cNvPr>
          <p:cNvSpPr>
            <a:spLocks noGrp="1"/>
          </p:cNvSpPr>
          <p:nvPr>
            <p:ph idx="1"/>
          </p:nvPr>
        </p:nvSpPr>
        <p:spPr>
          <a:xfrm>
            <a:off x="609600" y="2132856"/>
            <a:ext cx="10972800" cy="3993308"/>
          </a:xfrm>
        </p:spPr>
        <p:txBody>
          <a:bodyPr/>
          <a:lstStyle/>
          <a:p>
            <a:pPr marL="0" indent="0">
              <a:buNone/>
            </a:pPr>
            <a:r>
              <a:rPr lang="en-GB" sz="2800" dirty="0"/>
              <a:t>There's obviously an overhead associated with making and retrieving the results.</a:t>
            </a:r>
          </a:p>
          <a:p>
            <a:pPr marL="0" indent="0">
              <a:buNone/>
            </a:pPr>
            <a:r>
              <a:rPr lang="en-GB" sz="2800" dirty="0"/>
              <a:t>The more calls, the more overhead. </a:t>
            </a:r>
          </a:p>
          <a:p>
            <a:pPr marL="0" indent="0">
              <a:buNone/>
            </a:pPr>
            <a:r>
              <a:rPr lang="en-GB" sz="2800" dirty="0"/>
              <a:t>Hard to do direct machine-to-machine communication. For complete communication control, you need MPI, the Message Passing Interface.</a:t>
            </a:r>
          </a:p>
        </p:txBody>
      </p:sp>
    </p:spTree>
    <p:extLst>
      <p:ext uri="{BB962C8B-B14F-4D97-AF65-F5344CB8AC3E}">
        <p14:creationId xmlns:p14="http://schemas.microsoft.com/office/powerpoint/2010/main" val="2306425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F8173-C58E-4E75-BA2D-D7061D633D56}"/>
              </a:ext>
            </a:extLst>
          </p:cNvPr>
          <p:cNvSpPr>
            <a:spLocks noGrp="1"/>
          </p:cNvSpPr>
          <p:nvPr>
            <p:ph type="title"/>
          </p:nvPr>
        </p:nvSpPr>
        <p:spPr/>
        <p:txBody>
          <a:bodyPr/>
          <a:lstStyle/>
          <a:p>
            <a:pPr algn="r"/>
            <a:r>
              <a:rPr lang="en-GB" dirty="0"/>
              <a:t>Threads</a:t>
            </a:r>
          </a:p>
        </p:txBody>
      </p:sp>
      <p:sp>
        <p:nvSpPr>
          <p:cNvPr id="3" name="Content Placeholder 2">
            <a:extLst>
              <a:ext uri="{FF2B5EF4-FFF2-40B4-BE49-F238E27FC236}">
                <a16:creationId xmlns:a16="http://schemas.microsoft.com/office/drawing/2014/main" id="{095A35FA-8F46-40E6-A6B9-DD8FA71C19B0}"/>
              </a:ext>
            </a:extLst>
          </p:cNvPr>
          <p:cNvSpPr>
            <a:spLocks noGrp="1"/>
          </p:cNvSpPr>
          <p:nvPr>
            <p:ph idx="1"/>
          </p:nvPr>
        </p:nvSpPr>
        <p:spPr>
          <a:xfrm>
            <a:off x="609600" y="1268760"/>
            <a:ext cx="10972800" cy="5184576"/>
          </a:xfrm>
        </p:spPr>
        <p:txBody>
          <a:bodyPr/>
          <a:lstStyle/>
          <a:p>
            <a:pPr marL="0" indent="0">
              <a:spcAft>
                <a:spcPts val="600"/>
              </a:spcAft>
              <a:buNone/>
              <a:defRPr/>
            </a:pPr>
            <a:r>
              <a:rPr lang="en-GB" sz="2800" dirty="0">
                <a:solidFill>
                  <a:schemeClr val="tx2">
                    <a:lumMod val="60000"/>
                    <a:lumOff val="40000"/>
                  </a:schemeClr>
                </a:solidFill>
              </a:rPr>
              <a:t>Thread</a:t>
            </a:r>
            <a:r>
              <a:rPr lang="en-GB" sz="2800" dirty="0"/>
              <a:t>: a lightweight sub-process; a semi-independent chunk of a program separated off from other elements.</a:t>
            </a:r>
          </a:p>
          <a:p>
            <a:pPr marL="0" indent="0">
              <a:buNone/>
            </a:pPr>
            <a:endParaRPr lang="en-GB" sz="2800" dirty="0"/>
          </a:p>
          <a:p>
            <a:pPr marL="0" indent="0">
              <a:buNone/>
            </a:pPr>
            <a:r>
              <a:rPr lang="en-GB" sz="2800" dirty="0"/>
              <a:t>Often a system will allocate different threads to different CPU cores to maximise efficient use of the cores.</a:t>
            </a:r>
          </a:p>
          <a:p>
            <a:pPr marL="0" indent="0">
              <a:buNone/>
            </a:pPr>
            <a:endParaRPr lang="en-GB" sz="2800" dirty="0"/>
          </a:p>
          <a:p>
            <a:pPr marL="0" indent="0">
              <a:buNone/>
            </a:pPr>
            <a:r>
              <a:rPr lang="en-GB" sz="2800" dirty="0"/>
              <a:t>We have seen that we can identify the "main" thread of a Python program with:</a:t>
            </a:r>
          </a:p>
          <a:p>
            <a:pPr marL="0" indent="0">
              <a:buNone/>
            </a:pPr>
            <a:r>
              <a:rPr lang="en-GB" sz="2000" dirty="0">
                <a:latin typeface="Courier New" panose="02070309020205020404" pitchFamily="49" charset="0"/>
                <a:cs typeface="Courier New" panose="02070309020205020404" pitchFamily="49" charset="0"/>
              </a:rPr>
              <a:t>if __name__ == '__main__':</a:t>
            </a:r>
          </a:p>
          <a:p>
            <a:pPr marL="0" indent="0">
              <a:buNone/>
            </a:pPr>
            <a:r>
              <a:rPr lang="en-GB" sz="2000" dirty="0">
                <a:latin typeface="Courier New" panose="02070309020205020404" pitchFamily="49" charset="0"/>
                <a:cs typeface="Courier New" panose="02070309020205020404" pitchFamily="49" charset="0"/>
              </a:rPr>
              <a:t>	# code to only run in the main thread when run as a program </a:t>
            </a:r>
          </a:p>
          <a:p>
            <a:pPr marL="0" indent="0">
              <a:buNone/>
            </a:pPr>
            <a:r>
              <a:rPr lang="en-GB" sz="2000" dirty="0">
                <a:latin typeface="Courier New" panose="02070309020205020404" pitchFamily="49" charset="0"/>
                <a:cs typeface="Courier New" panose="02070309020205020404" pitchFamily="49" charset="0"/>
              </a:rPr>
              <a:t>	# not, for example, when imported as a module</a:t>
            </a:r>
          </a:p>
          <a:p>
            <a:pPr marL="0" indent="0">
              <a:buNone/>
            </a:pPr>
            <a:endParaRPr lang="en-GB" dirty="0"/>
          </a:p>
        </p:txBody>
      </p:sp>
    </p:spTree>
    <p:extLst>
      <p:ext uri="{BB962C8B-B14F-4D97-AF65-F5344CB8AC3E}">
        <p14:creationId xmlns:p14="http://schemas.microsoft.com/office/powerpoint/2010/main" val="1599431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DFAE5AA3-1BEA-4AC6-8A38-7FA62A2691DB}"/>
              </a:ext>
            </a:extLst>
          </p:cNvPr>
          <p:cNvSpPr>
            <a:spLocks noGrp="1"/>
          </p:cNvSpPr>
          <p:nvPr>
            <p:ph type="title"/>
          </p:nvPr>
        </p:nvSpPr>
        <p:spPr>
          <a:xfrm>
            <a:off x="2208212" y="260350"/>
            <a:ext cx="9432403" cy="792387"/>
          </a:xfrm>
        </p:spPr>
        <p:txBody>
          <a:bodyPr/>
          <a:lstStyle/>
          <a:p>
            <a:pPr algn="r"/>
            <a:r>
              <a:rPr lang="en-GB" altLang="en-US" sz="4000" dirty="0"/>
              <a:t>Parallel programming</a:t>
            </a:r>
          </a:p>
        </p:txBody>
      </p:sp>
      <p:sp>
        <p:nvSpPr>
          <p:cNvPr id="23555" name="Content Placeholder 2">
            <a:extLst>
              <a:ext uri="{FF2B5EF4-FFF2-40B4-BE49-F238E27FC236}">
                <a16:creationId xmlns:a16="http://schemas.microsoft.com/office/drawing/2014/main" id="{64316527-F38D-4F8D-8271-32B46A0A2092}"/>
              </a:ext>
            </a:extLst>
          </p:cNvPr>
          <p:cNvSpPr>
            <a:spLocks noGrp="1"/>
          </p:cNvSpPr>
          <p:nvPr>
            <p:ph idx="1"/>
          </p:nvPr>
        </p:nvSpPr>
        <p:spPr>
          <a:xfrm>
            <a:off x="407368" y="1052737"/>
            <a:ext cx="11377263" cy="5606828"/>
          </a:xfrm>
        </p:spPr>
        <p:txBody>
          <a:bodyPr/>
          <a:lstStyle/>
          <a:p>
            <a:pPr marL="0" indent="0">
              <a:buNone/>
              <a:defRPr/>
            </a:pPr>
            <a:r>
              <a:rPr lang="en-GB" sz="2600" dirty="0"/>
              <a:t>Various options, but a popular one is the Message Passing Interface (MPI). This is a standard for talking between nodes implemented in a variety of languages.</a:t>
            </a:r>
          </a:p>
          <a:p>
            <a:pPr marL="0" indent="0">
              <a:buNone/>
              <a:defRPr/>
            </a:pPr>
            <a:endParaRPr lang="en-GB" sz="2600" dirty="0"/>
          </a:p>
          <a:p>
            <a:pPr marL="0" indent="0">
              <a:buNone/>
              <a:defRPr/>
            </a:pPr>
            <a:r>
              <a:rPr lang="en-GB" sz="2600" dirty="0"/>
              <a:t>With shared memory systems, we could just write to that, but enacting events around continually checking memory isn’t very efficient. Message passing better.</a:t>
            </a:r>
          </a:p>
          <a:p>
            <a:pPr marL="0" indent="0">
              <a:buNone/>
              <a:defRPr/>
            </a:pPr>
            <a:endParaRPr lang="en-GB" sz="2600" dirty="0"/>
          </a:p>
          <a:p>
            <a:pPr marL="0" indent="0">
              <a:buNone/>
              <a:defRPr/>
            </a:pPr>
            <a:r>
              <a:rPr lang="en-GB" sz="2600" dirty="0"/>
              <a:t>A good implementation for Python is SciPy's MPI4Py</a:t>
            </a:r>
          </a:p>
          <a:p>
            <a:pPr marL="0" indent="0">
              <a:buNone/>
              <a:defRPr/>
            </a:pPr>
            <a:r>
              <a:rPr lang="en-GB" sz="2600" dirty="0">
                <a:solidFill>
                  <a:schemeClr val="tx2">
                    <a:lumMod val="60000"/>
                    <a:lumOff val="40000"/>
                  </a:schemeClr>
                </a:solidFill>
              </a:rPr>
              <a:t>http://mpi4py.scipy.org/docs/usrman/index.html</a:t>
            </a:r>
          </a:p>
          <a:p>
            <a:pPr marL="0" indent="0">
              <a:buNone/>
              <a:defRPr/>
            </a:pPr>
            <a:r>
              <a:rPr lang="en-GB" sz="2600" dirty="0"/>
              <a:t>Optimised for transferring strings, 1D numeric arrays, and </a:t>
            </a:r>
            <a:r>
              <a:rPr lang="en-GB" sz="2600" dirty="0" err="1"/>
              <a:t>numpy</a:t>
            </a:r>
            <a:r>
              <a:rPr lang="en-GB" sz="2600" dirty="0"/>
              <a:t>-style data objects, all of which ~generally occupy contiguous memory (single-segment buffer interface).</a:t>
            </a:r>
          </a:p>
          <a:p>
            <a:pPr marL="0" indent="0">
              <a:buNone/>
              <a:defRPr/>
            </a:pPr>
            <a:r>
              <a:rPr lang="en-GB" sz="2600" dirty="0"/>
              <a:t>Runs on top of standard versions of MPI, so one of those must be installed and set up. Popular is </a:t>
            </a:r>
            <a:r>
              <a:rPr lang="en-GB" sz="2600" dirty="0">
                <a:solidFill>
                  <a:schemeClr val="tx2">
                    <a:lumMod val="60000"/>
                    <a:lumOff val="40000"/>
                  </a:schemeClr>
                </a:solidFill>
              </a:rPr>
              <a:t>https://www.open-mpi.org/</a:t>
            </a:r>
          </a:p>
        </p:txBody>
      </p:sp>
    </p:spTree>
    <p:extLst>
      <p:ext uri="{BB962C8B-B14F-4D97-AF65-F5344CB8AC3E}">
        <p14:creationId xmlns:p14="http://schemas.microsoft.com/office/powerpoint/2010/main" val="3195513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22E8C155-37E7-4105-BE82-574D4454B05B}"/>
              </a:ext>
            </a:extLst>
          </p:cNvPr>
          <p:cNvSpPr>
            <a:spLocks noGrp="1"/>
          </p:cNvSpPr>
          <p:nvPr>
            <p:ph type="title"/>
          </p:nvPr>
        </p:nvSpPr>
        <p:spPr>
          <a:xfrm>
            <a:off x="2279650" y="3175"/>
            <a:ext cx="9504982" cy="1143000"/>
          </a:xfrm>
        </p:spPr>
        <p:txBody>
          <a:bodyPr/>
          <a:lstStyle/>
          <a:p>
            <a:pPr algn="r"/>
            <a:r>
              <a:rPr lang="en-GB" altLang="en-US" sz="4000" dirty="0"/>
              <a:t>General outline</a:t>
            </a:r>
          </a:p>
        </p:txBody>
      </p:sp>
      <p:sp>
        <p:nvSpPr>
          <p:cNvPr id="51203" name="Content Placeholder 2">
            <a:extLst>
              <a:ext uri="{FF2B5EF4-FFF2-40B4-BE49-F238E27FC236}">
                <a16:creationId xmlns:a16="http://schemas.microsoft.com/office/drawing/2014/main" id="{95CF0369-646D-4B93-85FA-B1245C82857A}"/>
              </a:ext>
            </a:extLst>
          </p:cNvPr>
          <p:cNvSpPr>
            <a:spLocks noGrp="1"/>
          </p:cNvSpPr>
          <p:nvPr>
            <p:ph idx="1"/>
          </p:nvPr>
        </p:nvSpPr>
        <p:spPr>
          <a:xfrm>
            <a:off x="479376" y="981075"/>
            <a:ext cx="11305256" cy="5761038"/>
          </a:xfrm>
        </p:spPr>
        <p:txBody>
          <a:bodyPr/>
          <a:lstStyle/>
          <a:p>
            <a:pPr marL="0" indent="0">
              <a:buNone/>
            </a:pPr>
            <a:r>
              <a:rPr lang="en-GB" altLang="en-US" sz="2600" dirty="0"/>
              <a:t>You write the same code for all nodes. </a:t>
            </a:r>
          </a:p>
          <a:p>
            <a:pPr marL="0" indent="0">
              <a:buNone/>
            </a:pPr>
            <a:r>
              <a:rPr lang="en-GB" altLang="en-US" sz="2600" dirty="0"/>
              <a:t>However, the behaviour changes depending on the node number.</a:t>
            </a:r>
          </a:p>
          <a:p>
            <a:pPr marL="0" indent="0">
              <a:buNone/>
            </a:pPr>
            <a:r>
              <a:rPr lang="en-GB" altLang="en-US" sz="2600" dirty="0"/>
              <a:t>You can also open sockets to other nodes and send them stuff if they are listening.</a:t>
            </a:r>
          </a:p>
          <a:p>
            <a:pPr marL="0" indent="0">
              <a:buNone/>
            </a:pPr>
            <a:r>
              <a:rPr lang="en-GB" altLang="en-US" sz="2600" dirty="0">
                <a:latin typeface="Courier New" panose="02070309020205020404" pitchFamily="49" charset="0"/>
                <a:cs typeface="Courier New" panose="02070309020205020404" pitchFamily="49" charset="0"/>
              </a:rPr>
              <a:t>	if (node == 0):</a:t>
            </a:r>
          </a:p>
          <a:p>
            <a:pPr marL="0" indent="0">
              <a:buNone/>
            </a:pPr>
            <a:r>
              <a:rPr lang="en-GB" altLang="en-US" sz="2600" dirty="0">
                <a:latin typeface="Courier New" panose="02070309020205020404" pitchFamily="49" charset="0"/>
                <a:cs typeface="Courier New" panose="02070309020205020404" pitchFamily="49" charset="0"/>
              </a:rPr>
              <a:t>		listen()</a:t>
            </a:r>
          </a:p>
          <a:p>
            <a:pPr marL="0" indent="0">
              <a:buNone/>
            </a:pPr>
            <a:r>
              <a:rPr lang="en-GB" altLang="en-US" sz="2600" dirty="0">
                <a:latin typeface="Courier New" panose="02070309020205020404" pitchFamily="49" charset="0"/>
                <a:cs typeface="Courier New" panose="02070309020205020404" pitchFamily="49" charset="0"/>
              </a:rPr>
              <a:t>	else:</a:t>
            </a:r>
          </a:p>
          <a:p>
            <a:pPr marL="0" indent="0">
              <a:buNone/>
            </a:pPr>
            <a:r>
              <a:rPr lang="en-GB" altLang="en-US" sz="2600" dirty="0">
                <a:latin typeface="Courier New" panose="02070309020205020404" pitchFamily="49" charset="0"/>
                <a:cs typeface="Courier New" panose="02070309020205020404" pitchFamily="49" charset="0"/>
              </a:rPr>
              <a:t>		</a:t>
            </a:r>
            <a:r>
              <a:rPr lang="en-GB" altLang="en-US" sz="2600" dirty="0" err="1">
                <a:latin typeface="Courier New" panose="02070309020205020404" pitchFamily="49" charset="0"/>
                <a:cs typeface="Courier New" panose="02070309020205020404" pitchFamily="49" charset="0"/>
              </a:rPr>
              <a:t>sendData</a:t>
            </a:r>
            <a:r>
              <a:rPr lang="en-GB" altLang="en-US" sz="2600" dirty="0">
                <a:latin typeface="Courier New" panose="02070309020205020404" pitchFamily="49" charset="0"/>
                <a:cs typeface="Courier New" panose="02070309020205020404" pitchFamily="49" charset="0"/>
              </a:rPr>
              <a:t>()</a:t>
            </a:r>
          </a:p>
          <a:p>
            <a:pPr marL="0" indent="0">
              <a:buNone/>
            </a:pP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t>Usually the MPI environment will organise running the code on the other nodes if you tell it to run the code and how many nodes you want.</a:t>
            </a:r>
          </a:p>
          <a:p>
            <a:pPr marL="0" indent="0">
              <a:buNone/>
            </a:pPr>
            <a:endParaRPr lang="en-GB" altLang="en-US" sz="2600" i="1" dirty="0"/>
          </a:p>
          <a:p>
            <a:pPr marL="0" indent="0">
              <a:buNone/>
            </a:pPr>
            <a:endParaRPr lang="en-GB" altLang="en-US" dirty="0"/>
          </a:p>
        </p:txBody>
      </p:sp>
    </p:spTree>
    <p:extLst>
      <p:ext uri="{BB962C8B-B14F-4D97-AF65-F5344CB8AC3E}">
        <p14:creationId xmlns:p14="http://schemas.microsoft.com/office/powerpoint/2010/main" val="171538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60FE6E37-810F-4C77-862D-51F043B8A17A}"/>
              </a:ext>
            </a:extLst>
          </p:cNvPr>
          <p:cNvSpPr>
            <a:spLocks noGrp="1"/>
          </p:cNvSpPr>
          <p:nvPr>
            <p:ph type="title"/>
          </p:nvPr>
        </p:nvSpPr>
        <p:spPr>
          <a:xfrm>
            <a:off x="2135188" y="188914"/>
            <a:ext cx="9577436" cy="936625"/>
          </a:xfrm>
        </p:spPr>
        <p:txBody>
          <a:bodyPr/>
          <a:lstStyle/>
          <a:p>
            <a:pPr algn="r"/>
            <a:r>
              <a:rPr lang="en-GB" altLang="en-US" sz="4000" dirty="0"/>
              <a:t>MPI  basics</a:t>
            </a:r>
          </a:p>
        </p:txBody>
      </p:sp>
      <p:sp>
        <p:nvSpPr>
          <p:cNvPr id="52227" name="Content Placeholder 2">
            <a:extLst>
              <a:ext uri="{FF2B5EF4-FFF2-40B4-BE49-F238E27FC236}">
                <a16:creationId xmlns:a16="http://schemas.microsoft.com/office/drawing/2014/main" id="{C12B8CC7-7856-4F5F-8B15-B458C5DEB94D}"/>
              </a:ext>
            </a:extLst>
          </p:cNvPr>
          <p:cNvSpPr>
            <a:spLocks noGrp="1"/>
          </p:cNvSpPr>
          <p:nvPr>
            <p:ph idx="1"/>
          </p:nvPr>
        </p:nvSpPr>
        <p:spPr>
          <a:xfrm>
            <a:off x="479376" y="1988840"/>
            <a:ext cx="11233248" cy="4680249"/>
          </a:xfrm>
        </p:spPr>
        <p:txBody>
          <a:bodyPr/>
          <a:lstStyle/>
          <a:p>
            <a:pPr marL="0" indent="0">
              <a:buNone/>
            </a:pPr>
            <a:r>
              <a:rPr lang="en-GB" altLang="en-US" sz="2600" dirty="0"/>
              <a:t>API definition for communicating between Nodes.</a:t>
            </a:r>
          </a:p>
          <a:p>
            <a:pPr marL="0" indent="0">
              <a:buNone/>
            </a:pPr>
            <a:endParaRPr lang="en-GB" altLang="en-US" sz="2600" dirty="0"/>
          </a:p>
          <a:p>
            <a:pPr marL="0" indent="0">
              <a:spcAft>
                <a:spcPts val="1200"/>
              </a:spcAft>
              <a:buNone/>
            </a:pPr>
            <a:r>
              <a:rPr lang="en-GB" altLang="en-US" sz="2600" dirty="0" err="1">
                <a:latin typeface="Courier New" panose="02070309020205020404" pitchFamily="49" charset="0"/>
                <a:cs typeface="Courier New" panose="02070309020205020404" pitchFamily="49" charset="0"/>
              </a:rPr>
              <a:t>comm</a:t>
            </a:r>
            <a:r>
              <a:rPr lang="en-GB" altLang="en-US" sz="2600" dirty="0">
                <a:latin typeface="Courier New" panose="02070309020205020404" pitchFamily="49" charset="0"/>
                <a:cs typeface="Courier New" panose="02070309020205020404" pitchFamily="49" charset="0"/>
              </a:rPr>
              <a:t> = MPI.COMM_WORLD	</a:t>
            </a:r>
            <a:r>
              <a:rPr lang="en-GB" altLang="en-US" sz="2600" dirty="0"/>
              <a:t>Get MPI reference	</a:t>
            </a:r>
          </a:p>
          <a:p>
            <a:pPr marL="0" indent="0">
              <a:buNone/>
            </a:pPr>
            <a:r>
              <a:rPr lang="en-GB" altLang="en-US" sz="2600" dirty="0" err="1">
                <a:latin typeface="Courier New" panose="02070309020205020404" pitchFamily="49" charset="0"/>
                <a:cs typeface="Courier New" panose="02070309020205020404" pitchFamily="49" charset="0"/>
              </a:rPr>
              <a:t>comm.Get_size</a:t>
            </a:r>
            <a:r>
              <a:rPr lang="en-GB" altLang="en-US" sz="2600" dirty="0">
                <a:latin typeface="Courier New" panose="02070309020205020404" pitchFamily="49" charset="0"/>
                <a:cs typeface="Courier New" panose="02070309020205020404" pitchFamily="49" charset="0"/>
              </a:rPr>
              <a:t>()</a:t>
            </a:r>
            <a:r>
              <a:rPr lang="en-GB" altLang="en-US" sz="2600" dirty="0"/>
              <a:t>	Get the number of available nodes.</a:t>
            </a:r>
          </a:p>
          <a:p>
            <a:pPr marL="0" indent="0">
              <a:buNone/>
            </a:pPr>
            <a:r>
              <a:rPr lang="en-GB" altLang="en-US" sz="2600" dirty="0" err="1">
                <a:latin typeface="Courier New" panose="02070309020205020404" pitchFamily="49" charset="0"/>
                <a:cs typeface="Courier New" panose="02070309020205020404" pitchFamily="49" charset="0"/>
              </a:rPr>
              <a:t>comm.Get_rank</a:t>
            </a:r>
            <a:r>
              <a:rPr lang="en-GB" altLang="en-US" sz="2600" dirty="0">
                <a:latin typeface="Courier New" panose="02070309020205020404" pitchFamily="49" charset="0"/>
                <a:cs typeface="Courier New" panose="02070309020205020404" pitchFamily="49" charset="0"/>
              </a:rPr>
              <a:t>()  	</a:t>
            </a:r>
            <a:r>
              <a:rPr lang="en-GB" altLang="en-US" sz="2600" dirty="0"/>
              <a:t>Get the node the code is running on.</a:t>
            </a:r>
          </a:p>
        </p:txBody>
      </p:sp>
    </p:spTree>
    <p:extLst>
      <p:ext uri="{BB962C8B-B14F-4D97-AF65-F5344CB8AC3E}">
        <p14:creationId xmlns:p14="http://schemas.microsoft.com/office/powerpoint/2010/main" val="2974938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5AAC7FEF-1A99-48BA-886D-E4A237D77697}"/>
              </a:ext>
            </a:extLst>
          </p:cNvPr>
          <p:cNvSpPr>
            <a:spLocks noGrp="1"/>
          </p:cNvSpPr>
          <p:nvPr>
            <p:ph type="title"/>
          </p:nvPr>
        </p:nvSpPr>
        <p:spPr>
          <a:xfrm>
            <a:off x="2135188" y="260350"/>
            <a:ext cx="9649444" cy="1143000"/>
          </a:xfrm>
        </p:spPr>
        <p:txBody>
          <a:bodyPr/>
          <a:lstStyle/>
          <a:p>
            <a:pPr algn="r"/>
            <a:r>
              <a:rPr lang="en-GB" altLang="en-US" sz="4000" dirty="0"/>
              <a:t>Load balancing</a:t>
            </a:r>
          </a:p>
        </p:txBody>
      </p:sp>
      <p:sp>
        <p:nvSpPr>
          <p:cNvPr id="3" name="Content Placeholder 2">
            <a:extLst>
              <a:ext uri="{FF2B5EF4-FFF2-40B4-BE49-F238E27FC236}">
                <a16:creationId xmlns:a16="http://schemas.microsoft.com/office/drawing/2014/main" id="{00EE6462-36C1-4CE4-8A8B-2BBE64ED7315}"/>
              </a:ext>
            </a:extLst>
          </p:cNvPr>
          <p:cNvSpPr>
            <a:spLocks noGrp="1"/>
          </p:cNvSpPr>
          <p:nvPr>
            <p:ph idx="1"/>
          </p:nvPr>
        </p:nvSpPr>
        <p:spPr>
          <a:xfrm>
            <a:off x="623392" y="1125538"/>
            <a:ext cx="11089231" cy="5543550"/>
          </a:xfrm>
        </p:spPr>
        <p:txBody>
          <a:bodyPr/>
          <a:lstStyle/>
          <a:p>
            <a:pPr marL="0" indent="0">
              <a:spcAft>
                <a:spcPts val="1200"/>
              </a:spcAft>
              <a:buNone/>
              <a:defRPr/>
            </a:pPr>
            <a:r>
              <a:rPr lang="en-GB" sz="2600" dirty="0"/>
              <a:t>This kind of thing is common:</a:t>
            </a:r>
          </a:p>
          <a:p>
            <a:pPr marL="0" indent="0">
              <a:buNone/>
              <a:defRPr/>
            </a:pPr>
            <a:r>
              <a:rPr lang="en-GB" sz="1800" dirty="0" err="1">
                <a:latin typeface="Courier New" pitchFamily="49" charset="0"/>
                <a:cs typeface="Courier New" pitchFamily="49" charset="0"/>
              </a:rPr>
              <a:t>node_number_of_agents</a:t>
            </a:r>
            <a:r>
              <a:rPr lang="en-GB" sz="1800" dirty="0">
                <a:latin typeface="Courier New" pitchFamily="49" charset="0"/>
                <a:cs typeface="Courier New" pitchFamily="49" charset="0"/>
              </a:rPr>
              <a:t> = 0;</a:t>
            </a:r>
          </a:p>
          <a:p>
            <a:pPr marL="0" indent="0">
              <a:buNone/>
              <a:defRPr/>
            </a:pPr>
            <a:br>
              <a:rPr lang="en-GB" sz="1800" dirty="0">
                <a:latin typeface="Courier New" pitchFamily="49" charset="0"/>
                <a:cs typeface="Courier New" pitchFamily="49" charset="0"/>
              </a:rPr>
            </a:br>
            <a:r>
              <a:rPr lang="en-GB" sz="1800" dirty="0">
                <a:latin typeface="Courier New" pitchFamily="49" charset="0"/>
                <a:cs typeface="Courier New" pitchFamily="49" charset="0"/>
              </a:rPr>
              <a:t>if (node != 0):</a:t>
            </a:r>
          </a:p>
          <a:p>
            <a:pPr marL="0" indent="0">
              <a:buNone/>
              <a:defRPr/>
            </a:pPr>
            <a:r>
              <a:rPr lang="en-GB" sz="1800" dirty="0">
                <a:solidFill>
                  <a:schemeClr val="tx2">
                    <a:lumMod val="60000"/>
                    <a:lumOff val="40000"/>
                  </a:schemeClr>
                </a:solidFill>
                <a:latin typeface="Courier New" pitchFamily="49" charset="0"/>
                <a:cs typeface="Courier New" pitchFamily="49" charset="0"/>
              </a:rPr>
              <a:t>  </a:t>
            </a:r>
            <a:r>
              <a:rPr lang="en-GB" sz="1800" b="1" dirty="0">
                <a:solidFill>
                  <a:schemeClr val="tx2">
                    <a:lumMod val="60000"/>
                    <a:lumOff val="40000"/>
                  </a:schemeClr>
                </a:solidFill>
                <a:latin typeface="Courier New" pitchFamily="49" charset="0"/>
                <a:cs typeface="Courier New" pitchFamily="49" charset="0"/>
              </a:rPr>
              <a:t> </a:t>
            </a:r>
            <a:r>
              <a:rPr lang="en-GB" sz="1800" dirty="0">
                <a:latin typeface="Courier New" pitchFamily="49" charset="0"/>
                <a:cs typeface="Courier New" pitchFamily="49" charset="0"/>
              </a:rPr>
              <a:t> </a:t>
            </a:r>
            <a:r>
              <a:rPr lang="en-GB" sz="1800" b="1" dirty="0" err="1">
                <a:solidFill>
                  <a:schemeClr val="tx2">
                    <a:lumMod val="60000"/>
                    <a:lumOff val="40000"/>
                  </a:schemeClr>
                </a:solidFill>
                <a:latin typeface="Courier New" pitchFamily="49" charset="0"/>
                <a:cs typeface="Courier New" pitchFamily="49" charset="0"/>
              </a:rPr>
              <a:t>node_number_of_agents</a:t>
            </a:r>
            <a:r>
              <a:rPr lang="en-GB" sz="1800" b="1" dirty="0">
                <a:solidFill>
                  <a:schemeClr val="tx2">
                    <a:lumMod val="60000"/>
                    <a:lumOff val="40000"/>
                  </a:schemeClr>
                </a:solidFill>
                <a:latin typeface="Courier New" pitchFamily="49" charset="0"/>
                <a:cs typeface="Courier New" pitchFamily="49" charset="0"/>
              </a:rPr>
              <a:t> = </a:t>
            </a:r>
            <a:r>
              <a:rPr lang="en-GB" sz="1800" b="1" dirty="0" err="1">
                <a:solidFill>
                  <a:schemeClr val="tx2">
                    <a:lumMod val="60000"/>
                    <a:lumOff val="40000"/>
                  </a:schemeClr>
                </a:solidFill>
                <a:latin typeface="Courier New" pitchFamily="49" charset="0"/>
                <a:cs typeface="Courier New" pitchFamily="49" charset="0"/>
              </a:rPr>
              <a:t>number_of_agents</a:t>
            </a:r>
            <a:r>
              <a:rPr lang="en-GB" sz="1800" b="1" dirty="0">
                <a:solidFill>
                  <a:schemeClr val="tx2">
                    <a:lumMod val="60000"/>
                    <a:lumOff val="40000"/>
                  </a:schemeClr>
                </a:solidFill>
                <a:latin typeface="Courier New" pitchFamily="49" charset="0"/>
                <a:cs typeface="Courier New" pitchFamily="49" charset="0"/>
              </a:rPr>
              <a:t> /(</a:t>
            </a:r>
            <a:r>
              <a:rPr lang="en-GB" sz="1800" b="1" dirty="0" err="1">
                <a:solidFill>
                  <a:schemeClr val="tx2">
                    <a:lumMod val="60000"/>
                    <a:lumOff val="40000"/>
                  </a:schemeClr>
                </a:solidFill>
                <a:latin typeface="Courier New" pitchFamily="49" charset="0"/>
                <a:cs typeface="Courier New" pitchFamily="49" charset="0"/>
              </a:rPr>
              <a:t>number_of_nodes</a:t>
            </a:r>
            <a:r>
              <a:rPr lang="en-GB" sz="1800" b="1" dirty="0">
                <a:solidFill>
                  <a:schemeClr val="tx2">
                    <a:lumMod val="60000"/>
                    <a:lumOff val="40000"/>
                  </a:schemeClr>
                </a:solidFill>
                <a:latin typeface="Courier New" pitchFamily="49" charset="0"/>
                <a:cs typeface="Courier New" pitchFamily="49" charset="0"/>
              </a:rPr>
              <a:t> - 1)</a:t>
            </a:r>
            <a:br>
              <a:rPr lang="en-GB" sz="1800" b="1" dirty="0">
                <a:solidFill>
                  <a:schemeClr val="tx2">
                    <a:lumMod val="60000"/>
                    <a:lumOff val="40000"/>
                  </a:schemeClr>
                </a:solidFill>
                <a:latin typeface="Courier New" pitchFamily="49" charset="0"/>
                <a:cs typeface="Courier New" pitchFamily="49" charset="0"/>
              </a:rPr>
            </a:br>
            <a:r>
              <a:rPr lang="en-GB" sz="1800" b="1" dirty="0">
                <a:solidFill>
                  <a:schemeClr val="tx2">
                    <a:lumMod val="60000"/>
                    <a:lumOff val="40000"/>
                  </a:schemeClr>
                </a:solidFill>
                <a:latin typeface="Courier New" pitchFamily="49" charset="0"/>
                <a:cs typeface="Courier New" pitchFamily="49" charset="0"/>
              </a:rPr>
              <a:t> </a:t>
            </a:r>
            <a:br>
              <a:rPr lang="en-GB" sz="1800" b="1" dirty="0">
                <a:solidFill>
                  <a:schemeClr val="tx2">
                    <a:lumMod val="60000"/>
                    <a:lumOff val="40000"/>
                  </a:schemeClr>
                </a:solidFill>
                <a:latin typeface="Courier New" pitchFamily="49" charset="0"/>
                <a:cs typeface="Courier New" pitchFamily="49" charset="0"/>
              </a:rPr>
            </a:br>
            <a:r>
              <a:rPr lang="en-GB" sz="1800" b="1" dirty="0">
                <a:solidFill>
                  <a:schemeClr val="tx2">
                    <a:lumMod val="60000"/>
                    <a:lumOff val="40000"/>
                  </a:schemeClr>
                </a:solidFill>
                <a:latin typeface="Courier New" pitchFamily="49" charset="0"/>
                <a:cs typeface="Courier New" pitchFamily="49" charset="0"/>
              </a:rPr>
              <a:t>    if (node == (</a:t>
            </a:r>
            <a:r>
              <a:rPr lang="en-GB" sz="1800" b="1" dirty="0" err="1">
                <a:solidFill>
                  <a:schemeClr val="tx2">
                    <a:lumMod val="60000"/>
                    <a:lumOff val="40000"/>
                  </a:schemeClr>
                </a:solidFill>
                <a:latin typeface="Courier New" pitchFamily="49" charset="0"/>
                <a:cs typeface="Courier New" pitchFamily="49" charset="0"/>
              </a:rPr>
              <a:t>number_of_nodes</a:t>
            </a:r>
            <a:r>
              <a:rPr lang="en-GB" sz="1800" b="1" dirty="0">
                <a:solidFill>
                  <a:schemeClr val="tx2">
                    <a:lumMod val="60000"/>
                    <a:lumOff val="40000"/>
                  </a:schemeClr>
                </a:solidFill>
                <a:latin typeface="Courier New" pitchFamily="49" charset="0"/>
                <a:cs typeface="Courier New" pitchFamily="49" charset="0"/>
              </a:rPr>
              <a:t> – 1)):</a:t>
            </a:r>
            <a:br>
              <a:rPr lang="en-GB" sz="1800" b="1" dirty="0">
                <a:solidFill>
                  <a:schemeClr val="tx2">
                    <a:lumMod val="60000"/>
                    <a:lumOff val="40000"/>
                  </a:schemeClr>
                </a:solidFill>
                <a:latin typeface="Courier New" pitchFamily="49" charset="0"/>
                <a:cs typeface="Courier New" pitchFamily="49" charset="0"/>
              </a:rPr>
            </a:br>
            <a:r>
              <a:rPr lang="en-GB" sz="1800" b="1" dirty="0">
                <a:solidFill>
                  <a:schemeClr val="tx2">
                    <a:lumMod val="60000"/>
                    <a:lumOff val="40000"/>
                  </a:schemeClr>
                </a:solidFill>
                <a:latin typeface="Courier New" pitchFamily="49" charset="0"/>
                <a:cs typeface="Courier New" pitchFamily="49" charset="0"/>
              </a:rPr>
              <a:t>       	</a:t>
            </a:r>
            <a:r>
              <a:rPr lang="en-GB" sz="1800" b="1" dirty="0" err="1">
                <a:solidFill>
                  <a:schemeClr val="tx2">
                    <a:lumMod val="60000"/>
                    <a:lumOff val="40000"/>
                  </a:schemeClr>
                </a:solidFill>
                <a:latin typeface="Courier New" pitchFamily="49" charset="0"/>
                <a:cs typeface="Courier New" pitchFamily="49" charset="0"/>
              </a:rPr>
              <a:t>node_number_of_agents</a:t>
            </a:r>
            <a:r>
              <a:rPr lang="en-GB" sz="1800" b="1" dirty="0">
                <a:solidFill>
                  <a:schemeClr val="tx2">
                    <a:lumMod val="60000"/>
                    <a:lumOff val="40000"/>
                  </a:schemeClr>
                </a:solidFill>
                <a:latin typeface="Courier New" pitchFamily="49" charset="0"/>
                <a:cs typeface="Courier New" pitchFamily="49" charset="0"/>
              </a:rPr>
              <a:t> = </a:t>
            </a:r>
            <a:r>
              <a:rPr lang="en-GB" sz="1800" b="1" dirty="0" err="1">
                <a:solidFill>
                  <a:schemeClr val="tx2">
                    <a:lumMod val="60000"/>
                    <a:lumOff val="40000"/>
                  </a:schemeClr>
                </a:solidFill>
                <a:latin typeface="Courier New" pitchFamily="49" charset="0"/>
                <a:cs typeface="Courier New" pitchFamily="49" charset="0"/>
              </a:rPr>
              <a:t>node_number_of_agents</a:t>
            </a:r>
            <a:r>
              <a:rPr lang="en-GB" sz="1800" b="1" dirty="0">
                <a:solidFill>
                  <a:schemeClr val="tx2">
                    <a:lumMod val="60000"/>
                    <a:lumOff val="40000"/>
                  </a:schemeClr>
                </a:solidFill>
                <a:latin typeface="Courier New" pitchFamily="49" charset="0"/>
                <a:cs typeface="Courier New" pitchFamily="49" charset="0"/>
              </a:rPr>
              <a:t> + </a:t>
            </a:r>
          </a:p>
          <a:p>
            <a:pPr marL="0" indent="0">
              <a:buNone/>
              <a:defRPr/>
            </a:pPr>
            <a:r>
              <a:rPr lang="en-GB" sz="1800" b="1" dirty="0">
                <a:solidFill>
                  <a:schemeClr val="tx2">
                    <a:lumMod val="60000"/>
                    <a:lumOff val="40000"/>
                  </a:schemeClr>
                </a:solidFill>
                <a:latin typeface="Courier New" pitchFamily="49" charset="0"/>
                <a:cs typeface="Courier New" pitchFamily="49" charset="0"/>
              </a:rPr>
              <a:t>				(</a:t>
            </a:r>
            <a:r>
              <a:rPr lang="en-GB" sz="1800" b="1" dirty="0" err="1">
                <a:solidFill>
                  <a:schemeClr val="tx2">
                    <a:lumMod val="60000"/>
                    <a:lumOff val="40000"/>
                  </a:schemeClr>
                </a:solidFill>
                <a:latin typeface="Courier New" pitchFamily="49" charset="0"/>
                <a:cs typeface="Courier New" pitchFamily="49" charset="0"/>
              </a:rPr>
              <a:t>number_of_agents</a:t>
            </a:r>
            <a:r>
              <a:rPr lang="en-GB" sz="1800" b="1" dirty="0">
                <a:solidFill>
                  <a:schemeClr val="tx2">
                    <a:lumMod val="60000"/>
                    <a:lumOff val="40000"/>
                  </a:schemeClr>
                </a:solidFill>
                <a:latin typeface="Courier New" pitchFamily="49" charset="0"/>
                <a:cs typeface="Courier New" pitchFamily="49" charset="0"/>
              </a:rPr>
              <a:t> % (</a:t>
            </a:r>
            <a:r>
              <a:rPr lang="en-GB" sz="1800" b="1" dirty="0" err="1">
                <a:solidFill>
                  <a:schemeClr val="tx2">
                    <a:lumMod val="60000"/>
                    <a:lumOff val="40000"/>
                  </a:schemeClr>
                </a:solidFill>
                <a:latin typeface="Courier New" pitchFamily="49" charset="0"/>
                <a:cs typeface="Courier New" pitchFamily="49" charset="0"/>
              </a:rPr>
              <a:t>number_of_nodes</a:t>
            </a:r>
            <a:r>
              <a:rPr lang="en-GB" sz="1800" b="1" dirty="0">
                <a:solidFill>
                  <a:schemeClr val="tx2">
                    <a:lumMod val="60000"/>
                    <a:lumOff val="40000"/>
                  </a:schemeClr>
                </a:solidFill>
                <a:latin typeface="Courier New" pitchFamily="49" charset="0"/>
                <a:cs typeface="Courier New" pitchFamily="49" charset="0"/>
              </a:rPr>
              <a:t> - 1))</a:t>
            </a:r>
            <a:br>
              <a:rPr lang="en-GB" sz="1800" b="1" dirty="0">
                <a:solidFill>
                  <a:schemeClr val="tx2">
                    <a:lumMod val="60000"/>
                    <a:lumOff val="40000"/>
                  </a:schemeClr>
                </a:solidFill>
                <a:latin typeface="Courier New" pitchFamily="49" charset="0"/>
                <a:cs typeface="Courier New" pitchFamily="49" charset="0"/>
              </a:rPr>
            </a:br>
            <a:r>
              <a:rPr lang="en-GB" sz="1800" b="1" dirty="0">
                <a:solidFill>
                  <a:schemeClr val="tx2">
                    <a:lumMod val="60000"/>
                    <a:lumOff val="40000"/>
                  </a:schemeClr>
                </a:solidFill>
                <a:latin typeface="Courier New" pitchFamily="49" charset="0"/>
                <a:cs typeface="Courier New" pitchFamily="49" charset="0"/>
              </a:rPr>
              <a:t>   </a:t>
            </a:r>
            <a:br>
              <a:rPr lang="en-GB" sz="1800" b="1" dirty="0">
                <a:latin typeface="Courier New" pitchFamily="49" charset="0"/>
                <a:cs typeface="Courier New" pitchFamily="49" charset="0"/>
              </a:rPr>
            </a:br>
            <a:r>
              <a:rPr lang="en-GB" sz="1800" dirty="0">
                <a:latin typeface="Courier New" pitchFamily="49" charset="0"/>
                <a:cs typeface="Courier New" pitchFamily="49" charset="0"/>
              </a:rPr>
              <a:t> </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agents = [];</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for i in range(</a:t>
            </a:r>
            <a:r>
              <a:rPr lang="en-GB" sz="1800" dirty="0" err="1">
                <a:latin typeface="Courier New" pitchFamily="49" charset="0"/>
                <a:cs typeface="Courier New" pitchFamily="49" charset="0"/>
              </a:rPr>
              <a:t>node_number_of_agents</a:t>
            </a:r>
            <a:r>
              <a:rPr lang="en-GB" sz="1800" dirty="0">
                <a:latin typeface="Courier New" pitchFamily="49" charset="0"/>
                <a:cs typeface="Courier New" pitchFamily="49" charset="0"/>
              </a:rPr>
              <a:t>):</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a:t>
            </a:r>
            <a:r>
              <a:rPr lang="en-GB" sz="1800" dirty="0" err="1">
                <a:latin typeface="Courier New" pitchFamily="49" charset="0"/>
                <a:cs typeface="Courier New" pitchFamily="49" charset="0"/>
              </a:rPr>
              <a:t>agents.append</a:t>
            </a:r>
            <a:r>
              <a:rPr lang="en-GB" sz="1800" dirty="0">
                <a:latin typeface="Courier New" pitchFamily="49" charset="0"/>
                <a:cs typeface="Courier New" pitchFamily="49" charset="0"/>
              </a:rPr>
              <a:t>(Agent())</a:t>
            </a:r>
            <a:br>
              <a:rPr lang="en-GB" sz="1800" dirty="0">
                <a:latin typeface="Courier New" pitchFamily="49" charset="0"/>
                <a:cs typeface="Courier New" pitchFamily="49" charset="0"/>
              </a:rPr>
            </a:br>
            <a:r>
              <a:rPr lang="en-GB" sz="1800" dirty="0">
                <a:latin typeface="Courier New" pitchFamily="49" charset="0"/>
                <a:cs typeface="Courier New" pitchFamily="49" charset="0"/>
              </a:rPr>
              <a:t>   </a:t>
            </a:r>
            <a:br>
              <a:rPr lang="en-GB" sz="1800" dirty="0">
                <a:latin typeface="Courier New" pitchFamily="49" charset="0"/>
                <a:cs typeface="Courier New" pitchFamily="49" charset="0"/>
              </a:rPr>
            </a:br>
            <a:endParaRPr lang="en-GB" sz="1800" dirty="0">
              <a:latin typeface="Courier New" pitchFamily="49" charset="0"/>
              <a:cs typeface="Courier New" pitchFamily="49" charset="0"/>
            </a:endParaRPr>
          </a:p>
        </p:txBody>
      </p:sp>
    </p:spTree>
    <p:extLst>
      <p:ext uri="{BB962C8B-B14F-4D97-AF65-F5344CB8AC3E}">
        <p14:creationId xmlns:p14="http://schemas.microsoft.com/office/powerpoint/2010/main" val="927326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69C4C921-7BBE-46C3-81EB-394E737F6EB9}"/>
              </a:ext>
            </a:extLst>
          </p:cNvPr>
          <p:cNvSpPr>
            <a:spLocks noGrp="1"/>
          </p:cNvSpPr>
          <p:nvPr>
            <p:ph type="title"/>
          </p:nvPr>
        </p:nvSpPr>
        <p:spPr>
          <a:xfrm>
            <a:off x="2135188" y="188913"/>
            <a:ext cx="9577436" cy="1143000"/>
          </a:xfrm>
        </p:spPr>
        <p:txBody>
          <a:bodyPr/>
          <a:lstStyle/>
          <a:p>
            <a:pPr algn="r"/>
            <a:r>
              <a:rPr lang="en-GB" altLang="en-US" sz="4000" dirty="0"/>
              <a:t>Sending stuff</a:t>
            </a:r>
          </a:p>
        </p:txBody>
      </p:sp>
      <p:sp>
        <p:nvSpPr>
          <p:cNvPr id="54275" name="Content Placeholder 2">
            <a:extLst>
              <a:ext uri="{FF2B5EF4-FFF2-40B4-BE49-F238E27FC236}">
                <a16:creationId xmlns:a16="http://schemas.microsoft.com/office/drawing/2014/main" id="{CD003ED1-17B9-42C4-A8C3-9B79BFE4964C}"/>
              </a:ext>
            </a:extLst>
          </p:cNvPr>
          <p:cNvSpPr>
            <a:spLocks noGrp="1"/>
          </p:cNvSpPr>
          <p:nvPr>
            <p:ph idx="1"/>
          </p:nvPr>
        </p:nvSpPr>
        <p:spPr>
          <a:xfrm>
            <a:off x="191344" y="1052736"/>
            <a:ext cx="11809312" cy="5689377"/>
          </a:xfrm>
        </p:spPr>
        <p:txBody>
          <a:bodyPr/>
          <a:lstStyle/>
          <a:p>
            <a:pPr marL="0" indent="0">
              <a:buNone/>
            </a:pPr>
            <a:r>
              <a:rPr lang="en-GB" altLang="en-US" sz="2800" dirty="0" err="1">
                <a:latin typeface="Courier New" panose="02070309020205020404" pitchFamily="49" charset="0"/>
                <a:cs typeface="Courier New" panose="02070309020205020404" pitchFamily="49" charset="0"/>
              </a:rPr>
              <a:t>node_to_send_to</a:t>
            </a:r>
            <a:r>
              <a:rPr lang="en-GB" altLang="en-US" sz="2800" dirty="0">
                <a:latin typeface="Courier New" panose="02070309020205020404" pitchFamily="49" charset="0"/>
                <a:cs typeface="Courier New" panose="02070309020205020404" pitchFamily="49" charset="0"/>
              </a:rPr>
              <a:t> = 1</a:t>
            </a:r>
          </a:p>
          <a:p>
            <a:pPr marL="0" indent="0">
              <a:buNone/>
            </a:pPr>
            <a:r>
              <a:rPr lang="en-GB" altLang="en-US" sz="2800" dirty="0" err="1">
                <a:latin typeface="Courier New" panose="02070309020205020404" pitchFamily="49" charset="0"/>
                <a:cs typeface="Courier New" panose="02070309020205020404" pitchFamily="49" charset="0"/>
              </a:rPr>
              <a:t>message_ID</a:t>
            </a:r>
            <a:r>
              <a:rPr lang="en-GB" altLang="en-US" sz="2800" dirty="0">
                <a:latin typeface="Courier New" panose="02070309020205020404" pitchFamily="49" charset="0"/>
                <a:cs typeface="Courier New" panose="02070309020205020404" pitchFamily="49" charset="0"/>
              </a:rPr>
              <a:t> = 10</a:t>
            </a:r>
            <a:endParaRPr lang="en-GB" altLang="en-US" sz="2600" dirty="0"/>
          </a:p>
          <a:p>
            <a:pPr marL="0" indent="0">
              <a:buNone/>
            </a:pPr>
            <a:endParaRPr lang="en-GB" altLang="en-US" sz="2600" dirty="0"/>
          </a:p>
          <a:p>
            <a:pPr marL="0" indent="0">
              <a:buNone/>
            </a:pPr>
            <a:r>
              <a:rPr lang="en-GB" altLang="en-US" sz="2600" dirty="0"/>
              <a:t>If object is a pickleable object:</a:t>
            </a:r>
          </a:p>
          <a:p>
            <a:pPr marL="0" indent="0">
              <a:buNone/>
            </a:pPr>
            <a:r>
              <a:rPr lang="en-GB" altLang="en-US" sz="2400" dirty="0" err="1">
                <a:latin typeface="Courier New" panose="02070309020205020404" pitchFamily="49" charset="0"/>
                <a:cs typeface="Courier New" panose="02070309020205020404" pitchFamily="49" charset="0"/>
              </a:rPr>
              <a:t>comm.send</a:t>
            </a:r>
            <a:r>
              <a:rPr lang="en-GB" altLang="en-US" sz="2400" dirty="0">
                <a:latin typeface="Courier New" panose="02070309020205020404" pitchFamily="49" charset="0"/>
                <a:cs typeface="Courier New" panose="02070309020205020404" pitchFamily="49" charset="0"/>
              </a:rPr>
              <a:t> (data, </a:t>
            </a:r>
            <a:r>
              <a:rPr lang="en-GB" altLang="en-US" sz="2400" dirty="0" err="1">
                <a:latin typeface="Courier New" panose="02070309020205020404" pitchFamily="49" charset="0"/>
                <a:cs typeface="Courier New" panose="02070309020205020404" pitchFamily="49" charset="0"/>
              </a:rPr>
              <a:t>dest</a:t>
            </a:r>
            <a:r>
              <a:rPr lang="en-GB" altLang="en-US" sz="2400" dirty="0">
                <a:latin typeface="Courier New" panose="02070309020205020404" pitchFamily="49" charset="0"/>
                <a:cs typeface="Courier New" panose="02070309020205020404" pitchFamily="49" charset="0"/>
              </a:rPr>
              <a:t>=</a:t>
            </a:r>
            <a:r>
              <a:rPr lang="en-GB" altLang="en-US" sz="2400" dirty="0" err="1">
                <a:latin typeface="Courier New" panose="02070309020205020404" pitchFamily="49" charset="0"/>
                <a:cs typeface="Courier New" panose="02070309020205020404" pitchFamily="49" charset="0"/>
              </a:rPr>
              <a:t>node_to_send_to</a:t>
            </a:r>
            <a:r>
              <a:rPr lang="en-GB" altLang="en-US" sz="2400" dirty="0">
                <a:latin typeface="Courier New" panose="02070309020205020404" pitchFamily="49" charset="0"/>
                <a:cs typeface="Courier New" panose="02070309020205020404" pitchFamily="49" charset="0"/>
              </a:rPr>
              <a:t>, tag=</a:t>
            </a:r>
            <a:r>
              <a:rPr lang="en-GB" altLang="en-US" sz="2400" dirty="0" err="1">
                <a:latin typeface="Courier New" panose="02070309020205020404" pitchFamily="49" charset="0"/>
                <a:cs typeface="Courier New" panose="02070309020205020404" pitchFamily="49" charset="0"/>
              </a:rPr>
              <a:t>message_ID</a:t>
            </a:r>
            <a:r>
              <a:rPr lang="en-GB" altLang="en-US" sz="2400" dirty="0">
                <a:latin typeface="Courier New" panose="02070309020205020404" pitchFamily="49" charset="0"/>
                <a:cs typeface="Courier New" panose="02070309020205020404" pitchFamily="49" charset="0"/>
              </a:rPr>
              <a:t>)</a:t>
            </a:r>
          </a:p>
          <a:p>
            <a:pPr marL="0" indent="0">
              <a:buNone/>
            </a:pP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t>If object is a </a:t>
            </a:r>
            <a:r>
              <a:rPr lang="en-GB" altLang="en-US" sz="2600" dirty="0" err="1"/>
              <a:t>numpy</a:t>
            </a:r>
            <a:r>
              <a:rPr lang="en-GB" altLang="en-US" sz="2600" dirty="0"/>
              <a:t> array etc.:</a:t>
            </a:r>
          </a:p>
          <a:p>
            <a:pPr marL="0" indent="0">
              <a:buNone/>
            </a:pPr>
            <a:r>
              <a:rPr lang="en-GB" altLang="en-US" sz="2400" dirty="0" err="1">
                <a:latin typeface="Courier New" panose="02070309020205020404" pitchFamily="49" charset="0"/>
                <a:cs typeface="Courier New" panose="02070309020205020404" pitchFamily="49" charset="0"/>
              </a:rPr>
              <a:t>comm.</a:t>
            </a:r>
            <a:r>
              <a:rPr lang="en-GB" altLang="en-US" sz="2400" b="1" dirty="0" err="1">
                <a:solidFill>
                  <a:schemeClr val="accent1">
                    <a:lumMod val="75000"/>
                  </a:schemeClr>
                </a:solidFill>
                <a:latin typeface="Courier New" panose="02070309020205020404" pitchFamily="49" charset="0"/>
                <a:cs typeface="Courier New" panose="02070309020205020404" pitchFamily="49" charset="0"/>
              </a:rPr>
              <a:t>S</a:t>
            </a:r>
            <a:r>
              <a:rPr lang="en-GB" altLang="en-US" sz="2400" dirty="0" err="1">
                <a:latin typeface="Courier New" panose="02070309020205020404" pitchFamily="49" charset="0"/>
                <a:cs typeface="Courier New" panose="02070309020205020404" pitchFamily="49" charset="0"/>
              </a:rPr>
              <a:t>end</a:t>
            </a:r>
            <a:r>
              <a:rPr lang="en-GB" altLang="en-US" sz="2400" dirty="0">
                <a:latin typeface="Courier New" panose="02070309020205020404" pitchFamily="49" charset="0"/>
                <a:cs typeface="Courier New" panose="02070309020205020404" pitchFamily="49" charset="0"/>
              </a:rPr>
              <a:t>([data, MPI.INT], </a:t>
            </a:r>
            <a:r>
              <a:rPr lang="en-GB" altLang="en-US" sz="2400" dirty="0" err="1">
                <a:latin typeface="Courier New" panose="02070309020205020404" pitchFamily="49" charset="0"/>
                <a:cs typeface="Courier New" panose="02070309020205020404" pitchFamily="49" charset="0"/>
              </a:rPr>
              <a:t>dest</a:t>
            </a:r>
            <a:r>
              <a:rPr lang="en-GB" altLang="en-US" sz="2400" dirty="0">
                <a:latin typeface="Courier New" panose="02070309020205020404" pitchFamily="49" charset="0"/>
                <a:cs typeface="Courier New" panose="02070309020205020404" pitchFamily="49" charset="0"/>
              </a:rPr>
              <a:t>=</a:t>
            </a:r>
            <a:r>
              <a:rPr lang="en-GB" altLang="en-US" sz="2400" dirty="0" err="1">
                <a:latin typeface="Courier New" panose="02070309020205020404" pitchFamily="49" charset="0"/>
                <a:cs typeface="Courier New" panose="02070309020205020404" pitchFamily="49" charset="0"/>
              </a:rPr>
              <a:t>node_to_send_to,tag</a:t>
            </a:r>
            <a:r>
              <a:rPr lang="en-GB" altLang="en-US" sz="2400" dirty="0">
                <a:latin typeface="Courier New" panose="02070309020205020404" pitchFamily="49" charset="0"/>
                <a:cs typeface="Courier New" panose="02070309020205020404" pitchFamily="49" charset="0"/>
              </a:rPr>
              <a:t>=</a:t>
            </a:r>
            <a:r>
              <a:rPr lang="en-GB" altLang="en-US" sz="2400" dirty="0" err="1">
                <a:latin typeface="Courier New" panose="02070309020205020404" pitchFamily="49" charset="0"/>
                <a:cs typeface="Courier New" panose="02070309020205020404" pitchFamily="49" charset="0"/>
              </a:rPr>
              <a:t>message_ID</a:t>
            </a:r>
            <a:r>
              <a:rPr lang="en-GB" altLang="en-US" sz="2400" dirty="0">
                <a:latin typeface="Courier New" panose="02070309020205020404" pitchFamily="49" charset="0"/>
                <a:cs typeface="Courier New" panose="02070309020205020404" pitchFamily="49" charset="0"/>
              </a:rPr>
              <a:t>)</a:t>
            </a:r>
          </a:p>
          <a:p>
            <a:pPr marL="0" indent="0">
              <a:buNone/>
            </a:pPr>
            <a:endParaRPr lang="en-GB" altLang="en-US" sz="2600" dirty="0"/>
          </a:p>
          <a:p>
            <a:pPr marL="0" indent="0">
              <a:buNone/>
            </a:pPr>
            <a:r>
              <a:rPr lang="en-GB" altLang="en-US" sz="2600" dirty="0"/>
              <a:t>(For other data types, see </a:t>
            </a:r>
            <a:r>
              <a:rPr lang="en-GB" altLang="en-US" sz="2600" dirty="0">
                <a:latin typeface="Courier New" panose="02070309020205020404" pitchFamily="49" charset="0"/>
                <a:cs typeface="Courier New" panose="02070309020205020404" pitchFamily="49" charset="0"/>
              </a:rPr>
              <a:t>https://mpi4py.scipy.org/docs/apiref/mpi4py.MPI-module.html</a:t>
            </a:r>
            <a:r>
              <a:rPr lang="en-GB" altLang="en-US" sz="2600" dirty="0"/>
              <a:t>)</a:t>
            </a:r>
          </a:p>
        </p:txBody>
      </p:sp>
    </p:spTree>
    <p:extLst>
      <p:ext uri="{BB962C8B-B14F-4D97-AF65-F5344CB8AC3E}">
        <p14:creationId xmlns:p14="http://schemas.microsoft.com/office/powerpoint/2010/main" val="1123663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1095470A-D297-4CAD-85D4-82A7136225F0}"/>
              </a:ext>
            </a:extLst>
          </p:cNvPr>
          <p:cNvSpPr>
            <a:spLocks noGrp="1"/>
          </p:cNvSpPr>
          <p:nvPr>
            <p:ph type="title"/>
          </p:nvPr>
        </p:nvSpPr>
        <p:spPr>
          <a:xfrm>
            <a:off x="2208212" y="188913"/>
            <a:ext cx="9432403" cy="1143000"/>
          </a:xfrm>
        </p:spPr>
        <p:txBody>
          <a:bodyPr/>
          <a:lstStyle/>
          <a:p>
            <a:pPr algn="r"/>
            <a:r>
              <a:rPr lang="en-GB" altLang="en-US" sz="4000" dirty="0"/>
              <a:t>Receiving stuff</a:t>
            </a:r>
          </a:p>
        </p:txBody>
      </p:sp>
      <p:sp>
        <p:nvSpPr>
          <p:cNvPr id="56323" name="Content Placeholder 2">
            <a:extLst>
              <a:ext uri="{FF2B5EF4-FFF2-40B4-BE49-F238E27FC236}">
                <a16:creationId xmlns:a16="http://schemas.microsoft.com/office/drawing/2014/main" id="{3291A265-D7BC-4616-B65E-7C54EBD9A3BD}"/>
              </a:ext>
            </a:extLst>
          </p:cNvPr>
          <p:cNvSpPr>
            <a:spLocks noGrp="1"/>
          </p:cNvSpPr>
          <p:nvPr>
            <p:ph idx="1"/>
          </p:nvPr>
        </p:nvSpPr>
        <p:spPr>
          <a:xfrm>
            <a:off x="551384" y="1600200"/>
            <a:ext cx="11233248" cy="4997450"/>
          </a:xfrm>
        </p:spPr>
        <p:txBody>
          <a:bodyPr/>
          <a:lstStyle/>
          <a:p>
            <a:pPr marL="0" indent="0">
              <a:buNone/>
            </a:pPr>
            <a:r>
              <a:rPr lang="en-GB" altLang="en-US" sz="2600" dirty="0">
                <a:latin typeface="Courier New" panose="02070309020205020404" pitchFamily="49" charset="0"/>
                <a:cs typeface="Courier New" panose="02070309020205020404" pitchFamily="49" charset="0"/>
              </a:rPr>
              <a:t>data = </a:t>
            </a:r>
            <a:r>
              <a:rPr lang="en-GB" altLang="en-US" sz="2600" dirty="0" err="1">
                <a:latin typeface="Courier New" panose="02070309020205020404" pitchFamily="49" charset="0"/>
                <a:cs typeface="Courier New" panose="02070309020205020404" pitchFamily="49" charset="0"/>
              </a:rPr>
              <a:t>comm.recv</a:t>
            </a:r>
            <a:r>
              <a:rPr lang="en-GB" altLang="en-US" sz="2600" dirty="0">
                <a:latin typeface="Courier New" panose="02070309020205020404" pitchFamily="49" charset="0"/>
                <a:cs typeface="Courier New" panose="02070309020205020404" pitchFamily="49" charset="0"/>
              </a:rPr>
              <a:t>(source=0, tag=10)</a:t>
            </a:r>
          </a:p>
          <a:p>
            <a:pPr marL="0" indent="0">
              <a:buNone/>
            </a:pPr>
            <a:r>
              <a:rPr lang="en-GB" altLang="en-US" sz="2600" dirty="0">
                <a:cs typeface="Courier New" panose="02070309020205020404" pitchFamily="49" charset="0"/>
              </a:rPr>
              <a:t>Might, for example, be in a loop that increments </a:t>
            </a:r>
            <a:r>
              <a:rPr lang="en-GB" altLang="en-US" sz="2600" dirty="0" err="1">
                <a:cs typeface="Courier New" panose="02070309020205020404" pitchFamily="49" charset="0"/>
              </a:rPr>
              <a:t>nodeSending</a:t>
            </a:r>
            <a:r>
              <a:rPr lang="en-GB" altLang="en-US" sz="2600" dirty="0">
                <a:cs typeface="Courier New" panose="02070309020205020404" pitchFamily="49" charset="0"/>
              </a:rPr>
              <a:t>, to </a:t>
            </a:r>
            <a:r>
              <a:rPr lang="en-GB" altLang="en-US" sz="2600" dirty="0" err="1">
                <a:cs typeface="Courier New" panose="02070309020205020404" pitchFamily="49" charset="0"/>
              </a:rPr>
              <a:t>recv</a:t>
            </a:r>
            <a:r>
              <a:rPr lang="en-GB" altLang="en-US" sz="2600" dirty="0">
                <a:cs typeface="Courier New" panose="02070309020205020404" pitchFamily="49" charset="0"/>
              </a:rPr>
              <a:t> from all nodes.</a:t>
            </a:r>
          </a:p>
          <a:p>
            <a:pPr marL="0" indent="0">
              <a:buNone/>
            </a:pP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cs typeface="Courier New" panose="02070309020205020404" pitchFamily="49" charset="0"/>
              </a:rPr>
              <a:t>For </a:t>
            </a:r>
            <a:r>
              <a:rPr lang="en-GB" altLang="en-US" sz="2600" dirty="0" err="1">
                <a:cs typeface="Courier New" panose="02070309020205020404" pitchFamily="49" charset="0"/>
              </a:rPr>
              <a:t>numpy</a:t>
            </a:r>
            <a:r>
              <a:rPr lang="en-GB" altLang="en-US" sz="2600" dirty="0">
                <a:cs typeface="Courier New" panose="02070309020205020404" pitchFamily="49" charset="0"/>
              </a:rPr>
              <a:t> arrays etc., make the array first for maximum efficiency:</a:t>
            </a:r>
          </a:p>
          <a:p>
            <a:pPr marL="0" indent="0">
              <a:buNone/>
            </a:pPr>
            <a:r>
              <a:rPr lang="en-GB" altLang="en-US" sz="2600" dirty="0">
                <a:latin typeface="Courier New" panose="02070309020205020404" pitchFamily="49" charset="0"/>
                <a:cs typeface="Courier New" panose="02070309020205020404" pitchFamily="49" charset="0"/>
              </a:rPr>
              <a:t>data = </a:t>
            </a:r>
            <a:r>
              <a:rPr lang="en-GB" altLang="en-US" sz="2600" dirty="0" err="1">
                <a:latin typeface="Courier New" panose="02070309020205020404" pitchFamily="49" charset="0"/>
                <a:cs typeface="Courier New" panose="02070309020205020404" pitchFamily="49" charset="0"/>
              </a:rPr>
              <a:t>numpy.empty</a:t>
            </a:r>
            <a:r>
              <a:rPr lang="en-GB" altLang="en-US" sz="2600" dirty="0">
                <a:latin typeface="Courier New" panose="02070309020205020404" pitchFamily="49" charset="0"/>
                <a:cs typeface="Courier New" panose="02070309020205020404" pitchFamily="49" charset="0"/>
              </a:rPr>
              <a:t>(1000, </a:t>
            </a:r>
            <a:r>
              <a:rPr lang="en-GB" altLang="en-US" sz="2600" dirty="0" err="1">
                <a:latin typeface="Courier New" panose="02070309020205020404" pitchFamily="49" charset="0"/>
                <a:cs typeface="Courier New" panose="02070309020205020404" pitchFamily="49" charset="0"/>
              </a:rPr>
              <a:t>dtype</a:t>
            </a:r>
            <a:r>
              <a:rPr lang="en-GB" altLang="en-US" sz="2600" dirty="0">
                <a:latin typeface="Courier New" panose="02070309020205020404" pitchFamily="49" charset="0"/>
                <a:cs typeface="Courier New" panose="02070309020205020404" pitchFamily="49" charset="0"/>
              </a:rPr>
              <a:t>='i')</a:t>
            </a:r>
          </a:p>
          <a:p>
            <a:pPr marL="0" indent="0">
              <a:buNone/>
            </a:pPr>
            <a:r>
              <a:rPr lang="en-GB" altLang="en-US" sz="2600" dirty="0" err="1">
                <a:latin typeface="Courier New" panose="02070309020205020404" pitchFamily="49" charset="0"/>
                <a:cs typeface="Courier New" panose="02070309020205020404" pitchFamily="49" charset="0"/>
              </a:rPr>
              <a:t>comm.Recv</a:t>
            </a:r>
            <a:r>
              <a:rPr lang="en-GB" altLang="en-US" sz="2600" dirty="0">
                <a:latin typeface="Courier New" panose="02070309020205020404" pitchFamily="49" charset="0"/>
                <a:cs typeface="Courier New" panose="02070309020205020404" pitchFamily="49" charset="0"/>
              </a:rPr>
              <a:t>([data, MPI.INT], source=0, tag=10)</a:t>
            </a:r>
          </a:p>
        </p:txBody>
      </p:sp>
    </p:spTree>
    <p:extLst>
      <p:ext uri="{BB962C8B-B14F-4D97-AF65-F5344CB8AC3E}">
        <p14:creationId xmlns:p14="http://schemas.microsoft.com/office/powerpoint/2010/main" val="806831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87D07-8E51-4B8F-9FA9-CECCF0C1DBFC}"/>
              </a:ext>
            </a:extLst>
          </p:cNvPr>
          <p:cNvSpPr>
            <a:spLocks noGrp="1"/>
          </p:cNvSpPr>
          <p:nvPr>
            <p:ph type="title"/>
          </p:nvPr>
        </p:nvSpPr>
        <p:spPr/>
        <p:txBody>
          <a:bodyPr/>
          <a:lstStyle/>
          <a:p>
            <a:pPr algn="r"/>
            <a:r>
              <a:rPr lang="en-GB" dirty="0"/>
              <a:t>MPI</a:t>
            </a:r>
          </a:p>
        </p:txBody>
      </p:sp>
      <p:sp>
        <p:nvSpPr>
          <p:cNvPr id="3" name="Content Placeholder 2">
            <a:extLst>
              <a:ext uri="{FF2B5EF4-FFF2-40B4-BE49-F238E27FC236}">
                <a16:creationId xmlns:a16="http://schemas.microsoft.com/office/drawing/2014/main" id="{E2A38903-02E7-49FB-8A19-1C3FA5ED2009}"/>
              </a:ext>
            </a:extLst>
          </p:cNvPr>
          <p:cNvSpPr>
            <a:spLocks noGrp="1"/>
          </p:cNvSpPr>
          <p:nvPr>
            <p:ph idx="1"/>
          </p:nvPr>
        </p:nvSpPr>
        <p:spPr>
          <a:xfrm>
            <a:off x="609600" y="2132856"/>
            <a:ext cx="10972800" cy="3993308"/>
          </a:xfrm>
        </p:spPr>
        <p:txBody>
          <a:bodyPr/>
          <a:lstStyle/>
          <a:p>
            <a:pPr marL="0" indent="0">
              <a:buNone/>
            </a:pPr>
            <a:r>
              <a:rPr lang="en-GB" sz="2800" dirty="0"/>
              <a:t>Overall, MPI is not so hard to use. However, the earlier you start thinking about it, the easier it is.</a:t>
            </a:r>
          </a:p>
          <a:p>
            <a:pPr marL="0" indent="0">
              <a:buNone/>
            </a:pPr>
            <a:endParaRPr lang="en-GB" sz="2800" dirty="0"/>
          </a:p>
          <a:p>
            <a:pPr marL="0" indent="0">
              <a:buNone/>
            </a:pPr>
            <a:r>
              <a:rPr lang="en-GB" sz="2800" dirty="0"/>
              <a:t>If you think a task requires full parallelisation, if you can build this in from the start, it is simpler than hitting a processing wall on a single thread program, and retro-fitting parallelisation.</a:t>
            </a:r>
          </a:p>
        </p:txBody>
      </p:sp>
    </p:spTree>
    <p:extLst>
      <p:ext uri="{BB962C8B-B14F-4D97-AF65-F5344CB8AC3E}">
        <p14:creationId xmlns:p14="http://schemas.microsoft.com/office/powerpoint/2010/main" val="3990817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AED56-1BCF-4957-905A-CAB6AF503A28}"/>
              </a:ext>
            </a:extLst>
          </p:cNvPr>
          <p:cNvSpPr>
            <a:spLocks noGrp="1"/>
          </p:cNvSpPr>
          <p:nvPr>
            <p:ph type="title"/>
          </p:nvPr>
        </p:nvSpPr>
        <p:spPr/>
        <p:txBody>
          <a:bodyPr/>
          <a:lstStyle/>
          <a:p>
            <a:pPr algn="r"/>
            <a:r>
              <a:rPr lang="en-GB" dirty="0"/>
              <a:t>multiprocessing library</a:t>
            </a:r>
          </a:p>
        </p:txBody>
      </p:sp>
      <p:sp>
        <p:nvSpPr>
          <p:cNvPr id="3" name="Content Placeholder 2">
            <a:extLst>
              <a:ext uri="{FF2B5EF4-FFF2-40B4-BE49-F238E27FC236}">
                <a16:creationId xmlns:a16="http://schemas.microsoft.com/office/drawing/2014/main" id="{7FBA6204-5AD6-45A9-8CE6-90FBC21E3A55}"/>
              </a:ext>
            </a:extLst>
          </p:cNvPr>
          <p:cNvSpPr>
            <a:spLocks noGrp="1"/>
          </p:cNvSpPr>
          <p:nvPr>
            <p:ph idx="1"/>
          </p:nvPr>
        </p:nvSpPr>
        <p:spPr/>
        <p:txBody>
          <a:bodyPr/>
          <a:lstStyle/>
          <a:p>
            <a:pPr marL="0" indent="0">
              <a:buNone/>
            </a:pPr>
            <a:r>
              <a:rPr lang="en-GB" sz="2800" dirty="0"/>
              <a:t>This is in the standard library, essentially following the threading library.</a:t>
            </a:r>
          </a:p>
          <a:p>
            <a:pPr marL="0" indent="0">
              <a:buNone/>
            </a:pPr>
            <a:r>
              <a:rPr lang="en-GB" sz="2800" dirty="0"/>
              <a:t>More complicated to use than </a:t>
            </a:r>
            <a:r>
              <a:rPr lang="en-GB" sz="2800" dirty="0" err="1"/>
              <a:t>concurrent.futures</a:t>
            </a:r>
            <a:r>
              <a:rPr lang="en-GB" sz="2800" dirty="0"/>
              <a:t>.</a:t>
            </a:r>
          </a:p>
          <a:p>
            <a:pPr marL="0" indent="0">
              <a:buNone/>
            </a:pPr>
            <a:r>
              <a:rPr lang="en-GB" sz="2800" dirty="0"/>
              <a:t>Allows for multi-processor and multi-machine use, including setting up pools of workers, but lacks the enterprise-oriented structure of celery.</a:t>
            </a:r>
          </a:p>
          <a:p>
            <a:pPr marL="0" indent="0">
              <a:buNone/>
            </a:pPr>
            <a:r>
              <a:rPr lang="en-GB" sz="2800" dirty="0"/>
              <a:t>Can work with shared memory objects or message passing, but less standardised than MPI.</a:t>
            </a:r>
          </a:p>
          <a:p>
            <a:pPr marL="0" indent="0">
              <a:buNone/>
            </a:pPr>
            <a:r>
              <a:rPr lang="en-GB" sz="2800" dirty="0"/>
              <a:t>Nevertheless, built into the standard library, making it easy to use, and worth knowing about.</a:t>
            </a:r>
          </a:p>
          <a:p>
            <a:pPr marL="0" indent="0">
              <a:buNone/>
            </a:pPr>
            <a:r>
              <a:rPr lang="en-GB" sz="2800" dirty="0">
                <a:solidFill>
                  <a:schemeClr val="tx2">
                    <a:lumMod val="60000"/>
                    <a:lumOff val="40000"/>
                  </a:schemeClr>
                </a:solidFill>
              </a:rPr>
              <a:t>https://docs.python.org/3/library/multiprocessing.html</a:t>
            </a:r>
          </a:p>
        </p:txBody>
      </p:sp>
    </p:spTree>
    <p:extLst>
      <p:ext uri="{BB962C8B-B14F-4D97-AF65-F5344CB8AC3E}">
        <p14:creationId xmlns:p14="http://schemas.microsoft.com/office/powerpoint/2010/main" val="3938217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44B21-80B1-4D41-A4AF-13D23D4455E5}"/>
              </a:ext>
            </a:extLst>
          </p:cNvPr>
          <p:cNvSpPr>
            <a:spLocks noGrp="1"/>
          </p:cNvSpPr>
          <p:nvPr>
            <p:ph type="title"/>
          </p:nvPr>
        </p:nvSpPr>
        <p:spPr/>
        <p:txBody>
          <a:bodyPr/>
          <a:lstStyle/>
          <a:p>
            <a:pPr algn="r"/>
            <a:r>
              <a:rPr lang="en-GB" dirty="0"/>
              <a:t>Summary</a:t>
            </a:r>
          </a:p>
        </p:txBody>
      </p:sp>
      <p:sp>
        <p:nvSpPr>
          <p:cNvPr id="3" name="Content Placeholder 2">
            <a:extLst>
              <a:ext uri="{FF2B5EF4-FFF2-40B4-BE49-F238E27FC236}">
                <a16:creationId xmlns:a16="http://schemas.microsoft.com/office/drawing/2014/main" id="{DDE78F14-DBF5-4A40-B4DE-CB063A76C239}"/>
              </a:ext>
            </a:extLst>
          </p:cNvPr>
          <p:cNvSpPr>
            <a:spLocks noGrp="1"/>
          </p:cNvSpPr>
          <p:nvPr>
            <p:ph idx="1"/>
          </p:nvPr>
        </p:nvSpPr>
        <p:spPr>
          <a:xfrm>
            <a:off x="609600" y="1700808"/>
            <a:ext cx="10972800" cy="4425356"/>
          </a:xfrm>
        </p:spPr>
        <p:txBody>
          <a:bodyPr/>
          <a:lstStyle/>
          <a:p>
            <a:pPr marL="0" indent="0">
              <a:buNone/>
            </a:pPr>
            <a:r>
              <a:rPr lang="en-GB" sz="2800" dirty="0"/>
              <a:t>We've seen some different approaches:</a:t>
            </a:r>
          </a:p>
          <a:p>
            <a:pPr marL="514350" indent="-514350">
              <a:buAutoNum type="arabicPeriod"/>
            </a:pPr>
            <a:r>
              <a:rPr lang="en-GB" sz="2800" dirty="0"/>
              <a:t>Threading (good where the limit is some other external code).</a:t>
            </a:r>
          </a:p>
          <a:p>
            <a:pPr marL="514350" indent="-514350">
              <a:buAutoNum type="arabicPeriod"/>
            </a:pPr>
            <a:r>
              <a:rPr lang="en-GB" sz="2800" dirty="0"/>
              <a:t>Concurrent use of cores: good for speedup where cores available, but doesn't solve memory issues.</a:t>
            </a:r>
          </a:p>
          <a:p>
            <a:pPr marL="514350" indent="-514350">
              <a:buAutoNum type="arabicPeriod"/>
            </a:pPr>
            <a:r>
              <a:rPr lang="en-GB" sz="2800" dirty="0"/>
              <a:t>Distributed batch tasks with celery.</a:t>
            </a:r>
          </a:p>
          <a:p>
            <a:pPr marL="514350" indent="-514350">
              <a:buAutoNum type="arabicPeriod"/>
            </a:pPr>
            <a:r>
              <a:rPr lang="en-GB" sz="2800" dirty="0"/>
              <a:t>Full parallelisation with MPI.</a:t>
            </a:r>
          </a:p>
          <a:p>
            <a:pPr marL="514350" indent="-514350">
              <a:buAutoNum type="arabicPeriod"/>
            </a:pPr>
            <a:r>
              <a:rPr lang="en-GB" sz="2800" dirty="0"/>
              <a:t>Multiprocessing library offers a broad toolkit.</a:t>
            </a:r>
          </a:p>
          <a:p>
            <a:pPr marL="0" indent="0">
              <a:buNone/>
            </a:pPr>
            <a:endParaRPr lang="en-GB" dirty="0"/>
          </a:p>
        </p:txBody>
      </p:sp>
    </p:spTree>
    <p:extLst>
      <p:ext uri="{BB962C8B-B14F-4D97-AF65-F5344CB8AC3E}">
        <p14:creationId xmlns:p14="http://schemas.microsoft.com/office/powerpoint/2010/main" val="647802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C2F07-D601-44B0-8D0A-0076A96CB50C}"/>
              </a:ext>
            </a:extLst>
          </p:cNvPr>
          <p:cNvSpPr>
            <a:spLocks noGrp="1"/>
          </p:cNvSpPr>
          <p:nvPr>
            <p:ph type="title"/>
          </p:nvPr>
        </p:nvSpPr>
        <p:spPr/>
        <p:txBody>
          <a:bodyPr/>
          <a:lstStyle/>
          <a:p>
            <a:pPr algn="r"/>
            <a:r>
              <a:rPr lang="en-GB" dirty="0"/>
              <a:t>Python Threads</a:t>
            </a:r>
          </a:p>
        </p:txBody>
      </p:sp>
      <p:sp>
        <p:nvSpPr>
          <p:cNvPr id="3" name="Content Placeholder 2">
            <a:extLst>
              <a:ext uri="{FF2B5EF4-FFF2-40B4-BE49-F238E27FC236}">
                <a16:creationId xmlns:a16="http://schemas.microsoft.com/office/drawing/2014/main" id="{5E2D75F0-6A56-4CAD-A70D-45F513BBB9A3}"/>
              </a:ext>
            </a:extLst>
          </p:cNvPr>
          <p:cNvSpPr>
            <a:spLocks noGrp="1"/>
          </p:cNvSpPr>
          <p:nvPr>
            <p:ph idx="1"/>
          </p:nvPr>
        </p:nvSpPr>
        <p:spPr>
          <a:xfrm>
            <a:off x="609600" y="1052737"/>
            <a:ext cx="10972800" cy="5073428"/>
          </a:xfrm>
        </p:spPr>
        <p:txBody>
          <a:bodyPr/>
          <a:lstStyle/>
          <a:p>
            <a:pPr marL="0" indent="0">
              <a:buNone/>
            </a:pPr>
            <a:r>
              <a:rPr lang="en-GB" dirty="0"/>
              <a:t>Python can utilise threads.</a:t>
            </a:r>
          </a:p>
          <a:p>
            <a:pPr marL="0" indent="0">
              <a:buNone/>
            </a:pPr>
            <a:r>
              <a:rPr lang="en-GB" sz="2400" dirty="0">
                <a:latin typeface="Courier New" panose="02070309020205020404" pitchFamily="49" charset="0"/>
                <a:cs typeface="Courier New" panose="02070309020205020404" pitchFamily="49" charset="0"/>
              </a:rPr>
              <a:t>from threading import Thread</a:t>
            </a:r>
          </a:p>
          <a:p>
            <a:pPr marL="0" indent="0">
              <a:buNone/>
            </a:pPr>
            <a:r>
              <a:rPr lang="en-GB" sz="2400" dirty="0">
                <a:latin typeface="Courier New" panose="02070309020205020404" pitchFamily="49" charset="0"/>
                <a:cs typeface="Courier New" panose="02070309020205020404" pitchFamily="49" charset="0"/>
              </a:rPr>
              <a:t>def </a:t>
            </a:r>
            <a:r>
              <a:rPr lang="en-GB" sz="2400" dirty="0" err="1">
                <a:latin typeface="Courier New" panose="02070309020205020404" pitchFamily="49" charset="0"/>
                <a:cs typeface="Courier New" panose="02070309020205020404" pitchFamily="49" charset="0"/>
              </a:rPr>
              <a:t>func</a:t>
            </a:r>
            <a:r>
              <a:rPr lang="en-GB" sz="2400" dirty="0">
                <a:latin typeface="Courier New" panose="02070309020205020404" pitchFamily="49" charset="0"/>
                <a:cs typeface="Courier New" panose="02070309020205020404" pitchFamily="49" charset="0"/>
              </a:rPr>
              <a:t>(a):</a:t>
            </a:r>
          </a:p>
          <a:p>
            <a:pPr marL="0" indent="0">
              <a:buNone/>
            </a:pPr>
            <a:r>
              <a:rPr lang="en-GB" sz="2400" dirty="0">
                <a:latin typeface="Courier New" panose="02070309020205020404" pitchFamily="49" charset="0"/>
                <a:cs typeface="Courier New" panose="02070309020205020404" pitchFamily="49" charset="0"/>
              </a:rPr>
              <a:t>	print(a)</a:t>
            </a:r>
          </a:p>
          <a:p>
            <a:pPr marL="0" indent="0">
              <a:buNone/>
            </a:pPr>
            <a:r>
              <a:rPr lang="en-GB" sz="2400" dirty="0">
                <a:latin typeface="Courier New" panose="02070309020205020404" pitchFamily="49" charset="0"/>
                <a:cs typeface="Courier New" panose="02070309020205020404" pitchFamily="49" charset="0"/>
              </a:rPr>
              <a:t>thread1 = Thread(target=</a:t>
            </a:r>
            <a:r>
              <a:rPr lang="en-GB" sz="2400" dirty="0" err="1">
                <a:latin typeface="Courier New" panose="02070309020205020404" pitchFamily="49" charset="0"/>
                <a:cs typeface="Courier New" panose="02070309020205020404" pitchFamily="49" charset="0"/>
              </a:rPr>
              <a:t>func</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kwargs</a:t>
            </a:r>
            <a:r>
              <a:rPr lang="en-GB" sz="2400" dirty="0">
                <a:latin typeface="Courier New" panose="02070309020205020404" pitchFamily="49" charset="0"/>
                <a:cs typeface="Courier New" panose="02070309020205020404" pitchFamily="49" charset="0"/>
              </a:rPr>
              <a:t>={'a':10})</a:t>
            </a:r>
          </a:p>
          <a:p>
            <a:pPr marL="0" indent="0">
              <a:buNone/>
            </a:pPr>
            <a:r>
              <a:rPr lang="en-GB" sz="2400" dirty="0">
                <a:latin typeface="Courier New" panose="02070309020205020404" pitchFamily="49" charset="0"/>
                <a:cs typeface="Courier New" panose="02070309020205020404" pitchFamily="49" charset="0"/>
              </a:rPr>
              <a:t>thread2 = Thread(target=</a:t>
            </a:r>
            <a:r>
              <a:rPr lang="en-GB" sz="2400" dirty="0" err="1">
                <a:latin typeface="Courier New" panose="02070309020205020404" pitchFamily="49" charset="0"/>
                <a:cs typeface="Courier New" panose="02070309020205020404" pitchFamily="49" charset="0"/>
              </a:rPr>
              <a:t>func</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kwargs</a:t>
            </a:r>
            <a:r>
              <a:rPr lang="en-GB" sz="2400" dirty="0">
                <a:latin typeface="Courier New" panose="02070309020205020404" pitchFamily="49" charset="0"/>
                <a:cs typeface="Courier New" panose="02070309020205020404" pitchFamily="49" charset="0"/>
              </a:rPr>
              <a:t>={'a':20})</a:t>
            </a:r>
          </a:p>
          <a:p>
            <a:pPr marL="0" indent="0">
              <a:buNone/>
            </a:pPr>
            <a:r>
              <a:rPr lang="en-GB" sz="2400" dirty="0">
                <a:latin typeface="Courier New" panose="02070309020205020404" pitchFamily="49" charset="0"/>
                <a:cs typeface="Courier New" panose="02070309020205020404" pitchFamily="49" charset="0"/>
              </a:rPr>
              <a:t>thread1.start()</a:t>
            </a:r>
          </a:p>
          <a:p>
            <a:pPr marL="0" indent="0">
              <a:buNone/>
            </a:pPr>
            <a:r>
              <a:rPr lang="en-GB" sz="2400" dirty="0">
                <a:latin typeface="Courier New" panose="02070309020205020404" pitchFamily="49" charset="0"/>
                <a:cs typeface="Courier New" panose="02070309020205020404" pitchFamily="49" charset="0"/>
              </a:rPr>
              <a:t>thread2.start()</a:t>
            </a:r>
          </a:p>
          <a:p>
            <a:pPr marL="0" indent="0">
              <a:buNone/>
            </a:pPr>
            <a:r>
              <a:rPr lang="en-GB" sz="2400" dirty="0">
                <a:latin typeface="Courier New" panose="02070309020205020404" pitchFamily="49" charset="0"/>
                <a:cs typeface="Courier New" panose="02070309020205020404" pitchFamily="49" charset="0"/>
              </a:rPr>
              <a:t>thread1.join()	# Wait until thread1 finished</a:t>
            </a:r>
          </a:p>
          <a:p>
            <a:pPr marL="0" indent="0">
              <a:buNone/>
            </a:pPr>
            <a:r>
              <a:rPr lang="en-GB" sz="2400" dirty="0">
                <a:latin typeface="Courier New" panose="02070309020205020404" pitchFamily="49" charset="0"/>
                <a:cs typeface="Courier New" panose="02070309020205020404" pitchFamily="49" charset="0"/>
              </a:rPr>
              <a:t>thread2.join()</a:t>
            </a:r>
          </a:p>
        </p:txBody>
      </p:sp>
    </p:spTree>
    <p:extLst>
      <p:ext uri="{BB962C8B-B14F-4D97-AF65-F5344CB8AC3E}">
        <p14:creationId xmlns:p14="http://schemas.microsoft.com/office/powerpoint/2010/main" val="2416390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B8533-FB07-4DB1-B97E-154CB227F358}"/>
              </a:ext>
            </a:extLst>
          </p:cNvPr>
          <p:cNvSpPr>
            <a:spLocks noGrp="1"/>
          </p:cNvSpPr>
          <p:nvPr>
            <p:ph type="title"/>
          </p:nvPr>
        </p:nvSpPr>
        <p:spPr/>
        <p:txBody>
          <a:bodyPr/>
          <a:lstStyle/>
          <a:p>
            <a:pPr algn="r"/>
            <a:r>
              <a:rPr lang="en-GB" dirty="0"/>
              <a:t>Python Threads</a:t>
            </a:r>
          </a:p>
        </p:txBody>
      </p:sp>
      <p:sp>
        <p:nvSpPr>
          <p:cNvPr id="3" name="Content Placeholder 2">
            <a:extLst>
              <a:ext uri="{FF2B5EF4-FFF2-40B4-BE49-F238E27FC236}">
                <a16:creationId xmlns:a16="http://schemas.microsoft.com/office/drawing/2014/main" id="{4C541DF0-51DE-455C-A143-B3B1C444CD8F}"/>
              </a:ext>
            </a:extLst>
          </p:cNvPr>
          <p:cNvSpPr>
            <a:spLocks noGrp="1"/>
          </p:cNvSpPr>
          <p:nvPr>
            <p:ph idx="1"/>
          </p:nvPr>
        </p:nvSpPr>
        <p:spPr>
          <a:xfrm>
            <a:off x="609600" y="1417638"/>
            <a:ext cx="10972800" cy="5165723"/>
          </a:xfrm>
        </p:spPr>
        <p:txBody>
          <a:bodyPr/>
          <a:lstStyle/>
          <a:p>
            <a:pPr marL="0" indent="0">
              <a:buNone/>
            </a:pPr>
            <a:r>
              <a:rPr lang="en-GB" sz="2400" dirty="0"/>
              <a:t>Threading works ok for IO, but references to variables reveal issues. In Python, objects are shared between all threads, rather than associated with them each.</a:t>
            </a:r>
          </a:p>
          <a:p>
            <a:pPr marL="0" indent="0">
              <a:buNone/>
            </a:pPr>
            <a:endParaRPr lang="en-GB" sz="2400" dirty="0"/>
          </a:p>
          <a:p>
            <a:pPr marL="0" indent="0">
              <a:buNone/>
            </a:pPr>
            <a:r>
              <a:rPr lang="en-GB" sz="2400" dirty="0"/>
              <a:t>Standard Python includes something called the </a:t>
            </a:r>
            <a:r>
              <a:rPr lang="en-GB" sz="2400" dirty="0">
                <a:solidFill>
                  <a:schemeClr val="tx2">
                    <a:lumMod val="60000"/>
                    <a:lumOff val="40000"/>
                  </a:schemeClr>
                </a:solidFill>
              </a:rPr>
              <a:t>Global</a:t>
            </a:r>
            <a:r>
              <a:rPr lang="en-GB" sz="2400" dirty="0"/>
              <a:t> </a:t>
            </a:r>
            <a:r>
              <a:rPr lang="en-GB" sz="2400" dirty="0">
                <a:solidFill>
                  <a:schemeClr val="tx2">
                    <a:lumMod val="60000"/>
                    <a:lumOff val="40000"/>
                  </a:schemeClr>
                </a:solidFill>
              </a:rPr>
              <a:t>Interpreter Lock (GIL)</a:t>
            </a:r>
            <a:r>
              <a:rPr lang="en-GB" sz="2400" dirty="0"/>
              <a:t>. This is used to ensure that only one thread at a time can use the Python objects. Early on, this seemed like a good idea: it means, for example, one thread can't remove the last reference to a variable that another might be using. </a:t>
            </a:r>
          </a:p>
          <a:p>
            <a:pPr marL="0" indent="0">
              <a:buNone/>
            </a:pPr>
            <a:endParaRPr lang="en-GB" sz="2400" dirty="0"/>
          </a:p>
          <a:p>
            <a:pPr marL="0" indent="0">
              <a:buNone/>
            </a:pPr>
            <a:r>
              <a:rPr lang="en-GB" sz="2400" dirty="0"/>
              <a:t>Unfortunately, it means that even where threads are allocated to different cores, they are still largely tied together - threads can't head off and do their own thing faster, as they can in other languages, as they have to wait while they all negotiate access to the objects with the GIL.</a:t>
            </a:r>
            <a:endParaRPr lang="en-GB" sz="2800" dirty="0"/>
          </a:p>
        </p:txBody>
      </p:sp>
    </p:spTree>
    <p:extLst>
      <p:ext uri="{BB962C8B-B14F-4D97-AF65-F5344CB8AC3E}">
        <p14:creationId xmlns:p14="http://schemas.microsoft.com/office/powerpoint/2010/main" val="1895062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0F1AD-F8FA-423A-A149-5C3484E18647}"/>
              </a:ext>
            </a:extLst>
          </p:cNvPr>
          <p:cNvSpPr>
            <a:spLocks noGrp="1"/>
          </p:cNvSpPr>
          <p:nvPr>
            <p:ph type="title"/>
          </p:nvPr>
        </p:nvSpPr>
        <p:spPr>
          <a:xfrm>
            <a:off x="911424" y="-68138"/>
            <a:ext cx="10972800" cy="1143000"/>
          </a:xfrm>
        </p:spPr>
        <p:txBody>
          <a:bodyPr/>
          <a:lstStyle/>
          <a:p>
            <a:pPr algn="r"/>
            <a:r>
              <a:rPr lang="en-GB" dirty="0"/>
              <a:t>Python Threads</a:t>
            </a:r>
          </a:p>
        </p:txBody>
      </p:sp>
      <p:sp>
        <p:nvSpPr>
          <p:cNvPr id="3" name="Content Placeholder 2">
            <a:extLst>
              <a:ext uri="{FF2B5EF4-FFF2-40B4-BE49-F238E27FC236}">
                <a16:creationId xmlns:a16="http://schemas.microsoft.com/office/drawing/2014/main" id="{9ADC8101-A21C-4F9E-8F0E-64030C4D0B2C}"/>
              </a:ext>
            </a:extLst>
          </p:cNvPr>
          <p:cNvSpPr>
            <a:spLocks noGrp="1"/>
          </p:cNvSpPr>
          <p:nvPr>
            <p:ph idx="1"/>
          </p:nvPr>
        </p:nvSpPr>
        <p:spPr>
          <a:xfrm>
            <a:off x="609600" y="1052736"/>
            <a:ext cx="10972800" cy="5530626"/>
          </a:xfrm>
        </p:spPr>
        <p:txBody>
          <a:bodyPr/>
          <a:lstStyle/>
          <a:p>
            <a:pPr marL="0" indent="0">
              <a:buNone/>
            </a:pPr>
            <a:r>
              <a:rPr lang="en-GB" sz="2400" dirty="0"/>
              <a:t>Even with the GIL, standard objects are not well set up to work with threads. There is, for example, the potential for multiple threads to try and adjust the value of an object in some confused sequence. </a:t>
            </a:r>
          </a:p>
          <a:p>
            <a:pPr marL="0" indent="0">
              <a:buNone/>
            </a:pPr>
            <a:endParaRPr lang="en-GB" sz="2400" dirty="0"/>
          </a:p>
          <a:p>
            <a:pPr marL="0" indent="0">
              <a:buNone/>
            </a:pPr>
            <a:r>
              <a:rPr lang="en-GB" sz="2400" dirty="0"/>
              <a:t>Some objects are specially set up to work with threads ("</a:t>
            </a:r>
            <a:r>
              <a:rPr lang="en-GB" sz="2400" dirty="0">
                <a:solidFill>
                  <a:schemeClr val="tx2">
                    <a:lumMod val="60000"/>
                    <a:lumOff val="40000"/>
                  </a:schemeClr>
                </a:solidFill>
              </a:rPr>
              <a:t>thread</a:t>
            </a:r>
            <a:r>
              <a:rPr lang="en-GB" sz="2400" dirty="0">
                <a:solidFill>
                  <a:srgbClr val="0070C0"/>
                </a:solidFill>
              </a:rPr>
              <a:t> </a:t>
            </a:r>
            <a:r>
              <a:rPr lang="en-GB" sz="2400" dirty="0">
                <a:solidFill>
                  <a:schemeClr val="tx2">
                    <a:lumMod val="60000"/>
                    <a:lumOff val="40000"/>
                  </a:schemeClr>
                </a:solidFill>
              </a:rPr>
              <a:t>safe</a:t>
            </a:r>
            <a:r>
              <a:rPr lang="en-GB" sz="2400" dirty="0"/>
              <a:t>" objects). These can be accessed by multiple threads simultaneously (often "</a:t>
            </a:r>
            <a:r>
              <a:rPr lang="en-GB" sz="2400" dirty="0">
                <a:solidFill>
                  <a:schemeClr val="tx2">
                    <a:lumMod val="60000"/>
                    <a:lumOff val="40000"/>
                  </a:schemeClr>
                </a:solidFill>
              </a:rPr>
              <a:t>shared memory</a:t>
            </a:r>
            <a:r>
              <a:rPr lang="en-GB" sz="2400" dirty="0"/>
              <a:t>" objects)</a:t>
            </a:r>
          </a:p>
          <a:p>
            <a:pPr marL="0" indent="0">
              <a:buNone/>
            </a:pPr>
            <a:endParaRPr lang="en-GB" sz="2400" dirty="0"/>
          </a:p>
          <a:p>
            <a:pPr marL="0" indent="0">
              <a:buNone/>
            </a:pPr>
            <a:r>
              <a:rPr lang="en-GB" sz="2400" dirty="0"/>
              <a:t>They are often kept safe from being adjusted by multiple threads simultaneously by being locked so only one thread can access them (the threads/objects are "</a:t>
            </a:r>
            <a:r>
              <a:rPr lang="en-GB" sz="2400" dirty="0">
                <a:solidFill>
                  <a:schemeClr val="tx2">
                    <a:lumMod val="60000"/>
                    <a:lumOff val="40000"/>
                  </a:schemeClr>
                </a:solidFill>
              </a:rPr>
              <a:t>synchronised</a:t>
            </a:r>
            <a:r>
              <a:rPr lang="en-GB" sz="2400" dirty="0"/>
              <a:t>"), and are generally set up to behave better when manipulated by multiple threads. </a:t>
            </a:r>
          </a:p>
          <a:p>
            <a:pPr marL="0" indent="0">
              <a:buNone/>
            </a:pPr>
            <a:endParaRPr lang="en-GB" sz="2400" dirty="0"/>
          </a:p>
          <a:p>
            <a:pPr marL="0" indent="0">
              <a:buNone/>
            </a:pPr>
            <a:r>
              <a:rPr lang="en-GB" sz="2400" dirty="0"/>
              <a:t>For example, a </a:t>
            </a:r>
            <a:r>
              <a:rPr lang="en-GB" sz="2400" dirty="0" err="1">
                <a:latin typeface="Courier New" panose="02070309020205020404" pitchFamily="49" charset="0"/>
                <a:cs typeface="Courier New" panose="02070309020205020404" pitchFamily="49" charset="0"/>
              </a:rPr>
              <a:t>queue.Queue</a:t>
            </a:r>
            <a:r>
              <a:rPr lang="en-GB" sz="2400" dirty="0">
                <a:latin typeface="Courier New" panose="02070309020205020404" pitchFamily="49" charset="0"/>
                <a:cs typeface="Courier New" panose="02070309020205020404" pitchFamily="49" charset="0"/>
              </a:rPr>
              <a:t> </a:t>
            </a:r>
            <a:r>
              <a:rPr lang="en-GB" sz="2400" dirty="0"/>
              <a:t>can be passed into several threaded functions, and things added from each thread.</a:t>
            </a:r>
          </a:p>
        </p:txBody>
      </p:sp>
    </p:spTree>
    <p:extLst>
      <p:ext uri="{BB962C8B-B14F-4D97-AF65-F5344CB8AC3E}">
        <p14:creationId xmlns:p14="http://schemas.microsoft.com/office/powerpoint/2010/main" val="1078800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C69C4-569E-4EDF-A8F4-C1106566A35D}"/>
              </a:ext>
            </a:extLst>
          </p:cNvPr>
          <p:cNvSpPr>
            <a:spLocks noGrp="1"/>
          </p:cNvSpPr>
          <p:nvPr>
            <p:ph type="title"/>
          </p:nvPr>
        </p:nvSpPr>
        <p:spPr/>
        <p:txBody>
          <a:bodyPr/>
          <a:lstStyle/>
          <a:p>
            <a:pPr algn="r"/>
            <a:r>
              <a:rPr lang="en-GB" dirty="0"/>
              <a:t>(very) Simple </a:t>
            </a:r>
            <a:br>
              <a:rPr lang="en-GB" dirty="0"/>
            </a:br>
            <a:r>
              <a:rPr lang="en-GB" dirty="0"/>
              <a:t>queue example</a:t>
            </a:r>
          </a:p>
        </p:txBody>
      </p:sp>
      <p:sp>
        <p:nvSpPr>
          <p:cNvPr id="3" name="Content Placeholder 2">
            <a:extLst>
              <a:ext uri="{FF2B5EF4-FFF2-40B4-BE49-F238E27FC236}">
                <a16:creationId xmlns:a16="http://schemas.microsoft.com/office/drawing/2014/main" id="{26C2EB09-DDA5-4A86-B896-1D07E8C93687}"/>
              </a:ext>
            </a:extLst>
          </p:cNvPr>
          <p:cNvSpPr>
            <a:spLocks noGrp="1"/>
          </p:cNvSpPr>
          <p:nvPr>
            <p:ph idx="1"/>
          </p:nvPr>
        </p:nvSpPr>
        <p:spPr>
          <a:xfrm>
            <a:off x="609600" y="764704"/>
            <a:ext cx="10972800" cy="5976663"/>
          </a:xfrm>
        </p:spPr>
        <p:txBody>
          <a:bodyPr/>
          <a:lstStyle/>
          <a:p>
            <a:pPr marL="0" indent="0">
              <a:buNone/>
            </a:pPr>
            <a:r>
              <a:rPr lang="en-GB" sz="2000" dirty="0">
                <a:latin typeface="Courier New" panose="02070309020205020404" pitchFamily="49" charset="0"/>
                <a:cs typeface="Courier New" panose="02070309020205020404" pitchFamily="49" charset="0"/>
              </a:rPr>
              <a:t>from threading import Thread</a:t>
            </a:r>
          </a:p>
          <a:p>
            <a:pPr marL="0" indent="0">
              <a:buNone/>
            </a:pPr>
            <a:r>
              <a:rPr lang="en-GB" sz="2000" dirty="0">
                <a:latin typeface="Courier New" panose="02070309020205020404" pitchFamily="49" charset="0"/>
                <a:cs typeface="Courier New" panose="02070309020205020404" pitchFamily="49" charset="0"/>
              </a:rPr>
              <a:t>from queue import Queue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def </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(a, q):</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q.put</a:t>
            </a: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    </a:t>
            </a:r>
          </a:p>
          <a:p>
            <a:pPr marL="0" indent="0">
              <a:buNone/>
            </a:pPr>
            <a:r>
              <a:rPr lang="en-GB" sz="2000" dirty="0" err="1">
                <a:latin typeface="Courier New" panose="02070309020205020404" pitchFamily="49" charset="0"/>
                <a:cs typeface="Courier New" panose="02070309020205020404" pitchFamily="49" charset="0"/>
              </a:rPr>
              <a:t>qu</a:t>
            </a:r>
            <a:r>
              <a:rPr lang="en-GB" sz="2000" dirty="0">
                <a:latin typeface="Courier New" panose="02070309020205020404" pitchFamily="49" charset="0"/>
                <a:cs typeface="Courier New" panose="02070309020205020404" pitchFamily="49" charset="0"/>
              </a:rPr>
              <a:t> = Queue()    </a:t>
            </a:r>
          </a:p>
          <a:p>
            <a:pPr marL="0" indent="0">
              <a:buNone/>
            </a:pPr>
            <a:r>
              <a:rPr lang="en-GB" sz="2000" dirty="0">
                <a:latin typeface="Courier New" panose="02070309020205020404" pitchFamily="49" charset="0"/>
                <a:cs typeface="Courier New" panose="02070309020205020404" pitchFamily="49" charset="0"/>
              </a:rPr>
              <a:t>thread1 = Thread(target=</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kwargs</a:t>
            </a:r>
            <a:r>
              <a:rPr lang="en-GB" sz="2000" dirty="0">
                <a:latin typeface="Courier New" panose="02070309020205020404" pitchFamily="49" charset="0"/>
                <a:cs typeface="Courier New" panose="02070309020205020404" pitchFamily="49" charset="0"/>
              </a:rPr>
              <a:t>={'a':10, 'q': </a:t>
            </a:r>
            <a:r>
              <a:rPr lang="en-GB" sz="2000" dirty="0" err="1">
                <a:latin typeface="Courier New" panose="02070309020205020404" pitchFamily="49" charset="0"/>
                <a:cs typeface="Courier New" panose="02070309020205020404" pitchFamily="49" charset="0"/>
              </a:rPr>
              <a:t>qu</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thread2 = Thread(target=</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kwargs</a:t>
            </a:r>
            <a:r>
              <a:rPr lang="en-GB" sz="2000" dirty="0">
                <a:latin typeface="Courier New" panose="02070309020205020404" pitchFamily="49" charset="0"/>
                <a:cs typeface="Courier New" panose="02070309020205020404" pitchFamily="49" charset="0"/>
              </a:rPr>
              <a:t>={'a':20, 'q': </a:t>
            </a:r>
            <a:r>
              <a:rPr lang="en-GB" sz="2000" dirty="0" err="1">
                <a:latin typeface="Courier New" panose="02070309020205020404" pitchFamily="49" charset="0"/>
                <a:cs typeface="Courier New" panose="02070309020205020404" pitchFamily="49" charset="0"/>
              </a:rPr>
              <a:t>qu</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thread1.start()</a:t>
            </a:r>
          </a:p>
          <a:p>
            <a:pPr marL="0" indent="0">
              <a:buNone/>
            </a:pPr>
            <a:r>
              <a:rPr lang="en-GB" sz="2000" dirty="0">
                <a:latin typeface="Courier New" panose="02070309020205020404" pitchFamily="49" charset="0"/>
                <a:cs typeface="Courier New" panose="02070309020205020404" pitchFamily="49" charset="0"/>
              </a:rPr>
              <a:t>thread2.start()</a:t>
            </a:r>
          </a:p>
          <a:p>
            <a:pPr marL="0" indent="0">
              <a:buNone/>
            </a:pPr>
            <a:r>
              <a:rPr lang="en-GB" sz="2000" dirty="0">
                <a:latin typeface="Courier New" panose="02070309020205020404" pitchFamily="49" charset="0"/>
                <a:cs typeface="Courier New" panose="02070309020205020404" pitchFamily="49" charset="0"/>
              </a:rPr>
              <a:t>thread1.join()</a:t>
            </a:r>
          </a:p>
          <a:p>
            <a:pPr marL="0" indent="0">
              <a:buNone/>
            </a:pPr>
            <a:r>
              <a:rPr lang="en-GB" sz="2000" dirty="0">
                <a:latin typeface="Courier New" panose="02070309020205020404" pitchFamily="49" charset="0"/>
                <a:cs typeface="Courier New" panose="02070309020205020404" pitchFamily="49" charset="0"/>
              </a:rPr>
              <a:t>thread2.join()</a:t>
            </a:r>
          </a:p>
          <a:p>
            <a:pPr marL="0" indent="0">
              <a:buNone/>
            </a:pPr>
            <a:r>
              <a:rPr lang="en-GB" sz="2000" dirty="0">
                <a:latin typeface="Courier New" panose="02070309020205020404" pitchFamily="49" charset="0"/>
                <a:cs typeface="Courier New" panose="02070309020205020404" pitchFamily="49" charset="0"/>
              </a:rPr>
              <a:t>for item in range(</a:t>
            </a:r>
            <a:r>
              <a:rPr lang="en-GB" sz="2000" dirty="0" err="1">
                <a:latin typeface="Courier New" panose="02070309020205020404" pitchFamily="49" charset="0"/>
                <a:cs typeface="Courier New" panose="02070309020205020404" pitchFamily="49" charset="0"/>
              </a:rPr>
              <a:t>qu.qsize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print(</a:t>
            </a:r>
            <a:r>
              <a:rPr lang="en-GB" sz="2000" dirty="0" err="1">
                <a:latin typeface="Courier New" panose="02070309020205020404" pitchFamily="49" charset="0"/>
                <a:cs typeface="Courier New" panose="02070309020205020404" pitchFamily="49" charset="0"/>
              </a:rPr>
              <a:t>qu.get</a:t>
            </a:r>
            <a:r>
              <a:rPr lang="en-GB" sz="2000" dirty="0">
                <a:latin typeface="Courier New" panose="02070309020205020404" pitchFamily="49" charset="0"/>
                <a:cs typeface="Courier New" panose="02070309020205020404" pitchFamily="49" charset="0"/>
              </a:rPr>
              <a:t>())</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69863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590A9-D20C-48FA-8A97-EFDF7BB01CD7}"/>
              </a:ext>
            </a:extLst>
          </p:cNvPr>
          <p:cNvSpPr>
            <a:spLocks noGrp="1"/>
          </p:cNvSpPr>
          <p:nvPr>
            <p:ph type="title"/>
          </p:nvPr>
        </p:nvSpPr>
        <p:spPr/>
        <p:txBody>
          <a:bodyPr/>
          <a:lstStyle/>
          <a:p>
            <a:pPr algn="r"/>
            <a:r>
              <a:rPr lang="en-GB" dirty="0"/>
              <a:t>Python Threads</a:t>
            </a:r>
          </a:p>
        </p:txBody>
      </p:sp>
      <p:sp>
        <p:nvSpPr>
          <p:cNvPr id="3" name="Content Placeholder 2">
            <a:extLst>
              <a:ext uri="{FF2B5EF4-FFF2-40B4-BE49-F238E27FC236}">
                <a16:creationId xmlns:a16="http://schemas.microsoft.com/office/drawing/2014/main" id="{17E6879B-DF82-461A-A764-7034F79A2BA9}"/>
              </a:ext>
            </a:extLst>
          </p:cNvPr>
          <p:cNvSpPr>
            <a:spLocks noGrp="1"/>
          </p:cNvSpPr>
          <p:nvPr>
            <p:ph idx="1"/>
          </p:nvPr>
        </p:nvSpPr>
        <p:spPr>
          <a:xfrm>
            <a:off x="609600" y="1700808"/>
            <a:ext cx="10972800" cy="4425356"/>
          </a:xfrm>
        </p:spPr>
        <p:txBody>
          <a:bodyPr>
            <a:normAutofit fontScale="92500"/>
          </a:bodyPr>
          <a:lstStyle/>
          <a:p>
            <a:pPr marL="0" indent="0">
              <a:buNone/>
            </a:pPr>
            <a:r>
              <a:rPr lang="en-GB" sz="2800" dirty="0"/>
              <a:t>Unfortunately, even with thread safe objects, threads don't work well in Python.</a:t>
            </a:r>
          </a:p>
          <a:p>
            <a:pPr marL="0" indent="0">
              <a:buNone/>
            </a:pPr>
            <a:endParaRPr lang="en-GB" sz="2800" dirty="0"/>
          </a:p>
          <a:p>
            <a:pPr marL="0" indent="0">
              <a:buNone/>
            </a:pPr>
            <a:r>
              <a:rPr lang="en-GB" sz="2800" dirty="0"/>
              <a:t>Any attempt to use variables generally increases the time involved as the GIL comes into play.</a:t>
            </a:r>
          </a:p>
          <a:p>
            <a:pPr marL="0" indent="0">
              <a:buNone/>
            </a:pPr>
            <a:endParaRPr lang="en-GB" sz="2800" dirty="0"/>
          </a:p>
          <a:p>
            <a:pPr marL="0" indent="0">
              <a:buNone/>
            </a:pPr>
            <a:r>
              <a:rPr lang="en-GB" sz="2800" dirty="0"/>
              <a:t>Note that there are some exceptions. Some libraries, that call on C code beneath Python have their own C-based threading which works well (</a:t>
            </a:r>
            <a:r>
              <a:rPr lang="en-GB" sz="2800" dirty="0" err="1"/>
              <a:t>numpy</a:t>
            </a:r>
            <a:r>
              <a:rPr lang="en-GB" sz="2800" dirty="0"/>
              <a:t>, for example). If you need to worry about this (for example, because you have to build the code to exploit this), details will be in the documentation. </a:t>
            </a:r>
          </a:p>
        </p:txBody>
      </p:sp>
    </p:spTree>
    <p:extLst>
      <p:ext uri="{BB962C8B-B14F-4D97-AF65-F5344CB8AC3E}">
        <p14:creationId xmlns:p14="http://schemas.microsoft.com/office/powerpoint/2010/main" val="319133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BED3E-B896-4ADD-B4EA-73C252463F85}"/>
              </a:ext>
            </a:extLst>
          </p:cNvPr>
          <p:cNvSpPr>
            <a:spLocks noGrp="1"/>
          </p:cNvSpPr>
          <p:nvPr>
            <p:ph type="title"/>
          </p:nvPr>
        </p:nvSpPr>
        <p:spPr/>
        <p:txBody>
          <a:bodyPr/>
          <a:lstStyle/>
          <a:p>
            <a:pPr algn="r"/>
            <a:r>
              <a:rPr lang="en-GB" dirty="0"/>
              <a:t>Multi-processor programs</a:t>
            </a:r>
          </a:p>
        </p:txBody>
      </p:sp>
      <p:sp>
        <p:nvSpPr>
          <p:cNvPr id="3" name="Content Placeholder 2">
            <a:extLst>
              <a:ext uri="{FF2B5EF4-FFF2-40B4-BE49-F238E27FC236}">
                <a16:creationId xmlns:a16="http://schemas.microsoft.com/office/drawing/2014/main" id="{7BD6742E-8EB8-43F8-B8A9-4960FCD8B72F}"/>
              </a:ext>
            </a:extLst>
          </p:cNvPr>
          <p:cNvSpPr>
            <a:spLocks noGrp="1"/>
          </p:cNvSpPr>
          <p:nvPr>
            <p:ph idx="1"/>
          </p:nvPr>
        </p:nvSpPr>
        <p:spPr>
          <a:xfrm>
            <a:off x="609600" y="1772816"/>
            <a:ext cx="10972800" cy="4810546"/>
          </a:xfrm>
        </p:spPr>
        <p:txBody>
          <a:bodyPr>
            <a:normAutofit fontScale="85000" lnSpcReduction="20000"/>
          </a:bodyPr>
          <a:lstStyle/>
          <a:p>
            <a:pPr marL="0" indent="0">
              <a:buNone/>
            </a:pPr>
            <a:r>
              <a:rPr lang="en-GB" dirty="0"/>
              <a:t>The solution to the threading issue  is to run multiple Python interpreters, each running a separate process.</a:t>
            </a:r>
          </a:p>
          <a:p>
            <a:pPr marL="0" indent="0">
              <a:buNone/>
            </a:pPr>
            <a:endParaRPr lang="en-GB" dirty="0"/>
          </a:p>
          <a:p>
            <a:pPr marL="0" indent="0">
              <a:buNone/>
            </a:pPr>
            <a:r>
              <a:rPr lang="en-GB" dirty="0"/>
              <a:t>Objects can be transferred between processes by "pickling" them - that is, serialising them into transferable binary file objects using Pythons "pickle" module.</a:t>
            </a:r>
          </a:p>
          <a:p>
            <a:pPr marL="0" indent="0">
              <a:buNone/>
            </a:pPr>
            <a:endParaRPr lang="en-GB" dirty="0"/>
          </a:p>
          <a:p>
            <a:pPr marL="0" indent="0">
              <a:buNone/>
            </a:pPr>
            <a:r>
              <a:rPr lang="en-GB" dirty="0"/>
              <a:t>For a single machine with multiple cores, this is done invisibly by the standard library </a:t>
            </a:r>
            <a:r>
              <a:rPr lang="en-GB" dirty="0" err="1">
                <a:latin typeface="Courier New" panose="02070309020205020404" pitchFamily="49" charset="0"/>
                <a:cs typeface="Courier New" panose="02070309020205020404" pitchFamily="49" charset="0"/>
              </a:rPr>
              <a:t>concurrent.futures</a:t>
            </a:r>
            <a:r>
              <a:rPr lang="en-GB" dirty="0"/>
              <a:t> module.</a:t>
            </a:r>
          </a:p>
          <a:p>
            <a:pPr marL="0" indent="0">
              <a:buNone/>
            </a:pPr>
            <a:endParaRPr lang="en-GB" dirty="0"/>
          </a:p>
          <a:p>
            <a:pPr marL="0" indent="0">
              <a:buNone/>
            </a:pPr>
            <a:r>
              <a:rPr lang="en-GB" dirty="0"/>
              <a:t>This consists mainly of process </a:t>
            </a:r>
            <a:r>
              <a:rPr lang="en-GB" dirty="0">
                <a:latin typeface="Courier New" panose="02070309020205020404" pitchFamily="49" charset="0"/>
                <a:cs typeface="Courier New" panose="02070309020205020404" pitchFamily="49" charset="0"/>
              </a:rPr>
              <a:t>Executors,</a:t>
            </a:r>
            <a:r>
              <a:rPr lang="en-GB" dirty="0"/>
              <a:t> and </a:t>
            </a:r>
            <a:r>
              <a:rPr lang="en-GB" dirty="0">
                <a:latin typeface="Courier New" panose="02070309020205020404" pitchFamily="49" charset="0"/>
                <a:cs typeface="Courier New" panose="02070309020205020404" pitchFamily="49" charset="0"/>
              </a:rPr>
              <a:t>Futures</a:t>
            </a:r>
            <a:r>
              <a:rPr lang="en-GB" dirty="0"/>
              <a:t> which represent running processes and their potential ability to return results.</a:t>
            </a:r>
          </a:p>
          <a:p>
            <a:pPr marL="0" indent="0">
              <a:buNone/>
            </a:pPr>
            <a:endParaRPr lang="en-GB" dirty="0"/>
          </a:p>
        </p:txBody>
      </p:sp>
    </p:spTree>
    <p:extLst>
      <p:ext uri="{BB962C8B-B14F-4D97-AF65-F5344CB8AC3E}">
        <p14:creationId xmlns:p14="http://schemas.microsoft.com/office/powerpoint/2010/main" val="2252879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E561-97C7-47EC-82E4-2445125D7F38}"/>
              </a:ext>
            </a:extLst>
          </p:cNvPr>
          <p:cNvSpPr>
            <a:spLocks noGrp="1"/>
          </p:cNvSpPr>
          <p:nvPr>
            <p:ph type="title"/>
          </p:nvPr>
        </p:nvSpPr>
        <p:spPr/>
        <p:txBody>
          <a:bodyPr/>
          <a:lstStyle/>
          <a:p>
            <a:pPr algn="r"/>
            <a:r>
              <a:rPr lang="en-GB" dirty="0"/>
              <a:t>Multi-process programs</a:t>
            </a:r>
          </a:p>
        </p:txBody>
      </p:sp>
      <p:sp>
        <p:nvSpPr>
          <p:cNvPr id="3" name="Content Placeholder 2">
            <a:extLst>
              <a:ext uri="{FF2B5EF4-FFF2-40B4-BE49-F238E27FC236}">
                <a16:creationId xmlns:a16="http://schemas.microsoft.com/office/drawing/2014/main" id="{08C1D3B4-7E09-43E4-9185-5DED6F172FBD}"/>
              </a:ext>
            </a:extLst>
          </p:cNvPr>
          <p:cNvSpPr>
            <a:spLocks noGrp="1"/>
          </p:cNvSpPr>
          <p:nvPr>
            <p:ph idx="1"/>
          </p:nvPr>
        </p:nvSpPr>
        <p:spPr/>
        <p:txBody>
          <a:bodyPr/>
          <a:lstStyle/>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concurrent.futures</a:t>
            </a: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def </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(a):</a:t>
            </a:r>
          </a:p>
          <a:p>
            <a:pPr marL="0" indent="0">
              <a:buNone/>
            </a:pPr>
            <a:r>
              <a:rPr lang="en-GB" sz="2000" dirty="0">
                <a:latin typeface="Courier New" panose="02070309020205020404" pitchFamily="49" charset="0"/>
                <a:cs typeface="Courier New" panose="02070309020205020404" pitchFamily="49" charset="0"/>
              </a:rPr>
              <a:t>	print(a)</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if __name__ == '__main__':</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concurrent.futures.ProcessPoolExecutor</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max_workers</a:t>
            </a:r>
            <a:r>
              <a:rPr lang="en-GB" sz="2000" dirty="0">
                <a:latin typeface="Courier New" panose="02070309020205020404" pitchFamily="49" charset="0"/>
                <a:cs typeface="Courier New" panose="02070309020205020404" pitchFamily="49" charset="0"/>
              </a:rPr>
              <a:t>=4)</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ppe.submit</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func</a:t>
            </a:r>
            <a:r>
              <a:rPr lang="en-GB" sz="2000" dirty="0">
                <a:latin typeface="Courier New" panose="02070309020205020404" pitchFamily="49" charset="0"/>
                <a:cs typeface="Courier New" panose="02070309020205020404" pitchFamily="49" charset="0"/>
              </a:rPr>
              <a:t>,"hello world")</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ppe.shutdown</a:t>
            </a:r>
            <a:r>
              <a:rPr lang="en-GB"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089369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1472226958</TotalTime>
  <Pages>19</Pages>
  <Words>3747</Words>
  <Application>Microsoft Office PowerPoint</Application>
  <PresentationFormat>Widescreen</PresentationFormat>
  <Paragraphs>333</Paragraphs>
  <Slides>28</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Courier New</vt:lpstr>
      <vt:lpstr>Times New Roman</vt:lpstr>
      <vt:lpstr>Office Theme</vt:lpstr>
      <vt:lpstr>PowerPoint Presentation</vt:lpstr>
      <vt:lpstr>Threads</vt:lpstr>
      <vt:lpstr>Python Threads</vt:lpstr>
      <vt:lpstr>Python Threads</vt:lpstr>
      <vt:lpstr>Python Threads</vt:lpstr>
      <vt:lpstr>(very) Simple  queue example</vt:lpstr>
      <vt:lpstr>Python Threads</vt:lpstr>
      <vt:lpstr>Multi-processor programs</vt:lpstr>
      <vt:lpstr>Multi-process programs</vt:lpstr>
      <vt:lpstr>Getting results</vt:lpstr>
      <vt:lpstr>Getting results</vt:lpstr>
      <vt:lpstr>Multi-process programs</vt:lpstr>
      <vt:lpstr>Other functions</vt:lpstr>
      <vt:lpstr>Distributed parallelisation</vt:lpstr>
      <vt:lpstr>Broker and Backend</vt:lpstr>
      <vt:lpstr>Example: cel.py</vt:lpstr>
      <vt:lpstr>How to</vt:lpstr>
      <vt:lpstr>Other elements</vt:lpstr>
      <vt:lpstr>Downsides</vt:lpstr>
      <vt:lpstr>Parallel programming</vt:lpstr>
      <vt:lpstr>General outline</vt:lpstr>
      <vt:lpstr>MPI  basics</vt:lpstr>
      <vt:lpstr>Load balancing</vt:lpstr>
      <vt:lpstr>Sending stuff</vt:lpstr>
      <vt:lpstr>Receiving stuff</vt:lpstr>
      <vt:lpstr>MPI</vt:lpstr>
      <vt:lpstr>multiprocessing library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Andy</cp:lastModifiedBy>
  <cp:revision>946</cp:revision>
  <cp:lastPrinted>1999-09-27T08:33:01Z</cp:lastPrinted>
  <dcterms:created xsi:type="dcterms:W3CDTF">1998-09-23T18:41:26Z</dcterms:created>
  <dcterms:modified xsi:type="dcterms:W3CDTF">2018-04-24T11:25:13Z</dcterms:modified>
</cp:coreProperties>
</file>