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7">
  <p:sldMasterIdLst>
    <p:sldMasterId id="2147483714" r:id="rId1"/>
  </p:sldMasterIdLst>
  <p:notesMasterIdLst>
    <p:notesMasterId r:id="rId26"/>
  </p:notesMasterIdLst>
  <p:handoutMasterIdLst>
    <p:handoutMasterId r:id="rId27"/>
  </p:handoutMasterIdLst>
  <p:sldIdLst>
    <p:sldId id="348" r:id="rId2"/>
    <p:sldId id="336" r:id="rId3"/>
    <p:sldId id="337" r:id="rId4"/>
    <p:sldId id="306" r:id="rId5"/>
    <p:sldId id="307" r:id="rId6"/>
    <p:sldId id="308" r:id="rId7"/>
    <p:sldId id="309" r:id="rId8"/>
    <p:sldId id="310" r:id="rId9"/>
    <p:sldId id="311" r:id="rId10"/>
    <p:sldId id="312" r:id="rId11"/>
    <p:sldId id="314" r:id="rId12"/>
    <p:sldId id="313" r:id="rId13"/>
    <p:sldId id="315" r:id="rId14"/>
    <p:sldId id="324" r:id="rId15"/>
    <p:sldId id="316" r:id="rId16"/>
    <p:sldId id="345" r:id="rId17"/>
    <p:sldId id="317" r:id="rId18"/>
    <p:sldId id="352" r:id="rId19"/>
    <p:sldId id="319" r:id="rId20"/>
    <p:sldId id="320" r:id="rId21"/>
    <p:sldId id="321" r:id="rId22"/>
    <p:sldId id="322" r:id="rId23"/>
    <p:sldId id="323" r:id="rId24"/>
    <p:sldId id="325" r:id="rId25"/>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48428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1A1E774-185B-4CC1-8C2E-055B1CF1A67B}"/>
              </a:ext>
            </a:extLst>
          </p:cNvPr>
          <p:cNvSpPr>
            <a:spLocks noGrp="1" noRot="1" noChangeAspect="1" noTextEdit="1"/>
          </p:cNvSpPr>
          <p:nvPr>
            <p:ph type="sldImg"/>
          </p:nvPr>
        </p:nvSpPr>
        <p:spPr>
          <a:xfrm>
            <a:off x="331788" y="863600"/>
            <a:ext cx="6134100" cy="3451225"/>
          </a:xfrm>
          <a:ln/>
        </p:spPr>
      </p:sp>
      <p:sp>
        <p:nvSpPr>
          <p:cNvPr id="20483" name="Notes Placeholder 2">
            <a:extLst>
              <a:ext uri="{FF2B5EF4-FFF2-40B4-BE49-F238E27FC236}">
                <a16:creationId xmlns:a16="http://schemas.microsoft.com/office/drawing/2014/main" id="{F2765857-079C-454E-9ACA-F1CFDA2E284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025443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this adds up; we often want to do thousands of runs. However, even hundreds of runs can be a problem.</a:t>
            </a:r>
          </a:p>
        </p:txBody>
      </p:sp>
    </p:spTree>
    <p:extLst>
      <p:ext uri="{BB962C8B-B14F-4D97-AF65-F5344CB8AC3E}">
        <p14:creationId xmlns:p14="http://schemas.microsoft.com/office/powerpoint/2010/main" val="2923619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goes for models goes for other kinds of computation as well. For example, certain image processing tasks can be very intensive.</a:t>
            </a:r>
          </a:p>
        </p:txBody>
      </p:sp>
    </p:spTree>
    <p:extLst>
      <p:ext uri="{BB962C8B-B14F-4D97-AF65-F5344CB8AC3E}">
        <p14:creationId xmlns:p14="http://schemas.microsoft.com/office/powerpoint/2010/main" val="2192539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83355BF-7330-4D81-A1FC-D3B8C8F88E8B}"/>
              </a:ext>
            </a:extLst>
          </p:cNvPr>
          <p:cNvSpPr>
            <a:spLocks noGrp="1" noRot="1" noChangeAspect="1" noTextEdit="1"/>
          </p:cNvSpPr>
          <p:nvPr>
            <p:ph type="sldImg"/>
          </p:nvPr>
        </p:nvSpPr>
        <p:spPr>
          <a:xfrm>
            <a:off x="331788" y="863600"/>
            <a:ext cx="6134100" cy="3451225"/>
          </a:xfrm>
          <a:ln/>
        </p:spPr>
      </p:sp>
      <p:sp>
        <p:nvSpPr>
          <p:cNvPr id="25603" name="Notes Placeholder 2">
            <a:extLst>
              <a:ext uri="{FF2B5EF4-FFF2-40B4-BE49-F238E27FC236}">
                <a16:creationId xmlns:a16="http://schemas.microsoft.com/office/drawing/2014/main" id="{16165BDB-1887-483A-8175-2DCF3432969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As many of our models are memory limited and batch distribution is relatively simple, we’ll talk about parallelisation more in this lecture. </a:t>
            </a:r>
          </a:p>
          <a:p>
            <a:r>
              <a:rPr lang="en-GB" altLang="en-US">
                <a:cs typeface="Arial" panose="020B0604020202020204" pitchFamily="34" charset="0"/>
              </a:rPr>
              <a:t>Of course, there is also a gradient here – some programs may run in batch mode but have a parallel component to pull together the results.</a:t>
            </a:r>
          </a:p>
        </p:txBody>
      </p:sp>
    </p:spTree>
    <p:extLst>
      <p:ext uri="{BB962C8B-B14F-4D97-AF65-F5344CB8AC3E}">
        <p14:creationId xmlns:p14="http://schemas.microsoft.com/office/powerpoint/2010/main" val="575423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08AD39EF-6B82-4E76-90AB-D0A3656C0D0A}"/>
              </a:ext>
            </a:extLst>
          </p:cNvPr>
          <p:cNvSpPr>
            <a:spLocks noGrp="1" noRot="1" noChangeAspect="1" noTextEdit="1"/>
          </p:cNvSpPr>
          <p:nvPr>
            <p:ph type="sldImg"/>
          </p:nvPr>
        </p:nvSpPr>
        <p:spPr>
          <a:xfrm>
            <a:off x="331788" y="863600"/>
            <a:ext cx="6134100" cy="3451225"/>
          </a:xfrm>
          <a:ln/>
        </p:spPr>
      </p:sp>
      <p:sp>
        <p:nvSpPr>
          <p:cNvPr id="27651" name="Notes Placeholder 2">
            <a:extLst>
              <a:ext uri="{FF2B5EF4-FFF2-40B4-BE49-F238E27FC236}">
                <a16:creationId xmlns:a16="http://schemas.microsoft.com/office/drawing/2014/main" id="{F9A67BE5-F676-4BD9-856A-2D2B17639E3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975161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FCE11F0-F68F-4B6B-9958-A34B4F45F36B}"/>
              </a:ext>
            </a:extLst>
          </p:cNvPr>
          <p:cNvSpPr>
            <a:spLocks noGrp="1" noRot="1" noChangeAspect="1" noTextEdit="1"/>
          </p:cNvSpPr>
          <p:nvPr>
            <p:ph type="sldImg"/>
          </p:nvPr>
        </p:nvSpPr>
        <p:spPr>
          <a:xfrm>
            <a:off x="331788" y="863600"/>
            <a:ext cx="6134100" cy="3451225"/>
          </a:xfrm>
          <a:ln/>
        </p:spPr>
      </p:sp>
      <p:sp>
        <p:nvSpPr>
          <p:cNvPr id="29699" name="Notes Placeholder 2">
            <a:extLst>
              <a:ext uri="{FF2B5EF4-FFF2-40B4-BE49-F238E27FC236}">
                <a16:creationId xmlns:a16="http://schemas.microsoft.com/office/drawing/2014/main" id="{C8B66C31-9DE3-4263-A35F-54DF1A82D76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44322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147D3C5-D786-46AC-8AF5-10EE9FF6418A}"/>
              </a:ext>
            </a:extLst>
          </p:cNvPr>
          <p:cNvSpPr>
            <a:spLocks noGrp="1" noRot="1" noChangeAspect="1" noTextEdit="1"/>
          </p:cNvSpPr>
          <p:nvPr>
            <p:ph type="sldImg"/>
          </p:nvPr>
        </p:nvSpPr>
        <p:spPr>
          <a:xfrm>
            <a:off x="331788" y="863600"/>
            <a:ext cx="6134100" cy="3451225"/>
          </a:xfrm>
          <a:ln/>
        </p:spPr>
      </p:sp>
      <p:sp>
        <p:nvSpPr>
          <p:cNvPr id="31747" name="Notes Placeholder 2">
            <a:extLst>
              <a:ext uri="{FF2B5EF4-FFF2-40B4-BE49-F238E27FC236}">
                <a16:creationId xmlns:a16="http://schemas.microsoft.com/office/drawing/2014/main" id="{F01883B8-2133-4CDE-A8D4-76CD483F231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In general there are lots of different architectures that could be used for parallel processing, depending on how we break things up. Flynn’s taxonomy is a description of the broad types. With most geographical models we’re interested in MIMD and SPMD architectures.</a:t>
            </a:r>
          </a:p>
          <a:p>
            <a:r>
              <a:rPr lang="en-GB" altLang="en-US" dirty="0">
                <a:cs typeface="Arial" panose="020B0604020202020204" pitchFamily="34" charset="0"/>
              </a:rPr>
              <a:t>Modern CPUs often utilise different elements within themselves; so, for example, many now have SIMD components that will apply a single instruction to arrays of data very efficiently.</a:t>
            </a:r>
          </a:p>
          <a:p>
            <a:r>
              <a:rPr lang="en-GB" altLang="en-US" dirty="0">
                <a:cs typeface="Arial" panose="020B0604020202020204" pitchFamily="34" charset="0"/>
              </a:rPr>
              <a:t>Sadly </a:t>
            </a:r>
            <a:r>
              <a:rPr lang="en-GB" altLang="en-US">
                <a:cs typeface="Arial" panose="020B0604020202020204" pitchFamily="34" charset="0"/>
              </a:rPr>
              <a:t>this taxonomy isn’t </a:t>
            </a:r>
            <a:r>
              <a:rPr lang="en-GB" altLang="en-US" dirty="0">
                <a:cs typeface="Arial" panose="020B0604020202020204" pitchFamily="34" charset="0"/>
              </a:rPr>
              <a:t>named after the TRON character, but rather: http://en.wikipedia.org/wiki/Michael_J._Flynn</a:t>
            </a:r>
          </a:p>
        </p:txBody>
      </p:sp>
    </p:spTree>
    <p:extLst>
      <p:ext uri="{BB962C8B-B14F-4D97-AF65-F5344CB8AC3E}">
        <p14:creationId xmlns:p14="http://schemas.microsoft.com/office/powerpoint/2010/main" val="3842853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8AF8C2AD-CC20-48FA-A49A-36F0A275D764}"/>
              </a:ext>
            </a:extLst>
          </p:cNvPr>
          <p:cNvSpPr>
            <a:spLocks noGrp="1" noRot="1" noChangeAspect="1" noTextEdit="1"/>
          </p:cNvSpPr>
          <p:nvPr>
            <p:ph type="sldImg"/>
          </p:nvPr>
        </p:nvSpPr>
        <p:spPr>
          <a:xfrm>
            <a:off x="331788" y="863600"/>
            <a:ext cx="6134100" cy="3451225"/>
          </a:xfrm>
          <a:ln/>
        </p:spPr>
      </p:sp>
      <p:sp>
        <p:nvSpPr>
          <p:cNvPr id="33795" name="Notes Placeholder 2">
            <a:extLst>
              <a:ext uri="{FF2B5EF4-FFF2-40B4-BE49-F238E27FC236}">
                <a16:creationId xmlns:a16="http://schemas.microsoft.com/office/drawing/2014/main" id="{C7112C75-2B02-48EA-8322-A663755F6E9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We’ll look at some other architectures later. A very common architecture is the Beowulf Cluster. Though as a physical object it is fast being superseded by cloud based systems, these often are used to replicate Beowulf-like systems using virtual machines (we'll look at this later).</a:t>
            </a:r>
          </a:p>
        </p:txBody>
      </p:sp>
    </p:spTree>
    <p:extLst>
      <p:ext uri="{BB962C8B-B14F-4D97-AF65-F5344CB8AC3E}">
        <p14:creationId xmlns:p14="http://schemas.microsoft.com/office/powerpoint/2010/main" val="38015918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4CF1D76D-6581-4A4C-BAA0-3BDBE37BC67A}"/>
              </a:ext>
            </a:extLst>
          </p:cNvPr>
          <p:cNvSpPr>
            <a:spLocks noGrp="1" noRot="1" noChangeAspect="1" noTextEdit="1"/>
          </p:cNvSpPr>
          <p:nvPr>
            <p:ph type="sldImg"/>
          </p:nvPr>
        </p:nvSpPr>
        <p:spPr>
          <a:xfrm>
            <a:off x="331788" y="863600"/>
            <a:ext cx="6134100" cy="3451225"/>
          </a:xfrm>
          <a:ln/>
        </p:spPr>
      </p:sp>
      <p:sp>
        <p:nvSpPr>
          <p:cNvPr id="35843" name="Notes Placeholder 2">
            <a:extLst>
              <a:ext uri="{FF2B5EF4-FFF2-40B4-BE49-F238E27FC236}">
                <a16:creationId xmlns:a16="http://schemas.microsoft.com/office/drawing/2014/main" id="{6A4C02C8-A74D-47B8-AB59-36888EBA176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While there are fields where you can also split by time, in geography systems tend to change state by Markov processes – that is, the state at time = x determines the state at time = x+1. In general, the fact that we are modelling such causal systems dictate that events have to happen in sequence. There are some exceptions, but these are few, and tend to be treated either statistically or analytically.</a:t>
            </a:r>
          </a:p>
        </p:txBody>
      </p:sp>
    </p:spTree>
    <p:extLst>
      <p:ext uri="{BB962C8B-B14F-4D97-AF65-F5344CB8AC3E}">
        <p14:creationId xmlns:p14="http://schemas.microsoft.com/office/powerpoint/2010/main" val="4036561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4C105B07-1387-4CB7-97EA-47D74AFFC9B6}"/>
              </a:ext>
            </a:extLst>
          </p:cNvPr>
          <p:cNvSpPr>
            <a:spLocks noGrp="1" noRot="1" noChangeAspect="1" noTextEdit="1"/>
          </p:cNvSpPr>
          <p:nvPr>
            <p:ph type="sldImg"/>
          </p:nvPr>
        </p:nvSpPr>
        <p:spPr>
          <a:xfrm>
            <a:off x="331788" y="863600"/>
            <a:ext cx="6134100" cy="3451225"/>
          </a:xfrm>
          <a:ln/>
        </p:spPr>
      </p:sp>
      <p:sp>
        <p:nvSpPr>
          <p:cNvPr id="38915" name="Notes Placeholder 2">
            <a:extLst>
              <a:ext uri="{FF2B5EF4-FFF2-40B4-BE49-F238E27FC236}">
                <a16:creationId xmlns:a16="http://schemas.microsoft.com/office/drawing/2014/main" id="{ACC87023-18A0-4F3E-9AEA-B20213ABB6C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Parry, H., Evans, A.J., and Morgan, D. (2006) 'Aphid population dynamics in agricultural landscapes: an agent-based simulation model' Ecological Modelling, Special Issue on Pattern and Processes of Dynamic Landscapes, 199 (4), 451-463.</a:t>
            </a:r>
          </a:p>
          <a:p>
            <a:r>
              <a:rPr lang="en-GB" altLang="en-US">
                <a:cs typeface="Arial" panose="020B0604020202020204" pitchFamily="34" charset="0"/>
              </a:rPr>
              <a:t>Parry, H. and Evans, A.J. (2008) 'A comparative analysis of parallel processing and super-individual methods for improving the computational performance of a large individual-based model' Ecological Modelling, 214 (2-4), 141-152</a:t>
            </a:r>
          </a:p>
          <a:p>
            <a:endParaRPr lang="en-GB" altLang="en-US">
              <a:cs typeface="Arial" panose="020B0604020202020204" pitchFamily="34" charset="0"/>
            </a:endParaRPr>
          </a:p>
        </p:txBody>
      </p:sp>
    </p:spTree>
    <p:extLst>
      <p:ext uri="{BB962C8B-B14F-4D97-AF65-F5344CB8AC3E}">
        <p14:creationId xmlns:p14="http://schemas.microsoft.com/office/powerpoint/2010/main" val="3647503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EA98188C-C8DE-4147-A091-01144ADF6286}"/>
              </a:ext>
            </a:extLst>
          </p:cNvPr>
          <p:cNvSpPr>
            <a:spLocks noGrp="1" noRot="1" noChangeAspect="1" noTextEdit="1"/>
          </p:cNvSpPr>
          <p:nvPr>
            <p:ph type="sldImg"/>
          </p:nvPr>
        </p:nvSpPr>
        <p:spPr>
          <a:xfrm>
            <a:off x="331788" y="863600"/>
            <a:ext cx="6134100" cy="3451225"/>
          </a:xfrm>
          <a:ln/>
        </p:spPr>
      </p:sp>
      <p:sp>
        <p:nvSpPr>
          <p:cNvPr id="6147" name="Notes Placeholder 2">
            <a:extLst>
              <a:ext uri="{FF2B5EF4-FFF2-40B4-BE49-F238E27FC236}">
                <a16:creationId xmlns:a16="http://schemas.microsoft.com/office/drawing/2014/main" id="{3CFE3C27-066D-42A8-9B28-CA2798D031A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First some terms from standard programming that are useful to know. You’ll remember that we covered Threads briefly in the Core Programming course.</a:t>
            </a:r>
          </a:p>
        </p:txBody>
      </p:sp>
    </p:spTree>
    <p:extLst>
      <p:ext uri="{BB962C8B-B14F-4D97-AF65-F5344CB8AC3E}">
        <p14:creationId xmlns:p14="http://schemas.microsoft.com/office/powerpoint/2010/main" val="23829704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457C7D8F-FFA7-4AB3-A5CA-8FE83157D695}"/>
              </a:ext>
            </a:extLst>
          </p:cNvPr>
          <p:cNvSpPr>
            <a:spLocks noGrp="1" noRot="1" noChangeAspect="1" noTextEdit="1"/>
          </p:cNvSpPr>
          <p:nvPr>
            <p:ph type="sldImg"/>
          </p:nvPr>
        </p:nvSpPr>
        <p:spPr>
          <a:xfrm>
            <a:off x="331788" y="863600"/>
            <a:ext cx="6134100" cy="3451225"/>
          </a:xfrm>
          <a:ln/>
        </p:spPr>
      </p:sp>
      <p:sp>
        <p:nvSpPr>
          <p:cNvPr id="40963" name="Notes Placeholder 2">
            <a:extLst>
              <a:ext uri="{FF2B5EF4-FFF2-40B4-BE49-F238E27FC236}">
                <a16:creationId xmlns:a16="http://schemas.microsoft.com/office/drawing/2014/main" id="{84B3DB73-F52D-4AAE-9C64-0326B78EA5E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20446415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04771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FAFA626-0868-4E10-909E-5B7D359BA95E}"/>
              </a:ext>
            </a:extLst>
          </p:cNvPr>
          <p:cNvSpPr>
            <a:spLocks noGrp="1" noRot="1" noChangeAspect="1" noTextEdit="1"/>
          </p:cNvSpPr>
          <p:nvPr>
            <p:ph type="sldImg"/>
          </p:nvPr>
        </p:nvSpPr>
        <p:spPr>
          <a:xfrm>
            <a:off x="331788" y="863600"/>
            <a:ext cx="6134100" cy="3451225"/>
          </a:xfrm>
          <a:ln/>
        </p:spPr>
      </p:sp>
      <p:sp>
        <p:nvSpPr>
          <p:cNvPr id="50179" name="Notes Placeholder 2">
            <a:extLst>
              <a:ext uri="{FF2B5EF4-FFF2-40B4-BE49-F238E27FC236}">
                <a16:creationId xmlns:a16="http://schemas.microsoft.com/office/drawing/2014/main" id="{BDFE34DA-1AC3-4F5B-88C6-41B8DB7EDC0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It may be useful to know how many processors/cores you have and how they are load balancing. To check for processors, look at the My Computer properties, which lists the processors you have on your machine. It may also say something like it is a “quad core”, which means the chip has four cores. To see the number of available cores, and check their processing load balance, look at Windows’ Task Manager.</a:t>
            </a:r>
          </a:p>
        </p:txBody>
      </p:sp>
    </p:spTree>
    <p:extLst>
      <p:ext uri="{BB962C8B-B14F-4D97-AF65-F5344CB8AC3E}">
        <p14:creationId xmlns:p14="http://schemas.microsoft.com/office/powerpoint/2010/main" val="2868824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A73BEB0-2AE1-43DF-8825-5D0BE402E59A}"/>
              </a:ext>
            </a:extLst>
          </p:cNvPr>
          <p:cNvSpPr>
            <a:spLocks noGrp="1" noRot="1" noChangeAspect="1" noTextEdit="1"/>
          </p:cNvSpPr>
          <p:nvPr>
            <p:ph type="sldImg"/>
          </p:nvPr>
        </p:nvSpPr>
        <p:spPr>
          <a:xfrm>
            <a:off x="331788" y="863600"/>
            <a:ext cx="6134100" cy="3451225"/>
          </a:xfrm>
          <a:ln/>
        </p:spPr>
      </p:sp>
      <p:sp>
        <p:nvSpPr>
          <p:cNvPr id="8195" name="Notes Placeholder 2">
            <a:extLst>
              <a:ext uri="{FF2B5EF4-FFF2-40B4-BE49-F238E27FC236}">
                <a16:creationId xmlns:a16="http://schemas.microsoft.com/office/drawing/2014/main" id="{4FC97C7F-FCF5-40AC-8F53-6CB4032C77F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cs typeface="Arial" panose="020B0604020202020204" pitchFamily="34" charset="0"/>
              </a:rPr>
              <a:t>So, we’ll start by looking at some of the issues with modelling on PCs.</a:t>
            </a:r>
          </a:p>
        </p:txBody>
      </p:sp>
    </p:spTree>
    <p:extLst>
      <p:ext uri="{BB962C8B-B14F-4D97-AF65-F5344CB8AC3E}">
        <p14:creationId xmlns:p14="http://schemas.microsoft.com/office/powerpoint/2010/main" val="1752935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27D989A4-885C-488C-9604-6D82CCE2E98C}"/>
              </a:ext>
            </a:extLst>
          </p:cNvPr>
          <p:cNvSpPr>
            <a:spLocks noGrp="1" noRot="1" noChangeAspect="1" noTextEdit="1"/>
          </p:cNvSpPr>
          <p:nvPr>
            <p:ph type="sldImg"/>
          </p:nvPr>
        </p:nvSpPr>
        <p:spPr>
          <a:xfrm>
            <a:off x="331788" y="863600"/>
            <a:ext cx="6134100" cy="3451225"/>
          </a:xfrm>
          <a:ln/>
        </p:spPr>
      </p:sp>
      <p:sp>
        <p:nvSpPr>
          <p:cNvPr id="11267" name="Notes Placeholder 2">
            <a:extLst>
              <a:ext uri="{FF2B5EF4-FFF2-40B4-BE49-F238E27FC236}">
                <a16:creationId xmlns:a16="http://schemas.microsoft.com/office/drawing/2014/main" id="{6A6D5C06-E9B0-42D2-A09F-3DE6C3D70FA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Writing to disks takes a long time, programmatically. To keep runtimes down to something reasonable we really need to stick to writing to Random Access Memory – the chips built into your computer’s motherboard. We can read data from these at ~an order of magnitude faster than hard drives (we’ll look at this in detail later).</a:t>
            </a:r>
          </a:p>
          <a:p>
            <a:r>
              <a:rPr lang="en-GB" altLang="en-US" dirty="0">
                <a:cs typeface="Arial" panose="020B0604020202020204" pitchFamily="34" charset="0"/>
              </a:rPr>
              <a:t>The above shows how we might store the sex of a range of people. We can pretty easily store the sex of the world's population on a PC.</a:t>
            </a:r>
          </a:p>
          <a:p>
            <a:endParaRPr lang="en-GB" altLang="en-US" dirty="0">
              <a:cs typeface="Arial" panose="020B0604020202020204" pitchFamily="34" charset="0"/>
            </a:endParaRPr>
          </a:p>
        </p:txBody>
      </p:sp>
    </p:spTree>
    <p:extLst>
      <p:ext uri="{BB962C8B-B14F-4D97-AF65-F5344CB8AC3E}">
        <p14:creationId xmlns:p14="http://schemas.microsoft.com/office/powerpoint/2010/main" val="2330581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972DF441-0C76-4D07-9812-954D3977163B}"/>
              </a:ext>
            </a:extLst>
          </p:cNvPr>
          <p:cNvSpPr>
            <a:spLocks noGrp="1" noRot="1" noChangeAspect="1" noTextEdit="1"/>
          </p:cNvSpPr>
          <p:nvPr>
            <p:ph type="sldImg"/>
          </p:nvPr>
        </p:nvSpPr>
        <p:spPr>
          <a:xfrm>
            <a:off x="331788" y="863600"/>
            <a:ext cx="6134100" cy="3451225"/>
          </a:xfrm>
          <a:ln/>
        </p:spPr>
      </p:sp>
      <p:sp>
        <p:nvSpPr>
          <p:cNvPr id="13315" name="Notes Placeholder 2">
            <a:extLst>
              <a:ext uri="{FF2B5EF4-FFF2-40B4-BE49-F238E27FC236}">
                <a16:creationId xmlns:a16="http://schemas.microsoft.com/office/drawing/2014/main" id="{8BE54A74-0BCD-44DA-B631-1E8D6E25976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In general, however, we want more than one 1bit variables, we need tens of variables of several bytes each. In addition we need resources to manage those. These limit the size of our models on a single PC.</a:t>
            </a:r>
          </a:p>
        </p:txBody>
      </p:sp>
    </p:spTree>
    <p:extLst>
      <p:ext uri="{BB962C8B-B14F-4D97-AF65-F5344CB8AC3E}">
        <p14:creationId xmlns:p14="http://schemas.microsoft.com/office/powerpoint/2010/main" val="837996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6B17D1F-C984-4578-8CC3-4016222DC072}"/>
              </a:ext>
            </a:extLst>
          </p:cNvPr>
          <p:cNvSpPr>
            <a:spLocks noGrp="1" noRot="1" noChangeAspect="1" noTextEdit="1"/>
          </p:cNvSpPr>
          <p:nvPr>
            <p:ph type="sldImg"/>
          </p:nvPr>
        </p:nvSpPr>
        <p:spPr>
          <a:xfrm>
            <a:off x="331788" y="863600"/>
            <a:ext cx="6134100" cy="3451225"/>
          </a:xfrm>
          <a:ln/>
        </p:spPr>
      </p:sp>
      <p:sp>
        <p:nvSpPr>
          <p:cNvPr id="15363" name="Notes Placeholder 2">
            <a:extLst>
              <a:ext uri="{FF2B5EF4-FFF2-40B4-BE49-F238E27FC236}">
                <a16:creationId xmlns:a16="http://schemas.microsoft.com/office/drawing/2014/main" id="{E564024B-A813-4644-A084-054421C3EB6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In addition to memory space, calculations also take processing time (informally "power"). </a:t>
            </a:r>
          </a:p>
          <a:p>
            <a:endParaRPr lang="en-GB" altLang="en-US" dirty="0">
              <a:cs typeface="Arial" panose="020B0604020202020204" pitchFamily="34" charset="0"/>
            </a:endParaRPr>
          </a:p>
          <a:p>
            <a:r>
              <a:rPr lang="en-GB" altLang="en-US" dirty="0">
                <a:cs typeface="Arial" panose="020B0604020202020204" pitchFamily="34" charset="0"/>
              </a:rPr>
              <a:t>Malleson, N., See, L.M., Evans, A.J. and Heppenstall, A.J. (2010) 'Implementing comprehensive offender behaviour in a realistic agent-based model of burglary' Simulation, 0(0): 1-22</a:t>
            </a:r>
          </a:p>
          <a:p>
            <a:r>
              <a:rPr lang="en-GB" altLang="en-US" dirty="0">
                <a:cs typeface="Arial" panose="020B0604020202020204" pitchFamily="34" charset="0"/>
              </a:rPr>
              <a:t>Parry, H., Evans, A.J., and Morgan, D. (2006) 'Aphid population dynamics in agricultural landscapes: an agent-based simulation model' Ecological Modelling, Special Issue on Pattern and Processes of Dynamic Landscapes, 199 (4), 451-463.</a:t>
            </a:r>
          </a:p>
          <a:p>
            <a:r>
              <a:rPr lang="en-GB" altLang="en-US" dirty="0">
                <a:cs typeface="Arial" panose="020B0604020202020204" pitchFamily="34" charset="0"/>
              </a:rPr>
              <a:t>Parry, H. and Evans, A.J. (2008) 'A comparative analysis of parallel processing and super-individual methods for improving the computational performance of a large individual-based model' Ecological Modelling, 214 (2-4), 141-152</a:t>
            </a:r>
          </a:p>
        </p:txBody>
      </p:sp>
    </p:spTree>
    <p:extLst>
      <p:ext uri="{BB962C8B-B14F-4D97-AF65-F5344CB8AC3E}">
        <p14:creationId xmlns:p14="http://schemas.microsoft.com/office/powerpoint/2010/main" val="2155456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one model run might be fine, we have to remember that we often need multiple runs.</a:t>
            </a:r>
          </a:p>
        </p:txBody>
      </p:sp>
    </p:spTree>
    <p:extLst>
      <p:ext uri="{BB962C8B-B14F-4D97-AF65-F5344CB8AC3E}">
        <p14:creationId xmlns:p14="http://schemas.microsoft.com/office/powerpoint/2010/main" val="1222033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E663839F-5244-4BE0-8A93-F7AF2E4FCF5E}"/>
              </a:ext>
            </a:extLst>
          </p:cNvPr>
          <p:cNvSpPr>
            <a:spLocks noGrp="1" noRot="1" noChangeAspect="1" noTextEdit="1"/>
          </p:cNvSpPr>
          <p:nvPr>
            <p:ph type="sldImg"/>
          </p:nvPr>
        </p:nvSpPr>
        <p:spPr>
          <a:xfrm>
            <a:off x="331788" y="863600"/>
            <a:ext cx="6134100" cy="3451225"/>
          </a:xfrm>
          <a:ln/>
        </p:spPr>
      </p:sp>
      <p:sp>
        <p:nvSpPr>
          <p:cNvPr id="18435" name="Notes Placeholder 2">
            <a:extLst>
              <a:ext uri="{FF2B5EF4-FFF2-40B4-BE49-F238E27FC236}">
                <a16:creationId xmlns:a16="http://schemas.microsoft.com/office/drawing/2014/main" id="{A949297D-A125-4B0B-A556-04C8710341B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This is especially true where our model inputs might range across several values in reality. In this case we often want to generate a set of models encompassing that range (weighted for the more probable values) to see what the range of outputs might be.</a:t>
            </a:r>
          </a:p>
          <a:p>
            <a:endParaRPr lang="en-GB" altLang="en-US" dirty="0">
              <a:cs typeface="Arial" panose="020B0604020202020204" pitchFamily="34" charset="0"/>
            </a:endParaRPr>
          </a:p>
          <a:p>
            <a:r>
              <a:rPr lang="en-GB" altLang="en-US" dirty="0">
                <a:cs typeface="Arial" panose="020B0604020202020204" pitchFamily="34" charset="0"/>
              </a:rPr>
              <a:t>For and introduction, see:</a:t>
            </a:r>
          </a:p>
          <a:p>
            <a:r>
              <a:rPr lang="en-GB" altLang="en-US" dirty="0">
                <a:cs typeface="Arial" panose="020B0604020202020204" pitchFamily="34" charset="0"/>
              </a:rPr>
              <a:t>Evans, A.J. (2012) 'Uncertainty and Error'. In Heppenstall, A.J., Crooks, A.T., See, L.M., and Batty, M. (2011) 'Agent-Based Models of Geographical Systems'. Springer.</a:t>
            </a:r>
          </a:p>
        </p:txBody>
      </p:sp>
    </p:spTree>
    <p:extLst>
      <p:ext uri="{BB962C8B-B14F-4D97-AF65-F5344CB8AC3E}">
        <p14:creationId xmlns:p14="http://schemas.microsoft.com/office/powerpoint/2010/main" val="1880209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11E5-701E-480B-8A96-9BBEB29AFD14}"/>
              </a:ext>
            </a:extLst>
          </p:cNvPr>
          <p:cNvSpPr>
            <a:spLocks noGrp="1"/>
          </p:cNvSpPr>
          <p:nvPr>
            <p:ph type="ctrTitle"/>
          </p:nvPr>
        </p:nvSpPr>
        <p:spPr/>
        <p:txBody>
          <a:bodyPr/>
          <a:lstStyle/>
          <a:p>
            <a:r>
              <a:rPr lang="en-GB" dirty="0">
                <a:solidFill>
                  <a:prstClr val="black"/>
                </a:solidFill>
                <a:cs typeface="Arial" charset="0"/>
              </a:rPr>
              <a:t>Parallel Programming</a:t>
            </a:r>
            <a:endParaRPr lang="en-GB" dirty="0"/>
          </a:p>
        </p:txBody>
      </p:sp>
      <p:sp>
        <p:nvSpPr>
          <p:cNvPr id="3" name="Subtitle 2">
            <a:extLst>
              <a:ext uri="{FF2B5EF4-FFF2-40B4-BE49-F238E27FC236}">
                <a16:creationId xmlns:a16="http://schemas.microsoft.com/office/drawing/2014/main" id="{E395355A-DE91-404A-ABAC-C26030D48492}"/>
              </a:ext>
            </a:extLst>
          </p:cNvPr>
          <p:cNvSpPr>
            <a:spLocks noGrp="1"/>
          </p:cNvSpPr>
          <p:nvPr>
            <p:ph type="subTitle" idx="1"/>
          </p:nvPr>
        </p:nvSpPr>
        <p:spPr/>
        <p:txBody>
          <a:bodyPr/>
          <a:lstStyle/>
          <a:p>
            <a:r>
              <a:rPr lang="en-GB" dirty="0"/>
              <a:t>Dr Andy Evans</a:t>
            </a:r>
          </a:p>
        </p:txBody>
      </p:sp>
    </p:spTree>
    <p:extLst>
      <p:ext uri="{BB962C8B-B14F-4D97-AF65-F5344CB8AC3E}">
        <p14:creationId xmlns:p14="http://schemas.microsoft.com/office/powerpoint/2010/main" val="300085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F658922-521D-498F-83E9-06BEAC06E524}"/>
              </a:ext>
            </a:extLst>
          </p:cNvPr>
          <p:cNvSpPr>
            <a:spLocks noGrp="1"/>
          </p:cNvSpPr>
          <p:nvPr>
            <p:ph type="title"/>
          </p:nvPr>
        </p:nvSpPr>
        <p:spPr>
          <a:xfrm>
            <a:off x="2208212" y="260350"/>
            <a:ext cx="9504411" cy="1143000"/>
          </a:xfrm>
        </p:spPr>
        <p:txBody>
          <a:bodyPr/>
          <a:lstStyle/>
          <a:p>
            <a:pPr algn="r"/>
            <a:r>
              <a:rPr lang="en-GB" altLang="en-US" sz="4000" dirty="0"/>
              <a:t>Monte Carlo testing</a:t>
            </a:r>
          </a:p>
        </p:txBody>
      </p:sp>
      <p:sp>
        <p:nvSpPr>
          <p:cNvPr id="17411" name="Content Placeholder 2">
            <a:extLst>
              <a:ext uri="{FF2B5EF4-FFF2-40B4-BE49-F238E27FC236}">
                <a16:creationId xmlns:a16="http://schemas.microsoft.com/office/drawing/2014/main" id="{59BA387E-957F-422D-B45A-04F6D3EDE386}"/>
              </a:ext>
            </a:extLst>
          </p:cNvPr>
          <p:cNvSpPr>
            <a:spLocks noGrp="1"/>
          </p:cNvSpPr>
          <p:nvPr>
            <p:ph idx="1"/>
          </p:nvPr>
        </p:nvSpPr>
        <p:spPr>
          <a:xfrm>
            <a:off x="407368" y="2636838"/>
            <a:ext cx="11305256" cy="3878262"/>
          </a:xfrm>
        </p:spPr>
        <p:txBody>
          <a:bodyPr/>
          <a:lstStyle/>
          <a:p>
            <a:pPr marL="0" indent="0">
              <a:spcAft>
                <a:spcPts val="1200"/>
              </a:spcAft>
              <a:buNone/>
            </a:pPr>
            <a:r>
              <a:rPr lang="en-GB" altLang="en-US" sz="2600" dirty="0"/>
              <a:t>Where inputs have  a distribution (error or otherwise), sample from this using Monte Carlo sampling:</a:t>
            </a:r>
          </a:p>
          <a:p>
            <a:pPr marL="400050" lvl="1" indent="0">
              <a:spcAft>
                <a:spcPts val="1200"/>
              </a:spcAft>
              <a:buNone/>
            </a:pPr>
            <a:r>
              <a:rPr lang="en-GB" altLang="en-US" sz="2600" dirty="0"/>
              <a:t>Sample such that the likelihood of getting a value is equal to its likelihood in the original distribution.</a:t>
            </a:r>
          </a:p>
          <a:p>
            <a:pPr marL="0" indent="0">
              <a:spcAft>
                <a:spcPts val="1200"/>
              </a:spcAft>
              <a:buNone/>
            </a:pPr>
            <a:r>
              <a:rPr lang="en-GB" altLang="en-US" sz="2600" dirty="0"/>
              <a:t>Run the model until the results distribution is clear. </a:t>
            </a:r>
          </a:p>
          <a:p>
            <a:pPr marL="0" indent="0">
              <a:spcAft>
                <a:spcPts val="1200"/>
              </a:spcAft>
              <a:buNone/>
            </a:pPr>
            <a:r>
              <a:rPr lang="en-GB" altLang="en-US" sz="2600" dirty="0"/>
              <a:t>Estimates of how many runs are necessary run from 100 to 1000s.</a:t>
            </a:r>
          </a:p>
        </p:txBody>
      </p:sp>
    </p:spTree>
    <p:extLst>
      <p:ext uri="{BB962C8B-B14F-4D97-AF65-F5344CB8AC3E}">
        <p14:creationId xmlns:p14="http://schemas.microsoft.com/office/powerpoint/2010/main" val="1302372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77093F1-C0A7-489C-B96B-1C2970475FA0}"/>
              </a:ext>
            </a:extLst>
          </p:cNvPr>
          <p:cNvSpPr>
            <a:spLocks noGrp="1"/>
          </p:cNvSpPr>
          <p:nvPr>
            <p:ph type="title"/>
          </p:nvPr>
        </p:nvSpPr>
        <p:spPr>
          <a:xfrm>
            <a:off x="1981201" y="274638"/>
            <a:ext cx="9731423" cy="1143000"/>
          </a:xfrm>
        </p:spPr>
        <p:txBody>
          <a:bodyPr/>
          <a:lstStyle/>
          <a:p>
            <a:pPr algn="r"/>
            <a:r>
              <a:rPr lang="en-GB" altLang="en-US" sz="4000" dirty="0"/>
              <a:t>Identifiability</a:t>
            </a:r>
          </a:p>
        </p:txBody>
      </p:sp>
      <p:sp>
        <p:nvSpPr>
          <p:cNvPr id="11267" name="Content Placeholder 2">
            <a:extLst>
              <a:ext uri="{FF2B5EF4-FFF2-40B4-BE49-F238E27FC236}">
                <a16:creationId xmlns:a16="http://schemas.microsoft.com/office/drawing/2014/main" id="{C9207370-B470-4D94-AB27-EA82D5926A4F}"/>
              </a:ext>
            </a:extLst>
          </p:cNvPr>
          <p:cNvSpPr>
            <a:spLocks noGrp="1"/>
          </p:cNvSpPr>
          <p:nvPr>
            <p:ph idx="1"/>
          </p:nvPr>
        </p:nvSpPr>
        <p:spPr>
          <a:xfrm>
            <a:off x="346027" y="2492375"/>
            <a:ext cx="11366597" cy="3949700"/>
          </a:xfrm>
        </p:spPr>
        <p:txBody>
          <a:bodyPr/>
          <a:lstStyle/>
          <a:p>
            <a:pPr marL="0" indent="0">
              <a:spcAft>
                <a:spcPts val="1200"/>
              </a:spcAft>
              <a:buNone/>
              <a:defRPr/>
            </a:pPr>
            <a:r>
              <a:rPr lang="en-GB" sz="2600" dirty="0"/>
              <a:t>In addition, it may be that multiple sets of parameters would give a model that matched the calibration data well, but gave varying predictive results. Whether we can identify the true parameters from the data is known as the </a:t>
            </a:r>
            <a:r>
              <a:rPr lang="en-GB" sz="2600" dirty="0">
                <a:solidFill>
                  <a:schemeClr val="tx2">
                    <a:lumMod val="60000"/>
                    <a:lumOff val="40000"/>
                  </a:schemeClr>
                </a:solidFill>
              </a:rPr>
              <a:t> </a:t>
            </a:r>
            <a:r>
              <a:rPr lang="en-GB" sz="2600" dirty="0" err="1">
                <a:solidFill>
                  <a:schemeClr val="tx2">
                    <a:lumMod val="60000"/>
                    <a:lumOff val="40000"/>
                  </a:schemeClr>
                </a:solidFill>
              </a:rPr>
              <a:t>identifiability</a:t>
            </a:r>
            <a:r>
              <a:rPr lang="en-GB" sz="2600" dirty="0">
                <a:solidFill>
                  <a:schemeClr val="tx2">
                    <a:lumMod val="60000"/>
                    <a:lumOff val="40000"/>
                  </a:schemeClr>
                </a:solidFill>
              </a:rPr>
              <a:t> problem</a:t>
            </a:r>
            <a:r>
              <a:rPr lang="en-GB" sz="2600" dirty="0"/>
              <a:t>. Discovering what these parameters are is the </a:t>
            </a:r>
            <a:r>
              <a:rPr lang="en-GB" sz="2600" dirty="0">
                <a:solidFill>
                  <a:schemeClr val="tx2">
                    <a:lumMod val="60000"/>
                    <a:lumOff val="40000"/>
                  </a:schemeClr>
                </a:solidFill>
              </a:rPr>
              <a:t>inverse problem</a:t>
            </a:r>
            <a:r>
              <a:rPr lang="en-GB" sz="2600" dirty="0"/>
              <a:t>.</a:t>
            </a:r>
          </a:p>
          <a:p>
            <a:pPr marL="0" indent="0">
              <a:spcAft>
                <a:spcPts val="1200"/>
              </a:spcAft>
              <a:buNone/>
              <a:defRPr/>
            </a:pPr>
            <a:r>
              <a:rPr lang="en-GB" sz="2600" dirty="0"/>
              <a:t>If we can’t identify the true parameter sets, we may want to Monte Carlo test the distribution of potential parameter sets to show the range of potential solutions.</a:t>
            </a:r>
          </a:p>
          <a:p>
            <a:pPr marL="0" indent="0">
              <a:buNone/>
              <a:defRPr/>
            </a:pPr>
            <a:endParaRPr lang="en-GB" dirty="0"/>
          </a:p>
        </p:txBody>
      </p:sp>
    </p:spTree>
    <p:extLst>
      <p:ext uri="{BB962C8B-B14F-4D97-AF65-F5344CB8AC3E}">
        <p14:creationId xmlns:p14="http://schemas.microsoft.com/office/powerpoint/2010/main" val="315681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5373F791-D6AA-496A-9BDD-B5323DC225D7}"/>
              </a:ext>
            </a:extLst>
          </p:cNvPr>
          <p:cNvSpPr>
            <a:spLocks noGrp="1"/>
          </p:cNvSpPr>
          <p:nvPr>
            <p:ph type="title"/>
          </p:nvPr>
        </p:nvSpPr>
        <p:spPr>
          <a:xfrm>
            <a:off x="2135188" y="260350"/>
            <a:ext cx="9649444" cy="1143000"/>
          </a:xfrm>
        </p:spPr>
        <p:txBody>
          <a:bodyPr/>
          <a:lstStyle/>
          <a:p>
            <a:pPr algn="r"/>
            <a:r>
              <a:rPr lang="en-GB" altLang="en-US" sz="4000" dirty="0"/>
              <a:t>Equifinality</a:t>
            </a:r>
          </a:p>
        </p:txBody>
      </p:sp>
      <p:sp>
        <p:nvSpPr>
          <p:cNvPr id="12291" name="Content Placeholder 2">
            <a:extLst>
              <a:ext uri="{FF2B5EF4-FFF2-40B4-BE49-F238E27FC236}">
                <a16:creationId xmlns:a16="http://schemas.microsoft.com/office/drawing/2014/main" id="{9FD2AEEF-7EA4-4F28-BDB7-BF83078CE881}"/>
              </a:ext>
            </a:extLst>
          </p:cNvPr>
          <p:cNvSpPr>
            <a:spLocks noGrp="1"/>
          </p:cNvSpPr>
          <p:nvPr>
            <p:ph idx="1"/>
          </p:nvPr>
        </p:nvSpPr>
        <p:spPr>
          <a:xfrm>
            <a:off x="551384" y="2276476"/>
            <a:ext cx="11233248" cy="4310063"/>
          </a:xfrm>
        </p:spPr>
        <p:txBody>
          <a:bodyPr/>
          <a:lstStyle/>
          <a:p>
            <a:pPr marL="0" indent="0">
              <a:spcAft>
                <a:spcPts val="1200"/>
              </a:spcAft>
              <a:buNone/>
              <a:defRPr/>
            </a:pPr>
            <a:r>
              <a:rPr lang="en-GB" sz="2600" dirty="0"/>
              <a:t>In addition, we may not trust the model form because multiple models give the same calibration results (the </a:t>
            </a:r>
            <a:r>
              <a:rPr lang="en-GB" sz="2600" dirty="0" err="1">
                <a:solidFill>
                  <a:schemeClr val="tx2">
                    <a:lumMod val="60000"/>
                    <a:lumOff val="40000"/>
                  </a:schemeClr>
                </a:solidFill>
              </a:rPr>
              <a:t>equifinality</a:t>
            </a:r>
            <a:r>
              <a:rPr lang="en-GB" sz="2600" dirty="0">
                <a:solidFill>
                  <a:schemeClr val="tx2">
                    <a:lumMod val="60000"/>
                    <a:lumOff val="40000"/>
                  </a:schemeClr>
                </a:solidFill>
              </a:rPr>
              <a:t> problem</a:t>
            </a:r>
            <a:r>
              <a:rPr lang="en-GB" sz="2600" dirty="0"/>
              <a:t>).</a:t>
            </a:r>
          </a:p>
          <a:p>
            <a:pPr marL="0" indent="0">
              <a:spcAft>
                <a:spcPts val="1200"/>
              </a:spcAft>
              <a:buNone/>
              <a:defRPr/>
            </a:pPr>
            <a:r>
              <a:rPr lang="en-GB" sz="2600" dirty="0"/>
              <a:t>We may want to test multiple model forms against each other and pick the best.</a:t>
            </a:r>
          </a:p>
          <a:p>
            <a:pPr marL="0" indent="0">
              <a:spcAft>
                <a:spcPts val="1200"/>
              </a:spcAft>
              <a:buNone/>
              <a:defRPr/>
            </a:pPr>
            <a:r>
              <a:rPr lang="en-GB" sz="2600" dirty="0"/>
              <a:t>Or we may want to combine the results if we think different system components are better represented by different models.</a:t>
            </a:r>
          </a:p>
          <a:p>
            <a:pPr marL="0" indent="0">
              <a:spcAft>
                <a:spcPts val="1200"/>
              </a:spcAft>
              <a:buNone/>
              <a:defRPr/>
            </a:pPr>
            <a:r>
              <a:rPr lang="en-GB" sz="2600" dirty="0"/>
              <a:t>Some evidence that such ‘</a:t>
            </a:r>
            <a:r>
              <a:rPr lang="en-GB" sz="2600" dirty="0">
                <a:solidFill>
                  <a:schemeClr val="tx2">
                    <a:lumMod val="60000"/>
                    <a:lumOff val="40000"/>
                  </a:schemeClr>
                </a:solidFill>
              </a:rPr>
              <a:t>ensemble</a:t>
            </a:r>
            <a:r>
              <a:rPr lang="en-GB" sz="2600" dirty="0"/>
              <a:t>’ models do better.</a:t>
            </a:r>
          </a:p>
        </p:txBody>
      </p:sp>
    </p:spTree>
    <p:extLst>
      <p:ext uri="{BB962C8B-B14F-4D97-AF65-F5344CB8AC3E}">
        <p14:creationId xmlns:p14="http://schemas.microsoft.com/office/powerpoint/2010/main" val="1600027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A2BA330E-D8B4-4F00-BDB9-46ED8018564E}"/>
              </a:ext>
            </a:extLst>
          </p:cNvPr>
          <p:cNvSpPr>
            <a:spLocks noGrp="1"/>
          </p:cNvSpPr>
          <p:nvPr>
            <p:ph type="title"/>
          </p:nvPr>
        </p:nvSpPr>
        <p:spPr/>
        <p:txBody>
          <a:bodyPr/>
          <a:lstStyle/>
          <a:p>
            <a:pPr algn="r"/>
            <a:r>
              <a:rPr lang="en-GB" altLang="en-US"/>
              <a:t>Processing</a:t>
            </a:r>
          </a:p>
        </p:txBody>
      </p:sp>
      <p:sp>
        <p:nvSpPr>
          <p:cNvPr id="22531" name="Content Placeholder 2">
            <a:extLst>
              <a:ext uri="{FF2B5EF4-FFF2-40B4-BE49-F238E27FC236}">
                <a16:creationId xmlns:a16="http://schemas.microsoft.com/office/drawing/2014/main" id="{A44083B3-64C6-4304-AFAF-9F6820EF68A3}"/>
              </a:ext>
            </a:extLst>
          </p:cNvPr>
          <p:cNvSpPr>
            <a:spLocks noGrp="1"/>
          </p:cNvSpPr>
          <p:nvPr>
            <p:ph idx="1"/>
          </p:nvPr>
        </p:nvSpPr>
        <p:spPr>
          <a:xfrm>
            <a:off x="479376" y="2205039"/>
            <a:ext cx="11161240" cy="4537075"/>
          </a:xfrm>
        </p:spPr>
        <p:txBody>
          <a:bodyPr/>
          <a:lstStyle/>
          <a:p>
            <a:pPr marL="0" indent="0">
              <a:spcAft>
                <a:spcPts val="1200"/>
              </a:spcAft>
              <a:buNone/>
            </a:pPr>
            <a:r>
              <a:rPr lang="en-GB" altLang="en-US" sz="2600" dirty="0"/>
              <a:t>a) Individual level model of 273 burglars searching 30000 houses in Leeds over 30 days takes 20hrs.</a:t>
            </a:r>
          </a:p>
          <a:p>
            <a:pPr marL="0" indent="0">
              <a:spcAft>
                <a:spcPts val="1200"/>
              </a:spcAft>
              <a:buNone/>
            </a:pPr>
            <a:r>
              <a:rPr lang="en-GB" altLang="en-US" sz="2600" dirty="0"/>
              <a:t>	100 runs = 83.3 days</a:t>
            </a:r>
          </a:p>
          <a:p>
            <a:pPr marL="0" indent="0">
              <a:spcAft>
                <a:spcPts val="1200"/>
              </a:spcAft>
              <a:buNone/>
            </a:pPr>
            <a:r>
              <a:rPr lang="en-GB" altLang="en-US" sz="2600" dirty="0"/>
              <a:t> b) Aphid migration model of 750,000 aphids takes 12 days to run them out of a 100m field.</a:t>
            </a:r>
          </a:p>
          <a:p>
            <a:pPr marL="0" indent="0">
              <a:spcAft>
                <a:spcPts val="1200"/>
              </a:spcAft>
              <a:buNone/>
            </a:pPr>
            <a:r>
              <a:rPr lang="en-GB" altLang="en-US" sz="2600" dirty="0"/>
              <a:t>	100 runs = 3.2 years</a:t>
            </a:r>
          </a:p>
          <a:p>
            <a:pPr marL="0" indent="0">
              <a:spcAft>
                <a:spcPts val="1200"/>
              </a:spcAft>
              <a:buNone/>
            </a:pPr>
            <a:r>
              <a:rPr lang="en-GB" altLang="en-US" sz="2600" dirty="0"/>
              <a:t>Ideally, models based on current data would run faster than reality to make predictions useful!</a:t>
            </a:r>
          </a:p>
        </p:txBody>
      </p:sp>
    </p:spTree>
    <p:extLst>
      <p:ext uri="{BB962C8B-B14F-4D97-AF65-F5344CB8AC3E}">
        <p14:creationId xmlns:p14="http://schemas.microsoft.com/office/powerpoint/2010/main" val="2651648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4005E4C-8CF5-4C0B-9E13-3D3CDC1CCCED}"/>
              </a:ext>
            </a:extLst>
          </p:cNvPr>
          <p:cNvSpPr>
            <a:spLocks noGrp="1"/>
          </p:cNvSpPr>
          <p:nvPr>
            <p:ph type="title"/>
          </p:nvPr>
        </p:nvSpPr>
        <p:spPr>
          <a:xfrm>
            <a:off x="2135187" y="333375"/>
            <a:ext cx="9453041" cy="1143000"/>
          </a:xfrm>
        </p:spPr>
        <p:txBody>
          <a:bodyPr/>
          <a:lstStyle/>
          <a:p>
            <a:pPr algn="r"/>
            <a:r>
              <a:rPr lang="en-GB" altLang="en-US" sz="4000" dirty="0"/>
              <a:t>Issues</a:t>
            </a:r>
          </a:p>
        </p:txBody>
      </p:sp>
      <p:sp>
        <p:nvSpPr>
          <p:cNvPr id="23555" name="Content Placeholder 2">
            <a:extLst>
              <a:ext uri="{FF2B5EF4-FFF2-40B4-BE49-F238E27FC236}">
                <a16:creationId xmlns:a16="http://schemas.microsoft.com/office/drawing/2014/main" id="{3003CB29-3F8A-420B-BE53-9580F557E7BE}"/>
              </a:ext>
            </a:extLst>
          </p:cNvPr>
          <p:cNvSpPr>
            <a:spLocks noGrp="1"/>
          </p:cNvSpPr>
          <p:nvPr>
            <p:ph idx="1"/>
          </p:nvPr>
        </p:nvSpPr>
        <p:spPr>
          <a:xfrm>
            <a:off x="551384" y="2565400"/>
            <a:ext cx="9453041" cy="4021138"/>
          </a:xfrm>
        </p:spPr>
        <p:txBody>
          <a:bodyPr/>
          <a:lstStyle/>
          <a:p>
            <a:pPr marL="0" indent="0">
              <a:buNone/>
            </a:pPr>
            <a:r>
              <a:rPr lang="en-GB" altLang="en-US" sz="2600" dirty="0"/>
              <a:t>Models can therefore be:</a:t>
            </a:r>
          </a:p>
          <a:p>
            <a:pPr marL="0" indent="0">
              <a:buNone/>
            </a:pPr>
            <a:r>
              <a:rPr lang="en-GB" altLang="en-US" sz="2600" dirty="0"/>
              <a:t>	Memory limited.</a:t>
            </a:r>
          </a:p>
          <a:p>
            <a:pPr marL="0" indent="0">
              <a:buNone/>
            </a:pPr>
            <a:r>
              <a:rPr lang="en-GB" altLang="en-US" sz="2600" dirty="0"/>
              <a:t>	Processing limited.</a:t>
            </a:r>
          </a:p>
          <a:p>
            <a:pPr marL="0" indent="0">
              <a:buNone/>
            </a:pPr>
            <a:r>
              <a:rPr lang="en-GB" altLang="en-US" sz="2600" dirty="0"/>
              <a:t>	Both.</a:t>
            </a:r>
          </a:p>
        </p:txBody>
      </p:sp>
    </p:spTree>
    <p:extLst>
      <p:ext uri="{BB962C8B-B14F-4D97-AF65-F5344CB8AC3E}">
        <p14:creationId xmlns:p14="http://schemas.microsoft.com/office/powerpoint/2010/main" val="2990555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60B43253-D86F-4D02-BB91-DB8D3BDF400A}"/>
              </a:ext>
            </a:extLst>
          </p:cNvPr>
          <p:cNvSpPr>
            <a:spLocks noGrp="1"/>
          </p:cNvSpPr>
          <p:nvPr>
            <p:ph type="title"/>
          </p:nvPr>
        </p:nvSpPr>
        <p:spPr>
          <a:xfrm>
            <a:off x="2208213" y="260350"/>
            <a:ext cx="9504410" cy="1143000"/>
          </a:xfrm>
        </p:spPr>
        <p:txBody>
          <a:bodyPr/>
          <a:lstStyle/>
          <a:p>
            <a:pPr algn="r"/>
            <a:r>
              <a:rPr lang="en-GB" altLang="en-US" sz="4000" dirty="0"/>
              <a:t>Solutions</a:t>
            </a:r>
          </a:p>
        </p:txBody>
      </p:sp>
      <p:sp>
        <p:nvSpPr>
          <p:cNvPr id="24579" name="Content Placeholder 2">
            <a:extLst>
              <a:ext uri="{FF2B5EF4-FFF2-40B4-BE49-F238E27FC236}">
                <a16:creationId xmlns:a16="http://schemas.microsoft.com/office/drawing/2014/main" id="{1AEF6314-4C87-4B0A-A163-8CBAC5628B1C}"/>
              </a:ext>
            </a:extLst>
          </p:cNvPr>
          <p:cNvSpPr>
            <a:spLocks noGrp="1"/>
          </p:cNvSpPr>
          <p:nvPr>
            <p:ph idx="1"/>
          </p:nvPr>
        </p:nvSpPr>
        <p:spPr>
          <a:xfrm>
            <a:off x="551384" y="1773238"/>
            <a:ext cx="11161239" cy="4813300"/>
          </a:xfrm>
        </p:spPr>
        <p:txBody>
          <a:bodyPr/>
          <a:lstStyle/>
          <a:p>
            <a:pPr marL="0" indent="0">
              <a:buNone/>
            </a:pPr>
            <a:r>
              <a:rPr lang="en-GB" altLang="en-US" sz="2600" dirty="0"/>
              <a:t>If a single model takes 20hrs to run and we need to run 100:</a:t>
            </a:r>
          </a:p>
          <a:p>
            <a:pPr marL="0" indent="0">
              <a:buNone/>
            </a:pPr>
            <a:endParaRPr lang="en-GB" altLang="en-US" sz="2600" dirty="0"/>
          </a:p>
          <a:p>
            <a:pPr marL="0" indent="0">
              <a:buNone/>
            </a:pPr>
            <a:r>
              <a:rPr lang="en-GB" altLang="en-US" sz="2600" dirty="0"/>
              <a:t>a) Somehow cut down the number of runs needed.</a:t>
            </a:r>
          </a:p>
          <a:p>
            <a:pPr marL="0" indent="0">
              <a:buNone/>
            </a:pPr>
            <a:endParaRPr lang="en-GB" altLang="en-US" sz="2600" dirty="0"/>
          </a:p>
          <a:p>
            <a:pPr marL="0" indent="0">
              <a:buNone/>
            </a:pPr>
            <a:r>
              <a:rPr lang="en-GB" altLang="en-US" sz="2600" dirty="0"/>
              <a:t>b) Batch distribution: Run models on 100 computers, one model per computer. Each model takes 20hrs. Only suitable where not memory limited.</a:t>
            </a:r>
          </a:p>
          <a:p>
            <a:pPr marL="0" indent="0">
              <a:buNone/>
            </a:pPr>
            <a:endParaRPr lang="en-GB" altLang="en-US" sz="2600" dirty="0"/>
          </a:p>
          <a:p>
            <a:pPr marL="0" indent="0">
              <a:buNone/>
            </a:pPr>
            <a:r>
              <a:rPr lang="en-GB" altLang="en-US" sz="2600" dirty="0"/>
              <a:t>c) Parallelisation: Spread the model across multiple computers so it only takes 12mins to run, and run it 100 times.</a:t>
            </a:r>
          </a:p>
          <a:p>
            <a:pPr marL="0" indent="0">
              <a:buNone/>
            </a:pPr>
            <a:endParaRPr lang="en-GB" altLang="en-US" sz="2600" dirty="0"/>
          </a:p>
        </p:txBody>
      </p:sp>
    </p:spTree>
    <p:extLst>
      <p:ext uri="{BB962C8B-B14F-4D97-AF65-F5344CB8AC3E}">
        <p14:creationId xmlns:p14="http://schemas.microsoft.com/office/powerpoint/2010/main" val="95701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68B0D3C6-CA79-48FE-BF80-B651F597ABB6}"/>
              </a:ext>
            </a:extLst>
          </p:cNvPr>
          <p:cNvSpPr>
            <a:spLocks noGrp="1" noChangeArrowheads="1"/>
          </p:cNvSpPr>
          <p:nvPr>
            <p:ph idx="1"/>
          </p:nvPr>
        </p:nvSpPr>
        <p:spPr>
          <a:xfrm>
            <a:off x="263352" y="2349500"/>
            <a:ext cx="9741073" cy="4237038"/>
          </a:xfrm>
        </p:spPr>
        <p:txBody>
          <a:bodyPr rtlCol="0">
            <a:normAutofit/>
          </a:bodyPr>
          <a:lstStyle/>
          <a:p>
            <a:pPr lvl="1" eaLnBrk="1" fontAlgn="auto" hangingPunct="1">
              <a:spcAft>
                <a:spcPts val="0"/>
              </a:spcAft>
              <a:buNone/>
              <a:defRPr/>
            </a:pPr>
            <a:r>
              <a:rPr lang="en-GB" dirty="0">
                <a:solidFill>
                  <a:schemeClr val="bg1">
                    <a:lumMod val="50000"/>
                  </a:schemeClr>
                </a:solidFill>
              </a:rPr>
              <a:t>Computational issues with modelling</a:t>
            </a:r>
          </a:p>
          <a:p>
            <a:pPr lvl="1" eaLnBrk="1" fontAlgn="auto" hangingPunct="1">
              <a:spcAft>
                <a:spcPts val="0"/>
              </a:spcAft>
              <a:buNone/>
              <a:defRPr/>
            </a:pPr>
            <a:r>
              <a:rPr lang="en-GB" sz="3600" dirty="0"/>
              <a:t>High Performance Computing</a:t>
            </a:r>
          </a:p>
          <a:p>
            <a:pPr lvl="1" eaLnBrk="1" fontAlgn="auto" hangingPunct="1">
              <a:spcAft>
                <a:spcPts val="0"/>
              </a:spcAft>
              <a:buNone/>
              <a:defRPr/>
            </a:pPr>
            <a:r>
              <a:rPr lang="en-GB" dirty="0">
                <a:solidFill>
                  <a:schemeClr val="bg1">
                    <a:lumMod val="50000"/>
                  </a:schemeClr>
                </a:solidFill>
              </a:rPr>
              <a:t>Parallel programming</a:t>
            </a:r>
          </a:p>
          <a:p>
            <a:pPr lvl="1" eaLnBrk="1" fontAlgn="auto" hangingPunct="1">
              <a:spcAft>
                <a:spcPts val="0"/>
              </a:spcAft>
              <a:buNone/>
              <a:defRPr/>
            </a:pPr>
            <a:r>
              <a:rPr lang="en-GB" sz="2000" dirty="0">
                <a:solidFill>
                  <a:schemeClr val="bg1">
                    <a:lumMod val="50000"/>
                  </a:schemeClr>
                </a:solidFill>
              </a:rPr>
              <a:t>Distributed computing architectures</a:t>
            </a:r>
            <a:endParaRPr lang="en-GB" sz="2000" dirty="0">
              <a:solidFill>
                <a:prstClr val="white">
                  <a:lumMod val="50000"/>
                </a:prstClr>
              </a:solidFill>
            </a:endParaRPr>
          </a:p>
          <a:p>
            <a:pPr lvl="1" eaLnBrk="1" fontAlgn="auto" hangingPunct="1">
              <a:spcAft>
                <a:spcPts val="0"/>
              </a:spcAft>
              <a:buNone/>
              <a:defRPr/>
            </a:pPr>
            <a:endParaRPr lang="en-GB" sz="2000" dirty="0">
              <a:solidFill>
                <a:schemeClr val="bg1">
                  <a:lumMod val="50000"/>
                </a:schemeClr>
              </a:solidFill>
            </a:endParaRPr>
          </a:p>
        </p:txBody>
      </p:sp>
    </p:spTree>
    <p:extLst>
      <p:ext uri="{BB962C8B-B14F-4D97-AF65-F5344CB8AC3E}">
        <p14:creationId xmlns:p14="http://schemas.microsoft.com/office/powerpoint/2010/main" val="825799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4C4A1CFF-B47E-426A-9048-0BF5261F8656}"/>
              </a:ext>
            </a:extLst>
          </p:cNvPr>
          <p:cNvSpPr>
            <a:spLocks noGrp="1"/>
          </p:cNvSpPr>
          <p:nvPr>
            <p:ph type="title"/>
          </p:nvPr>
        </p:nvSpPr>
        <p:spPr>
          <a:xfrm>
            <a:off x="1703389" y="260351"/>
            <a:ext cx="10081243" cy="936625"/>
          </a:xfrm>
        </p:spPr>
        <p:txBody>
          <a:bodyPr/>
          <a:lstStyle/>
          <a:p>
            <a:pPr algn="r"/>
            <a:r>
              <a:rPr lang="en-GB" altLang="en-US" sz="4000" dirty="0"/>
              <a:t>Supercomputers vs. Distributed</a:t>
            </a:r>
            <a:endParaRPr lang="en-GB" altLang="en-US" dirty="0"/>
          </a:p>
        </p:txBody>
      </p:sp>
      <p:sp>
        <p:nvSpPr>
          <p:cNvPr id="3" name="Content Placeholder 2">
            <a:extLst>
              <a:ext uri="{FF2B5EF4-FFF2-40B4-BE49-F238E27FC236}">
                <a16:creationId xmlns:a16="http://schemas.microsoft.com/office/drawing/2014/main" id="{FDBF5837-1881-43D1-B7AA-986F5680FC31}"/>
              </a:ext>
            </a:extLst>
          </p:cNvPr>
          <p:cNvSpPr>
            <a:spLocks noGrp="1"/>
          </p:cNvSpPr>
          <p:nvPr>
            <p:ph idx="1"/>
          </p:nvPr>
        </p:nvSpPr>
        <p:spPr>
          <a:xfrm>
            <a:off x="407368" y="1341439"/>
            <a:ext cx="11233248" cy="5400675"/>
          </a:xfrm>
        </p:spPr>
        <p:txBody>
          <a:bodyPr/>
          <a:lstStyle/>
          <a:p>
            <a:pPr marL="0" indent="0">
              <a:buNone/>
              <a:defRPr/>
            </a:pPr>
            <a:r>
              <a:rPr lang="en-GB" sz="2600" dirty="0">
                <a:solidFill>
                  <a:schemeClr val="tx2">
                    <a:lumMod val="60000"/>
                    <a:lumOff val="40000"/>
                  </a:schemeClr>
                </a:solidFill>
              </a:rPr>
              <a:t>Supercomputers</a:t>
            </a:r>
            <a:r>
              <a:rPr lang="en-GB" sz="2600" dirty="0"/>
              <a:t>: very high specification machines.</a:t>
            </a:r>
          </a:p>
          <a:p>
            <a:pPr marL="0" indent="0">
              <a:spcAft>
                <a:spcPts val="1200"/>
              </a:spcAft>
              <a:buNone/>
              <a:defRPr/>
            </a:pPr>
            <a:r>
              <a:rPr lang="en-GB" sz="2600" dirty="0"/>
              <a:t>Added multiple processors to a single machine with high speed internal connections. Note that most PCs now have more than one processor and/or core.</a:t>
            </a:r>
          </a:p>
          <a:p>
            <a:pPr marL="0" indent="0">
              <a:buNone/>
              <a:defRPr/>
            </a:pPr>
            <a:r>
              <a:rPr lang="en-GB" sz="2600" dirty="0">
                <a:solidFill>
                  <a:schemeClr val="tx2">
                    <a:lumMod val="60000"/>
                    <a:lumOff val="40000"/>
                  </a:schemeClr>
                </a:solidFill>
              </a:rPr>
              <a:t>Distributed computing</a:t>
            </a:r>
            <a:r>
              <a:rPr lang="en-GB" sz="2600" dirty="0"/>
              <a:t>: Several computers work together.</a:t>
            </a:r>
          </a:p>
          <a:p>
            <a:pPr marL="0" indent="0">
              <a:buNone/>
              <a:defRPr/>
            </a:pPr>
            <a:r>
              <a:rPr lang="en-GB" sz="2600" dirty="0"/>
              <a:t>Either formally connected or through apps that work in the background.</a:t>
            </a:r>
          </a:p>
          <a:p>
            <a:pPr marL="0" indent="0">
              <a:buNone/>
              <a:defRPr/>
            </a:pPr>
            <a:r>
              <a:rPr lang="en-GB" sz="2600" dirty="0"/>
              <a:t>Strictly includes any networked computing jobs including </a:t>
            </a:r>
            <a:r>
              <a:rPr lang="en-GB" sz="2600" dirty="0">
                <a:solidFill>
                  <a:schemeClr val="tx2">
                    <a:lumMod val="60000"/>
                    <a:lumOff val="40000"/>
                  </a:schemeClr>
                </a:solidFill>
              </a:rPr>
              <a:t>Peer-to-Peer</a:t>
            </a:r>
            <a:r>
              <a:rPr lang="en-GB" sz="2600" dirty="0"/>
              <a:t> (P2P) services.</a:t>
            </a:r>
          </a:p>
          <a:p>
            <a:pPr marL="0" indent="0">
              <a:buNone/>
              <a:defRPr/>
            </a:pPr>
            <a:r>
              <a:rPr lang="en-GB" sz="2600" dirty="0"/>
              <a:t>Informal includes: Napster (Distributed Data);  </a:t>
            </a:r>
            <a:r>
              <a:rPr lang="en-GB" sz="2600" dirty="0" err="1"/>
              <a:t>SETI@Home</a:t>
            </a:r>
            <a:r>
              <a:rPr lang="en-GB" sz="2600" dirty="0"/>
              <a:t> (Distributed Processing; see Berkeley Open Infrastructure for Network Computing [BOINC]); Skype; Spotify.</a:t>
            </a:r>
          </a:p>
        </p:txBody>
      </p:sp>
    </p:spTree>
    <p:extLst>
      <p:ext uri="{BB962C8B-B14F-4D97-AF65-F5344CB8AC3E}">
        <p14:creationId xmlns:p14="http://schemas.microsoft.com/office/powerpoint/2010/main" val="1709668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6000B7F4-12C0-4A3A-B9ED-D820B61A5589}"/>
              </a:ext>
            </a:extLst>
          </p:cNvPr>
          <p:cNvSpPr>
            <a:spLocks noGrp="1"/>
          </p:cNvSpPr>
          <p:nvPr>
            <p:ph type="title"/>
          </p:nvPr>
        </p:nvSpPr>
        <p:spPr/>
        <p:txBody>
          <a:bodyPr/>
          <a:lstStyle/>
          <a:p>
            <a:pPr algn="r"/>
            <a:r>
              <a:rPr lang="en-GB" altLang="en-US" sz="4000"/>
              <a:t>Flynn’s taxonomy</a:t>
            </a:r>
          </a:p>
        </p:txBody>
      </p:sp>
      <p:sp>
        <p:nvSpPr>
          <p:cNvPr id="3" name="Content Placeholder 2">
            <a:extLst>
              <a:ext uri="{FF2B5EF4-FFF2-40B4-BE49-F238E27FC236}">
                <a16:creationId xmlns:a16="http://schemas.microsoft.com/office/drawing/2014/main" id="{51C29684-ED89-4A42-96D4-1106F4546188}"/>
              </a:ext>
            </a:extLst>
          </p:cNvPr>
          <p:cNvSpPr>
            <a:spLocks noGrp="1"/>
          </p:cNvSpPr>
          <p:nvPr>
            <p:ph idx="1"/>
          </p:nvPr>
        </p:nvSpPr>
        <p:spPr>
          <a:xfrm>
            <a:off x="479376" y="1341438"/>
            <a:ext cx="11103024" cy="5245100"/>
          </a:xfrm>
        </p:spPr>
        <p:txBody>
          <a:bodyPr/>
          <a:lstStyle/>
          <a:p>
            <a:pPr>
              <a:buFont typeface="Arial" charset="0"/>
              <a:buNone/>
              <a:defRPr/>
            </a:pPr>
            <a:r>
              <a:rPr lang="en-GB" sz="2600" dirty="0">
                <a:solidFill>
                  <a:schemeClr val="tx2">
                    <a:lumMod val="60000"/>
                    <a:lumOff val="40000"/>
                  </a:schemeClr>
                </a:solidFill>
              </a:rPr>
              <a:t>SISD: Single Instruction, Single Data stream</a:t>
            </a:r>
          </a:p>
          <a:p>
            <a:pPr>
              <a:buFont typeface="Arial" charset="0"/>
              <a:buNone/>
              <a:defRPr/>
            </a:pPr>
            <a:r>
              <a:rPr lang="en-GB" sz="2600" dirty="0">
                <a:solidFill>
                  <a:schemeClr val="tx2">
                    <a:lumMod val="60000"/>
                    <a:lumOff val="40000"/>
                  </a:schemeClr>
                </a:solidFill>
              </a:rPr>
              <a:t>MISD: Multiple Instruction, Single Data stream</a:t>
            </a:r>
          </a:p>
          <a:p>
            <a:pPr>
              <a:buFont typeface="Arial" charset="0"/>
              <a:buNone/>
              <a:defRPr/>
            </a:pPr>
            <a:r>
              <a:rPr lang="en-GB" sz="2600" dirty="0">
                <a:solidFill>
                  <a:schemeClr val="tx2">
                    <a:lumMod val="60000"/>
                    <a:lumOff val="40000"/>
                  </a:schemeClr>
                </a:solidFill>
              </a:rPr>
              <a:t>SIMD: Single Instruction, Multiple Data stream</a:t>
            </a:r>
          </a:p>
          <a:p>
            <a:pPr marL="450850" lvl="1" indent="0">
              <a:buNone/>
              <a:defRPr/>
            </a:pPr>
            <a:r>
              <a:rPr lang="en-GB" sz="2600" dirty="0"/>
              <a:t>Each processor runs the same instruction on multiple  datasets.</a:t>
            </a:r>
          </a:p>
          <a:p>
            <a:pPr marL="450850" lvl="1" indent="0">
              <a:buNone/>
              <a:defRPr/>
            </a:pPr>
            <a:r>
              <a:rPr lang="en-GB" sz="2600" dirty="0"/>
              <a:t>Each processor waits for all to finish.</a:t>
            </a:r>
          </a:p>
          <a:p>
            <a:pPr>
              <a:buFont typeface="Arial" charset="0"/>
              <a:buNone/>
              <a:defRPr/>
            </a:pPr>
            <a:r>
              <a:rPr lang="en-GB" sz="2600" dirty="0">
                <a:solidFill>
                  <a:schemeClr val="tx2">
                    <a:lumMod val="60000"/>
                    <a:lumOff val="40000"/>
                  </a:schemeClr>
                </a:solidFill>
              </a:rPr>
              <a:t>MIMD: Multiple Instruction, Multiple data stream</a:t>
            </a:r>
          </a:p>
          <a:p>
            <a:pPr marL="450850" lvl="1" indent="0">
              <a:buNone/>
              <a:defRPr/>
            </a:pPr>
            <a:r>
              <a:rPr lang="en-GB" sz="2600" dirty="0"/>
              <a:t>Each processor runs whatever instructions it likes on multiple data streams. </a:t>
            </a:r>
          </a:p>
          <a:p>
            <a:pPr lvl="1">
              <a:buFont typeface="Arial" charset="0"/>
              <a:buNone/>
              <a:defRPr/>
            </a:pPr>
            <a:r>
              <a:rPr lang="en-GB" sz="2600" dirty="0">
                <a:solidFill>
                  <a:schemeClr val="tx2">
                    <a:lumMod val="60000"/>
                    <a:lumOff val="40000"/>
                  </a:schemeClr>
                </a:solidFill>
              </a:rPr>
              <a:t>SPMD: Single Process/program, Multiple Data</a:t>
            </a:r>
          </a:p>
          <a:p>
            <a:pPr lvl="1">
              <a:buFont typeface="Arial" charset="0"/>
              <a:buNone/>
              <a:defRPr/>
            </a:pPr>
            <a:r>
              <a:rPr lang="en-GB" sz="2600" dirty="0"/>
              <a:t>		Tasks split with different input data.</a:t>
            </a:r>
          </a:p>
        </p:txBody>
      </p:sp>
    </p:spTree>
    <p:extLst>
      <p:ext uri="{BB962C8B-B14F-4D97-AF65-F5344CB8AC3E}">
        <p14:creationId xmlns:p14="http://schemas.microsoft.com/office/powerpoint/2010/main" val="3670272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584656CB-F1DD-4B50-B5FA-B3D5D2486509}"/>
              </a:ext>
            </a:extLst>
          </p:cNvPr>
          <p:cNvSpPr>
            <a:spLocks noGrp="1"/>
          </p:cNvSpPr>
          <p:nvPr>
            <p:ph type="title"/>
          </p:nvPr>
        </p:nvSpPr>
        <p:spPr>
          <a:xfrm>
            <a:off x="1703389" y="260351"/>
            <a:ext cx="9937229" cy="792163"/>
          </a:xfrm>
        </p:spPr>
        <p:txBody>
          <a:bodyPr/>
          <a:lstStyle/>
          <a:p>
            <a:pPr algn="r"/>
            <a:r>
              <a:rPr lang="en-GB" altLang="en-US" sz="4000" dirty="0"/>
              <a:t>Beowulf</a:t>
            </a:r>
            <a:endParaRPr lang="en-GB" altLang="en-US" dirty="0"/>
          </a:p>
        </p:txBody>
      </p:sp>
      <p:sp>
        <p:nvSpPr>
          <p:cNvPr id="3" name="Content Placeholder 2">
            <a:extLst>
              <a:ext uri="{FF2B5EF4-FFF2-40B4-BE49-F238E27FC236}">
                <a16:creationId xmlns:a16="http://schemas.microsoft.com/office/drawing/2014/main" id="{4A1CB0C7-9BD6-40B5-913C-FD710B3327D9}"/>
              </a:ext>
            </a:extLst>
          </p:cNvPr>
          <p:cNvSpPr>
            <a:spLocks noGrp="1"/>
          </p:cNvSpPr>
          <p:nvPr>
            <p:ph idx="1"/>
          </p:nvPr>
        </p:nvSpPr>
        <p:spPr>
          <a:xfrm>
            <a:off x="551384" y="1268413"/>
            <a:ext cx="9937229" cy="5473700"/>
          </a:xfrm>
        </p:spPr>
        <p:txBody>
          <a:bodyPr/>
          <a:lstStyle/>
          <a:p>
            <a:pPr marL="0" indent="0">
              <a:buNone/>
              <a:defRPr/>
            </a:pPr>
            <a:r>
              <a:rPr lang="en-GB" sz="2600" dirty="0"/>
              <a:t>Formal MIMD architectures include </a:t>
            </a:r>
            <a:r>
              <a:rPr lang="en-GB" sz="2600" i="1" dirty="0">
                <a:solidFill>
                  <a:schemeClr val="tx2">
                    <a:lumMod val="60000"/>
                    <a:lumOff val="40000"/>
                  </a:schemeClr>
                </a:solidFill>
              </a:rPr>
              <a:t>Beowulf clusters</a:t>
            </a:r>
            <a:r>
              <a:rPr lang="en-GB" sz="2600" dirty="0"/>
              <a:t>. Built from cheap PCs, these revolutionised the cost of HPC.</a:t>
            </a:r>
          </a:p>
          <a:p>
            <a:pPr marL="400050" lvl="1" indent="0">
              <a:buNone/>
              <a:defRPr/>
            </a:pPr>
            <a:r>
              <a:rPr lang="en-GB" sz="2600" dirty="0"/>
              <a:t>Generally one PC with a monitor acts as ‘node zero’ collating and displaying results.</a:t>
            </a:r>
          </a:p>
          <a:p>
            <a:pPr marL="400050" lvl="1" indent="0">
              <a:buNone/>
              <a:defRPr/>
            </a:pPr>
            <a:r>
              <a:rPr lang="en-GB" sz="2600" dirty="0"/>
              <a:t>Other nodes can write to their own drives and a network space (</a:t>
            </a:r>
            <a:r>
              <a:rPr lang="en-GB" sz="2600" dirty="0">
                <a:solidFill>
                  <a:schemeClr val="tx2">
                    <a:lumMod val="60000"/>
                    <a:lumOff val="40000"/>
                  </a:schemeClr>
                </a:solidFill>
              </a:rPr>
              <a:t>Shared Memory Model</a:t>
            </a:r>
            <a:r>
              <a:rPr lang="en-GB" sz="2600" dirty="0"/>
              <a:t>).</a:t>
            </a:r>
          </a:p>
          <a:p>
            <a:pPr marL="0" indent="0">
              <a:buNone/>
              <a:defRPr/>
            </a:pPr>
            <a:endParaRPr lang="en-GB" dirty="0"/>
          </a:p>
        </p:txBody>
      </p:sp>
      <p:grpSp>
        <p:nvGrpSpPr>
          <p:cNvPr id="32772" name="Group 38">
            <a:extLst>
              <a:ext uri="{FF2B5EF4-FFF2-40B4-BE49-F238E27FC236}">
                <a16:creationId xmlns:a16="http://schemas.microsoft.com/office/drawing/2014/main" id="{7417195A-314D-4D53-B8EE-0B6E878926B3}"/>
              </a:ext>
            </a:extLst>
          </p:cNvPr>
          <p:cNvGrpSpPr>
            <a:grpSpLocks/>
          </p:cNvGrpSpPr>
          <p:nvPr/>
        </p:nvGrpSpPr>
        <p:grpSpPr bwMode="auto">
          <a:xfrm>
            <a:off x="2146300" y="4181476"/>
            <a:ext cx="7939088" cy="2562225"/>
            <a:chOff x="323528" y="3212974"/>
            <a:chExt cx="8533172" cy="2916236"/>
          </a:xfrm>
        </p:grpSpPr>
        <p:pic>
          <p:nvPicPr>
            <p:cNvPr id="32773" name="Picture 8">
              <a:extLst>
                <a:ext uri="{FF2B5EF4-FFF2-40B4-BE49-F238E27FC236}">
                  <a16:creationId xmlns:a16="http://schemas.microsoft.com/office/drawing/2014/main" id="{3AC20596-9167-4FD4-8E4A-A1C1969433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429000"/>
              <a:ext cx="1800200" cy="1751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4" name="Picture 10">
              <a:extLst>
                <a:ext uri="{FF2B5EF4-FFF2-40B4-BE49-F238E27FC236}">
                  <a16:creationId xmlns:a16="http://schemas.microsoft.com/office/drawing/2014/main" id="{F08A12A4-7DE8-4457-8B71-2030E0CE05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3515125"/>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10">
              <a:extLst>
                <a:ext uri="{FF2B5EF4-FFF2-40B4-BE49-F238E27FC236}">
                  <a16:creationId xmlns:a16="http://schemas.microsoft.com/office/drawing/2014/main" id="{3F2B6C05-32D8-4A1E-8315-C0C39EE019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3537682"/>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 name="Picture 10">
              <a:extLst>
                <a:ext uri="{FF2B5EF4-FFF2-40B4-BE49-F238E27FC236}">
                  <a16:creationId xmlns:a16="http://schemas.microsoft.com/office/drawing/2014/main" id="{C9526271-7074-48ED-8210-645998A0C1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3537682"/>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Elbow Connector 4">
              <a:extLst>
                <a:ext uri="{FF2B5EF4-FFF2-40B4-BE49-F238E27FC236}">
                  <a16:creationId xmlns:a16="http://schemas.microsoft.com/office/drawing/2014/main" id="{FF7B3899-A4DE-4FC4-A8FF-D43FEB0BF985}"/>
                </a:ext>
              </a:extLst>
            </p:cNvPr>
            <p:cNvCxnSpPr/>
            <p:nvPr/>
          </p:nvCxnSpPr>
          <p:spPr>
            <a:xfrm rot="5400000" flipH="1" flipV="1">
              <a:off x="4237704" y="199720"/>
              <a:ext cx="216821" cy="624332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DAD6DCFB-6152-443A-8AAD-4CE4FAA3B69A}"/>
                </a:ext>
              </a:extLst>
            </p:cNvPr>
            <p:cNvCxnSpPr/>
            <p:nvPr/>
          </p:nvCxnSpPr>
          <p:spPr>
            <a:xfrm>
              <a:off x="3580842" y="3212974"/>
              <a:ext cx="0" cy="3017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ACDA017-7F54-4991-9B83-72B8607A0918}"/>
                </a:ext>
              </a:extLst>
            </p:cNvPr>
            <p:cNvCxnSpPr/>
            <p:nvPr/>
          </p:nvCxnSpPr>
          <p:spPr>
            <a:xfrm>
              <a:off x="5524309" y="3212974"/>
              <a:ext cx="0" cy="3017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BFBB451-5F02-4C63-9E7B-82585BCADB95}"/>
                </a:ext>
              </a:extLst>
            </p:cNvPr>
            <p:cNvCxnSpPr/>
            <p:nvPr/>
          </p:nvCxnSpPr>
          <p:spPr>
            <a:xfrm>
              <a:off x="7467777" y="3212974"/>
              <a:ext cx="0" cy="3017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32781" name="Picture 12">
              <a:extLst>
                <a:ext uri="{FF2B5EF4-FFF2-40B4-BE49-F238E27FC236}">
                  <a16:creationId xmlns:a16="http://schemas.microsoft.com/office/drawing/2014/main" id="{B9B39DFA-E985-4B6F-92D6-9F8438E1923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61627" y="4906309"/>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2" name="Picture 12">
              <a:extLst>
                <a:ext uri="{FF2B5EF4-FFF2-40B4-BE49-F238E27FC236}">
                  <a16:creationId xmlns:a16="http://schemas.microsoft.com/office/drawing/2014/main" id="{4299E1EE-903E-4BE6-998F-C80CFB58D6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183" y="4952249"/>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3" name="Picture 12">
              <a:extLst>
                <a:ext uri="{FF2B5EF4-FFF2-40B4-BE49-F238E27FC236}">
                  <a16:creationId xmlns:a16="http://schemas.microsoft.com/office/drawing/2014/main" id="{59C51155-E70C-4938-BD62-5E15A2E4693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32031" y="4941271"/>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Arrow Connector 10">
              <a:extLst>
                <a:ext uri="{FF2B5EF4-FFF2-40B4-BE49-F238E27FC236}">
                  <a16:creationId xmlns:a16="http://schemas.microsoft.com/office/drawing/2014/main" id="{2D2434ED-9077-4F4D-A55D-A0D1DC95290B}"/>
                </a:ext>
              </a:extLst>
            </p:cNvPr>
            <p:cNvCxnSpPr/>
            <p:nvPr/>
          </p:nvCxnSpPr>
          <p:spPr>
            <a:xfrm>
              <a:off x="3923806" y="4880686"/>
              <a:ext cx="249119" cy="1445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F10FD29-393F-4EB6-A715-59A388BBDB04}"/>
                </a:ext>
              </a:extLst>
            </p:cNvPr>
            <p:cNvCxnSpPr/>
            <p:nvPr/>
          </p:nvCxnSpPr>
          <p:spPr>
            <a:xfrm>
              <a:off x="5991833" y="4871651"/>
              <a:ext cx="249119" cy="1445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29EC6A69-50CF-4789-A497-36E1921C5451}"/>
                </a:ext>
              </a:extLst>
            </p:cNvPr>
            <p:cNvCxnSpPr/>
            <p:nvPr/>
          </p:nvCxnSpPr>
          <p:spPr>
            <a:xfrm>
              <a:off x="7937008" y="4871651"/>
              <a:ext cx="247413" cy="1445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32787" name="Picture 12">
              <a:extLst>
                <a:ext uri="{FF2B5EF4-FFF2-40B4-BE49-F238E27FC236}">
                  <a16:creationId xmlns:a16="http://schemas.microsoft.com/office/drawing/2014/main" id="{85E112CD-CEA2-44D7-BCCD-66E66299E1D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2" y="5202256"/>
              <a:ext cx="1226431" cy="92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Arrow Connector 18">
              <a:extLst>
                <a:ext uri="{FF2B5EF4-FFF2-40B4-BE49-F238E27FC236}">
                  <a16:creationId xmlns:a16="http://schemas.microsoft.com/office/drawing/2014/main" id="{CE488FD0-29DA-4491-B5E2-A8E2C7AFDF48}"/>
                </a:ext>
              </a:extLst>
            </p:cNvPr>
            <p:cNvCxnSpPr/>
            <p:nvPr/>
          </p:nvCxnSpPr>
          <p:spPr>
            <a:xfrm>
              <a:off x="2987052" y="5708217"/>
              <a:ext cx="4480726" cy="0"/>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DEADF4F-3AB4-4FA3-9EF5-9BFC31FDCB38}"/>
                </a:ext>
              </a:extLst>
            </p:cNvPr>
            <p:cNvCxnSpPr/>
            <p:nvPr/>
          </p:nvCxnSpPr>
          <p:spPr>
            <a:xfrm flipH="1">
              <a:off x="7467777" y="5025233"/>
              <a:ext cx="0" cy="682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BE0C3367-755D-4467-968E-2E6031303625}"/>
                </a:ext>
              </a:extLst>
            </p:cNvPr>
            <p:cNvCxnSpPr/>
            <p:nvPr/>
          </p:nvCxnSpPr>
          <p:spPr>
            <a:xfrm flipH="1">
              <a:off x="5548197" y="5025233"/>
              <a:ext cx="0" cy="682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7458FE9-1276-4647-AB8D-B5E59E001960}"/>
                </a:ext>
              </a:extLst>
            </p:cNvPr>
            <p:cNvCxnSpPr/>
            <p:nvPr/>
          </p:nvCxnSpPr>
          <p:spPr>
            <a:xfrm flipH="1">
              <a:off x="3592785" y="5025233"/>
              <a:ext cx="0" cy="682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D023E326-402C-40B9-A347-7A86B40A5AF5}"/>
                </a:ext>
              </a:extLst>
            </p:cNvPr>
            <p:cNvCxnSpPr/>
            <p:nvPr/>
          </p:nvCxnSpPr>
          <p:spPr>
            <a:xfrm>
              <a:off x="1302940" y="5113767"/>
              <a:ext cx="414630" cy="26379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81389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03A9990-78B7-4520-815B-7E8A848BC0B5}"/>
              </a:ext>
            </a:extLst>
          </p:cNvPr>
          <p:cNvSpPr>
            <a:spLocks noGrp="1"/>
          </p:cNvSpPr>
          <p:nvPr>
            <p:ph type="title"/>
          </p:nvPr>
        </p:nvSpPr>
        <p:spPr>
          <a:xfrm>
            <a:off x="1847850" y="28574"/>
            <a:ext cx="10008790" cy="1024161"/>
          </a:xfrm>
        </p:spPr>
        <p:txBody>
          <a:bodyPr/>
          <a:lstStyle/>
          <a:p>
            <a:pPr algn="r"/>
            <a:r>
              <a:rPr lang="en-GB" altLang="en-US" sz="4000" dirty="0"/>
              <a:t>A few terms from standard programming</a:t>
            </a:r>
          </a:p>
        </p:txBody>
      </p:sp>
      <p:sp>
        <p:nvSpPr>
          <p:cNvPr id="3" name="Content Placeholder 2">
            <a:extLst>
              <a:ext uri="{FF2B5EF4-FFF2-40B4-BE49-F238E27FC236}">
                <a16:creationId xmlns:a16="http://schemas.microsoft.com/office/drawing/2014/main" id="{A6957A79-1D06-435E-A12B-70D50E69F864}"/>
              </a:ext>
            </a:extLst>
          </p:cNvPr>
          <p:cNvSpPr>
            <a:spLocks noGrp="1"/>
          </p:cNvSpPr>
          <p:nvPr>
            <p:ph idx="1"/>
          </p:nvPr>
        </p:nvSpPr>
        <p:spPr>
          <a:xfrm>
            <a:off x="335360" y="1196752"/>
            <a:ext cx="11521280" cy="5462810"/>
          </a:xfrm>
        </p:spPr>
        <p:txBody>
          <a:bodyPr/>
          <a:lstStyle/>
          <a:p>
            <a:pPr marL="0" indent="0">
              <a:spcAft>
                <a:spcPts val="600"/>
              </a:spcAft>
              <a:buNone/>
              <a:defRPr/>
            </a:pPr>
            <a:r>
              <a:rPr lang="en-GB" sz="2200" dirty="0">
                <a:solidFill>
                  <a:schemeClr val="tx2">
                    <a:lumMod val="60000"/>
                    <a:lumOff val="40000"/>
                  </a:schemeClr>
                </a:solidFill>
              </a:rPr>
              <a:t>Process</a:t>
            </a:r>
            <a:r>
              <a:rPr lang="en-GB" sz="2200" dirty="0"/>
              <a:t>:</a:t>
            </a:r>
            <a:r>
              <a:rPr lang="en-GB" sz="2200" dirty="0">
                <a:solidFill>
                  <a:schemeClr val="tx2">
                    <a:lumMod val="60000"/>
                    <a:lumOff val="40000"/>
                  </a:schemeClr>
                </a:solidFill>
              </a:rPr>
              <a:t> </a:t>
            </a:r>
            <a:r>
              <a:rPr lang="en-GB" sz="2200" dirty="0"/>
              <a:t>a self-contained chunk of code running in its own allocated environment.</a:t>
            </a:r>
          </a:p>
          <a:p>
            <a:pPr marL="0" indent="0">
              <a:spcAft>
                <a:spcPts val="600"/>
              </a:spcAft>
              <a:buNone/>
              <a:defRPr/>
            </a:pPr>
            <a:r>
              <a:rPr lang="en-GB" sz="2200" dirty="0">
                <a:solidFill>
                  <a:schemeClr val="tx2">
                    <a:lumMod val="60000"/>
                    <a:lumOff val="40000"/>
                  </a:schemeClr>
                </a:solidFill>
              </a:rPr>
              <a:t>Thread</a:t>
            </a:r>
            <a:r>
              <a:rPr lang="en-GB" sz="2200" dirty="0"/>
              <a:t>: a lightweight sub-process; a semi-independent chunk of a program separated off from other elements.</a:t>
            </a:r>
          </a:p>
          <a:p>
            <a:pPr marL="0" indent="0">
              <a:spcAft>
                <a:spcPts val="600"/>
              </a:spcAft>
              <a:buNone/>
              <a:defRPr/>
            </a:pPr>
            <a:r>
              <a:rPr lang="en-GB" sz="2200" dirty="0">
                <a:solidFill>
                  <a:schemeClr val="tx2">
                    <a:lumMod val="60000"/>
                    <a:lumOff val="40000"/>
                  </a:schemeClr>
                </a:solidFill>
              </a:rPr>
              <a:t>Processor</a:t>
            </a:r>
            <a:r>
              <a:rPr lang="en-GB" sz="2200" dirty="0"/>
              <a:t>: chip doing processing. One Processor may have multiple Cores. A PC might have multiple </a:t>
            </a:r>
            <a:r>
              <a:rPr lang="en-GB" sz="2200" dirty="0">
                <a:solidFill>
                  <a:schemeClr val="tx2">
                    <a:lumMod val="60000"/>
                    <a:lumOff val="40000"/>
                  </a:schemeClr>
                </a:solidFill>
              </a:rPr>
              <a:t>Central Processing Units </a:t>
            </a:r>
            <a:r>
              <a:rPr lang="en-GB" sz="2200" dirty="0"/>
              <a:t>(~processor plus other bits), but will undoubtedly have multiple Cores these days.</a:t>
            </a:r>
          </a:p>
          <a:p>
            <a:pPr marL="0" indent="0">
              <a:spcAft>
                <a:spcPts val="600"/>
              </a:spcAft>
              <a:buNone/>
              <a:defRPr/>
            </a:pPr>
            <a:r>
              <a:rPr lang="en-GB" sz="2200" dirty="0">
                <a:solidFill>
                  <a:schemeClr val="tx2">
                    <a:lumMod val="60000"/>
                    <a:lumOff val="40000"/>
                  </a:schemeClr>
                </a:solidFill>
              </a:rPr>
              <a:t>Core</a:t>
            </a:r>
            <a:r>
              <a:rPr lang="en-GB" sz="2200" dirty="0"/>
              <a:t>: a processing unit usually only capable of running a single Process at a time (though can have others on hold). Usually a single core machine can appear to run more than one Process by quickly switching between processes, though more recently have multiple Hardware Threads (</a:t>
            </a:r>
            <a:r>
              <a:rPr lang="en-GB" sz="2200" dirty="0">
                <a:solidFill>
                  <a:schemeClr val="tx2">
                    <a:lumMod val="60000"/>
                    <a:lumOff val="40000"/>
                  </a:schemeClr>
                </a:solidFill>
              </a:rPr>
              <a:t>HW Threads</a:t>
            </a:r>
            <a:r>
              <a:rPr lang="en-GB" sz="2200" dirty="0"/>
              <a:t>) to support effective use and/or multiple processes/threads essentially as virtual cores.</a:t>
            </a:r>
          </a:p>
          <a:p>
            <a:pPr marL="0" indent="0">
              <a:spcAft>
                <a:spcPts val="1200"/>
              </a:spcAft>
              <a:buNone/>
              <a:defRPr/>
            </a:pPr>
            <a:r>
              <a:rPr lang="en-GB" sz="2200" dirty="0">
                <a:solidFill>
                  <a:schemeClr val="tx2">
                    <a:lumMod val="60000"/>
                    <a:lumOff val="40000"/>
                  </a:schemeClr>
                </a:solidFill>
              </a:rPr>
              <a:t>Asynchronous programming</a:t>
            </a:r>
            <a:r>
              <a:rPr lang="en-GB" sz="2200" dirty="0"/>
              <a:t>: calling code that will, at some point get back to us, rather than calling it in strict order.</a:t>
            </a:r>
          </a:p>
          <a:p>
            <a:pPr marL="0" indent="0">
              <a:spcAft>
                <a:spcPts val="1200"/>
              </a:spcAft>
              <a:buNone/>
              <a:defRPr/>
            </a:pPr>
            <a:r>
              <a:rPr lang="en-GB" sz="2200" dirty="0">
                <a:solidFill>
                  <a:schemeClr val="tx2">
                    <a:lumMod val="60000"/>
                    <a:lumOff val="40000"/>
                  </a:schemeClr>
                </a:solidFill>
              </a:rPr>
              <a:t>Concurrent programming</a:t>
            </a:r>
            <a:r>
              <a:rPr lang="en-GB" sz="2200" dirty="0"/>
              <a:t>: programming using multiple threads and/or multiple cores; on a single machine or multiple specialised machines.</a:t>
            </a:r>
          </a:p>
          <a:p>
            <a:pPr marL="0" indent="0">
              <a:buNone/>
              <a:defRPr/>
            </a:pPr>
            <a:endParaRPr lang="en-GB" sz="2200" dirty="0"/>
          </a:p>
          <a:p>
            <a:pPr marL="0" indent="0">
              <a:buNone/>
              <a:defRPr/>
            </a:pPr>
            <a:endParaRPr lang="en-GB" dirty="0"/>
          </a:p>
        </p:txBody>
      </p:sp>
    </p:spTree>
    <p:extLst>
      <p:ext uri="{BB962C8B-B14F-4D97-AF65-F5344CB8AC3E}">
        <p14:creationId xmlns:p14="http://schemas.microsoft.com/office/powerpoint/2010/main" val="3413177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32ADEE6C-373A-4382-B653-02E369A3CF59}"/>
              </a:ext>
            </a:extLst>
          </p:cNvPr>
          <p:cNvSpPr>
            <a:spLocks noGrp="1"/>
          </p:cNvSpPr>
          <p:nvPr>
            <p:ph type="title"/>
          </p:nvPr>
        </p:nvSpPr>
        <p:spPr>
          <a:xfrm>
            <a:off x="2135188" y="260350"/>
            <a:ext cx="9361412" cy="1143000"/>
          </a:xfrm>
        </p:spPr>
        <p:txBody>
          <a:bodyPr/>
          <a:lstStyle/>
          <a:p>
            <a:pPr algn="r"/>
            <a:r>
              <a:rPr lang="en-GB" altLang="en-US" sz="4000" dirty="0"/>
              <a:t>Parallelisation</a:t>
            </a:r>
          </a:p>
        </p:txBody>
      </p:sp>
      <p:sp>
        <p:nvSpPr>
          <p:cNvPr id="3" name="Content Placeholder 2">
            <a:extLst>
              <a:ext uri="{FF2B5EF4-FFF2-40B4-BE49-F238E27FC236}">
                <a16:creationId xmlns:a16="http://schemas.microsoft.com/office/drawing/2014/main" id="{4F2BEEC9-758A-4738-A7A9-A6187304721C}"/>
              </a:ext>
            </a:extLst>
          </p:cNvPr>
          <p:cNvSpPr>
            <a:spLocks noGrp="1"/>
          </p:cNvSpPr>
          <p:nvPr>
            <p:ph idx="1"/>
          </p:nvPr>
        </p:nvSpPr>
        <p:spPr>
          <a:xfrm>
            <a:off x="407368" y="1341438"/>
            <a:ext cx="11305256" cy="5256212"/>
          </a:xfrm>
        </p:spPr>
        <p:txBody>
          <a:bodyPr/>
          <a:lstStyle/>
          <a:p>
            <a:pPr marL="0" indent="0">
              <a:buNone/>
              <a:defRPr/>
            </a:pPr>
            <a:r>
              <a:rPr lang="en-GB" sz="2600" dirty="0"/>
              <a:t>Split the model up so bits of it run on different machines. End result then collated.</a:t>
            </a:r>
          </a:p>
          <a:p>
            <a:pPr marL="0" indent="0">
              <a:buNone/>
              <a:defRPr/>
            </a:pPr>
            <a:r>
              <a:rPr lang="en-GB" sz="2600" dirty="0"/>
              <a:t>Two broad methods of parallelisation which play out in Flynn’s taxonomy, but also at the model level:</a:t>
            </a:r>
          </a:p>
          <a:p>
            <a:pPr marL="0" indent="0">
              <a:buNone/>
              <a:defRPr/>
            </a:pPr>
            <a:r>
              <a:rPr lang="en-GB" sz="2600" dirty="0">
                <a:solidFill>
                  <a:schemeClr val="tx2">
                    <a:lumMod val="60000"/>
                    <a:lumOff val="40000"/>
                  </a:schemeClr>
                </a:solidFill>
              </a:rPr>
              <a:t>Data parallelisation</a:t>
            </a:r>
          </a:p>
          <a:p>
            <a:pPr marL="0" indent="0">
              <a:buNone/>
              <a:defRPr/>
            </a:pPr>
            <a:r>
              <a:rPr lang="en-GB" sz="2600" dirty="0"/>
              <a:t>Divide the data the model works with into chunks, each processor dealing with a separate chunk (in our case, we usually divide the geography up).</a:t>
            </a:r>
          </a:p>
          <a:p>
            <a:pPr marL="0" indent="0">
              <a:buNone/>
              <a:defRPr/>
            </a:pPr>
            <a:r>
              <a:rPr lang="en-GB" sz="2600" dirty="0">
                <a:solidFill>
                  <a:schemeClr val="tx2">
                    <a:lumMod val="60000"/>
                    <a:lumOff val="40000"/>
                  </a:schemeClr>
                </a:solidFill>
              </a:rPr>
              <a:t>Task parallelisation</a:t>
            </a:r>
          </a:p>
          <a:p>
            <a:pPr marL="0" indent="0">
              <a:buNone/>
              <a:defRPr/>
            </a:pPr>
            <a:r>
              <a:rPr lang="en-GB" sz="2600" dirty="0"/>
              <a:t>Each processor has all the data, but the task is split up (in the case of an ABM, the agents might be divided up – though whether this is task or data division depends on the agents).</a:t>
            </a:r>
          </a:p>
        </p:txBody>
      </p:sp>
    </p:spTree>
    <p:extLst>
      <p:ext uri="{BB962C8B-B14F-4D97-AF65-F5344CB8AC3E}">
        <p14:creationId xmlns:p14="http://schemas.microsoft.com/office/powerpoint/2010/main" val="1527659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6E6D2023-FCA2-42F6-B6FA-50D79359E8F1}"/>
              </a:ext>
            </a:extLst>
          </p:cNvPr>
          <p:cNvSpPr>
            <a:spLocks noGrp="1"/>
          </p:cNvSpPr>
          <p:nvPr>
            <p:ph type="title"/>
          </p:nvPr>
        </p:nvSpPr>
        <p:spPr/>
        <p:txBody>
          <a:bodyPr/>
          <a:lstStyle/>
          <a:p>
            <a:pPr algn="r"/>
            <a:r>
              <a:rPr lang="en-GB" altLang="en-US" sz="4000" dirty="0"/>
              <a:t>Which?</a:t>
            </a:r>
          </a:p>
        </p:txBody>
      </p:sp>
      <p:sp>
        <p:nvSpPr>
          <p:cNvPr id="36867" name="Content Placeholder 2">
            <a:extLst>
              <a:ext uri="{FF2B5EF4-FFF2-40B4-BE49-F238E27FC236}">
                <a16:creationId xmlns:a16="http://schemas.microsoft.com/office/drawing/2014/main" id="{877FCD69-3CF3-4FF6-8DAE-805A0B8E05DC}"/>
              </a:ext>
            </a:extLst>
          </p:cNvPr>
          <p:cNvSpPr>
            <a:spLocks noGrp="1"/>
          </p:cNvSpPr>
          <p:nvPr>
            <p:ph idx="1"/>
          </p:nvPr>
        </p:nvSpPr>
        <p:spPr>
          <a:xfrm>
            <a:off x="335360" y="1772816"/>
            <a:ext cx="11449271" cy="4813723"/>
          </a:xfrm>
        </p:spPr>
        <p:txBody>
          <a:bodyPr/>
          <a:lstStyle/>
          <a:p>
            <a:pPr marL="0" indent="0">
              <a:spcAft>
                <a:spcPts val="1800"/>
              </a:spcAft>
              <a:buNone/>
            </a:pPr>
            <a:r>
              <a:rPr lang="en-GB" altLang="en-US" sz="2600" dirty="0"/>
              <a:t>If memory limited, you </a:t>
            </a:r>
            <a:r>
              <a:rPr lang="en-GB" altLang="en-US" sz="2600" i="1" dirty="0"/>
              <a:t>have</a:t>
            </a:r>
            <a:r>
              <a:rPr lang="en-GB" altLang="en-US" sz="2600" dirty="0"/>
              <a:t> to divide the memory-heavy components, even if this slows the model. Sometimes it is better to get a model running slowly than not at all.</a:t>
            </a:r>
          </a:p>
          <a:p>
            <a:pPr marL="0" indent="0">
              <a:buNone/>
            </a:pPr>
            <a:r>
              <a:rPr lang="en-GB" altLang="en-US" sz="2600" dirty="0"/>
              <a:t>Otherwise, whichever reduces communication between processors – this is usually the slowest process.</a:t>
            </a:r>
          </a:p>
          <a:p>
            <a:pPr marL="400050" lvl="1" indent="0">
              <a:buNone/>
            </a:pPr>
            <a:r>
              <a:rPr lang="en-GB" altLang="en-US" sz="2600" dirty="0"/>
              <a:t>If agents local and static, then divide geography.</a:t>
            </a:r>
          </a:p>
          <a:p>
            <a:pPr marL="400050" lvl="1" indent="0">
              <a:buNone/>
            </a:pPr>
            <a:r>
              <a:rPr lang="en-GB" altLang="en-US" sz="2600" dirty="0"/>
              <a:t>If agents move lots but don’t communicate, then divide agents.</a:t>
            </a:r>
          </a:p>
          <a:p>
            <a:pPr marL="0" indent="0">
              <a:buNone/>
            </a:pPr>
            <a:r>
              <a:rPr lang="en-GB" altLang="en-US" sz="2600" dirty="0"/>
              <a:t>Unfortunately, most models have agents that move and communicate so at some point you’ll have to move agents between geography slabs or communicate with agents on other nodes.</a:t>
            </a:r>
          </a:p>
        </p:txBody>
      </p:sp>
    </p:spTree>
    <p:extLst>
      <p:ext uri="{BB962C8B-B14F-4D97-AF65-F5344CB8AC3E}">
        <p14:creationId xmlns:p14="http://schemas.microsoft.com/office/powerpoint/2010/main" val="1531534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03D805E6-A132-4DC2-9030-2211DA1D8128}"/>
              </a:ext>
            </a:extLst>
          </p:cNvPr>
          <p:cNvSpPr>
            <a:spLocks noGrp="1"/>
          </p:cNvSpPr>
          <p:nvPr>
            <p:ph type="title"/>
          </p:nvPr>
        </p:nvSpPr>
        <p:spPr>
          <a:xfrm>
            <a:off x="2208214" y="188913"/>
            <a:ext cx="9288386" cy="863600"/>
          </a:xfrm>
        </p:spPr>
        <p:txBody>
          <a:bodyPr/>
          <a:lstStyle/>
          <a:p>
            <a:pPr algn="r"/>
            <a:r>
              <a:rPr lang="en-GB" altLang="en-US" sz="4000" dirty="0"/>
              <a:t>Case Study</a:t>
            </a:r>
          </a:p>
        </p:txBody>
      </p:sp>
      <p:sp>
        <p:nvSpPr>
          <p:cNvPr id="37891" name="Content Placeholder 2">
            <a:extLst>
              <a:ext uri="{FF2B5EF4-FFF2-40B4-BE49-F238E27FC236}">
                <a16:creationId xmlns:a16="http://schemas.microsoft.com/office/drawing/2014/main" id="{AE5BC2FC-DC7C-43CB-948C-F272957BA268}"/>
              </a:ext>
            </a:extLst>
          </p:cNvPr>
          <p:cNvSpPr>
            <a:spLocks noGrp="1"/>
          </p:cNvSpPr>
          <p:nvPr>
            <p:ph idx="1"/>
          </p:nvPr>
        </p:nvSpPr>
        <p:spPr>
          <a:xfrm>
            <a:off x="407368" y="1412875"/>
            <a:ext cx="11449272" cy="5329238"/>
          </a:xfrm>
        </p:spPr>
        <p:txBody>
          <a:bodyPr/>
          <a:lstStyle/>
          <a:p>
            <a:pPr marL="0" indent="0">
              <a:buNone/>
            </a:pPr>
            <a:r>
              <a:rPr lang="en-GB" altLang="en-US" sz="2600" dirty="0"/>
              <a:t>Sometimes you need to think closely about the data transferred to get out of this issue.</a:t>
            </a:r>
          </a:p>
          <a:p>
            <a:pPr marL="0" indent="0">
              <a:buNone/>
            </a:pPr>
            <a:r>
              <a:rPr lang="en-GB" altLang="en-US" sz="2600" dirty="0"/>
              <a:t>Memory limited model: how to model millions of Aphids attacking agricultural land?</a:t>
            </a:r>
          </a:p>
          <a:p>
            <a:pPr marL="0" indent="0">
              <a:buNone/>
            </a:pPr>
            <a:r>
              <a:rPr lang="en-GB" altLang="en-US" sz="2600" dirty="0"/>
              <a:t>Aphids move a mix of long and short distances (Lévy flight), random but skewed by wind.</a:t>
            </a:r>
          </a:p>
          <a:p>
            <a:pPr marL="0" indent="0">
              <a:buNone/>
            </a:pPr>
            <a:r>
              <a:rPr lang="en-GB" altLang="en-US" sz="2600" dirty="0"/>
              <a:t>Long flights take place when density of aphids are high, so we can’t reduce the number of agents.</a:t>
            </a:r>
          </a:p>
          <a:p>
            <a:pPr marL="0" indent="0">
              <a:buNone/>
            </a:pPr>
            <a:r>
              <a:rPr lang="en-GB" altLang="en-US" sz="2600" dirty="0"/>
              <a:t>i.e. model needs all of geography on one node, but also all agents need to know about all other agents (i.e. communicate with other agents). </a:t>
            </a:r>
          </a:p>
          <a:p>
            <a:pPr marL="0" indent="0">
              <a:buNone/>
            </a:pPr>
            <a:r>
              <a:rPr lang="en-GB" altLang="en-US" sz="2600" dirty="0"/>
              <a:t>Seems problematic.</a:t>
            </a:r>
          </a:p>
        </p:txBody>
      </p:sp>
    </p:spTree>
    <p:extLst>
      <p:ext uri="{BB962C8B-B14F-4D97-AF65-F5344CB8AC3E}">
        <p14:creationId xmlns:p14="http://schemas.microsoft.com/office/powerpoint/2010/main" val="4094725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6C7CB635-41D6-4C5F-8F3A-5535C68886A5}"/>
              </a:ext>
            </a:extLst>
          </p:cNvPr>
          <p:cNvSpPr>
            <a:spLocks noGrp="1"/>
          </p:cNvSpPr>
          <p:nvPr>
            <p:ph type="title"/>
          </p:nvPr>
        </p:nvSpPr>
        <p:spPr>
          <a:xfrm>
            <a:off x="2135188" y="188914"/>
            <a:ext cx="9433420" cy="720725"/>
          </a:xfrm>
        </p:spPr>
        <p:txBody>
          <a:bodyPr/>
          <a:lstStyle/>
          <a:p>
            <a:pPr algn="r"/>
            <a:r>
              <a:rPr lang="en-GB" altLang="en-US" sz="4000" dirty="0"/>
              <a:t>Case Study</a:t>
            </a:r>
          </a:p>
        </p:txBody>
      </p:sp>
      <p:sp>
        <p:nvSpPr>
          <p:cNvPr id="39939" name="Content Placeholder 2">
            <a:extLst>
              <a:ext uri="{FF2B5EF4-FFF2-40B4-BE49-F238E27FC236}">
                <a16:creationId xmlns:a16="http://schemas.microsoft.com/office/drawing/2014/main" id="{85E312A2-4F8C-4A5A-BAF0-9C70E386C075}"/>
              </a:ext>
            </a:extLst>
          </p:cNvPr>
          <p:cNvSpPr>
            <a:spLocks noGrp="1"/>
          </p:cNvSpPr>
          <p:nvPr>
            <p:ph idx="1"/>
          </p:nvPr>
        </p:nvSpPr>
        <p:spPr>
          <a:xfrm>
            <a:off x="695400" y="1412776"/>
            <a:ext cx="10873207" cy="5173763"/>
          </a:xfrm>
        </p:spPr>
        <p:txBody>
          <a:bodyPr/>
          <a:lstStyle/>
          <a:p>
            <a:pPr marL="0" indent="0">
              <a:spcAft>
                <a:spcPts val="1200"/>
              </a:spcAft>
              <a:buNone/>
            </a:pPr>
            <a:r>
              <a:rPr lang="en-GB" altLang="en-US" sz="2400" dirty="0"/>
              <a:t>Let’s say we run the model on 10 nodes, each with the whole geography but we split up the aphids.</a:t>
            </a:r>
          </a:p>
          <a:p>
            <a:pPr marL="0" indent="0">
              <a:spcAft>
                <a:spcPts val="1200"/>
              </a:spcAft>
              <a:buNone/>
            </a:pPr>
            <a:r>
              <a:rPr lang="en-GB" altLang="en-US" sz="2400" dirty="0"/>
              <a:t>We might think that 100 aphids need 99 communications each to find out where all the other aphids are (i.e. 9,900 communications per step).</a:t>
            </a:r>
          </a:p>
          <a:p>
            <a:pPr marL="0" indent="0">
              <a:spcAft>
                <a:spcPts val="1200"/>
              </a:spcAft>
              <a:buNone/>
            </a:pPr>
            <a:r>
              <a:rPr lang="en-GB" altLang="en-US" sz="2400" dirty="0"/>
              <a:t>But, actually, they only need the density raster on each node. i.e. at most, each node needs to communicate with each other node once per step (10 x 9 communications). </a:t>
            </a:r>
          </a:p>
          <a:p>
            <a:pPr marL="0" indent="0">
              <a:spcAft>
                <a:spcPts val="1200"/>
              </a:spcAft>
              <a:buNone/>
            </a:pPr>
            <a:r>
              <a:rPr lang="en-GB" altLang="en-US" sz="2400" dirty="0"/>
              <a:t>Actually, if we get node zero to request and send out the total aggregate density, each node only needs to communicate with node zero (i.e. 10 sends and 10 receives).</a:t>
            </a:r>
          </a:p>
          <a:p>
            <a:pPr marL="0" indent="0">
              <a:spcAft>
                <a:spcPts val="1200"/>
              </a:spcAft>
              <a:buNone/>
            </a:pPr>
            <a:r>
              <a:rPr lang="en-GB" altLang="en-US" sz="2400" dirty="0"/>
              <a:t>Managed to model 1 million aphids at an equivalent speed to 100,000 aphids on one processor. </a:t>
            </a:r>
          </a:p>
        </p:txBody>
      </p:sp>
    </p:spTree>
    <p:extLst>
      <p:ext uri="{BB962C8B-B14F-4D97-AF65-F5344CB8AC3E}">
        <p14:creationId xmlns:p14="http://schemas.microsoft.com/office/powerpoint/2010/main" val="4267206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B9BFA4C0-AEDC-4822-BA13-57F312BADBA5}"/>
              </a:ext>
            </a:extLst>
          </p:cNvPr>
          <p:cNvSpPr>
            <a:spLocks noGrp="1"/>
          </p:cNvSpPr>
          <p:nvPr>
            <p:ph type="title"/>
          </p:nvPr>
        </p:nvSpPr>
        <p:spPr>
          <a:xfrm>
            <a:off x="2208212" y="260350"/>
            <a:ext cx="9432403" cy="1143000"/>
          </a:xfrm>
        </p:spPr>
        <p:txBody>
          <a:bodyPr/>
          <a:lstStyle/>
          <a:p>
            <a:pPr algn="r"/>
            <a:r>
              <a:rPr lang="en-GB" altLang="en-US" sz="4000" dirty="0"/>
              <a:t>Issues with parallelisation</a:t>
            </a:r>
          </a:p>
        </p:txBody>
      </p:sp>
      <p:sp>
        <p:nvSpPr>
          <p:cNvPr id="3" name="Content Placeholder 2">
            <a:extLst>
              <a:ext uri="{FF2B5EF4-FFF2-40B4-BE49-F238E27FC236}">
                <a16:creationId xmlns:a16="http://schemas.microsoft.com/office/drawing/2014/main" id="{4CDBE226-3337-4AA4-BD9D-9ED775327E37}"/>
              </a:ext>
            </a:extLst>
          </p:cNvPr>
          <p:cNvSpPr>
            <a:spLocks noGrp="1"/>
          </p:cNvSpPr>
          <p:nvPr>
            <p:ph idx="1"/>
          </p:nvPr>
        </p:nvSpPr>
        <p:spPr>
          <a:xfrm>
            <a:off x="479376" y="1628775"/>
            <a:ext cx="11305256" cy="4997450"/>
          </a:xfrm>
        </p:spPr>
        <p:txBody>
          <a:bodyPr/>
          <a:lstStyle/>
          <a:p>
            <a:pPr marL="0" indent="0">
              <a:buNone/>
              <a:defRPr/>
            </a:pPr>
            <a:r>
              <a:rPr lang="en-GB" sz="2600" dirty="0"/>
              <a:t>Message passing </a:t>
            </a:r>
            <a:r>
              <a:rPr lang="en-GB" sz="2600" dirty="0">
                <a:solidFill>
                  <a:schemeClr val="tx2">
                    <a:lumMod val="60000"/>
                    <a:lumOff val="40000"/>
                  </a:schemeClr>
                </a:solidFill>
              </a:rPr>
              <a:t>overheads</a:t>
            </a:r>
            <a:r>
              <a:rPr lang="en-GB" sz="2600" dirty="0"/>
              <a:t> if we need our machines to talk.</a:t>
            </a:r>
          </a:p>
          <a:p>
            <a:pPr marL="0" indent="0">
              <a:buNone/>
              <a:defRPr/>
            </a:pPr>
            <a:r>
              <a:rPr lang="en-GB" sz="2600" dirty="0"/>
              <a:t>Need to </a:t>
            </a:r>
            <a:r>
              <a:rPr lang="en-GB" sz="2600" dirty="0">
                <a:solidFill>
                  <a:schemeClr val="tx2">
                    <a:lumMod val="60000"/>
                    <a:lumOff val="40000"/>
                  </a:schemeClr>
                </a:solidFill>
              </a:rPr>
              <a:t>lock</a:t>
            </a:r>
            <a:r>
              <a:rPr lang="en-GB" sz="2600" dirty="0"/>
              <a:t> shared data when being altered. This can result in </a:t>
            </a:r>
            <a:r>
              <a:rPr lang="en-GB" sz="2600" dirty="0">
                <a:solidFill>
                  <a:schemeClr val="tx2">
                    <a:lumMod val="60000"/>
                    <a:lumOff val="40000"/>
                  </a:schemeClr>
                </a:solidFill>
              </a:rPr>
              <a:t>thundering herd problems</a:t>
            </a:r>
            <a:r>
              <a:rPr lang="en-GB" sz="2600" dirty="0"/>
              <a:t>, where a number of processes want access to resources and use up processing power negotiating that and then putting non-successful processes to sleep.</a:t>
            </a:r>
          </a:p>
          <a:p>
            <a:pPr marL="0" indent="0">
              <a:buNone/>
              <a:defRPr/>
            </a:pPr>
            <a:r>
              <a:rPr lang="en-GB" sz="2600" dirty="0"/>
              <a:t>Need to carefully plan shared variables to prevent </a:t>
            </a:r>
            <a:r>
              <a:rPr lang="en-GB" sz="2600" dirty="0">
                <a:solidFill>
                  <a:schemeClr val="tx2">
                    <a:lumMod val="60000"/>
                    <a:lumOff val="40000"/>
                  </a:schemeClr>
                </a:solidFill>
              </a:rPr>
              <a:t>race hazards</a:t>
            </a:r>
            <a:r>
              <a:rPr lang="en-GB" sz="2600" dirty="0"/>
              <a:t>, where the order of variable changes determines their proper use.</a:t>
            </a:r>
          </a:p>
          <a:p>
            <a:pPr marL="0" indent="0">
              <a:buNone/>
              <a:defRPr/>
            </a:pPr>
            <a:r>
              <a:rPr lang="en-GB" sz="2600" dirty="0">
                <a:solidFill>
                  <a:schemeClr val="tx2">
                    <a:lumMod val="60000"/>
                    <a:lumOff val="40000"/>
                  </a:schemeClr>
                </a:solidFill>
              </a:rPr>
              <a:t>Load balancing </a:t>
            </a:r>
            <a:r>
              <a:rPr lang="en-GB" sz="2600" dirty="0"/>
              <a:t>(how to most efficiently distribute the processing and data).</a:t>
            </a:r>
          </a:p>
          <a:p>
            <a:pPr marL="0" indent="0">
              <a:buNone/>
              <a:defRPr/>
            </a:pPr>
            <a:r>
              <a:rPr lang="en-GB" sz="2600" dirty="0">
                <a:solidFill>
                  <a:schemeClr val="tx2">
                    <a:lumMod val="60000"/>
                    <a:lumOff val="40000"/>
                  </a:schemeClr>
                </a:solidFill>
              </a:rPr>
              <a:t>Synchronisation</a:t>
            </a:r>
            <a:r>
              <a:rPr lang="en-GB" sz="2600" dirty="0"/>
              <a:t>/</a:t>
            </a:r>
            <a:r>
              <a:rPr lang="en-GB" sz="2600" dirty="0" err="1">
                <a:solidFill>
                  <a:schemeClr val="tx2">
                    <a:lumMod val="60000"/>
                    <a:lumOff val="40000"/>
                  </a:schemeClr>
                </a:solidFill>
              </a:rPr>
              <a:t>Asynchronisation</a:t>
            </a:r>
            <a:r>
              <a:rPr lang="en-GB" sz="2600" dirty="0"/>
              <a:t> of code timings to avoid detrimental </a:t>
            </a:r>
            <a:r>
              <a:rPr lang="en-GB" sz="2600" dirty="0">
                <a:solidFill>
                  <a:schemeClr val="tx2">
                    <a:lumMod val="60000"/>
                    <a:lumOff val="40000"/>
                  </a:schemeClr>
                </a:solidFill>
              </a:rPr>
              <a:t>blocking</a:t>
            </a:r>
            <a:r>
              <a:rPr lang="en-GB" sz="2600" dirty="0"/>
              <a:t> (one free processor waiting on another), particularly </a:t>
            </a:r>
            <a:r>
              <a:rPr lang="en-GB" sz="2600" dirty="0">
                <a:solidFill>
                  <a:schemeClr val="tx2">
                    <a:lumMod val="60000"/>
                    <a:lumOff val="40000"/>
                  </a:schemeClr>
                </a:solidFill>
              </a:rPr>
              <a:t>deadlock</a:t>
            </a:r>
            <a:r>
              <a:rPr lang="en-GB" sz="2600" dirty="0"/>
              <a:t> (where all the processors are waiting for each other).</a:t>
            </a:r>
          </a:p>
        </p:txBody>
      </p:sp>
    </p:spTree>
    <p:extLst>
      <p:ext uri="{BB962C8B-B14F-4D97-AF65-F5344CB8AC3E}">
        <p14:creationId xmlns:p14="http://schemas.microsoft.com/office/powerpoint/2010/main" val="855140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0FACBEBC-141F-4F8C-82D8-1E24A0A8E813}"/>
              </a:ext>
            </a:extLst>
          </p:cNvPr>
          <p:cNvSpPr>
            <a:spLocks noGrp="1"/>
          </p:cNvSpPr>
          <p:nvPr>
            <p:ph type="title"/>
          </p:nvPr>
        </p:nvSpPr>
        <p:spPr>
          <a:xfrm>
            <a:off x="2279650" y="188913"/>
            <a:ext cx="9360966" cy="1143000"/>
          </a:xfrm>
        </p:spPr>
        <p:txBody>
          <a:bodyPr/>
          <a:lstStyle/>
          <a:p>
            <a:pPr algn="r"/>
            <a:r>
              <a:rPr lang="en-GB" altLang="en-US" sz="4000" dirty="0"/>
              <a:t>How to check processor/core numbers</a:t>
            </a:r>
          </a:p>
        </p:txBody>
      </p:sp>
      <p:sp>
        <p:nvSpPr>
          <p:cNvPr id="49155" name="Content Placeholder 2">
            <a:extLst>
              <a:ext uri="{FF2B5EF4-FFF2-40B4-BE49-F238E27FC236}">
                <a16:creationId xmlns:a16="http://schemas.microsoft.com/office/drawing/2014/main" id="{CD05D3D7-3027-4673-BFE5-484DF9304B38}"/>
              </a:ext>
            </a:extLst>
          </p:cNvPr>
          <p:cNvSpPr>
            <a:spLocks noGrp="1"/>
          </p:cNvSpPr>
          <p:nvPr>
            <p:ph idx="1"/>
          </p:nvPr>
        </p:nvSpPr>
        <p:spPr>
          <a:xfrm>
            <a:off x="1703389" y="1484313"/>
            <a:ext cx="4321175" cy="577850"/>
          </a:xfrm>
        </p:spPr>
        <p:txBody>
          <a:bodyPr/>
          <a:lstStyle/>
          <a:p>
            <a:pPr marL="0" indent="0">
              <a:buNone/>
            </a:pPr>
            <a:r>
              <a:rPr lang="en-GB" altLang="en-US" sz="2600"/>
              <a:t>My Computer → Properties</a:t>
            </a:r>
          </a:p>
        </p:txBody>
      </p:sp>
      <p:pic>
        <p:nvPicPr>
          <p:cNvPr id="49156" name="Picture 2">
            <a:extLst>
              <a:ext uri="{FF2B5EF4-FFF2-40B4-BE49-F238E27FC236}">
                <a16:creationId xmlns:a16="http://schemas.microsoft.com/office/drawing/2014/main" id="{943446FA-0F21-48B3-ADA3-8DB62B86E5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4813" y="2062163"/>
            <a:ext cx="4464050"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val 3">
            <a:extLst>
              <a:ext uri="{FF2B5EF4-FFF2-40B4-BE49-F238E27FC236}">
                <a16:creationId xmlns:a16="http://schemas.microsoft.com/office/drawing/2014/main" id="{D1CACC76-4B65-498F-9EE8-862712555309}"/>
              </a:ext>
            </a:extLst>
          </p:cNvPr>
          <p:cNvSpPr/>
          <p:nvPr/>
        </p:nvSpPr>
        <p:spPr>
          <a:xfrm>
            <a:off x="3886201" y="4076701"/>
            <a:ext cx="1450975" cy="5762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pic>
        <p:nvPicPr>
          <p:cNvPr id="49158" name="Picture 3">
            <a:extLst>
              <a:ext uri="{FF2B5EF4-FFF2-40B4-BE49-F238E27FC236}">
                <a16:creationId xmlns:a16="http://schemas.microsoft.com/office/drawing/2014/main" id="{C4B6E40B-2D29-4ABF-A60B-BE9A8A5417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7763" y="3429000"/>
            <a:ext cx="4386262" cy="338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21B414E5-65AE-44DF-AC84-E34E650F5FE6}"/>
              </a:ext>
            </a:extLst>
          </p:cNvPr>
          <p:cNvSpPr/>
          <p:nvPr/>
        </p:nvSpPr>
        <p:spPr>
          <a:xfrm>
            <a:off x="7110413" y="4090988"/>
            <a:ext cx="3168650" cy="6477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9160" name="Content Placeholder 2">
            <a:extLst>
              <a:ext uri="{FF2B5EF4-FFF2-40B4-BE49-F238E27FC236}">
                <a16:creationId xmlns:a16="http://schemas.microsoft.com/office/drawing/2014/main" id="{E4E9E89C-CB7F-4EE0-B75E-DA7536D43BF1}"/>
              </a:ext>
            </a:extLst>
          </p:cNvPr>
          <p:cNvSpPr txBox="1">
            <a:spLocks/>
          </p:cNvSpPr>
          <p:nvPr/>
        </p:nvSpPr>
        <p:spPr bwMode="auto">
          <a:xfrm>
            <a:off x="6261101" y="2062164"/>
            <a:ext cx="4321175" cy="136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GB" altLang="en-US" sz="2600"/>
              <a:t>Right-click taskbar → Start Task Manager (→ Resource Monitor in Win 8)</a:t>
            </a:r>
          </a:p>
        </p:txBody>
      </p:sp>
      <p:sp>
        <p:nvSpPr>
          <p:cNvPr id="2" name="TextBox 1">
            <a:extLst>
              <a:ext uri="{FF2B5EF4-FFF2-40B4-BE49-F238E27FC236}">
                <a16:creationId xmlns:a16="http://schemas.microsoft.com/office/drawing/2014/main" id="{ADF36D0E-8FB1-4828-B6F3-4F8DADB0F62E}"/>
              </a:ext>
            </a:extLst>
          </p:cNvPr>
          <p:cNvSpPr txBox="1"/>
          <p:nvPr/>
        </p:nvSpPr>
        <p:spPr>
          <a:xfrm>
            <a:off x="1674813" y="5153025"/>
            <a:ext cx="4552950" cy="1047750"/>
          </a:xfrm>
          <a:prstGeom prst="rect">
            <a:avLst/>
          </a:prstGeom>
          <a:noFill/>
        </p:spPr>
        <p:txBody>
          <a:bodyPr>
            <a:spAutoFit/>
          </a:bodyPr>
          <a:lstStyle/>
          <a:p>
            <a:pPr eaLnBrk="1" hangingPunct="1">
              <a:defRPr/>
            </a:pPr>
            <a:r>
              <a:rPr lang="en-GB" sz="2600" dirty="0">
                <a:latin typeface="+mn-lt"/>
              </a:rPr>
              <a:t>With Python:</a:t>
            </a:r>
          </a:p>
          <a:p>
            <a:pPr eaLnBrk="1" hangingPunct="1">
              <a:defRPr/>
            </a:pPr>
            <a:r>
              <a:rPr lang="en-GB" dirty="0" err="1">
                <a:latin typeface="+mn-lt"/>
              </a:rPr>
              <a:t>multiprocessing.cpu_count</a:t>
            </a:r>
            <a:r>
              <a:rPr lang="en-GB" dirty="0">
                <a:latin typeface="+mn-lt"/>
              </a:rPr>
              <a:t>() </a:t>
            </a:r>
            <a:br>
              <a:rPr lang="en-GB" dirty="0">
                <a:latin typeface="+mn-lt"/>
                <a:cs typeface="Arial" charset="0"/>
              </a:rPr>
            </a:br>
            <a:endParaRPr lang="en-GB" dirty="0">
              <a:latin typeface="+mn-lt"/>
              <a:cs typeface="Arial" charset="0"/>
            </a:endParaRPr>
          </a:p>
        </p:txBody>
      </p:sp>
    </p:spTree>
    <p:extLst>
      <p:ext uri="{BB962C8B-B14F-4D97-AF65-F5344CB8AC3E}">
        <p14:creationId xmlns:p14="http://schemas.microsoft.com/office/powerpoint/2010/main" val="270955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359ADC76-A6FB-4207-912F-1969FEBB5678}"/>
              </a:ext>
            </a:extLst>
          </p:cNvPr>
          <p:cNvSpPr>
            <a:spLocks noGrp="1" noChangeArrowheads="1"/>
          </p:cNvSpPr>
          <p:nvPr>
            <p:ph idx="1"/>
          </p:nvPr>
        </p:nvSpPr>
        <p:spPr>
          <a:xfrm>
            <a:off x="191344" y="2349500"/>
            <a:ext cx="9813081" cy="4237038"/>
          </a:xfrm>
        </p:spPr>
        <p:txBody>
          <a:bodyPr rtlCol="0">
            <a:normAutofit/>
          </a:bodyPr>
          <a:lstStyle/>
          <a:p>
            <a:pPr lvl="1" eaLnBrk="1" fontAlgn="auto" hangingPunct="1">
              <a:spcAft>
                <a:spcPts val="0"/>
              </a:spcAft>
              <a:buNone/>
              <a:defRPr/>
            </a:pPr>
            <a:r>
              <a:rPr lang="en-GB" sz="3600" dirty="0"/>
              <a:t>Computational issues with modelling</a:t>
            </a:r>
          </a:p>
          <a:p>
            <a:pPr lvl="1" eaLnBrk="1" fontAlgn="auto" hangingPunct="1">
              <a:spcAft>
                <a:spcPts val="0"/>
              </a:spcAft>
              <a:buNone/>
              <a:defRPr/>
            </a:pPr>
            <a:r>
              <a:rPr lang="en-GB" dirty="0">
                <a:solidFill>
                  <a:schemeClr val="bg1">
                    <a:lumMod val="50000"/>
                  </a:schemeClr>
                </a:solidFill>
              </a:rPr>
              <a:t>High Performance Computing</a:t>
            </a:r>
          </a:p>
          <a:p>
            <a:pPr lvl="1" eaLnBrk="1" fontAlgn="auto" hangingPunct="1">
              <a:spcAft>
                <a:spcPts val="0"/>
              </a:spcAft>
              <a:buNone/>
              <a:defRPr/>
            </a:pPr>
            <a:r>
              <a:rPr lang="en-GB" sz="2000" dirty="0">
                <a:solidFill>
                  <a:schemeClr val="bg1">
                    <a:lumMod val="50000"/>
                  </a:schemeClr>
                </a:solidFill>
              </a:rPr>
              <a:t>Parallel programming</a:t>
            </a:r>
          </a:p>
          <a:p>
            <a:pPr lvl="1" eaLnBrk="1" fontAlgn="auto" hangingPunct="1">
              <a:spcAft>
                <a:spcPts val="0"/>
              </a:spcAft>
              <a:buNone/>
              <a:defRPr/>
            </a:pPr>
            <a:r>
              <a:rPr lang="en-GB" sz="2000" dirty="0">
                <a:solidFill>
                  <a:schemeClr val="bg1">
                    <a:lumMod val="50000"/>
                  </a:schemeClr>
                </a:solidFill>
              </a:rPr>
              <a:t>Distributed computing architectures</a:t>
            </a:r>
            <a:endParaRPr lang="en-GB" sz="2000" dirty="0">
              <a:solidFill>
                <a:prstClr val="white">
                  <a:lumMod val="50000"/>
                </a:prstClr>
              </a:solidFill>
            </a:endParaRPr>
          </a:p>
          <a:p>
            <a:pPr lvl="1" eaLnBrk="1" fontAlgn="auto" hangingPunct="1">
              <a:spcAft>
                <a:spcPts val="0"/>
              </a:spcAft>
              <a:buNone/>
              <a:defRPr/>
            </a:pPr>
            <a:endParaRPr lang="en-GB" sz="2000" dirty="0">
              <a:solidFill>
                <a:schemeClr val="bg1">
                  <a:lumMod val="50000"/>
                </a:schemeClr>
              </a:solidFill>
            </a:endParaRPr>
          </a:p>
        </p:txBody>
      </p:sp>
    </p:spTree>
    <p:extLst>
      <p:ext uri="{BB962C8B-B14F-4D97-AF65-F5344CB8AC3E}">
        <p14:creationId xmlns:p14="http://schemas.microsoft.com/office/powerpoint/2010/main" val="1440373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F363849-0E02-4528-812B-A25F9AA2500B}"/>
              </a:ext>
            </a:extLst>
          </p:cNvPr>
          <p:cNvSpPr>
            <a:spLocks noGrp="1"/>
          </p:cNvSpPr>
          <p:nvPr>
            <p:ph type="title"/>
          </p:nvPr>
        </p:nvSpPr>
        <p:spPr>
          <a:xfrm>
            <a:off x="2208212" y="188913"/>
            <a:ext cx="9504411" cy="1143000"/>
          </a:xfrm>
        </p:spPr>
        <p:txBody>
          <a:bodyPr/>
          <a:lstStyle/>
          <a:p>
            <a:pPr algn="r"/>
            <a:r>
              <a:rPr lang="en-GB" altLang="en-US" sz="4000" dirty="0"/>
              <a:t>The frontier of modelling</a:t>
            </a:r>
          </a:p>
        </p:txBody>
      </p:sp>
      <p:sp>
        <p:nvSpPr>
          <p:cNvPr id="9219" name="Content Placeholder 2">
            <a:extLst>
              <a:ext uri="{FF2B5EF4-FFF2-40B4-BE49-F238E27FC236}">
                <a16:creationId xmlns:a16="http://schemas.microsoft.com/office/drawing/2014/main" id="{FDB7177B-10A7-48CA-8B01-2C8D4A15CAC2}"/>
              </a:ext>
            </a:extLst>
          </p:cNvPr>
          <p:cNvSpPr>
            <a:spLocks noGrp="1"/>
          </p:cNvSpPr>
          <p:nvPr>
            <p:ph idx="1"/>
          </p:nvPr>
        </p:nvSpPr>
        <p:spPr>
          <a:xfrm>
            <a:off x="479377" y="1989138"/>
            <a:ext cx="10009238" cy="4525962"/>
          </a:xfrm>
        </p:spPr>
        <p:txBody>
          <a:bodyPr/>
          <a:lstStyle/>
          <a:p>
            <a:pPr marL="0" indent="0">
              <a:buNone/>
            </a:pPr>
            <a:r>
              <a:rPr lang="en-GB" altLang="en-US" sz="2600" dirty="0"/>
              <a:t>Individual level modelling is now commonplace.</a:t>
            </a:r>
          </a:p>
          <a:p>
            <a:pPr marL="0" indent="0">
              <a:buNone/>
            </a:pPr>
            <a:r>
              <a:rPr lang="en-GB" altLang="en-US" sz="2600" dirty="0"/>
              <a:t>Data is in excess, including individual-level data.</a:t>
            </a:r>
          </a:p>
          <a:p>
            <a:pPr marL="0" indent="0">
              <a:buNone/>
            </a:pPr>
            <a:r>
              <a:rPr lang="en-GB" altLang="en-US" sz="2600" dirty="0"/>
              <a:t>Network speeds are fast.</a:t>
            </a:r>
          </a:p>
          <a:p>
            <a:pPr marL="0" indent="0">
              <a:buNone/>
            </a:pPr>
            <a:r>
              <a:rPr lang="en-GB" altLang="en-US" sz="2600" dirty="0"/>
              <a:t>Storage is next to free.</a:t>
            </a:r>
          </a:p>
          <a:p>
            <a:pPr marL="0" indent="0">
              <a:buNone/>
            </a:pPr>
            <a:endParaRPr lang="en-GB" altLang="en-US" sz="2600" dirty="0"/>
          </a:p>
          <a:p>
            <a:pPr marL="0" indent="0">
              <a:buNone/>
            </a:pPr>
            <a:r>
              <a:rPr lang="en-GB" altLang="en-US" sz="2600" dirty="0"/>
              <a:t>So, what is stopping us building a model of everyone/thing in the world?</a:t>
            </a:r>
          </a:p>
          <a:p>
            <a:pPr marL="0" indent="0">
              <a:buNone/>
            </a:pPr>
            <a:r>
              <a:rPr lang="en-GB" altLang="en-US" sz="2600" dirty="0"/>
              <a:t>	Memory.</a:t>
            </a:r>
          </a:p>
          <a:p>
            <a:pPr marL="0" indent="0">
              <a:buNone/>
            </a:pPr>
            <a:r>
              <a:rPr lang="en-GB" altLang="en-US" sz="2600" dirty="0"/>
              <a:t>	Processing power.</a:t>
            </a:r>
          </a:p>
        </p:txBody>
      </p:sp>
    </p:spTree>
    <p:extLst>
      <p:ext uri="{BB962C8B-B14F-4D97-AF65-F5344CB8AC3E}">
        <p14:creationId xmlns:p14="http://schemas.microsoft.com/office/powerpoint/2010/main" val="76439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615EF009-EF9F-4A19-8B66-17E7642756C5}"/>
              </a:ext>
            </a:extLst>
          </p:cNvPr>
          <p:cNvSpPr>
            <a:spLocks noGrp="1"/>
          </p:cNvSpPr>
          <p:nvPr>
            <p:ph type="title"/>
          </p:nvPr>
        </p:nvSpPr>
        <p:spPr>
          <a:xfrm>
            <a:off x="2135188" y="188913"/>
            <a:ext cx="9577436" cy="1143000"/>
          </a:xfrm>
        </p:spPr>
        <p:txBody>
          <a:bodyPr/>
          <a:lstStyle/>
          <a:p>
            <a:pPr algn="r"/>
            <a:r>
              <a:rPr lang="en-GB" altLang="en-US" sz="4000" dirty="0"/>
              <a:t>Memory</a:t>
            </a:r>
          </a:p>
        </p:txBody>
      </p:sp>
      <p:sp>
        <p:nvSpPr>
          <p:cNvPr id="10243" name="Content Placeholder 2">
            <a:extLst>
              <a:ext uri="{FF2B5EF4-FFF2-40B4-BE49-F238E27FC236}">
                <a16:creationId xmlns:a16="http://schemas.microsoft.com/office/drawing/2014/main" id="{BDBBC2BA-1C4D-47E7-8346-5C17F7876CC3}"/>
              </a:ext>
            </a:extLst>
          </p:cNvPr>
          <p:cNvSpPr>
            <a:spLocks noGrp="1"/>
          </p:cNvSpPr>
          <p:nvPr>
            <p:ph idx="1"/>
          </p:nvPr>
        </p:nvSpPr>
        <p:spPr>
          <a:xfrm>
            <a:off x="479376" y="1844676"/>
            <a:ext cx="11233248" cy="4741863"/>
          </a:xfrm>
        </p:spPr>
        <p:txBody>
          <a:bodyPr/>
          <a:lstStyle/>
          <a:p>
            <a:pPr marL="0" indent="0">
              <a:spcAft>
                <a:spcPts val="1200"/>
              </a:spcAft>
              <a:buNone/>
            </a:pPr>
            <a:r>
              <a:rPr lang="en-GB" altLang="en-US" sz="2600" dirty="0"/>
              <a:t>To model with any reasonable speed, we need to use RAM.</a:t>
            </a:r>
          </a:p>
          <a:p>
            <a:pPr marL="0" indent="0">
              <a:buNone/>
            </a:pPr>
            <a:r>
              <a:rPr lang="en-GB" altLang="en-US" sz="2600" dirty="0"/>
              <a:t>Sex: 1bit (0 = male; 1 = female)</a:t>
            </a:r>
          </a:p>
          <a:p>
            <a:pPr marL="0" indent="0">
              <a:buNone/>
            </a:pPr>
            <a:r>
              <a:rPr lang="en-GB" altLang="en-US" sz="2600" dirty="0"/>
              <a:t>1 bit = 1 person</a:t>
            </a:r>
          </a:p>
          <a:p>
            <a:pPr marL="0" indent="0">
              <a:buNone/>
            </a:pPr>
            <a:r>
              <a:rPr lang="en-GB" altLang="en-US" sz="2600" dirty="0"/>
              <a:t>1 byte = 8 people</a:t>
            </a:r>
          </a:p>
          <a:p>
            <a:pPr marL="0" indent="0">
              <a:buNone/>
            </a:pPr>
            <a:r>
              <a:rPr lang="en-GB" altLang="en-US" sz="2600" dirty="0"/>
              <a:t>1Kb = 1024 x 8 = 8192 people</a:t>
            </a:r>
          </a:p>
          <a:p>
            <a:pPr marL="0" indent="0">
              <a:buNone/>
            </a:pPr>
            <a:r>
              <a:rPr lang="en-GB" altLang="en-US" sz="2600" dirty="0"/>
              <a:t>1Mb = 1,048,576 x 8 = 8,388,608 (1024</a:t>
            </a:r>
            <a:r>
              <a:rPr lang="en-GB" altLang="en-US" sz="2600" baseline="30000" dirty="0"/>
              <a:t>2</a:t>
            </a:r>
            <a:r>
              <a:rPr lang="en-GB" altLang="en-US" sz="2600" dirty="0"/>
              <a:t>x8) people</a:t>
            </a:r>
          </a:p>
          <a:p>
            <a:pPr marL="0" indent="0">
              <a:buNone/>
            </a:pPr>
            <a:r>
              <a:rPr lang="en-GB" altLang="en-US" sz="2600" dirty="0"/>
              <a:t>1 Gb = 1,073,741,824 x 8 = 8,589,934,592 people</a:t>
            </a:r>
          </a:p>
          <a:p>
            <a:pPr marL="0" indent="0">
              <a:buNone/>
            </a:pPr>
            <a:endParaRPr lang="en-GB" altLang="en-US" sz="2600" dirty="0"/>
          </a:p>
          <a:p>
            <a:pPr marL="0" indent="0">
              <a:buNone/>
            </a:pPr>
            <a:r>
              <a:rPr lang="en-GB" altLang="en-US" sz="2600" dirty="0"/>
              <a:t>Seems reasonable then. Typical models running on a PC have access to ~ a gigabyte of RAM memory.</a:t>
            </a:r>
          </a:p>
        </p:txBody>
      </p:sp>
    </p:spTree>
    <p:extLst>
      <p:ext uri="{BB962C8B-B14F-4D97-AF65-F5344CB8AC3E}">
        <p14:creationId xmlns:p14="http://schemas.microsoft.com/office/powerpoint/2010/main" val="119469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C2807D6-60BC-4005-838A-D347DD3986BF}"/>
              </a:ext>
            </a:extLst>
          </p:cNvPr>
          <p:cNvSpPr>
            <a:spLocks noGrp="1"/>
          </p:cNvSpPr>
          <p:nvPr>
            <p:ph type="title"/>
          </p:nvPr>
        </p:nvSpPr>
        <p:spPr>
          <a:xfrm>
            <a:off x="2135188" y="188913"/>
            <a:ext cx="9649444" cy="1143000"/>
          </a:xfrm>
        </p:spPr>
        <p:txBody>
          <a:bodyPr/>
          <a:lstStyle/>
          <a:p>
            <a:pPr algn="r"/>
            <a:r>
              <a:rPr lang="en-GB" altLang="en-US" sz="4000" dirty="0"/>
              <a:t>Memory</a:t>
            </a:r>
          </a:p>
        </p:txBody>
      </p:sp>
      <p:sp>
        <p:nvSpPr>
          <p:cNvPr id="3" name="Content Placeholder 2">
            <a:extLst>
              <a:ext uri="{FF2B5EF4-FFF2-40B4-BE49-F238E27FC236}">
                <a16:creationId xmlns:a16="http://schemas.microsoft.com/office/drawing/2014/main" id="{D36EEA08-A1F3-4B92-9CFF-690C4A9D7B79}"/>
              </a:ext>
            </a:extLst>
          </p:cNvPr>
          <p:cNvSpPr>
            <a:spLocks noGrp="1"/>
          </p:cNvSpPr>
          <p:nvPr>
            <p:ph idx="1"/>
          </p:nvPr>
        </p:nvSpPr>
        <p:spPr>
          <a:xfrm>
            <a:off x="479376" y="2060576"/>
            <a:ext cx="11305256" cy="4525963"/>
          </a:xfrm>
        </p:spPr>
        <p:txBody>
          <a:bodyPr/>
          <a:lstStyle/>
          <a:p>
            <a:pPr marL="0" indent="0">
              <a:buNone/>
              <a:defRPr/>
            </a:pPr>
            <a:r>
              <a:rPr lang="en-GB" sz="2800" dirty="0"/>
              <a:t>Geographical location (⁰ ′ ″ ‴N &amp;W): 8 </a:t>
            </a:r>
            <a:r>
              <a:rPr lang="en-GB" sz="2800" dirty="0" err="1"/>
              <a:t>ints</a:t>
            </a:r>
            <a:r>
              <a:rPr lang="en-GB" sz="2800" dirty="0"/>
              <a:t> = (for example) 256 bits</a:t>
            </a:r>
          </a:p>
          <a:p>
            <a:pPr marL="0" indent="0">
              <a:buNone/>
              <a:defRPr/>
            </a:pPr>
            <a:r>
              <a:rPr lang="en-GB" sz="2800" dirty="0"/>
              <a:t>1 Gb = 33,554,432 people</a:t>
            </a:r>
          </a:p>
          <a:p>
            <a:pPr marL="0" indent="0">
              <a:buNone/>
              <a:defRPr/>
            </a:pPr>
            <a:endParaRPr lang="en-GB" sz="2800" dirty="0"/>
          </a:p>
          <a:p>
            <a:pPr marL="0" indent="0">
              <a:buNone/>
              <a:defRPr/>
            </a:pPr>
            <a:r>
              <a:rPr lang="en-GB" sz="2800" dirty="0"/>
              <a:t>This isn’t including:</a:t>
            </a:r>
          </a:p>
          <a:p>
            <a:pPr marL="514350" indent="-514350">
              <a:buFont typeface="Arial" charset="0"/>
              <a:buAutoNum type="alphaLcParenR"/>
              <a:defRPr/>
            </a:pPr>
            <a:r>
              <a:rPr lang="en-GB" sz="2800" dirty="0"/>
              <a:t>The fact that we need multiple values per person.</a:t>
            </a:r>
          </a:p>
          <a:p>
            <a:pPr marL="514350" indent="-514350">
              <a:buFont typeface="Arial" charset="0"/>
              <a:buAutoNum type="alphaLcParenR"/>
              <a:defRPr/>
            </a:pPr>
            <a:r>
              <a:rPr lang="en-GB" sz="2800" dirty="0"/>
              <a:t>That we need to store the running code.</a:t>
            </a:r>
          </a:p>
          <a:p>
            <a:pPr marL="0" indent="0">
              <a:buNone/>
              <a:defRPr/>
            </a:pPr>
            <a:endParaRPr lang="en-GB" sz="2800" dirty="0"/>
          </a:p>
          <a:p>
            <a:pPr marL="0" indent="0">
              <a:buNone/>
              <a:defRPr/>
            </a:pPr>
            <a:r>
              <a:rPr lang="en-GB" sz="2800" dirty="0"/>
              <a:t>Maximum agents for a PC ~ 100,000 — 1,000,000.</a:t>
            </a:r>
          </a:p>
        </p:txBody>
      </p:sp>
    </p:spTree>
    <p:extLst>
      <p:ext uri="{BB962C8B-B14F-4D97-AF65-F5344CB8AC3E}">
        <p14:creationId xmlns:p14="http://schemas.microsoft.com/office/powerpoint/2010/main" val="98272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CFACC7E-0DE5-477D-B6E6-83469B0AAED5}"/>
              </a:ext>
            </a:extLst>
          </p:cNvPr>
          <p:cNvSpPr>
            <a:spLocks noGrp="1"/>
          </p:cNvSpPr>
          <p:nvPr>
            <p:ph type="title"/>
          </p:nvPr>
        </p:nvSpPr>
        <p:spPr/>
        <p:txBody>
          <a:bodyPr/>
          <a:lstStyle/>
          <a:p>
            <a:pPr algn="r"/>
            <a:r>
              <a:rPr lang="en-GB" altLang="en-US" sz="4000"/>
              <a:t>Processing</a:t>
            </a:r>
            <a:endParaRPr lang="en-GB" altLang="en-US"/>
          </a:p>
        </p:txBody>
      </p:sp>
      <p:sp>
        <p:nvSpPr>
          <p:cNvPr id="14339" name="Content Placeholder 2">
            <a:extLst>
              <a:ext uri="{FF2B5EF4-FFF2-40B4-BE49-F238E27FC236}">
                <a16:creationId xmlns:a16="http://schemas.microsoft.com/office/drawing/2014/main" id="{5F7C1514-84D3-4B26-9DE1-BE84336474AA}"/>
              </a:ext>
            </a:extLst>
          </p:cNvPr>
          <p:cNvSpPr>
            <a:spLocks noGrp="1"/>
          </p:cNvSpPr>
          <p:nvPr>
            <p:ph idx="1"/>
          </p:nvPr>
        </p:nvSpPr>
        <p:spPr>
          <a:xfrm>
            <a:off x="407368" y="2276476"/>
            <a:ext cx="11305256" cy="4310063"/>
          </a:xfrm>
        </p:spPr>
        <p:txBody>
          <a:bodyPr/>
          <a:lstStyle/>
          <a:p>
            <a:pPr marL="0" indent="0">
              <a:spcAft>
                <a:spcPts val="1200"/>
              </a:spcAft>
              <a:buNone/>
            </a:pPr>
            <a:r>
              <a:rPr lang="en-GB" altLang="en-US" sz="2600" dirty="0"/>
              <a:t>Models vary greatly in the processing they require.</a:t>
            </a:r>
          </a:p>
          <a:p>
            <a:pPr marL="0" indent="0">
              <a:spcAft>
                <a:spcPts val="1200"/>
              </a:spcAft>
              <a:buNone/>
            </a:pPr>
            <a:r>
              <a:rPr lang="en-GB" altLang="en-US" sz="2600" dirty="0"/>
              <a:t>a) Individual level model of 273 burglars searching 30000 houses in Leeds over 30 days takes 20hrs.</a:t>
            </a:r>
          </a:p>
          <a:p>
            <a:pPr marL="0" indent="0">
              <a:spcAft>
                <a:spcPts val="1200"/>
              </a:spcAft>
              <a:buNone/>
            </a:pPr>
            <a:r>
              <a:rPr lang="en-GB" altLang="en-US" sz="2600" dirty="0"/>
              <a:t> b) Aphid migration model of 750,000 aphids takes 12 days to run them out of a 100m field.</a:t>
            </a:r>
          </a:p>
          <a:p>
            <a:pPr marL="0" indent="0">
              <a:spcAft>
                <a:spcPts val="1200"/>
              </a:spcAft>
              <a:buNone/>
            </a:pPr>
            <a:r>
              <a:rPr lang="en-GB" altLang="en-US" sz="2600" dirty="0"/>
              <a:t>These, again, seem ok.</a:t>
            </a:r>
          </a:p>
        </p:txBody>
      </p:sp>
    </p:spTree>
    <p:extLst>
      <p:ext uri="{BB962C8B-B14F-4D97-AF65-F5344CB8AC3E}">
        <p14:creationId xmlns:p14="http://schemas.microsoft.com/office/powerpoint/2010/main" val="986132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883B5A3B-3B18-47D0-9B22-58A4FB34C84D}"/>
              </a:ext>
            </a:extLst>
          </p:cNvPr>
          <p:cNvSpPr>
            <a:spLocks noGrp="1"/>
          </p:cNvSpPr>
          <p:nvPr>
            <p:ph type="title"/>
          </p:nvPr>
        </p:nvSpPr>
        <p:spPr/>
        <p:txBody>
          <a:bodyPr/>
          <a:lstStyle/>
          <a:p>
            <a:pPr algn="r"/>
            <a:r>
              <a:rPr lang="en-GB" altLang="en-US" sz="4000"/>
              <a:t>Processing</a:t>
            </a:r>
            <a:endParaRPr lang="en-GB" altLang="en-US"/>
          </a:p>
        </p:txBody>
      </p:sp>
      <p:sp>
        <p:nvSpPr>
          <p:cNvPr id="9219" name="Content Placeholder 2">
            <a:extLst>
              <a:ext uri="{FF2B5EF4-FFF2-40B4-BE49-F238E27FC236}">
                <a16:creationId xmlns:a16="http://schemas.microsoft.com/office/drawing/2014/main" id="{A2015E2B-1846-45E5-8EBB-9BA79D593E33}"/>
              </a:ext>
            </a:extLst>
          </p:cNvPr>
          <p:cNvSpPr>
            <a:spLocks noGrp="1"/>
          </p:cNvSpPr>
          <p:nvPr>
            <p:ph idx="1"/>
          </p:nvPr>
        </p:nvSpPr>
        <p:spPr>
          <a:xfrm>
            <a:off x="407368" y="2205038"/>
            <a:ext cx="11305255" cy="4381500"/>
          </a:xfrm>
        </p:spPr>
        <p:txBody>
          <a:bodyPr/>
          <a:lstStyle/>
          <a:p>
            <a:pPr marL="0" indent="0">
              <a:spcAft>
                <a:spcPts val="1200"/>
              </a:spcAft>
              <a:buNone/>
              <a:defRPr/>
            </a:pPr>
            <a:r>
              <a:rPr lang="en-GB" sz="2600" dirty="0"/>
              <a:t>However, in general models need multiple runs.</a:t>
            </a:r>
          </a:p>
          <a:p>
            <a:pPr marL="0" indent="0">
              <a:spcAft>
                <a:spcPts val="1200"/>
              </a:spcAft>
              <a:buNone/>
              <a:defRPr/>
            </a:pPr>
            <a:r>
              <a:rPr lang="en-GB" sz="2600" dirty="0"/>
              <a:t>Models tend to be </a:t>
            </a:r>
            <a:r>
              <a:rPr lang="en-GB" sz="2600" dirty="0">
                <a:solidFill>
                  <a:schemeClr val="tx2">
                    <a:lumMod val="60000"/>
                    <a:lumOff val="40000"/>
                  </a:schemeClr>
                </a:solidFill>
              </a:rPr>
              <a:t>stochastic</a:t>
            </a:r>
            <a:r>
              <a:rPr lang="en-GB" sz="2600" dirty="0"/>
              <a:t>: include a random element so need multiple runs to give a probabilistic distribution as a result.</a:t>
            </a:r>
          </a:p>
          <a:p>
            <a:pPr marL="0" indent="0">
              <a:spcAft>
                <a:spcPts val="1200"/>
              </a:spcAft>
              <a:buNone/>
              <a:defRPr/>
            </a:pPr>
            <a:r>
              <a:rPr lang="en-GB" sz="2600" dirty="0"/>
              <a:t>Errors in inputs mean you need a distribution of inputs to give a reasonable idea of likely range of model outputs in the face of these errors.</a:t>
            </a:r>
          </a:p>
        </p:txBody>
      </p:sp>
    </p:spTree>
    <p:extLst>
      <p:ext uri="{BB962C8B-B14F-4D97-AF65-F5344CB8AC3E}">
        <p14:creationId xmlns:p14="http://schemas.microsoft.com/office/powerpoint/2010/main" val="1146435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1472226956</TotalTime>
  <Pages>19</Pages>
  <Words>2673</Words>
  <Application>Microsoft Office PowerPoint</Application>
  <PresentationFormat>Widescreen</PresentationFormat>
  <Paragraphs>171</Paragraphs>
  <Slides>24</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Parallel Programming</vt:lpstr>
      <vt:lpstr>A few terms from standard programming</vt:lpstr>
      <vt:lpstr>How to check processor/core numbers</vt:lpstr>
      <vt:lpstr>PowerPoint Presentation</vt:lpstr>
      <vt:lpstr>The frontier of modelling</vt:lpstr>
      <vt:lpstr>Memory</vt:lpstr>
      <vt:lpstr>Memory</vt:lpstr>
      <vt:lpstr>Processing</vt:lpstr>
      <vt:lpstr>Processing</vt:lpstr>
      <vt:lpstr>Monte Carlo testing</vt:lpstr>
      <vt:lpstr>Identifiability</vt:lpstr>
      <vt:lpstr>Equifinality</vt:lpstr>
      <vt:lpstr>Processing</vt:lpstr>
      <vt:lpstr>Issues</vt:lpstr>
      <vt:lpstr>Solutions</vt:lpstr>
      <vt:lpstr>PowerPoint Presentation</vt:lpstr>
      <vt:lpstr>Supercomputers vs. Distributed</vt:lpstr>
      <vt:lpstr>Flynn’s taxonomy</vt:lpstr>
      <vt:lpstr>Beowulf</vt:lpstr>
      <vt:lpstr>Parallelisation</vt:lpstr>
      <vt:lpstr>Which?</vt:lpstr>
      <vt:lpstr>Case Study</vt:lpstr>
      <vt:lpstr>Case Study</vt:lpstr>
      <vt:lpstr>Issues with parallelisation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Andy</cp:lastModifiedBy>
  <cp:revision>946</cp:revision>
  <cp:lastPrinted>1999-09-27T08:33:01Z</cp:lastPrinted>
  <dcterms:created xsi:type="dcterms:W3CDTF">1998-09-23T18:41:26Z</dcterms:created>
  <dcterms:modified xsi:type="dcterms:W3CDTF">2018-04-24T11:24:40Z</dcterms:modified>
</cp:coreProperties>
</file>