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4" r:id="rId1"/>
  </p:sldMasterIdLst>
  <p:notesMasterIdLst>
    <p:notesMasterId r:id="rId25"/>
  </p:notesMasterIdLst>
  <p:handoutMasterIdLst>
    <p:handoutMasterId r:id="rId26"/>
  </p:handoutMasterIdLst>
  <p:sldIdLst>
    <p:sldId id="368" r:id="rId2"/>
    <p:sldId id="370" r:id="rId3"/>
    <p:sldId id="381" r:id="rId4"/>
    <p:sldId id="382" r:id="rId5"/>
    <p:sldId id="371" r:id="rId6"/>
    <p:sldId id="369" r:id="rId7"/>
    <p:sldId id="374" r:id="rId8"/>
    <p:sldId id="376" r:id="rId9"/>
    <p:sldId id="389" r:id="rId10"/>
    <p:sldId id="385" r:id="rId11"/>
    <p:sldId id="380" r:id="rId12"/>
    <p:sldId id="398" r:id="rId13"/>
    <p:sldId id="378" r:id="rId14"/>
    <p:sldId id="372" r:id="rId15"/>
    <p:sldId id="386" r:id="rId16"/>
    <p:sldId id="375" r:id="rId17"/>
    <p:sldId id="377" r:id="rId18"/>
    <p:sldId id="373" r:id="rId19"/>
    <p:sldId id="383" r:id="rId20"/>
    <p:sldId id="387" r:id="rId21"/>
    <p:sldId id="388" r:id="rId22"/>
    <p:sldId id="390" r:id="rId23"/>
    <p:sldId id="391" r:id="rId24"/>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75976" autoAdjust="0"/>
  </p:normalViewPr>
  <p:slideViewPr>
    <p:cSldViewPr>
      <p:cViewPr varScale="1">
        <p:scale>
          <a:sx n="80" d="100"/>
          <a:sy n="80" d="100"/>
        </p:scale>
        <p:origin x="106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a:t>
            </a:r>
            <a:r>
              <a:rPr lang="en-GB" dirty="0" err="1"/>
              <a:t>numpy</a:t>
            </a:r>
            <a:r>
              <a:rPr lang="en-GB" dirty="0"/>
              <a:t> forms the solid foundation of many packages involved in data analysis, its multi-dimensional nature makes some aspects of analysis over-complicated. Because of this, many people use pandas, a library specifically set up to work on one and two dimensional data, and timeseries data especially. Pandas is very widely used in the scientific and data analytical communities. It is built on </a:t>
            </a:r>
            <a:r>
              <a:rPr lang="en-GB" dirty="0" err="1"/>
              <a:t>ndarrays</a:t>
            </a:r>
            <a:r>
              <a:rPr lang="en-GB" dirty="0"/>
              <a:t>.</a:t>
            </a:r>
          </a:p>
          <a:p>
            <a:endParaRPr lang="en-GB" dirty="0"/>
          </a:p>
          <a:p>
            <a:r>
              <a:rPr lang="en-GB" dirty="0"/>
              <a:t>One specific thing which makes pandas attractive is that it forces the first dimension of any data to be considered as rows, and the second as columns, avoiding the general ambiguity with arrays. </a:t>
            </a:r>
          </a:p>
          <a:p>
            <a:endParaRPr lang="en-GB" dirty="0"/>
          </a:p>
          <a:p>
            <a:r>
              <a:rPr lang="en-GB" dirty="0"/>
              <a:t>The second useful thing is that the array rows and columns can be given names (for rows, these are called "indices").  While this can be done in </a:t>
            </a:r>
            <a:r>
              <a:rPr lang="en-GB" dirty="0" err="1"/>
              <a:t>numpy</a:t>
            </a:r>
            <a:r>
              <a:rPr lang="en-GB" dirty="0"/>
              <a:t>, it isn't especially simple. Pandas makes it very intuitive.</a:t>
            </a:r>
          </a:p>
          <a:p>
            <a:endParaRPr lang="en-GB" dirty="0"/>
          </a:p>
          <a:p>
            <a:r>
              <a:rPr lang="en-GB" dirty="0"/>
              <a:t>As well as the standard </a:t>
            </a:r>
            <a:r>
              <a:rPr lang="en-GB" dirty="0" err="1"/>
              <a:t>ndarray</a:t>
            </a:r>
            <a:r>
              <a:rPr lang="en-GB" dirty="0"/>
              <a:t> functions for finding out about arrays, the "info" function will tell you about pandas arrays.</a:t>
            </a:r>
          </a:p>
          <a:p>
            <a:endParaRPr lang="en-GB" dirty="0"/>
          </a:p>
        </p:txBody>
      </p:sp>
    </p:spTree>
    <p:extLst>
      <p:ext uri="{BB962C8B-B14F-4D97-AF65-F5344CB8AC3E}">
        <p14:creationId xmlns:p14="http://schemas.microsoft.com/office/powerpoint/2010/main" val="1596603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above shows the various methods for adding and subtracting. For more information on this, see:</a:t>
            </a:r>
          </a:p>
          <a:p>
            <a:r>
              <a:rPr lang="en-GB" dirty="0"/>
              <a:t>https://pandas.pydata.org/pandas-docs/stable/10min.html</a:t>
            </a:r>
          </a:p>
        </p:txBody>
      </p:sp>
    </p:spTree>
    <p:extLst>
      <p:ext uri="{BB962C8B-B14F-4D97-AF65-F5344CB8AC3E}">
        <p14:creationId xmlns:p14="http://schemas.microsoft.com/office/powerpoint/2010/main" val="3782813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there are a variety of rules for broadcasting. It's better, again, not to rely on these, but worth understanding them so you recognise when it is happening. In particular, different functions can treat </a:t>
            </a:r>
            <a:r>
              <a:rPr lang="en-GB" dirty="0" err="1"/>
              <a:t>dataseries</a:t>
            </a:r>
            <a:r>
              <a:rPr lang="en-GB" dirty="0"/>
              <a:t> as a set of rows, or a column, and this sometimes makes a difference. </a:t>
            </a:r>
          </a:p>
        </p:txBody>
      </p:sp>
    </p:spTree>
    <p:extLst>
      <p:ext uri="{BB962C8B-B14F-4D97-AF65-F5344CB8AC3E}">
        <p14:creationId xmlns:p14="http://schemas.microsoft.com/office/powerpoint/2010/main" val="2891266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Indexing is as with </a:t>
            </a:r>
            <a:r>
              <a:rPr lang="en-GB" dirty="0" err="1"/>
              <a:t>numpy</a:t>
            </a:r>
            <a:r>
              <a:rPr lang="en-GB" dirty="0"/>
              <a:t>, including being able to pull out specific values using arrays. However, you can also get hold of rows in a </a:t>
            </a:r>
            <a:r>
              <a:rPr lang="en-GB" dirty="0" err="1"/>
              <a:t>dataseries</a:t>
            </a:r>
            <a:r>
              <a:rPr lang="en-GB" dirty="0"/>
              <a:t> using their index label and column names. </a:t>
            </a:r>
          </a:p>
          <a:p>
            <a:r>
              <a:rPr lang="en-GB" dirty="0"/>
              <a:t>Above are the basics of indexing using both names and locations.</a:t>
            </a:r>
          </a:p>
        </p:txBody>
      </p:sp>
    </p:spTree>
    <p:extLst>
      <p:ext uri="{BB962C8B-B14F-4D97-AF65-F5344CB8AC3E}">
        <p14:creationId xmlns:p14="http://schemas.microsoft.com/office/powerpoint/2010/main" val="2013917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above gives more detail, and is taken from:</a:t>
            </a:r>
          </a:p>
          <a:p>
            <a:r>
              <a:rPr lang="en-GB" dirty="0"/>
              <a:t>http://pandas.pydata.org/pandas-docs/stable/dsintro.html#indexing-selection</a:t>
            </a:r>
          </a:p>
          <a:p>
            <a:r>
              <a:rPr lang="en-GB" dirty="0"/>
              <a:t>query and </a:t>
            </a:r>
            <a:r>
              <a:rPr lang="en-GB" dirty="0" err="1"/>
              <a:t>isin</a:t>
            </a:r>
            <a:r>
              <a:rPr lang="en-GB" dirty="0"/>
              <a:t> allow for filtering of data by values. For more info on the latter, see: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http://pandas.pydata.org/pandas-docs/stable/generated/pandas.Series.isin.html#pandas.Series.isin</a:t>
            </a:r>
          </a:p>
          <a:p>
            <a:endParaRPr lang="en-GB" dirty="0"/>
          </a:p>
        </p:txBody>
      </p:sp>
    </p:spTree>
    <p:extLst>
      <p:ext uri="{BB962C8B-B14F-4D97-AF65-F5344CB8AC3E}">
        <p14:creationId xmlns:p14="http://schemas.microsoft.com/office/powerpoint/2010/main" val="3224548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Pandas is especially well set up for </a:t>
            </a:r>
            <a:r>
              <a:rPr lang="en-GB" dirty="0" err="1"/>
              <a:t>sparce</a:t>
            </a:r>
            <a:r>
              <a:rPr lang="en-GB" dirty="0"/>
              <a:t> data, that is data where lots of the cells are not numbers (explicitly in pandas given the value </a:t>
            </a:r>
            <a:r>
              <a:rPr lang="en-GB" dirty="0" err="1"/>
              <a:t>numpy.nan</a:t>
            </a:r>
            <a:r>
              <a:rPr lang="en-GB" dirty="0"/>
              <a:t>). This includes various memory-efficient storage options, but also functions to trim down the datasets (see above) and the fact that functions will skip nans.</a:t>
            </a:r>
          </a:p>
        </p:txBody>
      </p:sp>
    </p:spTree>
    <p:extLst>
      <p:ext uri="{BB962C8B-B14F-4D97-AF65-F5344CB8AC3E}">
        <p14:creationId xmlns:p14="http://schemas.microsoft.com/office/powerpoint/2010/main" val="20065450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also a wide range of ways of reshaping arrays. This include </a:t>
            </a:r>
            <a:r>
              <a:rPr lang="en-GB" dirty="0" err="1"/>
              <a:t>array_name.T</a:t>
            </a:r>
            <a:r>
              <a:rPr lang="en-GB" dirty="0"/>
              <a:t>, for getting the array transposed, but also a wide range of ways of producing pivot tables where rows and columns are manipulated against each other. Simple pivot-like tables can be produced with stack (above), but there are more sophisticated versions.</a:t>
            </a:r>
          </a:p>
        </p:txBody>
      </p:sp>
    </p:spTree>
    <p:extLst>
      <p:ext uri="{BB962C8B-B14F-4D97-AF65-F5344CB8AC3E}">
        <p14:creationId xmlns:p14="http://schemas.microsoft.com/office/powerpoint/2010/main" val="12981856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looping is largely redundant because most functions and operations work elementwise.</a:t>
            </a:r>
          </a:p>
        </p:txBody>
      </p:sp>
    </p:spTree>
    <p:extLst>
      <p:ext uri="{BB962C8B-B14F-4D97-AF65-F5344CB8AC3E}">
        <p14:creationId xmlns:p14="http://schemas.microsoft.com/office/powerpoint/2010/main" val="4046652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Columns can be created as the result of equations or functions using other columns or maths, either by including them in standard assignments, or using the assign() function which takes in either functions or equations. In all cases, these work elementwise. Note that assign assumes columns for the results will be given using variable names, so the column names have to be good variable names.</a:t>
            </a:r>
          </a:p>
        </p:txBody>
      </p:sp>
    </p:spTree>
    <p:extLst>
      <p:ext uri="{BB962C8B-B14F-4D97-AF65-F5344CB8AC3E}">
        <p14:creationId xmlns:p14="http://schemas.microsoft.com/office/powerpoint/2010/main" val="18024797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that most functions work on columns by default, but can be forced to work per-row. </a:t>
            </a:r>
          </a:p>
        </p:txBody>
      </p:sp>
    </p:spTree>
    <p:extLst>
      <p:ext uri="{BB962C8B-B14F-4D97-AF65-F5344CB8AC3E}">
        <p14:creationId xmlns:p14="http://schemas.microsoft.com/office/powerpoint/2010/main" val="26250411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a few useful operations.</a:t>
            </a:r>
          </a:p>
        </p:txBody>
      </p:sp>
    </p:spTree>
    <p:extLst>
      <p:ext uri="{BB962C8B-B14F-4D97-AF65-F5344CB8AC3E}">
        <p14:creationId xmlns:p14="http://schemas.microsoft.com/office/powerpoint/2010/main" val="4145537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Pandas data series are 1D arrays. The main difference from creating a </a:t>
            </a:r>
            <a:r>
              <a:rPr lang="en-GB" dirty="0" err="1"/>
              <a:t>ndarray</a:t>
            </a:r>
            <a:r>
              <a:rPr lang="en-GB" dirty="0"/>
              <a:t> is that each row can have its own 'index' label, and the series can have an overall name.</a:t>
            </a:r>
          </a:p>
          <a:p>
            <a:endParaRPr lang="en-GB" dirty="0"/>
          </a:p>
          <a:p>
            <a:r>
              <a:rPr lang="en-GB" dirty="0"/>
              <a:t>The above shows how to set up: an array without indices; an array with indices using a list of indices; an array using a </a:t>
            </a:r>
            <a:r>
              <a:rPr lang="en-GB" dirty="0" err="1"/>
              <a:t>dict</a:t>
            </a:r>
            <a:r>
              <a:rPr lang="en-GB" dirty="0"/>
              <a:t>; an array filled with a single value repeated; a named series. </a:t>
            </a:r>
          </a:p>
          <a:p>
            <a:endParaRPr lang="en-GB" dirty="0"/>
          </a:p>
          <a:p>
            <a:r>
              <a:rPr lang="en-GB" dirty="0"/>
              <a:t>We'll see shortly how to set up a multi-series </a:t>
            </a:r>
            <a:r>
              <a:rPr lang="en-GB" dirty="0" err="1"/>
              <a:t>dataframe</a:t>
            </a:r>
            <a:r>
              <a:rPr lang="en-GB" dirty="0"/>
              <a:t>.</a:t>
            </a:r>
          </a:p>
        </p:txBody>
      </p:sp>
    </p:spTree>
    <p:extLst>
      <p:ext uri="{BB962C8B-B14F-4D97-AF65-F5344CB8AC3E}">
        <p14:creationId xmlns:p14="http://schemas.microsoft.com/office/powerpoint/2010/main" val="15781517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 brief introduction to pandas, but it should be said that there is a lot more sophistication in the data handling, especially if you explicitly define data as either categorical or timeseries.</a:t>
            </a:r>
          </a:p>
          <a:p>
            <a:r>
              <a:rPr lang="en-GB" dirty="0"/>
              <a:t>The above outlines some things you can do with categorical data.</a:t>
            </a:r>
          </a:p>
        </p:txBody>
      </p:sp>
    </p:spTree>
    <p:extLst>
      <p:ext uri="{BB962C8B-B14F-4D97-AF65-F5344CB8AC3E}">
        <p14:creationId xmlns:p14="http://schemas.microsoft.com/office/powerpoint/2010/main" val="16685187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the above does the same for timeseries.</a:t>
            </a:r>
          </a:p>
        </p:txBody>
      </p:sp>
    </p:spTree>
    <p:extLst>
      <p:ext uri="{BB962C8B-B14F-4D97-AF65-F5344CB8AC3E}">
        <p14:creationId xmlns:p14="http://schemas.microsoft.com/office/powerpoint/2010/main" val="36606514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it is worth noting that pandas integrates matplotlib. There are some basic wrappers for easy data plotting, though you may find you need to import </a:t>
            </a:r>
            <a:r>
              <a:rPr lang="en-GB" dirty="0" err="1"/>
              <a:t>pyplot</a:t>
            </a:r>
            <a:r>
              <a:rPr lang="en-GB" dirty="0"/>
              <a:t> from matplotlib for more complicated layouts and call  </a:t>
            </a:r>
            <a:r>
              <a:rPr lang="en-GB" sz="1200" dirty="0" err="1">
                <a:latin typeface="Courier New" panose="02070309020205020404" pitchFamily="49" charset="0"/>
                <a:cs typeface="Courier New" panose="02070309020205020404" pitchFamily="49" charset="0"/>
              </a:rPr>
              <a:t>matplotlib.pyplot.figure</a:t>
            </a:r>
            <a:r>
              <a:rPr lang="en-GB" sz="1200" dirty="0">
                <a:latin typeface="Courier New" panose="02070309020205020404" pitchFamily="49" charset="0"/>
                <a:cs typeface="Courier New" panose="02070309020205020404" pitchFamily="49" charset="0"/>
              </a:rPr>
              <a:t>(). </a:t>
            </a:r>
            <a:endParaRPr lang="en-GB" dirty="0"/>
          </a:p>
          <a:p>
            <a:endParaRPr lang="en-GB" dirty="0"/>
          </a:p>
        </p:txBody>
      </p:sp>
    </p:spTree>
    <p:extLst>
      <p:ext uri="{BB962C8B-B14F-4D97-AF65-F5344CB8AC3E}">
        <p14:creationId xmlns:p14="http://schemas.microsoft.com/office/powerpoint/2010/main" val="2064877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noted, pandas is widely used, and has its own ecosystem of packages that are built on it. Above are some of the main packages. Perhaps the most notable for geographers is </a:t>
            </a:r>
            <a:r>
              <a:rPr lang="en-GB" dirty="0" err="1"/>
              <a:t>geopandas</a:t>
            </a:r>
            <a:r>
              <a:rPr lang="en-GB" dirty="0"/>
              <a:t>, which we'll look at shortly.</a:t>
            </a:r>
          </a:p>
        </p:txBody>
      </p:sp>
    </p:spTree>
    <p:extLst>
      <p:ext uri="{BB962C8B-B14F-4D97-AF65-F5344CB8AC3E}">
        <p14:creationId xmlns:p14="http://schemas.microsoft.com/office/powerpoint/2010/main" val="3307682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Dataseries</a:t>
            </a:r>
            <a:r>
              <a:rPr lang="en-GB" dirty="0"/>
              <a:t> having indices representing time and date data are treated specially in pandas, especially when part of </a:t>
            </a:r>
            <a:r>
              <a:rPr lang="en-GB" dirty="0" err="1"/>
              <a:t>dataframes</a:t>
            </a:r>
            <a:r>
              <a:rPr lang="en-GB" dirty="0"/>
              <a:t>. </a:t>
            </a:r>
          </a:p>
          <a:p>
            <a:r>
              <a:rPr lang="en-GB" dirty="0"/>
              <a:t>The simplest way to set up a data series as a index is above.</a:t>
            </a:r>
          </a:p>
        </p:txBody>
      </p:sp>
    </p:spTree>
    <p:extLst>
      <p:ext uri="{BB962C8B-B14F-4D97-AF65-F5344CB8AC3E}">
        <p14:creationId xmlns:p14="http://schemas.microsoft.com/office/powerpoint/2010/main" val="490818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Pandas prints as with </a:t>
            </a:r>
            <a:r>
              <a:rPr lang="en-GB" dirty="0" err="1"/>
              <a:t>numpy</a:t>
            </a:r>
            <a:r>
              <a:rPr lang="en-GB" dirty="0"/>
              <a:t>, but there are some addition attributes of </a:t>
            </a:r>
            <a:r>
              <a:rPr lang="en-GB" dirty="0" err="1"/>
              <a:t>dataseries</a:t>
            </a:r>
            <a:r>
              <a:rPr lang="en-GB" dirty="0"/>
              <a:t> and functions as above for printing subsets of the information in series.</a:t>
            </a:r>
          </a:p>
        </p:txBody>
      </p:sp>
    </p:spTree>
    <p:extLst>
      <p:ext uri="{BB962C8B-B14F-4D97-AF65-F5344CB8AC3E}">
        <p14:creationId xmlns:p14="http://schemas.microsoft.com/office/powerpoint/2010/main" val="426053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Indexing is as with </a:t>
            </a:r>
            <a:r>
              <a:rPr lang="en-GB" dirty="0" err="1"/>
              <a:t>numpy</a:t>
            </a:r>
            <a:r>
              <a:rPr lang="en-GB" dirty="0"/>
              <a:t>, including being able to pull out specific values using arrays. However, you can also get hold of rows in a </a:t>
            </a:r>
            <a:r>
              <a:rPr lang="en-GB" dirty="0" err="1"/>
              <a:t>dataseries</a:t>
            </a:r>
            <a:r>
              <a:rPr lang="en-GB" dirty="0"/>
              <a:t> using their index label. </a:t>
            </a:r>
          </a:p>
          <a:p>
            <a:r>
              <a:rPr lang="en-GB" dirty="0"/>
              <a:t>Note that you can also use "where"-like statements, for example in the above "give me all a, where there value in a is greater than the median of a".</a:t>
            </a:r>
          </a:p>
        </p:txBody>
      </p:sp>
    </p:spTree>
    <p:extLst>
      <p:ext uri="{BB962C8B-B14F-4D97-AF65-F5344CB8AC3E}">
        <p14:creationId xmlns:p14="http://schemas.microsoft.com/office/powerpoint/2010/main" val="755994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Series will act as iterators, but in general this isn't used, as most functions and operators will act on them elementwise and return a single or array value containing the appropriate answers.</a:t>
            </a:r>
          </a:p>
        </p:txBody>
      </p:sp>
    </p:spTree>
    <p:extLst>
      <p:ext uri="{BB962C8B-B14F-4D97-AF65-F5344CB8AC3E}">
        <p14:creationId xmlns:p14="http://schemas.microsoft.com/office/powerpoint/2010/main" val="3322156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DataFrames</a:t>
            </a:r>
            <a:r>
              <a:rPr lang="en-GB" dirty="0"/>
              <a:t> are multiple </a:t>
            </a:r>
            <a:r>
              <a:rPr lang="en-GB" dirty="0" err="1"/>
              <a:t>dataseries</a:t>
            </a:r>
            <a:r>
              <a:rPr lang="en-GB" dirty="0"/>
              <a:t> with zero, one, or many indices and column/series names.</a:t>
            </a:r>
          </a:p>
          <a:p>
            <a:endParaRPr lang="en-GB" dirty="0"/>
          </a:p>
          <a:p>
            <a:r>
              <a:rPr lang="en-GB" dirty="0"/>
              <a:t>The above shows how to set these up using a dict. </a:t>
            </a:r>
          </a:p>
        </p:txBody>
      </p:sp>
    </p:spTree>
    <p:extLst>
      <p:ext uri="{BB962C8B-B14F-4D97-AF65-F5344CB8AC3E}">
        <p14:creationId xmlns:p14="http://schemas.microsoft.com/office/powerpoint/2010/main" val="3254814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alternative when using lists is to use "</a:t>
            </a:r>
            <a:r>
              <a:rPr lang="en-GB" dirty="0" err="1"/>
              <a:t>from_items</a:t>
            </a:r>
            <a:r>
              <a:rPr lang="en-GB" dirty="0"/>
              <a:t>()", which gives more control on how list data is orientated. </a:t>
            </a:r>
          </a:p>
        </p:txBody>
      </p:sp>
    </p:spTree>
    <p:extLst>
      <p:ext uri="{BB962C8B-B14F-4D97-AF65-F5344CB8AC3E}">
        <p14:creationId xmlns:p14="http://schemas.microsoft.com/office/powerpoint/2010/main" val="3731237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usual to read a </a:t>
            </a:r>
            <a:r>
              <a:rPr lang="en-GB" dirty="0" err="1"/>
              <a:t>dataframe</a:t>
            </a:r>
            <a:r>
              <a:rPr lang="en-GB" dirty="0"/>
              <a:t> in. The above shows three ways to do this, but there are a large number of others.</a:t>
            </a:r>
          </a:p>
          <a:p>
            <a:endParaRPr lang="en-GB" dirty="0"/>
          </a:p>
          <a:p>
            <a:r>
              <a:rPr lang="en-GB" dirty="0"/>
              <a:t>For excel, see:</a:t>
            </a:r>
          </a:p>
          <a:p>
            <a:r>
              <a:rPr lang="en-GB" dirty="0"/>
              <a:t>http://pandas.pydata.org/pandas-docs/stable/io.html#io-excel</a:t>
            </a:r>
          </a:p>
        </p:txBody>
      </p:sp>
    </p:spTree>
    <p:extLst>
      <p:ext uri="{BB962C8B-B14F-4D97-AF65-F5344CB8AC3E}">
        <p14:creationId xmlns:p14="http://schemas.microsoft.com/office/powerpoint/2010/main" val="2162693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F109-5D91-4712-88A0-75EACB5523B5}"/>
              </a:ext>
            </a:extLst>
          </p:cNvPr>
          <p:cNvSpPr>
            <a:spLocks noGrp="1"/>
          </p:cNvSpPr>
          <p:nvPr>
            <p:ph type="title"/>
          </p:nvPr>
        </p:nvSpPr>
        <p:spPr/>
        <p:txBody>
          <a:bodyPr/>
          <a:lstStyle/>
          <a:p>
            <a:pPr algn="r"/>
            <a:r>
              <a:rPr lang="en-GB" dirty="0"/>
              <a:t>Pandas</a:t>
            </a:r>
          </a:p>
        </p:txBody>
      </p:sp>
      <p:sp>
        <p:nvSpPr>
          <p:cNvPr id="3" name="Content Placeholder 2">
            <a:extLst>
              <a:ext uri="{FF2B5EF4-FFF2-40B4-BE49-F238E27FC236}">
                <a16:creationId xmlns:a16="http://schemas.microsoft.com/office/drawing/2014/main" id="{459D4847-D4A6-4F51-85EC-4E3D80A7B059}"/>
              </a:ext>
            </a:extLst>
          </p:cNvPr>
          <p:cNvSpPr>
            <a:spLocks noGrp="1"/>
          </p:cNvSpPr>
          <p:nvPr>
            <p:ph idx="1"/>
          </p:nvPr>
        </p:nvSpPr>
        <p:spPr>
          <a:xfrm>
            <a:off x="609600" y="1600201"/>
            <a:ext cx="10972800" cy="4983161"/>
          </a:xfrm>
        </p:spPr>
        <p:txBody>
          <a:bodyPr/>
          <a:lstStyle/>
          <a:p>
            <a:pPr marL="0" indent="0">
              <a:buNone/>
            </a:pPr>
            <a:r>
              <a:rPr lang="en-GB" sz="2800" dirty="0"/>
              <a:t>Based on:</a:t>
            </a:r>
          </a:p>
          <a:p>
            <a:pPr marL="0" indent="0">
              <a:buNone/>
            </a:pPr>
            <a:r>
              <a:rPr lang="en-GB" sz="2800" dirty="0">
                <a:solidFill>
                  <a:schemeClr val="tx2">
                    <a:lumMod val="60000"/>
                    <a:lumOff val="40000"/>
                  </a:schemeClr>
                </a:solidFill>
              </a:rPr>
              <a:t>Series</a:t>
            </a:r>
            <a:r>
              <a:rPr lang="en-GB" sz="2800" dirty="0"/>
              <a:t>: 1D labelled single-type arrays</a:t>
            </a:r>
          </a:p>
          <a:p>
            <a:pPr marL="0" indent="0">
              <a:buNone/>
            </a:pPr>
            <a:r>
              <a:rPr lang="en-GB" sz="2800" dirty="0" err="1">
                <a:solidFill>
                  <a:schemeClr val="tx2">
                    <a:lumMod val="60000"/>
                    <a:lumOff val="40000"/>
                  </a:schemeClr>
                </a:solidFill>
              </a:rPr>
              <a:t>DataFrames</a:t>
            </a:r>
            <a:r>
              <a:rPr lang="en-GB" sz="2800" dirty="0"/>
              <a:t>: 2D labelled multi-type arrays</a:t>
            </a:r>
          </a:p>
          <a:p>
            <a:pPr marL="0" indent="0">
              <a:buNone/>
            </a:pPr>
            <a:r>
              <a:rPr lang="en-GB" sz="2800" dirty="0"/>
              <a:t>Generally in 2D arrays, one can have the first dimension as rows or columns, the computer doesn't care.</a:t>
            </a:r>
          </a:p>
          <a:p>
            <a:pPr marL="0" indent="0">
              <a:buNone/>
            </a:pPr>
            <a:endParaRPr lang="en-GB" sz="2800" dirty="0"/>
          </a:p>
          <a:p>
            <a:pPr marL="0" indent="0">
              <a:buNone/>
            </a:pPr>
            <a:r>
              <a:rPr lang="en-GB" sz="2800" dirty="0"/>
              <a:t>Pandas data is labelled in the sense of having column names and row indices (which can be names). This forces the direction of data (rows are rows, and can't contain columns). This makes things easier.</a:t>
            </a:r>
          </a:p>
          <a:p>
            <a:pPr marL="0" indent="0">
              <a:buNone/>
            </a:pPr>
            <a:r>
              <a:rPr lang="en-GB" sz="2800" dirty="0">
                <a:latin typeface="Courier New" panose="02070309020205020404" pitchFamily="49" charset="0"/>
                <a:cs typeface="Courier New" panose="02070309020205020404" pitchFamily="49" charset="0"/>
              </a:rPr>
              <a:t>data.info() </a:t>
            </a:r>
            <a:r>
              <a:rPr lang="en-GB" sz="2800" dirty="0"/>
              <a:t>gives info of labels and datatypes.</a:t>
            </a:r>
          </a:p>
          <a:p>
            <a:pPr marL="0" indent="0">
              <a:buNone/>
            </a:pPr>
            <a:endParaRPr lang="en-GB" sz="2800" dirty="0"/>
          </a:p>
        </p:txBody>
      </p:sp>
    </p:spTree>
    <p:extLst>
      <p:ext uri="{BB962C8B-B14F-4D97-AF65-F5344CB8AC3E}">
        <p14:creationId xmlns:p14="http://schemas.microsoft.com/office/powerpoint/2010/main" val="3054307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F1E32-4A4A-4DC3-8304-4DC15517D765}"/>
              </a:ext>
            </a:extLst>
          </p:cNvPr>
          <p:cNvSpPr>
            <a:spLocks noGrp="1"/>
          </p:cNvSpPr>
          <p:nvPr>
            <p:ph type="title"/>
          </p:nvPr>
        </p:nvSpPr>
        <p:spPr/>
        <p:txBody>
          <a:bodyPr/>
          <a:lstStyle/>
          <a:p>
            <a:pPr algn="r"/>
            <a:r>
              <a:rPr lang="en-GB" dirty="0"/>
              <a:t>Adding to </a:t>
            </a:r>
            <a:r>
              <a:rPr lang="en-GB" dirty="0" err="1"/>
              <a:t>DataFrames</a:t>
            </a:r>
            <a:endParaRPr lang="en-GB" dirty="0"/>
          </a:p>
        </p:txBody>
      </p:sp>
      <p:sp>
        <p:nvSpPr>
          <p:cNvPr id="3" name="Content Placeholder 2">
            <a:extLst>
              <a:ext uri="{FF2B5EF4-FFF2-40B4-BE49-F238E27FC236}">
                <a16:creationId xmlns:a16="http://schemas.microsoft.com/office/drawing/2014/main" id="{E3B463CB-A71E-434F-983C-758D547E3FE4}"/>
              </a:ext>
            </a:extLst>
          </p:cNvPr>
          <p:cNvSpPr>
            <a:spLocks noGrp="1"/>
          </p:cNvSpPr>
          <p:nvPr>
            <p:ph idx="1"/>
          </p:nvPr>
        </p:nvSpPr>
        <p:spPr>
          <a:xfrm>
            <a:off x="609600" y="1268760"/>
            <a:ext cx="10972800" cy="1800200"/>
          </a:xfrm>
        </p:spPr>
        <p:txBody>
          <a:bodyPr/>
          <a:lstStyle/>
          <a:p>
            <a:pPr marL="0" indent="0">
              <a:buNone/>
            </a:pPr>
            <a:r>
              <a:rPr lang="en-GB" sz="2800" dirty="0" err="1">
                <a:latin typeface="Courier New" panose="02070309020205020404" pitchFamily="49" charset="0"/>
                <a:cs typeface="Courier New" panose="02070309020205020404" pitchFamily="49" charset="0"/>
              </a:rPr>
              <a:t>concat</a:t>
            </a:r>
            <a:r>
              <a:rPr lang="en-GB" sz="2800" dirty="0">
                <a:latin typeface="Courier New" panose="02070309020205020404" pitchFamily="49" charset="0"/>
                <a:cs typeface="Courier New" panose="02070309020205020404" pitchFamily="49" charset="0"/>
              </a:rPr>
              <a:t>() 	</a:t>
            </a:r>
            <a:r>
              <a:rPr lang="en-GB" sz="2800" dirty="0"/>
              <a:t>adds </a:t>
            </a:r>
            <a:r>
              <a:rPr lang="en-GB" sz="2800" dirty="0" err="1"/>
              <a:t>dataframes</a:t>
            </a:r>
            <a:endParaRPr lang="en-GB" sz="2800" dirty="0"/>
          </a:p>
          <a:p>
            <a:pPr marL="0" indent="0">
              <a:buNone/>
            </a:pPr>
            <a:r>
              <a:rPr lang="en-GB" sz="2800" dirty="0">
                <a:latin typeface="Courier New" panose="02070309020205020404" pitchFamily="49" charset="0"/>
                <a:cs typeface="Courier New" panose="02070309020205020404" pitchFamily="49" charset="0"/>
              </a:rPr>
              <a:t>join() 		</a:t>
            </a:r>
            <a:r>
              <a:rPr lang="en-GB" sz="2800" dirty="0"/>
              <a:t>joins SQL style</a:t>
            </a:r>
          </a:p>
          <a:p>
            <a:pPr marL="0" indent="0">
              <a:buNone/>
            </a:pPr>
            <a:r>
              <a:rPr lang="en-GB" sz="2800" dirty="0">
                <a:latin typeface="Courier New" panose="02070309020205020404" pitchFamily="49" charset="0"/>
                <a:cs typeface="Courier New" panose="02070309020205020404" pitchFamily="49" charset="0"/>
              </a:rPr>
              <a:t>append() 	</a:t>
            </a:r>
            <a:r>
              <a:rPr lang="en-GB" sz="2800" dirty="0"/>
              <a:t>adds rows</a:t>
            </a:r>
          </a:p>
          <a:p>
            <a:pPr marL="0" indent="0">
              <a:buNone/>
            </a:pPr>
            <a:r>
              <a:rPr lang="en-GB" sz="2800" dirty="0">
                <a:latin typeface="Courier New" panose="02070309020205020404" pitchFamily="49" charset="0"/>
                <a:cs typeface="Courier New" panose="02070309020205020404" pitchFamily="49" charset="0"/>
              </a:rPr>
              <a:t>insert()	</a:t>
            </a:r>
            <a:r>
              <a:rPr lang="en-GB" sz="2800" dirty="0"/>
              <a:t>inserts columns at a specific location</a:t>
            </a:r>
            <a:endParaRPr lang="en-GB" sz="2800" dirty="0">
              <a:latin typeface="Courier New" panose="02070309020205020404" pitchFamily="49" charset="0"/>
              <a:cs typeface="Courier New" panose="02070309020205020404" pitchFamily="49" charset="0"/>
            </a:endParaRPr>
          </a:p>
          <a:p>
            <a:pPr marL="0" indent="0">
              <a:buNone/>
            </a:pPr>
            <a:endParaRPr lang="en-GB" dirty="0"/>
          </a:p>
        </p:txBody>
      </p:sp>
      <p:sp>
        <p:nvSpPr>
          <p:cNvPr id="4" name="Title 1">
            <a:extLst>
              <a:ext uri="{FF2B5EF4-FFF2-40B4-BE49-F238E27FC236}">
                <a16:creationId xmlns:a16="http://schemas.microsoft.com/office/drawing/2014/main" id="{571B06E0-465A-4C29-9853-0647F4D288C3}"/>
              </a:ext>
            </a:extLst>
          </p:cNvPr>
          <p:cNvSpPr txBox="1">
            <a:spLocks/>
          </p:cNvSpPr>
          <p:nvPr/>
        </p:nvSpPr>
        <p:spPr bwMode="auto">
          <a:xfrm>
            <a:off x="609600" y="3645024"/>
            <a:ext cx="10972800"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r>
              <a:rPr lang="en-GB" dirty="0"/>
              <a:t>Remove</a:t>
            </a:r>
          </a:p>
        </p:txBody>
      </p:sp>
      <p:sp>
        <p:nvSpPr>
          <p:cNvPr id="6" name="Content Placeholder 2">
            <a:extLst>
              <a:ext uri="{FF2B5EF4-FFF2-40B4-BE49-F238E27FC236}">
                <a16:creationId xmlns:a16="http://schemas.microsoft.com/office/drawing/2014/main" id="{E8FC5AA1-6548-4E66-B9FF-59ABC98FB021}"/>
              </a:ext>
            </a:extLst>
          </p:cNvPr>
          <p:cNvSpPr txBox="1">
            <a:spLocks/>
          </p:cNvSpPr>
          <p:nvPr/>
        </p:nvSpPr>
        <p:spPr bwMode="auto">
          <a:xfrm>
            <a:off x="609600" y="4581128"/>
            <a:ext cx="10972800"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2800" dirty="0" err="1">
                <a:latin typeface="Courier New" panose="02070309020205020404" pitchFamily="49" charset="0"/>
                <a:cs typeface="Courier New" panose="02070309020205020404" pitchFamily="49" charset="0"/>
              </a:rPr>
              <a:t>df.sub</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df</a:t>
            </a:r>
            <a:r>
              <a:rPr lang="en-GB" sz="2800" dirty="0">
                <a:latin typeface="Courier New" panose="02070309020205020404" pitchFamily="49" charset="0"/>
                <a:cs typeface="Courier New" panose="02070309020205020404" pitchFamily="49" charset="0"/>
              </a:rPr>
              <a:t>['col1'], axis=0)</a:t>
            </a:r>
          </a:p>
          <a:p>
            <a:pPr marL="0" indent="0">
              <a:buFont typeface="Arial" charset="0"/>
              <a:buNone/>
            </a:pPr>
            <a:r>
              <a:rPr lang="en-GB" sz="2800" dirty="0"/>
              <a:t>(though you might also see </a:t>
            </a:r>
            <a:r>
              <a:rPr lang="en-GB" sz="2800" dirty="0" err="1">
                <a:latin typeface="Courier New" panose="02070309020205020404" pitchFamily="49" charset="0"/>
                <a:cs typeface="Courier New" panose="02070309020205020404" pitchFamily="49" charset="0"/>
              </a:rPr>
              <a:t>df</a:t>
            </a:r>
            <a:r>
              <a:rPr lang="en-GB" sz="2800" dirty="0">
                <a:latin typeface="Courier New" panose="02070309020205020404" pitchFamily="49" charset="0"/>
                <a:cs typeface="Courier New" panose="02070309020205020404" pitchFamily="49" charset="0"/>
              </a:rPr>
              <a:t> - </a:t>
            </a:r>
            <a:r>
              <a:rPr lang="en-GB" sz="2800" dirty="0" err="1">
                <a:latin typeface="Courier New" panose="02070309020205020404" pitchFamily="49" charset="0"/>
                <a:cs typeface="Courier New" panose="02070309020205020404" pitchFamily="49" charset="0"/>
              </a:rPr>
              <a:t>df</a:t>
            </a:r>
            <a:r>
              <a:rPr lang="en-GB" sz="2800" dirty="0">
                <a:latin typeface="Courier New" panose="02070309020205020404" pitchFamily="49" charset="0"/>
                <a:cs typeface="Courier New" panose="02070309020205020404" pitchFamily="49" charset="0"/>
              </a:rPr>
              <a:t>['col1']</a:t>
            </a:r>
            <a:r>
              <a:rPr lang="en-GB" sz="2800" dirty="0"/>
              <a:t>)</a:t>
            </a:r>
          </a:p>
        </p:txBody>
      </p:sp>
    </p:spTree>
    <p:extLst>
      <p:ext uri="{BB962C8B-B14F-4D97-AF65-F5344CB8AC3E}">
        <p14:creationId xmlns:p14="http://schemas.microsoft.com/office/powerpoint/2010/main" val="2603899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6C34A-9C93-4789-B621-D46765ECC45F}"/>
              </a:ext>
            </a:extLst>
          </p:cNvPr>
          <p:cNvSpPr>
            <a:spLocks noGrp="1"/>
          </p:cNvSpPr>
          <p:nvPr>
            <p:ph type="title"/>
          </p:nvPr>
        </p:nvSpPr>
        <p:spPr/>
        <p:txBody>
          <a:bodyPr/>
          <a:lstStyle/>
          <a:p>
            <a:pPr algn="r"/>
            <a:r>
              <a:rPr lang="en-GB" dirty="0"/>
              <a:t>Broadcasting</a:t>
            </a:r>
          </a:p>
        </p:txBody>
      </p:sp>
      <p:sp>
        <p:nvSpPr>
          <p:cNvPr id="3" name="Content Placeholder 2">
            <a:extLst>
              <a:ext uri="{FF2B5EF4-FFF2-40B4-BE49-F238E27FC236}">
                <a16:creationId xmlns:a16="http://schemas.microsoft.com/office/drawing/2014/main" id="{3DEBC29C-A258-4F36-973F-8C5A14DD7D87}"/>
              </a:ext>
            </a:extLst>
          </p:cNvPr>
          <p:cNvSpPr>
            <a:spLocks noGrp="1"/>
          </p:cNvSpPr>
          <p:nvPr>
            <p:ph idx="1"/>
          </p:nvPr>
        </p:nvSpPr>
        <p:spPr>
          <a:xfrm>
            <a:off x="584974" y="1916832"/>
            <a:ext cx="10972800" cy="4525963"/>
          </a:xfrm>
        </p:spPr>
        <p:txBody>
          <a:bodyPr/>
          <a:lstStyle/>
          <a:p>
            <a:pPr marL="0" indent="0">
              <a:buNone/>
            </a:pPr>
            <a:r>
              <a:rPr lang="en-GB" dirty="0"/>
              <a:t>When working with a single series and a </a:t>
            </a:r>
            <a:r>
              <a:rPr lang="en-GB" dirty="0" err="1"/>
              <a:t>dataframe</a:t>
            </a:r>
            <a:r>
              <a:rPr lang="en-GB" dirty="0"/>
              <a:t>, the series will sometimes be assumed a row. Check. This doesn't happen with time series data.</a:t>
            </a:r>
          </a:p>
          <a:p>
            <a:pPr marL="0" indent="0">
              <a:buNone/>
            </a:pPr>
            <a:endParaRPr lang="en-GB" dirty="0"/>
          </a:p>
          <a:p>
            <a:pPr marL="0" indent="0">
              <a:buNone/>
            </a:pPr>
            <a:r>
              <a:rPr lang="en-GB" dirty="0"/>
              <a:t>More details on broadcasting, see:</a:t>
            </a:r>
          </a:p>
          <a:p>
            <a:pPr marL="0" indent="0">
              <a:buNone/>
            </a:pPr>
            <a:r>
              <a:rPr lang="en-GB" dirty="0">
                <a:solidFill>
                  <a:schemeClr val="tx2">
                    <a:lumMod val="60000"/>
                    <a:lumOff val="40000"/>
                  </a:schemeClr>
                </a:solidFill>
              </a:rPr>
              <a:t>http://pandas.pydata.org/pandas-docs/stable/dsintro.html#data-alignment-and-arithmetic</a:t>
            </a:r>
          </a:p>
          <a:p>
            <a:pPr marL="0" indent="0">
              <a:buNone/>
            </a:pPr>
            <a:endParaRPr lang="en-GB" dirty="0"/>
          </a:p>
        </p:txBody>
      </p:sp>
    </p:spTree>
    <p:extLst>
      <p:ext uri="{BB962C8B-B14F-4D97-AF65-F5344CB8AC3E}">
        <p14:creationId xmlns:p14="http://schemas.microsoft.com/office/powerpoint/2010/main" val="2126510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04D6C-6AA2-4934-BF5D-BB7AB8236929}"/>
              </a:ext>
            </a:extLst>
          </p:cNvPr>
          <p:cNvSpPr>
            <a:spLocks noGrp="1"/>
          </p:cNvSpPr>
          <p:nvPr>
            <p:ph type="title"/>
          </p:nvPr>
        </p:nvSpPr>
        <p:spPr/>
        <p:txBody>
          <a:bodyPr/>
          <a:lstStyle/>
          <a:p>
            <a:pPr algn="r"/>
            <a:r>
              <a:rPr lang="en-GB" dirty="0"/>
              <a:t>Indexing</a:t>
            </a:r>
          </a:p>
        </p:txBody>
      </p:sp>
      <p:sp>
        <p:nvSpPr>
          <p:cNvPr id="3" name="Content Placeholder 2">
            <a:extLst>
              <a:ext uri="{FF2B5EF4-FFF2-40B4-BE49-F238E27FC236}">
                <a16:creationId xmlns:a16="http://schemas.microsoft.com/office/drawing/2014/main" id="{0B40FEA1-9DFF-4696-85FC-173493993986}"/>
              </a:ext>
            </a:extLst>
          </p:cNvPr>
          <p:cNvSpPr>
            <a:spLocks noGrp="1"/>
          </p:cNvSpPr>
          <p:nvPr>
            <p:ph idx="1"/>
          </p:nvPr>
        </p:nvSpPr>
        <p:spPr>
          <a:xfrm>
            <a:off x="407368" y="1700807"/>
            <a:ext cx="11784632" cy="4425357"/>
          </a:xfrm>
        </p:spPr>
        <p:txBody>
          <a:bodyPr/>
          <a:lstStyle/>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400" dirty="0"/>
              <a:t>By name:</a:t>
            </a:r>
          </a:p>
          <a:p>
            <a:pPr marL="0" indent="0">
              <a:buNone/>
            </a:pPr>
            <a:r>
              <a:rPr lang="en-GB" sz="2000" dirty="0" err="1">
                <a:latin typeface="Courier New" panose="02070309020205020404" pitchFamily="49" charset="0"/>
                <a:cs typeface="Courier New" panose="02070309020205020404" pitchFamily="49" charset="0"/>
              </a:rPr>
              <a:t>named.loc</a:t>
            </a:r>
            <a:r>
              <a:rPr lang="en-GB" sz="2000" dirty="0">
                <a:latin typeface="Courier New" panose="02070309020205020404" pitchFamily="49" charset="0"/>
                <a:cs typeface="Courier New" panose="02070309020205020404" pitchFamily="49" charset="0"/>
              </a:rPr>
              <a:t>['row1',['col1','col2']]	</a:t>
            </a:r>
            <a:r>
              <a:rPr lang="en-GB" sz="2400" dirty="0"/>
              <a:t>	(you may also see </a:t>
            </a:r>
            <a:r>
              <a:rPr lang="en-GB" sz="2000" dirty="0">
                <a:latin typeface="Courier New" panose="02070309020205020404" pitchFamily="49" charset="0"/>
                <a:cs typeface="Courier New" panose="02070309020205020404" pitchFamily="49" charset="0"/>
              </a:rPr>
              <a:t>at() </a:t>
            </a:r>
            <a:r>
              <a:rPr lang="en-GB" sz="2400" dirty="0"/>
              <a:t>used)</a:t>
            </a:r>
          </a:p>
          <a:p>
            <a:pPr marL="0" indent="0">
              <a:buNone/>
            </a:pPr>
            <a:endParaRPr lang="en-GB" sz="2400" dirty="0"/>
          </a:p>
          <a:p>
            <a:pPr marL="0" indent="0">
              <a:buNone/>
            </a:pPr>
            <a:r>
              <a:rPr lang="en-GB" sz="2400" dirty="0"/>
              <a:t>Note that with slicing on labels, both start and end returned. Note also, not function.</a:t>
            </a:r>
          </a:p>
          <a:p>
            <a:pPr marL="0" indent="0">
              <a:buNone/>
            </a:pPr>
            <a:endParaRPr lang="en-GB" sz="2400" dirty="0"/>
          </a:p>
          <a:p>
            <a:pPr marL="0" indent="0">
              <a:buNone/>
            </a:pPr>
            <a:r>
              <a:rPr lang="en-GB" sz="2000" dirty="0" err="1">
                <a:latin typeface="Courier New" panose="02070309020205020404" pitchFamily="49" charset="0"/>
                <a:cs typeface="Courier New" panose="02070309020205020404" pitchFamily="49" charset="0"/>
              </a:rPr>
              <a:t>iloc</a:t>
            </a:r>
            <a:r>
              <a:rPr lang="en-GB" sz="2000" dirty="0">
                <a:latin typeface="Courier New" panose="02070309020205020404" pitchFamily="49" charset="0"/>
                <a:cs typeface="Courier New" panose="02070309020205020404" pitchFamily="49" charset="0"/>
              </a:rPr>
              <a:t>[1,1] </a:t>
            </a:r>
            <a:r>
              <a:rPr lang="en-GB" sz="2400" dirty="0"/>
              <a:t>used for positions.</a:t>
            </a:r>
          </a:p>
        </p:txBody>
      </p:sp>
    </p:spTree>
    <p:extLst>
      <p:ext uri="{BB962C8B-B14F-4D97-AF65-F5344CB8AC3E}">
        <p14:creationId xmlns:p14="http://schemas.microsoft.com/office/powerpoint/2010/main" val="750732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00650-801E-4824-BEF4-3C37B5EC18BE}"/>
              </a:ext>
            </a:extLst>
          </p:cNvPr>
          <p:cNvSpPr>
            <a:spLocks noGrp="1"/>
          </p:cNvSpPr>
          <p:nvPr>
            <p:ph type="title"/>
          </p:nvPr>
        </p:nvSpPr>
        <p:spPr/>
        <p:txBody>
          <a:bodyPr/>
          <a:lstStyle/>
          <a:p>
            <a:pPr algn="r"/>
            <a:r>
              <a:rPr lang="en-GB" dirty="0"/>
              <a:t>Indexing</a:t>
            </a:r>
          </a:p>
        </p:txBody>
      </p:sp>
      <p:graphicFrame>
        <p:nvGraphicFramePr>
          <p:cNvPr id="4" name="Content Placeholder 3">
            <a:extLst>
              <a:ext uri="{FF2B5EF4-FFF2-40B4-BE49-F238E27FC236}">
                <a16:creationId xmlns:a16="http://schemas.microsoft.com/office/drawing/2014/main" id="{902A0BFB-575A-403D-96E8-6C3C01F7F250}"/>
              </a:ext>
            </a:extLst>
          </p:cNvPr>
          <p:cNvGraphicFramePr>
            <a:graphicFrameLocks noGrp="1"/>
          </p:cNvGraphicFramePr>
          <p:nvPr>
            <p:ph idx="1"/>
            <p:extLst>
              <p:ext uri="{D42A27DB-BD31-4B8C-83A1-F6EECF244321}">
                <p14:modId xmlns:p14="http://schemas.microsoft.com/office/powerpoint/2010/main" val="4092446797"/>
              </p:ext>
            </p:extLst>
          </p:nvPr>
        </p:nvGraphicFramePr>
        <p:xfrm>
          <a:off x="609600" y="2765901"/>
          <a:ext cx="10972800" cy="2926080"/>
        </p:xfrm>
        <a:graphic>
          <a:graphicData uri="http://schemas.openxmlformats.org/drawingml/2006/table">
            <a:tbl>
              <a:tblPr/>
              <a:tblGrid>
                <a:gridCol w="3657600">
                  <a:extLst>
                    <a:ext uri="{9D8B030D-6E8A-4147-A177-3AD203B41FA5}">
                      <a16:colId xmlns:a16="http://schemas.microsoft.com/office/drawing/2014/main" val="3350600211"/>
                    </a:ext>
                  </a:extLst>
                </a:gridCol>
                <a:gridCol w="3657600">
                  <a:extLst>
                    <a:ext uri="{9D8B030D-6E8A-4147-A177-3AD203B41FA5}">
                      <a16:colId xmlns:a16="http://schemas.microsoft.com/office/drawing/2014/main" val="4238117775"/>
                    </a:ext>
                  </a:extLst>
                </a:gridCol>
                <a:gridCol w="3657600">
                  <a:extLst>
                    <a:ext uri="{9D8B030D-6E8A-4147-A177-3AD203B41FA5}">
                      <a16:colId xmlns:a16="http://schemas.microsoft.com/office/drawing/2014/main" val="3340878504"/>
                    </a:ext>
                  </a:extLst>
                </a:gridCol>
              </a:tblGrid>
              <a:tr h="0">
                <a:tc>
                  <a:txBody>
                    <a:bodyPr/>
                    <a:lstStyle/>
                    <a:p>
                      <a:r>
                        <a:rPr lang="en-GB">
                          <a:solidFill>
                            <a:schemeClr val="tx2">
                              <a:lumMod val="60000"/>
                              <a:lumOff val="40000"/>
                            </a:schemeClr>
                          </a:solidFill>
                        </a:rPr>
                        <a:t>Operation</a:t>
                      </a:r>
                    </a:p>
                  </a:txBody>
                  <a:tcPr anchor="ctr">
                    <a:lnL>
                      <a:noFill/>
                    </a:lnL>
                    <a:lnR>
                      <a:noFill/>
                    </a:lnR>
                    <a:lnT>
                      <a:noFill/>
                    </a:lnT>
                    <a:lnB>
                      <a:noFill/>
                    </a:lnB>
                  </a:tcPr>
                </a:tc>
                <a:tc>
                  <a:txBody>
                    <a:bodyPr/>
                    <a:lstStyle/>
                    <a:p>
                      <a:r>
                        <a:rPr lang="en-GB">
                          <a:solidFill>
                            <a:schemeClr val="tx2">
                              <a:lumMod val="60000"/>
                              <a:lumOff val="40000"/>
                            </a:schemeClr>
                          </a:solidFill>
                        </a:rPr>
                        <a:t>Syntax</a:t>
                      </a:r>
                    </a:p>
                  </a:txBody>
                  <a:tcPr anchor="ctr">
                    <a:lnL>
                      <a:noFill/>
                    </a:lnL>
                    <a:lnR>
                      <a:noFill/>
                    </a:lnR>
                    <a:lnT>
                      <a:noFill/>
                    </a:lnT>
                    <a:lnB>
                      <a:noFill/>
                    </a:lnB>
                  </a:tcPr>
                </a:tc>
                <a:tc>
                  <a:txBody>
                    <a:bodyPr/>
                    <a:lstStyle/>
                    <a:p>
                      <a:r>
                        <a:rPr lang="en-GB" dirty="0">
                          <a:solidFill>
                            <a:schemeClr val="tx2">
                              <a:lumMod val="60000"/>
                              <a:lumOff val="40000"/>
                            </a:schemeClr>
                          </a:solidFill>
                        </a:rPr>
                        <a:t>Result</a:t>
                      </a:r>
                    </a:p>
                  </a:txBody>
                  <a:tcPr anchor="ctr">
                    <a:lnL>
                      <a:noFill/>
                    </a:lnL>
                    <a:lnR>
                      <a:noFill/>
                    </a:lnR>
                    <a:lnT>
                      <a:noFill/>
                    </a:lnT>
                    <a:lnB>
                      <a:noFill/>
                    </a:lnB>
                  </a:tcPr>
                </a:tc>
                <a:extLst>
                  <a:ext uri="{0D108BD9-81ED-4DB2-BD59-A6C34878D82A}">
                    <a16:rowId xmlns:a16="http://schemas.microsoft.com/office/drawing/2014/main" val="740366322"/>
                  </a:ext>
                </a:extLst>
              </a:tr>
              <a:tr h="0">
                <a:tc>
                  <a:txBody>
                    <a:bodyPr/>
                    <a:lstStyle/>
                    <a:p>
                      <a:r>
                        <a:rPr lang="en-GB"/>
                        <a:t>Select column</a:t>
                      </a:r>
                    </a:p>
                  </a:txBody>
                  <a:tcPr anchor="ctr">
                    <a:lnL>
                      <a:noFill/>
                    </a:lnL>
                    <a:lnR>
                      <a:noFill/>
                    </a:lnR>
                    <a:lnT>
                      <a:noFill/>
                    </a:lnT>
                    <a:lnB>
                      <a:noFill/>
                    </a:lnB>
                  </a:tcPr>
                </a:tc>
                <a:tc>
                  <a:txBody>
                    <a:bodyPr/>
                    <a:lstStyle/>
                    <a:p>
                      <a:r>
                        <a:rPr lang="en-GB"/>
                        <a:t>df[col]</a:t>
                      </a:r>
                    </a:p>
                  </a:txBody>
                  <a:tcPr anchor="ctr">
                    <a:lnL>
                      <a:noFill/>
                    </a:lnL>
                    <a:lnR>
                      <a:noFill/>
                    </a:lnR>
                    <a:lnT>
                      <a:noFill/>
                    </a:lnT>
                    <a:lnB>
                      <a:noFill/>
                    </a:lnB>
                  </a:tcPr>
                </a:tc>
                <a:tc>
                  <a:txBody>
                    <a:bodyPr/>
                    <a:lstStyle/>
                    <a:p>
                      <a:r>
                        <a:rPr lang="en-GB"/>
                        <a:t>Series</a:t>
                      </a:r>
                    </a:p>
                  </a:txBody>
                  <a:tcPr anchor="ctr">
                    <a:lnL>
                      <a:noFill/>
                    </a:lnL>
                    <a:lnR>
                      <a:noFill/>
                    </a:lnR>
                    <a:lnT>
                      <a:noFill/>
                    </a:lnT>
                    <a:lnB>
                      <a:noFill/>
                    </a:lnB>
                  </a:tcPr>
                </a:tc>
                <a:extLst>
                  <a:ext uri="{0D108BD9-81ED-4DB2-BD59-A6C34878D82A}">
                    <a16:rowId xmlns:a16="http://schemas.microsoft.com/office/drawing/2014/main" val="2456332419"/>
                  </a:ext>
                </a:extLst>
              </a:tr>
              <a:tr h="0">
                <a:tc>
                  <a:txBody>
                    <a:bodyPr/>
                    <a:lstStyle/>
                    <a:p>
                      <a:r>
                        <a:rPr lang="en-GB"/>
                        <a:t>Select row by label</a:t>
                      </a:r>
                    </a:p>
                  </a:txBody>
                  <a:tcPr anchor="ctr">
                    <a:lnL>
                      <a:noFill/>
                    </a:lnL>
                    <a:lnR>
                      <a:noFill/>
                    </a:lnR>
                    <a:lnT>
                      <a:noFill/>
                    </a:lnT>
                    <a:lnB>
                      <a:noFill/>
                    </a:lnB>
                  </a:tcPr>
                </a:tc>
                <a:tc>
                  <a:txBody>
                    <a:bodyPr/>
                    <a:lstStyle/>
                    <a:p>
                      <a:r>
                        <a:rPr lang="en-GB" dirty="0" err="1"/>
                        <a:t>df.loc</a:t>
                      </a:r>
                      <a:r>
                        <a:rPr lang="en-GB" dirty="0"/>
                        <a:t>[label]</a:t>
                      </a:r>
                    </a:p>
                  </a:txBody>
                  <a:tcPr anchor="ctr">
                    <a:lnL>
                      <a:noFill/>
                    </a:lnL>
                    <a:lnR>
                      <a:noFill/>
                    </a:lnR>
                    <a:lnT>
                      <a:noFill/>
                    </a:lnT>
                    <a:lnB>
                      <a:noFill/>
                    </a:lnB>
                  </a:tcPr>
                </a:tc>
                <a:tc>
                  <a:txBody>
                    <a:bodyPr/>
                    <a:lstStyle/>
                    <a:p>
                      <a:r>
                        <a:rPr lang="en-GB" dirty="0"/>
                        <a:t>Series representing row</a:t>
                      </a:r>
                    </a:p>
                  </a:txBody>
                  <a:tcPr anchor="ctr">
                    <a:lnL>
                      <a:noFill/>
                    </a:lnL>
                    <a:lnR>
                      <a:noFill/>
                    </a:lnR>
                    <a:lnT>
                      <a:noFill/>
                    </a:lnT>
                    <a:lnB>
                      <a:noFill/>
                    </a:lnB>
                  </a:tcPr>
                </a:tc>
                <a:extLst>
                  <a:ext uri="{0D108BD9-81ED-4DB2-BD59-A6C34878D82A}">
                    <a16:rowId xmlns:a16="http://schemas.microsoft.com/office/drawing/2014/main" val="3291420788"/>
                  </a:ext>
                </a:extLst>
              </a:tr>
              <a:tr h="0">
                <a:tc>
                  <a:txBody>
                    <a:bodyPr/>
                    <a:lstStyle/>
                    <a:p>
                      <a:r>
                        <a:rPr lang="en-GB"/>
                        <a:t>Select row by integer location</a:t>
                      </a:r>
                    </a:p>
                  </a:txBody>
                  <a:tcPr anchor="ctr">
                    <a:lnL>
                      <a:noFill/>
                    </a:lnL>
                    <a:lnR>
                      <a:noFill/>
                    </a:lnR>
                    <a:lnT>
                      <a:noFill/>
                    </a:lnT>
                    <a:lnB>
                      <a:noFill/>
                    </a:lnB>
                  </a:tcPr>
                </a:tc>
                <a:tc>
                  <a:txBody>
                    <a:bodyPr/>
                    <a:lstStyle/>
                    <a:p>
                      <a:r>
                        <a:rPr lang="en-GB"/>
                        <a:t>df.iloc[loc]</a:t>
                      </a:r>
                    </a:p>
                  </a:txBody>
                  <a:tcPr anchor="ctr">
                    <a:lnL>
                      <a:noFill/>
                    </a:lnL>
                    <a:lnR>
                      <a:noFill/>
                    </a:lnR>
                    <a:lnT>
                      <a:noFill/>
                    </a:lnT>
                    <a:lnB>
                      <a:noFill/>
                    </a:lnB>
                  </a:tcPr>
                </a:tc>
                <a:tc>
                  <a:txBody>
                    <a:bodyPr/>
                    <a:lstStyle/>
                    <a:p>
                      <a:r>
                        <a:rPr lang="en-GB" dirty="0"/>
                        <a:t>Series representing row</a:t>
                      </a:r>
                    </a:p>
                  </a:txBody>
                  <a:tcPr anchor="ctr">
                    <a:lnL>
                      <a:noFill/>
                    </a:lnL>
                    <a:lnR>
                      <a:noFill/>
                    </a:lnR>
                    <a:lnT>
                      <a:noFill/>
                    </a:lnT>
                    <a:lnB>
                      <a:noFill/>
                    </a:lnB>
                  </a:tcPr>
                </a:tc>
                <a:extLst>
                  <a:ext uri="{0D108BD9-81ED-4DB2-BD59-A6C34878D82A}">
                    <a16:rowId xmlns:a16="http://schemas.microsoft.com/office/drawing/2014/main" val="3048923683"/>
                  </a:ext>
                </a:extLst>
              </a:tr>
              <a:tr h="0">
                <a:tc>
                  <a:txBody>
                    <a:bodyPr/>
                    <a:lstStyle/>
                    <a:p>
                      <a:r>
                        <a:rPr lang="en-GB"/>
                        <a:t>Slice rows</a:t>
                      </a:r>
                    </a:p>
                  </a:txBody>
                  <a:tcPr anchor="ctr">
                    <a:lnL>
                      <a:noFill/>
                    </a:lnL>
                    <a:lnR>
                      <a:noFill/>
                    </a:lnR>
                    <a:lnT>
                      <a:noFill/>
                    </a:lnT>
                    <a:lnB>
                      <a:noFill/>
                    </a:lnB>
                  </a:tcPr>
                </a:tc>
                <a:tc>
                  <a:txBody>
                    <a:bodyPr/>
                    <a:lstStyle/>
                    <a:p>
                      <a:r>
                        <a:rPr lang="en-GB"/>
                        <a:t>df[5:10]</a:t>
                      </a:r>
                    </a:p>
                  </a:txBody>
                  <a:tcPr anchor="ctr">
                    <a:lnL>
                      <a:noFill/>
                    </a:lnL>
                    <a:lnR>
                      <a:noFill/>
                    </a:lnR>
                    <a:lnT>
                      <a:noFill/>
                    </a:lnT>
                    <a:lnB>
                      <a:noFill/>
                    </a:lnB>
                  </a:tcPr>
                </a:tc>
                <a:tc>
                  <a:txBody>
                    <a:bodyPr/>
                    <a:lstStyle/>
                    <a:p>
                      <a:r>
                        <a:rPr lang="en-GB"/>
                        <a:t>DataFrame</a:t>
                      </a:r>
                    </a:p>
                  </a:txBody>
                  <a:tcPr anchor="ctr">
                    <a:lnL>
                      <a:noFill/>
                    </a:lnL>
                    <a:lnR>
                      <a:noFill/>
                    </a:lnR>
                    <a:lnT>
                      <a:noFill/>
                    </a:lnT>
                    <a:lnB>
                      <a:noFill/>
                    </a:lnB>
                  </a:tcPr>
                </a:tc>
                <a:extLst>
                  <a:ext uri="{0D108BD9-81ED-4DB2-BD59-A6C34878D82A}">
                    <a16:rowId xmlns:a16="http://schemas.microsoft.com/office/drawing/2014/main" val="1604804721"/>
                  </a:ext>
                </a:extLst>
              </a:tr>
              <a:tr h="0">
                <a:tc>
                  <a:txBody>
                    <a:bodyPr/>
                    <a:lstStyle/>
                    <a:p>
                      <a:r>
                        <a:rPr lang="en-GB" dirty="0"/>
                        <a:t>Select rows by </a:t>
                      </a:r>
                      <a:r>
                        <a:rPr lang="en-GB" dirty="0" err="1"/>
                        <a:t>boolean</a:t>
                      </a:r>
                      <a:r>
                        <a:rPr lang="en-GB" dirty="0"/>
                        <a:t> 1D array</a:t>
                      </a:r>
                    </a:p>
                  </a:txBody>
                  <a:tcPr anchor="ctr">
                    <a:lnL>
                      <a:noFill/>
                    </a:lnL>
                    <a:lnR>
                      <a:noFill/>
                    </a:lnR>
                    <a:lnT>
                      <a:noFill/>
                    </a:lnT>
                    <a:lnB>
                      <a:noFill/>
                    </a:lnB>
                  </a:tcPr>
                </a:tc>
                <a:tc>
                  <a:txBody>
                    <a:bodyPr/>
                    <a:lstStyle/>
                    <a:p>
                      <a:r>
                        <a:rPr lang="en-GB" dirty="0" err="1"/>
                        <a:t>df</a:t>
                      </a:r>
                      <a:r>
                        <a:rPr lang="en-GB" dirty="0"/>
                        <a:t>[</a:t>
                      </a:r>
                      <a:r>
                        <a:rPr lang="en-GB" dirty="0" err="1"/>
                        <a:t>bool_array</a:t>
                      </a:r>
                      <a:r>
                        <a:rPr lang="en-GB" dirty="0"/>
                        <a:t>]</a:t>
                      </a:r>
                    </a:p>
                  </a:txBody>
                  <a:tcPr anchor="ctr">
                    <a:lnL>
                      <a:noFill/>
                    </a:lnL>
                    <a:lnR>
                      <a:noFill/>
                    </a:lnR>
                    <a:lnT>
                      <a:noFill/>
                    </a:lnT>
                    <a:lnB>
                      <a:noFill/>
                    </a:lnB>
                  </a:tcPr>
                </a:tc>
                <a:tc>
                  <a:txBody>
                    <a:bodyPr/>
                    <a:lstStyle/>
                    <a:p>
                      <a:r>
                        <a:rPr lang="en-GB" dirty="0" err="1"/>
                        <a:t>DataFrame</a:t>
                      </a:r>
                      <a:endParaRPr lang="en-GB" dirty="0"/>
                    </a:p>
                  </a:txBody>
                  <a:tcPr anchor="ctr">
                    <a:lnL>
                      <a:noFill/>
                    </a:lnL>
                    <a:lnR>
                      <a:noFill/>
                    </a:lnR>
                    <a:lnT>
                      <a:noFill/>
                    </a:lnT>
                    <a:lnB>
                      <a:noFill/>
                    </a:lnB>
                  </a:tcPr>
                </a:tc>
                <a:extLst>
                  <a:ext uri="{0D108BD9-81ED-4DB2-BD59-A6C34878D82A}">
                    <a16:rowId xmlns:a16="http://schemas.microsoft.com/office/drawing/2014/main" val="878288825"/>
                  </a:ext>
                </a:extLst>
              </a:tr>
              <a:tr h="0">
                <a:tc>
                  <a:txBody>
                    <a:bodyPr/>
                    <a:lstStyle/>
                    <a:p>
                      <a:r>
                        <a:rPr lang="en-GB" dirty="0"/>
                        <a:t>Pull out specific rows</a:t>
                      </a:r>
                    </a:p>
                  </a:txBody>
                  <a:tcPr anchor="ctr">
                    <a:lnL>
                      <a:noFill/>
                    </a:lnL>
                    <a:lnR>
                      <a:noFill/>
                    </a:lnR>
                    <a:lnT>
                      <a:noFill/>
                    </a:lnT>
                    <a:lnB>
                      <a:noFill/>
                    </a:lnB>
                  </a:tcPr>
                </a:tc>
                <a:tc>
                  <a:txBody>
                    <a:bodyPr/>
                    <a:lstStyle/>
                    <a:p>
                      <a:r>
                        <a:rPr lang="en-GB" dirty="0" err="1"/>
                        <a:t>df.query</a:t>
                      </a:r>
                      <a:r>
                        <a:rPr lang="en-GB" dirty="0"/>
                        <a:t>('Col1 &lt; 10')</a:t>
                      </a:r>
                    </a:p>
                  </a:txBody>
                  <a:tcPr anchor="ctr">
                    <a:lnL>
                      <a:noFill/>
                    </a:lnL>
                    <a:lnR>
                      <a:noFill/>
                    </a:lnR>
                    <a:lnT>
                      <a:noFill/>
                    </a:lnT>
                    <a:lnB>
                      <a:noFill/>
                    </a:lnB>
                  </a:tcPr>
                </a:tc>
                <a:tc>
                  <a:txBody>
                    <a:bodyPr/>
                    <a:lstStyle/>
                    <a:p>
                      <a:endParaRPr lang="en-GB" dirty="0"/>
                    </a:p>
                  </a:txBody>
                  <a:tcPr anchor="ctr">
                    <a:lnL>
                      <a:noFill/>
                    </a:lnL>
                    <a:lnR>
                      <a:noFill/>
                    </a:lnR>
                    <a:lnT>
                      <a:noFill/>
                    </a:lnT>
                    <a:lnB>
                      <a:noFill/>
                    </a:lnB>
                  </a:tcPr>
                </a:tc>
                <a:extLst>
                  <a:ext uri="{0D108BD9-81ED-4DB2-BD59-A6C34878D82A}">
                    <a16:rowId xmlns:a16="http://schemas.microsoft.com/office/drawing/2014/main" val="2253652080"/>
                  </a:ext>
                </a:extLst>
              </a:tr>
              <a:tr h="0">
                <a:tc>
                  <a:txBody>
                    <a:bodyPr/>
                    <a:lstStyle/>
                    <a:p>
                      <a:r>
                        <a:rPr lang="en-GB" dirty="0"/>
                        <a:t>(See also </a:t>
                      </a:r>
                    </a:p>
                  </a:txBody>
                  <a:tcPr anchor="ctr">
                    <a:lnL>
                      <a:noFill/>
                    </a:lnL>
                    <a:lnR>
                      <a:noFill/>
                    </a:lnR>
                    <a:lnT>
                      <a:noFill/>
                    </a:lnT>
                    <a:lnB>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a:t>isin</a:t>
                      </a:r>
                      <a:r>
                        <a:rPr lang="en-GB" dirty="0"/>
                        <a:t>()</a:t>
                      </a:r>
                    </a:p>
                  </a:txBody>
                  <a:tcPr anchor="ctr">
                    <a:lnL>
                      <a:noFill/>
                    </a:lnL>
                    <a:lnR>
                      <a:noFill/>
                    </a:lnR>
                    <a:lnT>
                      <a:noFill/>
                    </a:lnT>
                    <a:lnB>
                      <a:noFill/>
                    </a:lnB>
                  </a:tcPr>
                </a:tc>
                <a:tc>
                  <a:txBody>
                    <a:bodyPr/>
                    <a:lstStyle/>
                    <a:p>
                      <a:r>
                        <a:rPr lang="en-GB" dirty="0"/>
                        <a:t>)</a:t>
                      </a:r>
                    </a:p>
                  </a:txBody>
                  <a:tcPr anchor="ctr">
                    <a:lnL>
                      <a:noFill/>
                    </a:lnL>
                    <a:lnR>
                      <a:noFill/>
                    </a:lnR>
                    <a:lnT>
                      <a:noFill/>
                    </a:lnT>
                    <a:lnB>
                      <a:noFill/>
                    </a:lnB>
                  </a:tcPr>
                </a:tc>
                <a:extLst>
                  <a:ext uri="{0D108BD9-81ED-4DB2-BD59-A6C34878D82A}">
                    <a16:rowId xmlns:a16="http://schemas.microsoft.com/office/drawing/2014/main" val="1765909349"/>
                  </a:ext>
                </a:extLst>
              </a:tr>
            </a:tbl>
          </a:graphicData>
        </a:graphic>
      </p:graphicFrame>
      <p:sp>
        <p:nvSpPr>
          <p:cNvPr id="3" name="Rectangle 2">
            <a:extLst>
              <a:ext uri="{FF2B5EF4-FFF2-40B4-BE49-F238E27FC236}">
                <a16:creationId xmlns:a16="http://schemas.microsoft.com/office/drawing/2014/main" id="{2DE19E0F-CEB1-4534-AC97-C6C8CBEA1A15}"/>
              </a:ext>
            </a:extLst>
          </p:cNvPr>
          <p:cNvSpPr/>
          <p:nvPr/>
        </p:nvSpPr>
        <p:spPr>
          <a:xfrm>
            <a:off x="610852" y="5589240"/>
            <a:ext cx="1107996" cy="369332"/>
          </a:xfrm>
          <a:prstGeom prst="rect">
            <a:avLst/>
          </a:prstGeom>
        </p:spPr>
        <p:txBody>
          <a:bodyPr wrap="none">
            <a:spAutoFit/>
          </a:bodyPr>
          <a:lstStyle/>
          <a:p>
            <a:pPr marL="0" indent="0">
              <a:buNone/>
            </a:pPr>
            <a:r>
              <a:rPr lang="en-GB" dirty="0"/>
              <a:t>	</a:t>
            </a:r>
          </a:p>
        </p:txBody>
      </p:sp>
    </p:spTree>
    <p:extLst>
      <p:ext uri="{BB962C8B-B14F-4D97-AF65-F5344CB8AC3E}">
        <p14:creationId xmlns:p14="http://schemas.microsoft.com/office/powerpoint/2010/main" val="3826649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DE5D9-38BE-4D07-AB92-0EE4B6BD6B54}"/>
              </a:ext>
            </a:extLst>
          </p:cNvPr>
          <p:cNvSpPr>
            <a:spLocks noGrp="1"/>
          </p:cNvSpPr>
          <p:nvPr>
            <p:ph type="title"/>
          </p:nvPr>
        </p:nvSpPr>
        <p:spPr/>
        <p:txBody>
          <a:bodyPr/>
          <a:lstStyle/>
          <a:p>
            <a:pPr algn="r"/>
            <a:r>
              <a:rPr lang="en-GB" dirty="0"/>
              <a:t>Sparse data</a:t>
            </a:r>
          </a:p>
        </p:txBody>
      </p:sp>
      <p:sp>
        <p:nvSpPr>
          <p:cNvPr id="3" name="Content Placeholder 2">
            <a:extLst>
              <a:ext uri="{FF2B5EF4-FFF2-40B4-BE49-F238E27FC236}">
                <a16:creationId xmlns:a16="http://schemas.microsoft.com/office/drawing/2014/main" id="{8ADB0B48-D9D6-4F43-B749-DB36CEE6ADE9}"/>
              </a:ext>
            </a:extLst>
          </p:cNvPr>
          <p:cNvSpPr>
            <a:spLocks noGrp="1"/>
          </p:cNvSpPr>
          <p:nvPr>
            <p:ph idx="1"/>
          </p:nvPr>
        </p:nvSpPr>
        <p:spPr>
          <a:xfrm>
            <a:off x="263352" y="2852936"/>
            <a:ext cx="11319048" cy="3273228"/>
          </a:xfrm>
        </p:spPr>
        <p:txBody>
          <a:bodyPr/>
          <a:lstStyle/>
          <a:p>
            <a:pPr marL="0" indent="0">
              <a:buNone/>
            </a:pPr>
            <a:r>
              <a:rPr lang="en-GB" sz="2800" dirty="0">
                <a:latin typeface="Courier New" panose="02070309020205020404" pitchFamily="49" charset="0"/>
                <a:cs typeface="Courier New" panose="02070309020205020404" pitchFamily="49" charset="0"/>
              </a:rPr>
              <a:t>df1.dropna(how='any')   </a:t>
            </a:r>
            <a:r>
              <a:rPr lang="en-GB" sz="2800" dirty="0"/>
              <a:t>	Drop rows associated with </a:t>
            </a:r>
            <a:r>
              <a:rPr lang="en-GB" sz="2800" dirty="0" err="1"/>
              <a:t>numpy.nan</a:t>
            </a:r>
            <a:endParaRPr lang="en-GB" sz="2800" dirty="0"/>
          </a:p>
          <a:p>
            <a:pPr marL="0" indent="0">
              <a:buNone/>
            </a:pPr>
            <a:r>
              <a:rPr lang="en-GB" sz="2800" dirty="0">
                <a:latin typeface="Courier New" panose="02070309020205020404" pitchFamily="49" charset="0"/>
                <a:cs typeface="Courier New" panose="02070309020205020404" pitchFamily="49" charset="0"/>
              </a:rPr>
              <a:t>df1.fillna(value=5)</a:t>
            </a:r>
          </a:p>
          <a:p>
            <a:pPr marL="0" indent="0">
              <a:buNone/>
            </a:pPr>
            <a:r>
              <a:rPr lang="en-GB" sz="2800" dirty="0">
                <a:latin typeface="Courier New" panose="02070309020205020404" pitchFamily="49" charset="0"/>
                <a:cs typeface="Courier New" panose="02070309020205020404" pitchFamily="49" charset="0"/>
              </a:rPr>
              <a:t>a = </a:t>
            </a:r>
            <a:r>
              <a:rPr lang="en-GB" sz="2800" dirty="0" err="1">
                <a:latin typeface="Courier New" panose="02070309020205020404" pitchFamily="49" charset="0"/>
                <a:cs typeface="Courier New" panose="02070309020205020404" pitchFamily="49" charset="0"/>
              </a:rPr>
              <a:t>pd.isna</a:t>
            </a:r>
            <a:r>
              <a:rPr lang="en-GB" sz="2800" dirty="0">
                <a:latin typeface="Courier New" panose="02070309020205020404" pitchFamily="49" charset="0"/>
                <a:cs typeface="Courier New" panose="02070309020205020404" pitchFamily="49" charset="0"/>
              </a:rPr>
              <a:t>(df1)	</a:t>
            </a:r>
            <a:r>
              <a:rPr lang="en-GB" sz="2800" dirty="0"/>
              <a:t>		Boolean mask array</a:t>
            </a:r>
          </a:p>
        </p:txBody>
      </p:sp>
    </p:spTree>
    <p:extLst>
      <p:ext uri="{BB962C8B-B14F-4D97-AF65-F5344CB8AC3E}">
        <p14:creationId xmlns:p14="http://schemas.microsoft.com/office/powerpoint/2010/main" val="409667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CF567-9267-4DBE-8B63-E235B46DF292}"/>
              </a:ext>
            </a:extLst>
          </p:cNvPr>
          <p:cNvSpPr>
            <a:spLocks noGrp="1"/>
          </p:cNvSpPr>
          <p:nvPr>
            <p:ph type="title"/>
          </p:nvPr>
        </p:nvSpPr>
        <p:spPr/>
        <p:txBody>
          <a:bodyPr/>
          <a:lstStyle/>
          <a:p>
            <a:pPr algn="r"/>
            <a:r>
              <a:rPr lang="en-GB" dirty="0"/>
              <a:t>Stack </a:t>
            </a:r>
          </a:p>
        </p:txBody>
      </p:sp>
      <p:sp>
        <p:nvSpPr>
          <p:cNvPr id="3" name="Content Placeholder 2">
            <a:extLst>
              <a:ext uri="{FF2B5EF4-FFF2-40B4-BE49-F238E27FC236}">
                <a16:creationId xmlns:a16="http://schemas.microsoft.com/office/drawing/2014/main" id="{3CC3A11E-0F4E-416E-8AA3-4EDC43789FE5}"/>
              </a:ext>
            </a:extLst>
          </p:cNvPr>
          <p:cNvSpPr>
            <a:spLocks noGrp="1"/>
          </p:cNvSpPr>
          <p:nvPr>
            <p:ph idx="1"/>
          </p:nvPr>
        </p:nvSpPr>
        <p:spPr>
          <a:xfrm>
            <a:off x="609600" y="1340767"/>
            <a:ext cx="10972800" cy="4785397"/>
          </a:xfrm>
        </p:spPr>
        <p:txBody>
          <a:bodyPr/>
          <a:lstStyle/>
          <a:p>
            <a:pPr marL="0" indent="0">
              <a:buNone/>
            </a:pPr>
            <a:r>
              <a:rPr lang="en-GB" sz="2000" dirty="0" err="1">
                <a:latin typeface="Courier New" panose="02070309020205020404" pitchFamily="49" charset="0"/>
                <a:cs typeface="Courier New" panose="02070309020205020404" pitchFamily="49" charset="0"/>
              </a:rPr>
              <a:t>df.stack</a:t>
            </a:r>
            <a:r>
              <a:rPr lang="en-GB" sz="2000" dirty="0">
                <a:latin typeface="Courier New" panose="02070309020205020404" pitchFamily="49" charset="0"/>
                <a:cs typeface="Courier New" panose="02070309020205020404" pitchFamily="49" charset="0"/>
              </a:rPr>
              <a:t>()	</a:t>
            </a:r>
            <a:r>
              <a:rPr lang="en-GB" sz="2400" dirty="0"/>
              <a:t>Combines the last two columns into one with a column of labels:</a:t>
            </a:r>
          </a:p>
          <a:p>
            <a:pPr marL="0" indent="0">
              <a:buNone/>
            </a:pPr>
            <a:r>
              <a:rPr lang="en-GB" sz="2000" dirty="0"/>
              <a:t>A 	B</a:t>
            </a:r>
          </a:p>
          <a:p>
            <a:pPr marL="0" indent="0">
              <a:buNone/>
            </a:pPr>
            <a:r>
              <a:rPr lang="en-GB" sz="2000" dirty="0"/>
              <a:t>10	20</a:t>
            </a:r>
          </a:p>
          <a:p>
            <a:pPr marL="0" indent="0">
              <a:buNone/>
            </a:pPr>
            <a:r>
              <a:rPr lang="en-GB" sz="2000" dirty="0"/>
              <a:t>30	40</a:t>
            </a:r>
          </a:p>
          <a:p>
            <a:pPr marL="0" indent="0">
              <a:buNone/>
            </a:pPr>
            <a:endParaRPr lang="en-GB" sz="2000" dirty="0"/>
          </a:p>
          <a:p>
            <a:pPr marL="0" indent="0">
              <a:buNone/>
            </a:pPr>
            <a:r>
              <a:rPr lang="en-GB" sz="2000" dirty="0"/>
              <a:t>A	10</a:t>
            </a:r>
          </a:p>
          <a:p>
            <a:pPr marL="0" indent="0">
              <a:buNone/>
            </a:pPr>
            <a:r>
              <a:rPr lang="en-GB" sz="2000" dirty="0"/>
              <a:t>B	20</a:t>
            </a:r>
          </a:p>
          <a:p>
            <a:pPr marL="0" indent="0">
              <a:buNone/>
            </a:pPr>
            <a:r>
              <a:rPr lang="en-GB" sz="2000" dirty="0"/>
              <a:t>A	30</a:t>
            </a:r>
          </a:p>
          <a:p>
            <a:pPr marL="0" indent="0">
              <a:buNone/>
            </a:pPr>
            <a:r>
              <a:rPr lang="en-GB" sz="2000" dirty="0"/>
              <a:t>B	40</a:t>
            </a:r>
          </a:p>
          <a:p>
            <a:pPr marL="0" indent="0">
              <a:buNone/>
            </a:pPr>
            <a:r>
              <a:rPr lang="en-GB" sz="2000" dirty="0">
                <a:latin typeface="Courier New" panose="02070309020205020404" pitchFamily="49" charset="0"/>
                <a:cs typeface="Courier New" panose="02070309020205020404" pitchFamily="49" charset="0"/>
              </a:rPr>
              <a:t>unstack() </a:t>
            </a:r>
            <a:r>
              <a:rPr lang="en-GB" sz="2000" dirty="0"/>
              <a:t>does the opposite.</a:t>
            </a:r>
          </a:p>
          <a:p>
            <a:pPr marL="0" indent="0">
              <a:buNone/>
            </a:pPr>
            <a:r>
              <a:rPr lang="en-GB" sz="2000" dirty="0"/>
              <a:t>For more sophistication, see pivot tables:</a:t>
            </a:r>
          </a:p>
          <a:p>
            <a:pPr marL="0" indent="0">
              <a:buNone/>
            </a:pPr>
            <a:r>
              <a:rPr lang="en-GB" sz="2400" dirty="0">
                <a:solidFill>
                  <a:schemeClr val="tx2">
                    <a:lumMod val="60000"/>
                    <a:lumOff val="40000"/>
                  </a:schemeClr>
                </a:solidFill>
              </a:rPr>
              <a:t>http://pandas.pydata.org/pandas-docs/stable/reshaping.html#pivot-tables</a:t>
            </a:r>
            <a:endParaRPr lang="en-GB" sz="2800" dirty="0">
              <a:solidFill>
                <a:schemeClr val="tx2">
                  <a:lumMod val="60000"/>
                  <a:lumOff val="40000"/>
                </a:schemeClr>
              </a:solidFill>
            </a:endParaRPr>
          </a:p>
        </p:txBody>
      </p:sp>
    </p:spTree>
    <p:extLst>
      <p:ext uri="{BB962C8B-B14F-4D97-AF65-F5344CB8AC3E}">
        <p14:creationId xmlns:p14="http://schemas.microsoft.com/office/powerpoint/2010/main" val="187798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DAF21-90DE-4AD5-BE93-2E09ACA3D94D}"/>
              </a:ext>
            </a:extLst>
          </p:cNvPr>
          <p:cNvSpPr>
            <a:spLocks noGrp="1"/>
          </p:cNvSpPr>
          <p:nvPr>
            <p:ph type="title"/>
          </p:nvPr>
        </p:nvSpPr>
        <p:spPr/>
        <p:txBody>
          <a:bodyPr/>
          <a:lstStyle/>
          <a:p>
            <a:pPr algn="r"/>
            <a:r>
              <a:rPr lang="en-GB" dirty="0"/>
              <a:t>Looping</a:t>
            </a:r>
          </a:p>
        </p:txBody>
      </p:sp>
      <p:sp>
        <p:nvSpPr>
          <p:cNvPr id="3" name="Content Placeholder 2">
            <a:extLst>
              <a:ext uri="{FF2B5EF4-FFF2-40B4-BE49-F238E27FC236}">
                <a16:creationId xmlns:a16="http://schemas.microsoft.com/office/drawing/2014/main" id="{CE87934C-1CFD-4C7B-8137-2D4CE567F69F}"/>
              </a:ext>
            </a:extLst>
          </p:cNvPr>
          <p:cNvSpPr>
            <a:spLocks noGrp="1"/>
          </p:cNvSpPr>
          <p:nvPr>
            <p:ph idx="1"/>
          </p:nvPr>
        </p:nvSpPr>
        <p:spPr/>
        <p:txBody>
          <a:bodyPr/>
          <a:lstStyle/>
          <a:p>
            <a:pPr marL="0" indent="0">
              <a:buNone/>
            </a:pPr>
            <a:r>
              <a:rPr lang="en-GB" sz="2400" dirty="0">
                <a:latin typeface="Courier New" panose="02070309020205020404" pitchFamily="49" charset="0"/>
                <a:cs typeface="Courier New" panose="02070309020205020404" pitchFamily="49" charset="0"/>
              </a:rPr>
              <a:t>for col in </a:t>
            </a:r>
            <a:r>
              <a:rPr lang="en-GB" sz="2400" dirty="0" err="1">
                <a:latin typeface="Courier New" panose="02070309020205020404" pitchFamily="49" charset="0"/>
                <a:cs typeface="Courier New" panose="02070309020205020404" pitchFamily="49" charset="0"/>
              </a:rPr>
              <a:t>df.columns</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series = </a:t>
            </a: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a:t>
            </a:r>
          </a:p>
          <a:p>
            <a:pPr marL="0" indent="0">
              <a:buNone/>
            </a:pPr>
            <a:r>
              <a:rPr lang="en-GB" sz="2400" dirty="0">
                <a:latin typeface="Courier New" panose="02070309020205020404" pitchFamily="49" charset="0"/>
                <a:cs typeface="Courier New" panose="02070309020205020404" pitchFamily="49" charset="0"/>
              </a:rPr>
              <a:t>	for index in </a:t>
            </a:r>
            <a:r>
              <a:rPr lang="en-GB" sz="2400" dirty="0" err="1">
                <a:latin typeface="Courier New" panose="02070309020205020404" pitchFamily="49" charset="0"/>
                <a:cs typeface="Courier New" panose="02070309020205020404" pitchFamily="49" charset="0"/>
              </a:rPr>
              <a:t>df.indices</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print(series[index])</a:t>
            </a:r>
          </a:p>
          <a:p>
            <a:pPr marL="0" indent="0">
              <a:buNone/>
            </a:pPr>
            <a:endParaRPr lang="en-GB" sz="2800" dirty="0"/>
          </a:p>
          <a:p>
            <a:pPr marL="0" indent="0">
              <a:buNone/>
            </a:pPr>
            <a:r>
              <a:rPr lang="en-GB" sz="2800" dirty="0"/>
              <a:t>But, again, generally unneeded: most operations take in series and process them elementwise.</a:t>
            </a:r>
          </a:p>
          <a:p>
            <a:pPr marL="0" indent="0">
              <a:buNone/>
            </a:pPr>
            <a:r>
              <a:rPr lang="en-GB" sz="2800" dirty="0"/>
              <a:t>If column names are sound variable names, they can be accessed like: </a:t>
            </a:r>
          </a:p>
          <a:p>
            <a:pPr marL="0" indent="0">
              <a:buNone/>
            </a:pPr>
            <a:r>
              <a:rPr lang="en-GB" sz="2400" dirty="0">
                <a:latin typeface="Courier New" panose="02070309020205020404" pitchFamily="49" charset="0"/>
                <a:cs typeface="Courier New" panose="02070309020205020404" pitchFamily="49" charset="0"/>
              </a:rPr>
              <a:t>df.col1</a:t>
            </a:r>
          </a:p>
          <a:p>
            <a:pPr marL="0" indent="0">
              <a:buNone/>
            </a:pPr>
            <a:endParaRPr lang="en-GB" sz="2800" dirty="0"/>
          </a:p>
          <a:p>
            <a:pPr marL="0" indent="0">
              <a:buNone/>
            </a:pPr>
            <a:endParaRPr lang="en-GB" dirty="0"/>
          </a:p>
        </p:txBody>
      </p:sp>
    </p:spTree>
    <p:extLst>
      <p:ext uri="{BB962C8B-B14F-4D97-AF65-F5344CB8AC3E}">
        <p14:creationId xmlns:p14="http://schemas.microsoft.com/office/powerpoint/2010/main" val="181657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A8AB1-CDCC-4188-8AF4-5A87601AC147}"/>
              </a:ext>
            </a:extLst>
          </p:cNvPr>
          <p:cNvSpPr>
            <a:spLocks noGrp="1"/>
          </p:cNvSpPr>
          <p:nvPr>
            <p:ph type="title"/>
          </p:nvPr>
        </p:nvSpPr>
        <p:spPr/>
        <p:txBody>
          <a:bodyPr/>
          <a:lstStyle/>
          <a:p>
            <a:pPr algn="r"/>
            <a:r>
              <a:rPr lang="en-GB" dirty="0"/>
              <a:t>Columns as results</a:t>
            </a:r>
          </a:p>
        </p:txBody>
      </p:sp>
      <p:sp>
        <p:nvSpPr>
          <p:cNvPr id="3" name="Content Placeholder 2">
            <a:extLst>
              <a:ext uri="{FF2B5EF4-FFF2-40B4-BE49-F238E27FC236}">
                <a16:creationId xmlns:a16="http://schemas.microsoft.com/office/drawing/2014/main" id="{0BBEEE95-90C6-490D-AC08-31CAB7DF9720}"/>
              </a:ext>
            </a:extLst>
          </p:cNvPr>
          <p:cNvSpPr>
            <a:spLocks noGrp="1"/>
          </p:cNvSpPr>
          <p:nvPr>
            <p:ph idx="1"/>
          </p:nvPr>
        </p:nvSpPr>
        <p:spPr>
          <a:xfrm>
            <a:off x="335360" y="1600201"/>
            <a:ext cx="11593288" cy="4525963"/>
          </a:xfrm>
        </p:spPr>
        <p:txBody>
          <a:bodyPr/>
          <a:lstStyle/>
          <a:p>
            <a:pPr marL="0" indent="0">
              <a:buNone/>
            </a:pP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['col3'] = </a:t>
            </a: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['col1'] + </a:t>
            </a: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['col2']</a:t>
            </a:r>
          </a:p>
          <a:p>
            <a:pPr marL="0" indent="0">
              <a:buNone/>
            </a:pP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['col2'] = </a:t>
            </a: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['col1'] &lt; 10	# Boolean values  </a:t>
            </a:r>
          </a:p>
          <a:p>
            <a:pPr marL="0" indent="0">
              <a:buNone/>
            </a:pP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['col1'] = 10</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df2 = </a:t>
            </a:r>
            <a:r>
              <a:rPr lang="en-GB" sz="2400" dirty="0" err="1">
                <a:latin typeface="Courier New" panose="02070309020205020404" pitchFamily="49" charset="0"/>
                <a:cs typeface="Courier New" panose="02070309020205020404" pitchFamily="49" charset="0"/>
              </a:rPr>
              <a:t>df.assign</a:t>
            </a:r>
            <a:r>
              <a:rPr lang="en-GB" sz="2400" dirty="0">
                <a:latin typeface="Courier New" panose="02070309020205020404" pitchFamily="49" charset="0"/>
                <a:cs typeface="Courier New" panose="02070309020205020404" pitchFamily="49" charset="0"/>
              </a:rPr>
              <a:t>(col3 = </a:t>
            </a:r>
            <a:r>
              <a:rPr lang="en-GB" sz="2400" dirty="0" err="1">
                <a:latin typeface="Courier New" panose="02070309020205020404" pitchFamily="49" charset="0"/>
                <a:cs typeface="Courier New" panose="02070309020205020404" pitchFamily="49" charset="0"/>
              </a:rPr>
              <a:t>someFuntion</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['col1'], col4 = 10)</a:t>
            </a:r>
          </a:p>
          <a:p>
            <a:pPr marL="0" indent="0">
              <a:buNone/>
            </a:pPr>
            <a:r>
              <a:rPr lang="en-GB" dirty="0"/>
              <a:t>Assign always returns a copy. Note names not strings. Cols inserted alphabetically, and you can't use cols created elsewhere in the statement.</a:t>
            </a:r>
          </a:p>
        </p:txBody>
      </p:sp>
    </p:spTree>
    <p:extLst>
      <p:ext uri="{BB962C8B-B14F-4D97-AF65-F5344CB8AC3E}">
        <p14:creationId xmlns:p14="http://schemas.microsoft.com/office/powerpoint/2010/main" val="3511277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DF9AB-4C51-49EF-AAB6-1BFA49876724}"/>
              </a:ext>
            </a:extLst>
          </p:cNvPr>
          <p:cNvSpPr>
            <a:spLocks noGrp="1"/>
          </p:cNvSpPr>
          <p:nvPr>
            <p:ph type="title"/>
          </p:nvPr>
        </p:nvSpPr>
        <p:spPr/>
        <p:txBody>
          <a:bodyPr/>
          <a:lstStyle/>
          <a:p>
            <a:pPr algn="r"/>
            <a:r>
              <a:rPr lang="en-GB" dirty="0"/>
              <a:t>Functions</a:t>
            </a:r>
          </a:p>
        </p:txBody>
      </p:sp>
      <p:sp>
        <p:nvSpPr>
          <p:cNvPr id="3" name="Content Placeholder 2">
            <a:extLst>
              <a:ext uri="{FF2B5EF4-FFF2-40B4-BE49-F238E27FC236}">
                <a16:creationId xmlns:a16="http://schemas.microsoft.com/office/drawing/2014/main" id="{1F620C6A-F43A-4AF2-A699-2AAFE15789EF}"/>
              </a:ext>
            </a:extLst>
          </p:cNvPr>
          <p:cNvSpPr>
            <a:spLocks noGrp="1"/>
          </p:cNvSpPr>
          <p:nvPr>
            <p:ph idx="1"/>
          </p:nvPr>
        </p:nvSpPr>
        <p:spPr>
          <a:xfrm>
            <a:off x="609600" y="1844824"/>
            <a:ext cx="10972800" cy="4738538"/>
          </a:xfrm>
        </p:spPr>
        <p:txBody>
          <a:bodyPr/>
          <a:lstStyle/>
          <a:p>
            <a:pPr marL="0" indent="0">
              <a:buNone/>
            </a:pPr>
            <a:r>
              <a:rPr lang="en-GB" sz="2800" dirty="0"/>
              <a:t>Generally functions on two series result in the union of the labels.</a:t>
            </a:r>
          </a:p>
          <a:p>
            <a:pPr marL="0" indent="0">
              <a:buNone/>
            </a:pPr>
            <a:r>
              <a:rPr lang="en-GB" sz="2800" dirty="0"/>
              <a:t>Generally both series and </a:t>
            </a:r>
            <a:r>
              <a:rPr lang="en-GB" sz="2800" dirty="0" err="1"/>
              <a:t>dataframes</a:t>
            </a:r>
            <a:r>
              <a:rPr lang="en-GB" sz="2800" dirty="0"/>
              <a:t> work well with </a:t>
            </a:r>
            <a:r>
              <a:rPr lang="en-GB" sz="2800" dirty="0" err="1"/>
              <a:t>numpy</a:t>
            </a:r>
            <a:r>
              <a:rPr lang="en-GB" sz="2800" dirty="0"/>
              <a:t> functions.</a:t>
            </a:r>
          </a:p>
          <a:p>
            <a:pPr marL="0" indent="0">
              <a:buNone/>
            </a:pPr>
            <a:r>
              <a:rPr lang="en-GB" sz="2800" dirty="0"/>
              <a:t>Note that the documentation sometimes calls functions "operations".</a:t>
            </a:r>
          </a:p>
          <a:p>
            <a:pPr marL="0" indent="0">
              <a:buNone/>
            </a:pPr>
            <a:r>
              <a:rPr lang="en-GB" sz="2800" dirty="0"/>
              <a:t>Operations generally exclude nan.</a:t>
            </a:r>
          </a:p>
          <a:p>
            <a:pPr marL="0" indent="0">
              <a:buNone/>
            </a:pPr>
            <a:r>
              <a:rPr lang="en-GB" sz="2800" dirty="0" err="1">
                <a:latin typeface="Courier New" panose="02070309020205020404" pitchFamily="49" charset="0"/>
                <a:cs typeface="Courier New" panose="02070309020205020404" pitchFamily="49" charset="0"/>
              </a:rPr>
              <a:t>df.mean</a:t>
            </a:r>
            <a:r>
              <a:rPr lang="en-GB" sz="2800" dirty="0">
                <a:latin typeface="Courier New" panose="02070309020205020404" pitchFamily="49" charset="0"/>
                <a:cs typeface="Courier New" panose="02070309020205020404" pitchFamily="49" charset="0"/>
              </a:rPr>
              <a:t>()</a:t>
            </a:r>
            <a:r>
              <a:rPr lang="en-GB" sz="2800" dirty="0"/>
              <a:t>	Per column</a:t>
            </a:r>
          </a:p>
          <a:p>
            <a:pPr marL="0" indent="0">
              <a:buNone/>
            </a:pPr>
            <a:r>
              <a:rPr lang="en-GB" sz="2800" dirty="0" err="1">
                <a:latin typeface="Courier New" panose="02070309020205020404" pitchFamily="49" charset="0"/>
                <a:cs typeface="Courier New" panose="02070309020205020404" pitchFamily="49" charset="0"/>
              </a:rPr>
              <a:t>df.mean</a:t>
            </a:r>
            <a:r>
              <a:rPr lang="en-GB" sz="2800" dirty="0">
                <a:latin typeface="Courier New" panose="02070309020205020404" pitchFamily="49" charset="0"/>
                <a:cs typeface="Courier New" panose="02070309020205020404" pitchFamily="49" charset="0"/>
              </a:rPr>
              <a:t>(1)	</a:t>
            </a:r>
            <a:r>
              <a:rPr lang="en-GB" sz="2800" dirty="0"/>
              <a:t>Per row</a:t>
            </a:r>
          </a:p>
          <a:p>
            <a:pPr marL="0" indent="0">
              <a:buNone/>
            </a:pPr>
            <a:endParaRPr lang="en-GB" sz="2800" dirty="0"/>
          </a:p>
          <a:p>
            <a:pPr marL="0" indent="0">
              <a:buNone/>
            </a:pPr>
            <a:r>
              <a:rPr lang="en-GB" sz="2800" dirty="0"/>
              <a:t>Complete API of functions at:</a:t>
            </a:r>
          </a:p>
          <a:p>
            <a:pPr marL="0" indent="0">
              <a:buNone/>
            </a:pPr>
            <a:r>
              <a:rPr lang="en-GB" sz="2800" dirty="0">
                <a:solidFill>
                  <a:schemeClr val="tx2">
                    <a:lumMod val="60000"/>
                    <a:lumOff val="40000"/>
                  </a:schemeClr>
                </a:solidFill>
              </a:rPr>
              <a:t>http://pandas.pydata.org/pandas-docs/stable/api.html</a:t>
            </a:r>
          </a:p>
        </p:txBody>
      </p:sp>
    </p:spTree>
    <p:extLst>
      <p:ext uri="{BB962C8B-B14F-4D97-AF65-F5344CB8AC3E}">
        <p14:creationId xmlns:p14="http://schemas.microsoft.com/office/powerpoint/2010/main" val="3780847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164A5-E114-42DF-8A57-E1E5FB9100D3}"/>
              </a:ext>
            </a:extLst>
          </p:cNvPr>
          <p:cNvSpPr>
            <a:spLocks noGrp="1"/>
          </p:cNvSpPr>
          <p:nvPr>
            <p:ph type="title"/>
          </p:nvPr>
        </p:nvSpPr>
        <p:spPr/>
        <p:txBody>
          <a:bodyPr/>
          <a:lstStyle/>
          <a:p>
            <a:pPr algn="r"/>
            <a:r>
              <a:rPr lang="en-GB" dirty="0"/>
              <a:t>Useful operations</a:t>
            </a:r>
          </a:p>
        </p:txBody>
      </p:sp>
      <p:sp>
        <p:nvSpPr>
          <p:cNvPr id="3" name="Content Placeholder 2">
            <a:extLst>
              <a:ext uri="{FF2B5EF4-FFF2-40B4-BE49-F238E27FC236}">
                <a16:creationId xmlns:a16="http://schemas.microsoft.com/office/drawing/2014/main" id="{8A433542-431A-4250-83E8-F555D2D6F7BA}"/>
              </a:ext>
            </a:extLst>
          </p:cNvPr>
          <p:cNvSpPr>
            <a:spLocks noGrp="1"/>
          </p:cNvSpPr>
          <p:nvPr>
            <p:ph idx="1"/>
          </p:nvPr>
        </p:nvSpPr>
        <p:spPr>
          <a:xfrm>
            <a:off x="191344" y="2060848"/>
            <a:ext cx="11881320" cy="4065316"/>
          </a:xfrm>
        </p:spPr>
        <p:txBody>
          <a:bodyPr/>
          <a:lstStyle/>
          <a:p>
            <a:pPr marL="0" indent="0">
              <a:buNone/>
            </a:pPr>
            <a:r>
              <a:rPr lang="en-GB" sz="2800" dirty="0" err="1">
                <a:latin typeface="Courier New" panose="02070309020205020404" pitchFamily="49" charset="0"/>
                <a:cs typeface="Courier New" panose="02070309020205020404" pitchFamily="49" charset="0"/>
              </a:rPr>
              <a:t>df.describe</a:t>
            </a:r>
            <a:r>
              <a:rPr lang="en-GB" sz="2800" dirty="0">
                <a:latin typeface="Courier New" panose="02070309020205020404" pitchFamily="49" charset="0"/>
                <a:cs typeface="Courier New" panose="02070309020205020404" pitchFamily="49" charset="0"/>
              </a:rPr>
              <a:t>()</a:t>
            </a:r>
            <a:r>
              <a:rPr lang="en-GB" dirty="0"/>
              <a:t>		Quick stats summary</a:t>
            </a:r>
          </a:p>
          <a:p>
            <a:pPr marL="0" indent="0">
              <a:buNone/>
            </a:pPr>
            <a:r>
              <a:rPr lang="en-GB" sz="2800" dirty="0" err="1">
                <a:latin typeface="Courier New" panose="02070309020205020404" pitchFamily="49" charset="0"/>
                <a:cs typeface="Courier New" panose="02070309020205020404" pitchFamily="49" charset="0"/>
              </a:rPr>
              <a:t>df.apply</a:t>
            </a:r>
            <a:r>
              <a:rPr lang="en-GB" sz="2800" dirty="0">
                <a:latin typeface="Courier New" panose="02070309020205020404" pitchFamily="49" charset="0"/>
                <a:cs typeface="Courier New" panose="02070309020205020404" pitchFamily="49" charset="0"/>
              </a:rPr>
              <a:t>(function)</a:t>
            </a:r>
            <a:r>
              <a:rPr lang="en-GB" dirty="0"/>
              <a:t>	Applies </a:t>
            </a:r>
            <a:r>
              <a:rPr lang="en-GB" dirty="0" err="1"/>
              <a:t>function,lambda</a:t>
            </a:r>
            <a:r>
              <a:rPr lang="en-GB" dirty="0"/>
              <a:t> etc. to data in cols</a:t>
            </a:r>
          </a:p>
          <a:p>
            <a:pPr marL="0" indent="0">
              <a:buNone/>
            </a:pPr>
            <a:r>
              <a:rPr lang="en-GB" sz="2800" dirty="0" err="1">
                <a:latin typeface="Courier New" panose="02070309020205020404" pitchFamily="49" charset="0"/>
                <a:cs typeface="Courier New" panose="02070309020205020404" pitchFamily="49" charset="0"/>
              </a:rPr>
              <a:t>df.value_counts</a:t>
            </a:r>
            <a:r>
              <a:rPr lang="en-GB" sz="2800" dirty="0">
                <a:latin typeface="Courier New" panose="02070309020205020404" pitchFamily="49" charset="0"/>
                <a:cs typeface="Courier New" panose="02070309020205020404" pitchFamily="49" charset="0"/>
              </a:rPr>
              <a:t>()</a:t>
            </a:r>
            <a:r>
              <a:rPr lang="en-GB" dirty="0"/>
              <a:t>		Histogram</a:t>
            </a:r>
          </a:p>
          <a:p>
            <a:pPr marL="0" indent="0">
              <a:buNone/>
            </a:pPr>
            <a:r>
              <a:rPr lang="en-GB" sz="2800" dirty="0" err="1">
                <a:latin typeface="Courier New" panose="02070309020205020404" pitchFamily="49" charset="0"/>
                <a:cs typeface="Courier New" panose="02070309020205020404" pitchFamily="49" charset="0"/>
              </a:rPr>
              <a:t>df.T</a:t>
            </a:r>
            <a:r>
              <a:rPr lang="en-GB" dirty="0"/>
              <a:t>	or </a:t>
            </a:r>
            <a:r>
              <a:rPr lang="en-GB" sz="2800" dirty="0" err="1">
                <a:latin typeface="Courier New" panose="02070309020205020404" pitchFamily="49" charset="0"/>
                <a:cs typeface="Courier New" panose="02070309020205020404" pitchFamily="49" charset="0"/>
              </a:rPr>
              <a:t>pandas.transpose</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df</a:t>
            </a:r>
            <a:r>
              <a:rPr lang="en-GB" sz="2800" dirty="0">
                <a:latin typeface="Courier New" panose="02070309020205020404" pitchFamily="49" charset="0"/>
                <a:cs typeface="Courier New" panose="02070309020205020404" pitchFamily="49" charset="0"/>
              </a:rPr>
              <a:t>)</a:t>
            </a:r>
            <a:r>
              <a:rPr lang="en-GB" dirty="0"/>
              <a:t>	 Transpose rows for columns.</a:t>
            </a:r>
          </a:p>
          <a:p>
            <a:pPr marL="0" indent="0">
              <a:buNone/>
            </a:pPr>
            <a:endParaRPr lang="en-GB" dirty="0"/>
          </a:p>
        </p:txBody>
      </p:sp>
    </p:spTree>
    <p:extLst>
      <p:ext uri="{BB962C8B-B14F-4D97-AF65-F5344CB8AC3E}">
        <p14:creationId xmlns:p14="http://schemas.microsoft.com/office/powerpoint/2010/main" val="823922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23717-CCA3-4E48-AA7F-F120CED30313}"/>
              </a:ext>
            </a:extLst>
          </p:cNvPr>
          <p:cNvSpPr>
            <a:spLocks noGrp="1"/>
          </p:cNvSpPr>
          <p:nvPr>
            <p:ph type="title"/>
          </p:nvPr>
        </p:nvSpPr>
        <p:spPr/>
        <p:txBody>
          <a:bodyPr/>
          <a:lstStyle/>
          <a:p>
            <a:pPr algn="r"/>
            <a:r>
              <a:rPr lang="en-GB" dirty="0"/>
              <a:t>Creating Series</a:t>
            </a:r>
          </a:p>
        </p:txBody>
      </p:sp>
      <p:sp>
        <p:nvSpPr>
          <p:cNvPr id="3" name="Content Placeholder 2">
            <a:extLst>
              <a:ext uri="{FF2B5EF4-FFF2-40B4-BE49-F238E27FC236}">
                <a16:creationId xmlns:a16="http://schemas.microsoft.com/office/drawing/2014/main" id="{9BF8EFA7-26C4-4E45-94E4-4807E1695202}"/>
              </a:ext>
            </a:extLst>
          </p:cNvPr>
          <p:cNvSpPr>
            <a:spLocks noGrp="1"/>
          </p:cNvSpPr>
          <p:nvPr>
            <p:ph idx="1"/>
          </p:nvPr>
        </p:nvSpPr>
        <p:spPr>
          <a:xfrm>
            <a:off x="609600" y="1196753"/>
            <a:ext cx="10972800" cy="4929412"/>
          </a:xfrm>
        </p:spPr>
        <p:txBody>
          <a:bodyPr/>
          <a:lstStyle/>
          <a:p>
            <a:pPr marL="0" indent="0">
              <a:buNone/>
            </a:pPr>
            <a:r>
              <a:rPr lang="en-GB" sz="2000" dirty="0">
                <a:latin typeface="Courier New" panose="02070309020205020404" pitchFamily="49" charset="0"/>
                <a:cs typeface="Courier New" panose="02070309020205020404" pitchFamily="49" charset="0"/>
              </a:rPr>
              <a:t>data = [1,2,3,numpy.nan,5,6]  		# nan == Not a Number</a:t>
            </a:r>
          </a:p>
          <a:p>
            <a:pPr marL="0" indent="0">
              <a:buNone/>
            </a:pPr>
            <a:r>
              <a:rPr lang="en-GB" sz="2000" dirty="0">
                <a:latin typeface="Courier New" panose="02070309020205020404" pitchFamily="49" charset="0"/>
                <a:cs typeface="Courier New" panose="02070309020205020404" pitchFamily="49" charset="0"/>
              </a:rPr>
              <a:t>unindexed = </a:t>
            </a:r>
            <a:r>
              <a:rPr lang="en-GB" sz="2000" dirty="0" err="1">
                <a:latin typeface="Courier New" panose="02070309020205020404" pitchFamily="49" charset="0"/>
                <a:cs typeface="Courier New" panose="02070309020205020404" pitchFamily="49" charset="0"/>
              </a:rPr>
              <a:t>pandas.Series</a:t>
            </a:r>
            <a:r>
              <a:rPr lang="en-GB" sz="2000" dirty="0">
                <a:latin typeface="Courier New" panose="02070309020205020404" pitchFamily="49" charset="0"/>
                <a:cs typeface="Courier New" panose="02070309020205020404" pitchFamily="49" charset="0"/>
              </a:rPr>
              <a:t>(data)</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indices = ['a', 'b', 'c', 'd', 'e']</a:t>
            </a:r>
          </a:p>
          <a:p>
            <a:pPr marL="0" indent="0">
              <a:buNone/>
            </a:pPr>
            <a:r>
              <a:rPr lang="en-GB" sz="2000" dirty="0">
                <a:latin typeface="Courier New" panose="02070309020205020404" pitchFamily="49" charset="0"/>
                <a:cs typeface="Courier New" panose="02070309020205020404" pitchFamily="49" charset="0"/>
              </a:rPr>
              <a:t>indexed = </a:t>
            </a:r>
            <a:r>
              <a:rPr lang="en-GB" sz="2000" dirty="0" err="1">
                <a:latin typeface="Courier New" panose="02070309020205020404" pitchFamily="49" charset="0"/>
                <a:cs typeface="Courier New" panose="02070309020205020404" pitchFamily="49" charset="0"/>
              </a:rPr>
              <a:t>pandas.Series</a:t>
            </a:r>
            <a:r>
              <a:rPr lang="en-GB" sz="2000" dirty="0">
                <a:latin typeface="Courier New" panose="02070309020205020404" pitchFamily="49" charset="0"/>
                <a:cs typeface="Courier New" panose="02070309020205020404" pitchFamily="49" charset="0"/>
              </a:rPr>
              <a:t>(data, index=indices)</a:t>
            </a:r>
          </a:p>
          <a:p>
            <a:pPr marL="0" indent="0">
              <a:buNone/>
            </a:pPr>
            <a:r>
              <a:rPr lang="fr-FR" sz="2000" dirty="0" err="1">
                <a:latin typeface="Courier New" panose="02070309020205020404" pitchFamily="49" charset="0"/>
                <a:cs typeface="Courier New" panose="02070309020205020404" pitchFamily="49" charset="0"/>
              </a:rPr>
              <a:t>data_dict</a:t>
            </a:r>
            <a:r>
              <a:rPr lang="fr-FR" sz="2000" dirty="0">
                <a:latin typeface="Courier New" panose="02070309020205020404" pitchFamily="49" charset="0"/>
                <a:cs typeface="Courier New" panose="02070309020205020404" pitchFamily="49" charset="0"/>
              </a:rPr>
              <a:t> = {'a' : 1, 'b' : 2, 'c' : 3}</a:t>
            </a:r>
          </a:p>
          <a:p>
            <a:pPr marL="0" indent="0">
              <a:buNone/>
            </a:pPr>
            <a:r>
              <a:rPr lang="en-GB" sz="2000" dirty="0">
                <a:latin typeface="Courier New" panose="02070309020205020404" pitchFamily="49" charset="0"/>
                <a:cs typeface="Courier New" panose="02070309020205020404" pitchFamily="49" charset="0"/>
              </a:rPr>
              <a:t>indexed</a:t>
            </a:r>
            <a:r>
              <a:rPr lang="fr-FR"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pandas.Series</a:t>
            </a:r>
            <a:r>
              <a:rPr lang="en-GB" sz="2000" dirty="0">
                <a:latin typeface="Courier New" panose="02070309020205020404" pitchFamily="49" charset="0"/>
                <a:cs typeface="Courier New" panose="02070309020205020404" pitchFamily="49" charset="0"/>
              </a:rPr>
              <a:t>(</a:t>
            </a:r>
            <a:r>
              <a:rPr lang="fr-FR" sz="2000" dirty="0" err="1">
                <a:latin typeface="Courier New" panose="02070309020205020404" pitchFamily="49" charset="0"/>
                <a:cs typeface="Courier New" panose="02070309020205020404" pitchFamily="49" charset="0"/>
              </a:rPr>
              <a:t>data_dict</a:t>
            </a:r>
            <a:r>
              <a:rPr lang="fr-FR" sz="2000" dirty="0">
                <a:latin typeface="Courier New" panose="02070309020205020404" pitchFamily="49" charset="0"/>
                <a:cs typeface="Courier New" panose="02070309020205020404" pitchFamily="49" charset="0"/>
              </a:rPr>
              <a:t>)</a:t>
            </a:r>
          </a:p>
          <a:p>
            <a:pPr marL="0" indent="0">
              <a:buNone/>
            </a:pPr>
            <a:endParaRPr lang="fr-FR" sz="2000" dirty="0">
              <a:latin typeface="Courier New" panose="02070309020205020404" pitchFamily="49" charset="0"/>
              <a:cs typeface="Courier New" panose="02070309020205020404" pitchFamily="49" charset="0"/>
            </a:endParaRPr>
          </a:p>
          <a:p>
            <a:pPr marL="0" indent="0">
              <a:buNone/>
            </a:pPr>
            <a:r>
              <a:rPr lang="fr-FR" sz="2000" dirty="0" err="1">
                <a:latin typeface="Courier New" panose="02070309020205020404" pitchFamily="49" charset="0"/>
                <a:cs typeface="Courier New" panose="02070309020205020404" pitchFamily="49" charset="0"/>
              </a:rPr>
              <a:t>fives</a:t>
            </a:r>
            <a:r>
              <a:rPr lang="fr-FR"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pandas.Series</a:t>
            </a:r>
            <a:r>
              <a:rPr lang="en-GB" sz="2000" dirty="0">
                <a:latin typeface="Courier New" panose="02070309020205020404" pitchFamily="49" charset="0"/>
                <a:cs typeface="Courier New" panose="02070309020205020404" pitchFamily="49" charset="0"/>
              </a:rPr>
              <a:t>(</a:t>
            </a:r>
            <a:r>
              <a:rPr lang="fr-FR" sz="2000" dirty="0">
                <a:latin typeface="Courier New" panose="02070309020205020404" pitchFamily="49" charset="0"/>
                <a:cs typeface="Courier New" panose="02070309020205020404" pitchFamily="49" charset="0"/>
              </a:rPr>
              <a:t>5, indices) 		# Fill </a:t>
            </a:r>
            <a:r>
              <a:rPr lang="fr-FR" sz="2000" dirty="0" err="1">
                <a:latin typeface="Courier New" panose="02070309020205020404" pitchFamily="49" charset="0"/>
                <a:cs typeface="Courier New" panose="02070309020205020404" pitchFamily="49" charset="0"/>
              </a:rPr>
              <a:t>with</a:t>
            </a:r>
            <a:r>
              <a:rPr lang="fr-FR" sz="2000" dirty="0">
                <a:latin typeface="Courier New" panose="02070309020205020404" pitchFamily="49" charset="0"/>
                <a:cs typeface="Courier New" panose="02070309020205020404" pitchFamily="49" charset="0"/>
              </a:rPr>
              <a:t> 5s.</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named = </a:t>
            </a:r>
            <a:r>
              <a:rPr lang="en-GB" sz="2000" dirty="0" err="1">
                <a:latin typeface="Courier New" panose="02070309020205020404" pitchFamily="49" charset="0"/>
                <a:cs typeface="Courier New" panose="02070309020205020404" pitchFamily="49" charset="0"/>
              </a:rPr>
              <a:t>pandas.Series</a:t>
            </a:r>
            <a:r>
              <a:rPr lang="en-GB" sz="2000" dirty="0">
                <a:latin typeface="Courier New" panose="02070309020205020404" pitchFamily="49" charset="0"/>
                <a:cs typeface="Courier New" panose="02070309020205020404" pitchFamily="49" charset="0"/>
              </a:rPr>
              <a:t>(data, name='</a:t>
            </a:r>
            <a:r>
              <a:rPr lang="en-GB" sz="2000" dirty="0" err="1">
                <a:latin typeface="Courier New" panose="02070309020205020404" pitchFamily="49" charset="0"/>
                <a:cs typeface="Courier New" panose="02070309020205020404" pitchFamily="49" charset="0"/>
              </a:rPr>
              <a:t>mydata</a:t>
            </a:r>
            <a:r>
              <a:rPr lang="en-GB" sz="2000" dirty="0">
                <a:latin typeface="Courier New" panose="02070309020205020404" pitchFamily="49" charset="0"/>
                <a:cs typeface="Courier New" panose="02070309020205020404" pitchFamily="49" charset="0"/>
              </a:rPr>
              <a:t>')</a:t>
            </a:r>
          </a:p>
          <a:p>
            <a:pPr marL="0" indent="0">
              <a:buNone/>
            </a:pPr>
            <a:r>
              <a:rPr lang="en-GB" sz="2000" dirty="0" err="1">
                <a:latin typeface="Courier New" panose="02070309020205020404" pitchFamily="49" charset="0"/>
                <a:cs typeface="Courier New" panose="02070309020205020404" pitchFamily="49" charset="0"/>
              </a:rPr>
              <a:t>named.rename</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my_data</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print(named.name)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495865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1AB3C-AB5B-4E39-A941-81710EEF9BCA}"/>
              </a:ext>
            </a:extLst>
          </p:cNvPr>
          <p:cNvSpPr>
            <a:spLocks noGrp="1"/>
          </p:cNvSpPr>
          <p:nvPr>
            <p:ph type="title"/>
          </p:nvPr>
        </p:nvSpPr>
        <p:spPr/>
        <p:txBody>
          <a:bodyPr/>
          <a:lstStyle/>
          <a:p>
            <a:pPr algn="r"/>
            <a:r>
              <a:rPr lang="en-GB" dirty="0"/>
              <a:t>Categorical data</a:t>
            </a:r>
          </a:p>
        </p:txBody>
      </p:sp>
      <p:sp>
        <p:nvSpPr>
          <p:cNvPr id="3" name="Content Placeholder 2">
            <a:extLst>
              <a:ext uri="{FF2B5EF4-FFF2-40B4-BE49-F238E27FC236}">
                <a16:creationId xmlns:a16="http://schemas.microsoft.com/office/drawing/2014/main" id="{12A3BBE1-D000-443B-B820-82B4789FD6F4}"/>
              </a:ext>
            </a:extLst>
          </p:cNvPr>
          <p:cNvSpPr>
            <a:spLocks noGrp="1"/>
          </p:cNvSpPr>
          <p:nvPr>
            <p:ph idx="1"/>
          </p:nvPr>
        </p:nvSpPr>
        <p:spPr/>
        <p:txBody>
          <a:bodyPr/>
          <a:lstStyle/>
          <a:p>
            <a:pPr marL="0" indent="0">
              <a:buNone/>
            </a:pPr>
            <a:r>
              <a:rPr lang="en-GB" dirty="0"/>
              <a:t>Categorical data can be:</a:t>
            </a:r>
          </a:p>
          <a:p>
            <a:pPr marL="0" indent="0">
              <a:buNone/>
            </a:pPr>
            <a:r>
              <a:rPr lang="en-GB" dirty="0"/>
              <a:t>renamed</a:t>
            </a:r>
          </a:p>
          <a:p>
            <a:pPr marL="0" indent="0">
              <a:buNone/>
            </a:pPr>
            <a:r>
              <a:rPr lang="en-GB" dirty="0"/>
              <a:t>sorted</a:t>
            </a:r>
          </a:p>
          <a:p>
            <a:pPr marL="0" indent="0">
              <a:buNone/>
            </a:pPr>
            <a:r>
              <a:rPr lang="en-GB" dirty="0"/>
              <a:t>grouped by (histogram-like)</a:t>
            </a:r>
          </a:p>
          <a:p>
            <a:pPr marL="0" indent="0">
              <a:buNone/>
            </a:pPr>
            <a:r>
              <a:rPr lang="en-GB" dirty="0"/>
              <a:t>merged and </a:t>
            </a:r>
            <a:r>
              <a:rPr lang="en-GB" dirty="0" err="1"/>
              <a:t>unioned</a:t>
            </a:r>
            <a:endParaRPr lang="en-GB" dirty="0"/>
          </a:p>
          <a:p>
            <a:pPr marL="0" indent="0">
              <a:buNone/>
            </a:pPr>
            <a:r>
              <a:rPr lang="en-GB" dirty="0">
                <a:solidFill>
                  <a:schemeClr val="tx2">
                    <a:lumMod val="60000"/>
                    <a:lumOff val="40000"/>
                  </a:schemeClr>
                </a:solidFill>
              </a:rPr>
              <a:t>http://pandas.pydata.org/pandas-docs/stable/categorical.html</a:t>
            </a:r>
          </a:p>
        </p:txBody>
      </p:sp>
    </p:spTree>
    <p:extLst>
      <p:ext uri="{BB962C8B-B14F-4D97-AF65-F5344CB8AC3E}">
        <p14:creationId xmlns:p14="http://schemas.microsoft.com/office/powerpoint/2010/main" val="1333765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1C20E-24BC-4D95-B920-8A32EBCC7A08}"/>
              </a:ext>
            </a:extLst>
          </p:cNvPr>
          <p:cNvSpPr>
            <a:spLocks noGrp="1"/>
          </p:cNvSpPr>
          <p:nvPr>
            <p:ph type="title"/>
          </p:nvPr>
        </p:nvSpPr>
        <p:spPr/>
        <p:txBody>
          <a:bodyPr/>
          <a:lstStyle/>
          <a:p>
            <a:pPr algn="r"/>
            <a:r>
              <a:rPr lang="en-GB" dirty="0"/>
              <a:t>Time series data</a:t>
            </a:r>
          </a:p>
        </p:txBody>
      </p:sp>
      <p:sp>
        <p:nvSpPr>
          <p:cNvPr id="3" name="Content Placeholder 2">
            <a:extLst>
              <a:ext uri="{FF2B5EF4-FFF2-40B4-BE49-F238E27FC236}">
                <a16:creationId xmlns:a16="http://schemas.microsoft.com/office/drawing/2014/main" id="{F200FB0C-73C4-49E2-A900-CFEB3BDFCB34}"/>
              </a:ext>
            </a:extLst>
          </p:cNvPr>
          <p:cNvSpPr>
            <a:spLocks noGrp="1"/>
          </p:cNvSpPr>
          <p:nvPr>
            <p:ph idx="1"/>
          </p:nvPr>
        </p:nvSpPr>
        <p:spPr/>
        <p:txBody>
          <a:bodyPr/>
          <a:lstStyle/>
          <a:p>
            <a:pPr marL="0" indent="0">
              <a:buNone/>
            </a:pPr>
            <a:r>
              <a:rPr lang="en-GB" dirty="0"/>
              <a:t>Time series data can be:</a:t>
            </a:r>
          </a:p>
          <a:p>
            <a:pPr marL="0" indent="0">
              <a:buNone/>
            </a:pPr>
            <a:r>
              <a:rPr lang="en-GB" dirty="0"/>
              <a:t>resampled at lesser frequencies</a:t>
            </a:r>
          </a:p>
          <a:p>
            <a:pPr marL="0" indent="0">
              <a:buNone/>
            </a:pPr>
            <a:r>
              <a:rPr lang="en-GB" dirty="0"/>
              <a:t>converted between time zones and representations</a:t>
            </a:r>
          </a:p>
          <a:p>
            <a:pPr marL="0" indent="0">
              <a:buNone/>
            </a:pPr>
            <a:r>
              <a:rPr lang="en-GB" dirty="0"/>
              <a:t>sub-sampled and used in maths and indexing</a:t>
            </a:r>
          </a:p>
          <a:p>
            <a:pPr marL="0" indent="0">
              <a:buNone/>
            </a:pPr>
            <a:r>
              <a:rPr lang="en-GB" dirty="0"/>
              <a:t>analysed for holidays and business days</a:t>
            </a:r>
          </a:p>
          <a:p>
            <a:pPr marL="0" indent="0">
              <a:buNone/>
            </a:pPr>
            <a:r>
              <a:rPr lang="en-GB" dirty="0"/>
              <a:t>shifted/lagged</a:t>
            </a:r>
          </a:p>
          <a:p>
            <a:pPr marL="0" indent="0">
              <a:buNone/>
            </a:pPr>
            <a:r>
              <a:rPr lang="en-GB" dirty="0">
                <a:solidFill>
                  <a:schemeClr val="tx2">
                    <a:lumMod val="60000"/>
                    <a:lumOff val="40000"/>
                  </a:schemeClr>
                </a:solidFill>
              </a:rPr>
              <a:t>http://pandas.pydata.org/pandas-docs/stable/timeseries.html</a:t>
            </a:r>
          </a:p>
        </p:txBody>
      </p:sp>
    </p:spTree>
    <p:extLst>
      <p:ext uri="{BB962C8B-B14F-4D97-AF65-F5344CB8AC3E}">
        <p14:creationId xmlns:p14="http://schemas.microsoft.com/office/powerpoint/2010/main" val="1104225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028DD-5B84-4188-AB91-1A64CFD1EDED}"/>
              </a:ext>
            </a:extLst>
          </p:cNvPr>
          <p:cNvSpPr>
            <a:spLocks noGrp="1"/>
          </p:cNvSpPr>
          <p:nvPr>
            <p:ph type="title"/>
          </p:nvPr>
        </p:nvSpPr>
        <p:spPr/>
        <p:txBody>
          <a:bodyPr/>
          <a:lstStyle/>
          <a:p>
            <a:pPr algn="r"/>
            <a:r>
              <a:rPr lang="en-GB" dirty="0"/>
              <a:t>Plotting</a:t>
            </a:r>
          </a:p>
        </p:txBody>
      </p:sp>
      <p:sp>
        <p:nvSpPr>
          <p:cNvPr id="3" name="Content Placeholder 2">
            <a:extLst>
              <a:ext uri="{FF2B5EF4-FFF2-40B4-BE49-F238E27FC236}">
                <a16:creationId xmlns:a16="http://schemas.microsoft.com/office/drawing/2014/main" id="{781400B6-B845-4C87-A0C5-42C5F7D3F8F8}"/>
              </a:ext>
            </a:extLst>
          </p:cNvPr>
          <p:cNvSpPr>
            <a:spLocks noGrp="1"/>
          </p:cNvSpPr>
          <p:nvPr>
            <p:ph idx="1"/>
          </p:nvPr>
        </p:nvSpPr>
        <p:spPr>
          <a:xfrm>
            <a:off x="609600" y="274638"/>
            <a:ext cx="10972800" cy="6583361"/>
          </a:xfrm>
        </p:spPr>
        <p:txBody>
          <a:bodyPr/>
          <a:lstStyle/>
          <a:p>
            <a:pPr marL="0" indent="0">
              <a:buNone/>
            </a:pPr>
            <a:r>
              <a:rPr lang="en-GB" sz="2400" dirty="0" err="1"/>
              <a:t>matlibplot</a:t>
            </a:r>
            <a:r>
              <a:rPr lang="en-GB" sz="2400" dirty="0"/>
              <a:t> wrapped in pandas:</a:t>
            </a:r>
          </a:p>
          <a:p>
            <a:pPr marL="0" indent="0">
              <a:buNone/>
            </a:pPr>
            <a:r>
              <a:rPr lang="en-GB" sz="2400" dirty="0"/>
              <a:t>Complex plots may need </a:t>
            </a:r>
            <a:r>
              <a:rPr lang="en-GB" sz="2000" dirty="0" err="1">
                <a:latin typeface="Courier New" panose="02070309020205020404" pitchFamily="49" charset="0"/>
                <a:cs typeface="Courier New" panose="02070309020205020404" pitchFamily="49" charset="0"/>
              </a:rPr>
              <a:t>matplotlib.pyplot.figure</a:t>
            </a:r>
            <a:r>
              <a:rPr lang="en-GB" sz="2000" dirty="0">
                <a:latin typeface="Courier New" panose="02070309020205020404" pitchFamily="49" charset="0"/>
                <a:cs typeface="Courier New" panose="02070309020205020404" pitchFamily="49" charset="0"/>
              </a:rPr>
              <a:t>() </a:t>
            </a:r>
            <a:r>
              <a:rPr lang="en-GB" sz="2400" dirty="0"/>
              <a:t>calling first.</a:t>
            </a:r>
          </a:p>
          <a:p>
            <a:pPr marL="0" indent="0">
              <a:buNone/>
            </a:pPr>
            <a:endParaRPr lang="en-GB" sz="2400" dirty="0"/>
          </a:p>
          <a:p>
            <a:pPr marL="0" indent="0">
              <a:buNone/>
            </a:pPr>
            <a:r>
              <a:rPr lang="en-GB" sz="2000" dirty="0" err="1">
                <a:latin typeface="Courier New" panose="02070309020205020404" pitchFamily="49" charset="0"/>
                <a:cs typeface="Courier New" panose="02070309020205020404" pitchFamily="49" charset="0"/>
              </a:rPr>
              <a:t>series.plot</a:t>
            </a:r>
            <a:r>
              <a:rPr lang="en-GB" sz="2000" dirty="0">
                <a:latin typeface="Courier New" panose="02070309020205020404" pitchFamily="49" charset="0"/>
                <a:cs typeface="Courier New" panose="02070309020205020404" pitchFamily="49" charset="0"/>
              </a:rPr>
              <a:t>()</a:t>
            </a:r>
            <a:r>
              <a:rPr lang="en-GB" sz="2400" dirty="0"/>
              <a:t>					Line plot a series</a:t>
            </a:r>
          </a:p>
          <a:p>
            <a:pPr marL="0" indent="0">
              <a:buNone/>
            </a:pPr>
            <a:r>
              <a:rPr lang="en-GB" sz="2000" dirty="0" err="1">
                <a:latin typeface="Courier New" panose="02070309020205020404" pitchFamily="49" charset="0"/>
                <a:cs typeface="Courier New" panose="02070309020205020404" pitchFamily="49" charset="0"/>
              </a:rPr>
              <a:t>dataframe.plot</a:t>
            </a:r>
            <a:r>
              <a:rPr lang="en-GB" sz="2000" dirty="0">
                <a:latin typeface="Courier New" panose="02070309020205020404" pitchFamily="49" charset="0"/>
                <a:cs typeface="Courier New" panose="02070309020205020404" pitchFamily="49" charset="0"/>
              </a:rPr>
              <a:t>()</a:t>
            </a:r>
            <a:r>
              <a:rPr lang="en-GB" sz="2400" dirty="0"/>
              <a:t>					Line plot a set of series</a:t>
            </a:r>
          </a:p>
          <a:p>
            <a:pPr marL="0" indent="0">
              <a:buNone/>
            </a:pPr>
            <a:r>
              <a:rPr lang="es-ES" sz="2000" dirty="0" err="1">
                <a:latin typeface="Courier New" panose="02070309020205020404" pitchFamily="49" charset="0"/>
                <a:cs typeface="Courier New" panose="02070309020205020404" pitchFamily="49" charset="0"/>
              </a:rPr>
              <a:t>dataframe.plot</a:t>
            </a:r>
            <a:r>
              <a:rPr lang="es-ES" sz="2000" dirty="0">
                <a:latin typeface="Courier New" panose="02070309020205020404" pitchFamily="49" charset="0"/>
                <a:cs typeface="Courier New" panose="02070309020205020404" pitchFamily="49" charset="0"/>
              </a:rPr>
              <a:t>(x='col1', y='col2')	</a:t>
            </a:r>
            <a:r>
              <a:rPr lang="es-ES" sz="2400" dirty="0"/>
              <a:t>	</a:t>
            </a:r>
            <a:r>
              <a:rPr lang="es-ES" sz="2400" dirty="0" err="1"/>
              <a:t>Plot</a:t>
            </a:r>
            <a:r>
              <a:rPr lang="es-ES" sz="2400" dirty="0"/>
              <a:t> data </a:t>
            </a:r>
            <a:r>
              <a:rPr lang="es-ES" sz="2400" dirty="0" err="1"/>
              <a:t>against</a:t>
            </a:r>
            <a:r>
              <a:rPr lang="es-ES" sz="2400" dirty="0"/>
              <a:t> </a:t>
            </a:r>
            <a:r>
              <a:rPr lang="es-ES" sz="2400" dirty="0" err="1"/>
              <a:t>another</a:t>
            </a:r>
            <a:endParaRPr lang="es-ES" sz="2400" dirty="0"/>
          </a:p>
          <a:p>
            <a:endParaRPr lang="en-GB" sz="2400" dirty="0"/>
          </a:p>
          <a:p>
            <a:pPr marL="0" indent="0">
              <a:spcBef>
                <a:spcPts val="0"/>
              </a:spcBef>
              <a:buNone/>
            </a:pPr>
            <a:r>
              <a:rPr lang="en-GB" sz="2000" dirty="0">
                <a:latin typeface="Courier New" panose="02070309020205020404" pitchFamily="49" charset="0"/>
                <a:cs typeface="Courier New" panose="02070309020205020404" pitchFamily="49" charset="0"/>
              </a:rPr>
              <a:t>bar</a:t>
            </a:r>
            <a:r>
              <a:rPr lang="en-GB" sz="2400" dirty="0"/>
              <a:t> or </a:t>
            </a:r>
            <a:r>
              <a:rPr lang="en-GB" sz="2000" dirty="0" err="1">
                <a:latin typeface="Courier New" panose="02070309020205020404" pitchFamily="49" charset="0"/>
                <a:cs typeface="Courier New" panose="02070309020205020404" pitchFamily="49" charset="0"/>
              </a:rPr>
              <a:t>barh</a:t>
            </a:r>
            <a:r>
              <a:rPr lang="en-GB" sz="2400" dirty="0"/>
              <a:t> 		bar plots</a:t>
            </a:r>
          </a:p>
          <a:p>
            <a:pPr marL="0" indent="0">
              <a:spcBef>
                <a:spcPts val="0"/>
              </a:spcBef>
              <a:buNone/>
            </a:pPr>
            <a:r>
              <a:rPr lang="en-GB" sz="2000" dirty="0" err="1">
                <a:latin typeface="Courier New" panose="02070309020205020404" pitchFamily="49" charset="0"/>
                <a:cs typeface="Courier New" panose="02070309020205020404" pitchFamily="49" charset="0"/>
              </a:rPr>
              <a:t>hist</a:t>
            </a:r>
            <a:r>
              <a:rPr lang="en-GB" sz="2400" dirty="0"/>
              <a:t> 			histogram</a:t>
            </a:r>
          </a:p>
          <a:p>
            <a:pPr marL="0" indent="0">
              <a:spcBef>
                <a:spcPts val="0"/>
              </a:spcBef>
              <a:buNone/>
            </a:pPr>
            <a:r>
              <a:rPr lang="en-GB" sz="2000" dirty="0">
                <a:latin typeface="Courier New" panose="02070309020205020404" pitchFamily="49" charset="0"/>
                <a:cs typeface="Courier New" panose="02070309020205020404" pitchFamily="49" charset="0"/>
              </a:rPr>
              <a:t>box</a:t>
            </a:r>
            <a:r>
              <a:rPr lang="en-GB" sz="2400" dirty="0"/>
              <a:t> 			boxplot</a:t>
            </a:r>
          </a:p>
          <a:p>
            <a:pPr marL="0" indent="0">
              <a:spcBef>
                <a:spcPts val="0"/>
              </a:spcBef>
              <a:buNone/>
            </a:pPr>
            <a:r>
              <a:rPr lang="en-GB" sz="2000" dirty="0" err="1">
                <a:latin typeface="Courier New" panose="02070309020205020404" pitchFamily="49" charset="0"/>
                <a:cs typeface="Courier New" panose="02070309020205020404" pitchFamily="49" charset="0"/>
              </a:rPr>
              <a:t>kde</a:t>
            </a:r>
            <a:r>
              <a:rPr lang="en-GB" sz="2400" dirty="0"/>
              <a:t> or </a:t>
            </a:r>
            <a:r>
              <a:rPr lang="en-GB" sz="2000" dirty="0">
                <a:latin typeface="Courier New" panose="02070309020205020404" pitchFamily="49" charset="0"/>
                <a:cs typeface="Courier New" panose="02070309020205020404" pitchFamily="49" charset="0"/>
              </a:rPr>
              <a:t>density</a:t>
            </a:r>
            <a:r>
              <a:rPr lang="en-GB" sz="2400" dirty="0"/>
              <a:t> 	density plots</a:t>
            </a:r>
          </a:p>
          <a:p>
            <a:pPr marL="0" indent="0">
              <a:spcBef>
                <a:spcPts val="0"/>
              </a:spcBef>
              <a:buNone/>
            </a:pPr>
            <a:r>
              <a:rPr lang="en-GB" sz="2000" dirty="0">
                <a:latin typeface="Courier New" panose="02070309020205020404" pitchFamily="49" charset="0"/>
                <a:cs typeface="Courier New" panose="02070309020205020404" pitchFamily="49" charset="0"/>
              </a:rPr>
              <a:t>area</a:t>
            </a:r>
            <a:r>
              <a:rPr lang="en-GB" sz="2400" dirty="0"/>
              <a:t> 			area plots</a:t>
            </a:r>
          </a:p>
          <a:p>
            <a:pPr marL="0" indent="0">
              <a:spcBef>
                <a:spcPts val="0"/>
              </a:spcBef>
              <a:buNone/>
            </a:pPr>
            <a:r>
              <a:rPr lang="en-GB" sz="2000" dirty="0">
                <a:latin typeface="Courier New" panose="02070309020205020404" pitchFamily="49" charset="0"/>
                <a:cs typeface="Courier New" panose="02070309020205020404" pitchFamily="49" charset="0"/>
              </a:rPr>
              <a:t>scatter</a:t>
            </a:r>
            <a:r>
              <a:rPr lang="en-GB" sz="2400" dirty="0"/>
              <a:t> 		scatter plots</a:t>
            </a:r>
          </a:p>
          <a:p>
            <a:pPr marL="0" indent="0">
              <a:spcBef>
                <a:spcPts val="0"/>
              </a:spcBef>
              <a:buNone/>
            </a:pPr>
            <a:r>
              <a:rPr lang="en-GB" sz="2000" dirty="0" err="1">
                <a:latin typeface="Courier New" panose="02070309020205020404" pitchFamily="49" charset="0"/>
                <a:cs typeface="Courier New" panose="02070309020205020404" pitchFamily="49" charset="0"/>
              </a:rPr>
              <a:t>hexbin</a:t>
            </a:r>
            <a:r>
              <a:rPr lang="en-GB" sz="2400" dirty="0"/>
              <a:t> 		hexagonal bin plots</a:t>
            </a:r>
          </a:p>
          <a:p>
            <a:pPr marL="0" indent="0">
              <a:spcBef>
                <a:spcPts val="0"/>
              </a:spcBef>
              <a:buNone/>
            </a:pPr>
            <a:r>
              <a:rPr lang="en-GB" sz="2000" dirty="0">
                <a:latin typeface="Courier New" panose="02070309020205020404" pitchFamily="49" charset="0"/>
                <a:cs typeface="Courier New" panose="02070309020205020404" pitchFamily="49" charset="0"/>
              </a:rPr>
              <a:t>pie</a:t>
            </a:r>
            <a:r>
              <a:rPr lang="en-GB" sz="2400" dirty="0"/>
              <a:t> 			pie graphs</a:t>
            </a:r>
            <a:endParaRPr lang="es-ES" sz="2400" dirty="0"/>
          </a:p>
          <a:p>
            <a:pPr marL="0" indent="0">
              <a:buNone/>
            </a:pPr>
            <a:r>
              <a:rPr lang="en-GB" sz="2400" dirty="0">
                <a:solidFill>
                  <a:schemeClr val="tx2">
                    <a:lumMod val="60000"/>
                    <a:lumOff val="40000"/>
                  </a:schemeClr>
                </a:solidFill>
              </a:rPr>
              <a:t>http://pandas.pydata.org/pandas-docs/stable/visualization.html</a:t>
            </a:r>
          </a:p>
        </p:txBody>
      </p:sp>
    </p:spTree>
    <p:extLst>
      <p:ext uri="{BB962C8B-B14F-4D97-AF65-F5344CB8AC3E}">
        <p14:creationId xmlns:p14="http://schemas.microsoft.com/office/powerpoint/2010/main" val="1768853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C0E8B-DBF1-475B-8747-5EEDDF0A27FA}"/>
              </a:ext>
            </a:extLst>
          </p:cNvPr>
          <p:cNvSpPr>
            <a:spLocks noGrp="1"/>
          </p:cNvSpPr>
          <p:nvPr>
            <p:ph type="title"/>
          </p:nvPr>
        </p:nvSpPr>
        <p:spPr>
          <a:xfrm>
            <a:off x="1099864" y="20016"/>
            <a:ext cx="10972800" cy="1143000"/>
          </a:xfrm>
        </p:spPr>
        <p:txBody>
          <a:bodyPr/>
          <a:lstStyle/>
          <a:p>
            <a:pPr algn="r"/>
            <a:r>
              <a:rPr lang="en-GB" dirty="0"/>
              <a:t>Packages built on pandas</a:t>
            </a:r>
          </a:p>
        </p:txBody>
      </p:sp>
      <p:sp>
        <p:nvSpPr>
          <p:cNvPr id="3" name="Content Placeholder 2">
            <a:extLst>
              <a:ext uri="{FF2B5EF4-FFF2-40B4-BE49-F238E27FC236}">
                <a16:creationId xmlns:a16="http://schemas.microsoft.com/office/drawing/2014/main" id="{DF8A4CE9-62E1-428F-A535-7DB2048A091D}"/>
              </a:ext>
            </a:extLst>
          </p:cNvPr>
          <p:cNvSpPr>
            <a:spLocks noGrp="1"/>
          </p:cNvSpPr>
          <p:nvPr>
            <p:ph idx="1"/>
          </p:nvPr>
        </p:nvSpPr>
        <p:spPr>
          <a:xfrm>
            <a:off x="609600" y="1417639"/>
            <a:ext cx="11463064" cy="4708526"/>
          </a:xfrm>
        </p:spPr>
        <p:txBody>
          <a:bodyPr/>
          <a:lstStyle/>
          <a:p>
            <a:pPr marL="0" indent="0">
              <a:buNone/>
            </a:pPr>
            <a:r>
              <a:rPr lang="en-GB" sz="2800" dirty="0" err="1"/>
              <a:t>Statsmodels</a:t>
            </a:r>
            <a:r>
              <a:rPr lang="en-GB" sz="2800" dirty="0"/>
              <a:t>		Statistics and econometrics </a:t>
            </a:r>
          </a:p>
          <a:p>
            <a:pPr marL="0" indent="0">
              <a:buNone/>
            </a:pPr>
            <a:r>
              <a:rPr lang="en-GB" sz="2800" dirty="0" err="1"/>
              <a:t>sklearn</a:t>
            </a:r>
            <a:r>
              <a:rPr lang="en-GB" sz="2800" dirty="0"/>
              <a:t>-pandas	</a:t>
            </a:r>
            <a:r>
              <a:rPr lang="en-GB" sz="2800" dirty="0" err="1"/>
              <a:t>Scikit</a:t>
            </a:r>
            <a:r>
              <a:rPr lang="en-GB" sz="2800" dirty="0"/>
              <a:t>-learn (machine learning) with pandas</a:t>
            </a:r>
          </a:p>
          <a:p>
            <a:pPr marL="0" indent="0">
              <a:buNone/>
            </a:pPr>
            <a:r>
              <a:rPr lang="en-GB" sz="2800" dirty="0"/>
              <a:t>Bokeh			Big data visualisation</a:t>
            </a:r>
          </a:p>
          <a:p>
            <a:pPr marL="0" indent="0">
              <a:buNone/>
            </a:pPr>
            <a:r>
              <a:rPr lang="en-GB" sz="2800" dirty="0"/>
              <a:t>seaborn		Data visualisation</a:t>
            </a:r>
          </a:p>
          <a:p>
            <a:pPr marL="0" indent="0">
              <a:buNone/>
            </a:pPr>
            <a:r>
              <a:rPr lang="en-GB" sz="2800" dirty="0" err="1"/>
              <a:t>yhat</a:t>
            </a:r>
            <a:r>
              <a:rPr lang="en-GB" sz="2800" dirty="0"/>
              <a:t>/</a:t>
            </a:r>
            <a:r>
              <a:rPr lang="en-GB" sz="2800" dirty="0" err="1"/>
              <a:t>ggplot</a:t>
            </a:r>
            <a:r>
              <a:rPr lang="en-GB" sz="2800" dirty="0"/>
              <a:t>		Grammar of Graphics visualisation</a:t>
            </a:r>
          </a:p>
          <a:p>
            <a:pPr marL="0" indent="0">
              <a:buNone/>
            </a:pPr>
            <a:r>
              <a:rPr lang="en-GB" sz="2800" dirty="0" err="1"/>
              <a:t>Plotly</a:t>
            </a:r>
            <a:r>
              <a:rPr lang="en-GB" sz="2800" dirty="0"/>
              <a:t>			Web visualisation using D3.js</a:t>
            </a:r>
          </a:p>
          <a:p>
            <a:pPr marL="0" indent="0">
              <a:buNone/>
            </a:pPr>
            <a:r>
              <a:rPr lang="en-GB" sz="2800" dirty="0" err="1"/>
              <a:t>IPython</a:t>
            </a:r>
            <a:r>
              <a:rPr lang="en-GB" sz="2800" dirty="0"/>
              <a:t>/Spyder	Both allow integration of pandas </a:t>
            </a:r>
            <a:r>
              <a:rPr lang="en-GB" sz="2800" dirty="0" err="1"/>
              <a:t>dataframes</a:t>
            </a:r>
            <a:endParaRPr lang="en-GB" sz="2800" dirty="0"/>
          </a:p>
          <a:p>
            <a:pPr marL="0" indent="0">
              <a:buNone/>
            </a:pPr>
            <a:r>
              <a:rPr lang="en-GB" sz="2800" dirty="0" err="1"/>
              <a:t>GeoPandas</a:t>
            </a:r>
            <a:r>
              <a:rPr lang="en-GB" sz="2800" dirty="0"/>
              <a:t>		Pandas for mapping</a:t>
            </a:r>
          </a:p>
          <a:p>
            <a:pPr marL="0" indent="0">
              <a:buNone/>
            </a:pPr>
            <a:r>
              <a:rPr lang="en-GB" sz="2800" dirty="0">
                <a:solidFill>
                  <a:schemeClr val="tx2">
                    <a:lumMod val="60000"/>
                    <a:lumOff val="40000"/>
                  </a:schemeClr>
                </a:solidFill>
              </a:rPr>
              <a:t>http://pandas.pydata.org/pandas-docs/stable/ecosystem.html</a:t>
            </a:r>
          </a:p>
        </p:txBody>
      </p:sp>
    </p:spTree>
    <p:extLst>
      <p:ext uri="{BB962C8B-B14F-4D97-AF65-F5344CB8AC3E}">
        <p14:creationId xmlns:p14="http://schemas.microsoft.com/office/powerpoint/2010/main" val="217797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6AC99-321D-4FCB-8678-D971195847F1}"/>
              </a:ext>
            </a:extLst>
          </p:cNvPr>
          <p:cNvSpPr>
            <a:spLocks noGrp="1"/>
          </p:cNvSpPr>
          <p:nvPr>
            <p:ph type="title"/>
          </p:nvPr>
        </p:nvSpPr>
        <p:spPr/>
        <p:txBody>
          <a:bodyPr/>
          <a:lstStyle/>
          <a:p>
            <a:pPr algn="r"/>
            <a:r>
              <a:rPr lang="en-GB" dirty="0"/>
              <a:t>Datetime data</a:t>
            </a:r>
          </a:p>
        </p:txBody>
      </p:sp>
      <p:sp>
        <p:nvSpPr>
          <p:cNvPr id="3" name="Content Placeholder 2">
            <a:extLst>
              <a:ext uri="{FF2B5EF4-FFF2-40B4-BE49-F238E27FC236}">
                <a16:creationId xmlns:a16="http://schemas.microsoft.com/office/drawing/2014/main" id="{4E83DA2F-E396-4DC7-B5F1-6EEFF96AEE7D}"/>
              </a:ext>
            </a:extLst>
          </p:cNvPr>
          <p:cNvSpPr>
            <a:spLocks noGrp="1"/>
          </p:cNvSpPr>
          <p:nvPr>
            <p:ph idx="1"/>
          </p:nvPr>
        </p:nvSpPr>
        <p:spPr>
          <a:xfrm>
            <a:off x="263352" y="1600201"/>
            <a:ext cx="11593288" cy="4525963"/>
          </a:xfrm>
        </p:spPr>
        <p:txBody>
          <a:bodyPr/>
          <a:lstStyle/>
          <a:p>
            <a:pPr marL="0" indent="0">
              <a:buNone/>
            </a:pPr>
            <a:r>
              <a:rPr lang="en-GB" sz="2800" dirty="0"/>
              <a:t>Treated specially</a:t>
            </a:r>
          </a:p>
          <a:p>
            <a:pPr marL="0" indent="0">
              <a:buNone/>
            </a:pPr>
            <a:r>
              <a:rPr lang="en-GB" sz="2200" dirty="0" err="1">
                <a:latin typeface="Courier New" panose="02070309020205020404" pitchFamily="49" charset="0"/>
                <a:cs typeface="Courier New" panose="02070309020205020404" pitchFamily="49" charset="0"/>
              </a:rPr>
              <a:t>date_indices</a:t>
            </a:r>
            <a:r>
              <a:rPr lang="en-GB" sz="2200" dirty="0">
                <a:latin typeface="Courier New" panose="02070309020205020404" pitchFamily="49" charset="0"/>
                <a:cs typeface="Courier New" panose="02070309020205020404" pitchFamily="49" charset="0"/>
              </a:rPr>
              <a:t> = </a:t>
            </a:r>
            <a:r>
              <a:rPr lang="en-GB" sz="2200" dirty="0" err="1">
                <a:latin typeface="Courier New" panose="02070309020205020404" pitchFamily="49" charset="0"/>
                <a:cs typeface="Courier New" panose="02070309020205020404" pitchFamily="49" charset="0"/>
              </a:rPr>
              <a:t>pandas.date_range</a:t>
            </a:r>
            <a:r>
              <a:rPr lang="en-GB" sz="2200" dirty="0">
                <a:latin typeface="Courier New" panose="02070309020205020404" pitchFamily="49" charset="0"/>
                <a:cs typeface="Courier New" panose="02070309020205020404" pitchFamily="49" charset="0"/>
              </a:rPr>
              <a:t>('20130101', periods=6, </a:t>
            </a:r>
            <a:r>
              <a:rPr lang="en-GB" sz="2200" dirty="0" err="1">
                <a:latin typeface="Courier New" panose="02070309020205020404" pitchFamily="49" charset="0"/>
                <a:cs typeface="Courier New" panose="02070309020205020404" pitchFamily="49" charset="0"/>
              </a:rPr>
              <a:t>freq</a:t>
            </a:r>
            <a:r>
              <a:rPr lang="en-GB" sz="2200" dirty="0">
                <a:latin typeface="Courier New" panose="02070309020205020404" pitchFamily="49" charset="0"/>
                <a:cs typeface="Courier New" panose="02070309020205020404" pitchFamily="49" charset="0"/>
              </a:rPr>
              <a:t>='D')</a:t>
            </a:r>
          </a:p>
          <a:p>
            <a:pPr marL="0" indent="0">
              <a:buNone/>
            </a:pPr>
            <a:r>
              <a:rPr lang="en-GB" sz="2800" dirty="0"/>
              <a:t>Generates six days, '2013-01-01' to '2013-01-06'.</a:t>
            </a:r>
          </a:p>
          <a:p>
            <a:pPr marL="0" indent="0">
              <a:buNone/>
            </a:pPr>
            <a:r>
              <a:rPr lang="en-GB" sz="2800" dirty="0"/>
              <a:t>Although dates have hyphens when printed, they should be used without for indexing etc.</a:t>
            </a:r>
          </a:p>
          <a:p>
            <a:pPr marL="0" indent="0">
              <a:buNone/>
            </a:pPr>
            <a:endParaRPr lang="en-GB" sz="2800" dirty="0"/>
          </a:p>
          <a:p>
            <a:pPr marL="0" indent="0">
              <a:buNone/>
            </a:pPr>
            <a:r>
              <a:rPr lang="en-GB" sz="2800" dirty="0"/>
              <a:t>Frequency is days by default, but can be 'Y', 'M', 'W' or 'H', 'min', 'S', '</a:t>
            </a:r>
            <a:r>
              <a:rPr lang="en-GB" sz="2800" dirty="0" err="1"/>
              <a:t>ms</a:t>
            </a:r>
            <a:r>
              <a:rPr lang="en-GB" sz="2800" dirty="0"/>
              <a:t>', 'um', 'N' and others:</a:t>
            </a:r>
          </a:p>
          <a:p>
            <a:pPr marL="0" indent="0">
              <a:buNone/>
            </a:pPr>
            <a:r>
              <a:rPr lang="en-GB" sz="2800" dirty="0">
                <a:solidFill>
                  <a:schemeClr val="tx2">
                    <a:lumMod val="60000"/>
                    <a:lumOff val="40000"/>
                  </a:schemeClr>
                </a:solidFill>
              </a:rPr>
              <a:t>http://pandas.pydata.org/pandas-docs/stable/timeseries.html#offset-aliases</a:t>
            </a:r>
            <a:endParaRPr lang="en-GB" dirty="0">
              <a:solidFill>
                <a:schemeClr val="tx2">
                  <a:lumMod val="60000"/>
                  <a:lumOff val="40000"/>
                </a:schemeClr>
              </a:solidFill>
            </a:endParaRPr>
          </a:p>
          <a:p>
            <a:pPr marL="0" indent="0">
              <a:buNone/>
            </a:pPr>
            <a:endParaRPr lang="en-GB" dirty="0"/>
          </a:p>
        </p:txBody>
      </p:sp>
    </p:spTree>
    <p:extLst>
      <p:ext uri="{BB962C8B-B14F-4D97-AF65-F5344CB8AC3E}">
        <p14:creationId xmlns:p14="http://schemas.microsoft.com/office/powerpoint/2010/main" val="2461622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01A1-3734-4804-8C28-0B0B3ACBCDD6}"/>
              </a:ext>
            </a:extLst>
          </p:cNvPr>
          <p:cNvSpPr>
            <a:spLocks noGrp="1"/>
          </p:cNvSpPr>
          <p:nvPr>
            <p:ph type="title"/>
          </p:nvPr>
        </p:nvSpPr>
        <p:spPr/>
        <p:txBody>
          <a:bodyPr/>
          <a:lstStyle/>
          <a:p>
            <a:pPr algn="r"/>
            <a:r>
              <a:rPr lang="en-GB" dirty="0"/>
              <a:t>Print</a:t>
            </a:r>
          </a:p>
        </p:txBody>
      </p:sp>
      <p:sp>
        <p:nvSpPr>
          <p:cNvPr id="3" name="Content Placeholder 2">
            <a:extLst>
              <a:ext uri="{FF2B5EF4-FFF2-40B4-BE49-F238E27FC236}">
                <a16:creationId xmlns:a16="http://schemas.microsoft.com/office/drawing/2014/main" id="{4C7A57A5-0881-411B-8739-BC90E51FD44A}"/>
              </a:ext>
            </a:extLst>
          </p:cNvPr>
          <p:cNvSpPr>
            <a:spLocks noGrp="1"/>
          </p:cNvSpPr>
          <p:nvPr>
            <p:ph idx="1"/>
          </p:nvPr>
        </p:nvSpPr>
        <p:spPr>
          <a:xfrm>
            <a:off x="609600" y="1600201"/>
            <a:ext cx="10972800" cy="4853135"/>
          </a:xfrm>
        </p:spPr>
        <p:txBody>
          <a:bodyPr/>
          <a:lstStyle/>
          <a:p>
            <a:pPr marL="0" indent="0">
              <a:buNone/>
            </a:pPr>
            <a:r>
              <a:rPr lang="en-GB" dirty="0"/>
              <a:t>As with </a:t>
            </a:r>
            <a:r>
              <a:rPr lang="en-GB" dirty="0" err="1"/>
              <a:t>numpy</a:t>
            </a:r>
            <a:r>
              <a:rPr lang="en-GB" dirty="0"/>
              <a:t>. Also:</a:t>
            </a:r>
          </a:p>
          <a:p>
            <a:pPr marL="0" indent="0">
              <a:buNone/>
            </a:pPr>
            <a:endParaRPr lang="en-GB" dirty="0"/>
          </a:p>
          <a:p>
            <a:pPr marL="0" indent="0">
              <a:buNone/>
            </a:pPr>
            <a:r>
              <a:rPr lang="en-GB" sz="2800" dirty="0" err="1">
                <a:latin typeface="Courier New" panose="02070309020205020404" pitchFamily="49" charset="0"/>
                <a:cs typeface="Courier New" panose="02070309020205020404" pitchFamily="49" charset="0"/>
              </a:rPr>
              <a:t>df.head</a:t>
            </a:r>
            <a:r>
              <a:rPr lang="en-GB" sz="2800" dirty="0">
                <a:latin typeface="Courier New" panose="02070309020205020404" pitchFamily="49" charset="0"/>
                <a:cs typeface="Courier New" panose="02070309020205020404" pitchFamily="49" charset="0"/>
              </a:rPr>
              <a:t>() 	First few lines</a:t>
            </a:r>
          </a:p>
          <a:p>
            <a:pPr marL="0" indent="0">
              <a:buNone/>
            </a:pPr>
            <a:r>
              <a:rPr lang="en-GB" sz="2800" dirty="0" err="1">
                <a:latin typeface="Courier New" panose="02070309020205020404" pitchFamily="49" charset="0"/>
                <a:cs typeface="Courier New" panose="02070309020205020404" pitchFamily="49" charset="0"/>
              </a:rPr>
              <a:t>df.tail</a:t>
            </a:r>
            <a:r>
              <a:rPr lang="en-GB" sz="2800" dirty="0">
                <a:latin typeface="Courier New" panose="02070309020205020404" pitchFamily="49" charset="0"/>
                <a:cs typeface="Courier New" panose="02070309020205020404" pitchFamily="49" charset="0"/>
              </a:rPr>
              <a:t>(5)	Last 5 lines</a:t>
            </a:r>
          </a:p>
          <a:p>
            <a:pPr marL="0" indent="0">
              <a:buNone/>
            </a:pPr>
            <a:r>
              <a:rPr lang="en-GB" sz="2800" dirty="0" err="1">
                <a:latin typeface="Courier New" panose="02070309020205020404" pitchFamily="49" charset="0"/>
                <a:cs typeface="Courier New" panose="02070309020205020404" pitchFamily="49" charset="0"/>
              </a:rPr>
              <a:t>df.index</a:t>
            </a:r>
            <a:endParaRPr lang="en-GB" sz="2800" dirty="0">
              <a:latin typeface="Courier New" panose="02070309020205020404" pitchFamily="49" charset="0"/>
              <a:cs typeface="Courier New" panose="02070309020205020404" pitchFamily="49" charset="0"/>
            </a:endParaRPr>
          </a:p>
          <a:p>
            <a:pPr marL="0" indent="0">
              <a:buNone/>
            </a:pPr>
            <a:r>
              <a:rPr lang="en-GB" sz="2800" dirty="0" err="1">
                <a:latin typeface="Courier New" panose="02070309020205020404" pitchFamily="49" charset="0"/>
                <a:cs typeface="Courier New" panose="02070309020205020404" pitchFamily="49" charset="0"/>
              </a:rPr>
              <a:t>df.columns</a:t>
            </a:r>
            <a:endParaRPr lang="en-GB" sz="2800" dirty="0">
              <a:latin typeface="Courier New" panose="02070309020205020404" pitchFamily="49" charset="0"/>
              <a:cs typeface="Courier New" panose="02070309020205020404" pitchFamily="49" charset="0"/>
            </a:endParaRPr>
          </a:p>
          <a:p>
            <a:pPr marL="0" indent="0">
              <a:buNone/>
            </a:pPr>
            <a:r>
              <a:rPr lang="en-GB" sz="2800" dirty="0" err="1">
                <a:latin typeface="Courier New" panose="02070309020205020404" pitchFamily="49" charset="0"/>
                <a:cs typeface="Courier New" panose="02070309020205020404" pitchFamily="49" charset="0"/>
              </a:rPr>
              <a:t>df.values</a:t>
            </a:r>
            <a:endParaRPr lang="en-GB" sz="2800" dirty="0">
              <a:latin typeface="Courier New" panose="02070309020205020404" pitchFamily="49" charset="0"/>
              <a:cs typeface="Courier New" panose="02070309020205020404" pitchFamily="49" charset="0"/>
            </a:endParaRPr>
          </a:p>
          <a:p>
            <a:pPr marL="0" indent="0">
              <a:buNone/>
            </a:pPr>
            <a:r>
              <a:rPr lang="en-GB" sz="2800" dirty="0" err="1">
                <a:latin typeface="Courier New" panose="02070309020205020404" pitchFamily="49" charset="0"/>
                <a:cs typeface="Courier New" panose="02070309020205020404" pitchFamily="49" charset="0"/>
              </a:rPr>
              <a:t>df.sort_index</a:t>
            </a:r>
            <a:r>
              <a:rPr lang="en-GB" sz="2800" dirty="0">
                <a:latin typeface="Courier New" panose="02070309020205020404" pitchFamily="49" charset="0"/>
                <a:cs typeface="Courier New" panose="02070309020205020404" pitchFamily="49" charset="0"/>
              </a:rPr>
              <a:t>(axis=1, ascending=False)</a:t>
            </a:r>
          </a:p>
          <a:p>
            <a:pPr marL="0" indent="0">
              <a:buNone/>
            </a:pPr>
            <a:r>
              <a:rPr lang="en-GB" sz="2800" dirty="0" err="1">
                <a:latin typeface="Courier New" panose="02070309020205020404" pitchFamily="49" charset="0"/>
                <a:cs typeface="Courier New" panose="02070309020205020404" pitchFamily="49" charset="0"/>
              </a:rPr>
              <a:t>df.sort_values</a:t>
            </a:r>
            <a:r>
              <a:rPr lang="en-GB" sz="2800" dirty="0">
                <a:latin typeface="Courier New" panose="02070309020205020404" pitchFamily="49" charset="0"/>
                <a:cs typeface="Courier New" panose="02070309020205020404" pitchFamily="49" charset="0"/>
              </a:rPr>
              <a:t>(by='col1')</a:t>
            </a:r>
          </a:p>
        </p:txBody>
      </p:sp>
    </p:spTree>
    <p:extLst>
      <p:ext uri="{BB962C8B-B14F-4D97-AF65-F5344CB8AC3E}">
        <p14:creationId xmlns:p14="http://schemas.microsoft.com/office/powerpoint/2010/main" val="2020222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04D6C-6AA2-4934-BF5D-BB7AB8236929}"/>
              </a:ext>
            </a:extLst>
          </p:cNvPr>
          <p:cNvSpPr>
            <a:spLocks noGrp="1"/>
          </p:cNvSpPr>
          <p:nvPr>
            <p:ph type="title"/>
          </p:nvPr>
        </p:nvSpPr>
        <p:spPr/>
        <p:txBody>
          <a:bodyPr/>
          <a:lstStyle/>
          <a:p>
            <a:pPr algn="r"/>
            <a:r>
              <a:rPr lang="en-GB" dirty="0"/>
              <a:t>Indexing</a:t>
            </a:r>
          </a:p>
        </p:txBody>
      </p:sp>
      <p:sp>
        <p:nvSpPr>
          <p:cNvPr id="3" name="Content Placeholder 2">
            <a:extLst>
              <a:ext uri="{FF2B5EF4-FFF2-40B4-BE49-F238E27FC236}">
                <a16:creationId xmlns:a16="http://schemas.microsoft.com/office/drawing/2014/main" id="{0B40FEA1-9DFF-4696-85FC-173493993986}"/>
              </a:ext>
            </a:extLst>
          </p:cNvPr>
          <p:cNvSpPr>
            <a:spLocks noGrp="1"/>
          </p:cNvSpPr>
          <p:nvPr>
            <p:ph idx="1"/>
          </p:nvPr>
        </p:nvSpPr>
        <p:spPr>
          <a:xfrm>
            <a:off x="407368" y="1052737"/>
            <a:ext cx="11784632" cy="5073428"/>
          </a:xfrm>
        </p:spPr>
        <p:txBody>
          <a:bodyPr/>
          <a:lstStyle/>
          <a:p>
            <a:pPr marL="0" indent="0">
              <a:buNone/>
            </a:pPr>
            <a:r>
              <a:rPr lang="en-GB" sz="2000" dirty="0">
                <a:latin typeface="Courier New" panose="02070309020205020404" pitchFamily="49" charset="0"/>
                <a:cs typeface="Courier New" panose="02070309020205020404" pitchFamily="49" charset="0"/>
              </a:rPr>
              <a:t>named[0] 		1</a:t>
            </a:r>
          </a:p>
          <a:p>
            <a:pPr marL="0" indent="0">
              <a:buNone/>
            </a:pPr>
            <a:r>
              <a:rPr lang="en-GB" sz="2000" dirty="0">
                <a:latin typeface="Courier New" panose="02070309020205020404" pitchFamily="49" charset="0"/>
                <a:cs typeface="Courier New" panose="02070309020205020404" pitchFamily="49" charset="0"/>
              </a:rPr>
              <a:t>named[:0]		a 1</a:t>
            </a:r>
          </a:p>
          <a:p>
            <a:pPr marL="0" indent="0">
              <a:buNone/>
            </a:pPr>
            <a:r>
              <a:rPr lang="en-GB" sz="2000" dirty="0">
                <a:latin typeface="Courier New" panose="02070309020205020404" pitchFamily="49" charset="0"/>
                <a:cs typeface="Courier New" panose="02070309020205020404" pitchFamily="49" charset="0"/>
              </a:rPr>
              <a:t>named[[0,1]]	a 1 </a:t>
            </a:r>
          </a:p>
          <a:p>
            <a:pPr marL="0" indent="0">
              <a:buNone/>
            </a:pPr>
            <a:r>
              <a:rPr lang="en-GB" sz="2000" dirty="0">
                <a:latin typeface="Courier New" panose="02070309020205020404" pitchFamily="49" charset="0"/>
                <a:cs typeface="Courier New" panose="02070309020205020404" pitchFamily="49" charset="0"/>
              </a:rPr>
              <a:t>			b 2</a:t>
            </a:r>
          </a:p>
          <a:p>
            <a:pPr marL="0" indent="0">
              <a:buNone/>
            </a:pPr>
            <a:r>
              <a:rPr lang="en-GB" sz="2000" dirty="0">
                <a:latin typeface="Courier New" panose="02070309020205020404" pitchFamily="49" charset="0"/>
                <a:cs typeface="Courier New" panose="02070309020205020404" pitchFamily="49" charset="0"/>
              </a:rPr>
              <a:t>named["a"]		1</a:t>
            </a:r>
          </a:p>
          <a:p>
            <a:pPr marL="0" indent="0">
              <a:buNone/>
            </a:pPr>
            <a:r>
              <a:rPr lang="en-GB" sz="2000" dirty="0">
                <a:latin typeface="Courier New" panose="02070309020205020404" pitchFamily="49" charset="0"/>
                <a:cs typeface="Courier New" panose="02070309020205020404" pitchFamily="49" charset="0"/>
              </a:rPr>
              <a:t>"a" in named == True</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named.get</a:t>
            </a:r>
            <a:r>
              <a:rPr lang="en-GB" sz="2000" dirty="0">
                <a:latin typeface="Courier New" panose="02070309020205020404" pitchFamily="49" charset="0"/>
                <a:cs typeface="Courier New" panose="02070309020205020404" pitchFamily="49" charset="0"/>
              </a:rPr>
              <a:t>('f', </a:t>
            </a:r>
            <a:r>
              <a:rPr lang="en-GB" sz="2000" dirty="0" err="1">
                <a:latin typeface="Courier New" panose="02070309020205020404" pitchFamily="49" charset="0"/>
                <a:cs typeface="Courier New" panose="02070309020205020404" pitchFamily="49" charset="0"/>
              </a:rPr>
              <a:t>numpy.nan</a:t>
            </a:r>
            <a:r>
              <a:rPr lang="en-GB" sz="2000" dirty="0">
                <a:latin typeface="Courier New" panose="02070309020205020404" pitchFamily="49" charset="0"/>
                <a:cs typeface="Courier New" panose="02070309020205020404" pitchFamily="49" charset="0"/>
              </a:rPr>
              <a:t>)	</a:t>
            </a:r>
            <a:r>
              <a:rPr lang="en-GB" sz="2400" dirty="0"/>
              <a:t>	Returns default if index not found</a:t>
            </a:r>
          </a:p>
          <a:p>
            <a:pPr marL="0" indent="0">
              <a:buNone/>
            </a:pPr>
            <a:endParaRPr lang="en-GB" sz="2400" dirty="0"/>
          </a:p>
          <a:p>
            <a:pPr marL="0" indent="0">
              <a:buNone/>
            </a:pPr>
            <a:r>
              <a:rPr lang="en-GB" sz="2400" dirty="0"/>
              <a:t>Can also take equations:</a:t>
            </a:r>
          </a:p>
          <a:p>
            <a:pPr marL="0" indent="0">
              <a:buNone/>
            </a:pPr>
            <a:r>
              <a:rPr lang="en-GB" sz="2000" dirty="0">
                <a:latin typeface="Courier New" panose="02070309020205020404" pitchFamily="49" charset="0"/>
                <a:cs typeface="Courier New" panose="02070309020205020404" pitchFamily="49" charset="0"/>
              </a:rPr>
              <a:t>a[a &gt; </a:t>
            </a:r>
            <a:r>
              <a:rPr lang="en-GB" sz="2000" dirty="0" err="1">
                <a:latin typeface="Courier New" panose="02070309020205020404" pitchFamily="49" charset="0"/>
                <a:cs typeface="Courier New" panose="02070309020205020404" pitchFamily="49" charset="0"/>
              </a:rPr>
              <a:t>a.median</a:t>
            </a:r>
            <a:r>
              <a:rPr lang="en-GB" sz="20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121980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DAF21-90DE-4AD5-BE93-2E09ACA3D94D}"/>
              </a:ext>
            </a:extLst>
          </p:cNvPr>
          <p:cNvSpPr>
            <a:spLocks noGrp="1"/>
          </p:cNvSpPr>
          <p:nvPr>
            <p:ph type="title"/>
          </p:nvPr>
        </p:nvSpPr>
        <p:spPr/>
        <p:txBody>
          <a:bodyPr/>
          <a:lstStyle/>
          <a:p>
            <a:pPr algn="r"/>
            <a:r>
              <a:rPr lang="en-GB" dirty="0"/>
              <a:t>Looping</a:t>
            </a:r>
          </a:p>
        </p:txBody>
      </p:sp>
      <p:sp>
        <p:nvSpPr>
          <p:cNvPr id="3" name="Content Placeholder 2">
            <a:extLst>
              <a:ext uri="{FF2B5EF4-FFF2-40B4-BE49-F238E27FC236}">
                <a16:creationId xmlns:a16="http://schemas.microsoft.com/office/drawing/2014/main" id="{CE87934C-1CFD-4C7B-8137-2D4CE567F69F}"/>
              </a:ext>
            </a:extLst>
          </p:cNvPr>
          <p:cNvSpPr>
            <a:spLocks noGrp="1"/>
          </p:cNvSpPr>
          <p:nvPr>
            <p:ph idx="1"/>
          </p:nvPr>
        </p:nvSpPr>
        <p:spPr/>
        <p:txBody>
          <a:bodyPr/>
          <a:lstStyle/>
          <a:p>
            <a:pPr marL="0" indent="0">
              <a:buNone/>
            </a:pPr>
            <a:r>
              <a:rPr lang="en-GB" dirty="0">
                <a:latin typeface="Courier New" panose="02070309020205020404" pitchFamily="49" charset="0"/>
                <a:cs typeface="Courier New" panose="02070309020205020404" pitchFamily="49" charset="0"/>
              </a:rPr>
              <a:t>for value in series:</a:t>
            </a:r>
          </a:p>
          <a:p>
            <a:pPr marL="0" indent="0">
              <a:buNone/>
            </a:pPr>
            <a:r>
              <a:rPr lang="en-GB" dirty="0">
                <a:latin typeface="Courier New" panose="02070309020205020404" pitchFamily="49" charset="0"/>
                <a:cs typeface="Courier New" panose="02070309020205020404" pitchFamily="49" charset="0"/>
              </a:rPr>
              <a:t>	etc.</a:t>
            </a:r>
          </a:p>
          <a:p>
            <a:pPr marL="0" indent="0">
              <a:buNone/>
            </a:pPr>
            <a:endParaRPr lang="en-GB" dirty="0"/>
          </a:p>
          <a:p>
            <a:pPr marL="0" indent="0">
              <a:buNone/>
            </a:pPr>
            <a:r>
              <a:rPr lang="en-GB" dirty="0"/>
              <a:t>But generally unneeded: most operations take in series and process them elementwise.</a:t>
            </a:r>
          </a:p>
          <a:p>
            <a:pPr marL="0" indent="0">
              <a:buNone/>
            </a:pPr>
            <a:endParaRPr lang="en-GB" dirty="0"/>
          </a:p>
        </p:txBody>
      </p:sp>
    </p:spTree>
    <p:extLst>
      <p:ext uri="{BB962C8B-B14F-4D97-AF65-F5344CB8AC3E}">
        <p14:creationId xmlns:p14="http://schemas.microsoft.com/office/powerpoint/2010/main" val="1123150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451B-479F-4533-A573-CFCFFB5C9F18}"/>
              </a:ext>
            </a:extLst>
          </p:cNvPr>
          <p:cNvSpPr>
            <a:spLocks noGrp="1"/>
          </p:cNvSpPr>
          <p:nvPr>
            <p:ph type="title"/>
          </p:nvPr>
        </p:nvSpPr>
        <p:spPr/>
        <p:txBody>
          <a:bodyPr/>
          <a:lstStyle/>
          <a:p>
            <a:pPr algn="r"/>
            <a:r>
              <a:rPr lang="en-GB" dirty="0" err="1"/>
              <a:t>DataFrames</a:t>
            </a:r>
            <a:endParaRPr lang="en-GB" dirty="0"/>
          </a:p>
        </p:txBody>
      </p:sp>
      <p:sp>
        <p:nvSpPr>
          <p:cNvPr id="3" name="Content Placeholder 2">
            <a:extLst>
              <a:ext uri="{FF2B5EF4-FFF2-40B4-BE49-F238E27FC236}">
                <a16:creationId xmlns:a16="http://schemas.microsoft.com/office/drawing/2014/main" id="{EBCE972F-FD39-48D3-A5AC-1A6CE4D2071D}"/>
              </a:ext>
            </a:extLst>
          </p:cNvPr>
          <p:cNvSpPr>
            <a:spLocks noGrp="1"/>
          </p:cNvSpPr>
          <p:nvPr>
            <p:ph idx="1"/>
          </p:nvPr>
        </p:nvSpPr>
        <p:spPr>
          <a:xfrm>
            <a:off x="335360" y="1268761"/>
            <a:ext cx="11247040" cy="5184576"/>
          </a:xfrm>
        </p:spPr>
        <p:txBody>
          <a:bodyPr/>
          <a:lstStyle/>
          <a:p>
            <a:pPr marL="0" indent="0">
              <a:buNone/>
            </a:pPr>
            <a:r>
              <a:rPr lang="en-GB" sz="2800" dirty="0" err="1"/>
              <a:t>Dict</a:t>
            </a:r>
            <a:r>
              <a:rPr lang="en-GB" sz="2800" dirty="0"/>
              <a:t> of 1D </a:t>
            </a:r>
            <a:r>
              <a:rPr lang="en-GB" sz="2800" dirty="0" err="1"/>
              <a:t>ndarrays</a:t>
            </a:r>
            <a:r>
              <a:rPr lang="en-GB" sz="2800" dirty="0"/>
              <a:t>, lists, </a:t>
            </a:r>
            <a:r>
              <a:rPr lang="en-GB" sz="2800" dirty="0" err="1"/>
              <a:t>dicts</a:t>
            </a:r>
            <a:r>
              <a:rPr lang="en-GB" sz="2800" dirty="0"/>
              <a:t>, or Series</a:t>
            </a:r>
          </a:p>
          <a:p>
            <a:pPr marL="0" indent="0">
              <a:buNone/>
            </a:pPr>
            <a:r>
              <a:rPr lang="en-GB" sz="2800" dirty="0"/>
              <a:t>2-D </a:t>
            </a:r>
            <a:r>
              <a:rPr lang="en-GB" sz="2800" dirty="0" err="1"/>
              <a:t>numpy.ndarray</a:t>
            </a:r>
            <a:endParaRPr lang="en-GB" sz="2800" dirty="0"/>
          </a:p>
          <a:p>
            <a:pPr marL="0" indent="0">
              <a:buNone/>
            </a:pPr>
            <a:r>
              <a:rPr lang="en-GB" sz="2800" dirty="0"/>
              <a:t>Series</a:t>
            </a:r>
          </a:p>
          <a:p>
            <a:pPr marL="0" indent="0">
              <a:buNone/>
            </a:pPr>
            <a:endParaRPr lang="en-GB" sz="2800" dirty="0"/>
          </a:p>
          <a:p>
            <a:pPr marL="0" indent="0">
              <a:buNone/>
            </a:pPr>
            <a:r>
              <a:rPr lang="en-GB" sz="2000" dirty="0" err="1">
                <a:latin typeface="Courier New" panose="02070309020205020404" pitchFamily="49" charset="0"/>
                <a:cs typeface="Courier New" panose="02070309020205020404" pitchFamily="49" charset="0"/>
              </a:rPr>
              <a:t>data_dict</a:t>
            </a:r>
            <a:r>
              <a:rPr lang="en-GB" sz="2000" dirty="0">
                <a:latin typeface="Courier New" panose="02070309020205020404" pitchFamily="49" charset="0"/>
                <a:cs typeface="Courier New" panose="02070309020205020404" pitchFamily="49" charset="0"/>
              </a:rPr>
              <a:t> = {'col1' : [1, 2, 3, 4], 'col2' : [10, 20, 30, 40]}</a:t>
            </a:r>
          </a:p>
          <a:p>
            <a:pPr marL="0" indent="0">
              <a:buNone/>
            </a:pPr>
            <a:r>
              <a:rPr lang="en-GB" sz="2800" dirty="0"/>
              <a:t>Lists here could be </a:t>
            </a:r>
            <a:r>
              <a:rPr lang="en-GB" sz="2800" dirty="0" err="1"/>
              <a:t>ndarrays</a:t>
            </a:r>
            <a:r>
              <a:rPr lang="en-GB" sz="2800" dirty="0"/>
              <a:t> or Series.</a:t>
            </a:r>
          </a:p>
          <a:p>
            <a:pPr marL="0" indent="0">
              <a:buNone/>
            </a:pPr>
            <a:endParaRPr lang="en-GB" sz="2800" dirty="0"/>
          </a:p>
          <a:p>
            <a:pPr marL="0" indent="0">
              <a:buNone/>
            </a:pPr>
            <a:r>
              <a:rPr lang="en-GB" sz="2000" dirty="0">
                <a:latin typeface="Courier New" panose="02070309020205020404" pitchFamily="49" charset="0"/>
                <a:cs typeface="Courier New" panose="02070309020205020404" pitchFamily="49" charset="0"/>
              </a:rPr>
              <a:t>indices = ['a', 'b', 'c', 'd']</a:t>
            </a:r>
          </a:p>
          <a:p>
            <a:pPr marL="0" indent="0">
              <a:buNone/>
            </a:pPr>
            <a:r>
              <a:rPr lang="en-GB" sz="2000" dirty="0" err="1">
                <a:latin typeface="Courier New" panose="02070309020205020404" pitchFamily="49" charset="0"/>
                <a:cs typeface="Courier New" panose="02070309020205020404" pitchFamily="49" charset="0"/>
              </a:rPr>
              <a:t>df</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pandas.DataFrame</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data_dict</a:t>
            </a:r>
            <a:r>
              <a:rPr lang="en-GB" sz="2000" dirty="0">
                <a:latin typeface="Courier New" panose="02070309020205020404" pitchFamily="49" charset="0"/>
                <a:cs typeface="Courier New" panose="02070309020205020404" pitchFamily="49" charset="0"/>
              </a:rPr>
              <a:t>, index = indices)</a:t>
            </a:r>
          </a:p>
          <a:p>
            <a:pPr marL="0" indent="0">
              <a:buNone/>
            </a:pPr>
            <a:r>
              <a:rPr lang="en-GB" sz="2800" dirty="0"/>
              <a:t>If no indices are passed in, numbered from zero.</a:t>
            </a:r>
          </a:p>
          <a:p>
            <a:pPr marL="0" indent="0">
              <a:buNone/>
            </a:pPr>
            <a:r>
              <a:rPr lang="en-GB" sz="2800" dirty="0"/>
              <a:t>If data shorter than current columns, filled with </a:t>
            </a:r>
            <a:r>
              <a:rPr lang="en-GB" sz="2800" dirty="0" err="1"/>
              <a:t>numpy.nan</a:t>
            </a:r>
            <a:r>
              <a:rPr lang="en-GB" sz="2800" dirty="0"/>
              <a:t>.</a:t>
            </a:r>
          </a:p>
        </p:txBody>
      </p:sp>
    </p:spTree>
    <p:extLst>
      <p:ext uri="{BB962C8B-B14F-4D97-AF65-F5344CB8AC3E}">
        <p14:creationId xmlns:p14="http://schemas.microsoft.com/office/powerpoint/2010/main" val="725177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C05D55-6E89-4CAB-AF6B-EFE36A876158}"/>
              </a:ext>
            </a:extLst>
          </p:cNvPr>
          <p:cNvSpPr>
            <a:spLocks noGrp="1"/>
          </p:cNvSpPr>
          <p:nvPr>
            <p:ph idx="1"/>
          </p:nvPr>
        </p:nvSpPr>
        <p:spPr>
          <a:xfrm>
            <a:off x="263352" y="764705"/>
            <a:ext cx="11319048" cy="5361460"/>
          </a:xfrm>
        </p:spPr>
        <p:txBody>
          <a:bodyPr/>
          <a:lstStyle/>
          <a:p>
            <a:pPr marL="0" indent="0">
              <a:buNone/>
            </a:pPr>
            <a:r>
              <a:rPr lang="en-GB" sz="2000" dirty="0">
                <a:latin typeface="Courier New" panose="02070309020205020404" pitchFamily="49" charset="0"/>
                <a:cs typeface="Courier New" panose="02070309020205020404" pitchFamily="49" charset="0"/>
              </a:rPr>
              <a:t>a = </a:t>
            </a:r>
            <a:r>
              <a:rPr lang="en-GB" sz="2000" dirty="0" err="1">
                <a:latin typeface="Courier New" panose="02070309020205020404" pitchFamily="49" charset="0"/>
                <a:cs typeface="Courier New" panose="02070309020205020404" pitchFamily="49" charset="0"/>
              </a:rPr>
              <a:t>pandas.DataFrame.from_items</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[('col1', [1, 2, 3]), </a:t>
            </a:r>
          </a:p>
          <a:p>
            <a:pPr marL="0" indent="0">
              <a:buNone/>
            </a:pPr>
            <a:r>
              <a:rPr lang="en-GB" sz="2000" dirty="0">
                <a:latin typeface="Courier New" panose="02070309020205020404" pitchFamily="49" charset="0"/>
                <a:cs typeface="Courier New" panose="02070309020205020404" pitchFamily="49" charset="0"/>
              </a:rPr>
              <a:t>			 ('col2', [4, 5, 6])])</a:t>
            </a:r>
          </a:p>
          <a:p>
            <a:pPr marL="0" indent="0">
              <a:buNone/>
            </a:pPr>
            <a:r>
              <a:rPr lang="en-GB" sz="2000" dirty="0">
                <a:latin typeface="Courier New" panose="02070309020205020404" pitchFamily="49" charset="0"/>
                <a:cs typeface="Courier New" panose="02070309020205020404" pitchFamily="49" charset="0"/>
              </a:rPr>
              <a:t>    	col1  col2</a:t>
            </a:r>
          </a:p>
          <a:p>
            <a:pPr marL="0" indent="0">
              <a:buNone/>
            </a:pPr>
            <a:r>
              <a:rPr lang="en-GB" sz="2000" dirty="0">
                <a:latin typeface="Courier New" panose="02070309020205020404" pitchFamily="49" charset="0"/>
                <a:cs typeface="Courier New" panose="02070309020205020404" pitchFamily="49" charset="0"/>
              </a:rPr>
              <a:t>0  	1  	4</a:t>
            </a:r>
          </a:p>
          <a:p>
            <a:pPr marL="0" indent="0">
              <a:buNone/>
            </a:pPr>
            <a:r>
              <a:rPr lang="en-GB" sz="2000" dirty="0">
                <a:latin typeface="Courier New" panose="02070309020205020404" pitchFamily="49" charset="0"/>
                <a:cs typeface="Courier New" panose="02070309020205020404" pitchFamily="49" charset="0"/>
              </a:rPr>
              <a:t>1  	2  	5</a:t>
            </a:r>
          </a:p>
          <a:p>
            <a:pPr marL="457200" indent="-457200">
              <a:buAutoNum type="arabicPlain" startAt="2"/>
            </a:pPr>
            <a:r>
              <a:rPr lang="en-GB" sz="2000" dirty="0">
                <a:latin typeface="Courier New" panose="02070309020205020404" pitchFamily="49" charset="0"/>
                <a:cs typeface="Courier New" panose="02070309020205020404" pitchFamily="49" charset="0"/>
              </a:rPr>
              <a:t>  	3	6</a:t>
            </a:r>
          </a:p>
          <a:p>
            <a:pPr marL="457200" indent="-457200">
              <a:buAutoNum type="arabicPlain" startAt="2"/>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 = </a:t>
            </a:r>
            <a:r>
              <a:rPr lang="en-GB" sz="2000" dirty="0" err="1">
                <a:latin typeface="Courier New" panose="02070309020205020404" pitchFamily="49" charset="0"/>
                <a:cs typeface="Courier New" panose="02070309020205020404" pitchFamily="49" charset="0"/>
              </a:rPr>
              <a:t>pandas.DataFrame.from_items</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[('A', [1, 2, 3]), ('B', [4, 5, 6])], </a:t>
            </a:r>
          </a:p>
          <a:p>
            <a:pPr marL="0" indent="0">
              <a:buNone/>
            </a:pPr>
            <a:r>
              <a:rPr lang="en-GB" sz="2000" dirty="0">
                <a:latin typeface="Courier New" panose="02070309020205020404" pitchFamily="49" charset="0"/>
                <a:cs typeface="Courier New" panose="02070309020205020404" pitchFamily="49" charset="0"/>
              </a:rPr>
              <a:t>			orient='index', columns=['col1', 'col2', 'col3'])</a:t>
            </a:r>
          </a:p>
          <a:p>
            <a:pPr marL="0" indent="0">
              <a:buNone/>
            </a:pPr>
            <a:r>
              <a:rPr lang="en-GB" sz="2000" dirty="0">
                <a:latin typeface="Courier New" panose="02070309020205020404" pitchFamily="49" charset="0"/>
                <a:cs typeface="Courier New" panose="02070309020205020404" pitchFamily="49" charset="0"/>
              </a:rPr>
              <a:t> 	col1  col2  col3</a:t>
            </a:r>
          </a:p>
          <a:p>
            <a:pPr marL="0" indent="0">
              <a:buNone/>
            </a:pPr>
            <a:r>
              <a:rPr lang="en-GB" sz="2000" dirty="0">
                <a:latin typeface="Courier New" panose="02070309020205020404" pitchFamily="49" charset="0"/>
                <a:cs typeface="Courier New" panose="02070309020205020404" pitchFamily="49" charset="0"/>
              </a:rPr>
              <a:t>A    	1    	2     3</a:t>
            </a:r>
          </a:p>
          <a:p>
            <a:pPr marL="0" indent="0">
              <a:buNone/>
            </a:pPr>
            <a:r>
              <a:rPr lang="en-GB" sz="2000" dirty="0">
                <a:latin typeface="Courier New" panose="02070309020205020404" pitchFamily="49" charset="0"/>
                <a:cs typeface="Courier New" panose="02070309020205020404" pitchFamily="49" charset="0"/>
              </a:rPr>
              <a:t>B    	4    	5     6</a:t>
            </a:r>
          </a:p>
          <a:p>
            <a:pPr marL="0" indent="0">
              <a:buNone/>
            </a:pPr>
            <a:endParaRPr lang="en-GB" dirty="0"/>
          </a:p>
        </p:txBody>
      </p:sp>
    </p:spTree>
    <p:extLst>
      <p:ext uri="{BB962C8B-B14F-4D97-AF65-F5344CB8AC3E}">
        <p14:creationId xmlns:p14="http://schemas.microsoft.com/office/powerpoint/2010/main" val="2101227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A936-4FC3-4144-9575-232A2A4D5875}"/>
              </a:ext>
            </a:extLst>
          </p:cNvPr>
          <p:cNvSpPr>
            <a:spLocks noGrp="1"/>
          </p:cNvSpPr>
          <p:nvPr>
            <p:ph type="title"/>
          </p:nvPr>
        </p:nvSpPr>
        <p:spPr/>
        <p:txBody>
          <a:bodyPr/>
          <a:lstStyle/>
          <a:p>
            <a:pPr algn="r"/>
            <a:r>
              <a:rPr lang="en-GB" dirty="0"/>
              <a:t>I/O</a:t>
            </a:r>
          </a:p>
        </p:txBody>
      </p:sp>
      <p:sp>
        <p:nvSpPr>
          <p:cNvPr id="3" name="Content Placeholder 2">
            <a:extLst>
              <a:ext uri="{FF2B5EF4-FFF2-40B4-BE49-F238E27FC236}">
                <a16:creationId xmlns:a16="http://schemas.microsoft.com/office/drawing/2014/main" id="{B4251D34-1079-4D38-9719-F645C20B1F6F}"/>
              </a:ext>
            </a:extLst>
          </p:cNvPr>
          <p:cNvSpPr>
            <a:spLocks noGrp="1"/>
          </p:cNvSpPr>
          <p:nvPr>
            <p:ph idx="1"/>
          </p:nvPr>
        </p:nvSpPr>
        <p:spPr>
          <a:xfrm>
            <a:off x="263352" y="692696"/>
            <a:ext cx="11809312" cy="5890666"/>
          </a:xfrm>
        </p:spPr>
        <p:txBody>
          <a:bodyPr/>
          <a:lstStyle/>
          <a:p>
            <a:pPr marL="0" indent="0">
              <a:buNone/>
            </a:pPr>
            <a:r>
              <a:rPr lang="en-GB" sz="2000" dirty="0" err="1">
                <a:latin typeface="Courier New" panose="02070309020205020404" pitchFamily="49" charset="0"/>
                <a:cs typeface="Courier New" panose="02070309020205020404" pitchFamily="49" charset="0"/>
              </a:rPr>
              <a:t>df</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pandas.read_csv</a:t>
            </a:r>
            <a:r>
              <a:rPr lang="en-GB" sz="2000" dirty="0">
                <a:latin typeface="Courier New" panose="02070309020205020404" pitchFamily="49" charset="0"/>
                <a:cs typeface="Courier New" panose="02070309020205020404" pitchFamily="49" charset="0"/>
              </a:rPr>
              <a:t>('data.csv')</a:t>
            </a:r>
          </a:p>
          <a:p>
            <a:pPr marL="0" indent="0">
              <a:buNone/>
            </a:pPr>
            <a:r>
              <a:rPr lang="en-GB" sz="2000" dirty="0" err="1">
                <a:latin typeface="Courier New" panose="02070309020205020404" pitchFamily="49" charset="0"/>
                <a:cs typeface="Courier New" panose="02070309020205020404" pitchFamily="49" charset="0"/>
              </a:rPr>
              <a:t>df.to_csv</a:t>
            </a:r>
            <a:r>
              <a:rPr lang="en-GB" sz="2000" dirty="0">
                <a:latin typeface="Courier New" panose="02070309020205020404" pitchFamily="49" charset="0"/>
                <a:cs typeface="Courier New" panose="02070309020205020404" pitchFamily="49" charset="0"/>
              </a:rPr>
              <a:t>('data.csv')</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df</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pandas.read_excel</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'data.xlsx', 'Sheet1', </a:t>
            </a:r>
            <a:r>
              <a:rPr lang="en-GB" sz="2000" dirty="0" err="1">
                <a:latin typeface="Courier New" panose="02070309020205020404" pitchFamily="49" charset="0"/>
                <a:cs typeface="Courier New" panose="02070309020205020404" pitchFamily="49" charset="0"/>
              </a:rPr>
              <a:t>index_col</a:t>
            </a:r>
            <a:r>
              <a:rPr lang="en-GB" sz="2000" dirty="0">
                <a:latin typeface="Courier New" panose="02070309020205020404" pitchFamily="49" charset="0"/>
                <a:cs typeface="Courier New" panose="02070309020205020404" pitchFamily="49" charset="0"/>
              </a:rPr>
              <a:t>=None, </a:t>
            </a:r>
            <a:r>
              <a:rPr lang="en-GB" sz="2000" dirty="0" err="1">
                <a:latin typeface="Courier New" panose="02070309020205020404" pitchFamily="49" charset="0"/>
                <a:cs typeface="Courier New" panose="02070309020205020404" pitchFamily="49" charset="0"/>
              </a:rPr>
              <a:t>na_values</a:t>
            </a:r>
            <a:r>
              <a:rPr lang="en-GB" sz="2000" dirty="0">
                <a:latin typeface="Courier New" panose="02070309020205020404" pitchFamily="49" charset="0"/>
                <a:cs typeface="Courier New" panose="02070309020205020404" pitchFamily="49" charset="0"/>
              </a:rPr>
              <a:t>=['NA'])</a:t>
            </a:r>
          </a:p>
          <a:p>
            <a:pPr marL="0" indent="0">
              <a:buNone/>
            </a:pPr>
            <a:r>
              <a:rPr lang="en-GB" sz="2000" dirty="0" err="1">
                <a:latin typeface="Courier New" panose="02070309020205020404" pitchFamily="49" charset="0"/>
                <a:cs typeface="Courier New" panose="02070309020205020404" pitchFamily="49" charset="0"/>
              </a:rPr>
              <a:t>df.to_excel</a:t>
            </a:r>
            <a:r>
              <a:rPr lang="en-GB" sz="2000" dirty="0">
                <a:latin typeface="Courier New" panose="02070309020205020404" pitchFamily="49" charset="0"/>
                <a:cs typeface="Courier New" panose="02070309020205020404" pitchFamily="49" charset="0"/>
              </a:rPr>
              <a:t>('data.xlsx', </a:t>
            </a:r>
            <a:r>
              <a:rPr lang="en-GB" sz="2000" dirty="0" err="1">
                <a:latin typeface="Courier New" panose="02070309020205020404" pitchFamily="49" charset="0"/>
                <a:cs typeface="Courier New" panose="02070309020205020404" pitchFamily="49" charset="0"/>
              </a:rPr>
              <a:t>sheet_name</a:t>
            </a:r>
            <a:r>
              <a:rPr lang="en-GB" sz="2000" dirty="0">
                <a:latin typeface="Courier New" panose="02070309020205020404" pitchFamily="49" charset="0"/>
                <a:cs typeface="Courier New" panose="02070309020205020404" pitchFamily="49" charset="0"/>
              </a:rPr>
              <a:t>='Sheet1')</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df</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pandas.read_json</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data.json</a:t>
            </a:r>
            <a:r>
              <a:rPr lang="en-GB" sz="2000" dirty="0">
                <a:latin typeface="Courier New" panose="02070309020205020404" pitchFamily="49" charset="0"/>
                <a:cs typeface="Courier New" panose="02070309020205020404" pitchFamily="49" charset="0"/>
              </a:rPr>
              <a:t>')</a:t>
            </a:r>
          </a:p>
          <a:p>
            <a:pPr marL="0" indent="0">
              <a:buNone/>
            </a:pPr>
            <a:r>
              <a:rPr lang="en-GB" sz="2000" dirty="0" err="1">
                <a:latin typeface="Courier New" panose="02070309020205020404" pitchFamily="49" charset="0"/>
                <a:cs typeface="Courier New" panose="02070309020205020404" pitchFamily="49" charset="0"/>
              </a:rPr>
              <a:t>json</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df.to_json</a:t>
            </a:r>
            <a:r>
              <a:rPr lang="en-GB" sz="2000" dirty="0">
                <a:latin typeface="Courier New" panose="02070309020205020404" pitchFamily="49" charset="0"/>
                <a:cs typeface="Courier New" panose="02070309020205020404" pitchFamily="49" charset="0"/>
              </a:rPr>
              <a:t>()</a:t>
            </a:r>
          </a:p>
          <a:p>
            <a:pPr marL="0" indent="0">
              <a:buNone/>
            </a:pPr>
            <a:r>
              <a:rPr lang="en-GB" sz="2800" dirty="0"/>
              <a:t>Can then be written to a text file. </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800" dirty="0"/>
              <a:t>Wide variety of other formats including HTML and the local CTRL-C copy clipboard:</a:t>
            </a:r>
          </a:p>
          <a:p>
            <a:pPr marL="0" indent="0">
              <a:buNone/>
            </a:pPr>
            <a:r>
              <a:rPr lang="en-GB" sz="2800" dirty="0">
                <a:solidFill>
                  <a:schemeClr val="tx2">
                    <a:lumMod val="60000"/>
                    <a:lumOff val="40000"/>
                  </a:schemeClr>
                </a:solidFill>
              </a:rPr>
              <a:t>http://pandas.pydata.org/pandas-docs/stable/io.html</a:t>
            </a:r>
          </a:p>
        </p:txBody>
      </p:sp>
    </p:spTree>
    <p:extLst>
      <p:ext uri="{BB962C8B-B14F-4D97-AF65-F5344CB8AC3E}">
        <p14:creationId xmlns:p14="http://schemas.microsoft.com/office/powerpoint/2010/main" val="4020644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1472224476</TotalTime>
  <Pages>19</Pages>
  <Words>1887</Words>
  <Application>Microsoft Office PowerPoint</Application>
  <PresentationFormat>Widescreen</PresentationFormat>
  <Paragraphs>279</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Courier New</vt:lpstr>
      <vt:lpstr>Times New Roman</vt:lpstr>
      <vt:lpstr>Office Theme</vt:lpstr>
      <vt:lpstr>Pandas</vt:lpstr>
      <vt:lpstr>Creating Series</vt:lpstr>
      <vt:lpstr>Datetime data</vt:lpstr>
      <vt:lpstr>Print</vt:lpstr>
      <vt:lpstr>Indexing</vt:lpstr>
      <vt:lpstr>Looping</vt:lpstr>
      <vt:lpstr>DataFrames</vt:lpstr>
      <vt:lpstr>PowerPoint Presentation</vt:lpstr>
      <vt:lpstr>I/O</vt:lpstr>
      <vt:lpstr>Adding to DataFrames</vt:lpstr>
      <vt:lpstr>Broadcasting</vt:lpstr>
      <vt:lpstr>Indexing</vt:lpstr>
      <vt:lpstr>Indexing</vt:lpstr>
      <vt:lpstr>Sparse data</vt:lpstr>
      <vt:lpstr>Stack </vt:lpstr>
      <vt:lpstr>Looping</vt:lpstr>
      <vt:lpstr>Columns as results</vt:lpstr>
      <vt:lpstr>Functions</vt:lpstr>
      <vt:lpstr>Useful operations</vt:lpstr>
      <vt:lpstr>Categorical data</vt:lpstr>
      <vt:lpstr>Time series data</vt:lpstr>
      <vt:lpstr>Plotting</vt:lpstr>
      <vt:lpstr>Packages built on pandas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Linus</cp:lastModifiedBy>
  <cp:revision>708</cp:revision>
  <cp:lastPrinted>1999-09-27T08:33:01Z</cp:lastPrinted>
  <dcterms:created xsi:type="dcterms:W3CDTF">1998-09-23T18:41:26Z</dcterms:created>
  <dcterms:modified xsi:type="dcterms:W3CDTF">2018-03-02T12:13:33Z</dcterms:modified>
</cp:coreProperties>
</file>