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1102" r:id="rId2"/>
    <p:sldId id="1117" r:id="rId3"/>
    <p:sldId id="1345" r:id="rId4"/>
    <p:sldId id="601" r:id="rId5"/>
    <p:sldId id="1119" r:id="rId6"/>
    <p:sldId id="1343" r:id="rId7"/>
    <p:sldId id="1314" r:id="rId8"/>
    <p:sldId id="1348" r:id="rId9"/>
    <p:sldId id="1118" r:id="rId10"/>
    <p:sldId id="600" r:id="rId11"/>
    <p:sldId id="1126" r:id="rId12"/>
    <p:sldId id="1347" r:id="rId13"/>
    <p:sldId id="1346" r:id="rId14"/>
    <p:sldId id="1134" r:id="rId15"/>
    <p:sldId id="1136" r:id="rId16"/>
    <p:sldId id="1137" r:id="rId17"/>
    <p:sldId id="1138" r:id="rId18"/>
    <p:sldId id="596" r:id="rId19"/>
    <p:sldId id="584" r:id="rId20"/>
    <p:sldId id="1141" r:id="rId21"/>
    <p:sldId id="114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64" autoAdjust="0"/>
    <p:restoredTop sz="65291" autoAdjust="0"/>
  </p:normalViewPr>
  <p:slideViewPr>
    <p:cSldViewPr snapToGrid="0">
      <p:cViewPr varScale="1">
        <p:scale>
          <a:sx n="68" d="100"/>
          <a:sy n="68" d="100"/>
        </p:scale>
        <p:origin x="768"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29/11/2017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29/11/2017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cs.python.org/3/library/array.html#module-array"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docs.python.org/3/glossary.html#term-immutable" TargetMode="External"/><Relationship Id="rId4" Type="http://schemas.openxmlformats.org/officeDocument/2006/relationships/hyperlink" Target="https://docs.python.org/3/library/array.html#array.array"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https://docs.python.org/3/library/array.html#module-array</a:t>
            </a:r>
          </a:p>
          <a:p>
            <a:r>
              <a:rPr lang="en-GB" dirty="0"/>
              <a:t>https://docs.python.org/3/library/collections.html#module-collections</a:t>
            </a:r>
          </a:p>
          <a:p>
            <a:endParaRPr lang="en-GB" dirty="0"/>
          </a:p>
          <a:p>
            <a:r>
              <a:rPr lang="en-GB" dirty="0"/>
              <a:t>“The </a:t>
            </a:r>
            <a:r>
              <a:rPr lang="en-GB" dirty="0">
                <a:hlinkClick r:id="rId3" tooltip="array: Space efficient arrays of uniformly typed numeric values."/>
              </a:rPr>
              <a:t>array</a:t>
            </a:r>
            <a:r>
              <a:rPr lang="en-GB" dirty="0"/>
              <a:t> module provides an </a:t>
            </a:r>
            <a:r>
              <a:rPr lang="en-GB" dirty="0">
                <a:hlinkClick r:id="rId4" tooltip="array.array"/>
              </a:rPr>
              <a:t>array()</a:t>
            </a:r>
            <a:r>
              <a:rPr lang="en-GB" dirty="0"/>
              <a:t> object that is like a list that stores only homogeneous data and stores it more compactly. The following example shows an array of numbers stored as two byte unsigned binary numbers (</a:t>
            </a:r>
            <a:r>
              <a:rPr lang="en-GB" dirty="0" err="1"/>
              <a:t>typecode</a:t>
            </a:r>
            <a:r>
              <a:rPr lang="en-GB" dirty="0"/>
              <a:t> "H") rather than the usual 16 bytes per entry for regular lists of Python </a:t>
            </a:r>
            <a:r>
              <a:rPr lang="en-GB" dirty="0" err="1"/>
              <a:t>int</a:t>
            </a:r>
            <a:r>
              <a:rPr lang="en-GB" dirty="0"/>
              <a:t> objects:”</a:t>
            </a:r>
          </a:p>
          <a:p>
            <a:endParaRPr lang="en-GB" dirty="0"/>
          </a:p>
          <a:p>
            <a:endParaRPr lang="en-GB" dirty="0"/>
          </a:p>
          <a:p>
            <a:r>
              <a:rPr lang="en-GB" dirty="0"/>
              <a:t>“Python strings cannot be changed — they are </a:t>
            </a:r>
            <a:r>
              <a:rPr lang="en-GB" dirty="0">
                <a:hlinkClick r:id="rId5"/>
              </a:rPr>
              <a:t>immutable</a:t>
            </a:r>
            <a:r>
              <a:rPr lang="en-GB" dirty="0"/>
              <a:t>. Therefore, assigning to an indexed position in the string results in an error:”</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a:t>
            </a:fld>
            <a:endParaRPr lang="en-GB"/>
          </a:p>
        </p:txBody>
      </p:sp>
    </p:spTree>
    <p:extLst>
      <p:ext uri="{BB962C8B-B14F-4D97-AF65-F5344CB8AC3E}">
        <p14:creationId xmlns:p14="http://schemas.microsoft.com/office/powerpoint/2010/main" val="2579969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Specifically, the functions work on containers that are </a:t>
            </a:r>
            <a:r>
              <a:rPr lang="en-GB" dirty="0" err="1"/>
              <a:t>iterable</a:t>
            </a:r>
            <a:r>
              <a:rPr lang="en-GB" dirty="0"/>
              <a:t>, that is, you can ask for their contents one at a time. We'll come on to this.</a:t>
            </a:r>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3184736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4187471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https://www.python.org/dev/peps/pep-0448/</a:t>
            </a:r>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19871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385790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“/”.join(</a:t>
            </a:r>
            <a:r>
              <a:rPr lang="en-GB" dirty="0" err="1"/>
              <a:t>args</a:t>
            </a:r>
            <a:r>
              <a:rPr lang="en-GB" dirty="0"/>
              <a:t>)</a:t>
            </a:r>
          </a:p>
          <a:p>
            <a:r>
              <a:rPr lang="en-GB" dirty="0"/>
              <a:t>Where </a:t>
            </a:r>
            <a:r>
              <a:rPr lang="en-GB" dirty="0" err="1"/>
              <a:t>args</a:t>
            </a:r>
            <a:r>
              <a:rPr lang="en-GB" dirty="0"/>
              <a:t> is a sequence: joins them with “/”between.</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35772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2568092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3111748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1699844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r>
              <a:rPr lang="en-GB" b="1" dirty="0"/>
              <a:t>Why can’t raw strings (r-strings) end with a backslash?</a:t>
            </a:r>
          </a:p>
          <a:p>
            <a:r>
              <a:rPr lang="en-GB" dirty="0"/>
              <a:t>More precisely, they can’t end with an odd number of backslashes: the unpaired backslash at the end escapes the closing quote character, leaving an unterminated string.</a:t>
            </a:r>
          </a:p>
          <a:p>
            <a:r>
              <a:rPr lang="en-GB" dirty="0"/>
              <a:t>“</a:t>
            </a:r>
          </a:p>
          <a:p>
            <a:endParaRPr lang="en-GB" dirty="0"/>
          </a:p>
          <a:p>
            <a:r>
              <a:rPr lang="en-GB" dirty="0"/>
              <a:t>An example of when we might want to use this is when constructing a regex statement. These search text on the basis of patterns which include quite a lot of backslashes, and escaping each one can make for very confusing patterns.</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1953979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930706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Implement the classic sets you know of from set mathematics.</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372231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python.org/3/library/stdtypes.html#frozense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python.org/3/library/stdtypes.html#se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ocs.python.org/3/library/stdtypes.html#mapping-types-dic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A9F5-E49A-47EA-A98F-4EA511F85F09}"/>
              </a:ext>
            </a:extLst>
          </p:cNvPr>
          <p:cNvSpPr>
            <a:spLocks noGrp="1"/>
          </p:cNvSpPr>
          <p:nvPr>
            <p:ph type="title"/>
          </p:nvPr>
        </p:nvSpPr>
        <p:spPr>
          <a:xfrm>
            <a:off x="1189892" y="308854"/>
            <a:ext cx="10515600" cy="1325563"/>
          </a:xfrm>
        </p:spPr>
        <p:txBody>
          <a:bodyPr/>
          <a:lstStyle/>
          <a:p>
            <a:pPr algn="r"/>
            <a:r>
              <a:rPr lang="en-GB" dirty="0"/>
              <a:t>Strings</a:t>
            </a:r>
          </a:p>
        </p:txBody>
      </p:sp>
      <p:sp>
        <p:nvSpPr>
          <p:cNvPr id="3" name="Content Placeholder 2">
            <a:extLst>
              <a:ext uri="{FF2B5EF4-FFF2-40B4-BE49-F238E27FC236}">
                <a16:creationId xmlns:a16="http://schemas.microsoft.com/office/drawing/2014/main" id="{289367B5-C58B-45B4-B8F2-474F1AE9BB5C}"/>
              </a:ext>
            </a:extLst>
          </p:cNvPr>
          <p:cNvSpPr>
            <a:spLocks noGrp="1"/>
          </p:cNvSpPr>
          <p:nvPr>
            <p:ph idx="1"/>
          </p:nvPr>
        </p:nvSpPr>
        <p:spPr>
          <a:xfrm>
            <a:off x="486507" y="1786597"/>
            <a:ext cx="11442895" cy="4811151"/>
          </a:xfrm>
        </p:spPr>
        <p:txBody>
          <a:bodyPr>
            <a:normAutofit/>
          </a:bodyPr>
          <a:lstStyle/>
          <a:p>
            <a:pPr marL="0" indent="0">
              <a:buNone/>
            </a:pPr>
            <a:r>
              <a:rPr lang="en-GB" dirty="0"/>
              <a:t>As well as tuples and ranges, there are two additional important immutable sequences:</a:t>
            </a:r>
          </a:p>
          <a:p>
            <a:pPr marL="0" indent="0">
              <a:buNone/>
            </a:pPr>
            <a:r>
              <a:rPr lang="en-GB" dirty="0"/>
              <a:t>Bytes (immutable sequences of 8 ones and zeros (usually represented as </a:t>
            </a:r>
            <a:r>
              <a:rPr lang="en-GB" dirty="0" err="1"/>
              <a:t>ints</a:t>
            </a:r>
            <a:r>
              <a:rPr lang="en-GB" dirty="0"/>
              <a:t> between 0 and 255 inclusive, as 11111111 is 255 as an </a:t>
            </a:r>
            <a:r>
              <a:rPr lang="en-GB" dirty="0" err="1"/>
              <a:t>int</a:t>
            </a:r>
            <a:r>
              <a:rPr lang="en-GB" dirty="0"/>
              <a:t>); of which Byte Arrays are the mutable version)</a:t>
            </a:r>
          </a:p>
          <a:p>
            <a:pPr marL="0" indent="0">
              <a:buNone/>
            </a:pPr>
            <a:r>
              <a:rPr lang="en-GB" dirty="0"/>
              <a:t>Strings (text)</a:t>
            </a:r>
          </a:p>
          <a:p>
            <a:pPr marL="0" indent="0">
              <a:buNone/>
            </a:pPr>
            <a:endParaRPr lang="en-GB" dirty="0"/>
          </a:p>
          <a:p>
            <a:pPr marL="0" indent="0">
              <a:buNone/>
            </a:pPr>
            <a:r>
              <a:rPr lang="en-GB" dirty="0"/>
              <a:t>Many languages have a primitive type which is an individual character. Python doesn't - </a:t>
            </a:r>
            <a:r>
              <a:rPr lang="en-GB" dirty="0" err="1"/>
              <a:t>str</a:t>
            </a:r>
            <a:r>
              <a:rPr lang="en-GB" dirty="0"/>
              <a:t> (the string type) are just sequences of one-character long other str.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78656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8EE4-F671-44D5-84EA-E3EB6714F50D}"/>
              </a:ext>
            </a:extLst>
          </p:cNvPr>
          <p:cNvSpPr>
            <a:spLocks noGrp="1"/>
          </p:cNvSpPr>
          <p:nvPr>
            <p:ph type="title"/>
          </p:nvPr>
        </p:nvSpPr>
        <p:spPr>
          <a:xfrm>
            <a:off x="1358704" y="168177"/>
            <a:ext cx="10515600" cy="1325563"/>
          </a:xfrm>
        </p:spPr>
        <p:txBody>
          <a:bodyPr/>
          <a:lstStyle/>
          <a:p>
            <a:pPr algn="r"/>
            <a:r>
              <a:rPr lang="en-GB" dirty="0"/>
              <a:t>Escape characters</a:t>
            </a:r>
          </a:p>
        </p:txBody>
      </p:sp>
      <p:graphicFrame>
        <p:nvGraphicFramePr>
          <p:cNvPr id="7" name="Content Placeholder 6">
            <a:extLst>
              <a:ext uri="{FF2B5EF4-FFF2-40B4-BE49-F238E27FC236}">
                <a16:creationId xmlns:a16="http://schemas.microsoft.com/office/drawing/2014/main" id="{4B6DF81A-1ED2-4FDE-B826-6EC8A94FAC2B}"/>
              </a:ext>
            </a:extLst>
          </p:cNvPr>
          <p:cNvGraphicFramePr>
            <a:graphicFrameLocks noGrp="1"/>
          </p:cNvGraphicFramePr>
          <p:nvPr>
            <p:ph idx="1"/>
            <p:extLst/>
          </p:nvPr>
        </p:nvGraphicFramePr>
        <p:xfrm>
          <a:off x="646249" y="1652102"/>
          <a:ext cx="10031276" cy="4687738"/>
        </p:xfrm>
        <a:graphic>
          <a:graphicData uri="http://schemas.openxmlformats.org/drawingml/2006/table">
            <a:tbl>
              <a:tblPr/>
              <a:tblGrid>
                <a:gridCol w="5015638">
                  <a:extLst>
                    <a:ext uri="{9D8B030D-6E8A-4147-A177-3AD203B41FA5}">
                      <a16:colId xmlns:a16="http://schemas.microsoft.com/office/drawing/2014/main" val="3723452260"/>
                    </a:ext>
                  </a:extLst>
                </a:gridCol>
                <a:gridCol w="5015638">
                  <a:extLst>
                    <a:ext uri="{9D8B030D-6E8A-4147-A177-3AD203B41FA5}">
                      <a16:colId xmlns:a16="http://schemas.microsoft.com/office/drawing/2014/main" val="3968398280"/>
                    </a:ext>
                  </a:extLst>
                </a:gridCol>
              </a:tblGrid>
              <a:tr h="334718">
                <a:tc>
                  <a:txBody>
                    <a:bodyPr/>
                    <a:lstStyle/>
                    <a:p>
                      <a:r>
                        <a:rPr lang="en-GB" sz="1600" dirty="0"/>
                        <a:t>\newline</a:t>
                      </a:r>
                    </a:p>
                  </a:txBody>
                  <a:tcPr marL="83680" marR="83680" marT="41840" marB="41840" anchor="ctr">
                    <a:lnL>
                      <a:noFill/>
                    </a:lnL>
                    <a:lnR>
                      <a:noFill/>
                    </a:lnR>
                    <a:lnT>
                      <a:noFill/>
                    </a:lnT>
                    <a:lnB>
                      <a:noFill/>
                    </a:lnB>
                  </a:tcPr>
                </a:tc>
                <a:tc>
                  <a:txBody>
                    <a:bodyPr/>
                    <a:lstStyle/>
                    <a:p>
                      <a:r>
                        <a:rPr lang="en-GB" sz="1600"/>
                        <a:t>Backslash and newline ignored</a:t>
                      </a:r>
                    </a:p>
                  </a:txBody>
                  <a:tcPr marL="83680" marR="83680" marT="41840" marB="41840" anchor="ctr">
                    <a:lnL>
                      <a:noFill/>
                    </a:lnL>
                    <a:lnR>
                      <a:noFill/>
                    </a:lnR>
                    <a:lnT>
                      <a:noFill/>
                    </a:lnT>
                    <a:lnB>
                      <a:noFill/>
                    </a:lnB>
                  </a:tcPr>
                </a:tc>
                <a:extLst>
                  <a:ext uri="{0D108BD9-81ED-4DB2-BD59-A6C34878D82A}">
                    <a16:rowId xmlns:a16="http://schemas.microsoft.com/office/drawing/2014/main" val="1848964255"/>
                  </a:ext>
                </a:extLst>
              </a:tr>
              <a:tr h="334718">
                <a:tc>
                  <a:txBody>
                    <a:bodyPr/>
                    <a:lstStyle/>
                    <a:p>
                      <a:r>
                        <a:rPr lang="en-GB" sz="1600" dirty="0"/>
                        <a:t>\\</a:t>
                      </a:r>
                    </a:p>
                  </a:txBody>
                  <a:tcPr marL="83680" marR="83680" marT="41840" marB="41840" anchor="ctr">
                    <a:lnL>
                      <a:noFill/>
                    </a:lnL>
                    <a:lnR>
                      <a:noFill/>
                    </a:lnR>
                    <a:lnT>
                      <a:noFill/>
                    </a:lnT>
                    <a:lnB>
                      <a:noFill/>
                    </a:lnB>
                  </a:tcPr>
                </a:tc>
                <a:tc>
                  <a:txBody>
                    <a:bodyPr/>
                    <a:lstStyle/>
                    <a:p>
                      <a:r>
                        <a:rPr lang="en-GB" sz="1600"/>
                        <a:t>Backslash (\)</a:t>
                      </a:r>
                    </a:p>
                  </a:txBody>
                  <a:tcPr marL="83680" marR="83680" marT="41840" marB="41840" anchor="ctr">
                    <a:lnL>
                      <a:noFill/>
                    </a:lnL>
                    <a:lnR>
                      <a:noFill/>
                    </a:lnR>
                    <a:lnT>
                      <a:noFill/>
                    </a:lnT>
                    <a:lnB>
                      <a:noFill/>
                    </a:lnB>
                  </a:tcPr>
                </a:tc>
                <a:extLst>
                  <a:ext uri="{0D108BD9-81ED-4DB2-BD59-A6C34878D82A}">
                    <a16:rowId xmlns:a16="http://schemas.microsoft.com/office/drawing/2014/main" val="974777740"/>
                  </a:ext>
                </a:extLst>
              </a:tr>
              <a:tr h="334718">
                <a:tc>
                  <a:txBody>
                    <a:bodyPr/>
                    <a:lstStyle/>
                    <a:p>
                      <a:r>
                        <a:rPr lang="en-GB" sz="1600" dirty="0"/>
                        <a:t>\'</a:t>
                      </a:r>
                    </a:p>
                  </a:txBody>
                  <a:tcPr marL="83680" marR="83680" marT="41840" marB="41840" anchor="ctr">
                    <a:lnL>
                      <a:noFill/>
                    </a:lnL>
                    <a:lnR>
                      <a:noFill/>
                    </a:lnR>
                    <a:lnT>
                      <a:noFill/>
                    </a:lnT>
                    <a:lnB>
                      <a:noFill/>
                    </a:lnB>
                  </a:tcPr>
                </a:tc>
                <a:tc>
                  <a:txBody>
                    <a:bodyPr/>
                    <a:lstStyle/>
                    <a:p>
                      <a:r>
                        <a:rPr lang="en-GB" sz="1600"/>
                        <a:t>Single quote (')</a:t>
                      </a:r>
                    </a:p>
                  </a:txBody>
                  <a:tcPr marL="83680" marR="83680" marT="41840" marB="41840" anchor="ctr">
                    <a:lnL>
                      <a:noFill/>
                    </a:lnL>
                    <a:lnR>
                      <a:noFill/>
                    </a:lnR>
                    <a:lnT>
                      <a:noFill/>
                    </a:lnT>
                    <a:lnB>
                      <a:noFill/>
                    </a:lnB>
                  </a:tcPr>
                </a:tc>
                <a:extLst>
                  <a:ext uri="{0D108BD9-81ED-4DB2-BD59-A6C34878D82A}">
                    <a16:rowId xmlns:a16="http://schemas.microsoft.com/office/drawing/2014/main" val="4047349126"/>
                  </a:ext>
                </a:extLst>
              </a:tr>
              <a:tr h="334718">
                <a:tc>
                  <a:txBody>
                    <a:bodyPr/>
                    <a:lstStyle/>
                    <a:p>
                      <a:r>
                        <a:rPr lang="en-GB" sz="1600" dirty="0"/>
                        <a:t>\"</a:t>
                      </a:r>
                    </a:p>
                  </a:txBody>
                  <a:tcPr marL="83680" marR="83680" marT="41840" marB="41840" anchor="ctr">
                    <a:lnL>
                      <a:noFill/>
                    </a:lnL>
                    <a:lnR>
                      <a:noFill/>
                    </a:lnR>
                    <a:lnT>
                      <a:noFill/>
                    </a:lnT>
                    <a:lnB>
                      <a:noFill/>
                    </a:lnB>
                  </a:tcPr>
                </a:tc>
                <a:tc>
                  <a:txBody>
                    <a:bodyPr/>
                    <a:lstStyle/>
                    <a:p>
                      <a:r>
                        <a:rPr lang="en-GB" sz="1600"/>
                        <a:t>Double quote (")</a:t>
                      </a:r>
                    </a:p>
                  </a:txBody>
                  <a:tcPr marL="83680" marR="83680" marT="41840" marB="41840" anchor="ctr">
                    <a:lnL>
                      <a:noFill/>
                    </a:lnL>
                    <a:lnR>
                      <a:noFill/>
                    </a:lnR>
                    <a:lnT>
                      <a:noFill/>
                    </a:lnT>
                    <a:lnB>
                      <a:noFill/>
                    </a:lnB>
                  </a:tcPr>
                </a:tc>
                <a:extLst>
                  <a:ext uri="{0D108BD9-81ED-4DB2-BD59-A6C34878D82A}">
                    <a16:rowId xmlns:a16="http://schemas.microsoft.com/office/drawing/2014/main" val="3284205741"/>
                  </a:ext>
                </a:extLst>
              </a:tr>
              <a:tr h="334718">
                <a:tc>
                  <a:txBody>
                    <a:bodyPr/>
                    <a:lstStyle/>
                    <a:p>
                      <a:r>
                        <a:rPr lang="en-GB" sz="1600" dirty="0"/>
                        <a:t>\b</a:t>
                      </a:r>
                    </a:p>
                  </a:txBody>
                  <a:tcPr marL="83680" marR="83680" marT="41840" marB="41840" anchor="ctr">
                    <a:lnL>
                      <a:noFill/>
                    </a:lnL>
                    <a:lnR>
                      <a:noFill/>
                    </a:lnR>
                    <a:lnT>
                      <a:noFill/>
                    </a:lnT>
                    <a:lnB>
                      <a:noFill/>
                    </a:lnB>
                  </a:tcPr>
                </a:tc>
                <a:tc>
                  <a:txBody>
                    <a:bodyPr/>
                    <a:lstStyle/>
                    <a:p>
                      <a:r>
                        <a:rPr lang="en-GB" sz="1600" dirty="0"/>
                        <a:t>ASCII Backspace (BS)</a:t>
                      </a:r>
                    </a:p>
                  </a:txBody>
                  <a:tcPr marL="83680" marR="83680" marT="41840" marB="41840" anchor="ctr">
                    <a:lnL>
                      <a:noFill/>
                    </a:lnL>
                    <a:lnR>
                      <a:noFill/>
                    </a:lnR>
                    <a:lnT>
                      <a:noFill/>
                    </a:lnT>
                    <a:lnB>
                      <a:noFill/>
                    </a:lnB>
                  </a:tcPr>
                </a:tc>
                <a:extLst>
                  <a:ext uri="{0D108BD9-81ED-4DB2-BD59-A6C34878D82A}">
                    <a16:rowId xmlns:a16="http://schemas.microsoft.com/office/drawing/2014/main" val="1034105849"/>
                  </a:ext>
                </a:extLst>
              </a:tr>
              <a:tr h="334718">
                <a:tc>
                  <a:txBody>
                    <a:bodyPr/>
                    <a:lstStyle/>
                    <a:p>
                      <a:r>
                        <a:rPr lang="en-GB" sz="1600" dirty="0"/>
                        <a:t>\f</a:t>
                      </a:r>
                    </a:p>
                  </a:txBody>
                  <a:tcPr marL="83680" marR="83680" marT="41840" marB="41840" anchor="ctr">
                    <a:lnL>
                      <a:noFill/>
                    </a:lnL>
                    <a:lnR>
                      <a:noFill/>
                    </a:lnR>
                    <a:lnT>
                      <a:noFill/>
                    </a:lnT>
                    <a:lnB>
                      <a:noFill/>
                    </a:lnB>
                  </a:tcPr>
                </a:tc>
                <a:tc>
                  <a:txBody>
                    <a:bodyPr/>
                    <a:lstStyle/>
                    <a:p>
                      <a:r>
                        <a:rPr lang="en-GB" sz="1600"/>
                        <a:t>ASCII Formfeed (FF)</a:t>
                      </a:r>
                    </a:p>
                  </a:txBody>
                  <a:tcPr marL="83680" marR="83680" marT="41840" marB="41840" anchor="ctr">
                    <a:lnL>
                      <a:noFill/>
                    </a:lnL>
                    <a:lnR>
                      <a:noFill/>
                    </a:lnR>
                    <a:lnT>
                      <a:noFill/>
                    </a:lnT>
                    <a:lnB>
                      <a:noFill/>
                    </a:lnB>
                  </a:tcPr>
                </a:tc>
                <a:extLst>
                  <a:ext uri="{0D108BD9-81ED-4DB2-BD59-A6C34878D82A}">
                    <a16:rowId xmlns:a16="http://schemas.microsoft.com/office/drawing/2014/main" val="3910941811"/>
                  </a:ext>
                </a:extLst>
              </a:tr>
              <a:tr h="334718">
                <a:tc>
                  <a:txBody>
                    <a:bodyPr/>
                    <a:lstStyle/>
                    <a:p>
                      <a:r>
                        <a:rPr lang="en-GB" sz="1600" dirty="0"/>
                        <a:t>\n</a:t>
                      </a:r>
                    </a:p>
                  </a:txBody>
                  <a:tcPr marL="83680" marR="83680" marT="41840" marB="41840" anchor="ctr">
                    <a:lnL>
                      <a:noFill/>
                    </a:lnL>
                    <a:lnR>
                      <a:noFill/>
                    </a:lnR>
                    <a:lnT>
                      <a:noFill/>
                    </a:lnT>
                    <a:lnB>
                      <a:noFill/>
                    </a:lnB>
                  </a:tcPr>
                </a:tc>
                <a:tc>
                  <a:txBody>
                    <a:bodyPr/>
                    <a:lstStyle/>
                    <a:p>
                      <a:r>
                        <a:rPr lang="en-GB" sz="1600"/>
                        <a:t>ASCII Linefeed (LF)</a:t>
                      </a:r>
                    </a:p>
                  </a:txBody>
                  <a:tcPr marL="83680" marR="83680" marT="41840" marB="41840" anchor="ctr">
                    <a:lnL>
                      <a:noFill/>
                    </a:lnL>
                    <a:lnR>
                      <a:noFill/>
                    </a:lnR>
                    <a:lnT>
                      <a:noFill/>
                    </a:lnT>
                    <a:lnB>
                      <a:noFill/>
                    </a:lnB>
                  </a:tcPr>
                </a:tc>
                <a:extLst>
                  <a:ext uri="{0D108BD9-81ED-4DB2-BD59-A6C34878D82A}">
                    <a16:rowId xmlns:a16="http://schemas.microsoft.com/office/drawing/2014/main" val="7078804"/>
                  </a:ext>
                </a:extLst>
              </a:tr>
              <a:tr h="334718">
                <a:tc>
                  <a:txBody>
                    <a:bodyPr/>
                    <a:lstStyle/>
                    <a:p>
                      <a:r>
                        <a:rPr lang="en-GB" sz="1600" dirty="0"/>
                        <a:t>\r</a:t>
                      </a:r>
                    </a:p>
                  </a:txBody>
                  <a:tcPr marL="83680" marR="83680" marT="41840" marB="41840" anchor="ctr">
                    <a:lnL>
                      <a:noFill/>
                    </a:lnL>
                    <a:lnR>
                      <a:noFill/>
                    </a:lnR>
                    <a:lnT>
                      <a:noFill/>
                    </a:lnT>
                    <a:lnB>
                      <a:noFill/>
                    </a:lnB>
                  </a:tcPr>
                </a:tc>
                <a:tc>
                  <a:txBody>
                    <a:bodyPr/>
                    <a:lstStyle/>
                    <a:p>
                      <a:r>
                        <a:rPr lang="en-GB" sz="1600"/>
                        <a:t>ASCII Carriage Return (CR)</a:t>
                      </a:r>
                    </a:p>
                  </a:txBody>
                  <a:tcPr marL="83680" marR="83680" marT="41840" marB="41840" anchor="ctr">
                    <a:lnL>
                      <a:noFill/>
                    </a:lnL>
                    <a:lnR>
                      <a:noFill/>
                    </a:lnR>
                    <a:lnT>
                      <a:noFill/>
                    </a:lnT>
                    <a:lnB>
                      <a:noFill/>
                    </a:lnB>
                  </a:tcPr>
                </a:tc>
                <a:extLst>
                  <a:ext uri="{0D108BD9-81ED-4DB2-BD59-A6C34878D82A}">
                    <a16:rowId xmlns:a16="http://schemas.microsoft.com/office/drawing/2014/main" val="930792004"/>
                  </a:ext>
                </a:extLst>
              </a:tr>
              <a:tr h="334718">
                <a:tc>
                  <a:txBody>
                    <a:bodyPr/>
                    <a:lstStyle/>
                    <a:p>
                      <a:r>
                        <a:rPr lang="en-GB" sz="1600" dirty="0"/>
                        <a:t>\t</a:t>
                      </a:r>
                    </a:p>
                  </a:txBody>
                  <a:tcPr marL="83680" marR="83680" marT="41840" marB="41840" anchor="ctr">
                    <a:lnL>
                      <a:noFill/>
                    </a:lnL>
                    <a:lnR>
                      <a:noFill/>
                    </a:lnR>
                    <a:lnT>
                      <a:noFill/>
                    </a:lnT>
                    <a:lnB>
                      <a:noFill/>
                    </a:lnB>
                  </a:tcPr>
                </a:tc>
                <a:tc>
                  <a:txBody>
                    <a:bodyPr/>
                    <a:lstStyle/>
                    <a:p>
                      <a:r>
                        <a:rPr lang="en-GB" sz="1600" dirty="0"/>
                        <a:t>ASCII Horizontal Tab (TAB)</a:t>
                      </a:r>
                    </a:p>
                  </a:txBody>
                  <a:tcPr marL="83680" marR="83680" marT="41840" marB="41840" anchor="ctr">
                    <a:lnL>
                      <a:noFill/>
                    </a:lnL>
                    <a:lnR>
                      <a:noFill/>
                    </a:lnR>
                    <a:lnT>
                      <a:noFill/>
                    </a:lnT>
                    <a:lnB>
                      <a:noFill/>
                    </a:lnB>
                  </a:tcPr>
                </a:tc>
                <a:extLst>
                  <a:ext uri="{0D108BD9-81ED-4DB2-BD59-A6C34878D82A}">
                    <a16:rowId xmlns:a16="http://schemas.microsoft.com/office/drawing/2014/main" val="3307104064"/>
                  </a:ext>
                </a:extLst>
              </a:tr>
              <a:tr h="334718">
                <a:tc>
                  <a:txBody>
                    <a:bodyPr/>
                    <a:lstStyle/>
                    <a:p>
                      <a:r>
                        <a:rPr lang="en-GB" sz="1600" dirty="0"/>
                        <a:t>\</a:t>
                      </a:r>
                      <a:r>
                        <a:rPr lang="en-GB" sz="1600" dirty="0" err="1"/>
                        <a:t>ooo</a:t>
                      </a:r>
                      <a:endParaRPr lang="en-GB" sz="1600" dirty="0"/>
                    </a:p>
                  </a:txBody>
                  <a:tcPr marL="83680" marR="83680" marT="41840" marB="41840" anchor="ctr">
                    <a:lnL>
                      <a:noFill/>
                    </a:lnL>
                    <a:lnR>
                      <a:noFill/>
                    </a:lnR>
                    <a:lnT>
                      <a:noFill/>
                    </a:lnT>
                    <a:lnB>
                      <a:noFill/>
                    </a:lnB>
                  </a:tcPr>
                </a:tc>
                <a:tc>
                  <a:txBody>
                    <a:bodyPr/>
                    <a:lstStyle/>
                    <a:p>
                      <a:r>
                        <a:rPr lang="en-GB" sz="1600" dirty="0"/>
                        <a:t>Character with octal value </a:t>
                      </a:r>
                      <a:r>
                        <a:rPr lang="en-GB" sz="1600" i="1" dirty="0" err="1"/>
                        <a:t>ooo</a:t>
                      </a:r>
                      <a:endParaRPr lang="en-GB" sz="1600" dirty="0"/>
                    </a:p>
                  </a:txBody>
                  <a:tcPr marL="83680" marR="83680" marT="41840" marB="41840" anchor="ctr">
                    <a:lnL>
                      <a:noFill/>
                    </a:lnL>
                    <a:lnR>
                      <a:noFill/>
                    </a:lnR>
                    <a:lnT>
                      <a:noFill/>
                    </a:lnT>
                    <a:lnB>
                      <a:noFill/>
                    </a:lnB>
                  </a:tcPr>
                </a:tc>
                <a:extLst>
                  <a:ext uri="{0D108BD9-81ED-4DB2-BD59-A6C34878D82A}">
                    <a16:rowId xmlns:a16="http://schemas.microsoft.com/office/drawing/2014/main" val="3653855137"/>
                  </a:ext>
                </a:extLst>
              </a:tr>
              <a:tr h="334718">
                <a:tc>
                  <a:txBody>
                    <a:bodyPr/>
                    <a:lstStyle/>
                    <a:p>
                      <a:r>
                        <a:rPr lang="en-GB" sz="1600" dirty="0"/>
                        <a:t>\</a:t>
                      </a:r>
                      <a:r>
                        <a:rPr lang="en-GB" sz="1600" dirty="0" err="1"/>
                        <a:t>xhh</a:t>
                      </a:r>
                      <a:endParaRPr lang="en-GB" sz="1600" dirty="0"/>
                    </a:p>
                  </a:txBody>
                  <a:tcPr marL="83680" marR="83680" marT="41840" marB="41840" anchor="ctr">
                    <a:lnL>
                      <a:noFill/>
                    </a:lnL>
                    <a:lnR>
                      <a:noFill/>
                    </a:lnR>
                    <a:lnT>
                      <a:noFill/>
                    </a:lnT>
                    <a:lnB>
                      <a:noFill/>
                    </a:lnB>
                  </a:tcPr>
                </a:tc>
                <a:tc>
                  <a:txBody>
                    <a:bodyPr/>
                    <a:lstStyle/>
                    <a:p>
                      <a:r>
                        <a:rPr lang="en-GB" sz="1600" dirty="0"/>
                        <a:t>Character with hex value </a:t>
                      </a:r>
                      <a:r>
                        <a:rPr lang="en-GB" sz="1600" i="1" dirty="0" err="1"/>
                        <a:t>hh</a:t>
                      </a:r>
                      <a:endParaRPr lang="en-GB" sz="1600" dirty="0"/>
                    </a:p>
                  </a:txBody>
                  <a:tcPr marL="83680" marR="83680" marT="41840" marB="41840" anchor="ctr">
                    <a:lnL>
                      <a:noFill/>
                    </a:lnL>
                    <a:lnR>
                      <a:noFill/>
                    </a:lnR>
                    <a:lnT>
                      <a:noFill/>
                    </a:lnT>
                    <a:lnB>
                      <a:noFill/>
                    </a:lnB>
                  </a:tcPr>
                </a:tc>
                <a:extLst>
                  <a:ext uri="{0D108BD9-81ED-4DB2-BD59-A6C34878D82A}">
                    <a16:rowId xmlns:a16="http://schemas.microsoft.com/office/drawing/2014/main" val="1053953476"/>
                  </a:ext>
                </a:extLst>
              </a:tr>
              <a:tr h="334718">
                <a:tc>
                  <a:txBody>
                    <a:bodyPr/>
                    <a:lstStyle/>
                    <a:p>
                      <a:r>
                        <a:rPr lang="en-GB" sz="1600" dirty="0"/>
                        <a:t>\N{name}</a:t>
                      </a:r>
                    </a:p>
                  </a:txBody>
                  <a:tcPr anchor="ctr">
                    <a:lnL>
                      <a:noFill/>
                    </a:lnL>
                    <a:lnR>
                      <a:noFill/>
                    </a:lnR>
                    <a:lnT>
                      <a:noFill/>
                    </a:lnT>
                    <a:lnB>
                      <a:noFill/>
                    </a:lnB>
                  </a:tcPr>
                </a:tc>
                <a:tc>
                  <a:txBody>
                    <a:bodyPr/>
                    <a:lstStyle/>
                    <a:p>
                      <a:r>
                        <a:rPr lang="en-GB" sz="1600" dirty="0"/>
                        <a:t>Character named </a:t>
                      </a:r>
                      <a:r>
                        <a:rPr lang="en-GB" sz="1600" i="1" dirty="0"/>
                        <a:t>name</a:t>
                      </a:r>
                      <a:r>
                        <a:rPr lang="en-GB" sz="1600" dirty="0"/>
                        <a:t> in the Unicode database</a:t>
                      </a:r>
                    </a:p>
                  </a:txBody>
                  <a:tcPr anchor="ctr">
                    <a:lnL>
                      <a:noFill/>
                    </a:lnL>
                    <a:lnR>
                      <a:noFill/>
                    </a:lnR>
                    <a:lnT>
                      <a:noFill/>
                    </a:lnT>
                    <a:lnB>
                      <a:noFill/>
                    </a:lnB>
                  </a:tcPr>
                </a:tc>
                <a:extLst>
                  <a:ext uri="{0D108BD9-81ED-4DB2-BD59-A6C34878D82A}">
                    <a16:rowId xmlns:a16="http://schemas.microsoft.com/office/drawing/2014/main" val="2109086287"/>
                  </a:ext>
                </a:extLst>
              </a:tr>
              <a:tr h="334718">
                <a:tc>
                  <a:txBody>
                    <a:bodyPr/>
                    <a:lstStyle/>
                    <a:p>
                      <a:r>
                        <a:rPr lang="en-GB" sz="1600" dirty="0"/>
                        <a:t>\</a:t>
                      </a:r>
                      <a:r>
                        <a:rPr lang="en-GB" sz="1600" dirty="0" err="1"/>
                        <a:t>uxxxx</a:t>
                      </a:r>
                      <a:endParaRPr lang="en-GB" sz="1600" dirty="0"/>
                    </a:p>
                  </a:txBody>
                  <a:tcPr anchor="ctr">
                    <a:lnL>
                      <a:noFill/>
                    </a:lnL>
                    <a:lnR>
                      <a:noFill/>
                    </a:lnR>
                    <a:lnT>
                      <a:noFill/>
                    </a:lnT>
                    <a:lnB>
                      <a:noFill/>
                    </a:lnB>
                  </a:tcPr>
                </a:tc>
                <a:tc>
                  <a:txBody>
                    <a:bodyPr/>
                    <a:lstStyle/>
                    <a:p>
                      <a:r>
                        <a:rPr lang="en-GB" sz="1600" dirty="0"/>
                        <a:t>Character with 16-bit hex value </a:t>
                      </a:r>
                      <a:r>
                        <a:rPr lang="en-GB" sz="1600" i="1" dirty="0" err="1"/>
                        <a:t>xxxx</a:t>
                      </a:r>
                      <a:endParaRPr lang="en-GB" sz="1600" dirty="0"/>
                    </a:p>
                  </a:txBody>
                  <a:tcPr anchor="ctr">
                    <a:lnL>
                      <a:noFill/>
                    </a:lnL>
                    <a:lnR>
                      <a:noFill/>
                    </a:lnR>
                    <a:lnT>
                      <a:noFill/>
                    </a:lnT>
                    <a:lnB>
                      <a:noFill/>
                    </a:lnB>
                  </a:tcPr>
                </a:tc>
                <a:extLst>
                  <a:ext uri="{0D108BD9-81ED-4DB2-BD59-A6C34878D82A}">
                    <a16:rowId xmlns:a16="http://schemas.microsoft.com/office/drawing/2014/main" val="2384733071"/>
                  </a:ext>
                </a:extLst>
              </a:tr>
              <a:tr h="334718">
                <a:tc>
                  <a:txBody>
                    <a:bodyPr/>
                    <a:lstStyle/>
                    <a:p>
                      <a:r>
                        <a:rPr lang="en-GB" sz="1600" dirty="0"/>
                        <a:t>\</a:t>
                      </a:r>
                      <a:r>
                        <a:rPr lang="en-GB" sz="1600" dirty="0" err="1"/>
                        <a:t>Uxxxxxxxx</a:t>
                      </a:r>
                      <a:endParaRPr lang="en-GB" sz="1600" dirty="0"/>
                    </a:p>
                  </a:txBody>
                  <a:tcPr anchor="ctr">
                    <a:lnL>
                      <a:noFill/>
                    </a:lnL>
                    <a:lnR>
                      <a:noFill/>
                    </a:lnR>
                    <a:lnT>
                      <a:noFill/>
                    </a:lnT>
                    <a:lnB>
                      <a:noFill/>
                    </a:lnB>
                  </a:tcPr>
                </a:tc>
                <a:tc>
                  <a:txBody>
                    <a:bodyPr/>
                    <a:lstStyle/>
                    <a:p>
                      <a:r>
                        <a:rPr lang="en-GB" sz="1600" dirty="0"/>
                        <a:t>Character with 32-bit hex value </a:t>
                      </a:r>
                      <a:r>
                        <a:rPr lang="en-GB" sz="1600" i="1" dirty="0" err="1"/>
                        <a:t>xxxxxxxx</a:t>
                      </a:r>
                      <a:endParaRPr lang="en-GB" sz="1600" dirty="0"/>
                    </a:p>
                  </a:txBody>
                  <a:tcPr anchor="ctr">
                    <a:lnL>
                      <a:noFill/>
                    </a:lnL>
                    <a:lnR>
                      <a:noFill/>
                    </a:lnR>
                    <a:lnT>
                      <a:noFill/>
                    </a:lnT>
                    <a:lnB>
                      <a:noFill/>
                    </a:lnB>
                  </a:tcPr>
                </a:tc>
                <a:extLst>
                  <a:ext uri="{0D108BD9-81ED-4DB2-BD59-A6C34878D82A}">
                    <a16:rowId xmlns:a16="http://schemas.microsoft.com/office/drawing/2014/main" val="3376714202"/>
                  </a:ext>
                </a:extLst>
              </a:tr>
            </a:tbl>
          </a:graphicData>
        </a:graphic>
      </p:graphicFrame>
    </p:spTree>
    <p:extLst>
      <p:ext uri="{BB962C8B-B14F-4D97-AF65-F5344CB8AC3E}">
        <p14:creationId xmlns:p14="http://schemas.microsoft.com/office/powerpoint/2010/main" val="3459571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825624"/>
            <a:ext cx="11422966" cy="4673649"/>
          </a:xfrm>
        </p:spPr>
        <p:txBody>
          <a:bodyPr>
            <a:normAutofit lnSpcReduction="10000"/>
          </a:bodyPr>
          <a:lstStyle/>
          <a:p>
            <a:pPr marL="0" indent="0">
              <a:spcAft>
                <a:spcPts val="1200"/>
              </a:spcAft>
              <a:buNone/>
            </a:pPr>
            <a:r>
              <a:rPr lang="en-GB" dirty="0"/>
              <a:t>Going back to our two line example:</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a:t>
            </a:r>
          </a:p>
          <a:p>
            <a:pPr marL="0" indent="0">
              <a:spcAft>
                <a:spcPts val="1200"/>
              </a:spcAft>
              <a:buNone/>
            </a:pPr>
            <a:r>
              <a:rPr lang="en-GB" dirty="0">
                <a:latin typeface="Courier New" panose="02070309020205020404" pitchFamily="49" charset="0"/>
                <a:cs typeface="Courier New" panose="02070309020205020404" pitchFamily="49" charset="0"/>
              </a:rPr>
              <a:t>print("This is a second")		# Note the two print statements.</a:t>
            </a:r>
          </a:p>
          <a:p>
            <a:pPr marL="0" indent="0">
              <a:spcAft>
                <a:spcPts val="1200"/>
              </a:spcAft>
              <a:buNone/>
            </a:pPr>
            <a:r>
              <a:rPr lang="en-GB" dirty="0"/>
              <a:t>Note that we can now rewrite this as:</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 </a:t>
            </a:r>
            <a:r>
              <a:rPr lang="en-GB" b="1" dirty="0">
                <a:latin typeface="Courier New" panose="02070309020205020404" pitchFamily="49" charset="0"/>
                <a:cs typeface="Courier New" panose="02070309020205020404" pitchFamily="49" charset="0"/>
              </a:rPr>
              <a:t>\n</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"This is a second")</a:t>
            </a:r>
          </a:p>
          <a:p>
            <a:pPr marL="0" indent="0">
              <a:buNone/>
            </a:pPr>
            <a:endParaRPr lang="en-GB" dirty="0"/>
          </a:p>
        </p:txBody>
      </p:sp>
    </p:spTree>
    <p:extLst>
      <p:ext uri="{BB962C8B-B14F-4D97-AF65-F5344CB8AC3E}">
        <p14:creationId xmlns:p14="http://schemas.microsoft.com/office/powerpoint/2010/main" val="3894173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690688"/>
            <a:ext cx="11493304" cy="4808585"/>
          </a:xfrm>
        </p:spPr>
        <p:txBody>
          <a:bodyPr>
            <a:normAutofit fontScale="70000" lnSpcReduction="20000"/>
          </a:bodyPr>
          <a:lstStyle/>
          <a:p>
            <a:pPr marL="0" indent="0">
              <a:spcAft>
                <a:spcPts val="1200"/>
              </a:spcAft>
              <a:buNone/>
            </a:pPr>
            <a:r>
              <a:rPr lang="en-GB" dirty="0"/>
              <a:t>There are some cases where we want to display the escape characters as characters rather than escaped characters when we print or otherwise use the text. To do this, prefix the literal with "</a:t>
            </a:r>
            <a:r>
              <a:rPr lang="en-GB" dirty="0">
                <a:latin typeface="Courier New" panose="02070309020205020404" pitchFamily="49" charset="0"/>
                <a:cs typeface="Courier New" panose="02070309020205020404" pitchFamily="49" charset="0"/>
              </a:rPr>
              <a:t>r</a:t>
            </a:r>
            <a:r>
              <a:rPr lang="en-GB" dirty="0"/>
              <a:t>":</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r"This</a:t>
            </a:r>
            <a:r>
              <a:rPr lang="en-GB" dirty="0">
                <a:latin typeface="Courier New" panose="02070309020205020404" pitchFamily="49" charset="0"/>
                <a:cs typeface="Courier New" panose="02070309020205020404" pitchFamily="49" charset="0"/>
              </a:rPr>
              <a:t> contains a \\ backslash escape"</a:t>
            </a:r>
          </a:p>
          <a:p>
            <a:pPr marL="0" indent="0">
              <a:buNone/>
            </a:pPr>
            <a:r>
              <a:rPr lang="en-GB" sz="2900" dirty="0"/>
              <a:t>From then on, the backslashes as interpreted as two backslashes. Note that if we then print this, we get:</a:t>
            </a:r>
          </a:p>
          <a:p>
            <a:pPr marL="0" indent="0">
              <a:buNone/>
            </a:pPr>
            <a:r>
              <a:rPr lang="en-GB" dirty="0">
                <a:latin typeface="Courier New" panose="02070309020205020404" pitchFamily="49" charset="0"/>
                <a:cs typeface="Courier New" panose="02070309020205020404" pitchFamily="49" charset="0"/>
              </a:rPr>
              <a:t>&gt;&gt;&gt; a</a:t>
            </a:r>
          </a:p>
          <a:p>
            <a:pPr marL="0" indent="0">
              <a:spcAft>
                <a:spcPts val="1200"/>
              </a:spcAft>
              <a:buNone/>
            </a:pPr>
            <a:r>
              <a:rPr lang="en-GB" dirty="0">
                <a:latin typeface="Courier New" panose="02070309020205020404" pitchFamily="49" charset="0"/>
                <a:cs typeface="Courier New" panose="02070309020205020404" pitchFamily="49" charset="0"/>
              </a:rPr>
              <a:t>'This contains a \\\\ backslash escape'		</a:t>
            </a:r>
          </a:p>
          <a:p>
            <a:pPr marL="0" indent="0">
              <a:buNone/>
            </a:pPr>
            <a:r>
              <a:rPr lang="en-GB" dirty="0"/>
              <a:t>Note that the escape is escaped.</a:t>
            </a:r>
          </a:p>
          <a:p>
            <a:pPr marL="0" indent="0">
              <a:buNone/>
            </a:pPr>
            <a:endParaRPr lang="en-GB" dirty="0"/>
          </a:p>
          <a:p>
            <a:pPr marL="0" indent="0">
              <a:buNone/>
            </a:pPr>
            <a:r>
              <a:rPr lang="en-GB" dirty="0"/>
              <a:t>String literal </a:t>
            </a:r>
            <a:r>
              <a:rPr lang="en-GB" dirty="0" err="1"/>
              <a:t>markups</a:t>
            </a:r>
            <a:r>
              <a:rPr lang="en-GB" dirty="0"/>
              <a:t>:</a:t>
            </a:r>
          </a:p>
          <a:p>
            <a:pPr marL="0" indent="0">
              <a:buNone/>
            </a:pPr>
            <a:r>
              <a:rPr lang="en-GB" dirty="0">
                <a:latin typeface="Courier New" panose="02070309020205020404" pitchFamily="49" charset="0"/>
                <a:cs typeface="Courier New" panose="02070309020205020404" pitchFamily="49" charset="0"/>
              </a:rPr>
              <a:t>R</a:t>
            </a:r>
            <a:r>
              <a:rPr lang="en-GB" dirty="0"/>
              <a:t> or </a:t>
            </a:r>
            <a:r>
              <a:rPr lang="en-GB" dirty="0">
                <a:latin typeface="Courier New" panose="02070309020205020404" pitchFamily="49" charset="0"/>
                <a:cs typeface="Courier New" panose="02070309020205020404" pitchFamily="49" charset="0"/>
              </a:rPr>
              <a:t>r</a:t>
            </a:r>
            <a:r>
              <a:rPr lang="en-GB" dirty="0"/>
              <a:t> is a “raw” string, escaping escapes to preserve their appearance.</a:t>
            </a:r>
          </a:p>
          <a:p>
            <a:pPr marL="0" indent="0">
              <a:buNone/>
            </a:pPr>
            <a:r>
              <a:rPr lang="en-GB" dirty="0">
                <a:latin typeface="Courier New" panose="02070309020205020404" pitchFamily="49" charset="0"/>
                <a:cs typeface="Courier New" panose="02070309020205020404" pitchFamily="49" charset="0"/>
              </a:rPr>
              <a:t>F</a:t>
            </a:r>
            <a:r>
              <a:rPr lang="en-GB" dirty="0"/>
              <a:t> or </a:t>
            </a:r>
            <a:r>
              <a:rPr lang="en-GB" dirty="0">
                <a:latin typeface="Courier New" panose="02070309020205020404" pitchFamily="49" charset="0"/>
                <a:cs typeface="Courier New" panose="02070309020205020404" pitchFamily="49" charset="0"/>
              </a:rPr>
              <a:t>f </a:t>
            </a:r>
            <a:r>
              <a:rPr lang="en-GB" dirty="0"/>
              <a:t>is a formatted string (we'll come to these).</a:t>
            </a:r>
          </a:p>
          <a:p>
            <a:pPr marL="0" indent="0">
              <a:buNone/>
            </a:pPr>
            <a:r>
              <a:rPr lang="en-GB" dirty="0">
                <a:latin typeface="Courier New" panose="02070309020205020404" pitchFamily="49" charset="0"/>
                <a:cs typeface="Courier New" panose="02070309020205020404" pitchFamily="49" charset="0"/>
              </a:rPr>
              <a:t>U</a:t>
            </a:r>
            <a:r>
              <a:rPr lang="en-GB" dirty="0"/>
              <a:t> or </a:t>
            </a:r>
            <a:r>
              <a:rPr lang="en-GB" dirty="0">
                <a:latin typeface="Courier New" panose="02070309020205020404" pitchFamily="49" charset="0"/>
                <a:cs typeface="Courier New" panose="02070309020205020404" pitchFamily="49" charset="0"/>
              </a:rPr>
              <a:t>u</a:t>
            </a:r>
            <a:r>
              <a:rPr lang="en-GB" dirty="0"/>
              <a:t> is Python 2 legacy similar to </a:t>
            </a:r>
            <a:r>
              <a:rPr lang="en-GB" dirty="0">
                <a:latin typeface="Courier New" panose="02070309020205020404" pitchFamily="49" charset="0"/>
                <a:cs typeface="Courier New" panose="02070309020205020404" pitchFamily="49" charset="0"/>
              </a:rPr>
              <a:t>R</a:t>
            </a:r>
            <a:r>
              <a:rPr lang="en-GB" dirty="0"/>
              <a:t>.</a:t>
            </a:r>
          </a:p>
          <a:p>
            <a:pPr marL="0" indent="0">
              <a:buNone/>
            </a:pPr>
            <a:r>
              <a:rPr lang="en-GB" dirty="0"/>
              <a:t>Starting </a:t>
            </a:r>
            <a:r>
              <a:rPr lang="en-GB" dirty="0" err="1">
                <a:latin typeface="Courier New" panose="02070309020205020404" pitchFamily="49" charset="0"/>
                <a:cs typeface="Courier New" panose="02070309020205020404" pitchFamily="49" charset="0"/>
              </a:rPr>
              <a:t>br</a:t>
            </a:r>
            <a:r>
              <a:rPr lang="en-GB" dirty="0"/>
              <a:t> or </a:t>
            </a:r>
            <a:r>
              <a:rPr lang="en-GB" dirty="0" err="1">
                <a:latin typeface="Courier New" panose="02070309020205020404" pitchFamily="49" charset="0"/>
                <a:cs typeface="Courier New" panose="02070309020205020404" pitchFamily="49" charset="0"/>
              </a:rPr>
              <a:t>rb</a:t>
            </a:r>
            <a:r>
              <a:rPr lang="en-GB" dirty="0"/>
              <a:t> or any variation capitalised – a sequence of bytes.</a:t>
            </a:r>
          </a:p>
        </p:txBody>
      </p:sp>
    </p:spTree>
    <p:extLst>
      <p:ext uri="{BB962C8B-B14F-4D97-AF65-F5344CB8AC3E}">
        <p14:creationId xmlns:p14="http://schemas.microsoft.com/office/powerpoint/2010/main" val="137059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Formatting strings</a:t>
            </a:r>
          </a:p>
        </p:txBody>
      </p:sp>
      <p:sp>
        <p:nvSpPr>
          <p:cNvPr id="3" name="Content Placeholder 2"/>
          <p:cNvSpPr>
            <a:spLocks noGrp="1"/>
          </p:cNvSpPr>
          <p:nvPr>
            <p:ph idx="1"/>
          </p:nvPr>
        </p:nvSpPr>
        <p:spPr>
          <a:xfrm>
            <a:off x="217714" y="1825625"/>
            <a:ext cx="11974286" cy="4351338"/>
          </a:xfrm>
        </p:spPr>
        <p:txBody>
          <a:bodyPr/>
          <a:lstStyle/>
          <a:p>
            <a:pPr marL="0" indent="0">
              <a:buNone/>
            </a:pPr>
            <a:r>
              <a:rPr lang="en-GB" dirty="0"/>
              <a:t>There are a wide variety of ways of formatting strings.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print( "{0} has: {1:10.2f} </a:t>
            </a:r>
            <a:r>
              <a:rPr lang="en-GB" sz="2400" dirty="0" err="1">
                <a:latin typeface="Courier New" panose="02070309020205020404" pitchFamily="49" charset="0"/>
                <a:cs typeface="Courier New" panose="02070309020205020404" pitchFamily="49" charset="0"/>
              </a:rPr>
              <a:t>pounds".format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a,b</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print('%(a)s has: %(b)10.2f pounds'%{'a':'Bob','b':2.23333})</a:t>
            </a:r>
          </a:p>
          <a:p>
            <a:pPr marL="0" indent="0">
              <a:buNone/>
            </a:pPr>
            <a:endParaRPr lang="en-GB" dirty="0"/>
          </a:p>
          <a:p>
            <a:pPr marL="0" indent="0">
              <a:buNone/>
            </a:pPr>
            <a:endParaRPr lang="en-GB" dirty="0"/>
          </a:p>
          <a:p>
            <a:pPr marL="0" indent="0">
              <a:buNone/>
            </a:pPr>
            <a:r>
              <a:rPr lang="en-GB" dirty="0"/>
              <a:t>See website for examples.</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663341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91A7-D887-47DC-8811-ACEDC107010F}"/>
              </a:ext>
            </a:extLst>
          </p:cNvPr>
          <p:cNvSpPr>
            <a:spLocks noGrp="1"/>
          </p:cNvSpPr>
          <p:nvPr>
            <p:ph type="title"/>
          </p:nvPr>
        </p:nvSpPr>
        <p:spPr/>
        <p:txBody>
          <a:bodyPr/>
          <a:lstStyle/>
          <a:p>
            <a:pPr algn="r"/>
            <a:r>
              <a:rPr lang="en-GB" dirty="0"/>
              <a:t>Sets</a:t>
            </a:r>
          </a:p>
        </p:txBody>
      </p:sp>
      <p:sp>
        <p:nvSpPr>
          <p:cNvPr id="3" name="Content Placeholder 2">
            <a:extLst>
              <a:ext uri="{FF2B5EF4-FFF2-40B4-BE49-F238E27FC236}">
                <a16:creationId xmlns:a16="http://schemas.microsoft.com/office/drawing/2014/main" id="{CD61B5C9-4572-4944-9F51-47E74F2C9251}"/>
              </a:ext>
            </a:extLst>
          </p:cNvPr>
          <p:cNvSpPr>
            <a:spLocks noGrp="1"/>
          </p:cNvSpPr>
          <p:nvPr>
            <p:ph idx="1"/>
          </p:nvPr>
        </p:nvSpPr>
        <p:spPr/>
        <p:txBody>
          <a:bodyPr>
            <a:normAutofit fontScale="92500" lnSpcReduction="20000"/>
          </a:bodyPr>
          <a:lstStyle/>
          <a:p>
            <a:pPr marL="0" indent="0">
              <a:buNone/>
            </a:pPr>
            <a:r>
              <a:rPr lang="en-GB" dirty="0"/>
              <a:t>Unordered collections of unique objects.</a:t>
            </a:r>
          </a:p>
          <a:p>
            <a:pPr marL="0" indent="0">
              <a:buNone/>
            </a:pPr>
            <a:r>
              <a:rPr lang="en-GB" dirty="0"/>
              <a:t>Main type is mutable, but there is a </a:t>
            </a:r>
            <a:r>
              <a:rPr lang="en-GB" dirty="0" err="1"/>
              <a:t>FrozenSet</a:t>
            </a:r>
            <a:r>
              <a:rPr lang="en-GB" dirty="0"/>
              <a:t>: </a:t>
            </a:r>
            <a:r>
              <a:rPr lang="en-GB" dirty="0">
                <a:hlinkClick r:id="rId3"/>
              </a:rPr>
              <a:t>https://docs.python.org/3/library/stdtypes.html#frozenset</a:t>
            </a:r>
            <a:endParaRPr lang="en-GB" dirty="0"/>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{"red", "green", "blue"}	</a:t>
            </a:r>
          </a:p>
          <a:p>
            <a:pPr marL="0" indent="0">
              <a:buNone/>
            </a:pPr>
            <a:r>
              <a:rPr lang="en-GB" dirty="0">
                <a:latin typeface="Courier New" panose="02070309020205020404" pitchFamily="49" charset="0"/>
                <a:cs typeface="Courier New" panose="02070309020205020404" pitchFamily="49" charset="0"/>
              </a:rPr>
              <a:t>a = set(</a:t>
            </a:r>
            <a:r>
              <a:rPr lang="en-GB" dirty="0" err="1">
                <a:latin typeface="Courier New" panose="02070309020205020404" pitchFamily="49" charset="0"/>
                <a:cs typeface="Courier New" panose="02070309020205020404" pitchFamily="49" charset="0"/>
              </a:rPr>
              <a:t>some_other_container</a:t>
            </a:r>
            <a:r>
              <a:rPr lang="en-GB" dirty="0">
                <a:latin typeface="Courier New" panose="02070309020205020404" pitchFamily="49" charset="0"/>
                <a:cs typeface="Courier New" panose="02070309020205020404" pitchFamily="49" charset="0"/>
              </a:rPr>
              <a:t>)</a:t>
            </a:r>
            <a:r>
              <a:rPr lang="en-GB" dirty="0"/>
              <a:t>	</a:t>
            </a:r>
          </a:p>
          <a:p>
            <a:pPr marL="0" indent="0">
              <a:buNone/>
            </a:pPr>
            <a:endParaRPr lang="en-GB" dirty="0"/>
          </a:p>
          <a:p>
            <a:pPr marL="0" indent="0">
              <a:buNone/>
            </a:pPr>
            <a:r>
              <a:rPr lang="en-GB" dirty="0"/>
              <a:t>Can have mixed types and container other containers.</a:t>
            </a:r>
          </a:p>
          <a:p>
            <a:pPr marL="0" indent="0">
              <a:buNone/>
            </a:pPr>
            <a:r>
              <a:rPr lang="en-GB" dirty="0"/>
              <a:t>Note you can't use a = {} to make an empty set (as this is an empty dictionary), have to use:</a:t>
            </a:r>
          </a:p>
          <a:p>
            <a:pPr marL="0" indent="0">
              <a:buNone/>
            </a:pPr>
            <a:r>
              <a:rPr lang="en-GB" dirty="0">
                <a:latin typeface="Courier New" panose="02070309020205020404" pitchFamily="49" charset="0"/>
                <a:cs typeface="Courier New" panose="02070309020205020404" pitchFamily="49" charset="0"/>
              </a:rPr>
              <a:t>a = set()</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094573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60A49-B458-4561-80ED-441CAE90B14A}"/>
              </a:ext>
            </a:extLst>
          </p:cNvPr>
          <p:cNvSpPr>
            <a:spLocks noGrp="1"/>
          </p:cNvSpPr>
          <p:nvPr>
            <p:ph type="title"/>
          </p:nvPr>
        </p:nvSpPr>
        <p:spPr/>
        <p:txBody>
          <a:bodyPr/>
          <a:lstStyle/>
          <a:p>
            <a:pPr algn="r"/>
            <a:r>
              <a:rPr lang="en-GB" dirty="0"/>
              <a:t>Add/Remove</a:t>
            </a:r>
          </a:p>
        </p:txBody>
      </p:sp>
      <p:sp>
        <p:nvSpPr>
          <p:cNvPr id="3" name="Content Placeholder 2">
            <a:extLst>
              <a:ext uri="{FF2B5EF4-FFF2-40B4-BE49-F238E27FC236}">
                <a16:creationId xmlns:a16="http://schemas.microsoft.com/office/drawing/2014/main" id="{59C9E2E3-0CE7-4E5A-AAA4-34AE79EBD515}"/>
              </a:ext>
            </a:extLst>
          </p:cNvPr>
          <p:cNvSpPr>
            <a:spLocks noGrp="1"/>
          </p:cNvSpPr>
          <p:nvPr>
            <p:ph idx="1"/>
          </p:nvPr>
        </p:nvSpPr>
        <p:spPr/>
        <p:txBody>
          <a:bodyPr/>
          <a:lstStyle/>
          <a:p>
            <a:pPr marL="0" indent="0">
              <a:buNone/>
            </a:pPr>
            <a:r>
              <a:rPr lang="en-GB" dirty="0" err="1"/>
              <a:t>a.add</a:t>
            </a:r>
            <a:r>
              <a:rPr lang="en-GB" dirty="0"/>
              <a:t>("black")</a:t>
            </a:r>
          </a:p>
          <a:p>
            <a:pPr marL="0" indent="0">
              <a:buNone/>
            </a:pPr>
            <a:r>
              <a:rPr lang="en-GB" dirty="0" err="1"/>
              <a:t>a.remove</a:t>
            </a:r>
            <a:r>
              <a:rPr lang="en-GB" dirty="0"/>
              <a:t>("blue") 		# Creates a warning if item doesn't exist.</a:t>
            </a:r>
          </a:p>
          <a:p>
            <a:pPr marL="0" indent="0">
              <a:buNone/>
            </a:pPr>
            <a:r>
              <a:rPr lang="en-GB" dirty="0" err="1"/>
              <a:t>a.discard</a:t>
            </a:r>
            <a:r>
              <a:rPr lang="en-GB" dirty="0"/>
              <a:t>("pink")		# Silent if item doesn't exist.</a:t>
            </a:r>
          </a:p>
          <a:p>
            <a:pPr marL="0" indent="0">
              <a:buNone/>
            </a:pPr>
            <a:r>
              <a:rPr lang="en-GB" dirty="0" err="1"/>
              <a:t>a.clear</a:t>
            </a:r>
            <a:r>
              <a:rPr lang="en-GB" dirty="0"/>
              <a:t>()			# Discard everything.</a:t>
            </a:r>
          </a:p>
        </p:txBody>
      </p:sp>
    </p:spTree>
    <p:extLst>
      <p:ext uri="{BB962C8B-B14F-4D97-AF65-F5344CB8AC3E}">
        <p14:creationId xmlns:p14="http://schemas.microsoft.com/office/powerpoint/2010/main" val="4104301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0594-7198-496F-9B63-64CFE7F2368A}"/>
              </a:ext>
            </a:extLst>
          </p:cNvPr>
          <p:cNvSpPr>
            <a:spLocks noGrp="1"/>
          </p:cNvSpPr>
          <p:nvPr>
            <p:ph type="title"/>
          </p:nvPr>
        </p:nvSpPr>
        <p:spPr/>
        <p:txBody>
          <a:bodyPr/>
          <a:lstStyle/>
          <a:p>
            <a:pPr algn="r"/>
            <a:r>
              <a:rPr lang="en-GB" dirty="0"/>
              <a:t>Operators</a:t>
            </a:r>
          </a:p>
        </p:txBody>
      </p:sp>
      <p:sp>
        <p:nvSpPr>
          <p:cNvPr id="7" name="Content Placeholder 6">
            <a:extLst>
              <a:ext uri="{FF2B5EF4-FFF2-40B4-BE49-F238E27FC236}">
                <a16:creationId xmlns:a16="http://schemas.microsoft.com/office/drawing/2014/main" id="{AE5CCE12-A665-4AF3-B262-77E3D6C7E7CE}"/>
              </a:ext>
            </a:extLst>
          </p:cNvPr>
          <p:cNvSpPr>
            <a:spLocks noGrp="1"/>
          </p:cNvSpPr>
          <p:nvPr>
            <p:ph idx="1"/>
          </p:nvPr>
        </p:nvSpPr>
        <p:spPr>
          <a:xfrm>
            <a:off x="182880" y="1825625"/>
            <a:ext cx="12009119" cy="4351338"/>
          </a:xfrm>
        </p:spPr>
        <p:txBody>
          <a:bodyPr>
            <a:normAutofit fontScale="85000" lnSpcReduction="20000"/>
          </a:bodyPr>
          <a:lstStyle/>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a.union</a:t>
            </a:r>
            <a:r>
              <a:rPr lang="en-GB" sz="2400" dirty="0">
                <a:latin typeface="Courier New" panose="02070309020205020404" pitchFamily="49" charset="0"/>
                <a:cs typeface="Courier New" panose="02070309020205020404" pitchFamily="49" charset="0"/>
              </a:rPr>
              <a:t>(b)	</a:t>
            </a:r>
            <a:r>
              <a:rPr lang="en-GB" sz="2400" dirty="0"/>
              <a:t>			# Union of sets a and b.</a:t>
            </a:r>
          </a:p>
          <a:p>
            <a:pPr marL="0" indent="0">
              <a:buNone/>
            </a:pPr>
            <a:r>
              <a:rPr lang="en-GB" sz="2400" dirty="0">
                <a:latin typeface="Courier New" panose="02070309020205020404" pitchFamily="49" charset="0"/>
                <a:cs typeface="Courier New" panose="02070309020205020404" pitchFamily="49" charset="0"/>
              </a:rPr>
              <a:t>&amp;</a:t>
            </a:r>
            <a:r>
              <a:rPr lang="en-GB" sz="2400" dirty="0"/>
              <a:t> 	or 	</a:t>
            </a:r>
            <a:r>
              <a:rPr lang="en-GB" sz="2400" dirty="0" err="1">
                <a:latin typeface="Courier New" panose="02070309020205020404" pitchFamily="49" charset="0"/>
                <a:cs typeface="Courier New" panose="02070309020205020404" pitchFamily="49" charset="0"/>
              </a:rPr>
              <a:t>a.intersection</a:t>
            </a:r>
            <a:r>
              <a:rPr lang="en-GB" sz="2400" dirty="0">
                <a:latin typeface="Courier New" panose="02070309020205020404" pitchFamily="49" charset="0"/>
                <a:cs typeface="Courier New" panose="02070309020205020404" pitchFamily="49" charset="0"/>
              </a:rPr>
              <a:t>(b)</a:t>
            </a:r>
            <a:r>
              <a:rPr lang="en-GB" sz="2400" dirty="0"/>
              <a:t>		# Intersection.</a:t>
            </a:r>
          </a:p>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a.difference</a:t>
            </a:r>
            <a:r>
              <a:rPr lang="en-GB" sz="2400" dirty="0">
                <a:latin typeface="Courier New" panose="02070309020205020404" pitchFamily="49" charset="0"/>
                <a:cs typeface="Courier New" panose="02070309020205020404" pitchFamily="49" charset="0"/>
              </a:rPr>
              <a:t>(b)</a:t>
            </a:r>
            <a:r>
              <a:rPr lang="en-GB" sz="2400" dirty="0"/>
              <a:t>			# Difference (elements of a not in b).</a:t>
            </a:r>
          </a:p>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a.symmetric_difference</a:t>
            </a:r>
            <a:r>
              <a:rPr lang="en-GB" sz="2400" dirty="0">
                <a:latin typeface="Courier New" panose="02070309020205020404" pitchFamily="49" charset="0"/>
                <a:cs typeface="Courier New" panose="02070309020205020404" pitchFamily="49" charset="0"/>
              </a:rPr>
              <a:t>(b) 	</a:t>
            </a:r>
            <a:r>
              <a:rPr lang="en-GB" sz="2400" dirty="0"/>
              <a:t># Inverse of intersection.</a:t>
            </a:r>
          </a:p>
          <a:p>
            <a:pPr marL="0" indent="0">
              <a:buNone/>
            </a:pPr>
            <a:r>
              <a:rPr lang="en-GB" sz="2400" dirty="0"/>
              <a:t>		</a:t>
            </a:r>
            <a:r>
              <a:rPr lang="en-GB" sz="2400" dirty="0">
                <a:latin typeface="Courier New" panose="02070309020205020404" pitchFamily="49" charset="0"/>
                <a:cs typeface="Courier New" panose="02070309020205020404" pitchFamily="49" charset="0"/>
              </a:rPr>
              <a:t>x in a		</a:t>
            </a:r>
            <a:r>
              <a:rPr lang="en-GB" sz="2400" dirty="0"/>
              <a:t>		# Checks if item x in set a.</a:t>
            </a:r>
          </a:p>
          <a:p>
            <a:pPr marL="0" indent="0">
              <a:buNone/>
            </a:pPr>
            <a:r>
              <a:rPr lang="en-GB" sz="2400" dirty="0"/>
              <a:t>		</a:t>
            </a:r>
            <a:r>
              <a:rPr lang="en-GB" sz="2400" dirty="0">
                <a:latin typeface="Courier New" panose="02070309020205020404" pitchFamily="49" charset="0"/>
                <a:cs typeface="Courier New" panose="02070309020205020404" pitchFamily="49" charset="0"/>
              </a:rPr>
              <a:t>x not in a	</a:t>
            </a:r>
            <a:r>
              <a:rPr lang="en-GB" sz="2400" dirty="0"/>
              <a:t>			# Checks if item x is not in set a.</a:t>
            </a:r>
          </a:p>
          <a:p>
            <a:pPr marL="0" indent="0">
              <a:buNone/>
            </a:pPr>
            <a:r>
              <a:rPr lang="en-GB" sz="2400" dirty="0">
                <a:latin typeface="Courier New" panose="02070309020205020404" pitchFamily="49" charset="0"/>
                <a:cs typeface="Courier New" panose="02070309020205020404" pitchFamily="49" charset="0"/>
              </a:rPr>
              <a:t>a &lt;= b  </a:t>
            </a:r>
            <a:r>
              <a:rPr lang="en-GB" sz="2400" dirty="0"/>
              <a:t>or	</a:t>
            </a:r>
            <a:r>
              <a:rPr lang="en-GB" sz="2400" dirty="0" err="1">
                <a:latin typeface="Courier New" panose="02070309020205020404" pitchFamily="49" charset="0"/>
                <a:cs typeface="Courier New" panose="02070309020205020404" pitchFamily="49" charset="0"/>
              </a:rPr>
              <a:t>a.issubset</a:t>
            </a:r>
            <a:r>
              <a:rPr lang="en-GB" sz="2400" dirty="0">
                <a:latin typeface="Courier New" panose="02070309020205020404" pitchFamily="49" charset="0"/>
                <a:cs typeface="Courier New" panose="02070309020205020404" pitchFamily="49" charset="0"/>
              </a:rPr>
              <a:t>(b)	</a:t>
            </a:r>
            <a:r>
              <a:rPr lang="en-GB" sz="2400" dirty="0"/>
              <a:t>		# If a is contained in b.</a:t>
            </a:r>
          </a:p>
          <a:p>
            <a:pPr marL="0" indent="0">
              <a:buNone/>
            </a:pPr>
            <a:r>
              <a:rPr lang="en-GB" sz="2400" dirty="0">
                <a:latin typeface="Courier New" panose="02070309020205020404" pitchFamily="49" charset="0"/>
                <a:cs typeface="Courier New" panose="02070309020205020404" pitchFamily="49" charset="0"/>
              </a:rPr>
              <a:t>a &lt; b	</a:t>
            </a:r>
            <a:r>
              <a:rPr lang="en-GB" sz="2400" dirty="0"/>
              <a:t>						# a is a proper subset (i.e. not equal to)</a:t>
            </a:r>
          </a:p>
          <a:p>
            <a:pPr marL="0" indent="0">
              <a:buNone/>
            </a:pPr>
            <a:r>
              <a:rPr lang="en-GB" sz="2400" dirty="0">
                <a:latin typeface="Courier New" panose="02070309020205020404" pitchFamily="49" charset="0"/>
                <a:cs typeface="Courier New" panose="02070309020205020404" pitchFamily="49" charset="0"/>
              </a:rPr>
              <a:t>a &gt;= b  </a:t>
            </a:r>
            <a:r>
              <a:rPr lang="en-GB" sz="2400" dirty="0"/>
              <a:t>or	</a:t>
            </a:r>
            <a:r>
              <a:rPr lang="en-GB" sz="2400" dirty="0" err="1">
                <a:latin typeface="Courier New" panose="02070309020205020404" pitchFamily="49" charset="0"/>
                <a:cs typeface="Courier New" panose="02070309020205020404" pitchFamily="49" charset="0"/>
              </a:rPr>
              <a:t>a.issuperset</a:t>
            </a:r>
            <a:r>
              <a:rPr lang="en-GB" sz="2400" dirty="0">
                <a:latin typeface="Courier New" panose="02070309020205020404" pitchFamily="49" charset="0"/>
                <a:cs typeface="Courier New" panose="02070309020205020404" pitchFamily="49" charset="0"/>
              </a:rPr>
              <a:t>(b) </a:t>
            </a:r>
            <a:r>
              <a:rPr lang="en-GB" sz="2400" dirty="0"/>
              <a:t>	</a:t>
            </a:r>
            <a:r>
              <a:rPr lang="en-GB" dirty="0"/>
              <a:t>	</a:t>
            </a:r>
            <a:r>
              <a:rPr lang="en-GB" sz="2400" dirty="0"/>
              <a:t> 	# If b is contained in a.</a:t>
            </a:r>
          </a:p>
          <a:p>
            <a:pPr marL="0" indent="0">
              <a:buNone/>
            </a:pPr>
            <a:r>
              <a:rPr lang="en-GB" sz="2400" dirty="0">
                <a:latin typeface="Courier New" panose="02070309020205020404" pitchFamily="49" charset="0"/>
                <a:cs typeface="Courier New" panose="02070309020205020404" pitchFamily="49" charset="0"/>
              </a:rPr>
              <a:t>a &gt; b	</a:t>
            </a:r>
            <a:r>
              <a:rPr lang="en-GB" dirty="0"/>
              <a:t>						</a:t>
            </a:r>
            <a:r>
              <a:rPr lang="en-GB" sz="2400" dirty="0"/>
              <a:t># a is a proper superset </a:t>
            </a:r>
            <a:r>
              <a:rPr lang="en-GB" dirty="0"/>
              <a:t>		</a:t>
            </a:r>
          </a:p>
          <a:p>
            <a:pPr marL="0" indent="0">
              <a:buNone/>
            </a:pPr>
            <a:endParaRPr lang="en-GB" dirty="0"/>
          </a:p>
          <a:p>
            <a:pPr marL="0" indent="0">
              <a:buNone/>
            </a:pPr>
            <a:r>
              <a:rPr lang="en-GB" dirty="0"/>
              <a:t>Operators only work on sets; functions work on (some) other containers.</a:t>
            </a:r>
          </a:p>
        </p:txBody>
      </p:sp>
    </p:spTree>
    <p:extLst>
      <p:ext uri="{BB962C8B-B14F-4D97-AF65-F5344CB8AC3E}">
        <p14:creationId xmlns:p14="http://schemas.microsoft.com/office/powerpoint/2010/main" val="1435540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75FE1-AF40-4183-9478-55F6F5CB3D3E}"/>
              </a:ext>
            </a:extLst>
          </p:cNvPr>
          <p:cNvSpPr>
            <a:spLocks noGrp="1"/>
          </p:cNvSpPr>
          <p:nvPr>
            <p:ph type="title"/>
          </p:nvPr>
        </p:nvSpPr>
        <p:spPr/>
        <p:txBody>
          <a:bodyPr/>
          <a:lstStyle/>
          <a:p>
            <a:pPr algn="r"/>
            <a:r>
              <a:rPr lang="en-GB" dirty="0"/>
              <a:t>Other functions</a:t>
            </a:r>
          </a:p>
        </p:txBody>
      </p:sp>
      <p:sp>
        <p:nvSpPr>
          <p:cNvPr id="3" name="Content Placeholder 2">
            <a:extLst>
              <a:ext uri="{FF2B5EF4-FFF2-40B4-BE49-F238E27FC236}">
                <a16:creationId xmlns:a16="http://schemas.microsoft.com/office/drawing/2014/main" id="{696D6BF8-3084-49DF-BF3C-260C99DF744D}"/>
              </a:ext>
            </a:extLst>
          </p:cNvPr>
          <p:cNvSpPr>
            <a:spLocks noGrp="1"/>
          </p:cNvSpPr>
          <p:nvPr>
            <p:ph idx="1"/>
          </p:nvPr>
        </p:nvSpPr>
        <p:spPr/>
        <p:txBody>
          <a:bodyPr/>
          <a:lstStyle/>
          <a:p>
            <a:pPr marL="0" indent="0">
              <a:buNone/>
            </a:pPr>
            <a:r>
              <a:rPr lang="en-GB" dirty="0"/>
              <a:t>Most of the functions have partners that adjust the set, for example:</a:t>
            </a:r>
          </a:p>
          <a:p>
            <a:pPr marL="0" indent="0">
              <a:buNone/>
            </a:pPr>
            <a:r>
              <a:rPr lang="en-GB" dirty="0">
                <a:latin typeface="Courier New" panose="02070309020205020404" pitchFamily="49" charset="0"/>
                <a:cs typeface="Courier New" panose="02070309020205020404" pitchFamily="49" charset="0"/>
              </a:rPr>
              <a:t>a &amp;= b </a:t>
            </a:r>
            <a:r>
              <a:rPr lang="en-GB" dirty="0"/>
              <a:t>	or 	</a:t>
            </a:r>
            <a:r>
              <a:rPr lang="en-GB" dirty="0" err="1">
                <a:latin typeface="Courier New" panose="02070309020205020404" pitchFamily="49" charset="0"/>
                <a:cs typeface="Courier New" panose="02070309020205020404" pitchFamily="49" charset="0"/>
              </a:rPr>
              <a:t>a.intersection_update</a:t>
            </a:r>
            <a:r>
              <a:rPr lang="en-GB" dirty="0">
                <a:latin typeface="Courier New" panose="02070309020205020404" pitchFamily="49" charset="0"/>
                <a:cs typeface="Courier New" panose="02070309020205020404" pitchFamily="49" charset="0"/>
              </a:rPr>
              <a:t>(b)</a:t>
            </a:r>
          </a:p>
          <a:p>
            <a:pPr marL="0" indent="0">
              <a:buNone/>
            </a:pPr>
            <a:r>
              <a:rPr lang="en-GB" dirty="0"/>
              <a:t>Updates a so it is just its previous intersection with b. </a:t>
            </a:r>
          </a:p>
          <a:p>
            <a:pPr marL="0" indent="0">
              <a:buNone/>
            </a:pPr>
            <a:endParaRPr lang="en-GB" dirty="0"/>
          </a:p>
          <a:p>
            <a:pPr marL="0" indent="0">
              <a:buNone/>
            </a:pPr>
            <a:r>
              <a:rPr lang="en-GB" dirty="0"/>
              <a:t>For a complete list, see:</a:t>
            </a:r>
          </a:p>
          <a:p>
            <a:pPr marL="0" indent="0">
              <a:buNone/>
            </a:pPr>
            <a:r>
              <a:rPr lang="en-GB" dirty="0">
                <a:hlinkClick r:id="rId3"/>
              </a:rPr>
              <a:t>https://docs.python.org/3/library/stdtypes.html#set</a:t>
            </a:r>
            <a:r>
              <a:rPr lang="en-GB" dirty="0"/>
              <a:t> </a:t>
            </a:r>
          </a:p>
        </p:txBody>
      </p:sp>
    </p:spTree>
    <p:extLst>
      <p:ext uri="{BB962C8B-B14F-4D97-AF65-F5344CB8AC3E}">
        <p14:creationId xmlns:p14="http://schemas.microsoft.com/office/powerpoint/2010/main" val="45752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EE830-56E1-4DA4-9F3E-E6252902B05D}"/>
              </a:ext>
            </a:extLst>
          </p:cNvPr>
          <p:cNvSpPr>
            <a:spLocks noGrp="1"/>
          </p:cNvSpPr>
          <p:nvPr>
            <p:ph type="title"/>
          </p:nvPr>
        </p:nvSpPr>
        <p:spPr/>
        <p:txBody>
          <a:bodyPr/>
          <a:lstStyle/>
          <a:p>
            <a:pPr algn="r"/>
            <a:r>
              <a:rPr lang="en-GB" dirty="0"/>
              <a:t>Mappings</a:t>
            </a:r>
          </a:p>
        </p:txBody>
      </p:sp>
      <p:sp>
        <p:nvSpPr>
          <p:cNvPr id="3" name="Content Placeholder 2">
            <a:extLst>
              <a:ext uri="{FF2B5EF4-FFF2-40B4-BE49-F238E27FC236}">
                <a16:creationId xmlns:a16="http://schemas.microsoft.com/office/drawing/2014/main" id="{E7E87BAF-7F37-49A0-84B1-BCE1BF49EE7E}"/>
              </a:ext>
            </a:extLst>
          </p:cNvPr>
          <p:cNvSpPr>
            <a:spLocks noGrp="1"/>
          </p:cNvSpPr>
          <p:nvPr>
            <p:ph idx="1"/>
          </p:nvPr>
        </p:nvSpPr>
        <p:spPr/>
        <p:txBody>
          <a:bodyPr>
            <a:normAutofit fontScale="92500" lnSpcReduction="10000"/>
          </a:bodyPr>
          <a:lstStyle/>
          <a:p>
            <a:pPr marL="0" indent="0">
              <a:buNone/>
            </a:pPr>
            <a:r>
              <a:rPr lang="en-GB" dirty="0"/>
              <a:t>Mappings link (map) one set of data to another, so requests for the first get the second. </a:t>
            </a:r>
          </a:p>
          <a:p>
            <a:pPr marL="0" indent="0">
              <a:buNone/>
            </a:pPr>
            <a:r>
              <a:rPr lang="en-GB" dirty="0"/>
              <a:t>The main mapping class is </a:t>
            </a:r>
            <a:r>
              <a:rPr lang="en-GB" dirty="0" err="1">
                <a:latin typeface="Courier New" panose="02070309020205020404" pitchFamily="49" charset="0"/>
                <a:cs typeface="Courier New" panose="02070309020205020404" pitchFamily="49" charset="0"/>
              </a:rPr>
              <a:t>dict</a:t>
            </a:r>
            <a:r>
              <a:rPr lang="en-GB" dirty="0"/>
              <a:t> (dictionary; in other languages these are sometimes called associative arrays, or ~</a:t>
            </a:r>
            <a:r>
              <a:rPr lang="en-GB" dirty="0" err="1"/>
              <a:t>hashtables</a:t>
            </a:r>
            <a:r>
              <a:rPr lang="en-GB" dirty="0"/>
              <a:t>) </a:t>
            </a:r>
          </a:p>
          <a:p>
            <a:pPr marL="0" indent="0">
              <a:buNone/>
            </a:pPr>
            <a:r>
              <a:rPr lang="en-GB" dirty="0"/>
              <a:t>They're composed of a table of keys and values. If you ask for the key you get the value. </a:t>
            </a:r>
          </a:p>
          <a:p>
            <a:pPr marL="0" indent="0">
              <a:buNone/>
            </a:pPr>
            <a:r>
              <a:rPr lang="en-GB" dirty="0"/>
              <a:t>An example would be people's names and their addresses.</a:t>
            </a:r>
          </a:p>
          <a:p>
            <a:pPr marL="0" indent="0">
              <a:buNone/>
            </a:pPr>
            <a:r>
              <a:rPr lang="en-GB" dirty="0"/>
              <a:t>Keys have to be unique.</a:t>
            </a:r>
          </a:p>
          <a:p>
            <a:pPr marL="0" indent="0">
              <a:buNone/>
            </a:pPr>
            <a:r>
              <a:rPr lang="en-GB" dirty="0"/>
              <a:t>Keys have to be immutable objects (we don't want them changing after they're used).</a:t>
            </a:r>
          </a:p>
          <a:p>
            <a:pPr marL="0" indent="0">
              <a:buNone/>
            </a:pPr>
            <a:r>
              <a:rPr lang="en-GB" dirty="0"/>
              <a:t>Dictionaries are not ordered.</a:t>
            </a:r>
          </a:p>
        </p:txBody>
      </p:sp>
    </p:spTree>
    <p:extLst>
      <p:ext uri="{BB962C8B-B14F-4D97-AF65-F5344CB8AC3E}">
        <p14:creationId xmlns:p14="http://schemas.microsoft.com/office/powerpoint/2010/main" val="1190486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78580-169F-4CE8-A48C-7742316CF17A}"/>
              </a:ext>
            </a:extLst>
          </p:cNvPr>
          <p:cNvSpPr>
            <a:spLocks noGrp="1"/>
          </p:cNvSpPr>
          <p:nvPr>
            <p:ph type="title"/>
          </p:nvPr>
        </p:nvSpPr>
        <p:spPr/>
        <p:txBody>
          <a:bodyPr/>
          <a:lstStyle/>
          <a:p>
            <a:r>
              <a:rPr lang="en-GB" dirty="0" err="1"/>
              <a:t>Dict</a:t>
            </a:r>
            <a:endParaRPr lang="en-GB" dirty="0"/>
          </a:p>
        </p:txBody>
      </p:sp>
      <p:sp>
        <p:nvSpPr>
          <p:cNvPr id="3" name="Content Placeholder 2">
            <a:extLst>
              <a:ext uri="{FF2B5EF4-FFF2-40B4-BE49-F238E27FC236}">
                <a16:creationId xmlns:a16="http://schemas.microsoft.com/office/drawing/2014/main" id="{DC0423FD-6FEA-42DE-A9EB-C2A8324128EC}"/>
              </a:ext>
            </a:extLst>
          </p:cNvPr>
          <p:cNvSpPr>
            <a:spLocks noGrp="1"/>
          </p:cNvSpPr>
          <p:nvPr>
            <p:ph idx="1"/>
          </p:nvPr>
        </p:nvSpPr>
        <p:spPr>
          <a:xfrm>
            <a:off x="546662" y="1825625"/>
            <a:ext cx="10678551" cy="4351338"/>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a = {1:"Person One", 2:"Person Two", 3:"Person 3"}</a:t>
            </a:r>
          </a:p>
          <a:p>
            <a:pPr marL="0" indent="0">
              <a:buNone/>
            </a:pPr>
            <a:r>
              <a:rPr lang="en-GB" sz="3400" dirty="0"/>
              <a:t>If strings you can also do:</a:t>
            </a:r>
          </a:p>
          <a:p>
            <a:pPr marL="0" indent="0">
              <a:buNone/>
            </a:pPr>
            <a:r>
              <a:rPr lang="en-GB" dirty="0">
                <a:latin typeface="Courier New" panose="02070309020205020404" pitchFamily="49" charset="0"/>
                <a:cs typeface="Courier New" panose="02070309020205020404" pitchFamily="49" charset="0"/>
              </a:rPr>
              <a:t>a = {"one"="Person One", "two"="Person Two"}</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	# Empty dictionary.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keys = (1,2,3)</a:t>
            </a:r>
          </a:p>
          <a:p>
            <a:pPr marL="0" indent="0">
              <a:buNone/>
            </a:pPr>
            <a:r>
              <a:rPr lang="en-GB" dirty="0">
                <a:latin typeface="Courier New" panose="02070309020205020404" pitchFamily="49" charset="0"/>
                <a:cs typeface="Courier New" panose="02070309020205020404" pitchFamily="49" charset="0"/>
              </a:rPr>
              <a:t>values = ("Person One", "Person Two", "Person 3")</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dict</a:t>
            </a:r>
            <a:r>
              <a:rPr lang="en-GB" dirty="0">
                <a:latin typeface="Courier New" panose="02070309020205020404" pitchFamily="49" charset="0"/>
                <a:cs typeface="Courier New" panose="02070309020205020404" pitchFamily="49" charset="0"/>
              </a:rPr>
              <a:t>(zip(keys, values))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a[key] = value		# Set a new key and value.</a:t>
            </a:r>
          </a:p>
          <a:p>
            <a:pPr marL="0" indent="0">
              <a:buNone/>
            </a:pPr>
            <a:r>
              <a:rPr lang="en-GB" dirty="0">
                <a:latin typeface="Courier New" panose="02070309020205020404" pitchFamily="49" charset="0"/>
                <a:cs typeface="Courier New" panose="02070309020205020404" pitchFamily="49" charset="0"/>
              </a:rPr>
              <a:t>print(a[key])			# Gets a value given a key.</a:t>
            </a:r>
          </a:p>
        </p:txBody>
      </p:sp>
    </p:spTree>
    <p:extLst>
      <p:ext uri="{BB962C8B-B14F-4D97-AF65-F5344CB8AC3E}">
        <p14:creationId xmlns:p14="http://schemas.microsoft.com/office/powerpoint/2010/main" val="226578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BC7E-0FDF-42EA-9E0B-EDED2A5C3E08}"/>
              </a:ext>
            </a:extLst>
          </p:cNvPr>
          <p:cNvSpPr>
            <a:spLocks noGrp="1"/>
          </p:cNvSpPr>
          <p:nvPr>
            <p:ph type="title"/>
          </p:nvPr>
        </p:nvSpPr>
        <p:spPr/>
        <p:txBody>
          <a:bodyPr/>
          <a:lstStyle/>
          <a:p>
            <a:pPr algn="r"/>
            <a:r>
              <a:rPr lang="en-GB" dirty="0"/>
              <a:t>Strings</a:t>
            </a:r>
          </a:p>
        </p:txBody>
      </p:sp>
      <p:sp>
        <p:nvSpPr>
          <p:cNvPr id="3" name="Content Placeholder 2">
            <a:extLst>
              <a:ext uri="{FF2B5EF4-FFF2-40B4-BE49-F238E27FC236}">
                <a16:creationId xmlns:a16="http://schemas.microsoft.com/office/drawing/2014/main" id="{23068C01-7F43-462F-A385-6695CFB13BEF}"/>
              </a:ext>
            </a:extLst>
          </p:cNvPr>
          <p:cNvSpPr>
            <a:spLocks noGrp="1"/>
          </p:cNvSpPr>
          <p:nvPr>
            <p:ph idx="1"/>
          </p:nvPr>
        </p:nvSpPr>
        <p:spPr/>
        <p:txBody>
          <a:bodyPr>
            <a:normAutofit fontScale="85000" lnSpcReduction="20000"/>
          </a:bodyPr>
          <a:lstStyle/>
          <a:p>
            <a:pPr marL="0" indent="0">
              <a:buNone/>
            </a:pPr>
            <a:endParaRPr lang="en-GB" dirty="0"/>
          </a:p>
          <a:p>
            <a:pPr marL="0" indent="0">
              <a:buNone/>
            </a:pPr>
            <a:r>
              <a:rPr lang="en-GB" dirty="0"/>
              <a:t>Moreover, it may seem odd that they are immutable, but this helps with memory management. If you change a </a:t>
            </a:r>
            <a:r>
              <a:rPr lang="en-GB" dirty="0" err="1"/>
              <a:t>str</a:t>
            </a:r>
            <a:r>
              <a:rPr lang="en-GB" dirty="0"/>
              <a:t> the old one is destroyed and a new one created. </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"hello world"</a:t>
            </a:r>
          </a:p>
          <a:p>
            <a:pPr marL="0" indent="0">
              <a:buNone/>
            </a:pPr>
            <a:r>
              <a:rPr lang="en-GB" dirty="0">
                <a:latin typeface="Courier New" panose="02070309020205020404" pitchFamily="49" charset="0"/>
                <a:cs typeface="Courier New" panose="02070309020205020404" pitchFamily="49" charset="0"/>
              </a:rPr>
              <a:t>&gt;&gt;&gt; a = "hello globe"		# New string (and label).</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(2)				# String "2" as text.</a:t>
            </a:r>
          </a:p>
          <a:p>
            <a:pPr marL="0" indent="0">
              <a:buNone/>
            </a:pPr>
            <a:r>
              <a:rPr lang="en-GB" dirty="0">
                <a:latin typeface="Courier New" panose="02070309020205020404" pitchFamily="49" charset="0"/>
                <a:cs typeface="Courier New" panose="02070309020205020404" pitchFamily="49" charset="0"/>
              </a:rPr>
              <a:t>&gt;&gt;&gt; a[0]					# Subscription.</a:t>
            </a:r>
          </a:p>
          <a:p>
            <a:pPr marL="0" indent="0">
              <a:buNone/>
            </a:pPr>
            <a:r>
              <a:rPr lang="en-GB" dirty="0">
                <a:latin typeface="Courier New" panose="02070309020205020404" pitchFamily="49" charset="0"/>
                <a:cs typeface="Courier New" panose="02070309020205020404" pitchFamily="49" charset="0"/>
              </a:rPr>
              <a:t>'h'</a:t>
            </a:r>
          </a:p>
          <a:p>
            <a:pPr marL="0" indent="0">
              <a:buNone/>
            </a:pPr>
            <a:r>
              <a:rPr lang="en-GB" dirty="0">
                <a:latin typeface="Courier New" panose="02070309020205020404" pitchFamily="49" charset="0"/>
                <a:cs typeface="Courier New" panose="02070309020205020404" pitchFamily="49" charset="0"/>
              </a:rPr>
              <a:t>&gt;&gt;&gt; a[0] = "m"				# Attempted assignment.</a:t>
            </a:r>
          </a:p>
          <a:p>
            <a:pPr marL="0" indent="0">
              <a:buNone/>
            </a:pP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 object does not support item assignment</a:t>
            </a:r>
          </a:p>
          <a:p>
            <a:pPr marL="0" indent="0">
              <a:buNone/>
            </a:pPr>
            <a:endParaRPr lang="en-GB" dirty="0"/>
          </a:p>
          <a:p>
            <a:endParaRPr lang="en-GB" dirty="0"/>
          </a:p>
        </p:txBody>
      </p:sp>
    </p:spTree>
    <p:extLst>
      <p:ext uri="{BB962C8B-B14F-4D97-AF65-F5344CB8AC3E}">
        <p14:creationId xmlns:p14="http://schemas.microsoft.com/office/powerpoint/2010/main" val="2787481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77DD-30C7-46AE-BBE5-55A0FC390030}"/>
              </a:ext>
            </a:extLst>
          </p:cNvPr>
          <p:cNvSpPr>
            <a:spLocks noGrp="1"/>
          </p:cNvSpPr>
          <p:nvPr>
            <p:ph type="title"/>
          </p:nvPr>
        </p:nvSpPr>
        <p:spPr/>
        <p:txBody>
          <a:bodyPr/>
          <a:lstStyle/>
          <a:p>
            <a:pPr algn="r"/>
            <a:r>
              <a:rPr lang="en-GB" dirty="0"/>
              <a:t>Useful functions</a:t>
            </a:r>
          </a:p>
        </p:txBody>
      </p:sp>
      <p:sp>
        <p:nvSpPr>
          <p:cNvPr id="3" name="Content Placeholder 2">
            <a:extLst>
              <a:ext uri="{FF2B5EF4-FFF2-40B4-BE49-F238E27FC236}">
                <a16:creationId xmlns:a16="http://schemas.microsoft.com/office/drawing/2014/main" id="{F9CEA15E-1C6B-4C58-8653-A12D54DAD749}"/>
              </a:ext>
            </a:extLst>
          </p:cNvPr>
          <p:cNvSpPr>
            <a:spLocks noGrp="1"/>
          </p:cNvSpPr>
          <p:nvPr>
            <p:ph idx="1"/>
          </p:nvPr>
        </p:nvSpPr>
        <p:spPr>
          <a:xfrm>
            <a:off x="281354" y="1825625"/>
            <a:ext cx="11535508" cy="4631446"/>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del a[key]</a:t>
            </a:r>
            <a:r>
              <a:rPr lang="en-GB" dirty="0"/>
              <a:t>			# Remove a key and value.</a:t>
            </a:r>
          </a:p>
          <a:p>
            <a:pPr marL="0" indent="0">
              <a:buNone/>
            </a:pPr>
            <a:r>
              <a:rPr lang="en-GB" dirty="0" err="1">
                <a:latin typeface="Courier New" panose="02070309020205020404" pitchFamily="49" charset="0"/>
                <a:cs typeface="Courier New" panose="02070309020205020404" pitchFamily="49" charset="0"/>
              </a:rPr>
              <a:t>a.clear</a:t>
            </a:r>
            <a:r>
              <a:rPr lang="en-GB" dirty="0">
                <a:latin typeface="Courier New" panose="02070309020205020404" pitchFamily="49" charset="0"/>
                <a:cs typeface="Courier New" panose="02070309020205020404" pitchFamily="49" charset="0"/>
              </a:rPr>
              <a:t>()</a:t>
            </a:r>
            <a:r>
              <a:rPr lang="en-GB" dirty="0"/>
              <a:t>				# Clear all keys and values.</a:t>
            </a:r>
          </a:p>
          <a:p>
            <a:pPr marL="0" indent="0">
              <a:buNone/>
            </a:pPr>
            <a:r>
              <a:rPr lang="en-GB" dirty="0">
                <a:latin typeface="Courier New" panose="02070309020205020404" pitchFamily="49" charset="0"/>
                <a:cs typeface="Courier New" panose="02070309020205020404" pitchFamily="49" charset="0"/>
              </a:rPr>
              <a:t>get(a[key], default)	</a:t>
            </a:r>
            <a:r>
              <a:rPr lang="en-GB" dirty="0"/>
              <a:t># Get the value, or if not there, returns default.</a:t>
            </a:r>
          </a:p>
          <a:p>
            <a:pPr marL="0" indent="0">
              <a:buNone/>
            </a:pPr>
            <a:r>
              <a:rPr lang="en-GB" dirty="0"/>
              <a:t>					(normally access would give an error)</a:t>
            </a:r>
          </a:p>
          <a:p>
            <a:pPr marL="0" indent="0">
              <a:buNone/>
            </a:pPr>
            <a:r>
              <a:rPr lang="en-GB" dirty="0" err="1">
                <a:latin typeface="Courier New" panose="02070309020205020404" pitchFamily="49" charset="0"/>
                <a:cs typeface="Courier New" panose="02070309020205020404" pitchFamily="49" charset="0"/>
              </a:rPr>
              <a:t>a.keys</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a.values</a:t>
            </a:r>
            <a:r>
              <a:rPr lang="en-GB" dirty="0">
                <a:latin typeface="Courier New" panose="02070309020205020404" pitchFamily="49" charset="0"/>
                <a:cs typeface="Courier New" panose="02070309020205020404" pitchFamily="49" charset="0"/>
              </a:rPr>
              <a:t>()  </a:t>
            </a:r>
            <a:r>
              <a:rPr lang="en-GB" dirty="0"/>
              <a:t>	# Return a "view" of keys, values, or pairs. </a:t>
            </a:r>
          </a:p>
          <a:p>
            <a:pPr marL="0" indent="0">
              <a:buNone/>
            </a:pPr>
            <a:r>
              <a:rPr lang="en-GB" dirty="0"/>
              <a:t>	 </a:t>
            </a:r>
            <a:r>
              <a:rPr lang="en-GB" dirty="0" err="1">
                <a:latin typeface="Courier New" panose="02070309020205020404" pitchFamily="49" charset="0"/>
                <a:cs typeface="Courier New" panose="02070309020205020404" pitchFamily="49" charset="0"/>
              </a:rPr>
              <a:t>a.items</a:t>
            </a:r>
            <a:r>
              <a:rPr lang="en-GB" dirty="0">
                <a:latin typeface="Courier New" panose="02070309020205020404" pitchFamily="49" charset="0"/>
                <a:cs typeface="Courier New" panose="02070309020205020404" pitchFamily="49" charset="0"/>
              </a:rPr>
              <a:t>() </a:t>
            </a:r>
            <a:r>
              <a:rPr lang="en-GB" dirty="0"/>
              <a:t>		These are  essentially a complicated insight into</a:t>
            </a:r>
          </a:p>
          <a:p>
            <a:pPr marL="0" indent="0">
              <a:buNone/>
            </a:pPr>
            <a:r>
              <a:rPr lang="en-GB" dirty="0"/>
              <a:t>					the dictionary. To use these, turn them into a list:</a:t>
            </a:r>
          </a:p>
          <a:p>
            <a:pPr marL="0" indent="0">
              <a:buNone/>
            </a:pPr>
            <a:r>
              <a:rPr lang="en-GB" dirty="0"/>
              <a:t>					</a:t>
            </a:r>
            <a:r>
              <a:rPr lang="en-GB" dirty="0">
                <a:latin typeface="Courier New" panose="02070309020205020404" pitchFamily="49" charset="0"/>
                <a:cs typeface="Courier New" panose="02070309020205020404" pitchFamily="49" charset="0"/>
              </a:rPr>
              <a:t>list(</a:t>
            </a:r>
            <a:r>
              <a:rPr lang="en-GB" dirty="0" err="1">
                <a:latin typeface="Courier New" panose="02070309020205020404" pitchFamily="49" charset="0"/>
                <a:cs typeface="Courier New" panose="02070309020205020404" pitchFamily="49" charset="0"/>
              </a:rPr>
              <a:t>a.items</a:t>
            </a:r>
            <a:r>
              <a:rPr lang="en-GB" dirty="0">
                <a:latin typeface="Courier New" panose="02070309020205020404" pitchFamily="49" charset="0"/>
                <a:cs typeface="Courier New" panose="02070309020205020404" pitchFamily="49" charset="0"/>
              </a:rPr>
              <a:t>())  list(</a:t>
            </a:r>
            <a:r>
              <a:rPr lang="en-GB" dirty="0" err="1">
                <a:latin typeface="Courier New" panose="02070309020205020404" pitchFamily="49" charset="0"/>
                <a:cs typeface="Courier New" panose="02070309020205020404" pitchFamily="49" charset="0"/>
              </a:rPr>
              <a:t>a.keys</a:t>
            </a:r>
            <a:r>
              <a:rPr lang="en-GB" dirty="0">
                <a:latin typeface="Courier New" panose="02070309020205020404" pitchFamily="49" charset="0"/>
                <a:cs typeface="Courier New" panose="02070309020205020404" pitchFamily="49" charset="0"/>
              </a:rPr>
              <a:t>())</a:t>
            </a:r>
          </a:p>
          <a:p>
            <a:pPr marL="0" indent="0">
              <a:buNone/>
            </a:pPr>
            <a:r>
              <a:rPr lang="en-GB" dirty="0"/>
              <a:t>Again, there are update methods. See:</a:t>
            </a:r>
          </a:p>
          <a:p>
            <a:pPr marL="0" indent="0">
              <a:buNone/>
            </a:pPr>
            <a:r>
              <a:rPr lang="en-GB" dirty="0">
                <a:hlinkClick r:id="rId2"/>
              </a:rPr>
              <a:t>https://docs.python.org/3/library/stdtypes.html#mapping-types-dict</a:t>
            </a:r>
            <a:r>
              <a:rPr lang="en-GB" dirty="0"/>
              <a:t> </a:t>
            </a:r>
          </a:p>
          <a:p>
            <a:pPr marL="0" indent="0">
              <a:buNone/>
            </a:pPr>
            <a:endParaRPr lang="en-GB" dirty="0"/>
          </a:p>
        </p:txBody>
      </p:sp>
    </p:spTree>
    <p:extLst>
      <p:ext uri="{BB962C8B-B14F-4D97-AF65-F5344CB8AC3E}">
        <p14:creationId xmlns:p14="http://schemas.microsoft.com/office/powerpoint/2010/main" val="113687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2C2-17C2-4FD4-9360-DB3E4DDE7B6D}"/>
              </a:ext>
            </a:extLst>
          </p:cNvPr>
          <p:cNvSpPr>
            <a:spLocks noGrp="1"/>
          </p:cNvSpPr>
          <p:nvPr>
            <p:ph type="title"/>
          </p:nvPr>
        </p:nvSpPr>
        <p:spPr/>
        <p:txBody>
          <a:bodyPr/>
          <a:lstStyle/>
          <a:p>
            <a:pPr algn="r"/>
            <a:r>
              <a:rPr lang="en-GB" dirty="0"/>
              <a:t>Dictionaries</a:t>
            </a:r>
          </a:p>
        </p:txBody>
      </p:sp>
      <p:sp>
        <p:nvSpPr>
          <p:cNvPr id="3" name="Content Placeholder 2">
            <a:extLst>
              <a:ext uri="{FF2B5EF4-FFF2-40B4-BE49-F238E27FC236}">
                <a16:creationId xmlns:a16="http://schemas.microsoft.com/office/drawing/2014/main" id="{69F560F1-9884-4235-9650-8FE6E0C91A3A}"/>
              </a:ext>
            </a:extLst>
          </p:cNvPr>
          <p:cNvSpPr>
            <a:spLocks noGrp="1"/>
          </p:cNvSpPr>
          <p:nvPr>
            <p:ph idx="1"/>
          </p:nvPr>
        </p:nvSpPr>
        <p:spPr>
          <a:xfrm>
            <a:off x="556846" y="2433710"/>
            <a:ext cx="10515600" cy="3869861"/>
          </a:xfrm>
        </p:spPr>
        <p:txBody>
          <a:bodyPr/>
          <a:lstStyle/>
          <a:p>
            <a:pPr marL="0" indent="0">
              <a:buNone/>
            </a:pPr>
            <a:r>
              <a:rPr lang="en-GB" dirty="0"/>
              <a:t>Dictionaries are hugely important as, not that you’d know it, objects are stored as dictionaries of attributes and methods.</a:t>
            </a:r>
          </a:p>
          <a:p>
            <a:pPr marL="0" indent="0">
              <a:buNone/>
            </a:pPr>
            <a:endParaRPr lang="en-GB" dirty="0"/>
          </a:p>
        </p:txBody>
      </p:sp>
    </p:spTree>
    <p:extLst>
      <p:ext uri="{BB962C8B-B14F-4D97-AF65-F5344CB8AC3E}">
        <p14:creationId xmlns:p14="http://schemas.microsoft.com/office/powerpoint/2010/main" val="1342812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825624"/>
            <a:ext cx="11422966" cy="4673649"/>
          </a:xfrm>
        </p:spPr>
        <p:txBody>
          <a:bodyPr>
            <a:normAutofit fontScale="77500" lnSpcReduction="20000"/>
          </a:bodyPr>
          <a:lstStyle/>
          <a:p>
            <a:pPr marL="0" indent="0">
              <a:buNone/>
            </a:pPr>
            <a:r>
              <a:rPr lang="en-GB" dirty="0"/>
              <a:t>String literals are formed </a:t>
            </a:r>
            <a:r>
              <a:rPr lang="en-GB" dirty="0">
                <a:latin typeface="Courier New" panose="02070309020205020404" pitchFamily="49" charset="0"/>
                <a:cs typeface="Courier New" panose="02070309020205020404" pitchFamily="49" charset="0"/>
              </a:rPr>
              <a:t>'content'</a:t>
            </a:r>
            <a:r>
              <a:rPr lang="en-GB" dirty="0"/>
              <a:t> or </a:t>
            </a:r>
            <a:r>
              <a:rPr lang="en-GB" dirty="0">
                <a:latin typeface="Courier New" panose="02070309020205020404" pitchFamily="49" charset="0"/>
                <a:cs typeface="Courier New" panose="02070309020205020404" pitchFamily="49" charset="0"/>
              </a:rPr>
              <a:t>"content" (inline) </a:t>
            </a:r>
            <a:r>
              <a:rPr lang="en-GB" dirty="0"/>
              <a:t>or </a:t>
            </a:r>
            <a:r>
              <a:rPr lang="en-GB" dirty="0">
                <a:latin typeface="Courier New" panose="02070309020205020404" pitchFamily="49" charset="0"/>
                <a:cs typeface="Courier New" panose="02070309020205020404" pitchFamily="49" charset="0"/>
              </a:rPr>
              <a:t>'''content''' </a:t>
            </a:r>
            <a:r>
              <a:rPr lang="en-GB" dirty="0"/>
              <a:t>or """</a:t>
            </a:r>
            <a:r>
              <a:rPr lang="en-GB" dirty="0">
                <a:latin typeface="Courier New" panose="02070309020205020404" pitchFamily="49" charset="0"/>
                <a:cs typeface="Courier New" panose="02070309020205020404" pitchFamily="49" charset="0"/>
              </a:rPr>
              <a:t>content""" (multiline)</a:t>
            </a:r>
            <a:r>
              <a:rPr lang="en-GB" dirty="0"/>
              <a:t>.</a:t>
            </a:r>
          </a:p>
          <a:p>
            <a:pPr marL="0" indent="0">
              <a:buNone/>
            </a:pPr>
            <a:endParaRPr lang="en-GB" dirty="0"/>
          </a:p>
          <a:p>
            <a:pPr marL="0" indent="0">
              <a:spcAft>
                <a:spcPts val="1200"/>
              </a:spcAft>
              <a:buNone/>
            </a:pPr>
            <a:r>
              <a:rPr lang="en-GB" dirty="0"/>
              <a:t>In multiline quotes, line ends are preserved unless the line ends “\”</a:t>
            </a:r>
          </a:p>
          <a:p>
            <a:pPr marL="0" indent="0">
              <a:buNone/>
            </a:pPr>
            <a:r>
              <a:rPr lang="en-GB" dirty="0">
                <a:latin typeface="Courier New" panose="02070309020205020404" pitchFamily="49" charset="0"/>
                <a:cs typeface="Courier New" panose="02070309020205020404" pitchFamily="49" charset="0"/>
              </a:rPr>
              <a:t>print('''This is \</a:t>
            </a:r>
          </a:p>
          <a:p>
            <a:pPr marL="0" indent="0">
              <a:buNone/>
            </a:pPr>
            <a:r>
              <a:rPr lang="en-GB" dirty="0">
                <a:latin typeface="Courier New" panose="02070309020205020404" pitchFamily="49" charset="0"/>
                <a:cs typeface="Courier New" panose="02070309020205020404" pitchFamily="49" charset="0"/>
              </a:rPr>
              <a:t>all one line.</a:t>
            </a:r>
          </a:p>
          <a:p>
            <a:pPr marL="0" indent="0">
              <a:spcAft>
                <a:spcPts val="1200"/>
              </a:spcAft>
              <a:buNone/>
            </a:pPr>
            <a:r>
              <a:rPr lang="en-GB" dirty="0">
                <a:latin typeface="Courier New" panose="02070309020205020404" pitchFamily="49" charset="0"/>
                <a:cs typeface="Courier New" panose="02070309020205020404" pitchFamily="49" charset="0"/>
              </a:rPr>
              <a:t>This is a second.''')</a:t>
            </a:r>
          </a:p>
          <a:p>
            <a:pPr marL="0" indent="0">
              <a:spcAft>
                <a:spcPts val="1200"/>
              </a:spcAft>
              <a:buNone/>
            </a:pPr>
            <a:r>
              <a:rPr lang="en-GB" dirty="0"/>
              <a:t>For inline quotes, you need to end the quote and start again on next line (with or without “+” for variables):</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a:t>
            </a:r>
          </a:p>
          <a:p>
            <a:pPr marL="0" indent="0">
              <a:buNone/>
            </a:pPr>
            <a:r>
              <a:rPr lang="en-GB" dirty="0">
                <a:latin typeface="Courier New" panose="02070309020205020404" pitchFamily="49" charset="0"/>
                <a:cs typeface="Courier New" panose="02070309020205020404" pitchFamily="49" charset="0"/>
              </a:rPr>
              <a:t>print("This is a second")		# Note the two print statements.</a:t>
            </a:r>
          </a:p>
          <a:p>
            <a:pPr marL="0" indent="0">
              <a:buNone/>
            </a:pPr>
            <a:endParaRPr lang="en-GB" dirty="0"/>
          </a:p>
        </p:txBody>
      </p:sp>
    </p:spTree>
    <p:extLst>
      <p:ext uri="{BB962C8B-B14F-4D97-AF65-F5344CB8AC3E}">
        <p14:creationId xmlns:p14="http://schemas.microsoft.com/office/powerpoint/2010/main" val="426685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E0D2A-65A5-4BE5-A16A-AACD12903959}"/>
              </a:ext>
            </a:extLst>
          </p:cNvPr>
          <p:cNvSpPr>
            <a:spLocks noGrp="1"/>
          </p:cNvSpPr>
          <p:nvPr>
            <p:ph type="title"/>
          </p:nvPr>
        </p:nvSpPr>
        <p:spPr>
          <a:xfrm>
            <a:off x="1499381" y="196313"/>
            <a:ext cx="10515600" cy="1325563"/>
          </a:xfrm>
        </p:spPr>
        <p:txBody>
          <a:bodyPr/>
          <a:lstStyle/>
          <a:p>
            <a:pPr algn="r"/>
            <a:r>
              <a:rPr lang="en-GB" dirty="0"/>
              <a:t>String concatenation (joining)</a:t>
            </a:r>
          </a:p>
        </p:txBody>
      </p:sp>
      <p:sp>
        <p:nvSpPr>
          <p:cNvPr id="3" name="Content Placeholder 2">
            <a:extLst>
              <a:ext uri="{FF2B5EF4-FFF2-40B4-BE49-F238E27FC236}">
                <a16:creationId xmlns:a16="http://schemas.microsoft.com/office/drawing/2014/main" id="{31B1DAB6-FBEB-445A-AE57-A9F6D76FE84A}"/>
              </a:ext>
            </a:extLst>
          </p:cNvPr>
          <p:cNvSpPr>
            <a:spLocks noGrp="1"/>
          </p:cNvSpPr>
          <p:nvPr>
            <p:ph idx="1"/>
          </p:nvPr>
        </p:nvSpPr>
        <p:spPr>
          <a:xfrm>
            <a:off x="838199" y="1825624"/>
            <a:ext cx="11077135" cy="4687717"/>
          </a:xfrm>
        </p:spPr>
        <p:txBody>
          <a:bodyPr>
            <a:normAutofit fontScale="77500" lnSpcReduction="20000"/>
          </a:bodyPr>
          <a:lstStyle/>
          <a:p>
            <a:pPr marL="0" indent="0">
              <a:buNone/>
            </a:pPr>
            <a:r>
              <a:rPr lang="en-GB" dirty="0"/>
              <a:t>Strings can be </a:t>
            </a:r>
            <a:r>
              <a:rPr lang="en-GB" dirty="0">
                <a:solidFill>
                  <a:schemeClr val="accent1"/>
                </a:solidFill>
              </a:rPr>
              <a:t>concatenated</a:t>
            </a:r>
            <a:r>
              <a:rPr lang="en-GB" dirty="0"/>
              <a:t> (joined) though:</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 = "hello" + "world"</a:t>
            </a:r>
          </a:p>
          <a:p>
            <a:pPr marL="0" indent="0">
              <a:buNone/>
            </a:pPr>
            <a:r>
              <a:rPr lang="en-GB" dirty="0">
                <a:latin typeface="Courier New" panose="02070309020205020404" pitchFamily="49" charset="0"/>
                <a:cs typeface="Courier New" panose="02070309020205020404" pitchFamily="49" charset="0"/>
              </a:rPr>
              <a:t>&gt;&gt;&gt; a = "hello"  "world"	# "+" optional if just string literals.</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helloworld</a:t>
            </a:r>
            <a:r>
              <a:rPr lang="en-GB" dirty="0">
                <a:latin typeface="Courier New" panose="02070309020205020404" pitchFamily="49" charset="0"/>
                <a:cs typeface="Courier New" panose="02070309020205020404" pitchFamily="49" charset="0"/>
              </a:rPr>
              <a:t>'			# Note no spaces.</a:t>
            </a:r>
          </a:p>
          <a:p>
            <a:pPr marL="0" indent="0">
              <a:buNone/>
            </a:pPr>
            <a:r>
              <a:rPr lang="en-GB" dirty="0"/>
              <a:t>To add spaces, do them inside the strings or between them:</a:t>
            </a:r>
          </a:p>
          <a:p>
            <a:pPr marL="0" indent="0">
              <a:buNone/>
            </a:pPr>
            <a:r>
              <a:rPr lang="en-GB" dirty="0">
                <a:latin typeface="Courier New" panose="02070309020205020404" pitchFamily="49" charset="0"/>
                <a:cs typeface="Courier New" panose="02070309020205020404" pitchFamily="49" charset="0"/>
              </a:rPr>
              <a:t>&gt;&gt;&gt; a = "hello " + "world"</a:t>
            </a:r>
          </a:p>
          <a:p>
            <a:pPr marL="0" indent="0">
              <a:buNone/>
            </a:pPr>
            <a:r>
              <a:rPr lang="en-GB" dirty="0">
                <a:latin typeface="Courier New" panose="02070309020205020404" pitchFamily="49" charset="0"/>
                <a:cs typeface="Courier New" panose="02070309020205020404" pitchFamily="49" charset="0"/>
              </a:rPr>
              <a:t>&gt;&gt;&gt; a = "hello" + " " + "world"</a:t>
            </a:r>
          </a:p>
          <a:p>
            <a:pPr marL="0" indent="0">
              <a:buNone/>
            </a:pPr>
            <a:r>
              <a:rPr lang="en-GB" dirty="0"/>
              <a:t>For string variables, need "+"</a:t>
            </a:r>
          </a:p>
          <a:p>
            <a:pPr marL="0" indent="0">
              <a:buNone/>
            </a:pPr>
            <a:r>
              <a:rPr lang="en-GB" dirty="0">
                <a:latin typeface="Courier New" panose="02070309020205020404" pitchFamily="49" charset="0"/>
                <a:cs typeface="Courier New" panose="02070309020205020404" pitchFamily="49" charset="0"/>
              </a:rPr>
              <a:t>&gt;&gt;&gt; h= "hello"</a:t>
            </a:r>
          </a:p>
          <a:p>
            <a:pPr marL="0" indent="0">
              <a:buNone/>
            </a:pPr>
            <a:r>
              <a:rPr lang="en-GB" dirty="0">
                <a:latin typeface="Courier New" panose="02070309020205020404" pitchFamily="49" charset="0"/>
                <a:cs typeface="Courier New" panose="02070309020205020404" pitchFamily="49" charset="0"/>
              </a:rPr>
              <a:t>&gt;&gt;&gt; a = h + "world"</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48967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6CB83-F32D-4599-8471-FAB2237C6C9E}"/>
              </a:ext>
            </a:extLst>
          </p:cNvPr>
          <p:cNvSpPr>
            <a:spLocks noGrp="1"/>
          </p:cNvSpPr>
          <p:nvPr>
            <p:ph type="title"/>
          </p:nvPr>
        </p:nvSpPr>
        <p:spPr>
          <a:xfrm>
            <a:off x="1288366" y="322922"/>
            <a:ext cx="10515600" cy="1325563"/>
          </a:xfrm>
        </p:spPr>
        <p:txBody>
          <a:bodyPr/>
          <a:lstStyle/>
          <a:p>
            <a:pPr algn="r"/>
            <a:r>
              <a:rPr lang="en-GB" dirty="0"/>
              <a:t>Immutable concatenation</a:t>
            </a:r>
          </a:p>
        </p:txBody>
      </p:sp>
      <p:sp>
        <p:nvSpPr>
          <p:cNvPr id="3" name="Content Placeholder 2">
            <a:extLst>
              <a:ext uri="{FF2B5EF4-FFF2-40B4-BE49-F238E27FC236}">
                <a16:creationId xmlns:a16="http://schemas.microsoft.com/office/drawing/2014/main" id="{4296E23D-A6E3-4AD1-A1DF-955A0C7BA847}"/>
              </a:ext>
            </a:extLst>
          </p:cNvPr>
          <p:cNvSpPr>
            <a:spLocks noGrp="1"/>
          </p:cNvSpPr>
          <p:nvPr>
            <p:ph idx="1"/>
          </p:nvPr>
        </p:nvSpPr>
        <p:spPr>
          <a:xfrm>
            <a:off x="548640" y="1477108"/>
            <a:ext cx="11643360" cy="5176910"/>
          </a:xfrm>
        </p:spPr>
        <p:txBody>
          <a:bodyPr>
            <a:normAutofit fontScale="70000" lnSpcReduction="20000"/>
          </a:bodyPr>
          <a:lstStyle/>
          <a:p>
            <a:pPr marL="0" indent="0">
              <a:buNone/>
            </a:pPr>
            <a:r>
              <a:rPr lang="en-GB" dirty="0"/>
              <a:t>But, remember that each time you change an immutable type, you make a new one. This is hugely inefficient, so continually adding to a </a:t>
            </a:r>
            <a:r>
              <a:rPr lang="en-GB" dirty="0" err="1"/>
              <a:t>immutables</a:t>
            </a:r>
            <a:r>
              <a:rPr lang="en-GB" dirty="0"/>
              <a:t> takes a long time.</a:t>
            </a:r>
          </a:p>
          <a:p>
            <a:pPr marL="0" indent="0">
              <a:buNone/>
            </a:pPr>
            <a:endParaRPr lang="en-GB" dirty="0"/>
          </a:p>
          <a:p>
            <a:pPr marL="0" indent="0">
              <a:buNone/>
            </a:pPr>
            <a:r>
              <a:rPr lang="en-GB" dirty="0"/>
              <a:t>There are alternatives:</a:t>
            </a:r>
          </a:p>
          <a:p>
            <a:pPr marL="0" indent="0">
              <a:buNone/>
            </a:pPr>
            <a:r>
              <a:rPr lang="en-GB" dirty="0"/>
              <a:t>With tuples, use a list instead, and extend this (a new list isn't created each time).</a:t>
            </a:r>
          </a:p>
          <a:p>
            <a:pPr marL="0" indent="0">
              <a:buNone/>
            </a:pPr>
            <a:r>
              <a:rPr lang="en-GB" dirty="0"/>
              <a:t>With bytes, use a </a:t>
            </a:r>
            <a:r>
              <a:rPr lang="en-GB" dirty="0" err="1"/>
              <a:t>bytearray</a:t>
            </a:r>
            <a:r>
              <a:rPr lang="en-GB" dirty="0"/>
              <a:t> mutable. </a:t>
            </a:r>
          </a:p>
          <a:p>
            <a:pPr marL="0" indent="0">
              <a:spcAft>
                <a:spcPts val="1200"/>
              </a:spcAft>
              <a:buNone/>
            </a:pPr>
            <a:r>
              <a:rPr lang="en-GB" dirty="0"/>
              <a:t>With a string, build a list of strings and then use the </a:t>
            </a:r>
            <a:r>
              <a:rPr lang="en-GB" dirty="0" err="1"/>
              <a:t>str.join</a:t>
            </a:r>
            <a:r>
              <a:rPr lang="en-GB" dirty="0"/>
              <a:t>() function built into all strings once complete. </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x","y","z</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b = " ".join(a)</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'x y z'</a:t>
            </a:r>
          </a:p>
          <a:p>
            <a:pPr marL="0" indent="0">
              <a:buNone/>
            </a:pPr>
            <a:r>
              <a:rPr lang="en-GB" dirty="0">
                <a:latin typeface="Courier New" panose="02070309020205020404" pitchFamily="49" charset="0"/>
                <a:cs typeface="Courier New" panose="02070309020205020404" pitchFamily="49" charset="0"/>
              </a:rPr>
              <a:t>&gt;&gt;&gt; c = " and ".join(a)</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'x and y and z'</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587550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72B11-D503-49F4-ACCD-9295B3238CFF}"/>
              </a:ext>
            </a:extLst>
          </p:cNvPr>
          <p:cNvSpPr>
            <a:spLocks noGrp="1"/>
          </p:cNvSpPr>
          <p:nvPr>
            <p:ph type="title"/>
          </p:nvPr>
        </p:nvSpPr>
        <p:spPr/>
        <p:txBody>
          <a:bodyPr/>
          <a:lstStyle/>
          <a:p>
            <a:pPr algn="r"/>
            <a:r>
              <a:rPr lang="en-GB" dirty="0"/>
              <a:t>Parsing</a:t>
            </a:r>
          </a:p>
        </p:txBody>
      </p:sp>
      <p:sp>
        <p:nvSpPr>
          <p:cNvPr id="3" name="Content Placeholder 2">
            <a:extLst>
              <a:ext uri="{FF2B5EF4-FFF2-40B4-BE49-F238E27FC236}">
                <a16:creationId xmlns:a16="http://schemas.microsoft.com/office/drawing/2014/main" id="{0EBDF068-4767-415F-9586-E938BB9D97FB}"/>
              </a:ext>
            </a:extLst>
          </p:cNvPr>
          <p:cNvSpPr>
            <a:spLocks noGrp="1"/>
          </p:cNvSpPr>
          <p:nvPr>
            <p:ph idx="1"/>
          </p:nvPr>
        </p:nvSpPr>
        <p:spPr/>
        <p:txBody>
          <a:bodyPr/>
          <a:lstStyle/>
          <a:p>
            <a:pPr marL="0" indent="0">
              <a:buNone/>
            </a:pPr>
            <a:r>
              <a:rPr lang="en-GB" dirty="0"/>
              <a:t>Often we'll need to split strings up based on some delimiter. </a:t>
            </a:r>
          </a:p>
          <a:p>
            <a:pPr marL="0" indent="0">
              <a:buNone/>
            </a:pPr>
            <a:r>
              <a:rPr lang="en-GB" dirty="0"/>
              <a:t>This is known as parsing.</a:t>
            </a:r>
          </a:p>
          <a:p>
            <a:pPr marL="0" indent="0">
              <a:buNone/>
            </a:pPr>
            <a:r>
              <a:rPr lang="en-GB" dirty="0"/>
              <a:t>For example, it is usual to read data files a line at a time and them parse them into numbers.</a:t>
            </a:r>
          </a:p>
        </p:txBody>
      </p:sp>
    </p:spTree>
    <p:extLst>
      <p:ext uri="{BB962C8B-B14F-4D97-AF65-F5344CB8AC3E}">
        <p14:creationId xmlns:p14="http://schemas.microsoft.com/office/powerpoint/2010/main" val="381010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Split</a:t>
            </a:r>
          </a:p>
        </p:txBody>
      </p:sp>
      <p:sp>
        <p:nvSpPr>
          <p:cNvPr id="3" name="Content Placeholder 2"/>
          <p:cNvSpPr>
            <a:spLocks noGrp="1"/>
          </p:cNvSpPr>
          <p:nvPr>
            <p:ph idx="1"/>
          </p:nvPr>
        </p:nvSpPr>
        <p:spPr>
          <a:xfrm>
            <a:off x="838200" y="1276350"/>
            <a:ext cx="10515600" cy="5162550"/>
          </a:xfrm>
        </p:spPr>
        <p:txBody>
          <a:bodyPr>
            <a:normAutofit fontScale="92500" lnSpcReduction="20000"/>
          </a:bodyPr>
          <a:lstStyle/>
          <a:p>
            <a:pPr marL="0" indent="0">
              <a:buNone/>
            </a:pPr>
            <a:r>
              <a:rPr lang="en-GB" dirty="0"/>
              <a:t>Strings can be split by:</a:t>
            </a:r>
          </a:p>
          <a:p>
            <a:pPr marL="0" indent="0">
              <a:buNone/>
            </a:pPr>
            <a:endParaRPr lang="en-GB" dirty="0"/>
          </a:p>
          <a:p>
            <a:pPr marL="0" indent="0">
              <a:lnSpc>
                <a:spcPct val="100000"/>
              </a:lnSpc>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(string, delimiter)</a:t>
            </a:r>
          </a:p>
          <a:p>
            <a:pPr marL="0" indent="0">
              <a:lnSpc>
                <a:spcPct val="100000"/>
              </a:lnSpc>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some_string.split</a:t>
            </a:r>
            <a:r>
              <a:rPr lang="en-GB" dirty="0">
                <a:latin typeface="Courier New" panose="02070309020205020404" pitchFamily="49" charset="0"/>
                <a:cs typeface="Courier New" panose="02070309020205020404" pitchFamily="49" charset="0"/>
              </a:rPr>
              <a:t>(delimiter)</a:t>
            </a:r>
          </a:p>
          <a:p>
            <a:pPr marL="0" indent="0">
              <a:buNone/>
            </a:pPr>
            <a:endParaRPr lang="en-GB" dirty="0"/>
          </a:p>
          <a:p>
            <a:pPr marL="0" indent="0">
              <a:buNone/>
            </a:pPr>
            <a:r>
              <a:rPr lang="en-GB" dirty="0"/>
              <a:t>(There's no great difference)</a:t>
            </a:r>
          </a:p>
          <a:p>
            <a:pPr marL="0" indent="0">
              <a:buNone/>
            </a:pPr>
            <a:endParaRPr lang="en-GB" dirty="0"/>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a = "Daisy, Daisy/Give me your answer, do."</a:t>
            </a:r>
          </a:p>
          <a:p>
            <a:pPr marL="0" indent="0">
              <a:buNone/>
            </a:pPr>
            <a:r>
              <a:rPr lang="en-GB" dirty="0">
                <a:latin typeface="Courier New" panose="02070309020205020404" pitchFamily="49" charset="0"/>
                <a:cs typeface="Courier New" panose="02070309020205020404" pitchFamily="49" charset="0"/>
              </a:rPr>
              <a:t>b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(a," ")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As it happens, whitespace is the default.</a:t>
            </a:r>
          </a:p>
          <a:p>
            <a:pPr marL="0" indent="0">
              <a:buNone/>
            </a:pPr>
            <a:endParaRPr lang="en-GB" dirty="0"/>
          </a:p>
        </p:txBody>
      </p:sp>
    </p:spTree>
    <p:extLst>
      <p:ext uri="{BB962C8B-B14F-4D97-AF65-F5344CB8AC3E}">
        <p14:creationId xmlns:p14="http://schemas.microsoft.com/office/powerpoint/2010/main" val="36688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C809D-D671-4ED8-8DFB-73920C4D70F6}"/>
              </a:ext>
            </a:extLst>
          </p:cNvPr>
          <p:cNvSpPr>
            <a:spLocks noGrp="1"/>
          </p:cNvSpPr>
          <p:nvPr>
            <p:ph type="title"/>
          </p:nvPr>
        </p:nvSpPr>
        <p:spPr/>
        <p:txBody>
          <a:bodyPr/>
          <a:lstStyle/>
          <a:p>
            <a:pPr algn="r"/>
            <a:r>
              <a:rPr lang="en-GB" dirty="0"/>
              <a:t>Search and replace</a:t>
            </a:r>
          </a:p>
        </p:txBody>
      </p:sp>
      <p:sp>
        <p:nvSpPr>
          <p:cNvPr id="3" name="Content Placeholder 2">
            <a:extLst>
              <a:ext uri="{FF2B5EF4-FFF2-40B4-BE49-F238E27FC236}">
                <a16:creationId xmlns:a16="http://schemas.microsoft.com/office/drawing/2014/main" id="{3B31A1AD-7290-4245-B5BB-01E5B5D7E7D1}"/>
              </a:ext>
            </a:extLst>
          </p:cNvPr>
          <p:cNvSpPr>
            <a:spLocks noGrp="1"/>
          </p:cNvSpPr>
          <p:nvPr>
            <p:ph idx="1"/>
          </p:nvPr>
        </p:nvSpPr>
        <p:spPr>
          <a:xfrm>
            <a:off x="365760" y="1825625"/>
            <a:ext cx="11605846" cy="4631446"/>
          </a:xfrm>
        </p:spPr>
        <p:txBody>
          <a:bodyPr>
            <a:normAutofit fontScale="62500" lnSpcReduction="20000"/>
          </a:bodyPr>
          <a:lstStyle/>
          <a:p>
            <a:pPr marL="0" indent="0">
              <a:buNone/>
            </a:pPr>
            <a:r>
              <a:rPr lang="en-GB" dirty="0" err="1">
                <a:latin typeface="Courier New" panose="02070309020205020404" pitchFamily="49" charset="0"/>
                <a:cs typeface="Courier New" panose="02070309020205020404" pitchFamily="49" charset="0"/>
              </a:rPr>
              <a:t>str.startswith</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strA</a:t>
            </a:r>
            <a:r>
              <a:rPr lang="en-GB" dirty="0">
                <a:latin typeface="Courier New" panose="02070309020205020404" pitchFamily="49" charset="0"/>
                <a:cs typeface="Courier New" panose="02070309020205020404" pitchFamily="49" charset="0"/>
              </a:rPr>
              <a:t>,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a:t>
            </a:r>
            <a:r>
              <a:rPr lang="en-GB" dirty="0"/>
              <a:t>		Checks whether a string starts with </a:t>
            </a:r>
            <a:r>
              <a:rPr lang="en-GB" dirty="0" err="1"/>
              <a:t>strA</a:t>
            </a:r>
            <a:r>
              <a:rPr lang="en-GB" dirty="0"/>
              <a:t>.</a:t>
            </a:r>
          </a:p>
          <a:p>
            <a:pPr marL="0" indent="0">
              <a:buNone/>
            </a:pPr>
            <a:r>
              <a:rPr lang="en-GB" dirty="0" err="1">
                <a:latin typeface="Courier New" panose="02070309020205020404" pitchFamily="49" charset="0"/>
                <a:cs typeface="Courier New" panose="02070309020205020404" pitchFamily="49" charset="0"/>
              </a:rPr>
              <a:t>str.endswith</a:t>
            </a:r>
            <a:r>
              <a:rPr lang="en-GB" dirty="0">
                <a:latin typeface="Courier New" panose="02070309020205020404" pitchFamily="49" charset="0"/>
                <a:cs typeface="Courier New" panose="02070309020205020404" pitchFamily="49" charset="0"/>
              </a:rPr>
              <a:t>(suffix,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		</a:t>
            </a:r>
            <a:r>
              <a:rPr lang="en-GB" sz="2900" dirty="0"/>
              <a:t>Second two </a:t>
            </a:r>
            <a:r>
              <a:rPr lang="en-GB" sz="2900" dirty="0" err="1"/>
              <a:t>params</a:t>
            </a:r>
            <a:r>
              <a:rPr lang="en-GB" sz="2900" dirty="0"/>
              <a:t> are optional start and end </a:t>
            </a:r>
          </a:p>
          <a:p>
            <a:pPr marL="0" indent="0">
              <a:buNone/>
            </a:pPr>
            <a:r>
              <a:rPr lang="en-GB" sz="2900" dirty="0"/>
              <a:t>								search locations.</a:t>
            </a:r>
          </a:p>
          <a:p>
            <a:pPr marL="0" indent="0">
              <a:buNone/>
            </a:pPr>
            <a:r>
              <a:rPr lang="en-GB" dirty="0" err="1">
                <a:latin typeface="Courier New" panose="02070309020205020404" pitchFamily="49" charset="0"/>
                <a:cs typeface="Courier New" panose="02070309020205020404" pitchFamily="49" charset="0"/>
              </a:rPr>
              <a:t>str.find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strA</a:t>
            </a:r>
            <a:r>
              <a:rPr lang="en-GB" dirty="0">
                <a:latin typeface="Courier New" panose="02070309020205020404" pitchFamily="49" charset="0"/>
                <a:cs typeface="Courier New" panose="02070309020205020404" pitchFamily="49" charset="0"/>
              </a:rPr>
              <a:t>,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 	</a:t>
            </a:r>
            <a:r>
              <a:rPr lang="en-GB" dirty="0"/>
              <a:t>		Gives index position or -1 if not found</a:t>
            </a:r>
          </a:p>
          <a:p>
            <a:pPr marL="0" indent="0">
              <a:buNone/>
            </a:pPr>
            <a:r>
              <a:rPr lang="da-DK" dirty="0">
                <a:latin typeface="Courier New" panose="02070309020205020404" pitchFamily="49" charset="0"/>
                <a:cs typeface="Courier New" panose="02070309020205020404" pitchFamily="49" charset="0"/>
              </a:rPr>
              <a:t>str.index(strA, 0, len(string)) 	</a:t>
            </a:r>
            <a:r>
              <a:rPr lang="da-DK" dirty="0"/>
              <a:t>		Raises error message if not found.</a:t>
            </a:r>
          </a:p>
          <a:p>
            <a:pPr marL="0" indent="0">
              <a:buNone/>
            </a:pPr>
            <a:r>
              <a:rPr lang="da-DK" sz="2900" dirty="0">
                <a:latin typeface="Courier New" panose="02070309020205020404" pitchFamily="49" charset="0"/>
                <a:cs typeface="Courier New" panose="02070309020205020404" pitchFamily="49" charset="0"/>
              </a:rPr>
              <a:t>rfind</a:t>
            </a:r>
            <a:r>
              <a:rPr lang="da-DK" dirty="0"/>
              <a:t> and </a:t>
            </a:r>
            <a:r>
              <a:rPr lang="da-DK" sz="2900" dirty="0">
                <a:latin typeface="Courier New" panose="02070309020205020404" pitchFamily="49" charset="0"/>
                <a:cs typeface="Courier New" panose="02070309020205020404" pitchFamily="49" charset="0"/>
              </a:rPr>
              <a:t>rindex</a:t>
            </a:r>
            <a:r>
              <a:rPr lang="da-DK" dirty="0"/>
              <a:t> do the same from right-to-left</a:t>
            </a:r>
          </a:p>
          <a:p>
            <a:pPr marL="0" indent="0">
              <a:buNone/>
            </a:pPr>
            <a:r>
              <a:rPr lang="da-DK" dirty="0"/>
              <a:t>Once an index is found, you can uses slices to extract substrings.</a:t>
            </a:r>
          </a:p>
          <a:p>
            <a:pPr marL="0" indent="0">
              <a:buNone/>
            </a:pPr>
            <a:r>
              <a:rPr lang="en-GB" sz="2900" dirty="0" err="1">
                <a:latin typeface="Courier New" panose="02070309020205020404" pitchFamily="49" charset="0"/>
                <a:cs typeface="Courier New" panose="02070309020205020404" pitchFamily="49" charset="0"/>
              </a:rPr>
              <a:t>strB</a:t>
            </a:r>
            <a:r>
              <a:rPr lang="en-GB" sz="2900" dirty="0">
                <a:latin typeface="Courier New" panose="02070309020205020404" pitchFamily="49" charset="0"/>
                <a:cs typeface="Courier New" panose="02070309020205020404" pitchFamily="49" charset="0"/>
              </a:rPr>
              <a:t> = </a:t>
            </a:r>
            <a:r>
              <a:rPr lang="en-GB" sz="2900" dirty="0" err="1">
                <a:latin typeface="Courier New" panose="02070309020205020404" pitchFamily="49" charset="0"/>
                <a:cs typeface="Courier New" panose="02070309020205020404" pitchFamily="49" charset="0"/>
              </a:rPr>
              <a:t>strA</a:t>
            </a:r>
            <a:r>
              <a:rPr lang="en-GB" sz="2900" dirty="0">
                <a:latin typeface="Courier New" panose="02070309020205020404" pitchFamily="49" charset="0"/>
                <a:cs typeface="Courier New" panose="02070309020205020404" pitchFamily="49" charset="0"/>
              </a:rPr>
              <a:t>[index1:index2]</a:t>
            </a:r>
          </a:p>
          <a:p>
            <a:pPr marL="0" indent="0">
              <a:buNone/>
            </a:pPr>
            <a:endParaRPr lang="en-GB" dirty="0"/>
          </a:p>
          <a:p>
            <a:pPr marL="0" indent="0">
              <a:buNone/>
            </a:pPr>
            <a:r>
              <a:rPr lang="en-GB" sz="2900" dirty="0" err="1">
                <a:latin typeface="Courier New" panose="02070309020205020404" pitchFamily="49" charset="0"/>
                <a:cs typeface="Courier New" panose="02070309020205020404" pitchFamily="49" charset="0"/>
              </a:rPr>
              <a:t>lstrip</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str</a:t>
            </a:r>
            <a:r>
              <a:rPr lang="en-GB" sz="2900" dirty="0">
                <a:latin typeface="Courier New" panose="02070309020205020404" pitchFamily="49" charset="0"/>
                <a:cs typeface="Courier New" panose="02070309020205020404" pitchFamily="49" charset="0"/>
              </a:rPr>
              <a:t>)</a:t>
            </a:r>
            <a:r>
              <a:rPr lang="en-GB" sz="2900" dirty="0"/>
              <a:t>/</a:t>
            </a:r>
            <a:r>
              <a:rPr lang="en-GB" sz="2900" dirty="0" err="1">
                <a:latin typeface="Courier New" panose="02070309020205020404" pitchFamily="49" charset="0"/>
                <a:cs typeface="Courier New" panose="02070309020205020404" pitchFamily="49" charset="0"/>
              </a:rPr>
              <a:t>rstrip</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str</a:t>
            </a:r>
            <a:r>
              <a:rPr lang="en-GB" sz="2900" dirty="0">
                <a:latin typeface="Courier New" panose="02070309020205020404" pitchFamily="49" charset="0"/>
                <a:cs typeface="Courier New" panose="02070309020205020404" pitchFamily="49" charset="0"/>
              </a:rPr>
              <a:t>)  </a:t>
            </a:r>
            <a:r>
              <a:rPr lang="en-GB" dirty="0"/>
              <a:t>				Removes leading whitespace from left/right</a:t>
            </a:r>
          </a:p>
          <a:p>
            <a:pPr marL="0" indent="0">
              <a:buNone/>
            </a:pPr>
            <a:r>
              <a:rPr lang="en-GB" sz="2900" dirty="0">
                <a:latin typeface="Courier New" panose="02070309020205020404" pitchFamily="49" charset="0"/>
                <a:cs typeface="Courier New" panose="02070309020205020404" pitchFamily="49" charset="0"/>
              </a:rPr>
              <a:t>strip([chars])					As above, but both sides, and with optional characters to strip</a:t>
            </a:r>
          </a:p>
          <a:p>
            <a:pPr marL="0" indent="0">
              <a:buNone/>
            </a:pPr>
            <a:r>
              <a:rPr lang="en-GB" sz="2900" dirty="0" err="1">
                <a:latin typeface="Courier New" panose="02070309020205020404" pitchFamily="49" charset="0"/>
                <a:cs typeface="Courier New" panose="02070309020205020404" pitchFamily="49" charset="0"/>
              </a:rPr>
              <a:t>str.replace</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substringA</a:t>
            </a:r>
            <a:r>
              <a:rPr lang="en-GB" sz="2900" dirty="0">
                <a:latin typeface="Courier New" panose="02070309020205020404" pitchFamily="49" charset="0"/>
                <a:cs typeface="Courier New" panose="02070309020205020404" pitchFamily="49" charset="0"/>
              </a:rPr>
              <a:t>, </a:t>
            </a:r>
            <a:r>
              <a:rPr lang="en-GB" sz="2900" dirty="0" err="1">
                <a:latin typeface="Courier New" panose="02070309020205020404" pitchFamily="49" charset="0"/>
                <a:cs typeface="Courier New" panose="02070309020205020404" pitchFamily="49" charset="0"/>
              </a:rPr>
              <a:t>substringB</a:t>
            </a:r>
            <a:r>
              <a:rPr lang="en-GB" sz="2900" dirty="0">
                <a:latin typeface="Courier New" panose="02070309020205020404" pitchFamily="49" charset="0"/>
                <a:cs typeface="Courier New" panose="02070309020205020404" pitchFamily="49" charset="0"/>
              </a:rPr>
              <a:t>, </a:t>
            </a:r>
            <a:r>
              <a:rPr lang="en-GB" sz="2900" dirty="0" err="1">
                <a:latin typeface="Courier New" panose="02070309020205020404" pitchFamily="49" charset="0"/>
                <a:cs typeface="Courier New" panose="02070309020205020404" pitchFamily="49" charset="0"/>
              </a:rPr>
              <a:t>int</a:t>
            </a:r>
            <a:r>
              <a:rPr lang="en-GB" sz="2900" dirty="0">
                <a:latin typeface="Courier New" panose="02070309020205020404" pitchFamily="49" charset="0"/>
                <a:cs typeface="Courier New" panose="02070309020205020404" pitchFamily="49" charset="0"/>
              </a:rPr>
              <a:t>)</a:t>
            </a:r>
            <a:r>
              <a:rPr lang="en-GB" dirty="0"/>
              <a:t>		Replace all occurrences of A with B. </a:t>
            </a:r>
          </a:p>
          <a:p>
            <a:pPr marL="0" indent="0">
              <a:buNone/>
            </a:pPr>
            <a:r>
              <a:rPr lang="en-GB" dirty="0"/>
              <a:t>							The optional final </a:t>
            </a:r>
            <a:r>
              <a:rPr lang="en-GB" dirty="0" err="1"/>
              <a:t>int</a:t>
            </a:r>
            <a:r>
              <a:rPr lang="en-GB" dirty="0"/>
              <a:t> </a:t>
            </a:r>
            <a:r>
              <a:rPr lang="en-GB" dirty="0" err="1"/>
              <a:t>arg</a:t>
            </a:r>
            <a:r>
              <a:rPr lang="en-GB" dirty="0"/>
              <a:t> will control the </a:t>
            </a:r>
          </a:p>
          <a:p>
            <a:pPr marL="0" indent="0">
              <a:buNone/>
            </a:pPr>
            <a:r>
              <a:rPr lang="en-GB" dirty="0"/>
              <a:t>							max number of replacements.</a:t>
            </a:r>
          </a:p>
          <a:p>
            <a:pPr marL="0" indent="0">
              <a:buNone/>
            </a:pPr>
            <a:endParaRPr lang="en-GB" dirty="0"/>
          </a:p>
        </p:txBody>
      </p:sp>
    </p:spTree>
    <p:extLst>
      <p:ext uri="{BB962C8B-B14F-4D97-AF65-F5344CB8AC3E}">
        <p14:creationId xmlns:p14="http://schemas.microsoft.com/office/powerpoint/2010/main" val="194817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0A315-4DDB-4E5A-B603-849AF0CE2AE7}"/>
              </a:ext>
            </a:extLst>
          </p:cNvPr>
          <p:cNvSpPr>
            <a:spLocks noGrp="1"/>
          </p:cNvSpPr>
          <p:nvPr>
            <p:ph type="title"/>
          </p:nvPr>
        </p:nvSpPr>
        <p:spPr>
          <a:xfrm>
            <a:off x="1386840" y="196312"/>
            <a:ext cx="10515600" cy="1325563"/>
          </a:xfrm>
        </p:spPr>
        <p:txBody>
          <a:bodyPr/>
          <a:lstStyle/>
          <a:p>
            <a:pPr algn="r"/>
            <a:r>
              <a:rPr lang="en-GB" dirty="0"/>
              <a:t>Escape characters</a:t>
            </a:r>
          </a:p>
        </p:txBody>
      </p:sp>
      <p:sp>
        <p:nvSpPr>
          <p:cNvPr id="3" name="Content Placeholder 2">
            <a:extLst>
              <a:ext uri="{FF2B5EF4-FFF2-40B4-BE49-F238E27FC236}">
                <a16:creationId xmlns:a16="http://schemas.microsoft.com/office/drawing/2014/main" id="{7B11F0BA-6A3D-49DE-989A-9BD65DF89761}"/>
              </a:ext>
            </a:extLst>
          </p:cNvPr>
          <p:cNvSpPr>
            <a:spLocks noGrp="1"/>
          </p:cNvSpPr>
          <p:nvPr>
            <p:ph idx="1"/>
          </p:nvPr>
        </p:nvSpPr>
        <p:spPr>
          <a:xfrm>
            <a:off x="416170" y="2219521"/>
            <a:ext cx="11316286" cy="4351338"/>
          </a:xfrm>
        </p:spPr>
        <p:txBody>
          <a:bodyPr>
            <a:normAutofit fontScale="77500" lnSpcReduction="20000"/>
          </a:bodyPr>
          <a:lstStyle/>
          <a:p>
            <a:pPr marL="0" indent="0">
              <a:buNone/>
            </a:pPr>
            <a:r>
              <a:rPr lang="en-GB" dirty="0"/>
              <a:t>What if we want quotes in our strings?</a:t>
            </a:r>
          </a:p>
          <a:p>
            <a:pPr marL="0" indent="0">
              <a:spcAft>
                <a:spcPts val="1200"/>
              </a:spcAft>
              <a:buNone/>
            </a:pPr>
            <a:r>
              <a:rPr lang="en-GB" dirty="0"/>
              <a:t>Use double inside single, or vice versa:</a:t>
            </a:r>
          </a:p>
          <a:p>
            <a:pPr marL="0" indent="0">
              <a:buNone/>
            </a:pPr>
            <a:r>
              <a:rPr lang="en-GB" dirty="0">
                <a:latin typeface="Courier New" panose="02070309020205020404" pitchFamily="49" charset="0"/>
                <a:cs typeface="Courier New" panose="02070309020205020404" pitchFamily="49" charset="0"/>
              </a:rPr>
              <a:t>a = "It's called 'Daisy'."</a:t>
            </a:r>
          </a:p>
          <a:p>
            <a:pPr marL="0" indent="0">
              <a:spcAft>
                <a:spcPts val="1200"/>
              </a:spcAft>
              <a:buNone/>
            </a:pPr>
            <a:r>
              <a:rPr lang="en-GB" dirty="0">
                <a:latin typeface="Courier New" panose="02070309020205020404" pitchFamily="49" charset="0"/>
                <a:cs typeface="Courier New" panose="02070309020205020404" pitchFamily="49" charset="0"/>
              </a:rPr>
              <a:t>a = 'You invented "Space Paranoids"?'</a:t>
            </a:r>
          </a:p>
          <a:p>
            <a:pPr marL="0" indent="0">
              <a:spcAft>
                <a:spcPts val="1200"/>
              </a:spcAft>
              <a:buNone/>
            </a:pPr>
            <a:r>
              <a:rPr lang="en-GB" dirty="0"/>
              <a:t>If you need to mix them, though, you have problems as Python can't tell where the string ends:</a:t>
            </a:r>
          </a:p>
          <a:p>
            <a:pPr marL="0" indent="0">
              <a:spcAft>
                <a:spcPts val="1200"/>
              </a:spcAft>
              <a:buNone/>
            </a:pPr>
            <a:r>
              <a:rPr lang="en-GB" dirty="0">
                <a:latin typeface="Courier New" panose="02070309020205020404" pitchFamily="49" charset="0"/>
                <a:cs typeface="Courier New" panose="02070309020205020404" pitchFamily="49" charset="0"/>
              </a:rPr>
              <a:t>a = 'It's called "Daisy".'</a:t>
            </a:r>
          </a:p>
          <a:p>
            <a:pPr marL="0" indent="0">
              <a:spcAft>
                <a:spcPts val="1200"/>
              </a:spcAft>
              <a:buNone/>
            </a:pPr>
            <a:r>
              <a:rPr lang="en-GB" dirty="0"/>
              <a:t>Instead, you have to use an escape character, a special character that is interpreted differently from how it looks. All escape characters start with a backslash, for a single quote it is simply:</a:t>
            </a:r>
          </a:p>
          <a:p>
            <a:pPr marL="0" indent="0">
              <a:buNone/>
            </a:pPr>
            <a:r>
              <a:rPr lang="en-GB" dirty="0">
                <a:latin typeface="Courier New" panose="02070309020205020404" pitchFamily="49" charset="0"/>
                <a:cs typeface="Courier New" panose="02070309020205020404" pitchFamily="49" charset="0"/>
              </a:rPr>
              <a:t>a = 'It</a:t>
            </a:r>
            <a:r>
              <a:rPr lang="en-GB" b="1"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s called "Daisy".'</a:t>
            </a:r>
          </a:p>
        </p:txBody>
      </p:sp>
    </p:spTree>
    <p:extLst>
      <p:ext uri="{BB962C8B-B14F-4D97-AF65-F5344CB8AC3E}">
        <p14:creationId xmlns:p14="http://schemas.microsoft.com/office/powerpoint/2010/main" val="79721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17020</TotalTime>
  <Words>1455</Words>
  <Application>Microsoft Office PowerPoint</Application>
  <PresentationFormat>Widescreen</PresentationFormat>
  <Paragraphs>255</Paragraphs>
  <Slides>21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Courier New</vt:lpstr>
      <vt:lpstr>Office Theme</vt:lpstr>
      <vt:lpstr>Strings</vt:lpstr>
      <vt:lpstr>Strings</vt:lpstr>
      <vt:lpstr>String Literals</vt:lpstr>
      <vt:lpstr>String concatenation (joining)</vt:lpstr>
      <vt:lpstr>Immutable concatenation</vt:lpstr>
      <vt:lpstr>Parsing</vt:lpstr>
      <vt:lpstr>Split</vt:lpstr>
      <vt:lpstr>Search and replace</vt:lpstr>
      <vt:lpstr>Escape characters</vt:lpstr>
      <vt:lpstr>Escape characters</vt:lpstr>
      <vt:lpstr>String Literals</vt:lpstr>
      <vt:lpstr>String Literals</vt:lpstr>
      <vt:lpstr>Formatting strings</vt:lpstr>
      <vt:lpstr>Sets</vt:lpstr>
      <vt:lpstr>Add/Remove</vt:lpstr>
      <vt:lpstr>Operators</vt:lpstr>
      <vt:lpstr>Other functions</vt:lpstr>
      <vt:lpstr>Mappings</vt:lpstr>
      <vt:lpstr>Dict</vt:lpstr>
      <vt:lpstr>Useful functions</vt:lpstr>
      <vt:lpstr>Dictionaries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1458</cp:revision>
  <dcterms:created xsi:type="dcterms:W3CDTF">2017-08-18T14:16:12Z</dcterms:created>
  <dcterms:modified xsi:type="dcterms:W3CDTF">2017-11-29T14:09:39Z</dcterms:modified>
</cp:coreProperties>
</file>