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1478" r:id="rId2"/>
    <p:sldId id="1479" r:id="rId3"/>
    <p:sldId id="1480" r:id="rId4"/>
    <p:sldId id="1481" r:id="rId5"/>
    <p:sldId id="1528" r:id="rId6"/>
    <p:sldId id="1529" r:id="rId7"/>
    <p:sldId id="1524" r:id="rId8"/>
    <p:sldId id="1525" r:id="rId9"/>
    <p:sldId id="1515" r:id="rId10"/>
    <p:sldId id="1526" r:id="rId11"/>
    <p:sldId id="1514" r:id="rId12"/>
    <p:sldId id="1347" r:id="rId13"/>
    <p:sldId id="1349" r:id="rId14"/>
    <p:sldId id="1531" r:id="rId15"/>
    <p:sldId id="1532" r:id="rId16"/>
    <p:sldId id="1533" r:id="rId17"/>
    <p:sldId id="1534" r:id="rId18"/>
    <p:sldId id="1352"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41" autoAdjust="0"/>
    <p:restoredTop sz="65291" autoAdjust="0"/>
  </p:normalViewPr>
  <p:slideViewPr>
    <p:cSldViewPr snapToGrid="0">
      <p:cViewPr varScale="1">
        <p:scale>
          <a:sx n="68" d="100"/>
          <a:sy n="68" d="100"/>
        </p:scale>
        <p:origin x="1386" y="66"/>
      </p:cViewPr>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81" d="100"/>
          <a:sy n="81" d="100"/>
        </p:scale>
        <p:origin x="317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7D4F06F-9AB2-4BEE-92C3-62BD5FF093C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8D4889E7-3EF2-4CB1-B589-46A6E9F66CE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7263394-5E78-4E60-A0EB-01BAB7C1B808}" type="datetimeFigureOut">
              <a:rPr lang="en-GB" smtClean="0"/>
              <a:t>16/12/2017</a:t>
            </a:fld>
            <a:endParaRPr lang="en-GB"/>
          </a:p>
        </p:txBody>
      </p:sp>
      <p:sp>
        <p:nvSpPr>
          <p:cNvPr id="4" name="Footer Placeholder 3">
            <a:extLst>
              <a:ext uri="{FF2B5EF4-FFF2-40B4-BE49-F238E27FC236}">
                <a16:creationId xmlns:a16="http://schemas.microsoft.com/office/drawing/2014/main" id="{274DEEF8-EEC9-4227-9392-0A6ECE315E9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B5FBC98C-0309-4AF5-BB4E-7791FA6FD9A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8944820-C3CF-4C14-8917-F2AD192D670D}" type="slidenum">
              <a:rPr lang="en-GB" smtClean="0"/>
              <a:t>‹#›</a:t>
            </a:fld>
            <a:endParaRPr lang="en-GB"/>
          </a:p>
        </p:txBody>
      </p:sp>
    </p:spTree>
    <p:extLst>
      <p:ext uri="{BB962C8B-B14F-4D97-AF65-F5344CB8AC3E}">
        <p14:creationId xmlns:p14="http://schemas.microsoft.com/office/powerpoint/2010/main" val="12820830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5863BF-F796-4368-80E3-69D92631BBF7}" type="datetimeFigureOut">
              <a:rPr lang="en-GB" smtClean="0"/>
              <a:t>16/12/2017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AF8E6D-2F87-4F6A-97CA-AABE12BDBAA7}" type="slidenum">
              <a:rPr lang="en-GB" smtClean="0"/>
              <a:t>‹#›</a:t>
            </a:fld>
            <a:endParaRPr lang="en-GB"/>
          </a:p>
        </p:txBody>
      </p:sp>
    </p:spTree>
    <p:extLst>
      <p:ext uri="{BB962C8B-B14F-4D97-AF65-F5344CB8AC3E}">
        <p14:creationId xmlns:p14="http://schemas.microsoft.com/office/powerpoint/2010/main" val="3023272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a:t>
            </a:fld>
            <a:endParaRPr lang="en-GB"/>
          </a:p>
        </p:txBody>
      </p:sp>
    </p:spTree>
    <p:extLst>
      <p:ext uri="{BB962C8B-B14F-4D97-AF65-F5344CB8AC3E}">
        <p14:creationId xmlns:p14="http://schemas.microsoft.com/office/powerpoint/2010/main" val="13087046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13</a:t>
            </a:fld>
            <a:endParaRPr lang="en-GB"/>
          </a:p>
        </p:txBody>
      </p:sp>
    </p:spTree>
    <p:extLst>
      <p:ext uri="{BB962C8B-B14F-4D97-AF65-F5344CB8AC3E}">
        <p14:creationId xmlns:p14="http://schemas.microsoft.com/office/powerpoint/2010/main" val="22130543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14</a:t>
            </a:fld>
            <a:endParaRPr lang="en-GB"/>
          </a:p>
        </p:txBody>
      </p:sp>
    </p:spTree>
    <p:extLst>
      <p:ext uri="{BB962C8B-B14F-4D97-AF65-F5344CB8AC3E}">
        <p14:creationId xmlns:p14="http://schemas.microsoft.com/office/powerpoint/2010/main" val="25279493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15</a:t>
            </a:fld>
            <a:endParaRPr lang="en-GB"/>
          </a:p>
        </p:txBody>
      </p:sp>
    </p:spTree>
    <p:extLst>
      <p:ext uri="{BB962C8B-B14F-4D97-AF65-F5344CB8AC3E}">
        <p14:creationId xmlns:p14="http://schemas.microsoft.com/office/powerpoint/2010/main" val="41734613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16</a:t>
            </a:fld>
            <a:endParaRPr lang="en-GB"/>
          </a:p>
        </p:txBody>
      </p:sp>
    </p:spTree>
    <p:extLst>
      <p:ext uri="{BB962C8B-B14F-4D97-AF65-F5344CB8AC3E}">
        <p14:creationId xmlns:p14="http://schemas.microsoft.com/office/powerpoint/2010/main" val="17576011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https://docs.python.org/3/library/functions.html#object</a:t>
            </a:r>
          </a:p>
          <a:p>
            <a:r>
              <a:rPr lang="en-GB"/>
              <a:t>https://docs.python.org/3/reference/datamodel.html#basic-customization</a:t>
            </a:r>
          </a:p>
        </p:txBody>
      </p:sp>
      <p:sp>
        <p:nvSpPr>
          <p:cNvPr id="4" name="Slide Number Placeholder 3"/>
          <p:cNvSpPr>
            <a:spLocks noGrp="1"/>
          </p:cNvSpPr>
          <p:nvPr>
            <p:ph type="sldNum" sz="quarter" idx="10"/>
          </p:nvPr>
        </p:nvSpPr>
        <p:spPr/>
        <p:txBody>
          <a:bodyPr/>
          <a:lstStyle/>
          <a:p>
            <a:fld id="{40AF8E6D-2F87-4F6A-97CA-AABE12BDBAA7}" type="slidenum">
              <a:rPr lang="en-GB" smtClean="0"/>
              <a:t>17</a:t>
            </a:fld>
            <a:endParaRPr lang="en-GB"/>
          </a:p>
        </p:txBody>
      </p:sp>
    </p:spTree>
    <p:extLst>
      <p:ext uri="{BB962C8B-B14F-4D97-AF65-F5344CB8AC3E}">
        <p14:creationId xmlns:p14="http://schemas.microsoft.com/office/powerpoint/2010/main" val="31397600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err="1">
                <a:latin typeface="Courier New" panose="02070309020205020404" pitchFamily="49" charset="0"/>
                <a:cs typeface="Courier New" panose="02070309020205020404" pitchFamily="49" charset="0"/>
              </a:rPr>
              <a:t>repr</a:t>
            </a:r>
            <a:r>
              <a:rPr lang="en-GB" dirty="0">
                <a:latin typeface="Courier New" panose="02070309020205020404" pitchFamily="49" charset="0"/>
                <a:cs typeface="Courier New" panose="02070309020205020404" pitchFamily="49" charset="0"/>
              </a:rPr>
              <a:t>(object)</a:t>
            </a:r>
          </a:p>
          <a:p>
            <a:pPr marL="0" indent="0">
              <a:buNone/>
            </a:pPr>
            <a:r>
              <a:rPr lang="en-GB" dirty="0" err="1">
                <a:latin typeface="Courier New" panose="02070309020205020404" pitchFamily="49" charset="0"/>
                <a:cs typeface="Courier New" panose="02070309020205020404" pitchFamily="49" charset="0"/>
              </a:rPr>
              <a:t>str</a:t>
            </a:r>
            <a:r>
              <a:rPr lang="en-GB" dirty="0">
                <a:latin typeface="Courier New" panose="02070309020205020404" pitchFamily="49" charset="0"/>
                <a:cs typeface="Courier New" panose="02070309020205020404" pitchFamily="49" charset="0"/>
              </a:rPr>
              <a:t>(object)</a:t>
            </a:r>
          </a:p>
          <a:p>
            <a:pPr marL="0" indent="0">
              <a:buNone/>
            </a:pPr>
            <a:endParaRPr lang="en-GB" dirty="0"/>
          </a:p>
          <a:p>
            <a:pPr marL="0" indent="0">
              <a:buNone/>
            </a:pPr>
            <a:r>
              <a:rPr lang="en-GB" dirty="0"/>
              <a:t>When an object is created, it gets two string attributes created which these two functions get. </a:t>
            </a:r>
          </a:p>
          <a:p>
            <a:pPr marL="0" indent="0">
              <a:buNone/>
            </a:pPr>
            <a:r>
              <a:rPr lang="en-GB" dirty="0" err="1"/>
              <a:t>repr</a:t>
            </a:r>
            <a:r>
              <a:rPr lang="en-GB" dirty="0"/>
              <a:t> returns a string which, ideally, is in a form which, were it evaluated, would create the object.</a:t>
            </a:r>
          </a:p>
          <a:p>
            <a:pPr marL="0" indent="0">
              <a:buNone/>
            </a:pPr>
            <a:r>
              <a:rPr lang="en-GB" dirty="0" err="1"/>
              <a:t>str</a:t>
            </a:r>
            <a:r>
              <a:rPr lang="en-GB" dirty="0"/>
              <a:t> returns a user-friendly string.</a:t>
            </a:r>
          </a:p>
          <a:p>
            <a:pPr marL="0" indent="0">
              <a:buNone/>
            </a:pPr>
            <a:endParaRPr lang="en-GB" dirty="0"/>
          </a:p>
          <a:p>
            <a:pPr marL="0" indent="0">
              <a:buNone/>
            </a:pPr>
            <a:r>
              <a:rPr lang="en-GB" dirty="0"/>
              <a:t>You can run code in a string using </a:t>
            </a:r>
            <a:r>
              <a:rPr lang="en-GB" dirty="0" err="1">
                <a:latin typeface="Courier New" panose="02070309020205020404" pitchFamily="49" charset="0"/>
                <a:cs typeface="Courier New" panose="02070309020205020404" pitchFamily="49" charset="0"/>
              </a:rPr>
              <a:t>eval</a:t>
            </a:r>
            <a:r>
              <a:rPr lang="en-GB" dirty="0">
                <a:latin typeface="Courier New" panose="02070309020205020404" pitchFamily="49" charset="0"/>
                <a:cs typeface="Courier New" panose="02070309020205020404" pitchFamily="49" charset="0"/>
              </a:rPr>
              <a:t>()</a:t>
            </a:r>
            <a:r>
              <a:rPr lang="en-GB" dirty="0"/>
              <a:t>.</a:t>
            </a:r>
          </a:p>
          <a:p>
            <a:pPr marL="0" indent="0">
              <a:buNone/>
            </a:pPr>
            <a:r>
              <a:rPr lang="en-GB" dirty="0">
                <a:latin typeface="Courier New" panose="02070309020205020404" pitchFamily="49" charset="0"/>
                <a:cs typeface="Courier New" panose="02070309020205020404" pitchFamily="49" charset="0"/>
              </a:rPr>
              <a:t>a = [1,2,3]</a:t>
            </a:r>
          </a:p>
          <a:p>
            <a:pPr marL="0" indent="0">
              <a:buNone/>
            </a:pPr>
            <a:r>
              <a:rPr lang="en-GB" dirty="0">
                <a:latin typeface="Courier New" panose="02070309020205020404" pitchFamily="49" charset="0"/>
                <a:cs typeface="Courier New" panose="02070309020205020404" pitchFamily="49" charset="0"/>
              </a:rPr>
              <a:t>b =(</a:t>
            </a:r>
            <a:r>
              <a:rPr lang="en-GB" dirty="0" err="1">
                <a:latin typeface="Courier New" panose="02070309020205020404" pitchFamily="49" charset="0"/>
                <a:cs typeface="Courier New" panose="02070309020205020404" pitchFamily="49" charset="0"/>
              </a:rPr>
              <a:t>repr</a:t>
            </a:r>
            <a:r>
              <a:rPr lang="en-GB" dirty="0">
                <a:latin typeface="Courier New" panose="02070309020205020404" pitchFamily="49" charset="0"/>
                <a:cs typeface="Courier New" panose="02070309020205020404" pitchFamily="49" charset="0"/>
              </a:rPr>
              <a:t>(a))</a:t>
            </a:r>
          </a:p>
          <a:p>
            <a:pPr marL="0" indent="0">
              <a:buNone/>
            </a:pPr>
            <a:r>
              <a:rPr lang="en-GB" dirty="0">
                <a:latin typeface="Courier New" panose="02070309020205020404" pitchFamily="49" charset="0"/>
                <a:cs typeface="Courier New" panose="02070309020205020404" pitchFamily="49" charset="0"/>
              </a:rPr>
              <a:t>c = </a:t>
            </a:r>
            <a:r>
              <a:rPr lang="en-GB" dirty="0" err="1">
                <a:latin typeface="Courier New" panose="02070309020205020404" pitchFamily="49" charset="0"/>
                <a:cs typeface="Courier New" panose="02070309020205020404" pitchFamily="49" charset="0"/>
              </a:rPr>
              <a:t>eval</a:t>
            </a:r>
            <a:r>
              <a:rPr lang="en-GB" dirty="0">
                <a:latin typeface="Courier New" panose="02070309020205020404" pitchFamily="49" charset="0"/>
                <a:cs typeface="Courier New" panose="02070309020205020404" pitchFamily="49" charset="0"/>
              </a:rPr>
              <a:t>(b)</a:t>
            </a:r>
          </a:p>
          <a:p>
            <a:pPr marL="0" indent="0">
              <a:buNone/>
            </a:pPr>
            <a:r>
              <a:rPr lang="en-GB" dirty="0">
                <a:latin typeface="Courier New" panose="02070309020205020404" pitchFamily="49" charset="0"/>
                <a:cs typeface="Courier New" panose="02070309020205020404" pitchFamily="49" charset="0"/>
              </a:rPr>
              <a:t>print(c)</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HOWEVER: running arbitrary strings you read from a file or are sent from outside the code is a security risk (indeed, even running code from a variable can, in some circumstances, be dangerous)</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18</a:t>
            </a:fld>
            <a:endParaRPr lang="en-GB"/>
          </a:p>
        </p:txBody>
      </p:sp>
    </p:spTree>
    <p:extLst>
      <p:ext uri="{BB962C8B-B14F-4D97-AF65-F5344CB8AC3E}">
        <p14:creationId xmlns:p14="http://schemas.microsoft.com/office/powerpoint/2010/main" val="28301065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a:t>
            </a:fld>
            <a:endParaRPr lang="en-GB"/>
          </a:p>
        </p:txBody>
      </p:sp>
    </p:spTree>
    <p:extLst>
      <p:ext uri="{BB962C8B-B14F-4D97-AF65-F5344CB8AC3E}">
        <p14:creationId xmlns:p14="http://schemas.microsoft.com/office/powerpoint/2010/main" val="6498407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you really want to do it, you can write a single dispatch generic function: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https://docs.python.org/3/library/functools.html#functools.singledispatch</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a:t>
            </a:fld>
            <a:endParaRPr lang="en-GB"/>
          </a:p>
        </p:txBody>
      </p:sp>
    </p:spTree>
    <p:extLst>
      <p:ext uri="{BB962C8B-B14F-4D97-AF65-F5344CB8AC3E}">
        <p14:creationId xmlns:p14="http://schemas.microsoft.com/office/powerpoint/2010/main" val="1725319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the picture, the upward arrow means the class below inherits from the class above.</a:t>
            </a:r>
          </a:p>
        </p:txBody>
      </p:sp>
      <p:sp>
        <p:nvSpPr>
          <p:cNvPr id="4" name="Slide Number Placeholder 3"/>
          <p:cNvSpPr>
            <a:spLocks noGrp="1"/>
          </p:cNvSpPr>
          <p:nvPr>
            <p:ph type="sldNum" sz="quarter" idx="10"/>
          </p:nvPr>
        </p:nvSpPr>
        <p:spPr/>
        <p:txBody>
          <a:bodyPr/>
          <a:lstStyle/>
          <a:p>
            <a:fld id="{40AF8E6D-2F87-4F6A-97CA-AABE12BDBAA7}" type="slidenum">
              <a:rPr lang="en-GB" smtClean="0"/>
              <a:t>5</a:t>
            </a:fld>
            <a:endParaRPr lang="en-GB"/>
          </a:p>
        </p:txBody>
      </p:sp>
    </p:spTree>
    <p:extLst>
      <p:ext uri="{BB962C8B-B14F-4D97-AF65-F5344CB8AC3E}">
        <p14:creationId xmlns:p14="http://schemas.microsoft.com/office/powerpoint/2010/main" val="12645274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might discuss three types of inheritance. First there is the generic inheritance that all</a:t>
            </a:r>
            <a:r>
              <a:rPr lang="en-GB" baseline="0" dirty="0"/>
              <a:t> classes inherit, of the basic class "type". Secondly there is the standard inheritance. Lastly there's </a:t>
            </a:r>
            <a:r>
              <a:rPr lang="en-GB" baseline="0" dirty="0" err="1"/>
              <a:t>metaclass</a:t>
            </a:r>
            <a:r>
              <a:rPr lang="en-GB" baseline="0" dirty="0"/>
              <a:t> inheritance. The difference between standard and </a:t>
            </a:r>
            <a:r>
              <a:rPr lang="en-GB" baseline="0" dirty="0" err="1"/>
              <a:t>metaclass</a:t>
            </a:r>
            <a:r>
              <a:rPr lang="en-GB" baseline="0" dirty="0"/>
              <a:t> inheritance is one of when and where materials are inherited; </a:t>
            </a:r>
            <a:r>
              <a:rPr lang="en-GB" baseline="0" dirty="0" err="1"/>
              <a:t>metaclasses</a:t>
            </a:r>
            <a:r>
              <a:rPr lang="en-GB" baseline="0" dirty="0"/>
              <a:t> are the classes of classes. You can read more about </a:t>
            </a:r>
            <a:r>
              <a:rPr lang="en-GB" baseline="0" dirty="0" err="1"/>
              <a:t>metaclasses</a:t>
            </a:r>
            <a:r>
              <a:rPr lang="en-GB" baseline="0" dirty="0"/>
              <a:t> here:</a:t>
            </a:r>
          </a:p>
          <a:p>
            <a:r>
              <a:rPr lang="en-GB" baseline="0" dirty="0"/>
              <a:t>https://stackoverflow.com/questions/100003/what-is-a-metaclass-in-python</a:t>
            </a:r>
          </a:p>
          <a:p>
            <a:r>
              <a:rPr lang="en-GB" baseline="0" dirty="0"/>
              <a:t>For now, standard inheritance is what you want.</a:t>
            </a:r>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7</a:t>
            </a:fld>
            <a:endParaRPr lang="en-GB"/>
          </a:p>
        </p:txBody>
      </p:sp>
    </p:spTree>
    <p:extLst>
      <p:ext uri="{BB962C8B-B14F-4D97-AF65-F5344CB8AC3E}">
        <p14:creationId xmlns:p14="http://schemas.microsoft.com/office/powerpoint/2010/main" val="36626052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From the docs: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“Derived classes may override methods of their base classes. Because methods have no special privileges when calling other methods of the same object, a method of a base class that calls another method defined in the same base class may end up calling a method of a derived class that overrides it. (For C++ programmers: all methods in Python are effectively virtual.)” https://en.wikipedia.org/wiki/Virtual_function</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8</a:t>
            </a:fld>
            <a:endParaRPr lang="en-GB"/>
          </a:p>
        </p:txBody>
      </p:sp>
    </p:spTree>
    <p:extLst>
      <p:ext uri="{BB962C8B-B14F-4D97-AF65-F5344CB8AC3E}">
        <p14:creationId xmlns:p14="http://schemas.microsoft.com/office/powerpoint/2010/main" val="13900283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https://fuhm.net/super-harmful/</a:t>
            </a:r>
          </a:p>
          <a:p>
            <a:r>
              <a:rPr lang="en-GB" dirty="0"/>
              <a:t>https://rhettinger.wordpress.com/2011/05/26/super-considered-super/</a:t>
            </a:r>
          </a:p>
        </p:txBody>
      </p:sp>
      <p:sp>
        <p:nvSpPr>
          <p:cNvPr id="4" name="Slide Number Placeholder 3"/>
          <p:cNvSpPr>
            <a:spLocks noGrp="1"/>
          </p:cNvSpPr>
          <p:nvPr>
            <p:ph type="sldNum" sz="quarter" idx="10"/>
          </p:nvPr>
        </p:nvSpPr>
        <p:spPr/>
        <p:txBody>
          <a:bodyPr/>
          <a:lstStyle/>
          <a:p>
            <a:fld id="{40AF8E6D-2F87-4F6A-97CA-AABE12BDBAA7}" type="slidenum">
              <a:rPr lang="en-GB" smtClean="0"/>
              <a:t>9</a:t>
            </a:fld>
            <a:endParaRPr lang="en-GB"/>
          </a:p>
        </p:txBody>
      </p:sp>
    </p:spTree>
    <p:extLst>
      <p:ext uri="{BB962C8B-B14F-4D97-AF65-F5344CB8AC3E}">
        <p14:creationId xmlns:p14="http://schemas.microsoft.com/office/powerpoint/2010/main" val="11497656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10</a:t>
            </a:fld>
            <a:endParaRPr lang="en-GB"/>
          </a:p>
        </p:txBody>
      </p:sp>
    </p:spTree>
    <p:extLst>
      <p:ext uri="{BB962C8B-B14F-4D97-AF65-F5344CB8AC3E}">
        <p14:creationId xmlns:p14="http://schemas.microsoft.com/office/powerpoint/2010/main" val="37092017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12</a:t>
            </a:fld>
            <a:endParaRPr lang="en-GB"/>
          </a:p>
        </p:txBody>
      </p:sp>
    </p:spTree>
    <p:extLst>
      <p:ext uri="{BB962C8B-B14F-4D97-AF65-F5344CB8AC3E}">
        <p14:creationId xmlns:p14="http://schemas.microsoft.com/office/powerpoint/2010/main" val="561515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9F0E3-1DEC-46B1-B715-5564EC81CC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F010337-6B9C-490F-9748-CF9EB3CC31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B195DC1-471D-4158-B4C0-26ABF3007B4B}"/>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5" name="Footer Placeholder 4">
            <a:extLst>
              <a:ext uri="{FF2B5EF4-FFF2-40B4-BE49-F238E27FC236}">
                <a16:creationId xmlns:a16="http://schemas.microsoft.com/office/drawing/2014/main" id="{49CFD95E-788A-4050-99B9-9F8DCAB291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B3994D5-8159-4CBD-BC45-FB2BB3EB46F4}"/>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37370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F699B-93B4-41E7-919E-399956BA5C9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C9C565E-14CE-4731-91A2-DB9CAAC776D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7EEAD6F-E3A6-4DDF-83E9-02D37D35F285}"/>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5" name="Footer Placeholder 4">
            <a:extLst>
              <a:ext uri="{FF2B5EF4-FFF2-40B4-BE49-F238E27FC236}">
                <a16:creationId xmlns:a16="http://schemas.microsoft.com/office/drawing/2014/main" id="{20AD1376-91E7-4AE6-B455-B590365F9DD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2E26C96-033E-42AD-B9C0-E5BDFB081DF0}"/>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73212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F29EFD-C5DD-40E1-B027-1F860B8FA07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06F45A3-A0A0-47B1-9F46-1B200BD4734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9FADEF-A226-471C-B363-7735F4073236}"/>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5" name="Footer Placeholder 4">
            <a:extLst>
              <a:ext uri="{FF2B5EF4-FFF2-40B4-BE49-F238E27FC236}">
                <a16:creationId xmlns:a16="http://schemas.microsoft.com/office/drawing/2014/main" id="{C5EA68FC-34EC-4467-AB2C-205D169E190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6926806-2BF6-4350-9696-13184FABC1D0}"/>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467162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CC681-92F5-4172-9843-D4A25F823EA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8DAE0DE-5ACE-4F8E-8B18-EA529A356FC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A54581-B1B7-451B-A7E7-C1FE61B21FC7}"/>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5" name="Footer Placeholder 4">
            <a:extLst>
              <a:ext uri="{FF2B5EF4-FFF2-40B4-BE49-F238E27FC236}">
                <a16:creationId xmlns:a16="http://schemas.microsoft.com/office/drawing/2014/main" id="{9E41066C-DB19-4237-A027-6DA09BCFA9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28517B1-0C19-4EF0-8F47-0650A08AC03F}"/>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840114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00EC5-C6F4-4CFC-BB8B-9CDA9B5259C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EBF61D9-1F23-4424-BE39-D53C145567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4AB635-654C-4EC0-929F-9F1A3FE9EC62}"/>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5" name="Footer Placeholder 4">
            <a:extLst>
              <a:ext uri="{FF2B5EF4-FFF2-40B4-BE49-F238E27FC236}">
                <a16:creationId xmlns:a16="http://schemas.microsoft.com/office/drawing/2014/main" id="{50A99E75-01D2-43FD-8DD6-963F3415E55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804BE6-3E07-4210-BF3E-EC65D095BBEC}"/>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649442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3B3CF-7C7F-4288-87A6-787E5739595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464FA1B-B65E-4AC6-BC13-AD67348B0E4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86B0F39-6CD9-4463-946F-A5091936519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DB5E872-2DAC-4C44-9CE7-12CB5B6F46F9}"/>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6" name="Footer Placeholder 5">
            <a:extLst>
              <a:ext uri="{FF2B5EF4-FFF2-40B4-BE49-F238E27FC236}">
                <a16:creationId xmlns:a16="http://schemas.microsoft.com/office/drawing/2014/main" id="{8900F7DA-7FDC-4F09-9B39-BDBDD7E040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22EE91-2857-41DA-99D4-65B61452D954}"/>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72105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2F0A5-2CCC-48C5-B89B-E0A1B1D8046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D7A14E5-BE3B-42F6-9B11-765F53A295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0DA1860-13A7-4188-9C43-F15D2C61B49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5F5E94B-94D2-4566-A638-763F369429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0DB6081-BA03-4F62-B362-796595F0D3D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4745CE4-ECBE-4A13-BC8F-D71C51EA83EF}"/>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8" name="Footer Placeholder 7">
            <a:extLst>
              <a:ext uri="{FF2B5EF4-FFF2-40B4-BE49-F238E27FC236}">
                <a16:creationId xmlns:a16="http://schemas.microsoft.com/office/drawing/2014/main" id="{EF4B10DF-8046-4917-8329-F6ECF4A8563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CE9AB88-500E-406E-A3B0-A1569605DDB3}"/>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424226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CDC35-1C97-4AFE-A6F9-5472158F813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E03EA8E-1324-4009-A219-F88C29216429}"/>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4" name="Footer Placeholder 3">
            <a:extLst>
              <a:ext uri="{FF2B5EF4-FFF2-40B4-BE49-F238E27FC236}">
                <a16:creationId xmlns:a16="http://schemas.microsoft.com/office/drawing/2014/main" id="{0970797D-0BF8-4527-BC0C-41F3FED9B18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7E9ADAE-5AFE-4622-A4FE-970A04ABA8EB}"/>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202123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EFE443-86C8-47FA-9C3F-58E195AC7CE1}"/>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3" name="Footer Placeholder 2">
            <a:extLst>
              <a:ext uri="{FF2B5EF4-FFF2-40B4-BE49-F238E27FC236}">
                <a16:creationId xmlns:a16="http://schemas.microsoft.com/office/drawing/2014/main" id="{9659A948-37D3-42E0-933B-D3346F1556C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C0DF4E6-CF48-4CA2-A526-BCB3E665586C}"/>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991550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74ED9-2181-4D7D-A22B-E504919A4D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255F99F-442A-40EF-B6D9-8AE3FD7DDC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0D5618F-CEA0-4CC2-9F91-33C9A271A0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8D93E4B-BBFF-41AD-9467-55B3B6B65D8C}"/>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6" name="Footer Placeholder 5">
            <a:extLst>
              <a:ext uri="{FF2B5EF4-FFF2-40B4-BE49-F238E27FC236}">
                <a16:creationId xmlns:a16="http://schemas.microsoft.com/office/drawing/2014/main" id="{B4A1EED0-6CFF-4B36-9E7E-B28289B4673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410B51B-459C-4C50-BA52-C162524971CA}"/>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106102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D10B4-A81C-4DE1-8383-56506689F4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698D5E9-601C-4784-A35E-A21C5D37EB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5F8BB5B-A39E-4356-A604-BBFCA29098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532E38B-8A3F-4CBF-A623-7D746C4193EF}"/>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6" name="Footer Placeholder 5">
            <a:extLst>
              <a:ext uri="{FF2B5EF4-FFF2-40B4-BE49-F238E27FC236}">
                <a16:creationId xmlns:a16="http://schemas.microsoft.com/office/drawing/2014/main" id="{3356A909-848A-49DA-94DD-656E49C6ABF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1AE1EED-919A-4634-BCF7-574685131BE1}"/>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898910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4BA5F1-6827-423D-B0C0-F2640AB160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8DAB672-1910-4405-97A2-4CE7CEAE1D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6B69774-A2CF-4E6B-9892-53D6CD6894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15C198-0286-4978-B10F-877371E3E014}" type="datetimeFigureOut">
              <a:rPr lang="en-GB" smtClean="0"/>
              <a:t>16/12/2017</a:t>
            </a:fld>
            <a:endParaRPr lang="en-GB"/>
          </a:p>
        </p:txBody>
      </p:sp>
      <p:sp>
        <p:nvSpPr>
          <p:cNvPr id="5" name="Footer Placeholder 4">
            <a:extLst>
              <a:ext uri="{FF2B5EF4-FFF2-40B4-BE49-F238E27FC236}">
                <a16:creationId xmlns:a16="http://schemas.microsoft.com/office/drawing/2014/main" id="{C7B97D22-587F-489E-89F3-20BD5BE587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2B919AF-E929-40C7-95C1-01D45FC43D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CE0BD-95E0-4F46-9ACA-B8EA446F9D5D}" type="slidenum">
              <a:rPr lang="en-GB" smtClean="0"/>
              <a:t>‹#›</a:t>
            </a:fld>
            <a:endParaRPr lang="en-GB"/>
          </a:p>
        </p:txBody>
      </p:sp>
    </p:spTree>
    <p:extLst>
      <p:ext uri="{BB962C8B-B14F-4D97-AF65-F5344CB8AC3E}">
        <p14:creationId xmlns:p14="http://schemas.microsoft.com/office/powerpoint/2010/main" val="26163886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docs.python.org/3/library/collections.abc.html#module-collections.abc"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docs.python.org/3/library/abc.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docs.python.org/3/reference/datamodel.htm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D9170-959D-4380-81F4-2D901809594B}"/>
              </a:ext>
            </a:extLst>
          </p:cNvPr>
          <p:cNvSpPr>
            <a:spLocks noGrp="1"/>
          </p:cNvSpPr>
          <p:nvPr>
            <p:ph type="title"/>
          </p:nvPr>
        </p:nvSpPr>
        <p:spPr/>
        <p:txBody>
          <a:bodyPr/>
          <a:lstStyle/>
          <a:p>
            <a:pPr algn="r"/>
            <a:r>
              <a:rPr lang="en-GB" dirty="0"/>
              <a:t>Object Philosophy</a:t>
            </a:r>
          </a:p>
        </p:txBody>
      </p:sp>
      <p:sp>
        <p:nvSpPr>
          <p:cNvPr id="3" name="Content Placeholder 2">
            <a:extLst>
              <a:ext uri="{FF2B5EF4-FFF2-40B4-BE49-F238E27FC236}">
                <a16:creationId xmlns:a16="http://schemas.microsoft.com/office/drawing/2014/main" id="{BF960D0B-092E-4D76-8537-3DBC2E2E832F}"/>
              </a:ext>
            </a:extLst>
          </p:cNvPr>
          <p:cNvSpPr>
            <a:spLocks noGrp="1"/>
          </p:cNvSpPr>
          <p:nvPr>
            <p:ph idx="1"/>
          </p:nvPr>
        </p:nvSpPr>
        <p:spPr/>
        <p:txBody>
          <a:bodyPr>
            <a:normAutofit lnSpcReduction="10000"/>
          </a:bodyPr>
          <a:lstStyle/>
          <a:p>
            <a:pPr marL="0" indent="0">
              <a:spcAft>
                <a:spcPts val="1200"/>
              </a:spcAft>
              <a:buNone/>
            </a:pPr>
            <a:r>
              <a:rPr lang="en-GB" dirty="0"/>
              <a:t>Object Orientation aspires to three philosophical approaches.</a:t>
            </a:r>
          </a:p>
          <a:p>
            <a:pPr marL="514350" indent="-514350">
              <a:spcAft>
                <a:spcPts val="1200"/>
              </a:spcAft>
              <a:buAutoNum type="arabicParenR"/>
            </a:pPr>
            <a:r>
              <a:rPr lang="en-GB" dirty="0"/>
              <a:t>Encapsulation: the notion that data and the procedures to work on them are within a class, and that external code should only access both in controlled ways.</a:t>
            </a:r>
          </a:p>
          <a:p>
            <a:pPr marL="514350" indent="-514350">
              <a:spcAft>
                <a:spcPts val="1200"/>
              </a:spcAft>
              <a:buAutoNum type="arabicParenR"/>
            </a:pPr>
            <a:r>
              <a:rPr lang="en-GB" dirty="0"/>
              <a:t>Polymorphism: the notion that objects should work with multiple data types invisibly coping with whatever is thrown at them.</a:t>
            </a:r>
          </a:p>
          <a:p>
            <a:pPr marL="514350" indent="-514350">
              <a:spcAft>
                <a:spcPts val="1200"/>
              </a:spcAft>
              <a:buAutoNum type="arabicParenR"/>
            </a:pPr>
            <a:r>
              <a:rPr lang="en-GB" dirty="0"/>
              <a:t>Inheritance: the idea that classes should be built in a hierarchy of increasing complication, each layer automatically picking up the more generic behaviour of the parental code in the hierarchy. </a:t>
            </a:r>
          </a:p>
        </p:txBody>
      </p:sp>
    </p:spTree>
    <p:extLst>
      <p:ext uri="{BB962C8B-B14F-4D97-AF65-F5344CB8AC3E}">
        <p14:creationId xmlns:p14="http://schemas.microsoft.com/office/powerpoint/2010/main" val="37955668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5076F-F85B-4509-81F5-2A3D68D262F3}"/>
              </a:ext>
            </a:extLst>
          </p:cNvPr>
          <p:cNvSpPr>
            <a:spLocks noGrp="1"/>
          </p:cNvSpPr>
          <p:nvPr>
            <p:ph type="title"/>
          </p:nvPr>
        </p:nvSpPr>
        <p:spPr/>
        <p:txBody>
          <a:bodyPr/>
          <a:lstStyle/>
          <a:p>
            <a:pPr algn="r"/>
            <a:r>
              <a:rPr lang="en-GB" dirty="0"/>
              <a:t>Multiple inheritance</a:t>
            </a:r>
          </a:p>
        </p:txBody>
      </p:sp>
      <p:sp>
        <p:nvSpPr>
          <p:cNvPr id="3" name="Content Placeholder 2">
            <a:extLst>
              <a:ext uri="{FF2B5EF4-FFF2-40B4-BE49-F238E27FC236}">
                <a16:creationId xmlns:a16="http://schemas.microsoft.com/office/drawing/2014/main" id="{EECC4D3C-F9A2-4B75-8A2B-CE29BAEE8A00}"/>
              </a:ext>
            </a:extLst>
          </p:cNvPr>
          <p:cNvSpPr>
            <a:spLocks noGrp="1"/>
          </p:cNvSpPr>
          <p:nvPr>
            <p:ph idx="1"/>
          </p:nvPr>
        </p:nvSpPr>
        <p:spPr/>
        <p:txBody>
          <a:bodyPr>
            <a:normAutofit/>
          </a:bodyPr>
          <a:lstStyle/>
          <a:p>
            <a:pPr marL="0" indent="0">
              <a:buNone/>
            </a:pPr>
            <a:r>
              <a:rPr lang="en-GB" dirty="0">
                <a:latin typeface="Courier New" panose="02070309020205020404" pitchFamily="49" charset="0"/>
                <a:cs typeface="Courier New" panose="02070309020205020404" pitchFamily="49" charset="0"/>
              </a:rPr>
              <a:t>class </a:t>
            </a:r>
            <a:r>
              <a:rPr lang="en-GB" dirty="0" err="1">
                <a:latin typeface="Courier New" panose="02070309020205020404" pitchFamily="49" charset="0"/>
                <a:cs typeface="Courier New" panose="02070309020205020404" pitchFamily="49" charset="0"/>
              </a:rPr>
              <a:t>DerivedClassName</a:t>
            </a:r>
            <a:r>
              <a:rPr lang="en-GB" dirty="0">
                <a:latin typeface="Courier New" panose="02070309020205020404" pitchFamily="49" charset="0"/>
                <a:cs typeface="Courier New" panose="02070309020205020404" pitchFamily="49" charset="0"/>
              </a:rPr>
              <a:t>(Base1, Base2, Base3):</a:t>
            </a:r>
          </a:p>
          <a:p>
            <a:pPr marL="0" indent="0">
              <a:buNone/>
            </a:pPr>
            <a:endParaRPr lang="en-GB" dirty="0"/>
          </a:p>
          <a:p>
            <a:pPr marL="0" indent="0">
              <a:buNone/>
            </a:pPr>
            <a:r>
              <a:rPr lang="en-GB" dirty="0"/>
              <a:t>There is nothing to stop you inheriting from multiple classes (though this may not always work in practice: what does it mean to be both a menu and a button, for example?).</a:t>
            </a:r>
          </a:p>
          <a:p>
            <a:pPr marL="0" indent="0">
              <a:buNone/>
            </a:pPr>
            <a:endParaRPr lang="en-GB" dirty="0"/>
          </a:p>
          <a:p>
            <a:pPr marL="0" indent="0">
              <a:buNone/>
            </a:pPr>
            <a:r>
              <a:rPr lang="en-GB" dirty="0"/>
              <a:t>Variables and methods are searched for broadly depth first, left to right; so Base1 is searched, and all its base classes, then Base2, etc.</a:t>
            </a:r>
          </a:p>
          <a:p>
            <a:pPr marL="0" indent="0">
              <a:buNone/>
            </a:pPr>
            <a:endParaRPr lang="en-GB" dirty="0"/>
          </a:p>
        </p:txBody>
      </p:sp>
    </p:spTree>
    <p:extLst>
      <p:ext uri="{BB962C8B-B14F-4D97-AF65-F5344CB8AC3E}">
        <p14:creationId xmlns:p14="http://schemas.microsoft.com/office/powerpoint/2010/main" val="5354322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B31CA-0632-4218-9CA0-B1F91FB69DB4}"/>
              </a:ext>
            </a:extLst>
          </p:cNvPr>
          <p:cNvSpPr>
            <a:spLocks noGrp="1"/>
          </p:cNvSpPr>
          <p:nvPr>
            <p:ph type="title"/>
          </p:nvPr>
        </p:nvSpPr>
        <p:spPr/>
        <p:txBody>
          <a:bodyPr/>
          <a:lstStyle/>
          <a:p>
            <a:pPr algn="r"/>
            <a:r>
              <a:rPr lang="en-GB" dirty="0" err="1"/>
              <a:t>issubclass</a:t>
            </a:r>
            <a:endParaRPr lang="en-GB" dirty="0"/>
          </a:p>
        </p:txBody>
      </p:sp>
      <p:sp>
        <p:nvSpPr>
          <p:cNvPr id="3" name="Content Placeholder 2">
            <a:extLst>
              <a:ext uri="{FF2B5EF4-FFF2-40B4-BE49-F238E27FC236}">
                <a16:creationId xmlns:a16="http://schemas.microsoft.com/office/drawing/2014/main" id="{4B022E6E-1BE6-4A9C-A533-0CE431DA0BB3}"/>
              </a:ext>
            </a:extLst>
          </p:cNvPr>
          <p:cNvSpPr>
            <a:spLocks noGrp="1"/>
          </p:cNvSpPr>
          <p:nvPr>
            <p:ph idx="1"/>
          </p:nvPr>
        </p:nvSpPr>
        <p:spPr>
          <a:xfrm>
            <a:off x="838200" y="2461845"/>
            <a:ext cx="10515600" cy="3715117"/>
          </a:xfrm>
        </p:spPr>
        <p:txBody>
          <a:bodyPr/>
          <a:lstStyle/>
          <a:p>
            <a:pPr marL="0" indent="0">
              <a:buNone/>
            </a:pPr>
            <a:r>
              <a:rPr lang="en-GB" dirty="0"/>
              <a:t>Just as </a:t>
            </a:r>
            <a:r>
              <a:rPr lang="en-GB" dirty="0" err="1"/>
              <a:t>isinstance</a:t>
            </a:r>
            <a:r>
              <a:rPr lang="en-GB" dirty="0"/>
              <a:t> tests whether an object is of one or more classes, </a:t>
            </a:r>
          </a:p>
          <a:p>
            <a:pPr marL="0" indent="0">
              <a:buNone/>
            </a:pPr>
            <a:r>
              <a:rPr lang="en-GB" dirty="0" err="1">
                <a:latin typeface="Courier New" panose="02070309020205020404" pitchFamily="49" charset="0"/>
                <a:cs typeface="Courier New" panose="02070309020205020404" pitchFamily="49" charset="0"/>
              </a:rPr>
              <a:t>issubclass</a:t>
            </a:r>
            <a:r>
              <a:rPr lang="en-GB" dirty="0">
                <a:latin typeface="Courier New" panose="02070309020205020404" pitchFamily="49" charset="0"/>
                <a:cs typeface="Courier New" panose="02070309020205020404" pitchFamily="49" charset="0"/>
              </a:rPr>
              <a:t>(class, </a:t>
            </a:r>
            <a:r>
              <a:rPr lang="en-GB" dirty="0" err="1">
                <a:latin typeface="Courier New" panose="02070309020205020404" pitchFamily="49" charset="0"/>
                <a:cs typeface="Courier New" panose="02070309020205020404" pitchFamily="49" charset="0"/>
              </a:rPr>
              <a:t>classinfo</a:t>
            </a:r>
            <a:r>
              <a:rPr lang="en-GB" dirty="0">
                <a:latin typeface="Courier New" panose="02070309020205020404" pitchFamily="49" charset="0"/>
                <a:cs typeface="Courier New" panose="02070309020205020404" pitchFamily="49" charset="0"/>
              </a:rPr>
              <a:t>)</a:t>
            </a:r>
          </a:p>
          <a:p>
            <a:pPr marL="0" indent="0">
              <a:buNone/>
            </a:pPr>
            <a:r>
              <a:rPr lang="en-GB" dirty="0"/>
              <a:t>will identify whether classes subclass another.</a:t>
            </a:r>
          </a:p>
          <a:p>
            <a:pPr marL="0" indent="0">
              <a:buNone/>
            </a:pPr>
            <a:endParaRPr lang="en-GB" dirty="0"/>
          </a:p>
        </p:txBody>
      </p:sp>
    </p:spTree>
    <p:extLst>
      <p:ext uri="{BB962C8B-B14F-4D97-AF65-F5344CB8AC3E}">
        <p14:creationId xmlns:p14="http://schemas.microsoft.com/office/powerpoint/2010/main" val="37227739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627FB-DEF0-4E40-AC39-3AC1C0F0EEAB}"/>
              </a:ext>
            </a:extLst>
          </p:cNvPr>
          <p:cNvSpPr>
            <a:spLocks noGrp="1"/>
          </p:cNvSpPr>
          <p:nvPr>
            <p:ph type="title"/>
          </p:nvPr>
        </p:nvSpPr>
        <p:spPr/>
        <p:txBody>
          <a:bodyPr/>
          <a:lstStyle/>
          <a:p>
            <a:pPr algn="r"/>
            <a:r>
              <a:rPr lang="en-GB" dirty="0"/>
              <a:t>Class quirks</a:t>
            </a:r>
          </a:p>
        </p:txBody>
      </p:sp>
      <p:sp>
        <p:nvSpPr>
          <p:cNvPr id="3" name="Content Placeholder 2">
            <a:extLst>
              <a:ext uri="{FF2B5EF4-FFF2-40B4-BE49-F238E27FC236}">
                <a16:creationId xmlns:a16="http://schemas.microsoft.com/office/drawing/2014/main" id="{858C995B-2D9E-434A-8E8F-3D5F1136F1EF}"/>
              </a:ext>
            </a:extLst>
          </p:cNvPr>
          <p:cNvSpPr>
            <a:spLocks noGrp="1"/>
          </p:cNvSpPr>
          <p:nvPr>
            <p:ph idx="1"/>
          </p:nvPr>
        </p:nvSpPr>
        <p:spPr/>
        <p:txBody>
          <a:bodyPr/>
          <a:lstStyle/>
          <a:p>
            <a:pPr marL="0" indent="0">
              <a:buNone/>
            </a:pPr>
            <a:r>
              <a:rPr lang="en-GB" dirty="0">
                <a:solidFill>
                  <a:schemeClr val="accent1"/>
                </a:solidFill>
              </a:rPr>
              <a:t>Overriding</a:t>
            </a:r>
            <a:r>
              <a:rPr lang="en-GB" dirty="0"/>
              <a:t> is where one element in a class within a class hierarchy over writes another with the same name. It is a key element of inheritance, allowing code to replace parental code, but it can cause issues.</a:t>
            </a:r>
          </a:p>
          <a:p>
            <a:pPr marL="0" indent="0">
              <a:buNone/>
            </a:pPr>
            <a:endParaRPr lang="en-GB" dirty="0"/>
          </a:p>
          <a:p>
            <a:pPr marL="0" indent="0">
              <a:buNone/>
            </a:pPr>
            <a:r>
              <a:rPr lang="en-GB" dirty="0"/>
              <a:t>Variables in a class will quite happily override methods with the same name, so make sure your naming system doesn't encourage this. The docs suggest using nouns for variables and verbs for methods.</a:t>
            </a:r>
          </a:p>
          <a:p>
            <a:pPr marL="0" indent="0">
              <a:buNone/>
            </a:pPr>
            <a:endParaRPr lang="en-GB" dirty="0"/>
          </a:p>
        </p:txBody>
      </p:sp>
    </p:spTree>
    <p:extLst>
      <p:ext uri="{BB962C8B-B14F-4D97-AF65-F5344CB8AC3E}">
        <p14:creationId xmlns:p14="http://schemas.microsoft.com/office/powerpoint/2010/main" val="7465461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EFF6D-C1E7-408B-B41F-AE4C7A771B91}"/>
              </a:ext>
            </a:extLst>
          </p:cNvPr>
          <p:cNvSpPr>
            <a:spLocks noGrp="1"/>
          </p:cNvSpPr>
          <p:nvPr>
            <p:ph type="title"/>
          </p:nvPr>
        </p:nvSpPr>
        <p:spPr/>
        <p:txBody>
          <a:bodyPr/>
          <a:lstStyle/>
          <a:p>
            <a:pPr algn="r"/>
            <a:r>
              <a:rPr lang="en-GB" dirty="0"/>
              <a:t>Inheritance and arguments</a:t>
            </a:r>
          </a:p>
        </p:txBody>
      </p:sp>
      <p:sp>
        <p:nvSpPr>
          <p:cNvPr id="3" name="Content Placeholder 2">
            <a:extLst>
              <a:ext uri="{FF2B5EF4-FFF2-40B4-BE49-F238E27FC236}">
                <a16:creationId xmlns:a16="http://schemas.microsoft.com/office/drawing/2014/main" id="{458EE26F-B2AF-416A-B9F6-CE21D23F7217}"/>
              </a:ext>
            </a:extLst>
          </p:cNvPr>
          <p:cNvSpPr>
            <a:spLocks noGrp="1"/>
          </p:cNvSpPr>
          <p:nvPr>
            <p:ph idx="1"/>
          </p:nvPr>
        </p:nvSpPr>
        <p:spPr>
          <a:xfrm>
            <a:off x="590843" y="1547446"/>
            <a:ext cx="11324492" cy="5022166"/>
          </a:xfrm>
        </p:spPr>
        <p:txBody>
          <a:bodyPr>
            <a:normAutofit lnSpcReduction="10000"/>
          </a:bodyPr>
          <a:lstStyle/>
          <a:p>
            <a:pPr marL="0" indent="0">
              <a:buNone/>
            </a:pPr>
            <a:r>
              <a:rPr lang="en-GB" dirty="0"/>
              <a:t>Inheritance allows for "</a:t>
            </a:r>
            <a:r>
              <a:rPr lang="en-GB" dirty="0">
                <a:solidFill>
                  <a:schemeClr val="accent1"/>
                </a:solidFill>
              </a:rPr>
              <a:t>Duck Typing</a:t>
            </a:r>
            <a:r>
              <a:rPr lang="en-GB" dirty="0"/>
              <a:t>" through invisibly picking up methods and variables (formally </a:t>
            </a:r>
            <a:r>
              <a:rPr lang="en-GB" dirty="0">
                <a:solidFill>
                  <a:schemeClr val="accent1"/>
                </a:solidFill>
              </a:rPr>
              <a:t>Subtyping</a:t>
            </a:r>
            <a:r>
              <a:rPr lang="en-GB" dirty="0"/>
              <a:t>). Essentially for functions expecting a particular class of object (the </a:t>
            </a:r>
            <a:r>
              <a:rPr lang="en-GB" dirty="0" err="1">
                <a:solidFill>
                  <a:schemeClr val="accent1"/>
                </a:solidFill>
              </a:rPr>
              <a:t>supertype</a:t>
            </a:r>
            <a:r>
              <a:rPr lang="en-GB" dirty="0"/>
              <a:t>), you can pass in sub-classes (</a:t>
            </a:r>
            <a:r>
              <a:rPr lang="en-GB" dirty="0">
                <a:solidFill>
                  <a:schemeClr val="accent1"/>
                </a:solidFill>
              </a:rPr>
              <a:t>subtypes</a:t>
            </a:r>
            <a:r>
              <a:rPr lang="en-GB" dirty="0"/>
              <a:t>) knowing that they will look right; i.e. </a:t>
            </a:r>
            <a:r>
              <a:rPr lang="en-GB"/>
              <a:t>"If it looks like a duck, and quacks like a duck, it can be treated like a duck."</a:t>
            </a:r>
          </a:p>
          <a:p>
            <a:pPr marL="0" indent="0">
              <a:buNone/>
            </a:pPr>
            <a:endParaRPr lang="en-GB" dirty="0"/>
          </a:p>
          <a:p>
            <a:pPr marL="0" indent="0">
              <a:buNone/>
            </a:pPr>
            <a:r>
              <a:rPr lang="en-GB" sz="2000" dirty="0">
                <a:latin typeface="Courier New" panose="02070309020205020404" pitchFamily="49" charset="0"/>
                <a:cs typeface="Courier New" panose="02070309020205020404" pitchFamily="49" charset="0"/>
              </a:rPr>
              <a:t> def </a:t>
            </a:r>
            <a:r>
              <a:rPr lang="en-GB" sz="2000" dirty="0" err="1">
                <a:latin typeface="Courier New" panose="02070309020205020404" pitchFamily="49" charset="0"/>
                <a:cs typeface="Courier New" panose="02070309020205020404" pitchFamily="49" charset="0"/>
              </a:rPr>
              <a:t>is_further_from_equator_than</a:t>
            </a: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self,other</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        if (</a:t>
            </a:r>
            <a:r>
              <a:rPr lang="en-GB" sz="2000" dirty="0" err="1">
                <a:latin typeface="Courier New" panose="02070309020205020404" pitchFamily="49" charset="0"/>
                <a:cs typeface="Courier New" panose="02070309020205020404" pitchFamily="49" charset="0"/>
              </a:rPr>
              <a:t>self.x</a:t>
            </a:r>
            <a:r>
              <a:rPr lang="en-GB" sz="2000" dirty="0">
                <a:latin typeface="Courier New" panose="02070309020205020404" pitchFamily="49" charset="0"/>
                <a:cs typeface="Courier New" panose="02070309020205020404" pitchFamily="49" charset="0"/>
              </a:rPr>
              <a:t> &gt; </a:t>
            </a:r>
            <a:r>
              <a:rPr lang="en-GB" sz="2000" dirty="0" err="1">
                <a:latin typeface="Courier New" panose="02070309020205020404" pitchFamily="49" charset="0"/>
                <a:cs typeface="Courier New" panose="02070309020205020404" pitchFamily="49" charset="0"/>
              </a:rPr>
              <a:t>other.x</a:t>
            </a:r>
            <a:r>
              <a:rPr lang="en-GB" sz="2000" dirty="0">
                <a:latin typeface="Courier New" panose="02070309020205020404" pitchFamily="49" charset="0"/>
                <a:cs typeface="Courier New" panose="02070309020205020404" pitchFamily="49" charset="0"/>
              </a:rPr>
              <a:t>): return True</a:t>
            </a:r>
          </a:p>
          <a:p>
            <a:pPr marL="0" indent="0">
              <a:buNone/>
            </a:pPr>
            <a:r>
              <a:rPr lang="en-GB" sz="2000" dirty="0">
                <a:latin typeface="Courier New" panose="02070309020205020404" pitchFamily="49" charset="0"/>
                <a:cs typeface="Courier New" panose="02070309020205020404" pitchFamily="49" charset="0"/>
              </a:rPr>
              <a:t>        else: return False</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print(</a:t>
            </a:r>
            <a:r>
              <a:rPr lang="en-GB" sz="2000" dirty="0" err="1">
                <a:latin typeface="Courier New" panose="02070309020205020404" pitchFamily="49" charset="0"/>
                <a:cs typeface="Courier New" panose="02070309020205020404" pitchFamily="49" charset="0"/>
              </a:rPr>
              <a:t>dog.is_further_from_equator_than</a:t>
            </a:r>
            <a:r>
              <a:rPr lang="en-GB" sz="2000" dirty="0">
                <a:latin typeface="Courier New" panose="02070309020205020404" pitchFamily="49" charset="0"/>
                <a:cs typeface="Courier New" panose="02070309020205020404" pitchFamily="49" charset="0"/>
              </a:rPr>
              <a:t>(cat))</a:t>
            </a:r>
          </a:p>
          <a:p>
            <a:pPr marL="0" indent="0">
              <a:buNone/>
            </a:pPr>
            <a:r>
              <a:rPr lang="en-GB" dirty="0"/>
              <a:t>Where dog and cat inherit and instantiate Agent.</a:t>
            </a:r>
          </a:p>
        </p:txBody>
      </p:sp>
    </p:spTree>
    <p:extLst>
      <p:ext uri="{BB962C8B-B14F-4D97-AF65-F5344CB8AC3E}">
        <p14:creationId xmlns:p14="http://schemas.microsoft.com/office/powerpoint/2010/main" val="3626361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C095F-2885-4595-97B4-A2A673B0A8C3}"/>
              </a:ext>
            </a:extLst>
          </p:cNvPr>
          <p:cNvSpPr>
            <a:spLocks noGrp="1"/>
          </p:cNvSpPr>
          <p:nvPr>
            <p:ph type="title"/>
          </p:nvPr>
        </p:nvSpPr>
        <p:spPr/>
        <p:txBody>
          <a:bodyPr/>
          <a:lstStyle/>
          <a:p>
            <a:pPr algn="r"/>
            <a:r>
              <a:rPr lang="en-GB" dirty="0"/>
              <a:t>Subtyping</a:t>
            </a:r>
          </a:p>
        </p:txBody>
      </p:sp>
      <p:sp>
        <p:nvSpPr>
          <p:cNvPr id="3" name="Content Placeholder 2">
            <a:extLst>
              <a:ext uri="{FF2B5EF4-FFF2-40B4-BE49-F238E27FC236}">
                <a16:creationId xmlns:a16="http://schemas.microsoft.com/office/drawing/2014/main" id="{D152D25C-9D80-45D9-88D0-63DA2044AB63}"/>
              </a:ext>
            </a:extLst>
          </p:cNvPr>
          <p:cNvSpPr>
            <a:spLocks noGrp="1"/>
          </p:cNvSpPr>
          <p:nvPr>
            <p:ph idx="1"/>
          </p:nvPr>
        </p:nvSpPr>
        <p:spPr/>
        <p:txBody>
          <a:bodyPr>
            <a:normAutofit fontScale="92500" lnSpcReduction="10000"/>
          </a:bodyPr>
          <a:lstStyle/>
          <a:p>
            <a:pPr marL="0" indent="0">
              <a:spcAft>
                <a:spcPts val="1200"/>
              </a:spcAft>
              <a:buNone/>
            </a:pPr>
            <a:r>
              <a:rPr lang="en-GB" dirty="0"/>
              <a:t>One key use for subtyping is in Design by Contract </a:t>
            </a:r>
            <a:r>
              <a:rPr lang="en-GB" dirty="0" err="1"/>
              <a:t>contract</a:t>
            </a:r>
            <a:r>
              <a:rPr lang="en-GB" dirty="0"/>
              <a:t> formation.</a:t>
            </a:r>
          </a:p>
          <a:p>
            <a:pPr marL="0" indent="0">
              <a:spcAft>
                <a:spcPts val="1200"/>
              </a:spcAft>
              <a:buNone/>
            </a:pPr>
            <a:r>
              <a:rPr lang="en-GB" dirty="0"/>
              <a:t>A contract (or sometimes "</a:t>
            </a:r>
            <a:r>
              <a:rPr lang="en-GB" dirty="0">
                <a:solidFill>
                  <a:schemeClr val="accent1"/>
                </a:solidFill>
              </a:rPr>
              <a:t>interface</a:t>
            </a:r>
            <a:r>
              <a:rPr lang="en-GB" dirty="0"/>
              <a:t>", though notes the more general API) is a statement that certain methods and variables will be present within objects.</a:t>
            </a:r>
          </a:p>
          <a:p>
            <a:pPr marL="0" indent="0">
              <a:spcAft>
                <a:spcPts val="1200"/>
              </a:spcAft>
              <a:buNone/>
            </a:pPr>
            <a:r>
              <a:rPr lang="en-GB" dirty="0"/>
              <a:t>If we can make these promises, methods that work with the objects can guarantee that they will work with the objects. </a:t>
            </a:r>
          </a:p>
          <a:p>
            <a:pPr marL="0" indent="0">
              <a:spcAft>
                <a:spcPts val="1200"/>
              </a:spcAft>
              <a:buNone/>
            </a:pPr>
            <a:r>
              <a:rPr lang="en-GB" dirty="0"/>
              <a:t>For example, the Windows Operating System is held together by the </a:t>
            </a:r>
            <a:r>
              <a:rPr lang="en-GB" dirty="0">
                <a:solidFill>
                  <a:schemeClr val="accent1"/>
                </a:solidFill>
              </a:rPr>
              <a:t>Component Object Model</a:t>
            </a:r>
            <a:r>
              <a:rPr lang="en-GB" dirty="0"/>
              <a:t>, based on such contracts. These allow programs to send each other method requests and data knowing they can be dealt with (e.g. you can embed Excel tables into Word). </a:t>
            </a:r>
          </a:p>
          <a:p>
            <a:pPr marL="0" indent="0">
              <a:buNone/>
            </a:pPr>
            <a:endParaRPr lang="en-GB" dirty="0"/>
          </a:p>
        </p:txBody>
      </p:sp>
    </p:spTree>
    <p:extLst>
      <p:ext uri="{BB962C8B-B14F-4D97-AF65-F5344CB8AC3E}">
        <p14:creationId xmlns:p14="http://schemas.microsoft.com/office/powerpoint/2010/main" val="38820706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B8349-4A09-4F39-BB76-25F233E0F848}"/>
              </a:ext>
            </a:extLst>
          </p:cNvPr>
          <p:cNvSpPr>
            <a:spLocks noGrp="1"/>
          </p:cNvSpPr>
          <p:nvPr>
            <p:ph type="title"/>
          </p:nvPr>
        </p:nvSpPr>
        <p:spPr/>
        <p:txBody>
          <a:bodyPr/>
          <a:lstStyle/>
          <a:p>
            <a:pPr algn="r"/>
            <a:r>
              <a:rPr lang="en-GB" dirty="0"/>
              <a:t>Subtyping</a:t>
            </a:r>
          </a:p>
        </p:txBody>
      </p:sp>
      <p:sp>
        <p:nvSpPr>
          <p:cNvPr id="3" name="Content Placeholder 2">
            <a:extLst>
              <a:ext uri="{FF2B5EF4-FFF2-40B4-BE49-F238E27FC236}">
                <a16:creationId xmlns:a16="http://schemas.microsoft.com/office/drawing/2014/main" id="{C91523F8-DB56-4544-8ABB-EA5A1733D659}"/>
              </a:ext>
            </a:extLst>
          </p:cNvPr>
          <p:cNvSpPr>
            <a:spLocks noGrp="1"/>
          </p:cNvSpPr>
          <p:nvPr>
            <p:ph idx="1"/>
          </p:nvPr>
        </p:nvSpPr>
        <p:spPr/>
        <p:txBody>
          <a:bodyPr>
            <a:normAutofit/>
          </a:bodyPr>
          <a:lstStyle/>
          <a:p>
            <a:pPr marL="0" indent="0">
              <a:buNone/>
            </a:pPr>
            <a:r>
              <a:rPr lang="en-GB" dirty="0"/>
              <a:t>Traditionally if you inherited a class you essentially guaranteed you had the methods it had, which means subtypes could replace for the </a:t>
            </a:r>
            <a:r>
              <a:rPr lang="en-GB" dirty="0" err="1"/>
              <a:t>supertypes</a:t>
            </a:r>
            <a:r>
              <a:rPr lang="en-GB" dirty="0"/>
              <a:t> in method calls.</a:t>
            </a:r>
          </a:p>
          <a:p>
            <a:pPr marL="0" indent="0">
              <a:buNone/>
            </a:pPr>
            <a:r>
              <a:rPr lang="en-GB" dirty="0"/>
              <a:t>In manifestly typed systems, a method can check a argument inherits a </a:t>
            </a:r>
            <a:r>
              <a:rPr lang="en-GB" dirty="0" err="1"/>
              <a:t>supertype</a:t>
            </a:r>
            <a:r>
              <a:rPr lang="en-GB" dirty="0"/>
              <a:t>, and allow it in.</a:t>
            </a:r>
          </a:p>
          <a:p>
            <a:pPr marL="0" indent="0">
              <a:buNone/>
            </a:pPr>
            <a:r>
              <a:rPr lang="en-GB" dirty="0"/>
              <a:t>Moreover, a class can inherit from an </a:t>
            </a:r>
            <a:r>
              <a:rPr lang="en-GB" dirty="0">
                <a:solidFill>
                  <a:schemeClr val="accent1"/>
                </a:solidFill>
              </a:rPr>
              <a:t>abstract class </a:t>
            </a:r>
            <a:r>
              <a:rPr lang="en-GB" dirty="0"/>
              <a:t>that has no implementation, with the manifest typing compiler not compiling unless the promised methods and variables are implemented in the subtype. </a:t>
            </a:r>
          </a:p>
        </p:txBody>
      </p:sp>
    </p:spTree>
    <p:extLst>
      <p:ext uri="{BB962C8B-B14F-4D97-AF65-F5344CB8AC3E}">
        <p14:creationId xmlns:p14="http://schemas.microsoft.com/office/powerpoint/2010/main" val="17581972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CAFA2-FDC5-4A6A-97E2-21FD88E83DA7}"/>
              </a:ext>
            </a:extLst>
          </p:cNvPr>
          <p:cNvSpPr>
            <a:spLocks noGrp="1"/>
          </p:cNvSpPr>
          <p:nvPr>
            <p:ph type="title"/>
          </p:nvPr>
        </p:nvSpPr>
        <p:spPr/>
        <p:txBody>
          <a:bodyPr/>
          <a:lstStyle/>
          <a:p>
            <a:pPr algn="r"/>
            <a:r>
              <a:rPr lang="en-GB" dirty="0"/>
              <a:t>Contracts</a:t>
            </a:r>
          </a:p>
        </p:txBody>
      </p:sp>
      <p:sp>
        <p:nvSpPr>
          <p:cNvPr id="3" name="Content Placeholder 2">
            <a:extLst>
              <a:ext uri="{FF2B5EF4-FFF2-40B4-BE49-F238E27FC236}">
                <a16:creationId xmlns:a16="http://schemas.microsoft.com/office/drawing/2014/main" id="{43FEBCF1-E2AD-480F-9CFC-67053DC011B0}"/>
              </a:ext>
            </a:extLst>
          </p:cNvPr>
          <p:cNvSpPr>
            <a:spLocks noGrp="1"/>
          </p:cNvSpPr>
          <p:nvPr>
            <p:ph idx="1"/>
          </p:nvPr>
        </p:nvSpPr>
        <p:spPr>
          <a:xfrm>
            <a:off x="436099" y="1690688"/>
            <a:ext cx="11211950" cy="4794518"/>
          </a:xfrm>
        </p:spPr>
        <p:txBody>
          <a:bodyPr>
            <a:normAutofit/>
          </a:bodyPr>
          <a:lstStyle/>
          <a:p>
            <a:pPr marL="0" indent="0">
              <a:buNone/>
            </a:pPr>
            <a:r>
              <a:rPr lang="en-GB" dirty="0"/>
              <a:t>In implicitly typed systems this is not generally done, so there tends to be less formal Design by Contract.</a:t>
            </a:r>
          </a:p>
          <a:p>
            <a:pPr marL="0" indent="0">
              <a:buNone/>
            </a:pPr>
            <a:r>
              <a:rPr lang="en-GB" dirty="0"/>
              <a:t>In Python, formal subtype checking is rare.</a:t>
            </a:r>
          </a:p>
          <a:p>
            <a:pPr marL="0" indent="0">
              <a:buNone/>
            </a:pPr>
            <a:r>
              <a:rPr lang="en-GB" dirty="0"/>
              <a:t>However, it does have the notion of </a:t>
            </a:r>
            <a:r>
              <a:rPr lang="en-GB" dirty="0">
                <a:solidFill>
                  <a:schemeClr val="accent1"/>
                </a:solidFill>
              </a:rPr>
              <a:t>Abstract Base Classes</a:t>
            </a:r>
            <a:r>
              <a:rPr lang="en-GB" dirty="0"/>
              <a:t>, which you can inherit and check against.</a:t>
            </a:r>
          </a:p>
          <a:p>
            <a:pPr marL="0" indent="0">
              <a:buNone/>
            </a:pPr>
            <a:r>
              <a:rPr lang="en-GB" dirty="0"/>
              <a:t>There are some pre-existing ABCs in the collections library:</a:t>
            </a:r>
          </a:p>
          <a:p>
            <a:pPr marL="0" indent="0">
              <a:buNone/>
            </a:pPr>
            <a:r>
              <a:rPr lang="en-GB" dirty="0">
                <a:hlinkClick r:id="rId3"/>
              </a:rPr>
              <a:t>https://docs.python.org/3/library/collections.abc.html#module-collections.abc</a:t>
            </a:r>
            <a:r>
              <a:rPr lang="en-GB" dirty="0"/>
              <a:t>  </a:t>
            </a:r>
          </a:p>
          <a:p>
            <a:pPr marL="0" indent="0">
              <a:buNone/>
            </a:pPr>
            <a:r>
              <a:rPr lang="en-GB" dirty="0"/>
              <a:t>You can also make and check your own ABCs with:</a:t>
            </a:r>
          </a:p>
          <a:p>
            <a:pPr marL="0" indent="0">
              <a:buNone/>
            </a:pPr>
            <a:r>
              <a:rPr lang="en-GB" dirty="0">
                <a:hlinkClick r:id="rId4"/>
              </a:rPr>
              <a:t>https://docs.python.org/3/library/abc.html</a:t>
            </a:r>
            <a:r>
              <a:rPr lang="en-GB" dirty="0"/>
              <a:t> </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4185740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BDAEC-0E49-4EF6-8059-B784791733D1}"/>
              </a:ext>
            </a:extLst>
          </p:cNvPr>
          <p:cNvSpPr>
            <a:spLocks noGrp="1"/>
          </p:cNvSpPr>
          <p:nvPr>
            <p:ph type="title"/>
          </p:nvPr>
        </p:nvSpPr>
        <p:spPr/>
        <p:txBody>
          <a:bodyPr/>
          <a:lstStyle/>
          <a:p>
            <a:pPr algn="r"/>
            <a:r>
              <a:rPr lang="en-GB" dirty="0"/>
              <a:t>Overriding standard methods</a:t>
            </a:r>
          </a:p>
        </p:txBody>
      </p:sp>
      <p:sp>
        <p:nvSpPr>
          <p:cNvPr id="3" name="Content Placeholder 2">
            <a:extLst>
              <a:ext uri="{FF2B5EF4-FFF2-40B4-BE49-F238E27FC236}">
                <a16:creationId xmlns:a16="http://schemas.microsoft.com/office/drawing/2014/main" id="{8212FE87-3A3C-46DC-BA19-6DDE8AA9544A}"/>
              </a:ext>
            </a:extLst>
          </p:cNvPr>
          <p:cNvSpPr>
            <a:spLocks noGrp="1"/>
          </p:cNvSpPr>
          <p:nvPr>
            <p:ph idx="1"/>
          </p:nvPr>
        </p:nvSpPr>
        <p:spPr>
          <a:xfrm>
            <a:off x="534572" y="1825625"/>
            <a:ext cx="10819228" cy="4351338"/>
          </a:xfrm>
        </p:spPr>
        <p:txBody>
          <a:bodyPr>
            <a:normAutofit fontScale="85000" lnSpcReduction="20000"/>
          </a:bodyPr>
          <a:lstStyle/>
          <a:p>
            <a:pPr marL="0" indent="0">
              <a:buNone/>
            </a:pPr>
            <a:r>
              <a:rPr lang="en-GB" dirty="0"/>
              <a:t>One way in which Python stays so high-level is by implementing a lot of complicated behaviour in </a:t>
            </a:r>
            <a:r>
              <a:rPr lang="en-GB" dirty="0" err="1"/>
              <a:t>dunder</a:t>
            </a:r>
            <a:r>
              <a:rPr lang="en-GB" dirty="0"/>
              <a:t> (double underscore - double underscore) methods.</a:t>
            </a:r>
          </a:p>
          <a:p>
            <a:pPr marL="0" indent="0">
              <a:buNone/>
            </a:pPr>
            <a:endParaRPr lang="en-GB" dirty="0"/>
          </a:p>
          <a:p>
            <a:pPr marL="0" indent="0">
              <a:buNone/>
            </a:pPr>
            <a:r>
              <a:rPr lang="en-GB" dirty="0"/>
              <a:t>In general the most common one to come across is __</a:t>
            </a:r>
            <a:r>
              <a:rPr lang="en-GB" dirty="0" err="1"/>
              <a:t>init</a:t>
            </a:r>
            <a:r>
              <a:rPr lang="en-GB" dirty="0"/>
              <a:t>__.</a:t>
            </a:r>
          </a:p>
          <a:p>
            <a:pPr marL="0" indent="0">
              <a:buNone/>
            </a:pPr>
            <a:r>
              <a:rPr lang="en-GB" dirty="0"/>
              <a:t>But there are many others that you can override to change default behaviours. These are inherited from the standard "object" all classes invisibly inherit.</a:t>
            </a:r>
          </a:p>
          <a:p>
            <a:pPr marL="0" indent="0">
              <a:buNone/>
            </a:pPr>
            <a:endParaRPr lang="en-GB" dirty="0"/>
          </a:p>
          <a:p>
            <a:pPr marL="0" indent="0">
              <a:buNone/>
            </a:pPr>
            <a:r>
              <a:rPr lang="en-GB" dirty="0"/>
              <a:t>For example, operators like "+" call </a:t>
            </a:r>
            <a:r>
              <a:rPr lang="en-GB" dirty="0" err="1"/>
              <a:t>dunders</a:t>
            </a:r>
            <a:r>
              <a:rPr lang="en-GB" dirty="0"/>
              <a:t> within objects to work, meaning you can change how standard operators work for your classes/objects.</a:t>
            </a:r>
          </a:p>
          <a:p>
            <a:pPr marL="0" indent="0">
              <a:buNone/>
            </a:pPr>
            <a:r>
              <a:rPr lang="en-GB" dirty="0">
                <a:hlinkClick r:id="rId3"/>
              </a:rPr>
              <a:t>https://docs.python.org/3/reference/datamodel.html</a:t>
            </a:r>
            <a:endParaRPr lang="en-GB" dirty="0"/>
          </a:p>
          <a:p>
            <a:pPr marL="0" indent="0">
              <a:buNone/>
            </a:pPr>
            <a:endParaRPr lang="en-GB" dirty="0"/>
          </a:p>
          <a:p>
            <a:pPr marL="0" indent="0">
              <a:buNone/>
            </a:pPr>
            <a:r>
              <a:rPr lang="en-GB" dirty="0"/>
              <a:t> </a:t>
            </a:r>
          </a:p>
        </p:txBody>
      </p:sp>
    </p:spTree>
    <p:extLst>
      <p:ext uri="{BB962C8B-B14F-4D97-AF65-F5344CB8AC3E}">
        <p14:creationId xmlns:p14="http://schemas.microsoft.com/office/powerpoint/2010/main" val="41356467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AFAA1-A114-4FE6-8477-FFEB559B2954}"/>
              </a:ext>
            </a:extLst>
          </p:cNvPr>
          <p:cNvSpPr>
            <a:spLocks noGrp="1"/>
          </p:cNvSpPr>
          <p:nvPr>
            <p:ph type="title"/>
          </p:nvPr>
        </p:nvSpPr>
        <p:spPr/>
        <p:txBody>
          <a:bodyPr/>
          <a:lstStyle/>
          <a:p>
            <a:pPr algn="r"/>
            <a:r>
              <a:rPr lang="en-GB" dirty="0"/>
              <a:t>Standard methods to override</a:t>
            </a:r>
          </a:p>
        </p:txBody>
      </p:sp>
      <p:sp>
        <p:nvSpPr>
          <p:cNvPr id="3" name="Content Placeholder 2">
            <a:extLst>
              <a:ext uri="{FF2B5EF4-FFF2-40B4-BE49-F238E27FC236}">
                <a16:creationId xmlns:a16="http://schemas.microsoft.com/office/drawing/2014/main" id="{0578B457-D614-4D37-A76D-CC55184E09E0}"/>
              </a:ext>
            </a:extLst>
          </p:cNvPr>
          <p:cNvSpPr>
            <a:spLocks noGrp="1"/>
          </p:cNvSpPr>
          <p:nvPr>
            <p:ph idx="1"/>
          </p:nvPr>
        </p:nvSpPr>
        <p:spPr/>
        <p:txBody>
          <a:bodyPr>
            <a:normAutofit/>
          </a:bodyPr>
          <a:lstStyle/>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object.__</a:t>
            </a:r>
            <a:r>
              <a:rPr lang="en-GB" dirty="0" err="1">
                <a:latin typeface="Courier New" panose="02070309020205020404" pitchFamily="49" charset="0"/>
                <a:cs typeface="Courier New" panose="02070309020205020404" pitchFamily="49" charset="0"/>
              </a:rPr>
              <a:t>str</a:t>
            </a:r>
            <a:r>
              <a:rPr lang="en-GB" dirty="0">
                <a:latin typeface="Courier New" panose="02070309020205020404" pitchFamily="49" charset="0"/>
                <a:cs typeface="Courier New" panose="02070309020205020404" pitchFamily="49" charset="0"/>
              </a:rPr>
              <a:t>__()</a:t>
            </a:r>
          </a:p>
          <a:p>
            <a:pPr marL="0" indent="0">
              <a:buNone/>
            </a:pPr>
            <a:r>
              <a:rPr lang="en-GB" dirty="0"/>
              <a:t>Should return a nice string describing the object or its contents.</a:t>
            </a:r>
          </a:p>
          <a:p>
            <a:pPr marL="0" indent="0">
              <a:buNone/>
            </a:pPr>
            <a:endParaRPr lang="en-GB" dirty="0"/>
          </a:p>
          <a:p>
            <a:pPr marL="0" indent="0">
              <a:buNone/>
            </a:pPr>
            <a:r>
              <a:rPr lang="en-GB" dirty="0" err="1">
                <a:latin typeface="Courier New" panose="02070309020205020404" pitchFamily="49" charset="0"/>
                <a:cs typeface="Courier New" panose="02070309020205020404" pitchFamily="49" charset="0"/>
              </a:rPr>
              <a:t>def</a:t>
            </a:r>
            <a:r>
              <a:rPr lang="en-GB" dirty="0">
                <a:latin typeface="Courier New" panose="02070309020205020404" pitchFamily="49" charset="0"/>
                <a:cs typeface="Courier New" panose="02070309020205020404" pitchFamily="49" charset="0"/>
              </a:rPr>
              <a:t> __</a:t>
            </a:r>
            <a:r>
              <a:rPr lang="en-GB" dirty="0" err="1">
                <a:latin typeface="Courier New" panose="02070309020205020404" pitchFamily="49" charset="0"/>
                <a:cs typeface="Courier New" panose="02070309020205020404" pitchFamily="49" charset="0"/>
              </a:rPr>
              <a:t>str</a:t>
            </a:r>
            <a:r>
              <a:rPr lang="en-GB" dirty="0">
                <a:latin typeface="Courier New" panose="02070309020205020404" pitchFamily="49" charset="0"/>
                <a:cs typeface="Courier New" panose="02070309020205020404" pitchFamily="49" charset="0"/>
              </a:rPr>
              <a:t>__(self) :</a:t>
            </a:r>
          </a:p>
          <a:p>
            <a:pPr marL="0" indent="0">
              <a:buNone/>
            </a:pPr>
            <a:r>
              <a:rPr lang="en-GB" dirty="0">
                <a:latin typeface="Courier New" panose="02070309020205020404" pitchFamily="49" charset="0"/>
                <a:cs typeface="Courier New" panose="02070309020205020404" pitchFamily="49" charset="0"/>
              </a:rPr>
              <a:t>	return "Hi I'm an agent"</a:t>
            </a:r>
          </a:p>
          <a:p>
            <a:pPr marL="0" indent="0">
              <a:buNone/>
            </a:pPr>
            <a:endParaRPr lang="en-GB" dirty="0"/>
          </a:p>
        </p:txBody>
      </p:sp>
    </p:spTree>
    <p:extLst>
      <p:ext uri="{BB962C8B-B14F-4D97-AF65-F5344CB8AC3E}">
        <p14:creationId xmlns:p14="http://schemas.microsoft.com/office/powerpoint/2010/main" val="3689112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AF1D0-27F1-46F0-90EB-C677D6AFE91F}"/>
              </a:ext>
            </a:extLst>
          </p:cNvPr>
          <p:cNvSpPr>
            <a:spLocks noGrp="1"/>
          </p:cNvSpPr>
          <p:nvPr>
            <p:ph type="title"/>
          </p:nvPr>
        </p:nvSpPr>
        <p:spPr/>
        <p:txBody>
          <a:bodyPr/>
          <a:lstStyle/>
          <a:p>
            <a:pPr algn="r"/>
            <a:r>
              <a:rPr lang="en-GB" dirty="0"/>
              <a:t>Encapsulation</a:t>
            </a:r>
          </a:p>
        </p:txBody>
      </p:sp>
      <p:sp>
        <p:nvSpPr>
          <p:cNvPr id="3" name="Content Placeholder 2">
            <a:extLst>
              <a:ext uri="{FF2B5EF4-FFF2-40B4-BE49-F238E27FC236}">
                <a16:creationId xmlns:a16="http://schemas.microsoft.com/office/drawing/2014/main" id="{D9B155B5-62F5-478F-8E6E-83A6E5BFA1BE}"/>
              </a:ext>
            </a:extLst>
          </p:cNvPr>
          <p:cNvSpPr>
            <a:spLocks noGrp="1"/>
          </p:cNvSpPr>
          <p:nvPr>
            <p:ph idx="1"/>
          </p:nvPr>
        </p:nvSpPr>
        <p:spPr>
          <a:xfrm>
            <a:off x="838199" y="1825625"/>
            <a:ext cx="10894255" cy="4351338"/>
          </a:xfrm>
        </p:spPr>
        <p:txBody>
          <a:bodyPr/>
          <a:lstStyle/>
          <a:p>
            <a:pPr marL="0" indent="0">
              <a:spcAft>
                <a:spcPts val="1200"/>
              </a:spcAft>
              <a:buNone/>
            </a:pPr>
            <a:r>
              <a:rPr lang="en-GB" dirty="0"/>
              <a:t>Python is mixed bag with regards encapsulation. As a high level language much is hidden, but if you want to encapsulate your own classes it's less helpful at keeping people out of your code. </a:t>
            </a:r>
          </a:p>
          <a:p>
            <a:pPr marL="0" indent="0">
              <a:spcAft>
                <a:spcPts val="1200"/>
              </a:spcAft>
              <a:buNone/>
            </a:pPr>
            <a:r>
              <a:rPr lang="en-GB" dirty="0"/>
              <a:t>We've seen within an object that instance variables can't be accessed directly, which is good encapsulation practice. </a:t>
            </a:r>
          </a:p>
          <a:p>
            <a:pPr marL="0" indent="0">
              <a:spcAft>
                <a:spcPts val="1200"/>
              </a:spcAft>
              <a:buNone/>
            </a:pPr>
            <a:r>
              <a:rPr lang="en-GB" dirty="0"/>
              <a:t>But it is hard to prevent other code accessing instance variables directly, which is bad practice (how do we know what a variable is doing in other code when we change it?). </a:t>
            </a:r>
          </a:p>
        </p:txBody>
      </p:sp>
    </p:spTree>
    <p:extLst>
      <p:ext uri="{BB962C8B-B14F-4D97-AF65-F5344CB8AC3E}">
        <p14:creationId xmlns:p14="http://schemas.microsoft.com/office/powerpoint/2010/main" val="31872185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2B21A-73B3-4969-A993-F8BF62DEDAC7}"/>
              </a:ext>
            </a:extLst>
          </p:cNvPr>
          <p:cNvSpPr>
            <a:spLocks noGrp="1"/>
          </p:cNvSpPr>
          <p:nvPr>
            <p:ph type="title"/>
          </p:nvPr>
        </p:nvSpPr>
        <p:spPr/>
        <p:txBody>
          <a:bodyPr/>
          <a:lstStyle/>
          <a:p>
            <a:pPr algn="r"/>
            <a:r>
              <a:rPr lang="en-GB" dirty="0"/>
              <a:t>Polymorphism</a:t>
            </a:r>
          </a:p>
        </p:txBody>
      </p:sp>
      <p:sp>
        <p:nvSpPr>
          <p:cNvPr id="3" name="Content Placeholder 2">
            <a:extLst>
              <a:ext uri="{FF2B5EF4-FFF2-40B4-BE49-F238E27FC236}">
                <a16:creationId xmlns:a16="http://schemas.microsoft.com/office/drawing/2014/main" id="{974FAD2B-7E73-41B8-8FE6-5ED8B8C4EB58}"/>
              </a:ext>
            </a:extLst>
          </p:cNvPr>
          <p:cNvSpPr>
            <a:spLocks noGrp="1"/>
          </p:cNvSpPr>
          <p:nvPr>
            <p:ph idx="1"/>
          </p:nvPr>
        </p:nvSpPr>
        <p:spPr/>
        <p:txBody>
          <a:bodyPr>
            <a:normAutofit fontScale="92500" lnSpcReduction="20000"/>
          </a:bodyPr>
          <a:lstStyle/>
          <a:p>
            <a:pPr marL="0" indent="0">
              <a:buNone/>
            </a:pPr>
            <a:r>
              <a:rPr lang="en-GB" dirty="0"/>
              <a:t>We've seen that functions will often take in a wide variety of data types, that is, Python has </a:t>
            </a:r>
            <a:r>
              <a:rPr lang="en-GB" dirty="0">
                <a:solidFill>
                  <a:schemeClr val="accent1"/>
                </a:solidFill>
              </a:rPr>
              <a:t>parametric polymorphism</a:t>
            </a:r>
            <a:r>
              <a:rPr lang="en-GB" dirty="0"/>
              <a:t>, or "</a:t>
            </a:r>
            <a:r>
              <a:rPr lang="en-GB" dirty="0">
                <a:solidFill>
                  <a:schemeClr val="accent1"/>
                </a:solidFill>
              </a:rPr>
              <a:t>Duck Typing</a:t>
            </a:r>
            <a:r>
              <a:rPr lang="en-GB" dirty="0"/>
              <a:t>" "If it looks like a duck, and quacks like a duck, it can be treated like a duck."</a:t>
            </a:r>
          </a:p>
          <a:p>
            <a:pPr marL="0" indent="0">
              <a:buNone/>
            </a:pPr>
            <a:endParaRPr lang="en-GB" dirty="0"/>
          </a:p>
          <a:p>
            <a:pPr marL="0" indent="0">
              <a:buNone/>
            </a:pPr>
            <a:r>
              <a:rPr lang="en-GB" dirty="0"/>
              <a:t>This renders the standard approach to polymorphism (</a:t>
            </a:r>
            <a:r>
              <a:rPr lang="en-GB" dirty="0">
                <a:solidFill>
                  <a:schemeClr val="accent1"/>
                </a:solidFill>
              </a:rPr>
              <a:t>overloading</a:t>
            </a:r>
            <a:r>
              <a:rPr lang="en-GB" dirty="0"/>
              <a:t>, or  "</a:t>
            </a:r>
            <a:r>
              <a:rPr lang="en-GB" dirty="0">
                <a:solidFill>
                  <a:schemeClr val="accent1"/>
                </a:solidFill>
              </a:rPr>
              <a:t>ad hoc polymorphism</a:t>
            </a:r>
            <a:r>
              <a:rPr lang="en-GB" dirty="0"/>
              <a:t>": to have multiple methods with the same name and let the runtime decide which to call based on the argument types) less necessary, and Python won't generally allow methods with the same name in the same class.</a:t>
            </a:r>
          </a:p>
          <a:p>
            <a:pPr marL="0" indent="0">
              <a:buNone/>
            </a:pPr>
            <a:endParaRPr lang="en-GB" dirty="0"/>
          </a:p>
          <a:p>
            <a:pPr marL="0" indent="0">
              <a:buNone/>
            </a:pPr>
            <a:r>
              <a:rPr lang="en-GB" dirty="0"/>
              <a:t>We can't forget, however, that different data types will result in very different operations: a function that adds two variables will have very different results for two numbers compared to two strings.</a:t>
            </a:r>
          </a:p>
        </p:txBody>
      </p:sp>
    </p:spTree>
    <p:extLst>
      <p:ext uri="{BB962C8B-B14F-4D97-AF65-F5344CB8AC3E}">
        <p14:creationId xmlns:p14="http://schemas.microsoft.com/office/powerpoint/2010/main" val="469719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E6801-B7F6-46ED-ABD2-FC7BF379A0B0}"/>
              </a:ext>
            </a:extLst>
          </p:cNvPr>
          <p:cNvSpPr>
            <a:spLocks noGrp="1"/>
          </p:cNvSpPr>
          <p:nvPr>
            <p:ph type="title"/>
          </p:nvPr>
        </p:nvSpPr>
        <p:spPr/>
        <p:txBody>
          <a:bodyPr/>
          <a:lstStyle/>
          <a:p>
            <a:pPr algn="r"/>
            <a:r>
              <a:rPr lang="en-GB" dirty="0"/>
              <a:t>Inheritance</a:t>
            </a:r>
          </a:p>
        </p:txBody>
      </p:sp>
      <p:sp>
        <p:nvSpPr>
          <p:cNvPr id="3" name="Content Placeholder 2">
            <a:extLst>
              <a:ext uri="{FF2B5EF4-FFF2-40B4-BE49-F238E27FC236}">
                <a16:creationId xmlns:a16="http://schemas.microsoft.com/office/drawing/2014/main" id="{AFAC1828-E64B-45A0-B3DA-FCAA0B0B4167}"/>
              </a:ext>
            </a:extLst>
          </p:cNvPr>
          <p:cNvSpPr>
            <a:spLocks noGrp="1"/>
          </p:cNvSpPr>
          <p:nvPr>
            <p:ph idx="1"/>
          </p:nvPr>
        </p:nvSpPr>
        <p:spPr>
          <a:xfrm>
            <a:off x="838200" y="2264897"/>
            <a:ext cx="10515600" cy="3912065"/>
          </a:xfrm>
        </p:spPr>
        <p:txBody>
          <a:bodyPr/>
          <a:lstStyle/>
          <a:p>
            <a:pPr marL="0" indent="0">
              <a:buNone/>
            </a:pPr>
            <a:r>
              <a:rPr lang="en-GB" dirty="0"/>
              <a:t>There are two areas to get our heads around with inheritance. </a:t>
            </a:r>
          </a:p>
          <a:p>
            <a:pPr marL="0" indent="0">
              <a:buNone/>
            </a:pPr>
            <a:r>
              <a:rPr lang="en-GB" dirty="0"/>
              <a:t>The first is the development side: how and why do we build inheritance hierarchies?</a:t>
            </a:r>
          </a:p>
          <a:p>
            <a:pPr marL="0" indent="0">
              <a:buNone/>
            </a:pPr>
            <a:r>
              <a:rPr lang="en-GB" dirty="0"/>
              <a:t>The second is on the use side: how do we use inheritance?</a:t>
            </a:r>
          </a:p>
        </p:txBody>
      </p:sp>
    </p:spTree>
    <p:extLst>
      <p:ext uri="{BB962C8B-B14F-4D97-AF65-F5344CB8AC3E}">
        <p14:creationId xmlns:p14="http://schemas.microsoft.com/office/powerpoint/2010/main" val="4281612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1D31D-ECC7-4B83-8B12-6A6B9C22B50E}"/>
              </a:ext>
            </a:extLst>
          </p:cNvPr>
          <p:cNvSpPr>
            <a:spLocks noGrp="1"/>
          </p:cNvSpPr>
          <p:nvPr>
            <p:ph type="title"/>
          </p:nvPr>
        </p:nvSpPr>
        <p:spPr>
          <a:xfrm>
            <a:off x="430237" y="365125"/>
            <a:ext cx="5984631" cy="1325563"/>
          </a:xfrm>
        </p:spPr>
        <p:txBody>
          <a:bodyPr/>
          <a:lstStyle/>
          <a:p>
            <a:r>
              <a:rPr lang="en-GB" dirty="0"/>
              <a:t>Why inherit? </a:t>
            </a:r>
          </a:p>
        </p:txBody>
      </p:sp>
      <p:sp>
        <p:nvSpPr>
          <p:cNvPr id="3" name="Content Placeholder 2">
            <a:extLst>
              <a:ext uri="{FF2B5EF4-FFF2-40B4-BE49-F238E27FC236}">
                <a16:creationId xmlns:a16="http://schemas.microsoft.com/office/drawing/2014/main" id="{001F07F1-FA4E-4E22-89AE-0A16006BE8CA}"/>
              </a:ext>
            </a:extLst>
          </p:cNvPr>
          <p:cNvSpPr>
            <a:spLocks noGrp="1"/>
          </p:cNvSpPr>
          <p:nvPr>
            <p:ph idx="1"/>
          </p:nvPr>
        </p:nvSpPr>
        <p:spPr>
          <a:xfrm>
            <a:off x="410802" y="2015536"/>
            <a:ext cx="7292926" cy="4582568"/>
          </a:xfrm>
        </p:spPr>
        <p:txBody>
          <a:bodyPr>
            <a:normAutofit/>
          </a:bodyPr>
          <a:lstStyle/>
          <a:p>
            <a:pPr marL="0" indent="0">
              <a:buNone/>
            </a:pPr>
            <a:r>
              <a:rPr lang="en-GB" dirty="0"/>
              <a:t>Inheritance allows us to structure code appropriately.</a:t>
            </a:r>
          </a:p>
          <a:p>
            <a:pPr marL="0" indent="0">
              <a:buNone/>
            </a:pPr>
            <a:r>
              <a:rPr lang="en-GB" dirty="0"/>
              <a:t>We can build code that matches natural hierarchies, with different behaviour at each level.</a:t>
            </a:r>
          </a:p>
          <a:p>
            <a:pPr marL="0" indent="0">
              <a:buNone/>
            </a:pPr>
            <a:endParaRPr lang="en-GB" dirty="0"/>
          </a:p>
          <a:p>
            <a:pPr marL="0" indent="0">
              <a:buNone/>
            </a:pPr>
            <a:r>
              <a:rPr lang="en-GB" dirty="0"/>
              <a:t>It also allows us to pick up code without effort.</a:t>
            </a:r>
          </a:p>
          <a:p>
            <a:pPr marL="0" indent="0">
              <a:buNone/>
            </a:pPr>
            <a:r>
              <a:rPr lang="en-GB" dirty="0"/>
              <a:t>By inheriting, we gain all the code from the parent class invisibly.</a:t>
            </a:r>
          </a:p>
          <a:p>
            <a:pPr marL="0" indent="0">
              <a:buNone/>
            </a:pPr>
            <a:r>
              <a:rPr lang="en-GB" dirty="0"/>
              <a:t>Each level inherits the code above it.</a:t>
            </a:r>
          </a:p>
          <a:p>
            <a:pPr marL="0" indent="0">
              <a:buNone/>
            </a:pPr>
            <a:endParaRPr lang="en-GB" dirty="0"/>
          </a:p>
        </p:txBody>
      </p:sp>
      <p:grpSp>
        <p:nvGrpSpPr>
          <p:cNvPr id="10" name="Group 9">
            <a:extLst>
              <a:ext uri="{FF2B5EF4-FFF2-40B4-BE49-F238E27FC236}">
                <a16:creationId xmlns:a16="http://schemas.microsoft.com/office/drawing/2014/main" id="{244766B0-3BF5-43C5-A88A-CD54494ED443}"/>
              </a:ext>
            </a:extLst>
          </p:cNvPr>
          <p:cNvGrpSpPr/>
          <p:nvPr/>
        </p:nvGrpSpPr>
        <p:grpSpPr>
          <a:xfrm>
            <a:off x="9017387" y="412877"/>
            <a:ext cx="2236763" cy="1938992"/>
            <a:chOff x="9017387" y="412877"/>
            <a:chExt cx="2236763" cy="1938992"/>
          </a:xfrm>
        </p:grpSpPr>
        <p:sp>
          <p:nvSpPr>
            <p:cNvPr id="4" name="TextBox 3">
              <a:extLst>
                <a:ext uri="{FF2B5EF4-FFF2-40B4-BE49-F238E27FC236}">
                  <a16:creationId xmlns:a16="http://schemas.microsoft.com/office/drawing/2014/main" id="{33BC7F82-720F-476B-BCBE-093BB5346BD5}"/>
                </a:ext>
              </a:extLst>
            </p:cNvPr>
            <p:cNvSpPr txBox="1"/>
            <p:nvPr/>
          </p:nvSpPr>
          <p:spPr>
            <a:xfrm>
              <a:off x="9017387" y="412877"/>
              <a:ext cx="2236763" cy="1938992"/>
            </a:xfrm>
            <a:prstGeom prst="rect">
              <a:avLst/>
            </a:prstGeom>
            <a:noFill/>
            <a:ln>
              <a:solidFill>
                <a:schemeClr val="accent1"/>
              </a:solidFill>
            </a:ln>
          </p:spPr>
          <p:txBody>
            <a:bodyPr wrap="square" rtlCol="0">
              <a:spAutoFit/>
            </a:bodyPr>
            <a:lstStyle/>
            <a:p>
              <a:r>
                <a:rPr lang="en-GB" sz="2400" dirty="0"/>
                <a:t>Animals</a:t>
              </a:r>
            </a:p>
            <a:p>
              <a:r>
                <a:rPr lang="en-GB" sz="2400" dirty="0"/>
                <a:t>move</a:t>
              </a:r>
            </a:p>
            <a:p>
              <a:r>
                <a:rPr lang="en-GB" sz="2400" dirty="0"/>
                <a:t>eat</a:t>
              </a:r>
            </a:p>
            <a:p>
              <a:r>
                <a:rPr lang="en-GB" sz="2400" dirty="0"/>
                <a:t>sleep</a:t>
              </a:r>
            </a:p>
            <a:p>
              <a:r>
                <a:rPr lang="en-GB" sz="2400" dirty="0"/>
                <a:t>reproduce</a:t>
              </a:r>
            </a:p>
          </p:txBody>
        </p:sp>
        <p:cxnSp>
          <p:nvCxnSpPr>
            <p:cNvPr id="9" name="Straight Connector 8">
              <a:extLst>
                <a:ext uri="{FF2B5EF4-FFF2-40B4-BE49-F238E27FC236}">
                  <a16:creationId xmlns:a16="http://schemas.microsoft.com/office/drawing/2014/main" id="{16EBD480-97A5-42F7-B971-4BB72E8F14EF}"/>
                </a:ext>
              </a:extLst>
            </p:cNvPr>
            <p:cNvCxnSpPr/>
            <p:nvPr/>
          </p:nvCxnSpPr>
          <p:spPr>
            <a:xfrm>
              <a:off x="9017387" y="844062"/>
              <a:ext cx="2236763"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6" name="Group 15">
            <a:extLst>
              <a:ext uri="{FF2B5EF4-FFF2-40B4-BE49-F238E27FC236}">
                <a16:creationId xmlns:a16="http://schemas.microsoft.com/office/drawing/2014/main" id="{8D38F6D6-20DB-46C8-99E8-7262B1A63892}"/>
              </a:ext>
            </a:extLst>
          </p:cNvPr>
          <p:cNvGrpSpPr/>
          <p:nvPr/>
        </p:nvGrpSpPr>
        <p:grpSpPr>
          <a:xfrm>
            <a:off x="9053053" y="5397775"/>
            <a:ext cx="2236764" cy="1200329"/>
            <a:chOff x="9017387" y="5080477"/>
            <a:chExt cx="2236764" cy="1200329"/>
          </a:xfrm>
          <a:solidFill>
            <a:schemeClr val="bg1"/>
          </a:solidFill>
        </p:grpSpPr>
        <p:sp>
          <p:nvSpPr>
            <p:cNvPr id="7" name="TextBox 6">
              <a:extLst>
                <a:ext uri="{FF2B5EF4-FFF2-40B4-BE49-F238E27FC236}">
                  <a16:creationId xmlns:a16="http://schemas.microsoft.com/office/drawing/2014/main" id="{E1D2B024-589B-4BF7-A678-C48BF80A112F}"/>
                </a:ext>
              </a:extLst>
            </p:cNvPr>
            <p:cNvSpPr txBox="1"/>
            <p:nvPr/>
          </p:nvSpPr>
          <p:spPr>
            <a:xfrm>
              <a:off x="9017388" y="5080477"/>
              <a:ext cx="2236763" cy="1200329"/>
            </a:xfrm>
            <a:prstGeom prst="rect">
              <a:avLst/>
            </a:prstGeom>
            <a:grpFill/>
            <a:ln>
              <a:solidFill>
                <a:schemeClr val="accent1"/>
              </a:solidFill>
            </a:ln>
          </p:spPr>
          <p:txBody>
            <a:bodyPr wrap="square" rtlCol="0">
              <a:spAutoFit/>
            </a:bodyPr>
            <a:lstStyle/>
            <a:p>
              <a:r>
                <a:rPr lang="en-GB" sz="2400" dirty="0"/>
                <a:t>Academic</a:t>
              </a:r>
            </a:p>
            <a:p>
              <a:r>
                <a:rPr lang="en-GB" sz="2400" dirty="0"/>
                <a:t>teach</a:t>
              </a:r>
            </a:p>
            <a:p>
              <a:r>
                <a:rPr lang="en-GB" sz="2400" dirty="0"/>
                <a:t>paperwork</a:t>
              </a:r>
            </a:p>
          </p:txBody>
        </p:sp>
        <p:cxnSp>
          <p:nvCxnSpPr>
            <p:cNvPr id="15" name="Straight Connector 14">
              <a:extLst>
                <a:ext uri="{FF2B5EF4-FFF2-40B4-BE49-F238E27FC236}">
                  <a16:creationId xmlns:a16="http://schemas.microsoft.com/office/drawing/2014/main" id="{4670676A-BED2-47D7-861B-C3F76467192F}"/>
                </a:ext>
              </a:extLst>
            </p:cNvPr>
            <p:cNvCxnSpPr/>
            <p:nvPr/>
          </p:nvCxnSpPr>
          <p:spPr>
            <a:xfrm>
              <a:off x="9017387" y="5514536"/>
              <a:ext cx="2236763" cy="0"/>
            </a:xfrm>
            <a:prstGeom prst="line">
              <a:avLst/>
            </a:prstGeom>
            <a:grpFill/>
          </p:spPr>
          <p:style>
            <a:lnRef idx="1">
              <a:schemeClr val="accent1"/>
            </a:lnRef>
            <a:fillRef idx="0">
              <a:schemeClr val="accent1"/>
            </a:fillRef>
            <a:effectRef idx="0">
              <a:schemeClr val="accent1"/>
            </a:effectRef>
            <a:fontRef idx="minor">
              <a:schemeClr val="tx1"/>
            </a:fontRef>
          </p:style>
        </p:cxnSp>
      </p:grpSp>
      <p:sp>
        <p:nvSpPr>
          <p:cNvPr id="17" name="Arrow: Right 16">
            <a:extLst>
              <a:ext uri="{FF2B5EF4-FFF2-40B4-BE49-F238E27FC236}">
                <a16:creationId xmlns:a16="http://schemas.microsoft.com/office/drawing/2014/main" id="{2CFCE0FD-C349-4DDF-A298-3544BA5EEFC2}"/>
              </a:ext>
            </a:extLst>
          </p:cNvPr>
          <p:cNvSpPr/>
          <p:nvPr/>
        </p:nvSpPr>
        <p:spPr>
          <a:xfrm rot="16200000">
            <a:off x="9718675" y="2331977"/>
            <a:ext cx="905520" cy="927479"/>
          </a:xfrm>
          <a:prstGeom prst="rightArrow">
            <a:avLst>
              <a:gd name="adj1" fmla="val 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3" name="Group 12">
            <a:extLst>
              <a:ext uri="{FF2B5EF4-FFF2-40B4-BE49-F238E27FC236}">
                <a16:creationId xmlns:a16="http://schemas.microsoft.com/office/drawing/2014/main" id="{35586BF3-1949-4240-A3E3-FED53B96D329}"/>
              </a:ext>
            </a:extLst>
          </p:cNvPr>
          <p:cNvGrpSpPr/>
          <p:nvPr/>
        </p:nvGrpSpPr>
        <p:grpSpPr>
          <a:xfrm>
            <a:off x="9017387" y="3248477"/>
            <a:ext cx="2236763" cy="1200329"/>
            <a:chOff x="9017387" y="3248477"/>
            <a:chExt cx="2236763" cy="1200329"/>
          </a:xfrm>
          <a:solidFill>
            <a:schemeClr val="bg1"/>
          </a:solidFill>
        </p:grpSpPr>
        <p:sp>
          <p:nvSpPr>
            <p:cNvPr id="6" name="TextBox 5">
              <a:extLst>
                <a:ext uri="{FF2B5EF4-FFF2-40B4-BE49-F238E27FC236}">
                  <a16:creationId xmlns:a16="http://schemas.microsoft.com/office/drawing/2014/main" id="{1046A091-35F0-4231-8CF3-61156EDA4691}"/>
                </a:ext>
              </a:extLst>
            </p:cNvPr>
            <p:cNvSpPr txBox="1"/>
            <p:nvPr/>
          </p:nvSpPr>
          <p:spPr>
            <a:xfrm>
              <a:off x="9017387" y="3248477"/>
              <a:ext cx="2236763" cy="1200329"/>
            </a:xfrm>
            <a:prstGeom prst="rect">
              <a:avLst/>
            </a:prstGeom>
            <a:grpFill/>
            <a:ln>
              <a:solidFill>
                <a:schemeClr val="accent1"/>
              </a:solidFill>
            </a:ln>
          </p:spPr>
          <p:txBody>
            <a:bodyPr wrap="square" rtlCol="0">
              <a:spAutoFit/>
            </a:bodyPr>
            <a:lstStyle/>
            <a:p>
              <a:r>
                <a:rPr lang="en-GB" sz="2400" dirty="0"/>
                <a:t>Human</a:t>
              </a:r>
            </a:p>
            <a:p>
              <a:r>
                <a:rPr lang="en-GB" sz="2400" dirty="0"/>
                <a:t>work</a:t>
              </a:r>
            </a:p>
            <a:p>
              <a:r>
                <a:rPr lang="en-GB" sz="2400" dirty="0"/>
                <a:t>play</a:t>
              </a:r>
            </a:p>
          </p:txBody>
        </p:sp>
        <p:cxnSp>
          <p:nvCxnSpPr>
            <p:cNvPr id="12" name="Straight Connector 11">
              <a:extLst>
                <a:ext uri="{FF2B5EF4-FFF2-40B4-BE49-F238E27FC236}">
                  <a16:creationId xmlns:a16="http://schemas.microsoft.com/office/drawing/2014/main" id="{6B0D4CB8-9A2C-407A-BBBB-37A63C18C236}"/>
                </a:ext>
              </a:extLst>
            </p:cNvPr>
            <p:cNvCxnSpPr/>
            <p:nvPr/>
          </p:nvCxnSpPr>
          <p:spPr>
            <a:xfrm>
              <a:off x="9017387" y="3643532"/>
              <a:ext cx="2236763" cy="0"/>
            </a:xfrm>
            <a:prstGeom prst="line">
              <a:avLst/>
            </a:prstGeom>
            <a:grpFill/>
          </p:spPr>
          <p:style>
            <a:lnRef idx="1">
              <a:schemeClr val="accent1"/>
            </a:lnRef>
            <a:fillRef idx="0">
              <a:schemeClr val="accent1"/>
            </a:fillRef>
            <a:effectRef idx="0">
              <a:schemeClr val="accent1"/>
            </a:effectRef>
            <a:fontRef idx="minor">
              <a:schemeClr val="tx1"/>
            </a:fontRef>
          </p:style>
        </p:cxnSp>
      </p:grpSp>
      <p:sp>
        <p:nvSpPr>
          <p:cNvPr id="18" name="Arrow: Right 17">
            <a:extLst>
              <a:ext uri="{FF2B5EF4-FFF2-40B4-BE49-F238E27FC236}">
                <a16:creationId xmlns:a16="http://schemas.microsoft.com/office/drawing/2014/main" id="{B2F44C45-89C9-4AC0-B0E1-D401AB1B6D89}"/>
              </a:ext>
            </a:extLst>
          </p:cNvPr>
          <p:cNvSpPr/>
          <p:nvPr/>
        </p:nvSpPr>
        <p:spPr>
          <a:xfrm rot="16200000">
            <a:off x="9718675" y="4437826"/>
            <a:ext cx="905520" cy="927479"/>
          </a:xfrm>
          <a:prstGeom prst="rightArrow">
            <a:avLst>
              <a:gd name="adj1" fmla="val 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45659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F1367-8AF3-4BB5-94D2-963A8F6F09F1}"/>
              </a:ext>
            </a:extLst>
          </p:cNvPr>
          <p:cNvSpPr>
            <a:spLocks noGrp="1"/>
          </p:cNvSpPr>
          <p:nvPr>
            <p:ph type="title"/>
          </p:nvPr>
        </p:nvSpPr>
        <p:spPr/>
        <p:txBody>
          <a:bodyPr/>
          <a:lstStyle/>
          <a:p>
            <a:pPr algn="r"/>
            <a:r>
              <a:rPr lang="en-GB" dirty="0"/>
              <a:t>Terminology</a:t>
            </a:r>
          </a:p>
        </p:txBody>
      </p:sp>
      <p:sp>
        <p:nvSpPr>
          <p:cNvPr id="3" name="Content Placeholder 2">
            <a:extLst>
              <a:ext uri="{FF2B5EF4-FFF2-40B4-BE49-F238E27FC236}">
                <a16:creationId xmlns:a16="http://schemas.microsoft.com/office/drawing/2014/main" id="{5DCDA609-C1C4-42EF-A99C-6B878B911484}"/>
              </a:ext>
            </a:extLst>
          </p:cNvPr>
          <p:cNvSpPr>
            <a:spLocks noGrp="1"/>
          </p:cNvSpPr>
          <p:nvPr>
            <p:ph idx="1"/>
          </p:nvPr>
        </p:nvSpPr>
        <p:spPr/>
        <p:txBody>
          <a:bodyPr/>
          <a:lstStyle/>
          <a:p>
            <a:pPr marL="0" indent="0">
              <a:buNone/>
            </a:pPr>
            <a:r>
              <a:rPr lang="en-GB" dirty="0"/>
              <a:t>In standard Object Orientation, we talk about a </a:t>
            </a:r>
            <a:r>
              <a:rPr lang="en-GB" dirty="0">
                <a:solidFill>
                  <a:schemeClr val="accent1"/>
                </a:solidFill>
              </a:rPr>
              <a:t>subclass</a:t>
            </a:r>
            <a:r>
              <a:rPr lang="en-GB" dirty="0"/>
              <a:t> inheriting from a </a:t>
            </a:r>
            <a:r>
              <a:rPr lang="en-GB" dirty="0">
                <a:solidFill>
                  <a:schemeClr val="accent1"/>
                </a:solidFill>
              </a:rPr>
              <a:t>superclass</a:t>
            </a:r>
            <a:r>
              <a:rPr lang="en-GB" dirty="0"/>
              <a:t>.</a:t>
            </a:r>
          </a:p>
          <a:p>
            <a:pPr marL="0" indent="0">
              <a:buNone/>
            </a:pPr>
            <a:endParaRPr lang="en-GB" dirty="0"/>
          </a:p>
          <a:p>
            <a:pPr marL="0" indent="0">
              <a:buNone/>
            </a:pPr>
            <a:r>
              <a:rPr lang="en-GB" dirty="0"/>
              <a:t>We may also, informally, talk about a </a:t>
            </a:r>
            <a:r>
              <a:rPr lang="en-GB" dirty="0">
                <a:solidFill>
                  <a:schemeClr val="accent1"/>
                </a:solidFill>
              </a:rPr>
              <a:t>child class </a:t>
            </a:r>
            <a:r>
              <a:rPr lang="en-GB" dirty="0"/>
              <a:t>inheriting from a </a:t>
            </a:r>
            <a:r>
              <a:rPr lang="en-GB" dirty="0">
                <a:solidFill>
                  <a:schemeClr val="accent1"/>
                </a:solidFill>
              </a:rPr>
              <a:t>parent class</a:t>
            </a:r>
            <a:r>
              <a:rPr lang="en-GB" dirty="0"/>
              <a:t>.</a:t>
            </a:r>
          </a:p>
          <a:p>
            <a:pPr marL="0" indent="0">
              <a:buNone/>
            </a:pPr>
            <a:endParaRPr lang="en-GB" dirty="0"/>
          </a:p>
          <a:p>
            <a:pPr marL="0" indent="0">
              <a:buNone/>
            </a:pPr>
            <a:r>
              <a:rPr lang="en-GB" dirty="0"/>
              <a:t>In Python, the terminology is generally a </a:t>
            </a:r>
            <a:r>
              <a:rPr lang="en-GB" dirty="0">
                <a:solidFill>
                  <a:schemeClr val="accent1"/>
                </a:solidFill>
              </a:rPr>
              <a:t>derived class </a:t>
            </a:r>
            <a:r>
              <a:rPr lang="en-GB" dirty="0"/>
              <a:t>inheriting from a </a:t>
            </a:r>
            <a:r>
              <a:rPr lang="en-GB" dirty="0">
                <a:solidFill>
                  <a:schemeClr val="accent1"/>
                </a:solidFill>
              </a:rPr>
              <a:t>base class</a:t>
            </a:r>
            <a:r>
              <a:rPr lang="en-GB" dirty="0"/>
              <a:t>. </a:t>
            </a:r>
          </a:p>
        </p:txBody>
      </p:sp>
    </p:spTree>
    <p:extLst>
      <p:ext uri="{BB962C8B-B14F-4D97-AF65-F5344CB8AC3E}">
        <p14:creationId xmlns:p14="http://schemas.microsoft.com/office/powerpoint/2010/main" val="1250400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38251-4985-4AB1-A613-BA4444D49A16}"/>
              </a:ext>
            </a:extLst>
          </p:cNvPr>
          <p:cNvSpPr>
            <a:spLocks noGrp="1"/>
          </p:cNvSpPr>
          <p:nvPr>
            <p:ph type="title"/>
          </p:nvPr>
        </p:nvSpPr>
        <p:spPr/>
        <p:txBody>
          <a:bodyPr/>
          <a:lstStyle/>
          <a:p>
            <a:r>
              <a:rPr lang="en-GB" dirty="0"/>
              <a:t>Inheritance</a:t>
            </a:r>
          </a:p>
        </p:txBody>
      </p:sp>
      <p:sp>
        <p:nvSpPr>
          <p:cNvPr id="3" name="Content Placeholder 2">
            <a:extLst>
              <a:ext uri="{FF2B5EF4-FFF2-40B4-BE49-F238E27FC236}">
                <a16:creationId xmlns:a16="http://schemas.microsoft.com/office/drawing/2014/main" id="{39D9A661-1587-43E1-85B8-15258ADC00CC}"/>
              </a:ext>
            </a:extLst>
          </p:cNvPr>
          <p:cNvSpPr>
            <a:spLocks noGrp="1"/>
          </p:cNvSpPr>
          <p:nvPr>
            <p:ph idx="1"/>
          </p:nvPr>
        </p:nvSpPr>
        <p:spPr/>
        <p:txBody>
          <a:bodyPr>
            <a:normAutofit/>
          </a:bodyPr>
          <a:lstStyle/>
          <a:p>
            <a:pPr marL="0" indent="0">
              <a:buNone/>
            </a:pPr>
            <a:r>
              <a:rPr lang="en-GB" dirty="0"/>
              <a:t>class </a:t>
            </a:r>
            <a:r>
              <a:rPr lang="en-GB" dirty="0" err="1"/>
              <a:t>MySuperClass</a:t>
            </a:r>
            <a:r>
              <a:rPr lang="en-GB" dirty="0"/>
              <a:t>(type):			# Generic inheritance</a:t>
            </a:r>
          </a:p>
          <a:p>
            <a:pPr marL="0" indent="0">
              <a:buNone/>
            </a:pPr>
            <a:r>
              <a:rPr lang="en-GB" dirty="0"/>
              <a:t>    pass</a:t>
            </a:r>
          </a:p>
          <a:p>
            <a:pPr marL="0" indent="0">
              <a:buNone/>
            </a:pPr>
            <a:endParaRPr lang="en-GB" dirty="0"/>
          </a:p>
          <a:p>
            <a:pPr marL="0" indent="0">
              <a:buNone/>
            </a:pPr>
            <a:r>
              <a:rPr lang="en-GB" dirty="0"/>
              <a:t>class </a:t>
            </a:r>
            <a:r>
              <a:rPr lang="en-GB" dirty="0" err="1"/>
              <a:t>MySubclass</a:t>
            </a:r>
            <a:r>
              <a:rPr lang="en-GB" dirty="0"/>
              <a:t>(</a:t>
            </a:r>
            <a:r>
              <a:rPr lang="en-GB" dirty="0" err="1"/>
              <a:t>MyClass</a:t>
            </a:r>
            <a:r>
              <a:rPr lang="en-GB" dirty="0"/>
              <a:t>):			# Objects of </a:t>
            </a:r>
            <a:r>
              <a:rPr lang="en-GB" dirty="0" err="1"/>
              <a:t>MySubclass</a:t>
            </a:r>
            <a:endParaRPr lang="en-GB" dirty="0"/>
          </a:p>
          <a:p>
            <a:pPr marL="0" indent="0">
              <a:buNone/>
            </a:pPr>
            <a:r>
              <a:rPr lang="en-GB" dirty="0"/>
              <a:t>    pass						# inherit </a:t>
            </a:r>
            <a:r>
              <a:rPr lang="en-GB" dirty="0" err="1"/>
              <a:t>MyClass</a:t>
            </a:r>
            <a:endParaRPr lang="en-GB" dirty="0"/>
          </a:p>
          <a:p>
            <a:pPr marL="0" indent="0">
              <a:buNone/>
            </a:pPr>
            <a:endParaRPr lang="en-GB" dirty="0"/>
          </a:p>
          <a:p>
            <a:pPr marL="0" indent="0">
              <a:buNone/>
            </a:pPr>
            <a:r>
              <a:rPr lang="en-GB" dirty="0"/>
              <a:t>class </a:t>
            </a:r>
            <a:r>
              <a:rPr lang="en-GB" dirty="0" err="1"/>
              <a:t>MyClass</a:t>
            </a:r>
            <a:r>
              <a:rPr lang="en-GB" dirty="0"/>
              <a:t>(</a:t>
            </a:r>
            <a:r>
              <a:rPr lang="en-GB" dirty="0" err="1"/>
              <a:t>metaclass</a:t>
            </a:r>
            <a:r>
              <a:rPr lang="en-GB" dirty="0"/>
              <a:t>=</a:t>
            </a:r>
            <a:r>
              <a:rPr lang="en-GB" dirty="0" err="1"/>
              <a:t>MySuperClass</a:t>
            </a:r>
            <a:r>
              <a:rPr lang="en-GB" dirty="0"/>
              <a:t>):	# Class of a class </a:t>
            </a:r>
          </a:p>
          <a:p>
            <a:pPr marL="0" indent="0">
              <a:buNone/>
            </a:pPr>
            <a:r>
              <a:rPr lang="en-GB" dirty="0"/>
              <a:t>    pass						 </a:t>
            </a:r>
          </a:p>
          <a:p>
            <a:pPr marL="0" indent="0">
              <a:buNone/>
            </a:pPr>
            <a:endParaRPr lang="en-GB" dirty="0"/>
          </a:p>
        </p:txBody>
      </p:sp>
    </p:spTree>
    <p:extLst>
      <p:ext uri="{BB962C8B-B14F-4D97-AF65-F5344CB8AC3E}">
        <p14:creationId xmlns:p14="http://schemas.microsoft.com/office/powerpoint/2010/main" val="20289014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3D79A-ECFC-4ACF-BCD7-0A775479C5D2}"/>
              </a:ext>
            </a:extLst>
          </p:cNvPr>
          <p:cNvSpPr>
            <a:spLocks noGrp="1"/>
          </p:cNvSpPr>
          <p:nvPr>
            <p:ph type="title"/>
          </p:nvPr>
        </p:nvSpPr>
        <p:spPr/>
        <p:txBody>
          <a:bodyPr/>
          <a:lstStyle/>
          <a:p>
            <a:pPr algn="r"/>
            <a:r>
              <a:rPr lang="en-GB" dirty="0" err="1"/>
              <a:t>Overiding</a:t>
            </a:r>
            <a:endParaRPr lang="en-GB" dirty="0"/>
          </a:p>
        </p:txBody>
      </p:sp>
      <p:sp>
        <p:nvSpPr>
          <p:cNvPr id="3" name="Content Placeholder 2">
            <a:extLst>
              <a:ext uri="{FF2B5EF4-FFF2-40B4-BE49-F238E27FC236}">
                <a16:creationId xmlns:a16="http://schemas.microsoft.com/office/drawing/2014/main" id="{4200B5AC-4D33-4497-9561-428320D57145}"/>
              </a:ext>
            </a:extLst>
          </p:cNvPr>
          <p:cNvSpPr>
            <a:spLocks noGrp="1"/>
          </p:cNvSpPr>
          <p:nvPr>
            <p:ph idx="1"/>
          </p:nvPr>
        </p:nvSpPr>
        <p:spPr/>
        <p:txBody>
          <a:bodyPr/>
          <a:lstStyle/>
          <a:p>
            <a:pPr marL="0" indent="0">
              <a:spcAft>
                <a:spcPts val="1200"/>
              </a:spcAft>
              <a:buNone/>
            </a:pPr>
            <a:r>
              <a:rPr lang="en-GB" dirty="0"/>
              <a:t>While it is usual for subclasses to pick up and use super class methods and variables, it can override them.</a:t>
            </a:r>
          </a:p>
          <a:p>
            <a:pPr marL="0" indent="0">
              <a:spcAft>
                <a:spcPts val="1200"/>
              </a:spcAft>
              <a:buNone/>
            </a:pPr>
            <a:r>
              <a:rPr lang="en-GB" dirty="0"/>
              <a:t>Note that if you do so, any superclass method inherited into the class will also call the subclass version, which can cause issues.</a:t>
            </a:r>
          </a:p>
          <a:p>
            <a:pPr marL="0" indent="0">
              <a:spcAft>
                <a:spcPts val="1200"/>
              </a:spcAft>
              <a:buNone/>
            </a:pPr>
            <a:r>
              <a:rPr lang="en-GB" dirty="0"/>
              <a:t>The derived class is searched before the base class.</a:t>
            </a:r>
          </a:p>
          <a:p>
            <a:pPr marL="0" indent="0">
              <a:buNone/>
            </a:pPr>
            <a:endParaRPr lang="en-GB" dirty="0"/>
          </a:p>
        </p:txBody>
      </p:sp>
    </p:spTree>
    <p:extLst>
      <p:ext uri="{BB962C8B-B14F-4D97-AF65-F5344CB8AC3E}">
        <p14:creationId xmlns:p14="http://schemas.microsoft.com/office/powerpoint/2010/main" val="40022078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8F476B-EDBA-4AF5-A52C-B91DAEDA01BE}"/>
              </a:ext>
            </a:extLst>
          </p:cNvPr>
          <p:cNvSpPr>
            <a:spLocks noGrp="1"/>
          </p:cNvSpPr>
          <p:nvPr>
            <p:ph type="title"/>
          </p:nvPr>
        </p:nvSpPr>
        <p:spPr/>
        <p:txBody>
          <a:bodyPr/>
          <a:lstStyle/>
          <a:p>
            <a:pPr algn="r"/>
            <a:r>
              <a:rPr lang="en-GB" dirty="0"/>
              <a:t>Calling superclass methods</a:t>
            </a:r>
          </a:p>
        </p:txBody>
      </p:sp>
      <p:sp>
        <p:nvSpPr>
          <p:cNvPr id="3" name="Content Placeholder 2">
            <a:extLst>
              <a:ext uri="{FF2B5EF4-FFF2-40B4-BE49-F238E27FC236}">
                <a16:creationId xmlns:a16="http://schemas.microsoft.com/office/drawing/2014/main" id="{F4E1C55F-E440-4A92-93E2-92C144A61715}"/>
              </a:ext>
            </a:extLst>
          </p:cNvPr>
          <p:cNvSpPr>
            <a:spLocks noGrp="1"/>
          </p:cNvSpPr>
          <p:nvPr>
            <p:ph idx="1"/>
          </p:nvPr>
        </p:nvSpPr>
        <p:spPr/>
        <p:txBody>
          <a:bodyPr>
            <a:normAutofit fontScale="92500" lnSpcReduction="20000"/>
          </a:bodyPr>
          <a:lstStyle/>
          <a:p>
            <a:pPr marL="0" indent="0">
              <a:buNone/>
            </a:pPr>
            <a:r>
              <a:rPr lang="en-GB" dirty="0"/>
              <a:t>If the derived class wants to directly access a superclass method or variable, overridden or not, it can use the super keyword:</a:t>
            </a:r>
          </a:p>
          <a:p>
            <a:pPr marL="0" indent="0">
              <a:buNone/>
            </a:pPr>
            <a:r>
              <a:rPr lang="en-GB" dirty="0" err="1">
                <a:latin typeface="Courier New" panose="02070309020205020404" pitchFamily="49" charset="0"/>
                <a:cs typeface="Courier New" panose="02070309020205020404" pitchFamily="49" charset="0"/>
              </a:rPr>
              <a:t>super.variable_name</a:t>
            </a:r>
            <a:endParaRPr lang="en-GB" dirty="0">
              <a:latin typeface="Courier New" panose="02070309020205020404" pitchFamily="49" charset="0"/>
              <a:cs typeface="Courier New" panose="02070309020205020404" pitchFamily="49" charset="0"/>
            </a:endParaRPr>
          </a:p>
          <a:p>
            <a:pPr marL="0" indent="0">
              <a:buNone/>
            </a:pPr>
            <a:endParaRPr lang="en-GB" dirty="0"/>
          </a:p>
          <a:p>
            <a:pPr marL="0" indent="0">
              <a:buNone/>
            </a:pPr>
            <a:r>
              <a:rPr lang="en-GB" dirty="0"/>
              <a:t>If you need to call a superclass </a:t>
            </a:r>
            <a:r>
              <a:rPr lang="en-GB" dirty="0" err="1"/>
              <a:t>init</a:t>
            </a:r>
            <a:r>
              <a:rPr lang="en-GB" dirty="0"/>
              <a:t> (because it needs the variables), do this: </a:t>
            </a:r>
          </a:p>
          <a:p>
            <a:pPr marL="0" indent="0">
              <a:buNone/>
            </a:pPr>
            <a:r>
              <a:rPr lang="en-GB" dirty="0">
                <a:latin typeface="Courier New" panose="02070309020205020404" pitchFamily="49" charset="0"/>
                <a:cs typeface="Courier New" panose="02070309020205020404" pitchFamily="49" charset="0"/>
              </a:rPr>
              <a:t>super().__</a:t>
            </a:r>
            <a:r>
              <a:rPr lang="en-GB" dirty="0" err="1">
                <a:latin typeface="Courier New" panose="02070309020205020404" pitchFamily="49" charset="0"/>
                <a:cs typeface="Courier New" panose="02070309020205020404" pitchFamily="49" charset="0"/>
              </a:rPr>
              <a:t>init</a:t>
            </a:r>
            <a:r>
              <a:rPr lang="en-GB" dirty="0">
                <a:latin typeface="Courier New" panose="02070309020205020404" pitchFamily="49" charset="0"/>
                <a:cs typeface="Courier New" panose="02070309020205020404" pitchFamily="49" charset="0"/>
              </a:rPr>
              <a:t>__([</a:t>
            </a:r>
            <a:r>
              <a:rPr lang="en-GB" dirty="0" err="1">
                <a:latin typeface="Courier New" panose="02070309020205020404" pitchFamily="49" charset="0"/>
                <a:cs typeface="Courier New" panose="02070309020205020404" pitchFamily="49" charset="0"/>
              </a:rPr>
              <a:t>args</a:t>
            </a:r>
            <a:r>
              <a:rPr lang="en-GB" dirty="0">
                <a:latin typeface="Courier New" panose="02070309020205020404" pitchFamily="49" charset="0"/>
                <a:cs typeface="Courier New" panose="02070309020205020404" pitchFamily="49" charset="0"/>
              </a:rPr>
              <a:t>...]) </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To call more general methods:</a:t>
            </a:r>
          </a:p>
          <a:p>
            <a:pPr marL="0" indent="0">
              <a:buNone/>
            </a:pPr>
            <a:r>
              <a:rPr lang="en-GB" dirty="0">
                <a:latin typeface="Courier New" panose="02070309020205020404" pitchFamily="49" charset="0"/>
                <a:cs typeface="Courier New" panose="02070309020205020404" pitchFamily="49" charset="0"/>
              </a:rPr>
              <a:t>class Derived(Base):</a:t>
            </a:r>
          </a:p>
          <a:p>
            <a:pPr marL="0" indent="0">
              <a:buNone/>
            </a:pPr>
            <a:r>
              <a:rPr lang="en-GB" dirty="0">
                <a:latin typeface="Courier New" panose="02070309020205020404" pitchFamily="49" charset="0"/>
                <a:cs typeface="Courier New" panose="02070309020205020404" pitchFamily="49" charset="0"/>
              </a:rPr>
              <a:t>    def meth(self):</a:t>
            </a:r>
          </a:p>
          <a:p>
            <a:pPr marL="0" indent="0">
              <a:buNone/>
            </a:pPr>
            <a:r>
              <a:rPr lang="en-GB" dirty="0">
                <a:latin typeface="Courier New" panose="02070309020205020404" pitchFamily="49" charset="0"/>
                <a:cs typeface="Courier New" panose="02070309020205020404" pitchFamily="49" charset="0"/>
              </a:rPr>
              <a:t>        super(Derived, self).meth()</a:t>
            </a:r>
          </a:p>
        </p:txBody>
      </p:sp>
    </p:spTree>
    <p:extLst>
      <p:ext uri="{BB962C8B-B14F-4D97-AF65-F5344CB8AC3E}">
        <p14:creationId xmlns:p14="http://schemas.microsoft.com/office/powerpoint/2010/main" val="10164058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17214</TotalTime>
  <Words>1832</Words>
  <Application>Microsoft Office PowerPoint</Application>
  <PresentationFormat>Widescreen</PresentationFormat>
  <Paragraphs>165</Paragraphs>
  <Slides>18</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Courier New</vt:lpstr>
      <vt:lpstr>Office Theme</vt:lpstr>
      <vt:lpstr>Object Philosophy</vt:lpstr>
      <vt:lpstr>Encapsulation</vt:lpstr>
      <vt:lpstr>Polymorphism</vt:lpstr>
      <vt:lpstr>Inheritance</vt:lpstr>
      <vt:lpstr>Why inherit? </vt:lpstr>
      <vt:lpstr>Terminology</vt:lpstr>
      <vt:lpstr>Inheritance</vt:lpstr>
      <vt:lpstr>Overiding</vt:lpstr>
      <vt:lpstr>Calling superclass methods</vt:lpstr>
      <vt:lpstr>Multiple inheritance</vt:lpstr>
      <vt:lpstr>issubclass</vt:lpstr>
      <vt:lpstr>Class quirks</vt:lpstr>
      <vt:lpstr>Inheritance and arguments</vt:lpstr>
      <vt:lpstr>Subtyping</vt:lpstr>
      <vt:lpstr>Subtyping</vt:lpstr>
      <vt:lpstr>Contracts</vt:lpstr>
      <vt:lpstr>Overriding standard methods</vt:lpstr>
      <vt:lpstr>Standard methods to override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Linus</dc:creator>
  <cp:lastModifiedBy>Linus</cp:lastModifiedBy>
  <cp:revision>1470</cp:revision>
  <dcterms:created xsi:type="dcterms:W3CDTF">2017-08-18T14:16:12Z</dcterms:created>
  <dcterms:modified xsi:type="dcterms:W3CDTF">2017-12-16T00:16:08Z</dcterms:modified>
</cp:coreProperties>
</file>