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1463" r:id="rId2"/>
    <p:sldId id="1464" r:id="rId3"/>
    <p:sldId id="1348" r:id="rId4"/>
    <p:sldId id="1467" r:id="rId5"/>
    <p:sldId id="1468" r:id="rId6"/>
    <p:sldId id="1484" r:id="rId7"/>
    <p:sldId id="1487" r:id="rId8"/>
    <p:sldId id="1512" r:id="rId9"/>
    <p:sldId id="1488" r:id="rId10"/>
    <p:sldId id="1517" r:id="rId11"/>
    <p:sldId id="1489" r:id="rId12"/>
    <p:sldId id="1508" r:id="rId13"/>
    <p:sldId id="1516" r:id="rId14"/>
    <p:sldId id="1499" r:id="rId15"/>
    <p:sldId id="1500" r:id="rId16"/>
    <p:sldId id="1513" r:id="rId17"/>
    <p:sldId id="1501" r:id="rId18"/>
    <p:sldId id="1502" r:id="rId19"/>
    <p:sldId id="1503" r:id="rId20"/>
    <p:sldId id="1507" r:id="rId21"/>
    <p:sldId id="1491" r:id="rId22"/>
    <p:sldId id="1490" r:id="rId23"/>
    <p:sldId id="1509" r:id="rId24"/>
    <p:sldId id="1496"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41" autoAdjust="0"/>
    <p:restoredTop sz="65291" autoAdjust="0"/>
  </p:normalViewPr>
  <p:slideViewPr>
    <p:cSldViewPr snapToGrid="0">
      <p:cViewPr varScale="1">
        <p:scale>
          <a:sx n="48" d="100"/>
          <a:sy n="48" d="100"/>
        </p:scale>
        <p:origin x="78" y="498"/>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81" d="100"/>
          <a:sy n="81" d="100"/>
        </p:scale>
        <p:origin x="317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7D4F06F-9AB2-4BEE-92C3-62BD5FF093C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8D4889E7-3EF2-4CB1-B589-46A6E9F66CE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7263394-5E78-4E60-A0EB-01BAB7C1B808}" type="datetimeFigureOut">
              <a:rPr lang="en-GB" smtClean="0"/>
              <a:t>02/11/2017</a:t>
            </a:fld>
            <a:endParaRPr lang="en-GB"/>
          </a:p>
        </p:txBody>
      </p:sp>
      <p:sp>
        <p:nvSpPr>
          <p:cNvPr id="4" name="Footer Placeholder 3">
            <a:extLst>
              <a:ext uri="{FF2B5EF4-FFF2-40B4-BE49-F238E27FC236}">
                <a16:creationId xmlns:a16="http://schemas.microsoft.com/office/drawing/2014/main" id="{274DEEF8-EEC9-4227-9392-0A6ECE315E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B5FBC98C-0309-4AF5-BB4E-7791FA6FD9A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8944820-C3CF-4C14-8917-F2AD192D670D}" type="slidenum">
              <a:rPr lang="en-GB" smtClean="0"/>
              <a:t>‹#›</a:t>
            </a:fld>
            <a:endParaRPr lang="en-GB"/>
          </a:p>
        </p:txBody>
      </p:sp>
    </p:spTree>
    <p:extLst>
      <p:ext uri="{BB962C8B-B14F-4D97-AF65-F5344CB8AC3E}">
        <p14:creationId xmlns:p14="http://schemas.microsoft.com/office/powerpoint/2010/main" val="12820830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5863BF-F796-4368-80E3-69D92631BBF7}" type="datetimeFigureOut">
              <a:rPr lang="en-GB" smtClean="0"/>
              <a:t>02/11/2017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AF8E6D-2F87-4F6A-97CA-AABE12BDBAA7}" type="slidenum">
              <a:rPr lang="en-GB" smtClean="0"/>
              <a:t>‹#›</a:t>
            </a:fld>
            <a:endParaRPr lang="en-GB"/>
          </a:p>
        </p:txBody>
      </p:sp>
    </p:spTree>
    <p:extLst>
      <p:ext uri="{BB962C8B-B14F-4D97-AF65-F5344CB8AC3E}">
        <p14:creationId xmlns:p14="http://schemas.microsoft.com/office/powerpoint/2010/main" val="3023272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a:t>
            </a:fld>
            <a:endParaRPr lang="en-GB"/>
          </a:p>
        </p:txBody>
      </p:sp>
    </p:spTree>
    <p:extLst>
      <p:ext uri="{BB962C8B-B14F-4D97-AF65-F5344CB8AC3E}">
        <p14:creationId xmlns:p14="http://schemas.microsoft.com/office/powerpoint/2010/main" val="32235389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14</a:t>
            </a:fld>
            <a:endParaRPr lang="en-GB"/>
          </a:p>
        </p:txBody>
      </p:sp>
    </p:spTree>
    <p:extLst>
      <p:ext uri="{BB962C8B-B14F-4D97-AF65-F5344CB8AC3E}">
        <p14:creationId xmlns:p14="http://schemas.microsoft.com/office/powerpoint/2010/main" val="13623923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15</a:t>
            </a:fld>
            <a:endParaRPr lang="en-GB"/>
          </a:p>
        </p:txBody>
      </p:sp>
    </p:spTree>
    <p:extLst>
      <p:ext uri="{BB962C8B-B14F-4D97-AF65-F5344CB8AC3E}">
        <p14:creationId xmlns:p14="http://schemas.microsoft.com/office/powerpoint/2010/main" val="39816645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17</a:t>
            </a:fld>
            <a:endParaRPr lang="en-GB"/>
          </a:p>
        </p:txBody>
      </p:sp>
    </p:spTree>
    <p:extLst>
      <p:ext uri="{BB962C8B-B14F-4D97-AF65-F5344CB8AC3E}">
        <p14:creationId xmlns:p14="http://schemas.microsoft.com/office/powerpoint/2010/main" val="17294254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18</a:t>
            </a:fld>
            <a:endParaRPr lang="en-GB"/>
          </a:p>
        </p:txBody>
      </p:sp>
    </p:spTree>
    <p:extLst>
      <p:ext uri="{BB962C8B-B14F-4D97-AF65-F5344CB8AC3E}">
        <p14:creationId xmlns:p14="http://schemas.microsoft.com/office/powerpoint/2010/main" val="23258503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19</a:t>
            </a:fld>
            <a:endParaRPr lang="en-GB"/>
          </a:p>
        </p:txBody>
      </p:sp>
    </p:spTree>
    <p:extLst>
      <p:ext uri="{BB962C8B-B14F-4D97-AF65-F5344CB8AC3E}">
        <p14:creationId xmlns:p14="http://schemas.microsoft.com/office/powerpoint/2010/main" val="24875459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20</a:t>
            </a:fld>
            <a:endParaRPr lang="en-GB"/>
          </a:p>
        </p:txBody>
      </p:sp>
    </p:spTree>
    <p:extLst>
      <p:ext uri="{BB962C8B-B14F-4D97-AF65-F5344CB8AC3E}">
        <p14:creationId xmlns:p14="http://schemas.microsoft.com/office/powerpoint/2010/main" val="31293521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21</a:t>
            </a:fld>
            <a:endParaRPr lang="en-GB"/>
          </a:p>
        </p:txBody>
      </p:sp>
    </p:spTree>
    <p:extLst>
      <p:ext uri="{BB962C8B-B14F-4D97-AF65-F5344CB8AC3E}">
        <p14:creationId xmlns:p14="http://schemas.microsoft.com/office/powerpoint/2010/main" val="42879916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22</a:t>
            </a:fld>
            <a:endParaRPr lang="en-GB"/>
          </a:p>
        </p:txBody>
      </p:sp>
    </p:spTree>
    <p:extLst>
      <p:ext uri="{BB962C8B-B14F-4D97-AF65-F5344CB8AC3E}">
        <p14:creationId xmlns:p14="http://schemas.microsoft.com/office/powerpoint/2010/main" val="30816515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 show how dangerous these can be, see if you can work out why this rocket software keeps crashing rockets into the base they launch from. It uses a class level variable.</a:t>
            </a:r>
          </a:p>
          <a:p>
            <a:endParaRPr lang="en-GB" dirty="0"/>
          </a:p>
          <a:p>
            <a:r>
              <a:rPr lang="en-GB" dirty="0"/>
              <a:t># main.py-----------------------------------------------------------------</a:t>
            </a:r>
          </a:p>
          <a:p>
            <a:endParaRPr lang="en-GB" dirty="0"/>
          </a:p>
          <a:p>
            <a:r>
              <a:rPr lang="en-GB" dirty="0"/>
              <a:t>print("importing-------")</a:t>
            </a:r>
          </a:p>
          <a:p>
            <a:r>
              <a:rPr lang="en-GB" dirty="0"/>
              <a:t>import scopetest4</a:t>
            </a:r>
          </a:p>
          <a:p>
            <a:endParaRPr lang="en-GB" dirty="0"/>
          </a:p>
          <a:p>
            <a:r>
              <a:rPr lang="en-GB" dirty="0"/>
              <a:t>print("building object-------")</a:t>
            </a:r>
          </a:p>
          <a:p>
            <a:r>
              <a:rPr lang="en-GB" dirty="0"/>
              <a:t>rocket_target1 = scopetest4.GeoPoint()</a:t>
            </a:r>
          </a:p>
          <a:p>
            <a:r>
              <a:rPr lang="en-GB" dirty="0"/>
              <a:t>rocket_target2 = scopetest4.GeoPoint()</a:t>
            </a:r>
          </a:p>
          <a:p>
            <a:endParaRPr lang="en-GB" dirty="0"/>
          </a:p>
          <a:p>
            <a:r>
              <a:rPr lang="en-GB" dirty="0" err="1"/>
              <a:t>minutes_to_detonation</a:t>
            </a:r>
            <a:r>
              <a:rPr lang="en-GB" dirty="0"/>
              <a:t> = 4</a:t>
            </a:r>
          </a:p>
          <a:p>
            <a:endParaRPr lang="en-GB" dirty="0"/>
          </a:p>
          <a:p>
            <a:r>
              <a:rPr lang="en-GB" dirty="0"/>
              <a:t># Set start to launch site for  both.</a:t>
            </a:r>
          </a:p>
          <a:p>
            <a:r>
              <a:rPr lang="en-GB" dirty="0"/>
              <a:t>rocket_target1.set_start_location([20,40])</a:t>
            </a:r>
          </a:p>
          <a:p>
            <a:r>
              <a:rPr lang="en-GB" dirty="0"/>
              <a:t>rocket_target2.set_start_location([20,40])</a:t>
            </a:r>
          </a:p>
          <a:p>
            <a:endParaRPr lang="en-GB" dirty="0"/>
          </a:p>
          <a:p>
            <a:r>
              <a:rPr lang="en-GB" dirty="0"/>
              <a:t># Only launch rocket 1.</a:t>
            </a:r>
          </a:p>
          <a:p>
            <a:r>
              <a:rPr lang="en-GB" dirty="0"/>
              <a:t>rocket_target1.launched = True</a:t>
            </a:r>
          </a:p>
          <a:p>
            <a:r>
              <a:rPr lang="en-GB" dirty="0"/>
              <a:t>rocket_target2.launched = False</a:t>
            </a:r>
          </a:p>
          <a:p>
            <a:endParaRPr lang="en-GB" dirty="0"/>
          </a:p>
          <a:p>
            <a:r>
              <a:rPr lang="en-GB" dirty="0"/>
              <a:t># Update positions so we know where both rockets are.</a:t>
            </a:r>
          </a:p>
          <a:p>
            <a:r>
              <a:rPr lang="en-GB" dirty="0"/>
              <a:t>for </a:t>
            </a:r>
            <a:r>
              <a:rPr lang="en-GB" dirty="0" err="1"/>
              <a:t>i</a:t>
            </a:r>
            <a:r>
              <a:rPr lang="en-GB" dirty="0"/>
              <a:t> in range(</a:t>
            </a:r>
            <a:r>
              <a:rPr lang="en-GB" dirty="0" err="1"/>
              <a:t>minutes_to_detonation</a:t>
            </a:r>
            <a:r>
              <a:rPr lang="en-GB" dirty="0"/>
              <a:t>, 0, -1):</a:t>
            </a:r>
          </a:p>
          <a:p>
            <a:r>
              <a:rPr lang="en-GB" dirty="0"/>
              <a:t>    rocket_target1.update_location()</a:t>
            </a:r>
          </a:p>
          <a:p>
            <a:r>
              <a:rPr lang="en-GB" dirty="0"/>
              <a:t>    rocket_target2.update_location()</a:t>
            </a:r>
          </a:p>
          <a:p>
            <a:r>
              <a:rPr lang="en-GB" dirty="0"/>
              <a:t>        </a:t>
            </a:r>
          </a:p>
          <a:p>
            <a:r>
              <a:rPr lang="en-GB" dirty="0"/>
              <a:t># Explode rocket 1</a:t>
            </a:r>
          </a:p>
          <a:p>
            <a:r>
              <a:rPr lang="en-GB" dirty="0"/>
              <a:t>print("rocket 1 detonated at " + </a:t>
            </a:r>
            <a:r>
              <a:rPr lang="en-GB" dirty="0" err="1"/>
              <a:t>str</a:t>
            </a:r>
            <a:r>
              <a:rPr lang="en-GB" dirty="0"/>
              <a:t>(rocket_target1.current_coordinates))</a:t>
            </a:r>
          </a:p>
          <a:p>
            <a:r>
              <a:rPr lang="en-GB" dirty="0"/>
              <a:t>print("rocket 2 at " + </a:t>
            </a:r>
            <a:r>
              <a:rPr lang="en-GB" dirty="0" err="1"/>
              <a:t>str</a:t>
            </a:r>
            <a:r>
              <a:rPr lang="en-GB" dirty="0"/>
              <a:t>(rocket_target2.current_coordinates)) </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scopetest4.py-----------------------------------------------------------------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module start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class </a:t>
            </a:r>
            <a:r>
              <a:rPr lang="en-GB" dirty="0" err="1"/>
              <a:t>GeoPoint</a:t>
            </a:r>
            <a:r>
              <a:rPr lang="en-GB"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r>
              <a:rPr lang="en-GB" dirty="0" err="1"/>
              <a:t>current_coordinates</a:t>
            </a:r>
            <a:r>
              <a:rPr lang="en-GB" dirty="0"/>
              <a:t> = [0,0]</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launched = False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start = [0,0]</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def </a:t>
            </a:r>
            <a:r>
              <a:rPr lang="en-GB" dirty="0" err="1"/>
              <a:t>set_start_location</a:t>
            </a:r>
            <a:r>
              <a:rPr lang="en-GB" dirty="0"/>
              <a:t>(</a:t>
            </a:r>
            <a:r>
              <a:rPr lang="en-GB" dirty="0" err="1"/>
              <a:t>self,coordinates</a:t>
            </a:r>
            <a:r>
              <a:rPr lang="en-GB"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r>
              <a:rPr lang="en-GB" dirty="0" err="1"/>
              <a:t>self.start</a:t>
            </a:r>
            <a:r>
              <a:rPr lang="en-GB" dirty="0"/>
              <a:t> = coordinates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r>
              <a:rPr lang="en-GB" dirty="0" err="1"/>
              <a:t>self.current_coordinates</a:t>
            </a:r>
            <a:r>
              <a:rPr lang="en-GB" dirty="0"/>
              <a:t>[0] = coordinates[0]</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r>
              <a:rPr lang="en-GB" dirty="0" err="1"/>
              <a:t>self.current_coordinates</a:t>
            </a:r>
            <a:r>
              <a:rPr lang="en-GB" dirty="0"/>
              <a:t>[0] = coordinates[1]</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 now try uncommenting the following: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 </a:t>
            </a:r>
            <a:r>
              <a:rPr lang="en-GB" dirty="0" err="1"/>
              <a:t>self.current_coordinates</a:t>
            </a:r>
            <a:r>
              <a:rPr lang="en-GB" dirty="0"/>
              <a:t> = [coordinates[0],coordinates[1]]</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 Why do you think there's a difference?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def </a:t>
            </a:r>
            <a:r>
              <a:rPr lang="en-GB" dirty="0" err="1"/>
              <a:t>update_location</a:t>
            </a:r>
            <a:r>
              <a:rPr lang="en-GB" dirty="0"/>
              <a:t>(self):</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if </a:t>
            </a:r>
            <a:r>
              <a:rPr lang="en-GB" dirty="0" err="1"/>
              <a:t>self.launched</a:t>
            </a:r>
            <a:r>
              <a:rPr lang="en-GB"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r>
              <a:rPr lang="en-GB" dirty="0" err="1"/>
              <a:t>self.current_coordinates</a:t>
            </a:r>
            <a:r>
              <a:rPr lang="en-GB" dirty="0"/>
              <a:t>[0] = </a:t>
            </a:r>
            <a:r>
              <a:rPr lang="en-GB" dirty="0" err="1"/>
              <a:t>self.current_coordinates</a:t>
            </a:r>
            <a:r>
              <a:rPr lang="en-GB" dirty="0"/>
              <a:t>[0] + 1</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r>
              <a:rPr lang="en-GB" dirty="0" err="1"/>
              <a:t>self.current_coordinates</a:t>
            </a:r>
            <a:r>
              <a:rPr lang="en-GB" dirty="0"/>
              <a:t>[1] = </a:t>
            </a:r>
            <a:r>
              <a:rPr lang="en-GB" dirty="0" err="1"/>
              <a:t>self.current_coordinates</a:t>
            </a:r>
            <a:r>
              <a:rPr lang="en-GB" dirty="0"/>
              <a:t>[1] + 1</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else: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r>
              <a:rPr lang="en-GB" dirty="0" err="1"/>
              <a:t>self.current_coordinates</a:t>
            </a:r>
            <a:r>
              <a:rPr lang="en-GB" dirty="0"/>
              <a:t>[0] = </a:t>
            </a:r>
            <a:r>
              <a:rPr lang="en-GB" dirty="0" err="1"/>
              <a:t>self.start</a:t>
            </a:r>
            <a:r>
              <a:rPr lang="en-GB" dirty="0"/>
              <a:t>[0]</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r>
              <a:rPr lang="en-GB" dirty="0" err="1"/>
              <a:t>self.current_coordinates</a:t>
            </a:r>
            <a:r>
              <a:rPr lang="en-GB" dirty="0"/>
              <a:t>[1] = </a:t>
            </a:r>
            <a:r>
              <a:rPr lang="en-GB" dirty="0" err="1"/>
              <a:t>self.start</a:t>
            </a:r>
            <a:r>
              <a:rPr lang="en-GB" dirty="0"/>
              <a:t>[1]</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23</a:t>
            </a:fld>
            <a:endParaRPr lang="en-GB"/>
          </a:p>
        </p:txBody>
      </p:sp>
    </p:spTree>
    <p:extLst>
      <p:ext uri="{BB962C8B-B14F-4D97-AF65-F5344CB8AC3E}">
        <p14:creationId xmlns:p14="http://schemas.microsoft.com/office/powerpoint/2010/main" val="23522323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24</a:t>
            </a:fld>
            <a:endParaRPr lang="en-GB"/>
          </a:p>
        </p:txBody>
      </p:sp>
    </p:spTree>
    <p:extLst>
      <p:ext uri="{BB962C8B-B14F-4D97-AF65-F5344CB8AC3E}">
        <p14:creationId xmlns:p14="http://schemas.microsoft.com/office/powerpoint/2010/main" val="2270593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a:t>
            </a:fld>
            <a:endParaRPr lang="en-GB"/>
          </a:p>
        </p:txBody>
      </p:sp>
    </p:spTree>
    <p:extLst>
      <p:ext uri="{BB962C8B-B14F-4D97-AF65-F5344CB8AC3E}">
        <p14:creationId xmlns:p14="http://schemas.microsoft.com/office/powerpoint/2010/main" val="31626789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5</a:t>
            </a:fld>
            <a:endParaRPr lang="en-GB"/>
          </a:p>
        </p:txBody>
      </p:sp>
    </p:spTree>
    <p:extLst>
      <p:ext uri="{BB962C8B-B14F-4D97-AF65-F5344CB8AC3E}">
        <p14:creationId xmlns:p14="http://schemas.microsoft.com/office/powerpoint/2010/main" val="30915797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All objects have a class associated with them. To find out the class, use the type function.</a:t>
            </a:r>
          </a:p>
        </p:txBody>
      </p:sp>
      <p:sp>
        <p:nvSpPr>
          <p:cNvPr id="4" name="Slide Number Placeholder 3"/>
          <p:cNvSpPr>
            <a:spLocks noGrp="1"/>
          </p:cNvSpPr>
          <p:nvPr>
            <p:ph type="sldNum" sz="quarter" idx="10"/>
          </p:nvPr>
        </p:nvSpPr>
        <p:spPr/>
        <p:txBody>
          <a:bodyPr/>
          <a:lstStyle/>
          <a:p>
            <a:fld id="{40AF8E6D-2F87-4F6A-97CA-AABE12BDBAA7}" type="slidenum">
              <a:rPr lang="en-GB" smtClean="0"/>
              <a:t>6</a:t>
            </a:fld>
            <a:endParaRPr lang="en-GB"/>
          </a:p>
        </p:txBody>
      </p:sp>
    </p:spTree>
    <p:extLst>
      <p:ext uri="{BB962C8B-B14F-4D97-AF65-F5344CB8AC3E}">
        <p14:creationId xmlns:p14="http://schemas.microsoft.com/office/powerpoint/2010/main" val="14145324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7</a:t>
            </a:fld>
            <a:endParaRPr lang="en-GB"/>
          </a:p>
        </p:txBody>
      </p:sp>
    </p:spTree>
    <p:extLst>
      <p:ext uri="{BB962C8B-B14F-4D97-AF65-F5344CB8AC3E}">
        <p14:creationId xmlns:p14="http://schemas.microsoft.com/office/powerpoint/2010/main" val="10646558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 understand this, we need to understand that it happens whenever we call any function defined</a:t>
            </a:r>
            <a:r>
              <a:rPr lang="en-GB" baseline="0" dirty="0"/>
              <a:t> inside a class that is made into an object.</a:t>
            </a:r>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10</a:t>
            </a:fld>
            <a:endParaRPr lang="en-GB"/>
          </a:p>
        </p:txBody>
      </p:sp>
    </p:spTree>
    <p:extLst>
      <p:ext uri="{BB962C8B-B14F-4D97-AF65-F5344CB8AC3E}">
        <p14:creationId xmlns:p14="http://schemas.microsoft.com/office/powerpoint/2010/main" val="6538488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From the docs: "If you access a method (a function defined in a class namespace) through an instance, you get a special object: a </a:t>
            </a:r>
            <a:r>
              <a:rPr lang="en-GB" i="1" dirty="0"/>
              <a:t>bound method</a:t>
            </a:r>
            <a:r>
              <a:rPr lang="en-GB" dirty="0"/>
              <a:t> (also called </a:t>
            </a:r>
            <a:r>
              <a:rPr lang="en-GB" i="1" dirty="0"/>
              <a:t>instance method</a:t>
            </a:r>
            <a:r>
              <a:rPr lang="en-GB" dirty="0"/>
              <a:t>) object. When called, it will add the self argument to the argument list…"</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11</a:t>
            </a:fld>
            <a:endParaRPr lang="en-GB"/>
          </a:p>
        </p:txBody>
      </p:sp>
    </p:spTree>
    <p:extLst>
      <p:ext uri="{BB962C8B-B14F-4D97-AF65-F5344CB8AC3E}">
        <p14:creationId xmlns:p14="http://schemas.microsoft.com/office/powerpoint/2010/main" val="8816464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Here's the info from the docs: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"If you access a method (a function defined in a class namespace) through an instance, you get a special object: a </a:t>
            </a:r>
            <a:r>
              <a:rPr lang="en-GB" i="1" dirty="0"/>
              <a:t>bound method</a:t>
            </a:r>
            <a:r>
              <a:rPr lang="en-GB" dirty="0"/>
              <a:t> (also called </a:t>
            </a:r>
            <a:r>
              <a:rPr lang="en-GB" i="1" dirty="0"/>
              <a:t>instance method</a:t>
            </a:r>
            <a:r>
              <a:rPr lang="en-GB" dirty="0"/>
              <a:t>) object. When called, it will add the self argument to the argument list…"</a:t>
            </a:r>
          </a:p>
          <a:p>
            <a:endParaRPr lang="en-GB" dirty="0"/>
          </a:p>
          <a:p>
            <a:pPr marL="0" indent="0">
              <a:buNone/>
            </a:pPr>
            <a:r>
              <a:rPr lang="en-GB" dirty="0"/>
              <a:t>"When an instance method object is called, the underlying function (__</a:t>
            </a:r>
            <a:r>
              <a:rPr lang="en-GB" dirty="0" err="1"/>
              <a:t>func</a:t>
            </a:r>
            <a:r>
              <a:rPr lang="en-GB" dirty="0"/>
              <a:t>__) is called, inserting the class instance (__self__) in front of the argument list. For instance, when C is a class which contains a definition for a function f(), and x is an instance of C, calling </a:t>
            </a:r>
            <a:r>
              <a:rPr lang="en-GB" dirty="0" err="1"/>
              <a:t>x.f</a:t>
            </a:r>
            <a:r>
              <a:rPr lang="en-GB" dirty="0"/>
              <a:t>(1) is equivalent to calling </a:t>
            </a:r>
            <a:r>
              <a:rPr lang="en-GB" dirty="0" err="1"/>
              <a:t>C.f</a:t>
            </a:r>
            <a:r>
              <a:rPr lang="en-GB" dirty="0"/>
              <a:t>(x, 1).</a:t>
            </a:r>
          </a:p>
          <a:p>
            <a:pPr marL="0" indent="0">
              <a:buNone/>
            </a:pPr>
            <a:endParaRPr lang="en-GB" dirty="0"/>
          </a:p>
          <a:p>
            <a:pPr marL="0" indent="0">
              <a:buNone/>
            </a:pPr>
            <a:r>
              <a:rPr lang="en-GB" dirty="0"/>
              <a:t>When an instance method object is derived from a class method object, the “class instance” stored in __self__ will actually be the class itself, so that calling either </a:t>
            </a:r>
            <a:r>
              <a:rPr lang="en-GB" dirty="0" err="1"/>
              <a:t>x.f</a:t>
            </a:r>
            <a:r>
              <a:rPr lang="en-GB" dirty="0"/>
              <a:t>(1) or </a:t>
            </a:r>
            <a:r>
              <a:rPr lang="en-GB" dirty="0" err="1"/>
              <a:t>C.f</a:t>
            </a:r>
            <a:r>
              <a:rPr lang="en-GB" dirty="0"/>
              <a:t>(1) is equivalent to calling f(C,1) where f is the underlying function."</a:t>
            </a:r>
          </a:p>
          <a:p>
            <a:endParaRPr lang="en-GB" dirty="0"/>
          </a:p>
          <a:p>
            <a:r>
              <a:rPr lang="en-GB" dirty="0"/>
              <a:t>You can find a nice analysis of this by Hillel Wayne at:</a:t>
            </a:r>
          </a:p>
          <a:p>
            <a:r>
              <a:rPr lang="en-GB" dirty="0"/>
              <a:t>https://medium.com/@hwayne/stupid-python-tricks-abusing-explicit-self-53d46b72e9e0</a:t>
            </a:r>
          </a:p>
        </p:txBody>
      </p:sp>
      <p:sp>
        <p:nvSpPr>
          <p:cNvPr id="4" name="Slide Number Placeholder 3"/>
          <p:cNvSpPr>
            <a:spLocks noGrp="1"/>
          </p:cNvSpPr>
          <p:nvPr>
            <p:ph type="sldNum" sz="quarter" idx="10"/>
          </p:nvPr>
        </p:nvSpPr>
        <p:spPr/>
        <p:txBody>
          <a:bodyPr/>
          <a:lstStyle/>
          <a:p>
            <a:fld id="{40AF8E6D-2F87-4F6A-97CA-AABE12BDBAA7}" type="slidenum">
              <a:rPr lang="en-GB" smtClean="0"/>
              <a:t>12</a:t>
            </a:fld>
            <a:endParaRPr lang="en-GB"/>
          </a:p>
        </p:txBody>
      </p:sp>
    </p:spTree>
    <p:extLst>
      <p:ext uri="{BB962C8B-B14F-4D97-AF65-F5344CB8AC3E}">
        <p14:creationId xmlns:p14="http://schemas.microsoft.com/office/powerpoint/2010/main" val="13806554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13</a:t>
            </a:fld>
            <a:endParaRPr lang="en-GB"/>
          </a:p>
        </p:txBody>
      </p:sp>
    </p:spTree>
    <p:extLst>
      <p:ext uri="{BB962C8B-B14F-4D97-AF65-F5344CB8AC3E}">
        <p14:creationId xmlns:p14="http://schemas.microsoft.com/office/powerpoint/2010/main" val="900747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9F0E3-1DEC-46B1-B715-5564EC81CC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F010337-6B9C-490F-9748-CF9EB3CC31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195DC1-471D-4158-B4C0-26ABF3007B4B}"/>
              </a:ext>
            </a:extLst>
          </p:cNvPr>
          <p:cNvSpPr>
            <a:spLocks noGrp="1"/>
          </p:cNvSpPr>
          <p:nvPr>
            <p:ph type="dt" sz="half" idx="10"/>
          </p:nvPr>
        </p:nvSpPr>
        <p:spPr/>
        <p:txBody>
          <a:bodyPr/>
          <a:lstStyle/>
          <a:p>
            <a:fld id="{7F15C198-0286-4978-B10F-877371E3E014}" type="datetimeFigureOut">
              <a:rPr lang="en-GB" smtClean="0"/>
              <a:t>02/11/2017</a:t>
            </a:fld>
            <a:endParaRPr lang="en-GB"/>
          </a:p>
        </p:txBody>
      </p:sp>
      <p:sp>
        <p:nvSpPr>
          <p:cNvPr id="5" name="Footer Placeholder 4">
            <a:extLst>
              <a:ext uri="{FF2B5EF4-FFF2-40B4-BE49-F238E27FC236}">
                <a16:creationId xmlns:a16="http://schemas.microsoft.com/office/drawing/2014/main" id="{49CFD95E-788A-4050-99B9-9F8DCAB291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B3994D5-8159-4CBD-BC45-FB2BB3EB46F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37370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F699B-93B4-41E7-919E-399956BA5C9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C9C565E-14CE-4731-91A2-DB9CAAC776D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EEAD6F-E3A6-4DDF-83E9-02D37D35F285}"/>
              </a:ext>
            </a:extLst>
          </p:cNvPr>
          <p:cNvSpPr>
            <a:spLocks noGrp="1"/>
          </p:cNvSpPr>
          <p:nvPr>
            <p:ph type="dt" sz="half" idx="10"/>
          </p:nvPr>
        </p:nvSpPr>
        <p:spPr/>
        <p:txBody>
          <a:bodyPr/>
          <a:lstStyle/>
          <a:p>
            <a:fld id="{7F15C198-0286-4978-B10F-877371E3E014}" type="datetimeFigureOut">
              <a:rPr lang="en-GB" smtClean="0"/>
              <a:t>02/11/2017</a:t>
            </a:fld>
            <a:endParaRPr lang="en-GB"/>
          </a:p>
        </p:txBody>
      </p:sp>
      <p:sp>
        <p:nvSpPr>
          <p:cNvPr id="5" name="Footer Placeholder 4">
            <a:extLst>
              <a:ext uri="{FF2B5EF4-FFF2-40B4-BE49-F238E27FC236}">
                <a16:creationId xmlns:a16="http://schemas.microsoft.com/office/drawing/2014/main" id="{20AD1376-91E7-4AE6-B455-B590365F9D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E26C96-033E-42AD-B9C0-E5BDFB081DF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3212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F29EFD-C5DD-40E1-B027-1F860B8FA07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06F45A3-A0A0-47B1-9F46-1B200BD4734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9FADEF-A226-471C-B363-7735F4073236}"/>
              </a:ext>
            </a:extLst>
          </p:cNvPr>
          <p:cNvSpPr>
            <a:spLocks noGrp="1"/>
          </p:cNvSpPr>
          <p:nvPr>
            <p:ph type="dt" sz="half" idx="10"/>
          </p:nvPr>
        </p:nvSpPr>
        <p:spPr/>
        <p:txBody>
          <a:bodyPr/>
          <a:lstStyle/>
          <a:p>
            <a:fld id="{7F15C198-0286-4978-B10F-877371E3E014}" type="datetimeFigureOut">
              <a:rPr lang="en-GB" smtClean="0"/>
              <a:t>02/11/2017</a:t>
            </a:fld>
            <a:endParaRPr lang="en-GB"/>
          </a:p>
        </p:txBody>
      </p:sp>
      <p:sp>
        <p:nvSpPr>
          <p:cNvPr id="5" name="Footer Placeholder 4">
            <a:extLst>
              <a:ext uri="{FF2B5EF4-FFF2-40B4-BE49-F238E27FC236}">
                <a16:creationId xmlns:a16="http://schemas.microsoft.com/office/drawing/2014/main" id="{C5EA68FC-34EC-4467-AB2C-205D169E19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6926806-2BF6-4350-9696-13184FABC1D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467162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CC681-92F5-4172-9843-D4A25F823EA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8DAE0DE-5ACE-4F8E-8B18-EA529A356FC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A54581-B1B7-451B-A7E7-C1FE61B21FC7}"/>
              </a:ext>
            </a:extLst>
          </p:cNvPr>
          <p:cNvSpPr>
            <a:spLocks noGrp="1"/>
          </p:cNvSpPr>
          <p:nvPr>
            <p:ph type="dt" sz="half" idx="10"/>
          </p:nvPr>
        </p:nvSpPr>
        <p:spPr/>
        <p:txBody>
          <a:bodyPr/>
          <a:lstStyle/>
          <a:p>
            <a:fld id="{7F15C198-0286-4978-B10F-877371E3E014}" type="datetimeFigureOut">
              <a:rPr lang="en-GB" smtClean="0"/>
              <a:t>02/11/2017</a:t>
            </a:fld>
            <a:endParaRPr lang="en-GB"/>
          </a:p>
        </p:txBody>
      </p:sp>
      <p:sp>
        <p:nvSpPr>
          <p:cNvPr id="5" name="Footer Placeholder 4">
            <a:extLst>
              <a:ext uri="{FF2B5EF4-FFF2-40B4-BE49-F238E27FC236}">
                <a16:creationId xmlns:a16="http://schemas.microsoft.com/office/drawing/2014/main" id="{9E41066C-DB19-4237-A027-6DA09BCFA9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8517B1-0C19-4EF0-8F47-0650A08AC03F}"/>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840114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00EC5-C6F4-4CFC-BB8B-9CDA9B5259C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EBF61D9-1F23-4424-BE39-D53C145567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4AB635-654C-4EC0-929F-9F1A3FE9EC62}"/>
              </a:ext>
            </a:extLst>
          </p:cNvPr>
          <p:cNvSpPr>
            <a:spLocks noGrp="1"/>
          </p:cNvSpPr>
          <p:nvPr>
            <p:ph type="dt" sz="half" idx="10"/>
          </p:nvPr>
        </p:nvSpPr>
        <p:spPr/>
        <p:txBody>
          <a:bodyPr/>
          <a:lstStyle/>
          <a:p>
            <a:fld id="{7F15C198-0286-4978-B10F-877371E3E014}" type="datetimeFigureOut">
              <a:rPr lang="en-GB" smtClean="0"/>
              <a:t>02/11/2017</a:t>
            </a:fld>
            <a:endParaRPr lang="en-GB"/>
          </a:p>
        </p:txBody>
      </p:sp>
      <p:sp>
        <p:nvSpPr>
          <p:cNvPr id="5" name="Footer Placeholder 4">
            <a:extLst>
              <a:ext uri="{FF2B5EF4-FFF2-40B4-BE49-F238E27FC236}">
                <a16:creationId xmlns:a16="http://schemas.microsoft.com/office/drawing/2014/main" id="{50A99E75-01D2-43FD-8DD6-963F3415E5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804BE6-3E07-4210-BF3E-EC65D095BBE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649442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3B3CF-7C7F-4288-87A6-787E573959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464FA1B-B65E-4AC6-BC13-AD67348B0E4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86B0F39-6CD9-4463-946F-A5091936519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DB5E872-2DAC-4C44-9CE7-12CB5B6F46F9}"/>
              </a:ext>
            </a:extLst>
          </p:cNvPr>
          <p:cNvSpPr>
            <a:spLocks noGrp="1"/>
          </p:cNvSpPr>
          <p:nvPr>
            <p:ph type="dt" sz="half" idx="10"/>
          </p:nvPr>
        </p:nvSpPr>
        <p:spPr/>
        <p:txBody>
          <a:bodyPr/>
          <a:lstStyle/>
          <a:p>
            <a:fld id="{7F15C198-0286-4978-B10F-877371E3E014}" type="datetimeFigureOut">
              <a:rPr lang="en-GB" smtClean="0"/>
              <a:t>02/11/2017</a:t>
            </a:fld>
            <a:endParaRPr lang="en-GB"/>
          </a:p>
        </p:txBody>
      </p:sp>
      <p:sp>
        <p:nvSpPr>
          <p:cNvPr id="6" name="Footer Placeholder 5">
            <a:extLst>
              <a:ext uri="{FF2B5EF4-FFF2-40B4-BE49-F238E27FC236}">
                <a16:creationId xmlns:a16="http://schemas.microsoft.com/office/drawing/2014/main" id="{8900F7DA-7FDC-4F09-9B39-BDBDD7E040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22EE91-2857-41DA-99D4-65B61452D95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2105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2F0A5-2CCC-48C5-B89B-E0A1B1D8046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D7A14E5-BE3B-42F6-9B11-765F53A295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0DA1860-13A7-4188-9C43-F15D2C61B49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5F5E94B-94D2-4566-A638-763F369429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0DB6081-BA03-4F62-B362-796595F0D3D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4745CE4-ECBE-4A13-BC8F-D71C51EA83EF}"/>
              </a:ext>
            </a:extLst>
          </p:cNvPr>
          <p:cNvSpPr>
            <a:spLocks noGrp="1"/>
          </p:cNvSpPr>
          <p:nvPr>
            <p:ph type="dt" sz="half" idx="10"/>
          </p:nvPr>
        </p:nvSpPr>
        <p:spPr/>
        <p:txBody>
          <a:bodyPr/>
          <a:lstStyle/>
          <a:p>
            <a:fld id="{7F15C198-0286-4978-B10F-877371E3E014}" type="datetimeFigureOut">
              <a:rPr lang="en-GB" smtClean="0"/>
              <a:t>02/11/2017</a:t>
            </a:fld>
            <a:endParaRPr lang="en-GB"/>
          </a:p>
        </p:txBody>
      </p:sp>
      <p:sp>
        <p:nvSpPr>
          <p:cNvPr id="8" name="Footer Placeholder 7">
            <a:extLst>
              <a:ext uri="{FF2B5EF4-FFF2-40B4-BE49-F238E27FC236}">
                <a16:creationId xmlns:a16="http://schemas.microsoft.com/office/drawing/2014/main" id="{EF4B10DF-8046-4917-8329-F6ECF4A8563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CE9AB88-500E-406E-A3B0-A1569605DDB3}"/>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424226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CDC35-1C97-4AFE-A6F9-5472158F813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E03EA8E-1324-4009-A219-F88C29216429}"/>
              </a:ext>
            </a:extLst>
          </p:cNvPr>
          <p:cNvSpPr>
            <a:spLocks noGrp="1"/>
          </p:cNvSpPr>
          <p:nvPr>
            <p:ph type="dt" sz="half" idx="10"/>
          </p:nvPr>
        </p:nvSpPr>
        <p:spPr/>
        <p:txBody>
          <a:bodyPr/>
          <a:lstStyle/>
          <a:p>
            <a:fld id="{7F15C198-0286-4978-B10F-877371E3E014}" type="datetimeFigureOut">
              <a:rPr lang="en-GB" smtClean="0"/>
              <a:t>02/11/2017</a:t>
            </a:fld>
            <a:endParaRPr lang="en-GB"/>
          </a:p>
        </p:txBody>
      </p:sp>
      <p:sp>
        <p:nvSpPr>
          <p:cNvPr id="4" name="Footer Placeholder 3">
            <a:extLst>
              <a:ext uri="{FF2B5EF4-FFF2-40B4-BE49-F238E27FC236}">
                <a16:creationId xmlns:a16="http://schemas.microsoft.com/office/drawing/2014/main" id="{0970797D-0BF8-4527-BC0C-41F3FED9B18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7E9ADAE-5AFE-4622-A4FE-970A04ABA8EB}"/>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202123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EFE443-86C8-47FA-9C3F-58E195AC7CE1}"/>
              </a:ext>
            </a:extLst>
          </p:cNvPr>
          <p:cNvSpPr>
            <a:spLocks noGrp="1"/>
          </p:cNvSpPr>
          <p:nvPr>
            <p:ph type="dt" sz="half" idx="10"/>
          </p:nvPr>
        </p:nvSpPr>
        <p:spPr/>
        <p:txBody>
          <a:bodyPr/>
          <a:lstStyle/>
          <a:p>
            <a:fld id="{7F15C198-0286-4978-B10F-877371E3E014}" type="datetimeFigureOut">
              <a:rPr lang="en-GB" smtClean="0"/>
              <a:t>02/11/2017</a:t>
            </a:fld>
            <a:endParaRPr lang="en-GB"/>
          </a:p>
        </p:txBody>
      </p:sp>
      <p:sp>
        <p:nvSpPr>
          <p:cNvPr id="3" name="Footer Placeholder 2">
            <a:extLst>
              <a:ext uri="{FF2B5EF4-FFF2-40B4-BE49-F238E27FC236}">
                <a16:creationId xmlns:a16="http://schemas.microsoft.com/office/drawing/2014/main" id="{9659A948-37D3-42E0-933B-D3346F1556C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C0DF4E6-CF48-4CA2-A526-BCB3E665586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991550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74ED9-2181-4D7D-A22B-E504919A4D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255F99F-442A-40EF-B6D9-8AE3FD7DDC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0D5618F-CEA0-4CC2-9F91-33C9A271A0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8D93E4B-BBFF-41AD-9467-55B3B6B65D8C}"/>
              </a:ext>
            </a:extLst>
          </p:cNvPr>
          <p:cNvSpPr>
            <a:spLocks noGrp="1"/>
          </p:cNvSpPr>
          <p:nvPr>
            <p:ph type="dt" sz="half" idx="10"/>
          </p:nvPr>
        </p:nvSpPr>
        <p:spPr/>
        <p:txBody>
          <a:bodyPr/>
          <a:lstStyle/>
          <a:p>
            <a:fld id="{7F15C198-0286-4978-B10F-877371E3E014}" type="datetimeFigureOut">
              <a:rPr lang="en-GB" smtClean="0"/>
              <a:t>02/11/2017</a:t>
            </a:fld>
            <a:endParaRPr lang="en-GB"/>
          </a:p>
        </p:txBody>
      </p:sp>
      <p:sp>
        <p:nvSpPr>
          <p:cNvPr id="6" name="Footer Placeholder 5">
            <a:extLst>
              <a:ext uri="{FF2B5EF4-FFF2-40B4-BE49-F238E27FC236}">
                <a16:creationId xmlns:a16="http://schemas.microsoft.com/office/drawing/2014/main" id="{B4A1EED0-6CFF-4B36-9E7E-B28289B467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410B51B-459C-4C50-BA52-C162524971CA}"/>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106102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D10B4-A81C-4DE1-8383-56506689F4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698D5E9-601C-4784-A35E-A21C5D37EB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5F8BB5B-A39E-4356-A604-BBFCA29098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532E38B-8A3F-4CBF-A623-7D746C4193EF}"/>
              </a:ext>
            </a:extLst>
          </p:cNvPr>
          <p:cNvSpPr>
            <a:spLocks noGrp="1"/>
          </p:cNvSpPr>
          <p:nvPr>
            <p:ph type="dt" sz="half" idx="10"/>
          </p:nvPr>
        </p:nvSpPr>
        <p:spPr/>
        <p:txBody>
          <a:bodyPr/>
          <a:lstStyle/>
          <a:p>
            <a:fld id="{7F15C198-0286-4978-B10F-877371E3E014}" type="datetimeFigureOut">
              <a:rPr lang="en-GB" smtClean="0"/>
              <a:t>02/11/2017</a:t>
            </a:fld>
            <a:endParaRPr lang="en-GB"/>
          </a:p>
        </p:txBody>
      </p:sp>
      <p:sp>
        <p:nvSpPr>
          <p:cNvPr id="6" name="Footer Placeholder 5">
            <a:extLst>
              <a:ext uri="{FF2B5EF4-FFF2-40B4-BE49-F238E27FC236}">
                <a16:creationId xmlns:a16="http://schemas.microsoft.com/office/drawing/2014/main" id="{3356A909-848A-49DA-94DD-656E49C6ABF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AE1EED-919A-4634-BCF7-574685131BE1}"/>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898910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4BA5F1-6827-423D-B0C0-F2640AB160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8DAB672-1910-4405-97A2-4CE7CEAE1D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6B69774-A2CF-4E6B-9892-53D6CD6894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15C198-0286-4978-B10F-877371E3E014}" type="datetimeFigureOut">
              <a:rPr lang="en-GB" smtClean="0"/>
              <a:t>02/11/2017</a:t>
            </a:fld>
            <a:endParaRPr lang="en-GB"/>
          </a:p>
        </p:txBody>
      </p:sp>
      <p:sp>
        <p:nvSpPr>
          <p:cNvPr id="5" name="Footer Placeholder 4">
            <a:extLst>
              <a:ext uri="{FF2B5EF4-FFF2-40B4-BE49-F238E27FC236}">
                <a16:creationId xmlns:a16="http://schemas.microsoft.com/office/drawing/2014/main" id="{C7B97D22-587F-489E-89F3-20BD5BE587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2B919AF-E929-40C7-95C1-01D45FC43D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CE0BD-95E0-4F46-9ACA-B8EA446F9D5D}" type="slidenum">
              <a:rPr lang="en-GB" smtClean="0"/>
              <a:t>‹#›</a:t>
            </a:fld>
            <a:endParaRPr lang="en-GB"/>
          </a:p>
        </p:txBody>
      </p:sp>
    </p:spTree>
    <p:extLst>
      <p:ext uri="{BB962C8B-B14F-4D97-AF65-F5344CB8AC3E}">
        <p14:creationId xmlns:p14="http://schemas.microsoft.com/office/powerpoint/2010/main" val="2616388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EDC7E-2841-416E-A241-545FCCCF4F9B}"/>
              </a:ext>
            </a:extLst>
          </p:cNvPr>
          <p:cNvSpPr>
            <a:spLocks noGrp="1"/>
          </p:cNvSpPr>
          <p:nvPr>
            <p:ph type="title"/>
          </p:nvPr>
        </p:nvSpPr>
        <p:spPr/>
        <p:txBody>
          <a:bodyPr/>
          <a:lstStyle/>
          <a:p>
            <a:pPr algn="r"/>
            <a:r>
              <a:rPr lang="en-GB" dirty="0"/>
              <a:t>Review</a:t>
            </a:r>
          </a:p>
        </p:txBody>
      </p:sp>
      <p:sp>
        <p:nvSpPr>
          <p:cNvPr id="3" name="Content Placeholder 2">
            <a:extLst>
              <a:ext uri="{FF2B5EF4-FFF2-40B4-BE49-F238E27FC236}">
                <a16:creationId xmlns:a16="http://schemas.microsoft.com/office/drawing/2014/main" id="{350F5643-D151-4FB7-9B2A-0C5788772B21}"/>
              </a:ext>
            </a:extLst>
          </p:cNvPr>
          <p:cNvSpPr>
            <a:spLocks noGrp="1"/>
          </p:cNvSpPr>
          <p:nvPr>
            <p:ph idx="1"/>
          </p:nvPr>
        </p:nvSpPr>
        <p:spPr>
          <a:xfrm>
            <a:off x="281354" y="1491175"/>
            <a:ext cx="11072446" cy="5148776"/>
          </a:xfrm>
        </p:spPr>
        <p:txBody>
          <a:bodyPr/>
          <a:lstStyle/>
          <a:p>
            <a:pPr marL="0" indent="0">
              <a:buNone/>
            </a:pPr>
            <a:r>
              <a:rPr lang="en-GB" dirty="0"/>
              <a:t>Object Oriented Programming centres on </a:t>
            </a:r>
            <a:r>
              <a:rPr lang="en-GB" dirty="0">
                <a:solidFill>
                  <a:schemeClr val="accent1"/>
                </a:solidFill>
              </a:rPr>
              <a:t>objects</a:t>
            </a:r>
            <a:r>
              <a:rPr lang="en-GB" dirty="0"/>
              <a:t>: variables that include other variables and functions.</a:t>
            </a:r>
          </a:p>
          <a:p>
            <a:pPr marL="0" indent="0">
              <a:buNone/>
            </a:pPr>
            <a:endParaRPr lang="en-GB" dirty="0"/>
          </a:p>
          <a:p>
            <a:pPr marL="0" indent="0">
              <a:buNone/>
            </a:pPr>
            <a:r>
              <a:rPr lang="en-GB" dirty="0"/>
              <a:t>Each object has a particular area of work.</a:t>
            </a:r>
          </a:p>
          <a:p>
            <a:pPr marL="0" indent="0">
              <a:buNone/>
            </a:pPr>
            <a:endParaRPr lang="en-GB" dirty="0"/>
          </a:p>
          <a:p>
            <a:pPr marL="0" indent="0">
              <a:buNone/>
            </a:pPr>
            <a:r>
              <a:rPr lang="en-GB" dirty="0"/>
              <a:t>Often these objects are written by other people and we use them. Code reuse is easy.</a:t>
            </a:r>
          </a:p>
          <a:p>
            <a:pPr marL="0" indent="0">
              <a:buNone/>
            </a:pPr>
            <a:endParaRPr lang="en-GB" dirty="0"/>
          </a:p>
          <a:p>
            <a:pPr marL="0" indent="0">
              <a:buNone/>
            </a:pPr>
            <a:r>
              <a:rPr lang="en-GB" dirty="0"/>
              <a:t>We can access the inside of objects using the </a:t>
            </a:r>
            <a:r>
              <a:rPr lang="en-GB" dirty="0">
                <a:solidFill>
                  <a:schemeClr val="accent1"/>
                </a:solidFill>
              </a:rPr>
              <a:t>dot operator </a:t>
            </a:r>
            <a:r>
              <a:rPr lang="en-GB" dirty="0"/>
              <a:t>"."  </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35037153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a:t>Functions inside objects</a:t>
            </a:r>
          </a:p>
        </p:txBody>
      </p:sp>
      <p:sp>
        <p:nvSpPr>
          <p:cNvPr id="3" name="Content Placeholder 2"/>
          <p:cNvSpPr>
            <a:spLocks noGrp="1"/>
          </p:cNvSpPr>
          <p:nvPr>
            <p:ph idx="1"/>
          </p:nvPr>
        </p:nvSpPr>
        <p:spPr/>
        <p:txBody>
          <a:bodyPr/>
          <a:lstStyle/>
          <a:p>
            <a:pPr marL="0" indent="0">
              <a:buNone/>
            </a:pPr>
            <a:r>
              <a:rPr lang="en-GB" dirty="0"/>
              <a:t>We can make functions inside classes, and then call  them from objects:</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class Agent() :</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def</a:t>
            </a:r>
            <a:r>
              <a:rPr lang="en-GB" dirty="0">
                <a:latin typeface="Courier New" panose="02070309020205020404" pitchFamily="49" charset="0"/>
                <a:cs typeface="Courier New" panose="02070309020205020404" pitchFamily="49" charset="0"/>
              </a:rPr>
              <a:t> hi(self):</a:t>
            </a:r>
          </a:p>
          <a:p>
            <a:pPr marL="0" indent="0">
              <a:buNone/>
            </a:pPr>
            <a:r>
              <a:rPr lang="en-GB" dirty="0">
                <a:latin typeface="Courier New" panose="02070309020205020404" pitchFamily="49" charset="0"/>
                <a:cs typeface="Courier New" panose="02070309020205020404" pitchFamily="49" charset="0"/>
              </a:rPr>
              <a:t>		print("hello world")</a:t>
            </a:r>
          </a:p>
          <a:p>
            <a:pPr marL="0" indent="0">
              <a:buNone/>
            </a:pPr>
            <a:r>
              <a:rPr lang="en-GB" dirty="0">
                <a:latin typeface="Courier New" panose="02070309020205020404" pitchFamily="49" charset="0"/>
                <a:cs typeface="Courier New" panose="02070309020205020404" pitchFamily="49" charset="0"/>
              </a:rPr>
              <a:t>--------------------------------</a:t>
            </a:r>
          </a:p>
          <a:p>
            <a:pPr marL="0" indent="0">
              <a:spcAft>
                <a:spcPts val="1200"/>
              </a:spcAft>
              <a:buNone/>
            </a:pPr>
            <a:r>
              <a:rPr lang="en-GB" dirty="0">
                <a:latin typeface="Courier New" panose="02070309020205020404" pitchFamily="49" charset="0"/>
                <a:cs typeface="Courier New" panose="02070309020205020404" pitchFamily="49" charset="0"/>
              </a:rPr>
              <a:t>agent_1 = </a:t>
            </a:r>
            <a:r>
              <a:rPr lang="en-GB" dirty="0" err="1">
                <a:latin typeface="Courier New" panose="02070309020205020404" pitchFamily="49" charset="0"/>
                <a:cs typeface="Courier New" panose="02070309020205020404" pitchFamily="49" charset="0"/>
              </a:rPr>
              <a:t>agentframework.Agent</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agent_1.hi()</a:t>
            </a:r>
          </a:p>
        </p:txBody>
      </p:sp>
    </p:spTree>
    <p:extLst>
      <p:ext uri="{BB962C8B-B14F-4D97-AF65-F5344CB8AC3E}">
        <p14:creationId xmlns:p14="http://schemas.microsoft.com/office/powerpoint/2010/main" val="32053803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D8B85A-A4B7-4FD3-9AC8-92CE5B896CA2}"/>
              </a:ext>
            </a:extLst>
          </p:cNvPr>
          <p:cNvSpPr>
            <a:spLocks noGrp="1"/>
          </p:cNvSpPr>
          <p:nvPr>
            <p:ph type="title"/>
          </p:nvPr>
        </p:nvSpPr>
        <p:spPr/>
        <p:txBody>
          <a:bodyPr/>
          <a:lstStyle/>
          <a:p>
            <a:pPr algn="r"/>
            <a:r>
              <a:rPr lang="en-GB" dirty="0"/>
              <a:t>Methods</a:t>
            </a:r>
          </a:p>
        </p:txBody>
      </p:sp>
      <p:sp>
        <p:nvSpPr>
          <p:cNvPr id="3" name="Content Placeholder 2">
            <a:extLst>
              <a:ext uri="{FF2B5EF4-FFF2-40B4-BE49-F238E27FC236}">
                <a16:creationId xmlns:a16="http://schemas.microsoft.com/office/drawing/2014/main" id="{2FA2E3F9-0812-4F5A-85C2-599F8DCD37B8}"/>
              </a:ext>
            </a:extLst>
          </p:cNvPr>
          <p:cNvSpPr>
            <a:spLocks noGrp="1"/>
          </p:cNvSpPr>
          <p:nvPr>
            <p:ph idx="1"/>
          </p:nvPr>
        </p:nvSpPr>
        <p:spPr>
          <a:xfrm>
            <a:off x="373965" y="1375458"/>
            <a:ext cx="11555437" cy="5194154"/>
          </a:xfrm>
        </p:spPr>
        <p:txBody>
          <a:bodyPr>
            <a:normAutofit fontScale="92500"/>
          </a:bodyPr>
          <a:lstStyle/>
          <a:p>
            <a:pPr marL="0" indent="0">
              <a:spcAft>
                <a:spcPts val="1200"/>
              </a:spcAft>
              <a:buNone/>
            </a:pPr>
            <a:r>
              <a:rPr lang="en-GB" dirty="0"/>
              <a:t>When they are used, functions in classes and objects are sent to the calling code wrapped in a whole bunch of stuff. To indicate this, Python calls them </a:t>
            </a:r>
            <a:r>
              <a:rPr lang="en-GB" dirty="0">
                <a:solidFill>
                  <a:schemeClr val="accent1"/>
                </a:solidFill>
              </a:rPr>
              <a:t>methods</a:t>
            </a:r>
            <a:r>
              <a:rPr lang="en-GB" dirty="0"/>
              <a:t>.</a:t>
            </a:r>
          </a:p>
          <a:p>
            <a:pPr marL="0" indent="0">
              <a:spcAft>
                <a:spcPts val="1200"/>
              </a:spcAft>
              <a:buNone/>
            </a:pPr>
            <a:r>
              <a:rPr lang="en-GB" dirty="0"/>
              <a:t>(Note that in some languages methods are synonymous with functions and procedures, while in some methods and functions have different calls and actions).</a:t>
            </a:r>
          </a:p>
          <a:p>
            <a:pPr marL="0" indent="0">
              <a:spcAft>
                <a:spcPts val="1200"/>
              </a:spcAft>
              <a:buNone/>
            </a:pPr>
            <a:r>
              <a:rPr lang="en-GB" dirty="0"/>
              <a:t>One thing that happens between call and action is that a variable representing the object is injected into the call. By tradition this is called </a:t>
            </a:r>
            <a:r>
              <a:rPr lang="en-GB" dirty="0">
                <a:latin typeface="Courier New" panose="02070309020205020404" pitchFamily="49" charset="0"/>
                <a:cs typeface="Courier New" panose="02070309020205020404" pitchFamily="49" charset="0"/>
              </a:rPr>
              <a:t>self </a:t>
            </a:r>
            <a:r>
              <a:rPr lang="en-GB" dirty="0">
                <a:cs typeface="Courier New" panose="02070309020205020404" pitchFamily="49" charset="0"/>
              </a:rPr>
              <a:t>(it's not a keyword).</a:t>
            </a:r>
            <a:endParaRPr lang="en-GB" dirty="0"/>
          </a:p>
          <a:p>
            <a:pPr marL="0" indent="0">
              <a:buNone/>
            </a:pPr>
            <a:r>
              <a:rPr lang="en-GB" dirty="0"/>
              <a:t>All methods therefore take in at least one variable (usually called </a:t>
            </a:r>
            <a:r>
              <a:rPr lang="en-GB" dirty="0">
                <a:latin typeface="Courier New" panose="02070309020205020404" pitchFamily="49" charset="0"/>
                <a:cs typeface="Courier New" panose="02070309020205020404" pitchFamily="49" charset="0"/>
              </a:rPr>
              <a:t>self</a:t>
            </a:r>
            <a:r>
              <a:rPr lang="en-GB" dirty="0"/>
              <a:t>)</a:t>
            </a:r>
          </a:p>
          <a:p>
            <a:pPr marL="0" indent="0">
              <a:buNone/>
            </a:pPr>
            <a:r>
              <a:rPr lang="en-GB" dirty="0">
                <a:latin typeface="Courier New" panose="02070309020205020404" pitchFamily="49" charset="0"/>
                <a:cs typeface="Courier New" panose="02070309020205020404" pitchFamily="49" charset="0"/>
              </a:rPr>
              <a:t>agent_1 = </a:t>
            </a:r>
            <a:r>
              <a:rPr lang="en-GB" dirty="0" err="1">
                <a:latin typeface="Courier New" panose="02070309020205020404" pitchFamily="49" charset="0"/>
                <a:cs typeface="Courier New" panose="02070309020205020404" pitchFamily="49" charset="0"/>
              </a:rPr>
              <a:t>agentframework.Agent</a:t>
            </a:r>
            <a:r>
              <a:rPr lang="en-GB" dirty="0">
                <a:latin typeface="Courier New" panose="02070309020205020404" pitchFamily="49" charset="0"/>
                <a:cs typeface="Courier New" panose="02070309020205020404" pitchFamily="49" charset="0"/>
              </a:rPr>
              <a:t>()</a:t>
            </a:r>
          </a:p>
          <a:p>
            <a:pPr marL="0" indent="0">
              <a:spcAft>
                <a:spcPts val="1200"/>
              </a:spcAft>
              <a:buNone/>
            </a:pPr>
            <a:r>
              <a:rPr lang="en-GB" dirty="0">
                <a:latin typeface="Courier New" panose="02070309020205020404" pitchFamily="49" charset="0"/>
                <a:cs typeface="Courier New" panose="02070309020205020404" pitchFamily="49" charset="0"/>
              </a:rPr>
              <a:t>def __</a:t>
            </a:r>
            <a:r>
              <a:rPr lang="en-GB" dirty="0" err="1">
                <a:latin typeface="Courier New" panose="02070309020205020404" pitchFamily="49" charset="0"/>
                <a:cs typeface="Courier New" panose="02070309020205020404" pitchFamily="49" charset="0"/>
              </a:rPr>
              <a:t>init</a:t>
            </a:r>
            <a:r>
              <a:rPr lang="en-GB" dirty="0">
                <a:latin typeface="Courier New" panose="02070309020205020404" pitchFamily="49" charset="0"/>
                <a:cs typeface="Courier New" panose="02070309020205020404" pitchFamily="49" charset="0"/>
              </a:rPr>
              <a:t>__ (self): 	</a:t>
            </a:r>
          </a:p>
          <a:p>
            <a:pPr marL="0" indent="0">
              <a:buNone/>
            </a:pPr>
            <a:r>
              <a:rPr lang="fr-FR" dirty="0">
                <a:latin typeface="Courier New" panose="02070309020205020404" pitchFamily="49" charset="0"/>
                <a:cs typeface="Courier New" panose="02070309020205020404" pitchFamily="49" charset="0"/>
              </a:rPr>
              <a:t>self </a:t>
            </a:r>
            <a:r>
              <a:rPr lang="fr-FR" dirty="0" err="1"/>
              <a:t>is</a:t>
            </a:r>
            <a:r>
              <a:rPr lang="fr-FR" dirty="0"/>
              <a:t> the </a:t>
            </a:r>
            <a:r>
              <a:rPr lang="fr-FR" dirty="0" err="1"/>
              <a:t>object</a:t>
            </a:r>
            <a:r>
              <a:rPr lang="fr-FR" dirty="0"/>
              <a:t> the </a:t>
            </a:r>
            <a:r>
              <a:rPr lang="fr-FR" dirty="0" err="1"/>
              <a:t>function</a:t>
            </a:r>
            <a:r>
              <a:rPr lang="fr-FR" dirty="0"/>
              <a:t> </a:t>
            </a:r>
            <a:r>
              <a:rPr lang="fr-FR" dirty="0" err="1"/>
              <a:t>lives</a:t>
            </a:r>
            <a:r>
              <a:rPr lang="fr-FR" dirty="0"/>
              <a:t> </a:t>
            </a:r>
            <a:r>
              <a:rPr lang="fr-FR" dirty="0" err="1"/>
              <a:t>inside</a:t>
            </a:r>
            <a:r>
              <a:rPr lang="fr-FR" dirty="0"/>
              <a:t>; in </a:t>
            </a:r>
            <a:r>
              <a:rPr lang="fr-FR" dirty="0" err="1"/>
              <a:t>this</a:t>
            </a:r>
            <a:r>
              <a:rPr lang="fr-FR" dirty="0"/>
              <a:t> case </a:t>
            </a:r>
            <a:r>
              <a:rPr lang="fr-FR" dirty="0">
                <a:latin typeface="Courier New" panose="02070309020205020404" pitchFamily="49" charset="0"/>
                <a:cs typeface="Courier New" panose="02070309020205020404" pitchFamily="49" charset="0"/>
              </a:rPr>
              <a:t>agent_1</a:t>
            </a:r>
            <a:r>
              <a:rPr lang="fr-FR" dirty="0"/>
              <a:t>.</a:t>
            </a:r>
          </a:p>
          <a:p>
            <a:pPr marL="0" indent="0">
              <a:buNone/>
            </a:pPr>
            <a:endParaRPr lang="en-GB" dirty="0"/>
          </a:p>
        </p:txBody>
      </p:sp>
    </p:spTree>
    <p:extLst>
      <p:ext uri="{BB962C8B-B14F-4D97-AF65-F5344CB8AC3E}">
        <p14:creationId xmlns:p14="http://schemas.microsoft.com/office/powerpoint/2010/main" val="565392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D4445-FCB4-4FB9-B6C4-805A654B19F1}"/>
              </a:ext>
            </a:extLst>
          </p:cNvPr>
          <p:cNvSpPr>
            <a:spLocks noGrp="1"/>
          </p:cNvSpPr>
          <p:nvPr>
            <p:ph type="title"/>
          </p:nvPr>
        </p:nvSpPr>
        <p:spPr/>
        <p:txBody>
          <a:bodyPr/>
          <a:lstStyle/>
          <a:p>
            <a:pPr algn="r"/>
            <a:r>
              <a:rPr lang="en-GB" dirty="0"/>
              <a:t>Bound and unbound methods</a:t>
            </a:r>
          </a:p>
        </p:txBody>
      </p:sp>
      <p:sp>
        <p:nvSpPr>
          <p:cNvPr id="3" name="Content Placeholder 2">
            <a:extLst>
              <a:ext uri="{FF2B5EF4-FFF2-40B4-BE49-F238E27FC236}">
                <a16:creationId xmlns:a16="http://schemas.microsoft.com/office/drawing/2014/main" id="{E85F741D-9BC6-45FA-BC07-9BEA36C93CCE}"/>
              </a:ext>
            </a:extLst>
          </p:cNvPr>
          <p:cNvSpPr>
            <a:spLocks noGrp="1"/>
          </p:cNvSpPr>
          <p:nvPr>
            <p:ph idx="1"/>
          </p:nvPr>
        </p:nvSpPr>
        <p:spPr>
          <a:xfrm>
            <a:off x="295422" y="1690688"/>
            <a:ext cx="11591778" cy="4864857"/>
          </a:xfrm>
        </p:spPr>
        <p:txBody>
          <a:bodyPr>
            <a:normAutofit fontScale="92500" lnSpcReduction="10000"/>
          </a:bodyPr>
          <a:lstStyle/>
          <a:p>
            <a:pPr marL="0" indent="0">
              <a:buNone/>
            </a:pPr>
            <a:r>
              <a:rPr lang="en-GB" dirty="0"/>
              <a:t>In general, there's two ways of calling functions:</a:t>
            </a:r>
          </a:p>
          <a:p>
            <a:pPr marL="0" indent="0">
              <a:buNone/>
            </a:pPr>
            <a:r>
              <a:rPr lang="en-GB" dirty="0"/>
              <a:t>They may be bound to objects:</a:t>
            </a:r>
          </a:p>
          <a:p>
            <a:pPr marL="0" indent="0">
              <a:buNone/>
            </a:pPr>
            <a:r>
              <a:rPr lang="en-GB" dirty="0">
                <a:latin typeface="Courier New" panose="02070309020205020404" pitchFamily="49" charset="0"/>
                <a:cs typeface="Courier New" panose="02070309020205020404" pitchFamily="49" charset="0"/>
              </a:rPr>
              <a:t>a = "hello world"</a:t>
            </a:r>
          </a:p>
          <a:p>
            <a:pPr marL="0" indent="0">
              <a:buNone/>
            </a:pPr>
            <a:r>
              <a:rPr lang="en-GB" dirty="0" err="1">
                <a:latin typeface="Courier New" panose="02070309020205020404" pitchFamily="49" charset="0"/>
                <a:cs typeface="Courier New" panose="02070309020205020404" pitchFamily="49" charset="0"/>
              </a:rPr>
              <a:t>a.upper</a:t>
            </a:r>
            <a:r>
              <a:rPr lang="en-GB" dirty="0">
                <a:latin typeface="Courier New" panose="02070309020205020404" pitchFamily="49" charset="0"/>
                <a:cs typeface="Courier New" panose="02070309020205020404" pitchFamily="49" charset="0"/>
              </a:rPr>
              <a:t>()</a:t>
            </a:r>
          </a:p>
          <a:p>
            <a:pPr marL="0" indent="0">
              <a:buNone/>
            </a:pPr>
            <a:r>
              <a:rPr lang="en-GB" dirty="0"/>
              <a:t>Or unbound and called from the class:</a:t>
            </a:r>
          </a:p>
          <a:p>
            <a:pPr marL="0" indent="0">
              <a:buNone/>
            </a:pPr>
            <a:r>
              <a:rPr lang="en-GB" dirty="0" err="1">
                <a:latin typeface="Courier New" panose="02070309020205020404" pitchFamily="49" charset="0"/>
                <a:cs typeface="Courier New" panose="02070309020205020404" pitchFamily="49" charset="0"/>
              </a:rPr>
              <a:t>str.upper</a:t>
            </a:r>
            <a:r>
              <a:rPr lang="en-GB" dirty="0">
                <a:latin typeface="Courier New" panose="02070309020205020404" pitchFamily="49" charset="0"/>
                <a:cs typeface="Courier New" panose="02070309020205020404" pitchFamily="49" charset="0"/>
              </a:rPr>
              <a:t>(a)</a:t>
            </a:r>
          </a:p>
          <a:p>
            <a:pPr marL="0" indent="0">
              <a:buNone/>
            </a:pPr>
            <a:r>
              <a:rPr lang="en-GB" dirty="0"/>
              <a:t>In actual fact, in most cases, if you call the former, what happens is that the latter runs, i.e. the method in the class, not the object. This means that for methods that apparently take nothing in, there actually has to be a variable label (</a:t>
            </a:r>
            <a:r>
              <a:rPr lang="en-GB" dirty="0">
                <a:latin typeface="Courier New" panose="02070309020205020404" pitchFamily="49" charset="0"/>
                <a:cs typeface="Courier New" panose="02070309020205020404" pitchFamily="49" charset="0"/>
              </a:rPr>
              <a:t>self</a:t>
            </a:r>
            <a:r>
              <a:rPr lang="en-GB" dirty="0"/>
              <a:t>) waiting to assign to the object passed in. </a:t>
            </a:r>
          </a:p>
          <a:p>
            <a:pPr marL="0" indent="0">
              <a:buNone/>
            </a:pPr>
            <a:r>
              <a:rPr lang="en-GB" dirty="0"/>
              <a:t>This actually helps quite a lot when trying to understand the documentation - for example, how sorting functions (which don't seem to take in the sorted thing) work.</a:t>
            </a:r>
          </a:p>
        </p:txBody>
      </p:sp>
    </p:spTree>
    <p:extLst>
      <p:ext uri="{BB962C8B-B14F-4D97-AF65-F5344CB8AC3E}">
        <p14:creationId xmlns:p14="http://schemas.microsoft.com/office/powerpoint/2010/main" val="31063147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C21E4-062C-4B51-A629-19459A411D8E}"/>
              </a:ext>
            </a:extLst>
          </p:cNvPr>
          <p:cNvSpPr>
            <a:spLocks noGrp="1"/>
          </p:cNvSpPr>
          <p:nvPr>
            <p:ph type="title"/>
          </p:nvPr>
        </p:nvSpPr>
        <p:spPr/>
        <p:txBody>
          <a:bodyPr/>
          <a:lstStyle/>
          <a:p>
            <a:pPr algn="r"/>
            <a:r>
              <a:rPr lang="en-GB" dirty="0"/>
              <a:t>Self</a:t>
            </a:r>
          </a:p>
        </p:txBody>
      </p:sp>
      <p:sp>
        <p:nvSpPr>
          <p:cNvPr id="3" name="Content Placeholder 2">
            <a:extLst>
              <a:ext uri="{FF2B5EF4-FFF2-40B4-BE49-F238E27FC236}">
                <a16:creationId xmlns:a16="http://schemas.microsoft.com/office/drawing/2014/main" id="{74DE8757-6868-4F40-B955-0828FB0E25F6}"/>
              </a:ext>
            </a:extLst>
          </p:cNvPr>
          <p:cNvSpPr>
            <a:spLocks noGrp="1"/>
          </p:cNvSpPr>
          <p:nvPr>
            <p:ph idx="1"/>
          </p:nvPr>
        </p:nvSpPr>
        <p:spPr/>
        <p:txBody>
          <a:bodyPr/>
          <a:lstStyle/>
          <a:p>
            <a:pPr marL="0" indent="0">
              <a:spcAft>
                <a:spcPts val="1200"/>
              </a:spcAft>
              <a:buNone/>
            </a:pPr>
            <a:r>
              <a:rPr lang="en-GB" dirty="0">
                <a:latin typeface="Courier New" panose="02070309020205020404" pitchFamily="49" charset="0"/>
                <a:cs typeface="Courier New" panose="02070309020205020404" pitchFamily="49" charset="0"/>
              </a:rPr>
              <a:t>self</a:t>
            </a:r>
            <a:r>
              <a:rPr lang="en-GB" dirty="0"/>
              <a:t> therefore represents the object.</a:t>
            </a:r>
          </a:p>
          <a:p>
            <a:pPr marL="0" indent="0">
              <a:spcAft>
                <a:spcPts val="1200"/>
              </a:spcAft>
              <a:buNone/>
            </a:pPr>
            <a:r>
              <a:rPr lang="en-GB" dirty="0"/>
              <a:t>Although the self object you get passed is immutable in itself, the contents can be changed.</a:t>
            </a:r>
          </a:p>
          <a:p>
            <a:pPr marL="0" indent="0">
              <a:spcAft>
                <a:spcPts val="1200"/>
              </a:spcAft>
              <a:buNone/>
            </a:pPr>
            <a:r>
              <a:rPr lang="en-GB" dirty="0"/>
              <a:t>Therefore, if we want to make variables and store data inside an object, we store it inside self.</a:t>
            </a:r>
          </a:p>
        </p:txBody>
      </p:sp>
    </p:spTree>
    <p:extLst>
      <p:ext uri="{BB962C8B-B14F-4D97-AF65-F5344CB8AC3E}">
        <p14:creationId xmlns:p14="http://schemas.microsoft.com/office/powerpoint/2010/main" val="40799791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73626-6B8F-4BBF-9E51-B1AD4621B658}"/>
              </a:ext>
            </a:extLst>
          </p:cNvPr>
          <p:cNvSpPr>
            <a:spLocks noGrp="1"/>
          </p:cNvSpPr>
          <p:nvPr>
            <p:ph type="title"/>
          </p:nvPr>
        </p:nvSpPr>
        <p:spPr/>
        <p:txBody>
          <a:bodyPr/>
          <a:lstStyle/>
          <a:p>
            <a:pPr algn="r"/>
            <a:r>
              <a:rPr lang="en-GB" dirty="0"/>
              <a:t>Instance variables</a:t>
            </a:r>
          </a:p>
        </p:txBody>
      </p:sp>
      <p:sp>
        <p:nvSpPr>
          <p:cNvPr id="3" name="Content Placeholder 2">
            <a:extLst>
              <a:ext uri="{FF2B5EF4-FFF2-40B4-BE49-F238E27FC236}">
                <a16:creationId xmlns:a16="http://schemas.microsoft.com/office/drawing/2014/main" id="{086EA71B-6A58-4E48-A649-C5565D83C977}"/>
              </a:ext>
            </a:extLst>
          </p:cNvPr>
          <p:cNvSpPr>
            <a:spLocks noGrp="1"/>
          </p:cNvSpPr>
          <p:nvPr>
            <p:ph idx="1"/>
          </p:nvPr>
        </p:nvSpPr>
        <p:spPr>
          <a:xfrm>
            <a:off x="5809957" y="1895963"/>
            <a:ext cx="6134686" cy="4351338"/>
          </a:xfrm>
        </p:spPr>
        <p:txBody>
          <a:bodyPr>
            <a:normAutofit/>
          </a:bodyPr>
          <a:lstStyle/>
          <a:p>
            <a:pPr marL="0" indent="0">
              <a:buNone/>
            </a:pPr>
            <a:r>
              <a:rPr lang="en-GB" dirty="0"/>
              <a:t>So, here's a classic class.</a:t>
            </a:r>
          </a:p>
          <a:p>
            <a:pPr marL="0" indent="0">
              <a:buNone/>
            </a:pPr>
            <a:r>
              <a:rPr lang="en-GB" dirty="0"/>
              <a:t>Objects can contain other objects as variables.</a:t>
            </a:r>
          </a:p>
          <a:p>
            <a:pPr marL="0" indent="0">
              <a:buNone/>
            </a:pPr>
            <a:r>
              <a:rPr lang="en-GB" dirty="0"/>
              <a:t>We can access these from the object using the dot operator.</a:t>
            </a:r>
          </a:p>
          <a:p>
            <a:pPr marL="0" indent="0">
              <a:buNone/>
            </a:pPr>
            <a:r>
              <a:rPr lang="en-GB" dirty="0"/>
              <a:t>We define the variables within the self object, and within </a:t>
            </a:r>
            <a:r>
              <a:rPr lang="en-GB" dirty="0" err="1"/>
              <a:t>init</a:t>
            </a:r>
            <a:r>
              <a:rPr lang="en-GB" dirty="0"/>
              <a:t> (we'll come to why, shortly).</a:t>
            </a:r>
          </a:p>
        </p:txBody>
      </p:sp>
      <p:sp>
        <p:nvSpPr>
          <p:cNvPr id="6" name="Content Placeholder 2">
            <a:extLst>
              <a:ext uri="{FF2B5EF4-FFF2-40B4-BE49-F238E27FC236}">
                <a16:creationId xmlns:a16="http://schemas.microsoft.com/office/drawing/2014/main" id="{237165D3-140E-4975-8476-09BB296A7E51}"/>
              </a:ext>
            </a:extLst>
          </p:cNvPr>
          <p:cNvSpPr txBox="1">
            <a:spLocks/>
          </p:cNvSpPr>
          <p:nvPr/>
        </p:nvSpPr>
        <p:spPr>
          <a:xfrm>
            <a:off x="542777" y="844714"/>
            <a:ext cx="5020895" cy="2683177"/>
          </a:xfrm>
          <a:prstGeom prst="rect">
            <a:avLst/>
          </a:prstGeom>
          <a:ln>
            <a:solidFill>
              <a:schemeClr val="accent1"/>
            </a:solidFill>
          </a:ln>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000" dirty="0">
                <a:latin typeface="Courier New" panose="02070309020205020404" pitchFamily="49" charset="0"/>
                <a:cs typeface="Courier New" panose="02070309020205020404" pitchFamily="49" charset="0"/>
              </a:rPr>
              <a:t># Main program </a:t>
            </a:r>
          </a:p>
          <a:p>
            <a:pPr marL="0" indent="0">
              <a:buFont typeface="Arial" panose="020B0604020202020204" pitchFamily="34" charse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import </a:t>
            </a:r>
            <a:r>
              <a:rPr lang="en-GB" sz="2000" dirty="0" err="1">
                <a:latin typeface="Courier New" panose="02070309020205020404" pitchFamily="49" charset="0"/>
                <a:cs typeface="Courier New" panose="02070309020205020404" pitchFamily="49" charset="0"/>
              </a:rPr>
              <a:t>agentframework</a:t>
            </a: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agent_1 = </a:t>
            </a:r>
            <a:r>
              <a:rPr lang="en-GB" sz="2000" dirty="0" err="1">
                <a:latin typeface="Courier New" panose="02070309020205020404" pitchFamily="49" charset="0"/>
                <a:cs typeface="Courier New" panose="02070309020205020404" pitchFamily="49" charset="0"/>
              </a:rPr>
              <a:t>agentframework.Agent</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agent_1.y = 100</a:t>
            </a:r>
          </a:p>
          <a:p>
            <a:pPr marL="0" indent="0">
              <a:buNone/>
            </a:pPr>
            <a:r>
              <a:rPr lang="en-GB" sz="2000" dirty="0">
                <a:latin typeface="Courier New" panose="02070309020205020404" pitchFamily="49" charset="0"/>
                <a:cs typeface="Courier New" panose="02070309020205020404" pitchFamily="49" charset="0"/>
              </a:rPr>
              <a:t>agent_1.x = 50</a:t>
            </a:r>
          </a:p>
          <a:p>
            <a:pPr marL="0" indent="0">
              <a:buNone/>
            </a:pPr>
            <a:r>
              <a:rPr lang="en-GB" sz="2000" dirty="0">
                <a:latin typeface="Courier New" panose="02070309020205020404" pitchFamily="49" charset="0"/>
                <a:cs typeface="Courier New" panose="02070309020205020404" pitchFamily="49" charset="0"/>
              </a:rPr>
              <a:t>print(agent_1.y)</a:t>
            </a:r>
          </a:p>
        </p:txBody>
      </p:sp>
      <p:sp>
        <p:nvSpPr>
          <p:cNvPr id="7" name="Content Placeholder 2">
            <a:extLst>
              <a:ext uri="{FF2B5EF4-FFF2-40B4-BE49-F238E27FC236}">
                <a16:creationId xmlns:a16="http://schemas.microsoft.com/office/drawing/2014/main" id="{A158C181-74A1-47CA-8474-779028EADB79}"/>
              </a:ext>
            </a:extLst>
          </p:cNvPr>
          <p:cNvSpPr txBox="1">
            <a:spLocks/>
          </p:cNvSpPr>
          <p:nvPr/>
        </p:nvSpPr>
        <p:spPr>
          <a:xfrm>
            <a:off x="542778" y="3829296"/>
            <a:ext cx="5020894" cy="2084899"/>
          </a:xfrm>
          <a:prstGeom prst="rect">
            <a:avLst/>
          </a:prstGeom>
          <a:ln>
            <a:solidFill>
              <a:schemeClr val="accent1"/>
            </a:solidFill>
          </a:ln>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000" dirty="0">
                <a:latin typeface="Courier New" panose="02070309020205020404" pitchFamily="49" charset="0"/>
                <a:cs typeface="Courier New" panose="02070309020205020404" pitchFamily="49" charset="0"/>
              </a:rPr>
              <a:t># agentframework.py</a:t>
            </a:r>
          </a:p>
          <a:p>
            <a:pPr marL="0" indent="0">
              <a:buFont typeface="Arial" panose="020B0604020202020204" pitchFamily="34" charset="0"/>
              <a:buNone/>
            </a:pPr>
            <a:endParaRPr lang="en-GB" sz="2000" dirty="0">
              <a:latin typeface="Courier New" panose="02070309020205020404" pitchFamily="49" charset="0"/>
              <a:cs typeface="Courier New" panose="02070309020205020404" pitchFamily="49" charset="0"/>
            </a:endParaRPr>
          </a:p>
          <a:p>
            <a:pPr marL="0" indent="0">
              <a:buFont typeface="Arial" panose="020B0604020202020204" pitchFamily="34" charset="0"/>
              <a:buNone/>
            </a:pPr>
            <a:r>
              <a:rPr lang="en-GB" sz="2000" dirty="0">
                <a:latin typeface="Courier New" panose="02070309020205020404" pitchFamily="49" charset="0"/>
                <a:cs typeface="Courier New" panose="02070309020205020404" pitchFamily="49" charset="0"/>
              </a:rPr>
              <a:t>class Agent():</a:t>
            </a:r>
          </a:p>
          <a:p>
            <a:pPr marL="0" indent="0">
              <a:buNone/>
            </a:pPr>
            <a:r>
              <a:rPr lang="en-GB" sz="2000" dirty="0">
                <a:latin typeface="Courier New" panose="02070309020205020404" pitchFamily="49" charset="0"/>
                <a:cs typeface="Courier New" panose="02070309020205020404" pitchFamily="49" charset="0"/>
              </a:rPr>
              <a:t>	def __</a:t>
            </a:r>
            <a:r>
              <a:rPr lang="en-GB" sz="2000" dirty="0" err="1">
                <a:latin typeface="Courier New" panose="02070309020205020404" pitchFamily="49" charset="0"/>
                <a:cs typeface="Courier New" panose="02070309020205020404" pitchFamily="49" charset="0"/>
              </a:rPr>
              <a:t>init</a:t>
            </a:r>
            <a:r>
              <a:rPr lang="en-GB" sz="2000" dirty="0">
                <a:latin typeface="Courier New" panose="02070309020205020404" pitchFamily="49" charset="0"/>
                <a:cs typeface="Courier New" panose="02070309020205020404" pitchFamily="49" charset="0"/>
              </a:rPr>
              <a:t>__ (self):</a:t>
            </a:r>
          </a:p>
          <a:p>
            <a:pPr marL="0" indent="0">
              <a:buFont typeface="Arial" panose="020B0604020202020204" pitchFamily="34" charse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self.y</a:t>
            </a:r>
            <a:r>
              <a:rPr lang="en-GB" sz="2000" dirty="0">
                <a:latin typeface="Courier New" panose="02070309020205020404" pitchFamily="49" charset="0"/>
                <a:cs typeface="Courier New" panose="02070309020205020404" pitchFamily="49" charset="0"/>
              </a:rPr>
              <a:t> = None</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self.x</a:t>
            </a:r>
            <a:r>
              <a:rPr lang="en-GB" sz="2000" dirty="0">
                <a:latin typeface="Courier New" panose="02070309020205020404" pitchFamily="49" charset="0"/>
                <a:cs typeface="Courier New" panose="02070309020205020404" pitchFamily="49" charset="0"/>
              </a:rPr>
              <a:t> = None </a:t>
            </a:r>
          </a:p>
        </p:txBody>
      </p:sp>
    </p:spTree>
    <p:extLst>
      <p:ext uri="{BB962C8B-B14F-4D97-AF65-F5344CB8AC3E}">
        <p14:creationId xmlns:p14="http://schemas.microsoft.com/office/powerpoint/2010/main" val="11374218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73626-6B8F-4BBF-9E51-B1AD4621B658}"/>
              </a:ext>
            </a:extLst>
          </p:cNvPr>
          <p:cNvSpPr>
            <a:spLocks noGrp="1"/>
          </p:cNvSpPr>
          <p:nvPr>
            <p:ph type="title"/>
          </p:nvPr>
        </p:nvSpPr>
        <p:spPr/>
        <p:txBody>
          <a:bodyPr/>
          <a:lstStyle/>
          <a:p>
            <a:pPr algn="r"/>
            <a:r>
              <a:rPr lang="en-GB" dirty="0"/>
              <a:t>NB</a:t>
            </a:r>
          </a:p>
        </p:txBody>
      </p:sp>
      <p:sp>
        <p:nvSpPr>
          <p:cNvPr id="3" name="Content Placeholder 2">
            <a:extLst>
              <a:ext uri="{FF2B5EF4-FFF2-40B4-BE49-F238E27FC236}">
                <a16:creationId xmlns:a16="http://schemas.microsoft.com/office/drawing/2014/main" id="{086EA71B-6A58-4E48-A649-C5565D83C977}"/>
              </a:ext>
            </a:extLst>
          </p:cNvPr>
          <p:cNvSpPr>
            <a:spLocks noGrp="1"/>
          </p:cNvSpPr>
          <p:nvPr>
            <p:ph idx="1"/>
          </p:nvPr>
        </p:nvSpPr>
        <p:spPr>
          <a:xfrm>
            <a:off x="5809957" y="1895963"/>
            <a:ext cx="6134686" cy="4351338"/>
          </a:xfrm>
        </p:spPr>
        <p:txBody>
          <a:bodyPr/>
          <a:lstStyle/>
          <a:p>
            <a:pPr marL="0" indent="0">
              <a:buNone/>
            </a:pPr>
            <a:r>
              <a:rPr lang="en-GB" dirty="0"/>
              <a:t>Be warned, however, that because Python is a dynamic language, it is quite possible to alter objects by inventing variables on the fly.</a:t>
            </a:r>
          </a:p>
          <a:p>
            <a:pPr marL="0" indent="0">
              <a:buNone/>
            </a:pPr>
            <a:r>
              <a:rPr lang="en-GB" dirty="0"/>
              <a:t>And you have to watch out for spelling mistakes:</a:t>
            </a:r>
          </a:p>
          <a:p>
            <a:pPr marL="0" indent="0">
              <a:buNone/>
            </a:pPr>
            <a:r>
              <a:rPr lang="en-GB" dirty="0">
                <a:latin typeface="Courier New" panose="02070309020205020404" pitchFamily="49" charset="0"/>
                <a:cs typeface="Courier New" panose="02070309020205020404" pitchFamily="49" charset="0"/>
              </a:rPr>
              <a:t>agent_1.</a:t>
            </a:r>
            <a:r>
              <a:rPr lang="en-GB" dirty="0">
                <a:solidFill>
                  <a:srgbClr val="FF0000"/>
                </a:solidFill>
                <a:latin typeface="Courier New" panose="02070309020205020404" pitchFamily="49" charset="0"/>
                <a:cs typeface="Courier New" panose="02070309020205020404" pitchFamily="49" charset="0"/>
              </a:rPr>
              <a:t>yy</a:t>
            </a:r>
            <a:r>
              <a:rPr lang="en-GB" dirty="0">
                <a:latin typeface="Courier New" panose="02070309020205020404" pitchFamily="49" charset="0"/>
                <a:cs typeface="Courier New" panose="02070309020205020404" pitchFamily="49" charset="0"/>
              </a:rPr>
              <a:t> = 100</a:t>
            </a:r>
          </a:p>
          <a:p>
            <a:pPr marL="0" indent="0">
              <a:buNone/>
            </a:pPr>
            <a:r>
              <a:rPr lang="en-GB" dirty="0">
                <a:latin typeface="Courier New" panose="02070309020205020404" pitchFamily="49" charset="0"/>
                <a:cs typeface="Courier New" panose="02070309020205020404" pitchFamily="49" charset="0"/>
              </a:rPr>
              <a:t>print(agent_1.y)</a:t>
            </a:r>
          </a:p>
        </p:txBody>
      </p:sp>
      <p:sp>
        <p:nvSpPr>
          <p:cNvPr id="6" name="Content Placeholder 2">
            <a:extLst>
              <a:ext uri="{FF2B5EF4-FFF2-40B4-BE49-F238E27FC236}">
                <a16:creationId xmlns:a16="http://schemas.microsoft.com/office/drawing/2014/main" id="{237165D3-140E-4975-8476-09BB296A7E51}"/>
              </a:ext>
            </a:extLst>
          </p:cNvPr>
          <p:cNvSpPr txBox="1">
            <a:spLocks/>
          </p:cNvSpPr>
          <p:nvPr/>
        </p:nvSpPr>
        <p:spPr>
          <a:xfrm>
            <a:off x="206062" y="883350"/>
            <a:ext cx="5344732" cy="2683177"/>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000" dirty="0">
                <a:latin typeface="Courier New" panose="02070309020205020404" pitchFamily="49" charset="0"/>
                <a:cs typeface="Courier New" panose="02070309020205020404" pitchFamily="49" charset="0"/>
              </a:rPr>
              <a:t># Main program </a:t>
            </a:r>
          </a:p>
          <a:p>
            <a:pPr marL="0" indent="0">
              <a:buFont typeface="Arial" panose="020B0604020202020204" pitchFamily="34" charse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import </a:t>
            </a:r>
            <a:r>
              <a:rPr lang="en-GB" sz="2000" dirty="0" err="1">
                <a:latin typeface="Courier New" panose="02070309020205020404" pitchFamily="49" charset="0"/>
                <a:cs typeface="Courier New" panose="02070309020205020404" pitchFamily="49" charset="0"/>
              </a:rPr>
              <a:t>agentframework</a:t>
            </a: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agent_1 = </a:t>
            </a:r>
            <a:r>
              <a:rPr lang="en-GB" sz="2000" dirty="0" err="1">
                <a:latin typeface="Courier New" panose="02070309020205020404" pitchFamily="49" charset="0"/>
                <a:cs typeface="Courier New" panose="02070309020205020404" pitchFamily="49" charset="0"/>
              </a:rPr>
              <a:t>agentframework.Agent</a:t>
            </a:r>
            <a:r>
              <a:rPr lang="en-GB" sz="2000" dirty="0">
                <a:latin typeface="Courier New" panose="02070309020205020404" pitchFamily="49" charset="0"/>
                <a:cs typeface="Courier New" panose="02070309020205020404" pitchFamily="49" charset="0"/>
              </a:rPr>
              <a:t>()</a:t>
            </a:r>
          </a:p>
          <a:p>
            <a:pPr marL="0" indent="0">
              <a:buNone/>
            </a:pPr>
            <a:r>
              <a:rPr lang="en-GB" sz="2000" b="1" dirty="0">
                <a:latin typeface="Courier New" panose="02070309020205020404" pitchFamily="49" charset="0"/>
                <a:cs typeface="Courier New" panose="02070309020205020404" pitchFamily="49" charset="0"/>
              </a:rPr>
              <a:t>agent_1.lat = 100</a:t>
            </a:r>
          </a:p>
          <a:p>
            <a:pPr marL="0" indent="0">
              <a:buNone/>
            </a:pPr>
            <a:r>
              <a:rPr lang="en-GB" sz="2000" dirty="0">
                <a:latin typeface="Courier New" panose="02070309020205020404" pitchFamily="49" charset="0"/>
                <a:cs typeface="Courier New" panose="02070309020205020404" pitchFamily="49" charset="0"/>
              </a:rPr>
              <a:t>print(agent_1.x)</a:t>
            </a:r>
          </a:p>
        </p:txBody>
      </p:sp>
      <p:sp>
        <p:nvSpPr>
          <p:cNvPr id="7" name="Content Placeholder 2">
            <a:extLst>
              <a:ext uri="{FF2B5EF4-FFF2-40B4-BE49-F238E27FC236}">
                <a16:creationId xmlns:a16="http://schemas.microsoft.com/office/drawing/2014/main" id="{A158C181-74A1-47CA-8474-779028EADB79}"/>
              </a:ext>
            </a:extLst>
          </p:cNvPr>
          <p:cNvSpPr txBox="1">
            <a:spLocks/>
          </p:cNvSpPr>
          <p:nvPr/>
        </p:nvSpPr>
        <p:spPr>
          <a:xfrm>
            <a:off x="206062" y="3829296"/>
            <a:ext cx="5344732" cy="2084899"/>
          </a:xfrm>
          <a:prstGeom prst="rect">
            <a:avLst/>
          </a:prstGeom>
          <a:ln>
            <a:solidFill>
              <a:schemeClr val="accent1"/>
            </a:solidFill>
          </a:ln>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000" dirty="0">
                <a:latin typeface="Courier New" panose="02070309020205020404" pitchFamily="49" charset="0"/>
                <a:cs typeface="Courier New" panose="02070309020205020404" pitchFamily="49" charset="0"/>
              </a:rPr>
              <a:t># agentframework.py</a:t>
            </a:r>
          </a:p>
          <a:p>
            <a:pPr marL="0" indent="0">
              <a:buFont typeface="Arial" panose="020B0604020202020204" pitchFamily="34" charset="0"/>
              <a:buNone/>
            </a:pPr>
            <a:endParaRPr lang="en-GB" sz="2000" dirty="0">
              <a:latin typeface="Courier New" panose="02070309020205020404" pitchFamily="49" charset="0"/>
              <a:cs typeface="Courier New" panose="02070309020205020404" pitchFamily="49" charset="0"/>
            </a:endParaRPr>
          </a:p>
          <a:p>
            <a:pPr marL="0" indent="0">
              <a:buFont typeface="Arial" panose="020B0604020202020204" pitchFamily="34" charset="0"/>
              <a:buNone/>
            </a:pPr>
            <a:r>
              <a:rPr lang="en-GB" sz="2000" dirty="0">
                <a:latin typeface="Courier New" panose="02070309020205020404" pitchFamily="49" charset="0"/>
                <a:cs typeface="Courier New" panose="02070309020205020404" pitchFamily="49" charset="0"/>
              </a:rPr>
              <a:t>class Agent():</a:t>
            </a:r>
          </a:p>
          <a:p>
            <a:pPr marL="0" indent="0">
              <a:buNone/>
            </a:pPr>
            <a:r>
              <a:rPr lang="en-GB" sz="2000" dirty="0">
                <a:latin typeface="Courier New" panose="02070309020205020404" pitchFamily="49" charset="0"/>
                <a:cs typeface="Courier New" panose="02070309020205020404" pitchFamily="49" charset="0"/>
              </a:rPr>
              <a:t>	def __</a:t>
            </a:r>
            <a:r>
              <a:rPr lang="en-GB" sz="2000" dirty="0" err="1">
                <a:latin typeface="Courier New" panose="02070309020205020404" pitchFamily="49" charset="0"/>
                <a:cs typeface="Courier New" panose="02070309020205020404" pitchFamily="49" charset="0"/>
              </a:rPr>
              <a:t>init</a:t>
            </a:r>
            <a:r>
              <a:rPr lang="en-GB" sz="2000" dirty="0">
                <a:latin typeface="Courier New" panose="02070309020205020404" pitchFamily="49" charset="0"/>
                <a:cs typeface="Courier New" panose="02070309020205020404" pitchFamily="49" charset="0"/>
              </a:rPr>
              <a:t>__ (self):</a:t>
            </a:r>
          </a:p>
          <a:p>
            <a:pPr marL="0" indent="0">
              <a:buFont typeface="Arial" panose="020B0604020202020204" pitchFamily="34" charse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self.</a:t>
            </a:r>
            <a:r>
              <a:rPr lang="en-GB" sz="2000" b="1" dirty="0" err="1">
                <a:latin typeface="Courier New" panose="02070309020205020404" pitchFamily="49" charset="0"/>
                <a:cs typeface="Courier New" panose="02070309020205020404" pitchFamily="49" charset="0"/>
              </a:rPr>
              <a:t>y</a:t>
            </a:r>
            <a:r>
              <a:rPr lang="en-GB" sz="2000" b="1" dirty="0">
                <a:latin typeface="Courier New" panose="02070309020205020404" pitchFamily="49" charset="0"/>
                <a:cs typeface="Courier New" panose="02070309020205020404" pitchFamily="49" charset="0"/>
              </a:rPr>
              <a:t> </a:t>
            </a:r>
            <a:r>
              <a:rPr lang="en-GB" sz="2000" dirty="0">
                <a:latin typeface="Courier New" panose="02070309020205020404" pitchFamily="49" charset="0"/>
                <a:cs typeface="Courier New" panose="02070309020205020404" pitchFamily="49" charset="0"/>
              </a:rPr>
              <a:t>= None</a:t>
            </a:r>
          </a:p>
          <a:p>
            <a:pPr marL="0" indent="0">
              <a:buNone/>
            </a:pPr>
            <a:r>
              <a:rPr lang="en-GB" sz="2000" b="1"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self.</a:t>
            </a:r>
            <a:r>
              <a:rPr lang="en-GB" sz="2000" b="1" dirty="0" err="1">
                <a:latin typeface="Courier New" panose="02070309020205020404" pitchFamily="49" charset="0"/>
                <a:cs typeface="Courier New" panose="02070309020205020404" pitchFamily="49" charset="0"/>
              </a:rPr>
              <a:t>x</a:t>
            </a:r>
            <a:r>
              <a:rPr lang="en-GB" sz="2000" b="1" dirty="0">
                <a:latin typeface="Courier New" panose="02070309020205020404" pitchFamily="49" charset="0"/>
                <a:cs typeface="Courier New" panose="02070309020205020404" pitchFamily="49" charset="0"/>
              </a:rPr>
              <a:t> </a:t>
            </a:r>
            <a:r>
              <a:rPr lang="en-GB" sz="2000" dirty="0">
                <a:latin typeface="Courier New" panose="02070309020205020404" pitchFamily="49" charset="0"/>
                <a:cs typeface="Courier New" panose="02070309020205020404" pitchFamily="49" charset="0"/>
              </a:rPr>
              <a:t>= None </a:t>
            </a:r>
          </a:p>
        </p:txBody>
      </p:sp>
    </p:spTree>
    <p:extLst>
      <p:ext uri="{BB962C8B-B14F-4D97-AF65-F5344CB8AC3E}">
        <p14:creationId xmlns:p14="http://schemas.microsoft.com/office/powerpoint/2010/main" val="40935577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B0FC6-35E3-4DE2-9516-E3FBAD5DD945}"/>
              </a:ext>
            </a:extLst>
          </p:cNvPr>
          <p:cNvSpPr>
            <a:spLocks noGrp="1"/>
          </p:cNvSpPr>
          <p:nvPr>
            <p:ph type="title"/>
          </p:nvPr>
        </p:nvSpPr>
        <p:spPr/>
        <p:txBody>
          <a:bodyPr/>
          <a:lstStyle/>
          <a:p>
            <a:pPr algn="r"/>
            <a:r>
              <a:rPr lang="en-GB" dirty="0"/>
              <a:t>__</a:t>
            </a:r>
            <a:r>
              <a:rPr lang="en-GB" dirty="0" err="1"/>
              <a:t>init</a:t>
            </a:r>
            <a:r>
              <a:rPr lang="en-GB" dirty="0"/>
              <a:t>__</a:t>
            </a:r>
          </a:p>
        </p:txBody>
      </p:sp>
      <p:sp>
        <p:nvSpPr>
          <p:cNvPr id="3" name="Content Placeholder 2">
            <a:extLst>
              <a:ext uri="{FF2B5EF4-FFF2-40B4-BE49-F238E27FC236}">
                <a16:creationId xmlns:a16="http://schemas.microsoft.com/office/drawing/2014/main" id="{6F80D4DE-DE0D-47A1-BB6C-E3A150D79C80}"/>
              </a:ext>
            </a:extLst>
          </p:cNvPr>
          <p:cNvSpPr>
            <a:spLocks noGrp="1"/>
          </p:cNvSpPr>
          <p:nvPr>
            <p:ph idx="1"/>
          </p:nvPr>
        </p:nvSpPr>
        <p:spPr>
          <a:xfrm>
            <a:off x="584982" y="2011680"/>
            <a:ext cx="10950526" cy="4529797"/>
          </a:xfrm>
        </p:spPr>
        <p:txBody>
          <a:bodyPr/>
          <a:lstStyle/>
          <a:p>
            <a:pPr marL="0" indent="0">
              <a:buNone/>
            </a:pPr>
            <a:r>
              <a:rPr lang="en-GB" dirty="0"/>
              <a:t>There's nothing to stop you adjusting the </a:t>
            </a:r>
            <a:r>
              <a:rPr lang="en-GB" dirty="0" err="1"/>
              <a:t>init</a:t>
            </a:r>
            <a:r>
              <a:rPr lang="en-GB" dirty="0"/>
              <a:t> to take in other data:</a:t>
            </a:r>
          </a:p>
          <a:p>
            <a:pPr marL="0" indent="0">
              <a:buNone/>
            </a:pPr>
            <a:r>
              <a:rPr lang="en-GB" dirty="0">
                <a:latin typeface="Courier New" panose="02070309020205020404" pitchFamily="49" charset="0"/>
                <a:cs typeface="Courier New" panose="02070309020205020404" pitchFamily="49" charset="0"/>
              </a:rPr>
              <a:t>class Agent():</a:t>
            </a:r>
          </a:p>
          <a:p>
            <a:pPr marL="0" indent="0">
              <a:buNone/>
            </a:pPr>
            <a:r>
              <a:rPr lang="en-GB" dirty="0"/>
              <a:t>	</a:t>
            </a:r>
            <a:r>
              <a:rPr lang="en-GB" dirty="0">
                <a:latin typeface="Courier New" panose="02070309020205020404" pitchFamily="49" charset="0"/>
                <a:cs typeface="Courier New" panose="02070309020205020404" pitchFamily="49" charset="0"/>
              </a:rPr>
              <a:t>def __</a:t>
            </a:r>
            <a:r>
              <a:rPr lang="en-GB" dirty="0" err="1">
                <a:latin typeface="Courier New" panose="02070309020205020404" pitchFamily="49" charset="0"/>
                <a:cs typeface="Courier New" panose="02070309020205020404" pitchFamily="49" charset="0"/>
              </a:rPr>
              <a:t>init</a:t>
            </a:r>
            <a:r>
              <a:rPr lang="en-GB" dirty="0">
                <a:latin typeface="Courier New" panose="02070309020205020404" pitchFamily="49" charset="0"/>
                <a:cs typeface="Courier New" panose="02070309020205020404" pitchFamily="49" charset="0"/>
              </a:rPr>
              <a:t>__ (self, y, x):</a:t>
            </a:r>
          </a:p>
          <a:p>
            <a:pPr marL="0" indent="0">
              <a:buNone/>
            </a:pPr>
            <a:r>
              <a:rPr lang="en-GB" dirty="0"/>
              <a:t>		</a:t>
            </a:r>
            <a:r>
              <a:rPr lang="en-GB" dirty="0" err="1">
                <a:latin typeface="Courier New" panose="02070309020205020404" pitchFamily="49" charset="0"/>
                <a:cs typeface="Courier New" panose="02070309020205020404" pitchFamily="49" charset="0"/>
              </a:rPr>
              <a:t>self.y</a:t>
            </a:r>
            <a:r>
              <a:rPr lang="en-GB" dirty="0">
                <a:latin typeface="Courier New" panose="02070309020205020404" pitchFamily="49" charset="0"/>
                <a:cs typeface="Courier New" panose="02070309020205020404" pitchFamily="49" charset="0"/>
              </a:rPr>
              <a:t> = y</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self.x</a:t>
            </a:r>
            <a:r>
              <a:rPr lang="en-GB" dirty="0">
                <a:latin typeface="Courier New" panose="02070309020205020404" pitchFamily="49" charset="0"/>
                <a:cs typeface="Courier New" panose="02070309020205020404" pitchFamily="49" charset="0"/>
              </a:rPr>
              <a:t> = x</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pt1 = </a:t>
            </a:r>
            <a:r>
              <a:rPr lang="en-GB" dirty="0" err="1">
                <a:latin typeface="Courier New" panose="02070309020205020404" pitchFamily="49" charset="0"/>
                <a:cs typeface="Courier New" panose="02070309020205020404" pitchFamily="49" charset="0"/>
              </a:rPr>
              <a:t>agentframework.Agent</a:t>
            </a:r>
            <a:r>
              <a:rPr lang="en-GB" dirty="0">
                <a:latin typeface="Courier New" panose="02070309020205020404" pitchFamily="49" charset="0"/>
                <a:cs typeface="Courier New" panose="02070309020205020404" pitchFamily="49" charset="0"/>
              </a:rPr>
              <a:t>(100,50)</a:t>
            </a:r>
          </a:p>
        </p:txBody>
      </p:sp>
    </p:spTree>
    <p:extLst>
      <p:ext uri="{BB962C8B-B14F-4D97-AF65-F5344CB8AC3E}">
        <p14:creationId xmlns:p14="http://schemas.microsoft.com/office/powerpoint/2010/main" val="3721356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66891-0E6B-41BE-AB48-6EE5745B99D4}"/>
              </a:ext>
            </a:extLst>
          </p:cNvPr>
          <p:cNvSpPr>
            <a:spLocks noGrp="1"/>
          </p:cNvSpPr>
          <p:nvPr>
            <p:ph type="title"/>
          </p:nvPr>
        </p:nvSpPr>
        <p:spPr/>
        <p:txBody>
          <a:bodyPr/>
          <a:lstStyle/>
          <a:p>
            <a:pPr algn="r"/>
            <a:r>
              <a:rPr lang="en-GB" dirty="0"/>
              <a:t>Objects</a:t>
            </a:r>
          </a:p>
        </p:txBody>
      </p:sp>
      <p:sp>
        <p:nvSpPr>
          <p:cNvPr id="3" name="Content Placeholder 2">
            <a:extLst>
              <a:ext uri="{FF2B5EF4-FFF2-40B4-BE49-F238E27FC236}">
                <a16:creationId xmlns:a16="http://schemas.microsoft.com/office/drawing/2014/main" id="{AB740603-6742-4E5F-96ED-524E4272612B}"/>
              </a:ext>
            </a:extLst>
          </p:cNvPr>
          <p:cNvSpPr>
            <a:spLocks noGrp="1"/>
          </p:cNvSpPr>
          <p:nvPr>
            <p:ph idx="1"/>
          </p:nvPr>
        </p:nvSpPr>
        <p:spPr>
          <a:xfrm>
            <a:off x="576775" y="1825625"/>
            <a:ext cx="11226019" cy="4351338"/>
          </a:xfrm>
        </p:spPr>
        <p:txBody>
          <a:bodyPr/>
          <a:lstStyle/>
          <a:p>
            <a:pPr marL="0" indent="0">
              <a:buNone/>
            </a:pPr>
            <a:r>
              <a:rPr lang="en-GB" dirty="0"/>
              <a:t>We can make multiple different objects from the same class template - like taking a photocopy.</a:t>
            </a:r>
          </a:p>
          <a:p>
            <a:pPr marL="0" indent="0">
              <a:buNone/>
            </a:pPr>
            <a:r>
              <a:rPr lang="en-GB" dirty="0">
                <a:latin typeface="Courier New" panose="02070309020205020404" pitchFamily="49" charset="0"/>
                <a:cs typeface="Courier New" panose="02070309020205020404" pitchFamily="49" charset="0"/>
              </a:rPr>
              <a:t>agent_1 = </a:t>
            </a:r>
            <a:r>
              <a:rPr lang="en-GB" dirty="0" err="1">
                <a:latin typeface="Courier New" panose="02070309020205020404" pitchFamily="49" charset="0"/>
                <a:cs typeface="Courier New" panose="02070309020205020404" pitchFamily="49" charset="0"/>
              </a:rPr>
              <a:t>agentframework.Agent</a:t>
            </a:r>
            <a:r>
              <a:rPr lang="en-GB" dirty="0">
                <a:latin typeface="Courier New" panose="02070309020205020404" pitchFamily="49" charset="0"/>
                <a:cs typeface="Courier New" panose="02070309020205020404" pitchFamily="49" charset="0"/>
              </a:rPr>
              <a:t>()</a:t>
            </a:r>
          </a:p>
          <a:p>
            <a:pPr marL="0" indent="0">
              <a:spcAft>
                <a:spcPts val="1200"/>
              </a:spcAft>
              <a:buNone/>
            </a:pPr>
            <a:r>
              <a:rPr lang="en-GB" dirty="0">
                <a:latin typeface="Courier New" panose="02070309020205020404" pitchFamily="49" charset="0"/>
                <a:cs typeface="Courier New" panose="02070309020205020404" pitchFamily="49" charset="0"/>
              </a:rPr>
              <a:t>agent_2 = </a:t>
            </a:r>
            <a:r>
              <a:rPr lang="en-GB" dirty="0" err="1">
                <a:latin typeface="Courier New" panose="02070309020205020404" pitchFamily="49" charset="0"/>
                <a:cs typeface="Courier New" panose="02070309020205020404" pitchFamily="49" charset="0"/>
              </a:rPr>
              <a:t>agentframework.Agent</a:t>
            </a:r>
            <a:r>
              <a:rPr lang="en-GB" dirty="0">
                <a:latin typeface="Courier New" panose="02070309020205020404" pitchFamily="49" charset="0"/>
                <a:cs typeface="Courier New" panose="02070309020205020404" pitchFamily="49" charset="0"/>
              </a:rPr>
              <a:t>()</a:t>
            </a:r>
          </a:p>
          <a:p>
            <a:pPr marL="0" indent="0">
              <a:spcAft>
                <a:spcPts val="1200"/>
              </a:spcAft>
              <a:buNone/>
            </a:pPr>
            <a:r>
              <a:rPr lang="en-GB" dirty="0"/>
              <a:t>These are not the same objects:</a:t>
            </a:r>
          </a:p>
          <a:p>
            <a:pPr marL="0" indent="0">
              <a:buNone/>
            </a:pPr>
            <a:r>
              <a:rPr lang="en-GB" dirty="0">
                <a:latin typeface="Courier New" panose="02070309020205020404" pitchFamily="49" charset="0"/>
                <a:cs typeface="Courier New" panose="02070309020205020404" pitchFamily="49" charset="0"/>
              </a:rPr>
              <a:t>agent_1.y = 48</a:t>
            </a:r>
          </a:p>
          <a:p>
            <a:pPr marL="0" indent="0">
              <a:buNone/>
            </a:pPr>
            <a:r>
              <a:rPr lang="en-GB" dirty="0">
                <a:latin typeface="Courier New" panose="02070309020205020404" pitchFamily="49" charset="0"/>
                <a:cs typeface="Courier New" panose="02070309020205020404" pitchFamily="49" charset="0"/>
              </a:rPr>
              <a:t>agent_2.y = 44</a:t>
            </a:r>
          </a:p>
          <a:p>
            <a:pPr marL="0" indent="0">
              <a:buNone/>
            </a:pPr>
            <a:r>
              <a:rPr lang="en-GB" dirty="0">
                <a:latin typeface="Courier New" panose="02070309020205020404" pitchFamily="49" charset="0"/>
                <a:cs typeface="Courier New" panose="02070309020205020404" pitchFamily="49" charset="0"/>
              </a:rPr>
              <a:t>print(agent_1.y)	# 48</a:t>
            </a:r>
          </a:p>
        </p:txBody>
      </p:sp>
    </p:spTree>
    <p:extLst>
      <p:ext uri="{BB962C8B-B14F-4D97-AF65-F5344CB8AC3E}">
        <p14:creationId xmlns:p14="http://schemas.microsoft.com/office/powerpoint/2010/main" val="27465397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0155D-8549-4499-BBBA-B30472A0217A}"/>
              </a:ext>
            </a:extLst>
          </p:cNvPr>
          <p:cNvSpPr>
            <a:spLocks noGrp="1"/>
          </p:cNvSpPr>
          <p:nvPr>
            <p:ph type="title"/>
          </p:nvPr>
        </p:nvSpPr>
        <p:spPr/>
        <p:txBody>
          <a:bodyPr/>
          <a:lstStyle/>
          <a:p>
            <a:pPr algn="r"/>
            <a:r>
              <a:rPr lang="en-GB" dirty="0"/>
              <a:t>Comparing two objects</a:t>
            </a:r>
          </a:p>
        </p:txBody>
      </p:sp>
      <p:sp>
        <p:nvSpPr>
          <p:cNvPr id="3" name="Content Placeholder 2">
            <a:extLst>
              <a:ext uri="{FF2B5EF4-FFF2-40B4-BE49-F238E27FC236}">
                <a16:creationId xmlns:a16="http://schemas.microsoft.com/office/drawing/2014/main" id="{C2088AE4-0476-4384-87C1-5ED7D2D664BF}"/>
              </a:ext>
            </a:extLst>
          </p:cNvPr>
          <p:cNvSpPr>
            <a:spLocks noGrp="1"/>
          </p:cNvSpPr>
          <p:nvPr>
            <p:ph idx="1"/>
          </p:nvPr>
        </p:nvSpPr>
        <p:spPr>
          <a:xfrm>
            <a:off x="225083" y="1825625"/>
            <a:ext cx="11788726" cy="4351338"/>
          </a:xfrm>
        </p:spPr>
        <p:txBody>
          <a:bodyPr/>
          <a:lstStyle/>
          <a:p>
            <a:pPr marL="0" indent="0">
              <a:buNone/>
            </a:pPr>
            <a:r>
              <a:rPr lang="en-GB" dirty="0">
                <a:latin typeface="Courier New" panose="02070309020205020404" pitchFamily="49" charset="0"/>
                <a:cs typeface="Courier New" panose="02070309020205020404" pitchFamily="49" charset="0"/>
              </a:rPr>
              <a:t>a = A()</a:t>
            </a:r>
          </a:p>
          <a:p>
            <a:pPr marL="0" indent="0">
              <a:buNone/>
            </a:pPr>
            <a:r>
              <a:rPr lang="en-GB" dirty="0">
                <a:latin typeface="Courier New" panose="02070309020205020404" pitchFamily="49" charset="0"/>
                <a:cs typeface="Courier New" panose="02070309020205020404" pitchFamily="49" charset="0"/>
              </a:rPr>
              <a:t>b = A()  	# Same content as a but different object.</a:t>
            </a:r>
          </a:p>
          <a:p>
            <a:pPr marL="0" indent="0">
              <a:buNone/>
            </a:pPr>
            <a:r>
              <a:rPr lang="en-GB" dirty="0">
                <a:latin typeface="Courier New" panose="02070309020205020404" pitchFamily="49" charset="0"/>
                <a:cs typeface="Courier New" panose="02070309020205020404" pitchFamily="49" charset="0"/>
              </a:rPr>
              <a:t>c = a</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a is c 		# True</a:t>
            </a:r>
          </a:p>
          <a:p>
            <a:pPr marL="0" indent="0">
              <a:buNone/>
            </a:pPr>
            <a:r>
              <a:rPr lang="en-GB" dirty="0">
                <a:latin typeface="Courier New" panose="02070309020205020404" pitchFamily="49" charset="0"/>
                <a:cs typeface="Courier New" panose="02070309020205020404" pitchFamily="49" charset="0"/>
              </a:rPr>
              <a:t>a is b 		# False</a:t>
            </a:r>
          </a:p>
          <a:p>
            <a:pPr marL="0" indent="0">
              <a:buNone/>
            </a:pPr>
            <a:r>
              <a:rPr lang="en-GB" dirty="0">
                <a:latin typeface="Courier New" panose="02070309020205020404" pitchFamily="49" charset="0"/>
                <a:cs typeface="Courier New" panose="02070309020205020404" pitchFamily="49" charset="0"/>
              </a:rPr>
              <a:t>a == b 		# True, but only where supported </a:t>
            </a:r>
          </a:p>
          <a:p>
            <a:pPr marL="0" indent="0">
              <a:buNone/>
            </a:pPr>
            <a:r>
              <a:rPr lang="en-GB" dirty="0">
                <a:latin typeface="Courier New" panose="02070309020205020404" pitchFamily="49" charset="0"/>
                <a:cs typeface="Courier New" panose="02070309020205020404" pitchFamily="49" charset="0"/>
              </a:rPr>
              <a:t>			# (e.g. strings or numbers)</a:t>
            </a:r>
          </a:p>
        </p:txBody>
      </p:sp>
    </p:spTree>
    <p:extLst>
      <p:ext uri="{BB962C8B-B14F-4D97-AF65-F5344CB8AC3E}">
        <p14:creationId xmlns:p14="http://schemas.microsoft.com/office/powerpoint/2010/main" val="8040495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87528-7183-4D29-ADEE-6542EE9C3CCC}"/>
              </a:ext>
            </a:extLst>
          </p:cNvPr>
          <p:cNvSpPr>
            <a:spLocks noGrp="1"/>
          </p:cNvSpPr>
          <p:nvPr>
            <p:ph type="title"/>
          </p:nvPr>
        </p:nvSpPr>
        <p:spPr>
          <a:xfrm>
            <a:off x="1133622" y="365125"/>
            <a:ext cx="10515600" cy="1325563"/>
          </a:xfrm>
        </p:spPr>
        <p:txBody>
          <a:bodyPr/>
          <a:lstStyle/>
          <a:p>
            <a:pPr algn="r"/>
            <a:r>
              <a:rPr lang="en-GB" dirty="0"/>
              <a:t>Functions</a:t>
            </a:r>
          </a:p>
        </p:txBody>
      </p:sp>
      <p:sp>
        <p:nvSpPr>
          <p:cNvPr id="3" name="Content Placeholder 2">
            <a:extLst>
              <a:ext uri="{FF2B5EF4-FFF2-40B4-BE49-F238E27FC236}">
                <a16:creationId xmlns:a16="http://schemas.microsoft.com/office/drawing/2014/main" id="{23557469-2201-4FAD-A84C-37F00B57940B}"/>
              </a:ext>
            </a:extLst>
          </p:cNvPr>
          <p:cNvSpPr>
            <a:spLocks noGrp="1"/>
          </p:cNvSpPr>
          <p:nvPr>
            <p:ph idx="1"/>
          </p:nvPr>
        </p:nvSpPr>
        <p:spPr>
          <a:xfrm>
            <a:off x="6471138" y="1522243"/>
            <a:ext cx="5178084" cy="2044284"/>
          </a:xfrm>
        </p:spPr>
        <p:txBody>
          <a:bodyPr/>
          <a:lstStyle/>
          <a:p>
            <a:pPr marL="0" indent="0">
              <a:buNone/>
            </a:pPr>
            <a:r>
              <a:rPr lang="en-GB" dirty="0"/>
              <a:t>We can also build and use other methods for objects.</a:t>
            </a:r>
          </a:p>
        </p:txBody>
      </p:sp>
      <p:sp>
        <p:nvSpPr>
          <p:cNvPr id="4" name="Content Placeholder 2">
            <a:extLst>
              <a:ext uri="{FF2B5EF4-FFF2-40B4-BE49-F238E27FC236}">
                <a16:creationId xmlns:a16="http://schemas.microsoft.com/office/drawing/2014/main" id="{D1B868B5-53FA-4573-9EA1-824A159E1666}"/>
              </a:ext>
            </a:extLst>
          </p:cNvPr>
          <p:cNvSpPr txBox="1">
            <a:spLocks/>
          </p:cNvSpPr>
          <p:nvPr/>
        </p:nvSpPr>
        <p:spPr>
          <a:xfrm>
            <a:off x="542778" y="883350"/>
            <a:ext cx="5224976" cy="2683177"/>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000" dirty="0">
                <a:latin typeface="Courier New" panose="02070309020205020404" pitchFamily="49" charset="0"/>
                <a:cs typeface="Courier New" panose="02070309020205020404" pitchFamily="49" charset="0"/>
              </a:rPr>
              <a:t># Main program </a:t>
            </a:r>
          </a:p>
          <a:p>
            <a:pPr marL="0" indent="0">
              <a:buFont typeface="Arial" panose="020B0604020202020204" pitchFamily="34" charse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import </a:t>
            </a:r>
            <a:r>
              <a:rPr lang="en-GB" sz="2000" dirty="0" err="1">
                <a:latin typeface="Courier New" panose="02070309020205020404" pitchFamily="49" charset="0"/>
                <a:cs typeface="Courier New" panose="02070309020205020404" pitchFamily="49" charset="0"/>
              </a:rPr>
              <a:t>agentframework</a:t>
            </a:r>
            <a:endParaRPr lang="en-GB" sz="2000" dirty="0">
              <a:latin typeface="Courier New" panose="02070309020205020404" pitchFamily="49" charset="0"/>
              <a:cs typeface="Courier New" panose="02070309020205020404" pitchFamily="49" charset="0"/>
            </a:endParaRPr>
          </a:p>
          <a:p>
            <a:pPr marL="0" indent="0">
              <a:buNone/>
            </a:pPr>
            <a:r>
              <a:rPr lang="fr-FR" sz="2000" dirty="0">
                <a:latin typeface="Courier New" panose="02070309020205020404" pitchFamily="49" charset="0"/>
                <a:cs typeface="Courier New" panose="02070309020205020404" pitchFamily="49" charset="0"/>
              </a:rPr>
              <a:t>agent_1 = </a:t>
            </a:r>
            <a:r>
              <a:rPr lang="en-GB" sz="2000" dirty="0" err="1">
                <a:latin typeface="Courier New" panose="02070309020205020404" pitchFamily="49" charset="0"/>
                <a:cs typeface="Courier New" panose="02070309020205020404" pitchFamily="49" charset="0"/>
              </a:rPr>
              <a:t>agentframework.Agent</a:t>
            </a:r>
            <a:r>
              <a:rPr lang="fr-FR" sz="2000" dirty="0">
                <a:latin typeface="Courier New" panose="02070309020205020404" pitchFamily="49" charset="0"/>
                <a:cs typeface="Courier New" panose="02070309020205020404" pitchFamily="49" charset="0"/>
              </a:rPr>
              <a:t>()</a:t>
            </a:r>
          </a:p>
          <a:p>
            <a:pPr marL="0" indent="0">
              <a:buNone/>
            </a:pPr>
            <a:r>
              <a:rPr lang="fr-FR" sz="2000" dirty="0">
                <a:latin typeface="Courier New" panose="02070309020205020404" pitchFamily="49" charset="0"/>
                <a:cs typeface="Courier New" panose="02070309020205020404" pitchFamily="49" charset="0"/>
              </a:rPr>
              <a:t>agent_1.randomize()</a:t>
            </a:r>
          </a:p>
          <a:p>
            <a:pPr marL="0" indent="0">
              <a:buNone/>
            </a:pPr>
            <a:r>
              <a:rPr lang="fr-FR" sz="2000" dirty="0" err="1">
                <a:latin typeface="Courier New" panose="02070309020205020404" pitchFamily="49" charset="0"/>
                <a:cs typeface="Courier New" panose="02070309020205020404" pitchFamily="49" charset="0"/>
              </a:rPr>
              <a:t>print</a:t>
            </a:r>
            <a:r>
              <a:rPr lang="fr-FR" sz="2000" dirty="0">
                <a:latin typeface="Courier New" panose="02070309020205020404" pitchFamily="49" charset="0"/>
                <a:cs typeface="Courier New" panose="02070309020205020404" pitchFamily="49" charset="0"/>
              </a:rPr>
              <a:t>(agent_1.y, agent_1.x) </a:t>
            </a:r>
            <a:endParaRPr lang="en-GB" sz="2000" dirty="0">
              <a:latin typeface="Courier New" panose="02070309020205020404" pitchFamily="49" charset="0"/>
              <a:cs typeface="Courier New" panose="02070309020205020404" pitchFamily="49" charset="0"/>
            </a:endParaRPr>
          </a:p>
        </p:txBody>
      </p:sp>
      <p:sp>
        <p:nvSpPr>
          <p:cNvPr id="5" name="Content Placeholder 2">
            <a:extLst>
              <a:ext uri="{FF2B5EF4-FFF2-40B4-BE49-F238E27FC236}">
                <a16:creationId xmlns:a16="http://schemas.microsoft.com/office/drawing/2014/main" id="{B4AB01D0-F27F-40CF-ACC1-AD7726D9F77C}"/>
              </a:ext>
            </a:extLst>
          </p:cNvPr>
          <p:cNvSpPr txBox="1">
            <a:spLocks/>
          </p:cNvSpPr>
          <p:nvPr/>
        </p:nvSpPr>
        <p:spPr>
          <a:xfrm>
            <a:off x="542778" y="3829296"/>
            <a:ext cx="11231880" cy="2880993"/>
          </a:xfrm>
          <a:prstGeom prst="rect">
            <a:avLst/>
          </a:prstGeom>
          <a:ln>
            <a:solidFill>
              <a:schemeClr val="accent1"/>
            </a:solidFill>
          </a:ln>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000" dirty="0">
                <a:latin typeface="Courier New" panose="02070309020205020404" pitchFamily="49" charset="0"/>
                <a:cs typeface="Courier New" panose="02070309020205020404" pitchFamily="49" charset="0"/>
              </a:rPr>
              <a:t># agentframework.py</a:t>
            </a:r>
          </a:p>
          <a:p>
            <a:pPr marL="0" indent="0">
              <a:buNone/>
            </a:pPr>
            <a:r>
              <a:rPr lang="en-GB" sz="2000" dirty="0">
                <a:latin typeface="Courier New" panose="02070309020205020404" pitchFamily="49" charset="0"/>
                <a:cs typeface="Courier New" panose="02070309020205020404" pitchFamily="49" charset="0"/>
              </a:rPr>
              <a:t>import random</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class Agent():</a:t>
            </a:r>
          </a:p>
          <a:p>
            <a:pPr marL="0" indent="0">
              <a:buNone/>
            </a:pPr>
            <a:r>
              <a:rPr lang="en-GB" sz="2000" dirty="0">
                <a:latin typeface="Courier New" panose="02070309020205020404" pitchFamily="49" charset="0"/>
                <a:cs typeface="Courier New" panose="02070309020205020404" pitchFamily="49" charset="0"/>
              </a:rPr>
              <a:t>	def __</a:t>
            </a:r>
            <a:r>
              <a:rPr lang="en-GB" sz="2000" dirty="0" err="1">
                <a:latin typeface="Courier New" panose="02070309020205020404" pitchFamily="49" charset="0"/>
                <a:cs typeface="Courier New" panose="02070309020205020404" pitchFamily="49" charset="0"/>
              </a:rPr>
              <a:t>init</a:t>
            </a:r>
            <a:r>
              <a:rPr lang="en-GB" sz="2000" dirty="0">
                <a:latin typeface="Courier New" panose="02070309020205020404" pitchFamily="49" charset="0"/>
                <a:cs typeface="Courier New" panose="02070309020205020404" pitchFamily="49" charset="0"/>
              </a:rPr>
              <a:t>__(self):</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self.y</a:t>
            </a:r>
            <a:r>
              <a:rPr lang="en-GB" sz="2000" dirty="0">
                <a:latin typeface="Courier New" panose="02070309020205020404" pitchFamily="49" charset="0"/>
                <a:cs typeface="Courier New" panose="02070309020205020404" pitchFamily="49" charset="0"/>
              </a:rPr>
              <a:t> = None</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self.x</a:t>
            </a:r>
            <a:r>
              <a:rPr lang="en-GB" sz="2000" dirty="0">
                <a:latin typeface="Courier New" panose="02070309020205020404" pitchFamily="49" charset="0"/>
                <a:cs typeface="Courier New" panose="02070309020205020404" pitchFamily="49" charset="0"/>
              </a:rPr>
              <a:t> = None</a:t>
            </a:r>
          </a:p>
          <a:p>
            <a:pPr marL="0" indent="0">
              <a:buNone/>
            </a:pPr>
            <a:r>
              <a:rPr lang="en-GB" sz="2000" dirty="0">
                <a:latin typeface="Courier New" panose="02070309020205020404" pitchFamily="49" charset="0"/>
                <a:cs typeface="Courier New" panose="02070309020205020404" pitchFamily="49" charset="0"/>
              </a:rPr>
              <a:t>	def randomize(self):</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self.y</a:t>
            </a:r>
            <a:r>
              <a:rPr lang="en-GB" sz="2000" dirty="0">
                <a:latin typeface="Courier New" panose="02070309020205020404" pitchFamily="49" charset="0"/>
                <a:cs typeface="Courier New" panose="02070309020205020404" pitchFamily="49" charset="0"/>
              </a:rPr>
              <a:t> = </a:t>
            </a:r>
            <a:r>
              <a:rPr lang="en-GB" sz="2000" dirty="0" err="1">
                <a:latin typeface="Courier New" panose="02070309020205020404" pitchFamily="49" charset="0"/>
                <a:cs typeface="Courier New" panose="02070309020205020404" pitchFamily="49" charset="0"/>
              </a:rPr>
              <a:t>random.randint</a:t>
            </a:r>
            <a:r>
              <a:rPr lang="en-GB" sz="2000" dirty="0">
                <a:latin typeface="Courier New" panose="02070309020205020404" pitchFamily="49" charset="0"/>
                <a:cs typeface="Courier New" panose="02070309020205020404" pitchFamily="49" charset="0"/>
              </a:rPr>
              <a:t>(0,99)</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self.x</a:t>
            </a:r>
            <a:r>
              <a:rPr lang="en-GB" sz="2000" dirty="0">
                <a:latin typeface="Courier New" panose="02070309020205020404" pitchFamily="49" charset="0"/>
                <a:cs typeface="Courier New" panose="02070309020205020404" pitchFamily="49" charset="0"/>
              </a:rPr>
              <a:t> = </a:t>
            </a:r>
            <a:r>
              <a:rPr lang="en-GB" sz="2000" dirty="0" err="1">
                <a:latin typeface="Courier New" panose="02070309020205020404" pitchFamily="49" charset="0"/>
                <a:cs typeface="Courier New" panose="02070309020205020404" pitchFamily="49" charset="0"/>
              </a:rPr>
              <a:t>random.randint</a:t>
            </a:r>
            <a:r>
              <a:rPr lang="en-GB" sz="2000" dirty="0">
                <a:latin typeface="Courier New" panose="02070309020205020404" pitchFamily="49" charset="0"/>
                <a:cs typeface="Courier New" panose="02070309020205020404" pitchFamily="49" charset="0"/>
              </a:rPr>
              <a:t>(0,99)</a:t>
            </a:r>
            <a:endParaRPr lang="en-GB" sz="20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379481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FC93D-6414-4CDC-8C69-3327C4F542CC}"/>
              </a:ext>
            </a:extLst>
          </p:cNvPr>
          <p:cNvSpPr>
            <a:spLocks noGrp="1"/>
          </p:cNvSpPr>
          <p:nvPr>
            <p:ph type="title"/>
          </p:nvPr>
        </p:nvSpPr>
        <p:spPr/>
        <p:txBody>
          <a:bodyPr/>
          <a:lstStyle/>
          <a:p>
            <a:pPr algn="r"/>
            <a:r>
              <a:rPr lang="en-GB" dirty="0"/>
              <a:t>Object Oriented Programming</a:t>
            </a:r>
          </a:p>
        </p:txBody>
      </p:sp>
      <p:sp>
        <p:nvSpPr>
          <p:cNvPr id="3" name="Content Placeholder 2">
            <a:extLst>
              <a:ext uri="{FF2B5EF4-FFF2-40B4-BE49-F238E27FC236}">
                <a16:creationId xmlns:a16="http://schemas.microsoft.com/office/drawing/2014/main" id="{6935AB41-766F-4FDA-A4D8-7BA1B8FE2E88}"/>
              </a:ext>
            </a:extLst>
          </p:cNvPr>
          <p:cNvSpPr>
            <a:spLocks noGrp="1"/>
          </p:cNvSpPr>
          <p:nvPr>
            <p:ph idx="1"/>
          </p:nvPr>
        </p:nvSpPr>
        <p:spPr>
          <a:xfrm>
            <a:off x="436098" y="1825624"/>
            <a:ext cx="11366696" cy="4687717"/>
          </a:xfrm>
        </p:spPr>
        <p:txBody>
          <a:bodyPr/>
          <a:lstStyle/>
          <a:p>
            <a:pPr marL="0" indent="0">
              <a:buNone/>
            </a:pPr>
            <a:r>
              <a:rPr lang="en-GB" dirty="0"/>
              <a:t>Scripting languages are very high level - you don't need to know how code works to use it.</a:t>
            </a:r>
          </a:p>
          <a:p>
            <a:pPr marL="0" indent="0">
              <a:buNone/>
            </a:pPr>
            <a:r>
              <a:rPr lang="en-GB" dirty="0"/>
              <a:t>Because of this, OOP is rarer with beginners than in systems/application languages.</a:t>
            </a:r>
          </a:p>
          <a:p>
            <a:pPr marL="0" indent="0">
              <a:buNone/>
            </a:pPr>
            <a:r>
              <a:rPr lang="en-GB" dirty="0"/>
              <a:t>Nevertheless, OOP:</a:t>
            </a:r>
          </a:p>
          <a:p>
            <a:pPr marL="514350" indent="-514350">
              <a:buAutoNum type="arabicParenR"/>
            </a:pPr>
            <a:r>
              <a:rPr lang="en-GB" dirty="0"/>
              <a:t>Produces cleaner code that’s easier to maintain.</a:t>
            </a:r>
          </a:p>
          <a:p>
            <a:pPr marL="514350" indent="-514350">
              <a:buAutoNum type="arabicParenR"/>
            </a:pPr>
            <a:r>
              <a:rPr lang="en-GB" dirty="0"/>
              <a:t>Helps to understand how code works, and therefore the solution to issues.</a:t>
            </a:r>
          </a:p>
          <a:p>
            <a:pPr marL="514350" indent="-514350">
              <a:buAutoNum type="arabicParenR"/>
            </a:pPr>
            <a:r>
              <a:rPr lang="en-GB" dirty="0"/>
              <a:t>Will be needed if you decide to build anything complicated or with user interactions.</a:t>
            </a:r>
          </a:p>
        </p:txBody>
      </p:sp>
    </p:spTree>
    <p:extLst>
      <p:ext uri="{BB962C8B-B14F-4D97-AF65-F5344CB8AC3E}">
        <p14:creationId xmlns:p14="http://schemas.microsoft.com/office/powerpoint/2010/main" val="22778226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D2487-3009-4EAB-93E8-D1D9621673E9}"/>
              </a:ext>
            </a:extLst>
          </p:cNvPr>
          <p:cNvSpPr>
            <a:spLocks noGrp="1"/>
          </p:cNvSpPr>
          <p:nvPr>
            <p:ph type="title"/>
          </p:nvPr>
        </p:nvSpPr>
        <p:spPr/>
        <p:txBody>
          <a:bodyPr/>
          <a:lstStyle/>
          <a:p>
            <a:pPr algn="r"/>
            <a:r>
              <a:rPr lang="en-GB" dirty="0"/>
              <a:t>Variable scope review</a:t>
            </a:r>
          </a:p>
        </p:txBody>
      </p:sp>
      <p:sp>
        <p:nvSpPr>
          <p:cNvPr id="3" name="Content Placeholder 2">
            <a:extLst>
              <a:ext uri="{FF2B5EF4-FFF2-40B4-BE49-F238E27FC236}">
                <a16:creationId xmlns:a16="http://schemas.microsoft.com/office/drawing/2014/main" id="{C63A79F5-1129-4527-A3AA-7344FEF68747}"/>
              </a:ext>
            </a:extLst>
          </p:cNvPr>
          <p:cNvSpPr>
            <a:spLocks noGrp="1"/>
          </p:cNvSpPr>
          <p:nvPr>
            <p:ph idx="1"/>
          </p:nvPr>
        </p:nvSpPr>
        <p:spPr>
          <a:xfrm>
            <a:off x="486508" y="1561514"/>
            <a:ext cx="11316286" cy="4937759"/>
          </a:xfrm>
        </p:spPr>
        <p:txBody>
          <a:bodyPr>
            <a:normAutofit/>
          </a:bodyPr>
          <a:lstStyle/>
          <a:p>
            <a:pPr marL="0" indent="0">
              <a:buNone/>
            </a:pPr>
            <a:r>
              <a:rPr lang="en-GB" dirty="0"/>
              <a:t>We've seen objects can contain variables (other objects) that we can access with the dot operator:</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object_name.variable_name</a:t>
            </a:r>
            <a:endParaRPr lang="en-GB" dirty="0">
              <a:latin typeface="Courier New" panose="02070309020205020404" pitchFamily="49" charset="0"/>
              <a:cs typeface="Courier New" panose="02070309020205020404" pitchFamily="49" charset="0"/>
            </a:endParaRPr>
          </a:p>
          <a:p>
            <a:pPr marL="0" indent="0">
              <a:spcAft>
                <a:spcPts val="1200"/>
              </a:spcAft>
              <a:buNone/>
            </a:pPr>
            <a:r>
              <a:rPr lang="en-GB" dirty="0"/>
              <a:t>However, when we set them up, the scoping issues become important.</a:t>
            </a:r>
          </a:p>
          <a:p>
            <a:pPr marL="0" indent="0">
              <a:spcAft>
                <a:spcPts val="1200"/>
              </a:spcAft>
              <a:buNone/>
            </a:pPr>
            <a:endParaRPr lang="en-GB" dirty="0"/>
          </a:p>
          <a:p>
            <a:pPr marL="0" indent="0">
              <a:spcAft>
                <a:spcPts val="1200"/>
              </a:spcAft>
              <a:buNone/>
            </a:pPr>
            <a:r>
              <a:rPr lang="en-GB" dirty="0"/>
              <a:t>Scope, remember, means variables can only be seen in the block in which they are assigned. </a:t>
            </a:r>
          </a:p>
          <a:p>
            <a:pPr marL="0" indent="0">
              <a:spcAft>
                <a:spcPts val="1200"/>
              </a:spcAft>
              <a:buNone/>
            </a:pPr>
            <a:r>
              <a:rPr lang="en-GB" dirty="0"/>
              <a:t>Previously we saw we could use the global keyword inside functions to indicate we wanted a variable outside the function. </a:t>
            </a:r>
          </a:p>
        </p:txBody>
      </p:sp>
    </p:spTree>
    <p:extLst>
      <p:ext uri="{BB962C8B-B14F-4D97-AF65-F5344CB8AC3E}">
        <p14:creationId xmlns:p14="http://schemas.microsoft.com/office/powerpoint/2010/main" val="40344500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8134E-6945-4BF1-8202-F472EEB8AA48}"/>
              </a:ext>
            </a:extLst>
          </p:cNvPr>
          <p:cNvSpPr>
            <a:spLocks noGrp="1"/>
          </p:cNvSpPr>
          <p:nvPr>
            <p:ph type="title"/>
          </p:nvPr>
        </p:nvSpPr>
        <p:spPr/>
        <p:txBody>
          <a:bodyPr/>
          <a:lstStyle/>
          <a:p>
            <a:pPr algn="r"/>
            <a:r>
              <a:rPr lang="en-GB" dirty="0"/>
              <a:t>Variables</a:t>
            </a:r>
          </a:p>
        </p:txBody>
      </p:sp>
      <p:sp>
        <p:nvSpPr>
          <p:cNvPr id="3" name="Content Placeholder 2">
            <a:extLst>
              <a:ext uri="{FF2B5EF4-FFF2-40B4-BE49-F238E27FC236}">
                <a16:creationId xmlns:a16="http://schemas.microsoft.com/office/drawing/2014/main" id="{1AF86D9F-D126-4307-97AC-5F7634116D98}"/>
              </a:ext>
            </a:extLst>
          </p:cNvPr>
          <p:cNvSpPr>
            <a:spLocks noGrp="1"/>
          </p:cNvSpPr>
          <p:nvPr>
            <p:ph idx="1"/>
          </p:nvPr>
        </p:nvSpPr>
        <p:spPr>
          <a:xfrm>
            <a:off x="562708" y="1336431"/>
            <a:ext cx="11029070" cy="5176911"/>
          </a:xfrm>
        </p:spPr>
        <p:txBody>
          <a:bodyPr>
            <a:normAutofit fontScale="77500" lnSpcReduction="20000"/>
          </a:bodyPr>
          <a:lstStyle/>
          <a:p>
            <a:pPr marL="0" indent="0">
              <a:spcAft>
                <a:spcPts val="1200"/>
              </a:spcAft>
              <a:buNone/>
            </a:pPr>
            <a:r>
              <a:rPr lang="en-GB" dirty="0"/>
              <a:t>Classes are complicated because there are several things going on:</a:t>
            </a:r>
          </a:p>
          <a:p>
            <a:pPr marL="0" indent="0">
              <a:buNone/>
            </a:pPr>
            <a:r>
              <a:rPr lang="en-GB" dirty="0"/>
              <a:t>the module;</a:t>
            </a:r>
          </a:p>
          <a:p>
            <a:pPr marL="0" indent="0">
              <a:buNone/>
            </a:pPr>
            <a:r>
              <a:rPr lang="en-GB" dirty="0"/>
              <a:t>the class;</a:t>
            </a:r>
          </a:p>
          <a:p>
            <a:pPr marL="0" indent="0">
              <a:buNone/>
            </a:pPr>
            <a:r>
              <a:rPr lang="en-GB" dirty="0"/>
              <a:t>the object;</a:t>
            </a:r>
          </a:p>
          <a:p>
            <a:pPr marL="0" indent="0">
              <a:buNone/>
            </a:pPr>
            <a:r>
              <a:rPr lang="en-GB" dirty="0"/>
              <a:t>methods within the class/~object.</a:t>
            </a:r>
          </a:p>
          <a:p>
            <a:pPr marL="0" indent="0">
              <a:buNone/>
            </a:pPr>
            <a:r>
              <a:rPr lang="en-GB" dirty="0"/>
              <a:t>This makes things complicated: for example, what scale does "global" in a method refer to?</a:t>
            </a:r>
          </a:p>
          <a:p>
            <a:pPr marL="0" indent="0">
              <a:buNone/>
            </a:pPr>
            <a:endParaRPr lang="en-GB" dirty="0"/>
          </a:p>
          <a:p>
            <a:pPr marL="0" indent="0">
              <a:spcAft>
                <a:spcPts val="1200"/>
              </a:spcAft>
              <a:buNone/>
            </a:pPr>
            <a:r>
              <a:rPr lang="en-GB" dirty="0"/>
              <a:t>Depending where we set them up, variables can be:</a:t>
            </a:r>
          </a:p>
          <a:p>
            <a:pPr marL="0" indent="0">
              <a:buNone/>
            </a:pPr>
            <a:r>
              <a:rPr lang="en-GB" dirty="0"/>
              <a:t>global within the module;</a:t>
            </a:r>
          </a:p>
          <a:p>
            <a:pPr marL="0" indent="0">
              <a:buNone/>
            </a:pPr>
            <a:r>
              <a:rPr lang="en-GB" dirty="0">
                <a:solidFill>
                  <a:schemeClr val="accent1"/>
                </a:solidFill>
              </a:rPr>
              <a:t>class attributes;</a:t>
            </a:r>
          </a:p>
          <a:p>
            <a:pPr marL="0" indent="0">
              <a:buNone/>
            </a:pPr>
            <a:r>
              <a:rPr lang="en-GB" dirty="0"/>
              <a:t>object </a:t>
            </a:r>
            <a:r>
              <a:rPr lang="en-GB" dirty="0">
                <a:solidFill>
                  <a:schemeClr val="accent1"/>
                </a:solidFill>
              </a:rPr>
              <a:t>instance variables;</a:t>
            </a:r>
          </a:p>
          <a:p>
            <a:pPr marL="0" indent="0">
              <a:spcAft>
                <a:spcPts val="1200"/>
              </a:spcAft>
              <a:buNone/>
            </a:pPr>
            <a:r>
              <a:rPr lang="en-GB" dirty="0"/>
              <a:t>method local variables.</a:t>
            </a:r>
          </a:p>
          <a:p>
            <a:pPr marL="0" indent="0">
              <a:buNone/>
            </a:pPr>
            <a:r>
              <a:rPr lang="en-GB" dirty="0"/>
              <a:t>It is very easy to get the four confused.</a:t>
            </a:r>
          </a:p>
          <a:p>
            <a:pPr marL="0" indent="0">
              <a:buNone/>
            </a:pPr>
            <a:endParaRPr lang="en-GB" dirty="0"/>
          </a:p>
        </p:txBody>
      </p:sp>
    </p:spTree>
    <p:extLst>
      <p:ext uri="{BB962C8B-B14F-4D97-AF65-F5344CB8AC3E}">
        <p14:creationId xmlns:p14="http://schemas.microsoft.com/office/powerpoint/2010/main" val="3548230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5E246-B517-4E32-9812-4D411279CDD0}"/>
              </a:ext>
            </a:extLst>
          </p:cNvPr>
          <p:cNvSpPr>
            <a:spLocks noGrp="1"/>
          </p:cNvSpPr>
          <p:nvPr>
            <p:ph type="title"/>
          </p:nvPr>
        </p:nvSpPr>
        <p:spPr>
          <a:xfrm>
            <a:off x="838200" y="365125"/>
            <a:ext cx="11133406" cy="1325563"/>
          </a:xfrm>
        </p:spPr>
        <p:txBody>
          <a:bodyPr/>
          <a:lstStyle/>
          <a:p>
            <a:pPr algn="r"/>
            <a:r>
              <a:rPr lang="en-GB" dirty="0"/>
              <a:t>The scope of variables</a:t>
            </a:r>
          </a:p>
        </p:txBody>
      </p:sp>
      <p:sp>
        <p:nvSpPr>
          <p:cNvPr id="3" name="Content Placeholder 2">
            <a:extLst>
              <a:ext uri="{FF2B5EF4-FFF2-40B4-BE49-F238E27FC236}">
                <a16:creationId xmlns:a16="http://schemas.microsoft.com/office/drawing/2014/main" id="{D4488C50-9492-4319-A0B5-5D1F33A0E597}"/>
              </a:ext>
            </a:extLst>
          </p:cNvPr>
          <p:cNvSpPr>
            <a:spLocks noGrp="1"/>
          </p:cNvSpPr>
          <p:nvPr>
            <p:ph idx="1"/>
          </p:nvPr>
        </p:nvSpPr>
        <p:spPr>
          <a:xfrm>
            <a:off x="359899" y="2050708"/>
            <a:ext cx="5182772" cy="4351338"/>
          </a:xfrm>
        </p:spPr>
        <p:txBody>
          <a:bodyPr>
            <a:noAutofit/>
          </a:bodyPr>
          <a:lstStyle/>
          <a:p>
            <a:pPr marL="0" indent="0">
              <a:lnSpc>
                <a:spcPct val="70000"/>
              </a:lnSpc>
              <a:buNone/>
            </a:pPr>
            <a:r>
              <a:rPr lang="en-GB" sz="1300" dirty="0">
                <a:latin typeface="Courier New" panose="02070309020205020404" pitchFamily="49" charset="0"/>
                <a:cs typeface="Courier New" panose="02070309020205020404" pitchFamily="49" charset="0"/>
              </a:rPr>
              <a:t># module start</a:t>
            </a:r>
          </a:p>
          <a:p>
            <a:pPr marL="0" indent="0">
              <a:lnSpc>
                <a:spcPct val="70000"/>
              </a:lnSpc>
              <a:buNone/>
            </a:pPr>
            <a:r>
              <a:rPr lang="en-GB" sz="1300" dirty="0" err="1">
                <a:highlight>
                  <a:srgbClr val="00FF00"/>
                </a:highlight>
                <a:latin typeface="Courier New" panose="02070309020205020404" pitchFamily="49" charset="0"/>
                <a:cs typeface="Courier New" panose="02070309020205020404" pitchFamily="49" charset="0"/>
              </a:rPr>
              <a:t>global_variable</a:t>
            </a:r>
            <a:r>
              <a:rPr lang="en-GB" sz="1300" dirty="0">
                <a:highlight>
                  <a:srgbClr val="00FF00"/>
                </a:highlight>
                <a:latin typeface="Courier New" panose="02070309020205020404" pitchFamily="49" charset="0"/>
                <a:cs typeface="Courier New" panose="02070309020205020404" pitchFamily="49" charset="0"/>
              </a:rPr>
              <a:t> = None</a:t>
            </a:r>
          </a:p>
          <a:p>
            <a:pPr marL="0" indent="0">
              <a:lnSpc>
                <a:spcPct val="70000"/>
              </a:lnSpc>
              <a:buNone/>
            </a:pPr>
            <a:endParaRPr lang="en-GB" sz="1300" dirty="0">
              <a:latin typeface="Courier New" panose="02070309020205020404" pitchFamily="49" charset="0"/>
              <a:cs typeface="Courier New" panose="02070309020205020404" pitchFamily="49" charset="0"/>
            </a:endParaRPr>
          </a:p>
          <a:p>
            <a:pPr marL="0" indent="0">
              <a:lnSpc>
                <a:spcPct val="70000"/>
              </a:lnSpc>
              <a:buNone/>
            </a:pPr>
            <a:r>
              <a:rPr lang="en-GB" sz="1300" dirty="0">
                <a:latin typeface="Courier New" panose="02070309020205020404" pitchFamily="49" charset="0"/>
                <a:cs typeface="Courier New" panose="02070309020205020404" pitchFamily="49" charset="0"/>
              </a:rPr>
              <a:t>class </a:t>
            </a:r>
            <a:r>
              <a:rPr lang="en-GB" sz="1300" dirty="0" err="1">
                <a:latin typeface="Courier New" panose="02070309020205020404" pitchFamily="49" charset="0"/>
                <a:cs typeface="Courier New" panose="02070309020205020404" pitchFamily="49" charset="0"/>
              </a:rPr>
              <a:t>ClassA</a:t>
            </a:r>
            <a:r>
              <a:rPr lang="en-GB" sz="1300" dirty="0">
                <a:latin typeface="Courier New" panose="02070309020205020404" pitchFamily="49" charset="0"/>
                <a:cs typeface="Courier New" panose="02070309020205020404" pitchFamily="49" charset="0"/>
              </a:rPr>
              <a:t>():</a:t>
            </a:r>
          </a:p>
          <a:p>
            <a:pPr marL="0" indent="0">
              <a:lnSpc>
                <a:spcPct val="70000"/>
              </a:lnSpc>
              <a:buNone/>
            </a:pPr>
            <a:r>
              <a:rPr lang="en-GB" sz="1300" dirty="0">
                <a:latin typeface="Courier New" panose="02070309020205020404" pitchFamily="49" charset="0"/>
                <a:cs typeface="Courier New" panose="02070309020205020404" pitchFamily="49" charset="0"/>
              </a:rPr>
              <a:t>	</a:t>
            </a:r>
            <a:r>
              <a:rPr lang="en-GB" sz="1300" dirty="0" err="1">
                <a:highlight>
                  <a:srgbClr val="00FFFF"/>
                </a:highlight>
                <a:latin typeface="Courier New" panose="02070309020205020404" pitchFamily="49" charset="0"/>
                <a:cs typeface="Courier New" panose="02070309020205020404" pitchFamily="49" charset="0"/>
              </a:rPr>
              <a:t>class_attribute</a:t>
            </a:r>
            <a:r>
              <a:rPr lang="en-GB" sz="1300" dirty="0">
                <a:highlight>
                  <a:srgbClr val="00FFFF"/>
                </a:highlight>
                <a:latin typeface="Courier New" panose="02070309020205020404" pitchFamily="49" charset="0"/>
                <a:cs typeface="Courier New" panose="02070309020205020404" pitchFamily="49" charset="0"/>
              </a:rPr>
              <a:t> = None</a:t>
            </a:r>
          </a:p>
          <a:p>
            <a:pPr marL="0" indent="0">
              <a:lnSpc>
                <a:spcPct val="70000"/>
              </a:lnSpc>
              <a:buNone/>
            </a:pPr>
            <a:endParaRPr lang="en-GB" sz="1300" dirty="0">
              <a:latin typeface="Courier New" panose="02070309020205020404" pitchFamily="49" charset="0"/>
              <a:cs typeface="Courier New" panose="02070309020205020404" pitchFamily="49" charset="0"/>
            </a:endParaRPr>
          </a:p>
          <a:p>
            <a:pPr marL="0" indent="0">
              <a:lnSpc>
                <a:spcPct val="70000"/>
              </a:lnSpc>
              <a:buNone/>
            </a:pPr>
            <a:r>
              <a:rPr lang="en-GB" sz="1300" dirty="0">
                <a:latin typeface="Courier New" panose="02070309020205020404" pitchFamily="49" charset="0"/>
                <a:cs typeface="Courier New" panose="02070309020205020404" pitchFamily="49" charset="0"/>
              </a:rPr>
              <a:t>	def __</a:t>
            </a:r>
            <a:r>
              <a:rPr lang="en-GB" sz="1300" dirty="0" err="1">
                <a:latin typeface="Courier New" panose="02070309020205020404" pitchFamily="49" charset="0"/>
                <a:cs typeface="Courier New" panose="02070309020205020404" pitchFamily="49" charset="0"/>
              </a:rPr>
              <a:t>init</a:t>
            </a:r>
            <a:r>
              <a:rPr lang="en-GB" sz="1300" dirty="0">
                <a:latin typeface="Courier New" panose="02070309020205020404" pitchFamily="49" charset="0"/>
                <a:cs typeface="Courier New" panose="02070309020205020404" pitchFamily="49" charset="0"/>
              </a:rPr>
              <a:t>__(self):</a:t>
            </a:r>
          </a:p>
          <a:p>
            <a:pPr marL="0" indent="0">
              <a:lnSpc>
                <a:spcPct val="70000"/>
              </a:lnSpc>
              <a:buNone/>
            </a:pPr>
            <a:r>
              <a:rPr lang="en-GB" sz="1300" dirty="0">
                <a:latin typeface="Courier New" panose="02070309020205020404" pitchFamily="49" charset="0"/>
                <a:cs typeface="Courier New" panose="02070309020205020404" pitchFamily="49" charset="0"/>
              </a:rPr>
              <a:t>		</a:t>
            </a:r>
          </a:p>
          <a:p>
            <a:pPr marL="0" indent="0">
              <a:lnSpc>
                <a:spcPct val="70000"/>
              </a:lnSpc>
              <a:buNone/>
            </a:pPr>
            <a:endParaRPr lang="en-GB" sz="1300" dirty="0">
              <a:latin typeface="Courier New" panose="02070309020205020404" pitchFamily="49" charset="0"/>
              <a:cs typeface="Courier New" panose="02070309020205020404" pitchFamily="49" charset="0"/>
            </a:endParaRPr>
          </a:p>
          <a:p>
            <a:pPr marL="0" indent="0">
              <a:lnSpc>
                <a:spcPct val="70000"/>
              </a:lnSpc>
              <a:buNone/>
            </a:pPr>
            <a:endParaRPr lang="en-GB" sz="1300" dirty="0">
              <a:latin typeface="Courier New" panose="02070309020205020404" pitchFamily="49" charset="0"/>
              <a:cs typeface="Courier New" panose="02070309020205020404" pitchFamily="49" charset="0"/>
            </a:endParaRPr>
          </a:p>
          <a:p>
            <a:pPr marL="0" indent="0">
              <a:lnSpc>
                <a:spcPct val="70000"/>
              </a:lnSpc>
              <a:buNone/>
            </a:pPr>
            <a:r>
              <a:rPr lang="en-GB" sz="1300" dirty="0">
                <a:latin typeface="Courier New" panose="02070309020205020404" pitchFamily="49" charset="0"/>
                <a:cs typeface="Courier New" panose="02070309020205020404" pitchFamily="49" charset="0"/>
              </a:rPr>
              <a:t>		</a:t>
            </a:r>
            <a:r>
              <a:rPr lang="en-GB" sz="1300" dirty="0" err="1">
                <a:highlight>
                  <a:srgbClr val="FF0000"/>
                </a:highlight>
                <a:latin typeface="Courier New" panose="02070309020205020404" pitchFamily="49" charset="0"/>
                <a:cs typeface="Courier New" panose="02070309020205020404" pitchFamily="49" charset="0"/>
              </a:rPr>
              <a:t>self.instance_variable</a:t>
            </a:r>
            <a:r>
              <a:rPr lang="en-GB" sz="1300" dirty="0">
                <a:highlight>
                  <a:srgbClr val="FF0000"/>
                </a:highlight>
                <a:latin typeface="Courier New" panose="02070309020205020404" pitchFamily="49" charset="0"/>
                <a:cs typeface="Courier New" panose="02070309020205020404" pitchFamily="49" charset="0"/>
              </a:rPr>
              <a:t> = None</a:t>
            </a:r>
          </a:p>
          <a:p>
            <a:pPr marL="0" indent="0">
              <a:lnSpc>
                <a:spcPct val="70000"/>
              </a:lnSpc>
              <a:buNone/>
            </a:pPr>
            <a:r>
              <a:rPr lang="en-GB" sz="1300" dirty="0">
                <a:latin typeface="Courier New" panose="02070309020205020404" pitchFamily="49" charset="0"/>
                <a:cs typeface="Courier New" panose="02070309020205020404" pitchFamily="49" charset="0"/>
              </a:rPr>
              <a:t>		</a:t>
            </a:r>
            <a:r>
              <a:rPr lang="en-GB" sz="1300" dirty="0" err="1">
                <a:highlight>
                  <a:srgbClr val="808000"/>
                </a:highlight>
                <a:latin typeface="Courier New" panose="02070309020205020404" pitchFamily="49" charset="0"/>
                <a:cs typeface="Courier New" panose="02070309020205020404" pitchFamily="49" charset="0"/>
              </a:rPr>
              <a:t>method_local_variable</a:t>
            </a:r>
            <a:r>
              <a:rPr lang="en-GB" sz="1300" dirty="0">
                <a:highlight>
                  <a:srgbClr val="808000"/>
                </a:highlight>
                <a:latin typeface="Courier New" panose="02070309020205020404" pitchFamily="49" charset="0"/>
                <a:cs typeface="Courier New" panose="02070309020205020404" pitchFamily="49" charset="0"/>
              </a:rPr>
              <a:t> = None</a:t>
            </a:r>
          </a:p>
          <a:p>
            <a:pPr marL="0" indent="0">
              <a:lnSpc>
                <a:spcPct val="70000"/>
              </a:lnSpc>
              <a:buNone/>
            </a:pPr>
            <a:endParaRPr lang="en-GB" sz="1300" dirty="0">
              <a:latin typeface="Courier New" panose="02070309020205020404" pitchFamily="49" charset="0"/>
              <a:cs typeface="Courier New" panose="02070309020205020404" pitchFamily="49" charset="0"/>
            </a:endParaRPr>
          </a:p>
          <a:p>
            <a:pPr marL="0" indent="0">
              <a:lnSpc>
                <a:spcPct val="70000"/>
              </a:lnSpc>
              <a:buNone/>
            </a:pPr>
            <a:r>
              <a:rPr lang="en-GB" sz="1300" dirty="0">
                <a:latin typeface="Courier New" panose="02070309020205020404" pitchFamily="49" charset="0"/>
                <a:cs typeface="Courier New" panose="02070309020205020404" pitchFamily="49" charset="0"/>
              </a:rPr>
              <a:t>	def </a:t>
            </a:r>
            <a:r>
              <a:rPr lang="en-GB" sz="1300" dirty="0" err="1">
                <a:latin typeface="Courier New" panose="02070309020205020404" pitchFamily="49" charset="0"/>
                <a:cs typeface="Courier New" panose="02070309020205020404" pitchFamily="49" charset="0"/>
              </a:rPr>
              <a:t>another_method</a:t>
            </a:r>
            <a:r>
              <a:rPr lang="en-GB" sz="1300" dirty="0">
                <a:latin typeface="Courier New" panose="02070309020205020404" pitchFamily="49" charset="0"/>
                <a:cs typeface="Courier New" panose="02070309020205020404" pitchFamily="49" charset="0"/>
              </a:rPr>
              <a:t>(self):</a:t>
            </a:r>
          </a:p>
          <a:p>
            <a:pPr marL="0" indent="0">
              <a:lnSpc>
                <a:spcPct val="70000"/>
              </a:lnSpc>
              <a:buNone/>
            </a:pPr>
            <a:r>
              <a:rPr lang="en-GB" sz="1300" dirty="0">
                <a:latin typeface="Courier New" panose="02070309020205020404" pitchFamily="49" charset="0"/>
                <a:cs typeface="Courier New" panose="02070309020205020404" pitchFamily="49" charset="0"/>
              </a:rPr>
              <a:t>		</a:t>
            </a:r>
          </a:p>
          <a:p>
            <a:pPr marL="0" indent="0">
              <a:lnSpc>
                <a:spcPct val="70000"/>
              </a:lnSpc>
              <a:buNone/>
            </a:pPr>
            <a:r>
              <a:rPr lang="en-GB" dirty="0"/>
              <a:t>	</a:t>
            </a:r>
          </a:p>
        </p:txBody>
      </p:sp>
      <p:sp>
        <p:nvSpPr>
          <p:cNvPr id="4" name="Content Placeholder 2">
            <a:extLst>
              <a:ext uri="{FF2B5EF4-FFF2-40B4-BE49-F238E27FC236}">
                <a16:creationId xmlns:a16="http://schemas.microsoft.com/office/drawing/2014/main" id="{BB9BF298-EEEC-44B0-B397-EAA6183795A8}"/>
              </a:ext>
            </a:extLst>
          </p:cNvPr>
          <p:cNvSpPr txBox="1">
            <a:spLocks/>
          </p:cNvSpPr>
          <p:nvPr/>
        </p:nvSpPr>
        <p:spPr>
          <a:xfrm>
            <a:off x="5725550" y="2050709"/>
            <a:ext cx="6246055" cy="4351338"/>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900" dirty="0">
                <a:latin typeface="Courier New" panose="02070309020205020404" pitchFamily="49" charset="0"/>
                <a:cs typeface="Courier New" panose="02070309020205020404" pitchFamily="49" charset="0"/>
              </a:rPr>
              <a:t># module start</a:t>
            </a:r>
          </a:p>
          <a:p>
            <a:pPr marL="0" indent="0">
              <a:buFont typeface="Arial" panose="020B0604020202020204" pitchFamily="34" charset="0"/>
              <a:buNone/>
            </a:pPr>
            <a:r>
              <a:rPr lang="en-GB" sz="1900" dirty="0">
                <a:highlight>
                  <a:srgbClr val="00FF00"/>
                </a:highlight>
                <a:latin typeface="Courier New" panose="02070309020205020404" pitchFamily="49" charset="0"/>
                <a:cs typeface="Courier New" panose="02070309020205020404" pitchFamily="49" charset="0"/>
              </a:rPr>
              <a:t>print(</a:t>
            </a:r>
            <a:r>
              <a:rPr lang="en-GB" sz="1900" dirty="0" err="1">
                <a:highlight>
                  <a:srgbClr val="00FF00"/>
                </a:highlight>
                <a:latin typeface="Courier New" panose="02070309020205020404" pitchFamily="49" charset="0"/>
                <a:cs typeface="Courier New" panose="02070309020205020404" pitchFamily="49" charset="0"/>
              </a:rPr>
              <a:t>global_variable</a:t>
            </a:r>
            <a:r>
              <a:rPr lang="en-GB" sz="1900" dirty="0">
                <a:highlight>
                  <a:srgbClr val="00FF00"/>
                </a:highlight>
                <a:latin typeface="Courier New" panose="02070309020205020404" pitchFamily="49" charset="0"/>
                <a:cs typeface="Courier New" panose="02070309020205020404" pitchFamily="49" charset="0"/>
              </a:rPr>
              <a:t>)</a:t>
            </a:r>
          </a:p>
          <a:p>
            <a:pPr marL="0" indent="0">
              <a:buFont typeface="Arial" panose="020B0604020202020204" pitchFamily="34" charset="0"/>
              <a:buNone/>
            </a:pPr>
            <a:endParaRPr lang="en-GB" sz="1900" dirty="0">
              <a:latin typeface="Courier New" panose="02070309020205020404" pitchFamily="49" charset="0"/>
              <a:cs typeface="Courier New" panose="02070309020205020404" pitchFamily="49" charset="0"/>
            </a:endParaRPr>
          </a:p>
          <a:p>
            <a:pPr marL="0" indent="0">
              <a:buFont typeface="Arial" panose="020B0604020202020204" pitchFamily="34" charset="0"/>
              <a:buNone/>
            </a:pPr>
            <a:r>
              <a:rPr lang="en-GB" sz="1900" dirty="0">
                <a:latin typeface="Courier New" panose="02070309020205020404" pitchFamily="49" charset="0"/>
                <a:cs typeface="Courier New" panose="02070309020205020404" pitchFamily="49" charset="0"/>
              </a:rPr>
              <a:t>class </a:t>
            </a:r>
            <a:r>
              <a:rPr lang="en-GB" sz="1900" dirty="0" err="1">
                <a:latin typeface="Courier New" panose="02070309020205020404" pitchFamily="49" charset="0"/>
                <a:cs typeface="Courier New" panose="02070309020205020404" pitchFamily="49" charset="0"/>
              </a:rPr>
              <a:t>ClassA</a:t>
            </a:r>
            <a:r>
              <a:rPr lang="en-GB" sz="1900" dirty="0">
                <a:latin typeface="Courier New" panose="02070309020205020404" pitchFamily="49" charset="0"/>
                <a:cs typeface="Courier New" panose="02070309020205020404" pitchFamily="49" charset="0"/>
              </a:rPr>
              <a:t>():</a:t>
            </a:r>
          </a:p>
          <a:p>
            <a:pPr marL="0" indent="0">
              <a:buNone/>
            </a:pPr>
            <a:r>
              <a:rPr lang="en-GB" sz="1900" dirty="0">
                <a:latin typeface="Courier New" panose="02070309020205020404" pitchFamily="49" charset="0"/>
                <a:cs typeface="Courier New" panose="02070309020205020404" pitchFamily="49" charset="0"/>
              </a:rPr>
              <a:t>	</a:t>
            </a:r>
            <a:r>
              <a:rPr lang="en-GB" sz="1900" dirty="0">
                <a:highlight>
                  <a:srgbClr val="00FFFF"/>
                </a:highlight>
                <a:latin typeface="Courier New" panose="02070309020205020404" pitchFamily="49" charset="0"/>
                <a:cs typeface="Courier New" panose="02070309020205020404" pitchFamily="49" charset="0"/>
              </a:rPr>
              <a:t>print(</a:t>
            </a:r>
            <a:r>
              <a:rPr lang="en-GB" sz="1900" dirty="0" err="1">
                <a:highlight>
                  <a:srgbClr val="00FFFF"/>
                </a:highlight>
                <a:latin typeface="Courier New" panose="02070309020205020404" pitchFamily="49" charset="0"/>
                <a:cs typeface="Courier New" panose="02070309020205020404" pitchFamily="49" charset="0"/>
              </a:rPr>
              <a:t>class_attribute</a:t>
            </a:r>
            <a:r>
              <a:rPr lang="en-GB" sz="1900" dirty="0">
                <a:highlight>
                  <a:srgbClr val="00FFFF"/>
                </a:highlight>
                <a:latin typeface="Courier New" panose="02070309020205020404" pitchFamily="49" charset="0"/>
                <a:cs typeface="Courier New" panose="02070309020205020404" pitchFamily="49" charset="0"/>
              </a:rPr>
              <a:t>)</a:t>
            </a:r>
          </a:p>
          <a:p>
            <a:pPr marL="0" indent="0">
              <a:buFont typeface="Arial" panose="020B0604020202020204" pitchFamily="34" charset="0"/>
              <a:buNone/>
            </a:pPr>
            <a:r>
              <a:rPr lang="en-GB" sz="1900" dirty="0">
                <a:latin typeface="Courier New" panose="02070309020205020404" pitchFamily="49" charset="0"/>
                <a:cs typeface="Courier New" panose="02070309020205020404" pitchFamily="49" charset="0"/>
              </a:rPr>
              <a:t>	</a:t>
            </a:r>
          </a:p>
          <a:p>
            <a:pPr marL="0" indent="0">
              <a:buFont typeface="Arial" panose="020B0604020202020204" pitchFamily="34" charset="0"/>
              <a:buNone/>
            </a:pPr>
            <a:r>
              <a:rPr lang="en-GB" sz="1900" dirty="0">
                <a:latin typeface="Courier New" panose="02070309020205020404" pitchFamily="49" charset="0"/>
                <a:cs typeface="Courier New" panose="02070309020205020404" pitchFamily="49" charset="0"/>
              </a:rPr>
              <a:t>	def __</a:t>
            </a:r>
            <a:r>
              <a:rPr lang="en-GB" sz="1900" dirty="0" err="1">
                <a:latin typeface="Courier New" panose="02070309020205020404" pitchFamily="49" charset="0"/>
                <a:cs typeface="Courier New" panose="02070309020205020404" pitchFamily="49" charset="0"/>
              </a:rPr>
              <a:t>init</a:t>
            </a:r>
            <a:r>
              <a:rPr lang="en-GB" sz="1900" dirty="0">
                <a:latin typeface="Courier New" panose="02070309020205020404" pitchFamily="49" charset="0"/>
                <a:cs typeface="Courier New" panose="02070309020205020404" pitchFamily="49" charset="0"/>
              </a:rPr>
              <a:t>__(self):</a:t>
            </a:r>
          </a:p>
          <a:p>
            <a:pPr marL="0" indent="0">
              <a:buNone/>
            </a:pPr>
            <a:r>
              <a:rPr lang="en-GB" sz="1900" dirty="0">
                <a:latin typeface="Courier New" panose="02070309020205020404" pitchFamily="49" charset="0"/>
                <a:cs typeface="Courier New" panose="02070309020205020404" pitchFamily="49" charset="0"/>
              </a:rPr>
              <a:t>		</a:t>
            </a:r>
            <a:r>
              <a:rPr lang="en-GB" sz="1900" dirty="0">
                <a:highlight>
                  <a:srgbClr val="00FF00"/>
                </a:highlight>
                <a:latin typeface="Courier New" panose="02070309020205020404" pitchFamily="49" charset="0"/>
                <a:cs typeface="Courier New" panose="02070309020205020404" pitchFamily="49" charset="0"/>
              </a:rPr>
              <a:t>global </a:t>
            </a:r>
            <a:r>
              <a:rPr lang="en-GB" sz="1900" dirty="0" err="1">
                <a:highlight>
                  <a:srgbClr val="00FF00"/>
                </a:highlight>
                <a:latin typeface="Courier New" panose="02070309020205020404" pitchFamily="49" charset="0"/>
                <a:cs typeface="Courier New" panose="02070309020205020404" pitchFamily="49" charset="0"/>
              </a:rPr>
              <a:t>global_variable</a:t>
            </a:r>
            <a:endParaRPr lang="en-GB" sz="1900" dirty="0">
              <a:highlight>
                <a:srgbClr val="00FF00"/>
              </a:highlight>
              <a:latin typeface="Courier New" panose="02070309020205020404" pitchFamily="49" charset="0"/>
              <a:cs typeface="Courier New" panose="02070309020205020404" pitchFamily="49" charset="0"/>
            </a:endParaRPr>
          </a:p>
          <a:p>
            <a:pPr marL="0" indent="0">
              <a:buNone/>
            </a:pPr>
            <a:r>
              <a:rPr lang="en-GB" sz="1900" dirty="0">
                <a:latin typeface="Courier New" panose="02070309020205020404" pitchFamily="49" charset="0"/>
                <a:cs typeface="Courier New" panose="02070309020205020404" pitchFamily="49" charset="0"/>
              </a:rPr>
              <a:t>		</a:t>
            </a:r>
            <a:r>
              <a:rPr lang="en-GB" sz="1900" dirty="0">
                <a:highlight>
                  <a:srgbClr val="00FF00"/>
                </a:highlight>
                <a:latin typeface="Courier New" panose="02070309020205020404" pitchFamily="49" charset="0"/>
                <a:cs typeface="Courier New" panose="02070309020205020404" pitchFamily="49" charset="0"/>
              </a:rPr>
              <a:t>print(</a:t>
            </a:r>
            <a:r>
              <a:rPr lang="en-GB" sz="1900" dirty="0" err="1">
                <a:highlight>
                  <a:srgbClr val="00FF00"/>
                </a:highlight>
                <a:latin typeface="Courier New" panose="02070309020205020404" pitchFamily="49" charset="0"/>
                <a:cs typeface="Courier New" panose="02070309020205020404" pitchFamily="49" charset="0"/>
              </a:rPr>
              <a:t>global_variable</a:t>
            </a:r>
            <a:r>
              <a:rPr lang="en-GB" sz="1900" dirty="0">
                <a:highlight>
                  <a:srgbClr val="00FF00"/>
                </a:highlight>
                <a:latin typeface="Courier New" panose="02070309020205020404" pitchFamily="49" charset="0"/>
                <a:cs typeface="Courier New" panose="02070309020205020404" pitchFamily="49" charset="0"/>
              </a:rPr>
              <a:t>)</a:t>
            </a:r>
          </a:p>
          <a:p>
            <a:pPr marL="0" indent="0">
              <a:buNone/>
            </a:pPr>
            <a:r>
              <a:rPr lang="en-GB" sz="1900" dirty="0">
                <a:latin typeface="Courier New" panose="02070309020205020404" pitchFamily="49" charset="0"/>
                <a:cs typeface="Courier New" panose="02070309020205020404" pitchFamily="49" charset="0"/>
              </a:rPr>
              <a:t>		</a:t>
            </a:r>
            <a:r>
              <a:rPr lang="en-GB" sz="1900" dirty="0">
                <a:highlight>
                  <a:srgbClr val="00FFFF"/>
                </a:highlight>
                <a:latin typeface="Courier New" panose="02070309020205020404" pitchFamily="49" charset="0"/>
                <a:cs typeface="Courier New" panose="02070309020205020404" pitchFamily="49" charset="0"/>
              </a:rPr>
              <a:t>print(</a:t>
            </a:r>
            <a:r>
              <a:rPr lang="en-GB" sz="1900" dirty="0" err="1">
                <a:highlight>
                  <a:srgbClr val="00FFFF"/>
                </a:highlight>
                <a:latin typeface="Courier New" panose="02070309020205020404" pitchFamily="49" charset="0"/>
                <a:cs typeface="Courier New" panose="02070309020205020404" pitchFamily="49" charset="0"/>
              </a:rPr>
              <a:t>ClassA.class_attribute</a:t>
            </a:r>
            <a:r>
              <a:rPr lang="en-GB" sz="1900" dirty="0">
                <a:highlight>
                  <a:srgbClr val="00FFFF"/>
                </a:highlight>
                <a:latin typeface="Courier New" panose="02070309020205020404" pitchFamily="49" charset="0"/>
                <a:cs typeface="Courier New" panose="02070309020205020404" pitchFamily="49" charset="0"/>
              </a:rPr>
              <a:t>)</a:t>
            </a:r>
          </a:p>
          <a:p>
            <a:pPr marL="0" indent="0">
              <a:buNone/>
            </a:pPr>
            <a:r>
              <a:rPr lang="en-GB" sz="1900" dirty="0">
                <a:latin typeface="Courier New" panose="02070309020205020404" pitchFamily="49" charset="0"/>
                <a:cs typeface="Courier New" panose="02070309020205020404" pitchFamily="49" charset="0"/>
              </a:rPr>
              <a:t>		</a:t>
            </a:r>
            <a:r>
              <a:rPr lang="en-GB" sz="1900" dirty="0">
                <a:highlight>
                  <a:srgbClr val="FF0000"/>
                </a:highlight>
                <a:latin typeface="Courier New" panose="02070309020205020404" pitchFamily="49" charset="0"/>
                <a:cs typeface="Courier New" panose="02070309020205020404" pitchFamily="49" charset="0"/>
              </a:rPr>
              <a:t>print(</a:t>
            </a:r>
            <a:r>
              <a:rPr lang="en-GB" sz="1900" dirty="0" err="1">
                <a:highlight>
                  <a:srgbClr val="FF0000"/>
                </a:highlight>
                <a:latin typeface="Courier New" panose="02070309020205020404" pitchFamily="49" charset="0"/>
                <a:cs typeface="Courier New" panose="02070309020205020404" pitchFamily="49" charset="0"/>
              </a:rPr>
              <a:t>self.instance_variable</a:t>
            </a:r>
            <a:r>
              <a:rPr lang="en-GB" sz="1900" dirty="0">
                <a:highlight>
                  <a:srgbClr val="FF0000"/>
                </a:highlight>
                <a:latin typeface="Courier New" panose="02070309020205020404" pitchFamily="49" charset="0"/>
                <a:cs typeface="Courier New" panose="02070309020205020404" pitchFamily="49" charset="0"/>
              </a:rPr>
              <a:t>)</a:t>
            </a:r>
          </a:p>
          <a:p>
            <a:pPr marL="0" indent="0">
              <a:buFont typeface="Arial" panose="020B0604020202020204" pitchFamily="34" charset="0"/>
              <a:buNone/>
            </a:pPr>
            <a:r>
              <a:rPr lang="en-GB" sz="1900" dirty="0">
                <a:latin typeface="Courier New" panose="02070309020205020404" pitchFamily="49" charset="0"/>
                <a:cs typeface="Courier New" panose="02070309020205020404" pitchFamily="49" charset="0"/>
              </a:rPr>
              <a:t>		</a:t>
            </a:r>
            <a:r>
              <a:rPr lang="en-GB" sz="1900" dirty="0">
                <a:highlight>
                  <a:srgbClr val="808000"/>
                </a:highlight>
                <a:latin typeface="Courier New" panose="02070309020205020404" pitchFamily="49" charset="0"/>
                <a:cs typeface="Courier New" panose="02070309020205020404" pitchFamily="49" charset="0"/>
              </a:rPr>
              <a:t>print(</a:t>
            </a:r>
            <a:r>
              <a:rPr lang="en-GB" sz="1900" dirty="0" err="1">
                <a:highlight>
                  <a:srgbClr val="808000"/>
                </a:highlight>
                <a:latin typeface="Courier New" panose="02070309020205020404" pitchFamily="49" charset="0"/>
                <a:cs typeface="Courier New" panose="02070309020205020404" pitchFamily="49" charset="0"/>
              </a:rPr>
              <a:t>method_local_variable</a:t>
            </a:r>
            <a:r>
              <a:rPr lang="en-GB" sz="1900" dirty="0">
                <a:highlight>
                  <a:srgbClr val="808000"/>
                </a:highlight>
                <a:latin typeface="Courier New" panose="02070309020205020404" pitchFamily="49" charset="0"/>
                <a:cs typeface="Courier New" panose="02070309020205020404" pitchFamily="49" charset="0"/>
              </a:rPr>
              <a:t>)</a:t>
            </a:r>
            <a:r>
              <a:rPr lang="en-GB" sz="1900" dirty="0">
                <a:latin typeface="Courier New" panose="02070309020205020404" pitchFamily="49" charset="0"/>
                <a:cs typeface="Courier New" panose="02070309020205020404" pitchFamily="49" charset="0"/>
              </a:rPr>
              <a:t>	</a:t>
            </a:r>
          </a:p>
          <a:p>
            <a:pPr marL="0" indent="0">
              <a:buFont typeface="Arial" panose="020B0604020202020204" pitchFamily="34" charset="0"/>
              <a:buNone/>
            </a:pPr>
            <a:r>
              <a:rPr lang="en-GB" sz="1900" dirty="0">
                <a:latin typeface="Courier New" panose="02070309020205020404" pitchFamily="49" charset="0"/>
                <a:cs typeface="Courier New" panose="02070309020205020404" pitchFamily="49" charset="0"/>
              </a:rPr>
              <a:t>	</a:t>
            </a:r>
            <a:r>
              <a:rPr lang="en-GB" sz="1900" dirty="0">
                <a:highlight>
                  <a:srgbClr val="00FFFF"/>
                </a:highlight>
                <a:latin typeface="Courier New" panose="02070309020205020404" pitchFamily="49" charset="0"/>
                <a:cs typeface="Courier New" panose="02070309020205020404" pitchFamily="49" charset="0"/>
              </a:rPr>
              <a:t> </a:t>
            </a:r>
          </a:p>
          <a:p>
            <a:pPr marL="0" indent="0">
              <a:buFont typeface="Arial" panose="020B0604020202020204" pitchFamily="34" charset="0"/>
              <a:buNone/>
            </a:pPr>
            <a:r>
              <a:rPr lang="en-GB" sz="1900" dirty="0">
                <a:latin typeface="Courier New" panose="02070309020205020404" pitchFamily="49" charset="0"/>
                <a:cs typeface="Courier New" panose="02070309020205020404" pitchFamily="49" charset="0"/>
              </a:rPr>
              <a:t>	def </a:t>
            </a:r>
            <a:r>
              <a:rPr lang="en-GB" sz="1900" dirty="0" err="1">
                <a:latin typeface="Courier New" panose="02070309020205020404" pitchFamily="49" charset="0"/>
                <a:cs typeface="Courier New" panose="02070309020205020404" pitchFamily="49" charset="0"/>
              </a:rPr>
              <a:t>another_method</a:t>
            </a:r>
            <a:r>
              <a:rPr lang="en-GB" sz="1900" dirty="0">
                <a:latin typeface="Courier New" panose="02070309020205020404" pitchFamily="49" charset="0"/>
                <a:cs typeface="Courier New" panose="02070309020205020404" pitchFamily="49" charset="0"/>
              </a:rPr>
              <a:t>(self):</a:t>
            </a:r>
          </a:p>
          <a:p>
            <a:pPr marL="0" indent="0">
              <a:buNone/>
            </a:pPr>
            <a:r>
              <a:rPr lang="en-GB" sz="1900" dirty="0">
                <a:latin typeface="Courier New" panose="02070309020205020404" pitchFamily="49" charset="0"/>
                <a:cs typeface="Courier New" panose="02070309020205020404" pitchFamily="49" charset="0"/>
              </a:rPr>
              <a:t>	</a:t>
            </a:r>
            <a:r>
              <a:rPr lang="en-GB" sz="2000" dirty="0">
                <a:latin typeface="Courier New" panose="02070309020205020404" pitchFamily="49" charset="0"/>
                <a:cs typeface="Courier New" panose="02070309020205020404" pitchFamily="49" charset="0"/>
              </a:rPr>
              <a:t>	</a:t>
            </a:r>
            <a:r>
              <a:rPr lang="en-GB" sz="1900" dirty="0">
                <a:latin typeface="Courier New" panose="02070309020205020404" pitchFamily="49" charset="0"/>
                <a:cs typeface="Courier New" panose="02070309020205020404" pitchFamily="49" charset="0"/>
              </a:rPr>
              <a:t># No access to </a:t>
            </a:r>
            <a:r>
              <a:rPr lang="en-GB" sz="1900" dirty="0" err="1">
                <a:latin typeface="Courier New" panose="02070309020205020404" pitchFamily="49" charset="0"/>
                <a:cs typeface="Courier New" panose="02070309020205020404" pitchFamily="49" charset="0"/>
              </a:rPr>
              <a:t>method_local_variable</a:t>
            </a:r>
            <a:r>
              <a:rPr lang="en-GB" sz="1900" dirty="0">
                <a:latin typeface="Courier New" panose="02070309020205020404" pitchFamily="49" charset="0"/>
                <a:cs typeface="Courier New" panose="02070309020205020404" pitchFamily="49" charset="0"/>
              </a:rPr>
              <a:t> here.</a:t>
            </a:r>
          </a:p>
        </p:txBody>
      </p:sp>
      <p:sp>
        <p:nvSpPr>
          <p:cNvPr id="5" name="TextBox 4">
            <a:extLst>
              <a:ext uri="{FF2B5EF4-FFF2-40B4-BE49-F238E27FC236}">
                <a16:creationId xmlns:a16="http://schemas.microsoft.com/office/drawing/2014/main" id="{EE3C7DFA-ADD6-4BE0-9876-151DFF4A9B1B}"/>
              </a:ext>
            </a:extLst>
          </p:cNvPr>
          <p:cNvSpPr txBox="1"/>
          <p:nvPr/>
        </p:nvSpPr>
        <p:spPr>
          <a:xfrm>
            <a:off x="359899" y="492370"/>
            <a:ext cx="6392593" cy="1323439"/>
          </a:xfrm>
          <a:prstGeom prst="rect">
            <a:avLst/>
          </a:prstGeom>
          <a:noFill/>
        </p:spPr>
        <p:txBody>
          <a:bodyPr wrap="square" rtlCol="0">
            <a:spAutoFit/>
          </a:bodyPr>
          <a:lstStyle/>
          <a:p>
            <a:r>
              <a:rPr lang="en-GB" sz="2000" dirty="0"/>
              <a:t>Broadly speaking you can see most things in most places, </a:t>
            </a:r>
          </a:p>
          <a:p>
            <a:r>
              <a:rPr lang="en-GB" sz="2000" dirty="0"/>
              <a:t>but you need to refer to them properly. The only thing you can't  access other than where it is made is method local variables.</a:t>
            </a:r>
          </a:p>
        </p:txBody>
      </p:sp>
    </p:spTree>
    <p:extLst>
      <p:ext uri="{BB962C8B-B14F-4D97-AF65-F5344CB8AC3E}">
        <p14:creationId xmlns:p14="http://schemas.microsoft.com/office/powerpoint/2010/main" val="20430994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9CDED-A55F-41CE-B038-AE9901C44A6E}"/>
              </a:ext>
            </a:extLst>
          </p:cNvPr>
          <p:cNvSpPr>
            <a:spLocks noGrp="1"/>
          </p:cNvSpPr>
          <p:nvPr>
            <p:ph type="title"/>
          </p:nvPr>
        </p:nvSpPr>
        <p:spPr/>
        <p:txBody>
          <a:bodyPr/>
          <a:lstStyle/>
          <a:p>
            <a:pPr algn="r"/>
            <a:r>
              <a:rPr lang="en-GB" dirty="0"/>
              <a:t>Global variables and class attributes</a:t>
            </a:r>
          </a:p>
        </p:txBody>
      </p:sp>
      <p:sp>
        <p:nvSpPr>
          <p:cNvPr id="3" name="Content Placeholder 2">
            <a:extLst>
              <a:ext uri="{FF2B5EF4-FFF2-40B4-BE49-F238E27FC236}">
                <a16:creationId xmlns:a16="http://schemas.microsoft.com/office/drawing/2014/main" id="{A23CFA48-377C-4CB4-BFCC-FAF1586FB56A}"/>
              </a:ext>
            </a:extLst>
          </p:cNvPr>
          <p:cNvSpPr>
            <a:spLocks noGrp="1"/>
          </p:cNvSpPr>
          <p:nvPr>
            <p:ph idx="1"/>
          </p:nvPr>
        </p:nvSpPr>
        <p:spPr>
          <a:xfrm>
            <a:off x="388033" y="1966302"/>
            <a:ext cx="11456963" cy="4351338"/>
          </a:xfrm>
        </p:spPr>
        <p:txBody>
          <a:bodyPr/>
          <a:lstStyle/>
          <a:p>
            <a:pPr marL="0" indent="0">
              <a:spcAft>
                <a:spcPts val="1200"/>
              </a:spcAft>
              <a:buNone/>
            </a:pPr>
            <a:r>
              <a:rPr lang="en-GB" dirty="0"/>
              <a:t>In general, both global and class-level variables are dangerous. Changing them in one place changes them everywhere.</a:t>
            </a:r>
          </a:p>
          <a:p>
            <a:pPr marL="0" indent="0">
              <a:spcAft>
                <a:spcPts val="1200"/>
              </a:spcAft>
              <a:buNone/>
            </a:pPr>
            <a:r>
              <a:rPr lang="en-GB" dirty="0"/>
              <a:t>You may rely on a variable being one value, while another part of the system may be altering it. </a:t>
            </a:r>
          </a:p>
          <a:p>
            <a:pPr marL="0" indent="0">
              <a:spcAft>
                <a:spcPts val="1200"/>
              </a:spcAft>
              <a:buNone/>
            </a:pPr>
            <a:r>
              <a:rPr lang="en-GB" dirty="0"/>
              <a:t>We call such issues </a:t>
            </a:r>
            <a:r>
              <a:rPr lang="en-GB" dirty="0">
                <a:solidFill>
                  <a:schemeClr val="accent1"/>
                </a:solidFill>
              </a:rPr>
              <a:t>side-effects</a:t>
            </a:r>
            <a:r>
              <a:rPr lang="en-GB" dirty="0"/>
              <a:t>: unintended processing changes caused by variable value changes (though some programmers think of even assignments as side effects as they change the values variable labels refer to!). </a:t>
            </a:r>
          </a:p>
          <a:p>
            <a:pPr marL="0" indent="0">
              <a:spcAft>
                <a:spcPts val="1200"/>
              </a:spcAft>
              <a:buNone/>
            </a:pPr>
            <a:r>
              <a:rPr lang="en-GB" dirty="0"/>
              <a:t>We try to minimise possible side-effects by keeping scope as small as possible.</a:t>
            </a:r>
          </a:p>
        </p:txBody>
      </p:sp>
    </p:spTree>
    <p:extLst>
      <p:ext uri="{BB962C8B-B14F-4D97-AF65-F5344CB8AC3E}">
        <p14:creationId xmlns:p14="http://schemas.microsoft.com/office/powerpoint/2010/main" val="17000948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C4A10-04AA-4F12-8C39-B809319478EC}"/>
              </a:ext>
            </a:extLst>
          </p:cNvPr>
          <p:cNvSpPr>
            <a:spLocks noGrp="1"/>
          </p:cNvSpPr>
          <p:nvPr>
            <p:ph type="title"/>
          </p:nvPr>
        </p:nvSpPr>
        <p:spPr/>
        <p:txBody>
          <a:bodyPr/>
          <a:lstStyle/>
          <a:p>
            <a:pPr algn="r"/>
            <a:r>
              <a:rPr lang="en-GB" dirty="0"/>
              <a:t>Instance variables vs class attributes</a:t>
            </a:r>
          </a:p>
        </p:txBody>
      </p:sp>
      <p:sp>
        <p:nvSpPr>
          <p:cNvPr id="3" name="Content Placeholder 2">
            <a:extLst>
              <a:ext uri="{FF2B5EF4-FFF2-40B4-BE49-F238E27FC236}">
                <a16:creationId xmlns:a16="http://schemas.microsoft.com/office/drawing/2014/main" id="{BC106D7A-9339-4D03-8E0D-110221A2F007}"/>
              </a:ext>
            </a:extLst>
          </p:cNvPr>
          <p:cNvSpPr>
            <a:spLocks noGrp="1"/>
          </p:cNvSpPr>
          <p:nvPr>
            <p:ph idx="1"/>
          </p:nvPr>
        </p:nvSpPr>
        <p:spPr>
          <a:xfrm>
            <a:off x="590550" y="1825624"/>
            <a:ext cx="10763250" cy="4613275"/>
          </a:xfrm>
        </p:spPr>
        <p:txBody>
          <a:bodyPr>
            <a:normAutofit fontScale="92500" lnSpcReduction="20000"/>
          </a:bodyPr>
          <a:lstStyle/>
          <a:p>
            <a:pPr marL="0" indent="0">
              <a:buNone/>
            </a:pPr>
            <a:r>
              <a:rPr lang="en-GB" dirty="0"/>
              <a:t>Say we do this:</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agent_1 = </a:t>
            </a:r>
            <a:r>
              <a:rPr lang="en-GB" dirty="0" err="1">
                <a:latin typeface="Courier New" panose="02070309020205020404" pitchFamily="49" charset="0"/>
                <a:cs typeface="Courier New" panose="02070309020205020404" pitchFamily="49" charset="0"/>
              </a:rPr>
              <a:t>agentframework.Agent</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print(agent_1.variable)</a:t>
            </a:r>
          </a:p>
          <a:p>
            <a:pPr marL="0" indent="0">
              <a:buNone/>
            </a:pPr>
            <a:r>
              <a:rPr lang="en-GB" dirty="0"/>
              <a:t>If an instance variable exists with this name, we get this.</a:t>
            </a:r>
          </a:p>
          <a:p>
            <a:pPr marL="0" indent="0">
              <a:buNone/>
            </a:pPr>
            <a:endParaRPr lang="en-GB" dirty="0"/>
          </a:p>
          <a:p>
            <a:pPr marL="0" indent="0">
              <a:buNone/>
            </a:pPr>
            <a:r>
              <a:rPr lang="en-GB" dirty="0"/>
              <a:t>If not, and a class attribute exists, we get this.</a:t>
            </a:r>
          </a:p>
          <a:p>
            <a:pPr marL="0" indent="0">
              <a:buNone/>
            </a:pPr>
            <a:r>
              <a:rPr lang="en-GB" dirty="0"/>
              <a:t>We can also get the latter with </a:t>
            </a:r>
          </a:p>
          <a:p>
            <a:pPr marL="0" indent="0">
              <a:buNone/>
            </a:pPr>
            <a:r>
              <a:rPr lang="en-GB" dirty="0">
                <a:latin typeface="Courier New" panose="02070309020205020404" pitchFamily="49" charset="0"/>
                <a:cs typeface="Courier New" panose="02070309020205020404" pitchFamily="49" charset="0"/>
              </a:rPr>
              <a:t>print(</a:t>
            </a:r>
            <a:r>
              <a:rPr lang="en-GB" dirty="0" err="1">
                <a:latin typeface="Courier New" panose="02070309020205020404" pitchFamily="49" charset="0"/>
                <a:cs typeface="Courier New" panose="02070309020205020404" pitchFamily="49" charset="0"/>
              </a:rPr>
              <a:t>agentframework.Agent.variable</a:t>
            </a:r>
            <a:r>
              <a:rPr lang="en-GB" dirty="0">
                <a:latin typeface="Courier New" panose="02070309020205020404" pitchFamily="49" charset="0"/>
                <a:cs typeface="Courier New" panose="02070309020205020404" pitchFamily="49" charset="0"/>
              </a:rPr>
              <a:t>)</a:t>
            </a:r>
          </a:p>
          <a:p>
            <a:pPr marL="0" indent="0">
              <a:buNone/>
            </a:pPr>
            <a:r>
              <a:rPr lang="en-GB" dirty="0"/>
              <a:t>But if we assign the variable (in totality, not mutably) we get a new instance variable.</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2182495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3D79A-ECFC-4ACF-BCD7-0A775479C5D2}"/>
              </a:ext>
            </a:extLst>
          </p:cNvPr>
          <p:cNvSpPr>
            <a:spLocks noGrp="1"/>
          </p:cNvSpPr>
          <p:nvPr>
            <p:ph type="title"/>
          </p:nvPr>
        </p:nvSpPr>
        <p:spPr/>
        <p:txBody>
          <a:bodyPr/>
          <a:lstStyle/>
          <a:p>
            <a:pPr algn="r"/>
            <a:r>
              <a:rPr lang="en-GB" dirty="0"/>
              <a:t>Classes</a:t>
            </a:r>
          </a:p>
        </p:txBody>
      </p:sp>
      <p:sp>
        <p:nvSpPr>
          <p:cNvPr id="3" name="Content Placeholder 2">
            <a:extLst>
              <a:ext uri="{FF2B5EF4-FFF2-40B4-BE49-F238E27FC236}">
                <a16:creationId xmlns:a16="http://schemas.microsoft.com/office/drawing/2014/main" id="{4200B5AC-4D33-4497-9561-428320D57145}"/>
              </a:ext>
            </a:extLst>
          </p:cNvPr>
          <p:cNvSpPr>
            <a:spLocks noGrp="1"/>
          </p:cNvSpPr>
          <p:nvPr>
            <p:ph idx="1"/>
          </p:nvPr>
        </p:nvSpPr>
        <p:spPr>
          <a:xfrm>
            <a:off x="838200" y="1069145"/>
            <a:ext cx="10515600" cy="5303520"/>
          </a:xfrm>
        </p:spPr>
        <p:txBody>
          <a:bodyPr>
            <a:normAutofit fontScale="85000" lnSpcReduction="20000"/>
          </a:bodyPr>
          <a:lstStyle/>
          <a:p>
            <a:pPr marL="0" indent="0">
              <a:buNone/>
            </a:pPr>
            <a:r>
              <a:rPr lang="en-GB" dirty="0"/>
              <a:t>The core structure in OOP is the </a:t>
            </a:r>
            <a:r>
              <a:rPr lang="en-GB" dirty="0">
                <a:solidFill>
                  <a:schemeClr val="accent1"/>
                </a:solidFill>
              </a:rPr>
              <a:t>class</a:t>
            </a:r>
            <a:r>
              <a:rPr lang="en-GB" dirty="0"/>
              <a:t>.</a:t>
            </a:r>
          </a:p>
          <a:p>
            <a:pPr marL="0" indent="0">
              <a:buNone/>
            </a:pPr>
            <a:endParaRPr lang="en-GB" dirty="0"/>
          </a:p>
          <a:p>
            <a:pPr marL="0" indent="0">
              <a:buNone/>
            </a:pPr>
            <a:r>
              <a:rPr lang="en-GB" dirty="0"/>
              <a:t>Classes are templates for making objects. You make objects ("</a:t>
            </a:r>
            <a:r>
              <a:rPr lang="en-GB" dirty="0">
                <a:solidFill>
                  <a:schemeClr val="accent1"/>
                </a:solidFill>
              </a:rPr>
              <a:t>instantiate</a:t>
            </a:r>
            <a:r>
              <a:rPr lang="en-GB" dirty="0"/>
              <a:t>" a class; make an </a:t>
            </a:r>
            <a:r>
              <a:rPr lang="en-GB" dirty="0">
                <a:solidFill>
                  <a:schemeClr val="accent1"/>
                </a:solidFill>
              </a:rPr>
              <a:t>instance</a:t>
            </a:r>
            <a:r>
              <a:rPr lang="en-GB" dirty="0"/>
              <a:t> of a class), like this:</a:t>
            </a:r>
          </a:p>
          <a:p>
            <a:pPr marL="0" indent="0">
              <a:buNone/>
            </a:pPr>
            <a:r>
              <a:rPr lang="en-GB" dirty="0" err="1">
                <a:latin typeface="Courier New" panose="02070309020205020404" pitchFamily="49" charset="0"/>
                <a:cs typeface="Courier New" panose="02070309020205020404" pitchFamily="49" charset="0"/>
              </a:rPr>
              <a:t>object_name</a:t>
            </a:r>
            <a:r>
              <a:rPr lang="en-GB" dirty="0">
                <a:latin typeface="Courier New" panose="02070309020205020404" pitchFamily="49" charset="0"/>
                <a:cs typeface="Courier New" panose="02070309020205020404" pitchFamily="49" charset="0"/>
              </a:rPr>
              <a:t> = </a:t>
            </a:r>
            <a:r>
              <a:rPr lang="en-GB" dirty="0" err="1">
                <a:latin typeface="Courier New" panose="02070309020205020404" pitchFamily="49" charset="0"/>
                <a:cs typeface="Courier New" panose="02070309020205020404" pitchFamily="49" charset="0"/>
              </a:rPr>
              <a:t>ClassName</a:t>
            </a:r>
            <a:r>
              <a:rPr lang="en-GB" dirty="0">
                <a:latin typeface="Courier New" panose="02070309020205020404" pitchFamily="49" charset="0"/>
                <a:cs typeface="Courier New" panose="02070309020205020404" pitchFamily="49" charset="0"/>
              </a:rPr>
              <a:t>() </a:t>
            </a:r>
          </a:p>
          <a:p>
            <a:pPr marL="0" indent="0">
              <a:buNone/>
            </a:pPr>
            <a:endParaRPr lang="en-GB" dirty="0"/>
          </a:p>
          <a:p>
            <a:pPr marL="0" indent="0">
              <a:buNone/>
            </a:pPr>
            <a:r>
              <a:rPr lang="en-GB" dirty="0"/>
              <a:t>Classes are text outlining code much like any other. </a:t>
            </a:r>
          </a:p>
          <a:p>
            <a:pPr marL="0" indent="0">
              <a:buNone/>
            </a:pPr>
            <a:endParaRPr lang="en-GB" dirty="0"/>
          </a:p>
          <a:p>
            <a:pPr marL="0" indent="0">
              <a:buNone/>
            </a:pPr>
            <a:r>
              <a:rPr lang="en-GB" dirty="0"/>
              <a:t>In Python you can have multiple classes embedded throughout programs, but it is good practice to organise classes in modules. </a:t>
            </a:r>
          </a:p>
          <a:p>
            <a:pPr marL="0" indent="0">
              <a:buNone/>
            </a:pPr>
            <a:endParaRPr lang="en-GB" dirty="0"/>
          </a:p>
          <a:p>
            <a:pPr marL="0" indent="0">
              <a:buNone/>
            </a:pPr>
            <a:r>
              <a:rPr lang="en-GB" dirty="0"/>
              <a:t>Modules are text files of code, often classes, that work in a particular themed area. Unlike libraries in other languages, it is not unusually to have multiple classes in a single text file. Thought therefore needs to be given to reusability as modules are designed.</a:t>
            </a:r>
          </a:p>
        </p:txBody>
      </p:sp>
    </p:spTree>
    <p:extLst>
      <p:ext uri="{BB962C8B-B14F-4D97-AF65-F5344CB8AC3E}">
        <p14:creationId xmlns:p14="http://schemas.microsoft.com/office/powerpoint/2010/main" val="2967742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F64B9-A70A-4F07-8F79-52F356A99012}"/>
              </a:ext>
            </a:extLst>
          </p:cNvPr>
          <p:cNvSpPr>
            <a:spLocks noGrp="1"/>
          </p:cNvSpPr>
          <p:nvPr>
            <p:ph type="title"/>
          </p:nvPr>
        </p:nvSpPr>
        <p:spPr/>
        <p:txBody>
          <a:bodyPr/>
          <a:lstStyle/>
          <a:p>
            <a:pPr algn="r"/>
            <a:r>
              <a:rPr lang="en-GB" dirty="0"/>
              <a:t>Form of a module/class</a:t>
            </a:r>
          </a:p>
        </p:txBody>
      </p:sp>
      <p:sp>
        <p:nvSpPr>
          <p:cNvPr id="3" name="Content Placeholder 2">
            <a:extLst>
              <a:ext uri="{FF2B5EF4-FFF2-40B4-BE49-F238E27FC236}">
                <a16:creationId xmlns:a16="http://schemas.microsoft.com/office/drawing/2014/main" id="{E2828034-E410-4198-9951-C2F299B4416A}"/>
              </a:ext>
            </a:extLst>
          </p:cNvPr>
          <p:cNvSpPr>
            <a:spLocks noGrp="1"/>
          </p:cNvSpPr>
          <p:nvPr>
            <p:ph idx="1"/>
          </p:nvPr>
        </p:nvSpPr>
        <p:spPr>
          <a:xfrm>
            <a:off x="189915" y="883351"/>
            <a:ext cx="5226147" cy="1930450"/>
          </a:xfrm>
          <a:ln>
            <a:solidFill>
              <a:schemeClr val="accent1"/>
            </a:solidFill>
          </a:ln>
        </p:spPr>
        <p:txBody>
          <a:bodyPr>
            <a:normAutofit/>
          </a:bodyPr>
          <a:lstStyle/>
          <a:p>
            <a:pPr marL="0" indent="0">
              <a:buNone/>
            </a:pPr>
            <a:r>
              <a:rPr lang="en-GB" sz="2000" dirty="0">
                <a:latin typeface="Courier New" panose="02070309020205020404" pitchFamily="49" charset="0"/>
                <a:cs typeface="Courier New" panose="02070309020205020404" pitchFamily="49" charset="0"/>
              </a:rPr>
              <a:t># Main program </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import </a:t>
            </a:r>
            <a:r>
              <a:rPr lang="en-GB" sz="2000" dirty="0" err="1">
                <a:latin typeface="Courier New" panose="02070309020205020404" pitchFamily="49" charset="0"/>
                <a:cs typeface="Courier New" panose="02070309020205020404" pitchFamily="49" charset="0"/>
              </a:rPr>
              <a:t>agentframework</a:t>
            </a: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agent_1 = </a:t>
            </a:r>
            <a:r>
              <a:rPr lang="en-GB" sz="2000" dirty="0" err="1">
                <a:latin typeface="Courier New" panose="02070309020205020404" pitchFamily="49" charset="0"/>
                <a:cs typeface="Courier New" panose="02070309020205020404" pitchFamily="49" charset="0"/>
              </a:rPr>
              <a:t>agentframework.Agent</a:t>
            </a:r>
            <a:r>
              <a:rPr lang="en-GB" sz="2000" dirty="0">
                <a:latin typeface="Courier New" panose="02070309020205020404" pitchFamily="49" charset="0"/>
                <a:cs typeface="Courier New" panose="02070309020205020404" pitchFamily="49" charset="0"/>
              </a:rPr>
              <a:t>()</a:t>
            </a:r>
          </a:p>
        </p:txBody>
      </p:sp>
      <p:sp>
        <p:nvSpPr>
          <p:cNvPr id="4" name="Content Placeholder 2">
            <a:extLst>
              <a:ext uri="{FF2B5EF4-FFF2-40B4-BE49-F238E27FC236}">
                <a16:creationId xmlns:a16="http://schemas.microsoft.com/office/drawing/2014/main" id="{C20FD1F5-4C8C-4296-8CDA-D8C417175F7E}"/>
              </a:ext>
            </a:extLst>
          </p:cNvPr>
          <p:cNvSpPr txBox="1">
            <a:spLocks/>
          </p:cNvSpPr>
          <p:nvPr/>
        </p:nvSpPr>
        <p:spPr>
          <a:xfrm>
            <a:off x="189916" y="3829296"/>
            <a:ext cx="5226146" cy="2084899"/>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000" dirty="0">
                <a:latin typeface="Courier New" panose="02070309020205020404" pitchFamily="49" charset="0"/>
                <a:cs typeface="Courier New" panose="02070309020205020404" pitchFamily="49" charset="0"/>
              </a:rPr>
              <a:t># agentframework.py</a:t>
            </a:r>
          </a:p>
          <a:p>
            <a:pPr marL="0" indent="0">
              <a:buFont typeface="Arial" panose="020B0604020202020204" pitchFamily="34" charset="0"/>
              <a:buNone/>
            </a:pPr>
            <a:endParaRPr lang="en-GB" sz="2000" dirty="0">
              <a:latin typeface="Courier New" panose="02070309020205020404" pitchFamily="49" charset="0"/>
              <a:cs typeface="Courier New" panose="02070309020205020404" pitchFamily="49" charset="0"/>
            </a:endParaRPr>
          </a:p>
          <a:p>
            <a:pPr marL="0" indent="0">
              <a:buFont typeface="Arial" panose="020B0604020202020204" pitchFamily="34" charset="0"/>
              <a:buNone/>
            </a:pPr>
            <a:r>
              <a:rPr lang="en-GB" sz="2000" dirty="0">
                <a:latin typeface="Courier New" panose="02070309020205020404" pitchFamily="49" charset="0"/>
                <a:cs typeface="Courier New" panose="02070309020205020404" pitchFamily="49" charset="0"/>
              </a:rPr>
              <a:t>class Agent():</a:t>
            </a:r>
          </a:p>
          <a:p>
            <a:pPr marL="0" indent="0">
              <a:buFont typeface="Arial" panose="020B0604020202020204" pitchFamily="34" charset="0"/>
              <a:buNone/>
            </a:pPr>
            <a:r>
              <a:rPr lang="en-GB" sz="2000" dirty="0">
                <a:latin typeface="Courier New" panose="02070309020205020404" pitchFamily="49" charset="0"/>
                <a:cs typeface="Courier New" panose="02070309020205020404" pitchFamily="49" charset="0"/>
              </a:rPr>
              <a:t>	pass </a:t>
            </a:r>
          </a:p>
        </p:txBody>
      </p:sp>
      <p:sp>
        <p:nvSpPr>
          <p:cNvPr id="5" name="TextBox 4">
            <a:extLst>
              <a:ext uri="{FF2B5EF4-FFF2-40B4-BE49-F238E27FC236}">
                <a16:creationId xmlns:a16="http://schemas.microsoft.com/office/drawing/2014/main" id="{EF25FCA0-53CF-46A1-820F-E2649C86E656}"/>
              </a:ext>
            </a:extLst>
          </p:cNvPr>
          <p:cNvSpPr txBox="1"/>
          <p:nvPr/>
        </p:nvSpPr>
        <p:spPr>
          <a:xfrm>
            <a:off x="5515707" y="1496547"/>
            <a:ext cx="6486378" cy="4770537"/>
          </a:xfrm>
          <a:prstGeom prst="rect">
            <a:avLst/>
          </a:prstGeom>
          <a:noFill/>
        </p:spPr>
        <p:txBody>
          <a:bodyPr wrap="square" rtlCol="0">
            <a:spAutoFit/>
          </a:bodyPr>
          <a:lstStyle/>
          <a:p>
            <a:pPr>
              <a:spcAft>
                <a:spcPts val="1200"/>
              </a:spcAft>
            </a:pPr>
            <a:r>
              <a:rPr lang="en-GB" sz="2400" dirty="0"/>
              <a:t>The name of the module is determined by the filename. It is short, lowercase, and all one word.</a:t>
            </a:r>
          </a:p>
          <a:p>
            <a:pPr>
              <a:spcAft>
                <a:spcPts val="1200"/>
              </a:spcAft>
            </a:pPr>
            <a:r>
              <a:rPr lang="en-GB" sz="2400" dirty="0"/>
              <a:t>The name of the class starts with a capital and is in CamelCase.</a:t>
            </a:r>
          </a:p>
          <a:p>
            <a:pPr>
              <a:spcAft>
                <a:spcPts val="1200"/>
              </a:spcAft>
            </a:pPr>
            <a:r>
              <a:rPr lang="en-GB" sz="2400" dirty="0"/>
              <a:t>The name of the object is lowercase with underscores</a:t>
            </a:r>
          </a:p>
          <a:p>
            <a:pPr>
              <a:spcAft>
                <a:spcPts val="1200"/>
              </a:spcAft>
            </a:pPr>
            <a:r>
              <a:rPr lang="en-GB" sz="2400" dirty="0">
                <a:latin typeface="Courier New" panose="02070309020205020404" pitchFamily="49" charset="0"/>
                <a:cs typeface="Courier New" panose="02070309020205020404" pitchFamily="49" charset="0"/>
              </a:rPr>
              <a:t>pass</a:t>
            </a:r>
            <a:r>
              <a:rPr lang="en-GB" sz="2400" dirty="0"/>
              <a:t> is a keyword that allows you to create empty blocks and clauses that do nothing but compile.</a:t>
            </a:r>
          </a:p>
          <a:p>
            <a:pPr>
              <a:spcAft>
                <a:spcPts val="1200"/>
              </a:spcAft>
            </a:pPr>
            <a:r>
              <a:rPr lang="en-GB" sz="2400" dirty="0"/>
              <a:t>To work, the module file should be in the same directory (or somewhere Python knows about). </a:t>
            </a:r>
          </a:p>
        </p:txBody>
      </p:sp>
    </p:spTree>
    <p:extLst>
      <p:ext uri="{BB962C8B-B14F-4D97-AF65-F5344CB8AC3E}">
        <p14:creationId xmlns:p14="http://schemas.microsoft.com/office/powerpoint/2010/main" val="3091425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0A80E-4029-4064-B1BD-C1BB8DC31FBF}"/>
              </a:ext>
            </a:extLst>
          </p:cNvPr>
          <p:cNvSpPr>
            <a:spLocks noGrp="1"/>
          </p:cNvSpPr>
          <p:nvPr>
            <p:ph type="title"/>
          </p:nvPr>
        </p:nvSpPr>
        <p:spPr/>
        <p:txBody>
          <a:bodyPr/>
          <a:lstStyle/>
          <a:p>
            <a:pPr algn="r"/>
            <a:r>
              <a:rPr lang="en-GB" dirty="0"/>
              <a:t>Import</a:t>
            </a:r>
          </a:p>
        </p:txBody>
      </p:sp>
      <p:sp>
        <p:nvSpPr>
          <p:cNvPr id="3" name="Content Placeholder 2">
            <a:extLst>
              <a:ext uri="{FF2B5EF4-FFF2-40B4-BE49-F238E27FC236}">
                <a16:creationId xmlns:a16="http://schemas.microsoft.com/office/drawing/2014/main" id="{71270E9D-9090-4808-98C3-FB100DEFD692}"/>
              </a:ext>
            </a:extLst>
          </p:cNvPr>
          <p:cNvSpPr>
            <a:spLocks noGrp="1"/>
          </p:cNvSpPr>
          <p:nvPr>
            <p:ph idx="1"/>
          </p:nvPr>
        </p:nvSpPr>
        <p:spPr>
          <a:xfrm>
            <a:off x="365760" y="1350498"/>
            <a:ext cx="11521440" cy="5162843"/>
          </a:xfrm>
        </p:spPr>
        <p:txBody>
          <a:bodyPr>
            <a:normAutofit lnSpcReduction="10000"/>
          </a:bodyPr>
          <a:lstStyle/>
          <a:p>
            <a:pPr marL="0" indent="0">
              <a:buNone/>
            </a:pPr>
            <a:r>
              <a:rPr lang="en-GB" dirty="0">
                <a:latin typeface="Courier New" panose="02070309020205020404" pitchFamily="49" charset="0"/>
                <a:cs typeface="Courier New" panose="02070309020205020404" pitchFamily="49" charset="0"/>
              </a:rPr>
              <a:t>import </a:t>
            </a:r>
            <a:r>
              <a:rPr lang="en-GB" dirty="0" err="1">
                <a:latin typeface="Courier New" panose="02070309020205020404" pitchFamily="49" charset="0"/>
                <a:cs typeface="Courier New" panose="02070309020205020404" pitchFamily="49" charset="0"/>
              </a:rPr>
              <a:t>agentframework</a:t>
            </a: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agent_1 = </a:t>
            </a:r>
            <a:r>
              <a:rPr lang="en-GB" dirty="0" err="1">
                <a:latin typeface="Courier New" panose="02070309020205020404" pitchFamily="49" charset="0"/>
                <a:cs typeface="Courier New" panose="02070309020205020404" pitchFamily="49" charset="0"/>
              </a:rPr>
              <a:t>agentframework.Agent</a:t>
            </a:r>
            <a:r>
              <a:rPr lang="en-GB" dirty="0">
                <a:latin typeface="Courier New" panose="02070309020205020404" pitchFamily="49" charset="0"/>
                <a:cs typeface="Courier New" panose="02070309020205020404" pitchFamily="49" charset="0"/>
              </a:rPr>
              <a:t>()</a:t>
            </a:r>
          </a:p>
          <a:p>
            <a:pPr marL="0" indent="0">
              <a:buNone/>
            </a:pPr>
            <a:r>
              <a:rPr lang="en-GB" dirty="0"/>
              <a:t>This is a very explicit style. There is little ambiguity about which </a:t>
            </a:r>
            <a:r>
              <a:rPr lang="en-GB" dirty="0">
                <a:latin typeface="Courier New" panose="02070309020205020404" pitchFamily="49" charset="0"/>
                <a:cs typeface="Courier New" panose="02070309020205020404" pitchFamily="49" charset="0"/>
              </a:rPr>
              <a:t>Agent </a:t>
            </a:r>
            <a:r>
              <a:rPr lang="en-GB" dirty="0"/>
              <a:t>we are after (if other imported modules have </a:t>
            </a:r>
            <a:r>
              <a:rPr lang="en-GB" dirty="0">
                <a:latin typeface="Courier New" panose="02070309020205020404" pitchFamily="49" charset="0"/>
                <a:cs typeface="Courier New" panose="02070309020205020404" pitchFamily="49" charset="0"/>
              </a:rPr>
              <a:t>Agent </a:t>
            </a:r>
            <a:r>
              <a:rPr lang="en-GB" dirty="0"/>
              <a:t>classes). </a:t>
            </a:r>
          </a:p>
          <a:p>
            <a:pPr marL="0" indent="0">
              <a:buNone/>
            </a:pPr>
            <a:r>
              <a:rPr lang="en-GB" dirty="0"/>
              <a:t>This is safest as you have to be explicit about the module. Provided there aren't two modules with the same name and class, you are fine.</a:t>
            </a:r>
          </a:p>
          <a:p>
            <a:pPr marL="0" indent="0">
              <a:buNone/>
            </a:pPr>
            <a:endParaRPr lang="en-GB" dirty="0"/>
          </a:p>
          <a:p>
            <a:pPr marL="0" indent="0">
              <a:buNone/>
            </a:pPr>
            <a:r>
              <a:rPr lang="en-GB" dirty="0"/>
              <a:t>If you're sure there's no other </a:t>
            </a:r>
            <a:r>
              <a:rPr lang="en-GB" dirty="0">
                <a:latin typeface="Courier New" panose="02070309020205020404" pitchFamily="49" charset="0"/>
                <a:cs typeface="Courier New" panose="02070309020205020404" pitchFamily="49" charset="0"/>
              </a:rPr>
              <a:t>Agent</a:t>
            </a:r>
            <a:r>
              <a:rPr lang="en-GB" dirty="0"/>
              <a:t>, you can:</a:t>
            </a:r>
          </a:p>
          <a:p>
            <a:pPr marL="0" indent="0">
              <a:buNone/>
            </a:pPr>
            <a:r>
              <a:rPr lang="en-GB" dirty="0">
                <a:latin typeface="Courier New" panose="02070309020205020404" pitchFamily="49" charset="0"/>
                <a:cs typeface="Courier New" panose="02070309020205020404" pitchFamily="49" charset="0"/>
              </a:rPr>
              <a:t>from </a:t>
            </a:r>
            <a:r>
              <a:rPr lang="en-GB" dirty="0" err="1">
                <a:latin typeface="Courier New" panose="02070309020205020404" pitchFamily="49" charset="0"/>
                <a:cs typeface="Courier New" panose="02070309020205020404" pitchFamily="49" charset="0"/>
              </a:rPr>
              <a:t>agentframework</a:t>
            </a:r>
            <a:r>
              <a:rPr lang="en-GB" dirty="0">
                <a:latin typeface="Courier New" panose="02070309020205020404" pitchFamily="49" charset="0"/>
                <a:cs typeface="Courier New" panose="02070309020205020404" pitchFamily="49" charset="0"/>
              </a:rPr>
              <a:t> import Agent</a:t>
            </a:r>
          </a:p>
          <a:p>
            <a:pPr marL="0" indent="0">
              <a:buNone/>
            </a:pPr>
            <a:r>
              <a:rPr lang="en-GB" dirty="0">
                <a:latin typeface="Courier New" panose="02070309020205020404" pitchFamily="49" charset="0"/>
                <a:cs typeface="Courier New" panose="02070309020205020404" pitchFamily="49" charset="0"/>
              </a:rPr>
              <a:t>agent_1 = Agent()</a:t>
            </a:r>
          </a:p>
          <a:p>
            <a:pPr marL="0" indent="0">
              <a:buNone/>
            </a:pPr>
            <a:r>
              <a:rPr lang="en-GB" dirty="0"/>
              <a:t>This just imports this one class. </a:t>
            </a:r>
          </a:p>
          <a:p>
            <a:pPr marL="0" indent="0">
              <a:buNone/>
            </a:pPr>
            <a:endParaRPr lang="en-GB" dirty="0"/>
          </a:p>
        </p:txBody>
      </p:sp>
    </p:spTree>
    <p:extLst>
      <p:ext uri="{BB962C8B-B14F-4D97-AF65-F5344CB8AC3E}">
        <p14:creationId xmlns:p14="http://schemas.microsoft.com/office/powerpoint/2010/main" val="3277003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29260-3A28-4AE8-AB29-4499F6881309}"/>
              </a:ext>
            </a:extLst>
          </p:cNvPr>
          <p:cNvSpPr>
            <a:spLocks noGrp="1"/>
          </p:cNvSpPr>
          <p:nvPr>
            <p:ph type="title"/>
          </p:nvPr>
        </p:nvSpPr>
        <p:spPr/>
        <p:txBody>
          <a:bodyPr/>
          <a:lstStyle/>
          <a:p>
            <a:pPr algn="r"/>
            <a:r>
              <a:rPr lang="en-GB" dirty="0"/>
              <a:t>Objects' properties</a:t>
            </a:r>
          </a:p>
        </p:txBody>
      </p:sp>
      <p:sp>
        <p:nvSpPr>
          <p:cNvPr id="3" name="Content Placeholder 2">
            <a:extLst>
              <a:ext uri="{FF2B5EF4-FFF2-40B4-BE49-F238E27FC236}">
                <a16:creationId xmlns:a16="http://schemas.microsoft.com/office/drawing/2014/main" id="{FF8BB286-A0FF-433C-ACA7-E673A1EB1F08}"/>
              </a:ext>
            </a:extLst>
          </p:cNvPr>
          <p:cNvSpPr>
            <a:spLocks noGrp="1"/>
          </p:cNvSpPr>
          <p:nvPr>
            <p:ph idx="1"/>
          </p:nvPr>
        </p:nvSpPr>
        <p:spPr>
          <a:xfrm>
            <a:off x="196947" y="2208627"/>
            <a:ext cx="11732455" cy="3968335"/>
          </a:xfrm>
        </p:spPr>
        <p:txBody>
          <a:bodyPr>
            <a:normAutofit/>
          </a:bodyPr>
          <a:lstStyle/>
          <a:p>
            <a:pPr marL="0" indent="0">
              <a:buNone/>
            </a:pPr>
            <a:r>
              <a:rPr lang="en-GB" sz="2400" dirty="0"/>
              <a:t>You can tell the class of objects using: </a:t>
            </a:r>
          </a:p>
          <a:p>
            <a:pPr marL="0" indent="0">
              <a:buNone/>
            </a:pPr>
            <a:r>
              <a:rPr lang="en-GB" sz="2400" dirty="0">
                <a:latin typeface="Courier New" panose="02070309020205020404" pitchFamily="49" charset="0"/>
                <a:cs typeface="Courier New" panose="02070309020205020404" pitchFamily="49" charset="0"/>
              </a:rPr>
              <a:t>print(type(agent_1))	   # &lt;class '</a:t>
            </a:r>
            <a:r>
              <a:rPr lang="en-GB" sz="2400" dirty="0" err="1">
                <a:latin typeface="Courier New" panose="02070309020205020404" pitchFamily="49" charset="0"/>
                <a:cs typeface="Courier New" panose="02070309020205020404" pitchFamily="49" charset="0"/>
              </a:rPr>
              <a:t>agentframework.Agent</a:t>
            </a:r>
            <a:r>
              <a:rPr lang="en-GB" sz="2400" dirty="0">
                <a:latin typeface="Courier New" panose="02070309020205020404" pitchFamily="49" charset="0"/>
                <a:cs typeface="Courier New" panose="02070309020205020404" pitchFamily="49" charset="0"/>
              </a:rPr>
              <a:t>'&gt;</a:t>
            </a:r>
          </a:p>
          <a:p>
            <a:pPr marL="0" indent="0">
              <a:buNone/>
            </a:pPr>
            <a:endParaRPr lang="en-GB" sz="2400" dirty="0">
              <a:latin typeface="Courier New" panose="02070309020205020404" pitchFamily="49" charset="0"/>
              <a:cs typeface="Courier New" panose="02070309020205020404" pitchFamily="49" charset="0"/>
            </a:endParaRPr>
          </a:p>
          <a:p>
            <a:pPr marL="0" indent="0">
              <a:buNone/>
            </a:pPr>
            <a:r>
              <a:rPr lang="en-GB" sz="2400" dirty="0"/>
              <a:t>To check the class:</a:t>
            </a:r>
          </a:p>
          <a:p>
            <a:pPr marL="0" indent="0">
              <a:buNone/>
            </a:pPr>
            <a:r>
              <a:rPr lang="en-GB" sz="2400" dirty="0">
                <a:latin typeface="Courier New" panose="02070309020205020404" pitchFamily="49" charset="0"/>
                <a:cs typeface="Courier New" panose="02070309020205020404" pitchFamily="49" charset="0"/>
              </a:rPr>
              <a:t>print(</a:t>
            </a:r>
            <a:r>
              <a:rPr lang="en-GB" sz="2400" dirty="0" err="1">
                <a:latin typeface="Courier New" panose="02070309020205020404" pitchFamily="49" charset="0"/>
                <a:cs typeface="Courier New" panose="02070309020205020404" pitchFamily="49" charset="0"/>
              </a:rPr>
              <a:t>isinstance</a:t>
            </a:r>
            <a:r>
              <a:rPr lang="en-GB" sz="2400" dirty="0">
                <a:latin typeface="Courier New" panose="02070309020205020404" pitchFamily="49" charset="0"/>
                <a:cs typeface="Courier New" panose="02070309020205020404" pitchFamily="49" charset="0"/>
              </a:rPr>
              <a:t>(agent_1, </a:t>
            </a:r>
            <a:r>
              <a:rPr lang="en-GB" sz="2400" dirty="0" err="1">
                <a:latin typeface="Courier New" panose="02070309020205020404" pitchFamily="49" charset="0"/>
                <a:cs typeface="Courier New" panose="02070309020205020404" pitchFamily="49" charset="0"/>
              </a:rPr>
              <a:t>agentframework.Agent</a:t>
            </a:r>
            <a:r>
              <a:rPr lang="en-GB" sz="2400" dirty="0">
                <a:latin typeface="Courier New" panose="02070309020205020404" pitchFamily="49" charset="0"/>
                <a:cs typeface="Courier New" panose="02070309020205020404" pitchFamily="49" charset="0"/>
              </a:rPr>
              <a:t>)) 	# True</a:t>
            </a:r>
          </a:p>
          <a:p>
            <a:pPr marL="0" indent="0">
              <a:buNone/>
            </a:pPr>
            <a:endParaRPr lang="en-GB" sz="2400" dirty="0">
              <a:latin typeface="Courier New" panose="02070309020205020404" pitchFamily="49" charset="0"/>
              <a:cs typeface="Courier New" panose="02070309020205020404" pitchFamily="49" charset="0"/>
            </a:endParaRPr>
          </a:p>
          <a:p>
            <a:pPr marL="0" indent="0">
              <a:buNone/>
            </a:pPr>
            <a:r>
              <a:rPr lang="en-GB" sz="2400" dirty="0"/>
              <a:t>Instead of a single class for </a:t>
            </a:r>
            <a:r>
              <a:rPr lang="en-GB" sz="2400" dirty="0" err="1">
                <a:latin typeface="Courier New" panose="02070309020205020404" pitchFamily="49" charset="0"/>
                <a:cs typeface="Courier New" panose="02070309020205020404" pitchFamily="49" charset="0"/>
              </a:rPr>
              <a:t>isinstance</a:t>
            </a:r>
            <a:r>
              <a:rPr lang="en-GB" sz="2400" dirty="0"/>
              <a:t>, you can also use a tuple of classes and it will return true if any match.</a:t>
            </a:r>
          </a:p>
          <a:p>
            <a:pPr marL="0" indent="0">
              <a:buNone/>
            </a:pPr>
            <a:endParaRPr lang="en-GB" dirty="0"/>
          </a:p>
        </p:txBody>
      </p:sp>
    </p:spTree>
    <p:extLst>
      <p:ext uri="{BB962C8B-B14F-4D97-AF65-F5344CB8AC3E}">
        <p14:creationId xmlns:p14="http://schemas.microsoft.com/office/powerpoint/2010/main" val="1687554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416BA-D2DC-455D-A607-9F5EEE5A3ED5}"/>
              </a:ext>
            </a:extLst>
          </p:cNvPr>
          <p:cNvSpPr>
            <a:spLocks noGrp="1"/>
          </p:cNvSpPr>
          <p:nvPr>
            <p:ph type="title"/>
          </p:nvPr>
        </p:nvSpPr>
        <p:spPr/>
        <p:txBody>
          <a:bodyPr/>
          <a:lstStyle/>
          <a:p>
            <a:pPr algn="r"/>
            <a:r>
              <a:rPr lang="en-GB" dirty="0"/>
              <a:t>What's happening?</a:t>
            </a:r>
          </a:p>
        </p:txBody>
      </p:sp>
      <p:sp>
        <p:nvSpPr>
          <p:cNvPr id="3" name="Content Placeholder 2">
            <a:extLst>
              <a:ext uri="{FF2B5EF4-FFF2-40B4-BE49-F238E27FC236}">
                <a16:creationId xmlns:a16="http://schemas.microsoft.com/office/drawing/2014/main" id="{3806EB2B-798B-4009-A274-C4B5C709D80F}"/>
              </a:ext>
            </a:extLst>
          </p:cNvPr>
          <p:cNvSpPr>
            <a:spLocks noGrp="1"/>
          </p:cNvSpPr>
          <p:nvPr>
            <p:ph idx="1"/>
          </p:nvPr>
        </p:nvSpPr>
        <p:spPr>
          <a:xfrm>
            <a:off x="590843" y="1825625"/>
            <a:ext cx="11282289" cy="4351338"/>
          </a:xfrm>
        </p:spPr>
        <p:txBody>
          <a:bodyPr>
            <a:normAutofit/>
          </a:bodyPr>
          <a:lstStyle/>
          <a:p>
            <a:pPr marL="0" indent="0">
              <a:buNone/>
            </a:pPr>
            <a:r>
              <a:rPr lang="en-GB" dirty="0"/>
              <a:t>When you make an object, the parentheses suggest a function is being called. </a:t>
            </a:r>
          </a:p>
          <a:p>
            <a:pPr marL="0" indent="0">
              <a:buNone/>
            </a:pPr>
            <a:r>
              <a:rPr lang="en-GB" dirty="0"/>
              <a:t>That function is called a </a:t>
            </a:r>
            <a:r>
              <a:rPr lang="en-GB" dirty="0">
                <a:solidFill>
                  <a:schemeClr val="accent1"/>
                </a:solidFill>
              </a:rPr>
              <a:t>constructor</a:t>
            </a:r>
            <a:r>
              <a:rPr lang="en-GB" dirty="0"/>
              <a:t>. It is invisible if not explicitly written.</a:t>
            </a:r>
          </a:p>
          <a:p>
            <a:pPr marL="0" indent="0">
              <a:buNone/>
            </a:pPr>
            <a:r>
              <a:rPr lang="en-GB" dirty="0"/>
              <a:t>If we want to (and we usually do), we can </a:t>
            </a:r>
            <a:r>
              <a:rPr lang="en-GB" dirty="0">
                <a:solidFill>
                  <a:schemeClr val="accent1"/>
                </a:solidFill>
              </a:rPr>
              <a:t>override</a:t>
            </a:r>
            <a:r>
              <a:rPr lang="en-GB" dirty="0"/>
              <a:t> the invisible default version by writing our own.  </a:t>
            </a:r>
          </a:p>
          <a:p>
            <a:pPr marL="0" indent="0">
              <a:buNone/>
            </a:pPr>
            <a:endParaRPr lang="en-GB" dirty="0"/>
          </a:p>
          <a:p>
            <a:pPr marL="0" indent="0">
              <a:buNone/>
            </a:pPr>
            <a:r>
              <a:rPr lang="en-GB" dirty="0">
                <a:solidFill>
                  <a:schemeClr val="accent1"/>
                </a:solidFill>
              </a:rPr>
              <a:t>Overriding</a:t>
            </a:r>
            <a:r>
              <a:rPr lang="en-GB" dirty="0"/>
              <a:t> is where you write over invisible code with your own in a class. We'll see where invisible code comes from when we look at inheritance in a bit.</a:t>
            </a:r>
          </a:p>
        </p:txBody>
      </p:sp>
    </p:spTree>
    <p:extLst>
      <p:ext uri="{BB962C8B-B14F-4D97-AF65-F5344CB8AC3E}">
        <p14:creationId xmlns:p14="http://schemas.microsoft.com/office/powerpoint/2010/main" val="3664135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B0FC6-35E3-4DE2-9516-E3FBAD5DD945}"/>
              </a:ext>
            </a:extLst>
          </p:cNvPr>
          <p:cNvSpPr>
            <a:spLocks noGrp="1"/>
          </p:cNvSpPr>
          <p:nvPr>
            <p:ph type="title"/>
          </p:nvPr>
        </p:nvSpPr>
        <p:spPr/>
        <p:txBody>
          <a:bodyPr/>
          <a:lstStyle/>
          <a:p>
            <a:pPr algn="r"/>
            <a:r>
              <a:rPr lang="en-GB" dirty="0"/>
              <a:t>__</a:t>
            </a:r>
            <a:r>
              <a:rPr lang="en-GB" dirty="0" err="1"/>
              <a:t>init</a:t>
            </a:r>
            <a:r>
              <a:rPr lang="en-GB" dirty="0"/>
              <a:t>__</a:t>
            </a:r>
          </a:p>
        </p:txBody>
      </p:sp>
      <p:sp>
        <p:nvSpPr>
          <p:cNvPr id="3" name="Content Placeholder 2">
            <a:extLst>
              <a:ext uri="{FF2B5EF4-FFF2-40B4-BE49-F238E27FC236}">
                <a16:creationId xmlns:a16="http://schemas.microsoft.com/office/drawing/2014/main" id="{6F80D4DE-DE0D-47A1-BB6C-E3A150D79C80}"/>
              </a:ext>
            </a:extLst>
          </p:cNvPr>
          <p:cNvSpPr>
            <a:spLocks noGrp="1"/>
          </p:cNvSpPr>
          <p:nvPr>
            <p:ph idx="1"/>
          </p:nvPr>
        </p:nvSpPr>
        <p:spPr>
          <a:xfrm>
            <a:off x="584982" y="2011680"/>
            <a:ext cx="10950526" cy="4529797"/>
          </a:xfrm>
        </p:spPr>
        <p:txBody>
          <a:bodyPr/>
          <a:lstStyle/>
          <a:p>
            <a:pPr marL="0" indent="0">
              <a:buNone/>
            </a:pPr>
            <a:r>
              <a:rPr lang="en-GB" dirty="0"/>
              <a:t>Here's the basic form of a class with a constructor:</a:t>
            </a:r>
          </a:p>
          <a:p>
            <a:pPr marL="0" indent="0">
              <a:buNone/>
            </a:pPr>
            <a:r>
              <a:rPr lang="en-GB" dirty="0">
                <a:latin typeface="Courier New" panose="02070309020205020404" pitchFamily="49" charset="0"/>
                <a:cs typeface="Courier New" panose="02070309020205020404" pitchFamily="49" charset="0"/>
              </a:rPr>
              <a:t>class Agent():</a:t>
            </a:r>
          </a:p>
          <a:p>
            <a:pPr marL="0" indent="0">
              <a:buNone/>
            </a:pPr>
            <a:r>
              <a:rPr lang="en-GB" dirty="0"/>
              <a:t>	</a:t>
            </a:r>
            <a:r>
              <a:rPr lang="en-GB" dirty="0">
                <a:latin typeface="Courier New" panose="02070309020205020404" pitchFamily="49" charset="0"/>
                <a:cs typeface="Courier New" panose="02070309020205020404" pitchFamily="49" charset="0"/>
              </a:rPr>
              <a:t>def __</a:t>
            </a:r>
            <a:r>
              <a:rPr lang="en-GB" dirty="0" err="1">
                <a:latin typeface="Courier New" panose="02070309020205020404" pitchFamily="49" charset="0"/>
                <a:cs typeface="Courier New" panose="02070309020205020404" pitchFamily="49" charset="0"/>
              </a:rPr>
              <a:t>init</a:t>
            </a:r>
            <a:r>
              <a:rPr lang="en-GB" dirty="0">
                <a:latin typeface="Courier New" panose="02070309020205020404" pitchFamily="49" charset="0"/>
                <a:cs typeface="Courier New" panose="02070309020205020404" pitchFamily="49" charset="0"/>
              </a:rPr>
              <a:t>__ (self):</a:t>
            </a:r>
          </a:p>
          <a:p>
            <a:pPr marL="0" indent="0">
              <a:buNone/>
            </a:pPr>
            <a:r>
              <a:rPr lang="en-GB" dirty="0"/>
              <a:t>		</a:t>
            </a:r>
            <a:r>
              <a:rPr lang="en-GB" dirty="0">
                <a:latin typeface="Courier New" panose="02070309020205020404" pitchFamily="49" charset="0"/>
                <a:cs typeface="Courier New" panose="02070309020205020404" pitchFamily="49" charset="0"/>
              </a:rPr>
              <a:t>pass</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The name </a:t>
            </a:r>
            <a:r>
              <a:rPr lang="en-GB" dirty="0">
                <a:latin typeface="Courier New" panose="02070309020205020404" pitchFamily="49" charset="0"/>
                <a:cs typeface="Courier New" panose="02070309020205020404" pitchFamily="49" charset="0"/>
              </a:rPr>
              <a:t>__</a:t>
            </a:r>
            <a:r>
              <a:rPr lang="en-GB" dirty="0" err="1">
                <a:latin typeface="Courier New" panose="02070309020205020404" pitchFamily="49" charset="0"/>
                <a:cs typeface="Courier New" panose="02070309020205020404" pitchFamily="49" charset="0"/>
              </a:rPr>
              <a:t>init</a:t>
            </a:r>
            <a:r>
              <a:rPr lang="en-GB" dirty="0">
                <a:latin typeface="Courier New" panose="02070309020205020404" pitchFamily="49" charset="0"/>
                <a:cs typeface="Courier New" panose="02070309020205020404" pitchFamily="49" charset="0"/>
              </a:rPr>
              <a:t>__ </a:t>
            </a:r>
            <a:r>
              <a:rPr lang="en-GB" dirty="0"/>
              <a:t>is special and ideally reserved for this purpose. The underscores are there to make the name so unusual that we're unlikely to mess with it.</a:t>
            </a:r>
          </a:p>
        </p:txBody>
      </p:sp>
    </p:spTree>
    <p:extLst>
      <p:ext uri="{BB962C8B-B14F-4D97-AF65-F5344CB8AC3E}">
        <p14:creationId xmlns:p14="http://schemas.microsoft.com/office/powerpoint/2010/main" val="2688091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5D92A-ACD3-42C9-9808-1F441C5AEDBC}"/>
              </a:ext>
            </a:extLst>
          </p:cNvPr>
          <p:cNvSpPr>
            <a:spLocks noGrp="1"/>
          </p:cNvSpPr>
          <p:nvPr>
            <p:ph type="title"/>
          </p:nvPr>
        </p:nvSpPr>
        <p:spPr/>
        <p:txBody>
          <a:bodyPr/>
          <a:lstStyle/>
          <a:p>
            <a:pPr algn="r"/>
            <a:r>
              <a:rPr lang="en-GB" dirty="0"/>
              <a:t>Self</a:t>
            </a:r>
          </a:p>
        </p:txBody>
      </p:sp>
      <p:sp>
        <p:nvSpPr>
          <p:cNvPr id="3" name="Content Placeholder 2">
            <a:extLst>
              <a:ext uri="{FF2B5EF4-FFF2-40B4-BE49-F238E27FC236}">
                <a16:creationId xmlns:a16="http://schemas.microsoft.com/office/drawing/2014/main" id="{B930C16A-9187-49E0-948D-220B62824120}"/>
              </a:ext>
            </a:extLst>
          </p:cNvPr>
          <p:cNvSpPr>
            <a:spLocks noGrp="1"/>
          </p:cNvSpPr>
          <p:nvPr>
            <p:ph idx="1"/>
          </p:nvPr>
        </p:nvSpPr>
        <p:spPr>
          <a:xfrm>
            <a:off x="492369" y="1895061"/>
            <a:ext cx="11324493" cy="4281902"/>
          </a:xfrm>
        </p:spPr>
        <p:txBody>
          <a:bodyPr/>
          <a:lstStyle/>
          <a:p>
            <a:pPr marL="0" indent="0">
              <a:spcAft>
                <a:spcPts val="1200"/>
              </a:spcAft>
              <a:buNone/>
            </a:pPr>
            <a:r>
              <a:rPr lang="en-GB" dirty="0"/>
              <a:t>You'll see that the constructor is a function that takes in one variable, "</a:t>
            </a:r>
            <a:r>
              <a:rPr lang="en-GB" dirty="0">
                <a:latin typeface="Courier New" panose="02070309020205020404" pitchFamily="49" charset="0"/>
                <a:cs typeface="Courier New" panose="02070309020205020404" pitchFamily="49" charset="0"/>
              </a:rPr>
              <a:t>self</a:t>
            </a:r>
            <a:r>
              <a:rPr lang="en-GB" dirty="0"/>
              <a:t>".</a:t>
            </a:r>
          </a:p>
          <a:p>
            <a:pPr marL="0" indent="0">
              <a:spcAft>
                <a:spcPts val="1200"/>
              </a:spcAft>
              <a:buNone/>
            </a:pPr>
            <a:r>
              <a:rPr lang="en-GB" dirty="0"/>
              <a:t>But equally, we don't send any arguments in:</a:t>
            </a:r>
          </a:p>
          <a:p>
            <a:pPr marL="0" indent="0">
              <a:spcAft>
                <a:spcPts val="1200"/>
              </a:spcAft>
              <a:buNone/>
            </a:pPr>
            <a:r>
              <a:rPr lang="en-GB" dirty="0">
                <a:latin typeface="Courier New" panose="02070309020205020404" pitchFamily="49" charset="0"/>
                <a:cs typeface="Courier New" panose="02070309020205020404" pitchFamily="49" charset="0"/>
              </a:rPr>
              <a:t>agent_1 = </a:t>
            </a:r>
            <a:r>
              <a:rPr lang="en-GB" dirty="0" err="1">
                <a:latin typeface="Courier New" panose="02070309020205020404" pitchFamily="49" charset="0"/>
                <a:cs typeface="Courier New" panose="02070309020205020404" pitchFamily="49" charset="0"/>
              </a:rPr>
              <a:t>agentframework.Agent</a:t>
            </a:r>
            <a:r>
              <a:rPr lang="en-GB" dirty="0">
                <a:latin typeface="Courier New" panose="02070309020205020404" pitchFamily="49" charset="0"/>
                <a:cs typeface="Courier New" panose="02070309020205020404" pitchFamily="49" charset="0"/>
              </a:rPr>
              <a:t>()</a:t>
            </a:r>
          </a:p>
          <a:p>
            <a:pPr marL="0" indent="0">
              <a:buNone/>
            </a:pPr>
            <a:r>
              <a:rPr lang="en-GB" dirty="0"/>
              <a:t>So what gives?</a:t>
            </a:r>
          </a:p>
          <a:p>
            <a:pPr marL="0" indent="0">
              <a:buNone/>
            </a:pPr>
            <a:endParaRPr lang="en-GB" dirty="0"/>
          </a:p>
        </p:txBody>
      </p:sp>
    </p:spTree>
    <p:extLst>
      <p:ext uri="{BB962C8B-B14F-4D97-AF65-F5344CB8AC3E}">
        <p14:creationId xmlns:p14="http://schemas.microsoft.com/office/powerpoint/2010/main" val="26818650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17219</TotalTime>
  <Words>2391</Words>
  <Application>Microsoft Office PowerPoint</Application>
  <PresentationFormat>Widescreen</PresentationFormat>
  <Paragraphs>343</Paragraphs>
  <Slides>24</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Courier New</vt:lpstr>
      <vt:lpstr>Office Theme</vt:lpstr>
      <vt:lpstr>Review</vt:lpstr>
      <vt:lpstr>Object Oriented Programming</vt:lpstr>
      <vt:lpstr>Classes</vt:lpstr>
      <vt:lpstr>Form of a module/class</vt:lpstr>
      <vt:lpstr>Import</vt:lpstr>
      <vt:lpstr>Objects' properties</vt:lpstr>
      <vt:lpstr>What's happening?</vt:lpstr>
      <vt:lpstr>__init__</vt:lpstr>
      <vt:lpstr>Self</vt:lpstr>
      <vt:lpstr>Functions inside objects</vt:lpstr>
      <vt:lpstr>Methods</vt:lpstr>
      <vt:lpstr>Bound and unbound methods</vt:lpstr>
      <vt:lpstr>Self</vt:lpstr>
      <vt:lpstr>Instance variables</vt:lpstr>
      <vt:lpstr>NB</vt:lpstr>
      <vt:lpstr>__init__</vt:lpstr>
      <vt:lpstr>Objects</vt:lpstr>
      <vt:lpstr>Comparing two objects</vt:lpstr>
      <vt:lpstr>Functions</vt:lpstr>
      <vt:lpstr>Variable scope review</vt:lpstr>
      <vt:lpstr>Variables</vt:lpstr>
      <vt:lpstr>The scope of variables</vt:lpstr>
      <vt:lpstr>Global variables and class attributes</vt:lpstr>
      <vt:lpstr>Instance variables vs class attributes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Linus</dc:creator>
  <cp:lastModifiedBy>Linus</cp:lastModifiedBy>
  <cp:revision>1468</cp:revision>
  <dcterms:created xsi:type="dcterms:W3CDTF">2017-08-18T14:16:12Z</dcterms:created>
  <dcterms:modified xsi:type="dcterms:W3CDTF">2017-11-02T23:07:03Z</dcterms:modified>
</cp:coreProperties>
</file>