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3.xml" ContentType="application/vnd.openxmlformats-officedocument.themeOverride+xml"/>
  <Override PartName="/ppt/notesSlides/notesSlide7.xml" ContentType="application/vnd.openxmlformats-officedocument.presentationml.notesSlide+xml"/>
  <Override PartName="/ppt/theme/themeOverride4.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4" r:id="rId1"/>
  </p:sldMasterIdLst>
  <p:notesMasterIdLst>
    <p:notesMasterId r:id="rId18"/>
  </p:notesMasterIdLst>
  <p:handoutMasterIdLst>
    <p:handoutMasterId r:id="rId19"/>
  </p:handoutMasterIdLst>
  <p:sldIdLst>
    <p:sldId id="349" r:id="rId2"/>
    <p:sldId id="362" r:id="rId3"/>
    <p:sldId id="351" r:id="rId4"/>
    <p:sldId id="365" r:id="rId5"/>
    <p:sldId id="350" r:id="rId6"/>
    <p:sldId id="363" r:id="rId7"/>
    <p:sldId id="355" r:id="rId8"/>
    <p:sldId id="360" r:id="rId9"/>
    <p:sldId id="356" r:id="rId10"/>
    <p:sldId id="366" r:id="rId11"/>
    <p:sldId id="367" r:id="rId12"/>
    <p:sldId id="358" r:id="rId13"/>
    <p:sldId id="353" r:id="rId14"/>
    <p:sldId id="354" r:id="rId15"/>
    <p:sldId id="359" r:id="rId16"/>
    <p:sldId id="364" r:id="rId17"/>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overarching collection for the </a:t>
            </a:r>
            <a:r>
              <a:rPr lang="en-GB" dirty="0" err="1"/>
              <a:t>numpy</a:t>
            </a:r>
            <a:r>
              <a:rPr lang="en-GB" dirty="0"/>
              <a:t> and pandas packages is </a:t>
            </a:r>
            <a:r>
              <a:rPr lang="en-GB" dirty="0" err="1"/>
              <a:t>scipy</a:t>
            </a:r>
            <a:r>
              <a:rPr lang="en-GB" dirty="0"/>
              <a:t>, a grouping of packages that includes matplotlib and the </a:t>
            </a:r>
            <a:r>
              <a:rPr lang="en-GB" dirty="0" err="1"/>
              <a:t>IPython</a:t>
            </a:r>
            <a:r>
              <a:rPr lang="en-GB" dirty="0"/>
              <a:t> project. </a:t>
            </a:r>
          </a:p>
          <a:p>
            <a:r>
              <a:rPr lang="en-GB" dirty="0"/>
              <a:t>At the root of many of these packages is compatibility with </a:t>
            </a:r>
            <a:r>
              <a:rPr lang="en-GB" dirty="0" err="1"/>
              <a:t>numpy</a:t>
            </a:r>
            <a:r>
              <a:rPr lang="en-GB" dirty="0"/>
              <a:t>, which is a data analysis library, but, perhaps more importantly, provides a structure for the construction of multi-dimensional data arrays. </a:t>
            </a:r>
          </a:p>
        </p:txBody>
      </p:sp>
    </p:spTree>
    <p:extLst>
      <p:ext uri="{BB962C8B-B14F-4D97-AF65-F5344CB8AC3E}">
        <p14:creationId xmlns:p14="http://schemas.microsoft.com/office/powerpoint/2010/main" val="1247967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add arrays together, use the above functions.</a:t>
            </a:r>
          </a:p>
        </p:txBody>
      </p:sp>
    </p:spTree>
    <p:extLst>
      <p:ext uri="{BB962C8B-B14F-4D97-AF65-F5344CB8AC3E}">
        <p14:creationId xmlns:p14="http://schemas.microsoft.com/office/powerpoint/2010/main" val="1513994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of the most Pythonic aspects of </a:t>
            </a:r>
            <a:r>
              <a:rPr lang="en-GB" dirty="0" err="1"/>
              <a:t>ndarrays</a:t>
            </a:r>
            <a:r>
              <a:rPr lang="en-GB" dirty="0"/>
              <a:t> is that if you pass them into functions that expect arrays of a specific size (for example because it works with two arrays of the same size), arrays will resize temporarily so they work in an intuitive manner. The filling process is known as 'broadcasting'. By and large, it is better not to rely on broadcasting - understand your array sizes and make sure they are right. However, occasionally (for example when multiplying a number of different arrays by a single value array) it means useful </a:t>
            </a:r>
            <a:r>
              <a:rPr lang="en-GB" dirty="0" err="1"/>
              <a:t>shorthands</a:t>
            </a:r>
            <a:r>
              <a:rPr lang="en-GB" dirty="0"/>
              <a:t> can be used.</a:t>
            </a:r>
          </a:p>
        </p:txBody>
      </p:sp>
    </p:spTree>
    <p:extLst>
      <p:ext uri="{BB962C8B-B14F-4D97-AF65-F5344CB8AC3E}">
        <p14:creationId xmlns:p14="http://schemas.microsoft.com/office/powerpoint/2010/main" val="1416463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Arrays are generally filled with mutable values and respond to the appropriate pass-by-reference style rules we looked at in the core course. However, this isn't always the case, and you want to check out what functions return closely. Are they returning a copy of the original data, or the original data itself. Quite often, functions will return a "view" which is a new array, but containing references to the original data (this allows, for example, for resizing of arrays without affecting the original data).</a:t>
            </a:r>
          </a:p>
          <a:p>
            <a:endParaRPr lang="en-GB" dirty="0"/>
          </a:p>
          <a:p>
            <a:r>
              <a:rPr lang="en-GB" dirty="0"/>
              <a:t>If you want a "deep" copy - that is, a copy where not only the array, but the data in it is copied, use </a:t>
            </a:r>
            <a:r>
              <a:rPr lang="en-GB" dirty="0" err="1"/>
              <a:t>array_name.copy</a:t>
            </a:r>
            <a:r>
              <a:rPr lang="en-GB" dirty="0"/>
              <a:t>().</a:t>
            </a:r>
          </a:p>
        </p:txBody>
      </p:sp>
    </p:spTree>
    <p:extLst>
      <p:ext uri="{BB962C8B-B14F-4D97-AF65-F5344CB8AC3E}">
        <p14:creationId xmlns:p14="http://schemas.microsoft.com/office/powerpoint/2010/main" val="3423835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You'll remember from the core course that operators like "+" actually call functions in one or other of the variables either side of them. These functions can be overridden to change the functionality of core operators. Here we see an example of how this, apparently confusing, idea comes to fruition. In </a:t>
            </a:r>
            <a:r>
              <a:rPr lang="en-GB" dirty="0" err="1"/>
              <a:t>numpy</a:t>
            </a:r>
            <a:r>
              <a:rPr lang="en-GB" dirty="0"/>
              <a:t>, the standard operators are overridden to work on </a:t>
            </a:r>
            <a:r>
              <a:rPr lang="en-GB" dirty="0" err="1"/>
              <a:t>ndarrays</a:t>
            </a:r>
            <a:r>
              <a:rPr lang="en-GB" dirty="0"/>
              <a:t> elementwise - that is, they run through the arrays and operate on each value separately.</a:t>
            </a:r>
          </a:p>
          <a:p>
            <a:endParaRPr lang="en-GB" dirty="0"/>
          </a:p>
          <a:p>
            <a:r>
              <a:rPr lang="en-GB" dirty="0"/>
              <a:t>There are also standard functions for matrix mathematics. We're not going to go into matrix mathematics here, but there's a good introduction for those who need a refresher, here:</a:t>
            </a:r>
          </a:p>
          <a:p>
            <a:r>
              <a:rPr lang="en-GB" dirty="0"/>
              <a:t>https://www.mathsisfun.com/algebra/matrix-introduction.html</a:t>
            </a:r>
          </a:p>
          <a:p>
            <a:r>
              <a:rPr lang="en-GB" dirty="0"/>
              <a:t>If you want to do matrix maths, you may also want to know how to generate some of the standard matrices that are used in matrix maths:</a:t>
            </a:r>
          </a:p>
          <a:p>
            <a:r>
              <a:rPr lang="en-GB" dirty="0"/>
              <a:t>https://docs.scipy.org/doc/numpy-dev/reference/generated/numpy.identity.html#numpy.identity</a:t>
            </a:r>
          </a:p>
          <a:p>
            <a:r>
              <a:rPr lang="en-GB" dirty="0"/>
              <a:t>https://docs.scipy.org/doc/numpy-dev/reference/generated/numpy.eye.html#numpy.eye</a:t>
            </a:r>
          </a:p>
        </p:txBody>
      </p:sp>
    </p:spTree>
    <p:extLst>
      <p:ext uri="{BB962C8B-B14F-4D97-AF65-F5344CB8AC3E}">
        <p14:creationId xmlns:p14="http://schemas.microsoft.com/office/powerpoint/2010/main" val="668582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large number of functions for data analysis in </a:t>
            </a:r>
            <a:r>
              <a:rPr lang="en-GB" dirty="0" err="1"/>
              <a:t>numpy</a:t>
            </a:r>
            <a:r>
              <a:rPr lang="en-GB" dirty="0"/>
              <a:t> (and even more in the associated </a:t>
            </a:r>
            <a:r>
              <a:rPr lang="en-GB" dirty="0" err="1"/>
              <a:t>scipy</a:t>
            </a:r>
            <a:r>
              <a:rPr lang="en-GB" dirty="0"/>
              <a:t> ecosystem). Here are some simple examples (we'll come to where you can find more shortly). Note that many will run over a whole </a:t>
            </a:r>
            <a:r>
              <a:rPr lang="en-GB" dirty="0" err="1"/>
              <a:t>ndarray</a:t>
            </a:r>
            <a:r>
              <a:rPr lang="en-GB" dirty="0"/>
              <a:t>, but can also be set to generate arrays of values per-row or per-column, depending on the axis set. Here we're assumed the first dimension is taken as rows and the second as columns. </a:t>
            </a:r>
          </a:p>
          <a:p>
            <a:r>
              <a:rPr lang="en-GB" dirty="0"/>
              <a:t>In some cases, functions work elementwise to generate new arrays of the same size.</a:t>
            </a:r>
          </a:p>
        </p:txBody>
      </p:sp>
    </p:spTree>
    <p:extLst>
      <p:ext uri="{BB962C8B-B14F-4D97-AF65-F5344CB8AC3E}">
        <p14:creationId xmlns:p14="http://schemas.microsoft.com/office/powerpoint/2010/main" val="3669769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of the more useful basic functions. </a:t>
            </a:r>
          </a:p>
        </p:txBody>
      </p:sp>
    </p:spTree>
    <p:extLst>
      <p:ext uri="{BB962C8B-B14F-4D97-AF65-F5344CB8AC3E}">
        <p14:creationId xmlns:p14="http://schemas.microsoft.com/office/powerpoint/2010/main" val="16949878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as mentioned, across the </a:t>
            </a:r>
            <a:r>
              <a:rPr lang="en-GB" dirty="0" err="1"/>
              <a:t>scipy</a:t>
            </a:r>
            <a:r>
              <a:rPr lang="en-GB" dirty="0"/>
              <a:t> ecosystem, there are some very powerful libraries. The </a:t>
            </a:r>
            <a:r>
              <a:rPr lang="en-GB" dirty="0" err="1"/>
              <a:t>scipy</a:t>
            </a:r>
            <a:r>
              <a:rPr lang="en-GB" dirty="0"/>
              <a:t> library, which is one library in the </a:t>
            </a:r>
            <a:r>
              <a:rPr lang="en-GB" dirty="0" err="1"/>
              <a:t>scipy</a:t>
            </a:r>
            <a:r>
              <a:rPr lang="en-GB" dirty="0"/>
              <a:t> ecosystem, contains a vast number of sub-packages for scientific analysis.</a:t>
            </a:r>
          </a:p>
        </p:txBody>
      </p:sp>
    </p:spTree>
    <p:extLst>
      <p:ext uri="{BB962C8B-B14F-4D97-AF65-F5344CB8AC3E}">
        <p14:creationId xmlns:p14="http://schemas.microsoft.com/office/powerpoint/2010/main" val="155176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core data type is the </a:t>
            </a:r>
            <a:r>
              <a:rPr lang="en-GB" dirty="0" err="1"/>
              <a:t>ndarray</a:t>
            </a:r>
            <a:r>
              <a:rPr lang="en-GB" dirty="0"/>
              <a:t>, or its alias </a:t>
            </a:r>
            <a:r>
              <a:rPr lang="en-GB" sz="1200" dirty="0" err="1"/>
              <a:t>numpy.array</a:t>
            </a:r>
            <a:r>
              <a:rPr lang="en-GB" sz="1200" dirty="0"/>
              <a:t>. As we'll see, the key advantage of this data format is the ability to do multi-dimensional slices.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Note the potential confusion between </a:t>
            </a:r>
            <a:r>
              <a:rPr lang="en-GB" dirty="0" err="1"/>
              <a:t>numpy.array</a:t>
            </a:r>
            <a:r>
              <a:rPr lang="en-GB" dirty="0"/>
              <a:t> and </a:t>
            </a:r>
            <a:r>
              <a:rPr lang="en-GB" dirty="0" err="1"/>
              <a:t>array.array</a:t>
            </a:r>
            <a:r>
              <a:rPr lang="en-GB" dirty="0"/>
              <a:t> in Python, if you import both.</a:t>
            </a:r>
          </a:p>
          <a:p>
            <a:endParaRPr lang="en-GB" sz="1200" dirty="0"/>
          </a:p>
          <a:p>
            <a:r>
              <a:rPr lang="en-GB" sz="1200" dirty="0"/>
              <a:t>The above slide shows three ways of constructing an </a:t>
            </a:r>
            <a:r>
              <a:rPr lang="en-GB" sz="1200" dirty="0" err="1"/>
              <a:t>ndarray</a:t>
            </a:r>
            <a:r>
              <a:rPr lang="en-GB" sz="1200" dirty="0"/>
              <a:t>. The usual way is from lists or a file.</a:t>
            </a:r>
            <a:endParaRPr lang="en-GB" dirty="0"/>
          </a:p>
          <a:p>
            <a:endParaRPr lang="en-GB" dirty="0"/>
          </a:p>
          <a:p>
            <a:r>
              <a:rPr lang="en-GB" dirty="0"/>
              <a:t>For a </a:t>
            </a:r>
            <a:r>
              <a:rPr lang="en-GB" dirty="0" err="1"/>
              <a:t>dtype</a:t>
            </a:r>
            <a:r>
              <a:rPr lang="en-GB" dirty="0"/>
              <a:t> example, see:</a:t>
            </a:r>
          </a:p>
          <a:p>
            <a:r>
              <a:rPr lang="en-GB" dirty="0"/>
              <a:t>https://docs.scipy.org/doc/numpy-dev/reference/generated/numpy.fromfile.html#numpy.fromfile</a:t>
            </a:r>
          </a:p>
          <a:p>
            <a:r>
              <a:rPr lang="en-GB" dirty="0"/>
              <a:t>For a function example, see:</a:t>
            </a:r>
          </a:p>
          <a:p>
            <a:r>
              <a:rPr lang="en-GB" dirty="0"/>
              <a:t>https://docs.scipy.org/doc/numpy-dev/reference/generated/numpy.fromfunction.html#numpy.fromfunction</a:t>
            </a:r>
          </a:p>
        </p:txBody>
      </p:sp>
    </p:spTree>
    <p:extLst>
      <p:ext uri="{BB962C8B-B14F-4D97-AF65-F5344CB8AC3E}">
        <p14:creationId xmlns:p14="http://schemas.microsoft.com/office/powerpoint/2010/main" val="2504471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variety of functions that produce standardised arrays. For example, </a:t>
            </a:r>
            <a:r>
              <a:rPr lang="en-GB" dirty="0" err="1"/>
              <a:t>numpy.zeros</a:t>
            </a:r>
            <a:r>
              <a:rPr lang="en-GB" dirty="0"/>
              <a:t> takes in the size of an array as a tuple or dimension sizes, and makes an array containing zeros of the right size. </a:t>
            </a:r>
            <a:r>
              <a:rPr lang="en-GB" dirty="0" err="1"/>
              <a:t>numpy.empty</a:t>
            </a:r>
            <a:r>
              <a:rPr lang="en-GB" dirty="0"/>
              <a:t> does the same thing but doesn't set the contents. In practice this means the array is full of very small floats. </a:t>
            </a:r>
          </a:p>
          <a:p>
            <a:r>
              <a:rPr lang="en-GB" dirty="0"/>
              <a:t>If you have an array and you want to fill it with a specific number, use .fill(). </a:t>
            </a:r>
          </a:p>
          <a:p>
            <a:endParaRPr lang="en-GB" dirty="0"/>
          </a:p>
        </p:txBody>
      </p:sp>
    </p:spTree>
    <p:extLst>
      <p:ext uri="{BB962C8B-B14F-4D97-AF65-F5344CB8AC3E}">
        <p14:creationId xmlns:p14="http://schemas.microsoft.com/office/powerpoint/2010/main" val="535460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range of numbers, use arrange(). This generates a sequence like the standard "range", but in a 1D </a:t>
            </a:r>
            <a:r>
              <a:rPr lang="en-GB" dirty="0" err="1"/>
              <a:t>ndarray</a:t>
            </a:r>
            <a:r>
              <a:rPr lang="en-GB" dirty="0"/>
              <a:t>. We'll see in a bit how to then convert that to a multi-dimension array.</a:t>
            </a:r>
          </a:p>
          <a:p>
            <a:r>
              <a:rPr lang="en-GB" dirty="0"/>
              <a:t>While this can be used with floating point numbers, because of precision issues, it is better to use </a:t>
            </a:r>
            <a:r>
              <a:rPr lang="en-GB" dirty="0" err="1"/>
              <a:t>linspace</a:t>
            </a:r>
            <a:r>
              <a:rPr lang="en-GB" dirty="0"/>
              <a:t> to construct a set number of floats falling within a definite interval. </a:t>
            </a:r>
          </a:p>
        </p:txBody>
      </p:sp>
    </p:spTree>
    <p:extLst>
      <p:ext uri="{BB962C8B-B14F-4D97-AF65-F5344CB8AC3E}">
        <p14:creationId xmlns:p14="http://schemas.microsoft.com/office/powerpoint/2010/main" val="3179759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a:t>
            </a:r>
            <a:r>
              <a:rPr lang="en-GB" dirty="0" err="1"/>
              <a:t>ndarray</a:t>
            </a:r>
            <a:r>
              <a:rPr lang="en-GB" dirty="0"/>
              <a:t> has a set of attributes automatically set up, as above, which can be accessed to determine information about it.</a:t>
            </a:r>
          </a:p>
          <a:p>
            <a:endParaRPr lang="en-GB" dirty="0"/>
          </a:p>
          <a:p>
            <a:r>
              <a:rPr lang="en-GB" dirty="0"/>
              <a:t>Printing an array will 'pretty print' it, more specifically, if it is too large, the middle numbers will be replaced by "…". This can be turned off with the </a:t>
            </a:r>
            <a:r>
              <a:rPr lang="en-GB" dirty="0" err="1"/>
              <a:t>set_printoptions</a:t>
            </a:r>
            <a:r>
              <a:rPr lang="en-GB" dirty="0"/>
              <a:t> function, as shown.</a:t>
            </a:r>
          </a:p>
          <a:p>
            <a:r>
              <a:rPr lang="en-GB" dirty="0"/>
              <a:t>https://docs.scipy.org/doc/numpy/reference/generated/numpy.set_printoptions.html</a:t>
            </a:r>
          </a:p>
        </p:txBody>
      </p:sp>
    </p:spTree>
    <p:extLst>
      <p:ext uri="{BB962C8B-B14F-4D97-AF65-F5344CB8AC3E}">
        <p14:creationId xmlns:p14="http://schemas.microsoft.com/office/powerpoint/2010/main" val="3979810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Although one can write out such arrays with standard text methods, there is also a platform-independent format for quick and effective data storage for use with </a:t>
            </a:r>
            <a:r>
              <a:rPr lang="en-GB" dirty="0" err="1"/>
              <a:t>numpy</a:t>
            </a:r>
            <a:r>
              <a:rPr lang="en-GB" dirty="0"/>
              <a:t> and related packages specifically. Note that in the above "</a:t>
            </a:r>
            <a:r>
              <a:rPr lang="en-GB" dirty="0" err="1"/>
              <a:t>arr</a:t>
            </a:r>
            <a:r>
              <a:rPr lang="en-GB" dirty="0"/>
              <a:t>" is the array to save/load into.</a:t>
            </a:r>
          </a:p>
          <a:p>
            <a:endParaRPr lang="en-GB" dirty="0"/>
          </a:p>
          <a:p>
            <a:r>
              <a:rPr lang="en-GB" dirty="0"/>
              <a:t>https://docs.scipy.org/doc/numpy-dev/reference/generated/numpy.save.html#numpy.save</a:t>
            </a:r>
          </a:p>
          <a:p>
            <a:r>
              <a:rPr lang="en-GB" dirty="0"/>
              <a:t>https://docs.scipy.org/doc/numpy-dev/reference/generated/numpy.load.html#numpy.load</a:t>
            </a:r>
          </a:p>
        </p:txBody>
      </p:sp>
    </p:spTree>
    <p:extLst>
      <p:ext uri="{BB962C8B-B14F-4D97-AF65-F5344CB8AC3E}">
        <p14:creationId xmlns:p14="http://schemas.microsoft.com/office/powerpoint/2010/main" val="3878809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most obvious difference between </a:t>
            </a:r>
            <a:r>
              <a:rPr lang="en-GB" dirty="0" err="1"/>
              <a:t>ndarrays</a:t>
            </a:r>
            <a:r>
              <a:rPr lang="en-GB" dirty="0"/>
              <a:t> and standard Python lists and tuples is that the indexing is with a list of multiple dimensions, not multiple lists of single dimensions. </a:t>
            </a:r>
          </a:p>
          <a:p>
            <a:r>
              <a:rPr lang="en-GB" dirty="0"/>
              <a:t>The second is that, using this format, slices can be done across multiple </a:t>
            </a:r>
            <a:r>
              <a:rPr lang="en-GB" dirty="0" err="1"/>
              <a:t>dimesnions</a:t>
            </a:r>
            <a:r>
              <a:rPr lang="en-GB" dirty="0"/>
              <a:t>. </a:t>
            </a:r>
          </a:p>
          <a:p>
            <a:r>
              <a:rPr lang="en-GB" dirty="0" err="1"/>
              <a:t>Numpy</a:t>
            </a:r>
            <a:r>
              <a:rPr lang="en-GB" dirty="0"/>
              <a:t> also allocates the optional (but unused in standard Python) symbol "…" to mean "all the rest". For example, a[4,…] means "all the rest in the 4th row of the 2D array "a".  Note that you have to avoid ambiguities with this, so, instead of:</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a[4,:,:,5,:].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We can say: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 </a:t>
            </a:r>
            <a:r>
              <a:rPr lang="en-GB" sz="1200" dirty="0">
                <a:latin typeface="Courier New" panose="02070309020205020404" pitchFamily="49" charset="0"/>
                <a:cs typeface="Courier New" panose="02070309020205020404" pitchFamily="49" charset="0"/>
              </a:rPr>
              <a:t>a[4,...,5,:]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but not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 </a:t>
            </a:r>
            <a:r>
              <a:rPr lang="en-GB" sz="1200" dirty="0">
                <a:latin typeface="Courier New" panose="02070309020205020404" pitchFamily="49" charset="0"/>
                <a:cs typeface="Courier New" panose="02070309020205020404" pitchFamily="49" charset="0"/>
              </a:rPr>
              <a:t>a[4,...,5,…]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As it wouldn't be clear which dimension the "5" referred to, whereas in a[4,...,5,:] it is clearly the second to last.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1171030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also pull multiple values out of specific locations within arrays.</a:t>
            </a:r>
          </a:p>
          <a:p>
            <a:endParaRPr lang="en-GB" dirty="0"/>
          </a:p>
          <a:p>
            <a:r>
              <a:rPr lang="en-GB" dirty="0"/>
              <a:t>For more on structured arrays, see:</a:t>
            </a:r>
          </a:p>
          <a:p>
            <a:r>
              <a:rPr lang="en-GB" dirty="0"/>
              <a:t>https://docs.scipy.org/doc/numpy-dev/user/basics.rec.html#structured-arrays</a:t>
            </a:r>
          </a:p>
        </p:txBody>
      </p:sp>
    </p:spTree>
    <p:extLst>
      <p:ext uri="{BB962C8B-B14F-4D97-AF65-F5344CB8AC3E}">
        <p14:creationId xmlns:p14="http://schemas.microsoft.com/office/powerpoint/2010/main" val="2633540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variety of functions for altering the shape of arrays. </a:t>
            </a:r>
          </a:p>
          <a:p>
            <a:r>
              <a:rPr lang="en-GB" dirty="0"/>
              <a:t>Note that reshape is how we would generate multi-dimensional arrays using </a:t>
            </a:r>
            <a:r>
              <a:rPr lang="en-GB" dirty="0" err="1"/>
              <a:t>arange</a:t>
            </a:r>
            <a:r>
              <a:rPr lang="en-GB" dirty="0"/>
              <a:t>.</a:t>
            </a:r>
          </a:p>
        </p:txBody>
      </p:sp>
    </p:spTree>
    <p:extLst>
      <p:ext uri="{BB962C8B-B14F-4D97-AF65-F5344CB8AC3E}">
        <p14:creationId xmlns:p14="http://schemas.microsoft.com/office/powerpoint/2010/main" val="1200371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E9D1-0A1B-451F-8AA4-AA9D8785428B}"/>
              </a:ext>
            </a:extLst>
          </p:cNvPr>
          <p:cNvSpPr>
            <a:spLocks noGrp="1"/>
          </p:cNvSpPr>
          <p:nvPr>
            <p:ph type="title"/>
          </p:nvPr>
        </p:nvSpPr>
        <p:spPr/>
        <p:txBody>
          <a:bodyPr/>
          <a:lstStyle/>
          <a:p>
            <a:pPr algn="r"/>
            <a:r>
              <a:rPr lang="en-GB" dirty="0" err="1"/>
              <a:t>Scipy</a:t>
            </a:r>
            <a:endParaRPr lang="en-GB" dirty="0"/>
          </a:p>
        </p:txBody>
      </p:sp>
      <p:sp>
        <p:nvSpPr>
          <p:cNvPr id="3" name="Content Placeholder 2">
            <a:extLst>
              <a:ext uri="{FF2B5EF4-FFF2-40B4-BE49-F238E27FC236}">
                <a16:creationId xmlns:a16="http://schemas.microsoft.com/office/drawing/2014/main" id="{40EE52FC-5A73-4A07-9C82-5E48FD5389C7}"/>
              </a:ext>
            </a:extLst>
          </p:cNvPr>
          <p:cNvSpPr>
            <a:spLocks noGrp="1"/>
          </p:cNvSpPr>
          <p:nvPr>
            <p:ph idx="1"/>
          </p:nvPr>
        </p:nvSpPr>
        <p:spPr>
          <a:xfrm>
            <a:off x="335360" y="2132856"/>
            <a:ext cx="10972800" cy="3993308"/>
          </a:xfrm>
        </p:spPr>
        <p:txBody>
          <a:bodyPr/>
          <a:lstStyle/>
          <a:p>
            <a:pPr marL="0" indent="0">
              <a:buNone/>
            </a:pPr>
            <a:r>
              <a:rPr lang="en-GB" dirty="0"/>
              <a:t>'Ecosystem' containing a variety of scientific packages including </a:t>
            </a:r>
            <a:r>
              <a:rPr lang="en-GB" dirty="0" err="1"/>
              <a:t>iPython</a:t>
            </a:r>
            <a:r>
              <a:rPr lang="en-GB" dirty="0"/>
              <a:t>, </a:t>
            </a:r>
            <a:r>
              <a:rPr lang="en-GB" dirty="0" err="1"/>
              <a:t>numpy</a:t>
            </a:r>
            <a:r>
              <a:rPr lang="en-GB" dirty="0"/>
              <a:t>, matplotlib, and pandas.</a:t>
            </a:r>
          </a:p>
          <a:p>
            <a:pPr marL="0" indent="0">
              <a:buNone/>
            </a:pPr>
            <a:endParaRPr lang="en-GB" dirty="0"/>
          </a:p>
          <a:p>
            <a:pPr marL="0" indent="0">
              <a:buNone/>
            </a:pPr>
            <a:r>
              <a:rPr lang="en-GB" dirty="0" err="1"/>
              <a:t>numpy</a:t>
            </a:r>
            <a:r>
              <a:rPr lang="en-GB" dirty="0"/>
              <a:t> is both a system for constructing multi-dimensional data structures and a scientific library.</a:t>
            </a:r>
          </a:p>
          <a:p>
            <a:pPr marL="0" indent="0">
              <a:buNone/>
            </a:pPr>
            <a:endParaRPr lang="en-GB" dirty="0"/>
          </a:p>
          <a:p>
            <a:pPr marL="0" indent="0">
              <a:buNone/>
            </a:pPr>
            <a:r>
              <a:rPr lang="en-GB" dirty="0">
                <a:solidFill>
                  <a:schemeClr val="tx2">
                    <a:lumMod val="60000"/>
                    <a:lumOff val="40000"/>
                  </a:schemeClr>
                </a:solidFill>
              </a:rPr>
              <a:t>http://www.numpy.org/</a:t>
            </a:r>
          </a:p>
        </p:txBody>
      </p:sp>
    </p:spTree>
    <p:extLst>
      <p:ext uri="{BB962C8B-B14F-4D97-AF65-F5344CB8AC3E}">
        <p14:creationId xmlns:p14="http://schemas.microsoft.com/office/powerpoint/2010/main" val="841497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C5E2E-D5C3-41C0-A217-AA033FD01524}"/>
              </a:ext>
            </a:extLst>
          </p:cNvPr>
          <p:cNvSpPr>
            <a:spLocks noGrp="1"/>
          </p:cNvSpPr>
          <p:nvPr>
            <p:ph type="title"/>
          </p:nvPr>
        </p:nvSpPr>
        <p:spPr/>
        <p:txBody>
          <a:bodyPr/>
          <a:lstStyle/>
          <a:p>
            <a:pPr algn="r"/>
            <a:r>
              <a:rPr lang="en-GB" dirty="0" err="1"/>
              <a:t>Concatinating</a:t>
            </a:r>
            <a:endParaRPr lang="en-GB" dirty="0"/>
          </a:p>
        </p:txBody>
      </p:sp>
      <p:sp>
        <p:nvSpPr>
          <p:cNvPr id="3" name="Content Placeholder 2">
            <a:extLst>
              <a:ext uri="{FF2B5EF4-FFF2-40B4-BE49-F238E27FC236}">
                <a16:creationId xmlns:a16="http://schemas.microsoft.com/office/drawing/2014/main" id="{98B1C3CE-62EF-44D0-814F-BBF8C693C5DA}"/>
              </a:ext>
            </a:extLst>
          </p:cNvPr>
          <p:cNvSpPr>
            <a:spLocks noGrp="1"/>
          </p:cNvSpPr>
          <p:nvPr>
            <p:ph idx="1"/>
          </p:nvPr>
        </p:nvSpPr>
        <p:spPr>
          <a:xfrm>
            <a:off x="407368" y="2492896"/>
            <a:ext cx="11175032" cy="3633268"/>
          </a:xfrm>
        </p:spPr>
        <p:txBody>
          <a:bodyPr/>
          <a:lstStyle/>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numpy.vstack</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arrayA,arrayB</a:t>
            </a:r>
            <a:r>
              <a:rPr lang="en-GB" sz="2400" dirty="0">
                <a:latin typeface="Courier New" panose="02070309020205020404" pitchFamily="49" charset="0"/>
                <a:cs typeface="Courier New" panose="02070309020205020404" pitchFamily="49" charset="0"/>
              </a:rPr>
              <a:t>))</a:t>
            </a:r>
            <a:r>
              <a:rPr lang="en-GB" sz="2800" dirty="0"/>
              <a:t>	 Stack arrays vertically</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numpy.hstack</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arrayA,arrayB</a:t>
            </a:r>
            <a:r>
              <a:rPr lang="en-GB" sz="2400" dirty="0">
                <a:latin typeface="Courier New" panose="02070309020205020404" pitchFamily="49" charset="0"/>
                <a:cs typeface="Courier New" panose="02070309020205020404" pitchFamily="49" charset="0"/>
              </a:rPr>
              <a:t>))</a:t>
            </a:r>
            <a:r>
              <a:rPr lang="en-GB" sz="2800" dirty="0"/>
              <a:t>	 Stack arrays horizontally</a:t>
            </a:r>
          </a:p>
          <a:p>
            <a:pPr marL="0" indent="0">
              <a:buNone/>
            </a:pPr>
            <a:r>
              <a:rPr lang="en-GB" sz="2400" dirty="0" err="1">
                <a:latin typeface="Courier New" panose="02070309020205020404" pitchFamily="49" charset="0"/>
                <a:cs typeface="Courier New" panose="02070309020205020404" pitchFamily="49" charset="0"/>
              </a:rPr>
              <a:t>column_stack</a:t>
            </a:r>
            <a:r>
              <a:rPr lang="en-GB" sz="2400" dirty="0">
                <a:latin typeface="Courier New" panose="02070309020205020404" pitchFamily="49" charset="0"/>
                <a:cs typeface="Courier New" panose="02070309020205020404" pitchFamily="49" charset="0"/>
              </a:rPr>
              <a:t> </a:t>
            </a:r>
            <a:r>
              <a:rPr lang="en-GB" sz="2800" dirty="0"/>
              <a:t>stacks 1D arrays as columns.</a:t>
            </a:r>
          </a:p>
          <a:p>
            <a:pPr marL="0" indent="0">
              <a:buNone/>
            </a:pPr>
            <a:endParaRPr lang="en-GB" sz="2800" dirty="0"/>
          </a:p>
          <a:p>
            <a:pPr marL="0" indent="0">
              <a:buNone/>
            </a:pPr>
            <a:r>
              <a:rPr lang="en-GB" sz="2800" dirty="0"/>
              <a:t>More generic is </a:t>
            </a:r>
          </a:p>
          <a:p>
            <a:pPr marL="0" indent="0">
              <a:buNone/>
            </a:pPr>
            <a:r>
              <a:rPr lang="en-GB" sz="2400" dirty="0" err="1">
                <a:latin typeface="Courier New" panose="02070309020205020404" pitchFamily="49" charset="0"/>
                <a:cs typeface="Courier New" panose="02070309020205020404" pitchFamily="49" charset="0"/>
              </a:rPr>
              <a:t>numpy.concatenate</a:t>
            </a:r>
            <a:r>
              <a:rPr lang="en-GB" sz="2400" dirty="0">
                <a:latin typeface="Courier New" panose="02070309020205020404" pitchFamily="49" charset="0"/>
                <a:cs typeface="Courier New" panose="02070309020205020404" pitchFamily="49" charset="0"/>
              </a:rPr>
              <a:t>((a1, a2, ...), axis=0)</a:t>
            </a:r>
          </a:p>
          <a:p>
            <a:pPr marL="0" indent="0">
              <a:buNone/>
            </a:pPr>
            <a:r>
              <a:rPr lang="en-GB" sz="2800" dirty="0"/>
              <a:t>which allows you to say which axis.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71176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06204-56FC-40FB-92A9-479A9B26E3FC}"/>
              </a:ext>
            </a:extLst>
          </p:cNvPr>
          <p:cNvSpPr>
            <a:spLocks noGrp="1"/>
          </p:cNvSpPr>
          <p:nvPr>
            <p:ph type="title"/>
          </p:nvPr>
        </p:nvSpPr>
        <p:spPr/>
        <p:txBody>
          <a:bodyPr/>
          <a:lstStyle/>
          <a:p>
            <a:pPr algn="r"/>
            <a:r>
              <a:rPr lang="en-GB" dirty="0"/>
              <a:t>Broadcasting</a:t>
            </a:r>
          </a:p>
        </p:txBody>
      </p:sp>
      <p:sp>
        <p:nvSpPr>
          <p:cNvPr id="3" name="Content Placeholder 2">
            <a:extLst>
              <a:ext uri="{FF2B5EF4-FFF2-40B4-BE49-F238E27FC236}">
                <a16:creationId xmlns:a16="http://schemas.microsoft.com/office/drawing/2014/main" id="{139FA70A-9D97-40B9-819E-3DAAA24BC2ED}"/>
              </a:ext>
            </a:extLst>
          </p:cNvPr>
          <p:cNvSpPr>
            <a:spLocks noGrp="1"/>
          </p:cNvSpPr>
          <p:nvPr>
            <p:ph idx="1"/>
          </p:nvPr>
        </p:nvSpPr>
        <p:spPr>
          <a:xfrm>
            <a:off x="335360" y="2276872"/>
            <a:ext cx="11247040" cy="3849292"/>
          </a:xfrm>
        </p:spPr>
        <p:txBody>
          <a:bodyPr/>
          <a:lstStyle/>
          <a:p>
            <a:pPr marL="0" indent="0">
              <a:buNone/>
            </a:pPr>
            <a:r>
              <a:rPr lang="en-GB" sz="2800" dirty="0"/>
              <a:t>The way data is filled or reused if arrays being used together are different shapes. For example, small arrays will usually be "stretched" - the data in them repeated.</a:t>
            </a:r>
          </a:p>
          <a:p>
            <a:pPr marL="0" indent="0">
              <a:buNone/>
            </a:pPr>
            <a:endParaRPr lang="en-GB" sz="2800" dirty="0"/>
          </a:p>
          <a:p>
            <a:pPr marL="0" indent="0">
              <a:buNone/>
            </a:pPr>
            <a:r>
              <a:rPr lang="en-GB" sz="2800" dirty="0"/>
              <a:t>See:</a:t>
            </a:r>
          </a:p>
          <a:p>
            <a:pPr marL="0" indent="0">
              <a:buNone/>
            </a:pPr>
            <a:r>
              <a:rPr lang="en-GB" sz="2800" dirty="0">
                <a:solidFill>
                  <a:schemeClr val="tx2">
                    <a:lumMod val="60000"/>
                    <a:lumOff val="40000"/>
                  </a:schemeClr>
                </a:solidFill>
              </a:rPr>
              <a:t>https://docs.scipy.org/doc/numpy-dev/user/basics.broadcasting.html</a:t>
            </a:r>
          </a:p>
          <a:p>
            <a:pPr marL="0" indent="0">
              <a:buNone/>
            </a:pPr>
            <a:r>
              <a:rPr lang="en-GB" sz="2800" dirty="0">
                <a:solidFill>
                  <a:schemeClr val="tx2">
                    <a:lumMod val="60000"/>
                    <a:lumOff val="40000"/>
                  </a:schemeClr>
                </a:solidFill>
              </a:rPr>
              <a:t>http://scipy.github.io/old-wiki/pages/EricsBroadcastingDoc</a:t>
            </a:r>
          </a:p>
        </p:txBody>
      </p:sp>
    </p:spTree>
    <p:extLst>
      <p:ext uri="{BB962C8B-B14F-4D97-AF65-F5344CB8AC3E}">
        <p14:creationId xmlns:p14="http://schemas.microsoft.com/office/powerpoint/2010/main" val="1844526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66AC7-F0CE-4C40-95D0-F5596E00F33B}"/>
              </a:ext>
            </a:extLst>
          </p:cNvPr>
          <p:cNvSpPr>
            <a:spLocks noGrp="1"/>
          </p:cNvSpPr>
          <p:nvPr>
            <p:ph type="title"/>
          </p:nvPr>
        </p:nvSpPr>
        <p:spPr/>
        <p:txBody>
          <a:bodyPr/>
          <a:lstStyle/>
          <a:p>
            <a:pPr algn="r"/>
            <a:r>
              <a:rPr lang="en-GB" dirty="0"/>
              <a:t>Data copies</a:t>
            </a:r>
          </a:p>
        </p:txBody>
      </p:sp>
      <p:sp>
        <p:nvSpPr>
          <p:cNvPr id="3" name="Content Placeholder 2">
            <a:extLst>
              <a:ext uri="{FF2B5EF4-FFF2-40B4-BE49-F238E27FC236}">
                <a16:creationId xmlns:a16="http://schemas.microsoft.com/office/drawing/2014/main" id="{4421BD70-25D8-46E5-93AF-A7754F62F046}"/>
              </a:ext>
            </a:extLst>
          </p:cNvPr>
          <p:cNvSpPr>
            <a:spLocks noGrp="1"/>
          </p:cNvSpPr>
          <p:nvPr>
            <p:ph idx="1"/>
          </p:nvPr>
        </p:nvSpPr>
        <p:spPr>
          <a:xfrm>
            <a:off x="609600" y="2060848"/>
            <a:ext cx="10972800" cy="4065316"/>
          </a:xfrm>
        </p:spPr>
        <p:txBody>
          <a:bodyPr/>
          <a:lstStyle/>
          <a:p>
            <a:pPr marL="0" indent="0">
              <a:buNone/>
            </a:pPr>
            <a:r>
              <a:rPr lang="en-GB" dirty="0">
                <a:latin typeface="Courier New" panose="02070309020205020404" pitchFamily="49" charset="0"/>
                <a:cs typeface="Courier New" panose="02070309020205020404" pitchFamily="49" charset="0"/>
              </a:rPr>
              <a:t>b = </a:t>
            </a:r>
            <a:r>
              <a:rPr lang="en-GB" dirty="0" err="1">
                <a:latin typeface="Courier New" panose="02070309020205020404" pitchFamily="49" charset="0"/>
                <a:cs typeface="Courier New" panose="02070309020205020404" pitchFamily="49" charset="0"/>
              </a:rPr>
              <a:t>a.view</a:t>
            </a:r>
            <a:r>
              <a:rPr lang="en-GB" dirty="0">
                <a:latin typeface="Courier New" panose="02070309020205020404" pitchFamily="49" charset="0"/>
                <a:cs typeface="Courier New" panose="02070309020205020404" pitchFamily="49" charset="0"/>
              </a:rPr>
              <a:t>()</a:t>
            </a:r>
            <a:r>
              <a:rPr lang="en-GB" dirty="0"/>
              <a:t>	# New array, but referencing the old data</a:t>
            </a:r>
          </a:p>
          <a:p>
            <a:pPr marL="0" indent="0">
              <a:buNone/>
            </a:pPr>
            <a:r>
              <a:rPr lang="en-GB" dirty="0"/>
              <a:t>This is what a slice returns.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 = </a:t>
            </a:r>
            <a:r>
              <a:rPr lang="en-GB" dirty="0" err="1">
                <a:latin typeface="Courier New" panose="02070309020205020404" pitchFamily="49" charset="0"/>
                <a:cs typeface="Courier New" panose="02070309020205020404" pitchFamily="49" charset="0"/>
              </a:rPr>
              <a:t>a.copy</a:t>
            </a:r>
            <a:r>
              <a:rPr lang="en-GB" dirty="0">
                <a:latin typeface="Courier New" panose="02070309020205020404" pitchFamily="49" charset="0"/>
                <a:cs typeface="Courier New" panose="02070309020205020404" pitchFamily="49" charset="0"/>
              </a:rPr>
              <a:t>() </a:t>
            </a:r>
            <a:r>
              <a:rPr lang="en-GB" dirty="0"/>
              <a:t>	# New array and data</a:t>
            </a:r>
          </a:p>
        </p:txBody>
      </p:sp>
    </p:spTree>
    <p:extLst>
      <p:ext uri="{BB962C8B-B14F-4D97-AF65-F5344CB8AC3E}">
        <p14:creationId xmlns:p14="http://schemas.microsoft.com/office/powerpoint/2010/main" val="158345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E29B9-2EEB-48DA-8805-5B609B12396A}"/>
              </a:ext>
            </a:extLst>
          </p:cNvPr>
          <p:cNvSpPr>
            <a:spLocks noGrp="1"/>
          </p:cNvSpPr>
          <p:nvPr>
            <p:ph type="title"/>
          </p:nvPr>
        </p:nvSpPr>
        <p:spPr/>
        <p:txBody>
          <a:bodyPr/>
          <a:lstStyle/>
          <a:p>
            <a:pPr algn="r"/>
            <a:r>
              <a:rPr lang="en-GB" dirty="0"/>
              <a:t>Maths on arrays</a:t>
            </a:r>
          </a:p>
        </p:txBody>
      </p:sp>
      <p:sp>
        <p:nvSpPr>
          <p:cNvPr id="3" name="Content Placeholder 2">
            <a:extLst>
              <a:ext uri="{FF2B5EF4-FFF2-40B4-BE49-F238E27FC236}">
                <a16:creationId xmlns:a16="http://schemas.microsoft.com/office/drawing/2014/main" id="{F389B9C4-267B-4254-A587-C3BDF7955E9E}"/>
              </a:ext>
            </a:extLst>
          </p:cNvPr>
          <p:cNvSpPr>
            <a:spLocks noGrp="1"/>
          </p:cNvSpPr>
          <p:nvPr>
            <p:ph idx="1"/>
          </p:nvPr>
        </p:nvSpPr>
        <p:spPr>
          <a:xfrm>
            <a:off x="335360" y="1600201"/>
            <a:ext cx="11593288" cy="5141167"/>
          </a:xfrm>
        </p:spPr>
        <p:txBody>
          <a:bodyPr/>
          <a:lstStyle/>
          <a:p>
            <a:pPr marL="0" indent="0">
              <a:buNone/>
            </a:pPr>
            <a:r>
              <a:rPr lang="en-GB" sz="2800" dirty="0"/>
              <a:t>Maths done elementwise and generates a new array.</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arrayb</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arrayc</a:t>
            </a: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arrayb</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arrayc</a:t>
            </a: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a = arrayb.dot(</a:t>
            </a:r>
            <a:r>
              <a:rPr lang="en-GB" sz="2400" dirty="0" err="1">
                <a:latin typeface="Courier New" panose="02070309020205020404" pitchFamily="49" charset="0"/>
                <a:cs typeface="Courier New" panose="02070309020205020404" pitchFamily="49" charset="0"/>
              </a:rPr>
              <a:t>arrayc</a:t>
            </a:r>
            <a:r>
              <a:rPr lang="en-GB" sz="2400" dirty="0">
                <a:latin typeface="Courier New" panose="02070309020205020404" pitchFamily="49" charset="0"/>
                <a:cs typeface="Courier New" panose="02070309020205020404" pitchFamily="49" charset="0"/>
              </a:rPr>
              <a:t>)	</a:t>
            </a:r>
            <a:r>
              <a:rPr lang="en-GB" sz="2800" dirty="0"/>
              <a:t>	Matrix dot product</a:t>
            </a:r>
          </a:p>
          <a:p>
            <a:pPr marL="0" indent="0">
              <a:buNone/>
            </a:pPr>
            <a:r>
              <a:rPr lang="en-GB" sz="2800" dirty="0"/>
              <a:t>(for matrix maths see also </a:t>
            </a:r>
            <a:r>
              <a:rPr lang="en-GB" sz="2400" dirty="0" err="1">
                <a:latin typeface="Courier New" panose="02070309020205020404" pitchFamily="49" charset="0"/>
                <a:cs typeface="Courier New" panose="02070309020205020404" pitchFamily="49" charset="0"/>
              </a:rPr>
              <a:t>numpy.identity</a:t>
            </a:r>
            <a:r>
              <a:rPr lang="en-GB" sz="2400" dirty="0">
                <a:latin typeface="Courier New" panose="02070309020205020404" pitchFamily="49" charset="0"/>
                <a:cs typeface="Courier New" panose="02070309020205020404" pitchFamily="49" charset="0"/>
              </a:rPr>
              <a:t> </a:t>
            </a:r>
            <a:r>
              <a:rPr lang="en-GB" sz="2800" dirty="0"/>
              <a:t>and </a:t>
            </a:r>
            <a:r>
              <a:rPr lang="en-GB" sz="2400" dirty="0" err="1">
                <a:latin typeface="Courier New" panose="02070309020205020404" pitchFamily="49" charset="0"/>
                <a:cs typeface="Courier New" panose="02070309020205020404" pitchFamily="49" charset="0"/>
              </a:rPr>
              <a:t>numpy.eye</a:t>
            </a:r>
            <a:r>
              <a:rPr lang="en-GB" sz="2800" dirty="0"/>
              <a:t>)</a:t>
            </a:r>
          </a:p>
          <a:p>
            <a:pPr marL="0" indent="0">
              <a:buNone/>
            </a:pPr>
            <a:endParaRPr lang="en-GB" sz="2800" dirty="0"/>
          </a:p>
          <a:p>
            <a:pPr marL="0" indent="0">
              <a:buNone/>
            </a:pPr>
            <a:r>
              <a:rPr lang="en-GB" sz="2400" dirty="0">
                <a:latin typeface="Courier New" panose="02070309020205020404" pitchFamily="49" charset="0"/>
                <a:cs typeface="Courier New" panose="02070309020205020404" pitchFamily="49" charset="0"/>
              </a:rPr>
              <a:t>*=</a:t>
            </a:r>
            <a:r>
              <a:rPr lang="en-GB" sz="2800" dirty="0"/>
              <a:t> and </a:t>
            </a:r>
            <a:r>
              <a:rPr lang="en-GB" sz="2400" dirty="0">
                <a:latin typeface="Courier New" panose="02070309020205020404" pitchFamily="49" charset="0"/>
                <a:cs typeface="Courier New" panose="02070309020205020404" pitchFamily="49" charset="0"/>
              </a:rPr>
              <a:t>+=</a:t>
            </a:r>
            <a:r>
              <a:rPr lang="en-GB" sz="2800" dirty="0"/>
              <a:t> can be used to manipulate arrays in place:</a:t>
            </a:r>
          </a:p>
          <a:p>
            <a:pPr marL="0" indent="0">
              <a:buNone/>
            </a:pPr>
            <a:r>
              <a:rPr lang="en-GB" sz="2400" dirty="0">
                <a:latin typeface="Courier New" panose="02070309020205020404" pitchFamily="49" charset="0"/>
                <a:cs typeface="Courier New" panose="02070309020205020404" pitchFamily="49" charset="0"/>
              </a:rPr>
              <a:t>a += 3</a:t>
            </a:r>
          </a:p>
          <a:p>
            <a:pPr marL="0" indent="0">
              <a:buNone/>
            </a:pP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arrayb</a:t>
            </a:r>
            <a:endParaRPr lang="en-GB" sz="2400"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1457515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28767-D930-4863-9D09-4999960BA712}"/>
              </a:ext>
            </a:extLst>
          </p:cNvPr>
          <p:cNvSpPr>
            <a:spLocks noGrp="1"/>
          </p:cNvSpPr>
          <p:nvPr>
            <p:ph type="title"/>
          </p:nvPr>
        </p:nvSpPr>
        <p:spPr/>
        <p:txBody>
          <a:bodyPr/>
          <a:lstStyle/>
          <a:p>
            <a:pPr algn="r"/>
            <a:r>
              <a:rPr lang="en-GB" dirty="0"/>
              <a:t>Built in maths functions</a:t>
            </a:r>
          </a:p>
        </p:txBody>
      </p:sp>
      <p:sp>
        <p:nvSpPr>
          <p:cNvPr id="3" name="Content Placeholder 2">
            <a:extLst>
              <a:ext uri="{FF2B5EF4-FFF2-40B4-BE49-F238E27FC236}">
                <a16:creationId xmlns:a16="http://schemas.microsoft.com/office/drawing/2014/main" id="{6A5D0A3E-EF5B-4736-B830-804AD9C9948B}"/>
              </a:ext>
            </a:extLst>
          </p:cNvPr>
          <p:cNvSpPr>
            <a:spLocks noGrp="1"/>
          </p:cNvSpPr>
          <p:nvPr>
            <p:ph idx="1"/>
          </p:nvPr>
        </p:nvSpPr>
        <p:spPr>
          <a:xfrm>
            <a:off x="191344" y="2132856"/>
            <a:ext cx="11391056" cy="3993308"/>
          </a:xfrm>
        </p:spPr>
        <p:txBody>
          <a:bodyPr/>
          <a:lstStyle/>
          <a:p>
            <a:pPr marL="0" indent="0">
              <a:buNone/>
            </a:pPr>
            <a:r>
              <a:rPr lang="en-GB" sz="2800" dirty="0" err="1">
                <a:latin typeface="Courier New" panose="02070309020205020404" pitchFamily="49" charset="0"/>
                <a:cs typeface="Courier New" panose="02070309020205020404" pitchFamily="49" charset="0"/>
              </a:rPr>
              <a:t>a.sum</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a.min</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a.max</a:t>
            </a:r>
            <a:r>
              <a:rPr lang="en-GB" sz="2800" dirty="0">
                <a:latin typeface="Courier New" panose="02070309020205020404" pitchFamily="49" charset="0"/>
                <a:cs typeface="Courier New" panose="02070309020205020404" pitchFamily="49" charset="0"/>
              </a:rPr>
              <a:t>()</a:t>
            </a:r>
          </a:p>
          <a:p>
            <a:pPr marL="0" indent="0">
              <a:buNone/>
            </a:pPr>
            <a:r>
              <a:rPr lang="en-GB" sz="2800" dirty="0" err="1">
                <a:latin typeface="Courier New" panose="02070309020205020404" pitchFamily="49" charset="0"/>
                <a:cs typeface="Courier New" panose="02070309020205020404" pitchFamily="49" charset="0"/>
              </a:rPr>
              <a:t>a.sum</a:t>
            </a:r>
            <a:r>
              <a:rPr lang="en-GB" sz="2800" dirty="0">
                <a:latin typeface="Courier New" panose="02070309020205020404" pitchFamily="49" charset="0"/>
                <a:cs typeface="Courier New" panose="02070309020205020404" pitchFamily="49" charset="0"/>
              </a:rPr>
              <a:t>(axis=0) 		</a:t>
            </a:r>
            <a:r>
              <a:rPr lang="en-GB" sz="2800" dirty="0"/>
              <a:t># Array containing sum of columns</a:t>
            </a:r>
          </a:p>
          <a:p>
            <a:pPr marL="0" indent="0">
              <a:buNone/>
            </a:pPr>
            <a:r>
              <a:rPr lang="en-GB" sz="2800" dirty="0" err="1">
                <a:latin typeface="Courier New" panose="02070309020205020404" pitchFamily="49" charset="0"/>
                <a:cs typeface="Courier New" panose="02070309020205020404" pitchFamily="49" charset="0"/>
              </a:rPr>
              <a:t>a.sum</a:t>
            </a:r>
            <a:r>
              <a:rPr lang="en-GB" sz="2800" dirty="0">
                <a:latin typeface="Courier New" panose="02070309020205020404" pitchFamily="49" charset="0"/>
                <a:cs typeface="Courier New" panose="02070309020205020404" pitchFamily="49" charset="0"/>
              </a:rPr>
              <a:t>(axis=1) 		</a:t>
            </a:r>
            <a:r>
              <a:rPr lang="en-GB" sz="2800" dirty="0"/>
              <a:t># Array containing sum of rows</a:t>
            </a:r>
          </a:p>
          <a:p>
            <a:pPr marL="0" indent="0">
              <a:buNone/>
            </a:pPr>
            <a:r>
              <a:rPr lang="en-GB" sz="2800" dirty="0" err="1">
                <a:latin typeface="Courier New" panose="02070309020205020404" pitchFamily="49" charset="0"/>
                <a:cs typeface="Courier New" panose="02070309020205020404" pitchFamily="49" charset="0"/>
              </a:rPr>
              <a:t>b.cumsum</a:t>
            </a:r>
            <a:r>
              <a:rPr lang="en-GB" sz="2800" dirty="0">
                <a:latin typeface="Courier New" panose="02070309020205020404" pitchFamily="49" charset="0"/>
                <a:cs typeface="Courier New" panose="02070309020205020404" pitchFamily="49" charset="0"/>
              </a:rPr>
              <a:t>(axis=1)  	</a:t>
            </a:r>
            <a:r>
              <a:rPr lang="en-GB" sz="2800" dirty="0"/>
              <a:t># Array of the start size containing cumulative sums across rows.</a:t>
            </a:r>
          </a:p>
          <a:p>
            <a:pPr marL="0" indent="0">
              <a:buNone/>
            </a:pPr>
            <a:endParaRPr lang="en-GB" sz="2800" dirty="0"/>
          </a:p>
          <a:p>
            <a:pPr marL="0" indent="0">
              <a:buNone/>
            </a:pPr>
            <a:r>
              <a:rPr lang="en-GB" sz="2800" dirty="0"/>
              <a:t>There are also elementwise functions like </a:t>
            </a:r>
          </a:p>
          <a:p>
            <a:pPr marL="0" indent="0">
              <a:buNone/>
            </a:pPr>
            <a:r>
              <a:rPr lang="en-GB" sz="2800" dirty="0" err="1">
                <a:latin typeface="Courier New" panose="02070309020205020404" pitchFamily="49" charset="0"/>
                <a:cs typeface="Courier New" panose="02070309020205020404" pitchFamily="49" charset="0"/>
              </a:rPr>
              <a:t>numpy.sqrt</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arraya</a:t>
            </a:r>
            <a:r>
              <a:rPr lang="en-GB" sz="2800" dirty="0">
                <a:latin typeface="Courier New" panose="02070309020205020404" pitchFamily="49" charset="0"/>
                <a:cs typeface="Courier New" panose="02070309020205020404" pitchFamily="49" charset="0"/>
              </a:rPr>
              <a:t>)</a:t>
            </a:r>
          </a:p>
          <a:p>
            <a:pPr marL="0" indent="0">
              <a:buNone/>
            </a:pPr>
            <a:r>
              <a:rPr lang="en-GB" sz="2800" dirty="0" err="1">
                <a:latin typeface="Courier New" panose="02070309020205020404" pitchFamily="49" charset="0"/>
                <a:cs typeface="Courier New" panose="02070309020205020404" pitchFamily="49" charset="0"/>
              </a:rPr>
              <a:t>numpy.sin</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arraya</a:t>
            </a:r>
            <a:r>
              <a:rPr lang="en-GB" sz="2800"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2419616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E1F72-B9A8-45AA-87E8-A39709E60BDE}"/>
              </a:ext>
            </a:extLst>
          </p:cNvPr>
          <p:cNvSpPr>
            <a:spLocks noGrp="1"/>
          </p:cNvSpPr>
          <p:nvPr>
            <p:ph type="title"/>
          </p:nvPr>
        </p:nvSpPr>
        <p:spPr/>
        <p:txBody>
          <a:bodyPr/>
          <a:lstStyle/>
          <a:p>
            <a:pPr algn="r"/>
            <a:r>
              <a:rPr lang="en-GB" dirty="0"/>
              <a:t>Maths</a:t>
            </a:r>
          </a:p>
        </p:txBody>
      </p:sp>
      <p:sp>
        <p:nvSpPr>
          <p:cNvPr id="3" name="Content Placeholder 2">
            <a:extLst>
              <a:ext uri="{FF2B5EF4-FFF2-40B4-BE49-F238E27FC236}">
                <a16:creationId xmlns:a16="http://schemas.microsoft.com/office/drawing/2014/main" id="{CF3D5726-91F3-4483-AF18-0C264B93B317}"/>
              </a:ext>
            </a:extLst>
          </p:cNvPr>
          <p:cNvSpPr>
            <a:spLocks noGrp="1"/>
          </p:cNvSpPr>
          <p:nvPr>
            <p:ph idx="1"/>
          </p:nvPr>
        </p:nvSpPr>
        <p:spPr>
          <a:xfrm>
            <a:off x="191344" y="2276872"/>
            <a:ext cx="11809312" cy="4464496"/>
          </a:xfrm>
        </p:spPr>
        <p:txBody>
          <a:bodyPr/>
          <a:lstStyle/>
          <a:p>
            <a:pPr marL="0" indent="0">
              <a:buNone/>
            </a:pPr>
            <a:r>
              <a:rPr lang="en-GB" sz="2800" dirty="0"/>
              <a:t>Basic Statistics</a:t>
            </a:r>
          </a:p>
          <a:p>
            <a:pPr marL="0" indent="0">
              <a:buNone/>
            </a:pP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cov</a:t>
            </a:r>
            <a:r>
              <a:rPr lang="en-GB" sz="2800" dirty="0">
                <a:latin typeface="Courier New" panose="02070309020205020404" pitchFamily="49" charset="0"/>
                <a:cs typeface="Courier New" panose="02070309020205020404" pitchFamily="49" charset="0"/>
              </a:rPr>
              <a:t>, mean, </a:t>
            </a:r>
            <a:r>
              <a:rPr lang="en-GB" sz="2800" dirty="0" err="1">
                <a:latin typeface="Courier New" panose="02070309020205020404" pitchFamily="49" charset="0"/>
                <a:cs typeface="Courier New" panose="02070309020205020404" pitchFamily="49" charset="0"/>
              </a:rPr>
              <a:t>std</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var</a:t>
            </a:r>
            <a:endParaRPr lang="en-GB" sz="2800" dirty="0">
              <a:latin typeface="Courier New" panose="02070309020205020404" pitchFamily="49" charset="0"/>
              <a:cs typeface="Courier New" panose="02070309020205020404" pitchFamily="49" charset="0"/>
            </a:endParaRPr>
          </a:p>
          <a:p>
            <a:pPr marL="0" indent="0">
              <a:buNone/>
            </a:pPr>
            <a:r>
              <a:rPr lang="en-GB" sz="2800" dirty="0"/>
              <a:t>Basic Linear Algebra</a:t>
            </a:r>
          </a:p>
          <a:p>
            <a:pPr marL="0" indent="0">
              <a:buNone/>
            </a:pPr>
            <a:r>
              <a:rPr lang="en-GB" sz="2800" dirty="0">
                <a:latin typeface="Courier New" panose="02070309020205020404" pitchFamily="49" charset="0"/>
                <a:cs typeface="Courier New" panose="02070309020205020404" pitchFamily="49" charset="0"/>
              </a:rPr>
              <a:t>    cross, dot, outer, </a:t>
            </a:r>
            <a:r>
              <a:rPr lang="en-GB" sz="2800" dirty="0" err="1">
                <a:latin typeface="Courier New" panose="02070309020205020404" pitchFamily="49" charset="0"/>
                <a:cs typeface="Courier New" panose="02070309020205020404" pitchFamily="49" charset="0"/>
              </a:rPr>
              <a:t>linalg.svd</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vdot</a:t>
            </a:r>
            <a:endParaRPr lang="en-GB" sz="2800" dirty="0">
              <a:latin typeface="Courier New" panose="02070309020205020404" pitchFamily="49" charset="0"/>
              <a:cs typeface="Courier New" panose="02070309020205020404" pitchFamily="49" charset="0"/>
            </a:endParaRPr>
          </a:p>
          <a:p>
            <a:pPr marL="0" indent="0">
              <a:buNone/>
            </a:pPr>
            <a:r>
              <a:rPr lang="en-GB" sz="2800" dirty="0"/>
              <a:t>Histogram: generates 1D arrays of counts and bins from array</a:t>
            </a:r>
          </a:p>
          <a:p>
            <a:pPr marL="0" indent="0">
              <a:buNone/>
            </a:pPr>
            <a:r>
              <a:rPr lang="en-GB" sz="2400" dirty="0">
                <a:latin typeface="Courier New" panose="02070309020205020404" pitchFamily="49" charset="0"/>
                <a:cs typeface="Courier New" panose="02070309020205020404" pitchFamily="49" charset="0"/>
              </a:rPr>
              <a:t>(counts, bins) = </a:t>
            </a:r>
            <a:r>
              <a:rPr lang="en-GB" sz="2400" dirty="0" err="1">
                <a:latin typeface="Courier New" panose="02070309020205020404" pitchFamily="49" charset="0"/>
                <a:cs typeface="Courier New" panose="02070309020205020404" pitchFamily="49" charset="0"/>
              </a:rPr>
              <a:t>np.histogram</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arrayIn</a:t>
            </a:r>
            <a:r>
              <a:rPr lang="en-GB" sz="2400" dirty="0">
                <a:latin typeface="Courier New" panose="02070309020205020404" pitchFamily="49" charset="0"/>
                <a:cs typeface="Courier New" panose="02070309020205020404" pitchFamily="49" charset="0"/>
              </a:rPr>
              <a:t>, bins=50, normed=True) </a:t>
            </a:r>
          </a:p>
          <a:p>
            <a:pPr marL="0" indent="0">
              <a:buNone/>
            </a:pPr>
            <a:r>
              <a:rPr lang="en-GB" sz="2800" dirty="0"/>
              <a:t>Full list of maths functions:</a:t>
            </a:r>
          </a:p>
          <a:p>
            <a:pPr marL="0" indent="0">
              <a:buNone/>
            </a:pPr>
            <a:r>
              <a:rPr lang="en-GB" sz="2800" dirty="0">
                <a:solidFill>
                  <a:schemeClr val="tx2">
                    <a:lumMod val="60000"/>
                    <a:lumOff val="40000"/>
                  </a:schemeClr>
                </a:solidFill>
              </a:rPr>
              <a:t>https://docs.scipy.org/doc/numpy/reference/routines.html</a:t>
            </a:r>
          </a:p>
        </p:txBody>
      </p:sp>
    </p:spTree>
    <p:extLst>
      <p:ext uri="{BB962C8B-B14F-4D97-AF65-F5344CB8AC3E}">
        <p14:creationId xmlns:p14="http://schemas.microsoft.com/office/powerpoint/2010/main" val="1002584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BC22C-F79C-4BFF-9921-E914734E2DCE}"/>
              </a:ext>
            </a:extLst>
          </p:cNvPr>
          <p:cNvSpPr>
            <a:spLocks noGrp="1"/>
          </p:cNvSpPr>
          <p:nvPr>
            <p:ph type="title"/>
          </p:nvPr>
        </p:nvSpPr>
        <p:spPr/>
        <p:txBody>
          <a:bodyPr/>
          <a:lstStyle/>
          <a:p>
            <a:pPr algn="r"/>
            <a:r>
              <a:rPr lang="en-GB" dirty="0" err="1"/>
              <a:t>Scipy</a:t>
            </a:r>
            <a:r>
              <a:rPr lang="en-GB" dirty="0"/>
              <a:t> functions</a:t>
            </a:r>
          </a:p>
        </p:txBody>
      </p:sp>
      <p:sp>
        <p:nvSpPr>
          <p:cNvPr id="3" name="Content Placeholder 2">
            <a:extLst>
              <a:ext uri="{FF2B5EF4-FFF2-40B4-BE49-F238E27FC236}">
                <a16:creationId xmlns:a16="http://schemas.microsoft.com/office/drawing/2014/main" id="{EC6D79A3-D5EF-4BEE-8E99-D082D438056C}"/>
              </a:ext>
            </a:extLst>
          </p:cNvPr>
          <p:cNvSpPr>
            <a:spLocks noGrp="1"/>
          </p:cNvSpPr>
          <p:nvPr>
            <p:ph idx="1"/>
          </p:nvPr>
        </p:nvSpPr>
        <p:spPr>
          <a:xfrm>
            <a:off x="335360" y="1772816"/>
            <a:ext cx="10972800" cy="4525963"/>
          </a:xfrm>
        </p:spPr>
        <p:txBody>
          <a:bodyPr/>
          <a:lstStyle/>
          <a:p>
            <a:pPr marL="0" indent="0">
              <a:buNone/>
            </a:pPr>
            <a:r>
              <a:rPr lang="en-GB" sz="2000" dirty="0"/>
              <a:t>Special functions (</a:t>
            </a:r>
            <a:r>
              <a:rPr lang="en-GB" sz="2000" dirty="0" err="1"/>
              <a:t>scipy.special</a:t>
            </a:r>
            <a:r>
              <a:rPr lang="en-GB" sz="2000" dirty="0"/>
              <a:t>)</a:t>
            </a:r>
          </a:p>
          <a:p>
            <a:pPr marL="0" indent="0">
              <a:buNone/>
            </a:pPr>
            <a:r>
              <a:rPr lang="en-GB" sz="2000" dirty="0"/>
              <a:t>Integration (</a:t>
            </a:r>
            <a:r>
              <a:rPr lang="en-GB" sz="2000" dirty="0" err="1"/>
              <a:t>scipy.integrate</a:t>
            </a:r>
            <a:r>
              <a:rPr lang="en-GB" sz="2000" dirty="0"/>
              <a:t>)</a:t>
            </a:r>
          </a:p>
          <a:p>
            <a:pPr marL="0" indent="0">
              <a:buNone/>
            </a:pPr>
            <a:r>
              <a:rPr lang="en-GB" sz="2000" dirty="0"/>
              <a:t>Optimization (</a:t>
            </a:r>
            <a:r>
              <a:rPr lang="en-GB" sz="2000" dirty="0" err="1"/>
              <a:t>scipy.optimize</a:t>
            </a:r>
            <a:r>
              <a:rPr lang="en-GB" sz="2000" dirty="0"/>
              <a:t>)</a:t>
            </a:r>
          </a:p>
          <a:p>
            <a:pPr marL="0" indent="0">
              <a:buNone/>
            </a:pPr>
            <a:r>
              <a:rPr lang="en-GB" sz="2000" dirty="0"/>
              <a:t>Interpolation (</a:t>
            </a:r>
            <a:r>
              <a:rPr lang="en-GB" sz="2000" dirty="0" err="1"/>
              <a:t>scipy.interpolate</a:t>
            </a:r>
            <a:r>
              <a:rPr lang="en-GB" sz="2000" dirty="0"/>
              <a:t>)</a:t>
            </a:r>
          </a:p>
          <a:p>
            <a:pPr marL="0" indent="0">
              <a:buNone/>
            </a:pPr>
            <a:r>
              <a:rPr lang="en-GB" sz="2000" dirty="0"/>
              <a:t>Fourier Transforms (</a:t>
            </a:r>
            <a:r>
              <a:rPr lang="en-GB" sz="2000" dirty="0" err="1"/>
              <a:t>scipy.fftpack</a:t>
            </a:r>
            <a:r>
              <a:rPr lang="en-GB" sz="2000" dirty="0"/>
              <a:t>)</a:t>
            </a:r>
          </a:p>
          <a:p>
            <a:pPr marL="0" indent="0">
              <a:buNone/>
            </a:pPr>
            <a:r>
              <a:rPr lang="en-GB" sz="2000" dirty="0"/>
              <a:t>Signal Processing (</a:t>
            </a:r>
            <a:r>
              <a:rPr lang="en-GB" sz="2000" dirty="0" err="1"/>
              <a:t>scipy.signal</a:t>
            </a:r>
            <a:r>
              <a:rPr lang="en-GB" sz="2000" dirty="0"/>
              <a:t>)</a:t>
            </a:r>
          </a:p>
          <a:p>
            <a:pPr marL="0" indent="0">
              <a:buNone/>
            </a:pPr>
            <a:r>
              <a:rPr lang="en-GB" sz="2000" dirty="0"/>
              <a:t>Linear Algebra (</a:t>
            </a:r>
            <a:r>
              <a:rPr lang="en-GB" sz="2000" dirty="0" err="1"/>
              <a:t>scipy.linalg</a:t>
            </a:r>
            <a:r>
              <a:rPr lang="en-GB" sz="2000" dirty="0"/>
              <a:t>)</a:t>
            </a:r>
          </a:p>
          <a:p>
            <a:pPr marL="0" indent="0">
              <a:buNone/>
            </a:pPr>
            <a:r>
              <a:rPr lang="en-GB" sz="2000" dirty="0"/>
              <a:t>Sparse Eigenvalue Problems with ARPACK</a:t>
            </a:r>
          </a:p>
          <a:p>
            <a:pPr marL="0" indent="0">
              <a:buNone/>
            </a:pPr>
            <a:r>
              <a:rPr lang="en-GB" sz="2000" dirty="0"/>
              <a:t>Compressed Sparse Graph Routines (</a:t>
            </a:r>
            <a:r>
              <a:rPr lang="en-GB" sz="2000" dirty="0" err="1"/>
              <a:t>scipy.sparse.csgraph</a:t>
            </a:r>
            <a:r>
              <a:rPr lang="en-GB" sz="2000" dirty="0"/>
              <a:t>)</a:t>
            </a:r>
          </a:p>
          <a:p>
            <a:pPr marL="0" indent="0">
              <a:buNone/>
            </a:pPr>
            <a:r>
              <a:rPr lang="en-GB" sz="2000" dirty="0"/>
              <a:t>Spatial data structures and algorithms (</a:t>
            </a:r>
            <a:r>
              <a:rPr lang="en-GB" sz="2000" dirty="0" err="1"/>
              <a:t>scipy.spatial</a:t>
            </a:r>
            <a:r>
              <a:rPr lang="en-GB" sz="2000" dirty="0"/>
              <a:t>)</a:t>
            </a:r>
          </a:p>
          <a:p>
            <a:pPr marL="0" indent="0">
              <a:buNone/>
            </a:pPr>
            <a:r>
              <a:rPr lang="en-GB" sz="2000" dirty="0"/>
              <a:t>Statistics (</a:t>
            </a:r>
            <a:r>
              <a:rPr lang="en-GB" sz="2000" dirty="0" err="1"/>
              <a:t>scipy.stats</a:t>
            </a:r>
            <a:r>
              <a:rPr lang="en-GB" sz="2000" dirty="0"/>
              <a:t>)</a:t>
            </a:r>
          </a:p>
          <a:p>
            <a:pPr marL="0" indent="0">
              <a:buNone/>
            </a:pPr>
            <a:r>
              <a:rPr lang="en-GB" sz="2000" dirty="0"/>
              <a:t>Multidimensional image processing (</a:t>
            </a:r>
            <a:r>
              <a:rPr lang="en-GB" sz="2000" dirty="0" err="1"/>
              <a:t>scipy.ndimage</a:t>
            </a:r>
            <a:r>
              <a:rPr lang="en-GB" sz="2000" dirty="0"/>
              <a:t>)  &lt;-- Useful for kernel operations</a:t>
            </a:r>
          </a:p>
          <a:p>
            <a:pPr marL="0" indent="0">
              <a:buNone/>
            </a:pPr>
            <a:r>
              <a:rPr lang="en-GB" sz="2000" dirty="0"/>
              <a:t>File IO (scipy.io)</a:t>
            </a:r>
            <a:endParaRPr lang="en-GB" dirty="0"/>
          </a:p>
          <a:p>
            <a:endParaRPr lang="en-GB" dirty="0"/>
          </a:p>
          <a:p>
            <a:endParaRPr lang="en-GB" dirty="0"/>
          </a:p>
        </p:txBody>
      </p:sp>
    </p:spTree>
    <p:extLst>
      <p:ext uri="{BB962C8B-B14F-4D97-AF65-F5344CB8AC3E}">
        <p14:creationId xmlns:p14="http://schemas.microsoft.com/office/powerpoint/2010/main" val="3904094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B89E4-DB60-4ED1-8CEC-5AC9E01F23A3}"/>
              </a:ext>
            </a:extLst>
          </p:cNvPr>
          <p:cNvSpPr>
            <a:spLocks noGrp="1"/>
          </p:cNvSpPr>
          <p:nvPr>
            <p:ph type="title"/>
          </p:nvPr>
        </p:nvSpPr>
        <p:spPr/>
        <p:txBody>
          <a:bodyPr/>
          <a:lstStyle/>
          <a:p>
            <a:pPr algn="r"/>
            <a:r>
              <a:rPr lang="en-GB" dirty="0" err="1"/>
              <a:t>ndarray</a:t>
            </a:r>
            <a:endParaRPr lang="en-GB" dirty="0"/>
          </a:p>
        </p:txBody>
      </p:sp>
      <p:sp>
        <p:nvSpPr>
          <p:cNvPr id="3" name="Content Placeholder 2">
            <a:extLst>
              <a:ext uri="{FF2B5EF4-FFF2-40B4-BE49-F238E27FC236}">
                <a16:creationId xmlns:a16="http://schemas.microsoft.com/office/drawing/2014/main" id="{82FB113A-BC4A-4D44-BBEF-C7B01D6C9AC1}"/>
              </a:ext>
            </a:extLst>
          </p:cNvPr>
          <p:cNvSpPr>
            <a:spLocks noGrp="1"/>
          </p:cNvSpPr>
          <p:nvPr>
            <p:ph idx="1"/>
          </p:nvPr>
        </p:nvSpPr>
        <p:spPr>
          <a:xfrm>
            <a:off x="263352" y="1268761"/>
            <a:ext cx="11809312" cy="4857404"/>
          </a:xfrm>
        </p:spPr>
        <p:txBody>
          <a:bodyPr/>
          <a:lstStyle/>
          <a:p>
            <a:pPr marL="0" indent="0">
              <a:buNone/>
            </a:pPr>
            <a:r>
              <a:rPr lang="en-GB" sz="2800" dirty="0" err="1"/>
              <a:t>ndarray</a:t>
            </a:r>
            <a:r>
              <a:rPr lang="en-GB" sz="2800" dirty="0"/>
              <a:t> or </a:t>
            </a:r>
            <a:r>
              <a:rPr lang="en-GB" sz="2800" dirty="0" err="1"/>
              <a:t>numpy.array</a:t>
            </a:r>
            <a:r>
              <a:rPr lang="en-GB" sz="2800" dirty="0"/>
              <a:t> (alias) is the basic data format.</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numpy.array</a:t>
            </a:r>
            <a:r>
              <a:rPr lang="en-GB" sz="2400" dirty="0">
                <a:latin typeface="Courier New" panose="02070309020205020404" pitchFamily="49" charset="0"/>
                <a:cs typeface="Courier New" panose="02070309020205020404" pitchFamily="49" charset="0"/>
              </a:rPr>
              <a:t>([2,3,4])</a:t>
            </a:r>
            <a:r>
              <a:rPr lang="en-GB" sz="2800" dirty="0"/>
              <a:t>	Make array with list or tuple (NOT numbers)</a:t>
            </a:r>
          </a:p>
          <a:p>
            <a:pPr marL="0" indent="0">
              <a:buNone/>
            </a:pPr>
            <a:endParaRPr lang="en-GB" sz="2800" dirty="0"/>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numpy.fromfile</a:t>
            </a:r>
            <a:r>
              <a:rPr lang="en-GB" sz="2400" dirty="0">
                <a:latin typeface="Courier New" panose="02070309020205020404" pitchFamily="49" charset="0"/>
                <a:cs typeface="Courier New" panose="02070309020205020404" pitchFamily="49" charset="0"/>
              </a:rPr>
              <a:t>(file, </a:t>
            </a:r>
            <a:r>
              <a:rPr lang="en-GB" sz="2400" dirty="0" err="1">
                <a:latin typeface="Courier New" panose="02070309020205020404" pitchFamily="49" charset="0"/>
                <a:cs typeface="Courier New" panose="02070309020205020404" pitchFamily="49" charset="0"/>
              </a:rPr>
              <a:t>dtype</a:t>
            </a:r>
            <a:r>
              <a:rPr lang="en-GB" sz="2400" dirty="0">
                <a:latin typeface="Courier New" panose="02070309020205020404" pitchFamily="49" charset="0"/>
                <a:cs typeface="Courier New" panose="02070309020205020404" pitchFamily="49" charset="0"/>
              </a:rPr>
              <a:t>=float, count=-1, </a:t>
            </a:r>
            <a:r>
              <a:rPr lang="en-GB" sz="2400" dirty="0" err="1">
                <a:latin typeface="Courier New" panose="02070309020205020404" pitchFamily="49" charset="0"/>
                <a:cs typeface="Courier New" panose="02070309020205020404" pitchFamily="49" charset="0"/>
              </a:rPr>
              <a:t>sep</a:t>
            </a:r>
            <a:r>
              <a:rPr lang="en-GB" sz="2400" dirty="0">
                <a:latin typeface="Courier New" panose="02070309020205020404" pitchFamily="49" charset="0"/>
                <a:cs typeface="Courier New" panose="02070309020205020404" pitchFamily="49" charset="0"/>
              </a:rPr>
              <a:t>='')</a:t>
            </a:r>
          </a:p>
          <a:p>
            <a:pPr marL="0" indent="0">
              <a:buNone/>
            </a:pPr>
            <a:r>
              <a:rPr lang="en-GB" sz="2400" dirty="0" err="1">
                <a:latin typeface="Courier New" panose="02070309020205020404" pitchFamily="49" charset="0"/>
                <a:cs typeface="Courier New" panose="02070309020205020404" pitchFamily="49" charset="0"/>
              </a:rPr>
              <a:t>dtype</a:t>
            </a:r>
            <a:r>
              <a:rPr lang="en-GB" sz="2800" dirty="0"/>
              <a:t> 	Allows the construction of multi-type arrays</a:t>
            </a:r>
          </a:p>
          <a:p>
            <a:pPr marL="0" indent="0">
              <a:buNone/>
            </a:pPr>
            <a:r>
              <a:rPr lang="en-GB" sz="2400" dirty="0">
                <a:latin typeface="Courier New" panose="02070309020205020404" pitchFamily="49" charset="0"/>
                <a:cs typeface="Courier New" panose="02070309020205020404" pitchFamily="49" charset="0"/>
              </a:rPr>
              <a:t>count</a:t>
            </a:r>
            <a:r>
              <a:rPr lang="en-GB" sz="2800" dirty="0"/>
              <a:t> 	Number of values to read (-1 == all)</a:t>
            </a:r>
          </a:p>
          <a:p>
            <a:pPr marL="0" indent="0">
              <a:buNone/>
            </a:pPr>
            <a:r>
              <a:rPr lang="en-GB" sz="2400" dirty="0" err="1">
                <a:latin typeface="Courier New" panose="02070309020205020404" pitchFamily="49" charset="0"/>
                <a:cs typeface="Courier New" panose="02070309020205020404" pitchFamily="49" charset="0"/>
              </a:rPr>
              <a:t>sep</a:t>
            </a:r>
            <a:r>
              <a:rPr lang="en-GB" sz="2800" dirty="0"/>
              <a:t> 		Separator</a:t>
            </a:r>
          </a:p>
          <a:p>
            <a:pPr marL="0" indent="0">
              <a:buNone/>
            </a:pPr>
            <a:endParaRPr lang="en-GB" sz="2800" dirty="0"/>
          </a:p>
          <a:p>
            <a:pPr marL="0" indent="0">
              <a:buNone/>
            </a:pPr>
            <a:r>
              <a:rPr lang="en-GB" sz="2800" dirty="0"/>
              <a:t>To generate using a function that acts on each element of a shape:</a:t>
            </a:r>
          </a:p>
          <a:p>
            <a:pPr marL="0" indent="0">
              <a:buNone/>
            </a:pPr>
            <a:r>
              <a:rPr lang="en-GB" sz="2400" dirty="0" err="1">
                <a:latin typeface="Courier New" panose="02070309020205020404" pitchFamily="49" charset="0"/>
                <a:cs typeface="Courier New" panose="02070309020205020404" pitchFamily="49" charset="0"/>
              </a:rPr>
              <a:t>numpy.fromfunction</a:t>
            </a:r>
            <a:r>
              <a:rPr lang="en-GB" sz="2400" dirty="0">
                <a:latin typeface="Courier New" panose="02070309020205020404" pitchFamily="49" charset="0"/>
                <a:cs typeface="Courier New" panose="02070309020205020404" pitchFamily="49" charset="0"/>
              </a:rPr>
              <a:t>(function, shape, **</a:t>
            </a:r>
            <a:r>
              <a:rPr lang="en-GB" sz="2400" dirty="0" err="1">
                <a:latin typeface="Courier New" panose="02070309020205020404" pitchFamily="49" charset="0"/>
                <a:cs typeface="Courier New" panose="02070309020205020404" pitchFamily="49" charset="0"/>
              </a:rPr>
              <a:t>kwargs</a:t>
            </a:r>
            <a:r>
              <a:rPr lang="en-GB" sz="2400"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297843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DE669-7852-4101-8FCA-291911F6B3BD}"/>
              </a:ext>
            </a:extLst>
          </p:cNvPr>
          <p:cNvSpPr>
            <a:spLocks noGrp="1"/>
          </p:cNvSpPr>
          <p:nvPr>
            <p:ph type="title"/>
          </p:nvPr>
        </p:nvSpPr>
        <p:spPr/>
        <p:txBody>
          <a:bodyPr/>
          <a:lstStyle/>
          <a:p>
            <a:pPr algn="r"/>
            <a:r>
              <a:rPr lang="en-GB" dirty="0"/>
              <a:t>Built in functions</a:t>
            </a:r>
          </a:p>
        </p:txBody>
      </p:sp>
      <p:sp>
        <p:nvSpPr>
          <p:cNvPr id="3" name="Content Placeholder 2">
            <a:extLst>
              <a:ext uri="{FF2B5EF4-FFF2-40B4-BE49-F238E27FC236}">
                <a16:creationId xmlns:a16="http://schemas.microsoft.com/office/drawing/2014/main" id="{0CBC5789-6356-4B21-B033-358D8A252B54}"/>
              </a:ext>
            </a:extLst>
          </p:cNvPr>
          <p:cNvSpPr>
            <a:spLocks noGrp="1"/>
          </p:cNvSpPr>
          <p:nvPr>
            <p:ph idx="1"/>
          </p:nvPr>
        </p:nvSpPr>
        <p:spPr>
          <a:xfrm>
            <a:off x="407368" y="1772816"/>
            <a:ext cx="11593288" cy="4896544"/>
          </a:xfrm>
        </p:spPr>
        <p:txBody>
          <a:bodyPr/>
          <a:lstStyle/>
          <a:p>
            <a:pPr marL="0" indent="0">
              <a:buNone/>
            </a:pPr>
            <a:r>
              <a:rPr lang="pt-BR" sz="2400" dirty="0">
                <a:latin typeface="Courier New" panose="02070309020205020404" pitchFamily="49" charset="0"/>
                <a:cs typeface="Courier New" panose="02070309020205020404" pitchFamily="49" charset="0"/>
              </a:rPr>
              <a:t>a = numpy.zeros( (3,4) )</a:t>
            </a:r>
          </a:p>
          <a:p>
            <a:pPr marL="0" indent="0">
              <a:buNone/>
            </a:pPr>
            <a:r>
              <a:rPr lang="pt-BR" sz="2400" dirty="0">
                <a:latin typeface="Courier New" panose="02070309020205020404" pitchFamily="49" charset="0"/>
                <a:cs typeface="Courier New" panose="02070309020205020404" pitchFamily="49" charset="0"/>
              </a:rPr>
              <a:t>array([[ 0.,  0.,  0.,  0.],</a:t>
            </a:r>
          </a:p>
          <a:p>
            <a:pPr marL="0" indent="0">
              <a:buNone/>
            </a:pPr>
            <a:r>
              <a:rPr lang="pt-BR" sz="2400" dirty="0">
                <a:latin typeface="Courier New" panose="02070309020205020404" pitchFamily="49" charset="0"/>
                <a:cs typeface="Courier New" panose="02070309020205020404" pitchFamily="49" charset="0"/>
              </a:rPr>
              <a:t>       [ 0.,  0.,  0.,  0.],</a:t>
            </a:r>
          </a:p>
          <a:p>
            <a:pPr marL="0" indent="0">
              <a:buNone/>
            </a:pPr>
            <a:r>
              <a:rPr lang="pt-BR" sz="2400" dirty="0">
                <a:latin typeface="Courier New" panose="02070309020205020404" pitchFamily="49" charset="0"/>
                <a:cs typeface="Courier New" panose="02070309020205020404" pitchFamily="49" charset="0"/>
              </a:rPr>
              <a:t>       [ 0.,  0.,  0.,  0.]])</a:t>
            </a:r>
          </a:p>
          <a:p>
            <a:pPr marL="0" indent="0">
              <a:buNone/>
            </a:pPr>
            <a:r>
              <a:rPr lang="pt-BR" dirty="0"/>
              <a:t>Also </a:t>
            </a:r>
            <a:r>
              <a:rPr lang="pt-BR" sz="2400" dirty="0">
                <a:latin typeface="Courier New" panose="02070309020205020404" pitchFamily="49" charset="0"/>
                <a:cs typeface="Courier New" panose="02070309020205020404" pitchFamily="49" charset="0"/>
              </a:rPr>
              <a:t>numpy.ones </a:t>
            </a:r>
            <a:r>
              <a:rPr lang="pt-BR" dirty="0"/>
              <a:t>and </a:t>
            </a:r>
            <a:r>
              <a:rPr lang="pt-BR" sz="2400" dirty="0">
                <a:latin typeface="Courier New" panose="02070309020205020404" pitchFamily="49" charset="0"/>
                <a:cs typeface="Courier New" panose="02070309020205020404" pitchFamily="49" charset="0"/>
              </a:rPr>
              <a:t>numpy.empty </a:t>
            </a:r>
            <a:r>
              <a:rPr lang="pt-BR" dirty="0"/>
              <a:t>(generates very small floats)</a:t>
            </a:r>
          </a:p>
          <a:p>
            <a:pPr marL="0" indent="0">
              <a:buNone/>
            </a:pPr>
            <a:r>
              <a:rPr lang="en-GB" sz="2400" dirty="0" err="1">
                <a:latin typeface="Courier New" panose="02070309020205020404" pitchFamily="49" charset="0"/>
                <a:cs typeface="Courier New" panose="02070309020205020404" pitchFamily="49" charset="0"/>
              </a:rPr>
              <a:t>numpy.random.random</a:t>
            </a:r>
            <a:r>
              <a:rPr lang="en-GB" sz="2400" dirty="0">
                <a:latin typeface="Courier New" panose="02070309020205020404" pitchFamily="49" charset="0"/>
                <a:cs typeface="Courier New" panose="02070309020205020404" pitchFamily="49" charset="0"/>
              </a:rPr>
              <a:t>((2,3))</a:t>
            </a:r>
          </a:p>
          <a:p>
            <a:pPr marL="0" indent="0">
              <a:buNone/>
            </a:pPr>
            <a:r>
              <a:rPr lang="en-GB" dirty="0"/>
              <a:t>More generic : </a:t>
            </a:r>
            <a:r>
              <a:rPr lang="en-GB" sz="2400" dirty="0" err="1">
                <a:latin typeface="Courier New" panose="02070309020205020404" pitchFamily="49" charset="0"/>
                <a:cs typeface="Courier New" panose="02070309020205020404" pitchFamily="49" charset="0"/>
              </a:rPr>
              <a:t>ndarray.fill</a:t>
            </a:r>
            <a:r>
              <a:rPr lang="en-GB" sz="2400" dirty="0">
                <a:latin typeface="Courier New" panose="02070309020205020404" pitchFamily="49" charset="0"/>
                <a:cs typeface="Courier New" panose="02070309020205020404" pitchFamily="49" charset="0"/>
              </a:rPr>
              <a:t>(value)</a:t>
            </a:r>
          </a:p>
          <a:p>
            <a:pPr marL="0" indent="0">
              <a:buNone/>
            </a:pPr>
            <a:endParaRPr lang="en-GB" dirty="0"/>
          </a:p>
          <a:p>
            <a:pPr marL="0" indent="0">
              <a:buNone/>
            </a:pPr>
            <a:r>
              <a:rPr lang="en-GB" sz="2400" dirty="0" err="1">
                <a:latin typeface="Courier New" panose="02070309020205020404" pitchFamily="49" charset="0"/>
                <a:cs typeface="Courier New" panose="02070309020205020404" pitchFamily="49" charset="0"/>
              </a:rPr>
              <a:t>numpy.putmask</a:t>
            </a:r>
            <a:r>
              <a:rPr lang="en-GB" sz="2400" dirty="0">
                <a:latin typeface="Courier New" panose="02070309020205020404" pitchFamily="49" charset="0"/>
                <a:cs typeface="Courier New" panose="02070309020205020404" pitchFamily="49" charset="0"/>
              </a:rPr>
              <a:t>() </a:t>
            </a:r>
            <a:r>
              <a:rPr lang="en-GB" dirty="0"/>
              <a:t>Put values based on a Boolean mask array (True == replace)</a:t>
            </a:r>
          </a:p>
        </p:txBody>
      </p:sp>
    </p:spTree>
    <p:extLst>
      <p:ext uri="{BB962C8B-B14F-4D97-AF65-F5344CB8AC3E}">
        <p14:creationId xmlns:p14="http://schemas.microsoft.com/office/powerpoint/2010/main" val="51738925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7561-8225-4464-A78B-D41E13E1F7B3}"/>
              </a:ext>
            </a:extLst>
          </p:cNvPr>
          <p:cNvSpPr>
            <a:spLocks noGrp="1"/>
          </p:cNvSpPr>
          <p:nvPr>
            <p:ph type="title"/>
          </p:nvPr>
        </p:nvSpPr>
        <p:spPr/>
        <p:txBody>
          <a:bodyPr/>
          <a:lstStyle/>
          <a:p>
            <a:pPr algn="r"/>
            <a:r>
              <a:rPr lang="en-GB" dirty="0" err="1"/>
              <a:t>arange</a:t>
            </a:r>
            <a:endParaRPr lang="en-GB" dirty="0"/>
          </a:p>
        </p:txBody>
      </p:sp>
      <p:sp>
        <p:nvSpPr>
          <p:cNvPr id="3" name="Content Placeholder 2">
            <a:extLst>
              <a:ext uri="{FF2B5EF4-FFF2-40B4-BE49-F238E27FC236}">
                <a16:creationId xmlns:a16="http://schemas.microsoft.com/office/drawing/2014/main" id="{5A19E18F-B20B-4625-A5A4-F5D19797902E}"/>
              </a:ext>
            </a:extLst>
          </p:cNvPr>
          <p:cNvSpPr>
            <a:spLocks noGrp="1"/>
          </p:cNvSpPr>
          <p:nvPr>
            <p:ph idx="1"/>
          </p:nvPr>
        </p:nvSpPr>
        <p:spPr>
          <a:xfrm>
            <a:off x="335360" y="1600201"/>
            <a:ext cx="11247040" cy="4525963"/>
          </a:xfrm>
        </p:spPr>
        <p:txBody>
          <a:bodyPr/>
          <a:lstStyle/>
          <a:p>
            <a:pPr marL="0" indent="0">
              <a:buNone/>
            </a:pPr>
            <a:r>
              <a:rPr lang="en-GB" dirty="0"/>
              <a:t>Like range but generates arrays: </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np.arange</a:t>
            </a:r>
            <a:r>
              <a:rPr lang="en-GB" sz="2400" dirty="0">
                <a:latin typeface="Courier New" panose="02070309020205020404" pitchFamily="49" charset="0"/>
                <a:cs typeface="Courier New" panose="02070309020205020404" pitchFamily="49" charset="0"/>
              </a:rPr>
              <a:t>( 1, 10, 2 )</a:t>
            </a:r>
          </a:p>
          <a:p>
            <a:pPr marL="0" indent="0">
              <a:buNone/>
            </a:pPr>
            <a:r>
              <a:rPr lang="en-GB" sz="2400" dirty="0">
                <a:latin typeface="Courier New" panose="02070309020205020404" pitchFamily="49" charset="0"/>
                <a:cs typeface="Courier New" panose="02070309020205020404" pitchFamily="49" charset="0"/>
              </a:rPr>
              <a:t>array([1, 3, 5, 7, 9])</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dirty="0"/>
              <a:t>Can use with floating point numbers, but precision issues mean better to use: </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np.linspace</a:t>
            </a:r>
            <a:r>
              <a:rPr lang="en-GB" sz="2400" dirty="0">
                <a:latin typeface="Courier New" panose="02070309020205020404" pitchFamily="49" charset="0"/>
                <a:cs typeface="Courier New" panose="02070309020205020404" pitchFamily="49" charset="0"/>
              </a:rPr>
              <a:t>(start, end, </a:t>
            </a:r>
            <a:r>
              <a:rPr lang="en-GB" sz="2400" dirty="0" err="1">
                <a:latin typeface="Courier New" panose="02070309020205020404" pitchFamily="49" charset="0"/>
                <a:cs typeface="Courier New" panose="02070309020205020404" pitchFamily="49" charset="0"/>
              </a:rPr>
              <a:t>numberOfNumbersBetween</a:t>
            </a:r>
            <a:r>
              <a:rPr lang="en-GB" sz="2400" dirty="0">
                <a:latin typeface="Courier New" panose="02070309020205020404" pitchFamily="49" charset="0"/>
                <a:cs typeface="Courier New" panose="02070309020205020404" pitchFamily="49" charset="0"/>
              </a:rPr>
              <a:t>) </a:t>
            </a:r>
          </a:p>
          <a:p>
            <a:pPr marL="0" indent="0">
              <a:buNone/>
            </a:pPr>
            <a:r>
              <a:rPr lang="en-GB" dirty="0"/>
              <a:t>Note that with </a:t>
            </a:r>
            <a:r>
              <a:rPr lang="en-GB" dirty="0" err="1"/>
              <a:t>linspace</a:t>
            </a:r>
            <a:r>
              <a:rPr lang="en-GB" dirty="0"/>
              <a:t> "end" is generated.</a:t>
            </a:r>
          </a:p>
        </p:txBody>
      </p:sp>
    </p:spTree>
    <p:extLst>
      <p:ext uri="{BB962C8B-B14F-4D97-AF65-F5344CB8AC3E}">
        <p14:creationId xmlns:p14="http://schemas.microsoft.com/office/powerpoint/2010/main" val="2554516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518FF-0946-4907-9219-6491FC98105D}"/>
              </a:ext>
            </a:extLst>
          </p:cNvPr>
          <p:cNvSpPr>
            <a:spLocks noGrp="1"/>
          </p:cNvSpPr>
          <p:nvPr>
            <p:ph type="title"/>
          </p:nvPr>
        </p:nvSpPr>
        <p:spPr/>
        <p:txBody>
          <a:bodyPr/>
          <a:lstStyle/>
          <a:p>
            <a:pPr algn="r"/>
            <a:r>
              <a:rPr lang="en-GB" dirty="0" err="1"/>
              <a:t>ndarray</a:t>
            </a:r>
            <a:endParaRPr lang="en-GB" dirty="0"/>
          </a:p>
        </p:txBody>
      </p:sp>
      <p:sp>
        <p:nvSpPr>
          <p:cNvPr id="3" name="Content Placeholder 2">
            <a:extLst>
              <a:ext uri="{FF2B5EF4-FFF2-40B4-BE49-F238E27FC236}">
                <a16:creationId xmlns:a16="http://schemas.microsoft.com/office/drawing/2014/main" id="{F05EDFC0-4476-4C15-9ADD-34EF73861340}"/>
              </a:ext>
            </a:extLst>
          </p:cNvPr>
          <p:cNvSpPr>
            <a:spLocks noGrp="1"/>
          </p:cNvSpPr>
          <p:nvPr>
            <p:ph idx="1"/>
          </p:nvPr>
        </p:nvSpPr>
        <p:spPr>
          <a:xfrm>
            <a:off x="335360" y="1600201"/>
            <a:ext cx="11247040" cy="4983161"/>
          </a:xfrm>
        </p:spPr>
        <p:txBody>
          <a:bodyPr/>
          <a:lstStyle/>
          <a:p>
            <a:pPr marL="0" indent="0">
              <a:buNone/>
            </a:pPr>
            <a:r>
              <a:rPr lang="en-GB" sz="2400" dirty="0" err="1">
                <a:latin typeface="Courier New" panose="02070309020205020404" pitchFamily="49" charset="0"/>
                <a:cs typeface="Courier New" panose="02070309020205020404" pitchFamily="49" charset="0"/>
              </a:rPr>
              <a:t>ndarray.ndim</a:t>
            </a:r>
            <a:r>
              <a:rPr lang="en-GB" dirty="0"/>
              <a:t>		Number of axes (dimensions)</a:t>
            </a:r>
          </a:p>
          <a:p>
            <a:pPr marL="0" indent="0">
              <a:buNone/>
            </a:pPr>
            <a:r>
              <a:rPr lang="en-GB" sz="2400" dirty="0" err="1">
                <a:latin typeface="Courier New" panose="02070309020205020404" pitchFamily="49" charset="0"/>
                <a:cs typeface="Courier New" panose="02070309020205020404" pitchFamily="49" charset="0"/>
              </a:rPr>
              <a:t>ndarray.shape</a:t>
            </a:r>
            <a:r>
              <a:rPr lang="en-GB" dirty="0"/>
              <a:t>		Length of  different dimensions</a:t>
            </a:r>
          </a:p>
          <a:p>
            <a:pPr marL="0" indent="0">
              <a:buNone/>
            </a:pPr>
            <a:r>
              <a:rPr lang="en-GB" sz="2400" dirty="0" err="1">
                <a:latin typeface="Courier New" panose="02070309020205020404" pitchFamily="49" charset="0"/>
                <a:cs typeface="Courier New" panose="02070309020205020404" pitchFamily="49" charset="0"/>
              </a:rPr>
              <a:t>ndarray.size</a:t>
            </a:r>
            <a:r>
              <a:rPr lang="en-GB" dirty="0"/>
              <a:t>		Total data amount</a:t>
            </a:r>
          </a:p>
          <a:p>
            <a:pPr marL="0" indent="0">
              <a:buNone/>
            </a:pPr>
            <a:r>
              <a:rPr lang="en-GB" sz="2400" dirty="0" err="1">
                <a:latin typeface="Courier New" panose="02070309020205020404" pitchFamily="49" charset="0"/>
                <a:cs typeface="Courier New" panose="02070309020205020404" pitchFamily="49" charset="0"/>
              </a:rPr>
              <a:t>ndarray.dtype</a:t>
            </a:r>
            <a:r>
              <a:rPr lang="en-GB" dirty="0"/>
              <a:t>		Data type in the array (standard or </a:t>
            </a:r>
            <a:r>
              <a:rPr lang="en-GB" dirty="0" err="1"/>
              <a:t>numpy</a:t>
            </a:r>
            <a:r>
              <a:rPr lang="en-GB" dirty="0"/>
              <a:t>)</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print(array) </a:t>
            </a:r>
            <a:r>
              <a:rPr lang="en-GB" dirty="0"/>
              <a:t>		Will print the array nicely, but if too larger to print nicely will print with "…," across central points.</a:t>
            </a:r>
          </a:p>
          <a:p>
            <a:pPr marL="0" indent="0">
              <a:buNone/>
            </a:pPr>
            <a:r>
              <a:rPr lang="en-GB" dirty="0"/>
              <a:t>Options set with </a:t>
            </a:r>
            <a:r>
              <a:rPr lang="en-GB" sz="2400" dirty="0" err="1">
                <a:latin typeface="Courier New" panose="02070309020205020404" pitchFamily="49" charset="0"/>
                <a:cs typeface="Courier New" panose="02070309020205020404" pitchFamily="49" charset="0"/>
              </a:rPr>
              <a:t>numpy.set_printoptions</a:t>
            </a:r>
            <a:r>
              <a:rPr lang="en-GB" dirty="0"/>
              <a:t>, including</a:t>
            </a:r>
          </a:p>
          <a:p>
            <a:pPr marL="0" indent="0">
              <a:buNone/>
            </a:pPr>
            <a:r>
              <a:rPr lang="en-GB" sz="2400" dirty="0" err="1">
                <a:latin typeface="Courier New" panose="02070309020205020404" pitchFamily="49" charset="0"/>
                <a:cs typeface="Courier New" panose="02070309020205020404" pitchFamily="49" charset="0"/>
              </a:rPr>
              <a:t>numpy.set_printoptions</a:t>
            </a:r>
            <a:r>
              <a:rPr lang="en-GB" sz="2400" dirty="0">
                <a:latin typeface="Courier New" panose="02070309020205020404" pitchFamily="49" charset="0"/>
                <a:cs typeface="Courier New" panose="02070309020205020404" pitchFamily="49" charset="0"/>
              </a:rPr>
              <a:t>(threshold = None) </a:t>
            </a:r>
          </a:p>
        </p:txBody>
      </p:sp>
    </p:spTree>
    <p:extLst>
      <p:ext uri="{BB962C8B-B14F-4D97-AF65-F5344CB8AC3E}">
        <p14:creationId xmlns:p14="http://schemas.microsoft.com/office/powerpoint/2010/main" val="329644173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990D9-F904-4AC0-860A-89C92D613154}"/>
              </a:ext>
            </a:extLst>
          </p:cNvPr>
          <p:cNvSpPr>
            <a:spLocks noGrp="1"/>
          </p:cNvSpPr>
          <p:nvPr>
            <p:ph type="title"/>
          </p:nvPr>
        </p:nvSpPr>
        <p:spPr/>
        <p:txBody>
          <a:bodyPr/>
          <a:lstStyle/>
          <a:p>
            <a:pPr algn="r"/>
            <a:r>
              <a:rPr lang="en-GB" dirty="0"/>
              <a:t>Platform independent save</a:t>
            </a:r>
          </a:p>
        </p:txBody>
      </p:sp>
      <p:sp>
        <p:nvSpPr>
          <p:cNvPr id="3" name="Content Placeholder 2">
            <a:extLst>
              <a:ext uri="{FF2B5EF4-FFF2-40B4-BE49-F238E27FC236}">
                <a16:creationId xmlns:a16="http://schemas.microsoft.com/office/drawing/2014/main" id="{F10E719E-04E5-40AE-A28D-124396CE6E7C}"/>
              </a:ext>
            </a:extLst>
          </p:cNvPr>
          <p:cNvSpPr>
            <a:spLocks noGrp="1"/>
          </p:cNvSpPr>
          <p:nvPr>
            <p:ph idx="1"/>
          </p:nvPr>
        </p:nvSpPr>
        <p:spPr>
          <a:xfrm>
            <a:off x="335360" y="2348880"/>
            <a:ext cx="11665296" cy="3777284"/>
          </a:xfrm>
        </p:spPr>
        <p:txBody>
          <a:bodyPr/>
          <a:lstStyle/>
          <a:p>
            <a:pPr marL="0" indent="0">
              <a:buNone/>
            </a:pPr>
            <a:r>
              <a:rPr lang="en-GB" dirty="0"/>
              <a:t>Save/Load data in </a:t>
            </a:r>
            <a:r>
              <a:rPr lang="en-GB" dirty="0" err="1"/>
              <a:t>numpy</a:t>
            </a:r>
            <a:r>
              <a:rPr lang="en-GB" dirty="0"/>
              <a:t> .</a:t>
            </a:r>
            <a:r>
              <a:rPr lang="en-GB" dirty="0" err="1"/>
              <a:t>npy</a:t>
            </a:r>
            <a:r>
              <a:rPr lang="en-GB" dirty="0"/>
              <a:t> / .</a:t>
            </a:r>
            <a:r>
              <a:rPr lang="en-GB" dirty="0" err="1"/>
              <a:t>npz</a:t>
            </a:r>
            <a:r>
              <a:rPr lang="en-GB" dirty="0"/>
              <a:t> format</a:t>
            </a:r>
          </a:p>
          <a:p>
            <a:pPr marL="0" indent="0">
              <a:buNone/>
            </a:pPr>
            <a:r>
              <a:rPr lang="en-GB" sz="2400" dirty="0" err="1">
                <a:latin typeface="Courier New" panose="02070309020205020404" pitchFamily="49" charset="0"/>
                <a:cs typeface="Courier New" panose="02070309020205020404" pitchFamily="49" charset="0"/>
              </a:rPr>
              <a:t>numpy.save</a:t>
            </a:r>
            <a:r>
              <a:rPr lang="en-GB" sz="2400" dirty="0">
                <a:latin typeface="Courier New" panose="02070309020205020404" pitchFamily="49" charset="0"/>
                <a:cs typeface="Courier New" panose="02070309020205020404" pitchFamily="49" charset="0"/>
              </a:rPr>
              <a:t>(file, </a:t>
            </a:r>
            <a:r>
              <a:rPr lang="en-GB" sz="2400" dirty="0" err="1">
                <a:latin typeface="Courier New" panose="02070309020205020404" pitchFamily="49" charset="0"/>
                <a:cs typeface="Courier New" panose="02070309020205020404" pitchFamily="49" charset="0"/>
              </a:rPr>
              <a:t>arr</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allow_pickle</a:t>
            </a:r>
            <a:r>
              <a:rPr lang="en-GB" sz="2400" dirty="0">
                <a:latin typeface="Courier New" panose="02070309020205020404" pitchFamily="49" charset="0"/>
                <a:cs typeface="Courier New" panose="02070309020205020404" pitchFamily="49" charset="0"/>
              </a:rPr>
              <a:t>=True, </a:t>
            </a:r>
            <a:r>
              <a:rPr lang="en-GB" sz="2400" dirty="0" err="1">
                <a:latin typeface="Courier New" panose="02070309020205020404" pitchFamily="49" charset="0"/>
                <a:cs typeface="Courier New" panose="02070309020205020404" pitchFamily="49" charset="0"/>
              </a:rPr>
              <a:t>fix_imports</a:t>
            </a:r>
            <a:r>
              <a:rPr lang="en-GB" sz="2400" dirty="0">
                <a:latin typeface="Courier New" panose="02070309020205020404" pitchFamily="49" charset="0"/>
                <a:cs typeface="Courier New" panose="02070309020205020404" pitchFamily="49" charset="0"/>
              </a:rPr>
              <a:t>=True)</a:t>
            </a:r>
          </a:p>
          <a:p>
            <a:pPr marL="0" indent="0">
              <a:buNone/>
            </a:pPr>
            <a:r>
              <a:rPr lang="en-GB" sz="2400" dirty="0" err="1">
                <a:latin typeface="Courier New" panose="02070309020205020404" pitchFamily="49" charset="0"/>
                <a:cs typeface="Courier New" panose="02070309020205020404" pitchFamily="49" charset="0"/>
              </a:rPr>
              <a:t>arr</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numpy.load</a:t>
            </a:r>
            <a:r>
              <a:rPr lang="en-GB" sz="2400" dirty="0">
                <a:latin typeface="Courier New" panose="02070309020205020404" pitchFamily="49" charset="0"/>
                <a:cs typeface="Courier New" panose="02070309020205020404" pitchFamily="49" charset="0"/>
              </a:rPr>
              <a:t>(file, </a:t>
            </a:r>
            <a:r>
              <a:rPr lang="en-GB" sz="2400" dirty="0" err="1">
                <a:latin typeface="Courier New" panose="02070309020205020404" pitchFamily="49" charset="0"/>
                <a:cs typeface="Courier New" panose="02070309020205020404" pitchFamily="49" charset="0"/>
              </a:rPr>
              <a:t>mmap_mode</a:t>
            </a:r>
            <a:r>
              <a:rPr lang="en-GB" sz="2400" dirty="0">
                <a:latin typeface="Courier New" panose="02070309020205020404" pitchFamily="49" charset="0"/>
                <a:cs typeface="Courier New" panose="02070309020205020404" pitchFamily="49" charset="0"/>
              </a:rPr>
              <a:t>=None, </a:t>
            </a:r>
            <a:r>
              <a:rPr lang="en-GB" sz="2400" dirty="0" err="1">
                <a:latin typeface="Courier New" panose="02070309020205020404" pitchFamily="49" charset="0"/>
                <a:cs typeface="Courier New" panose="02070309020205020404" pitchFamily="49" charset="0"/>
              </a:rPr>
              <a:t>allow_pickle</a:t>
            </a:r>
            <a:r>
              <a:rPr lang="en-GB" sz="2400" dirty="0">
                <a:latin typeface="Courier New" panose="02070309020205020404" pitchFamily="49" charset="0"/>
                <a:cs typeface="Courier New" panose="02070309020205020404" pitchFamily="49" charset="0"/>
              </a:rPr>
              <a:t>=True, </a:t>
            </a:r>
            <a:r>
              <a:rPr lang="en-GB" sz="2400" dirty="0" err="1">
                <a:latin typeface="Courier New" panose="02070309020205020404" pitchFamily="49" charset="0"/>
                <a:cs typeface="Courier New" panose="02070309020205020404" pitchFamily="49" charset="0"/>
              </a:rPr>
              <a:t>fix_imports</a:t>
            </a:r>
            <a:r>
              <a:rPr lang="en-GB" sz="2400" dirty="0">
                <a:latin typeface="Courier New" panose="02070309020205020404" pitchFamily="49" charset="0"/>
                <a:cs typeface="Courier New" panose="02070309020205020404" pitchFamily="49" charset="0"/>
              </a:rPr>
              <a:t>=True, encoding='ASCII')</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1045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230FF-EEB9-4DE9-83D4-66AF26AD6A33}"/>
              </a:ext>
            </a:extLst>
          </p:cNvPr>
          <p:cNvSpPr>
            <a:spLocks noGrp="1"/>
          </p:cNvSpPr>
          <p:nvPr>
            <p:ph type="title"/>
          </p:nvPr>
        </p:nvSpPr>
        <p:spPr/>
        <p:txBody>
          <a:bodyPr/>
          <a:lstStyle/>
          <a:p>
            <a:pPr algn="r"/>
            <a:r>
              <a:rPr lang="en-GB" dirty="0"/>
              <a:t>Indexing</a:t>
            </a:r>
          </a:p>
        </p:txBody>
      </p:sp>
      <p:sp>
        <p:nvSpPr>
          <p:cNvPr id="3" name="Content Placeholder 2">
            <a:extLst>
              <a:ext uri="{FF2B5EF4-FFF2-40B4-BE49-F238E27FC236}">
                <a16:creationId xmlns:a16="http://schemas.microsoft.com/office/drawing/2014/main" id="{BD836274-91AE-4A21-89CB-4FD7700A8793}"/>
              </a:ext>
            </a:extLst>
          </p:cNvPr>
          <p:cNvSpPr>
            <a:spLocks noGrp="1"/>
          </p:cNvSpPr>
          <p:nvPr>
            <p:ph idx="1"/>
          </p:nvPr>
        </p:nvSpPr>
        <p:spPr>
          <a:xfrm>
            <a:off x="407368" y="1600201"/>
            <a:ext cx="11175032" cy="5069159"/>
          </a:xfrm>
        </p:spPr>
        <p:txBody>
          <a:bodyPr/>
          <a:lstStyle/>
          <a:p>
            <a:pPr marL="0" indent="0">
              <a:buNone/>
            </a:pPr>
            <a:r>
              <a:rPr lang="en-GB" dirty="0"/>
              <a:t>Data locations are referenced using [row, col] (for 2D):</a:t>
            </a:r>
          </a:p>
          <a:p>
            <a:pPr marL="0" indent="0">
              <a:buNone/>
            </a:pP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[1,2] </a:t>
            </a:r>
            <a:r>
              <a:rPr lang="en-GB" dirty="0"/>
              <a:t>not </a:t>
            </a: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[1][2]</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dirty="0"/>
              <a:t>This means we can slice across multiple dimensions, one of the most useful aspects on </a:t>
            </a:r>
            <a:r>
              <a:rPr lang="en-GB" dirty="0" err="1"/>
              <a:t>numpy</a:t>
            </a:r>
            <a:r>
              <a:rPr lang="en-GB" dirty="0"/>
              <a:t> arrays:</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[1:3,:]</a:t>
            </a:r>
            <a:r>
              <a:rPr lang="en-GB" dirty="0"/>
              <a:t>	array of the 2nd and 3rd row, all columns.</a:t>
            </a:r>
          </a:p>
          <a:p>
            <a:pPr marL="0" indent="0">
              <a:buNone/>
            </a:pPr>
            <a:r>
              <a:rPr lang="en-GB" sz="2400" dirty="0">
                <a:latin typeface="Courier New" panose="02070309020205020404" pitchFamily="49" charset="0"/>
                <a:cs typeface="Courier New" panose="02070309020205020404" pitchFamily="49" charset="0"/>
              </a:rPr>
              <a:t>b = </a:t>
            </a: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 1] 	</a:t>
            </a:r>
            <a:r>
              <a:rPr lang="en-GB" dirty="0"/>
              <a:t>array of all values in second column.</a:t>
            </a:r>
          </a:p>
          <a:p>
            <a:pPr marL="0" indent="0">
              <a:buNone/>
            </a:pPr>
            <a:r>
              <a:rPr lang="en-GB" dirty="0"/>
              <a:t>You can also use … to represent "the rest":</a:t>
            </a:r>
          </a:p>
          <a:p>
            <a:pPr marL="0" indent="0">
              <a:buNone/>
            </a:pPr>
            <a:r>
              <a:rPr lang="en-GB" sz="2400" dirty="0">
                <a:latin typeface="Courier New" panose="02070309020205020404" pitchFamily="49" charset="0"/>
                <a:cs typeface="Courier New" panose="02070309020205020404" pitchFamily="49" charset="0"/>
              </a:rPr>
              <a:t>a[4,...,5,:] == a[4,:,:,5,:].</a:t>
            </a:r>
          </a:p>
        </p:txBody>
      </p:sp>
    </p:spTree>
    <p:extLst>
      <p:ext uri="{BB962C8B-B14F-4D97-AF65-F5344CB8AC3E}">
        <p14:creationId xmlns:p14="http://schemas.microsoft.com/office/powerpoint/2010/main" val="188193784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222DC-0AB2-424F-ADA1-A9B9F7EEA72B}"/>
              </a:ext>
            </a:extLst>
          </p:cNvPr>
          <p:cNvSpPr>
            <a:spLocks noGrp="1"/>
          </p:cNvSpPr>
          <p:nvPr>
            <p:ph type="title"/>
          </p:nvPr>
        </p:nvSpPr>
        <p:spPr/>
        <p:txBody>
          <a:bodyPr/>
          <a:lstStyle/>
          <a:p>
            <a:pPr algn="r"/>
            <a:r>
              <a:rPr lang="en-GB" dirty="0"/>
              <a:t>Indexing</a:t>
            </a:r>
          </a:p>
        </p:txBody>
      </p:sp>
      <p:sp>
        <p:nvSpPr>
          <p:cNvPr id="3" name="Content Placeholder 2">
            <a:extLst>
              <a:ext uri="{FF2B5EF4-FFF2-40B4-BE49-F238E27FC236}">
                <a16:creationId xmlns:a16="http://schemas.microsoft.com/office/drawing/2014/main" id="{561A0113-F0FC-4B9D-994D-EA0D2500D30C}"/>
              </a:ext>
            </a:extLst>
          </p:cNvPr>
          <p:cNvSpPr>
            <a:spLocks noGrp="1"/>
          </p:cNvSpPr>
          <p:nvPr>
            <p:ph idx="1"/>
          </p:nvPr>
        </p:nvSpPr>
        <p:spPr>
          <a:xfrm>
            <a:off x="335360" y="1196753"/>
            <a:ext cx="11593288" cy="4929412"/>
          </a:xfrm>
        </p:spPr>
        <p:txBody>
          <a:bodyPr/>
          <a:lstStyle/>
          <a:p>
            <a:pPr marL="0" indent="0">
              <a:buNone/>
            </a:pPr>
            <a:r>
              <a:rPr lang="en-GB" sz="2800" dirty="0"/>
              <a:t>Can use </a:t>
            </a:r>
            <a:r>
              <a:rPr lang="en-GB" sz="2800" dirty="0" err="1"/>
              <a:t>numpy</a:t>
            </a:r>
            <a:r>
              <a:rPr lang="en-GB" sz="2800" dirty="0"/>
              <a:t> arrays to pull out values:</a:t>
            </a:r>
          </a:p>
          <a:p>
            <a:pPr marL="0" indent="0">
              <a:buNone/>
            </a:pPr>
            <a:r>
              <a:rPr lang="en-GB" sz="2000" dirty="0">
                <a:latin typeface="Courier New" panose="02070309020205020404" pitchFamily="49" charset="0"/>
                <a:cs typeface="Courier New" panose="02070309020205020404" pitchFamily="49" charset="0"/>
              </a:rPr>
              <a:t>j = </a:t>
            </a:r>
            <a:r>
              <a:rPr lang="en-GB" sz="2000" dirty="0" err="1">
                <a:latin typeface="Courier New" panose="02070309020205020404" pitchFamily="49" charset="0"/>
                <a:cs typeface="Courier New" panose="02070309020205020404" pitchFamily="49" charset="0"/>
              </a:rPr>
              <a:t>np.array</a:t>
            </a:r>
            <a:r>
              <a:rPr lang="en-GB" sz="2000" dirty="0">
                <a:latin typeface="Courier New" panose="02070309020205020404" pitchFamily="49" charset="0"/>
                <a:cs typeface="Courier New" panose="02070309020205020404" pitchFamily="49" charset="0"/>
              </a:rPr>
              <a:t>( [ [ 3, 4], [ 9, 7 ] ] )</a:t>
            </a:r>
          </a:p>
          <a:p>
            <a:pPr marL="0" indent="0">
              <a:buNone/>
            </a:pPr>
            <a:r>
              <a:rPr lang="en-GB" sz="2000" dirty="0">
                <a:latin typeface="Courier New" panose="02070309020205020404" pitchFamily="49" charset="0"/>
                <a:cs typeface="Courier New" panose="02070309020205020404" pitchFamily="49" charset="0"/>
              </a:rPr>
              <a:t>a[j]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800" dirty="0"/>
              <a:t>Can also use Boolean arrays, with "True" values indicating values we want:</a:t>
            </a:r>
          </a:p>
          <a:p>
            <a:pPr marL="0" indent="0">
              <a:buNone/>
            </a:pPr>
            <a:r>
              <a:rPr lang="en-GB" sz="2000" dirty="0">
                <a:latin typeface="Courier New" panose="02070309020205020404" pitchFamily="49" charset="0"/>
                <a:cs typeface="Courier New" panose="02070309020205020404" pitchFamily="49" charset="0"/>
              </a:rPr>
              <a:t>mask = </a:t>
            </a:r>
            <a:r>
              <a:rPr lang="en-GB" sz="2000" dirty="0" err="1">
                <a:latin typeface="Courier New" panose="02070309020205020404" pitchFamily="49" charset="0"/>
                <a:cs typeface="Courier New" panose="02070309020205020404" pitchFamily="49" charset="0"/>
              </a:rPr>
              <a:t>numpy.array</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False,True,False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a = </a:t>
            </a:r>
            <a:r>
              <a:rPr lang="en-GB" sz="2000" dirty="0" err="1">
                <a:latin typeface="Courier New" panose="02070309020205020404" pitchFamily="49" charset="0"/>
                <a:cs typeface="Courier New" panose="02070309020205020404" pitchFamily="49" charset="0"/>
              </a:rPr>
              <a:t>numpy.array</a:t>
            </a:r>
            <a:r>
              <a:rPr lang="en-GB" sz="2000" dirty="0">
                <a:latin typeface="Courier New" panose="02070309020205020404" pitchFamily="49" charset="0"/>
                <a:cs typeface="Courier New" panose="02070309020205020404" pitchFamily="49" charset="0"/>
              </a:rPr>
              <a:t>([1,2,3])</a:t>
            </a:r>
          </a:p>
          <a:p>
            <a:pPr marL="0" indent="0">
              <a:buNone/>
            </a:pPr>
            <a:r>
              <a:rPr lang="en-GB" sz="2000" dirty="0">
                <a:latin typeface="Courier New" panose="02070309020205020404" pitchFamily="49" charset="0"/>
                <a:cs typeface="Courier New" panose="02070309020205020404" pitchFamily="49" charset="0"/>
              </a:rPr>
              <a:t>a[mask] == [2]</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800" dirty="0" err="1"/>
              <a:t>Numpy</a:t>
            </a:r>
            <a:r>
              <a:rPr lang="en-GB" sz="2800" dirty="0"/>
              <a:t> has something called 'Structured arrays' which allow named columns, but these are better done through their wrappers in Pandas.</a:t>
            </a:r>
          </a:p>
          <a:p>
            <a:pPr marL="0" indent="0">
              <a:buNone/>
            </a:pPr>
            <a:endParaRPr lang="en-GB" dirty="0"/>
          </a:p>
        </p:txBody>
      </p:sp>
    </p:spTree>
    <p:extLst>
      <p:ext uri="{BB962C8B-B14F-4D97-AF65-F5344CB8AC3E}">
        <p14:creationId xmlns:p14="http://schemas.microsoft.com/office/powerpoint/2010/main" val="146156556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72D85-FBB5-43AB-BF98-4E6729EC3A24}"/>
              </a:ext>
            </a:extLst>
          </p:cNvPr>
          <p:cNvSpPr>
            <a:spLocks noGrp="1"/>
          </p:cNvSpPr>
          <p:nvPr>
            <p:ph type="title"/>
          </p:nvPr>
        </p:nvSpPr>
        <p:spPr>
          <a:xfrm>
            <a:off x="911424" y="160336"/>
            <a:ext cx="10972800" cy="1143000"/>
          </a:xfrm>
        </p:spPr>
        <p:txBody>
          <a:bodyPr/>
          <a:lstStyle/>
          <a:p>
            <a:pPr algn="r"/>
            <a:r>
              <a:rPr lang="en-GB" dirty="0"/>
              <a:t>Shape changing</a:t>
            </a:r>
          </a:p>
        </p:txBody>
      </p:sp>
      <p:sp>
        <p:nvSpPr>
          <p:cNvPr id="3" name="Content Placeholder 2">
            <a:extLst>
              <a:ext uri="{FF2B5EF4-FFF2-40B4-BE49-F238E27FC236}">
                <a16:creationId xmlns:a16="http://schemas.microsoft.com/office/drawing/2014/main" id="{5F44E454-C04E-46F5-8FBE-DEBC05222E3A}"/>
              </a:ext>
            </a:extLst>
          </p:cNvPr>
          <p:cNvSpPr>
            <a:spLocks noGrp="1"/>
          </p:cNvSpPr>
          <p:nvPr>
            <p:ph idx="1"/>
          </p:nvPr>
        </p:nvSpPr>
        <p:spPr>
          <a:xfrm>
            <a:off x="263352" y="1600201"/>
            <a:ext cx="11620872" cy="5097463"/>
          </a:xfrm>
        </p:spPr>
        <p:txBody>
          <a:bodyPr/>
          <a:lstStyle/>
          <a:p>
            <a:pPr marL="0" indent="0">
              <a:buNone/>
            </a:pPr>
            <a:r>
              <a:rPr lang="en-GB" sz="2800" dirty="0"/>
              <a:t>To take the current values and force them into a different shape, use reshape, for example:</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numpy.arange</a:t>
            </a:r>
            <a:r>
              <a:rPr lang="en-GB" sz="2400" dirty="0">
                <a:latin typeface="Courier New" panose="02070309020205020404" pitchFamily="49" charset="0"/>
                <a:cs typeface="Courier New" panose="02070309020205020404" pitchFamily="49" charset="0"/>
              </a:rPr>
              <a:t>(12).reshape(3,4)        </a:t>
            </a:r>
          </a:p>
          <a:p>
            <a:pPr marL="0" indent="0">
              <a:buNone/>
            </a:pPr>
            <a:r>
              <a:rPr lang="en-GB" sz="2400" dirty="0">
                <a:latin typeface="Courier New" panose="02070309020205020404" pitchFamily="49" charset="0"/>
                <a:cs typeface="Courier New" panose="02070309020205020404" pitchFamily="49" charset="0"/>
              </a:rPr>
              <a:t>resize</a:t>
            </a:r>
            <a:r>
              <a:rPr lang="en-GB" sz="2800" dirty="0"/>
              <a:t> changes the underlying array.</a:t>
            </a:r>
          </a:p>
          <a:p>
            <a:pPr marL="0" indent="0">
              <a:buNone/>
            </a:pPr>
            <a:r>
              <a:rPr lang="en-GB" sz="2400" dirty="0" err="1">
                <a:latin typeface="Courier New" panose="02070309020205020404" pitchFamily="49" charset="0"/>
                <a:cs typeface="Courier New" panose="02070309020205020404" pitchFamily="49" charset="0"/>
              </a:rPr>
              <a:t>numpy.squeeze</a:t>
            </a:r>
            <a:r>
              <a:rPr lang="en-GB" sz="2400" dirty="0">
                <a:latin typeface="Courier New" panose="02070309020205020404" pitchFamily="49" charset="0"/>
                <a:cs typeface="Courier New" panose="02070309020205020404" pitchFamily="49" charset="0"/>
              </a:rPr>
              <a:t>() </a:t>
            </a:r>
            <a:r>
              <a:rPr lang="en-GB" sz="2800" dirty="0"/>
              <a:t>	removes empty dimensions</a:t>
            </a:r>
          </a:p>
          <a:p>
            <a:pPr marL="0" indent="0">
              <a:buNone/>
            </a:pPr>
            <a:endParaRPr lang="en-GB" sz="2800" dirty="0"/>
          </a:p>
          <a:p>
            <a:pPr marL="0" indent="0">
              <a:buNone/>
            </a:pPr>
            <a:r>
              <a:rPr lang="en-GB" sz="2400" dirty="0" err="1">
                <a:latin typeface="Courier New" panose="02070309020205020404" pitchFamily="49" charset="0"/>
                <a:cs typeface="Courier New" panose="02070309020205020404" pitchFamily="49" charset="0"/>
              </a:rPr>
              <a:t>arrayA.flat</a:t>
            </a:r>
            <a:r>
              <a:rPr lang="en-GB" sz="2400" dirty="0">
                <a:latin typeface="Courier New" panose="02070309020205020404" pitchFamily="49" charset="0"/>
                <a:cs typeface="Courier New" panose="02070309020205020404" pitchFamily="49" charset="0"/>
              </a:rPr>
              <a:t> </a:t>
            </a:r>
            <a:r>
              <a:rPr lang="en-GB" sz="2800" dirty="0"/>
              <a:t>gives you all elements as an iterator</a:t>
            </a:r>
          </a:p>
          <a:p>
            <a:pPr marL="0" indent="0">
              <a:buNone/>
            </a:pPr>
            <a:r>
              <a:rPr lang="en-GB" sz="2400" dirty="0" err="1">
                <a:latin typeface="Courier New" panose="02070309020205020404" pitchFamily="49" charset="0"/>
                <a:cs typeface="Courier New" panose="02070309020205020404" pitchFamily="49" charset="0"/>
              </a:rPr>
              <a:t>arrayA.ravel</a:t>
            </a:r>
            <a:r>
              <a:rPr lang="en-GB" sz="2400" dirty="0">
                <a:latin typeface="Courier New" panose="02070309020205020404" pitchFamily="49" charset="0"/>
                <a:cs typeface="Courier New" panose="02070309020205020404" pitchFamily="49" charset="0"/>
              </a:rPr>
              <a:t>() </a:t>
            </a:r>
            <a:r>
              <a:rPr lang="en-GB" sz="2800" dirty="0"/>
              <a:t>gives you the array flattened</a:t>
            </a:r>
          </a:p>
          <a:p>
            <a:pPr marL="0" indent="0">
              <a:buNone/>
            </a:pPr>
            <a:r>
              <a:rPr lang="en-GB" sz="2400" dirty="0" err="1">
                <a:latin typeface="Courier New" panose="02070309020205020404" pitchFamily="49" charset="0"/>
                <a:cs typeface="Courier New" panose="02070309020205020404" pitchFamily="49" charset="0"/>
              </a:rPr>
              <a:t>arrayA.T</a:t>
            </a:r>
            <a:r>
              <a:rPr lang="en-GB" sz="2400" dirty="0">
                <a:latin typeface="Courier New" panose="02070309020205020404" pitchFamily="49" charset="0"/>
                <a:cs typeface="Courier New" panose="02070309020205020404" pitchFamily="49" charset="0"/>
              </a:rPr>
              <a:t> </a:t>
            </a:r>
            <a:r>
              <a:rPr lang="en-GB" sz="2800" dirty="0"/>
              <a:t>gives you array with rows and columns transposed (note not a function) </a:t>
            </a:r>
          </a:p>
        </p:txBody>
      </p:sp>
    </p:spTree>
    <p:extLst>
      <p:ext uri="{BB962C8B-B14F-4D97-AF65-F5344CB8AC3E}">
        <p14:creationId xmlns:p14="http://schemas.microsoft.com/office/powerpoint/2010/main" val="3521769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1472224475</TotalTime>
  <Pages>19</Pages>
  <Words>2200</Words>
  <Application>Microsoft Office PowerPoint</Application>
  <PresentationFormat>Widescreen</PresentationFormat>
  <Paragraphs>194</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Courier New</vt:lpstr>
      <vt:lpstr>Times New Roman</vt:lpstr>
      <vt:lpstr>Office Theme</vt:lpstr>
      <vt:lpstr>Scipy</vt:lpstr>
      <vt:lpstr>ndarray</vt:lpstr>
      <vt:lpstr>Built in functions</vt:lpstr>
      <vt:lpstr>arange</vt:lpstr>
      <vt:lpstr>ndarray</vt:lpstr>
      <vt:lpstr>Platform independent save</vt:lpstr>
      <vt:lpstr>Indexing</vt:lpstr>
      <vt:lpstr>Indexing</vt:lpstr>
      <vt:lpstr>Shape changing</vt:lpstr>
      <vt:lpstr>Concatinating</vt:lpstr>
      <vt:lpstr>Broadcasting</vt:lpstr>
      <vt:lpstr>Data copies</vt:lpstr>
      <vt:lpstr>Maths on arrays</vt:lpstr>
      <vt:lpstr>Built in maths functions</vt:lpstr>
      <vt:lpstr>Maths</vt:lpstr>
      <vt:lpstr>Scipy functions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Linus</cp:lastModifiedBy>
  <cp:revision>708</cp:revision>
  <cp:lastPrinted>1999-09-27T08:33:01Z</cp:lastPrinted>
  <dcterms:created xsi:type="dcterms:W3CDTF">1998-09-23T18:41:26Z</dcterms:created>
  <dcterms:modified xsi:type="dcterms:W3CDTF">2018-03-02T12:12:36Z</dcterms:modified>
</cp:coreProperties>
</file>