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7">
  <p:sldMasterIdLst>
    <p:sldMasterId id="2147483714" r:id="rId1"/>
  </p:sldMasterIdLst>
  <p:notesMasterIdLst>
    <p:notesMasterId r:id="rId8"/>
  </p:notesMasterIdLst>
  <p:handoutMasterIdLst>
    <p:handoutMasterId r:id="rId9"/>
  </p:handoutMasterIdLst>
  <p:sldIdLst>
    <p:sldId id="396" r:id="rId2"/>
    <p:sldId id="381" r:id="rId3"/>
    <p:sldId id="386" r:id="rId4"/>
    <p:sldId id="392" r:id="rId5"/>
    <p:sldId id="387" r:id="rId6"/>
    <p:sldId id="388" r:id="rId7"/>
  </p:sldIdLst>
  <p:sldSz cx="12192000" cy="6858000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75976" autoAdjust="0"/>
  </p:normalViewPr>
  <p:slideViewPr>
    <p:cSldViewPr>
      <p:cViewPr varScale="1">
        <p:scale>
          <a:sx n="80" d="100"/>
          <a:sy n="80" d="100"/>
        </p:scale>
        <p:origin x="106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858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4750" cy="4465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1788" y="863600"/>
            <a:ext cx="6134100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71135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25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Covering the whole of NLTK is a course all of its own (literally, the book lays this out in some detail). However, here's a few additional processing jobs that are detailed in the book at worth knowing about.</a:t>
            </a:r>
          </a:p>
        </p:txBody>
      </p:sp>
    </p:spTree>
    <p:extLst>
      <p:ext uri="{BB962C8B-B14F-4D97-AF65-F5344CB8AC3E}">
        <p14:creationId xmlns:p14="http://schemas.microsoft.com/office/powerpoint/2010/main" val="3552793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400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008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translation facilities look especially good. You can find the example above, and examples of all the techniques mentioned, at:</a:t>
            </a:r>
          </a:p>
          <a:p>
            <a:r>
              <a:rPr lang="en-GB" dirty="0"/>
              <a:t>http://textblob.readthedocs.io/en/dev/quickstart.html</a:t>
            </a:r>
          </a:p>
        </p:txBody>
      </p:sp>
    </p:spTree>
    <p:extLst>
      <p:ext uri="{BB962C8B-B14F-4D97-AF65-F5344CB8AC3E}">
        <p14:creationId xmlns:p14="http://schemas.microsoft.com/office/powerpoint/2010/main" val="630379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other library which is picking up traction is spacy, which is more like </a:t>
            </a:r>
            <a:r>
              <a:rPr lang="en-GB" dirty="0" err="1"/>
              <a:t>nltk</a:t>
            </a:r>
            <a:r>
              <a:rPr lang="en-GB" dirty="0"/>
              <a:t> in levels of complication, but very optimised. It has to be said that </a:t>
            </a:r>
            <a:r>
              <a:rPr lang="en-GB" dirty="0" err="1"/>
              <a:t>nltk</a:t>
            </a:r>
            <a:r>
              <a:rPr lang="en-GB" dirty="0"/>
              <a:t> does some things surprisingly fast, but spacy is organised for big data specifically. </a:t>
            </a:r>
          </a:p>
        </p:txBody>
      </p:sp>
    </p:spTree>
    <p:extLst>
      <p:ext uri="{BB962C8B-B14F-4D97-AF65-F5344CB8AC3E}">
        <p14:creationId xmlns:p14="http://schemas.microsoft.com/office/powerpoint/2010/main" val="3802721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BC8C8-B2AA-4877-ACAF-EC77FF4A9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3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91D5-16BC-4ECB-8549-282307842A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4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4A1D1-4DAF-413D-A774-3B20D7182B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18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E741-46DC-42B7-9AFD-CABEF59374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87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3A1E5-3B9B-4AE1-99FD-0917BC4B09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5F330-7792-484B-8315-C4CB1D2BF9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62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1429-59BD-4851-B3DD-FD51FBEB6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8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534B4-5505-47B5-B946-487A961F2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30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ACC8-AE9F-45D0-97B4-5F193EBA0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75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17C8D-EE70-4516-90B9-995AD30D8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8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65995-8545-400F-9D7E-CFD8A59DE4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0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69F344-FAC5-40BC-938D-431F41F285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4A5C5-04F2-4456-9386-D1FE606D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556792"/>
            <a:ext cx="11103024" cy="502657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Tokenizing</a:t>
            </a:r>
          </a:p>
          <a:p>
            <a:pPr marL="0" indent="0">
              <a:buNone/>
            </a:pPr>
            <a:r>
              <a:rPr lang="en-GB" sz="2400" dirty="0"/>
              <a:t>Search/regex</a:t>
            </a:r>
          </a:p>
          <a:p>
            <a:pPr marL="0" indent="0">
              <a:buNone/>
            </a:pPr>
            <a:r>
              <a:rPr lang="en-GB" sz="2400" dirty="0"/>
              <a:t>Statistics</a:t>
            </a:r>
          </a:p>
          <a:p>
            <a:pPr marL="0" indent="0">
              <a:buNone/>
            </a:pPr>
            <a:r>
              <a:rPr lang="en-GB" sz="2400" dirty="0"/>
              <a:t>Parts of Speech (</a:t>
            </a:r>
            <a:r>
              <a:rPr lang="en-GB" sz="2400" dirty="0" err="1"/>
              <a:t>PoS</a:t>
            </a:r>
            <a:r>
              <a:rPr lang="en-GB" sz="2400" dirty="0"/>
              <a:t>) tagging and Semantics</a:t>
            </a:r>
          </a:p>
          <a:p>
            <a:pPr marL="0" indent="0">
              <a:buNone/>
            </a:pPr>
            <a:r>
              <a:rPr lang="en-GB" sz="2400" dirty="0"/>
              <a:t>Machine Translation</a:t>
            </a:r>
          </a:p>
          <a:p>
            <a:pPr marL="0" indent="0">
              <a:buNone/>
            </a:pPr>
            <a:r>
              <a:rPr lang="en-GB" sz="2400" dirty="0"/>
              <a:t>Logic</a:t>
            </a:r>
          </a:p>
          <a:p>
            <a:pPr marL="0" indent="0">
              <a:buNone/>
            </a:pPr>
            <a:r>
              <a:rPr lang="en-GB" sz="3600" dirty="0"/>
              <a:t>Sentiment analysis (easier in other libraries so lets look at a couple)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386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50633-7EE1-441C-BC35-4E8561B31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processes in the NLTK</a:t>
            </a:r>
            <a:br>
              <a:rPr lang="en-GB" dirty="0"/>
            </a:br>
            <a:r>
              <a:rPr lang="en-GB" dirty="0"/>
              <a:t>(with book sections)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A604C-9C2C-4586-9984-A3602F81C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32856"/>
            <a:ext cx="10972800" cy="3993308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Identifying male/female names: Section 6.1.1</a:t>
            </a:r>
          </a:p>
          <a:p>
            <a:pPr marL="0" indent="0">
              <a:buNone/>
            </a:pPr>
            <a:r>
              <a:rPr lang="en-GB" sz="2800" dirty="0"/>
              <a:t>Classifying documents: 6.1.3</a:t>
            </a:r>
          </a:p>
          <a:p>
            <a:pPr marL="0" indent="0">
              <a:buNone/>
            </a:pPr>
            <a:r>
              <a:rPr lang="en-GB" sz="2800" dirty="0"/>
              <a:t>Identifying dialogue act types, such as "Statement," "Emotion," "Question": 6.2.3</a:t>
            </a:r>
          </a:p>
          <a:p>
            <a:pPr marL="0" indent="0">
              <a:buNone/>
            </a:pPr>
            <a:r>
              <a:rPr lang="en-GB" sz="2800" dirty="0"/>
              <a:t>Named Entity Recognition (e.g. people and organisations): 7.5</a:t>
            </a:r>
          </a:p>
          <a:p>
            <a:pPr marL="0" indent="0">
              <a:buNone/>
            </a:pPr>
            <a:r>
              <a:rPr lang="en-GB" sz="2800" dirty="0"/>
              <a:t>Relationship discovery (e.g. between organisations): 7.6</a:t>
            </a:r>
          </a:p>
          <a:p>
            <a:pPr marL="0" indent="0">
              <a:buNone/>
            </a:pPr>
            <a:r>
              <a:rPr lang="en-GB" sz="2800" dirty="0"/>
              <a:t>Parsing sentences as trees: Chapters 8 and 9</a:t>
            </a:r>
          </a:p>
        </p:txBody>
      </p:sp>
    </p:spTree>
    <p:extLst>
      <p:ext uri="{BB962C8B-B14F-4D97-AF65-F5344CB8AC3E}">
        <p14:creationId xmlns:p14="http://schemas.microsoft.com/office/powerpoint/2010/main" val="143643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D3D14-AC35-4E8B-AF47-50458B58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</a:t>
            </a:r>
            <a:r>
              <a:rPr lang="en-GB" dirty="0" err="1"/>
              <a:t>libraires</a:t>
            </a:r>
            <a:r>
              <a:rPr lang="en-GB" dirty="0"/>
              <a:t>: </a:t>
            </a:r>
            <a:r>
              <a:rPr lang="en-GB" dirty="0" err="1"/>
              <a:t>Textblob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F13C3-8616-4FE8-82EF-29CFA61B7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132856"/>
            <a:ext cx="11737304" cy="428134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Finally, it is worth pointing out a couple of other </a:t>
            </a:r>
            <a:r>
              <a:rPr lang="en-GB" sz="2800" dirty="0" err="1"/>
              <a:t>libraires</a:t>
            </a:r>
            <a:r>
              <a:rPr lang="en-GB" sz="2800" dirty="0"/>
              <a:t>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err="1"/>
              <a:t>Textblob</a:t>
            </a:r>
            <a:r>
              <a:rPr lang="en-GB" sz="2800" dirty="0"/>
              <a:t> doesn't come with Anaconda, but is a good addition.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Wrapper for </a:t>
            </a:r>
            <a:r>
              <a:rPr lang="en-GB" sz="2800" dirty="0" err="1"/>
              <a:t>nltk</a:t>
            </a:r>
            <a:r>
              <a:rPr lang="en-GB" sz="2800" dirty="0"/>
              <a:t>, makes a number of functions simple: low power for adaptation, but extremely easy to use.</a:t>
            </a:r>
          </a:p>
          <a:p>
            <a:pPr marL="0" indent="0">
              <a:buNone/>
            </a:pP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http://textblob.readthedocs.io/en/dev/</a:t>
            </a:r>
          </a:p>
        </p:txBody>
      </p:sp>
    </p:spTree>
    <p:extLst>
      <p:ext uri="{BB962C8B-B14F-4D97-AF65-F5344CB8AC3E}">
        <p14:creationId xmlns:p14="http://schemas.microsoft.com/office/powerpoint/2010/main" val="108658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D3D14-AC35-4E8B-AF47-50458B58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Textblob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F13C3-8616-4FE8-82EF-29CFA61B7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628800"/>
            <a:ext cx="11737304" cy="4785396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For example, sentiment analysis. This is the analysis of text for emotional and subjective levels. </a:t>
            </a:r>
          </a:p>
          <a:p>
            <a:pPr marL="0" indent="0">
              <a:buNone/>
            </a:pPr>
            <a:r>
              <a:rPr lang="en-GB" sz="2400" dirty="0"/>
              <a:t>We might, for example, track how Tweets mentioning a politician change over time. </a:t>
            </a:r>
          </a:p>
          <a:p>
            <a:pPr marL="0" indent="0">
              <a:buNone/>
            </a:pPr>
            <a:r>
              <a:rPr lang="en-GB" sz="2400" dirty="0"/>
              <a:t>In NLTK you need to set up and train your own text classifier. In </a:t>
            </a:r>
            <a:r>
              <a:rPr lang="en-GB" sz="2400" dirty="0" err="1"/>
              <a:t>Textblob</a:t>
            </a:r>
            <a:r>
              <a:rPr lang="en-GB" sz="2400" dirty="0"/>
              <a:t>, it is just: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kafka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textblob.TextBlob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(raw) 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kafka.sentiment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#Sentiment(polarity=0.055229266442657333, subjectivity=0.49242972733871276)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/>
              <a:t>Polarity between -1.0 (very negative) and 1.0 (very positive). </a:t>
            </a:r>
          </a:p>
          <a:p>
            <a:pPr marL="0" indent="0">
              <a:buNone/>
            </a:pPr>
            <a:r>
              <a:rPr lang="en-GB" sz="2400" dirty="0"/>
              <a:t>Subjectivity between 0.0 (very objective) and 1.0 (very subjective).</a:t>
            </a:r>
          </a:p>
        </p:txBody>
      </p:sp>
    </p:spTree>
    <p:extLst>
      <p:ext uri="{BB962C8B-B14F-4D97-AF65-F5344CB8AC3E}">
        <p14:creationId xmlns:p14="http://schemas.microsoft.com/office/powerpoint/2010/main" val="402043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352B-FD7A-4FCE-9064-CD09BEC27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4151A-86AE-438C-BB27-B1F698798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Spelling correction and checking: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TextBlob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("I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havv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goood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speling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!")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b.correct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I have good spelling!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dirty="0"/>
              <a:t>Also:</a:t>
            </a:r>
          </a:p>
          <a:p>
            <a:pPr marL="0" indent="0">
              <a:buNone/>
            </a:pPr>
            <a:r>
              <a:rPr lang="en-GB" sz="2800" dirty="0"/>
              <a:t>Translation</a:t>
            </a:r>
          </a:p>
          <a:p>
            <a:pPr marL="0" indent="0">
              <a:buNone/>
            </a:pPr>
            <a:r>
              <a:rPr lang="en-GB" sz="2800" dirty="0"/>
              <a:t>POS and noun phrase extraction</a:t>
            </a:r>
          </a:p>
          <a:p>
            <a:pPr marL="0" indent="0">
              <a:buNone/>
            </a:pPr>
            <a:r>
              <a:rPr lang="en-GB" sz="2800" dirty="0"/>
              <a:t>Wide variety of areas covered by </a:t>
            </a:r>
            <a:r>
              <a:rPr lang="en-GB" sz="2800" dirty="0" err="1"/>
              <a:t>nltk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2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10D3-FF07-40E9-B47B-06B6695D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libraries: </a:t>
            </a:r>
            <a:r>
              <a:rPr lang="en-GB" dirty="0" err="1"/>
              <a:t>SpaCy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4251A-BA78-46C6-ABC9-0B7347507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8840"/>
            <a:ext cx="10972800" cy="4137324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https://spacy.io/</a:t>
            </a:r>
          </a:p>
          <a:p>
            <a:pPr marL="0" indent="0">
              <a:buNone/>
            </a:pPr>
            <a:r>
              <a:rPr lang="en-GB" dirty="0"/>
              <a:t>"Industrial Strength NLP": optimised for big data and deep learning.</a:t>
            </a:r>
          </a:p>
        </p:txBody>
      </p:sp>
    </p:spTree>
    <p:extLst>
      <p:ext uri="{BB962C8B-B14F-4D97-AF65-F5344CB8AC3E}">
        <p14:creationId xmlns:p14="http://schemas.microsoft.com/office/powerpoint/2010/main" val="37443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1472225936</TotalTime>
  <Pages>19</Pages>
  <Words>465</Words>
  <Application>Microsoft Office PowerPoint</Application>
  <PresentationFormat>Widescreen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Office Theme</vt:lpstr>
      <vt:lpstr>PowerPoint Presentation</vt:lpstr>
      <vt:lpstr>Other processes in the NLTK (with book sections)</vt:lpstr>
      <vt:lpstr>Other libraires: Textblob</vt:lpstr>
      <vt:lpstr>Textblob</vt:lpstr>
      <vt:lpstr>Other functions</vt:lpstr>
      <vt:lpstr>Other libraries: SpaCy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Intriduction to Java Programming for Beginners, Novices, Geographers and Complete Idiots</dc:title>
  <dc:creator>Stan Openshaw</dc:creator>
  <cp:lastModifiedBy>Linus</cp:lastModifiedBy>
  <cp:revision>866</cp:revision>
  <cp:lastPrinted>1999-09-27T08:33:01Z</cp:lastPrinted>
  <dcterms:created xsi:type="dcterms:W3CDTF">1998-09-23T18:41:26Z</dcterms:created>
  <dcterms:modified xsi:type="dcterms:W3CDTF">2018-03-12T17:12:15Z</dcterms:modified>
</cp:coreProperties>
</file>