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7">
  <p:sldMasterIdLst>
    <p:sldMasterId id="2147483714" r:id="rId1"/>
  </p:sldMasterIdLst>
  <p:notesMasterIdLst>
    <p:notesMasterId r:id="rId21"/>
  </p:notesMasterIdLst>
  <p:handoutMasterIdLst>
    <p:handoutMasterId r:id="rId22"/>
  </p:handoutMasterIdLst>
  <p:sldIdLst>
    <p:sldId id="394" r:id="rId2"/>
    <p:sldId id="376" r:id="rId3"/>
    <p:sldId id="370" r:id="rId4"/>
    <p:sldId id="390" r:id="rId5"/>
    <p:sldId id="371" r:id="rId6"/>
    <p:sldId id="372" r:id="rId7"/>
    <p:sldId id="373" r:id="rId8"/>
    <p:sldId id="395" r:id="rId9"/>
    <p:sldId id="377" r:id="rId10"/>
    <p:sldId id="380" r:id="rId11"/>
    <p:sldId id="378" r:id="rId12"/>
    <p:sldId id="379" r:id="rId13"/>
    <p:sldId id="383" r:id="rId14"/>
    <p:sldId id="384" r:id="rId15"/>
    <p:sldId id="385" r:id="rId16"/>
    <p:sldId id="374" r:id="rId17"/>
    <p:sldId id="375" r:id="rId18"/>
    <p:sldId id="382" r:id="rId19"/>
    <p:sldId id="391" r:id="rId20"/>
  </p:sldIdLst>
  <p:sldSz cx="12192000" cy="6858000"/>
  <p:notesSz cx="6797675" cy="9874250"/>
  <p:kinsoku lang="ja-JP" invalStChars="、。，．・：；？！゛゜ヽヾゝゞ々ー’”）〕］｝〉》」』】°‰′″℃￠％ぁぃぅぇぉっゃゅょゎァィゥェォッャュョヮヵヶ!%),.:;?]}｡｣､･ｧｨｩｪｫｬｭｮｯｰﾞﾟ" invalEndChars="‘“（〔［｛〈《「『【￥＄$([\{｢￡"/>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7" autoAdjust="0"/>
    <p:restoredTop sz="75976" autoAdjust="0"/>
  </p:normalViewPr>
  <p:slideViewPr>
    <p:cSldViewPr>
      <p:cViewPr varScale="1">
        <p:scale>
          <a:sx n="80" d="100"/>
          <a:sy n="80" d="100"/>
        </p:scale>
        <p:origin x="1068" y="90"/>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3858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06463" y="4705350"/>
            <a:ext cx="4984750" cy="4465638"/>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2227" name="Rectangle 3"/>
          <p:cNvSpPr>
            <a:spLocks noGrp="1" noRot="1" noChangeAspect="1" noChangeArrowheads="1" noTextEdit="1"/>
          </p:cNvSpPr>
          <p:nvPr>
            <p:ph type="sldImg" idx="2"/>
          </p:nvPr>
        </p:nvSpPr>
        <p:spPr bwMode="auto">
          <a:xfrm>
            <a:off x="331788" y="863600"/>
            <a:ext cx="6134100" cy="34512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Tree>
    <p:extLst>
      <p:ext uri="{BB962C8B-B14F-4D97-AF65-F5344CB8AC3E}">
        <p14:creationId xmlns:p14="http://schemas.microsoft.com/office/powerpoint/2010/main" val="271135635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496972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Generally, constructing a good tagger is a complicated job. They can take a variety of inputs and work in a variety of ways.</a:t>
            </a:r>
          </a:p>
          <a:p>
            <a:endParaRPr lang="en-GB" dirty="0"/>
          </a:p>
          <a:p>
            <a:r>
              <a:rPr lang="en-GB" dirty="0"/>
              <a:t>One simple way they work is to take in n-grams and work out on the basis of pre-tagged n-gram texts what the n-gram components mean. An n-gram is a sequence of n words taken together. For example, we might train a tagger to recognise the "The Cat </a:t>
            </a:r>
            <a:r>
              <a:rPr lang="en-GB" dirty="0" err="1"/>
              <a:t>Sat"'s</a:t>
            </a:r>
            <a:r>
              <a:rPr lang="en-GB" dirty="0"/>
              <a:t> components by training it on a pre-tagged n-gram "The&lt;</a:t>
            </a:r>
            <a:r>
              <a:rPr lang="en-GB" dirty="0" err="1"/>
              <a:t>DefArt</a:t>
            </a:r>
            <a:r>
              <a:rPr lang="en-GB" dirty="0"/>
              <a:t>&gt; Cat&lt;Noun&gt; Sat&lt;Verb&gt;". Next time it sees "The Cat Sat" it will recognise the components and how they should be tagged. It will struggle on "Cat's Mat", but probably not "The Rat Sat". </a:t>
            </a:r>
          </a:p>
          <a:p>
            <a:endParaRPr lang="en-GB" dirty="0"/>
          </a:p>
          <a:p>
            <a:r>
              <a:rPr lang="en-GB" dirty="0"/>
              <a:t>However, most taggers are much more sophisticated than this. In the case of </a:t>
            </a:r>
            <a:r>
              <a:rPr lang="en-GB" dirty="0" err="1"/>
              <a:t>pos_tag</a:t>
            </a:r>
            <a:r>
              <a:rPr lang="en-GB" dirty="0"/>
              <a:t>, it is built out of a type of artificial neural network called a perceptron. </a:t>
            </a:r>
          </a:p>
          <a:p>
            <a:endParaRPr lang="en-GB" dirty="0"/>
          </a:p>
          <a:p>
            <a:r>
              <a:rPr lang="en-GB" dirty="0"/>
              <a:t>While we're on the subject of n-grams, check out Google's n-gram finder. This allows you to search for n-grams across Google's massive collection of scanned books, looking at how word popularity has changed in English over the years:</a:t>
            </a:r>
          </a:p>
          <a:p>
            <a:r>
              <a:rPr lang="en-GB" dirty="0"/>
              <a:t>https://books.google.com/ngrams/graph?content=data+are%2C+data+is&amp;year_start=1800&amp;year_end=2018&amp;corpus=15&amp;smoothing=3&amp;share=&amp;direct_url=t1%3B%2Cdata%20are%3B%2Cc0%3B.t1%3B%2Cdata%20is%3B%2Cc0</a:t>
            </a:r>
          </a:p>
        </p:txBody>
      </p:sp>
    </p:spTree>
    <p:extLst>
      <p:ext uri="{BB962C8B-B14F-4D97-AF65-F5344CB8AC3E}">
        <p14:creationId xmlns:p14="http://schemas.microsoft.com/office/powerpoint/2010/main" val="8548620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Here, from the book, is the list of universal tags.</a:t>
            </a:r>
          </a:p>
          <a:p>
            <a:r>
              <a:rPr lang="en-GB" b="0" dirty="0"/>
              <a:t>Section 5.2 of http://www.nltk.org/book/ch05.html</a:t>
            </a:r>
          </a:p>
        </p:txBody>
      </p:sp>
    </p:spTree>
    <p:extLst>
      <p:ext uri="{BB962C8B-B14F-4D97-AF65-F5344CB8AC3E}">
        <p14:creationId xmlns:p14="http://schemas.microsoft.com/office/powerpoint/2010/main" val="36574338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have </a:t>
            </a:r>
            <a:r>
              <a:rPr lang="en-GB" dirty="0" err="1"/>
              <a:t>PoS</a:t>
            </a:r>
            <a:r>
              <a:rPr lang="en-GB" dirty="0"/>
              <a:t> tagged text, we can, for example, filter out VERBS to do frequency analysis on. </a:t>
            </a:r>
          </a:p>
          <a:p>
            <a:r>
              <a:rPr lang="en-GB" dirty="0"/>
              <a:t>Note that "tagged", as before, is a list of tuples, so </a:t>
            </a:r>
            <a:r>
              <a:rPr lang="en-GB" dirty="0" err="1"/>
              <a:t>tag_pair</a:t>
            </a:r>
            <a:r>
              <a:rPr lang="en-GB" dirty="0"/>
              <a:t>[0] is the word, and </a:t>
            </a:r>
            <a:r>
              <a:rPr lang="en-GB" dirty="0" err="1"/>
              <a:t>tag_pair</a:t>
            </a:r>
            <a:r>
              <a:rPr lang="en-GB" dirty="0"/>
              <a:t>[1] the tag.</a:t>
            </a:r>
          </a:p>
          <a:p>
            <a:endParaRPr lang="en-GB" dirty="0"/>
          </a:p>
        </p:txBody>
      </p:sp>
    </p:spTree>
    <p:extLst>
      <p:ext uri="{BB962C8B-B14F-4D97-AF65-F5344CB8AC3E}">
        <p14:creationId xmlns:p14="http://schemas.microsoft.com/office/powerpoint/2010/main" val="24962896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Once we have the tags, we can also search for specific combinations. This allows us to pull out 'chunks' of text which match patterns, for example &lt;NOUN&gt;&lt;VERB&gt;. </a:t>
            </a:r>
          </a:p>
          <a:p>
            <a:r>
              <a:rPr lang="en-GB" dirty="0"/>
              <a:t>This is a three-part process. First, as we've seen, we need to get the text. Then we need to construct a "grammar" to find; that is, the pattern we're interested in. This can be written in a regex-like form using the above symbols (the example is with NOUNs, but you can use any combination in sequence, e.g. "&lt;NOUN&gt;+&lt;VERB&gt;+". We then find the parts matching the grammar.</a:t>
            </a:r>
          </a:p>
        </p:txBody>
      </p:sp>
    </p:spTree>
    <p:extLst>
      <p:ext uri="{BB962C8B-B14F-4D97-AF65-F5344CB8AC3E}">
        <p14:creationId xmlns:p14="http://schemas.microsoft.com/office/powerpoint/2010/main" val="186529430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Ideally we don't want to report the whole text just because we find the pattern once in it; we want to subdivide the text and report the elements matching the pattern. The above code separates the text into sentences based on full stops. There are more sophisticated ways to divide up the text (see the book, though this largely uses pre-divided corpora) but this is a good start. </a:t>
            </a:r>
          </a:p>
        </p:txBody>
      </p:sp>
    </p:spTree>
    <p:extLst>
      <p:ext uri="{BB962C8B-B14F-4D97-AF65-F5344CB8AC3E}">
        <p14:creationId xmlns:p14="http://schemas.microsoft.com/office/powerpoint/2010/main" val="36880265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we run through a sub-selection of the sentences (it would take a long time to do a whole book), and print those elements of sentences that match the grammar of containing two NOUNs next to each other.</a:t>
            </a:r>
          </a:p>
        </p:txBody>
      </p:sp>
    </p:spTree>
    <p:extLst>
      <p:ext uri="{BB962C8B-B14F-4D97-AF65-F5344CB8AC3E}">
        <p14:creationId xmlns:p14="http://schemas.microsoft.com/office/powerpoint/2010/main" val="446300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thing that we can do with language once we understand the elements it is made of is machine translation. This is a complicated process, which we'll only cover the basic support for here. </a:t>
            </a:r>
          </a:p>
          <a:p>
            <a:r>
              <a:rPr lang="en-GB" dirty="0"/>
              <a:t>The most basic translation support in </a:t>
            </a:r>
            <a:r>
              <a:rPr lang="en-GB" dirty="0" err="1"/>
              <a:t>nltk</a:t>
            </a:r>
            <a:r>
              <a:rPr lang="en-GB" dirty="0"/>
              <a:t> is the Swadesh wordlists. These are a lookup table for 200 common words across a wide variety of languages. The languages are identified by two-letter codes (English is "</a:t>
            </a:r>
            <a:r>
              <a:rPr lang="en-GB" dirty="0" err="1"/>
              <a:t>en</a:t>
            </a:r>
            <a:r>
              <a:rPr lang="en-GB" dirty="0"/>
              <a:t>", for example, and French "</a:t>
            </a:r>
            <a:r>
              <a:rPr lang="en-GB" dirty="0" err="1"/>
              <a:t>fr</a:t>
            </a:r>
            <a:r>
              <a:rPr lang="en-GB" dirty="0"/>
              <a:t>"). The code above shows how to use these to translate basic words.</a:t>
            </a:r>
          </a:p>
        </p:txBody>
      </p:sp>
    </p:spTree>
    <p:extLst>
      <p:ext uri="{BB962C8B-B14F-4D97-AF65-F5344CB8AC3E}">
        <p14:creationId xmlns:p14="http://schemas.microsoft.com/office/powerpoint/2010/main" val="288630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Wordnets are structured networks of words that are related. They can be used to look up words that can act as replacements for others (synonyms), opposites (antonyms), generalizations (for example, cats are mammals) and more specific words (a rose is a type of flower). These functions are useful, for example, in constructing user-friendly search functions. See the link above for details.</a:t>
            </a:r>
          </a:p>
          <a:p>
            <a:endParaRPr lang="en-GB" dirty="0"/>
          </a:p>
        </p:txBody>
      </p:sp>
    </p:spTree>
    <p:extLst>
      <p:ext uri="{BB962C8B-B14F-4D97-AF65-F5344CB8AC3E}">
        <p14:creationId xmlns:p14="http://schemas.microsoft.com/office/powerpoint/2010/main" val="230925970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example uses the Prover9 Theorem Prover. You can find this example and others at:</a:t>
            </a:r>
          </a:p>
          <a:p>
            <a:r>
              <a:rPr lang="en-GB" dirty="0"/>
              <a:t>http://www.nltk.org/howto/inference.html</a:t>
            </a:r>
          </a:p>
        </p:txBody>
      </p:sp>
    </p:spTree>
    <p:extLst>
      <p:ext uri="{BB962C8B-B14F-4D97-AF65-F5344CB8AC3E}">
        <p14:creationId xmlns:p14="http://schemas.microsoft.com/office/powerpoint/2010/main" val="3895583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isn't the place for a lengthy discussion of logic in computing, but there are very good introductions at:</a:t>
            </a:r>
          </a:p>
          <a:p>
            <a:r>
              <a:rPr lang="en-GB" dirty="0"/>
              <a:t>http://www.nltk.org/howto/inference.html</a:t>
            </a:r>
          </a:p>
          <a:p>
            <a:r>
              <a:rPr lang="en-GB" dirty="0"/>
              <a:t>and in the book chapters above.</a:t>
            </a:r>
          </a:p>
          <a:p>
            <a:endParaRPr lang="en-GB" dirty="0"/>
          </a:p>
          <a:p>
            <a:r>
              <a:rPr lang="en-GB" dirty="0"/>
              <a:t>Textual entailment is where much of this logic work wants to end up. This is even more complicated, as it is about recognising things that are entailed by text, but using the whole range of human-like intuitions. For example, if I say "Sam is a member of a chess club and goes to competitions a lot, but is also a worker in a paper mill" can I work out where Sam will be any given day of the week. </a:t>
            </a:r>
          </a:p>
        </p:txBody>
      </p:sp>
    </p:spTree>
    <p:extLst>
      <p:ext uri="{BB962C8B-B14F-4D97-AF65-F5344CB8AC3E}">
        <p14:creationId xmlns:p14="http://schemas.microsoft.com/office/powerpoint/2010/main" val="2842258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dealt with the standard functions for string and list searches in the Core course, and it is worth revisiting these. However, we can also use regex, both in standard string searches, and using functions adapted for </a:t>
            </a:r>
            <a:r>
              <a:rPr lang="en-GB" dirty="0" err="1"/>
              <a:t>nltk</a:t>
            </a:r>
            <a:r>
              <a:rPr lang="en-GB" dirty="0"/>
              <a:t> specifically. The standard library is "re", but for </a:t>
            </a:r>
            <a:r>
              <a:rPr lang="en-GB" dirty="0" err="1"/>
              <a:t>nltk</a:t>
            </a:r>
            <a:r>
              <a:rPr lang="en-GB" dirty="0"/>
              <a:t>, see the </a:t>
            </a:r>
            <a:r>
              <a:rPr lang="en-GB" dirty="0" err="1"/>
              <a:t>nltk</a:t>
            </a:r>
            <a:r>
              <a:rPr lang="en-GB" dirty="0"/>
              <a:t> book, which provides extensive detail. </a:t>
            </a:r>
          </a:p>
          <a:p>
            <a:endParaRPr lang="en-GB" dirty="0"/>
          </a:p>
          <a:p>
            <a:r>
              <a:rPr lang="en-GB" dirty="0"/>
              <a:t>We'll see one example of using regex in </a:t>
            </a:r>
            <a:r>
              <a:rPr lang="en-GB" dirty="0" err="1"/>
              <a:t>nltk</a:t>
            </a:r>
            <a:r>
              <a:rPr lang="en-GB" dirty="0"/>
              <a:t> shortly. </a:t>
            </a:r>
          </a:p>
        </p:txBody>
      </p:sp>
    </p:spTree>
    <p:extLst>
      <p:ext uri="{BB962C8B-B14F-4D97-AF65-F5344CB8AC3E}">
        <p14:creationId xmlns:p14="http://schemas.microsoft.com/office/powerpoint/2010/main" val="11513884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 well as searching for specific terms, there are some basic search functions built into </a:t>
            </a:r>
            <a:r>
              <a:rPr lang="en-GB" dirty="0" err="1"/>
              <a:t>nltk</a:t>
            </a:r>
            <a:r>
              <a:rPr lang="en-GB" dirty="0"/>
              <a:t> which help with determining the context of terms. </a:t>
            </a:r>
          </a:p>
          <a:p>
            <a:r>
              <a:rPr lang="en-GB" dirty="0"/>
              <a:t>A concordance is essentially an alphabetical index of where a term occurs in a text. This can be used to produce a dispersion plot of terms in a text. </a:t>
            </a:r>
          </a:p>
          <a:p>
            <a:r>
              <a:rPr lang="en-GB" dirty="0"/>
              <a:t>In </a:t>
            </a:r>
            <a:r>
              <a:rPr lang="en-GB" dirty="0" err="1"/>
              <a:t>nltk</a:t>
            </a:r>
            <a:r>
              <a:rPr lang="en-GB" dirty="0"/>
              <a:t> this can also be used to determine the context of words, listing words around a specific term. Because this can be found, we can also use "similar" to find terms which have similar contexts. For example, if "dog" is found with "cat", we can identify that "rat" is also found in similar contexts. </a:t>
            </a:r>
          </a:p>
          <a:p>
            <a:r>
              <a:rPr lang="en-GB" dirty="0"/>
              <a:t>Common contexts find areas where two words are found together.</a:t>
            </a:r>
          </a:p>
        </p:txBody>
      </p:sp>
    </p:spTree>
    <p:extLst>
      <p:ext uri="{BB962C8B-B14F-4D97-AF65-F5344CB8AC3E}">
        <p14:creationId xmlns:p14="http://schemas.microsoft.com/office/powerpoint/2010/main" val="35902094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Statistics tell us something about the writer of the text and what they were trying to achieve. This may include who actually wrote the text. One of the biggest debates in this area is who wrote Shakespeare's plays, with various alternative authors or contributors suggested. See, for example:</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err="1"/>
              <a:t>Dalya</a:t>
            </a:r>
            <a:r>
              <a:rPr lang="en-GB" dirty="0"/>
              <a:t> </a:t>
            </a:r>
            <a:r>
              <a:rPr lang="en-GB" dirty="0" err="1"/>
              <a:t>Alberge</a:t>
            </a:r>
            <a:r>
              <a:rPr lang="en-GB" dirty="0"/>
              <a:t> (2016) Christopher Marlowe credited as one of Shakespeare's co-writers. Guardian online Sun 23 Oct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https://www.theguardian.com/culture/2016/oct/23/christopher-marlowe-credited-as-one-of-shakespeares-co-writers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And, as a nice summary and example, the Master's thesis:</a:t>
            </a:r>
          </a:p>
          <a:p>
            <a:r>
              <a:rPr lang="en-GB" dirty="0"/>
              <a:t>Neal Fox, </a:t>
            </a:r>
            <a:r>
              <a:rPr lang="en-GB" dirty="0" err="1"/>
              <a:t>Omran</a:t>
            </a:r>
            <a:r>
              <a:rPr lang="en-GB" dirty="0"/>
              <a:t> </a:t>
            </a:r>
            <a:r>
              <a:rPr lang="en-GB" dirty="0" err="1"/>
              <a:t>Ehmoda</a:t>
            </a:r>
            <a:r>
              <a:rPr lang="en-GB" dirty="0"/>
              <a:t> and Eugene </a:t>
            </a:r>
            <a:r>
              <a:rPr lang="en-GB" dirty="0" err="1"/>
              <a:t>Charniak</a:t>
            </a:r>
            <a:r>
              <a:rPr lang="en-GB" dirty="0"/>
              <a:t> (2012) </a:t>
            </a:r>
            <a:r>
              <a:rPr lang="en-GB" sz="1200" kern="1200" dirty="0">
                <a:solidFill>
                  <a:schemeClr val="tx1"/>
                </a:solidFill>
                <a:effectLst/>
                <a:latin typeface="Times New Roman" pitchFamily="18" charset="0"/>
                <a:ea typeface="+mn-ea"/>
                <a:cs typeface="Arial" charset="0"/>
              </a:rPr>
              <a:t>Statistical </a:t>
            </a:r>
            <a:r>
              <a:rPr lang="en-GB" sz="1200" kern="1200" dirty="0" err="1">
                <a:solidFill>
                  <a:schemeClr val="tx1"/>
                </a:solidFill>
                <a:effectLst/>
                <a:latin typeface="Times New Roman" pitchFamily="18" charset="0"/>
                <a:ea typeface="+mn-ea"/>
                <a:cs typeface="Arial" charset="0"/>
              </a:rPr>
              <a:t>Stylometrics</a:t>
            </a:r>
            <a:r>
              <a:rPr lang="en-GB" sz="1200" kern="1200" dirty="0">
                <a:solidFill>
                  <a:schemeClr val="tx1"/>
                </a:solidFill>
                <a:effectLst/>
                <a:latin typeface="Times New Roman" pitchFamily="18" charset="0"/>
                <a:ea typeface="+mn-ea"/>
                <a:cs typeface="Arial" charset="0"/>
              </a:rPr>
              <a:t> and the Marlowe - Shakespeare Authorship Debate, Brown University</a:t>
            </a:r>
          </a:p>
          <a:p>
            <a:r>
              <a:rPr lang="en-GB" sz="1200" kern="1200" dirty="0">
                <a:solidFill>
                  <a:schemeClr val="tx1"/>
                </a:solidFill>
                <a:effectLst/>
                <a:latin typeface="Times New Roman" pitchFamily="18" charset="0"/>
                <a:ea typeface="+mn-ea"/>
                <a:cs typeface="Arial" charset="0"/>
              </a:rPr>
              <a:t>https://cs.brown.edu/research/pubs/theses/masters/2012/ehmoda.pdf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dirty="0"/>
          </a:p>
          <a:p>
            <a:endParaRPr lang="en-GB" dirty="0"/>
          </a:p>
        </p:txBody>
      </p:sp>
    </p:spTree>
    <p:extLst>
      <p:ext uri="{BB962C8B-B14F-4D97-AF65-F5344CB8AC3E}">
        <p14:creationId xmlns:p14="http://schemas.microsoft.com/office/powerpoint/2010/main" val="5950348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Here are some of the basic statistical functions built into </a:t>
            </a:r>
            <a:r>
              <a:rPr lang="en-GB" dirty="0" err="1"/>
              <a:t>nltk</a:t>
            </a:r>
            <a:r>
              <a:rPr lang="en-GB" dirty="0"/>
              <a:t>. Note that "text" is the </a:t>
            </a:r>
            <a:r>
              <a:rPr lang="en-GB" dirty="0" err="1"/>
              <a:t>nltk.Text</a:t>
            </a:r>
            <a:r>
              <a:rPr lang="en-GB" dirty="0"/>
              <a:t> object built earlier, and "words" is the lowercase words after </a:t>
            </a:r>
            <a:r>
              <a:rPr lang="en-GB" dirty="0" err="1"/>
              <a:t>toeknization</a:t>
            </a:r>
            <a:r>
              <a:rPr lang="en-GB" dirty="0"/>
              <a:t>. </a:t>
            </a:r>
          </a:p>
          <a:p>
            <a:r>
              <a:rPr lang="en-GB" dirty="0"/>
              <a:t>The "</a:t>
            </a:r>
            <a:r>
              <a:rPr lang="en-GB" dirty="0" err="1"/>
              <a:t>long_words</a:t>
            </a:r>
            <a:r>
              <a:rPr lang="en-GB" dirty="0"/>
              <a:t>" code is a nice list comprehension example from the </a:t>
            </a:r>
            <a:r>
              <a:rPr lang="en-GB" dirty="0" err="1"/>
              <a:t>nltk</a:t>
            </a:r>
            <a:r>
              <a:rPr lang="en-GB" dirty="0"/>
              <a:t> book, which gives words over 15 characters length. </a:t>
            </a:r>
          </a:p>
          <a:p>
            <a:r>
              <a:rPr lang="en-GB" dirty="0" err="1"/>
              <a:t>Stopwords</a:t>
            </a:r>
            <a:r>
              <a:rPr lang="en-GB" dirty="0"/>
              <a:t> are common words like "and" and "by" which we'd usually remove from a text before processing it statistically, to prevent those common words dominating. </a:t>
            </a:r>
            <a:r>
              <a:rPr lang="en-GB" dirty="0" err="1"/>
              <a:t>text.collocations</a:t>
            </a:r>
            <a:r>
              <a:rPr lang="en-GB" dirty="0"/>
              <a:t> filters out </a:t>
            </a:r>
            <a:r>
              <a:rPr lang="en-GB" dirty="0" err="1"/>
              <a:t>stopwords</a:t>
            </a:r>
            <a:r>
              <a:rPr lang="en-GB" dirty="0"/>
              <a:t> and looks at the frequency of remaining words, showing those that appear in pairs more often than might be expected from their individual frequencies. This picks out, for example, repeated cliched use of pairs of words "dark [and] stormy".</a:t>
            </a:r>
          </a:p>
          <a:p>
            <a:r>
              <a:rPr lang="en-GB" dirty="0"/>
              <a:t>Hapax legomenon are words where only one example is known. The "hapaxes" function finds words in the text that only appear once.</a:t>
            </a:r>
          </a:p>
        </p:txBody>
      </p:sp>
    </p:spTree>
    <p:extLst>
      <p:ext uri="{BB962C8B-B14F-4D97-AF65-F5344CB8AC3E}">
        <p14:creationId xmlns:p14="http://schemas.microsoft.com/office/powerpoint/2010/main" val="23925775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terms of text style, a useful metric is the frequency distribution of words from a text, which shows, for example, the relationship between </a:t>
            </a:r>
            <a:r>
              <a:rPr lang="en-GB" dirty="0" err="1"/>
              <a:t>stopwords</a:t>
            </a:r>
            <a:r>
              <a:rPr lang="en-GB" dirty="0"/>
              <a:t> and less common words. You can generate a frequency distribution of words by building a </a:t>
            </a:r>
            <a:r>
              <a:rPr lang="en-GB" dirty="0" err="1"/>
              <a:t>FreqDist</a:t>
            </a:r>
            <a:r>
              <a:rPr lang="en-GB" dirty="0"/>
              <a:t> object using the text. This has a wide variety of functions, but perhaps the most useful are .</a:t>
            </a:r>
            <a:r>
              <a:rPr lang="en-GB" dirty="0" err="1"/>
              <a:t>most_common</a:t>
            </a:r>
            <a:r>
              <a:rPr lang="en-GB" dirty="0"/>
              <a:t>(x) which lists the x most common words and their frequencies, and plot(x), which can plot the x most common words both as frequency histograms: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err="1">
                <a:latin typeface="Courier New" panose="02070309020205020404" pitchFamily="49" charset="0"/>
                <a:cs typeface="Courier New" panose="02070309020205020404" pitchFamily="49" charset="0"/>
              </a:rPr>
              <a:t>fdist.plot</a:t>
            </a:r>
            <a:r>
              <a:rPr lang="en-GB" sz="1200" dirty="0">
                <a:latin typeface="Courier New" panose="02070309020205020404" pitchFamily="49" charset="0"/>
                <a:cs typeface="Courier New" panose="02070309020205020404" pitchFamily="49" charset="0"/>
              </a:rPr>
              <a:t>(50)</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ourier New" panose="02070309020205020404" pitchFamily="49" charset="0"/>
                <a:cs typeface="Courier New" panose="02070309020205020404" pitchFamily="49" charset="0"/>
              </a:rPr>
              <a:t>and cumulative frequency graphs: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err="1">
                <a:latin typeface="Courier New" panose="02070309020205020404" pitchFamily="49" charset="0"/>
                <a:cs typeface="Courier New" panose="02070309020205020404" pitchFamily="49" charset="0"/>
              </a:rPr>
              <a:t>fdist.plot</a:t>
            </a:r>
            <a:r>
              <a:rPr lang="en-GB" sz="1200" dirty="0">
                <a:latin typeface="Courier New" panose="02070309020205020404" pitchFamily="49" charset="0"/>
                <a:cs typeface="Courier New" panose="02070309020205020404" pitchFamily="49" charset="0"/>
              </a:rPr>
              <a:t>(50, cumulative=True)</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ourier New" panose="02070309020205020404" pitchFamily="49" charset="0"/>
              <a:cs typeface="Courier New" panose="02070309020205020404" pitchFamily="49" charset="0"/>
            </a:endParaRPr>
          </a:p>
          <a:p>
            <a:endParaRPr lang="en-GB" dirty="0"/>
          </a:p>
        </p:txBody>
      </p:sp>
    </p:spTree>
    <p:extLst>
      <p:ext uri="{BB962C8B-B14F-4D97-AF65-F5344CB8AC3E}">
        <p14:creationId xmlns:p14="http://schemas.microsoft.com/office/powerpoint/2010/main" val="2881833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first code, from the book, gives a nice plot of word length.</a:t>
            </a:r>
          </a:p>
        </p:txBody>
      </p:sp>
    </p:spTree>
    <p:extLst>
      <p:ext uri="{BB962C8B-B14F-4D97-AF65-F5344CB8AC3E}">
        <p14:creationId xmlns:p14="http://schemas.microsoft.com/office/powerpoint/2010/main" val="21486886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284350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Beyond understanding the distribution of specific words, we may want to look at the use of words. Specifically, if we want to understand words within a text, for example for semantic analysis or translation, we generally want to do Part of Speech tagging - that is, identify which words are nouns, verbs, etc. </a:t>
            </a:r>
          </a:p>
          <a:p>
            <a:r>
              <a:rPr lang="en-GB" dirty="0"/>
              <a:t>Again, this is a complicated process and often imperfect. The more we know about the text and what we want out of it, the better we can do this by </a:t>
            </a:r>
            <a:r>
              <a:rPr lang="en-GB" dirty="0" err="1"/>
              <a:t>tweeking</a:t>
            </a:r>
            <a:r>
              <a:rPr lang="en-GB" dirty="0"/>
              <a:t> the tagger. However, the above does a good job on average. In the above, using the universal tag set reduces the terms to those that are most familiar; removing it gives a more nuanced tag set. If you want to use the latter, it is worth reading the </a:t>
            </a:r>
            <a:r>
              <a:rPr lang="en-GB" dirty="0" err="1"/>
              <a:t>nltk</a:t>
            </a:r>
            <a:r>
              <a:rPr lang="en-GB" dirty="0"/>
              <a:t> book in depth, but we flag the NNP tag as geographers often want to find proper nouns (for example, place names). For now, we'll use the universal set.</a:t>
            </a:r>
          </a:p>
          <a:p>
            <a:endParaRPr lang="en-GB" dirty="0"/>
          </a:p>
          <a:p>
            <a:r>
              <a:rPr lang="en-GB" dirty="0"/>
              <a:t>Note that "tagged" in the above is a list of tuples, composed of the word and the tag. </a:t>
            </a:r>
          </a:p>
        </p:txBody>
      </p:sp>
    </p:spTree>
    <p:extLst>
      <p:ext uri="{BB962C8B-B14F-4D97-AF65-F5344CB8AC3E}">
        <p14:creationId xmlns:p14="http://schemas.microsoft.com/office/powerpoint/2010/main" val="41784503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DDBC8C8-B2AA-4877-ACAF-EC77FF4A9711}" type="slidenum">
              <a:rPr lang="en-GB"/>
              <a:pPr>
                <a:defRPr/>
              </a:pPr>
              <a:t>‹#›</a:t>
            </a:fld>
            <a:endParaRPr lang="en-GB"/>
          </a:p>
        </p:txBody>
      </p:sp>
    </p:spTree>
    <p:extLst>
      <p:ext uri="{BB962C8B-B14F-4D97-AF65-F5344CB8AC3E}">
        <p14:creationId xmlns:p14="http://schemas.microsoft.com/office/powerpoint/2010/main" val="3882833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93A91D5-16BC-4ECB-8549-282307842A6A}" type="slidenum">
              <a:rPr lang="en-GB"/>
              <a:pPr>
                <a:defRPr/>
              </a:pPr>
              <a:t>‹#›</a:t>
            </a:fld>
            <a:endParaRPr lang="en-GB"/>
          </a:p>
        </p:txBody>
      </p:sp>
    </p:spTree>
    <p:extLst>
      <p:ext uri="{BB962C8B-B14F-4D97-AF65-F5344CB8AC3E}">
        <p14:creationId xmlns:p14="http://schemas.microsoft.com/office/powerpoint/2010/main" val="1989243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C74A1D1-4DAF-413D-A774-3B20D7182B58}" type="slidenum">
              <a:rPr lang="en-GB"/>
              <a:pPr>
                <a:defRPr/>
              </a:pPr>
              <a:t>‹#›</a:t>
            </a:fld>
            <a:endParaRPr lang="en-GB"/>
          </a:p>
        </p:txBody>
      </p:sp>
    </p:spTree>
    <p:extLst>
      <p:ext uri="{BB962C8B-B14F-4D97-AF65-F5344CB8AC3E}">
        <p14:creationId xmlns:p14="http://schemas.microsoft.com/office/powerpoint/2010/main" val="38721851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4BDE741-46DC-42B7-9AFD-CABEF59374F4}" type="slidenum">
              <a:rPr lang="en-GB"/>
              <a:pPr>
                <a:defRPr/>
              </a:pPr>
              <a:t>‹#›</a:t>
            </a:fld>
            <a:endParaRPr lang="en-GB"/>
          </a:p>
        </p:txBody>
      </p:sp>
    </p:spTree>
    <p:extLst>
      <p:ext uri="{BB962C8B-B14F-4D97-AF65-F5344CB8AC3E}">
        <p14:creationId xmlns:p14="http://schemas.microsoft.com/office/powerpoint/2010/main" val="7768716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F83A1E5-3B9B-4AE1-99FD-0917BC4B093A}" type="slidenum">
              <a:rPr lang="en-GB"/>
              <a:pPr>
                <a:defRPr/>
              </a:pPr>
              <a:t>‹#›</a:t>
            </a:fld>
            <a:endParaRPr lang="en-GB"/>
          </a:p>
        </p:txBody>
      </p:sp>
    </p:spTree>
    <p:extLst>
      <p:ext uri="{BB962C8B-B14F-4D97-AF65-F5344CB8AC3E}">
        <p14:creationId xmlns:p14="http://schemas.microsoft.com/office/powerpoint/2010/main" val="23262949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1A5F330-7792-484B-8315-C4CB1D2BF978}" type="slidenum">
              <a:rPr lang="en-GB"/>
              <a:pPr>
                <a:defRPr/>
              </a:pPr>
              <a:t>‹#›</a:t>
            </a:fld>
            <a:endParaRPr lang="en-GB"/>
          </a:p>
        </p:txBody>
      </p:sp>
    </p:spTree>
    <p:extLst>
      <p:ext uri="{BB962C8B-B14F-4D97-AF65-F5344CB8AC3E}">
        <p14:creationId xmlns:p14="http://schemas.microsoft.com/office/powerpoint/2010/main" val="2539624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4DD11429-59BD-4851-B3DD-FD51FBEB67B9}" type="slidenum">
              <a:rPr lang="en-GB"/>
              <a:pPr>
                <a:defRPr/>
              </a:pPr>
              <a:t>‹#›</a:t>
            </a:fld>
            <a:endParaRPr lang="en-GB"/>
          </a:p>
        </p:txBody>
      </p:sp>
    </p:spTree>
    <p:extLst>
      <p:ext uri="{BB962C8B-B14F-4D97-AF65-F5344CB8AC3E}">
        <p14:creationId xmlns:p14="http://schemas.microsoft.com/office/powerpoint/2010/main" val="27733870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9534B4-5505-47B5-B946-487A961F2E6C}" type="slidenum">
              <a:rPr lang="en-GB"/>
              <a:pPr>
                <a:defRPr/>
              </a:pPr>
              <a:t>‹#›</a:t>
            </a:fld>
            <a:endParaRPr lang="en-GB"/>
          </a:p>
        </p:txBody>
      </p:sp>
    </p:spTree>
    <p:extLst>
      <p:ext uri="{BB962C8B-B14F-4D97-AF65-F5344CB8AC3E}">
        <p14:creationId xmlns:p14="http://schemas.microsoft.com/office/powerpoint/2010/main" val="140830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2EDACC8-AE9F-45D0-97B4-5F193EBA0D9C}" type="slidenum">
              <a:rPr lang="en-GB"/>
              <a:pPr>
                <a:defRPr/>
              </a:pPr>
              <a:t>‹#›</a:t>
            </a:fld>
            <a:endParaRPr lang="en-GB"/>
          </a:p>
        </p:txBody>
      </p:sp>
    </p:spTree>
    <p:extLst>
      <p:ext uri="{BB962C8B-B14F-4D97-AF65-F5344CB8AC3E}">
        <p14:creationId xmlns:p14="http://schemas.microsoft.com/office/powerpoint/2010/main" val="32557563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D817C8D-EE70-4516-90B9-995AD30D89C0}" type="slidenum">
              <a:rPr lang="en-GB"/>
              <a:pPr>
                <a:defRPr/>
              </a:pPr>
              <a:t>‹#›</a:t>
            </a:fld>
            <a:endParaRPr lang="en-GB"/>
          </a:p>
        </p:txBody>
      </p:sp>
    </p:spTree>
    <p:extLst>
      <p:ext uri="{BB962C8B-B14F-4D97-AF65-F5344CB8AC3E}">
        <p14:creationId xmlns:p14="http://schemas.microsoft.com/office/powerpoint/2010/main" val="2846284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EC65995-8545-400F-9D7E-CFD8A59DE4A8}" type="slidenum">
              <a:rPr lang="en-GB"/>
              <a:pPr>
                <a:defRPr/>
              </a:pPr>
              <a:t>‹#›</a:t>
            </a:fld>
            <a:endParaRPr lang="en-GB"/>
          </a:p>
        </p:txBody>
      </p:sp>
    </p:spTree>
    <p:extLst>
      <p:ext uri="{BB962C8B-B14F-4D97-AF65-F5344CB8AC3E}">
        <p14:creationId xmlns:p14="http://schemas.microsoft.com/office/powerpoint/2010/main" val="114406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endParaRPr lang="en-GB"/>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a:defRPr sz="1200" smtClean="0">
                <a:solidFill>
                  <a:srgbClr val="898989"/>
                </a:solidFill>
              </a:defRPr>
            </a:lvl1pPr>
          </a:lstStyle>
          <a:p>
            <a:pPr>
              <a:defRPr/>
            </a:pP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a:defRPr sz="1200" smtClean="0">
                <a:solidFill>
                  <a:srgbClr val="898989"/>
                </a:solidFill>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smtClean="0">
                <a:solidFill>
                  <a:srgbClr val="898989"/>
                </a:solidFill>
              </a:defRPr>
            </a:lvl1pPr>
          </a:lstStyle>
          <a:p>
            <a:pPr>
              <a:defRPr/>
            </a:pPr>
            <a:fld id="{2B69F344-FAC5-40BC-938D-431F41F28541}"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2400" dirty="0"/>
              <a:t>Tokenizing</a:t>
            </a:r>
          </a:p>
          <a:p>
            <a:pPr marL="0" indent="0">
              <a:buNone/>
            </a:pPr>
            <a:r>
              <a:rPr lang="en-GB" sz="3600" dirty="0"/>
              <a:t>Search/regex</a:t>
            </a:r>
          </a:p>
          <a:p>
            <a:pPr marL="0" indent="0">
              <a:buNone/>
            </a:pPr>
            <a:r>
              <a:rPr lang="en-GB" sz="3600" dirty="0"/>
              <a:t>Statistics</a:t>
            </a:r>
          </a:p>
          <a:p>
            <a:pPr marL="0" indent="0">
              <a:buNone/>
            </a:pPr>
            <a:r>
              <a:rPr lang="en-GB" sz="2400" dirty="0"/>
              <a:t>Parts of Speech (</a:t>
            </a:r>
            <a:r>
              <a:rPr lang="en-GB" sz="2400" dirty="0" err="1"/>
              <a:t>PoS</a:t>
            </a:r>
            <a:r>
              <a:rPr lang="en-GB" sz="2400" dirty="0"/>
              <a:t>) tagging and Semantics </a:t>
            </a:r>
          </a:p>
          <a:p>
            <a:pPr marL="0" indent="0">
              <a:buNone/>
            </a:pPr>
            <a:r>
              <a:rPr lang="en-GB" sz="2400" dirty="0"/>
              <a:t>Machine Translation</a:t>
            </a:r>
          </a:p>
          <a:p>
            <a:pPr marL="0" indent="0">
              <a:buNone/>
            </a:pPr>
            <a:r>
              <a:rPr lang="en-GB" sz="24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2416198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9E4A9F-6756-4C7A-B5F3-DCD470BCBCD3}"/>
              </a:ext>
            </a:extLst>
          </p:cNvPr>
          <p:cNvSpPr>
            <a:spLocks noGrp="1"/>
          </p:cNvSpPr>
          <p:nvPr>
            <p:ph type="title"/>
          </p:nvPr>
        </p:nvSpPr>
        <p:spPr/>
        <p:txBody>
          <a:bodyPr/>
          <a:lstStyle/>
          <a:p>
            <a:pPr algn="r"/>
            <a:r>
              <a:rPr lang="en-GB" dirty="0"/>
              <a:t>Taggers</a:t>
            </a:r>
          </a:p>
        </p:txBody>
      </p:sp>
      <p:sp>
        <p:nvSpPr>
          <p:cNvPr id="3" name="Content Placeholder 2">
            <a:extLst>
              <a:ext uri="{FF2B5EF4-FFF2-40B4-BE49-F238E27FC236}">
                <a16:creationId xmlns:a16="http://schemas.microsoft.com/office/drawing/2014/main" id="{028ABEDF-3D31-4768-8219-9F1D626D4558}"/>
              </a:ext>
            </a:extLst>
          </p:cNvPr>
          <p:cNvSpPr>
            <a:spLocks noGrp="1"/>
          </p:cNvSpPr>
          <p:nvPr>
            <p:ph idx="1"/>
          </p:nvPr>
        </p:nvSpPr>
        <p:spPr/>
        <p:txBody>
          <a:bodyPr/>
          <a:lstStyle/>
          <a:p>
            <a:pPr marL="0" indent="0">
              <a:buNone/>
            </a:pPr>
            <a:r>
              <a:rPr lang="en-GB" sz="2400" dirty="0"/>
              <a:t>Taggers utilise a combination of lookup tables, derived rules, and training on tagged corpora (samples of text).</a:t>
            </a:r>
          </a:p>
          <a:p>
            <a:pPr marL="0" indent="0">
              <a:buNone/>
            </a:pPr>
            <a:r>
              <a:rPr lang="en-GB" sz="2400" dirty="0"/>
              <a:t>They often take in n-grams, that is, the word, plus n-1 words around it.</a:t>
            </a:r>
          </a:p>
          <a:p>
            <a:pPr marL="0" indent="0">
              <a:buNone/>
            </a:pPr>
            <a:endParaRPr lang="en-GB" sz="2400" dirty="0"/>
          </a:p>
          <a:p>
            <a:pPr marL="0" indent="0">
              <a:buNone/>
            </a:pPr>
            <a:r>
              <a:rPr lang="en-GB" sz="2400" dirty="0"/>
              <a:t>More at: </a:t>
            </a:r>
            <a:r>
              <a:rPr lang="en-GB" sz="2400" dirty="0">
                <a:solidFill>
                  <a:schemeClr val="tx2">
                    <a:lumMod val="60000"/>
                    <a:lumOff val="40000"/>
                  </a:schemeClr>
                </a:solidFill>
              </a:rPr>
              <a:t>http://www.nltk.org/book/ch05.html</a:t>
            </a:r>
          </a:p>
          <a:p>
            <a:pPr marL="0" indent="0">
              <a:buNone/>
            </a:pPr>
            <a:r>
              <a:rPr lang="en-GB" sz="2400" dirty="0"/>
              <a:t>These can be trained as serialised to files using pickle, which turns Python objects to files. </a:t>
            </a:r>
          </a:p>
          <a:p>
            <a:pPr marL="0" indent="0">
              <a:buNone/>
            </a:pPr>
            <a:r>
              <a:rPr lang="en-GB" sz="2400" dirty="0"/>
              <a:t>They can then be loaded when needed. </a:t>
            </a:r>
          </a:p>
          <a:p>
            <a:pPr marL="0" indent="0">
              <a:buNone/>
            </a:pPr>
            <a:r>
              <a:rPr lang="en-GB" sz="2400" dirty="0" err="1"/>
              <a:t>pos_tag</a:t>
            </a:r>
            <a:r>
              <a:rPr lang="en-GB" sz="2400" dirty="0"/>
              <a:t> is the Averaged Perceptron Tagger, which is pre-trained.</a:t>
            </a:r>
          </a:p>
        </p:txBody>
      </p:sp>
    </p:spTree>
    <p:extLst>
      <p:ext uri="{BB962C8B-B14F-4D97-AF65-F5344CB8AC3E}">
        <p14:creationId xmlns:p14="http://schemas.microsoft.com/office/powerpoint/2010/main" val="26397159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5D9488-87FA-488B-9581-80CE54E1D1DE}"/>
              </a:ext>
            </a:extLst>
          </p:cNvPr>
          <p:cNvSpPr>
            <a:spLocks noGrp="1"/>
          </p:cNvSpPr>
          <p:nvPr>
            <p:ph type="title"/>
          </p:nvPr>
        </p:nvSpPr>
        <p:spPr/>
        <p:txBody>
          <a:bodyPr/>
          <a:lstStyle/>
          <a:p>
            <a:pPr algn="r"/>
            <a:r>
              <a:rPr lang="en-GB" dirty="0"/>
              <a:t>Universal tags</a:t>
            </a:r>
          </a:p>
        </p:txBody>
      </p:sp>
      <p:graphicFrame>
        <p:nvGraphicFramePr>
          <p:cNvPr id="4" name="Content Placeholder 3">
            <a:extLst>
              <a:ext uri="{FF2B5EF4-FFF2-40B4-BE49-F238E27FC236}">
                <a16:creationId xmlns:a16="http://schemas.microsoft.com/office/drawing/2014/main" id="{E30229C9-5296-413C-927A-6EBDD99ADDC0}"/>
              </a:ext>
            </a:extLst>
          </p:cNvPr>
          <p:cNvGraphicFramePr>
            <a:graphicFrameLocks noGrp="1"/>
          </p:cNvGraphicFramePr>
          <p:nvPr>
            <p:ph idx="1"/>
            <p:extLst>
              <p:ext uri="{D42A27DB-BD31-4B8C-83A1-F6EECF244321}">
                <p14:modId xmlns:p14="http://schemas.microsoft.com/office/powerpoint/2010/main" val="557792803"/>
              </p:ext>
            </p:extLst>
          </p:nvPr>
        </p:nvGraphicFramePr>
        <p:xfrm>
          <a:off x="479376" y="1600200"/>
          <a:ext cx="11103024" cy="4853134"/>
        </p:xfrm>
        <a:graphic>
          <a:graphicData uri="http://schemas.openxmlformats.org/drawingml/2006/table">
            <a:tbl>
              <a:tblPr/>
              <a:tblGrid>
                <a:gridCol w="3701008">
                  <a:extLst>
                    <a:ext uri="{9D8B030D-6E8A-4147-A177-3AD203B41FA5}">
                      <a16:colId xmlns:a16="http://schemas.microsoft.com/office/drawing/2014/main" val="862283260"/>
                    </a:ext>
                  </a:extLst>
                </a:gridCol>
                <a:gridCol w="3701008">
                  <a:extLst>
                    <a:ext uri="{9D8B030D-6E8A-4147-A177-3AD203B41FA5}">
                      <a16:colId xmlns:a16="http://schemas.microsoft.com/office/drawing/2014/main" val="2300559073"/>
                    </a:ext>
                  </a:extLst>
                </a:gridCol>
                <a:gridCol w="3701008">
                  <a:extLst>
                    <a:ext uri="{9D8B030D-6E8A-4147-A177-3AD203B41FA5}">
                      <a16:colId xmlns:a16="http://schemas.microsoft.com/office/drawing/2014/main" val="358715511"/>
                    </a:ext>
                  </a:extLst>
                </a:gridCol>
              </a:tblGrid>
              <a:tr h="373318">
                <a:tc>
                  <a:txBody>
                    <a:bodyPr/>
                    <a:lstStyle/>
                    <a:p>
                      <a:r>
                        <a:rPr lang="en-GB" sz="1700" b="1"/>
                        <a:t>Tag</a:t>
                      </a:r>
                    </a:p>
                  </a:txBody>
                  <a:tcPr marL="87038" marR="87038" marT="43519" marB="43519" anchor="ctr">
                    <a:lnL>
                      <a:noFill/>
                    </a:lnL>
                    <a:lnR>
                      <a:noFill/>
                    </a:lnR>
                    <a:lnT>
                      <a:noFill/>
                    </a:lnT>
                    <a:lnB>
                      <a:noFill/>
                    </a:lnB>
                  </a:tcPr>
                </a:tc>
                <a:tc>
                  <a:txBody>
                    <a:bodyPr/>
                    <a:lstStyle/>
                    <a:p>
                      <a:r>
                        <a:rPr lang="en-GB" sz="1700" b="1"/>
                        <a:t>Meaning</a:t>
                      </a:r>
                    </a:p>
                  </a:txBody>
                  <a:tcPr marL="87038" marR="87038" marT="43519" marB="43519" anchor="ctr">
                    <a:lnL>
                      <a:noFill/>
                    </a:lnL>
                    <a:lnR>
                      <a:noFill/>
                    </a:lnR>
                    <a:lnT>
                      <a:noFill/>
                    </a:lnT>
                    <a:lnB>
                      <a:noFill/>
                    </a:lnB>
                  </a:tcPr>
                </a:tc>
                <a:tc>
                  <a:txBody>
                    <a:bodyPr/>
                    <a:lstStyle/>
                    <a:p>
                      <a:r>
                        <a:rPr lang="en-GB" sz="1700" b="1" dirty="0"/>
                        <a:t>English Examples</a:t>
                      </a:r>
                    </a:p>
                  </a:txBody>
                  <a:tcPr marL="87038" marR="87038" marT="43519" marB="43519" anchor="ctr">
                    <a:lnL>
                      <a:noFill/>
                    </a:lnL>
                    <a:lnR>
                      <a:noFill/>
                    </a:lnR>
                    <a:lnT>
                      <a:noFill/>
                    </a:lnT>
                    <a:lnB>
                      <a:noFill/>
                    </a:lnB>
                  </a:tcPr>
                </a:tc>
                <a:extLst>
                  <a:ext uri="{0D108BD9-81ED-4DB2-BD59-A6C34878D82A}">
                    <a16:rowId xmlns:a16="http://schemas.microsoft.com/office/drawing/2014/main" val="1305188133"/>
                  </a:ext>
                </a:extLst>
              </a:tr>
              <a:tr h="373318">
                <a:tc>
                  <a:txBody>
                    <a:bodyPr/>
                    <a:lstStyle/>
                    <a:p>
                      <a:r>
                        <a:rPr lang="en-GB" sz="1700"/>
                        <a:t>ADJ</a:t>
                      </a:r>
                    </a:p>
                  </a:txBody>
                  <a:tcPr marL="87038" marR="87038" marT="43519" marB="43519" anchor="ctr">
                    <a:lnL>
                      <a:noFill/>
                    </a:lnL>
                    <a:lnR>
                      <a:noFill/>
                    </a:lnR>
                    <a:lnT>
                      <a:noFill/>
                    </a:lnT>
                    <a:lnB>
                      <a:noFill/>
                    </a:lnB>
                  </a:tcPr>
                </a:tc>
                <a:tc>
                  <a:txBody>
                    <a:bodyPr/>
                    <a:lstStyle/>
                    <a:p>
                      <a:r>
                        <a:rPr lang="en-GB" sz="1700"/>
                        <a:t>adjective</a:t>
                      </a:r>
                    </a:p>
                  </a:txBody>
                  <a:tcPr marL="87038" marR="87038" marT="43519" marB="43519" anchor="ctr">
                    <a:lnL>
                      <a:noFill/>
                    </a:lnL>
                    <a:lnR>
                      <a:noFill/>
                    </a:lnR>
                    <a:lnT>
                      <a:noFill/>
                    </a:lnT>
                    <a:lnB>
                      <a:noFill/>
                    </a:lnB>
                  </a:tcPr>
                </a:tc>
                <a:tc>
                  <a:txBody>
                    <a:bodyPr/>
                    <a:lstStyle/>
                    <a:p>
                      <a:r>
                        <a:rPr lang="en-GB" sz="1700"/>
                        <a:t>new, good, high, special, big, local</a:t>
                      </a:r>
                    </a:p>
                  </a:txBody>
                  <a:tcPr marL="87038" marR="87038" marT="43519" marB="43519" anchor="ctr">
                    <a:lnL>
                      <a:noFill/>
                    </a:lnL>
                    <a:lnR>
                      <a:noFill/>
                    </a:lnR>
                    <a:lnT>
                      <a:noFill/>
                    </a:lnT>
                    <a:lnB>
                      <a:noFill/>
                    </a:lnB>
                  </a:tcPr>
                </a:tc>
                <a:extLst>
                  <a:ext uri="{0D108BD9-81ED-4DB2-BD59-A6C34878D82A}">
                    <a16:rowId xmlns:a16="http://schemas.microsoft.com/office/drawing/2014/main" val="3859066275"/>
                  </a:ext>
                </a:extLst>
              </a:tr>
              <a:tr h="373318">
                <a:tc>
                  <a:txBody>
                    <a:bodyPr/>
                    <a:lstStyle/>
                    <a:p>
                      <a:r>
                        <a:rPr lang="en-GB" sz="1700"/>
                        <a:t>ADP</a:t>
                      </a:r>
                    </a:p>
                  </a:txBody>
                  <a:tcPr marL="87038" marR="87038" marT="43519" marB="43519" anchor="ctr">
                    <a:lnL>
                      <a:noFill/>
                    </a:lnL>
                    <a:lnR>
                      <a:noFill/>
                    </a:lnR>
                    <a:lnT>
                      <a:noFill/>
                    </a:lnT>
                    <a:lnB>
                      <a:noFill/>
                    </a:lnB>
                  </a:tcPr>
                </a:tc>
                <a:tc>
                  <a:txBody>
                    <a:bodyPr/>
                    <a:lstStyle/>
                    <a:p>
                      <a:r>
                        <a:rPr lang="en-GB" sz="1700"/>
                        <a:t>adposition</a:t>
                      </a:r>
                    </a:p>
                  </a:txBody>
                  <a:tcPr marL="87038" marR="87038" marT="43519" marB="43519" anchor="ctr">
                    <a:lnL>
                      <a:noFill/>
                    </a:lnL>
                    <a:lnR>
                      <a:noFill/>
                    </a:lnR>
                    <a:lnT>
                      <a:noFill/>
                    </a:lnT>
                    <a:lnB>
                      <a:noFill/>
                    </a:lnB>
                  </a:tcPr>
                </a:tc>
                <a:tc>
                  <a:txBody>
                    <a:bodyPr/>
                    <a:lstStyle/>
                    <a:p>
                      <a:r>
                        <a:rPr lang="en-GB" sz="1700"/>
                        <a:t>on, of, at, with, by, into, under</a:t>
                      </a:r>
                    </a:p>
                  </a:txBody>
                  <a:tcPr marL="87038" marR="87038" marT="43519" marB="43519" anchor="ctr">
                    <a:lnL>
                      <a:noFill/>
                    </a:lnL>
                    <a:lnR>
                      <a:noFill/>
                    </a:lnR>
                    <a:lnT>
                      <a:noFill/>
                    </a:lnT>
                    <a:lnB>
                      <a:noFill/>
                    </a:lnB>
                  </a:tcPr>
                </a:tc>
                <a:extLst>
                  <a:ext uri="{0D108BD9-81ED-4DB2-BD59-A6C34878D82A}">
                    <a16:rowId xmlns:a16="http://schemas.microsoft.com/office/drawing/2014/main" val="3269086979"/>
                  </a:ext>
                </a:extLst>
              </a:tr>
              <a:tr h="373318">
                <a:tc>
                  <a:txBody>
                    <a:bodyPr/>
                    <a:lstStyle/>
                    <a:p>
                      <a:r>
                        <a:rPr lang="en-GB" sz="1700"/>
                        <a:t>ADV</a:t>
                      </a:r>
                    </a:p>
                  </a:txBody>
                  <a:tcPr marL="87038" marR="87038" marT="43519" marB="43519" anchor="ctr">
                    <a:lnL>
                      <a:noFill/>
                    </a:lnL>
                    <a:lnR>
                      <a:noFill/>
                    </a:lnR>
                    <a:lnT>
                      <a:noFill/>
                    </a:lnT>
                    <a:lnB>
                      <a:noFill/>
                    </a:lnB>
                  </a:tcPr>
                </a:tc>
                <a:tc>
                  <a:txBody>
                    <a:bodyPr/>
                    <a:lstStyle/>
                    <a:p>
                      <a:r>
                        <a:rPr lang="en-GB" sz="1700"/>
                        <a:t>adverb</a:t>
                      </a:r>
                    </a:p>
                  </a:txBody>
                  <a:tcPr marL="87038" marR="87038" marT="43519" marB="43519" anchor="ctr">
                    <a:lnL>
                      <a:noFill/>
                    </a:lnL>
                    <a:lnR>
                      <a:noFill/>
                    </a:lnR>
                    <a:lnT>
                      <a:noFill/>
                    </a:lnT>
                    <a:lnB>
                      <a:noFill/>
                    </a:lnB>
                  </a:tcPr>
                </a:tc>
                <a:tc>
                  <a:txBody>
                    <a:bodyPr/>
                    <a:lstStyle/>
                    <a:p>
                      <a:r>
                        <a:rPr lang="en-GB" sz="1700"/>
                        <a:t>really, already, still, early, now</a:t>
                      </a:r>
                    </a:p>
                  </a:txBody>
                  <a:tcPr marL="87038" marR="87038" marT="43519" marB="43519" anchor="ctr">
                    <a:lnL>
                      <a:noFill/>
                    </a:lnL>
                    <a:lnR>
                      <a:noFill/>
                    </a:lnR>
                    <a:lnT>
                      <a:noFill/>
                    </a:lnT>
                    <a:lnB>
                      <a:noFill/>
                    </a:lnB>
                  </a:tcPr>
                </a:tc>
                <a:extLst>
                  <a:ext uri="{0D108BD9-81ED-4DB2-BD59-A6C34878D82A}">
                    <a16:rowId xmlns:a16="http://schemas.microsoft.com/office/drawing/2014/main" val="3668527088"/>
                  </a:ext>
                </a:extLst>
              </a:tr>
              <a:tr h="373318">
                <a:tc>
                  <a:txBody>
                    <a:bodyPr/>
                    <a:lstStyle/>
                    <a:p>
                      <a:r>
                        <a:rPr lang="en-GB" sz="1700"/>
                        <a:t>CONJ</a:t>
                      </a:r>
                    </a:p>
                  </a:txBody>
                  <a:tcPr marL="87038" marR="87038" marT="43519" marB="43519" anchor="ctr">
                    <a:lnL>
                      <a:noFill/>
                    </a:lnL>
                    <a:lnR>
                      <a:noFill/>
                    </a:lnR>
                    <a:lnT>
                      <a:noFill/>
                    </a:lnT>
                    <a:lnB>
                      <a:noFill/>
                    </a:lnB>
                  </a:tcPr>
                </a:tc>
                <a:tc>
                  <a:txBody>
                    <a:bodyPr/>
                    <a:lstStyle/>
                    <a:p>
                      <a:r>
                        <a:rPr lang="en-GB" sz="1700"/>
                        <a:t>conjunction</a:t>
                      </a:r>
                    </a:p>
                  </a:txBody>
                  <a:tcPr marL="87038" marR="87038" marT="43519" marB="43519" anchor="ctr">
                    <a:lnL>
                      <a:noFill/>
                    </a:lnL>
                    <a:lnR>
                      <a:noFill/>
                    </a:lnR>
                    <a:lnT>
                      <a:noFill/>
                    </a:lnT>
                    <a:lnB>
                      <a:noFill/>
                    </a:lnB>
                  </a:tcPr>
                </a:tc>
                <a:tc>
                  <a:txBody>
                    <a:bodyPr/>
                    <a:lstStyle/>
                    <a:p>
                      <a:r>
                        <a:rPr lang="en-GB" sz="1700"/>
                        <a:t>and, or, but, if, while, although</a:t>
                      </a:r>
                    </a:p>
                  </a:txBody>
                  <a:tcPr marL="87038" marR="87038" marT="43519" marB="43519" anchor="ctr">
                    <a:lnL>
                      <a:noFill/>
                    </a:lnL>
                    <a:lnR>
                      <a:noFill/>
                    </a:lnR>
                    <a:lnT>
                      <a:noFill/>
                    </a:lnT>
                    <a:lnB>
                      <a:noFill/>
                    </a:lnB>
                  </a:tcPr>
                </a:tc>
                <a:extLst>
                  <a:ext uri="{0D108BD9-81ED-4DB2-BD59-A6C34878D82A}">
                    <a16:rowId xmlns:a16="http://schemas.microsoft.com/office/drawing/2014/main" val="1489877177"/>
                  </a:ext>
                </a:extLst>
              </a:tr>
              <a:tr h="373318">
                <a:tc>
                  <a:txBody>
                    <a:bodyPr/>
                    <a:lstStyle/>
                    <a:p>
                      <a:r>
                        <a:rPr lang="en-GB" sz="1700"/>
                        <a:t>DET</a:t>
                      </a:r>
                    </a:p>
                  </a:txBody>
                  <a:tcPr marL="87038" marR="87038" marT="43519" marB="43519" anchor="ctr">
                    <a:lnL>
                      <a:noFill/>
                    </a:lnL>
                    <a:lnR>
                      <a:noFill/>
                    </a:lnR>
                    <a:lnT>
                      <a:noFill/>
                    </a:lnT>
                    <a:lnB>
                      <a:noFill/>
                    </a:lnB>
                  </a:tcPr>
                </a:tc>
                <a:tc>
                  <a:txBody>
                    <a:bodyPr/>
                    <a:lstStyle/>
                    <a:p>
                      <a:r>
                        <a:rPr lang="en-GB" sz="1700"/>
                        <a:t>determiner, article</a:t>
                      </a:r>
                    </a:p>
                  </a:txBody>
                  <a:tcPr marL="87038" marR="87038" marT="43519" marB="43519" anchor="ctr">
                    <a:lnL>
                      <a:noFill/>
                    </a:lnL>
                    <a:lnR>
                      <a:noFill/>
                    </a:lnR>
                    <a:lnT>
                      <a:noFill/>
                    </a:lnT>
                    <a:lnB>
                      <a:noFill/>
                    </a:lnB>
                  </a:tcPr>
                </a:tc>
                <a:tc>
                  <a:txBody>
                    <a:bodyPr/>
                    <a:lstStyle/>
                    <a:p>
                      <a:r>
                        <a:rPr lang="en-GB" sz="1700"/>
                        <a:t>the, a, some, most, every, no, which</a:t>
                      </a:r>
                    </a:p>
                  </a:txBody>
                  <a:tcPr marL="87038" marR="87038" marT="43519" marB="43519" anchor="ctr">
                    <a:lnL>
                      <a:noFill/>
                    </a:lnL>
                    <a:lnR>
                      <a:noFill/>
                    </a:lnR>
                    <a:lnT>
                      <a:noFill/>
                    </a:lnT>
                    <a:lnB>
                      <a:noFill/>
                    </a:lnB>
                  </a:tcPr>
                </a:tc>
                <a:extLst>
                  <a:ext uri="{0D108BD9-81ED-4DB2-BD59-A6C34878D82A}">
                    <a16:rowId xmlns:a16="http://schemas.microsoft.com/office/drawing/2014/main" val="1381918516"/>
                  </a:ext>
                </a:extLst>
              </a:tr>
              <a:tr h="373318">
                <a:tc>
                  <a:txBody>
                    <a:bodyPr/>
                    <a:lstStyle/>
                    <a:p>
                      <a:r>
                        <a:rPr lang="en-GB" sz="1700"/>
                        <a:t>NOUN</a:t>
                      </a:r>
                    </a:p>
                  </a:txBody>
                  <a:tcPr marL="87038" marR="87038" marT="43519" marB="43519" anchor="ctr">
                    <a:lnL>
                      <a:noFill/>
                    </a:lnL>
                    <a:lnR>
                      <a:noFill/>
                    </a:lnR>
                    <a:lnT>
                      <a:noFill/>
                    </a:lnT>
                    <a:lnB>
                      <a:noFill/>
                    </a:lnB>
                  </a:tcPr>
                </a:tc>
                <a:tc>
                  <a:txBody>
                    <a:bodyPr/>
                    <a:lstStyle/>
                    <a:p>
                      <a:r>
                        <a:rPr lang="en-GB" sz="1700"/>
                        <a:t>noun</a:t>
                      </a:r>
                    </a:p>
                  </a:txBody>
                  <a:tcPr marL="87038" marR="87038" marT="43519" marB="43519" anchor="ctr">
                    <a:lnL>
                      <a:noFill/>
                    </a:lnL>
                    <a:lnR>
                      <a:noFill/>
                    </a:lnR>
                    <a:lnT>
                      <a:noFill/>
                    </a:lnT>
                    <a:lnB>
                      <a:noFill/>
                    </a:lnB>
                  </a:tcPr>
                </a:tc>
                <a:tc>
                  <a:txBody>
                    <a:bodyPr/>
                    <a:lstStyle/>
                    <a:p>
                      <a:r>
                        <a:rPr lang="en-GB" sz="1700"/>
                        <a:t>year, home, costs, time, Africa</a:t>
                      </a:r>
                    </a:p>
                  </a:txBody>
                  <a:tcPr marL="87038" marR="87038" marT="43519" marB="43519" anchor="ctr">
                    <a:lnL>
                      <a:noFill/>
                    </a:lnL>
                    <a:lnR>
                      <a:noFill/>
                    </a:lnR>
                    <a:lnT>
                      <a:noFill/>
                    </a:lnT>
                    <a:lnB>
                      <a:noFill/>
                    </a:lnB>
                  </a:tcPr>
                </a:tc>
                <a:extLst>
                  <a:ext uri="{0D108BD9-81ED-4DB2-BD59-A6C34878D82A}">
                    <a16:rowId xmlns:a16="http://schemas.microsoft.com/office/drawing/2014/main" val="373183622"/>
                  </a:ext>
                </a:extLst>
              </a:tr>
              <a:tr h="373318">
                <a:tc>
                  <a:txBody>
                    <a:bodyPr/>
                    <a:lstStyle/>
                    <a:p>
                      <a:r>
                        <a:rPr lang="en-GB" sz="1700"/>
                        <a:t>NUM</a:t>
                      </a:r>
                    </a:p>
                  </a:txBody>
                  <a:tcPr marL="87038" marR="87038" marT="43519" marB="43519" anchor="ctr">
                    <a:lnL>
                      <a:noFill/>
                    </a:lnL>
                    <a:lnR>
                      <a:noFill/>
                    </a:lnR>
                    <a:lnT>
                      <a:noFill/>
                    </a:lnT>
                    <a:lnB>
                      <a:noFill/>
                    </a:lnB>
                  </a:tcPr>
                </a:tc>
                <a:tc>
                  <a:txBody>
                    <a:bodyPr/>
                    <a:lstStyle/>
                    <a:p>
                      <a:r>
                        <a:rPr lang="en-GB" sz="1700"/>
                        <a:t>numeral</a:t>
                      </a:r>
                    </a:p>
                  </a:txBody>
                  <a:tcPr marL="87038" marR="87038" marT="43519" marB="43519" anchor="ctr">
                    <a:lnL>
                      <a:noFill/>
                    </a:lnL>
                    <a:lnR>
                      <a:noFill/>
                    </a:lnR>
                    <a:lnT>
                      <a:noFill/>
                    </a:lnT>
                    <a:lnB>
                      <a:noFill/>
                    </a:lnB>
                  </a:tcPr>
                </a:tc>
                <a:tc>
                  <a:txBody>
                    <a:bodyPr/>
                    <a:lstStyle/>
                    <a:p>
                      <a:r>
                        <a:rPr lang="en-GB" sz="1700"/>
                        <a:t>twenty-four, fourth, 1991, 14:24</a:t>
                      </a:r>
                    </a:p>
                  </a:txBody>
                  <a:tcPr marL="87038" marR="87038" marT="43519" marB="43519" anchor="ctr">
                    <a:lnL>
                      <a:noFill/>
                    </a:lnL>
                    <a:lnR>
                      <a:noFill/>
                    </a:lnR>
                    <a:lnT>
                      <a:noFill/>
                    </a:lnT>
                    <a:lnB>
                      <a:noFill/>
                    </a:lnB>
                  </a:tcPr>
                </a:tc>
                <a:extLst>
                  <a:ext uri="{0D108BD9-81ED-4DB2-BD59-A6C34878D82A}">
                    <a16:rowId xmlns:a16="http://schemas.microsoft.com/office/drawing/2014/main" val="2509507865"/>
                  </a:ext>
                </a:extLst>
              </a:tr>
              <a:tr h="373318">
                <a:tc>
                  <a:txBody>
                    <a:bodyPr/>
                    <a:lstStyle/>
                    <a:p>
                      <a:r>
                        <a:rPr lang="en-GB" sz="1700"/>
                        <a:t>PRT</a:t>
                      </a:r>
                    </a:p>
                  </a:txBody>
                  <a:tcPr marL="87038" marR="87038" marT="43519" marB="43519" anchor="ctr">
                    <a:lnL>
                      <a:noFill/>
                    </a:lnL>
                    <a:lnR>
                      <a:noFill/>
                    </a:lnR>
                    <a:lnT>
                      <a:noFill/>
                    </a:lnT>
                    <a:lnB>
                      <a:noFill/>
                    </a:lnB>
                  </a:tcPr>
                </a:tc>
                <a:tc>
                  <a:txBody>
                    <a:bodyPr/>
                    <a:lstStyle/>
                    <a:p>
                      <a:r>
                        <a:rPr lang="en-GB" sz="1700"/>
                        <a:t>particle</a:t>
                      </a:r>
                    </a:p>
                  </a:txBody>
                  <a:tcPr marL="87038" marR="87038" marT="43519" marB="43519" anchor="ctr">
                    <a:lnL>
                      <a:noFill/>
                    </a:lnL>
                    <a:lnR>
                      <a:noFill/>
                    </a:lnR>
                    <a:lnT>
                      <a:noFill/>
                    </a:lnT>
                    <a:lnB>
                      <a:noFill/>
                    </a:lnB>
                  </a:tcPr>
                </a:tc>
                <a:tc>
                  <a:txBody>
                    <a:bodyPr/>
                    <a:lstStyle/>
                    <a:p>
                      <a:r>
                        <a:rPr lang="en-GB" sz="1700"/>
                        <a:t>at, on, out, over per, that, up, with</a:t>
                      </a:r>
                    </a:p>
                  </a:txBody>
                  <a:tcPr marL="87038" marR="87038" marT="43519" marB="43519" anchor="ctr">
                    <a:lnL>
                      <a:noFill/>
                    </a:lnL>
                    <a:lnR>
                      <a:noFill/>
                    </a:lnR>
                    <a:lnT>
                      <a:noFill/>
                    </a:lnT>
                    <a:lnB>
                      <a:noFill/>
                    </a:lnB>
                  </a:tcPr>
                </a:tc>
                <a:extLst>
                  <a:ext uri="{0D108BD9-81ED-4DB2-BD59-A6C34878D82A}">
                    <a16:rowId xmlns:a16="http://schemas.microsoft.com/office/drawing/2014/main" val="1277274519"/>
                  </a:ext>
                </a:extLst>
              </a:tr>
              <a:tr h="373318">
                <a:tc>
                  <a:txBody>
                    <a:bodyPr/>
                    <a:lstStyle/>
                    <a:p>
                      <a:r>
                        <a:rPr lang="en-GB" sz="1700"/>
                        <a:t>PRON</a:t>
                      </a:r>
                    </a:p>
                  </a:txBody>
                  <a:tcPr marL="87038" marR="87038" marT="43519" marB="43519" anchor="ctr">
                    <a:lnL>
                      <a:noFill/>
                    </a:lnL>
                    <a:lnR>
                      <a:noFill/>
                    </a:lnR>
                    <a:lnT>
                      <a:noFill/>
                    </a:lnT>
                    <a:lnB>
                      <a:noFill/>
                    </a:lnB>
                  </a:tcPr>
                </a:tc>
                <a:tc>
                  <a:txBody>
                    <a:bodyPr/>
                    <a:lstStyle/>
                    <a:p>
                      <a:r>
                        <a:rPr lang="en-GB" sz="1700"/>
                        <a:t>pronoun</a:t>
                      </a:r>
                    </a:p>
                  </a:txBody>
                  <a:tcPr marL="87038" marR="87038" marT="43519" marB="43519" anchor="ctr">
                    <a:lnL>
                      <a:noFill/>
                    </a:lnL>
                    <a:lnR>
                      <a:noFill/>
                    </a:lnR>
                    <a:lnT>
                      <a:noFill/>
                    </a:lnT>
                    <a:lnB>
                      <a:noFill/>
                    </a:lnB>
                  </a:tcPr>
                </a:tc>
                <a:tc>
                  <a:txBody>
                    <a:bodyPr/>
                    <a:lstStyle/>
                    <a:p>
                      <a:r>
                        <a:rPr lang="en-GB" sz="1700"/>
                        <a:t>he, their, her, its, my, I, us</a:t>
                      </a:r>
                    </a:p>
                  </a:txBody>
                  <a:tcPr marL="87038" marR="87038" marT="43519" marB="43519" anchor="ctr">
                    <a:lnL>
                      <a:noFill/>
                    </a:lnL>
                    <a:lnR>
                      <a:noFill/>
                    </a:lnR>
                    <a:lnT>
                      <a:noFill/>
                    </a:lnT>
                    <a:lnB>
                      <a:noFill/>
                    </a:lnB>
                  </a:tcPr>
                </a:tc>
                <a:extLst>
                  <a:ext uri="{0D108BD9-81ED-4DB2-BD59-A6C34878D82A}">
                    <a16:rowId xmlns:a16="http://schemas.microsoft.com/office/drawing/2014/main" val="3368124093"/>
                  </a:ext>
                </a:extLst>
              </a:tr>
              <a:tr h="373318">
                <a:tc>
                  <a:txBody>
                    <a:bodyPr/>
                    <a:lstStyle/>
                    <a:p>
                      <a:r>
                        <a:rPr lang="en-GB" sz="1700"/>
                        <a:t>VERB</a:t>
                      </a:r>
                    </a:p>
                  </a:txBody>
                  <a:tcPr marL="87038" marR="87038" marT="43519" marB="43519" anchor="ctr">
                    <a:lnL>
                      <a:noFill/>
                    </a:lnL>
                    <a:lnR>
                      <a:noFill/>
                    </a:lnR>
                    <a:lnT>
                      <a:noFill/>
                    </a:lnT>
                    <a:lnB>
                      <a:noFill/>
                    </a:lnB>
                  </a:tcPr>
                </a:tc>
                <a:tc>
                  <a:txBody>
                    <a:bodyPr/>
                    <a:lstStyle/>
                    <a:p>
                      <a:r>
                        <a:rPr lang="en-GB" sz="1700"/>
                        <a:t>verb</a:t>
                      </a:r>
                    </a:p>
                  </a:txBody>
                  <a:tcPr marL="87038" marR="87038" marT="43519" marB="43519" anchor="ctr">
                    <a:lnL>
                      <a:noFill/>
                    </a:lnL>
                    <a:lnR>
                      <a:noFill/>
                    </a:lnR>
                    <a:lnT>
                      <a:noFill/>
                    </a:lnT>
                    <a:lnB>
                      <a:noFill/>
                    </a:lnB>
                  </a:tcPr>
                </a:tc>
                <a:tc>
                  <a:txBody>
                    <a:bodyPr/>
                    <a:lstStyle/>
                    <a:p>
                      <a:r>
                        <a:rPr lang="en-GB" sz="1700"/>
                        <a:t>is, say, told, given, playing, would</a:t>
                      </a:r>
                    </a:p>
                  </a:txBody>
                  <a:tcPr marL="87038" marR="87038" marT="43519" marB="43519" anchor="ctr">
                    <a:lnL>
                      <a:noFill/>
                    </a:lnL>
                    <a:lnR>
                      <a:noFill/>
                    </a:lnR>
                    <a:lnT>
                      <a:noFill/>
                    </a:lnT>
                    <a:lnB>
                      <a:noFill/>
                    </a:lnB>
                  </a:tcPr>
                </a:tc>
                <a:extLst>
                  <a:ext uri="{0D108BD9-81ED-4DB2-BD59-A6C34878D82A}">
                    <a16:rowId xmlns:a16="http://schemas.microsoft.com/office/drawing/2014/main" val="3217032393"/>
                  </a:ext>
                </a:extLst>
              </a:tr>
              <a:tr h="373318">
                <a:tc>
                  <a:txBody>
                    <a:bodyPr/>
                    <a:lstStyle/>
                    <a:p>
                      <a:r>
                        <a:rPr lang="en-GB" sz="1700"/>
                        <a:t>.</a:t>
                      </a:r>
                    </a:p>
                  </a:txBody>
                  <a:tcPr marL="87038" marR="87038" marT="43519" marB="43519" anchor="ctr">
                    <a:lnL>
                      <a:noFill/>
                    </a:lnL>
                    <a:lnR>
                      <a:noFill/>
                    </a:lnR>
                    <a:lnT>
                      <a:noFill/>
                    </a:lnT>
                    <a:lnB>
                      <a:noFill/>
                    </a:lnB>
                  </a:tcPr>
                </a:tc>
                <a:tc>
                  <a:txBody>
                    <a:bodyPr/>
                    <a:lstStyle/>
                    <a:p>
                      <a:r>
                        <a:rPr lang="en-GB" sz="1700"/>
                        <a:t>punctuation marks</a:t>
                      </a:r>
                    </a:p>
                  </a:txBody>
                  <a:tcPr marL="87038" marR="87038" marT="43519" marB="43519" anchor="ctr">
                    <a:lnL>
                      <a:noFill/>
                    </a:lnL>
                    <a:lnR>
                      <a:noFill/>
                    </a:lnR>
                    <a:lnT>
                      <a:noFill/>
                    </a:lnT>
                    <a:lnB>
                      <a:noFill/>
                    </a:lnB>
                  </a:tcPr>
                </a:tc>
                <a:tc>
                  <a:txBody>
                    <a:bodyPr/>
                    <a:lstStyle/>
                    <a:p>
                      <a:r>
                        <a:rPr lang="en-GB" sz="1700"/>
                        <a:t>. , ; !</a:t>
                      </a:r>
                    </a:p>
                  </a:txBody>
                  <a:tcPr marL="87038" marR="87038" marT="43519" marB="43519" anchor="ctr">
                    <a:lnL>
                      <a:noFill/>
                    </a:lnL>
                    <a:lnR>
                      <a:noFill/>
                    </a:lnR>
                    <a:lnT>
                      <a:noFill/>
                    </a:lnT>
                    <a:lnB>
                      <a:noFill/>
                    </a:lnB>
                  </a:tcPr>
                </a:tc>
                <a:extLst>
                  <a:ext uri="{0D108BD9-81ED-4DB2-BD59-A6C34878D82A}">
                    <a16:rowId xmlns:a16="http://schemas.microsoft.com/office/drawing/2014/main" val="578674223"/>
                  </a:ext>
                </a:extLst>
              </a:tr>
              <a:tr h="373318">
                <a:tc>
                  <a:txBody>
                    <a:bodyPr/>
                    <a:lstStyle/>
                    <a:p>
                      <a:r>
                        <a:rPr lang="en-GB" sz="1700"/>
                        <a:t>X</a:t>
                      </a:r>
                    </a:p>
                  </a:txBody>
                  <a:tcPr marL="87038" marR="87038" marT="43519" marB="43519" anchor="ctr">
                    <a:lnL>
                      <a:noFill/>
                    </a:lnL>
                    <a:lnR>
                      <a:noFill/>
                    </a:lnR>
                    <a:lnT>
                      <a:noFill/>
                    </a:lnT>
                    <a:lnB>
                      <a:noFill/>
                    </a:lnB>
                  </a:tcPr>
                </a:tc>
                <a:tc>
                  <a:txBody>
                    <a:bodyPr/>
                    <a:lstStyle/>
                    <a:p>
                      <a:r>
                        <a:rPr lang="en-GB" sz="1700"/>
                        <a:t>other</a:t>
                      </a:r>
                    </a:p>
                  </a:txBody>
                  <a:tcPr marL="87038" marR="87038" marT="43519" marB="43519" anchor="ctr">
                    <a:lnL>
                      <a:noFill/>
                    </a:lnL>
                    <a:lnR>
                      <a:noFill/>
                    </a:lnR>
                    <a:lnT>
                      <a:noFill/>
                    </a:lnT>
                    <a:lnB>
                      <a:noFill/>
                    </a:lnB>
                  </a:tcPr>
                </a:tc>
                <a:tc>
                  <a:txBody>
                    <a:bodyPr/>
                    <a:lstStyle/>
                    <a:p>
                      <a:r>
                        <a:rPr lang="de-DE" sz="1700" dirty="0"/>
                        <a:t>ersatz, esprit, dunno, gr8, univeristy</a:t>
                      </a:r>
                    </a:p>
                  </a:txBody>
                  <a:tcPr marL="87038" marR="87038" marT="43519" marB="43519" anchor="ctr">
                    <a:lnL>
                      <a:noFill/>
                    </a:lnL>
                    <a:lnR>
                      <a:noFill/>
                    </a:lnR>
                    <a:lnT>
                      <a:noFill/>
                    </a:lnT>
                    <a:lnB>
                      <a:noFill/>
                    </a:lnB>
                  </a:tcPr>
                </a:tc>
                <a:extLst>
                  <a:ext uri="{0D108BD9-81ED-4DB2-BD59-A6C34878D82A}">
                    <a16:rowId xmlns:a16="http://schemas.microsoft.com/office/drawing/2014/main" val="2383287461"/>
                  </a:ext>
                </a:extLst>
              </a:tr>
            </a:tbl>
          </a:graphicData>
        </a:graphic>
      </p:graphicFrame>
    </p:spTree>
    <p:extLst>
      <p:ext uri="{BB962C8B-B14F-4D97-AF65-F5344CB8AC3E}">
        <p14:creationId xmlns:p14="http://schemas.microsoft.com/office/powerpoint/2010/main" val="1139369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215F3-A4A5-43A1-9A56-307EA58A3386}"/>
              </a:ext>
            </a:extLst>
          </p:cNvPr>
          <p:cNvSpPr>
            <a:spLocks noGrp="1"/>
          </p:cNvSpPr>
          <p:nvPr>
            <p:ph type="title"/>
          </p:nvPr>
        </p:nvSpPr>
        <p:spPr/>
        <p:txBody>
          <a:bodyPr/>
          <a:lstStyle/>
          <a:p>
            <a:pPr algn="r"/>
            <a:r>
              <a:rPr lang="en-GB" dirty="0"/>
              <a:t>Listing top 10 VERBS</a:t>
            </a:r>
          </a:p>
        </p:txBody>
      </p:sp>
      <p:sp>
        <p:nvSpPr>
          <p:cNvPr id="3" name="Content Placeholder 2">
            <a:extLst>
              <a:ext uri="{FF2B5EF4-FFF2-40B4-BE49-F238E27FC236}">
                <a16:creationId xmlns:a16="http://schemas.microsoft.com/office/drawing/2014/main" id="{C45D15E9-191A-4AAF-9981-B14B786702ED}"/>
              </a:ext>
            </a:extLst>
          </p:cNvPr>
          <p:cNvSpPr>
            <a:spLocks noGrp="1"/>
          </p:cNvSpPr>
          <p:nvPr>
            <p:ph idx="1"/>
          </p:nvPr>
        </p:nvSpPr>
        <p:spPr>
          <a:xfrm>
            <a:off x="191344" y="1916832"/>
            <a:ext cx="11737304" cy="4209332"/>
          </a:xfrm>
        </p:spPr>
        <p:txBody>
          <a:bodyPr/>
          <a:lstStyle/>
          <a:p>
            <a:pPr marL="0" indent="0">
              <a:buNone/>
            </a:pPr>
            <a:r>
              <a:rPr lang="en-GB" sz="2800" dirty="0"/>
              <a:t>Tags are given as word-type pairs:</a:t>
            </a:r>
            <a:endParaRPr lang="en-GB" sz="2000" dirty="0">
              <a:latin typeface="Courier New" panose="02070309020205020404" pitchFamily="49" charset="0"/>
              <a:cs typeface="Courier New" panose="02070309020205020404" pitchFamily="49" charset="0"/>
            </a:endParaRPr>
          </a:p>
          <a:p>
            <a:pPr marL="0" indent="0">
              <a:buNone/>
            </a:pPr>
            <a:r>
              <a:rPr lang="en-GB" sz="2000" dirty="0" err="1">
                <a:latin typeface="Courier New" panose="02070309020205020404" pitchFamily="49" charset="0"/>
                <a:cs typeface="Courier New" panose="02070309020205020404" pitchFamily="49" charset="0"/>
              </a:rPr>
              <a:t>freq</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nltk.FreqDist</a:t>
            </a:r>
            <a:r>
              <a:rPr lang="en-GB" sz="2000" dirty="0">
                <a:latin typeface="Courier New" panose="02070309020205020404" pitchFamily="49" charset="0"/>
                <a:cs typeface="Courier New" panose="02070309020205020404" pitchFamily="49" charset="0"/>
              </a:rPr>
              <a:t>(tagged)</a:t>
            </a:r>
          </a:p>
          <a:p>
            <a:pPr marL="0" indent="0">
              <a:buNone/>
            </a:pPr>
            <a:r>
              <a:rPr lang="en-GB" sz="2000" dirty="0">
                <a:latin typeface="Courier New" panose="02070309020205020404" pitchFamily="49" charset="0"/>
                <a:cs typeface="Courier New" panose="02070309020205020404" pitchFamily="49" charset="0"/>
              </a:rPr>
              <a:t>commonest =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[0], </a:t>
            </a:r>
            <a:r>
              <a:rPr lang="en-GB" sz="2000" dirty="0" err="1">
                <a:latin typeface="Courier New" panose="02070309020205020404" pitchFamily="49" charset="0"/>
                <a:cs typeface="Courier New" panose="02070309020205020404" pitchFamily="49" charset="0"/>
              </a:rPr>
              <a:t>fre</a:t>
            </a:r>
            <a:r>
              <a:rPr lang="en-GB" sz="2000" dirty="0">
                <a:latin typeface="Courier New" panose="02070309020205020404" pitchFamily="49" charset="0"/>
                <a:cs typeface="Courier New" panose="02070309020205020404" pitchFamily="49" charset="0"/>
              </a:rPr>
              <a:t>) for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 </a:t>
            </a:r>
            <a:r>
              <a:rPr lang="en-GB" sz="2000" dirty="0" err="1">
                <a:latin typeface="Courier New" panose="02070309020205020404" pitchFamily="49" charset="0"/>
                <a:cs typeface="Courier New" panose="02070309020205020404" pitchFamily="49" charset="0"/>
              </a:rPr>
              <a:t>fre</a:t>
            </a:r>
            <a:r>
              <a:rPr lang="en-GB" sz="2000" dirty="0">
                <a:latin typeface="Courier New" panose="02070309020205020404" pitchFamily="49" charset="0"/>
                <a:cs typeface="Courier New" panose="02070309020205020404" pitchFamily="49" charset="0"/>
              </a:rPr>
              <a:t>) in 					</a:t>
            </a:r>
            <a:r>
              <a:rPr lang="en-GB" sz="2000" dirty="0" err="1">
                <a:latin typeface="Courier New" panose="02070309020205020404" pitchFamily="49" charset="0"/>
                <a:cs typeface="Courier New" panose="02070309020205020404" pitchFamily="49" charset="0"/>
              </a:rPr>
              <a:t>freq.most_common</a:t>
            </a: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tag_pair</a:t>
            </a:r>
            <a:r>
              <a:rPr lang="en-GB" sz="2000" dirty="0">
                <a:latin typeface="Courier New" panose="02070309020205020404" pitchFamily="49" charset="0"/>
                <a:cs typeface="Courier New" panose="02070309020205020404" pitchFamily="49" charset="0"/>
              </a:rPr>
              <a:t>[1] == 'VERB']</a:t>
            </a:r>
          </a:p>
          <a:p>
            <a:pPr marL="0" indent="0">
              <a:buNone/>
            </a:pPr>
            <a:r>
              <a:rPr lang="en-GB" sz="2000" dirty="0">
                <a:latin typeface="Courier New" panose="02070309020205020404" pitchFamily="49" charset="0"/>
                <a:cs typeface="Courier New" panose="02070309020205020404" pitchFamily="49" charset="0"/>
              </a:rPr>
              <a:t>print(commonest[0:10])</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800" dirty="0"/>
              <a:t>Example output: </a:t>
            </a:r>
          </a:p>
          <a:p>
            <a:pPr marL="0" indent="0">
              <a:buNone/>
            </a:pPr>
            <a:r>
              <a:rPr lang="en-GB" sz="2000" dirty="0">
                <a:latin typeface="Courier New" panose="02070309020205020404" pitchFamily="49" charset="0"/>
                <a:cs typeface="Courier New" panose="02070309020205020404" pitchFamily="49" charset="0"/>
              </a:rPr>
              <a:t>[('was', 1208), ('had', 816), ('said', 770), ('be', 606), ("'s", 581), ('have', 521), ('do', 470), ('would', 468), ('is', 442), ('been', 387)]</a:t>
            </a:r>
          </a:p>
        </p:txBody>
      </p:sp>
    </p:spTree>
    <p:extLst>
      <p:ext uri="{BB962C8B-B14F-4D97-AF65-F5344CB8AC3E}">
        <p14:creationId xmlns:p14="http://schemas.microsoft.com/office/powerpoint/2010/main" val="2518431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A6843F-1F49-4584-B6B9-2BF0BD4BF0C6}"/>
              </a:ext>
            </a:extLst>
          </p:cNvPr>
          <p:cNvSpPr>
            <a:spLocks noGrp="1"/>
          </p:cNvSpPr>
          <p:nvPr>
            <p:ph type="title"/>
          </p:nvPr>
        </p:nvSpPr>
        <p:spPr/>
        <p:txBody>
          <a:bodyPr/>
          <a:lstStyle/>
          <a:p>
            <a:pPr algn="r"/>
            <a:r>
              <a:rPr lang="en-GB" dirty="0"/>
              <a:t>Chunking</a:t>
            </a:r>
          </a:p>
        </p:txBody>
      </p:sp>
      <p:sp>
        <p:nvSpPr>
          <p:cNvPr id="3" name="Content Placeholder 2">
            <a:extLst>
              <a:ext uri="{FF2B5EF4-FFF2-40B4-BE49-F238E27FC236}">
                <a16:creationId xmlns:a16="http://schemas.microsoft.com/office/drawing/2014/main" id="{78C033D2-2BC0-43EA-B559-4D09B6BFA246}"/>
              </a:ext>
            </a:extLst>
          </p:cNvPr>
          <p:cNvSpPr>
            <a:spLocks noGrp="1"/>
          </p:cNvSpPr>
          <p:nvPr>
            <p:ph idx="1"/>
          </p:nvPr>
        </p:nvSpPr>
        <p:spPr>
          <a:xfrm>
            <a:off x="609600" y="1052736"/>
            <a:ext cx="10972800" cy="5530625"/>
          </a:xfrm>
        </p:spPr>
        <p:txBody>
          <a:bodyPr/>
          <a:lstStyle/>
          <a:p>
            <a:pPr marL="0" indent="0">
              <a:buNone/>
            </a:pPr>
            <a:r>
              <a:rPr lang="en-GB" sz="2400" dirty="0"/>
              <a:t>Once we have tags, we can search for specific combinations. </a:t>
            </a:r>
          </a:p>
          <a:p>
            <a:pPr marL="0" indent="0">
              <a:buNone/>
            </a:pPr>
            <a:r>
              <a:rPr lang="en-GB" sz="2400" dirty="0"/>
              <a:t>For example, text that is two nouns next to each other.</a:t>
            </a:r>
          </a:p>
          <a:p>
            <a:pPr marL="514350" indent="-514350">
              <a:buAutoNum type="arabicParenR"/>
            </a:pPr>
            <a:r>
              <a:rPr lang="en-GB" sz="2400" dirty="0"/>
              <a:t>Collect sentences or other sequences to analyse.</a:t>
            </a:r>
          </a:p>
          <a:p>
            <a:pPr marL="514350" indent="-514350">
              <a:buAutoNum type="arabicParenR"/>
            </a:pPr>
            <a:r>
              <a:rPr lang="en-GB" sz="2400" dirty="0"/>
              <a:t>Construct a grammar to search for.</a:t>
            </a:r>
          </a:p>
          <a:p>
            <a:pPr marL="514350" indent="-514350">
              <a:buAutoNum type="arabicParenR"/>
            </a:pPr>
            <a:r>
              <a:rPr lang="en-GB" sz="2400" dirty="0"/>
              <a:t>Find parts matching grammar.</a:t>
            </a:r>
          </a:p>
          <a:p>
            <a:pPr marL="514350" indent="-514350">
              <a:buAutoNum type="arabicParenR"/>
            </a:pPr>
            <a:endParaRPr lang="en-GB" sz="2400" dirty="0"/>
          </a:p>
          <a:p>
            <a:pPr marL="0" indent="0">
              <a:buNone/>
            </a:pPr>
            <a:r>
              <a:rPr lang="en-GB" sz="2400" dirty="0"/>
              <a:t>Grammar uses regex-like statements:</a:t>
            </a:r>
          </a:p>
          <a:p>
            <a:pPr marL="0" indent="0">
              <a:buNone/>
            </a:pPr>
            <a:r>
              <a:rPr lang="en-GB" sz="2400" dirty="0">
                <a:latin typeface="Courier New" panose="02070309020205020404" pitchFamily="49" charset="0"/>
                <a:cs typeface="Courier New" panose="02070309020205020404" pitchFamily="49" charset="0"/>
              </a:rPr>
              <a:t>&lt;NOUN&gt;+</a:t>
            </a:r>
            <a:r>
              <a:rPr lang="en-GB" sz="2400" dirty="0"/>
              <a:t>		One or more NOUN tags</a:t>
            </a:r>
          </a:p>
          <a:p>
            <a:pPr marL="0" indent="0">
              <a:buNone/>
            </a:pPr>
            <a:r>
              <a:rPr lang="en-GB" sz="2400" dirty="0">
                <a:latin typeface="Courier New" panose="02070309020205020404" pitchFamily="49" charset="0"/>
                <a:cs typeface="Courier New" panose="02070309020205020404" pitchFamily="49" charset="0"/>
              </a:rPr>
              <a:t>&lt;NOUN&gt;|&lt;VERB&gt; 	</a:t>
            </a:r>
            <a:r>
              <a:rPr lang="en-GB" sz="2400" dirty="0"/>
              <a:t>Noun or verb</a:t>
            </a:r>
          </a:p>
          <a:p>
            <a:pPr marL="0" indent="0">
              <a:buNone/>
            </a:pPr>
            <a:r>
              <a:rPr lang="en-GB" sz="2400" dirty="0">
                <a:latin typeface="Courier New" panose="02070309020205020404" pitchFamily="49" charset="0"/>
                <a:cs typeface="Courier New" panose="02070309020205020404" pitchFamily="49" charset="0"/>
              </a:rPr>
              <a:t>&lt;N.*&gt;			</a:t>
            </a:r>
            <a:r>
              <a:rPr lang="en-GB" sz="2400" dirty="0"/>
              <a:t>Tag starting N</a:t>
            </a:r>
          </a:p>
          <a:p>
            <a:pPr marL="0" indent="0">
              <a:buNone/>
            </a:pPr>
            <a:r>
              <a:rPr lang="en-GB" sz="2400" dirty="0">
                <a:latin typeface="Courier New" panose="02070309020205020404" pitchFamily="49" charset="0"/>
                <a:cs typeface="Courier New" panose="02070309020205020404" pitchFamily="49" charset="0"/>
              </a:rPr>
              <a:t>&lt;NOUN&gt;?</a:t>
            </a:r>
            <a:r>
              <a:rPr lang="en-GB" sz="2400" dirty="0"/>
              <a:t>		Optional NOUN</a:t>
            </a:r>
          </a:p>
          <a:p>
            <a:pPr marL="0" indent="0">
              <a:buNone/>
            </a:pPr>
            <a:r>
              <a:rPr lang="en-GB" sz="2400" dirty="0">
                <a:latin typeface="Courier New" panose="02070309020205020404" pitchFamily="49" charset="0"/>
                <a:cs typeface="Courier New" panose="02070309020205020404" pitchFamily="49" charset="0"/>
              </a:rPr>
              <a:t>&lt;NOUN&gt;* 		</a:t>
            </a:r>
            <a:r>
              <a:rPr lang="en-GB" sz="2400" dirty="0"/>
              <a:t>Any number of NOUN</a:t>
            </a:r>
          </a:p>
          <a:p>
            <a:pPr marL="0" indent="0">
              <a:buNone/>
            </a:pPr>
            <a:endParaRPr lang="en-GB" dirty="0"/>
          </a:p>
        </p:txBody>
      </p:sp>
    </p:spTree>
    <p:extLst>
      <p:ext uri="{BB962C8B-B14F-4D97-AF65-F5344CB8AC3E}">
        <p14:creationId xmlns:p14="http://schemas.microsoft.com/office/powerpoint/2010/main" val="17424667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9F4C147-9B9D-42D2-9E8B-8DC7184E36E9}"/>
              </a:ext>
            </a:extLst>
          </p:cNvPr>
          <p:cNvSpPr>
            <a:spLocks noGrp="1"/>
          </p:cNvSpPr>
          <p:nvPr>
            <p:ph idx="1"/>
          </p:nvPr>
        </p:nvSpPr>
        <p:spPr/>
        <p:txBody>
          <a:bodyPr/>
          <a:lstStyle/>
          <a:p>
            <a:pPr marL="0" indent="0">
              <a:buNone/>
            </a:pPr>
            <a:r>
              <a:rPr lang="en-GB" sz="2400" dirty="0">
                <a:latin typeface="Courier New" panose="02070309020205020404" pitchFamily="49" charset="0"/>
                <a:cs typeface="Courier New" panose="02070309020205020404" pitchFamily="49" charset="0"/>
              </a:rPr>
              <a:t>sentences = []</a:t>
            </a:r>
          </a:p>
          <a:p>
            <a:pPr marL="0" indent="0">
              <a:buNone/>
            </a:pPr>
            <a:r>
              <a:rPr lang="en-GB" sz="2400" dirty="0">
                <a:latin typeface="Courier New" panose="02070309020205020404" pitchFamily="49" charset="0"/>
                <a:cs typeface="Courier New" panose="02070309020205020404" pitchFamily="49" charset="0"/>
              </a:rPr>
              <a:t>sentence = []</a:t>
            </a:r>
          </a:p>
          <a:p>
            <a:pPr marL="0" indent="0">
              <a:buNone/>
            </a:pPr>
            <a:r>
              <a:rPr lang="en-GB" sz="2400" dirty="0">
                <a:latin typeface="Courier New" panose="02070309020205020404" pitchFamily="49" charset="0"/>
                <a:cs typeface="Courier New" panose="02070309020205020404" pitchFamily="49" charset="0"/>
              </a:rPr>
              <a:t>for tag in tagged:</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sentence.append</a:t>
            </a:r>
            <a:r>
              <a:rPr lang="en-GB" sz="2400" dirty="0">
                <a:latin typeface="Courier New" panose="02070309020205020404" pitchFamily="49" charset="0"/>
                <a:cs typeface="Courier New" panose="02070309020205020404" pitchFamily="49" charset="0"/>
              </a:rPr>
              <a:t>(tag)</a:t>
            </a:r>
          </a:p>
          <a:p>
            <a:pPr marL="0" indent="0">
              <a:buNone/>
            </a:pPr>
            <a:r>
              <a:rPr lang="en-GB" sz="2400" dirty="0">
                <a:latin typeface="Courier New" panose="02070309020205020404" pitchFamily="49" charset="0"/>
                <a:cs typeface="Courier New" panose="02070309020205020404" pitchFamily="49" charset="0"/>
              </a:rPr>
              <a:t>    if tag[0] == ".":</a:t>
            </a:r>
          </a:p>
          <a:p>
            <a:pPr marL="0" indent="0">
              <a:buNone/>
            </a:pPr>
            <a:r>
              <a:rPr lang="en-GB" sz="2400" dirty="0">
                <a:latin typeface="Courier New" panose="02070309020205020404" pitchFamily="49" charset="0"/>
                <a:cs typeface="Courier New" panose="02070309020205020404" pitchFamily="49" charset="0"/>
              </a:rPr>
              <a:t>        </a:t>
            </a:r>
            <a:r>
              <a:rPr lang="en-GB" sz="2400" dirty="0" err="1">
                <a:latin typeface="Courier New" panose="02070309020205020404" pitchFamily="49" charset="0"/>
                <a:cs typeface="Courier New" panose="02070309020205020404" pitchFamily="49" charset="0"/>
              </a:rPr>
              <a:t>sentences.append</a:t>
            </a:r>
            <a:r>
              <a:rPr lang="en-GB" sz="2400" dirty="0">
                <a:latin typeface="Courier New" panose="02070309020205020404" pitchFamily="49" charset="0"/>
                <a:cs typeface="Courier New" panose="02070309020205020404" pitchFamily="49" charset="0"/>
              </a:rPr>
              <a:t>(sentence)</a:t>
            </a:r>
          </a:p>
          <a:p>
            <a:pPr marL="0" indent="0">
              <a:buNone/>
            </a:pPr>
            <a:r>
              <a:rPr lang="en-GB" sz="2400" dirty="0">
                <a:latin typeface="Courier New" panose="02070309020205020404" pitchFamily="49" charset="0"/>
                <a:cs typeface="Courier New" panose="02070309020205020404" pitchFamily="49" charset="0"/>
              </a:rPr>
              <a:t>        sentence = []</a:t>
            </a:r>
          </a:p>
          <a:p>
            <a:pPr marL="0" indent="0">
              <a:buNone/>
            </a:pPr>
            <a:r>
              <a:rPr lang="en-GB" sz="2400" dirty="0">
                <a:latin typeface="Courier New" panose="02070309020205020404" pitchFamily="49" charset="0"/>
                <a:cs typeface="Courier New" panose="02070309020205020404" pitchFamily="49" charset="0"/>
              </a:rPr>
              <a:t>        continue</a:t>
            </a:r>
          </a:p>
        </p:txBody>
      </p:sp>
    </p:spTree>
    <p:extLst>
      <p:ext uri="{BB962C8B-B14F-4D97-AF65-F5344CB8AC3E}">
        <p14:creationId xmlns:p14="http://schemas.microsoft.com/office/powerpoint/2010/main" val="11596918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008C7C-D01C-4BA6-9964-40DF2AD8B96C}"/>
              </a:ext>
            </a:extLst>
          </p:cNvPr>
          <p:cNvSpPr>
            <a:spLocks noGrp="1"/>
          </p:cNvSpPr>
          <p:nvPr>
            <p:ph idx="1"/>
          </p:nvPr>
        </p:nvSpPr>
        <p:spPr/>
        <p:txBody>
          <a:bodyPr/>
          <a:lstStyle/>
          <a:p>
            <a:pPr marL="0" indent="0">
              <a:buNone/>
            </a:pPr>
            <a:r>
              <a:rPr lang="en-GB" sz="2000" dirty="0">
                <a:latin typeface="Courier New" panose="02070309020205020404" pitchFamily="49" charset="0"/>
                <a:cs typeface="Courier New" panose="02070309020205020404" pitchFamily="49" charset="0"/>
              </a:rPr>
              <a:t>grammar = "</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{&lt;NOUN&gt;&lt;NOUN&gt;}"</a:t>
            </a:r>
          </a:p>
          <a:p>
            <a:pPr marL="0" indent="0">
              <a:buNone/>
            </a:pPr>
            <a:r>
              <a:rPr lang="en-GB" sz="2000" dirty="0" err="1">
                <a:latin typeface="Courier New" panose="02070309020205020404" pitchFamily="49" charset="0"/>
                <a:cs typeface="Courier New" panose="02070309020205020404" pitchFamily="49" charset="0"/>
              </a:rPr>
              <a:t>chunkparser</a:t>
            </a:r>
            <a:r>
              <a:rPr lang="en-GB" sz="2000" dirty="0">
                <a:latin typeface="Courier New" panose="02070309020205020404" pitchFamily="49" charset="0"/>
                <a:cs typeface="Courier New" panose="02070309020205020404" pitchFamily="49" charset="0"/>
              </a:rPr>
              <a:t> = </a:t>
            </a:r>
            <a:r>
              <a:rPr lang="en-GB" sz="2000" dirty="0" err="1">
                <a:latin typeface="Courier New" panose="02070309020205020404" pitchFamily="49" charset="0"/>
                <a:cs typeface="Courier New" panose="02070309020205020404" pitchFamily="49" charset="0"/>
              </a:rPr>
              <a:t>nltk.RegexpParser</a:t>
            </a:r>
            <a:r>
              <a:rPr lang="en-GB" sz="2000" dirty="0">
                <a:latin typeface="Courier New" panose="02070309020205020404" pitchFamily="49" charset="0"/>
                <a:cs typeface="Courier New" panose="02070309020205020404" pitchFamily="49" charset="0"/>
              </a:rPr>
              <a:t>(grammar)</a:t>
            </a:r>
          </a:p>
          <a:p>
            <a:pPr marL="0" indent="0">
              <a:buNone/>
            </a:pPr>
            <a:endParaRPr lang="en-GB" sz="2000" dirty="0">
              <a:latin typeface="Courier New" panose="02070309020205020404" pitchFamily="49" charset="0"/>
              <a:cs typeface="Courier New" panose="02070309020205020404" pitchFamily="49" charset="0"/>
            </a:endParaRPr>
          </a:p>
          <a:p>
            <a:pPr marL="0" indent="0">
              <a:buNone/>
            </a:pPr>
            <a:r>
              <a:rPr lang="en-GB" sz="2000" dirty="0">
                <a:latin typeface="Courier New" panose="02070309020205020404" pitchFamily="49" charset="0"/>
                <a:cs typeface="Courier New" panose="02070309020205020404" pitchFamily="49" charset="0"/>
              </a:rPr>
              <a:t>for sentence in sentences[0:1000]:		# Note, takes a while</a:t>
            </a:r>
          </a:p>
          <a:p>
            <a:pPr marL="0" indent="0">
              <a:buNone/>
            </a:pPr>
            <a:r>
              <a:rPr lang="en-GB" sz="2000" dirty="0">
                <a:latin typeface="Courier New" panose="02070309020205020404" pitchFamily="49" charset="0"/>
                <a:cs typeface="Courier New" panose="02070309020205020404" pitchFamily="49" charset="0"/>
              </a:rPr>
              <a:t>    tree = </a:t>
            </a:r>
            <a:r>
              <a:rPr lang="en-GB" sz="2000" dirty="0" err="1">
                <a:latin typeface="Courier New" panose="02070309020205020404" pitchFamily="49" charset="0"/>
                <a:cs typeface="Courier New" panose="02070309020205020404" pitchFamily="49" charset="0"/>
              </a:rPr>
              <a:t>chunkparser.parse</a:t>
            </a:r>
            <a:r>
              <a:rPr lang="en-GB" sz="2000" dirty="0">
                <a:latin typeface="Courier New" panose="02070309020205020404" pitchFamily="49" charset="0"/>
                <a:cs typeface="Courier New" panose="02070309020205020404" pitchFamily="49" charset="0"/>
              </a:rPr>
              <a:t>(sentence)</a:t>
            </a:r>
          </a:p>
          <a:p>
            <a:pPr marL="0" indent="0">
              <a:buNone/>
            </a:pPr>
            <a:r>
              <a:rPr lang="en-GB" sz="2000" dirty="0">
                <a:latin typeface="Courier New" panose="02070309020205020404" pitchFamily="49" charset="0"/>
                <a:cs typeface="Courier New" panose="02070309020205020404" pitchFamily="49" charset="0"/>
              </a:rPr>
              <a:t>    for subtree in </a:t>
            </a:r>
            <a:r>
              <a:rPr lang="en-GB" sz="2000" dirty="0" err="1">
                <a:latin typeface="Courier New" panose="02070309020205020404" pitchFamily="49" charset="0"/>
                <a:cs typeface="Courier New" panose="02070309020205020404" pitchFamily="49" charset="0"/>
              </a:rPr>
              <a:t>tree.subtrees</a:t>
            </a:r>
            <a:r>
              <a:rPr lang="en-GB" sz="2000" dirty="0">
                <a:latin typeface="Courier New" panose="02070309020205020404" pitchFamily="49" charset="0"/>
                <a:cs typeface="Courier New" panose="02070309020205020404" pitchFamily="49" charset="0"/>
              </a:rPr>
              <a:t>():</a:t>
            </a:r>
          </a:p>
          <a:p>
            <a:pPr marL="0" indent="0">
              <a:buNone/>
            </a:pPr>
            <a:r>
              <a:rPr lang="en-GB" sz="2000" dirty="0">
                <a:latin typeface="Courier New" panose="02070309020205020404" pitchFamily="49" charset="0"/>
                <a:cs typeface="Courier New" panose="02070309020205020404" pitchFamily="49" charset="0"/>
              </a:rPr>
              <a:t>        if </a:t>
            </a:r>
            <a:r>
              <a:rPr lang="en-GB" sz="2000" dirty="0" err="1">
                <a:latin typeface="Courier New" panose="02070309020205020404" pitchFamily="49" charset="0"/>
                <a:cs typeface="Courier New" panose="02070309020205020404" pitchFamily="49" charset="0"/>
              </a:rPr>
              <a:t>subtree.label</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print(subtree)</a:t>
            </a:r>
          </a:p>
          <a:p>
            <a:pPr marL="0" indent="0">
              <a:buNone/>
            </a:pPr>
            <a:r>
              <a:rPr lang="en-GB" sz="2800" dirty="0"/>
              <a:t>Example output:</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army/NOUN officer/NOUN)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work/NOUN today/NOUN)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office/NOUN i/NOUN)</a:t>
            </a:r>
          </a:p>
          <a:p>
            <a:pPr marL="0" indent="0">
              <a:buNone/>
            </a:pP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TwoNouns</a:t>
            </a:r>
            <a:r>
              <a:rPr lang="en-GB" sz="2000" dirty="0">
                <a:latin typeface="Courier New" panose="02070309020205020404" pitchFamily="49" charset="0"/>
                <a:cs typeface="Courier New" panose="02070309020205020404" pitchFamily="49" charset="0"/>
              </a:rPr>
              <a:t> wooden/NOUN benches/NOUN)</a:t>
            </a:r>
          </a:p>
        </p:txBody>
      </p:sp>
    </p:spTree>
    <p:extLst>
      <p:ext uri="{BB962C8B-B14F-4D97-AF65-F5344CB8AC3E}">
        <p14:creationId xmlns:p14="http://schemas.microsoft.com/office/powerpoint/2010/main" val="34476517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FA24EC-6D69-4015-B029-776755FB6EA1}"/>
              </a:ext>
            </a:extLst>
          </p:cNvPr>
          <p:cNvSpPr>
            <a:spLocks noGrp="1"/>
          </p:cNvSpPr>
          <p:nvPr>
            <p:ph type="title"/>
          </p:nvPr>
        </p:nvSpPr>
        <p:spPr/>
        <p:txBody>
          <a:bodyPr/>
          <a:lstStyle/>
          <a:p>
            <a:pPr algn="r"/>
            <a:r>
              <a:rPr lang="en-GB" dirty="0"/>
              <a:t>Machine translation</a:t>
            </a:r>
          </a:p>
        </p:txBody>
      </p:sp>
      <p:sp>
        <p:nvSpPr>
          <p:cNvPr id="3" name="Content Placeholder 2">
            <a:extLst>
              <a:ext uri="{FF2B5EF4-FFF2-40B4-BE49-F238E27FC236}">
                <a16:creationId xmlns:a16="http://schemas.microsoft.com/office/drawing/2014/main" id="{5A17FA79-07AD-4516-A652-0F7119BBD5CE}"/>
              </a:ext>
            </a:extLst>
          </p:cNvPr>
          <p:cNvSpPr>
            <a:spLocks noGrp="1"/>
          </p:cNvSpPr>
          <p:nvPr>
            <p:ph idx="1"/>
          </p:nvPr>
        </p:nvSpPr>
        <p:spPr/>
        <p:txBody>
          <a:bodyPr/>
          <a:lstStyle/>
          <a:p>
            <a:pPr marL="0" indent="0">
              <a:buNone/>
            </a:pPr>
            <a:r>
              <a:rPr lang="en-GB" dirty="0"/>
              <a:t>Swadesh wordlists are 200 common words from a variety of languages identified by ISO 639 two-letter codes gainable using:</a:t>
            </a:r>
          </a:p>
          <a:p>
            <a:pPr marL="0" indent="0">
              <a:buNone/>
            </a:pPr>
            <a:r>
              <a:rPr lang="en-GB" sz="2800" dirty="0" err="1">
                <a:latin typeface="Courier New" panose="02070309020205020404" pitchFamily="49" charset="0"/>
                <a:cs typeface="Courier New" panose="02070309020205020404" pitchFamily="49" charset="0"/>
              </a:rPr>
              <a:t>swadesh.fileids</a:t>
            </a:r>
            <a:r>
              <a:rPr lang="en-GB" sz="2800" dirty="0">
                <a:latin typeface="Courier New" panose="02070309020205020404" pitchFamily="49" charset="0"/>
                <a:cs typeface="Courier New" panose="02070309020205020404" pitchFamily="49" charset="0"/>
              </a:rPr>
              <a:t>()</a:t>
            </a:r>
          </a:p>
          <a:p>
            <a:pPr marL="0" indent="0">
              <a:buNone/>
            </a:pPr>
            <a:endParaRPr lang="en-GB" sz="2800" dirty="0">
              <a:latin typeface="Courier New" panose="02070309020205020404" pitchFamily="49" charset="0"/>
              <a:cs typeface="Courier New" panose="02070309020205020404" pitchFamily="49" charset="0"/>
            </a:endParaRPr>
          </a:p>
          <a:p>
            <a:pPr marL="0" indent="0">
              <a:buNone/>
            </a:pPr>
            <a:r>
              <a:rPr lang="en-GB" sz="2800" dirty="0">
                <a:latin typeface="Courier New" panose="02070309020205020404" pitchFamily="49" charset="0"/>
                <a:cs typeface="Courier New" panose="02070309020205020404" pitchFamily="49" charset="0"/>
              </a:rPr>
              <a:t>from </a:t>
            </a:r>
            <a:r>
              <a:rPr lang="en-GB" sz="2800" dirty="0" err="1">
                <a:latin typeface="Courier New" panose="02070309020205020404" pitchFamily="49" charset="0"/>
                <a:cs typeface="Courier New" panose="02070309020205020404" pitchFamily="49" charset="0"/>
              </a:rPr>
              <a:t>nltk.corpus</a:t>
            </a:r>
            <a:r>
              <a:rPr lang="en-GB" sz="2800" dirty="0">
                <a:latin typeface="Courier New" panose="02070309020205020404" pitchFamily="49" charset="0"/>
                <a:cs typeface="Courier New" panose="02070309020205020404" pitchFamily="49" charset="0"/>
              </a:rPr>
              <a:t> import </a:t>
            </a:r>
            <a:r>
              <a:rPr lang="en-GB" sz="2800" dirty="0" err="1">
                <a:latin typeface="Courier New" panose="02070309020205020404" pitchFamily="49" charset="0"/>
                <a:cs typeface="Courier New" panose="02070309020205020404" pitchFamily="49" charset="0"/>
              </a:rPr>
              <a:t>swadesh</a:t>
            </a:r>
            <a:endParaRPr lang="en-GB" sz="2800" dirty="0">
              <a:latin typeface="Courier New" panose="02070309020205020404" pitchFamily="49" charset="0"/>
              <a:cs typeface="Courier New" panose="02070309020205020404" pitchFamily="49" charset="0"/>
            </a:endParaRPr>
          </a:p>
          <a:p>
            <a:pPr marL="0" indent="0">
              <a:buNone/>
            </a:pPr>
            <a:r>
              <a:rPr lang="en-GB" sz="2800" dirty="0">
                <a:latin typeface="Courier New" panose="02070309020205020404" pitchFamily="49" charset="0"/>
                <a:cs typeface="Courier New" panose="02070309020205020404" pitchFamily="49" charset="0"/>
              </a:rPr>
              <a:t>fr2en = </a:t>
            </a:r>
            <a:r>
              <a:rPr lang="en-GB" sz="2800" dirty="0" err="1">
                <a:latin typeface="Courier New" panose="02070309020205020404" pitchFamily="49" charset="0"/>
                <a:cs typeface="Courier New" panose="02070309020205020404" pitchFamily="49" charset="0"/>
              </a:rPr>
              <a:t>swadesh.entries</a:t>
            </a:r>
            <a:r>
              <a:rPr lang="en-GB" sz="2800" dirty="0">
                <a:latin typeface="Courier New" panose="02070309020205020404" pitchFamily="49" charset="0"/>
                <a:cs typeface="Courier New" panose="02070309020205020404" pitchFamily="49" charset="0"/>
              </a:rPr>
              <a:t>(['</a:t>
            </a:r>
            <a:r>
              <a:rPr lang="en-GB" sz="2800" dirty="0" err="1">
                <a:latin typeface="Courier New" panose="02070309020205020404" pitchFamily="49" charset="0"/>
                <a:cs typeface="Courier New" panose="02070309020205020404" pitchFamily="49" charset="0"/>
              </a:rPr>
              <a:t>fr</a:t>
            </a:r>
            <a:r>
              <a:rPr lang="en-GB" sz="2800" dirty="0">
                <a:latin typeface="Courier New" panose="02070309020205020404" pitchFamily="49" charset="0"/>
                <a:cs typeface="Courier New" panose="02070309020205020404" pitchFamily="49" charset="0"/>
              </a:rPr>
              <a:t>', '</a:t>
            </a:r>
            <a:r>
              <a:rPr lang="en-GB" sz="2800" dirty="0" err="1">
                <a:latin typeface="Courier New" panose="02070309020205020404" pitchFamily="49" charset="0"/>
                <a:cs typeface="Courier New" panose="02070309020205020404" pitchFamily="49" charset="0"/>
              </a:rPr>
              <a:t>en</a:t>
            </a:r>
            <a:r>
              <a:rPr lang="en-GB" sz="2800" dirty="0">
                <a:latin typeface="Courier New" panose="02070309020205020404" pitchFamily="49" charset="0"/>
                <a:cs typeface="Courier New" panose="02070309020205020404" pitchFamily="49" charset="0"/>
              </a:rPr>
              <a:t>'])</a:t>
            </a:r>
          </a:p>
          <a:p>
            <a:pPr marL="0" indent="0">
              <a:buNone/>
            </a:pPr>
            <a:r>
              <a:rPr lang="en-GB" sz="2800" dirty="0">
                <a:latin typeface="Courier New" panose="02070309020205020404" pitchFamily="49" charset="0"/>
                <a:cs typeface="Courier New" panose="02070309020205020404" pitchFamily="49" charset="0"/>
              </a:rPr>
              <a:t>translate = </a:t>
            </a:r>
            <a:r>
              <a:rPr lang="en-GB" sz="2800" dirty="0" err="1">
                <a:latin typeface="Courier New" panose="02070309020205020404" pitchFamily="49" charset="0"/>
                <a:cs typeface="Courier New" panose="02070309020205020404" pitchFamily="49" charset="0"/>
              </a:rPr>
              <a:t>dict</a:t>
            </a:r>
            <a:r>
              <a:rPr lang="en-GB" sz="2800" dirty="0">
                <a:latin typeface="Courier New" panose="02070309020205020404" pitchFamily="49" charset="0"/>
                <a:cs typeface="Courier New" panose="02070309020205020404" pitchFamily="49" charset="0"/>
              </a:rPr>
              <a:t>(fr2en)</a:t>
            </a:r>
          </a:p>
          <a:p>
            <a:pPr marL="0" indent="0">
              <a:buNone/>
            </a:pPr>
            <a:r>
              <a:rPr lang="en-GB" sz="2800" dirty="0" err="1">
                <a:latin typeface="Courier New" panose="02070309020205020404" pitchFamily="49" charset="0"/>
                <a:cs typeface="Courier New" panose="02070309020205020404" pitchFamily="49" charset="0"/>
              </a:rPr>
              <a:t>eng</a:t>
            </a:r>
            <a:r>
              <a:rPr lang="en-GB" sz="2800" dirty="0">
                <a:latin typeface="Courier New" panose="02070309020205020404" pitchFamily="49" charset="0"/>
                <a:cs typeface="Courier New" panose="02070309020205020404" pitchFamily="49" charset="0"/>
              </a:rPr>
              <a:t> = translate['</a:t>
            </a:r>
            <a:r>
              <a:rPr lang="en-GB" sz="2800" dirty="0" err="1">
                <a:latin typeface="Courier New" panose="02070309020205020404" pitchFamily="49" charset="0"/>
                <a:cs typeface="Courier New" panose="02070309020205020404" pitchFamily="49" charset="0"/>
              </a:rPr>
              <a:t>chien</a:t>
            </a:r>
            <a:r>
              <a:rPr lang="en-GB" sz="28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2140383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BEC29-3080-4146-803E-D11372660B92}"/>
              </a:ext>
            </a:extLst>
          </p:cNvPr>
          <p:cNvSpPr>
            <a:spLocks noGrp="1"/>
          </p:cNvSpPr>
          <p:nvPr>
            <p:ph type="title"/>
          </p:nvPr>
        </p:nvSpPr>
        <p:spPr/>
        <p:txBody>
          <a:bodyPr/>
          <a:lstStyle/>
          <a:p>
            <a:pPr algn="r"/>
            <a:r>
              <a:rPr lang="en-GB" dirty="0"/>
              <a:t>Wordnets</a:t>
            </a:r>
          </a:p>
        </p:txBody>
      </p:sp>
      <p:sp>
        <p:nvSpPr>
          <p:cNvPr id="3" name="Content Placeholder 2">
            <a:extLst>
              <a:ext uri="{FF2B5EF4-FFF2-40B4-BE49-F238E27FC236}">
                <a16:creationId xmlns:a16="http://schemas.microsoft.com/office/drawing/2014/main" id="{83229F0F-E9C7-48F8-BE00-BFE1A3E08C36}"/>
              </a:ext>
            </a:extLst>
          </p:cNvPr>
          <p:cNvSpPr>
            <a:spLocks noGrp="1"/>
          </p:cNvSpPr>
          <p:nvPr>
            <p:ph idx="1"/>
          </p:nvPr>
        </p:nvSpPr>
        <p:spPr>
          <a:xfrm>
            <a:off x="609600" y="1268761"/>
            <a:ext cx="10972800" cy="4857404"/>
          </a:xfrm>
        </p:spPr>
        <p:txBody>
          <a:bodyPr/>
          <a:lstStyle/>
          <a:p>
            <a:pPr marL="0" indent="0">
              <a:buNone/>
            </a:pPr>
            <a:r>
              <a:rPr lang="en-GB" dirty="0"/>
              <a:t>Wordnets are structured networks of words that are related. </a:t>
            </a:r>
          </a:p>
          <a:p>
            <a:pPr marL="0" indent="0">
              <a:buNone/>
            </a:pPr>
            <a:r>
              <a:rPr lang="en-GB" dirty="0"/>
              <a:t>They can be set up in </a:t>
            </a:r>
            <a:r>
              <a:rPr lang="en-GB" dirty="0" err="1"/>
              <a:t>nltk</a:t>
            </a:r>
            <a:r>
              <a:rPr lang="en-GB" dirty="0"/>
              <a:t>, but it also comes with some standard ones. </a:t>
            </a:r>
          </a:p>
          <a:p>
            <a:pPr marL="0" indent="0">
              <a:buNone/>
            </a:pPr>
            <a:r>
              <a:rPr lang="en-GB" dirty="0"/>
              <a:t>These are usable to find synonyms, antonyms, generalisations and more specific words, along with entailed verbs (that is, verbs that generally go with specific words like swim and swimming pool).</a:t>
            </a:r>
          </a:p>
          <a:p>
            <a:pPr marL="0" indent="0">
              <a:buNone/>
            </a:pPr>
            <a:r>
              <a:rPr lang="en-GB" dirty="0"/>
              <a:t>Also find semantically similar words (useful for search)</a:t>
            </a:r>
          </a:p>
          <a:p>
            <a:pPr marL="0" indent="0">
              <a:buNone/>
            </a:pPr>
            <a:r>
              <a:rPr lang="en-GB" dirty="0">
                <a:solidFill>
                  <a:schemeClr val="tx2">
                    <a:lumMod val="60000"/>
                    <a:lumOff val="40000"/>
                  </a:schemeClr>
                </a:solidFill>
              </a:rPr>
              <a:t>http://www.nltk.org/book/ch02.html#ex-car1</a:t>
            </a:r>
          </a:p>
        </p:txBody>
      </p:sp>
    </p:spTree>
    <p:extLst>
      <p:ext uri="{BB962C8B-B14F-4D97-AF65-F5344CB8AC3E}">
        <p14:creationId xmlns:p14="http://schemas.microsoft.com/office/powerpoint/2010/main" val="17088064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8BA5E4-0027-4EC3-9680-4F5D092A6329}"/>
              </a:ext>
            </a:extLst>
          </p:cNvPr>
          <p:cNvSpPr>
            <a:spLocks noGrp="1"/>
          </p:cNvSpPr>
          <p:nvPr>
            <p:ph type="title"/>
          </p:nvPr>
        </p:nvSpPr>
        <p:spPr/>
        <p:txBody>
          <a:bodyPr/>
          <a:lstStyle/>
          <a:p>
            <a:pPr algn="r"/>
            <a:r>
              <a:rPr lang="en-GB" dirty="0"/>
              <a:t>Logic</a:t>
            </a:r>
          </a:p>
        </p:txBody>
      </p:sp>
      <p:sp>
        <p:nvSpPr>
          <p:cNvPr id="3" name="Content Placeholder 2">
            <a:extLst>
              <a:ext uri="{FF2B5EF4-FFF2-40B4-BE49-F238E27FC236}">
                <a16:creationId xmlns:a16="http://schemas.microsoft.com/office/drawing/2014/main" id="{E191514B-897E-405B-9B44-D015E30F5518}"/>
              </a:ext>
            </a:extLst>
          </p:cNvPr>
          <p:cNvSpPr>
            <a:spLocks noGrp="1"/>
          </p:cNvSpPr>
          <p:nvPr>
            <p:ph idx="1"/>
          </p:nvPr>
        </p:nvSpPr>
        <p:spPr>
          <a:xfrm>
            <a:off x="609600" y="1268759"/>
            <a:ext cx="10972800" cy="4857405"/>
          </a:xfrm>
        </p:spPr>
        <p:txBody>
          <a:bodyPr/>
          <a:lstStyle/>
          <a:p>
            <a:pPr marL="0" indent="0">
              <a:buNone/>
            </a:pPr>
            <a:r>
              <a:rPr lang="en-GB" sz="2800" dirty="0"/>
              <a:t>Logic concerns the legitimate combination of facts to reveal entailed facts. For example:</a:t>
            </a:r>
          </a:p>
          <a:p>
            <a:pPr marL="0" indent="0">
              <a:buNone/>
            </a:pPr>
            <a:r>
              <a:rPr lang="en-GB" sz="2400" dirty="0"/>
              <a:t>Fact 1: Socrates is a human</a:t>
            </a:r>
          </a:p>
          <a:p>
            <a:pPr marL="0" indent="0">
              <a:buNone/>
            </a:pPr>
            <a:r>
              <a:rPr lang="en-GB" sz="2400" dirty="0"/>
              <a:t>Fact 2: All humans are mortal</a:t>
            </a:r>
          </a:p>
          <a:p>
            <a:pPr marL="0" indent="0">
              <a:buNone/>
            </a:pPr>
            <a:r>
              <a:rPr lang="en-GB" sz="2400" i="1" dirty="0"/>
              <a:t>Therefore, Socrates is mortal </a:t>
            </a:r>
          </a:p>
          <a:p>
            <a:pPr marL="0" indent="0">
              <a:buNone/>
            </a:pPr>
            <a:r>
              <a:rPr lang="en-GB" sz="2400" dirty="0"/>
              <a:t>This "new" knowledge is implicit in the facts.</a:t>
            </a:r>
          </a:p>
          <a:p>
            <a:pPr marL="0" indent="0">
              <a:buNone/>
            </a:pPr>
            <a:endParaRPr lang="en-GB" sz="2400" dirty="0"/>
          </a:p>
          <a:p>
            <a:pPr marL="0" indent="0">
              <a:buNone/>
            </a:pPr>
            <a:r>
              <a:rPr lang="en-GB" sz="2800" dirty="0"/>
              <a:t>NLTK is set up to integrate logical reasoning toolkits. For example:</a:t>
            </a:r>
          </a:p>
          <a:p>
            <a:pPr marL="0" indent="0">
              <a:buNone/>
            </a:pPr>
            <a:r>
              <a:rPr lang="en-GB" sz="1800" dirty="0">
                <a:latin typeface="Courier New" panose="02070309020205020404" pitchFamily="49" charset="0"/>
                <a:cs typeface="Courier New" panose="02070309020205020404" pitchFamily="49" charset="0"/>
              </a:rPr>
              <a:t>f1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('man(</a:t>
            </a:r>
            <a:r>
              <a:rPr lang="en-GB" sz="1800" dirty="0" err="1">
                <a:latin typeface="Courier New" panose="02070309020205020404" pitchFamily="49" charset="0"/>
                <a:cs typeface="Courier New" panose="02070309020205020404" pitchFamily="49" charset="0"/>
              </a:rPr>
              <a:t>socrates</a:t>
            </a:r>
            <a:r>
              <a:rPr lang="en-GB" sz="1800" dirty="0">
                <a:latin typeface="Courier New" panose="02070309020205020404" pitchFamily="49" charset="0"/>
                <a:cs typeface="Courier New" panose="02070309020205020404" pitchFamily="49" charset="0"/>
              </a:rPr>
              <a:t>)')</a:t>
            </a:r>
          </a:p>
          <a:p>
            <a:pPr marL="0" indent="0">
              <a:buNone/>
            </a:pPr>
            <a:r>
              <a:rPr lang="en-GB" sz="1800" dirty="0">
                <a:latin typeface="Courier New" panose="02070309020205020404" pitchFamily="49" charset="0"/>
                <a:cs typeface="Courier New" panose="02070309020205020404" pitchFamily="49" charset="0"/>
              </a:rPr>
              <a:t>f2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('all x.(man(x) -&gt; mortal(x))')</a:t>
            </a:r>
          </a:p>
          <a:p>
            <a:pPr marL="0" indent="0">
              <a:buNone/>
            </a:pPr>
            <a:r>
              <a:rPr lang="en-GB" sz="1800" dirty="0">
                <a:latin typeface="Courier New" panose="02070309020205020404" pitchFamily="49" charset="0"/>
                <a:cs typeface="Courier New" panose="02070309020205020404" pitchFamily="49" charset="0"/>
              </a:rPr>
              <a:t>c = </a:t>
            </a:r>
            <a:r>
              <a:rPr lang="en-GB" sz="1800" dirty="0" err="1">
                <a:latin typeface="Courier New" panose="02070309020205020404" pitchFamily="49" charset="0"/>
                <a:cs typeface="Courier New" panose="02070309020205020404" pitchFamily="49" charset="0"/>
              </a:rPr>
              <a:t>nltk.sem.Expression.fromstring</a:t>
            </a:r>
            <a:r>
              <a:rPr lang="en-GB" sz="1800" dirty="0">
                <a:latin typeface="Courier New" panose="02070309020205020404" pitchFamily="49" charset="0"/>
                <a:cs typeface="Courier New" panose="02070309020205020404" pitchFamily="49" charset="0"/>
              </a:rPr>
              <a:t>('mortal(</a:t>
            </a:r>
            <a:r>
              <a:rPr lang="en-GB" sz="1800" dirty="0" err="1">
                <a:latin typeface="Courier New" panose="02070309020205020404" pitchFamily="49" charset="0"/>
                <a:cs typeface="Courier New" panose="02070309020205020404" pitchFamily="49" charset="0"/>
              </a:rPr>
              <a:t>socrates</a:t>
            </a:r>
            <a:r>
              <a:rPr lang="en-GB" sz="1800" dirty="0">
                <a:latin typeface="Courier New" panose="02070309020205020404" pitchFamily="49" charset="0"/>
                <a:cs typeface="Courier New" panose="02070309020205020404" pitchFamily="49" charset="0"/>
              </a:rPr>
              <a:t>)')</a:t>
            </a:r>
          </a:p>
          <a:p>
            <a:pPr marL="0" indent="0">
              <a:buNone/>
            </a:pPr>
            <a:r>
              <a:rPr lang="en-GB" sz="1800" dirty="0">
                <a:latin typeface="Courier New" panose="02070309020205020404" pitchFamily="49" charset="0"/>
                <a:cs typeface="Courier New" panose="02070309020205020404" pitchFamily="49" charset="0"/>
              </a:rPr>
              <a:t>print(Prover9().prove(c, [f1,f2])) 		# True</a:t>
            </a:r>
          </a:p>
          <a:p>
            <a:pPr marL="0" indent="0">
              <a:buNone/>
            </a:pPr>
            <a:endParaRPr lang="en-GB" sz="1800" dirty="0">
              <a:latin typeface="Courier New" panose="02070309020205020404" pitchFamily="49" charset="0"/>
              <a:cs typeface="Courier New" panose="02070309020205020404" pitchFamily="49" charset="0"/>
            </a:endParaRPr>
          </a:p>
          <a:p>
            <a:pPr marL="0" indent="0">
              <a:buNone/>
            </a:pPr>
            <a:endParaRPr lang="en-GB" dirty="0"/>
          </a:p>
        </p:txBody>
      </p:sp>
    </p:spTree>
    <p:extLst>
      <p:ext uri="{BB962C8B-B14F-4D97-AF65-F5344CB8AC3E}">
        <p14:creationId xmlns:p14="http://schemas.microsoft.com/office/powerpoint/2010/main" val="3259235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776A7-62A2-4228-A2D0-576A582E6980}"/>
              </a:ext>
            </a:extLst>
          </p:cNvPr>
          <p:cNvSpPr>
            <a:spLocks noGrp="1"/>
          </p:cNvSpPr>
          <p:nvPr>
            <p:ph type="title"/>
          </p:nvPr>
        </p:nvSpPr>
        <p:spPr/>
        <p:txBody>
          <a:bodyPr/>
          <a:lstStyle/>
          <a:p>
            <a:pPr algn="r"/>
            <a:r>
              <a:rPr lang="en-GB" dirty="0"/>
              <a:t>Book sections on Logic</a:t>
            </a:r>
          </a:p>
        </p:txBody>
      </p:sp>
      <p:sp>
        <p:nvSpPr>
          <p:cNvPr id="3" name="Content Placeholder 2">
            <a:extLst>
              <a:ext uri="{FF2B5EF4-FFF2-40B4-BE49-F238E27FC236}">
                <a16:creationId xmlns:a16="http://schemas.microsoft.com/office/drawing/2014/main" id="{CDAB1AA6-497B-4777-A1B9-F77D75892670}"/>
              </a:ext>
            </a:extLst>
          </p:cNvPr>
          <p:cNvSpPr>
            <a:spLocks noGrp="1"/>
          </p:cNvSpPr>
          <p:nvPr>
            <p:ph idx="1"/>
          </p:nvPr>
        </p:nvSpPr>
        <p:spPr/>
        <p:txBody>
          <a:bodyPr/>
          <a:lstStyle/>
          <a:p>
            <a:pPr marL="0" indent="0">
              <a:buNone/>
            </a:pPr>
            <a:r>
              <a:rPr lang="en-GB" dirty="0"/>
              <a:t>Proving logic: Chapter 10</a:t>
            </a:r>
          </a:p>
          <a:p>
            <a:pPr marL="0" indent="0">
              <a:buNone/>
            </a:pPr>
            <a:r>
              <a:rPr lang="en-GB" dirty="0"/>
              <a:t>Applying logic to discourses: Chapter 10</a:t>
            </a:r>
          </a:p>
          <a:p>
            <a:pPr marL="0" indent="0">
              <a:buNone/>
            </a:pPr>
            <a:endParaRPr lang="en-GB" dirty="0"/>
          </a:p>
          <a:p>
            <a:pPr marL="0" indent="0">
              <a:buNone/>
            </a:pPr>
            <a:r>
              <a:rPr lang="en-GB" dirty="0"/>
              <a:t>Recognizing Textual Entailment: Not logic, but supposition. 6.2.3</a:t>
            </a:r>
          </a:p>
          <a:p>
            <a:endParaRPr lang="en-GB" dirty="0"/>
          </a:p>
        </p:txBody>
      </p:sp>
    </p:spTree>
    <p:extLst>
      <p:ext uri="{BB962C8B-B14F-4D97-AF65-F5344CB8AC3E}">
        <p14:creationId xmlns:p14="http://schemas.microsoft.com/office/powerpoint/2010/main" val="3380954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9AC58-6D03-48BB-8698-AAED6F459CEE}"/>
              </a:ext>
            </a:extLst>
          </p:cNvPr>
          <p:cNvSpPr>
            <a:spLocks noGrp="1"/>
          </p:cNvSpPr>
          <p:nvPr>
            <p:ph type="title"/>
          </p:nvPr>
        </p:nvSpPr>
        <p:spPr/>
        <p:txBody>
          <a:bodyPr/>
          <a:lstStyle/>
          <a:p>
            <a:pPr algn="r"/>
            <a:r>
              <a:rPr lang="en-GB" dirty="0"/>
              <a:t>Search</a:t>
            </a:r>
          </a:p>
        </p:txBody>
      </p:sp>
      <p:sp>
        <p:nvSpPr>
          <p:cNvPr id="3" name="Content Placeholder 2">
            <a:extLst>
              <a:ext uri="{FF2B5EF4-FFF2-40B4-BE49-F238E27FC236}">
                <a16:creationId xmlns:a16="http://schemas.microsoft.com/office/drawing/2014/main" id="{4DDB9062-1769-4EE6-90C4-473A2AD8A7F5}"/>
              </a:ext>
            </a:extLst>
          </p:cNvPr>
          <p:cNvSpPr>
            <a:spLocks noGrp="1"/>
          </p:cNvSpPr>
          <p:nvPr>
            <p:ph idx="1"/>
          </p:nvPr>
        </p:nvSpPr>
        <p:spPr/>
        <p:txBody>
          <a:bodyPr/>
          <a:lstStyle/>
          <a:p>
            <a:pPr marL="0" indent="0">
              <a:buNone/>
            </a:pPr>
            <a:r>
              <a:rPr lang="en-GB" sz="2400" dirty="0"/>
              <a:t>We dealt with text searching in the Core course, and it is worth revisiting string functions in part 3.</a:t>
            </a:r>
          </a:p>
          <a:p>
            <a:pPr marL="0" indent="0">
              <a:buNone/>
            </a:pPr>
            <a:r>
              <a:rPr lang="en-GB" sz="2400" dirty="0"/>
              <a:t>We can also use regex, a (somewhat complicated but powerful) search language. </a:t>
            </a:r>
          </a:p>
          <a:p>
            <a:pPr marL="0" indent="0">
              <a:buNone/>
            </a:pPr>
            <a:r>
              <a:rPr lang="en-GB" sz="2400" dirty="0">
                <a:solidFill>
                  <a:schemeClr val="tx2">
                    <a:lumMod val="60000"/>
                    <a:lumOff val="40000"/>
                  </a:schemeClr>
                </a:solidFill>
              </a:rPr>
              <a:t>https://docs.python.org/3/library/re.html</a:t>
            </a:r>
          </a:p>
          <a:p>
            <a:pPr marL="0" indent="0">
              <a:buNone/>
            </a:pPr>
            <a:endParaRPr lang="en-GB" sz="2400" dirty="0"/>
          </a:p>
          <a:p>
            <a:pPr marL="0" indent="0">
              <a:buNone/>
            </a:pPr>
            <a:r>
              <a:rPr lang="en-GB" sz="2400" dirty="0"/>
              <a:t>The NLTK book includes extensive notes on searching with regex, in Section 3.4 onwards:</a:t>
            </a:r>
          </a:p>
          <a:p>
            <a:pPr marL="0" indent="0">
              <a:buNone/>
            </a:pPr>
            <a:r>
              <a:rPr lang="en-GB" sz="2400" dirty="0">
                <a:solidFill>
                  <a:schemeClr val="tx2">
                    <a:lumMod val="60000"/>
                    <a:lumOff val="40000"/>
                  </a:schemeClr>
                </a:solidFill>
              </a:rPr>
              <a:t>http://www.nltk.org/book/ch03.html</a:t>
            </a:r>
          </a:p>
          <a:p>
            <a:pPr marL="0" indent="0">
              <a:buNone/>
            </a:pPr>
            <a:r>
              <a:rPr lang="en-GB" sz="2400" dirty="0"/>
              <a:t>We'll see an example shortly.</a:t>
            </a:r>
          </a:p>
        </p:txBody>
      </p:sp>
    </p:spTree>
    <p:extLst>
      <p:ext uri="{BB962C8B-B14F-4D97-AF65-F5344CB8AC3E}">
        <p14:creationId xmlns:p14="http://schemas.microsoft.com/office/powerpoint/2010/main" val="13947445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B45BF-537B-4DFB-849D-EFACC75D4A9C}"/>
              </a:ext>
            </a:extLst>
          </p:cNvPr>
          <p:cNvSpPr>
            <a:spLocks noGrp="1"/>
          </p:cNvSpPr>
          <p:nvPr>
            <p:ph type="title"/>
          </p:nvPr>
        </p:nvSpPr>
        <p:spPr/>
        <p:txBody>
          <a:bodyPr/>
          <a:lstStyle/>
          <a:p>
            <a:pPr algn="r"/>
            <a:r>
              <a:rPr lang="en-GB" dirty="0"/>
              <a:t>Basic functions</a:t>
            </a:r>
          </a:p>
        </p:txBody>
      </p:sp>
      <p:sp>
        <p:nvSpPr>
          <p:cNvPr id="3" name="Content Placeholder 2">
            <a:extLst>
              <a:ext uri="{FF2B5EF4-FFF2-40B4-BE49-F238E27FC236}">
                <a16:creationId xmlns:a16="http://schemas.microsoft.com/office/drawing/2014/main" id="{19D55433-9A11-4B76-A32F-4F22F204A0B2}"/>
              </a:ext>
            </a:extLst>
          </p:cNvPr>
          <p:cNvSpPr>
            <a:spLocks noGrp="1"/>
          </p:cNvSpPr>
          <p:nvPr>
            <p:ph idx="1"/>
          </p:nvPr>
        </p:nvSpPr>
        <p:spPr>
          <a:xfrm>
            <a:off x="335360" y="1600201"/>
            <a:ext cx="11737304" cy="4525963"/>
          </a:xfrm>
        </p:spPr>
        <p:txBody>
          <a:bodyPr/>
          <a:lstStyle/>
          <a:p>
            <a:pPr marL="0" indent="0">
              <a:buNone/>
            </a:pPr>
            <a:r>
              <a:rPr lang="en-GB" sz="2000" dirty="0" err="1">
                <a:latin typeface="Courier New" panose="02070309020205020404" pitchFamily="49" charset="0"/>
                <a:cs typeface="Courier New" panose="02070309020205020404" pitchFamily="49" charset="0"/>
              </a:rPr>
              <a:t>text.concordance</a:t>
            </a:r>
            <a:r>
              <a:rPr lang="en-GB" sz="2000" dirty="0">
                <a:latin typeface="Courier New" panose="02070309020205020404" pitchFamily="49" charset="0"/>
                <a:cs typeface="Courier New" panose="02070309020205020404" pitchFamily="49" charset="0"/>
              </a:rPr>
              <a:t>('dog')</a:t>
            </a:r>
            <a:r>
              <a:rPr lang="en-GB" sz="2400" dirty="0"/>
              <a:t>				Text around the word.</a:t>
            </a:r>
          </a:p>
          <a:p>
            <a:pPr marL="0" indent="0">
              <a:buNone/>
            </a:pPr>
            <a:r>
              <a:rPr lang="en-GB" sz="2000" dirty="0" err="1">
                <a:latin typeface="Courier New" panose="02070309020205020404" pitchFamily="49" charset="0"/>
                <a:cs typeface="Courier New" panose="02070309020205020404" pitchFamily="49" charset="0"/>
              </a:rPr>
              <a:t>text.similar</a:t>
            </a:r>
            <a:r>
              <a:rPr lang="en-GB" sz="2000" dirty="0">
                <a:latin typeface="Courier New" panose="02070309020205020404" pitchFamily="49" charset="0"/>
                <a:cs typeface="Courier New" panose="02070309020205020404" pitchFamily="49" charset="0"/>
              </a:rPr>
              <a:t>('dog')</a:t>
            </a:r>
            <a:r>
              <a:rPr lang="en-GB" sz="2400" dirty="0"/>
              <a:t>				Words appearing in similar contexts.</a:t>
            </a:r>
          </a:p>
          <a:p>
            <a:pPr marL="0" indent="0">
              <a:buNone/>
            </a:pPr>
            <a:r>
              <a:rPr lang="en-GB" sz="2000" dirty="0" err="1">
                <a:latin typeface="Courier New" panose="02070309020205020404" pitchFamily="49" charset="0"/>
                <a:cs typeface="Courier New" panose="02070309020205020404" pitchFamily="49" charset="0"/>
              </a:rPr>
              <a:t>text.common_contexts</a:t>
            </a:r>
            <a:r>
              <a:rPr lang="en-GB" sz="2000" dirty="0">
                <a:latin typeface="Courier New" panose="02070309020205020404" pitchFamily="49" charset="0"/>
                <a:cs typeface="Courier New" panose="02070309020205020404" pitchFamily="49" charset="0"/>
              </a:rPr>
              <a:t>(['</a:t>
            </a:r>
            <a:r>
              <a:rPr lang="en-GB" sz="2000" dirty="0" err="1">
                <a:latin typeface="Courier New" panose="02070309020205020404" pitchFamily="49" charset="0"/>
                <a:cs typeface="Courier New" panose="02070309020205020404" pitchFamily="49" charset="0"/>
              </a:rPr>
              <a:t>dog','cat</a:t>
            </a:r>
            <a:r>
              <a:rPr lang="en-GB" sz="2000" dirty="0">
                <a:latin typeface="Courier New" panose="02070309020205020404" pitchFamily="49" charset="0"/>
                <a:cs typeface="Courier New" panose="02070309020205020404" pitchFamily="49" charset="0"/>
              </a:rPr>
              <a:t>']))      </a:t>
            </a:r>
            <a:r>
              <a:rPr lang="en-GB" sz="2400" dirty="0"/>
              <a:t>Shared text</a:t>
            </a:r>
          </a:p>
          <a:p>
            <a:pPr marL="0" indent="0">
              <a:buNone/>
            </a:pPr>
            <a:r>
              <a:rPr lang="en-GB" sz="2000" dirty="0" err="1">
                <a:latin typeface="Courier New" panose="02070309020205020404" pitchFamily="49" charset="0"/>
                <a:cs typeface="Courier New" panose="02070309020205020404" pitchFamily="49" charset="0"/>
              </a:rPr>
              <a:t>text.dispersion_plot</a:t>
            </a:r>
            <a:r>
              <a:rPr lang="en-GB" sz="2000" dirty="0">
                <a:latin typeface="Courier New" panose="02070309020205020404" pitchFamily="49" charset="0"/>
                <a:cs typeface="Courier New" panose="02070309020205020404" pitchFamily="49" charset="0"/>
              </a:rPr>
              <a:t>(["dog", "confused"]) </a:t>
            </a:r>
            <a:r>
              <a:rPr lang="en-GB" sz="2400" dirty="0"/>
              <a:t>Plot of where words are in the text.</a:t>
            </a:r>
          </a:p>
          <a:p>
            <a:pPr marL="0" indent="0">
              <a:buNone/>
            </a:pPr>
            <a:endParaRPr lang="en-GB" dirty="0"/>
          </a:p>
        </p:txBody>
      </p:sp>
      <p:pic>
        <p:nvPicPr>
          <p:cNvPr id="4" name="Picture 3">
            <a:extLst>
              <a:ext uri="{FF2B5EF4-FFF2-40B4-BE49-F238E27FC236}">
                <a16:creationId xmlns:a16="http://schemas.microsoft.com/office/drawing/2014/main" id="{25FAEBE5-DB28-45C2-92CC-044789DA76CB}"/>
              </a:ext>
            </a:extLst>
          </p:cNvPr>
          <p:cNvPicPr>
            <a:picLocks noChangeAspect="1"/>
          </p:cNvPicPr>
          <p:nvPr/>
        </p:nvPicPr>
        <p:blipFill>
          <a:blip r:embed="rId3"/>
          <a:stretch>
            <a:fillRect/>
          </a:stretch>
        </p:blipFill>
        <p:spPr>
          <a:xfrm>
            <a:off x="4269702" y="3516018"/>
            <a:ext cx="7561822" cy="2792709"/>
          </a:xfrm>
          <a:prstGeom prst="rect">
            <a:avLst/>
          </a:prstGeom>
        </p:spPr>
      </p:pic>
    </p:spTree>
    <p:extLst>
      <p:ext uri="{BB962C8B-B14F-4D97-AF65-F5344CB8AC3E}">
        <p14:creationId xmlns:p14="http://schemas.microsoft.com/office/powerpoint/2010/main" val="3146303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05EC4C-01C2-4A4D-8837-3B2439915965}"/>
              </a:ext>
            </a:extLst>
          </p:cNvPr>
          <p:cNvSpPr>
            <a:spLocks noGrp="1"/>
          </p:cNvSpPr>
          <p:nvPr>
            <p:ph type="title"/>
          </p:nvPr>
        </p:nvSpPr>
        <p:spPr/>
        <p:txBody>
          <a:bodyPr/>
          <a:lstStyle/>
          <a:p>
            <a:pPr algn="r"/>
            <a:r>
              <a:rPr lang="en-GB" dirty="0"/>
              <a:t>Statistics</a:t>
            </a:r>
          </a:p>
        </p:txBody>
      </p:sp>
      <p:sp>
        <p:nvSpPr>
          <p:cNvPr id="3" name="Content Placeholder 2">
            <a:extLst>
              <a:ext uri="{FF2B5EF4-FFF2-40B4-BE49-F238E27FC236}">
                <a16:creationId xmlns:a16="http://schemas.microsoft.com/office/drawing/2014/main" id="{1A3377FF-DC51-4C5C-902A-77A28426ABD3}"/>
              </a:ext>
            </a:extLst>
          </p:cNvPr>
          <p:cNvSpPr>
            <a:spLocks noGrp="1"/>
          </p:cNvSpPr>
          <p:nvPr>
            <p:ph idx="1"/>
          </p:nvPr>
        </p:nvSpPr>
        <p:spPr/>
        <p:txBody>
          <a:bodyPr/>
          <a:lstStyle/>
          <a:p>
            <a:pPr marL="0" indent="0">
              <a:buNone/>
            </a:pPr>
            <a:r>
              <a:rPr lang="en-GB" sz="2800" dirty="0"/>
              <a:t>A common use of language processing is to get a statistical overview of a writer and/or their work. </a:t>
            </a:r>
          </a:p>
          <a:p>
            <a:pPr marL="0" indent="0">
              <a:buNone/>
            </a:pPr>
            <a:endParaRPr lang="en-GB" sz="2800" dirty="0"/>
          </a:p>
          <a:p>
            <a:pPr marL="0" indent="0">
              <a:buNone/>
            </a:pPr>
            <a:r>
              <a:rPr lang="en-GB" sz="2800" dirty="0"/>
              <a:t>See the ongoing battle over who wrote Shakespeare's plays.</a:t>
            </a:r>
          </a:p>
          <a:p>
            <a:pPr marL="0" indent="0">
              <a:buNone/>
            </a:pPr>
            <a:endParaRPr lang="en-GB" sz="2800" dirty="0"/>
          </a:p>
          <a:p>
            <a:pPr marL="0" indent="0">
              <a:buNone/>
            </a:pPr>
            <a:r>
              <a:rPr lang="en-GB" sz="2800" dirty="0"/>
              <a:t>Statistics can tell us a lot about the overall meaning, evolution, and audience of a text.</a:t>
            </a:r>
          </a:p>
        </p:txBody>
      </p:sp>
    </p:spTree>
    <p:extLst>
      <p:ext uri="{BB962C8B-B14F-4D97-AF65-F5344CB8AC3E}">
        <p14:creationId xmlns:p14="http://schemas.microsoft.com/office/powerpoint/2010/main" val="27422252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C532F4-E92D-4ED2-8746-5DD2206ACE8E}"/>
              </a:ext>
            </a:extLst>
          </p:cNvPr>
          <p:cNvSpPr>
            <a:spLocks noGrp="1"/>
          </p:cNvSpPr>
          <p:nvPr>
            <p:ph type="title"/>
          </p:nvPr>
        </p:nvSpPr>
        <p:spPr/>
        <p:txBody>
          <a:bodyPr/>
          <a:lstStyle/>
          <a:p>
            <a:pPr algn="r"/>
            <a:r>
              <a:rPr lang="en-GB" dirty="0"/>
              <a:t>Basic statistics</a:t>
            </a:r>
          </a:p>
        </p:txBody>
      </p:sp>
      <p:sp>
        <p:nvSpPr>
          <p:cNvPr id="3" name="Content Placeholder 2">
            <a:extLst>
              <a:ext uri="{FF2B5EF4-FFF2-40B4-BE49-F238E27FC236}">
                <a16:creationId xmlns:a16="http://schemas.microsoft.com/office/drawing/2014/main" id="{D5614E7D-60F4-4DB4-9F14-5CB9F974632F}"/>
              </a:ext>
            </a:extLst>
          </p:cNvPr>
          <p:cNvSpPr>
            <a:spLocks noGrp="1"/>
          </p:cNvSpPr>
          <p:nvPr>
            <p:ph idx="1"/>
          </p:nvPr>
        </p:nvSpPr>
        <p:spPr>
          <a:xfrm>
            <a:off x="335360" y="1916832"/>
            <a:ext cx="11521280" cy="4525963"/>
          </a:xfrm>
        </p:spPr>
        <p:txBody>
          <a:bodyPr/>
          <a:lstStyle/>
          <a:p>
            <a:pPr marL="0" indent="0">
              <a:buNone/>
            </a:pP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(text)</a:t>
            </a:r>
            <a:r>
              <a:rPr lang="en-GB" sz="2400" dirty="0"/>
              <a:t>						Number of words</a:t>
            </a:r>
          </a:p>
          <a:p>
            <a:pPr marL="0" indent="0">
              <a:buNone/>
            </a:pPr>
            <a:r>
              <a:rPr lang="en-GB" sz="2400" dirty="0" err="1">
                <a:latin typeface="Courier New" panose="02070309020205020404" pitchFamily="49" charset="0"/>
                <a:cs typeface="Courier New" panose="02070309020205020404" pitchFamily="49" charset="0"/>
              </a:rPr>
              <a:t>sorted_words</a:t>
            </a:r>
            <a:r>
              <a:rPr lang="en-GB" sz="2400" dirty="0">
                <a:latin typeface="Courier New" panose="02070309020205020404" pitchFamily="49" charset="0"/>
                <a:cs typeface="Courier New" panose="02070309020205020404" pitchFamily="49" charset="0"/>
              </a:rPr>
              <a:t> = sorted(set(text))   </a:t>
            </a:r>
            <a:r>
              <a:rPr lang="en-GB" sz="2400" dirty="0"/>
              <a:t>Duplicates collapsed by set.</a:t>
            </a:r>
          </a:p>
          <a:p>
            <a:pPr marL="0" indent="0">
              <a:buNone/>
            </a:pPr>
            <a:r>
              <a:rPr lang="en-GB" sz="2400" dirty="0" err="1">
                <a:latin typeface="Courier New" panose="02070309020205020404" pitchFamily="49" charset="0"/>
                <a:cs typeface="Courier New" panose="02070309020205020404" pitchFamily="49" charset="0"/>
              </a:rPr>
              <a:t>text.count</a:t>
            </a:r>
            <a:r>
              <a:rPr lang="en-GB" sz="2400" dirty="0">
                <a:latin typeface="Courier New" panose="02070309020205020404" pitchFamily="49" charset="0"/>
                <a:cs typeface="Courier New" panose="02070309020205020404" pitchFamily="49" charset="0"/>
              </a:rPr>
              <a:t>('dog')</a:t>
            </a:r>
          </a:p>
          <a:p>
            <a:pPr marL="0" indent="0">
              <a:buNone/>
            </a:pPr>
            <a:r>
              <a:rPr lang="en-GB" sz="2400" dirty="0" err="1">
                <a:latin typeface="Courier New" panose="02070309020205020404" pitchFamily="49" charset="0"/>
                <a:cs typeface="Courier New" panose="02070309020205020404" pitchFamily="49" charset="0"/>
              </a:rPr>
              <a:t>text.hapaxes</a:t>
            </a:r>
            <a:r>
              <a:rPr lang="en-GB" sz="2400" dirty="0">
                <a:latin typeface="Courier New" panose="02070309020205020404" pitchFamily="49" charset="0"/>
                <a:cs typeface="Courier New" panose="02070309020205020404" pitchFamily="49" charset="0"/>
              </a:rPr>
              <a:t>()</a:t>
            </a:r>
            <a:r>
              <a:rPr lang="en-GB" sz="2400" dirty="0"/>
              <a:t>					Words only appearing once</a:t>
            </a:r>
          </a:p>
          <a:p>
            <a:pPr marL="0" indent="0">
              <a:buNone/>
            </a:pPr>
            <a:r>
              <a:rPr lang="en-GB" sz="2400" dirty="0" err="1">
                <a:latin typeface="Courier New" panose="02070309020205020404" pitchFamily="49" charset="0"/>
                <a:cs typeface="Courier New" panose="02070309020205020404" pitchFamily="49" charset="0"/>
              </a:rPr>
              <a:t>text.index</a:t>
            </a:r>
            <a:r>
              <a:rPr lang="en-GB" sz="2400" dirty="0">
                <a:latin typeface="Courier New" panose="02070309020205020404" pitchFamily="49" charset="0"/>
                <a:cs typeface="Courier New" panose="02070309020205020404" pitchFamily="49" charset="0"/>
              </a:rPr>
              <a:t>('dog') </a:t>
            </a:r>
            <a:r>
              <a:rPr lang="en-GB" sz="2400" dirty="0"/>
              <a:t>				First location</a:t>
            </a:r>
          </a:p>
          <a:p>
            <a:pPr marL="0" indent="0">
              <a:buNone/>
            </a:pPr>
            <a:endParaRPr lang="en-GB" sz="2400" dirty="0"/>
          </a:p>
          <a:p>
            <a:pPr marL="0" indent="0">
              <a:buNone/>
            </a:pPr>
            <a:r>
              <a:rPr lang="en-GB" sz="2400" dirty="0" err="1">
                <a:latin typeface="Courier New" panose="02070309020205020404" pitchFamily="49" charset="0"/>
                <a:cs typeface="Courier New" panose="02070309020205020404" pitchFamily="49" charset="0"/>
              </a:rPr>
              <a:t>long_words</a:t>
            </a:r>
            <a:r>
              <a:rPr lang="en-GB" sz="2400" dirty="0">
                <a:latin typeface="Courier New" panose="02070309020205020404" pitchFamily="49" charset="0"/>
                <a:cs typeface="Courier New" panose="02070309020205020404" pitchFamily="49" charset="0"/>
              </a:rPr>
              <a:t> = [w for w in words if </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(w) &gt; 15]</a:t>
            </a:r>
          </a:p>
          <a:p>
            <a:pPr marL="0" indent="0">
              <a:buNone/>
            </a:pPr>
            <a:endParaRPr lang="en-GB" sz="2400" dirty="0">
              <a:latin typeface="Courier New" panose="02070309020205020404" pitchFamily="49" charset="0"/>
              <a:cs typeface="Courier New" panose="02070309020205020404" pitchFamily="49" charset="0"/>
            </a:endParaRPr>
          </a:p>
          <a:p>
            <a:pPr marL="0" indent="0">
              <a:buNone/>
            </a:pPr>
            <a:r>
              <a:rPr lang="en-GB" sz="2400" dirty="0" err="1">
                <a:latin typeface="Courier New" panose="02070309020205020404" pitchFamily="49" charset="0"/>
                <a:cs typeface="Courier New" panose="02070309020205020404" pitchFamily="49" charset="0"/>
              </a:rPr>
              <a:t>text.collocations</a:t>
            </a:r>
            <a:r>
              <a:rPr lang="en-GB" sz="2400" dirty="0">
                <a:latin typeface="Courier New" panose="02070309020205020404" pitchFamily="49" charset="0"/>
                <a:cs typeface="Courier New" panose="02070309020205020404" pitchFamily="49" charset="0"/>
              </a:rPr>
              <a:t>() </a:t>
            </a:r>
            <a:r>
              <a:rPr lang="en-GB" sz="2400" dirty="0"/>
              <a:t>	Pairs of words that appear more often than expected from individual frequencies (requires </a:t>
            </a:r>
            <a:r>
              <a:rPr lang="en-GB" sz="2400" dirty="0" err="1"/>
              <a:t>stopwords</a:t>
            </a:r>
            <a:r>
              <a:rPr lang="en-GB" sz="2400" dirty="0"/>
              <a:t> from resources site).</a:t>
            </a:r>
          </a:p>
          <a:p>
            <a:pPr marL="0" indent="0">
              <a:buNone/>
            </a:pPr>
            <a:endParaRPr lang="en-GB" dirty="0"/>
          </a:p>
        </p:txBody>
      </p:sp>
    </p:spTree>
    <p:extLst>
      <p:ext uri="{BB962C8B-B14F-4D97-AF65-F5344CB8AC3E}">
        <p14:creationId xmlns:p14="http://schemas.microsoft.com/office/powerpoint/2010/main" val="1918761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11691-7341-43AA-BB9E-5E3C5D770024}"/>
              </a:ext>
            </a:extLst>
          </p:cNvPr>
          <p:cNvSpPr>
            <a:spLocks noGrp="1"/>
          </p:cNvSpPr>
          <p:nvPr>
            <p:ph type="title"/>
          </p:nvPr>
        </p:nvSpPr>
        <p:spPr/>
        <p:txBody>
          <a:bodyPr/>
          <a:lstStyle/>
          <a:p>
            <a:pPr algn="r"/>
            <a:r>
              <a:rPr lang="en-GB" dirty="0"/>
              <a:t>Frequency stats</a:t>
            </a:r>
          </a:p>
        </p:txBody>
      </p:sp>
      <p:sp>
        <p:nvSpPr>
          <p:cNvPr id="3" name="Content Placeholder 2">
            <a:extLst>
              <a:ext uri="{FF2B5EF4-FFF2-40B4-BE49-F238E27FC236}">
                <a16:creationId xmlns:a16="http://schemas.microsoft.com/office/drawing/2014/main" id="{14C39CCC-EFB2-432D-92C1-638DC1137598}"/>
              </a:ext>
            </a:extLst>
          </p:cNvPr>
          <p:cNvSpPr>
            <a:spLocks noGrp="1"/>
          </p:cNvSpPr>
          <p:nvPr>
            <p:ph idx="1"/>
          </p:nvPr>
        </p:nvSpPr>
        <p:spPr>
          <a:xfrm>
            <a:off x="335360" y="1600201"/>
            <a:ext cx="11247040" cy="4525963"/>
          </a:xfrm>
        </p:spPr>
        <p:txBody>
          <a:bodyPr/>
          <a:lstStyle/>
          <a:p>
            <a:pPr marL="0" indent="0">
              <a:buNone/>
            </a:pPr>
            <a:r>
              <a:rPr lang="en-GB" sz="2800" dirty="0" err="1">
                <a:latin typeface="Courier New" panose="02070309020205020404" pitchFamily="49" charset="0"/>
                <a:cs typeface="Courier New" panose="02070309020205020404" pitchFamily="49" charset="0"/>
              </a:rPr>
              <a:t>fdist</a:t>
            </a:r>
            <a:r>
              <a:rPr lang="en-GB" sz="2800" dirty="0">
                <a:latin typeface="Courier New" panose="02070309020205020404" pitchFamily="49" charset="0"/>
                <a:cs typeface="Courier New" panose="02070309020205020404" pitchFamily="49" charset="0"/>
              </a:rPr>
              <a:t> = </a:t>
            </a:r>
            <a:r>
              <a:rPr lang="en-GB" sz="2800" dirty="0" err="1">
                <a:latin typeface="Courier New" panose="02070309020205020404" pitchFamily="49" charset="0"/>
                <a:cs typeface="Courier New" panose="02070309020205020404" pitchFamily="49" charset="0"/>
              </a:rPr>
              <a:t>nltk.FreqDist</a:t>
            </a:r>
            <a:r>
              <a:rPr lang="en-GB" sz="2800" dirty="0">
                <a:latin typeface="Courier New" panose="02070309020205020404" pitchFamily="49" charset="0"/>
                <a:cs typeface="Courier New" panose="02070309020205020404" pitchFamily="49" charset="0"/>
              </a:rPr>
              <a:t>(text)</a:t>
            </a:r>
          </a:p>
          <a:p>
            <a:pPr marL="0" indent="0">
              <a:buNone/>
            </a:pPr>
            <a:r>
              <a:rPr lang="en-GB" sz="2800" dirty="0">
                <a:latin typeface="Courier New" panose="02070309020205020404" pitchFamily="49" charset="0"/>
                <a:cs typeface="Courier New" panose="02070309020205020404" pitchFamily="49" charset="0"/>
              </a:rPr>
              <a:t>print(</a:t>
            </a:r>
            <a:r>
              <a:rPr lang="en-GB" sz="2800" dirty="0" err="1">
                <a:latin typeface="Courier New" panose="02070309020205020404" pitchFamily="49" charset="0"/>
                <a:cs typeface="Courier New" panose="02070309020205020404" pitchFamily="49" charset="0"/>
              </a:rPr>
              <a:t>fdist.most_common</a:t>
            </a:r>
            <a:r>
              <a:rPr lang="en-GB" sz="2800" dirty="0">
                <a:latin typeface="Courier New" panose="02070309020205020404" pitchFamily="49" charset="0"/>
                <a:cs typeface="Courier New" panose="02070309020205020404" pitchFamily="49" charset="0"/>
              </a:rPr>
              <a:t>(20))</a:t>
            </a:r>
          </a:p>
          <a:p>
            <a:pPr marL="0" indent="0">
              <a:buNone/>
            </a:pPr>
            <a:r>
              <a:rPr lang="en-GB" sz="2000" dirty="0">
                <a:latin typeface="Courier New" panose="02070309020205020404" pitchFamily="49" charset="0"/>
                <a:cs typeface="Courier New" panose="02070309020205020404" pitchFamily="49" charset="0"/>
              </a:rPr>
              <a:t>[(',', 5949), ('the', 4726), ('.', 3246), ('to', 2854), ('he', 2058), ('and', 2006), ('of', 1614), ("''", 1540), ('it', 1448), ('``', 1434), ('that', 1416), ('a', 1320), ('in', 1244), ('you', 1239), ('was', 1208), ('i', 1194), ('k.', 1160), ('his', 1014), ('as', 912), ("'s", 891)]</a:t>
            </a:r>
          </a:p>
          <a:p>
            <a:pPr marL="0" indent="0">
              <a:buNone/>
            </a:pPr>
            <a:r>
              <a:rPr lang="en-GB" sz="2800" dirty="0" err="1">
                <a:latin typeface="Courier New" panose="02070309020205020404" pitchFamily="49" charset="0"/>
                <a:cs typeface="Courier New" panose="02070309020205020404" pitchFamily="49" charset="0"/>
              </a:rPr>
              <a:t>fdist.plot</a:t>
            </a:r>
            <a:r>
              <a:rPr lang="en-GB" sz="2800" dirty="0">
                <a:latin typeface="Courier New" panose="02070309020205020404" pitchFamily="49" charset="0"/>
                <a:cs typeface="Courier New" panose="02070309020205020404" pitchFamily="49" charset="0"/>
              </a:rPr>
              <a:t>(50, cumulative=True)</a:t>
            </a:r>
          </a:p>
        </p:txBody>
      </p:sp>
      <p:pic>
        <p:nvPicPr>
          <p:cNvPr id="4" name="Picture 3">
            <a:extLst>
              <a:ext uri="{FF2B5EF4-FFF2-40B4-BE49-F238E27FC236}">
                <a16:creationId xmlns:a16="http://schemas.microsoft.com/office/drawing/2014/main" id="{98A2D5A3-9C43-43A1-9D6C-B9A80453777A}"/>
              </a:ext>
            </a:extLst>
          </p:cNvPr>
          <p:cNvPicPr>
            <a:picLocks noChangeAspect="1"/>
          </p:cNvPicPr>
          <p:nvPr/>
        </p:nvPicPr>
        <p:blipFill>
          <a:blip r:embed="rId3"/>
          <a:stretch>
            <a:fillRect/>
          </a:stretch>
        </p:blipFill>
        <p:spPr>
          <a:xfrm>
            <a:off x="7968208" y="3992623"/>
            <a:ext cx="3282770" cy="2530351"/>
          </a:xfrm>
          <a:prstGeom prst="rect">
            <a:avLst/>
          </a:prstGeom>
        </p:spPr>
      </p:pic>
    </p:spTree>
    <p:extLst>
      <p:ext uri="{BB962C8B-B14F-4D97-AF65-F5344CB8AC3E}">
        <p14:creationId xmlns:p14="http://schemas.microsoft.com/office/powerpoint/2010/main" val="3139410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58C99C-E780-4CD4-BB66-C8370655DEF2}"/>
              </a:ext>
            </a:extLst>
          </p:cNvPr>
          <p:cNvSpPr>
            <a:spLocks noGrp="1"/>
          </p:cNvSpPr>
          <p:nvPr>
            <p:ph type="title"/>
          </p:nvPr>
        </p:nvSpPr>
        <p:spPr/>
        <p:txBody>
          <a:bodyPr/>
          <a:lstStyle/>
          <a:p>
            <a:pPr algn="r"/>
            <a:r>
              <a:rPr lang="en-GB" dirty="0"/>
              <a:t>Other frequencies</a:t>
            </a:r>
          </a:p>
        </p:txBody>
      </p:sp>
      <p:sp>
        <p:nvSpPr>
          <p:cNvPr id="3" name="Content Placeholder 2">
            <a:extLst>
              <a:ext uri="{FF2B5EF4-FFF2-40B4-BE49-F238E27FC236}">
                <a16:creationId xmlns:a16="http://schemas.microsoft.com/office/drawing/2014/main" id="{0BC53B33-2416-4C9C-9B36-6E29FD32B19F}"/>
              </a:ext>
            </a:extLst>
          </p:cNvPr>
          <p:cNvSpPr>
            <a:spLocks noGrp="1"/>
          </p:cNvSpPr>
          <p:nvPr>
            <p:ph idx="1"/>
          </p:nvPr>
        </p:nvSpPr>
        <p:spPr>
          <a:xfrm>
            <a:off x="479376" y="1916832"/>
            <a:ext cx="10972800" cy="4353348"/>
          </a:xfrm>
        </p:spPr>
        <p:txBody>
          <a:bodyPr/>
          <a:lstStyle/>
          <a:p>
            <a:pPr marL="0" indent="0">
              <a:buNone/>
            </a:pPr>
            <a:r>
              <a:rPr lang="en-GB" dirty="0"/>
              <a:t>Plot word length:</a:t>
            </a:r>
          </a:p>
          <a:p>
            <a:pPr marL="0" indent="0">
              <a:buNone/>
            </a:pPr>
            <a:r>
              <a:rPr lang="en-GB" sz="2400" dirty="0" err="1">
                <a:latin typeface="Courier New" panose="02070309020205020404" pitchFamily="49" charset="0"/>
                <a:cs typeface="Courier New" panose="02070309020205020404" pitchFamily="49" charset="0"/>
              </a:rPr>
              <a:t>fdist</a:t>
            </a:r>
            <a:r>
              <a:rPr lang="en-GB" sz="2400" dirty="0">
                <a:latin typeface="Courier New" panose="02070309020205020404" pitchFamily="49" charset="0"/>
                <a:cs typeface="Courier New" panose="02070309020205020404" pitchFamily="49" charset="0"/>
              </a:rPr>
              <a:t> =  </a:t>
            </a:r>
            <a:r>
              <a:rPr lang="en-GB" sz="2400" dirty="0" err="1">
                <a:latin typeface="Courier New" panose="02070309020205020404" pitchFamily="49" charset="0"/>
                <a:cs typeface="Courier New" panose="02070309020205020404" pitchFamily="49" charset="0"/>
              </a:rPr>
              <a:t>nltk.FreqDist</a:t>
            </a:r>
            <a:r>
              <a:rPr lang="en-GB" sz="2400" dirty="0">
                <a:latin typeface="Courier New" panose="02070309020205020404" pitchFamily="49" charset="0"/>
                <a:cs typeface="Courier New" panose="02070309020205020404" pitchFamily="49" charset="0"/>
              </a:rPr>
              <a:t>(</a:t>
            </a:r>
            <a:r>
              <a:rPr lang="en-GB" sz="2400" dirty="0" err="1">
                <a:latin typeface="Courier New" panose="02070309020205020404" pitchFamily="49" charset="0"/>
                <a:cs typeface="Courier New" panose="02070309020205020404" pitchFamily="49" charset="0"/>
              </a:rPr>
              <a:t>len</a:t>
            </a:r>
            <a:r>
              <a:rPr lang="en-GB" sz="2400" dirty="0">
                <a:latin typeface="Courier New" panose="02070309020205020404" pitchFamily="49" charset="0"/>
                <a:cs typeface="Courier New" panose="02070309020205020404" pitchFamily="49" charset="0"/>
              </a:rPr>
              <a:t>(w) for w in text)</a:t>
            </a:r>
          </a:p>
          <a:p>
            <a:pPr marL="0" indent="0">
              <a:buNone/>
            </a:pPr>
            <a:r>
              <a:rPr lang="en-GB" sz="2400" dirty="0">
                <a:latin typeface="Courier New" panose="02070309020205020404" pitchFamily="49" charset="0"/>
                <a:cs typeface="Courier New" panose="02070309020205020404" pitchFamily="49" charset="0"/>
              </a:rPr>
              <a:t>print(</a:t>
            </a:r>
            <a:r>
              <a:rPr lang="en-GB" sz="2400" dirty="0" err="1">
                <a:latin typeface="Courier New" panose="02070309020205020404" pitchFamily="49" charset="0"/>
                <a:cs typeface="Courier New" panose="02070309020205020404" pitchFamily="49" charset="0"/>
              </a:rPr>
              <a:t>fdist.most_common</a:t>
            </a:r>
            <a:r>
              <a:rPr lang="en-GB" sz="2400" dirty="0">
                <a:latin typeface="Courier New" panose="02070309020205020404" pitchFamily="49" charset="0"/>
                <a:cs typeface="Courier New" panose="02070309020205020404" pitchFamily="49" charset="0"/>
              </a:rPr>
              <a:t>(20))</a:t>
            </a:r>
          </a:p>
          <a:p>
            <a:pPr marL="0" indent="0">
              <a:buNone/>
            </a:pPr>
            <a:endParaRPr lang="en-GB" dirty="0"/>
          </a:p>
          <a:p>
            <a:pPr marL="0" indent="0">
              <a:buNone/>
            </a:pPr>
            <a:r>
              <a:rPr lang="en-GB" dirty="0"/>
              <a:t>Give the frequency of a specific term:</a:t>
            </a:r>
          </a:p>
          <a:p>
            <a:pPr marL="0" indent="0">
              <a:buNone/>
            </a:pPr>
            <a:r>
              <a:rPr lang="en-GB" sz="2400" dirty="0" err="1">
                <a:latin typeface="Courier New" panose="02070309020205020404" pitchFamily="49" charset="0"/>
                <a:cs typeface="Courier New" panose="02070309020205020404" pitchFamily="49" charset="0"/>
              </a:rPr>
              <a:t>fdist.freq</a:t>
            </a:r>
            <a:r>
              <a:rPr lang="en-GB" sz="2400" dirty="0">
                <a:latin typeface="Courier New" panose="02070309020205020404" pitchFamily="49" charset="0"/>
                <a:cs typeface="Courier New" panose="02070309020205020404" pitchFamily="49" charset="0"/>
              </a:rPr>
              <a:t>('dog')</a:t>
            </a:r>
          </a:p>
        </p:txBody>
      </p:sp>
    </p:spTree>
    <p:extLst>
      <p:ext uri="{BB962C8B-B14F-4D97-AF65-F5344CB8AC3E}">
        <p14:creationId xmlns:p14="http://schemas.microsoft.com/office/powerpoint/2010/main" val="35221210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24A5C5-04F2-4456-9386-D1FE606D6B75}"/>
              </a:ext>
            </a:extLst>
          </p:cNvPr>
          <p:cNvSpPr>
            <a:spLocks noGrp="1"/>
          </p:cNvSpPr>
          <p:nvPr>
            <p:ph idx="1"/>
          </p:nvPr>
        </p:nvSpPr>
        <p:spPr>
          <a:xfrm>
            <a:off x="479376" y="1556792"/>
            <a:ext cx="11103024" cy="5026570"/>
          </a:xfrm>
        </p:spPr>
        <p:txBody>
          <a:bodyPr/>
          <a:lstStyle/>
          <a:p>
            <a:pPr marL="0" indent="0">
              <a:buNone/>
            </a:pPr>
            <a:r>
              <a:rPr lang="en-GB" sz="2400" dirty="0"/>
              <a:t>Tokenizing</a:t>
            </a:r>
          </a:p>
          <a:p>
            <a:pPr marL="0" indent="0">
              <a:buNone/>
            </a:pPr>
            <a:r>
              <a:rPr lang="en-GB" sz="2400" dirty="0"/>
              <a:t>Search/regex</a:t>
            </a:r>
          </a:p>
          <a:p>
            <a:pPr marL="0" indent="0">
              <a:buNone/>
            </a:pPr>
            <a:r>
              <a:rPr lang="en-GB" sz="2400" dirty="0"/>
              <a:t>Statistics</a:t>
            </a:r>
          </a:p>
          <a:p>
            <a:pPr marL="0" indent="0">
              <a:buNone/>
            </a:pPr>
            <a:r>
              <a:rPr lang="en-GB" sz="3600" dirty="0"/>
              <a:t>Parts of Speech (</a:t>
            </a:r>
            <a:r>
              <a:rPr lang="en-GB" sz="3600" dirty="0" err="1"/>
              <a:t>PoS</a:t>
            </a:r>
            <a:r>
              <a:rPr lang="en-GB" sz="3600" dirty="0"/>
              <a:t>) tagging and Semantics </a:t>
            </a:r>
          </a:p>
          <a:p>
            <a:pPr marL="0" indent="0">
              <a:buNone/>
            </a:pPr>
            <a:r>
              <a:rPr lang="en-GB" sz="3600" dirty="0"/>
              <a:t>Machine Translation</a:t>
            </a:r>
          </a:p>
          <a:p>
            <a:pPr marL="0" indent="0">
              <a:buNone/>
            </a:pPr>
            <a:r>
              <a:rPr lang="en-GB" sz="3600" dirty="0"/>
              <a:t>Logic</a:t>
            </a:r>
          </a:p>
          <a:p>
            <a:pPr marL="0" indent="0">
              <a:buNone/>
            </a:pPr>
            <a:r>
              <a:rPr lang="en-GB" sz="2400" dirty="0"/>
              <a:t>Sentiment analysis</a:t>
            </a:r>
          </a:p>
          <a:p>
            <a:pPr marL="0" indent="0">
              <a:buNone/>
            </a:pPr>
            <a:endParaRPr lang="en-GB" sz="2800" dirty="0"/>
          </a:p>
        </p:txBody>
      </p:sp>
    </p:spTree>
    <p:extLst>
      <p:ext uri="{BB962C8B-B14F-4D97-AF65-F5344CB8AC3E}">
        <p14:creationId xmlns:p14="http://schemas.microsoft.com/office/powerpoint/2010/main" val="2988293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90FF6-A8BC-4CDD-A61E-EE5AC5E41AAF}"/>
              </a:ext>
            </a:extLst>
          </p:cNvPr>
          <p:cNvSpPr>
            <a:spLocks noGrp="1"/>
          </p:cNvSpPr>
          <p:nvPr>
            <p:ph type="title"/>
          </p:nvPr>
        </p:nvSpPr>
        <p:spPr/>
        <p:txBody>
          <a:bodyPr/>
          <a:lstStyle/>
          <a:p>
            <a:pPr algn="r"/>
            <a:r>
              <a:rPr lang="en-GB" dirty="0"/>
              <a:t>Part of Speech tagging</a:t>
            </a:r>
          </a:p>
        </p:txBody>
      </p:sp>
      <p:sp>
        <p:nvSpPr>
          <p:cNvPr id="3" name="Content Placeholder 2">
            <a:extLst>
              <a:ext uri="{FF2B5EF4-FFF2-40B4-BE49-F238E27FC236}">
                <a16:creationId xmlns:a16="http://schemas.microsoft.com/office/drawing/2014/main" id="{9DBC004B-989C-4A8A-B21D-B75A29F9297F}"/>
              </a:ext>
            </a:extLst>
          </p:cNvPr>
          <p:cNvSpPr>
            <a:spLocks noGrp="1"/>
          </p:cNvSpPr>
          <p:nvPr>
            <p:ph idx="1"/>
          </p:nvPr>
        </p:nvSpPr>
        <p:spPr>
          <a:xfrm>
            <a:off x="479376" y="1417638"/>
            <a:ext cx="10972800" cy="5165724"/>
          </a:xfrm>
        </p:spPr>
        <p:txBody>
          <a:bodyPr/>
          <a:lstStyle/>
          <a:p>
            <a:pPr marL="0" indent="0">
              <a:buNone/>
            </a:pPr>
            <a:r>
              <a:rPr lang="pt-BR" sz="2800" dirty="0"/>
              <a:t>To understand text we need to be able to recognise what part of speach it is. This depends on the surrounding context. For example, "dog" can be both a noun and a verb ("to dog someone": to follow them relentlessly). This is done by a tagger.</a:t>
            </a:r>
          </a:p>
          <a:p>
            <a:pPr marL="0" indent="0">
              <a:buNone/>
            </a:pPr>
            <a:endParaRPr lang="pt-BR" sz="2800" dirty="0"/>
          </a:p>
          <a:p>
            <a:pPr marL="0" indent="0">
              <a:buNone/>
            </a:pPr>
            <a:r>
              <a:rPr lang="pt-BR" sz="2000" dirty="0">
                <a:latin typeface="Courier New" panose="02070309020205020404" pitchFamily="49" charset="0"/>
                <a:cs typeface="Courier New" panose="02070309020205020404" pitchFamily="49" charset="0"/>
              </a:rPr>
              <a:t>tagged = nltk.pos_tag(text, tagset='universal')</a:t>
            </a:r>
          </a:p>
          <a:p>
            <a:pPr marL="0" indent="0">
              <a:buNone/>
            </a:pPr>
            <a:r>
              <a:rPr lang="pt-BR" sz="2800" dirty="0"/>
              <a:t>Example output: </a:t>
            </a:r>
            <a:r>
              <a:rPr lang="pt-BR" sz="2000" dirty="0">
                <a:latin typeface="Courier New" panose="02070309020205020404" pitchFamily="49" charset="0"/>
                <a:cs typeface="Courier New" panose="02070309020205020404" pitchFamily="49" charset="0"/>
              </a:rPr>
              <a:t>... ('one', 'NUM'), ('arrest', 'NOUN'), ('-', '.'), ('conversation', 'NOUN'), ('with', 'ADP'), ('mrs.', 'NOUN'), ('grubach', 'VERB')...</a:t>
            </a:r>
          </a:p>
          <a:p>
            <a:pPr marL="0" indent="0">
              <a:buNone/>
            </a:pPr>
            <a:endParaRPr lang="pt-BR" sz="2000" dirty="0">
              <a:latin typeface="Courier New" panose="02070309020205020404" pitchFamily="49" charset="0"/>
              <a:cs typeface="Courier New" panose="02070309020205020404" pitchFamily="49" charset="0"/>
            </a:endParaRPr>
          </a:p>
          <a:p>
            <a:pPr marL="0" indent="0">
              <a:buNone/>
            </a:pPr>
            <a:r>
              <a:rPr lang="pt-BR" sz="2800" dirty="0"/>
              <a:t>For more detail, remove </a:t>
            </a:r>
            <a:r>
              <a:rPr lang="pt-BR" sz="2000" dirty="0">
                <a:latin typeface="Courier New" panose="02070309020205020404" pitchFamily="49" charset="0"/>
                <a:cs typeface="Courier New" panose="02070309020205020404" pitchFamily="49" charset="0"/>
              </a:rPr>
              <a:t>"tagset='universal'" </a:t>
            </a:r>
            <a:r>
              <a:rPr lang="pt-BR" sz="2800" dirty="0"/>
              <a:t>You can then get, for example, </a:t>
            </a:r>
            <a:r>
              <a:rPr lang="pt-BR" sz="2000" dirty="0">
                <a:latin typeface="Courier New" panose="02070309020205020404" pitchFamily="49" charset="0"/>
                <a:cs typeface="Courier New" panose="02070309020205020404" pitchFamily="49" charset="0"/>
              </a:rPr>
              <a:t>NNP</a:t>
            </a:r>
            <a:r>
              <a:rPr lang="pt-BR" sz="2800" dirty="0"/>
              <a:t> == Proper nouns.</a:t>
            </a:r>
            <a:endParaRPr lang="en-GB" sz="2800" dirty="0"/>
          </a:p>
        </p:txBody>
      </p:sp>
    </p:spTree>
    <p:extLst>
      <p:ext uri="{BB962C8B-B14F-4D97-AF65-F5344CB8AC3E}">
        <p14:creationId xmlns:p14="http://schemas.microsoft.com/office/powerpoint/2010/main" val="32358840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1472225934</TotalTime>
  <Pages>19</Pages>
  <Words>3011</Words>
  <Application>Microsoft Office PowerPoint</Application>
  <PresentationFormat>Widescreen</PresentationFormat>
  <Paragraphs>235</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Courier New</vt:lpstr>
      <vt:lpstr>Times New Roman</vt:lpstr>
      <vt:lpstr>Office Theme</vt:lpstr>
      <vt:lpstr>PowerPoint Presentation</vt:lpstr>
      <vt:lpstr>Search</vt:lpstr>
      <vt:lpstr>Basic functions</vt:lpstr>
      <vt:lpstr>Statistics</vt:lpstr>
      <vt:lpstr>Basic statistics</vt:lpstr>
      <vt:lpstr>Frequency stats</vt:lpstr>
      <vt:lpstr>Other frequencies</vt:lpstr>
      <vt:lpstr>PowerPoint Presentation</vt:lpstr>
      <vt:lpstr>Part of Speech tagging</vt:lpstr>
      <vt:lpstr>Taggers</vt:lpstr>
      <vt:lpstr>Universal tags</vt:lpstr>
      <vt:lpstr>Listing top 10 VERBS</vt:lpstr>
      <vt:lpstr>Chunking</vt:lpstr>
      <vt:lpstr>PowerPoint Presentation</vt:lpstr>
      <vt:lpstr>PowerPoint Presentation</vt:lpstr>
      <vt:lpstr>Machine translation</vt:lpstr>
      <vt:lpstr>Wordnets</vt:lpstr>
      <vt:lpstr>Logic</vt:lpstr>
      <vt:lpstr>Book sections on Logic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Intriduction to Java Programming for Beginners, Novices, Geographers and Complete Idiots</dc:title>
  <dc:creator>Stan Openshaw</dc:creator>
  <cp:lastModifiedBy>Linus</cp:lastModifiedBy>
  <cp:revision>867</cp:revision>
  <cp:lastPrinted>1999-09-27T08:33:01Z</cp:lastPrinted>
  <dcterms:created xsi:type="dcterms:W3CDTF">1998-09-23T18:41:26Z</dcterms:created>
  <dcterms:modified xsi:type="dcterms:W3CDTF">2018-03-12T17:09:41Z</dcterms:modified>
</cp:coreProperties>
</file>